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4" r:id="rId3"/>
  </p:sldMasterIdLst>
  <p:notesMasterIdLst>
    <p:notesMasterId r:id="rId83"/>
  </p:notesMasterIdLst>
  <p:sldIdLst>
    <p:sldId id="405" r:id="rId4"/>
    <p:sldId id="406" r:id="rId5"/>
    <p:sldId id="407" r:id="rId6"/>
    <p:sldId id="408" r:id="rId7"/>
    <p:sldId id="358" r:id="rId8"/>
    <p:sldId id="346" r:id="rId9"/>
    <p:sldId id="359" r:id="rId10"/>
    <p:sldId id="347" r:id="rId11"/>
    <p:sldId id="360" r:id="rId12"/>
    <p:sldId id="356" r:id="rId13"/>
    <p:sldId id="357" r:id="rId14"/>
    <p:sldId id="361" r:id="rId15"/>
    <p:sldId id="262" r:id="rId16"/>
    <p:sldId id="319" r:id="rId17"/>
    <p:sldId id="350" r:id="rId18"/>
    <p:sldId id="351" r:id="rId19"/>
    <p:sldId id="362" r:id="rId20"/>
    <p:sldId id="363" r:id="rId21"/>
    <p:sldId id="364" r:id="rId22"/>
    <p:sldId id="436" r:id="rId23"/>
    <p:sldId id="366" r:id="rId24"/>
    <p:sldId id="367" r:id="rId25"/>
    <p:sldId id="368" r:id="rId26"/>
    <p:sldId id="369" r:id="rId27"/>
    <p:sldId id="370" r:id="rId28"/>
    <p:sldId id="371" r:id="rId29"/>
    <p:sldId id="372" r:id="rId30"/>
    <p:sldId id="373" r:id="rId31"/>
    <p:sldId id="374" r:id="rId32"/>
    <p:sldId id="375" r:id="rId33"/>
    <p:sldId id="376" r:id="rId34"/>
    <p:sldId id="377" r:id="rId35"/>
    <p:sldId id="382" r:id="rId36"/>
    <p:sldId id="378" r:id="rId37"/>
    <p:sldId id="379" r:id="rId38"/>
    <p:sldId id="383" r:id="rId39"/>
    <p:sldId id="380" r:id="rId40"/>
    <p:sldId id="381" r:id="rId41"/>
    <p:sldId id="415" r:id="rId42"/>
    <p:sldId id="409" r:id="rId43"/>
    <p:sldId id="410" r:id="rId44"/>
    <p:sldId id="411" r:id="rId45"/>
    <p:sldId id="412" r:id="rId46"/>
    <p:sldId id="413" r:id="rId47"/>
    <p:sldId id="414" r:id="rId48"/>
    <p:sldId id="391" r:id="rId49"/>
    <p:sldId id="392" r:id="rId50"/>
    <p:sldId id="416" r:id="rId51"/>
    <p:sldId id="417" r:id="rId52"/>
    <p:sldId id="418" r:id="rId53"/>
    <p:sldId id="419" r:id="rId54"/>
    <p:sldId id="393" r:id="rId55"/>
    <p:sldId id="394" r:id="rId56"/>
    <p:sldId id="395" r:id="rId57"/>
    <p:sldId id="396" r:id="rId58"/>
    <p:sldId id="397" r:id="rId59"/>
    <p:sldId id="420" r:id="rId60"/>
    <p:sldId id="398" r:id="rId61"/>
    <p:sldId id="399" r:id="rId62"/>
    <p:sldId id="422" r:id="rId63"/>
    <p:sldId id="423" r:id="rId64"/>
    <p:sldId id="424" r:id="rId65"/>
    <p:sldId id="330" r:id="rId66"/>
    <p:sldId id="438" r:id="rId67"/>
    <p:sldId id="400" r:id="rId68"/>
    <p:sldId id="401" r:id="rId69"/>
    <p:sldId id="402" r:id="rId70"/>
    <p:sldId id="430" r:id="rId71"/>
    <p:sldId id="431" r:id="rId72"/>
    <p:sldId id="432" r:id="rId73"/>
    <p:sldId id="433" r:id="rId74"/>
    <p:sldId id="434" r:id="rId75"/>
    <p:sldId id="435" r:id="rId76"/>
    <p:sldId id="425" r:id="rId77"/>
    <p:sldId id="437" r:id="rId78"/>
    <p:sldId id="426" r:id="rId79"/>
    <p:sldId id="427" r:id="rId80"/>
    <p:sldId id="428" r:id="rId81"/>
    <p:sldId id="429" r:id="rId82"/>
  </p:sldIdLst>
  <p:sldSz cx="9144000" cy="6858000" type="screen4x3"/>
  <p:notesSz cx="6858000" cy="9144000"/>
  <p:defaultTextStyle>
    <a:defPPr>
      <a:defRPr lang="en-GB"/>
    </a:defPPr>
    <a:lvl1pPr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Lucida Sans Unicode" panose="020B0602030504020204" pitchFamily="34" charset="0"/>
      </a:defRPr>
    </a:lvl1pPr>
    <a:lvl2pPr marL="742950" indent="-28575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Lucida Sans Unicode" panose="020B0602030504020204" pitchFamily="34" charset="0"/>
      </a:defRPr>
    </a:lvl2pPr>
    <a:lvl3pPr marL="11430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Lucida Sans Unicode" panose="020B0602030504020204" pitchFamily="34" charset="0"/>
      </a:defRPr>
    </a:lvl3pPr>
    <a:lvl4pPr marL="16002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Lucida Sans Unicode" panose="020B0602030504020204" pitchFamily="34" charset="0"/>
      </a:defRPr>
    </a:lvl4pPr>
    <a:lvl5pPr marL="20574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Lucida Sans Unicode" panose="020B0602030504020204" pitchFamily="34" charset="0"/>
      </a:defRPr>
    </a:lvl5pPr>
    <a:lvl6pPr marL="2286000" algn="l" defTabSz="914400" rtl="0" eaLnBrk="1" latinLnBrk="0" hangingPunct="1">
      <a:defRPr kern="1200">
        <a:solidFill>
          <a:schemeClr val="bg1"/>
        </a:solidFill>
        <a:latin typeface="Arial" panose="020B0604020202020204" pitchFamily="34" charset="0"/>
        <a:ea typeface="+mn-ea"/>
        <a:cs typeface="Lucida Sans Unicode" panose="020B0602030504020204" pitchFamily="34" charset="0"/>
      </a:defRPr>
    </a:lvl6pPr>
    <a:lvl7pPr marL="2743200" algn="l" defTabSz="914400" rtl="0" eaLnBrk="1" latinLnBrk="0" hangingPunct="1">
      <a:defRPr kern="1200">
        <a:solidFill>
          <a:schemeClr val="bg1"/>
        </a:solidFill>
        <a:latin typeface="Arial" panose="020B0604020202020204" pitchFamily="34" charset="0"/>
        <a:ea typeface="+mn-ea"/>
        <a:cs typeface="Lucida Sans Unicode" panose="020B0602030504020204" pitchFamily="34" charset="0"/>
      </a:defRPr>
    </a:lvl7pPr>
    <a:lvl8pPr marL="3200400" algn="l" defTabSz="914400" rtl="0" eaLnBrk="1" latinLnBrk="0" hangingPunct="1">
      <a:defRPr kern="1200">
        <a:solidFill>
          <a:schemeClr val="bg1"/>
        </a:solidFill>
        <a:latin typeface="Arial" panose="020B0604020202020204" pitchFamily="34" charset="0"/>
        <a:ea typeface="+mn-ea"/>
        <a:cs typeface="Lucida Sans Unicode" panose="020B0602030504020204" pitchFamily="34" charset="0"/>
      </a:defRPr>
    </a:lvl8pPr>
    <a:lvl9pPr marL="3657600" algn="l" defTabSz="914400" rtl="0" eaLnBrk="1" latinLnBrk="0" hangingPunct="1">
      <a:defRPr kern="1200">
        <a:solidFill>
          <a:schemeClr val="bg1"/>
        </a:solidFill>
        <a:latin typeface="Arial" panose="020B0604020202020204" pitchFamily="34" charset="0"/>
        <a:ea typeface="+mn-ea"/>
        <a:cs typeface="Lucida Sans Unicode" panose="020B0602030504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AAB2B0-7E98-4CB9-A36F-241B958B3CDD}" v="2" dt="2022-09-24T12:46:06.647"/>
    <p1510:client id="{8A90E47F-7D4B-4B1A-958E-A2CE0BC91BD3}" v="1" dt="2022-09-22T00:55:00.152"/>
    <p1510:client id="{F5B64B98-9702-448C-B4E8-E301B6299ADC}" v="1" dt="2022-09-21T15:09:02.800"/>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71" autoAdjust="0"/>
  </p:normalViewPr>
  <p:slideViewPr>
    <p:cSldViewPr snapToGrid="0">
      <p:cViewPr varScale="1">
        <p:scale>
          <a:sx n="39" d="100"/>
          <a:sy n="39" d="100"/>
        </p:scale>
        <p:origin x="1714" y="43"/>
      </p:cViewPr>
      <p:guideLst>
        <p:guide orient="horz" pos="2160"/>
        <p:guide pos="2880"/>
      </p:guideLst>
    </p:cSldViewPr>
  </p:slideViewPr>
  <p:notesTextViewPr>
    <p:cViewPr>
      <p:scale>
        <a:sx n="100" d="100"/>
        <a:sy n="100" d="100"/>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presProps" Target="presProps.xml"/><Relationship Id="rId89" Type="http://schemas.microsoft.com/office/2015/10/relationships/revisionInfo" Target="revisionInfo.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viewProps" Target="viewProps.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notesMaster" Target="notesMasters/notesMaster1.xml"/><Relationship Id="rId88"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Попова Наталя Сергіївна" userId="S::s060505pn@onmedu.edu.ua::1c9d56ea-6c5b-41bd-aefe-97c93a11285e" providerId="AD" clId="Web-{0EAAB2B0-7E98-4CB9-A36F-241B958B3CDD}"/>
    <pc:docChg chg="sldOrd">
      <pc:chgData name="Попова Наталя Сергіївна" userId="S::s060505pn@onmedu.edu.ua::1c9d56ea-6c5b-41bd-aefe-97c93a11285e" providerId="AD" clId="Web-{0EAAB2B0-7E98-4CB9-A36F-241B958B3CDD}" dt="2022-09-24T12:46:06.647" v="1"/>
      <pc:docMkLst>
        <pc:docMk/>
      </pc:docMkLst>
      <pc:sldChg chg="ord">
        <pc:chgData name="Попова Наталя Сергіївна" userId="S::s060505pn@onmedu.edu.ua::1c9d56ea-6c5b-41bd-aefe-97c93a11285e" providerId="AD" clId="Web-{0EAAB2B0-7E98-4CB9-A36F-241B958B3CDD}" dt="2022-09-24T12:46:06.647" v="1"/>
        <pc:sldMkLst>
          <pc:docMk/>
          <pc:sldMk cId="0" sldId="260"/>
        </pc:sldMkLst>
      </pc:sldChg>
    </pc:docChg>
  </pc:docChgLst>
  <pc:docChgLst>
    <pc:chgData name="Якобчук Марія Юріївна" userId="S::s210802ymy@onmedu.edu.ua::b041f088-1ffa-4cbd-b844-24ac0bb92fdb" providerId="AD" clId="Web-{F5B64B98-9702-448C-B4E8-E301B6299ADC}"/>
    <pc:docChg chg="modSld">
      <pc:chgData name="Якобчук Марія Юріївна" userId="S::s210802ymy@onmedu.edu.ua::b041f088-1ffa-4cbd-b844-24ac0bb92fdb" providerId="AD" clId="Web-{F5B64B98-9702-448C-B4E8-E301B6299ADC}" dt="2022-09-21T15:09:02.800" v="0" actId="1076"/>
      <pc:docMkLst>
        <pc:docMk/>
      </pc:docMkLst>
      <pc:sldChg chg="modSp">
        <pc:chgData name="Якобчук Марія Юріївна" userId="S::s210802ymy@onmedu.edu.ua::b041f088-1ffa-4cbd-b844-24ac0bb92fdb" providerId="AD" clId="Web-{F5B64B98-9702-448C-B4E8-E301B6299ADC}" dt="2022-09-21T15:09:02.800" v="0" actId="1076"/>
        <pc:sldMkLst>
          <pc:docMk/>
          <pc:sldMk cId="0" sldId="289"/>
        </pc:sldMkLst>
        <pc:picChg chg="mod">
          <ac:chgData name="Якобчук Марія Юріївна" userId="S::s210802ymy@onmedu.edu.ua::b041f088-1ffa-4cbd-b844-24ac0bb92fdb" providerId="AD" clId="Web-{F5B64B98-9702-448C-B4E8-E301B6299ADC}" dt="2022-09-21T15:09:02.800" v="0" actId="1076"/>
          <ac:picMkLst>
            <pc:docMk/>
            <pc:sldMk cId="0" sldId="289"/>
            <ac:picMk id="35843" creationId="{93DFBCE8-881D-FBFB-3CA3-F5E6C043E4A1}"/>
          </ac:picMkLst>
        </pc:picChg>
      </pc:sldChg>
    </pc:docChg>
  </pc:docChgLst>
  <pc:docChgLst>
    <pc:chgData name="Деменнікова Глафіра Миколаївна" userId="S::s031105dhm@onmedu.edu.ua::521d7092-0191-4e91-875f-dd06105c0c19" providerId="AD" clId="Web-{8A90E47F-7D4B-4B1A-958E-A2CE0BC91BD3}"/>
    <pc:docChg chg="modSld">
      <pc:chgData name="Деменнікова Глафіра Миколаївна" userId="S::s031105dhm@onmedu.edu.ua::521d7092-0191-4e91-875f-dd06105c0c19" providerId="AD" clId="Web-{8A90E47F-7D4B-4B1A-958E-A2CE0BC91BD3}" dt="2022-09-22T00:55:00.152" v="0" actId="1076"/>
      <pc:docMkLst>
        <pc:docMk/>
      </pc:docMkLst>
      <pc:sldChg chg="modSp">
        <pc:chgData name="Деменнікова Глафіра Миколаївна" userId="S::s031105dhm@onmedu.edu.ua::521d7092-0191-4e91-875f-dd06105c0c19" providerId="AD" clId="Web-{8A90E47F-7D4B-4B1A-958E-A2CE0BC91BD3}" dt="2022-09-22T00:55:00.152" v="0" actId="1076"/>
        <pc:sldMkLst>
          <pc:docMk/>
          <pc:sldMk cId="0" sldId="284"/>
        </pc:sldMkLst>
        <pc:picChg chg="mod">
          <ac:chgData name="Деменнікова Глафіра Миколаївна" userId="S::s031105dhm@onmedu.edu.ua::521d7092-0191-4e91-875f-dd06105c0c19" providerId="AD" clId="Web-{8A90E47F-7D4B-4B1A-958E-A2CE0BC91BD3}" dt="2022-09-22T00:55:00.152" v="0" actId="1076"/>
          <ac:picMkLst>
            <pc:docMk/>
            <pc:sldMk cId="0" sldId="284"/>
            <ac:picMk id="30724" creationId="{4F764192-C0B8-DBE8-D6FB-DE62ADF10DA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a:extLst>
              <a:ext uri="{FF2B5EF4-FFF2-40B4-BE49-F238E27FC236}">
                <a16:creationId xmlns:a16="http://schemas.microsoft.com/office/drawing/2014/main" id="{3FEF6E91-96F1-DC81-8135-9746CDFB042D}"/>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2050" name="AutoShape 2">
            <a:extLst>
              <a:ext uri="{FF2B5EF4-FFF2-40B4-BE49-F238E27FC236}">
                <a16:creationId xmlns:a16="http://schemas.microsoft.com/office/drawing/2014/main" id="{54926B92-3852-490F-FE8A-2E82163ED403}"/>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2051" name="AutoShape 3">
            <a:extLst>
              <a:ext uri="{FF2B5EF4-FFF2-40B4-BE49-F238E27FC236}">
                <a16:creationId xmlns:a16="http://schemas.microsoft.com/office/drawing/2014/main" id="{E3821EB2-A515-6BC1-AD33-41D09390C1AC}"/>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2052" name="AutoShape 4">
            <a:extLst>
              <a:ext uri="{FF2B5EF4-FFF2-40B4-BE49-F238E27FC236}">
                <a16:creationId xmlns:a16="http://schemas.microsoft.com/office/drawing/2014/main" id="{CFE07F85-F55A-CCD0-2B1A-C14CC93E818C}"/>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50182" name="Rectangle 5">
            <a:extLst>
              <a:ext uri="{FF2B5EF4-FFF2-40B4-BE49-F238E27FC236}">
                <a16:creationId xmlns:a16="http://schemas.microsoft.com/office/drawing/2014/main" id="{7AD412CB-0ECC-02F5-5D12-C2E9C131ABCF}"/>
              </a:ext>
            </a:extLst>
          </p:cNvPr>
          <p:cNvSpPr>
            <a:spLocks noGrp="1" noRot="1" noChangeAspect="1" noChangeArrowheads="1"/>
          </p:cNvSpPr>
          <p:nvPr>
            <p:ph type="sldImg"/>
          </p:nvPr>
        </p:nvSpPr>
        <p:spPr bwMode="auto">
          <a:xfrm>
            <a:off x="-11798300" y="-11796713"/>
            <a:ext cx="11791950" cy="1248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054" name="Rectangle 6">
            <a:extLst>
              <a:ext uri="{FF2B5EF4-FFF2-40B4-BE49-F238E27FC236}">
                <a16:creationId xmlns:a16="http://schemas.microsoft.com/office/drawing/2014/main" id="{7E20402A-25D8-BE57-E49B-CFC23CDD9EA7}"/>
              </a:ext>
            </a:extLst>
          </p:cNvPr>
          <p:cNvSpPr>
            <a:spLocks noGrp="1" noChangeArrowheads="1"/>
          </p:cNvSpPr>
          <p:nvPr>
            <p:ph type="body"/>
          </p:nvPr>
        </p:nvSpPr>
        <p:spPr bwMode="auto">
          <a:xfrm>
            <a:off x="685800" y="4343400"/>
            <a:ext cx="5478463" cy="41068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vetfak.nsau.edu.ru/new/uchebnic/histology/r6/images/a119.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en.wikipedia.org/wiki/Mesoderm" TargetMode="External"/><Relationship Id="rId13" Type="http://schemas.openxmlformats.org/officeDocument/2006/relationships/hyperlink" Target="http://en.wikipedia.org/wiki/Urachus" TargetMode="External"/><Relationship Id="rId3" Type="http://schemas.openxmlformats.org/officeDocument/2006/relationships/hyperlink" Target="http://en.wikipedia.org/wiki/Protein" TargetMode="External"/><Relationship Id="rId7" Type="http://schemas.openxmlformats.org/officeDocument/2006/relationships/hyperlink" Target="http://en.wikipedia.org/wiki/Mouse" TargetMode="External"/><Relationship Id="rId12" Type="http://schemas.openxmlformats.org/officeDocument/2006/relationships/hyperlink" Target="http://en.wikipedia.org/wiki/Mesodermal"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en.wikipedia.org/wiki/Umbilical_cord" TargetMode="External"/><Relationship Id="rId11" Type="http://schemas.openxmlformats.org/officeDocument/2006/relationships/hyperlink" Target="http://en.wikipedia.org/wiki/Hindgut" TargetMode="External"/><Relationship Id="rId5" Type="http://schemas.openxmlformats.org/officeDocument/2006/relationships/hyperlink" Target="http://en.wikipedia.org/wiki/Placental" TargetMode="External"/><Relationship Id="rId10" Type="http://schemas.openxmlformats.org/officeDocument/2006/relationships/hyperlink" Target="http://en.wikipedia.org/wiki/Endoderm" TargetMode="External"/><Relationship Id="rId4" Type="http://schemas.openxmlformats.org/officeDocument/2006/relationships/hyperlink" Target="http://en.wikipedia.org/wiki/Sugar" TargetMode="External"/><Relationship Id="rId9" Type="http://schemas.openxmlformats.org/officeDocument/2006/relationships/hyperlink" Target="http://en.wikipedia.org/wiki/Human"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cultinfo.ru/fulltext/1/001/008/121/070.htm" TargetMode="External"/><Relationship Id="rId2" Type="http://schemas.openxmlformats.org/officeDocument/2006/relationships/slide" Target="../slides/slide63.xml"/><Relationship Id="rId1" Type="http://schemas.openxmlformats.org/officeDocument/2006/relationships/notesMaster" Target="../notesMasters/notesMaster1.xml"/><Relationship Id="rId4" Type="http://schemas.openxmlformats.org/officeDocument/2006/relationships/hyperlink" Target="http://www.ncbi.nlm.nih.gov/sites/entrez?Db=gene&amp;term=%28bmp7%5Bgene%5D%29%20AND%20%28Homo%20sapiens%5Borgn%5D%29%20AND%20alive%5Bprop%5D%20NOT%20newentry%5Bgene%5D&amp;log=genesensorsearch&amp;logdbfrom=pubmed&amp;sort=weight"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8" Type="http://schemas.openxmlformats.org/officeDocument/2006/relationships/hyperlink" Target="http://en.wikipedia.org/wiki/Therapeutic_cloning" TargetMode="External"/><Relationship Id="rId3" Type="http://schemas.openxmlformats.org/officeDocument/2006/relationships/hyperlink" Target="http://en.wikipedia.org/wiki/Cell_culture" TargetMode="External"/><Relationship Id="rId7" Type="http://schemas.openxmlformats.org/officeDocument/2006/relationships/hyperlink" Target="http://en.wikipedia.org/wiki/Autologous" TargetMode="External"/><Relationship Id="rId2" Type="http://schemas.openxmlformats.org/officeDocument/2006/relationships/slide" Target="../slides/slide74.xml"/><Relationship Id="rId1" Type="http://schemas.openxmlformats.org/officeDocument/2006/relationships/notesMaster" Target="../notesMasters/notesMaster1.xml"/><Relationship Id="rId6" Type="http://schemas.openxmlformats.org/officeDocument/2006/relationships/hyperlink" Target="http://en.wikipedia.org/wiki/Cell_line" TargetMode="External"/><Relationship Id="rId5" Type="http://schemas.openxmlformats.org/officeDocument/2006/relationships/hyperlink" Target="http://en.wikipedia.org/wiki/Bone_marrow" TargetMode="External"/><Relationship Id="rId4" Type="http://schemas.openxmlformats.org/officeDocument/2006/relationships/hyperlink" Target="http://en.wikipedia.org/wiki/Umbilical_cord_blood"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Text Box 1"/>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ea typeface="Lucida Sans Unicode" pitchFamily="34" charset="0"/>
              <a:cs typeface="Lucida Sans Unicode" pitchFamily="34" charset="0"/>
            </a:endParaRPr>
          </a:p>
        </p:txBody>
      </p:sp>
      <p:sp>
        <p:nvSpPr>
          <p:cNvPr id="71683"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Text Box 1"/>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ea typeface="Lucida Sans Unicode" pitchFamily="34" charset="0"/>
              <a:cs typeface="Lucida Sans Unicode" pitchFamily="34" charset="0"/>
            </a:endParaRPr>
          </a:p>
        </p:txBody>
      </p:sp>
      <p:sp>
        <p:nvSpPr>
          <p:cNvPr id="72707"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Text Box 1"/>
          <p:cNvSpPr txBox="1">
            <a:spLocks noChangeArrowheads="1"/>
          </p:cNvSpPr>
          <p:nvPr/>
        </p:nvSpPr>
        <p:spPr bwMode="auto">
          <a:xfrm>
            <a:off x="1214048" y="915079"/>
            <a:ext cx="4428464" cy="3132177"/>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5779" name="Text Box 2"/>
          <p:cNvSpPr>
            <a:spLocks noGrp="1" noChangeArrowheads="1"/>
          </p:cNvSpPr>
          <p:nvPr>
            <p:ph type="body"/>
          </p:nvPr>
        </p:nvSpPr>
        <p:spPr>
          <a:xfrm>
            <a:off x="1045550" y="4352734"/>
            <a:ext cx="4769781" cy="3477028"/>
          </a:xfrm>
          <a:noFill/>
          <a:ln/>
        </p:spPr>
        <p:txBody>
          <a:bodyPr>
            <a:normAutofit fontScale="77500" lnSpcReduction="20000"/>
          </a:bodyPr>
          <a:lstStyle/>
          <a:p>
            <a:pPr>
              <a:spcBef>
                <a:spcPts val="395"/>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en-GB" dirty="0">
                <a:ea typeface="Lucida Sans Unicode" pitchFamily="34" charset="0"/>
                <a:cs typeface="Lucida Sans Unicode" pitchFamily="34" charset="0"/>
              </a:rPr>
              <a:t>Кортикальные гранулы содержат гликопротеины в составе мешочков комплекса Гольджи. Аналог акросомы</a:t>
            </a:r>
            <a:endParaRPr lang="ru-RU" dirty="0">
              <a:ea typeface="Lucida Sans Unicode" pitchFamily="34" charset="0"/>
              <a:cs typeface="Lucida Sans Unicode" pitchFamily="34" charset="0"/>
            </a:endParaRP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В мембранных гранулахжелтковых  содержатся фосфо- и липопротеины - </a:t>
            </a:r>
            <a:r>
              <a:rPr lang="ru-RU" b="1" dirty="0"/>
              <a:t>фосфовитин</a:t>
            </a:r>
            <a:r>
              <a:rPr lang="ru-RU" dirty="0"/>
              <a:t> и </a:t>
            </a:r>
            <a:r>
              <a:rPr lang="ru-RU" b="1" dirty="0"/>
              <a:t>липовителлин</a:t>
            </a:r>
            <a:r>
              <a:rPr lang="ru-RU" dirty="0"/>
              <a:t>.   Некоторые из этих веществ образуются в печени женщины,</a:t>
            </a:r>
            <a:br>
              <a:rPr lang="ru-RU" dirty="0"/>
            </a:br>
            <a:r>
              <a:rPr lang="ru-RU" dirty="0"/>
              <a:t>другие - непосредственно в ооците I.</a:t>
            </a:r>
            <a:br>
              <a:rPr lang="ru-RU" dirty="0"/>
            </a:br>
            <a:r>
              <a:rPr lang="ru-RU" dirty="0"/>
              <a:t>) Блестящая оболочка состоит из из гликопротеинов разных видов (</a:t>
            </a:r>
            <a:r>
              <a:rPr lang="ru-RU" b="1" dirty="0"/>
              <a:t>Zp1, Zp2, Zp3</a:t>
            </a:r>
            <a:r>
              <a:rPr lang="ru-RU" dirty="0"/>
              <a:t> ) и гликозамингликанов. б) Гликопротеины фракции </a:t>
            </a:r>
            <a:r>
              <a:rPr lang="ru-RU" b="1" dirty="0"/>
              <a:t>Zp3</a:t>
            </a:r>
            <a:r>
              <a:rPr lang="ru-RU" dirty="0"/>
              <a:t> являются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рецепторами для сперматозоидов,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а гликопротеины фракции </a:t>
            </a:r>
            <a:r>
              <a:rPr lang="ru-RU" b="1" dirty="0"/>
              <a:t>Zp2 </a:t>
            </a:r>
            <a:r>
              <a:rPr lang="ru-RU" dirty="0"/>
              <a:t>после кортикальной реакции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препятствуют полиспермии.</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в) Компоненты блестящей оболочки синтезируются фолликулярными клетками.</a:t>
            </a:r>
            <a:br>
              <a:rPr lang="ru-RU" dirty="0"/>
            </a:br>
            <a:r>
              <a:rPr lang="ru-RU" dirty="0"/>
              <a:t>Зернистая оболочкаФолликулярные клетки зернистой оболочки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не окружены базальной мембраной (поскольку представляют собой лишь часть фолликулярного эпителия),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но имеют длинные отростки, пронизывающие блестящую оболочку.Лучистый венецНередко говорят о лучистом венце, подразумевая под ним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либо только внутренние части фолликулярных клеток с отходящими от них отростками,</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либо всю совокупность зернистого слоя и блестящей оболочки.</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b="1" dirty="0"/>
              <a:t>Ооцит II</a:t>
            </a:r>
            <a:r>
              <a:rPr lang="ru-RU" dirty="0"/>
              <a:t> (с оболочками) медленно перемещается от воронки яйцевода по направлению к матке;   это происходит пассивно - благодаря току слизи  (выделяемой под действием эстрогенов).</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б) Данный ток вызывается</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биением ресничек мерцательных клеток и</a:t>
            </a:r>
            <a:br>
              <a:rPr lang="ru-RU" dirty="0"/>
            </a:br>
            <a:r>
              <a:rPr lang="ru-RU" dirty="0"/>
              <a:t>  тоническими  сокращениями   маточных труб (под действием прогестерона</a:t>
            </a:r>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7827" name="Text Box 2"/>
          <p:cNvSpPr>
            <a:spLocks noGrp="1" noChangeArrowheads="1"/>
          </p:cNvSpPr>
          <p:nvPr>
            <p:ph type="body"/>
          </p:nvPr>
        </p:nvSpPr>
        <p:spPr>
          <a:xfrm>
            <a:off x="1045550" y="4352734"/>
            <a:ext cx="4766900" cy="3474313"/>
          </a:xfrm>
          <a:noFill/>
          <a:ln/>
        </p:spPr>
        <p:txBody>
          <a:bodyPr wrap="none" anchor="ctr"/>
          <a:lstStyle/>
          <a:p>
            <a:pPr eaLnBrk="1" hangingPunct="1"/>
            <a:r>
              <a:rPr lang="ru-RU"/>
              <a:t>Содержит специальные белки, участвующие в   таксисе </a:t>
            </a:r>
            <a:r>
              <a:rPr lang="ru-RU" b="1"/>
              <a:t>Сз</a:t>
            </a:r>
            <a:r>
              <a:rPr lang="ru-RU"/>
              <a:t> и </a:t>
            </a:r>
            <a:br>
              <a:rPr lang="ru-RU"/>
            </a:br>
            <a:r>
              <a:rPr lang="ru-RU"/>
              <a:t>  связывании с яйцеклеткой.</a:t>
            </a:r>
          </a:p>
          <a:p>
            <a:pPr eaLnBrk="1" hangingPunct="1"/>
            <a:r>
              <a:rPr lang="ru-RU"/>
              <a:t>2. а) Заметим: эти белки (по крайней мере, те, что участвуют в связывании с яйцеклеткой) имеют</a:t>
            </a:r>
          </a:p>
          <a:p>
            <a:pPr eaLnBrk="1" hangingPunct="1"/>
            <a:r>
              <a:rPr lang="ru-RU"/>
              <a:t>   высокую видовую специфичность.</a:t>
            </a:r>
          </a:p>
          <a:p>
            <a:pPr eaLnBrk="1" hangingPunct="1"/>
            <a:r>
              <a:rPr lang="ru-RU"/>
              <a:t>Во влагалище собственная подвижность сперматозоидов (</a:t>
            </a:r>
            <a:r>
              <a:rPr lang="ru-RU" b="1"/>
              <a:t>Сз</a:t>
            </a:r>
            <a:r>
              <a:rPr lang="ru-RU"/>
              <a:t>)  ещё невелика - из-за имеющейся здесь кислой среды.   В матку они попадают, в основном, пассивно - благодаря тоническим сокращениям женских половых путей.</a:t>
            </a:r>
          </a:p>
          <a:p>
            <a:pPr eaLnBrk="1" hangingPunct="1"/>
            <a:r>
              <a:rPr lang="ru-RU"/>
              <a:t>б) Затем часть </a:t>
            </a:r>
            <a:r>
              <a:rPr lang="ru-RU" b="1"/>
              <a:t>Сз</a:t>
            </a:r>
            <a:r>
              <a:rPr lang="ru-RU"/>
              <a:t> также, в основном, пассивно, достигает маточных труб.</a:t>
            </a:r>
          </a:p>
          <a:p>
            <a:pPr eaLnBrk="1" hangingPunct="1"/>
            <a:r>
              <a:rPr lang="ru-RU"/>
              <a:t>2. Считается, что  сокращения влагалища и матки усиливаются под влиянием простагландинов - гормональных компонентов спермы (синтезируемых в простате).</a:t>
            </a:r>
          </a:p>
          <a:p>
            <a:pPr eaLnBrk="1" hangingPunct="1"/>
            <a:r>
              <a:rPr lang="ru-RU"/>
              <a:t>3. По направлению от влагалища к устьям маточных труб количество </a:t>
            </a:r>
            <a:r>
              <a:rPr lang="ru-RU" b="1"/>
              <a:t>Сз</a:t>
            </a:r>
            <a:r>
              <a:rPr lang="ru-RU"/>
              <a:t> закономерно уменьшается. </a:t>
            </a:r>
            <a:br>
              <a:rPr lang="ru-RU"/>
            </a:br>
            <a:r>
              <a:rPr lang="ru-RU"/>
              <a:t>Капа-</a:t>
            </a:r>
            <a:br>
              <a:rPr lang="ru-RU"/>
            </a:br>
            <a:r>
              <a:rPr lang="ru-RU"/>
              <a:t>цитацияа) В течение 7 часов  в женских половых путях (в основном, в матке) происходит </a:t>
            </a:r>
            <a:r>
              <a:rPr lang="ru-RU" b="1"/>
              <a:t>капацитация</a:t>
            </a:r>
            <a:r>
              <a:rPr lang="ru-RU"/>
              <a:t>, т.е. активация </a:t>
            </a:r>
            <a:r>
              <a:rPr lang="ru-RU" b="1"/>
              <a:t>Сз</a:t>
            </a:r>
            <a:r>
              <a:rPr lang="ru-RU"/>
              <a:t>: </a:t>
            </a:r>
          </a:p>
          <a:p>
            <a:pPr eaLnBrk="1" hangingPunct="1"/>
            <a:r>
              <a:rPr lang="ru-RU"/>
              <a:t>  метаболизм и подвижность </a:t>
            </a:r>
            <a:r>
              <a:rPr lang="ru-RU" b="1"/>
              <a:t>Сз</a:t>
            </a:r>
            <a:r>
              <a:rPr lang="ru-RU"/>
              <a:t> резко усиливаются (п. 29.2.4.8).</a:t>
            </a:r>
          </a:p>
          <a:p>
            <a:pPr eaLnBrk="1" hangingPunct="1"/>
            <a:r>
              <a:rPr lang="ru-RU"/>
              <a:t>  а мембраны </a:t>
            </a:r>
            <a:r>
              <a:rPr lang="ru-RU" b="1"/>
              <a:t>Сз</a:t>
            </a:r>
            <a:r>
              <a:rPr lang="ru-RU"/>
              <a:t> в области головки теряют поверхностные гликопротеины и поэтому приобретают</a:t>
            </a:r>
          </a:p>
          <a:p>
            <a:pPr eaLnBrk="1" hangingPunct="1"/>
            <a:r>
              <a:rPr lang="ru-RU"/>
              <a:t>  способность связываться с блестящей оболочкой  ооцита,</a:t>
            </a:r>
            <a:br>
              <a:rPr lang="ru-RU"/>
            </a:br>
            <a:r>
              <a:rPr lang="ru-RU"/>
              <a:t>  а также   лабильность (что необходимо для последующего разрыва акросомы); </a:t>
            </a:r>
          </a:p>
          <a:p>
            <a:pPr eaLnBrk="1" hangingPunct="1"/>
            <a:r>
              <a:rPr lang="ru-RU"/>
              <a:t>б) Вероятно, капацитацию инициируют </a:t>
            </a:r>
          </a:p>
          <a:p>
            <a:pPr eaLnBrk="1" hangingPunct="1"/>
            <a:r>
              <a:rPr lang="ru-RU"/>
              <a:t>  </a:t>
            </a:r>
            <a:r>
              <a:rPr lang="ru-RU" b="1"/>
              <a:t>гиногамоны II</a:t>
            </a:r>
            <a:r>
              <a:rPr lang="ru-RU"/>
              <a:t>, выделяемые ооцитом.Активное движение Сза) Затем движение </a:t>
            </a:r>
            <a:r>
              <a:rPr lang="ru-RU" b="1"/>
              <a:t>Сз</a:t>
            </a:r>
            <a:r>
              <a:rPr lang="ru-RU"/>
              <a:t> </a:t>
            </a:r>
          </a:p>
          <a:p>
            <a:pPr eaLnBrk="1" hangingPunct="1"/>
            <a:r>
              <a:rPr lang="ru-RU"/>
              <a:t>  становится преимущественно активным </a:t>
            </a:r>
            <a:br>
              <a:rPr lang="ru-RU"/>
            </a:br>
            <a:r>
              <a:rPr lang="ru-RU"/>
              <a:t>  и обеспечивается биением их жгутиков.</a:t>
            </a:r>
          </a:p>
          <a:p>
            <a:pPr eaLnBrk="1" hangingPunct="1"/>
            <a:r>
              <a:rPr lang="ru-RU"/>
              <a:t>б) При этом сперматозоиды одновременно</a:t>
            </a:r>
          </a:p>
          <a:p>
            <a:pPr eaLnBrk="1" hangingPunct="1"/>
            <a:r>
              <a:rPr lang="ru-RU"/>
              <a:t>  двигаются поступательно</a:t>
            </a:r>
            <a:br>
              <a:rPr lang="ru-RU"/>
            </a:br>
            <a:r>
              <a:rPr lang="ru-RU"/>
              <a:t>  и вращаются вокруг своей оси.</a:t>
            </a:r>
          </a:p>
          <a:p>
            <a:pPr eaLnBrk="1" hangingPunct="1"/>
            <a:r>
              <a:rPr lang="ru-RU"/>
              <a:t>в) Направленность этого движения сперматозоидов обеспечивается  </a:t>
            </a:r>
          </a:p>
          <a:p>
            <a:pPr eaLnBrk="1" hangingPunct="1"/>
            <a:r>
              <a:rPr lang="ru-RU"/>
              <a:t>  </a:t>
            </a:r>
            <a:r>
              <a:rPr lang="ru-RU" b="1"/>
              <a:t>реотаксисом </a:t>
            </a:r>
            <a:r>
              <a:rPr lang="ru-RU"/>
              <a:t>- способностью определять направление тока жидкости (в данном случае, слизи маточных труб) и двигаться  против него),</a:t>
            </a:r>
          </a:p>
          <a:p>
            <a:pPr eaLnBrk="1" hangingPunct="1"/>
            <a:r>
              <a:rPr lang="ru-RU"/>
              <a:t>  а также </a:t>
            </a:r>
            <a:r>
              <a:rPr lang="ru-RU" b="1"/>
              <a:t>хемотаксисом</a:t>
            </a:r>
            <a:r>
              <a:rPr lang="ru-RU"/>
              <a:t>  (способностью определять градиент концентрации определённых веществ - аттрактантов - и двигаться против него).</a:t>
            </a:r>
          </a:p>
          <a:p>
            <a:pPr eaLnBrk="1" hangingPunct="1"/>
            <a:r>
              <a:rPr lang="ru-RU"/>
              <a:t>г) Считают, что такими аттрактантами являются </a:t>
            </a:r>
          </a:p>
          <a:p>
            <a:pPr eaLnBrk="1" hangingPunct="1"/>
            <a:r>
              <a:rPr lang="ru-RU"/>
              <a:t>  определённые </a:t>
            </a:r>
            <a:r>
              <a:rPr lang="ru-RU" b="1"/>
              <a:t>пептиды</a:t>
            </a:r>
            <a:r>
              <a:rPr lang="ru-RU"/>
              <a:t>, выделяемые ооцитом II или его окружением.</a:t>
            </a:r>
          </a:p>
          <a:p>
            <a:pPr eaLnBrk="1" hangingPunct="1"/>
            <a:br>
              <a:rPr lang="ru-RU" b="1"/>
            </a:br>
            <a:endParaRPr lang="ru-RU" b="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Text Box 1"/>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3731"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4755" name="Rectangle 3"/>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Text Box 1">
            <a:extLst>
              <a:ext uri="{FF2B5EF4-FFF2-40B4-BE49-F238E27FC236}">
                <a16:creationId xmlns:a16="http://schemas.microsoft.com/office/drawing/2014/main" id="{62549FE8-499D-1DEB-0516-B37D5D4C26C1}"/>
              </a:ext>
            </a:extLst>
          </p:cNvPr>
          <p:cNvSpPr txBox="1">
            <a:spLocks noChangeArrowheads="1"/>
          </p:cNvSpPr>
          <p:nvPr/>
        </p:nvSpPr>
        <p:spPr bwMode="auto">
          <a:xfrm>
            <a:off x="1338263" y="1069975"/>
            <a:ext cx="4881562" cy="3662363"/>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panose="020B0604020202020204" pitchFamily="34" charset="0"/>
                <a:cs typeface="Lucida Sans Unicode" panose="020B0602030504020204" pitchFamily="34" charset="0"/>
              </a:defRPr>
            </a:lvl1pPr>
            <a:lvl2pPr marL="742950" indent="-285750" eaLnBrk="0" hangingPunct="0">
              <a:defRPr>
                <a:solidFill>
                  <a:schemeClr val="bg1"/>
                </a:solidFill>
                <a:latin typeface="Arial" panose="020B0604020202020204" pitchFamily="34" charset="0"/>
                <a:cs typeface="Lucida Sans Unicode" panose="020B0602030504020204" pitchFamily="34" charset="0"/>
              </a:defRPr>
            </a:lvl2pPr>
            <a:lvl3pPr marL="1143000" indent="-228600" eaLnBrk="0" hangingPunct="0">
              <a:defRPr>
                <a:solidFill>
                  <a:schemeClr val="bg1"/>
                </a:solidFill>
                <a:latin typeface="Arial" panose="020B0604020202020204" pitchFamily="34" charset="0"/>
                <a:cs typeface="Lucida Sans Unicode" panose="020B0602030504020204" pitchFamily="34" charset="0"/>
              </a:defRPr>
            </a:lvl3pPr>
            <a:lvl4pPr marL="1600200" indent="-228600" eaLnBrk="0" hangingPunct="0">
              <a:defRPr>
                <a:solidFill>
                  <a:schemeClr val="bg1"/>
                </a:solidFill>
                <a:latin typeface="Arial" panose="020B0604020202020204" pitchFamily="34" charset="0"/>
                <a:cs typeface="Lucida Sans Unicode" panose="020B0602030504020204" pitchFamily="34" charset="0"/>
              </a:defRPr>
            </a:lvl4pPr>
            <a:lvl5pPr marL="2057400" indent="-228600" eaLnBrk="0" hangingPunct="0">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9pPr>
          </a:lstStyle>
          <a:p>
            <a:pPr eaLnBrk="1" hangingPunct="1"/>
            <a:endParaRPr lang="uk-UA" altLang="ru-UA"/>
          </a:p>
        </p:txBody>
      </p:sp>
      <p:sp>
        <p:nvSpPr>
          <p:cNvPr id="78851" name="Text Box 2">
            <a:extLst>
              <a:ext uri="{FF2B5EF4-FFF2-40B4-BE49-F238E27FC236}">
                <a16:creationId xmlns:a16="http://schemas.microsoft.com/office/drawing/2014/main" id="{9CA52FA4-EB04-0E22-C90D-D42DE11F4165}"/>
              </a:ext>
            </a:extLst>
          </p:cNvPr>
          <p:cNvSpPr>
            <a:spLocks noGrp="1" noChangeArrowheads="1"/>
          </p:cNvSpPr>
          <p:nvPr>
            <p:ph type="body"/>
          </p:nvPr>
        </p:nvSpPr>
        <p:spPr>
          <a:xfrm>
            <a:off x="1152525" y="5089525"/>
            <a:ext cx="5257800" cy="406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UA">
                <a:cs typeface="Lucida Sans Unicode" panose="020B0602030504020204" pitchFamily="34" charset="0"/>
              </a:rPr>
              <a:t>При оптимальных условиях – 1,5 – 2 часа нужно, чтобы достичь маточных труб. Скорость движения – 50 мкм,с</a:t>
            </a:r>
          </a:p>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UA">
                <a:cs typeface="Lucida Sans Unicode" panose="020B0602030504020204" pitchFamily="34" charset="0"/>
              </a:rPr>
              <a:t>Выходят трипсиноподобные ферменты и гиалуронидаза, </a:t>
            </a:r>
            <a:endParaRPr lang="ru-RU" altLang="ru-UA">
              <a:cs typeface="Lucida Sans Unicode" panose="020B0602030504020204" pitchFamily="34" charset="0"/>
            </a:endParaRP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Достигая ооцита II, многочисленные </a:t>
            </a:r>
            <a:r>
              <a:rPr lang="ru-RU" altLang="ru-UA" b="1"/>
              <a:t>Сз</a:t>
            </a:r>
            <a:r>
              <a:rPr lang="ru-RU" altLang="ru-UA"/>
              <a:t> (1) </a:t>
            </a:r>
            <a:r>
              <a:rPr lang="ru-RU" altLang="ru-UA" b="1"/>
              <a:t>связываются</a:t>
            </a:r>
            <a:r>
              <a:rPr lang="ru-RU" altLang="ru-UA"/>
              <a:t> с его оболочками (за счёт взаимодействия определённых рецепторов). б) При этом, из-за биения жгутиков </a:t>
            </a:r>
            <a:r>
              <a:rPr lang="ru-RU" altLang="ru-UA" b="1"/>
              <a:t>Сз</a:t>
            </a:r>
            <a:r>
              <a:rPr lang="ru-RU" altLang="ru-UA"/>
              <a:t>, ооцит начинает вращаться вокруг собственной оси.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Акросомная реакцияУ связавшихся </a:t>
            </a:r>
            <a:r>
              <a:rPr lang="ru-RU" altLang="ru-UA" b="1"/>
              <a:t>Сз</a:t>
            </a:r>
            <a:r>
              <a:rPr lang="ru-RU" altLang="ru-UA"/>
              <a:t> развивается </a:t>
            </a:r>
            <a:r>
              <a:rPr lang="ru-RU" altLang="ru-UA" b="1"/>
              <a:t>акросомная реакция:</a:t>
            </a:r>
            <a:r>
              <a:rPr lang="ru-RU" altLang="ru-UA"/>
              <a:t>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а) разрываются передние участки плазмолеммы и мембраны акросомы,</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б) отчего высвобождаются акросомальные ферменты:</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a:t>
            </a:r>
            <a:r>
              <a:rPr lang="ru-RU" altLang="ru-UA" b="1"/>
              <a:t>гиалуронидаза </a:t>
            </a:r>
            <a:r>
              <a:rPr lang="ru-RU" altLang="ru-UA"/>
              <a:t>разъединяет клетки зернистой оболочки,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а трипсиноподобный фермент </a:t>
            </a:r>
            <a:r>
              <a:rPr lang="ru-RU" altLang="ru-UA" b="1"/>
              <a:t>акрозин </a:t>
            </a:r>
            <a:r>
              <a:rPr lang="ru-RU" altLang="ru-UA"/>
              <a:t>и ряд других ферментов растворяют блестящую оболочку в месте прохождения </a:t>
            </a:r>
            <a:r>
              <a:rPr lang="ru-RU" altLang="ru-UA" b="1"/>
              <a:t>Сз</a:t>
            </a:r>
            <a:r>
              <a:rPr lang="ru-RU" altLang="ru-UA"/>
              <a:t>.</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br>
              <a:rPr lang="ru-RU" altLang="ru-UA" b="1"/>
            </a:br>
            <a:r>
              <a:rPr lang="ru-RU" altLang="ru-UA" b="1"/>
              <a:t>III. Проникновение сперматозоида в ооцит II</a:t>
            </a:r>
            <a:endParaRPr lang="ru-RU" altLang="ru-UA"/>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Проник-</a:t>
            </a:r>
            <a:br>
              <a:rPr lang="ru-RU" altLang="ru-UA"/>
            </a:br>
            <a:r>
              <a:rPr lang="ru-RU" altLang="ru-UA"/>
              <a:t>новение Сз</a:t>
            </a:r>
            <a:r>
              <a:rPr lang="ru-RU" altLang="ru-UA" b="1"/>
              <a:t>Один</a:t>
            </a:r>
            <a:r>
              <a:rPr lang="ru-RU" altLang="ru-UA"/>
              <a:t> из связавшихся </a:t>
            </a:r>
            <a:r>
              <a:rPr lang="ru-RU" altLang="ru-UA" b="1"/>
              <a:t>Сз</a:t>
            </a:r>
            <a:r>
              <a:rPr lang="ru-RU" altLang="ru-UA"/>
              <a:t> прикрепляется к плазмолемме ооцита II,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часть плазмолеммы Сз встраивается в мембрану ооцита,</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а в ооцит проникают ядро (2) Сз и центриоли. Кортикаль-</a:t>
            </a:r>
            <a:br>
              <a:rPr lang="ru-RU" altLang="ru-UA"/>
            </a:br>
            <a:r>
              <a:rPr lang="ru-RU" altLang="ru-UA"/>
              <a:t>ная реакцияа) После этого в ооците II </a:t>
            </a:r>
            <a:r>
              <a:rPr lang="ru-RU" altLang="ru-UA" b="1"/>
              <a:t>в течение нескольких секунд </a:t>
            </a:r>
            <a:r>
              <a:rPr lang="ru-RU" altLang="ru-UA"/>
              <a:t>развивается </a:t>
            </a:r>
            <a:r>
              <a:rPr lang="ru-RU" altLang="ru-UA" b="1"/>
              <a:t>кортикальная реакция</a:t>
            </a:r>
            <a:r>
              <a:rPr lang="ru-RU" altLang="ru-UA"/>
              <a:t> -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благодаря ионным каналам встроенной мембраны Сз, изменяется трансмембранный потенциал ооцита,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что стимулирует выброс содержимого кортикальных гранул (3) за пределы клетки.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б) Под влиянием выделяемых веществ</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мембрана ооцита теряет рецепторную активность (модифицируются рецепторные гликопротеины </a:t>
            </a:r>
            <a:r>
              <a:rPr lang="ru-RU" altLang="ru-UA" b="1"/>
              <a:t>Zp3</a:t>
            </a:r>
            <a:r>
              <a:rPr lang="ru-RU" altLang="ru-UA"/>
              <a:t>);</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создаётся перивителлярное пространство (4) - между плазмолеммой и блестящей оболочкой (т.к. сюда привлекается вода),</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блестящая оболочка уплотняется (за счёт перестройки гликопротеинов </a:t>
            </a:r>
            <a:r>
              <a:rPr lang="ru-RU" altLang="ru-UA" b="1"/>
              <a:t>Zp2</a:t>
            </a:r>
            <a:r>
              <a:rPr lang="ru-RU" altLang="ru-UA"/>
              <a:t>) - образуется </a:t>
            </a:r>
            <a:r>
              <a:rPr lang="ru-RU" altLang="ru-UA" b="1"/>
              <a:t>оболочка оплодотворения</a:t>
            </a:r>
            <a:r>
              <a:rPr lang="ru-RU" altLang="ru-UA"/>
              <a:t>.</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в) Всё это препятствует проникновению в ооцит II других </a:t>
            </a:r>
            <a:r>
              <a:rPr lang="ru-RU" altLang="ru-UA" b="1"/>
              <a:t>Сз</a:t>
            </a:r>
            <a:r>
              <a:rPr lang="ru-RU" altLang="ru-UA"/>
              <a:t>.</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г) Кроме того, ооцитом выделяются</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b="1"/>
              <a:t>гиногамоны I,</a:t>
            </a:r>
            <a:r>
              <a:rPr lang="ru-RU" altLang="ru-UA"/>
              <a:t> которые вызывают агглютинацию оставшихся сперматозоидов.</a:t>
            </a:r>
            <a:endParaRPr lang="en-GB" altLang="ru-U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Text Box 1">
            <a:extLst>
              <a:ext uri="{FF2B5EF4-FFF2-40B4-BE49-F238E27FC236}">
                <a16:creationId xmlns:a16="http://schemas.microsoft.com/office/drawing/2014/main" id="{58740850-170D-B59B-9771-8D8FDB0AF08D}"/>
              </a:ext>
            </a:extLst>
          </p:cNvPr>
          <p:cNvSpPr txBox="1">
            <a:spLocks noChangeArrowheads="1"/>
          </p:cNvSpPr>
          <p:nvPr/>
        </p:nvSpPr>
        <p:spPr bwMode="auto">
          <a:xfrm>
            <a:off x="1338263" y="1035050"/>
            <a:ext cx="4881562" cy="3733800"/>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panose="020B0604020202020204" pitchFamily="34" charset="0"/>
                <a:cs typeface="Lucida Sans Unicode" panose="020B0602030504020204" pitchFamily="34" charset="0"/>
              </a:defRPr>
            </a:lvl1pPr>
            <a:lvl2pPr marL="742950" indent="-285750" eaLnBrk="0" hangingPunct="0">
              <a:defRPr>
                <a:solidFill>
                  <a:schemeClr val="bg1"/>
                </a:solidFill>
                <a:latin typeface="Arial" panose="020B0604020202020204" pitchFamily="34" charset="0"/>
                <a:cs typeface="Lucida Sans Unicode" panose="020B0602030504020204" pitchFamily="34" charset="0"/>
              </a:defRPr>
            </a:lvl2pPr>
            <a:lvl3pPr marL="1143000" indent="-228600" eaLnBrk="0" hangingPunct="0">
              <a:defRPr>
                <a:solidFill>
                  <a:schemeClr val="bg1"/>
                </a:solidFill>
                <a:latin typeface="Arial" panose="020B0604020202020204" pitchFamily="34" charset="0"/>
                <a:cs typeface="Lucida Sans Unicode" panose="020B0602030504020204" pitchFamily="34" charset="0"/>
              </a:defRPr>
            </a:lvl3pPr>
            <a:lvl4pPr marL="1600200" indent="-228600" eaLnBrk="0" hangingPunct="0">
              <a:defRPr>
                <a:solidFill>
                  <a:schemeClr val="bg1"/>
                </a:solidFill>
                <a:latin typeface="Arial" panose="020B0604020202020204" pitchFamily="34" charset="0"/>
                <a:cs typeface="Lucida Sans Unicode" panose="020B0602030504020204" pitchFamily="34" charset="0"/>
              </a:defRPr>
            </a:lvl4pPr>
            <a:lvl5pPr marL="2057400" indent="-228600" eaLnBrk="0" hangingPunct="0">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9pPr>
          </a:lstStyle>
          <a:p>
            <a:pPr eaLnBrk="1" hangingPunct="1"/>
            <a:endParaRPr lang="ru-RU" altLang="ru-RU"/>
          </a:p>
        </p:txBody>
      </p:sp>
      <p:sp>
        <p:nvSpPr>
          <p:cNvPr id="79875" name="Text Box 2">
            <a:extLst>
              <a:ext uri="{FF2B5EF4-FFF2-40B4-BE49-F238E27FC236}">
                <a16:creationId xmlns:a16="http://schemas.microsoft.com/office/drawing/2014/main" id="{9338FB02-5169-2993-B2CD-75765A6BAD81}"/>
              </a:ext>
            </a:extLst>
          </p:cNvPr>
          <p:cNvSpPr>
            <a:spLocks noGrp="1" noChangeArrowheads="1"/>
          </p:cNvSpPr>
          <p:nvPr>
            <p:ph type="body"/>
          </p:nvPr>
        </p:nvSpPr>
        <p:spPr>
          <a:xfrm>
            <a:off x="1152525" y="5089525"/>
            <a:ext cx="5254625" cy="4062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ru-RU" altLang="ru-RU"/>
              <a:t>В полном смысле ядра не сливаются – сразу фигура материнской звезды</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0899"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ru-RU" altLang="ru-RU"/>
          </a:p>
        </p:txBody>
      </p:sp>
      <p:sp>
        <p:nvSpPr>
          <p:cNvPr id="81923"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3971" name="Text Box 2"/>
          <p:cNvSpPr>
            <a:spLocks noGrp="1" noChangeArrowheads="1"/>
          </p:cNvSpPr>
          <p:nvPr>
            <p:ph type="body"/>
          </p:nvPr>
        </p:nvSpPr>
        <p:spPr>
          <a:xfrm>
            <a:off x="1045550" y="4352734"/>
            <a:ext cx="4766900" cy="3474313"/>
          </a:xfrm>
          <a:noFill/>
          <a:ln/>
        </p:spPr>
        <p:txBody>
          <a:bodyPr wrap="none" anchor="ctr"/>
          <a:lstStyle/>
          <a:p>
            <a:pPr eaLnBrk="1" hangingPunct="1"/>
            <a:r>
              <a:rPr lang="ru-RU"/>
              <a:t>Дробление – т.к. клетки не растут из-за оболчки оплодотворения. Клетки не получают приток пит.в-в извне. Блстулв - от греческого blaste, blastos – росток, зачаток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7043" name="Text Box 3"/>
          <p:cNvSpPr>
            <a:spLocks noGrp="1" noChangeArrowheads="1"/>
          </p:cNvSpPr>
          <p:nvPr>
            <p:ph type="body"/>
          </p:nvPr>
        </p:nvSpPr>
        <p:spPr>
          <a:xfrm>
            <a:off x="1045550" y="4352734"/>
            <a:ext cx="4766900" cy="3474313"/>
          </a:xfrm>
          <a:noFill/>
          <a:ln/>
        </p:spPr>
        <p:txBody>
          <a:bodyPr wrap="none" anchor="ctr"/>
          <a:lstStyle/>
          <a:p>
            <a:pPr eaLnBrk="1" hangingPunct="1"/>
            <a:r>
              <a:rPr lang="ru-RU"/>
              <a:t>первое деление дробления завершается через 30 часов,</a:t>
            </a:r>
            <a:br>
              <a:rPr lang="ru-RU"/>
            </a:br>
            <a:r>
              <a:rPr lang="ru-RU"/>
              <a:t>  а всего на стадии дробления происходит 5 циклов делений (2</a:t>
            </a:r>
            <a:r>
              <a:rPr lang="ru-RU" b="1" baseline="30000"/>
              <a:t>5</a:t>
            </a:r>
            <a:r>
              <a:rPr lang="ru-RU"/>
              <a:t> = 32). К концу дробления зародыш попадает в полость матки и с 5 – 7 сутки находится в ее полости в виде свободной бластоцисты. 7е сутки – имплантация, одновременно начинается гаструляция. У млекопитающих и человека с вторично изолецитальными яйцеклетками дробление полное (дробится без остатка вся зигота), асинхронное (количество бластомеров нарастает в неправильном и особом порядке у разных животных (у человека 2, 3, 4, 5, 7), неравномерное (образуется два типа бластомеров). Одни бластомеры темные, крупные, медленно дробящиеся - это эмбриобласт. Из него образуется тело зародыша и все внезародышевые органы, кроме трофобласта. Второй тип бластомеров представлен мелкими, светлыми, быстро делящимися клетками - это трофобласт, связывающий зародыш с организмом матери и обеспечивающий его трофику. Светлые бластомеры обрастают кучку темных бластомеров и дробящийся зародыш приобретает вид плотного шара - морулы через 50-60 часов, На третьи сутки начинается формирование бластоцисты - полого пузырька, образованного снаружи трофобластом и заполненного жидкостью, с эмбриобластом в виде узелка клеток, прикрепленным изнутри к трофобласту на одном полюсе бластоцисты. Бластоциста поступает в матку на 5 сутки и свободно в ней раполагается. </a:t>
            </a:r>
          </a:p>
          <a:p>
            <a:pPr eaLnBrk="1" hangingPunct="1"/>
            <a:r>
              <a:rPr lang="ru-RU"/>
              <a:t>В бластоцисте имеются следующие компоненты.-</a:t>
            </a:r>
            <a:br>
              <a:rPr lang="ru-RU"/>
            </a:br>
            <a:r>
              <a:rPr lang="ru-RU" b="1"/>
              <a:t>Трофобласт</a:t>
            </a:r>
            <a:r>
              <a:rPr lang="ru-RU"/>
              <a:t> (1) - однослойная стенка из мелких светлых клеток </a:t>
            </a:r>
            <a:br>
              <a:rPr lang="ru-RU"/>
            </a:br>
            <a:r>
              <a:rPr lang="ru-RU"/>
              <a:t>(впоследствии из трофобласта развивается внезародышевый орган - хорион).</a:t>
            </a:r>
            <a:br>
              <a:rPr lang="ru-RU"/>
            </a:br>
            <a:r>
              <a:rPr lang="ru-RU" b="1"/>
              <a:t>Эмбриобласт</a:t>
            </a:r>
            <a:r>
              <a:rPr lang="ru-RU"/>
              <a:t> (2), или внутренняя клеточная масса</a:t>
            </a:r>
            <a:br>
              <a:rPr lang="ru-RU"/>
            </a:br>
            <a:r>
              <a:rPr lang="ru-RU"/>
              <a:t>- скопление крупных тёмных бластомеров в виде узелка на внутренней поверхности трофобласта у одного из полюсов.</a:t>
            </a:r>
            <a:br>
              <a:rPr lang="ru-RU"/>
            </a:br>
            <a:r>
              <a:rPr lang="ru-RU" b="1"/>
              <a:t>Бластоцель</a:t>
            </a:r>
            <a:r>
              <a:rPr lang="ru-RU"/>
              <a:t> (3) </a:t>
            </a:r>
            <a:br>
              <a:rPr lang="ru-RU"/>
            </a:br>
            <a:r>
              <a:rPr lang="ru-RU"/>
              <a:t>- полость, заполненная жидкостью.Рост </a:t>
            </a:r>
            <a:br>
              <a:rPr lang="ru-RU"/>
            </a:br>
            <a:r>
              <a:rPr lang="ru-RU"/>
              <a:t>бластоцис-</a:t>
            </a:r>
            <a:br>
              <a:rPr lang="ru-RU"/>
            </a:br>
            <a:r>
              <a:rPr lang="ru-RU"/>
              <a:t>ты</a:t>
            </a:r>
            <a:br>
              <a:rPr lang="ru-RU"/>
            </a:br>
            <a:r>
              <a:rPr lang="ru-RU"/>
              <a:t>1. а) Благодаря всасыванию трофобластом жидкости из полости матки, объём пузырька несколько увеличивается. б) В самих бластомерах всё более активируются синтетические процессы.</a:t>
            </a:r>
          </a:p>
          <a:p>
            <a:pPr eaLnBrk="1" hangingPunct="1"/>
            <a:r>
              <a:rPr lang="ru-RU"/>
              <a:t>2. а) В трофобласте появляются выросты,  которые постепенно разрушают </a:t>
            </a:r>
            <a:r>
              <a:rPr lang="ru-RU" b="1"/>
              <a:t>оболочку оплодотворения</a:t>
            </a:r>
            <a:r>
              <a:rPr lang="ru-RU"/>
              <a:t> вокруг зародыша.</a:t>
            </a:r>
          </a:p>
          <a:p>
            <a:pPr eaLnBrk="1" hangingPunct="1"/>
            <a:r>
              <a:rPr lang="ru-RU"/>
              <a:t>б) В результате, за несколько часов до имплантации (см. ниже) зародыш теряет эту оболочку.</a:t>
            </a:r>
          </a:p>
          <a:p>
            <a:pPr eaLnBrk="1" hangingPunct="1"/>
            <a:r>
              <a:rPr lang="ru-RU"/>
              <a:t>3. а) После этого оболочка уже не мешает зародышу увеличиваться в размере, </a:t>
            </a:r>
          </a:p>
          <a:p>
            <a:pPr eaLnBrk="1" hangingPunct="1"/>
            <a:r>
              <a:rPr lang="ru-RU"/>
              <a:t>  и с этих пор митотические циклы клеток становятся обычными, т.е. включают фазу роста.</a:t>
            </a:r>
          </a:p>
          <a:p>
            <a:pPr eaLnBrk="1" hangingPunct="1"/>
            <a:r>
              <a:rPr lang="ru-RU"/>
              <a:t>б) Поэтому в последующем увеличение массы зародыша происходит гораздо быстрей.</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9091"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4225588" y="-11796713"/>
            <a:ext cx="16646526" cy="12485688"/>
          </a:xfrm>
        </p:spPr>
      </p:sp>
      <p:sp>
        <p:nvSpPr>
          <p:cNvPr id="90115" name="Rectangle 3"/>
          <p:cNvSpPr>
            <a:spLocks noGrp="1" noChangeArrowheads="1"/>
          </p:cNvSpPr>
          <p:nvPr>
            <p:ph type="body" idx="1"/>
          </p:nvPr>
        </p:nvSpPr>
        <p:spPr>
          <a:noFill/>
          <a:ln/>
        </p:spPr>
        <p:txBody>
          <a:bodyPr/>
          <a:lstStyle/>
          <a:p>
            <a:pPr eaLnBrk="1" hangingPunct="1">
              <a:lnSpc>
                <a:spcPct val="90000"/>
              </a:lnSpc>
            </a:pPr>
            <a:r>
              <a:rPr lang="ru-RU" sz="800" dirty="0"/>
              <a:t>Первая фаза гаструляции осуществляется путём </a:t>
            </a:r>
            <a:r>
              <a:rPr lang="ru-RU" sz="800" b="1" dirty="0"/>
              <a:t>деламинации</a:t>
            </a:r>
            <a:r>
              <a:rPr lang="ru-RU" sz="800" dirty="0"/>
              <a:t> - расщепления </a:t>
            </a:r>
            <a:r>
              <a:rPr lang="ru-RU" sz="800" b="1" dirty="0"/>
              <a:t>эмбриобласта</a:t>
            </a:r>
            <a:r>
              <a:rPr lang="ru-RU" sz="800" dirty="0"/>
              <a:t>. 2. Вначале образуются 2 листка -</a:t>
            </a:r>
          </a:p>
          <a:p>
            <a:pPr eaLnBrk="1" hangingPunct="1">
              <a:lnSpc>
                <a:spcPct val="90000"/>
              </a:lnSpc>
            </a:pPr>
            <a:r>
              <a:rPr lang="ru-RU" sz="800" dirty="0"/>
              <a:t>  эпибласт (верхний, или наружный) и</a:t>
            </a:r>
            <a:br>
              <a:rPr lang="ru-RU" sz="800" dirty="0"/>
            </a:br>
            <a:r>
              <a:rPr lang="ru-RU" sz="800" dirty="0"/>
              <a:t>  гипобласт (1) (нижний, или внутренний). </a:t>
            </a:r>
          </a:p>
          <a:p>
            <a:pPr eaLnBrk="1" hangingPunct="1">
              <a:lnSpc>
                <a:spcPct val="90000"/>
              </a:lnSpc>
            </a:pPr>
            <a:r>
              <a:rPr lang="ru-RU" sz="800" dirty="0"/>
              <a:t>3. а) Клетки эпибласта - высокие, крупные, призматической формы, напоминают многорядный эпителий.</a:t>
            </a:r>
          </a:p>
          <a:p>
            <a:pPr eaLnBrk="1" hangingPunct="1">
              <a:lnSpc>
                <a:spcPct val="90000"/>
              </a:lnSpc>
            </a:pPr>
            <a:r>
              <a:rPr lang="ru-RU" sz="800" dirty="0"/>
              <a:t>б) Клетки гипобласта - мелкие, кубической формы, светлые.Роль гипобласта1. Гипобласт принимает участие в формировании внезародышевого органа - желточного мешка. </a:t>
            </a:r>
          </a:p>
          <a:p>
            <a:pPr eaLnBrk="1" hangingPunct="1">
              <a:lnSpc>
                <a:spcPct val="90000"/>
              </a:lnSpc>
            </a:pPr>
            <a:r>
              <a:rPr lang="ru-RU" sz="800" dirty="0"/>
              <a:t>2. Для этого он разрастается по внутренней поверхности трофобласта (внезародышевой э</a:t>
            </a:r>
            <a:r>
              <a:rPr lang="ru-RU" sz="800" b="1" dirty="0"/>
              <a:t>к</a:t>
            </a:r>
            <a:r>
              <a:rPr lang="ru-RU" sz="800" dirty="0"/>
              <a:t>тодермы).</a:t>
            </a:r>
          </a:p>
          <a:p>
            <a:pPr eaLnBrk="1" hangingPunct="1">
              <a:lnSpc>
                <a:spcPct val="90000"/>
              </a:lnSpc>
            </a:pPr>
            <a:r>
              <a:rPr lang="ru-RU" sz="800" dirty="0"/>
              <a:t>3. Таким образом, гипобласт - это внезародышевая э</a:t>
            </a:r>
            <a:r>
              <a:rPr lang="ru-RU" sz="800" b="1" dirty="0"/>
              <a:t>н</a:t>
            </a:r>
            <a:r>
              <a:rPr lang="ru-RU" sz="800" dirty="0"/>
              <a:t>тодерма. Расщепле-</a:t>
            </a:r>
            <a:br>
              <a:rPr lang="ru-RU" sz="800" dirty="0"/>
            </a:br>
            <a:r>
              <a:rPr lang="ru-RU" sz="800" dirty="0"/>
              <a:t>ние </a:t>
            </a:r>
            <a:br>
              <a:rPr lang="ru-RU" sz="800" dirty="0"/>
            </a:br>
            <a:r>
              <a:rPr lang="ru-RU" sz="800" b="1" dirty="0"/>
              <a:t>эпибласта</a:t>
            </a:r>
            <a:r>
              <a:rPr lang="ru-RU" sz="800" dirty="0"/>
              <a:t>1. Что же касается эпибласта, то между его клетками появляются мелкие полости, которые затем сливаются в единую амниотическую полость (4). </a:t>
            </a:r>
          </a:p>
          <a:p>
            <a:pPr eaLnBrk="1" hangingPunct="1">
              <a:lnSpc>
                <a:spcPct val="90000"/>
              </a:lnSpc>
            </a:pPr>
            <a:r>
              <a:rPr lang="ru-RU" sz="800" dirty="0"/>
              <a:t>2. В конечном счёте (после перемещений клеток крыши этой полости), эпибласт расщепляется ещё на 2 листка – </a:t>
            </a:r>
          </a:p>
          <a:p>
            <a:pPr eaLnBrk="1" hangingPunct="1">
              <a:lnSpc>
                <a:spcPct val="90000"/>
              </a:lnSpc>
            </a:pPr>
            <a:r>
              <a:rPr lang="ru-RU" sz="800" dirty="0"/>
              <a:t>  зародышевый эпибласт (2), образующий дно амниотического пузырька, и</a:t>
            </a:r>
          </a:p>
          <a:p>
            <a:pPr eaLnBrk="1" hangingPunct="1">
              <a:lnSpc>
                <a:spcPct val="90000"/>
              </a:lnSpc>
            </a:pPr>
            <a:r>
              <a:rPr lang="ru-RU" sz="800" dirty="0"/>
              <a:t>  амниотическую эктодерму (3) - крышу пузырька.Роль амниоти- ческой эктодермы1. Второй из вышеназванных листков тоже (как и гипобласт) принимает участие в образовании внезародышевого органа - амниона. </a:t>
            </a:r>
          </a:p>
          <a:p>
            <a:pPr eaLnBrk="1" hangingPunct="1">
              <a:lnSpc>
                <a:spcPct val="90000"/>
              </a:lnSpc>
            </a:pPr>
            <a:r>
              <a:rPr lang="ru-RU" sz="800" dirty="0"/>
              <a:t>2. А среди внезародышевых листков он, как и трофобласт, относится к эктодерме.</a:t>
            </a:r>
          </a:p>
          <a:p>
            <a:pPr eaLnBrk="1" hangingPunct="1">
              <a:lnSpc>
                <a:spcPct val="90000"/>
              </a:lnSpc>
            </a:pPr>
            <a:r>
              <a:rPr lang="ru-RU" sz="800" dirty="0"/>
              <a:t>Роль зародыше-</a:t>
            </a:r>
            <a:br>
              <a:rPr lang="ru-RU" sz="800" dirty="0"/>
            </a:br>
            <a:r>
              <a:rPr lang="ru-RU" sz="800" dirty="0"/>
              <a:t>вого эпибласта1. Центральную же роль в образовании тканей зародыша играет зародышевый эпибласт. </a:t>
            </a:r>
          </a:p>
          <a:p>
            <a:pPr eaLnBrk="1" hangingPunct="1">
              <a:lnSpc>
                <a:spcPct val="90000"/>
              </a:lnSpc>
            </a:pPr>
            <a:r>
              <a:rPr lang="ru-RU" sz="800" dirty="0"/>
              <a:t>2. Впоследствии (</a:t>
            </a:r>
            <a:r>
              <a:rPr lang="ru-RU" sz="800" b="1" dirty="0"/>
              <a:t>во второй фазе гаструляции)</a:t>
            </a:r>
            <a:r>
              <a:rPr lang="ru-RU" sz="800" dirty="0"/>
              <a:t> из данного листка</a:t>
            </a:r>
          </a:p>
          <a:p>
            <a:pPr eaLnBrk="1" hangingPunct="1">
              <a:lnSpc>
                <a:spcPct val="90000"/>
              </a:lnSpc>
            </a:pPr>
            <a:r>
              <a:rPr lang="ru-RU" sz="800" dirty="0"/>
              <a:t>а) формируются все три зародышевых листка -</a:t>
            </a:r>
          </a:p>
          <a:p>
            <a:pPr eaLnBrk="1" hangingPunct="1">
              <a:lnSpc>
                <a:spcPct val="90000"/>
              </a:lnSpc>
            </a:pPr>
            <a:r>
              <a:rPr lang="ru-RU" sz="800" dirty="0"/>
              <a:t>    эктодерма, мезодерма, энтодерма,</a:t>
            </a:r>
          </a:p>
          <a:p>
            <a:pPr eaLnBrk="1" hangingPunct="1">
              <a:lnSpc>
                <a:spcPct val="90000"/>
              </a:lnSpc>
            </a:pPr>
            <a:r>
              <a:rPr lang="ru-RU" sz="800" dirty="0"/>
              <a:t>б) и, кроме того, выселяются клетки внезародышевой мезодермы (внезародышевой мезенхимы) -</a:t>
            </a:r>
          </a:p>
          <a:p>
            <a:pPr eaLnBrk="1" hangingPunct="1">
              <a:lnSpc>
                <a:spcPct val="90000"/>
              </a:lnSpc>
            </a:pPr>
            <a:r>
              <a:rPr lang="ru-RU" sz="800" dirty="0"/>
              <a:t>  в пространство между внезародышевыми экто- и энтодермой.</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4225588" y="-11796713"/>
            <a:ext cx="16646526" cy="12485688"/>
          </a:xfrm>
        </p:spPr>
      </p:sp>
      <p:sp>
        <p:nvSpPr>
          <p:cNvPr id="91139" name="Rectangle 3"/>
          <p:cNvSpPr>
            <a:spLocks noGrp="1" noChangeArrowheads="1"/>
          </p:cNvSpPr>
          <p:nvPr>
            <p:ph type="body" idx="1"/>
          </p:nvPr>
        </p:nvSpPr>
        <p:spPr>
          <a:noFill/>
          <a:ln/>
        </p:spPr>
        <p:txBody>
          <a:bodyPr/>
          <a:lstStyle/>
          <a:p>
            <a:pPr eaLnBrk="1" hangingPunct="1">
              <a:lnSpc>
                <a:spcPct val="90000"/>
              </a:lnSpc>
            </a:pPr>
            <a:r>
              <a:rPr lang="ru-RU" sz="900" dirty="0"/>
              <a:t>миграция клеток зародышевого эпибласта приводит к образованию в средней части зародыша   первичной полоски (1) и </a:t>
            </a:r>
            <a:br>
              <a:rPr lang="ru-RU" sz="900" dirty="0"/>
            </a:br>
            <a:r>
              <a:rPr lang="ru-RU" sz="900" dirty="0"/>
              <a:t>  первичного (гензеновского) узелка (2).</a:t>
            </a:r>
          </a:p>
          <a:p>
            <a:pPr eaLnBrk="1" hangingPunct="1">
              <a:lnSpc>
                <a:spcPct val="90000"/>
              </a:lnSpc>
            </a:pPr>
            <a:r>
              <a:rPr lang="ru-RU" sz="900" dirty="0"/>
              <a:t>2. а) В этом месте внутрь проникают клетки (3), образующие энтодерму и мезодерму.</a:t>
            </a:r>
          </a:p>
          <a:p>
            <a:pPr eaLnBrk="1" hangingPunct="1">
              <a:lnSpc>
                <a:spcPct val="90000"/>
              </a:lnSpc>
            </a:pPr>
            <a:r>
              <a:rPr lang="ru-RU" sz="900" dirty="0"/>
              <a:t>б) Остающиеся на поверхности клетки формируют эктодерму (4).</a:t>
            </a:r>
          </a:p>
          <a:p>
            <a:pPr eaLnBrk="1" hangingPunct="1">
              <a:lnSpc>
                <a:spcPct val="90000"/>
              </a:lnSpc>
            </a:pPr>
            <a:r>
              <a:rPr lang="ru-RU" sz="900" dirty="0"/>
              <a:t>3. Кроме того, мы здесь видим сохраняющийся гипобласт</a:t>
            </a:r>
          </a:p>
          <a:p>
            <a:pPr eaLnBrk="1" hangingPunct="1">
              <a:lnSpc>
                <a:spcPct val="90000"/>
              </a:lnSpc>
            </a:pPr>
            <a:r>
              <a:rPr lang="ru-RU" sz="900" dirty="0"/>
              <a:t>Миграция клеток зародышевого эпибласта (2) приводит к образованию в средней части зародыша   первичной полоски (5) - утолщения эпибласта,</a:t>
            </a:r>
          </a:p>
          <a:p>
            <a:pPr eaLnBrk="1" hangingPunct="1">
              <a:lnSpc>
                <a:spcPct val="90000"/>
              </a:lnSpc>
            </a:pPr>
            <a:r>
              <a:rPr lang="ru-RU" sz="900" dirty="0"/>
              <a:t>  первичной бороздки (6) посередине первичной полоски,</a:t>
            </a:r>
          </a:p>
          <a:p>
            <a:pPr eaLnBrk="1" hangingPunct="1">
              <a:lnSpc>
                <a:spcPct val="90000"/>
              </a:lnSpc>
            </a:pPr>
            <a:r>
              <a:rPr lang="ru-RU" sz="900" dirty="0"/>
              <a:t>  первичного (гензеновского) бугорка (7) - возвышения в переднем отделе первичной полоски,</a:t>
            </a:r>
          </a:p>
          <a:p>
            <a:pPr eaLnBrk="1" hangingPunct="1">
              <a:lnSpc>
                <a:spcPct val="90000"/>
              </a:lnSpc>
            </a:pPr>
            <a:r>
              <a:rPr lang="ru-RU" sz="900" dirty="0"/>
              <a:t>  первичной ямки (8) в центре первичного бугорка.</a:t>
            </a:r>
          </a:p>
          <a:p>
            <a:pPr eaLnBrk="1" hangingPunct="1">
              <a:lnSpc>
                <a:spcPct val="90000"/>
              </a:lnSpc>
            </a:pPr>
            <a:r>
              <a:rPr lang="ru-RU" sz="900" dirty="0"/>
              <a:t>б) Кроме того, в переднем участке эпибласта формируется ещё одно утолщение - прехордальная пластинка (11).План простран-</a:t>
            </a:r>
            <a:br>
              <a:rPr lang="ru-RU" sz="900" dirty="0"/>
            </a:br>
            <a:r>
              <a:rPr lang="ru-RU" sz="900" dirty="0"/>
              <a:t>ственной ориентацииТаким образом, в данный момент складывается план пространственной ориентации зародыша: </a:t>
            </a:r>
          </a:p>
          <a:p>
            <a:pPr eaLnBrk="1" hangingPunct="1">
              <a:lnSpc>
                <a:spcPct val="90000"/>
              </a:lnSpc>
            </a:pPr>
            <a:r>
              <a:rPr lang="ru-RU" sz="900" dirty="0"/>
              <a:t>а) положение концов - </a:t>
            </a:r>
          </a:p>
          <a:p>
            <a:pPr eaLnBrk="1" hangingPunct="1">
              <a:lnSpc>
                <a:spcPct val="90000"/>
              </a:lnSpc>
            </a:pPr>
            <a:r>
              <a:rPr lang="ru-RU" sz="900" dirty="0"/>
              <a:t>  головного, или краниального (в области прехордальной пластинки), </a:t>
            </a:r>
            <a:br>
              <a:rPr lang="ru-RU" sz="900" dirty="0"/>
            </a:br>
            <a:r>
              <a:rPr lang="ru-RU" sz="900" dirty="0"/>
              <a:t>  и хвостового, или каудального (у заднего конца первичной полоски);</a:t>
            </a:r>
          </a:p>
          <a:p>
            <a:pPr eaLnBrk="1" hangingPunct="1">
              <a:lnSpc>
                <a:spcPct val="90000"/>
              </a:lnSpc>
            </a:pPr>
            <a:r>
              <a:rPr lang="ru-RU" sz="900" dirty="0"/>
              <a:t>б) положение срединной (кранио-каудальной) оси,</a:t>
            </a:r>
          </a:p>
          <a:p>
            <a:pPr eaLnBrk="1" hangingPunct="1">
              <a:lnSpc>
                <a:spcPct val="90000"/>
              </a:lnSpc>
            </a:pPr>
            <a:r>
              <a:rPr lang="ru-RU" sz="900" dirty="0"/>
              <a:t>в) наличие билатеральной симметрии</a:t>
            </a:r>
          </a:p>
          <a:p>
            <a:pPr eaLnBrk="1" hangingPunct="1">
              <a:lnSpc>
                <a:spcPct val="90000"/>
              </a:lnSpc>
            </a:pPr>
            <a:r>
              <a:rPr lang="ru-RU" sz="900" dirty="0"/>
              <a:t>В результате, зародышевый эпибласт даёт начало 4 листкам - </a:t>
            </a:r>
          </a:p>
          <a:p>
            <a:pPr eaLnBrk="1" hangingPunct="1">
              <a:lnSpc>
                <a:spcPct val="90000"/>
              </a:lnSpc>
            </a:pPr>
            <a:r>
              <a:rPr lang="ru-RU" sz="900" dirty="0"/>
              <a:t>    зародышевым эктодерме, мезодерме и энтодерме,</a:t>
            </a:r>
          </a:p>
          <a:p>
            <a:pPr eaLnBrk="1" hangingPunct="1">
              <a:lnSpc>
                <a:spcPct val="90000"/>
              </a:lnSpc>
            </a:pPr>
            <a:r>
              <a:rPr lang="ru-RU" sz="900" dirty="0"/>
              <a:t>  а также внезародышевой мезодерме.</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4225588" y="-11796713"/>
            <a:ext cx="16646526" cy="12485688"/>
          </a:xfrm>
        </p:spPr>
      </p:sp>
      <p:sp>
        <p:nvSpPr>
          <p:cNvPr id="92163" name="Rectangle 3"/>
          <p:cNvSpPr>
            <a:spLocks noGrp="1" noChangeArrowheads="1"/>
          </p:cNvSpPr>
          <p:nvPr>
            <p:ph type="body" idx="1"/>
          </p:nvPr>
        </p:nvSpPr>
        <p:spPr>
          <a:noFill/>
          <a:ln/>
        </p:spPr>
        <p:txBody>
          <a:bodyPr/>
          <a:lstStyle/>
          <a:p>
            <a:pPr eaLnBrk="1" hangingPunct="1">
              <a:lnSpc>
                <a:spcPct val="90000"/>
              </a:lnSpc>
            </a:pPr>
            <a:r>
              <a:rPr lang="ru-RU" altLang="ru-RU" sz="900" dirty="0"/>
              <a:t>миграция клеток зародышевого эпибласта приводит к образованию в средней части зародыша   первичной полоски (1) и </a:t>
            </a:r>
            <a:br>
              <a:rPr lang="ru-RU" altLang="ru-RU" sz="900" dirty="0"/>
            </a:br>
            <a:r>
              <a:rPr lang="ru-RU" altLang="ru-RU" sz="900" dirty="0"/>
              <a:t>  первичного (гензеновского) узелка (2).</a:t>
            </a:r>
          </a:p>
          <a:p>
            <a:pPr eaLnBrk="1" hangingPunct="1">
              <a:lnSpc>
                <a:spcPct val="90000"/>
              </a:lnSpc>
            </a:pPr>
            <a:r>
              <a:rPr lang="ru-RU" altLang="ru-RU" sz="900" dirty="0"/>
              <a:t>2. а) В этом месте внутрь проникают клетки (3), образующие энтодерму и мезодерму.</a:t>
            </a:r>
          </a:p>
          <a:p>
            <a:pPr eaLnBrk="1" hangingPunct="1">
              <a:lnSpc>
                <a:spcPct val="90000"/>
              </a:lnSpc>
            </a:pPr>
            <a:r>
              <a:rPr lang="ru-RU" altLang="ru-RU" sz="900" dirty="0"/>
              <a:t>б) Остающиеся на поверхности клетки формируют эктодерму (4).</a:t>
            </a:r>
          </a:p>
          <a:p>
            <a:pPr eaLnBrk="1" hangingPunct="1">
              <a:lnSpc>
                <a:spcPct val="90000"/>
              </a:lnSpc>
            </a:pPr>
            <a:r>
              <a:rPr lang="ru-RU" altLang="ru-RU" sz="900" dirty="0"/>
              <a:t>3. Кроме того, мы здесь видим сохраняющийся гипобласт</a:t>
            </a:r>
          </a:p>
          <a:p>
            <a:pPr eaLnBrk="1" hangingPunct="1">
              <a:lnSpc>
                <a:spcPct val="90000"/>
              </a:lnSpc>
            </a:pPr>
            <a:r>
              <a:rPr lang="ru-RU" altLang="ru-RU" sz="900" dirty="0"/>
              <a:t>Миграция клеток зародышевого эпибласта (2) приводит к образованию в средней части зародыша   первичной полоски (5) - утолщения эпибласта,</a:t>
            </a:r>
          </a:p>
          <a:p>
            <a:pPr eaLnBrk="1" hangingPunct="1">
              <a:lnSpc>
                <a:spcPct val="90000"/>
              </a:lnSpc>
            </a:pPr>
            <a:r>
              <a:rPr lang="ru-RU" altLang="ru-RU" sz="900" dirty="0"/>
              <a:t>  первичной бороздки (6) посередине первичной полоски,</a:t>
            </a:r>
          </a:p>
          <a:p>
            <a:pPr eaLnBrk="1" hangingPunct="1">
              <a:lnSpc>
                <a:spcPct val="90000"/>
              </a:lnSpc>
            </a:pPr>
            <a:r>
              <a:rPr lang="ru-RU" altLang="ru-RU" sz="900" dirty="0"/>
              <a:t>  первичного (гензеновского) бугорка (7) - возвышения в переднем отделе первичной полоски,</a:t>
            </a:r>
          </a:p>
          <a:p>
            <a:pPr eaLnBrk="1" hangingPunct="1">
              <a:lnSpc>
                <a:spcPct val="90000"/>
              </a:lnSpc>
            </a:pPr>
            <a:r>
              <a:rPr lang="ru-RU" altLang="ru-RU" sz="900" dirty="0"/>
              <a:t>  первичной ямки (8) в центре первичного бугорка.</a:t>
            </a:r>
          </a:p>
          <a:p>
            <a:pPr eaLnBrk="1" hangingPunct="1">
              <a:lnSpc>
                <a:spcPct val="90000"/>
              </a:lnSpc>
            </a:pPr>
            <a:r>
              <a:rPr lang="ru-RU" altLang="ru-RU" sz="900" dirty="0"/>
              <a:t>б) Кроме того, в переднем участке эпибласта формируется ещё одно утолщение - прехордальная пластинка (11).План простран-</a:t>
            </a:r>
            <a:br>
              <a:rPr lang="ru-RU" altLang="ru-RU" sz="900" dirty="0"/>
            </a:br>
            <a:r>
              <a:rPr lang="ru-RU" altLang="ru-RU" sz="900" dirty="0"/>
              <a:t>ственной ориентацииТаким образом, в данный момент складывается план пространственной ориентации зародыша: </a:t>
            </a:r>
          </a:p>
          <a:p>
            <a:pPr eaLnBrk="1" hangingPunct="1">
              <a:lnSpc>
                <a:spcPct val="90000"/>
              </a:lnSpc>
            </a:pPr>
            <a:r>
              <a:rPr lang="ru-RU" altLang="ru-RU" sz="900" dirty="0"/>
              <a:t>а) положение концов - </a:t>
            </a:r>
          </a:p>
          <a:p>
            <a:pPr eaLnBrk="1" hangingPunct="1">
              <a:lnSpc>
                <a:spcPct val="90000"/>
              </a:lnSpc>
            </a:pPr>
            <a:r>
              <a:rPr lang="ru-RU" altLang="ru-RU" sz="900" dirty="0"/>
              <a:t>  головного, или краниального (в области прехордальной пластинки), </a:t>
            </a:r>
            <a:br>
              <a:rPr lang="ru-RU" altLang="ru-RU" sz="900" dirty="0"/>
            </a:br>
            <a:r>
              <a:rPr lang="ru-RU" altLang="ru-RU" sz="900" dirty="0"/>
              <a:t>  и хвостового, или каудального (у заднего конца первичной полоски);</a:t>
            </a:r>
          </a:p>
          <a:p>
            <a:pPr eaLnBrk="1" hangingPunct="1">
              <a:lnSpc>
                <a:spcPct val="90000"/>
              </a:lnSpc>
            </a:pPr>
            <a:r>
              <a:rPr lang="ru-RU" altLang="ru-RU" sz="900" dirty="0"/>
              <a:t>б) положение срединной (кранио-каудальной) оси,</a:t>
            </a:r>
          </a:p>
          <a:p>
            <a:pPr eaLnBrk="1" hangingPunct="1">
              <a:lnSpc>
                <a:spcPct val="90000"/>
              </a:lnSpc>
            </a:pPr>
            <a:r>
              <a:rPr lang="ru-RU" altLang="ru-RU" sz="900" dirty="0"/>
              <a:t>в) наличие билатеральной симметрии</a:t>
            </a:r>
          </a:p>
          <a:p>
            <a:pPr eaLnBrk="1" hangingPunct="1">
              <a:lnSpc>
                <a:spcPct val="90000"/>
              </a:lnSpc>
            </a:pPr>
            <a:r>
              <a:rPr lang="ru-RU" altLang="ru-RU" sz="900" dirty="0"/>
              <a:t>В результате, зародышевый эпибласт даёт начало 4 листкам - </a:t>
            </a:r>
          </a:p>
          <a:p>
            <a:pPr eaLnBrk="1" hangingPunct="1">
              <a:lnSpc>
                <a:spcPct val="90000"/>
              </a:lnSpc>
            </a:pPr>
            <a:r>
              <a:rPr lang="ru-RU" altLang="ru-RU" sz="900" dirty="0"/>
              <a:t>    зародышевым эктодерме, мезодерме и энтодерме,</a:t>
            </a:r>
          </a:p>
          <a:p>
            <a:pPr eaLnBrk="1" hangingPunct="1">
              <a:lnSpc>
                <a:spcPct val="90000"/>
              </a:lnSpc>
            </a:pPr>
            <a:r>
              <a:rPr lang="ru-RU" altLang="ru-RU" sz="900" dirty="0"/>
              <a:t>  а также внезародышевой мезодерме.</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4225588" y="-11796713"/>
            <a:ext cx="16646526" cy="12485688"/>
          </a:xfrm>
        </p:spPr>
      </p:sp>
      <p:sp>
        <p:nvSpPr>
          <p:cNvPr id="93187" name="Rectangle 3"/>
          <p:cNvSpPr>
            <a:spLocks noGrp="1" noChangeArrowheads="1"/>
          </p:cNvSpPr>
          <p:nvPr>
            <p:ph type="body" idx="1"/>
          </p:nvPr>
        </p:nvSpPr>
        <p:spPr>
          <a:noFill/>
          <a:ln/>
        </p:spPr>
        <p:txBody>
          <a:bodyPr/>
          <a:lstStyle/>
          <a:p>
            <a:pPr eaLnBrk="1" hangingPunct="1"/>
            <a:endParaRPr lang="ru-RU" alt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4225588" y="-11796713"/>
            <a:ext cx="16646526" cy="12485688"/>
          </a:xfrm>
        </p:spPr>
      </p:sp>
      <p:sp>
        <p:nvSpPr>
          <p:cNvPr id="94211" name="Rectangle 3"/>
          <p:cNvSpPr>
            <a:spLocks noGrp="1" noChangeArrowheads="1"/>
          </p:cNvSpPr>
          <p:nvPr>
            <p:ph type="body" idx="1"/>
          </p:nvPr>
        </p:nvSpPr>
        <p:spPr>
          <a:noFill/>
          <a:ln/>
        </p:spPr>
        <p:txBody>
          <a:bodyPr/>
          <a:lstStyle/>
          <a:p>
            <a:pPr eaLnBrk="1" hangingPunct="1">
              <a:lnSpc>
                <a:spcPct val="80000"/>
              </a:lnSpc>
            </a:pPr>
            <a:r>
              <a:rPr lang="ru-RU" sz="700" b="1" dirty="0"/>
              <a:t>С 20-х - 21-х суток</a:t>
            </a:r>
            <a:r>
              <a:rPr lang="ru-RU" sz="700" dirty="0"/>
              <a:t> начинает обособляться тело зародыша. - а) Зародышевый щиток как бы приподнимается над желточным мешком (1) и сворачивается,</a:t>
            </a:r>
          </a:p>
          <a:p>
            <a:pPr eaLnBrk="1" hangingPunct="1">
              <a:lnSpc>
                <a:spcPct val="80000"/>
              </a:lnSpc>
            </a:pPr>
            <a:r>
              <a:rPr lang="ru-RU" sz="700" dirty="0"/>
              <a:t>  отделяясь от него туловищной складкой.</a:t>
            </a:r>
          </a:p>
          <a:p>
            <a:pPr eaLnBrk="1" hangingPunct="1">
              <a:lnSpc>
                <a:spcPct val="80000"/>
              </a:lnSpc>
            </a:pPr>
            <a:r>
              <a:rPr lang="ru-RU" sz="700" dirty="0"/>
              <a:t>б) При этом зародышевая энтодерма замыкается в кишечную трубку, </a:t>
            </a:r>
          </a:p>
          <a:p>
            <a:pPr eaLnBrk="1" hangingPunct="1">
              <a:lnSpc>
                <a:spcPct val="80000"/>
              </a:lnSpc>
            </a:pPr>
            <a:r>
              <a:rPr lang="ru-RU" sz="700" dirty="0"/>
              <a:t>  которая, однако, в среднем отделе ещё имеет сообщение с желточным мешком.Продольное сгибаниеа) Кроме латерального сгибания, происходит ещё и продольное сгибание зародыша, так что </a:t>
            </a:r>
          </a:p>
          <a:p>
            <a:pPr eaLnBrk="1" hangingPunct="1">
              <a:lnSpc>
                <a:spcPct val="80000"/>
              </a:lnSpc>
            </a:pPr>
            <a:r>
              <a:rPr lang="ru-RU" sz="700" dirty="0"/>
              <a:t>  его передний и (в меньшей степени) задний отделы сгибаются в сторону желточного мешка.</a:t>
            </a:r>
          </a:p>
          <a:p>
            <a:pPr eaLnBrk="1" hangingPunct="1">
              <a:lnSpc>
                <a:spcPct val="80000"/>
              </a:lnSpc>
            </a:pPr>
            <a:r>
              <a:rPr lang="ru-RU" sz="700" dirty="0"/>
              <a:t>б) В результате, прехордальная пластинка перемещается с дорсальной поверхности на вентральную.</a:t>
            </a:r>
          </a:p>
          <a:p>
            <a:pPr eaLnBrk="1" hangingPunct="1">
              <a:lnSpc>
                <a:spcPct val="80000"/>
              </a:lnSpc>
            </a:pPr>
            <a:r>
              <a:rPr lang="ru-RU" sz="700" dirty="0"/>
              <a:t>в) Именно здесь, при последующем разрыве этой пластинки, оказывается ротовое отверстие эмбриона.</a:t>
            </a:r>
          </a:p>
          <a:p>
            <a:pPr eaLnBrk="1" hangingPunct="1">
              <a:lnSpc>
                <a:spcPct val="80000"/>
              </a:lnSpc>
            </a:pPr>
            <a:r>
              <a:rPr lang="ru-RU" sz="700" dirty="0"/>
              <a:t>В течение </a:t>
            </a:r>
            <a:r>
              <a:rPr lang="ru-RU" sz="700" b="1" dirty="0"/>
              <a:t>конца 3-й и всей 4-й недель (18-28 сутки) </a:t>
            </a:r>
            <a:r>
              <a:rPr lang="ru-RU" sz="700" dirty="0"/>
              <a:t>  из трёх зародышевых листков формируется </a:t>
            </a:r>
            <a:r>
              <a:rPr lang="ru-RU" sz="700" b="1" dirty="0"/>
              <a:t>комплекс осевых зачатков</a:t>
            </a:r>
            <a:r>
              <a:rPr lang="ru-RU" sz="700" dirty="0"/>
              <a:t> (п. 6.2).</a:t>
            </a:r>
          </a:p>
          <a:p>
            <a:pPr eaLnBrk="1" hangingPunct="1">
              <a:lnSpc>
                <a:spcPct val="80000"/>
              </a:lnSpc>
            </a:pPr>
            <a:r>
              <a:rPr lang="ru-RU" sz="700" dirty="0"/>
              <a:t>2. В свою очередь, затем из большинства этих зачатков развиваются ткани, органы и системы.</a:t>
            </a:r>
          </a:p>
          <a:p>
            <a:pPr eaLnBrk="1" hangingPunct="1">
              <a:lnSpc>
                <a:spcPct val="80000"/>
              </a:lnSpc>
            </a:pPr>
            <a:r>
              <a:rPr lang="ru-RU" sz="700" dirty="0"/>
              <a:t>Хорда образуется практически одновременно с самой мезодермой - </a:t>
            </a:r>
            <a:r>
              <a:rPr lang="ru-RU" sz="700" b="1" dirty="0"/>
              <a:t>в конце 3-й недели</a:t>
            </a:r>
            <a:r>
              <a:rPr lang="ru-RU" sz="700" dirty="0"/>
              <a:t> развития. </a:t>
            </a:r>
          </a:p>
          <a:p>
            <a:pPr eaLnBrk="1" hangingPunct="1">
              <a:lnSpc>
                <a:spcPct val="80000"/>
              </a:lnSpc>
            </a:pPr>
            <a:r>
              <a:rPr lang="ru-RU" sz="700" dirty="0"/>
              <a:t>  Вначале часть клеток эпибласта, мигрирующих через первичную ямку (2),</a:t>
            </a:r>
            <a:br>
              <a:rPr lang="ru-RU" sz="700" dirty="0"/>
            </a:br>
            <a:r>
              <a:rPr lang="ru-RU" sz="700" dirty="0"/>
              <a:t>формирует отросток - </a:t>
            </a:r>
            <a:r>
              <a:rPr lang="ru-RU" sz="700" b="1" dirty="0"/>
              <a:t>нотохорд</a:t>
            </a:r>
            <a:r>
              <a:rPr lang="ru-RU" sz="700" dirty="0"/>
              <a:t> (4).</a:t>
            </a:r>
          </a:p>
          <a:p>
            <a:pPr eaLnBrk="1" hangingPunct="1">
              <a:lnSpc>
                <a:spcPct val="80000"/>
              </a:lnSpc>
            </a:pPr>
            <a:r>
              <a:rPr lang="ru-RU" sz="700" dirty="0"/>
              <a:t>  Последний растёт по оси зародыша (между крыльями мезодермы (5)) вперёд -</a:t>
            </a:r>
          </a:p>
          <a:p>
            <a:pPr eaLnBrk="1" hangingPunct="1">
              <a:lnSpc>
                <a:spcPct val="80000"/>
              </a:lnSpc>
            </a:pPr>
            <a:r>
              <a:rPr lang="ru-RU" sz="700" dirty="0"/>
              <a:t>пока не достигает прехордальной пластинки (3).  </a:t>
            </a:r>
          </a:p>
          <a:p>
            <a:pPr eaLnBrk="1" hangingPunct="1">
              <a:lnSpc>
                <a:spcPct val="80000"/>
              </a:lnSpc>
            </a:pPr>
            <a:r>
              <a:rPr lang="ru-RU" sz="700" dirty="0">
                <a:hlinkClick r:id="rId3"/>
              </a:rPr>
              <a:t>Полный размер</a:t>
            </a:r>
            <a:endParaRPr lang="ru-RU" sz="700" dirty="0"/>
          </a:p>
          <a:p>
            <a:pPr eaLnBrk="1" hangingPunct="1">
              <a:lnSpc>
                <a:spcPct val="80000"/>
              </a:lnSpc>
            </a:pPr>
            <a:r>
              <a:rPr lang="ru-RU" sz="700" dirty="0"/>
              <a:t>2. В итоге, образуется непарная осевая структура (хорда), вокруг которой впоследствии формируется позвоночный столб. </a:t>
            </a:r>
          </a:p>
          <a:p>
            <a:pPr eaLnBrk="1" hangingPunct="1">
              <a:lnSpc>
                <a:spcPct val="80000"/>
              </a:lnSpc>
            </a:pPr>
            <a:r>
              <a:rPr lang="ru-RU" sz="700" dirty="0"/>
              <a:t>3. Во взрослом организме хорда сохраняется в виде пульпозных ядер межпозвонковых дисков.</a:t>
            </a:r>
          </a:p>
          <a:p>
            <a:pPr eaLnBrk="1" hangingPunct="1">
              <a:lnSpc>
                <a:spcPct val="80000"/>
              </a:lnSpc>
            </a:pPr>
            <a:r>
              <a:rPr lang="ru-RU" sz="700" dirty="0"/>
              <a:t>Сомиты - плотные сегменты, лежащие по сторонам от хорды. 2. а) Появляются не все 44 пары одновременно, а последовательно - спереди назад: в частности,</a:t>
            </a:r>
          </a:p>
          <a:p>
            <a:pPr eaLnBrk="1" hangingPunct="1">
              <a:lnSpc>
                <a:spcPct val="80000"/>
              </a:lnSpc>
            </a:pPr>
            <a:r>
              <a:rPr lang="ru-RU" sz="700" dirty="0"/>
              <a:t>  на 22-е сутки имеется только 7 пар,</a:t>
            </a:r>
            <a:br>
              <a:rPr lang="ru-RU" sz="700" dirty="0"/>
            </a:br>
            <a:r>
              <a:rPr lang="ru-RU" sz="700" dirty="0"/>
              <a:t>  на 30-е сутки - 30 пар,</a:t>
            </a:r>
            <a:br>
              <a:rPr lang="ru-RU" sz="700" dirty="0"/>
            </a:br>
            <a:r>
              <a:rPr lang="ru-RU" sz="700" dirty="0"/>
              <a:t>  на 35-е сутки - все 44 пары.</a:t>
            </a:r>
          </a:p>
          <a:p>
            <a:pPr eaLnBrk="1" hangingPunct="1">
              <a:lnSpc>
                <a:spcPct val="80000"/>
              </a:lnSpc>
            </a:pPr>
            <a:r>
              <a:rPr lang="ru-RU" sz="700" dirty="0"/>
              <a:t>б) Таким образом, сегментация на сомиты затягивается до конца 5-й недели.в) На стадии 30 пар (4-я неделя) уже заметно подразделение сомитов на 3 части - </a:t>
            </a:r>
          </a:p>
          <a:p>
            <a:pPr eaLnBrk="1" hangingPunct="1">
              <a:lnSpc>
                <a:spcPct val="80000"/>
              </a:lnSpc>
            </a:pPr>
            <a:r>
              <a:rPr lang="ru-RU" sz="700" dirty="0"/>
              <a:t>    дерматом (2.А), миотом (2.Б) и склеротом (2.В).</a:t>
            </a:r>
          </a:p>
          <a:p>
            <a:pPr eaLnBrk="1" hangingPunct="1">
              <a:lnSpc>
                <a:spcPct val="80000"/>
              </a:lnSpc>
            </a:pPr>
            <a:r>
              <a:rPr lang="ru-RU" sz="700" dirty="0"/>
              <a:t>г) Клетки склеротомов окружают хорду (1), давая начало формированию позвоночника. </a:t>
            </a:r>
          </a:p>
          <a:p>
            <a:pPr eaLnBrk="1" hangingPunct="1">
              <a:lnSpc>
                <a:spcPct val="80000"/>
              </a:lnSpc>
            </a:pPr>
            <a:r>
              <a:rPr lang="ru-RU" sz="700" b="1" dirty="0"/>
              <a:t>IV. Мезенхима</a:t>
            </a:r>
            <a:endParaRPr lang="ru-RU" sz="700" dirty="0"/>
          </a:p>
          <a:p>
            <a:pPr eaLnBrk="1" hangingPunct="1">
              <a:lnSpc>
                <a:spcPct val="80000"/>
              </a:lnSpc>
            </a:pPr>
            <a:r>
              <a:rPr lang="ru-RU" sz="700" dirty="0"/>
              <a:t>1. </a:t>
            </a:r>
            <a:r>
              <a:rPr lang="ru-RU" sz="700" b="1" dirty="0"/>
              <a:t>Из склеротомов и дерматомов</a:t>
            </a:r>
            <a:r>
              <a:rPr lang="ru-RU" sz="700" dirty="0"/>
              <a:t> выселяются подвижные отростчатые клетки, составляющие мезенхиму (5). </a:t>
            </a:r>
          </a:p>
          <a:p>
            <a:pPr eaLnBrk="1" hangingPunct="1">
              <a:lnSpc>
                <a:spcPct val="80000"/>
              </a:lnSpc>
            </a:pPr>
            <a:r>
              <a:rPr lang="ru-RU" sz="700" dirty="0"/>
              <a:t>(Возможно, в её формировании принимают участие также энтодерма и эктодерма).</a:t>
            </a:r>
          </a:p>
          <a:p>
            <a:pPr eaLnBrk="1" hangingPunct="1">
              <a:lnSpc>
                <a:spcPct val="80000"/>
              </a:lnSpc>
            </a:pPr>
            <a:r>
              <a:rPr lang="ru-RU" sz="700" dirty="0"/>
              <a:t>2. Мезенхима - источник образования </a:t>
            </a:r>
          </a:p>
          <a:p>
            <a:pPr eaLnBrk="1" hangingPunct="1">
              <a:lnSpc>
                <a:spcPct val="80000"/>
              </a:lnSpc>
            </a:pPr>
            <a:r>
              <a:rPr lang="ru-RU" sz="700" dirty="0"/>
              <a:t>  тканей внутренней среды организма -</a:t>
            </a:r>
          </a:p>
          <a:p>
            <a:pPr eaLnBrk="1" hangingPunct="1">
              <a:lnSpc>
                <a:spcPct val="80000"/>
              </a:lnSpc>
            </a:pPr>
            <a:r>
              <a:rPr lang="ru-RU" sz="700" dirty="0"/>
              <a:t>  всех видов соединительной ткани, </a:t>
            </a:r>
            <a:br>
              <a:rPr lang="ru-RU" sz="700" dirty="0"/>
            </a:br>
            <a:r>
              <a:rPr lang="ru-RU" sz="700" dirty="0"/>
              <a:t>  кроветворной ткани и самой крови,</a:t>
            </a:r>
          </a:p>
          <a:p>
            <a:pPr eaLnBrk="1" hangingPunct="1">
              <a:lnSpc>
                <a:spcPct val="80000"/>
              </a:lnSpc>
            </a:pPr>
            <a:r>
              <a:rPr lang="ru-RU" sz="700" dirty="0"/>
              <a:t>  микроглии,</a:t>
            </a:r>
            <a:br>
              <a:rPr lang="ru-RU" sz="700" dirty="0"/>
            </a:br>
            <a:r>
              <a:rPr lang="ru-RU" sz="700" dirty="0"/>
              <a:t>  гладкомышечной ткани,</a:t>
            </a:r>
            <a:br>
              <a:rPr lang="ru-RU" sz="700" dirty="0"/>
            </a:br>
            <a:r>
              <a:rPr lang="ru-RU" sz="700" dirty="0"/>
              <a:t>  сосудов (5.А).</a:t>
            </a:r>
          </a:p>
          <a:p>
            <a:pPr eaLnBrk="1" hangingPunct="1">
              <a:lnSpc>
                <a:spcPct val="80000"/>
              </a:lnSpc>
            </a:pPr>
            <a:r>
              <a:rPr lang="ru-RU" sz="700" dirty="0"/>
              <a:t>3. При этом, видимо, сохраняется определённая специализация клеток, зависящая от их происхождения - из склеротомов или дерматомов:</a:t>
            </a:r>
          </a:p>
          <a:p>
            <a:pPr eaLnBrk="1" hangingPunct="1">
              <a:lnSpc>
                <a:spcPct val="80000"/>
              </a:lnSpc>
            </a:pPr>
            <a:r>
              <a:rPr lang="ru-RU" sz="700" dirty="0"/>
              <a:t>  хрящи и кости образуются из мезенхимных клеток склеротомной природы,</a:t>
            </a:r>
          </a:p>
          <a:p>
            <a:pPr eaLnBrk="1" hangingPunct="1">
              <a:lnSpc>
                <a:spcPct val="80000"/>
              </a:lnSpc>
            </a:pPr>
            <a:r>
              <a:rPr lang="ru-RU" sz="700" dirty="0"/>
              <a:t>  а соединительная ткань дермы кожи - из мезенхимы дерматомного происхождения</a:t>
            </a:r>
          </a:p>
          <a:p>
            <a:pPr eaLnBrk="1" hangingPunct="1">
              <a:lnSpc>
                <a:spcPct val="80000"/>
              </a:lnSpc>
            </a:pPr>
            <a:r>
              <a:rPr lang="ru-RU" sz="700" dirty="0"/>
              <a:t>В зародыше с комплексом осевых зачатков постепенно начинается первичное формирование всех основных систем организма. 2. Во временном отношении обратим внимание на 2 обстоятельства. -</a:t>
            </a:r>
          </a:p>
          <a:p>
            <a:pPr eaLnBrk="1" hangingPunct="1">
              <a:lnSpc>
                <a:spcPct val="80000"/>
              </a:lnSpc>
            </a:pPr>
            <a:r>
              <a:rPr lang="ru-RU" sz="700" dirty="0"/>
              <a:t>  Различные системы развиваются не одновременно.</a:t>
            </a:r>
          </a:p>
          <a:p>
            <a:pPr eaLnBrk="1" hangingPunct="1">
              <a:lnSpc>
                <a:spcPct val="80000"/>
              </a:lnSpc>
            </a:pPr>
            <a:r>
              <a:rPr lang="ru-RU" sz="700" dirty="0"/>
              <a:t>  При этом развитие некоторых систем начинается параллельно с формированием комплекса осевых зачатков.</a:t>
            </a:r>
          </a:p>
          <a:p>
            <a:pPr eaLnBrk="1" hangingPunct="1">
              <a:lnSpc>
                <a:spcPct val="80000"/>
              </a:lnSpc>
            </a:pPr>
            <a:r>
              <a:rPr lang="ru-RU" sz="700" dirty="0"/>
              <a:t>Например, сердечно-сосудистая система начинает образовываться с 3-й недели,</a:t>
            </a:r>
            <a:br>
              <a:rPr lang="ru-RU" sz="700" dirty="0"/>
            </a:br>
            <a:r>
              <a:rPr lang="ru-RU" sz="700" dirty="0"/>
              <a:t>и на 4-й неделе формирующееся сердце начинает уже биться.</a:t>
            </a:r>
          </a:p>
          <a:p>
            <a:pPr eaLnBrk="1" hangingPunct="1">
              <a:lnSpc>
                <a:spcPct val="80000"/>
              </a:lnSpc>
            </a:pPr>
            <a:r>
              <a:rPr lang="ru-RU" sz="700" dirty="0"/>
              <a:t>3. Параллельно идут также </a:t>
            </a:r>
          </a:p>
          <a:p>
            <a:pPr eaLnBrk="1" hangingPunct="1">
              <a:lnSpc>
                <a:spcPct val="80000"/>
              </a:lnSpc>
            </a:pPr>
            <a:r>
              <a:rPr lang="ru-RU" sz="700" dirty="0"/>
              <a:t>  перестройка внезародышевых органов и</a:t>
            </a:r>
            <a:br>
              <a:rPr lang="ru-RU" sz="700" dirty="0"/>
            </a:br>
            <a:r>
              <a:rPr lang="ru-RU" sz="700" dirty="0"/>
              <a:t>  образование плаценты.</a:t>
            </a:r>
          </a:p>
          <a:p>
            <a:pPr eaLnBrk="1" hangingPunct="1">
              <a:lnSpc>
                <a:spcPct val="80000"/>
              </a:lnSpc>
            </a:pPr>
            <a:r>
              <a:rPr lang="ru-RU" sz="700" dirty="0"/>
              <a:t>В результате всех этих преобразований зародыш к концу 8-й недели приобретает явный человеческий вид.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4225588" y="-11796713"/>
            <a:ext cx="16646526" cy="12485688"/>
          </a:xfrm>
        </p:spPr>
      </p:sp>
      <p:sp>
        <p:nvSpPr>
          <p:cNvPr id="3" name="Заметки 2"/>
          <p:cNvSpPr>
            <a:spLocks noGrp="1"/>
          </p:cNvSpPr>
          <p:nvPr>
            <p:ph type="body" idx="1"/>
          </p:nvPr>
        </p:nvSpPr>
        <p:spPr/>
        <p:txBody>
          <a:bodyPr/>
          <a:lstStyle/>
          <a:p>
            <a:r>
              <a:rPr lang="ru-RU" b="1" i="0" dirty="0" err="1">
                <a:solidFill>
                  <a:srgbClr val="5F6368"/>
                </a:solidFill>
                <a:effectLst/>
                <a:latin typeface="Arial" panose="020B0604020202020204" pitchFamily="34" charset="0"/>
              </a:rPr>
              <a:t>Довжина</a:t>
            </a:r>
            <a:r>
              <a:rPr lang="ru-RU" b="1" i="0" dirty="0">
                <a:solidFill>
                  <a:srgbClr val="5F6368"/>
                </a:solidFill>
                <a:effectLst/>
                <a:latin typeface="Arial" panose="020B0604020202020204" pitchFamily="34" charset="0"/>
              </a:rPr>
              <a:t> 15 – 20 мм на початку 8 </a:t>
            </a:r>
            <a:r>
              <a:rPr lang="ru-RU" b="1" i="0" dirty="0" err="1">
                <a:solidFill>
                  <a:srgbClr val="5F6368"/>
                </a:solidFill>
                <a:effectLst/>
                <a:latin typeface="Arial" panose="020B0604020202020204" pitchFamily="34" charset="0"/>
              </a:rPr>
              <a:t>тижня</a:t>
            </a:r>
            <a:r>
              <a:rPr lang="ru-RU" b="1" i="0" dirty="0">
                <a:solidFill>
                  <a:srgbClr val="5F6368"/>
                </a:solidFill>
                <a:effectLst/>
                <a:latin typeface="Arial" panose="020B0604020202020204" pitchFamily="34" charset="0"/>
              </a:rPr>
              <a:t>, </a:t>
            </a:r>
            <a:r>
              <a:rPr lang="ru-RU" b="1" i="0" dirty="0" err="1">
                <a:solidFill>
                  <a:srgbClr val="5F6368"/>
                </a:solidFill>
                <a:effectLst/>
                <a:latin typeface="Arial" panose="020B0604020202020204" pitchFamily="34" charset="0"/>
              </a:rPr>
              <a:t>маса</a:t>
            </a:r>
            <a:r>
              <a:rPr lang="ru-RU" b="1" i="0" dirty="0">
                <a:solidFill>
                  <a:srgbClr val="5F6368"/>
                </a:solidFill>
                <a:effectLst/>
                <a:latin typeface="Arial" panose="020B0604020202020204" pitchFamily="34" charset="0"/>
              </a:rPr>
              <a:t> 1,5 – 2 г, </a:t>
            </a:r>
            <a:r>
              <a:rPr lang="ru-RU" b="1" i="0" dirty="0" err="1">
                <a:solidFill>
                  <a:srgbClr val="5F6368"/>
                </a:solidFill>
                <a:effectLst/>
                <a:latin typeface="Arial" panose="020B0604020202020204" pitchFamily="34" charset="0"/>
              </a:rPr>
              <a:t>наприкінці</a:t>
            </a:r>
            <a:r>
              <a:rPr lang="ru-RU" b="1" i="0" dirty="0">
                <a:solidFill>
                  <a:srgbClr val="5F6368"/>
                </a:solidFill>
                <a:effectLst/>
                <a:latin typeface="Arial" panose="020B0604020202020204" pitchFamily="34" charset="0"/>
              </a:rPr>
              <a:t> - </a:t>
            </a:r>
            <a:r>
              <a:rPr lang="ru-RU" b="1" i="0" dirty="0" err="1">
                <a:solidFill>
                  <a:srgbClr val="5F6368"/>
                </a:solidFill>
                <a:effectLst/>
                <a:latin typeface="Arial" panose="020B0604020202020204" pitchFamily="34" charset="0"/>
              </a:rPr>
              <a:t>близько</a:t>
            </a:r>
            <a:r>
              <a:rPr lang="ru-RU" b="1" i="0" dirty="0">
                <a:solidFill>
                  <a:srgbClr val="5F6368"/>
                </a:solidFill>
                <a:effectLst/>
                <a:latin typeface="Arial" panose="020B0604020202020204" pitchFamily="34" charset="0"/>
              </a:rPr>
              <a:t> 40 мм, </a:t>
            </a:r>
            <a:r>
              <a:rPr lang="ru-RU" b="1" i="0" dirty="0" err="1">
                <a:solidFill>
                  <a:srgbClr val="5F6368"/>
                </a:solidFill>
                <a:effectLst/>
                <a:latin typeface="Arial" panose="020B0604020202020204" pitchFamily="34" charset="0"/>
              </a:rPr>
              <a:t>маса</a:t>
            </a:r>
            <a:r>
              <a:rPr lang="ru-RU" b="1" i="0" dirty="0">
                <a:solidFill>
                  <a:srgbClr val="5F6368"/>
                </a:solidFill>
                <a:effectLst/>
                <a:latin typeface="Arial" panose="020B0604020202020204" pitchFamily="34" charset="0"/>
              </a:rPr>
              <a:t> – 5 г</a:t>
            </a:r>
            <a:endParaRPr lang="ru-UA" dirty="0"/>
          </a:p>
        </p:txBody>
      </p:sp>
    </p:spTree>
    <p:extLst>
      <p:ext uri="{BB962C8B-B14F-4D97-AF65-F5344CB8AC3E}">
        <p14:creationId xmlns:p14="http://schemas.microsoft.com/office/powerpoint/2010/main" val="2936080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4225588" y="-11796713"/>
            <a:ext cx="16646526" cy="12485688"/>
          </a:xfrm>
        </p:spPr>
      </p:sp>
      <p:sp>
        <p:nvSpPr>
          <p:cNvPr id="95235" name="Rectangle 3"/>
          <p:cNvSpPr>
            <a:spLocks noGrp="1" noChangeArrowheads="1"/>
          </p:cNvSpPr>
          <p:nvPr>
            <p:ph type="body" idx="1"/>
          </p:nvPr>
        </p:nvSpPr>
        <p:spPr>
          <a:noFill/>
          <a:ln/>
        </p:spPr>
        <p:txBody>
          <a:bodyPr/>
          <a:lstStyle/>
          <a:p>
            <a:pPr eaLnBrk="1" hangingPunct="1">
              <a:lnSpc>
                <a:spcPct val="90000"/>
              </a:lnSpc>
            </a:pPr>
            <a:r>
              <a:rPr lang="ru-RU"/>
              <a:t>It contains less than two percent solids, consisting of urea and other extractives, inorganic salts, a small amount of </a:t>
            </a:r>
            <a:r>
              <a:rPr lang="ru-RU">
                <a:hlinkClick r:id="rId3" tooltip="Protein"/>
              </a:rPr>
              <a:t>protein</a:t>
            </a:r>
            <a:r>
              <a:rPr lang="ru-RU"/>
              <a:t>, and frequently a trace of </a:t>
            </a:r>
            <a:r>
              <a:rPr lang="ru-RU">
                <a:hlinkClick r:id="rId4" tooltip="Sugar"/>
              </a:rPr>
              <a:t>sugar</a:t>
            </a:r>
            <a:r>
              <a:rPr lang="ru-RU"/>
              <a:t>. That some of the liquor amnii is swallowed by the fetus is proved by the fact that epidermal debris and hairs have been found among the contents of the fetal alimentary canal. </a:t>
            </a:r>
            <a:endParaRPr lang="en-US"/>
          </a:p>
          <a:p>
            <a:pPr eaLnBrk="1" hangingPunct="1">
              <a:lnSpc>
                <a:spcPct val="90000"/>
              </a:lnSpc>
            </a:pPr>
            <a:r>
              <a:rPr lang="ru-RU"/>
              <a:t>In </a:t>
            </a:r>
            <a:r>
              <a:rPr lang="ru-RU">
                <a:hlinkClick r:id="rId5" tooltip="Placental"/>
              </a:rPr>
              <a:t>placental</a:t>
            </a:r>
            <a:r>
              <a:rPr lang="ru-RU"/>
              <a:t> mammals, the allantois is part of and forms an axis for the development of the </a:t>
            </a:r>
            <a:r>
              <a:rPr lang="ru-RU">
                <a:hlinkClick r:id="rId6" tooltip="Umbilical cord"/>
              </a:rPr>
              <a:t>umbilical cord</a:t>
            </a:r>
            <a:r>
              <a:rPr lang="ru-RU"/>
              <a:t>.</a:t>
            </a:r>
          </a:p>
          <a:p>
            <a:pPr eaLnBrk="1" hangingPunct="1">
              <a:lnSpc>
                <a:spcPct val="90000"/>
              </a:lnSpc>
            </a:pPr>
            <a:r>
              <a:rPr lang="ru-RU"/>
              <a:t>The </a:t>
            </a:r>
            <a:r>
              <a:rPr lang="ru-RU">
                <a:hlinkClick r:id="rId7" tooltip="Mouse"/>
              </a:rPr>
              <a:t>mouse</a:t>
            </a:r>
            <a:r>
              <a:rPr lang="ru-RU"/>
              <a:t> allantois consists of </a:t>
            </a:r>
            <a:r>
              <a:rPr lang="ru-RU">
                <a:hlinkClick r:id="rId8" tooltip="Mesoderm"/>
              </a:rPr>
              <a:t>mesodermal</a:t>
            </a:r>
            <a:r>
              <a:rPr lang="ru-RU"/>
              <a:t> tissue, which undergoes vasculogenesis to form the mature umbilical artery and vein.</a:t>
            </a:r>
            <a:r>
              <a:rPr lang="ru-RU">
                <a:hlinkClick r:id="" action="ppaction://noaction"/>
              </a:rPr>
              <a:t>[1]</a:t>
            </a:r>
            <a:endParaRPr lang="ru-RU"/>
          </a:p>
          <a:p>
            <a:pPr eaLnBrk="1" hangingPunct="1">
              <a:lnSpc>
                <a:spcPct val="90000"/>
              </a:lnSpc>
            </a:pPr>
            <a:r>
              <a:rPr lang="ru-RU"/>
              <a:t>The </a:t>
            </a:r>
            <a:r>
              <a:rPr lang="ru-RU">
                <a:hlinkClick r:id="rId9" tooltip="Human"/>
              </a:rPr>
              <a:t>human</a:t>
            </a:r>
            <a:r>
              <a:rPr lang="ru-RU"/>
              <a:t> allantois is an </a:t>
            </a:r>
            <a:r>
              <a:rPr lang="ru-RU">
                <a:hlinkClick r:id="rId10" tooltip="Endoderm"/>
              </a:rPr>
              <a:t>endodermal</a:t>
            </a:r>
            <a:r>
              <a:rPr lang="ru-RU"/>
              <a:t> evagination of the developing </a:t>
            </a:r>
            <a:r>
              <a:rPr lang="ru-RU">
                <a:hlinkClick r:id="rId11" tooltip="Hindgut"/>
              </a:rPr>
              <a:t>hindgut</a:t>
            </a:r>
            <a:r>
              <a:rPr lang="ru-RU"/>
              <a:t> which becomes surrounded by the </a:t>
            </a:r>
            <a:r>
              <a:rPr lang="ru-RU">
                <a:hlinkClick r:id="rId12" tooltip="Mesodermal"/>
              </a:rPr>
              <a:t>mesodermal</a:t>
            </a:r>
            <a:r>
              <a:rPr lang="ru-RU"/>
              <a:t> connecting stalk. The connecting stalk forms the umbilical vasculature. These endodermal and mesodermal tissues together form the human umbilical cord. The allantois later definitively becomes the </a:t>
            </a:r>
            <a:r>
              <a:rPr lang="ru-RU">
                <a:hlinkClick r:id="rId13" tooltip="Urachus"/>
              </a:rPr>
              <a:t>urachus</a:t>
            </a:r>
            <a:r>
              <a:rPr lang="ru-RU"/>
              <a:t>, which removes nitrogenous waste from the fetal bladder</a:t>
            </a:r>
            <a:r>
              <a:rPr lang="ru-RU">
                <a:hlinkClick r:id="" action="ppaction://noaction"/>
              </a:rPr>
              <a:t>[2]</a:t>
            </a:r>
            <a:r>
              <a:rPr lang="ru-RU"/>
              <a:t>.</a:t>
            </a:r>
          </a:p>
          <a:p>
            <a:pPr eaLnBrk="1" hangingPunct="1">
              <a:lnSpc>
                <a:spcPct val="90000"/>
              </a:lnSpc>
            </a:pPr>
            <a:r>
              <a:rPr lang="ru-RU"/>
              <a:t>In </a:t>
            </a:r>
            <a:r>
              <a:rPr lang="ru-RU">
                <a:hlinkClick r:id="rId5" tooltip="Placental"/>
              </a:rPr>
              <a:t>placental</a:t>
            </a:r>
            <a:r>
              <a:rPr lang="ru-RU"/>
              <a:t> mammals, the allantois is part of and forms an axis for the development of the </a:t>
            </a:r>
            <a:r>
              <a:rPr lang="ru-RU">
                <a:hlinkClick r:id="rId6" tooltip="Umbilical cord"/>
              </a:rPr>
              <a:t>umbilical cord</a:t>
            </a:r>
            <a:r>
              <a:rPr lang="ru-RU"/>
              <a:t>.</a:t>
            </a:r>
          </a:p>
          <a:p>
            <a:pPr eaLnBrk="1" hangingPunct="1">
              <a:lnSpc>
                <a:spcPct val="90000"/>
              </a:lnSpc>
            </a:pPr>
            <a:r>
              <a:rPr lang="ru-RU"/>
              <a:t>The </a:t>
            </a:r>
            <a:r>
              <a:rPr lang="ru-RU">
                <a:hlinkClick r:id="rId7" tooltip="Mouse"/>
              </a:rPr>
              <a:t>mouse</a:t>
            </a:r>
            <a:r>
              <a:rPr lang="ru-RU"/>
              <a:t> allantois consists of </a:t>
            </a:r>
            <a:r>
              <a:rPr lang="ru-RU">
                <a:hlinkClick r:id="rId8" tooltip="Mesoderm"/>
              </a:rPr>
              <a:t>mesodermal</a:t>
            </a:r>
            <a:r>
              <a:rPr lang="ru-RU"/>
              <a:t> tissue, which undergoes vasculogenesis to form the mature umbilical artery and vein.</a:t>
            </a:r>
            <a:r>
              <a:rPr lang="ru-RU">
                <a:hlinkClick r:id="" action="ppaction://noaction"/>
              </a:rPr>
              <a:t>[1]</a:t>
            </a:r>
            <a:endParaRPr lang="ru-RU"/>
          </a:p>
          <a:p>
            <a:pPr eaLnBrk="1" hangingPunct="1">
              <a:lnSpc>
                <a:spcPct val="90000"/>
              </a:lnSpc>
            </a:pPr>
            <a:r>
              <a:rPr lang="ru-RU"/>
              <a:t>The </a:t>
            </a:r>
            <a:r>
              <a:rPr lang="ru-RU">
                <a:hlinkClick r:id="rId9" tooltip="Human"/>
              </a:rPr>
              <a:t>human</a:t>
            </a:r>
            <a:r>
              <a:rPr lang="ru-RU"/>
              <a:t> allantois is an </a:t>
            </a:r>
            <a:r>
              <a:rPr lang="ru-RU">
                <a:hlinkClick r:id="rId10" tooltip="Endoderm"/>
              </a:rPr>
              <a:t>endodermal</a:t>
            </a:r>
            <a:r>
              <a:rPr lang="ru-RU"/>
              <a:t> evagination of the developing </a:t>
            </a:r>
            <a:r>
              <a:rPr lang="ru-RU">
                <a:hlinkClick r:id="rId11" tooltip="Hindgut"/>
              </a:rPr>
              <a:t>hindgut</a:t>
            </a:r>
            <a:r>
              <a:rPr lang="ru-RU"/>
              <a:t> which becomes surrounded by the </a:t>
            </a:r>
            <a:r>
              <a:rPr lang="ru-RU">
                <a:hlinkClick r:id="rId12" tooltip="Mesodermal"/>
              </a:rPr>
              <a:t>mesodermal</a:t>
            </a:r>
            <a:r>
              <a:rPr lang="ru-RU"/>
              <a:t> connecting stalk. The connecting stalk forms the umbilical vasculature. These endodermal and mesodermal tissues together form the human umbilical cord. The allantois later definitively becomes the </a:t>
            </a:r>
            <a:r>
              <a:rPr lang="ru-RU">
                <a:hlinkClick r:id="rId13" tooltip="Urachus"/>
              </a:rPr>
              <a:t>urachus</a:t>
            </a:r>
            <a:r>
              <a:rPr lang="ru-RU"/>
              <a:t>, which removes nitrogenous waste from the fetal bladder</a:t>
            </a:r>
            <a:r>
              <a:rPr lang="ru-RU">
                <a:hlinkClick r:id="" action="ppaction://noaction"/>
              </a:rPr>
              <a:t>[2]</a:t>
            </a:r>
            <a:r>
              <a:rPr lang="ru-RU"/>
              <a:t>.</a:t>
            </a:r>
          </a:p>
          <a:p>
            <a:pPr eaLnBrk="1" hangingPunct="1">
              <a:lnSpc>
                <a:spcPct val="90000"/>
              </a:lnSpc>
            </a:pPr>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685213"/>
            <a:ext cx="2971800" cy="457200"/>
          </a:xfrm>
          <a:prstGeom prst="rect">
            <a:avLst/>
          </a:prstGeom>
          <a:noFill/>
        </p:spPr>
        <p:txBody>
          <a:bodyPr/>
          <a:lstStyle/>
          <a:p>
            <a:fld id="{A24523CC-E425-49ED-B57F-7C795210EC7A}" type="slidenum">
              <a:rPr lang="ru-RU" altLang="ru-RU" smtClean="0">
                <a:latin typeface="Arial" pitchFamily="34" charset="0"/>
                <a:cs typeface="Arial" pitchFamily="34" charset="0"/>
              </a:rPr>
              <a:pPr/>
              <a:t>46</a:t>
            </a:fld>
            <a:endParaRPr lang="ru-RU" altLang="ru-RU">
              <a:latin typeface="Arial" pitchFamily="34" charset="0"/>
              <a:cs typeface="Arial" pitchFamily="34" charset="0"/>
            </a:endParaRPr>
          </a:p>
        </p:txBody>
      </p:sp>
      <p:sp>
        <p:nvSpPr>
          <p:cNvPr id="65539" name="Rectangle 2"/>
          <p:cNvSpPr>
            <a:spLocks noGrp="1" noRot="1" noChangeAspect="1" noChangeArrowheads="1" noTextEdit="1"/>
          </p:cNvSpPr>
          <p:nvPr>
            <p:ph type="sldImg"/>
          </p:nvPr>
        </p:nvSpPr>
        <p:spPr>
          <a:xfrm>
            <a:off x="-14225588" y="-11796713"/>
            <a:ext cx="16646526" cy="12485688"/>
          </a:xfrm>
          <a:ln/>
        </p:spPr>
      </p:sp>
      <p:sp>
        <p:nvSpPr>
          <p:cNvPr id="65540" name="Rectangle 3"/>
          <p:cNvSpPr>
            <a:spLocks noGrp="1" noChangeArrowheads="1"/>
          </p:cNvSpPr>
          <p:nvPr>
            <p:ph type="body" idx="1"/>
          </p:nvPr>
        </p:nvSpPr>
        <p:spPr>
          <a:noFill/>
          <a:ln/>
        </p:spPr>
        <p:txBody>
          <a:bodyPr/>
          <a:lstStyle/>
          <a:p>
            <a:pPr eaLnBrk="1" hangingPunct="1"/>
            <a:r>
              <a:rPr lang="ru-RU" altLang="ru-RU">
                <a:latin typeface="Arial" pitchFamily="34" charset="0"/>
                <a:cs typeface="Arial" pitchFamily="34" charset="0"/>
              </a:rPr>
              <a:t> Биологический возраст – совокупность анатомических и физиологических особеннотей организма, которые отвечают определенным возрастным нормам для данной популяции</a:t>
            </a:r>
          </a:p>
          <a:p>
            <a:pPr eaLnBrk="1" hangingPunct="1"/>
            <a:r>
              <a:rPr lang="ru-RU" altLang="ru-RU">
                <a:latin typeface="Arial" pitchFamily="34" charset="0"/>
                <a:cs typeface="Arial" pitchFamily="34" charset="0"/>
              </a:rPr>
              <a:t>Отстававние – ретардация Опережение - акселер</a:t>
            </a:r>
            <a:r>
              <a:rPr lang="uk-UA" altLang="ru-RU">
                <a:latin typeface="Arial" pitchFamily="34" charset="0"/>
                <a:cs typeface="Arial" pitchFamily="34" charset="0"/>
              </a:rPr>
              <a:t>а</a:t>
            </a:r>
            <a:r>
              <a:rPr lang="ru-RU" altLang="ru-RU">
                <a:latin typeface="Arial" pitchFamily="34" charset="0"/>
                <a:cs typeface="Arial" pitchFamily="34" charset="0"/>
              </a:rPr>
              <a:t>ция</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xfrm>
            <a:off x="3884613" y="8685213"/>
            <a:ext cx="2971800" cy="457200"/>
          </a:xfrm>
          <a:prstGeom prst="rect">
            <a:avLst/>
          </a:prstGeom>
          <a:noFill/>
        </p:spPr>
        <p:txBody>
          <a:bodyPr/>
          <a:lstStyle/>
          <a:p>
            <a:fld id="{50ABADAB-A80F-462E-BE29-50A0D5B4168D}" type="slidenum">
              <a:rPr lang="ru-RU" altLang="ru-RU" smtClean="0"/>
              <a:pPr/>
              <a:t>48</a:t>
            </a:fld>
            <a:endParaRPr lang="ru-RU" altLang="ru-RU"/>
          </a:p>
        </p:txBody>
      </p:sp>
      <p:sp>
        <p:nvSpPr>
          <p:cNvPr id="66563" name="Rectangle 2"/>
          <p:cNvSpPr>
            <a:spLocks noGrp="1" noRot="1" noChangeAspect="1" noChangeArrowheads="1" noTextEdit="1"/>
          </p:cNvSpPr>
          <p:nvPr>
            <p:ph type="sldImg"/>
          </p:nvPr>
        </p:nvSpPr>
        <p:spPr>
          <a:xfrm>
            <a:off x="-14225588" y="-11796713"/>
            <a:ext cx="16646526" cy="12485688"/>
          </a:xfrm>
          <a:ln/>
        </p:spPr>
      </p:sp>
      <p:sp>
        <p:nvSpPr>
          <p:cNvPr id="66564" name="Rectangle 3"/>
          <p:cNvSpPr>
            <a:spLocks noGrp="1" noChangeArrowheads="1"/>
          </p:cNvSpPr>
          <p:nvPr>
            <p:ph type="body" idx="1"/>
          </p:nvPr>
        </p:nvSpPr>
        <p:spPr>
          <a:noFill/>
          <a:ln/>
        </p:spPr>
        <p:txBody>
          <a:bodyPr/>
          <a:lstStyle/>
          <a:p>
            <a:pPr eaLnBrk="1" hangingPunct="1"/>
            <a:r>
              <a:rPr lang="ru-RU" altLang="ru-RU"/>
              <a:t> Биологический возраст – совокуаность анатомических и физиологических особеннотей организма, которые отвечают определенным возрастным нормам для данной популяции</a:t>
            </a:r>
          </a:p>
          <a:p>
            <a:pPr eaLnBrk="1" hangingPunct="1"/>
            <a:r>
              <a:rPr lang="ru-RU" altLang="ru-RU"/>
              <a:t>Отстававние – ретардация Опережение - акселер</a:t>
            </a:r>
            <a:r>
              <a:rPr lang="uk-UA" altLang="ru-RU"/>
              <a:t>а</a:t>
            </a:r>
            <a:r>
              <a:rPr lang="ru-RU" altLang="ru-RU"/>
              <a:t>ция</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Образ слайда 1"/>
          <p:cNvSpPr>
            <a:spLocks noGrp="1" noRot="1" noChangeAspect="1" noTextEdit="1"/>
          </p:cNvSpPr>
          <p:nvPr>
            <p:ph type="sldImg"/>
          </p:nvPr>
        </p:nvSpPr>
        <p:spPr>
          <a:xfrm>
            <a:off x="-14225588" y="-11796713"/>
            <a:ext cx="16646526" cy="12485688"/>
          </a:xfrm>
          <a:ln/>
        </p:spPr>
      </p:sp>
      <p:sp>
        <p:nvSpPr>
          <p:cNvPr id="67587" name="Заметки 2"/>
          <p:cNvSpPr>
            <a:spLocks noGrp="1"/>
          </p:cNvSpPr>
          <p:nvPr>
            <p:ph type="body" idx="1"/>
          </p:nvPr>
        </p:nvSpPr>
        <p:spPr>
          <a:noFill/>
          <a:ln/>
        </p:spPr>
        <p:txBody>
          <a:bodyPr/>
          <a:lstStyle/>
          <a:p>
            <a:endParaRPr lang="ru-RU" altLang="ru-RU"/>
          </a:p>
        </p:txBody>
      </p:sp>
      <p:sp>
        <p:nvSpPr>
          <p:cNvPr id="67588" name="Номер слайда 3"/>
          <p:cNvSpPr>
            <a:spLocks noGrp="1"/>
          </p:cNvSpPr>
          <p:nvPr>
            <p:ph type="sldNum" sz="quarter" idx="5"/>
          </p:nvPr>
        </p:nvSpPr>
        <p:spPr>
          <a:xfrm>
            <a:off x="3884613" y="8685213"/>
            <a:ext cx="2971800" cy="457200"/>
          </a:xfrm>
          <a:prstGeom prst="rect">
            <a:avLst/>
          </a:prstGeom>
          <a:noFill/>
        </p:spPr>
        <p:txBody>
          <a:bodyPr/>
          <a:lstStyle/>
          <a:p>
            <a:fld id="{05804818-104E-4D5C-AC7E-BE1A153003C7}" type="slidenum">
              <a:rPr lang="ru-RU" altLang="ru-RU" smtClean="0"/>
              <a:pPr/>
              <a:t>50</a:t>
            </a:fld>
            <a:endParaRPr lang="ru-RU" alt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xfrm>
            <a:off x="3884613" y="8685213"/>
            <a:ext cx="2971800" cy="457200"/>
          </a:xfrm>
          <a:prstGeom prst="rect">
            <a:avLst/>
          </a:prstGeom>
          <a:noFill/>
        </p:spPr>
        <p:txBody>
          <a:bodyPr/>
          <a:lstStyle/>
          <a:p>
            <a:fld id="{8C379A16-A3C1-4B2E-97F6-20E4A4023E03}" type="slidenum">
              <a:rPr lang="ru-RU" altLang="ru-RU" smtClean="0"/>
              <a:pPr/>
              <a:t>51</a:t>
            </a:fld>
            <a:endParaRPr lang="ru-RU" altLang="ru-RU"/>
          </a:p>
        </p:txBody>
      </p:sp>
      <p:sp>
        <p:nvSpPr>
          <p:cNvPr id="68611" name="Rectangle 2"/>
          <p:cNvSpPr>
            <a:spLocks noGrp="1" noRot="1" noChangeAspect="1" noChangeArrowheads="1" noTextEdit="1"/>
          </p:cNvSpPr>
          <p:nvPr>
            <p:ph type="sldImg"/>
          </p:nvPr>
        </p:nvSpPr>
        <p:spPr>
          <a:xfrm>
            <a:off x="-14225588" y="-11796713"/>
            <a:ext cx="16646526" cy="12485688"/>
          </a:xfrm>
          <a:ln/>
        </p:spPr>
      </p:sp>
      <p:sp>
        <p:nvSpPr>
          <p:cNvPr id="68612"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xfrm>
            <a:off x="3884613" y="8685213"/>
            <a:ext cx="2971800" cy="457200"/>
          </a:xfrm>
          <a:prstGeom prst="rect">
            <a:avLst/>
          </a:prstGeom>
          <a:noFill/>
        </p:spPr>
        <p:txBody>
          <a:bodyPr/>
          <a:lstStyle/>
          <a:p>
            <a:fld id="{2938ADE4-2A5C-4FFC-81A0-A8881909B1C7}" type="slidenum">
              <a:rPr lang="ru-RU" altLang="ru-RU" smtClean="0">
                <a:latin typeface="Arial" pitchFamily="34" charset="0"/>
                <a:cs typeface="Arial" pitchFamily="34" charset="0"/>
              </a:rPr>
              <a:pPr/>
              <a:t>52</a:t>
            </a:fld>
            <a:endParaRPr lang="ru-RU" altLang="ru-RU">
              <a:latin typeface="Arial" pitchFamily="34" charset="0"/>
              <a:cs typeface="Arial" pitchFamily="34" charset="0"/>
            </a:endParaRPr>
          </a:p>
        </p:txBody>
      </p:sp>
      <p:sp>
        <p:nvSpPr>
          <p:cNvPr id="69635" name="Rectangle 2"/>
          <p:cNvSpPr>
            <a:spLocks noGrp="1" noRot="1" noChangeAspect="1" noChangeArrowheads="1" noTextEdit="1"/>
          </p:cNvSpPr>
          <p:nvPr>
            <p:ph type="sldImg"/>
          </p:nvPr>
        </p:nvSpPr>
        <p:spPr>
          <a:xfrm>
            <a:off x="-14225588" y="-11796713"/>
            <a:ext cx="16646526" cy="12485688"/>
          </a:xfrm>
          <a:ln/>
        </p:spPr>
      </p:sp>
      <p:sp>
        <p:nvSpPr>
          <p:cNvPr id="69636"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xfrm>
            <a:off x="3884613" y="8685213"/>
            <a:ext cx="2971800" cy="457200"/>
          </a:xfrm>
          <a:prstGeom prst="rect">
            <a:avLst/>
          </a:prstGeom>
          <a:noFill/>
        </p:spPr>
        <p:txBody>
          <a:bodyPr/>
          <a:lstStyle/>
          <a:p>
            <a:fld id="{424C4A88-563C-4DFE-BF8A-E3386FEB47BE}" type="slidenum">
              <a:rPr lang="ru-RU" altLang="ru-RU" smtClean="0">
                <a:latin typeface="Arial" pitchFamily="34" charset="0"/>
                <a:cs typeface="Arial" pitchFamily="34" charset="0"/>
              </a:rPr>
              <a:pPr/>
              <a:t>53</a:t>
            </a:fld>
            <a:endParaRPr lang="ru-RU" altLang="ru-RU">
              <a:latin typeface="Arial" pitchFamily="34" charset="0"/>
              <a:cs typeface="Arial" pitchFamily="34" charset="0"/>
            </a:endParaRPr>
          </a:p>
        </p:txBody>
      </p:sp>
      <p:sp>
        <p:nvSpPr>
          <p:cNvPr id="71683" name="Rectangle 2"/>
          <p:cNvSpPr>
            <a:spLocks noGrp="1" noRot="1" noChangeAspect="1" noChangeArrowheads="1" noTextEdit="1"/>
          </p:cNvSpPr>
          <p:nvPr>
            <p:ph type="sldImg"/>
          </p:nvPr>
        </p:nvSpPr>
        <p:spPr>
          <a:xfrm>
            <a:off x="-14225588" y="-11796713"/>
            <a:ext cx="16646526" cy="12485688"/>
          </a:xfrm>
          <a:ln/>
        </p:spPr>
      </p:sp>
      <p:sp>
        <p:nvSpPr>
          <p:cNvPr id="71684"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xfrm>
            <a:off x="3884613" y="8685213"/>
            <a:ext cx="2971800" cy="457200"/>
          </a:xfrm>
          <a:prstGeom prst="rect">
            <a:avLst/>
          </a:prstGeom>
          <a:noFill/>
        </p:spPr>
        <p:txBody>
          <a:bodyPr/>
          <a:lstStyle/>
          <a:p>
            <a:fld id="{9A11AC44-9E9C-4ECF-8A6B-AE02C1341497}" type="slidenum">
              <a:rPr lang="ru-RU" altLang="ru-RU" smtClean="0">
                <a:latin typeface="Arial" pitchFamily="34" charset="0"/>
                <a:cs typeface="Arial" pitchFamily="34" charset="0"/>
              </a:rPr>
              <a:pPr/>
              <a:t>54</a:t>
            </a:fld>
            <a:endParaRPr lang="ru-RU" altLang="ru-RU">
              <a:latin typeface="Arial" pitchFamily="34" charset="0"/>
              <a:cs typeface="Arial" pitchFamily="34" charset="0"/>
            </a:endParaRPr>
          </a:p>
        </p:txBody>
      </p:sp>
      <p:sp>
        <p:nvSpPr>
          <p:cNvPr id="72707" name="Rectangle 2"/>
          <p:cNvSpPr>
            <a:spLocks noGrp="1" noRot="1" noChangeAspect="1" noChangeArrowheads="1" noTextEdit="1"/>
          </p:cNvSpPr>
          <p:nvPr>
            <p:ph type="sldImg"/>
          </p:nvPr>
        </p:nvSpPr>
        <p:spPr>
          <a:xfrm>
            <a:off x="-14225588" y="-11796713"/>
            <a:ext cx="16646526" cy="12485688"/>
          </a:xfrm>
          <a:ln/>
        </p:spPr>
      </p:sp>
      <p:sp>
        <p:nvSpPr>
          <p:cNvPr id="72708"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xfrm>
            <a:off x="3884613" y="8685213"/>
            <a:ext cx="2971800" cy="457200"/>
          </a:xfrm>
          <a:prstGeom prst="rect">
            <a:avLst/>
          </a:prstGeom>
          <a:noFill/>
        </p:spPr>
        <p:txBody>
          <a:bodyPr/>
          <a:lstStyle/>
          <a:p>
            <a:fld id="{C4E5BF5E-CF7A-404F-BBE5-CD7084B2A387}" type="slidenum">
              <a:rPr lang="ru-RU" altLang="ru-RU" smtClean="0">
                <a:latin typeface="Arial" pitchFamily="34" charset="0"/>
                <a:cs typeface="Arial" pitchFamily="34" charset="0"/>
              </a:rPr>
              <a:pPr/>
              <a:t>55</a:t>
            </a:fld>
            <a:endParaRPr lang="ru-RU" altLang="ru-RU">
              <a:latin typeface="Arial" pitchFamily="34" charset="0"/>
              <a:cs typeface="Arial" pitchFamily="34" charset="0"/>
            </a:endParaRPr>
          </a:p>
        </p:txBody>
      </p:sp>
      <p:sp>
        <p:nvSpPr>
          <p:cNvPr id="78851" name="Rectangle 2"/>
          <p:cNvSpPr>
            <a:spLocks noGrp="1" noRot="1" noChangeAspect="1" noChangeArrowheads="1" noTextEdit="1"/>
          </p:cNvSpPr>
          <p:nvPr>
            <p:ph type="sldImg"/>
          </p:nvPr>
        </p:nvSpPr>
        <p:spPr>
          <a:xfrm>
            <a:off x="-14225588" y="-11796713"/>
            <a:ext cx="16646526" cy="12485688"/>
          </a:xfrm>
          <a:ln/>
        </p:spPr>
      </p:sp>
      <p:sp>
        <p:nvSpPr>
          <p:cNvPr id="78852"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xfrm>
            <a:off x="3884613" y="8685213"/>
            <a:ext cx="2971800" cy="457200"/>
          </a:xfrm>
          <a:prstGeom prst="rect">
            <a:avLst/>
          </a:prstGeom>
          <a:noFill/>
        </p:spPr>
        <p:txBody>
          <a:bodyPr/>
          <a:lstStyle/>
          <a:p>
            <a:fld id="{E8A5AB7E-3574-4477-A618-71160F242A2A}" type="slidenum">
              <a:rPr lang="ru-RU" altLang="ru-RU" smtClean="0">
                <a:latin typeface="Arial" pitchFamily="34" charset="0"/>
                <a:cs typeface="Arial" pitchFamily="34" charset="0"/>
              </a:rPr>
              <a:pPr/>
              <a:t>56</a:t>
            </a:fld>
            <a:endParaRPr lang="ru-RU" altLang="ru-RU">
              <a:latin typeface="Arial" pitchFamily="34" charset="0"/>
              <a:cs typeface="Arial" pitchFamily="34" charset="0"/>
            </a:endParaRPr>
          </a:p>
        </p:txBody>
      </p:sp>
      <p:sp>
        <p:nvSpPr>
          <p:cNvPr id="81923" name="Rectangle 2"/>
          <p:cNvSpPr>
            <a:spLocks noGrp="1" noRot="1" noChangeAspect="1" noChangeArrowheads="1" noTextEdit="1"/>
          </p:cNvSpPr>
          <p:nvPr>
            <p:ph type="sldImg"/>
          </p:nvPr>
        </p:nvSpPr>
        <p:spPr>
          <a:xfrm>
            <a:off x="-14225588" y="-11796713"/>
            <a:ext cx="16646526" cy="12485688"/>
          </a:xfrm>
          <a:ln/>
        </p:spPr>
      </p:sp>
      <p:sp>
        <p:nvSpPr>
          <p:cNvPr id="81924"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xfrm>
            <a:off x="3884613" y="8685213"/>
            <a:ext cx="2971800" cy="457200"/>
          </a:xfrm>
          <a:prstGeom prst="rect">
            <a:avLst/>
          </a:prstGeom>
          <a:noFill/>
        </p:spPr>
        <p:txBody>
          <a:bodyPr/>
          <a:lstStyle/>
          <a:p>
            <a:fld id="{C4D50203-DDD2-4D7A-B68A-3D835814BD8A}" type="slidenum">
              <a:rPr lang="ru-RU" altLang="ru-RU" smtClean="0"/>
              <a:pPr/>
              <a:t>57</a:t>
            </a:fld>
            <a:endParaRPr lang="ru-RU" altLang="ru-RU"/>
          </a:p>
        </p:txBody>
      </p:sp>
      <p:sp>
        <p:nvSpPr>
          <p:cNvPr id="80899" name="Rectangle 2"/>
          <p:cNvSpPr>
            <a:spLocks noGrp="1" noRot="1" noChangeAspect="1" noChangeArrowheads="1" noTextEdit="1"/>
          </p:cNvSpPr>
          <p:nvPr>
            <p:ph type="sldImg"/>
          </p:nvPr>
        </p:nvSpPr>
        <p:spPr>
          <a:xfrm>
            <a:off x="1298575" y="885825"/>
            <a:ext cx="4254500" cy="3190875"/>
          </a:xfrm>
          <a:ln/>
        </p:spPr>
      </p:sp>
      <p:sp>
        <p:nvSpPr>
          <p:cNvPr id="80900" name="Rectangle 3"/>
          <p:cNvSpPr>
            <a:spLocks noGrp="1" noChangeArrowheads="1"/>
          </p:cNvSpPr>
          <p:nvPr>
            <p:ph type="body" idx="1"/>
          </p:nvPr>
        </p:nvSpPr>
        <p:spPr>
          <a:xfrm>
            <a:off x="1046163" y="4352925"/>
            <a:ext cx="4764087" cy="3473450"/>
          </a:xfrm>
          <a:noFill/>
          <a:ln/>
        </p:spPr>
        <p:txBody>
          <a:bodyPr/>
          <a:lstStyle/>
          <a:p>
            <a:pPr defTabSz="449263" eaLnBrk="1" hangingPunct="1"/>
            <a:r>
              <a:rPr lang="ru-RU" altLang="ru-RU" sz="1000"/>
              <a:t>Под конституцией подразумевается определенное строение организма человека, проявляющееся внешним обликом, структурой и функцией всех органов. Существует три типа конституции): нормостенический, астенический и гиперстенический.</a:t>
            </a:r>
          </a:p>
          <a:p>
            <a:pPr defTabSz="449263" eaLnBrk="1" hangingPunct="1"/>
            <a:r>
              <a:rPr lang="ru-RU" altLang="ru-RU" sz="1000"/>
              <a:t>При </a:t>
            </a:r>
            <a:r>
              <a:rPr lang="ru-RU" altLang="ru-RU" sz="1000" b="1"/>
              <a:t>нормостеническом типе</a:t>
            </a:r>
            <a:r>
              <a:rPr lang="ru-RU" altLang="ru-RU" sz="1000"/>
              <a:t> соотношение переднезаднего и поперечного размеров тела пропорционально и составляет 0, 65—0, 75, надчревный угол достигает 90°, межреберные промежутки выражены нерезко, хорошо развита мускулатура. В случае </a:t>
            </a:r>
            <a:r>
              <a:rPr lang="ru-RU" altLang="ru-RU" sz="1000" b="1"/>
              <a:t>астенического типа</a:t>
            </a:r>
            <a:r>
              <a:rPr lang="ru-RU" altLang="ru-RU" sz="1000"/>
              <a:t> продольные размеры тела преобладают над поперечными, соотношение передне-заднего и поперечного его размеров менее 0, 65, конечности и шея длинные, грудная клетка «плоская», надчревный угол менее 90°, лопатки отстоят от грудной клетки, ребра идут резко косо сверху вниз, мышцы развиты плохо, паренхиматозные органы малых размеров, сердце «висячее» (из-за низкого стояния диафрагмы), брыжейка длинная, нередко отмечается опущение почек, печени, желудка. Люди такого типа более склонны к заболеваниям желудочно-кишечного тракта и легких.</a:t>
            </a:r>
          </a:p>
          <a:p>
            <a:pPr defTabSz="449263" eaLnBrk="1" hangingPunct="1"/>
            <a:r>
              <a:rPr lang="ru-RU" altLang="ru-RU" sz="1000"/>
              <a:t>При </a:t>
            </a:r>
            <a:r>
              <a:rPr lang="ru-RU" altLang="ru-RU" sz="1000" b="1"/>
              <a:t>гиперстеническом типе</a:t>
            </a:r>
            <a:r>
              <a:rPr lang="ru-RU" altLang="ru-RU" sz="1000"/>
              <a:t> поперечные размеры тела преобладают над продольными, рост ниже среднего или средний, мышцы хорошо развиты, шея короткая, толстая, надчревный угол тупой, больше 90°, развернутый, соотношение передне-заднего и поперечного размеров тела более 0, 75, межреберные промежутки узкие, ребра широкие, лопатки плотно прилегают к грудной клетке. Считается, что у лиц с гиперстеническим типом чаще встречаются нарушение обмена веществ, желчнокаменная и мочекаменная болезни. Они более склонны к заболеваниям сердечно-сосудистой системы.</a:t>
            </a:r>
          </a:p>
          <a:p>
            <a:pPr defTabSz="449263" eaLnBrk="1" hangingPunct="1"/>
            <a:r>
              <a:rPr lang="ru-RU" altLang="ru-RU" sz="1000"/>
              <a:t>Однако конституциональные типы не являются определяющим фактором в развитии той или иной патологии. Под влиянием внешней среды (условия труда, быта, питания и др.) они могут на протяжении жизни изменяться.</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xfrm>
            <a:off x="3884613" y="8685213"/>
            <a:ext cx="2971800" cy="457200"/>
          </a:xfrm>
          <a:prstGeom prst="rect">
            <a:avLst/>
          </a:prstGeom>
          <a:noFill/>
        </p:spPr>
        <p:txBody>
          <a:bodyPr/>
          <a:lstStyle/>
          <a:p>
            <a:fld id="{17FE84F3-3A00-4152-8E8A-674FC235A625}" type="slidenum">
              <a:rPr lang="ru-RU" altLang="ru-RU" smtClean="0">
                <a:latin typeface="Arial" pitchFamily="34" charset="0"/>
                <a:cs typeface="Arial" pitchFamily="34" charset="0"/>
              </a:rPr>
              <a:pPr/>
              <a:t>58</a:t>
            </a:fld>
            <a:endParaRPr lang="ru-RU" altLang="ru-RU">
              <a:latin typeface="Arial" pitchFamily="34" charset="0"/>
              <a:cs typeface="Arial" pitchFamily="34" charset="0"/>
            </a:endParaRPr>
          </a:p>
        </p:txBody>
      </p:sp>
      <p:sp>
        <p:nvSpPr>
          <p:cNvPr id="83971" name="Rectangle 2"/>
          <p:cNvSpPr>
            <a:spLocks noGrp="1" noRot="1" noChangeAspect="1" noChangeArrowheads="1" noTextEdit="1"/>
          </p:cNvSpPr>
          <p:nvPr>
            <p:ph type="sldImg"/>
          </p:nvPr>
        </p:nvSpPr>
        <p:spPr>
          <a:xfrm>
            <a:off x="-14225588" y="-11796713"/>
            <a:ext cx="16646526" cy="12485688"/>
          </a:xfrm>
          <a:ln/>
        </p:spPr>
      </p:sp>
      <p:sp>
        <p:nvSpPr>
          <p:cNvPr id="83972"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xfrm>
            <a:off x="3884613" y="8685213"/>
            <a:ext cx="2971800" cy="457200"/>
          </a:xfrm>
          <a:prstGeom prst="rect">
            <a:avLst/>
          </a:prstGeom>
          <a:noFill/>
        </p:spPr>
        <p:txBody>
          <a:bodyPr/>
          <a:lstStyle/>
          <a:p>
            <a:fld id="{36A67C94-EE86-437B-9262-18C9E7C3409F}" type="slidenum">
              <a:rPr lang="ru-RU" altLang="ru-RU" smtClean="0">
                <a:latin typeface="Arial" pitchFamily="34" charset="0"/>
                <a:cs typeface="Arial" pitchFamily="34" charset="0"/>
              </a:rPr>
              <a:pPr/>
              <a:t>59</a:t>
            </a:fld>
            <a:endParaRPr lang="ru-RU" altLang="ru-RU">
              <a:latin typeface="Arial" pitchFamily="34" charset="0"/>
              <a:cs typeface="Arial" pitchFamily="34" charset="0"/>
            </a:endParaRPr>
          </a:p>
        </p:txBody>
      </p:sp>
      <p:sp>
        <p:nvSpPr>
          <p:cNvPr id="93187" name="Rectangle 2"/>
          <p:cNvSpPr>
            <a:spLocks noGrp="1" noRot="1" noChangeAspect="1" noChangeArrowheads="1" noTextEdit="1"/>
          </p:cNvSpPr>
          <p:nvPr>
            <p:ph type="sldImg"/>
          </p:nvPr>
        </p:nvSpPr>
        <p:spPr>
          <a:xfrm>
            <a:off x="-14225588" y="-11796713"/>
            <a:ext cx="16646526" cy="12485688"/>
          </a:xfrm>
          <a:ln/>
        </p:spPr>
      </p:sp>
      <p:sp>
        <p:nvSpPr>
          <p:cNvPr id="93188"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xfrm>
            <a:off x="3884613" y="8685213"/>
            <a:ext cx="2971800" cy="457200"/>
          </a:xfrm>
          <a:prstGeom prst="rect">
            <a:avLst/>
          </a:prstGeom>
          <a:noFill/>
        </p:spPr>
        <p:txBody>
          <a:bodyPr/>
          <a:lstStyle/>
          <a:p>
            <a:fld id="{99FB8B12-1C3F-459E-B604-F4A036F85CE3}" type="slidenum">
              <a:rPr lang="ru-RU" altLang="ru-RU" smtClean="0"/>
              <a:pPr/>
              <a:t>60</a:t>
            </a:fld>
            <a:endParaRPr lang="ru-RU" altLang="ru-RU"/>
          </a:p>
        </p:txBody>
      </p:sp>
      <p:sp>
        <p:nvSpPr>
          <p:cNvPr id="94211" name="Rectangle 2"/>
          <p:cNvSpPr>
            <a:spLocks noGrp="1" noRot="1" noChangeAspect="1" noChangeArrowheads="1" noTextEdit="1"/>
          </p:cNvSpPr>
          <p:nvPr>
            <p:ph type="sldImg"/>
          </p:nvPr>
        </p:nvSpPr>
        <p:spPr>
          <a:xfrm>
            <a:off x="-14225588" y="-11796713"/>
            <a:ext cx="16646526" cy="12485688"/>
          </a:xfrm>
          <a:ln/>
        </p:spPr>
      </p:sp>
      <p:sp>
        <p:nvSpPr>
          <p:cNvPr id="94212"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xfrm>
            <a:off x="3884613" y="8685213"/>
            <a:ext cx="2971800" cy="457200"/>
          </a:xfrm>
          <a:prstGeom prst="rect">
            <a:avLst/>
          </a:prstGeom>
          <a:noFill/>
        </p:spPr>
        <p:txBody>
          <a:bodyPr/>
          <a:lstStyle/>
          <a:p>
            <a:fld id="{FBFEA90F-1A1D-4524-88AF-9984A4662C6D}" type="slidenum">
              <a:rPr lang="ru-RU" altLang="ru-RU" smtClean="0"/>
              <a:pPr/>
              <a:t>61</a:t>
            </a:fld>
            <a:endParaRPr lang="ru-RU" altLang="ru-RU"/>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r>
              <a:rPr lang="ru-RU" altLang="ru-RU"/>
              <a:t>Термин « регенерация» предложен в 1712 франц. учёным Р. Реомюром, изучавшим регенерацию ног речного рака. У многих беспозвоночных возможна регенерация целого организма из кусочка тела. У высокоорганизонанных животных это невозможно — регенерируют лишь отдельные органы или их части.</a:t>
            </a:r>
            <a:br>
              <a:rPr lang="ru-RU" altLang="ru-RU"/>
            </a:br>
            <a:r>
              <a:rPr lang="ru-RU" altLang="ru-RU"/>
              <a:t>Различают физиологическую, репаративную и патологическую регенерацию. При травмах и др. патологических состояниях, которые сопровождаются массовой гибелью клеток, восстановление тканей осуществляется за счёт репаративнои (восстановительной) регенерации. Если в процессе репаративной регенерации утраченная часть замещается равноценной, специализированной тканью, говорят о полной регенерации (реституции); если на месте дефекта разрастается неспециализированная соединительная ткань,— о неполной регенерации (заживлении посредством рубцевания). В ряде случаев при субституции функция восстанавливается за счёт интенсивного новообразования ткани (аналогичной погибшей) в неповреждённой части органа.</a:t>
            </a:r>
            <a:br>
              <a:rPr lang="ru-RU" altLang="ru-RU"/>
            </a:br>
            <a:r>
              <a:rPr lang="ru-RU" altLang="ru-RU"/>
              <a:t>Это новообразование происходит путём либо усиленного размножения клеток, либо за счёт внутриклеточной регенерации— восстановления субклеточных структур при неизменённом числе клеток (сердечная мышца, нервная ткань).</a:t>
            </a:r>
            <a:br>
              <a:rPr lang="ru-RU" altLang="ru-RU"/>
            </a:br>
            <a:endParaRPr lang="ru-RU" alt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xfrm>
            <a:off x="3884613" y="8685213"/>
            <a:ext cx="2971800" cy="457200"/>
          </a:xfrm>
          <a:prstGeom prst="rect">
            <a:avLst/>
          </a:prstGeom>
          <a:noFill/>
        </p:spPr>
        <p:txBody>
          <a:bodyPr/>
          <a:lstStyle/>
          <a:p>
            <a:fld id="{56F5035F-3303-4158-9D35-E7919EDC6EA6}" type="slidenum">
              <a:rPr lang="ru-RU" altLang="ru-RU" smtClean="0"/>
              <a:pPr/>
              <a:t>62</a:t>
            </a:fld>
            <a:endParaRPr lang="ru-RU" altLang="ru-RU"/>
          </a:p>
        </p:txBody>
      </p:sp>
      <p:sp>
        <p:nvSpPr>
          <p:cNvPr id="96259" name="Rectangle 2"/>
          <p:cNvSpPr>
            <a:spLocks noGrp="1" noRot="1" noChangeAspect="1" noChangeArrowheads="1" noTextEdit="1"/>
          </p:cNvSpPr>
          <p:nvPr>
            <p:ph type="sldImg"/>
          </p:nvPr>
        </p:nvSpPr>
        <p:spPr>
          <a:xfrm>
            <a:off x="-14225588" y="-11796713"/>
            <a:ext cx="16646526" cy="12485688"/>
          </a:xfrm>
          <a:ln/>
        </p:spPr>
      </p:sp>
      <p:sp>
        <p:nvSpPr>
          <p:cNvPr id="96260"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E24BB791-BBEA-60A6-490A-E4B283E0B6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1BC5BD1F-5AA5-48D9-9605-8ACC81F91129}" type="slidenum">
              <a:rPr lang="ru-RU" altLang="ru-RU">
                <a:latin typeface="Arial" panose="020B0604020202020204" pitchFamily="34" charset="0"/>
              </a:rPr>
              <a:pPr/>
              <a:t>63</a:t>
            </a:fld>
            <a:endParaRPr lang="ru-RU" altLang="ru-RU">
              <a:latin typeface="Arial" panose="020B0604020202020204" pitchFamily="34" charset="0"/>
            </a:endParaRPr>
          </a:p>
        </p:txBody>
      </p:sp>
      <p:sp>
        <p:nvSpPr>
          <p:cNvPr id="97283" name="Rectangle 2">
            <a:extLst>
              <a:ext uri="{FF2B5EF4-FFF2-40B4-BE49-F238E27FC236}">
                <a16:creationId xmlns:a16="http://schemas.microsoft.com/office/drawing/2014/main" id="{9891F342-9316-D3B2-8506-DE04AEDB7239}"/>
              </a:ext>
            </a:extLst>
          </p:cNvPr>
          <p:cNvSpPr>
            <a:spLocks noGrp="1" noRot="1" noChangeAspect="1" noChangeArrowheads="1" noTextEdit="1"/>
          </p:cNvSpPr>
          <p:nvPr>
            <p:ph type="sldImg"/>
          </p:nvPr>
        </p:nvSpPr>
        <p:spPr>
          <a:xfrm>
            <a:off x="-14225588" y="-11796713"/>
            <a:ext cx="16646526" cy="12485688"/>
          </a:xfrm>
          <a:ln/>
        </p:spPr>
      </p:sp>
      <p:sp>
        <p:nvSpPr>
          <p:cNvPr id="97284" name="Rectangle 3">
            <a:extLst>
              <a:ext uri="{FF2B5EF4-FFF2-40B4-BE49-F238E27FC236}">
                <a16:creationId xmlns:a16="http://schemas.microsoft.com/office/drawing/2014/main" id="{45572DEF-57B3-8662-0DC1-96399E2C2D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ru-RU" altLang="ru-RU" sz="1000">
                <a:latin typeface="Arial" panose="020B0604020202020204" pitchFamily="34" charset="0"/>
                <a:cs typeface="Arial" panose="020B0604020202020204" pitchFamily="34" charset="0"/>
              </a:rPr>
              <a:t>И если тритон или</a:t>
            </a:r>
            <a:br>
              <a:rPr lang="ru-RU" altLang="ru-RU" sz="1000">
                <a:latin typeface="Arial" panose="020B0604020202020204" pitchFamily="34" charset="0"/>
                <a:cs typeface="Arial" panose="020B0604020202020204" pitchFamily="34" charset="0"/>
              </a:rPr>
            </a:br>
            <a:r>
              <a:rPr lang="ru-RU" altLang="ru-RU" sz="1000">
                <a:latin typeface="Arial" panose="020B0604020202020204" pitchFamily="34" charset="0"/>
                <a:cs typeface="Arial" panose="020B0604020202020204" pitchFamily="34" charset="0"/>
              </a:rPr>
              <a:t>саламандра потеряли лапу, на поврежденном участке тела клетки костей, шкуры и крови становятся клетками без отличительных признаков. Вся эта масса вторично "новорожденных" клеток (ее называют </a:t>
            </a:r>
            <a:r>
              <a:rPr lang="ru-RU" altLang="ru-RU" sz="1000">
                <a:latin typeface="Arial" panose="020B0604020202020204" pitchFamily="34" charset="0"/>
                <a:cs typeface="Arial" panose="020B0604020202020204" pitchFamily="34" charset="0"/>
                <a:hlinkClick r:id="rId3"/>
              </a:rPr>
              <a:t>бластемой</a:t>
            </a:r>
            <a:r>
              <a:rPr lang="ru-RU" altLang="ru-RU" sz="1000">
                <a:latin typeface="Arial" panose="020B0604020202020204" pitchFamily="34" charset="0"/>
                <a:cs typeface="Arial" panose="020B0604020202020204" pitchFamily="34" charset="0"/>
              </a:rPr>
              <a:t>) начинает усиленно делиться </a:t>
            </a:r>
          </a:p>
          <a:p>
            <a:pPr lvl="1" eaLnBrk="1" hangingPunct="1"/>
            <a:r>
              <a:rPr lang="ru-RU" altLang="ru-RU" sz="1000">
                <a:latin typeface="Arial" panose="020B0604020202020204" pitchFamily="34" charset="0"/>
                <a:cs typeface="Arial" panose="020B0604020202020204" pitchFamily="34" charset="0"/>
              </a:rPr>
              <a:t>The bone morphogenetic proteins (BMPs) are a family of secreted signaling molecules that can induce ectopic bone growth. Many BMPs are part of the transforming growth factor-beta (TGFB) superfamily. BMPs were originally identified by an ability of demineralized bone extract to induce endochondral osteogenesis in vivo in an extraskeletal site. Based on its expression early in embryogenesis, the BMP encoded by this gene has a proposed role in early development and possible bone inductive activity. [provided by RefSeq]</a:t>
            </a:r>
          </a:p>
          <a:p>
            <a:pPr eaLnBrk="1" hangingPunct="1"/>
            <a:r>
              <a:rPr lang="ru-RU" altLang="ru-RU" sz="1000">
                <a:latin typeface="Arial" panose="020B0604020202020204" pitchFamily="34" charset="0"/>
                <a:cs typeface="Arial" panose="020B0604020202020204" pitchFamily="34" charset="0"/>
              </a:rPr>
              <a:t>Ontogeny работают над созданием средств, включающих</a:t>
            </a:r>
            <a:br>
              <a:rPr lang="ru-RU" altLang="ru-RU" sz="1000">
                <a:latin typeface="Arial" panose="020B0604020202020204" pitchFamily="34" charset="0"/>
                <a:cs typeface="Arial" panose="020B0604020202020204" pitchFamily="34" charset="0"/>
              </a:rPr>
            </a:br>
            <a:r>
              <a:rPr lang="ru-RU" altLang="ru-RU" sz="1000">
                <a:latin typeface="Arial" panose="020B0604020202020204" pitchFamily="34" charset="0"/>
                <a:cs typeface="Arial" panose="020B0604020202020204" pitchFamily="34" charset="0"/>
              </a:rPr>
              <a:t>регенерацию. Первое -- уже готово и, возможно, скоро будет разрешено к</a:t>
            </a:r>
            <a:br>
              <a:rPr lang="ru-RU" altLang="ru-RU" sz="1000">
                <a:latin typeface="Arial" panose="020B0604020202020204" pitchFamily="34" charset="0"/>
                <a:cs typeface="Arial" panose="020B0604020202020204" pitchFamily="34" charset="0"/>
              </a:rPr>
            </a:br>
            <a:r>
              <a:rPr lang="ru-RU" altLang="ru-RU" sz="1000">
                <a:latin typeface="Arial" panose="020B0604020202020204" pitchFamily="34" charset="0"/>
                <a:cs typeface="Arial" panose="020B0604020202020204" pitchFamily="34" charset="0"/>
              </a:rPr>
              <a:t>продаже в Европе, США и Австралии. Это -- фактор роста под названием</a:t>
            </a:r>
            <a:br>
              <a:rPr lang="ru-RU" altLang="ru-RU" sz="1000">
                <a:latin typeface="Arial" panose="020B0604020202020204" pitchFamily="34" charset="0"/>
                <a:cs typeface="Arial" panose="020B0604020202020204" pitchFamily="34" charset="0"/>
              </a:rPr>
            </a:br>
            <a:r>
              <a:rPr lang="ru-RU" altLang="ru-RU" sz="1000">
                <a:latin typeface="Arial" panose="020B0604020202020204" pitchFamily="34" charset="0"/>
                <a:cs typeface="Arial" panose="020B0604020202020204" pitchFamily="34" charset="0"/>
              </a:rPr>
              <a:t>OP1 или </a:t>
            </a:r>
            <a:r>
              <a:rPr lang="ru-RU" altLang="ru-RU" sz="1000">
                <a:latin typeface="Arial" panose="020B0604020202020204" pitchFamily="34" charset="0"/>
                <a:cs typeface="Arial" panose="020B0604020202020204" pitchFamily="34" charset="0"/>
                <a:hlinkClick r:id="rId4"/>
              </a:rPr>
              <a:t>BMP7</a:t>
            </a:r>
            <a:r>
              <a:rPr lang="ru-RU" altLang="ru-RU" sz="1000">
                <a:latin typeface="Arial" panose="020B0604020202020204" pitchFamily="34" charset="0"/>
                <a:cs typeface="Arial" panose="020B0604020202020204" pitchFamily="34" charset="0"/>
              </a:rPr>
              <a:t>, он стимулирует рост новой костной ткани. OP1 поможет при лечении сложных переломов, когда две части сломанной кости сильно не совпадают друг с другом и потому не могут срастись. Часто в таких случаях конечность ампутируют. Но OP1 стимулирует костную ткань так, что она начинает расти и заполняет собой промежуток между частями сломанной кости.</a:t>
            </a:r>
            <a:br>
              <a:rPr lang="ru-RU" altLang="ru-RU" sz="1000">
                <a:latin typeface="Arial" panose="020B0604020202020204" pitchFamily="34" charset="0"/>
                <a:cs typeface="Arial" panose="020B0604020202020204" pitchFamily="34" charset="0"/>
              </a:rPr>
            </a:br>
            <a:r>
              <a:rPr lang="ru-RU" altLang="ru-RU" sz="1000">
                <a:latin typeface="Arial" panose="020B0604020202020204" pitchFamily="34" charset="0"/>
                <a:cs typeface="Arial" panose="020B0604020202020204" pitchFamily="34" charset="0"/>
              </a:rPr>
              <a:t>Все, что нужно сделать врачам, -- это подать сигнал, чтобы костные</a:t>
            </a:r>
            <a:br>
              <a:rPr lang="ru-RU" altLang="ru-RU" sz="1000">
                <a:latin typeface="Arial" panose="020B0604020202020204" pitchFamily="34" charset="0"/>
                <a:cs typeface="Arial" panose="020B0604020202020204" pitchFamily="34" charset="0"/>
              </a:rPr>
            </a:br>
            <a:r>
              <a:rPr lang="ru-RU" altLang="ru-RU" sz="1000">
                <a:latin typeface="Arial" panose="020B0604020202020204" pitchFamily="34" charset="0"/>
                <a:cs typeface="Arial" panose="020B0604020202020204" pitchFamily="34" charset="0"/>
              </a:rPr>
              <a:t>клетки "росли", а тело само знает, сколько нужно костной ткани и где.</a:t>
            </a:r>
            <a:br>
              <a:rPr lang="ru-RU" altLang="ru-RU" sz="1000">
                <a:latin typeface="Arial" panose="020B0604020202020204" pitchFamily="34" charset="0"/>
                <a:cs typeface="Arial" panose="020B0604020202020204" pitchFamily="34" charset="0"/>
              </a:rPr>
            </a:br>
            <a:r>
              <a:rPr lang="ru-RU" altLang="ru-RU" sz="1000">
                <a:latin typeface="Arial" panose="020B0604020202020204" pitchFamily="34" charset="0"/>
                <a:cs typeface="Arial" panose="020B0604020202020204" pitchFamily="34" charset="0"/>
              </a:rPr>
              <a:t>Если такие сигналы роста найти для всех типов клеток, отрастить новую</a:t>
            </a:r>
            <a:br>
              <a:rPr lang="ru-RU" altLang="ru-RU" sz="1000">
                <a:latin typeface="Arial" panose="020B0604020202020204" pitchFamily="34" charset="0"/>
                <a:cs typeface="Arial" panose="020B0604020202020204" pitchFamily="34" charset="0"/>
              </a:rPr>
            </a:br>
            <a:r>
              <a:rPr lang="ru-RU" altLang="ru-RU" sz="1000">
                <a:latin typeface="Arial" panose="020B0604020202020204" pitchFamily="34" charset="0"/>
                <a:cs typeface="Arial" panose="020B0604020202020204" pitchFamily="34" charset="0"/>
              </a:rPr>
              <a:t>ногу можно будет при помощи нескольких инъекций.</a:t>
            </a:r>
            <a:br>
              <a:rPr lang="ru-RU" altLang="ru-RU" sz="1000">
                <a:latin typeface="Arial" panose="020B0604020202020204" pitchFamily="34" charset="0"/>
                <a:cs typeface="Arial" panose="020B0604020202020204" pitchFamily="34" charset="0"/>
              </a:rPr>
            </a:br>
            <a:r>
              <a:rPr lang="ru-RU" altLang="ru-RU" sz="1000">
                <a:latin typeface="Arial" panose="020B0604020202020204" pitchFamily="34" charset="0"/>
                <a:cs typeface="Arial" panose="020B0604020202020204" pitchFamily="34" charset="0"/>
              </a:rPr>
              <a:t>Но существенный барьер: стимулирование клеток к регенерации может привести к возникновению рака </a:t>
            </a:r>
          </a:p>
        </p:txBody>
      </p:sp>
    </p:spTree>
    <p:extLst>
      <p:ext uri="{BB962C8B-B14F-4D97-AF65-F5344CB8AC3E}">
        <p14:creationId xmlns:p14="http://schemas.microsoft.com/office/powerpoint/2010/main" val="5744031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xfrm>
            <a:off x="3884613" y="8685213"/>
            <a:ext cx="2971800" cy="457200"/>
          </a:xfrm>
          <a:prstGeom prst="rect">
            <a:avLst/>
          </a:prstGeom>
          <a:noFill/>
        </p:spPr>
        <p:txBody>
          <a:bodyPr/>
          <a:lstStyle/>
          <a:p>
            <a:fld id="{B6CF9B0F-6740-4150-9344-B480DCC46B29}" type="slidenum">
              <a:rPr lang="ru-RU" altLang="ru-RU" smtClean="0">
                <a:latin typeface="Arial" pitchFamily="34" charset="0"/>
                <a:cs typeface="Arial" pitchFamily="34" charset="0"/>
              </a:rPr>
              <a:pPr/>
              <a:t>65</a:t>
            </a:fld>
            <a:endParaRPr lang="ru-RU" altLang="ru-RU">
              <a:latin typeface="Arial" pitchFamily="34" charset="0"/>
              <a:cs typeface="Arial" pitchFamily="34" charset="0"/>
            </a:endParaRPr>
          </a:p>
        </p:txBody>
      </p:sp>
      <p:sp>
        <p:nvSpPr>
          <p:cNvPr id="101379" name="Rectangle 2"/>
          <p:cNvSpPr>
            <a:spLocks noGrp="1" noRot="1" noChangeAspect="1" noChangeArrowheads="1" noTextEdit="1"/>
          </p:cNvSpPr>
          <p:nvPr>
            <p:ph type="sldImg"/>
          </p:nvPr>
        </p:nvSpPr>
        <p:spPr>
          <a:xfrm>
            <a:off x="-14225588" y="-11796713"/>
            <a:ext cx="16646526" cy="12485688"/>
          </a:xfrm>
          <a:ln/>
        </p:spPr>
      </p:sp>
      <p:sp>
        <p:nvSpPr>
          <p:cNvPr id="101380" name="Rectangle 3"/>
          <p:cNvSpPr>
            <a:spLocks noGrp="1" noChangeArrowheads="1"/>
          </p:cNvSpPr>
          <p:nvPr>
            <p:ph type="body" idx="1"/>
          </p:nvPr>
        </p:nvSpPr>
        <p:spPr>
          <a:noFill/>
          <a:ln/>
        </p:spPr>
        <p:txBody>
          <a:bodyPr/>
          <a:lstStyle/>
          <a:p>
            <a:pPr eaLnBrk="1" hangingPunct="1"/>
            <a:r>
              <a:rPr lang="ru-RU" altLang="ru-RU" dirty="0">
                <a:latin typeface="Arial" pitchFamily="34" charset="0"/>
                <a:cs typeface="Arial" pitchFamily="34" charset="0"/>
              </a:rPr>
              <a:t>Метод Владимира Петровича Филатова, </a:t>
            </a:r>
            <a:endParaRPr lang="uk-UA" altLang="ru-RU" dirty="0">
              <a:latin typeface="Arial" pitchFamily="34" charset="0"/>
              <a:cs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xfrm>
            <a:off x="3884613" y="8685213"/>
            <a:ext cx="2971800" cy="457200"/>
          </a:xfrm>
          <a:prstGeom prst="rect">
            <a:avLst/>
          </a:prstGeom>
          <a:noFill/>
        </p:spPr>
        <p:txBody>
          <a:bodyPr/>
          <a:lstStyle/>
          <a:p>
            <a:fld id="{3F21A310-01F5-4EC1-8ACB-CE8CB50DFB74}" type="slidenum">
              <a:rPr lang="ru-RU" altLang="ru-RU" smtClean="0">
                <a:latin typeface="Arial" pitchFamily="34" charset="0"/>
                <a:cs typeface="Arial" pitchFamily="34" charset="0"/>
              </a:rPr>
              <a:pPr/>
              <a:t>66</a:t>
            </a:fld>
            <a:endParaRPr lang="ru-RU" altLang="ru-RU">
              <a:latin typeface="Arial" pitchFamily="34" charset="0"/>
              <a:cs typeface="Arial" pitchFamily="34" charset="0"/>
            </a:endParaRPr>
          </a:p>
        </p:txBody>
      </p:sp>
      <p:sp>
        <p:nvSpPr>
          <p:cNvPr id="102403" name="Rectangle 2"/>
          <p:cNvSpPr>
            <a:spLocks noGrp="1" noRot="1" noChangeAspect="1" noChangeArrowheads="1" noTextEdit="1"/>
          </p:cNvSpPr>
          <p:nvPr>
            <p:ph type="sldImg"/>
          </p:nvPr>
        </p:nvSpPr>
        <p:spPr>
          <a:xfrm>
            <a:off x="-14225588" y="-11796713"/>
            <a:ext cx="16646526" cy="12485688"/>
          </a:xfrm>
          <a:ln/>
        </p:spPr>
      </p:sp>
      <p:sp>
        <p:nvSpPr>
          <p:cNvPr id="102404" name="Rectangle 3"/>
          <p:cNvSpPr>
            <a:spLocks noGrp="1" noChangeArrowheads="1"/>
          </p:cNvSpPr>
          <p:nvPr>
            <p:ph type="body" idx="1"/>
          </p:nvPr>
        </p:nvSpPr>
        <p:spPr>
          <a:noFill/>
          <a:ln/>
        </p:spPr>
        <p:txBody>
          <a:bodyPr/>
          <a:lstStyle/>
          <a:p>
            <a:pPr eaLnBrk="1" hangingPunct="1"/>
            <a:r>
              <a:rPr lang="ru-RU" altLang="ru-RU" dirty="0">
                <a:latin typeface="Arial" pitchFamily="34" charset="0"/>
                <a:cs typeface="Arial" pitchFamily="34" charset="0"/>
              </a:rPr>
              <a:t>The </a:t>
            </a:r>
            <a:r>
              <a:rPr lang="ru-RU" altLang="ru-RU" dirty="0" err="1">
                <a:latin typeface="Arial" pitchFamily="34" charset="0"/>
                <a:cs typeface="Arial" pitchFamily="34" charset="0"/>
              </a:rPr>
              <a:t>first</a:t>
            </a:r>
            <a:r>
              <a:rPr lang="ru-RU" altLang="ru-RU" dirty="0">
                <a:latin typeface="Arial" pitchFamily="34" charset="0"/>
                <a:cs typeface="Arial" pitchFamily="34" charset="0"/>
              </a:rPr>
              <a:t> </a:t>
            </a:r>
            <a:r>
              <a:rPr lang="ru-RU" altLang="ru-RU" dirty="0" err="1">
                <a:latin typeface="Arial" pitchFamily="34" charset="0"/>
                <a:cs typeface="Arial" pitchFamily="34" charset="0"/>
              </a:rPr>
              <a:t>liver</a:t>
            </a:r>
            <a:r>
              <a:rPr lang="ru-RU" altLang="ru-RU" dirty="0">
                <a:latin typeface="Arial" pitchFamily="34" charset="0"/>
                <a:cs typeface="Arial" pitchFamily="34" charset="0"/>
              </a:rPr>
              <a:t> </a:t>
            </a:r>
            <a:r>
              <a:rPr lang="ru-RU" altLang="ru-RU" dirty="0" err="1">
                <a:latin typeface="Arial" pitchFamily="34" charset="0"/>
                <a:cs typeface="Arial" pitchFamily="34" charset="0"/>
              </a:rPr>
              <a:t>transplant</a:t>
            </a:r>
            <a:r>
              <a:rPr lang="ru-RU" altLang="ru-RU" dirty="0">
                <a:latin typeface="Arial" pitchFamily="34" charset="0"/>
                <a:cs typeface="Arial" pitchFamily="34" charset="0"/>
              </a:rPr>
              <a:t> </a:t>
            </a:r>
            <a:r>
              <a:rPr lang="ru-RU" altLang="ru-RU" dirty="0" err="1">
                <a:latin typeface="Arial" pitchFamily="34" charset="0"/>
                <a:cs typeface="Arial" pitchFamily="34" charset="0"/>
              </a:rPr>
              <a:t>operation</a:t>
            </a:r>
            <a:r>
              <a:rPr lang="ru-RU" altLang="ru-RU" dirty="0">
                <a:latin typeface="Arial" pitchFamily="34" charset="0"/>
                <a:cs typeface="Arial" pitchFamily="34" charset="0"/>
              </a:rPr>
              <a:t> </a:t>
            </a:r>
            <a:r>
              <a:rPr lang="ru-RU" altLang="ru-RU" dirty="0" err="1">
                <a:latin typeface="Arial" pitchFamily="34" charset="0"/>
                <a:cs typeface="Arial" pitchFamily="34" charset="0"/>
              </a:rPr>
              <a:t>was</a:t>
            </a:r>
            <a:r>
              <a:rPr lang="ru-RU" altLang="ru-RU" dirty="0">
                <a:latin typeface="Arial" pitchFamily="34" charset="0"/>
                <a:cs typeface="Arial" pitchFamily="34" charset="0"/>
              </a:rPr>
              <a:t> </a:t>
            </a:r>
            <a:r>
              <a:rPr lang="ru-RU" altLang="ru-RU" dirty="0" err="1">
                <a:latin typeface="Arial" pitchFamily="34" charset="0"/>
                <a:cs typeface="Arial" pitchFamily="34" charset="0"/>
              </a:rPr>
              <a:t>performed</a:t>
            </a:r>
            <a:r>
              <a:rPr lang="ru-RU" altLang="ru-RU" dirty="0">
                <a:latin typeface="Arial" pitchFamily="34" charset="0"/>
                <a:cs typeface="Arial" pitchFamily="34" charset="0"/>
              </a:rPr>
              <a:t> </a:t>
            </a:r>
            <a:r>
              <a:rPr lang="ru-RU" altLang="ru-RU" dirty="0" err="1">
                <a:latin typeface="Arial" pitchFamily="34" charset="0"/>
                <a:cs typeface="Arial" pitchFamily="34" charset="0"/>
              </a:rPr>
              <a:t>in</a:t>
            </a:r>
            <a:r>
              <a:rPr lang="ru-RU" altLang="ru-RU" dirty="0">
                <a:latin typeface="Arial" pitchFamily="34" charset="0"/>
                <a:cs typeface="Arial" pitchFamily="34" charset="0"/>
              </a:rPr>
              <a:t> </a:t>
            </a:r>
            <a:r>
              <a:rPr lang="ru-RU" altLang="ru-RU" dirty="0" err="1">
                <a:latin typeface="Arial" pitchFamily="34" charset="0"/>
                <a:cs typeface="Arial" pitchFamily="34" charset="0"/>
              </a:rPr>
              <a:t>March</a:t>
            </a:r>
            <a:r>
              <a:rPr lang="ru-RU" altLang="ru-RU" dirty="0">
                <a:latin typeface="Arial" pitchFamily="34" charset="0"/>
                <a:cs typeface="Arial" pitchFamily="34" charset="0"/>
              </a:rPr>
              <a:t>, 1963 </a:t>
            </a:r>
            <a:r>
              <a:rPr lang="ru-RU" altLang="ru-RU" dirty="0" err="1">
                <a:latin typeface="Arial" pitchFamily="34" charset="0"/>
                <a:cs typeface="Arial" pitchFamily="34" charset="0"/>
              </a:rPr>
              <a:t>in</a:t>
            </a:r>
            <a:r>
              <a:rPr lang="ru-RU" altLang="ru-RU" dirty="0">
                <a:latin typeface="Arial" pitchFamily="34" charset="0"/>
                <a:cs typeface="Arial" pitchFamily="34" charset="0"/>
              </a:rPr>
              <a:t> </a:t>
            </a:r>
            <a:r>
              <a:rPr lang="ru-RU" altLang="ru-RU" dirty="0" err="1">
                <a:latin typeface="Arial" pitchFamily="34" charset="0"/>
                <a:cs typeface="Arial" pitchFamily="34" charset="0"/>
              </a:rPr>
              <a:t>Denver</a:t>
            </a:r>
            <a:r>
              <a:rPr lang="ru-RU" altLang="ru-RU" dirty="0">
                <a:latin typeface="Arial" pitchFamily="34" charset="0"/>
                <a:cs typeface="Arial" pitchFamily="34" charset="0"/>
              </a:rPr>
              <a:t>, </a:t>
            </a:r>
            <a:r>
              <a:rPr lang="ru-RU" altLang="ru-RU" dirty="0" err="1">
                <a:latin typeface="Arial" pitchFamily="34" charset="0"/>
                <a:cs typeface="Arial" pitchFamily="34" charset="0"/>
              </a:rPr>
              <a:t>Colorado</a:t>
            </a:r>
            <a:r>
              <a:rPr lang="ru-RU" altLang="ru-RU" dirty="0">
                <a:latin typeface="Arial" pitchFamily="34" charset="0"/>
                <a:cs typeface="Arial" pitchFamily="34" charset="0"/>
              </a:rPr>
              <a:t> </a:t>
            </a:r>
            <a:r>
              <a:rPr lang="ru-RU" altLang="ru-RU" dirty="0" err="1">
                <a:latin typeface="Arial" pitchFamily="34" charset="0"/>
                <a:cs typeface="Arial" pitchFamily="34" charset="0"/>
              </a:rPr>
              <a:t>by</a:t>
            </a:r>
            <a:r>
              <a:rPr lang="ru-RU" altLang="ru-RU" dirty="0">
                <a:latin typeface="Arial" pitchFamily="34" charset="0"/>
                <a:cs typeface="Arial" pitchFamily="34" charset="0"/>
              </a:rPr>
              <a:t> Dr </a:t>
            </a:r>
            <a:r>
              <a:rPr lang="ru-RU" altLang="ru-RU" dirty="0" err="1">
                <a:latin typeface="Arial" pitchFamily="34" charset="0"/>
                <a:cs typeface="Arial" pitchFamily="34" charset="0"/>
              </a:rPr>
              <a:t>Tom</a:t>
            </a:r>
            <a:r>
              <a:rPr lang="ru-RU" altLang="ru-RU" dirty="0">
                <a:latin typeface="Arial" pitchFamily="34" charset="0"/>
                <a:cs typeface="Arial" pitchFamily="34" charset="0"/>
              </a:rPr>
              <a:t> </a:t>
            </a:r>
            <a:r>
              <a:rPr lang="ru-RU" altLang="ru-RU" dirty="0" err="1">
                <a:latin typeface="Arial" pitchFamily="34" charset="0"/>
                <a:cs typeface="Arial" pitchFamily="34" charset="0"/>
              </a:rPr>
              <a:t>Starzl</a:t>
            </a:r>
            <a:r>
              <a:rPr lang="ru-RU" altLang="ru-RU" dirty="0">
                <a:latin typeface="Arial" pitchFamily="34" charset="0"/>
                <a:cs typeface="Arial" pitchFamily="34" charset="0"/>
              </a:rPr>
              <a:t>. </a:t>
            </a:r>
            <a:r>
              <a:rPr lang="ru-RU" altLang="ru-RU" dirty="0" err="1">
                <a:latin typeface="Arial" pitchFamily="34" charset="0"/>
                <a:cs typeface="Arial" pitchFamily="34" charset="0"/>
              </a:rPr>
              <a:t>Throughout</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1960's </a:t>
            </a:r>
            <a:r>
              <a:rPr lang="ru-RU" altLang="ru-RU" dirty="0" err="1">
                <a:latin typeface="Arial" pitchFamily="34" charset="0"/>
                <a:cs typeface="Arial" pitchFamily="34" charset="0"/>
              </a:rPr>
              <a:t>and</a:t>
            </a:r>
            <a:r>
              <a:rPr lang="ru-RU" altLang="ru-RU" dirty="0">
                <a:latin typeface="Arial" pitchFamily="34" charset="0"/>
                <a:cs typeface="Arial" pitchFamily="34" charset="0"/>
              </a:rPr>
              <a:t> 1970's, </a:t>
            </a:r>
            <a:r>
              <a:rPr lang="ru-RU" altLang="ru-RU" dirty="0" err="1">
                <a:latin typeface="Arial" pitchFamily="34" charset="0"/>
                <a:cs typeface="Arial" pitchFamily="34" charset="0"/>
              </a:rPr>
              <a:t>liver</a:t>
            </a:r>
            <a:r>
              <a:rPr lang="ru-RU" altLang="ru-RU" dirty="0">
                <a:latin typeface="Arial" pitchFamily="34" charset="0"/>
                <a:cs typeface="Arial" pitchFamily="34" charset="0"/>
              </a:rPr>
              <a:t> </a:t>
            </a:r>
            <a:r>
              <a:rPr lang="ru-RU" altLang="ru-RU" dirty="0" err="1">
                <a:latin typeface="Arial" pitchFamily="34" charset="0"/>
                <a:cs typeface="Arial" pitchFamily="34" charset="0"/>
              </a:rPr>
              <a:t>transplantation</a:t>
            </a:r>
            <a:r>
              <a:rPr lang="ru-RU" altLang="ru-RU" dirty="0">
                <a:latin typeface="Arial" pitchFamily="34" charset="0"/>
                <a:cs typeface="Arial" pitchFamily="34" charset="0"/>
              </a:rPr>
              <a:t> </a:t>
            </a:r>
            <a:r>
              <a:rPr lang="ru-RU" altLang="ru-RU" dirty="0" err="1">
                <a:latin typeface="Arial" pitchFamily="34" charset="0"/>
                <a:cs typeface="Arial" pitchFamily="34" charset="0"/>
              </a:rPr>
              <a:t>was</a:t>
            </a:r>
            <a:r>
              <a:rPr lang="ru-RU" altLang="ru-RU" dirty="0">
                <a:latin typeface="Arial" pitchFamily="34" charset="0"/>
                <a:cs typeface="Arial" pitchFamily="34" charset="0"/>
              </a:rPr>
              <a:t> </a:t>
            </a:r>
            <a:r>
              <a:rPr lang="ru-RU" altLang="ru-RU" dirty="0" err="1">
                <a:latin typeface="Arial" pitchFamily="34" charset="0"/>
                <a:cs typeface="Arial" pitchFamily="34" charset="0"/>
              </a:rPr>
              <a:t>performed</a:t>
            </a:r>
            <a:r>
              <a:rPr lang="ru-RU" altLang="ru-RU" dirty="0">
                <a:latin typeface="Arial" pitchFamily="34" charset="0"/>
                <a:cs typeface="Arial" pitchFamily="34" charset="0"/>
              </a:rPr>
              <a:t> </a:t>
            </a:r>
            <a:r>
              <a:rPr lang="ru-RU" altLang="ru-RU" dirty="0" err="1">
                <a:latin typeface="Arial" pitchFamily="34" charset="0"/>
                <a:cs typeface="Arial" pitchFamily="34" charset="0"/>
              </a:rPr>
              <a:t>in</a:t>
            </a:r>
            <a:r>
              <a:rPr lang="ru-RU" altLang="ru-RU" dirty="0">
                <a:latin typeface="Arial" pitchFamily="34" charset="0"/>
                <a:cs typeface="Arial" pitchFamily="34" charset="0"/>
              </a:rPr>
              <a:t> </a:t>
            </a:r>
            <a:r>
              <a:rPr lang="ru-RU" altLang="ru-RU" dirty="0" err="1">
                <a:latin typeface="Arial" pitchFamily="34" charset="0"/>
                <a:cs typeface="Arial" pitchFamily="34" charset="0"/>
              </a:rPr>
              <a:t>only</a:t>
            </a:r>
            <a:r>
              <a:rPr lang="ru-RU" altLang="ru-RU" dirty="0">
                <a:latin typeface="Arial" pitchFamily="34" charset="0"/>
                <a:cs typeface="Arial" pitchFamily="34" charset="0"/>
              </a:rPr>
              <a:t> a </a:t>
            </a:r>
            <a:r>
              <a:rPr lang="ru-RU" altLang="ru-RU" dirty="0" err="1">
                <a:latin typeface="Arial" pitchFamily="34" charset="0"/>
                <a:cs typeface="Arial" pitchFamily="34" charset="0"/>
              </a:rPr>
              <a:t>handful</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centres</a:t>
            </a:r>
            <a:r>
              <a:rPr lang="ru-RU" altLang="ru-RU" dirty="0">
                <a:latin typeface="Arial" pitchFamily="34" charset="0"/>
                <a:cs typeface="Arial" pitchFamily="34" charset="0"/>
              </a:rPr>
              <a:t> </a:t>
            </a:r>
            <a:r>
              <a:rPr lang="ru-RU" altLang="ru-RU" dirty="0" err="1">
                <a:latin typeface="Arial" pitchFamily="34" charset="0"/>
                <a:cs typeface="Arial" pitchFamily="34" charset="0"/>
              </a:rPr>
              <a:t>worldwide</a:t>
            </a:r>
            <a:r>
              <a:rPr lang="ru-RU" altLang="ru-RU" dirty="0">
                <a:latin typeface="Arial" pitchFamily="34" charset="0"/>
                <a:cs typeface="Arial" pitchFamily="34" charset="0"/>
              </a:rPr>
              <a:t> </a:t>
            </a:r>
            <a:r>
              <a:rPr lang="ru-RU" altLang="ru-RU" dirty="0" err="1">
                <a:latin typeface="Arial" pitchFamily="34" charset="0"/>
                <a:cs typeface="Arial" pitchFamily="34" charset="0"/>
              </a:rPr>
              <a:t>and</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results</a:t>
            </a:r>
            <a:r>
              <a:rPr lang="ru-RU" altLang="ru-RU" dirty="0">
                <a:latin typeface="Arial" pitchFamily="34" charset="0"/>
                <a:cs typeface="Arial" pitchFamily="34" charset="0"/>
              </a:rPr>
              <a:t> </a:t>
            </a:r>
            <a:r>
              <a:rPr lang="ru-RU" altLang="ru-RU" dirty="0" err="1">
                <a:latin typeface="Arial" pitchFamily="34" charset="0"/>
                <a:cs typeface="Arial" pitchFamily="34" charset="0"/>
              </a:rPr>
              <a:t>were</a:t>
            </a:r>
            <a:r>
              <a:rPr lang="ru-RU" altLang="ru-RU" dirty="0">
                <a:latin typeface="Arial" pitchFamily="34" charset="0"/>
                <a:cs typeface="Arial" pitchFamily="34" charset="0"/>
              </a:rPr>
              <a:t> </a:t>
            </a:r>
            <a:r>
              <a:rPr lang="ru-RU" altLang="ru-RU" dirty="0" err="1">
                <a:latin typeface="Arial" pitchFamily="34" charset="0"/>
                <a:cs typeface="Arial" pitchFamily="34" charset="0"/>
              </a:rPr>
              <a:t>very</a:t>
            </a:r>
            <a:r>
              <a:rPr lang="ru-RU" altLang="ru-RU" dirty="0">
                <a:latin typeface="Arial" pitchFamily="34" charset="0"/>
                <a:cs typeface="Arial" pitchFamily="34" charset="0"/>
              </a:rPr>
              <a:t> </a:t>
            </a:r>
            <a:r>
              <a:rPr lang="ru-RU" altLang="ru-RU" dirty="0" err="1">
                <a:latin typeface="Arial" pitchFamily="34" charset="0"/>
                <a:cs typeface="Arial" pitchFamily="34" charset="0"/>
              </a:rPr>
              <a:t>disappointing</a:t>
            </a:r>
            <a:r>
              <a:rPr lang="ru-RU" altLang="ru-RU" dirty="0">
                <a:latin typeface="Arial" pitchFamily="34" charset="0"/>
                <a:cs typeface="Arial" pitchFamily="34" charset="0"/>
              </a:rPr>
              <a:t>.</a:t>
            </a:r>
          </a:p>
          <a:p>
            <a:pPr eaLnBrk="1" hangingPunct="1"/>
            <a:r>
              <a:rPr lang="ru-RU" altLang="ru-RU" dirty="0">
                <a:latin typeface="Arial" pitchFamily="34" charset="0"/>
                <a:cs typeface="Arial" pitchFamily="34" charset="0"/>
              </a:rPr>
              <a:t>In 1982 </a:t>
            </a:r>
            <a:r>
              <a:rPr lang="ru-RU" altLang="ru-RU" dirty="0" err="1">
                <a:latin typeface="Arial" pitchFamily="34" charset="0"/>
                <a:cs typeface="Arial" pitchFamily="34" charset="0"/>
              </a:rPr>
              <a:t>there</a:t>
            </a:r>
            <a:r>
              <a:rPr lang="ru-RU" altLang="ru-RU" dirty="0">
                <a:latin typeface="Arial" pitchFamily="34" charset="0"/>
                <a:cs typeface="Arial" pitchFamily="34" charset="0"/>
              </a:rPr>
              <a:t> </a:t>
            </a:r>
            <a:r>
              <a:rPr lang="ru-RU" altLang="ru-RU" dirty="0" err="1">
                <a:latin typeface="Arial" pitchFamily="34" charset="0"/>
                <a:cs typeface="Arial" pitchFamily="34" charset="0"/>
              </a:rPr>
              <a:t>was</a:t>
            </a:r>
            <a:r>
              <a:rPr lang="ru-RU" altLang="ru-RU" dirty="0">
                <a:latin typeface="Arial" pitchFamily="34" charset="0"/>
                <a:cs typeface="Arial" pitchFamily="34" charset="0"/>
              </a:rPr>
              <a:t> a </a:t>
            </a:r>
            <a:r>
              <a:rPr lang="ru-RU" altLang="ru-RU" dirty="0" err="1">
                <a:latin typeface="Arial" pitchFamily="34" charset="0"/>
                <a:cs typeface="Arial" pitchFamily="34" charset="0"/>
              </a:rPr>
              <a:t>big</a:t>
            </a:r>
            <a:r>
              <a:rPr lang="ru-RU" altLang="ru-RU" dirty="0">
                <a:latin typeface="Arial" pitchFamily="34" charset="0"/>
                <a:cs typeface="Arial" pitchFamily="34" charset="0"/>
              </a:rPr>
              <a:t> </a:t>
            </a:r>
            <a:r>
              <a:rPr lang="ru-RU" altLang="ru-RU" dirty="0" err="1">
                <a:latin typeface="Arial" pitchFamily="34" charset="0"/>
                <a:cs typeface="Arial" pitchFamily="34" charset="0"/>
              </a:rPr>
              <a:t>breakthrough</a:t>
            </a:r>
            <a:r>
              <a:rPr lang="ru-RU" altLang="ru-RU" dirty="0">
                <a:latin typeface="Arial" pitchFamily="34" charset="0"/>
                <a:cs typeface="Arial" pitchFamily="34" charset="0"/>
              </a:rPr>
              <a:t> </a:t>
            </a:r>
            <a:r>
              <a:rPr lang="ru-RU" altLang="ru-RU" dirty="0" err="1">
                <a:latin typeface="Arial" pitchFamily="34" charset="0"/>
                <a:cs typeface="Arial" pitchFamily="34" charset="0"/>
              </a:rPr>
              <a:t>with</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advent</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Cyclosporin</a:t>
            </a:r>
            <a:r>
              <a:rPr lang="ru-RU" altLang="ru-RU" dirty="0">
                <a:latin typeface="Arial" pitchFamily="34" charset="0"/>
                <a:cs typeface="Arial" pitchFamily="34" charset="0"/>
              </a:rPr>
              <a:t>, a </a:t>
            </a:r>
            <a:r>
              <a:rPr lang="ru-RU" altLang="ru-RU" dirty="0" err="1">
                <a:latin typeface="Arial" pitchFamily="34" charset="0"/>
                <a:cs typeface="Arial" pitchFamily="34" charset="0"/>
              </a:rPr>
              <a:t>powerful</a:t>
            </a:r>
            <a:r>
              <a:rPr lang="ru-RU" altLang="ru-RU" dirty="0">
                <a:latin typeface="Arial" pitchFamily="34" charset="0"/>
                <a:cs typeface="Arial" pitchFamily="34" charset="0"/>
              </a:rPr>
              <a:t> </a:t>
            </a:r>
            <a:r>
              <a:rPr lang="ru-RU" altLang="ru-RU" dirty="0" err="1">
                <a:latin typeface="Arial" pitchFamily="34" charset="0"/>
                <a:cs typeface="Arial" pitchFamily="34" charset="0"/>
              </a:rPr>
              <a:t>immunosuppressant</a:t>
            </a:r>
            <a:r>
              <a:rPr lang="ru-RU" altLang="ru-RU" dirty="0">
                <a:latin typeface="Arial" pitchFamily="34" charset="0"/>
                <a:cs typeface="Arial" pitchFamily="34" charset="0"/>
              </a:rPr>
              <a:t> </a:t>
            </a:r>
            <a:r>
              <a:rPr lang="ru-RU" altLang="ru-RU" dirty="0" err="1">
                <a:latin typeface="Arial" pitchFamily="34" charset="0"/>
                <a:cs typeface="Arial" pitchFamily="34" charset="0"/>
              </a:rPr>
              <a:t>drug</a:t>
            </a:r>
            <a:r>
              <a:rPr lang="ru-RU" altLang="ru-RU" dirty="0">
                <a:latin typeface="Arial" pitchFamily="34" charset="0"/>
                <a:cs typeface="Arial" pitchFamily="34" charset="0"/>
              </a:rPr>
              <a:t> </a:t>
            </a:r>
            <a:r>
              <a:rPr lang="ru-RU" altLang="ru-RU" dirty="0" err="1">
                <a:latin typeface="Arial" pitchFamily="34" charset="0"/>
                <a:cs typeface="Arial" pitchFamily="34" charset="0"/>
              </a:rPr>
              <a:t>which</a:t>
            </a:r>
            <a:r>
              <a:rPr lang="ru-RU" altLang="ru-RU" dirty="0">
                <a:latin typeface="Arial" pitchFamily="34" charset="0"/>
                <a:cs typeface="Arial" pitchFamily="34" charset="0"/>
              </a:rPr>
              <a:t> </a:t>
            </a:r>
            <a:r>
              <a:rPr lang="ru-RU" altLang="ru-RU" dirty="0" err="1">
                <a:latin typeface="Arial" pitchFamily="34" charset="0"/>
                <a:cs typeface="Arial" pitchFamily="34" charset="0"/>
              </a:rPr>
              <a:t>was</a:t>
            </a:r>
            <a:r>
              <a:rPr lang="ru-RU" altLang="ru-RU" dirty="0">
                <a:latin typeface="Arial" pitchFamily="34" charset="0"/>
                <a:cs typeface="Arial" pitchFamily="34" charset="0"/>
              </a:rPr>
              <a:t> </a:t>
            </a:r>
            <a:r>
              <a:rPr lang="ru-RU" altLang="ru-RU" dirty="0" err="1">
                <a:latin typeface="Arial" pitchFamily="34" charset="0"/>
                <a:cs typeface="Arial" pitchFamily="34" charset="0"/>
              </a:rPr>
              <a:t>able</a:t>
            </a:r>
            <a:r>
              <a:rPr lang="ru-RU" altLang="ru-RU" dirty="0">
                <a:latin typeface="Arial" pitchFamily="34" charset="0"/>
                <a:cs typeface="Arial" pitchFamily="34" charset="0"/>
              </a:rPr>
              <a:t> </a:t>
            </a:r>
            <a:r>
              <a:rPr lang="ru-RU" altLang="ru-RU" dirty="0" err="1">
                <a:latin typeface="Arial" pitchFamily="34" charset="0"/>
                <a:cs typeface="Arial" pitchFamily="34" charset="0"/>
              </a:rPr>
              <a:t>to</a:t>
            </a:r>
            <a:r>
              <a:rPr lang="ru-RU" altLang="ru-RU" dirty="0">
                <a:latin typeface="Arial" pitchFamily="34" charset="0"/>
                <a:cs typeface="Arial" pitchFamily="34" charset="0"/>
              </a:rPr>
              <a:t> </a:t>
            </a:r>
            <a:r>
              <a:rPr lang="ru-RU" altLang="ru-RU" dirty="0" err="1">
                <a:latin typeface="Arial" pitchFamily="34" charset="0"/>
                <a:cs typeface="Arial" pitchFamily="34" charset="0"/>
              </a:rPr>
              <a:t>suppress</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body's</a:t>
            </a:r>
            <a:r>
              <a:rPr lang="ru-RU" altLang="ru-RU" dirty="0">
                <a:latin typeface="Arial" pitchFamily="34" charset="0"/>
                <a:cs typeface="Arial" pitchFamily="34" charset="0"/>
              </a:rPr>
              <a:t> </a:t>
            </a:r>
            <a:r>
              <a:rPr lang="ru-RU" altLang="ru-RU" dirty="0" err="1">
                <a:latin typeface="Arial" pitchFamily="34" charset="0"/>
                <a:cs typeface="Arial" pitchFamily="34" charset="0"/>
              </a:rPr>
              <a:t>rejection</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new</a:t>
            </a:r>
            <a:r>
              <a:rPr lang="ru-RU" altLang="ru-RU" dirty="0">
                <a:latin typeface="Arial" pitchFamily="34" charset="0"/>
                <a:cs typeface="Arial" pitchFamily="34" charset="0"/>
              </a:rPr>
              <a:t> </a:t>
            </a:r>
            <a:r>
              <a:rPr lang="ru-RU" altLang="ru-RU" dirty="0" err="1">
                <a:latin typeface="Arial" pitchFamily="34" charset="0"/>
                <a:cs typeface="Arial" pitchFamily="34" charset="0"/>
              </a:rPr>
              <a:t>liver</a:t>
            </a:r>
            <a:r>
              <a:rPr lang="ru-RU" altLang="ru-RU" dirty="0">
                <a:latin typeface="Arial" pitchFamily="34" charset="0"/>
                <a:cs typeface="Arial" pitchFamily="34" charset="0"/>
              </a:rPr>
              <a:t> </a:t>
            </a:r>
            <a:r>
              <a:rPr lang="ru-RU" altLang="ru-RU" dirty="0" err="1">
                <a:latin typeface="Arial" pitchFamily="34" charset="0"/>
                <a:cs typeface="Arial" pitchFamily="34" charset="0"/>
              </a:rPr>
              <a:t>graft</a:t>
            </a:r>
            <a:r>
              <a:rPr lang="ru-RU" altLang="ru-RU" dirty="0">
                <a:latin typeface="Arial" pitchFamily="34" charset="0"/>
                <a:cs typeface="Arial" pitchFamily="34" charset="0"/>
              </a:rPr>
              <a:t>. </a:t>
            </a:r>
            <a:r>
              <a:rPr lang="ru-RU" altLang="ru-RU" dirty="0" err="1">
                <a:latin typeface="Arial" pitchFamily="34" charset="0"/>
                <a:cs typeface="Arial" pitchFamily="34" charset="0"/>
              </a:rPr>
              <a:t>Following</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release</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Cyclosporin</a:t>
            </a:r>
            <a:r>
              <a:rPr lang="ru-RU" altLang="ru-RU" dirty="0">
                <a:latin typeface="Arial" pitchFamily="34" charset="0"/>
                <a:cs typeface="Arial" pitchFamily="34" charset="0"/>
              </a:rPr>
              <a:t> </a:t>
            </a:r>
            <a:r>
              <a:rPr lang="ru-RU" altLang="ru-RU" dirty="0" err="1">
                <a:latin typeface="Arial" pitchFamily="34" charset="0"/>
                <a:cs typeface="Arial" pitchFamily="34" charset="0"/>
              </a:rPr>
              <a:t>there</a:t>
            </a:r>
            <a:r>
              <a:rPr lang="ru-RU" altLang="ru-RU" dirty="0">
                <a:latin typeface="Arial" pitchFamily="34" charset="0"/>
                <a:cs typeface="Arial" pitchFamily="34" charset="0"/>
              </a:rPr>
              <a:t> </a:t>
            </a:r>
            <a:r>
              <a:rPr lang="ru-RU" altLang="ru-RU" dirty="0" err="1">
                <a:latin typeface="Arial" pitchFamily="34" charset="0"/>
                <a:cs typeface="Arial" pitchFamily="34" charset="0"/>
              </a:rPr>
              <a:t>was</a:t>
            </a:r>
            <a:r>
              <a:rPr lang="ru-RU" altLang="ru-RU" dirty="0">
                <a:latin typeface="Arial" pitchFamily="34" charset="0"/>
                <a:cs typeface="Arial" pitchFamily="34" charset="0"/>
              </a:rPr>
              <a:t> a </a:t>
            </a:r>
            <a:r>
              <a:rPr lang="ru-RU" altLang="ru-RU" dirty="0" err="1">
                <a:latin typeface="Arial" pitchFamily="34" charset="0"/>
                <a:cs typeface="Arial" pitchFamily="34" charset="0"/>
              </a:rPr>
              <a:t>very</a:t>
            </a:r>
            <a:r>
              <a:rPr lang="ru-RU" altLang="ru-RU" dirty="0">
                <a:latin typeface="Arial" pitchFamily="34" charset="0"/>
                <a:cs typeface="Arial" pitchFamily="34" charset="0"/>
              </a:rPr>
              <a:t> </a:t>
            </a:r>
            <a:r>
              <a:rPr lang="ru-RU" altLang="ru-RU" dirty="0" err="1">
                <a:latin typeface="Arial" pitchFamily="34" charset="0"/>
                <a:cs typeface="Arial" pitchFamily="34" charset="0"/>
              </a:rPr>
              <a:t>marked</a:t>
            </a:r>
            <a:r>
              <a:rPr lang="ru-RU" altLang="ru-RU" dirty="0">
                <a:latin typeface="Arial" pitchFamily="34" charset="0"/>
                <a:cs typeface="Arial" pitchFamily="34" charset="0"/>
              </a:rPr>
              <a:t> </a:t>
            </a:r>
            <a:r>
              <a:rPr lang="ru-RU" altLang="ru-RU" dirty="0" err="1">
                <a:latin typeface="Arial" pitchFamily="34" charset="0"/>
                <a:cs typeface="Arial" pitchFamily="34" charset="0"/>
              </a:rPr>
              <a:t>improvement</a:t>
            </a:r>
            <a:r>
              <a:rPr lang="ru-RU" altLang="ru-RU" dirty="0">
                <a:latin typeface="Arial" pitchFamily="34" charset="0"/>
                <a:cs typeface="Arial" pitchFamily="34" charset="0"/>
              </a:rPr>
              <a:t> </a:t>
            </a:r>
            <a:r>
              <a:rPr lang="ru-RU" altLang="ru-RU" dirty="0" err="1">
                <a:latin typeface="Arial" pitchFamily="34" charset="0"/>
                <a:cs typeface="Arial" pitchFamily="34" charset="0"/>
              </a:rPr>
              <a:t>in</a:t>
            </a:r>
            <a:r>
              <a:rPr lang="ru-RU" altLang="ru-RU" dirty="0">
                <a:latin typeface="Arial" pitchFamily="34" charset="0"/>
                <a:cs typeface="Arial" pitchFamily="34" charset="0"/>
              </a:rPr>
              <a:t> </a:t>
            </a:r>
            <a:r>
              <a:rPr lang="ru-RU" altLang="ru-RU" dirty="0" err="1">
                <a:latin typeface="Arial" pitchFamily="34" charset="0"/>
                <a:cs typeface="Arial" pitchFamily="34" charset="0"/>
              </a:rPr>
              <a:t>success</a:t>
            </a:r>
            <a:r>
              <a:rPr lang="ru-RU" altLang="ru-RU" dirty="0">
                <a:latin typeface="Arial" pitchFamily="34" charset="0"/>
                <a:cs typeface="Arial" pitchFamily="34" charset="0"/>
              </a:rPr>
              <a:t> </a:t>
            </a:r>
            <a:r>
              <a:rPr lang="ru-RU" altLang="ru-RU" dirty="0" err="1">
                <a:latin typeface="Arial" pitchFamily="34" charset="0"/>
                <a:cs typeface="Arial" pitchFamily="34" charset="0"/>
              </a:rPr>
              <a:t>rates</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liver</a:t>
            </a:r>
            <a:r>
              <a:rPr lang="ru-RU" altLang="ru-RU" dirty="0">
                <a:latin typeface="Arial" pitchFamily="34" charset="0"/>
                <a:cs typeface="Arial" pitchFamily="34" charset="0"/>
              </a:rPr>
              <a:t> </a:t>
            </a:r>
            <a:r>
              <a:rPr lang="ru-RU" altLang="ru-RU" dirty="0" err="1">
                <a:latin typeface="Arial" pitchFamily="34" charset="0"/>
                <a:cs typeface="Arial" pitchFamily="34" charset="0"/>
              </a:rPr>
              <a:t>transplantation</a:t>
            </a:r>
            <a:r>
              <a:rPr lang="ru-RU" altLang="ru-RU" dirty="0">
                <a:latin typeface="Arial" pitchFamily="34" charset="0"/>
                <a:cs typeface="Arial" pitchFamily="34" charset="0"/>
              </a:rPr>
              <a:t> </a:t>
            </a:r>
            <a:r>
              <a:rPr lang="ru-RU" altLang="ru-RU" dirty="0" err="1">
                <a:latin typeface="Arial" pitchFamily="34" charset="0"/>
                <a:cs typeface="Arial" pitchFamily="34" charset="0"/>
              </a:rPr>
              <a:t>and</a:t>
            </a:r>
            <a:r>
              <a:rPr lang="ru-RU" altLang="ru-RU" dirty="0">
                <a:latin typeface="Arial" pitchFamily="34" charset="0"/>
                <a:cs typeface="Arial" pitchFamily="34" charset="0"/>
              </a:rPr>
              <a:t> </a:t>
            </a:r>
            <a:r>
              <a:rPr lang="ru-RU" altLang="ru-RU" dirty="0" err="1">
                <a:latin typeface="Arial" pitchFamily="34" charset="0"/>
                <a:cs typeface="Arial" pitchFamily="34" charset="0"/>
              </a:rPr>
              <a:t>an</a:t>
            </a:r>
            <a:r>
              <a:rPr lang="ru-RU" altLang="ru-RU" dirty="0">
                <a:latin typeface="Arial" pitchFamily="34" charset="0"/>
                <a:cs typeface="Arial" pitchFamily="34" charset="0"/>
              </a:rPr>
              <a:t> </a:t>
            </a:r>
            <a:r>
              <a:rPr lang="ru-RU" altLang="ru-RU" dirty="0" err="1">
                <a:latin typeface="Arial" pitchFamily="34" charset="0"/>
                <a:cs typeface="Arial" pitchFamily="34" charset="0"/>
              </a:rPr>
              <a:t>enormous</a:t>
            </a:r>
            <a:r>
              <a:rPr lang="ru-RU" altLang="ru-RU" dirty="0">
                <a:latin typeface="Arial" pitchFamily="34" charset="0"/>
                <a:cs typeface="Arial" pitchFamily="34" charset="0"/>
              </a:rPr>
              <a:t> </a:t>
            </a:r>
            <a:r>
              <a:rPr lang="ru-RU" altLang="ru-RU" dirty="0" err="1">
                <a:latin typeface="Arial" pitchFamily="34" charset="0"/>
                <a:cs typeface="Arial" pitchFamily="34" charset="0"/>
              </a:rPr>
              <a:t>surge</a:t>
            </a:r>
            <a:r>
              <a:rPr lang="ru-RU" altLang="ru-RU" dirty="0">
                <a:latin typeface="Arial" pitchFamily="34" charset="0"/>
                <a:cs typeface="Arial" pitchFamily="34" charset="0"/>
              </a:rPr>
              <a:t> </a:t>
            </a:r>
            <a:r>
              <a:rPr lang="ru-RU" altLang="ru-RU" dirty="0" err="1">
                <a:latin typeface="Arial" pitchFamily="34" charset="0"/>
                <a:cs typeface="Arial" pitchFamily="34" charset="0"/>
              </a:rPr>
              <a:t>in</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number</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centres</a:t>
            </a:r>
            <a:r>
              <a:rPr lang="ru-RU" altLang="ru-RU" dirty="0">
                <a:latin typeface="Arial" pitchFamily="34" charset="0"/>
                <a:cs typeface="Arial" pitchFamily="34" charset="0"/>
              </a:rPr>
              <a:t> </a:t>
            </a:r>
            <a:r>
              <a:rPr lang="ru-RU" altLang="ru-RU" dirty="0" err="1">
                <a:latin typeface="Arial" pitchFamily="34" charset="0"/>
                <a:cs typeface="Arial" pitchFamily="34" charset="0"/>
              </a:rPr>
              <a:t>around</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world</a:t>
            </a:r>
            <a:r>
              <a:rPr lang="ru-RU" altLang="ru-RU" dirty="0">
                <a:latin typeface="Arial" pitchFamily="34" charset="0"/>
                <a:cs typeface="Arial" pitchFamily="34" charset="0"/>
              </a:rPr>
              <a:t> </a:t>
            </a:r>
            <a:r>
              <a:rPr lang="ru-RU" altLang="ru-RU" dirty="0" err="1">
                <a:latin typeface="Arial" pitchFamily="34" charset="0"/>
                <a:cs typeface="Arial" pitchFamily="34" charset="0"/>
              </a:rPr>
              <a:t>performing</a:t>
            </a:r>
            <a:r>
              <a:rPr lang="ru-RU" altLang="ru-RU" dirty="0">
                <a:latin typeface="Arial" pitchFamily="34" charset="0"/>
                <a:cs typeface="Arial" pitchFamily="34" charset="0"/>
              </a:rPr>
              <a:t> </a:t>
            </a:r>
            <a:r>
              <a:rPr lang="ru-RU" altLang="ru-RU" dirty="0" err="1">
                <a:latin typeface="Arial" pitchFamily="34" charset="0"/>
                <a:cs typeface="Arial" pitchFamily="34" charset="0"/>
              </a:rPr>
              <a:t>this</a:t>
            </a:r>
            <a:r>
              <a:rPr lang="ru-RU" altLang="ru-RU" dirty="0">
                <a:latin typeface="Arial" pitchFamily="34" charset="0"/>
                <a:cs typeface="Arial" pitchFamily="34" charset="0"/>
              </a:rPr>
              <a:t> </a:t>
            </a:r>
            <a:r>
              <a:rPr lang="ru-RU" altLang="ru-RU" dirty="0" err="1">
                <a:latin typeface="Arial" pitchFamily="34" charset="0"/>
                <a:cs typeface="Arial" pitchFamily="34" charset="0"/>
              </a:rPr>
              <a:t>type</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surgery</a:t>
            </a:r>
            <a:r>
              <a:rPr lang="ru-RU" altLang="ru-RU" dirty="0">
                <a:latin typeface="Arial" pitchFamily="34" charset="0"/>
                <a:cs typeface="Arial" pitchFamily="34" charset="0"/>
              </a:rPr>
              <a:t>. </a:t>
            </a:r>
            <a:r>
              <a:rPr lang="ru-RU" altLang="ru-RU" dirty="0" err="1">
                <a:latin typeface="Arial" pitchFamily="34" charset="0"/>
                <a:cs typeface="Arial" pitchFamily="34" charset="0"/>
              </a:rPr>
              <a:t>Further</a:t>
            </a:r>
            <a:r>
              <a:rPr lang="ru-RU" altLang="ru-RU" dirty="0">
                <a:latin typeface="Arial" pitchFamily="34" charset="0"/>
                <a:cs typeface="Arial" pitchFamily="34" charset="0"/>
              </a:rPr>
              <a:t> </a:t>
            </a:r>
            <a:r>
              <a:rPr lang="ru-RU" altLang="ru-RU" dirty="0" err="1">
                <a:latin typeface="Arial" pitchFamily="34" charset="0"/>
                <a:cs typeface="Arial" pitchFamily="34" charset="0"/>
              </a:rPr>
              <a:t>developments</a:t>
            </a:r>
            <a:r>
              <a:rPr lang="ru-RU" altLang="ru-RU" dirty="0">
                <a:latin typeface="Arial" pitchFamily="34" charset="0"/>
                <a:cs typeface="Arial" pitchFamily="34" charset="0"/>
              </a:rPr>
              <a:t> </a:t>
            </a:r>
            <a:r>
              <a:rPr lang="ru-RU" altLang="ru-RU" dirty="0" err="1">
                <a:latin typeface="Arial" pitchFamily="34" charset="0"/>
                <a:cs typeface="Arial" pitchFamily="34" charset="0"/>
              </a:rPr>
              <a:t>in</a:t>
            </a:r>
            <a:r>
              <a:rPr lang="ru-RU" altLang="ru-RU" dirty="0">
                <a:latin typeface="Arial" pitchFamily="34" charset="0"/>
                <a:cs typeface="Arial" pitchFamily="34" charset="0"/>
              </a:rPr>
              <a:t> </a:t>
            </a:r>
            <a:r>
              <a:rPr lang="ru-RU" altLang="ru-RU" dirty="0" err="1">
                <a:latin typeface="Arial" pitchFamily="34" charset="0"/>
                <a:cs typeface="Arial" pitchFamily="34" charset="0"/>
              </a:rPr>
              <a:t>immunosuppression</a:t>
            </a:r>
            <a:r>
              <a:rPr lang="ru-RU" altLang="ru-RU" dirty="0">
                <a:latin typeface="Arial" pitchFamily="34" charset="0"/>
                <a:cs typeface="Arial" pitchFamily="34" charset="0"/>
              </a:rPr>
              <a:t> </a:t>
            </a:r>
            <a:r>
              <a:rPr lang="ru-RU" altLang="ru-RU" dirty="0" err="1">
                <a:latin typeface="Arial" pitchFamily="34" charset="0"/>
                <a:cs typeface="Arial" pitchFamily="34" charset="0"/>
              </a:rPr>
              <a:t>include</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introduction</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Tacrolimus</a:t>
            </a:r>
            <a:r>
              <a:rPr lang="ru-RU" altLang="ru-RU" dirty="0">
                <a:latin typeface="Arial" pitchFamily="34" charset="0"/>
                <a:cs typeface="Arial" pitchFamily="34" charset="0"/>
              </a:rPr>
              <a:t> </a:t>
            </a:r>
            <a:r>
              <a:rPr lang="ru-RU" altLang="ru-RU" dirty="0" err="1">
                <a:latin typeface="Arial" pitchFamily="34" charset="0"/>
                <a:cs typeface="Arial" pitchFamily="34" charset="0"/>
              </a:rPr>
              <a:t>and</a:t>
            </a:r>
            <a:r>
              <a:rPr lang="ru-RU" altLang="ru-RU" dirty="0">
                <a:latin typeface="Arial" pitchFamily="34" charset="0"/>
                <a:cs typeface="Arial" pitchFamily="34" charset="0"/>
              </a:rPr>
              <a:t> </a:t>
            </a:r>
            <a:r>
              <a:rPr lang="ru-RU" altLang="ru-RU" dirty="0" err="1">
                <a:latin typeface="Arial" pitchFamily="34" charset="0"/>
                <a:cs typeface="Arial" pitchFamily="34" charset="0"/>
              </a:rPr>
              <a:t>Mycophenolate</a:t>
            </a:r>
            <a:r>
              <a:rPr lang="ru-RU" altLang="ru-RU" dirty="0">
                <a:latin typeface="Arial" pitchFamily="34" charset="0"/>
                <a:cs typeface="Arial" pitchFamily="34" charset="0"/>
              </a:rPr>
              <a:t> </a:t>
            </a:r>
            <a:r>
              <a:rPr lang="ru-RU" altLang="ru-RU" dirty="0" err="1">
                <a:latin typeface="Arial" pitchFamily="34" charset="0"/>
                <a:cs typeface="Arial" pitchFamily="34" charset="0"/>
              </a:rPr>
              <a:t>with</a:t>
            </a:r>
            <a:r>
              <a:rPr lang="ru-RU" altLang="ru-RU" dirty="0">
                <a:latin typeface="Arial" pitchFamily="34" charset="0"/>
                <a:cs typeface="Arial" pitchFamily="34" charset="0"/>
              </a:rPr>
              <a:t> </a:t>
            </a:r>
            <a:r>
              <a:rPr lang="ru-RU" altLang="ru-RU" dirty="0" err="1">
                <a:latin typeface="Arial" pitchFamily="34" charset="0"/>
                <a:cs typeface="Arial" pitchFamily="34" charset="0"/>
              </a:rPr>
              <a:t>additional</a:t>
            </a:r>
            <a:r>
              <a:rPr lang="ru-RU" altLang="ru-RU" dirty="0">
                <a:latin typeface="Arial" pitchFamily="34" charset="0"/>
                <a:cs typeface="Arial" pitchFamily="34" charset="0"/>
              </a:rPr>
              <a:t> </a:t>
            </a:r>
            <a:r>
              <a:rPr lang="ru-RU" altLang="ru-RU" dirty="0" err="1">
                <a:latin typeface="Arial" pitchFamily="34" charset="0"/>
                <a:cs typeface="Arial" pitchFamily="34" charset="0"/>
              </a:rPr>
              <a:t>drugs</a:t>
            </a:r>
            <a:r>
              <a:rPr lang="ru-RU" altLang="ru-RU" dirty="0">
                <a:latin typeface="Arial" pitchFamily="34" charset="0"/>
                <a:cs typeface="Arial" pitchFamily="34" charset="0"/>
              </a:rPr>
              <a:t> </a:t>
            </a:r>
            <a:r>
              <a:rPr lang="ru-RU" altLang="ru-RU" dirty="0" err="1">
                <a:latin typeface="Arial" pitchFamily="34" charset="0"/>
                <a:cs typeface="Arial" pitchFamily="34" charset="0"/>
              </a:rPr>
              <a:t>in</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research</a:t>
            </a:r>
            <a:r>
              <a:rPr lang="ru-RU" altLang="ru-RU" dirty="0">
                <a:latin typeface="Arial" pitchFamily="34" charset="0"/>
                <a:cs typeface="Arial" pitchFamily="34" charset="0"/>
              </a:rPr>
              <a:t> </a:t>
            </a:r>
            <a:r>
              <a:rPr lang="ru-RU" altLang="ru-RU" dirty="0" err="1">
                <a:latin typeface="Arial" pitchFamily="34" charset="0"/>
                <a:cs typeface="Arial" pitchFamily="34" charset="0"/>
              </a:rPr>
              <a:t>and</a:t>
            </a:r>
            <a:r>
              <a:rPr lang="ru-RU" altLang="ru-RU" dirty="0">
                <a:latin typeface="Arial" pitchFamily="34" charset="0"/>
                <a:cs typeface="Arial" pitchFamily="34" charset="0"/>
              </a:rPr>
              <a:t> </a:t>
            </a:r>
            <a:r>
              <a:rPr lang="ru-RU" altLang="ru-RU" dirty="0" err="1">
                <a:latin typeface="Arial" pitchFamily="34" charset="0"/>
                <a:cs typeface="Arial" pitchFamily="34" charset="0"/>
              </a:rPr>
              <a:t>development</a:t>
            </a:r>
            <a:r>
              <a:rPr lang="ru-RU" altLang="ru-RU" dirty="0">
                <a:latin typeface="Arial" pitchFamily="34" charset="0"/>
                <a:cs typeface="Arial" pitchFamily="34" charset="0"/>
              </a:rPr>
              <a:t> </a:t>
            </a:r>
            <a:r>
              <a:rPr lang="ru-RU" altLang="ru-RU" dirty="0" err="1">
                <a:latin typeface="Arial" pitchFamily="34" charset="0"/>
                <a:cs typeface="Arial" pitchFamily="34" charset="0"/>
              </a:rPr>
              <a:t>phase</a:t>
            </a:r>
            <a:r>
              <a:rPr lang="ru-RU" altLang="ru-RU" dirty="0">
                <a:latin typeface="Arial" pitchFamily="34" charset="0"/>
                <a:cs typeface="Arial" pitchFamily="34" charset="0"/>
              </a:rPr>
              <a:t>.</a:t>
            </a:r>
          </a:p>
          <a:p>
            <a:pPr eaLnBrk="1" hangingPunct="1"/>
            <a:r>
              <a:rPr lang="ru-RU" altLang="ru-RU" dirty="0" err="1">
                <a:latin typeface="Arial" pitchFamily="34" charset="0"/>
                <a:cs typeface="Arial" pitchFamily="34" charset="0"/>
              </a:rPr>
              <a:t>skin</a:t>
            </a:r>
            <a:r>
              <a:rPr lang="ru-RU" altLang="ru-RU" dirty="0">
                <a:latin typeface="Arial" pitchFamily="34" charset="0"/>
                <a:cs typeface="Arial" pitchFamily="34" charset="0"/>
              </a:rPr>
              <a:t> </a:t>
            </a:r>
            <a:r>
              <a:rPr lang="ru-RU" altLang="ru-RU" dirty="0" err="1">
                <a:latin typeface="Arial" pitchFamily="34" charset="0"/>
                <a:cs typeface="Arial" pitchFamily="34" charset="0"/>
              </a:rPr>
              <a:t>graft</a:t>
            </a:r>
            <a:r>
              <a:rPr lang="ru-RU" altLang="ru-RU" dirty="0">
                <a:latin typeface="Arial" pitchFamily="34" charset="0"/>
                <a:cs typeface="Arial" pitchFamily="34" charset="0"/>
              </a:rPr>
              <a:t> </a:t>
            </a:r>
            <a:r>
              <a:rPr lang="ru-RU" altLang="ru-RU" dirty="0" err="1">
                <a:latin typeface="Arial" pitchFamily="34" charset="0"/>
                <a:cs typeface="Arial" pitchFamily="34" charset="0"/>
              </a:rPr>
              <a:t>is</a:t>
            </a:r>
            <a:r>
              <a:rPr lang="ru-RU" altLang="ru-RU" dirty="0">
                <a:latin typeface="Arial" pitchFamily="34" charset="0"/>
                <a:cs typeface="Arial" pitchFamily="34" charset="0"/>
              </a:rPr>
              <a:t> a </a:t>
            </a:r>
            <a:r>
              <a:rPr lang="ru-RU" altLang="ru-RU" dirty="0" err="1">
                <a:latin typeface="Arial" pitchFamily="34" charset="0"/>
                <a:cs typeface="Arial" pitchFamily="34" charset="0"/>
              </a:rPr>
              <a:t>surgical</a:t>
            </a:r>
            <a:r>
              <a:rPr lang="ru-RU" altLang="ru-RU" dirty="0">
                <a:latin typeface="Arial" pitchFamily="34" charset="0"/>
                <a:cs typeface="Arial" pitchFamily="34" charset="0"/>
              </a:rPr>
              <a:t> </a:t>
            </a:r>
            <a:r>
              <a:rPr lang="ru-RU" altLang="ru-RU" dirty="0" err="1">
                <a:latin typeface="Arial" pitchFamily="34" charset="0"/>
                <a:cs typeface="Arial" pitchFamily="34" charset="0"/>
              </a:rPr>
              <a:t>procedure</a:t>
            </a:r>
            <a:r>
              <a:rPr lang="ru-RU" altLang="ru-RU" dirty="0">
                <a:latin typeface="Arial" pitchFamily="34" charset="0"/>
                <a:cs typeface="Arial" pitchFamily="34" charset="0"/>
              </a:rPr>
              <a:t> </a:t>
            </a:r>
            <a:r>
              <a:rPr lang="ru-RU" altLang="ru-RU" dirty="0" err="1">
                <a:latin typeface="Arial" pitchFamily="34" charset="0"/>
                <a:cs typeface="Arial" pitchFamily="34" charset="0"/>
              </a:rPr>
              <a:t>in</a:t>
            </a:r>
            <a:r>
              <a:rPr lang="ru-RU" altLang="ru-RU" dirty="0">
                <a:latin typeface="Arial" pitchFamily="34" charset="0"/>
                <a:cs typeface="Arial" pitchFamily="34" charset="0"/>
              </a:rPr>
              <a:t> </a:t>
            </a:r>
            <a:r>
              <a:rPr lang="ru-RU" altLang="ru-RU" dirty="0" err="1">
                <a:latin typeface="Arial" pitchFamily="34" charset="0"/>
                <a:cs typeface="Arial" pitchFamily="34" charset="0"/>
              </a:rPr>
              <a:t>which</a:t>
            </a:r>
            <a:r>
              <a:rPr lang="ru-RU" altLang="ru-RU" dirty="0">
                <a:latin typeface="Arial" pitchFamily="34" charset="0"/>
                <a:cs typeface="Arial" pitchFamily="34" charset="0"/>
              </a:rPr>
              <a:t> a </a:t>
            </a:r>
            <a:r>
              <a:rPr lang="ru-RU" altLang="ru-RU" dirty="0" err="1">
                <a:latin typeface="Arial" pitchFamily="34" charset="0"/>
                <a:cs typeface="Arial" pitchFamily="34" charset="0"/>
              </a:rPr>
              <a:t>piece</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skin</a:t>
            </a:r>
            <a:r>
              <a:rPr lang="ru-RU" altLang="ru-RU" dirty="0">
                <a:latin typeface="Arial" pitchFamily="34" charset="0"/>
                <a:cs typeface="Arial" pitchFamily="34" charset="0"/>
              </a:rPr>
              <a:t> </a:t>
            </a:r>
            <a:r>
              <a:rPr lang="ru-RU" altLang="ru-RU" dirty="0" err="1">
                <a:latin typeface="Arial" pitchFamily="34" charset="0"/>
                <a:cs typeface="Arial" pitchFamily="34" charset="0"/>
              </a:rPr>
              <a:t>is</a:t>
            </a:r>
            <a:r>
              <a:rPr lang="ru-RU" altLang="ru-RU" dirty="0">
                <a:latin typeface="Arial" pitchFamily="34" charset="0"/>
                <a:cs typeface="Arial" pitchFamily="34" charset="0"/>
              </a:rPr>
              <a:t> </a:t>
            </a:r>
            <a:r>
              <a:rPr lang="ru-RU" altLang="ru-RU" dirty="0" err="1">
                <a:latin typeface="Arial" pitchFamily="34" charset="0"/>
                <a:cs typeface="Arial" pitchFamily="34" charset="0"/>
              </a:rPr>
              <a:t>transplanted</a:t>
            </a:r>
            <a:r>
              <a:rPr lang="ru-RU" altLang="ru-RU" dirty="0">
                <a:latin typeface="Arial" pitchFamily="34" charset="0"/>
                <a:cs typeface="Arial" pitchFamily="34" charset="0"/>
              </a:rPr>
              <a:t> </a:t>
            </a:r>
            <a:r>
              <a:rPr lang="ru-RU" altLang="ru-RU" dirty="0" err="1">
                <a:latin typeface="Arial" pitchFamily="34" charset="0"/>
                <a:cs typeface="Arial" pitchFamily="34" charset="0"/>
              </a:rPr>
              <a:t>from</a:t>
            </a:r>
            <a:r>
              <a:rPr lang="ru-RU" altLang="ru-RU" dirty="0">
                <a:latin typeface="Arial" pitchFamily="34" charset="0"/>
                <a:cs typeface="Arial" pitchFamily="34" charset="0"/>
              </a:rPr>
              <a:t> </a:t>
            </a:r>
            <a:r>
              <a:rPr lang="ru-RU" altLang="ru-RU" dirty="0" err="1">
                <a:latin typeface="Arial" pitchFamily="34" charset="0"/>
                <a:cs typeface="Arial" pitchFamily="34" charset="0"/>
              </a:rPr>
              <a:t>one</a:t>
            </a:r>
            <a:r>
              <a:rPr lang="ru-RU" altLang="ru-RU" dirty="0">
                <a:latin typeface="Arial" pitchFamily="34" charset="0"/>
                <a:cs typeface="Arial" pitchFamily="34" charset="0"/>
              </a:rPr>
              <a:t> </a:t>
            </a:r>
            <a:r>
              <a:rPr lang="ru-RU" altLang="ru-RU" dirty="0" err="1">
                <a:latin typeface="Arial" pitchFamily="34" charset="0"/>
                <a:cs typeface="Arial" pitchFamily="34" charset="0"/>
              </a:rPr>
              <a:t>area</a:t>
            </a:r>
            <a:r>
              <a:rPr lang="ru-RU" altLang="ru-RU" dirty="0">
                <a:latin typeface="Arial" pitchFamily="34" charset="0"/>
                <a:cs typeface="Arial" pitchFamily="34" charset="0"/>
              </a:rPr>
              <a:t> </a:t>
            </a:r>
            <a:r>
              <a:rPr lang="ru-RU" altLang="ru-RU" dirty="0" err="1">
                <a:latin typeface="Arial" pitchFamily="34" charset="0"/>
                <a:cs typeface="Arial" pitchFamily="34" charset="0"/>
              </a:rPr>
              <a:t>to</a:t>
            </a:r>
            <a:r>
              <a:rPr lang="ru-RU" altLang="ru-RU" dirty="0">
                <a:latin typeface="Arial" pitchFamily="34" charset="0"/>
                <a:cs typeface="Arial" pitchFamily="34" charset="0"/>
              </a:rPr>
              <a:t> </a:t>
            </a:r>
            <a:r>
              <a:rPr lang="ru-RU" altLang="ru-RU" dirty="0" err="1">
                <a:latin typeface="Arial" pitchFamily="34" charset="0"/>
                <a:cs typeface="Arial" pitchFamily="34" charset="0"/>
              </a:rPr>
              <a:t>another</a:t>
            </a:r>
            <a:r>
              <a:rPr lang="ru-RU" altLang="ru-RU" dirty="0">
                <a:latin typeface="Arial" pitchFamily="34" charset="0"/>
                <a:cs typeface="Arial" pitchFamily="34" charset="0"/>
              </a:rPr>
              <a:t>. </a:t>
            </a:r>
            <a:r>
              <a:rPr lang="ru-RU" altLang="ru-RU" dirty="0" err="1">
                <a:latin typeface="Arial" pitchFamily="34" charset="0"/>
                <a:cs typeface="Arial" pitchFamily="34" charset="0"/>
              </a:rPr>
              <a:t>Often</a:t>
            </a:r>
            <a:r>
              <a:rPr lang="ru-RU" altLang="ru-RU" dirty="0">
                <a:latin typeface="Arial" pitchFamily="34" charset="0"/>
                <a:cs typeface="Arial" pitchFamily="34" charset="0"/>
              </a:rPr>
              <a:t> </a:t>
            </a:r>
            <a:r>
              <a:rPr lang="ru-RU" altLang="ru-RU" dirty="0" err="1">
                <a:latin typeface="Arial" pitchFamily="34" charset="0"/>
                <a:cs typeface="Arial" pitchFamily="34" charset="0"/>
              </a:rPr>
              <a:t>skin</a:t>
            </a:r>
            <a:r>
              <a:rPr lang="ru-RU" altLang="ru-RU" dirty="0">
                <a:latin typeface="Arial" pitchFamily="34" charset="0"/>
                <a:cs typeface="Arial" pitchFamily="34" charset="0"/>
              </a:rPr>
              <a:t> </a:t>
            </a:r>
            <a:r>
              <a:rPr lang="ru-RU" altLang="ru-RU" dirty="0" err="1">
                <a:latin typeface="Arial" pitchFamily="34" charset="0"/>
                <a:cs typeface="Arial" pitchFamily="34" charset="0"/>
              </a:rPr>
              <a:t>will</a:t>
            </a:r>
            <a:r>
              <a:rPr lang="ru-RU" altLang="ru-RU" dirty="0">
                <a:latin typeface="Arial" pitchFamily="34" charset="0"/>
                <a:cs typeface="Arial" pitchFamily="34" charset="0"/>
              </a:rPr>
              <a:t> </a:t>
            </a:r>
            <a:r>
              <a:rPr lang="ru-RU" altLang="ru-RU" dirty="0" err="1">
                <a:latin typeface="Arial" pitchFamily="34" charset="0"/>
                <a:cs typeface="Arial" pitchFamily="34" charset="0"/>
              </a:rPr>
              <a:t>be</a:t>
            </a:r>
            <a:r>
              <a:rPr lang="ru-RU" altLang="ru-RU" dirty="0">
                <a:latin typeface="Arial" pitchFamily="34" charset="0"/>
                <a:cs typeface="Arial" pitchFamily="34" charset="0"/>
              </a:rPr>
              <a:t> </a:t>
            </a:r>
            <a:r>
              <a:rPr lang="ru-RU" altLang="ru-RU" dirty="0" err="1">
                <a:latin typeface="Arial" pitchFamily="34" charset="0"/>
                <a:cs typeface="Arial" pitchFamily="34" charset="0"/>
              </a:rPr>
              <a:t>taken</a:t>
            </a:r>
            <a:r>
              <a:rPr lang="ru-RU" altLang="ru-RU" dirty="0">
                <a:latin typeface="Arial" pitchFamily="34" charset="0"/>
                <a:cs typeface="Arial" pitchFamily="34" charset="0"/>
              </a:rPr>
              <a:t> </a:t>
            </a:r>
            <a:r>
              <a:rPr lang="ru-RU" altLang="ru-RU" dirty="0" err="1">
                <a:latin typeface="Arial" pitchFamily="34" charset="0"/>
                <a:cs typeface="Arial" pitchFamily="34" charset="0"/>
              </a:rPr>
              <a:t>from</a:t>
            </a:r>
            <a:r>
              <a:rPr lang="ru-RU" altLang="ru-RU" dirty="0">
                <a:latin typeface="Arial" pitchFamily="34" charset="0"/>
                <a:cs typeface="Arial" pitchFamily="34" charset="0"/>
              </a:rPr>
              <a:t> </a:t>
            </a:r>
            <a:r>
              <a:rPr lang="ru-RU" altLang="ru-RU" dirty="0" err="1">
                <a:latin typeface="Arial" pitchFamily="34" charset="0"/>
                <a:cs typeface="Arial" pitchFamily="34" charset="0"/>
              </a:rPr>
              <a:t>unaffected</a:t>
            </a:r>
            <a:r>
              <a:rPr lang="ru-RU" altLang="ru-RU" dirty="0">
                <a:latin typeface="Arial" pitchFamily="34" charset="0"/>
                <a:cs typeface="Arial" pitchFamily="34" charset="0"/>
              </a:rPr>
              <a:t> </a:t>
            </a:r>
            <a:r>
              <a:rPr lang="ru-RU" altLang="ru-RU" dirty="0" err="1">
                <a:latin typeface="Arial" pitchFamily="34" charset="0"/>
                <a:cs typeface="Arial" pitchFamily="34" charset="0"/>
              </a:rPr>
              <a:t>areas</a:t>
            </a:r>
            <a:r>
              <a:rPr lang="ru-RU" altLang="ru-RU" dirty="0">
                <a:latin typeface="Arial" pitchFamily="34" charset="0"/>
                <a:cs typeface="Arial" pitchFamily="34" charset="0"/>
              </a:rPr>
              <a:t> </a:t>
            </a:r>
            <a:r>
              <a:rPr lang="ru-RU" altLang="ru-RU" dirty="0" err="1">
                <a:latin typeface="Arial" pitchFamily="34" charset="0"/>
                <a:cs typeface="Arial" pitchFamily="34" charset="0"/>
              </a:rPr>
              <a:t>on</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injured</a:t>
            </a:r>
            <a:r>
              <a:rPr lang="ru-RU" altLang="ru-RU" dirty="0">
                <a:latin typeface="Arial" pitchFamily="34" charset="0"/>
                <a:cs typeface="Arial" pitchFamily="34" charset="0"/>
              </a:rPr>
              <a:t> </a:t>
            </a:r>
            <a:r>
              <a:rPr lang="ru-RU" altLang="ru-RU" dirty="0" err="1">
                <a:latin typeface="Arial" pitchFamily="34" charset="0"/>
                <a:cs typeface="Arial" pitchFamily="34" charset="0"/>
              </a:rPr>
              <a:t>person</a:t>
            </a:r>
            <a:r>
              <a:rPr lang="ru-RU" altLang="ru-RU" dirty="0">
                <a:latin typeface="Arial" pitchFamily="34" charset="0"/>
                <a:cs typeface="Arial" pitchFamily="34" charset="0"/>
              </a:rPr>
              <a:t> </a:t>
            </a:r>
            <a:r>
              <a:rPr lang="ru-RU" altLang="ru-RU" dirty="0" err="1">
                <a:latin typeface="Arial" pitchFamily="34" charset="0"/>
                <a:cs typeface="Arial" pitchFamily="34" charset="0"/>
              </a:rPr>
              <a:t>and</a:t>
            </a:r>
            <a:r>
              <a:rPr lang="ru-RU" altLang="ru-RU" dirty="0">
                <a:latin typeface="Arial" pitchFamily="34" charset="0"/>
                <a:cs typeface="Arial" pitchFamily="34" charset="0"/>
              </a:rPr>
              <a:t> </a:t>
            </a:r>
            <a:r>
              <a:rPr lang="ru-RU" altLang="ru-RU" dirty="0" err="1">
                <a:latin typeface="Arial" pitchFamily="34" charset="0"/>
                <a:cs typeface="Arial" pitchFamily="34" charset="0"/>
              </a:rPr>
              <a:t>used</a:t>
            </a:r>
            <a:r>
              <a:rPr lang="ru-RU" altLang="ru-RU" dirty="0">
                <a:latin typeface="Arial" pitchFamily="34" charset="0"/>
                <a:cs typeface="Arial" pitchFamily="34" charset="0"/>
              </a:rPr>
              <a:t> </a:t>
            </a:r>
            <a:r>
              <a:rPr lang="ru-RU" altLang="ru-RU" dirty="0" err="1">
                <a:latin typeface="Arial" pitchFamily="34" charset="0"/>
                <a:cs typeface="Arial" pitchFamily="34" charset="0"/>
              </a:rPr>
              <a:t>to</a:t>
            </a:r>
            <a:r>
              <a:rPr lang="ru-RU" altLang="ru-RU" dirty="0">
                <a:latin typeface="Arial" pitchFamily="34" charset="0"/>
                <a:cs typeface="Arial" pitchFamily="34" charset="0"/>
              </a:rPr>
              <a:t> </a:t>
            </a:r>
            <a:r>
              <a:rPr lang="ru-RU" altLang="ru-RU" dirty="0" err="1">
                <a:latin typeface="Arial" pitchFamily="34" charset="0"/>
                <a:cs typeface="Arial" pitchFamily="34" charset="0"/>
              </a:rPr>
              <a:t>cover</a:t>
            </a:r>
            <a:r>
              <a:rPr lang="ru-RU" altLang="ru-RU" dirty="0">
                <a:latin typeface="Arial" pitchFamily="34" charset="0"/>
                <a:cs typeface="Arial" pitchFamily="34" charset="0"/>
              </a:rPr>
              <a:t> a </a:t>
            </a:r>
            <a:r>
              <a:rPr lang="ru-RU" altLang="ru-RU" dirty="0" err="1">
                <a:latin typeface="Arial" pitchFamily="34" charset="0"/>
                <a:cs typeface="Arial" pitchFamily="34" charset="0"/>
              </a:rPr>
              <a:t>defect</a:t>
            </a:r>
            <a:r>
              <a:rPr lang="ru-RU" altLang="ru-RU" dirty="0">
                <a:latin typeface="Arial" pitchFamily="34" charset="0"/>
                <a:cs typeface="Arial" pitchFamily="34" charset="0"/>
              </a:rPr>
              <a:t>, </a:t>
            </a:r>
            <a:r>
              <a:rPr lang="ru-RU" altLang="ru-RU" dirty="0" err="1">
                <a:latin typeface="Arial" pitchFamily="34" charset="0"/>
                <a:cs typeface="Arial" pitchFamily="34" charset="0"/>
              </a:rPr>
              <a:t>often</a:t>
            </a:r>
            <a:r>
              <a:rPr lang="ru-RU" altLang="ru-RU" dirty="0">
                <a:latin typeface="Arial" pitchFamily="34" charset="0"/>
                <a:cs typeface="Arial" pitchFamily="34" charset="0"/>
              </a:rPr>
              <a:t> a </a:t>
            </a:r>
            <a:r>
              <a:rPr lang="ru-RU" altLang="ru-RU" dirty="0" err="1">
                <a:latin typeface="Arial" pitchFamily="34" charset="0"/>
                <a:cs typeface="Arial" pitchFamily="34" charset="0"/>
              </a:rPr>
              <a:t>burn</a:t>
            </a:r>
            <a:r>
              <a:rPr lang="ru-RU" altLang="ru-RU" dirty="0">
                <a:latin typeface="Arial" pitchFamily="34" charset="0"/>
                <a:cs typeface="Arial" pitchFamily="34" charset="0"/>
              </a:rPr>
              <a:t>. </a:t>
            </a:r>
            <a:r>
              <a:rPr lang="ru-RU" altLang="ru-RU" dirty="0" err="1">
                <a:latin typeface="Arial" pitchFamily="34" charset="0"/>
                <a:cs typeface="Arial" pitchFamily="34" charset="0"/>
              </a:rPr>
              <a:t>If</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area</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skin</a:t>
            </a:r>
            <a:r>
              <a:rPr lang="ru-RU" altLang="ru-RU" dirty="0">
                <a:latin typeface="Arial" pitchFamily="34" charset="0"/>
                <a:cs typeface="Arial" pitchFamily="34" charset="0"/>
              </a:rPr>
              <a:t> </a:t>
            </a:r>
            <a:r>
              <a:rPr lang="ru-RU" altLang="ru-RU" dirty="0" err="1">
                <a:latin typeface="Arial" pitchFamily="34" charset="0"/>
                <a:cs typeface="Arial" pitchFamily="34" charset="0"/>
              </a:rPr>
              <a:t>defect</a:t>
            </a:r>
            <a:r>
              <a:rPr lang="ru-RU" altLang="ru-RU" dirty="0">
                <a:latin typeface="Arial" pitchFamily="34" charset="0"/>
                <a:cs typeface="Arial" pitchFamily="34" charset="0"/>
              </a:rPr>
              <a:t> </a:t>
            </a:r>
            <a:r>
              <a:rPr lang="ru-RU" altLang="ru-RU" dirty="0" err="1">
                <a:latin typeface="Arial" pitchFamily="34" charset="0"/>
                <a:cs typeface="Arial" pitchFamily="34" charset="0"/>
              </a:rPr>
              <a:t>is</a:t>
            </a:r>
            <a:r>
              <a:rPr lang="ru-RU" altLang="ru-RU" dirty="0">
                <a:latin typeface="Arial" pitchFamily="34" charset="0"/>
                <a:cs typeface="Arial" pitchFamily="34" charset="0"/>
              </a:rPr>
              <a:t> </a:t>
            </a:r>
            <a:r>
              <a:rPr lang="ru-RU" altLang="ru-RU" dirty="0" err="1">
                <a:latin typeface="Arial" pitchFamily="34" charset="0"/>
                <a:cs typeface="Arial" pitchFamily="34" charset="0"/>
              </a:rPr>
              <a:t>especially</a:t>
            </a:r>
            <a:r>
              <a:rPr lang="ru-RU" altLang="ru-RU" dirty="0">
                <a:latin typeface="Arial" pitchFamily="34" charset="0"/>
                <a:cs typeface="Arial" pitchFamily="34" charset="0"/>
              </a:rPr>
              <a:t> </a:t>
            </a:r>
            <a:r>
              <a:rPr lang="ru-RU" altLang="ru-RU" dirty="0" err="1">
                <a:latin typeface="Arial" pitchFamily="34" charset="0"/>
                <a:cs typeface="Arial" pitchFamily="34" charset="0"/>
              </a:rPr>
              <a:t>large</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harvested</a:t>
            </a:r>
            <a:r>
              <a:rPr lang="ru-RU" altLang="ru-RU" dirty="0">
                <a:latin typeface="Arial" pitchFamily="34" charset="0"/>
                <a:cs typeface="Arial" pitchFamily="34" charset="0"/>
              </a:rPr>
              <a:t> </a:t>
            </a:r>
            <a:r>
              <a:rPr lang="ru-RU" altLang="ru-RU" dirty="0" err="1">
                <a:latin typeface="Arial" pitchFamily="34" charset="0"/>
                <a:cs typeface="Arial" pitchFamily="34" charset="0"/>
              </a:rPr>
              <a:t>skin</a:t>
            </a:r>
            <a:r>
              <a:rPr lang="ru-RU" altLang="ru-RU" dirty="0">
                <a:latin typeface="Arial" pitchFamily="34" charset="0"/>
                <a:cs typeface="Arial" pitchFamily="34" charset="0"/>
              </a:rPr>
              <a:t> </a:t>
            </a:r>
            <a:r>
              <a:rPr lang="ru-RU" altLang="ru-RU" dirty="0" err="1">
                <a:latin typeface="Arial" pitchFamily="34" charset="0"/>
                <a:cs typeface="Arial" pitchFamily="34" charset="0"/>
              </a:rPr>
              <a:t>may</a:t>
            </a:r>
            <a:r>
              <a:rPr lang="ru-RU" altLang="ru-RU" dirty="0">
                <a:latin typeface="Arial" pitchFamily="34" charset="0"/>
                <a:cs typeface="Arial" pitchFamily="34" charset="0"/>
              </a:rPr>
              <a:t> </a:t>
            </a:r>
            <a:r>
              <a:rPr lang="ru-RU" altLang="ru-RU" dirty="0" err="1">
                <a:latin typeface="Arial" pitchFamily="34" charset="0"/>
                <a:cs typeface="Arial" pitchFamily="34" charset="0"/>
              </a:rPr>
              <a:t>be</a:t>
            </a:r>
            <a:r>
              <a:rPr lang="ru-RU" altLang="ru-RU" dirty="0">
                <a:latin typeface="Arial" pitchFamily="34" charset="0"/>
                <a:cs typeface="Arial" pitchFamily="34" charset="0"/>
              </a:rPr>
              <a:t> </a:t>
            </a:r>
            <a:r>
              <a:rPr lang="ru-RU" altLang="ru-RU" dirty="0" err="1">
                <a:latin typeface="Arial" pitchFamily="34" charset="0"/>
                <a:cs typeface="Arial" pitchFamily="34" charset="0"/>
              </a:rPr>
              <a:t>meshed</a:t>
            </a:r>
            <a:r>
              <a:rPr lang="ru-RU" altLang="ru-RU" dirty="0">
                <a:latin typeface="Arial" pitchFamily="34" charset="0"/>
                <a:cs typeface="Arial" pitchFamily="34" charset="0"/>
              </a:rPr>
              <a:t> </a:t>
            </a:r>
            <a:r>
              <a:rPr lang="ru-RU" altLang="ru-RU" dirty="0" err="1">
                <a:latin typeface="Arial" pitchFamily="34" charset="0"/>
                <a:cs typeface="Arial" pitchFamily="34" charset="0"/>
              </a:rPr>
              <a:t>to</a:t>
            </a:r>
            <a:r>
              <a:rPr lang="ru-RU" altLang="ru-RU" dirty="0">
                <a:latin typeface="Arial" pitchFamily="34" charset="0"/>
                <a:cs typeface="Arial" pitchFamily="34" charset="0"/>
              </a:rPr>
              <a:t> </a:t>
            </a:r>
            <a:r>
              <a:rPr lang="ru-RU" altLang="ru-RU" dirty="0" err="1">
                <a:latin typeface="Arial" pitchFamily="34" charset="0"/>
                <a:cs typeface="Arial" pitchFamily="34" charset="0"/>
              </a:rPr>
              <a:t>stretch</a:t>
            </a:r>
            <a:r>
              <a:rPr lang="ru-RU" altLang="ru-RU" dirty="0">
                <a:latin typeface="Arial" pitchFamily="34" charset="0"/>
                <a:cs typeface="Arial" pitchFamily="34" charset="0"/>
              </a:rPr>
              <a:t> </a:t>
            </a:r>
            <a:r>
              <a:rPr lang="ru-RU" altLang="ru-RU" dirty="0" err="1">
                <a:latin typeface="Arial" pitchFamily="34" charset="0"/>
                <a:cs typeface="Arial" pitchFamily="34" charset="0"/>
              </a:rPr>
              <a:t>it</a:t>
            </a:r>
            <a:r>
              <a:rPr lang="ru-RU" altLang="ru-RU" dirty="0">
                <a:latin typeface="Arial" pitchFamily="34" charset="0"/>
                <a:cs typeface="Arial" pitchFamily="34" charset="0"/>
              </a:rPr>
              <a:t> </a:t>
            </a:r>
            <a:r>
              <a:rPr lang="ru-RU" altLang="ru-RU" dirty="0" err="1">
                <a:latin typeface="Arial" pitchFamily="34" charset="0"/>
                <a:cs typeface="Arial" pitchFamily="34" charset="0"/>
              </a:rPr>
              <a:t>into</a:t>
            </a:r>
            <a:r>
              <a:rPr lang="ru-RU" altLang="ru-RU" dirty="0">
                <a:latin typeface="Arial" pitchFamily="34" charset="0"/>
                <a:cs typeface="Arial" pitchFamily="34" charset="0"/>
              </a:rPr>
              <a:t> a </a:t>
            </a:r>
            <a:r>
              <a:rPr lang="ru-RU" altLang="ru-RU" dirty="0" err="1">
                <a:latin typeface="Arial" pitchFamily="34" charset="0"/>
                <a:cs typeface="Arial" pitchFamily="34" charset="0"/>
              </a:rPr>
              <a:t>larger</a:t>
            </a:r>
            <a:r>
              <a:rPr lang="ru-RU" altLang="ru-RU" dirty="0">
                <a:latin typeface="Arial" pitchFamily="34" charset="0"/>
                <a:cs typeface="Arial" pitchFamily="34" charset="0"/>
              </a:rPr>
              <a:t> </a:t>
            </a:r>
            <a:r>
              <a:rPr lang="ru-RU" altLang="ru-RU" dirty="0" err="1">
                <a:latin typeface="Arial" pitchFamily="34" charset="0"/>
                <a:cs typeface="Arial" pitchFamily="34" charset="0"/>
              </a:rPr>
              <a:t>patch</a:t>
            </a:r>
            <a:r>
              <a:rPr lang="ru-RU" altLang="ru-RU" dirty="0">
                <a:latin typeface="Arial" pitchFamily="34" charset="0"/>
                <a:cs typeface="Arial" pitchFamily="34" charset="0"/>
              </a:rPr>
              <a:t>. </a:t>
            </a:r>
            <a:r>
              <a:rPr lang="ru-RU" altLang="ru-RU" dirty="0" err="1">
                <a:latin typeface="Arial" pitchFamily="34" charset="0"/>
                <a:cs typeface="Arial" pitchFamily="34" charset="0"/>
              </a:rPr>
              <a:t>If</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defect</a:t>
            </a:r>
            <a:r>
              <a:rPr lang="ru-RU" altLang="ru-RU" dirty="0">
                <a:latin typeface="Arial" pitchFamily="34" charset="0"/>
                <a:cs typeface="Arial" pitchFamily="34" charset="0"/>
              </a:rPr>
              <a:t> </a:t>
            </a:r>
            <a:r>
              <a:rPr lang="ru-RU" altLang="ru-RU" dirty="0" err="1">
                <a:latin typeface="Arial" pitchFamily="34" charset="0"/>
                <a:cs typeface="Arial" pitchFamily="34" charset="0"/>
              </a:rPr>
              <a:t>involves</a:t>
            </a:r>
            <a:r>
              <a:rPr lang="ru-RU" altLang="ru-RU" dirty="0">
                <a:latin typeface="Arial" pitchFamily="34" charset="0"/>
                <a:cs typeface="Arial" pitchFamily="34" charset="0"/>
              </a:rPr>
              <a:t> a </a:t>
            </a:r>
            <a:r>
              <a:rPr lang="ru-RU" altLang="ru-RU" dirty="0" err="1">
                <a:latin typeface="Arial" pitchFamily="34" charset="0"/>
                <a:cs typeface="Arial" pitchFamily="34" charset="0"/>
              </a:rPr>
              <a:t>great</a:t>
            </a:r>
            <a:r>
              <a:rPr lang="ru-RU" altLang="ru-RU" dirty="0">
                <a:latin typeface="Arial" pitchFamily="34" charset="0"/>
                <a:cs typeface="Arial" pitchFamily="34" charset="0"/>
              </a:rPr>
              <a:t> </a:t>
            </a:r>
            <a:r>
              <a:rPr lang="ru-RU" altLang="ru-RU" dirty="0" err="1">
                <a:latin typeface="Arial" pitchFamily="34" charset="0"/>
                <a:cs typeface="Arial" pitchFamily="34" charset="0"/>
              </a:rPr>
              <a:t>loss</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tissue</a:t>
            </a:r>
            <a:r>
              <a:rPr lang="ru-RU" altLang="ru-RU" dirty="0">
                <a:latin typeface="Arial" pitchFamily="34" charset="0"/>
                <a:cs typeface="Arial" pitchFamily="34" charset="0"/>
              </a:rPr>
              <a:t>, a </a:t>
            </a:r>
            <a:r>
              <a:rPr lang="ru-RU" altLang="ru-RU" dirty="0" err="1">
                <a:latin typeface="Arial" pitchFamily="34" charset="0"/>
                <a:cs typeface="Arial" pitchFamily="34" charset="0"/>
              </a:rPr>
              <a:t>full</a:t>
            </a:r>
            <a:r>
              <a:rPr lang="ru-RU" altLang="ru-RU" dirty="0">
                <a:latin typeface="Arial" pitchFamily="34" charset="0"/>
                <a:cs typeface="Arial" pitchFamily="34" charset="0"/>
              </a:rPr>
              <a:t> </a:t>
            </a:r>
            <a:r>
              <a:rPr lang="ru-RU" altLang="ru-RU" dirty="0" err="1">
                <a:latin typeface="Arial" pitchFamily="34" charset="0"/>
                <a:cs typeface="Arial" pitchFamily="34" charset="0"/>
              </a:rPr>
              <a:t>thickness</a:t>
            </a:r>
            <a:r>
              <a:rPr lang="ru-RU" altLang="ru-RU" dirty="0">
                <a:latin typeface="Arial" pitchFamily="34" charset="0"/>
                <a:cs typeface="Arial" pitchFamily="34" charset="0"/>
              </a:rPr>
              <a:t> </a:t>
            </a:r>
            <a:r>
              <a:rPr lang="ru-RU" altLang="ru-RU" dirty="0" err="1">
                <a:latin typeface="Arial" pitchFamily="34" charset="0"/>
                <a:cs typeface="Arial" pitchFamily="34" charset="0"/>
              </a:rPr>
              <a:t>graft</a:t>
            </a:r>
            <a:r>
              <a:rPr lang="ru-RU" altLang="ru-RU" dirty="0">
                <a:latin typeface="Arial" pitchFamily="34" charset="0"/>
                <a:cs typeface="Arial" pitchFamily="34" charset="0"/>
              </a:rPr>
              <a:t>, a </a:t>
            </a:r>
            <a:r>
              <a:rPr lang="ru-RU" altLang="ru-RU" dirty="0" err="1">
                <a:latin typeface="Arial" pitchFamily="34" charset="0"/>
                <a:cs typeface="Arial" pitchFamily="34" charset="0"/>
              </a:rPr>
              <a:t>flap</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skin</a:t>
            </a:r>
            <a:r>
              <a:rPr lang="ru-RU" altLang="ru-RU" dirty="0">
                <a:latin typeface="Arial" pitchFamily="34" charset="0"/>
                <a:cs typeface="Arial" pitchFamily="34" charset="0"/>
              </a:rPr>
              <a:t> </a:t>
            </a:r>
            <a:r>
              <a:rPr lang="ru-RU" altLang="ru-RU" dirty="0" err="1">
                <a:latin typeface="Arial" pitchFamily="34" charset="0"/>
                <a:cs typeface="Arial" pitchFamily="34" charset="0"/>
              </a:rPr>
              <a:t>with</a:t>
            </a:r>
            <a:r>
              <a:rPr lang="ru-RU" altLang="ru-RU" dirty="0">
                <a:latin typeface="Arial" pitchFamily="34" charset="0"/>
                <a:cs typeface="Arial" pitchFamily="34" charset="0"/>
              </a:rPr>
              <a:t> </a:t>
            </a:r>
            <a:r>
              <a:rPr lang="ru-RU" altLang="ru-RU" dirty="0" err="1">
                <a:latin typeface="Arial" pitchFamily="34" charset="0"/>
                <a:cs typeface="Arial" pitchFamily="34" charset="0"/>
              </a:rPr>
              <a:t>underlying</a:t>
            </a:r>
            <a:r>
              <a:rPr lang="ru-RU" altLang="ru-RU" dirty="0">
                <a:latin typeface="Arial" pitchFamily="34" charset="0"/>
                <a:cs typeface="Arial" pitchFamily="34" charset="0"/>
              </a:rPr>
              <a:t> </a:t>
            </a:r>
            <a:r>
              <a:rPr lang="ru-RU" altLang="ru-RU" dirty="0" err="1">
                <a:latin typeface="Arial" pitchFamily="34" charset="0"/>
                <a:cs typeface="Arial" pitchFamily="34" charset="0"/>
              </a:rPr>
              <a:t>muscle</a:t>
            </a:r>
            <a:r>
              <a:rPr lang="ru-RU" altLang="ru-RU" dirty="0">
                <a:latin typeface="Arial" pitchFamily="34" charset="0"/>
                <a:cs typeface="Arial" pitchFamily="34" charset="0"/>
              </a:rPr>
              <a:t> </a:t>
            </a:r>
            <a:r>
              <a:rPr lang="ru-RU" altLang="ru-RU" dirty="0" err="1">
                <a:latin typeface="Arial" pitchFamily="34" charset="0"/>
                <a:cs typeface="Arial" pitchFamily="34" charset="0"/>
              </a:rPr>
              <a:t>and</a:t>
            </a:r>
            <a:r>
              <a:rPr lang="ru-RU" altLang="ru-RU" dirty="0">
                <a:latin typeface="Arial" pitchFamily="34" charset="0"/>
                <a:cs typeface="Arial" pitchFamily="34" charset="0"/>
              </a:rPr>
              <a:t> </a:t>
            </a:r>
            <a:r>
              <a:rPr lang="ru-RU" altLang="ru-RU" dirty="0" err="1">
                <a:latin typeface="Arial" pitchFamily="34" charset="0"/>
                <a:cs typeface="Arial" pitchFamily="34" charset="0"/>
              </a:rPr>
              <a:t>blood</a:t>
            </a:r>
            <a:r>
              <a:rPr lang="ru-RU" altLang="ru-RU" dirty="0">
                <a:latin typeface="Arial" pitchFamily="34" charset="0"/>
                <a:cs typeface="Arial" pitchFamily="34" charset="0"/>
              </a:rPr>
              <a:t> </a:t>
            </a:r>
            <a:r>
              <a:rPr lang="ru-RU" altLang="ru-RU" dirty="0" err="1">
                <a:latin typeface="Arial" pitchFamily="34" charset="0"/>
                <a:cs typeface="Arial" pitchFamily="34" charset="0"/>
              </a:rPr>
              <a:t>vessels</a:t>
            </a:r>
            <a:r>
              <a:rPr lang="ru-RU" altLang="ru-RU" dirty="0">
                <a:latin typeface="Arial" pitchFamily="34" charset="0"/>
                <a:cs typeface="Arial" pitchFamily="34" charset="0"/>
              </a:rPr>
              <a:t>, </a:t>
            </a:r>
            <a:r>
              <a:rPr lang="ru-RU" altLang="ru-RU" dirty="0" err="1">
                <a:latin typeface="Arial" pitchFamily="34" charset="0"/>
                <a:cs typeface="Arial" pitchFamily="34" charset="0"/>
              </a:rPr>
              <a:t>may</a:t>
            </a:r>
            <a:r>
              <a:rPr lang="ru-RU" altLang="ru-RU" dirty="0">
                <a:latin typeface="Arial" pitchFamily="34" charset="0"/>
                <a:cs typeface="Arial" pitchFamily="34" charset="0"/>
              </a:rPr>
              <a:t> </a:t>
            </a:r>
            <a:r>
              <a:rPr lang="ru-RU" altLang="ru-RU" dirty="0" err="1">
                <a:latin typeface="Arial" pitchFamily="34" charset="0"/>
                <a:cs typeface="Arial" pitchFamily="34" charset="0"/>
              </a:rPr>
              <a:t>be</a:t>
            </a:r>
            <a:r>
              <a:rPr lang="ru-RU" altLang="ru-RU" dirty="0">
                <a:latin typeface="Arial" pitchFamily="34" charset="0"/>
                <a:cs typeface="Arial" pitchFamily="34" charset="0"/>
              </a:rPr>
              <a:t> </a:t>
            </a:r>
            <a:r>
              <a:rPr lang="ru-RU" altLang="ru-RU" dirty="0" err="1">
                <a:latin typeface="Arial" pitchFamily="34" charset="0"/>
                <a:cs typeface="Arial" pitchFamily="34" charset="0"/>
              </a:rPr>
              <a:t>required</a:t>
            </a:r>
            <a:r>
              <a:rPr lang="ru-RU" altLang="ru-RU" dirty="0">
                <a:latin typeface="Arial" pitchFamily="34" charset="0"/>
                <a:cs typeface="Arial" pitchFamily="34" charset="0"/>
              </a:rPr>
              <a:t>. </a:t>
            </a:r>
            <a:r>
              <a:rPr lang="ru-RU" altLang="ru-RU" dirty="0" err="1">
                <a:latin typeface="Arial" pitchFamily="34" charset="0"/>
                <a:cs typeface="Arial" pitchFamily="34" charset="0"/>
              </a:rPr>
              <a:t>Taking</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graft</a:t>
            </a:r>
            <a:r>
              <a:rPr lang="ru-RU" altLang="ru-RU" dirty="0">
                <a:latin typeface="Arial" pitchFamily="34" charset="0"/>
                <a:cs typeface="Arial" pitchFamily="34" charset="0"/>
              </a:rPr>
              <a:t> </a:t>
            </a:r>
            <a:r>
              <a:rPr lang="ru-RU" altLang="ru-RU" dirty="0" err="1">
                <a:latin typeface="Arial" pitchFamily="34" charset="0"/>
                <a:cs typeface="Arial" pitchFamily="34" charset="0"/>
              </a:rPr>
              <a:t>from</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injured</a:t>
            </a:r>
            <a:r>
              <a:rPr lang="ru-RU" altLang="ru-RU" dirty="0">
                <a:latin typeface="Arial" pitchFamily="34" charset="0"/>
                <a:cs typeface="Arial" pitchFamily="34" charset="0"/>
              </a:rPr>
              <a:t> </a:t>
            </a:r>
            <a:r>
              <a:rPr lang="ru-RU" altLang="ru-RU" dirty="0" err="1">
                <a:latin typeface="Arial" pitchFamily="34" charset="0"/>
                <a:cs typeface="Arial" pitchFamily="34" charset="0"/>
              </a:rPr>
              <a:t>person</a:t>
            </a:r>
            <a:r>
              <a:rPr lang="ru-RU" altLang="ru-RU" dirty="0">
                <a:latin typeface="Arial" pitchFamily="34" charset="0"/>
                <a:cs typeface="Arial" pitchFamily="34" charset="0"/>
              </a:rPr>
              <a:t> </a:t>
            </a:r>
            <a:r>
              <a:rPr lang="ru-RU" altLang="ru-RU" dirty="0" err="1">
                <a:latin typeface="Arial" pitchFamily="34" charset="0"/>
                <a:cs typeface="Arial" pitchFamily="34" charset="0"/>
              </a:rPr>
              <a:t>makes</a:t>
            </a:r>
            <a:r>
              <a:rPr lang="ru-RU" altLang="ru-RU" dirty="0">
                <a:latin typeface="Arial" pitchFamily="34" charset="0"/>
                <a:cs typeface="Arial" pitchFamily="34" charset="0"/>
              </a:rPr>
              <a:t> </a:t>
            </a:r>
            <a:r>
              <a:rPr lang="ru-RU" altLang="ru-RU" dirty="0" err="1">
                <a:latin typeface="Arial" pitchFamily="34" charset="0"/>
                <a:cs typeface="Arial" pitchFamily="34" charset="0"/>
              </a:rPr>
              <a:t>rejection</a:t>
            </a:r>
            <a:r>
              <a:rPr lang="ru-RU" altLang="ru-RU" dirty="0">
                <a:latin typeface="Arial" pitchFamily="34" charset="0"/>
                <a:cs typeface="Arial" pitchFamily="34" charset="0"/>
              </a:rPr>
              <a:t> </a:t>
            </a:r>
            <a:r>
              <a:rPr lang="ru-RU" altLang="ru-RU" dirty="0" err="1">
                <a:latin typeface="Arial" pitchFamily="34" charset="0"/>
                <a:cs typeface="Arial" pitchFamily="34" charset="0"/>
              </a:rPr>
              <a:t>of</a:t>
            </a:r>
            <a:r>
              <a:rPr lang="ru-RU" altLang="ru-RU" dirty="0">
                <a:latin typeface="Arial" pitchFamily="34" charset="0"/>
                <a:cs typeface="Arial" pitchFamily="34" charset="0"/>
              </a:rPr>
              <a:t> </a:t>
            </a:r>
            <a:r>
              <a:rPr lang="ru-RU" altLang="ru-RU" dirty="0" err="1">
                <a:latin typeface="Arial" pitchFamily="34" charset="0"/>
                <a:cs typeface="Arial" pitchFamily="34" charset="0"/>
              </a:rPr>
              <a:t>the</a:t>
            </a:r>
            <a:r>
              <a:rPr lang="ru-RU" altLang="ru-RU" dirty="0">
                <a:latin typeface="Arial" pitchFamily="34" charset="0"/>
                <a:cs typeface="Arial" pitchFamily="34" charset="0"/>
              </a:rPr>
              <a:t> </a:t>
            </a:r>
            <a:r>
              <a:rPr lang="ru-RU" altLang="ru-RU" dirty="0" err="1">
                <a:latin typeface="Arial" pitchFamily="34" charset="0"/>
                <a:cs typeface="Arial" pitchFamily="34" charset="0"/>
              </a:rPr>
              <a:t>tissue</a:t>
            </a:r>
            <a:r>
              <a:rPr lang="ru-RU" altLang="ru-RU" dirty="0">
                <a:latin typeface="Arial" pitchFamily="34" charset="0"/>
                <a:cs typeface="Arial" pitchFamily="34" charset="0"/>
              </a:rPr>
              <a:t> </a:t>
            </a:r>
            <a:r>
              <a:rPr lang="ru-RU" altLang="ru-RU" dirty="0" err="1">
                <a:latin typeface="Arial" pitchFamily="34" charset="0"/>
                <a:cs typeface="Arial" pitchFamily="34" charset="0"/>
              </a:rPr>
              <a:t>unlikely</a:t>
            </a:r>
            <a:r>
              <a:rPr lang="ru-RU" altLang="ru-RU" dirty="0">
                <a:latin typeface="Arial" pitchFamily="34" charset="0"/>
                <a:cs typeface="Arial" pitchFamily="34" charset="0"/>
              </a:rPr>
              <a:t>. </a:t>
            </a:r>
          </a:p>
          <a:p>
            <a:pPr eaLnBrk="1" hangingPunct="1"/>
            <a:endParaRPr lang="ru-RU" altLang="ru-RU" dirty="0">
              <a:latin typeface="Arial" pitchFamily="34" charset="0"/>
              <a:cs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xfrm>
            <a:off x="3884613" y="8685213"/>
            <a:ext cx="2971800" cy="457200"/>
          </a:xfrm>
          <a:prstGeom prst="rect">
            <a:avLst/>
          </a:prstGeom>
          <a:noFill/>
        </p:spPr>
        <p:txBody>
          <a:bodyPr/>
          <a:lstStyle/>
          <a:p>
            <a:fld id="{5F552695-8AD5-4E1C-9986-B33C42CB579F}" type="slidenum">
              <a:rPr lang="ru-RU" altLang="ru-RU" smtClean="0">
                <a:latin typeface="Arial" pitchFamily="34" charset="0"/>
                <a:cs typeface="Arial" pitchFamily="34" charset="0"/>
              </a:rPr>
              <a:pPr/>
              <a:t>67</a:t>
            </a:fld>
            <a:endParaRPr lang="ru-RU" altLang="ru-RU">
              <a:latin typeface="Arial" pitchFamily="34" charset="0"/>
              <a:cs typeface="Arial" pitchFamily="34" charset="0"/>
            </a:endParaRPr>
          </a:p>
        </p:txBody>
      </p:sp>
      <p:sp>
        <p:nvSpPr>
          <p:cNvPr id="104451" name="Rectangle 2"/>
          <p:cNvSpPr>
            <a:spLocks noGrp="1" noRot="1" noChangeAspect="1" noChangeArrowheads="1" noTextEdit="1"/>
          </p:cNvSpPr>
          <p:nvPr>
            <p:ph type="sldImg"/>
          </p:nvPr>
        </p:nvSpPr>
        <p:spPr>
          <a:xfrm>
            <a:off x="-14225588" y="-11796713"/>
            <a:ext cx="16646526" cy="12485688"/>
          </a:xfrm>
          <a:ln/>
        </p:spPr>
      </p:sp>
      <p:sp>
        <p:nvSpPr>
          <p:cNvPr id="104452"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Образ слайда 1"/>
          <p:cNvSpPr>
            <a:spLocks noGrp="1" noRot="1" noChangeAspect="1" noTextEdit="1"/>
          </p:cNvSpPr>
          <p:nvPr>
            <p:ph type="sldImg"/>
          </p:nvPr>
        </p:nvSpPr>
        <p:spPr>
          <a:xfrm>
            <a:off x="-14225588" y="-11796713"/>
            <a:ext cx="16646526" cy="12485688"/>
          </a:xfrm>
          <a:ln/>
        </p:spPr>
      </p:sp>
      <p:sp>
        <p:nvSpPr>
          <p:cNvPr id="105475" name="Заметки 2"/>
          <p:cNvSpPr>
            <a:spLocks noGrp="1"/>
          </p:cNvSpPr>
          <p:nvPr>
            <p:ph type="body" idx="1"/>
          </p:nvPr>
        </p:nvSpPr>
        <p:spPr>
          <a:noFill/>
          <a:ln/>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uk-UA" dirty="0" err="1"/>
              <a:t>Берут</a:t>
            </a:r>
            <a:r>
              <a:rPr lang="uk-UA" dirty="0"/>
              <a:t> трансплантат </a:t>
            </a:r>
            <a:r>
              <a:rPr lang="uk-UA" dirty="0" err="1"/>
              <a:t>кости</a:t>
            </a:r>
            <a:r>
              <a:rPr lang="uk-UA" dirty="0"/>
              <a:t> черепа, </a:t>
            </a:r>
            <a:r>
              <a:rPr lang="uk-UA" dirty="0" err="1"/>
              <a:t>бедра</a:t>
            </a:r>
            <a:r>
              <a:rPr lang="uk-UA" dirty="0"/>
              <a:t> </a:t>
            </a:r>
            <a:r>
              <a:rPr lang="en-US" dirty="0"/>
              <a:t>The most common xenograft bone substitute used in dentistry today is of bovine origin. porcine</a:t>
            </a:r>
            <a:endParaRPr lang="uk-UA" dirty="0"/>
          </a:p>
          <a:p>
            <a:endParaRPr lang="uk-UA" dirty="0"/>
          </a:p>
        </p:txBody>
      </p:sp>
      <p:sp>
        <p:nvSpPr>
          <p:cNvPr id="105476" name="Номер слайда 3"/>
          <p:cNvSpPr>
            <a:spLocks noGrp="1"/>
          </p:cNvSpPr>
          <p:nvPr>
            <p:ph type="sldNum" sz="quarter" idx="5"/>
          </p:nvPr>
        </p:nvSpPr>
        <p:spPr>
          <a:xfrm>
            <a:off x="3884613" y="8685213"/>
            <a:ext cx="2971800" cy="457200"/>
          </a:xfrm>
          <a:prstGeom prst="rect">
            <a:avLst/>
          </a:prstGeom>
          <a:noFill/>
        </p:spPr>
        <p:txBody>
          <a:bodyPr/>
          <a:lstStyle/>
          <a:p>
            <a:fld id="{1551F6C7-5FF1-4777-9DEA-C28F31E6EF36}" type="slidenum">
              <a:rPr lang="ru-RU" altLang="ru-RU" smtClean="0"/>
              <a:pPr/>
              <a:t>68</a:t>
            </a:fld>
            <a:endParaRPr lang="ru-RU" alt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Образ слайда 1"/>
          <p:cNvSpPr>
            <a:spLocks noGrp="1" noRot="1" noChangeAspect="1" noTextEdit="1"/>
          </p:cNvSpPr>
          <p:nvPr>
            <p:ph type="sldImg"/>
          </p:nvPr>
        </p:nvSpPr>
        <p:spPr>
          <a:ln/>
        </p:spPr>
      </p:sp>
      <p:sp>
        <p:nvSpPr>
          <p:cNvPr id="106499" name="Заметки 2"/>
          <p:cNvSpPr>
            <a:spLocks noGrp="1"/>
          </p:cNvSpPr>
          <p:nvPr>
            <p:ph type="body" idx="1"/>
          </p:nvPr>
        </p:nvSpPr>
        <p:spPr>
          <a:noFill/>
          <a:ln/>
        </p:spPr>
        <p:txBody>
          <a:bodyPr/>
          <a:lstStyle/>
          <a:p>
            <a:r>
              <a:rPr lang="en-US" dirty="0"/>
              <a:t>intraoral source (</a:t>
            </a:r>
            <a:r>
              <a:rPr lang="en-US" dirty="0" err="1"/>
              <a:t>ie</a:t>
            </a:r>
            <a:r>
              <a:rPr lang="en-US" dirty="0"/>
              <a:t>. mandibular ramus, </a:t>
            </a:r>
            <a:r>
              <a:rPr lang="en-US" dirty="0" err="1"/>
              <a:t>symphisis</a:t>
            </a:r>
            <a:r>
              <a:rPr lang="en-US" dirty="0"/>
              <a:t>, tori) or an extraoral source (commonly the iliac crest) The disadvantage to the use of autografts is that it requires a secondary surgical site to harvest the bone</a:t>
            </a:r>
            <a:r>
              <a:rPr lang="uk-UA" dirty="0"/>
              <a:t>. </a:t>
            </a:r>
            <a:r>
              <a:rPr lang="uk-UA" dirty="0" err="1"/>
              <a:t>обрабатівают</a:t>
            </a:r>
            <a:r>
              <a:rPr lang="uk-UA" dirty="0"/>
              <a:t> факторами роста</a:t>
            </a:r>
          </a:p>
          <a:p>
            <a:r>
              <a:rPr lang="uk-UA" dirty="0"/>
              <a:t>А</a:t>
            </a:r>
            <a:r>
              <a:rPr lang="en-US" dirty="0" err="1"/>
              <a:t>llograft</a:t>
            </a:r>
            <a:r>
              <a:rPr lang="en-US" dirty="0"/>
              <a:t> bone is derived from a donor of the same species. Often referred to as ‘donated human bone’, it is derived from a deceased donor. In implant dentistry, the most common forms are freeze-dried bone allograft (FDBA), and demineralized freeze-dried bone allograft (DFDBA).</a:t>
            </a:r>
            <a:endParaRPr lang="uk-UA" dirty="0"/>
          </a:p>
          <a:p>
            <a:r>
              <a:rPr lang="en-US" dirty="0"/>
              <a:t>The most common xenograft bone substitute used in dentistry today is of bovine origin.</a:t>
            </a:r>
            <a:endParaRPr lang="uk-UA" dirty="0"/>
          </a:p>
          <a:p>
            <a:r>
              <a:rPr lang="en-US" dirty="0" err="1"/>
              <a:t>Alloplast</a:t>
            </a:r>
            <a:r>
              <a:rPr lang="en-US" dirty="0"/>
              <a:t> bone substitutes are completely synthetic. The materials most commonly available in dentistry today include calcium phosphates, bioactive glasses, and polymers. Calcium phosphates, mainly </a:t>
            </a:r>
            <a:r>
              <a:rPr lang="en-US" dirty="0" err="1"/>
              <a:t>hydroxyapetite</a:t>
            </a:r>
            <a:r>
              <a:rPr lang="en-US" dirty="0"/>
              <a:t> HA and beta-tricalcium phosphate (TCP), are most common because of their composition which resembles the inorganic phase of bone.</a:t>
            </a:r>
            <a:endParaRPr lang="uk-UA" dirty="0"/>
          </a:p>
        </p:txBody>
      </p:sp>
      <p:sp>
        <p:nvSpPr>
          <p:cNvPr id="106500" name="Номер слайда 3"/>
          <p:cNvSpPr>
            <a:spLocks noGrp="1"/>
          </p:cNvSpPr>
          <p:nvPr>
            <p:ph type="sldNum" sz="quarter" idx="5"/>
          </p:nvPr>
        </p:nvSpPr>
        <p:spPr>
          <a:xfrm>
            <a:off x="3884613" y="8685213"/>
            <a:ext cx="2971800" cy="457200"/>
          </a:xfrm>
          <a:prstGeom prst="rect">
            <a:avLst/>
          </a:prstGeom>
          <a:noFill/>
        </p:spPr>
        <p:txBody>
          <a:bodyPr/>
          <a:lstStyle/>
          <a:p>
            <a:fld id="{8DBB963D-C474-4B05-AD4B-2DAC3130EF81}" type="slidenum">
              <a:rPr lang="ru-RU" altLang="ru-RU" smtClean="0"/>
              <a:pPr/>
              <a:t>69</a:t>
            </a:fld>
            <a:endParaRPr lang="ru-RU" alt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xfrm>
            <a:off x="3884613" y="8685213"/>
            <a:ext cx="2971800" cy="457200"/>
          </a:xfrm>
          <a:prstGeom prst="rect">
            <a:avLst/>
          </a:prstGeom>
          <a:noFill/>
        </p:spPr>
        <p:txBody>
          <a:bodyPr/>
          <a:lstStyle/>
          <a:p>
            <a:fld id="{D9213AAD-339C-4296-B52D-803C1FA46395}" type="slidenum">
              <a:rPr lang="ru-RU" altLang="ru-RU" smtClean="0"/>
              <a:pPr/>
              <a:t>70</a:t>
            </a:fld>
            <a:endParaRPr lang="ru-RU" altLang="ru-RU"/>
          </a:p>
        </p:txBody>
      </p:sp>
      <p:sp>
        <p:nvSpPr>
          <p:cNvPr id="107523" name="Rectangle 2"/>
          <p:cNvSpPr>
            <a:spLocks noGrp="1" noRot="1" noChangeAspect="1" noChangeArrowheads="1" noTextEdit="1"/>
          </p:cNvSpPr>
          <p:nvPr>
            <p:ph type="sldImg"/>
          </p:nvPr>
        </p:nvSpPr>
        <p:spPr>
          <a:xfrm>
            <a:off x="-14225588" y="-11796713"/>
            <a:ext cx="16646526" cy="12485688"/>
          </a:xfrm>
          <a:ln/>
        </p:spPr>
      </p:sp>
      <p:sp>
        <p:nvSpPr>
          <p:cNvPr id="107524"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xfrm>
            <a:off x="3884613" y="8685213"/>
            <a:ext cx="2971800" cy="457200"/>
          </a:xfrm>
          <a:prstGeom prst="rect">
            <a:avLst/>
          </a:prstGeom>
          <a:noFill/>
        </p:spPr>
        <p:txBody>
          <a:bodyPr/>
          <a:lstStyle/>
          <a:p>
            <a:fld id="{D3103306-6CD7-43AE-887C-75F8FBC6D1ED}" type="slidenum">
              <a:rPr lang="ru-RU" altLang="ru-RU" smtClean="0"/>
              <a:pPr/>
              <a:t>71</a:t>
            </a:fld>
            <a:endParaRPr lang="ru-RU" altLang="ru-RU"/>
          </a:p>
        </p:txBody>
      </p:sp>
      <p:sp>
        <p:nvSpPr>
          <p:cNvPr id="108547" name="Rectangle 2"/>
          <p:cNvSpPr>
            <a:spLocks noGrp="1" noRot="1" noChangeAspect="1" noChangeArrowheads="1" noTextEdit="1"/>
          </p:cNvSpPr>
          <p:nvPr>
            <p:ph type="sldImg"/>
          </p:nvPr>
        </p:nvSpPr>
        <p:spPr>
          <a:xfrm>
            <a:off x="1133475" y="677863"/>
            <a:ext cx="4591050" cy="3444875"/>
          </a:xfrm>
          <a:ln/>
        </p:spPr>
      </p:sp>
      <p:sp>
        <p:nvSpPr>
          <p:cNvPr id="108548" name="Rectangle 3"/>
          <p:cNvSpPr>
            <a:spLocks noGrp="1" noChangeArrowheads="1"/>
          </p:cNvSpPr>
          <p:nvPr>
            <p:ph type="body" idx="1"/>
          </p:nvPr>
        </p:nvSpPr>
        <p:spPr>
          <a:xfrm>
            <a:off x="685800" y="4343400"/>
            <a:ext cx="5486400" cy="4208463"/>
          </a:xfrm>
          <a:noFill/>
          <a:ln/>
        </p:spPr>
        <p:txBody>
          <a:bodyPr wrap="none" anchor="ctr"/>
          <a:lstStyle/>
          <a:p>
            <a:pPr eaLnBrk="1" hangingPunct="1"/>
            <a:endParaRPr lang="uk-UA" alt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xfrm>
            <a:off x="3884613" y="8685213"/>
            <a:ext cx="2971800" cy="457200"/>
          </a:xfrm>
          <a:prstGeom prst="rect">
            <a:avLst/>
          </a:prstGeom>
          <a:noFill/>
        </p:spPr>
        <p:txBody>
          <a:bodyPr/>
          <a:lstStyle/>
          <a:p>
            <a:fld id="{3143C08D-EF18-43D1-BE16-6DAFFB4EBE99}" type="slidenum">
              <a:rPr lang="ru-RU" altLang="ru-RU" smtClean="0"/>
              <a:pPr/>
              <a:t>72</a:t>
            </a:fld>
            <a:endParaRPr lang="ru-RU" altLang="ru-RU"/>
          </a:p>
        </p:txBody>
      </p:sp>
      <p:sp>
        <p:nvSpPr>
          <p:cNvPr id="109571" name="Rectangle 2"/>
          <p:cNvSpPr>
            <a:spLocks noGrp="1" noRot="1" noChangeAspect="1" noChangeArrowheads="1" noTextEdit="1"/>
          </p:cNvSpPr>
          <p:nvPr>
            <p:ph type="sldImg"/>
          </p:nvPr>
        </p:nvSpPr>
        <p:spPr>
          <a:xfrm>
            <a:off x="1133475" y="677863"/>
            <a:ext cx="4591050" cy="3444875"/>
          </a:xfrm>
          <a:ln/>
        </p:spPr>
      </p:sp>
      <p:sp>
        <p:nvSpPr>
          <p:cNvPr id="109572" name="Rectangle 3"/>
          <p:cNvSpPr>
            <a:spLocks noGrp="1" noChangeArrowheads="1"/>
          </p:cNvSpPr>
          <p:nvPr>
            <p:ph type="body" idx="1"/>
          </p:nvPr>
        </p:nvSpPr>
        <p:spPr>
          <a:xfrm>
            <a:off x="685800" y="4343400"/>
            <a:ext cx="5484813" cy="4114800"/>
          </a:xfrm>
          <a:noFill/>
          <a:ln/>
        </p:spPr>
        <p:txBody>
          <a:bodyPr wrap="none" anchor="ctr"/>
          <a:lstStyle/>
          <a:p>
            <a:pPr eaLnBrk="1" hangingPunct="1"/>
            <a:endParaRPr lang="uk-UA" alt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84613" y="8685213"/>
            <a:ext cx="2971800" cy="457200"/>
          </a:xfrm>
          <a:prstGeom prst="rect">
            <a:avLst/>
          </a:prstGeom>
          <a:noFill/>
        </p:spPr>
        <p:txBody>
          <a:bodyPr/>
          <a:lstStyle/>
          <a:p>
            <a:fld id="{C96D45E7-F253-40A8-8C48-343C7A9E9FAE}" type="slidenum">
              <a:rPr lang="ru-RU" altLang="ru-RU" smtClean="0"/>
              <a:pPr/>
              <a:t>73</a:t>
            </a:fld>
            <a:endParaRPr lang="ru-RU" altLang="ru-RU"/>
          </a:p>
        </p:txBody>
      </p:sp>
      <p:sp>
        <p:nvSpPr>
          <p:cNvPr id="110595" name="Rectangle 2"/>
          <p:cNvSpPr>
            <a:spLocks noGrp="1" noRot="1" noChangeAspect="1" noChangeArrowheads="1" noTextEdit="1"/>
          </p:cNvSpPr>
          <p:nvPr>
            <p:ph type="sldImg"/>
          </p:nvPr>
        </p:nvSpPr>
        <p:spPr>
          <a:xfrm>
            <a:off x="-14225588" y="-11796713"/>
            <a:ext cx="16646526" cy="12485688"/>
          </a:xfrm>
          <a:ln/>
        </p:spPr>
      </p:sp>
      <p:sp>
        <p:nvSpPr>
          <p:cNvPr id="110596"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xfrm>
            <a:off x="3884613" y="8685213"/>
            <a:ext cx="2971800" cy="457200"/>
          </a:xfrm>
          <a:prstGeom prst="rect">
            <a:avLst/>
          </a:prstGeom>
          <a:noFill/>
        </p:spPr>
        <p:txBody>
          <a:bodyPr/>
          <a:lstStyle/>
          <a:p>
            <a:fld id="{30DBF909-D17A-417F-B4DE-C78BB2B3835E}" type="slidenum">
              <a:rPr lang="ru-RU" altLang="ru-RU" smtClean="0"/>
              <a:pPr/>
              <a:t>74</a:t>
            </a:fld>
            <a:endParaRPr lang="ru-RU" altLang="ru-RU"/>
          </a:p>
        </p:txBody>
      </p:sp>
      <p:sp>
        <p:nvSpPr>
          <p:cNvPr id="113667" name="Rectangle 2"/>
          <p:cNvSpPr>
            <a:spLocks noGrp="1" noRot="1" noChangeAspect="1" noChangeArrowheads="1" noTextEdit="1"/>
          </p:cNvSpPr>
          <p:nvPr>
            <p:ph type="sldImg"/>
          </p:nvPr>
        </p:nvSpPr>
        <p:spPr>
          <a:xfrm>
            <a:off x="-14225588" y="-11796713"/>
            <a:ext cx="16646526" cy="12485688"/>
          </a:xfrm>
          <a:ln/>
        </p:spPr>
      </p:sp>
      <p:sp>
        <p:nvSpPr>
          <p:cNvPr id="113668" name="Rectangle 3"/>
          <p:cNvSpPr>
            <a:spLocks noGrp="1" noChangeArrowheads="1"/>
          </p:cNvSpPr>
          <p:nvPr>
            <p:ph type="body" idx="1"/>
          </p:nvPr>
        </p:nvSpPr>
        <p:spPr>
          <a:noFill/>
          <a:ln/>
        </p:spPr>
        <p:txBody>
          <a:bodyPr/>
          <a:lstStyle/>
          <a:p>
            <a:pPr eaLnBrk="1" hangingPunct="1"/>
            <a:r>
              <a:rPr lang="ru-RU" altLang="ru-RU" dirty="0" err="1"/>
              <a:t>Stem</a:t>
            </a:r>
            <a:r>
              <a:rPr lang="ru-RU" altLang="ru-RU" dirty="0"/>
              <a:t> </a:t>
            </a:r>
            <a:r>
              <a:rPr lang="ru-RU" altLang="ru-RU" dirty="0" err="1"/>
              <a:t>cells</a:t>
            </a:r>
            <a:r>
              <a:rPr lang="ru-RU" altLang="ru-RU" dirty="0"/>
              <a:t> </a:t>
            </a:r>
            <a:r>
              <a:rPr lang="ru-RU" altLang="ru-RU" dirty="0" err="1"/>
              <a:t>can</a:t>
            </a:r>
            <a:r>
              <a:rPr lang="ru-RU" altLang="ru-RU" dirty="0"/>
              <a:t> </a:t>
            </a:r>
            <a:r>
              <a:rPr lang="ru-RU" altLang="ru-RU" dirty="0" err="1"/>
              <a:t>now</a:t>
            </a:r>
            <a:r>
              <a:rPr lang="ru-RU" altLang="ru-RU" dirty="0"/>
              <a:t> </a:t>
            </a:r>
            <a:r>
              <a:rPr lang="ru-RU" altLang="ru-RU" dirty="0" err="1"/>
              <a:t>be</a:t>
            </a:r>
            <a:r>
              <a:rPr lang="ru-RU" altLang="ru-RU" dirty="0"/>
              <a:t> </a:t>
            </a:r>
            <a:r>
              <a:rPr lang="ru-RU" altLang="ru-RU" dirty="0" err="1"/>
              <a:t>grown</a:t>
            </a:r>
            <a:r>
              <a:rPr lang="ru-RU" altLang="ru-RU" dirty="0"/>
              <a:t> </a:t>
            </a:r>
            <a:r>
              <a:rPr lang="ru-RU" altLang="ru-RU" dirty="0" err="1"/>
              <a:t>and</a:t>
            </a:r>
            <a:r>
              <a:rPr lang="ru-RU" altLang="ru-RU" dirty="0"/>
              <a:t> </a:t>
            </a:r>
            <a:r>
              <a:rPr lang="ru-RU" altLang="ru-RU" dirty="0" err="1"/>
              <a:t>transformed</a:t>
            </a:r>
            <a:r>
              <a:rPr lang="ru-RU" altLang="ru-RU" dirty="0"/>
              <a:t> </a:t>
            </a:r>
            <a:r>
              <a:rPr lang="ru-RU" altLang="ru-RU" dirty="0" err="1"/>
              <a:t>into</a:t>
            </a:r>
            <a:r>
              <a:rPr lang="ru-RU" altLang="ru-RU" dirty="0"/>
              <a:t> </a:t>
            </a:r>
            <a:r>
              <a:rPr lang="ru-RU" altLang="ru-RU" dirty="0" err="1"/>
              <a:t>specialized</a:t>
            </a:r>
            <a:r>
              <a:rPr lang="ru-RU" altLang="ru-RU" dirty="0"/>
              <a:t> </a:t>
            </a:r>
            <a:r>
              <a:rPr lang="ru-RU" altLang="ru-RU" dirty="0" err="1"/>
              <a:t>cells</a:t>
            </a:r>
            <a:r>
              <a:rPr lang="ru-RU" altLang="ru-RU" dirty="0"/>
              <a:t> </a:t>
            </a:r>
            <a:r>
              <a:rPr lang="ru-RU" altLang="ru-RU" dirty="0" err="1"/>
              <a:t>with</a:t>
            </a:r>
            <a:r>
              <a:rPr lang="ru-RU" altLang="ru-RU" dirty="0"/>
              <a:t> </a:t>
            </a:r>
            <a:r>
              <a:rPr lang="ru-RU" altLang="ru-RU" dirty="0" err="1"/>
              <a:t>characteristics</a:t>
            </a:r>
            <a:r>
              <a:rPr lang="ru-RU" altLang="ru-RU" dirty="0"/>
              <a:t> </a:t>
            </a:r>
            <a:r>
              <a:rPr lang="ru-RU" altLang="ru-RU" dirty="0" err="1"/>
              <a:t>consistent</a:t>
            </a:r>
            <a:r>
              <a:rPr lang="ru-RU" altLang="ru-RU" dirty="0"/>
              <a:t> </a:t>
            </a:r>
            <a:r>
              <a:rPr lang="ru-RU" altLang="ru-RU" dirty="0" err="1"/>
              <a:t>with</a:t>
            </a:r>
            <a:r>
              <a:rPr lang="ru-RU" altLang="ru-RU" dirty="0"/>
              <a:t> </a:t>
            </a:r>
            <a:r>
              <a:rPr lang="ru-RU" altLang="ru-RU" dirty="0" err="1"/>
              <a:t>cells</a:t>
            </a:r>
            <a:r>
              <a:rPr lang="ru-RU" altLang="ru-RU" dirty="0"/>
              <a:t> </a:t>
            </a:r>
            <a:r>
              <a:rPr lang="ru-RU" altLang="ru-RU" dirty="0" err="1"/>
              <a:t>of</a:t>
            </a:r>
            <a:r>
              <a:rPr lang="ru-RU" altLang="ru-RU" dirty="0"/>
              <a:t> </a:t>
            </a:r>
            <a:r>
              <a:rPr lang="ru-RU" altLang="ru-RU" dirty="0" err="1"/>
              <a:t>various</a:t>
            </a:r>
            <a:r>
              <a:rPr lang="ru-RU" altLang="ru-RU" dirty="0"/>
              <a:t> </a:t>
            </a:r>
            <a:r>
              <a:rPr lang="ru-RU" altLang="ru-RU" dirty="0" err="1"/>
              <a:t>tissues</a:t>
            </a:r>
            <a:r>
              <a:rPr lang="ru-RU" altLang="ru-RU" dirty="0"/>
              <a:t> </a:t>
            </a:r>
            <a:r>
              <a:rPr lang="ru-RU" altLang="ru-RU" dirty="0" err="1"/>
              <a:t>such</a:t>
            </a:r>
            <a:r>
              <a:rPr lang="ru-RU" altLang="ru-RU" dirty="0"/>
              <a:t> </a:t>
            </a:r>
            <a:r>
              <a:rPr lang="ru-RU" altLang="ru-RU" dirty="0" err="1"/>
              <a:t>as</a:t>
            </a:r>
            <a:r>
              <a:rPr lang="ru-RU" altLang="ru-RU" dirty="0"/>
              <a:t> </a:t>
            </a:r>
            <a:r>
              <a:rPr lang="ru-RU" altLang="ru-RU" dirty="0" err="1"/>
              <a:t>muscles</a:t>
            </a:r>
            <a:r>
              <a:rPr lang="ru-RU" altLang="ru-RU" dirty="0"/>
              <a:t> </a:t>
            </a:r>
            <a:r>
              <a:rPr lang="ru-RU" altLang="ru-RU" dirty="0" err="1"/>
              <a:t>or</a:t>
            </a:r>
            <a:r>
              <a:rPr lang="ru-RU" altLang="ru-RU" dirty="0"/>
              <a:t> </a:t>
            </a:r>
            <a:r>
              <a:rPr lang="ru-RU" altLang="ru-RU" dirty="0" err="1"/>
              <a:t>nerves</a:t>
            </a:r>
            <a:r>
              <a:rPr lang="ru-RU" altLang="ru-RU" dirty="0"/>
              <a:t> </a:t>
            </a:r>
            <a:r>
              <a:rPr lang="ru-RU" altLang="ru-RU" dirty="0" err="1">
                <a:solidFill>
                  <a:schemeClr val="tx1"/>
                </a:solidFill>
              </a:rPr>
              <a:t>through</a:t>
            </a:r>
            <a:r>
              <a:rPr lang="ru-RU" altLang="ru-RU" dirty="0">
                <a:solidFill>
                  <a:schemeClr val="tx1"/>
                </a:solidFill>
              </a:rPr>
              <a:t> </a:t>
            </a:r>
            <a:r>
              <a:rPr lang="ru-RU" altLang="ru-RU" dirty="0" err="1">
                <a:solidFill>
                  <a:srgbClr val="CCCCFF"/>
                </a:solidFill>
                <a:hlinkClick r:id="rId3" tooltip="Cell culture">
                  <a:extLst>
                    <a:ext uri="{A12FA001-AC4F-418D-AE19-62706E023703}">
                      <ahyp:hlinkClr xmlns:ahyp="http://schemas.microsoft.com/office/drawing/2018/hyperlinkcolor" val="tx"/>
                    </a:ext>
                  </a:extLst>
                </a:hlinkClick>
              </a:rPr>
              <a:t>cell</a:t>
            </a:r>
            <a:r>
              <a:rPr lang="ru-RU" altLang="ru-RU" dirty="0">
                <a:solidFill>
                  <a:srgbClr val="CCCCFF"/>
                </a:solidFill>
                <a:hlinkClick r:id="rId3" tooltip="Cell culture">
                  <a:extLst>
                    <a:ext uri="{A12FA001-AC4F-418D-AE19-62706E023703}">
                      <ahyp:hlinkClr xmlns:ahyp="http://schemas.microsoft.com/office/drawing/2018/hyperlinkcolor" val="tx"/>
                    </a:ext>
                  </a:extLst>
                </a:hlinkClick>
              </a:rPr>
              <a:t> </a:t>
            </a:r>
            <a:r>
              <a:rPr lang="ru-RU" altLang="ru-RU" dirty="0" err="1">
                <a:solidFill>
                  <a:schemeClr val="tx1"/>
                </a:solidFill>
                <a:hlinkClick r:id="rId3" tooltip="Cell culture">
                  <a:extLst>
                    <a:ext uri="{A12FA001-AC4F-418D-AE19-62706E023703}">
                      <ahyp:hlinkClr xmlns:ahyp="http://schemas.microsoft.com/office/drawing/2018/hyperlinkcolor" val="tx"/>
                    </a:ext>
                  </a:extLst>
                </a:hlinkClick>
              </a:rPr>
              <a:t>culture</a:t>
            </a:r>
            <a:r>
              <a:rPr lang="ru-RU" altLang="ru-RU" dirty="0">
                <a:solidFill>
                  <a:schemeClr val="tx1"/>
                </a:solidFill>
              </a:rPr>
              <a:t>. </a:t>
            </a:r>
            <a:r>
              <a:rPr lang="ru-RU" altLang="ru-RU" dirty="0" err="1">
                <a:solidFill>
                  <a:schemeClr val="tx1"/>
                </a:solidFill>
              </a:rPr>
              <a:t>Highly</a:t>
            </a:r>
            <a:r>
              <a:rPr lang="ru-RU" altLang="ru-RU" dirty="0">
                <a:solidFill>
                  <a:schemeClr val="tx1"/>
                </a:solidFill>
              </a:rPr>
              <a:t> </a:t>
            </a:r>
            <a:r>
              <a:rPr lang="ru-RU" altLang="ru-RU" dirty="0" err="1">
                <a:solidFill>
                  <a:schemeClr val="tx1"/>
                </a:solidFill>
              </a:rPr>
              <a:t>plastic</a:t>
            </a:r>
            <a:r>
              <a:rPr lang="ru-RU" altLang="ru-RU" dirty="0">
                <a:solidFill>
                  <a:schemeClr val="tx1"/>
                </a:solidFill>
              </a:rPr>
              <a:t> </a:t>
            </a:r>
            <a:r>
              <a:rPr lang="ru-RU" altLang="ru-RU" dirty="0" err="1">
                <a:solidFill>
                  <a:schemeClr val="tx1"/>
                </a:solidFill>
              </a:rPr>
              <a:t>adult</a:t>
            </a:r>
            <a:r>
              <a:rPr lang="ru-RU" altLang="ru-RU" dirty="0">
                <a:solidFill>
                  <a:schemeClr val="tx1"/>
                </a:solidFill>
              </a:rPr>
              <a:t> </a:t>
            </a:r>
            <a:r>
              <a:rPr lang="ru-RU" altLang="ru-RU" dirty="0" err="1">
                <a:solidFill>
                  <a:schemeClr val="tx1"/>
                </a:solidFill>
              </a:rPr>
              <a:t>stem</a:t>
            </a:r>
            <a:r>
              <a:rPr lang="ru-RU" altLang="ru-RU" dirty="0">
                <a:solidFill>
                  <a:schemeClr val="tx1"/>
                </a:solidFill>
              </a:rPr>
              <a:t> </a:t>
            </a:r>
            <a:r>
              <a:rPr lang="ru-RU" altLang="ru-RU" dirty="0" err="1">
                <a:solidFill>
                  <a:schemeClr val="tx1"/>
                </a:solidFill>
              </a:rPr>
              <a:t>cells</a:t>
            </a:r>
            <a:r>
              <a:rPr lang="ru-RU" altLang="ru-RU" dirty="0">
                <a:solidFill>
                  <a:schemeClr val="tx1"/>
                </a:solidFill>
              </a:rPr>
              <a:t> </a:t>
            </a:r>
            <a:r>
              <a:rPr lang="ru-RU" altLang="ru-RU" dirty="0" err="1">
                <a:solidFill>
                  <a:schemeClr val="tx1"/>
                </a:solidFill>
              </a:rPr>
              <a:t>from</a:t>
            </a:r>
            <a:r>
              <a:rPr lang="ru-RU" altLang="ru-RU" dirty="0">
                <a:solidFill>
                  <a:schemeClr val="tx1"/>
                </a:solidFill>
              </a:rPr>
              <a:t> a </a:t>
            </a:r>
            <a:r>
              <a:rPr lang="ru-RU" altLang="ru-RU" dirty="0" err="1">
                <a:solidFill>
                  <a:schemeClr val="tx1"/>
                </a:solidFill>
              </a:rPr>
              <a:t>variety</a:t>
            </a:r>
            <a:r>
              <a:rPr lang="ru-RU" altLang="ru-RU" dirty="0">
                <a:solidFill>
                  <a:schemeClr val="tx1"/>
                </a:solidFill>
              </a:rPr>
              <a:t> </a:t>
            </a:r>
            <a:r>
              <a:rPr lang="ru-RU" altLang="ru-RU" dirty="0" err="1">
                <a:solidFill>
                  <a:schemeClr val="tx1"/>
                </a:solidFill>
              </a:rPr>
              <a:t>of</a:t>
            </a:r>
            <a:r>
              <a:rPr lang="ru-RU" altLang="ru-RU" dirty="0">
                <a:solidFill>
                  <a:schemeClr val="tx1"/>
                </a:solidFill>
              </a:rPr>
              <a:t> </a:t>
            </a:r>
            <a:r>
              <a:rPr lang="ru-RU" altLang="ru-RU" dirty="0" err="1">
                <a:solidFill>
                  <a:schemeClr val="tx1"/>
                </a:solidFill>
              </a:rPr>
              <a:t>sources</a:t>
            </a:r>
            <a:r>
              <a:rPr lang="ru-RU" altLang="ru-RU" dirty="0">
                <a:solidFill>
                  <a:schemeClr val="tx1"/>
                </a:solidFill>
              </a:rPr>
              <a:t>, </a:t>
            </a:r>
            <a:r>
              <a:rPr lang="ru-RU" altLang="ru-RU" dirty="0" err="1">
                <a:solidFill>
                  <a:schemeClr val="tx1"/>
                </a:solidFill>
              </a:rPr>
              <a:t>including</a:t>
            </a:r>
            <a:r>
              <a:rPr lang="ru-RU" altLang="ru-RU" dirty="0">
                <a:solidFill>
                  <a:schemeClr val="tx1"/>
                </a:solidFill>
              </a:rPr>
              <a:t> </a:t>
            </a:r>
            <a:r>
              <a:rPr lang="ru-RU" altLang="ru-RU" dirty="0" err="1">
                <a:solidFill>
                  <a:srgbClr val="CCCCFF"/>
                </a:solidFill>
                <a:hlinkClick r:id="rId4" tooltip="Umbilical cord blood">
                  <a:extLst>
                    <a:ext uri="{A12FA001-AC4F-418D-AE19-62706E023703}">
                      <ahyp:hlinkClr xmlns:ahyp="http://schemas.microsoft.com/office/drawing/2018/hyperlinkcolor" val="tx"/>
                    </a:ext>
                  </a:extLst>
                </a:hlinkClick>
              </a:rPr>
              <a:t>umbilical</a:t>
            </a:r>
            <a:r>
              <a:rPr lang="ru-RU" altLang="ru-RU" dirty="0">
                <a:solidFill>
                  <a:srgbClr val="CCCCFF"/>
                </a:solidFill>
                <a:hlinkClick r:id="rId4" tooltip="Umbilical cord blood">
                  <a:extLst>
                    <a:ext uri="{A12FA001-AC4F-418D-AE19-62706E023703}">
                      <ahyp:hlinkClr xmlns:ahyp="http://schemas.microsoft.com/office/drawing/2018/hyperlinkcolor" val="tx"/>
                    </a:ext>
                  </a:extLst>
                </a:hlinkClick>
              </a:rPr>
              <a:t> </a:t>
            </a:r>
            <a:r>
              <a:rPr lang="ru-RU" altLang="ru-RU" dirty="0" err="1">
                <a:solidFill>
                  <a:srgbClr val="CCCCFF"/>
                </a:solidFill>
                <a:hlinkClick r:id="rId4" tooltip="Umbilical cord blood">
                  <a:extLst>
                    <a:ext uri="{A12FA001-AC4F-418D-AE19-62706E023703}">
                      <ahyp:hlinkClr xmlns:ahyp="http://schemas.microsoft.com/office/drawing/2018/hyperlinkcolor" val="tx"/>
                    </a:ext>
                  </a:extLst>
                </a:hlinkClick>
              </a:rPr>
              <a:t>cord</a:t>
            </a:r>
            <a:r>
              <a:rPr lang="ru-RU" altLang="ru-RU" dirty="0">
                <a:solidFill>
                  <a:srgbClr val="CCCCFF"/>
                </a:solidFill>
                <a:hlinkClick r:id="rId4" tooltip="Umbilical cord blood">
                  <a:extLst>
                    <a:ext uri="{A12FA001-AC4F-418D-AE19-62706E023703}">
                      <ahyp:hlinkClr xmlns:ahyp="http://schemas.microsoft.com/office/drawing/2018/hyperlinkcolor" val="tx"/>
                    </a:ext>
                  </a:extLst>
                </a:hlinkClick>
              </a:rPr>
              <a:t> </a:t>
            </a:r>
            <a:r>
              <a:rPr lang="ru-RU" altLang="ru-RU" dirty="0" err="1">
                <a:solidFill>
                  <a:schemeClr val="tx1"/>
                </a:solidFill>
                <a:hlinkClick r:id="rId4" tooltip="Umbilical cord blood">
                  <a:extLst>
                    <a:ext uri="{A12FA001-AC4F-418D-AE19-62706E023703}">
                      <ahyp:hlinkClr xmlns:ahyp="http://schemas.microsoft.com/office/drawing/2018/hyperlinkcolor" val="tx"/>
                    </a:ext>
                  </a:extLst>
                </a:hlinkClick>
              </a:rPr>
              <a:t>blood</a:t>
            </a:r>
            <a:r>
              <a:rPr lang="ru-RU" altLang="ru-RU" dirty="0">
                <a:solidFill>
                  <a:schemeClr val="tx1"/>
                </a:solidFill>
              </a:rPr>
              <a:t> </a:t>
            </a:r>
            <a:r>
              <a:rPr lang="ru-RU" altLang="ru-RU" dirty="0" err="1">
                <a:solidFill>
                  <a:schemeClr val="tx1"/>
                </a:solidFill>
              </a:rPr>
              <a:t>and</a:t>
            </a:r>
            <a:r>
              <a:rPr lang="ru-RU" altLang="ru-RU" dirty="0">
                <a:solidFill>
                  <a:schemeClr val="tx1"/>
                </a:solidFill>
              </a:rPr>
              <a:t> </a:t>
            </a:r>
            <a:r>
              <a:rPr lang="ru-RU" altLang="ru-RU" dirty="0" err="1">
                <a:solidFill>
                  <a:srgbClr val="CCCCFF"/>
                </a:solidFill>
                <a:hlinkClick r:id="rId5" tooltip="Bone marrow">
                  <a:extLst>
                    <a:ext uri="{A12FA001-AC4F-418D-AE19-62706E023703}">
                      <ahyp:hlinkClr xmlns:ahyp="http://schemas.microsoft.com/office/drawing/2018/hyperlinkcolor" val="tx"/>
                    </a:ext>
                  </a:extLst>
                </a:hlinkClick>
              </a:rPr>
              <a:t>bone</a:t>
            </a:r>
            <a:r>
              <a:rPr lang="ru-RU" altLang="ru-RU" dirty="0">
                <a:solidFill>
                  <a:srgbClr val="CCCCFF"/>
                </a:solidFill>
                <a:hlinkClick r:id="rId5" tooltip="Bone marrow">
                  <a:extLst>
                    <a:ext uri="{A12FA001-AC4F-418D-AE19-62706E023703}">
                      <ahyp:hlinkClr xmlns:ahyp="http://schemas.microsoft.com/office/drawing/2018/hyperlinkcolor" val="tx"/>
                    </a:ext>
                  </a:extLst>
                </a:hlinkClick>
              </a:rPr>
              <a:t> </a:t>
            </a:r>
            <a:r>
              <a:rPr lang="ru-RU" altLang="ru-RU" dirty="0" err="1">
                <a:solidFill>
                  <a:schemeClr val="tx1"/>
                </a:solidFill>
                <a:hlinkClick r:id="rId5" tooltip="Bone marrow">
                  <a:extLst>
                    <a:ext uri="{A12FA001-AC4F-418D-AE19-62706E023703}">
                      <ahyp:hlinkClr xmlns:ahyp="http://schemas.microsoft.com/office/drawing/2018/hyperlinkcolor" val="tx"/>
                    </a:ext>
                  </a:extLst>
                </a:hlinkClick>
              </a:rPr>
              <a:t>marrow</a:t>
            </a:r>
            <a:r>
              <a:rPr lang="ru-RU" altLang="ru-RU" dirty="0">
                <a:solidFill>
                  <a:schemeClr val="tx1"/>
                </a:solidFill>
              </a:rPr>
              <a:t>, </a:t>
            </a:r>
            <a:r>
              <a:rPr lang="ru-RU" altLang="ru-RU" dirty="0" err="1">
                <a:solidFill>
                  <a:schemeClr val="tx1"/>
                </a:solidFill>
              </a:rPr>
              <a:t>are</a:t>
            </a:r>
            <a:r>
              <a:rPr lang="ru-RU" altLang="ru-RU" dirty="0">
                <a:solidFill>
                  <a:schemeClr val="tx1"/>
                </a:solidFill>
              </a:rPr>
              <a:t> </a:t>
            </a:r>
            <a:r>
              <a:rPr lang="ru-RU" altLang="ru-RU" dirty="0" err="1">
                <a:solidFill>
                  <a:schemeClr val="tx1"/>
                </a:solidFill>
              </a:rPr>
              <a:t>routinely</a:t>
            </a:r>
            <a:r>
              <a:rPr lang="ru-RU" altLang="ru-RU" dirty="0">
                <a:solidFill>
                  <a:schemeClr val="tx1"/>
                </a:solidFill>
              </a:rPr>
              <a:t> </a:t>
            </a:r>
            <a:r>
              <a:rPr lang="ru-RU" altLang="ru-RU" dirty="0" err="1">
                <a:solidFill>
                  <a:schemeClr val="tx1"/>
                </a:solidFill>
              </a:rPr>
              <a:t>used</a:t>
            </a:r>
            <a:r>
              <a:rPr lang="ru-RU" altLang="ru-RU" dirty="0">
                <a:solidFill>
                  <a:schemeClr val="tx1"/>
                </a:solidFill>
              </a:rPr>
              <a:t> </a:t>
            </a:r>
            <a:r>
              <a:rPr lang="ru-RU" altLang="ru-RU" dirty="0" err="1">
                <a:solidFill>
                  <a:schemeClr val="tx1"/>
                </a:solidFill>
              </a:rPr>
              <a:t>in</a:t>
            </a:r>
            <a:r>
              <a:rPr lang="ru-RU" altLang="ru-RU" dirty="0">
                <a:solidFill>
                  <a:schemeClr val="tx1"/>
                </a:solidFill>
              </a:rPr>
              <a:t> </a:t>
            </a:r>
            <a:r>
              <a:rPr lang="ru-RU" altLang="ru-RU" dirty="0" err="1">
                <a:solidFill>
                  <a:schemeClr val="tx1"/>
                </a:solidFill>
              </a:rPr>
              <a:t>medical</a:t>
            </a:r>
            <a:r>
              <a:rPr lang="ru-RU" altLang="ru-RU" dirty="0">
                <a:solidFill>
                  <a:schemeClr val="tx1"/>
                </a:solidFill>
              </a:rPr>
              <a:t> </a:t>
            </a:r>
            <a:r>
              <a:rPr lang="ru-RU" altLang="ru-RU" dirty="0" err="1">
                <a:solidFill>
                  <a:schemeClr val="tx1"/>
                </a:solidFill>
              </a:rPr>
              <a:t>therapies</a:t>
            </a:r>
            <a:r>
              <a:rPr lang="ru-RU" altLang="ru-RU" dirty="0">
                <a:solidFill>
                  <a:schemeClr val="tx1"/>
                </a:solidFill>
              </a:rPr>
              <a:t>. </a:t>
            </a:r>
            <a:r>
              <a:rPr lang="ru-RU" altLang="ru-RU" dirty="0" err="1">
                <a:solidFill>
                  <a:schemeClr val="tx1"/>
                </a:solidFill>
              </a:rPr>
              <a:t>Embryonic</a:t>
            </a:r>
            <a:r>
              <a:rPr lang="ru-RU" altLang="ru-RU" dirty="0">
                <a:solidFill>
                  <a:schemeClr val="tx1"/>
                </a:solidFill>
              </a:rPr>
              <a:t> </a:t>
            </a:r>
            <a:r>
              <a:rPr lang="ru-RU" altLang="ru-RU" dirty="0" err="1">
                <a:solidFill>
                  <a:srgbClr val="CCCCFF"/>
                </a:solidFill>
                <a:hlinkClick r:id="rId6" tooltip="Cell line">
                  <a:extLst>
                    <a:ext uri="{A12FA001-AC4F-418D-AE19-62706E023703}">
                      <ahyp:hlinkClr xmlns:ahyp="http://schemas.microsoft.com/office/drawing/2018/hyperlinkcolor" val="tx"/>
                    </a:ext>
                  </a:extLst>
                </a:hlinkClick>
              </a:rPr>
              <a:t>cell</a:t>
            </a:r>
            <a:r>
              <a:rPr lang="ru-RU" altLang="ru-RU" dirty="0">
                <a:solidFill>
                  <a:srgbClr val="CCCCFF"/>
                </a:solidFill>
                <a:hlinkClick r:id="rId6" tooltip="Cell line">
                  <a:extLst>
                    <a:ext uri="{A12FA001-AC4F-418D-AE19-62706E023703}">
                      <ahyp:hlinkClr xmlns:ahyp="http://schemas.microsoft.com/office/drawing/2018/hyperlinkcolor" val="tx"/>
                    </a:ext>
                  </a:extLst>
                </a:hlinkClick>
              </a:rPr>
              <a:t> </a:t>
            </a:r>
            <a:r>
              <a:rPr lang="ru-RU" altLang="ru-RU" dirty="0" err="1">
                <a:solidFill>
                  <a:schemeClr val="tx1"/>
                </a:solidFill>
                <a:hlinkClick r:id="rId6" tooltip="Cell line">
                  <a:extLst>
                    <a:ext uri="{A12FA001-AC4F-418D-AE19-62706E023703}">
                      <ahyp:hlinkClr xmlns:ahyp="http://schemas.microsoft.com/office/drawing/2018/hyperlinkcolor" val="tx"/>
                    </a:ext>
                  </a:extLst>
                </a:hlinkClick>
              </a:rPr>
              <a:t>lines</a:t>
            </a:r>
            <a:r>
              <a:rPr lang="ru-RU" altLang="ru-RU" dirty="0">
                <a:solidFill>
                  <a:schemeClr val="tx1"/>
                </a:solidFill>
              </a:rPr>
              <a:t> </a:t>
            </a:r>
            <a:r>
              <a:rPr lang="ru-RU" altLang="ru-RU" dirty="0" err="1">
                <a:solidFill>
                  <a:schemeClr val="tx1"/>
                </a:solidFill>
              </a:rPr>
              <a:t>and</a:t>
            </a:r>
            <a:r>
              <a:rPr lang="ru-RU" altLang="ru-RU" dirty="0">
                <a:solidFill>
                  <a:schemeClr val="tx1"/>
                </a:solidFill>
              </a:rPr>
              <a:t> </a:t>
            </a:r>
            <a:r>
              <a:rPr lang="ru-RU" altLang="ru-RU" dirty="0" err="1">
                <a:solidFill>
                  <a:schemeClr val="tx1"/>
                </a:solidFill>
                <a:hlinkClick r:id="rId7" tooltip="Autologous">
                  <a:extLst>
                    <a:ext uri="{A12FA001-AC4F-418D-AE19-62706E023703}">
                      <ahyp:hlinkClr xmlns:ahyp="http://schemas.microsoft.com/office/drawing/2018/hyperlinkcolor" val="tx"/>
                    </a:ext>
                  </a:extLst>
                </a:hlinkClick>
              </a:rPr>
              <a:t>autologous</a:t>
            </a:r>
            <a:r>
              <a:rPr lang="ru-RU" altLang="ru-RU" dirty="0">
                <a:solidFill>
                  <a:schemeClr val="tx1"/>
                </a:solidFill>
              </a:rPr>
              <a:t> </a:t>
            </a:r>
            <a:r>
              <a:rPr lang="ru-RU" altLang="ru-RU" dirty="0" err="1">
                <a:solidFill>
                  <a:schemeClr val="tx1"/>
                </a:solidFill>
              </a:rPr>
              <a:t>embryonic</a:t>
            </a:r>
            <a:r>
              <a:rPr lang="ru-RU" altLang="ru-RU" dirty="0">
                <a:solidFill>
                  <a:schemeClr val="tx1"/>
                </a:solidFill>
              </a:rPr>
              <a:t> </a:t>
            </a:r>
            <a:r>
              <a:rPr lang="ru-RU" altLang="ru-RU" dirty="0" err="1">
                <a:solidFill>
                  <a:schemeClr val="tx1"/>
                </a:solidFill>
              </a:rPr>
              <a:t>stem</a:t>
            </a:r>
            <a:r>
              <a:rPr lang="ru-RU" altLang="ru-RU" dirty="0">
                <a:solidFill>
                  <a:schemeClr val="tx1"/>
                </a:solidFill>
              </a:rPr>
              <a:t> </a:t>
            </a:r>
            <a:r>
              <a:rPr lang="ru-RU" altLang="ru-RU" dirty="0" err="1">
                <a:solidFill>
                  <a:schemeClr val="tx1"/>
                </a:solidFill>
              </a:rPr>
              <a:t>cells</a:t>
            </a:r>
            <a:r>
              <a:rPr lang="ru-RU" altLang="ru-RU" dirty="0">
                <a:solidFill>
                  <a:schemeClr val="tx1"/>
                </a:solidFill>
              </a:rPr>
              <a:t> </a:t>
            </a:r>
            <a:r>
              <a:rPr lang="ru-RU" altLang="ru-RU" dirty="0" err="1">
                <a:solidFill>
                  <a:schemeClr val="tx1"/>
                </a:solidFill>
              </a:rPr>
              <a:t>generated</a:t>
            </a:r>
            <a:r>
              <a:rPr lang="ru-RU" altLang="ru-RU" dirty="0">
                <a:solidFill>
                  <a:schemeClr val="tx1"/>
                </a:solidFill>
              </a:rPr>
              <a:t> </a:t>
            </a:r>
            <a:r>
              <a:rPr lang="ru-RU" altLang="ru-RU" dirty="0" err="1">
                <a:solidFill>
                  <a:schemeClr val="tx1"/>
                </a:solidFill>
              </a:rPr>
              <a:t>through</a:t>
            </a:r>
            <a:r>
              <a:rPr lang="ru-RU" altLang="ru-RU" dirty="0">
                <a:solidFill>
                  <a:schemeClr val="tx1"/>
                </a:solidFill>
              </a:rPr>
              <a:t> </a:t>
            </a:r>
            <a:r>
              <a:rPr lang="ru-RU" altLang="ru-RU" dirty="0" err="1">
                <a:solidFill>
                  <a:srgbClr val="CCCCFF"/>
                </a:solidFill>
                <a:hlinkClick r:id="rId8" tooltip="Therapeutic cloning">
                  <a:extLst>
                    <a:ext uri="{A12FA001-AC4F-418D-AE19-62706E023703}">
                      <ahyp:hlinkClr xmlns:ahyp="http://schemas.microsoft.com/office/drawing/2018/hyperlinkcolor" val="tx"/>
                    </a:ext>
                  </a:extLst>
                </a:hlinkClick>
              </a:rPr>
              <a:t>therapeutic</a:t>
            </a:r>
            <a:r>
              <a:rPr lang="ru-RU" altLang="ru-RU" dirty="0">
                <a:solidFill>
                  <a:srgbClr val="CCCCFF"/>
                </a:solidFill>
                <a:hlinkClick r:id="rId8" tooltip="Therapeutic cloning">
                  <a:extLst>
                    <a:ext uri="{A12FA001-AC4F-418D-AE19-62706E023703}">
                      <ahyp:hlinkClr xmlns:ahyp="http://schemas.microsoft.com/office/drawing/2018/hyperlinkcolor" val="tx"/>
                    </a:ext>
                  </a:extLst>
                </a:hlinkClick>
              </a:rPr>
              <a:t> </a:t>
            </a:r>
            <a:r>
              <a:rPr lang="ru-RU" altLang="ru-RU" dirty="0" err="1">
                <a:solidFill>
                  <a:schemeClr val="tx1"/>
                </a:solidFill>
                <a:hlinkClick r:id="rId8" tooltip="Therapeutic cloning">
                  <a:extLst>
                    <a:ext uri="{A12FA001-AC4F-418D-AE19-62706E023703}">
                      <ahyp:hlinkClr xmlns:ahyp="http://schemas.microsoft.com/office/drawing/2018/hyperlinkcolor" val="tx"/>
                    </a:ext>
                  </a:extLst>
                </a:hlinkClick>
              </a:rPr>
              <a:t>cloning</a:t>
            </a:r>
            <a:r>
              <a:rPr lang="ru-RU" altLang="ru-RU" dirty="0">
                <a:solidFill>
                  <a:schemeClr val="tx1"/>
                </a:solidFill>
              </a:rPr>
              <a:t> </a:t>
            </a:r>
            <a:r>
              <a:rPr lang="ru-RU" altLang="ru-RU" dirty="0" err="1">
                <a:solidFill>
                  <a:schemeClr val="tx1"/>
                </a:solidFill>
              </a:rPr>
              <a:t>have</a:t>
            </a:r>
            <a:r>
              <a:rPr lang="ru-RU" altLang="ru-RU" dirty="0">
                <a:solidFill>
                  <a:schemeClr val="tx1"/>
                </a:solidFill>
              </a:rPr>
              <a:t> </a:t>
            </a:r>
            <a:r>
              <a:rPr lang="ru-RU" altLang="ru-RU" dirty="0" err="1">
                <a:solidFill>
                  <a:schemeClr val="tx1"/>
                </a:solidFill>
              </a:rPr>
              <a:t>also</a:t>
            </a:r>
            <a:r>
              <a:rPr lang="ru-RU" altLang="ru-RU" dirty="0">
                <a:solidFill>
                  <a:schemeClr val="tx1"/>
                </a:solidFill>
              </a:rPr>
              <a:t> </a:t>
            </a:r>
            <a:r>
              <a:rPr lang="ru-RU" altLang="ru-RU" dirty="0" err="1">
                <a:solidFill>
                  <a:schemeClr val="tx1"/>
                </a:solidFill>
              </a:rPr>
              <a:t>been</a:t>
            </a:r>
            <a:r>
              <a:rPr lang="ru-RU" altLang="ru-RU" dirty="0">
                <a:solidFill>
                  <a:schemeClr val="tx1"/>
                </a:solidFill>
              </a:rPr>
              <a:t> </a:t>
            </a:r>
            <a:r>
              <a:rPr lang="ru-RU" altLang="ru-RU" dirty="0" err="1">
                <a:solidFill>
                  <a:schemeClr val="tx1"/>
                </a:solidFill>
              </a:rPr>
              <a:t>proposed</a:t>
            </a:r>
            <a:r>
              <a:rPr lang="ru-RU" altLang="ru-RU" dirty="0">
                <a:solidFill>
                  <a:schemeClr val="tx1"/>
                </a:solidFill>
              </a:rPr>
              <a:t> </a:t>
            </a:r>
            <a:r>
              <a:rPr lang="ru-RU" altLang="ru-RU" dirty="0" err="1">
                <a:solidFill>
                  <a:schemeClr val="tx1"/>
                </a:solidFill>
              </a:rPr>
              <a:t>as</a:t>
            </a:r>
            <a:r>
              <a:rPr lang="ru-RU" altLang="ru-RU" dirty="0">
                <a:solidFill>
                  <a:schemeClr val="tx1"/>
                </a:solidFill>
              </a:rPr>
              <a:t> </a:t>
            </a:r>
            <a:r>
              <a:rPr lang="ru-RU" altLang="ru-RU" dirty="0" err="1">
                <a:solidFill>
                  <a:schemeClr val="tx1"/>
                </a:solidFill>
              </a:rPr>
              <a:t>promising</a:t>
            </a:r>
            <a:r>
              <a:rPr lang="ru-RU" altLang="ru-RU" dirty="0">
                <a:solidFill>
                  <a:schemeClr val="tx1"/>
                </a:solidFill>
              </a:rPr>
              <a:t> </a:t>
            </a:r>
            <a:r>
              <a:rPr lang="ru-RU" altLang="ru-RU" dirty="0" err="1">
                <a:solidFill>
                  <a:schemeClr val="tx1"/>
                </a:solidFill>
              </a:rPr>
              <a:t>candidates</a:t>
            </a:r>
            <a:r>
              <a:rPr lang="ru-RU" altLang="ru-RU" dirty="0">
                <a:solidFill>
                  <a:schemeClr val="tx1"/>
                </a:solidFill>
              </a:rPr>
              <a:t> </a:t>
            </a:r>
            <a:r>
              <a:rPr lang="ru-RU" altLang="ru-RU" dirty="0" err="1">
                <a:solidFill>
                  <a:schemeClr val="tx1"/>
                </a:solidFill>
              </a:rPr>
              <a:t>for</a:t>
            </a:r>
            <a:r>
              <a:rPr lang="ru-RU" altLang="ru-RU" dirty="0">
                <a:solidFill>
                  <a:schemeClr val="tx1"/>
                </a:solidFill>
              </a:rPr>
              <a:t> </a:t>
            </a:r>
            <a:r>
              <a:rPr lang="ru-RU" altLang="ru-RU" dirty="0" err="1">
                <a:solidFill>
                  <a:schemeClr val="tx1"/>
                </a:solidFill>
              </a:rPr>
              <a:t>future</a:t>
            </a:r>
            <a:r>
              <a:rPr lang="ru-RU" altLang="ru-RU" dirty="0">
                <a:solidFill>
                  <a:schemeClr val="tx1"/>
                </a:solidFill>
              </a:rPr>
              <a:t> </a:t>
            </a:r>
            <a:r>
              <a:rPr lang="ru-RU" altLang="ru-RU" dirty="0" err="1">
                <a:solidFill>
                  <a:schemeClr val="tx1"/>
                </a:solidFill>
              </a:rPr>
              <a:t>the</a:t>
            </a:r>
            <a:r>
              <a:rPr lang="ru-RU" altLang="ru-RU" dirty="0">
                <a:solidFill>
                  <a:schemeClr val="tx1"/>
                </a:solidFill>
              </a:rPr>
              <a:t> </a:t>
            </a:r>
            <a:r>
              <a:rPr lang="ru-RU" altLang="ru-RU" dirty="0" err="1">
                <a:solidFill>
                  <a:schemeClr val="tx1"/>
                </a:solidFill>
              </a:rPr>
              <a:t>rapies</a:t>
            </a:r>
            <a:r>
              <a:rPr lang="ru-RU" altLang="ru-RU" dirty="0">
                <a:solidFill>
                  <a:schemeClr val="tx1"/>
                </a:solidFill>
              </a:rPr>
              <a:t>  Зачатки і пульпа </a:t>
            </a:r>
            <a:r>
              <a:rPr lang="ru-RU" altLang="ru-RU" dirty="0" err="1">
                <a:solidFill>
                  <a:schemeClr val="tx1"/>
                </a:solidFill>
              </a:rPr>
              <a:t>третіх</a:t>
            </a:r>
            <a:r>
              <a:rPr lang="ru-RU" altLang="ru-RU" dirty="0">
                <a:solidFill>
                  <a:schemeClr val="tx1"/>
                </a:solidFill>
              </a:rPr>
              <a:t> </a:t>
            </a:r>
            <a:r>
              <a:rPr lang="ru-RU" altLang="ru-RU" dirty="0" err="1">
                <a:solidFill>
                  <a:schemeClr val="tx1"/>
                </a:solidFill>
              </a:rPr>
              <a:t>молярів</a:t>
            </a:r>
            <a:r>
              <a:rPr lang="ru-RU" altLang="ru-RU" dirty="0">
                <a:solidFill>
                  <a:schemeClr val="tx1"/>
                </a:solidFill>
              </a:rPr>
              <a:t> – </a:t>
            </a:r>
            <a:r>
              <a:rPr lang="ru-RU" altLang="ru-RU" dirty="0" err="1">
                <a:solidFill>
                  <a:schemeClr val="tx1"/>
                </a:solidFill>
              </a:rPr>
              <a:t>джернело</a:t>
            </a:r>
            <a:r>
              <a:rPr lang="ru-RU" altLang="ru-RU" dirty="0">
                <a:solidFill>
                  <a:schemeClr val="tx1"/>
                </a:solidFill>
              </a:rPr>
              <a:t>, </a:t>
            </a:r>
            <a:r>
              <a:rPr lang="ru-RU" altLang="ru-RU" dirty="0" err="1">
                <a:solidFill>
                  <a:schemeClr val="tx1"/>
                </a:solidFill>
              </a:rPr>
              <a:t>можна</a:t>
            </a:r>
            <a:r>
              <a:rPr lang="ru-RU" altLang="ru-RU" dirty="0">
                <a:solidFill>
                  <a:schemeClr val="tx1"/>
                </a:solidFill>
              </a:rPr>
              <a:t> </a:t>
            </a:r>
            <a:r>
              <a:rPr lang="ru-RU" altLang="ru-RU" dirty="0" err="1">
                <a:solidFill>
                  <a:schemeClr val="tx1"/>
                </a:solidFill>
              </a:rPr>
              <a:t>отримати</a:t>
            </a:r>
            <a:r>
              <a:rPr lang="ru-RU" altLang="ru-RU" dirty="0">
                <a:solidFill>
                  <a:schemeClr val="tx1"/>
                </a:solidFill>
              </a:rPr>
              <a:t> 12 – 20 </a:t>
            </a:r>
            <a:r>
              <a:rPr lang="ru-RU" altLang="ru-RU" dirty="0" err="1">
                <a:solidFill>
                  <a:schemeClr val="tx1"/>
                </a:solidFill>
              </a:rPr>
              <a:t>клітин</a:t>
            </a:r>
            <a:r>
              <a:rPr lang="ru-RU" altLang="ru-RU" dirty="0">
                <a:solidFill>
                  <a:schemeClr val="tx1"/>
                </a:solidFill>
              </a:rPr>
              <a:t>(4 типи – </a:t>
            </a:r>
            <a:r>
              <a:rPr lang="ru-RU" altLang="ru-RU" dirty="0" err="1">
                <a:solidFill>
                  <a:schemeClr val="tx1"/>
                </a:solidFill>
              </a:rPr>
              <a:t>хондроцити</a:t>
            </a:r>
            <a:r>
              <a:rPr lang="ru-RU" altLang="ru-RU" dirty="0">
                <a:solidFill>
                  <a:schemeClr val="tx1"/>
                </a:solidFill>
              </a:rPr>
              <a:t>, </a:t>
            </a:r>
            <a:r>
              <a:rPr lang="ru-RU" altLang="ru-RU" dirty="0" err="1">
                <a:solidFill>
                  <a:schemeClr val="tx1"/>
                </a:solidFill>
              </a:rPr>
              <a:t>остеобласти</a:t>
            </a:r>
            <a:r>
              <a:rPr lang="ru-RU" altLang="ru-RU" dirty="0">
                <a:solidFill>
                  <a:schemeClr val="tx1"/>
                </a:solidFill>
              </a:rPr>
              <a:t>, </a:t>
            </a:r>
            <a:r>
              <a:rPr lang="ru-RU" altLang="ru-RU" dirty="0" err="1">
                <a:solidFill>
                  <a:schemeClr val="tx1"/>
                </a:solidFill>
              </a:rPr>
              <a:t>адипоцити</a:t>
            </a:r>
            <a:r>
              <a:rPr lang="ru-RU" altLang="ru-RU" dirty="0">
                <a:solidFill>
                  <a:schemeClr val="tx1"/>
                </a:solidFill>
              </a:rPr>
              <a:t>, </a:t>
            </a:r>
            <a:r>
              <a:rPr lang="ru-RU" altLang="ru-RU" dirty="0" err="1">
                <a:solidFill>
                  <a:schemeClr val="tx1"/>
                </a:solidFill>
              </a:rPr>
              <a:t>мезенхемальні</a:t>
            </a:r>
            <a:r>
              <a:rPr lang="ru-RU" altLang="ru-RU" dirty="0">
                <a:solidFill>
                  <a:schemeClr val="tx1"/>
                </a:solidFill>
              </a:rPr>
              <a:t> </a:t>
            </a:r>
            <a:r>
              <a:rPr lang="ru-RU" altLang="ru-RU" dirty="0" err="1">
                <a:solidFill>
                  <a:schemeClr val="tx1"/>
                </a:solidFill>
              </a:rPr>
              <a:t>клітини</a:t>
            </a:r>
            <a:r>
              <a:rPr lang="ru-RU" altLang="ru-RU" dirty="0">
                <a:solidFill>
                  <a:schemeClr val="tx1"/>
                </a:solidFill>
              </a:rPr>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4225588" y="-11796713"/>
            <a:ext cx="16646526" cy="12485688"/>
          </a:xfrm>
        </p:spPr>
      </p:sp>
      <p:sp>
        <p:nvSpPr>
          <p:cNvPr id="3" name="Заметки 2"/>
          <p:cNvSpPr>
            <a:spLocks noGrp="1"/>
          </p:cNvSpPr>
          <p:nvPr>
            <p:ph type="body" idx="1"/>
          </p:nvPr>
        </p:nvSpPr>
        <p:spPr/>
        <p:txBody>
          <a:bodyPr/>
          <a:lstStyle/>
          <a:p>
            <a:r>
              <a:rPr lang="ru-RU" dirty="0"/>
              <a:t>2006 – Ш</a:t>
            </a:r>
            <a:r>
              <a:rPr lang="uk-UA" dirty="0" err="1"/>
              <a:t>інья</a:t>
            </a:r>
            <a:r>
              <a:rPr lang="uk-UA" dirty="0"/>
              <a:t> </a:t>
            </a:r>
            <a:r>
              <a:rPr lang="ru-RU" b="0" i="0" dirty="0" err="1">
                <a:solidFill>
                  <a:srgbClr val="1F1F1F"/>
                </a:solidFill>
                <a:effectLst/>
                <a:latin typeface="Google Sans"/>
              </a:rPr>
              <a:t>Яманака</a:t>
            </a:r>
            <a:r>
              <a:rPr lang="ru-RU" b="0" i="0" dirty="0">
                <a:solidFill>
                  <a:srgbClr val="1F1F1F"/>
                </a:solidFill>
                <a:effectLst/>
                <a:latin typeface="Google Sans"/>
              </a:rPr>
              <a:t> (2012 – </a:t>
            </a:r>
            <a:r>
              <a:rPr lang="ru-RU" b="0" i="0" dirty="0" err="1">
                <a:solidFill>
                  <a:srgbClr val="1F1F1F"/>
                </a:solidFill>
                <a:effectLst/>
                <a:latin typeface="Google Sans"/>
              </a:rPr>
              <a:t>Нобелевська</a:t>
            </a:r>
            <a:r>
              <a:rPr lang="ru-RU" b="0" i="0" dirty="0">
                <a:solidFill>
                  <a:srgbClr val="1F1F1F"/>
                </a:solidFill>
                <a:effectLst/>
                <a:latin typeface="Google Sans"/>
              </a:rPr>
              <a:t> </a:t>
            </a:r>
            <a:r>
              <a:rPr lang="ru-RU" b="0" i="0" dirty="0" err="1">
                <a:solidFill>
                  <a:srgbClr val="1F1F1F"/>
                </a:solidFill>
                <a:effectLst/>
                <a:latin typeface="Google Sans"/>
              </a:rPr>
              <a:t>премія</a:t>
            </a:r>
            <a:r>
              <a:rPr lang="ru-RU" b="0" i="0" dirty="0">
                <a:solidFill>
                  <a:srgbClr val="1F1F1F"/>
                </a:solidFill>
                <a:effectLst/>
                <a:latin typeface="Google Sans"/>
              </a:rPr>
              <a:t>)</a:t>
            </a:r>
            <a:endParaRPr lang="ru-UA" dirty="0"/>
          </a:p>
        </p:txBody>
      </p:sp>
    </p:spTree>
    <p:extLst>
      <p:ext uri="{BB962C8B-B14F-4D97-AF65-F5344CB8AC3E}">
        <p14:creationId xmlns:p14="http://schemas.microsoft.com/office/powerpoint/2010/main" val="11158773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a:xfrm>
            <a:off x="-14225588" y="-11796713"/>
            <a:ext cx="16646526" cy="12485688"/>
          </a:xfrm>
          <a:ln/>
        </p:spPr>
      </p:sp>
      <p:sp>
        <p:nvSpPr>
          <p:cNvPr id="3" name="Заметки 2"/>
          <p:cNvSpPr>
            <a:spLocks noGrp="1"/>
          </p:cNvSpPr>
          <p:nvPr>
            <p:ph type="body" idx="1"/>
          </p:nvPr>
        </p:nvSpPr>
        <p:spPr/>
        <p:txBody>
          <a:bodyPr>
            <a:normAutofit fontScale="92500" lnSpcReduction="10000"/>
          </a:bodyPr>
          <a:lstStyle/>
          <a:p>
            <a:pPr>
              <a:defRPr/>
            </a:pPr>
            <a:r>
              <a:rPr lang="ru-RU" altLang="ru-RU" dirty="0" err="1"/>
              <a:t>Створення</a:t>
            </a:r>
            <a:r>
              <a:rPr lang="ru-RU" altLang="ru-RU" dirty="0"/>
              <a:t> </a:t>
            </a:r>
            <a:r>
              <a:rPr lang="ru-RU" altLang="ru-RU" dirty="0" err="1"/>
              <a:t>біологічних</a:t>
            </a:r>
            <a:r>
              <a:rPr lang="ru-RU" altLang="ru-RU" dirty="0"/>
              <a:t> </a:t>
            </a:r>
            <a:r>
              <a:rPr lang="ru-RU" altLang="ru-RU" dirty="0" err="1"/>
              <a:t>заступників</a:t>
            </a:r>
            <a:r>
              <a:rPr lang="ru-RU" altLang="ru-RU" dirty="0"/>
              <a:t> тканин (</a:t>
            </a:r>
            <a:r>
              <a:rPr lang="ru-RU" altLang="ru-RU" dirty="0" err="1"/>
              <a:t>графта</a:t>
            </a:r>
            <a:r>
              <a:rPr lang="ru-RU" altLang="ru-RU" dirty="0"/>
              <a:t>) </a:t>
            </a:r>
            <a:r>
              <a:rPr lang="ru-RU" altLang="ru-RU" dirty="0" err="1"/>
              <a:t>включає</a:t>
            </a:r>
            <a:r>
              <a:rPr lang="ru-RU" altLang="ru-RU" dirty="0"/>
              <a:t> </a:t>
            </a:r>
            <a:r>
              <a:rPr lang="ru-RU" altLang="ru-RU" dirty="0" err="1"/>
              <a:t>кілька</a:t>
            </a:r>
            <a:r>
              <a:rPr lang="ru-RU" altLang="ru-RU" dirty="0"/>
              <a:t> </a:t>
            </a:r>
            <a:r>
              <a:rPr lang="ru-RU" altLang="ru-RU" dirty="0" err="1"/>
              <a:t>етапів</a:t>
            </a:r>
            <a:r>
              <a:rPr lang="ru-RU" altLang="ru-RU" dirty="0"/>
              <a:t>: 1) </a:t>
            </a:r>
            <a:r>
              <a:rPr lang="ru-RU" altLang="ru-RU" dirty="0" err="1"/>
              <a:t>відбір</a:t>
            </a:r>
            <a:r>
              <a:rPr lang="ru-RU" altLang="ru-RU" dirty="0"/>
              <a:t> та </a:t>
            </a:r>
            <a:r>
              <a:rPr lang="ru-RU" altLang="ru-RU" dirty="0" err="1"/>
              <a:t>культивування</a:t>
            </a:r>
            <a:r>
              <a:rPr lang="ru-RU" altLang="ru-RU" dirty="0"/>
              <a:t> </a:t>
            </a:r>
            <a:r>
              <a:rPr lang="ru-RU" altLang="ru-RU" dirty="0" err="1"/>
              <a:t>власного</a:t>
            </a:r>
            <a:r>
              <a:rPr lang="ru-RU" altLang="ru-RU" dirty="0"/>
              <a:t> </a:t>
            </a:r>
            <a:r>
              <a:rPr lang="ru-RU" altLang="ru-RU" dirty="0" err="1"/>
              <a:t>чи</a:t>
            </a:r>
            <a:r>
              <a:rPr lang="ru-RU" altLang="ru-RU" dirty="0"/>
              <a:t> </a:t>
            </a:r>
            <a:r>
              <a:rPr lang="ru-RU" altLang="ru-RU" dirty="0" err="1"/>
              <a:t>донорського</a:t>
            </a:r>
            <a:r>
              <a:rPr lang="ru-RU" altLang="ru-RU" dirty="0"/>
              <a:t> </a:t>
            </a:r>
            <a:r>
              <a:rPr lang="ru-RU" altLang="ru-RU" dirty="0" err="1"/>
              <a:t>клітинного</a:t>
            </a:r>
            <a:r>
              <a:rPr lang="ru-RU" altLang="ru-RU" dirty="0"/>
              <a:t> </a:t>
            </a:r>
            <a:r>
              <a:rPr lang="ru-RU" altLang="ru-RU" dirty="0" err="1"/>
              <a:t>матеріалу</a:t>
            </a:r>
            <a:r>
              <a:rPr lang="ru-RU" altLang="ru-RU" dirty="0"/>
              <a:t>; 2) </a:t>
            </a:r>
            <a:r>
              <a:rPr lang="ru-RU" altLang="ru-RU" dirty="0" err="1"/>
              <a:t>розробка</a:t>
            </a:r>
            <a:r>
              <a:rPr lang="ru-RU" altLang="ru-RU" dirty="0"/>
              <a:t> </a:t>
            </a:r>
            <a:r>
              <a:rPr lang="ru-RU" altLang="ru-RU" dirty="0" err="1"/>
              <a:t>спеціального</a:t>
            </a:r>
            <a:r>
              <a:rPr lang="ru-RU" altLang="ru-RU" dirty="0"/>
              <a:t> </a:t>
            </a:r>
            <a:r>
              <a:rPr lang="ru-RU" altLang="ru-RU" dirty="0" err="1"/>
              <a:t>носія</a:t>
            </a:r>
            <a:r>
              <a:rPr lang="ru-RU" altLang="ru-RU" dirty="0"/>
              <a:t> для </a:t>
            </a:r>
            <a:r>
              <a:rPr lang="ru-RU" altLang="ru-RU" dirty="0" err="1"/>
              <a:t>клітин</a:t>
            </a:r>
            <a:r>
              <a:rPr lang="ru-RU" altLang="ru-RU" dirty="0"/>
              <a:t> (</a:t>
            </a:r>
            <a:r>
              <a:rPr lang="ru-RU" altLang="ru-RU" dirty="0" err="1"/>
              <a:t>матриці</a:t>
            </a:r>
            <a:r>
              <a:rPr lang="ru-RU" altLang="ru-RU" dirty="0"/>
              <a:t>) на </a:t>
            </a:r>
            <a:r>
              <a:rPr lang="ru-RU" altLang="ru-RU" dirty="0" err="1"/>
              <a:t>основі</a:t>
            </a:r>
            <a:r>
              <a:rPr lang="ru-RU" altLang="ru-RU" dirty="0"/>
              <a:t> </a:t>
            </a:r>
            <a:r>
              <a:rPr lang="ru-RU" altLang="ru-RU" dirty="0" err="1"/>
              <a:t>біосумісних</a:t>
            </a:r>
            <a:r>
              <a:rPr lang="ru-RU" altLang="ru-RU" dirty="0"/>
              <a:t> </a:t>
            </a:r>
            <a:r>
              <a:rPr lang="ru-RU" altLang="ru-RU" dirty="0" err="1"/>
              <a:t>матеріалів</a:t>
            </a:r>
            <a:r>
              <a:rPr lang="ru-RU" altLang="ru-RU" dirty="0"/>
              <a:t>; 3) </a:t>
            </a:r>
            <a:r>
              <a:rPr lang="ru-RU" altLang="ru-RU" dirty="0" err="1"/>
              <a:t>нанесення</a:t>
            </a:r>
            <a:r>
              <a:rPr lang="ru-RU" altLang="ru-RU" dirty="0"/>
              <a:t> </a:t>
            </a:r>
            <a:r>
              <a:rPr lang="ru-RU" altLang="ru-RU" dirty="0" err="1"/>
              <a:t>культури</a:t>
            </a:r>
            <a:r>
              <a:rPr lang="ru-RU" altLang="ru-RU" dirty="0"/>
              <a:t> </a:t>
            </a:r>
            <a:r>
              <a:rPr lang="ru-RU" altLang="ru-RU" dirty="0" err="1"/>
              <a:t>клітин</a:t>
            </a:r>
            <a:r>
              <a:rPr lang="ru-RU" altLang="ru-RU" dirty="0"/>
              <a:t> на </a:t>
            </a:r>
            <a:r>
              <a:rPr lang="ru-RU" altLang="ru-RU" dirty="0" err="1"/>
              <a:t>матрицю</a:t>
            </a:r>
            <a:r>
              <a:rPr lang="ru-RU" altLang="ru-RU" dirty="0"/>
              <a:t> та </a:t>
            </a:r>
            <a:r>
              <a:rPr lang="ru-RU" altLang="ru-RU" dirty="0" err="1"/>
              <a:t>розмноження</a:t>
            </a:r>
            <a:r>
              <a:rPr lang="ru-RU" altLang="ru-RU" dirty="0"/>
              <a:t> </a:t>
            </a:r>
            <a:r>
              <a:rPr lang="ru-RU" altLang="ru-RU" dirty="0" err="1"/>
              <a:t>клітин</a:t>
            </a:r>
            <a:r>
              <a:rPr lang="ru-RU" altLang="ru-RU" dirty="0"/>
              <a:t> у </a:t>
            </a:r>
            <a:r>
              <a:rPr lang="ru-RU" altLang="ru-RU" dirty="0" err="1"/>
              <a:t>біореакторі</a:t>
            </a:r>
            <a:r>
              <a:rPr lang="ru-RU" altLang="ru-RU" dirty="0"/>
              <a:t> </a:t>
            </a:r>
            <a:r>
              <a:rPr lang="ru-RU" altLang="ru-RU" dirty="0" err="1"/>
              <a:t>зі</a:t>
            </a:r>
            <a:r>
              <a:rPr lang="ru-RU" altLang="ru-RU" dirty="0"/>
              <a:t> </a:t>
            </a:r>
            <a:r>
              <a:rPr lang="ru-RU" altLang="ru-RU" dirty="0" err="1"/>
              <a:t>спеціальними</a:t>
            </a:r>
            <a:r>
              <a:rPr lang="ru-RU" altLang="ru-RU" dirty="0"/>
              <a:t> </a:t>
            </a:r>
            <a:r>
              <a:rPr lang="ru-RU" altLang="ru-RU" dirty="0" err="1"/>
              <a:t>умовами</a:t>
            </a:r>
            <a:r>
              <a:rPr lang="ru-RU" altLang="ru-RU" dirty="0"/>
              <a:t> </a:t>
            </a:r>
            <a:r>
              <a:rPr lang="ru-RU" altLang="ru-RU" dirty="0" err="1"/>
              <a:t>культивування</a:t>
            </a:r>
            <a:r>
              <a:rPr lang="ru-RU" altLang="ru-RU" dirty="0"/>
              <a:t>; 4) </a:t>
            </a:r>
            <a:r>
              <a:rPr lang="ru-RU" altLang="ru-RU" dirty="0" err="1"/>
              <a:t>безпосереднє</a:t>
            </a:r>
            <a:r>
              <a:rPr lang="ru-RU" altLang="ru-RU" dirty="0"/>
              <a:t> </a:t>
            </a:r>
            <a:r>
              <a:rPr lang="ru-RU" altLang="ru-RU" dirty="0" err="1"/>
              <a:t>впровадження</a:t>
            </a:r>
            <a:r>
              <a:rPr lang="ru-RU" altLang="ru-RU" dirty="0"/>
              <a:t> </a:t>
            </a:r>
            <a:r>
              <a:rPr lang="ru-RU" altLang="ru-RU" dirty="0" err="1"/>
              <a:t>графта</a:t>
            </a:r>
            <a:r>
              <a:rPr lang="ru-RU" altLang="ru-RU" dirty="0"/>
              <a:t> в область </a:t>
            </a:r>
            <a:r>
              <a:rPr lang="ru-RU" altLang="ru-RU" dirty="0" err="1"/>
              <a:t>ураженого</a:t>
            </a:r>
            <a:r>
              <a:rPr lang="ru-RU" altLang="ru-RU" dirty="0"/>
              <a:t> органу </a:t>
            </a:r>
            <a:r>
              <a:rPr lang="ru-RU" altLang="ru-RU" dirty="0" err="1"/>
              <a:t>або</a:t>
            </a:r>
            <a:r>
              <a:rPr lang="ru-RU" altLang="ru-RU" dirty="0"/>
              <a:t> </a:t>
            </a:r>
            <a:r>
              <a:rPr lang="ru-RU" altLang="ru-RU" dirty="0" err="1"/>
              <a:t>попереднє</a:t>
            </a:r>
            <a:r>
              <a:rPr lang="ru-RU" altLang="ru-RU" dirty="0"/>
              <a:t> </a:t>
            </a:r>
            <a:r>
              <a:rPr lang="ru-RU" altLang="ru-RU" dirty="0" err="1"/>
              <a:t>розміщення</a:t>
            </a:r>
            <a:r>
              <a:rPr lang="ru-RU" altLang="ru-RU" dirty="0"/>
              <a:t> в </a:t>
            </a:r>
            <a:r>
              <a:rPr lang="ru-RU" altLang="ru-RU" dirty="0" err="1"/>
              <a:t>області</a:t>
            </a:r>
            <a:r>
              <a:rPr lang="ru-RU" altLang="ru-RU" dirty="0"/>
              <a:t>, </a:t>
            </a:r>
            <a:r>
              <a:rPr lang="ru-RU" altLang="ru-RU" dirty="0" err="1"/>
              <a:t>що</a:t>
            </a:r>
            <a:r>
              <a:rPr lang="ru-RU" altLang="ru-RU" dirty="0"/>
              <a:t> добре </a:t>
            </a:r>
            <a:r>
              <a:rPr lang="ru-RU" altLang="ru-RU" dirty="0" err="1"/>
              <a:t>забезпечує</a:t>
            </a:r>
            <a:r>
              <a:rPr lang="ru-RU" altLang="ru-RU" dirty="0"/>
              <a:t> </a:t>
            </a:r>
            <a:r>
              <a:rPr lang="ru-RU" altLang="ru-RU" dirty="0" err="1"/>
              <a:t>кров'ю</a:t>
            </a:r>
            <a:r>
              <a:rPr lang="ru-RU" altLang="ru-RU" dirty="0"/>
              <a:t> для </a:t>
            </a:r>
            <a:r>
              <a:rPr lang="ru-RU" altLang="ru-RU" dirty="0" err="1"/>
              <a:t>дозрівання</a:t>
            </a:r>
            <a:r>
              <a:rPr lang="ru-RU" altLang="ru-RU" dirty="0"/>
              <a:t> та </a:t>
            </a:r>
            <a:r>
              <a:rPr lang="ru-RU" altLang="ru-RU" dirty="0" err="1"/>
              <a:t>формування</a:t>
            </a:r>
            <a:r>
              <a:rPr lang="ru-RU" altLang="ru-RU" dirty="0"/>
              <a:t> </a:t>
            </a:r>
            <a:r>
              <a:rPr lang="ru-RU" altLang="ru-RU" dirty="0" err="1"/>
              <a:t>мікроциркуляції</a:t>
            </a:r>
            <a:r>
              <a:rPr lang="ru-RU" altLang="ru-RU" dirty="0"/>
              <a:t> </a:t>
            </a:r>
            <a:r>
              <a:rPr lang="ru-RU" altLang="ru-RU" dirty="0" err="1"/>
              <a:t>всередині</a:t>
            </a:r>
            <a:r>
              <a:rPr lang="ru-RU" altLang="ru-RU" dirty="0"/>
              <a:t> </a:t>
            </a:r>
            <a:r>
              <a:rPr lang="ru-RU" altLang="ru-RU" dirty="0" err="1"/>
              <a:t>графта</a:t>
            </a:r>
            <a:r>
              <a:rPr lang="ru-RU" altLang="ru-RU" dirty="0"/>
              <a:t> (</a:t>
            </a:r>
            <a:r>
              <a:rPr lang="ru-RU" altLang="ru-RU" dirty="0" err="1"/>
              <a:t>префабрикація</a:t>
            </a:r>
            <a:r>
              <a:rPr lang="ru-RU" altLang="ru-RU" dirty="0"/>
              <a:t>). </a:t>
            </a:r>
            <a:r>
              <a:rPr lang="ru-RU" altLang="ru-RU" dirty="0" err="1"/>
              <a:t>Клітинний</a:t>
            </a:r>
            <a:r>
              <a:rPr lang="ru-RU" altLang="ru-RU" dirty="0"/>
              <a:t> </a:t>
            </a:r>
            <a:r>
              <a:rPr lang="ru-RU" altLang="ru-RU" dirty="0" err="1"/>
              <a:t>матеріал</a:t>
            </a:r>
            <a:r>
              <a:rPr lang="ru-RU" altLang="ru-RU" dirty="0"/>
              <a:t> </a:t>
            </a:r>
            <a:r>
              <a:rPr lang="ru-RU" altLang="ru-RU" dirty="0" err="1"/>
              <a:t>може</a:t>
            </a:r>
            <a:r>
              <a:rPr lang="ru-RU" altLang="ru-RU" dirty="0"/>
              <a:t> бути представлений </a:t>
            </a:r>
            <a:r>
              <a:rPr lang="ru-RU" altLang="ru-RU" dirty="0" err="1"/>
              <a:t>клітинами</a:t>
            </a:r>
            <a:r>
              <a:rPr lang="ru-RU" altLang="ru-RU" dirty="0"/>
              <a:t> </a:t>
            </a:r>
            <a:r>
              <a:rPr lang="ru-RU" altLang="ru-RU" dirty="0" err="1"/>
              <a:t>регенерованої</a:t>
            </a:r>
            <a:r>
              <a:rPr lang="ru-RU" altLang="ru-RU" dirty="0"/>
              <a:t> </a:t>
            </a:r>
            <a:r>
              <a:rPr lang="ru-RU" altLang="ru-RU" dirty="0" err="1"/>
              <a:t>тканини</a:t>
            </a:r>
            <a:r>
              <a:rPr lang="ru-RU" altLang="ru-RU" dirty="0"/>
              <a:t> </a:t>
            </a:r>
            <a:r>
              <a:rPr lang="ru-RU" altLang="ru-RU" dirty="0" err="1"/>
              <a:t>або</a:t>
            </a:r>
            <a:r>
              <a:rPr lang="ru-RU" altLang="ru-RU" dirty="0"/>
              <a:t> </a:t>
            </a:r>
            <a:r>
              <a:rPr lang="ru-RU" altLang="ru-RU" dirty="0" err="1"/>
              <a:t>стовбуровими</a:t>
            </a:r>
            <a:r>
              <a:rPr lang="ru-RU" altLang="ru-RU" dirty="0"/>
              <a:t> </a:t>
            </a:r>
            <a:r>
              <a:rPr lang="ru-RU" altLang="ru-RU" dirty="0" err="1"/>
              <a:t>клітинами</a:t>
            </a:r>
            <a:r>
              <a:rPr lang="ru-RU" altLang="ru-RU" dirty="0"/>
              <a:t>.</a:t>
            </a:r>
            <a:r>
              <a:rPr lang="en-US" altLang="ru-RU" dirty="0"/>
              <a:t> </a:t>
            </a:r>
            <a:r>
              <a:rPr lang="ru-RU" altLang="ru-RU" dirty="0"/>
              <a:t>Для </a:t>
            </a:r>
            <a:r>
              <a:rPr lang="ru-RU" altLang="ru-RU" dirty="0" err="1"/>
              <a:t>створення</a:t>
            </a:r>
            <a:r>
              <a:rPr lang="ru-RU" altLang="ru-RU" dirty="0"/>
              <a:t> </a:t>
            </a:r>
            <a:r>
              <a:rPr lang="ru-RU" altLang="ru-RU" dirty="0" err="1"/>
              <a:t>матриць</a:t>
            </a:r>
            <a:r>
              <a:rPr lang="ru-RU" altLang="ru-RU" dirty="0"/>
              <a:t> </a:t>
            </a:r>
            <a:r>
              <a:rPr lang="ru-RU" altLang="ru-RU" dirty="0" err="1"/>
              <a:t>графтів</a:t>
            </a:r>
            <a:r>
              <a:rPr lang="ru-RU" altLang="ru-RU" dirty="0"/>
              <a:t> </a:t>
            </a:r>
            <a:r>
              <a:rPr lang="ru-RU" altLang="ru-RU" dirty="0" err="1"/>
              <a:t>застосовують</a:t>
            </a:r>
            <a:r>
              <a:rPr lang="ru-RU" altLang="ru-RU" dirty="0"/>
              <a:t> </a:t>
            </a:r>
            <a:r>
              <a:rPr lang="ru-RU" altLang="ru-RU" dirty="0" err="1"/>
              <a:t>біологічно</a:t>
            </a:r>
            <a:r>
              <a:rPr lang="ru-RU" altLang="ru-RU" dirty="0"/>
              <a:t> </a:t>
            </a:r>
            <a:r>
              <a:rPr lang="ru-RU" altLang="ru-RU" dirty="0" err="1"/>
              <a:t>інертні</a:t>
            </a:r>
            <a:r>
              <a:rPr lang="ru-RU" altLang="ru-RU" dirty="0"/>
              <a:t> </a:t>
            </a:r>
            <a:r>
              <a:rPr lang="ru-RU" altLang="ru-RU" dirty="0" err="1"/>
              <a:t>синтетичні</a:t>
            </a:r>
            <a:r>
              <a:rPr lang="ru-RU" altLang="ru-RU" dirty="0"/>
              <a:t> </a:t>
            </a:r>
            <a:r>
              <a:rPr lang="ru-RU" altLang="ru-RU" dirty="0" err="1"/>
              <a:t>матеріали</a:t>
            </a:r>
            <a:r>
              <a:rPr lang="ru-RU" altLang="ru-RU" dirty="0"/>
              <a:t>, </a:t>
            </a:r>
            <a:r>
              <a:rPr lang="ru-RU" altLang="ru-RU" dirty="0" err="1"/>
              <a:t>матеріали</a:t>
            </a:r>
            <a:r>
              <a:rPr lang="ru-RU" altLang="ru-RU" dirty="0"/>
              <a:t> на </a:t>
            </a:r>
            <a:r>
              <a:rPr lang="ru-RU" altLang="ru-RU" dirty="0" err="1"/>
              <a:t>основі</a:t>
            </a:r>
            <a:r>
              <a:rPr lang="ru-RU" altLang="ru-RU" dirty="0"/>
              <a:t> </a:t>
            </a:r>
            <a:r>
              <a:rPr lang="ru-RU" altLang="ru-RU" dirty="0" err="1"/>
              <a:t>природних</a:t>
            </a:r>
            <a:r>
              <a:rPr lang="ru-RU" altLang="ru-RU" dirty="0"/>
              <a:t> </a:t>
            </a:r>
            <a:r>
              <a:rPr lang="ru-RU" altLang="ru-RU" dirty="0" err="1"/>
              <a:t>полімерів</a:t>
            </a:r>
            <a:r>
              <a:rPr lang="ru-RU" altLang="ru-RU" dirty="0"/>
              <a:t> (</a:t>
            </a:r>
            <a:r>
              <a:rPr lang="ru-RU" altLang="ru-RU" dirty="0" err="1"/>
              <a:t>хітозан</a:t>
            </a:r>
            <a:r>
              <a:rPr lang="ru-RU" altLang="ru-RU" dirty="0"/>
              <a:t>, </a:t>
            </a:r>
            <a:r>
              <a:rPr lang="ru-RU" altLang="ru-RU" dirty="0" err="1"/>
              <a:t>альгінат</a:t>
            </a:r>
            <a:r>
              <a:rPr lang="ru-RU" altLang="ru-RU" dirty="0"/>
              <a:t>, </a:t>
            </a:r>
            <a:r>
              <a:rPr lang="ru-RU" altLang="ru-RU" dirty="0" err="1"/>
              <a:t>колаген</a:t>
            </a:r>
            <a:r>
              <a:rPr lang="ru-RU" altLang="ru-RU" dirty="0"/>
              <a:t>) та </a:t>
            </a:r>
            <a:r>
              <a:rPr lang="ru-RU" altLang="ru-RU" dirty="0" err="1"/>
              <a:t>біокомпозитні</a:t>
            </a:r>
            <a:r>
              <a:rPr lang="ru-RU" altLang="ru-RU" dirty="0"/>
              <a:t> </a:t>
            </a:r>
            <a:r>
              <a:rPr lang="ru-RU" altLang="ru-RU" dirty="0" err="1"/>
              <a:t>матеріали</a:t>
            </a:r>
            <a:r>
              <a:rPr lang="ru-RU" altLang="ru-RU" dirty="0"/>
              <a:t>. </a:t>
            </a:r>
            <a:r>
              <a:rPr lang="ru-RU" altLang="ru-RU" dirty="0" err="1"/>
              <a:t>Наприклад</a:t>
            </a:r>
            <a:r>
              <a:rPr lang="ru-RU" altLang="ru-RU" dirty="0"/>
              <a:t>, </a:t>
            </a:r>
            <a:r>
              <a:rPr lang="ru-RU" altLang="ru-RU" dirty="0" err="1"/>
              <a:t>еквіваленти</a:t>
            </a:r>
            <a:r>
              <a:rPr lang="ru-RU" altLang="ru-RU" dirty="0"/>
              <a:t> </a:t>
            </a:r>
            <a:r>
              <a:rPr lang="ru-RU" altLang="ru-RU" dirty="0" err="1"/>
              <a:t>кісткової</a:t>
            </a:r>
            <a:r>
              <a:rPr lang="ru-RU" altLang="ru-RU" dirty="0"/>
              <a:t> </a:t>
            </a:r>
            <a:r>
              <a:rPr lang="ru-RU" altLang="ru-RU" dirty="0" err="1"/>
              <a:t>тканини</a:t>
            </a:r>
            <a:r>
              <a:rPr lang="ru-RU" altLang="ru-RU" dirty="0"/>
              <a:t> </a:t>
            </a:r>
            <a:r>
              <a:rPr lang="ru-RU" altLang="ru-RU" dirty="0" err="1"/>
              <a:t>отримують</a:t>
            </a:r>
            <a:r>
              <a:rPr lang="ru-RU" altLang="ru-RU" dirty="0"/>
              <a:t> шляхом </a:t>
            </a:r>
            <a:r>
              <a:rPr lang="ru-RU" altLang="ru-RU" dirty="0" err="1"/>
              <a:t>спрямованої</a:t>
            </a:r>
            <a:r>
              <a:rPr lang="ru-RU" altLang="ru-RU" dirty="0"/>
              <a:t> </a:t>
            </a:r>
            <a:r>
              <a:rPr lang="ru-RU" altLang="ru-RU" dirty="0" err="1"/>
              <a:t>диференціювання</a:t>
            </a:r>
            <a:r>
              <a:rPr lang="ru-RU" altLang="ru-RU" dirty="0"/>
              <a:t> </a:t>
            </a:r>
            <a:r>
              <a:rPr lang="ru-RU" altLang="ru-RU" dirty="0" err="1"/>
              <a:t>стовбурових</a:t>
            </a:r>
            <a:r>
              <a:rPr lang="ru-RU" altLang="ru-RU" dirty="0"/>
              <a:t> </a:t>
            </a:r>
            <a:r>
              <a:rPr lang="ru-RU" altLang="ru-RU" dirty="0" err="1"/>
              <a:t>клітин</a:t>
            </a:r>
            <a:r>
              <a:rPr lang="ru-RU" altLang="ru-RU" dirty="0"/>
              <a:t> </a:t>
            </a:r>
            <a:r>
              <a:rPr lang="ru-RU" altLang="ru-RU" dirty="0" err="1"/>
              <a:t>кісткового</a:t>
            </a:r>
            <a:r>
              <a:rPr lang="ru-RU" altLang="ru-RU" dirty="0"/>
              <a:t> </a:t>
            </a:r>
            <a:r>
              <a:rPr lang="ru-RU" altLang="ru-RU" dirty="0" err="1"/>
              <a:t>мозку</a:t>
            </a:r>
            <a:r>
              <a:rPr lang="ru-RU" altLang="ru-RU" dirty="0"/>
              <a:t>, </a:t>
            </a:r>
            <a:r>
              <a:rPr lang="ru-RU" altLang="ru-RU" dirty="0" err="1"/>
              <a:t>пуповинної</a:t>
            </a:r>
            <a:r>
              <a:rPr lang="ru-RU" altLang="ru-RU" dirty="0"/>
              <a:t> </a:t>
            </a:r>
            <a:r>
              <a:rPr lang="ru-RU" altLang="ru-RU" dirty="0" err="1"/>
              <a:t>крові</a:t>
            </a:r>
            <a:r>
              <a:rPr lang="ru-RU" altLang="ru-RU" dirty="0"/>
              <a:t> </a:t>
            </a:r>
            <a:r>
              <a:rPr lang="ru-RU" altLang="ru-RU" dirty="0" err="1"/>
              <a:t>або</a:t>
            </a:r>
            <a:r>
              <a:rPr lang="ru-RU" altLang="ru-RU" dirty="0"/>
              <a:t> </a:t>
            </a:r>
            <a:r>
              <a:rPr lang="ru-RU" altLang="ru-RU" dirty="0" err="1"/>
              <a:t>жирової</a:t>
            </a:r>
            <a:r>
              <a:rPr lang="ru-RU" altLang="ru-RU" dirty="0"/>
              <a:t> </a:t>
            </a:r>
            <a:r>
              <a:rPr lang="ru-RU" altLang="ru-RU" dirty="0" err="1"/>
              <a:t>тканини</a:t>
            </a:r>
            <a:r>
              <a:rPr lang="ru-RU" altLang="ru-RU" dirty="0"/>
              <a:t>. </a:t>
            </a:r>
            <a:r>
              <a:rPr lang="ru-RU" altLang="ru-RU" dirty="0" err="1"/>
              <a:t>Потім</a:t>
            </a:r>
            <a:r>
              <a:rPr lang="ru-RU" altLang="ru-RU" dirty="0"/>
              <a:t> </a:t>
            </a:r>
            <a:r>
              <a:rPr lang="ru-RU" altLang="ru-RU" dirty="0" err="1"/>
              <a:t>отримані</a:t>
            </a:r>
            <a:r>
              <a:rPr lang="ru-RU" altLang="ru-RU" dirty="0"/>
              <a:t> </a:t>
            </a:r>
            <a:r>
              <a:rPr lang="ru-RU" altLang="ru-RU" dirty="0" err="1"/>
              <a:t>остеобласти</a:t>
            </a:r>
            <a:r>
              <a:rPr lang="ru-RU" altLang="ru-RU" dirty="0"/>
              <a:t> </a:t>
            </a:r>
            <a:r>
              <a:rPr lang="ru-RU" altLang="ru-RU" dirty="0" err="1"/>
              <a:t>наносять</a:t>
            </a:r>
            <a:r>
              <a:rPr lang="ru-RU" altLang="ru-RU" dirty="0"/>
              <a:t> на </a:t>
            </a:r>
            <a:r>
              <a:rPr lang="ru-RU" altLang="ru-RU" dirty="0" err="1"/>
              <a:t>різні</a:t>
            </a:r>
            <a:r>
              <a:rPr lang="ru-RU" altLang="ru-RU" dirty="0"/>
              <a:t> </a:t>
            </a:r>
            <a:r>
              <a:rPr lang="ru-RU" altLang="ru-RU" dirty="0" err="1"/>
              <a:t>матеріали</a:t>
            </a:r>
            <a:r>
              <a:rPr lang="ru-RU" altLang="ru-RU" dirty="0"/>
              <a:t>, </a:t>
            </a:r>
            <a:r>
              <a:rPr lang="ru-RU" altLang="ru-RU" dirty="0" err="1"/>
              <a:t>що</a:t>
            </a:r>
            <a:r>
              <a:rPr lang="ru-RU" altLang="ru-RU" dirty="0"/>
              <a:t> </a:t>
            </a:r>
            <a:r>
              <a:rPr lang="ru-RU" altLang="ru-RU" dirty="0" err="1"/>
              <a:t>підтримують</a:t>
            </a:r>
            <a:r>
              <a:rPr lang="ru-RU" altLang="ru-RU" dirty="0"/>
              <a:t> </a:t>
            </a:r>
            <a:r>
              <a:rPr lang="ru-RU" altLang="ru-RU" dirty="0" err="1"/>
              <a:t>їх</a:t>
            </a:r>
            <a:r>
              <a:rPr lang="ru-RU" altLang="ru-RU" dirty="0"/>
              <a:t> </a:t>
            </a:r>
            <a:r>
              <a:rPr lang="ru-RU" altLang="ru-RU" dirty="0" err="1"/>
              <a:t>поділ</a:t>
            </a:r>
            <a:r>
              <a:rPr lang="ru-RU" altLang="ru-RU" dirty="0"/>
              <a:t>, - </a:t>
            </a:r>
            <a:r>
              <a:rPr lang="ru-RU" altLang="ru-RU" dirty="0" err="1"/>
              <a:t>донорську</a:t>
            </a:r>
            <a:r>
              <a:rPr lang="ru-RU" altLang="ru-RU" dirty="0"/>
              <a:t> </a:t>
            </a:r>
            <a:r>
              <a:rPr lang="ru-RU" altLang="ru-RU" dirty="0" err="1"/>
              <a:t>кістку</a:t>
            </a:r>
            <a:r>
              <a:rPr lang="ru-RU" altLang="ru-RU" dirty="0"/>
              <a:t>, </a:t>
            </a:r>
            <a:r>
              <a:rPr lang="ru-RU" altLang="ru-RU" dirty="0" err="1"/>
              <a:t>колагенові</a:t>
            </a:r>
            <a:r>
              <a:rPr lang="ru-RU" altLang="ru-RU" dirty="0"/>
              <a:t> </a:t>
            </a:r>
            <a:r>
              <a:rPr lang="ru-RU" altLang="ru-RU" dirty="0" err="1"/>
              <a:t>матриці</a:t>
            </a:r>
            <a:r>
              <a:rPr lang="ru-RU" altLang="ru-RU" dirty="0"/>
              <a:t>, </a:t>
            </a:r>
            <a:r>
              <a:rPr lang="ru-RU" altLang="ru-RU" dirty="0" err="1"/>
              <a:t>пористий</a:t>
            </a:r>
            <a:r>
              <a:rPr lang="ru-RU" altLang="ru-RU" dirty="0"/>
              <a:t> </a:t>
            </a:r>
            <a:r>
              <a:rPr lang="ru-RU" altLang="ru-RU" dirty="0" err="1"/>
              <a:t>гідроксіапатит</a:t>
            </a:r>
            <a:r>
              <a:rPr lang="ru-RU" altLang="ru-RU" dirty="0"/>
              <a:t> та </a:t>
            </a:r>
            <a:r>
              <a:rPr lang="ru-RU" altLang="ru-RU" dirty="0" err="1"/>
              <a:t>ін</a:t>
            </a:r>
            <a:r>
              <a:rPr lang="ru-RU" altLang="ru-RU" dirty="0"/>
              <a:t>. </a:t>
            </a:r>
            <a:r>
              <a:rPr lang="ru-RU" altLang="ru-RU" dirty="0" err="1"/>
              <a:t>Ці</a:t>
            </a:r>
            <a:r>
              <a:rPr lang="ru-RU" altLang="ru-RU" dirty="0"/>
              <a:t> </a:t>
            </a:r>
            <a:r>
              <a:rPr lang="ru-RU" altLang="ru-RU" dirty="0" err="1"/>
              <a:t>конструкції</a:t>
            </a:r>
            <a:r>
              <a:rPr lang="ru-RU" altLang="ru-RU" dirty="0"/>
              <a:t> </a:t>
            </a:r>
            <a:r>
              <a:rPr lang="ru-RU" altLang="ru-RU" dirty="0" err="1"/>
              <a:t>дозволяють</a:t>
            </a:r>
            <a:r>
              <a:rPr lang="ru-RU" altLang="ru-RU" dirty="0"/>
              <a:t> </a:t>
            </a:r>
            <a:r>
              <a:rPr lang="ru-RU" altLang="ru-RU" dirty="0" err="1"/>
              <a:t>покращити</a:t>
            </a:r>
            <a:r>
              <a:rPr lang="ru-RU" altLang="ru-RU" dirty="0"/>
              <a:t> </a:t>
            </a:r>
            <a:r>
              <a:rPr lang="ru-RU" altLang="ru-RU" dirty="0" err="1"/>
              <a:t>загоєння</a:t>
            </a:r>
            <a:r>
              <a:rPr lang="ru-RU" altLang="ru-RU" dirty="0"/>
              <a:t> великих </a:t>
            </a:r>
            <a:r>
              <a:rPr lang="ru-RU" altLang="ru-RU" dirty="0" err="1"/>
              <a:t>опікових</a:t>
            </a:r>
            <a:r>
              <a:rPr lang="ru-RU" altLang="ru-RU" dirty="0"/>
              <a:t> </a:t>
            </a:r>
            <a:r>
              <a:rPr lang="ru-RU" altLang="ru-RU" dirty="0" err="1"/>
              <a:t>поверхонь</a:t>
            </a:r>
            <a:r>
              <a:rPr lang="ru-RU" altLang="ru-RU" dirty="0"/>
              <a:t>. </a:t>
            </a:r>
            <a:r>
              <a:rPr lang="ru-RU" altLang="ru-RU" dirty="0" err="1"/>
              <a:t>Розробка</a:t>
            </a:r>
            <a:r>
              <a:rPr lang="ru-RU" altLang="ru-RU" dirty="0"/>
              <a:t> </a:t>
            </a:r>
            <a:r>
              <a:rPr lang="ru-RU" altLang="ru-RU" dirty="0" err="1"/>
              <a:t>графтів</a:t>
            </a:r>
            <a:r>
              <a:rPr lang="ru-RU" altLang="ru-RU" dirty="0"/>
              <a:t> </a:t>
            </a:r>
            <a:r>
              <a:rPr lang="ru-RU" altLang="ru-RU" dirty="0" err="1"/>
              <a:t>ведеться</a:t>
            </a:r>
            <a:r>
              <a:rPr lang="ru-RU" altLang="ru-RU" dirty="0"/>
              <a:t> також у </a:t>
            </a:r>
            <a:r>
              <a:rPr lang="ru-RU" altLang="ru-RU" dirty="0" err="1"/>
              <a:t>кардіології</a:t>
            </a:r>
            <a:r>
              <a:rPr lang="ru-RU" altLang="ru-RU" dirty="0"/>
              <a:t> (</a:t>
            </a:r>
            <a:r>
              <a:rPr lang="ru-RU" altLang="ru-RU" dirty="0" err="1"/>
              <a:t>штучні</a:t>
            </a:r>
            <a:r>
              <a:rPr lang="ru-RU" altLang="ru-RU" dirty="0"/>
              <a:t> </a:t>
            </a:r>
            <a:r>
              <a:rPr lang="ru-RU" altLang="ru-RU" dirty="0" err="1"/>
              <a:t>клапани</a:t>
            </a:r>
            <a:r>
              <a:rPr lang="ru-RU" altLang="ru-RU" dirty="0"/>
              <a:t> </a:t>
            </a:r>
            <a:r>
              <a:rPr lang="ru-RU" altLang="ru-RU" dirty="0" err="1"/>
              <a:t>серця</a:t>
            </a:r>
            <a:r>
              <a:rPr lang="ru-RU" altLang="ru-RU" dirty="0"/>
              <a:t>, </a:t>
            </a:r>
            <a:r>
              <a:rPr lang="ru-RU" altLang="ru-RU" dirty="0" err="1"/>
              <a:t>реконструкція</a:t>
            </a:r>
            <a:r>
              <a:rPr lang="ru-RU" altLang="ru-RU" dirty="0"/>
              <a:t> великих </a:t>
            </a:r>
            <a:r>
              <a:rPr lang="ru-RU" altLang="ru-RU" dirty="0" err="1"/>
              <a:t>судин</a:t>
            </a:r>
            <a:r>
              <a:rPr lang="ru-RU" altLang="ru-RU" dirty="0"/>
              <a:t> та </a:t>
            </a:r>
            <a:r>
              <a:rPr lang="ru-RU" altLang="ru-RU" dirty="0" err="1"/>
              <a:t>капілярних</a:t>
            </a:r>
            <a:r>
              <a:rPr lang="ru-RU" altLang="ru-RU" dirty="0"/>
              <a:t> мереж); для </a:t>
            </a:r>
            <a:r>
              <a:rPr lang="ru-RU" altLang="ru-RU" dirty="0" err="1"/>
              <a:t>відновлення</a:t>
            </a:r>
            <a:r>
              <a:rPr lang="ru-RU" altLang="ru-RU" dirty="0"/>
              <a:t> </a:t>
            </a:r>
            <a:r>
              <a:rPr lang="ru-RU" altLang="ru-RU" dirty="0" err="1"/>
              <a:t>органів</a:t>
            </a:r>
            <a:r>
              <a:rPr lang="ru-RU" altLang="ru-RU" dirty="0"/>
              <a:t> </a:t>
            </a:r>
            <a:r>
              <a:rPr lang="ru-RU" altLang="ru-RU" dirty="0" err="1"/>
              <a:t>дихання</a:t>
            </a:r>
            <a:r>
              <a:rPr lang="ru-RU" altLang="ru-RU" dirty="0"/>
              <a:t> (гортань, трахея та бронхи), тонкого кишечника, </a:t>
            </a:r>
            <a:r>
              <a:rPr lang="ru-RU" altLang="ru-RU" dirty="0" err="1"/>
              <a:t>печінки</a:t>
            </a:r>
            <a:r>
              <a:rPr lang="ru-RU" altLang="ru-RU" dirty="0"/>
              <a:t>, </a:t>
            </a:r>
            <a:r>
              <a:rPr lang="ru-RU" altLang="ru-RU" dirty="0" err="1"/>
              <a:t>органів</a:t>
            </a:r>
            <a:r>
              <a:rPr lang="ru-RU" altLang="ru-RU" dirty="0"/>
              <a:t> </a:t>
            </a:r>
            <a:r>
              <a:rPr lang="ru-RU" altLang="ru-RU" dirty="0" err="1"/>
              <a:t>сечовидільної</a:t>
            </a:r>
            <a:r>
              <a:rPr lang="ru-RU" altLang="ru-RU" dirty="0"/>
              <a:t> </a:t>
            </a:r>
            <a:r>
              <a:rPr lang="ru-RU" altLang="ru-RU" dirty="0" err="1"/>
              <a:t>системи</a:t>
            </a:r>
            <a:r>
              <a:rPr lang="ru-RU" altLang="ru-RU" dirty="0"/>
              <a:t>, </a:t>
            </a:r>
            <a:r>
              <a:rPr lang="ru-RU" altLang="ru-RU" dirty="0" err="1"/>
              <a:t>залоз</a:t>
            </a:r>
            <a:r>
              <a:rPr lang="ru-RU" altLang="ru-RU" dirty="0"/>
              <a:t> </a:t>
            </a:r>
            <a:r>
              <a:rPr lang="ru-RU" altLang="ru-RU" dirty="0" err="1"/>
              <a:t>внутрішньої</a:t>
            </a:r>
            <a:r>
              <a:rPr lang="ru-RU" altLang="ru-RU" dirty="0"/>
              <a:t> </a:t>
            </a:r>
            <a:r>
              <a:rPr lang="ru-RU" altLang="ru-RU" dirty="0" err="1"/>
              <a:t>секреції</a:t>
            </a:r>
            <a:r>
              <a:rPr lang="ru-RU" altLang="ru-RU" dirty="0"/>
              <a:t> та </a:t>
            </a:r>
            <a:r>
              <a:rPr lang="ru-RU" altLang="ru-RU" dirty="0" err="1"/>
              <a:t>нейронів</a:t>
            </a:r>
            <a:r>
              <a:rPr lang="ru-RU" altLang="ru-RU" dirty="0"/>
              <a:t>.</a:t>
            </a:r>
            <a:r>
              <a:rPr lang="en-US" altLang="ru-RU" dirty="0"/>
              <a:t> Young </a:t>
            </a:r>
            <a:r>
              <a:rPr lang="ru-RU" altLang="ru-RU" dirty="0"/>
              <a:t>та </a:t>
            </a:r>
            <a:r>
              <a:rPr lang="ru-RU" altLang="ru-RU" dirty="0" err="1"/>
              <a:t>ін</a:t>
            </a:r>
            <a:r>
              <a:rPr lang="ru-RU" altLang="ru-RU" dirty="0"/>
              <a:t>. </a:t>
            </a:r>
            <a:r>
              <a:rPr lang="ru-RU" altLang="ru-RU" dirty="0" err="1"/>
              <a:t>стверджував</a:t>
            </a:r>
            <a:r>
              <a:rPr lang="ru-RU" altLang="ru-RU" dirty="0"/>
              <a:t>, </a:t>
            </a:r>
            <a:r>
              <a:rPr lang="ru-RU" altLang="ru-RU" dirty="0" err="1"/>
              <a:t>що</a:t>
            </a:r>
            <a:r>
              <a:rPr lang="ru-RU" altLang="ru-RU" dirty="0"/>
              <a:t> </a:t>
            </a:r>
            <a:r>
              <a:rPr lang="ru-RU" altLang="ru-RU" dirty="0" err="1"/>
              <a:t>успішно</a:t>
            </a:r>
            <a:r>
              <a:rPr lang="ru-RU" altLang="ru-RU" dirty="0"/>
              <a:t> </a:t>
            </a:r>
            <a:r>
              <a:rPr lang="ru-RU" altLang="ru-RU" dirty="0" err="1"/>
              <a:t>відновив</a:t>
            </a:r>
            <a:r>
              <a:rPr lang="ru-RU" altLang="ru-RU" dirty="0"/>
              <a:t> першу в </a:t>
            </a:r>
            <a:r>
              <a:rPr lang="ru-RU" altLang="ru-RU" dirty="0" err="1"/>
              <a:t>історії</a:t>
            </a:r>
            <a:r>
              <a:rPr lang="ru-RU" altLang="ru-RU" dirty="0"/>
              <a:t> структуру зуба з дентином та </a:t>
            </a:r>
            <a:r>
              <a:rPr lang="ru-RU" altLang="ru-RU" dirty="0" err="1"/>
              <a:t>емаллю</a:t>
            </a:r>
            <a:r>
              <a:rPr lang="ru-RU" altLang="ru-RU" dirty="0"/>
              <a:t>, </a:t>
            </a:r>
            <a:r>
              <a:rPr lang="ru-RU" altLang="ru-RU" dirty="0" err="1"/>
              <a:t>використовуючи</a:t>
            </a:r>
            <a:r>
              <a:rPr lang="ru-RU" altLang="ru-RU" dirty="0"/>
              <a:t> </a:t>
            </a:r>
            <a:r>
              <a:rPr lang="ru-RU" altLang="ru-RU" dirty="0" err="1"/>
              <a:t>зубні</a:t>
            </a:r>
            <a:r>
              <a:rPr lang="ru-RU" altLang="ru-RU" dirty="0"/>
              <a:t> </a:t>
            </a:r>
            <a:r>
              <a:rPr lang="ru-RU" altLang="ru-RU" dirty="0" err="1"/>
              <a:t>бруньки</a:t>
            </a:r>
            <a:r>
              <a:rPr lang="ru-RU" altLang="ru-RU" dirty="0"/>
              <a:t> </a:t>
            </a:r>
            <a:r>
              <a:rPr lang="ru-RU" altLang="ru-RU" dirty="0" err="1"/>
              <a:t>третіх</a:t>
            </a:r>
            <a:r>
              <a:rPr lang="ru-RU" altLang="ru-RU" dirty="0"/>
              <a:t> </a:t>
            </a:r>
            <a:r>
              <a:rPr lang="ru-RU" altLang="ru-RU" dirty="0" err="1"/>
              <a:t>корінних</a:t>
            </a:r>
            <a:r>
              <a:rPr lang="ru-RU" altLang="ru-RU" dirty="0"/>
              <a:t> </a:t>
            </a:r>
            <a:r>
              <a:rPr lang="ru-RU" altLang="ru-RU" dirty="0" err="1"/>
              <a:t>зубів</a:t>
            </a:r>
            <a:r>
              <a:rPr lang="ru-RU" altLang="ru-RU" dirty="0"/>
              <a:t> </a:t>
            </a:r>
            <a:r>
              <a:rPr lang="ru-RU" altLang="ru-RU" dirty="0" err="1"/>
              <a:t>свині</a:t>
            </a:r>
            <a:r>
              <a:rPr lang="ru-RU" altLang="ru-RU" dirty="0"/>
              <a:t>. </a:t>
            </a:r>
            <a:r>
              <a:rPr lang="ru-RU" altLang="ru-RU" dirty="0" err="1"/>
              <a:t>Клітини</a:t>
            </a:r>
            <a:r>
              <a:rPr lang="ru-RU" altLang="ru-RU" dirty="0"/>
              <a:t> </a:t>
            </a:r>
            <a:r>
              <a:rPr lang="ru-RU" altLang="ru-RU" dirty="0" err="1"/>
              <a:t>зубних</a:t>
            </a:r>
            <a:r>
              <a:rPr lang="ru-RU" altLang="ru-RU" dirty="0"/>
              <a:t> </a:t>
            </a:r>
            <a:r>
              <a:rPr lang="ru-RU" altLang="ru-RU" dirty="0" err="1"/>
              <a:t>бруньок</a:t>
            </a:r>
            <a:r>
              <a:rPr lang="ru-RU" altLang="ru-RU" dirty="0"/>
              <a:t> </a:t>
            </a:r>
            <a:r>
              <a:rPr lang="ru-RU" altLang="ru-RU" dirty="0" err="1"/>
              <a:t>імплантували</a:t>
            </a:r>
            <a:r>
              <a:rPr lang="ru-RU" altLang="ru-RU" dirty="0"/>
              <a:t> щурам </a:t>
            </a:r>
            <a:r>
              <a:rPr lang="ru-RU" altLang="ru-RU" dirty="0" err="1"/>
              <a:t>після</a:t>
            </a:r>
            <a:r>
              <a:rPr lang="ru-RU" altLang="ru-RU" dirty="0"/>
              <a:t> </a:t>
            </a:r>
            <a:r>
              <a:rPr lang="ru-RU" altLang="ru-RU" dirty="0" err="1"/>
              <a:t>посіву</a:t>
            </a:r>
            <a:r>
              <a:rPr lang="ru-RU" altLang="ru-RU" dirty="0"/>
              <a:t> на </a:t>
            </a:r>
            <a:r>
              <a:rPr lang="ru-RU" altLang="ru-RU" dirty="0" err="1"/>
              <a:t>біорозкладані</a:t>
            </a:r>
            <a:r>
              <a:rPr lang="ru-RU" altLang="ru-RU" dirty="0"/>
              <a:t> </a:t>
            </a:r>
            <a:r>
              <a:rPr lang="ru-RU" altLang="ru-RU" dirty="0" err="1"/>
              <a:t>каркаси</a:t>
            </a:r>
            <a:r>
              <a:rPr lang="ru-RU" altLang="ru-RU" dirty="0"/>
              <a:t>. </a:t>
            </a:r>
            <a:r>
              <a:rPr lang="ru-RU" altLang="ru-RU" dirty="0" err="1"/>
              <a:t>Протягом</a:t>
            </a:r>
            <a:r>
              <a:rPr lang="ru-RU" altLang="ru-RU" dirty="0"/>
              <a:t> </a:t>
            </a:r>
            <a:r>
              <a:rPr lang="ru-RU" altLang="ru-RU" dirty="0" err="1"/>
              <a:t>п’яти</a:t>
            </a:r>
            <a:r>
              <a:rPr lang="ru-RU" altLang="ru-RU" dirty="0"/>
              <a:t>-семи </a:t>
            </a:r>
            <a:r>
              <a:rPr lang="ru-RU" altLang="ru-RU" dirty="0" err="1"/>
              <a:t>місяців</a:t>
            </a:r>
            <a:r>
              <a:rPr lang="ru-RU" altLang="ru-RU" dirty="0"/>
              <a:t> </a:t>
            </a:r>
            <a:r>
              <a:rPr lang="ru-RU" altLang="ru-RU" dirty="0" err="1"/>
              <a:t>відновлювалися</a:t>
            </a:r>
            <a:r>
              <a:rPr lang="ru-RU" altLang="ru-RU" dirty="0"/>
              <a:t> </a:t>
            </a:r>
            <a:r>
              <a:rPr lang="ru-RU" altLang="ru-RU" dirty="0" err="1"/>
              <a:t>видимі</a:t>
            </a:r>
            <a:r>
              <a:rPr lang="ru-RU" altLang="ru-RU" dirty="0"/>
              <a:t> </a:t>
            </a:r>
            <a:r>
              <a:rPr lang="ru-RU" altLang="ru-RU" dirty="0" err="1"/>
              <a:t>структури</a:t>
            </a:r>
            <a:r>
              <a:rPr lang="ru-RU" altLang="ru-RU" dirty="0"/>
              <a:t> зуба (</a:t>
            </a:r>
            <a:r>
              <a:rPr lang="ru-RU" altLang="ru-RU" dirty="0" err="1"/>
              <a:t>зріла</a:t>
            </a:r>
            <a:r>
              <a:rPr lang="ru-RU" altLang="ru-RU" dirty="0"/>
              <a:t> </a:t>
            </a:r>
            <a:r>
              <a:rPr lang="ru-RU" altLang="ru-RU" dirty="0" err="1"/>
              <a:t>емаль</a:t>
            </a:r>
            <a:r>
              <a:rPr lang="ru-RU" altLang="ru-RU" dirty="0"/>
              <a:t> з </a:t>
            </a:r>
            <a:r>
              <a:rPr lang="ru-RU" altLang="ru-RU" dirty="0" err="1"/>
              <a:t>емалевим</a:t>
            </a:r>
            <a:r>
              <a:rPr lang="ru-RU" altLang="ru-RU" dirty="0"/>
              <a:t> органом, дентин з </a:t>
            </a:r>
            <a:r>
              <a:rPr lang="ru-RU" altLang="ru-RU" dirty="0" err="1"/>
              <a:t>одонтобластами</a:t>
            </a:r>
            <a:r>
              <a:rPr lang="ru-RU" altLang="ru-RU" dirty="0"/>
              <a:t> і пульповою камерою, </a:t>
            </a:r>
            <a:r>
              <a:rPr lang="ru-RU" altLang="ru-RU" dirty="0" err="1"/>
              <a:t>кореневий</a:t>
            </a:r>
            <a:r>
              <a:rPr lang="ru-RU" altLang="ru-RU" dirty="0"/>
              <a:t> листок </a:t>
            </a:r>
            <a:r>
              <a:rPr lang="ru-RU" altLang="ru-RU" dirty="0" err="1"/>
              <a:t>Гертвіга</a:t>
            </a:r>
            <a:r>
              <a:rPr lang="ru-RU" altLang="ru-RU" dirty="0"/>
              <a:t> з </a:t>
            </a:r>
            <a:r>
              <a:rPr lang="ru-RU" altLang="ru-RU" dirty="0" err="1"/>
              <a:t>цементобластами</a:t>
            </a:r>
            <a:r>
              <a:rPr lang="ru-RU" altLang="ru-RU" dirty="0"/>
              <a:t>). </a:t>
            </a:r>
            <a:r>
              <a:rPr lang="ru-RU" altLang="ru-RU" dirty="0" err="1"/>
              <a:t>Однак</a:t>
            </a:r>
            <a:r>
              <a:rPr lang="ru-RU" altLang="ru-RU" dirty="0"/>
              <a:t> були </a:t>
            </a:r>
            <a:r>
              <a:rPr lang="ru-RU" altLang="ru-RU" dirty="0" err="1"/>
              <a:t>створені</a:t>
            </a:r>
            <a:r>
              <a:rPr lang="ru-RU" altLang="ru-RU" dirty="0"/>
              <a:t> </a:t>
            </a:r>
            <a:r>
              <a:rPr lang="ru-RU" altLang="ru-RU" dirty="0" err="1"/>
              <a:t>тканини</a:t>
            </a:r>
            <a:r>
              <a:rPr lang="ru-RU" altLang="ru-RU" dirty="0"/>
              <a:t> </a:t>
            </a:r>
            <a:r>
              <a:rPr lang="ru-RU" altLang="ru-RU" dirty="0" err="1"/>
              <a:t>меншого</a:t>
            </a:r>
            <a:r>
              <a:rPr lang="ru-RU" altLang="ru-RU" dirty="0"/>
              <a:t> </a:t>
            </a:r>
            <a:r>
              <a:rPr lang="ru-RU" altLang="ru-RU" dirty="0" err="1"/>
              <a:t>розміру</a:t>
            </a:r>
            <a:r>
              <a:rPr lang="ru-RU" altLang="ru-RU" dirty="0"/>
              <a:t> (4 мм2), і </a:t>
            </a:r>
            <a:r>
              <a:rPr lang="ru-RU" altLang="ru-RU" dirty="0" err="1"/>
              <a:t>зуби</a:t>
            </a:r>
            <a:r>
              <a:rPr lang="ru-RU" altLang="ru-RU" dirty="0"/>
              <a:t>, </a:t>
            </a:r>
            <a:r>
              <a:rPr lang="ru-RU" altLang="ru-RU" dirty="0" err="1"/>
              <a:t>сконструйовані</a:t>
            </a:r>
            <a:r>
              <a:rPr lang="ru-RU" altLang="ru-RU" dirty="0"/>
              <a:t> за </a:t>
            </a:r>
            <a:r>
              <a:rPr lang="ru-RU" altLang="ru-RU" dirty="0" err="1"/>
              <a:t>допомогою</a:t>
            </a:r>
            <a:r>
              <a:rPr lang="ru-RU" altLang="ru-RU" dirty="0"/>
              <a:t> </a:t>
            </a:r>
            <a:r>
              <a:rPr lang="ru-RU" altLang="ru-RU" dirty="0" err="1"/>
              <a:t>тканинної</a:t>
            </a:r>
            <a:r>
              <a:rPr lang="ru-RU" altLang="ru-RU" dirty="0"/>
              <a:t> </a:t>
            </a:r>
            <a:r>
              <a:rPr lang="ru-RU" altLang="ru-RU" dirty="0" err="1"/>
              <a:t>інженерії</a:t>
            </a:r>
            <a:r>
              <a:rPr lang="ru-RU" altLang="ru-RU" dirty="0"/>
              <a:t>, не </a:t>
            </a:r>
            <a:r>
              <a:rPr lang="ru-RU" altLang="ru-RU" dirty="0" err="1"/>
              <a:t>відповідали</a:t>
            </a:r>
            <a:r>
              <a:rPr lang="ru-RU" altLang="ru-RU" dirty="0"/>
              <a:t> каркасу</a:t>
            </a:r>
            <a:endParaRPr lang="uk-UA" dirty="0"/>
          </a:p>
        </p:txBody>
      </p:sp>
      <p:sp>
        <p:nvSpPr>
          <p:cNvPr id="114692" name="Номер слайда 3"/>
          <p:cNvSpPr>
            <a:spLocks noGrp="1"/>
          </p:cNvSpPr>
          <p:nvPr>
            <p:ph type="sldNum" sz="quarter" idx="5"/>
          </p:nvPr>
        </p:nvSpPr>
        <p:spPr>
          <a:xfrm>
            <a:off x="3884613" y="8685213"/>
            <a:ext cx="2971800" cy="457200"/>
          </a:xfrm>
          <a:prstGeom prst="rect">
            <a:avLst/>
          </a:prstGeom>
          <a:noFill/>
        </p:spPr>
        <p:txBody>
          <a:bodyPr/>
          <a:lstStyle/>
          <a:p>
            <a:fld id="{6AB7D542-929D-45B6-8BA2-ABFAAF550E93}" type="slidenum">
              <a:rPr lang="ru-RU" altLang="ru-RU" smtClean="0"/>
              <a:pPr/>
              <a:t>79</a:t>
            </a:fld>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94C74DBA-EA38-4E55-B3B0-6CDCA2D05E02}" type="datetimeFigureOut">
              <a:rPr lang="uk-UA" smtClean="0"/>
              <a:t>05.09.2024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B5F706F-F9C0-4CF3-AF07-7579A70042FB}" type="slidenum">
              <a:rPr lang="ru-RU" altLang="ru-RU" smtClean="0"/>
              <a:pPr/>
              <a:t>‹#›</a:t>
            </a:fld>
            <a:endParaRPr lang="ru-RU"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94C74DBA-EA38-4E55-B3B0-6CDCA2D05E02}" type="datetimeFigureOut">
              <a:rPr lang="uk-UA" smtClean="0"/>
              <a:t>05.09.2024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B783745C-10CC-466F-8CCA-743495B84866}" type="slidenum">
              <a:rPr lang="ru-RU" altLang="ru-RU" smtClean="0"/>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4C74DBA-EA38-4E55-B3B0-6CDCA2D05E02}" type="datetimeFigureOut">
              <a:rPr lang="uk-UA" smtClean="0"/>
              <a:t>05.09.2024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3A0B816-12F0-4769-9E69-669BCDADEE12}" type="slidenum">
              <a:rPr lang="ru-RU" altLang="ru-RU" smtClean="0"/>
              <a:pPr/>
              <a:t>‹#›</a:t>
            </a:fld>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p>
            <a:fld id="{94C74DBA-EA38-4E55-B3B0-6CDCA2D05E02}" type="datetimeFigureOut">
              <a:rPr lang="uk-UA" smtClean="0"/>
              <a:t>05.09.2024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A684B16-7185-480C-A1D9-19EC57C9E8EC}" type="slidenum">
              <a:rPr lang="ru-RU" altLang="ru-RU" smtClean="0"/>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p>
            <a:fld id="{94C74DBA-EA38-4E55-B3B0-6CDCA2D05E02}" type="datetimeFigureOut">
              <a:rPr lang="uk-UA" smtClean="0"/>
              <a:t>05.09.2024</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59BFACA9-BF49-4E0A-B432-EB00BA12AACD}" type="slidenum">
              <a:rPr lang="ru-RU" altLang="ru-RU" smtClean="0"/>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94C74DBA-EA38-4E55-B3B0-6CDCA2D05E02}" type="datetimeFigureOut">
              <a:rPr lang="uk-UA" smtClean="0"/>
              <a:t>05.09.2024</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713A4E2D-47DE-447F-BC8C-D9F5EEC1E61D}" type="slidenum">
              <a:rPr lang="ru-RU" altLang="ru-RU" smtClean="0"/>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4C74DBA-EA38-4E55-B3B0-6CDCA2D05E02}" type="datetimeFigureOut">
              <a:rPr lang="uk-UA" smtClean="0"/>
              <a:t>05.09.2024</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FF9D415B-0380-4D1C-B9BF-473DFEDB2ECC}" type="slidenum">
              <a:rPr lang="ru-RU" altLang="ru-RU" smtClean="0"/>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94C74DBA-EA38-4E55-B3B0-6CDCA2D05E02}" type="datetimeFigureOut">
              <a:rPr lang="uk-UA" smtClean="0"/>
              <a:t>05.09.2024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8652E8D1-DBC7-48EE-A08E-A040605EA95C}" type="slidenum">
              <a:rPr lang="ru-RU" altLang="ru-RU" smtClean="0"/>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94C74DBA-EA38-4E55-B3B0-6CDCA2D05E02}" type="datetimeFigureOut">
              <a:rPr lang="uk-UA" smtClean="0"/>
              <a:t>05.09.2024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F5C1BE31-F563-4790-A530-AF049090E81A}" type="slidenum">
              <a:rPr lang="ru-RU" altLang="ru-RU" smtClean="0"/>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94C74DBA-EA38-4E55-B3B0-6CDCA2D05E02}" type="datetimeFigureOut">
              <a:rPr lang="uk-UA" smtClean="0"/>
              <a:t>05.09.2024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B98D1E19-696F-484A-BD45-AE6A93E68A94}" type="slidenum">
              <a:rPr lang="ru-RU" altLang="ru-RU" smtClean="0"/>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94C74DBA-EA38-4E55-B3B0-6CDCA2D05E02}" type="datetimeFigureOut">
              <a:rPr lang="uk-UA" smtClean="0"/>
              <a:t>05.09.2024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9B39128-DF6D-4D02-A541-B69BD79205C0}" type="slidenum">
              <a:rPr lang="ru-RU" altLang="ru-RU" smtClean="0"/>
              <a:pPr/>
              <a:t>‹#›</a:t>
            </a:fld>
            <a:endParaRPr lang="ru-RU"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1" y="277950"/>
            <a:ext cx="8229600" cy="1139159"/>
          </a:xfrm>
        </p:spPr>
        <p:txBody>
          <a:bodyPr/>
          <a:lstStyle/>
          <a:p>
            <a:r>
              <a:rPr lang="ru-RU"/>
              <a:t>Образец заголовка</a:t>
            </a:r>
            <a:endParaRPr lang="uk-UA"/>
          </a:p>
        </p:txBody>
      </p:sp>
      <p:sp>
        <p:nvSpPr>
          <p:cNvPr id="3" name="Текст 2"/>
          <p:cNvSpPr>
            <a:spLocks noGrp="1"/>
          </p:cNvSpPr>
          <p:nvPr>
            <p:ph type="body" sz="half" idx="1"/>
          </p:nvPr>
        </p:nvSpPr>
        <p:spPr>
          <a:xfrm>
            <a:off x="457920" y="1600009"/>
            <a:ext cx="4044960" cy="45307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1121" y="1600009"/>
            <a:ext cx="4046400" cy="45307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40"/>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ru-RU"/>
          </a:p>
        </p:txBody>
      </p:sp>
      <p:sp>
        <p:nvSpPr>
          <p:cNvPr id="6" name="Rectangle 41"/>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ru-RU"/>
          </a:p>
        </p:txBody>
      </p:sp>
      <p:sp>
        <p:nvSpPr>
          <p:cNvPr id="7" name="Rectangle 42"/>
          <p:cNvSpPr>
            <a:spLocks noGrp="1" noChangeArrowheads="1"/>
          </p:cNvSpPr>
          <p:nvPr>
            <p:ph type="sldNum" sz="quarter" idx="12"/>
          </p:nvPr>
        </p:nvSpPr>
        <p:spPr>
          <a:ln/>
        </p:spPr>
        <p:txBody>
          <a:bodyPr/>
          <a:lstStyle>
            <a:lvl1pPr>
              <a:defRPr/>
            </a:lvl1pPr>
          </a:lstStyle>
          <a:p>
            <a:pPr>
              <a:defRPr/>
            </a:pPr>
            <a:fld id="{47832CC6-0D03-4A23-B20E-8DEF2A421C47}"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1" y="277950"/>
            <a:ext cx="8229600" cy="1139159"/>
          </a:xfrm>
        </p:spPr>
        <p:txBody>
          <a:bodyPr/>
          <a:lstStyle/>
          <a:p>
            <a:r>
              <a:rPr lang="ru-RU"/>
              <a:t>Образец заголовка</a:t>
            </a:r>
            <a:endParaRPr lang="uk-UA"/>
          </a:p>
        </p:txBody>
      </p:sp>
      <p:sp>
        <p:nvSpPr>
          <p:cNvPr id="3" name="Текст 2"/>
          <p:cNvSpPr>
            <a:spLocks noGrp="1"/>
          </p:cNvSpPr>
          <p:nvPr>
            <p:ph type="body" sz="half" idx="1"/>
          </p:nvPr>
        </p:nvSpPr>
        <p:spPr>
          <a:xfrm>
            <a:off x="457920" y="1600009"/>
            <a:ext cx="4044960" cy="45307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quarter" idx="2"/>
          </p:nvPr>
        </p:nvSpPr>
        <p:spPr>
          <a:xfrm>
            <a:off x="4641121" y="1600009"/>
            <a:ext cx="4046400" cy="219623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Содержимое 4"/>
          <p:cNvSpPr>
            <a:spLocks noGrp="1"/>
          </p:cNvSpPr>
          <p:nvPr>
            <p:ph sz="quarter" idx="3"/>
          </p:nvPr>
        </p:nvSpPr>
        <p:spPr>
          <a:xfrm>
            <a:off x="4641121" y="3934493"/>
            <a:ext cx="4046400" cy="219623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Rectangle 40"/>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ru-RU"/>
          </a:p>
        </p:txBody>
      </p:sp>
      <p:sp>
        <p:nvSpPr>
          <p:cNvPr id="7" name="Rectangle 41"/>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ru-RU"/>
          </a:p>
        </p:txBody>
      </p:sp>
      <p:sp>
        <p:nvSpPr>
          <p:cNvPr id="8" name="Rectangle 42"/>
          <p:cNvSpPr>
            <a:spLocks noGrp="1" noChangeArrowheads="1"/>
          </p:cNvSpPr>
          <p:nvPr>
            <p:ph type="sldNum" sz="quarter" idx="12"/>
          </p:nvPr>
        </p:nvSpPr>
        <p:spPr>
          <a:ln/>
        </p:spPr>
        <p:txBody>
          <a:bodyPr/>
          <a:lstStyle>
            <a:lvl1pPr>
              <a:defRPr/>
            </a:lvl1pPr>
          </a:lstStyle>
          <a:p>
            <a:pPr>
              <a:defRPr/>
            </a:pPr>
            <a:fld id="{C36A1EA4-BDB8-43A0-BBBC-C3ACB8033A2E}"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a:t>Образец заголовка</a:t>
            </a:r>
          </a:p>
        </p:txBody>
      </p:sp>
      <p:sp>
        <p:nvSpPr>
          <p:cNvPr id="3" name="Таблица 2"/>
          <p:cNvSpPr>
            <a:spLocks noGrp="1"/>
          </p:cNvSpPr>
          <p:nvPr>
            <p:ph type="tbl" idx="1"/>
          </p:nvPr>
        </p:nvSpPr>
        <p:spPr>
          <a:xfrm>
            <a:off x="457200" y="1981200"/>
            <a:ext cx="8229600" cy="4114800"/>
          </a:xfrm>
        </p:spPr>
        <p:txBody>
          <a:bodyPr/>
          <a:lstStyle/>
          <a:p>
            <a:pPr lvl="0"/>
            <a:endParaRPr lang="ru-RU" noProof="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ru-RU"/>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48F9F41-A876-4338-B3CC-F830F7B058B0}" type="slidenum">
              <a:rPr lang="ru-RU" altLang="ru-RU"/>
              <a:pPr>
                <a:defRPr/>
              </a:pPr>
              <a:t>‹#›</a:t>
            </a:fld>
            <a:endParaRPr lang="ru-RU" alt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1" y="277950"/>
            <a:ext cx="8229600" cy="1139159"/>
          </a:xfrm>
        </p:spPr>
        <p:txBody>
          <a:bodyPr/>
          <a:lstStyle/>
          <a:p>
            <a:r>
              <a:rPr lang="ru-RU"/>
              <a:t>Образец заголовка</a:t>
            </a:r>
            <a:endParaRPr lang="uk-UA"/>
          </a:p>
        </p:txBody>
      </p:sp>
      <p:sp>
        <p:nvSpPr>
          <p:cNvPr id="3" name="Текст 2"/>
          <p:cNvSpPr>
            <a:spLocks noGrp="1"/>
          </p:cNvSpPr>
          <p:nvPr>
            <p:ph type="body" sz="half" idx="1"/>
          </p:nvPr>
        </p:nvSpPr>
        <p:spPr>
          <a:xfrm>
            <a:off x="457921" y="1600009"/>
            <a:ext cx="8229600" cy="219623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57921" y="3934493"/>
            <a:ext cx="8229600" cy="219623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40">
            <a:extLst>
              <a:ext uri="{FF2B5EF4-FFF2-40B4-BE49-F238E27FC236}">
                <a16:creationId xmlns:a16="http://schemas.microsoft.com/office/drawing/2014/main" id="{BACE9051-9A71-5DD7-B717-B96C736C5960}"/>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41">
            <a:extLst>
              <a:ext uri="{FF2B5EF4-FFF2-40B4-BE49-F238E27FC236}">
                <a16:creationId xmlns:a16="http://schemas.microsoft.com/office/drawing/2014/main" id="{C55DBDFA-7F86-52C3-BB53-6EF5F7DAF498}"/>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42">
            <a:extLst>
              <a:ext uri="{FF2B5EF4-FFF2-40B4-BE49-F238E27FC236}">
                <a16:creationId xmlns:a16="http://schemas.microsoft.com/office/drawing/2014/main" id="{6F9A4384-F1F0-C824-1BD0-4F39321FACB3}"/>
              </a:ext>
            </a:extLst>
          </p:cNvPr>
          <p:cNvSpPr>
            <a:spLocks noGrp="1" noChangeArrowheads="1"/>
          </p:cNvSpPr>
          <p:nvPr>
            <p:ph type="sldNum" sz="quarter" idx="12"/>
          </p:nvPr>
        </p:nvSpPr>
        <p:spPr>
          <a:ln/>
        </p:spPr>
        <p:txBody>
          <a:bodyPr/>
          <a:lstStyle>
            <a:lvl1pPr>
              <a:defRPr/>
            </a:lvl1pPr>
          </a:lstStyle>
          <a:p>
            <a:fld id="{5D1E540D-C987-4296-B0E4-414C557DCA8D}" type="slidenum">
              <a:rPr lang="ru-RU" altLang="ru-UA"/>
              <a:pPr/>
              <a:t>‹#›</a:t>
            </a:fld>
            <a:endParaRPr lang="ru-RU" altLang="ru-UA"/>
          </a:p>
        </p:txBody>
      </p:sp>
    </p:spTree>
    <p:extLst>
      <p:ext uri="{BB962C8B-B14F-4D97-AF65-F5344CB8AC3E}">
        <p14:creationId xmlns:p14="http://schemas.microsoft.com/office/powerpoint/2010/main" val="1283664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74DBA-EA38-4E55-B3B0-6CDCA2D05E02}" type="datetimeFigureOut">
              <a:rPr lang="uk-UA" smtClean="0"/>
              <a:t>05.09.2024</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3E1070-B9FD-43A4-BA74-F2B81C574809}" type="slidenum">
              <a:rPr lang="ru-RU" altLang="ru-RU" smtClean="0"/>
              <a:pPr/>
              <a:t>‹#›</a:t>
            </a:fld>
            <a:endParaRPr lang="ru-RU" altLang="ru-RU"/>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gif"/></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bms.brown.edu/pedisurg/Fetal/Seminar/Slides/3_Embryology_files/slide0045_image078.jpg" TargetMode="External"/><Relationship Id="rId1" Type="http://schemas.openxmlformats.org/officeDocument/2006/relationships/slideLayout" Target="../slideLayouts/slideLayout13.xml"/><Relationship Id="rId5" Type="http://schemas.openxmlformats.org/officeDocument/2006/relationships/image" Target="../media/image45.jpeg"/><Relationship Id="rId4" Type="http://schemas.openxmlformats.org/officeDocument/2006/relationships/hyperlink" Target="http://www.oshmanlaw.com/wp-content/uploads/2009/05/cleft-lip-baby.jpg"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www.pharyngula.org/images/anencephaly.jpg" TargetMode="External"/><Relationship Id="rId2" Type="http://schemas.openxmlformats.org/officeDocument/2006/relationships/image" Target="../media/image46.jpeg"/><Relationship Id="rId1" Type="http://schemas.openxmlformats.org/officeDocument/2006/relationships/slideLayout" Target="../slideLayouts/slideLayout13.xml"/><Relationship Id="rId4" Type="http://schemas.openxmlformats.org/officeDocument/2006/relationships/image" Target="../media/image47.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jpeg"/></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ru.wikipedia.org/wiki/%D0%A4%D0%B0%D0%B9%D0%BB:HLA.svg"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png"/></Relationships>
</file>

<file path=ppt/slides/_rels/slide7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652321" y="2187590"/>
            <a:ext cx="7773120" cy="1502077"/>
          </a:xfrm>
        </p:spPr>
        <p:txBody>
          <a:bodyPr/>
          <a:lstStyle/>
          <a:p>
            <a:pPr eaLnBrk="1" hangingPunct="1">
              <a:defRPr/>
            </a:pPr>
            <a:r>
              <a:rPr lang="ru-RU" sz="9100" b="1" dirty="0"/>
              <a:t>ОНТОГЕНЕЗ</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391680" y="177139"/>
            <a:ext cx="8360640" cy="2206312"/>
          </a:xfrm>
        </p:spPr>
        <p:txBody>
          <a:bodyPr lIns="0" tIns="0" rIns="0" bIns="0" anchorCtr="0"/>
          <a:lstStyle/>
          <a:p>
            <a:pPr eaLnBrk="1" hangingPunct="1">
              <a:buClr>
                <a:srgbClr val="FFFFCC"/>
              </a:buClr>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sz="4100" b="1" dirty="0">
                <a:solidFill>
                  <a:srgbClr val="FF0000"/>
                </a:solidFill>
              </a:rPr>
              <a:t>Онтогенез</a:t>
            </a:r>
            <a:r>
              <a:rPr lang="en-GB" sz="4100" dirty="0"/>
              <a:t> </a:t>
            </a:r>
            <a:r>
              <a:rPr lang="ru-RU" sz="4100" dirty="0"/>
              <a:t>–</a:t>
            </a:r>
            <a:r>
              <a:rPr lang="en-GB" sz="4100" dirty="0"/>
              <a:t> по</a:t>
            </a:r>
            <a:r>
              <a:rPr lang="uk-UA" sz="4100" dirty="0"/>
              <a:t>вний індивідуальний </a:t>
            </a:r>
            <a:r>
              <a:rPr lang="en-GB" sz="4100" dirty="0"/>
              <a:t>р</a:t>
            </a:r>
            <a:r>
              <a:rPr lang="uk-UA" sz="4100" dirty="0"/>
              <a:t>озвиток о</a:t>
            </a:r>
            <a:r>
              <a:rPr lang="en-GB" sz="4100" dirty="0"/>
              <a:t>рган</a:t>
            </a:r>
            <a:r>
              <a:rPr lang="uk-UA" sz="4100" dirty="0"/>
              <a:t>ізму від </a:t>
            </a:r>
            <a:r>
              <a:rPr lang="en-GB" sz="4100" dirty="0"/>
              <a:t>зигот</a:t>
            </a:r>
            <a:r>
              <a:rPr lang="uk-UA" sz="4100" dirty="0"/>
              <a:t>и </a:t>
            </a:r>
            <a:r>
              <a:rPr lang="en-GB" sz="4100" dirty="0"/>
              <a:t>до </a:t>
            </a:r>
            <a:r>
              <a:rPr lang="uk-UA" sz="4100" dirty="0"/>
              <a:t>біологічної с</a:t>
            </a:r>
            <a:r>
              <a:rPr lang="en-GB" sz="4100" dirty="0"/>
              <a:t>мерт</a:t>
            </a:r>
            <a:r>
              <a:rPr lang="uk-UA" sz="4100" dirty="0"/>
              <a:t>і</a:t>
            </a:r>
            <a:endParaRPr lang="en-GB" sz="4100" dirty="0"/>
          </a:p>
        </p:txBody>
      </p:sp>
      <p:sp>
        <p:nvSpPr>
          <p:cNvPr id="4098" name="Rectangle 2"/>
          <p:cNvSpPr>
            <a:spLocks noGrp="1" noChangeArrowheads="1"/>
          </p:cNvSpPr>
          <p:nvPr>
            <p:ph idx="1"/>
          </p:nvPr>
        </p:nvSpPr>
        <p:spPr>
          <a:xfrm>
            <a:off x="672481" y="2775172"/>
            <a:ext cx="7807680" cy="3634942"/>
          </a:xfrm>
        </p:spPr>
        <p:txBody>
          <a:bodyPr lIns="0" tIns="0" rIns="0" bIns="0"/>
          <a:lstStyle/>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dirty="0"/>
              <a:t>Із</a:t>
            </a:r>
            <a:r>
              <a:rPr lang="en-GB" dirty="0"/>
              <a:t> генетич</a:t>
            </a:r>
            <a:r>
              <a:rPr lang="uk-UA" dirty="0"/>
              <a:t>ної </a:t>
            </a:r>
            <a:r>
              <a:rPr lang="en-GB" dirty="0"/>
              <a:t>точки з</a:t>
            </a:r>
            <a:r>
              <a:rPr lang="uk-UA" dirty="0"/>
              <a:t>ору </a:t>
            </a:r>
            <a:r>
              <a:rPr lang="en-GB" dirty="0"/>
              <a:t>— реал</a:t>
            </a:r>
            <a:r>
              <a:rPr lang="uk-UA" dirty="0"/>
              <a:t>ізація спадкової інфо</a:t>
            </a:r>
            <a:r>
              <a:rPr lang="en-GB" dirty="0"/>
              <a:t>рмац</a:t>
            </a:r>
            <a:r>
              <a:rPr lang="uk-UA" dirty="0"/>
              <a:t>ії  </a:t>
            </a:r>
            <a:r>
              <a:rPr lang="en-GB" dirty="0"/>
              <a:t>на вс</a:t>
            </a:r>
            <a:r>
              <a:rPr lang="uk-UA" dirty="0"/>
              <a:t>і</a:t>
            </a:r>
            <a:r>
              <a:rPr lang="en-GB" dirty="0"/>
              <a:t>х стад</a:t>
            </a:r>
            <a:r>
              <a:rPr lang="uk-UA" dirty="0"/>
              <a:t>і</a:t>
            </a:r>
            <a:r>
              <a:rPr lang="en-GB" dirty="0"/>
              <a:t>ях </a:t>
            </a:r>
            <a:r>
              <a:rPr lang="uk-UA" dirty="0"/>
              <a:t>існування </a:t>
            </a:r>
            <a:r>
              <a:rPr lang="en-GB" dirty="0"/>
              <a:t>в</a:t>
            </a:r>
            <a:r>
              <a:rPr lang="uk-UA" dirty="0"/>
              <a:t> певних умовах довкілля</a:t>
            </a:r>
            <a:r>
              <a:rPr lang="en-GB" dirty="0"/>
              <a:t>                            </a:t>
            </a:r>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dirty="0"/>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57920" y="440686"/>
            <a:ext cx="8233920" cy="825207"/>
          </a:xfrm>
        </p:spPr>
        <p:txBody>
          <a:bodyPr lIns="0" tIns="0" rIns="0" bIns="0" anchorCtr="0"/>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b="1" dirty="0"/>
              <a:t>Пер</a:t>
            </a:r>
            <a:r>
              <a:rPr lang="uk-UA" b="1" dirty="0"/>
              <a:t>і</a:t>
            </a:r>
            <a:r>
              <a:rPr lang="en-GB" b="1" dirty="0"/>
              <a:t>од</a:t>
            </a:r>
            <a:r>
              <a:rPr lang="uk-UA" b="1" dirty="0"/>
              <a:t>и</a:t>
            </a:r>
            <a:r>
              <a:rPr lang="en-GB" b="1" dirty="0"/>
              <a:t> онтогенез</a:t>
            </a:r>
            <a:r>
              <a:rPr lang="uk-UA" b="1" dirty="0"/>
              <a:t>у</a:t>
            </a:r>
            <a:endParaRPr lang="en-GB" b="1" dirty="0"/>
          </a:p>
        </p:txBody>
      </p:sp>
      <p:sp>
        <p:nvSpPr>
          <p:cNvPr id="5122" name="Rectangle 2"/>
          <p:cNvSpPr>
            <a:spLocks noGrp="1" noChangeArrowheads="1"/>
          </p:cNvSpPr>
          <p:nvPr>
            <p:ph idx="1"/>
          </p:nvPr>
        </p:nvSpPr>
        <p:spPr>
          <a:xfrm>
            <a:off x="260640" y="1405588"/>
            <a:ext cx="8622720" cy="4640167"/>
          </a:xfrm>
        </p:spPr>
        <p:txBody>
          <a:bodyPr lIns="0" tIns="0" rIns="0" bIns="0"/>
          <a:lstStyle/>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 pos="8535006" algn="l"/>
              </a:tabLst>
              <a:defRPr/>
            </a:pPr>
            <a:r>
              <a:rPr lang="en-GB" sz="3500" b="1" dirty="0">
                <a:solidFill>
                  <a:srgbClr val="C00000"/>
                </a:solidFill>
              </a:rPr>
              <a:t>Предзиготн</a:t>
            </a:r>
            <a:r>
              <a:rPr lang="uk-UA" sz="3500" b="1" dirty="0">
                <a:solidFill>
                  <a:srgbClr val="C00000"/>
                </a:solidFill>
              </a:rPr>
              <a:t>и</a:t>
            </a:r>
            <a:r>
              <a:rPr lang="en-GB" sz="3500" b="1" dirty="0">
                <a:solidFill>
                  <a:srgbClr val="C00000"/>
                </a:solidFill>
              </a:rPr>
              <a:t>й</a:t>
            </a:r>
            <a:r>
              <a:rPr lang="en-GB" b="1" dirty="0">
                <a:solidFill>
                  <a:srgbClr val="C00000"/>
                </a:solidFill>
              </a:rPr>
              <a:t> </a:t>
            </a:r>
            <a:r>
              <a:rPr lang="en-GB" dirty="0"/>
              <a:t>— </a:t>
            </a:r>
            <a:r>
              <a:rPr lang="uk-UA" dirty="0"/>
              <a:t>утворення </a:t>
            </a:r>
            <a:r>
              <a:rPr lang="en-GB" dirty="0"/>
              <a:t>гамет</a:t>
            </a:r>
            <a:r>
              <a:rPr lang="uk-UA" dirty="0"/>
              <a:t>;</a:t>
            </a:r>
            <a:endParaRPr lang="en-GB" dirty="0"/>
          </a:p>
          <a:p>
            <a:pPr eaLnBrk="1" hangingPunct="1">
              <a:spcBef>
                <a:spcPts val="703"/>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 pos="8535006" algn="l"/>
              </a:tabLst>
              <a:defRPr/>
            </a:pPr>
            <a:r>
              <a:rPr lang="uk-UA" sz="3500" b="1" dirty="0">
                <a:solidFill>
                  <a:srgbClr val="C00000"/>
                </a:solidFill>
              </a:rPr>
              <a:t>Е</a:t>
            </a:r>
            <a:r>
              <a:rPr lang="en-GB" sz="3500" b="1" dirty="0">
                <a:solidFill>
                  <a:srgbClr val="C00000"/>
                </a:solidFill>
              </a:rPr>
              <a:t>мбр</a:t>
            </a:r>
            <a:r>
              <a:rPr lang="uk-UA" sz="3500" b="1" dirty="0">
                <a:solidFill>
                  <a:srgbClr val="C00000"/>
                </a:solidFill>
              </a:rPr>
              <a:t>іо</a:t>
            </a:r>
            <a:r>
              <a:rPr lang="en-GB" sz="3500" b="1" dirty="0">
                <a:solidFill>
                  <a:srgbClr val="C00000"/>
                </a:solidFill>
              </a:rPr>
              <a:t>нальн</a:t>
            </a:r>
            <a:r>
              <a:rPr lang="uk-UA" sz="3500" b="1" dirty="0">
                <a:solidFill>
                  <a:srgbClr val="C00000"/>
                </a:solidFill>
              </a:rPr>
              <a:t>и</a:t>
            </a:r>
            <a:r>
              <a:rPr lang="en-GB" sz="3500" b="1" dirty="0">
                <a:solidFill>
                  <a:srgbClr val="C00000"/>
                </a:solidFill>
              </a:rPr>
              <a:t>й (пренатальн</a:t>
            </a:r>
            <a:r>
              <a:rPr lang="uk-UA" sz="3500" b="1" dirty="0">
                <a:solidFill>
                  <a:srgbClr val="C00000"/>
                </a:solidFill>
              </a:rPr>
              <a:t>и</a:t>
            </a:r>
            <a:r>
              <a:rPr lang="en-GB" sz="3500" b="1" dirty="0">
                <a:solidFill>
                  <a:srgbClr val="C00000"/>
                </a:solidFill>
              </a:rPr>
              <a:t>й)</a:t>
            </a:r>
            <a:r>
              <a:rPr lang="en-GB" b="1" dirty="0">
                <a:solidFill>
                  <a:srgbClr val="C00000"/>
                </a:solidFill>
              </a:rPr>
              <a:t> </a:t>
            </a:r>
            <a:r>
              <a:rPr lang="en-GB" dirty="0"/>
              <a:t>— </a:t>
            </a:r>
            <a:r>
              <a:rPr lang="uk-UA" dirty="0"/>
              <a:t>від утворення з</a:t>
            </a:r>
            <a:r>
              <a:rPr lang="en-GB" dirty="0"/>
              <a:t>игот</a:t>
            </a:r>
            <a:r>
              <a:rPr lang="uk-UA" dirty="0"/>
              <a:t>и до народження</a:t>
            </a:r>
            <a:r>
              <a:rPr lang="en-GB" dirty="0"/>
              <a:t>. </a:t>
            </a:r>
            <a:r>
              <a:rPr lang="ru-RU" dirty="0"/>
              <a:t>     </a:t>
            </a:r>
            <a:r>
              <a:rPr lang="en-GB" sz="2800" dirty="0"/>
              <a:t>У </a:t>
            </a:r>
            <a:r>
              <a:rPr lang="uk-UA" sz="2800" dirty="0"/>
              <a:t>людини триває в середньому </a:t>
            </a:r>
            <a:r>
              <a:rPr lang="en-GB" sz="2800" dirty="0"/>
              <a:t>280 дн</a:t>
            </a:r>
            <a:r>
              <a:rPr lang="uk-UA" sz="2800" dirty="0"/>
              <a:t>ів </a:t>
            </a:r>
            <a:r>
              <a:rPr lang="en-GB" sz="2800" dirty="0"/>
              <a:t>(1,8</a:t>
            </a:r>
            <a:r>
              <a:rPr lang="ru-RU" sz="2800" dirty="0"/>
              <a:t> </a:t>
            </a:r>
            <a:r>
              <a:rPr lang="en-GB" sz="2800" dirty="0"/>
              <a:t>% </a:t>
            </a:r>
            <a:r>
              <a:rPr lang="uk-UA" sz="2800" dirty="0"/>
              <a:t>від </a:t>
            </a:r>
            <a:r>
              <a:rPr lang="en-GB" sz="2800" dirty="0"/>
              <a:t>с</a:t>
            </a:r>
            <a:r>
              <a:rPr lang="uk-UA" sz="2800" dirty="0"/>
              <a:t>ередньої тривалості </a:t>
            </a:r>
            <a:r>
              <a:rPr lang="en-GB" sz="2800" dirty="0"/>
              <a:t>жи</a:t>
            </a:r>
            <a:r>
              <a:rPr lang="uk-UA" sz="2800" dirty="0"/>
              <a:t>ття</a:t>
            </a:r>
            <a:r>
              <a:rPr lang="en-GB" sz="2800" dirty="0"/>
              <a:t>)</a:t>
            </a:r>
            <a:r>
              <a:rPr lang="ar-SA" sz="2800" dirty="0">
                <a:cs typeface="Arial" charset="0"/>
              </a:rPr>
              <a:t>‏</a:t>
            </a:r>
            <a:r>
              <a:rPr lang="uk-UA" sz="2800" dirty="0">
                <a:cs typeface="Arial" charset="0"/>
              </a:rPr>
              <a:t>;</a:t>
            </a:r>
            <a:endParaRPr lang="en-GB" sz="2800" dirty="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 pos="8535006" algn="l"/>
              </a:tabLst>
              <a:defRPr/>
            </a:pPr>
            <a:r>
              <a:rPr lang="en-GB" sz="3500" b="1" dirty="0">
                <a:solidFill>
                  <a:srgbClr val="C00000"/>
                </a:solidFill>
              </a:rPr>
              <a:t>Пост</a:t>
            </a:r>
            <a:r>
              <a:rPr lang="uk-UA" sz="3500" b="1" dirty="0">
                <a:solidFill>
                  <a:srgbClr val="C00000"/>
                </a:solidFill>
              </a:rPr>
              <a:t>е</a:t>
            </a:r>
            <a:r>
              <a:rPr lang="en-GB" sz="3500" b="1" dirty="0">
                <a:solidFill>
                  <a:srgbClr val="C00000"/>
                </a:solidFill>
              </a:rPr>
              <a:t>мбр</a:t>
            </a:r>
            <a:r>
              <a:rPr lang="uk-UA" sz="3500" b="1" dirty="0">
                <a:solidFill>
                  <a:srgbClr val="C00000"/>
                </a:solidFill>
              </a:rPr>
              <a:t>і</a:t>
            </a:r>
            <a:r>
              <a:rPr lang="en-GB" sz="3500" b="1" dirty="0">
                <a:solidFill>
                  <a:srgbClr val="C00000"/>
                </a:solidFill>
              </a:rPr>
              <a:t>ональн</a:t>
            </a:r>
            <a:r>
              <a:rPr lang="uk-UA" sz="3500" b="1" dirty="0">
                <a:solidFill>
                  <a:srgbClr val="C00000"/>
                </a:solidFill>
              </a:rPr>
              <a:t>и</a:t>
            </a:r>
            <a:r>
              <a:rPr lang="en-GB" sz="3500" b="1" dirty="0">
                <a:solidFill>
                  <a:srgbClr val="C00000"/>
                </a:solidFill>
              </a:rPr>
              <a:t>й (постнатальн</a:t>
            </a:r>
            <a:r>
              <a:rPr lang="uk-UA" sz="3500" b="1" dirty="0">
                <a:solidFill>
                  <a:srgbClr val="C00000"/>
                </a:solidFill>
              </a:rPr>
              <a:t>и</a:t>
            </a:r>
            <a:r>
              <a:rPr lang="en-GB" sz="3500" b="1" dirty="0">
                <a:solidFill>
                  <a:srgbClr val="C00000"/>
                </a:solidFill>
              </a:rPr>
              <a:t>й)</a:t>
            </a:r>
            <a:r>
              <a:rPr lang="en-GB" b="1" dirty="0">
                <a:solidFill>
                  <a:srgbClr val="C00000"/>
                </a:solidFill>
              </a:rPr>
              <a:t> </a:t>
            </a:r>
            <a:r>
              <a:rPr lang="en-GB" dirty="0"/>
              <a:t>— </a:t>
            </a:r>
            <a:r>
              <a:rPr lang="uk-UA" dirty="0"/>
              <a:t>від народження до біологічної </a:t>
            </a:r>
            <a:r>
              <a:rPr lang="en-GB" dirty="0"/>
              <a:t>смерт</a:t>
            </a:r>
            <a:r>
              <a:rPr lang="uk-UA" dirty="0"/>
              <a:t>і.</a:t>
            </a: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128588"/>
            <a:ext cx="8223250" cy="1128712"/>
          </a:xfrm>
        </p:spPr>
        <p:txBody>
          <a:bodyPr>
            <a:normAutofit fontScale="90000"/>
          </a:bodyPr>
          <a:lstStyle/>
          <a:p>
            <a:r>
              <a:rPr lang="uk-UA" altLang="ru-RU" b="1" dirty="0">
                <a:solidFill>
                  <a:srgbClr val="FF0000"/>
                </a:solidFill>
              </a:rPr>
              <a:t>Мейоз – </a:t>
            </a:r>
            <a:r>
              <a:rPr lang="uk-UA" altLang="ru-RU" b="1" dirty="0">
                <a:solidFill>
                  <a:srgbClr val="C00000"/>
                </a:solidFill>
              </a:rPr>
              <a:t>поділ, що забезпечує утворення гаплоїдних гамет</a:t>
            </a:r>
            <a:endParaRPr lang="ru-RU" altLang="ru-RU" b="1" dirty="0">
              <a:solidFill>
                <a:srgbClr val="C00000"/>
              </a:solidFill>
            </a:endParaRPr>
          </a:p>
        </p:txBody>
      </p:sp>
      <p:sp>
        <p:nvSpPr>
          <p:cNvPr id="50179" name="Rectangle 3"/>
          <p:cNvSpPr>
            <a:spLocks noGrp="1" noChangeArrowheads="1"/>
          </p:cNvSpPr>
          <p:nvPr>
            <p:ph idx="1"/>
          </p:nvPr>
        </p:nvSpPr>
        <p:spPr>
          <a:xfrm>
            <a:off x="323529" y="1700808"/>
            <a:ext cx="4752528" cy="4414838"/>
          </a:xfrm>
        </p:spPr>
        <p:txBody>
          <a:bodyPr>
            <a:normAutofit/>
          </a:bodyPr>
          <a:lstStyle/>
          <a:p>
            <a:pPr eaLnBrk="1" hangingPunct="1">
              <a:lnSpc>
                <a:spcPct val="80000"/>
              </a:lnSpc>
            </a:pPr>
            <a:r>
              <a:rPr lang="uk-UA" altLang="ru-RU" sz="2800" dirty="0"/>
              <a:t>Мейоз забезпечує зменшення кількості хромосом - утворюються </a:t>
            </a:r>
            <a:r>
              <a:rPr lang="ru-RU" altLang="ru-RU" sz="2800" dirty="0">
                <a:solidFill>
                  <a:srgbClr val="FF0000"/>
                </a:solidFill>
              </a:rPr>
              <a:t>чотири гаплоїдні клітини</a:t>
            </a:r>
            <a:endParaRPr lang="uk-UA" altLang="ru-RU" sz="2800" dirty="0"/>
          </a:p>
          <a:p>
            <a:pPr eaLnBrk="1" hangingPunct="1">
              <a:lnSpc>
                <a:spcPct val="80000"/>
              </a:lnSpc>
            </a:pPr>
            <a:r>
              <a:rPr lang="uk-UA" altLang="ru-RU" sz="2800" dirty="0"/>
              <a:t>кожна дочірня клітина має унікальну комбінацію</a:t>
            </a:r>
          </a:p>
          <a:p>
            <a:pPr eaLnBrk="1" hangingPunct="1">
              <a:lnSpc>
                <a:spcPct val="80000"/>
              </a:lnSpc>
            </a:pPr>
            <a:endParaRPr lang="uk-UA" altLang="ru-RU" sz="2800" dirty="0"/>
          </a:p>
          <a:p>
            <a:pPr eaLnBrk="1" hangingPunct="1">
              <a:lnSpc>
                <a:spcPct val="80000"/>
              </a:lnSpc>
            </a:pPr>
            <a:r>
              <a:rPr lang="uk-UA" altLang="ru-RU" sz="2800" dirty="0"/>
              <a:t>У тварин мейоз </a:t>
            </a:r>
            <a:r>
              <a:rPr lang="uk-UA" altLang="ru-RU" sz="2800" dirty="0">
                <a:solidFill>
                  <a:srgbClr val="C00000"/>
                </a:solidFill>
              </a:rPr>
              <a:t>відбувається</a:t>
            </a:r>
            <a:r>
              <a:rPr lang="uk-UA" altLang="ru-RU" sz="2800" dirty="0"/>
              <a:t> </a:t>
            </a:r>
            <a:r>
              <a:rPr lang="uk-UA" altLang="ru-RU" sz="2800" dirty="0">
                <a:solidFill>
                  <a:srgbClr val="C00000"/>
                </a:solidFill>
              </a:rPr>
              <a:t>при утворенні гамет </a:t>
            </a:r>
            <a:r>
              <a:rPr lang="uk-UA" altLang="ru-RU" sz="2800" dirty="0"/>
              <a:t>(сперматозоїдів і яйцеклітин).</a:t>
            </a:r>
          </a:p>
        </p:txBody>
      </p:sp>
      <p:pic>
        <p:nvPicPr>
          <p:cNvPr id="50180" name="Picture 5" descr="Image209"/>
          <p:cNvPicPr>
            <a:picLocks noChangeAspect="1" noChangeArrowheads="1"/>
          </p:cNvPicPr>
          <p:nvPr/>
        </p:nvPicPr>
        <p:blipFill>
          <a:blip r:embed="rId2" cstate="print"/>
          <a:srcRect/>
          <a:stretch>
            <a:fillRect/>
          </a:stretch>
        </p:blipFill>
        <p:spPr bwMode="auto">
          <a:xfrm>
            <a:off x="5076057" y="1484785"/>
            <a:ext cx="3784154" cy="4772996"/>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2400" b="1" dirty="0">
                <a:solidFill>
                  <a:srgbClr val="C00000"/>
                </a:solidFill>
              </a:rPr>
              <a:t>Гаметогенез</a:t>
            </a:r>
            <a:r>
              <a:rPr lang="uk-UA" sz="2400" b="1" dirty="0"/>
              <a:t> – утворення гамет</a:t>
            </a:r>
            <a:br>
              <a:rPr lang="uk-UA" sz="2400" b="1" dirty="0"/>
            </a:br>
            <a:r>
              <a:rPr lang="uk-UA" sz="2400" b="1" dirty="0">
                <a:solidFill>
                  <a:srgbClr val="C00000"/>
                </a:solidFill>
              </a:rPr>
              <a:t>Овогенез </a:t>
            </a:r>
            <a:r>
              <a:rPr lang="uk-UA" sz="2400" b="1" dirty="0"/>
              <a:t>– утворення яйцеклітин</a:t>
            </a:r>
            <a:br>
              <a:rPr lang="uk-UA" sz="2400" b="1" dirty="0"/>
            </a:br>
            <a:r>
              <a:rPr lang="uk-UA" sz="2400" b="1" dirty="0">
                <a:solidFill>
                  <a:srgbClr val="C00000"/>
                </a:solidFill>
              </a:rPr>
              <a:t>Сперматогенез</a:t>
            </a:r>
            <a:r>
              <a:rPr lang="uk-UA" sz="2400" b="1" dirty="0"/>
              <a:t> – утворення сперматозоїдів</a:t>
            </a:r>
          </a:p>
        </p:txBody>
      </p:sp>
      <p:sp>
        <p:nvSpPr>
          <p:cNvPr id="3" name="Содержимое 2"/>
          <p:cNvSpPr>
            <a:spLocks noGrp="1"/>
          </p:cNvSpPr>
          <p:nvPr>
            <p:ph idx="1"/>
          </p:nvPr>
        </p:nvSpPr>
        <p:spPr>
          <a:xfrm>
            <a:off x="642937" y="1757362"/>
            <a:ext cx="8223250" cy="4519613"/>
          </a:xfrm>
        </p:spPr>
        <p:txBody>
          <a:bodyPr/>
          <a:lstStyle/>
          <a:p>
            <a:pPr>
              <a:buNone/>
            </a:pPr>
            <a:r>
              <a:rPr lang="uk-UA" sz="2000" dirty="0"/>
              <a:t>1. </a:t>
            </a:r>
            <a:r>
              <a:rPr lang="uk-UA" sz="2000" b="1" dirty="0">
                <a:solidFill>
                  <a:srgbClr val="C00000"/>
                </a:solidFill>
              </a:rPr>
              <a:t>Розмноження</a:t>
            </a:r>
            <a:r>
              <a:rPr lang="uk-UA" sz="2000" dirty="0"/>
              <a:t>. Клітини діляться </a:t>
            </a:r>
            <a:r>
              <a:rPr lang="uk-UA" sz="2000" dirty="0">
                <a:solidFill>
                  <a:srgbClr val="C00000"/>
                </a:solidFill>
              </a:rPr>
              <a:t>мітозом</a:t>
            </a:r>
            <a:r>
              <a:rPr lang="uk-UA" sz="2000" dirty="0"/>
              <a:t>, їх кількість збільшується. Ці клітини називаються сперматогоніями й овогоніями, вони диплоїдні (2</a:t>
            </a:r>
            <a:r>
              <a:rPr lang="en-US" sz="2000" dirty="0"/>
              <a:t>n). </a:t>
            </a:r>
            <a:endParaRPr lang="uk-UA" sz="2000" dirty="0"/>
          </a:p>
          <a:p>
            <a:pPr>
              <a:buNone/>
            </a:pPr>
            <a:r>
              <a:rPr lang="en-US" sz="2000" dirty="0"/>
              <a:t>2. </a:t>
            </a:r>
            <a:r>
              <a:rPr lang="uk-UA" sz="2000" b="1" dirty="0">
                <a:solidFill>
                  <a:srgbClr val="C00000"/>
                </a:solidFill>
              </a:rPr>
              <a:t>Ріст</a:t>
            </a:r>
            <a:r>
              <a:rPr lang="uk-UA" sz="2000" dirty="0"/>
              <a:t>. Клітини збільшуються у розмірах, внаслідок накопичення поживних речовин. Клітини - сперматоцити </a:t>
            </a:r>
            <a:r>
              <a:rPr lang="en-US" sz="2000" dirty="0"/>
              <a:t>I </a:t>
            </a:r>
            <a:r>
              <a:rPr lang="uk-UA" sz="2000" dirty="0"/>
              <a:t>порядку і овоцити І порядку. Вони диплоїдні (2</a:t>
            </a:r>
            <a:r>
              <a:rPr lang="en-US" sz="2000" dirty="0"/>
              <a:t>n).</a:t>
            </a:r>
            <a:endParaRPr lang="uk-UA" sz="2000" dirty="0"/>
          </a:p>
          <a:p>
            <a:pPr>
              <a:buNone/>
            </a:pPr>
            <a:r>
              <a:rPr lang="en-US" sz="2000" dirty="0"/>
              <a:t> 3. </a:t>
            </a:r>
            <a:r>
              <a:rPr lang="uk-UA" sz="2000" b="1" dirty="0">
                <a:solidFill>
                  <a:srgbClr val="C00000"/>
                </a:solidFill>
              </a:rPr>
              <a:t>Дозрівання</a:t>
            </a:r>
            <a:r>
              <a:rPr lang="uk-UA" sz="2000" dirty="0"/>
              <a:t>. Клітини діляться </a:t>
            </a:r>
            <a:r>
              <a:rPr lang="uk-UA" sz="2000" dirty="0">
                <a:solidFill>
                  <a:srgbClr val="C00000"/>
                </a:solidFill>
              </a:rPr>
              <a:t>мейозом</a:t>
            </a:r>
            <a:r>
              <a:rPr lang="uk-UA" sz="2000" dirty="0"/>
              <a:t>. Після першого поділу утворюються сперматоцити </a:t>
            </a:r>
            <a:r>
              <a:rPr lang="en-US" sz="2000" dirty="0"/>
              <a:t>II </a:t>
            </a:r>
            <a:r>
              <a:rPr lang="uk-UA" sz="2000" dirty="0"/>
              <a:t>й овоцити ІІ порядку з гаплоїдним набором хромосом (1</a:t>
            </a:r>
            <a:r>
              <a:rPr lang="en-US" sz="2000" dirty="0"/>
              <a:t>n2</a:t>
            </a:r>
            <a:r>
              <a:rPr lang="uk-UA" sz="2000" dirty="0"/>
              <a:t>С). </a:t>
            </a:r>
          </a:p>
          <a:p>
            <a:pPr>
              <a:buNone/>
            </a:pPr>
            <a:r>
              <a:rPr lang="uk-UA" sz="2000" dirty="0"/>
              <a:t>Після мейозу </a:t>
            </a:r>
            <a:r>
              <a:rPr lang="en-US" sz="2000" dirty="0"/>
              <a:t>II </a:t>
            </a:r>
            <a:r>
              <a:rPr lang="uk-UA" sz="2000" dirty="0"/>
              <a:t>із сперматоцитів </a:t>
            </a:r>
            <a:r>
              <a:rPr lang="en-US" sz="2000" dirty="0"/>
              <a:t>II </a:t>
            </a:r>
            <a:r>
              <a:rPr lang="uk-UA" sz="2000" dirty="0"/>
              <a:t>порядку утворюються сперматиди (1</a:t>
            </a:r>
            <a:r>
              <a:rPr lang="en-US" sz="2000" dirty="0"/>
              <a:t>n1</a:t>
            </a:r>
            <a:r>
              <a:rPr lang="uk-UA" sz="2000" dirty="0"/>
              <a:t>С), з овоцитів ІІ порядку – яйцеклітина. </a:t>
            </a:r>
          </a:p>
          <a:p>
            <a:pPr>
              <a:buNone/>
            </a:pPr>
            <a:r>
              <a:rPr lang="uk-UA" sz="2000" dirty="0"/>
              <a:t>4. </a:t>
            </a:r>
            <a:r>
              <a:rPr lang="uk-UA" sz="2000" b="1" dirty="0">
                <a:solidFill>
                  <a:srgbClr val="C00000"/>
                </a:solidFill>
              </a:rPr>
              <a:t>Формування  - є лише при сперматогенезі</a:t>
            </a:r>
            <a:r>
              <a:rPr lang="uk-UA" sz="2000" dirty="0"/>
              <a:t>. Із сперматид формуються сперматозоїди.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uk-UA" dirty="0"/>
              <a:t>Овогенез </a:t>
            </a:r>
            <a:r>
              <a:rPr lang="uk-UA" sz="2800" dirty="0"/>
              <a:t>відбувається в яєчниках</a:t>
            </a:r>
          </a:p>
        </p:txBody>
      </p:sp>
      <p:sp>
        <p:nvSpPr>
          <p:cNvPr id="10244" name="AutoShape 2" descr="Гаметогенез — стадии, фазы и схема образования половых клеток » Kupuk.net"/>
          <p:cNvSpPr>
            <a:spLocks noChangeAspect="1" noChangeArrowheads="1"/>
          </p:cNvSpPr>
          <p:nvPr/>
        </p:nvSpPr>
        <p:spPr bwMode="auto">
          <a:xfrm>
            <a:off x="141120" y="-120973"/>
            <a:ext cx="276480" cy="276509"/>
          </a:xfrm>
          <a:prstGeom prst="rect">
            <a:avLst/>
          </a:prstGeom>
          <a:noFill/>
          <a:ln w="9525">
            <a:noFill/>
            <a:miter lim="800000"/>
            <a:headEnd/>
            <a:tailEnd/>
          </a:ln>
        </p:spPr>
        <p:txBody>
          <a:bodyPr lIns="82945" tIns="41473" rIns="82945" bIns="41473"/>
          <a:lstStyle/>
          <a:p>
            <a:endParaRPr lang="uk-UA"/>
          </a:p>
        </p:txBody>
      </p:sp>
      <p:sp>
        <p:nvSpPr>
          <p:cNvPr id="10245" name="AutoShape 4" descr="Гаметогенез — стадии, фазы и схема образования половых клеток » Kupuk.net"/>
          <p:cNvSpPr>
            <a:spLocks noChangeAspect="1" noChangeArrowheads="1"/>
          </p:cNvSpPr>
          <p:nvPr/>
        </p:nvSpPr>
        <p:spPr bwMode="auto">
          <a:xfrm>
            <a:off x="141120" y="-120973"/>
            <a:ext cx="276480" cy="276509"/>
          </a:xfrm>
          <a:prstGeom prst="rect">
            <a:avLst/>
          </a:prstGeom>
          <a:noFill/>
          <a:ln w="9525">
            <a:noFill/>
            <a:miter lim="800000"/>
            <a:headEnd/>
            <a:tailEnd/>
          </a:ln>
        </p:spPr>
        <p:txBody>
          <a:bodyPr lIns="82945" tIns="41473" rIns="82945" bIns="41473"/>
          <a:lstStyle/>
          <a:p>
            <a:endParaRPr lang="uk-UA"/>
          </a:p>
        </p:txBody>
      </p:sp>
      <p:pic>
        <p:nvPicPr>
          <p:cNvPr id="10246" name="Picture 6" descr="ГАМЕТОГЕНЕЗ | Фармацевтична енциклопедія"/>
          <p:cNvPicPr>
            <a:picLocks noChangeAspect="1" noChangeArrowheads="1"/>
          </p:cNvPicPr>
          <p:nvPr/>
        </p:nvPicPr>
        <p:blipFill>
          <a:blip r:embed="rId2" cstate="print"/>
          <a:srcRect/>
          <a:stretch>
            <a:fillRect/>
          </a:stretch>
        </p:blipFill>
        <p:spPr bwMode="auto">
          <a:xfrm>
            <a:off x="1959120" y="1714787"/>
            <a:ext cx="5225760" cy="386104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8" name="Rectangle 15"/>
          <p:cNvSpPr>
            <a:spLocks noGrp="1" noChangeArrowheads="1"/>
          </p:cNvSpPr>
          <p:nvPr>
            <p:ph type="title"/>
          </p:nvPr>
        </p:nvSpPr>
        <p:spPr>
          <a:xfrm>
            <a:off x="475370" y="-184378"/>
            <a:ext cx="8229600" cy="1139159"/>
          </a:xfrm>
        </p:spPr>
        <p:txBody>
          <a:bodyPr/>
          <a:lstStyle/>
          <a:p>
            <a:pPr eaLnBrk="1" hangingPunct="1"/>
            <a:r>
              <a:rPr lang="en-GB" sz="5100" b="1" dirty="0">
                <a:solidFill>
                  <a:schemeClr val="tx2"/>
                </a:solidFill>
              </a:rPr>
              <a:t>Яйцекл</a:t>
            </a:r>
            <a:r>
              <a:rPr lang="uk-UA" sz="5100" b="1" dirty="0">
                <a:solidFill>
                  <a:schemeClr val="tx2"/>
                </a:solidFill>
              </a:rPr>
              <a:t>ітина</a:t>
            </a:r>
            <a:endParaRPr lang="ru-RU" sz="5100" b="1" dirty="0">
              <a:solidFill>
                <a:schemeClr val="tx2"/>
              </a:solidFill>
            </a:endParaRPr>
          </a:p>
        </p:txBody>
      </p:sp>
      <p:sp>
        <p:nvSpPr>
          <p:cNvPr id="8194" name="Rectangle 2"/>
          <p:cNvSpPr>
            <a:spLocks noGrp="1" noChangeArrowheads="1"/>
          </p:cNvSpPr>
          <p:nvPr>
            <p:ph type="body" sz="half" idx="1"/>
          </p:nvPr>
        </p:nvSpPr>
        <p:spPr>
          <a:xfrm>
            <a:off x="135330" y="1101717"/>
            <a:ext cx="4046400" cy="5029008"/>
          </a:xfrm>
        </p:spPr>
        <p:txBody>
          <a:bodyPr lIns="91427" tIns="45713" rIns="91427" bIns="45713"/>
          <a:lstStyle/>
          <a:p>
            <a:pPr>
              <a:lnSpc>
                <a:spcPct val="80000"/>
              </a:lnSpc>
              <a:spcBef>
                <a:spcPts val="544"/>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200" dirty="0"/>
              <a:t>Має</a:t>
            </a:r>
            <a:r>
              <a:rPr lang="en-GB" sz="2200" dirty="0"/>
              <a:t> гапло</a:t>
            </a:r>
            <a:r>
              <a:rPr lang="uk-UA" sz="2200" dirty="0"/>
              <a:t>їдний (</a:t>
            </a:r>
            <a:r>
              <a:rPr lang="en-US" sz="2200" i="1" dirty="0"/>
              <a:t>n</a:t>
            </a:r>
            <a:r>
              <a:rPr lang="uk-UA" sz="2200" dirty="0"/>
              <a:t>) </a:t>
            </a:r>
            <a:r>
              <a:rPr lang="en-GB" sz="2200" dirty="0"/>
              <a:t>наб</a:t>
            </a:r>
            <a:r>
              <a:rPr lang="uk-UA" sz="2200" dirty="0"/>
              <a:t>і</a:t>
            </a:r>
            <a:r>
              <a:rPr lang="en-GB" sz="2200" dirty="0"/>
              <a:t>р хромосом</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200" dirty="0"/>
              <a:t>Д</a:t>
            </a:r>
            <a:r>
              <a:rPr lang="uk-UA" sz="2200" dirty="0"/>
              <a:t>і</a:t>
            </a:r>
            <a:r>
              <a:rPr lang="en-GB" sz="2200" dirty="0"/>
              <a:t>аметр </a:t>
            </a:r>
            <a:r>
              <a:rPr lang="ru-RU" sz="2200" dirty="0"/>
              <a:t>– </a:t>
            </a:r>
            <a:r>
              <a:rPr lang="en-GB" sz="2200" dirty="0"/>
              <a:t>130</a:t>
            </a:r>
            <a:r>
              <a:rPr lang="ru-RU" sz="2200" dirty="0"/>
              <a:t>-200</a:t>
            </a:r>
            <a:r>
              <a:rPr lang="en-GB" sz="2200" dirty="0"/>
              <a:t> мкм</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200" dirty="0"/>
              <a:t>Містить багато РН</a:t>
            </a:r>
            <a:r>
              <a:rPr lang="en-GB" sz="2200" dirty="0"/>
              <a:t>К, р</a:t>
            </a:r>
            <a:r>
              <a:rPr lang="uk-UA" sz="2200" dirty="0"/>
              <a:t>озвинену Е</a:t>
            </a:r>
            <a:r>
              <a:rPr lang="en-GB" sz="2200" dirty="0"/>
              <a:t>ПС, не</a:t>
            </a:r>
            <a:r>
              <a:rPr lang="uk-UA" sz="2200" dirty="0"/>
              <a:t>велику кількість </a:t>
            </a:r>
            <a:r>
              <a:rPr lang="en-GB" sz="2200" dirty="0"/>
              <a:t>ж</a:t>
            </a:r>
            <a:r>
              <a:rPr lang="uk-UA" sz="2200" dirty="0"/>
              <a:t>овткових </a:t>
            </a:r>
            <a:r>
              <a:rPr lang="en-GB" sz="2200" dirty="0"/>
              <a:t>з</a:t>
            </a:r>
            <a:r>
              <a:rPr lang="uk-UA" sz="2200" dirty="0"/>
              <a:t>е</a:t>
            </a:r>
            <a:r>
              <a:rPr lang="en-GB" sz="2200" dirty="0"/>
              <a:t>рен </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200" dirty="0"/>
              <a:t>П</a:t>
            </a:r>
            <a:r>
              <a:rPr lang="uk-UA" sz="2200" dirty="0"/>
              <a:t>ід</a:t>
            </a:r>
            <a:r>
              <a:rPr lang="en-GB" sz="2200" dirty="0"/>
              <a:t> плазм</a:t>
            </a:r>
            <a:r>
              <a:rPr lang="ru-RU" sz="2200" dirty="0"/>
              <a:t>а</a:t>
            </a:r>
            <a:r>
              <a:rPr lang="en-GB" sz="2200" dirty="0"/>
              <a:t>ле</a:t>
            </a:r>
            <a:r>
              <a:rPr lang="ru-RU" sz="2200" dirty="0"/>
              <a:t>мою </a:t>
            </a:r>
            <a:r>
              <a:rPr lang="en-GB" sz="2200" dirty="0"/>
              <a:t>– кортикальн</a:t>
            </a:r>
            <a:r>
              <a:rPr lang="uk-UA" sz="2200" dirty="0"/>
              <a:t>і</a:t>
            </a:r>
            <a:r>
              <a:rPr lang="en-GB" sz="2200" dirty="0"/>
              <a:t> гранул</a:t>
            </a:r>
            <a:r>
              <a:rPr lang="uk-UA" sz="2200" dirty="0"/>
              <a:t>и</a:t>
            </a:r>
            <a:endParaRPr lang="en-GB" sz="2200"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200" dirty="0"/>
              <a:t>Оточнена прозорою </a:t>
            </a:r>
            <a:r>
              <a:rPr lang="en-GB" sz="2200" dirty="0"/>
              <a:t>(бл</a:t>
            </a:r>
            <a:r>
              <a:rPr lang="uk-UA" sz="2200" dirty="0"/>
              <a:t>и</a:t>
            </a:r>
            <a:r>
              <a:rPr lang="en-GB" sz="2200" dirty="0"/>
              <a:t>с</a:t>
            </a:r>
            <a:r>
              <a:rPr lang="uk-UA" sz="2200" dirty="0"/>
              <a:t>кучою)</a:t>
            </a:r>
            <a:r>
              <a:rPr lang="en-GB" sz="2200" dirty="0"/>
              <a:t> оболо</a:t>
            </a:r>
            <a:r>
              <a:rPr lang="uk-UA" sz="2200" dirty="0"/>
              <a:t>н</a:t>
            </a:r>
            <a:r>
              <a:rPr lang="en-GB" sz="2200" dirty="0"/>
              <a:t>ко</a:t>
            </a:r>
            <a:r>
              <a:rPr lang="uk-UA" sz="2200" dirty="0"/>
              <a:t>ю та шаром </a:t>
            </a:r>
            <a:r>
              <a:rPr lang="en-GB" sz="2200" dirty="0"/>
              <a:t>фол</a:t>
            </a:r>
            <a:r>
              <a:rPr lang="uk-UA" sz="2200" dirty="0"/>
              <a:t>і</a:t>
            </a:r>
            <a:r>
              <a:rPr lang="en-GB" sz="2200" dirty="0"/>
              <a:t>кулярн</a:t>
            </a:r>
            <a:r>
              <a:rPr lang="uk-UA" sz="2200" dirty="0"/>
              <a:t>и</a:t>
            </a:r>
            <a:r>
              <a:rPr lang="en-GB" sz="2200" dirty="0"/>
              <a:t>х кл</a:t>
            </a:r>
            <a:r>
              <a:rPr lang="uk-UA" sz="2200" dirty="0"/>
              <a:t>ітин </a:t>
            </a:r>
            <a:r>
              <a:rPr lang="en-GB" sz="2200" dirty="0"/>
              <a:t>(зерниста зона)</a:t>
            </a:r>
            <a:r>
              <a:rPr lang="ar-SA" sz="2200" dirty="0">
                <a:cs typeface="Arial" charset="0"/>
              </a:rPr>
              <a:t>‏</a:t>
            </a:r>
            <a:endParaRPr lang="ru-RU" sz="2200" dirty="0">
              <a:cs typeface="Arial" charset="0"/>
            </a:endParaRP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000" dirty="0"/>
              <a:t>Зберігає здатність до запліднення 24 години (12 годин)</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200" dirty="0"/>
          </a:p>
        </p:txBody>
      </p:sp>
      <p:sp>
        <p:nvSpPr>
          <p:cNvPr id="16" name="Содержимое 15"/>
          <p:cNvSpPr>
            <a:spLocks noGrp="1"/>
          </p:cNvSpPr>
          <p:nvPr>
            <p:ph sz="half" idx="2"/>
          </p:nvPr>
        </p:nvSpPr>
        <p:spPr/>
        <p:txBody>
          <a:bodyPr/>
          <a:lstStyle/>
          <a:p>
            <a:pPr eaLnBrk="1" hangingPunct="1">
              <a:defRPr/>
            </a:pPr>
            <a:endParaRPr lang="uk-UA" dirty="0"/>
          </a:p>
        </p:txBody>
      </p:sp>
      <p:pic>
        <p:nvPicPr>
          <p:cNvPr id="12291" name="Picture 4"/>
          <p:cNvPicPr>
            <a:picLocks noChangeAspect="1" noChangeArrowheads="1"/>
          </p:cNvPicPr>
          <p:nvPr/>
        </p:nvPicPr>
        <p:blipFill>
          <a:blip r:embed="rId3" cstate="print"/>
          <a:srcRect/>
          <a:stretch>
            <a:fillRect/>
          </a:stretch>
        </p:blipFill>
        <p:spPr bwMode="auto">
          <a:xfrm>
            <a:off x="6693840" y="4361217"/>
            <a:ext cx="2254319" cy="2138591"/>
          </a:xfrm>
          <a:prstGeom prst="rect">
            <a:avLst/>
          </a:prstGeom>
          <a:noFill/>
          <a:ln w="9525">
            <a:noFill/>
            <a:round/>
            <a:headEnd/>
            <a:tailEnd/>
          </a:ln>
        </p:spPr>
      </p:pic>
      <p:pic>
        <p:nvPicPr>
          <p:cNvPr id="12292" name="Picture 8"/>
          <p:cNvPicPr>
            <a:picLocks noChangeAspect="1" noChangeArrowheads="1"/>
          </p:cNvPicPr>
          <p:nvPr/>
        </p:nvPicPr>
        <p:blipFill>
          <a:blip r:embed="rId4" cstate="print"/>
          <a:srcRect/>
          <a:stretch>
            <a:fillRect/>
          </a:stretch>
        </p:blipFill>
        <p:spPr bwMode="auto">
          <a:xfrm>
            <a:off x="4031931" y="4338421"/>
            <a:ext cx="2630950" cy="2181109"/>
          </a:xfrm>
          <a:prstGeom prst="rect">
            <a:avLst/>
          </a:prstGeom>
          <a:noFill/>
          <a:ln w="9525">
            <a:noFill/>
            <a:miter lim="800000"/>
            <a:headEnd/>
            <a:tailEnd/>
          </a:ln>
        </p:spPr>
      </p:pic>
      <p:sp>
        <p:nvSpPr>
          <p:cNvPr id="12293" name="Text Box 9"/>
          <p:cNvSpPr txBox="1">
            <a:spLocks noChangeArrowheads="1"/>
          </p:cNvSpPr>
          <p:nvPr/>
        </p:nvSpPr>
        <p:spPr bwMode="auto">
          <a:xfrm>
            <a:off x="7447680" y="2187590"/>
            <a:ext cx="1563840" cy="776245"/>
          </a:xfrm>
          <a:prstGeom prst="rect">
            <a:avLst/>
          </a:prstGeom>
          <a:noFill/>
          <a:ln w="9525">
            <a:noFill/>
            <a:miter lim="800000"/>
            <a:headEnd/>
            <a:tailEnd/>
          </a:ln>
        </p:spPr>
        <p:txBody>
          <a:bodyPr lIns="82936" tIns="41469" rIns="82936" bIns="41469">
            <a:spAutoFit/>
          </a:bodyPr>
          <a:lstStyle/>
          <a:p>
            <a:pPr>
              <a:spcBef>
                <a:spcPct val="50000"/>
              </a:spcBef>
            </a:pPr>
            <a:r>
              <a:rPr lang="ru-RU" sz="1500" dirty="0"/>
              <a:t>Прозора оболонка  </a:t>
            </a:r>
            <a:r>
              <a:rPr lang="en-US" sz="1500" dirty="0"/>
              <a:t>zona pellucida</a:t>
            </a:r>
            <a:endParaRPr lang="ru-RU" sz="1500" dirty="0"/>
          </a:p>
        </p:txBody>
      </p:sp>
      <p:sp>
        <p:nvSpPr>
          <p:cNvPr id="12294" name="Text Box 11"/>
          <p:cNvSpPr txBox="1">
            <a:spLocks noChangeArrowheads="1"/>
          </p:cNvSpPr>
          <p:nvPr/>
        </p:nvSpPr>
        <p:spPr bwMode="auto">
          <a:xfrm>
            <a:off x="7447680" y="1273094"/>
            <a:ext cx="1828800" cy="545413"/>
          </a:xfrm>
          <a:prstGeom prst="rect">
            <a:avLst/>
          </a:prstGeom>
          <a:noFill/>
          <a:ln w="9525">
            <a:noFill/>
            <a:miter lim="800000"/>
            <a:headEnd/>
            <a:tailEnd/>
          </a:ln>
        </p:spPr>
        <p:txBody>
          <a:bodyPr lIns="82936" tIns="41469" rIns="82936" bIns="41469">
            <a:spAutoFit/>
          </a:bodyPr>
          <a:lstStyle/>
          <a:p>
            <a:pPr>
              <a:spcBef>
                <a:spcPct val="50000"/>
              </a:spcBef>
            </a:pPr>
            <a:r>
              <a:rPr lang="ru-RU" sz="1500" dirty="0"/>
              <a:t>Зерниста зона с</a:t>
            </a:r>
            <a:r>
              <a:rPr lang="en-US" sz="1500" dirty="0"/>
              <a:t>orona radiata</a:t>
            </a:r>
            <a:endParaRPr lang="ru-RU" sz="1500" dirty="0"/>
          </a:p>
        </p:txBody>
      </p:sp>
      <p:sp>
        <p:nvSpPr>
          <p:cNvPr id="12295" name="Line 12"/>
          <p:cNvSpPr>
            <a:spLocks noChangeShapeType="1"/>
          </p:cNvSpPr>
          <p:nvPr/>
        </p:nvSpPr>
        <p:spPr bwMode="auto">
          <a:xfrm flipH="1">
            <a:off x="6596640" y="1600008"/>
            <a:ext cx="783360" cy="195861"/>
          </a:xfrm>
          <a:prstGeom prst="line">
            <a:avLst/>
          </a:prstGeom>
          <a:noFill/>
          <a:ln w="19050">
            <a:solidFill>
              <a:schemeClr val="tx1"/>
            </a:solidFill>
            <a:round/>
            <a:headEnd/>
            <a:tailEnd type="triangle" w="med" len="med"/>
          </a:ln>
        </p:spPr>
        <p:txBody>
          <a:bodyPr lIns="82945" tIns="41473" rIns="82945" bIns="41473"/>
          <a:lstStyle/>
          <a:p>
            <a:endParaRPr lang="uk-UA"/>
          </a:p>
        </p:txBody>
      </p:sp>
      <p:sp>
        <p:nvSpPr>
          <p:cNvPr id="12296" name="Line 13"/>
          <p:cNvSpPr>
            <a:spLocks noChangeShapeType="1"/>
          </p:cNvSpPr>
          <p:nvPr/>
        </p:nvSpPr>
        <p:spPr bwMode="auto">
          <a:xfrm flipH="1">
            <a:off x="6662881" y="2318643"/>
            <a:ext cx="784800" cy="195861"/>
          </a:xfrm>
          <a:prstGeom prst="line">
            <a:avLst/>
          </a:prstGeom>
          <a:noFill/>
          <a:ln w="19050">
            <a:solidFill>
              <a:schemeClr val="tx1"/>
            </a:solidFill>
            <a:round/>
            <a:headEnd/>
            <a:tailEnd type="triangle" w="med" len="med"/>
          </a:ln>
        </p:spPr>
        <p:txBody>
          <a:bodyPr lIns="82945" tIns="41473" rIns="82945" bIns="41473"/>
          <a:lstStyle/>
          <a:p>
            <a:endParaRPr lang="uk-UA"/>
          </a:p>
        </p:txBody>
      </p:sp>
      <p:sp>
        <p:nvSpPr>
          <p:cNvPr id="12297" name="Line 14"/>
          <p:cNvSpPr>
            <a:spLocks noChangeShapeType="1"/>
          </p:cNvSpPr>
          <p:nvPr/>
        </p:nvSpPr>
        <p:spPr bwMode="auto">
          <a:xfrm>
            <a:off x="7447680" y="2318644"/>
            <a:ext cx="63360" cy="1175163"/>
          </a:xfrm>
          <a:prstGeom prst="line">
            <a:avLst/>
          </a:prstGeom>
          <a:noFill/>
          <a:ln w="19050">
            <a:solidFill>
              <a:schemeClr val="tx1"/>
            </a:solidFill>
            <a:round/>
            <a:headEnd/>
            <a:tailEnd type="triangle" w="med" len="med"/>
          </a:ln>
        </p:spPr>
        <p:txBody>
          <a:bodyPr lIns="82945" tIns="41473" rIns="82945" bIns="41473"/>
          <a:lstStyle/>
          <a:p>
            <a:endParaRPr lang="uk-UA"/>
          </a:p>
        </p:txBody>
      </p:sp>
      <p:pic>
        <p:nvPicPr>
          <p:cNvPr id="2" name="Picture 10" descr="Статеві клітини та їх утворення - Підручник з Біології. 9 клас. Межжерін -  Нова програма">
            <a:extLst>
              <a:ext uri="{FF2B5EF4-FFF2-40B4-BE49-F238E27FC236}">
                <a16:creationId xmlns:a16="http://schemas.microsoft.com/office/drawing/2014/main" id="{19727107-34E4-6B6F-871B-C0F5F5A49F80}"/>
              </a:ext>
            </a:extLst>
          </p:cNvPr>
          <p:cNvPicPr>
            <a:picLocks noChangeAspect="1" noChangeArrowheads="1"/>
          </p:cNvPicPr>
          <p:nvPr/>
        </p:nvPicPr>
        <p:blipFill>
          <a:blip r:embed="rId5" cstate="print"/>
          <a:srcRect/>
          <a:stretch>
            <a:fillRect/>
          </a:stretch>
        </p:blipFill>
        <p:spPr bwMode="auto">
          <a:xfrm>
            <a:off x="4385144" y="1053830"/>
            <a:ext cx="4131360" cy="3175534"/>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uk-UA" dirty="0"/>
              <a:t>Сперматогенез – </a:t>
            </a:r>
            <a:r>
              <a:rPr lang="uk-UA" sz="2400" dirty="0"/>
              <a:t>відбувається в звивистих канальцях сімяників (яєчек)</a:t>
            </a:r>
          </a:p>
        </p:txBody>
      </p:sp>
      <p:pic>
        <p:nvPicPr>
          <p:cNvPr id="11267" name="Picture 8" descr="f 10 клас профільний рівень: Гаметогенез. Лабораторна робота: 18. Вивчення  стадій гаметогенезу на постійних мікропрепаратах.ЗНО | БЛОГ"/>
          <p:cNvPicPr>
            <a:picLocks noGrp="1" noChangeAspect="1" noChangeArrowheads="1"/>
          </p:cNvPicPr>
          <p:nvPr>
            <p:ph idx="1"/>
          </p:nvPr>
        </p:nvPicPr>
        <p:blipFill>
          <a:blip r:embed="rId2" cstate="print"/>
          <a:srcRect/>
          <a:stretch>
            <a:fillRect/>
          </a:stretch>
        </p:blipFill>
        <p:spPr>
          <a:xfrm>
            <a:off x="1979451" y="1842257"/>
            <a:ext cx="5425920" cy="3827922"/>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
          <p:cNvSpPr>
            <a:spLocks noGrp="1" noChangeArrowheads="1"/>
          </p:cNvSpPr>
          <p:nvPr>
            <p:ph type="title"/>
          </p:nvPr>
        </p:nvSpPr>
        <p:spPr>
          <a:xfrm>
            <a:off x="457921" y="277951"/>
            <a:ext cx="8229600" cy="649702"/>
          </a:xfrm>
        </p:spPr>
        <p:txBody>
          <a:bodyPr>
            <a:normAutofit fontScale="90000"/>
          </a:bodyPr>
          <a:lstStyle/>
          <a:p>
            <a:pPr eaLnBrk="1" hangingPunct="1">
              <a:defRPr/>
            </a:pPr>
            <a:r>
              <a:rPr lang="en-GB" sz="4900" b="1" dirty="0">
                <a:solidFill>
                  <a:srgbClr val="C00000"/>
                </a:solidFill>
              </a:rPr>
              <a:t>Сперматозо</a:t>
            </a:r>
            <a:r>
              <a:rPr lang="uk-UA" sz="4900" b="1" dirty="0">
                <a:solidFill>
                  <a:srgbClr val="C00000"/>
                </a:solidFill>
              </a:rPr>
              <a:t>ї</a:t>
            </a:r>
            <a:r>
              <a:rPr lang="en-GB" sz="4900" b="1" dirty="0">
                <a:solidFill>
                  <a:srgbClr val="C00000"/>
                </a:solidFill>
              </a:rPr>
              <a:t>д</a:t>
            </a:r>
            <a:endParaRPr lang="ru-RU" sz="4900" b="1" dirty="0">
              <a:solidFill>
                <a:srgbClr val="C00000"/>
              </a:solidFill>
            </a:endParaRPr>
          </a:p>
        </p:txBody>
      </p:sp>
      <p:sp>
        <p:nvSpPr>
          <p:cNvPr id="9217" name="Rectangle 1"/>
          <p:cNvSpPr>
            <a:spLocks noGrp="1" noChangeArrowheads="1"/>
          </p:cNvSpPr>
          <p:nvPr>
            <p:ph type="body" sz="half" idx="1"/>
          </p:nvPr>
        </p:nvSpPr>
        <p:spPr>
          <a:xfrm>
            <a:off x="240976" y="1277143"/>
            <a:ext cx="5048778" cy="5302906"/>
          </a:xfrm>
        </p:spPr>
        <p:txBody>
          <a:bodyPr lIns="91427" tIns="45713" rIns="91427" bIns="45713">
            <a:noAutofit/>
          </a:bodyPr>
          <a:lstStyle/>
          <a:p>
            <a:pPr eaLnBrk="1" hangingPunct="1">
              <a:lnSpc>
                <a:spcPct val="80000"/>
              </a:lnSpc>
              <a:spcBef>
                <a:spcPts val="61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400" dirty="0"/>
              <a:t>Має </a:t>
            </a:r>
            <a:r>
              <a:rPr lang="en-GB" sz="2400" dirty="0"/>
              <a:t>гапло</a:t>
            </a:r>
            <a:r>
              <a:rPr lang="uk-UA" sz="2400" dirty="0"/>
              <a:t>їдни</a:t>
            </a:r>
            <a:r>
              <a:rPr lang="en-GB" sz="2400" dirty="0"/>
              <a:t>й </a:t>
            </a:r>
            <a:r>
              <a:rPr lang="uk-UA" sz="2400" dirty="0"/>
              <a:t>(</a:t>
            </a:r>
            <a:r>
              <a:rPr lang="en-US" sz="2400" i="1" dirty="0"/>
              <a:t>n</a:t>
            </a:r>
            <a:r>
              <a:rPr lang="uk-UA" sz="2400" dirty="0"/>
              <a:t>) </a:t>
            </a:r>
            <a:r>
              <a:rPr lang="en-GB" sz="2400" dirty="0"/>
              <a:t>наб</a:t>
            </a:r>
            <a:r>
              <a:rPr lang="uk-UA" sz="2400" dirty="0"/>
              <a:t>і</a:t>
            </a:r>
            <a:r>
              <a:rPr lang="en-GB" sz="2400" dirty="0"/>
              <a:t>р хромосом</a:t>
            </a:r>
          </a:p>
          <a:p>
            <a:pPr eaLnBrk="1" hangingPunct="1">
              <a:lnSpc>
                <a:spcPct val="80000"/>
              </a:lnSpc>
              <a:spcBef>
                <a:spcPts val="52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400" dirty="0"/>
              <a:t>Д</a:t>
            </a:r>
            <a:r>
              <a:rPr lang="uk-UA" sz="2400" dirty="0"/>
              <a:t>овжина – 50-</a:t>
            </a:r>
            <a:r>
              <a:rPr lang="en-GB" sz="2400" dirty="0"/>
              <a:t>70 мкм</a:t>
            </a:r>
          </a:p>
          <a:p>
            <a:pPr eaLnBrk="1" hangingPunct="1">
              <a:lnSpc>
                <a:spcPct val="80000"/>
              </a:lnSpc>
              <a:spcBef>
                <a:spcPts val="52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400" dirty="0"/>
              <a:t>Головка </a:t>
            </a:r>
            <a:r>
              <a:rPr lang="uk-UA" sz="2400" dirty="0"/>
              <a:t>містить а</a:t>
            </a:r>
            <a:r>
              <a:rPr lang="en-GB" sz="2400" dirty="0"/>
              <a:t>кросому</a:t>
            </a:r>
            <a:r>
              <a:rPr lang="uk-UA" sz="2400" dirty="0"/>
              <a:t>( з комплексу Гольджі)</a:t>
            </a:r>
            <a:r>
              <a:rPr lang="en-GB" sz="2400" dirty="0"/>
              <a:t> </a:t>
            </a:r>
            <a:r>
              <a:rPr lang="uk-UA" sz="2400" dirty="0"/>
              <a:t>й</a:t>
            </a:r>
            <a:r>
              <a:rPr lang="en-GB" sz="2400" dirty="0"/>
              <a:t> ядро; ш</a:t>
            </a:r>
            <a:r>
              <a:rPr lang="uk-UA" sz="2400" dirty="0"/>
              <a:t>и</a:t>
            </a:r>
            <a:r>
              <a:rPr lang="en-GB" sz="2400" dirty="0"/>
              <a:t>йка </a:t>
            </a:r>
            <a:r>
              <a:rPr lang="uk-UA" sz="2400" dirty="0"/>
              <a:t>та проміжний відділ містять </a:t>
            </a:r>
            <a:r>
              <a:rPr lang="en-GB" sz="2400" dirty="0"/>
              <a:t>центр</a:t>
            </a:r>
            <a:r>
              <a:rPr lang="uk-UA" sz="2400" dirty="0"/>
              <a:t>і</a:t>
            </a:r>
            <a:r>
              <a:rPr lang="en-GB" sz="2400" dirty="0"/>
              <a:t>ол</a:t>
            </a:r>
            <a:r>
              <a:rPr lang="uk-UA" sz="2400" dirty="0"/>
              <a:t>і та мі</a:t>
            </a:r>
            <a:r>
              <a:rPr lang="en-GB" sz="2400" dirty="0"/>
              <a:t>тохондр</a:t>
            </a:r>
            <a:r>
              <a:rPr lang="uk-UA" sz="2400" dirty="0"/>
              <a:t>іальну </a:t>
            </a:r>
            <a:r>
              <a:rPr lang="en-GB" sz="2400" dirty="0"/>
              <a:t>нит</a:t>
            </a:r>
            <a:r>
              <a:rPr lang="uk-UA" sz="2400" dirty="0"/>
              <a:t>ку</a:t>
            </a:r>
            <a:r>
              <a:rPr lang="en-GB" sz="2400" dirty="0"/>
              <a:t>; хв</a:t>
            </a:r>
            <a:r>
              <a:rPr lang="uk-UA" sz="2400" dirty="0"/>
              <a:t>і</a:t>
            </a:r>
            <a:r>
              <a:rPr lang="en-GB" sz="2400" dirty="0"/>
              <a:t>ст</a:t>
            </a:r>
            <a:r>
              <a:rPr lang="ru-RU" sz="2400" dirty="0"/>
              <a:t> (джгутик)</a:t>
            </a:r>
            <a:r>
              <a:rPr lang="en-GB" sz="2400" dirty="0"/>
              <a:t> </a:t>
            </a:r>
            <a:r>
              <a:rPr lang="uk-UA" sz="2400" dirty="0"/>
              <a:t>складається з </a:t>
            </a:r>
            <a:r>
              <a:rPr lang="en-GB" sz="2400" dirty="0"/>
              <a:t>м</a:t>
            </a:r>
            <a:r>
              <a:rPr lang="uk-UA" sz="2400" dirty="0"/>
              <a:t>і</a:t>
            </a:r>
            <a:r>
              <a:rPr lang="en-GB" sz="2400" dirty="0"/>
              <a:t>кротрубоч</a:t>
            </a:r>
            <a:r>
              <a:rPr lang="uk-UA" sz="2400" dirty="0"/>
              <a:t>о</a:t>
            </a:r>
            <a:r>
              <a:rPr lang="en-GB" sz="2400" dirty="0"/>
              <a:t>к</a:t>
            </a:r>
          </a:p>
          <a:p>
            <a:pPr eaLnBrk="1" hangingPunct="1">
              <a:lnSpc>
                <a:spcPct val="80000"/>
              </a:lnSpc>
              <a:spcBef>
                <a:spcPts val="52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400" dirty="0"/>
              <a:t>У статевих шляхах </a:t>
            </a:r>
            <a:r>
              <a:rPr lang="en-GB" sz="2400" dirty="0"/>
              <a:t>ж</a:t>
            </a:r>
            <a:r>
              <a:rPr lang="uk-UA" sz="2400" dirty="0"/>
              <a:t>інки </a:t>
            </a:r>
            <a:r>
              <a:rPr lang="ru-RU" sz="2400" dirty="0"/>
              <a:t>сперматозоїди </a:t>
            </a:r>
            <a:r>
              <a:rPr lang="en-GB" sz="2400" dirty="0"/>
              <a:t>проходят</a:t>
            </a:r>
            <a:r>
              <a:rPr lang="uk-UA" sz="2400" dirty="0"/>
              <a:t>ь</a:t>
            </a:r>
            <a:r>
              <a:rPr lang="en-GB" sz="2400" dirty="0"/>
              <a:t> капа</a:t>
            </a:r>
            <a:r>
              <a:rPr lang="ru-RU" sz="2400" dirty="0"/>
              <a:t>ц</a:t>
            </a:r>
            <a:r>
              <a:rPr lang="en-GB" sz="2400" dirty="0"/>
              <a:t>итац</a:t>
            </a:r>
            <a:r>
              <a:rPr lang="uk-UA" sz="2400" dirty="0"/>
              <a:t>і</a:t>
            </a:r>
            <a:r>
              <a:rPr lang="en-GB" sz="2400" dirty="0"/>
              <a:t>ю (активац</a:t>
            </a:r>
            <a:r>
              <a:rPr lang="uk-UA" sz="2400" dirty="0"/>
              <a:t>і</a:t>
            </a:r>
            <a:r>
              <a:rPr lang="en-GB" sz="2400" dirty="0"/>
              <a:t>ю)</a:t>
            </a:r>
            <a:r>
              <a:rPr lang="uk-UA" sz="2400" dirty="0"/>
              <a:t> – </a:t>
            </a:r>
            <a:r>
              <a:rPr lang="en-GB" sz="2400" dirty="0"/>
              <a:t>реорган</a:t>
            </a:r>
            <a:r>
              <a:rPr lang="uk-UA" sz="2400" dirty="0"/>
              <a:t>і</a:t>
            </a:r>
            <a:r>
              <a:rPr lang="en-GB" sz="2400" dirty="0"/>
              <a:t>зац</a:t>
            </a:r>
            <a:r>
              <a:rPr lang="uk-UA" sz="2400" dirty="0"/>
              <a:t>ію</a:t>
            </a:r>
            <a:r>
              <a:rPr lang="en-GB" sz="2400" dirty="0"/>
              <a:t> плазмалем</a:t>
            </a:r>
            <a:r>
              <a:rPr lang="uk-UA" sz="2400" dirty="0"/>
              <a:t>и, під</a:t>
            </a:r>
            <a:r>
              <a:rPr lang="en-GB" sz="2400" dirty="0"/>
              <a:t>готовк</a:t>
            </a:r>
            <a:r>
              <a:rPr lang="uk-UA" sz="2400" dirty="0"/>
              <a:t>у</a:t>
            </a:r>
            <a:r>
              <a:rPr lang="en-GB" sz="2400" dirty="0"/>
              <a:t> </a:t>
            </a:r>
            <a:r>
              <a:rPr lang="uk-UA" sz="2400" dirty="0"/>
              <a:t>до запліднення</a:t>
            </a:r>
            <a:endParaRPr lang="ru-RU" sz="2400" dirty="0"/>
          </a:p>
          <a:p>
            <a:pPr eaLnBrk="1" hangingPunct="1">
              <a:lnSpc>
                <a:spcPct val="80000"/>
              </a:lnSpc>
              <a:spcBef>
                <a:spcPts val="52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400" dirty="0"/>
              <a:t>Зберігає здатність до запліднення 72 години (48 годин)</a:t>
            </a:r>
          </a:p>
        </p:txBody>
      </p:sp>
      <p:pic>
        <p:nvPicPr>
          <p:cNvPr id="14340" name="Picture 6" descr="sperm4"/>
          <p:cNvPicPr>
            <a:picLocks noGrp="1" noChangeAspect="1" noChangeArrowheads="1"/>
          </p:cNvPicPr>
          <p:nvPr>
            <p:ph sz="quarter" idx="2"/>
          </p:nvPr>
        </p:nvPicPr>
        <p:blipFill>
          <a:blip r:embed="rId3" cstate="print"/>
          <a:stretch>
            <a:fillRect/>
          </a:stretch>
        </p:blipFill>
        <p:spPr>
          <a:xfrm>
            <a:off x="5468910" y="4526793"/>
            <a:ext cx="3218611" cy="2195513"/>
          </a:xfrm>
          <a:noFill/>
        </p:spPr>
      </p:pic>
      <p:pic>
        <p:nvPicPr>
          <p:cNvPr id="7" name="Picture 2" descr="Схема &quot;Будова сперматозоїда&quot;">
            <a:extLst>
              <a:ext uri="{FF2B5EF4-FFF2-40B4-BE49-F238E27FC236}">
                <a16:creationId xmlns:a16="http://schemas.microsoft.com/office/drawing/2014/main" id="{B951E43A-ECCC-BE65-703B-7B34082F3D60}"/>
              </a:ext>
            </a:extLst>
          </p:cNvPr>
          <p:cNvPicPr>
            <a:picLocks noChangeAspect="1" noChangeArrowheads="1"/>
          </p:cNvPicPr>
          <p:nvPr/>
        </p:nvPicPr>
        <p:blipFill>
          <a:blip r:embed="rId4" cstate="print"/>
          <a:srcRect t="5238"/>
          <a:stretch/>
        </p:blipFill>
        <p:spPr bwMode="auto">
          <a:xfrm>
            <a:off x="5517943" y="1007673"/>
            <a:ext cx="2756160" cy="34391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653760" y="387401"/>
            <a:ext cx="7842240" cy="1031148"/>
          </a:xfrm>
        </p:spPr>
        <p:txBody>
          <a:bodyPr lIns="0" tIns="0" rIns="0" bIns="0" anchorCtr="0">
            <a:normAutofit fontScale="90000"/>
          </a:bodyPr>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uk-UA" dirty="0"/>
              <a:t>Е</a:t>
            </a:r>
            <a:r>
              <a:rPr lang="en-GB" dirty="0" err="1"/>
              <a:t>мбр</a:t>
            </a:r>
            <a:r>
              <a:rPr lang="uk-UA" dirty="0"/>
              <a:t>і</a:t>
            </a:r>
            <a:r>
              <a:rPr lang="en-GB" dirty="0" err="1"/>
              <a:t>ональн</a:t>
            </a:r>
            <a:r>
              <a:rPr lang="ru-RU" dirty="0" err="1"/>
              <a:t>ий</a:t>
            </a:r>
            <a:r>
              <a:rPr lang="en-GB" dirty="0"/>
              <a:t> р</a:t>
            </a:r>
            <a:r>
              <a:rPr lang="uk-UA" dirty="0" err="1"/>
              <a:t>озвиток</a:t>
            </a:r>
            <a:r>
              <a:rPr lang="uk-UA" dirty="0"/>
              <a:t> включає</a:t>
            </a:r>
            <a:r>
              <a:rPr lang="ru-RU" dirty="0"/>
              <a:t>:</a:t>
            </a:r>
            <a:endParaRPr lang="en-GB" dirty="0"/>
          </a:p>
        </p:txBody>
      </p:sp>
      <p:sp>
        <p:nvSpPr>
          <p:cNvPr id="7170" name="Rectangle 2"/>
          <p:cNvSpPr>
            <a:spLocks noGrp="1" noChangeArrowheads="1"/>
          </p:cNvSpPr>
          <p:nvPr>
            <p:ph idx="1"/>
          </p:nvPr>
        </p:nvSpPr>
        <p:spPr>
          <a:xfrm>
            <a:off x="457920" y="2286960"/>
            <a:ext cx="8233920" cy="3791919"/>
          </a:xfrm>
        </p:spPr>
        <p:txBody>
          <a:bodyPr lIns="0" tIns="0" rIns="0" bIns="0"/>
          <a:lstStyle/>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600" dirty="0">
                <a:solidFill>
                  <a:srgbClr val="C00000"/>
                </a:solidFill>
              </a:rPr>
              <a:t>Запліднення</a:t>
            </a:r>
            <a:endParaRPr lang="en-GB" sz="3600" dirty="0">
              <a:solidFill>
                <a:srgbClr val="C00000"/>
              </a:solidFill>
            </a:endParaRPr>
          </a:p>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600" dirty="0">
                <a:solidFill>
                  <a:srgbClr val="C00000"/>
                </a:solidFill>
              </a:rPr>
              <a:t>Дроб</a:t>
            </a:r>
            <a:r>
              <a:rPr lang="uk-UA" sz="3600" dirty="0">
                <a:solidFill>
                  <a:srgbClr val="C00000"/>
                </a:solidFill>
              </a:rPr>
              <a:t>лення</a:t>
            </a:r>
            <a:endParaRPr lang="en-GB" sz="3600" dirty="0">
              <a:solidFill>
                <a:srgbClr val="C00000"/>
              </a:solidFill>
            </a:endParaRPr>
          </a:p>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600" dirty="0">
                <a:solidFill>
                  <a:srgbClr val="C00000"/>
                </a:solidFill>
              </a:rPr>
              <a:t>Гаструляц</a:t>
            </a:r>
            <a:r>
              <a:rPr lang="uk-UA" sz="3600" dirty="0">
                <a:solidFill>
                  <a:srgbClr val="C00000"/>
                </a:solidFill>
              </a:rPr>
              <a:t>і</a:t>
            </a:r>
            <a:r>
              <a:rPr lang="en-GB" sz="3600" dirty="0">
                <a:solidFill>
                  <a:srgbClr val="C00000"/>
                </a:solidFill>
              </a:rPr>
              <a:t>я</a:t>
            </a:r>
          </a:p>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600" dirty="0">
                <a:solidFill>
                  <a:srgbClr val="C00000"/>
                </a:solidFill>
              </a:rPr>
              <a:t>Г</a:t>
            </a:r>
            <a:r>
              <a:rPr lang="uk-UA" sz="3600" dirty="0">
                <a:solidFill>
                  <a:srgbClr val="C00000"/>
                </a:solidFill>
              </a:rPr>
              <a:t>і</a:t>
            </a:r>
            <a:r>
              <a:rPr lang="en-GB" sz="3600" dirty="0">
                <a:solidFill>
                  <a:srgbClr val="C00000"/>
                </a:solidFill>
              </a:rPr>
              <a:t>стогенез </a:t>
            </a:r>
            <a:r>
              <a:rPr lang="uk-UA" sz="3600" dirty="0">
                <a:solidFill>
                  <a:srgbClr val="C00000"/>
                </a:solidFill>
              </a:rPr>
              <a:t>і</a:t>
            </a:r>
            <a:r>
              <a:rPr lang="en-GB" sz="3600" dirty="0">
                <a:solidFill>
                  <a:srgbClr val="C00000"/>
                </a:solidFill>
              </a:rPr>
              <a:t> органогенез</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53760" y="479571"/>
            <a:ext cx="7812000" cy="758959"/>
          </a:xfrm>
        </p:spPr>
        <p:txBody>
          <a:bodyPr lIns="0" tIns="0" rIns="0" bIns="0" anchorCtr="0">
            <a:normAutofit fontScale="90000"/>
          </a:bodyPr>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uk-UA" sz="3700" b="1" dirty="0"/>
              <a:t>Е</a:t>
            </a:r>
            <a:r>
              <a:rPr lang="en-GB" sz="3700" b="1" dirty="0"/>
              <a:t>мбр</a:t>
            </a:r>
            <a:r>
              <a:rPr lang="uk-UA" sz="3700" b="1" dirty="0"/>
              <a:t>і</a:t>
            </a:r>
            <a:r>
              <a:rPr lang="en-GB" sz="3700" b="1" dirty="0"/>
              <a:t>ональ</a:t>
            </a:r>
            <a:r>
              <a:rPr lang="uk-UA" sz="3700" b="1" dirty="0"/>
              <a:t>ни</a:t>
            </a:r>
            <a:r>
              <a:rPr lang="en-GB" sz="3700" b="1" dirty="0"/>
              <a:t>й пер</a:t>
            </a:r>
            <a:r>
              <a:rPr lang="uk-UA" sz="3700" b="1" dirty="0"/>
              <a:t>і</a:t>
            </a:r>
            <a:r>
              <a:rPr lang="en-GB" sz="3700" b="1" dirty="0"/>
              <a:t>од</a:t>
            </a:r>
            <a:br>
              <a:rPr lang="ru-RU" sz="3700" b="1" dirty="0"/>
            </a:br>
            <a:r>
              <a:rPr lang="ru-RU" sz="3700" b="1" dirty="0"/>
              <a:t>розвитку людини</a:t>
            </a:r>
            <a:endParaRPr lang="en-GB" sz="3700" b="1" dirty="0"/>
          </a:p>
        </p:txBody>
      </p:sp>
      <p:sp>
        <p:nvSpPr>
          <p:cNvPr id="46083" name="Rectangle 3"/>
          <p:cNvSpPr>
            <a:spLocks noGrp="1" noChangeArrowheads="1"/>
          </p:cNvSpPr>
          <p:nvPr>
            <p:ph idx="1"/>
          </p:nvPr>
        </p:nvSpPr>
        <p:spPr>
          <a:xfrm>
            <a:off x="457920" y="1535201"/>
            <a:ext cx="8231040" cy="4510554"/>
          </a:xfrm>
        </p:spPr>
        <p:txBody>
          <a:bodyPr lIns="0" tIns="0" rIns="0" bIns="0"/>
          <a:lstStyle/>
          <a:p>
            <a:pPr eaLnBrk="1" hangingPunct="1">
              <a:spcBef>
                <a:spcPts val="61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b="1" dirty="0">
                <a:solidFill>
                  <a:srgbClr val="C00000"/>
                </a:solidFill>
              </a:rPr>
              <a:t>Пре</a:t>
            </a:r>
            <a:r>
              <a:rPr lang="uk-UA" b="1" dirty="0">
                <a:solidFill>
                  <a:srgbClr val="C00000"/>
                </a:solidFill>
              </a:rPr>
              <a:t>е</a:t>
            </a:r>
            <a:r>
              <a:rPr lang="en-GB" b="1" dirty="0">
                <a:solidFill>
                  <a:srgbClr val="C00000"/>
                </a:solidFill>
              </a:rPr>
              <a:t>мбр</a:t>
            </a:r>
            <a:r>
              <a:rPr lang="uk-UA" b="1" dirty="0">
                <a:solidFill>
                  <a:srgbClr val="C00000"/>
                </a:solidFill>
              </a:rPr>
              <a:t>і</a:t>
            </a:r>
            <a:r>
              <a:rPr lang="en-GB" b="1" dirty="0">
                <a:solidFill>
                  <a:srgbClr val="C00000"/>
                </a:solidFill>
              </a:rPr>
              <a:t>ональн</a:t>
            </a:r>
            <a:r>
              <a:rPr lang="uk-UA" b="1" dirty="0">
                <a:solidFill>
                  <a:srgbClr val="C00000"/>
                </a:solidFill>
              </a:rPr>
              <a:t>и</a:t>
            </a:r>
            <a:r>
              <a:rPr lang="en-GB" b="1" dirty="0">
                <a:solidFill>
                  <a:srgbClr val="C00000"/>
                </a:solidFill>
              </a:rPr>
              <a:t>й (</a:t>
            </a:r>
            <a:r>
              <a:rPr lang="uk-UA" b="1" dirty="0">
                <a:solidFill>
                  <a:srgbClr val="C00000"/>
                </a:solidFill>
              </a:rPr>
              <a:t>початкови</a:t>
            </a:r>
            <a:r>
              <a:rPr lang="en-GB" b="1" dirty="0">
                <a:solidFill>
                  <a:srgbClr val="C00000"/>
                </a:solidFill>
              </a:rPr>
              <a:t>й</a:t>
            </a:r>
            <a:r>
              <a:rPr lang="ru-RU" b="1" dirty="0">
                <a:solidFill>
                  <a:srgbClr val="C00000"/>
                </a:solidFill>
              </a:rPr>
              <a:t>, гермінативний</a:t>
            </a:r>
            <a:r>
              <a:rPr lang="en-GB" b="1" dirty="0">
                <a:solidFill>
                  <a:srgbClr val="C00000"/>
                </a:solidFill>
              </a:rPr>
              <a:t>) пер</a:t>
            </a:r>
            <a:r>
              <a:rPr lang="uk-UA" b="1" dirty="0">
                <a:solidFill>
                  <a:srgbClr val="C00000"/>
                </a:solidFill>
              </a:rPr>
              <a:t>і</a:t>
            </a:r>
            <a:r>
              <a:rPr lang="en-GB" b="1" dirty="0">
                <a:solidFill>
                  <a:srgbClr val="C00000"/>
                </a:solidFill>
              </a:rPr>
              <a:t>од  </a:t>
            </a:r>
            <a:r>
              <a:rPr lang="en-GB" sz="2400" dirty="0"/>
              <a:t>(1</a:t>
            </a:r>
            <a:r>
              <a:rPr lang="ru-RU" sz="2400" dirty="0"/>
              <a:t>-</a:t>
            </a:r>
            <a:r>
              <a:rPr lang="en-GB" sz="2400" dirty="0"/>
              <a:t>7 д</a:t>
            </a:r>
            <a:r>
              <a:rPr lang="uk-UA" sz="2400" dirty="0"/>
              <a:t>ні </a:t>
            </a:r>
            <a:r>
              <a:rPr lang="en-GB" sz="2400" dirty="0"/>
              <a:t>р</a:t>
            </a:r>
            <a:r>
              <a:rPr lang="uk-UA" sz="2400" dirty="0"/>
              <a:t>озвитку</a:t>
            </a:r>
            <a:r>
              <a:rPr lang="en-GB" sz="2400" dirty="0"/>
              <a:t>)</a:t>
            </a:r>
            <a:r>
              <a:rPr lang="en-GB" dirty="0"/>
              <a:t> – </a:t>
            </a:r>
            <a:r>
              <a:rPr lang="ru-RU" sz="2500" dirty="0"/>
              <a:t>дроблення з утворенням багатоклітинної </a:t>
            </a:r>
            <a:r>
              <a:rPr lang="en-GB" sz="2400" dirty="0"/>
              <a:t>бластоцист</a:t>
            </a:r>
            <a:r>
              <a:rPr lang="uk-UA" sz="2400" dirty="0"/>
              <a:t>и та її і</a:t>
            </a:r>
            <a:r>
              <a:rPr lang="en-GB" sz="2400" dirty="0"/>
              <a:t>мплантац</a:t>
            </a:r>
            <a:r>
              <a:rPr lang="uk-UA" sz="2400" dirty="0"/>
              <a:t>і</a:t>
            </a:r>
            <a:r>
              <a:rPr lang="en-GB" sz="2400" dirty="0"/>
              <a:t>я</a:t>
            </a:r>
            <a:r>
              <a:rPr lang="ru-RU" sz="2400" dirty="0"/>
              <a:t>.</a:t>
            </a:r>
            <a:r>
              <a:rPr lang="en-GB" sz="2400" dirty="0"/>
              <a:t> </a:t>
            </a:r>
            <a:endParaRPr lang="ru-RU" sz="2400" dirty="0"/>
          </a:p>
          <a:p>
            <a:pPr eaLnBrk="1" hangingPunct="1">
              <a:spcBef>
                <a:spcPts val="61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b="1" dirty="0">
                <a:solidFill>
                  <a:srgbClr val="C00000"/>
                </a:solidFill>
              </a:rPr>
              <a:t>Зарод</a:t>
            </a:r>
            <a:r>
              <a:rPr lang="uk-UA" b="1" dirty="0">
                <a:solidFill>
                  <a:srgbClr val="C00000"/>
                </a:solidFill>
              </a:rPr>
              <a:t>ковий </a:t>
            </a:r>
            <a:r>
              <a:rPr lang="en-GB" b="1" dirty="0">
                <a:solidFill>
                  <a:srgbClr val="C00000"/>
                </a:solidFill>
              </a:rPr>
              <a:t>пер</a:t>
            </a:r>
            <a:r>
              <a:rPr lang="uk-UA" b="1" dirty="0">
                <a:solidFill>
                  <a:srgbClr val="C00000"/>
                </a:solidFill>
              </a:rPr>
              <a:t>і</a:t>
            </a:r>
            <a:r>
              <a:rPr lang="en-GB" b="1" dirty="0">
                <a:solidFill>
                  <a:srgbClr val="C00000"/>
                </a:solidFill>
              </a:rPr>
              <a:t>од</a:t>
            </a:r>
            <a:r>
              <a:rPr lang="uk-UA" b="1" dirty="0">
                <a:solidFill>
                  <a:srgbClr val="C00000"/>
                </a:solidFill>
              </a:rPr>
              <a:t> </a:t>
            </a:r>
            <a:r>
              <a:rPr lang="en-GB" b="1" dirty="0">
                <a:solidFill>
                  <a:srgbClr val="C00000"/>
                </a:solidFill>
              </a:rPr>
              <a:t> </a:t>
            </a:r>
            <a:r>
              <a:rPr lang="en-GB" sz="2400" dirty="0"/>
              <a:t>(2-8 </a:t>
            </a:r>
            <a:r>
              <a:rPr lang="uk-UA" sz="2400" dirty="0"/>
              <a:t>тижні розвитку</a:t>
            </a:r>
            <a:r>
              <a:rPr lang="en-GB" sz="2400" dirty="0"/>
              <a:t>) – </a:t>
            </a:r>
            <a:r>
              <a:rPr lang="ru-RU" sz="2400" dirty="0"/>
              <a:t>гаструляція, гісто- і органогенез. Зародок називають </a:t>
            </a:r>
            <a:r>
              <a:rPr lang="ru-RU" sz="2400" b="1" i="1" dirty="0"/>
              <a:t>ембріоном</a:t>
            </a:r>
            <a:r>
              <a:rPr lang="ru-RU" sz="2400" dirty="0"/>
              <a:t>.</a:t>
            </a:r>
            <a:endParaRPr lang="en-GB" sz="2400" dirty="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b="1" dirty="0">
                <a:solidFill>
                  <a:srgbClr val="C00000"/>
                </a:solidFill>
              </a:rPr>
              <a:t>Пл</a:t>
            </a:r>
            <a:r>
              <a:rPr lang="uk-UA" b="1" dirty="0">
                <a:solidFill>
                  <a:srgbClr val="C00000"/>
                </a:solidFill>
              </a:rPr>
              <a:t>і</a:t>
            </a:r>
            <a:r>
              <a:rPr lang="en-GB" b="1" dirty="0">
                <a:solidFill>
                  <a:srgbClr val="C00000"/>
                </a:solidFill>
              </a:rPr>
              <a:t>дн</a:t>
            </a:r>
            <a:r>
              <a:rPr lang="uk-UA" b="1" dirty="0">
                <a:solidFill>
                  <a:srgbClr val="C00000"/>
                </a:solidFill>
              </a:rPr>
              <a:t>и</a:t>
            </a:r>
            <a:r>
              <a:rPr lang="en-GB" b="1" dirty="0">
                <a:solidFill>
                  <a:srgbClr val="C00000"/>
                </a:solidFill>
              </a:rPr>
              <a:t>й пер</a:t>
            </a:r>
            <a:r>
              <a:rPr lang="uk-UA" b="1" dirty="0">
                <a:solidFill>
                  <a:srgbClr val="C00000"/>
                </a:solidFill>
              </a:rPr>
              <a:t>і</a:t>
            </a:r>
            <a:r>
              <a:rPr lang="en-GB" b="1" dirty="0">
                <a:solidFill>
                  <a:srgbClr val="C00000"/>
                </a:solidFill>
              </a:rPr>
              <a:t>од </a:t>
            </a:r>
            <a:r>
              <a:rPr lang="uk-UA" b="1" dirty="0">
                <a:solidFill>
                  <a:srgbClr val="C00000"/>
                </a:solidFill>
              </a:rPr>
              <a:t> </a:t>
            </a:r>
            <a:r>
              <a:rPr lang="en-GB" sz="2500" dirty="0"/>
              <a:t>(</a:t>
            </a:r>
            <a:r>
              <a:rPr lang="uk-UA" sz="2500" dirty="0"/>
              <a:t>із</a:t>
            </a:r>
            <a:r>
              <a:rPr lang="en-GB" sz="2500" dirty="0"/>
              <a:t> 9 </a:t>
            </a:r>
            <a:r>
              <a:rPr lang="uk-UA" sz="2500" dirty="0"/>
              <a:t>тижня </a:t>
            </a:r>
            <a:r>
              <a:rPr lang="en-GB" sz="2500" dirty="0"/>
              <a:t>до </a:t>
            </a:r>
            <a:r>
              <a:rPr lang="uk-UA" sz="2500" dirty="0"/>
              <a:t>на</a:t>
            </a:r>
            <a:r>
              <a:rPr lang="en-GB" sz="2500" dirty="0"/>
              <a:t>род</a:t>
            </a:r>
            <a:r>
              <a:rPr lang="uk-UA" sz="2500" dirty="0"/>
              <a:t>ження</a:t>
            </a:r>
            <a:r>
              <a:rPr lang="en-GB" sz="2500" dirty="0"/>
              <a:t>)</a:t>
            </a:r>
            <a:r>
              <a:rPr lang="ru-RU" sz="2800" dirty="0"/>
              <a:t> – </a:t>
            </a:r>
            <a:r>
              <a:rPr lang="ru-RU" sz="2400" dirty="0"/>
              <a:t>ріст і подальше диференціювання.  Зародок називають </a:t>
            </a:r>
            <a:r>
              <a:rPr lang="ru-RU" sz="2400" b="1" i="1" dirty="0"/>
              <a:t>плодом</a:t>
            </a:r>
            <a:r>
              <a:rPr lang="ru-RU" sz="2400" dirty="0"/>
              <a:t>.</a:t>
            </a:r>
            <a:endParaRPr lang="en-GB"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idx="1"/>
          </p:nvPr>
        </p:nvSpPr>
        <p:spPr>
          <a:xfrm>
            <a:off x="457921" y="3633501"/>
            <a:ext cx="8229600" cy="3224499"/>
          </a:xfrm>
        </p:spPr>
        <p:txBody>
          <a:bodyPr/>
          <a:lstStyle/>
          <a:p>
            <a:pPr marL="604809" indent="-604809">
              <a:spcBef>
                <a:spcPts val="544"/>
              </a:spcBef>
              <a:buNone/>
              <a:defRPr/>
            </a:pPr>
            <a:endParaRPr lang="ru-RU" sz="2500" dirty="0"/>
          </a:p>
          <a:p>
            <a:pPr marL="604809" indent="-604809">
              <a:spcBef>
                <a:spcPts val="544"/>
              </a:spcBef>
              <a:buNone/>
              <a:defRPr/>
            </a:pPr>
            <a:r>
              <a:rPr lang="ru-RU" sz="2000" dirty="0"/>
              <a:t>Запліднення можливе, якщо:</a:t>
            </a:r>
          </a:p>
          <a:p>
            <a:pPr marL="604809" indent="-604809">
              <a:spcBef>
                <a:spcPts val="544"/>
              </a:spcBef>
              <a:buNone/>
              <a:defRPr/>
            </a:pPr>
            <a:r>
              <a:rPr lang="ru-RU" sz="2000" dirty="0"/>
              <a:t>1. Концентрація сперми не менше 20 млн/мл, і її рухливість</a:t>
            </a:r>
          </a:p>
          <a:p>
            <a:pPr marL="604809" indent="-604809">
              <a:spcBef>
                <a:spcPts val="544"/>
              </a:spcBef>
              <a:buNone/>
              <a:defRPr/>
            </a:pPr>
            <a:r>
              <a:rPr lang="ru-RU" sz="2000" dirty="0"/>
              <a:t>(В середньому – 3 мл сперми, що містить 350 млн сперматозоїдів)</a:t>
            </a:r>
          </a:p>
          <a:p>
            <a:pPr marL="604809" indent="-604809">
              <a:spcBef>
                <a:spcPts val="544"/>
              </a:spcBef>
              <a:buNone/>
              <a:defRPr/>
            </a:pPr>
            <a:r>
              <a:rPr lang="ru-RU" sz="2000" dirty="0"/>
              <a:t>2. Прохідність жіночих статевих шляхів</a:t>
            </a:r>
          </a:p>
        </p:txBody>
      </p:sp>
      <p:pic>
        <p:nvPicPr>
          <p:cNvPr id="19459" name="Picture 6"/>
          <p:cNvPicPr>
            <a:picLocks noChangeAspect="1" noChangeArrowheads="1"/>
          </p:cNvPicPr>
          <p:nvPr/>
        </p:nvPicPr>
        <p:blipFill>
          <a:blip r:embed="rId2" cstate="print"/>
          <a:srcRect t="14088" r="52477" b="34875"/>
          <a:stretch>
            <a:fillRect/>
          </a:stretch>
        </p:blipFill>
        <p:spPr bwMode="auto">
          <a:xfrm>
            <a:off x="4841731" y="785813"/>
            <a:ext cx="3984480" cy="2792454"/>
          </a:xfrm>
          <a:prstGeom prst="rect">
            <a:avLst/>
          </a:prstGeom>
          <a:noFill/>
          <a:ln w="9525">
            <a:noFill/>
            <a:round/>
            <a:headEnd/>
            <a:tailEnd/>
          </a:ln>
        </p:spPr>
      </p:pic>
      <p:sp>
        <p:nvSpPr>
          <p:cNvPr id="19460" name="Прямоугольник 3"/>
          <p:cNvSpPr>
            <a:spLocks noChangeArrowheads="1"/>
          </p:cNvSpPr>
          <p:nvPr/>
        </p:nvSpPr>
        <p:spPr bwMode="auto">
          <a:xfrm>
            <a:off x="456481" y="620706"/>
            <a:ext cx="4246560" cy="1422584"/>
          </a:xfrm>
          <a:prstGeom prst="rect">
            <a:avLst/>
          </a:prstGeom>
          <a:noFill/>
          <a:ln w="9525">
            <a:noFill/>
            <a:miter lim="800000"/>
            <a:headEnd/>
            <a:tailEnd/>
          </a:ln>
        </p:spPr>
        <p:txBody>
          <a:bodyPr lIns="82945" tIns="41473" rIns="82945" bIns="41473">
            <a:spAutoFit/>
          </a:bodyPr>
          <a:lstStyle/>
          <a:p>
            <a:pPr marL="604809" indent="-604809">
              <a:spcBef>
                <a:spcPts val="544"/>
              </a:spcBef>
            </a:pPr>
            <a:r>
              <a:rPr lang="uk-UA" sz="2900" b="1" dirty="0">
                <a:solidFill>
                  <a:srgbClr val="C00000"/>
                </a:solidFill>
              </a:rPr>
              <a:t>Запліднення</a:t>
            </a:r>
            <a:r>
              <a:rPr lang="uk-UA" sz="2900" dirty="0">
                <a:solidFill>
                  <a:schemeClr val="tx1"/>
                </a:solidFill>
              </a:rPr>
              <a:t>  - злиття яйцеклітини і сперматозоїда</a:t>
            </a:r>
            <a:r>
              <a:rPr lang="en-GB" sz="2900" dirty="0"/>
              <a:t>.</a:t>
            </a:r>
            <a:endParaRPr lang="en-US" sz="2900" dirty="0"/>
          </a:p>
        </p:txBody>
      </p:sp>
      <p:sp>
        <p:nvSpPr>
          <p:cNvPr id="5" name="Прямоугольник 4"/>
          <p:cNvSpPr/>
          <p:nvPr/>
        </p:nvSpPr>
        <p:spPr>
          <a:xfrm>
            <a:off x="457200" y="2362885"/>
            <a:ext cx="4572000" cy="1200329"/>
          </a:xfrm>
          <a:prstGeom prst="rect">
            <a:avLst/>
          </a:prstGeom>
        </p:spPr>
        <p:txBody>
          <a:bodyPr>
            <a:spAutoFit/>
          </a:bodyPr>
          <a:lstStyle/>
          <a:p>
            <a:r>
              <a:rPr lang="uk-UA" sz="2400" dirty="0">
                <a:solidFill>
                  <a:schemeClr val="tx1"/>
                </a:solidFill>
                <a:latin typeface="+mn-lt"/>
              </a:rPr>
              <a:t>в людини відбувається в ампулярній частині </a:t>
            </a:r>
            <a:r>
              <a:rPr lang="ru-RU" sz="2400" dirty="0">
                <a:solidFill>
                  <a:schemeClr val="tx1"/>
                </a:solidFill>
                <a:latin typeface="+mn-lt"/>
              </a:rPr>
              <a:t>м</a:t>
            </a:r>
            <a:r>
              <a:rPr lang="en-GB" sz="2400" dirty="0">
                <a:solidFill>
                  <a:schemeClr val="tx1"/>
                </a:solidFill>
                <a:latin typeface="+mn-lt"/>
              </a:rPr>
              <a:t>ат</a:t>
            </a:r>
            <a:r>
              <a:rPr lang="uk-UA" sz="2400" dirty="0">
                <a:solidFill>
                  <a:schemeClr val="tx1"/>
                </a:solidFill>
                <a:latin typeface="+mn-lt"/>
              </a:rPr>
              <a:t>кової </a:t>
            </a:r>
            <a:r>
              <a:rPr lang="ru-RU" sz="2400" dirty="0">
                <a:solidFill>
                  <a:schemeClr val="tx1"/>
                </a:solidFill>
                <a:latin typeface="+mn-lt"/>
              </a:rPr>
              <a:t>(фалопієвої) </a:t>
            </a:r>
            <a:r>
              <a:rPr lang="en-GB" sz="2400" dirty="0">
                <a:solidFill>
                  <a:schemeClr val="tx1"/>
                </a:solidFill>
                <a:latin typeface="+mn-lt"/>
              </a:rPr>
              <a:t>труб</a:t>
            </a:r>
            <a:r>
              <a:rPr lang="uk-UA" sz="2400" dirty="0">
                <a:latin typeface="+mn-lt"/>
              </a:rPr>
              <a:t>и</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E5CD99BE-624B-78E7-F5BC-03436D4F0431}"/>
              </a:ext>
            </a:extLst>
          </p:cNvPr>
          <p:cNvSpPr>
            <a:spLocks noGrp="1" noChangeArrowheads="1"/>
          </p:cNvSpPr>
          <p:nvPr>
            <p:ph type="title"/>
          </p:nvPr>
        </p:nvSpPr>
        <p:spPr>
          <a:xfrm>
            <a:off x="457921" y="402121"/>
            <a:ext cx="8233920" cy="630720"/>
          </a:xfrm>
        </p:spPr>
        <p:txBody>
          <a:bodyPr vert="horz" lIns="91425" tIns="45713" rIns="91425" bIns="45713" rtlCol="0" anchor="ctr">
            <a:normAutofit/>
          </a:bodyPr>
          <a:lstStyle/>
          <a:p>
            <a:pPr>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ru-RU" sz="3266" b="1" dirty="0" err="1"/>
              <a:t>Етапи</a:t>
            </a:r>
            <a:r>
              <a:rPr lang="ru-RU" sz="3266" b="1" dirty="0"/>
              <a:t> </a:t>
            </a:r>
            <a:r>
              <a:rPr lang="ru-RU" sz="3266" b="1" dirty="0" err="1"/>
              <a:t>запліднення</a:t>
            </a:r>
            <a:endParaRPr lang="en-GB" sz="3266" b="1" dirty="0"/>
          </a:p>
        </p:txBody>
      </p:sp>
      <p:sp>
        <p:nvSpPr>
          <p:cNvPr id="10242" name="Rectangle 2">
            <a:extLst>
              <a:ext uri="{FF2B5EF4-FFF2-40B4-BE49-F238E27FC236}">
                <a16:creationId xmlns:a16="http://schemas.microsoft.com/office/drawing/2014/main" id="{F9B13298-D873-2DA4-7566-0E66C3A97AAB}"/>
              </a:ext>
            </a:extLst>
          </p:cNvPr>
          <p:cNvSpPr>
            <a:spLocks noGrp="1" noChangeArrowheads="1"/>
          </p:cNvSpPr>
          <p:nvPr>
            <p:ph type="body" idx="1"/>
          </p:nvPr>
        </p:nvSpPr>
        <p:spPr>
          <a:xfrm>
            <a:off x="391681" y="1273321"/>
            <a:ext cx="5355360" cy="5117760"/>
          </a:xfrm>
        </p:spPr>
        <p:txBody>
          <a:bodyPr vert="horz" lIns="91425" tIns="45713" rIns="91425" bIns="45713" rtlCol="0">
            <a:normAutofit/>
          </a:bodyPr>
          <a:lstStyle/>
          <a:p>
            <a:pPr>
              <a:lnSpc>
                <a:spcPct val="80000"/>
              </a:lnSpc>
              <a:spcBef>
                <a:spcPts val="454"/>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b="1" dirty="0" err="1">
                <a:solidFill>
                  <a:srgbClr val="C00000"/>
                </a:solidFill>
              </a:rPr>
              <a:t>Дистантн</a:t>
            </a:r>
            <a:r>
              <a:rPr lang="uk-UA" sz="2540" b="1" dirty="0">
                <a:solidFill>
                  <a:srgbClr val="C00000"/>
                </a:solidFill>
              </a:rPr>
              <a:t>а </a:t>
            </a:r>
            <a:r>
              <a:rPr lang="en-GB" sz="2540" b="1" dirty="0" err="1">
                <a:solidFill>
                  <a:srgbClr val="C00000"/>
                </a:solidFill>
              </a:rPr>
              <a:t>вза</a:t>
            </a:r>
            <a:r>
              <a:rPr lang="uk-UA" sz="2540" b="1" dirty="0" err="1">
                <a:solidFill>
                  <a:srgbClr val="C00000"/>
                </a:solidFill>
              </a:rPr>
              <a:t>ємодія</a:t>
            </a:r>
            <a:r>
              <a:rPr lang="uk-UA" sz="2540" b="1" dirty="0">
                <a:solidFill>
                  <a:srgbClr val="C00000"/>
                </a:solidFill>
              </a:rPr>
              <a:t> </a:t>
            </a:r>
            <a:r>
              <a:rPr lang="en-GB" sz="2177" dirty="0"/>
              <a:t>–</a:t>
            </a:r>
            <a:r>
              <a:rPr lang="ru-RU" sz="2177" dirty="0"/>
              <a:t> рух </a:t>
            </a:r>
            <a:r>
              <a:rPr lang="en-GB" sz="2177" dirty="0" err="1"/>
              <a:t>сперматозо</a:t>
            </a:r>
            <a:r>
              <a:rPr lang="uk-UA" sz="2177" dirty="0"/>
              <a:t>ї</a:t>
            </a:r>
            <a:r>
              <a:rPr lang="en-GB" sz="2177" dirty="0"/>
              <a:t>д</a:t>
            </a:r>
            <a:r>
              <a:rPr lang="uk-UA" sz="2177" dirty="0" err="1"/>
              <a:t>ів</a:t>
            </a:r>
            <a:r>
              <a:rPr lang="en-GB" sz="2177" dirty="0"/>
              <a:t> </a:t>
            </a:r>
            <a:r>
              <a:rPr lang="uk-UA" sz="2177" dirty="0"/>
              <a:t>до я</a:t>
            </a:r>
            <a:r>
              <a:rPr lang="en-GB" sz="2177" dirty="0" err="1"/>
              <a:t>йцекл</a:t>
            </a:r>
            <a:r>
              <a:rPr lang="uk-UA" sz="2177" dirty="0" err="1"/>
              <a:t>ітини</a:t>
            </a:r>
            <a:endParaRPr lang="en-GB" sz="2177" dirty="0"/>
          </a:p>
          <a:p>
            <a:pPr>
              <a:lnSpc>
                <a:spcPct val="80000"/>
              </a:lnSpc>
              <a:spcBef>
                <a:spcPts val="45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177" dirty="0"/>
          </a:p>
          <a:p>
            <a:pPr>
              <a:lnSpc>
                <a:spcPct val="80000"/>
              </a:lnSpc>
              <a:spcBef>
                <a:spcPts val="544"/>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b="1" dirty="0" err="1">
                <a:solidFill>
                  <a:srgbClr val="C00000"/>
                </a:solidFill>
              </a:rPr>
              <a:t>Контактн</a:t>
            </a:r>
            <a:r>
              <a:rPr lang="uk-UA" sz="2540" b="1" dirty="0">
                <a:solidFill>
                  <a:srgbClr val="C00000"/>
                </a:solidFill>
              </a:rPr>
              <a:t>а </a:t>
            </a:r>
            <a:r>
              <a:rPr lang="en-GB" sz="2540" b="1" dirty="0" err="1">
                <a:solidFill>
                  <a:srgbClr val="C00000"/>
                </a:solidFill>
              </a:rPr>
              <a:t>вза</a:t>
            </a:r>
            <a:r>
              <a:rPr lang="uk-UA" sz="2540" b="1" dirty="0" err="1">
                <a:solidFill>
                  <a:srgbClr val="C00000"/>
                </a:solidFill>
              </a:rPr>
              <a:t>ємодія</a:t>
            </a:r>
            <a:r>
              <a:rPr lang="ru-RU" sz="2540" dirty="0">
                <a:solidFill>
                  <a:srgbClr val="FFFF66"/>
                </a:solidFill>
              </a:rPr>
              <a:t>:</a:t>
            </a:r>
            <a:endParaRPr lang="en-GB" sz="2540" dirty="0">
              <a:solidFill>
                <a:srgbClr val="FFFF66"/>
              </a:solidFill>
            </a:endParaRPr>
          </a:p>
          <a:p>
            <a:pPr>
              <a:lnSpc>
                <a:spcPct val="80000"/>
              </a:lnSpc>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177" dirty="0"/>
              <a:t> </a:t>
            </a:r>
            <a:endParaRPr lang="uk-UA" sz="2177" dirty="0"/>
          </a:p>
          <a:p>
            <a:pPr>
              <a:lnSpc>
                <a:spcPct val="80000"/>
              </a:lnSpc>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177" dirty="0"/>
              <a:t>1. </a:t>
            </a:r>
            <a:r>
              <a:rPr lang="ru-RU" sz="2540" u="sng" dirty="0"/>
              <a:t>Ак</a:t>
            </a:r>
            <a:r>
              <a:rPr lang="en-GB" sz="2540" u="sng" dirty="0" err="1"/>
              <a:t>росомальна</a:t>
            </a:r>
            <a:r>
              <a:rPr lang="en-GB" sz="2540" u="sng" dirty="0"/>
              <a:t> </a:t>
            </a:r>
            <a:r>
              <a:rPr lang="en-GB" sz="2540" u="sng" dirty="0" err="1"/>
              <a:t>реакц</a:t>
            </a:r>
            <a:r>
              <a:rPr lang="uk-UA" sz="2540" u="sng" dirty="0"/>
              <a:t>і</a:t>
            </a:r>
            <a:r>
              <a:rPr lang="en-GB" sz="2540" u="sng" dirty="0"/>
              <a:t>я</a:t>
            </a:r>
          </a:p>
          <a:p>
            <a:pPr>
              <a:lnSpc>
                <a:spcPct val="80000"/>
              </a:lnSpc>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dirty="0"/>
              <a:t>   Р</a:t>
            </a:r>
            <a:r>
              <a:rPr lang="uk-UA" sz="2540" dirty="0" err="1"/>
              <a:t>озчинення</a:t>
            </a:r>
            <a:r>
              <a:rPr lang="uk-UA" sz="2540" dirty="0"/>
              <a:t> </a:t>
            </a:r>
            <a:r>
              <a:rPr lang="en-GB" sz="2540" dirty="0" err="1"/>
              <a:t>оболо</a:t>
            </a:r>
            <a:r>
              <a:rPr lang="uk-UA" sz="2540" dirty="0"/>
              <a:t>но</a:t>
            </a:r>
            <a:r>
              <a:rPr lang="en-GB" sz="2540" dirty="0"/>
              <a:t>к </a:t>
            </a:r>
            <a:r>
              <a:rPr lang="en-GB" sz="2540" dirty="0" err="1"/>
              <a:t>яйцекл</a:t>
            </a:r>
            <a:r>
              <a:rPr lang="uk-UA" sz="2540" dirty="0" err="1"/>
              <a:t>ітини</a:t>
            </a:r>
            <a:r>
              <a:rPr lang="en-GB" sz="2540" dirty="0"/>
              <a:t>, </a:t>
            </a:r>
            <a:r>
              <a:rPr lang="en-GB" sz="2540" dirty="0" err="1"/>
              <a:t>проникн</a:t>
            </a:r>
            <a:r>
              <a:rPr lang="uk-UA" sz="2540" dirty="0" err="1"/>
              <a:t>ення</a:t>
            </a:r>
            <a:r>
              <a:rPr lang="uk-UA" sz="2540" dirty="0"/>
              <a:t> в </a:t>
            </a:r>
            <a:r>
              <a:rPr lang="en-GB" sz="2540" dirty="0" err="1"/>
              <a:t>яйцекл</a:t>
            </a:r>
            <a:r>
              <a:rPr lang="uk-UA" sz="2540" dirty="0" err="1"/>
              <a:t>ітину</a:t>
            </a:r>
            <a:r>
              <a:rPr lang="uk-UA" sz="2540" dirty="0"/>
              <a:t> </a:t>
            </a:r>
            <a:r>
              <a:rPr lang="en-GB" sz="2540" dirty="0" err="1"/>
              <a:t>головки</a:t>
            </a:r>
            <a:r>
              <a:rPr lang="en-GB" sz="2540" dirty="0"/>
              <a:t> </a:t>
            </a:r>
            <a:r>
              <a:rPr lang="uk-UA" sz="2540" dirty="0"/>
              <a:t>та </a:t>
            </a:r>
            <a:r>
              <a:rPr lang="uk-UA" sz="2540" dirty="0" err="1"/>
              <a:t>ши</a:t>
            </a:r>
            <a:r>
              <a:rPr lang="en-GB" sz="2540" dirty="0" err="1"/>
              <a:t>йки</a:t>
            </a:r>
            <a:r>
              <a:rPr lang="en-GB" sz="2540" dirty="0"/>
              <a:t> </a:t>
            </a:r>
            <a:r>
              <a:rPr lang="en-GB" sz="2540" dirty="0" err="1"/>
              <a:t>сперматозо</a:t>
            </a:r>
            <a:r>
              <a:rPr lang="uk-UA" sz="2540" dirty="0"/>
              <a:t>ї</a:t>
            </a:r>
            <a:r>
              <a:rPr lang="en-GB" sz="2540" dirty="0" err="1"/>
              <a:t>да</a:t>
            </a:r>
            <a:r>
              <a:rPr lang="ru-RU" sz="2540" dirty="0"/>
              <a:t> (ядро та </a:t>
            </a:r>
            <a:r>
              <a:rPr lang="ru-RU" sz="2540" dirty="0" err="1"/>
              <a:t>центріолі</a:t>
            </a:r>
            <a:r>
              <a:rPr lang="ru-RU" sz="2540" dirty="0"/>
              <a:t>)</a:t>
            </a:r>
            <a:endParaRPr lang="en-GB" sz="2540" dirty="0"/>
          </a:p>
          <a:p>
            <a:pPr>
              <a:lnSpc>
                <a:spcPct val="80000"/>
              </a:lnSpc>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dirty="0"/>
              <a:t> 2. </a:t>
            </a:r>
            <a:r>
              <a:rPr lang="ru-RU" sz="2540" u="sng" dirty="0"/>
              <a:t>Ко</a:t>
            </a:r>
            <a:r>
              <a:rPr lang="en-GB" sz="2540" u="sng" dirty="0" err="1"/>
              <a:t>ртикальна</a:t>
            </a:r>
            <a:r>
              <a:rPr lang="uk-UA" sz="2540" u="sng" dirty="0"/>
              <a:t> </a:t>
            </a:r>
            <a:r>
              <a:rPr lang="en-GB" sz="2540" u="sng" dirty="0" err="1"/>
              <a:t>реакц</a:t>
            </a:r>
            <a:r>
              <a:rPr lang="uk-UA" sz="2540" u="sng" dirty="0"/>
              <a:t>і</a:t>
            </a:r>
            <a:r>
              <a:rPr lang="en-GB" sz="2540" u="sng" dirty="0"/>
              <a:t>я</a:t>
            </a:r>
            <a:endParaRPr lang="uk-UA" sz="2540" u="sng" dirty="0"/>
          </a:p>
          <a:p>
            <a:pPr>
              <a:lnSpc>
                <a:spcPct val="80000"/>
              </a:lnSpc>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540" dirty="0"/>
              <a:t>   Утворення </a:t>
            </a:r>
            <a:r>
              <a:rPr lang="en-GB" sz="2540" dirty="0" err="1"/>
              <a:t>оболо</a:t>
            </a:r>
            <a:r>
              <a:rPr lang="uk-UA" sz="2540" dirty="0"/>
              <a:t>н</a:t>
            </a:r>
            <a:r>
              <a:rPr lang="en-GB" sz="2540" dirty="0" err="1"/>
              <a:t>ки</a:t>
            </a:r>
            <a:r>
              <a:rPr lang="uk-UA" sz="2540" dirty="0"/>
              <a:t> запліднення</a:t>
            </a:r>
            <a:r>
              <a:rPr lang="en-GB" sz="2540" dirty="0"/>
              <a:t>. </a:t>
            </a:r>
            <a:r>
              <a:rPr lang="uk-UA" sz="2540" dirty="0"/>
              <a:t>Забезпечення </a:t>
            </a:r>
            <a:r>
              <a:rPr lang="en-GB" sz="2540" dirty="0" err="1"/>
              <a:t>моносперм</a:t>
            </a:r>
            <a:r>
              <a:rPr lang="uk-UA" sz="2540" dirty="0" err="1"/>
              <a:t>ії</a:t>
            </a:r>
            <a:endParaRPr lang="en-GB" sz="2540" dirty="0"/>
          </a:p>
        </p:txBody>
      </p:sp>
      <p:pic>
        <p:nvPicPr>
          <p:cNvPr id="10243" name="Picture 3">
            <a:extLst>
              <a:ext uri="{FF2B5EF4-FFF2-40B4-BE49-F238E27FC236}">
                <a16:creationId xmlns:a16="http://schemas.microsoft.com/office/drawing/2014/main" id="{5FE61CD3-625B-9BFB-0A70-468F3FB011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5361" y="3886921"/>
            <a:ext cx="2024640" cy="107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365" name="AutoShape 4">
            <a:extLst>
              <a:ext uri="{FF2B5EF4-FFF2-40B4-BE49-F238E27FC236}">
                <a16:creationId xmlns:a16="http://schemas.microsoft.com/office/drawing/2014/main" id="{4FC2F474-1436-BFE0-4583-E4D9933C9EBC}"/>
              </a:ext>
            </a:extLst>
          </p:cNvPr>
          <p:cNvSpPr>
            <a:spLocks noChangeArrowheads="1"/>
          </p:cNvSpPr>
          <p:nvPr/>
        </p:nvSpPr>
        <p:spPr bwMode="auto">
          <a:xfrm>
            <a:off x="2703872" y="2732521"/>
            <a:ext cx="197280" cy="260640"/>
          </a:xfrm>
          <a:prstGeom prst="downArrow">
            <a:avLst>
              <a:gd name="adj1" fmla="val 50000"/>
              <a:gd name="adj2" fmla="val 33029"/>
            </a:avLst>
          </a:prstGeom>
          <a:solidFill>
            <a:srgbClr val="33CCCC"/>
          </a:solidFill>
          <a:ln w="9360">
            <a:solidFill>
              <a:srgbClr val="FFFFFF"/>
            </a:solidFill>
            <a:miter lim="800000"/>
            <a:headEnd/>
            <a:tailEnd/>
          </a:ln>
        </p:spPr>
        <p:txBody>
          <a:bodyPr wrap="none" anchor="ctr"/>
          <a:lstStyle>
            <a:lvl1pPr eaLnBrk="0" hangingPunct="0">
              <a:defRPr>
                <a:solidFill>
                  <a:schemeClr val="bg1"/>
                </a:solidFill>
                <a:latin typeface="Arial" panose="020B0604020202020204" pitchFamily="34" charset="0"/>
                <a:cs typeface="Lucida Sans Unicode" panose="020B0602030504020204" pitchFamily="34" charset="0"/>
              </a:defRPr>
            </a:lvl1pPr>
            <a:lvl2pPr marL="742950" indent="-285750" eaLnBrk="0" hangingPunct="0">
              <a:defRPr>
                <a:solidFill>
                  <a:schemeClr val="bg1"/>
                </a:solidFill>
                <a:latin typeface="Arial" panose="020B0604020202020204" pitchFamily="34" charset="0"/>
                <a:cs typeface="Lucida Sans Unicode" panose="020B0602030504020204" pitchFamily="34" charset="0"/>
              </a:defRPr>
            </a:lvl2pPr>
            <a:lvl3pPr marL="1143000" indent="-228600" eaLnBrk="0" hangingPunct="0">
              <a:defRPr>
                <a:solidFill>
                  <a:schemeClr val="bg1"/>
                </a:solidFill>
                <a:latin typeface="Arial" panose="020B0604020202020204" pitchFamily="34" charset="0"/>
                <a:cs typeface="Lucida Sans Unicode" panose="020B0602030504020204" pitchFamily="34" charset="0"/>
              </a:defRPr>
            </a:lvl3pPr>
            <a:lvl4pPr marL="1600200" indent="-228600" eaLnBrk="0" hangingPunct="0">
              <a:defRPr>
                <a:solidFill>
                  <a:schemeClr val="bg1"/>
                </a:solidFill>
                <a:latin typeface="Arial" panose="020B0604020202020204" pitchFamily="34" charset="0"/>
                <a:cs typeface="Lucida Sans Unicode" panose="020B0602030504020204" pitchFamily="34" charset="0"/>
              </a:defRPr>
            </a:lvl4pPr>
            <a:lvl5pPr marL="2057400" indent="-228600" eaLnBrk="0" hangingPunct="0">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9pPr>
          </a:lstStyle>
          <a:p>
            <a:pPr eaLnBrk="1" hangingPunct="1"/>
            <a:endParaRPr lang="uk-UA" altLang="ru-UA"/>
          </a:p>
        </p:txBody>
      </p:sp>
      <p:pic>
        <p:nvPicPr>
          <p:cNvPr id="10247" name="Picture 7">
            <a:extLst>
              <a:ext uri="{FF2B5EF4-FFF2-40B4-BE49-F238E27FC236}">
                <a16:creationId xmlns:a16="http://schemas.microsoft.com/office/drawing/2014/main" id="{9A67B788-035B-2159-517E-40E9D2F34B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2881" y="4975561"/>
            <a:ext cx="2024640" cy="188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5367" name="Picture 9" descr="spermatozoon">
            <a:extLst>
              <a:ext uri="{FF2B5EF4-FFF2-40B4-BE49-F238E27FC236}">
                <a16:creationId xmlns:a16="http://schemas.microsoft.com/office/drawing/2014/main" id="{2F4FFE63-6824-6F74-21A0-2BEFBA08BA1C}"/>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140161" y="1142281"/>
            <a:ext cx="2743200" cy="2743200"/>
          </a:xfr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fill="hold" nodeType="clickEffect">
                                  <p:stCondLst>
                                    <p:cond delay="0"/>
                                  </p:stCondLst>
                                  <p:childTnLst>
                                    <p:animScale>
                                      <p:cBhvr additive="repl">
                                        <p:cTn id="6" dur="5000" fill="hold"/>
                                        <p:tgtEl>
                                          <p:spTgt spid="10243"/>
                                        </p:tgtEl>
                                      </p:cBhvr>
                                      <p:to x="150000" y="150000"/>
                                    </p:animScale>
                                  </p:childTnLst>
                                </p:cTn>
                              </p:par>
                            </p:childTnLst>
                          </p:cTn>
                        </p:par>
                        <p:par>
                          <p:cTn id="7" fill="hold" nodeType="afterGroup">
                            <p:stCondLst>
                              <p:cond delay="5000"/>
                            </p:stCondLst>
                            <p:childTnLst>
                              <p:par>
                                <p:cTn id="8" presetID="6" presetClass="emph" fill="hold" nodeType="afterEffect">
                                  <p:stCondLst>
                                    <p:cond delay="0"/>
                                  </p:stCondLst>
                                  <p:childTnLst>
                                    <p:animScale>
                                      <p:cBhvr additive="repl">
                                        <p:cTn id="9" dur="5000" fill="hold"/>
                                        <p:tgtEl>
                                          <p:spTgt spid="10247"/>
                                        </p:tgtEl>
                                      </p:cBhvr>
                                      <p:to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E36EAB7B-A77D-CDA5-1BA7-C08039DDD873}"/>
              </a:ext>
            </a:extLst>
          </p:cNvPr>
          <p:cNvSpPr>
            <a:spLocks noGrp="1" noChangeArrowheads="1"/>
          </p:cNvSpPr>
          <p:nvPr>
            <p:ph type="body"/>
          </p:nvPr>
        </p:nvSpPr>
        <p:spPr>
          <a:xfrm>
            <a:off x="457921" y="227880"/>
            <a:ext cx="4505760" cy="3070080"/>
          </a:xfrm>
        </p:spPr>
        <p:txBody>
          <a:bodyPr vert="horz" lIns="91425" tIns="45713" rIns="91425" bIns="45713" rtlCol="0" anchor="t" anchorCtr="0">
            <a:normAutofit/>
          </a:bodyPr>
          <a:lstStyle/>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dirty="0">
                <a:latin typeface="Verdana" pitchFamily="34" charset="0"/>
              </a:rPr>
              <a:t>П</a:t>
            </a:r>
            <a:r>
              <a:rPr lang="uk-UA" sz="2540" dirty="0">
                <a:latin typeface="Verdana" pitchFamily="34" charset="0"/>
              </a:rPr>
              <a:t>і</a:t>
            </a:r>
            <a:r>
              <a:rPr lang="en-GB" sz="2540" dirty="0">
                <a:latin typeface="Verdana" pitchFamily="34" charset="0"/>
              </a:rPr>
              <a:t>сл</a:t>
            </a:r>
            <a:r>
              <a:rPr lang="uk-UA" sz="2540" dirty="0">
                <a:latin typeface="Verdana" pitchFamily="34" charset="0"/>
              </a:rPr>
              <a:t>я</a:t>
            </a:r>
            <a:r>
              <a:rPr lang="en-GB" sz="2540" dirty="0">
                <a:latin typeface="Verdana" pitchFamily="34" charset="0"/>
              </a:rPr>
              <a:t> проникн</a:t>
            </a:r>
            <a:r>
              <a:rPr lang="uk-UA" sz="2540" dirty="0">
                <a:latin typeface="Verdana" pitchFamily="34" charset="0"/>
              </a:rPr>
              <a:t>ення </a:t>
            </a:r>
            <a:r>
              <a:rPr lang="en-GB" sz="2540" dirty="0">
                <a:latin typeface="Verdana" pitchFamily="34" charset="0"/>
              </a:rPr>
              <a:t>сперматозо</a:t>
            </a:r>
            <a:r>
              <a:rPr lang="uk-UA" sz="2540" dirty="0">
                <a:latin typeface="Verdana" pitchFamily="34" charset="0"/>
              </a:rPr>
              <a:t>ї</a:t>
            </a:r>
            <a:r>
              <a:rPr lang="en-GB" sz="2540" dirty="0">
                <a:latin typeface="Verdana" pitchFamily="34" charset="0"/>
              </a:rPr>
              <a:t>да яйцекл</a:t>
            </a:r>
            <a:r>
              <a:rPr lang="uk-UA" sz="2540" dirty="0">
                <a:latin typeface="Verdana" pitchFamily="34" charset="0"/>
              </a:rPr>
              <a:t>ітина </a:t>
            </a:r>
            <a:r>
              <a:rPr lang="en-GB" sz="2540" dirty="0">
                <a:latin typeface="Verdana" pitchFamily="34" charset="0"/>
              </a:rPr>
              <a:t>заверш</a:t>
            </a:r>
            <a:r>
              <a:rPr lang="uk-UA" sz="2540" dirty="0">
                <a:latin typeface="Verdana" pitchFamily="34" charset="0"/>
              </a:rPr>
              <a:t>ує </a:t>
            </a:r>
            <a:r>
              <a:rPr lang="en-GB" sz="2540" dirty="0">
                <a:latin typeface="Verdana" pitchFamily="34" charset="0"/>
              </a:rPr>
              <a:t>мейоз</a:t>
            </a:r>
            <a:r>
              <a:rPr lang="ru-RU" sz="2540" dirty="0">
                <a:latin typeface="Verdana" pitchFamily="34" charset="0"/>
              </a:rPr>
              <a:t>-</a:t>
            </a:r>
            <a:r>
              <a:rPr lang="en-GB" sz="2540" dirty="0">
                <a:latin typeface="Verdana" pitchFamily="34" charset="0"/>
              </a:rPr>
              <a:t>ІІ</a:t>
            </a:r>
            <a:r>
              <a:rPr lang="ru-RU" sz="2540" dirty="0">
                <a:latin typeface="Verdana" pitchFamily="34" charset="0"/>
              </a:rPr>
              <a:t>, активізуються обмінні процеси   в цитоплазмі.</a:t>
            </a:r>
            <a:endParaRPr lang="en-GB" sz="2540" dirty="0">
              <a:latin typeface="Verdana" pitchFamily="34" charset="0"/>
            </a:endParaRPr>
          </a:p>
        </p:txBody>
      </p:sp>
      <p:pic>
        <p:nvPicPr>
          <p:cNvPr id="16387" name="Picture 3">
            <a:extLst>
              <a:ext uri="{FF2B5EF4-FFF2-40B4-BE49-F238E27FC236}">
                <a16:creationId xmlns:a16="http://schemas.microsoft.com/office/drawing/2014/main" id="{5D086176-2678-EC11-C1E8-E10A64F8BD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3681" y="361"/>
            <a:ext cx="3657600" cy="323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6388" name="Прямоугольник 3">
            <a:extLst>
              <a:ext uri="{FF2B5EF4-FFF2-40B4-BE49-F238E27FC236}">
                <a16:creationId xmlns:a16="http://schemas.microsoft.com/office/drawing/2014/main" id="{EA30D931-B3F6-D911-03A0-A758D982CBC0}"/>
              </a:ext>
            </a:extLst>
          </p:cNvPr>
          <p:cNvSpPr>
            <a:spLocks noChangeArrowheads="1"/>
          </p:cNvSpPr>
          <p:nvPr/>
        </p:nvSpPr>
        <p:spPr bwMode="auto">
          <a:xfrm>
            <a:off x="656346" y="3246341"/>
            <a:ext cx="7511040" cy="3219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77825" indent="-377825" eaLnBrk="0" hangingPunct="0">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1pPr>
            <a:lvl2pPr marL="742950" indent="-285750" eaLnBrk="0" hangingPunct="0">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2pPr>
            <a:lvl3pPr marL="1143000" indent="-228600" eaLnBrk="0" hangingPunct="0">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3pPr>
            <a:lvl4pPr marL="1600200" indent="-228600" eaLnBrk="0" hangingPunct="0">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4pPr>
            <a:lvl5pPr marL="2057400" indent="-228600" eaLnBrk="0" hangingPunct="0">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9pPr>
          </a:lstStyle>
          <a:p>
            <a:pPr eaLnBrk="1" hangingPunct="1">
              <a:spcBef>
                <a:spcPts val="544"/>
              </a:spcBef>
              <a:buClr>
                <a:schemeClr val="hlink"/>
              </a:buClr>
              <a:buSzPct val="60000"/>
            </a:pPr>
            <a:r>
              <a:rPr lang="ru-RU" altLang="ru-UA" sz="2540" b="1" dirty="0" err="1">
                <a:solidFill>
                  <a:srgbClr val="C00000"/>
                </a:solidFill>
                <a:latin typeface="Verdana" panose="020B0604030504040204" pitchFamily="34" charset="0"/>
              </a:rPr>
              <a:t>Синкаріогамія</a:t>
            </a:r>
            <a:r>
              <a:rPr lang="ru-RU" altLang="ru-UA" sz="2540" dirty="0">
                <a:solidFill>
                  <a:srgbClr val="C00000"/>
                </a:solidFill>
                <a:latin typeface="Verdana" panose="020B0604030504040204" pitchFamily="34" charset="0"/>
              </a:rPr>
              <a:t> – </a:t>
            </a:r>
            <a:r>
              <a:rPr lang="ru-RU" altLang="ru-UA" sz="2540" dirty="0" err="1">
                <a:solidFill>
                  <a:srgbClr val="C00000"/>
                </a:solidFill>
                <a:latin typeface="Verdana" panose="020B0604030504040204" pitchFamily="34" charset="0"/>
              </a:rPr>
              <a:t>злиття</a:t>
            </a:r>
            <a:r>
              <a:rPr lang="ru-RU" altLang="ru-UA" sz="2540" dirty="0">
                <a:solidFill>
                  <a:srgbClr val="C00000"/>
                </a:solidFill>
                <a:latin typeface="Verdana" panose="020B0604030504040204" pitchFamily="34" charset="0"/>
              </a:rPr>
              <a:t> </a:t>
            </a:r>
            <a:r>
              <a:rPr lang="en-GB" altLang="ru-UA" sz="2540" dirty="0" err="1">
                <a:solidFill>
                  <a:srgbClr val="C00000"/>
                </a:solidFill>
                <a:latin typeface="Verdana" panose="020B0604030504040204" pitchFamily="34" charset="0"/>
              </a:rPr>
              <a:t>ядер</a:t>
            </a:r>
            <a:r>
              <a:rPr lang="en-GB" altLang="ru-UA" sz="2540" dirty="0">
                <a:solidFill>
                  <a:srgbClr val="C00000"/>
                </a:solidFill>
                <a:latin typeface="Verdana" panose="020B0604030504040204" pitchFamily="34" charset="0"/>
              </a:rPr>
              <a:t> (</a:t>
            </a:r>
            <a:r>
              <a:rPr lang="en-GB" altLang="ru-UA" sz="2540" dirty="0" err="1">
                <a:solidFill>
                  <a:srgbClr val="C00000"/>
                </a:solidFill>
                <a:latin typeface="Verdana" panose="020B0604030504040204" pitchFamily="34" charset="0"/>
              </a:rPr>
              <a:t>пронуклеус</a:t>
            </a:r>
            <a:r>
              <a:rPr lang="uk-UA" altLang="ru-UA" sz="2540" dirty="0">
                <a:solidFill>
                  <a:srgbClr val="C00000"/>
                </a:solidFill>
                <a:latin typeface="Verdana" panose="020B0604030504040204" pitchFamily="34" charset="0"/>
              </a:rPr>
              <a:t>і</a:t>
            </a:r>
            <a:r>
              <a:rPr lang="en-GB" altLang="ru-UA" sz="2540" dirty="0">
                <a:solidFill>
                  <a:srgbClr val="C00000"/>
                </a:solidFill>
                <a:latin typeface="Verdana" panose="020B0604030504040204" pitchFamily="34" charset="0"/>
              </a:rPr>
              <a:t>в) </a:t>
            </a:r>
            <a:r>
              <a:rPr lang="en-GB" altLang="ru-UA" sz="2540" dirty="0" err="1">
                <a:solidFill>
                  <a:srgbClr val="C00000"/>
                </a:solidFill>
                <a:latin typeface="Verdana" panose="020B0604030504040204" pitchFamily="34" charset="0"/>
              </a:rPr>
              <a:t>яйцекл</a:t>
            </a:r>
            <a:r>
              <a:rPr lang="uk-UA" altLang="ru-UA" sz="2540" dirty="0" err="1">
                <a:solidFill>
                  <a:srgbClr val="C00000"/>
                </a:solidFill>
                <a:latin typeface="Verdana" panose="020B0604030504040204" pitchFamily="34" charset="0"/>
              </a:rPr>
              <a:t>ітини</a:t>
            </a:r>
            <a:r>
              <a:rPr lang="uk-UA" altLang="ru-UA" sz="2540" dirty="0">
                <a:solidFill>
                  <a:srgbClr val="C00000"/>
                </a:solidFill>
                <a:latin typeface="Verdana" panose="020B0604030504040204" pitchFamily="34" charset="0"/>
              </a:rPr>
              <a:t> та</a:t>
            </a:r>
            <a:r>
              <a:rPr lang="ru-RU" altLang="ru-UA" sz="2540" dirty="0">
                <a:solidFill>
                  <a:srgbClr val="C00000"/>
                </a:solidFill>
                <a:latin typeface="Verdana" panose="020B0604030504040204" pitchFamily="34" charset="0"/>
              </a:rPr>
              <a:t> </a:t>
            </a:r>
            <a:r>
              <a:rPr lang="en-GB" altLang="ru-UA" sz="2540" dirty="0" err="1">
                <a:solidFill>
                  <a:srgbClr val="C00000"/>
                </a:solidFill>
                <a:latin typeface="Verdana" panose="020B0604030504040204" pitchFamily="34" charset="0"/>
              </a:rPr>
              <a:t>сперматозо</a:t>
            </a:r>
            <a:r>
              <a:rPr lang="uk-UA" altLang="ru-UA" sz="2540" dirty="0">
                <a:solidFill>
                  <a:srgbClr val="C00000"/>
                </a:solidFill>
                <a:latin typeface="Verdana" panose="020B0604030504040204" pitchFamily="34" charset="0"/>
              </a:rPr>
              <a:t>ї</a:t>
            </a:r>
            <a:r>
              <a:rPr lang="en-GB" altLang="ru-UA" sz="2540" dirty="0" err="1">
                <a:solidFill>
                  <a:srgbClr val="C00000"/>
                </a:solidFill>
                <a:latin typeface="Verdana" panose="020B0604030504040204" pitchFamily="34" charset="0"/>
              </a:rPr>
              <a:t>да</a:t>
            </a:r>
            <a:r>
              <a:rPr lang="en-GB" altLang="ru-UA" sz="2540" dirty="0">
                <a:solidFill>
                  <a:srgbClr val="C00000"/>
                </a:solidFill>
                <a:latin typeface="Verdana" panose="020B0604030504040204" pitchFamily="34" charset="0"/>
              </a:rPr>
              <a:t>. </a:t>
            </a:r>
            <a:br>
              <a:rPr lang="en-GB" altLang="ru-UA" sz="2540" dirty="0">
                <a:solidFill>
                  <a:srgbClr val="FFFF00"/>
                </a:solidFill>
                <a:latin typeface="Verdana" panose="020B0604030504040204" pitchFamily="34" charset="0"/>
              </a:rPr>
            </a:br>
            <a:r>
              <a:rPr lang="ru-RU" altLang="ru-UA" sz="2540" dirty="0">
                <a:solidFill>
                  <a:schemeClr val="tx1"/>
                </a:solidFill>
                <a:latin typeface="Verdana" panose="020B0604030504040204" pitchFamily="34" charset="0"/>
              </a:rPr>
              <a:t>При </a:t>
            </a:r>
            <a:r>
              <a:rPr lang="ru-RU" altLang="ru-UA" sz="2540" dirty="0" err="1">
                <a:solidFill>
                  <a:schemeClr val="tx1"/>
                </a:solidFill>
                <a:latin typeface="Verdana" panose="020B0604030504040204" pitchFamily="34" charset="0"/>
              </a:rPr>
              <a:t>зближенні</a:t>
            </a:r>
            <a:r>
              <a:rPr lang="ru-RU" altLang="ru-UA" sz="2540" dirty="0">
                <a:solidFill>
                  <a:schemeClr val="tx1"/>
                </a:solidFill>
                <a:latin typeface="Verdana" panose="020B0604030504040204" pitchFamily="34" charset="0"/>
              </a:rPr>
              <a:t> ядер у кожному з них </a:t>
            </a:r>
            <a:r>
              <a:rPr lang="ru-RU" altLang="ru-UA" sz="2540" dirty="0" err="1">
                <a:solidFill>
                  <a:schemeClr val="tx1"/>
                </a:solidFill>
                <a:latin typeface="Verdana" panose="020B0604030504040204" pitchFamily="34" charset="0"/>
              </a:rPr>
              <a:t>подвоюється</a:t>
            </a:r>
            <a:r>
              <a:rPr lang="ru-RU" altLang="ru-UA" sz="2540" dirty="0">
                <a:solidFill>
                  <a:schemeClr val="tx1"/>
                </a:solidFill>
                <a:latin typeface="Verdana" panose="020B0604030504040204" pitchFamily="34" charset="0"/>
              </a:rPr>
              <a:t> ДНК. Коли </a:t>
            </a:r>
            <a:r>
              <a:rPr lang="ru-RU" altLang="ru-UA" sz="2540" dirty="0" err="1">
                <a:solidFill>
                  <a:schemeClr val="tx1"/>
                </a:solidFill>
                <a:latin typeface="Verdana" panose="020B0604030504040204" pitchFamily="34" charset="0"/>
              </a:rPr>
              <a:t>пронуклеуси</a:t>
            </a:r>
            <a:r>
              <a:rPr lang="ru-RU" altLang="ru-UA" sz="2540" dirty="0">
                <a:solidFill>
                  <a:schemeClr val="tx1"/>
                </a:solidFill>
                <a:latin typeface="Verdana" panose="020B0604030504040204" pitchFamily="34" charset="0"/>
              </a:rPr>
              <a:t> </a:t>
            </a:r>
            <a:r>
              <a:rPr lang="ru-RU" altLang="ru-UA" sz="2540" dirty="0" err="1">
                <a:solidFill>
                  <a:schemeClr val="tx1"/>
                </a:solidFill>
                <a:latin typeface="Verdana" panose="020B0604030504040204" pitchFamily="34" charset="0"/>
              </a:rPr>
              <a:t>стикаються</a:t>
            </a:r>
            <a:r>
              <a:rPr lang="ru-RU" altLang="ru-UA" sz="2540" dirty="0">
                <a:solidFill>
                  <a:schemeClr val="tx1"/>
                </a:solidFill>
                <a:latin typeface="Verdana" panose="020B0604030504040204" pitchFamily="34" charset="0"/>
              </a:rPr>
              <a:t>, </a:t>
            </a:r>
            <a:r>
              <a:rPr lang="ru-RU" altLang="ru-UA" sz="2540" dirty="0" err="1">
                <a:solidFill>
                  <a:schemeClr val="tx1"/>
                </a:solidFill>
                <a:latin typeface="Verdana" panose="020B0604030504040204" pitchFamily="34" charset="0"/>
              </a:rPr>
              <a:t>їх</a:t>
            </a:r>
            <a:r>
              <a:rPr lang="ru-RU" altLang="ru-UA" sz="2540" dirty="0">
                <a:solidFill>
                  <a:schemeClr val="tx1"/>
                </a:solidFill>
                <a:latin typeface="Verdana" panose="020B0604030504040204" pitchFamily="34" charset="0"/>
              </a:rPr>
              <a:t> </a:t>
            </a:r>
            <a:r>
              <a:rPr lang="ru-RU" altLang="ru-UA" sz="2540" dirty="0" err="1">
                <a:solidFill>
                  <a:schemeClr val="tx1"/>
                </a:solidFill>
                <a:latin typeface="Verdana" panose="020B0604030504040204" pitchFamily="34" charset="0"/>
              </a:rPr>
              <a:t>оболонки</a:t>
            </a:r>
            <a:r>
              <a:rPr lang="ru-RU" altLang="ru-UA" sz="2540" dirty="0">
                <a:solidFill>
                  <a:schemeClr val="tx1"/>
                </a:solidFill>
                <a:latin typeface="Verdana" panose="020B0604030504040204" pitchFamily="34" charset="0"/>
              </a:rPr>
              <a:t> </a:t>
            </a:r>
            <a:r>
              <a:rPr lang="ru-RU" altLang="ru-UA" sz="2540" dirty="0" err="1">
                <a:solidFill>
                  <a:schemeClr val="tx1"/>
                </a:solidFill>
                <a:latin typeface="Verdana" panose="020B0604030504040204" pitchFamily="34" charset="0"/>
              </a:rPr>
              <a:t>руйнуються</a:t>
            </a:r>
            <a:r>
              <a:rPr lang="ru-RU" altLang="ru-UA" sz="2540" dirty="0">
                <a:solidFill>
                  <a:schemeClr val="tx1"/>
                </a:solidFill>
                <a:latin typeface="Verdana" panose="020B0604030504040204" pitchFamily="34" charset="0"/>
              </a:rPr>
              <a:t> та </a:t>
            </a:r>
            <a:r>
              <a:rPr lang="ru-RU" altLang="ru-UA" sz="2540" dirty="0" err="1">
                <a:solidFill>
                  <a:schemeClr val="tx1"/>
                </a:solidFill>
                <a:latin typeface="Verdana" panose="020B0604030504040204" pitchFamily="34" charset="0"/>
              </a:rPr>
              <a:t>починається</a:t>
            </a:r>
            <a:r>
              <a:rPr lang="ru-RU" altLang="ru-UA" sz="2540" dirty="0">
                <a:solidFill>
                  <a:schemeClr val="tx1"/>
                </a:solidFill>
                <a:latin typeface="Verdana" panose="020B0604030504040204" pitchFamily="34" charset="0"/>
              </a:rPr>
              <a:t> </a:t>
            </a:r>
            <a:r>
              <a:rPr lang="ru-RU" altLang="ru-UA" sz="2540" b="1" dirty="0">
                <a:solidFill>
                  <a:schemeClr val="tx1"/>
                </a:solidFill>
                <a:latin typeface="Verdana" panose="020B0604030504040204" pitchFamily="34" charset="0"/>
              </a:rPr>
              <a:t>перший </a:t>
            </a:r>
            <a:r>
              <a:rPr lang="ru-RU" altLang="ru-UA" sz="2540" b="1" dirty="0" err="1">
                <a:solidFill>
                  <a:schemeClr val="tx1"/>
                </a:solidFill>
                <a:latin typeface="Verdana" panose="020B0604030504040204" pitchFamily="34" charset="0"/>
              </a:rPr>
              <a:t>мітотичний</a:t>
            </a:r>
            <a:r>
              <a:rPr lang="ru-RU" altLang="ru-UA" sz="2540" b="1" dirty="0">
                <a:solidFill>
                  <a:schemeClr val="tx1"/>
                </a:solidFill>
                <a:latin typeface="Verdana" panose="020B0604030504040204" pitchFamily="34" charset="0"/>
              </a:rPr>
              <a:t> </a:t>
            </a:r>
            <a:r>
              <a:rPr lang="ru-RU" altLang="ru-UA" sz="2540" b="1" dirty="0" err="1">
                <a:solidFill>
                  <a:schemeClr val="tx1"/>
                </a:solidFill>
                <a:latin typeface="Verdana" panose="020B0604030504040204" pitchFamily="34" charset="0"/>
              </a:rPr>
              <a:t>поділ</a:t>
            </a:r>
            <a:r>
              <a:rPr lang="ru-RU" altLang="ru-UA" sz="2540" b="1" dirty="0">
                <a:solidFill>
                  <a:schemeClr val="tx1"/>
                </a:solidFill>
                <a:latin typeface="Verdana" panose="020B0604030504040204" pitchFamily="34" charset="0"/>
              </a:rPr>
              <a:t> (</a:t>
            </a:r>
            <a:r>
              <a:rPr lang="ru-RU" altLang="ru-UA" sz="2540" b="1" dirty="0" err="1">
                <a:solidFill>
                  <a:schemeClr val="tx1"/>
                </a:solidFill>
                <a:latin typeface="Verdana" panose="020B0604030504040204" pitchFamily="34" charset="0"/>
              </a:rPr>
              <a:t>стадія</a:t>
            </a:r>
            <a:r>
              <a:rPr lang="ru-RU" altLang="ru-UA" sz="2540" b="1" dirty="0">
                <a:solidFill>
                  <a:schemeClr val="tx1"/>
                </a:solidFill>
                <a:latin typeface="Verdana" panose="020B0604030504040204" pitchFamily="34" charset="0"/>
              </a:rPr>
              <a:t> </a:t>
            </a:r>
            <a:r>
              <a:rPr lang="ru-RU" altLang="ru-UA" sz="2540" b="1" dirty="0" err="1">
                <a:solidFill>
                  <a:schemeClr val="tx1"/>
                </a:solidFill>
                <a:latin typeface="Verdana" panose="020B0604030504040204" pitchFamily="34" charset="0"/>
              </a:rPr>
              <a:t>метафази</a:t>
            </a:r>
            <a:r>
              <a:rPr lang="ru-RU" altLang="ru-UA" sz="2540" b="1" dirty="0">
                <a:solidFill>
                  <a:schemeClr val="tx1"/>
                </a:solidFill>
                <a:latin typeface="Verdana" panose="020B0604030504040204" pitchFamily="34" charset="0"/>
              </a:rPr>
              <a:t>).</a:t>
            </a:r>
            <a:r>
              <a:rPr lang="ru-RU" altLang="ru-UA" sz="2540" dirty="0">
                <a:solidFill>
                  <a:schemeClr val="tx1"/>
                </a:solidFill>
                <a:latin typeface="Verdana" panose="020B0604030504040204" pitchFamily="34" charset="0"/>
              </a:rPr>
              <a:t> </a:t>
            </a:r>
            <a:endParaRPr lang="en-GB" altLang="ru-UA" sz="2540" dirty="0">
              <a:solidFill>
                <a:schemeClr val="tx1"/>
              </a:solidFill>
              <a:latin typeface="Verdana" panose="020B0604030504040204"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57920" y="414764"/>
            <a:ext cx="8232480" cy="668230"/>
          </a:xfrm>
        </p:spPr>
        <p:txBody>
          <a:bodyPr lIns="91427" tIns="45713" rIns="91427" bIns="45713">
            <a:noAutofit/>
          </a:bodyPr>
          <a:lstStyle/>
          <a:p>
            <a:pPr>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uk-UA" sz="4000" b="1" dirty="0">
                <a:solidFill>
                  <a:srgbClr val="C00000"/>
                </a:solidFill>
              </a:rPr>
              <a:t>Унаслідок запліднення</a:t>
            </a:r>
            <a:r>
              <a:rPr lang="ru-RU" sz="4000" b="1" dirty="0">
                <a:solidFill>
                  <a:srgbClr val="C00000"/>
                </a:solidFill>
              </a:rPr>
              <a:t>:</a:t>
            </a:r>
            <a:endParaRPr lang="en-GB" sz="4000" b="1" dirty="0">
              <a:solidFill>
                <a:srgbClr val="C00000"/>
              </a:solidFill>
            </a:endParaRPr>
          </a:p>
        </p:txBody>
      </p:sp>
      <p:sp>
        <p:nvSpPr>
          <p:cNvPr id="12290" name="Rectangle 2"/>
          <p:cNvSpPr>
            <a:spLocks noGrp="1" noChangeArrowheads="1"/>
          </p:cNvSpPr>
          <p:nvPr>
            <p:ph idx="1"/>
          </p:nvPr>
        </p:nvSpPr>
        <p:spPr>
          <a:xfrm>
            <a:off x="522720" y="1795869"/>
            <a:ext cx="8229600" cy="5435131"/>
          </a:xfrm>
        </p:spPr>
        <p:txBody>
          <a:bodyPr lIns="91427" tIns="45713" rIns="91427" bIns="45713"/>
          <a:lstStyle/>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3500" dirty="0"/>
              <a:t>Утворюється зигота</a:t>
            </a:r>
          </a:p>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500" dirty="0"/>
              <a:t>Поновлюється </a:t>
            </a:r>
            <a:r>
              <a:rPr lang="en-GB" sz="3500" dirty="0"/>
              <a:t>дипло</a:t>
            </a:r>
            <a:r>
              <a:rPr lang="uk-UA" sz="3500" dirty="0"/>
              <a:t>ї</a:t>
            </a:r>
            <a:r>
              <a:rPr lang="en-GB" sz="3500" dirty="0"/>
              <a:t>дн</a:t>
            </a:r>
            <a:r>
              <a:rPr lang="uk-UA" sz="3500" dirty="0"/>
              <a:t>и</a:t>
            </a:r>
            <a:r>
              <a:rPr lang="en-GB" sz="3500" dirty="0"/>
              <a:t>й наб</a:t>
            </a:r>
            <a:r>
              <a:rPr lang="uk-UA" sz="3500" dirty="0"/>
              <a:t>і</a:t>
            </a:r>
            <a:r>
              <a:rPr lang="en-GB" sz="3500" dirty="0"/>
              <a:t>р</a:t>
            </a:r>
            <a:r>
              <a:rPr lang="ru-RU" sz="3500" dirty="0"/>
              <a:t> хромосом</a:t>
            </a:r>
            <a:endParaRPr lang="en-GB" sz="3500" dirty="0"/>
          </a:p>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500" dirty="0"/>
              <a:t>Визначається стать дитини</a:t>
            </a:r>
            <a:endParaRPr lang="en-GB" sz="3500" dirty="0"/>
          </a:p>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500" dirty="0"/>
              <a:t>Актив</a:t>
            </a:r>
            <a:r>
              <a:rPr lang="uk-UA" sz="3500" dirty="0"/>
              <a:t>ується </a:t>
            </a:r>
            <a:r>
              <a:rPr lang="en-GB" sz="3500" dirty="0"/>
              <a:t>р</a:t>
            </a:r>
            <a:r>
              <a:rPr lang="uk-UA" sz="3500" dirty="0"/>
              <a:t>озвиток е</a:t>
            </a:r>
            <a:r>
              <a:rPr lang="en-GB" sz="3500" dirty="0"/>
              <a:t>мбр</a:t>
            </a:r>
            <a:r>
              <a:rPr lang="uk-UA" sz="3500" dirty="0"/>
              <a:t>і</a:t>
            </a:r>
            <a:r>
              <a:rPr lang="en-GB" sz="3500" dirty="0"/>
              <a:t>она</a:t>
            </a:r>
          </a:p>
          <a:p>
            <a:pPr>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500" dirty="0"/>
          </a:p>
          <a:p>
            <a:pPr>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500" dirty="0"/>
              <a:t>	</a:t>
            </a:r>
            <a:endParaRPr lang="en-GB" sz="25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body" sz="half" idx="1"/>
          </p:nvPr>
        </p:nvSpPr>
        <p:spPr>
          <a:xfrm>
            <a:off x="326880" y="554459"/>
            <a:ext cx="8425440" cy="2220713"/>
          </a:xfrm>
        </p:spPr>
        <p:txBody>
          <a:bodyPr lIns="91427" tIns="45713" rIns="91427" bIns="45713" anchor="t" anchorCtr="0"/>
          <a:lstStyle/>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900" dirty="0">
                <a:latin typeface="Verdana" pitchFamily="32" charset="0"/>
              </a:rPr>
              <a:t>При запліднення яйцеклітини двома сперматозоїдами (поліспермія) утворюється триплоїдна зигота (69 хромосом)</a:t>
            </a:r>
            <a:r>
              <a:rPr lang="en-GB" sz="2900" dirty="0">
                <a:latin typeface="Verdana" pitchFamily="32" charset="0"/>
              </a:rPr>
              <a:t>. </a:t>
            </a:r>
            <a:endParaRPr lang="ru-RU" sz="2900" dirty="0">
              <a:latin typeface="Verdana" pitchFamily="32" charset="0"/>
            </a:endParaRPr>
          </a:p>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900" dirty="0">
              <a:latin typeface="Verdana" pitchFamily="32" charset="0"/>
            </a:endParaRPr>
          </a:p>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900" dirty="0">
              <a:latin typeface="Verdana" pitchFamily="32" charset="0"/>
            </a:endParaRPr>
          </a:p>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900" dirty="0">
              <a:latin typeface="Verdana" pitchFamily="32" charset="0"/>
            </a:endParaRPr>
          </a:p>
        </p:txBody>
      </p:sp>
      <p:pic>
        <p:nvPicPr>
          <p:cNvPr id="20483" name="Picture 2"/>
          <p:cNvPicPr>
            <a:picLocks noChangeAspect="1" noChangeArrowheads="1"/>
          </p:cNvPicPr>
          <p:nvPr/>
        </p:nvPicPr>
        <p:blipFill>
          <a:blip r:embed="rId3" cstate="print"/>
          <a:srcRect/>
          <a:stretch>
            <a:fillRect/>
          </a:stretch>
        </p:blipFill>
        <p:spPr bwMode="auto">
          <a:xfrm>
            <a:off x="2024032" y="2788079"/>
            <a:ext cx="2197440" cy="2194790"/>
          </a:xfrm>
          <a:prstGeom prst="rect">
            <a:avLst/>
          </a:prstGeom>
          <a:noFill/>
          <a:ln w="9525">
            <a:noFill/>
            <a:round/>
            <a:headEnd/>
            <a:tailEnd/>
          </a:ln>
        </p:spPr>
      </p:pic>
      <p:pic>
        <p:nvPicPr>
          <p:cNvPr id="20484" name="Picture 5"/>
          <p:cNvPicPr>
            <a:picLocks noChangeAspect="1" noChangeArrowheads="1"/>
          </p:cNvPicPr>
          <p:nvPr/>
        </p:nvPicPr>
        <p:blipFill>
          <a:blip r:embed="rId4" cstate="print"/>
          <a:srcRect/>
          <a:stretch>
            <a:fillRect/>
          </a:stretch>
        </p:blipFill>
        <p:spPr bwMode="auto">
          <a:xfrm>
            <a:off x="5086351" y="2216165"/>
            <a:ext cx="2964960" cy="4105871"/>
          </a:xfrm>
          <a:prstGeom prst="rect">
            <a:avLst/>
          </a:prstGeom>
          <a:noFill/>
          <a:ln w="9525">
            <a:noFill/>
            <a:round/>
            <a:headEnd/>
            <a:tailEnd/>
          </a:ln>
        </p:spPr>
      </p:pic>
      <p:sp>
        <p:nvSpPr>
          <p:cNvPr id="20485" name="TextBox 4"/>
          <p:cNvSpPr txBox="1">
            <a:spLocks noChangeArrowheads="1"/>
          </p:cNvSpPr>
          <p:nvPr/>
        </p:nvSpPr>
        <p:spPr bwMode="auto">
          <a:xfrm>
            <a:off x="1501920" y="4997325"/>
            <a:ext cx="3853440" cy="1622639"/>
          </a:xfrm>
          <a:prstGeom prst="rect">
            <a:avLst/>
          </a:prstGeom>
          <a:noFill/>
          <a:ln w="9525">
            <a:noFill/>
            <a:miter lim="800000"/>
            <a:headEnd/>
            <a:tailEnd/>
          </a:ln>
        </p:spPr>
        <p:txBody>
          <a:bodyPr lIns="82945" tIns="41473" rIns="82945" bIns="41473">
            <a:spAutoFit/>
          </a:bodyPr>
          <a:lstStyle/>
          <a:p>
            <a:r>
              <a:rPr lang="uk-UA" sz="2500" dirty="0">
                <a:solidFill>
                  <a:schemeClr val="tx1"/>
                </a:solidFill>
              </a:rPr>
              <a:t>Триплоїдна дитина має 69 хромосом (3 </a:t>
            </a:r>
            <a:r>
              <a:rPr lang="en-US" sz="2500" dirty="0">
                <a:solidFill>
                  <a:schemeClr val="tx1"/>
                </a:solidFill>
              </a:rPr>
              <a:t>n</a:t>
            </a:r>
            <a:r>
              <a:rPr lang="uk-UA" sz="2500" dirty="0">
                <a:solidFill>
                  <a:schemeClr val="tx1"/>
                </a:solidFill>
              </a:rPr>
              <a:t>), і несумісні з життям вади </a:t>
            </a:r>
            <a:r>
              <a:rPr lang="uk-UA" sz="2500" dirty="0"/>
              <a:t>розвитку</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56481" y="0"/>
            <a:ext cx="8233920" cy="681192"/>
          </a:xfrm>
        </p:spPr>
        <p:txBody>
          <a:bodyPr lIns="91427" tIns="45713" rIns="91427" bIns="45713"/>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sz="3600" b="1" dirty="0"/>
              <a:t>ДРОБЛЕН</a:t>
            </a:r>
            <a:r>
              <a:rPr lang="uk-UA" sz="3600" b="1" dirty="0"/>
              <a:t>НЯ</a:t>
            </a:r>
            <a:endParaRPr lang="en-GB" sz="3600" b="1" dirty="0"/>
          </a:p>
        </p:txBody>
      </p:sp>
      <p:sp>
        <p:nvSpPr>
          <p:cNvPr id="14338" name="Rectangle 2"/>
          <p:cNvSpPr>
            <a:spLocks noGrp="1" noChangeArrowheads="1"/>
          </p:cNvSpPr>
          <p:nvPr>
            <p:ph idx="1"/>
          </p:nvPr>
        </p:nvSpPr>
        <p:spPr>
          <a:xfrm>
            <a:off x="457921" y="750319"/>
            <a:ext cx="8229600" cy="5749084"/>
          </a:xfrm>
        </p:spPr>
        <p:txBody>
          <a:bodyPr lIns="91427" tIns="45713" rIns="91427" bIns="45713"/>
          <a:lstStyle/>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dirty="0">
                <a:solidFill>
                  <a:srgbClr val="FFFF66"/>
                </a:solidFill>
              </a:rPr>
              <a:t>  </a:t>
            </a:r>
            <a:r>
              <a:rPr lang="en-GB" b="1" dirty="0">
                <a:solidFill>
                  <a:srgbClr val="C00000"/>
                </a:solidFill>
              </a:rPr>
              <a:t>Дробле</a:t>
            </a:r>
            <a:r>
              <a:rPr lang="uk-UA" b="1" dirty="0">
                <a:solidFill>
                  <a:srgbClr val="C00000"/>
                </a:solidFill>
              </a:rPr>
              <a:t>ння </a:t>
            </a:r>
            <a:r>
              <a:rPr lang="en-GB" dirty="0"/>
              <a:t>– </a:t>
            </a:r>
            <a:r>
              <a:rPr lang="en-GB" sz="2900" dirty="0"/>
              <a:t>ряд посл</a:t>
            </a:r>
            <a:r>
              <a:rPr lang="uk-UA" sz="2900" dirty="0"/>
              <a:t>ідовних </a:t>
            </a:r>
            <a:r>
              <a:rPr lang="en-GB" sz="2900" dirty="0"/>
              <a:t>м</a:t>
            </a:r>
            <a:r>
              <a:rPr lang="uk-UA" sz="2900" dirty="0"/>
              <a:t>і</a:t>
            </a:r>
            <a:r>
              <a:rPr lang="en-GB" sz="2900" dirty="0"/>
              <a:t>тотич</a:t>
            </a:r>
            <a:r>
              <a:rPr lang="uk-UA" sz="2900" dirty="0"/>
              <a:t>них поділів </a:t>
            </a:r>
            <a:r>
              <a:rPr lang="en-GB" sz="2900" dirty="0"/>
              <a:t>зигот</a:t>
            </a:r>
            <a:r>
              <a:rPr lang="uk-UA" sz="2900" dirty="0"/>
              <a:t>и</a:t>
            </a:r>
            <a:r>
              <a:rPr lang="en-GB" sz="2900" dirty="0"/>
              <a:t>.</a:t>
            </a:r>
            <a:r>
              <a:rPr lang="uk-UA" sz="2900" dirty="0"/>
              <a:t>       </a:t>
            </a:r>
            <a:r>
              <a:rPr lang="en-GB" sz="2900" dirty="0"/>
              <a:t> </a:t>
            </a:r>
            <a:r>
              <a:rPr lang="ru-RU" sz="2900" dirty="0"/>
              <a:t>      Внаслідок </a:t>
            </a:r>
            <a:r>
              <a:rPr lang="en-GB" sz="2900" dirty="0"/>
              <a:t>дроблен</a:t>
            </a:r>
            <a:r>
              <a:rPr lang="uk-UA" sz="2900" dirty="0"/>
              <a:t>ня утворюється </a:t>
            </a:r>
            <a:r>
              <a:rPr lang="en-GB" sz="2900" dirty="0"/>
              <a:t>одно</a:t>
            </a:r>
            <a:r>
              <a:rPr lang="uk-UA" sz="2900" dirty="0"/>
              <a:t>шаровий </a:t>
            </a:r>
            <a:r>
              <a:rPr lang="en-GB" sz="2900" dirty="0"/>
              <a:t>зарод</a:t>
            </a:r>
            <a:r>
              <a:rPr lang="uk-UA" sz="2900" dirty="0"/>
              <a:t>ок </a:t>
            </a:r>
            <a:r>
              <a:rPr lang="en-GB" sz="2900" dirty="0"/>
              <a:t>– </a:t>
            </a:r>
            <a:r>
              <a:rPr lang="en-GB" sz="2900" b="1" dirty="0"/>
              <a:t>бластула</a:t>
            </a:r>
            <a:r>
              <a:rPr lang="en-GB" sz="2900" dirty="0"/>
              <a:t>.</a:t>
            </a:r>
            <a:r>
              <a:rPr lang="uk-UA" sz="2900" dirty="0"/>
              <a:t> Клітини називаються бластомери</a:t>
            </a:r>
            <a:endParaRPr lang="en-GB" sz="2900" dirty="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solidFill>
                <a:schemeClr val="tx1"/>
              </a:solidFill>
            </a:endParaRPr>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solidFill>
                <a:schemeClr val="tx1"/>
              </a:solidFill>
            </a:endParaRPr>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solidFill>
                <a:schemeClr val="tx1"/>
              </a:solidFill>
            </a:endParaRPr>
          </a:p>
          <a:p>
            <a:pPr eaLnBrk="1" hangingPunct="1">
              <a:spcBef>
                <a:spcPts val="726"/>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p>
        </p:txBody>
      </p:sp>
      <p:pic>
        <p:nvPicPr>
          <p:cNvPr id="23556" name="Picture 3"/>
          <p:cNvPicPr>
            <a:picLocks noChangeAspect="1" noChangeArrowheads="1"/>
          </p:cNvPicPr>
          <p:nvPr/>
        </p:nvPicPr>
        <p:blipFill>
          <a:blip r:embed="rId3" cstate="print"/>
          <a:srcRect/>
          <a:stretch>
            <a:fillRect/>
          </a:stretch>
        </p:blipFill>
        <p:spPr bwMode="auto">
          <a:xfrm>
            <a:off x="587520" y="3885528"/>
            <a:ext cx="2023200" cy="1689298"/>
          </a:xfrm>
          <a:prstGeom prst="rect">
            <a:avLst/>
          </a:prstGeom>
          <a:noFill/>
          <a:ln w="9525">
            <a:noFill/>
            <a:round/>
            <a:headEnd/>
            <a:tailEnd/>
          </a:ln>
        </p:spPr>
      </p:pic>
      <p:pic>
        <p:nvPicPr>
          <p:cNvPr id="23557" name="Picture 4"/>
          <p:cNvPicPr>
            <a:picLocks noChangeAspect="1" noChangeArrowheads="1"/>
          </p:cNvPicPr>
          <p:nvPr/>
        </p:nvPicPr>
        <p:blipFill>
          <a:blip r:embed="rId4" cstate="print"/>
          <a:srcRect l="5875" r="6519"/>
          <a:stretch>
            <a:fillRect/>
          </a:stretch>
        </p:blipFill>
        <p:spPr bwMode="auto">
          <a:xfrm>
            <a:off x="2875680" y="3951776"/>
            <a:ext cx="1761120" cy="1736822"/>
          </a:xfrm>
          <a:prstGeom prst="rect">
            <a:avLst/>
          </a:prstGeom>
          <a:noFill/>
          <a:ln w="9525">
            <a:noFill/>
            <a:round/>
            <a:headEnd/>
            <a:tailEnd/>
          </a:ln>
        </p:spPr>
      </p:pic>
      <p:pic>
        <p:nvPicPr>
          <p:cNvPr id="23558" name="Picture 5"/>
          <p:cNvPicPr>
            <a:picLocks noChangeAspect="1" noChangeArrowheads="1"/>
          </p:cNvPicPr>
          <p:nvPr/>
        </p:nvPicPr>
        <p:blipFill>
          <a:blip r:embed="rId5" cstate="print"/>
          <a:srcRect/>
          <a:stretch>
            <a:fillRect/>
          </a:stretch>
        </p:blipFill>
        <p:spPr bwMode="auto">
          <a:xfrm>
            <a:off x="5029921" y="4016583"/>
            <a:ext cx="1632960" cy="1597127"/>
          </a:xfrm>
          <a:prstGeom prst="rect">
            <a:avLst/>
          </a:prstGeom>
          <a:noFill/>
          <a:ln w="9525">
            <a:noFill/>
            <a:round/>
            <a:headEnd/>
            <a:tailEnd/>
          </a:ln>
        </p:spPr>
      </p:pic>
      <p:pic>
        <p:nvPicPr>
          <p:cNvPr id="23559" name="Picture 6"/>
          <p:cNvPicPr>
            <a:picLocks noChangeAspect="1" noChangeArrowheads="1"/>
          </p:cNvPicPr>
          <p:nvPr/>
        </p:nvPicPr>
        <p:blipFill>
          <a:blip r:embed="rId6" cstate="print"/>
          <a:srcRect/>
          <a:stretch>
            <a:fillRect/>
          </a:stretch>
        </p:blipFill>
        <p:spPr bwMode="auto">
          <a:xfrm>
            <a:off x="7119360" y="3820722"/>
            <a:ext cx="1632960" cy="1795868"/>
          </a:xfrm>
          <a:prstGeom prst="rect">
            <a:avLst/>
          </a:prstGeom>
          <a:noFill/>
          <a:ln w="9525">
            <a:noFill/>
            <a:round/>
            <a:headEnd/>
            <a:tailEnd/>
          </a:ln>
        </p:spPr>
      </p:pic>
      <p:sp>
        <p:nvSpPr>
          <p:cNvPr id="23560" name="Text Box 7"/>
          <p:cNvSpPr txBox="1">
            <a:spLocks noChangeArrowheads="1"/>
          </p:cNvSpPr>
          <p:nvPr/>
        </p:nvSpPr>
        <p:spPr bwMode="auto">
          <a:xfrm>
            <a:off x="4704480" y="3168333"/>
            <a:ext cx="3460320" cy="362724"/>
          </a:xfrm>
          <a:prstGeom prst="rect">
            <a:avLst/>
          </a:prstGeom>
          <a:noFill/>
          <a:ln w="9525">
            <a:noFill/>
            <a:round/>
            <a:headEnd/>
            <a:tailEnd/>
          </a:ln>
        </p:spPr>
        <p:txBody>
          <a:bodyPr lIns="81631" tIns="42448" rIns="81631" bIns="42448">
            <a:spAutoFit/>
          </a:bodyPr>
          <a:lstStyle/>
          <a:p>
            <a:pPr algn="ctr">
              <a:spcBef>
                <a:spcPts val="1020"/>
              </a:spcBef>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pPr>
            <a:r>
              <a:rPr lang="en-GB" dirty="0">
                <a:solidFill>
                  <a:schemeClr val="tx1"/>
                </a:solidFill>
              </a:rPr>
              <a:t>Бластомер</a:t>
            </a:r>
            <a:r>
              <a:rPr lang="uk-UA" dirty="0">
                <a:solidFill>
                  <a:schemeClr val="tx1"/>
                </a:solidFill>
              </a:rPr>
              <a:t>и</a:t>
            </a:r>
            <a:endParaRPr lang="en-GB" dirty="0">
              <a:solidFill>
                <a:schemeClr val="tx1"/>
              </a:solidFill>
            </a:endParaRPr>
          </a:p>
        </p:txBody>
      </p:sp>
      <p:sp>
        <p:nvSpPr>
          <p:cNvPr id="23561" name="Text Box 8"/>
          <p:cNvSpPr txBox="1">
            <a:spLocks noChangeArrowheads="1"/>
          </p:cNvSpPr>
          <p:nvPr/>
        </p:nvSpPr>
        <p:spPr bwMode="auto">
          <a:xfrm>
            <a:off x="1372321" y="3233140"/>
            <a:ext cx="2610720" cy="362724"/>
          </a:xfrm>
          <a:prstGeom prst="rect">
            <a:avLst/>
          </a:prstGeom>
          <a:noFill/>
          <a:ln w="9525">
            <a:noFill/>
            <a:round/>
            <a:headEnd/>
            <a:tailEnd/>
          </a:ln>
        </p:spPr>
        <p:txBody>
          <a:bodyPr lIns="81631" tIns="42448" rIns="81631" bIns="42448">
            <a:spAutoFit/>
          </a:bodyPr>
          <a:lstStyle/>
          <a:p>
            <a:pPr>
              <a:spcBef>
                <a:spcPts val="1020"/>
              </a:spcBef>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pPr>
            <a:r>
              <a:rPr lang="en-GB" dirty="0">
                <a:solidFill>
                  <a:schemeClr val="tx1"/>
                </a:solidFill>
              </a:rPr>
              <a:t>Проз</a:t>
            </a:r>
            <a:r>
              <a:rPr lang="uk-UA" dirty="0">
                <a:solidFill>
                  <a:schemeClr val="tx1"/>
                </a:solidFill>
              </a:rPr>
              <a:t>ора </a:t>
            </a:r>
            <a:r>
              <a:rPr lang="en-GB" dirty="0">
                <a:solidFill>
                  <a:schemeClr val="tx1"/>
                </a:solidFill>
              </a:rPr>
              <a:t>оболо</a:t>
            </a:r>
            <a:r>
              <a:rPr lang="uk-UA" dirty="0">
                <a:solidFill>
                  <a:schemeClr val="tx1"/>
                </a:solidFill>
              </a:rPr>
              <a:t>н</a:t>
            </a:r>
            <a:r>
              <a:rPr lang="en-GB" dirty="0">
                <a:solidFill>
                  <a:schemeClr val="tx1"/>
                </a:solidFill>
              </a:rPr>
              <a:t>ка</a:t>
            </a:r>
          </a:p>
        </p:txBody>
      </p:sp>
      <p:sp>
        <p:nvSpPr>
          <p:cNvPr id="23562" name="Line 9"/>
          <p:cNvSpPr>
            <a:spLocks noChangeShapeType="1"/>
          </p:cNvSpPr>
          <p:nvPr/>
        </p:nvSpPr>
        <p:spPr bwMode="auto">
          <a:xfrm flipH="1">
            <a:off x="1958400" y="3429000"/>
            <a:ext cx="4183200" cy="979303"/>
          </a:xfrm>
          <a:prstGeom prst="line">
            <a:avLst/>
          </a:prstGeom>
          <a:noFill/>
          <a:ln w="9360">
            <a:solidFill>
              <a:schemeClr val="tx1"/>
            </a:solidFill>
            <a:miter lim="800000"/>
            <a:headEnd/>
            <a:tailEnd type="triangle" w="med" len="med"/>
          </a:ln>
        </p:spPr>
        <p:txBody>
          <a:bodyPr lIns="82945" tIns="41473" rIns="82945" bIns="41473"/>
          <a:lstStyle/>
          <a:p>
            <a:endParaRPr lang="uk-UA"/>
          </a:p>
        </p:txBody>
      </p:sp>
      <p:sp>
        <p:nvSpPr>
          <p:cNvPr id="23563" name="Line 10"/>
          <p:cNvSpPr>
            <a:spLocks noChangeShapeType="1"/>
          </p:cNvSpPr>
          <p:nvPr/>
        </p:nvSpPr>
        <p:spPr bwMode="auto">
          <a:xfrm flipH="1">
            <a:off x="4178880" y="3429001"/>
            <a:ext cx="2028960" cy="1241410"/>
          </a:xfrm>
          <a:prstGeom prst="line">
            <a:avLst/>
          </a:prstGeom>
          <a:noFill/>
          <a:ln w="9360">
            <a:solidFill>
              <a:schemeClr val="tx1"/>
            </a:solidFill>
            <a:miter lim="800000"/>
            <a:headEnd/>
            <a:tailEnd type="triangle" w="med" len="med"/>
          </a:ln>
        </p:spPr>
        <p:txBody>
          <a:bodyPr lIns="82945" tIns="41473" rIns="82945" bIns="41473"/>
          <a:lstStyle/>
          <a:p>
            <a:endParaRPr lang="uk-UA"/>
          </a:p>
        </p:txBody>
      </p:sp>
      <p:sp>
        <p:nvSpPr>
          <p:cNvPr id="23564" name="Line 11"/>
          <p:cNvSpPr>
            <a:spLocks noChangeShapeType="1"/>
          </p:cNvSpPr>
          <p:nvPr/>
        </p:nvSpPr>
        <p:spPr bwMode="auto">
          <a:xfrm flipH="1">
            <a:off x="5876641" y="3429000"/>
            <a:ext cx="331200" cy="979303"/>
          </a:xfrm>
          <a:prstGeom prst="line">
            <a:avLst/>
          </a:prstGeom>
          <a:noFill/>
          <a:ln w="9360">
            <a:solidFill>
              <a:schemeClr val="tx1"/>
            </a:solidFill>
            <a:miter lim="800000"/>
            <a:headEnd/>
            <a:tailEnd type="triangle" w="med" len="med"/>
          </a:ln>
        </p:spPr>
        <p:txBody>
          <a:bodyPr lIns="82945" tIns="41473" rIns="82945" bIns="41473"/>
          <a:lstStyle/>
          <a:p>
            <a:endParaRPr lang="uk-UA"/>
          </a:p>
        </p:txBody>
      </p:sp>
      <p:sp>
        <p:nvSpPr>
          <p:cNvPr id="23565" name="Line 12"/>
          <p:cNvSpPr>
            <a:spLocks noChangeShapeType="1"/>
          </p:cNvSpPr>
          <p:nvPr/>
        </p:nvSpPr>
        <p:spPr bwMode="auto">
          <a:xfrm>
            <a:off x="6204961" y="3429001"/>
            <a:ext cx="1437120" cy="1110356"/>
          </a:xfrm>
          <a:prstGeom prst="line">
            <a:avLst/>
          </a:prstGeom>
          <a:noFill/>
          <a:ln w="9360">
            <a:solidFill>
              <a:schemeClr val="tx1"/>
            </a:solidFill>
            <a:miter lim="800000"/>
            <a:headEnd/>
            <a:tailEnd type="triangle" w="med" len="med"/>
          </a:ln>
        </p:spPr>
        <p:txBody>
          <a:bodyPr lIns="82945" tIns="41473" rIns="82945" bIns="41473"/>
          <a:lstStyle/>
          <a:p>
            <a:endParaRPr lang="uk-UA"/>
          </a:p>
        </p:txBody>
      </p:sp>
      <p:sp>
        <p:nvSpPr>
          <p:cNvPr id="23566" name="Line 13"/>
          <p:cNvSpPr>
            <a:spLocks noChangeShapeType="1"/>
          </p:cNvSpPr>
          <p:nvPr/>
        </p:nvSpPr>
        <p:spPr bwMode="auto">
          <a:xfrm flipH="1">
            <a:off x="1696320" y="3560054"/>
            <a:ext cx="590400" cy="456528"/>
          </a:xfrm>
          <a:prstGeom prst="line">
            <a:avLst/>
          </a:prstGeom>
          <a:noFill/>
          <a:ln w="9360">
            <a:solidFill>
              <a:schemeClr val="tx1"/>
            </a:solidFill>
            <a:miter lim="800000"/>
            <a:headEnd/>
            <a:tailEnd type="triangle" w="med" len="med"/>
          </a:ln>
        </p:spPr>
        <p:txBody>
          <a:bodyPr lIns="82945" tIns="41473" rIns="82945" bIns="41473"/>
          <a:lstStyle/>
          <a:p>
            <a:endParaRPr lang="uk-UA"/>
          </a:p>
        </p:txBody>
      </p:sp>
      <p:sp>
        <p:nvSpPr>
          <p:cNvPr id="23567" name="Line 14"/>
          <p:cNvSpPr>
            <a:spLocks noChangeShapeType="1"/>
          </p:cNvSpPr>
          <p:nvPr/>
        </p:nvSpPr>
        <p:spPr bwMode="auto">
          <a:xfrm>
            <a:off x="2286720" y="3560054"/>
            <a:ext cx="1435680" cy="522775"/>
          </a:xfrm>
          <a:prstGeom prst="line">
            <a:avLst/>
          </a:prstGeom>
          <a:noFill/>
          <a:ln w="9360">
            <a:solidFill>
              <a:schemeClr val="tx1"/>
            </a:solidFill>
            <a:miter lim="800000"/>
            <a:headEnd/>
            <a:tailEnd type="triangle" w="med" len="med"/>
          </a:ln>
        </p:spPr>
        <p:txBody>
          <a:bodyPr lIns="82945" tIns="41473" rIns="82945" bIns="41473"/>
          <a:lstStyle/>
          <a:p>
            <a:endParaRPr lang="uk-UA"/>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idx="1"/>
          </p:nvPr>
        </p:nvSpPr>
        <p:spPr>
          <a:xfrm>
            <a:off x="326880" y="358599"/>
            <a:ext cx="8817120" cy="5767805"/>
          </a:xfrm>
        </p:spPr>
        <p:txBody>
          <a:bodyPr lIns="0" tIns="0" rIns="0" bIns="0"/>
          <a:lstStyle/>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300" dirty="0"/>
              <a:t>  </a:t>
            </a:r>
            <a:r>
              <a:rPr lang="en-GB" sz="3300" dirty="0"/>
              <a:t>У</a:t>
            </a:r>
            <a:r>
              <a:rPr lang="uk-UA" sz="3300" dirty="0"/>
              <a:t> людини </a:t>
            </a:r>
            <a:r>
              <a:rPr lang="ru-RU" sz="3300" dirty="0"/>
              <a:t>яйцеклітина вторинно оліголецитальна. </a:t>
            </a:r>
            <a:r>
              <a:rPr lang="ru-RU" sz="3600" dirty="0"/>
              <a:t>Д</a:t>
            </a:r>
            <a:r>
              <a:rPr lang="en-GB" sz="3600" dirty="0"/>
              <a:t>роблен</a:t>
            </a:r>
            <a:r>
              <a:rPr lang="uk-UA" sz="3600" dirty="0"/>
              <a:t>ня </a:t>
            </a:r>
            <a:r>
              <a:rPr lang="en-GB" sz="3600" dirty="0">
                <a:solidFill>
                  <a:srgbClr val="C00000"/>
                </a:solidFill>
              </a:rPr>
              <a:t>по</a:t>
            </a:r>
            <a:r>
              <a:rPr lang="uk-UA" sz="3600" dirty="0">
                <a:solidFill>
                  <a:srgbClr val="C00000"/>
                </a:solidFill>
              </a:rPr>
              <a:t>вн</a:t>
            </a:r>
            <a:r>
              <a:rPr lang="en-GB" sz="3600" dirty="0">
                <a:solidFill>
                  <a:srgbClr val="C00000"/>
                </a:solidFill>
              </a:rPr>
              <a:t>е</a:t>
            </a:r>
            <a:r>
              <a:rPr lang="en-GB" sz="3300" dirty="0">
                <a:solidFill>
                  <a:srgbClr val="C00000"/>
                </a:solidFill>
              </a:rPr>
              <a:t>, </a:t>
            </a:r>
            <a:r>
              <a:rPr lang="en-GB" sz="3600" dirty="0">
                <a:solidFill>
                  <a:srgbClr val="C00000"/>
                </a:solidFill>
              </a:rPr>
              <a:t>нер</a:t>
            </a:r>
            <a:r>
              <a:rPr lang="uk-UA" sz="3600" dirty="0">
                <a:solidFill>
                  <a:srgbClr val="C00000"/>
                </a:solidFill>
              </a:rPr>
              <a:t>і</a:t>
            </a:r>
            <a:r>
              <a:rPr lang="en-GB" sz="3600" dirty="0">
                <a:solidFill>
                  <a:srgbClr val="C00000"/>
                </a:solidFill>
              </a:rPr>
              <a:t>вном</a:t>
            </a:r>
            <a:r>
              <a:rPr lang="uk-UA" sz="3600" dirty="0">
                <a:solidFill>
                  <a:srgbClr val="C00000"/>
                </a:solidFill>
              </a:rPr>
              <a:t>і</a:t>
            </a:r>
            <a:r>
              <a:rPr lang="en-GB" sz="3600" dirty="0">
                <a:solidFill>
                  <a:srgbClr val="C00000"/>
                </a:solidFill>
              </a:rPr>
              <a:t>рне</a:t>
            </a:r>
            <a:r>
              <a:rPr lang="en-GB" sz="3300" dirty="0">
                <a:solidFill>
                  <a:srgbClr val="C00000"/>
                </a:solidFill>
              </a:rPr>
              <a:t>, </a:t>
            </a:r>
            <a:r>
              <a:rPr lang="en-GB" sz="3600" dirty="0">
                <a:solidFill>
                  <a:srgbClr val="C00000"/>
                </a:solidFill>
              </a:rPr>
              <a:t>асинхронне</a:t>
            </a:r>
            <a:r>
              <a:rPr lang="en-GB" sz="3300" dirty="0"/>
              <a:t>. </a:t>
            </a:r>
            <a:endParaRPr lang="ru-RU" sz="3300" dirty="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300" dirty="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300" dirty="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300" dirty="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800" dirty="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800" dirty="0"/>
              <a:t>Дроблення відбувається в </a:t>
            </a:r>
            <a:r>
              <a:rPr lang="ru-RU" sz="2800" b="1" dirty="0"/>
              <a:t>просвіті маткової трубу (яйцеводу) </a:t>
            </a:r>
            <a:r>
              <a:rPr lang="ru-RU" sz="2800" dirty="0"/>
              <a:t>з 2 по 4 доби. Через 4 доби утворюється </a:t>
            </a:r>
            <a:r>
              <a:rPr lang="ru-RU" sz="3600" b="1" dirty="0">
                <a:solidFill>
                  <a:srgbClr val="C00000"/>
                </a:solidFill>
              </a:rPr>
              <a:t>морула</a:t>
            </a:r>
            <a:r>
              <a:rPr lang="ru-RU" sz="2800" b="1" dirty="0"/>
              <a:t> – щільне скупчення з 16-32 клітин.</a:t>
            </a:r>
          </a:p>
        </p:txBody>
      </p:sp>
      <p:pic>
        <p:nvPicPr>
          <p:cNvPr id="28675" name="Picture 3" descr="последовательно образуются зигота, зародыш на стадии 2-8 бластомеров, морула, бластоциста "/>
          <p:cNvPicPr>
            <a:picLocks noChangeAspect="1" noChangeArrowheads="1"/>
          </p:cNvPicPr>
          <p:nvPr/>
        </p:nvPicPr>
        <p:blipFill>
          <a:blip r:embed="rId3" cstate="print"/>
          <a:srcRect/>
          <a:stretch>
            <a:fillRect/>
          </a:stretch>
        </p:blipFill>
        <p:spPr bwMode="auto">
          <a:xfrm>
            <a:off x="721012" y="2391779"/>
            <a:ext cx="8035200" cy="1697938"/>
          </a:xfrm>
          <a:prstGeom prst="rect">
            <a:avLst/>
          </a:prstGeom>
          <a:noFill/>
          <a:ln w="9525">
            <a:noFill/>
            <a:miter lim="800000"/>
            <a:headEnd/>
            <a:tailEnd/>
          </a:ln>
        </p:spPr>
      </p:pic>
      <p:sp>
        <p:nvSpPr>
          <p:cNvPr id="28676" name="Text Box 4"/>
          <p:cNvSpPr txBox="1">
            <a:spLocks noChangeArrowheads="1"/>
          </p:cNvSpPr>
          <p:nvPr/>
        </p:nvSpPr>
        <p:spPr bwMode="auto">
          <a:xfrm>
            <a:off x="5029920" y="1012427"/>
            <a:ext cx="933120" cy="360747"/>
          </a:xfrm>
          <a:prstGeom prst="rect">
            <a:avLst/>
          </a:prstGeom>
          <a:noFill/>
          <a:ln w="9525">
            <a:noFill/>
            <a:miter lim="800000"/>
            <a:headEnd/>
            <a:tailEnd/>
          </a:ln>
        </p:spPr>
        <p:txBody>
          <a:bodyPr lIns="82936" tIns="41469" rIns="82936" bIns="41469">
            <a:spAutoFit/>
          </a:bodyPr>
          <a:lstStyle/>
          <a:p>
            <a:pPr defTabSz="829452"/>
            <a:endParaRPr lang="ru-RU"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22720" y="0"/>
            <a:ext cx="8229600" cy="750319"/>
          </a:xfrm>
        </p:spPr>
        <p:txBody>
          <a:bodyPr/>
          <a:lstStyle/>
          <a:p>
            <a:pPr eaLnBrk="1" hangingPunct="1">
              <a:defRPr/>
            </a:pPr>
            <a:r>
              <a:rPr lang="ru-RU" sz="2500" b="1" dirty="0">
                <a:solidFill>
                  <a:schemeClr val="tx1"/>
                </a:solidFill>
              </a:rPr>
              <a:t>Дроблення відбувається у матковій трубі</a:t>
            </a:r>
          </a:p>
        </p:txBody>
      </p:sp>
      <p:pic>
        <p:nvPicPr>
          <p:cNvPr id="29699" name="Picture 3"/>
          <p:cNvPicPr>
            <a:picLocks noGrp="1" noChangeAspect="1" noChangeArrowheads="1"/>
          </p:cNvPicPr>
          <p:nvPr>
            <p:ph idx="1"/>
          </p:nvPr>
        </p:nvPicPr>
        <p:blipFill>
          <a:blip r:embed="rId2" cstate="print"/>
          <a:srcRect/>
          <a:stretch>
            <a:fillRect/>
          </a:stretch>
        </p:blipFill>
        <p:spPr>
          <a:xfrm>
            <a:off x="718560" y="685512"/>
            <a:ext cx="8033760" cy="6025593"/>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699C991-52BF-F87F-47AD-FA402BC03BF1}"/>
              </a:ext>
            </a:extLst>
          </p:cNvPr>
          <p:cNvSpPr>
            <a:spLocks noGrp="1"/>
          </p:cNvSpPr>
          <p:nvPr>
            <p:ph idx="1"/>
          </p:nvPr>
        </p:nvSpPr>
        <p:spPr>
          <a:xfrm>
            <a:off x="457200" y="530942"/>
            <a:ext cx="8229600" cy="5595221"/>
          </a:xfrm>
        </p:spPr>
        <p:txBody>
          <a:bodyPr>
            <a:normAutofit fontScale="85000" lnSpcReduction="20000"/>
          </a:bodyPr>
          <a:lstStyle/>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4000" dirty="0"/>
              <a:t>Через 4,5-5 </a:t>
            </a:r>
            <a:r>
              <a:rPr lang="ru-RU" sz="4000" dirty="0" err="1"/>
              <a:t>ді</a:t>
            </a:r>
            <a:r>
              <a:rPr lang="uk-UA" sz="4000" dirty="0"/>
              <a:t>б утворюється </a:t>
            </a:r>
            <a:r>
              <a:rPr lang="ru-RU" sz="4000" dirty="0"/>
              <a:t>бластула – </a:t>
            </a:r>
            <a:r>
              <a:rPr lang="ru-RU" sz="4400" b="1" dirty="0">
                <a:solidFill>
                  <a:srgbClr val="C00000"/>
                </a:solidFill>
              </a:rPr>
              <a:t>бластоциста</a:t>
            </a:r>
            <a:r>
              <a:rPr lang="en-GB" sz="4000" dirty="0"/>
              <a:t>. </a:t>
            </a:r>
            <a:endParaRPr lang="ru-RU" sz="4000" dirty="0"/>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3200" dirty="0"/>
              <a:t>   Вона </a:t>
            </a:r>
            <a:r>
              <a:rPr lang="ru-RU" sz="3200" dirty="0" err="1"/>
              <a:t>складається</a:t>
            </a:r>
            <a:r>
              <a:rPr lang="ru-RU" sz="3200" dirty="0"/>
              <a:t> з </a:t>
            </a:r>
            <a:r>
              <a:rPr lang="ru-RU" sz="3200" dirty="0" err="1"/>
              <a:t>трофобласту</a:t>
            </a:r>
            <a:r>
              <a:rPr lang="ru-RU" sz="3200" dirty="0"/>
              <a:t>, </a:t>
            </a:r>
            <a:r>
              <a:rPr lang="ru-RU" sz="3200" dirty="0" err="1"/>
              <a:t>ембріобласту</a:t>
            </a:r>
            <a:r>
              <a:rPr lang="ru-RU" sz="3200" dirty="0"/>
              <a:t> й </a:t>
            </a:r>
            <a:r>
              <a:rPr lang="ru-RU" sz="3200" dirty="0" err="1"/>
              <a:t>бластоцелю</a:t>
            </a:r>
            <a:r>
              <a:rPr lang="ru-RU" sz="3200" dirty="0"/>
              <a:t>.</a:t>
            </a:r>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3600" dirty="0">
                <a:solidFill>
                  <a:srgbClr val="FFFF00"/>
                </a:solidFill>
              </a:rPr>
              <a:t>     </a:t>
            </a:r>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600" dirty="0">
              <a:solidFill>
                <a:srgbClr val="FFFF00"/>
              </a:solidFill>
            </a:endParaRPr>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3600" dirty="0">
              <a:solidFill>
                <a:srgbClr val="FFFF00"/>
              </a:solidFill>
            </a:endParaRPr>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3600" dirty="0">
              <a:solidFill>
                <a:srgbClr val="FFFF00"/>
              </a:solidFill>
            </a:endParaRPr>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3600" dirty="0">
              <a:solidFill>
                <a:srgbClr val="FFFF00"/>
              </a:solidFill>
            </a:endParaRPr>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3600" dirty="0">
              <a:solidFill>
                <a:srgbClr val="FFFF00"/>
              </a:solidFill>
            </a:endParaRPr>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200" dirty="0">
                <a:solidFill>
                  <a:srgbClr val="C00000"/>
                </a:solidFill>
              </a:rPr>
              <a:t>Е</a:t>
            </a:r>
            <a:r>
              <a:rPr lang="en-GB" sz="3200" dirty="0" err="1">
                <a:solidFill>
                  <a:srgbClr val="C00000"/>
                </a:solidFill>
              </a:rPr>
              <a:t>мбр</a:t>
            </a:r>
            <a:r>
              <a:rPr lang="uk-UA" sz="3200" dirty="0">
                <a:solidFill>
                  <a:srgbClr val="C00000"/>
                </a:solidFill>
              </a:rPr>
              <a:t>і</a:t>
            </a:r>
            <a:r>
              <a:rPr lang="en-GB" sz="3200" dirty="0" err="1">
                <a:solidFill>
                  <a:srgbClr val="C00000"/>
                </a:solidFill>
              </a:rPr>
              <a:t>област</a:t>
            </a:r>
            <a:r>
              <a:rPr lang="ru-RU" sz="3200" dirty="0">
                <a:solidFill>
                  <a:srgbClr val="C00000"/>
                </a:solidFill>
              </a:rPr>
              <a:t> </a:t>
            </a:r>
            <a:r>
              <a:rPr lang="ru-RU" sz="3200" dirty="0" err="1"/>
              <a:t>дає</a:t>
            </a:r>
            <a:r>
              <a:rPr lang="ru-RU" sz="3200" dirty="0"/>
              <a:t> початок </a:t>
            </a:r>
            <a:r>
              <a:rPr lang="ru-RU" sz="3200" dirty="0" err="1"/>
              <a:t>ембріону</a:t>
            </a:r>
            <a:r>
              <a:rPr lang="ru-RU" sz="3200" dirty="0"/>
              <a:t> та </a:t>
            </a:r>
            <a:r>
              <a:rPr lang="ru-RU" sz="3200" dirty="0" err="1"/>
              <a:t>частині</a:t>
            </a:r>
            <a:r>
              <a:rPr lang="ru-RU" sz="3200" dirty="0"/>
              <a:t> </a:t>
            </a:r>
            <a:r>
              <a:rPr lang="ru-RU" sz="3200" dirty="0" err="1"/>
              <a:t>позазародкових</a:t>
            </a:r>
            <a:r>
              <a:rPr lang="ru-RU" sz="3200" dirty="0"/>
              <a:t> </a:t>
            </a:r>
            <a:r>
              <a:rPr lang="ru-RU" sz="3200" dirty="0" err="1"/>
              <a:t>оболонок</a:t>
            </a:r>
            <a:r>
              <a:rPr lang="ru-RU" sz="3200" dirty="0"/>
              <a:t> (</a:t>
            </a:r>
            <a:r>
              <a:rPr lang="ru-RU" sz="3200" dirty="0" err="1"/>
              <a:t>біля</a:t>
            </a:r>
            <a:r>
              <a:rPr lang="ru-RU" sz="3200" dirty="0"/>
              <a:t> 40 </a:t>
            </a:r>
            <a:r>
              <a:rPr lang="ru-RU" sz="3200" dirty="0" err="1"/>
              <a:t>клітин</a:t>
            </a:r>
            <a:r>
              <a:rPr lang="ru-RU" sz="3200" dirty="0"/>
              <a:t>). </a:t>
            </a:r>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200" dirty="0">
              <a:solidFill>
                <a:srgbClr val="C00000"/>
              </a:solidFill>
            </a:endParaRPr>
          </a:p>
          <a:p>
            <a:pPr eaLnBrk="1" hangingPunct="1">
              <a:lnSpc>
                <a:spcPct val="90000"/>
              </a:lnSpc>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3200" dirty="0" err="1">
                <a:solidFill>
                  <a:srgbClr val="C00000"/>
                </a:solidFill>
              </a:rPr>
              <a:t>Трофобласт</a:t>
            </a:r>
            <a:r>
              <a:rPr lang="ru-RU" sz="3200" dirty="0"/>
              <a:t> </a:t>
            </a:r>
            <a:r>
              <a:rPr lang="ru-RU" sz="3200" dirty="0" err="1"/>
              <a:t>дає</a:t>
            </a:r>
            <a:r>
              <a:rPr lang="ru-RU" sz="3200" dirty="0"/>
              <a:t> початок </a:t>
            </a:r>
            <a:r>
              <a:rPr lang="ru-RU" sz="3200" dirty="0" err="1"/>
              <a:t>хоріону</a:t>
            </a:r>
            <a:r>
              <a:rPr lang="ru-RU" sz="3200" dirty="0"/>
              <a:t> та </a:t>
            </a:r>
            <a:r>
              <a:rPr lang="ru-RU" sz="3200" dirty="0" err="1"/>
              <a:t>плаценті</a:t>
            </a:r>
            <a:r>
              <a:rPr lang="ru-RU" sz="3200" dirty="0"/>
              <a:t>.</a:t>
            </a:r>
            <a:endParaRPr lang="ru-UA" dirty="0"/>
          </a:p>
        </p:txBody>
      </p:sp>
      <p:pic>
        <p:nvPicPr>
          <p:cNvPr id="4" name="Picture 4" descr="gs67">
            <a:extLst>
              <a:ext uri="{FF2B5EF4-FFF2-40B4-BE49-F238E27FC236}">
                <a16:creationId xmlns:a16="http://schemas.microsoft.com/office/drawing/2014/main" id="{518DD33D-D08B-BE3C-DEA9-F0DEE3D80F6B}"/>
              </a:ext>
            </a:extLst>
          </p:cNvPr>
          <p:cNvPicPr>
            <a:picLocks noChangeAspect="1" noChangeArrowheads="1"/>
          </p:cNvPicPr>
          <p:nvPr/>
        </p:nvPicPr>
        <p:blipFill>
          <a:blip r:embed="rId2" cstate="print"/>
          <a:srcRect/>
          <a:stretch>
            <a:fillRect/>
          </a:stretch>
        </p:blipFill>
        <p:spPr bwMode="auto">
          <a:xfrm>
            <a:off x="5799239" y="2226835"/>
            <a:ext cx="1791360" cy="1991730"/>
          </a:xfrm>
          <a:prstGeom prst="rect">
            <a:avLst/>
          </a:prstGeom>
          <a:noFill/>
          <a:ln w="9525">
            <a:noFill/>
            <a:miter lim="800000"/>
            <a:headEnd/>
            <a:tailEnd/>
          </a:ln>
        </p:spPr>
      </p:pic>
      <p:pic>
        <p:nvPicPr>
          <p:cNvPr id="5" name="Picture 3">
            <a:extLst>
              <a:ext uri="{FF2B5EF4-FFF2-40B4-BE49-F238E27FC236}">
                <a16:creationId xmlns:a16="http://schemas.microsoft.com/office/drawing/2014/main" id="{F86EB6C9-4FAE-9961-4B34-08934D7A6075}"/>
              </a:ext>
            </a:extLst>
          </p:cNvPr>
          <p:cNvPicPr>
            <a:picLocks noChangeAspect="1" noChangeArrowheads="1"/>
          </p:cNvPicPr>
          <p:nvPr/>
        </p:nvPicPr>
        <p:blipFill>
          <a:blip r:embed="rId3" cstate="print"/>
          <a:srcRect r="13383"/>
          <a:stretch/>
        </p:blipFill>
        <p:spPr>
          <a:xfrm>
            <a:off x="1641988" y="2438538"/>
            <a:ext cx="2150313" cy="1780027"/>
          </a:xfrm>
          <a:prstGeom prst="rect">
            <a:avLst/>
          </a:prstGeom>
        </p:spPr>
      </p:pic>
      <p:sp>
        <p:nvSpPr>
          <p:cNvPr id="6" name="Text Box 6">
            <a:extLst>
              <a:ext uri="{FF2B5EF4-FFF2-40B4-BE49-F238E27FC236}">
                <a16:creationId xmlns:a16="http://schemas.microsoft.com/office/drawing/2014/main" id="{60287E08-3B75-719A-8366-AF48F774D848}"/>
              </a:ext>
            </a:extLst>
          </p:cNvPr>
          <p:cNvSpPr txBox="1">
            <a:spLocks noChangeArrowheads="1"/>
          </p:cNvSpPr>
          <p:nvPr/>
        </p:nvSpPr>
        <p:spPr bwMode="auto">
          <a:xfrm>
            <a:off x="3447403" y="2458340"/>
            <a:ext cx="2024640" cy="360747"/>
          </a:xfrm>
          <a:prstGeom prst="rect">
            <a:avLst/>
          </a:prstGeom>
          <a:noFill/>
          <a:ln w="9525">
            <a:noFill/>
            <a:miter lim="800000"/>
            <a:headEnd/>
            <a:tailEnd/>
          </a:ln>
        </p:spPr>
        <p:txBody>
          <a:bodyPr lIns="82936" tIns="41469" rIns="82936" bIns="41469">
            <a:spAutoFit/>
          </a:bodyPr>
          <a:lstStyle/>
          <a:p>
            <a:pPr defTabSz="829452">
              <a:spcBef>
                <a:spcPct val="50000"/>
              </a:spcBef>
            </a:pPr>
            <a:r>
              <a:rPr lang="ru-RU" dirty="0">
                <a:solidFill>
                  <a:schemeClr val="tx1"/>
                </a:solidFill>
              </a:rPr>
              <a:t>Трофобласт</a:t>
            </a:r>
          </a:p>
        </p:txBody>
      </p:sp>
      <p:sp>
        <p:nvSpPr>
          <p:cNvPr id="7" name="Text Box 8">
            <a:extLst>
              <a:ext uri="{FF2B5EF4-FFF2-40B4-BE49-F238E27FC236}">
                <a16:creationId xmlns:a16="http://schemas.microsoft.com/office/drawing/2014/main" id="{B1E612CF-0279-922C-3ED7-082A74BEFCE0}"/>
              </a:ext>
            </a:extLst>
          </p:cNvPr>
          <p:cNvSpPr txBox="1">
            <a:spLocks noChangeArrowheads="1"/>
          </p:cNvSpPr>
          <p:nvPr/>
        </p:nvSpPr>
        <p:spPr bwMode="auto">
          <a:xfrm>
            <a:off x="3783450" y="3136319"/>
            <a:ext cx="1509863" cy="360747"/>
          </a:xfrm>
          <a:prstGeom prst="rect">
            <a:avLst/>
          </a:prstGeom>
          <a:noFill/>
          <a:ln w="9525">
            <a:noFill/>
            <a:miter lim="800000"/>
            <a:headEnd/>
            <a:tailEnd/>
          </a:ln>
        </p:spPr>
        <p:txBody>
          <a:bodyPr wrap="square" lIns="82936" tIns="41469" rIns="82936" bIns="41469">
            <a:spAutoFit/>
          </a:bodyPr>
          <a:lstStyle/>
          <a:p>
            <a:pPr defTabSz="829452">
              <a:spcBef>
                <a:spcPct val="50000"/>
              </a:spcBef>
            </a:pPr>
            <a:r>
              <a:rPr lang="ru-RU" dirty="0">
                <a:solidFill>
                  <a:schemeClr val="tx1"/>
                </a:solidFill>
              </a:rPr>
              <a:t>Бластоцель</a:t>
            </a:r>
          </a:p>
        </p:txBody>
      </p:sp>
      <p:sp>
        <p:nvSpPr>
          <p:cNvPr id="8" name="Text Box 7">
            <a:extLst>
              <a:ext uri="{FF2B5EF4-FFF2-40B4-BE49-F238E27FC236}">
                <a16:creationId xmlns:a16="http://schemas.microsoft.com/office/drawing/2014/main" id="{628229A5-3E71-5F22-0986-84B04E4D5D21}"/>
              </a:ext>
            </a:extLst>
          </p:cNvPr>
          <p:cNvSpPr txBox="1">
            <a:spLocks noChangeArrowheads="1"/>
          </p:cNvSpPr>
          <p:nvPr/>
        </p:nvSpPr>
        <p:spPr bwMode="auto">
          <a:xfrm>
            <a:off x="3798591" y="3592511"/>
            <a:ext cx="1762560" cy="360747"/>
          </a:xfrm>
          <a:prstGeom prst="rect">
            <a:avLst/>
          </a:prstGeom>
          <a:noFill/>
          <a:ln w="9525">
            <a:noFill/>
            <a:miter lim="800000"/>
            <a:headEnd/>
            <a:tailEnd/>
          </a:ln>
        </p:spPr>
        <p:txBody>
          <a:bodyPr lIns="82936" tIns="41469" rIns="82936" bIns="41469">
            <a:spAutoFit/>
          </a:bodyPr>
          <a:lstStyle/>
          <a:p>
            <a:pPr defTabSz="829452">
              <a:spcBef>
                <a:spcPct val="50000"/>
              </a:spcBef>
            </a:pPr>
            <a:r>
              <a:rPr lang="ru-RU" dirty="0">
                <a:solidFill>
                  <a:schemeClr val="tx1"/>
                </a:solidFill>
              </a:rPr>
              <a:t>Ембріобласт</a:t>
            </a:r>
          </a:p>
        </p:txBody>
      </p:sp>
    </p:spTree>
    <p:extLst>
      <p:ext uri="{BB962C8B-B14F-4D97-AF65-F5344CB8AC3E}">
        <p14:creationId xmlns:p14="http://schemas.microsoft.com/office/powerpoint/2010/main" val="588120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Grp="1" noChangeAspect="1" noChangeArrowheads="1"/>
          </p:cNvPicPr>
          <p:nvPr>
            <p:ph sz="half" idx="1"/>
          </p:nvPr>
        </p:nvPicPr>
        <p:blipFill>
          <a:blip r:embed="rId2" cstate="print"/>
          <a:srcRect t="1830"/>
          <a:stretch>
            <a:fillRect/>
          </a:stretch>
        </p:blipFill>
        <p:spPr>
          <a:xfrm>
            <a:off x="32217" y="1778620"/>
            <a:ext cx="4735623" cy="4085152"/>
          </a:xfrm>
          <a:noFill/>
        </p:spPr>
      </p:pic>
      <p:pic>
        <p:nvPicPr>
          <p:cNvPr id="31747" name="Picture 4"/>
          <p:cNvPicPr>
            <a:picLocks noGrp="1" noChangeAspect="1" noChangeArrowheads="1"/>
          </p:cNvPicPr>
          <p:nvPr>
            <p:ph sz="half" idx="2"/>
          </p:nvPr>
        </p:nvPicPr>
        <p:blipFill>
          <a:blip r:embed="rId3" cstate="print"/>
          <a:srcRect t="4465"/>
          <a:stretch>
            <a:fillRect/>
          </a:stretch>
        </p:blipFill>
        <p:spPr>
          <a:xfrm>
            <a:off x="4817806" y="1868732"/>
            <a:ext cx="4411587" cy="3904928"/>
          </a:xfrm>
          <a:noFill/>
        </p:spPr>
      </p:pic>
      <p:sp>
        <p:nvSpPr>
          <p:cNvPr id="31748" name="TextBox 5"/>
          <p:cNvSpPr txBox="1">
            <a:spLocks noChangeArrowheads="1"/>
          </p:cNvSpPr>
          <p:nvPr/>
        </p:nvSpPr>
        <p:spPr bwMode="auto">
          <a:xfrm>
            <a:off x="391680" y="227544"/>
            <a:ext cx="8752320" cy="1422584"/>
          </a:xfrm>
          <a:prstGeom prst="rect">
            <a:avLst/>
          </a:prstGeom>
          <a:noFill/>
          <a:ln w="9525">
            <a:noFill/>
            <a:miter lim="800000"/>
            <a:headEnd/>
            <a:tailEnd/>
          </a:ln>
        </p:spPr>
        <p:txBody>
          <a:bodyPr lIns="82945" tIns="41473" rIns="82945" bIns="41473">
            <a:spAutoFit/>
          </a:bodyPr>
          <a:lstStyle/>
          <a:p>
            <a:r>
              <a:rPr lang="uk-UA" sz="2800" dirty="0">
                <a:solidFill>
                  <a:schemeClr val="tx1"/>
                </a:solidFill>
              </a:rPr>
              <a:t>На 5 день ембріон потрапляє у порожнину матки</a:t>
            </a:r>
          </a:p>
          <a:p>
            <a:r>
              <a:rPr lang="uk-UA" sz="2800" dirty="0">
                <a:solidFill>
                  <a:schemeClr val="tx1"/>
                </a:solidFill>
              </a:rPr>
              <a:t>на 6 -  7 добу відбувається </a:t>
            </a:r>
            <a:r>
              <a:rPr lang="uk-UA" sz="2800" b="1" dirty="0">
                <a:solidFill>
                  <a:srgbClr val="C00000"/>
                </a:solidFill>
              </a:rPr>
              <a:t>імплантація</a:t>
            </a:r>
            <a:r>
              <a:rPr lang="uk-UA" sz="2800" dirty="0">
                <a:solidFill>
                  <a:schemeClr val="tx1"/>
                </a:solidFill>
              </a:rPr>
              <a:t> – занурення ембріону у  слизову оболонку матки</a:t>
            </a:r>
          </a:p>
        </p:txBody>
      </p:sp>
      <p:sp>
        <p:nvSpPr>
          <p:cNvPr id="31749" name="Прямоугольник 6"/>
          <p:cNvSpPr>
            <a:spLocks noChangeArrowheads="1"/>
          </p:cNvSpPr>
          <p:nvPr/>
        </p:nvSpPr>
        <p:spPr bwMode="auto">
          <a:xfrm>
            <a:off x="1632960" y="6172489"/>
            <a:ext cx="6792480" cy="468477"/>
          </a:xfrm>
          <a:prstGeom prst="rect">
            <a:avLst/>
          </a:prstGeom>
          <a:noFill/>
          <a:ln w="9525">
            <a:noFill/>
            <a:miter lim="800000"/>
            <a:headEnd/>
            <a:tailEnd/>
          </a:ln>
        </p:spPr>
        <p:txBody>
          <a:bodyPr lIns="82945" tIns="41473" rIns="82945" bIns="41473">
            <a:spAutoFit/>
          </a:bodyPr>
          <a:lstStyle/>
          <a:p>
            <a:r>
              <a:rPr lang="uk-UA" sz="2500" b="1" dirty="0">
                <a:solidFill>
                  <a:schemeClr val="tx1"/>
                </a:solidFill>
              </a:rPr>
              <a:t>Одночасно починається  гаструляція</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ctrTitle"/>
          </p:nvPr>
        </p:nvSpPr>
        <p:spPr>
          <a:xfrm>
            <a:off x="457921" y="123854"/>
            <a:ext cx="8229600" cy="953380"/>
          </a:xfrm>
        </p:spPr>
        <p:txBody>
          <a:bodyPr lIns="0" tIns="0" rIns="0" bIns="0" anchor="ctr" anchorCtr="0"/>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b="1" dirty="0"/>
              <a:t>ГАСТРУЛЯЦ</a:t>
            </a:r>
            <a:r>
              <a:rPr lang="uk-UA" b="1" dirty="0"/>
              <a:t>І</a:t>
            </a:r>
            <a:r>
              <a:rPr lang="en-GB" b="1" dirty="0"/>
              <a:t>Я</a:t>
            </a:r>
            <a:r>
              <a:rPr lang="en-GB" dirty="0"/>
              <a:t>  </a:t>
            </a:r>
          </a:p>
        </p:txBody>
      </p:sp>
      <p:sp>
        <p:nvSpPr>
          <p:cNvPr id="19458" name="Rectangle 2"/>
          <p:cNvSpPr>
            <a:spLocks noGrp="1" noChangeArrowheads="1"/>
          </p:cNvSpPr>
          <p:nvPr>
            <p:ph type="subTitle" idx="1"/>
          </p:nvPr>
        </p:nvSpPr>
        <p:spPr>
          <a:xfrm>
            <a:off x="357188" y="946180"/>
            <a:ext cx="8558212" cy="3714149"/>
          </a:xfrm>
        </p:spPr>
        <p:txBody>
          <a:bodyPr lIns="0" tIns="0" rIns="0" bIns="0" anchor="ctr"/>
          <a:lstStyle/>
          <a:p>
            <a:pPr marL="738731" lvl="1" indent="-285124" eaLnBrk="1" hangingPunct="1">
              <a:spcBef>
                <a:spcPct val="0"/>
              </a:spcBef>
              <a:tabLst>
                <a:tab pos="738731" algn="l"/>
                <a:tab pos="1144817" algn="l"/>
                <a:tab pos="1552343" algn="l"/>
                <a:tab pos="1959869" algn="l"/>
                <a:tab pos="2367395" algn="l"/>
                <a:tab pos="2774921" algn="l"/>
                <a:tab pos="3182447" algn="l"/>
                <a:tab pos="3588533" algn="l"/>
                <a:tab pos="3997499" algn="l"/>
                <a:tab pos="4405025" algn="l"/>
                <a:tab pos="4812551" algn="l"/>
                <a:tab pos="5218637" algn="l"/>
                <a:tab pos="5627603" algn="l"/>
                <a:tab pos="6035130" algn="l"/>
                <a:tab pos="6441216" algn="l"/>
                <a:tab pos="6848741" algn="l"/>
                <a:tab pos="7257707" algn="l"/>
                <a:tab pos="7663793" algn="l"/>
                <a:tab pos="8071320" algn="l"/>
                <a:tab pos="8478845" algn="l"/>
                <a:tab pos="8887811" algn="l"/>
              </a:tabLst>
              <a:defRPr/>
            </a:pPr>
            <a:r>
              <a:rPr lang="en-GB" b="1" dirty="0">
                <a:solidFill>
                  <a:srgbClr val="C00000"/>
                </a:solidFill>
              </a:rPr>
              <a:t>Гаструляц</a:t>
            </a:r>
            <a:r>
              <a:rPr lang="uk-UA" b="1" dirty="0">
                <a:solidFill>
                  <a:srgbClr val="C00000"/>
                </a:solidFill>
              </a:rPr>
              <a:t>і</a:t>
            </a:r>
            <a:r>
              <a:rPr lang="en-GB" b="1" dirty="0">
                <a:solidFill>
                  <a:srgbClr val="C00000"/>
                </a:solidFill>
              </a:rPr>
              <a:t>я</a:t>
            </a:r>
            <a:r>
              <a:rPr lang="en-GB" dirty="0"/>
              <a:t> </a:t>
            </a:r>
            <a:r>
              <a:rPr lang="ru-RU" dirty="0"/>
              <a:t>–</a:t>
            </a:r>
            <a:r>
              <a:rPr lang="en-GB" dirty="0"/>
              <a:t> </a:t>
            </a:r>
            <a:r>
              <a:rPr lang="ru-RU" sz="2600" dirty="0">
                <a:solidFill>
                  <a:schemeClr val="tx1"/>
                </a:solidFill>
              </a:rPr>
              <a:t>процес утворення зародкових листків </a:t>
            </a:r>
            <a:r>
              <a:rPr lang="ru-RU" sz="2600" dirty="0"/>
              <a:t>(</a:t>
            </a:r>
            <a:r>
              <a:rPr lang="ru-RU" sz="2600" dirty="0">
                <a:solidFill>
                  <a:srgbClr val="C00000"/>
                </a:solidFill>
              </a:rPr>
              <a:t>ектодерми, ентодерми, мезодерми</a:t>
            </a:r>
            <a:r>
              <a:rPr lang="ru-RU" sz="2600" dirty="0"/>
              <a:t>). </a:t>
            </a:r>
            <a:r>
              <a:rPr lang="ru-RU" sz="2600" dirty="0">
                <a:solidFill>
                  <a:schemeClr val="tx1"/>
                </a:solidFill>
              </a:rPr>
              <a:t>Унаслідок спочатку утворюється двошаровий зародок  </a:t>
            </a:r>
            <a:r>
              <a:rPr lang="ru-RU" b="1" dirty="0">
                <a:solidFill>
                  <a:srgbClr val="C00000"/>
                </a:solidFill>
              </a:rPr>
              <a:t>гаструла</a:t>
            </a:r>
            <a:r>
              <a:rPr lang="ru-RU" dirty="0">
                <a:solidFill>
                  <a:srgbClr val="FFFF00"/>
                </a:solidFill>
              </a:rPr>
              <a:t> </a:t>
            </a:r>
            <a:r>
              <a:rPr lang="ru-RU" dirty="0">
                <a:solidFill>
                  <a:schemeClr val="tx1"/>
                </a:solidFill>
              </a:rPr>
              <a:t>(</a:t>
            </a:r>
            <a:r>
              <a:rPr lang="ru-RU" sz="2500" dirty="0">
                <a:solidFill>
                  <a:schemeClr val="tx1"/>
                </a:solidFill>
              </a:rPr>
              <a:t>має</a:t>
            </a:r>
            <a:r>
              <a:rPr lang="ru-RU" dirty="0">
                <a:solidFill>
                  <a:schemeClr val="tx1"/>
                </a:solidFill>
              </a:rPr>
              <a:t> </a:t>
            </a:r>
            <a:r>
              <a:rPr lang="ru-RU" sz="2600" dirty="0">
                <a:solidFill>
                  <a:schemeClr val="tx1"/>
                </a:solidFill>
              </a:rPr>
              <a:t>ектодерму і ентодерму), а потім – тришаровий.</a:t>
            </a:r>
            <a:endParaRPr lang="en-GB" sz="2600" dirty="0">
              <a:solidFill>
                <a:schemeClr val="tx1"/>
              </a:solidFill>
            </a:endParaRPr>
          </a:p>
          <a:p>
            <a:pPr marL="738731" lvl="1" indent="-285124" eaLnBrk="1" hangingPunct="1">
              <a:tabLst>
                <a:tab pos="738731" algn="l"/>
                <a:tab pos="1144817" algn="l"/>
                <a:tab pos="1552343" algn="l"/>
                <a:tab pos="1959869" algn="l"/>
                <a:tab pos="2367395" algn="l"/>
                <a:tab pos="2774921" algn="l"/>
                <a:tab pos="3182447" algn="l"/>
                <a:tab pos="3588533" algn="l"/>
                <a:tab pos="3997499" algn="l"/>
                <a:tab pos="4405025" algn="l"/>
                <a:tab pos="4812551" algn="l"/>
                <a:tab pos="5218637" algn="l"/>
                <a:tab pos="5627603" algn="l"/>
                <a:tab pos="6035130" algn="l"/>
                <a:tab pos="6441216" algn="l"/>
                <a:tab pos="6848741" algn="l"/>
                <a:tab pos="7257707" algn="l"/>
                <a:tab pos="7663793" algn="l"/>
                <a:tab pos="8071320" algn="l"/>
                <a:tab pos="8478845" algn="l"/>
                <a:tab pos="8887811" algn="l"/>
              </a:tabLst>
              <a:defRPr/>
            </a:pPr>
            <a:r>
              <a:rPr lang="en-GB" sz="3000" dirty="0">
                <a:solidFill>
                  <a:schemeClr val="tx1"/>
                </a:solidFill>
              </a:rPr>
              <a:t>Способ</a:t>
            </a:r>
            <a:r>
              <a:rPr lang="uk-UA" sz="3000" dirty="0">
                <a:solidFill>
                  <a:schemeClr val="tx1"/>
                </a:solidFill>
              </a:rPr>
              <a:t>и</a:t>
            </a:r>
            <a:r>
              <a:rPr lang="en-GB" sz="3000" dirty="0">
                <a:solidFill>
                  <a:schemeClr val="tx1"/>
                </a:solidFill>
              </a:rPr>
              <a:t> гаструляц</a:t>
            </a:r>
            <a:r>
              <a:rPr lang="uk-UA" sz="3000" dirty="0">
                <a:solidFill>
                  <a:schemeClr val="tx1"/>
                </a:solidFill>
              </a:rPr>
              <a:t>ії</a:t>
            </a:r>
            <a:r>
              <a:rPr lang="en-GB" sz="3000" dirty="0">
                <a:solidFill>
                  <a:schemeClr val="tx1"/>
                </a:solidFill>
              </a:rPr>
              <a:t>:</a:t>
            </a:r>
          </a:p>
          <a:p>
            <a:pPr marL="738731" lvl="1" indent="-285124" eaLnBrk="1" hangingPunct="1">
              <a:tabLst>
                <a:tab pos="738731" algn="l"/>
                <a:tab pos="1144817" algn="l"/>
                <a:tab pos="1552343" algn="l"/>
                <a:tab pos="1959869" algn="l"/>
                <a:tab pos="2367395" algn="l"/>
                <a:tab pos="2774921" algn="l"/>
                <a:tab pos="3182447" algn="l"/>
                <a:tab pos="3588533" algn="l"/>
                <a:tab pos="3997499" algn="l"/>
                <a:tab pos="4405025" algn="l"/>
                <a:tab pos="4812551" algn="l"/>
                <a:tab pos="5218637" algn="l"/>
                <a:tab pos="5627603" algn="l"/>
                <a:tab pos="6035130" algn="l"/>
                <a:tab pos="6441216" algn="l"/>
                <a:tab pos="6848741" algn="l"/>
                <a:tab pos="7257707" algn="l"/>
                <a:tab pos="7663793" algn="l"/>
                <a:tab pos="8071320" algn="l"/>
                <a:tab pos="8478845" algn="l"/>
                <a:tab pos="8887811" algn="l"/>
              </a:tabLst>
              <a:defRPr/>
            </a:pPr>
            <a:r>
              <a:rPr lang="uk-UA" sz="3000" b="1" dirty="0">
                <a:solidFill>
                  <a:schemeClr val="tx1"/>
                </a:solidFill>
              </a:rPr>
              <a:t>і</a:t>
            </a:r>
            <a:r>
              <a:rPr lang="en-GB" sz="3000" b="1" dirty="0">
                <a:solidFill>
                  <a:schemeClr val="tx1"/>
                </a:solidFill>
              </a:rPr>
              <a:t>нваг</a:t>
            </a:r>
            <a:r>
              <a:rPr lang="uk-UA" sz="3000" b="1" dirty="0">
                <a:solidFill>
                  <a:schemeClr val="tx1"/>
                </a:solidFill>
              </a:rPr>
              <a:t>і</a:t>
            </a:r>
            <a:r>
              <a:rPr lang="en-GB" sz="3000" b="1" dirty="0">
                <a:solidFill>
                  <a:schemeClr val="tx1"/>
                </a:solidFill>
              </a:rPr>
              <a:t>нац</a:t>
            </a:r>
            <a:r>
              <a:rPr lang="uk-UA" sz="3000" b="1" dirty="0">
                <a:solidFill>
                  <a:schemeClr val="tx1"/>
                </a:solidFill>
              </a:rPr>
              <a:t>і</a:t>
            </a:r>
            <a:r>
              <a:rPr lang="en-GB" sz="3000" b="1" dirty="0">
                <a:solidFill>
                  <a:schemeClr val="tx1"/>
                </a:solidFill>
              </a:rPr>
              <a:t>я</a:t>
            </a:r>
            <a:r>
              <a:rPr lang="en-GB" sz="2300" dirty="0">
                <a:solidFill>
                  <a:schemeClr val="tx1"/>
                </a:solidFill>
              </a:rPr>
              <a:t> </a:t>
            </a:r>
            <a:r>
              <a:rPr lang="ru-RU" sz="2300" dirty="0">
                <a:solidFill>
                  <a:schemeClr val="tx1"/>
                </a:solidFill>
              </a:rPr>
              <a:t>–</a:t>
            </a:r>
            <a:r>
              <a:rPr lang="en-GB" sz="2300" dirty="0">
                <a:solidFill>
                  <a:schemeClr val="tx1"/>
                </a:solidFill>
              </a:rPr>
              <a:t> </a:t>
            </a:r>
            <a:r>
              <a:rPr lang="en-GB" sz="2300" u="sng" dirty="0">
                <a:solidFill>
                  <a:schemeClr val="tx1"/>
                </a:solidFill>
              </a:rPr>
              <a:t>вп</a:t>
            </a:r>
            <a:r>
              <a:rPr lang="en-US" sz="2300" u="sng" dirty="0">
                <a:solidFill>
                  <a:schemeClr val="tx1"/>
                </a:solidFill>
              </a:rPr>
              <a:t>’</a:t>
            </a:r>
            <a:r>
              <a:rPr lang="en-GB" sz="2300" u="sng" dirty="0">
                <a:solidFill>
                  <a:schemeClr val="tx1"/>
                </a:solidFill>
              </a:rPr>
              <a:t>яч</a:t>
            </a:r>
            <a:r>
              <a:rPr lang="ru-RU" sz="2300" u="sng" dirty="0">
                <a:solidFill>
                  <a:schemeClr val="tx1"/>
                </a:solidFill>
              </a:rPr>
              <a:t>ування</a:t>
            </a:r>
            <a:r>
              <a:rPr lang="en-GB" sz="2300" dirty="0">
                <a:solidFill>
                  <a:schemeClr val="tx1"/>
                </a:solidFill>
              </a:rPr>
              <a:t> одн</a:t>
            </a:r>
            <a:r>
              <a:rPr lang="uk-UA" sz="2300" dirty="0">
                <a:solidFill>
                  <a:schemeClr val="tx1"/>
                </a:solidFill>
              </a:rPr>
              <a:t>ієї </a:t>
            </a:r>
            <a:r>
              <a:rPr lang="ru-RU" sz="2300" dirty="0">
                <a:solidFill>
                  <a:schemeClr val="tx1"/>
                </a:solidFill>
              </a:rPr>
              <a:t>з ділянок </a:t>
            </a:r>
            <a:r>
              <a:rPr lang="en-GB" sz="2300" dirty="0">
                <a:solidFill>
                  <a:schemeClr val="tx1"/>
                </a:solidFill>
              </a:rPr>
              <a:t>бластодерм</a:t>
            </a:r>
            <a:r>
              <a:rPr lang="ru-RU" sz="2300" dirty="0">
                <a:solidFill>
                  <a:schemeClr val="tx1"/>
                </a:solidFill>
              </a:rPr>
              <a:t>и всередину </a:t>
            </a:r>
            <a:r>
              <a:rPr lang="en-GB" sz="2300" dirty="0">
                <a:solidFill>
                  <a:schemeClr val="tx1"/>
                </a:solidFill>
              </a:rPr>
              <a:t>ц</a:t>
            </a:r>
            <a:r>
              <a:rPr lang="uk-UA" sz="2300" dirty="0">
                <a:solidFill>
                  <a:schemeClr val="tx1"/>
                </a:solidFill>
              </a:rPr>
              <a:t>і</a:t>
            </a:r>
            <a:r>
              <a:rPr lang="en-GB" sz="2300" dirty="0">
                <a:solidFill>
                  <a:schemeClr val="tx1"/>
                </a:solidFill>
              </a:rPr>
              <a:t>л</a:t>
            </a:r>
            <a:r>
              <a:rPr lang="uk-UA" sz="2300" dirty="0">
                <a:solidFill>
                  <a:schemeClr val="tx1"/>
                </a:solidFill>
              </a:rPr>
              <a:t>и</a:t>
            </a:r>
            <a:r>
              <a:rPr lang="en-GB" sz="2300" dirty="0">
                <a:solidFill>
                  <a:schemeClr val="tx1"/>
                </a:solidFill>
              </a:rPr>
              <a:t>м пластом</a:t>
            </a:r>
            <a:r>
              <a:rPr lang="ru-RU" sz="2300" dirty="0">
                <a:solidFill>
                  <a:schemeClr val="tx1"/>
                </a:solidFill>
              </a:rPr>
              <a:t> (</a:t>
            </a:r>
            <a:r>
              <a:rPr lang="ru-RU" sz="2300" i="1" dirty="0">
                <a:solidFill>
                  <a:schemeClr val="tx1"/>
                </a:solidFill>
              </a:rPr>
              <a:t>ланцетник</a:t>
            </a:r>
            <a:r>
              <a:rPr lang="ru-RU" sz="2300" dirty="0">
                <a:solidFill>
                  <a:schemeClr val="tx1"/>
                </a:solidFill>
              </a:rPr>
              <a:t>)</a:t>
            </a:r>
            <a:endParaRPr lang="en-GB" sz="2300" dirty="0">
              <a:solidFill>
                <a:schemeClr val="tx1"/>
              </a:solidFill>
            </a:endParaRPr>
          </a:p>
        </p:txBody>
      </p:sp>
      <p:pic>
        <p:nvPicPr>
          <p:cNvPr id="32772" name="Picture 8"/>
          <p:cNvPicPr>
            <a:picLocks noChangeAspect="1" noChangeArrowheads="1"/>
          </p:cNvPicPr>
          <p:nvPr/>
        </p:nvPicPr>
        <p:blipFill>
          <a:blip r:embed="rId3" cstate="print"/>
          <a:srcRect/>
          <a:stretch>
            <a:fillRect/>
          </a:stretch>
        </p:blipFill>
        <p:spPr bwMode="auto">
          <a:xfrm>
            <a:off x="1961281" y="4997325"/>
            <a:ext cx="4422240" cy="1140600"/>
          </a:xfrm>
          <a:prstGeom prst="rect">
            <a:avLst/>
          </a:prstGeom>
          <a:noFill/>
          <a:ln w="9525">
            <a:noFill/>
            <a:miter lim="800000"/>
            <a:headEnd/>
            <a:tailEnd/>
          </a:ln>
        </p:spPr>
      </p:pic>
      <p:sp>
        <p:nvSpPr>
          <p:cNvPr id="32773" name="Text Box 9"/>
          <p:cNvSpPr txBox="1">
            <a:spLocks noChangeArrowheads="1"/>
          </p:cNvSpPr>
          <p:nvPr/>
        </p:nvSpPr>
        <p:spPr bwMode="auto">
          <a:xfrm>
            <a:off x="2286721" y="4670411"/>
            <a:ext cx="1173600" cy="360747"/>
          </a:xfrm>
          <a:prstGeom prst="rect">
            <a:avLst/>
          </a:prstGeom>
          <a:noFill/>
          <a:ln w="9525">
            <a:noFill/>
            <a:miter lim="800000"/>
            <a:headEnd/>
            <a:tailEnd/>
          </a:ln>
        </p:spPr>
        <p:txBody>
          <a:bodyPr lIns="82936" tIns="41469" rIns="82936" bIns="41469">
            <a:spAutoFit/>
          </a:bodyPr>
          <a:lstStyle/>
          <a:p>
            <a:pPr>
              <a:spcBef>
                <a:spcPct val="50000"/>
              </a:spcBef>
            </a:pPr>
            <a:r>
              <a:rPr lang="ru-RU">
                <a:solidFill>
                  <a:schemeClr val="tx1"/>
                </a:solidFill>
              </a:rPr>
              <a:t>Бластула</a:t>
            </a:r>
          </a:p>
        </p:txBody>
      </p:sp>
      <p:sp>
        <p:nvSpPr>
          <p:cNvPr id="32774" name="Text Box 10"/>
          <p:cNvSpPr txBox="1">
            <a:spLocks noChangeArrowheads="1"/>
          </p:cNvSpPr>
          <p:nvPr/>
        </p:nvSpPr>
        <p:spPr bwMode="auto">
          <a:xfrm>
            <a:off x="4898880" y="4670411"/>
            <a:ext cx="1372320" cy="360747"/>
          </a:xfrm>
          <a:prstGeom prst="rect">
            <a:avLst/>
          </a:prstGeom>
          <a:noFill/>
          <a:ln w="9525">
            <a:noFill/>
            <a:miter lim="800000"/>
            <a:headEnd/>
            <a:tailEnd/>
          </a:ln>
        </p:spPr>
        <p:txBody>
          <a:bodyPr lIns="82936" tIns="41469" rIns="82936" bIns="41469">
            <a:spAutoFit/>
          </a:bodyPr>
          <a:lstStyle/>
          <a:p>
            <a:pPr>
              <a:spcBef>
                <a:spcPct val="50000"/>
              </a:spcBef>
            </a:pPr>
            <a:r>
              <a:rPr lang="ru-RU">
                <a:solidFill>
                  <a:schemeClr val="tx1"/>
                </a:solidFill>
              </a:rPr>
              <a:t>Гаструла</a:t>
            </a:r>
          </a:p>
        </p:txBody>
      </p:sp>
      <p:sp>
        <p:nvSpPr>
          <p:cNvPr id="32775" name="AutoShape 12"/>
          <p:cNvSpPr>
            <a:spLocks noChangeArrowheads="1"/>
          </p:cNvSpPr>
          <p:nvPr/>
        </p:nvSpPr>
        <p:spPr bwMode="auto">
          <a:xfrm>
            <a:off x="3592800" y="4735217"/>
            <a:ext cx="1175040" cy="128174"/>
          </a:xfrm>
          <a:prstGeom prst="rightArrow">
            <a:avLst>
              <a:gd name="adj1" fmla="val 50000"/>
              <a:gd name="adj2" fmla="val 229213"/>
            </a:avLst>
          </a:prstGeom>
          <a:solidFill>
            <a:srgbClr val="00B8FF"/>
          </a:solidFill>
          <a:ln w="9525">
            <a:solidFill>
              <a:schemeClr val="tx1"/>
            </a:solidFill>
            <a:miter lim="800000"/>
            <a:headEnd/>
            <a:tailEnd/>
          </a:ln>
        </p:spPr>
        <p:txBody>
          <a:bodyPr wrap="none" lIns="82945" tIns="41473" rIns="82945" bIns="41473" anchor="ctr"/>
          <a:lstStyle/>
          <a:p>
            <a:endParaRPr lang="uk-UA"/>
          </a:p>
        </p:txBody>
      </p:sp>
      <p:sp>
        <p:nvSpPr>
          <p:cNvPr id="32776" name="Text Box 13"/>
          <p:cNvSpPr txBox="1">
            <a:spLocks noChangeArrowheads="1"/>
          </p:cNvSpPr>
          <p:nvPr/>
        </p:nvSpPr>
        <p:spPr bwMode="auto">
          <a:xfrm>
            <a:off x="4636800" y="6172488"/>
            <a:ext cx="1370880" cy="360747"/>
          </a:xfrm>
          <a:prstGeom prst="rect">
            <a:avLst/>
          </a:prstGeom>
          <a:noFill/>
          <a:ln w="9525">
            <a:noFill/>
            <a:miter lim="800000"/>
            <a:headEnd/>
            <a:tailEnd/>
          </a:ln>
        </p:spPr>
        <p:txBody>
          <a:bodyPr lIns="82936" tIns="41469" rIns="82936" bIns="41469">
            <a:spAutoFit/>
          </a:bodyPr>
          <a:lstStyle/>
          <a:p>
            <a:pPr>
              <a:spcBef>
                <a:spcPct val="50000"/>
              </a:spcBef>
            </a:pPr>
            <a:r>
              <a:rPr lang="ru-RU">
                <a:solidFill>
                  <a:schemeClr val="tx1"/>
                </a:solidFill>
              </a:rPr>
              <a:t>Бластопор</a:t>
            </a:r>
          </a:p>
        </p:txBody>
      </p:sp>
      <p:sp>
        <p:nvSpPr>
          <p:cNvPr id="32777" name="Text Box 14"/>
          <p:cNvSpPr txBox="1">
            <a:spLocks noChangeArrowheads="1"/>
          </p:cNvSpPr>
          <p:nvPr/>
        </p:nvSpPr>
        <p:spPr bwMode="auto">
          <a:xfrm>
            <a:off x="6335999" y="5193185"/>
            <a:ext cx="1579275" cy="360747"/>
          </a:xfrm>
          <a:prstGeom prst="rect">
            <a:avLst/>
          </a:prstGeom>
          <a:noFill/>
          <a:ln w="9525">
            <a:noFill/>
            <a:miter lim="800000"/>
            <a:headEnd/>
            <a:tailEnd/>
          </a:ln>
        </p:spPr>
        <p:txBody>
          <a:bodyPr wrap="square" lIns="82936" tIns="41469" rIns="82936" bIns="41469">
            <a:spAutoFit/>
          </a:bodyPr>
          <a:lstStyle/>
          <a:p>
            <a:pPr>
              <a:spcBef>
                <a:spcPct val="50000"/>
              </a:spcBef>
            </a:pPr>
            <a:r>
              <a:rPr lang="ru-RU" dirty="0">
                <a:solidFill>
                  <a:schemeClr val="tx1"/>
                </a:solidFill>
              </a:rPr>
              <a:t>Ентодерма</a:t>
            </a:r>
          </a:p>
        </p:txBody>
      </p:sp>
      <p:sp>
        <p:nvSpPr>
          <p:cNvPr id="32778" name="Text Box 15"/>
          <p:cNvSpPr txBox="1">
            <a:spLocks noChangeArrowheads="1"/>
          </p:cNvSpPr>
          <p:nvPr/>
        </p:nvSpPr>
        <p:spPr bwMode="auto">
          <a:xfrm>
            <a:off x="6335999" y="5584907"/>
            <a:ext cx="1522125" cy="360747"/>
          </a:xfrm>
          <a:prstGeom prst="rect">
            <a:avLst/>
          </a:prstGeom>
          <a:noFill/>
          <a:ln w="9525">
            <a:noFill/>
            <a:miter lim="800000"/>
            <a:headEnd/>
            <a:tailEnd/>
          </a:ln>
        </p:spPr>
        <p:txBody>
          <a:bodyPr wrap="square" lIns="82936" tIns="41469" rIns="82936" bIns="41469">
            <a:spAutoFit/>
          </a:bodyPr>
          <a:lstStyle/>
          <a:p>
            <a:pPr>
              <a:spcBef>
                <a:spcPct val="50000"/>
              </a:spcBef>
            </a:pPr>
            <a:r>
              <a:rPr lang="ru-RU" dirty="0">
                <a:solidFill>
                  <a:schemeClr val="tx1"/>
                </a:solidFill>
              </a:rPr>
              <a:t>Ектодерма</a:t>
            </a:r>
          </a:p>
        </p:txBody>
      </p:sp>
      <p:sp>
        <p:nvSpPr>
          <p:cNvPr id="32779" name="Text Box 16"/>
          <p:cNvSpPr txBox="1">
            <a:spLocks noChangeArrowheads="1"/>
          </p:cNvSpPr>
          <p:nvPr/>
        </p:nvSpPr>
        <p:spPr bwMode="auto">
          <a:xfrm>
            <a:off x="6140160" y="6172488"/>
            <a:ext cx="215568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Первинна кишка</a:t>
            </a:r>
          </a:p>
        </p:txBody>
      </p:sp>
      <p:sp>
        <p:nvSpPr>
          <p:cNvPr id="32780" name="Line 17"/>
          <p:cNvSpPr>
            <a:spLocks noChangeShapeType="1"/>
          </p:cNvSpPr>
          <p:nvPr/>
        </p:nvSpPr>
        <p:spPr bwMode="auto">
          <a:xfrm>
            <a:off x="5682240" y="5649714"/>
            <a:ext cx="783360" cy="522774"/>
          </a:xfrm>
          <a:prstGeom prst="line">
            <a:avLst/>
          </a:prstGeom>
          <a:noFill/>
          <a:ln w="22225">
            <a:solidFill>
              <a:schemeClr val="bg2"/>
            </a:solidFill>
            <a:round/>
            <a:headEnd/>
            <a:tailEnd/>
          </a:ln>
        </p:spPr>
        <p:txBody>
          <a:bodyPr lIns="82945" tIns="41473" rIns="82945" bIns="41473"/>
          <a:lstStyle/>
          <a:p>
            <a:endParaRPr lang="uk-UA"/>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sz="half" idx="1"/>
          </p:nvPr>
        </p:nvSpPr>
        <p:spPr>
          <a:xfrm>
            <a:off x="260640" y="620706"/>
            <a:ext cx="5160960" cy="5510018"/>
          </a:xfrm>
        </p:spPr>
        <p:txBody>
          <a:bodyPr/>
          <a:lstStyle/>
          <a:p>
            <a:pPr lvl="1" eaLnBrk="1" hangingPunct="1">
              <a:defRPr/>
            </a:pPr>
            <a:r>
              <a:rPr lang="en-GB" sz="2400" b="1" dirty="0"/>
              <a:t>делам</a:t>
            </a:r>
            <a:r>
              <a:rPr lang="uk-UA" sz="2400" b="1" dirty="0"/>
              <a:t>і</a:t>
            </a:r>
            <a:r>
              <a:rPr lang="en-GB" sz="2400" b="1" dirty="0"/>
              <a:t>нац</a:t>
            </a:r>
            <a:r>
              <a:rPr lang="uk-UA" sz="2400" b="1" dirty="0"/>
              <a:t>і</a:t>
            </a:r>
            <a:r>
              <a:rPr lang="en-GB" sz="2400" b="1" dirty="0"/>
              <a:t>я</a:t>
            </a:r>
            <a:r>
              <a:rPr lang="en-GB" sz="2200" dirty="0"/>
              <a:t> — </a:t>
            </a:r>
            <a:r>
              <a:rPr lang="en-GB" sz="2200" u="sng" dirty="0"/>
              <a:t>р</a:t>
            </a:r>
            <a:r>
              <a:rPr lang="uk-UA" sz="2200" u="sng" dirty="0"/>
              <a:t>озшарування</a:t>
            </a:r>
            <a:r>
              <a:rPr lang="en-GB" sz="2200" dirty="0"/>
              <a:t> кл</a:t>
            </a:r>
            <a:r>
              <a:rPr lang="uk-UA" sz="2200" dirty="0"/>
              <a:t>ітин </a:t>
            </a:r>
            <a:r>
              <a:rPr lang="en-GB" sz="2200" dirty="0"/>
              <a:t>бластодерм</a:t>
            </a:r>
            <a:r>
              <a:rPr lang="uk-UA" sz="2200" dirty="0"/>
              <a:t>и </a:t>
            </a:r>
            <a:r>
              <a:rPr lang="en-GB" sz="2200" dirty="0"/>
              <a:t>на два </a:t>
            </a:r>
            <a:r>
              <a:rPr lang="uk-UA" sz="2200" dirty="0"/>
              <a:t>шари</a:t>
            </a:r>
            <a:r>
              <a:rPr lang="en-GB" sz="2200" dirty="0"/>
              <a:t>,</a:t>
            </a:r>
            <a:r>
              <a:rPr lang="uk-UA" sz="2200" dirty="0"/>
              <a:t> які лежать один над одним</a:t>
            </a:r>
            <a:endParaRPr lang="ru-RU" sz="2200" dirty="0"/>
          </a:p>
          <a:p>
            <a:pPr lvl="1" eaLnBrk="1" hangingPunct="1">
              <a:buFontTx/>
              <a:buNone/>
              <a:defRPr/>
            </a:pPr>
            <a:endParaRPr lang="en-GB" sz="2200" dirty="0"/>
          </a:p>
          <a:p>
            <a:pPr lvl="1" eaLnBrk="1" hangingPunct="1">
              <a:defRPr/>
            </a:pPr>
            <a:r>
              <a:rPr lang="uk-UA" sz="2400" b="1" dirty="0"/>
              <a:t>і</a:t>
            </a:r>
            <a:r>
              <a:rPr lang="en-GB" sz="2400" b="1" dirty="0"/>
              <a:t>м</a:t>
            </a:r>
            <a:r>
              <a:rPr lang="uk-UA" sz="2400" b="1" dirty="0"/>
              <a:t>і</a:t>
            </a:r>
            <a:r>
              <a:rPr lang="en-GB" sz="2400" b="1" dirty="0"/>
              <a:t>грац</a:t>
            </a:r>
            <a:r>
              <a:rPr lang="uk-UA" sz="2400" b="1" dirty="0"/>
              <a:t>ія</a:t>
            </a:r>
            <a:r>
              <a:rPr lang="en-GB" sz="2200" dirty="0"/>
              <a:t> — </a:t>
            </a:r>
            <a:r>
              <a:rPr lang="en-GB" sz="2200" u="sng" dirty="0"/>
              <a:t>перем</a:t>
            </a:r>
            <a:r>
              <a:rPr lang="uk-UA" sz="2200" u="sng" dirty="0"/>
              <a:t>іщення</a:t>
            </a:r>
            <a:r>
              <a:rPr lang="en-GB" sz="2200" dirty="0"/>
              <a:t> груп</a:t>
            </a:r>
            <a:r>
              <a:rPr lang="uk-UA" sz="2200" dirty="0"/>
              <a:t> або окремих </a:t>
            </a:r>
            <a:r>
              <a:rPr lang="en-GB" sz="2200" dirty="0"/>
              <a:t>кл</a:t>
            </a:r>
            <a:r>
              <a:rPr lang="uk-UA" sz="2200" dirty="0"/>
              <a:t>ітин, які не об</a:t>
            </a:r>
            <a:r>
              <a:rPr lang="en-US" sz="2200" dirty="0"/>
              <a:t>’</a:t>
            </a:r>
            <a:r>
              <a:rPr lang="uk-UA" sz="2200" dirty="0"/>
              <a:t>єднані в єдиний </a:t>
            </a:r>
            <a:r>
              <a:rPr lang="en-GB" sz="2200" dirty="0"/>
              <a:t>пласт</a:t>
            </a:r>
            <a:endParaRPr lang="ru-RU" sz="2200" dirty="0"/>
          </a:p>
          <a:p>
            <a:pPr lvl="1" eaLnBrk="1" hangingPunct="1">
              <a:buFontTx/>
              <a:buNone/>
              <a:defRPr/>
            </a:pPr>
            <a:endParaRPr lang="en-GB" sz="2200" dirty="0"/>
          </a:p>
          <a:p>
            <a:pPr lvl="1" eaLnBrk="1" hangingPunct="1">
              <a:defRPr/>
            </a:pPr>
            <a:r>
              <a:rPr lang="uk-UA" sz="2400" b="1" dirty="0"/>
              <a:t>епі</a:t>
            </a:r>
            <a:r>
              <a:rPr lang="en-GB" sz="2400" b="1" dirty="0"/>
              <a:t>бол</a:t>
            </a:r>
            <a:r>
              <a:rPr lang="uk-UA" sz="2400" b="1" dirty="0"/>
              <a:t>і</a:t>
            </a:r>
            <a:r>
              <a:rPr lang="en-GB" sz="2400" b="1" dirty="0"/>
              <a:t>я</a:t>
            </a:r>
            <a:r>
              <a:rPr lang="en-GB" sz="2200" dirty="0"/>
              <a:t> — </a:t>
            </a:r>
            <a:r>
              <a:rPr lang="en-GB" sz="2200" u="sng" dirty="0"/>
              <a:t>обр</a:t>
            </a:r>
            <a:r>
              <a:rPr lang="uk-UA" sz="2200" u="sng" dirty="0"/>
              <a:t>остання</a:t>
            </a:r>
            <a:r>
              <a:rPr lang="en-GB" sz="2200" dirty="0"/>
              <a:t> </a:t>
            </a:r>
            <a:r>
              <a:rPr lang="uk-UA" sz="2200" dirty="0"/>
              <a:t>дрібними </a:t>
            </a:r>
            <a:r>
              <a:rPr lang="en-GB" sz="2200" dirty="0"/>
              <a:t>кл</a:t>
            </a:r>
            <a:r>
              <a:rPr lang="uk-UA" sz="2200" dirty="0"/>
              <a:t>ітинами </a:t>
            </a:r>
            <a:r>
              <a:rPr lang="en-GB" sz="2200" dirty="0"/>
              <a:t>ан</a:t>
            </a:r>
            <a:r>
              <a:rPr lang="uk-UA" sz="2200" dirty="0"/>
              <a:t>і</a:t>
            </a:r>
            <a:r>
              <a:rPr lang="en-GB" sz="2200" dirty="0"/>
              <a:t>мального полюса б</a:t>
            </a:r>
            <a:r>
              <a:rPr lang="uk-UA" sz="2200" dirty="0"/>
              <a:t>ільш великих, відстаючих клітин </a:t>
            </a:r>
            <a:r>
              <a:rPr lang="en-GB" sz="2200" dirty="0"/>
              <a:t>вегетативного полюса</a:t>
            </a:r>
          </a:p>
          <a:p>
            <a:pPr eaLnBrk="1" hangingPunct="1">
              <a:defRPr/>
            </a:pPr>
            <a:endParaRPr lang="ru-RU" dirty="0"/>
          </a:p>
        </p:txBody>
      </p:sp>
      <p:pic>
        <p:nvPicPr>
          <p:cNvPr id="33795" name="Picture 7"/>
          <p:cNvPicPr>
            <a:picLocks noChangeAspect="1" noChangeArrowheads="1"/>
          </p:cNvPicPr>
          <p:nvPr/>
        </p:nvPicPr>
        <p:blipFill>
          <a:blip r:embed="rId2" cstate="print"/>
          <a:srcRect/>
          <a:stretch>
            <a:fillRect/>
          </a:stretch>
        </p:blipFill>
        <p:spPr bwMode="auto">
          <a:xfrm>
            <a:off x="5421601" y="4408304"/>
            <a:ext cx="3186720" cy="1633131"/>
          </a:xfrm>
          <a:prstGeom prst="rect">
            <a:avLst/>
          </a:prstGeom>
          <a:noFill/>
          <a:ln w="9525">
            <a:noFill/>
            <a:miter lim="800000"/>
            <a:headEnd/>
            <a:tailEnd/>
          </a:ln>
        </p:spPr>
      </p:pic>
      <p:pic>
        <p:nvPicPr>
          <p:cNvPr id="33796" name="Picture 8"/>
          <p:cNvPicPr>
            <a:picLocks noChangeAspect="1" noChangeArrowheads="1"/>
          </p:cNvPicPr>
          <p:nvPr/>
        </p:nvPicPr>
        <p:blipFill>
          <a:blip r:embed="rId3" cstate="print"/>
          <a:srcRect t="55630"/>
          <a:stretch>
            <a:fillRect/>
          </a:stretch>
        </p:blipFill>
        <p:spPr bwMode="auto">
          <a:xfrm>
            <a:off x="5421600" y="620706"/>
            <a:ext cx="2401920" cy="1407027"/>
          </a:xfrm>
          <a:prstGeom prst="rect">
            <a:avLst/>
          </a:prstGeom>
          <a:noFill/>
          <a:ln w="9525">
            <a:noFill/>
            <a:miter lim="800000"/>
            <a:headEnd/>
            <a:tailEnd/>
          </a:ln>
        </p:spPr>
      </p:pic>
      <p:pic>
        <p:nvPicPr>
          <p:cNvPr id="33797" name="Picture 12"/>
          <p:cNvPicPr>
            <a:picLocks noChangeAspect="1" noChangeArrowheads="1"/>
          </p:cNvPicPr>
          <p:nvPr/>
        </p:nvPicPr>
        <p:blipFill>
          <a:blip r:embed="rId4" cstate="print"/>
          <a:srcRect/>
          <a:stretch>
            <a:fillRect/>
          </a:stretch>
        </p:blipFill>
        <p:spPr bwMode="auto">
          <a:xfrm>
            <a:off x="5551201" y="2383451"/>
            <a:ext cx="2272320" cy="1745463"/>
          </a:xfrm>
          <a:prstGeom prst="rect">
            <a:avLst/>
          </a:prstGeom>
          <a:noFill/>
          <a:ln w="9525">
            <a:noFill/>
            <a:miter lim="800000"/>
            <a:headEnd/>
            <a:tailEnd/>
          </a:ln>
        </p:spPr>
      </p:pic>
      <p:sp>
        <p:nvSpPr>
          <p:cNvPr id="33798" name="Text Box 15"/>
          <p:cNvSpPr txBox="1">
            <a:spLocks noChangeArrowheads="1"/>
          </p:cNvSpPr>
          <p:nvPr/>
        </p:nvSpPr>
        <p:spPr bwMode="auto">
          <a:xfrm>
            <a:off x="7837920" y="1991729"/>
            <a:ext cx="1306080" cy="360755"/>
          </a:xfrm>
          <a:prstGeom prst="rect">
            <a:avLst/>
          </a:prstGeom>
          <a:noFill/>
          <a:ln w="9525">
            <a:noFill/>
            <a:miter lim="800000"/>
            <a:headEnd/>
            <a:tailEnd/>
          </a:ln>
        </p:spPr>
        <p:txBody>
          <a:bodyPr lIns="82945" tIns="41473" rIns="82945" bIns="41473">
            <a:spAutoFit/>
          </a:bodyPr>
          <a:lstStyle/>
          <a:p>
            <a:pPr>
              <a:spcBef>
                <a:spcPct val="50000"/>
              </a:spcBef>
            </a:pPr>
            <a:endParaRPr lang="ru-RU"/>
          </a:p>
        </p:txBody>
      </p:sp>
      <p:sp>
        <p:nvSpPr>
          <p:cNvPr id="33799" name="Text Box 16"/>
          <p:cNvSpPr txBox="1">
            <a:spLocks noChangeArrowheads="1"/>
          </p:cNvSpPr>
          <p:nvPr/>
        </p:nvSpPr>
        <p:spPr bwMode="auto">
          <a:xfrm rot="-5400000">
            <a:off x="8286706" y="1556151"/>
            <a:ext cx="444509" cy="1270080"/>
          </a:xfrm>
          <a:prstGeom prst="rect">
            <a:avLst/>
          </a:prstGeom>
          <a:noFill/>
          <a:ln w="9525">
            <a:noFill/>
            <a:miter lim="800000"/>
            <a:headEnd/>
            <a:tailEnd/>
          </a:ln>
        </p:spPr>
        <p:txBody>
          <a:bodyPr vert="eaVert" lIns="82945" tIns="41473" rIns="82945" bIns="41473">
            <a:spAutoFit/>
          </a:bodyPr>
          <a:lstStyle/>
          <a:p>
            <a:pPr>
              <a:spcBef>
                <a:spcPct val="50000"/>
              </a:spcBef>
            </a:pPr>
            <a:r>
              <a:rPr lang="uk-UA">
                <a:solidFill>
                  <a:schemeClr val="tx1"/>
                </a:solidFill>
              </a:rPr>
              <a:t>е</a:t>
            </a:r>
            <a:r>
              <a:rPr lang="ru-RU">
                <a:solidFill>
                  <a:schemeClr val="tx1"/>
                </a:solidFill>
              </a:rPr>
              <a:t>ктодерма</a:t>
            </a:r>
          </a:p>
        </p:txBody>
      </p:sp>
      <p:sp>
        <p:nvSpPr>
          <p:cNvPr id="33800" name="Line 17"/>
          <p:cNvSpPr>
            <a:spLocks noChangeShapeType="1"/>
          </p:cNvSpPr>
          <p:nvPr/>
        </p:nvSpPr>
        <p:spPr bwMode="auto">
          <a:xfrm flipH="1" flipV="1">
            <a:off x="7642080" y="1731062"/>
            <a:ext cx="783360" cy="325474"/>
          </a:xfrm>
          <a:prstGeom prst="line">
            <a:avLst/>
          </a:prstGeom>
          <a:noFill/>
          <a:ln w="19050">
            <a:solidFill>
              <a:srgbClr val="FF00FF"/>
            </a:solidFill>
            <a:round/>
            <a:headEnd/>
            <a:tailEnd type="triangle" w="med" len="med"/>
          </a:ln>
        </p:spPr>
        <p:txBody>
          <a:bodyPr lIns="82945" tIns="41473" rIns="82945" bIns="41473"/>
          <a:lstStyle/>
          <a:p>
            <a:endParaRPr lang="uk-UA"/>
          </a:p>
        </p:txBody>
      </p:sp>
      <p:sp>
        <p:nvSpPr>
          <p:cNvPr id="33801" name="Line 18"/>
          <p:cNvSpPr>
            <a:spLocks noChangeShapeType="1"/>
          </p:cNvSpPr>
          <p:nvPr/>
        </p:nvSpPr>
        <p:spPr bwMode="auto">
          <a:xfrm flipH="1">
            <a:off x="7642081" y="2318644"/>
            <a:ext cx="784800" cy="717195"/>
          </a:xfrm>
          <a:prstGeom prst="line">
            <a:avLst/>
          </a:prstGeom>
          <a:noFill/>
          <a:ln w="19050">
            <a:solidFill>
              <a:srgbClr val="FF00FF"/>
            </a:solidFill>
            <a:round/>
            <a:headEnd/>
            <a:tailEnd type="triangle" w="med" len="med"/>
          </a:ln>
        </p:spPr>
        <p:txBody>
          <a:bodyPr lIns="82945" tIns="41473" rIns="82945" bIns="41473"/>
          <a:lstStyle/>
          <a:p>
            <a:endParaRPr lang="uk-UA"/>
          </a:p>
        </p:txBody>
      </p:sp>
      <p:sp>
        <p:nvSpPr>
          <p:cNvPr id="33802" name="Line 19"/>
          <p:cNvSpPr>
            <a:spLocks noChangeShapeType="1"/>
          </p:cNvSpPr>
          <p:nvPr/>
        </p:nvSpPr>
        <p:spPr bwMode="auto">
          <a:xfrm flipH="1">
            <a:off x="8164800" y="2318644"/>
            <a:ext cx="391680" cy="2220713"/>
          </a:xfrm>
          <a:prstGeom prst="line">
            <a:avLst/>
          </a:prstGeom>
          <a:noFill/>
          <a:ln w="19050">
            <a:solidFill>
              <a:srgbClr val="FF00FF"/>
            </a:solidFill>
            <a:round/>
            <a:headEnd/>
            <a:tailEnd type="triangle" w="med" len="med"/>
          </a:ln>
        </p:spPr>
        <p:txBody>
          <a:bodyPr lIns="82945" tIns="41473" rIns="82945" bIns="41473"/>
          <a:lstStyle/>
          <a:p>
            <a:endParaRPr lang="uk-UA"/>
          </a:p>
        </p:txBody>
      </p:sp>
      <p:sp>
        <p:nvSpPr>
          <p:cNvPr id="33803" name="Text Box 20"/>
          <p:cNvSpPr txBox="1">
            <a:spLocks noChangeArrowheads="1"/>
          </p:cNvSpPr>
          <p:nvPr/>
        </p:nvSpPr>
        <p:spPr bwMode="auto">
          <a:xfrm rot="-5400000">
            <a:off x="8286706" y="3189282"/>
            <a:ext cx="444509" cy="1270080"/>
          </a:xfrm>
          <a:prstGeom prst="rect">
            <a:avLst/>
          </a:prstGeom>
          <a:noFill/>
          <a:ln w="9525">
            <a:noFill/>
            <a:miter lim="800000"/>
            <a:headEnd/>
            <a:tailEnd/>
          </a:ln>
        </p:spPr>
        <p:txBody>
          <a:bodyPr vert="eaVert" lIns="82945" tIns="41473" rIns="82945" bIns="41473">
            <a:spAutoFit/>
          </a:bodyPr>
          <a:lstStyle/>
          <a:p>
            <a:pPr>
              <a:spcBef>
                <a:spcPct val="50000"/>
              </a:spcBef>
            </a:pPr>
            <a:r>
              <a:rPr lang="ru-RU">
                <a:solidFill>
                  <a:schemeClr val="tx1"/>
                </a:solidFill>
              </a:rPr>
              <a:t>ентодерма</a:t>
            </a:r>
          </a:p>
        </p:txBody>
      </p:sp>
      <p:sp>
        <p:nvSpPr>
          <p:cNvPr id="33804" name="Line 21"/>
          <p:cNvSpPr>
            <a:spLocks noChangeShapeType="1"/>
          </p:cNvSpPr>
          <p:nvPr/>
        </p:nvSpPr>
        <p:spPr bwMode="auto">
          <a:xfrm flipH="1" flipV="1">
            <a:off x="7184161" y="1535201"/>
            <a:ext cx="1437120" cy="2154466"/>
          </a:xfrm>
          <a:prstGeom prst="line">
            <a:avLst/>
          </a:prstGeom>
          <a:noFill/>
          <a:ln w="19050">
            <a:solidFill>
              <a:srgbClr val="00FFFF"/>
            </a:solidFill>
            <a:round/>
            <a:headEnd/>
            <a:tailEnd type="triangle" w="med" len="med"/>
          </a:ln>
        </p:spPr>
        <p:txBody>
          <a:bodyPr lIns="82945" tIns="41473" rIns="82945" bIns="41473"/>
          <a:lstStyle/>
          <a:p>
            <a:endParaRPr lang="uk-UA"/>
          </a:p>
        </p:txBody>
      </p:sp>
      <p:sp>
        <p:nvSpPr>
          <p:cNvPr id="33805" name="Line 22"/>
          <p:cNvSpPr>
            <a:spLocks noChangeShapeType="1"/>
          </p:cNvSpPr>
          <p:nvPr/>
        </p:nvSpPr>
        <p:spPr bwMode="auto">
          <a:xfrm flipH="1" flipV="1">
            <a:off x="7315200" y="3493807"/>
            <a:ext cx="1045440" cy="260668"/>
          </a:xfrm>
          <a:prstGeom prst="line">
            <a:avLst/>
          </a:prstGeom>
          <a:noFill/>
          <a:ln w="19050">
            <a:solidFill>
              <a:srgbClr val="00FFFF"/>
            </a:solidFill>
            <a:round/>
            <a:headEnd/>
            <a:tailEnd type="triangle" w="med" len="med"/>
          </a:ln>
        </p:spPr>
        <p:txBody>
          <a:bodyPr lIns="82945" tIns="41473" rIns="82945" bIns="41473"/>
          <a:lstStyle/>
          <a:p>
            <a:endParaRPr lang="uk-UA"/>
          </a:p>
        </p:txBody>
      </p:sp>
      <p:sp>
        <p:nvSpPr>
          <p:cNvPr id="33806" name="Line 23"/>
          <p:cNvSpPr>
            <a:spLocks noChangeShapeType="1"/>
          </p:cNvSpPr>
          <p:nvPr/>
        </p:nvSpPr>
        <p:spPr bwMode="auto">
          <a:xfrm flipH="1">
            <a:off x="8098561" y="3951775"/>
            <a:ext cx="522720" cy="1044110"/>
          </a:xfrm>
          <a:prstGeom prst="line">
            <a:avLst/>
          </a:prstGeom>
          <a:noFill/>
          <a:ln w="19050">
            <a:solidFill>
              <a:srgbClr val="00FFFF"/>
            </a:solidFill>
            <a:round/>
            <a:headEnd/>
            <a:tailEnd type="triangle" w="med" len="med"/>
          </a:ln>
        </p:spPr>
        <p:txBody>
          <a:bodyPr lIns="82945" tIns="41473" rIns="82945" bIns="41473"/>
          <a:lstStyle/>
          <a:p>
            <a:endParaRPr lang="uk-UA"/>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6480" y="1"/>
            <a:ext cx="8229600" cy="734477"/>
          </a:xfrm>
        </p:spPr>
        <p:txBody>
          <a:bodyPr/>
          <a:lstStyle/>
          <a:p>
            <a:pPr eaLnBrk="1" hangingPunct="1">
              <a:defRPr/>
            </a:pPr>
            <a:r>
              <a:rPr lang="ru-RU" sz="3300" b="1" dirty="0"/>
              <a:t>Гаструляція в людини</a:t>
            </a:r>
          </a:p>
        </p:txBody>
      </p:sp>
      <p:sp>
        <p:nvSpPr>
          <p:cNvPr id="59395" name="Rectangle 3"/>
          <p:cNvSpPr>
            <a:spLocks noGrp="1" noChangeArrowheads="1"/>
          </p:cNvSpPr>
          <p:nvPr>
            <p:ph idx="1"/>
          </p:nvPr>
        </p:nvSpPr>
        <p:spPr>
          <a:xfrm>
            <a:off x="457921" y="620706"/>
            <a:ext cx="8229600" cy="5813890"/>
          </a:xfrm>
        </p:spPr>
        <p:txBody>
          <a:bodyPr>
            <a:normAutofit lnSpcReduction="10000"/>
          </a:bodyPr>
          <a:lstStyle/>
          <a:p>
            <a:pPr eaLnBrk="1" hangingPunct="1">
              <a:lnSpc>
                <a:spcPct val="80000"/>
              </a:lnSpc>
              <a:buFont typeface="Wingdings" pitchFamily="2" charset="2"/>
              <a:buNone/>
              <a:defRPr/>
            </a:pPr>
            <a:r>
              <a:rPr lang="ru-RU" sz="2400" dirty="0"/>
              <a:t>Відбувається в дві фази, шляхом </a:t>
            </a:r>
            <a:r>
              <a:rPr lang="ru-RU" sz="2400" b="1" dirty="0">
                <a:solidFill>
                  <a:srgbClr val="C00000"/>
                </a:solidFill>
              </a:rPr>
              <a:t>деламінації</a:t>
            </a:r>
            <a:r>
              <a:rPr lang="ru-RU" sz="2400" dirty="0"/>
              <a:t> та </a:t>
            </a:r>
            <a:r>
              <a:rPr lang="ru-RU" sz="2400" b="1" dirty="0">
                <a:solidFill>
                  <a:srgbClr val="C00000"/>
                </a:solidFill>
              </a:rPr>
              <a:t>іміграції.</a:t>
            </a:r>
            <a:r>
              <a:rPr lang="ru-RU" sz="2400" b="1" dirty="0">
                <a:solidFill>
                  <a:srgbClr val="FFFF00"/>
                </a:solidFill>
              </a:rPr>
              <a:t> </a:t>
            </a:r>
            <a:r>
              <a:rPr lang="ru-RU" sz="1800" dirty="0"/>
              <a:t>Між першою та другою фазами гаструляції утворюються позазародкові органи.</a:t>
            </a:r>
            <a:endParaRPr lang="ru-RU" sz="2200" b="1" dirty="0"/>
          </a:p>
          <a:p>
            <a:pPr eaLnBrk="1" hangingPunct="1">
              <a:lnSpc>
                <a:spcPct val="80000"/>
              </a:lnSpc>
              <a:buFont typeface="Wingdings" pitchFamily="2" charset="2"/>
              <a:buNone/>
              <a:defRPr/>
            </a:pPr>
            <a:endParaRPr lang="ru-RU" sz="2200" b="1" dirty="0"/>
          </a:p>
          <a:p>
            <a:pPr eaLnBrk="1" hangingPunct="1">
              <a:lnSpc>
                <a:spcPct val="80000"/>
              </a:lnSpc>
              <a:buFont typeface="Wingdings" pitchFamily="2" charset="2"/>
              <a:buNone/>
              <a:defRPr/>
            </a:pPr>
            <a:r>
              <a:rPr lang="ru-RU" sz="2200" b="1" dirty="0"/>
              <a:t>Перша фаза </a:t>
            </a:r>
            <a:r>
              <a:rPr lang="ru-RU" sz="2200" b="1" dirty="0">
                <a:solidFill>
                  <a:srgbClr val="C00000"/>
                </a:solidFill>
              </a:rPr>
              <a:t>(деламінація) </a:t>
            </a:r>
            <a:r>
              <a:rPr lang="ru-RU" sz="2200" b="1" dirty="0"/>
              <a:t>відбувається на 7-му добу </a:t>
            </a:r>
            <a:r>
              <a:rPr lang="ru-RU" sz="2200" dirty="0"/>
              <a:t>– одночасно з імплантацією. Відокремлюється ембріональний диск</a:t>
            </a:r>
          </a:p>
          <a:p>
            <a:pPr eaLnBrk="1" hangingPunct="1">
              <a:lnSpc>
                <a:spcPct val="80000"/>
              </a:lnSpc>
              <a:defRPr/>
            </a:pPr>
            <a:endParaRPr lang="ru-RU" sz="800" dirty="0"/>
          </a:p>
          <a:p>
            <a:pPr eaLnBrk="1" hangingPunct="1">
              <a:lnSpc>
                <a:spcPct val="80000"/>
              </a:lnSpc>
              <a:defRPr/>
            </a:pPr>
            <a:endParaRPr lang="ru-RU" sz="800" dirty="0"/>
          </a:p>
          <a:p>
            <a:pPr eaLnBrk="1" hangingPunct="1">
              <a:lnSpc>
                <a:spcPct val="80000"/>
              </a:lnSpc>
              <a:defRPr/>
            </a:pPr>
            <a:endParaRPr lang="ru-RU" sz="800" dirty="0"/>
          </a:p>
          <a:p>
            <a:pPr eaLnBrk="1" hangingPunct="1">
              <a:lnSpc>
                <a:spcPct val="80000"/>
              </a:lnSpc>
              <a:defRPr/>
            </a:pPr>
            <a:endParaRPr lang="ru-RU" sz="800" dirty="0"/>
          </a:p>
          <a:p>
            <a:pPr eaLnBrk="1" hangingPunct="1">
              <a:lnSpc>
                <a:spcPct val="80000"/>
              </a:lnSpc>
              <a:defRPr/>
            </a:pPr>
            <a:endParaRPr lang="ru-RU" sz="1300" dirty="0"/>
          </a:p>
          <a:p>
            <a:pPr eaLnBrk="1" hangingPunct="1">
              <a:lnSpc>
                <a:spcPct val="80000"/>
              </a:lnSpc>
              <a:defRPr/>
            </a:pPr>
            <a:endParaRPr lang="ru-RU" sz="1300" dirty="0"/>
          </a:p>
          <a:p>
            <a:pPr eaLnBrk="1" hangingPunct="1">
              <a:lnSpc>
                <a:spcPct val="80000"/>
              </a:lnSpc>
              <a:defRPr/>
            </a:pPr>
            <a:endParaRPr lang="ru-RU" sz="13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r>
              <a:rPr lang="ru-RU" sz="2200" dirty="0"/>
              <a:t>Шляхом деламінації ембріональний диск розщеплюється на    </a:t>
            </a:r>
          </a:p>
          <a:p>
            <a:pPr eaLnBrk="1" hangingPunct="1">
              <a:lnSpc>
                <a:spcPct val="80000"/>
              </a:lnSpc>
              <a:buNone/>
              <a:defRPr/>
            </a:pPr>
            <a:r>
              <a:rPr lang="ru-RU" sz="2200" dirty="0"/>
              <a:t>гіпобласт і епібласт. </a:t>
            </a:r>
          </a:p>
          <a:p>
            <a:pPr eaLnBrk="1" hangingPunct="1">
              <a:lnSpc>
                <a:spcPct val="80000"/>
              </a:lnSpc>
              <a:buFont typeface="Wingdings" pitchFamily="2" charset="2"/>
              <a:buNone/>
              <a:defRPr/>
            </a:pPr>
            <a:endParaRPr lang="ru-RU" sz="2000" dirty="0"/>
          </a:p>
          <a:p>
            <a:pPr eaLnBrk="1" hangingPunct="1">
              <a:lnSpc>
                <a:spcPct val="80000"/>
              </a:lnSpc>
              <a:buFont typeface="Wingdings" pitchFamily="2" charset="2"/>
              <a:buNone/>
              <a:defRPr/>
            </a:pPr>
            <a:r>
              <a:rPr lang="ru-RU" sz="2000" dirty="0"/>
              <a:t>Епібласт – первинна зародкова ектодерма (дно амніотичного міхурця).</a:t>
            </a:r>
          </a:p>
          <a:p>
            <a:pPr eaLnBrk="1" hangingPunct="1">
              <a:lnSpc>
                <a:spcPct val="80000"/>
              </a:lnSpc>
              <a:buFont typeface="Wingdings" pitchFamily="2" charset="2"/>
              <a:buNone/>
              <a:defRPr/>
            </a:pPr>
            <a:r>
              <a:rPr lang="ru-RU" sz="2000" dirty="0"/>
              <a:t>Гіпобласт – первинна зародкова ентодерма (покрівля жовточного мішка).</a:t>
            </a:r>
          </a:p>
        </p:txBody>
      </p:sp>
      <p:pic>
        <p:nvPicPr>
          <p:cNvPr id="35844" name="Picture 4" descr="art-nf470598_fig1"/>
          <p:cNvPicPr>
            <a:picLocks noChangeAspect="1" noChangeArrowheads="1"/>
          </p:cNvPicPr>
          <p:nvPr/>
        </p:nvPicPr>
        <p:blipFill>
          <a:blip r:embed="rId3" cstate="print"/>
          <a:srcRect l="13757" t="6741" r="18878" b="54630"/>
          <a:stretch>
            <a:fillRect/>
          </a:stretch>
        </p:blipFill>
        <p:spPr bwMode="auto">
          <a:xfrm>
            <a:off x="2089440" y="2645558"/>
            <a:ext cx="3788640" cy="1777147"/>
          </a:xfrm>
          <a:prstGeom prst="rect">
            <a:avLst/>
          </a:prstGeom>
          <a:noFill/>
          <a:ln w="9525">
            <a:noFill/>
            <a:miter lim="800000"/>
            <a:headEnd/>
            <a:tailEnd/>
          </a:ln>
        </p:spPr>
      </p:pic>
      <p:sp>
        <p:nvSpPr>
          <p:cNvPr id="35845" name="Text Box 10"/>
          <p:cNvSpPr txBox="1">
            <a:spLocks noChangeArrowheads="1"/>
          </p:cNvSpPr>
          <p:nvPr/>
        </p:nvSpPr>
        <p:spPr bwMode="auto">
          <a:xfrm>
            <a:off x="641990" y="2591096"/>
            <a:ext cx="1566720" cy="360755"/>
          </a:xfrm>
          <a:prstGeom prst="rect">
            <a:avLst/>
          </a:prstGeom>
          <a:noFill/>
          <a:ln w="9525">
            <a:noFill/>
            <a:miter lim="800000"/>
            <a:headEnd/>
            <a:tailEnd/>
          </a:ln>
        </p:spPr>
        <p:txBody>
          <a:bodyPr lIns="82945" tIns="41473" rIns="82945" bIns="41473">
            <a:spAutoFit/>
          </a:bodyPr>
          <a:lstStyle/>
          <a:p>
            <a:pPr>
              <a:spcBef>
                <a:spcPct val="50000"/>
              </a:spcBef>
            </a:pPr>
            <a:r>
              <a:rPr lang="ru-RU" dirty="0">
                <a:solidFill>
                  <a:schemeClr val="tx1"/>
                </a:solidFill>
              </a:rPr>
              <a:t>Ембріобласт</a:t>
            </a:r>
          </a:p>
        </p:txBody>
      </p:sp>
      <p:sp>
        <p:nvSpPr>
          <p:cNvPr id="35846" name="Text Box 11"/>
          <p:cNvSpPr txBox="1">
            <a:spLocks noChangeArrowheads="1"/>
          </p:cNvSpPr>
          <p:nvPr/>
        </p:nvSpPr>
        <p:spPr bwMode="auto">
          <a:xfrm>
            <a:off x="587520" y="2875721"/>
            <a:ext cx="1437120" cy="776253"/>
          </a:xfrm>
          <a:prstGeom prst="rect">
            <a:avLst/>
          </a:prstGeom>
          <a:noFill/>
          <a:ln w="9525">
            <a:noFill/>
            <a:miter lim="800000"/>
            <a:headEnd/>
            <a:tailEnd/>
          </a:ln>
        </p:spPr>
        <p:txBody>
          <a:bodyPr wrap="square" lIns="82945" tIns="41473" rIns="82945" bIns="41473">
            <a:spAutoFit/>
          </a:bodyPr>
          <a:lstStyle/>
          <a:p>
            <a:pPr>
              <a:spcBef>
                <a:spcPct val="50000"/>
              </a:spcBef>
            </a:pPr>
            <a:endParaRPr lang="ru-RU" dirty="0">
              <a:solidFill>
                <a:schemeClr val="tx1"/>
              </a:solidFill>
            </a:endParaRPr>
          </a:p>
          <a:p>
            <a:pPr>
              <a:spcBef>
                <a:spcPct val="50000"/>
              </a:spcBef>
            </a:pPr>
            <a:r>
              <a:rPr lang="ru-RU" dirty="0">
                <a:solidFill>
                  <a:schemeClr val="tx1"/>
                </a:solidFill>
              </a:rPr>
              <a:t>Бластоцель</a:t>
            </a:r>
          </a:p>
        </p:txBody>
      </p:sp>
      <p:sp>
        <p:nvSpPr>
          <p:cNvPr id="35847" name="Text Box 12"/>
          <p:cNvSpPr txBox="1">
            <a:spLocks noChangeArrowheads="1"/>
          </p:cNvSpPr>
          <p:nvPr/>
        </p:nvSpPr>
        <p:spPr bwMode="auto">
          <a:xfrm>
            <a:off x="2547361" y="2187590"/>
            <a:ext cx="1045440" cy="360755"/>
          </a:xfrm>
          <a:prstGeom prst="rect">
            <a:avLst/>
          </a:prstGeom>
          <a:noFill/>
          <a:ln w="9525">
            <a:noFill/>
            <a:miter lim="800000"/>
            <a:headEnd/>
            <a:tailEnd/>
          </a:ln>
        </p:spPr>
        <p:txBody>
          <a:bodyPr lIns="82945" tIns="41473" rIns="82945" bIns="41473">
            <a:spAutoFit/>
          </a:bodyPr>
          <a:lstStyle/>
          <a:p>
            <a:pPr>
              <a:spcBef>
                <a:spcPct val="50000"/>
              </a:spcBef>
            </a:pPr>
            <a:endParaRPr lang="ru-RU"/>
          </a:p>
        </p:txBody>
      </p:sp>
      <p:sp>
        <p:nvSpPr>
          <p:cNvPr id="35848" name="Text Box 13"/>
          <p:cNvSpPr txBox="1">
            <a:spLocks noChangeArrowheads="1"/>
          </p:cNvSpPr>
          <p:nvPr/>
        </p:nvSpPr>
        <p:spPr bwMode="auto">
          <a:xfrm>
            <a:off x="3199680" y="2318644"/>
            <a:ext cx="163296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Трофобласт</a:t>
            </a:r>
          </a:p>
        </p:txBody>
      </p:sp>
      <p:sp>
        <p:nvSpPr>
          <p:cNvPr id="35849" name="Text Box 16"/>
          <p:cNvSpPr txBox="1">
            <a:spLocks noChangeArrowheads="1"/>
          </p:cNvSpPr>
          <p:nvPr/>
        </p:nvSpPr>
        <p:spPr bwMode="auto">
          <a:xfrm>
            <a:off x="5878080" y="2514504"/>
            <a:ext cx="293904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Амніотична рідина</a:t>
            </a:r>
          </a:p>
        </p:txBody>
      </p:sp>
      <p:sp>
        <p:nvSpPr>
          <p:cNvPr id="35850" name="Text Box 17"/>
          <p:cNvSpPr txBox="1">
            <a:spLocks noChangeArrowheads="1"/>
          </p:cNvSpPr>
          <p:nvPr/>
        </p:nvSpPr>
        <p:spPr bwMode="auto">
          <a:xfrm>
            <a:off x="5915746" y="2985319"/>
            <a:ext cx="2089440" cy="360755"/>
          </a:xfrm>
          <a:prstGeom prst="rect">
            <a:avLst/>
          </a:prstGeom>
          <a:noFill/>
          <a:ln w="9525">
            <a:noFill/>
            <a:miter lim="800000"/>
            <a:headEnd/>
            <a:tailEnd/>
          </a:ln>
        </p:spPr>
        <p:txBody>
          <a:bodyPr lIns="82945" tIns="41473" rIns="82945" bIns="41473">
            <a:spAutoFit/>
          </a:bodyPr>
          <a:lstStyle/>
          <a:p>
            <a:pPr>
              <a:spcBef>
                <a:spcPct val="50000"/>
              </a:spcBef>
            </a:pPr>
            <a:r>
              <a:rPr lang="ru-RU" dirty="0">
                <a:solidFill>
                  <a:schemeClr val="tx1"/>
                </a:solidFill>
              </a:rPr>
              <a:t>Епібласт</a:t>
            </a:r>
          </a:p>
        </p:txBody>
      </p:sp>
      <p:sp>
        <p:nvSpPr>
          <p:cNvPr id="35851" name="Text Box 18"/>
          <p:cNvSpPr txBox="1">
            <a:spLocks noChangeArrowheads="1"/>
          </p:cNvSpPr>
          <p:nvPr/>
        </p:nvSpPr>
        <p:spPr bwMode="auto">
          <a:xfrm>
            <a:off x="5947219" y="3350941"/>
            <a:ext cx="1370880" cy="360755"/>
          </a:xfrm>
          <a:prstGeom prst="rect">
            <a:avLst/>
          </a:prstGeom>
          <a:noFill/>
          <a:ln w="9525">
            <a:noFill/>
            <a:miter lim="800000"/>
            <a:headEnd/>
            <a:tailEnd/>
          </a:ln>
        </p:spPr>
        <p:txBody>
          <a:bodyPr lIns="82945" tIns="41473" rIns="82945" bIns="41473">
            <a:spAutoFit/>
          </a:bodyPr>
          <a:lstStyle/>
          <a:p>
            <a:pPr>
              <a:spcBef>
                <a:spcPct val="50000"/>
              </a:spcBef>
            </a:pPr>
            <a:r>
              <a:rPr lang="ru-RU" dirty="0">
                <a:solidFill>
                  <a:schemeClr val="tx1"/>
                </a:solidFill>
              </a:rPr>
              <a:t>Гіпобласт</a:t>
            </a:r>
          </a:p>
        </p:txBody>
      </p:sp>
      <p:sp>
        <p:nvSpPr>
          <p:cNvPr id="35852" name="Text Box 20"/>
          <p:cNvSpPr txBox="1">
            <a:spLocks noChangeArrowheads="1"/>
          </p:cNvSpPr>
          <p:nvPr/>
        </p:nvSpPr>
        <p:spPr bwMode="auto">
          <a:xfrm>
            <a:off x="5878081" y="3886968"/>
            <a:ext cx="2285280" cy="360755"/>
          </a:xfrm>
          <a:prstGeom prst="rect">
            <a:avLst/>
          </a:prstGeom>
          <a:noFill/>
          <a:ln w="9525">
            <a:noFill/>
            <a:miter lim="800000"/>
            <a:headEnd/>
            <a:tailEnd/>
          </a:ln>
        </p:spPr>
        <p:txBody>
          <a:bodyPr lIns="82945" tIns="41473" rIns="82945" bIns="41473">
            <a:spAutoFit/>
          </a:bodyPr>
          <a:lstStyle/>
          <a:p>
            <a:pPr>
              <a:spcBef>
                <a:spcPct val="50000"/>
              </a:spcBef>
            </a:pPr>
            <a:r>
              <a:rPr lang="ru-RU" dirty="0">
                <a:solidFill>
                  <a:schemeClr val="tx1"/>
                </a:solidFill>
              </a:rPr>
              <a:t>Жовтковий мішок</a:t>
            </a:r>
          </a:p>
        </p:txBody>
      </p:sp>
      <p:sp>
        <p:nvSpPr>
          <p:cNvPr id="35853" name="AutoShape 21"/>
          <p:cNvSpPr>
            <a:spLocks/>
          </p:cNvSpPr>
          <p:nvPr/>
        </p:nvSpPr>
        <p:spPr bwMode="auto">
          <a:xfrm>
            <a:off x="7005061" y="3037279"/>
            <a:ext cx="131040" cy="587582"/>
          </a:xfrm>
          <a:prstGeom prst="rightBrace">
            <a:avLst>
              <a:gd name="adj1" fmla="val 37363"/>
              <a:gd name="adj2" fmla="val 50000"/>
            </a:avLst>
          </a:prstGeom>
          <a:noFill/>
          <a:ln w="9525">
            <a:solidFill>
              <a:schemeClr val="tx1"/>
            </a:solidFill>
            <a:round/>
            <a:headEnd/>
            <a:tailEnd/>
          </a:ln>
        </p:spPr>
        <p:txBody>
          <a:bodyPr wrap="none" lIns="82945" tIns="41473" rIns="82945" bIns="41473" anchor="ctr"/>
          <a:lstStyle/>
          <a:p>
            <a:endParaRPr lang="uk-UA"/>
          </a:p>
        </p:txBody>
      </p:sp>
      <p:sp>
        <p:nvSpPr>
          <p:cNvPr id="35854" name="Text Box 22"/>
          <p:cNvSpPr txBox="1">
            <a:spLocks noChangeArrowheads="1"/>
          </p:cNvSpPr>
          <p:nvPr/>
        </p:nvSpPr>
        <p:spPr bwMode="auto">
          <a:xfrm>
            <a:off x="7072313" y="3028951"/>
            <a:ext cx="2071687" cy="639452"/>
          </a:xfrm>
          <a:prstGeom prst="rect">
            <a:avLst/>
          </a:prstGeom>
          <a:noFill/>
          <a:ln w="9525">
            <a:noFill/>
            <a:miter lim="800000"/>
            <a:headEnd/>
            <a:tailEnd/>
          </a:ln>
        </p:spPr>
        <p:txBody>
          <a:bodyPr wrap="square" lIns="82945" tIns="41473" rIns="82945" bIns="41473">
            <a:spAutoFit/>
          </a:bodyPr>
          <a:lstStyle/>
          <a:p>
            <a:pPr>
              <a:spcBef>
                <a:spcPct val="50000"/>
              </a:spcBef>
            </a:pPr>
            <a:r>
              <a:rPr lang="ru-RU" b="1" dirty="0">
                <a:solidFill>
                  <a:schemeClr val="tx1"/>
                </a:solidFill>
              </a:rPr>
              <a:t>Ембріональний диск</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Rectangle 16"/>
          <p:cNvSpPr>
            <a:spLocks noGrp="1" noChangeArrowheads="1"/>
          </p:cNvSpPr>
          <p:nvPr>
            <p:ph type="title"/>
          </p:nvPr>
        </p:nvSpPr>
        <p:spPr>
          <a:xfrm>
            <a:off x="457921" y="423405"/>
            <a:ext cx="8229600" cy="718636"/>
          </a:xfrm>
        </p:spPr>
        <p:txBody>
          <a:bodyPr>
            <a:normAutofit fontScale="90000"/>
          </a:bodyPr>
          <a:lstStyle/>
          <a:p>
            <a:pPr algn="l" eaLnBrk="1" hangingPunct="1">
              <a:defRPr/>
            </a:pPr>
            <a:r>
              <a:rPr lang="ru-RU" sz="2200" b="1" dirty="0">
                <a:solidFill>
                  <a:schemeClr val="tx1"/>
                </a:solidFill>
                <a:latin typeface="Verdana" pitchFamily="34" charset="0"/>
              </a:rPr>
              <a:t>Друга фаза </a:t>
            </a:r>
            <a:r>
              <a:rPr lang="ru-RU" sz="2200" b="1" dirty="0">
                <a:solidFill>
                  <a:srgbClr val="C00000"/>
                </a:solidFill>
                <a:latin typeface="Verdana" pitchFamily="34" charset="0"/>
              </a:rPr>
              <a:t>(іміграція)</a:t>
            </a:r>
            <a:r>
              <a:rPr lang="ru-RU" sz="2200" dirty="0">
                <a:solidFill>
                  <a:srgbClr val="C00000"/>
                </a:solidFill>
                <a:latin typeface="Verdana" pitchFamily="34" charset="0"/>
              </a:rPr>
              <a:t> </a:t>
            </a:r>
            <a:r>
              <a:rPr lang="ru-RU" sz="2200" dirty="0">
                <a:solidFill>
                  <a:schemeClr val="tx1"/>
                </a:solidFill>
                <a:latin typeface="Verdana" pitchFamily="34" charset="0"/>
              </a:rPr>
              <a:t>відбувається з 14-ї до 17-ї доби.</a:t>
            </a:r>
            <a:br>
              <a:rPr lang="ru-RU" sz="2200" dirty="0">
                <a:solidFill>
                  <a:schemeClr val="tx1"/>
                </a:solidFill>
                <a:latin typeface="Verdana" pitchFamily="34" charset="0"/>
              </a:rPr>
            </a:br>
            <a:endParaRPr lang="ru-RU" sz="2200" dirty="0">
              <a:solidFill>
                <a:schemeClr val="tx1"/>
              </a:solidFill>
              <a:latin typeface="Verdana" pitchFamily="34" charset="0"/>
            </a:endParaRPr>
          </a:p>
        </p:txBody>
      </p:sp>
      <p:sp>
        <p:nvSpPr>
          <p:cNvPr id="60419" name="Rectangle 3"/>
          <p:cNvSpPr>
            <a:spLocks noGrp="1" noChangeArrowheads="1"/>
          </p:cNvSpPr>
          <p:nvPr>
            <p:ph type="body" sz="half" idx="1"/>
          </p:nvPr>
        </p:nvSpPr>
        <p:spPr>
          <a:xfrm>
            <a:off x="457920" y="1404148"/>
            <a:ext cx="4044960" cy="4726576"/>
          </a:xfrm>
        </p:spPr>
        <p:txBody>
          <a:bodyPr/>
          <a:lstStyle/>
          <a:p>
            <a:pPr eaLnBrk="1" hangingPunct="1">
              <a:lnSpc>
                <a:spcPct val="80000"/>
              </a:lnSpc>
              <a:defRPr/>
            </a:pPr>
            <a:r>
              <a:rPr lang="ru-RU" sz="2200" dirty="0"/>
              <a:t>В епібласті утворюється первинна полоска та первинний вузлик</a:t>
            </a:r>
          </a:p>
          <a:p>
            <a:pPr eaLnBrk="1" hangingPunct="1">
              <a:lnSpc>
                <a:spcPct val="80000"/>
              </a:lnSpc>
              <a:defRPr/>
            </a:pPr>
            <a:r>
              <a:rPr lang="ru-RU" sz="2200" dirty="0"/>
              <a:t>Клітини первинної полоски мігрують між двома зародковими листками, утворюючи </a:t>
            </a:r>
            <a:r>
              <a:rPr lang="ru-RU" sz="2200" dirty="0">
                <a:solidFill>
                  <a:srgbClr val="C00000"/>
                </a:solidFill>
              </a:rPr>
              <a:t>мезодерму</a:t>
            </a:r>
          </a:p>
          <a:p>
            <a:pPr eaLnBrk="1" hangingPunct="1">
              <a:lnSpc>
                <a:spcPct val="80000"/>
              </a:lnSpc>
              <a:defRPr/>
            </a:pPr>
            <a:r>
              <a:rPr lang="ru-RU" sz="2200" dirty="0"/>
              <a:t>Частина мігруючих клітин відтісняє клітини гіпобласта і утворює </a:t>
            </a:r>
            <a:r>
              <a:rPr lang="ru-RU" sz="2200" dirty="0">
                <a:solidFill>
                  <a:srgbClr val="C00000"/>
                </a:solidFill>
              </a:rPr>
              <a:t>ентодерму</a:t>
            </a:r>
          </a:p>
          <a:p>
            <a:pPr eaLnBrk="1" hangingPunct="1">
              <a:lnSpc>
                <a:spcPct val="80000"/>
              </a:lnSpc>
              <a:defRPr/>
            </a:pPr>
            <a:r>
              <a:rPr lang="ru-RU" sz="2200" dirty="0"/>
              <a:t>Клітини епібласта, які залишилися, утворюють </a:t>
            </a:r>
            <a:r>
              <a:rPr lang="ru-RU" sz="2200" dirty="0">
                <a:solidFill>
                  <a:srgbClr val="C00000"/>
                </a:solidFill>
              </a:rPr>
              <a:t>ектодерму</a:t>
            </a:r>
          </a:p>
          <a:p>
            <a:pPr eaLnBrk="1" hangingPunct="1">
              <a:lnSpc>
                <a:spcPct val="80000"/>
              </a:lnSpc>
              <a:buFont typeface="Wingdings" pitchFamily="2" charset="2"/>
              <a:buNone/>
              <a:defRPr/>
            </a:pPr>
            <a:endParaRPr lang="ru-RU" sz="2200" dirty="0">
              <a:solidFill>
                <a:srgbClr val="FFFF00"/>
              </a:solidFill>
            </a:endParaRPr>
          </a:p>
          <a:p>
            <a:pPr eaLnBrk="1" hangingPunct="1">
              <a:lnSpc>
                <a:spcPct val="80000"/>
              </a:lnSpc>
              <a:defRPr/>
            </a:pPr>
            <a:endParaRPr lang="ru-RU" sz="1800" dirty="0">
              <a:solidFill>
                <a:srgbClr val="FFFF00"/>
              </a:solidFill>
            </a:endParaRPr>
          </a:p>
          <a:p>
            <a:pPr eaLnBrk="1" hangingPunct="1">
              <a:lnSpc>
                <a:spcPct val="80000"/>
              </a:lnSpc>
              <a:defRPr/>
            </a:pPr>
            <a:endParaRPr lang="ru-RU" sz="1800" dirty="0"/>
          </a:p>
          <a:p>
            <a:pPr eaLnBrk="1" hangingPunct="1">
              <a:lnSpc>
                <a:spcPct val="80000"/>
              </a:lnSpc>
              <a:defRPr/>
            </a:pPr>
            <a:endParaRPr lang="ru-RU" sz="1800" dirty="0"/>
          </a:p>
          <a:p>
            <a:pPr eaLnBrk="1" hangingPunct="1">
              <a:lnSpc>
                <a:spcPct val="80000"/>
              </a:lnSpc>
              <a:defRPr/>
            </a:pPr>
            <a:endParaRPr lang="ru-RU" sz="1800" dirty="0"/>
          </a:p>
        </p:txBody>
      </p:sp>
      <p:pic>
        <p:nvPicPr>
          <p:cNvPr id="36869" name="Picture 19" descr="art-nf470598_fig2"/>
          <p:cNvPicPr>
            <a:picLocks noGrp="1" noChangeAspect="1" noChangeArrowheads="1"/>
          </p:cNvPicPr>
          <p:nvPr>
            <p:ph sz="half" idx="2"/>
          </p:nvPr>
        </p:nvPicPr>
        <p:blipFill>
          <a:blip r:embed="rId3" cstate="print"/>
          <a:srcRect t="4269" b="4625"/>
          <a:stretch>
            <a:fillRect/>
          </a:stretch>
        </p:blipFill>
        <p:spPr>
          <a:xfrm>
            <a:off x="5094720" y="881373"/>
            <a:ext cx="3839040" cy="4311813"/>
          </a:xfrm>
          <a:noFill/>
        </p:spPr>
      </p:pic>
      <p:sp>
        <p:nvSpPr>
          <p:cNvPr id="60431" name="Rectangle 15"/>
          <p:cNvSpPr>
            <a:spLocks noChangeArrowheads="1"/>
          </p:cNvSpPr>
          <p:nvPr/>
        </p:nvSpPr>
        <p:spPr bwMode="auto">
          <a:xfrm>
            <a:off x="3592800" y="5779327"/>
            <a:ext cx="4561920" cy="868586"/>
          </a:xfrm>
          <a:prstGeom prst="rect">
            <a:avLst/>
          </a:prstGeom>
          <a:noFill/>
          <a:ln w="9525">
            <a:noFill/>
            <a:miter lim="800000"/>
            <a:headEnd/>
            <a:tailEnd/>
          </a:ln>
          <a:effectLst/>
        </p:spPr>
        <p:txBody>
          <a:bodyPr lIns="82945" tIns="41473" rIns="82945" bIns="41473">
            <a:spAutoFit/>
          </a:bodyPr>
          <a:lstStyle/>
          <a:p>
            <a:pPr>
              <a:lnSpc>
                <a:spcPct val="100000"/>
              </a:lnSpc>
              <a:spcBef>
                <a:spcPct val="50000"/>
              </a:spcBef>
              <a:buClr>
                <a:schemeClr val="hlink"/>
              </a:buClr>
              <a:buSzPct val="60000"/>
              <a:defRPr/>
            </a:pPr>
            <a:endParaRPr lang="ru-RU" dirty="0">
              <a:solidFill>
                <a:schemeClr val="tx1"/>
              </a:solidFill>
              <a:effectLst>
                <a:outerShdw blurRad="38100" dist="38100" dir="2700000" algn="tl">
                  <a:srgbClr val="000000"/>
                </a:outerShdw>
              </a:effectLst>
              <a:latin typeface="Arial" charset="0"/>
              <a:ea typeface="Lucida Sans Unicode" pitchFamily="34" charset="0"/>
            </a:endParaRPr>
          </a:p>
          <a:p>
            <a:pPr>
              <a:lnSpc>
                <a:spcPct val="100000"/>
              </a:lnSpc>
              <a:spcBef>
                <a:spcPct val="50000"/>
              </a:spcBef>
              <a:buClr>
                <a:schemeClr val="hlink"/>
              </a:buClr>
              <a:buSzPct val="60000"/>
              <a:defRPr/>
            </a:pPr>
            <a:endParaRPr lang="ru-RU" sz="2200" dirty="0">
              <a:solidFill>
                <a:schemeClr val="tx1"/>
              </a:solidFill>
              <a:effectLst>
                <a:outerShdw blurRad="38100" dist="38100" dir="2700000" algn="tl">
                  <a:srgbClr val="000000"/>
                </a:outerShdw>
              </a:effectLst>
              <a:latin typeface="Verdana" pitchFamily="34" charset="0"/>
              <a:ea typeface="Lucida Sans Unicode" pitchFamily="34" charset="0"/>
            </a:endParaRPr>
          </a:p>
        </p:txBody>
      </p:sp>
      <p:pic>
        <p:nvPicPr>
          <p:cNvPr id="36870" name="Picture 13"/>
          <p:cNvPicPr>
            <a:picLocks noChangeAspect="1" noChangeArrowheads="1"/>
          </p:cNvPicPr>
          <p:nvPr/>
        </p:nvPicPr>
        <p:blipFill>
          <a:blip r:embed="rId4" cstate="print"/>
          <a:srcRect/>
          <a:stretch>
            <a:fillRect/>
          </a:stretch>
        </p:blipFill>
        <p:spPr bwMode="auto">
          <a:xfrm>
            <a:off x="5290560" y="5389046"/>
            <a:ext cx="3461760" cy="1244291"/>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56480" y="0"/>
            <a:ext cx="8229600" cy="1139160"/>
          </a:xfrm>
        </p:spPr>
        <p:txBody>
          <a:bodyPr/>
          <a:lstStyle/>
          <a:p>
            <a:pPr eaLnBrk="1" hangingPunct="1">
              <a:defRPr/>
            </a:pPr>
            <a:r>
              <a:rPr lang="uk-UA" sz="2500" b="1" dirty="0">
                <a:solidFill>
                  <a:schemeClr val="tx1"/>
                </a:solidFill>
                <a:latin typeface="Verdana" pitchFamily="32" charset="0"/>
              </a:rPr>
              <a:t>Іміграція клітин </a:t>
            </a:r>
            <a:endParaRPr lang="ru-RU" sz="2500" dirty="0">
              <a:solidFill>
                <a:schemeClr val="tx1"/>
              </a:solidFill>
              <a:latin typeface="Verdana" pitchFamily="32" charset="0"/>
            </a:endParaRPr>
          </a:p>
        </p:txBody>
      </p:sp>
      <p:pic>
        <p:nvPicPr>
          <p:cNvPr id="37891" name="Picture 3"/>
          <p:cNvPicPr>
            <a:picLocks noGrp="1" noChangeAspect="1" noChangeArrowheads="1"/>
          </p:cNvPicPr>
          <p:nvPr>
            <p:ph sz="half" idx="1"/>
          </p:nvPr>
        </p:nvPicPr>
        <p:blipFill>
          <a:blip r:embed="rId2" cstate="print"/>
          <a:srcRect/>
          <a:stretch>
            <a:fillRect/>
          </a:stretch>
        </p:blipFill>
        <p:spPr>
          <a:xfrm>
            <a:off x="1437121" y="946180"/>
            <a:ext cx="6219360" cy="5119737"/>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Rectangle 16"/>
          <p:cNvSpPr>
            <a:spLocks noGrp="1" noChangeArrowheads="1"/>
          </p:cNvSpPr>
          <p:nvPr>
            <p:ph type="title"/>
          </p:nvPr>
        </p:nvSpPr>
        <p:spPr/>
        <p:txBody>
          <a:bodyPr/>
          <a:lstStyle/>
          <a:p>
            <a:pPr algn="l" eaLnBrk="1" hangingPunct="1">
              <a:defRPr/>
            </a:pPr>
            <a:endParaRPr lang="ru-RU" sz="2500" dirty="0">
              <a:solidFill>
                <a:schemeClr val="tx1"/>
              </a:solidFill>
              <a:latin typeface="Verdana" pitchFamily="32" charset="0"/>
            </a:endParaRPr>
          </a:p>
        </p:txBody>
      </p:sp>
      <p:pic>
        <p:nvPicPr>
          <p:cNvPr id="38917" name="Picture 23"/>
          <p:cNvPicPr>
            <a:picLocks noGrp="1" noChangeAspect="1" noChangeArrowheads="1"/>
          </p:cNvPicPr>
          <p:nvPr>
            <p:ph sz="quarter" idx="2"/>
          </p:nvPr>
        </p:nvPicPr>
        <p:blipFill>
          <a:blip r:embed="rId3" cstate="print"/>
          <a:srcRect/>
          <a:stretch>
            <a:fillRect/>
          </a:stretch>
        </p:blipFill>
        <p:spPr>
          <a:xfrm>
            <a:off x="260641" y="1600009"/>
            <a:ext cx="4114080" cy="4046825"/>
          </a:xfrm>
          <a:noFill/>
        </p:spPr>
      </p:pic>
      <p:pic>
        <p:nvPicPr>
          <p:cNvPr id="38916" name="Picture 20" descr="CSt7aL"/>
          <p:cNvPicPr>
            <a:picLocks noGrp="1" noChangeAspect="1" noChangeArrowheads="1"/>
          </p:cNvPicPr>
          <p:nvPr>
            <p:ph sz="quarter" idx="3"/>
          </p:nvPr>
        </p:nvPicPr>
        <p:blipFill>
          <a:blip r:embed="rId4" cstate="print"/>
          <a:srcRect/>
          <a:stretch>
            <a:fillRect/>
          </a:stretch>
        </p:blipFill>
        <p:spPr>
          <a:xfrm>
            <a:off x="4701601" y="2187590"/>
            <a:ext cx="4442400" cy="3224498"/>
          </a:xfrm>
          <a:noFill/>
        </p:spPr>
      </p:pic>
      <p:sp>
        <p:nvSpPr>
          <p:cNvPr id="60431" name="Rectangle 15"/>
          <p:cNvSpPr>
            <a:spLocks noChangeArrowheads="1"/>
          </p:cNvSpPr>
          <p:nvPr/>
        </p:nvSpPr>
        <p:spPr bwMode="auto">
          <a:xfrm>
            <a:off x="3592800" y="5779327"/>
            <a:ext cx="4561920" cy="868586"/>
          </a:xfrm>
          <a:prstGeom prst="rect">
            <a:avLst/>
          </a:prstGeom>
          <a:noFill/>
          <a:ln w="9525">
            <a:noFill/>
            <a:miter lim="800000"/>
            <a:headEnd/>
            <a:tailEnd/>
          </a:ln>
          <a:effectLst/>
        </p:spPr>
        <p:txBody>
          <a:bodyPr lIns="82945" tIns="41473" rIns="82945" bIns="41473">
            <a:spAutoFit/>
          </a:bodyPr>
          <a:lstStyle/>
          <a:p>
            <a:pPr>
              <a:spcBef>
                <a:spcPct val="50000"/>
              </a:spcBef>
              <a:buClr>
                <a:schemeClr val="hlink"/>
              </a:buClr>
              <a:buSzPct val="60000"/>
              <a:buFont typeface="Wingdings" charset="2"/>
              <a:buNone/>
              <a:defRPr/>
            </a:pPr>
            <a:endParaRPr lang="ru-RU" dirty="0">
              <a:solidFill>
                <a:schemeClr val="tx1"/>
              </a:solidFill>
              <a:effectLst>
                <a:outerShdw blurRad="38100" dist="38100" dir="2700000" algn="tl">
                  <a:srgbClr val="000000"/>
                </a:outerShdw>
              </a:effectLst>
              <a:latin typeface="Arial" charset="0"/>
              <a:ea typeface="Lucida Sans Unicode" pitchFamily="34" charset="0"/>
            </a:endParaRPr>
          </a:p>
          <a:p>
            <a:pPr>
              <a:spcBef>
                <a:spcPct val="50000"/>
              </a:spcBef>
              <a:buClr>
                <a:schemeClr val="hlink"/>
              </a:buClr>
              <a:buSzPct val="60000"/>
              <a:buFont typeface="Wingdings" charset="2"/>
              <a:buNone/>
              <a:defRPr/>
            </a:pPr>
            <a:endParaRPr lang="ru-RU" sz="2200" dirty="0">
              <a:solidFill>
                <a:schemeClr val="tx1"/>
              </a:solidFill>
              <a:effectLst>
                <a:outerShdw blurRad="38100" dist="38100" dir="2700000" algn="tl">
                  <a:srgbClr val="000000"/>
                </a:outerShdw>
              </a:effectLst>
              <a:latin typeface="Verdana" pitchFamily="32" charset="0"/>
              <a:ea typeface="Lucida Sans Unicode"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fontScale="90000"/>
          </a:bodyPr>
          <a:lstStyle/>
          <a:p>
            <a:pPr eaLnBrk="1" hangingPunct="1">
              <a:defRPr/>
            </a:pPr>
            <a:r>
              <a:rPr lang="uk-UA" sz="4100" dirty="0"/>
              <a:t>Імплантований е</a:t>
            </a:r>
            <a:r>
              <a:rPr lang="ru-RU" sz="4100" dirty="0"/>
              <a:t>мбріон (завершення 2 тижня)</a:t>
            </a:r>
            <a:br>
              <a:rPr lang="ru-RU" sz="4100" dirty="0"/>
            </a:br>
            <a:endParaRPr lang="ru-RU" sz="4100" dirty="0"/>
          </a:p>
        </p:txBody>
      </p:sp>
      <p:pic>
        <p:nvPicPr>
          <p:cNvPr id="39939" name="Picture 3"/>
          <p:cNvPicPr>
            <a:picLocks noGrp="1" noChangeAspect="1" noChangeArrowheads="1"/>
          </p:cNvPicPr>
          <p:nvPr>
            <p:ph idx="1"/>
          </p:nvPr>
        </p:nvPicPr>
        <p:blipFill>
          <a:blip r:embed="rId2" cstate="print"/>
          <a:stretch>
            <a:fillRect/>
          </a:stretch>
        </p:blipFill>
        <p:spPr>
          <a:xfrm>
            <a:off x="1431235" y="1441174"/>
            <a:ext cx="6745356" cy="4525963"/>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921" y="277950"/>
            <a:ext cx="8229600" cy="734477"/>
          </a:xfrm>
        </p:spPr>
        <p:txBody>
          <a:bodyPr/>
          <a:lstStyle/>
          <a:p>
            <a:pPr eaLnBrk="1" hangingPunct="1">
              <a:defRPr/>
            </a:pPr>
            <a:r>
              <a:rPr lang="ru-RU" sz="4100" b="1" dirty="0"/>
              <a:t>Гістогенез і органогенез</a:t>
            </a:r>
          </a:p>
        </p:txBody>
      </p:sp>
      <p:sp>
        <p:nvSpPr>
          <p:cNvPr id="83971" name="Rectangle 3"/>
          <p:cNvSpPr>
            <a:spLocks noGrp="1" noChangeArrowheads="1"/>
          </p:cNvSpPr>
          <p:nvPr>
            <p:ph type="body" sz="half" idx="1"/>
          </p:nvPr>
        </p:nvSpPr>
        <p:spPr>
          <a:xfrm>
            <a:off x="652320" y="1012427"/>
            <a:ext cx="8098560" cy="1110356"/>
          </a:xfrm>
        </p:spPr>
        <p:txBody>
          <a:bodyPr/>
          <a:lstStyle/>
          <a:p>
            <a:pPr algn="ctr" eaLnBrk="1" hangingPunct="1">
              <a:buFont typeface="Wingdings" pitchFamily="2" charset="2"/>
              <a:buNone/>
              <a:defRPr/>
            </a:pPr>
            <a:r>
              <a:rPr lang="ru-RU" sz="2800" dirty="0"/>
              <a:t>Утворення органів і тканин із трьох зародкових листків:</a:t>
            </a:r>
          </a:p>
        </p:txBody>
      </p:sp>
      <p:graphicFrame>
        <p:nvGraphicFramePr>
          <p:cNvPr id="84000" name="Group 32"/>
          <p:cNvGraphicFramePr>
            <a:graphicFrameLocks noGrp="1"/>
          </p:cNvGraphicFramePr>
          <p:nvPr>
            <p:ph sz="half" idx="2"/>
          </p:nvPr>
        </p:nvGraphicFramePr>
        <p:xfrm>
          <a:off x="747136" y="1973278"/>
          <a:ext cx="7968960" cy="4521095"/>
        </p:xfrm>
        <a:graphic>
          <a:graphicData uri="http://schemas.openxmlformats.org/drawingml/2006/table">
            <a:tbl>
              <a:tblPr/>
              <a:tblGrid>
                <a:gridCol w="2419200">
                  <a:extLst>
                    <a:ext uri="{9D8B030D-6E8A-4147-A177-3AD203B41FA5}">
                      <a16:colId xmlns:a16="http://schemas.microsoft.com/office/drawing/2014/main" val="20000"/>
                    </a:ext>
                  </a:extLst>
                </a:gridCol>
                <a:gridCol w="2931840">
                  <a:extLst>
                    <a:ext uri="{9D8B030D-6E8A-4147-A177-3AD203B41FA5}">
                      <a16:colId xmlns:a16="http://schemas.microsoft.com/office/drawing/2014/main" val="20001"/>
                    </a:ext>
                  </a:extLst>
                </a:gridCol>
                <a:gridCol w="2617920">
                  <a:extLst>
                    <a:ext uri="{9D8B030D-6E8A-4147-A177-3AD203B41FA5}">
                      <a16:colId xmlns:a16="http://schemas.microsoft.com/office/drawing/2014/main" val="20002"/>
                    </a:ext>
                  </a:extLst>
                </a:gridCol>
              </a:tblGrid>
              <a:tr h="597663">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700" b="1" i="0" u="none" strike="noStrike" cap="none" normalizeH="0" baseline="0" dirty="0">
                          <a:ln>
                            <a:noFill/>
                          </a:ln>
                          <a:solidFill>
                            <a:srgbClr val="C00000"/>
                          </a:solidFill>
                          <a:effectLst/>
                          <a:latin typeface="Verdana" pitchFamily="34" charset="0"/>
                          <a:cs typeface="Lucida Sans Unicode" pitchFamily="34" charset="0"/>
                        </a:rPr>
                        <a:t>Ектодерма</a:t>
                      </a: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700" b="1" i="0" u="none" strike="noStrike" cap="none" normalizeH="0" baseline="0" dirty="0">
                          <a:ln>
                            <a:noFill/>
                          </a:ln>
                          <a:solidFill>
                            <a:srgbClr val="C00000"/>
                          </a:solidFill>
                          <a:effectLst/>
                          <a:latin typeface="Verdana" pitchFamily="34" charset="0"/>
                          <a:cs typeface="Lucida Sans Unicode" pitchFamily="34" charset="0"/>
                        </a:rPr>
                        <a:t>Мезодерма</a:t>
                      </a: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700" b="1" i="0" u="none" strike="noStrike" cap="none" normalizeH="0" baseline="0" dirty="0">
                          <a:ln>
                            <a:noFill/>
                          </a:ln>
                          <a:solidFill>
                            <a:srgbClr val="C00000"/>
                          </a:solidFill>
                          <a:effectLst/>
                          <a:latin typeface="Verdana" pitchFamily="34" charset="0"/>
                          <a:cs typeface="Lucida Sans Unicode" pitchFamily="34" charset="0"/>
                        </a:rPr>
                        <a:t>Ентодерма</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01999">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Нервова система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Рецептори органів чуття</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Епідерміс і його похідні (волосся, нігті)</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Залози (сальні, потові та молочні)</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Епітелий рота, носа, ануса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Зубна емаль</a:t>
                      </a: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Скелет</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М</a:t>
                      </a:r>
                      <a:r>
                        <a:rPr kumimoji="0" lang="en-US" sz="1800" b="1" i="0" u="none" strike="noStrike" cap="none" normalizeH="0" baseline="0" dirty="0">
                          <a:ln>
                            <a:noFill/>
                          </a:ln>
                          <a:solidFill>
                            <a:schemeClr val="tx1"/>
                          </a:solidFill>
                          <a:effectLst/>
                          <a:latin typeface="Verdana" pitchFamily="34" charset="0"/>
                          <a:cs typeface="Lucida Sans Unicode" pitchFamily="34" charset="0"/>
                        </a:rPr>
                        <a:t>’</a:t>
                      </a:r>
                      <a:r>
                        <a:rPr kumimoji="0" lang="ru-RU" sz="1800" b="1" i="0" u="none" strike="noStrike" cap="none" normalizeH="0" baseline="0" dirty="0">
                          <a:ln>
                            <a:noFill/>
                          </a:ln>
                          <a:solidFill>
                            <a:schemeClr val="tx1"/>
                          </a:solidFill>
                          <a:effectLst/>
                          <a:latin typeface="Verdana" pitchFamily="34" charset="0"/>
                          <a:cs typeface="Lucida Sans Unicode" pitchFamily="34" charset="0"/>
                        </a:rPr>
                        <a:t>язи</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Дерма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Кровоносна та л</a:t>
                      </a:r>
                      <a:r>
                        <a:rPr kumimoji="0" lang="uk-UA" sz="1800" b="1" i="0" u="none" strike="noStrike" cap="none" normalizeH="0" baseline="0" dirty="0">
                          <a:ln>
                            <a:noFill/>
                          </a:ln>
                          <a:solidFill>
                            <a:schemeClr val="tx1"/>
                          </a:solidFill>
                          <a:effectLst/>
                          <a:latin typeface="Verdana" pitchFamily="34" charset="0"/>
                          <a:cs typeface="Lucida Sans Unicode" pitchFamily="34" charset="0"/>
                        </a:rPr>
                        <a:t>і</a:t>
                      </a:r>
                      <a:r>
                        <a:rPr kumimoji="0" lang="ru-RU" sz="1800" b="1" i="0" u="none" strike="noStrike" cap="none" normalizeH="0" baseline="0" dirty="0">
                          <a:ln>
                            <a:noFill/>
                          </a:ln>
                          <a:solidFill>
                            <a:schemeClr val="tx1"/>
                          </a:solidFill>
                          <a:effectLst/>
                          <a:latin typeface="Verdana" pitchFamily="34" charset="0"/>
                          <a:cs typeface="Lucida Sans Unicode" pitchFamily="34" charset="0"/>
                        </a:rPr>
                        <a:t>мфатична системи, клітини крові та лімфи</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Видільна система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1800" b="1" i="0" u="none" strike="noStrike" cap="none" normalizeH="0" baseline="0" dirty="0">
                        <a:ln>
                          <a:noFill/>
                        </a:ln>
                        <a:solidFill>
                          <a:schemeClr val="tx1"/>
                        </a:solidFill>
                        <a:effectLst/>
                        <a:latin typeface="Verdana" pitchFamily="34" charset="0"/>
                        <a:cs typeface="Lucida Sans Unicode" pitchFamily="34" charset="0"/>
                      </a:endParaRP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Дихательна система </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Травна система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Травні залози (печінка, підшлункова залоза)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Тимус</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dirty="0">
                          <a:ln>
                            <a:noFill/>
                          </a:ln>
                          <a:solidFill>
                            <a:schemeClr val="tx1"/>
                          </a:solidFill>
                          <a:effectLst/>
                          <a:latin typeface="Verdana" pitchFamily="34" charset="0"/>
                          <a:cs typeface="Lucida Sans Unicode" pitchFamily="34" charset="0"/>
                        </a:rPr>
                        <a:t>Щитоподібна залоза</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uk-UA" sz="2900" b="1" dirty="0">
                <a:solidFill>
                  <a:schemeClr val="tx1"/>
                </a:solidFill>
                <a:latin typeface="+mn-lt"/>
              </a:rPr>
              <a:t>Спочатку формуються осьові органи </a:t>
            </a:r>
            <a:r>
              <a:rPr lang="uk-UA" sz="2900" dirty="0">
                <a:solidFill>
                  <a:schemeClr val="tx1"/>
                </a:solidFill>
                <a:latin typeface="+mn-lt"/>
              </a:rPr>
              <a:t>(хорда, нервова трубка, травна трубка)</a:t>
            </a:r>
            <a:endParaRPr lang="ru-RU" sz="2900" dirty="0">
              <a:solidFill>
                <a:schemeClr val="tx1"/>
              </a:solidFill>
              <a:latin typeface="+mn-lt"/>
            </a:endParaRPr>
          </a:p>
        </p:txBody>
      </p:sp>
      <p:sp>
        <p:nvSpPr>
          <p:cNvPr id="135171" name="Rectangle 3"/>
          <p:cNvSpPr>
            <a:spLocks noGrp="1" noChangeArrowheads="1"/>
          </p:cNvSpPr>
          <p:nvPr>
            <p:ph idx="1"/>
          </p:nvPr>
        </p:nvSpPr>
        <p:spPr>
          <a:xfrm>
            <a:off x="457920" y="1775623"/>
            <a:ext cx="4636800" cy="4726576"/>
          </a:xfrm>
        </p:spPr>
        <p:txBody>
          <a:bodyPr/>
          <a:lstStyle/>
          <a:p>
            <a:pPr eaLnBrk="1" hangingPunct="1">
              <a:lnSpc>
                <a:spcPct val="90000"/>
              </a:lnSpc>
              <a:buFont typeface="Wingdings" charset="2"/>
              <a:buChar char="n"/>
              <a:defRPr/>
            </a:pPr>
            <a:r>
              <a:rPr lang="uk-UA" sz="2200" dirty="0"/>
              <a:t>На 17-ту добу розвитку мезодермальні клітини під первинною полоскою агрегують, утворюючи хорду.</a:t>
            </a:r>
          </a:p>
          <a:p>
            <a:pPr eaLnBrk="1" hangingPunct="1">
              <a:lnSpc>
                <a:spcPct val="90000"/>
              </a:lnSpc>
              <a:buFont typeface="Wingdings" charset="2"/>
              <a:buChar char="n"/>
              <a:defRPr/>
            </a:pPr>
            <a:r>
              <a:rPr lang="uk-UA" sz="2200" dirty="0"/>
              <a:t>Хімічні сигнали від хорди стимулюють ектодерму до формування нервової пластинки, яка потім утворює трубку. Формування нервової трубки називається </a:t>
            </a:r>
            <a:r>
              <a:rPr lang="uk-UA" sz="2200" b="1" dirty="0">
                <a:solidFill>
                  <a:srgbClr val="C00000"/>
                </a:solidFill>
              </a:rPr>
              <a:t>нейруляцією</a:t>
            </a:r>
            <a:r>
              <a:rPr lang="uk-UA" sz="2200" dirty="0"/>
              <a:t>, ембріон на цій стадії – </a:t>
            </a:r>
            <a:r>
              <a:rPr lang="uk-UA" sz="2200" b="1" dirty="0">
                <a:solidFill>
                  <a:srgbClr val="C00000"/>
                </a:solidFill>
              </a:rPr>
              <a:t>нейрулою</a:t>
            </a:r>
            <a:r>
              <a:rPr lang="uk-UA" sz="2200" dirty="0"/>
              <a:t>.</a:t>
            </a:r>
            <a:endParaRPr lang="ru-RU" sz="2200" dirty="0"/>
          </a:p>
        </p:txBody>
      </p:sp>
      <p:pic>
        <p:nvPicPr>
          <p:cNvPr id="43012" name="Picture 4" descr="neurulation2"/>
          <p:cNvPicPr>
            <a:picLocks noChangeAspect="1" noChangeArrowheads="1"/>
          </p:cNvPicPr>
          <p:nvPr/>
        </p:nvPicPr>
        <p:blipFill>
          <a:blip r:embed="rId2" cstate="print"/>
          <a:srcRect l="50394"/>
          <a:stretch>
            <a:fillRect/>
          </a:stretch>
        </p:blipFill>
        <p:spPr bwMode="auto">
          <a:xfrm>
            <a:off x="5486401" y="1535201"/>
            <a:ext cx="3085920" cy="466609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idx="1"/>
          </p:nvPr>
        </p:nvSpPr>
        <p:spPr>
          <a:xfrm>
            <a:off x="0" y="162738"/>
            <a:ext cx="6204960" cy="6271858"/>
          </a:xfrm>
        </p:spPr>
        <p:txBody>
          <a:bodyPr/>
          <a:lstStyle/>
          <a:p>
            <a:pPr eaLnBrk="1" hangingPunct="1">
              <a:lnSpc>
                <a:spcPct val="90000"/>
              </a:lnSpc>
              <a:buFont typeface="Wingdings" charset="2"/>
              <a:buNone/>
              <a:defRPr/>
            </a:pPr>
            <a:r>
              <a:rPr lang="uk-UA" sz="2200" b="1" dirty="0"/>
              <a:t>На 20-21-го дня тіло ембріона відділяється</a:t>
            </a:r>
          </a:p>
          <a:p>
            <a:pPr eaLnBrk="1" hangingPunct="1">
              <a:lnSpc>
                <a:spcPct val="90000"/>
              </a:lnSpc>
              <a:buFont typeface="Wingdings" charset="2"/>
              <a:buNone/>
              <a:defRPr/>
            </a:pPr>
            <a:r>
              <a:rPr lang="uk-UA" sz="2200" dirty="0"/>
              <a:t>Мезодерма на </a:t>
            </a:r>
            <a:r>
              <a:rPr lang="uk-UA" sz="2200" b="1" dirty="0">
                <a:solidFill>
                  <a:srgbClr val="C00000"/>
                </a:solidFill>
              </a:rPr>
              <a:t>дорсальній (спинній) </a:t>
            </a:r>
            <a:r>
              <a:rPr lang="uk-UA" sz="2200" dirty="0"/>
              <a:t>стороні з обох боків хорди утворює </a:t>
            </a:r>
            <a:r>
              <a:rPr lang="uk-UA" sz="2200" b="1" dirty="0">
                <a:solidFill>
                  <a:srgbClr val="C00000"/>
                </a:solidFill>
              </a:rPr>
              <a:t>соміти</a:t>
            </a:r>
            <a:r>
              <a:rPr lang="uk-UA" sz="2200" dirty="0"/>
              <a:t> – ряд блокоподібних мезодермальних ущільнень</a:t>
            </a:r>
            <a:r>
              <a:rPr lang="en-US" sz="2200" dirty="0"/>
              <a:t>. </a:t>
            </a:r>
          </a:p>
          <a:p>
            <a:pPr eaLnBrk="1" hangingPunct="1">
              <a:lnSpc>
                <a:spcPct val="90000"/>
              </a:lnSpc>
              <a:buFont typeface="Wingdings" charset="2"/>
              <a:buNone/>
              <a:defRPr/>
            </a:pPr>
            <a:r>
              <a:rPr lang="ru-RU" sz="2200" dirty="0"/>
              <a:t>Кожний соміт ділиться на </a:t>
            </a:r>
          </a:p>
          <a:p>
            <a:pPr eaLnBrk="1" hangingPunct="1">
              <a:lnSpc>
                <a:spcPct val="90000"/>
              </a:lnSpc>
              <a:buFont typeface="Wingdings" pitchFamily="2" charset="2"/>
              <a:buNone/>
              <a:defRPr/>
            </a:pPr>
            <a:r>
              <a:rPr lang="ru-RU" sz="2200" dirty="0">
                <a:solidFill>
                  <a:srgbClr val="C00000"/>
                </a:solidFill>
              </a:rPr>
              <a:t>    склеротом </a:t>
            </a:r>
            <a:r>
              <a:rPr lang="ru-RU" sz="2200" dirty="0"/>
              <a:t>(внутрішній, утворює скелет)</a:t>
            </a:r>
            <a:r>
              <a:rPr lang="ru-RU" sz="2200" dirty="0">
                <a:solidFill>
                  <a:srgbClr val="FFFF00"/>
                </a:solidFill>
              </a:rPr>
              <a:t> </a:t>
            </a:r>
          </a:p>
          <a:p>
            <a:pPr eaLnBrk="1" hangingPunct="1">
              <a:lnSpc>
                <a:spcPct val="90000"/>
              </a:lnSpc>
              <a:buFont typeface="Wingdings" pitchFamily="2" charset="2"/>
              <a:buNone/>
              <a:defRPr/>
            </a:pPr>
            <a:r>
              <a:rPr lang="ru-RU" sz="2200" dirty="0">
                <a:solidFill>
                  <a:srgbClr val="FFFF00"/>
                </a:solidFill>
              </a:rPr>
              <a:t>    </a:t>
            </a:r>
            <a:r>
              <a:rPr lang="ru-RU" sz="2200" dirty="0">
                <a:solidFill>
                  <a:srgbClr val="C00000"/>
                </a:solidFill>
              </a:rPr>
              <a:t>міотом</a:t>
            </a:r>
            <a:r>
              <a:rPr lang="ru-RU" sz="2200" dirty="0"/>
              <a:t> (середній, утворює скелетні м</a:t>
            </a:r>
            <a:r>
              <a:rPr lang="en-US" sz="2200" dirty="0"/>
              <a:t>’</a:t>
            </a:r>
            <a:r>
              <a:rPr lang="ru-RU" sz="2200" dirty="0"/>
              <a:t>язи) </a:t>
            </a:r>
          </a:p>
          <a:p>
            <a:pPr eaLnBrk="1" hangingPunct="1">
              <a:lnSpc>
                <a:spcPct val="90000"/>
              </a:lnSpc>
              <a:buFont typeface="Wingdings" charset="2"/>
              <a:buNone/>
              <a:defRPr/>
            </a:pPr>
            <a:r>
              <a:rPr lang="ru-RU" sz="2200" dirty="0">
                <a:solidFill>
                  <a:srgbClr val="FFFF00"/>
                </a:solidFill>
              </a:rPr>
              <a:t>    </a:t>
            </a:r>
            <a:r>
              <a:rPr lang="ru-RU" sz="2200" dirty="0">
                <a:solidFill>
                  <a:srgbClr val="C00000"/>
                </a:solidFill>
              </a:rPr>
              <a:t>дерматом</a:t>
            </a:r>
            <a:r>
              <a:rPr lang="ru-RU" sz="2200" dirty="0"/>
              <a:t> (зовнішній, утворює дерму)</a:t>
            </a:r>
            <a:r>
              <a:rPr lang="en-US" sz="2200" dirty="0"/>
              <a:t>.</a:t>
            </a:r>
            <a:endParaRPr lang="ru-RU" sz="2200" dirty="0"/>
          </a:p>
          <a:p>
            <a:pPr eaLnBrk="1" hangingPunct="1">
              <a:lnSpc>
                <a:spcPct val="90000"/>
              </a:lnSpc>
              <a:buFont typeface="Wingdings" charset="2"/>
              <a:buNone/>
              <a:defRPr/>
            </a:pPr>
            <a:r>
              <a:rPr lang="ru-RU" sz="2200" dirty="0">
                <a:solidFill>
                  <a:srgbClr val="C00000"/>
                </a:solidFill>
              </a:rPr>
              <a:t>Нефрогонотом</a:t>
            </a:r>
            <a:r>
              <a:rPr lang="ru-RU" sz="2200" dirty="0"/>
              <a:t> (проміжна частина між спинною і черевною мезодермою)- нирки, гонади. </a:t>
            </a:r>
          </a:p>
          <a:p>
            <a:pPr eaLnBrk="1" hangingPunct="1">
              <a:lnSpc>
                <a:spcPct val="90000"/>
              </a:lnSpc>
              <a:buFont typeface="Wingdings" charset="2"/>
              <a:buNone/>
              <a:defRPr/>
            </a:pPr>
            <a:r>
              <a:rPr lang="ru-RU" sz="2200" dirty="0">
                <a:solidFill>
                  <a:srgbClr val="C00000"/>
                </a:solidFill>
              </a:rPr>
              <a:t>Спланхнотом </a:t>
            </a:r>
            <a:r>
              <a:rPr lang="ru-RU" sz="2200" dirty="0"/>
              <a:t>(черевна або вентральна частина) – лімфатична та кровоносна системи, очеревина, плевра, перикард. </a:t>
            </a:r>
          </a:p>
        </p:txBody>
      </p:sp>
      <p:pic>
        <p:nvPicPr>
          <p:cNvPr id="44035" name="Picture 3" descr="neurulation2"/>
          <p:cNvPicPr>
            <a:picLocks noChangeAspect="1" noChangeArrowheads="1"/>
          </p:cNvPicPr>
          <p:nvPr/>
        </p:nvPicPr>
        <p:blipFill>
          <a:blip r:embed="rId3" cstate="print"/>
          <a:srcRect l="16805" t="22377" r="48566" b="10402"/>
          <a:stretch>
            <a:fillRect/>
          </a:stretch>
        </p:blipFill>
        <p:spPr bwMode="auto">
          <a:xfrm>
            <a:off x="5958720" y="620706"/>
            <a:ext cx="3185280" cy="4637287"/>
          </a:xfrm>
          <a:prstGeom prst="rect">
            <a:avLst/>
          </a:prstGeom>
          <a:noFill/>
          <a:ln w="9525">
            <a:noFill/>
            <a:miter lim="800000"/>
            <a:headEnd/>
            <a:tailEnd/>
          </a:ln>
        </p:spPr>
      </p:pic>
      <p:sp>
        <p:nvSpPr>
          <p:cNvPr id="44036" name="Прямоугольник 3"/>
          <p:cNvSpPr>
            <a:spLocks noChangeArrowheads="1"/>
          </p:cNvSpPr>
          <p:nvPr/>
        </p:nvSpPr>
        <p:spPr bwMode="auto">
          <a:xfrm>
            <a:off x="0" y="5662303"/>
            <a:ext cx="9144000" cy="760864"/>
          </a:xfrm>
          <a:prstGeom prst="rect">
            <a:avLst/>
          </a:prstGeom>
          <a:noFill/>
          <a:ln w="9525">
            <a:noFill/>
            <a:miter lim="800000"/>
            <a:headEnd/>
            <a:tailEnd/>
          </a:ln>
        </p:spPr>
        <p:txBody>
          <a:bodyPr lIns="82945" tIns="41473" rIns="82945" bIns="41473">
            <a:spAutoFit/>
          </a:bodyPr>
          <a:lstStyle/>
          <a:p>
            <a:r>
              <a:rPr lang="ru-RU" sz="2200" dirty="0">
                <a:solidFill>
                  <a:srgbClr val="C00000"/>
                </a:solidFill>
                <a:latin typeface="Verdana" pitchFamily="34" charset="0"/>
              </a:rPr>
              <a:t>Мезенхіма</a:t>
            </a:r>
            <a:r>
              <a:rPr lang="ru-RU" sz="2200" dirty="0">
                <a:solidFill>
                  <a:schemeClr val="tx1"/>
                </a:solidFill>
                <a:latin typeface="Verdana" pitchFamily="34" charset="0"/>
              </a:rPr>
              <a:t> ( клітини, що виходять з будь якої частини мезодерми) - кров, лімфа, гладенькі м</a:t>
            </a:r>
            <a:r>
              <a:rPr lang="en-US" sz="2200" dirty="0">
                <a:solidFill>
                  <a:schemeClr val="tx1"/>
                </a:solidFill>
                <a:latin typeface="Verdana" pitchFamily="34" charset="0"/>
              </a:rPr>
              <a:t>’</a:t>
            </a:r>
            <a:r>
              <a:rPr lang="ru-RU" sz="2200" dirty="0">
                <a:solidFill>
                  <a:schemeClr val="tx1"/>
                </a:solidFill>
                <a:latin typeface="Verdana" pitchFamily="34" charset="0"/>
              </a:rPr>
              <a:t>язи.</a:t>
            </a:r>
            <a:endParaRPr lang="uk-UA" sz="2200" dirty="0">
              <a:solidFill>
                <a:schemeClr val="tx1"/>
              </a:solidFill>
              <a:latin typeface="Verdana"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chick_scan_EM"/>
          <p:cNvPicPr>
            <a:picLocks noGrp="1" noChangeAspect="1" noChangeArrowheads="1"/>
          </p:cNvPicPr>
          <p:nvPr>
            <p:ph idx="1"/>
          </p:nvPr>
        </p:nvPicPr>
        <p:blipFill>
          <a:blip r:embed="rId3" cstate="print"/>
          <a:srcRect/>
          <a:stretch>
            <a:fillRect/>
          </a:stretch>
        </p:blipFill>
        <p:spPr>
          <a:xfrm>
            <a:off x="652320" y="554459"/>
            <a:ext cx="3252960" cy="5694358"/>
          </a:xfrm>
          <a:noFill/>
        </p:spPr>
      </p:pic>
      <p:pic>
        <p:nvPicPr>
          <p:cNvPr id="46083" name="Picture 4" descr="ch14f3"/>
          <p:cNvPicPr>
            <a:picLocks noChangeAspect="1" noChangeArrowheads="1"/>
          </p:cNvPicPr>
          <p:nvPr/>
        </p:nvPicPr>
        <p:blipFill>
          <a:blip r:embed="rId4" cstate="print"/>
          <a:srcRect/>
          <a:stretch>
            <a:fillRect/>
          </a:stretch>
        </p:blipFill>
        <p:spPr bwMode="auto">
          <a:xfrm>
            <a:off x="4311360" y="685512"/>
            <a:ext cx="4222080" cy="5420729"/>
          </a:xfrm>
          <a:prstGeom prst="rect">
            <a:avLst/>
          </a:prstGeom>
          <a:noFill/>
          <a:ln w="9525">
            <a:noFill/>
            <a:miter lim="800000"/>
            <a:headEnd/>
            <a:tailEnd/>
          </a:ln>
        </p:spPr>
      </p:pic>
      <p:sp>
        <p:nvSpPr>
          <p:cNvPr id="46084" name="Прямоугольник 6"/>
          <p:cNvSpPr>
            <a:spLocks noChangeArrowheads="1"/>
          </p:cNvSpPr>
          <p:nvPr/>
        </p:nvSpPr>
        <p:spPr bwMode="auto">
          <a:xfrm>
            <a:off x="6204960" y="227544"/>
            <a:ext cx="1084428" cy="422310"/>
          </a:xfrm>
          <a:prstGeom prst="rect">
            <a:avLst/>
          </a:prstGeom>
          <a:noFill/>
          <a:ln w="9525">
            <a:noFill/>
            <a:miter lim="800000"/>
            <a:headEnd/>
            <a:tailEnd/>
          </a:ln>
        </p:spPr>
        <p:txBody>
          <a:bodyPr wrap="none" lIns="82945" tIns="41473" rIns="82945" bIns="41473">
            <a:spAutoFit/>
          </a:bodyPr>
          <a:lstStyle/>
          <a:p>
            <a:r>
              <a:rPr lang="uk-UA" sz="2200" dirty="0">
                <a:solidFill>
                  <a:srgbClr val="FFFFFF"/>
                </a:solidFill>
                <a:latin typeface="Verdana" pitchFamily="34" charset="0"/>
              </a:rPr>
              <a:t>соміти</a:t>
            </a:r>
          </a:p>
        </p:txBody>
      </p:sp>
      <p:cxnSp>
        <p:nvCxnSpPr>
          <p:cNvPr id="46085" name="Прямая со стрелкой 8"/>
          <p:cNvCxnSpPr>
            <a:cxnSpLocks noChangeShapeType="1"/>
          </p:cNvCxnSpPr>
          <p:nvPr/>
        </p:nvCxnSpPr>
        <p:spPr bwMode="auto">
          <a:xfrm flipH="1">
            <a:off x="6073920" y="685513"/>
            <a:ext cx="587520" cy="522775"/>
          </a:xfrm>
          <a:prstGeom prst="straightConnector1">
            <a:avLst/>
          </a:prstGeom>
          <a:noFill/>
          <a:ln w="31750" algn="ctr">
            <a:solidFill>
              <a:schemeClr val="tx1"/>
            </a:solidFill>
            <a:round/>
            <a:headEnd/>
            <a:tailEnd type="arrow" w="med" len="med"/>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body" sz="half" idx="1"/>
          </p:nvPr>
        </p:nvSpPr>
        <p:spPr>
          <a:xfrm>
            <a:off x="457920" y="827314"/>
            <a:ext cx="4044960" cy="5303410"/>
          </a:xfrm>
        </p:spPr>
        <p:txBody>
          <a:bodyPr/>
          <a:lstStyle/>
          <a:p>
            <a:pPr eaLnBrk="1" hangingPunct="1">
              <a:lnSpc>
                <a:spcPct val="90000"/>
              </a:lnSpc>
              <a:buFont typeface="Wingdings" charset="2"/>
              <a:buNone/>
              <a:defRPr/>
            </a:pPr>
            <a:r>
              <a:rPr lang="ru-RU" sz="2800" dirty="0"/>
              <a:t>Через чотири тижні після запліднення у ембріона з'являється</a:t>
            </a:r>
          </a:p>
          <a:p>
            <a:pPr eaLnBrk="1" hangingPunct="1">
              <a:lnSpc>
                <a:spcPct val="90000"/>
              </a:lnSpc>
              <a:buFont typeface="Wingdings" charset="2"/>
              <a:buNone/>
              <a:defRPr/>
            </a:pPr>
            <a:r>
              <a:rPr lang="ru-RU" sz="2800" dirty="0"/>
              <a:t>серце,</a:t>
            </a:r>
          </a:p>
          <a:p>
            <a:pPr eaLnBrk="1" hangingPunct="1">
              <a:lnSpc>
                <a:spcPct val="90000"/>
              </a:lnSpc>
              <a:buFont typeface="Wingdings" charset="2"/>
              <a:buNone/>
              <a:defRPr/>
            </a:pPr>
            <a:r>
              <a:rPr lang="ru-RU" sz="2800" dirty="0"/>
              <a:t>зачатки кінцівок</a:t>
            </a:r>
          </a:p>
          <a:p>
            <a:pPr eaLnBrk="1" hangingPunct="1">
              <a:lnSpc>
                <a:spcPct val="90000"/>
              </a:lnSpc>
              <a:buFont typeface="Wingdings" charset="2"/>
              <a:buNone/>
              <a:defRPr/>
            </a:pPr>
            <a:r>
              <a:rPr lang="ru-RU" sz="2800" dirty="0"/>
              <a:t>зачатки очей. </a:t>
            </a:r>
            <a:endParaRPr lang="en-US" sz="2800" dirty="0"/>
          </a:p>
          <a:p>
            <a:pPr eaLnBrk="1" hangingPunct="1">
              <a:lnSpc>
                <a:spcPct val="90000"/>
              </a:lnSpc>
              <a:buFont typeface="Wingdings" charset="2"/>
              <a:buChar char="n"/>
              <a:defRPr/>
            </a:pPr>
            <a:endParaRPr lang="en-US" sz="2800" dirty="0"/>
          </a:p>
          <a:p>
            <a:pPr eaLnBrk="1" hangingPunct="1">
              <a:lnSpc>
                <a:spcPct val="90000"/>
              </a:lnSpc>
              <a:buFont typeface="Wingdings" charset="2"/>
              <a:buNone/>
              <a:defRPr/>
            </a:pPr>
            <a:r>
              <a:rPr lang="ru-RU" sz="2500" dirty="0"/>
              <a:t>Він також має хвіст і глоткові кармани, які зникають пізніше в процесі розвитку. </a:t>
            </a:r>
          </a:p>
        </p:txBody>
      </p:sp>
      <p:pic>
        <p:nvPicPr>
          <p:cNvPr id="45059" name="Picture 6" descr="38daysheart"/>
          <p:cNvPicPr>
            <a:picLocks noGrp="1" noChangeAspect="1" noChangeArrowheads="1"/>
          </p:cNvPicPr>
          <p:nvPr>
            <p:ph sz="half" idx="2"/>
          </p:nvPr>
        </p:nvPicPr>
        <p:blipFill>
          <a:blip r:embed="rId2" cstate="print"/>
          <a:srcRect/>
          <a:stretch>
            <a:fillRect/>
          </a:stretch>
        </p:blipFill>
        <p:spPr>
          <a:xfrm>
            <a:off x="4753438" y="1737894"/>
            <a:ext cx="4046400" cy="3067522"/>
          </a:xfr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endParaRPr lang="ru-RU"/>
          </a:p>
        </p:txBody>
      </p:sp>
      <p:sp>
        <p:nvSpPr>
          <p:cNvPr id="68611" name="Rectangle 3"/>
          <p:cNvSpPr>
            <a:spLocks noGrp="1" noChangeArrowheads="1"/>
          </p:cNvSpPr>
          <p:nvPr>
            <p:ph idx="1"/>
          </p:nvPr>
        </p:nvSpPr>
        <p:spPr/>
        <p:txBody>
          <a:bodyPr/>
          <a:lstStyle/>
          <a:p>
            <a:pPr eaLnBrk="1" hangingPunct="1">
              <a:defRPr/>
            </a:pPr>
            <a:endParaRPr lang="ru-RU"/>
          </a:p>
        </p:txBody>
      </p:sp>
      <p:pic>
        <p:nvPicPr>
          <p:cNvPr id="50180" name="Picture 5" descr="56days"/>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0181" name="TextBox 6"/>
          <p:cNvSpPr txBox="1">
            <a:spLocks noChangeArrowheads="1"/>
          </p:cNvSpPr>
          <p:nvPr/>
        </p:nvSpPr>
        <p:spPr bwMode="auto">
          <a:xfrm>
            <a:off x="1370880" y="0"/>
            <a:ext cx="7255989" cy="530032"/>
          </a:xfrm>
          <a:prstGeom prst="rect">
            <a:avLst/>
          </a:prstGeom>
          <a:noFill/>
          <a:ln w="9525">
            <a:noFill/>
            <a:miter lim="800000"/>
            <a:headEnd/>
            <a:tailEnd/>
          </a:ln>
        </p:spPr>
        <p:txBody>
          <a:bodyPr wrap="none" lIns="82945" tIns="41473" rIns="82945" bIns="41473">
            <a:spAutoFit/>
          </a:bodyPr>
          <a:lstStyle/>
          <a:p>
            <a:r>
              <a:rPr lang="uk-UA" sz="2900" dirty="0">
                <a:solidFill>
                  <a:schemeClr val="tx1"/>
                </a:solidFill>
                <a:latin typeface="Verdana" pitchFamily="34" charset="0"/>
              </a:rPr>
              <a:t>Зародок людини наприкінці 8 тижня</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ru-RU" sz="3600" b="1" dirty="0">
                <a:solidFill>
                  <a:srgbClr val="C00000"/>
                </a:solidFill>
              </a:rPr>
              <a:t>Ембріональний період (2-8 тижні)</a:t>
            </a:r>
          </a:p>
        </p:txBody>
      </p:sp>
      <p:sp>
        <p:nvSpPr>
          <p:cNvPr id="97283" name="Rectangle 3"/>
          <p:cNvSpPr>
            <a:spLocks noGrp="1" noChangeArrowheads="1"/>
          </p:cNvSpPr>
          <p:nvPr>
            <p:ph idx="1"/>
          </p:nvPr>
        </p:nvSpPr>
        <p:spPr>
          <a:xfrm>
            <a:off x="391681" y="1273094"/>
            <a:ext cx="8229600" cy="5053491"/>
          </a:xfrm>
        </p:spPr>
        <p:txBody>
          <a:bodyPr/>
          <a:lstStyle/>
          <a:p>
            <a:pPr eaLnBrk="1" hangingPunct="1">
              <a:defRPr/>
            </a:pPr>
            <a:r>
              <a:rPr lang="ru-RU" sz="2500" dirty="0"/>
              <a:t>Формуються три зародкові листки</a:t>
            </a:r>
          </a:p>
          <a:p>
            <a:pPr eaLnBrk="1" hangingPunct="1">
              <a:defRPr/>
            </a:pPr>
            <a:r>
              <a:rPr lang="ru-RU" sz="2500" dirty="0"/>
              <a:t>Утворюються органи та системи органів (органогенез)</a:t>
            </a:r>
            <a:endParaRPr lang="ru-RU" sz="2500" dirty="0">
              <a:solidFill>
                <a:srgbClr val="FFFF00"/>
              </a:solidFill>
            </a:endParaRPr>
          </a:p>
          <a:p>
            <a:pPr eaLnBrk="1" hangingPunct="1">
              <a:defRPr/>
            </a:pPr>
            <a:r>
              <a:rPr lang="ru-RU" sz="2500" dirty="0"/>
              <a:t>Утворюються ембріональні оболонки (провізорні органи), зародок починає отримувати живлення з організму матері</a:t>
            </a:r>
            <a:endParaRPr lang="ru-RU" b="1" dirty="0">
              <a:solidFill>
                <a:schemeClr val="bg1">
                  <a:lumMod val="40000"/>
                  <a:lumOff val="60000"/>
                </a:schemeClr>
              </a:solidFill>
              <a:effectLst/>
            </a:endParaRPr>
          </a:p>
          <a:p>
            <a:pPr algn="ctr" eaLnBrk="1" hangingPunct="1">
              <a:buFont typeface="Wingdings" pitchFamily="2" charset="2"/>
              <a:buNone/>
              <a:defRPr/>
            </a:pPr>
            <a:endParaRPr lang="ru-RU" b="1" dirty="0">
              <a:solidFill>
                <a:srgbClr val="C00000"/>
              </a:solidFill>
              <a:effectLst/>
            </a:endParaRPr>
          </a:p>
          <a:p>
            <a:pPr algn="ctr" eaLnBrk="1" hangingPunct="1">
              <a:buFont typeface="Wingdings" pitchFamily="2" charset="2"/>
              <a:buNone/>
              <a:defRPr/>
            </a:pPr>
            <a:r>
              <a:rPr lang="ru-RU" b="1" dirty="0">
                <a:solidFill>
                  <a:srgbClr val="C00000"/>
                </a:solidFill>
                <a:effectLst/>
              </a:rPr>
              <a:t>Плідний період (з 9 тижня)</a:t>
            </a:r>
            <a:r>
              <a:rPr lang="ru-RU" dirty="0">
                <a:solidFill>
                  <a:srgbClr val="C00000"/>
                </a:solidFill>
                <a:effectLst/>
              </a:rPr>
              <a:t> </a:t>
            </a:r>
          </a:p>
          <a:p>
            <a:pPr eaLnBrk="1" hangingPunct="1">
              <a:buFont typeface="Wingdings" pitchFamily="2" charset="2"/>
              <a:buNone/>
              <a:defRPr/>
            </a:pPr>
            <a:r>
              <a:rPr lang="ru-RU" sz="2500" dirty="0"/>
              <a:t>    ріст і подальше диференціювання клітин</a:t>
            </a:r>
          </a:p>
          <a:p>
            <a:pPr eaLnBrk="1" hangingPunct="1">
              <a:buFont typeface="Wingdings" pitchFamily="2" charset="2"/>
              <a:buNone/>
              <a:defRPr/>
            </a:pPr>
            <a:r>
              <a:rPr lang="ru-RU" sz="2500" dirty="0"/>
              <a:t>Завдяки успіхам медицини плід людини є життєздатним з 22 тижня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fontScale="90000"/>
          </a:bodyPr>
          <a:lstStyle/>
          <a:p>
            <a:pPr eaLnBrk="1" hangingPunct="1">
              <a:defRPr/>
            </a:pPr>
            <a:r>
              <a:rPr lang="en-GB" sz="4100" b="1" dirty="0"/>
              <a:t>Диференц</a:t>
            </a:r>
            <a:r>
              <a:rPr lang="uk-UA" sz="4100" b="1" dirty="0"/>
              <a:t>іювання </a:t>
            </a:r>
            <a:r>
              <a:rPr lang="en-GB" sz="4100" b="1" dirty="0"/>
              <a:t>— спец</a:t>
            </a:r>
            <a:r>
              <a:rPr lang="uk-UA" sz="4100" b="1" dirty="0"/>
              <a:t>і</a:t>
            </a:r>
            <a:r>
              <a:rPr lang="en-GB" sz="4100" b="1" dirty="0"/>
              <a:t>ал</a:t>
            </a:r>
            <a:r>
              <a:rPr lang="uk-UA" sz="4100" b="1" dirty="0"/>
              <a:t>і</a:t>
            </a:r>
            <a:r>
              <a:rPr lang="en-GB" sz="4100" b="1" dirty="0"/>
              <a:t>зац</a:t>
            </a:r>
            <a:r>
              <a:rPr lang="uk-UA" sz="4100" b="1" dirty="0"/>
              <a:t>і</a:t>
            </a:r>
            <a:r>
              <a:rPr lang="en-GB" sz="4100" b="1" dirty="0"/>
              <a:t>я кл</a:t>
            </a:r>
            <a:r>
              <a:rPr lang="uk-UA" sz="4100" b="1" dirty="0"/>
              <a:t>ітин</a:t>
            </a:r>
            <a:r>
              <a:rPr lang="en-GB" sz="4100" b="1" dirty="0"/>
              <a:t>и</a:t>
            </a:r>
            <a:endParaRPr lang="ru-RU" sz="4100" b="1" dirty="0"/>
          </a:p>
        </p:txBody>
      </p:sp>
      <p:sp>
        <p:nvSpPr>
          <p:cNvPr id="103427" name="Rectangle 3"/>
          <p:cNvSpPr>
            <a:spLocks noGrp="1" noChangeArrowheads="1"/>
          </p:cNvSpPr>
          <p:nvPr>
            <p:ph idx="1"/>
          </p:nvPr>
        </p:nvSpPr>
        <p:spPr/>
        <p:txBody>
          <a:bodyPr/>
          <a:lstStyle/>
          <a:p>
            <a:pPr eaLnBrk="1" hangingPunct="1">
              <a:lnSpc>
                <a:spcPct val="90000"/>
              </a:lnSpc>
              <a:defRPr/>
            </a:pPr>
            <a:r>
              <a:rPr lang="ru-RU"/>
              <a:t>Диференціювання проявляється в тому, що клітини набувають все більші:</a:t>
            </a:r>
          </a:p>
          <a:p>
            <a:pPr eaLnBrk="1" hangingPunct="1">
              <a:lnSpc>
                <a:spcPct val="90000"/>
              </a:lnSpc>
              <a:buFont typeface="Wingdings" pitchFamily="2" charset="2"/>
              <a:buNone/>
              <a:defRPr/>
            </a:pPr>
            <a:r>
              <a:rPr lang="ru-RU"/>
              <a:t>- біохімічні </a:t>
            </a:r>
          </a:p>
          <a:p>
            <a:pPr eaLnBrk="1" hangingPunct="1">
              <a:lnSpc>
                <a:spcPct val="90000"/>
              </a:lnSpc>
              <a:buFont typeface="Wingdings" pitchFamily="2" charset="2"/>
              <a:buNone/>
              <a:defRPr/>
            </a:pPr>
            <a:r>
              <a:rPr lang="ru-RU"/>
              <a:t>- морфологічні </a:t>
            </a:r>
          </a:p>
          <a:p>
            <a:pPr eaLnBrk="1" hangingPunct="1">
              <a:lnSpc>
                <a:spcPct val="90000"/>
              </a:lnSpc>
              <a:buFont typeface="Wingdings" pitchFamily="2" charset="2"/>
              <a:buNone/>
              <a:defRPr/>
            </a:pPr>
            <a:r>
              <a:rPr lang="ru-RU"/>
              <a:t>- функціональні</a:t>
            </a:r>
          </a:p>
          <a:p>
            <a:pPr eaLnBrk="1" hangingPunct="1">
              <a:lnSpc>
                <a:spcPct val="90000"/>
              </a:lnSpc>
              <a:buFont typeface="Wingdings" pitchFamily="2" charset="2"/>
              <a:buNone/>
              <a:defRPr/>
            </a:pPr>
            <a:r>
              <a:rPr lang="ru-RU"/>
              <a:t>  відмінності одна від інших, а можливості їх подальшого розвитку все звужуються.</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idx="1"/>
          </p:nvPr>
        </p:nvSpPr>
        <p:spPr>
          <a:xfrm>
            <a:off x="457921" y="554459"/>
            <a:ext cx="8229600" cy="5576265"/>
          </a:xfrm>
        </p:spPr>
        <p:txBody>
          <a:bodyPr/>
          <a:lstStyle/>
          <a:p>
            <a:pPr algn="ctr" eaLnBrk="1" hangingPunct="1">
              <a:lnSpc>
                <a:spcPct val="90000"/>
              </a:lnSpc>
              <a:buFont typeface="Wingdings" pitchFamily="2" charset="2"/>
              <a:buNone/>
              <a:defRPr/>
            </a:pPr>
            <a:r>
              <a:rPr lang="ru-RU" sz="3600" b="1" dirty="0">
                <a:solidFill>
                  <a:schemeClr val="tx2"/>
                </a:solidFill>
              </a:rPr>
              <a:t>Провізорні органи</a:t>
            </a:r>
          </a:p>
          <a:p>
            <a:pPr eaLnBrk="1" hangingPunct="1">
              <a:lnSpc>
                <a:spcPct val="90000"/>
              </a:lnSpc>
              <a:defRPr/>
            </a:pPr>
            <a:r>
              <a:rPr lang="ru-RU" sz="2800" dirty="0">
                <a:solidFill>
                  <a:srgbClr val="C00000"/>
                </a:solidFill>
              </a:rPr>
              <a:t>Амніон</a:t>
            </a:r>
            <a:r>
              <a:rPr lang="ru-RU" sz="2800" dirty="0">
                <a:solidFill>
                  <a:srgbClr val="FFFF00"/>
                </a:solidFill>
              </a:rPr>
              <a:t> </a:t>
            </a:r>
            <a:r>
              <a:rPr lang="ru-RU" sz="2800" dirty="0"/>
              <a:t>утворює амніотичну порожнину з амніотичною рідиною. Амніотична рідина захищає плід від механічних пошкоджень, висихання і температурних коливань, дозволяє плоду рухатися</a:t>
            </a:r>
            <a:endParaRPr lang="en-US" sz="2800" dirty="0"/>
          </a:p>
          <a:p>
            <a:pPr eaLnBrk="1" hangingPunct="1">
              <a:lnSpc>
                <a:spcPct val="90000"/>
              </a:lnSpc>
              <a:defRPr/>
            </a:pPr>
            <a:r>
              <a:rPr lang="ru-RU" sz="2800" dirty="0">
                <a:solidFill>
                  <a:srgbClr val="C00000"/>
                </a:solidFill>
              </a:rPr>
              <a:t>Жовтковий мішок – </a:t>
            </a:r>
            <a:r>
              <a:rPr lang="ru-RU" sz="2800" dirty="0"/>
              <a:t>орган ембріонального кровотворення (початковий етап), швидко зникає</a:t>
            </a:r>
            <a:endParaRPr lang="en-US" sz="2800" dirty="0"/>
          </a:p>
          <a:p>
            <a:pPr eaLnBrk="1" hangingPunct="1">
              <a:lnSpc>
                <a:spcPct val="90000"/>
              </a:lnSpc>
              <a:defRPr/>
            </a:pPr>
            <a:r>
              <a:rPr lang="ru-RU" sz="2800" dirty="0">
                <a:solidFill>
                  <a:srgbClr val="C00000"/>
                </a:solidFill>
              </a:rPr>
              <a:t>Алантоїс</a:t>
            </a:r>
            <a:r>
              <a:rPr lang="ru-RU" sz="2800" dirty="0"/>
              <a:t> – у ссавців приймає участь в формуванні пупкового канатику  </a:t>
            </a:r>
          </a:p>
          <a:p>
            <a:pPr eaLnBrk="1" hangingPunct="1">
              <a:lnSpc>
                <a:spcPct val="90000"/>
              </a:lnSpc>
              <a:defRPr/>
            </a:pPr>
            <a:r>
              <a:rPr lang="ru-RU" sz="2800" dirty="0">
                <a:solidFill>
                  <a:srgbClr val="C00000"/>
                </a:solidFill>
              </a:rPr>
              <a:t>Хоріон (ворсинчаста оболонка) </a:t>
            </a:r>
            <a:r>
              <a:rPr lang="ru-RU" sz="2800" dirty="0"/>
              <a:t>– утворює плаценту </a:t>
            </a:r>
            <a:endParaRPr lang="en-US" sz="2800" dirty="0"/>
          </a:p>
          <a:p>
            <a:pPr eaLnBrk="1" hangingPunct="1">
              <a:lnSpc>
                <a:spcPct val="90000"/>
              </a:lnSpc>
              <a:defRPr/>
            </a:pPr>
            <a:endParaRPr lang="en-US" sz="2800" dirty="0"/>
          </a:p>
          <a:p>
            <a:pPr eaLnBrk="1" hangingPunct="1">
              <a:lnSpc>
                <a:spcPct val="90000"/>
              </a:lnSpc>
              <a:defRPr/>
            </a:pPr>
            <a:endParaRPr lang="ru-RU"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ru-RU" b="1" dirty="0">
                <a:solidFill>
                  <a:srgbClr val="C00000"/>
                </a:solidFill>
              </a:rPr>
              <a:t>Плацента</a:t>
            </a:r>
          </a:p>
        </p:txBody>
      </p:sp>
      <p:sp>
        <p:nvSpPr>
          <p:cNvPr id="100355" name="Rectangle 3"/>
          <p:cNvSpPr>
            <a:spLocks noGrp="1" noChangeArrowheads="1"/>
          </p:cNvSpPr>
          <p:nvPr>
            <p:ph idx="1"/>
          </p:nvPr>
        </p:nvSpPr>
        <p:spPr/>
        <p:txBody>
          <a:bodyPr/>
          <a:lstStyle/>
          <a:p>
            <a:pPr eaLnBrk="1" hangingPunct="1">
              <a:defRPr/>
            </a:pPr>
            <a:r>
              <a:rPr lang="ru-RU" dirty="0">
                <a:effectLst/>
              </a:rPr>
              <a:t>Забезпечує взаємозв</a:t>
            </a:r>
            <a:r>
              <a:rPr lang="en-US" dirty="0">
                <a:effectLst/>
              </a:rPr>
              <a:t>’</a:t>
            </a:r>
            <a:r>
              <a:rPr lang="ru-RU" dirty="0">
                <a:effectLst/>
              </a:rPr>
              <a:t>язок із організмом матері (живлення, газообмін, виділення)</a:t>
            </a:r>
          </a:p>
          <a:p>
            <a:pPr eaLnBrk="1" hangingPunct="1">
              <a:defRPr/>
            </a:pPr>
            <a:r>
              <a:rPr lang="ru-RU" dirty="0">
                <a:effectLst/>
              </a:rPr>
              <a:t>Бар</a:t>
            </a:r>
            <a:r>
              <a:rPr lang="en-US" dirty="0">
                <a:effectLst/>
              </a:rPr>
              <a:t>’</a:t>
            </a:r>
            <a:r>
              <a:rPr lang="uk-UA" dirty="0">
                <a:effectLst/>
              </a:rPr>
              <a:t>єрна </a:t>
            </a:r>
            <a:r>
              <a:rPr lang="ru-RU" dirty="0">
                <a:effectLst/>
              </a:rPr>
              <a:t>функція</a:t>
            </a:r>
          </a:p>
          <a:p>
            <a:pPr eaLnBrk="1" hangingPunct="1">
              <a:defRPr/>
            </a:pPr>
            <a:r>
              <a:rPr lang="ru-RU" dirty="0">
                <a:effectLst/>
              </a:rPr>
              <a:t>Секретує гормони (хоріонічний гонадотропін, прогестерон тощо)</a:t>
            </a:r>
          </a:p>
          <a:p>
            <a:pPr eaLnBrk="1" hangingPunct="1">
              <a:defRPr/>
            </a:pPr>
            <a:r>
              <a:rPr lang="ru-RU" dirty="0">
                <a:effectLst/>
              </a:rPr>
              <a:t>Синтезує регулятори імунної відповіді</a:t>
            </a:r>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endParaRPr lang="ru-RU"/>
          </a:p>
        </p:txBody>
      </p:sp>
      <p:pic>
        <p:nvPicPr>
          <p:cNvPr id="55299" name="Picture 3"/>
          <p:cNvPicPr>
            <a:picLocks noGrp="1" noChangeAspect="1" noChangeArrowheads="1"/>
          </p:cNvPicPr>
          <p:nvPr>
            <p:ph idx="1"/>
          </p:nvPr>
        </p:nvPicPr>
        <p:blipFill>
          <a:blip r:embed="rId2" cstate="print"/>
          <a:srcRect/>
          <a:stretch>
            <a:fillRect/>
          </a:stretch>
        </p:blipFill>
        <p:spPr>
          <a:xfrm>
            <a:off x="755374" y="371059"/>
            <a:ext cx="8083827" cy="6062870"/>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normAutofit fontScale="90000"/>
          </a:bodyPr>
          <a:lstStyle/>
          <a:p>
            <a:pPr eaLnBrk="1" hangingPunct="1">
              <a:defRPr/>
            </a:pPr>
            <a:r>
              <a:rPr lang="ru-RU" b="1" dirty="0"/>
              <a:t>Критичні періоди ембріонального розвитку:</a:t>
            </a:r>
          </a:p>
        </p:txBody>
      </p:sp>
      <p:sp>
        <p:nvSpPr>
          <p:cNvPr id="125955" name="Rectangle 3"/>
          <p:cNvSpPr>
            <a:spLocks noGrp="1" noChangeArrowheads="1"/>
          </p:cNvSpPr>
          <p:nvPr>
            <p:ph type="body" idx="1"/>
          </p:nvPr>
        </p:nvSpPr>
        <p:spPr/>
        <p:txBody>
          <a:bodyPr/>
          <a:lstStyle/>
          <a:p>
            <a:pPr eaLnBrk="1" hangingPunct="1">
              <a:defRPr/>
            </a:pPr>
            <a:r>
              <a:rPr lang="ru-RU" dirty="0"/>
              <a:t>Прогенез</a:t>
            </a:r>
          </a:p>
          <a:p>
            <a:pPr eaLnBrk="1" hangingPunct="1">
              <a:defRPr/>
            </a:pPr>
            <a:r>
              <a:rPr lang="ru-RU" dirty="0"/>
              <a:t>Запліднення</a:t>
            </a:r>
          </a:p>
          <a:p>
            <a:pPr eaLnBrk="1" hangingPunct="1">
              <a:defRPr/>
            </a:pPr>
            <a:r>
              <a:rPr lang="ru-RU" dirty="0"/>
              <a:t>Імплантація</a:t>
            </a:r>
          </a:p>
          <a:p>
            <a:pPr eaLnBrk="1" hangingPunct="1">
              <a:defRPr/>
            </a:pPr>
            <a:r>
              <a:rPr lang="ru-RU" dirty="0"/>
              <a:t>Гаструляція</a:t>
            </a:r>
          </a:p>
          <a:p>
            <a:pPr eaLnBrk="1" hangingPunct="1">
              <a:defRPr/>
            </a:pPr>
            <a:r>
              <a:rPr lang="ru-RU" dirty="0"/>
              <a:t>Плацентація (3-4 тижні)</a:t>
            </a:r>
          </a:p>
          <a:p>
            <a:pPr eaLnBrk="1" hangingPunct="1">
              <a:defRPr/>
            </a:pPr>
            <a:r>
              <a:rPr lang="ru-RU" dirty="0"/>
              <a:t>Гісто- й органогенез </a:t>
            </a:r>
          </a:p>
          <a:p>
            <a:pPr eaLnBrk="1" hangingPunct="1">
              <a:defRPr/>
            </a:pPr>
            <a:r>
              <a:rPr lang="ru-RU" dirty="0"/>
              <a:t>Пологи</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defRPr/>
            </a:pPr>
            <a:r>
              <a:rPr lang="ru-RU" b="1"/>
              <a:t>Природжені вади розвитку</a:t>
            </a:r>
          </a:p>
        </p:txBody>
      </p:sp>
      <p:sp>
        <p:nvSpPr>
          <p:cNvPr id="120835" name="Rectangle 3"/>
          <p:cNvSpPr>
            <a:spLocks noGrp="1" noChangeArrowheads="1"/>
          </p:cNvSpPr>
          <p:nvPr>
            <p:ph type="body" idx="1"/>
          </p:nvPr>
        </p:nvSpPr>
        <p:spPr/>
        <p:txBody>
          <a:bodyPr/>
          <a:lstStyle/>
          <a:p>
            <a:pPr eaLnBrk="1" hangingPunct="1">
              <a:buFont typeface="Wingdings" pitchFamily="2" charset="2"/>
              <a:buNone/>
              <a:defRPr/>
            </a:pPr>
            <a:r>
              <a:rPr lang="ru-RU" b="1" i="1" dirty="0">
                <a:solidFill>
                  <a:srgbClr val="C00000"/>
                </a:solidFill>
              </a:rPr>
              <a:t>Природжені вади розвитку </a:t>
            </a:r>
            <a:r>
              <a:rPr lang="ru-RU" b="1" i="1" dirty="0"/>
              <a:t>– відхилення від нормальної будови, які формуються пренатально та призводять до порушення функцій.</a:t>
            </a:r>
            <a:r>
              <a:rPr lang="en-US" dirty="0"/>
              <a:t> </a:t>
            </a:r>
            <a:endParaRPr lang="ru-RU" dirty="0"/>
          </a:p>
          <a:p>
            <a:pPr eaLnBrk="1" hangingPunct="1">
              <a:buFont typeface="Wingdings" pitchFamily="2" charset="2"/>
              <a:buNone/>
              <a:defRPr/>
            </a:pPr>
            <a:r>
              <a:rPr lang="ru-RU" dirty="0"/>
              <a:t>Наука про природжені вади розвитку – </a:t>
            </a:r>
            <a:r>
              <a:rPr lang="ru-RU" b="1" dirty="0">
                <a:solidFill>
                  <a:srgbClr val="C00000"/>
                </a:solidFill>
              </a:rPr>
              <a:t>тератологія</a:t>
            </a:r>
            <a:r>
              <a:rPr lang="en-US" dirty="0">
                <a:solidFill>
                  <a:srgbClr val="C00000"/>
                </a:solidFill>
              </a:rPr>
              <a:t> </a:t>
            </a:r>
            <a:endParaRPr lang="ru-RU" dirty="0">
              <a:solidFill>
                <a:srgbClr val="C0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260640" y="489652"/>
            <a:ext cx="8686080" cy="1139160"/>
          </a:xfrm>
        </p:spPr>
        <p:txBody>
          <a:bodyPr>
            <a:normAutofit fontScale="90000"/>
          </a:bodyPr>
          <a:lstStyle/>
          <a:p>
            <a:pPr eaLnBrk="1" hangingPunct="1">
              <a:defRPr/>
            </a:pPr>
            <a:r>
              <a:rPr lang="uk-UA" sz="3300" dirty="0"/>
              <a:t>Кожна вада має певний час формування – термінаційний тератогенний період</a:t>
            </a:r>
            <a:br>
              <a:rPr lang="uk-UA" dirty="0"/>
            </a:br>
            <a:endParaRPr lang="ru-RU" dirty="0"/>
          </a:p>
        </p:txBody>
      </p:sp>
      <p:sp>
        <p:nvSpPr>
          <p:cNvPr id="121859" name="Rectangle 3"/>
          <p:cNvSpPr>
            <a:spLocks noGrp="1" noChangeArrowheads="1"/>
          </p:cNvSpPr>
          <p:nvPr>
            <p:ph type="body" idx="1"/>
          </p:nvPr>
        </p:nvSpPr>
        <p:spPr/>
        <p:txBody>
          <a:bodyPr/>
          <a:lstStyle/>
          <a:p>
            <a:pPr eaLnBrk="1" hangingPunct="1">
              <a:defRPr/>
            </a:pPr>
            <a:endParaRPr lang="ru-RU" dirty="0"/>
          </a:p>
        </p:txBody>
      </p:sp>
      <p:sp>
        <p:nvSpPr>
          <p:cNvPr id="66564" name="Rectangle 58"/>
          <p:cNvSpPr>
            <a:spLocks noChangeArrowheads="1"/>
          </p:cNvSpPr>
          <p:nvPr/>
        </p:nvSpPr>
        <p:spPr bwMode="auto">
          <a:xfrm>
            <a:off x="0" y="-180377"/>
            <a:ext cx="167575" cy="360755"/>
          </a:xfrm>
          <a:prstGeom prst="rect">
            <a:avLst/>
          </a:prstGeom>
          <a:noFill/>
          <a:ln w="9525">
            <a:noFill/>
            <a:miter lim="800000"/>
            <a:headEnd/>
            <a:tailEnd/>
          </a:ln>
        </p:spPr>
        <p:txBody>
          <a:bodyPr wrap="none" lIns="82945" tIns="41473" rIns="82945" bIns="41473" anchor="ctr">
            <a:spAutoFit/>
          </a:bodyPr>
          <a:lstStyle/>
          <a:p>
            <a:endParaRPr lang="uk-UA">
              <a:ea typeface="Lucida Sans Unicode" pitchFamily="34" charset="0"/>
              <a:cs typeface="Lucida Sans Unicode" pitchFamily="34" charset="0"/>
            </a:endParaRPr>
          </a:p>
        </p:txBody>
      </p:sp>
      <p:grpSp>
        <p:nvGrpSpPr>
          <p:cNvPr id="2" name="Group 5"/>
          <p:cNvGrpSpPr>
            <a:grpSpLocks/>
          </p:cNvGrpSpPr>
          <p:nvPr/>
        </p:nvGrpSpPr>
        <p:grpSpPr bwMode="auto">
          <a:xfrm>
            <a:off x="260641" y="1533762"/>
            <a:ext cx="9079200" cy="5324239"/>
            <a:chOff x="-637" y="109"/>
            <a:chExt cx="10275" cy="6307"/>
          </a:xfrm>
        </p:grpSpPr>
        <p:pic>
          <p:nvPicPr>
            <p:cNvPr id="66566" name="Picture 57"/>
            <p:cNvPicPr>
              <a:picLocks noChangeAspect="1" noChangeArrowheads="1"/>
            </p:cNvPicPr>
            <p:nvPr/>
          </p:nvPicPr>
          <p:blipFill>
            <a:blip r:embed="rId2" cstate="print"/>
            <a:srcRect/>
            <a:stretch>
              <a:fillRect/>
            </a:stretch>
          </p:blipFill>
          <p:spPr bwMode="auto">
            <a:xfrm>
              <a:off x="-637" y="265"/>
              <a:ext cx="9638" cy="6151"/>
            </a:xfrm>
            <a:prstGeom prst="rect">
              <a:avLst/>
            </a:prstGeom>
            <a:noFill/>
            <a:ln w="9525">
              <a:noFill/>
              <a:miter lim="800000"/>
              <a:headEnd/>
              <a:tailEnd/>
            </a:ln>
          </p:spPr>
        </p:pic>
        <p:sp>
          <p:nvSpPr>
            <p:cNvPr id="66567" name="Line 56"/>
            <p:cNvSpPr>
              <a:spLocks noChangeShapeType="1"/>
            </p:cNvSpPr>
            <p:nvPr/>
          </p:nvSpPr>
          <p:spPr bwMode="auto">
            <a:xfrm>
              <a:off x="2134" y="1179"/>
              <a:ext cx="0" cy="454"/>
            </a:xfrm>
            <a:prstGeom prst="line">
              <a:avLst/>
            </a:prstGeom>
            <a:noFill/>
            <a:ln w="6350">
              <a:solidFill>
                <a:srgbClr val="231F20"/>
              </a:solidFill>
              <a:round/>
              <a:headEnd/>
              <a:tailEnd/>
            </a:ln>
          </p:spPr>
          <p:txBody>
            <a:bodyPr/>
            <a:lstStyle/>
            <a:p>
              <a:endParaRPr lang="uk-UA"/>
            </a:p>
          </p:txBody>
        </p:sp>
        <p:sp>
          <p:nvSpPr>
            <p:cNvPr id="66568" name="Line 55"/>
            <p:cNvSpPr>
              <a:spLocks noChangeShapeType="1"/>
            </p:cNvSpPr>
            <p:nvPr/>
          </p:nvSpPr>
          <p:spPr bwMode="auto">
            <a:xfrm>
              <a:off x="1848" y="1468"/>
              <a:ext cx="242" cy="426"/>
            </a:xfrm>
            <a:prstGeom prst="line">
              <a:avLst/>
            </a:prstGeom>
            <a:noFill/>
            <a:ln w="6350">
              <a:solidFill>
                <a:srgbClr val="231F20"/>
              </a:solidFill>
              <a:round/>
              <a:headEnd/>
              <a:tailEnd/>
            </a:ln>
          </p:spPr>
          <p:txBody>
            <a:bodyPr/>
            <a:lstStyle/>
            <a:p>
              <a:endParaRPr lang="uk-UA"/>
            </a:p>
          </p:txBody>
        </p:sp>
        <p:sp>
          <p:nvSpPr>
            <p:cNvPr id="66569" name="Line 54"/>
            <p:cNvSpPr>
              <a:spLocks noChangeShapeType="1"/>
            </p:cNvSpPr>
            <p:nvPr/>
          </p:nvSpPr>
          <p:spPr bwMode="auto">
            <a:xfrm>
              <a:off x="2613" y="1471"/>
              <a:ext cx="69" cy="401"/>
            </a:xfrm>
            <a:prstGeom prst="line">
              <a:avLst/>
            </a:prstGeom>
            <a:noFill/>
            <a:ln w="6350">
              <a:solidFill>
                <a:srgbClr val="231F20"/>
              </a:solidFill>
              <a:round/>
              <a:headEnd/>
              <a:tailEnd/>
            </a:ln>
          </p:spPr>
          <p:txBody>
            <a:bodyPr/>
            <a:lstStyle/>
            <a:p>
              <a:endParaRPr lang="uk-UA"/>
            </a:p>
          </p:txBody>
        </p:sp>
        <p:sp>
          <p:nvSpPr>
            <p:cNvPr id="66570" name="Line 53"/>
            <p:cNvSpPr>
              <a:spLocks noChangeShapeType="1"/>
            </p:cNvSpPr>
            <p:nvPr/>
          </p:nvSpPr>
          <p:spPr bwMode="auto">
            <a:xfrm>
              <a:off x="2826" y="1956"/>
              <a:ext cx="304" cy="0"/>
            </a:xfrm>
            <a:prstGeom prst="line">
              <a:avLst/>
            </a:prstGeom>
            <a:noFill/>
            <a:ln w="6350">
              <a:solidFill>
                <a:srgbClr val="231F20"/>
              </a:solidFill>
              <a:round/>
              <a:headEnd/>
              <a:tailEnd/>
            </a:ln>
          </p:spPr>
          <p:txBody>
            <a:bodyPr/>
            <a:lstStyle/>
            <a:p>
              <a:endParaRPr lang="uk-UA"/>
            </a:p>
          </p:txBody>
        </p:sp>
        <p:sp>
          <p:nvSpPr>
            <p:cNvPr id="66571" name="Freeform 52"/>
            <p:cNvSpPr>
              <a:spLocks/>
            </p:cNvSpPr>
            <p:nvPr/>
          </p:nvSpPr>
          <p:spPr bwMode="auto">
            <a:xfrm>
              <a:off x="2608" y="2101"/>
              <a:ext cx="573" cy="312"/>
            </a:xfrm>
            <a:custGeom>
              <a:avLst/>
              <a:gdLst>
                <a:gd name="T0" fmla="*/ 405 w 573"/>
                <a:gd name="T1" fmla="*/ 0 h 312"/>
                <a:gd name="T2" fmla="*/ 572 w 573"/>
                <a:gd name="T3" fmla="*/ 311 h 312"/>
                <a:gd name="T4" fmla="*/ 0 w 573"/>
                <a:gd name="T5" fmla="*/ 283 h 312"/>
                <a:gd name="T6" fmla="*/ 0 60000 65536"/>
                <a:gd name="T7" fmla="*/ 0 60000 65536"/>
                <a:gd name="T8" fmla="*/ 0 60000 65536"/>
                <a:gd name="T9" fmla="*/ 0 w 573"/>
                <a:gd name="T10" fmla="*/ 0 h 312"/>
                <a:gd name="T11" fmla="*/ 573 w 573"/>
                <a:gd name="T12" fmla="*/ 312 h 312"/>
              </a:gdLst>
              <a:ahLst/>
              <a:cxnLst>
                <a:cxn ang="T6">
                  <a:pos x="T0" y="T1"/>
                </a:cxn>
                <a:cxn ang="T7">
                  <a:pos x="T2" y="T3"/>
                </a:cxn>
                <a:cxn ang="T8">
                  <a:pos x="T4" y="T5"/>
                </a:cxn>
              </a:cxnLst>
              <a:rect l="T9" t="T10" r="T11" b="T12"/>
              <a:pathLst>
                <a:path w="573" h="312">
                  <a:moveTo>
                    <a:pt x="405" y="0"/>
                  </a:moveTo>
                  <a:lnTo>
                    <a:pt x="572" y="311"/>
                  </a:lnTo>
                  <a:lnTo>
                    <a:pt x="0" y="283"/>
                  </a:lnTo>
                </a:path>
              </a:pathLst>
            </a:custGeom>
            <a:noFill/>
            <a:ln w="6350">
              <a:solidFill>
                <a:srgbClr val="231F20"/>
              </a:solidFill>
              <a:round/>
              <a:headEnd/>
              <a:tailEnd/>
            </a:ln>
          </p:spPr>
          <p:txBody>
            <a:bodyPr/>
            <a:lstStyle/>
            <a:p>
              <a:endParaRPr lang="uk-UA"/>
            </a:p>
          </p:txBody>
        </p:sp>
        <p:sp>
          <p:nvSpPr>
            <p:cNvPr id="66572" name="Freeform 51"/>
            <p:cNvSpPr>
              <a:spLocks/>
            </p:cNvSpPr>
            <p:nvPr/>
          </p:nvSpPr>
          <p:spPr bwMode="auto">
            <a:xfrm>
              <a:off x="3331" y="2123"/>
              <a:ext cx="400" cy="284"/>
            </a:xfrm>
            <a:custGeom>
              <a:avLst/>
              <a:gdLst>
                <a:gd name="T0" fmla="*/ 399 w 400"/>
                <a:gd name="T1" fmla="*/ 0 h 284"/>
                <a:gd name="T2" fmla="*/ 0 w 400"/>
                <a:gd name="T3" fmla="*/ 284 h 284"/>
                <a:gd name="T4" fmla="*/ 218 w 400"/>
                <a:gd name="T5" fmla="*/ 213 h 284"/>
                <a:gd name="T6" fmla="*/ 0 60000 65536"/>
                <a:gd name="T7" fmla="*/ 0 60000 65536"/>
                <a:gd name="T8" fmla="*/ 0 60000 65536"/>
                <a:gd name="T9" fmla="*/ 0 w 400"/>
                <a:gd name="T10" fmla="*/ 0 h 284"/>
                <a:gd name="T11" fmla="*/ 400 w 400"/>
                <a:gd name="T12" fmla="*/ 284 h 284"/>
              </a:gdLst>
              <a:ahLst/>
              <a:cxnLst>
                <a:cxn ang="T6">
                  <a:pos x="T0" y="T1"/>
                </a:cxn>
                <a:cxn ang="T7">
                  <a:pos x="T2" y="T3"/>
                </a:cxn>
                <a:cxn ang="T8">
                  <a:pos x="T4" y="T5"/>
                </a:cxn>
              </a:cxnLst>
              <a:rect l="T9" t="T10" r="T11" b="T12"/>
              <a:pathLst>
                <a:path w="400" h="284">
                  <a:moveTo>
                    <a:pt x="399" y="0"/>
                  </a:moveTo>
                  <a:lnTo>
                    <a:pt x="0" y="284"/>
                  </a:lnTo>
                  <a:lnTo>
                    <a:pt x="218" y="213"/>
                  </a:lnTo>
                </a:path>
              </a:pathLst>
            </a:custGeom>
            <a:noFill/>
            <a:ln w="6350">
              <a:solidFill>
                <a:srgbClr val="231F20"/>
              </a:solidFill>
              <a:round/>
              <a:headEnd/>
              <a:tailEnd/>
            </a:ln>
          </p:spPr>
          <p:txBody>
            <a:bodyPr/>
            <a:lstStyle/>
            <a:p>
              <a:endParaRPr lang="uk-UA"/>
            </a:p>
          </p:txBody>
        </p:sp>
        <p:sp>
          <p:nvSpPr>
            <p:cNvPr id="66573" name="Line 50"/>
            <p:cNvSpPr>
              <a:spLocks noChangeShapeType="1"/>
            </p:cNvSpPr>
            <p:nvPr/>
          </p:nvSpPr>
          <p:spPr bwMode="auto">
            <a:xfrm>
              <a:off x="3313" y="1436"/>
              <a:ext cx="330" cy="555"/>
            </a:xfrm>
            <a:prstGeom prst="line">
              <a:avLst/>
            </a:prstGeom>
            <a:noFill/>
            <a:ln w="6350">
              <a:solidFill>
                <a:srgbClr val="231F20"/>
              </a:solidFill>
              <a:round/>
              <a:headEnd/>
              <a:tailEnd/>
            </a:ln>
          </p:spPr>
          <p:txBody>
            <a:bodyPr/>
            <a:lstStyle/>
            <a:p>
              <a:endParaRPr lang="uk-UA"/>
            </a:p>
          </p:txBody>
        </p:sp>
        <p:sp>
          <p:nvSpPr>
            <p:cNvPr id="66574" name="Line 49"/>
            <p:cNvSpPr>
              <a:spLocks noChangeShapeType="1"/>
            </p:cNvSpPr>
            <p:nvPr/>
          </p:nvSpPr>
          <p:spPr bwMode="auto">
            <a:xfrm>
              <a:off x="3511" y="1866"/>
              <a:ext cx="246" cy="0"/>
            </a:xfrm>
            <a:prstGeom prst="line">
              <a:avLst/>
            </a:prstGeom>
            <a:noFill/>
            <a:ln w="6350">
              <a:solidFill>
                <a:srgbClr val="231F20"/>
              </a:solidFill>
              <a:prstDash val="dash"/>
              <a:round/>
              <a:headEnd/>
              <a:tailEnd/>
            </a:ln>
          </p:spPr>
          <p:txBody>
            <a:bodyPr/>
            <a:lstStyle/>
            <a:p>
              <a:endParaRPr lang="uk-UA"/>
            </a:p>
          </p:txBody>
        </p:sp>
        <p:sp>
          <p:nvSpPr>
            <p:cNvPr id="66575" name="Line 48"/>
            <p:cNvSpPr>
              <a:spLocks noChangeShapeType="1"/>
            </p:cNvSpPr>
            <p:nvPr/>
          </p:nvSpPr>
          <p:spPr bwMode="auto">
            <a:xfrm>
              <a:off x="4563" y="1799"/>
              <a:ext cx="81" cy="0"/>
            </a:xfrm>
            <a:prstGeom prst="line">
              <a:avLst/>
            </a:prstGeom>
            <a:noFill/>
            <a:ln w="6350">
              <a:solidFill>
                <a:srgbClr val="231F20"/>
              </a:solidFill>
              <a:round/>
              <a:headEnd/>
              <a:tailEnd/>
            </a:ln>
          </p:spPr>
          <p:txBody>
            <a:bodyPr/>
            <a:lstStyle/>
            <a:p>
              <a:endParaRPr lang="uk-UA"/>
            </a:p>
          </p:txBody>
        </p:sp>
        <p:sp>
          <p:nvSpPr>
            <p:cNvPr id="66576" name="Line 47"/>
            <p:cNvSpPr>
              <a:spLocks noChangeShapeType="1"/>
            </p:cNvSpPr>
            <p:nvPr/>
          </p:nvSpPr>
          <p:spPr bwMode="auto">
            <a:xfrm>
              <a:off x="4370" y="1921"/>
              <a:ext cx="390" cy="0"/>
            </a:xfrm>
            <a:prstGeom prst="line">
              <a:avLst/>
            </a:prstGeom>
            <a:noFill/>
            <a:ln w="6350">
              <a:solidFill>
                <a:srgbClr val="231F20"/>
              </a:solidFill>
              <a:round/>
              <a:headEnd/>
              <a:tailEnd/>
            </a:ln>
          </p:spPr>
          <p:txBody>
            <a:bodyPr/>
            <a:lstStyle/>
            <a:p>
              <a:endParaRPr lang="uk-UA"/>
            </a:p>
          </p:txBody>
        </p:sp>
        <p:sp>
          <p:nvSpPr>
            <p:cNvPr id="66577" name="Line 46"/>
            <p:cNvSpPr>
              <a:spLocks noChangeShapeType="1"/>
            </p:cNvSpPr>
            <p:nvPr/>
          </p:nvSpPr>
          <p:spPr bwMode="auto">
            <a:xfrm>
              <a:off x="5306" y="1925"/>
              <a:ext cx="250" cy="0"/>
            </a:xfrm>
            <a:prstGeom prst="line">
              <a:avLst/>
            </a:prstGeom>
            <a:noFill/>
            <a:ln w="6350">
              <a:solidFill>
                <a:srgbClr val="231F20"/>
              </a:solidFill>
              <a:round/>
              <a:headEnd/>
              <a:tailEnd/>
            </a:ln>
          </p:spPr>
          <p:txBody>
            <a:bodyPr/>
            <a:lstStyle/>
            <a:p>
              <a:endParaRPr lang="uk-UA"/>
            </a:p>
          </p:txBody>
        </p:sp>
        <p:sp>
          <p:nvSpPr>
            <p:cNvPr id="66578" name="Line 45"/>
            <p:cNvSpPr>
              <a:spLocks noChangeShapeType="1"/>
            </p:cNvSpPr>
            <p:nvPr/>
          </p:nvSpPr>
          <p:spPr bwMode="auto">
            <a:xfrm>
              <a:off x="6089" y="1942"/>
              <a:ext cx="0" cy="0"/>
            </a:xfrm>
            <a:prstGeom prst="line">
              <a:avLst/>
            </a:prstGeom>
            <a:noFill/>
            <a:ln w="6350">
              <a:solidFill>
                <a:srgbClr val="231F20"/>
              </a:solidFill>
              <a:round/>
              <a:headEnd/>
              <a:tailEnd/>
            </a:ln>
          </p:spPr>
          <p:txBody>
            <a:bodyPr/>
            <a:lstStyle/>
            <a:p>
              <a:endParaRPr lang="uk-UA"/>
            </a:p>
          </p:txBody>
        </p:sp>
        <p:sp>
          <p:nvSpPr>
            <p:cNvPr id="66579" name="Line 44"/>
            <p:cNvSpPr>
              <a:spLocks noChangeShapeType="1"/>
            </p:cNvSpPr>
            <p:nvPr/>
          </p:nvSpPr>
          <p:spPr bwMode="auto">
            <a:xfrm>
              <a:off x="5992" y="2497"/>
              <a:ext cx="197" cy="177"/>
            </a:xfrm>
            <a:prstGeom prst="line">
              <a:avLst/>
            </a:prstGeom>
            <a:noFill/>
            <a:ln w="6350">
              <a:solidFill>
                <a:srgbClr val="231F20"/>
              </a:solidFill>
              <a:round/>
              <a:headEnd/>
              <a:tailEnd/>
            </a:ln>
          </p:spPr>
          <p:txBody>
            <a:bodyPr/>
            <a:lstStyle/>
            <a:p>
              <a:endParaRPr lang="uk-UA"/>
            </a:p>
          </p:txBody>
        </p:sp>
        <p:sp>
          <p:nvSpPr>
            <p:cNvPr id="66580" name="Line 43"/>
            <p:cNvSpPr>
              <a:spLocks noChangeShapeType="1"/>
            </p:cNvSpPr>
            <p:nvPr/>
          </p:nvSpPr>
          <p:spPr bwMode="auto">
            <a:xfrm>
              <a:off x="6202" y="1672"/>
              <a:ext cx="12" cy="0"/>
            </a:xfrm>
            <a:prstGeom prst="line">
              <a:avLst/>
            </a:prstGeom>
            <a:noFill/>
            <a:ln w="6350">
              <a:solidFill>
                <a:srgbClr val="231F20"/>
              </a:solidFill>
              <a:round/>
              <a:headEnd/>
              <a:tailEnd/>
            </a:ln>
          </p:spPr>
          <p:txBody>
            <a:bodyPr/>
            <a:lstStyle/>
            <a:p>
              <a:endParaRPr lang="uk-UA"/>
            </a:p>
          </p:txBody>
        </p:sp>
        <p:sp>
          <p:nvSpPr>
            <p:cNvPr id="66581" name="Line 42"/>
            <p:cNvSpPr>
              <a:spLocks noChangeShapeType="1"/>
            </p:cNvSpPr>
            <p:nvPr/>
          </p:nvSpPr>
          <p:spPr bwMode="auto">
            <a:xfrm>
              <a:off x="6785" y="1461"/>
              <a:ext cx="328" cy="0"/>
            </a:xfrm>
            <a:prstGeom prst="line">
              <a:avLst/>
            </a:prstGeom>
            <a:noFill/>
            <a:ln w="6350">
              <a:solidFill>
                <a:srgbClr val="231F20"/>
              </a:solidFill>
              <a:round/>
              <a:headEnd/>
              <a:tailEnd/>
            </a:ln>
          </p:spPr>
          <p:txBody>
            <a:bodyPr/>
            <a:lstStyle/>
            <a:p>
              <a:endParaRPr lang="uk-UA"/>
            </a:p>
          </p:txBody>
        </p:sp>
        <p:sp>
          <p:nvSpPr>
            <p:cNvPr id="66582" name="Line 41"/>
            <p:cNvSpPr>
              <a:spLocks noChangeShapeType="1"/>
            </p:cNvSpPr>
            <p:nvPr/>
          </p:nvSpPr>
          <p:spPr bwMode="auto">
            <a:xfrm>
              <a:off x="7634" y="1333"/>
              <a:ext cx="0" cy="0"/>
            </a:xfrm>
            <a:prstGeom prst="line">
              <a:avLst/>
            </a:prstGeom>
            <a:noFill/>
            <a:ln w="6350">
              <a:solidFill>
                <a:srgbClr val="231F20"/>
              </a:solidFill>
              <a:round/>
              <a:headEnd/>
              <a:tailEnd/>
            </a:ln>
          </p:spPr>
          <p:txBody>
            <a:bodyPr/>
            <a:lstStyle/>
            <a:p>
              <a:endParaRPr lang="uk-UA"/>
            </a:p>
          </p:txBody>
        </p:sp>
        <p:sp>
          <p:nvSpPr>
            <p:cNvPr id="66583" name="Line 40"/>
            <p:cNvSpPr>
              <a:spLocks noChangeShapeType="1"/>
            </p:cNvSpPr>
            <p:nvPr/>
          </p:nvSpPr>
          <p:spPr bwMode="auto">
            <a:xfrm>
              <a:off x="6754" y="2668"/>
              <a:ext cx="136" cy="0"/>
            </a:xfrm>
            <a:prstGeom prst="line">
              <a:avLst/>
            </a:prstGeom>
            <a:noFill/>
            <a:ln w="6350">
              <a:solidFill>
                <a:srgbClr val="231F20"/>
              </a:solidFill>
              <a:round/>
              <a:headEnd/>
              <a:tailEnd/>
            </a:ln>
          </p:spPr>
          <p:txBody>
            <a:bodyPr/>
            <a:lstStyle/>
            <a:p>
              <a:endParaRPr lang="uk-UA"/>
            </a:p>
          </p:txBody>
        </p:sp>
        <p:sp>
          <p:nvSpPr>
            <p:cNvPr id="66584" name="Text Box 39"/>
            <p:cNvSpPr txBox="1">
              <a:spLocks noChangeArrowheads="1"/>
            </p:cNvSpPr>
            <p:nvPr/>
          </p:nvSpPr>
          <p:spPr bwMode="auto">
            <a:xfrm>
              <a:off x="3188" y="155"/>
              <a:ext cx="1681" cy="160"/>
            </a:xfrm>
            <a:prstGeom prst="rect">
              <a:avLst/>
            </a:prstGeom>
            <a:noFill/>
            <a:ln w="9525">
              <a:noFill/>
              <a:miter lim="800000"/>
              <a:headEnd/>
              <a:tailEnd/>
            </a:ln>
          </p:spPr>
          <p:txBody>
            <a:bodyPr lIns="0" tIns="0" rIns="0" bIns="0"/>
            <a:lstStyle/>
            <a:p>
              <a:r>
                <a:rPr lang="en-US" sz="700" b="1" dirty="0">
                  <a:solidFill>
                    <a:srgbClr val="FFFFFF"/>
                  </a:solidFill>
                  <a:latin typeface="Cambria" pitchFamily="18" charset="0"/>
                  <a:cs typeface="Times New Roman" pitchFamily="18" charset="0"/>
                </a:rPr>
                <a:t>Вік ембріона (у тижнях)</a:t>
              </a:r>
              <a:endParaRPr lang="en-US" dirty="0">
                <a:solidFill>
                  <a:srgbClr val="000000"/>
                </a:solidFill>
                <a:ea typeface="Lucida Sans Unicode" pitchFamily="34" charset="0"/>
                <a:cs typeface="Lucida Sans Unicode" pitchFamily="34" charset="0"/>
              </a:endParaRPr>
            </a:p>
          </p:txBody>
        </p:sp>
        <p:sp>
          <p:nvSpPr>
            <p:cNvPr id="66585" name="Text Box 38"/>
            <p:cNvSpPr txBox="1">
              <a:spLocks noChangeArrowheads="1"/>
            </p:cNvSpPr>
            <p:nvPr/>
          </p:nvSpPr>
          <p:spPr bwMode="auto">
            <a:xfrm>
              <a:off x="6796" y="155"/>
              <a:ext cx="1531"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Вік плоду (у тижнях)</a:t>
              </a:r>
              <a:endParaRPr lang="en-US" dirty="0">
                <a:solidFill>
                  <a:srgbClr val="000000"/>
                </a:solidFill>
                <a:ea typeface="Lucida Sans Unicode" pitchFamily="34" charset="0"/>
                <a:cs typeface="Lucida Sans Unicode" pitchFamily="34" charset="0"/>
              </a:endParaRPr>
            </a:p>
          </p:txBody>
        </p:sp>
        <p:sp>
          <p:nvSpPr>
            <p:cNvPr id="66586" name="Text Box 37"/>
            <p:cNvSpPr txBox="1">
              <a:spLocks noChangeArrowheads="1"/>
            </p:cNvSpPr>
            <p:nvPr/>
          </p:nvSpPr>
          <p:spPr bwMode="auto">
            <a:xfrm>
              <a:off x="361" y="580"/>
              <a:ext cx="8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1</a:t>
              </a:r>
              <a:endParaRPr lang="en-US" dirty="0">
                <a:solidFill>
                  <a:srgbClr val="000000"/>
                </a:solidFill>
                <a:ea typeface="Lucida Sans Unicode" pitchFamily="34" charset="0"/>
                <a:cs typeface="Lucida Sans Unicode" pitchFamily="34" charset="0"/>
              </a:endParaRPr>
            </a:p>
          </p:txBody>
        </p:sp>
        <p:sp>
          <p:nvSpPr>
            <p:cNvPr id="66587" name="Text Box 36"/>
            <p:cNvSpPr txBox="1">
              <a:spLocks noChangeArrowheads="1"/>
            </p:cNvSpPr>
            <p:nvPr/>
          </p:nvSpPr>
          <p:spPr bwMode="auto">
            <a:xfrm>
              <a:off x="1168" y="580"/>
              <a:ext cx="8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2</a:t>
              </a:r>
              <a:endParaRPr lang="en-US" dirty="0">
                <a:solidFill>
                  <a:srgbClr val="000000"/>
                </a:solidFill>
                <a:ea typeface="Lucida Sans Unicode" pitchFamily="34" charset="0"/>
                <a:cs typeface="Lucida Sans Unicode" pitchFamily="34" charset="0"/>
              </a:endParaRPr>
            </a:p>
          </p:txBody>
        </p:sp>
        <p:sp>
          <p:nvSpPr>
            <p:cNvPr id="66588" name="Text Box 35"/>
            <p:cNvSpPr txBox="1">
              <a:spLocks noChangeArrowheads="1"/>
            </p:cNvSpPr>
            <p:nvPr/>
          </p:nvSpPr>
          <p:spPr bwMode="auto">
            <a:xfrm>
              <a:off x="1968" y="580"/>
              <a:ext cx="8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3</a:t>
              </a:r>
              <a:endParaRPr lang="en-US" dirty="0">
                <a:solidFill>
                  <a:srgbClr val="000000"/>
                </a:solidFill>
                <a:ea typeface="Lucida Sans Unicode" pitchFamily="34" charset="0"/>
                <a:cs typeface="Lucida Sans Unicode" pitchFamily="34" charset="0"/>
              </a:endParaRPr>
            </a:p>
          </p:txBody>
        </p:sp>
        <p:sp>
          <p:nvSpPr>
            <p:cNvPr id="66589" name="Text Box 34"/>
            <p:cNvSpPr txBox="1">
              <a:spLocks noChangeArrowheads="1"/>
            </p:cNvSpPr>
            <p:nvPr/>
          </p:nvSpPr>
          <p:spPr bwMode="auto">
            <a:xfrm>
              <a:off x="2763" y="580"/>
              <a:ext cx="8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4</a:t>
              </a:r>
              <a:endParaRPr lang="en-US" dirty="0">
                <a:solidFill>
                  <a:srgbClr val="000000"/>
                </a:solidFill>
                <a:ea typeface="Lucida Sans Unicode" pitchFamily="34" charset="0"/>
                <a:cs typeface="Lucida Sans Unicode" pitchFamily="34" charset="0"/>
              </a:endParaRPr>
            </a:p>
          </p:txBody>
        </p:sp>
        <p:sp>
          <p:nvSpPr>
            <p:cNvPr id="66590" name="Text Box 33"/>
            <p:cNvSpPr txBox="1">
              <a:spLocks noChangeArrowheads="1"/>
            </p:cNvSpPr>
            <p:nvPr/>
          </p:nvSpPr>
          <p:spPr bwMode="auto">
            <a:xfrm>
              <a:off x="3571" y="580"/>
              <a:ext cx="8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5</a:t>
              </a:r>
              <a:endParaRPr lang="en-US" dirty="0">
                <a:solidFill>
                  <a:srgbClr val="000000"/>
                </a:solidFill>
                <a:ea typeface="Lucida Sans Unicode" pitchFamily="34" charset="0"/>
                <a:cs typeface="Lucida Sans Unicode" pitchFamily="34" charset="0"/>
              </a:endParaRPr>
            </a:p>
          </p:txBody>
        </p:sp>
        <p:sp>
          <p:nvSpPr>
            <p:cNvPr id="66591" name="Text Box 32"/>
            <p:cNvSpPr txBox="1">
              <a:spLocks noChangeArrowheads="1"/>
            </p:cNvSpPr>
            <p:nvPr/>
          </p:nvSpPr>
          <p:spPr bwMode="auto">
            <a:xfrm>
              <a:off x="4375" y="580"/>
              <a:ext cx="8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6</a:t>
              </a:r>
              <a:endParaRPr lang="en-US" dirty="0">
                <a:solidFill>
                  <a:srgbClr val="000000"/>
                </a:solidFill>
                <a:ea typeface="Lucida Sans Unicode" pitchFamily="34" charset="0"/>
                <a:cs typeface="Lucida Sans Unicode" pitchFamily="34" charset="0"/>
              </a:endParaRPr>
            </a:p>
          </p:txBody>
        </p:sp>
        <p:sp>
          <p:nvSpPr>
            <p:cNvPr id="66592" name="Text Box 31"/>
            <p:cNvSpPr txBox="1">
              <a:spLocks noChangeArrowheads="1"/>
            </p:cNvSpPr>
            <p:nvPr/>
          </p:nvSpPr>
          <p:spPr bwMode="auto">
            <a:xfrm>
              <a:off x="5169" y="580"/>
              <a:ext cx="8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7</a:t>
              </a:r>
              <a:endParaRPr lang="en-US" dirty="0">
                <a:solidFill>
                  <a:srgbClr val="000000"/>
                </a:solidFill>
                <a:ea typeface="Lucida Sans Unicode" pitchFamily="34" charset="0"/>
                <a:cs typeface="Lucida Sans Unicode" pitchFamily="34" charset="0"/>
              </a:endParaRPr>
            </a:p>
          </p:txBody>
        </p:sp>
        <p:sp>
          <p:nvSpPr>
            <p:cNvPr id="66593" name="Text Box 30"/>
            <p:cNvSpPr txBox="1">
              <a:spLocks noChangeArrowheads="1"/>
            </p:cNvSpPr>
            <p:nvPr/>
          </p:nvSpPr>
          <p:spPr bwMode="auto">
            <a:xfrm>
              <a:off x="5969" y="580"/>
              <a:ext cx="8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8</a:t>
              </a:r>
              <a:endParaRPr lang="en-US" dirty="0">
                <a:solidFill>
                  <a:srgbClr val="000000"/>
                </a:solidFill>
                <a:ea typeface="Lucida Sans Unicode" pitchFamily="34" charset="0"/>
                <a:cs typeface="Lucida Sans Unicode" pitchFamily="34" charset="0"/>
              </a:endParaRPr>
            </a:p>
          </p:txBody>
        </p:sp>
        <p:sp>
          <p:nvSpPr>
            <p:cNvPr id="66594" name="Text Box 29"/>
            <p:cNvSpPr txBox="1">
              <a:spLocks noChangeArrowheads="1"/>
            </p:cNvSpPr>
            <p:nvPr/>
          </p:nvSpPr>
          <p:spPr bwMode="auto">
            <a:xfrm>
              <a:off x="6776" y="580"/>
              <a:ext cx="8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9</a:t>
              </a:r>
              <a:endParaRPr lang="en-US" dirty="0">
                <a:solidFill>
                  <a:srgbClr val="000000"/>
                </a:solidFill>
                <a:ea typeface="Lucida Sans Unicode" pitchFamily="34" charset="0"/>
                <a:cs typeface="Lucida Sans Unicode" pitchFamily="34" charset="0"/>
              </a:endParaRPr>
            </a:p>
          </p:txBody>
        </p:sp>
        <p:sp>
          <p:nvSpPr>
            <p:cNvPr id="66595" name="Text Box 28"/>
            <p:cNvSpPr txBox="1">
              <a:spLocks noChangeArrowheads="1"/>
            </p:cNvSpPr>
            <p:nvPr/>
          </p:nvSpPr>
          <p:spPr bwMode="auto">
            <a:xfrm>
              <a:off x="7540" y="580"/>
              <a:ext cx="169"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16</a:t>
              </a:r>
              <a:endParaRPr lang="en-US" dirty="0">
                <a:solidFill>
                  <a:srgbClr val="000000"/>
                </a:solidFill>
                <a:ea typeface="Lucida Sans Unicode" pitchFamily="34" charset="0"/>
                <a:cs typeface="Lucida Sans Unicode" pitchFamily="34" charset="0"/>
              </a:endParaRPr>
            </a:p>
          </p:txBody>
        </p:sp>
        <p:sp>
          <p:nvSpPr>
            <p:cNvPr id="66596" name="Text Box 27"/>
            <p:cNvSpPr txBox="1">
              <a:spLocks noChangeArrowheads="1"/>
            </p:cNvSpPr>
            <p:nvPr/>
          </p:nvSpPr>
          <p:spPr bwMode="auto">
            <a:xfrm>
              <a:off x="8210" y="109"/>
              <a:ext cx="1409" cy="632"/>
            </a:xfrm>
            <a:prstGeom prst="rect">
              <a:avLst/>
            </a:prstGeom>
            <a:noFill/>
            <a:ln w="9525">
              <a:noFill/>
              <a:miter lim="800000"/>
              <a:headEnd/>
              <a:tailEnd/>
            </a:ln>
          </p:spPr>
          <p:txBody>
            <a:bodyPr lIns="0" tIns="0" rIns="0" bIns="0"/>
            <a:lstStyle/>
            <a:p>
              <a:pPr indent="139683">
                <a:tabLst>
                  <a:tab pos="541448" algn="l"/>
                </a:tabLst>
              </a:pPr>
              <a:r>
                <a:rPr lang="en-US" sz="700" b="1" dirty="0">
                  <a:solidFill>
                    <a:srgbClr val="231F20"/>
                  </a:solidFill>
                  <a:latin typeface="Cambria" pitchFamily="18" charset="0"/>
                  <a:cs typeface="Times New Roman" pitchFamily="18" charset="0"/>
                </a:rPr>
                <a:t>Плід доношений</a:t>
              </a:r>
              <a:endParaRPr lang="en-GB" sz="800" dirty="0">
                <a:ea typeface="Lucida Sans Unicode" pitchFamily="34" charset="0"/>
              </a:endParaRPr>
            </a:p>
            <a:p>
              <a:pPr indent="139683" eaLnBrk="0" hangingPunct="0">
                <a:buClrTx/>
                <a:buSzTx/>
                <a:tabLst>
                  <a:tab pos="541448" algn="l"/>
                </a:tabLst>
              </a:pPr>
              <a:r>
                <a:rPr lang="en-US" sz="700" b="1" dirty="0">
                  <a:solidFill>
                    <a:srgbClr val="231F20"/>
                  </a:solidFill>
                  <a:latin typeface="Cambria" pitchFamily="18" charset="0"/>
                  <a:cs typeface="Times New Roman" pitchFamily="18" charset="0"/>
                </a:rPr>
                <a:t>20–36	38</a:t>
              </a:r>
              <a:endParaRPr lang="en-US" dirty="0">
                <a:solidFill>
                  <a:srgbClr val="000000"/>
                </a:solidFill>
                <a:ea typeface="Lucida Sans Unicode" pitchFamily="34" charset="0"/>
                <a:cs typeface="Lucida Sans Unicode" pitchFamily="34" charset="0"/>
              </a:endParaRPr>
            </a:p>
          </p:txBody>
        </p:sp>
        <p:sp>
          <p:nvSpPr>
            <p:cNvPr id="66597" name="Text Box 26"/>
            <p:cNvSpPr txBox="1">
              <a:spLocks noChangeArrowheads="1"/>
            </p:cNvSpPr>
            <p:nvPr/>
          </p:nvSpPr>
          <p:spPr bwMode="auto">
            <a:xfrm>
              <a:off x="286" y="948"/>
              <a:ext cx="1042" cy="544"/>
            </a:xfrm>
            <a:prstGeom prst="rect">
              <a:avLst/>
            </a:prstGeom>
            <a:noFill/>
            <a:ln w="9525">
              <a:noFill/>
              <a:miter lim="800000"/>
              <a:headEnd/>
              <a:tailEnd/>
            </a:ln>
          </p:spPr>
          <p:txBody>
            <a:bodyPr lIns="0" tIns="0" rIns="0" bIns="0"/>
            <a:lstStyle/>
            <a:p>
              <a:pPr algn="ctr"/>
              <a:r>
                <a:rPr lang="en-US" sz="700" b="1" dirty="0">
                  <a:solidFill>
                    <a:srgbClr val="231F20"/>
                  </a:solidFill>
                  <a:latin typeface="Cambria" pitchFamily="18" charset="0"/>
                  <a:cs typeface="Times New Roman" pitchFamily="18" charset="0"/>
                </a:rPr>
                <a:t>Період поділу</a:t>
              </a:r>
              <a:endParaRPr lang="en-GB" sz="800" dirty="0">
                <a:ea typeface="Lucida Sans Unicode" pitchFamily="34" charset="0"/>
              </a:endParaRPr>
            </a:p>
            <a:p>
              <a:pPr algn="ctr" eaLnBrk="0" hangingPunct="0">
                <a:lnSpc>
                  <a:spcPct val="100000"/>
                </a:lnSpc>
                <a:buClrTx/>
                <a:buSzTx/>
                <a:buFontTx/>
                <a:buNone/>
              </a:pPr>
              <a:r>
                <a:rPr lang="en-US" sz="700" b="1" dirty="0">
                  <a:solidFill>
                    <a:srgbClr val="231F20"/>
                  </a:solidFill>
                  <a:latin typeface="Cambria" pitchFamily="18" charset="0"/>
                  <a:cs typeface="Times New Roman" pitchFamily="18" charset="0"/>
                </a:rPr>
                <a:t>зиготи та імплантації</a:t>
              </a:r>
              <a:endParaRPr lang="en-US" dirty="0">
                <a:solidFill>
                  <a:srgbClr val="000000"/>
                </a:solidFill>
                <a:ea typeface="Lucida Sans Unicode" pitchFamily="34" charset="0"/>
                <a:cs typeface="Lucida Sans Unicode" pitchFamily="34" charset="0"/>
              </a:endParaRPr>
            </a:p>
          </p:txBody>
        </p:sp>
        <p:sp>
          <p:nvSpPr>
            <p:cNvPr id="66598" name="Text Box 25"/>
            <p:cNvSpPr txBox="1">
              <a:spLocks noChangeArrowheads="1"/>
            </p:cNvSpPr>
            <p:nvPr/>
          </p:nvSpPr>
          <p:spPr bwMode="auto">
            <a:xfrm>
              <a:off x="1643" y="988"/>
              <a:ext cx="677" cy="438"/>
            </a:xfrm>
            <a:prstGeom prst="rect">
              <a:avLst/>
            </a:prstGeom>
            <a:noFill/>
            <a:ln w="9525">
              <a:noFill/>
              <a:miter lim="800000"/>
              <a:headEnd/>
              <a:tailEnd/>
            </a:ln>
          </p:spPr>
          <p:txBody>
            <a:bodyPr lIns="0" tIns="0" rIns="0" bIns="0"/>
            <a:lstStyle/>
            <a:p>
              <a:r>
                <a:rPr lang="en-US" sz="700" b="1" dirty="0">
                  <a:solidFill>
                    <a:srgbClr val="FFFFFF"/>
                  </a:solidFill>
                  <a:latin typeface="Cambria" pitchFamily="18" charset="0"/>
                  <a:cs typeface="Times New Roman" pitchFamily="18" charset="0"/>
                </a:rPr>
                <a:t>ЦНС</a:t>
              </a:r>
              <a:endParaRPr lang="en-GB" sz="800" dirty="0">
                <a:ea typeface="Lucida Sans Unicode" pitchFamily="34" charset="0"/>
              </a:endParaRPr>
            </a:p>
            <a:p>
              <a:pPr eaLnBrk="0" hangingPunct="0">
                <a:lnSpc>
                  <a:spcPct val="100000"/>
                </a:lnSpc>
                <a:buClrTx/>
                <a:buSzTx/>
                <a:buFontTx/>
                <a:buNone/>
              </a:pPr>
              <a:r>
                <a:rPr lang="en-US" sz="700" b="1" dirty="0">
                  <a:solidFill>
                    <a:srgbClr val="FFFFFF"/>
                  </a:solidFill>
                  <a:latin typeface="Cambria" pitchFamily="18" charset="0"/>
                  <a:cs typeface="Times New Roman" pitchFamily="18" charset="0"/>
                </a:rPr>
                <a:t>серце</a:t>
              </a:r>
              <a:endParaRPr lang="en-US" dirty="0">
                <a:solidFill>
                  <a:srgbClr val="000000"/>
                </a:solidFill>
                <a:ea typeface="Lucida Sans Unicode" pitchFamily="34" charset="0"/>
                <a:cs typeface="Lucida Sans Unicode" pitchFamily="34" charset="0"/>
              </a:endParaRPr>
            </a:p>
          </p:txBody>
        </p:sp>
        <p:sp>
          <p:nvSpPr>
            <p:cNvPr id="66599" name="Text Box 24"/>
            <p:cNvSpPr txBox="1">
              <a:spLocks noChangeArrowheads="1"/>
            </p:cNvSpPr>
            <p:nvPr/>
          </p:nvSpPr>
          <p:spPr bwMode="auto">
            <a:xfrm>
              <a:off x="3940" y="796"/>
              <a:ext cx="2596" cy="389"/>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індуковані спільні місця дії тератогена</a:t>
              </a:r>
              <a:endParaRPr lang="en-GB" sz="800" dirty="0">
                <a:ea typeface="Lucida Sans Unicode" pitchFamily="34" charset="0"/>
              </a:endParaRPr>
            </a:p>
            <a:p>
              <a:pPr algn="r" eaLnBrk="0" hangingPunct="0">
                <a:lnSpc>
                  <a:spcPct val="100000"/>
                </a:lnSpc>
                <a:buClrTx/>
                <a:buSzTx/>
                <a:buFontTx/>
                <a:buNone/>
              </a:pPr>
              <a:r>
                <a:rPr lang="en-US" sz="700" b="1" dirty="0">
                  <a:solidFill>
                    <a:srgbClr val="FFFFFF"/>
                  </a:solidFill>
                  <a:latin typeface="Cambria" pitchFamily="18" charset="0"/>
                  <a:cs typeface="Times New Roman" pitchFamily="18" charset="0"/>
                </a:rPr>
                <a:t>вухо</a:t>
              </a:r>
              <a:endParaRPr lang="en-US" dirty="0">
                <a:solidFill>
                  <a:srgbClr val="000000"/>
                </a:solidFill>
                <a:ea typeface="Lucida Sans Unicode" pitchFamily="34" charset="0"/>
                <a:cs typeface="Lucida Sans Unicode" pitchFamily="34" charset="0"/>
              </a:endParaRPr>
            </a:p>
          </p:txBody>
        </p:sp>
        <p:sp>
          <p:nvSpPr>
            <p:cNvPr id="66600" name="Text Box 23"/>
            <p:cNvSpPr txBox="1">
              <a:spLocks noChangeArrowheads="1"/>
            </p:cNvSpPr>
            <p:nvPr/>
          </p:nvSpPr>
          <p:spPr bwMode="auto">
            <a:xfrm>
              <a:off x="7006" y="880"/>
              <a:ext cx="451"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мозок</a:t>
              </a:r>
              <a:endParaRPr lang="en-US" dirty="0">
                <a:solidFill>
                  <a:srgbClr val="000000"/>
                </a:solidFill>
                <a:ea typeface="Lucida Sans Unicode" pitchFamily="34" charset="0"/>
                <a:cs typeface="Lucida Sans Unicode" pitchFamily="34" charset="0"/>
              </a:endParaRPr>
            </a:p>
          </p:txBody>
        </p:sp>
        <p:sp>
          <p:nvSpPr>
            <p:cNvPr id="66601" name="Text Box 22"/>
            <p:cNvSpPr txBox="1">
              <a:spLocks noChangeArrowheads="1"/>
            </p:cNvSpPr>
            <p:nvPr/>
          </p:nvSpPr>
          <p:spPr bwMode="auto">
            <a:xfrm>
              <a:off x="3649" y="1161"/>
              <a:ext cx="267" cy="160"/>
            </a:xfrm>
            <a:prstGeom prst="rect">
              <a:avLst/>
            </a:prstGeom>
            <a:noFill/>
            <a:ln w="9525">
              <a:noFill/>
              <a:miter lim="800000"/>
              <a:headEnd/>
              <a:tailEnd/>
            </a:ln>
          </p:spPr>
          <p:txBody>
            <a:bodyPr lIns="0" tIns="0" rIns="0" bIns="0"/>
            <a:lstStyle/>
            <a:p>
              <a:r>
                <a:rPr lang="en-US" sz="700" b="1" dirty="0">
                  <a:solidFill>
                    <a:srgbClr val="FFFFFF"/>
                  </a:solidFill>
                  <a:latin typeface="Cambria" pitchFamily="18" charset="0"/>
                  <a:cs typeface="Times New Roman" pitchFamily="18" charset="0"/>
                </a:rPr>
                <a:t>око</a:t>
              </a:r>
              <a:endParaRPr lang="en-US" dirty="0">
                <a:solidFill>
                  <a:srgbClr val="000000"/>
                </a:solidFill>
                <a:ea typeface="Lucida Sans Unicode" pitchFamily="34" charset="0"/>
                <a:cs typeface="Lucida Sans Unicode" pitchFamily="34" charset="0"/>
              </a:endParaRPr>
            </a:p>
          </p:txBody>
        </p:sp>
        <p:sp>
          <p:nvSpPr>
            <p:cNvPr id="66602" name="Text Box 21"/>
            <p:cNvSpPr txBox="1">
              <a:spLocks noChangeArrowheads="1"/>
            </p:cNvSpPr>
            <p:nvPr/>
          </p:nvSpPr>
          <p:spPr bwMode="auto">
            <a:xfrm>
              <a:off x="2487" y="1305"/>
              <a:ext cx="267" cy="160"/>
            </a:xfrm>
            <a:prstGeom prst="rect">
              <a:avLst/>
            </a:prstGeom>
            <a:noFill/>
            <a:ln w="9525">
              <a:noFill/>
              <a:miter lim="800000"/>
              <a:headEnd/>
              <a:tailEnd/>
            </a:ln>
          </p:spPr>
          <p:txBody>
            <a:bodyPr lIns="0" tIns="0" rIns="0" bIns="0"/>
            <a:lstStyle/>
            <a:p>
              <a:r>
                <a:rPr lang="en-US" sz="700" b="1" dirty="0">
                  <a:solidFill>
                    <a:srgbClr val="FFFFFF"/>
                  </a:solidFill>
                  <a:latin typeface="Cambria" pitchFamily="18" charset="0"/>
                  <a:cs typeface="Times New Roman" pitchFamily="18" charset="0"/>
                </a:rPr>
                <a:t>око</a:t>
              </a:r>
              <a:endParaRPr lang="en-US" dirty="0">
                <a:solidFill>
                  <a:srgbClr val="000000"/>
                </a:solidFill>
                <a:ea typeface="Lucida Sans Unicode" pitchFamily="34" charset="0"/>
                <a:cs typeface="Lucida Sans Unicode" pitchFamily="34" charset="0"/>
              </a:endParaRPr>
            </a:p>
          </p:txBody>
        </p:sp>
        <p:sp>
          <p:nvSpPr>
            <p:cNvPr id="66603" name="Text Box 20"/>
            <p:cNvSpPr txBox="1">
              <a:spLocks noChangeArrowheads="1"/>
            </p:cNvSpPr>
            <p:nvPr/>
          </p:nvSpPr>
          <p:spPr bwMode="auto">
            <a:xfrm>
              <a:off x="3035" y="1266"/>
              <a:ext cx="393" cy="160"/>
            </a:xfrm>
            <a:prstGeom prst="rect">
              <a:avLst/>
            </a:prstGeom>
            <a:noFill/>
            <a:ln w="9525">
              <a:noFill/>
              <a:miter lim="800000"/>
              <a:headEnd/>
              <a:tailEnd/>
            </a:ln>
          </p:spPr>
          <p:txBody>
            <a:bodyPr lIns="0" tIns="0" rIns="0" bIns="0"/>
            <a:lstStyle/>
            <a:p>
              <a:r>
                <a:rPr lang="en-US" sz="700" b="1" dirty="0">
                  <a:solidFill>
                    <a:srgbClr val="FFFFFF"/>
                  </a:solidFill>
                  <a:latin typeface="Cambria" pitchFamily="18" charset="0"/>
                  <a:cs typeface="Times New Roman" pitchFamily="18" charset="0"/>
                </a:rPr>
                <a:t>серце</a:t>
              </a:r>
              <a:endParaRPr lang="en-US" dirty="0">
                <a:solidFill>
                  <a:srgbClr val="000000"/>
                </a:solidFill>
                <a:ea typeface="Lucida Sans Unicode" pitchFamily="34" charset="0"/>
                <a:cs typeface="Lucida Sans Unicode" pitchFamily="34" charset="0"/>
              </a:endParaRPr>
            </a:p>
          </p:txBody>
        </p:sp>
        <p:sp>
          <p:nvSpPr>
            <p:cNvPr id="66604" name="Text Box 19"/>
            <p:cNvSpPr txBox="1">
              <a:spLocks noChangeArrowheads="1"/>
            </p:cNvSpPr>
            <p:nvPr/>
          </p:nvSpPr>
          <p:spPr bwMode="auto">
            <a:xfrm>
              <a:off x="4429" y="1192"/>
              <a:ext cx="350" cy="160"/>
            </a:xfrm>
            <a:prstGeom prst="rect">
              <a:avLst/>
            </a:prstGeom>
            <a:noFill/>
            <a:ln w="9525">
              <a:noFill/>
              <a:miter lim="800000"/>
              <a:headEnd/>
              <a:tailEnd/>
            </a:ln>
          </p:spPr>
          <p:txBody>
            <a:bodyPr lIns="0" tIns="0" rIns="0" bIns="0"/>
            <a:lstStyle/>
            <a:p>
              <a:r>
                <a:rPr lang="en-US" sz="700" b="1" dirty="0">
                  <a:solidFill>
                    <a:srgbClr val="FFFFFF"/>
                  </a:solidFill>
                  <a:latin typeface="Cambria" pitchFamily="18" charset="0"/>
                  <a:cs typeface="Times New Roman" pitchFamily="18" charset="0"/>
                </a:rPr>
                <a:t>вухо</a:t>
              </a:r>
              <a:endParaRPr lang="en-US" dirty="0">
                <a:solidFill>
                  <a:srgbClr val="000000"/>
                </a:solidFill>
                <a:ea typeface="Lucida Sans Unicode" pitchFamily="34" charset="0"/>
                <a:cs typeface="Lucida Sans Unicode" pitchFamily="34" charset="0"/>
              </a:endParaRPr>
            </a:p>
          </p:txBody>
        </p:sp>
        <p:sp>
          <p:nvSpPr>
            <p:cNvPr id="66605" name="Text Box 18"/>
            <p:cNvSpPr txBox="1">
              <a:spLocks noChangeArrowheads="1"/>
            </p:cNvSpPr>
            <p:nvPr/>
          </p:nvSpPr>
          <p:spPr bwMode="auto">
            <a:xfrm>
              <a:off x="5180" y="1203"/>
              <a:ext cx="792" cy="160"/>
            </a:xfrm>
            <a:prstGeom prst="rect">
              <a:avLst/>
            </a:prstGeom>
            <a:noFill/>
            <a:ln w="9525">
              <a:noFill/>
              <a:miter lim="800000"/>
              <a:headEnd/>
              <a:tailEnd/>
            </a:ln>
          </p:spPr>
          <p:txBody>
            <a:bodyPr lIns="0" tIns="0" rIns="0" bIns="0"/>
            <a:lstStyle/>
            <a:p>
              <a:r>
                <a:rPr lang="en-US" sz="700" b="1" dirty="0">
                  <a:solidFill>
                    <a:srgbClr val="FFFFFF"/>
                  </a:solidFill>
                  <a:latin typeface="Cambria" pitchFamily="18" charset="0"/>
                  <a:cs typeface="Times New Roman" pitchFamily="18" charset="0"/>
                </a:rPr>
                <a:t>піднебіння</a:t>
              </a:r>
              <a:endParaRPr lang="en-US" dirty="0">
                <a:solidFill>
                  <a:srgbClr val="000000"/>
                </a:solidFill>
                <a:ea typeface="Lucida Sans Unicode" pitchFamily="34" charset="0"/>
                <a:cs typeface="Lucida Sans Unicode" pitchFamily="34" charset="0"/>
              </a:endParaRPr>
            </a:p>
          </p:txBody>
        </p:sp>
        <p:sp>
          <p:nvSpPr>
            <p:cNvPr id="66606" name="Text Box 17"/>
            <p:cNvSpPr txBox="1">
              <a:spLocks noChangeArrowheads="1"/>
            </p:cNvSpPr>
            <p:nvPr/>
          </p:nvSpPr>
          <p:spPr bwMode="auto">
            <a:xfrm>
              <a:off x="4783" y="1832"/>
              <a:ext cx="346" cy="160"/>
            </a:xfrm>
            <a:prstGeom prst="rect">
              <a:avLst/>
            </a:prstGeom>
            <a:noFill/>
            <a:ln w="9525">
              <a:noFill/>
              <a:miter lim="800000"/>
              <a:headEnd/>
              <a:tailEnd/>
            </a:ln>
          </p:spPr>
          <p:txBody>
            <a:bodyPr lIns="0" tIns="0" rIns="0" bIns="0"/>
            <a:lstStyle/>
            <a:p>
              <a:r>
                <a:rPr lang="en-US" sz="700" b="1" dirty="0">
                  <a:solidFill>
                    <a:srgbClr val="FFFFFF"/>
                  </a:solidFill>
                  <a:latin typeface="Cambria" pitchFamily="18" charset="0"/>
                  <a:cs typeface="Times New Roman" pitchFamily="18" charset="0"/>
                </a:rPr>
                <a:t>зуби</a:t>
              </a:r>
              <a:endParaRPr lang="en-US" dirty="0">
                <a:solidFill>
                  <a:srgbClr val="000000"/>
                </a:solidFill>
                <a:ea typeface="Lucida Sans Unicode" pitchFamily="34" charset="0"/>
                <a:cs typeface="Lucida Sans Unicode" pitchFamily="34" charset="0"/>
              </a:endParaRPr>
            </a:p>
          </p:txBody>
        </p:sp>
        <p:sp>
          <p:nvSpPr>
            <p:cNvPr id="66607" name="Text Box 16"/>
            <p:cNvSpPr txBox="1">
              <a:spLocks noChangeArrowheads="1"/>
            </p:cNvSpPr>
            <p:nvPr/>
          </p:nvSpPr>
          <p:spPr bwMode="auto">
            <a:xfrm>
              <a:off x="2929" y="2439"/>
              <a:ext cx="618" cy="160"/>
            </a:xfrm>
            <a:prstGeom prst="rect">
              <a:avLst/>
            </a:prstGeom>
            <a:noFill/>
            <a:ln w="9525">
              <a:noFill/>
              <a:miter lim="800000"/>
              <a:headEnd/>
              <a:tailEnd/>
            </a:ln>
          </p:spPr>
          <p:txBody>
            <a:bodyPr lIns="0" tIns="0" rIns="0" bIns="0"/>
            <a:lstStyle/>
            <a:p>
              <a:r>
                <a:rPr lang="en-US" sz="700" b="1" dirty="0">
                  <a:solidFill>
                    <a:srgbClr val="FFFFFF"/>
                  </a:solidFill>
                  <a:latin typeface="Cambria" pitchFamily="18" charset="0"/>
                  <a:cs typeface="Times New Roman" pitchFamily="18" charset="0"/>
                </a:rPr>
                <a:t>кінцівки</a:t>
              </a:r>
              <a:endParaRPr lang="en-US" dirty="0">
                <a:solidFill>
                  <a:srgbClr val="000000"/>
                </a:solidFill>
                <a:ea typeface="Lucida Sans Unicode" pitchFamily="34" charset="0"/>
                <a:cs typeface="Lucida Sans Unicode" pitchFamily="34" charset="0"/>
              </a:endParaRPr>
            </a:p>
          </p:txBody>
        </p:sp>
        <p:sp>
          <p:nvSpPr>
            <p:cNvPr id="66608" name="Text Box 15"/>
            <p:cNvSpPr txBox="1">
              <a:spLocks noChangeArrowheads="1"/>
            </p:cNvSpPr>
            <p:nvPr/>
          </p:nvSpPr>
          <p:spPr bwMode="auto">
            <a:xfrm>
              <a:off x="5728" y="2670"/>
              <a:ext cx="1736"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зовнішні статеві органи</a:t>
              </a:r>
              <a:endParaRPr lang="en-US" dirty="0">
                <a:solidFill>
                  <a:srgbClr val="000000"/>
                </a:solidFill>
                <a:ea typeface="Lucida Sans Unicode" pitchFamily="34" charset="0"/>
                <a:cs typeface="Lucida Sans Unicode" pitchFamily="34" charset="0"/>
              </a:endParaRPr>
            </a:p>
          </p:txBody>
        </p:sp>
        <p:sp>
          <p:nvSpPr>
            <p:cNvPr id="66609" name="Text Box 14"/>
            <p:cNvSpPr txBox="1">
              <a:spLocks noChangeArrowheads="1"/>
            </p:cNvSpPr>
            <p:nvPr/>
          </p:nvSpPr>
          <p:spPr bwMode="auto">
            <a:xfrm>
              <a:off x="8038" y="2900"/>
              <a:ext cx="1600" cy="120"/>
            </a:xfrm>
            <a:prstGeom prst="rect">
              <a:avLst/>
            </a:prstGeom>
            <a:noFill/>
            <a:ln w="9525">
              <a:noFill/>
              <a:miter lim="800000"/>
              <a:headEnd/>
              <a:tailEnd/>
            </a:ln>
          </p:spPr>
          <p:txBody>
            <a:bodyPr lIns="0" tIns="0" rIns="0" bIns="0"/>
            <a:lstStyle/>
            <a:p>
              <a:r>
                <a:rPr lang="en-US" sz="500" b="1" dirty="0">
                  <a:solidFill>
                    <a:srgbClr val="231F20"/>
                  </a:solidFill>
                  <a:latin typeface="Cambria" pitchFamily="18" charset="0"/>
                  <a:cs typeface="Times New Roman" pitchFamily="18" charset="0"/>
                </a:rPr>
                <a:t>Центральна нервова система</a:t>
              </a:r>
              <a:endParaRPr lang="en-US" dirty="0">
                <a:solidFill>
                  <a:srgbClr val="000000"/>
                </a:solidFill>
                <a:ea typeface="Lucida Sans Unicode" pitchFamily="34" charset="0"/>
                <a:cs typeface="Lucida Sans Unicode" pitchFamily="34" charset="0"/>
              </a:endParaRPr>
            </a:p>
          </p:txBody>
        </p:sp>
        <p:sp>
          <p:nvSpPr>
            <p:cNvPr id="66610" name="Text Box 13"/>
            <p:cNvSpPr txBox="1">
              <a:spLocks noChangeArrowheads="1"/>
            </p:cNvSpPr>
            <p:nvPr/>
          </p:nvSpPr>
          <p:spPr bwMode="auto">
            <a:xfrm>
              <a:off x="5055" y="3188"/>
              <a:ext cx="1166" cy="478"/>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Серце</a:t>
              </a:r>
              <a:endParaRPr lang="en-GB" sz="800" dirty="0">
                <a:ea typeface="Lucida Sans Unicode" pitchFamily="34" charset="0"/>
              </a:endParaRPr>
            </a:p>
            <a:p>
              <a:pPr eaLnBrk="0" hangingPunct="0">
                <a:lnSpc>
                  <a:spcPct val="100000"/>
                </a:lnSpc>
                <a:buClrTx/>
                <a:buSzTx/>
                <a:buFontTx/>
                <a:buNone/>
              </a:pPr>
              <a:r>
                <a:rPr lang="en-US" sz="700" b="1" dirty="0">
                  <a:solidFill>
                    <a:srgbClr val="231F20"/>
                  </a:solidFill>
                  <a:latin typeface="Cambria" pitchFamily="18" charset="0"/>
                  <a:cs typeface="Times New Roman" pitchFamily="18" charset="0"/>
                </a:rPr>
                <a:t>Верхні кінцівки</a:t>
              </a:r>
              <a:endParaRPr lang="en-US" dirty="0">
                <a:solidFill>
                  <a:srgbClr val="000000"/>
                </a:solidFill>
                <a:ea typeface="Lucida Sans Unicode" pitchFamily="34" charset="0"/>
                <a:cs typeface="Lucida Sans Unicode" pitchFamily="34" charset="0"/>
              </a:endParaRPr>
            </a:p>
          </p:txBody>
        </p:sp>
        <p:sp>
          <p:nvSpPr>
            <p:cNvPr id="66611" name="Text Box 12"/>
            <p:cNvSpPr txBox="1">
              <a:spLocks noChangeArrowheads="1"/>
            </p:cNvSpPr>
            <p:nvPr/>
          </p:nvSpPr>
          <p:spPr bwMode="auto">
            <a:xfrm>
              <a:off x="7739" y="3811"/>
              <a:ext cx="260"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Очі</a:t>
              </a:r>
              <a:endParaRPr lang="en-US" dirty="0">
                <a:solidFill>
                  <a:srgbClr val="000000"/>
                </a:solidFill>
                <a:ea typeface="Lucida Sans Unicode" pitchFamily="34" charset="0"/>
                <a:cs typeface="Lucida Sans Unicode" pitchFamily="34" charset="0"/>
              </a:endParaRPr>
            </a:p>
          </p:txBody>
        </p:sp>
        <p:sp>
          <p:nvSpPr>
            <p:cNvPr id="66612" name="Text Box 11"/>
            <p:cNvSpPr txBox="1">
              <a:spLocks noChangeArrowheads="1"/>
            </p:cNvSpPr>
            <p:nvPr/>
          </p:nvSpPr>
          <p:spPr bwMode="auto">
            <a:xfrm>
              <a:off x="5211" y="4139"/>
              <a:ext cx="1140"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Нижні кінцівки</a:t>
              </a:r>
              <a:endParaRPr lang="en-US" dirty="0">
                <a:solidFill>
                  <a:srgbClr val="000000"/>
                </a:solidFill>
                <a:ea typeface="Lucida Sans Unicode" pitchFamily="34" charset="0"/>
                <a:cs typeface="Lucida Sans Unicode" pitchFamily="34" charset="0"/>
              </a:endParaRPr>
            </a:p>
          </p:txBody>
        </p:sp>
        <p:sp>
          <p:nvSpPr>
            <p:cNvPr id="66613" name="Text Box 10"/>
            <p:cNvSpPr txBox="1">
              <a:spLocks noChangeArrowheads="1"/>
            </p:cNvSpPr>
            <p:nvPr/>
          </p:nvSpPr>
          <p:spPr bwMode="auto">
            <a:xfrm>
              <a:off x="7845" y="4446"/>
              <a:ext cx="375" cy="160"/>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Зуби</a:t>
              </a:r>
              <a:endParaRPr lang="en-US" dirty="0">
                <a:solidFill>
                  <a:srgbClr val="000000"/>
                </a:solidFill>
                <a:ea typeface="Lucida Sans Unicode" pitchFamily="34" charset="0"/>
                <a:cs typeface="Lucida Sans Unicode" pitchFamily="34" charset="0"/>
              </a:endParaRPr>
            </a:p>
          </p:txBody>
        </p:sp>
        <p:sp>
          <p:nvSpPr>
            <p:cNvPr id="66614" name="Text Box 9"/>
            <p:cNvSpPr txBox="1">
              <a:spLocks noChangeArrowheads="1"/>
            </p:cNvSpPr>
            <p:nvPr/>
          </p:nvSpPr>
          <p:spPr bwMode="auto">
            <a:xfrm>
              <a:off x="6635" y="4777"/>
              <a:ext cx="576" cy="120"/>
            </a:xfrm>
            <a:prstGeom prst="rect">
              <a:avLst/>
            </a:prstGeom>
            <a:noFill/>
            <a:ln w="9525">
              <a:noFill/>
              <a:miter lim="800000"/>
              <a:headEnd/>
              <a:tailEnd/>
            </a:ln>
          </p:spPr>
          <p:txBody>
            <a:bodyPr lIns="0" tIns="0" rIns="0" bIns="0"/>
            <a:lstStyle/>
            <a:p>
              <a:r>
                <a:rPr lang="en-US" sz="500" b="1" dirty="0">
                  <a:solidFill>
                    <a:srgbClr val="231F20"/>
                  </a:solidFill>
                  <a:latin typeface="Cambria" pitchFamily="18" charset="0"/>
                  <a:cs typeface="Times New Roman" pitchFamily="18" charset="0"/>
                </a:rPr>
                <a:t>Піднебіння</a:t>
              </a:r>
              <a:endParaRPr lang="en-US" dirty="0">
                <a:solidFill>
                  <a:srgbClr val="000000"/>
                </a:solidFill>
                <a:ea typeface="Lucida Sans Unicode" pitchFamily="34" charset="0"/>
                <a:cs typeface="Lucida Sans Unicode" pitchFamily="34" charset="0"/>
              </a:endParaRPr>
            </a:p>
          </p:txBody>
        </p:sp>
        <p:sp>
          <p:nvSpPr>
            <p:cNvPr id="66615" name="Text Box 8"/>
            <p:cNvSpPr txBox="1">
              <a:spLocks noChangeArrowheads="1"/>
            </p:cNvSpPr>
            <p:nvPr/>
          </p:nvSpPr>
          <p:spPr bwMode="auto">
            <a:xfrm>
              <a:off x="7278" y="5075"/>
              <a:ext cx="1975" cy="484"/>
            </a:xfrm>
            <a:prstGeom prst="rect">
              <a:avLst/>
            </a:prstGeom>
            <a:noFill/>
            <a:ln w="9525">
              <a:noFill/>
              <a:miter lim="800000"/>
              <a:headEnd/>
              <a:tailEnd/>
            </a:ln>
          </p:spPr>
          <p:txBody>
            <a:bodyPr lIns="0" tIns="0" rIns="0" bIns="0"/>
            <a:lstStyle/>
            <a:p>
              <a:r>
                <a:rPr lang="en-US" sz="700" b="1" dirty="0">
                  <a:solidFill>
                    <a:srgbClr val="231F20"/>
                  </a:solidFill>
                  <a:latin typeface="Cambria" pitchFamily="18" charset="0"/>
                  <a:cs typeface="Times New Roman" pitchFamily="18" charset="0"/>
                </a:rPr>
                <a:t>Зовнішні статеві органи</a:t>
              </a:r>
              <a:endParaRPr lang="en-GB" sz="800" dirty="0">
                <a:ea typeface="Lucida Sans Unicode" pitchFamily="34" charset="0"/>
              </a:endParaRPr>
            </a:p>
            <a:p>
              <a:pPr eaLnBrk="0" hangingPunct="0">
                <a:lnSpc>
                  <a:spcPct val="100000"/>
                </a:lnSpc>
                <a:buClrTx/>
                <a:buSzTx/>
                <a:buFontTx/>
                <a:buNone/>
              </a:pPr>
              <a:r>
                <a:rPr lang="en-US" sz="700" b="1" dirty="0">
                  <a:solidFill>
                    <a:srgbClr val="231F20"/>
                  </a:solidFill>
                  <a:latin typeface="Cambria" pitchFamily="18" charset="0"/>
                  <a:cs typeface="Times New Roman" pitchFamily="18" charset="0"/>
                </a:rPr>
                <a:t>Вуха</a:t>
              </a:r>
              <a:endParaRPr lang="en-US" dirty="0">
                <a:solidFill>
                  <a:srgbClr val="000000"/>
                </a:solidFill>
                <a:ea typeface="Lucida Sans Unicode" pitchFamily="34" charset="0"/>
                <a:cs typeface="Lucida Sans Unicode" pitchFamily="34" charset="0"/>
              </a:endParaRPr>
            </a:p>
          </p:txBody>
        </p:sp>
        <p:sp>
          <p:nvSpPr>
            <p:cNvPr id="66616" name="Text Box 7"/>
            <p:cNvSpPr txBox="1">
              <a:spLocks noChangeArrowheads="1"/>
            </p:cNvSpPr>
            <p:nvPr/>
          </p:nvSpPr>
          <p:spPr bwMode="auto">
            <a:xfrm>
              <a:off x="2739" y="5739"/>
              <a:ext cx="1769" cy="352"/>
            </a:xfrm>
            <a:prstGeom prst="rect">
              <a:avLst/>
            </a:prstGeom>
            <a:noFill/>
            <a:ln w="9525">
              <a:noFill/>
              <a:miter lim="800000"/>
              <a:headEnd/>
              <a:tailEnd/>
            </a:ln>
          </p:spPr>
          <p:txBody>
            <a:bodyPr lIns="0" tIns="0" rIns="0" bIns="0"/>
            <a:lstStyle/>
            <a:p>
              <a:r>
                <a:rPr lang="ru-RU" sz="700" b="1" dirty="0">
                  <a:solidFill>
                    <a:srgbClr val="231F20"/>
                  </a:solidFill>
                  <a:latin typeface="Cambria" pitchFamily="18" charset="0"/>
                  <a:cs typeface="Times New Roman" pitchFamily="18" charset="0"/>
                </a:rPr>
                <a:t>Великі дефекти розвитку</a:t>
              </a:r>
              <a:endParaRPr lang="en-GB" sz="800" dirty="0">
                <a:ea typeface="Lucida Sans Unicode" pitchFamily="34" charset="0"/>
              </a:endParaRPr>
            </a:p>
            <a:p>
              <a:pPr eaLnBrk="0" hangingPunct="0">
                <a:lnSpc>
                  <a:spcPct val="100000"/>
                </a:lnSpc>
                <a:buClrTx/>
                <a:buSzTx/>
                <a:buFontTx/>
                <a:buNone/>
              </a:pPr>
              <a:r>
                <a:rPr lang="ru-RU" sz="700" b="1" dirty="0">
                  <a:solidFill>
                    <a:srgbClr val="231F20"/>
                  </a:solidFill>
                  <a:latin typeface="Cambria" pitchFamily="18" charset="0"/>
                  <a:cs typeface="Times New Roman" pitchFamily="18" charset="0"/>
                </a:rPr>
                <a:t>(темно-пурпурові  смуги)</a:t>
              </a:r>
              <a:endParaRPr lang="ru-RU" dirty="0">
                <a:solidFill>
                  <a:srgbClr val="000000"/>
                </a:solidFill>
                <a:ea typeface="Lucida Sans Unicode" pitchFamily="34" charset="0"/>
                <a:cs typeface="Lucida Sans Unicode" pitchFamily="34" charset="0"/>
              </a:endParaRPr>
            </a:p>
          </p:txBody>
        </p:sp>
        <p:sp>
          <p:nvSpPr>
            <p:cNvPr id="66617" name="Text Box 6"/>
            <p:cNvSpPr txBox="1">
              <a:spLocks noChangeArrowheads="1"/>
            </p:cNvSpPr>
            <p:nvPr/>
          </p:nvSpPr>
          <p:spPr bwMode="auto">
            <a:xfrm>
              <a:off x="5746" y="5739"/>
              <a:ext cx="2471" cy="352"/>
            </a:xfrm>
            <a:prstGeom prst="rect">
              <a:avLst/>
            </a:prstGeom>
            <a:noFill/>
            <a:ln w="9525">
              <a:noFill/>
              <a:miter lim="800000"/>
              <a:headEnd/>
              <a:tailEnd/>
            </a:ln>
          </p:spPr>
          <p:txBody>
            <a:bodyPr lIns="0" tIns="0" rIns="0" bIns="0"/>
            <a:lstStyle/>
            <a:p>
              <a:pPr algn="ctr"/>
              <a:r>
                <a:rPr lang="ru-RU" sz="700" b="1" dirty="0">
                  <a:solidFill>
                    <a:srgbClr val="231F20"/>
                  </a:solidFill>
                  <a:latin typeface="Cambria" pitchFamily="18" charset="0"/>
                  <a:cs typeface="Times New Roman" pitchFamily="18" charset="0"/>
                </a:rPr>
                <a:t>Функціональні розлади та невеликі</a:t>
              </a:r>
              <a:endParaRPr lang="en-GB" sz="800" dirty="0">
                <a:ea typeface="Lucida Sans Unicode" pitchFamily="34" charset="0"/>
              </a:endParaRPr>
            </a:p>
            <a:p>
              <a:pPr algn="ctr" eaLnBrk="0" hangingPunct="0">
                <a:lnSpc>
                  <a:spcPct val="100000"/>
                </a:lnSpc>
                <a:buClrTx/>
                <a:buSzTx/>
                <a:buFontTx/>
                <a:buNone/>
              </a:pPr>
              <a:r>
                <a:rPr lang="ru-RU" sz="700" b="1" dirty="0">
                  <a:solidFill>
                    <a:srgbClr val="231F20"/>
                  </a:solidFill>
                  <a:latin typeface="Cambria" pitchFamily="18" charset="0"/>
                  <a:cs typeface="Times New Roman" pitchFamily="18" charset="0"/>
                </a:rPr>
                <a:t>дефекти розвитку (білі смуги)</a:t>
              </a:r>
              <a:endParaRPr lang="ru-RU" dirty="0">
                <a:solidFill>
                  <a:srgbClr val="000000"/>
                </a:solidFill>
                <a:ea typeface="Lucida Sans Unicode" pitchFamily="34" charset="0"/>
                <a:cs typeface="Lucida Sans Unicode" pitchFamily="34" charset="0"/>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normAutofit fontScale="90000"/>
          </a:bodyPr>
          <a:lstStyle/>
          <a:p>
            <a:pPr eaLnBrk="1" hangingPunct="1">
              <a:defRPr/>
            </a:pPr>
            <a:r>
              <a:rPr lang="ru-RU" sz="4100" b="1" dirty="0"/>
              <a:t>Класифікація</a:t>
            </a:r>
            <a:br>
              <a:rPr lang="ru-RU" sz="4100" b="1" dirty="0"/>
            </a:br>
            <a:r>
              <a:rPr lang="ru-RU" sz="4100" b="1" dirty="0"/>
              <a:t>природжених вад розвитку</a:t>
            </a:r>
          </a:p>
        </p:txBody>
      </p:sp>
      <p:sp>
        <p:nvSpPr>
          <p:cNvPr id="122883" name="Rectangle 3"/>
          <p:cNvSpPr>
            <a:spLocks noGrp="1" noChangeArrowheads="1"/>
          </p:cNvSpPr>
          <p:nvPr>
            <p:ph type="body" sz="half" idx="1"/>
          </p:nvPr>
        </p:nvSpPr>
        <p:spPr/>
        <p:txBody>
          <a:bodyPr/>
          <a:lstStyle/>
          <a:p>
            <a:pPr eaLnBrk="1" hangingPunct="1">
              <a:buFont typeface="Wingdings" pitchFamily="2" charset="2"/>
              <a:buNone/>
              <a:defRPr/>
            </a:pPr>
            <a:r>
              <a:rPr lang="ru-RU" sz="2500" b="1" dirty="0"/>
              <a:t>За часом формування</a:t>
            </a:r>
          </a:p>
          <a:p>
            <a:pPr eaLnBrk="1" hangingPunct="1">
              <a:defRPr/>
            </a:pPr>
            <a:r>
              <a:rPr lang="ru-RU" sz="2200" dirty="0"/>
              <a:t>Гаметопатії (спадкові, внаслідок мутацій, наприклад вади при синдромі Дауна)</a:t>
            </a:r>
          </a:p>
          <a:p>
            <a:pPr eaLnBrk="1" hangingPunct="1">
              <a:defRPr/>
            </a:pPr>
            <a:r>
              <a:rPr lang="ru-RU" sz="2200" dirty="0"/>
              <a:t>Бластопатії     (0-2 тижні) </a:t>
            </a:r>
          </a:p>
          <a:p>
            <a:pPr eaLnBrk="1" hangingPunct="1">
              <a:defRPr/>
            </a:pPr>
            <a:r>
              <a:rPr lang="ru-RU" sz="2200" dirty="0"/>
              <a:t>Ембріопатії     (3-8 тижні) – більшість вад розвитку</a:t>
            </a:r>
          </a:p>
          <a:p>
            <a:pPr eaLnBrk="1" hangingPunct="1">
              <a:defRPr/>
            </a:pPr>
            <a:r>
              <a:rPr lang="ru-RU" sz="2200" dirty="0"/>
              <a:t>Фетопатії   (після 9-го тижня)</a:t>
            </a:r>
            <a:endParaRPr lang="en-US" sz="2200" dirty="0"/>
          </a:p>
        </p:txBody>
      </p:sp>
      <p:pic>
        <p:nvPicPr>
          <p:cNvPr id="67588" name="Picture 4" descr="Картинка 13 из 305">
            <a:hlinkClick r:id="rId2"/>
          </p:cNvPr>
          <p:cNvPicPr>
            <a:picLocks noGrp="1" noChangeAspect="1" noChangeArrowheads="1"/>
          </p:cNvPicPr>
          <p:nvPr>
            <p:ph sz="quarter" idx="2"/>
          </p:nvPr>
        </p:nvPicPr>
        <p:blipFill>
          <a:blip r:embed="rId3" cstate="print"/>
          <a:srcRect/>
          <a:stretch>
            <a:fillRect/>
          </a:stretch>
        </p:blipFill>
        <p:spPr>
          <a:xfrm>
            <a:off x="4507200" y="1535201"/>
            <a:ext cx="2178720" cy="3331070"/>
          </a:xfrm>
          <a:noFill/>
        </p:spPr>
      </p:pic>
      <p:pic>
        <p:nvPicPr>
          <p:cNvPr id="67589" name="Picture 6" descr="Картинка 3 из 305">
            <a:hlinkClick r:id="rId4"/>
          </p:cNvPr>
          <p:cNvPicPr>
            <a:picLocks noChangeAspect="1" noChangeArrowheads="1"/>
          </p:cNvPicPr>
          <p:nvPr/>
        </p:nvPicPr>
        <p:blipFill>
          <a:blip r:embed="rId5" cstate="print"/>
          <a:srcRect/>
          <a:stretch>
            <a:fillRect/>
          </a:stretch>
        </p:blipFill>
        <p:spPr bwMode="auto">
          <a:xfrm>
            <a:off x="6596640" y="4670411"/>
            <a:ext cx="2090880" cy="1797309"/>
          </a:xfrm>
          <a:prstGeom prst="rect">
            <a:avLst/>
          </a:prstGeom>
          <a:noFill/>
          <a:ln w="9525">
            <a:noFill/>
            <a:miter lim="800000"/>
            <a:headEnd/>
            <a:tailEnd/>
          </a:ln>
        </p:spPr>
      </p:pic>
      <p:sp>
        <p:nvSpPr>
          <p:cNvPr id="67590" name="TextBox 7"/>
          <p:cNvSpPr txBox="1">
            <a:spLocks noChangeArrowheads="1"/>
          </p:cNvSpPr>
          <p:nvPr/>
        </p:nvSpPr>
        <p:spPr bwMode="auto">
          <a:xfrm>
            <a:off x="6858720" y="1926923"/>
            <a:ext cx="1958400" cy="1437973"/>
          </a:xfrm>
          <a:prstGeom prst="rect">
            <a:avLst/>
          </a:prstGeom>
          <a:noFill/>
          <a:ln w="9525">
            <a:noFill/>
            <a:miter lim="800000"/>
            <a:headEnd/>
            <a:tailEnd/>
          </a:ln>
        </p:spPr>
        <p:txBody>
          <a:bodyPr lIns="82945" tIns="41473" rIns="82945" bIns="41473">
            <a:spAutoFit/>
          </a:bodyPr>
          <a:lstStyle/>
          <a:p>
            <a:r>
              <a:rPr lang="uk-UA" sz="2200" dirty="0">
                <a:solidFill>
                  <a:schemeClr val="tx1"/>
                </a:solidFill>
                <a:ea typeface="Lucida Sans Unicode" pitchFamily="34" charset="0"/>
              </a:rPr>
              <a:t>Зрощені близнюки  є прикладом бластопатії</a:t>
            </a:r>
          </a:p>
        </p:txBody>
      </p:sp>
      <p:sp>
        <p:nvSpPr>
          <p:cNvPr id="67591" name="TextBox 8"/>
          <p:cNvSpPr txBox="1">
            <a:spLocks noChangeArrowheads="1"/>
          </p:cNvSpPr>
          <p:nvPr/>
        </p:nvSpPr>
        <p:spPr bwMode="auto">
          <a:xfrm>
            <a:off x="4507200" y="5193186"/>
            <a:ext cx="1958400" cy="1437973"/>
          </a:xfrm>
          <a:prstGeom prst="rect">
            <a:avLst/>
          </a:prstGeom>
          <a:noFill/>
          <a:ln w="9525">
            <a:noFill/>
            <a:miter lim="800000"/>
            <a:headEnd/>
            <a:tailEnd/>
          </a:ln>
        </p:spPr>
        <p:txBody>
          <a:bodyPr lIns="82945" tIns="41473" rIns="82945" bIns="41473">
            <a:spAutoFit/>
          </a:bodyPr>
          <a:lstStyle/>
          <a:p>
            <a:r>
              <a:rPr lang="uk-UA" sz="2200" dirty="0">
                <a:solidFill>
                  <a:schemeClr val="tx1"/>
                </a:solidFill>
                <a:ea typeface="Lucida Sans Unicode" pitchFamily="34" charset="0"/>
              </a:rPr>
              <a:t>Щілина губі і піднебіння є прикладом фетопатії</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603695" y="0"/>
            <a:ext cx="8229600" cy="930338"/>
          </a:xfrm>
        </p:spPr>
        <p:txBody>
          <a:bodyPr/>
          <a:lstStyle/>
          <a:p>
            <a:pPr eaLnBrk="1" hangingPunct="1">
              <a:defRPr/>
            </a:pPr>
            <a:r>
              <a:rPr lang="ru-RU" b="1" dirty="0"/>
              <a:t>За етіологією (причинами)</a:t>
            </a:r>
          </a:p>
        </p:txBody>
      </p:sp>
      <p:sp>
        <p:nvSpPr>
          <p:cNvPr id="123907" name="Rectangle 3"/>
          <p:cNvSpPr>
            <a:spLocks noGrp="1" noChangeArrowheads="1"/>
          </p:cNvSpPr>
          <p:nvPr>
            <p:ph type="body" sz="half" idx="1"/>
          </p:nvPr>
        </p:nvSpPr>
        <p:spPr>
          <a:xfrm>
            <a:off x="1" y="1142041"/>
            <a:ext cx="4894560" cy="5715960"/>
          </a:xfrm>
        </p:spPr>
        <p:txBody>
          <a:bodyPr/>
          <a:lstStyle/>
          <a:p>
            <a:pPr eaLnBrk="1" hangingPunct="1">
              <a:defRPr/>
            </a:pPr>
            <a:r>
              <a:rPr lang="ru-RU" sz="2500" dirty="0"/>
              <a:t>Спадкові (моногенні, хромосомні)</a:t>
            </a:r>
          </a:p>
          <a:p>
            <a:pPr eaLnBrk="1" hangingPunct="1">
              <a:defRPr/>
            </a:pPr>
            <a:r>
              <a:rPr lang="ru-RU" sz="2500" dirty="0"/>
              <a:t>Тератогенні – викликані впливом несприятливих чинників довкілля</a:t>
            </a:r>
          </a:p>
          <a:p>
            <a:pPr eaLnBrk="1" hangingPunct="1">
              <a:defRPr/>
            </a:pPr>
            <a:r>
              <a:rPr lang="ru-RU" sz="2500" dirty="0"/>
              <a:t>Мультифакторіальні – спадкова схильність і несприятливі чинники довкілля</a:t>
            </a:r>
            <a:endParaRPr lang="en-US" sz="2500" dirty="0"/>
          </a:p>
        </p:txBody>
      </p:sp>
      <p:pic>
        <p:nvPicPr>
          <p:cNvPr id="68612" name="Picture 4" descr="talidomid"/>
          <p:cNvPicPr>
            <a:picLocks noGrp="1" noChangeAspect="1" noChangeArrowheads="1"/>
          </p:cNvPicPr>
          <p:nvPr>
            <p:ph sz="quarter" idx="2"/>
          </p:nvPr>
        </p:nvPicPr>
        <p:blipFill>
          <a:blip r:embed="rId2" cstate="print"/>
          <a:srcRect/>
          <a:stretch>
            <a:fillRect/>
          </a:stretch>
        </p:blipFill>
        <p:spPr>
          <a:xfrm>
            <a:off x="5094720" y="1077233"/>
            <a:ext cx="3461760" cy="2379130"/>
          </a:xfrm>
          <a:noFill/>
        </p:spPr>
      </p:pic>
      <p:pic>
        <p:nvPicPr>
          <p:cNvPr id="68613" name="Picture 6" descr="Зображення 5 з 43">
            <a:hlinkClick r:id="rId3"/>
          </p:cNvPr>
          <p:cNvPicPr>
            <a:picLocks noGrp="1" noChangeAspect="1" noChangeArrowheads="1"/>
          </p:cNvPicPr>
          <p:nvPr>
            <p:ph sz="quarter" idx="3"/>
          </p:nvPr>
        </p:nvPicPr>
        <p:blipFill>
          <a:blip r:embed="rId4" cstate="print"/>
          <a:srcRect/>
          <a:stretch>
            <a:fillRect/>
          </a:stretch>
        </p:blipFill>
        <p:spPr>
          <a:xfrm>
            <a:off x="4376160" y="3755915"/>
            <a:ext cx="1630080" cy="3102086"/>
          </a:xfrm>
        </p:spPr>
      </p:pic>
      <p:sp>
        <p:nvSpPr>
          <p:cNvPr id="68614" name="TextBox 7"/>
          <p:cNvSpPr txBox="1">
            <a:spLocks noChangeArrowheads="1"/>
          </p:cNvSpPr>
          <p:nvPr/>
        </p:nvSpPr>
        <p:spPr bwMode="auto">
          <a:xfrm rot="10800000" flipV="1">
            <a:off x="6140160" y="3712813"/>
            <a:ext cx="2828160" cy="1468751"/>
          </a:xfrm>
          <a:prstGeom prst="rect">
            <a:avLst/>
          </a:prstGeom>
          <a:noFill/>
          <a:ln w="9525">
            <a:noFill/>
            <a:miter lim="800000"/>
            <a:headEnd/>
            <a:tailEnd/>
          </a:ln>
        </p:spPr>
        <p:txBody>
          <a:bodyPr lIns="82945" tIns="41473" rIns="82945" bIns="41473">
            <a:spAutoFit/>
          </a:bodyPr>
          <a:lstStyle/>
          <a:p>
            <a:r>
              <a:rPr lang="uk-UA">
                <a:solidFill>
                  <a:schemeClr val="tx1"/>
                </a:solidFill>
                <a:latin typeface="Verdana" pitchFamily="34" charset="0"/>
                <a:ea typeface="Lucida Sans Unicode" pitchFamily="34" charset="0"/>
                <a:cs typeface="Lucida Sans Unicode" pitchFamily="34" charset="0"/>
              </a:rPr>
              <a:t>Відсутність кінцівок у дитини при прийомі вагітною талідоміда – приклад тератогенної вади</a:t>
            </a:r>
          </a:p>
        </p:txBody>
      </p:sp>
      <p:sp>
        <p:nvSpPr>
          <p:cNvPr id="68615" name="TextBox 8"/>
          <p:cNvSpPr txBox="1">
            <a:spLocks noChangeArrowheads="1"/>
          </p:cNvSpPr>
          <p:nvPr/>
        </p:nvSpPr>
        <p:spPr bwMode="auto">
          <a:xfrm rot="10800000" flipV="1">
            <a:off x="755375" y="4558253"/>
            <a:ext cx="3526560" cy="2299747"/>
          </a:xfrm>
          <a:prstGeom prst="rect">
            <a:avLst/>
          </a:prstGeom>
          <a:noFill/>
          <a:ln w="9525">
            <a:noFill/>
            <a:miter lim="800000"/>
            <a:headEnd/>
            <a:tailEnd/>
          </a:ln>
        </p:spPr>
        <p:txBody>
          <a:bodyPr lIns="82945" tIns="41473" rIns="82945" bIns="41473">
            <a:spAutoFit/>
          </a:bodyPr>
          <a:lstStyle/>
          <a:p>
            <a:r>
              <a:rPr lang="uk-UA" dirty="0">
                <a:solidFill>
                  <a:schemeClr val="tx1"/>
                </a:solidFill>
                <a:latin typeface="Verdana" pitchFamily="34" charset="0"/>
                <a:ea typeface="Lucida Sans Unicode" pitchFamily="34" charset="0"/>
                <a:cs typeface="Lucida Sans Unicode" pitchFamily="34" charset="0"/>
              </a:rPr>
              <a:t>Відсутність головного мозку  (аненцефалія) – приклад мультифакторіальної вади. Значення має нестача фолієвої кислоти в раціоні вагітної і генетичні особливості метаболізму фолатів</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95" name="Rectangle 19"/>
          <p:cNvSpPr>
            <a:spLocks noGrp="1" noChangeArrowheads="1"/>
          </p:cNvSpPr>
          <p:nvPr>
            <p:ph type="title"/>
          </p:nvPr>
        </p:nvSpPr>
        <p:spPr>
          <a:xfrm>
            <a:off x="510209" y="-294861"/>
            <a:ext cx="8229600" cy="1371600"/>
          </a:xfrm>
        </p:spPr>
        <p:txBody>
          <a:bodyPr/>
          <a:lstStyle/>
          <a:p>
            <a:pPr eaLnBrk="1" hangingPunct="1">
              <a:defRPr/>
            </a:pPr>
            <a:r>
              <a:rPr lang="ru-RU" b="1" dirty="0">
                <a:solidFill>
                  <a:srgbClr val="C00000"/>
                </a:solidFill>
              </a:rPr>
              <a:t>Тератогенні фактори</a:t>
            </a:r>
          </a:p>
        </p:txBody>
      </p:sp>
      <p:graphicFrame>
        <p:nvGraphicFramePr>
          <p:cNvPr id="127026" name="Group 50"/>
          <p:cNvGraphicFramePr>
            <a:graphicFrameLocks noGrp="1"/>
          </p:cNvGraphicFramePr>
          <p:nvPr>
            <p:ph idx="1"/>
          </p:nvPr>
        </p:nvGraphicFramePr>
        <p:xfrm>
          <a:off x="418165" y="1122930"/>
          <a:ext cx="8229600" cy="5158767"/>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79303">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3200" b="1" i="0" u="none" strike="noStrike" cap="none" normalizeH="0" baseline="0" dirty="0">
                          <a:ln>
                            <a:noFill/>
                          </a:ln>
                          <a:solidFill>
                            <a:schemeClr val="tx1"/>
                          </a:solidFill>
                          <a:effectLst/>
                          <a:latin typeface="Verdana" pitchFamily="34" charset="0"/>
                          <a:ea typeface="Lucida Sans Unicode" pitchFamily="34" charset="0"/>
                          <a:cs typeface="Lucida Sans Unicode" pitchFamily="34" charset="0"/>
                        </a:rPr>
                        <a:t>Фізичні</a:t>
                      </a: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3200" b="1" i="0" u="none" strike="noStrike" cap="none" normalizeH="0" baseline="0" dirty="0">
                          <a:ln>
                            <a:noFill/>
                          </a:ln>
                          <a:solidFill>
                            <a:schemeClr val="tx1"/>
                          </a:solidFill>
                          <a:effectLst/>
                          <a:latin typeface="Verdana" pitchFamily="34" charset="0"/>
                          <a:ea typeface="Lucida Sans Unicode" pitchFamily="34" charset="0"/>
                          <a:cs typeface="Lucida Sans Unicode" pitchFamily="34" charset="0"/>
                        </a:rPr>
                        <a:t>Хімічні</a:t>
                      </a: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3200" b="1" i="0" u="none" strike="noStrike" cap="none" normalizeH="0" baseline="0">
                          <a:ln>
                            <a:noFill/>
                          </a:ln>
                          <a:solidFill>
                            <a:schemeClr val="tx1"/>
                          </a:solidFill>
                          <a:effectLst/>
                          <a:latin typeface="Verdana" pitchFamily="34" charset="0"/>
                          <a:ea typeface="Lucida Sans Unicode" pitchFamily="34" charset="0"/>
                          <a:cs typeface="Lucida Sans Unicode" pitchFamily="34" charset="0"/>
                        </a:rPr>
                        <a:t>Біологічні</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81730">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Гіпер- або гіпотермія</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Критичні препади атмосферного тиску</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uk-UA"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Радіація</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Алкоголь</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Деякі лікарські препарати (талідомід, тетрациклін, саліцилати)</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Солі свинцю, ртуті тощо</a:t>
                      </a: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uk-UA"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Група </a:t>
                      </a:r>
                      <a:r>
                        <a:rPr kumimoji="0" lang="en-US" sz="2400" b="1" i="1" u="none" strike="noStrike" cap="none" normalizeH="0" baseline="0" dirty="0">
                          <a:ln>
                            <a:noFill/>
                          </a:ln>
                          <a:solidFill>
                            <a:schemeClr val="tx1"/>
                          </a:solidFill>
                          <a:effectLst/>
                          <a:latin typeface="Arial" pitchFamily="34" charset="0"/>
                          <a:ea typeface="Lucida Sans Unicode" pitchFamily="34" charset="0"/>
                          <a:cs typeface="Arial" pitchFamily="34" charset="0"/>
                        </a:rPr>
                        <a:t>TORCH</a:t>
                      </a:r>
                      <a:r>
                        <a:rPr kumimoji="0" lang="uk-UA"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-інфекцій:</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Т</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оксоплазмоз</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Краснуха (</a:t>
                      </a: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R</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ubella)</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Цитомегаловірус</a:t>
                      </a:r>
                      <a:endPar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a:t>
                      </a: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C</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ytomegalovirus)</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Герпес</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H</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erpes)</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O</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ther</a:t>
                      </a:r>
                      <a:r>
                        <a:rPr kumimoji="0" lang="uk-UA"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 інші (ВІЛ тощо)</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68313" y="188913"/>
            <a:ext cx="8229600" cy="1371600"/>
          </a:xfrm>
        </p:spPr>
        <p:txBody>
          <a:bodyPr/>
          <a:lstStyle/>
          <a:p>
            <a:pPr eaLnBrk="1" hangingPunct="1">
              <a:defRPr/>
            </a:pPr>
            <a:r>
              <a:rPr lang="ru-RU" sz="3200" b="1" dirty="0"/>
              <a:t>Постнатальний період - від народження до біологічної смерті.</a:t>
            </a:r>
          </a:p>
        </p:txBody>
      </p:sp>
      <p:sp>
        <p:nvSpPr>
          <p:cNvPr id="4" name="Rectangle 3"/>
          <p:cNvSpPr>
            <a:spLocks noGrp="1" noChangeArrowheads="1"/>
          </p:cNvSpPr>
          <p:nvPr>
            <p:ph idx="1"/>
          </p:nvPr>
        </p:nvSpPr>
        <p:spPr>
          <a:xfrm>
            <a:off x="457200" y="1700213"/>
            <a:ext cx="8229600" cy="4395787"/>
          </a:xfrm>
        </p:spPr>
        <p:txBody>
          <a:bodyPr/>
          <a:lstStyle/>
          <a:p>
            <a:pPr eaLnBrk="1" hangingPunct="1">
              <a:lnSpc>
                <a:spcPct val="80000"/>
              </a:lnSpc>
              <a:buFont typeface="Wingdings" pitchFamily="2" charset="2"/>
              <a:buNone/>
              <a:defRPr/>
            </a:pPr>
            <a:r>
              <a:rPr lang="uk-UA" dirty="0"/>
              <a:t>Постнатальний період може проходити </a:t>
            </a:r>
            <a:endParaRPr lang="en-US" dirty="0"/>
          </a:p>
          <a:p>
            <a:pPr eaLnBrk="1" hangingPunct="1">
              <a:lnSpc>
                <a:spcPct val="80000"/>
              </a:lnSpc>
              <a:buFont typeface="Wingdings" pitchFamily="2" charset="2"/>
              <a:buNone/>
              <a:defRPr/>
            </a:pPr>
            <a:r>
              <a:rPr lang="uk-UA" b="1" dirty="0">
                <a:solidFill>
                  <a:srgbClr val="C00000"/>
                </a:solidFill>
              </a:rPr>
              <a:t>З непрямим розвитком</a:t>
            </a:r>
            <a:r>
              <a:rPr lang="en-US" dirty="0">
                <a:solidFill>
                  <a:srgbClr val="FFFF00"/>
                </a:solidFill>
              </a:rPr>
              <a:t>: </a:t>
            </a:r>
            <a:r>
              <a:rPr lang="ru-RU" dirty="0"/>
              <a:t>з яйця виходить не схожа на дорослу особина -</a:t>
            </a:r>
            <a:r>
              <a:rPr lang="ru-RU" dirty="0">
                <a:solidFill>
                  <a:srgbClr val="C00000"/>
                </a:solidFill>
              </a:rPr>
              <a:t>личинка</a:t>
            </a:r>
            <a:r>
              <a:rPr lang="ru-RU" dirty="0"/>
              <a:t>. в постембріональному періоді відбувається </a:t>
            </a:r>
            <a:r>
              <a:rPr lang="ru-RU" dirty="0">
                <a:solidFill>
                  <a:srgbClr val="C00000"/>
                </a:solidFill>
              </a:rPr>
              <a:t>метаморфоз </a:t>
            </a:r>
            <a:r>
              <a:rPr lang="ru-RU" dirty="0"/>
              <a:t>- поступове перетворення личинки в дорослу особину</a:t>
            </a:r>
            <a:endParaRPr lang="en-US" dirty="0"/>
          </a:p>
        </p:txBody>
      </p:sp>
      <p:pic>
        <p:nvPicPr>
          <p:cNvPr id="3076" name="Рисунок 1"/>
          <p:cNvPicPr>
            <a:picLocks noChangeAspect="1"/>
          </p:cNvPicPr>
          <p:nvPr/>
        </p:nvPicPr>
        <p:blipFill>
          <a:blip r:embed="rId3" cstate="print"/>
          <a:srcRect/>
          <a:stretch>
            <a:fillRect/>
          </a:stretch>
        </p:blipFill>
        <p:spPr bwMode="auto">
          <a:xfrm>
            <a:off x="539750" y="4868863"/>
            <a:ext cx="4184650" cy="1463675"/>
          </a:xfrm>
          <a:prstGeom prst="rect">
            <a:avLst/>
          </a:prstGeom>
          <a:noFill/>
          <a:ln w="9525">
            <a:noFill/>
            <a:miter lim="800000"/>
            <a:headEnd/>
            <a:tailEnd/>
          </a:ln>
        </p:spPr>
      </p:pic>
      <p:pic>
        <p:nvPicPr>
          <p:cNvPr id="3077" name="Рисунок 2"/>
          <p:cNvPicPr>
            <a:picLocks noChangeAspect="1"/>
          </p:cNvPicPr>
          <p:nvPr/>
        </p:nvPicPr>
        <p:blipFill>
          <a:blip r:embed="rId4" cstate="print"/>
          <a:srcRect/>
          <a:stretch>
            <a:fillRect/>
          </a:stretch>
        </p:blipFill>
        <p:spPr bwMode="auto">
          <a:xfrm>
            <a:off x="5292725" y="4437063"/>
            <a:ext cx="3240088" cy="18669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825" y="188913"/>
            <a:ext cx="8713788" cy="5691187"/>
          </a:xfrm>
        </p:spPr>
        <p:txBody>
          <a:bodyPr/>
          <a:lstStyle/>
          <a:p>
            <a:pPr>
              <a:defRPr/>
            </a:pPr>
            <a:r>
              <a:rPr lang="uk-UA" b="1" dirty="0">
                <a:solidFill>
                  <a:srgbClr val="C00000"/>
                </a:solidFill>
              </a:rPr>
              <a:t>Прямий розвиток</a:t>
            </a:r>
            <a:r>
              <a:rPr lang="en-US" dirty="0">
                <a:solidFill>
                  <a:srgbClr val="FFFF00"/>
                </a:solidFill>
              </a:rPr>
              <a:t>:</a:t>
            </a:r>
            <a:r>
              <a:rPr lang="uk-UA" dirty="0">
                <a:solidFill>
                  <a:srgbClr val="FFFF00"/>
                </a:solidFill>
              </a:rPr>
              <a:t> </a:t>
            </a:r>
            <a:r>
              <a:rPr lang="uk-UA" dirty="0"/>
              <a:t>новий організм подібний за будовою до дорослої особини, але меньший за розміром і має незрілу статеву систему</a:t>
            </a:r>
            <a:endParaRPr lang="en-US" dirty="0"/>
          </a:p>
          <a:p>
            <a:pPr>
              <a:defRPr/>
            </a:pPr>
            <a:r>
              <a:rPr lang="uk-UA" dirty="0">
                <a:solidFill>
                  <a:srgbClr val="C00000"/>
                </a:solidFill>
              </a:rPr>
              <a:t>У людини прямий постембріональний розвиток</a:t>
            </a:r>
            <a:endParaRPr lang="ru-RU" dirty="0">
              <a:solidFill>
                <a:srgbClr val="C00000"/>
              </a:solidFill>
            </a:endParaRPr>
          </a:p>
          <a:p>
            <a:pPr>
              <a:defRPr/>
            </a:pPr>
            <a:endParaRPr lang="ru-RU" dirty="0"/>
          </a:p>
        </p:txBody>
      </p:sp>
      <p:pic>
        <p:nvPicPr>
          <p:cNvPr id="4099" name="Рисунок 4"/>
          <p:cNvPicPr>
            <a:picLocks noChangeAspect="1"/>
          </p:cNvPicPr>
          <p:nvPr/>
        </p:nvPicPr>
        <p:blipFill>
          <a:blip r:embed="rId2" cstate="print"/>
          <a:srcRect/>
          <a:stretch>
            <a:fillRect/>
          </a:stretch>
        </p:blipFill>
        <p:spPr bwMode="auto">
          <a:xfrm>
            <a:off x="632171" y="3247334"/>
            <a:ext cx="3960812" cy="2651125"/>
          </a:xfrm>
          <a:prstGeom prst="rect">
            <a:avLst/>
          </a:prstGeom>
          <a:noFill/>
          <a:ln w="9525">
            <a:noFill/>
            <a:miter lim="800000"/>
            <a:headEnd/>
            <a:tailEnd/>
          </a:ln>
        </p:spPr>
      </p:pic>
      <p:pic>
        <p:nvPicPr>
          <p:cNvPr id="4100" name="Picture 2" descr="ÐÐ°ÑÑÐ¸Ð½ÐºÐ¸ Ð¿Ð¾ Ð·Ð°Ð¿ÑÐ¾ÑÑ Ð¿ÑÑÐ¼Ð¾Ðµ Ð¿Ð¾ÑÑÑÐ¼Ð±ÑÐ¸Ð¾Ð½Ð°Ð»ÑÐ½Ð¾Ðµ ÑÐ°Ð·Ð²Ð¸ÑÐ¸Ðµ"/>
          <p:cNvPicPr>
            <a:picLocks noChangeAspect="1" noChangeArrowheads="1"/>
          </p:cNvPicPr>
          <p:nvPr/>
        </p:nvPicPr>
        <p:blipFill>
          <a:blip r:embed="rId3" cstate="print"/>
          <a:srcRect/>
          <a:stretch>
            <a:fillRect/>
          </a:stretch>
        </p:blipFill>
        <p:spPr bwMode="auto">
          <a:xfrm>
            <a:off x="5296590" y="4827933"/>
            <a:ext cx="2879725" cy="1619250"/>
          </a:xfrm>
          <a:prstGeom prst="rect">
            <a:avLst/>
          </a:prstGeom>
          <a:noFill/>
          <a:ln w="9525">
            <a:noFill/>
            <a:miter lim="800000"/>
            <a:headEnd/>
            <a:tailEnd/>
          </a:ln>
        </p:spPr>
      </p:pic>
      <p:pic>
        <p:nvPicPr>
          <p:cNvPr id="4101" name="Picture 4" descr="ÐÐ¾ÑÐ¾Ð¶ÐµÐµ Ð¸Ð·Ð¾Ð±ÑÐ°Ð¶ÐµÐ½Ð¸Ðµ"/>
          <p:cNvPicPr>
            <a:picLocks noChangeAspect="1" noChangeArrowheads="1"/>
          </p:cNvPicPr>
          <p:nvPr/>
        </p:nvPicPr>
        <p:blipFill>
          <a:blip r:embed="rId4" cstate="print"/>
          <a:srcRect/>
          <a:stretch>
            <a:fillRect/>
          </a:stretch>
        </p:blipFill>
        <p:spPr bwMode="auto">
          <a:xfrm>
            <a:off x="5177320" y="2380837"/>
            <a:ext cx="2835275" cy="219075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pPr eaLnBrk="1" hangingPunct="1">
              <a:defRPr/>
            </a:pPr>
            <a:r>
              <a:rPr lang="ru-RU" sz="3600" b="1" dirty="0"/>
              <a:t>Важлива характеристика постнатального розвитку - </a:t>
            </a:r>
            <a:r>
              <a:rPr lang="ru-RU" sz="3600" b="1" dirty="0">
                <a:solidFill>
                  <a:srgbClr val="C00000"/>
                </a:solidFill>
              </a:rPr>
              <a:t>вік</a:t>
            </a:r>
          </a:p>
        </p:txBody>
      </p:sp>
      <p:sp>
        <p:nvSpPr>
          <p:cNvPr id="52227" name="Rectangle 3"/>
          <p:cNvSpPr>
            <a:spLocks noGrp="1" noChangeArrowheads="1"/>
          </p:cNvSpPr>
          <p:nvPr>
            <p:ph type="body" idx="1"/>
          </p:nvPr>
        </p:nvSpPr>
        <p:spPr/>
        <p:txBody>
          <a:bodyPr/>
          <a:lstStyle/>
          <a:p>
            <a:pPr eaLnBrk="1" hangingPunct="1">
              <a:defRPr/>
            </a:pPr>
            <a:r>
              <a:rPr lang="ru-RU" sz="3600" dirty="0">
                <a:solidFill>
                  <a:srgbClr val="C00000"/>
                </a:solidFill>
              </a:rPr>
              <a:t>Паспортний (хронологічний, календарний)</a:t>
            </a:r>
          </a:p>
          <a:p>
            <a:pPr eaLnBrk="1" hangingPunct="1">
              <a:defRPr/>
            </a:pPr>
            <a:r>
              <a:rPr lang="ru-RU" sz="3600" dirty="0">
                <a:solidFill>
                  <a:srgbClr val="C00000"/>
                </a:solidFill>
              </a:rPr>
              <a:t>Біологічний </a:t>
            </a:r>
            <a:r>
              <a:rPr lang="ru-RU" sz="2800" dirty="0"/>
              <a:t>- сукупність анатомічних і фізіологічних особливостей організму, які відповідають певним віковим нормам для даної популяції</a:t>
            </a:r>
          </a:p>
          <a:p>
            <a:pPr eaLnBrk="1" hangingPunct="1">
              <a:buFont typeface="Wingdings" pitchFamily="2" charset="2"/>
              <a:buNone/>
              <a:defRPr/>
            </a:pPr>
            <a:r>
              <a:rPr lang="ru-RU" sz="2800" i="1" dirty="0"/>
              <a:t>   </a:t>
            </a:r>
            <a:r>
              <a:rPr lang="ru-RU" sz="2400" i="1" dirty="0"/>
              <a:t>При нормальному онтогенезі – не більше   2-х років різниці.</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313" y="333375"/>
            <a:ext cx="8229600" cy="4473575"/>
          </a:xfrm>
        </p:spPr>
        <p:txBody>
          <a:bodyPr/>
          <a:lstStyle/>
          <a:p>
            <a:pPr>
              <a:buFont typeface="Wingdings" pitchFamily="2" charset="2"/>
              <a:buNone/>
              <a:defRPr/>
            </a:pPr>
            <a:r>
              <a:rPr lang="uk-UA" sz="2400" dirty="0"/>
              <a:t>У дитинстві (до 9-10 років) біологічний вік оцінюється як зубний, кістковий вік, розмір тіла, психомоторний розвиток, потім також рівень статевої зрілості</a:t>
            </a:r>
          </a:p>
        </p:txBody>
      </p:sp>
      <p:pic>
        <p:nvPicPr>
          <p:cNvPr id="6147" name="Picture 2" descr="ÐÐ¾ÑÐ¾Ð¶ÐµÐµ Ð¸Ð·Ð¾Ð±ÑÐ°Ð¶ÐµÐ½Ð¸Ðµ"/>
          <p:cNvPicPr>
            <a:picLocks noChangeAspect="1" noChangeArrowheads="1"/>
          </p:cNvPicPr>
          <p:nvPr/>
        </p:nvPicPr>
        <p:blipFill>
          <a:blip r:embed="rId2" cstate="print"/>
          <a:srcRect/>
          <a:stretch>
            <a:fillRect/>
          </a:stretch>
        </p:blipFill>
        <p:spPr bwMode="auto">
          <a:xfrm>
            <a:off x="974105" y="1554439"/>
            <a:ext cx="7149478" cy="4970462"/>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188" y="981075"/>
            <a:ext cx="2890837" cy="1371600"/>
          </a:xfrm>
        </p:spPr>
        <p:txBody>
          <a:bodyPr/>
          <a:lstStyle/>
          <a:p>
            <a:pPr>
              <a:defRPr/>
            </a:pPr>
            <a:endParaRPr lang="ru-RU" sz="1800" dirty="0"/>
          </a:p>
        </p:txBody>
      </p:sp>
      <p:sp>
        <p:nvSpPr>
          <p:cNvPr id="7171" name="Прямоугольник 3"/>
          <p:cNvSpPr>
            <a:spLocks noChangeArrowheads="1"/>
          </p:cNvSpPr>
          <p:nvPr/>
        </p:nvSpPr>
        <p:spPr bwMode="auto">
          <a:xfrm>
            <a:off x="4278313" y="6237288"/>
            <a:ext cx="3038475" cy="1816100"/>
          </a:xfrm>
          <a:prstGeom prst="rect">
            <a:avLst/>
          </a:prstGeom>
          <a:noFill/>
          <a:ln w="9525">
            <a:noFill/>
            <a:miter lim="800000"/>
            <a:headEnd/>
            <a:tailEnd/>
          </a:ln>
        </p:spPr>
        <p:txBody>
          <a:bodyPr>
            <a:spAutoFit/>
          </a:bodyPr>
          <a:lstStyle/>
          <a:p>
            <a:pPr algn="ctr" eaLnBrk="1" hangingPunct="1"/>
            <a:endParaRPr lang="uk-UA" altLang="ru-RU" sz="2800"/>
          </a:p>
          <a:p>
            <a:pPr algn="ctr" eaLnBrk="1" hangingPunct="1"/>
            <a:endParaRPr lang="uk-UA" altLang="ru-RU" sz="2800"/>
          </a:p>
          <a:p>
            <a:pPr algn="ctr" eaLnBrk="1" hangingPunct="1"/>
            <a:endParaRPr lang="uk-UA" altLang="ru-RU" sz="2800"/>
          </a:p>
          <a:p>
            <a:pPr algn="ctr" eaLnBrk="1" hangingPunct="1"/>
            <a:endParaRPr lang="ru-RU" altLang="ru-RU" sz="2800"/>
          </a:p>
        </p:txBody>
      </p:sp>
      <p:pic>
        <p:nvPicPr>
          <p:cNvPr id="7172" name="Рисунок 4"/>
          <p:cNvPicPr>
            <a:picLocks noChangeAspect="1"/>
          </p:cNvPicPr>
          <p:nvPr/>
        </p:nvPicPr>
        <p:blipFill>
          <a:blip r:embed="rId3" cstate="print"/>
          <a:srcRect/>
          <a:stretch>
            <a:fillRect/>
          </a:stretch>
        </p:blipFill>
        <p:spPr bwMode="auto">
          <a:xfrm>
            <a:off x="1198769" y="985148"/>
            <a:ext cx="3550512" cy="3388070"/>
          </a:xfrm>
          <a:prstGeom prst="rect">
            <a:avLst/>
          </a:prstGeom>
          <a:noFill/>
          <a:ln w="9525">
            <a:noFill/>
            <a:miter lim="800000"/>
            <a:headEnd/>
            <a:tailEnd/>
          </a:ln>
        </p:spPr>
      </p:pic>
      <p:pic>
        <p:nvPicPr>
          <p:cNvPr id="7173" name="Рисунок 5"/>
          <p:cNvPicPr>
            <a:picLocks noChangeAspect="1"/>
          </p:cNvPicPr>
          <p:nvPr/>
        </p:nvPicPr>
        <p:blipFill>
          <a:blip r:embed="rId4" cstate="print"/>
          <a:srcRect/>
          <a:stretch>
            <a:fillRect/>
          </a:stretch>
        </p:blipFill>
        <p:spPr bwMode="auto">
          <a:xfrm>
            <a:off x="5219700" y="947738"/>
            <a:ext cx="2532822" cy="3391794"/>
          </a:xfrm>
          <a:prstGeom prst="rect">
            <a:avLst/>
          </a:prstGeom>
          <a:noFill/>
          <a:ln w="9525">
            <a:noFill/>
            <a:miter lim="800000"/>
            <a:headEnd/>
            <a:tailEnd/>
          </a:ln>
        </p:spPr>
      </p:pic>
      <p:sp>
        <p:nvSpPr>
          <p:cNvPr id="7174" name="TextBox 7"/>
          <p:cNvSpPr txBox="1">
            <a:spLocks noChangeArrowheads="1"/>
          </p:cNvSpPr>
          <p:nvPr/>
        </p:nvSpPr>
        <p:spPr bwMode="auto">
          <a:xfrm>
            <a:off x="2432740" y="3919193"/>
            <a:ext cx="960438" cy="369888"/>
          </a:xfrm>
          <a:prstGeom prst="rect">
            <a:avLst/>
          </a:prstGeom>
          <a:noFill/>
          <a:ln w="9525">
            <a:noFill/>
            <a:miter lim="800000"/>
            <a:headEnd/>
            <a:tailEnd/>
          </a:ln>
        </p:spPr>
        <p:txBody>
          <a:bodyPr wrap="none">
            <a:spAutoFit/>
          </a:bodyPr>
          <a:lstStyle/>
          <a:p>
            <a:pPr eaLnBrk="1" hangingPunct="1"/>
            <a:r>
              <a:rPr lang="uk-UA" altLang="ru-RU" dirty="0"/>
              <a:t>Дитина</a:t>
            </a:r>
            <a:endParaRPr lang="ru-RU" altLang="ru-RU" dirty="0"/>
          </a:p>
        </p:txBody>
      </p:sp>
      <p:sp>
        <p:nvSpPr>
          <p:cNvPr id="7175" name="TextBox 8"/>
          <p:cNvSpPr txBox="1">
            <a:spLocks noChangeArrowheads="1"/>
          </p:cNvSpPr>
          <p:nvPr/>
        </p:nvSpPr>
        <p:spPr bwMode="auto">
          <a:xfrm>
            <a:off x="6389895" y="3831811"/>
            <a:ext cx="1214438" cy="369888"/>
          </a:xfrm>
          <a:prstGeom prst="rect">
            <a:avLst/>
          </a:prstGeom>
          <a:noFill/>
          <a:ln w="9525">
            <a:noFill/>
            <a:miter lim="800000"/>
            <a:headEnd/>
            <a:tailEnd/>
          </a:ln>
        </p:spPr>
        <p:txBody>
          <a:bodyPr wrap="none">
            <a:spAutoFit/>
          </a:bodyPr>
          <a:lstStyle/>
          <a:p>
            <a:pPr eaLnBrk="1" hangingPunct="1"/>
            <a:r>
              <a:rPr lang="uk-UA" altLang="ru-RU" dirty="0"/>
              <a:t>Дорослий</a:t>
            </a:r>
            <a:endParaRPr lang="ru-RU" altLang="ru-RU" dirty="0"/>
          </a:p>
        </p:txBody>
      </p:sp>
      <p:sp>
        <p:nvSpPr>
          <p:cNvPr id="9" name="Содержимое 8"/>
          <p:cNvSpPr>
            <a:spLocks noGrp="1"/>
          </p:cNvSpPr>
          <p:nvPr>
            <p:ph idx="1"/>
          </p:nvPr>
        </p:nvSpPr>
        <p:spPr>
          <a:xfrm>
            <a:off x="490606" y="4584355"/>
            <a:ext cx="8229600" cy="4114800"/>
          </a:xfrm>
        </p:spPr>
        <p:txBody>
          <a:bodyPr/>
          <a:lstStyle/>
          <a:p>
            <a:pPr marL="0" indent="0" algn="ctr">
              <a:buFont typeface="Wingdings" pitchFamily="2" charset="2"/>
              <a:buNone/>
              <a:defRPr/>
            </a:pPr>
            <a:r>
              <a:rPr lang="uk-UA" sz="2400" dirty="0"/>
              <a:t>Кістковий вік залежить від ступеню окостеніння кісток і розміру епіфізів</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457200" y="404813"/>
            <a:ext cx="8229600" cy="5691187"/>
          </a:xfrm>
        </p:spPr>
        <p:txBody>
          <a:bodyPr/>
          <a:lstStyle/>
          <a:p>
            <a:pPr eaLnBrk="1" hangingPunct="1">
              <a:buFont typeface="Wingdings" pitchFamily="2" charset="2"/>
              <a:buNone/>
              <a:defRPr/>
            </a:pPr>
            <a:r>
              <a:rPr lang="ru-RU" dirty="0"/>
              <a:t>За здатністю до розмноження (</a:t>
            </a:r>
            <a:r>
              <a:rPr lang="ru-RU" dirty="0" err="1"/>
              <a:t>репродукції</a:t>
            </a:r>
            <a:r>
              <a:rPr lang="ru-RU" dirty="0"/>
              <a:t>) </a:t>
            </a:r>
            <a:r>
              <a:rPr lang="ru-RU" dirty="0" err="1"/>
              <a:t>постнатальний</a:t>
            </a:r>
            <a:r>
              <a:rPr lang="ru-RU" dirty="0"/>
              <a:t> </a:t>
            </a:r>
            <a:r>
              <a:rPr lang="ru-RU" dirty="0" err="1"/>
              <a:t>період</a:t>
            </a:r>
            <a:r>
              <a:rPr lang="ru-RU" dirty="0"/>
              <a:t> </a:t>
            </a:r>
            <a:r>
              <a:rPr lang="ru-RU" dirty="0" err="1"/>
              <a:t>поділяють</a:t>
            </a:r>
            <a:r>
              <a:rPr lang="ru-RU" dirty="0"/>
              <a:t> на:</a:t>
            </a:r>
          </a:p>
          <a:p>
            <a:pPr lvl="3" eaLnBrk="1" hangingPunct="1">
              <a:defRPr/>
            </a:pPr>
            <a:r>
              <a:rPr lang="ru-RU" sz="3300" b="1" dirty="0">
                <a:solidFill>
                  <a:srgbClr val="C00000"/>
                </a:solidFill>
              </a:rPr>
              <a:t> Дорепродуктивний</a:t>
            </a:r>
          </a:p>
          <a:p>
            <a:pPr lvl="3" eaLnBrk="1" hangingPunct="1">
              <a:defRPr/>
            </a:pPr>
            <a:r>
              <a:rPr lang="ru-RU" sz="3300" b="1" dirty="0">
                <a:solidFill>
                  <a:srgbClr val="C00000"/>
                </a:solidFill>
              </a:rPr>
              <a:t> Репродуктивний</a:t>
            </a:r>
          </a:p>
          <a:p>
            <a:pPr lvl="3" eaLnBrk="1" hangingPunct="1">
              <a:defRPr/>
            </a:pPr>
            <a:r>
              <a:rPr lang="ru-RU" sz="3300" b="1" dirty="0">
                <a:solidFill>
                  <a:srgbClr val="C00000"/>
                </a:solidFill>
              </a:rPr>
              <a:t> Пострепродуктивний</a:t>
            </a:r>
          </a:p>
          <a:p>
            <a:pPr marL="0" indent="0" eaLnBrk="1" hangingPunct="1">
              <a:buFont typeface="Wingdings" pitchFamily="2" charset="2"/>
              <a:buNone/>
              <a:defRPr/>
            </a:pPr>
            <a:endParaRPr lang="uk-UA" dirty="0"/>
          </a:p>
          <a:p>
            <a:pPr eaLnBrk="1" hangingPunct="1">
              <a:defRPr/>
            </a:pPr>
            <a:endParaRPr 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68313" y="115888"/>
            <a:ext cx="8229600" cy="1371600"/>
          </a:xfrm>
        </p:spPr>
        <p:txBody>
          <a:bodyPr/>
          <a:lstStyle/>
          <a:p>
            <a:pPr eaLnBrk="1" hangingPunct="1">
              <a:defRPr/>
            </a:pPr>
            <a:r>
              <a:rPr lang="ru-RU" dirty="0" err="1"/>
              <a:t>Дорепродуктивний</a:t>
            </a:r>
            <a:r>
              <a:rPr lang="ru-RU" dirty="0"/>
              <a:t> </a:t>
            </a:r>
            <a:r>
              <a:rPr lang="ru-RU" dirty="0" err="1"/>
              <a:t>період</a:t>
            </a:r>
            <a:endParaRPr lang="ru-RU" dirty="0"/>
          </a:p>
        </p:txBody>
      </p:sp>
      <p:sp>
        <p:nvSpPr>
          <p:cNvPr id="56323" name="Rectangle 3"/>
          <p:cNvSpPr>
            <a:spLocks noGrp="1" noChangeArrowheads="1"/>
          </p:cNvSpPr>
          <p:nvPr>
            <p:ph idx="1"/>
          </p:nvPr>
        </p:nvSpPr>
        <p:spPr>
          <a:xfrm>
            <a:off x="468313" y="1196975"/>
            <a:ext cx="8229600" cy="4538663"/>
          </a:xfrm>
        </p:spPr>
        <p:txBody>
          <a:bodyPr>
            <a:normAutofit fontScale="92500" lnSpcReduction="10000"/>
          </a:bodyPr>
          <a:lstStyle/>
          <a:p>
            <a:pPr eaLnBrk="1" hangingPunct="1">
              <a:defRPr/>
            </a:pPr>
            <a:r>
              <a:rPr lang="ru-RU" sz="2800" dirty="0">
                <a:solidFill>
                  <a:srgbClr val="C00000"/>
                </a:solidFill>
              </a:rPr>
              <a:t>Новонародженість (</a:t>
            </a:r>
            <a:r>
              <a:rPr lang="ru-RU" sz="2800" b="1" dirty="0">
                <a:solidFill>
                  <a:srgbClr val="C00000"/>
                </a:solidFill>
              </a:rPr>
              <a:t>неонатальний</a:t>
            </a:r>
            <a:r>
              <a:rPr lang="ru-RU" sz="2800" dirty="0">
                <a:solidFill>
                  <a:srgbClr val="C00000"/>
                </a:solidFill>
              </a:rPr>
              <a:t> період) </a:t>
            </a:r>
            <a:r>
              <a:rPr lang="ru-RU" sz="2800" dirty="0"/>
              <a:t>– перші 28   днів життя (ранній неонатальний період – 7 днів, з 8 – пізній  неонатальний період) – перший крітичний період</a:t>
            </a:r>
          </a:p>
          <a:p>
            <a:pPr eaLnBrk="1" hangingPunct="1">
              <a:defRPr/>
            </a:pPr>
            <a:r>
              <a:rPr lang="ru-RU" sz="2800" dirty="0" err="1">
                <a:solidFill>
                  <a:srgbClr val="C00000"/>
                </a:solidFill>
              </a:rPr>
              <a:t>Грудний</a:t>
            </a:r>
            <a:r>
              <a:rPr lang="ru-RU" sz="2800" dirty="0">
                <a:solidFill>
                  <a:srgbClr val="C00000"/>
                </a:solidFill>
              </a:rPr>
              <a:t> </a:t>
            </a:r>
            <a:r>
              <a:rPr lang="ru-RU" sz="2800" dirty="0"/>
              <a:t>(до 1 року)</a:t>
            </a:r>
          </a:p>
          <a:p>
            <a:pPr eaLnBrk="1" hangingPunct="1">
              <a:defRPr/>
            </a:pPr>
            <a:r>
              <a:rPr lang="ru-RU" sz="2800" dirty="0" err="1">
                <a:solidFill>
                  <a:srgbClr val="C00000"/>
                </a:solidFill>
              </a:rPr>
              <a:t>Дитинство</a:t>
            </a:r>
            <a:r>
              <a:rPr lang="ru-RU" sz="2800" dirty="0">
                <a:solidFill>
                  <a:srgbClr val="C00000"/>
                </a:solidFill>
              </a:rPr>
              <a:t> </a:t>
            </a:r>
            <a:r>
              <a:rPr lang="ru-RU" sz="2800" dirty="0"/>
              <a:t>(</a:t>
            </a:r>
            <a:r>
              <a:rPr lang="ru-RU" sz="2800" dirty="0" err="1"/>
              <a:t>раннє</a:t>
            </a:r>
            <a:r>
              <a:rPr lang="ru-RU" sz="2800" dirty="0"/>
              <a:t>: 1-3 роки,         перше: 4-7 </a:t>
            </a:r>
            <a:r>
              <a:rPr lang="ru-RU" sz="2800" dirty="0" err="1"/>
              <a:t>років</a:t>
            </a:r>
            <a:r>
              <a:rPr lang="ru-RU" sz="2800" dirty="0"/>
              <a:t>, друге: 8-11 </a:t>
            </a:r>
            <a:r>
              <a:rPr lang="ru-RU" sz="2800" dirty="0" err="1"/>
              <a:t>років</a:t>
            </a:r>
            <a:r>
              <a:rPr lang="ru-RU" sz="2800" dirty="0"/>
              <a:t>)</a:t>
            </a:r>
          </a:p>
          <a:p>
            <a:pPr eaLnBrk="1" hangingPunct="1">
              <a:defRPr/>
            </a:pPr>
            <a:r>
              <a:rPr lang="ru-RU" sz="2800" dirty="0">
                <a:solidFill>
                  <a:srgbClr val="C00000"/>
                </a:solidFill>
              </a:rPr>
              <a:t>Підлітковий період </a:t>
            </a:r>
            <a:r>
              <a:rPr lang="ru-RU" sz="2800" dirty="0"/>
              <a:t>(</a:t>
            </a:r>
            <a:r>
              <a:rPr lang="ru-RU" sz="2800" dirty="0">
                <a:cs typeface="Times New Roman" pitchFamily="18" charset="0"/>
              </a:rPr>
              <a:t>♀: 12-15 років,      ♂: </a:t>
            </a:r>
            <a:r>
              <a:rPr lang="ru-RU" sz="2800" dirty="0"/>
              <a:t>13-16 років). Період статевого дозрівання – </a:t>
            </a:r>
            <a:r>
              <a:rPr lang="ru-RU" sz="2800" b="1" u="sng" dirty="0">
                <a:solidFill>
                  <a:srgbClr val="C00000"/>
                </a:solidFill>
              </a:rPr>
              <a:t>пубертатний</a:t>
            </a:r>
            <a:r>
              <a:rPr lang="ru-RU" sz="2800" dirty="0"/>
              <a:t>; другий крітичний період</a:t>
            </a:r>
            <a:endParaRPr lang="ru-RU" sz="2800" dirty="0">
              <a:cs typeface="Times New Roman" pitchFamily="18" charset="0"/>
            </a:endParaRPr>
          </a:p>
          <a:p>
            <a:pPr eaLnBrk="1" hangingPunct="1">
              <a:defRPr/>
            </a:pPr>
            <a:r>
              <a:rPr lang="ru-RU" sz="2800" dirty="0" err="1">
                <a:solidFill>
                  <a:srgbClr val="C00000"/>
                </a:solidFill>
              </a:rPr>
              <a:t>Юність</a:t>
            </a:r>
            <a:r>
              <a:rPr lang="ru-RU" sz="2800" dirty="0">
                <a:solidFill>
                  <a:srgbClr val="C00000"/>
                </a:solidFill>
              </a:rPr>
              <a:t> </a:t>
            </a:r>
            <a:r>
              <a:rPr lang="ru-RU" sz="2800" dirty="0"/>
              <a:t>(</a:t>
            </a:r>
            <a:r>
              <a:rPr lang="ru-RU" sz="2800" dirty="0">
                <a:cs typeface="Times New Roman" pitchFamily="18" charset="0"/>
              </a:rPr>
              <a:t>♀: 16-20 </a:t>
            </a:r>
            <a:r>
              <a:rPr lang="ru-RU" sz="2800" dirty="0" err="1">
                <a:cs typeface="Times New Roman" pitchFamily="18" charset="0"/>
              </a:rPr>
              <a:t>років</a:t>
            </a:r>
            <a:r>
              <a:rPr lang="ru-RU" sz="2800" dirty="0">
                <a:cs typeface="Times New Roman" pitchFamily="18" charset="0"/>
              </a:rPr>
              <a:t>, ♂: </a:t>
            </a:r>
            <a:r>
              <a:rPr lang="ru-RU" sz="2800" dirty="0"/>
              <a:t>17-21 </a:t>
            </a:r>
            <a:r>
              <a:rPr lang="ru-RU" sz="2800" dirty="0" err="1"/>
              <a:t>років</a:t>
            </a:r>
            <a:r>
              <a:rPr lang="ru-RU" sz="2800" dirty="0"/>
              <a:t>)</a:t>
            </a:r>
            <a:endParaRPr lang="ru-RU" sz="2800" dirty="0">
              <a:cs typeface="Times New Roman" pitchFamily="18" charset="0"/>
            </a:endParaRPr>
          </a:p>
          <a:p>
            <a:pPr eaLnBrk="1" hangingPunct="1">
              <a:defRPr/>
            </a:pPr>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81000"/>
            <a:ext cx="8229600" cy="884238"/>
          </a:xfrm>
        </p:spPr>
        <p:txBody>
          <a:bodyPr>
            <a:normAutofit fontScale="90000"/>
          </a:bodyPr>
          <a:lstStyle/>
          <a:p>
            <a:pPr eaLnBrk="1" hangingPunct="1">
              <a:defRPr/>
            </a:pPr>
            <a:r>
              <a:rPr lang="ru-RU" sz="4000" b="1" dirty="0"/>
              <a:t>Р І С Т</a:t>
            </a:r>
            <a:br>
              <a:rPr lang="ru-RU" sz="4000" b="1" dirty="0"/>
            </a:br>
            <a:endParaRPr lang="ru-RU" sz="4000" b="1" dirty="0"/>
          </a:p>
        </p:txBody>
      </p:sp>
      <p:sp>
        <p:nvSpPr>
          <p:cNvPr id="58371" name="Rectangle 3"/>
          <p:cNvSpPr>
            <a:spLocks noGrp="1" noChangeArrowheads="1"/>
          </p:cNvSpPr>
          <p:nvPr>
            <p:ph idx="1"/>
          </p:nvPr>
        </p:nvSpPr>
        <p:spPr>
          <a:xfrm>
            <a:off x="670560" y="1370521"/>
            <a:ext cx="8229600" cy="5780087"/>
          </a:xfrm>
        </p:spPr>
        <p:txBody>
          <a:bodyPr/>
          <a:lstStyle/>
          <a:p>
            <a:pPr marL="0" indent="0" defTabSz="449263" eaLnBrk="1" hangingPunct="1">
              <a:lnSpc>
                <a:spcPct val="80000"/>
              </a:lnSpc>
              <a:buNone/>
              <a:defRPr/>
            </a:pPr>
            <a:r>
              <a:rPr lang="ru-RU" sz="2800" dirty="0">
                <a:solidFill>
                  <a:srgbClr val="C00000"/>
                </a:solidFill>
              </a:rPr>
              <a:t>Визначений</a:t>
            </a:r>
            <a:r>
              <a:rPr lang="ru-RU" sz="2800" dirty="0"/>
              <a:t> (обмежений) </a:t>
            </a:r>
          </a:p>
          <a:p>
            <a:pPr marL="0" indent="0" defTabSz="449263" eaLnBrk="1" hangingPunct="1">
              <a:lnSpc>
                <a:spcPct val="80000"/>
              </a:lnSpc>
              <a:buNone/>
              <a:defRPr/>
            </a:pPr>
            <a:r>
              <a:rPr lang="ru-RU" sz="2800" dirty="0">
                <a:solidFill>
                  <a:srgbClr val="C00000"/>
                </a:solidFill>
              </a:rPr>
              <a:t>Невизначений</a:t>
            </a:r>
            <a:r>
              <a:rPr lang="ru-RU" sz="2800" dirty="0">
                <a:solidFill>
                  <a:srgbClr val="FFFF00"/>
                </a:solidFill>
              </a:rPr>
              <a:t> </a:t>
            </a:r>
            <a:r>
              <a:rPr lang="ru-RU" sz="2800" dirty="0"/>
              <a:t>(необмежений) – протягом усього життя</a:t>
            </a:r>
          </a:p>
          <a:p>
            <a:pPr marL="0" indent="0" defTabSz="449263" eaLnBrk="1" hangingPunct="1">
              <a:lnSpc>
                <a:spcPct val="80000"/>
              </a:lnSpc>
              <a:buNone/>
              <a:defRPr/>
            </a:pPr>
            <a:endParaRPr lang="ru-RU" sz="2800" dirty="0"/>
          </a:p>
          <a:p>
            <a:pPr marL="0" indent="0" defTabSz="449263" eaLnBrk="1" hangingPunct="1">
              <a:lnSpc>
                <a:spcPct val="80000"/>
              </a:lnSpc>
              <a:buNone/>
              <a:defRPr/>
            </a:pPr>
            <a:r>
              <a:rPr lang="ru-RU" sz="2800" dirty="0">
                <a:solidFill>
                  <a:srgbClr val="C00000"/>
                </a:solidFill>
              </a:rPr>
              <a:t>Ізометричний</a:t>
            </a:r>
            <a:r>
              <a:rPr lang="ru-RU" sz="2800" dirty="0">
                <a:solidFill>
                  <a:srgbClr val="FFFF00"/>
                </a:solidFill>
              </a:rPr>
              <a:t> </a:t>
            </a:r>
            <a:r>
              <a:rPr lang="ru-RU" sz="2800" dirty="0"/>
              <a:t>– зберігаються форма та пропорції</a:t>
            </a:r>
          </a:p>
          <a:p>
            <a:pPr marL="0" indent="0" defTabSz="449263" eaLnBrk="1" hangingPunct="1">
              <a:lnSpc>
                <a:spcPct val="80000"/>
              </a:lnSpc>
              <a:buNone/>
              <a:defRPr/>
            </a:pPr>
            <a:r>
              <a:rPr lang="ru-RU" sz="2800" dirty="0">
                <a:solidFill>
                  <a:srgbClr val="C00000"/>
                </a:solidFill>
              </a:rPr>
              <a:t>Алометричний </a:t>
            </a:r>
            <a:r>
              <a:rPr lang="ru-RU" sz="2800" dirty="0"/>
              <a:t>– змінюються пропорції тіла</a:t>
            </a:r>
          </a:p>
          <a:p>
            <a:pPr marL="0" indent="0" defTabSz="449263" eaLnBrk="1" hangingPunct="1">
              <a:lnSpc>
                <a:spcPct val="80000"/>
              </a:lnSpc>
              <a:buNone/>
              <a:defRPr/>
            </a:pPr>
            <a:endParaRPr lang="ru-RU" sz="2800" dirty="0"/>
          </a:p>
          <a:p>
            <a:pPr marL="0" indent="0" defTabSz="449263" eaLnBrk="1" hangingPunct="1">
              <a:lnSpc>
                <a:spcPct val="80000"/>
              </a:lnSpc>
              <a:buNone/>
              <a:defRPr/>
            </a:pPr>
            <a:r>
              <a:rPr lang="ru-RU" sz="2800" dirty="0">
                <a:solidFill>
                  <a:srgbClr val="C00000"/>
                </a:solidFill>
              </a:rPr>
              <a:t>Рівномірний</a:t>
            </a:r>
            <a:r>
              <a:rPr lang="ru-RU" sz="2800" dirty="0">
                <a:solidFill>
                  <a:srgbClr val="FFFF00"/>
                </a:solidFill>
              </a:rPr>
              <a:t> </a:t>
            </a:r>
            <a:r>
              <a:rPr lang="ru-RU" sz="2800" dirty="0"/>
              <a:t>– однакова інтенсивність росту</a:t>
            </a:r>
          </a:p>
          <a:p>
            <a:pPr marL="0" indent="0" defTabSz="449263" eaLnBrk="1" hangingPunct="1">
              <a:lnSpc>
                <a:spcPct val="80000"/>
              </a:lnSpc>
              <a:buNone/>
              <a:defRPr/>
            </a:pPr>
            <a:r>
              <a:rPr lang="ru-RU" sz="2800" dirty="0">
                <a:solidFill>
                  <a:srgbClr val="C00000"/>
                </a:solidFill>
              </a:rPr>
              <a:t>Нерівномірний</a:t>
            </a:r>
            <a:r>
              <a:rPr lang="ru-RU" sz="2800" dirty="0"/>
              <a:t> – різна швидкість росту в різні вікові періоди</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sz="half" idx="1"/>
          </p:nvPr>
        </p:nvSpPr>
        <p:spPr>
          <a:xfrm>
            <a:off x="457200" y="0"/>
            <a:ext cx="8686800" cy="7218363"/>
          </a:xfrm>
        </p:spPr>
        <p:txBody>
          <a:bodyPr/>
          <a:lstStyle/>
          <a:p>
            <a:pPr algn="ctr" eaLnBrk="1" hangingPunct="1">
              <a:lnSpc>
                <a:spcPct val="80000"/>
              </a:lnSpc>
              <a:buFont typeface="Wingdings" pitchFamily="2" charset="2"/>
              <a:buNone/>
              <a:defRPr/>
            </a:pPr>
            <a:r>
              <a:rPr lang="ru-RU" dirty="0"/>
              <a:t>У </a:t>
            </a:r>
            <a:r>
              <a:rPr lang="ru-RU" dirty="0" err="1"/>
              <a:t>людини</a:t>
            </a:r>
            <a:r>
              <a:rPr lang="ru-RU" dirty="0"/>
              <a:t> </a:t>
            </a:r>
            <a:r>
              <a:rPr lang="ru-RU" dirty="0" err="1"/>
              <a:t>ріст</a:t>
            </a:r>
            <a:r>
              <a:rPr lang="ru-RU" dirty="0"/>
              <a:t> </a:t>
            </a:r>
            <a:r>
              <a:rPr lang="ru-RU" sz="3600" b="1" dirty="0" err="1">
                <a:solidFill>
                  <a:srgbClr val="C00000"/>
                </a:solidFill>
              </a:rPr>
              <a:t>визначений</a:t>
            </a:r>
            <a:r>
              <a:rPr lang="ru-RU" sz="3600" b="1" dirty="0">
                <a:solidFill>
                  <a:srgbClr val="C00000"/>
                </a:solidFill>
              </a:rPr>
              <a:t>, </a:t>
            </a:r>
            <a:r>
              <a:rPr lang="ru-RU" sz="3600" b="1" dirty="0" err="1">
                <a:solidFill>
                  <a:srgbClr val="C00000"/>
                </a:solidFill>
              </a:rPr>
              <a:t>алометричний</a:t>
            </a:r>
            <a:r>
              <a:rPr lang="ru-RU" sz="3600" b="1" dirty="0">
                <a:solidFill>
                  <a:srgbClr val="C00000"/>
                </a:solidFill>
              </a:rPr>
              <a:t>, </a:t>
            </a:r>
            <a:r>
              <a:rPr lang="ru-RU" sz="3600" b="1" dirty="0" err="1">
                <a:solidFill>
                  <a:srgbClr val="C00000"/>
                </a:solidFill>
              </a:rPr>
              <a:t>нерівномірний</a:t>
            </a:r>
            <a:endParaRPr lang="ru-RU" sz="3600" b="1" dirty="0">
              <a:solidFill>
                <a:srgbClr val="C00000"/>
              </a:solidFill>
            </a:endParaRPr>
          </a:p>
          <a:p>
            <a:pPr eaLnBrk="1" hangingPunct="1">
              <a:lnSpc>
                <a:spcPct val="80000"/>
              </a:lnSpc>
              <a:buFont typeface="Wingdings" pitchFamily="2" charset="2"/>
              <a:buNone/>
              <a:defRPr/>
            </a:pPr>
            <a:endParaRPr lang="ru-RU" sz="3600" dirty="0">
              <a:solidFill>
                <a:srgbClr val="FFFF00"/>
              </a:solidFill>
            </a:endParaRPr>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r>
              <a:rPr lang="ru-RU" sz="2400" dirty="0"/>
              <a:t>1 </a:t>
            </a:r>
            <a:r>
              <a:rPr lang="ru-RU" sz="2400" dirty="0" err="1"/>
              <a:t>рік</a:t>
            </a:r>
            <a:r>
              <a:rPr lang="ru-RU" sz="2400" dirty="0"/>
              <a:t> – </a:t>
            </a:r>
            <a:r>
              <a:rPr lang="ru-RU" sz="2400" dirty="0" err="1"/>
              <a:t>збільшення</a:t>
            </a:r>
            <a:r>
              <a:rPr lang="ru-RU" sz="2400" dirty="0"/>
              <a:t> на 23-25 см, </a:t>
            </a:r>
            <a:r>
              <a:rPr lang="ru-RU" sz="2400" dirty="0" err="1"/>
              <a:t>ріст</a:t>
            </a:r>
            <a:r>
              <a:rPr lang="ru-RU" sz="2400" dirty="0"/>
              <a:t> </a:t>
            </a:r>
            <a:r>
              <a:rPr lang="ru-RU" sz="2400" dirty="0" err="1"/>
              <a:t>збільшується</a:t>
            </a:r>
            <a:r>
              <a:rPr lang="ru-RU" sz="2400" dirty="0"/>
              <a:t> в 1,3 рази (1-й «</a:t>
            </a:r>
            <a:r>
              <a:rPr lang="ru-RU" sz="2400" dirty="0" err="1"/>
              <a:t>ростовий</a:t>
            </a:r>
            <a:r>
              <a:rPr lang="ru-RU" sz="2400" dirty="0"/>
              <a:t> </a:t>
            </a:r>
            <a:r>
              <a:rPr lang="ru-RU" sz="2400" dirty="0" err="1"/>
              <a:t>стрибок</a:t>
            </a:r>
            <a:r>
              <a:rPr lang="ru-RU" sz="2400" dirty="0"/>
              <a:t>»)</a:t>
            </a:r>
          </a:p>
          <a:p>
            <a:pPr eaLnBrk="1" hangingPunct="1">
              <a:lnSpc>
                <a:spcPct val="80000"/>
              </a:lnSpc>
              <a:buFont typeface="Wingdings" pitchFamily="2" charset="2"/>
              <a:buNone/>
              <a:defRPr/>
            </a:pPr>
            <a:r>
              <a:rPr lang="ru-RU" sz="2400" dirty="0"/>
              <a:t>2 </a:t>
            </a:r>
            <a:r>
              <a:rPr lang="ru-RU" sz="2400" dirty="0" err="1"/>
              <a:t>рік</a:t>
            </a:r>
            <a:r>
              <a:rPr lang="ru-RU" sz="2400" dirty="0"/>
              <a:t> – </a:t>
            </a:r>
            <a:r>
              <a:rPr lang="ru-RU" sz="2400" dirty="0" err="1"/>
              <a:t>ріст</a:t>
            </a:r>
            <a:r>
              <a:rPr lang="ru-RU" sz="2400" dirty="0"/>
              <a:t> </a:t>
            </a:r>
            <a:r>
              <a:rPr lang="ru-RU" sz="2400" dirty="0" err="1"/>
              <a:t>збільшується</a:t>
            </a:r>
            <a:r>
              <a:rPr lang="ru-RU" sz="2400" dirty="0"/>
              <a:t> на 10-11 см</a:t>
            </a:r>
          </a:p>
          <a:p>
            <a:pPr eaLnBrk="1" hangingPunct="1">
              <a:lnSpc>
                <a:spcPct val="80000"/>
              </a:lnSpc>
              <a:buFont typeface="Wingdings" pitchFamily="2" charset="2"/>
              <a:buNone/>
              <a:defRPr/>
            </a:pPr>
            <a:r>
              <a:rPr lang="ru-RU" sz="2400" dirty="0"/>
              <a:t>11-14 </a:t>
            </a:r>
            <a:r>
              <a:rPr lang="ru-RU" sz="2400" dirty="0" err="1"/>
              <a:t>років</a:t>
            </a:r>
            <a:r>
              <a:rPr lang="ru-RU" sz="2400" dirty="0"/>
              <a:t> – </a:t>
            </a:r>
            <a:r>
              <a:rPr lang="ru-RU" sz="2400" dirty="0" err="1"/>
              <a:t>ріст</a:t>
            </a:r>
            <a:r>
              <a:rPr lang="ru-RU" sz="2400" dirty="0"/>
              <a:t> </a:t>
            </a:r>
            <a:r>
              <a:rPr lang="ru-RU" sz="2400" dirty="0" err="1"/>
              <a:t>збільшується</a:t>
            </a:r>
            <a:r>
              <a:rPr lang="ru-RU" sz="2400" dirty="0"/>
              <a:t> в 1,5 рази</a:t>
            </a:r>
          </a:p>
          <a:p>
            <a:pPr eaLnBrk="1" hangingPunct="1">
              <a:lnSpc>
                <a:spcPct val="80000"/>
              </a:lnSpc>
              <a:buFont typeface="Wingdings" pitchFamily="2" charset="2"/>
              <a:buNone/>
              <a:defRPr/>
            </a:pPr>
            <a:r>
              <a:rPr lang="ru-RU" sz="2400" dirty="0"/>
              <a:t>                  (2-й «</a:t>
            </a:r>
            <a:r>
              <a:rPr lang="ru-RU" sz="2400" dirty="0" err="1"/>
              <a:t>ростовий</a:t>
            </a:r>
            <a:r>
              <a:rPr lang="ru-RU" sz="2400" dirty="0"/>
              <a:t> </a:t>
            </a:r>
            <a:r>
              <a:rPr lang="ru-RU" sz="2400" dirty="0" err="1"/>
              <a:t>стрибок</a:t>
            </a:r>
            <a:r>
              <a:rPr lang="ru-RU" sz="2400" dirty="0"/>
              <a:t>» – </a:t>
            </a:r>
            <a:r>
              <a:rPr lang="ru-RU" sz="2400" u="sng" dirty="0" err="1">
                <a:effectLst/>
              </a:rPr>
              <a:t>пубертатний</a:t>
            </a:r>
            <a:r>
              <a:rPr lang="ru-RU" sz="2400" dirty="0"/>
              <a:t>) </a:t>
            </a:r>
          </a:p>
          <a:p>
            <a:pPr algn="ctr" eaLnBrk="1" hangingPunct="1">
              <a:lnSpc>
                <a:spcPct val="80000"/>
              </a:lnSpc>
              <a:buFont typeface="Wingdings" pitchFamily="2" charset="2"/>
              <a:buNone/>
              <a:defRPr/>
            </a:pPr>
            <a:r>
              <a:rPr lang="ru-RU" sz="2400" b="1" dirty="0">
                <a:latin typeface="Times New Roman" pitchFamily="18" charset="0"/>
                <a:cs typeface="Times New Roman" pitchFamily="18" charset="0"/>
              </a:rPr>
              <a:t>У ♀ </a:t>
            </a:r>
            <a:r>
              <a:rPr lang="ru-RU" sz="2400" dirty="0"/>
              <a:t>~ </a:t>
            </a:r>
            <a:r>
              <a:rPr lang="ru-RU" sz="2400" b="1" dirty="0">
                <a:latin typeface="Times New Roman" pitchFamily="18" charset="0"/>
                <a:cs typeface="Times New Roman" pitchFamily="18" charset="0"/>
              </a:rPr>
              <a:t> 165 см  (16-18 </a:t>
            </a:r>
            <a:r>
              <a:rPr lang="ru-RU" sz="2400" b="1" dirty="0" err="1">
                <a:latin typeface="Times New Roman" pitchFamily="18" charset="0"/>
                <a:cs typeface="Times New Roman" pitchFamily="18" charset="0"/>
              </a:rPr>
              <a:t>років</a:t>
            </a:r>
            <a:r>
              <a:rPr lang="ru-RU" sz="2400" b="1" dirty="0">
                <a:latin typeface="Times New Roman" pitchFamily="18" charset="0"/>
                <a:cs typeface="Times New Roman" pitchFamily="18" charset="0"/>
              </a:rPr>
              <a:t>), у ♂ </a:t>
            </a:r>
            <a:r>
              <a:rPr lang="ru-RU" sz="2400" dirty="0"/>
              <a:t>~ </a:t>
            </a:r>
            <a:r>
              <a:rPr lang="ru-RU" sz="2400" b="1" dirty="0">
                <a:latin typeface="Times New Roman" pitchFamily="18" charset="0"/>
                <a:cs typeface="Times New Roman" pitchFamily="18" charset="0"/>
              </a:rPr>
              <a:t>175 см  (20-21 </a:t>
            </a:r>
            <a:r>
              <a:rPr lang="ru-RU" sz="2400" b="1" dirty="0" err="1">
                <a:latin typeface="Times New Roman" pitchFamily="18" charset="0"/>
                <a:cs typeface="Times New Roman" pitchFamily="18" charset="0"/>
              </a:rPr>
              <a:t>років</a:t>
            </a:r>
            <a:r>
              <a:rPr lang="ru-RU" sz="2400" b="1" dirty="0">
                <a:latin typeface="Times New Roman" pitchFamily="18" charset="0"/>
                <a:cs typeface="Times New Roman" pitchFamily="18" charset="0"/>
              </a:rPr>
              <a:t>)</a:t>
            </a:r>
            <a:endParaRPr lang="ru-RU" sz="2400" b="1" dirty="0"/>
          </a:p>
          <a:p>
            <a:pPr eaLnBrk="1" hangingPunct="1">
              <a:lnSpc>
                <a:spcPct val="80000"/>
              </a:lnSpc>
              <a:buFont typeface="Wingdings" pitchFamily="2" charset="2"/>
              <a:buNone/>
              <a:defRPr/>
            </a:pPr>
            <a:endParaRPr lang="ru-RU" sz="2800" b="1" dirty="0"/>
          </a:p>
        </p:txBody>
      </p:sp>
      <p:pic>
        <p:nvPicPr>
          <p:cNvPr id="12294" name="Picture 6" descr="growth"/>
          <p:cNvPicPr>
            <a:picLocks noGrp="1" noChangeAspect="1" noChangeArrowheads="1"/>
          </p:cNvPicPr>
          <p:nvPr>
            <p:ph sz="half" idx="2"/>
          </p:nvPr>
        </p:nvPicPr>
        <p:blipFill>
          <a:blip r:embed="rId3" cstate="print"/>
          <a:srcRect/>
          <a:stretch>
            <a:fillRect/>
          </a:stretch>
        </p:blipFill>
        <p:spPr>
          <a:xfrm>
            <a:off x="1476375" y="981075"/>
            <a:ext cx="6264275" cy="3384550"/>
          </a:xfrm>
          <a:noFill/>
        </p:spPr>
      </p:pic>
      <p:sp>
        <p:nvSpPr>
          <p:cNvPr id="12291" name="Rectangle 3"/>
          <p:cNvSpPr>
            <a:spLocks noChangeArrowheads="1"/>
          </p:cNvSpPr>
          <p:nvPr/>
        </p:nvSpPr>
        <p:spPr bwMode="auto">
          <a:xfrm>
            <a:off x="0" y="3275013"/>
            <a:ext cx="165100" cy="309562"/>
          </a:xfrm>
          <a:prstGeom prst="rect">
            <a:avLst/>
          </a:prstGeom>
          <a:noFill/>
          <a:ln w="9525">
            <a:noFill/>
            <a:miter lim="800000"/>
            <a:headEnd/>
            <a:tailEnd/>
          </a:ln>
        </p:spPr>
        <p:txBody>
          <a:bodyPr wrap="none" lIns="82945" tIns="41473" rIns="82945" bIns="41473" anchor="ctr">
            <a:spAutoFit/>
          </a:bodyPr>
          <a:lstStyle/>
          <a:p>
            <a:pPr defTabSz="828675" eaLnBrk="1" hangingPunct="1">
              <a:lnSpc>
                <a:spcPct val="93000"/>
              </a:lnSpc>
              <a:buClr>
                <a:srgbClr val="000000"/>
              </a:buClr>
              <a:buSzPct val="45000"/>
              <a:buFont typeface="Wingdings" pitchFamily="2" charset="2"/>
              <a:buNone/>
            </a:pPr>
            <a:endParaRPr lang="uk-UA" altLang="ru-RU" sz="1600">
              <a:solidFill>
                <a:srgbClr val="000000"/>
              </a:solidFill>
              <a:latin typeface="Arial" pitchFamily="34" charset="0"/>
            </a:endParaRPr>
          </a:p>
        </p:txBody>
      </p:sp>
      <p:sp>
        <p:nvSpPr>
          <p:cNvPr id="12292" name="Rectangle 4"/>
          <p:cNvSpPr>
            <a:spLocks noChangeArrowheads="1"/>
          </p:cNvSpPr>
          <p:nvPr/>
        </p:nvSpPr>
        <p:spPr bwMode="auto">
          <a:xfrm>
            <a:off x="0" y="3275013"/>
            <a:ext cx="165100" cy="309562"/>
          </a:xfrm>
          <a:prstGeom prst="rect">
            <a:avLst/>
          </a:prstGeom>
          <a:noFill/>
          <a:ln w="9525">
            <a:noFill/>
            <a:miter lim="800000"/>
            <a:headEnd/>
            <a:tailEnd/>
          </a:ln>
        </p:spPr>
        <p:txBody>
          <a:bodyPr wrap="none" lIns="82945" tIns="41473" rIns="82945" bIns="41473" anchor="ctr">
            <a:spAutoFit/>
          </a:bodyPr>
          <a:lstStyle/>
          <a:p>
            <a:pPr defTabSz="828675" eaLnBrk="1" hangingPunct="1">
              <a:lnSpc>
                <a:spcPct val="93000"/>
              </a:lnSpc>
              <a:buClr>
                <a:srgbClr val="000000"/>
              </a:buClr>
              <a:buSzPct val="45000"/>
              <a:buFont typeface="Wingdings" pitchFamily="2" charset="2"/>
              <a:buNone/>
            </a:pPr>
            <a:endParaRPr lang="uk-UA" altLang="ru-RU" sz="1600">
              <a:solidFill>
                <a:srgbClr val="000000"/>
              </a:solidFill>
              <a:latin typeface="Arial" pitchFamily="34" charset="0"/>
            </a:endParaRPr>
          </a:p>
        </p:txBody>
      </p:sp>
      <p:sp>
        <p:nvSpPr>
          <p:cNvPr id="12293" name="Rectangle 5"/>
          <p:cNvSpPr>
            <a:spLocks noChangeArrowheads="1"/>
          </p:cNvSpPr>
          <p:nvPr/>
        </p:nvSpPr>
        <p:spPr bwMode="auto">
          <a:xfrm>
            <a:off x="0" y="3275013"/>
            <a:ext cx="165100" cy="309562"/>
          </a:xfrm>
          <a:prstGeom prst="rect">
            <a:avLst/>
          </a:prstGeom>
          <a:noFill/>
          <a:ln w="9525">
            <a:noFill/>
            <a:miter lim="800000"/>
            <a:headEnd/>
            <a:tailEnd/>
          </a:ln>
        </p:spPr>
        <p:txBody>
          <a:bodyPr wrap="none" lIns="82945" tIns="41473" rIns="82945" bIns="41473" anchor="ctr">
            <a:spAutoFit/>
          </a:bodyPr>
          <a:lstStyle/>
          <a:p>
            <a:pPr defTabSz="828675" eaLnBrk="1" hangingPunct="1">
              <a:lnSpc>
                <a:spcPct val="93000"/>
              </a:lnSpc>
              <a:buClr>
                <a:srgbClr val="000000"/>
              </a:buClr>
              <a:buSzPct val="45000"/>
              <a:buFont typeface="Wingdings" pitchFamily="2" charset="2"/>
              <a:buNone/>
            </a:pPr>
            <a:endParaRPr lang="uk-UA" altLang="ru-RU" sz="1600">
              <a:solidFill>
                <a:srgbClr val="000000"/>
              </a:solidFill>
              <a:latin typeface="Arial"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68313" y="0"/>
            <a:ext cx="8229600" cy="887413"/>
          </a:xfrm>
        </p:spPr>
        <p:txBody>
          <a:bodyPr/>
          <a:lstStyle/>
          <a:p>
            <a:pPr defTabSz="1008063" eaLnBrk="1" hangingPunct="1">
              <a:defRPr/>
            </a:pPr>
            <a:r>
              <a:rPr lang="ru-RU"/>
              <a:t>Репродуктивний період</a:t>
            </a:r>
          </a:p>
        </p:txBody>
      </p:sp>
      <p:sp>
        <p:nvSpPr>
          <p:cNvPr id="66563" name="Rectangle 3"/>
          <p:cNvSpPr>
            <a:spLocks noGrp="1" noChangeArrowheads="1"/>
          </p:cNvSpPr>
          <p:nvPr>
            <p:ph idx="1"/>
          </p:nvPr>
        </p:nvSpPr>
        <p:spPr>
          <a:xfrm>
            <a:off x="457200" y="1012825"/>
            <a:ext cx="8514522" cy="5486400"/>
          </a:xfrm>
        </p:spPr>
        <p:txBody>
          <a:bodyPr/>
          <a:lstStyle/>
          <a:p>
            <a:pPr marL="377825" indent="-377825" defTabSz="1008063" eaLnBrk="1" hangingPunct="1">
              <a:lnSpc>
                <a:spcPct val="90000"/>
              </a:lnSpc>
              <a:defRPr/>
            </a:pPr>
            <a:r>
              <a:rPr lang="ru-RU" b="1" dirty="0">
                <a:solidFill>
                  <a:srgbClr val="C00000"/>
                </a:solidFill>
              </a:rPr>
              <a:t>Зрілий</a:t>
            </a:r>
          </a:p>
          <a:p>
            <a:pPr marL="377825" indent="-377825" defTabSz="1008063" eaLnBrk="1" hangingPunct="1">
              <a:lnSpc>
                <a:spcPct val="90000"/>
              </a:lnSpc>
              <a:buFont typeface="Wingdings" pitchFamily="2" charset="2"/>
              <a:buNone/>
              <a:defRPr/>
            </a:pPr>
            <a:r>
              <a:rPr lang="ru-RU" dirty="0"/>
              <a:t> Зрілий вік – </a:t>
            </a:r>
            <a:r>
              <a:rPr lang="en-US" dirty="0"/>
              <a:t>I</a:t>
            </a:r>
            <a:r>
              <a:rPr lang="ru-RU" dirty="0"/>
              <a:t> (</a:t>
            </a:r>
            <a:r>
              <a:rPr lang="ru-RU" dirty="0">
                <a:latin typeface="Arial" charset="0"/>
              </a:rPr>
              <a:t>21-35 років у </a:t>
            </a:r>
            <a:r>
              <a:rPr lang="ru-RU" dirty="0">
                <a:latin typeface="Arial" charset="0"/>
                <a:cs typeface="Times New Roman" pitchFamily="18" charset="0"/>
              </a:rPr>
              <a:t>♀,</a:t>
            </a:r>
            <a:r>
              <a:rPr lang="ru-RU" dirty="0"/>
              <a:t>22-35 років у </a:t>
            </a:r>
            <a:r>
              <a:rPr lang="ru-RU" dirty="0">
                <a:latin typeface="Times New Roman" pitchFamily="18" charset="0"/>
                <a:cs typeface="Times New Roman" pitchFamily="18" charset="0"/>
              </a:rPr>
              <a:t>♂</a:t>
            </a:r>
            <a:r>
              <a:rPr lang="ru-RU" dirty="0">
                <a:latin typeface="Arial" charset="0"/>
                <a:cs typeface="Times New Roman" pitchFamily="18" charset="0"/>
              </a:rPr>
              <a:t>)</a:t>
            </a:r>
            <a:endParaRPr lang="ru-RU" dirty="0">
              <a:latin typeface="Arial" charset="0"/>
            </a:endParaRPr>
          </a:p>
          <a:p>
            <a:pPr marL="377825" indent="-377825" defTabSz="1008063" eaLnBrk="1" hangingPunct="1">
              <a:lnSpc>
                <a:spcPct val="90000"/>
              </a:lnSpc>
              <a:buFont typeface="Wingdings" pitchFamily="2" charset="2"/>
              <a:buNone/>
              <a:defRPr/>
            </a:pPr>
            <a:r>
              <a:rPr lang="ru-RU" dirty="0"/>
              <a:t> Зрілий вік – </a:t>
            </a:r>
            <a:r>
              <a:rPr lang="en-US" dirty="0"/>
              <a:t>II </a:t>
            </a:r>
            <a:r>
              <a:rPr lang="ru-RU" dirty="0"/>
              <a:t>(36-55 років </a:t>
            </a:r>
            <a:r>
              <a:rPr lang="ru-RU" dirty="0">
                <a:latin typeface="Arial" charset="0"/>
              </a:rPr>
              <a:t>у </a:t>
            </a:r>
            <a:r>
              <a:rPr lang="ru-RU" dirty="0">
                <a:latin typeface="Arial" charset="0"/>
                <a:cs typeface="Times New Roman" pitchFamily="18" charset="0"/>
              </a:rPr>
              <a:t>♀,36-</a:t>
            </a:r>
            <a:r>
              <a:rPr lang="ru-RU" dirty="0"/>
              <a:t>60 років у </a:t>
            </a:r>
            <a:r>
              <a:rPr lang="ru-RU" dirty="0">
                <a:latin typeface="Times New Roman" pitchFamily="18" charset="0"/>
                <a:cs typeface="Times New Roman" pitchFamily="18" charset="0"/>
              </a:rPr>
              <a:t>♂) </a:t>
            </a:r>
          </a:p>
          <a:p>
            <a:pPr marL="377825" indent="-377825" defTabSz="1008063" eaLnBrk="1" hangingPunct="1">
              <a:lnSpc>
                <a:spcPct val="90000"/>
              </a:lnSpc>
              <a:buFont typeface="Wingdings" pitchFamily="2" charset="2"/>
              <a:buNone/>
              <a:defRPr/>
            </a:pPr>
            <a:endParaRPr lang="ru-RU" dirty="0"/>
          </a:p>
          <a:p>
            <a:pPr marL="377825" indent="-377825" defTabSz="1008063" eaLnBrk="1" hangingPunct="1">
              <a:lnSpc>
                <a:spcPct val="90000"/>
              </a:lnSpc>
              <a:buFont typeface="Wingdings" pitchFamily="2" charset="2"/>
              <a:buNone/>
              <a:defRPr/>
            </a:pPr>
            <a:r>
              <a:rPr lang="ru-RU" dirty="0"/>
              <a:t>Морфологічна конституція</a:t>
            </a:r>
          </a:p>
          <a:p>
            <a:pPr marL="377825" indent="-377825" defTabSz="1008063" eaLnBrk="1" hangingPunct="1">
              <a:lnSpc>
                <a:spcPct val="90000"/>
              </a:lnSpc>
              <a:buFont typeface="Wingdings" pitchFamily="2" charset="2"/>
              <a:buNone/>
              <a:defRPr/>
            </a:pPr>
            <a:r>
              <a:rPr lang="ru-RU" dirty="0"/>
              <a:t>Психологічний тип особистості</a:t>
            </a:r>
          </a:p>
          <a:p>
            <a:pPr marL="377825" indent="-377825" defTabSz="1008063" eaLnBrk="1" hangingPunct="1">
              <a:lnSpc>
                <a:spcPct val="90000"/>
              </a:lnSpc>
              <a:buFont typeface="Wingdings" pitchFamily="2" charset="2"/>
              <a:buNone/>
              <a:defRPr/>
            </a:pPr>
            <a:r>
              <a:rPr lang="ru-RU" dirty="0"/>
              <a:t>Репродукція </a:t>
            </a:r>
          </a:p>
          <a:p>
            <a:pPr marL="377825" indent="-377825" defTabSz="1008063" eaLnBrk="1" hangingPunct="1">
              <a:lnSpc>
                <a:spcPct val="90000"/>
              </a:lnSpc>
              <a:buFont typeface="Wingdings" pitchFamily="2" charset="2"/>
              <a:buNone/>
              <a:defRPr/>
            </a:pPr>
            <a:r>
              <a:rPr lang="ru-RU" dirty="0"/>
              <a:t>Реалізація творчого потенціалу</a:t>
            </a:r>
          </a:p>
          <a:p>
            <a:pPr marL="377825" indent="-377825" defTabSz="1008063" eaLnBrk="1" hangingPunct="1">
              <a:lnSpc>
                <a:spcPct val="90000"/>
              </a:lnSpc>
              <a:buFont typeface="Wingdings" pitchFamily="2" charset="2"/>
              <a:buNone/>
              <a:defRPr/>
            </a:pPr>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75" name="Group 95"/>
          <p:cNvGraphicFramePr>
            <a:graphicFrameLocks noGrp="1"/>
          </p:cNvGraphicFramePr>
          <p:nvPr>
            <p:ph type="tbl" idx="1"/>
          </p:nvPr>
        </p:nvGraphicFramePr>
        <p:xfrm>
          <a:off x="0" y="536121"/>
          <a:ext cx="9144000" cy="5804404"/>
        </p:xfrm>
        <a:graphic>
          <a:graphicData uri="http://schemas.openxmlformats.org/drawingml/2006/table">
            <a:tbl>
              <a:tblPr/>
              <a:tblGrid>
                <a:gridCol w="2959100">
                  <a:extLst>
                    <a:ext uri="{9D8B030D-6E8A-4147-A177-3AD203B41FA5}">
                      <a16:colId xmlns:a16="http://schemas.microsoft.com/office/drawing/2014/main" val="20000"/>
                    </a:ext>
                  </a:extLst>
                </a:gridCol>
                <a:gridCol w="6184900">
                  <a:extLst>
                    <a:ext uri="{9D8B030D-6E8A-4147-A177-3AD203B41FA5}">
                      <a16:colId xmlns:a16="http://schemas.microsoft.com/office/drawing/2014/main" val="20001"/>
                    </a:ext>
                  </a:extLst>
                </a:gridCol>
              </a:tblGrid>
              <a:tr h="188387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800" b="1" i="0" u="none" strike="noStrike" cap="none" normalizeH="0" baseline="0" dirty="0">
                          <a:ln>
                            <a:noFill/>
                          </a:ln>
                          <a:solidFill>
                            <a:schemeClr val="tx1"/>
                          </a:solidFill>
                          <a:effectLst/>
                          <a:latin typeface="Tahoma" pitchFamily="34" charset="0"/>
                          <a:cs typeface="Arial" charset="0"/>
                        </a:rPr>
                        <a:t>Астенік</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0" u="none" strike="noStrike" cap="none" normalizeH="0" baseline="0" dirty="0">
                          <a:ln>
                            <a:noFill/>
                          </a:ln>
                          <a:solidFill>
                            <a:schemeClr val="tx1"/>
                          </a:solidFill>
                          <a:effectLst/>
                          <a:latin typeface="Tahoma" pitchFamily="34" charset="0"/>
                          <a:cs typeface="Arial" charset="0"/>
                        </a:rPr>
                        <a:t>Вузькі плечі, пласкі груди,  довгі кінцівки.</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1" u="none" strike="noStrike" cap="none" normalizeH="0" baseline="0" dirty="0">
                          <a:ln>
                            <a:noFill/>
                          </a:ln>
                          <a:solidFill>
                            <a:schemeClr val="tx1"/>
                          </a:solidFill>
                          <a:effectLst/>
                          <a:latin typeface="Tahoma" pitchFamily="34" charset="0"/>
                          <a:cs typeface="Arial" charset="0"/>
                        </a:rPr>
                        <a:t>Знижений тиск крові, хвороби легень, депресія, виразки</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9288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800" b="1" i="0" u="none" strike="noStrike" cap="none" normalizeH="0" baseline="0" dirty="0">
                          <a:ln>
                            <a:noFill/>
                          </a:ln>
                          <a:solidFill>
                            <a:schemeClr val="tx1"/>
                          </a:solidFill>
                          <a:effectLst/>
                          <a:latin typeface="Tahoma" pitchFamily="34" charset="0"/>
                          <a:cs typeface="Arial" charset="0"/>
                        </a:rPr>
                        <a:t>Гіперстенік</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0" u="none" strike="noStrike" cap="none" normalizeH="0" baseline="0" dirty="0">
                          <a:ln>
                            <a:noFill/>
                          </a:ln>
                          <a:solidFill>
                            <a:schemeClr val="tx1"/>
                          </a:solidFill>
                          <a:effectLst/>
                          <a:latin typeface="Tahoma" pitchFamily="34" charset="0"/>
                          <a:cs typeface="Arial" charset="0"/>
                        </a:rPr>
                        <a:t>Коротка шія, кругла голова, вкорочені кінцівки, опуклий живіт.</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1" u="none" strike="noStrike" cap="none" normalizeH="0" baseline="0" dirty="0">
                          <a:ln>
                            <a:noFill/>
                          </a:ln>
                          <a:solidFill>
                            <a:schemeClr val="tx1"/>
                          </a:solidFill>
                          <a:effectLst/>
                          <a:latin typeface="Tahoma" pitchFamily="34" charset="0"/>
                          <a:cs typeface="Arial" charset="0"/>
                        </a:rPr>
                        <a:t>Підвищений артеріальний тиск, ожиріння, цукровий діабет, жовчокам</a:t>
                      </a:r>
                      <a:r>
                        <a:rPr kumimoji="0" lang="en-US" sz="2400" b="0" i="1" u="none" strike="noStrike" cap="none" normalizeH="0" baseline="0" dirty="0">
                          <a:ln>
                            <a:noFill/>
                          </a:ln>
                          <a:solidFill>
                            <a:schemeClr val="tx1"/>
                          </a:solidFill>
                          <a:effectLst/>
                          <a:latin typeface="Tahoma" pitchFamily="34" charset="0"/>
                          <a:cs typeface="Arial" charset="0"/>
                        </a:rPr>
                        <a:t>’</a:t>
                      </a:r>
                      <a:r>
                        <a:rPr kumimoji="0" lang="ru-RU" sz="2400" b="0" i="1" u="none" strike="noStrike" cap="none" normalizeH="0" baseline="0" dirty="0">
                          <a:ln>
                            <a:noFill/>
                          </a:ln>
                          <a:solidFill>
                            <a:schemeClr val="tx1"/>
                          </a:solidFill>
                          <a:effectLst/>
                          <a:latin typeface="Tahoma" pitchFamily="34" charset="0"/>
                          <a:cs typeface="Arial" charset="0"/>
                        </a:rPr>
                        <a:t>яна та сечокам</a:t>
                      </a:r>
                      <a:r>
                        <a:rPr kumimoji="0" lang="en-US" sz="2400" b="0" i="1" u="none" strike="noStrike" cap="none" normalizeH="0" baseline="0" dirty="0">
                          <a:ln>
                            <a:noFill/>
                          </a:ln>
                          <a:solidFill>
                            <a:schemeClr val="tx1"/>
                          </a:solidFill>
                          <a:effectLst/>
                          <a:latin typeface="Tahoma" pitchFamily="34" charset="0"/>
                          <a:cs typeface="Arial" charset="0"/>
                        </a:rPr>
                        <a:t>’</a:t>
                      </a:r>
                      <a:r>
                        <a:rPr kumimoji="0" lang="ru-RU" sz="2400" b="0" i="1" u="none" strike="noStrike" cap="none" normalizeH="0" baseline="0" dirty="0">
                          <a:ln>
                            <a:noFill/>
                          </a:ln>
                          <a:solidFill>
                            <a:schemeClr val="tx1"/>
                          </a:solidFill>
                          <a:effectLst/>
                          <a:latin typeface="Tahoma" pitchFamily="34" charset="0"/>
                          <a:cs typeface="Arial" charset="0"/>
                        </a:rPr>
                        <a:t>яна хвороби</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75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800" b="1" i="0" u="none" strike="noStrike" cap="none" normalizeH="0" baseline="0" dirty="0">
                          <a:ln>
                            <a:noFill/>
                          </a:ln>
                          <a:solidFill>
                            <a:schemeClr val="tx1"/>
                          </a:solidFill>
                          <a:effectLst/>
                          <a:latin typeface="Tahoma" pitchFamily="34" charset="0"/>
                          <a:cs typeface="Arial" charset="0"/>
                        </a:rPr>
                        <a:t>Нормостенік</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0" u="none" strike="noStrike" cap="none" normalizeH="0" baseline="0" dirty="0">
                          <a:ln>
                            <a:noFill/>
                          </a:ln>
                          <a:solidFill>
                            <a:schemeClr val="tx1"/>
                          </a:solidFill>
                          <a:effectLst/>
                          <a:latin typeface="Tahoma" pitchFamily="34" charset="0"/>
                          <a:cs typeface="Arial" charset="0"/>
                        </a:rPr>
                        <a:t>Будова тіла пропорційна, помірна вгодованість, рухливість, енергійність. </a:t>
                      </a:r>
                    </a:p>
                    <a:p>
                      <a:pPr marL="533400" marR="0" lvl="0" indent="-53340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1" u="none" strike="noStrike" cap="none" normalizeH="0" baseline="0" dirty="0">
                          <a:ln>
                            <a:noFill/>
                          </a:ln>
                          <a:solidFill>
                            <a:schemeClr val="tx1"/>
                          </a:solidFill>
                          <a:effectLst/>
                          <a:latin typeface="Tahoma" pitchFamily="34" charset="0"/>
                          <a:cs typeface="Arial" charset="0"/>
                        </a:rPr>
                        <a:t>Неврал</a:t>
                      </a:r>
                      <a:r>
                        <a:rPr kumimoji="0" lang="uk-UA" sz="2400" b="0" i="1" u="none" strike="noStrike" cap="none" normalizeH="0" baseline="0" dirty="0">
                          <a:ln>
                            <a:noFill/>
                          </a:ln>
                          <a:solidFill>
                            <a:schemeClr val="tx1"/>
                          </a:solidFill>
                          <a:effectLst/>
                          <a:latin typeface="Tahoma" pitchFamily="34" charset="0"/>
                          <a:cs typeface="Arial" charset="0"/>
                        </a:rPr>
                        <a:t>гії, атеросклероз, захворювання верхніх дихальних шляхів</a:t>
                      </a:r>
                      <a:endParaRPr kumimoji="0" lang="ru-RU" sz="2400" b="0" i="1" u="none" strike="noStrike" cap="none" normalizeH="0" baseline="0" dirty="0">
                        <a:ln>
                          <a:noFill/>
                        </a:ln>
                        <a:solidFill>
                          <a:schemeClr val="tx1"/>
                        </a:solidFill>
                        <a:effectLst/>
                        <a:latin typeface="Tahoma" pitchFamily="34"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idx="1"/>
          </p:nvPr>
        </p:nvSpPr>
        <p:spPr>
          <a:xfrm>
            <a:off x="5316538" y="404813"/>
            <a:ext cx="3827462" cy="6858000"/>
          </a:xfrm>
        </p:spPr>
        <p:txBody>
          <a:bodyPr/>
          <a:lstStyle/>
          <a:p>
            <a:pPr marL="377825" indent="-377825" defTabSz="1008063" eaLnBrk="1" hangingPunct="1">
              <a:lnSpc>
                <a:spcPct val="90000"/>
              </a:lnSpc>
              <a:defRPr/>
            </a:pPr>
            <a:r>
              <a:rPr lang="ru-RU" sz="2800" b="1" dirty="0" err="1"/>
              <a:t>Індекс</a:t>
            </a:r>
            <a:r>
              <a:rPr lang="ru-RU" sz="2800" b="1" dirty="0"/>
              <a:t> </a:t>
            </a:r>
            <a:r>
              <a:rPr lang="ru-RU" sz="2800" b="1" dirty="0" err="1"/>
              <a:t>Пін</a:t>
            </a:r>
            <a:r>
              <a:rPr lang="en-US" sz="2800" b="1" dirty="0"/>
              <a:t>’</a:t>
            </a:r>
            <a:r>
              <a:rPr lang="ru-RU" sz="2800" b="1" dirty="0"/>
              <a:t>є:</a:t>
            </a:r>
          </a:p>
          <a:p>
            <a:pPr marL="377825" indent="-377825" defTabSz="1008063" eaLnBrk="1" hangingPunct="1">
              <a:lnSpc>
                <a:spcPct val="90000"/>
              </a:lnSpc>
              <a:buFont typeface="Wingdings" pitchFamily="2" charset="2"/>
              <a:buNone/>
              <a:defRPr/>
            </a:pPr>
            <a:r>
              <a:rPr lang="ru-RU" sz="2800" b="1" dirty="0"/>
              <a:t>   </a:t>
            </a:r>
            <a:r>
              <a:rPr lang="ru-RU" sz="2800" b="1" dirty="0" err="1"/>
              <a:t>Довжина</a:t>
            </a:r>
            <a:r>
              <a:rPr lang="ru-RU" sz="2800" b="1" dirty="0"/>
              <a:t> </a:t>
            </a:r>
            <a:r>
              <a:rPr lang="ru-RU" sz="2800" b="1" dirty="0" err="1"/>
              <a:t>тіла</a:t>
            </a:r>
            <a:r>
              <a:rPr lang="ru-RU" sz="2800" b="1" dirty="0"/>
              <a:t> – (вага </a:t>
            </a:r>
            <a:r>
              <a:rPr lang="ru-RU" sz="2800" b="1" dirty="0" err="1"/>
              <a:t>тіла</a:t>
            </a:r>
            <a:r>
              <a:rPr lang="ru-RU" sz="2800" b="1" dirty="0"/>
              <a:t> + об</a:t>
            </a:r>
            <a:r>
              <a:rPr lang="en-US" sz="2800" b="1" dirty="0"/>
              <a:t>’</a:t>
            </a:r>
            <a:r>
              <a:rPr lang="ru-RU" sz="2800" b="1" dirty="0" err="1"/>
              <a:t>єм</a:t>
            </a:r>
            <a:r>
              <a:rPr lang="ru-RU" sz="2800" b="1" dirty="0"/>
              <a:t> </a:t>
            </a:r>
            <a:r>
              <a:rPr lang="ru-RU" sz="2800" b="1" dirty="0" err="1"/>
              <a:t>грудної</a:t>
            </a:r>
            <a:r>
              <a:rPr lang="ru-RU" sz="2800" b="1" dirty="0"/>
              <a:t> </a:t>
            </a:r>
            <a:r>
              <a:rPr lang="ru-RU" sz="2800" b="1" dirty="0" err="1"/>
              <a:t>клітки</a:t>
            </a:r>
            <a:r>
              <a:rPr lang="ru-RU" sz="2800" b="1" dirty="0"/>
              <a:t> в </a:t>
            </a:r>
            <a:r>
              <a:rPr lang="ru-RU" sz="2800" b="1" dirty="0" err="1"/>
              <a:t>стані</a:t>
            </a:r>
            <a:r>
              <a:rPr lang="ru-RU" sz="2800" b="1" dirty="0"/>
              <a:t> </a:t>
            </a:r>
            <a:r>
              <a:rPr lang="ru-RU" sz="2800" b="1" dirty="0" err="1"/>
              <a:t>спокою</a:t>
            </a:r>
            <a:r>
              <a:rPr lang="ru-RU" sz="2800" b="1" dirty="0"/>
              <a:t>)</a:t>
            </a:r>
          </a:p>
          <a:p>
            <a:pPr marL="377825" indent="-377825" defTabSz="1008063" eaLnBrk="1" hangingPunct="1">
              <a:lnSpc>
                <a:spcPct val="90000"/>
              </a:lnSpc>
              <a:buFont typeface="Wingdings" pitchFamily="2" charset="2"/>
              <a:buNone/>
              <a:defRPr/>
            </a:pPr>
            <a:endParaRPr lang="ru-RU" sz="2800" dirty="0"/>
          </a:p>
          <a:p>
            <a:pPr marL="377825" indent="-377825" defTabSz="1008063" eaLnBrk="1" hangingPunct="1">
              <a:lnSpc>
                <a:spcPct val="90000"/>
              </a:lnSpc>
              <a:buFont typeface="Wingdings" pitchFamily="2" charset="2"/>
              <a:buNone/>
              <a:defRPr/>
            </a:pPr>
            <a:endParaRPr lang="ru-RU" sz="2800" dirty="0"/>
          </a:p>
          <a:p>
            <a:pPr marL="377825" indent="-377825" defTabSz="1008063" eaLnBrk="1" hangingPunct="1">
              <a:lnSpc>
                <a:spcPct val="90000"/>
              </a:lnSpc>
              <a:buFont typeface="Wingdings" pitchFamily="2" charset="2"/>
              <a:buNone/>
              <a:defRPr/>
            </a:pPr>
            <a:r>
              <a:rPr lang="ru-RU" sz="2800" dirty="0"/>
              <a:t>1. </a:t>
            </a:r>
            <a:r>
              <a:rPr lang="ru-RU" sz="2800" dirty="0" err="1"/>
              <a:t>Астенік</a:t>
            </a:r>
            <a:r>
              <a:rPr lang="ru-RU" sz="2800" dirty="0"/>
              <a:t> </a:t>
            </a:r>
            <a:r>
              <a:rPr lang="en-US" sz="2800" dirty="0"/>
              <a:t>(&gt; 30)</a:t>
            </a:r>
            <a:endParaRPr lang="ru-RU" sz="2800" dirty="0"/>
          </a:p>
          <a:p>
            <a:pPr marL="377825" indent="-377825" defTabSz="1008063" eaLnBrk="1" hangingPunct="1">
              <a:lnSpc>
                <a:spcPct val="90000"/>
              </a:lnSpc>
              <a:buFont typeface="Wingdings" pitchFamily="2" charset="2"/>
              <a:buNone/>
              <a:defRPr/>
            </a:pPr>
            <a:r>
              <a:rPr lang="ru-RU" sz="2800" dirty="0"/>
              <a:t>2. </a:t>
            </a:r>
            <a:r>
              <a:rPr lang="ru-RU" sz="2800" dirty="0" err="1"/>
              <a:t>Нормостенік</a:t>
            </a:r>
            <a:endParaRPr lang="ru-RU" sz="2800" dirty="0"/>
          </a:p>
          <a:p>
            <a:pPr marL="377825" indent="-377825" defTabSz="1008063" eaLnBrk="1" hangingPunct="1">
              <a:lnSpc>
                <a:spcPct val="90000"/>
              </a:lnSpc>
              <a:buFont typeface="Wingdings" pitchFamily="2" charset="2"/>
              <a:buNone/>
              <a:defRPr/>
            </a:pPr>
            <a:r>
              <a:rPr lang="ru-RU" sz="2800" dirty="0"/>
              <a:t>3. </a:t>
            </a:r>
            <a:r>
              <a:rPr lang="ru-RU" sz="2800" dirty="0" err="1"/>
              <a:t>Гіперстенік</a:t>
            </a:r>
            <a:r>
              <a:rPr lang="ru-RU" sz="2800" dirty="0"/>
              <a:t> </a:t>
            </a:r>
            <a:r>
              <a:rPr lang="en-US" sz="2800" dirty="0"/>
              <a:t>(&lt; 10)</a:t>
            </a:r>
            <a:r>
              <a:rPr lang="ru-RU" sz="2800" dirty="0"/>
              <a:t> </a:t>
            </a:r>
          </a:p>
          <a:p>
            <a:pPr marL="377825" indent="-377825" defTabSz="1008063" eaLnBrk="1" hangingPunct="1">
              <a:lnSpc>
                <a:spcPct val="90000"/>
              </a:lnSpc>
              <a:buFont typeface="Wingdings" pitchFamily="2" charset="2"/>
              <a:buNone/>
              <a:defRPr/>
            </a:pPr>
            <a:r>
              <a:rPr lang="ru-RU" sz="2400" dirty="0"/>
              <a:t>(</a:t>
            </a:r>
            <a:r>
              <a:rPr lang="ru-RU" sz="2400" i="1" dirty="0" err="1"/>
              <a:t>Чорноруцький</a:t>
            </a:r>
            <a:r>
              <a:rPr lang="ru-RU" sz="2400" i="1" dirty="0"/>
              <a:t>, 1927</a:t>
            </a:r>
            <a:r>
              <a:rPr lang="ru-RU" sz="2400" dirty="0"/>
              <a:t>)</a:t>
            </a:r>
          </a:p>
        </p:txBody>
      </p:sp>
      <p:pic>
        <p:nvPicPr>
          <p:cNvPr id="22531" name="Picture 4" descr="3"/>
          <p:cNvPicPr>
            <a:picLocks noChangeAspect="1" noChangeArrowheads="1"/>
          </p:cNvPicPr>
          <p:nvPr/>
        </p:nvPicPr>
        <p:blipFill>
          <a:blip r:embed="rId3" cstate="print"/>
          <a:srcRect r="38383" b="24098"/>
          <a:stretch>
            <a:fillRect/>
          </a:stretch>
        </p:blipFill>
        <p:spPr bwMode="auto">
          <a:xfrm>
            <a:off x="539750" y="476250"/>
            <a:ext cx="4224338" cy="5949950"/>
          </a:xfrm>
          <a:prstGeom prst="rect">
            <a:avLst/>
          </a:prstGeom>
          <a:noFill/>
          <a:ln w="9525">
            <a:noFill/>
            <a:miter lim="800000"/>
            <a:headEnd/>
            <a:tailEnd/>
          </a:ln>
        </p:spPr>
      </p:pic>
      <p:sp>
        <p:nvSpPr>
          <p:cNvPr id="22532" name="AutoShape 5"/>
          <p:cNvSpPr>
            <a:spLocks noChangeArrowheads="1"/>
          </p:cNvSpPr>
          <p:nvPr/>
        </p:nvSpPr>
        <p:spPr bwMode="auto">
          <a:xfrm>
            <a:off x="6633058" y="2653956"/>
            <a:ext cx="431800" cy="719137"/>
          </a:xfrm>
          <a:prstGeom prst="downArrow">
            <a:avLst>
              <a:gd name="adj1" fmla="val 50000"/>
              <a:gd name="adj2" fmla="val 41636"/>
            </a:avLst>
          </a:prstGeom>
          <a:solidFill>
            <a:schemeClr val="accent1"/>
          </a:solidFill>
          <a:ln w="9525">
            <a:solidFill>
              <a:schemeClr val="tx1"/>
            </a:solidFill>
            <a:miter lim="800000"/>
            <a:headEnd/>
            <a:tailEnd/>
          </a:ln>
        </p:spPr>
        <p:txBody>
          <a:bodyPr wrap="none" anchor="ctr"/>
          <a:lstStyle/>
          <a:p>
            <a:pPr eaLnBrk="1" hangingPunct="1"/>
            <a:endParaRPr lang="uk-UA" altLang="ru-R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68313" y="0"/>
            <a:ext cx="8229600" cy="1371600"/>
          </a:xfrm>
        </p:spPr>
        <p:txBody>
          <a:bodyPr/>
          <a:lstStyle/>
          <a:p>
            <a:pPr defTabSz="1008063" eaLnBrk="1" hangingPunct="1">
              <a:defRPr/>
            </a:pPr>
            <a:r>
              <a:rPr lang="ru-RU" sz="4700" dirty="0"/>
              <a:t>Пострепродуктивний період</a:t>
            </a:r>
          </a:p>
        </p:txBody>
      </p:sp>
      <p:sp>
        <p:nvSpPr>
          <p:cNvPr id="75779" name="Rectangle 3"/>
          <p:cNvSpPr>
            <a:spLocks noGrp="1" noChangeArrowheads="1"/>
          </p:cNvSpPr>
          <p:nvPr>
            <p:ph idx="1"/>
          </p:nvPr>
        </p:nvSpPr>
        <p:spPr>
          <a:xfrm>
            <a:off x="611188" y="1125538"/>
            <a:ext cx="8532812" cy="4400550"/>
          </a:xfrm>
        </p:spPr>
        <p:txBody>
          <a:bodyPr>
            <a:normAutofit lnSpcReduction="10000"/>
          </a:bodyPr>
          <a:lstStyle/>
          <a:p>
            <a:pPr marL="377825" indent="-377825" defTabSz="1008063" eaLnBrk="1" hangingPunct="1">
              <a:buFont typeface="Wingdings" pitchFamily="2" charset="2"/>
              <a:buNone/>
              <a:defRPr/>
            </a:pPr>
            <a:r>
              <a:rPr lang="ru-RU" dirty="0"/>
              <a:t>третій критичний період </a:t>
            </a:r>
          </a:p>
          <a:p>
            <a:pPr marL="377825" indent="-377825" defTabSz="1008063" eaLnBrk="1" hangingPunct="1">
              <a:defRPr/>
            </a:pPr>
            <a:r>
              <a:rPr lang="ru-RU" dirty="0">
                <a:solidFill>
                  <a:srgbClr val="C00000"/>
                </a:solidFill>
              </a:rPr>
              <a:t>Похилий</a:t>
            </a:r>
            <a:r>
              <a:rPr lang="ru-RU" dirty="0"/>
              <a:t> (</a:t>
            </a:r>
            <a:r>
              <a:rPr lang="ru-RU" dirty="0">
                <a:latin typeface="Arial" charset="0"/>
              </a:rPr>
              <a:t>55-74 років у </a:t>
            </a:r>
            <a:r>
              <a:rPr lang="ru-RU" dirty="0">
                <a:latin typeface="Arial" charset="0"/>
                <a:cs typeface="Times New Roman" pitchFamily="18" charset="0"/>
              </a:rPr>
              <a:t>♀,</a:t>
            </a:r>
            <a:r>
              <a:rPr lang="ru-RU" dirty="0"/>
              <a:t> 60-74 років у </a:t>
            </a:r>
            <a:r>
              <a:rPr lang="ru-RU" dirty="0">
                <a:latin typeface="Times New Roman" pitchFamily="18" charset="0"/>
                <a:cs typeface="Times New Roman" pitchFamily="18" charset="0"/>
              </a:rPr>
              <a:t>♂</a:t>
            </a:r>
            <a:r>
              <a:rPr lang="ru-RU" dirty="0"/>
              <a:t>)</a:t>
            </a:r>
          </a:p>
          <a:p>
            <a:pPr marL="377825" indent="-377825" defTabSz="1008063" eaLnBrk="1" hangingPunct="1">
              <a:defRPr/>
            </a:pPr>
            <a:r>
              <a:rPr lang="ru-RU" dirty="0">
                <a:solidFill>
                  <a:srgbClr val="C00000"/>
                </a:solidFill>
              </a:rPr>
              <a:t>Старечий</a:t>
            </a:r>
            <a:r>
              <a:rPr lang="ru-RU" dirty="0">
                <a:solidFill>
                  <a:srgbClr val="FFFF00"/>
                </a:solidFill>
              </a:rPr>
              <a:t> </a:t>
            </a:r>
            <a:r>
              <a:rPr lang="ru-RU" dirty="0"/>
              <a:t>(75-90 років)</a:t>
            </a:r>
          </a:p>
          <a:p>
            <a:pPr marL="377825" indent="-377825" defTabSz="1008063" eaLnBrk="1" hangingPunct="1">
              <a:defRPr/>
            </a:pPr>
            <a:r>
              <a:rPr lang="ru-RU" dirty="0">
                <a:solidFill>
                  <a:srgbClr val="C00000"/>
                </a:solidFill>
              </a:rPr>
              <a:t>Довгожителі</a:t>
            </a:r>
            <a:r>
              <a:rPr lang="ru-RU" dirty="0"/>
              <a:t> – більш ніж 90 років</a:t>
            </a:r>
          </a:p>
          <a:p>
            <a:pPr marL="377825" indent="-377825" defTabSz="1008063" eaLnBrk="1" hangingPunct="1">
              <a:buFont typeface="Wingdings" pitchFamily="2" charset="2"/>
              <a:buNone/>
              <a:defRPr/>
            </a:pPr>
            <a:r>
              <a:rPr lang="ru-RU" b="1" u="sng" dirty="0"/>
              <a:t>Геронтологія</a:t>
            </a:r>
            <a:r>
              <a:rPr lang="ru-RU" dirty="0"/>
              <a:t> – наука про закономірності старіння.</a:t>
            </a:r>
          </a:p>
          <a:p>
            <a:pPr marL="377825" indent="-377825" defTabSz="1008063" eaLnBrk="1" hangingPunct="1">
              <a:buFont typeface="Wingdings" pitchFamily="2" charset="2"/>
              <a:buNone/>
              <a:defRPr/>
            </a:pPr>
            <a:r>
              <a:rPr lang="ru-RU" b="1" u="sng" dirty="0"/>
              <a:t>Геріатрія</a:t>
            </a:r>
            <a:r>
              <a:rPr lang="ru-RU" dirty="0"/>
              <a:t> – наука про хвороби людей старечого віку, їх лікування та профілактику.</a:t>
            </a:r>
          </a:p>
          <a:p>
            <a:pPr marL="377825" indent="-377825" defTabSz="1008063" eaLnBrk="1" hangingPunct="1">
              <a:defRPr/>
            </a:pPr>
            <a:endParaRPr lang="ru-RU" dirty="0"/>
          </a:p>
          <a:p>
            <a:pPr marL="377825" indent="-377825" defTabSz="1008063" eaLnBrk="1" hangingPunct="1">
              <a:buFont typeface="Wingdings" pitchFamily="2" charset="2"/>
              <a:buNone/>
              <a:defRPr/>
            </a:pPr>
            <a:endParaRPr lang="ru-RU" sz="29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0" y="221343"/>
            <a:ext cx="9144000" cy="815975"/>
          </a:xfrm>
        </p:spPr>
        <p:txBody>
          <a:bodyPr>
            <a:normAutofit fontScale="90000"/>
          </a:bodyPr>
          <a:lstStyle/>
          <a:p>
            <a:pPr defTabSz="1008063" eaLnBrk="1" hangingPunct="1">
              <a:defRPr/>
            </a:pPr>
            <a:r>
              <a:rPr lang="ru-RU" sz="3600" b="1" dirty="0"/>
              <a:t>Смерть – завершальний</a:t>
            </a:r>
            <a:br>
              <a:rPr lang="ru-RU" sz="3600" b="1" dirty="0"/>
            </a:br>
            <a:r>
              <a:rPr lang="ru-RU" sz="3600" b="1" dirty="0"/>
              <a:t>етап онтогенезу</a:t>
            </a:r>
          </a:p>
        </p:txBody>
      </p:sp>
      <p:sp>
        <p:nvSpPr>
          <p:cNvPr id="87043" name="Rectangle 3"/>
          <p:cNvSpPr>
            <a:spLocks noGrp="1" noChangeArrowheads="1"/>
          </p:cNvSpPr>
          <p:nvPr>
            <p:ph idx="1"/>
          </p:nvPr>
        </p:nvSpPr>
        <p:spPr>
          <a:xfrm>
            <a:off x="471715" y="1209675"/>
            <a:ext cx="8498114" cy="5445125"/>
          </a:xfrm>
        </p:spPr>
        <p:txBody>
          <a:bodyPr/>
          <a:lstStyle/>
          <a:p>
            <a:pPr marL="377825" indent="-377825" algn="ctr" defTabSz="1008063" eaLnBrk="1" hangingPunct="1">
              <a:buFont typeface="Wingdings" pitchFamily="2" charset="2"/>
              <a:buNone/>
              <a:defRPr/>
            </a:pPr>
            <a:r>
              <a:rPr lang="ru-RU" b="1" dirty="0">
                <a:solidFill>
                  <a:srgbClr val="FF0000"/>
                </a:solidFill>
              </a:rPr>
              <a:t>Танатологія</a:t>
            </a:r>
            <a:r>
              <a:rPr lang="ru-RU" dirty="0"/>
              <a:t> – наука про смерть.</a:t>
            </a:r>
            <a:endParaRPr lang="ru-RU" dirty="0">
              <a:solidFill>
                <a:srgbClr val="FFFF00"/>
              </a:solidFill>
            </a:endParaRPr>
          </a:p>
          <a:p>
            <a:pPr marL="377825" indent="-377825" defTabSz="1008063" eaLnBrk="1" hangingPunct="1">
              <a:defRPr/>
            </a:pPr>
            <a:r>
              <a:rPr lang="ru-RU" dirty="0">
                <a:solidFill>
                  <a:srgbClr val="C00000"/>
                </a:solidFill>
              </a:rPr>
              <a:t>Передагонія</a:t>
            </a:r>
            <a:r>
              <a:rPr lang="ru-RU" dirty="0">
                <a:solidFill>
                  <a:srgbClr val="FFFF00"/>
                </a:solidFill>
              </a:rPr>
              <a:t> </a:t>
            </a:r>
            <a:r>
              <a:rPr lang="ru-RU" dirty="0"/>
              <a:t>– сплутана свідомість, зниження артеріального тиску</a:t>
            </a:r>
          </a:p>
          <a:p>
            <a:pPr marL="377825" indent="-377825" defTabSz="1008063" eaLnBrk="1" hangingPunct="1">
              <a:defRPr/>
            </a:pPr>
            <a:r>
              <a:rPr lang="ru-RU" dirty="0">
                <a:solidFill>
                  <a:srgbClr val="C00000"/>
                </a:solidFill>
              </a:rPr>
              <a:t>Агонія</a:t>
            </a:r>
            <a:r>
              <a:rPr lang="ru-RU" dirty="0"/>
              <a:t> (2-4 хв.) </a:t>
            </a:r>
          </a:p>
          <a:p>
            <a:pPr marL="377825" indent="-377825" defTabSz="1008063" eaLnBrk="1" hangingPunct="1">
              <a:defRPr/>
            </a:pPr>
            <a:r>
              <a:rPr lang="ru-RU" dirty="0">
                <a:solidFill>
                  <a:srgbClr val="C00000"/>
                </a:solidFill>
              </a:rPr>
              <a:t>Клінічна смерть </a:t>
            </a:r>
            <a:r>
              <a:rPr lang="ru-RU" dirty="0"/>
              <a:t>(5-6 хв.) – відсутність свідомості й рефлексів, зупинка дихання та серцебиття. Клітини не загинули – можлива реанімація (оживлення) організму</a:t>
            </a:r>
          </a:p>
          <a:p>
            <a:pPr marL="377825" indent="-377825" defTabSz="1008063" eaLnBrk="1" hangingPunct="1">
              <a:defRPr/>
            </a:pPr>
            <a:r>
              <a:rPr lang="ru-RU" dirty="0">
                <a:solidFill>
                  <a:srgbClr val="C00000"/>
                </a:solidFill>
              </a:rPr>
              <a:t>Біологічна смерть </a:t>
            </a:r>
            <a:r>
              <a:rPr lang="ru-RU" dirty="0"/>
              <a:t>– автоліз клітин</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381000"/>
            <a:ext cx="8229600" cy="527050"/>
          </a:xfrm>
        </p:spPr>
        <p:txBody>
          <a:bodyPr>
            <a:normAutofit fontScale="90000"/>
          </a:bodyPr>
          <a:lstStyle/>
          <a:p>
            <a:pPr eaLnBrk="1" hangingPunct="1">
              <a:defRPr/>
            </a:pPr>
            <a:r>
              <a:rPr lang="ru-RU" sz="4000" b="1">
                <a:solidFill>
                  <a:srgbClr val="FF0000"/>
                </a:solidFill>
              </a:rPr>
              <a:t>Регенерація</a:t>
            </a:r>
          </a:p>
        </p:txBody>
      </p:sp>
      <p:sp>
        <p:nvSpPr>
          <p:cNvPr id="88067" name="Rectangle 3"/>
          <p:cNvSpPr>
            <a:spLocks noGrp="1" noChangeArrowheads="1"/>
          </p:cNvSpPr>
          <p:nvPr>
            <p:ph type="body" idx="1"/>
          </p:nvPr>
        </p:nvSpPr>
        <p:spPr>
          <a:xfrm>
            <a:off x="457200" y="981075"/>
            <a:ext cx="8686800" cy="5876925"/>
          </a:xfrm>
        </p:spPr>
        <p:txBody>
          <a:bodyPr/>
          <a:lstStyle/>
          <a:p>
            <a:pPr algn="ctr" eaLnBrk="1" hangingPunct="1">
              <a:buFont typeface="Wingdings" pitchFamily="2" charset="2"/>
              <a:buNone/>
              <a:defRPr/>
            </a:pPr>
            <a:r>
              <a:rPr lang="ru-RU" dirty="0"/>
              <a:t>Поновлення чи заміна пошкоджених        або втрачених органів і тканин.</a:t>
            </a:r>
          </a:p>
          <a:p>
            <a:pPr algn="ctr" eaLnBrk="1" hangingPunct="1">
              <a:buFont typeface="Wingdings" pitchFamily="2" charset="2"/>
              <a:buNone/>
              <a:defRPr/>
            </a:pPr>
            <a:endParaRPr lang="ru-RU" dirty="0">
              <a:solidFill>
                <a:srgbClr val="FFFF00"/>
              </a:solidFill>
            </a:endParaRPr>
          </a:p>
          <a:p>
            <a:pPr algn="ctr" eaLnBrk="1" hangingPunct="1">
              <a:buFont typeface="Wingdings" pitchFamily="2" charset="2"/>
              <a:buNone/>
              <a:defRPr/>
            </a:pPr>
            <a:r>
              <a:rPr lang="ru-RU" dirty="0">
                <a:solidFill>
                  <a:srgbClr val="C00000"/>
                </a:solidFill>
              </a:rPr>
              <a:t>Форми регенерації:</a:t>
            </a:r>
          </a:p>
          <a:p>
            <a:pPr eaLnBrk="1" hangingPunct="1">
              <a:defRPr/>
            </a:pPr>
            <a:r>
              <a:rPr lang="ru-RU" b="1" dirty="0">
                <a:solidFill>
                  <a:srgbClr val="C00000"/>
                </a:solidFill>
              </a:rPr>
              <a:t>Фізіологічна </a:t>
            </a:r>
            <a:r>
              <a:rPr lang="ru-RU" dirty="0"/>
              <a:t>– поновлення функціонуючих структур організму на клітинному та субклітинному рівнях.</a:t>
            </a:r>
          </a:p>
          <a:p>
            <a:pPr eaLnBrk="1" hangingPunct="1">
              <a:defRPr/>
            </a:pPr>
            <a:r>
              <a:rPr lang="ru-RU" b="1" dirty="0">
                <a:solidFill>
                  <a:srgbClr val="C00000"/>
                </a:solidFill>
              </a:rPr>
              <a:t>Репаративна</a:t>
            </a:r>
            <a:r>
              <a:rPr lang="ru-RU" dirty="0"/>
              <a:t> – поновлення після пошкодження.</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uk-UA" dirty="0"/>
              <a:t>Репаративна регенерація</a:t>
            </a:r>
            <a:endParaRPr lang="ru-RU" dirty="0"/>
          </a:p>
        </p:txBody>
      </p:sp>
      <p:sp>
        <p:nvSpPr>
          <p:cNvPr id="54275" name="Rectangle 3"/>
          <p:cNvSpPr>
            <a:spLocks noGrp="1" noChangeArrowheads="1"/>
          </p:cNvSpPr>
          <p:nvPr>
            <p:ph type="body" sz="half" idx="1"/>
          </p:nvPr>
        </p:nvSpPr>
        <p:spPr>
          <a:xfrm>
            <a:off x="323850" y="1484313"/>
            <a:ext cx="4495800" cy="4611687"/>
          </a:xfrm>
        </p:spPr>
        <p:txBody>
          <a:bodyPr/>
          <a:lstStyle/>
          <a:p>
            <a:pPr eaLnBrk="1" hangingPunct="1">
              <a:defRPr/>
            </a:pPr>
            <a:r>
              <a:rPr lang="uk-UA" sz="2800" dirty="0"/>
              <a:t>Типова</a:t>
            </a:r>
            <a:r>
              <a:rPr lang="ru-RU" sz="2800" dirty="0"/>
              <a:t>: </a:t>
            </a:r>
            <a:r>
              <a:rPr lang="uk-UA" sz="2800" dirty="0"/>
              <a:t>повна (реституція) або неповна</a:t>
            </a:r>
            <a:endParaRPr lang="ru-RU" sz="2800" dirty="0"/>
          </a:p>
          <a:p>
            <a:pPr eaLnBrk="1" hangingPunct="1">
              <a:defRPr/>
            </a:pPr>
            <a:r>
              <a:rPr lang="uk-UA" sz="2800" dirty="0"/>
              <a:t>патологічна</a:t>
            </a:r>
            <a:r>
              <a:rPr lang="en-US" sz="2800" dirty="0"/>
              <a:t> </a:t>
            </a:r>
            <a:r>
              <a:rPr lang="ru-RU" sz="2800" dirty="0"/>
              <a:t>(</a:t>
            </a:r>
            <a:r>
              <a:rPr lang="uk-UA" sz="2800" dirty="0"/>
              <a:t>атипічна</a:t>
            </a:r>
            <a:r>
              <a:rPr lang="en-US" sz="2800" dirty="0"/>
              <a:t>l</a:t>
            </a:r>
            <a:r>
              <a:rPr lang="ru-RU" sz="2800" dirty="0"/>
              <a:t>)</a:t>
            </a:r>
          </a:p>
        </p:txBody>
      </p:sp>
      <p:pic>
        <p:nvPicPr>
          <p:cNvPr id="36868" name="Picture 4" descr="scar_01"/>
          <p:cNvPicPr>
            <a:picLocks noChangeAspect="1" noChangeArrowheads="1"/>
          </p:cNvPicPr>
          <p:nvPr/>
        </p:nvPicPr>
        <p:blipFill>
          <a:blip r:embed="rId3" cstate="print"/>
          <a:srcRect/>
          <a:stretch>
            <a:fillRect/>
          </a:stretch>
        </p:blipFill>
        <p:spPr bwMode="auto">
          <a:xfrm>
            <a:off x="1187450" y="3500438"/>
            <a:ext cx="3168650" cy="2397125"/>
          </a:xfrm>
          <a:prstGeom prst="rect">
            <a:avLst/>
          </a:prstGeom>
          <a:noFill/>
          <a:ln w="9525">
            <a:noFill/>
            <a:miter lim="800000"/>
            <a:headEnd/>
            <a:tailEnd/>
          </a:ln>
        </p:spPr>
      </p:pic>
      <p:pic>
        <p:nvPicPr>
          <p:cNvPr id="36869" name="Picture 5" descr="35576"/>
          <p:cNvPicPr>
            <a:picLocks noGrp="1" noChangeAspect="1" noChangeArrowheads="1"/>
          </p:cNvPicPr>
          <p:nvPr>
            <p:ph sz="half" idx="2"/>
          </p:nvPr>
        </p:nvPicPr>
        <p:blipFill>
          <a:blip r:embed="rId4" cstate="print"/>
          <a:srcRect/>
          <a:stretch>
            <a:fillRect/>
          </a:stretch>
        </p:blipFill>
        <p:spPr>
          <a:xfrm>
            <a:off x="5219700" y="2565400"/>
            <a:ext cx="3348038" cy="3530600"/>
          </a:xfrm>
          <a:noFill/>
        </p:spPr>
      </p:pic>
      <p:sp>
        <p:nvSpPr>
          <p:cNvPr id="36870" name="TextBox 5"/>
          <p:cNvSpPr txBox="1">
            <a:spLocks noChangeArrowheads="1"/>
          </p:cNvSpPr>
          <p:nvPr/>
        </p:nvSpPr>
        <p:spPr bwMode="auto">
          <a:xfrm>
            <a:off x="1835150" y="6165850"/>
            <a:ext cx="2081213" cy="368300"/>
          </a:xfrm>
          <a:prstGeom prst="rect">
            <a:avLst/>
          </a:prstGeom>
          <a:noFill/>
          <a:ln w="9525">
            <a:noFill/>
            <a:miter lim="800000"/>
            <a:headEnd/>
            <a:tailEnd/>
          </a:ln>
        </p:spPr>
        <p:txBody>
          <a:bodyPr wrap="none">
            <a:spAutoFit/>
          </a:bodyPr>
          <a:lstStyle/>
          <a:p>
            <a:r>
              <a:rPr lang="uk-UA"/>
              <a:t>Келоїдний рубець</a:t>
            </a:r>
          </a:p>
        </p:txBody>
      </p:sp>
      <p:sp>
        <p:nvSpPr>
          <p:cNvPr id="36871" name="TextBox 6"/>
          <p:cNvSpPr txBox="1">
            <a:spLocks noChangeArrowheads="1"/>
          </p:cNvSpPr>
          <p:nvPr/>
        </p:nvSpPr>
        <p:spPr bwMode="auto">
          <a:xfrm>
            <a:off x="6011863" y="6165850"/>
            <a:ext cx="2320925" cy="368300"/>
          </a:xfrm>
          <a:prstGeom prst="rect">
            <a:avLst/>
          </a:prstGeom>
          <a:noFill/>
          <a:ln w="9525">
            <a:noFill/>
            <a:miter lim="800000"/>
            <a:headEnd/>
            <a:tailEnd/>
          </a:ln>
        </p:spPr>
        <p:txBody>
          <a:bodyPr wrap="none">
            <a:spAutoFit/>
          </a:bodyPr>
          <a:lstStyle/>
          <a:p>
            <a:r>
              <a:rPr lang="uk-UA"/>
              <a:t>Несправжній суглоб</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921" y="277950"/>
            <a:ext cx="8229600" cy="1139159"/>
          </a:xfrm>
        </p:spPr>
        <p:txBody>
          <a:bodyPr anchor="ctr">
            <a:normAutofit/>
          </a:bodyPr>
          <a:lstStyle/>
          <a:p>
            <a:pPr eaLnBrk="1" hangingPunct="1">
              <a:lnSpc>
                <a:spcPct val="90000"/>
              </a:lnSpc>
              <a:defRPr/>
            </a:pPr>
            <a:r>
              <a:rPr lang="ru-RU" sz="3700" b="1"/>
              <a:t>Способи регенерації</a:t>
            </a:r>
            <a:br>
              <a:rPr lang="ru-RU" sz="3700" b="1"/>
            </a:br>
            <a:endParaRPr lang="ru-RU" sz="3700" b="1"/>
          </a:p>
        </p:txBody>
      </p:sp>
      <p:sp>
        <p:nvSpPr>
          <p:cNvPr id="96259" name="Rectangle 3"/>
          <p:cNvSpPr>
            <a:spLocks noGrp="1" noChangeArrowheads="1"/>
          </p:cNvSpPr>
          <p:nvPr>
            <p:ph type="body" sz="half" idx="1"/>
          </p:nvPr>
        </p:nvSpPr>
        <p:spPr>
          <a:xfrm>
            <a:off x="457920" y="1600009"/>
            <a:ext cx="4044960" cy="4530716"/>
          </a:xfrm>
        </p:spPr>
        <p:txBody>
          <a:bodyPr>
            <a:normAutofit/>
          </a:bodyPr>
          <a:lstStyle/>
          <a:p>
            <a:pPr marL="609600" indent="-609600" eaLnBrk="1" hangingPunct="1">
              <a:defRPr/>
            </a:pPr>
            <a:r>
              <a:rPr lang="ru-RU" b="1" u="sng" dirty="0" err="1">
                <a:solidFill>
                  <a:srgbClr val="C00000"/>
                </a:solidFill>
              </a:rPr>
              <a:t>Морфалаксіс</a:t>
            </a:r>
            <a:r>
              <a:rPr lang="ru-RU" b="1" u="sng" dirty="0">
                <a:solidFill>
                  <a:srgbClr val="C00000"/>
                </a:solidFill>
              </a:rPr>
              <a:t> </a:t>
            </a:r>
            <a:r>
              <a:rPr lang="ru-RU" dirty="0"/>
              <a:t>– </a:t>
            </a:r>
            <a:r>
              <a:rPr lang="ru-RU" dirty="0" err="1"/>
              <a:t>перебудова</a:t>
            </a:r>
            <a:r>
              <a:rPr lang="ru-RU" dirty="0"/>
              <a:t> тканин без </a:t>
            </a:r>
            <a:r>
              <a:rPr lang="ru-RU" dirty="0" err="1"/>
              <a:t>поділу</a:t>
            </a:r>
            <a:r>
              <a:rPr lang="ru-RU" dirty="0"/>
              <a:t> </a:t>
            </a:r>
            <a:r>
              <a:rPr lang="ru-RU" dirty="0" err="1"/>
              <a:t>клітин</a:t>
            </a:r>
            <a:r>
              <a:rPr lang="ru-RU" dirty="0"/>
              <a:t>, </a:t>
            </a:r>
            <a:r>
              <a:rPr lang="ru-RU" dirty="0" err="1"/>
              <a:t>утворення</a:t>
            </a:r>
            <a:r>
              <a:rPr lang="ru-RU" dirty="0"/>
              <a:t> органу </a:t>
            </a:r>
            <a:r>
              <a:rPr lang="ru-RU" dirty="0" err="1"/>
              <a:t>чи</a:t>
            </a:r>
            <a:r>
              <a:rPr lang="ru-RU" dirty="0"/>
              <a:t> </a:t>
            </a:r>
            <a:r>
              <a:rPr lang="ru-RU" dirty="0" err="1"/>
              <a:t>ціло</a:t>
            </a:r>
            <a:r>
              <a:rPr lang="uk-UA" dirty="0"/>
              <a:t>ї</a:t>
            </a:r>
            <a:r>
              <a:rPr lang="ru-RU" dirty="0"/>
              <a:t> </a:t>
            </a:r>
            <a:r>
              <a:rPr lang="ru-RU" dirty="0" err="1"/>
              <a:t>тварини</a:t>
            </a:r>
            <a:r>
              <a:rPr lang="ru-RU" dirty="0"/>
              <a:t> (</a:t>
            </a:r>
            <a:r>
              <a:rPr lang="ru-RU" dirty="0" err="1"/>
              <a:t>гідра</a:t>
            </a:r>
            <a:r>
              <a:rPr lang="ru-RU" dirty="0"/>
              <a:t>, </a:t>
            </a:r>
            <a:r>
              <a:rPr lang="ru-RU" dirty="0" err="1"/>
              <a:t>планарія</a:t>
            </a:r>
            <a:r>
              <a:rPr lang="ru-RU" dirty="0"/>
              <a:t>).</a:t>
            </a:r>
          </a:p>
        </p:txBody>
      </p:sp>
      <p:pic>
        <p:nvPicPr>
          <p:cNvPr id="38918" name="Picture 6" descr="pole2">
            <a:extLst>
              <a:ext uri="{FF2B5EF4-FFF2-40B4-BE49-F238E27FC236}">
                <a16:creationId xmlns:a16="http://schemas.microsoft.com/office/drawing/2014/main" id="{58DC4D71-29D4-569D-DB5D-C69E3913765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a:xfrm>
            <a:off x="4502880" y="1760907"/>
            <a:ext cx="4046400" cy="2843416"/>
          </a:xfrm>
          <a:prstGeom prst="rect">
            <a:avLst/>
          </a:prstGeom>
          <a:solidFill>
            <a:srgbClr val="FFFFFF"/>
          </a:solid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descr="limb_denervation_regeneration_600">
            <a:extLst>
              <a:ext uri="{FF2B5EF4-FFF2-40B4-BE49-F238E27FC236}">
                <a16:creationId xmlns:a16="http://schemas.microsoft.com/office/drawing/2014/main" id="{D01CCCCD-DDCA-E739-EB73-7D45F202BB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28" r="9445"/>
          <a:stretch>
            <a:fillRect/>
          </a:stretch>
        </p:blipFill>
        <p:spPr bwMode="auto">
          <a:xfrm>
            <a:off x="4656558" y="4418617"/>
            <a:ext cx="3519932" cy="220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4" descr="Limb%20Regeneration">
            <a:extLst>
              <a:ext uri="{FF2B5EF4-FFF2-40B4-BE49-F238E27FC236}">
                <a16:creationId xmlns:a16="http://schemas.microsoft.com/office/drawing/2014/main" id="{544DF910-CC0A-482E-B159-235CBCD066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6557" y="1652704"/>
            <a:ext cx="3530973" cy="273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5" descr="Echinaster-luzonicus-regeneration">
            <a:extLst>
              <a:ext uri="{FF2B5EF4-FFF2-40B4-BE49-F238E27FC236}">
                <a16:creationId xmlns:a16="http://schemas.microsoft.com/office/drawing/2014/main" id="{61D09051-87A3-1DC9-20F2-13D7AF3235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6469" y="2375408"/>
            <a:ext cx="2900362"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Объект 2">
            <a:extLst>
              <a:ext uri="{FF2B5EF4-FFF2-40B4-BE49-F238E27FC236}">
                <a16:creationId xmlns:a16="http://schemas.microsoft.com/office/drawing/2014/main" id="{46661D27-A024-06D0-E1C4-8D153271283F}"/>
              </a:ext>
            </a:extLst>
          </p:cNvPr>
          <p:cNvSpPr>
            <a:spLocks noGrp="1"/>
          </p:cNvSpPr>
          <p:nvPr>
            <p:ph idx="1"/>
          </p:nvPr>
        </p:nvSpPr>
        <p:spPr>
          <a:xfrm>
            <a:off x="457200" y="0"/>
            <a:ext cx="8229600" cy="6126163"/>
          </a:xfrm>
        </p:spPr>
        <p:txBody>
          <a:bodyPr/>
          <a:lstStyle/>
          <a:p>
            <a:r>
              <a:rPr lang="ru-RU" sz="3200" b="1" u="sng" dirty="0">
                <a:solidFill>
                  <a:srgbClr val="C00000"/>
                </a:solidFill>
              </a:rPr>
              <a:t>Епіморфоз </a:t>
            </a:r>
            <a:r>
              <a:rPr lang="ru-RU" sz="3200" dirty="0"/>
              <a:t>– </a:t>
            </a:r>
            <a:r>
              <a:rPr lang="ru-RU" sz="3200" dirty="0" err="1"/>
              <a:t>відростання</a:t>
            </a:r>
            <a:r>
              <a:rPr lang="ru-RU" sz="3200" dirty="0"/>
              <a:t> органу </a:t>
            </a:r>
            <a:r>
              <a:rPr lang="ru-RU" sz="3200" dirty="0" err="1"/>
              <a:t>від</a:t>
            </a:r>
            <a:r>
              <a:rPr lang="ru-RU" sz="3200" dirty="0"/>
              <a:t> </a:t>
            </a:r>
            <a:r>
              <a:rPr lang="ru-RU" sz="3200" dirty="0" err="1"/>
              <a:t>раневої</a:t>
            </a:r>
            <a:r>
              <a:rPr lang="ru-RU" sz="3200" dirty="0"/>
              <a:t> </a:t>
            </a:r>
            <a:r>
              <a:rPr lang="ru-RU" sz="3200" dirty="0" err="1"/>
              <a:t>поверхні</a:t>
            </a:r>
            <a:r>
              <a:rPr lang="ru-RU" sz="3200" dirty="0"/>
              <a:t> (</a:t>
            </a:r>
            <a:r>
              <a:rPr lang="ru-RU" sz="3200" dirty="0" err="1"/>
              <a:t>трубчаста</a:t>
            </a:r>
            <a:r>
              <a:rPr lang="ru-RU" sz="3200" dirty="0"/>
              <a:t> </a:t>
            </a:r>
            <a:r>
              <a:rPr lang="ru-RU" sz="3200" dirty="0" err="1"/>
              <a:t>кістка</a:t>
            </a:r>
            <a:r>
              <a:rPr lang="ru-RU" sz="3200" dirty="0"/>
              <a:t> – </a:t>
            </a:r>
            <a:r>
              <a:rPr lang="ru-RU" sz="3200" dirty="0" err="1"/>
              <a:t>від</a:t>
            </a:r>
            <a:r>
              <a:rPr lang="ru-RU" sz="3200" dirty="0"/>
              <a:t> </a:t>
            </a:r>
            <a:r>
              <a:rPr lang="ru-RU" sz="3200" dirty="0" err="1"/>
              <a:t>окістя</a:t>
            </a:r>
            <a:r>
              <a:rPr lang="ru-RU" sz="3200" dirty="0"/>
              <a:t>), </a:t>
            </a:r>
            <a:r>
              <a:rPr lang="ru-RU" sz="3200" dirty="0" err="1"/>
              <a:t>рубцювання</a:t>
            </a:r>
            <a:r>
              <a:rPr lang="ru-RU" sz="3200" dirty="0"/>
              <a:t>, </a:t>
            </a:r>
            <a:r>
              <a:rPr lang="ru-RU" sz="3200" dirty="0" err="1"/>
              <a:t>регенерація</a:t>
            </a:r>
            <a:r>
              <a:rPr lang="ru-RU" sz="3200" dirty="0"/>
              <a:t> хвоста в </a:t>
            </a:r>
            <a:r>
              <a:rPr lang="ru-RU" sz="3200" dirty="0" err="1"/>
              <a:t>ящірки</a:t>
            </a:r>
            <a:r>
              <a:rPr lang="ru-RU" sz="3200" dirty="0"/>
              <a:t>, ноги в тритона.</a:t>
            </a:r>
          </a:p>
          <a:p>
            <a:endParaRPr lang="ru-UA" dirty="0"/>
          </a:p>
        </p:txBody>
      </p:sp>
    </p:spTree>
    <p:extLst>
      <p:ext uri="{BB962C8B-B14F-4D97-AF65-F5344CB8AC3E}">
        <p14:creationId xmlns:p14="http://schemas.microsoft.com/office/powerpoint/2010/main" val="23507063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1AF2B89-1A63-F459-1DFA-888EF82DF725}"/>
              </a:ext>
            </a:extLst>
          </p:cNvPr>
          <p:cNvSpPr>
            <a:spLocks noGrp="1"/>
          </p:cNvSpPr>
          <p:nvPr>
            <p:ph idx="1"/>
          </p:nvPr>
        </p:nvSpPr>
        <p:spPr>
          <a:xfrm>
            <a:off x="457200" y="391730"/>
            <a:ext cx="8229600" cy="5760403"/>
          </a:xfrm>
        </p:spPr>
        <p:txBody>
          <a:bodyPr>
            <a:normAutofit/>
          </a:bodyPr>
          <a:lstStyle/>
          <a:p>
            <a:pPr marL="609600" indent="-609600" eaLnBrk="1" hangingPunct="1">
              <a:defRPr/>
            </a:pPr>
            <a:r>
              <a:rPr lang="ru-RU" sz="3200" b="1" u="sng" dirty="0" err="1">
                <a:solidFill>
                  <a:srgbClr val="C00000"/>
                </a:solidFill>
              </a:rPr>
              <a:t>Ендоморфоз</a:t>
            </a:r>
            <a:r>
              <a:rPr lang="ru-RU" sz="3200" b="1" u="sng" dirty="0">
                <a:solidFill>
                  <a:srgbClr val="C00000"/>
                </a:solidFill>
              </a:rPr>
              <a:t> </a:t>
            </a:r>
            <a:r>
              <a:rPr lang="ru-RU" sz="3200" dirty="0"/>
              <a:t>– </a:t>
            </a:r>
            <a:r>
              <a:rPr lang="ru-RU" sz="3200" dirty="0" err="1"/>
              <a:t>поновлення</a:t>
            </a:r>
            <a:r>
              <a:rPr lang="ru-RU" sz="3200" dirty="0"/>
              <a:t> </a:t>
            </a:r>
            <a:r>
              <a:rPr lang="ru-RU" sz="3200" dirty="0" err="1"/>
              <a:t>маси</a:t>
            </a:r>
            <a:r>
              <a:rPr lang="ru-RU" sz="3200" dirty="0"/>
              <a:t> органу без </a:t>
            </a:r>
            <a:r>
              <a:rPr lang="ru-RU" sz="3200" dirty="0" err="1"/>
              <a:t>збереження</a:t>
            </a:r>
            <a:r>
              <a:rPr lang="ru-RU" sz="3200" dirty="0"/>
              <a:t> </a:t>
            </a:r>
            <a:r>
              <a:rPr lang="ru-RU" sz="3200" dirty="0" err="1"/>
              <a:t>його</a:t>
            </a:r>
            <a:r>
              <a:rPr lang="ru-RU" sz="3200" dirty="0"/>
              <a:t> </a:t>
            </a:r>
            <a:r>
              <a:rPr lang="ru-RU" sz="3200" dirty="0" err="1"/>
              <a:t>форми</a:t>
            </a:r>
            <a:r>
              <a:rPr lang="ru-RU" sz="3200" dirty="0"/>
              <a:t> (</a:t>
            </a:r>
            <a:r>
              <a:rPr lang="ru-RU" sz="3200" dirty="0" err="1"/>
              <a:t>регенераційна</a:t>
            </a:r>
            <a:r>
              <a:rPr lang="ru-RU" sz="3200" dirty="0"/>
              <a:t> та </a:t>
            </a:r>
            <a:r>
              <a:rPr lang="ru-RU" sz="3200" dirty="0" err="1"/>
              <a:t>компенсаторна</a:t>
            </a:r>
            <a:r>
              <a:rPr lang="ru-RU" sz="3200" dirty="0"/>
              <a:t> </a:t>
            </a:r>
            <a:r>
              <a:rPr lang="ru-RU" sz="3200" dirty="0" err="1"/>
              <a:t>гіпертрофія</a:t>
            </a:r>
            <a:r>
              <a:rPr lang="ru-RU" sz="3200" dirty="0"/>
              <a:t> </a:t>
            </a:r>
            <a:r>
              <a:rPr lang="ru-RU" sz="3200" dirty="0" err="1"/>
              <a:t>печінки</a:t>
            </a:r>
            <a:r>
              <a:rPr lang="ru-RU" sz="3200" dirty="0"/>
              <a:t>).</a:t>
            </a:r>
          </a:p>
          <a:p>
            <a:pPr marL="609600" indent="-609600" eaLnBrk="1" hangingPunct="1">
              <a:defRPr/>
            </a:pPr>
            <a:endParaRPr lang="ru-RU" sz="3200" dirty="0"/>
          </a:p>
          <a:p>
            <a:pPr marL="609600" indent="-609600" eaLnBrk="1" hangingPunct="1">
              <a:defRPr/>
            </a:pPr>
            <a:endParaRPr lang="ru-RU" sz="3200" b="1" u="sng" dirty="0">
              <a:solidFill>
                <a:srgbClr val="C00000"/>
              </a:solidFill>
            </a:endParaRPr>
          </a:p>
          <a:p>
            <a:pPr marL="609600" indent="-609600" eaLnBrk="1" hangingPunct="1">
              <a:defRPr/>
            </a:pPr>
            <a:r>
              <a:rPr lang="ru-RU" sz="3200" b="1" u="sng" dirty="0" err="1">
                <a:solidFill>
                  <a:srgbClr val="C00000"/>
                </a:solidFill>
              </a:rPr>
              <a:t>Компенсаторна</a:t>
            </a:r>
            <a:r>
              <a:rPr lang="ru-RU" sz="3200" b="1" u="sng" dirty="0">
                <a:solidFill>
                  <a:srgbClr val="C00000"/>
                </a:solidFill>
              </a:rPr>
              <a:t> </a:t>
            </a:r>
            <a:r>
              <a:rPr lang="ru-RU" sz="3200" b="1" u="sng" dirty="0" err="1">
                <a:solidFill>
                  <a:srgbClr val="C00000"/>
                </a:solidFill>
              </a:rPr>
              <a:t>гіпертрофія</a:t>
            </a:r>
            <a:r>
              <a:rPr lang="ru-RU" sz="3200" b="1" u="sng" dirty="0">
                <a:solidFill>
                  <a:srgbClr val="C00000"/>
                </a:solidFill>
              </a:rPr>
              <a:t>:</a:t>
            </a:r>
            <a:r>
              <a:rPr lang="ru-RU" sz="3200" dirty="0"/>
              <a:t> </a:t>
            </a:r>
            <a:r>
              <a:rPr lang="ru-RU" sz="3200" dirty="0" err="1"/>
              <a:t>збільшення</a:t>
            </a:r>
            <a:r>
              <a:rPr lang="ru-RU" sz="3200" dirty="0"/>
              <a:t> </a:t>
            </a:r>
            <a:r>
              <a:rPr lang="ru-RU" sz="3200" dirty="0" err="1"/>
              <a:t>розмірів</a:t>
            </a:r>
            <a:r>
              <a:rPr lang="ru-RU" sz="3200" dirty="0"/>
              <a:t> </a:t>
            </a:r>
            <a:r>
              <a:rPr lang="uk-UA" sz="3200" dirty="0"/>
              <a:t>парного органу при пошкодженні іншого</a:t>
            </a:r>
            <a:endParaRPr lang="ru-RU" sz="3200" dirty="0"/>
          </a:p>
          <a:p>
            <a:endParaRPr lang="ru-UA" dirty="0"/>
          </a:p>
        </p:txBody>
      </p:sp>
      <p:pic>
        <p:nvPicPr>
          <p:cNvPr id="4" name="Picture 2" descr="Стволовые клетки в современной медицине: Наука и клиника - презентация  онлайн">
            <a:extLst>
              <a:ext uri="{FF2B5EF4-FFF2-40B4-BE49-F238E27FC236}">
                <a16:creationId xmlns:a16="http://schemas.microsoft.com/office/drawing/2014/main" id="{1ECAD0AB-F00B-61E7-3F30-FAC9548F04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635" b="47269"/>
          <a:stretch/>
        </p:blipFill>
        <p:spPr bwMode="auto">
          <a:xfrm>
            <a:off x="2477349" y="4832541"/>
            <a:ext cx="6042485" cy="16337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Выделяют 2 фазы эпиморфоза: регрессивная и прогрессивная фазы.">
            <a:extLst>
              <a:ext uri="{FF2B5EF4-FFF2-40B4-BE49-F238E27FC236}">
                <a16:creationId xmlns:a16="http://schemas.microsoft.com/office/drawing/2014/main" id="{C1EA9999-5AD6-B5EC-F482-FEC2FE736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653" y="2289491"/>
            <a:ext cx="3486150" cy="14287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B3631A0-E1EA-3813-3132-24D3887A31A9}"/>
              </a:ext>
            </a:extLst>
          </p:cNvPr>
          <p:cNvSpPr txBox="1"/>
          <p:nvPr/>
        </p:nvSpPr>
        <p:spPr>
          <a:xfrm>
            <a:off x="4900803" y="2621280"/>
            <a:ext cx="3413948" cy="523220"/>
          </a:xfrm>
          <a:prstGeom prst="rect">
            <a:avLst/>
          </a:prstGeom>
          <a:noFill/>
        </p:spPr>
        <p:txBody>
          <a:bodyPr wrap="none" rtlCol="0">
            <a:spAutoFit/>
          </a:bodyPr>
          <a:lstStyle/>
          <a:p>
            <a:r>
              <a:rPr lang="uk-UA" sz="1400" dirty="0">
                <a:solidFill>
                  <a:schemeClr val="tx1"/>
                </a:solidFill>
              </a:rPr>
              <a:t>Видалення ділянки печінки </a:t>
            </a:r>
            <a:r>
              <a:rPr lang="uk-UA" sz="1400">
                <a:solidFill>
                  <a:schemeClr val="tx1"/>
                </a:solidFill>
              </a:rPr>
              <a:t>у щура</a:t>
            </a:r>
            <a:endParaRPr lang="uk-UA" sz="1400" dirty="0">
              <a:solidFill>
                <a:schemeClr val="tx1"/>
              </a:solidFill>
            </a:endParaRPr>
          </a:p>
          <a:p>
            <a:r>
              <a:rPr lang="uk-UA" sz="1400" dirty="0">
                <a:solidFill>
                  <a:schemeClr val="tx1"/>
                </a:solidFill>
              </a:rPr>
              <a:t>1 – до видалення 3 – після регенерації</a:t>
            </a:r>
            <a:endParaRPr lang="ru-UA" sz="1400" dirty="0">
              <a:solidFill>
                <a:schemeClr val="tx1"/>
              </a:solidFill>
            </a:endParaRPr>
          </a:p>
        </p:txBody>
      </p:sp>
    </p:spTree>
    <p:extLst>
      <p:ext uri="{BB962C8B-B14F-4D97-AF65-F5344CB8AC3E}">
        <p14:creationId xmlns:p14="http://schemas.microsoft.com/office/powerpoint/2010/main" val="11324122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95288" y="-315913"/>
            <a:ext cx="8229600" cy="1371601"/>
          </a:xfrm>
        </p:spPr>
        <p:txBody>
          <a:bodyPr/>
          <a:lstStyle/>
          <a:p>
            <a:pPr eaLnBrk="1" hangingPunct="1">
              <a:defRPr/>
            </a:pPr>
            <a:r>
              <a:rPr lang="ru-RU" b="1"/>
              <a:t>Види трансплантації</a:t>
            </a:r>
          </a:p>
        </p:txBody>
      </p:sp>
      <p:sp>
        <p:nvSpPr>
          <p:cNvPr id="51203" name="Rectangle 3"/>
          <p:cNvSpPr>
            <a:spLocks noGrp="1" noChangeArrowheads="1"/>
          </p:cNvSpPr>
          <p:nvPr>
            <p:ph type="body" sz="half" idx="1"/>
          </p:nvPr>
        </p:nvSpPr>
        <p:spPr>
          <a:xfrm>
            <a:off x="468313" y="981075"/>
            <a:ext cx="7859712" cy="2592388"/>
          </a:xfrm>
        </p:spPr>
        <p:txBody>
          <a:bodyPr/>
          <a:lstStyle/>
          <a:p>
            <a:pPr eaLnBrk="1" hangingPunct="1">
              <a:lnSpc>
                <a:spcPct val="90000"/>
              </a:lnSpc>
              <a:defRPr/>
            </a:pPr>
            <a:r>
              <a:rPr lang="ru-RU" sz="2800" dirty="0"/>
              <a:t> </a:t>
            </a:r>
            <a:r>
              <a:rPr lang="ru-RU" sz="2800" dirty="0" err="1">
                <a:solidFill>
                  <a:srgbClr val="C00000"/>
                </a:solidFill>
                <a:effectLst/>
              </a:rPr>
              <a:t>Автотрансплантація</a:t>
            </a:r>
            <a:r>
              <a:rPr lang="ru-RU" sz="2800" dirty="0">
                <a:effectLst/>
              </a:rPr>
              <a:t>- пересадка </a:t>
            </a:r>
            <a:r>
              <a:rPr lang="ru-RU" sz="2800" dirty="0" err="1">
                <a:effectLst/>
              </a:rPr>
              <a:t>органів</a:t>
            </a:r>
            <a:r>
              <a:rPr lang="ru-RU" sz="2800" dirty="0">
                <a:effectLst/>
              </a:rPr>
              <a:t>   </a:t>
            </a:r>
            <a:r>
              <a:rPr lang="ru-RU" sz="2800" dirty="0" err="1">
                <a:effectLst/>
              </a:rPr>
              <a:t>і</a:t>
            </a:r>
            <a:r>
              <a:rPr lang="ru-RU" sz="2800" dirty="0">
                <a:effectLst/>
              </a:rPr>
              <a:t> тканин на </a:t>
            </a:r>
            <a:r>
              <a:rPr lang="ru-RU" sz="2800" dirty="0" err="1">
                <a:effectLst/>
              </a:rPr>
              <a:t>іншу</a:t>
            </a:r>
            <a:r>
              <a:rPr lang="ru-RU" sz="2800" dirty="0">
                <a:effectLst/>
              </a:rPr>
              <a:t> </a:t>
            </a:r>
            <a:r>
              <a:rPr lang="ru-RU" sz="2800" dirty="0" err="1">
                <a:effectLst/>
              </a:rPr>
              <a:t>частину</a:t>
            </a:r>
            <a:r>
              <a:rPr lang="ru-RU" sz="2800" dirty="0">
                <a:effectLst/>
              </a:rPr>
              <a:t> </a:t>
            </a:r>
            <a:r>
              <a:rPr lang="ru-RU" sz="2800" dirty="0" err="1">
                <a:effectLst/>
              </a:rPr>
              <a:t>тіла</a:t>
            </a:r>
            <a:r>
              <a:rPr lang="ru-RU" sz="2800" dirty="0">
                <a:effectLst/>
              </a:rPr>
              <a:t> того ж </a:t>
            </a:r>
            <a:r>
              <a:rPr lang="ru-RU" sz="2800" dirty="0" err="1">
                <a:effectLst/>
              </a:rPr>
              <a:t>організму</a:t>
            </a:r>
            <a:r>
              <a:rPr lang="ru-RU" sz="2800" dirty="0">
                <a:effectLst/>
              </a:rPr>
              <a:t> (</a:t>
            </a:r>
            <a:r>
              <a:rPr lang="ru-RU" sz="2800" dirty="0" err="1">
                <a:effectLst/>
              </a:rPr>
              <a:t>шкіра</a:t>
            </a:r>
            <a:r>
              <a:rPr lang="ru-RU" sz="2800" dirty="0">
                <a:effectLst/>
              </a:rPr>
              <a:t>, хрящ, м</a:t>
            </a:r>
            <a:r>
              <a:rPr lang="en-US" sz="2800" dirty="0">
                <a:effectLst/>
              </a:rPr>
              <a:t>’</a:t>
            </a:r>
            <a:r>
              <a:rPr lang="ru-RU" sz="2800" dirty="0">
                <a:effectLst/>
              </a:rPr>
              <a:t>язи)</a:t>
            </a:r>
          </a:p>
          <a:p>
            <a:pPr eaLnBrk="1" hangingPunct="1">
              <a:lnSpc>
                <a:spcPct val="90000"/>
              </a:lnSpc>
              <a:buFont typeface="Wingdings" pitchFamily="2" charset="2"/>
              <a:buNone/>
              <a:defRPr/>
            </a:pPr>
            <a:r>
              <a:rPr lang="ru-RU" sz="2800" dirty="0">
                <a:effectLst/>
              </a:rPr>
              <a:t>   Пластична </a:t>
            </a:r>
            <a:r>
              <a:rPr lang="ru-RU" sz="2800" dirty="0" err="1">
                <a:effectLst/>
              </a:rPr>
              <a:t>операція</a:t>
            </a:r>
            <a:r>
              <a:rPr lang="ru-RU" sz="2800" dirty="0">
                <a:effectLst/>
              </a:rPr>
              <a:t> – </a:t>
            </a:r>
            <a:r>
              <a:rPr lang="ru-RU" sz="2800" b="1" dirty="0">
                <a:effectLst/>
              </a:rPr>
              <a:t>автопластика</a:t>
            </a:r>
            <a:r>
              <a:rPr lang="ru-RU" sz="2800" dirty="0">
                <a:effectLst/>
              </a:rPr>
              <a:t> </a:t>
            </a:r>
          </a:p>
          <a:p>
            <a:pPr eaLnBrk="1" hangingPunct="1">
              <a:lnSpc>
                <a:spcPct val="90000"/>
              </a:lnSpc>
              <a:defRPr/>
            </a:pPr>
            <a:r>
              <a:rPr lang="ru-RU" sz="2800" b="1" dirty="0" err="1">
                <a:solidFill>
                  <a:srgbClr val="C00000"/>
                </a:solidFill>
                <a:effectLst/>
              </a:rPr>
              <a:t>Ізогенна</a:t>
            </a:r>
            <a:r>
              <a:rPr lang="ru-RU" sz="2800" b="1" dirty="0">
                <a:solidFill>
                  <a:srgbClr val="C00000"/>
                </a:solidFill>
                <a:effectLst/>
              </a:rPr>
              <a:t> </a:t>
            </a:r>
            <a:r>
              <a:rPr lang="ru-RU" sz="2800" b="1" dirty="0" err="1">
                <a:solidFill>
                  <a:srgbClr val="C00000"/>
                </a:solidFill>
                <a:effectLst/>
              </a:rPr>
              <a:t>трансплантація</a:t>
            </a:r>
            <a:r>
              <a:rPr lang="ru-RU" sz="2800" b="1" dirty="0">
                <a:solidFill>
                  <a:srgbClr val="C00000"/>
                </a:solidFill>
                <a:effectLst/>
              </a:rPr>
              <a:t> </a:t>
            </a:r>
            <a:r>
              <a:rPr lang="ru-RU" sz="2800" dirty="0">
                <a:effectLst/>
              </a:rPr>
              <a:t>– пересадка   </a:t>
            </a:r>
            <a:r>
              <a:rPr lang="ru-RU" sz="2800" dirty="0" err="1">
                <a:effectLst/>
              </a:rPr>
              <a:t>між</a:t>
            </a:r>
            <a:r>
              <a:rPr lang="ru-RU" sz="2800" dirty="0">
                <a:effectLst/>
              </a:rPr>
              <a:t> </a:t>
            </a:r>
            <a:r>
              <a:rPr lang="ru-RU" sz="2800" dirty="0" err="1">
                <a:effectLst/>
              </a:rPr>
              <a:t>монозиготними</a:t>
            </a:r>
            <a:r>
              <a:rPr lang="ru-RU" sz="2800" dirty="0">
                <a:effectLst/>
              </a:rPr>
              <a:t> </a:t>
            </a:r>
            <a:r>
              <a:rPr lang="ru-RU" sz="2800" dirty="0" err="1">
                <a:effectLst/>
              </a:rPr>
              <a:t>близнюками</a:t>
            </a:r>
            <a:endParaRPr lang="ru-RU" sz="2800" dirty="0">
              <a:effectLst/>
            </a:endParaRPr>
          </a:p>
        </p:txBody>
      </p:sp>
      <p:pic>
        <p:nvPicPr>
          <p:cNvPr id="43015" name="Picture 14" descr="Skin graft"/>
          <p:cNvPicPr>
            <a:picLocks noGrp="1" noChangeAspect="1" noChangeArrowheads="1"/>
          </p:cNvPicPr>
          <p:nvPr>
            <p:ph sz="half" idx="2"/>
          </p:nvPr>
        </p:nvPicPr>
        <p:blipFill>
          <a:blip r:embed="rId3" cstate="print"/>
          <a:srcRect/>
          <a:stretch>
            <a:fillRect/>
          </a:stretch>
        </p:blipFill>
        <p:spPr>
          <a:xfrm>
            <a:off x="2484438" y="3873500"/>
            <a:ext cx="4030662" cy="2984500"/>
          </a:xfrm>
          <a:noFill/>
        </p:spPr>
      </p:pic>
      <p:pic>
        <p:nvPicPr>
          <p:cNvPr id="43012" name="Picture 9" descr="Mesher_Zilliox2"/>
          <p:cNvPicPr>
            <a:picLocks noChangeAspect="1" noChangeArrowheads="1"/>
          </p:cNvPicPr>
          <p:nvPr/>
        </p:nvPicPr>
        <p:blipFill>
          <a:blip r:embed="rId4" cstate="print"/>
          <a:srcRect/>
          <a:stretch>
            <a:fillRect/>
          </a:stretch>
        </p:blipFill>
        <p:spPr bwMode="auto">
          <a:xfrm>
            <a:off x="6762750" y="3500438"/>
            <a:ext cx="2381250" cy="1574800"/>
          </a:xfrm>
          <a:prstGeom prst="rect">
            <a:avLst/>
          </a:prstGeom>
          <a:noFill/>
          <a:ln w="9525">
            <a:noFill/>
            <a:miter lim="800000"/>
            <a:headEnd/>
            <a:tailEnd/>
          </a:ln>
        </p:spPr>
      </p:pic>
      <p:pic>
        <p:nvPicPr>
          <p:cNvPr id="43013" name="Picture 11" descr="Grafting_SisterJulia"/>
          <p:cNvPicPr>
            <a:picLocks noChangeAspect="1" noChangeArrowheads="1"/>
          </p:cNvPicPr>
          <p:nvPr/>
        </p:nvPicPr>
        <p:blipFill>
          <a:blip r:embed="rId5" cstate="print"/>
          <a:srcRect/>
          <a:stretch>
            <a:fillRect/>
          </a:stretch>
        </p:blipFill>
        <p:spPr bwMode="auto">
          <a:xfrm>
            <a:off x="6762750" y="5067300"/>
            <a:ext cx="2381250" cy="1790700"/>
          </a:xfrm>
          <a:prstGeom prst="rect">
            <a:avLst/>
          </a:prstGeom>
          <a:noFill/>
          <a:ln w="9525">
            <a:noFill/>
            <a:miter lim="800000"/>
            <a:headEnd/>
            <a:tailEnd/>
          </a:ln>
        </p:spPr>
      </p:pic>
      <p:pic>
        <p:nvPicPr>
          <p:cNvPr id="43014" name="Picture 13" descr="v0_master"/>
          <p:cNvPicPr>
            <a:picLocks noChangeAspect="1" noChangeArrowheads="1"/>
          </p:cNvPicPr>
          <p:nvPr/>
        </p:nvPicPr>
        <p:blipFill>
          <a:blip r:embed="rId6" cstate="print"/>
          <a:srcRect/>
          <a:stretch>
            <a:fillRect/>
          </a:stretch>
        </p:blipFill>
        <p:spPr bwMode="auto">
          <a:xfrm>
            <a:off x="0" y="3652838"/>
            <a:ext cx="2195513" cy="3205162"/>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sz="half" idx="1"/>
          </p:nvPr>
        </p:nvSpPr>
        <p:spPr>
          <a:xfrm>
            <a:off x="539750" y="0"/>
            <a:ext cx="8218488" cy="4114800"/>
          </a:xfrm>
        </p:spPr>
        <p:txBody>
          <a:bodyPr/>
          <a:lstStyle/>
          <a:p>
            <a:pPr eaLnBrk="1" hangingPunct="1">
              <a:defRPr/>
            </a:pPr>
            <a:r>
              <a:rPr lang="ru-RU" sz="2800" b="1" dirty="0">
                <a:solidFill>
                  <a:srgbClr val="C00000"/>
                </a:solidFill>
              </a:rPr>
              <a:t>Алотрансплантація</a:t>
            </a:r>
            <a:r>
              <a:rPr lang="ru-RU" sz="2800" b="1" dirty="0"/>
              <a:t> – </a:t>
            </a:r>
            <a:r>
              <a:rPr lang="ru-RU" sz="2800" dirty="0"/>
              <a:t>пересадка від одного організму іншому того ж виду.</a:t>
            </a:r>
          </a:p>
          <a:p>
            <a:pPr eaLnBrk="1" hangingPunct="1">
              <a:buFont typeface="Wingdings" pitchFamily="2" charset="2"/>
              <a:buNone/>
              <a:defRPr/>
            </a:pPr>
            <a:r>
              <a:rPr lang="ru-RU" sz="2800" dirty="0"/>
              <a:t>Пластична операція- </a:t>
            </a:r>
            <a:r>
              <a:rPr lang="ru-RU" sz="2800" b="1" u="sng" dirty="0">
                <a:solidFill>
                  <a:srgbClr val="C00000"/>
                </a:solidFill>
              </a:rPr>
              <a:t>алопластика</a:t>
            </a:r>
            <a:r>
              <a:rPr lang="ru-RU" sz="2800" dirty="0">
                <a:solidFill>
                  <a:srgbClr val="C00000"/>
                </a:solidFill>
              </a:rPr>
              <a:t> </a:t>
            </a:r>
          </a:p>
        </p:txBody>
      </p:sp>
      <p:pic>
        <p:nvPicPr>
          <p:cNvPr id="44035" name="Picture 4" descr="kidneytransplant"/>
          <p:cNvPicPr>
            <a:picLocks noGrp="1" noChangeAspect="1" noChangeArrowheads="1"/>
          </p:cNvPicPr>
          <p:nvPr>
            <p:ph sz="quarter" idx="2"/>
          </p:nvPr>
        </p:nvPicPr>
        <p:blipFill>
          <a:blip r:embed="rId3" cstate="print"/>
          <a:srcRect/>
          <a:stretch>
            <a:fillRect/>
          </a:stretch>
        </p:blipFill>
        <p:spPr>
          <a:xfrm>
            <a:off x="1901371" y="1780324"/>
            <a:ext cx="5326743" cy="4261929"/>
          </a:xfrm>
          <a:noFill/>
        </p:spPr>
      </p:pic>
      <p:sp>
        <p:nvSpPr>
          <p:cNvPr id="5" name="Содержимое 4"/>
          <p:cNvSpPr>
            <a:spLocks noGrp="1"/>
          </p:cNvSpPr>
          <p:nvPr>
            <p:ph sz="quarter" idx="3"/>
          </p:nvPr>
        </p:nvSpPr>
        <p:spPr/>
        <p:txBody>
          <a:bodyPr/>
          <a:lstStyle/>
          <a:p>
            <a:endParaRPr lang="uk-UA"/>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395288" y="260350"/>
            <a:ext cx="8229600" cy="1081088"/>
          </a:xfrm>
        </p:spPr>
        <p:txBody>
          <a:bodyPr/>
          <a:lstStyle/>
          <a:p>
            <a:pPr eaLnBrk="1" hangingPunct="1">
              <a:defRPr/>
            </a:pPr>
            <a:r>
              <a:rPr lang="ru-RU" b="1" dirty="0">
                <a:solidFill>
                  <a:srgbClr val="C00000"/>
                </a:solidFill>
              </a:rPr>
              <a:t>Ксенотрансплантація </a:t>
            </a:r>
            <a:r>
              <a:rPr lang="ru-RU" dirty="0"/>
              <a:t>– пересадка   між організмами різних видів</a:t>
            </a:r>
          </a:p>
        </p:txBody>
      </p:sp>
      <p:pic>
        <p:nvPicPr>
          <p:cNvPr id="46083" name="Picture 5" descr="dro0315l"/>
          <p:cNvPicPr>
            <a:picLocks noChangeAspect="1" noChangeArrowheads="1"/>
          </p:cNvPicPr>
          <p:nvPr/>
        </p:nvPicPr>
        <p:blipFill>
          <a:blip r:embed="rId3" cstate="print"/>
          <a:srcRect/>
          <a:stretch>
            <a:fillRect/>
          </a:stretch>
        </p:blipFill>
        <p:spPr bwMode="auto">
          <a:xfrm>
            <a:off x="872899" y="1392652"/>
            <a:ext cx="7458301" cy="5131520"/>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uk-UA" sz="2800" dirty="0"/>
              <a:t>В стоматології використовують кісткові трансплантати</a:t>
            </a:r>
          </a:p>
        </p:txBody>
      </p:sp>
      <p:pic>
        <p:nvPicPr>
          <p:cNvPr id="47107" name="Picture 2" descr="https://sherwaydentalcentre.com/wp-content/uploads/2021/02/bone_grafting-1024x624.jpg"/>
          <p:cNvPicPr>
            <a:picLocks noChangeAspect="1" noChangeArrowheads="1"/>
          </p:cNvPicPr>
          <p:nvPr/>
        </p:nvPicPr>
        <p:blipFill>
          <a:blip r:embed="rId3" cstate="print"/>
          <a:srcRect/>
          <a:stretch>
            <a:fillRect/>
          </a:stretch>
        </p:blipFill>
        <p:spPr bwMode="auto">
          <a:xfrm>
            <a:off x="755650" y="1700213"/>
            <a:ext cx="7632700" cy="4651375"/>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uk-UA"/>
          </a:p>
        </p:txBody>
      </p:sp>
      <p:pic>
        <p:nvPicPr>
          <p:cNvPr id="48131" name="Picture 2" descr="Biomaterials In Implant Dentistry"/>
          <p:cNvPicPr>
            <a:picLocks noChangeAspect="1" noChangeArrowheads="1"/>
          </p:cNvPicPr>
          <p:nvPr/>
        </p:nvPicPr>
        <p:blipFill>
          <a:blip r:embed="rId3" cstate="print"/>
          <a:srcRect/>
          <a:stretch>
            <a:fillRect/>
          </a:stretch>
        </p:blipFill>
        <p:spPr bwMode="auto">
          <a:xfrm>
            <a:off x="468313" y="333375"/>
            <a:ext cx="8388350" cy="5853113"/>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normAutofit fontScale="90000"/>
          </a:bodyPr>
          <a:lstStyle/>
          <a:p>
            <a:pPr algn="l" eaLnBrk="1" hangingPunct="1">
              <a:defRPr/>
            </a:pPr>
            <a:r>
              <a:rPr lang="ru-RU" sz="3600" b="1"/>
              <a:t>Головна проблема – подолання біологічної несумісності</a:t>
            </a:r>
          </a:p>
        </p:txBody>
      </p:sp>
      <p:sp>
        <p:nvSpPr>
          <p:cNvPr id="106499" name="Rectangle 3"/>
          <p:cNvSpPr>
            <a:spLocks noGrp="1" noChangeArrowheads="1"/>
          </p:cNvSpPr>
          <p:nvPr>
            <p:ph type="body" idx="1"/>
          </p:nvPr>
        </p:nvSpPr>
        <p:spPr>
          <a:xfrm>
            <a:off x="611188" y="1700213"/>
            <a:ext cx="8229600" cy="4835525"/>
          </a:xfrm>
        </p:spPr>
        <p:txBody>
          <a:bodyPr/>
          <a:lstStyle/>
          <a:p>
            <a:pPr eaLnBrk="1" hangingPunct="1">
              <a:buFont typeface="Wingdings" pitchFamily="2" charset="2"/>
              <a:buNone/>
              <a:defRPr/>
            </a:pPr>
            <a:r>
              <a:rPr lang="ru-RU" sz="2800" b="1" dirty="0"/>
              <a:t>Імунологічний аспект – відторгнення трансплантату</a:t>
            </a:r>
          </a:p>
          <a:p>
            <a:pPr eaLnBrk="1" hangingPunct="1">
              <a:buFont typeface="Wingdings" pitchFamily="2" charset="2"/>
              <a:buNone/>
              <a:defRPr/>
            </a:pPr>
            <a:r>
              <a:rPr lang="ru-RU" sz="2800" b="1" dirty="0">
                <a:solidFill>
                  <a:srgbClr val="C00000"/>
                </a:solidFill>
              </a:rPr>
              <a:t>Етапи відторгнення:</a:t>
            </a:r>
          </a:p>
          <a:p>
            <a:pPr eaLnBrk="1" hangingPunct="1">
              <a:defRPr/>
            </a:pPr>
            <a:r>
              <a:rPr lang="ru-RU" sz="2800" b="1" dirty="0"/>
              <a:t>Вдаване благополуччя </a:t>
            </a:r>
            <a:r>
              <a:rPr lang="ru-RU" sz="2800" dirty="0"/>
              <a:t>(перші 5 днів) – проростання судин і нервів у трансплантат</a:t>
            </a:r>
          </a:p>
          <a:p>
            <a:pPr eaLnBrk="1" hangingPunct="1">
              <a:defRPr/>
            </a:pPr>
            <a:r>
              <a:rPr lang="ru-RU" sz="2800" dirty="0">
                <a:latin typeface="Arial" charset="0"/>
              </a:rPr>
              <a:t>Початок відторгнення</a:t>
            </a:r>
            <a:r>
              <a:rPr lang="ru-RU" sz="2800" dirty="0"/>
              <a:t> (6-8 доба) – набряк, запалення, інфільтрація тканин через скупчення лейкоцитів</a:t>
            </a:r>
          </a:p>
          <a:p>
            <a:pPr eaLnBrk="1" hangingPunct="1">
              <a:defRPr/>
            </a:pPr>
            <a:r>
              <a:rPr lang="ru-RU" sz="2800" b="1" dirty="0"/>
              <a:t>Повне відторгнення</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68313" y="0"/>
            <a:ext cx="8228012" cy="1371600"/>
          </a:xfrm>
        </p:spPr>
        <p:txBody>
          <a:bodyPr lIns="90000" tIns="46800" rIns="90000" bIns="46800">
            <a:normAutofit/>
          </a:bodyPr>
          <a:lstStyle/>
          <a:p>
            <a:pPr defTabSz="449263"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uk-UA" sz="2800" b="1" dirty="0">
                <a:solidFill>
                  <a:srgbClr val="C00000"/>
                </a:solidFill>
              </a:rPr>
              <a:t>Несумісність визначається антигенами </a:t>
            </a:r>
            <a:br>
              <a:rPr lang="en-US" sz="2800" b="1" dirty="0">
                <a:solidFill>
                  <a:srgbClr val="C00000"/>
                </a:solidFill>
              </a:rPr>
            </a:br>
            <a:r>
              <a:rPr lang="en-US" sz="2800" b="1" dirty="0">
                <a:solidFill>
                  <a:srgbClr val="C00000"/>
                </a:solidFill>
              </a:rPr>
              <a:t>HLA, AB0,  Rh</a:t>
            </a:r>
            <a:r>
              <a:rPr lang="uk-UA" sz="2800" b="1" dirty="0">
                <a:solidFill>
                  <a:srgbClr val="C00000"/>
                </a:solidFill>
              </a:rPr>
              <a:t>-фактор</a:t>
            </a:r>
          </a:p>
        </p:txBody>
      </p:sp>
      <p:sp>
        <p:nvSpPr>
          <p:cNvPr id="75779" name="Rectangle 3"/>
          <p:cNvSpPr>
            <a:spLocks noGrp="1" noChangeArrowheads="1"/>
          </p:cNvSpPr>
          <p:nvPr>
            <p:ph type="body" idx="1"/>
          </p:nvPr>
        </p:nvSpPr>
        <p:spPr>
          <a:xfrm>
            <a:off x="107950" y="1179443"/>
            <a:ext cx="6696075" cy="5356295"/>
          </a:xfrm>
        </p:spPr>
        <p:txBody>
          <a:bodyPr lIns="90000" tIns="46800" rIns="90000" bIns="46800"/>
          <a:lstStyle/>
          <a:p>
            <a:pPr marL="0" indent="0" defTabSz="449263" eaLnBrk="1" hangingPunct="1">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uk-UA" sz="2800" b="1" dirty="0"/>
              <a:t>Антигени </a:t>
            </a:r>
            <a:r>
              <a:rPr lang="en-US" sz="2800" b="1" dirty="0"/>
              <a:t>HLA </a:t>
            </a:r>
            <a:r>
              <a:rPr lang="en-US" sz="2800" dirty="0"/>
              <a:t>(human leukocyte antigens</a:t>
            </a:r>
            <a:r>
              <a:rPr lang="uk-UA" sz="2800" dirty="0"/>
              <a:t>) системи головного комплексу гістосумісності </a:t>
            </a:r>
            <a:r>
              <a:rPr lang="en-US" sz="2800" dirty="0"/>
              <a:t>(MHC, major histocompatability system)</a:t>
            </a:r>
          </a:p>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uk-UA" sz="2800" dirty="0"/>
              <a:t>Клас </a:t>
            </a:r>
            <a:r>
              <a:rPr lang="en-US" sz="2800" dirty="0"/>
              <a:t>I - </a:t>
            </a:r>
            <a:r>
              <a:rPr lang="uk-UA" sz="2800" dirty="0"/>
              <a:t>на поверхні всіх типів клітин - сигналізує, що клітини належать цьому організму (</a:t>
            </a:r>
            <a:r>
              <a:rPr lang="en-US" sz="2800" dirty="0"/>
              <a:t>A, B, C)</a:t>
            </a:r>
          </a:p>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en-US" sz="2800" dirty="0"/>
          </a:p>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t>II </a:t>
            </a:r>
            <a:r>
              <a:rPr lang="uk-UA" sz="2800" dirty="0"/>
              <a:t>клас - клітини імунної системи (В-лімфоцити, макрофаги, дендритні клітини).</a:t>
            </a:r>
          </a:p>
        </p:txBody>
      </p:sp>
      <p:pic>
        <p:nvPicPr>
          <p:cNvPr id="50180" name="Picture 4" descr="230px-HLA">
            <a:hlinkClick r:id="rId3"/>
          </p:cNvPr>
          <p:cNvPicPr>
            <a:picLocks noChangeAspect="1" noChangeArrowheads="1"/>
          </p:cNvPicPr>
          <p:nvPr/>
        </p:nvPicPr>
        <p:blipFill>
          <a:blip r:embed="rId4" cstate="print"/>
          <a:stretch>
            <a:fillRect/>
          </a:stretch>
        </p:blipFill>
        <p:spPr bwMode="auto">
          <a:xfrm>
            <a:off x="6953250" y="672409"/>
            <a:ext cx="2190750" cy="4143375"/>
          </a:xfrm>
          <a:prstGeom prst="rect">
            <a:avLst/>
          </a:prstGeom>
          <a:noFill/>
          <a:ln>
            <a:noFill/>
          </a:ln>
        </p:spPr>
      </p:pic>
      <p:pic>
        <p:nvPicPr>
          <p:cNvPr id="50181" name="Picture 5" descr="Immuno3"/>
          <p:cNvPicPr>
            <a:picLocks noChangeAspect="1" noChangeArrowheads="1"/>
          </p:cNvPicPr>
          <p:nvPr/>
        </p:nvPicPr>
        <p:blipFill>
          <a:blip r:embed="rId5" cstate="print"/>
          <a:srcRect l="39445" t="26944"/>
          <a:stretch>
            <a:fillRect/>
          </a:stretch>
        </p:blipFill>
        <p:spPr bwMode="auto">
          <a:xfrm>
            <a:off x="6911975" y="4794250"/>
            <a:ext cx="2232025" cy="20637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377825"/>
            <a:ext cx="8229600" cy="1558925"/>
          </a:xfrm>
        </p:spPr>
        <p:txBody>
          <a:bodyPr lIns="90000" tIns="46800" rIns="90000" bIns="46800"/>
          <a:lstStyle/>
          <a:p>
            <a:pPr eaLnBrk="1" hangingPunct="1">
              <a:defRPr/>
            </a:pPr>
            <a:endParaRPr lang="uk-UA"/>
          </a:p>
        </p:txBody>
      </p:sp>
      <p:sp>
        <p:nvSpPr>
          <p:cNvPr id="77827" name="Rectangle 3"/>
          <p:cNvSpPr>
            <a:spLocks noGrp="1" noChangeArrowheads="1"/>
          </p:cNvSpPr>
          <p:nvPr>
            <p:ph type="body" idx="1"/>
          </p:nvPr>
        </p:nvSpPr>
        <p:spPr>
          <a:xfrm>
            <a:off x="457200" y="1981200"/>
            <a:ext cx="8229600" cy="4295775"/>
          </a:xfrm>
        </p:spPr>
        <p:txBody>
          <a:bodyPr lIns="90000" tIns="46800" rIns="90000" bIns="46800"/>
          <a:lstStyle/>
          <a:p>
            <a:pPr eaLnBrk="1" hangingPunct="1">
              <a:defRPr/>
            </a:pPr>
            <a:endParaRPr lang="uk-UA"/>
          </a:p>
        </p:txBody>
      </p:sp>
      <p:pic>
        <p:nvPicPr>
          <p:cNvPr id="51204" name="Picture 5"/>
          <p:cNvPicPr>
            <a:picLocks noChangeAspect="1" noChangeArrowheads="1"/>
          </p:cNvPicPr>
          <p:nvPr/>
        </p:nvPicPr>
        <p:blipFill>
          <a:blip r:embed="rId3" cstate="print"/>
          <a:srcRect t="-401" r="68120" b="27592"/>
          <a:stretch>
            <a:fillRect/>
          </a:stretch>
        </p:blipFill>
        <p:spPr bwMode="auto">
          <a:xfrm>
            <a:off x="2339975" y="404813"/>
            <a:ext cx="4608513" cy="592137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68313" y="0"/>
            <a:ext cx="8229600" cy="1371600"/>
          </a:xfrm>
        </p:spPr>
        <p:txBody>
          <a:bodyPr/>
          <a:lstStyle/>
          <a:p>
            <a:pPr eaLnBrk="1" hangingPunct="1">
              <a:defRPr/>
            </a:pPr>
            <a:r>
              <a:rPr lang="ru-RU" sz="4000" b="1" dirty="0"/>
              <a:t>Головні способи подолання    тканинної несумісності</a:t>
            </a:r>
          </a:p>
        </p:txBody>
      </p:sp>
      <p:sp>
        <p:nvSpPr>
          <p:cNvPr id="108547" name="Rectangle 3"/>
          <p:cNvSpPr>
            <a:spLocks noGrp="1" noChangeArrowheads="1"/>
          </p:cNvSpPr>
          <p:nvPr>
            <p:ph type="body" idx="1"/>
          </p:nvPr>
        </p:nvSpPr>
        <p:spPr>
          <a:xfrm>
            <a:off x="623380" y="1486027"/>
            <a:ext cx="8229600" cy="4752975"/>
          </a:xfrm>
        </p:spPr>
        <p:txBody>
          <a:bodyPr/>
          <a:lstStyle/>
          <a:p>
            <a:pPr eaLnBrk="1" hangingPunct="1">
              <a:lnSpc>
                <a:spcPct val="80000"/>
              </a:lnSpc>
              <a:buFont typeface="Wingdings" pitchFamily="2" charset="2"/>
              <a:buNone/>
              <a:defRPr/>
            </a:pPr>
            <a:endParaRPr lang="ru-RU" sz="2000" b="1" u="sng" dirty="0"/>
          </a:p>
          <a:p>
            <a:pPr eaLnBrk="1" hangingPunct="1">
              <a:lnSpc>
                <a:spcPct val="80000"/>
              </a:lnSpc>
              <a:buFont typeface="Wingdings" pitchFamily="2" charset="2"/>
              <a:buNone/>
              <a:defRPr/>
            </a:pPr>
            <a:r>
              <a:rPr lang="ru-RU" sz="2800" b="1" u="sng" dirty="0"/>
              <a:t>Специфічні</a:t>
            </a:r>
            <a:r>
              <a:rPr lang="ru-RU" sz="2800" dirty="0"/>
              <a:t>:</a:t>
            </a:r>
          </a:p>
          <a:p>
            <a:pPr eaLnBrk="1" hangingPunct="1">
              <a:lnSpc>
                <a:spcPct val="80000"/>
              </a:lnSpc>
              <a:buFont typeface="Wingdings" pitchFamily="2" charset="2"/>
              <a:buNone/>
              <a:defRPr/>
            </a:pPr>
            <a:r>
              <a:rPr lang="ru-RU" sz="2800" dirty="0"/>
              <a:t>     Підбір донора та реципієнта за тканинною сумісністю (</a:t>
            </a:r>
            <a:r>
              <a:rPr lang="en-US" sz="2800" dirty="0"/>
              <a:t>HLA, AB</a:t>
            </a:r>
            <a:r>
              <a:rPr lang="ru-RU" sz="2800" dirty="0"/>
              <a:t>0</a:t>
            </a:r>
            <a:r>
              <a:rPr lang="en-US" sz="2800" dirty="0"/>
              <a:t>, Rh)</a:t>
            </a:r>
            <a:endParaRPr lang="ru-RU" sz="2800" dirty="0"/>
          </a:p>
          <a:p>
            <a:pPr eaLnBrk="1" hangingPunct="1">
              <a:lnSpc>
                <a:spcPct val="80000"/>
              </a:lnSpc>
              <a:buFont typeface="Wingdings" pitchFamily="2" charset="2"/>
              <a:buNone/>
              <a:defRPr/>
            </a:pPr>
            <a:r>
              <a:rPr lang="ru-RU" sz="2800" dirty="0"/>
              <a:t>        </a:t>
            </a:r>
            <a:endParaRPr lang="ru-RU" sz="2800" u="sng" dirty="0"/>
          </a:p>
          <a:p>
            <a:pPr eaLnBrk="1" hangingPunct="1">
              <a:lnSpc>
                <a:spcPct val="80000"/>
              </a:lnSpc>
              <a:buFont typeface="Wingdings" pitchFamily="2" charset="2"/>
              <a:buNone/>
              <a:defRPr/>
            </a:pPr>
            <a:r>
              <a:rPr lang="ru-RU" sz="2800" b="1" u="sng" dirty="0"/>
              <a:t>Неспецифічні</a:t>
            </a:r>
            <a:r>
              <a:rPr lang="ru-RU" sz="2800" dirty="0"/>
              <a:t>:</a:t>
            </a:r>
          </a:p>
          <a:p>
            <a:pPr eaLnBrk="1" hangingPunct="1">
              <a:lnSpc>
                <a:spcPct val="80000"/>
              </a:lnSpc>
              <a:buFont typeface="Wingdings" pitchFamily="2" charset="2"/>
              <a:buNone/>
              <a:defRPr/>
            </a:pPr>
            <a:r>
              <a:rPr lang="ru-RU" sz="2800" dirty="0"/>
              <a:t>   Застосування лікарських препаратів- імунодепресантів, які пригнічують трансплантаційний й інфекційний імунітет  (циклоспорін)</a:t>
            </a:r>
          </a:p>
          <a:p>
            <a:pPr eaLnBrk="1" hangingPunct="1">
              <a:lnSpc>
                <a:spcPct val="80000"/>
              </a:lnSpc>
              <a:buFont typeface="Wingdings" pitchFamily="2" charset="2"/>
              <a:buNone/>
              <a:defRPr/>
            </a:pPr>
            <a:endParaRPr lang="ru-RU" sz="2800" b="1" u="sng"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25162" y="593034"/>
            <a:ext cx="8507412" cy="671513"/>
          </a:xfrm>
        </p:spPr>
        <p:txBody>
          <a:bodyPr>
            <a:noAutofit/>
          </a:bodyPr>
          <a:lstStyle/>
          <a:p>
            <a:pPr>
              <a:defRPr/>
            </a:pPr>
            <a:r>
              <a:rPr lang="ru-RU" altLang="ru-RU" sz="2800" b="1" dirty="0">
                <a:solidFill>
                  <a:srgbClr val="C00000"/>
                </a:solidFill>
              </a:rPr>
              <a:t>Стовбурові клітини </a:t>
            </a:r>
            <a:r>
              <a:rPr lang="ru-RU" altLang="ru-RU" sz="2800" b="1" dirty="0"/>
              <a:t>— це недиференційовані клітини, які мають здатність до самовідновлення та здатність диференціюватися в різні типи спеціалізованих клітин.</a:t>
            </a:r>
          </a:p>
        </p:txBody>
      </p:sp>
      <p:sp>
        <p:nvSpPr>
          <p:cNvPr id="45059" name="Rectangle 3"/>
          <p:cNvSpPr>
            <a:spLocks noGrp="1" noChangeArrowheads="1"/>
          </p:cNvSpPr>
          <p:nvPr>
            <p:ph type="body" idx="1"/>
          </p:nvPr>
        </p:nvSpPr>
        <p:spPr>
          <a:xfrm>
            <a:off x="388800" y="2116552"/>
            <a:ext cx="8229600" cy="4383087"/>
          </a:xfrm>
        </p:spPr>
        <p:txBody>
          <a:bodyPr>
            <a:normAutofit lnSpcReduction="10000"/>
          </a:bodyPr>
          <a:lstStyle/>
          <a:p>
            <a:pPr eaLnBrk="1" hangingPunct="1">
              <a:lnSpc>
                <a:spcPct val="80000"/>
              </a:lnSpc>
              <a:buFont typeface="Wingdings" pitchFamily="2" charset="2"/>
              <a:buNone/>
              <a:defRPr/>
            </a:pPr>
            <a:r>
              <a:rPr lang="ru-RU" altLang="ru-RU" sz="2800" dirty="0"/>
              <a:t>Здатність оновлюватися шляхом </a:t>
            </a:r>
            <a:r>
              <a:rPr lang="ru-RU" altLang="ru-RU" sz="2800" b="1" dirty="0">
                <a:solidFill>
                  <a:srgbClr val="C00000"/>
                </a:solidFill>
              </a:rPr>
              <a:t>мітотичного поділу клітин</a:t>
            </a:r>
          </a:p>
          <a:p>
            <a:pPr eaLnBrk="1" hangingPunct="1">
              <a:lnSpc>
                <a:spcPct val="80000"/>
              </a:lnSpc>
              <a:buFont typeface="Wingdings" pitchFamily="2" charset="2"/>
              <a:buNone/>
              <a:defRPr/>
            </a:pPr>
            <a:r>
              <a:rPr lang="ru-RU" altLang="ru-RU" sz="2800" b="1" dirty="0">
                <a:solidFill>
                  <a:srgbClr val="C00000"/>
                </a:solidFill>
              </a:rPr>
              <a:t>Пластичність</a:t>
            </a:r>
            <a:r>
              <a:rPr lang="ru-RU" altLang="ru-RU" sz="2800" dirty="0"/>
              <a:t>: здатність перетворюватися на інші типи клітин, такі як нервові клітини, клітини серця, м’язові клітини, клітини печінки, клітини підшлункової залози, клітини мозку, клітини шкіри тощо.</a:t>
            </a:r>
          </a:p>
          <a:p>
            <a:pPr eaLnBrk="1" hangingPunct="1">
              <a:lnSpc>
                <a:spcPct val="80000"/>
              </a:lnSpc>
              <a:buFont typeface="Wingdings" pitchFamily="2" charset="2"/>
              <a:buNone/>
              <a:defRPr/>
            </a:pPr>
            <a:r>
              <a:rPr lang="ru-RU" altLang="ru-RU" sz="2800" b="1" dirty="0">
                <a:solidFill>
                  <a:srgbClr val="C00000"/>
                </a:solidFill>
              </a:rPr>
              <a:t>Хоумінг</a:t>
            </a:r>
            <a:r>
              <a:rPr lang="ru-RU" altLang="ru-RU" sz="2800" dirty="0"/>
              <a:t> (самонаведення): здатність мігрувати до місця пошкодження тканини, клітини або органу.</a:t>
            </a:r>
          </a:p>
          <a:p>
            <a:pPr eaLnBrk="1" hangingPunct="1">
              <a:lnSpc>
                <a:spcPct val="80000"/>
              </a:lnSpc>
              <a:buFont typeface="Wingdings" pitchFamily="2" charset="2"/>
              <a:buNone/>
              <a:defRPr/>
            </a:pPr>
            <a:r>
              <a:rPr lang="ru-RU" altLang="ru-RU" sz="2800" b="1" dirty="0">
                <a:solidFill>
                  <a:srgbClr val="C00000"/>
                </a:solidFill>
              </a:rPr>
              <a:t>Приживлення</a:t>
            </a:r>
            <a:r>
              <a:rPr lang="ru-RU" altLang="ru-RU" sz="2800" dirty="0"/>
              <a:t>: об’єднання з іншими тканинами та регенерація пошкоджених клітин, тканин або органів. Використовуються в клітинній терапії (регенеративна медицина)</a:t>
            </a:r>
            <a:endParaRPr lang="ru-RU" altLang="ru-RU" sz="2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832D79-3518-4A9D-3897-1D64542859D3}"/>
              </a:ext>
            </a:extLst>
          </p:cNvPr>
          <p:cNvSpPr>
            <a:spLocks noGrp="1"/>
          </p:cNvSpPr>
          <p:nvPr>
            <p:ph type="title"/>
          </p:nvPr>
        </p:nvSpPr>
        <p:spPr/>
        <p:txBody>
          <a:bodyPr/>
          <a:lstStyle/>
          <a:p>
            <a:endParaRPr lang="ru-UA"/>
          </a:p>
        </p:txBody>
      </p:sp>
      <p:pic>
        <p:nvPicPr>
          <p:cNvPr id="1026" name="Picture 2" descr="Figure 2.Classification of stem cells.">
            <a:extLst>
              <a:ext uri="{FF2B5EF4-FFF2-40B4-BE49-F238E27FC236}">
                <a16:creationId xmlns:a16="http://schemas.microsoft.com/office/drawing/2014/main" id="{020C7506-91A8-95DF-A58D-FB7A416B61B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8378" y="208968"/>
            <a:ext cx="7305333" cy="6440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5268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eaLnBrk="1" hangingPunct="1">
              <a:defRPr/>
            </a:pPr>
            <a:r>
              <a:rPr lang="ru-RU" altLang="ru-RU" sz="4000" b="1" dirty="0"/>
              <a:t>Терапевтичне клонування</a:t>
            </a:r>
            <a:br>
              <a:rPr lang="ru-RU" altLang="ru-RU" sz="4000" dirty="0"/>
            </a:br>
            <a:endParaRPr lang="ru-RU" altLang="ru-RU" sz="4000" dirty="0"/>
          </a:p>
        </p:txBody>
      </p:sp>
      <p:sp>
        <p:nvSpPr>
          <p:cNvPr id="49155" name="Rectangle 3"/>
          <p:cNvSpPr>
            <a:spLocks noGrp="1" noChangeArrowheads="1"/>
          </p:cNvSpPr>
          <p:nvPr>
            <p:ph type="body" idx="1"/>
          </p:nvPr>
        </p:nvSpPr>
        <p:spPr>
          <a:xfrm>
            <a:off x="250825" y="1268413"/>
            <a:ext cx="3971925" cy="4167187"/>
          </a:xfrm>
        </p:spPr>
        <p:txBody>
          <a:bodyPr>
            <a:normAutofit lnSpcReduction="10000"/>
          </a:bodyPr>
          <a:lstStyle/>
          <a:p>
            <a:pPr eaLnBrk="1" hangingPunct="1">
              <a:defRPr/>
            </a:pPr>
            <a:r>
              <a:rPr lang="ru-RU" altLang="ru-RU" sz="2800" b="1" dirty="0"/>
              <a:t>Перенесення ядра соматичних клітин (SCNT) - це лабораторна техніка для створення клонованого ембріона з використанням яйцеклітини з донорським ядром.</a:t>
            </a:r>
            <a:endParaRPr lang="ru-RU" altLang="ru-RU" sz="2800" dirty="0"/>
          </a:p>
        </p:txBody>
      </p:sp>
      <p:pic>
        <p:nvPicPr>
          <p:cNvPr id="57348" name="Picture 4" descr="сд"/>
          <p:cNvPicPr>
            <a:picLocks noChangeAspect="1" noChangeArrowheads="1"/>
          </p:cNvPicPr>
          <p:nvPr/>
        </p:nvPicPr>
        <p:blipFill>
          <a:blip r:embed="rId2" cstate="print"/>
          <a:srcRect/>
          <a:stretch>
            <a:fillRect/>
          </a:stretch>
        </p:blipFill>
        <p:spPr bwMode="auto">
          <a:xfrm>
            <a:off x="4211638" y="1268413"/>
            <a:ext cx="4787900" cy="5273675"/>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An external file that holds a picture, illustration, etc., usually as some form of binary object. The name of referred object is Rodolfa01.jpg. "/>
          <p:cNvPicPr>
            <a:picLocks noGrp="1" noChangeAspect="1" noChangeArrowheads="1"/>
          </p:cNvPicPr>
          <p:nvPr>
            <p:ph type="body" idx="1"/>
          </p:nvPr>
        </p:nvPicPr>
        <p:blipFill>
          <a:blip r:embed="rId3" cstate="print"/>
          <a:srcRect/>
          <a:stretch>
            <a:fillRect/>
          </a:stretch>
        </p:blipFill>
        <p:spPr>
          <a:xfrm>
            <a:off x="2365279" y="1865312"/>
            <a:ext cx="4608513" cy="4587875"/>
          </a:xfrm>
          <a:noFill/>
        </p:spPr>
      </p:pic>
      <p:sp>
        <p:nvSpPr>
          <p:cNvPr id="58371" name="Прямоугольник 3"/>
          <p:cNvSpPr>
            <a:spLocks noChangeArrowheads="1"/>
          </p:cNvSpPr>
          <p:nvPr/>
        </p:nvSpPr>
        <p:spPr bwMode="auto">
          <a:xfrm>
            <a:off x="684213" y="404813"/>
            <a:ext cx="8208962" cy="1816100"/>
          </a:xfrm>
          <a:prstGeom prst="rect">
            <a:avLst/>
          </a:prstGeom>
          <a:noFill/>
          <a:ln w="9525">
            <a:noFill/>
            <a:miter lim="800000"/>
            <a:headEnd/>
            <a:tailEnd/>
          </a:ln>
        </p:spPr>
        <p:txBody>
          <a:bodyPr>
            <a:spAutoFit/>
          </a:bodyPr>
          <a:lstStyle/>
          <a:p>
            <a:pPr algn="ctr"/>
            <a:r>
              <a:rPr lang="uk-UA" sz="2800" b="1" dirty="0">
                <a:solidFill>
                  <a:schemeClr val="tx2"/>
                </a:solidFill>
              </a:rPr>
              <a:t>Ядерне </a:t>
            </a:r>
            <a:r>
              <a:rPr lang="uk-UA" sz="2800" b="1" dirty="0" err="1">
                <a:solidFill>
                  <a:schemeClr val="tx2"/>
                </a:solidFill>
              </a:rPr>
              <a:t>репрограмування</a:t>
            </a:r>
            <a:r>
              <a:rPr lang="uk-UA" sz="2800" b="1" dirty="0">
                <a:solidFill>
                  <a:schemeClr val="tx2"/>
                </a:solidFill>
              </a:rPr>
              <a:t> </a:t>
            </a:r>
          </a:p>
          <a:p>
            <a:r>
              <a:rPr lang="uk-UA" sz="2800" dirty="0">
                <a:solidFill>
                  <a:schemeClr val="tx1"/>
                </a:solidFill>
              </a:rPr>
              <a:t>створює стовбурові клітини з власних </a:t>
            </a:r>
            <a:r>
              <a:rPr lang="uk-UA" sz="2800" dirty="0" err="1">
                <a:solidFill>
                  <a:schemeClr val="tx1"/>
                </a:solidFill>
              </a:rPr>
              <a:t>диференційоіваних</a:t>
            </a:r>
            <a:r>
              <a:rPr lang="uk-UA" sz="2800" dirty="0">
                <a:solidFill>
                  <a:schemeClr val="tx1"/>
                </a:solidFill>
              </a:rPr>
              <a:t> (спеціалізованих) клітин пацієнта</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012" y="-143510"/>
            <a:ext cx="8435975" cy="1371600"/>
          </a:xfrm>
        </p:spPr>
        <p:txBody>
          <a:bodyPr/>
          <a:lstStyle/>
          <a:p>
            <a:pPr>
              <a:defRPr/>
            </a:pPr>
            <a:r>
              <a:rPr lang="uk-UA" sz="3200" dirty="0"/>
              <a:t>Терапевтичне клонування і ядерне репрограмування</a:t>
            </a:r>
          </a:p>
        </p:txBody>
      </p:sp>
      <p:pic>
        <p:nvPicPr>
          <p:cNvPr id="59395" name="Picture 6" descr="_44251016_stem_cells_416"/>
          <p:cNvPicPr>
            <a:picLocks noGrp="1" noChangeAspect="1" noChangeArrowheads="1"/>
          </p:cNvPicPr>
          <p:nvPr>
            <p:ph idx="1"/>
          </p:nvPr>
        </p:nvPicPr>
        <p:blipFill>
          <a:blip r:embed="rId2" cstate="print"/>
          <a:srcRect/>
          <a:stretch>
            <a:fillRect/>
          </a:stretch>
        </p:blipFill>
        <p:spPr>
          <a:xfrm>
            <a:off x="1619250" y="1412875"/>
            <a:ext cx="5797550" cy="5059363"/>
          </a:xfr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57200" y="-33020"/>
            <a:ext cx="8229600" cy="1031875"/>
          </a:xfrm>
        </p:spPr>
        <p:txBody>
          <a:bodyPr/>
          <a:lstStyle/>
          <a:p>
            <a:pPr eaLnBrk="1" hangingPunct="1">
              <a:defRPr/>
            </a:pPr>
            <a:r>
              <a:rPr lang="uk-UA" dirty="0"/>
              <a:t>Тканинна інженерія</a:t>
            </a:r>
            <a:endParaRPr lang="ru-RU" dirty="0"/>
          </a:p>
        </p:txBody>
      </p:sp>
      <p:sp>
        <p:nvSpPr>
          <p:cNvPr id="80899" name="Rectangle 3"/>
          <p:cNvSpPr>
            <a:spLocks noGrp="1" noChangeArrowheads="1"/>
          </p:cNvSpPr>
          <p:nvPr>
            <p:ph type="body" idx="1"/>
          </p:nvPr>
        </p:nvSpPr>
        <p:spPr>
          <a:xfrm>
            <a:off x="457200" y="975360"/>
            <a:ext cx="8229600" cy="5120640"/>
          </a:xfrm>
        </p:spPr>
        <p:txBody>
          <a:bodyPr/>
          <a:lstStyle/>
          <a:p>
            <a:pPr eaLnBrk="1" hangingPunct="1">
              <a:buFont typeface="Wingdings" pitchFamily="2" charset="2"/>
              <a:buNone/>
              <a:defRPr/>
            </a:pPr>
            <a:r>
              <a:rPr lang="ru-RU" dirty="0"/>
              <a:t>Один з напрямків біотехнології, що займається створенням біологічних замінників тканин і органів.</a:t>
            </a:r>
          </a:p>
        </p:txBody>
      </p:sp>
      <p:pic>
        <p:nvPicPr>
          <p:cNvPr id="60420" name="Picture 4" descr="Tissue_engineering_english"/>
          <p:cNvPicPr>
            <a:picLocks noChangeAspect="1" noChangeArrowheads="1"/>
          </p:cNvPicPr>
          <p:nvPr/>
        </p:nvPicPr>
        <p:blipFill>
          <a:blip r:embed="rId3" cstate="print"/>
          <a:srcRect/>
          <a:stretch>
            <a:fillRect/>
          </a:stretch>
        </p:blipFill>
        <p:spPr bwMode="auto">
          <a:xfrm>
            <a:off x="1763713" y="2708275"/>
            <a:ext cx="5256212" cy="39433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187217A07BDE9C49B14398CE78738845" ma:contentTypeVersion="4" ma:contentTypeDescription="Создание документа." ma:contentTypeScope="" ma:versionID="be389dfa7698cf13eb05f065d8f4f771">
  <xsd:schema xmlns:xsd="http://www.w3.org/2001/XMLSchema" xmlns:xs="http://www.w3.org/2001/XMLSchema" xmlns:p="http://schemas.microsoft.com/office/2006/metadata/properties" xmlns:ns2="4fd8737c-7a2e-4f93-84c6-a04237ae57c7" targetNamespace="http://schemas.microsoft.com/office/2006/metadata/properties" ma:root="true" ma:fieldsID="661e65963db3cb24614e02adcb149af1" ns2:_="">
    <xsd:import namespace="4fd8737c-7a2e-4f93-84c6-a04237ae5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d8737c-7a2e-4f93-84c6-a04237ae57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A13028-2407-42C6-8421-1DF3B2CCA2DB}">
  <ds:schemaRefs>
    <ds:schemaRef ds:uri="4fd8737c-7a2e-4f93-84c6-a04237ae57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955B2BB-82BD-4339-9D9D-C8ED58DDB6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4108</TotalTime>
  <Words>7819</Words>
  <Application>Microsoft Office PowerPoint</Application>
  <PresentationFormat>Экран (4:3)</PresentationFormat>
  <Paragraphs>665</Paragraphs>
  <Slides>79</Slides>
  <Notes>48</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79</vt:i4>
      </vt:variant>
    </vt:vector>
  </HeadingPairs>
  <TitlesOfParts>
    <vt:vector size="89" baseType="lpstr">
      <vt:lpstr>Arial</vt:lpstr>
      <vt:lpstr>Calibri</vt:lpstr>
      <vt:lpstr>Cambria</vt:lpstr>
      <vt:lpstr>Google Sans</vt:lpstr>
      <vt:lpstr>Lucida Sans Unicode</vt:lpstr>
      <vt:lpstr>Tahoma</vt:lpstr>
      <vt:lpstr>Times New Roman</vt:lpstr>
      <vt:lpstr>Verdana</vt:lpstr>
      <vt:lpstr>Wingdings</vt:lpstr>
      <vt:lpstr>Тема Office</vt:lpstr>
      <vt:lpstr>ОНТОГЕНЕЗ</vt:lpstr>
      <vt:lpstr>Онтогенез – повний індивідуальний розвиток організму від зиготи до біологічної смерті</vt:lpstr>
      <vt:lpstr>Періоди онтогенезу</vt:lpstr>
      <vt:lpstr>Мейоз – поділ, що забезпечує утворення гаплоїдних гамет</vt:lpstr>
      <vt:lpstr>Гаметогенез – утворення гамет Овогенез – утворення яйцеклітин Сперматогенез – утворення сперматозоїдів</vt:lpstr>
      <vt:lpstr>Овогенез відбувається в яєчниках</vt:lpstr>
      <vt:lpstr>Яйцеклітина</vt:lpstr>
      <vt:lpstr>Сперматогенез – відбувається в звивистих канальцях сімяників (яєчек)</vt:lpstr>
      <vt:lpstr>Сперматозоїд</vt:lpstr>
      <vt:lpstr>Ембріональний розвиток включає:</vt:lpstr>
      <vt:lpstr>Ембріональний період розвитку людини</vt:lpstr>
      <vt:lpstr>Презентация PowerPoint</vt:lpstr>
      <vt:lpstr>Етапи запліднення</vt:lpstr>
      <vt:lpstr>Презентация PowerPoint</vt:lpstr>
      <vt:lpstr>Унаслідок запліднення:</vt:lpstr>
      <vt:lpstr>Презентация PowerPoint</vt:lpstr>
      <vt:lpstr>ДРОБЛЕННЯ</vt:lpstr>
      <vt:lpstr>Презентация PowerPoint</vt:lpstr>
      <vt:lpstr>Дроблення відбувається у матковій трубі</vt:lpstr>
      <vt:lpstr>Презентация PowerPoint</vt:lpstr>
      <vt:lpstr>Презентация PowerPoint</vt:lpstr>
      <vt:lpstr>ГАСТРУЛЯЦІЯ  </vt:lpstr>
      <vt:lpstr>Презентация PowerPoint</vt:lpstr>
      <vt:lpstr>Гаструляція в людини</vt:lpstr>
      <vt:lpstr>Друга фаза (іміграція) відбувається з 14-ї до 17-ї доби. </vt:lpstr>
      <vt:lpstr>Іміграція клітин </vt:lpstr>
      <vt:lpstr>Презентация PowerPoint</vt:lpstr>
      <vt:lpstr>Імплантований ембріон (завершення 2 тижня) </vt:lpstr>
      <vt:lpstr>Гістогенез і органогенез</vt:lpstr>
      <vt:lpstr>Спочатку формуються осьові органи (хорда, нервова трубка, травна трубка)</vt:lpstr>
      <vt:lpstr>Презентация PowerPoint</vt:lpstr>
      <vt:lpstr>Презентация PowerPoint</vt:lpstr>
      <vt:lpstr>Презентация PowerPoint</vt:lpstr>
      <vt:lpstr>Презентация PowerPoint</vt:lpstr>
      <vt:lpstr>Ембріональний період (2-8 тижні)</vt:lpstr>
      <vt:lpstr>Диференціювання — спеціалізація клітини</vt:lpstr>
      <vt:lpstr>Презентация PowerPoint</vt:lpstr>
      <vt:lpstr>Плацента</vt:lpstr>
      <vt:lpstr>Презентация PowerPoint</vt:lpstr>
      <vt:lpstr>Критичні періоди ембріонального розвитку:</vt:lpstr>
      <vt:lpstr>Природжені вади розвитку</vt:lpstr>
      <vt:lpstr>Кожна вада має певний час формування – термінаційний тератогенний період </vt:lpstr>
      <vt:lpstr>Класифікація природжених вад розвитку</vt:lpstr>
      <vt:lpstr>За етіологією (причинами)</vt:lpstr>
      <vt:lpstr>Тератогенні фактори</vt:lpstr>
      <vt:lpstr>Постнатальний період - від народження до біологічної смерті.</vt:lpstr>
      <vt:lpstr>Презентация PowerPoint</vt:lpstr>
      <vt:lpstr>Важлива характеристика постнатального розвитку - вік</vt:lpstr>
      <vt:lpstr>Презентация PowerPoint</vt:lpstr>
      <vt:lpstr>Презентация PowerPoint</vt:lpstr>
      <vt:lpstr>Презентация PowerPoint</vt:lpstr>
      <vt:lpstr>Дорепродуктивний період</vt:lpstr>
      <vt:lpstr>Р І С Т </vt:lpstr>
      <vt:lpstr>Презентация PowerPoint</vt:lpstr>
      <vt:lpstr>Репродуктивний період</vt:lpstr>
      <vt:lpstr>Презентация PowerPoint</vt:lpstr>
      <vt:lpstr>Презентация PowerPoint</vt:lpstr>
      <vt:lpstr>Пострепродуктивний період</vt:lpstr>
      <vt:lpstr>Смерть – завершальний етап онтогенезу</vt:lpstr>
      <vt:lpstr>Регенерація</vt:lpstr>
      <vt:lpstr>Репаративна регенерація</vt:lpstr>
      <vt:lpstr>Способи регенерації </vt:lpstr>
      <vt:lpstr>Презентация PowerPoint</vt:lpstr>
      <vt:lpstr>Презентация PowerPoint</vt:lpstr>
      <vt:lpstr>Види трансплантації</vt:lpstr>
      <vt:lpstr>Презентация PowerPoint</vt:lpstr>
      <vt:lpstr>Презентация PowerPoint</vt:lpstr>
      <vt:lpstr>В стоматології використовують кісткові трансплантати</vt:lpstr>
      <vt:lpstr>Презентация PowerPoint</vt:lpstr>
      <vt:lpstr>Головна проблема – подолання біологічної несумісності</vt:lpstr>
      <vt:lpstr>Несумісність визначається антигенами  HLA, AB0,  Rh-фактор</vt:lpstr>
      <vt:lpstr>Презентация PowerPoint</vt:lpstr>
      <vt:lpstr>Головні способи подолання    тканинної несумісності</vt:lpstr>
      <vt:lpstr>Стовбурові клітини — це недиференційовані клітини, які мають здатність до самовідновлення та здатність диференціюватися в різні типи спеціалізованих клітин.</vt:lpstr>
      <vt:lpstr>Презентация PowerPoint</vt:lpstr>
      <vt:lpstr>Терапевтичне клонування </vt:lpstr>
      <vt:lpstr>Презентация PowerPoint</vt:lpstr>
      <vt:lpstr>Терапевтичне клонування і ядерне репрограмування</vt:lpstr>
      <vt:lpstr>Тканинна інженерія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Медицинская биология  лекция  размножение на клеточном уровне жизненный цикл и деление клетки митоз  амитоз  мейоз</dc:title>
  <dc:creator>Босс</dc:creator>
  <cp:lastModifiedBy>Марина Чеснокова</cp:lastModifiedBy>
  <cp:revision>42</cp:revision>
  <cp:lastPrinted>2009-09-24T13:51:09Z</cp:lastPrinted>
  <dcterms:created xsi:type="dcterms:W3CDTF">2009-09-17T19:32:11Z</dcterms:created>
  <dcterms:modified xsi:type="dcterms:W3CDTF">2024-09-05T07:59:29Z</dcterms:modified>
</cp:coreProperties>
</file>