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4147" r:id="rId2"/>
  </p:sldMasterIdLst>
  <p:notesMasterIdLst>
    <p:notesMasterId r:id="rId81"/>
  </p:notesMasterIdLst>
  <p:sldIdLst>
    <p:sldId id="433" r:id="rId3"/>
    <p:sldId id="434" r:id="rId4"/>
    <p:sldId id="435" r:id="rId5"/>
    <p:sldId id="437" r:id="rId6"/>
    <p:sldId id="482" r:id="rId7"/>
    <p:sldId id="466" r:id="rId8"/>
    <p:sldId id="438" r:id="rId9"/>
    <p:sldId id="481" r:id="rId10"/>
    <p:sldId id="483" r:id="rId11"/>
    <p:sldId id="487" r:id="rId12"/>
    <p:sldId id="570" r:id="rId13"/>
    <p:sldId id="565" r:id="rId14"/>
    <p:sldId id="571" r:id="rId15"/>
    <p:sldId id="572" r:id="rId16"/>
    <p:sldId id="574" r:id="rId17"/>
    <p:sldId id="566" r:id="rId18"/>
    <p:sldId id="567" r:id="rId19"/>
    <p:sldId id="573" r:id="rId20"/>
    <p:sldId id="342" r:id="rId21"/>
    <p:sldId id="488" r:id="rId22"/>
    <p:sldId id="468" r:id="rId23"/>
    <p:sldId id="442" r:id="rId24"/>
    <p:sldId id="445" r:id="rId25"/>
    <p:sldId id="443" r:id="rId26"/>
    <p:sldId id="446" r:id="rId27"/>
    <p:sldId id="447" r:id="rId28"/>
    <p:sldId id="451" r:id="rId29"/>
    <p:sldId id="490" r:id="rId30"/>
    <p:sldId id="493" r:id="rId31"/>
    <p:sldId id="418" r:id="rId32"/>
    <p:sldId id="575" r:id="rId33"/>
    <p:sldId id="494" r:id="rId34"/>
    <p:sldId id="496" r:id="rId35"/>
    <p:sldId id="497" r:id="rId36"/>
    <p:sldId id="495" r:id="rId37"/>
    <p:sldId id="477" r:id="rId38"/>
    <p:sldId id="368" r:id="rId39"/>
    <p:sldId id="379" r:id="rId40"/>
    <p:sldId id="479" r:id="rId41"/>
    <p:sldId id="498" r:id="rId42"/>
    <p:sldId id="536" r:id="rId43"/>
    <p:sldId id="502" r:id="rId44"/>
    <p:sldId id="427" r:id="rId45"/>
    <p:sldId id="382" r:id="rId46"/>
    <p:sldId id="462" r:id="rId47"/>
    <p:sldId id="383" r:id="rId48"/>
    <p:sldId id="428" r:id="rId49"/>
    <p:sldId id="386" r:id="rId50"/>
    <p:sldId id="387" r:id="rId51"/>
    <p:sldId id="576" r:id="rId52"/>
    <p:sldId id="503" r:id="rId53"/>
    <p:sldId id="577" r:id="rId54"/>
    <p:sldId id="504" r:id="rId55"/>
    <p:sldId id="429" r:id="rId56"/>
    <p:sldId id="394" r:id="rId57"/>
    <p:sldId id="465" r:id="rId58"/>
    <p:sldId id="505" r:id="rId59"/>
    <p:sldId id="579" r:id="rId60"/>
    <p:sldId id="580" r:id="rId61"/>
    <p:sldId id="402" r:id="rId62"/>
    <p:sldId id="506" r:id="rId63"/>
    <p:sldId id="582" r:id="rId64"/>
    <p:sldId id="583" r:id="rId65"/>
    <p:sldId id="507" r:id="rId66"/>
    <p:sldId id="510" r:id="rId67"/>
    <p:sldId id="508" r:id="rId68"/>
    <p:sldId id="509" r:id="rId69"/>
    <p:sldId id="584" r:id="rId70"/>
    <p:sldId id="405" r:id="rId71"/>
    <p:sldId id="581" r:id="rId72"/>
    <p:sldId id="513" r:id="rId73"/>
    <p:sldId id="514" r:id="rId74"/>
    <p:sldId id="564" r:id="rId75"/>
    <p:sldId id="585" r:id="rId76"/>
    <p:sldId id="590" r:id="rId77"/>
    <p:sldId id="586" r:id="rId78"/>
    <p:sldId id="588" r:id="rId79"/>
    <p:sldId id="589" r:id="rId80"/>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1pPr>
    <a:lvl2pPr marL="742950" indent="-28575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0099"/>
    <a:srgbClr val="FF6600"/>
    <a:srgbClr val="0000FF"/>
    <a:srgbClr val="FF3300"/>
    <a:srgbClr val="CC0066"/>
    <a:srgbClr val="FF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47" autoAdjust="0"/>
    <p:restoredTop sz="79216" autoAdjust="0"/>
  </p:normalViewPr>
  <p:slideViewPr>
    <p:cSldViewPr>
      <p:cViewPr varScale="1">
        <p:scale>
          <a:sx n="65" d="100"/>
          <a:sy n="65" d="100"/>
        </p:scale>
        <p:origin x="1440" y="6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583FA-0D0E-4492-B07B-DC78BA13341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x-none"/>
        </a:p>
      </dgm:t>
    </dgm:pt>
    <dgm:pt modelId="{B6629052-D33B-441A-B41C-E81F3BD8C3C9}">
      <dgm:prSet phldrT="[Текст]"/>
      <dgm:spPr/>
      <dgm:t>
        <a:bodyPr/>
        <a:lstStyle/>
        <a:p>
          <a:r>
            <a:rPr lang="uk-UA" b="1" dirty="0">
              <a:solidFill>
                <a:schemeClr val="tx1"/>
              </a:solidFill>
            </a:rPr>
            <a:t>Зчеплене зі статтю успадкування</a:t>
          </a:r>
          <a:endParaRPr lang="x-none" b="1" dirty="0">
            <a:solidFill>
              <a:schemeClr val="tx1"/>
            </a:solidFill>
          </a:endParaRPr>
        </a:p>
      </dgm:t>
    </dgm:pt>
    <dgm:pt modelId="{FBEA252B-FF5C-4A91-8705-227B6CC9007B}" type="parTrans" cxnId="{29DFD118-302A-41D1-B098-C369056AC668}">
      <dgm:prSet/>
      <dgm:spPr/>
      <dgm:t>
        <a:bodyPr/>
        <a:lstStyle/>
        <a:p>
          <a:endParaRPr lang="x-none"/>
        </a:p>
      </dgm:t>
    </dgm:pt>
    <dgm:pt modelId="{7B06A1D1-F389-4695-A66A-814C23E17C2A}" type="sibTrans" cxnId="{29DFD118-302A-41D1-B098-C369056AC668}">
      <dgm:prSet/>
      <dgm:spPr/>
      <dgm:t>
        <a:bodyPr/>
        <a:lstStyle/>
        <a:p>
          <a:endParaRPr lang="x-none"/>
        </a:p>
      </dgm:t>
    </dgm:pt>
    <dgm:pt modelId="{5961726A-9729-48BF-ACBA-4DF2B35520CD}">
      <dgm:prSet phldrT="[Текст]"/>
      <dgm:spPr/>
      <dgm:t>
        <a:bodyPr/>
        <a:lstStyle/>
        <a:p>
          <a:r>
            <a:rPr lang="uk-UA" b="1" dirty="0"/>
            <a:t>Зчеплене з Х хромосомою</a:t>
          </a:r>
          <a:endParaRPr lang="x-none" b="1" dirty="0"/>
        </a:p>
      </dgm:t>
    </dgm:pt>
    <dgm:pt modelId="{7AAEF71E-913C-4592-AC90-374F15504E7C}" type="parTrans" cxnId="{7D61EEC0-1EAB-4D9E-A866-A36B7AAB385B}">
      <dgm:prSet/>
      <dgm:spPr/>
      <dgm:t>
        <a:bodyPr/>
        <a:lstStyle/>
        <a:p>
          <a:endParaRPr lang="x-none"/>
        </a:p>
      </dgm:t>
    </dgm:pt>
    <dgm:pt modelId="{BCE88943-B63F-45B2-BD1B-433C714DF9D7}" type="sibTrans" cxnId="{7D61EEC0-1EAB-4D9E-A866-A36B7AAB385B}">
      <dgm:prSet/>
      <dgm:spPr/>
      <dgm:t>
        <a:bodyPr/>
        <a:lstStyle/>
        <a:p>
          <a:endParaRPr lang="x-none"/>
        </a:p>
      </dgm:t>
    </dgm:pt>
    <dgm:pt modelId="{344E21A1-9168-4634-9A0D-0BBECC5AD2B9}">
      <dgm:prSet phldrT="[Текст]"/>
      <dgm:spPr/>
      <dgm:t>
        <a:bodyPr/>
        <a:lstStyle/>
        <a:p>
          <a:r>
            <a:rPr lang="uk-UA" b="1" dirty="0"/>
            <a:t>Домінантне Х-зчеплене</a:t>
          </a:r>
          <a:endParaRPr lang="x-none" b="1" dirty="0"/>
        </a:p>
      </dgm:t>
    </dgm:pt>
    <dgm:pt modelId="{EA5EA19B-5403-4F4C-82E5-3EE6C57A213C}" type="parTrans" cxnId="{9EFAB25C-BEA0-45DD-96B5-9ED92B17A695}">
      <dgm:prSet/>
      <dgm:spPr/>
      <dgm:t>
        <a:bodyPr/>
        <a:lstStyle/>
        <a:p>
          <a:endParaRPr lang="x-none"/>
        </a:p>
      </dgm:t>
    </dgm:pt>
    <dgm:pt modelId="{94BF418D-6C6E-4A91-A8F8-C7F9D6C4A79B}" type="sibTrans" cxnId="{9EFAB25C-BEA0-45DD-96B5-9ED92B17A695}">
      <dgm:prSet/>
      <dgm:spPr/>
      <dgm:t>
        <a:bodyPr/>
        <a:lstStyle/>
        <a:p>
          <a:endParaRPr lang="x-none"/>
        </a:p>
      </dgm:t>
    </dgm:pt>
    <dgm:pt modelId="{B045555F-2407-4789-8FB4-9E160C97DEDC}">
      <dgm:prSet phldrT="[Текст]"/>
      <dgm:spPr/>
      <dgm:t>
        <a:bodyPr/>
        <a:lstStyle/>
        <a:p>
          <a:r>
            <a:rPr lang="uk-UA" b="1" dirty="0"/>
            <a:t>Рецесивне Х-зчеплене</a:t>
          </a:r>
          <a:endParaRPr lang="x-none" b="1" dirty="0"/>
        </a:p>
      </dgm:t>
    </dgm:pt>
    <dgm:pt modelId="{01E0A2C3-6252-4BAA-959F-0FE835DC115D}" type="parTrans" cxnId="{F43AAE64-D4EC-454A-B8A9-E91078B1C74D}">
      <dgm:prSet/>
      <dgm:spPr/>
      <dgm:t>
        <a:bodyPr/>
        <a:lstStyle/>
        <a:p>
          <a:endParaRPr lang="x-none"/>
        </a:p>
      </dgm:t>
    </dgm:pt>
    <dgm:pt modelId="{41E29AF9-64FA-46D1-88AC-C36D252C0D35}" type="sibTrans" cxnId="{F43AAE64-D4EC-454A-B8A9-E91078B1C74D}">
      <dgm:prSet/>
      <dgm:spPr/>
      <dgm:t>
        <a:bodyPr/>
        <a:lstStyle/>
        <a:p>
          <a:endParaRPr lang="x-none"/>
        </a:p>
      </dgm:t>
    </dgm:pt>
    <dgm:pt modelId="{F2B774EA-65E1-486C-9E05-C8BB91678722}">
      <dgm:prSet phldrT="[Текст]"/>
      <dgm:spPr/>
      <dgm:t>
        <a:bodyPr/>
        <a:lstStyle/>
        <a:p>
          <a:r>
            <a:rPr lang="uk-UA" b="1" dirty="0"/>
            <a:t>Зчеплене з </a:t>
          </a:r>
          <a:r>
            <a:rPr lang="en-US" b="1" dirty="0"/>
            <a:t>Y</a:t>
          </a:r>
          <a:r>
            <a:rPr lang="uk-UA" b="1" dirty="0"/>
            <a:t> хромосомою</a:t>
          </a:r>
          <a:endParaRPr lang="x-none" b="1" dirty="0"/>
        </a:p>
      </dgm:t>
    </dgm:pt>
    <dgm:pt modelId="{0F55B5CD-C151-44FD-9E21-37CA27B46358}" type="parTrans" cxnId="{3B6EBD3D-1538-46FC-957D-BBE0D2E8104F}">
      <dgm:prSet/>
      <dgm:spPr/>
      <dgm:t>
        <a:bodyPr/>
        <a:lstStyle/>
        <a:p>
          <a:endParaRPr lang="x-none"/>
        </a:p>
      </dgm:t>
    </dgm:pt>
    <dgm:pt modelId="{868642A0-9B7C-4F0F-AE5E-5AADFCC8C18B}" type="sibTrans" cxnId="{3B6EBD3D-1538-46FC-957D-BBE0D2E8104F}">
      <dgm:prSet/>
      <dgm:spPr/>
      <dgm:t>
        <a:bodyPr/>
        <a:lstStyle/>
        <a:p>
          <a:endParaRPr lang="x-none"/>
        </a:p>
      </dgm:t>
    </dgm:pt>
    <dgm:pt modelId="{AE7771F3-CAFD-4212-BB90-994B4FEB6B49}">
      <dgm:prSet phldrT="[Текст]"/>
      <dgm:spPr/>
      <dgm:t>
        <a:bodyPr/>
        <a:lstStyle/>
        <a:p>
          <a:r>
            <a:rPr lang="uk-UA" b="1" dirty="0"/>
            <a:t>Ознаки називають </a:t>
          </a:r>
          <a:r>
            <a:rPr lang="uk-UA" b="1" dirty="0">
              <a:solidFill>
                <a:srgbClr val="C00000"/>
              </a:solidFill>
            </a:rPr>
            <a:t>голандричними</a:t>
          </a:r>
          <a:endParaRPr lang="x-none" b="1" dirty="0">
            <a:solidFill>
              <a:srgbClr val="C00000"/>
            </a:solidFill>
          </a:endParaRPr>
        </a:p>
      </dgm:t>
    </dgm:pt>
    <dgm:pt modelId="{FAB6E20D-78D1-48D7-BE80-65D1F0AC74D6}" type="parTrans" cxnId="{06BBC597-19AA-4FB3-AA54-282B9B8CCC0F}">
      <dgm:prSet/>
      <dgm:spPr/>
      <dgm:t>
        <a:bodyPr/>
        <a:lstStyle/>
        <a:p>
          <a:endParaRPr lang="x-none"/>
        </a:p>
      </dgm:t>
    </dgm:pt>
    <dgm:pt modelId="{8755BFAD-0DED-4A16-8E10-2ABE6CD2C373}" type="sibTrans" cxnId="{06BBC597-19AA-4FB3-AA54-282B9B8CCC0F}">
      <dgm:prSet/>
      <dgm:spPr/>
      <dgm:t>
        <a:bodyPr/>
        <a:lstStyle/>
        <a:p>
          <a:endParaRPr lang="x-none"/>
        </a:p>
      </dgm:t>
    </dgm:pt>
    <dgm:pt modelId="{ECB690D9-F930-4ADA-A4BF-27BB9833BBE1}" type="pres">
      <dgm:prSet presAssocID="{D27583FA-0D0E-4492-B07B-DC78BA133419}" presName="hierChild1" presStyleCnt="0">
        <dgm:presLayoutVars>
          <dgm:chPref val="1"/>
          <dgm:dir/>
          <dgm:animOne val="branch"/>
          <dgm:animLvl val="lvl"/>
          <dgm:resizeHandles/>
        </dgm:presLayoutVars>
      </dgm:prSet>
      <dgm:spPr/>
    </dgm:pt>
    <dgm:pt modelId="{CCE6F325-CB6E-43E2-97EA-56959A711EA2}" type="pres">
      <dgm:prSet presAssocID="{B6629052-D33B-441A-B41C-E81F3BD8C3C9}" presName="hierRoot1" presStyleCnt="0"/>
      <dgm:spPr/>
    </dgm:pt>
    <dgm:pt modelId="{B7F74A36-C6F1-4027-9BCD-59F8F4F18B57}" type="pres">
      <dgm:prSet presAssocID="{B6629052-D33B-441A-B41C-E81F3BD8C3C9}" presName="composite" presStyleCnt="0"/>
      <dgm:spPr/>
    </dgm:pt>
    <dgm:pt modelId="{18F8AAEF-09CC-49A7-BD43-ABCF5C962C9F}" type="pres">
      <dgm:prSet presAssocID="{B6629052-D33B-441A-B41C-E81F3BD8C3C9}" presName="background" presStyleLbl="node0" presStyleIdx="0" presStyleCnt="1"/>
      <dgm:spPr/>
    </dgm:pt>
    <dgm:pt modelId="{D6A7F1E6-B7C0-4E6C-A793-61238376038A}" type="pres">
      <dgm:prSet presAssocID="{B6629052-D33B-441A-B41C-E81F3BD8C3C9}" presName="text" presStyleLbl="fgAcc0" presStyleIdx="0" presStyleCnt="1">
        <dgm:presLayoutVars>
          <dgm:chPref val="3"/>
        </dgm:presLayoutVars>
      </dgm:prSet>
      <dgm:spPr/>
    </dgm:pt>
    <dgm:pt modelId="{B85AB095-AB70-4FDA-AC8F-416739DD74E6}" type="pres">
      <dgm:prSet presAssocID="{B6629052-D33B-441A-B41C-E81F3BD8C3C9}" presName="hierChild2" presStyleCnt="0"/>
      <dgm:spPr/>
    </dgm:pt>
    <dgm:pt modelId="{47F63CE3-9063-46FF-B2D3-E07E76AFC4F0}" type="pres">
      <dgm:prSet presAssocID="{7AAEF71E-913C-4592-AC90-374F15504E7C}" presName="Name10" presStyleLbl="parChTrans1D2" presStyleIdx="0" presStyleCnt="2"/>
      <dgm:spPr/>
    </dgm:pt>
    <dgm:pt modelId="{6BBF8F48-6DDE-434A-9BA8-E7541134B8E4}" type="pres">
      <dgm:prSet presAssocID="{5961726A-9729-48BF-ACBA-4DF2B35520CD}" presName="hierRoot2" presStyleCnt="0"/>
      <dgm:spPr/>
    </dgm:pt>
    <dgm:pt modelId="{305D412C-8CF7-4AA1-8B7B-559D9D281DE7}" type="pres">
      <dgm:prSet presAssocID="{5961726A-9729-48BF-ACBA-4DF2B35520CD}" presName="composite2" presStyleCnt="0"/>
      <dgm:spPr/>
    </dgm:pt>
    <dgm:pt modelId="{76E54192-CB44-4F34-A612-366FA32A903D}" type="pres">
      <dgm:prSet presAssocID="{5961726A-9729-48BF-ACBA-4DF2B35520CD}" presName="background2" presStyleLbl="node2" presStyleIdx="0" presStyleCnt="2"/>
      <dgm:spPr/>
    </dgm:pt>
    <dgm:pt modelId="{EF13C0B0-BD58-4921-BEF7-B9690C2E83EF}" type="pres">
      <dgm:prSet presAssocID="{5961726A-9729-48BF-ACBA-4DF2B35520CD}" presName="text2" presStyleLbl="fgAcc2" presStyleIdx="0" presStyleCnt="2">
        <dgm:presLayoutVars>
          <dgm:chPref val="3"/>
        </dgm:presLayoutVars>
      </dgm:prSet>
      <dgm:spPr/>
    </dgm:pt>
    <dgm:pt modelId="{1F00F9E2-2870-4ACA-B10F-F8F96B1986CC}" type="pres">
      <dgm:prSet presAssocID="{5961726A-9729-48BF-ACBA-4DF2B35520CD}" presName="hierChild3" presStyleCnt="0"/>
      <dgm:spPr/>
    </dgm:pt>
    <dgm:pt modelId="{CFBC6884-35BF-478B-BEC3-AE115AA45914}" type="pres">
      <dgm:prSet presAssocID="{EA5EA19B-5403-4F4C-82E5-3EE6C57A213C}" presName="Name17" presStyleLbl="parChTrans1D3" presStyleIdx="0" presStyleCnt="3"/>
      <dgm:spPr/>
    </dgm:pt>
    <dgm:pt modelId="{44322D8B-FDD5-47FD-BE1A-8EBF74810C98}" type="pres">
      <dgm:prSet presAssocID="{344E21A1-9168-4634-9A0D-0BBECC5AD2B9}" presName="hierRoot3" presStyleCnt="0"/>
      <dgm:spPr/>
    </dgm:pt>
    <dgm:pt modelId="{97C92892-7964-4A37-871B-3EAF49CC1A71}" type="pres">
      <dgm:prSet presAssocID="{344E21A1-9168-4634-9A0D-0BBECC5AD2B9}" presName="composite3" presStyleCnt="0"/>
      <dgm:spPr/>
    </dgm:pt>
    <dgm:pt modelId="{FF624748-F226-475D-BC38-7595EA457EDF}" type="pres">
      <dgm:prSet presAssocID="{344E21A1-9168-4634-9A0D-0BBECC5AD2B9}" presName="background3" presStyleLbl="node3" presStyleIdx="0" presStyleCnt="3"/>
      <dgm:spPr/>
    </dgm:pt>
    <dgm:pt modelId="{832C2D30-5237-4D07-85F5-32D57C5CA970}" type="pres">
      <dgm:prSet presAssocID="{344E21A1-9168-4634-9A0D-0BBECC5AD2B9}" presName="text3" presStyleLbl="fgAcc3" presStyleIdx="0" presStyleCnt="3">
        <dgm:presLayoutVars>
          <dgm:chPref val="3"/>
        </dgm:presLayoutVars>
      </dgm:prSet>
      <dgm:spPr/>
    </dgm:pt>
    <dgm:pt modelId="{EA196E2C-7107-4CB7-B51A-3C97E3B2BE1F}" type="pres">
      <dgm:prSet presAssocID="{344E21A1-9168-4634-9A0D-0BBECC5AD2B9}" presName="hierChild4" presStyleCnt="0"/>
      <dgm:spPr/>
    </dgm:pt>
    <dgm:pt modelId="{DD5B420D-53AF-4102-B539-20490B2A03AF}" type="pres">
      <dgm:prSet presAssocID="{01E0A2C3-6252-4BAA-959F-0FE835DC115D}" presName="Name17" presStyleLbl="parChTrans1D3" presStyleIdx="1" presStyleCnt="3"/>
      <dgm:spPr/>
    </dgm:pt>
    <dgm:pt modelId="{61DBF54F-5343-4EC8-9BB5-B9AF64DD8EC6}" type="pres">
      <dgm:prSet presAssocID="{B045555F-2407-4789-8FB4-9E160C97DEDC}" presName="hierRoot3" presStyleCnt="0"/>
      <dgm:spPr/>
    </dgm:pt>
    <dgm:pt modelId="{C5F830EC-B82D-4788-B478-AEBC387851BF}" type="pres">
      <dgm:prSet presAssocID="{B045555F-2407-4789-8FB4-9E160C97DEDC}" presName="composite3" presStyleCnt="0"/>
      <dgm:spPr/>
    </dgm:pt>
    <dgm:pt modelId="{7A61D5DD-AC10-499C-96F4-6597F126A805}" type="pres">
      <dgm:prSet presAssocID="{B045555F-2407-4789-8FB4-9E160C97DEDC}" presName="background3" presStyleLbl="node3" presStyleIdx="1" presStyleCnt="3"/>
      <dgm:spPr/>
    </dgm:pt>
    <dgm:pt modelId="{57075701-D386-49E5-B476-6DF5CDBE89BD}" type="pres">
      <dgm:prSet presAssocID="{B045555F-2407-4789-8FB4-9E160C97DEDC}" presName="text3" presStyleLbl="fgAcc3" presStyleIdx="1" presStyleCnt="3" custLinFactNeighborX="2460" custLinFactNeighborY="79">
        <dgm:presLayoutVars>
          <dgm:chPref val="3"/>
        </dgm:presLayoutVars>
      </dgm:prSet>
      <dgm:spPr/>
    </dgm:pt>
    <dgm:pt modelId="{02B6C8E2-33D6-431F-872F-EA383A893E64}" type="pres">
      <dgm:prSet presAssocID="{B045555F-2407-4789-8FB4-9E160C97DEDC}" presName="hierChild4" presStyleCnt="0"/>
      <dgm:spPr/>
    </dgm:pt>
    <dgm:pt modelId="{9F28BBEB-0B1F-4A9E-BA42-874410DBD701}" type="pres">
      <dgm:prSet presAssocID="{0F55B5CD-C151-44FD-9E21-37CA27B46358}" presName="Name10" presStyleLbl="parChTrans1D2" presStyleIdx="1" presStyleCnt="2"/>
      <dgm:spPr/>
    </dgm:pt>
    <dgm:pt modelId="{D810943A-4DEB-4120-8081-8D524D157E22}" type="pres">
      <dgm:prSet presAssocID="{F2B774EA-65E1-486C-9E05-C8BB91678722}" presName="hierRoot2" presStyleCnt="0"/>
      <dgm:spPr/>
    </dgm:pt>
    <dgm:pt modelId="{BC8399D8-69D5-404D-BCF0-DA45464A9BFD}" type="pres">
      <dgm:prSet presAssocID="{F2B774EA-65E1-486C-9E05-C8BB91678722}" presName="composite2" presStyleCnt="0"/>
      <dgm:spPr/>
    </dgm:pt>
    <dgm:pt modelId="{74B723C0-0EA5-46DF-8DD1-4370053B168C}" type="pres">
      <dgm:prSet presAssocID="{F2B774EA-65E1-486C-9E05-C8BB91678722}" presName="background2" presStyleLbl="node2" presStyleIdx="1" presStyleCnt="2"/>
      <dgm:spPr/>
    </dgm:pt>
    <dgm:pt modelId="{A7B8ED9F-F67B-4DF6-AD3D-AC2B8FA0512D}" type="pres">
      <dgm:prSet presAssocID="{F2B774EA-65E1-486C-9E05-C8BB91678722}" presName="text2" presStyleLbl="fgAcc2" presStyleIdx="1" presStyleCnt="2">
        <dgm:presLayoutVars>
          <dgm:chPref val="3"/>
        </dgm:presLayoutVars>
      </dgm:prSet>
      <dgm:spPr/>
    </dgm:pt>
    <dgm:pt modelId="{6582EDD2-4D3A-4958-92C3-513A2331ED94}" type="pres">
      <dgm:prSet presAssocID="{F2B774EA-65E1-486C-9E05-C8BB91678722}" presName="hierChild3" presStyleCnt="0"/>
      <dgm:spPr/>
    </dgm:pt>
    <dgm:pt modelId="{D2D0351A-A099-4018-AEBD-DE69A2D7F10C}" type="pres">
      <dgm:prSet presAssocID="{FAB6E20D-78D1-48D7-BE80-65D1F0AC74D6}" presName="Name17" presStyleLbl="parChTrans1D3" presStyleIdx="2" presStyleCnt="3"/>
      <dgm:spPr/>
    </dgm:pt>
    <dgm:pt modelId="{B547631C-A224-4F24-8F26-00508C4B7E46}" type="pres">
      <dgm:prSet presAssocID="{AE7771F3-CAFD-4212-BB90-994B4FEB6B49}" presName="hierRoot3" presStyleCnt="0"/>
      <dgm:spPr/>
    </dgm:pt>
    <dgm:pt modelId="{B293A9EC-8B67-4D94-8E42-FEAD5602019E}" type="pres">
      <dgm:prSet presAssocID="{AE7771F3-CAFD-4212-BB90-994B4FEB6B49}" presName="composite3" presStyleCnt="0"/>
      <dgm:spPr/>
    </dgm:pt>
    <dgm:pt modelId="{26FB8B61-5D59-4DB9-BD03-D3F253F97504}" type="pres">
      <dgm:prSet presAssocID="{AE7771F3-CAFD-4212-BB90-994B4FEB6B49}" presName="background3" presStyleLbl="node3" presStyleIdx="2" presStyleCnt="3"/>
      <dgm:spPr/>
    </dgm:pt>
    <dgm:pt modelId="{AE7282EC-BCBA-4B32-929F-7E253A5D95C9}" type="pres">
      <dgm:prSet presAssocID="{AE7771F3-CAFD-4212-BB90-994B4FEB6B49}" presName="text3" presStyleLbl="fgAcc3" presStyleIdx="2" presStyleCnt="3">
        <dgm:presLayoutVars>
          <dgm:chPref val="3"/>
        </dgm:presLayoutVars>
      </dgm:prSet>
      <dgm:spPr/>
    </dgm:pt>
    <dgm:pt modelId="{527A0BC3-A754-4392-B5B6-01ECE3223025}" type="pres">
      <dgm:prSet presAssocID="{AE7771F3-CAFD-4212-BB90-994B4FEB6B49}" presName="hierChild4" presStyleCnt="0"/>
      <dgm:spPr/>
    </dgm:pt>
  </dgm:ptLst>
  <dgm:cxnLst>
    <dgm:cxn modelId="{E527200D-36C6-4B4D-BC8F-89D9CB2D1A49}" type="presOf" srcId="{7AAEF71E-913C-4592-AC90-374F15504E7C}" destId="{47F63CE3-9063-46FF-B2D3-E07E76AFC4F0}" srcOrd="0" destOrd="0" presId="urn:microsoft.com/office/officeart/2005/8/layout/hierarchy1"/>
    <dgm:cxn modelId="{0FAA9A14-7F7C-46D1-B2C8-25BA5874A686}" type="presOf" srcId="{FAB6E20D-78D1-48D7-BE80-65D1F0AC74D6}" destId="{D2D0351A-A099-4018-AEBD-DE69A2D7F10C}" srcOrd="0" destOrd="0" presId="urn:microsoft.com/office/officeart/2005/8/layout/hierarchy1"/>
    <dgm:cxn modelId="{29DFD118-302A-41D1-B098-C369056AC668}" srcId="{D27583FA-0D0E-4492-B07B-DC78BA133419}" destId="{B6629052-D33B-441A-B41C-E81F3BD8C3C9}" srcOrd="0" destOrd="0" parTransId="{FBEA252B-FF5C-4A91-8705-227B6CC9007B}" sibTransId="{7B06A1D1-F389-4695-A66A-814C23E17C2A}"/>
    <dgm:cxn modelId="{3B6EBD3D-1538-46FC-957D-BBE0D2E8104F}" srcId="{B6629052-D33B-441A-B41C-E81F3BD8C3C9}" destId="{F2B774EA-65E1-486C-9E05-C8BB91678722}" srcOrd="1" destOrd="0" parTransId="{0F55B5CD-C151-44FD-9E21-37CA27B46358}" sibTransId="{868642A0-9B7C-4F0F-AE5E-5AADFCC8C18B}"/>
    <dgm:cxn modelId="{9EFAB25C-BEA0-45DD-96B5-9ED92B17A695}" srcId="{5961726A-9729-48BF-ACBA-4DF2B35520CD}" destId="{344E21A1-9168-4634-9A0D-0BBECC5AD2B9}" srcOrd="0" destOrd="0" parTransId="{EA5EA19B-5403-4F4C-82E5-3EE6C57A213C}" sibTransId="{94BF418D-6C6E-4A91-A8F8-C7F9D6C4A79B}"/>
    <dgm:cxn modelId="{F84B1861-8B41-4FB0-A8AD-35045E5E7A01}" type="presOf" srcId="{0F55B5CD-C151-44FD-9E21-37CA27B46358}" destId="{9F28BBEB-0B1F-4A9E-BA42-874410DBD701}" srcOrd="0" destOrd="0" presId="urn:microsoft.com/office/officeart/2005/8/layout/hierarchy1"/>
    <dgm:cxn modelId="{F43AAE64-D4EC-454A-B8A9-E91078B1C74D}" srcId="{5961726A-9729-48BF-ACBA-4DF2B35520CD}" destId="{B045555F-2407-4789-8FB4-9E160C97DEDC}" srcOrd="1" destOrd="0" parTransId="{01E0A2C3-6252-4BAA-959F-0FE835DC115D}" sibTransId="{41E29AF9-64FA-46D1-88AC-C36D252C0D35}"/>
    <dgm:cxn modelId="{C7594850-134E-4FC5-ABE9-E0BE0CC1AEDF}" type="presOf" srcId="{B6629052-D33B-441A-B41C-E81F3BD8C3C9}" destId="{D6A7F1E6-B7C0-4E6C-A793-61238376038A}" srcOrd="0" destOrd="0" presId="urn:microsoft.com/office/officeart/2005/8/layout/hierarchy1"/>
    <dgm:cxn modelId="{E8010F51-9894-48A5-8718-2408D6C20B8E}" type="presOf" srcId="{AE7771F3-CAFD-4212-BB90-994B4FEB6B49}" destId="{AE7282EC-BCBA-4B32-929F-7E253A5D95C9}" srcOrd="0" destOrd="0" presId="urn:microsoft.com/office/officeart/2005/8/layout/hierarchy1"/>
    <dgm:cxn modelId="{1700F579-D56D-43FD-A4A4-F7938AE18919}" type="presOf" srcId="{D27583FA-0D0E-4492-B07B-DC78BA133419}" destId="{ECB690D9-F930-4ADA-A4BF-27BB9833BBE1}" srcOrd="0" destOrd="0" presId="urn:microsoft.com/office/officeart/2005/8/layout/hierarchy1"/>
    <dgm:cxn modelId="{9F82F87A-C725-459C-9103-549338AA8E09}" type="presOf" srcId="{EA5EA19B-5403-4F4C-82E5-3EE6C57A213C}" destId="{CFBC6884-35BF-478B-BEC3-AE115AA45914}" srcOrd="0" destOrd="0" presId="urn:microsoft.com/office/officeart/2005/8/layout/hierarchy1"/>
    <dgm:cxn modelId="{3A63D785-E171-4AD6-B449-0F09FD62A43C}" type="presOf" srcId="{F2B774EA-65E1-486C-9E05-C8BB91678722}" destId="{A7B8ED9F-F67B-4DF6-AD3D-AC2B8FA0512D}" srcOrd="0" destOrd="0" presId="urn:microsoft.com/office/officeart/2005/8/layout/hierarchy1"/>
    <dgm:cxn modelId="{3E13C189-EE52-4E9A-8A8B-B574256E5F75}" type="presOf" srcId="{B045555F-2407-4789-8FB4-9E160C97DEDC}" destId="{57075701-D386-49E5-B476-6DF5CDBE89BD}" srcOrd="0" destOrd="0" presId="urn:microsoft.com/office/officeart/2005/8/layout/hierarchy1"/>
    <dgm:cxn modelId="{06BBC597-19AA-4FB3-AA54-282B9B8CCC0F}" srcId="{F2B774EA-65E1-486C-9E05-C8BB91678722}" destId="{AE7771F3-CAFD-4212-BB90-994B4FEB6B49}" srcOrd="0" destOrd="0" parTransId="{FAB6E20D-78D1-48D7-BE80-65D1F0AC74D6}" sibTransId="{8755BFAD-0DED-4A16-8E10-2ABE6CD2C373}"/>
    <dgm:cxn modelId="{CB736DBF-458D-456C-B582-E77DD0CBD682}" type="presOf" srcId="{01E0A2C3-6252-4BAA-959F-0FE835DC115D}" destId="{DD5B420D-53AF-4102-B539-20490B2A03AF}" srcOrd="0" destOrd="0" presId="urn:microsoft.com/office/officeart/2005/8/layout/hierarchy1"/>
    <dgm:cxn modelId="{7D61EEC0-1EAB-4D9E-A866-A36B7AAB385B}" srcId="{B6629052-D33B-441A-B41C-E81F3BD8C3C9}" destId="{5961726A-9729-48BF-ACBA-4DF2B35520CD}" srcOrd="0" destOrd="0" parTransId="{7AAEF71E-913C-4592-AC90-374F15504E7C}" sibTransId="{BCE88943-B63F-45B2-BD1B-433C714DF9D7}"/>
    <dgm:cxn modelId="{E7E36ADE-325E-42B4-B540-C9F3655F9020}" type="presOf" srcId="{344E21A1-9168-4634-9A0D-0BBECC5AD2B9}" destId="{832C2D30-5237-4D07-85F5-32D57C5CA970}" srcOrd="0" destOrd="0" presId="urn:microsoft.com/office/officeart/2005/8/layout/hierarchy1"/>
    <dgm:cxn modelId="{9F9AFAE6-A568-4F30-87A6-134A4410E8D3}" type="presOf" srcId="{5961726A-9729-48BF-ACBA-4DF2B35520CD}" destId="{EF13C0B0-BD58-4921-BEF7-B9690C2E83EF}" srcOrd="0" destOrd="0" presId="urn:microsoft.com/office/officeart/2005/8/layout/hierarchy1"/>
    <dgm:cxn modelId="{C9EFA9FA-BA8C-46FB-9FA3-6992B708E505}" type="presParOf" srcId="{ECB690D9-F930-4ADA-A4BF-27BB9833BBE1}" destId="{CCE6F325-CB6E-43E2-97EA-56959A711EA2}" srcOrd="0" destOrd="0" presId="urn:microsoft.com/office/officeart/2005/8/layout/hierarchy1"/>
    <dgm:cxn modelId="{3BC43205-AAC0-4960-BA28-FB141CD4461A}" type="presParOf" srcId="{CCE6F325-CB6E-43E2-97EA-56959A711EA2}" destId="{B7F74A36-C6F1-4027-9BCD-59F8F4F18B57}" srcOrd="0" destOrd="0" presId="urn:microsoft.com/office/officeart/2005/8/layout/hierarchy1"/>
    <dgm:cxn modelId="{1995F069-7B8D-4581-B831-F7872BEBA7A5}" type="presParOf" srcId="{B7F74A36-C6F1-4027-9BCD-59F8F4F18B57}" destId="{18F8AAEF-09CC-49A7-BD43-ABCF5C962C9F}" srcOrd="0" destOrd="0" presId="urn:microsoft.com/office/officeart/2005/8/layout/hierarchy1"/>
    <dgm:cxn modelId="{9CB1FA5F-7AA6-4AC8-9035-B94A9BB72111}" type="presParOf" srcId="{B7F74A36-C6F1-4027-9BCD-59F8F4F18B57}" destId="{D6A7F1E6-B7C0-4E6C-A793-61238376038A}" srcOrd="1" destOrd="0" presId="urn:microsoft.com/office/officeart/2005/8/layout/hierarchy1"/>
    <dgm:cxn modelId="{5271C165-37F1-483A-9DCD-9171BCBC1C14}" type="presParOf" srcId="{CCE6F325-CB6E-43E2-97EA-56959A711EA2}" destId="{B85AB095-AB70-4FDA-AC8F-416739DD74E6}" srcOrd="1" destOrd="0" presId="urn:microsoft.com/office/officeart/2005/8/layout/hierarchy1"/>
    <dgm:cxn modelId="{FC4DEE63-7324-42C6-86E7-C45220091F44}" type="presParOf" srcId="{B85AB095-AB70-4FDA-AC8F-416739DD74E6}" destId="{47F63CE3-9063-46FF-B2D3-E07E76AFC4F0}" srcOrd="0" destOrd="0" presId="urn:microsoft.com/office/officeart/2005/8/layout/hierarchy1"/>
    <dgm:cxn modelId="{011A618A-7558-4A4C-8FB8-C5F38085437F}" type="presParOf" srcId="{B85AB095-AB70-4FDA-AC8F-416739DD74E6}" destId="{6BBF8F48-6DDE-434A-9BA8-E7541134B8E4}" srcOrd="1" destOrd="0" presId="urn:microsoft.com/office/officeart/2005/8/layout/hierarchy1"/>
    <dgm:cxn modelId="{33924494-7102-43CE-AB7E-B20C496B2102}" type="presParOf" srcId="{6BBF8F48-6DDE-434A-9BA8-E7541134B8E4}" destId="{305D412C-8CF7-4AA1-8B7B-559D9D281DE7}" srcOrd="0" destOrd="0" presId="urn:microsoft.com/office/officeart/2005/8/layout/hierarchy1"/>
    <dgm:cxn modelId="{AA793E96-847D-4520-B796-85543A839F36}" type="presParOf" srcId="{305D412C-8CF7-4AA1-8B7B-559D9D281DE7}" destId="{76E54192-CB44-4F34-A612-366FA32A903D}" srcOrd="0" destOrd="0" presId="urn:microsoft.com/office/officeart/2005/8/layout/hierarchy1"/>
    <dgm:cxn modelId="{D91B5995-4575-4530-9E59-788A3B7F460A}" type="presParOf" srcId="{305D412C-8CF7-4AA1-8B7B-559D9D281DE7}" destId="{EF13C0B0-BD58-4921-BEF7-B9690C2E83EF}" srcOrd="1" destOrd="0" presId="urn:microsoft.com/office/officeart/2005/8/layout/hierarchy1"/>
    <dgm:cxn modelId="{2DE56432-455E-4C55-BFCD-97C4FC7519FA}" type="presParOf" srcId="{6BBF8F48-6DDE-434A-9BA8-E7541134B8E4}" destId="{1F00F9E2-2870-4ACA-B10F-F8F96B1986CC}" srcOrd="1" destOrd="0" presId="urn:microsoft.com/office/officeart/2005/8/layout/hierarchy1"/>
    <dgm:cxn modelId="{C3F7705C-0F34-4AB5-A91D-B99803AB7391}" type="presParOf" srcId="{1F00F9E2-2870-4ACA-B10F-F8F96B1986CC}" destId="{CFBC6884-35BF-478B-BEC3-AE115AA45914}" srcOrd="0" destOrd="0" presId="urn:microsoft.com/office/officeart/2005/8/layout/hierarchy1"/>
    <dgm:cxn modelId="{4A958B12-B24F-4E92-A3CF-3308AF27C58D}" type="presParOf" srcId="{1F00F9E2-2870-4ACA-B10F-F8F96B1986CC}" destId="{44322D8B-FDD5-47FD-BE1A-8EBF74810C98}" srcOrd="1" destOrd="0" presId="urn:microsoft.com/office/officeart/2005/8/layout/hierarchy1"/>
    <dgm:cxn modelId="{67077FAD-6766-45FD-B0F7-87B814D03F6C}" type="presParOf" srcId="{44322D8B-FDD5-47FD-BE1A-8EBF74810C98}" destId="{97C92892-7964-4A37-871B-3EAF49CC1A71}" srcOrd="0" destOrd="0" presId="urn:microsoft.com/office/officeart/2005/8/layout/hierarchy1"/>
    <dgm:cxn modelId="{3FE0AAFF-06D4-4001-9870-5A0AB274EBAC}" type="presParOf" srcId="{97C92892-7964-4A37-871B-3EAF49CC1A71}" destId="{FF624748-F226-475D-BC38-7595EA457EDF}" srcOrd="0" destOrd="0" presId="urn:microsoft.com/office/officeart/2005/8/layout/hierarchy1"/>
    <dgm:cxn modelId="{488BDE86-9A5B-4C00-8BFA-9B9B20F25E94}" type="presParOf" srcId="{97C92892-7964-4A37-871B-3EAF49CC1A71}" destId="{832C2D30-5237-4D07-85F5-32D57C5CA970}" srcOrd="1" destOrd="0" presId="urn:microsoft.com/office/officeart/2005/8/layout/hierarchy1"/>
    <dgm:cxn modelId="{695A3A84-7CCE-4722-ADB1-2AC5ABAE0416}" type="presParOf" srcId="{44322D8B-FDD5-47FD-BE1A-8EBF74810C98}" destId="{EA196E2C-7107-4CB7-B51A-3C97E3B2BE1F}" srcOrd="1" destOrd="0" presId="urn:microsoft.com/office/officeart/2005/8/layout/hierarchy1"/>
    <dgm:cxn modelId="{C5765982-F98E-4A2C-A360-7A037E387012}" type="presParOf" srcId="{1F00F9E2-2870-4ACA-B10F-F8F96B1986CC}" destId="{DD5B420D-53AF-4102-B539-20490B2A03AF}" srcOrd="2" destOrd="0" presId="urn:microsoft.com/office/officeart/2005/8/layout/hierarchy1"/>
    <dgm:cxn modelId="{1851C1D7-0BEC-40E2-A094-CEE05CF44C3C}" type="presParOf" srcId="{1F00F9E2-2870-4ACA-B10F-F8F96B1986CC}" destId="{61DBF54F-5343-4EC8-9BB5-B9AF64DD8EC6}" srcOrd="3" destOrd="0" presId="urn:microsoft.com/office/officeart/2005/8/layout/hierarchy1"/>
    <dgm:cxn modelId="{CE98D29C-C68A-4A29-833E-0AA10BB357AF}" type="presParOf" srcId="{61DBF54F-5343-4EC8-9BB5-B9AF64DD8EC6}" destId="{C5F830EC-B82D-4788-B478-AEBC387851BF}" srcOrd="0" destOrd="0" presId="urn:microsoft.com/office/officeart/2005/8/layout/hierarchy1"/>
    <dgm:cxn modelId="{3C63D6CC-B237-4B92-B3AC-0B904FC19C0E}" type="presParOf" srcId="{C5F830EC-B82D-4788-B478-AEBC387851BF}" destId="{7A61D5DD-AC10-499C-96F4-6597F126A805}" srcOrd="0" destOrd="0" presId="urn:microsoft.com/office/officeart/2005/8/layout/hierarchy1"/>
    <dgm:cxn modelId="{E9869322-9B92-44DA-BF77-0E6D5E274660}" type="presParOf" srcId="{C5F830EC-B82D-4788-B478-AEBC387851BF}" destId="{57075701-D386-49E5-B476-6DF5CDBE89BD}" srcOrd="1" destOrd="0" presId="urn:microsoft.com/office/officeart/2005/8/layout/hierarchy1"/>
    <dgm:cxn modelId="{2E420BAD-437F-4B1A-BEE5-626930F9AE14}" type="presParOf" srcId="{61DBF54F-5343-4EC8-9BB5-B9AF64DD8EC6}" destId="{02B6C8E2-33D6-431F-872F-EA383A893E64}" srcOrd="1" destOrd="0" presId="urn:microsoft.com/office/officeart/2005/8/layout/hierarchy1"/>
    <dgm:cxn modelId="{C73ADD20-3796-46FC-8982-152259E35557}" type="presParOf" srcId="{B85AB095-AB70-4FDA-AC8F-416739DD74E6}" destId="{9F28BBEB-0B1F-4A9E-BA42-874410DBD701}" srcOrd="2" destOrd="0" presId="urn:microsoft.com/office/officeart/2005/8/layout/hierarchy1"/>
    <dgm:cxn modelId="{4C790B0C-640C-49B0-8720-A172EA3180E2}" type="presParOf" srcId="{B85AB095-AB70-4FDA-AC8F-416739DD74E6}" destId="{D810943A-4DEB-4120-8081-8D524D157E22}" srcOrd="3" destOrd="0" presId="urn:microsoft.com/office/officeart/2005/8/layout/hierarchy1"/>
    <dgm:cxn modelId="{BBC1223E-42DF-4A82-8D63-979807926B15}" type="presParOf" srcId="{D810943A-4DEB-4120-8081-8D524D157E22}" destId="{BC8399D8-69D5-404D-BCF0-DA45464A9BFD}" srcOrd="0" destOrd="0" presId="urn:microsoft.com/office/officeart/2005/8/layout/hierarchy1"/>
    <dgm:cxn modelId="{567C6E98-36F3-4941-A306-C742982639E3}" type="presParOf" srcId="{BC8399D8-69D5-404D-BCF0-DA45464A9BFD}" destId="{74B723C0-0EA5-46DF-8DD1-4370053B168C}" srcOrd="0" destOrd="0" presId="urn:microsoft.com/office/officeart/2005/8/layout/hierarchy1"/>
    <dgm:cxn modelId="{87C5A0FC-3B4A-487E-A305-BB026CA69819}" type="presParOf" srcId="{BC8399D8-69D5-404D-BCF0-DA45464A9BFD}" destId="{A7B8ED9F-F67B-4DF6-AD3D-AC2B8FA0512D}" srcOrd="1" destOrd="0" presId="urn:microsoft.com/office/officeart/2005/8/layout/hierarchy1"/>
    <dgm:cxn modelId="{65BAF90B-9D7E-4399-A4CB-B7FC81F1E80F}" type="presParOf" srcId="{D810943A-4DEB-4120-8081-8D524D157E22}" destId="{6582EDD2-4D3A-4958-92C3-513A2331ED94}" srcOrd="1" destOrd="0" presId="urn:microsoft.com/office/officeart/2005/8/layout/hierarchy1"/>
    <dgm:cxn modelId="{C7DD392D-DF08-4F97-A144-365284B87CDF}" type="presParOf" srcId="{6582EDD2-4D3A-4958-92C3-513A2331ED94}" destId="{D2D0351A-A099-4018-AEBD-DE69A2D7F10C}" srcOrd="0" destOrd="0" presId="urn:microsoft.com/office/officeart/2005/8/layout/hierarchy1"/>
    <dgm:cxn modelId="{0140AC08-AD4B-44CD-BEBE-E29D2CFA29DF}" type="presParOf" srcId="{6582EDD2-4D3A-4958-92C3-513A2331ED94}" destId="{B547631C-A224-4F24-8F26-00508C4B7E46}" srcOrd="1" destOrd="0" presId="urn:microsoft.com/office/officeart/2005/8/layout/hierarchy1"/>
    <dgm:cxn modelId="{608316C9-E675-4E87-9D0A-F183185C036A}" type="presParOf" srcId="{B547631C-A224-4F24-8F26-00508C4B7E46}" destId="{B293A9EC-8B67-4D94-8E42-FEAD5602019E}" srcOrd="0" destOrd="0" presId="urn:microsoft.com/office/officeart/2005/8/layout/hierarchy1"/>
    <dgm:cxn modelId="{0E179419-8102-4E00-B989-7CF14C586845}" type="presParOf" srcId="{B293A9EC-8B67-4D94-8E42-FEAD5602019E}" destId="{26FB8B61-5D59-4DB9-BD03-D3F253F97504}" srcOrd="0" destOrd="0" presId="urn:microsoft.com/office/officeart/2005/8/layout/hierarchy1"/>
    <dgm:cxn modelId="{7F13090E-D13F-452C-8A42-6C3BA2FAEBE9}" type="presParOf" srcId="{B293A9EC-8B67-4D94-8E42-FEAD5602019E}" destId="{AE7282EC-BCBA-4B32-929F-7E253A5D95C9}" srcOrd="1" destOrd="0" presId="urn:microsoft.com/office/officeart/2005/8/layout/hierarchy1"/>
    <dgm:cxn modelId="{C76C3F14-FC18-4A2E-9D63-0E25C663687F}" type="presParOf" srcId="{B547631C-A224-4F24-8F26-00508C4B7E46}" destId="{527A0BC3-A754-4392-B5B6-01ECE32230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0351A-A099-4018-AEBD-DE69A2D7F10C}">
      <dsp:nvSpPr>
        <dsp:cNvPr id="0" name=""/>
        <dsp:cNvSpPr/>
      </dsp:nvSpPr>
      <dsp:spPr>
        <a:xfrm>
          <a:off x="5857088" y="2883986"/>
          <a:ext cx="91440" cy="536745"/>
        </a:xfrm>
        <a:custGeom>
          <a:avLst/>
          <a:gdLst/>
          <a:ahLst/>
          <a:cxnLst/>
          <a:rect l="0" t="0" r="0" b="0"/>
          <a:pathLst>
            <a:path>
              <a:moveTo>
                <a:pt x="45720" y="0"/>
              </a:moveTo>
              <a:lnTo>
                <a:pt x="4572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28BBEB-0B1F-4A9E-BA42-874410DBD701}">
      <dsp:nvSpPr>
        <dsp:cNvPr id="0" name=""/>
        <dsp:cNvSpPr/>
      </dsp:nvSpPr>
      <dsp:spPr>
        <a:xfrm>
          <a:off x="4211060" y="1175321"/>
          <a:ext cx="1691747" cy="536745"/>
        </a:xfrm>
        <a:custGeom>
          <a:avLst/>
          <a:gdLst/>
          <a:ahLst/>
          <a:cxnLst/>
          <a:rect l="0" t="0" r="0" b="0"/>
          <a:pathLst>
            <a:path>
              <a:moveTo>
                <a:pt x="0" y="0"/>
              </a:moveTo>
              <a:lnTo>
                <a:pt x="0" y="365776"/>
              </a:lnTo>
              <a:lnTo>
                <a:pt x="1691747" y="365776"/>
              </a:lnTo>
              <a:lnTo>
                <a:pt x="1691747"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5B420D-53AF-4102-B539-20490B2A03AF}">
      <dsp:nvSpPr>
        <dsp:cNvPr id="0" name=""/>
        <dsp:cNvSpPr/>
      </dsp:nvSpPr>
      <dsp:spPr>
        <a:xfrm>
          <a:off x="2519312" y="2883986"/>
          <a:ext cx="1173232" cy="537671"/>
        </a:xfrm>
        <a:custGeom>
          <a:avLst/>
          <a:gdLst/>
          <a:ahLst/>
          <a:cxnLst/>
          <a:rect l="0" t="0" r="0" b="0"/>
          <a:pathLst>
            <a:path>
              <a:moveTo>
                <a:pt x="0" y="0"/>
              </a:moveTo>
              <a:lnTo>
                <a:pt x="0" y="366702"/>
              </a:lnTo>
              <a:lnTo>
                <a:pt x="1173232" y="366702"/>
              </a:lnTo>
              <a:lnTo>
                <a:pt x="1173232" y="53767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BC6884-35BF-478B-BEC3-AE115AA45914}">
      <dsp:nvSpPr>
        <dsp:cNvPr id="0" name=""/>
        <dsp:cNvSpPr/>
      </dsp:nvSpPr>
      <dsp:spPr>
        <a:xfrm>
          <a:off x="1391480" y="2883986"/>
          <a:ext cx="1127831" cy="536745"/>
        </a:xfrm>
        <a:custGeom>
          <a:avLst/>
          <a:gdLst/>
          <a:ahLst/>
          <a:cxnLst/>
          <a:rect l="0" t="0" r="0" b="0"/>
          <a:pathLst>
            <a:path>
              <a:moveTo>
                <a:pt x="1127831" y="0"/>
              </a:moveTo>
              <a:lnTo>
                <a:pt x="1127831" y="365776"/>
              </a:lnTo>
              <a:lnTo>
                <a:pt x="0" y="365776"/>
              </a:lnTo>
              <a:lnTo>
                <a:pt x="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F63CE3-9063-46FF-B2D3-E07E76AFC4F0}">
      <dsp:nvSpPr>
        <dsp:cNvPr id="0" name=""/>
        <dsp:cNvSpPr/>
      </dsp:nvSpPr>
      <dsp:spPr>
        <a:xfrm>
          <a:off x="2519312" y="1175321"/>
          <a:ext cx="1691747" cy="536745"/>
        </a:xfrm>
        <a:custGeom>
          <a:avLst/>
          <a:gdLst/>
          <a:ahLst/>
          <a:cxnLst/>
          <a:rect l="0" t="0" r="0" b="0"/>
          <a:pathLst>
            <a:path>
              <a:moveTo>
                <a:pt x="1691747" y="0"/>
              </a:moveTo>
              <a:lnTo>
                <a:pt x="1691747" y="365776"/>
              </a:lnTo>
              <a:lnTo>
                <a:pt x="0" y="365776"/>
              </a:lnTo>
              <a:lnTo>
                <a:pt x="0"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F8AAEF-09CC-49A7-BD43-ABCF5C962C9F}">
      <dsp:nvSpPr>
        <dsp:cNvPr id="0" name=""/>
        <dsp:cNvSpPr/>
      </dsp:nvSpPr>
      <dsp:spPr>
        <a:xfrm>
          <a:off x="3288289" y="3401"/>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A7F1E6-B7C0-4E6C-A793-61238376038A}">
      <dsp:nvSpPr>
        <dsp:cNvPr id="0" name=""/>
        <dsp:cNvSpPr/>
      </dsp:nvSpPr>
      <dsp:spPr>
        <a:xfrm>
          <a:off x="3493349" y="198208"/>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solidFill>
                <a:schemeClr val="tx1"/>
              </a:solidFill>
            </a:rPr>
            <a:t>Зчеплене зі статтю успадкування</a:t>
          </a:r>
          <a:endParaRPr lang="x-none" sz="1800" b="1" kern="1200" dirty="0">
            <a:solidFill>
              <a:schemeClr val="tx1"/>
            </a:solidFill>
          </a:endParaRPr>
        </a:p>
      </dsp:txBody>
      <dsp:txXfrm>
        <a:off x="3527673" y="232532"/>
        <a:ext cx="1776895" cy="1103271"/>
      </dsp:txXfrm>
    </dsp:sp>
    <dsp:sp modelId="{76E54192-CB44-4F34-A612-366FA32A903D}">
      <dsp:nvSpPr>
        <dsp:cNvPr id="0" name=""/>
        <dsp:cNvSpPr/>
      </dsp:nvSpPr>
      <dsp:spPr>
        <a:xfrm>
          <a:off x="1596541"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3C0B0-BD58-4921-BEF7-B9690C2E83EF}">
      <dsp:nvSpPr>
        <dsp:cNvPr id="0" name=""/>
        <dsp:cNvSpPr/>
      </dsp:nvSpPr>
      <dsp:spPr>
        <a:xfrm>
          <a:off x="1801601"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Х хромосомою</a:t>
          </a:r>
          <a:endParaRPr lang="x-none" sz="1800" b="1" kern="1200" dirty="0"/>
        </a:p>
      </dsp:txBody>
      <dsp:txXfrm>
        <a:off x="1835925" y="1941198"/>
        <a:ext cx="1776895" cy="1103271"/>
      </dsp:txXfrm>
    </dsp:sp>
    <dsp:sp modelId="{FF624748-F226-475D-BC38-7595EA457EDF}">
      <dsp:nvSpPr>
        <dsp:cNvPr id="0" name=""/>
        <dsp:cNvSpPr/>
      </dsp:nvSpPr>
      <dsp:spPr>
        <a:xfrm>
          <a:off x="468709"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2C2D30-5237-4D07-85F5-32D57C5CA970}">
      <dsp:nvSpPr>
        <dsp:cNvPr id="0" name=""/>
        <dsp:cNvSpPr/>
      </dsp:nvSpPr>
      <dsp:spPr>
        <a:xfrm>
          <a:off x="673769"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Домінантне Х-зчеплене</a:t>
          </a:r>
          <a:endParaRPr lang="x-none" sz="1800" b="1" kern="1200" dirty="0"/>
        </a:p>
      </dsp:txBody>
      <dsp:txXfrm>
        <a:off x="708093" y="3649863"/>
        <a:ext cx="1776895" cy="1103271"/>
      </dsp:txXfrm>
    </dsp:sp>
    <dsp:sp modelId="{7A61D5DD-AC10-499C-96F4-6597F126A805}">
      <dsp:nvSpPr>
        <dsp:cNvPr id="0" name=""/>
        <dsp:cNvSpPr/>
      </dsp:nvSpPr>
      <dsp:spPr>
        <a:xfrm>
          <a:off x="2769773" y="3421658"/>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075701-D386-49E5-B476-6DF5CDBE89BD}">
      <dsp:nvSpPr>
        <dsp:cNvPr id="0" name=""/>
        <dsp:cNvSpPr/>
      </dsp:nvSpPr>
      <dsp:spPr>
        <a:xfrm>
          <a:off x="2974833" y="3616465"/>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Рецесивне Х-зчеплене</a:t>
          </a:r>
          <a:endParaRPr lang="x-none" sz="1800" b="1" kern="1200" dirty="0"/>
        </a:p>
      </dsp:txBody>
      <dsp:txXfrm>
        <a:off x="3009157" y="3650789"/>
        <a:ext cx="1776895" cy="1103271"/>
      </dsp:txXfrm>
    </dsp:sp>
    <dsp:sp modelId="{74B723C0-0EA5-46DF-8DD1-4370053B168C}">
      <dsp:nvSpPr>
        <dsp:cNvPr id="0" name=""/>
        <dsp:cNvSpPr/>
      </dsp:nvSpPr>
      <dsp:spPr>
        <a:xfrm>
          <a:off x="4980037"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B8ED9F-F67B-4DF6-AD3D-AC2B8FA0512D}">
      <dsp:nvSpPr>
        <dsp:cNvPr id="0" name=""/>
        <dsp:cNvSpPr/>
      </dsp:nvSpPr>
      <dsp:spPr>
        <a:xfrm>
          <a:off x="5185097"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a:t>
          </a:r>
          <a:r>
            <a:rPr lang="en-US" sz="1800" b="1" kern="1200" dirty="0"/>
            <a:t>Y</a:t>
          </a:r>
          <a:r>
            <a:rPr lang="uk-UA" sz="1800" b="1" kern="1200" dirty="0"/>
            <a:t> хромосомою</a:t>
          </a:r>
          <a:endParaRPr lang="x-none" sz="1800" b="1" kern="1200" dirty="0"/>
        </a:p>
      </dsp:txBody>
      <dsp:txXfrm>
        <a:off x="5219421" y="1941198"/>
        <a:ext cx="1776895" cy="1103271"/>
      </dsp:txXfrm>
    </dsp:sp>
    <dsp:sp modelId="{26FB8B61-5D59-4DB9-BD03-D3F253F97504}">
      <dsp:nvSpPr>
        <dsp:cNvPr id="0" name=""/>
        <dsp:cNvSpPr/>
      </dsp:nvSpPr>
      <dsp:spPr>
        <a:xfrm>
          <a:off x="4980037"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7282EC-BCBA-4B32-929F-7E253A5D95C9}">
      <dsp:nvSpPr>
        <dsp:cNvPr id="0" name=""/>
        <dsp:cNvSpPr/>
      </dsp:nvSpPr>
      <dsp:spPr>
        <a:xfrm>
          <a:off x="5185097"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Ознаки називають </a:t>
          </a:r>
          <a:r>
            <a:rPr lang="uk-UA" sz="1800" b="1" kern="1200" dirty="0">
              <a:solidFill>
                <a:srgbClr val="C00000"/>
              </a:solidFill>
            </a:rPr>
            <a:t>голандричними</a:t>
          </a:r>
          <a:endParaRPr lang="x-none" sz="1800" b="1" kern="1200" dirty="0">
            <a:solidFill>
              <a:srgbClr val="C00000"/>
            </a:solidFill>
          </a:endParaRPr>
        </a:p>
      </dsp:txBody>
      <dsp:txXfrm>
        <a:off x="5219421" y="3649863"/>
        <a:ext cx="1776895" cy="11032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1"/>
          <p:cNvSpPr>
            <a:spLocks noGrp="1" noRot="1" noChangeAspect="1" noChangeArrowheads="1"/>
          </p:cNvSpPr>
          <p:nvPr>
            <p:ph type="sldImg"/>
          </p:nvPr>
        </p:nvSpPr>
        <p:spPr bwMode="auto">
          <a:xfrm>
            <a:off x="0" y="695325"/>
            <a:ext cx="0" cy="0"/>
          </a:xfrm>
          <a:prstGeom prst="rect">
            <a:avLst/>
          </a:prstGeom>
          <a:noFill/>
          <a:ln w="9525">
            <a:noFill/>
            <a:round/>
            <a:headEnd/>
            <a:tailEnd/>
          </a:ln>
        </p:spPr>
      </p:sp>
      <p:sp>
        <p:nvSpPr>
          <p:cNvPr id="3074" name="Rectangle 2"/>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Denmark" TargetMode="External"/><Relationship Id="rId3" Type="http://schemas.openxmlformats.org/officeDocument/2006/relationships/hyperlink" Target="https://en.wikipedia.org/wiki/Wilhelm_Johannsen" TargetMode="External"/><Relationship Id="rId7" Type="http://schemas.openxmlformats.org/officeDocument/2006/relationships/hyperlink" Target="https://en.wikipedia.org/wiki/Allel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Edith_Saunders" TargetMode="External"/><Relationship Id="rId5" Type="http://schemas.openxmlformats.org/officeDocument/2006/relationships/hyperlink" Target="https://en.wikipedia.org/wiki/Pangenesis" TargetMode="External"/><Relationship Id="rId4" Type="http://schemas.openxmlformats.org/officeDocument/2006/relationships/hyperlink" Target="https://en.wikipedia.org/wiki/Gene"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Genetics" TargetMode="External"/><Relationship Id="rId3" Type="http://schemas.openxmlformats.org/officeDocument/2006/relationships/hyperlink" Target="https://en.wikipedia.org/wiki/Gregor_Mendel#cite_note-books.google.com-3" TargetMode="External"/><Relationship Id="rId7" Type="http://schemas.openxmlformats.org/officeDocument/2006/relationships/hyperlink" Target="https://en.wikipedia.org/wiki/Scienc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Czech_Republic" TargetMode="External"/><Relationship Id="rId11" Type="http://schemas.openxmlformats.org/officeDocument/2006/relationships/hyperlink" Target="https://en.wikipedia.org/wiki/Biological_inheritance" TargetMode="External"/><Relationship Id="rId5" Type="http://schemas.openxmlformats.org/officeDocument/2006/relationships/hyperlink" Target="https://en.wikipedia.org/wiki/Austrian_Empire" TargetMode="External"/><Relationship Id="rId10" Type="http://schemas.openxmlformats.org/officeDocument/2006/relationships/hyperlink" Target="https://en.wikipedia.org/wiki/Pea" TargetMode="External"/><Relationship Id="rId4" Type="http://schemas.openxmlformats.org/officeDocument/2006/relationships/hyperlink" Target="https://en.wikipedia.org/wiki/Austrian_Silesia" TargetMode="External"/><Relationship Id="rId9" Type="http://schemas.openxmlformats.org/officeDocument/2006/relationships/hyperlink" Target="https://en.wikipedia.org/wiki/Trait_(biologica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p:sp>
      <p:sp>
        <p:nvSpPr>
          <p:cNvPr id="3" name="Заметки 2"/>
          <p:cNvSpPr>
            <a:spLocks noGrp="1"/>
          </p:cNvSpPr>
          <p:nvPr>
            <p:ph type="body" idx="1"/>
          </p:nvPr>
        </p:nvSpPr>
        <p:spPr/>
        <p:txBody>
          <a:bodyPr/>
          <a:lstStyle/>
          <a:p>
            <a:pPr>
              <a:defRPr/>
            </a:pPr>
            <a:r>
              <a:rPr lang="en-US" dirty="0">
                <a:solidFill>
                  <a:schemeClr val="tx1"/>
                </a:solidFill>
              </a:rPr>
              <a:t>William Bateson  1894 book </a:t>
            </a:r>
            <a:r>
              <a:rPr lang="en-US" i="1" dirty="0">
                <a:solidFill>
                  <a:schemeClr val="tx1"/>
                </a:solidFill>
              </a:rPr>
              <a:t>Materials for the Study of Variation</a:t>
            </a:r>
            <a:r>
              <a:rPr lang="en-US" dirty="0">
                <a:solidFill>
                  <a:schemeClr val="tx1"/>
                </a:solidFill>
              </a:rPr>
              <a:t> was one of the earliest formulations of the new approach to genetics. Bateson first used the term "genetics" publicly at the Third International Conference on Plant Hybridization in London in 1906.</a:t>
            </a:r>
            <a:r>
              <a:rPr lang="uk-UA" dirty="0">
                <a:solidFill>
                  <a:schemeClr val="tx1"/>
                </a:solidFill>
              </a:rPr>
              <a:t> </a:t>
            </a:r>
            <a:r>
              <a:rPr lang="en-US" dirty="0">
                <a:solidFill>
                  <a:schemeClr val="tx1"/>
                </a:solidFill>
              </a:rPr>
              <a:t>Although this was three years before </a:t>
            </a:r>
            <a:r>
              <a:rPr lang="en-US" dirty="0">
                <a:solidFill>
                  <a:schemeClr val="tx1"/>
                </a:solidFill>
                <a:hlinkClick r:id="rId3" tooltip="Wilhelm Johannsen">
                  <a:extLst>
                    <a:ext uri="{A12FA001-AC4F-418D-AE19-62706E023703}">
                      <ahyp:hlinkClr xmlns:ahyp="http://schemas.microsoft.com/office/drawing/2018/hyperlinkcolor" val="tx"/>
                    </a:ext>
                  </a:extLst>
                </a:hlinkClick>
              </a:rPr>
              <a:t>Wilhelm Johannsen</a:t>
            </a:r>
            <a:r>
              <a:rPr lang="en-US" dirty="0">
                <a:solidFill>
                  <a:schemeClr val="tx1"/>
                </a:solidFill>
              </a:rPr>
              <a:t> used the word "</a:t>
            </a:r>
            <a:r>
              <a:rPr lang="en-US" dirty="0">
                <a:solidFill>
                  <a:schemeClr val="tx1"/>
                </a:solidFill>
                <a:hlinkClick r:id="rId4" tooltip="Gene">
                  <a:extLst>
                    <a:ext uri="{A12FA001-AC4F-418D-AE19-62706E023703}">
                      <ahyp:hlinkClr xmlns:ahyp="http://schemas.microsoft.com/office/drawing/2018/hyperlinkcolor" val="tx"/>
                    </a:ext>
                  </a:extLst>
                </a:hlinkClick>
              </a:rPr>
              <a:t>gene</a:t>
            </a:r>
            <a:r>
              <a:rPr lang="en-US" dirty="0">
                <a:solidFill>
                  <a:schemeClr val="tx1"/>
                </a:solidFill>
              </a:rPr>
              <a:t>" to describe the units of hereditary information, De Vries had introduced the word "</a:t>
            </a:r>
            <a:r>
              <a:rPr lang="en-US" dirty="0" err="1">
                <a:solidFill>
                  <a:schemeClr val="tx1"/>
                </a:solidFill>
              </a:rPr>
              <a:t>pangene</a:t>
            </a:r>
            <a:r>
              <a:rPr lang="en-US" dirty="0">
                <a:solidFill>
                  <a:schemeClr val="tx1"/>
                </a:solidFill>
              </a:rPr>
              <a:t>" for the same concept already in 1889, and etymologically the word </a:t>
            </a:r>
            <a:r>
              <a:rPr lang="en-US" i="1" dirty="0">
                <a:solidFill>
                  <a:schemeClr val="tx1"/>
                </a:solidFill>
              </a:rPr>
              <a:t>genetics</a:t>
            </a:r>
            <a:r>
              <a:rPr lang="en-US" dirty="0">
                <a:solidFill>
                  <a:schemeClr val="tx1"/>
                </a:solidFill>
              </a:rPr>
              <a:t> has parallels with Darwin's concept of </a:t>
            </a:r>
            <a:r>
              <a:rPr lang="en-US" dirty="0">
                <a:solidFill>
                  <a:schemeClr val="tx1"/>
                </a:solidFill>
                <a:hlinkClick r:id="rId5" tooltip="Pangenesis">
                  <a:extLst>
                    <a:ext uri="{A12FA001-AC4F-418D-AE19-62706E023703}">
                      <ahyp:hlinkClr xmlns:ahyp="http://schemas.microsoft.com/office/drawing/2018/hyperlinkcolor" val="tx"/>
                    </a:ext>
                  </a:extLst>
                </a:hlinkClick>
              </a:rPr>
              <a:t>pangenesis</a:t>
            </a:r>
            <a:r>
              <a:rPr lang="en-US" dirty="0">
                <a:solidFill>
                  <a:schemeClr val="tx1"/>
                </a:solidFill>
              </a:rPr>
              <a:t>. Bateson and </a:t>
            </a:r>
            <a:r>
              <a:rPr lang="en-US" dirty="0">
                <a:solidFill>
                  <a:schemeClr val="tx1"/>
                </a:solidFill>
                <a:hlinkClick r:id="rId6" tooltip="Edith Saunders">
                  <a:extLst>
                    <a:ext uri="{A12FA001-AC4F-418D-AE19-62706E023703}">
                      <ahyp:hlinkClr xmlns:ahyp="http://schemas.microsoft.com/office/drawing/2018/hyperlinkcolor" val="tx"/>
                    </a:ext>
                  </a:extLst>
                </a:hlinkClick>
              </a:rPr>
              <a:t>Edith S</a:t>
            </a:r>
            <a:r>
              <a:rPr lang="en-US" dirty="0">
                <a:solidFill>
                  <a:schemeClr val="tx1"/>
                </a:solidFill>
              </a:rPr>
              <a:t>. </a:t>
            </a:r>
            <a:r>
              <a:rPr lang="en-US" dirty="0" err="1">
                <a:solidFill>
                  <a:schemeClr val="tx1"/>
                </a:solidFill>
                <a:hlinkClick r:id="rId6" tooltip="Edith Saunders">
                  <a:extLst>
                    <a:ext uri="{A12FA001-AC4F-418D-AE19-62706E023703}">
                      <ahyp:hlinkClr xmlns:ahyp="http://schemas.microsoft.com/office/drawing/2018/hyperlinkcolor" val="tx"/>
                    </a:ext>
                  </a:extLst>
                </a:hlinkClick>
              </a:rPr>
              <a:t>aunders</a:t>
            </a:r>
            <a:r>
              <a:rPr lang="en-US" dirty="0">
                <a:solidFill>
                  <a:schemeClr val="tx1"/>
                </a:solidFill>
              </a:rPr>
              <a:t> also coined the word "</a:t>
            </a:r>
            <a:r>
              <a:rPr lang="en-US" dirty="0" err="1">
                <a:solidFill>
                  <a:schemeClr val="tx1"/>
                </a:solidFill>
              </a:rPr>
              <a:t>allelomorph</a:t>
            </a:r>
            <a:r>
              <a:rPr lang="en-US" dirty="0">
                <a:solidFill>
                  <a:schemeClr val="tx1"/>
                </a:solidFill>
              </a:rPr>
              <a:t>" ("other form"), which was later shortened to </a:t>
            </a:r>
            <a:r>
              <a:rPr lang="en-US" dirty="0">
                <a:solidFill>
                  <a:schemeClr val="tx1"/>
                </a:solidFill>
                <a:hlinkClick r:id="rId7" tooltip="Allele">
                  <a:extLst>
                    <a:ext uri="{A12FA001-AC4F-418D-AE19-62706E023703}">
                      <ahyp:hlinkClr xmlns:ahyp="http://schemas.microsoft.com/office/drawing/2018/hyperlinkcolor" val="tx"/>
                    </a:ext>
                  </a:extLst>
                </a:hlinkClick>
              </a:rPr>
              <a:t>allele</a:t>
            </a:r>
            <a:endParaRPr lang="en-US" dirty="0">
              <a:solidFill>
                <a:schemeClr val="tx1"/>
              </a:solidFill>
              <a:hlinkClick r:id="rId6" tooltip="Edith Saunders">
                <a:extLst>
                  <a:ext uri="{A12FA001-AC4F-418D-AE19-62706E023703}">
                    <ahyp:hlinkClr xmlns:ahyp="http://schemas.microsoft.com/office/drawing/2018/hyperlinkcolor" val="tx"/>
                  </a:ext>
                </a:extLst>
              </a:hlinkClick>
            </a:endParaRPr>
          </a:p>
          <a:p>
            <a:pPr>
              <a:defRPr/>
            </a:pPr>
            <a:endParaRPr lang="en-US" dirty="0">
              <a:hlinkClick r:id="rId8" tooltip="Denmark"/>
            </a:endParaRPr>
          </a:p>
          <a:p>
            <a:pPr>
              <a:defRPr/>
            </a:pPr>
            <a:r>
              <a:rPr lang="en-US" dirty="0"/>
              <a:t>Wilhelm Ludwig Johannsen Danish botanist, plant physiologist, and geneticist. He is best known for coining the terms gene, phenotype</a:t>
            </a:r>
            <a:r>
              <a:rPr lang="uk-UA" dirty="0"/>
              <a:t> </a:t>
            </a:r>
            <a:r>
              <a:rPr lang="en-US" dirty="0"/>
              <a:t>and genotype, and for his 1903 "pure line" experiments in genetics</a:t>
            </a:r>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p:sp>
      <p:sp>
        <p:nvSpPr>
          <p:cNvPr id="117763" name="Заметки 2"/>
          <p:cNvSpPr>
            <a:spLocks noGrp="1"/>
          </p:cNvSpPr>
          <p:nvPr>
            <p:ph type="body" idx="1"/>
          </p:nvPr>
        </p:nvSpPr>
        <p:spPr>
          <a:noFill/>
          <a:ln/>
        </p:spPr>
        <p:txBody>
          <a:bodyPr/>
          <a:lstStyle/>
          <a:p>
            <a:r>
              <a:rPr lang="en-US" altLang="ru-RU" dirty="0">
                <a:solidFill>
                  <a:schemeClr val="tx1"/>
                </a:solidFill>
                <a:latin typeface="Times New Roman" charset="0"/>
              </a:rPr>
              <a:t>Mendel was born in a German-speaking family</a:t>
            </a:r>
            <a:r>
              <a:rPr lang="en-US" altLang="ru-RU" baseline="30000" dirty="0">
                <a:solidFill>
                  <a:schemeClr val="tx1"/>
                </a:solidFill>
                <a:latin typeface="Times New Roman" charset="0"/>
                <a:hlinkClick r:id="rId3">
                  <a:extLst>
                    <a:ext uri="{A12FA001-AC4F-418D-AE19-62706E023703}">
                      <ahyp:hlinkClr xmlns:ahyp="http://schemas.microsoft.com/office/drawing/2018/hyperlinkcolor" val="tx"/>
                    </a:ext>
                  </a:extLst>
                </a:hlinkClick>
              </a:rPr>
              <a:t>[3]</a:t>
            </a:r>
            <a:r>
              <a:rPr lang="en-US" altLang="ru-RU" dirty="0">
                <a:solidFill>
                  <a:schemeClr val="tx1"/>
                </a:solidFill>
                <a:latin typeface="Times New Roman" charset="0"/>
              </a:rPr>
              <a:t> in the </a:t>
            </a:r>
            <a:r>
              <a:rPr lang="en-US" altLang="ru-RU" dirty="0">
                <a:solidFill>
                  <a:schemeClr val="tx1"/>
                </a:solidFill>
                <a:latin typeface="Times New Roman" charset="0"/>
                <a:hlinkClick r:id="rId4" tooltip="Austrian Silesia">
                  <a:extLst>
                    <a:ext uri="{A12FA001-AC4F-418D-AE19-62706E023703}">
                      <ahyp:hlinkClr xmlns:ahyp="http://schemas.microsoft.com/office/drawing/2018/hyperlinkcolor" val="tx"/>
                    </a:ext>
                  </a:extLst>
                </a:hlinkClick>
              </a:rPr>
              <a:t>Silesian</a:t>
            </a:r>
            <a:r>
              <a:rPr lang="en-US" altLang="ru-RU" dirty="0">
                <a:solidFill>
                  <a:schemeClr val="tx1"/>
                </a:solidFill>
                <a:latin typeface="Times New Roman" charset="0"/>
              </a:rPr>
              <a:t> part of the </a:t>
            </a:r>
            <a:r>
              <a:rPr lang="en-US" altLang="ru-RU" dirty="0">
                <a:solidFill>
                  <a:schemeClr val="tx1"/>
                </a:solidFill>
                <a:latin typeface="Times New Roman" charset="0"/>
                <a:hlinkClick r:id="rId5" tooltip="Austrian Empire">
                  <a:extLst>
                    <a:ext uri="{A12FA001-AC4F-418D-AE19-62706E023703}">
                      <ahyp:hlinkClr xmlns:ahyp="http://schemas.microsoft.com/office/drawing/2018/hyperlinkcolor" val="tx"/>
                    </a:ext>
                  </a:extLst>
                </a:hlinkClick>
              </a:rPr>
              <a:t>Austrian Empire</a:t>
            </a:r>
            <a:r>
              <a:rPr lang="en-US" altLang="ru-RU" dirty="0">
                <a:solidFill>
                  <a:schemeClr val="tx1"/>
                </a:solidFill>
                <a:latin typeface="Times New Roman" charset="0"/>
              </a:rPr>
              <a:t> (today's </a:t>
            </a:r>
            <a:r>
              <a:rPr lang="en-US" altLang="ru-RU" dirty="0">
                <a:solidFill>
                  <a:schemeClr val="tx1"/>
                </a:solidFill>
                <a:latin typeface="Times New Roman" charset="0"/>
                <a:hlinkClick r:id="rId6" tooltip="Czech Republic">
                  <a:extLst>
                    <a:ext uri="{A12FA001-AC4F-418D-AE19-62706E023703}">
                      <ahyp:hlinkClr xmlns:ahyp="http://schemas.microsoft.com/office/drawing/2018/hyperlinkcolor" val="tx"/>
                    </a:ext>
                  </a:extLst>
                </a:hlinkClick>
              </a:rPr>
              <a:t>Czech Republic</a:t>
            </a:r>
            <a:r>
              <a:rPr lang="en-US" altLang="ru-RU" dirty="0">
                <a:solidFill>
                  <a:schemeClr val="tx1"/>
                </a:solidFill>
                <a:latin typeface="Times New Roman" charset="0"/>
              </a:rPr>
              <a:t>) and gained posthumous recognition as the founder of the modern </a:t>
            </a:r>
            <a:r>
              <a:rPr lang="en-US" altLang="ru-RU" dirty="0">
                <a:solidFill>
                  <a:schemeClr val="tx1"/>
                </a:solidFill>
                <a:latin typeface="Times New Roman" charset="0"/>
                <a:hlinkClick r:id="rId7" tooltip="Science">
                  <a:extLst>
                    <a:ext uri="{A12FA001-AC4F-418D-AE19-62706E023703}">
                      <ahyp:hlinkClr xmlns:ahyp="http://schemas.microsoft.com/office/drawing/2018/hyperlinkcolor" val="tx"/>
                    </a:ext>
                  </a:extLst>
                </a:hlinkClick>
              </a:rPr>
              <a:t>science</a:t>
            </a:r>
            <a:r>
              <a:rPr lang="en-US" altLang="ru-RU" dirty="0">
                <a:solidFill>
                  <a:schemeClr val="tx1"/>
                </a:solidFill>
                <a:latin typeface="Times New Roman" charset="0"/>
              </a:rPr>
              <a:t> of </a:t>
            </a:r>
            <a:r>
              <a:rPr lang="en-US" altLang="ru-RU" u="sng" dirty="0">
                <a:solidFill>
                  <a:schemeClr val="tx1"/>
                </a:solidFill>
                <a:latin typeface="Times New Roman" charset="0"/>
                <a:hlinkClick r:id="rId8">
                  <a:extLst>
                    <a:ext uri="{A12FA001-AC4F-418D-AE19-62706E023703}">
                      <ahyp:hlinkClr xmlns:ahyp="http://schemas.microsoft.com/office/drawing/2018/hyperlinkcolor" val="tx"/>
                    </a:ext>
                  </a:extLst>
                </a:hlinkClick>
              </a:rPr>
              <a:t>genetics</a:t>
            </a:r>
            <a:r>
              <a:rPr lang="en-US" altLang="ru-RU" dirty="0">
                <a:solidFill>
                  <a:schemeClr val="tx1"/>
                </a:solidFill>
                <a:latin typeface="Times New Roman" charset="0"/>
              </a:rPr>
              <a:t>. Though farmers had known for millennia that crossbreeding of animals and plants could favor certain desirable </a:t>
            </a:r>
            <a:r>
              <a:rPr lang="en-US" altLang="ru-RU" dirty="0">
                <a:solidFill>
                  <a:schemeClr val="tx1"/>
                </a:solidFill>
                <a:latin typeface="Times New Roman" charset="0"/>
                <a:hlinkClick r:id="rId9" tooltip="Trait (biological)">
                  <a:extLst>
                    <a:ext uri="{A12FA001-AC4F-418D-AE19-62706E023703}">
                      <ahyp:hlinkClr xmlns:ahyp="http://schemas.microsoft.com/office/drawing/2018/hyperlinkcolor" val="tx"/>
                    </a:ext>
                  </a:extLst>
                </a:hlinkClick>
              </a:rPr>
              <a:t>traits</a:t>
            </a:r>
            <a:r>
              <a:rPr lang="en-US" altLang="ru-RU" dirty="0">
                <a:solidFill>
                  <a:schemeClr val="tx1"/>
                </a:solidFill>
                <a:latin typeface="Times New Roman" charset="0"/>
              </a:rPr>
              <a:t>, Mendel's </a:t>
            </a:r>
            <a:r>
              <a:rPr lang="en-US" altLang="ru-RU" dirty="0">
                <a:solidFill>
                  <a:schemeClr val="tx1"/>
                </a:solidFill>
                <a:latin typeface="Times New Roman" charset="0"/>
                <a:hlinkClick r:id="rId10" tooltip="Pea">
                  <a:extLst>
                    <a:ext uri="{A12FA001-AC4F-418D-AE19-62706E023703}">
                      <ahyp:hlinkClr xmlns:ahyp="http://schemas.microsoft.com/office/drawing/2018/hyperlinkcolor" val="tx"/>
                    </a:ext>
                  </a:extLst>
                </a:hlinkClick>
              </a:rPr>
              <a:t>pea</a:t>
            </a:r>
            <a:r>
              <a:rPr lang="en-US" altLang="ru-RU" dirty="0">
                <a:solidFill>
                  <a:schemeClr val="tx1"/>
                </a:solidFill>
                <a:latin typeface="Times New Roman" charset="0"/>
              </a:rPr>
              <a:t> plant experiments conducted between 1856 and 1863 established many of the rules of </a:t>
            </a:r>
            <a:r>
              <a:rPr lang="en-US" altLang="ru-RU" dirty="0">
                <a:solidFill>
                  <a:schemeClr val="tx1"/>
                </a:solidFill>
                <a:latin typeface="Times New Roman" charset="0"/>
                <a:hlinkClick r:id="rId11" tooltip="Biological inheritance">
                  <a:extLst>
                    <a:ext uri="{A12FA001-AC4F-418D-AE19-62706E023703}">
                      <ahyp:hlinkClr xmlns:ahyp="http://schemas.microsoft.com/office/drawing/2018/hyperlinkcolor" val="tx"/>
                    </a:ext>
                  </a:extLst>
                </a:hlinkClick>
              </a:rPr>
              <a:t>heredity</a:t>
            </a:r>
            <a:r>
              <a:rPr lang="en-US" altLang="ru-RU" dirty="0">
                <a:solidFill>
                  <a:schemeClr val="tx1"/>
                </a:solidFill>
                <a:latin typeface="Times New Roman" charset="0"/>
              </a:rPr>
              <a:t>, now referred to as the laws of </a:t>
            </a:r>
          </a:p>
          <a:p>
            <a:r>
              <a:rPr lang="en-US" altLang="ru-RU" dirty="0">
                <a:solidFill>
                  <a:schemeClr val="tx1"/>
                </a:solidFill>
                <a:latin typeface="Times New Roman" charset="0"/>
              </a:rPr>
              <a:t>University Olomouc is the oldest university in Moravia and the second-oldest in the Czech Republic. It was established in 1573 as a public university led by the Jesuit order in Olomouc, which was at that time the capital of </a:t>
            </a:r>
            <a:r>
              <a:rPr lang="en-US" altLang="ru-RU" dirty="0" err="1">
                <a:solidFill>
                  <a:schemeClr val="tx1"/>
                </a:solidFill>
                <a:latin typeface="Times New Roman" charset="0"/>
              </a:rPr>
              <a:t>MoraviaPalacký</a:t>
            </a:r>
            <a:endParaRPr lang="ru-RU" altLang="ru-RU" dirty="0">
              <a:solidFill>
                <a:schemeClr val="tx1"/>
              </a:solidFill>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8787"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98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0835" name="Rectangle 2"/>
          <p:cNvSpPr>
            <a:spLocks noGrp="1" noChangeArrowheads="1"/>
          </p:cNvSpPr>
          <p:nvPr>
            <p:ph type="body" idx="1"/>
          </p:nvPr>
        </p:nvSpPr>
        <p:spPr>
          <a:xfrm>
            <a:off x="685800" y="4343400"/>
            <a:ext cx="5486400" cy="4114800"/>
          </a:xfrm>
          <a:noFill/>
          <a:ln/>
        </p:spPr>
        <p:txBody>
          <a:bodyPr wrap="none" anchor="ctr"/>
          <a:lstStyle/>
          <a:p>
            <a:endParaRPr lang="ru-RU" altLang="ru-RU" sz="1600">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p:sp>
      <p:sp>
        <p:nvSpPr>
          <p:cNvPr id="116739" name="Заметки 2"/>
          <p:cNvSpPr>
            <a:spLocks noGrp="1"/>
          </p:cNvSpPr>
          <p:nvPr>
            <p:ph type="body" idx="1"/>
          </p:nvPr>
        </p:nvSpPr>
        <p:spPr>
          <a:noFill/>
          <a:ln/>
        </p:spPr>
        <p:txBody>
          <a:bodyPr/>
          <a:lstStyle/>
          <a:p>
            <a:r>
              <a:rPr lang="en-US" altLang="ru-RU" dirty="0">
                <a:solidFill>
                  <a:schemeClr val="tx1"/>
                </a:solidFill>
                <a:latin typeface="Times New Roman" charset="0"/>
              </a:rPr>
              <a:t>Botanists, one of the first geneticists</a:t>
            </a:r>
            <a:r>
              <a:rPr lang="uk-UA" altLang="ru-RU" dirty="0">
                <a:solidFill>
                  <a:schemeClr val="tx1"/>
                </a:solidFill>
                <a:latin typeface="Times New Roman" charset="0"/>
              </a:rPr>
              <a:t>,</a:t>
            </a:r>
            <a:r>
              <a:rPr lang="en-US" altLang="ru-RU" dirty="0">
                <a:solidFill>
                  <a:schemeClr val="tx1"/>
                </a:solidFill>
                <a:latin typeface="Times New Roman" charset="0"/>
              </a:rPr>
              <a:t> </a:t>
            </a:r>
            <a:r>
              <a:rPr lang="en-US" altLang="ru-RU" dirty="0" err="1">
                <a:solidFill>
                  <a:schemeClr val="tx1"/>
                </a:solidFill>
                <a:latin typeface="Times New Roman" charset="0"/>
              </a:rPr>
              <a:t>Tchermak</a:t>
            </a:r>
            <a:r>
              <a:rPr lang="en-US" altLang="ru-RU" dirty="0">
                <a:solidFill>
                  <a:schemeClr val="tx1"/>
                </a:solidFill>
                <a:latin typeface="Times New Roman" charset="0"/>
              </a:rPr>
              <a:t> - agronomist</a:t>
            </a:r>
            <a:endParaRPr lang="ru-RU" altLang="ru-RU" dirty="0">
              <a:solidFill>
                <a:schemeClr val="tx1"/>
              </a:solidFill>
              <a:latin typeface="Times New Roman" charset="0"/>
            </a:endParaRPr>
          </a:p>
          <a:p>
            <a:endParaRPr lang="ru-RU" altLang="ru-RU" dirty="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p:sp>
      <p:sp>
        <p:nvSpPr>
          <p:cNvPr id="122883" name="Заметки 2"/>
          <p:cNvSpPr>
            <a:spLocks noGrp="1"/>
          </p:cNvSpPr>
          <p:nvPr>
            <p:ph type="body" idx="1"/>
          </p:nvPr>
        </p:nvSpPr>
        <p:spPr>
          <a:noFill/>
          <a:ln/>
        </p:spPr>
        <p:txBody>
          <a:bodyPr/>
          <a:lstStyle/>
          <a:p>
            <a:r>
              <a:rPr lang="ru-RU" altLang="ru-RU"/>
              <a:t>Морщинистая форма – ген, отвечающий за аллель синтез разветвленных молекуд крахмала Рецессивный признак – нет фермента накапливается сахароза, растет осмотическое давление внутри семени а кол-во воды снижается</a:t>
            </a:r>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noFill/>
          <a:ln>
            <a:solidFill>
              <a:srgbClr val="000000"/>
            </a:solidFill>
            <a:miter lim="800000"/>
            <a:headEnd/>
            <a:tailEnd/>
          </a:ln>
        </p:spPr>
      </p:sp>
      <p:sp>
        <p:nvSpPr>
          <p:cNvPr id="8195"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dirty="0"/>
          </a:p>
        </p:txBody>
      </p:sp>
      <p:sp>
        <p:nvSpPr>
          <p:cNvPr id="81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D659F96D-5265-4264-8A08-01A61B3A56D9}" type="slidenum">
              <a:rPr lang="ru-RU"/>
              <a:pPr/>
              <a:t>20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p:spPr>
      </p:sp>
      <p:sp>
        <p:nvSpPr>
          <p:cNvPr id="15363"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p>
        </p:txBody>
      </p:sp>
      <p:sp>
        <p:nvSpPr>
          <p:cNvPr id="1536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CA82FCD2-EEE8-48CE-8DB3-9A69E583ED7D}" type="slidenum">
              <a:rPr lang="ru-RU"/>
              <a:pPr/>
              <a:t>28</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2048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10E57050-C874-47DB-84B1-FC7CB6DB356D}" type="slidenum">
              <a:rPr lang="ru-RU"/>
              <a:pPr/>
              <a:t>35</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80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005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1075" name="Rectangle 2"/>
          <p:cNvSpPr>
            <a:spLocks noGrp="1" noChangeArrowheads="1"/>
          </p:cNvSpPr>
          <p:nvPr>
            <p:ph type="body" idx="1"/>
          </p:nvPr>
        </p:nvSpPr>
        <p:spPr>
          <a:xfrm>
            <a:off x="685800" y="4343400"/>
            <a:ext cx="5486400" cy="4114800"/>
          </a:xfrm>
          <a:noFill/>
          <a:ln/>
        </p:spPr>
        <p:txBody>
          <a:bodyPr wrap="none" anchor="ctr"/>
          <a:lstStyle/>
          <a:p>
            <a:r>
              <a:rPr lang="en-US" altLang="ru-RU"/>
              <a:t>A married couple is screened to assess the risk for Gaucher disease in their children. The activities of</a:t>
            </a:r>
            <a:br>
              <a:rPr lang="en-US" altLang="ru-RU"/>
            </a:br>
            <a:r>
              <a:rPr lang="en-US" altLang="ru-RU"/>
              <a:t>glucocerebrosidase in the sera of the mother and father are 45% and 55%, respectively, of the reference value. The</a:t>
            </a:r>
            <a:br>
              <a:rPr lang="en-US" altLang="ru-RU"/>
            </a:br>
            <a:r>
              <a:rPr lang="en-US" altLang="ru-RU"/>
              <a:t>couple has one child. Which of the following is the probability of the child possessing one or more alleles of the</a:t>
            </a:r>
            <a:br>
              <a:rPr lang="en-US" altLang="ru-RU"/>
            </a:br>
            <a:r>
              <a:rPr lang="en-US" altLang="ru-RU"/>
              <a:t>Gaucher mutation? </a:t>
            </a:r>
            <a:br>
              <a:rPr lang="en-US" altLang="ru-RU"/>
            </a:br>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414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619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Образ слайда 1"/>
          <p:cNvSpPr>
            <a:spLocks noGrp="1" noRot="1" noChangeAspect="1" noTextEdit="1"/>
          </p:cNvSpPr>
          <p:nvPr>
            <p:ph type="sldImg"/>
          </p:nvPr>
        </p:nvSpPr>
        <p:spPr/>
      </p:sp>
      <p:sp>
        <p:nvSpPr>
          <p:cNvPr id="134147" name="Заметки 2"/>
          <p:cNvSpPr>
            <a:spLocks noGrp="1"/>
          </p:cNvSpPr>
          <p:nvPr>
            <p:ph type="body" idx="1"/>
          </p:nvPr>
        </p:nvSpPr>
        <p:spPr>
          <a:noFill/>
          <a:ln/>
        </p:spPr>
        <p:txBody>
          <a:bodyPr/>
          <a:lstStyle/>
          <a:p>
            <a:r>
              <a:rPr lang="en-US" altLang="ru-RU" dirty="0">
                <a:latin typeface="Times New Roman" charset="0"/>
              </a:rPr>
              <a:t>HERC-2  next to Oca </a:t>
            </a:r>
            <a:r>
              <a:rPr lang="uk-UA" altLang="ru-RU" dirty="0">
                <a:latin typeface="Times New Roman" charset="0"/>
              </a:rPr>
              <a:t>2</a:t>
            </a:r>
            <a:r>
              <a:rPr lang="ru-RU" altLang="ru-RU" dirty="0">
                <a:latin typeface="Times New Roman" charset="0"/>
              </a:rPr>
              <a:t>Е3 </a:t>
            </a:r>
            <a:r>
              <a:rPr lang="ru-RU" altLang="ru-RU" dirty="0" err="1">
                <a:latin typeface="Times New Roman" charset="0"/>
              </a:rPr>
              <a:t>убіквітин-протеїнова</a:t>
            </a:r>
            <a:r>
              <a:rPr lang="ru-RU" altLang="ru-RU" dirty="0">
                <a:latin typeface="Times New Roman" charset="0"/>
              </a:rPr>
              <a:t> </a:t>
            </a:r>
            <a:r>
              <a:rPr lang="ru-RU" altLang="ru-RU" dirty="0" err="1">
                <a:latin typeface="Times New Roman" charset="0"/>
              </a:rPr>
              <a:t>лігаза</a:t>
            </a:r>
            <a:r>
              <a:rPr lang="ru-RU" altLang="ru-RU" dirty="0">
                <a:latin typeface="Times New Roman" charset="0"/>
              </a:rPr>
              <a:t>, яка </a:t>
            </a:r>
            <a:r>
              <a:rPr lang="ru-RU" altLang="ru-RU" dirty="0" err="1">
                <a:latin typeface="Times New Roman" charset="0"/>
              </a:rPr>
              <a:t>регулює</a:t>
            </a:r>
            <a:r>
              <a:rPr lang="ru-RU" altLang="ru-RU" dirty="0">
                <a:latin typeface="Times New Roman" charset="0"/>
              </a:rPr>
              <a:t> </a:t>
            </a:r>
            <a:r>
              <a:rPr lang="ru-RU" altLang="ru-RU" dirty="0" err="1">
                <a:latin typeface="Times New Roman" charset="0"/>
              </a:rPr>
              <a:t>убіквітин-залежне</a:t>
            </a:r>
            <a:r>
              <a:rPr lang="ru-RU" altLang="ru-RU" dirty="0">
                <a:latin typeface="Times New Roman" charset="0"/>
              </a:rPr>
              <a:t> </a:t>
            </a:r>
            <a:r>
              <a:rPr lang="ru-RU" altLang="ru-RU" dirty="0" err="1">
                <a:latin typeface="Times New Roman" charset="0"/>
              </a:rPr>
              <a:t>утримання</a:t>
            </a:r>
            <a:r>
              <a:rPr lang="ru-RU" altLang="ru-RU" dirty="0">
                <a:latin typeface="Times New Roman" charset="0"/>
              </a:rPr>
              <a:t> </a:t>
            </a:r>
            <a:r>
              <a:rPr lang="ru-RU" altLang="ru-RU" dirty="0" err="1">
                <a:latin typeface="Times New Roman" charset="0"/>
              </a:rPr>
              <a:t>репараційних</a:t>
            </a:r>
            <a:r>
              <a:rPr lang="ru-RU" altLang="ru-RU" dirty="0">
                <a:latin typeface="Times New Roman" charset="0"/>
              </a:rPr>
              <a:t> </a:t>
            </a:r>
            <a:r>
              <a:rPr lang="ru-RU" altLang="ru-RU" dirty="0" err="1">
                <a:latin typeface="Times New Roman" charset="0"/>
              </a:rPr>
              <a:t>білків</a:t>
            </a:r>
            <a:r>
              <a:rPr lang="ru-RU" altLang="ru-RU" dirty="0">
                <a:latin typeface="Times New Roman" charset="0"/>
              </a:rPr>
              <a:t> на </a:t>
            </a:r>
            <a:r>
              <a:rPr lang="ru-RU" altLang="ru-RU" dirty="0" err="1">
                <a:latin typeface="Times New Roman" charset="0"/>
              </a:rPr>
              <a:t>пошкоджених</a:t>
            </a:r>
            <a:r>
              <a:rPr lang="ru-RU" altLang="ru-RU" dirty="0">
                <a:latin typeface="Times New Roman" charset="0"/>
              </a:rPr>
              <a:t> хромосомах.</a:t>
            </a:r>
            <a:r>
              <a:rPr lang="en-US" altLang="ru-RU" dirty="0">
                <a:latin typeface="Times New Roman" charset="0"/>
              </a:rPr>
              <a:t> A regulatory element within in an intron of the HERC2 gene inhibits OCA2 promoter.</a:t>
            </a:r>
            <a:endParaRPr lang="ru-RU" altLang="ru-RU"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Образ слайда 1"/>
          <p:cNvSpPr>
            <a:spLocks noGrp="1" noRot="1" noChangeAspect="1" noTextEdit="1"/>
          </p:cNvSpPr>
          <p:nvPr>
            <p:ph type="sldImg"/>
          </p:nvPr>
        </p:nvSpPr>
        <p:spPr>
          <a:ln>
            <a:solidFill>
              <a:srgbClr val="000000"/>
            </a:solidFill>
            <a:miter lim="800000"/>
          </a:ln>
        </p:spPr>
      </p:sp>
      <p:sp>
        <p:nvSpPr>
          <p:cNvPr id="141315" name="Заметки 2"/>
          <p:cNvSpPr>
            <a:spLocks noGrp="1"/>
          </p:cNvSpPr>
          <p:nvPr>
            <p:ph type="body" idx="1"/>
          </p:nvPr>
        </p:nvSpPr>
        <p:spPr>
          <a:noFill/>
          <a:ln/>
        </p:spPr>
        <p:txBody>
          <a:bodyPr/>
          <a:lstStyle/>
          <a:p>
            <a:pPr eaLnBrk="1" hangingPunct="1">
              <a:spcBef>
                <a:spcPct val="0"/>
              </a:spcBef>
            </a:pPr>
            <a:endParaRPr lang="uk-UA" altLang="ru-RU" dirty="0"/>
          </a:p>
        </p:txBody>
      </p:sp>
      <p:sp>
        <p:nvSpPr>
          <p:cNvPr id="67588" name="Номер слайда 3"/>
          <p:cNvSpPr>
            <a:spLocks noGrp="1"/>
          </p:cNvSpPr>
          <p:nvPr>
            <p:ph type="sldNum" sz="quarter" idx="4294967295"/>
          </p:nvPr>
        </p:nvSpPr>
        <p:spPr bwMode="auto">
          <a:xfrm>
            <a:off x="3884613" y="8685213"/>
            <a:ext cx="2971800" cy="457200"/>
          </a:xfrm>
          <a:prstGeom prst="rect">
            <a:avLst/>
          </a:prstGeom>
          <a:ln>
            <a:miter lim="800000"/>
            <a:headEnd/>
            <a:tailEnd/>
          </a:ln>
        </p:spPr>
        <p:txBody>
          <a:bodyPr/>
          <a:lstStyle/>
          <a:p>
            <a:pPr eaLnBrk="1" hangingPunct="1">
              <a:buClr>
                <a:srgbClr val="000000"/>
              </a:buClr>
              <a:buSzPct val="100000"/>
              <a:buFont typeface="Times New Roman" pitchFamily="18" charset="0"/>
              <a:buNone/>
              <a:defRPr/>
            </a:pPr>
            <a:fld id="{03941A41-0DC3-4D90-BAB3-A8C8434EA13D}" type="slidenum">
              <a:rPr lang="uk-UA" altLang="ru-RU">
                <a:effectLst>
                  <a:outerShdw blurRad="38100" dist="38100" dir="2700000" algn="tl">
                    <a:srgbClr val="C0C0C0"/>
                  </a:outerShdw>
                </a:effectLst>
              </a:rPr>
              <a:pPr eaLnBrk="1" hangingPunct="1">
                <a:buClr>
                  <a:srgbClr val="000000"/>
                </a:buClr>
                <a:buSzPct val="100000"/>
                <a:buFont typeface="Times New Roman" pitchFamily="18" charset="0"/>
                <a:buNone/>
                <a:defRPr/>
              </a:pPr>
              <a:t>54</a:t>
            </a:fld>
            <a:endParaRPr lang="uk-UA" altLang="ru-RU">
              <a:effectLst>
                <a:outerShdw blurRad="38100" dist="38100" dir="2700000" algn="tl">
                  <a:srgbClr val="C0C0C0"/>
                </a:outerShdw>
              </a:effectLs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2339"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p:sp>
      <p:sp>
        <p:nvSpPr>
          <p:cNvPr id="143363" name="Заметки 2"/>
          <p:cNvSpPr>
            <a:spLocks noGrp="1"/>
          </p:cNvSpPr>
          <p:nvPr>
            <p:ph type="body" idx="1"/>
          </p:nvPr>
        </p:nvSpPr>
        <p:spPr>
          <a:noFill/>
          <a:ln/>
        </p:spPr>
        <p:txBody>
          <a:bodyPr/>
          <a:lstStyle/>
          <a:p>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54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053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p:spPr>
      </p:sp>
      <p:sp>
        <p:nvSpPr>
          <p:cNvPr id="337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337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8B397AB6-B300-48FB-9BDE-AA2F91C775EE}" type="slidenum">
              <a:rPr lang="ru-RU">
                <a:latin typeface="Calibri" pitchFamily="34" charset="0"/>
              </a:rPr>
              <a:pPr/>
              <a:t>61</a:t>
            </a:fld>
            <a:endParaRPr lang="ru-RU">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Образ слайда 1"/>
          <p:cNvSpPr>
            <a:spLocks noGrp="1" noRot="1" noChangeAspect="1" noTextEdit="1"/>
          </p:cNvSpPr>
          <p:nvPr>
            <p:ph type="sldImg"/>
          </p:nvPr>
        </p:nvSpPr>
        <p:spPr/>
      </p:sp>
      <p:sp>
        <p:nvSpPr>
          <p:cNvPr id="151555" name="Заметки 2"/>
          <p:cNvSpPr>
            <a:spLocks noGrp="1"/>
          </p:cNvSpPr>
          <p:nvPr>
            <p:ph type="body" idx="1"/>
          </p:nvPr>
        </p:nvSpPr>
        <p:spPr>
          <a:noFill/>
          <a:ln/>
        </p:spPr>
        <p:txBody>
          <a:bodyPr/>
          <a:lstStyle/>
          <a:p>
            <a:r>
              <a:rPr lang="en-US" altLang="ru-RU" b="1" i="1" dirty="0">
                <a:latin typeface="Times New Roman" charset="0"/>
              </a:rPr>
              <a:t>ormation of the testes or ovaries from embryonic genital ridges.</a:t>
            </a:r>
            <a:endParaRPr lang="en-US" altLang="ru-RU" dirty="0">
              <a:latin typeface="Times New Roman" charset="0"/>
            </a:endParaRPr>
          </a:p>
          <a:p>
            <a:r>
              <a:rPr lang="en-US" altLang="ru-RU" b="1" i="1" dirty="0">
                <a:latin typeface="Times New Roman" charset="0"/>
              </a:rPr>
              <a:t>Top left:</a:t>
            </a:r>
            <a:r>
              <a:rPr lang="en-US" altLang="ru-RU" i="1" dirty="0">
                <a:latin typeface="Times New Roman" charset="0"/>
              </a:rPr>
              <a:t> Illustration of a mouse embryo 10.5 days after fertilization, which is similar to a human embryo at an analogous stage (about 6 weeks gestation</a:t>
            </a:r>
            <a:r>
              <a:rPr lang="uk-UA" altLang="ru-RU" i="1" dirty="0">
                <a:latin typeface="Times New Roman" charset="0"/>
              </a:rPr>
              <a:t>)</a:t>
            </a:r>
            <a:r>
              <a:rPr lang="en-US" altLang="ru-RU" i="1" dirty="0">
                <a:latin typeface="Times New Roman" charset="0"/>
              </a:rPr>
              <a:t>, showing the position of the genital ridges in blue. </a:t>
            </a:r>
            <a:r>
              <a:rPr lang="en-US" altLang="ru-RU" b="1" i="1" dirty="0">
                <a:latin typeface="Times New Roman" charset="0"/>
              </a:rPr>
              <a:t>Top right:</a:t>
            </a:r>
            <a:r>
              <a:rPr lang="en-US" altLang="ru-RU" i="1" dirty="0">
                <a:latin typeface="Times New Roman" charset="0"/>
              </a:rPr>
              <a:t> Diagram of a cross-section of the embryo, showing the genital ridges in blue. </a:t>
            </a:r>
            <a:r>
              <a:rPr lang="en-US" altLang="ru-RU" b="1" i="1" dirty="0">
                <a:latin typeface="Times New Roman" charset="0"/>
              </a:rPr>
              <a:t>Bottom right:</a:t>
            </a:r>
            <a:r>
              <a:rPr lang="en-US" altLang="ru-RU" i="1" dirty="0">
                <a:latin typeface="Times New Roman" charset="0"/>
              </a:rPr>
              <a:t> Each genital ridge can develop into a testis or an ovary, depending on the genetic signals received. In XX embryos, ovaries usually form, but in XY embryos, testes usually form.</a:t>
            </a:r>
            <a:endParaRPr lang="en-US" altLang="ru-RU" dirty="0">
              <a:latin typeface="Times New Roman" charset="0"/>
            </a:endParaRPr>
          </a:p>
          <a:p>
            <a:r>
              <a:rPr lang="en-US" altLang="ru-RU" dirty="0">
                <a:latin typeface="Times New Roman" charset="0"/>
              </a:rPr>
              <a:t>Rspo 1 he encoded protein is a ligand for leucine-rich repeat-containing G-protein coupled receptors (LGR proteins) and positively regulates the Wnt signaling pathway.  In critical gonadal stages, between six and nine weeks after fertilization, the ovaries upregulate it while the testes downregulate it</a:t>
            </a:r>
            <a:endParaRPr lang="uk-UA" altLang="ru-RU"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155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extLst>
      <p:ext uri="{BB962C8B-B14F-4D97-AF65-F5344CB8AC3E}">
        <p14:creationId xmlns:p14="http://schemas.microsoft.com/office/powerpoint/2010/main" val="2198437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ChangeArrowheads="1" noTextEdit="1"/>
          </p:cNvSpPr>
          <p:nvPr>
            <p:ph type="sldImg"/>
          </p:nvPr>
        </p:nvSpPr>
        <p:spPr bwMode="auto">
          <a:noFill/>
          <a:ln>
            <a:solidFill>
              <a:srgbClr val="000000"/>
            </a:solidFill>
            <a:miter lim="800000"/>
            <a:headEnd/>
            <a:tailEnd/>
          </a:ln>
        </p:spPr>
      </p:sp>
      <p:sp>
        <p:nvSpPr>
          <p:cNvPr id="37891"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a:p>
        </p:txBody>
      </p:sp>
      <p:sp>
        <p:nvSpPr>
          <p:cNvPr id="37892"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74EFE5DA-805B-479C-B7AE-2F7E4F203A28}" type="slidenum">
              <a:rPr lang="ru-RU">
                <a:latin typeface="Calibri" pitchFamily="34" charset="0"/>
              </a:rPr>
              <a:pPr/>
              <a:t>67</a:t>
            </a:fld>
            <a:endParaRPr lang="ru-RU">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36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1933 рік – Нобелевська премія за відкриття, пов</a:t>
            </a:r>
            <a:r>
              <a:rPr lang="en-US" dirty="0"/>
              <a:t>’</a:t>
            </a:r>
            <a:r>
              <a:rPr lang="uk-UA" dirty="0"/>
              <a:t>язані з роллю хромосом у спадковості</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7699"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21D7D739-8040-4838-AF77-9A6D78076322}" type="slidenum">
              <a:rPr lang="uk-UA" altLang="ru-RU"/>
              <a:pPr>
                <a:defRPr/>
              </a:pPr>
              <a:t>‹#›</a:t>
            </a:fld>
            <a:endParaRPr lang="uk-UA"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914EB3FD-73BC-4F11-93CA-0E92E54752CE}" type="slidenum">
              <a:rPr lang="uk-UA" altLang="ru-RU"/>
              <a:pPr>
                <a:defRPr/>
              </a:pPr>
              <a:t>‹#›</a:t>
            </a:fld>
            <a:endParaRPr lang="uk-UA"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B9768438-1CAC-455A-8DE0-6667914D3CC1}" type="slidenum">
              <a:rPr lang="uk-UA" altLang="ru-RU"/>
              <a:pPr>
                <a:defRPr/>
              </a:pPr>
              <a:t>‹#›</a:t>
            </a:fld>
            <a:endParaRPr lang="uk-UA"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8312EECB-3A86-4C8B-A7A8-713F774F16B4}" type="slidenum">
              <a:rPr lang="uk-UA" altLang="ru-RU"/>
              <a:pPr>
                <a:defRPr/>
              </a:pPr>
              <a:t>‹#›</a:t>
            </a:fld>
            <a:endParaRPr lang="uk-UA"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Rectangle 9"/>
          <p:cNvSpPr>
            <a:spLocks noGrp="1" noChangeArrowheads="1"/>
          </p:cNvSpPr>
          <p:nvPr>
            <p:ph type="dt" idx="10"/>
          </p:nvPr>
        </p:nvSpPr>
        <p:spPr>
          <a:ln/>
        </p:spPr>
        <p:txBody>
          <a:bodyPr/>
          <a:lstStyle>
            <a:lvl1pPr>
              <a:defRPr/>
            </a:lvl1pPr>
          </a:lstStyle>
          <a:p>
            <a:pPr>
              <a:defRPr/>
            </a:pPr>
            <a:endParaRPr lang="uk-UA"/>
          </a:p>
        </p:txBody>
      </p:sp>
      <p:sp>
        <p:nvSpPr>
          <p:cNvPr id="8" name="Rectangle 10"/>
          <p:cNvSpPr>
            <a:spLocks noGrp="1" noChangeArrowheads="1"/>
          </p:cNvSpPr>
          <p:nvPr>
            <p:ph type="ftr" idx="11"/>
          </p:nvPr>
        </p:nvSpPr>
        <p:spPr>
          <a:ln/>
        </p:spPr>
        <p:txBody>
          <a:bodyPr/>
          <a:lstStyle>
            <a:lvl1pPr>
              <a:defRPr/>
            </a:lvl1pPr>
          </a:lstStyle>
          <a:p>
            <a:pPr>
              <a:defRPr/>
            </a:pPr>
            <a:endParaRPr lang="uk-UA"/>
          </a:p>
        </p:txBody>
      </p:sp>
      <p:sp>
        <p:nvSpPr>
          <p:cNvPr id="9" name="Rectangle 11"/>
          <p:cNvSpPr>
            <a:spLocks noGrp="1" noChangeArrowheads="1"/>
          </p:cNvSpPr>
          <p:nvPr>
            <p:ph type="sldNum" idx="12"/>
          </p:nvPr>
        </p:nvSpPr>
        <p:spPr>
          <a:ln/>
        </p:spPr>
        <p:txBody>
          <a:bodyPr/>
          <a:lstStyle>
            <a:lvl1pPr>
              <a:defRPr/>
            </a:lvl1pPr>
          </a:lstStyle>
          <a:p>
            <a:pPr>
              <a:defRPr/>
            </a:pPr>
            <a:fld id="{E71C3EBB-26EA-4CB0-A7AD-BF2901B599D6}" type="slidenum">
              <a:rPr lang="uk-UA" altLang="ru-RU"/>
              <a:pPr>
                <a:defRPr/>
              </a:pPr>
              <a:t>‹#›</a:t>
            </a:fld>
            <a:endParaRPr lang="uk-UA"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Rectangle 9"/>
          <p:cNvSpPr>
            <a:spLocks noGrp="1" noChangeArrowheads="1"/>
          </p:cNvSpPr>
          <p:nvPr>
            <p:ph type="dt" idx="10"/>
          </p:nvPr>
        </p:nvSpPr>
        <p:spPr>
          <a:ln/>
        </p:spPr>
        <p:txBody>
          <a:bodyPr/>
          <a:lstStyle>
            <a:lvl1pPr>
              <a:defRPr/>
            </a:lvl1pPr>
          </a:lstStyle>
          <a:p>
            <a:pPr>
              <a:defRPr/>
            </a:pPr>
            <a:endParaRPr lang="uk-UA"/>
          </a:p>
        </p:txBody>
      </p:sp>
      <p:sp>
        <p:nvSpPr>
          <p:cNvPr id="4" name="Rectangle 10"/>
          <p:cNvSpPr>
            <a:spLocks noGrp="1" noChangeArrowheads="1"/>
          </p:cNvSpPr>
          <p:nvPr>
            <p:ph type="ftr" idx="11"/>
          </p:nvPr>
        </p:nvSpPr>
        <p:spPr>
          <a:ln/>
        </p:spPr>
        <p:txBody>
          <a:bodyPr/>
          <a:lstStyle>
            <a:lvl1pPr>
              <a:defRPr/>
            </a:lvl1pPr>
          </a:lstStyle>
          <a:p>
            <a:pPr>
              <a:defRPr/>
            </a:pPr>
            <a:endParaRPr lang="uk-UA"/>
          </a:p>
        </p:txBody>
      </p:sp>
      <p:sp>
        <p:nvSpPr>
          <p:cNvPr id="5" name="Rectangle 11"/>
          <p:cNvSpPr>
            <a:spLocks noGrp="1" noChangeArrowheads="1"/>
          </p:cNvSpPr>
          <p:nvPr>
            <p:ph type="sldNum" idx="12"/>
          </p:nvPr>
        </p:nvSpPr>
        <p:spPr>
          <a:ln/>
        </p:spPr>
        <p:txBody>
          <a:bodyPr/>
          <a:lstStyle>
            <a:lvl1pPr>
              <a:defRPr/>
            </a:lvl1pPr>
          </a:lstStyle>
          <a:p>
            <a:pPr>
              <a:defRPr/>
            </a:pPr>
            <a:fld id="{7B343424-62D1-4E57-8D40-07BFCFF7FE9D}" type="slidenum">
              <a:rPr lang="uk-UA" altLang="ru-RU"/>
              <a:pPr>
                <a:defRPr/>
              </a:pPr>
              <a:t>‹#›</a:t>
            </a:fld>
            <a:endParaRPr lang="uk-UA"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endParaRPr lang="uk-UA"/>
          </a:p>
        </p:txBody>
      </p:sp>
      <p:sp>
        <p:nvSpPr>
          <p:cNvPr id="3" name="Rectangle 10"/>
          <p:cNvSpPr>
            <a:spLocks noGrp="1" noChangeArrowheads="1"/>
          </p:cNvSpPr>
          <p:nvPr>
            <p:ph type="ftr" idx="11"/>
          </p:nvPr>
        </p:nvSpPr>
        <p:spPr>
          <a:ln/>
        </p:spPr>
        <p:txBody>
          <a:bodyPr/>
          <a:lstStyle>
            <a:lvl1pPr>
              <a:defRPr/>
            </a:lvl1pPr>
          </a:lstStyle>
          <a:p>
            <a:pPr>
              <a:defRPr/>
            </a:pPr>
            <a:endParaRPr lang="uk-UA"/>
          </a:p>
        </p:txBody>
      </p:sp>
      <p:sp>
        <p:nvSpPr>
          <p:cNvPr id="4" name="Rectangle 11"/>
          <p:cNvSpPr>
            <a:spLocks noGrp="1" noChangeArrowheads="1"/>
          </p:cNvSpPr>
          <p:nvPr>
            <p:ph type="sldNum" idx="12"/>
          </p:nvPr>
        </p:nvSpPr>
        <p:spPr>
          <a:ln/>
        </p:spPr>
        <p:txBody>
          <a:bodyPr/>
          <a:lstStyle>
            <a:lvl1pPr>
              <a:defRPr/>
            </a:lvl1pPr>
          </a:lstStyle>
          <a:p>
            <a:pPr>
              <a:defRPr/>
            </a:pPr>
            <a:fld id="{48FB6D7B-A37A-4875-8DEE-D97FA1925F65}" type="slidenum">
              <a:rPr lang="uk-UA" altLang="ru-RU"/>
              <a:pPr>
                <a:defRPr/>
              </a:pPr>
              <a:t>‹#›</a:t>
            </a:fld>
            <a:endParaRPr lang="uk-UA"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B059999F-68E6-4979-B97A-C398DD6E324D}" type="slidenum">
              <a:rPr lang="uk-UA" altLang="ru-RU"/>
              <a:pPr>
                <a:defRPr/>
              </a:pPr>
              <a:t>‹#›</a:t>
            </a:fld>
            <a:endParaRPr lang="uk-UA"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3BA8A2EC-0EDD-483C-B603-463E2570B630}" type="slidenum">
              <a:rPr lang="uk-UA" altLang="ru-RU"/>
              <a:pPr>
                <a:defRPr/>
              </a:pPr>
              <a:t>‹#›</a:t>
            </a:fld>
            <a:endParaRPr lang="uk-UA"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DFBC8E4E-1BF8-4253-B748-65D0D522EEE5}" type="slidenum">
              <a:rPr lang="uk-UA" altLang="ru-RU"/>
              <a:pPr>
                <a:defRPr/>
              </a:pPr>
              <a:t>‹#›</a:t>
            </a:fld>
            <a:endParaRPr lang="uk-UA"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86550" y="1600200"/>
            <a:ext cx="2074863" cy="4525963"/>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607695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1D9449F0-8A98-4DA3-9AF3-184BE4C0F923}" type="slidenum">
              <a:rPr lang="uk-UA" altLang="ru-RU"/>
              <a:pPr>
                <a:defRPr/>
              </a:pPr>
              <a:t>‹#›</a:t>
            </a:fld>
            <a:endParaRPr lang="uk-UA"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pPr>
              <a:defRPr/>
            </a:pPr>
            <a:endParaRPr lang="uk-UA"/>
          </a:p>
        </p:txBody>
      </p:sp>
      <p:sp>
        <p:nvSpPr>
          <p:cNvPr id="17" name="Нижний колонтитул 16"/>
          <p:cNvSpPr>
            <a:spLocks noGrp="1"/>
          </p:cNvSpPr>
          <p:nvPr>
            <p:ph type="ftr" sz="quarter" idx="11"/>
          </p:nvPr>
        </p:nvSpPr>
        <p:spPr>
          <a:xfrm>
            <a:off x="2898648" y="6355080"/>
            <a:ext cx="3474720" cy="365760"/>
          </a:xfrm>
        </p:spPr>
        <p:txBody>
          <a:bodyPr/>
          <a:lstStyle/>
          <a:p>
            <a:pPr>
              <a:defRPr/>
            </a:pPr>
            <a:endParaRPr lang="uk-UA"/>
          </a:p>
        </p:txBody>
      </p:sp>
      <p:sp>
        <p:nvSpPr>
          <p:cNvPr id="29" name="Номер слайда 28"/>
          <p:cNvSpPr>
            <a:spLocks noGrp="1"/>
          </p:cNvSpPr>
          <p:nvPr>
            <p:ph type="sldNum" sz="quarter" idx="12"/>
          </p:nvPr>
        </p:nvSpPr>
        <p:spPr>
          <a:xfrm>
            <a:off x="1216152" y="6355080"/>
            <a:ext cx="1219200" cy="365760"/>
          </a:xfrm>
        </p:spPr>
        <p:txBody>
          <a:bodyPr/>
          <a:lstStyle/>
          <a:p>
            <a:pPr>
              <a:defRPr/>
            </a:pPr>
            <a:fld id="{C81B727C-5BDE-42DF-8D61-CD1C7545EE20}" type="slidenum">
              <a:rPr lang="uk-UA" altLang="ru-RU" smtClean="0"/>
              <a:pPr>
                <a:defRPr/>
              </a:pPr>
              <a:t>‹#›</a:t>
            </a:fld>
            <a:endParaRPr lang="uk-UA" alt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483EA82B-324F-45AC-B918-AF8332CBFD4B}" type="slidenum">
              <a:rPr lang="uk-UA" altLang="ru-RU" smtClean="0"/>
              <a:pPr>
                <a:defRPr/>
              </a:pPr>
              <a:t>‹#›</a:t>
            </a:fld>
            <a:endParaRPr lang="uk-UA" alt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a:xfrm>
            <a:off x="6400800" y="6355080"/>
            <a:ext cx="2286000" cy="365760"/>
          </a:xfrm>
        </p:spPr>
        <p:txBody>
          <a:bodyPr/>
          <a:lstStyle/>
          <a:p>
            <a:pPr>
              <a:defRPr/>
            </a:pPr>
            <a:endParaRPr lang="uk-UA"/>
          </a:p>
        </p:txBody>
      </p:sp>
      <p:sp>
        <p:nvSpPr>
          <p:cNvPr id="5" name="Нижний колонтитул 4"/>
          <p:cNvSpPr>
            <a:spLocks noGrp="1"/>
          </p:cNvSpPr>
          <p:nvPr>
            <p:ph type="ftr" sz="quarter" idx="11"/>
          </p:nvPr>
        </p:nvSpPr>
        <p:spPr>
          <a:xfrm>
            <a:off x="2898648" y="6355080"/>
            <a:ext cx="3474720" cy="365760"/>
          </a:xfrm>
        </p:spPr>
        <p:txBody>
          <a:bodyPr/>
          <a:lstStyle/>
          <a:p>
            <a:pPr>
              <a:defRPr/>
            </a:pPr>
            <a:endParaRPr lang="uk-UA"/>
          </a:p>
        </p:txBody>
      </p:sp>
      <p:sp>
        <p:nvSpPr>
          <p:cNvPr id="6" name="Номер слайда 5"/>
          <p:cNvSpPr>
            <a:spLocks noGrp="1"/>
          </p:cNvSpPr>
          <p:nvPr>
            <p:ph type="sldNum" sz="quarter" idx="12"/>
          </p:nvPr>
        </p:nvSpPr>
        <p:spPr>
          <a:xfrm>
            <a:off x="1069848" y="6355080"/>
            <a:ext cx="1520952" cy="365760"/>
          </a:xfrm>
        </p:spPr>
        <p:txBody>
          <a:bodyPr/>
          <a:lstStyle/>
          <a:p>
            <a:pPr>
              <a:defRPr/>
            </a:pPr>
            <a:fld id="{F94F8260-F1A2-4305-8ECA-B328E752C287}" type="slidenum">
              <a:rPr lang="uk-UA" altLang="ru-RU" smtClean="0"/>
              <a:pPr>
                <a:defRPr/>
              </a:pPr>
              <a:t>‹#›</a:t>
            </a:fld>
            <a:endParaRPr lang="uk-UA" alt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5FC16A01-7E43-4742-89AE-A3925DA86B20}" type="slidenum">
              <a:rPr lang="uk-UA" altLang="ru-RU" smtClean="0"/>
              <a:pPr>
                <a:defRPr/>
              </a:pPr>
              <a:t>‹#›</a:t>
            </a:fld>
            <a:endParaRPr lang="uk-UA" alt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pPr>
              <a:defRPr/>
            </a:pPr>
            <a:endParaRPr lang="uk-UA"/>
          </a:p>
        </p:txBody>
      </p:sp>
      <p:sp>
        <p:nvSpPr>
          <p:cNvPr id="8" name="Нижний колонтитул 7"/>
          <p:cNvSpPr>
            <a:spLocks noGrp="1"/>
          </p:cNvSpPr>
          <p:nvPr>
            <p:ph type="ftr" sz="quarter" idx="11"/>
          </p:nvPr>
        </p:nvSpPr>
        <p:spPr/>
        <p:txBody>
          <a:bodyPr/>
          <a:lstStyle/>
          <a:p>
            <a:pPr>
              <a:defRPr/>
            </a:pPr>
            <a:endParaRPr lang="uk-UA"/>
          </a:p>
        </p:txBody>
      </p:sp>
      <p:sp>
        <p:nvSpPr>
          <p:cNvPr id="9" name="Номер слайда 8"/>
          <p:cNvSpPr>
            <a:spLocks noGrp="1"/>
          </p:cNvSpPr>
          <p:nvPr>
            <p:ph type="sldNum" sz="quarter" idx="12"/>
          </p:nvPr>
        </p:nvSpPr>
        <p:spPr/>
        <p:txBody>
          <a:bodyPr/>
          <a:lstStyle/>
          <a:p>
            <a:pPr>
              <a:defRPr/>
            </a:pPr>
            <a:fld id="{F5EE0FDF-3486-4CCD-BEA6-363B0ABA0956}" type="slidenum">
              <a:rPr lang="uk-UA" altLang="ru-RU" smtClean="0"/>
              <a:pPr>
                <a:defRPr/>
              </a:pPr>
              <a:t>‹#›</a:t>
            </a:fld>
            <a:endParaRPr lang="uk-UA" alt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pPr>
              <a:defRPr/>
            </a:pPr>
            <a:endParaRPr lang="uk-UA"/>
          </a:p>
        </p:txBody>
      </p:sp>
      <p:sp>
        <p:nvSpPr>
          <p:cNvPr id="4" name="Нижний колонтитул 3"/>
          <p:cNvSpPr>
            <a:spLocks noGrp="1"/>
          </p:cNvSpPr>
          <p:nvPr>
            <p:ph type="ftr" sz="quarter" idx="11"/>
          </p:nvPr>
        </p:nvSpPr>
        <p:spPr/>
        <p:txBody>
          <a:bodyPr/>
          <a:lstStyle/>
          <a:p>
            <a:pPr>
              <a:defRPr/>
            </a:pPr>
            <a:endParaRPr lang="uk-UA"/>
          </a:p>
        </p:txBody>
      </p:sp>
      <p:sp>
        <p:nvSpPr>
          <p:cNvPr id="5" name="Номер слайда 4"/>
          <p:cNvSpPr>
            <a:spLocks noGrp="1"/>
          </p:cNvSpPr>
          <p:nvPr>
            <p:ph type="sldNum" sz="quarter" idx="12"/>
          </p:nvPr>
        </p:nvSpPr>
        <p:spPr/>
        <p:txBody>
          <a:bodyPr/>
          <a:lstStyle/>
          <a:p>
            <a:pPr>
              <a:defRPr/>
            </a:pPr>
            <a:fld id="{C2165765-F253-4D77-82A3-085E1AA7D00E}" type="slidenum">
              <a:rPr lang="uk-UA" altLang="ru-RU" smtClean="0"/>
              <a:pPr>
                <a:defRPr/>
              </a:pPr>
              <a:t>‹#›</a:t>
            </a:fld>
            <a:endParaRPr lang="uk-UA" alt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uk-UA"/>
          </a:p>
        </p:txBody>
      </p:sp>
      <p:sp>
        <p:nvSpPr>
          <p:cNvPr id="3" name="Нижний колонтитул 2"/>
          <p:cNvSpPr>
            <a:spLocks noGrp="1"/>
          </p:cNvSpPr>
          <p:nvPr>
            <p:ph type="ftr" sz="quarter" idx="11"/>
          </p:nvPr>
        </p:nvSpPr>
        <p:spPr/>
        <p:txBody>
          <a:bodyPr/>
          <a:lstStyle/>
          <a:p>
            <a:pPr>
              <a:defRPr/>
            </a:pPr>
            <a:endParaRPr lang="uk-UA"/>
          </a:p>
        </p:txBody>
      </p:sp>
      <p:sp>
        <p:nvSpPr>
          <p:cNvPr id="4" name="Номер слайда 3"/>
          <p:cNvSpPr>
            <a:spLocks noGrp="1"/>
          </p:cNvSpPr>
          <p:nvPr>
            <p:ph type="sldNum" sz="quarter" idx="12"/>
          </p:nvPr>
        </p:nvSpPr>
        <p:spPr/>
        <p:txBody>
          <a:bodyPr/>
          <a:lstStyle/>
          <a:p>
            <a:pPr>
              <a:defRPr/>
            </a:pPr>
            <a:fld id="{CEC73FD2-AEFB-49F7-A62D-44D14E4E0780}" type="slidenum">
              <a:rPr lang="uk-UA" altLang="ru-RU" smtClean="0"/>
              <a:pPr>
                <a:defRPr/>
              </a:pPr>
              <a:t>‹#›</a:t>
            </a:fld>
            <a:endParaRPr lang="uk-UA" alt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DD3DB4D3-043A-48B7-8582-964A5141C87B}"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C0BF7135-72BE-4DA7-840C-8A60F52A9DB0}"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629B9E87-C436-4181-836F-DA8ADD619875}" type="slidenum">
              <a:rPr lang="uk-UA" altLang="ru-RU" smtClean="0"/>
              <a:pPr>
                <a:defRPr/>
              </a:pPr>
              <a:t>‹#›</a:t>
            </a:fld>
            <a:endParaRPr lang="uk-UA" alt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5D7E81E8-4256-4129-877F-2334558E235E}" type="slidenum">
              <a:rPr lang="uk-UA" altLang="ru-RU" smtClean="0"/>
              <a:pPr>
                <a:defRPr/>
              </a:pPr>
              <a:t>‹#›</a:t>
            </a:fld>
            <a:endParaRPr lang="uk-UA" alt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grpSp>
        <p:nvGrpSpPr>
          <p:cNvPr id="1026" name="Group 1"/>
          <p:cNvGrpSpPr>
            <a:grpSpLocks/>
          </p:cNvGrpSpPr>
          <p:nvPr/>
        </p:nvGrpSpPr>
        <p:grpSpPr bwMode="auto">
          <a:xfrm>
            <a:off x="319088" y="1752600"/>
            <a:ext cx="8823325" cy="5127625"/>
            <a:chOff x="201" y="1104"/>
            <a:chExt cx="5558" cy="3230"/>
          </a:xfrm>
        </p:grpSpPr>
        <p:sp>
          <p:nvSpPr>
            <p:cNvPr id="2050" name="Freeform 2"/>
            <p:cNvSpPr>
              <a:spLocks noChangeArrowheads="1"/>
            </p:cNvSpPr>
            <p:nvPr/>
          </p:nvSpPr>
          <p:spPr bwMode="auto">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rgbClr val="006600">
                <a:alpha val="3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1" name="Freeform 3"/>
            <p:cNvSpPr>
              <a:spLocks noChangeArrowheads="1"/>
            </p:cNvSpPr>
            <p:nvPr/>
          </p:nvSpPr>
          <p:spPr bwMode="auto">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rgbClr val="006600">
                <a:alpha val="2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2" name="Freeform 4"/>
            <p:cNvSpPr>
              <a:spLocks noChangeArrowheads="1"/>
            </p:cNvSpPr>
            <p:nvPr/>
          </p:nvSpPr>
          <p:spPr bwMode="auto">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3" name="Freeform 5"/>
            <p:cNvSpPr>
              <a:spLocks noChangeArrowheads="1"/>
            </p:cNvSpPr>
            <p:nvPr/>
          </p:nvSpPr>
          <p:spPr bwMode="auto">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4" name="Freeform 6"/>
            <p:cNvSpPr>
              <a:spLocks noChangeArrowheads="1"/>
            </p:cNvSpPr>
            <p:nvPr/>
          </p:nvSpPr>
          <p:spPr bwMode="auto">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5" name="Freeform 7"/>
            <p:cNvSpPr>
              <a:spLocks noChangeArrowheads="1"/>
            </p:cNvSpPr>
            <p:nvPr/>
          </p:nvSpPr>
          <p:spPr bwMode="auto">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sp>
        <p:nvSpPr>
          <p:cNvPr id="2056" name="Rectangle 8"/>
          <p:cNvSpPr>
            <a:spLocks noGrp="1" noChangeArrowheads="1"/>
          </p:cNvSpPr>
          <p:nvPr>
            <p:ph type="title"/>
          </p:nvPr>
        </p:nvSpPr>
        <p:spPr bwMode="auto">
          <a:xfrm>
            <a:off x="990600" y="1905000"/>
            <a:ext cx="7770813" cy="2103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ru-RU"/>
              <a:t>Для правки текста заголовка щелкните мышью</a:t>
            </a:r>
          </a:p>
        </p:txBody>
      </p:sp>
      <p:sp>
        <p:nvSpPr>
          <p:cNvPr id="2057" name="Rectangle 9"/>
          <p:cNvSpPr>
            <a:spLocks noGrp="1" noChangeArrowheads="1"/>
          </p:cNvSpPr>
          <p:nvPr>
            <p:ph type="dt"/>
          </p:nvPr>
        </p:nvSpPr>
        <p:spPr bwMode="auto">
          <a:xfrm>
            <a:off x="990600"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Times New Roman" panose="02020603050405020304" pitchFamily="18" charset="0"/>
              <a:buNone/>
              <a:tabLst>
                <a:tab pos="723900" algn="l"/>
                <a:tab pos="14478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8" name="Rectangle 10"/>
          <p:cNvSpPr>
            <a:spLocks noGrp="1" noChangeArrowheads="1"/>
          </p:cNvSpPr>
          <p:nvPr>
            <p:ph type="ftr"/>
          </p:nvPr>
        </p:nvSpPr>
        <p:spPr bwMode="auto">
          <a:xfrm>
            <a:off x="3468688" y="6245225"/>
            <a:ext cx="2894012"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9" name="Rectangle 11"/>
          <p:cNvSpPr>
            <a:spLocks noGrp="1" noChangeArrowheads="1"/>
          </p:cNvSpPr>
          <p:nvPr>
            <p:ph type="sldNum"/>
          </p:nvPr>
        </p:nvSpPr>
        <p:spPr bwMode="auto">
          <a:xfrm>
            <a:off x="6937375"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Times New Roman" pitchFamily="18" charset="0"/>
              <a:buNone/>
              <a:defRPr sz="1400">
                <a:solidFill>
                  <a:srgbClr val="FFFFFF"/>
                </a:solidFill>
                <a:effectLst>
                  <a:outerShdw blurRad="38100" dist="38100" dir="2700000" algn="tl">
                    <a:srgbClr val="000000"/>
                  </a:outerShdw>
                </a:effectLst>
                <a:latin typeface="Times New Roman" pitchFamily="18" charset="0"/>
              </a:defRPr>
            </a:lvl1pPr>
          </a:lstStyle>
          <a:p>
            <a:pPr>
              <a:defRPr/>
            </a:pPr>
            <a:fld id="{1DDF95BB-B265-4B7E-B076-BF6F1628D46B}"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2pPr>
      <a:lvl3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3pPr>
      <a:lvl4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4pPr>
      <a:lvl5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5pPr>
      <a:lvl6pPr marL="25146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6pPr>
      <a:lvl7pPr marL="29718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7pPr>
      <a:lvl8pPr marL="34290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8pPr>
      <a:lvl9pPr marL="38862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FFFFFF"/>
          </a:solidFill>
          <a:effectLst>
            <a:outerShdw blurRad="38100" dist="38100" dir="2700000" algn="tl">
              <a:srgbClr val="000000"/>
            </a:outerShdw>
          </a:effectLst>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FFFFFF"/>
          </a:solidFill>
          <a:effectLst>
            <a:outerShdw blurRad="38100" dist="38100" dir="2700000" algn="tl">
              <a:srgbClr val="000000"/>
            </a:outerShdw>
          </a:effectLst>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FFFFFF"/>
          </a:solidFill>
          <a:effectLst>
            <a:outerShdw blurRad="38100" dist="38100" dir="2700000" algn="tl">
              <a:srgbClr val="000000"/>
            </a:outerShdw>
          </a:effectLst>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endParaRPr lang="uk-UA"/>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uk-UA"/>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DDF95BB-B265-4B7E-B076-BF6F1628D46B}" type="slidenum">
              <a:rPr lang="uk-UA" altLang="ru-RU" smtClean="0"/>
              <a:pPr>
                <a:defRPr/>
              </a:pPr>
              <a:t>‹#›</a:t>
            </a:fld>
            <a:endParaRPr lang="uk-UA" alt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6.jpeg"/><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59.jpeg"/><Relationship Id="rId4" Type="http://schemas.openxmlformats.org/officeDocument/2006/relationships/image" Target="https://genetics.thetech.org/sites/default/files/450Epistasis.gif"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3.xml"/><Relationship Id="rId4" Type="http://schemas.openxmlformats.org/officeDocument/2006/relationships/image" Target="../media/image67.jpeg"/></Relationships>
</file>

<file path=ppt/slides/_rels/slide5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71.jpeg"/><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914400" y="764704"/>
            <a:ext cx="8229600" cy="648072"/>
          </a:xfrm>
        </p:spPr>
        <p:txBody>
          <a:bodyPr>
            <a:noAutofit/>
          </a:bodyPr>
          <a:lstStyle/>
          <a:p>
            <a:pPr algn="ctr">
              <a:defRPr/>
            </a:pPr>
            <a:r>
              <a:rPr lang="uk-UA" sz="3600" dirty="0">
                <a:solidFill>
                  <a:schemeClr val="bg1">
                    <a:lumMod val="50000"/>
                  </a:schemeClr>
                </a:solidFill>
                <a:effectLst/>
                <a:latin typeface="Arial" panose="020B0604020202020204" pitchFamily="34" charset="0"/>
                <a:cs typeface="Arial" panose="020B0604020202020204" pitchFamily="34" charset="0"/>
              </a:rPr>
              <a:t>Закони спадковості</a:t>
            </a:r>
            <a:br>
              <a:rPr lang="uk-UA" sz="3600" dirty="0">
                <a:solidFill>
                  <a:schemeClr val="bg1">
                    <a:lumMod val="50000"/>
                  </a:schemeClr>
                </a:solidFill>
                <a:effectLst/>
                <a:latin typeface="Arial" panose="020B0604020202020204" pitchFamily="34" charset="0"/>
                <a:cs typeface="Arial" panose="020B0604020202020204" pitchFamily="34" charset="0"/>
              </a:rPr>
            </a:br>
            <a:endParaRPr lang="ru-RU" sz="3600" dirty="0">
              <a:latin typeface="Arial" panose="020B0604020202020204" pitchFamily="34" charset="0"/>
              <a:cs typeface="Arial" panose="020B0604020202020204" pitchFamily="34" charset="0"/>
            </a:endParaRPr>
          </a:p>
        </p:txBody>
      </p:sp>
      <p:pic>
        <p:nvPicPr>
          <p:cNvPr id="10243" name="Объект 3" descr="Картинки по запросу human genetics"/>
          <p:cNvPicPr>
            <a:picLocks noGrp="1"/>
          </p:cNvPicPr>
          <p:nvPr>
            <p:ph sz="quarter" idx="1"/>
          </p:nvPr>
        </p:nvPicPr>
        <p:blipFill>
          <a:blip r:embed="rId2" cstate="print"/>
          <a:stretch>
            <a:fillRect/>
          </a:stretch>
        </p:blipFill>
        <p:spPr>
          <a:xfrm>
            <a:off x="1979712" y="1196752"/>
            <a:ext cx="5688632" cy="5253434"/>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Содержимое 2"/>
          <p:cNvSpPr>
            <a:spLocks noGrp="1"/>
          </p:cNvSpPr>
          <p:nvPr>
            <p:ph sz="quarter" idx="1"/>
          </p:nvPr>
        </p:nvSpPr>
        <p:spPr>
          <a:xfrm>
            <a:off x="457200" y="836613"/>
            <a:ext cx="5770563" cy="5472112"/>
          </a:xfrm>
        </p:spPr>
        <p:txBody>
          <a:bodyPr rtlCol="0">
            <a:normAutofit/>
          </a:bodyPr>
          <a:lstStyle/>
          <a:p>
            <a:pPr eaLnBrk="1" fontAlgn="auto" hangingPunct="1">
              <a:spcAft>
                <a:spcPts val="0"/>
              </a:spcAft>
              <a:buFont typeface="Arial" panose="020B0604020202020204" pitchFamily="34" charset="0"/>
              <a:buNone/>
              <a:defRPr/>
            </a:pPr>
            <a:r>
              <a:rPr lang="uk-UA" b="1" dirty="0">
                <a:solidFill>
                  <a:srgbClr val="FF0000"/>
                </a:solidFill>
              </a:rPr>
              <a:t>Генетика</a:t>
            </a:r>
            <a:r>
              <a:rPr lang="en-US" b="1" dirty="0">
                <a:solidFill>
                  <a:srgbClr val="FF0000"/>
                </a:solidFill>
              </a:rPr>
              <a:t> </a:t>
            </a:r>
            <a:r>
              <a:rPr lang="en-US" b="1" dirty="0">
                <a:solidFill>
                  <a:schemeClr val="bg1">
                    <a:lumMod val="50000"/>
                  </a:schemeClr>
                </a:solidFill>
              </a:rPr>
              <a:t>–</a:t>
            </a:r>
            <a:r>
              <a:rPr lang="ru-RU" dirty="0"/>
              <a:t> </a:t>
            </a:r>
            <a:r>
              <a:rPr lang="uk-UA" dirty="0"/>
              <a:t>наука про спадковість і мінливість</a:t>
            </a:r>
            <a:r>
              <a:rPr lang="ru-RU" b="1" dirty="0"/>
              <a:t>.</a:t>
            </a:r>
            <a:endParaRPr lang="en-US" b="1" dirty="0"/>
          </a:p>
          <a:p>
            <a:pPr eaLnBrk="1" fontAlgn="auto" hangingPunct="1">
              <a:spcAft>
                <a:spcPts val="0"/>
              </a:spcAft>
              <a:buFont typeface="Wingdings 3" pitchFamily="18" charset="2"/>
              <a:buNone/>
              <a:defRPr/>
            </a:pPr>
            <a:endParaRPr lang="en-US" sz="2000" dirty="0"/>
          </a:p>
          <a:p>
            <a:pPr>
              <a:buNone/>
              <a:defRPr/>
            </a:pPr>
            <a:r>
              <a:rPr lang="uk-UA" sz="2000" dirty="0">
                <a:solidFill>
                  <a:srgbClr val="000000"/>
                </a:solidFill>
              </a:rPr>
              <a:t>Термін «ген» (від грецького </a:t>
            </a:r>
            <a:r>
              <a:rPr lang="en-US" sz="2000" dirty="0">
                <a:solidFill>
                  <a:srgbClr val="000000"/>
                </a:solidFill>
              </a:rPr>
              <a:t>genea «</a:t>
            </a:r>
            <a:r>
              <a:rPr lang="uk-UA" sz="2000" dirty="0">
                <a:solidFill>
                  <a:srgbClr val="000000"/>
                </a:solidFill>
              </a:rPr>
              <a:t>покоління, рід» і кореня </a:t>
            </a:r>
            <a:r>
              <a:rPr lang="en-US" sz="2000" dirty="0">
                <a:solidFill>
                  <a:srgbClr val="000000"/>
                </a:solidFill>
              </a:rPr>
              <a:t>gene — «</a:t>
            </a:r>
            <a:r>
              <a:rPr lang="uk-UA" sz="2000" dirty="0">
                <a:solidFill>
                  <a:srgbClr val="000000"/>
                </a:solidFill>
              </a:rPr>
              <a:t>народжувати, породжувати») був введений у 1905 році датським вченим Вільгельмом Людвігом Йогансеном (1857-1927).</a:t>
            </a:r>
            <a:endParaRPr lang="ru-RU" sz="2000" b="1" dirty="0"/>
          </a:p>
          <a:p>
            <a:pPr eaLnBrk="1" fontAlgn="auto" hangingPunct="1">
              <a:spcAft>
                <a:spcPts val="0"/>
              </a:spcAft>
              <a:buFont typeface="Wingdings 3" pitchFamily="18" charset="2"/>
              <a:buNone/>
              <a:defRPr/>
            </a:pPr>
            <a:r>
              <a:rPr lang="ru-RU" sz="2000" dirty="0"/>
              <a:t> </a:t>
            </a:r>
          </a:p>
          <a:p>
            <a:pPr eaLnBrk="1" fontAlgn="auto" hangingPunct="1">
              <a:spcAft>
                <a:spcPts val="0"/>
              </a:spcAft>
              <a:buFont typeface="Wingdings 3" pitchFamily="18" charset="2"/>
              <a:buNone/>
              <a:defRPr/>
            </a:pPr>
            <a:r>
              <a:rPr lang="ru-RU" sz="2000" dirty="0"/>
              <a:t>У 1906 році Вільям Бейтсон (1861 – 1926) вперше запропонував використовувати слово «генетика» (від грецького </a:t>
            </a:r>
            <a:r>
              <a:rPr lang="ru-RU" sz="2000" i="1" dirty="0"/>
              <a:t>gennō</a:t>
            </a:r>
            <a:r>
              <a:rPr lang="ru-RU" sz="2000" dirty="0"/>
              <a:t>, «народжувати») для опису вивчення варіацій спадковості.</a:t>
            </a:r>
            <a:endParaRPr lang="en-US" sz="2000" dirty="0">
              <a:solidFill>
                <a:srgbClr val="000000"/>
              </a:solidFill>
            </a:endParaRPr>
          </a:p>
          <a:p>
            <a:pPr eaLnBrk="1" fontAlgn="auto" hangingPunct="1">
              <a:spcAft>
                <a:spcPts val="0"/>
              </a:spcAft>
              <a:buFont typeface="Wingdings 3" pitchFamily="18" charset="2"/>
              <a:buNone/>
              <a:defRPr/>
            </a:pPr>
            <a:endParaRPr lang="uk-UA" sz="2000" dirty="0">
              <a:solidFill>
                <a:srgbClr val="000000"/>
              </a:solidFill>
            </a:endParaRPr>
          </a:p>
        </p:txBody>
      </p:sp>
      <p:pic>
        <p:nvPicPr>
          <p:cNvPr id="11268" name="Picture 2" descr="Bateson2.jpg"/>
          <p:cNvPicPr>
            <a:picLocks noChangeAspect="1" noChangeArrowheads="1"/>
          </p:cNvPicPr>
          <p:nvPr/>
        </p:nvPicPr>
        <p:blipFill>
          <a:blip r:embed="rId3" cstate="print"/>
          <a:srcRect/>
          <a:stretch>
            <a:fillRect/>
          </a:stretch>
        </p:blipFill>
        <p:spPr bwMode="auto">
          <a:xfrm>
            <a:off x="6516216" y="3808412"/>
            <a:ext cx="2116137" cy="3049588"/>
          </a:xfrm>
          <a:prstGeom prst="rect">
            <a:avLst/>
          </a:prstGeom>
          <a:noFill/>
          <a:ln w="9525">
            <a:noFill/>
            <a:miter lim="800000"/>
            <a:headEnd/>
            <a:tailEnd/>
          </a:ln>
        </p:spPr>
      </p:pic>
      <p:pic>
        <p:nvPicPr>
          <p:cNvPr id="11269" name="Picture 4" descr="Wilhelm Johannsen 1857-1927.jpg"/>
          <p:cNvPicPr>
            <a:picLocks noChangeAspect="1" noChangeArrowheads="1"/>
          </p:cNvPicPr>
          <p:nvPr/>
        </p:nvPicPr>
        <p:blipFill>
          <a:blip r:embed="rId4" cstate="print"/>
          <a:srcRect/>
          <a:stretch>
            <a:fillRect/>
          </a:stretch>
        </p:blipFill>
        <p:spPr bwMode="auto">
          <a:xfrm>
            <a:off x="6516216" y="1196752"/>
            <a:ext cx="1690687" cy="239553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1"/>
          <p:cNvSpPr>
            <a:spLocks noGrp="1"/>
          </p:cNvSpPr>
          <p:nvPr>
            <p:ph sz="quarter" idx="1"/>
          </p:nvPr>
        </p:nvSpPr>
        <p:spPr>
          <a:xfrm>
            <a:off x="457200" y="549275"/>
            <a:ext cx="8229600" cy="5457825"/>
          </a:xfrm>
        </p:spPr>
        <p:txBody>
          <a:bodyPr/>
          <a:lstStyle/>
          <a:p>
            <a:pPr eaLnBrk="1" hangingPunct="1">
              <a:spcBef>
                <a:spcPts val="600"/>
              </a:spcBef>
              <a:buFont typeface="Arial" charset="0"/>
              <a:buNone/>
            </a:pPr>
            <a:r>
              <a:rPr lang="uk-UA" b="1">
                <a:solidFill>
                  <a:srgbClr val="FF0000"/>
                </a:solidFill>
                <a:latin typeface="Calibri" pitchFamily="34" charset="0"/>
                <a:cs typeface="Calibri" pitchFamily="34" charset="0"/>
              </a:rPr>
              <a:t>Спадковість — </a:t>
            </a:r>
            <a:r>
              <a:rPr lang="uk-UA">
                <a:latin typeface="Calibri" pitchFamily="34" charset="0"/>
                <a:cs typeface="Calibri" pitchFamily="34" charset="0"/>
              </a:rPr>
              <a:t>це здатність організмів передавати свої властивості наступним поколінням</a:t>
            </a:r>
          </a:p>
          <a:p>
            <a:pPr eaLnBrk="1" hangingPunct="1">
              <a:spcBef>
                <a:spcPts val="600"/>
              </a:spcBef>
              <a:buFont typeface="Arial" charset="0"/>
              <a:buNone/>
            </a:pPr>
            <a:r>
              <a:rPr lang="uk-UA" b="1">
                <a:solidFill>
                  <a:srgbClr val="FF0000"/>
                </a:solidFill>
                <a:latin typeface="Calibri" pitchFamily="34" charset="0"/>
                <a:cs typeface="Calibri" pitchFamily="34" charset="0"/>
              </a:rPr>
              <a:t>Мінливість — </a:t>
            </a:r>
            <a:r>
              <a:rPr lang="uk-UA">
                <a:latin typeface="Calibri" pitchFamily="34" charset="0"/>
                <a:cs typeface="Calibri" pitchFamily="34" charset="0"/>
              </a:rPr>
              <a:t>це здатність організмів змінюватися в процесі онтогенезу</a:t>
            </a:r>
          </a:p>
          <a:p>
            <a:pPr eaLnBrk="1" hangingPunct="1">
              <a:spcBef>
                <a:spcPts val="600"/>
              </a:spcBef>
              <a:buFont typeface="Arial" charset="0"/>
              <a:buNone/>
            </a:pPr>
            <a:r>
              <a:rPr lang="uk-UA" b="1">
                <a:solidFill>
                  <a:srgbClr val="FF0000"/>
                </a:solidFill>
                <a:latin typeface="Calibri" pitchFamily="34" charset="0"/>
                <a:cs typeface="Calibri" pitchFamily="34" charset="0"/>
              </a:rPr>
              <a:t>Одиницею спадковості </a:t>
            </a:r>
            <a:r>
              <a:rPr lang="uk-UA">
                <a:latin typeface="Calibri" pitchFamily="34" charset="0"/>
                <a:cs typeface="Calibri" pitchFamily="34" charset="0"/>
              </a:rPr>
              <a:t>вважають </a:t>
            </a:r>
            <a:r>
              <a:rPr lang="uk-UA" b="1">
                <a:solidFill>
                  <a:srgbClr val="FF0000"/>
                </a:solidFill>
                <a:latin typeface="Calibri" pitchFamily="34" charset="0"/>
                <a:cs typeface="Calibri" pitchFamily="34" charset="0"/>
              </a:rPr>
              <a:t>ген; </a:t>
            </a:r>
            <a:r>
              <a:rPr lang="uk-UA">
                <a:latin typeface="Calibri" pitchFamily="34" charset="0"/>
                <a:cs typeface="Calibri" pitchFamily="34" charset="0"/>
              </a:rPr>
              <a:t>саме ділянка ДНК визначає синтез поліпептиду</a:t>
            </a:r>
          </a:p>
          <a:p>
            <a:pPr eaLnBrk="1" hangingPunct="1">
              <a:spcBef>
                <a:spcPts val="600"/>
              </a:spcBef>
              <a:buFont typeface="Arial" charset="0"/>
              <a:buNone/>
            </a:pPr>
            <a:r>
              <a:rPr lang="uk-UA" b="1">
                <a:solidFill>
                  <a:srgbClr val="FF0000"/>
                </a:solidFill>
                <a:latin typeface="Calibri" pitchFamily="34" charset="0"/>
                <a:cs typeface="Calibri" pitchFamily="34" charset="0"/>
              </a:rPr>
              <a:t>Фенотип – </a:t>
            </a:r>
            <a:r>
              <a:rPr lang="uk-UA">
                <a:latin typeface="Calibri" pitchFamily="34" charset="0"/>
                <a:cs typeface="Calibri" pitchFamily="34" charset="0"/>
              </a:rPr>
              <a:t>комплекс зовнішніх і внутрішніх ознак, що формується під контролем генотипу і дією факторів середовища; </a:t>
            </a:r>
          </a:p>
          <a:p>
            <a:pPr eaLnBrk="1" hangingPunct="1">
              <a:spcBef>
                <a:spcPts val="600"/>
              </a:spcBef>
              <a:buFont typeface="Arial" charset="0"/>
              <a:buNone/>
            </a:pPr>
            <a:r>
              <a:rPr lang="uk-UA" b="1">
                <a:solidFill>
                  <a:srgbClr val="FF0000"/>
                </a:solidFill>
                <a:latin typeface="Calibri" pitchFamily="34" charset="0"/>
                <a:cs typeface="Calibri" pitchFamily="34" charset="0"/>
              </a:rPr>
              <a:t>Генотип – </a:t>
            </a:r>
            <a:r>
              <a:rPr lang="uk-UA">
                <a:latin typeface="Calibri" pitchFamily="34" charset="0"/>
                <a:cs typeface="Calibri" pitchFamily="34" charset="0"/>
              </a:rPr>
              <a:t>набір генів у диплоїдному наборі хромосом; генетична конституція організма.</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Содержимое 2"/>
          <p:cNvSpPr>
            <a:spLocks noGrp="1"/>
          </p:cNvSpPr>
          <p:nvPr>
            <p:ph sz="quarter" idx="1"/>
          </p:nvPr>
        </p:nvSpPr>
        <p:spPr>
          <a:xfrm>
            <a:off x="500063" y="428625"/>
            <a:ext cx="8229600" cy="5721350"/>
          </a:xfrm>
        </p:spPr>
        <p:txBody>
          <a:bodyPr/>
          <a:lstStyle/>
          <a:p>
            <a:pPr marL="107950" indent="0" eaLnBrk="1" hangingPunct="1">
              <a:buFont typeface="Wingdings 3" pitchFamily="18" charset="2"/>
              <a:buNone/>
            </a:pPr>
            <a:r>
              <a:rPr lang="uk-UA" altLang="ru-RU" sz="2800" dirty="0">
                <a:latin typeface="Calibri" pitchFamily="34" charset="0"/>
                <a:cs typeface="Calibri" pitchFamily="34" charset="0"/>
              </a:rPr>
              <a:t>Оскільки хромосомний набір парний, гени також парні: один локалізований в хромосомі, успадкованій від матері, інший – в хромосомі, успадкованій від батька</a:t>
            </a:r>
            <a:endParaRPr lang="uk-UA" altLang="ru-RU" sz="2800" b="1" dirty="0">
              <a:solidFill>
                <a:srgbClr val="FF0000"/>
              </a:solidFill>
              <a:latin typeface="Calibri" pitchFamily="34" charset="0"/>
              <a:cs typeface="Calibri" pitchFamily="34" charset="0"/>
            </a:endParaRPr>
          </a:p>
          <a:p>
            <a:pPr marL="107950" indent="0" eaLnBrk="1" hangingPunct="1">
              <a:buFont typeface="Wingdings 3" pitchFamily="18" charset="2"/>
              <a:buNone/>
            </a:pPr>
            <a:r>
              <a:rPr lang="uk-UA" altLang="ru-RU" sz="2800" b="1" dirty="0">
                <a:solidFill>
                  <a:srgbClr val="FF0000"/>
                </a:solidFill>
                <a:latin typeface="Calibri" pitchFamily="34" charset="0"/>
                <a:cs typeface="Calibri" pitchFamily="34" charset="0"/>
              </a:rPr>
              <a:t>Алельні гени - </a:t>
            </a:r>
            <a:r>
              <a:rPr lang="uk-UA" altLang="ru-RU" sz="2800" dirty="0">
                <a:latin typeface="Calibri" pitchFamily="34" charset="0"/>
                <a:cs typeface="Calibri" pitchFamily="34" charset="0"/>
              </a:rPr>
              <a:t>гени, які знаходяться в однакових локусах гомологічних хромосом і кодують ту саму ознаку.</a:t>
            </a:r>
          </a:p>
        </p:txBody>
      </p:sp>
      <p:pic>
        <p:nvPicPr>
          <p:cNvPr id="13315" name="Picture 1"/>
          <p:cNvPicPr>
            <a:picLocks noChangeAspect="1" noChangeArrowheads="1"/>
          </p:cNvPicPr>
          <p:nvPr/>
        </p:nvPicPr>
        <p:blipFill>
          <a:blip r:embed="rId2" cstate="print"/>
          <a:srcRect/>
          <a:stretch>
            <a:fillRect/>
          </a:stretch>
        </p:blipFill>
        <p:spPr bwMode="auto">
          <a:xfrm>
            <a:off x="2123728" y="3356992"/>
            <a:ext cx="2543175" cy="3238500"/>
          </a:xfrm>
          <a:prstGeom prst="rect">
            <a:avLst/>
          </a:prstGeom>
          <a:noFill/>
          <a:ln w="9525">
            <a:noFill/>
            <a:miter lim="800000"/>
            <a:headEnd/>
            <a:tailEnd/>
          </a:ln>
        </p:spPr>
      </p:pic>
      <p:sp>
        <p:nvSpPr>
          <p:cNvPr id="5124" name="TextBox 4"/>
          <p:cNvSpPr txBox="1">
            <a:spLocks noChangeArrowheads="1"/>
          </p:cNvSpPr>
          <p:nvPr/>
        </p:nvSpPr>
        <p:spPr bwMode="auto">
          <a:xfrm>
            <a:off x="2555875" y="5732463"/>
            <a:ext cx="1800225" cy="6477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a:solidFill>
                  <a:schemeClr val="tx1"/>
                </a:solidFill>
                <a:effectLst>
                  <a:outerShdw blurRad="38100" dist="38100" dir="2700000" algn="tl">
                    <a:srgbClr val="C0C0C0"/>
                  </a:outerShdw>
                </a:effectLst>
                <a:latin typeface="Calibri" pitchFamily="34" charset="0"/>
                <a:cs typeface="Arial" charset="0"/>
              </a:rPr>
              <a:t>Гомологічні хромосоми</a:t>
            </a:r>
            <a:endParaRPr lang="ru-RU" altLang="ru-RU" b="1">
              <a:solidFill>
                <a:schemeClr val="tx1"/>
              </a:solidFill>
              <a:effectLst>
                <a:outerShdw blurRad="38100" dist="38100" dir="2700000" algn="tl">
                  <a:srgbClr val="C0C0C0"/>
                </a:outerShdw>
              </a:effectLst>
              <a:latin typeface="Calibri" pitchFamily="34" charset="0"/>
              <a:cs typeface="Arial" charset="0"/>
            </a:endParaRPr>
          </a:p>
        </p:txBody>
      </p:sp>
      <p:sp>
        <p:nvSpPr>
          <p:cNvPr id="5125" name="TextBox 5"/>
          <p:cNvSpPr txBox="1">
            <a:spLocks noChangeArrowheads="1"/>
          </p:cNvSpPr>
          <p:nvPr/>
        </p:nvSpPr>
        <p:spPr bwMode="auto">
          <a:xfrm>
            <a:off x="3492500" y="3357563"/>
            <a:ext cx="2376488" cy="3683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a:solidFill>
                  <a:schemeClr val="tx1"/>
                </a:solidFill>
                <a:effectLst>
                  <a:outerShdw blurRad="38100" dist="38100" dir="2700000" algn="tl">
                    <a:srgbClr val="C0C0C0"/>
                  </a:outerShdw>
                </a:effectLst>
                <a:latin typeface="Calibri" pitchFamily="34" charset="0"/>
                <a:cs typeface="Arial" charset="0"/>
              </a:rPr>
              <a:t> алельні гени</a:t>
            </a:r>
            <a:endParaRPr lang="ru-RU" altLang="ru-RU" b="1">
              <a:solidFill>
                <a:schemeClr val="tx1"/>
              </a:solidFill>
              <a:effectLst>
                <a:outerShdw blurRad="38100" dist="38100" dir="2700000" algn="tl">
                  <a:srgbClr val="C0C0C0"/>
                </a:outerShdw>
              </a:effectLst>
              <a:latin typeface="Calibri" pitchFamily="34" charset="0"/>
              <a:cs typeface="Arial" charset="0"/>
            </a:endParaRPr>
          </a:p>
        </p:txBody>
      </p:sp>
      <p:pic>
        <p:nvPicPr>
          <p:cNvPr id="3" name="Рисунок 2">
            <a:extLst>
              <a:ext uri="{FF2B5EF4-FFF2-40B4-BE49-F238E27FC236}">
                <a16:creationId xmlns:a16="http://schemas.microsoft.com/office/drawing/2014/main" id="{AA86FDC8-84D9-DAC4-E375-CA522F0D6A38}"/>
              </a:ext>
            </a:extLst>
          </p:cNvPr>
          <p:cNvPicPr>
            <a:picLocks noChangeAspect="1"/>
          </p:cNvPicPr>
          <p:nvPr/>
        </p:nvPicPr>
        <p:blipFill>
          <a:blip r:embed="rId3"/>
          <a:stretch>
            <a:fillRect/>
          </a:stretch>
        </p:blipFill>
        <p:spPr>
          <a:xfrm>
            <a:off x="5025548" y="3741695"/>
            <a:ext cx="3345470" cy="246909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395536" y="764704"/>
            <a:ext cx="8229600" cy="4525962"/>
          </a:xfrm>
        </p:spPr>
        <p:txBody>
          <a:bodyPr/>
          <a:lstStyle/>
          <a:p>
            <a:r>
              <a:rPr lang="uk-UA" altLang="ru-RU" sz="2800" dirty="0">
                <a:cs typeface="Calibri" pitchFamily="34" charset="0"/>
              </a:rPr>
              <a:t>Алельні гени можуть відповідати за однаковий прояв ознаки чи за різні прояви (альтернативні)</a:t>
            </a:r>
          </a:p>
          <a:p>
            <a:pPr>
              <a:buNone/>
            </a:pPr>
            <a:r>
              <a:rPr lang="uk-UA" altLang="ru-RU" sz="2800" b="1" dirty="0">
                <a:solidFill>
                  <a:srgbClr val="FF0000"/>
                </a:solidFill>
                <a:cs typeface="Calibri" pitchFamily="34" charset="0"/>
              </a:rPr>
              <a:t>Альтернативні ознаки - </a:t>
            </a:r>
            <a:r>
              <a:rPr lang="uk-UA" altLang="ru-RU" sz="2800" dirty="0">
                <a:cs typeface="Calibri" pitchFamily="34" charset="0"/>
              </a:rPr>
              <a:t>це різні прояви однієї і тієї ж ознаки </a:t>
            </a:r>
          </a:p>
          <a:p>
            <a:pPr>
              <a:buFont typeface="Wingdings" pitchFamily="2" charset="2"/>
              <a:buChar char="§"/>
            </a:pPr>
            <a:r>
              <a:rPr lang="uk-UA" altLang="ru-RU" sz="2800" dirty="0">
                <a:cs typeface="Calibri" pitchFamily="34" charset="0"/>
              </a:rPr>
              <a:t>Карі або блакитні очі,</a:t>
            </a:r>
          </a:p>
          <a:p>
            <a:pPr>
              <a:buFont typeface="Wingdings" pitchFamily="2" charset="2"/>
              <a:buChar char="§"/>
            </a:pPr>
            <a:r>
              <a:rPr lang="uk-UA" altLang="ru-RU" sz="2800" dirty="0">
                <a:cs typeface="Calibri" pitchFamily="34" charset="0"/>
              </a:rPr>
              <a:t>Полідактилія (6 пальців) або 5 пальців</a:t>
            </a:r>
          </a:p>
          <a:p>
            <a:pPr>
              <a:buFont typeface="Wingdings" pitchFamily="2" charset="2"/>
              <a:buChar char="§"/>
            </a:pPr>
            <a:r>
              <a:rPr lang="uk-UA" altLang="ru-RU" sz="2800" dirty="0">
                <a:cs typeface="Calibri" pitchFamily="34" charset="0"/>
              </a:rPr>
              <a:t>Наявність ластовиння</a:t>
            </a:r>
            <a:r>
              <a:rPr lang="en-US" altLang="ru-RU" sz="2800" dirty="0">
                <a:cs typeface="Calibri" pitchFamily="34" charset="0"/>
              </a:rPr>
              <a:t> </a:t>
            </a:r>
            <a:r>
              <a:rPr lang="uk-UA" altLang="ru-RU" sz="2800" dirty="0">
                <a:cs typeface="Calibri" pitchFamily="34" charset="0"/>
              </a:rPr>
              <a:t>чи відсутність</a:t>
            </a:r>
          </a:p>
          <a:p>
            <a:pPr>
              <a:buFont typeface="Wingdings" pitchFamily="2" charset="2"/>
              <a:buChar char="§"/>
            </a:pPr>
            <a:r>
              <a:rPr lang="uk-UA" sz="2800" dirty="0">
                <a:cs typeface="Calibri" pitchFamily="34" charset="0"/>
              </a:rPr>
              <a:t>Нормальний слух або глухота</a:t>
            </a:r>
            <a:endParaRPr lang="uk-UA" sz="2800" dirty="0"/>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1"/>
          <p:cNvSpPr>
            <a:spLocks noGrp="1"/>
          </p:cNvSpPr>
          <p:nvPr>
            <p:ph sz="quarter" idx="1"/>
          </p:nvPr>
        </p:nvSpPr>
        <p:spPr>
          <a:xfrm>
            <a:off x="457200" y="333375"/>
            <a:ext cx="8435975" cy="5673725"/>
          </a:xfrm>
        </p:spPr>
        <p:txBody>
          <a:bodyPr/>
          <a:lstStyle/>
          <a:p>
            <a:pPr>
              <a:buNone/>
            </a:pPr>
            <a:r>
              <a:rPr lang="uk-UA" altLang="ru-RU" sz="3200" b="1" dirty="0">
                <a:solidFill>
                  <a:srgbClr val="FF0000"/>
                </a:solidFill>
                <a:latin typeface="Calibri" pitchFamily="34" charset="0"/>
                <a:cs typeface="Calibri" pitchFamily="34" charset="0"/>
              </a:rPr>
              <a:t>Алелі – </a:t>
            </a:r>
            <a:r>
              <a:rPr lang="uk-UA" altLang="ru-RU" sz="3200" dirty="0">
                <a:latin typeface="Calibri" pitchFamily="34" charset="0"/>
                <a:cs typeface="Calibri" pitchFamily="34" charset="0"/>
              </a:rPr>
              <a:t>різні варіанти гена, які контролюють альтернативні ознаки; утворюються внаслідок мутацій.</a:t>
            </a:r>
          </a:p>
          <a:p>
            <a:pPr>
              <a:buFont typeface="Wingdings 3" pitchFamily="18" charset="2"/>
              <a:buNone/>
            </a:pPr>
            <a:endParaRPr lang="uk-UA" sz="3200" dirty="0"/>
          </a:p>
        </p:txBody>
      </p:sp>
      <p:sp>
        <p:nvSpPr>
          <p:cNvPr id="14339" name="AutoShape 4" descr="Concept 4: Genes can change on occasion and the alternative version or  allele may control the trait | Just the facts - passe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pic>
        <p:nvPicPr>
          <p:cNvPr id="3" name="Рисунок 2">
            <a:extLst>
              <a:ext uri="{FF2B5EF4-FFF2-40B4-BE49-F238E27FC236}">
                <a16:creationId xmlns:a16="http://schemas.microsoft.com/office/drawing/2014/main" id="{49EB72D2-7B8C-6B09-4335-41A07F36BC2A}"/>
              </a:ext>
            </a:extLst>
          </p:cNvPr>
          <p:cNvPicPr>
            <a:picLocks noChangeAspect="1"/>
          </p:cNvPicPr>
          <p:nvPr/>
        </p:nvPicPr>
        <p:blipFill>
          <a:blip r:embed="rId2"/>
          <a:stretch>
            <a:fillRect/>
          </a:stretch>
        </p:blipFill>
        <p:spPr>
          <a:xfrm>
            <a:off x="250825" y="1916832"/>
            <a:ext cx="8686800" cy="39354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sz="quarter" idx="1"/>
          </p:nvPr>
        </p:nvSpPr>
        <p:spPr>
          <a:xfrm>
            <a:off x="250825" y="548680"/>
            <a:ext cx="8713663" cy="4525963"/>
          </a:xfrm>
        </p:spPr>
        <p:txBody>
          <a:bodyPr>
            <a:normAutofit lnSpcReduction="10000"/>
          </a:bodyPr>
          <a:lstStyle/>
          <a:p>
            <a:pPr eaLnBrk="1" hangingPunct="1">
              <a:lnSpc>
                <a:spcPct val="90000"/>
              </a:lnSpc>
              <a:buNone/>
            </a:pPr>
            <a:r>
              <a:rPr lang="uk-UA" altLang="ru-RU" sz="2800"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однаковий</a:t>
            </a:r>
            <a:r>
              <a:rPr lang="uk-UA" altLang="ru-RU" sz="2800" dirty="0">
                <a:latin typeface="Calibri" pitchFamily="34" charset="0"/>
                <a:cs typeface="Calibri" pitchFamily="34" charset="0"/>
              </a:rPr>
              <a:t> прояв ознаки - </a:t>
            </a:r>
            <a:r>
              <a:rPr lang="uk-UA" altLang="ru-RU" sz="2800" b="1" dirty="0">
                <a:solidFill>
                  <a:srgbClr val="FF0000"/>
                </a:solidFill>
                <a:latin typeface="Calibri" pitchFamily="34" charset="0"/>
                <a:cs typeface="Calibri" pitchFamily="34" charset="0"/>
              </a:rPr>
              <a:t>гомозиготний</a:t>
            </a:r>
            <a:r>
              <a:rPr lang="uk-UA" altLang="ru-RU" sz="2800" b="1" dirty="0">
                <a:latin typeface="Calibri" pitchFamily="34" charset="0"/>
                <a:cs typeface="Calibri" pitchFamily="34" charset="0"/>
              </a:rPr>
              <a:t> організм</a:t>
            </a:r>
            <a:r>
              <a:rPr lang="en-US" altLang="ru-RU" sz="2800" dirty="0">
                <a:latin typeface="Calibri" pitchFamily="34" charset="0"/>
                <a:cs typeface="Calibri" pitchFamily="34" charset="0"/>
              </a:rPr>
              <a:t>, </a:t>
            </a:r>
          </a:p>
          <a:p>
            <a:pPr eaLnBrk="1" hangingPunct="1">
              <a:lnSpc>
                <a:spcPct val="90000"/>
              </a:lnSpc>
              <a:buNone/>
            </a:pPr>
            <a:endParaRPr lang="uk-UA" altLang="ru-RU" sz="2800" dirty="0">
              <a:latin typeface="Calibri" pitchFamily="34" charset="0"/>
              <a:cs typeface="Calibri" pitchFamily="34" charset="0"/>
            </a:endParaRPr>
          </a:p>
          <a:p>
            <a:pPr eaLnBrk="1" hangingPunct="1">
              <a:lnSpc>
                <a:spcPct val="90000"/>
              </a:lnSpc>
              <a:buNone/>
            </a:pPr>
            <a:r>
              <a:rPr lang="uk-UA" altLang="ru-RU" sz="2800"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різні </a:t>
            </a:r>
            <a:r>
              <a:rPr lang="uk-UA" altLang="ru-RU" sz="2800" dirty="0">
                <a:latin typeface="Calibri" pitchFamily="34" charset="0"/>
                <a:cs typeface="Calibri" pitchFamily="34" charset="0"/>
              </a:rPr>
              <a:t>(альтернативні) прояви ознаки - </a:t>
            </a:r>
            <a:r>
              <a:rPr lang="uk-UA" altLang="ru-RU" sz="2800" b="1" dirty="0">
                <a:solidFill>
                  <a:srgbClr val="FF0000"/>
                </a:solidFill>
                <a:latin typeface="Calibri" pitchFamily="34" charset="0"/>
                <a:cs typeface="Calibri" pitchFamily="34" charset="0"/>
              </a:rPr>
              <a:t>гетерозиготний </a:t>
            </a:r>
            <a:r>
              <a:rPr lang="uk-UA" altLang="ru-RU" sz="2800" b="1" dirty="0">
                <a:latin typeface="Calibri" pitchFamily="34" charset="0"/>
                <a:cs typeface="Calibri" pitchFamily="34" charset="0"/>
              </a:rPr>
              <a:t>організм</a:t>
            </a:r>
            <a:r>
              <a:rPr lang="en-US" altLang="ru-RU" sz="2800" dirty="0">
                <a:latin typeface="Calibri" pitchFamily="34" charset="0"/>
                <a:cs typeface="Calibri" pitchFamily="34" charset="0"/>
              </a:rPr>
              <a:t> – </a:t>
            </a:r>
            <a:r>
              <a:rPr lang="uk-UA" altLang="ru-RU" sz="2800" dirty="0">
                <a:latin typeface="Calibri" pitchFamily="34" charset="0"/>
                <a:cs typeface="Calibri" pitchFamily="34" charset="0"/>
              </a:rPr>
              <a:t>алелі різні</a:t>
            </a:r>
            <a:r>
              <a:rPr lang="en-US" altLang="ru-RU" sz="2800" dirty="0">
                <a:latin typeface="Calibri" pitchFamily="34" charset="0"/>
                <a:cs typeface="Calibri" pitchFamily="34" charset="0"/>
              </a:rPr>
              <a:t>.</a:t>
            </a:r>
            <a:endParaRPr lang="uk-UA" altLang="ru-RU" sz="2800" dirty="0">
              <a:latin typeface="Calibri" pitchFamily="34" charset="0"/>
              <a:cs typeface="Calibri" pitchFamily="34" charset="0"/>
            </a:endParaRPr>
          </a:p>
          <a:p>
            <a:pPr eaLnBrk="1" hangingPunct="1">
              <a:lnSpc>
                <a:spcPct val="90000"/>
              </a:lnSpc>
              <a:buFont typeface="Wingdings 3" pitchFamily="18" charset="2"/>
              <a:buNone/>
            </a:pPr>
            <a:endParaRPr lang="uk-UA" altLang="ru-RU" sz="2800" dirty="0">
              <a:latin typeface="Calibri" pitchFamily="34" charset="0"/>
              <a:cs typeface="Calibri" pitchFamily="34" charset="0"/>
            </a:endParaRPr>
          </a:p>
          <a:p>
            <a:pPr eaLnBrk="1" hangingPunct="1">
              <a:lnSpc>
                <a:spcPct val="90000"/>
              </a:lnSpc>
              <a:buFont typeface="Wingdings 3" pitchFamily="18" charset="2"/>
              <a:buNone/>
            </a:pPr>
            <a:r>
              <a:rPr lang="uk-UA" altLang="ru-RU" sz="2800" dirty="0">
                <a:latin typeface="Calibri" pitchFamily="34" charset="0"/>
                <a:cs typeface="Calibri" pitchFamily="34" charset="0"/>
              </a:rPr>
              <a:t>Ознака, яка фенотипово проявлюється у гетерозигот – домінантна (</a:t>
            </a:r>
            <a:r>
              <a:rPr lang="uk-UA" altLang="ru-RU" sz="2800" b="1" dirty="0">
                <a:latin typeface="Calibri" pitchFamily="34" charset="0"/>
                <a:cs typeface="Calibri" pitchFamily="34" charset="0"/>
              </a:rPr>
              <a:t>А</a:t>
            </a:r>
            <a:r>
              <a:rPr lang="uk-UA" altLang="ru-RU" sz="2800" dirty="0">
                <a:latin typeface="Calibri" pitchFamily="34" charset="0"/>
                <a:cs typeface="Calibri" pitchFamily="34" charset="0"/>
              </a:rPr>
              <a:t>). </a:t>
            </a:r>
          </a:p>
          <a:p>
            <a:pPr eaLnBrk="1" hangingPunct="1">
              <a:lnSpc>
                <a:spcPct val="90000"/>
              </a:lnSpc>
              <a:buFont typeface="Wingdings 3" pitchFamily="18" charset="2"/>
              <a:buNone/>
            </a:pPr>
            <a:r>
              <a:rPr lang="uk-UA" altLang="ru-RU" sz="2800" dirty="0">
                <a:latin typeface="Calibri" pitchFamily="34" charset="0"/>
                <a:cs typeface="Calibri" pitchFamily="34" charset="0"/>
              </a:rPr>
              <a:t>Ознака, що не проявлюєтья у гетерозигот – рецесивна (</a:t>
            </a:r>
            <a:r>
              <a:rPr lang="uk-UA" altLang="ru-RU" sz="2800" b="1" dirty="0">
                <a:latin typeface="Calibri" pitchFamily="34" charset="0"/>
                <a:cs typeface="Calibri" pitchFamily="34" charset="0"/>
              </a:rPr>
              <a:t>а</a:t>
            </a:r>
            <a:r>
              <a:rPr lang="uk-UA" altLang="ru-RU" sz="2800" dirty="0">
                <a:latin typeface="Calibri" pitchFamily="34" charset="0"/>
                <a:cs typeface="Calibri" pitchFamily="34" charset="0"/>
              </a:rPr>
              <a:t>).</a:t>
            </a:r>
          </a:p>
          <a:p>
            <a:pPr eaLnBrk="1" hangingPunct="1">
              <a:lnSpc>
                <a:spcPct val="90000"/>
              </a:lnSpc>
              <a:buFont typeface="Wingdings 3" pitchFamily="18" charset="2"/>
              <a:buNone/>
            </a:pPr>
            <a:endParaRPr lang="uk-UA" altLang="ru-RU" sz="2800" dirty="0">
              <a:latin typeface="Calibri" pitchFamily="34" charset="0"/>
              <a:cs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260648"/>
            <a:ext cx="8280920" cy="1255728"/>
          </a:xfrm>
          <a:prstGeom prst="rect">
            <a:avLst/>
          </a:prstGeom>
        </p:spPr>
        <p:txBody>
          <a:bodyPr wrap="square">
            <a:spAutoFit/>
          </a:bodyPr>
          <a:lstStyle/>
          <a:p>
            <a:pPr eaLnBrk="1" hangingPunct="1">
              <a:lnSpc>
                <a:spcPct val="90000"/>
              </a:lnSpc>
              <a:buFont typeface="Wingdings 3" pitchFamily="18" charset="2"/>
              <a:buNone/>
            </a:pPr>
            <a:r>
              <a:rPr lang="uk-UA" altLang="ru-RU" sz="2800" dirty="0">
                <a:solidFill>
                  <a:schemeClr val="tx1"/>
                </a:solidFill>
                <a:latin typeface="Calibri" pitchFamily="34" charset="0"/>
                <a:cs typeface="Calibri" pitchFamily="34" charset="0"/>
              </a:rPr>
              <a:t>Генотип гетерозиготи завжди записують (</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p>
          <a:p>
            <a:pPr eaLnBrk="1" hangingPunct="1">
              <a:lnSpc>
                <a:spcPct val="90000"/>
              </a:lnSpc>
              <a:buFont typeface="Wingdings 3" pitchFamily="18" charset="2"/>
              <a:buNone/>
            </a:pPr>
            <a:r>
              <a:rPr lang="uk-UA" altLang="ru-RU" sz="2800" dirty="0">
                <a:solidFill>
                  <a:schemeClr val="tx1"/>
                </a:solidFill>
                <a:latin typeface="Calibri" pitchFamily="34" charset="0"/>
                <a:cs typeface="Calibri" pitchFamily="34" charset="0"/>
              </a:rPr>
              <a:t>Гомозигота може бути домінантною</a:t>
            </a:r>
            <a:r>
              <a:rPr lang="en-US" altLang="ru-RU" sz="2800" dirty="0">
                <a:solidFill>
                  <a:schemeClr val="tx1"/>
                </a:solidFill>
                <a:latin typeface="Calibri" pitchFamily="34" charset="0"/>
                <a:cs typeface="Calibri" pitchFamily="34" charset="0"/>
              </a:rPr>
              <a:t> </a:t>
            </a:r>
            <a:r>
              <a:rPr lang="uk-UA" altLang="ru-RU" sz="2800" dirty="0">
                <a:solidFill>
                  <a:schemeClr val="tx1"/>
                </a:solidFill>
                <a:latin typeface="Calibri" pitchFamily="34" charset="0"/>
                <a:cs typeface="Calibri" pitchFamily="34" charset="0"/>
              </a:rPr>
              <a:t>(</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r>
              <a:rPr lang="en-US" altLang="ru-RU" sz="2800" dirty="0">
                <a:solidFill>
                  <a:schemeClr val="tx1"/>
                </a:solidFill>
                <a:latin typeface="Calibri" pitchFamily="34" charset="0"/>
                <a:cs typeface="Calibri" pitchFamily="34" charset="0"/>
              </a:rPr>
              <a:t> </a:t>
            </a:r>
            <a:r>
              <a:rPr lang="uk-UA" altLang="ru-RU" sz="2800" dirty="0">
                <a:solidFill>
                  <a:schemeClr val="tx1"/>
                </a:solidFill>
                <a:latin typeface="Calibri" pitchFamily="34" charset="0"/>
                <a:cs typeface="Calibri" pitchFamily="34" charset="0"/>
              </a:rPr>
              <a:t>або рецесивною (</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r>
              <a:rPr lang="en-US" altLang="ru-RU" sz="2800" dirty="0">
                <a:solidFill>
                  <a:schemeClr val="tx1"/>
                </a:solidFill>
                <a:latin typeface="Calibri" pitchFamily="34" charset="0"/>
                <a:cs typeface="Calibri" pitchFamily="34" charset="0"/>
              </a:rPr>
              <a:t>.</a:t>
            </a:r>
            <a:endParaRPr lang="ru-RU" altLang="ru-RU" sz="2800" b="1" i="1" dirty="0">
              <a:solidFill>
                <a:schemeClr val="tx1"/>
              </a:solidFill>
              <a:latin typeface="Calibri" pitchFamily="34" charset="0"/>
              <a:cs typeface="Calibri" pitchFamily="34" charset="0"/>
            </a:endParaRPr>
          </a:p>
        </p:txBody>
      </p:sp>
      <p:sp>
        <p:nvSpPr>
          <p:cNvPr id="6" name="TextBox 5"/>
          <p:cNvSpPr txBox="1"/>
          <p:nvPr/>
        </p:nvSpPr>
        <p:spPr>
          <a:xfrm>
            <a:off x="694784" y="5913744"/>
            <a:ext cx="8053680" cy="369332"/>
          </a:xfrm>
          <a:prstGeom prst="rect">
            <a:avLst/>
          </a:prstGeom>
          <a:noFill/>
        </p:spPr>
        <p:txBody>
          <a:bodyPr wrap="none" rtlCol="0">
            <a:spAutoFit/>
          </a:bodyPr>
          <a:lstStyle/>
          <a:p>
            <a:r>
              <a:rPr lang="uk-UA" dirty="0">
                <a:solidFill>
                  <a:schemeClr val="tx1"/>
                </a:solidFill>
              </a:rPr>
              <a:t>Гомозигота утворює </a:t>
            </a:r>
            <a:r>
              <a:rPr lang="uk-UA" dirty="0">
                <a:solidFill>
                  <a:srgbClr val="FF0000"/>
                </a:solidFill>
              </a:rPr>
              <a:t>один</a:t>
            </a:r>
            <a:r>
              <a:rPr lang="uk-UA" dirty="0">
                <a:solidFill>
                  <a:schemeClr val="tx1"/>
                </a:solidFill>
              </a:rPr>
              <a:t> тип гамет, гетерозигота утворює </a:t>
            </a:r>
            <a:r>
              <a:rPr lang="uk-UA" dirty="0">
                <a:solidFill>
                  <a:srgbClr val="FF0000"/>
                </a:solidFill>
              </a:rPr>
              <a:t>два</a:t>
            </a:r>
            <a:r>
              <a:rPr lang="uk-UA" dirty="0">
                <a:solidFill>
                  <a:schemeClr val="tx1"/>
                </a:solidFill>
              </a:rPr>
              <a:t> типи гамет</a:t>
            </a:r>
          </a:p>
        </p:txBody>
      </p:sp>
      <p:pic>
        <p:nvPicPr>
          <p:cNvPr id="8" name="Рисунок 7">
            <a:extLst>
              <a:ext uri="{FF2B5EF4-FFF2-40B4-BE49-F238E27FC236}">
                <a16:creationId xmlns:a16="http://schemas.microsoft.com/office/drawing/2014/main" id="{3B834D50-B8A8-4B97-8D40-51C142BC652B}"/>
              </a:ext>
            </a:extLst>
          </p:cNvPr>
          <p:cNvPicPr>
            <a:picLocks noChangeAspect="1"/>
          </p:cNvPicPr>
          <p:nvPr/>
        </p:nvPicPr>
        <p:blipFill>
          <a:blip r:embed="rId2"/>
          <a:stretch>
            <a:fillRect/>
          </a:stretch>
        </p:blipFill>
        <p:spPr>
          <a:xfrm>
            <a:off x="1284428" y="1375252"/>
            <a:ext cx="6575144" cy="45166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539552" y="620688"/>
            <a:ext cx="8229600" cy="5170388"/>
          </a:xfrm>
        </p:spPr>
        <p:txBody>
          <a:bodyPr/>
          <a:lstStyle/>
          <a:p>
            <a:pPr>
              <a:buNone/>
            </a:pPr>
            <a:r>
              <a:rPr lang="uk-UA" dirty="0">
                <a:latin typeface="Calibri" pitchFamily="34" charset="0"/>
                <a:cs typeface="Calibri" pitchFamily="34" charset="0"/>
              </a:rPr>
              <a:t>Якщо фенотипово проявлюється </a:t>
            </a:r>
            <a:r>
              <a:rPr lang="uk-UA" b="1" dirty="0">
                <a:solidFill>
                  <a:srgbClr val="FF0000"/>
                </a:solidFill>
                <a:latin typeface="Calibri" pitchFamily="34" charset="0"/>
                <a:cs typeface="Calibri" pitchFamily="34" charset="0"/>
              </a:rPr>
              <a:t>рецесивна</a:t>
            </a:r>
            <a:r>
              <a:rPr lang="uk-UA" dirty="0">
                <a:latin typeface="Calibri" pitchFamily="34" charset="0"/>
                <a:cs typeface="Calibri" pitchFamily="34" charset="0"/>
              </a:rPr>
              <a:t> ознака – можливий лише </a:t>
            </a:r>
            <a:r>
              <a:rPr lang="uk-UA" sz="2800" dirty="0">
                <a:latin typeface="Calibri" pitchFamily="34" charset="0"/>
                <a:cs typeface="Calibri" pitchFamily="34" charset="0"/>
              </a:rPr>
              <a:t>генотип </a:t>
            </a:r>
            <a:r>
              <a:rPr lang="en-US" altLang="ru-RU" sz="2800" b="1" i="1" dirty="0">
                <a:solidFill>
                  <a:srgbClr val="FF0000"/>
                </a:solidFill>
                <a:latin typeface="Calibri" pitchFamily="34" charset="0"/>
                <a:cs typeface="Calibri" pitchFamily="34" charset="0"/>
              </a:rPr>
              <a:t>aa</a:t>
            </a:r>
            <a:endParaRPr lang="uk-UA" altLang="ru-RU" sz="2800" b="1" i="1" dirty="0">
              <a:solidFill>
                <a:srgbClr val="FF0000"/>
              </a:solidFill>
              <a:latin typeface="Calibri" pitchFamily="34" charset="0"/>
              <a:cs typeface="Calibri" pitchFamily="34" charset="0"/>
            </a:endParaRPr>
          </a:p>
          <a:p>
            <a:pPr>
              <a:buNone/>
            </a:pPr>
            <a:endParaRPr lang="uk-UA" sz="2800" dirty="0">
              <a:solidFill>
                <a:srgbClr val="FF0000"/>
              </a:solidFill>
              <a:latin typeface="Calibri" pitchFamily="34" charset="0"/>
              <a:cs typeface="Calibri" pitchFamily="34" charset="0"/>
            </a:endParaRPr>
          </a:p>
        </p:txBody>
      </p:sp>
      <p:sp>
        <p:nvSpPr>
          <p:cNvPr id="6" name="TextBox 5"/>
          <p:cNvSpPr txBox="1"/>
          <p:nvPr/>
        </p:nvSpPr>
        <p:spPr>
          <a:xfrm>
            <a:off x="539552" y="1628800"/>
            <a:ext cx="8604448" cy="5355312"/>
          </a:xfrm>
          <a:prstGeom prst="rect">
            <a:avLst/>
          </a:prstGeom>
          <a:noFill/>
        </p:spPr>
        <p:txBody>
          <a:bodyPr wrap="square" rtlCol="0">
            <a:spAutoFit/>
          </a:bodyPr>
          <a:lstStyle/>
          <a:p>
            <a:r>
              <a:rPr lang="ru-RU" dirty="0">
                <a:solidFill>
                  <a:schemeClr val="tx1"/>
                </a:solidFill>
              </a:rPr>
              <a:t>У хворої дитини спостерігаються ознаки ахондроплазії (карликовості). Відомо, що це – моногенне захворювання і ген, який відповідає за розвиток цієї аномалії, є домінантним. У рідного брата цієї дитини розвиток нормальний. Який </a:t>
            </a:r>
            <a:r>
              <a:rPr lang="ru-RU">
                <a:solidFill>
                  <a:schemeClr val="tx1"/>
                </a:solidFill>
              </a:rPr>
              <a:t>генотип здорової </a:t>
            </a:r>
            <a:r>
              <a:rPr lang="ru-RU" dirty="0">
                <a:solidFill>
                  <a:schemeClr val="tx1"/>
                </a:solidFill>
              </a:rPr>
              <a:t>дитини?</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b="1" dirty="0">
                <a:solidFill>
                  <a:schemeClr val="tx1"/>
                </a:solidFill>
              </a:rPr>
              <a:t>aa</a:t>
            </a:r>
            <a:endParaRPr lang="uk-UA" b="1"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r>
              <a:rPr lang="uk-UA" dirty="0">
                <a:solidFill>
                  <a:schemeClr val="tx1"/>
                </a:solidFill>
              </a:rPr>
              <a:t>У хлопчика виявлено велику щілину між різцями. Відомо, що ген, відповідальний за розвиток цієї аномалії, домінантний. У його рідної сестри зуби звичайної будови. Хто ця дівчина за генотипом?</a:t>
            </a:r>
            <a:endParaRPr lang="uk-UA" sz="1200" dirty="0">
              <a:solidFill>
                <a:schemeClr val="tx1"/>
              </a:solidFill>
            </a:endParaRPr>
          </a:p>
          <a:p>
            <a:r>
              <a:rPr lang="uk-UA" dirty="0">
                <a:solidFill>
                  <a:schemeClr val="tx1"/>
                </a:solidFill>
              </a:rPr>
              <a:t>	A. Домінантна гомозигота</a:t>
            </a:r>
            <a:endParaRPr lang="uk-UA" sz="1200" dirty="0">
              <a:solidFill>
                <a:schemeClr val="tx1"/>
              </a:solidFill>
            </a:endParaRPr>
          </a:p>
          <a:p>
            <a:r>
              <a:rPr lang="uk-UA" dirty="0">
                <a:solidFill>
                  <a:schemeClr val="tx1"/>
                </a:solidFill>
              </a:rPr>
              <a:t>	B. </a:t>
            </a:r>
            <a:r>
              <a:rPr lang="uk-UA" b="1" dirty="0">
                <a:solidFill>
                  <a:schemeClr val="tx1"/>
                </a:solidFill>
              </a:rPr>
              <a:t>Рецесивна гомозигота</a:t>
            </a:r>
            <a:endParaRPr lang="uk-UA" sz="1200" b="1" dirty="0">
              <a:solidFill>
                <a:schemeClr val="tx1"/>
              </a:solidFill>
            </a:endParaRPr>
          </a:p>
          <a:p>
            <a:r>
              <a:rPr lang="uk-UA" dirty="0">
                <a:solidFill>
                  <a:schemeClr val="tx1"/>
                </a:solidFill>
              </a:rPr>
              <a:t>	C. Гетерозигота</a:t>
            </a:r>
            <a:endParaRPr lang="uk-UA" sz="1200" dirty="0">
              <a:solidFill>
                <a:schemeClr val="tx1"/>
              </a:solidFill>
            </a:endParaRPr>
          </a:p>
          <a:p>
            <a:pPr lvl="1"/>
            <a:r>
              <a:rPr lang="uk-UA" dirty="0">
                <a:solidFill>
                  <a:schemeClr val="tx1"/>
                </a:solidFill>
              </a:rPr>
              <a:t>D. Дигетерозигота</a:t>
            </a:r>
            <a:endParaRPr lang="uk-UA" sz="1200" dirty="0">
              <a:solidFill>
                <a:schemeClr val="tx1"/>
              </a:solidFill>
            </a:endParaRPr>
          </a:p>
          <a:p>
            <a:pPr lvl="1"/>
            <a:r>
              <a:rPr lang="uk-UA" dirty="0">
                <a:solidFill>
                  <a:schemeClr val="tx1"/>
                </a:solidFill>
              </a:rPr>
              <a:t>E. Тригетерозигота</a:t>
            </a:r>
            <a:endParaRPr lang="uk-UA" sz="1200" dirty="0">
              <a:solidFill>
                <a:schemeClr val="tx1"/>
              </a:solidFill>
            </a:endParaRPr>
          </a:p>
          <a:p>
            <a:pPr marL="1085850" lvl="1" indent="-342900"/>
            <a:endParaRPr lang="uk-UA" dirty="0">
              <a:solidFill>
                <a:schemeClr val="tx1"/>
              </a:solidFill>
            </a:endParaRPr>
          </a:p>
          <a:p>
            <a:endParaRPr lang="uk-UA"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457200" y="332656"/>
            <a:ext cx="8229600" cy="5674444"/>
          </a:xfrm>
        </p:spPr>
        <p:txBody>
          <a:bodyPr/>
          <a:lstStyle/>
          <a:p>
            <a:pPr>
              <a:buNone/>
            </a:pPr>
            <a:r>
              <a:rPr lang="uk-UA" sz="2400" dirty="0">
                <a:latin typeface="Calibri" pitchFamily="34" charset="0"/>
                <a:cs typeface="Calibri" pitchFamily="34" charset="0"/>
              </a:rPr>
              <a:t>Якщо фенотипово проявлюється </a:t>
            </a:r>
            <a:r>
              <a:rPr lang="uk-UA" sz="2400" b="1" dirty="0">
                <a:solidFill>
                  <a:srgbClr val="FF0000"/>
                </a:solidFill>
                <a:latin typeface="Calibri" pitchFamily="34" charset="0"/>
                <a:cs typeface="Calibri" pitchFamily="34" charset="0"/>
              </a:rPr>
              <a:t>домінантна </a:t>
            </a:r>
            <a:r>
              <a:rPr lang="uk-UA" sz="2400" dirty="0">
                <a:latin typeface="Calibri" pitchFamily="34" charset="0"/>
                <a:cs typeface="Calibri" pitchFamily="34" charset="0"/>
              </a:rPr>
              <a:t>ознака – можливі лише генотипи </a:t>
            </a:r>
            <a:r>
              <a:rPr lang="uk-UA" altLang="ru-RU" sz="2800" b="1" i="1" dirty="0">
                <a:solidFill>
                  <a:srgbClr val="FF0000"/>
                </a:solidFill>
                <a:latin typeface="Calibri" pitchFamily="34" charset="0"/>
                <a:cs typeface="Calibri" pitchFamily="34" charset="0"/>
              </a:rPr>
              <a:t>АА </a:t>
            </a:r>
            <a:r>
              <a:rPr lang="uk-UA" altLang="ru-RU" sz="2400" dirty="0">
                <a:latin typeface="Calibri" pitchFamily="34" charset="0"/>
                <a:cs typeface="Calibri" pitchFamily="34" charset="0"/>
              </a:rPr>
              <a:t>або</a:t>
            </a:r>
            <a:r>
              <a:rPr lang="en-US" altLang="ru-RU" sz="2800" b="1" i="1" dirty="0">
                <a:solidFill>
                  <a:srgbClr val="FF0000"/>
                </a:solidFill>
                <a:latin typeface="Calibri" pitchFamily="34" charset="0"/>
                <a:cs typeface="Calibri" pitchFamily="34" charset="0"/>
              </a:rPr>
              <a:t> </a:t>
            </a:r>
            <a:r>
              <a:rPr lang="uk-UA" altLang="ru-RU" sz="2800" b="1" i="1" dirty="0">
                <a:solidFill>
                  <a:srgbClr val="FF0000"/>
                </a:solidFill>
                <a:latin typeface="Calibri" pitchFamily="34" charset="0"/>
                <a:cs typeface="Calibri" pitchFamily="34" charset="0"/>
              </a:rPr>
              <a:t>А</a:t>
            </a:r>
            <a:r>
              <a:rPr lang="en-US" altLang="ru-RU" sz="2800" b="1" i="1" dirty="0">
                <a:solidFill>
                  <a:srgbClr val="FF0000"/>
                </a:solidFill>
                <a:latin typeface="Calibri" pitchFamily="34" charset="0"/>
                <a:cs typeface="Calibri" pitchFamily="34" charset="0"/>
              </a:rPr>
              <a:t>a</a:t>
            </a:r>
            <a:endParaRPr lang="uk-UA" altLang="ru-RU" sz="2800" b="1" i="1" dirty="0">
              <a:solidFill>
                <a:srgbClr val="FF0000"/>
              </a:solidFill>
              <a:latin typeface="Calibri" pitchFamily="34" charset="0"/>
              <a:cs typeface="Calibri" pitchFamily="34" charset="0"/>
            </a:endParaRPr>
          </a:p>
          <a:p>
            <a:pPr>
              <a:buNone/>
            </a:pPr>
            <a:r>
              <a:rPr lang="uk-UA" sz="2400" dirty="0">
                <a:latin typeface="Calibri" pitchFamily="34" charset="0"/>
                <a:cs typeface="Calibri" pitchFamily="34" charset="0"/>
              </a:rPr>
              <a:t>Визначити генотип можливо:</a:t>
            </a:r>
          </a:p>
          <a:p>
            <a:pPr>
              <a:buNone/>
            </a:pPr>
            <a:r>
              <a:rPr lang="uk-UA" sz="2400" dirty="0">
                <a:latin typeface="Calibri" pitchFamily="34" charset="0"/>
                <a:cs typeface="Calibri" pitchFamily="34" charset="0"/>
              </a:rPr>
              <a:t>1) За батьками – якщо один з батьків рецесивний </a:t>
            </a:r>
            <a:r>
              <a:rPr lang="uk-UA" sz="2400" i="1" dirty="0">
                <a:solidFill>
                  <a:srgbClr val="FF0000"/>
                </a:solidFill>
                <a:latin typeface="Calibri" pitchFamily="34" charset="0"/>
                <a:cs typeface="Calibri" pitchFamily="34" charset="0"/>
              </a:rPr>
              <a:t>(</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dirty="0">
                <a:latin typeface="Calibri" pitchFamily="34" charset="0"/>
                <a:cs typeface="Calibri" pitchFamily="34" charset="0"/>
              </a:rPr>
              <a:t>, то дитина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p>
          <a:p>
            <a:pPr>
              <a:buNone/>
            </a:pPr>
            <a:r>
              <a:rPr lang="uk-UA" sz="2400" dirty="0">
                <a:latin typeface="Calibri" pitchFamily="34" charset="0"/>
                <a:cs typeface="Calibri" pitchFamily="34" charset="0"/>
              </a:rPr>
              <a:t>2) За нащадками - якщо є дитина з рецесивною ознакою </a:t>
            </a:r>
            <a:r>
              <a:rPr lang="uk-UA" sz="2400" i="1" dirty="0">
                <a:solidFill>
                  <a:srgbClr val="FF0000"/>
                </a:solidFill>
                <a:latin typeface="Calibri" pitchFamily="34" charset="0"/>
                <a:cs typeface="Calibri" pitchFamily="34" charset="0"/>
              </a:rPr>
              <a:t>(</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dirty="0">
                <a:latin typeface="Calibri" pitchFamily="34" charset="0"/>
                <a:cs typeface="Calibri" pitchFamily="34" charset="0"/>
              </a:rPr>
              <a:t>, то генотип батька з домінантною ознакою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endParaRPr lang="uk-UA" sz="2400" dirty="0">
              <a:latin typeface="Calibri" pitchFamily="34" charset="0"/>
              <a:cs typeface="Calibri" pitchFamily="34" charset="0"/>
            </a:endParaRPr>
          </a:p>
        </p:txBody>
      </p:sp>
      <p:sp>
        <p:nvSpPr>
          <p:cNvPr id="4" name="TextBox 3"/>
          <p:cNvSpPr txBox="1"/>
          <p:nvPr/>
        </p:nvSpPr>
        <p:spPr>
          <a:xfrm>
            <a:off x="395536" y="3717032"/>
            <a:ext cx="7776864" cy="2585323"/>
          </a:xfrm>
          <a:prstGeom prst="rect">
            <a:avLst/>
          </a:prstGeom>
          <a:noFill/>
        </p:spPr>
        <p:txBody>
          <a:bodyPr wrap="square" rtlCol="0">
            <a:spAutoFit/>
          </a:bodyPr>
          <a:lstStyle/>
          <a:p>
            <a:r>
              <a:rPr lang="ru-RU">
                <a:solidFill>
                  <a:schemeClr val="tx1"/>
                </a:solidFill>
              </a:rPr>
              <a:t>У </a:t>
            </a:r>
            <a:r>
              <a:rPr lang="uk-UA">
                <a:solidFill>
                  <a:schemeClr val="tx1"/>
                </a:solidFill>
              </a:rPr>
              <a:t>чоловіка з дисплазією дентина  ІІ типу (аутосомно-домінанте захворювання) і здорової жінки народилась здорова дитина. </a:t>
            </a:r>
            <a:r>
              <a:rPr lang="ru-RU">
                <a:solidFill>
                  <a:schemeClr val="tx1"/>
                </a:solidFill>
              </a:rPr>
              <a:t>Визначте генотип хворого  батька:</a:t>
            </a:r>
            <a:endParaRPr lang="uk-UA">
              <a:solidFill>
                <a:schemeClr val="tx1"/>
              </a:solidFill>
            </a:endParaRPr>
          </a:p>
          <a:p>
            <a:pPr marL="1085850" lvl="1" indent="-342900">
              <a:buFont typeface="+mj-lt"/>
              <a:buAutoNum type="alphaUcPeriod"/>
            </a:pPr>
            <a:r>
              <a:rPr lang="en-US">
                <a:solidFill>
                  <a:schemeClr val="tx1"/>
                </a:solidFill>
              </a:rPr>
              <a:t>AA</a:t>
            </a:r>
            <a:endParaRPr lang="uk-UA">
              <a:solidFill>
                <a:schemeClr val="tx1"/>
              </a:solidFill>
            </a:endParaRPr>
          </a:p>
          <a:p>
            <a:pPr marL="1085850" lvl="1" indent="-342900">
              <a:buFont typeface="+mj-lt"/>
              <a:buAutoNum type="alphaUcPeriod"/>
            </a:pPr>
            <a:r>
              <a:rPr lang="en-US" b="1">
                <a:solidFill>
                  <a:schemeClr val="tx1"/>
                </a:solidFill>
              </a:rPr>
              <a:t>Aa</a:t>
            </a:r>
            <a:endParaRPr lang="uk-UA" b="1">
              <a:solidFill>
                <a:schemeClr val="tx1"/>
              </a:solidFill>
            </a:endParaRPr>
          </a:p>
          <a:p>
            <a:pPr marL="1085850" lvl="1" indent="-342900">
              <a:buFont typeface="+mj-lt"/>
              <a:buAutoNum type="alphaUcPeriod"/>
            </a:pPr>
            <a:r>
              <a:rPr lang="en-US">
                <a:solidFill>
                  <a:schemeClr val="tx1"/>
                </a:solidFill>
              </a:rPr>
              <a:t>aa</a:t>
            </a:r>
            <a:endParaRPr lang="uk-UA">
              <a:solidFill>
                <a:schemeClr val="tx1"/>
              </a:solidFill>
            </a:endParaRPr>
          </a:p>
          <a:p>
            <a:pPr marL="1085850" lvl="1" indent="-342900">
              <a:buFont typeface="+mj-lt"/>
              <a:buAutoNum type="alphaUcPeriod"/>
            </a:pPr>
            <a:r>
              <a:rPr lang="en-US">
                <a:solidFill>
                  <a:schemeClr val="tx1"/>
                </a:solidFill>
              </a:rPr>
              <a:t>AABB</a:t>
            </a:r>
            <a:endParaRPr lang="uk-UA">
              <a:solidFill>
                <a:schemeClr val="tx1"/>
              </a:solidFill>
            </a:endParaRPr>
          </a:p>
          <a:p>
            <a:pPr marL="1085850" lvl="1" indent="-342900">
              <a:buFont typeface="+mj-lt"/>
              <a:buAutoNum type="alphaUcPeriod"/>
            </a:pPr>
            <a:r>
              <a:rPr lang="en-US">
                <a:solidFill>
                  <a:schemeClr val="tx1"/>
                </a:solidFill>
              </a:rPr>
              <a:t>AaBb</a:t>
            </a:r>
            <a:endParaRPr lang="uk-UA">
              <a:solidFill>
                <a:schemeClr val="tx1"/>
              </a:solidFill>
            </a:endParaRP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vert="horz" anchor="b" anchorCtr="0">
            <a:normAutofit/>
          </a:bodyPr>
          <a:lstStyle/>
          <a:p>
            <a:pPr fontAlgn="auto">
              <a:lnSpc>
                <a:spcPct val="90000"/>
              </a:lnSpc>
              <a:spcAft>
                <a:spcPts val="0"/>
              </a:spcAft>
              <a:defRPr/>
            </a:pPr>
            <a:r>
              <a:rPr lang="uk-UA" sz="3000"/>
              <a:t>Засновником генетики як науки є Грегор Мендель</a:t>
            </a:r>
            <a:endParaRPr lang="ru-RU" sz="3000"/>
          </a:p>
        </p:txBody>
      </p:sp>
      <p:sp>
        <p:nvSpPr>
          <p:cNvPr id="20484" name="TextBox 4"/>
          <p:cNvSpPr txBox="1">
            <a:spLocks noChangeArrowheads="1"/>
          </p:cNvSpPr>
          <p:nvPr/>
        </p:nvSpPr>
        <p:spPr bwMode="auto">
          <a:xfrm>
            <a:off x="457200" y="1219200"/>
            <a:ext cx="4041648" cy="4937760"/>
          </a:xfrm>
          <a:prstGeom prst="rect">
            <a:avLst/>
          </a:prstGeom>
        </p:spPr>
        <p:txBody>
          <a:bodyPr vert="horz">
            <a:normAutofit/>
          </a:bodyPr>
          <a:lstStyle/>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Народився 1822 року в Гайнцендорфі-бай-Одрау (Австрійська імперія, нині Гінчіце, Чехія)</a:t>
            </a:r>
          </a:p>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1840 -1843 - вивчав практичну і теоретичну філософію і фізику у Філософському інституті Оломоуцького університету</a:t>
            </a:r>
          </a:p>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1843 — став монахом августинського абатства св. Фоми в Брно</a:t>
            </a:r>
          </a:p>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1851 - 1854 вивчав науку у Віденському університеті</a:t>
            </a:r>
          </a:p>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1867 - став ігуменом монастиря.</a:t>
            </a:r>
          </a:p>
          <a:p>
            <a:pPr marL="274320" indent="-274320" eaLnBrk="1" hangingPunct="1">
              <a:lnSpc>
                <a:spcPct val="90000"/>
              </a:lnSpc>
              <a:spcBef>
                <a:spcPts val="600"/>
              </a:spcBef>
              <a:buClr>
                <a:schemeClr val="accent1"/>
              </a:buClr>
              <a:buSzPct val="76000"/>
              <a:buFont typeface="Wingdings 3"/>
              <a:buChar char=""/>
            </a:pPr>
            <a:r>
              <a:rPr lang="en-US" altLang="ru-RU" sz="2000">
                <a:solidFill>
                  <a:schemeClr val="tx1"/>
                </a:solidFill>
                <a:latin typeface="+mn-lt"/>
                <a:ea typeface="+mn-ea"/>
                <a:cs typeface="+mn-cs"/>
              </a:rPr>
              <a:t>помер у 1884 році у віці 61 року в Брно</a:t>
            </a:r>
          </a:p>
        </p:txBody>
      </p:sp>
      <p:pic>
        <p:nvPicPr>
          <p:cNvPr id="20483" name="Picture 2" descr="http://900igr.net/datai/biologija/Mendel/0001-001-Gregor-Mendel-1822-1884.png"/>
          <p:cNvPicPr>
            <a:picLocks noChangeAspect="1" noChangeArrowheads="1"/>
          </p:cNvPicPr>
          <p:nvPr/>
        </p:nvPicPr>
        <p:blipFill>
          <a:blip r:embed="rId3" cstate="print"/>
          <a:srcRect b="6538"/>
          <a:stretch/>
        </p:blipFill>
        <p:spPr bwMode="auto">
          <a:xfrm>
            <a:off x="4632198" y="1216152"/>
            <a:ext cx="4041648" cy="493776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idx="1"/>
          </p:nvPr>
        </p:nvSpPr>
        <p:spPr>
          <a:xfrm>
            <a:off x="152400" y="152400"/>
            <a:ext cx="8693150" cy="65532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З 1856 року Грегор Мендель почав проводити в монастирському саду /шириною 7 м і довжиною 35 м/ добре продумані великі досліди з гібридизації рослин.</a:t>
            </a:r>
            <a:endParaRPr lang="uk-UA" sz="3200" dirty="0">
              <a:effectLst>
                <a:outerShdw blurRad="38100" dist="38100" dir="2700000" algn="tl">
                  <a:srgbClr val="FFFFFF"/>
                </a:outerShdw>
              </a:effectLst>
              <a:latin typeface="Calibri" panose="020F0502020204030204" pitchFamily="34" charset="0"/>
              <a:cs typeface="Calibri" panose="020F0502020204030204" pitchFamily="34" charset="0"/>
            </a:endParaRPr>
          </a:p>
        </p:txBody>
      </p:sp>
      <p:pic>
        <p:nvPicPr>
          <p:cNvPr id="21507" name="Picture 7" descr="ÐÐ¾ÑÐ¾Ð¶ÐµÐµ Ð¸Ð·Ð¾Ð±ÑÐ°Ð¶ÐµÐ½Ð¸Ðµ"/>
          <p:cNvPicPr>
            <a:picLocks noChangeAspect="1" noChangeArrowheads="1"/>
          </p:cNvPicPr>
          <p:nvPr/>
        </p:nvPicPr>
        <p:blipFill>
          <a:blip r:embed="rId3" cstate="print"/>
          <a:srcRect/>
          <a:stretch>
            <a:fillRect/>
          </a:stretch>
        </p:blipFill>
        <p:spPr bwMode="auto">
          <a:xfrm>
            <a:off x="576263" y="2105025"/>
            <a:ext cx="3095625" cy="3859213"/>
          </a:xfrm>
          <a:prstGeom prst="rect">
            <a:avLst/>
          </a:prstGeom>
          <a:noFill/>
          <a:ln w="9525">
            <a:noFill/>
            <a:miter lim="800000"/>
            <a:headEnd/>
            <a:tailEnd/>
          </a:ln>
        </p:spPr>
      </p:pic>
      <p:pic>
        <p:nvPicPr>
          <p:cNvPr id="21508" name="Picture 3"/>
          <p:cNvPicPr>
            <a:picLocks noChangeAspect="1" noChangeArrowheads="1"/>
          </p:cNvPicPr>
          <p:nvPr/>
        </p:nvPicPr>
        <p:blipFill>
          <a:blip r:embed="rId4" cstate="print"/>
          <a:srcRect/>
          <a:stretch>
            <a:fillRect/>
          </a:stretch>
        </p:blipFill>
        <p:spPr bwMode="auto">
          <a:xfrm>
            <a:off x="4211638" y="2105025"/>
            <a:ext cx="4421187" cy="3321050"/>
          </a:xfrm>
          <a:prstGeom prst="rect">
            <a:avLst/>
          </a:prstGeom>
          <a:noFill/>
          <a:ln w="9525">
            <a:noFill/>
            <a:round/>
            <a:headEnd/>
            <a:tailEnd/>
          </a:ln>
        </p:spPr>
      </p:pic>
      <p:sp>
        <p:nvSpPr>
          <p:cNvPr id="2" name="TextBox 1"/>
          <p:cNvSpPr txBox="1"/>
          <p:nvPr/>
        </p:nvSpPr>
        <p:spPr>
          <a:xfrm>
            <a:off x="4059238" y="5603875"/>
            <a:ext cx="4933950" cy="923925"/>
          </a:xfrm>
          <a:prstGeom prst="rect">
            <a:avLst/>
          </a:prstGeom>
          <a:noFill/>
        </p:spPr>
        <p:txBody>
          <a:bodyPr>
            <a:spAutoFit/>
          </a:bodyPr>
          <a:lstStyle/>
          <a:p>
            <a:pPr algn="ctr"/>
            <a:r>
              <a:rPr lang="uk-UA">
                <a:solidFill>
                  <a:schemeClr val="tx1"/>
                </a:solidFill>
                <a:effectLst>
                  <a:outerShdw blurRad="38100" dist="38100" dir="2700000" algn="tl">
                    <a:srgbClr val="C0C0C0"/>
                  </a:outerShdw>
                </a:effectLst>
              </a:rPr>
              <a:t>Мендель вивчав сім альтернативних</a:t>
            </a:r>
          </a:p>
          <a:p>
            <a:pPr algn="ctr"/>
            <a:r>
              <a:rPr lang="uk-UA">
                <a:solidFill>
                  <a:schemeClr val="tx1"/>
                </a:solidFill>
                <a:effectLst>
                  <a:outerShdw blurRad="38100" dist="38100" dir="2700000" algn="tl">
                    <a:srgbClr val="C0C0C0"/>
                  </a:outerShdw>
                </a:effectLst>
              </a:rPr>
              <a:t> ознак у гороха</a:t>
            </a:r>
            <a:endParaRPr lang="ru-RU">
              <a:solidFill>
                <a:schemeClr val="tx1"/>
              </a:solidFill>
              <a:effectLst>
                <a:outerShdw blurRad="38100" dist="38100" dir="2700000" algn="tl">
                  <a:srgbClr val="C0C0C0"/>
                </a:outerShdw>
              </a:effectLst>
            </a:endParaRPr>
          </a:p>
          <a:p>
            <a:endParaRPr lang="ru-RU"/>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250825" y="188913"/>
            <a:ext cx="8642350" cy="6264275"/>
          </a:xfrm>
        </p:spPr>
        <p:txBody>
          <a:bodyPr>
            <a:normAutofit lnSpcReduction="10000"/>
          </a:bodyPr>
          <a:lstStyle/>
          <a:p>
            <a:pPr marL="365760" indent="-256032" algn="just"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3200" b="1" dirty="0">
                <a:solidFill>
                  <a:srgbClr val="FF0000"/>
                </a:solidFill>
                <a:latin typeface="Calibri" panose="020F0502020204030204" pitchFamily="34" charset="0"/>
                <a:cs typeface="Calibri" panose="020F0502020204030204" pitchFamily="34" charset="0"/>
              </a:rPr>
              <a:t>Метод </a:t>
            </a:r>
            <a:r>
              <a:rPr lang="uk-UA" sz="3200" b="1" u="sng" dirty="0">
                <a:solidFill>
                  <a:srgbClr val="FF0000"/>
                </a:solidFill>
                <a:latin typeface="Calibri" panose="020F0502020204030204" pitchFamily="34" charset="0"/>
                <a:cs typeface="Calibri" panose="020F0502020204030204" pitchFamily="34" charset="0"/>
              </a:rPr>
              <a:t>гібридізації</a:t>
            </a:r>
            <a:r>
              <a:rPr lang="uk-UA" sz="3200" b="1" dirty="0">
                <a:solidFill>
                  <a:srgbClr val="FF0000"/>
                </a:solidFill>
                <a:latin typeface="Calibri" panose="020F0502020204030204" pitchFamily="34" charset="0"/>
                <a:cs typeface="Calibri" panose="020F0502020204030204" pitchFamily="34" charset="0"/>
              </a:rPr>
              <a:t> базується на експериментальному схрещуванні</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lnSpc>
                <a:spcPct val="90000"/>
              </a:lnSpc>
              <a:spcAft>
                <a:spcPts val="0"/>
              </a:spcAft>
              <a:buFont typeface="Wingdings 3" pitchFamily="18" charset="2"/>
              <a:buNone/>
              <a:defRPr/>
            </a:pPr>
            <a:endPar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a:latin typeface="Calibri" panose="020F0502020204030204" pitchFamily="34" charset="0"/>
                <a:cs typeface="Calibri" panose="020F0502020204030204" pitchFamily="34" charset="0"/>
              </a:rPr>
              <a:t>  </a:t>
            </a:r>
            <a:r>
              <a:rPr lang="uk-UA" sz="2800" dirty="0">
                <a:latin typeface="Calibri" panose="020F0502020204030204" pitchFamily="34" charset="0"/>
                <a:cs typeface="Calibri" panose="020F0502020204030204" pitchFamily="34" charset="0"/>
              </a:rPr>
              <a:t>Вихідні організми чистих ліній (гомозиготних форм) з альтернативними ознаками. </a:t>
            </a:r>
            <a:r>
              <a:rPr lang="uk-UA" sz="2800" b="1" dirty="0">
                <a:latin typeface="Calibri" panose="020F0502020204030204" pitchFamily="34" charset="0"/>
                <a:cs typeface="Calibri" panose="020F0502020204030204" pitchFamily="34" charset="0"/>
              </a:rPr>
              <a:t>Чиста лінія </a:t>
            </a:r>
            <a:r>
              <a:rPr lang="uk-UA" sz="2800" dirty="0">
                <a:latin typeface="Calibri" panose="020F0502020204030204" pitchFamily="34" charset="0"/>
                <a:cs typeface="Calibri" panose="020F0502020204030204" pitchFamily="34" charset="0"/>
              </a:rPr>
              <a:t>– це популяція, яка виникла шляхом інбридингу або самозапліднення. Організми чистої лінії завжди гомозиготні.</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Аналіз успадкування кожної досліджуваної ознаки окремо.</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Точні розрахунки потомства з різними ознаками в кожному поколінні.</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Вивчення характеристик у кількох послідовних поколіннях.</a:t>
            </a:r>
            <a:endParaRPr lang="en-US" sz="2800" dirty="0">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endParaRPr lang="ru-RU" sz="2800" dirty="0">
              <a:solidFill>
                <a:srgbClr val="FF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Image216"/>
          <p:cNvPicPr>
            <a:picLocks noChangeAspect="1" noChangeArrowheads="1"/>
          </p:cNvPicPr>
          <p:nvPr/>
        </p:nvPicPr>
        <p:blipFill>
          <a:blip r:embed="rId2" cstate="print"/>
          <a:srcRect/>
          <a:stretch>
            <a:fillRect/>
          </a:stretch>
        </p:blipFill>
        <p:spPr bwMode="auto">
          <a:xfrm>
            <a:off x="4356100" y="476250"/>
            <a:ext cx="4594225" cy="5472113"/>
          </a:xfrm>
          <a:prstGeom prst="rect">
            <a:avLst/>
          </a:prstGeom>
          <a:noFill/>
          <a:ln w="9525">
            <a:noFill/>
            <a:miter lim="800000"/>
            <a:headEnd/>
            <a:tailEnd/>
          </a:ln>
        </p:spPr>
      </p:pic>
      <p:sp>
        <p:nvSpPr>
          <p:cNvPr id="4" name="TextBox 3"/>
          <p:cNvSpPr txBox="1"/>
          <p:nvPr/>
        </p:nvSpPr>
        <p:spPr>
          <a:xfrm>
            <a:off x="539750" y="241300"/>
            <a:ext cx="3816350" cy="6616700"/>
          </a:xfrm>
          <a:prstGeom prst="rect">
            <a:avLst/>
          </a:prstGeom>
          <a:noFill/>
        </p:spPr>
        <p:txBody>
          <a:bodyPr>
            <a:spAutoFit/>
          </a:bodyPr>
          <a:lstStyle/>
          <a:p>
            <a:pPr marL="365125" indent="-255588" eaLnBrk="1" hangingPunct="1">
              <a:buClr>
                <a:srgbClr val="000000"/>
              </a:buClr>
              <a:buSzPct val="100000"/>
              <a:buFont typeface="Wingdings" pitchFamily="2" charset="2"/>
              <a:buChar char="Ø"/>
            </a:pPr>
            <a:r>
              <a:rPr lang="ru-RU" sz="2800" dirty="0">
                <a:solidFill>
                  <a:schemeClr val="tx1"/>
                </a:solidFill>
                <a:latin typeface="Calibri" pitchFamily="34" charset="0"/>
                <a:cs typeface="Calibri" pitchFamily="34" charset="0"/>
              </a:rPr>
              <a:t>Особливість будови квітки: це самозапильна рослина, але самозаплідненню можна легко штучно запобігти.</a:t>
            </a:r>
          </a:p>
          <a:p>
            <a:pPr marL="365125" indent="-255588" eaLnBrk="1" hangingPunct="1">
              <a:buClr>
                <a:srgbClr val="000000"/>
              </a:buClr>
              <a:buSzPct val="100000"/>
              <a:buFont typeface="Wingdings" pitchFamily="2" charset="2"/>
              <a:buChar char="Ø"/>
            </a:pPr>
            <a:endParaRPr lang="ru-RU" sz="2800" dirty="0">
              <a:solidFill>
                <a:schemeClr val="tx1"/>
              </a:solidFill>
              <a:latin typeface="Calibri" pitchFamily="34" charset="0"/>
              <a:cs typeface="Calibri" pitchFamily="34" charset="0"/>
            </a:endParaRPr>
          </a:p>
          <a:p>
            <a:pPr marL="365125" indent="-255588" eaLnBrk="1" hangingPunct="1">
              <a:buClr>
                <a:srgbClr val="000000"/>
              </a:buClr>
              <a:buSzPct val="100000"/>
              <a:buFont typeface="Wingdings" pitchFamily="2" charset="2"/>
              <a:buChar char="Ø"/>
            </a:pPr>
            <a:r>
              <a:rPr lang="ru-RU" sz="2800" dirty="0">
                <a:solidFill>
                  <a:schemeClr val="tx1"/>
                </a:solidFill>
                <a:latin typeface="Calibri" pitchFamily="34" charset="0"/>
                <a:cs typeface="Calibri" pitchFamily="34" charset="0"/>
              </a:rPr>
              <a:t>Рослина має короткий життєвий цикл, велику кількість нащадків і зручна в обігу.</a:t>
            </a:r>
            <a:r>
              <a:rPr lang="en-US" sz="2800" dirty="0">
                <a:solidFill>
                  <a:schemeClr val="tx1"/>
                </a:solidFill>
                <a:latin typeface="Calibri" pitchFamily="34" charset="0"/>
                <a:cs typeface="Calibri" pitchFamily="34" charset="0"/>
              </a:rPr>
              <a:t> </a:t>
            </a:r>
          </a:p>
          <a:p>
            <a:pPr marL="365125" indent="-255588" eaLnBrk="1" hangingPunct="1">
              <a:buClr>
                <a:srgbClr val="000000"/>
              </a:buClr>
              <a:buSzPct val="100000"/>
              <a:buFont typeface="Times New Roman" charset="0"/>
              <a:buNone/>
            </a:pPr>
            <a:endParaRPr lang="en-US" sz="2800" dirty="0">
              <a:solidFill>
                <a:schemeClr val="tx1"/>
              </a:solidFill>
              <a:latin typeface="Calibri" pitchFamily="34" charset="0"/>
              <a:cs typeface="Calibri" pitchFamily="34" charset="0"/>
            </a:endParaRPr>
          </a:p>
          <a:p>
            <a:pPr marL="365125" indent="-255588" eaLnBrk="1" hangingPunct="1">
              <a:buClr>
                <a:srgbClr val="000000"/>
              </a:buClr>
              <a:buSzPct val="100000"/>
              <a:buFont typeface="Times New Roman" charset="0"/>
              <a:buNone/>
            </a:pPr>
            <a:r>
              <a:rPr lang="en-US" sz="3200" dirty="0">
                <a:effectLst>
                  <a:outerShdw blurRad="38100" dist="38100" dir="2700000" algn="tl">
                    <a:srgbClr val="C0C0C0"/>
                  </a:outerShdw>
                </a:effectLst>
                <a:latin typeface="Calibri" pitchFamily="34" charset="0"/>
                <a:cs typeface="Calibri" pitchFamily="34" charset="0"/>
              </a:rPr>
              <a:t>        </a:t>
            </a:r>
            <a:endParaRPr lang="ru-RU" sz="3200" dirty="0">
              <a:effectLst>
                <a:outerShdw blurRad="38100" dist="38100" dir="2700000" algn="tl">
                  <a:srgbClr val="C0C0C0"/>
                </a:outerShdw>
              </a:effectLst>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Rot="1" noChangeArrowheads="1"/>
          </p:cNvSpPr>
          <p:nvPr>
            <p:ph type="body" idx="1"/>
          </p:nvPr>
        </p:nvSpPr>
        <p:spPr>
          <a:xfrm>
            <a:off x="467544" y="332657"/>
            <a:ext cx="8064896" cy="6525344"/>
          </a:xfrm>
        </p:spPr>
        <p:txBody>
          <a:bodyPr/>
          <a:lstStyle/>
          <a:p>
            <a:pPr>
              <a:lnSpc>
                <a:spcPct val="90000"/>
              </a:lnSpc>
              <a:buFont typeface="Wingdings" charset="2"/>
              <a:buNone/>
              <a:defRPr/>
            </a:pPr>
            <a:r>
              <a:rPr lang="ru-RU" sz="2800" dirty="0">
                <a:solidFill>
                  <a:srgbClr val="000000"/>
                </a:solidFill>
                <a:effectLst>
                  <a:outerShdw blurRad="38100" dist="38100" dir="2700000" algn="tl">
                    <a:srgbClr val="FFFFFF"/>
                  </a:outerShdw>
                </a:effectLst>
              </a:rPr>
              <a:t>		</a:t>
            </a:r>
            <a:r>
              <a:rPr lang="ru-RU" sz="2800" dirty="0"/>
              <a:t>Мендель</a:t>
            </a:r>
            <a:r>
              <a:rPr lang="ru-RU" sz="2800" dirty="0">
                <a:effectLst>
                  <a:outerShdw blurRad="38100" dist="38100" dir="2700000" algn="tl">
                    <a:srgbClr val="FFFFFF"/>
                  </a:outerShdw>
                </a:effectLst>
              </a:rPr>
              <a:t> </a:t>
            </a:r>
            <a:r>
              <a:rPr lang="ru-RU" sz="2800" dirty="0" err="1">
                <a:effectLst>
                  <a:outerShdw blurRad="38100" dist="38100" dir="2700000" algn="tl">
                    <a:srgbClr val="FFFFFF"/>
                  </a:outerShdw>
                </a:effectLst>
              </a:rPr>
              <a:t>увів</a:t>
            </a:r>
            <a:r>
              <a:rPr lang="ru-RU" sz="2800" dirty="0">
                <a:effectLst>
                  <a:outerShdw blurRad="38100" dist="38100" dir="2700000" algn="tl">
                    <a:srgbClr val="FFFFFF"/>
                  </a:outerShdw>
                </a:effectLst>
              </a:rPr>
              <a:t> для пояснення гібридологічного </a:t>
            </a:r>
            <a:r>
              <a:rPr lang="ru-RU" sz="2800" dirty="0" err="1">
                <a:effectLst>
                  <a:outerShdw blurRad="38100" dist="38100" dir="2700000" algn="tl">
                    <a:srgbClr val="FFFFFF"/>
                  </a:outerShdw>
                </a:effectLst>
              </a:rPr>
              <a:t>аналізу</a:t>
            </a:r>
            <a:r>
              <a:rPr lang="ru-RU" sz="2800" dirty="0">
                <a:effectLst>
                  <a:outerShdw blurRad="38100" dist="38100" dir="2700000" algn="tl">
                    <a:srgbClr val="FFFFFF"/>
                  </a:outerShdw>
                </a:effectLst>
              </a:rPr>
              <a:t> </a:t>
            </a:r>
            <a:r>
              <a:rPr lang="ru-RU" sz="2800" b="1" dirty="0" err="1"/>
              <a:t>алгебраїчні</a:t>
            </a:r>
            <a:r>
              <a:rPr lang="ru-RU" sz="2800" b="1" dirty="0"/>
              <a:t> </a:t>
            </a:r>
            <a:r>
              <a:rPr lang="ru-RU" sz="2800" b="1" dirty="0" err="1"/>
              <a:t>символи</a:t>
            </a:r>
            <a:r>
              <a:rPr lang="ru-RU" sz="2800" b="1" dirty="0"/>
              <a:t>, </a:t>
            </a:r>
            <a:r>
              <a:rPr lang="ru-RU" sz="2800" dirty="0">
                <a:effectLst>
                  <a:outerShdw blurRad="38100" dist="38100" dir="2700000" algn="tl">
                    <a:srgbClr val="FFFFFF"/>
                  </a:outerShdw>
                </a:effectLst>
              </a:rPr>
              <a:t>тим самим полегшив сприйняття матеріалу, його аналіз і виведення закономірностей.</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b="1" dirty="0">
                <a:solidFill>
                  <a:srgbClr val="FF0000"/>
                </a:solidFill>
                <a:effectLst>
                  <a:outerShdw blurRad="38100" dist="38100" dir="2700000" algn="tl">
                    <a:srgbClr val="FFFFFF"/>
                  </a:outerShdw>
                </a:effectLst>
              </a:rPr>
              <a:t>      </a:t>
            </a:r>
            <a:r>
              <a:rPr lang="ru-RU" sz="2400" b="1" dirty="0">
                <a:solidFill>
                  <a:srgbClr val="C00000"/>
                </a:solidFill>
              </a:rPr>
              <a:t>Р</a:t>
            </a:r>
            <a:r>
              <a:rPr lang="ru-RU" sz="2400" b="1" dirty="0"/>
              <a:t> – батьки </a:t>
            </a:r>
            <a:r>
              <a:rPr lang="ru-RU" sz="2400" dirty="0">
                <a:effectLst>
                  <a:outerShdw blurRad="38100" dist="38100" dir="2700000" algn="tl">
                    <a:srgbClr val="FFFFFF"/>
                  </a:outerShdw>
                </a:effectLst>
              </a:rPr>
              <a:t>(лат. </a:t>
            </a:r>
            <a:r>
              <a:rPr lang="ru-RU" sz="2400" i="1" dirty="0">
                <a:effectLst>
                  <a:outerShdw blurRad="38100" dist="38100" dir="2700000" algn="tl">
                    <a:srgbClr val="FFFFFF"/>
                  </a:outerShdw>
                </a:effectLst>
              </a:rPr>
              <a:t>ра</a:t>
            </a:r>
            <a:r>
              <a:rPr lang="en-US" sz="2400" i="1" dirty="0">
                <a:effectLst>
                  <a:outerShdw blurRad="38100" dist="38100" dir="2700000" algn="tl">
                    <a:srgbClr val="FFFFFF"/>
                  </a:outerShdw>
                </a:effectLst>
              </a:rPr>
              <a:t>rentes</a:t>
            </a:r>
            <a:r>
              <a:rPr lang="ru-RU" sz="2400" dirty="0">
                <a:effectLst>
                  <a:outerShdw blurRad="38100" dist="38100" dir="2700000" algn="tl">
                    <a:srgbClr val="FFFFFF"/>
                  </a:outerShdw>
                </a:effectLst>
              </a:rPr>
              <a:t>);</a:t>
            </a:r>
          </a:p>
          <a:p>
            <a:pPr>
              <a:lnSpc>
                <a:spcPct val="90000"/>
              </a:lnSpc>
              <a:buFont typeface="Wingdings" charset="2"/>
              <a:buNone/>
              <a:defRPr/>
            </a:pPr>
            <a:r>
              <a:rPr lang="ru-RU" sz="2400" b="1" dirty="0">
                <a:solidFill>
                  <a:srgbClr val="C00000"/>
                </a:solidFill>
                <a:effectLst>
                  <a:outerShdw blurRad="38100" dist="38100" dir="2700000" algn="tl">
                    <a:srgbClr val="FFFFFF"/>
                  </a:outerShdw>
                </a:effectLst>
              </a:rPr>
              <a:t>      </a:t>
            </a:r>
            <a:r>
              <a:rPr lang="en-US" sz="2400" b="1" dirty="0">
                <a:solidFill>
                  <a:srgbClr val="C00000"/>
                </a:solidFill>
              </a:rPr>
              <a:t>F1</a:t>
            </a:r>
            <a:r>
              <a:rPr lang="en-US" sz="2400" b="1" dirty="0"/>
              <a:t> –</a:t>
            </a:r>
            <a:r>
              <a:rPr lang="ru-RU" sz="2400" b="1" dirty="0"/>
              <a:t> особини 1-го </a:t>
            </a:r>
            <a:r>
              <a:rPr lang="ru-RU" sz="2400" dirty="0"/>
              <a:t>покоління </a:t>
            </a:r>
            <a:r>
              <a:rPr lang="ru-RU" sz="2400" dirty="0">
                <a:effectLst>
                  <a:outerShdw blurRad="38100" dist="38100" dir="2700000" algn="tl">
                    <a:srgbClr val="FFFFFF"/>
                  </a:outerShdw>
                </a:effectLst>
              </a:rPr>
              <a:t>(лат. </a:t>
            </a:r>
            <a:r>
              <a:rPr lang="en-US" sz="2400" i="1" dirty="0">
                <a:effectLst>
                  <a:outerShdw blurRad="38100" dist="38100" dir="2700000" algn="tl">
                    <a:srgbClr val="FFFFFF"/>
                  </a:outerShdw>
                </a:effectLst>
              </a:rPr>
              <a:t>filii</a:t>
            </a:r>
            <a:r>
              <a:rPr lang="en-US" sz="2400" dirty="0">
                <a:effectLst>
                  <a:outerShdw blurRad="38100" dist="38100" dir="2700000" algn="tl">
                    <a:srgbClr val="FFFFFF"/>
                  </a:outerShdw>
                </a:effectLst>
              </a:rPr>
              <a:t> – </a:t>
            </a:r>
            <a:r>
              <a:rPr lang="ru-RU" sz="2400" dirty="0">
                <a:effectLst>
                  <a:outerShdw blurRad="38100" dist="38100" dir="2700000" algn="tl">
                    <a:srgbClr val="FFFFFF"/>
                  </a:outerShdw>
                </a:effectLst>
              </a:rPr>
              <a:t>діти);</a:t>
            </a:r>
          </a:p>
          <a:p>
            <a:pPr>
              <a:lnSpc>
                <a:spcPct val="90000"/>
              </a:lnSpc>
              <a:buFont typeface="Wingdings" charset="2"/>
              <a:buNone/>
              <a:defRPr/>
            </a:pPr>
            <a:r>
              <a:rPr lang="ru-RU" sz="2400" dirty="0">
                <a:solidFill>
                  <a:srgbClr val="C00000"/>
                </a:solidFill>
                <a:effectLst>
                  <a:outerShdw blurRad="38100" dist="38100" dir="2700000" algn="tl">
                    <a:srgbClr val="FFFFFF"/>
                  </a:outerShdw>
                </a:effectLst>
              </a:rPr>
              <a:t>      </a:t>
            </a:r>
            <a:r>
              <a:rPr lang="en-US" sz="2400" b="1" dirty="0">
                <a:solidFill>
                  <a:srgbClr val="C00000"/>
                </a:solidFill>
              </a:rPr>
              <a:t>F2 </a:t>
            </a:r>
            <a:r>
              <a:rPr lang="ru-RU" sz="2400" b="1" dirty="0"/>
              <a:t>– особини 2-го покоління;</a:t>
            </a:r>
          </a:p>
          <a:p>
            <a:pPr>
              <a:lnSpc>
                <a:spcPct val="90000"/>
              </a:lnSpc>
              <a:buFont typeface="Wingdings" charset="2"/>
              <a:buNone/>
              <a:defRPr/>
            </a:pPr>
            <a:r>
              <a:rPr lang="ru-RU" sz="2400" dirty="0">
                <a:solidFill>
                  <a:srgbClr val="C00000"/>
                </a:solidFill>
                <a:effectLst>
                  <a:outerShdw blurRad="38100" dist="38100" dir="2700000" algn="tl">
                    <a:srgbClr val="FFFFFF"/>
                  </a:outerShdw>
                </a:effectLst>
              </a:rPr>
              <a:t>      </a:t>
            </a:r>
            <a:r>
              <a:rPr lang="ru-RU" sz="2400" b="1" dirty="0">
                <a:solidFill>
                  <a:srgbClr val="C00000"/>
                </a:solidFill>
              </a:rPr>
              <a:t>х</a:t>
            </a:r>
            <a:r>
              <a:rPr lang="ru-RU" sz="2400" b="1" dirty="0"/>
              <a:t> – схрещування.</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dirty="0">
                <a:effectLst>
                  <a:outerShdw blurRad="38100" dist="38100" dir="2700000" algn="tl">
                    <a:srgbClr val="FFFFFF"/>
                  </a:outerShdw>
                </a:effectLst>
              </a:rPr>
              <a:t>Генотипичну формулу </a:t>
            </a:r>
            <a:r>
              <a:rPr lang="ru-RU" sz="2400" b="1" dirty="0"/>
              <a:t>материнської особини (</a:t>
            </a:r>
            <a:r>
              <a:rPr lang="ru-RU" sz="2400" b="1" dirty="0">
                <a:cs typeface="Arial" charset="0"/>
              </a:rPr>
              <a:t>♀) </a:t>
            </a:r>
            <a:r>
              <a:rPr lang="ru-RU" sz="2400" dirty="0">
                <a:effectLst>
                  <a:outerShdw blurRad="38100" dist="38100" dir="2700000" algn="tl">
                    <a:srgbClr val="FFFFFF"/>
                  </a:outerShdw>
                </a:effectLst>
              </a:rPr>
              <a:t>записують першою, а </a:t>
            </a:r>
            <a:r>
              <a:rPr lang="ru-RU" sz="2400" b="1" dirty="0"/>
              <a:t>батьківської (</a:t>
            </a:r>
            <a:r>
              <a:rPr lang="ru-RU" sz="2400" b="1" dirty="0">
                <a:cs typeface="Arial" charset="0"/>
              </a:rPr>
              <a:t>♂)</a:t>
            </a:r>
            <a:r>
              <a:rPr lang="ru-RU" sz="2400" b="1" dirty="0"/>
              <a:t> </a:t>
            </a:r>
            <a:r>
              <a:rPr lang="ru-RU" sz="2400" dirty="0">
                <a:effectLst>
                  <a:outerShdw blurRad="38100" dist="38100" dir="2700000" algn="tl">
                    <a:srgbClr val="FFFFFF"/>
                  </a:outerShdw>
                </a:effectLst>
              </a:rPr>
              <a:t>– другою.</a:t>
            </a:r>
          </a:p>
          <a:p>
            <a:pPr>
              <a:lnSpc>
                <a:spcPct val="90000"/>
              </a:lnSpc>
              <a:buFont typeface="Wingdings" charset="2"/>
              <a:buNone/>
              <a:defRPr/>
            </a:pPr>
            <a:r>
              <a:rPr lang="ru-RU" sz="2400" dirty="0">
                <a:effectLst>
                  <a:outerShdw blurRad="38100" dist="38100" dir="2700000" algn="tl">
                    <a:srgbClr val="FFFFFF"/>
                  </a:outerShdw>
                </a:effectLst>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idx="1"/>
          </p:nvPr>
        </p:nvSpPr>
        <p:spPr>
          <a:xfrm>
            <a:off x="152400" y="152400"/>
            <a:ext cx="8839200" cy="6477000"/>
          </a:xfrm>
        </p:spPr>
        <p:txBody>
          <a:bodyPr>
            <a:normAutofit/>
          </a:bodyPr>
          <a:lstStyle/>
          <a:p>
            <a:pPr marL="0" indent="0" algn="ctr"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uk-UA" sz="3200" dirty="0">
                <a:solidFill>
                  <a:schemeClr val="tx2"/>
                </a:solidFill>
                <a:effectLst>
                  <a:outerShdw blurRad="38100" dist="38100" dir="2700000" algn="tl">
                    <a:srgbClr val="FFFFFF"/>
                  </a:outerShdw>
                </a:effectLst>
                <a:latin typeface="Arial" charset="0"/>
              </a:rPr>
              <a:t>8 років експериментів по схрещуванню гороха</a:t>
            </a:r>
          </a:p>
        </p:txBody>
      </p:sp>
      <p:pic>
        <p:nvPicPr>
          <p:cNvPr id="22531" name="Рисунок 1"/>
          <p:cNvPicPr>
            <a:picLocks noChangeAspect="1"/>
          </p:cNvPicPr>
          <p:nvPr/>
        </p:nvPicPr>
        <p:blipFill>
          <a:blip r:embed="rId3" cstate="print"/>
          <a:srcRect/>
          <a:stretch>
            <a:fillRect/>
          </a:stretch>
        </p:blipFill>
        <p:spPr bwMode="auto">
          <a:xfrm>
            <a:off x="1403350" y="1196975"/>
            <a:ext cx="6716713" cy="52498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idx="1"/>
          </p:nvPr>
        </p:nvSpPr>
        <p:spPr>
          <a:xfrm>
            <a:off x="395288" y="188913"/>
            <a:ext cx="5256212" cy="6669087"/>
          </a:xfrm>
        </p:spPr>
        <p:txBody>
          <a:bodyPr>
            <a:normAutofit fontScale="40000" lnSpcReduction="20000"/>
          </a:bodyPr>
          <a:lstStyle/>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latin typeface="Calibri" panose="020F0502020204030204" pitchFamily="34" charset="0"/>
                <a:cs typeface="Calibri" panose="020F0502020204030204" pitchFamily="34" charset="0"/>
              </a:rPr>
              <a:t>У 1865 році </a:t>
            </a:r>
            <a:r>
              <a:rPr lang="ru-RU" sz="6000" dirty="0">
                <a:latin typeface="Calibri" panose="020F0502020204030204" pitchFamily="34" charset="0"/>
                <a:cs typeface="Calibri" panose="020F0502020204030204" pitchFamily="34" charset="0"/>
              </a:rPr>
              <a:t>Г. Мендель представив свою доповідь </a:t>
            </a:r>
            <a:r>
              <a:rPr lang="ru-RU" sz="6000" b="1" dirty="0">
                <a:latin typeface="Calibri" panose="020F0502020204030204" pitchFamily="34" charset="0"/>
                <a:cs typeface="Calibri" panose="020F0502020204030204" pitchFamily="34" charset="0"/>
              </a:rPr>
              <a:t>«</a:t>
            </a:r>
            <a:r>
              <a:rPr lang="en-US" sz="6000" b="1" dirty="0">
                <a:latin typeface="Calibri" panose="020F0502020204030204" pitchFamily="34" charset="0"/>
                <a:cs typeface="Calibri" panose="020F0502020204030204" pitchFamily="34" charset="0"/>
              </a:rPr>
              <a:t>Versuche über Pflanzenhybriden» («</a:t>
            </a:r>
            <a:r>
              <a:rPr lang="ru-RU" sz="6000" b="1" dirty="0">
                <a:latin typeface="Calibri" panose="020F0502020204030204" pitchFamily="34" charset="0"/>
                <a:cs typeface="Calibri" panose="020F0502020204030204" pitchFamily="34" charset="0"/>
              </a:rPr>
              <a:t>Досліди з гібридизації рослин») </a:t>
            </a:r>
            <a:r>
              <a:rPr lang="ru-RU" sz="6000" dirty="0">
                <a:latin typeface="Calibri" panose="020F0502020204030204" pitchFamily="34" charset="0"/>
                <a:cs typeface="Calibri" panose="020F0502020204030204" pitchFamily="34" charset="0"/>
              </a:rPr>
              <a:t>на двох засіданнях Товариства природознавства Брно</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latin typeface="Calibri" panose="020F0502020204030204" pitchFamily="34" charset="0"/>
                <a:cs typeface="Calibri" panose="020F0502020204030204" pitchFamily="34" charset="0"/>
              </a:rPr>
              <a:t>Грегор Мендель став засновником менделізму, який став основою генетики та вважається одним із найбільших відкриттів у біології за останні 500 років.  </a:t>
            </a:r>
            <a:r>
              <a:rPr lang="ru-RU" sz="4400" dirty="0">
                <a:latin typeface="Calibri" panose="020F0502020204030204" pitchFamily="34" charset="0"/>
                <a:cs typeface="Calibri" panose="020F0502020204030204" pitchFamily="34" charset="0"/>
              </a:rPr>
              <a:t>					</a:t>
            </a:r>
            <a:endParaRPr lang="en-US" sz="2800" dirty="0">
              <a:effectLst>
                <a:outerShdw blurRad="38100" dist="38100" dir="2700000" algn="tl">
                  <a:srgbClr val="FFFFFF"/>
                </a:outerShdw>
              </a:effectLst>
              <a:latin typeface="Arial" charset="0"/>
            </a:endParaRPr>
          </a:p>
          <a:p>
            <a:pPr marL="0" indent="0" eaLnBrk="1" fontAlgn="auto" hangingPunct="1">
              <a:lnSpc>
                <a:spcPct val="80000"/>
              </a:lnSpc>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latin typeface="Arial" charset="0"/>
              </a:rPr>
              <a:t>		</a:t>
            </a:r>
          </a:p>
        </p:txBody>
      </p:sp>
      <p:pic>
        <p:nvPicPr>
          <p:cNvPr id="23555" name="Picture 1"/>
          <p:cNvPicPr>
            <a:picLocks noChangeAspect="1" noChangeArrowheads="1"/>
          </p:cNvPicPr>
          <p:nvPr/>
        </p:nvPicPr>
        <p:blipFill>
          <a:blip r:embed="rId3" cstate="print"/>
          <a:srcRect/>
          <a:stretch>
            <a:fillRect/>
          </a:stretch>
        </p:blipFill>
        <p:spPr bwMode="auto">
          <a:xfrm>
            <a:off x="5651500" y="476250"/>
            <a:ext cx="3311525" cy="47974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0825" y="1125538"/>
            <a:ext cx="8769350" cy="5076825"/>
          </a:xfrm>
        </p:spPr>
        <p:txBody>
          <a:bodyPr/>
          <a:lstStyle/>
          <a:p>
            <a:pPr marL="109537" indent="0">
              <a:buFont typeface="Wingdings 3" pitchFamily="18" charset="2"/>
              <a:buNone/>
              <a:defRPr/>
            </a:pP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коли троє вчених – Х.де Фріз /Нідерланди/, К.Корренс /Німеччина/ та Е.Чермак /Австрія/ незалежно один від одного відкрили закономірності спадковості, сформульовані ще в 1865 р. Г.Менделем.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a:p>
            <a:pPr marL="109537" indent="0">
              <a:buFont typeface="Wingdings 3" pitchFamily="18" charset="2"/>
              <a:buNone/>
              <a:defRPr/>
            </a:pPr>
            <a:endParaRPr lang="ru-RU" dirty="0"/>
          </a:p>
        </p:txBody>
      </p:sp>
      <p:pic>
        <p:nvPicPr>
          <p:cNvPr id="19459" name="Picture 2" descr="Hugo de Vries.jpg"/>
          <p:cNvPicPr>
            <a:picLocks noChangeAspect="1" noChangeArrowheads="1"/>
          </p:cNvPicPr>
          <p:nvPr/>
        </p:nvPicPr>
        <p:blipFill>
          <a:blip r:embed="rId3" cstate="print"/>
          <a:srcRect/>
          <a:stretch>
            <a:fillRect/>
          </a:stretch>
        </p:blipFill>
        <p:spPr bwMode="auto">
          <a:xfrm>
            <a:off x="823913" y="2794000"/>
            <a:ext cx="1706562" cy="2465388"/>
          </a:xfrm>
          <a:prstGeom prst="rect">
            <a:avLst/>
          </a:prstGeom>
          <a:noFill/>
          <a:ln w="9525">
            <a:noFill/>
            <a:miter lim="800000"/>
            <a:headEnd/>
            <a:tailEnd/>
          </a:ln>
        </p:spPr>
      </p:pic>
      <p:sp>
        <p:nvSpPr>
          <p:cNvPr id="3" name="Заголовок 2"/>
          <p:cNvSpPr>
            <a:spLocks noGrp="1"/>
          </p:cNvSpPr>
          <p:nvPr>
            <p:ph type="title"/>
          </p:nvPr>
        </p:nvSpPr>
        <p:spPr>
          <a:xfrm>
            <a:off x="467544" y="116632"/>
            <a:ext cx="8229600" cy="782960"/>
          </a:xfrm>
        </p:spPr>
        <p:txBody>
          <a:bodyPr>
            <a:normAutofit fontScale="90000"/>
          </a:bodyPr>
          <a:lstStyle/>
          <a:p>
            <a:pPr>
              <a:defRPr/>
            </a:pPr>
            <a:r>
              <a:rPr lang="en-US" sz="4000" dirty="0">
                <a:solidFill>
                  <a:srgbClr val="FFFFFF"/>
                </a:solidFill>
                <a:latin typeface="Arial" charset="0"/>
              </a:rPr>
              <a:t> </a:t>
            </a:r>
            <a:r>
              <a:rPr lang="uk-UA" sz="3600" dirty="0">
                <a:effectLst>
                  <a:outerShdw blurRad="38100" dist="38100" dir="2700000" algn="tl">
                    <a:srgbClr val="FFFFFF"/>
                  </a:outerShdw>
                </a:effectLst>
                <a:cs typeface="Calibri" panose="020F0502020204030204" pitchFamily="34" charset="0"/>
              </a:rPr>
              <a:t>Генетика як наука починається з</a:t>
            </a:r>
            <a:r>
              <a:rPr lang="en-US" sz="3600" dirty="0">
                <a:cs typeface="Calibri" panose="020F0502020204030204" pitchFamily="34" charset="0"/>
              </a:rPr>
              <a:t> 1900,</a:t>
            </a:r>
            <a:r>
              <a:rPr lang="en-US" sz="4400" dirty="0">
                <a:latin typeface="Calibri" panose="020F0502020204030204" pitchFamily="34" charset="0"/>
                <a:cs typeface="Calibri" panose="020F0502020204030204" pitchFamily="34" charset="0"/>
              </a:rPr>
              <a:t> </a:t>
            </a:r>
            <a:endParaRPr lang="ru-RU" dirty="0"/>
          </a:p>
        </p:txBody>
      </p:sp>
      <p:pic>
        <p:nvPicPr>
          <p:cNvPr id="19461" name="Picture 4" descr="Carl Correns.jpg"/>
          <p:cNvPicPr>
            <a:picLocks noChangeAspect="1" noChangeArrowheads="1"/>
          </p:cNvPicPr>
          <p:nvPr/>
        </p:nvPicPr>
        <p:blipFill>
          <a:blip r:embed="rId4" cstate="print"/>
          <a:srcRect/>
          <a:stretch>
            <a:fillRect/>
          </a:stretch>
        </p:blipFill>
        <p:spPr bwMode="auto">
          <a:xfrm>
            <a:off x="3635375" y="2794000"/>
            <a:ext cx="2208213" cy="3141663"/>
          </a:xfrm>
          <a:prstGeom prst="rect">
            <a:avLst/>
          </a:prstGeom>
          <a:noFill/>
          <a:ln w="9525">
            <a:noFill/>
            <a:miter lim="800000"/>
            <a:headEnd/>
            <a:tailEnd/>
          </a:ln>
        </p:spPr>
      </p:pic>
      <p:pic>
        <p:nvPicPr>
          <p:cNvPr id="19462" name="Picture 6" descr="Acta Horti berg. - 1905 - tafl. 124. - Erich Tschermak.jpg"/>
          <p:cNvPicPr>
            <a:picLocks noChangeAspect="1" noChangeArrowheads="1"/>
          </p:cNvPicPr>
          <p:nvPr/>
        </p:nvPicPr>
        <p:blipFill>
          <a:blip r:embed="rId5" cstate="print"/>
          <a:srcRect/>
          <a:stretch>
            <a:fillRect/>
          </a:stretch>
        </p:blipFill>
        <p:spPr bwMode="auto">
          <a:xfrm>
            <a:off x="6424613" y="2636838"/>
            <a:ext cx="2044700" cy="2779712"/>
          </a:xfrm>
          <a:prstGeom prst="rect">
            <a:avLst/>
          </a:prstGeom>
          <a:noFill/>
          <a:ln w="9525">
            <a:noFill/>
            <a:miter lim="800000"/>
            <a:headEnd/>
            <a:tailEnd/>
          </a:ln>
        </p:spPr>
      </p:pic>
      <p:sp>
        <p:nvSpPr>
          <p:cNvPr id="19463" name="TextBox 3"/>
          <p:cNvSpPr txBox="1">
            <a:spLocks noChangeArrowheads="1"/>
          </p:cNvSpPr>
          <p:nvPr/>
        </p:nvSpPr>
        <p:spPr bwMode="auto">
          <a:xfrm>
            <a:off x="584200" y="5408613"/>
            <a:ext cx="2209800" cy="646112"/>
          </a:xfrm>
          <a:prstGeom prst="rect">
            <a:avLst/>
          </a:prstGeom>
          <a:noFill/>
          <a:ln w="9525">
            <a:noFill/>
            <a:miter lim="800000"/>
            <a:headEnd/>
            <a:tailEnd/>
          </a:ln>
        </p:spPr>
        <p:txBody>
          <a:bodyPr wrap="none">
            <a:spAutoFit/>
          </a:bodyPr>
          <a:lstStyle/>
          <a:p>
            <a:pPr algn="ctr"/>
            <a:r>
              <a:rPr lang="uk-UA" altLang="ru-RU" b="1">
                <a:solidFill>
                  <a:schemeClr val="tx1"/>
                </a:solidFill>
              </a:rPr>
              <a:t>Хуго Марі де Фріз</a:t>
            </a:r>
            <a:endParaRPr lang="en-US" altLang="ru-RU" b="1">
              <a:solidFill>
                <a:schemeClr val="tx1"/>
              </a:solidFill>
            </a:endParaRPr>
          </a:p>
          <a:p>
            <a:pPr algn="ctr"/>
            <a:r>
              <a:rPr lang="en-US" altLang="ru-RU" b="1">
                <a:solidFill>
                  <a:schemeClr val="tx1"/>
                </a:solidFill>
              </a:rPr>
              <a:t>(1848-1935)</a:t>
            </a:r>
          </a:p>
        </p:txBody>
      </p:sp>
      <p:sp>
        <p:nvSpPr>
          <p:cNvPr id="19464" name="TextBox 6"/>
          <p:cNvSpPr txBox="1">
            <a:spLocks noChangeArrowheads="1"/>
          </p:cNvSpPr>
          <p:nvPr/>
        </p:nvSpPr>
        <p:spPr bwMode="auto">
          <a:xfrm>
            <a:off x="3729038" y="5932488"/>
            <a:ext cx="2312987" cy="923925"/>
          </a:xfrm>
          <a:prstGeom prst="rect">
            <a:avLst/>
          </a:prstGeom>
          <a:noFill/>
          <a:ln w="9525">
            <a:noFill/>
            <a:miter lim="800000"/>
            <a:headEnd/>
            <a:tailEnd/>
          </a:ln>
        </p:spPr>
        <p:txBody>
          <a:bodyPr wrap="none">
            <a:spAutoFit/>
          </a:bodyPr>
          <a:lstStyle/>
          <a:p>
            <a:r>
              <a:rPr lang="uk-UA" altLang="ru-RU" b="1">
                <a:solidFill>
                  <a:schemeClr val="tx1"/>
                </a:solidFill>
              </a:rPr>
              <a:t>Карл Еріх Корренс</a:t>
            </a:r>
            <a:endParaRPr lang="en-US" altLang="ru-RU" b="1">
              <a:solidFill>
                <a:schemeClr val="tx1"/>
              </a:solidFill>
            </a:endParaRPr>
          </a:p>
          <a:p>
            <a:r>
              <a:rPr lang="en-US" altLang="ru-RU" b="1">
                <a:solidFill>
                  <a:schemeClr val="tx1"/>
                </a:solidFill>
              </a:rPr>
              <a:t>(1864-1933)</a:t>
            </a:r>
          </a:p>
          <a:p>
            <a:endParaRPr lang="ru-RU" altLang="ru-RU">
              <a:solidFill>
                <a:schemeClr val="tx1"/>
              </a:solidFill>
            </a:endParaRPr>
          </a:p>
        </p:txBody>
      </p:sp>
      <p:sp>
        <p:nvSpPr>
          <p:cNvPr id="19465" name="TextBox 7"/>
          <p:cNvSpPr txBox="1">
            <a:spLocks noChangeArrowheads="1"/>
          </p:cNvSpPr>
          <p:nvPr/>
        </p:nvSpPr>
        <p:spPr bwMode="auto">
          <a:xfrm>
            <a:off x="6491288" y="5546725"/>
            <a:ext cx="2119312" cy="646113"/>
          </a:xfrm>
          <a:prstGeom prst="rect">
            <a:avLst/>
          </a:prstGeom>
          <a:noFill/>
          <a:ln w="9525">
            <a:noFill/>
            <a:miter lim="800000"/>
            <a:headEnd/>
            <a:tailEnd/>
          </a:ln>
        </p:spPr>
        <p:txBody>
          <a:bodyPr wrap="none">
            <a:spAutoFit/>
          </a:bodyPr>
          <a:lstStyle/>
          <a:p>
            <a:pPr algn="ctr"/>
            <a:r>
              <a:rPr lang="uk-UA" altLang="ru-RU" b="1">
                <a:solidFill>
                  <a:schemeClr val="tx1"/>
                </a:solidFill>
              </a:rPr>
              <a:t>Еріх фон Чермак</a:t>
            </a:r>
            <a:endParaRPr lang="en-US" altLang="ru-RU" b="1">
              <a:solidFill>
                <a:schemeClr val="tx1"/>
              </a:solidFill>
            </a:endParaRPr>
          </a:p>
          <a:p>
            <a:pPr algn="ctr"/>
            <a:r>
              <a:rPr lang="en-US" altLang="ru-RU" b="1">
                <a:solidFill>
                  <a:schemeClr val="tx1"/>
                </a:solidFill>
              </a:rPr>
              <a:t>(1871-1962)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sz="quarter" idx="1"/>
          </p:nvPr>
        </p:nvSpPr>
        <p:spPr>
          <a:xfrm>
            <a:off x="250825" y="188913"/>
            <a:ext cx="8893175" cy="6480175"/>
          </a:xfrm>
        </p:spPr>
        <p:txBody>
          <a:bodyPr>
            <a:normAutofit/>
          </a:bodyPr>
          <a:lstStyle/>
          <a:p>
            <a:pPr>
              <a:buFont typeface="Wingdings" charset="2"/>
              <a:buNone/>
              <a:defRPr/>
            </a:pPr>
            <a:r>
              <a:rPr lang="ru-RU" sz="2400" b="1" dirty="0">
                <a:solidFill>
                  <a:srgbClr val="FF0000"/>
                </a:solidFill>
                <a:latin typeface="Calibri" pitchFamily="34" charset="0"/>
                <a:cs typeface="Calibri" pitchFamily="34" charset="0"/>
              </a:rPr>
              <a:t>Моногібридне схрещування</a:t>
            </a:r>
            <a:r>
              <a:rPr lang="ru-RU" sz="2400" b="1" dirty="0">
                <a:solidFill>
                  <a:srgbClr val="000000"/>
                </a:solidFill>
                <a:latin typeface="Calibri" pitchFamily="34" charset="0"/>
                <a:cs typeface="Calibri" pitchFamily="34" charset="0"/>
              </a:rPr>
              <a:t> – </a:t>
            </a:r>
            <a:r>
              <a:rPr lang="ru-RU" sz="2400" dirty="0" err="1">
                <a:solidFill>
                  <a:srgbClr val="000000"/>
                </a:solidFill>
                <a:latin typeface="Calibri" pitchFamily="34" charset="0"/>
                <a:cs typeface="Calibri" pitchFamily="34" charset="0"/>
              </a:rPr>
              <a:t>схрещування</a:t>
            </a:r>
            <a:r>
              <a:rPr lang="ru-RU" sz="2400" dirty="0">
                <a:solidFill>
                  <a:srgbClr val="000000"/>
                </a:solidFill>
                <a:latin typeface="Calibri" pitchFamily="34" charset="0"/>
                <a:cs typeface="Calibri" pitchFamily="34" charset="0"/>
              </a:rPr>
              <a:t> батьківськіх особин, які відрізняються за однією парою альтернативних ознак.</a:t>
            </a:r>
          </a:p>
          <a:p>
            <a:pPr marL="365760" indent="-256032" eaLnBrk="1" fontAlgn="auto" hangingPunct="1">
              <a:spcAft>
                <a:spcPts val="0"/>
              </a:spcAft>
              <a:buFont typeface="Wingdings 3" pitchFamily="18" charset="2"/>
              <a:buNone/>
              <a:defRPr/>
            </a:pPr>
            <a:endParaRPr lang="en-US" dirty="0">
              <a:solidFill>
                <a:schemeClr val="tx2"/>
              </a:solidFill>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dirty="0">
                <a:solidFill>
                  <a:schemeClr val="tx2"/>
                </a:solidFill>
                <a:effectLst>
                  <a:outerShdw blurRad="38100" dist="38100" dir="2700000" algn="tl">
                    <a:srgbClr val="FFFFFF"/>
                  </a:outerShdw>
                </a:effectLst>
              </a:rPr>
              <a:t>          </a:t>
            </a:r>
          </a:p>
        </p:txBody>
      </p:sp>
      <p:pic>
        <p:nvPicPr>
          <p:cNvPr id="27651" name="Picture 2"/>
          <p:cNvPicPr>
            <a:picLocks noChangeAspect="1" noChangeArrowheads="1"/>
          </p:cNvPicPr>
          <p:nvPr/>
        </p:nvPicPr>
        <p:blipFill>
          <a:blip r:embed="rId3" cstate="print"/>
          <a:srcRect b="37408"/>
          <a:stretch>
            <a:fillRect/>
          </a:stretch>
        </p:blipFill>
        <p:spPr bwMode="auto">
          <a:xfrm>
            <a:off x="5076056" y="3933056"/>
            <a:ext cx="3625850" cy="2016125"/>
          </a:xfrm>
          <a:prstGeom prst="rect">
            <a:avLst/>
          </a:prstGeom>
          <a:noFill/>
          <a:ln w="9525">
            <a:noFill/>
            <a:miter lim="800000"/>
            <a:headEnd/>
            <a:tailEnd/>
          </a:ln>
        </p:spPr>
      </p:pic>
      <p:sp>
        <p:nvSpPr>
          <p:cNvPr id="5" name="Содержимое 3"/>
          <p:cNvSpPr txBox="1">
            <a:spLocks/>
          </p:cNvSpPr>
          <p:nvPr/>
        </p:nvSpPr>
        <p:spPr bwMode="auto">
          <a:xfrm>
            <a:off x="323528" y="2780928"/>
            <a:ext cx="8424863" cy="1512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Р –батьки      </a:t>
            </a:r>
            <a:r>
              <a:rPr kumimoji="0" lang="en-US"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F1 – </a:t>
            </a:r>
            <a:r>
              <a:rPr kumimoji="0" lang="ru-RU"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гібриды 1 покоління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жовті насіння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зелені</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700" i="0" u="none" strike="noStrike" kern="1200" cap="none" spc="0" normalizeH="0" baseline="0" noProof="0" dirty="0">
                <a:ln>
                  <a:noFill/>
                </a:ln>
                <a:solidFill>
                  <a:schemeClr val="tx1"/>
                </a:solidFill>
                <a:effectLst/>
                <a:uLnTx/>
                <a:uFillTx/>
                <a:latin typeface="+mn-lt"/>
                <a:ea typeface="+mn-ea"/>
                <a:cs typeface="+mn-cs"/>
              </a:rPr>
              <a:t> </a:t>
            </a:r>
            <a:endParaRPr kumimoji="0" lang="ru-RU" sz="2700" i="1"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179512" y="1125562"/>
            <a:ext cx="8640960" cy="1785104"/>
          </a:xfrm>
          <a:prstGeom prst="rect">
            <a:avLst/>
          </a:prstGeom>
          <a:noFill/>
        </p:spPr>
        <p:txBody>
          <a:bodyPr wrap="square" rtlCol="0">
            <a:spAutoFit/>
          </a:bodyPr>
          <a:lstStyle/>
          <a:p>
            <a:pPr algn="ctr"/>
            <a:r>
              <a:rPr lang="uk-UA" sz="2200" b="1" dirty="0">
                <a:solidFill>
                  <a:srgbClr val="FF0000"/>
                </a:solidFill>
                <a:latin typeface="Calibri" pitchFamily="34" charset="0"/>
                <a:ea typeface="Calibri" pitchFamily="34" charset="0"/>
                <a:cs typeface="Calibri" pitchFamily="34" charset="0"/>
              </a:rPr>
              <a:t>Закон одноманітності або домінування  (І закон Менделя): </a:t>
            </a:r>
            <a:br>
              <a:rPr lang="uk-UA" sz="2200" dirty="0">
                <a:solidFill>
                  <a:schemeClr val="tx1"/>
                </a:solidFill>
                <a:latin typeface="Calibri" pitchFamily="34" charset="0"/>
                <a:ea typeface="Calibri" pitchFamily="34" charset="0"/>
                <a:cs typeface="Calibri" pitchFamily="34" charset="0"/>
              </a:rPr>
            </a:br>
            <a:r>
              <a:rPr lang="uk-UA" sz="2200" b="1" dirty="0">
                <a:solidFill>
                  <a:schemeClr val="tx1"/>
                </a:solidFill>
                <a:latin typeface="Calibri" pitchFamily="34" charset="0"/>
                <a:ea typeface="Calibri" pitchFamily="34" charset="0"/>
                <a:cs typeface="Calibri" pitchFamily="34" charset="0"/>
              </a:rPr>
              <a:t>При схрещуванні двох гомозигот, що відрізняються за однією парою ознак, гібриди першого покоління одноманітні (однакові) за генотипом та фенотипом. Фенотипово проявляється домінантна ознака</a:t>
            </a:r>
            <a:r>
              <a:rPr lang="uk-UA" sz="2200" b="1" dirty="0">
                <a:latin typeface="Calibri" pitchFamily="34" charset="0"/>
                <a:ea typeface="Calibri" pitchFamily="34" charset="0"/>
                <a:cs typeface="Calibri" pitchFamily="34" charset="0"/>
              </a:rPr>
              <a:t>.</a:t>
            </a:r>
            <a:endParaRPr lang="uk-UA" sz="2200" dirty="0">
              <a:latin typeface="Calibri" pitchFamily="34" charset="0"/>
              <a:cs typeface="Calibri" pitchFamily="34" charset="0"/>
            </a:endParaRPr>
          </a:p>
        </p:txBody>
      </p:sp>
      <p:pic>
        <p:nvPicPr>
          <p:cNvPr id="7" name="Рисунок 9"/>
          <p:cNvPicPr>
            <a:picLocks noChangeAspect="1" noChangeArrowheads="1"/>
          </p:cNvPicPr>
          <p:nvPr/>
        </p:nvPicPr>
        <p:blipFill>
          <a:blip r:embed="rId4" cstate="print"/>
          <a:srcRect l="13776" t="24770" r="22438" b="25861"/>
          <a:stretch>
            <a:fillRect/>
          </a:stretch>
        </p:blipFill>
        <p:spPr bwMode="auto">
          <a:xfrm>
            <a:off x="395536" y="3861048"/>
            <a:ext cx="4321175" cy="250666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2"/>
          <p:cNvSpPr>
            <a:spLocks noGrp="1"/>
          </p:cNvSpPr>
          <p:nvPr>
            <p:ph type="title"/>
          </p:nvPr>
        </p:nvSpPr>
        <p:spPr>
          <a:xfrm>
            <a:off x="611560" y="1124744"/>
            <a:ext cx="8229600" cy="1143000"/>
          </a:xfrm>
        </p:spPr>
        <p:txBody>
          <a:bodyPr>
            <a:normAutofit fontScale="90000"/>
          </a:bodyPr>
          <a:lstStyle/>
          <a:p>
            <a:pPr indent="449263" algn="just">
              <a:lnSpc>
                <a:spcPct val="115000"/>
              </a:lnSpc>
              <a:spcAft>
                <a:spcPts val="1000"/>
              </a:spcAft>
            </a:pPr>
            <a:r>
              <a:rPr lang="uk-UA" sz="2800" b="1" dirty="0">
                <a:solidFill>
                  <a:srgbClr val="FF0000"/>
                </a:solidFill>
                <a:latin typeface="+mn-lt"/>
                <a:ea typeface="Calibri" pitchFamily="34" charset="0"/>
                <a:cs typeface="Times New Roman" pitchFamily="18" charset="0"/>
              </a:rPr>
              <a:t>Закон розщеплення (ІІ закон Менделя): </a:t>
            </a:r>
            <a:r>
              <a:rPr lang="uk-UA" sz="2800" b="1" dirty="0">
                <a:latin typeface="+mn-lt"/>
                <a:ea typeface="Calibri" pitchFamily="34" charset="0"/>
                <a:cs typeface="Times New Roman" pitchFamily="18" charset="0"/>
              </a:rPr>
              <a:t>При схрещуванні гібридів першого покоління у другому поколінні спостерігається розщеплення за фенотипом 3:1 та генотипом 1: 2: 1 </a:t>
            </a:r>
            <a:r>
              <a:rPr lang="uk-UA" sz="2800" dirty="0">
                <a:latin typeface="Calibri" panose="020F0502020204030204" pitchFamily="34" charset="0"/>
                <a:cs typeface="Calibri" panose="020F0502020204030204" pitchFamily="34" charset="0"/>
              </a:rPr>
              <a:t>(</a:t>
            </a:r>
            <a:r>
              <a:rPr lang="uk-UA" sz="2000" dirty="0">
                <a:latin typeface="Calibri" panose="020F0502020204030204" pitchFamily="34" charset="0"/>
                <a:cs typeface="Calibri" panose="020F0502020204030204" pitchFamily="34" charset="0"/>
              </a:rPr>
              <a:t>з 8023 насінин </a:t>
            </a:r>
            <a:r>
              <a:rPr lang="uk-UA" sz="2000" dirty="0">
                <a:effectLst>
                  <a:outerShdw blurRad="38100" dist="38100" dir="2700000" algn="tl">
                    <a:srgbClr val="FFFFFF"/>
                  </a:outerShdw>
                </a:effectLst>
                <a:latin typeface="Calibri" panose="020F0502020204030204" pitchFamily="34" charset="0"/>
                <a:cs typeface="Calibri" panose="020F0502020204030204" pitchFamily="34" charset="0"/>
              </a:rPr>
              <a:t>гороху 6022 були жовтими, а 2001 – зеленими /3,01:1/)</a:t>
            </a:r>
            <a:endParaRPr lang="uk-UA" sz="2000" dirty="0">
              <a:latin typeface="+mn-lt"/>
              <a:ea typeface="Calibri" pitchFamily="34" charset="0"/>
              <a:cs typeface="Times New Roman" pitchFamily="18" charset="0"/>
            </a:endParaRPr>
          </a:p>
        </p:txBody>
      </p:sp>
      <p:sp>
        <p:nvSpPr>
          <p:cNvPr id="7171" name="Содержимое 3"/>
          <p:cNvSpPr>
            <a:spLocks noGrp="1"/>
          </p:cNvSpPr>
          <p:nvPr>
            <p:ph sz="quarter" idx="1"/>
          </p:nvPr>
        </p:nvSpPr>
        <p:spPr>
          <a:xfrm>
            <a:off x="192088" y="2665413"/>
            <a:ext cx="8564562" cy="1143000"/>
          </a:xfrm>
        </p:spPr>
        <p:txBody>
          <a:bodyPr/>
          <a:lstStyle/>
          <a:p>
            <a:pPr eaLnBrk="1" hangingPunct="1">
              <a:buFont typeface="Arial" charset="0"/>
              <a:buNone/>
            </a:pPr>
            <a:r>
              <a:rPr lang="en-US" sz="1800" b="1" dirty="0">
                <a:solidFill>
                  <a:srgbClr val="C00000"/>
                </a:solidFill>
                <a:latin typeface="Calibri" pitchFamily="34" charset="0"/>
                <a:cs typeface="Calibri" pitchFamily="34" charset="0"/>
              </a:rPr>
              <a:t>F</a:t>
            </a:r>
            <a:r>
              <a:rPr lang="ru-RU" sz="1800" b="1" dirty="0">
                <a:solidFill>
                  <a:srgbClr val="C00000"/>
                </a:solidFill>
                <a:latin typeface="Calibri" pitchFamily="34" charset="0"/>
                <a:cs typeface="Calibri" pitchFamily="34" charset="0"/>
              </a:rPr>
              <a:t>2</a:t>
            </a:r>
            <a:r>
              <a:rPr lang="en-US" sz="1800" b="1" dirty="0">
                <a:solidFill>
                  <a:srgbClr val="C00000"/>
                </a:solidFill>
                <a:latin typeface="Calibri" pitchFamily="34" charset="0"/>
                <a:cs typeface="Calibri" pitchFamily="34" charset="0"/>
              </a:rPr>
              <a:t> </a:t>
            </a:r>
            <a:r>
              <a:rPr lang="en-US" sz="1800" dirty="0">
                <a:latin typeface="Calibri" pitchFamily="34" charset="0"/>
                <a:cs typeface="Calibri" pitchFamily="34" charset="0"/>
              </a:rPr>
              <a:t>– </a:t>
            </a:r>
            <a:r>
              <a:rPr lang="ru-RU" sz="1800" dirty="0">
                <a:latin typeface="Calibri" pitchFamily="34" charset="0"/>
                <a:cs typeface="Calibri" pitchFamily="34" charset="0"/>
              </a:rPr>
              <a:t>гібриди 2 покоління</a:t>
            </a:r>
          </a:p>
          <a:p>
            <a:pPr eaLnBrk="1" hangingPunct="1">
              <a:buFont typeface="Arial" charset="0"/>
              <a:buNone/>
            </a:pPr>
            <a:r>
              <a:rPr lang="ru-RU" sz="1800" b="1" i="1" dirty="0">
                <a:solidFill>
                  <a:srgbClr val="C00000"/>
                </a:solidFill>
                <a:latin typeface="Calibri" pitchFamily="34" charset="0"/>
                <a:cs typeface="Calibri" pitchFamily="34" charset="0"/>
              </a:rPr>
              <a:t>А</a:t>
            </a:r>
            <a:r>
              <a:rPr lang="ru-RU" sz="1800" dirty="0">
                <a:latin typeface="Calibri" pitchFamily="34" charset="0"/>
                <a:cs typeface="Calibri" pitchFamily="34" charset="0"/>
              </a:rPr>
              <a:t> – жовті насінння  </a:t>
            </a:r>
            <a:r>
              <a:rPr lang="ru-RU" sz="1800" b="1" i="1" dirty="0">
                <a:solidFill>
                  <a:srgbClr val="C00000"/>
                </a:solidFill>
                <a:latin typeface="Calibri" pitchFamily="34" charset="0"/>
                <a:cs typeface="Calibri" pitchFamily="34" charset="0"/>
              </a:rPr>
              <a:t>а</a:t>
            </a:r>
            <a:r>
              <a:rPr lang="ru-RU" sz="1800" dirty="0">
                <a:latin typeface="Calibri" pitchFamily="34" charset="0"/>
                <a:cs typeface="Calibri" pitchFamily="34" charset="0"/>
              </a:rPr>
              <a:t> – зелені</a:t>
            </a:r>
          </a:p>
          <a:p>
            <a:pPr eaLnBrk="1" hangingPunct="1">
              <a:buFont typeface="Arial" charset="0"/>
              <a:buNone/>
            </a:pPr>
            <a:endParaRPr lang="ru-RU" b="1" dirty="0"/>
          </a:p>
          <a:p>
            <a:pPr eaLnBrk="1" hangingPunct="1">
              <a:buFont typeface="Arial" charset="0"/>
              <a:buNone/>
            </a:pPr>
            <a:endParaRPr lang="ru-RU" b="1" dirty="0"/>
          </a:p>
          <a:p>
            <a:pPr eaLnBrk="1" hangingPunct="1">
              <a:buFont typeface="Arial" charset="0"/>
              <a:buNone/>
            </a:pPr>
            <a:endParaRPr lang="ru-RU" b="1" dirty="0"/>
          </a:p>
        </p:txBody>
      </p:sp>
      <p:pic>
        <p:nvPicPr>
          <p:cNvPr id="7172" name="Picture 2"/>
          <p:cNvPicPr>
            <a:picLocks noGrp="1" noChangeAspect="1" noChangeArrowheads="1"/>
          </p:cNvPicPr>
          <p:nvPr>
            <p:ph sz="quarter" idx="2"/>
          </p:nvPr>
        </p:nvPicPr>
        <p:blipFill>
          <a:blip r:embed="rId3" cstate="print"/>
          <a:stretch>
            <a:fillRect/>
          </a:stretch>
        </p:blipFill>
        <p:spPr>
          <a:xfrm>
            <a:off x="4644008" y="2564904"/>
            <a:ext cx="4041775" cy="3591780"/>
          </a:xfrm>
        </p:spPr>
      </p:pic>
      <p:pic>
        <p:nvPicPr>
          <p:cNvPr id="3" name="Рисунок 2">
            <a:extLst>
              <a:ext uri="{FF2B5EF4-FFF2-40B4-BE49-F238E27FC236}">
                <a16:creationId xmlns:a16="http://schemas.microsoft.com/office/drawing/2014/main" id="{5C73DC74-CBAA-2281-94B4-33501365FA19}"/>
              </a:ext>
            </a:extLst>
          </p:cNvPr>
          <p:cNvPicPr>
            <a:picLocks noChangeAspect="1"/>
          </p:cNvPicPr>
          <p:nvPr/>
        </p:nvPicPr>
        <p:blipFill>
          <a:blip r:embed="rId4"/>
          <a:stretch>
            <a:fillRect/>
          </a:stretch>
        </p:blipFill>
        <p:spPr>
          <a:xfrm>
            <a:off x="0" y="3428721"/>
            <a:ext cx="4644008" cy="288100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cstate="print"/>
          <a:srcRect/>
          <a:stretch>
            <a:fillRect/>
          </a:stretch>
        </p:blipFill>
        <p:spPr bwMode="auto">
          <a:xfrm>
            <a:off x="1133618" y="116632"/>
            <a:ext cx="6876764" cy="617404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ъект 1"/>
          <p:cNvSpPr>
            <a:spLocks noGrp="1"/>
          </p:cNvSpPr>
          <p:nvPr>
            <p:ph sz="quarter" idx="1"/>
          </p:nvPr>
        </p:nvSpPr>
        <p:spPr>
          <a:xfrm>
            <a:off x="457200" y="333375"/>
            <a:ext cx="8229600" cy="5673725"/>
          </a:xfrm>
        </p:spPr>
        <p:txBody>
          <a:bodyPr/>
          <a:lstStyle/>
          <a:p>
            <a:pPr eaLnBrk="1" hangingPunct="1">
              <a:lnSpc>
                <a:spcPct val="90000"/>
              </a:lnSpc>
              <a:buFont typeface="Wingdings 3" pitchFamily="18" charset="2"/>
              <a:buNone/>
            </a:pPr>
            <a:r>
              <a:rPr lang="ru-RU" altLang="ru-RU" sz="2800">
                <a:latin typeface="Calibri" pitchFamily="34" charset="0"/>
                <a:cs typeface="Calibri" pitchFamily="34" charset="0"/>
              </a:rPr>
              <a:t>Для пояснення результатів схрещування Мендель висунув гіпотезу чистоти гамет, яку зараз називають </a:t>
            </a:r>
            <a:r>
              <a:rPr lang="ru-RU" altLang="ru-RU" sz="2800" b="1">
                <a:solidFill>
                  <a:srgbClr val="C00000"/>
                </a:solidFill>
                <a:latin typeface="Calibri" pitchFamily="34" charset="0"/>
                <a:cs typeface="Calibri" pitchFamily="34" charset="0"/>
              </a:rPr>
              <a:t>законом чистоти гамет</a:t>
            </a:r>
            <a:r>
              <a:rPr lang="ru-RU" altLang="ru-RU" sz="2800">
                <a:latin typeface="Calibri" pitchFamily="34" charset="0"/>
                <a:cs typeface="Calibri" pitchFamily="34" charset="0"/>
              </a:rPr>
              <a:t>:</a:t>
            </a:r>
          </a:p>
        </p:txBody>
      </p:sp>
      <p:pic>
        <p:nvPicPr>
          <p:cNvPr id="33795" name="Рисунок 8" descr="Картинки по запросу meiosis"/>
          <p:cNvPicPr>
            <a:picLocks noChangeAspect="1" noChangeArrowheads="1"/>
          </p:cNvPicPr>
          <p:nvPr/>
        </p:nvPicPr>
        <p:blipFill>
          <a:blip r:embed="rId2" cstate="print"/>
          <a:srcRect/>
          <a:stretch>
            <a:fillRect/>
          </a:stretch>
        </p:blipFill>
        <p:spPr bwMode="auto">
          <a:xfrm>
            <a:off x="3779912" y="1772816"/>
            <a:ext cx="5138738" cy="4014788"/>
          </a:xfrm>
          <a:prstGeom prst="rect">
            <a:avLst/>
          </a:prstGeom>
          <a:noFill/>
          <a:ln w="9525">
            <a:noFill/>
            <a:miter lim="800000"/>
            <a:headEnd/>
            <a:tailEnd/>
          </a:ln>
        </p:spPr>
      </p:pic>
      <p:sp>
        <p:nvSpPr>
          <p:cNvPr id="33796" name="TextBox 5"/>
          <p:cNvSpPr txBox="1">
            <a:spLocks noChangeArrowheads="1"/>
          </p:cNvSpPr>
          <p:nvPr/>
        </p:nvSpPr>
        <p:spPr bwMode="auto">
          <a:xfrm>
            <a:off x="468313" y="1773238"/>
            <a:ext cx="3167583" cy="4154984"/>
          </a:xfrm>
          <a:prstGeom prst="rect">
            <a:avLst/>
          </a:prstGeom>
          <a:noFill/>
          <a:ln w="9525">
            <a:noFill/>
            <a:miter lim="800000"/>
            <a:headEnd/>
            <a:tailEnd/>
          </a:ln>
        </p:spPr>
        <p:txBody>
          <a:bodyPr wrap="square">
            <a:spAutoFit/>
          </a:bodyPr>
          <a:lstStyle/>
          <a:p>
            <a:r>
              <a:rPr lang="uk-UA" altLang="ru-RU" sz="2400" dirty="0">
                <a:solidFill>
                  <a:schemeClr val="tx1"/>
                </a:solidFill>
                <a:latin typeface="Calibri" pitchFamily="34" charset="0"/>
                <a:cs typeface="Calibri" pitchFamily="34" charset="0"/>
              </a:rPr>
              <a:t>У гібридів покоління </a:t>
            </a:r>
            <a:r>
              <a:rPr lang="en-US" altLang="ru-RU" sz="2400" dirty="0">
                <a:solidFill>
                  <a:schemeClr val="tx1"/>
                </a:solidFill>
                <a:latin typeface="Calibri" pitchFamily="34" charset="0"/>
                <a:cs typeface="Calibri" pitchFamily="34" charset="0"/>
              </a:rPr>
              <a:t>F1 </a:t>
            </a:r>
            <a:r>
              <a:rPr lang="uk-UA" altLang="ru-RU" sz="2400" dirty="0">
                <a:solidFill>
                  <a:schemeClr val="tx1"/>
                </a:solidFill>
                <a:latin typeface="Calibri" pitchFamily="34" charset="0"/>
                <a:cs typeface="Calibri" pitchFamily="34" charset="0"/>
              </a:rPr>
              <a:t>домінантні та рецесивні алелі не змішуються один з одним і розподіляються під час гаметогенезу, таким чином, що кожна гамета отримує лише одну з алельної пари.</a:t>
            </a:r>
            <a:endParaRPr lang="ru-RU" alt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ChangeArrowheads="1"/>
          </p:cNvSpPr>
          <p:nvPr/>
        </p:nvSpPr>
        <p:spPr bwMode="auto">
          <a:xfrm>
            <a:off x="1043608" y="1628800"/>
            <a:ext cx="7272734" cy="3170099"/>
          </a:xfrm>
          <a:prstGeom prst="rect">
            <a:avLst/>
          </a:prstGeom>
          <a:noFill/>
          <a:ln w="9525">
            <a:noFill/>
            <a:miter lim="800000"/>
            <a:headEnd/>
            <a:tailEnd/>
          </a:ln>
          <a:effectLst/>
        </p:spPr>
        <p:txBody>
          <a:bodyPr wrap="square">
            <a:spAutoFit/>
          </a:bodyPr>
          <a:lstStyle/>
          <a:p>
            <a:pPr algn="ct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latin typeface="Calibri" pitchFamily="34" charset="0"/>
                <a:cs typeface="Calibri" pitchFamily="34" charset="0"/>
              </a:rPr>
              <a:t> </a:t>
            </a:r>
            <a:r>
              <a:rPr lang="uk-UA" sz="2800" dirty="0">
                <a:solidFill>
                  <a:schemeClr val="tx1"/>
                </a:solidFill>
                <a:latin typeface="Calibri" pitchFamily="34" charset="0"/>
                <a:cs typeface="Calibri" pitchFamily="34" charset="0"/>
              </a:rPr>
              <a:t>Ознаки, прояв яких визначається одним геном  - </a:t>
            </a:r>
            <a:r>
              <a:rPr lang="uk-UA" sz="3200" b="1" dirty="0" err="1">
                <a:solidFill>
                  <a:srgbClr val="C00000"/>
                </a:solidFill>
                <a:latin typeface="Calibri" pitchFamily="34" charset="0"/>
                <a:cs typeface="Calibri" pitchFamily="34" charset="0"/>
              </a:rPr>
              <a:t>моногенні</a:t>
            </a:r>
            <a:r>
              <a:rPr lang="uk-UA" sz="3200" dirty="0">
                <a:solidFill>
                  <a:schemeClr val="tx1"/>
                </a:solidFill>
                <a:latin typeface="Calibri" pitchFamily="34" charset="0"/>
                <a:cs typeface="Calibri" pitchFamily="34" charset="0"/>
              </a:rPr>
              <a:t>.</a:t>
            </a:r>
          </a:p>
          <a:p>
            <a:pPr algn="just" eaLnBrk="1" hangingPunct="1">
              <a:buClr>
                <a:srgbClr val="000000"/>
              </a:buClr>
              <a:buSzPct val="100000"/>
              <a:buFont typeface="Times New Roman" pitchFamily="18" charset="0"/>
              <a:buNone/>
            </a:pPr>
            <a:r>
              <a:rPr lang="uk-UA" sz="2800" dirty="0">
                <a:solidFill>
                  <a:schemeClr val="tx1"/>
                </a:solidFill>
                <a:effectLst>
                  <a:outerShdw blurRad="38100" dist="38100" dir="2700000" algn="tl">
                    <a:srgbClr val="C0C0C0"/>
                  </a:outerShdw>
                </a:effectLst>
                <a:latin typeface="Calibri" pitchFamily="34" charset="0"/>
                <a:cs typeface="Calibri" pitchFamily="34" charset="0"/>
              </a:rPr>
              <a:t>       </a:t>
            </a:r>
          </a:p>
          <a:p>
            <a:pPr algn="just" eaLnBrk="1" hangingPunct="1">
              <a:buClr>
                <a:srgbClr val="000000"/>
              </a:buClr>
              <a:buSzPct val="100000"/>
              <a:buFont typeface="Times New Roman" pitchFamily="18" charset="0"/>
              <a:buNone/>
            </a:pPr>
            <a:r>
              <a:rPr lang="uk-UA" sz="2800" dirty="0">
                <a:solidFill>
                  <a:schemeClr val="tx1"/>
                </a:solidFill>
                <a:latin typeface="Calibri" pitchFamily="34" charset="0"/>
                <a:cs typeface="Calibri" pitchFamily="34" charset="0"/>
              </a:rPr>
              <a:t>Ряд ознак у людини </a:t>
            </a:r>
            <a:r>
              <a:rPr lang="uk-UA" sz="2800" dirty="0" err="1">
                <a:solidFill>
                  <a:schemeClr val="tx1"/>
                </a:solidFill>
                <a:latin typeface="Calibri" pitchFamily="34" charset="0"/>
                <a:cs typeface="Calibri" pitchFamily="34" charset="0"/>
              </a:rPr>
              <a:t>моногенні</a:t>
            </a:r>
            <a:r>
              <a:rPr lang="uk-UA" sz="2800" dirty="0">
                <a:solidFill>
                  <a:schemeClr val="tx1"/>
                </a:solidFill>
                <a:latin typeface="Calibri" pitchFamily="34" charset="0"/>
                <a:cs typeface="Calibri" pitchFamily="34" charset="0"/>
              </a:rPr>
              <a:t>, успадковуються відповідно до універсальних законів успадкування, встановлених Менделем (</a:t>
            </a:r>
            <a:r>
              <a:rPr lang="uk-UA" sz="2800" b="1" dirty="0">
                <a:solidFill>
                  <a:srgbClr val="C00000"/>
                </a:solidFill>
                <a:latin typeface="Calibri" pitchFamily="34" charset="0"/>
                <a:cs typeface="Calibri" pitchFamily="34" charset="0"/>
              </a:rPr>
              <a:t>менделюючі ознаки)</a:t>
            </a:r>
            <a:r>
              <a:rPr lang="uk-UA" sz="2800" dirty="0">
                <a:solidFill>
                  <a:schemeClr val="tx1"/>
                </a:solidFill>
                <a:latin typeface="Calibri" pitchFamily="34" charset="0"/>
                <a:cs typeface="Calibri" pitchFamily="34"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922871050"/>
              </p:ext>
            </p:extLst>
          </p:nvPr>
        </p:nvGraphicFramePr>
        <p:xfrm>
          <a:off x="468313" y="836613"/>
          <a:ext cx="5616575" cy="3952412"/>
        </p:xfrm>
        <a:graphic>
          <a:graphicData uri="http://schemas.openxmlformats.org/drawingml/2006/table">
            <a:tbl>
              <a:tblPr firstRow="1" bandRow="1">
                <a:tableStyleId>{5C22544A-7EE6-4342-B048-85BDC9FD1C3A}</a:tableStyleId>
              </a:tblPr>
              <a:tblGrid>
                <a:gridCol w="2592265">
                  <a:extLst>
                    <a:ext uri="{9D8B030D-6E8A-4147-A177-3AD203B41FA5}">
                      <a16:colId xmlns:a16="http://schemas.microsoft.com/office/drawing/2014/main" val="20000"/>
                    </a:ext>
                  </a:extLst>
                </a:gridCol>
                <a:gridCol w="3024310">
                  <a:extLst>
                    <a:ext uri="{9D8B030D-6E8A-4147-A177-3AD203B41FA5}">
                      <a16:colId xmlns:a16="http://schemas.microsoft.com/office/drawing/2014/main" val="20001"/>
                    </a:ext>
                  </a:extLst>
                </a:gridCol>
              </a:tblGrid>
              <a:tr h="370854">
                <a:tc>
                  <a:txBody>
                    <a:bodyPr/>
                    <a:lstStyle/>
                    <a:p>
                      <a:pPr algn="ctr">
                        <a:spcAft>
                          <a:spcPts val="0"/>
                        </a:spcAft>
                      </a:pPr>
                      <a:r>
                        <a:rPr lang="uk-UA" sz="1800" dirty="0">
                          <a:latin typeface="Verdana"/>
                          <a:ea typeface="Calibri"/>
                          <a:cs typeface="Times New Roman"/>
                        </a:rPr>
                        <a:t>Домінантні</a:t>
                      </a:r>
                      <a:endParaRPr lang="ru-RU" sz="1800" dirty="0">
                        <a:latin typeface="Verdana"/>
                        <a:ea typeface="Calibri"/>
                        <a:cs typeface="Times New Roman"/>
                      </a:endParaRPr>
                    </a:p>
                  </a:txBody>
                  <a:tcPr marL="68579" marR="68579" marT="0" marB="0"/>
                </a:tc>
                <a:tc>
                  <a:txBody>
                    <a:bodyPr/>
                    <a:lstStyle/>
                    <a:p>
                      <a:pPr algn="ctr">
                        <a:spcAft>
                          <a:spcPts val="0"/>
                        </a:spcAft>
                      </a:pPr>
                      <a:r>
                        <a:rPr lang="uk-UA" sz="1800" dirty="0">
                          <a:latin typeface="Verdana"/>
                          <a:ea typeface="Calibri"/>
                          <a:cs typeface="Times New Roman"/>
                        </a:rPr>
                        <a:t>Рецесивні</a:t>
                      </a:r>
                      <a:endParaRPr lang="ru-RU" sz="1800" dirty="0">
                        <a:latin typeface="Verdana"/>
                        <a:ea typeface="Calibri"/>
                        <a:cs typeface="Times New Roman"/>
                      </a:endParaRPr>
                    </a:p>
                  </a:txBody>
                  <a:tcPr marL="68579" marR="68579" marT="0" marB="0"/>
                </a:tc>
                <a:extLst>
                  <a:ext uri="{0D108BD9-81ED-4DB2-BD59-A6C34878D82A}">
                    <a16:rowId xmlns:a16="http://schemas.microsoft.com/office/drawing/2014/main" val="10000"/>
                  </a:ext>
                </a:extLst>
              </a:tr>
              <a:tr h="370854">
                <a:tc>
                  <a:txBody>
                    <a:bodyPr/>
                    <a:lstStyle/>
                    <a:p>
                      <a:pPr algn="just">
                        <a:spcAft>
                          <a:spcPts val="0"/>
                        </a:spcAft>
                      </a:pPr>
                      <a:r>
                        <a:rPr lang="uk-UA" sz="1800" b="1" dirty="0">
                          <a:latin typeface="Verdana"/>
                          <a:ea typeface="Calibri"/>
                          <a:cs typeface="Times New Roman"/>
                        </a:rPr>
                        <a:t>Мис вдови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Пряма лінія росту волосся</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1"/>
                  </a:ext>
                </a:extLst>
              </a:tr>
              <a:tr h="370854">
                <a:tc>
                  <a:txBody>
                    <a:bodyPr/>
                    <a:lstStyle/>
                    <a:p>
                      <a:pPr algn="just">
                        <a:spcAft>
                          <a:spcPts val="0"/>
                        </a:spcAft>
                      </a:pPr>
                      <a:r>
                        <a:rPr lang="uk-UA" sz="1800" b="1" dirty="0">
                          <a:latin typeface="Verdana"/>
                          <a:ea typeface="Calibri"/>
                          <a:cs typeface="Times New Roman"/>
                        </a:rPr>
                        <a:t>Ластовиння</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2"/>
                  </a:ext>
                </a:extLst>
              </a:tr>
              <a:tr h="370854">
                <a:tc>
                  <a:txBody>
                    <a:bodyPr/>
                    <a:lstStyle/>
                    <a:p>
                      <a:pPr algn="just">
                        <a:spcAft>
                          <a:spcPts val="0"/>
                        </a:spcAft>
                      </a:pPr>
                      <a:r>
                        <a:rPr lang="uk-UA" sz="1800" b="1" dirty="0">
                          <a:latin typeface="Verdana"/>
                          <a:ea typeface="Calibri"/>
                          <a:cs typeface="Times New Roman"/>
                        </a:rPr>
                        <a:t>Ямочки на щоках</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3"/>
                  </a:ext>
                </a:extLst>
              </a:tr>
              <a:tr h="370854">
                <a:tc>
                  <a:txBody>
                    <a:bodyPr/>
                    <a:lstStyle/>
                    <a:p>
                      <a:pPr algn="just">
                        <a:spcAft>
                          <a:spcPts val="0"/>
                        </a:spcAft>
                      </a:pPr>
                      <a:r>
                        <a:rPr lang="uk-UA" sz="1800" b="1" dirty="0">
                          <a:latin typeface="Verdana"/>
                          <a:ea typeface="Calibri"/>
                          <a:cs typeface="Times New Roman"/>
                        </a:rPr>
                        <a:t>Товсті губи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Тонкі губи</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4"/>
                  </a:ext>
                </a:extLst>
              </a:tr>
              <a:tr h="548756">
                <a:tc>
                  <a:txBody>
                    <a:bodyPr/>
                    <a:lstStyle/>
                    <a:p>
                      <a:pPr algn="just">
                        <a:spcAft>
                          <a:spcPts val="0"/>
                        </a:spcAft>
                      </a:pPr>
                      <a:r>
                        <a:rPr lang="uk-UA" sz="1800" b="1" dirty="0">
                          <a:latin typeface="Verdana"/>
                          <a:ea typeface="Calibri"/>
                          <a:cs typeface="Times New Roman"/>
                        </a:rPr>
                        <a:t>Здатність згортати язик у трубочку</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Не здатність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5"/>
                  </a:ext>
                </a:extLst>
              </a:tr>
              <a:tr h="54875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800" b="1" dirty="0">
                          <a:latin typeface="Verdana"/>
                          <a:ea typeface="Calibri"/>
                          <a:cs typeface="Times New Roman"/>
                        </a:rPr>
                        <a:t>Ямочка на підборідді</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6"/>
                  </a:ext>
                </a:extLst>
              </a:tr>
              <a:tr h="370854">
                <a:tc>
                  <a:txBody>
                    <a:bodyPr/>
                    <a:lstStyle/>
                    <a:p>
                      <a:pPr algn="just">
                        <a:spcAft>
                          <a:spcPts val="0"/>
                        </a:spcAft>
                      </a:pPr>
                      <a:r>
                        <a:rPr lang="uk-UA" sz="1800" b="1" dirty="0">
                          <a:latin typeface="Verdana"/>
                          <a:ea typeface="Calibri"/>
                          <a:cs typeface="Times New Roman"/>
                        </a:rPr>
                        <a:t>Вільна мочка вуха</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Прирощена мочка вуха</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7"/>
                  </a:ext>
                </a:extLst>
              </a:tr>
            </a:tbl>
          </a:graphicData>
        </a:graphic>
      </p:graphicFrame>
      <p:grpSp>
        <p:nvGrpSpPr>
          <p:cNvPr id="35871" name="Группа 14"/>
          <p:cNvGrpSpPr>
            <a:grpSpLocks/>
          </p:cNvGrpSpPr>
          <p:nvPr/>
        </p:nvGrpSpPr>
        <p:grpSpPr bwMode="auto">
          <a:xfrm>
            <a:off x="395288" y="4868863"/>
            <a:ext cx="2306637" cy="1366837"/>
            <a:chOff x="395288" y="4684713"/>
            <a:chExt cx="2306637" cy="1366837"/>
          </a:xfrm>
        </p:grpSpPr>
        <p:pic>
          <p:nvPicPr>
            <p:cNvPr id="35884" name="Рисунок 3" descr="Картинки по запросу human dominant traits"/>
            <p:cNvPicPr>
              <a:picLocks noChangeAspect="1" noChangeArrowheads="1"/>
            </p:cNvPicPr>
            <p:nvPr/>
          </p:nvPicPr>
          <p:blipFill>
            <a:blip r:embed="rId2" cstate="print"/>
            <a:srcRect l="4327" t="50461" r="73151" b="9447"/>
            <a:stretch>
              <a:fillRect/>
            </a:stretch>
          </p:blipFill>
          <p:spPr bwMode="auto">
            <a:xfrm>
              <a:off x="395288" y="4695825"/>
              <a:ext cx="1152525" cy="1355725"/>
            </a:xfrm>
            <a:prstGeom prst="rect">
              <a:avLst/>
            </a:prstGeom>
            <a:noFill/>
            <a:ln w="9525">
              <a:noFill/>
              <a:miter lim="800000"/>
              <a:headEnd/>
              <a:tailEnd/>
            </a:ln>
          </p:spPr>
        </p:pic>
        <p:pic>
          <p:nvPicPr>
            <p:cNvPr id="35885" name="Рисунок 4" descr="Картинки по запросу human dominant traits"/>
            <p:cNvPicPr>
              <a:picLocks noChangeAspect="1" noChangeArrowheads="1"/>
            </p:cNvPicPr>
            <p:nvPr/>
          </p:nvPicPr>
          <p:blipFill>
            <a:blip r:embed="rId2" cstate="print"/>
            <a:srcRect l="51424" t="49707" r="26012" b="10481"/>
            <a:stretch>
              <a:fillRect/>
            </a:stretch>
          </p:blipFill>
          <p:spPr bwMode="auto">
            <a:xfrm>
              <a:off x="1549400" y="4684713"/>
              <a:ext cx="1152525" cy="1366837"/>
            </a:xfrm>
            <a:prstGeom prst="rect">
              <a:avLst/>
            </a:prstGeom>
            <a:noFill/>
            <a:ln w="9525">
              <a:noFill/>
              <a:miter lim="800000"/>
              <a:headEnd/>
              <a:tailEnd/>
            </a:ln>
          </p:spPr>
        </p:pic>
      </p:grpSp>
      <p:grpSp>
        <p:nvGrpSpPr>
          <p:cNvPr id="35872" name="Группа 16"/>
          <p:cNvGrpSpPr>
            <a:grpSpLocks/>
          </p:cNvGrpSpPr>
          <p:nvPr/>
        </p:nvGrpSpPr>
        <p:grpSpPr bwMode="auto">
          <a:xfrm>
            <a:off x="6372225" y="2205038"/>
            <a:ext cx="2533650" cy="1357312"/>
            <a:chOff x="6372225" y="2205038"/>
            <a:chExt cx="2533650" cy="1357312"/>
          </a:xfrm>
        </p:grpSpPr>
        <p:pic>
          <p:nvPicPr>
            <p:cNvPr id="35882" name="Рисунок 5" descr="Картинки по запросу human dominant traits"/>
            <p:cNvPicPr>
              <a:picLocks noChangeAspect="1" noChangeArrowheads="1"/>
            </p:cNvPicPr>
            <p:nvPr/>
          </p:nvPicPr>
          <p:blipFill>
            <a:blip r:embed="rId3" cstate="print"/>
            <a:srcRect l="6769" t="8409" r="29720" b="60226"/>
            <a:stretch>
              <a:fillRect/>
            </a:stretch>
          </p:blipFill>
          <p:spPr bwMode="auto">
            <a:xfrm>
              <a:off x="6372225" y="2205038"/>
              <a:ext cx="2533650" cy="1357312"/>
            </a:xfrm>
            <a:prstGeom prst="rect">
              <a:avLst/>
            </a:prstGeom>
            <a:noFill/>
            <a:ln w="9525">
              <a:noFill/>
              <a:miter lim="800000"/>
              <a:headEnd/>
              <a:tailEnd/>
            </a:ln>
          </p:spPr>
        </p:pic>
        <p:pic>
          <p:nvPicPr>
            <p:cNvPr id="35883" name="Рисунок 8" descr="Картинки по запросу human dominant traits"/>
            <p:cNvPicPr>
              <a:picLocks noChangeAspect="1" noChangeArrowheads="1"/>
            </p:cNvPicPr>
            <p:nvPr/>
          </p:nvPicPr>
          <p:blipFill>
            <a:blip r:embed="rId4" cstate="print"/>
            <a:srcRect/>
            <a:stretch>
              <a:fillRect/>
            </a:stretch>
          </p:blipFill>
          <p:spPr bwMode="auto">
            <a:xfrm>
              <a:off x="6372225" y="2205038"/>
              <a:ext cx="1223963" cy="1152525"/>
            </a:xfrm>
            <a:prstGeom prst="rect">
              <a:avLst/>
            </a:prstGeom>
            <a:noFill/>
            <a:ln w="9525">
              <a:noFill/>
              <a:miter lim="800000"/>
              <a:headEnd/>
              <a:tailEnd/>
            </a:ln>
          </p:spPr>
        </p:pic>
      </p:grpSp>
      <p:grpSp>
        <p:nvGrpSpPr>
          <p:cNvPr id="35873" name="Группа 15"/>
          <p:cNvGrpSpPr>
            <a:grpSpLocks/>
          </p:cNvGrpSpPr>
          <p:nvPr/>
        </p:nvGrpSpPr>
        <p:grpSpPr bwMode="auto">
          <a:xfrm>
            <a:off x="6300788" y="908050"/>
            <a:ext cx="2447925" cy="1201738"/>
            <a:chOff x="6300788" y="908050"/>
            <a:chExt cx="2447925" cy="1201738"/>
          </a:xfrm>
        </p:grpSpPr>
        <p:pic>
          <p:nvPicPr>
            <p:cNvPr id="35880" name="Рисунок 9" descr="Картинки по запросу widow's peak"/>
            <p:cNvPicPr>
              <a:picLocks noChangeAspect="1" noChangeArrowheads="1"/>
            </p:cNvPicPr>
            <p:nvPr/>
          </p:nvPicPr>
          <p:blipFill>
            <a:blip r:embed="rId5" cstate="print"/>
            <a:srcRect l="7372" r="10893"/>
            <a:stretch>
              <a:fillRect/>
            </a:stretch>
          </p:blipFill>
          <p:spPr bwMode="auto">
            <a:xfrm>
              <a:off x="6300788" y="908050"/>
              <a:ext cx="1295400" cy="1201738"/>
            </a:xfrm>
            <a:prstGeom prst="rect">
              <a:avLst/>
            </a:prstGeom>
            <a:noFill/>
            <a:ln w="9525">
              <a:noFill/>
              <a:miter lim="800000"/>
              <a:headEnd/>
              <a:tailEnd/>
            </a:ln>
          </p:spPr>
        </p:pic>
        <p:pic>
          <p:nvPicPr>
            <p:cNvPr id="35881" name="Рисунок 10" descr="Картинки по запросу human dominant traits"/>
            <p:cNvPicPr>
              <a:picLocks noChangeAspect="1" noChangeArrowheads="1"/>
            </p:cNvPicPr>
            <p:nvPr/>
          </p:nvPicPr>
          <p:blipFill>
            <a:blip r:embed="rId6" cstate="print"/>
            <a:srcRect l="80852" t="48848" r="4807" b="29263"/>
            <a:stretch>
              <a:fillRect/>
            </a:stretch>
          </p:blipFill>
          <p:spPr bwMode="auto">
            <a:xfrm>
              <a:off x="7667625" y="908050"/>
              <a:ext cx="1081088" cy="1192213"/>
            </a:xfrm>
            <a:prstGeom prst="rect">
              <a:avLst/>
            </a:prstGeom>
            <a:noFill/>
            <a:ln w="9525">
              <a:noFill/>
              <a:miter lim="800000"/>
              <a:headEnd/>
              <a:tailEnd/>
            </a:ln>
          </p:spPr>
        </p:pic>
      </p:grpSp>
      <p:pic>
        <p:nvPicPr>
          <p:cNvPr id="35874" name="Picture 6" descr="Картинки по запросу human dominant traits"/>
          <p:cNvPicPr>
            <a:picLocks noGrp="1" noChangeAspect="1" noChangeArrowheads="1"/>
          </p:cNvPicPr>
          <p:nvPr>
            <p:ph sz="quarter" idx="1"/>
          </p:nvPr>
        </p:nvPicPr>
        <p:blipFill>
          <a:blip r:embed="rId7" cstate="print"/>
          <a:stretch>
            <a:fillRect/>
          </a:stretch>
        </p:blipFill>
        <p:spPr>
          <a:xfrm>
            <a:off x="6372200" y="3573016"/>
            <a:ext cx="2602690" cy="1536742"/>
          </a:xfrm>
          <a:noFill/>
        </p:spPr>
      </p:pic>
      <p:sp>
        <p:nvSpPr>
          <p:cNvPr id="13" name="Прямоугольник 12"/>
          <p:cNvSpPr/>
          <p:nvPr/>
        </p:nvSpPr>
        <p:spPr>
          <a:xfrm>
            <a:off x="495301" y="151110"/>
            <a:ext cx="8208962" cy="523875"/>
          </a:xfrm>
          <a:prstGeom prst="rect">
            <a:avLst/>
          </a:prstGeom>
        </p:spPr>
        <p:txBody>
          <a:bodyPr>
            <a:spAutoFit/>
          </a:bodyPr>
          <a:lstStyle/>
          <a:p>
            <a:pPr algn="ctr" eaLnBrk="1" hangingPunct="1">
              <a:buClr>
                <a:srgbClr val="000000"/>
              </a:buClr>
              <a:buSzPct val="100000"/>
              <a:buFont typeface="Times New Roman" pitchFamily="18" charset="0"/>
              <a:buNone/>
            </a:pPr>
            <a:r>
              <a:rPr lang="uk-UA" sz="2800" dirty="0" err="1">
                <a:solidFill>
                  <a:schemeClr val="tx1"/>
                </a:solidFill>
              </a:rPr>
              <a:t>Менделюючі</a:t>
            </a:r>
            <a:r>
              <a:rPr lang="uk-UA" sz="2800" dirty="0">
                <a:solidFill>
                  <a:schemeClr val="tx1"/>
                </a:solidFill>
              </a:rPr>
              <a:t> ознаки</a:t>
            </a:r>
            <a:endParaRPr lang="ru-RU" sz="2800" dirty="0">
              <a:solidFill>
                <a:schemeClr val="tx1"/>
              </a:solidFill>
            </a:endParaRPr>
          </a:p>
        </p:txBody>
      </p:sp>
      <p:pic>
        <p:nvPicPr>
          <p:cNvPr id="35876" name="Рисунок 13" descr="Картинки по запросу cleft chin"/>
          <p:cNvPicPr>
            <a:picLocks noChangeAspect="1" noChangeArrowheads="1"/>
          </p:cNvPicPr>
          <p:nvPr/>
        </p:nvPicPr>
        <p:blipFill>
          <a:blip r:embed="rId8" cstate="print"/>
          <a:srcRect l="24985" r="13194" b="33865"/>
          <a:stretch>
            <a:fillRect/>
          </a:stretch>
        </p:blipFill>
        <p:spPr bwMode="auto">
          <a:xfrm>
            <a:off x="6300788" y="5157788"/>
            <a:ext cx="1295400" cy="1555750"/>
          </a:xfrm>
          <a:prstGeom prst="rect">
            <a:avLst/>
          </a:prstGeom>
          <a:noFill/>
          <a:ln w="9525">
            <a:noFill/>
            <a:miter lim="800000"/>
            <a:headEnd/>
            <a:tailEnd/>
          </a:ln>
        </p:spPr>
      </p:pic>
      <p:pic>
        <p:nvPicPr>
          <p:cNvPr id="35877" name="Рисунок 14" descr="Картинки по запросу human dominant traits"/>
          <p:cNvPicPr>
            <a:picLocks noChangeAspect="1" noChangeArrowheads="1"/>
          </p:cNvPicPr>
          <p:nvPr/>
        </p:nvPicPr>
        <p:blipFill>
          <a:blip r:embed="rId9" cstate="print"/>
          <a:srcRect l="6088" t="37971" r="56773" b="13525"/>
          <a:stretch>
            <a:fillRect/>
          </a:stretch>
        </p:blipFill>
        <p:spPr bwMode="auto">
          <a:xfrm>
            <a:off x="3060700" y="5013325"/>
            <a:ext cx="1584325" cy="1365250"/>
          </a:xfrm>
          <a:prstGeom prst="rect">
            <a:avLst/>
          </a:prstGeom>
          <a:noFill/>
          <a:ln w="9525">
            <a:noFill/>
            <a:miter lim="800000"/>
            <a:headEnd/>
            <a:tailEnd/>
          </a:ln>
        </p:spPr>
      </p:pic>
      <p:pic>
        <p:nvPicPr>
          <p:cNvPr id="35878" name="Рисунок 15" descr="Картинки по запросу human dominant traits"/>
          <p:cNvPicPr>
            <a:picLocks noChangeAspect="1" noChangeArrowheads="1"/>
          </p:cNvPicPr>
          <p:nvPr/>
        </p:nvPicPr>
        <p:blipFill>
          <a:blip r:embed="rId9" cstate="print"/>
          <a:srcRect l="56580" t="37971" r="11139" b="13525"/>
          <a:stretch>
            <a:fillRect/>
          </a:stretch>
        </p:blipFill>
        <p:spPr bwMode="auto">
          <a:xfrm>
            <a:off x="4645025" y="5010150"/>
            <a:ext cx="1439863" cy="1368425"/>
          </a:xfrm>
          <a:prstGeom prst="rect">
            <a:avLst/>
          </a:prstGeom>
          <a:noFill/>
          <a:ln w="9525">
            <a:noFill/>
            <a:miter lim="800000"/>
            <a:headEnd/>
            <a:tailEnd/>
          </a:ln>
        </p:spPr>
      </p:pic>
      <p:pic>
        <p:nvPicPr>
          <p:cNvPr id="35879" name="Рисунок 16" descr="Картинки по запросу human dominant traits"/>
          <p:cNvPicPr>
            <a:picLocks noChangeAspect="1" noChangeArrowheads="1"/>
          </p:cNvPicPr>
          <p:nvPr/>
        </p:nvPicPr>
        <p:blipFill>
          <a:blip r:embed="rId10" cstate="print"/>
          <a:srcRect l="62125" t="7474" r="22664" b="68358"/>
          <a:stretch>
            <a:fillRect/>
          </a:stretch>
        </p:blipFill>
        <p:spPr bwMode="auto">
          <a:xfrm>
            <a:off x="7596188" y="5157788"/>
            <a:ext cx="1368425" cy="170021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Прямоугольник 2"/>
          <p:cNvSpPr>
            <a:spLocks noChangeArrowheads="1"/>
          </p:cNvSpPr>
          <p:nvPr/>
        </p:nvSpPr>
        <p:spPr bwMode="auto">
          <a:xfrm>
            <a:off x="5289550" y="5683300"/>
            <a:ext cx="2303462" cy="460375"/>
          </a:xfrm>
          <a:prstGeom prst="rect">
            <a:avLst/>
          </a:prstGeom>
          <a:noFill/>
          <a:ln w="9525">
            <a:noFill/>
            <a:miter lim="800000"/>
            <a:headEnd/>
            <a:tailEnd/>
          </a:ln>
        </p:spPr>
        <p:txBody>
          <a:bodyPr>
            <a:spAutoFit/>
          </a:bodyPr>
          <a:lstStyle/>
          <a:p>
            <a:pPr eaLnBrk="1" hangingPunct="1"/>
            <a:r>
              <a:rPr lang="uk-UA" altLang="ru-RU" sz="2400" b="1" dirty="0">
                <a:solidFill>
                  <a:schemeClr val="tx1"/>
                </a:solidFill>
                <a:latin typeface="Calibri" pitchFamily="34" charset="0"/>
                <a:cs typeface="Arial" charset="0"/>
              </a:rPr>
              <a:t>ахондроплазія</a:t>
            </a:r>
            <a:endParaRPr lang="ru-RU" altLang="ru-RU" sz="2400" dirty="0">
              <a:solidFill>
                <a:schemeClr val="tx1"/>
              </a:solidFill>
              <a:latin typeface="Calibri" pitchFamily="34" charset="0"/>
              <a:cs typeface="Arial" charset="0"/>
            </a:endParaRPr>
          </a:p>
        </p:txBody>
      </p:sp>
      <p:pic>
        <p:nvPicPr>
          <p:cNvPr id="36868" name="irc_mi" descr="http://3.bp.blogspot.com/-WYwTq2n7SFA/UMm9_LjWxAI/AAAAAAAAPM8/dQRuOFfnNUo/s1600/article_image-image-article.b6e8ac41-09c2-4d39-a6a2-83c98667b393.jpg"/>
          <p:cNvPicPr>
            <a:picLocks noChangeAspect="1" noChangeArrowheads="1"/>
          </p:cNvPicPr>
          <p:nvPr/>
        </p:nvPicPr>
        <p:blipFill>
          <a:blip r:embed="rId2" cstate="print"/>
          <a:srcRect/>
          <a:stretch>
            <a:fillRect/>
          </a:stretch>
        </p:blipFill>
        <p:spPr bwMode="auto">
          <a:xfrm>
            <a:off x="256680" y="1693786"/>
            <a:ext cx="3307209" cy="4799561"/>
          </a:xfrm>
          <a:prstGeom prst="rect">
            <a:avLst/>
          </a:prstGeom>
          <a:noFill/>
          <a:ln w="9525">
            <a:noFill/>
            <a:miter lim="800000"/>
            <a:headEnd/>
            <a:tailEnd/>
          </a:ln>
        </p:spPr>
      </p:pic>
      <p:sp>
        <p:nvSpPr>
          <p:cNvPr id="36869" name="Text Box 4"/>
          <p:cNvSpPr txBox="1">
            <a:spLocks noChangeArrowheads="1"/>
          </p:cNvSpPr>
          <p:nvPr/>
        </p:nvSpPr>
        <p:spPr bwMode="auto">
          <a:xfrm>
            <a:off x="3779316" y="1693786"/>
            <a:ext cx="5108004" cy="523220"/>
          </a:xfrm>
          <a:prstGeom prst="rect">
            <a:avLst/>
          </a:prstGeom>
          <a:solidFill>
            <a:srgbClr val="FFFFFF"/>
          </a:solidFill>
          <a:ln w="9525">
            <a:solidFill>
              <a:srgbClr val="000000"/>
            </a:solidFill>
            <a:miter lim="800000"/>
            <a:headEnd/>
            <a:tailEnd/>
          </a:ln>
        </p:spPr>
        <p:txBody>
          <a:bodyPr wrap="square">
            <a:spAutoFit/>
          </a:bodyPr>
          <a:lstStyle/>
          <a:p>
            <a:pPr eaLnBrk="1" hangingPunct="1">
              <a:spcAft>
                <a:spcPts val="1000"/>
              </a:spcAft>
            </a:pPr>
            <a:r>
              <a:rPr lang="uk-UA" altLang="ru-RU" sz="2800" b="1" dirty="0">
                <a:solidFill>
                  <a:schemeClr val="tx1"/>
                </a:solidFill>
                <a:latin typeface="Calibri" pitchFamily="34" charset="0"/>
                <a:cs typeface="Arial" charset="0"/>
              </a:rPr>
              <a:t>Аутосомно-домінантні хвороби</a:t>
            </a:r>
            <a:endParaRPr lang="ru-RU" altLang="ru-RU" sz="2800" b="1" dirty="0">
              <a:solidFill>
                <a:schemeClr val="tx1"/>
              </a:solidFill>
              <a:cs typeface="Arial" charset="0"/>
            </a:endParaRPr>
          </a:p>
        </p:txBody>
      </p:sp>
      <p:pic>
        <p:nvPicPr>
          <p:cNvPr id="6" name="Рисунок 7" descr="http://igra-prestolov.com/uploads/images/2013/227/wdyj90.jpg"/>
          <p:cNvPicPr>
            <a:picLocks noChangeAspect="1" noChangeArrowheads="1"/>
          </p:cNvPicPr>
          <p:nvPr/>
        </p:nvPicPr>
        <p:blipFill>
          <a:blip r:embed="rId3" cstate="print"/>
          <a:srcRect/>
          <a:stretch>
            <a:fillRect/>
          </a:stretch>
        </p:blipFill>
        <p:spPr bwMode="auto">
          <a:xfrm>
            <a:off x="3851920" y="2617191"/>
            <a:ext cx="4440237" cy="2952750"/>
          </a:xfrm>
          <a:prstGeom prst="rect">
            <a:avLst/>
          </a:prstGeom>
          <a:noFill/>
          <a:ln w="9525">
            <a:noFill/>
            <a:miter lim="800000"/>
            <a:headEnd/>
            <a:tailEnd/>
          </a:ln>
        </p:spPr>
      </p:pic>
      <p:sp>
        <p:nvSpPr>
          <p:cNvPr id="2" name="TextBox 1">
            <a:extLst>
              <a:ext uri="{FF2B5EF4-FFF2-40B4-BE49-F238E27FC236}">
                <a16:creationId xmlns:a16="http://schemas.microsoft.com/office/drawing/2014/main" id="{82827991-0F10-2FB1-322A-7C5CCF43C440}"/>
              </a:ext>
            </a:extLst>
          </p:cNvPr>
          <p:cNvSpPr txBox="1"/>
          <p:nvPr/>
        </p:nvSpPr>
        <p:spPr>
          <a:xfrm>
            <a:off x="234628" y="230914"/>
            <a:ext cx="8382872" cy="523220"/>
          </a:xfrm>
          <a:prstGeom prst="rect">
            <a:avLst/>
          </a:prstGeom>
          <a:noFill/>
        </p:spPr>
        <p:txBody>
          <a:bodyPr wrap="none" rtlCol="0">
            <a:spAutoFit/>
          </a:bodyPr>
          <a:lstStyle/>
          <a:p>
            <a:r>
              <a:rPr lang="uk-UA" sz="2800" dirty="0">
                <a:solidFill>
                  <a:schemeClr val="tx1"/>
                </a:solidFill>
                <a:latin typeface="+mn-lt"/>
              </a:rPr>
              <a:t>Відомо більш, ніж 7000 </a:t>
            </a:r>
            <a:r>
              <a:rPr lang="uk-UA" sz="2800" dirty="0" err="1">
                <a:solidFill>
                  <a:schemeClr val="tx1"/>
                </a:solidFill>
                <a:latin typeface="+mn-lt"/>
              </a:rPr>
              <a:t>моногенних</a:t>
            </a:r>
            <a:r>
              <a:rPr lang="uk-UA" sz="2800" dirty="0">
                <a:solidFill>
                  <a:schemeClr val="tx1"/>
                </a:solidFill>
                <a:latin typeface="+mn-lt"/>
              </a:rPr>
              <a:t> </a:t>
            </a:r>
            <a:r>
              <a:rPr lang="uk-UA" sz="2800" dirty="0" err="1">
                <a:solidFill>
                  <a:schemeClr val="tx1"/>
                </a:solidFill>
                <a:latin typeface="+mn-lt"/>
              </a:rPr>
              <a:t>хвороб</a:t>
            </a:r>
            <a:r>
              <a:rPr lang="uk-UA" sz="2800" dirty="0">
                <a:solidFill>
                  <a:schemeClr val="tx1"/>
                </a:solidFill>
                <a:latin typeface="+mn-lt"/>
              </a:rPr>
              <a:t> у людини</a:t>
            </a:r>
            <a:endParaRPr lang="ru-UA" sz="2800" dirty="0">
              <a:solidFill>
                <a:schemeClr val="tx1"/>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sz="quarter" idx="1"/>
          </p:nvPr>
        </p:nvSpPr>
        <p:spPr>
          <a:xfrm>
            <a:off x="-1588" y="0"/>
            <a:ext cx="9145588" cy="6669088"/>
          </a:xfrm>
        </p:spPr>
        <p:txBody>
          <a:bodyPr/>
          <a:lstStyle/>
          <a:p>
            <a:pPr marL="109538" indent="0" eaLnBrk="1" hangingPunct="1">
              <a:buFont typeface="Wingdings 3" pitchFamily="18" charset="2"/>
              <a:buNone/>
            </a:pPr>
            <a:r>
              <a:rPr lang="en-US" altLang="ru-RU"/>
              <a:t>		</a:t>
            </a:r>
          </a:p>
          <a:p>
            <a:pPr marL="109538" indent="0" eaLnBrk="1" hangingPunct="1">
              <a:buFont typeface="Wingdings 3" pitchFamily="18" charset="2"/>
              <a:buNone/>
            </a:pPr>
            <a:r>
              <a:rPr lang="en-US" altLang="ru-RU"/>
              <a:t> 	</a:t>
            </a:r>
            <a:endParaRPr lang="ru-RU" altLang="ru-RU"/>
          </a:p>
        </p:txBody>
      </p:sp>
      <p:pic>
        <p:nvPicPr>
          <p:cNvPr id="38915" name="Picture 4" descr="polydactyli5opt"/>
          <p:cNvPicPr>
            <a:picLocks noChangeAspect="1" noChangeArrowheads="1"/>
          </p:cNvPicPr>
          <p:nvPr/>
        </p:nvPicPr>
        <p:blipFill>
          <a:blip r:embed="rId2" cstate="print"/>
          <a:srcRect b="15236"/>
          <a:stretch>
            <a:fillRect/>
          </a:stretch>
        </p:blipFill>
        <p:spPr bwMode="auto">
          <a:xfrm>
            <a:off x="692150" y="660400"/>
            <a:ext cx="4025900" cy="2808288"/>
          </a:xfrm>
          <a:prstGeom prst="rect">
            <a:avLst/>
          </a:prstGeom>
          <a:noFill/>
          <a:ln w="9525">
            <a:noFill/>
            <a:miter lim="800000"/>
            <a:headEnd/>
            <a:tailEnd/>
          </a:ln>
        </p:spPr>
      </p:pic>
      <p:pic>
        <p:nvPicPr>
          <p:cNvPr id="38916" name="Picture 6" descr="250px-Polydactyly_01_Rfoot_AP"/>
          <p:cNvPicPr>
            <a:picLocks noChangeAspect="1" noChangeArrowheads="1"/>
          </p:cNvPicPr>
          <p:nvPr/>
        </p:nvPicPr>
        <p:blipFill>
          <a:blip r:embed="rId3" cstate="print"/>
          <a:srcRect/>
          <a:stretch>
            <a:fillRect/>
          </a:stretch>
        </p:blipFill>
        <p:spPr bwMode="auto">
          <a:xfrm>
            <a:off x="755650" y="3635375"/>
            <a:ext cx="2054225" cy="3200400"/>
          </a:xfrm>
          <a:prstGeom prst="rect">
            <a:avLst/>
          </a:prstGeom>
          <a:noFill/>
          <a:ln w="9525">
            <a:noFill/>
            <a:miter lim="800000"/>
            <a:headEnd/>
            <a:tailEnd/>
          </a:ln>
        </p:spPr>
      </p:pic>
      <p:pic>
        <p:nvPicPr>
          <p:cNvPr id="38917" name="Содержимое 3" descr="Картинки по запросу polydactyly"/>
          <p:cNvPicPr>
            <a:picLocks/>
          </p:cNvPicPr>
          <p:nvPr/>
        </p:nvPicPr>
        <p:blipFill>
          <a:blip r:embed="rId4" cstate="print"/>
          <a:srcRect/>
          <a:stretch>
            <a:fillRect/>
          </a:stretch>
        </p:blipFill>
        <p:spPr bwMode="auto">
          <a:xfrm>
            <a:off x="6010275" y="3797300"/>
            <a:ext cx="2376488" cy="2506663"/>
          </a:xfrm>
          <a:prstGeom prst="rect">
            <a:avLst/>
          </a:prstGeom>
          <a:noFill/>
          <a:ln w="9525">
            <a:noFill/>
            <a:miter lim="800000"/>
            <a:headEnd/>
            <a:tailEnd/>
          </a:ln>
        </p:spPr>
      </p:pic>
      <p:sp>
        <p:nvSpPr>
          <p:cNvPr id="38918" name="TextBox 1"/>
          <p:cNvSpPr txBox="1">
            <a:spLocks noChangeArrowheads="1"/>
          </p:cNvSpPr>
          <p:nvPr/>
        </p:nvSpPr>
        <p:spPr bwMode="auto">
          <a:xfrm>
            <a:off x="3895725" y="144463"/>
            <a:ext cx="1914525" cy="461962"/>
          </a:xfrm>
          <a:prstGeom prst="rect">
            <a:avLst/>
          </a:prstGeom>
          <a:noFill/>
          <a:ln w="9525">
            <a:noFill/>
            <a:miter lim="800000"/>
            <a:headEnd/>
            <a:tailEnd/>
          </a:ln>
        </p:spPr>
        <p:txBody>
          <a:bodyPr wrap="none">
            <a:spAutoFit/>
          </a:bodyPr>
          <a:lstStyle/>
          <a:p>
            <a:r>
              <a:rPr lang="uk-UA" altLang="ru-RU" sz="2400" b="1" dirty="0">
                <a:solidFill>
                  <a:schemeClr val="tx1"/>
                </a:solidFill>
                <a:latin typeface="Calibri" pitchFamily="34" charset="0"/>
                <a:cs typeface="Calibri" pitchFamily="34" charset="0"/>
              </a:rPr>
              <a:t>полідактилія</a:t>
            </a:r>
            <a:endParaRPr lang="ru-RU" altLang="ru-RU" sz="2400" b="1" dirty="0">
              <a:solidFill>
                <a:schemeClr val="tx1"/>
              </a:solidFill>
              <a:latin typeface="Calibri" pitchFamily="34" charset="0"/>
              <a:cs typeface="Calibri" pitchFamily="34" charset="0"/>
            </a:endParaRPr>
          </a:p>
        </p:txBody>
      </p:sp>
      <p:pic>
        <p:nvPicPr>
          <p:cNvPr id="38919" name="Picture 4" descr="http://i60.beon.ru/55/85/198555/80/14752480/x_ab858331.jpeg"/>
          <p:cNvPicPr>
            <a:picLocks noChangeAspect="1" noChangeArrowheads="1"/>
          </p:cNvPicPr>
          <p:nvPr/>
        </p:nvPicPr>
        <p:blipFill>
          <a:blip r:embed="rId5" cstate="print"/>
          <a:srcRect/>
          <a:stretch>
            <a:fillRect/>
          </a:stretch>
        </p:blipFill>
        <p:spPr bwMode="auto">
          <a:xfrm>
            <a:off x="6026150" y="287338"/>
            <a:ext cx="2413000" cy="3135312"/>
          </a:xfrm>
          <a:prstGeom prst="rect">
            <a:avLst/>
          </a:prstGeom>
          <a:noFill/>
          <a:ln w="9525">
            <a:noFill/>
            <a:miter lim="800000"/>
            <a:headEnd/>
            <a:tailEnd/>
          </a:ln>
        </p:spPr>
      </p:pic>
      <p:pic>
        <p:nvPicPr>
          <p:cNvPr id="38920" name="Picture 6" descr="http://cs4117.vk.me/g18495620/a_f418b08d.jpg"/>
          <p:cNvPicPr>
            <a:picLocks noChangeAspect="1" noChangeArrowheads="1"/>
          </p:cNvPicPr>
          <p:nvPr/>
        </p:nvPicPr>
        <p:blipFill>
          <a:blip r:embed="rId6" cstate="print"/>
          <a:srcRect/>
          <a:stretch>
            <a:fillRect/>
          </a:stretch>
        </p:blipFill>
        <p:spPr bwMode="auto">
          <a:xfrm>
            <a:off x="3346450" y="3916363"/>
            <a:ext cx="1905000" cy="23050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ChangeArrowheads="1"/>
          </p:cNvSpPr>
          <p:nvPr/>
        </p:nvSpPr>
        <p:spPr bwMode="auto">
          <a:xfrm>
            <a:off x="250825" y="188913"/>
            <a:ext cx="8642350" cy="6669087"/>
          </a:xfrm>
          <a:prstGeom prst="rect">
            <a:avLst/>
          </a:prstGeom>
          <a:noFill/>
          <a:ln w="9525">
            <a:noFill/>
            <a:miter lim="800000"/>
            <a:headEnd/>
            <a:tailEnd/>
          </a:ln>
          <a:effectLst/>
        </p:spPr>
        <p:txBody>
          <a:bodyPr/>
          <a:lstStyle/>
          <a:p>
            <a:pPr marL="342900" indent="-342900" eaLnBrk="1" hangingPunct="1">
              <a:spcBef>
                <a:spcPts val="800"/>
              </a:spcBef>
              <a:buClr>
                <a:srgbClr val="000000"/>
              </a:buClr>
              <a:buSzPct val="100000"/>
              <a:buFont typeface="Times New Roman" panose="02020603050405020304" pitchFamily="18" charset="0"/>
              <a:buNone/>
              <a:defRPr/>
            </a:pPr>
            <a:endParaRPr lang="ru-RU" sz="2800" b="1">
              <a:solidFill>
                <a:srgbClr val="FFFF00"/>
              </a:solidFill>
              <a:effectLst>
                <a:outerShdw blurRad="38100" dist="38100" dir="2700000" algn="tl">
                  <a:srgbClr val="000000"/>
                </a:outerShdw>
              </a:effectLst>
            </a:endParaRPr>
          </a:p>
        </p:txBody>
      </p:sp>
      <p:pic>
        <p:nvPicPr>
          <p:cNvPr id="41987" name="Picture 5" descr="11-860-albinizm"/>
          <p:cNvPicPr>
            <a:picLocks noChangeAspect="1" noChangeArrowheads="1"/>
          </p:cNvPicPr>
          <p:nvPr/>
        </p:nvPicPr>
        <p:blipFill>
          <a:blip r:embed="rId2" cstate="print"/>
          <a:srcRect/>
          <a:stretch>
            <a:fillRect/>
          </a:stretch>
        </p:blipFill>
        <p:spPr bwMode="auto">
          <a:xfrm>
            <a:off x="2916238" y="3048000"/>
            <a:ext cx="3076575" cy="3810000"/>
          </a:xfrm>
          <a:prstGeom prst="rect">
            <a:avLst/>
          </a:prstGeom>
          <a:noFill/>
          <a:ln w="9525">
            <a:noFill/>
            <a:miter lim="800000"/>
            <a:headEnd/>
            <a:tailEnd/>
          </a:ln>
        </p:spPr>
      </p:pic>
      <p:pic>
        <p:nvPicPr>
          <p:cNvPr id="41988" name="Picture 6" descr="2"/>
          <p:cNvPicPr>
            <a:picLocks noChangeAspect="1" noChangeArrowheads="1"/>
          </p:cNvPicPr>
          <p:nvPr/>
        </p:nvPicPr>
        <p:blipFill>
          <a:blip r:embed="rId3" cstate="print"/>
          <a:srcRect/>
          <a:stretch>
            <a:fillRect/>
          </a:stretch>
        </p:blipFill>
        <p:spPr bwMode="auto">
          <a:xfrm>
            <a:off x="5927725" y="836613"/>
            <a:ext cx="3159125" cy="4105275"/>
          </a:xfrm>
          <a:prstGeom prst="rect">
            <a:avLst/>
          </a:prstGeom>
          <a:noFill/>
          <a:ln w="9525">
            <a:noFill/>
            <a:miter lim="800000"/>
            <a:headEnd/>
            <a:tailEnd/>
          </a:ln>
        </p:spPr>
      </p:pic>
      <p:pic>
        <p:nvPicPr>
          <p:cNvPr id="41989" name="Picture 7" descr="article_image-image-article"/>
          <p:cNvPicPr>
            <a:picLocks noChangeAspect="1" noChangeArrowheads="1"/>
          </p:cNvPicPr>
          <p:nvPr/>
        </p:nvPicPr>
        <p:blipFill>
          <a:blip r:embed="rId4" cstate="print"/>
          <a:srcRect/>
          <a:stretch>
            <a:fillRect/>
          </a:stretch>
        </p:blipFill>
        <p:spPr bwMode="auto">
          <a:xfrm>
            <a:off x="0" y="1341438"/>
            <a:ext cx="3171825" cy="3959225"/>
          </a:xfrm>
          <a:prstGeom prst="rect">
            <a:avLst/>
          </a:prstGeom>
          <a:noFill/>
          <a:ln w="9525">
            <a:noFill/>
            <a:miter lim="800000"/>
            <a:headEnd/>
            <a:tailEnd/>
          </a:ln>
        </p:spPr>
      </p:pic>
      <p:sp>
        <p:nvSpPr>
          <p:cNvPr id="41990" name="Text Box 4"/>
          <p:cNvSpPr txBox="1">
            <a:spLocks noChangeArrowheads="1"/>
          </p:cNvSpPr>
          <p:nvPr/>
        </p:nvSpPr>
        <p:spPr bwMode="auto">
          <a:xfrm>
            <a:off x="1116013" y="188913"/>
            <a:ext cx="6049962" cy="522287"/>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uk-UA" altLang="ru-RU" sz="2800" b="1">
                <a:solidFill>
                  <a:schemeClr val="tx1"/>
                </a:solidFill>
                <a:latin typeface="Calibri" pitchFamily="34" charset="0"/>
                <a:cs typeface="Arial" charset="0"/>
              </a:rPr>
              <a:t>Аутосомно-рецесивні захворювання</a:t>
            </a:r>
            <a:endParaRPr lang="ru-RU" altLang="ru-RU" sz="2800" b="1">
              <a:solidFill>
                <a:schemeClr val="tx1"/>
              </a:solidFill>
              <a:cs typeface="Arial" charset="0"/>
            </a:endParaRPr>
          </a:p>
        </p:txBody>
      </p:sp>
      <p:sp>
        <p:nvSpPr>
          <p:cNvPr id="41991" name="Объект 4"/>
          <p:cNvSpPr>
            <a:spLocks noGrp="1"/>
          </p:cNvSpPr>
          <p:nvPr>
            <p:ph sz="quarter" idx="1"/>
          </p:nvPr>
        </p:nvSpPr>
        <p:spPr>
          <a:xfrm>
            <a:off x="3478213" y="1844675"/>
            <a:ext cx="1593850" cy="461963"/>
          </a:xfrm>
        </p:spPr>
        <p:txBody>
          <a:bodyPr wrap="none">
            <a:spAutoFit/>
          </a:bodyPr>
          <a:lstStyle/>
          <a:p>
            <a:pPr marL="107950" indent="0">
              <a:buFont typeface="Wingdings 3" pitchFamily="18" charset="2"/>
              <a:buNone/>
            </a:pPr>
            <a:r>
              <a:rPr lang="uk-UA" altLang="ru-RU" sz="2400" b="1">
                <a:latin typeface="Calibri" pitchFamily="34" charset="0"/>
                <a:cs typeface="Calibri" pitchFamily="34" charset="0"/>
              </a:rPr>
              <a:t>альбінізм</a:t>
            </a:r>
            <a:endParaRPr lang="ru-RU" altLang="ru-RU" sz="2400" b="1">
              <a:latin typeface="Calibri" pitchFamily="34" charset="0"/>
              <a:cs typeface="Calibri"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3"/>
          <p:cNvSpPr>
            <a:spLocks noGrp="1"/>
          </p:cNvSpPr>
          <p:nvPr>
            <p:ph type="title"/>
          </p:nvPr>
        </p:nvSpPr>
        <p:spPr>
          <a:xfrm>
            <a:off x="457138" y="94754"/>
            <a:ext cx="8229600" cy="990600"/>
          </a:xfrm>
        </p:spPr>
        <p:txBody>
          <a:bodyPr>
            <a:normAutofit/>
          </a:bodyPr>
          <a:lstStyle/>
          <a:p>
            <a:pPr algn="ctr" eaLnBrk="1" hangingPunct="1"/>
            <a:r>
              <a:rPr lang="ru-RU" sz="2800" b="1" dirty="0">
                <a:solidFill>
                  <a:srgbClr val="FF0000"/>
                </a:solidFill>
                <a:latin typeface="+mn-lt"/>
              </a:rPr>
              <a:t>Дигибридне схрещування</a:t>
            </a:r>
          </a:p>
        </p:txBody>
      </p:sp>
      <p:sp>
        <p:nvSpPr>
          <p:cNvPr id="14339" name="Содержимое 6"/>
          <p:cNvSpPr>
            <a:spLocks noGrp="1"/>
          </p:cNvSpPr>
          <p:nvPr>
            <p:ph idx="1"/>
          </p:nvPr>
        </p:nvSpPr>
        <p:spPr>
          <a:xfrm>
            <a:off x="179388" y="1411362"/>
            <a:ext cx="8785100" cy="4722738"/>
          </a:xfrm>
        </p:spPr>
        <p:txBody>
          <a:bodyPr>
            <a:normAutofit/>
          </a:bodyPr>
          <a:lstStyle/>
          <a:p>
            <a:pPr algn="ctr" eaLnBrk="1" hangingPunct="1">
              <a:buNone/>
            </a:pPr>
            <a:r>
              <a:rPr lang="ru-RU" sz="2400" dirty="0"/>
              <a:t>Схрещування особин, які відрізняються за </a:t>
            </a:r>
            <a:r>
              <a:rPr lang="ru-RU" sz="2400" dirty="0">
                <a:solidFill>
                  <a:srgbClr val="FF0000"/>
                </a:solidFill>
              </a:rPr>
              <a:t>двома</a:t>
            </a:r>
            <a:r>
              <a:rPr lang="ru-RU" sz="2400" dirty="0"/>
              <a:t> парами ознак</a:t>
            </a:r>
          </a:p>
        </p:txBody>
      </p:sp>
      <p:pic>
        <p:nvPicPr>
          <p:cNvPr id="14340" name="Picture 5" descr="&amp;Kcy;&amp;acy;&amp;rcy;&amp;tcy;&amp;icy;&amp;ncy;&amp;kcy;&amp;icy; &amp;pcy;&amp;ocy; &amp;zcy;&amp;acy;&amp;pcy;&amp;rcy;&amp;ocy;&amp;scy;&amp;ucy; &amp;zcy;&amp;acy;&amp;kcy;&amp;ocy;&amp;ncy;&amp;ycy; &amp;mcy;&amp;iecy;&amp;ncy;&amp;dcy;&amp;iecy;&amp;lcy;&amp;yacy; &amp;gcy;&amp;ocy;&amp;rcy;&amp;ocy;&amp;khcy;"/>
          <p:cNvPicPr>
            <a:picLocks noChangeAspect="1" noChangeArrowheads="1"/>
          </p:cNvPicPr>
          <p:nvPr/>
        </p:nvPicPr>
        <p:blipFill>
          <a:blip r:embed="rId3" cstate="print"/>
          <a:srcRect r="23483" b="71201"/>
          <a:stretch>
            <a:fillRect/>
          </a:stretch>
        </p:blipFill>
        <p:spPr bwMode="auto">
          <a:xfrm>
            <a:off x="4283968" y="3159956"/>
            <a:ext cx="3995737" cy="1225550"/>
          </a:xfrm>
          <a:prstGeom prst="rect">
            <a:avLst/>
          </a:prstGeom>
          <a:noFill/>
          <a:ln w="9525">
            <a:noFill/>
            <a:miter lim="800000"/>
            <a:headEnd/>
            <a:tailEnd/>
          </a:ln>
        </p:spPr>
      </p:pic>
      <p:sp>
        <p:nvSpPr>
          <p:cNvPr id="14341" name="TextBox 5"/>
          <p:cNvSpPr txBox="1">
            <a:spLocks noChangeArrowheads="1"/>
          </p:cNvSpPr>
          <p:nvPr/>
        </p:nvSpPr>
        <p:spPr bwMode="auto">
          <a:xfrm>
            <a:off x="457138" y="2348880"/>
            <a:ext cx="4896544" cy="2677656"/>
          </a:xfrm>
          <a:prstGeom prst="rect">
            <a:avLst/>
          </a:prstGeom>
          <a:noFill/>
          <a:ln w="9525">
            <a:solidFill>
              <a:srgbClr val="FF0000"/>
            </a:solidFill>
            <a:miter lim="800000"/>
            <a:headEnd/>
            <a:tailEnd/>
          </a:ln>
        </p:spPr>
        <p:txBody>
          <a:bodyPr wrap="square">
            <a:spAutoFit/>
          </a:bodyPr>
          <a:lstStyle/>
          <a:p>
            <a:pPr eaLnBrk="1" hangingPunct="1"/>
            <a:r>
              <a:rPr lang="en-US" b="1" i="1" dirty="0">
                <a:solidFill>
                  <a:srgbClr val="C00000"/>
                </a:solidFill>
              </a:rPr>
              <a:t>A</a:t>
            </a:r>
            <a:r>
              <a:rPr lang="ru-RU" dirty="0">
                <a:solidFill>
                  <a:schemeClr val="tx1"/>
                </a:solidFill>
              </a:rPr>
              <a:t> – жовті</a:t>
            </a:r>
          </a:p>
          <a:p>
            <a:pPr eaLnBrk="1" hangingPunct="1"/>
            <a:r>
              <a:rPr lang="en-US" b="1" i="1" dirty="0">
                <a:solidFill>
                  <a:srgbClr val="C00000"/>
                </a:solidFill>
              </a:rPr>
              <a:t>a</a:t>
            </a:r>
            <a:r>
              <a:rPr lang="ru-RU" dirty="0">
                <a:solidFill>
                  <a:schemeClr val="tx1"/>
                </a:solidFill>
              </a:rPr>
              <a:t> –зелені</a:t>
            </a:r>
          </a:p>
          <a:p>
            <a:pPr eaLnBrk="1" hangingPunct="1"/>
            <a:r>
              <a:rPr lang="ru-RU" b="1" i="1" dirty="0">
                <a:solidFill>
                  <a:srgbClr val="C00000"/>
                </a:solidFill>
              </a:rPr>
              <a:t>В</a:t>
            </a:r>
            <a:r>
              <a:rPr lang="ru-RU" dirty="0">
                <a:solidFill>
                  <a:schemeClr val="tx1"/>
                </a:solidFill>
              </a:rPr>
              <a:t> – гладенькі</a:t>
            </a:r>
          </a:p>
          <a:p>
            <a:pPr eaLnBrk="1" hangingPunct="1"/>
            <a:r>
              <a:rPr lang="en-US" b="1" i="1" dirty="0">
                <a:solidFill>
                  <a:srgbClr val="C00000"/>
                </a:solidFill>
              </a:rPr>
              <a:t>b</a:t>
            </a:r>
            <a:r>
              <a:rPr lang="en-US" dirty="0">
                <a:solidFill>
                  <a:schemeClr val="tx1"/>
                </a:solidFill>
              </a:rPr>
              <a:t> – </a:t>
            </a:r>
            <a:r>
              <a:rPr lang="ru-RU" dirty="0">
                <a:solidFill>
                  <a:schemeClr val="tx1"/>
                </a:solidFill>
              </a:rPr>
              <a:t>зморшкуваті</a:t>
            </a:r>
          </a:p>
          <a:p>
            <a:pPr eaLnBrk="1" hangingPunct="1"/>
            <a:endParaRPr lang="ru-RU" b="1" dirty="0">
              <a:solidFill>
                <a:schemeClr val="tx1"/>
              </a:solidFill>
            </a:endParaRPr>
          </a:p>
          <a:p>
            <a:pPr eaLnBrk="1" hangingPunct="1"/>
            <a:r>
              <a:rPr lang="en-US" sz="2000" b="1" dirty="0">
                <a:solidFill>
                  <a:schemeClr val="tx1"/>
                </a:solidFill>
              </a:rPr>
              <a:t>P   </a:t>
            </a:r>
            <a:r>
              <a:rPr lang="en-US" sz="2000" b="1" i="1" dirty="0">
                <a:solidFill>
                  <a:schemeClr val="tx1"/>
                </a:solidFill>
              </a:rPr>
              <a:t>AABB</a:t>
            </a:r>
            <a:r>
              <a:rPr lang="en-US" sz="2000" b="1" dirty="0">
                <a:solidFill>
                  <a:schemeClr val="tx1"/>
                </a:solidFill>
              </a:rPr>
              <a:t> x </a:t>
            </a:r>
            <a:r>
              <a:rPr lang="en-US" sz="2000" b="1" i="1" dirty="0">
                <a:solidFill>
                  <a:schemeClr val="tx1"/>
                </a:solidFill>
              </a:rPr>
              <a:t>aabb</a:t>
            </a:r>
          </a:p>
          <a:p>
            <a:pPr eaLnBrk="1" hangingPunct="1"/>
            <a:r>
              <a:rPr lang="en-US" sz="2000" b="1" dirty="0">
                <a:solidFill>
                  <a:schemeClr val="tx1"/>
                </a:solidFill>
              </a:rPr>
              <a:t>G     </a:t>
            </a:r>
            <a:r>
              <a:rPr lang="en-US" sz="2000" b="1" i="1" dirty="0">
                <a:solidFill>
                  <a:schemeClr val="tx1"/>
                </a:solidFill>
              </a:rPr>
              <a:t>AB</a:t>
            </a:r>
            <a:r>
              <a:rPr lang="en-US" sz="2000" b="1" dirty="0">
                <a:solidFill>
                  <a:schemeClr val="tx1"/>
                </a:solidFill>
              </a:rPr>
              <a:t>          </a:t>
            </a:r>
            <a:r>
              <a:rPr lang="en-US" sz="2000" b="1" i="1" dirty="0">
                <a:solidFill>
                  <a:schemeClr val="tx1"/>
                </a:solidFill>
              </a:rPr>
              <a:t>ab</a:t>
            </a:r>
          </a:p>
          <a:p>
            <a:pPr eaLnBrk="1" hangingPunct="1"/>
            <a:r>
              <a:rPr lang="en-US" sz="2000" b="1" dirty="0">
                <a:solidFill>
                  <a:schemeClr val="tx1"/>
                </a:solidFill>
              </a:rPr>
              <a:t>F1      </a:t>
            </a:r>
            <a:r>
              <a:rPr lang="en-US" sz="2000" b="1" i="1" dirty="0">
                <a:solidFill>
                  <a:schemeClr val="tx1"/>
                </a:solidFill>
              </a:rPr>
              <a:t>AaBb</a:t>
            </a:r>
          </a:p>
          <a:p>
            <a:pPr eaLnBrk="1" hangingPunct="1"/>
            <a:r>
              <a:rPr lang="en-US" dirty="0">
                <a:solidFill>
                  <a:schemeClr val="tx1"/>
                </a:solidFill>
              </a:rPr>
              <a:t>100% - </a:t>
            </a:r>
            <a:r>
              <a:rPr lang="ru-RU" dirty="0">
                <a:solidFill>
                  <a:schemeClr val="tx1"/>
                </a:solidFill>
              </a:rPr>
              <a:t>жовті гладенькі</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Grp="1" noChangeArrowheads="1"/>
          </p:cNvSpPr>
          <p:nvPr>
            <p:ph sz="quarter" idx="1"/>
          </p:nvPr>
        </p:nvSpPr>
        <p:spPr>
          <a:xfrm>
            <a:off x="0" y="0"/>
            <a:ext cx="4067175" cy="6669088"/>
          </a:xfrm>
        </p:spPr>
        <p:txBody>
          <a:bodyPr>
            <a:normAutofit/>
          </a:bodyPr>
          <a:lstStyle/>
          <a:p>
            <a:pPr marL="365760" indent="-256032" eaLnBrk="1" fontAlgn="auto" hangingPunct="1">
              <a:spcAft>
                <a:spcPts val="0"/>
              </a:spcAft>
              <a:buFont typeface="Wingdings 3" pitchFamily="18" charset="2"/>
              <a:buNone/>
              <a:defRPr/>
            </a:pPr>
            <a:endParaRPr lang="en-US" sz="2800" dirty="0">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P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ru-RU" sz="2800" dirty="0">
                <a:effectLst>
                  <a:outerShdw blurRad="38100" dist="38100" dir="2700000" algn="tl">
                    <a:srgbClr val="FFFFFF"/>
                  </a:outerShdw>
                </a:effectLst>
              </a:rPr>
              <a:t>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x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en-US" sz="2800" b="1" i="1" dirty="0">
                <a:solidFill>
                  <a:srgbClr val="FF6600"/>
                </a:solidFill>
              </a:rPr>
              <a:t> </a:t>
            </a: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 </a:t>
            </a: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утворюються 4 типи гамет</a:t>
            </a:r>
            <a:r>
              <a:rPr lang="en-US" sz="2400" dirty="0">
                <a:latin typeface="Calibri" panose="020F0502020204030204" pitchFamily="34" charset="0"/>
                <a:cs typeface="Calibri" panose="020F0502020204030204" pitchFamily="34" charset="0"/>
              </a:rPr>
              <a:t>:</a:t>
            </a:r>
          </a:p>
          <a:p>
            <a:pPr marL="365760" indent="-256032" eaLnBrk="1" fontAlgn="auto" hangingPunct="1">
              <a:spcAft>
                <a:spcPts val="0"/>
              </a:spcAft>
              <a:buFont typeface="Wingdings 3" pitchFamily="18" charset="2"/>
              <a:buNone/>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err="1">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dirty="0">
                <a:latin typeface="Calibri" panose="020F0502020204030204" pitchFamily="34" charset="0"/>
                <a:cs typeface="Calibri" panose="020F0502020204030204" pitchFamily="34" charset="0"/>
              </a:rPr>
              <a:t>        </a:t>
            </a:r>
            <a:r>
              <a:rPr lang="uk-UA" sz="2400" dirty="0">
                <a:latin typeface="Calibri" panose="020F0502020204030204" pitchFamily="34" charset="0"/>
                <a:cs typeface="Calibri" panose="020F0502020204030204" pitchFamily="34" charset="0"/>
              </a:rPr>
              <a:t>в однаковій кількості</a:t>
            </a:r>
            <a:r>
              <a:rPr lang="en-US" sz="2400" dirty="0">
                <a:latin typeface="Calibri" panose="020F0502020204030204" pitchFamily="34" charset="0"/>
                <a:cs typeface="Calibri" panose="020F0502020204030204" pitchFamily="34" charset="0"/>
              </a:rPr>
              <a:t>.</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Дві рослини, що продукують такі гамети, при схрещуванні утворюють 16 можливих комбінацій.</a:t>
            </a:r>
          </a:p>
          <a:p>
            <a:pPr marL="365760" indent="-256032" eaLnBrk="1" fontAlgn="auto" hangingPunct="1">
              <a:spcBef>
                <a:spcPts val="600"/>
              </a:spcBef>
              <a:spcAft>
                <a:spcPts val="0"/>
              </a:spcAft>
              <a:buFont typeface="Wingdings 3" pitchFamily="18" charset="2"/>
              <a:buNone/>
              <a:defRPr/>
            </a:pP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Для визначення генотипів нащадків використовуємо </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решітку Пеннетта.</a:t>
            </a:r>
            <a:endParaRPr lang="en-US" sz="2400" b="1" dirty="0">
              <a:latin typeface="Calibri" panose="020F0502020204030204" pitchFamily="34" charset="0"/>
              <a:cs typeface="Calibri" panose="020F0502020204030204" pitchFamily="34" charset="0"/>
            </a:endParaRPr>
          </a:p>
        </p:txBody>
      </p:sp>
      <p:pic>
        <p:nvPicPr>
          <p:cNvPr id="47107" name="Рисунок 1"/>
          <p:cNvPicPr>
            <a:picLocks noChangeAspect="1"/>
          </p:cNvPicPr>
          <p:nvPr/>
        </p:nvPicPr>
        <p:blipFill>
          <a:blip r:embed="rId2" cstate="print"/>
          <a:srcRect/>
          <a:stretch>
            <a:fillRect/>
          </a:stretch>
        </p:blipFill>
        <p:spPr bwMode="auto">
          <a:xfrm>
            <a:off x="4067174" y="548680"/>
            <a:ext cx="4887987" cy="5035550"/>
          </a:xfrm>
          <a:prstGeom prst="rect">
            <a:avLst/>
          </a:prstGeom>
          <a:noFill/>
          <a:ln w="9525">
            <a:noFill/>
            <a:miter lim="800000"/>
            <a:headEnd/>
            <a:tailEnd/>
          </a:ln>
        </p:spPr>
      </p:pic>
      <p:sp>
        <p:nvSpPr>
          <p:cNvPr id="47108" name="Прямоугольник 3"/>
          <p:cNvSpPr>
            <a:spLocks noChangeArrowheads="1"/>
          </p:cNvSpPr>
          <p:nvPr/>
        </p:nvSpPr>
        <p:spPr bwMode="auto">
          <a:xfrm>
            <a:off x="323528" y="5805264"/>
            <a:ext cx="9756576" cy="738664"/>
          </a:xfrm>
          <a:prstGeom prst="rect">
            <a:avLst/>
          </a:prstGeom>
          <a:noFill/>
          <a:ln w="9525">
            <a:noFill/>
            <a:miter lim="800000"/>
            <a:headEnd/>
            <a:tailEnd/>
          </a:ln>
        </p:spPr>
        <p:txBody>
          <a:bodyPr wrap="square">
            <a:spAutoFit/>
          </a:bodyPr>
          <a:lstStyle/>
          <a:p>
            <a:pPr algn="ctr" eaLnBrk="1" hangingPunct="1"/>
            <a:r>
              <a:rPr lang="ru-RU" dirty="0">
                <a:solidFill>
                  <a:schemeClr val="tx1"/>
                </a:solidFill>
              </a:rPr>
              <a:t>Жовті : зелені = 12:4 або 3:1  Гладенькі: зморшкуваті = 12:4 або 3:1</a:t>
            </a:r>
          </a:p>
          <a:p>
            <a:pPr eaLnBrk="1" hangingPunct="1"/>
            <a:r>
              <a:rPr lang="ru-RU" sz="2400" b="1" dirty="0">
                <a:solidFill>
                  <a:schemeClr val="tx1"/>
                </a:solidFill>
              </a:rPr>
              <a:t>Сумарне розщеплення за фенотипом </a:t>
            </a:r>
            <a:r>
              <a:rPr lang="uk-UA" sz="2400" b="1" dirty="0">
                <a:solidFill>
                  <a:schemeClr val="tx1"/>
                </a:solidFill>
              </a:rPr>
              <a:t>(3 : 1)</a:t>
            </a:r>
            <a:r>
              <a:rPr lang="uk-UA" sz="2400" b="1" baseline="30000" dirty="0">
                <a:solidFill>
                  <a:schemeClr val="tx1"/>
                </a:solidFill>
              </a:rPr>
              <a:t>2</a:t>
            </a:r>
            <a:r>
              <a:rPr lang="uk-UA" sz="2400" b="1" dirty="0">
                <a:solidFill>
                  <a:schemeClr val="tx1"/>
                </a:solidFill>
              </a:rPr>
              <a:t> </a:t>
            </a:r>
            <a:r>
              <a:rPr lang="ru-RU" sz="2400" b="1" dirty="0">
                <a:solidFill>
                  <a:schemeClr val="tx1"/>
                </a:solidFill>
              </a:rPr>
              <a:t>= </a:t>
            </a:r>
            <a:r>
              <a:rPr lang="ru-RU" sz="2400" b="1" dirty="0">
                <a:solidFill>
                  <a:srgbClr val="FF0000"/>
                </a:solidFill>
              </a:rPr>
              <a:t>9:3:3:1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5742" y="18976"/>
            <a:ext cx="8229600" cy="1656184"/>
          </a:xfrm>
        </p:spPr>
        <p:txBody>
          <a:bodyPr>
            <a:normAutofit/>
          </a:bodyPr>
          <a:lstStyle/>
          <a:p>
            <a:pPr algn="ctr">
              <a:defRPr/>
            </a:pPr>
            <a:r>
              <a:rPr lang="uk-UA" sz="2400" b="1" dirty="0">
                <a:solidFill>
                  <a:srgbClr val="FF0000"/>
                </a:solidFill>
                <a:effectLst/>
                <a:latin typeface="Calibri" panose="020F0502020204030204" pitchFamily="34" charset="0"/>
                <a:cs typeface="Calibri" panose="020F0502020204030204" pitchFamily="34" charset="0"/>
              </a:rPr>
              <a:t>Цитологічні основи менделівської спадковості </a:t>
            </a:r>
            <a:r>
              <a:rPr lang="uk-UA" sz="2400" dirty="0">
                <a:solidFill>
                  <a:schemeClr val="accent2"/>
                </a:solidFill>
                <a:effectLst/>
                <a:latin typeface="Calibri" panose="020F0502020204030204" pitchFamily="34" charset="0"/>
                <a:cs typeface="Calibri" panose="020F0502020204030204" pitchFamily="34" charset="0"/>
              </a:rPr>
              <a:t>– </a:t>
            </a:r>
            <a:r>
              <a:rPr lang="uk-UA" sz="2400" dirty="0">
                <a:solidFill>
                  <a:schemeClr val="tx1"/>
                </a:solidFill>
                <a:effectLst/>
                <a:latin typeface="Calibri" panose="020F0502020204030204" pitchFamily="34" charset="0"/>
                <a:cs typeface="Calibri" panose="020F0502020204030204" pitchFamily="34" charset="0"/>
              </a:rPr>
              <a:t>випадковий розподіл материнських і батьківських гомологічних хромосом у мейозі;</a:t>
            </a:r>
            <a:br>
              <a:rPr lang="uk-UA" sz="2400" dirty="0">
                <a:solidFill>
                  <a:schemeClr val="tx1"/>
                </a:solidFill>
                <a:effectLst/>
                <a:latin typeface="Calibri" panose="020F0502020204030204" pitchFamily="34" charset="0"/>
                <a:cs typeface="Calibri" panose="020F0502020204030204" pitchFamily="34" charset="0"/>
              </a:rPr>
            </a:br>
            <a:r>
              <a:rPr lang="uk-UA" sz="2400" dirty="0">
                <a:solidFill>
                  <a:schemeClr val="tx1"/>
                </a:solidFill>
                <a:latin typeface="Calibri" panose="020F0502020204030204" pitchFamily="34" charset="0"/>
                <a:cs typeface="Calibri" panose="020F0502020204030204" pitchFamily="34" charset="0"/>
              </a:rPr>
              <a:t>випадкове злиття гамет при заплідненні</a:t>
            </a:r>
          </a:p>
        </p:txBody>
      </p:sp>
      <p:pic>
        <p:nvPicPr>
          <p:cNvPr id="2050" name="Picture 2"/>
          <p:cNvPicPr>
            <a:picLocks noChangeAspect="1" noChangeArrowheads="1"/>
          </p:cNvPicPr>
          <p:nvPr/>
        </p:nvPicPr>
        <p:blipFill>
          <a:blip r:embed="rId2" cstate="print"/>
          <a:srcRect/>
          <a:stretch>
            <a:fillRect/>
          </a:stretch>
        </p:blipFill>
        <p:spPr bwMode="auto">
          <a:xfrm>
            <a:off x="899592" y="1844824"/>
            <a:ext cx="7581900" cy="490537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noAutofit/>
          </a:bodyPr>
          <a:lstStyle/>
          <a:p>
            <a:pPr eaLnBrk="1" hangingPunct="1"/>
            <a:r>
              <a:rPr lang="en-US" dirty="0">
                <a:solidFill>
                  <a:srgbClr val="C00000"/>
                </a:solidFill>
                <a:latin typeface="Calibri" panose="020F0502020204030204" pitchFamily="34" charset="0"/>
                <a:ea typeface="Calibri" panose="020F0502020204030204" pitchFamily="34" charset="0"/>
                <a:cs typeface="Calibri" panose="020F0502020204030204" pitchFamily="34" charset="0"/>
              </a:rPr>
              <a:t>III </a:t>
            </a:r>
            <a:r>
              <a:rPr lang="ru-RU" dirty="0">
                <a:solidFill>
                  <a:srgbClr val="C00000"/>
                </a:solidFill>
                <a:latin typeface="Calibri" panose="020F0502020204030204" pitchFamily="34" charset="0"/>
                <a:ea typeface="Calibri" panose="020F0502020204030204" pitchFamily="34" charset="0"/>
                <a:cs typeface="Calibri" panose="020F0502020204030204" pitchFamily="34" charset="0"/>
              </a:rPr>
              <a:t>закон Менделя – закон незалежного успадкування</a:t>
            </a:r>
          </a:p>
        </p:txBody>
      </p:sp>
      <p:sp>
        <p:nvSpPr>
          <p:cNvPr id="16387" name="Содержимое 2"/>
          <p:cNvSpPr>
            <a:spLocks noGrp="1"/>
          </p:cNvSpPr>
          <p:nvPr>
            <p:ph idx="1"/>
          </p:nvPr>
        </p:nvSpPr>
        <p:spPr>
          <a:xfrm>
            <a:off x="468313" y="1268413"/>
            <a:ext cx="8229600" cy="4937125"/>
          </a:xfrm>
        </p:spPr>
        <p:txBody>
          <a:bodyPr/>
          <a:lstStyle/>
          <a:p>
            <a:pPr eaLnBrk="1" hangingPunct="1"/>
            <a:r>
              <a:rPr lang="uk-UA" sz="3200" b="1" dirty="0"/>
              <a:t>При ди- і полігібридному схрещуванні ознаки успадковуються незалежно і випадково комбінуються якщо гени, які кодують ці ознаки, розташовані в різних парах хромосом </a:t>
            </a:r>
          </a:p>
          <a:p>
            <a:pPr eaLnBrk="1" hangingPunct="1"/>
            <a:endParaRPr lang="uk-UA" sz="2800" dirty="0"/>
          </a:p>
          <a:p>
            <a:pPr eaLnBrk="1" hangingPunct="1">
              <a:buNone/>
            </a:pPr>
            <a:r>
              <a:rPr lang="uk-UA" sz="2800" dirty="0"/>
              <a:t>Розщеплення за фенотипом при дигібридному схрещуванні       9</a:t>
            </a:r>
            <a:r>
              <a:rPr lang="uk-UA" sz="2800" i="1" dirty="0"/>
              <a:t>А_В_ </a:t>
            </a:r>
            <a:r>
              <a:rPr lang="uk-UA" sz="2800" dirty="0"/>
              <a:t>: 3 </a:t>
            </a:r>
            <a:r>
              <a:rPr lang="uk-UA" sz="2800" i="1" dirty="0"/>
              <a:t>А_вв</a:t>
            </a:r>
            <a:r>
              <a:rPr lang="uk-UA" sz="2800" dirty="0"/>
              <a:t> : 3 </a:t>
            </a:r>
            <a:r>
              <a:rPr lang="uk-UA" sz="2800" i="1" dirty="0"/>
              <a:t>ааВ_ </a:t>
            </a:r>
            <a:r>
              <a:rPr lang="uk-UA" sz="2800" dirty="0"/>
              <a:t>: 1 </a:t>
            </a:r>
            <a:r>
              <a:rPr lang="uk-UA" sz="2800" i="1" dirty="0"/>
              <a:t>аавв</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62"/>
          </a:xfrm>
        </p:spPr>
        <p:txBody>
          <a:bodyPr/>
          <a:lstStyle/>
          <a:p>
            <a:pPr algn="ctr">
              <a:defRPr/>
            </a:pPr>
            <a:r>
              <a:rPr lang="ru-RU" b="1" dirty="0" err="1">
                <a:solidFill>
                  <a:srgbClr val="FF0000"/>
                </a:solidFill>
                <a:latin typeface="Lucida Sans Unicode" pitchFamily="34" charset="0"/>
                <a:cs typeface="Lucida Sans Unicode" pitchFamily="34" charset="0"/>
              </a:rPr>
              <a:t>Множінні</a:t>
            </a:r>
            <a:r>
              <a:rPr lang="ru-RU" b="1" dirty="0">
                <a:solidFill>
                  <a:srgbClr val="FF0000"/>
                </a:solidFill>
                <a:latin typeface="Lucida Sans Unicode" pitchFamily="34" charset="0"/>
                <a:cs typeface="Lucida Sans Unicode" pitchFamily="34" charset="0"/>
              </a:rPr>
              <a:t> </a:t>
            </a:r>
            <a:r>
              <a:rPr lang="ru-RU" b="1" dirty="0" err="1">
                <a:solidFill>
                  <a:srgbClr val="FF0000"/>
                </a:solidFill>
                <a:latin typeface="Lucida Sans Unicode" pitchFamily="34" charset="0"/>
                <a:cs typeface="Lucida Sans Unicode" pitchFamily="34" charset="0"/>
              </a:rPr>
              <a:t>алелі</a:t>
            </a:r>
            <a:endParaRPr lang="ru-RU" b="1" dirty="0">
              <a:solidFill>
                <a:srgbClr val="FF0000"/>
              </a:solidFill>
              <a:latin typeface="Lucida Sans Unicode" pitchFamily="34" charset="0"/>
              <a:cs typeface="Lucida Sans Unicode" pitchFamily="34" charset="0"/>
            </a:endParaRPr>
          </a:p>
        </p:txBody>
      </p:sp>
      <p:sp>
        <p:nvSpPr>
          <p:cNvPr id="18435" name="Содержимое 2"/>
          <p:cNvSpPr>
            <a:spLocks noGrp="1"/>
          </p:cNvSpPr>
          <p:nvPr>
            <p:ph idx="1"/>
          </p:nvPr>
        </p:nvSpPr>
        <p:spPr>
          <a:xfrm>
            <a:off x="571500" y="1214438"/>
            <a:ext cx="8229600" cy="4525962"/>
          </a:xfrm>
        </p:spPr>
        <p:txBody>
          <a:bodyPr/>
          <a:lstStyle/>
          <a:p>
            <a:r>
              <a:rPr lang="uk-UA" dirty="0"/>
              <a:t>Деякі ознаки в популяції кодуються не двома, а більшею кількістю алелів. </a:t>
            </a:r>
          </a:p>
          <a:p>
            <a:r>
              <a:rPr lang="uk-UA" dirty="0"/>
              <a:t>Група алельних генів три і більше називаються множинні алелі.</a:t>
            </a:r>
          </a:p>
          <a:p>
            <a:r>
              <a:rPr lang="uk-UA" dirty="0">
                <a:solidFill>
                  <a:srgbClr val="FF0000"/>
                </a:solidFill>
              </a:rPr>
              <a:t>Виникають у результаті мутацій</a:t>
            </a:r>
          </a:p>
          <a:p>
            <a:r>
              <a:rPr lang="uk-UA" dirty="0"/>
              <a:t>Збільшують різноманітність генотипів та фенотипів у популяції</a:t>
            </a:r>
          </a:p>
          <a:p>
            <a:endParaRPr lang="uk-UA" dirty="0"/>
          </a:p>
          <a:p>
            <a:pPr>
              <a:buNone/>
            </a:pPr>
            <a:r>
              <a:rPr lang="uk-UA" dirty="0">
                <a:solidFill>
                  <a:srgbClr val="FF0000"/>
                </a:solidFill>
              </a:rPr>
              <a:t>Приклад у людини – успадкування групи крові АВ0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539552" y="620688"/>
            <a:ext cx="8229600" cy="5786438"/>
          </a:xfrm>
        </p:spPr>
        <p:txBody>
          <a:bodyPr>
            <a:normAutofit/>
          </a:bodyPr>
          <a:lstStyle/>
          <a:p>
            <a:pPr marL="273050" indent="-273050" eaLnBrk="1" hangingPunct="1">
              <a:buFont typeface="Arial" charset="0"/>
              <a:buNone/>
            </a:pPr>
            <a:r>
              <a:rPr lang="ru-RU" sz="2800" b="1" dirty="0"/>
              <a:t>Групи крові АВ0 в популяції кодують 3 </a:t>
            </a:r>
            <a:r>
              <a:rPr lang="ru-RU" sz="2800" b="1" dirty="0" err="1"/>
              <a:t>алельні</a:t>
            </a:r>
            <a:r>
              <a:rPr lang="ru-RU" sz="2800" b="1" dirty="0"/>
              <a:t> </a:t>
            </a:r>
            <a:r>
              <a:rPr lang="ru-RU" sz="2800" b="1" dirty="0" err="1"/>
              <a:t>гени</a:t>
            </a:r>
            <a:r>
              <a:rPr lang="ru-RU" sz="2800" b="1" dirty="0"/>
              <a:t> </a:t>
            </a:r>
          </a:p>
          <a:p>
            <a:pPr marL="273050" indent="-273050" eaLnBrk="1" hangingPunct="1">
              <a:buFont typeface="Arial" charset="0"/>
              <a:buNone/>
            </a:pPr>
            <a:endParaRPr lang="uk-UA" sz="3600" b="1" i="1" dirty="0">
              <a:solidFill>
                <a:srgbClr val="FF0000"/>
              </a:solidFill>
            </a:endParaRP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A  - </a:t>
            </a:r>
            <a:r>
              <a:rPr lang="ru-RU" sz="3600" b="1" i="1" baseline="30000" dirty="0">
                <a:solidFill>
                  <a:srgbClr val="FF0000"/>
                </a:solidFill>
              </a:rPr>
              <a:t>кодує антиген А, </a:t>
            </a:r>
            <a:r>
              <a:rPr lang="ru-RU" sz="3600" b="1" i="1" baseline="30000" dirty="0"/>
              <a:t>домінантний</a:t>
            </a: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B</a:t>
            </a:r>
            <a:r>
              <a:rPr lang="ru-RU" sz="3600" b="1" i="1" baseline="30000" dirty="0">
                <a:solidFill>
                  <a:srgbClr val="FF0000"/>
                </a:solidFill>
              </a:rPr>
              <a:t> – кодує  антиген В, </a:t>
            </a:r>
            <a:r>
              <a:rPr lang="ru-RU" sz="3600" b="1" i="1" baseline="30000" dirty="0"/>
              <a:t>домінантний</a:t>
            </a:r>
            <a:endParaRPr lang="en-US" sz="3600" b="1" i="1" baseline="30000" dirty="0"/>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0</a:t>
            </a:r>
            <a:r>
              <a:rPr lang="ru-RU" sz="3600" b="1" i="1" baseline="30000" dirty="0">
                <a:solidFill>
                  <a:srgbClr val="FF0000"/>
                </a:solidFill>
              </a:rPr>
              <a:t> – рецесивний  ген, </a:t>
            </a:r>
            <a:r>
              <a:rPr lang="ru-RU" sz="3600" b="1" i="1" baseline="30000" dirty="0"/>
              <a:t>не кодує антигени</a:t>
            </a:r>
            <a:endParaRPr lang="ru-RU" b="1" dirty="0"/>
          </a:p>
          <a:p>
            <a:pPr marL="273050" indent="-273050" eaLnBrk="1" hangingPunct="1">
              <a:buFont typeface="Arial" charset="0"/>
              <a:buNone/>
            </a:pPr>
            <a:endParaRPr lang="ru-RU" b="1" dirty="0">
              <a:solidFill>
                <a:srgbClr val="0070C0"/>
              </a:solidFill>
            </a:endParaRPr>
          </a:p>
          <a:p>
            <a:pPr marL="273050" indent="-273050" eaLnBrk="1" hangingPunct="1">
              <a:buFont typeface="Arial" charset="0"/>
              <a:buNone/>
            </a:pPr>
            <a:r>
              <a:rPr lang="ru-RU" dirty="0"/>
              <a:t>Три гена може бути тільки в популяції</a:t>
            </a:r>
          </a:p>
          <a:p>
            <a:pPr marL="273050" indent="-273050" eaLnBrk="1" hangingPunct="1">
              <a:buFont typeface="Arial" charset="0"/>
              <a:buNone/>
            </a:pPr>
            <a:r>
              <a:rPr lang="ru-RU" dirty="0"/>
              <a:t>У кожної людини -  2</a:t>
            </a:r>
          </a:p>
          <a:p>
            <a:pPr marL="273050" indent="-273050" eaLnBrk="1" hangingPunct="1">
              <a:buFont typeface="Arial" charset="0"/>
              <a:buNone/>
            </a:pPr>
            <a:r>
              <a:rPr lang="ru-RU" dirty="0"/>
              <a:t>В статевій клітині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quarter" idx="1"/>
          </p:nvPr>
        </p:nvPicPr>
        <p:blipFill>
          <a:blip r:embed="rId2" cstate="print"/>
          <a:srcRect/>
          <a:stretch>
            <a:fillRect/>
          </a:stretch>
        </p:blipFill>
        <p:spPr bwMode="auto">
          <a:xfrm>
            <a:off x="1763688" y="2420888"/>
            <a:ext cx="5328592" cy="3889484"/>
          </a:xfrm>
          <a:prstGeom prst="rect">
            <a:avLst/>
          </a:prstGeom>
          <a:noFill/>
          <a:ln w="9525">
            <a:noFill/>
            <a:round/>
            <a:headEnd/>
            <a:tailEnd/>
          </a:ln>
        </p:spPr>
      </p:pic>
      <p:sp>
        <p:nvSpPr>
          <p:cNvPr id="5" name="Прямоугольник 4"/>
          <p:cNvSpPr/>
          <p:nvPr/>
        </p:nvSpPr>
        <p:spPr>
          <a:xfrm>
            <a:off x="431540" y="331604"/>
            <a:ext cx="8280920" cy="1938992"/>
          </a:xfrm>
          <a:prstGeom prst="rect">
            <a:avLst/>
          </a:prstGeom>
        </p:spPr>
        <p:txBody>
          <a:bodyPr wrap="square">
            <a:spAutoFit/>
          </a:bodyPr>
          <a:lstStyle/>
          <a:p>
            <a:pPr marL="273050" indent="-273050">
              <a:buNone/>
            </a:pPr>
            <a:r>
              <a:rPr lang="ru-RU" sz="2400" b="1" dirty="0">
                <a:solidFill>
                  <a:srgbClr val="C00000"/>
                </a:solidFill>
                <a:latin typeface="+mn-lt"/>
              </a:rPr>
              <a:t>Антиген</a:t>
            </a:r>
            <a:r>
              <a:rPr lang="ru-RU" sz="2400" b="1" dirty="0">
                <a:solidFill>
                  <a:schemeClr val="tx1"/>
                </a:solidFill>
                <a:latin typeface="+mn-lt"/>
              </a:rPr>
              <a:t> – молекула, яка здатна активувати імунну відповідь. </a:t>
            </a:r>
            <a:r>
              <a:rPr lang="ru-RU" sz="2400" dirty="0">
                <a:solidFill>
                  <a:schemeClr val="tx1"/>
                </a:solidFill>
                <a:latin typeface="+mn-lt"/>
                <a:cs typeface="Calibri" pitchFamily="34" charset="0"/>
              </a:rPr>
              <a:t>В даний час відомо 35 систем груп крові еритроцитів, які включають більше 300 різних антигенів.</a:t>
            </a:r>
            <a:endParaRPr lang="en-US" sz="2400" b="1" dirty="0">
              <a:solidFill>
                <a:schemeClr val="tx1"/>
              </a:solidFill>
              <a:latin typeface="+mn-lt"/>
            </a:endParaRPr>
          </a:p>
          <a:p>
            <a:pPr marL="273050" indent="-273050">
              <a:buNone/>
            </a:pPr>
            <a:endParaRPr lang="ru-RU" sz="2400" dirty="0">
              <a:solidFill>
                <a:schemeClr val="tx1"/>
              </a:solidFill>
              <a:latin typeface="+mn-lt"/>
            </a:endParaRPr>
          </a:p>
          <a:p>
            <a:pPr marL="273050" indent="-273050">
              <a:buNone/>
            </a:pPr>
            <a:r>
              <a:rPr lang="ru-RU" sz="2400" dirty="0" err="1">
                <a:solidFill>
                  <a:schemeClr val="tx1"/>
                </a:solidFill>
                <a:latin typeface="+mn-lt"/>
              </a:rPr>
              <a:t>Антигени</a:t>
            </a:r>
            <a:r>
              <a:rPr lang="ru-RU" sz="2400" dirty="0">
                <a:solidFill>
                  <a:schemeClr val="tx1"/>
                </a:solidFill>
                <a:latin typeface="+mn-lt"/>
              </a:rPr>
              <a:t> ситеми АВ0 </a:t>
            </a:r>
            <a:r>
              <a:rPr lang="ru-RU" sz="2400" dirty="0">
                <a:solidFill>
                  <a:srgbClr val="FF0000"/>
                </a:solidFill>
                <a:latin typeface="+mn-lt"/>
              </a:rPr>
              <a:t>знаходяться на поверхні еритроцита</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297566336"/>
              </p:ext>
            </p:extLst>
          </p:nvPr>
        </p:nvGraphicFramePr>
        <p:xfrm>
          <a:off x="457199" y="620689"/>
          <a:ext cx="8229601" cy="5842531"/>
        </p:xfrm>
        <a:graphic>
          <a:graphicData uri="http://schemas.openxmlformats.org/drawingml/2006/table">
            <a:tbl>
              <a:tblPr firstRow="1" bandRow="1">
                <a:tableStyleId>{5C22544A-7EE6-4342-B048-85BDC9FD1C3A}</a:tableStyleId>
              </a:tblPr>
              <a:tblGrid>
                <a:gridCol w="1839689">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430760">
                  <a:extLst>
                    <a:ext uri="{9D8B030D-6E8A-4147-A177-3AD203B41FA5}">
                      <a16:colId xmlns:a16="http://schemas.microsoft.com/office/drawing/2014/main" val="20003"/>
                    </a:ext>
                  </a:extLst>
                </a:gridCol>
                <a:gridCol w="1358752">
                  <a:extLst>
                    <a:ext uri="{9D8B030D-6E8A-4147-A177-3AD203B41FA5}">
                      <a16:colId xmlns:a16="http://schemas.microsoft.com/office/drawing/2014/main" val="20004"/>
                    </a:ext>
                  </a:extLst>
                </a:gridCol>
              </a:tblGrid>
              <a:tr h="853611">
                <a:tc>
                  <a:txBody>
                    <a:bodyPr/>
                    <a:lstStyle/>
                    <a:p>
                      <a:pPr algn="ctr"/>
                      <a:r>
                        <a:rPr lang="uk-UA" sz="1800" noProof="0" dirty="0"/>
                        <a:t>Група крові</a:t>
                      </a:r>
                    </a:p>
                  </a:txBody>
                  <a:tcPr marT="45725" marB="45725"/>
                </a:tc>
                <a:tc>
                  <a:txBody>
                    <a:bodyPr/>
                    <a:lstStyle/>
                    <a:p>
                      <a:pPr algn="ctr"/>
                      <a:r>
                        <a:rPr lang="uk-UA" sz="1800" noProof="0" dirty="0"/>
                        <a:t>Антигени в еритроцитах (аглютиногени)</a:t>
                      </a:r>
                    </a:p>
                  </a:txBody>
                  <a:tcPr marT="45725" marB="45725"/>
                </a:tc>
                <a:tc>
                  <a:txBody>
                    <a:bodyPr/>
                    <a:lstStyle/>
                    <a:p>
                      <a:pPr algn="ctr"/>
                      <a:r>
                        <a:rPr lang="uk-UA" sz="1800" noProof="0" dirty="0"/>
                        <a:t>Антитіла в плазмі</a:t>
                      </a:r>
                    </a:p>
                    <a:p>
                      <a:pPr algn="ctr"/>
                      <a:r>
                        <a:rPr lang="uk-UA" sz="1800" noProof="0" dirty="0"/>
                        <a:t>(</a:t>
                      </a:r>
                      <a:r>
                        <a:rPr lang="uk-UA" sz="1800" noProof="0" dirty="0" err="1"/>
                        <a:t>агглютиніни</a:t>
                      </a:r>
                      <a:r>
                        <a:rPr lang="uk-UA" sz="1800" noProof="0" dirty="0"/>
                        <a:t>)</a:t>
                      </a:r>
                    </a:p>
                  </a:txBody>
                  <a:tcPr marT="45725" marB="45725"/>
                </a:tc>
                <a:tc>
                  <a:txBody>
                    <a:bodyPr/>
                    <a:lstStyle/>
                    <a:p>
                      <a:pPr algn="ctr"/>
                      <a:r>
                        <a:rPr lang="uk-UA" noProof="0" dirty="0"/>
                        <a:t>Гени</a:t>
                      </a:r>
                    </a:p>
                  </a:txBody>
                  <a:tcPr marT="45725" marB="45725"/>
                </a:tc>
                <a:tc>
                  <a:txBody>
                    <a:bodyPr/>
                    <a:lstStyle/>
                    <a:p>
                      <a:pPr algn="ctr"/>
                      <a:r>
                        <a:rPr lang="uk-UA" sz="1800" noProof="0" dirty="0"/>
                        <a:t>Генотипи</a:t>
                      </a:r>
                    </a:p>
                  </a:txBody>
                  <a:tcPr marT="45725" marB="45725"/>
                </a:tc>
                <a:extLst>
                  <a:ext uri="{0D108BD9-81ED-4DB2-BD59-A6C34878D82A}">
                    <a16:rowId xmlns:a16="http://schemas.microsoft.com/office/drawing/2014/main" val="10000"/>
                  </a:ext>
                </a:extLst>
              </a:tr>
              <a:tr h="1109691">
                <a:tc>
                  <a:txBody>
                    <a:bodyPr/>
                    <a:lstStyle/>
                    <a:p>
                      <a:r>
                        <a:rPr lang="en-US" sz="3600" b="0" dirty="0"/>
                        <a:t>I </a:t>
                      </a:r>
                      <a:r>
                        <a:rPr lang="ru-RU" sz="3600" b="0" dirty="0"/>
                        <a:t> (0)</a:t>
                      </a:r>
                    </a:p>
                  </a:txBody>
                  <a:tcPr marT="45725" marB="45725"/>
                </a:tc>
                <a:tc>
                  <a:txBody>
                    <a:bodyPr/>
                    <a:lstStyle/>
                    <a:p>
                      <a:r>
                        <a:rPr lang="ru-RU" sz="3600" b="0" dirty="0"/>
                        <a:t> нет</a:t>
                      </a:r>
                    </a:p>
                  </a:txBody>
                  <a:tcPr marT="45725" marB="45725"/>
                </a:tc>
                <a:tc>
                  <a:txBody>
                    <a:bodyPr/>
                    <a:lstStyle/>
                    <a:p>
                      <a:r>
                        <a:rPr lang="el-GR" sz="3600" b="0" dirty="0"/>
                        <a:t>αβ</a:t>
                      </a:r>
                      <a:endParaRPr lang="ru-RU" sz="3600" b="0" dirty="0"/>
                    </a:p>
                    <a:p>
                      <a:endParaRPr lang="ru-RU" sz="3600" b="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1" dirty="0"/>
                        <a:t>I</a:t>
                      </a:r>
                      <a:r>
                        <a:rPr lang="en-US" sz="3200" b="0" i="1" baseline="30000" dirty="0"/>
                        <a:t>0 </a:t>
                      </a:r>
                      <a:endParaRPr lang="ru-RU" sz="3200" b="0" i="1" dirty="0"/>
                    </a:p>
                    <a:p>
                      <a:endParaRPr lang="x-none" sz="3200" b="0" dirty="0"/>
                    </a:p>
                  </a:txBody>
                  <a:tcPr marT="45725" marB="45725"/>
                </a:tc>
                <a:tc>
                  <a:txBody>
                    <a:bodyPr/>
                    <a:lstStyle/>
                    <a:p>
                      <a:pPr>
                        <a:buNone/>
                      </a:pPr>
                      <a:r>
                        <a:rPr lang="en-US" sz="3600" b="0" i="1" dirty="0"/>
                        <a:t>I</a:t>
                      </a:r>
                      <a:r>
                        <a:rPr lang="en-US" sz="3600" b="0" i="1" baseline="30000" dirty="0"/>
                        <a:t>0 </a:t>
                      </a:r>
                      <a:r>
                        <a:rPr lang="en-US" sz="3600" b="0" i="1" dirty="0" err="1"/>
                        <a:t>I</a:t>
                      </a:r>
                      <a:r>
                        <a:rPr lang="en-US" sz="3600" b="0" i="1" baseline="30000" dirty="0" err="1"/>
                        <a:t>0</a:t>
                      </a:r>
                      <a:endParaRPr lang="ru-RU" sz="3600" b="0" i="1" dirty="0"/>
                    </a:p>
                  </a:txBody>
                  <a:tcPr marT="45725" marB="45725"/>
                </a:tc>
                <a:extLst>
                  <a:ext uri="{0D108BD9-81ED-4DB2-BD59-A6C34878D82A}">
                    <a16:rowId xmlns:a16="http://schemas.microsoft.com/office/drawing/2014/main" val="10001"/>
                  </a:ext>
                </a:extLst>
              </a:tr>
              <a:tr h="1109691">
                <a:tc>
                  <a:txBody>
                    <a:bodyPr/>
                    <a:lstStyle/>
                    <a:p>
                      <a:r>
                        <a:rPr lang="en-US" sz="3600" b="0" dirty="0"/>
                        <a:t>II</a:t>
                      </a:r>
                      <a:r>
                        <a:rPr lang="ru-RU" sz="3600" b="0" dirty="0"/>
                        <a:t> (А)</a:t>
                      </a:r>
                    </a:p>
                  </a:txBody>
                  <a:tcPr marT="45725" marB="45725"/>
                </a:tc>
                <a:tc>
                  <a:txBody>
                    <a:bodyPr/>
                    <a:lstStyle/>
                    <a:p>
                      <a:r>
                        <a:rPr lang="ru-RU" sz="3600" b="0" dirty="0"/>
                        <a:t>А</a:t>
                      </a:r>
                    </a:p>
                  </a:txBody>
                  <a:tcPr marT="45725" marB="45725"/>
                </a:tc>
                <a:tc>
                  <a:txBody>
                    <a:bodyPr/>
                    <a:lstStyle/>
                    <a:p>
                      <a:r>
                        <a:rPr lang="el-GR" sz="3600" b="0" dirty="0"/>
                        <a:t>β</a:t>
                      </a:r>
                      <a:r>
                        <a:rPr lang="ru-RU" sz="3600" b="0" dirty="0"/>
                        <a:t> </a:t>
                      </a:r>
                    </a:p>
                    <a:p>
                      <a:endParaRPr lang="ru-RU" sz="3600" b="0" dirty="0"/>
                    </a:p>
                  </a:txBody>
                  <a:tcPr marT="45725" marB="45725"/>
                </a:tc>
                <a:tc>
                  <a:txBody>
                    <a:bodyPr/>
                    <a:lstStyle/>
                    <a:p>
                      <a:r>
                        <a:rPr lang="en-US" sz="3200" b="0" i="1" dirty="0"/>
                        <a:t>I</a:t>
                      </a:r>
                      <a:r>
                        <a:rPr lang="en-US" sz="3200" b="0" i="1" baseline="30000" dirty="0"/>
                        <a:t>A</a:t>
                      </a:r>
                      <a:endParaRPr lang="x-none" sz="3200" b="0" dirty="0"/>
                    </a:p>
                  </a:txBody>
                  <a:tcPr marT="45725" marB="45725"/>
                </a:tc>
                <a:tc>
                  <a:txBody>
                    <a:bodyPr/>
                    <a:lstStyle/>
                    <a:p>
                      <a:pPr>
                        <a:buNone/>
                      </a:pPr>
                      <a:r>
                        <a:rPr lang="en-US" sz="3600" b="0" i="1" dirty="0"/>
                        <a:t>I</a:t>
                      </a:r>
                      <a:r>
                        <a:rPr lang="en-US" sz="3600" b="0" i="1" baseline="30000" dirty="0"/>
                        <a:t>A</a:t>
                      </a:r>
                      <a:r>
                        <a:rPr lang="en-US" sz="3600" b="0" i="1" dirty="0"/>
                        <a:t> </a:t>
                      </a:r>
                      <a:r>
                        <a:rPr lang="en-US" sz="3600" b="0" i="1" dirty="0" err="1"/>
                        <a:t>I</a:t>
                      </a:r>
                      <a:r>
                        <a:rPr lang="en-US" sz="3600" b="0" i="1" baseline="30000" dirty="0" err="1"/>
                        <a:t>A</a:t>
                      </a:r>
                      <a:r>
                        <a:rPr lang="ru-RU" sz="3600" b="0" i="1" baseline="30000" dirty="0"/>
                        <a:t>            </a:t>
                      </a:r>
                      <a:r>
                        <a:rPr lang="en-US" sz="3600" b="0" i="1" dirty="0"/>
                        <a:t>I</a:t>
                      </a:r>
                      <a:r>
                        <a:rPr lang="en-US" sz="3600" b="0" i="1" baseline="30000" dirty="0"/>
                        <a:t>A</a:t>
                      </a:r>
                      <a:r>
                        <a:rPr lang="en-US" sz="3600" b="0" i="1" dirty="0"/>
                        <a:t> I</a:t>
                      </a:r>
                      <a:r>
                        <a:rPr lang="en-US" sz="3600" b="0" i="1" baseline="30000" dirty="0"/>
                        <a:t>0</a:t>
                      </a:r>
                      <a:r>
                        <a:rPr lang="ru-RU" sz="3600" b="0" i="1" baseline="30000" dirty="0"/>
                        <a:t>        </a:t>
                      </a:r>
                    </a:p>
                  </a:txBody>
                  <a:tcPr marT="45725" marB="45725"/>
                </a:tc>
                <a:extLst>
                  <a:ext uri="{0D108BD9-81ED-4DB2-BD59-A6C34878D82A}">
                    <a16:rowId xmlns:a16="http://schemas.microsoft.com/office/drawing/2014/main" val="10002"/>
                  </a:ext>
                </a:extLst>
              </a:tr>
              <a:tr h="1109691">
                <a:tc>
                  <a:txBody>
                    <a:bodyPr/>
                    <a:lstStyle/>
                    <a:p>
                      <a:r>
                        <a:rPr lang="en-US" sz="3600" b="0" dirty="0"/>
                        <a:t>III</a:t>
                      </a:r>
                      <a:r>
                        <a:rPr lang="ru-RU" sz="3600" b="0" dirty="0"/>
                        <a:t> (В)</a:t>
                      </a:r>
                    </a:p>
                  </a:txBody>
                  <a:tcPr marT="45725" marB="45725"/>
                </a:tc>
                <a:tc>
                  <a:txBody>
                    <a:bodyPr/>
                    <a:lstStyle/>
                    <a:p>
                      <a:r>
                        <a:rPr lang="ru-RU" sz="3600" b="0" dirty="0"/>
                        <a:t>В</a:t>
                      </a:r>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3600" b="0" dirty="0"/>
                        <a:t>α</a:t>
                      </a:r>
                      <a:endParaRPr lang="ru-RU" sz="3600" b="0" dirty="0"/>
                    </a:p>
                    <a:p>
                      <a:endParaRPr lang="ru-RU" sz="3600" b="0" dirty="0"/>
                    </a:p>
                  </a:txBody>
                  <a:tcPr marT="45725" marB="45725"/>
                </a:tc>
                <a:tc>
                  <a:txBody>
                    <a:bodyPr/>
                    <a:lstStyle/>
                    <a:p>
                      <a:r>
                        <a:rPr lang="en-US" sz="3200" b="0" i="1" dirty="0"/>
                        <a:t>I</a:t>
                      </a:r>
                      <a:r>
                        <a:rPr lang="en-US" sz="3200" b="0" i="1" baseline="30000" dirty="0"/>
                        <a:t>B</a:t>
                      </a:r>
                      <a:endParaRPr lang="x-none" sz="3200" b="0" dirty="0"/>
                    </a:p>
                  </a:txBody>
                  <a:tcPr marT="45725" marB="45725"/>
                </a:tc>
                <a:tc>
                  <a:txBody>
                    <a:bodyPr/>
                    <a:lstStyle/>
                    <a:p>
                      <a:pPr>
                        <a:buNone/>
                      </a:pPr>
                      <a:r>
                        <a:rPr lang="en-US" sz="3600" b="0" i="1" dirty="0"/>
                        <a:t>I</a:t>
                      </a:r>
                      <a:r>
                        <a:rPr lang="en-US" sz="3600" b="0" i="1" baseline="30000" dirty="0"/>
                        <a:t>B </a:t>
                      </a:r>
                      <a:r>
                        <a:rPr lang="en-US" sz="3600" b="0" i="1" dirty="0" err="1"/>
                        <a:t>I</a:t>
                      </a:r>
                      <a:r>
                        <a:rPr lang="en-US" sz="3600" b="0" i="1" baseline="30000" dirty="0" err="1"/>
                        <a:t>B</a:t>
                      </a:r>
                      <a:r>
                        <a:rPr lang="en-US" sz="3600" b="0" i="1" baseline="30000" dirty="0"/>
                        <a:t> </a:t>
                      </a:r>
                      <a:r>
                        <a:rPr lang="ru-RU" sz="3600" b="0" i="1" baseline="30000" dirty="0"/>
                        <a:t>         </a:t>
                      </a:r>
                      <a:r>
                        <a:rPr lang="en-US" sz="3600" b="0" i="1" dirty="0"/>
                        <a:t>I</a:t>
                      </a:r>
                      <a:r>
                        <a:rPr lang="en-US" sz="3600" b="0" i="1" baseline="30000" dirty="0"/>
                        <a:t>B </a:t>
                      </a:r>
                      <a:r>
                        <a:rPr lang="en-US" sz="3600" b="0" i="1" dirty="0"/>
                        <a:t>I</a:t>
                      </a:r>
                      <a:r>
                        <a:rPr lang="en-US" sz="3600" b="0" i="1" baseline="30000" dirty="0"/>
                        <a:t>0</a:t>
                      </a:r>
                      <a:endParaRPr lang="ru-RU" sz="3600" b="0" i="1" baseline="30000" dirty="0"/>
                    </a:p>
                  </a:txBody>
                  <a:tcPr marT="45725" marB="45725"/>
                </a:tc>
                <a:extLst>
                  <a:ext uri="{0D108BD9-81ED-4DB2-BD59-A6C34878D82A}">
                    <a16:rowId xmlns:a16="http://schemas.microsoft.com/office/drawing/2014/main" val="10003"/>
                  </a:ext>
                </a:extLst>
              </a:tr>
              <a:tr h="1361931">
                <a:tc>
                  <a:txBody>
                    <a:bodyPr/>
                    <a:lstStyle/>
                    <a:p>
                      <a:r>
                        <a:rPr lang="en-US" sz="3600" b="0" dirty="0"/>
                        <a:t>IV</a:t>
                      </a:r>
                      <a:r>
                        <a:rPr lang="ru-RU" sz="3600" b="0" dirty="0"/>
                        <a:t> (АВ)</a:t>
                      </a:r>
                    </a:p>
                  </a:txBody>
                  <a:tcPr marT="45725" marB="45725"/>
                </a:tc>
                <a:tc>
                  <a:txBody>
                    <a:bodyPr/>
                    <a:lstStyle/>
                    <a:p>
                      <a:r>
                        <a:rPr lang="ru-RU" sz="3600" b="0" dirty="0"/>
                        <a:t>АВ</a:t>
                      </a:r>
                    </a:p>
                  </a:txBody>
                  <a:tcPr marT="45725" marB="45725"/>
                </a:tc>
                <a:tc>
                  <a:txBody>
                    <a:bodyPr/>
                    <a:lstStyle/>
                    <a:p>
                      <a:r>
                        <a:rPr lang="ru-RU" sz="3600" b="0" dirty="0"/>
                        <a:t>Нет</a:t>
                      </a:r>
                    </a:p>
                    <a:p>
                      <a:endParaRPr lang="ru-RU" sz="3600" b="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1" dirty="0"/>
                        <a:t>I</a:t>
                      </a:r>
                      <a:r>
                        <a:rPr lang="en-US" sz="3200" b="0" i="1" baseline="30000" dirty="0"/>
                        <a:t>A</a:t>
                      </a:r>
                      <a:r>
                        <a:rPr lang="en-US" sz="3200" b="0" i="1" dirty="0"/>
                        <a:t> </a:t>
                      </a:r>
                      <a:r>
                        <a:rPr lang="uk-UA" sz="3200" b="0" i="1" dirty="0"/>
                        <a:t>, </a:t>
                      </a:r>
                      <a:r>
                        <a:rPr lang="en-US" sz="3200" b="0" i="1" dirty="0"/>
                        <a:t>I</a:t>
                      </a:r>
                      <a:r>
                        <a:rPr lang="en-US" sz="3200" b="0" i="1" baseline="30000" dirty="0"/>
                        <a:t>B</a:t>
                      </a:r>
                      <a:r>
                        <a:rPr lang="ru-RU" sz="3200" b="0" i="1" baseline="30000" dirty="0"/>
                        <a:t>      </a:t>
                      </a:r>
                    </a:p>
                    <a:p>
                      <a:endParaRPr lang="x-none" b="0" dirty="0"/>
                    </a:p>
                  </a:txBody>
                  <a:tcPr marT="45725" marB="45725"/>
                </a:tc>
                <a:tc>
                  <a:txBody>
                    <a:bodyPr/>
                    <a:lstStyle/>
                    <a:p>
                      <a:pPr>
                        <a:buNone/>
                      </a:pPr>
                      <a:r>
                        <a:rPr lang="en-US" sz="3600" b="0" i="1" dirty="0"/>
                        <a:t>I</a:t>
                      </a:r>
                      <a:r>
                        <a:rPr lang="en-US" sz="3600" b="0" i="1" baseline="30000" dirty="0"/>
                        <a:t>A</a:t>
                      </a:r>
                      <a:r>
                        <a:rPr lang="en-US" sz="3600" b="0" i="1" dirty="0"/>
                        <a:t> I</a:t>
                      </a:r>
                      <a:r>
                        <a:rPr lang="en-US" sz="3600" b="0" i="1" baseline="30000" dirty="0"/>
                        <a:t>B</a:t>
                      </a:r>
                      <a:r>
                        <a:rPr lang="ru-RU" sz="3600" b="0" i="1" baseline="30000" dirty="0"/>
                        <a:t>      </a:t>
                      </a:r>
                    </a:p>
                    <a:p>
                      <a:pPr>
                        <a:buNone/>
                      </a:pPr>
                      <a:r>
                        <a:rPr lang="ru-RU" sz="2000" b="1" i="0" baseline="30000" dirty="0" err="1"/>
                        <a:t>кодомінування</a:t>
                      </a:r>
                      <a:endParaRPr lang="ru-RU" sz="2000" b="1" i="0" dirty="0"/>
                    </a:p>
                  </a:txBody>
                  <a:tcPr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Содержимое 1"/>
          <p:cNvSpPr>
            <a:spLocks noGrp="1"/>
          </p:cNvSpPr>
          <p:nvPr>
            <p:ph sz="quarter" idx="1"/>
          </p:nvPr>
        </p:nvSpPr>
        <p:spPr>
          <a:xfrm>
            <a:off x="457200" y="333375"/>
            <a:ext cx="8229600" cy="5673725"/>
          </a:xfrm>
        </p:spPr>
        <p:txBody>
          <a:bodyPr/>
          <a:lstStyle/>
          <a:p>
            <a:pPr>
              <a:buFont typeface="Wingdings 3" pitchFamily="18" charset="2"/>
              <a:buNone/>
            </a:pPr>
            <a:r>
              <a:rPr lang="ru-RU" dirty="0">
                <a:latin typeface="Calibri" pitchFamily="34" charset="0"/>
                <a:cs typeface="Calibri" pitchFamily="34" charset="0"/>
              </a:rPr>
              <a:t>Успадкування груп крові відбувається за законами Менделя, не залежить від зовнішнього середовища і не змінюється протягом життя</a:t>
            </a:r>
            <a:r>
              <a:rPr lang="ru-RU" dirty="0"/>
              <a:t>.</a:t>
            </a:r>
            <a:endParaRPr lang="uk-UA" dirty="0"/>
          </a:p>
        </p:txBody>
      </p:sp>
      <p:pic>
        <p:nvPicPr>
          <p:cNvPr id="58371" name="Picture 2"/>
          <p:cNvPicPr>
            <a:picLocks noChangeAspect="1" noChangeArrowheads="1"/>
          </p:cNvPicPr>
          <p:nvPr/>
        </p:nvPicPr>
        <p:blipFill>
          <a:blip r:embed="rId2" cstate="print"/>
          <a:srcRect/>
          <a:stretch>
            <a:fillRect/>
          </a:stretch>
        </p:blipFill>
        <p:spPr bwMode="auto">
          <a:xfrm>
            <a:off x="2231231" y="1628800"/>
            <a:ext cx="4681537" cy="4735512"/>
          </a:xfrm>
          <a:prstGeom prst="rect">
            <a:avLst/>
          </a:prstGeom>
          <a:noFill/>
          <a:ln w="9525">
            <a:noFill/>
            <a:round/>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539552" y="404664"/>
            <a:ext cx="8280400" cy="3877985"/>
          </a:xfrm>
          <a:prstGeom prst="rect">
            <a:avLst/>
          </a:prstGeom>
          <a:noFill/>
          <a:ln w="9525">
            <a:noFill/>
            <a:miter lim="800000"/>
            <a:headEnd/>
            <a:tailEnd/>
          </a:ln>
          <a:effectLst/>
        </p:spPr>
        <p:txBody>
          <a:bodyPr wrap="square">
            <a:spAutoFit/>
          </a:bodyPr>
          <a:lstStyle/>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	</a:t>
            </a:r>
            <a:endParaRPr lang="uk-UA" sz="2400" dirty="0">
              <a:solidFill>
                <a:schemeClr val="tx1"/>
              </a:solidFill>
              <a:latin typeface="Calibri" pitchFamily="34" charset="0"/>
              <a:cs typeface="Calibri" pitchFamily="34" charset="0"/>
            </a:endParaRPr>
          </a:p>
          <a:p>
            <a:pPr algn="ctr" eaLnBrk="1" hangingPunct="1">
              <a:buClr>
                <a:srgbClr val="000000"/>
              </a:buClr>
              <a:buSzPct val="100000"/>
              <a:buFont typeface="Times New Roman" pitchFamily="18" charset="0"/>
              <a:buNone/>
            </a:pPr>
            <a:r>
              <a:rPr lang="uk-UA" sz="2800" b="1" dirty="0">
                <a:solidFill>
                  <a:srgbClr val="C00000"/>
                </a:solidFill>
                <a:latin typeface="Calibri" pitchFamily="34" charset="0"/>
                <a:cs typeface="Calibri" pitchFamily="34" charset="0"/>
              </a:rPr>
              <a:t>Антигени системи Резус –фактор</a:t>
            </a:r>
          </a:p>
          <a:p>
            <a:pPr algn="ctr" eaLnBrk="1" hangingPunct="1">
              <a:buClr>
                <a:srgbClr val="000000"/>
              </a:buClr>
              <a:buSzPct val="100000"/>
              <a:buFont typeface="Times New Roman" pitchFamily="18" charset="0"/>
              <a:buNone/>
            </a:pPr>
            <a:r>
              <a:rPr lang="uk-UA" sz="2800" b="1" dirty="0">
                <a:solidFill>
                  <a:srgbClr val="C00000"/>
                </a:solidFill>
                <a:latin typeface="Calibri" pitchFamily="34" charset="0"/>
                <a:cs typeface="Calibri" pitchFamily="34" charset="0"/>
              </a:rPr>
              <a:t> </a:t>
            </a:r>
          </a:p>
          <a:p>
            <a:pPr eaLnBrk="1" hangingPunct="1">
              <a:buClr>
                <a:srgbClr val="000000"/>
              </a:buClr>
              <a:buSzPct val="100000"/>
              <a:buFont typeface="Times New Roman" pitchFamily="18" charset="0"/>
              <a:buNone/>
            </a:pPr>
            <a:r>
              <a:rPr lang="uk-UA" sz="2400" dirty="0">
                <a:solidFill>
                  <a:schemeClr val="tx1"/>
                </a:solidFill>
                <a:latin typeface="Calibri" pitchFamily="34" charset="0"/>
                <a:cs typeface="Calibri" pitchFamily="34" charset="0"/>
              </a:rPr>
              <a:t>Знаходяться в мембрані еритроцита</a:t>
            </a:r>
          </a:p>
          <a:p>
            <a:pPr eaLnBrk="1" hangingPunct="1">
              <a:buClr>
                <a:srgbClr val="000000"/>
              </a:buClr>
              <a:buSzPct val="100000"/>
              <a:buFont typeface="Times New Roman" pitchFamily="18" charset="0"/>
              <a:buNone/>
            </a:pPr>
            <a:r>
              <a:rPr lang="uk-UA" sz="2400" dirty="0">
                <a:solidFill>
                  <a:srgbClr val="C00000"/>
                </a:solidFill>
                <a:latin typeface="Calibri" pitchFamily="34" charset="0"/>
                <a:cs typeface="Calibri" pitchFamily="34" charset="0"/>
              </a:rPr>
              <a:t>Антитіла до резус фактору в нормі відсутні</a:t>
            </a:r>
          </a:p>
          <a:p>
            <a:pPr eaLnBrk="1" hangingPunct="1">
              <a:buClr>
                <a:srgbClr val="000000"/>
              </a:buClr>
              <a:buSzPct val="100000"/>
              <a:buFont typeface="Times New Roman" pitchFamily="18" charset="0"/>
              <a:buNone/>
            </a:pPr>
            <a:endParaRPr lang="uk-UA" sz="2400"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Rh+ </a:t>
            </a:r>
            <a:r>
              <a:rPr lang="uk-UA" sz="2400" dirty="0">
                <a:solidFill>
                  <a:schemeClr val="tx1"/>
                </a:solidFill>
                <a:latin typeface="Calibri" pitchFamily="34" charset="0"/>
                <a:cs typeface="Calibri" pitchFamily="34" charset="0"/>
              </a:rPr>
              <a:t>фактор –  домінантна ознака, </a:t>
            </a:r>
          </a:p>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Rh–</a:t>
            </a:r>
            <a:r>
              <a:rPr lang="uk-UA" sz="2400" dirty="0">
                <a:solidFill>
                  <a:schemeClr val="tx1"/>
                </a:solidFill>
                <a:latin typeface="Calibri" pitchFamily="34" charset="0"/>
                <a:cs typeface="Calibri" pitchFamily="34" charset="0"/>
              </a:rPr>
              <a:t> фактор – рецесивна ознака.</a:t>
            </a:r>
            <a:endParaRPr lang="en-US" sz="2400"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rPr>
              <a:t>		</a:t>
            </a:r>
          </a:p>
          <a:p>
            <a:pPr eaLnBrk="1" hangingPunct="1">
              <a:buClr>
                <a:srgbClr val="000000"/>
              </a:buClr>
              <a:buSzPct val="100000"/>
              <a:buFont typeface="Times New Roman" pitchFamily="18" charset="0"/>
              <a:buNone/>
            </a:pPr>
            <a:r>
              <a:rPr lang="en-US" dirty="0">
                <a:effectLst>
                  <a:outerShdw blurRad="38100" dist="38100" dir="2700000" algn="tl">
                    <a:srgbClr val="C0C0C0"/>
                  </a:outerShdw>
                </a:effectLst>
              </a:rPr>
              <a:t> 	</a:t>
            </a:r>
            <a:endParaRPr lang="ru-RU" dirty="0">
              <a:effectLst>
                <a:outerShdw blurRad="38100" dist="38100" dir="2700000" algn="tl">
                  <a:srgbClr val="C0C0C0"/>
                </a:outerShdw>
              </a:effectLst>
            </a:endParaRPr>
          </a:p>
        </p:txBody>
      </p:sp>
      <p:graphicFrame>
        <p:nvGraphicFramePr>
          <p:cNvPr id="3" name="Таблица 2"/>
          <p:cNvGraphicFramePr>
            <a:graphicFrameLocks noGrp="1"/>
          </p:cNvGraphicFramePr>
          <p:nvPr/>
        </p:nvGraphicFramePr>
        <p:xfrm>
          <a:off x="755576" y="3933056"/>
          <a:ext cx="7993062" cy="1862710"/>
        </p:xfrm>
        <a:graphic>
          <a:graphicData uri="http://schemas.openxmlformats.org/drawingml/2006/table">
            <a:tbl>
              <a:tblPr/>
              <a:tblGrid>
                <a:gridCol w="158432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1316038">
                  <a:extLst>
                    <a:ext uri="{9D8B030D-6E8A-4147-A177-3AD203B41FA5}">
                      <a16:colId xmlns:a16="http://schemas.microsoft.com/office/drawing/2014/main" val="20003"/>
                    </a:ext>
                  </a:extLst>
                </a:gridCol>
                <a:gridCol w="1420812">
                  <a:extLst>
                    <a:ext uri="{9D8B030D-6E8A-4147-A177-3AD203B41FA5}">
                      <a16:colId xmlns:a16="http://schemas.microsoft.com/office/drawing/2014/main" val="20004"/>
                    </a:ext>
                  </a:extLst>
                </a:gridCol>
              </a:tblGrid>
              <a:tr h="10461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Группа крові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Антигени на еритроциті</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Антитела в плазмі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Генотип</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r>
                        <a:rPr kumimoji="0" lang="en-US" sz="2400" b="1" i="0" u="none" strike="noStrike" cap="none" normalizeH="0" baseline="0" dirty="0">
                          <a:ln>
                            <a:noFill/>
                          </a:ln>
                          <a:solidFill>
                            <a:schemeClr val="tx1"/>
                          </a:solidFill>
                          <a:effectLst/>
                          <a:latin typeface="Calibri" pitchFamily="34" charset="0"/>
                          <a:cs typeface="Calibri" pitchFamily="34" charset="0"/>
                        </a:rPr>
                        <a:t>, </a:t>
                      </a: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p:cNvPicPr>
            <a:picLocks noChangeAspect="1" noChangeArrowheads="1"/>
          </p:cNvPicPr>
          <p:nvPr/>
        </p:nvPicPr>
        <p:blipFill>
          <a:blip r:embed="rId3" cstate="print"/>
          <a:srcRect b="13310"/>
          <a:stretch/>
        </p:blipFill>
        <p:spPr bwMode="auto">
          <a:xfrm>
            <a:off x="1401588" y="1196752"/>
            <a:ext cx="6310312" cy="5112568"/>
          </a:xfrm>
          <a:prstGeom prst="rect">
            <a:avLst/>
          </a:prstGeom>
          <a:noFill/>
          <a:ln w="9525">
            <a:noFill/>
            <a:round/>
            <a:headEnd/>
            <a:tailEnd/>
          </a:ln>
        </p:spPr>
      </p:pic>
      <p:sp>
        <p:nvSpPr>
          <p:cNvPr id="63491" name="TextBox 2"/>
          <p:cNvSpPr txBox="1">
            <a:spLocks noChangeArrowheads="1"/>
          </p:cNvSpPr>
          <p:nvPr/>
        </p:nvSpPr>
        <p:spPr bwMode="auto">
          <a:xfrm>
            <a:off x="1024557" y="15156"/>
            <a:ext cx="7064375" cy="954088"/>
          </a:xfrm>
          <a:prstGeom prst="rect">
            <a:avLst/>
          </a:prstGeom>
          <a:noFill/>
          <a:ln w="9525">
            <a:noFill/>
            <a:miter lim="800000"/>
            <a:headEnd/>
            <a:tailEnd/>
          </a:ln>
        </p:spPr>
        <p:txBody>
          <a:bodyPr wrap="none">
            <a:spAutoFit/>
          </a:bodyPr>
          <a:lstStyle/>
          <a:p>
            <a:pPr algn="ctr"/>
            <a:r>
              <a:rPr lang="uk-UA" sz="2800" dirty="0">
                <a:solidFill>
                  <a:schemeClr val="tx1"/>
                </a:solidFill>
                <a:latin typeface="Calibri" pitchFamily="34" charset="0"/>
                <a:cs typeface="Calibri" pitchFamily="34" charset="0"/>
              </a:rPr>
              <a:t>Успадкування резус-фактора відбувається за </a:t>
            </a:r>
          </a:p>
          <a:p>
            <a:pPr algn="ctr"/>
            <a:r>
              <a:rPr lang="uk-UA" sz="2800" dirty="0">
                <a:solidFill>
                  <a:schemeClr val="tx1"/>
                </a:solidFill>
                <a:latin typeface="Calibri" pitchFamily="34" charset="0"/>
                <a:cs typeface="Calibri" pitchFamily="34" charset="0"/>
              </a:rPr>
              <a:t>законами Менделя</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066130"/>
          </a:xfrm>
        </p:spPr>
        <p:txBody>
          <a:bodyPr>
            <a:normAutofit/>
          </a:bodyPr>
          <a:lstStyle/>
          <a:p>
            <a:pPr algn="ctr">
              <a:defRPr/>
            </a:pPr>
            <a:r>
              <a:rPr lang="uk-UA" dirty="0">
                <a:solidFill>
                  <a:srgbClr val="FF0000"/>
                </a:solidFill>
                <a:effectLst/>
                <a:latin typeface="+mn-lt"/>
                <a:cs typeface="Lucida Sans Unicode" pitchFamily="34" charset="0"/>
              </a:rPr>
              <a:t>Значення </a:t>
            </a:r>
            <a:r>
              <a:rPr lang="en-US" i="1" dirty="0">
                <a:solidFill>
                  <a:srgbClr val="FF0000"/>
                </a:solidFill>
                <a:latin typeface="+mn-lt"/>
                <a:cs typeface="Lucida Sans Unicode" pitchFamily="34" charset="0"/>
              </a:rPr>
              <a:t>Rh</a:t>
            </a:r>
            <a:r>
              <a:rPr lang="ru-RU" dirty="0">
                <a:solidFill>
                  <a:srgbClr val="FF0000"/>
                </a:solidFill>
                <a:latin typeface="+mn-lt"/>
                <a:cs typeface="Lucida Sans Unicode" pitchFamily="34" charset="0"/>
              </a:rPr>
              <a:t>-фактора в медицині</a:t>
            </a:r>
            <a:endParaRPr lang="uk-UA" dirty="0">
              <a:solidFill>
                <a:srgbClr val="FF0000"/>
              </a:solidFill>
              <a:effectLst/>
              <a:latin typeface="+mn-lt"/>
              <a:cs typeface="Lucida Sans Unicode" pitchFamily="34" charset="0"/>
            </a:endParaRPr>
          </a:p>
        </p:txBody>
      </p:sp>
      <p:sp>
        <p:nvSpPr>
          <p:cNvPr id="64514" name="Содержимое 1"/>
          <p:cNvSpPr>
            <a:spLocks noGrp="1"/>
          </p:cNvSpPr>
          <p:nvPr>
            <p:ph sz="quarter" idx="1"/>
          </p:nvPr>
        </p:nvSpPr>
        <p:spPr>
          <a:xfrm>
            <a:off x="488280" y="1746721"/>
            <a:ext cx="8229600" cy="4810125"/>
          </a:xfrm>
        </p:spPr>
        <p:txBody>
          <a:bodyPr/>
          <a:lstStyle/>
          <a:p>
            <a:r>
              <a:rPr lang="ru-RU" b="1" dirty="0">
                <a:latin typeface="Calibri" pitchFamily="34" charset="0"/>
                <a:cs typeface="Calibri" pitchFamily="34" charset="0"/>
              </a:rPr>
              <a:t>Переливання крові. </a:t>
            </a:r>
            <a:r>
              <a:rPr lang="ru-RU" dirty="0">
                <a:latin typeface="Calibri" pitchFamily="34" charset="0"/>
                <a:cs typeface="Calibri" pitchFamily="34" charset="0"/>
              </a:rPr>
              <a:t>При </a:t>
            </a:r>
            <a:r>
              <a:rPr lang="ru-RU" b="1" dirty="0">
                <a:latin typeface="Calibri" pitchFamily="34" charset="0"/>
                <a:cs typeface="Calibri" pitchFamily="34" charset="0"/>
              </a:rPr>
              <a:t>повторному </a:t>
            </a:r>
            <a:r>
              <a:rPr lang="ru-RU" dirty="0">
                <a:latin typeface="Calibri" pitchFamily="34" charset="0"/>
                <a:cs typeface="Calibri" pitchFamily="34" charset="0"/>
              </a:rPr>
              <a:t>переливанні </a:t>
            </a:r>
            <a:r>
              <a:rPr lang="en-US" dirty="0">
                <a:latin typeface="Calibri" pitchFamily="34" charset="0"/>
                <a:cs typeface="Calibri" pitchFamily="34" charset="0"/>
              </a:rPr>
              <a:t>Rh-</a:t>
            </a:r>
            <a:r>
              <a:rPr lang="ru-RU" dirty="0">
                <a:latin typeface="Calibri" pitchFamily="34" charset="0"/>
                <a:cs typeface="Calibri" pitchFamily="34" charset="0"/>
              </a:rPr>
              <a:t>позитивної крові </a:t>
            </a:r>
            <a:r>
              <a:rPr lang="en-US" dirty="0">
                <a:latin typeface="Calibri" pitchFamily="34" charset="0"/>
                <a:cs typeface="Calibri" pitchFamily="34" charset="0"/>
              </a:rPr>
              <a:t>Rh-</a:t>
            </a:r>
            <a:r>
              <a:rPr lang="ru-RU" dirty="0">
                <a:latin typeface="Calibri" pitchFamily="34" charset="0"/>
                <a:cs typeface="Calibri" pitchFamily="34" charset="0"/>
              </a:rPr>
              <a:t>негативному реципієнту відбувається гемоліз (руйнування) еритроцитів донора антитілами реципієнта.</a:t>
            </a:r>
          </a:p>
          <a:p>
            <a:pPr>
              <a:buFont typeface="Wingdings 3" pitchFamily="18" charset="2"/>
              <a:buNone/>
            </a:pPr>
            <a:endParaRPr lang="ru-RU" dirty="0">
              <a:latin typeface="Calibri" pitchFamily="34" charset="0"/>
              <a:cs typeface="Calibri" pitchFamily="34" charset="0"/>
            </a:endParaRPr>
          </a:p>
          <a:p>
            <a:r>
              <a:rPr lang="ru-RU" b="1" dirty="0">
                <a:latin typeface="Calibri" pitchFamily="34" charset="0"/>
                <a:cs typeface="Calibri" pitchFamily="34" charset="0"/>
              </a:rPr>
              <a:t>Вагітність </a:t>
            </a:r>
            <a:r>
              <a:rPr lang="en-US" b="1" dirty="0">
                <a:latin typeface="Calibri" pitchFamily="34" charset="0"/>
                <a:cs typeface="Calibri" pitchFamily="34" charset="0"/>
              </a:rPr>
              <a:t>Rh</a:t>
            </a:r>
            <a:r>
              <a:rPr lang="ru-RU" b="1" dirty="0">
                <a:latin typeface="Calibri" pitchFamily="34" charset="0"/>
                <a:cs typeface="Calibri" pitchFamily="34" charset="0"/>
              </a:rPr>
              <a:t>-негативної </a:t>
            </a:r>
            <a:r>
              <a:rPr lang="ru-RU" dirty="0">
                <a:latin typeface="Calibri" pitchFamily="34" charset="0"/>
                <a:cs typeface="Calibri" pitchFamily="34" charset="0"/>
              </a:rPr>
              <a:t>жінки </a:t>
            </a:r>
            <a:r>
              <a:rPr lang="en-US" b="1" dirty="0">
                <a:latin typeface="Calibri" pitchFamily="34" charset="0"/>
                <a:cs typeface="Calibri" pitchFamily="34" charset="0"/>
              </a:rPr>
              <a:t>Rh</a:t>
            </a:r>
            <a:r>
              <a:rPr lang="ru-RU" b="1" dirty="0">
                <a:latin typeface="Calibri" pitchFamily="34" charset="0"/>
                <a:cs typeface="Calibri" pitchFamily="34" charset="0"/>
              </a:rPr>
              <a:t>+ (позитивним) плодом.</a:t>
            </a:r>
            <a:r>
              <a:rPr lang="ru-RU" dirty="0">
                <a:latin typeface="Calibri" pitchFamily="34" charset="0"/>
                <a:cs typeface="Calibri" pitchFamily="34" charset="0"/>
              </a:rPr>
              <a:t> Якщо жінка </a:t>
            </a:r>
            <a:r>
              <a:rPr lang="en-US" dirty="0">
                <a:latin typeface="Calibri" pitchFamily="34" charset="0"/>
                <a:cs typeface="Calibri" pitchFamily="34" charset="0"/>
              </a:rPr>
              <a:t>Rh-</a:t>
            </a:r>
            <a:r>
              <a:rPr lang="ru-RU" dirty="0">
                <a:latin typeface="Calibri" pitchFamily="34" charset="0"/>
                <a:cs typeface="Calibri" pitchFamily="34" charset="0"/>
              </a:rPr>
              <a:t>негативна, а її чоловік </a:t>
            </a:r>
            <a:r>
              <a:rPr lang="en-US" dirty="0">
                <a:latin typeface="Calibri" pitchFamily="34" charset="0"/>
                <a:cs typeface="Calibri" pitchFamily="34" charset="0"/>
              </a:rPr>
              <a:t>Rh-</a:t>
            </a:r>
            <a:r>
              <a:rPr lang="ru-RU" dirty="0">
                <a:latin typeface="Calibri" pitchFamily="34" charset="0"/>
                <a:cs typeface="Calibri" pitchFamily="34" charset="0"/>
              </a:rPr>
              <a:t>позитивний, їх дитина може </a:t>
            </a:r>
            <a:r>
              <a:rPr lang="uk-UA" dirty="0">
                <a:latin typeface="Calibri" pitchFamily="34" charset="0"/>
                <a:cs typeface="Calibri" pitchFamily="34" charset="0"/>
              </a:rPr>
              <a:t>бути </a:t>
            </a:r>
            <a:r>
              <a:rPr lang="en-US" dirty="0">
                <a:latin typeface="Calibri" pitchFamily="34" charset="0"/>
                <a:cs typeface="Calibri" pitchFamily="34" charset="0"/>
              </a:rPr>
              <a:t>Rh-</a:t>
            </a:r>
            <a:r>
              <a:rPr lang="ru-RU" dirty="0">
                <a:latin typeface="Calibri" pitchFamily="34" charset="0"/>
                <a:cs typeface="Calibri" pitchFamily="34" charset="0"/>
              </a:rPr>
              <a:t>позитивною</a:t>
            </a:r>
            <a:endParaRPr lang="uk-UA" dirty="0">
              <a:latin typeface="Calibri" pitchFamily="34" charset="0"/>
              <a:cs typeface="Calibri" pitchFamily="34" charset="0"/>
            </a:endParaRPr>
          </a:p>
          <a:p>
            <a:endParaRPr lang="uk-U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Box 4"/>
          <p:cNvSpPr txBox="1">
            <a:spLocks noChangeArrowheads="1"/>
          </p:cNvSpPr>
          <p:nvPr/>
        </p:nvSpPr>
        <p:spPr bwMode="auto">
          <a:xfrm>
            <a:off x="287580" y="335310"/>
            <a:ext cx="8315931" cy="1815882"/>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Резус-</a:t>
            </a:r>
            <a:r>
              <a:rPr lang="ru-RU" altLang="x-none" sz="2800" dirty="0" err="1">
                <a:solidFill>
                  <a:srgbClr val="000000"/>
                </a:solidFill>
                <a:effectLst>
                  <a:outerShdw blurRad="38100" dist="38100" dir="2700000" algn="tl">
                    <a:srgbClr val="FFFFFF"/>
                  </a:outerShdw>
                </a:effectLst>
                <a:cs typeface="Arial" panose="020B0604020202020204" pitchFamily="34" charset="0"/>
              </a:rPr>
              <a:t>несумісність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en-US" altLang="x-none" sz="2800" dirty="0">
                <a:cs typeface="Arial" panose="020B0604020202020204" pitchFamily="34" charset="0"/>
              </a:rPr>
              <a:t>Rh</a:t>
            </a:r>
            <a:r>
              <a:rPr lang="ru-RU" altLang="x-none" sz="2800" dirty="0">
                <a:solidFill>
                  <a:srgbClr val="FF0000"/>
                </a:solidFill>
                <a:cs typeface="Arial" panose="020B0604020202020204" pitchFamily="34" charset="0"/>
              </a:rPr>
              <a:t> (-)</a:t>
            </a:r>
            <a:r>
              <a:rPr lang="ru-RU" altLang="x-none" sz="2800" dirty="0">
                <a:solidFill>
                  <a:srgbClr val="000099"/>
                </a:solidFill>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матері</a:t>
            </a:r>
            <a:r>
              <a:rPr lang="ru-RU" altLang="x-none" sz="2800" dirty="0">
                <a:solidFill>
                  <a:srgbClr val="000000"/>
                </a:solidFill>
                <a:effectLst>
                  <a:outerShdw blurRad="38100" dist="38100" dir="2700000" algn="tl">
                    <a:srgbClr val="FFFFFF"/>
                  </a:outerShdw>
                </a:effectLst>
                <a:cs typeface="Arial" panose="020B0604020202020204" pitchFamily="34" charset="0"/>
              </a:rPr>
              <a:t> та и </a:t>
            </a:r>
            <a:r>
              <a:rPr lang="en-US" altLang="x-none" sz="2800" dirty="0">
                <a:cs typeface="Arial" panose="020B0604020202020204" pitchFamily="34" charset="0"/>
              </a:rPr>
              <a:t>Rh</a:t>
            </a:r>
            <a:r>
              <a:rPr lang="ru-RU" altLang="x-none" sz="2800" dirty="0">
                <a:solidFill>
                  <a:srgbClr val="FF0000"/>
                </a:solidFill>
                <a:cs typeface="Arial" panose="020B0604020202020204" pitchFamily="34" charset="0"/>
              </a:rPr>
              <a:t> (</a:t>
            </a:r>
            <a:r>
              <a:rPr lang="en-US" altLang="x-none" sz="2800" dirty="0">
                <a:solidFill>
                  <a:srgbClr val="FF0000"/>
                </a:solidFill>
                <a:cs typeface="Arial" panose="020B0604020202020204" pitchFamily="34" charset="0"/>
              </a:rPr>
              <a:t>+</a:t>
            </a:r>
            <a:r>
              <a:rPr lang="ru-RU" altLang="x-none" sz="2800" dirty="0">
                <a:solidFill>
                  <a:srgbClr val="FF0000"/>
                </a:solidFill>
                <a:cs typeface="Arial" panose="020B0604020202020204" pitchFamily="34" charset="0"/>
              </a:rPr>
              <a:t>)</a:t>
            </a:r>
            <a:r>
              <a:rPr lang="ru-RU" altLang="x-none" sz="2800" dirty="0">
                <a:solidFill>
                  <a:srgbClr val="000099"/>
                </a:solidFill>
                <a:cs typeface="Arial" panose="020B0604020202020204" pitchFamily="34" charset="0"/>
              </a:rPr>
              <a:t> </a:t>
            </a:r>
            <a:r>
              <a:rPr lang="ru-RU" altLang="x-none" sz="2800" dirty="0">
                <a:solidFill>
                  <a:srgbClr val="FF0000"/>
                </a:solidFill>
                <a:cs typeface="Arial" panose="020B0604020202020204" pitchFamily="34" charset="0"/>
              </a:rPr>
              <a:t>плоду</a:t>
            </a:r>
            <a:r>
              <a:rPr lang="ru-RU" altLang="x-none" sz="2800" dirty="0">
                <a:solidFill>
                  <a:srgbClr val="000000"/>
                </a:solidFill>
                <a:effectLst>
                  <a:outerShdw blurRad="38100" dist="38100" dir="2700000" algn="tl">
                    <a:srgbClr val="FFFFFF"/>
                  </a:outerShdw>
                </a:effectLst>
                <a:cs typeface="Arial" panose="020B0604020202020204" pitchFamily="34" charset="0"/>
              </a:rPr>
              <a:t> є</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 причиною </a:t>
            </a:r>
            <a:r>
              <a:rPr lang="ru-RU" altLang="x-none" sz="2800" dirty="0" err="1">
                <a:solidFill>
                  <a:srgbClr val="000000"/>
                </a:solidFill>
                <a:effectLst>
                  <a:outerShdw blurRad="38100" dist="38100" dir="2700000" algn="tl">
                    <a:srgbClr val="FFFFFF"/>
                  </a:outerShdw>
                </a:effectLst>
                <a:cs typeface="Arial" panose="020B0604020202020204" pitchFamily="34" charset="0"/>
              </a:rPr>
              <a:t>імунного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конфлікту</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що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призводить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до </a:t>
            </a:r>
            <a:r>
              <a:rPr lang="ru-RU" altLang="x-none" sz="2800" dirty="0" err="1">
                <a:cs typeface="Arial" panose="020B0604020202020204" pitchFamily="34" charset="0"/>
              </a:rPr>
              <a:t>еритробластозу</a:t>
            </a:r>
            <a:r>
              <a:rPr lang="ru-RU" altLang="x-none" sz="2800" dirty="0">
                <a:cs typeface="Arial" panose="020B0604020202020204" pitchFamily="34" charset="0"/>
              </a:rPr>
              <a:t> </a:t>
            </a:r>
            <a:r>
              <a:rPr lang="ru-RU" altLang="x-none" sz="2800" dirty="0">
                <a:effectLst>
                  <a:outerShdw blurRad="38100" dist="38100" dir="2700000" algn="tl">
                    <a:srgbClr val="FFFFFF"/>
                  </a:outerShdw>
                </a:effectLst>
                <a:cs typeface="Arial" panose="020B0604020202020204" pitchFamily="34" charset="0"/>
              </a:rPr>
              <a:t>плода та </a:t>
            </a:r>
            <a:r>
              <a:rPr lang="ru-RU" altLang="x-none" sz="2800" dirty="0" err="1">
                <a:cs typeface="Arial" panose="020B0604020202020204" pitchFamily="34" charset="0"/>
              </a:rPr>
              <a:t>гемолітичної</a:t>
            </a:r>
            <a:r>
              <a:rPr lang="ru-RU" altLang="x-none" sz="2800" dirty="0">
                <a:cs typeface="Arial" panose="020B0604020202020204" pitchFamily="34" charset="0"/>
              </a:rPr>
              <a:t> </a:t>
            </a:r>
            <a:r>
              <a:rPr lang="ru-RU" altLang="x-none" sz="2800" dirty="0" err="1">
                <a:cs typeface="Arial" panose="020B0604020202020204" pitchFamily="34" charset="0"/>
              </a:rPr>
              <a:t>хвороби</a:t>
            </a:r>
            <a:r>
              <a:rPr lang="ru-RU" altLang="x-none" sz="2800" dirty="0">
                <a:cs typeface="Arial" panose="020B0604020202020204" pitchFamily="34" charset="0"/>
              </a:rPr>
              <a:t> </a:t>
            </a:r>
          </a:p>
          <a:p>
            <a:pPr eaLnBrk="1" hangingPunct="1">
              <a:spcBef>
                <a:spcPct val="0"/>
              </a:spcBef>
              <a:buFontTx/>
              <a:buNone/>
              <a:defRPr/>
            </a:pPr>
            <a:r>
              <a:rPr lang="ru-RU" altLang="x-none" sz="2800" dirty="0" err="1">
                <a:cs typeface="Arial" panose="020B0604020202020204" pitchFamily="34" charset="0"/>
              </a:rPr>
              <a:t>новонарождених</a:t>
            </a:r>
            <a:r>
              <a:rPr lang="ru-RU" altLang="x-none" sz="2800" dirty="0">
                <a:solidFill>
                  <a:srgbClr val="990033"/>
                </a:solidFill>
                <a:cs typeface="Arial" panose="020B0604020202020204" pitchFamily="34" charset="0"/>
              </a:rPr>
              <a:t> </a:t>
            </a:r>
            <a:r>
              <a:rPr lang="ru-RU" altLang="x-none" sz="2800" dirty="0">
                <a:solidFill>
                  <a:srgbClr val="000000"/>
                </a:solidFill>
                <a:effectLst>
                  <a:outerShdw blurRad="38100" dist="38100" dir="2700000" algn="tl">
                    <a:srgbClr val="FFFFFF"/>
                  </a:outerShdw>
                </a:effectLst>
                <a:cs typeface="Arial" panose="020B0604020202020204" pitchFamily="34" charset="0"/>
              </a:rPr>
              <a:t>при </a:t>
            </a:r>
            <a:r>
              <a:rPr lang="ru-RU" altLang="x-none" sz="2800" dirty="0" err="1">
                <a:solidFill>
                  <a:srgbClr val="FF0000"/>
                </a:solidFill>
                <a:cs typeface="Arial" panose="020B0604020202020204" pitchFamily="34" charset="0"/>
              </a:rPr>
              <a:t>другій</a:t>
            </a:r>
            <a:r>
              <a:rPr lang="ru-RU" altLang="x-none" sz="2800" dirty="0">
                <a:solidFill>
                  <a:srgbClr val="FF0000"/>
                </a:solidFill>
                <a:cs typeface="Arial" panose="020B0604020202020204" pitchFamily="34" charset="0"/>
              </a:rPr>
              <a:t> і </a:t>
            </a:r>
            <a:r>
              <a:rPr lang="ru-RU" altLang="x-none" sz="2800" dirty="0" err="1">
                <a:solidFill>
                  <a:srgbClr val="FF0000"/>
                </a:solidFill>
                <a:cs typeface="Arial" panose="020B0604020202020204" pitchFamily="34" charset="0"/>
              </a:rPr>
              <a:t>подальших</a:t>
            </a:r>
            <a:r>
              <a:rPr lang="ru-RU" altLang="x-none" sz="2800" dirty="0">
                <a:solidFill>
                  <a:srgbClr val="FF0000"/>
                </a:solidFill>
                <a:cs typeface="Arial" panose="020B0604020202020204" pitchFamily="34" charset="0"/>
              </a:rPr>
              <a:t> </a:t>
            </a:r>
            <a:r>
              <a:rPr lang="ru-RU" altLang="x-none" sz="2800" dirty="0" err="1">
                <a:solidFill>
                  <a:srgbClr val="FF0000"/>
                </a:solidFill>
                <a:cs typeface="Arial" panose="020B0604020202020204" pitchFamily="34" charset="0"/>
              </a:rPr>
              <a:t>вагітностях</a:t>
            </a:r>
            <a:r>
              <a:rPr lang="ru-RU" altLang="x-none" sz="2800" dirty="0">
                <a:solidFill>
                  <a:srgbClr val="FF0000"/>
                </a:solidFill>
                <a:cs typeface="Arial" panose="020B0604020202020204" pitchFamily="34" charset="0"/>
              </a:rPr>
              <a:t>.</a:t>
            </a:r>
            <a:endParaRPr lang="ru-RU" altLang="x-none" sz="2800"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2123728" y="2492896"/>
            <a:ext cx="5219700" cy="382905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algn="ctr">
              <a:defRPr/>
            </a:pPr>
            <a:r>
              <a:rPr lang="uk-UA" b="1" dirty="0">
                <a:solidFill>
                  <a:srgbClr val="FF0000"/>
                </a:solidFill>
                <a:latin typeface="+mn-lt"/>
                <a:cs typeface="Arial" pitchFamily="34" charset="0"/>
              </a:rPr>
              <a:t>Гени</a:t>
            </a:r>
            <a:endParaRPr lang="ru-RU" b="1" dirty="0">
              <a:solidFill>
                <a:srgbClr val="FF0000"/>
              </a:solidFill>
              <a:latin typeface="+mn-lt"/>
              <a:cs typeface="Arial" pitchFamily="34" charset="0"/>
            </a:endParaRPr>
          </a:p>
        </p:txBody>
      </p:sp>
      <p:sp>
        <p:nvSpPr>
          <p:cNvPr id="66564" name="Rectangle 3"/>
          <p:cNvSpPr>
            <a:spLocks noGrp="1" noChangeArrowheads="1"/>
          </p:cNvSpPr>
          <p:nvPr>
            <p:ph sz="quarter" idx="1"/>
          </p:nvPr>
        </p:nvSpPr>
        <p:spPr>
          <a:xfrm>
            <a:off x="723901" y="1556792"/>
            <a:ext cx="4038600" cy="4713287"/>
          </a:xfrm>
        </p:spPr>
        <p:txBody>
          <a:bodyPr/>
          <a:lstStyle/>
          <a:p>
            <a:pPr algn="ctr">
              <a:buFontTx/>
              <a:buNone/>
            </a:pPr>
            <a:r>
              <a:rPr lang="uk-UA" altLang="ru-RU" sz="2400" b="1" dirty="0">
                <a:solidFill>
                  <a:srgbClr val="C00000"/>
                </a:solidFill>
              </a:rPr>
              <a:t>Алельні</a:t>
            </a:r>
            <a:endParaRPr lang="ru-RU" altLang="ru-RU" sz="2400" b="1" dirty="0">
              <a:solidFill>
                <a:srgbClr val="C00000"/>
              </a:solidFill>
            </a:endParaRPr>
          </a:p>
          <a:p>
            <a:pPr>
              <a:buClrTx/>
              <a:buSzPct val="100000"/>
              <a:buFont typeface="Arial" pitchFamily="34" charset="0"/>
              <a:buChar char="•"/>
            </a:pPr>
            <a:r>
              <a:rPr lang="uk-UA" altLang="ru-RU" sz="2400" dirty="0">
                <a:latin typeface="Calibri" pitchFamily="34" charset="0"/>
                <a:cs typeface="Calibri" pitchFamily="34" charset="0"/>
              </a:rPr>
              <a:t>Містяться в однакових локусах гомологічних хромосом і відповідють за одну ознаку</a:t>
            </a:r>
            <a:endParaRPr lang="ru-RU" altLang="ru-RU" sz="2400" dirty="0">
              <a:latin typeface="Calibri" pitchFamily="34" charset="0"/>
              <a:cs typeface="Calibri" pitchFamily="34" charset="0"/>
            </a:endParaRPr>
          </a:p>
          <a:p>
            <a:pPr>
              <a:buClrTx/>
              <a:buSzPct val="100000"/>
              <a:buFont typeface="Arial" pitchFamily="34" charset="0"/>
              <a:buChar char="•"/>
            </a:pPr>
            <a:r>
              <a:rPr lang="uk-UA" altLang="ru-RU" sz="2400" dirty="0">
                <a:latin typeface="Calibri" pitchFamily="34" charset="0"/>
                <a:cs typeface="Calibri" pitchFamily="34" charset="0"/>
              </a:rPr>
              <a:t>Позначаються однаковими літерами</a:t>
            </a:r>
            <a:endParaRPr lang="en-US" altLang="ru-RU" sz="2400" dirty="0">
              <a:latin typeface="Calibri" pitchFamily="34" charset="0"/>
              <a:cs typeface="Calibri" pitchFamily="34" charset="0"/>
            </a:endParaRPr>
          </a:p>
        </p:txBody>
      </p:sp>
      <p:sp>
        <p:nvSpPr>
          <p:cNvPr id="66565" name="Rectangle 4"/>
          <p:cNvSpPr>
            <a:spLocks noGrp="1" noChangeArrowheads="1"/>
          </p:cNvSpPr>
          <p:nvPr>
            <p:ph sz="quarter" idx="2"/>
          </p:nvPr>
        </p:nvSpPr>
        <p:spPr>
          <a:xfrm>
            <a:off x="4219972" y="1556792"/>
            <a:ext cx="4038600" cy="4449762"/>
          </a:xfrm>
        </p:spPr>
        <p:txBody>
          <a:bodyPr/>
          <a:lstStyle/>
          <a:p>
            <a:pPr algn="ctr">
              <a:buFontTx/>
              <a:buNone/>
            </a:pPr>
            <a:r>
              <a:rPr lang="uk-UA" altLang="ru-RU" sz="2400" b="1" dirty="0">
                <a:solidFill>
                  <a:srgbClr val="CC3300"/>
                </a:solidFill>
              </a:rPr>
              <a:t>Неалельні</a:t>
            </a:r>
          </a:p>
          <a:p>
            <a:pPr algn="ctr">
              <a:buFontTx/>
              <a:buNone/>
            </a:pPr>
            <a:endParaRPr lang="ru-RU" altLang="ru-RU" sz="2400" b="1" dirty="0">
              <a:solidFill>
                <a:srgbClr val="CC3300"/>
              </a:solidFill>
            </a:endParaRPr>
          </a:p>
        </p:txBody>
      </p:sp>
      <p:sp>
        <p:nvSpPr>
          <p:cNvPr id="33798" name="Line 5"/>
          <p:cNvSpPr>
            <a:spLocks noChangeShapeType="1"/>
          </p:cNvSpPr>
          <p:nvPr/>
        </p:nvSpPr>
        <p:spPr bwMode="auto">
          <a:xfrm flipH="1">
            <a:off x="3419872" y="1104900"/>
            <a:ext cx="762000" cy="3048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799" name="Rectangle 6"/>
          <p:cNvSpPr>
            <a:spLocks noChangeArrowheads="1"/>
          </p:cNvSpPr>
          <p:nvPr/>
        </p:nvSpPr>
        <p:spPr bwMode="auto">
          <a:xfrm>
            <a:off x="5039046" y="1920554"/>
            <a:ext cx="3810000" cy="2678113"/>
          </a:xfrm>
          <a:prstGeom prst="rect">
            <a:avLst/>
          </a:prstGeom>
          <a:noFill/>
          <a:ln w="9525">
            <a:noFill/>
            <a:miter lim="800000"/>
            <a:headEnd/>
            <a:tailEnd/>
          </a:ln>
        </p:spPr>
        <p:txBody>
          <a:bodyPr>
            <a:spAutoFit/>
          </a:bodyPr>
          <a:lstStyle/>
          <a:p>
            <a:pPr eaLnBrk="1" hangingPunct="1">
              <a:buClr>
                <a:srgbClr val="000000"/>
              </a:buClr>
              <a:buSzPct val="100000"/>
              <a:buFontTx/>
              <a:buChar char="•"/>
            </a:pPr>
            <a:r>
              <a:rPr lang="en-US" sz="2400" dirty="0">
                <a:solidFill>
                  <a:schemeClr val="tx1"/>
                </a:solidFill>
                <a:effectLst>
                  <a:outerShdw blurRad="38100" dist="38100" dir="2700000" algn="tl">
                    <a:srgbClr val="FFFFFF"/>
                  </a:outerShdw>
                </a:effectLst>
                <a:latin typeface="Calibri" pitchFamily="34" charset="0"/>
                <a:cs typeface="Calibri" pitchFamily="34" charset="0"/>
              </a:rPr>
              <a:t> </a:t>
            </a:r>
            <a:r>
              <a:rPr lang="uk-UA" sz="2400" dirty="0">
                <a:solidFill>
                  <a:schemeClr val="tx1"/>
                </a:solidFill>
                <a:latin typeface="Calibri" pitchFamily="34" charset="0"/>
                <a:cs typeface="Calibri" pitchFamily="34" charset="0"/>
              </a:rPr>
              <a:t>Містяться в різних локусах гомологічних хромосом або різних хромосомах</a:t>
            </a:r>
            <a:endParaRPr lang="ru-RU" sz="2400" dirty="0">
              <a:solidFill>
                <a:schemeClr val="tx1"/>
              </a:solidFill>
              <a:latin typeface="Calibri" pitchFamily="34" charset="0"/>
              <a:cs typeface="Calibri" pitchFamily="34" charset="0"/>
            </a:endParaRPr>
          </a:p>
          <a:p>
            <a:pPr eaLnBrk="1" hangingPunct="1">
              <a:buClr>
                <a:srgbClr val="000000"/>
              </a:buClr>
              <a:buSzPct val="100000"/>
              <a:buFontTx/>
              <a:buChar char="•"/>
            </a:pPr>
            <a:r>
              <a:rPr lang="en-US" sz="2400" dirty="0">
                <a:solidFill>
                  <a:schemeClr val="tx1"/>
                </a:solidFill>
                <a:latin typeface="Calibri" pitchFamily="34" charset="0"/>
                <a:cs typeface="Calibri" pitchFamily="34" charset="0"/>
              </a:rPr>
              <a:t> </a:t>
            </a:r>
            <a:r>
              <a:rPr lang="uk-UA" sz="2400" dirty="0">
                <a:solidFill>
                  <a:schemeClr val="tx1"/>
                </a:solidFill>
                <a:latin typeface="Calibri" pitchFamily="34" charset="0"/>
                <a:cs typeface="Calibri" pitchFamily="34" charset="0"/>
              </a:rPr>
              <a:t>Позначаються різними літерами</a:t>
            </a:r>
            <a:endParaRPr lang="en-US" sz="2400" dirty="0">
              <a:solidFill>
                <a:schemeClr val="tx1"/>
              </a:solidFill>
              <a:latin typeface="Calibri" pitchFamily="34" charset="0"/>
              <a:cs typeface="Calibri" pitchFamily="34" charset="0"/>
            </a:endParaRPr>
          </a:p>
          <a:p>
            <a:pPr eaLnBrk="1" hangingPunct="1">
              <a:buClr>
                <a:srgbClr val="000000"/>
              </a:buClr>
              <a:buSzPct val="100000"/>
            </a:pPr>
            <a:endParaRPr lang="ru-RU" sz="2400" dirty="0">
              <a:solidFill>
                <a:schemeClr val="tx1"/>
              </a:solidFill>
              <a:effectLst>
                <a:outerShdw blurRad="38100" dist="38100" dir="2700000" algn="tl">
                  <a:srgbClr val="FFFFFF"/>
                </a:outerShdw>
              </a:effectLst>
            </a:endParaRPr>
          </a:p>
        </p:txBody>
      </p:sp>
      <p:sp>
        <p:nvSpPr>
          <p:cNvPr id="33800" name="Line 7"/>
          <p:cNvSpPr>
            <a:spLocks noChangeShapeType="1"/>
          </p:cNvSpPr>
          <p:nvPr/>
        </p:nvSpPr>
        <p:spPr bwMode="auto">
          <a:xfrm>
            <a:off x="1726879" y="46482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1" name="Line 8"/>
          <p:cNvSpPr>
            <a:spLocks noChangeShapeType="1"/>
          </p:cNvSpPr>
          <p:nvPr/>
        </p:nvSpPr>
        <p:spPr bwMode="auto">
          <a:xfrm>
            <a:off x="2286000" y="4621213"/>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2" name="Text Box 9"/>
          <p:cNvSpPr txBox="1">
            <a:spLocks noChangeArrowheads="1"/>
          </p:cNvSpPr>
          <p:nvPr/>
        </p:nvSpPr>
        <p:spPr bwMode="auto">
          <a:xfrm>
            <a:off x="1345879" y="4687093"/>
            <a:ext cx="381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3" name="Text Box 10"/>
          <p:cNvSpPr txBox="1">
            <a:spLocks noChangeArrowheads="1"/>
          </p:cNvSpPr>
          <p:nvPr/>
        </p:nvSpPr>
        <p:spPr bwMode="auto">
          <a:xfrm>
            <a:off x="2298057" y="4687093"/>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4" name="Text Box 11"/>
          <p:cNvSpPr txBox="1">
            <a:spLocks noChangeArrowheads="1"/>
          </p:cNvSpPr>
          <p:nvPr/>
        </p:nvSpPr>
        <p:spPr bwMode="auto">
          <a:xfrm>
            <a:off x="2411413" y="5516563"/>
            <a:ext cx="7620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uk-UA">
                <a:effectLst>
                  <a:outerShdw blurRad="38100" dist="38100" dir="2700000" algn="tl">
                    <a:srgbClr val="FFFFFF"/>
                  </a:outerShdw>
                </a:effectLst>
              </a:rPr>
              <a:t>або</a:t>
            </a:r>
            <a:endParaRPr lang="ru-RU">
              <a:effectLst>
                <a:outerShdw blurRad="38100" dist="38100" dir="2700000" algn="tl">
                  <a:srgbClr val="FFFFFF"/>
                </a:outerShdw>
              </a:effectLst>
            </a:endParaRPr>
          </a:p>
        </p:txBody>
      </p:sp>
      <p:sp>
        <p:nvSpPr>
          <p:cNvPr id="33808" name="Text Box 15"/>
          <p:cNvSpPr txBox="1">
            <a:spLocks noChangeArrowheads="1"/>
          </p:cNvSpPr>
          <p:nvPr/>
        </p:nvSpPr>
        <p:spPr bwMode="auto">
          <a:xfrm>
            <a:off x="6378415" y="5399087"/>
            <a:ext cx="1066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uk-UA" dirty="0">
              <a:solidFill>
                <a:schemeClr val="tx1"/>
              </a:solidFill>
              <a:ea typeface="+mn-ea"/>
              <a:cs typeface="+mn-cs"/>
            </a:endParaRPr>
          </a:p>
        </p:txBody>
      </p:sp>
      <p:sp>
        <p:nvSpPr>
          <p:cNvPr id="33811" name="Text Box 18"/>
          <p:cNvSpPr txBox="1">
            <a:spLocks noChangeArrowheads="1"/>
          </p:cNvSpPr>
          <p:nvPr/>
        </p:nvSpPr>
        <p:spPr bwMode="auto">
          <a:xfrm>
            <a:off x="5512444" y="4589464"/>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F   V</a:t>
            </a:r>
            <a:endParaRPr lang="ru-RU" dirty="0">
              <a:solidFill>
                <a:schemeClr val="tx1"/>
              </a:solidFill>
              <a:ea typeface="+mn-ea"/>
              <a:cs typeface="+mn-cs"/>
            </a:endParaRPr>
          </a:p>
        </p:txBody>
      </p:sp>
      <p:sp>
        <p:nvSpPr>
          <p:cNvPr id="33812" name="Text Box 19"/>
          <p:cNvSpPr txBox="1">
            <a:spLocks noChangeArrowheads="1"/>
          </p:cNvSpPr>
          <p:nvPr/>
        </p:nvSpPr>
        <p:spPr bwMode="auto">
          <a:xfrm>
            <a:off x="6563046" y="4549775"/>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f v</a:t>
            </a:r>
            <a:endParaRPr lang="ru-RU" dirty="0">
              <a:solidFill>
                <a:schemeClr val="tx1"/>
              </a:solidFill>
              <a:ea typeface="+mn-ea"/>
              <a:cs typeface="+mn-cs"/>
            </a:endParaRPr>
          </a:p>
        </p:txBody>
      </p:sp>
      <p:sp>
        <p:nvSpPr>
          <p:cNvPr id="33813" name="Line 20"/>
          <p:cNvSpPr>
            <a:spLocks noChangeShapeType="1"/>
          </p:cNvSpPr>
          <p:nvPr/>
        </p:nvSpPr>
        <p:spPr bwMode="auto">
          <a:xfrm flipH="1">
            <a:off x="7543800" y="4583113"/>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4" name="Line 21"/>
          <p:cNvSpPr>
            <a:spLocks noChangeShapeType="1"/>
          </p:cNvSpPr>
          <p:nvPr/>
        </p:nvSpPr>
        <p:spPr bwMode="auto">
          <a:xfrm flipH="1">
            <a:off x="7924800" y="4561682"/>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5" name="Text Box 22"/>
          <p:cNvSpPr txBox="1">
            <a:spLocks noChangeArrowheads="1"/>
          </p:cNvSpPr>
          <p:nvPr/>
        </p:nvSpPr>
        <p:spPr bwMode="auto">
          <a:xfrm>
            <a:off x="7188201" y="4598667"/>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E</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33816" name="Text Box 23"/>
          <p:cNvSpPr txBox="1">
            <a:spLocks noChangeArrowheads="1"/>
          </p:cNvSpPr>
          <p:nvPr/>
        </p:nvSpPr>
        <p:spPr bwMode="auto">
          <a:xfrm>
            <a:off x="7906790" y="4572001"/>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e</a:t>
            </a:r>
            <a:endParaRPr lang="ru-RU" dirty="0">
              <a:solidFill>
                <a:schemeClr val="tx1"/>
              </a:solidFill>
              <a:ea typeface="+mn-ea"/>
              <a:cs typeface="+mn-cs"/>
            </a:endParaRPr>
          </a:p>
        </p:txBody>
      </p:sp>
      <p:sp>
        <p:nvSpPr>
          <p:cNvPr id="33817" name="Line 24"/>
          <p:cNvSpPr>
            <a:spLocks noChangeShapeType="1"/>
          </p:cNvSpPr>
          <p:nvPr/>
        </p:nvSpPr>
        <p:spPr bwMode="auto">
          <a:xfrm>
            <a:off x="1726879" y="4922839"/>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8" name="Line 25"/>
          <p:cNvSpPr>
            <a:spLocks noChangeShapeType="1"/>
          </p:cNvSpPr>
          <p:nvPr/>
        </p:nvSpPr>
        <p:spPr bwMode="auto">
          <a:xfrm>
            <a:off x="2235200" y="4910139"/>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1" name="Line 28"/>
          <p:cNvSpPr>
            <a:spLocks noChangeShapeType="1"/>
          </p:cNvSpPr>
          <p:nvPr/>
        </p:nvSpPr>
        <p:spPr bwMode="auto">
          <a:xfrm>
            <a:off x="5143500" y="1247130"/>
            <a:ext cx="685800" cy="2286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2" name="Line 29"/>
          <p:cNvSpPr>
            <a:spLocks noChangeShapeType="1"/>
          </p:cNvSpPr>
          <p:nvPr/>
        </p:nvSpPr>
        <p:spPr bwMode="auto">
          <a:xfrm>
            <a:off x="5829300" y="4828382"/>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3" name="Line 30"/>
          <p:cNvSpPr>
            <a:spLocks noChangeShapeType="1"/>
          </p:cNvSpPr>
          <p:nvPr/>
        </p:nvSpPr>
        <p:spPr bwMode="auto">
          <a:xfrm>
            <a:off x="6400800" y="4828382"/>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4" name="Line 31"/>
          <p:cNvSpPr>
            <a:spLocks noChangeShapeType="1"/>
          </p:cNvSpPr>
          <p:nvPr/>
        </p:nvSpPr>
        <p:spPr bwMode="auto">
          <a:xfrm>
            <a:off x="5803900" y="4922839"/>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5" name="Line 32"/>
          <p:cNvSpPr>
            <a:spLocks noChangeShapeType="1"/>
          </p:cNvSpPr>
          <p:nvPr/>
        </p:nvSpPr>
        <p:spPr bwMode="auto">
          <a:xfrm>
            <a:off x="6442075" y="4922839"/>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6" name="Line 33"/>
          <p:cNvSpPr>
            <a:spLocks noChangeShapeType="1"/>
          </p:cNvSpPr>
          <p:nvPr/>
        </p:nvSpPr>
        <p:spPr bwMode="auto">
          <a:xfrm flipV="1">
            <a:off x="7772400" y="4782023"/>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7" name="Line 34"/>
          <p:cNvSpPr>
            <a:spLocks noChangeShapeType="1"/>
          </p:cNvSpPr>
          <p:nvPr/>
        </p:nvSpPr>
        <p:spPr bwMode="auto">
          <a:xfrm flipV="1">
            <a:off x="7493001" y="4782023"/>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9" name="Блок-схема: процесс 38"/>
          <p:cNvSpPr/>
          <p:nvPr/>
        </p:nvSpPr>
        <p:spPr>
          <a:xfrm>
            <a:off x="5870575" y="4540251"/>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40" name="Блок-схема: процесс 39"/>
          <p:cNvSpPr/>
          <p:nvPr/>
        </p:nvSpPr>
        <p:spPr>
          <a:xfrm>
            <a:off x="6445250" y="4540251"/>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sz="quarter" idx="1"/>
          </p:nvPr>
        </p:nvSpPr>
        <p:spPr>
          <a:xfrm>
            <a:off x="323850" y="447675"/>
            <a:ext cx="8459788" cy="6381750"/>
          </a:xfrm>
        </p:spPr>
        <p:txBody>
          <a:bodyPr/>
          <a:lstStyle/>
          <a:p>
            <a:pPr algn="ct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r>
              <a:rPr lang="uk-UA" altLang="ru-RU" sz="2800" b="1" dirty="0">
                <a:latin typeface="Calibri" pitchFamily="34" charset="0"/>
                <a:cs typeface="Calibri" pitchFamily="34" charset="0"/>
              </a:rPr>
              <a:t>ВЗАЄМОДІЯ ГЕНІВ</a:t>
            </a:r>
            <a:endParaRPr lang="en-GB" altLang="ru-RU" sz="2800" b="1" dirty="0">
              <a:latin typeface="Calibri" pitchFamily="34" charset="0"/>
              <a:cs typeface="Calibri" pitchFamily="34" charset="0"/>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solidFill>
                <a:srgbClr val="FF0000"/>
              </a:solidFill>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Алельних</a:t>
            </a: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Неалельних</a:t>
            </a:r>
            <a:r>
              <a:rPr lang="en-GB" altLang="ru-RU" sz="3200" b="1" dirty="0">
                <a:solidFill>
                  <a:srgbClr val="FF0000"/>
                </a:solidFill>
                <a:latin typeface="Calibri" pitchFamily="34" charset="0"/>
                <a:cs typeface="Calibri" pitchFamily="34" charset="0"/>
              </a:rPr>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r>
              <a:rPr lang="en-GB" altLang="ru-RU" sz="2800" dirty="0">
                <a:latin typeface="Calibri" pitchFamily="34" charset="0"/>
                <a:cs typeface="Calibri" pitchFamily="34" charset="0"/>
              </a:rPr>
              <a:t>1.</a:t>
            </a:r>
            <a:r>
              <a:rPr lang="uk-UA" altLang="ru-RU" sz="2800" dirty="0">
                <a:latin typeface="Calibri" pitchFamily="34" charset="0"/>
                <a:cs typeface="Calibri" pitchFamily="34" charset="0"/>
              </a:rPr>
              <a:t>Повне домінування</a:t>
            </a:r>
            <a:r>
              <a:rPr lang="en-GB" altLang="ru-RU" sz="2800" dirty="0">
                <a:latin typeface="Calibri" pitchFamily="34" charset="0"/>
                <a:cs typeface="Calibri" pitchFamily="34" charset="0"/>
              </a:rPr>
              <a:t>;             </a:t>
            </a:r>
            <a:r>
              <a:rPr lang="uk-UA" altLang="ru-RU" sz="2800" dirty="0">
                <a:latin typeface="Calibri" pitchFamily="34" charset="0"/>
                <a:cs typeface="Calibri" pitchFamily="34" charset="0"/>
              </a:rPr>
              <a:t>  </a:t>
            </a:r>
            <a:r>
              <a:rPr lang="en-GB" altLang="ru-RU" sz="2800" dirty="0">
                <a:latin typeface="Calibri" pitchFamily="34" charset="0"/>
                <a:cs typeface="Calibri" pitchFamily="34" charset="0"/>
              </a:rPr>
              <a:t> 1.</a:t>
            </a:r>
            <a:r>
              <a:rPr lang="uk-UA" altLang="ru-RU" sz="2800" dirty="0">
                <a:latin typeface="Calibri" pitchFamily="34" charset="0"/>
                <a:cs typeface="Calibri" pitchFamily="34" charset="0"/>
              </a:rPr>
              <a:t>Комплементарність</a:t>
            </a:r>
            <a:r>
              <a:rPr lang="en-GB" altLang="ru-RU" sz="2800" dirty="0">
                <a:latin typeface="Calibri" pitchFamily="34" charset="0"/>
                <a:cs typeface="Calibri" pitchFamily="34" charset="0"/>
              </a:rPr>
              <a:t>    </a:t>
            </a:r>
            <a:r>
              <a:rPr lang="ru-RU" altLang="ru-RU" sz="2800" dirty="0">
                <a:latin typeface="Calibri" pitchFamily="34" charset="0"/>
                <a:cs typeface="Calibri" pitchFamily="34" charset="0"/>
              </a:rPr>
              <a:t> </a:t>
            </a:r>
            <a:endParaRPr lang="en-GB" altLang="ru-RU" sz="2800" dirty="0">
              <a:latin typeface="Calibri" pitchFamily="34" charset="0"/>
              <a:cs typeface="Calibri" pitchFamily="34" charset="0"/>
            </a:endParaRP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2.</a:t>
            </a:r>
            <a:r>
              <a:rPr lang="uk-UA" altLang="ru-RU" sz="2800" dirty="0">
                <a:latin typeface="Calibri" pitchFamily="34" charset="0"/>
                <a:cs typeface="Calibri" pitchFamily="34" charset="0"/>
              </a:rPr>
              <a:t>Неповне домінування</a:t>
            </a:r>
            <a:r>
              <a:rPr lang="en-GB" altLang="ru-RU" sz="2800" dirty="0">
                <a:latin typeface="Calibri" pitchFamily="34" charset="0"/>
                <a:cs typeface="Calibri" pitchFamily="34" charset="0"/>
              </a:rPr>
              <a:t>;           2. </a:t>
            </a:r>
            <a:r>
              <a:rPr lang="uk-UA" altLang="ru-RU" sz="2800" dirty="0">
                <a:latin typeface="Calibri" pitchFamily="34" charset="0"/>
                <a:cs typeface="Calibri" pitchFamily="34" charset="0"/>
              </a:rPr>
              <a:t>Епістаз</a:t>
            </a:r>
            <a:r>
              <a:rPr lang="en-GB" altLang="ru-RU" sz="2800" dirty="0">
                <a:latin typeface="Calibri" pitchFamily="34" charset="0"/>
                <a:cs typeface="Calibri" pitchFamily="34" charset="0"/>
              </a:rPr>
              <a:t>; </a:t>
            </a:r>
          </a:p>
          <a:p>
            <a:pPr>
              <a:lnSpc>
                <a:spcPct val="80000"/>
              </a:lnSpc>
              <a:spcBef>
                <a:spcPts val="1200"/>
              </a:spcBef>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3.</a:t>
            </a:r>
            <a:r>
              <a:rPr lang="uk-UA" altLang="ru-RU" sz="2800" dirty="0">
                <a:latin typeface="Calibri" pitchFamily="34" charset="0"/>
                <a:cs typeface="Calibri" pitchFamily="34" charset="0"/>
              </a:rPr>
              <a:t> Кодомінування</a:t>
            </a:r>
            <a:r>
              <a:rPr lang="en-GB" altLang="ru-RU" sz="2800" dirty="0">
                <a:latin typeface="Calibri" pitchFamily="34" charset="0"/>
                <a:cs typeface="Calibri" pitchFamily="34" charset="0"/>
              </a:rPr>
              <a:t>;                  </a:t>
            </a:r>
            <a:r>
              <a:rPr lang="uk-UA" altLang="ru-RU" sz="2800" dirty="0">
                <a:latin typeface="Calibri" pitchFamily="34" charset="0"/>
                <a:cs typeface="Calibri" pitchFamily="34" charset="0"/>
              </a:rPr>
              <a:t>     </a:t>
            </a:r>
            <a:r>
              <a:rPr lang="en-GB" altLang="ru-RU" sz="2800" dirty="0">
                <a:latin typeface="Calibri" pitchFamily="34" charset="0"/>
                <a:cs typeface="Calibri" pitchFamily="34" charset="0"/>
              </a:rPr>
              <a:t>3. </a:t>
            </a:r>
            <a:r>
              <a:rPr lang="uk-UA" altLang="ru-RU" sz="2800" dirty="0">
                <a:latin typeface="Calibri" pitchFamily="34" charset="0"/>
                <a:cs typeface="Calibri" pitchFamily="34" charset="0"/>
              </a:rPr>
              <a:t>Полімерія</a:t>
            </a:r>
            <a:r>
              <a:rPr lang="en-GB" altLang="ru-RU" sz="2800" dirty="0">
                <a:latin typeface="Calibri" pitchFamily="34" charset="0"/>
                <a:cs typeface="Calibri" pitchFamily="34" charset="0"/>
              </a:rPr>
              <a:t>; </a:t>
            </a: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a:t>
            </a:r>
            <a:endParaRPr lang="en-GB" altLang="ru-RU" sz="2800" dirty="0">
              <a:solidFill>
                <a:srgbClr val="FFFF00"/>
              </a:solidFill>
            </a:endParaRP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p:txBody>
      </p:sp>
      <p:cxnSp>
        <p:nvCxnSpPr>
          <p:cNvPr id="5" name="Прямая соединительная линия 4"/>
          <p:cNvCxnSpPr/>
          <p:nvPr/>
        </p:nvCxnSpPr>
        <p:spPr>
          <a:xfrm>
            <a:off x="4716463" y="2133600"/>
            <a:ext cx="0" cy="3671888"/>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68313" y="260648"/>
            <a:ext cx="8229600" cy="566440"/>
          </a:xfrm>
        </p:spPr>
        <p:txBody>
          <a:bodyPr>
            <a:normAutofit fontScale="90000"/>
          </a:bodyPr>
          <a:lstStyle/>
          <a:p>
            <a:pPr algn="ctr">
              <a:defRPr/>
            </a:pPr>
            <a:r>
              <a:rPr lang="uk-UA" sz="3600" b="1" dirty="0">
                <a:solidFill>
                  <a:srgbClr val="C00000"/>
                </a:solidFill>
                <a:latin typeface="+mn-lt"/>
              </a:rPr>
              <a:t>Повне домінування</a:t>
            </a:r>
            <a:endParaRPr lang="ru-RU" b="1" dirty="0">
              <a:solidFill>
                <a:srgbClr val="C00000"/>
              </a:solidFill>
              <a:latin typeface="+mn-lt"/>
            </a:endParaRPr>
          </a:p>
        </p:txBody>
      </p:sp>
      <p:sp>
        <p:nvSpPr>
          <p:cNvPr id="68612" name="Rectangle 3"/>
          <p:cNvSpPr>
            <a:spLocks noGrp="1" noChangeArrowheads="1"/>
          </p:cNvSpPr>
          <p:nvPr>
            <p:ph sz="quarter" idx="1"/>
          </p:nvPr>
        </p:nvSpPr>
        <p:spPr>
          <a:xfrm>
            <a:off x="323850" y="620713"/>
            <a:ext cx="8229600" cy="5638800"/>
          </a:xfrm>
        </p:spPr>
        <p:txBody>
          <a:bodyPr>
            <a:normAutofit lnSpcReduction="10000"/>
          </a:bodyPr>
          <a:lstStyle/>
          <a:p>
            <a:pPr algn="ctr"/>
            <a:endParaRPr lang="en-US" altLang="ru-RU" dirty="0"/>
          </a:p>
          <a:p>
            <a:pPr algn="ctr"/>
            <a:endParaRPr lang="en-US" altLang="ru-RU" dirty="0"/>
          </a:p>
          <a:p>
            <a:pPr algn="ctr"/>
            <a:endParaRPr lang="en-US" altLang="ru-RU" dirty="0"/>
          </a:p>
          <a:p>
            <a:pPr algn="ctr"/>
            <a:endParaRPr lang="en-US" altLang="ru-RU" dirty="0"/>
          </a:p>
          <a:p>
            <a:pPr algn="ctr"/>
            <a:endParaRPr lang="en-US" altLang="ru-RU" dirty="0"/>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r>
              <a:rPr lang="uk-UA" sz="2400" dirty="0">
                <a:ea typeface="Calibri" pitchFamily="34" charset="0"/>
                <a:cs typeface="Arial" pitchFamily="34" charset="0"/>
              </a:rPr>
              <a:t>домінантний алель (</a:t>
            </a:r>
            <a:r>
              <a:rPr lang="uk-UA" sz="2400" i="1" dirty="0">
                <a:ea typeface="Calibri" pitchFamily="34" charset="0"/>
                <a:cs typeface="Arial" pitchFamily="34" charset="0"/>
              </a:rPr>
              <a:t>А</a:t>
            </a:r>
            <a:r>
              <a:rPr lang="uk-UA" sz="2400" dirty="0">
                <a:ea typeface="Calibri" pitchFamily="34" charset="0"/>
                <a:cs typeface="Arial" pitchFamily="34" charset="0"/>
              </a:rPr>
              <a:t>) повністю пригнічує прояв рецесивного алелю (</a:t>
            </a:r>
            <a:r>
              <a:rPr lang="uk-UA" sz="2400" i="1" dirty="0">
                <a:ea typeface="Calibri" pitchFamily="34" charset="0"/>
                <a:cs typeface="Arial" pitchFamily="34" charset="0"/>
              </a:rPr>
              <a:t>а</a:t>
            </a:r>
            <a:r>
              <a:rPr lang="uk-UA" sz="2400" dirty="0">
                <a:ea typeface="Calibri" pitchFamily="34" charset="0"/>
                <a:cs typeface="Arial" pitchFamily="34" charset="0"/>
              </a:rPr>
              <a:t>). </a:t>
            </a:r>
          </a:p>
          <a:p>
            <a:pPr>
              <a:buNone/>
            </a:pPr>
            <a:r>
              <a:rPr lang="uk-UA" sz="2400" dirty="0">
                <a:ea typeface="Calibri" pitchFamily="34" charset="0"/>
                <a:cs typeface="Arial" pitchFamily="34" charset="0"/>
              </a:rPr>
              <a:t>Домінантна </a:t>
            </a:r>
            <a:r>
              <a:rPr lang="uk-UA" sz="2400" b="1" dirty="0">
                <a:ea typeface="Calibri" pitchFamily="34" charset="0"/>
                <a:cs typeface="Arial" pitchFamily="34" charset="0"/>
              </a:rPr>
              <a:t>гомозигота (</a:t>
            </a:r>
            <a:r>
              <a:rPr lang="uk-UA" sz="2400" b="1" i="1" dirty="0">
                <a:ea typeface="Calibri" pitchFamily="34" charset="0"/>
                <a:cs typeface="Arial" pitchFamily="34" charset="0"/>
              </a:rPr>
              <a:t>AA</a:t>
            </a:r>
            <a:r>
              <a:rPr lang="uk-UA" sz="2400" b="1" dirty="0">
                <a:ea typeface="Calibri" pitchFamily="34" charset="0"/>
                <a:cs typeface="Arial" pitchFamily="34" charset="0"/>
              </a:rPr>
              <a:t>) та гетерозигота (</a:t>
            </a:r>
            <a:r>
              <a:rPr lang="uk-UA" sz="2400" b="1" i="1" dirty="0">
                <a:ea typeface="Calibri" pitchFamily="34" charset="0"/>
                <a:cs typeface="Arial" pitchFamily="34" charset="0"/>
              </a:rPr>
              <a:t>Аа</a:t>
            </a:r>
            <a:r>
              <a:rPr lang="uk-UA" sz="2400" b="1" dirty="0">
                <a:ea typeface="Calibri" pitchFamily="34" charset="0"/>
                <a:cs typeface="Arial" pitchFamily="34" charset="0"/>
              </a:rPr>
              <a:t>) зовні не відрізняються за фенотипом</a:t>
            </a:r>
            <a:r>
              <a:rPr lang="uk-UA" sz="2400" dirty="0">
                <a:ea typeface="Calibri" pitchFamily="34" charset="0"/>
                <a:cs typeface="Arial" pitchFamily="34" charset="0"/>
              </a:rPr>
              <a:t> (</a:t>
            </a:r>
            <a:r>
              <a:rPr lang="ru-RU" altLang="ru-RU" sz="2400" dirty="0"/>
              <a:t>гібриди покоління F1 мають домінантний фенотип)</a:t>
            </a:r>
            <a:endParaRPr lang="en-US" altLang="ru-RU" sz="2400" dirty="0"/>
          </a:p>
          <a:p>
            <a:pPr>
              <a:buNone/>
            </a:pPr>
            <a:r>
              <a:rPr lang="uk-UA" sz="2400" dirty="0">
                <a:ea typeface="Calibri" pitchFamily="34" charset="0"/>
                <a:cs typeface="Arial" pitchFamily="34" charset="0"/>
              </a:rPr>
              <a:t>Приклади хвороб</a:t>
            </a:r>
            <a:r>
              <a:rPr lang="uk-UA" sz="2400" dirty="0">
                <a:solidFill>
                  <a:srgbClr val="FF0000"/>
                </a:solidFill>
                <a:ea typeface="Calibri" pitchFamily="34" charset="0"/>
                <a:cs typeface="Arial" pitchFamily="34" charset="0"/>
              </a:rPr>
              <a:t>: Ахондроплазія, полідактилія.</a:t>
            </a:r>
            <a:endParaRPr lang="en-US" altLang="ru-RU" sz="2400" dirty="0">
              <a:solidFill>
                <a:srgbClr val="FF0000"/>
              </a:solidFill>
              <a:cs typeface="Arial" pitchFamily="34" charset="0"/>
            </a:endParaRPr>
          </a:p>
        </p:txBody>
      </p:sp>
      <p:sp>
        <p:nvSpPr>
          <p:cNvPr id="36869" name="AutoShape 4"/>
          <p:cNvSpPr>
            <a:spLocks noChangeArrowheads="1"/>
          </p:cNvSpPr>
          <p:nvPr/>
        </p:nvSpPr>
        <p:spPr bwMode="auto">
          <a:xfrm>
            <a:off x="2286000" y="1219200"/>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0" name="AutoShape 5"/>
          <p:cNvSpPr>
            <a:spLocks noChangeArrowheads="1"/>
          </p:cNvSpPr>
          <p:nvPr/>
        </p:nvSpPr>
        <p:spPr bwMode="auto">
          <a:xfrm>
            <a:off x="5867400" y="1196975"/>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1" name="AutoShape 6"/>
          <p:cNvSpPr>
            <a:spLocks noChangeArrowheads="1"/>
          </p:cNvSpPr>
          <p:nvPr/>
        </p:nvSpPr>
        <p:spPr bwMode="auto">
          <a:xfrm>
            <a:off x="4114800" y="2209800"/>
            <a:ext cx="1066800" cy="9144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2" name="Oval 7"/>
          <p:cNvSpPr>
            <a:spLocks noChangeArrowheads="1"/>
          </p:cNvSpPr>
          <p:nvPr/>
        </p:nvSpPr>
        <p:spPr bwMode="auto">
          <a:xfrm>
            <a:off x="25908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3" name="Oval 8"/>
          <p:cNvSpPr>
            <a:spLocks noChangeArrowheads="1"/>
          </p:cNvSpPr>
          <p:nvPr/>
        </p:nvSpPr>
        <p:spPr bwMode="auto">
          <a:xfrm>
            <a:off x="30480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4" name="Oval 9"/>
          <p:cNvSpPr>
            <a:spLocks noChangeArrowheads="1"/>
          </p:cNvSpPr>
          <p:nvPr/>
        </p:nvSpPr>
        <p:spPr bwMode="auto">
          <a:xfrm>
            <a:off x="4724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5" name="Oval 10"/>
          <p:cNvSpPr>
            <a:spLocks noChangeArrowheads="1"/>
          </p:cNvSpPr>
          <p:nvPr/>
        </p:nvSpPr>
        <p:spPr bwMode="auto">
          <a:xfrm>
            <a:off x="4343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6" name="Oval 11"/>
          <p:cNvSpPr>
            <a:spLocks noChangeArrowheads="1"/>
          </p:cNvSpPr>
          <p:nvPr/>
        </p:nvSpPr>
        <p:spPr bwMode="auto">
          <a:xfrm>
            <a:off x="66294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7" name="Oval 12"/>
          <p:cNvSpPr>
            <a:spLocks noChangeArrowheads="1"/>
          </p:cNvSpPr>
          <p:nvPr/>
        </p:nvSpPr>
        <p:spPr bwMode="auto">
          <a:xfrm>
            <a:off x="61722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8" name="Text Box 13"/>
          <p:cNvSpPr txBox="1">
            <a:spLocks noChangeArrowheads="1"/>
          </p:cNvSpPr>
          <p:nvPr/>
        </p:nvSpPr>
        <p:spPr bwMode="auto">
          <a:xfrm>
            <a:off x="4283968" y="1052736"/>
            <a:ext cx="914400" cy="10985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600">
                <a:solidFill>
                  <a:schemeClr val="tx1"/>
                </a:solidFill>
                <a:effectLst>
                  <a:outerShdw blurRad="38100" dist="38100" dir="2700000" algn="tl">
                    <a:srgbClr val="C0C0C0"/>
                  </a:outerShdw>
                </a:effectLst>
              </a:rPr>
              <a:t>х</a:t>
            </a:r>
          </a:p>
        </p:txBody>
      </p:sp>
      <p:sp>
        <p:nvSpPr>
          <p:cNvPr id="36879" name="Text Box 14"/>
          <p:cNvSpPr txBox="1">
            <a:spLocks noChangeArrowheads="1"/>
          </p:cNvSpPr>
          <p:nvPr/>
        </p:nvSpPr>
        <p:spPr bwMode="auto">
          <a:xfrm>
            <a:off x="1568450" y="1897063"/>
            <a:ext cx="6096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0" name="Text Box 15"/>
          <p:cNvSpPr txBox="1">
            <a:spLocks noChangeArrowheads="1"/>
          </p:cNvSpPr>
          <p:nvPr/>
        </p:nvSpPr>
        <p:spPr bwMode="auto">
          <a:xfrm>
            <a:off x="7467600" y="2057400"/>
            <a:ext cx="762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1" name="Text Box 16"/>
          <p:cNvSpPr txBox="1">
            <a:spLocks noChangeArrowheads="1"/>
          </p:cNvSpPr>
          <p:nvPr/>
        </p:nvSpPr>
        <p:spPr bwMode="auto">
          <a:xfrm>
            <a:off x="4495800" y="32004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2" name="Freeform 17"/>
          <p:cNvSpPr>
            <a:spLocks/>
          </p:cNvSpPr>
          <p:nvPr/>
        </p:nvSpPr>
        <p:spPr bwMode="auto">
          <a:xfrm>
            <a:off x="5715000" y="1143000"/>
            <a:ext cx="1685925" cy="847725"/>
          </a:xfrm>
          <a:custGeom>
            <a:avLst/>
            <a:gdLst>
              <a:gd name="T0" fmla="*/ 57150 w 1062"/>
              <a:gd name="T1" fmla="*/ 576262 h 534"/>
              <a:gd name="T2" fmla="*/ 200025 w 1062"/>
              <a:gd name="T3" fmla="*/ 390525 h 534"/>
              <a:gd name="T4" fmla="*/ 242887 w 1062"/>
              <a:gd name="T5" fmla="*/ 533400 h 534"/>
              <a:gd name="T6" fmla="*/ 342900 w 1062"/>
              <a:gd name="T7" fmla="*/ 333375 h 534"/>
              <a:gd name="T8" fmla="*/ 542925 w 1062"/>
              <a:gd name="T9" fmla="*/ 33337 h 534"/>
              <a:gd name="T10" fmla="*/ 357187 w 1062"/>
              <a:gd name="T11" fmla="*/ 261937 h 534"/>
              <a:gd name="T12" fmla="*/ 257175 w 1062"/>
              <a:gd name="T13" fmla="*/ 290512 h 534"/>
              <a:gd name="T14" fmla="*/ 385762 w 1062"/>
              <a:gd name="T15" fmla="*/ 133350 h 534"/>
              <a:gd name="T16" fmla="*/ 300037 w 1062"/>
              <a:gd name="T17" fmla="*/ 247650 h 534"/>
              <a:gd name="T18" fmla="*/ 271462 w 1062"/>
              <a:gd name="T19" fmla="*/ 204788 h 534"/>
              <a:gd name="T20" fmla="*/ 628650 w 1062"/>
              <a:gd name="T21" fmla="*/ 47625 h 534"/>
              <a:gd name="T22" fmla="*/ 957262 w 1062"/>
              <a:gd name="T23" fmla="*/ 47625 h 534"/>
              <a:gd name="T24" fmla="*/ 1185862 w 1062"/>
              <a:gd name="T25" fmla="*/ 176212 h 534"/>
              <a:gd name="T26" fmla="*/ 1343025 w 1062"/>
              <a:gd name="T27" fmla="*/ 176212 h 534"/>
              <a:gd name="T28" fmla="*/ 1414462 w 1062"/>
              <a:gd name="T29" fmla="*/ 476250 h 534"/>
              <a:gd name="T30" fmla="*/ 1500187 w 1062"/>
              <a:gd name="T31" fmla="*/ 790575 h 534"/>
              <a:gd name="T32" fmla="*/ 1500187 w 1062"/>
              <a:gd name="T33" fmla="*/ 647700 h 534"/>
              <a:gd name="T34" fmla="*/ 1457325 w 1062"/>
              <a:gd name="T35" fmla="*/ 604837 h 534"/>
              <a:gd name="T36" fmla="*/ 1400175 w 1062"/>
              <a:gd name="T37" fmla="*/ 376237 h 534"/>
              <a:gd name="T38" fmla="*/ 1400175 w 1062"/>
              <a:gd name="T39" fmla="*/ 533400 h 534"/>
              <a:gd name="T40" fmla="*/ 1428750 w 1062"/>
              <a:gd name="T41" fmla="*/ 204788 h 534"/>
              <a:gd name="T42" fmla="*/ 1643063 w 1062"/>
              <a:gd name="T43" fmla="*/ 519112 h 534"/>
              <a:gd name="T44" fmla="*/ 1543050 w 1062"/>
              <a:gd name="T45" fmla="*/ 376237 h 534"/>
              <a:gd name="T46" fmla="*/ 1657350 w 1062"/>
              <a:gd name="T47" fmla="*/ 647700 h 534"/>
              <a:gd name="T48" fmla="*/ 1585912 w 1062"/>
              <a:gd name="T49" fmla="*/ 790575 h 534"/>
              <a:gd name="T50" fmla="*/ 1571625 w 1062"/>
              <a:gd name="T51" fmla="*/ 590550 h 534"/>
              <a:gd name="T52" fmla="*/ 1500187 w 1062"/>
              <a:gd name="T53" fmla="*/ 461962 h 534"/>
              <a:gd name="T54" fmla="*/ 1385887 w 1062"/>
              <a:gd name="T55" fmla="*/ 261937 h 534"/>
              <a:gd name="T56" fmla="*/ 1243012 w 1062"/>
              <a:gd name="T57" fmla="*/ 119062 h 534"/>
              <a:gd name="T58" fmla="*/ 985837 w 1062"/>
              <a:gd name="T59" fmla="*/ 90487 h 534"/>
              <a:gd name="T60" fmla="*/ 685800 w 1062"/>
              <a:gd name="T61" fmla="*/ 4762 h 534"/>
              <a:gd name="T62" fmla="*/ 400050 w 1062"/>
              <a:gd name="T63" fmla="*/ 261937 h 534"/>
              <a:gd name="T64" fmla="*/ 357187 w 1062"/>
              <a:gd name="T65" fmla="*/ 261937 h 534"/>
              <a:gd name="T66" fmla="*/ 128587 w 1062"/>
              <a:gd name="T67" fmla="*/ 547687 h 534"/>
              <a:gd name="T68" fmla="*/ 271462 w 1062"/>
              <a:gd name="T69" fmla="*/ 261937 h 534"/>
              <a:gd name="T70" fmla="*/ 257175 w 1062"/>
              <a:gd name="T71" fmla="*/ 190500 h 534"/>
              <a:gd name="T72" fmla="*/ 42862 w 1062"/>
              <a:gd name="T73" fmla="*/ 419100 h 534"/>
              <a:gd name="T74" fmla="*/ 157162 w 1062"/>
              <a:gd name="T75" fmla="*/ 247650 h 534"/>
              <a:gd name="T76" fmla="*/ 214312 w 1062"/>
              <a:gd name="T77" fmla="*/ 361950 h 534"/>
              <a:gd name="T78" fmla="*/ 171450 w 1062"/>
              <a:gd name="T79" fmla="*/ 490537 h 534"/>
              <a:gd name="T80" fmla="*/ 157162 w 1062"/>
              <a:gd name="T81" fmla="*/ 561975 h 534"/>
              <a:gd name="T82" fmla="*/ 85725 w 1062"/>
              <a:gd name="T83" fmla="*/ 704850 h 534"/>
              <a:gd name="T84" fmla="*/ 328612 w 1062"/>
              <a:gd name="T85" fmla="*/ 190500 h 5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2"/>
              <a:gd name="T130" fmla="*/ 0 h 534"/>
              <a:gd name="T131" fmla="*/ 1062 w 1062"/>
              <a:gd name="T132" fmla="*/ 534 h 5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2" h="534">
                <a:moveTo>
                  <a:pt x="135" y="93"/>
                </a:moveTo>
                <a:cubicBezTo>
                  <a:pt x="125" y="164"/>
                  <a:pt x="103" y="215"/>
                  <a:pt x="81" y="282"/>
                </a:cubicBezTo>
                <a:cubicBezTo>
                  <a:pt x="72" y="309"/>
                  <a:pt x="49" y="337"/>
                  <a:pt x="36" y="363"/>
                </a:cubicBezTo>
                <a:cubicBezTo>
                  <a:pt x="32" y="371"/>
                  <a:pt x="18" y="390"/>
                  <a:pt x="27" y="390"/>
                </a:cubicBezTo>
                <a:cubicBezTo>
                  <a:pt x="38" y="390"/>
                  <a:pt x="40" y="372"/>
                  <a:pt x="45" y="363"/>
                </a:cubicBezTo>
                <a:cubicBezTo>
                  <a:pt x="57" y="342"/>
                  <a:pt x="112" y="255"/>
                  <a:pt x="126" y="246"/>
                </a:cubicBezTo>
                <a:cubicBezTo>
                  <a:pt x="144" y="234"/>
                  <a:pt x="162" y="222"/>
                  <a:pt x="180" y="210"/>
                </a:cubicBezTo>
                <a:cubicBezTo>
                  <a:pt x="189" y="204"/>
                  <a:pt x="207" y="192"/>
                  <a:pt x="207" y="192"/>
                </a:cubicBezTo>
                <a:cubicBezTo>
                  <a:pt x="197" y="244"/>
                  <a:pt x="171" y="287"/>
                  <a:pt x="153" y="336"/>
                </a:cubicBezTo>
                <a:cubicBezTo>
                  <a:pt x="147" y="351"/>
                  <a:pt x="141" y="366"/>
                  <a:pt x="135" y="381"/>
                </a:cubicBezTo>
                <a:cubicBezTo>
                  <a:pt x="132" y="390"/>
                  <a:pt x="124" y="417"/>
                  <a:pt x="126" y="408"/>
                </a:cubicBezTo>
                <a:cubicBezTo>
                  <a:pt x="141" y="333"/>
                  <a:pt x="174" y="273"/>
                  <a:pt x="216" y="210"/>
                </a:cubicBezTo>
                <a:cubicBezTo>
                  <a:pt x="267" y="134"/>
                  <a:pt x="216" y="174"/>
                  <a:pt x="270" y="138"/>
                </a:cubicBezTo>
                <a:cubicBezTo>
                  <a:pt x="282" y="102"/>
                  <a:pt x="302" y="79"/>
                  <a:pt x="324" y="48"/>
                </a:cubicBezTo>
                <a:cubicBezTo>
                  <a:pt x="330" y="39"/>
                  <a:pt x="353" y="21"/>
                  <a:pt x="342" y="21"/>
                </a:cubicBezTo>
                <a:cubicBezTo>
                  <a:pt x="329" y="21"/>
                  <a:pt x="324" y="39"/>
                  <a:pt x="315" y="48"/>
                </a:cubicBezTo>
                <a:cubicBezTo>
                  <a:pt x="296" y="106"/>
                  <a:pt x="322" y="43"/>
                  <a:pt x="261" y="111"/>
                </a:cubicBezTo>
                <a:cubicBezTo>
                  <a:pt x="247" y="127"/>
                  <a:pt x="239" y="148"/>
                  <a:pt x="225" y="165"/>
                </a:cubicBezTo>
                <a:cubicBezTo>
                  <a:pt x="214" y="178"/>
                  <a:pt x="200" y="188"/>
                  <a:pt x="189" y="201"/>
                </a:cubicBezTo>
                <a:cubicBezTo>
                  <a:pt x="156" y="239"/>
                  <a:pt x="136" y="285"/>
                  <a:pt x="108" y="327"/>
                </a:cubicBezTo>
                <a:cubicBezTo>
                  <a:pt x="116" y="280"/>
                  <a:pt x="129" y="221"/>
                  <a:pt x="162" y="183"/>
                </a:cubicBezTo>
                <a:cubicBezTo>
                  <a:pt x="173" y="170"/>
                  <a:pt x="188" y="161"/>
                  <a:pt x="198" y="147"/>
                </a:cubicBezTo>
                <a:cubicBezTo>
                  <a:pt x="206" y="136"/>
                  <a:pt x="208" y="122"/>
                  <a:pt x="216" y="111"/>
                </a:cubicBezTo>
                <a:cubicBezTo>
                  <a:pt x="223" y="101"/>
                  <a:pt x="235" y="94"/>
                  <a:pt x="243" y="84"/>
                </a:cubicBezTo>
                <a:cubicBezTo>
                  <a:pt x="250" y="76"/>
                  <a:pt x="269" y="49"/>
                  <a:pt x="261" y="57"/>
                </a:cubicBezTo>
                <a:cubicBezTo>
                  <a:pt x="214" y="104"/>
                  <a:pt x="252" y="79"/>
                  <a:pt x="216" y="129"/>
                </a:cubicBezTo>
                <a:cubicBezTo>
                  <a:pt x="209" y="139"/>
                  <a:pt x="197" y="146"/>
                  <a:pt x="189" y="156"/>
                </a:cubicBezTo>
                <a:cubicBezTo>
                  <a:pt x="182" y="164"/>
                  <a:pt x="177" y="174"/>
                  <a:pt x="171" y="183"/>
                </a:cubicBezTo>
                <a:cubicBezTo>
                  <a:pt x="165" y="174"/>
                  <a:pt x="153" y="167"/>
                  <a:pt x="153" y="156"/>
                </a:cubicBezTo>
                <a:cubicBezTo>
                  <a:pt x="153" y="145"/>
                  <a:pt x="165" y="138"/>
                  <a:pt x="171" y="129"/>
                </a:cubicBezTo>
                <a:cubicBezTo>
                  <a:pt x="199" y="84"/>
                  <a:pt x="218" y="62"/>
                  <a:pt x="261" y="30"/>
                </a:cubicBezTo>
                <a:cubicBezTo>
                  <a:pt x="267" y="48"/>
                  <a:pt x="261" y="91"/>
                  <a:pt x="279" y="84"/>
                </a:cubicBezTo>
                <a:cubicBezTo>
                  <a:pt x="322" y="67"/>
                  <a:pt x="352" y="41"/>
                  <a:pt x="396" y="30"/>
                </a:cubicBezTo>
                <a:cubicBezTo>
                  <a:pt x="439" y="59"/>
                  <a:pt x="472" y="58"/>
                  <a:pt x="522" y="48"/>
                </a:cubicBezTo>
                <a:cubicBezTo>
                  <a:pt x="531" y="54"/>
                  <a:pt x="538" y="68"/>
                  <a:pt x="549" y="66"/>
                </a:cubicBezTo>
                <a:cubicBezTo>
                  <a:pt x="570" y="61"/>
                  <a:pt x="603" y="30"/>
                  <a:pt x="603" y="30"/>
                </a:cubicBezTo>
                <a:cubicBezTo>
                  <a:pt x="612" y="39"/>
                  <a:pt x="617" y="58"/>
                  <a:pt x="630" y="57"/>
                </a:cubicBezTo>
                <a:cubicBezTo>
                  <a:pt x="652" y="55"/>
                  <a:pt x="684" y="21"/>
                  <a:pt x="684" y="21"/>
                </a:cubicBezTo>
                <a:cubicBezTo>
                  <a:pt x="711" y="56"/>
                  <a:pt x="711" y="87"/>
                  <a:pt x="747" y="111"/>
                </a:cubicBezTo>
                <a:cubicBezTo>
                  <a:pt x="756" y="108"/>
                  <a:pt x="765" y="99"/>
                  <a:pt x="774" y="102"/>
                </a:cubicBezTo>
                <a:cubicBezTo>
                  <a:pt x="821" y="118"/>
                  <a:pt x="784" y="162"/>
                  <a:pt x="819" y="93"/>
                </a:cubicBezTo>
                <a:cubicBezTo>
                  <a:pt x="828" y="99"/>
                  <a:pt x="841" y="102"/>
                  <a:pt x="846" y="111"/>
                </a:cubicBezTo>
                <a:cubicBezTo>
                  <a:pt x="854" y="124"/>
                  <a:pt x="851" y="141"/>
                  <a:pt x="855" y="156"/>
                </a:cubicBezTo>
                <a:cubicBezTo>
                  <a:pt x="870" y="210"/>
                  <a:pt x="866" y="200"/>
                  <a:pt x="891" y="237"/>
                </a:cubicBezTo>
                <a:cubicBezTo>
                  <a:pt x="896" y="257"/>
                  <a:pt x="940" y="373"/>
                  <a:pt x="891" y="300"/>
                </a:cubicBezTo>
                <a:cubicBezTo>
                  <a:pt x="891" y="300"/>
                  <a:pt x="893" y="361"/>
                  <a:pt x="900" y="390"/>
                </a:cubicBezTo>
                <a:cubicBezTo>
                  <a:pt x="902" y="401"/>
                  <a:pt x="912" y="408"/>
                  <a:pt x="918" y="417"/>
                </a:cubicBezTo>
                <a:cubicBezTo>
                  <a:pt x="933" y="493"/>
                  <a:pt x="917" y="433"/>
                  <a:pt x="945" y="498"/>
                </a:cubicBezTo>
                <a:cubicBezTo>
                  <a:pt x="949" y="507"/>
                  <a:pt x="954" y="534"/>
                  <a:pt x="954" y="525"/>
                </a:cubicBezTo>
                <a:cubicBezTo>
                  <a:pt x="954" y="480"/>
                  <a:pt x="945" y="471"/>
                  <a:pt x="927" y="435"/>
                </a:cubicBezTo>
                <a:cubicBezTo>
                  <a:pt x="933" y="426"/>
                  <a:pt x="934" y="408"/>
                  <a:pt x="945" y="408"/>
                </a:cubicBezTo>
                <a:cubicBezTo>
                  <a:pt x="969" y="408"/>
                  <a:pt x="945" y="462"/>
                  <a:pt x="945" y="462"/>
                </a:cubicBezTo>
                <a:cubicBezTo>
                  <a:pt x="942" y="444"/>
                  <a:pt x="942" y="425"/>
                  <a:pt x="936" y="408"/>
                </a:cubicBezTo>
                <a:cubicBezTo>
                  <a:pt x="933" y="398"/>
                  <a:pt x="922" y="391"/>
                  <a:pt x="918" y="381"/>
                </a:cubicBezTo>
                <a:cubicBezTo>
                  <a:pt x="885" y="292"/>
                  <a:pt x="933" y="372"/>
                  <a:pt x="891" y="309"/>
                </a:cubicBezTo>
                <a:cubicBezTo>
                  <a:pt x="888" y="297"/>
                  <a:pt x="886" y="285"/>
                  <a:pt x="882" y="273"/>
                </a:cubicBezTo>
                <a:cubicBezTo>
                  <a:pt x="875" y="252"/>
                  <a:pt x="816" y="127"/>
                  <a:pt x="882" y="237"/>
                </a:cubicBezTo>
                <a:cubicBezTo>
                  <a:pt x="867" y="240"/>
                  <a:pt x="846" y="234"/>
                  <a:pt x="837" y="246"/>
                </a:cubicBezTo>
                <a:cubicBezTo>
                  <a:pt x="831" y="255"/>
                  <a:pt x="850" y="264"/>
                  <a:pt x="855" y="273"/>
                </a:cubicBezTo>
                <a:cubicBezTo>
                  <a:pt x="873" y="304"/>
                  <a:pt x="872" y="306"/>
                  <a:pt x="882" y="336"/>
                </a:cubicBezTo>
                <a:cubicBezTo>
                  <a:pt x="894" y="288"/>
                  <a:pt x="883" y="249"/>
                  <a:pt x="873" y="201"/>
                </a:cubicBezTo>
                <a:cubicBezTo>
                  <a:pt x="876" y="168"/>
                  <a:pt x="870" y="133"/>
                  <a:pt x="882" y="102"/>
                </a:cubicBezTo>
                <a:cubicBezTo>
                  <a:pt x="886" y="92"/>
                  <a:pt x="894" y="120"/>
                  <a:pt x="900" y="129"/>
                </a:cubicBezTo>
                <a:cubicBezTo>
                  <a:pt x="912" y="144"/>
                  <a:pt x="922" y="160"/>
                  <a:pt x="936" y="174"/>
                </a:cubicBezTo>
                <a:cubicBezTo>
                  <a:pt x="984" y="222"/>
                  <a:pt x="1008" y="240"/>
                  <a:pt x="1044" y="300"/>
                </a:cubicBezTo>
                <a:cubicBezTo>
                  <a:pt x="1041" y="309"/>
                  <a:pt x="1044" y="329"/>
                  <a:pt x="1035" y="327"/>
                </a:cubicBezTo>
                <a:cubicBezTo>
                  <a:pt x="1020" y="323"/>
                  <a:pt x="1018" y="302"/>
                  <a:pt x="1008" y="291"/>
                </a:cubicBezTo>
                <a:cubicBezTo>
                  <a:pt x="1000" y="281"/>
                  <a:pt x="990" y="273"/>
                  <a:pt x="981" y="264"/>
                </a:cubicBezTo>
                <a:cubicBezTo>
                  <a:pt x="986" y="249"/>
                  <a:pt x="994" y="171"/>
                  <a:pt x="972" y="237"/>
                </a:cubicBezTo>
                <a:cubicBezTo>
                  <a:pt x="1001" y="286"/>
                  <a:pt x="1013" y="327"/>
                  <a:pt x="1026" y="381"/>
                </a:cubicBezTo>
                <a:cubicBezTo>
                  <a:pt x="1028" y="388"/>
                  <a:pt x="1042" y="435"/>
                  <a:pt x="1053" y="435"/>
                </a:cubicBezTo>
                <a:cubicBezTo>
                  <a:pt x="1062" y="435"/>
                  <a:pt x="1049" y="416"/>
                  <a:pt x="1044" y="408"/>
                </a:cubicBezTo>
                <a:cubicBezTo>
                  <a:pt x="1037" y="395"/>
                  <a:pt x="1024" y="385"/>
                  <a:pt x="1017" y="372"/>
                </a:cubicBezTo>
                <a:cubicBezTo>
                  <a:pt x="984" y="313"/>
                  <a:pt x="961" y="230"/>
                  <a:pt x="945" y="165"/>
                </a:cubicBezTo>
                <a:cubicBezTo>
                  <a:pt x="953" y="323"/>
                  <a:pt x="954" y="364"/>
                  <a:pt x="999" y="498"/>
                </a:cubicBezTo>
                <a:cubicBezTo>
                  <a:pt x="986" y="392"/>
                  <a:pt x="974" y="337"/>
                  <a:pt x="954" y="237"/>
                </a:cubicBezTo>
                <a:cubicBezTo>
                  <a:pt x="950" y="216"/>
                  <a:pt x="966" y="279"/>
                  <a:pt x="972" y="300"/>
                </a:cubicBezTo>
                <a:cubicBezTo>
                  <a:pt x="978" y="324"/>
                  <a:pt x="984" y="348"/>
                  <a:pt x="990" y="372"/>
                </a:cubicBezTo>
                <a:cubicBezTo>
                  <a:pt x="997" y="400"/>
                  <a:pt x="1022" y="481"/>
                  <a:pt x="1017" y="453"/>
                </a:cubicBezTo>
                <a:cubicBezTo>
                  <a:pt x="1005" y="382"/>
                  <a:pt x="971" y="324"/>
                  <a:pt x="954" y="255"/>
                </a:cubicBezTo>
                <a:cubicBezTo>
                  <a:pt x="951" y="267"/>
                  <a:pt x="947" y="279"/>
                  <a:pt x="945" y="291"/>
                </a:cubicBezTo>
                <a:cubicBezTo>
                  <a:pt x="941" y="315"/>
                  <a:pt x="958" y="352"/>
                  <a:pt x="936" y="363"/>
                </a:cubicBezTo>
                <a:cubicBezTo>
                  <a:pt x="917" y="372"/>
                  <a:pt x="930" y="321"/>
                  <a:pt x="927" y="300"/>
                </a:cubicBezTo>
                <a:cubicBezTo>
                  <a:pt x="919" y="249"/>
                  <a:pt x="901" y="208"/>
                  <a:pt x="873" y="165"/>
                </a:cubicBezTo>
                <a:cubicBezTo>
                  <a:pt x="867" y="174"/>
                  <a:pt x="866" y="192"/>
                  <a:pt x="855" y="192"/>
                </a:cubicBezTo>
                <a:cubicBezTo>
                  <a:pt x="844" y="192"/>
                  <a:pt x="843" y="174"/>
                  <a:pt x="837" y="165"/>
                </a:cubicBezTo>
                <a:cubicBezTo>
                  <a:pt x="815" y="134"/>
                  <a:pt x="795" y="111"/>
                  <a:pt x="783" y="75"/>
                </a:cubicBezTo>
                <a:cubicBezTo>
                  <a:pt x="741" y="89"/>
                  <a:pt x="742" y="70"/>
                  <a:pt x="702" y="57"/>
                </a:cubicBezTo>
                <a:cubicBezTo>
                  <a:pt x="638" y="100"/>
                  <a:pt x="709" y="65"/>
                  <a:pt x="657" y="48"/>
                </a:cubicBezTo>
                <a:cubicBezTo>
                  <a:pt x="645" y="44"/>
                  <a:pt x="633" y="54"/>
                  <a:pt x="621" y="57"/>
                </a:cubicBezTo>
                <a:cubicBezTo>
                  <a:pt x="591" y="37"/>
                  <a:pt x="583" y="14"/>
                  <a:pt x="549" y="3"/>
                </a:cubicBezTo>
                <a:cubicBezTo>
                  <a:pt x="509" y="16"/>
                  <a:pt x="517" y="35"/>
                  <a:pt x="477" y="48"/>
                </a:cubicBezTo>
                <a:cubicBezTo>
                  <a:pt x="471" y="39"/>
                  <a:pt x="450" y="0"/>
                  <a:pt x="432" y="3"/>
                </a:cubicBezTo>
                <a:cubicBezTo>
                  <a:pt x="419" y="5"/>
                  <a:pt x="414" y="21"/>
                  <a:pt x="405" y="30"/>
                </a:cubicBezTo>
                <a:cubicBezTo>
                  <a:pt x="388" y="81"/>
                  <a:pt x="410" y="39"/>
                  <a:pt x="369" y="66"/>
                </a:cubicBezTo>
                <a:cubicBezTo>
                  <a:pt x="327" y="94"/>
                  <a:pt x="294" y="137"/>
                  <a:pt x="252" y="165"/>
                </a:cubicBezTo>
                <a:cubicBezTo>
                  <a:pt x="214" y="222"/>
                  <a:pt x="175" y="280"/>
                  <a:pt x="153" y="345"/>
                </a:cubicBezTo>
                <a:cubicBezTo>
                  <a:pt x="162" y="271"/>
                  <a:pt x="169" y="269"/>
                  <a:pt x="198" y="210"/>
                </a:cubicBezTo>
                <a:cubicBezTo>
                  <a:pt x="206" y="194"/>
                  <a:pt x="217" y="181"/>
                  <a:pt x="225" y="165"/>
                </a:cubicBezTo>
                <a:cubicBezTo>
                  <a:pt x="229" y="157"/>
                  <a:pt x="243" y="136"/>
                  <a:pt x="234" y="138"/>
                </a:cubicBezTo>
                <a:cubicBezTo>
                  <a:pt x="213" y="142"/>
                  <a:pt x="180" y="174"/>
                  <a:pt x="180" y="174"/>
                </a:cubicBezTo>
                <a:cubicBezTo>
                  <a:pt x="166" y="232"/>
                  <a:pt x="110" y="288"/>
                  <a:pt x="81" y="345"/>
                </a:cubicBezTo>
                <a:cubicBezTo>
                  <a:pt x="90" y="288"/>
                  <a:pt x="105" y="266"/>
                  <a:pt x="135" y="219"/>
                </a:cubicBezTo>
                <a:cubicBezTo>
                  <a:pt x="143" y="206"/>
                  <a:pt x="154" y="195"/>
                  <a:pt x="162" y="183"/>
                </a:cubicBezTo>
                <a:cubicBezTo>
                  <a:pt x="166" y="177"/>
                  <a:pt x="171" y="165"/>
                  <a:pt x="171" y="165"/>
                </a:cubicBezTo>
                <a:cubicBezTo>
                  <a:pt x="154" y="231"/>
                  <a:pt x="102" y="273"/>
                  <a:pt x="81" y="336"/>
                </a:cubicBezTo>
                <a:cubicBezTo>
                  <a:pt x="89" y="273"/>
                  <a:pt x="107" y="221"/>
                  <a:pt x="135" y="165"/>
                </a:cubicBezTo>
                <a:cubicBezTo>
                  <a:pt x="143" y="149"/>
                  <a:pt x="162" y="137"/>
                  <a:pt x="162" y="120"/>
                </a:cubicBezTo>
                <a:cubicBezTo>
                  <a:pt x="162" y="107"/>
                  <a:pt x="143" y="137"/>
                  <a:pt x="135" y="147"/>
                </a:cubicBezTo>
                <a:cubicBezTo>
                  <a:pt x="119" y="165"/>
                  <a:pt x="106" y="184"/>
                  <a:pt x="90" y="201"/>
                </a:cubicBezTo>
                <a:cubicBezTo>
                  <a:pt x="70" y="223"/>
                  <a:pt x="27" y="264"/>
                  <a:pt x="27" y="264"/>
                </a:cubicBezTo>
                <a:cubicBezTo>
                  <a:pt x="0" y="345"/>
                  <a:pt x="48" y="219"/>
                  <a:pt x="54" y="210"/>
                </a:cubicBezTo>
                <a:cubicBezTo>
                  <a:pt x="61" y="200"/>
                  <a:pt x="73" y="193"/>
                  <a:pt x="81" y="183"/>
                </a:cubicBezTo>
                <a:cubicBezTo>
                  <a:pt x="88" y="175"/>
                  <a:pt x="99" y="145"/>
                  <a:pt x="99" y="156"/>
                </a:cubicBezTo>
                <a:cubicBezTo>
                  <a:pt x="99" y="210"/>
                  <a:pt x="36" y="253"/>
                  <a:pt x="36" y="309"/>
                </a:cubicBezTo>
                <a:cubicBezTo>
                  <a:pt x="36" y="318"/>
                  <a:pt x="38" y="288"/>
                  <a:pt x="45" y="282"/>
                </a:cubicBezTo>
                <a:cubicBezTo>
                  <a:pt x="72" y="260"/>
                  <a:pt x="107" y="249"/>
                  <a:pt x="135" y="228"/>
                </a:cubicBezTo>
                <a:cubicBezTo>
                  <a:pt x="147" y="219"/>
                  <a:pt x="159" y="210"/>
                  <a:pt x="171" y="201"/>
                </a:cubicBezTo>
                <a:cubicBezTo>
                  <a:pt x="145" y="266"/>
                  <a:pt x="165" y="228"/>
                  <a:pt x="126" y="282"/>
                </a:cubicBezTo>
                <a:cubicBezTo>
                  <a:pt x="120" y="291"/>
                  <a:pt x="102" y="318"/>
                  <a:pt x="108" y="309"/>
                </a:cubicBezTo>
                <a:cubicBezTo>
                  <a:pt x="114" y="300"/>
                  <a:pt x="126" y="271"/>
                  <a:pt x="126" y="282"/>
                </a:cubicBezTo>
                <a:cubicBezTo>
                  <a:pt x="126" y="298"/>
                  <a:pt x="114" y="312"/>
                  <a:pt x="108" y="327"/>
                </a:cubicBezTo>
                <a:cubicBezTo>
                  <a:pt x="105" y="336"/>
                  <a:pt x="90" y="354"/>
                  <a:pt x="99" y="354"/>
                </a:cubicBezTo>
                <a:cubicBezTo>
                  <a:pt x="111" y="354"/>
                  <a:pt x="124" y="307"/>
                  <a:pt x="126" y="300"/>
                </a:cubicBezTo>
                <a:cubicBezTo>
                  <a:pt x="110" y="493"/>
                  <a:pt x="148" y="360"/>
                  <a:pt x="63" y="417"/>
                </a:cubicBezTo>
                <a:cubicBezTo>
                  <a:pt x="60" y="426"/>
                  <a:pt x="54" y="453"/>
                  <a:pt x="54" y="444"/>
                </a:cubicBezTo>
                <a:cubicBezTo>
                  <a:pt x="54" y="383"/>
                  <a:pt x="83" y="346"/>
                  <a:pt x="117" y="300"/>
                </a:cubicBezTo>
                <a:cubicBezTo>
                  <a:pt x="127" y="269"/>
                  <a:pt x="174" y="216"/>
                  <a:pt x="117" y="273"/>
                </a:cubicBezTo>
                <a:cubicBezTo>
                  <a:pt x="128" y="204"/>
                  <a:pt x="142" y="163"/>
                  <a:pt x="207" y="120"/>
                </a:cubicBezTo>
                <a:cubicBezTo>
                  <a:pt x="232" y="104"/>
                  <a:pt x="288" y="84"/>
                  <a:pt x="288" y="84"/>
                </a:cubicBezTo>
                <a:cubicBezTo>
                  <a:pt x="297" y="75"/>
                  <a:pt x="315" y="57"/>
                  <a:pt x="315" y="57"/>
                </a:cubicBezTo>
              </a:path>
            </a:pathLst>
          </a:custGeom>
          <a:noFill/>
          <a:ln w="57150">
            <a:solidFill>
              <a:srgbClr val="CC9900"/>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3" name="Oval 18"/>
          <p:cNvSpPr>
            <a:spLocks noChangeArrowheads="1"/>
          </p:cNvSpPr>
          <p:nvPr/>
        </p:nvSpPr>
        <p:spPr bwMode="auto">
          <a:xfrm>
            <a:off x="26670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4" name="Oval 19"/>
          <p:cNvSpPr>
            <a:spLocks noChangeArrowheads="1"/>
          </p:cNvSpPr>
          <p:nvPr/>
        </p:nvSpPr>
        <p:spPr bwMode="auto">
          <a:xfrm>
            <a:off x="31242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5" name="Oval 20"/>
          <p:cNvSpPr>
            <a:spLocks noChangeArrowheads="1"/>
          </p:cNvSpPr>
          <p:nvPr/>
        </p:nvSpPr>
        <p:spPr bwMode="auto">
          <a:xfrm>
            <a:off x="62484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6" name="Oval 21"/>
          <p:cNvSpPr>
            <a:spLocks noChangeArrowheads="1"/>
          </p:cNvSpPr>
          <p:nvPr/>
        </p:nvSpPr>
        <p:spPr bwMode="auto">
          <a:xfrm>
            <a:off x="67056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7" name="Oval 22"/>
          <p:cNvSpPr>
            <a:spLocks noChangeArrowheads="1"/>
          </p:cNvSpPr>
          <p:nvPr/>
        </p:nvSpPr>
        <p:spPr bwMode="auto">
          <a:xfrm>
            <a:off x="4419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8" name="Oval 23"/>
          <p:cNvSpPr>
            <a:spLocks noChangeArrowheads="1"/>
          </p:cNvSpPr>
          <p:nvPr/>
        </p:nvSpPr>
        <p:spPr bwMode="auto">
          <a:xfrm>
            <a:off x="4800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nvGrpSpPr>
          <p:cNvPr id="68633" name="Group 6"/>
          <p:cNvGrpSpPr>
            <a:grpSpLocks/>
          </p:cNvGrpSpPr>
          <p:nvPr/>
        </p:nvGrpSpPr>
        <p:grpSpPr bwMode="auto">
          <a:xfrm>
            <a:off x="467544" y="2780928"/>
            <a:ext cx="1212850" cy="1243013"/>
            <a:chOff x="1961" y="-17"/>
            <a:chExt cx="764" cy="783"/>
          </a:xfrm>
        </p:grpSpPr>
        <p:sp>
          <p:nvSpPr>
            <p:cNvPr id="26" name="Text Box 4"/>
            <p:cNvSpPr txBox="1">
              <a:spLocks noChangeArrowheads="1"/>
            </p:cNvSpPr>
            <p:nvPr/>
          </p:nvSpPr>
          <p:spPr bwMode="auto">
            <a:xfrm>
              <a:off x="1961" y="74"/>
              <a:ext cx="764" cy="692"/>
            </a:xfrm>
            <a:prstGeom prst="rect">
              <a:avLst/>
            </a:prstGeom>
            <a:noFill/>
            <a:ln w="9525">
              <a:noFill/>
              <a:miter lim="800000"/>
              <a:headEnd/>
              <a:tailEnd/>
            </a:ln>
          </p:spPr>
          <p:txBody>
            <a:bodyPr wrap="none">
              <a:spAutoFit/>
            </a:bodyPr>
            <a:lstStyle/>
            <a:p>
              <a:pPr eaLnBrk="1" hangingPunct="1">
                <a:buClr>
                  <a:srgbClr val="000000"/>
                </a:buClr>
                <a:buSzPct val="100000"/>
                <a:buFont typeface="Times New Roman" pitchFamily="18" charset="0"/>
                <a:buNone/>
              </a:pPr>
              <a:r>
                <a:rPr lang="ru-RU" altLang="ru-RU" sz="6600" b="1" dirty="0">
                  <a:solidFill>
                    <a:srgbClr val="78D6EA"/>
                  </a:solidFill>
                  <a:effectLst>
                    <a:outerShdw blurRad="38100" dist="38100" dir="2700000" algn="tl">
                      <a:srgbClr val="C0C0C0"/>
                    </a:outerShdw>
                  </a:effectLst>
                </a:rPr>
                <a:t>А</a:t>
              </a:r>
              <a:r>
                <a:rPr lang="ru-RU" altLang="ru-RU" sz="6000" b="1" dirty="0">
                  <a:solidFill>
                    <a:srgbClr val="66CCFF"/>
                  </a:solidFill>
                  <a:effectLst>
                    <a:outerShdw blurRad="38100" dist="38100" dir="2700000" algn="tl">
                      <a:srgbClr val="C0C0C0"/>
                    </a:outerShdw>
                  </a:effectLst>
                </a:rPr>
                <a:t>а</a:t>
              </a:r>
            </a:p>
          </p:txBody>
        </p:sp>
        <p:sp>
          <p:nvSpPr>
            <p:cNvPr id="27" name="AutoShape 5"/>
            <p:cNvSpPr>
              <a:spLocks noChangeArrowheads="1"/>
            </p:cNvSpPr>
            <p:nvPr/>
          </p:nvSpPr>
          <p:spPr bwMode="auto">
            <a:xfrm>
              <a:off x="2187" y="-17"/>
              <a:ext cx="318" cy="227"/>
            </a:xfrm>
            <a:prstGeom prst="curvedDownArrow">
              <a:avLst>
                <a:gd name="adj1" fmla="val 36656"/>
                <a:gd name="adj2" fmla="val 56035"/>
                <a:gd name="adj3" fmla="val 33333"/>
              </a:avLst>
            </a:prstGeom>
            <a:solidFill>
              <a:srgbClr val="000000"/>
            </a:solidFill>
            <a:ln w="9525">
              <a:solidFill>
                <a:schemeClr val="tx1"/>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sz="2000">
                <a:effectLst>
                  <a:outerShdw blurRad="38100" dist="38100" dir="2700000" algn="tl">
                    <a:srgbClr val="000000">
                      <a:alpha val="43137"/>
                    </a:srgbClr>
                  </a:outerShdw>
                </a:effectLst>
                <a:ea typeface="+mn-ea"/>
                <a:cs typeface="+mn-cs"/>
              </a:endParaRPr>
            </a:p>
          </p:txBody>
        </p:sp>
      </p:gr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sz="quarter" idx="1"/>
          </p:nvPr>
        </p:nvSpPr>
        <p:spPr>
          <a:xfrm>
            <a:off x="179388" y="0"/>
            <a:ext cx="8964612" cy="6858000"/>
          </a:xfrm>
        </p:spPr>
        <p:txBody>
          <a:bodyPr>
            <a:normAutofit/>
          </a:bodyPr>
          <a:lstStyle/>
          <a:p>
            <a:pPr marL="109728" indent="0" algn="ctr" eaLnBrk="1" fontAlgn="auto" hangingPunct="1">
              <a:spcAft>
                <a:spcPts val="0"/>
              </a:spcAft>
              <a:buFont typeface="Wingdings 3" pitchFamily="18" charset="2"/>
              <a:buNone/>
              <a:defRPr/>
            </a:pPr>
            <a:r>
              <a:rPr lang="en-US" sz="3600" dirty="0"/>
              <a:t>    </a:t>
            </a:r>
            <a:r>
              <a:rPr lang="uk-UA" sz="3200" b="1" dirty="0">
                <a:solidFill>
                  <a:srgbClr val="C00000"/>
                </a:solidFill>
                <a:latin typeface="Calibri" panose="020F0502020204030204" pitchFamily="34" charset="0"/>
                <a:cs typeface="Calibri" panose="020F0502020204030204" pitchFamily="34" charset="0"/>
              </a:rPr>
              <a:t>Неповне домінування</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a:buNone/>
              <a:defRPr/>
            </a:pPr>
            <a:r>
              <a:rPr lang="ru-RU" dirty="0">
                <a:effectLst>
                  <a:outerShdw blurRad="38100" dist="38100" dir="2700000" algn="tl">
                    <a:srgbClr val="FFFFFF"/>
                  </a:outerShdw>
                </a:effectLst>
                <a:latin typeface="Calibri" panose="020F0502020204030204" pitchFamily="34" charset="0"/>
                <a:cs typeface="Calibri" panose="020F0502020204030204" pitchFamily="34" charset="0"/>
              </a:rPr>
              <a:t>/або проміжне успадкування/ </a:t>
            </a:r>
            <a:r>
              <a:rPr lang="uk-UA" sz="2400" dirty="0">
                <a:ea typeface="Calibri" pitchFamily="34" charset="0"/>
                <a:cs typeface="Times New Roman" pitchFamily="18" charset="0"/>
              </a:rPr>
              <a:t>домінантний алель не повністю пригнічує дію рецесивного алеля, тому  </a:t>
            </a:r>
            <a:r>
              <a:rPr lang="uk-UA" sz="2400" b="1" dirty="0">
                <a:solidFill>
                  <a:srgbClr val="FF0000"/>
                </a:solidFill>
                <a:ea typeface="Calibri" pitchFamily="34" charset="0"/>
                <a:cs typeface="Times New Roman" pitchFamily="18" charset="0"/>
              </a:rPr>
              <a:t>гетерозиготи (</a:t>
            </a:r>
            <a:r>
              <a:rPr lang="uk-UA" sz="2400" b="1" i="1" dirty="0">
                <a:solidFill>
                  <a:srgbClr val="FF0000"/>
                </a:solidFill>
                <a:ea typeface="Calibri" pitchFamily="34" charset="0"/>
                <a:cs typeface="Times New Roman" pitchFamily="18" charset="0"/>
              </a:rPr>
              <a:t>Аа)</a:t>
            </a:r>
            <a:r>
              <a:rPr lang="uk-UA" sz="2400" b="1" dirty="0">
                <a:solidFill>
                  <a:srgbClr val="FF0000"/>
                </a:solidFill>
                <a:ea typeface="Calibri" pitchFamily="34" charset="0"/>
                <a:cs typeface="Times New Roman" pitchFamily="18" charset="0"/>
              </a:rPr>
              <a:t> мають проміжний фенотип</a:t>
            </a:r>
            <a:r>
              <a:rPr lang="uk-UA" sz="2400" dirty="0">
                <a:ea typeface="Calibri" pitchFamily="34" charset="0"/>
                <a:cs typeface="Times New Roman" pitchFamily="18" charset="0"/>
              </a:rPr>
              <a:t>. В результаті домінантна гомозигота (</a:t>
            </a:r>
            <a:r>
              <a:rPr lang="uk-UA" sz="2400" i="1" dirty="0">
                <a:ea typeface="Calibri" pitchFamily="34" charset="0"/>
                <a:cs typeface="Times New Roman" pitchFamily="18" charset="0"/>
              </a:rPr>
              <a:t>AA</a:t>
            </a:r>
            <a:r>
              <a:rPr lang="uk-UA" sz="2400" dirty="0">
                <a:ea typeface="Calibri" pitchFamily="34" charset="0"/>
                <a:cs typeface="Times New Roman" pitchFamily="18" charset="0"/>
              </a:rPr>
              <a:t>) та гетерозигота (</a:t>
            </a:r>
            <a:r>
              <a:rPr lang="uk-UA" sz="2400" i="1" dirty="0">
                <a:ea typeface="Calibri" pitchFamily="34" charset="0"/>
                <a:cs typeface="Times New Roman" pitchFamily="18" charset="0"/>
              </a:rPr>
              <a:t>Аа</a:t>
            </a:r>
            <a:r>
              <a:rPr lang="uk-UA" sz="2400" dirty="0">
                <a:ea typeface="Calibri" pitchFamily="34" charset="0"/>
                <a:cs typeface="Times New Roman" pitchFamily="18" charset="0"/>
              </a:rPr>
              <a:t>) відрізняються за фенотипом. </a:t>
            </a:r>
            <a:endParaRPr lang="en-US" sz="2400" dirty="0">
              <a:effectLst>
                <a:outerShdw blurRad="38100" dist="38100" dir="2700000" algn="tl">
                  <a:srgbClr val="FFFFFF"/>
                </a:outerShdw>
              </a:effectLst>
              <a:cs typeface="Calibri" panose="020F0502020204030204" pitchFamily="34" charset="0"/>
            </a:endParaRPr>
          </a:p>
          <a:p>
            <a:pPr marL="109728" indent="0" eaLnBrk="1" fontAlgn="auto" hangingPunct="1">
              <a:spcAft>
                <a:spcPts val="0"/>
              </a:spcAft>
              <a:buFont typeface="Wingdings 3" pitchFamily="18" charset="2"/>
              <a:buNone/>
              <a:defRPr/>
            </a:pPr>
            <a:r>
              <a:rPr lang="en-US" sz="2400" dirty="0">
                <a:effectLst>
                  <a:outerShdw blurRad="38100" dist="38100" dir="2700000" algn="tl">
                    <a:srgbClr val="FFFFFF"/>
                  </a:outerShdw>
                </a:effectLst>
              </a:rPr>
              <a:t>                                                              </a:t>
            </a:r>
            <a:endParaRPr lang="ru-RU" sz="2400" dirty="0"/>
          </a:p>
        </p:txBody>
      </p:sp>
      <p:pic>
        <p:nvPicPr>
          <p:cNvPr id="69635" name="Picture 5"/>
          <p:cNvPicPr>
            <a:picLocks noChangeAspect="1" noChangeArrowheads="1"/>
          </p:cNvPicPr>
          <p:nvPr/>
        </p:nvPicPr>
        <p:blipFill>
          <a:blip r:embed="rId2" cstate="print"/>
          <a:srcRect/>
          <a:stretch>
            <a:fillRect/>
          </a:stretch>
        </p:blipFill>
        <p:spPr bwMode="auto">
          <a:xfrm>
            <a:off x="1619250" y="2741613"/>
            <a:ext cx="3529013" cy="3070225"/>
          </a:xfrm>
          <a:prstGeom prst="rect">
            <a:avLst/>
          </a:prstGeom>
          <a:noFill/>
          <a:ln w="9525">
            <a:noFill/>
            <a:round/>
            <a:headEnd/>
            <a:tailEnd/>
          </a:ln>
        </p:spPr>
      </p:pic>
      <p:sp>
        <p:nvSpPr>
          <p:cNvPr id="161798" name="Text Box 6"/>
          <p:cNvSpPr txBox="1">
            <a:spLocks noChangeArrowheads="1"/>
          </p:cNvSpPr>
          <p:nvPr/>
        </p:nvSpPr>
        <p:spPr bwMode="auto">
          <a:xfrm>
            <a:off x="6588125" y="3716338"/>
            <a:ext cx="1944688" cy="366712"/>
          </a:xfrm>
          <a:prstGeom prst="rect">
            <a:avLst/>
          </a:prstGeom>
          <a:noFill/>
          <a:ln w="9525">
            <a:noFill/>
            <a:miter lim="800000"/>
            <a:headEnd/>
            <a:tailEnd/>
          </a:ln>
          <a:effectLst/>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ru-RU">
              <a:effectLst>
                <a:outerShdw blurRad="38100" dist="38100" dir="2700000" algn="tl">
                  <a:srgbClr val="000000"/>
                </a:outerShdw>
              </a:effectLst>
            </a:endParaRPr>
          </a:p>
        </p:txBody>
      </p:sp>
      <p:sp>
        <p:nvSpPr>
          <p:cNvPr id="69637" name="Text Box 7"/>
          <p:cNvSpPr txBox="1">
            <a:spLocks noChangeArrowheads="1"/>
          </p:cNvSpPr>
          <p:nvPr/>
        </p:nvSpPr>
        <p:spPr bwMode="auto">
          <a:xfrm>
            <a:off x="5651500" y="2781300"/>
            <a:ext cx="2827338" cy="3046413"/>
          </a:xfrm>
          <a:prstGeom prst="rect">
            <a:avLst/>
          </a:prstGeom>
          <a:noFill/>
          <a:ln w="9525">
            <a:noFill/>
            <a:miter lim="800000"/>
            <a:headEnd/>
            <a:tailEnd/>
          </a:ln>
        </p:spPr>
        <p:txBody>
          <a:bodyPr>
            <a:spAutoFit/>
          </a:bodyPr>
          <a:lstStyle/>
          <a:p>
            <a:pPr algn="ctr" eaLnBrk="1" hangingPunct="1">
              <a:buClr>
                <a:srgbClr val="000000"/>
              </a:buClr>
              <a:buSzPct val="100000"/>
              <a:buFont typeface="Times New Roman" pitchFamily="18" charset="0"/>
              <a:buNone/>
            </a:pPr>
            <a:r>
              <a:rPr lang="uk-UA" altLang="ru-RU" sz="2400" dirty="0">
                <a:solidFill>
                  <a:schemeClr val="tx1"/>
                </a:solidFill>
              </a:rPr>
              <a:t>Розщеплення за</a:t>
            </a:r>
            <a:endParaRPr lang="en-US" altLang="ru-RU" sz="2400" dirty="0">
              <a:solidFill>
                <a:schemeClr val="tx1"/>
              </a:solidFill>
            </a:endParaRPr>
          </a:p>
          <a:p>
            <a:pPr algn="ctr" eaLnBrk="1" hangingPunct="1">
              <a:buClr>
                <a:srgbClr val="000000"/>
              </a:buClr>
              <a:buSzPct val="100000"/>
              <a:buFont typeface="Times New Roman" pitchFamily="18" charset="0"/>
              <a:buNone/>
            </a:pPr>
            <a:r>
              <a:rPr lang="en-US" altLang="ru-RU" sz="2400" dirty="0">
                <a:solidFill>
                  <a:schemeClr val="tx1"/>
                </a:solidFill>
              </a:rPr>
              <a:t>                                                            </a:t>
            </a:r>
            <a:r>
              <a:rPr lang="uk-UA" altLang="ru-RU" sz="2400" dirty="0">
                <a:solidFill>
                  <a:schemeClr val="tx1"/>
                </a:solidFill>
              </a:rPr>
              <a:t>генотипом і фенотипом</a:t>
            </a:r>
            <a:endParaRPr lang="en-US" altLang="ru-RU" sz="2400" dirty="0">
              <a:solidFill>
                <a:schemeClr val="tx1"/>
              </a:solidFill>
            </a:endParaRPr>
          </a:p>
          <a:p>
            <a:pPr eaLnBrk="1" hangingPunct="1">
              <a:buClr>
                <a:srgbClr val="000000"/>
              </a:buClr>
              <a:buSzPct val="100000"/>
              <a:buFont typeface="Times New Roman" pitchFamily="18" charset="0"/>
              <a:buNone/>
            </a:pPr>
            <a:endParaRPr lang="en-US" altLang="ru-RU" sz="2400" dirty="0">
              <a:solidFill>
                <a:schemeClr val="tx1"/>
              </a:solidFill>
            </a:endParaRPr>
          </a:p>
          <a:p>
            <a:pPr algn="ctr" eaLnBrk="1" hangingPunct="1">
              <a:buClr>
                <a:srgbClr val="000000"/>
              </a:buClr>
              <a:buSzPct val="100000"/>
              <a:buFont typeface="Times New Roman" pitchFamily="18" charset="0"/>
              <a:buNone/>
            </a:pPr>
            <a:r>
              <a:rPr lang="uk-UA" altLang="ru-RU" sz="2400" dirty="0">
                <a:solidFill>
                  <a:schemeClr val="tx1"/>
                </a:solidFill>
              </a:rPr>
              <a:t>в </a:t>
            </a:r>
            <a:r>
              <a:rPr lang="en-US" altLang="ru-RU" sz="2400" dirty="0">
                <a:solidFill>
                  <a:schemeClr val="tx1"/>
                </a:solidFill>
              </a:rPr>
              <a:t>F2</a:t>
            </a:r>
          </a:p>
          <a:p>
            <a:pPr algn="ctr" eaLnBrk="1" hangingPunct="1">
              <a:buClr>
                <a:srgbClr val="000000"/>
              </a:buClr>
              <a:buSzPct val="100000"/>
              <a:buFont typeface="Times New Roman" pitchFamily="18" charset="0"/>
              <a:buNone/>
            </a:pPr>
            <a:r>
              <a:rPr lang="en-US" altLang="ru-RU" sz="2400" dirty="0">
                <a:solidFill>
                  <a:schemeClr val="tx1"/>
                </a:solidFill>
              </a:rPr>
              <a:t>                                                                   </a:t>
            </a:r>
            <a:r>
              <a:rPr lang="en-US" altLang="ru-RU" sz="2400" b="1" dirty="0">
                <a:solidFill>
                  <a:srgbClr val="FF0000"/>
                </a:solidFill>
              </a:rPr>
              <a:t>1:2:1</a:t>
            </a:r>
            <a:endParaRPr lang="ru-RU" altLang="ru-RU" sz="2400" b="1"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sz="quarter" idx="1"/>
          </p:nvPr>
        </p:nvSpPr>
        <p:spPr>
          <a:xfrm>
            <a:off x="0" y="188913"/>
            <a:ext cx="9144000" cy="6669087"/>
          </a:xfrm>
        </p:spPr>
        <p:txBody>
          <a:bodyPr/>
          <a:lstStyle/>
          <a:p>
            <a:pPr algn="ct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b="1" dirty="0">
                <a:solidFill>
                  <a:srgbClr val="FF0000"/>
                </a:solidFill>
              </a:rPr>
              <a:t>Серпоподібно-клітина анемія</a:t>
            </a:r>
            <a:endParaRPr lang="en-GB" altLang="ru-RU" b="1" dirty="0">
              <a:solidFill>
                <a:srgbClr val="FF0000"/>
              </a:solidFill>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Спадкова хвороба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що характеризується атиповою молекулою гемоглобіну та серпоподібною (півмісяцевою) формою еритроцитів. Такі еритроцити легко руйнуються (гемоліз), що призводить до анемії, втоми, збільшення печінки та селезінки, затримки росту.</a:t>
            </a: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Гетерозиготні носії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зазвичай не мають симптомів захворювання. При низькому рівні кисню, підвищеному тиску, зневодненні та деяких інших станах вони може статись гемоліз еритроцитів і напад захворювання.</a:t>
            </a:r>
            <a:endParaRPr lang="en-GB" altLang="ru-RU" sz="2400" dirty="0">
              <a:latin typeface="Calibri" pitchFamily="34" charset="0"/>
              <a:cs typeface="Calibri" pitchFamily="34" charset="0"/>
            </a:endParaRPr>
          </a:p>
        </p:txBody>
      </p:sp>
      <p:pic>
        <p:nvPicPr>
          <p:cNvPr id="70659" name="Picture 4"/>
          <p:cNvPicPr>
            <a:picLocks noChangeAspect="1" noChangeArrowheads="1"/>
          </p:cNvPicPr>
          <p:nvPr/>
        </p:nvPicPr>
        <p:blipFill>
          <a:blip r:embed="rId3" cstate="print"/>
          <a:srcRect/>
          <a:stretch>
            <a:fillRect/>
          </a:stretch>
        </p:blipFill>
        <p:spPr bwMode="auto">
          <a:xfrm>
            <a:off x="5220072" y="2420888"/>
            <a:ext cx="3313113" cy="2209800"/>
          </a:xfrm>
          <a:prstGeom prst="rect">
            <a:avLst/>
          </a:prstGeom>
          <a:noFill/>
          <a:ln w="9525">
            <a:noFill/>
            <a:round/>
            <a:headEnd/>
            <a:tailEnd/>
          </a:ln>
        </p:spPr>
      </p:pic>
      <p:pic>
        <p:nvPicPr>
          <p:cNvPr id="70660" name="Picture 2"/>
          <p:cNvPicPr>
            <a:picLocks noChangeAspect="1" noChangeArrowheads="1"/>
          </p:cNvPicPr>
          <p:nvPr/>
        </p:nvPicPr>
        <p:blipFill>
          <a:blip r:embed="rId4" cstate="print"/>
          <a:srcRect/>
          <a:stretch>
            <a:fillRect/>
          </a:stretch>
        </p:blipFill>
        <p:spPr bwMode="auto">
          <a:xfrm>
            <a:off x="1187624" y="2564904"/>
            <a:ext cx="3600450" cy="2162175"/>
          </a:xfrm>
          <a:prstGeom prst="rect">
            <a:avLst/>
          </a:prstGeom>
          <a:solidFill>
            <a:srgbClr val="FFFFFF"/>
          </a:solid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sz="quarter" idx="1"/>
          </p:nvPr>
        </p:nvSpPr>
        <p:spPr bwMode="auto">
          <a:xfrm>
            <a:off x="251520" y="179388"/>
            <a:ext cx="8892480" cy="6840537"/>
          </a:xfrm>
          <a:noFill/>
          <a:ln>
            <a:miter lim="800000"/>
            <a:headEnd/>
            <a:tailEnd/>
          </a:ln>
        </p:spPr>
        <p:txBody>
          <a:bodyPr anchor="t" anchorCtr="0"/>
          <a:lstStyle/>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FFFFFF"/>
                </a:solidFill>
              </a:rPr>
              <a:t> </a:t>
            </a:r>
            <a:r>
              <a:rPr lang="ru-RU" sz="2800" b="1" dirty="0">
                <a:solidFill>
                  <a:schemeClr val="tx1"/>
                </a:solidFill>
                <a:effectLst/>
                <a:latin typeface="Calibri" pitchFamily="34" charset="0"/>
                <a:cs typeface="Calibri" pitchFamily="34" charset="0"/>
              </a:rPr>
              <a:t>Анофтальм</a:t>
            </a:r>
            <a:r>
              <a:rPr lang="ru-RU" sz="2800" b="0" dirty="0">
                <a:solidFill>
                  <a:schemeClr val="tx1"/>
                </a:solidFill>
                <a:effectLst/>
                <a:latin typeface="Calibri" pitchFamily="34" charset="0"/>
                <a:cs typeface="Calibri" pitchFamily="34" charset="0"/>
              </a:rPr>
              <a:t>: вроджена відсутність очного яблука в рецесивному гомозиготному стані, гетерозиготні особи мають маленькі очні яблука.</a:t>
            </a:r>
            <a:endParaRPr lang="en-GB" sz="2800" b="0" dirty="0">
              <a:solidFill>
                <a:schemeClr val="tx1"/>
              </a:solidFill>
              <a:effectLst/>
              <a:latin typeface="Calibri" pitchFamily="34" charset="0"/>
              <a:cs typeface="Calibri" pitchFamily="34" charset="0"/>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a:solidFill>
                  <a:schemeClr val="tx1"/>
                </a:solidFill>
                <a:effectLst>
                  <a:outerShdw blurRad="38100" dist="38100" dir="2700000" algn="tl">
                    <a:srgbClr val="000000">
                      <a:alpha val="43137"/>
                    </a:srgbClr>
                  </a:outerShdw>
                </a:effectLst>
              </a:rPr>
              <a:t>     </a:t>
            </a:r>
            <a:endParaRPr lang="uk-UA"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1" dirty="0">
                <a:solidFill>
                  <a:schemeClr val="tx1"/>
                </a:solidFill>
                <a:effectLst/>
                <a:latin typeface="Calibri" pitchFamily="34" charset="0"/>
                <a:cs typeface="Calibri" pitchFamily="34" charset="0"/>
              </a:rPr>
              <a:t>Цистинурія</a:t>
            </a:r>
            <a:r>
              <a:rPr lang="uk-UA" sz="2800" b="0" dirty="0">
                <a:solidFill>
                  <a:schemeClr val="tx1"/>
                </a:solidFill>
                <a:effectLst/>
                <a:latin typeface="Calibri" pitchFamily="34" charset="0"/>
                <a:cs typeface="Calibri" pitchFamily="34" charset="0"/>
              </a:rPr>
              <a:t>: цистинові камені в нирках мають</a:t>
            </a: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0" dirty="0">
                <a:solidFill>
                  <a:schemeClr val="tx1"/>
                </a:solidFill>
                <a:effectLst/>
                <a:latin typeface="Calibri" pitchFamily="34" charset="0"/>
                <a:cs typeface="Calibri" pitchFamily="34" charset="0"/>
              </a:rPr>
              <a:t>            гомозиготні особи (аа), гетерозиготні (Аа) виділяють підвищена кількість цистину з сечею.</a:t>
            </a:r>
            <a:endParaRPr lang="en-GB" sz="2800" b="0" dirty="0">
              <a:solidFill>
                <a:schemeClr val="tx1"/>
              </a:solidFill>
              <a:effectLst/>
              <a:latin typeface="Calibri" pitchFamily="34" charset="0"/>
              <a:cs typeface="Calibri" pitchFamily="34" charset="0"/>
            </a:endParaRPr>
          </a:p>
        </p:txBody>
      </p:sp>
      <p:pic>
        <p:nvPicPr>
          <p:cNvPr id="72707" name="Picture 2"/>
          <p:cNvPicPr>
            <a:picLocks noChangeAspect="1" noChangeArrowheads="1"/>
          </p:cNvPicPr>
          <p:nvPr/>
        </p:nvPicPr>
        <p:blipFill>
          <a:blip r:embed="rId3" cstate="print"/>
          <a:srcRect/>
          <a:stretch>
            <a:fillRect/>
          </a:stretch>
        </p:blipFill>
        <p:spPr bwMode="auto">
          <a:xfrm>
            <a:off x="1979613" y="1700213"/>
            <a:ext cx="4897437" cy="29432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75656" y="2924944"/>
            <a:ext cx="6579059" cy="2376264"/>
          </a:xfrm>
          <a:prstGeom prst="rect">
            <a:avLst/>
          </a:prstGeom>
          <a:noFill/>
          <a:ln w="9525">
            <a:noFill/>
            <a:miter lim="800000"/>
            <a:headEnd/>
            <a:tailEnd/>
          </a:ln>
        </p:spPr>
      </p:pic>
      <p:sp>
        <p:nvSpPr>
          <p:cNvPr id="45059" name="Rectangle 2"/>
          <p:cNvSpPr>
            <a:spLocks noGrp="1" noChangeArrowheads="1"/>
          </p:cNvSpPr>
          <p:nvPr>
            <p:ph type="title"/>
          </p:nvPr>
        </p:nvSpPr>
        <p:spPr>
          <a:xfrm>
            <a:off x="457200" y="0"/>
            <a:ext cx="8229600" cy="764704"/>
          </a:xfrm>
        </p:spPr>
        <p:txBody>
          <a:bodyPr/>
          <a:lstStyle/>
          <a:p>
            <a:pPr algn="ctr" eaLnBrk="1" hangingPunct="1">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t> </a:t>
            </a:r>
            <a:r>
              <a:rPr lang="uk-UA" sz="3200" b="1" dirty="0">
                <a:solidFill>
                  <a:srgbClr val="C00000"/>
                </a:solidFill>
                <a:effectLst/>
                <a:latin typeface="Calibri" panose="020F0502020204030204" pitchFamily="34" charset="0"/>
                <a:cs typeface="Calibri" panose="020F0502020204030204" pitchFamily="34" charset="0"/>
              </a:rPr>
              <a:t>Кодомінування</a:t>
            </a:r>
            <a:endParaRPr lang="ru-RU" sz="3200" b="1" dirty="0">
              <a:solidFill>
                <a:srgbClr val="C00000"/>
              </a:solidFill>
              <a:effectLst/>
              <a:latin typeface="Calibri" panose="020F0502020204030204" pitchFamily="34" charset="0"/>
              <a:cs typeface="Calibri" panose="020F0502020204030204" pitchFamily="34" charset="0"/>
            </a:endParaRPr>
          </a:p>
        </p:txBody>
      </p:sp>
      <p:sp>
        <p:nvSpPr>
          <p:cNvPr id="45058" name="Номер слайда 5"/>
          <p:cNvSpPr>
            <a:spLocks noGrp="1"/>
          </p:cNvSpPr>
          <p:nvPr>
            <p:ph type="sldNum" sz="quarter" idx="12"/>
          </p:nvPr>
        </p:nvSpPr>
        <p:spPr/>
        <p:txBody>
          <a:bodyPr/>
          <a:lstStyle/>
          <a:p>
            <a:pPr>
              <a:defRPr/>
            </a:pPr>
            <a:fld id="{8A691383-E655-422B-9BAF-D21C89914474}" type="slidenum">
              <a:rPr lang="ru-RU" altLang="ru-RU"/>
              <a:pPr>
                <a:defRPr/>
              </a:pPr>
              <a:t>47</a:t>
            </a:fld>
            <a:endParaRPr lang="ru-RU" altLang="ru-RU"/>
          </a:p>
        </p:txBody>
      </p:sp>
      <p:sp>
        <p:nvSpPr>
          <p:cNvPr id="73732" name="Rectangle 3"/>
          <p:cNvSpPr>
            <a:spLocks noGrp="1" noChangeArrowheads="1"/>
          </p:cNvSpPr>
          <p:nvPr>
            <p:ph sz="quarter" idx="1"/>
          </p:nvPr>
        </p:nvSpPr>
        <p:spPr>
          <a:xfrm>
            <a:off x="323528" y="981075"/>
            <a:ext cx="8668072" cy="5449888"/>
          </a:xfrm>
        </p:spPr>
        <p:txBody>
          <a:bodyPr/>
          <a:lstStyle/>
          <a:p>
            <a:pPr algn="ctr">
              <a:buFont typeface="Wingdings 3" pitchFamily="18" charset="2"/>
              <a:buNone/>
            </a:pPr>
            <a:r>
              <a:rPr lang="uk-UA" altLang="ru-RU" sz="2400" dirty="0">
                <a:latin typeface="Calibri" pitchFamily="34" charset="0"/>
                <a:cs typeface="Calibri" pitchFamily="34" charset="0"/>
              </a:rPr>
              <a:t>Обидва алелі однаково проявлюються в фенотипі</a:t>
            </a:r>
            <a:r>
              <a:rPr lang="en-GB" altLang="ru-RU" sz="2400" dirty="0">
                <a:latin typeface="Calibri" pitchFamily="34" charset="0"/>
                <a:cs typeface="Calibri" pitchFamily="34" charset="0"/>
              </a:rPr>
              <a:t>. </a:t>
            </a:r>
            <a:endParaRPr lang="uk-UA" altLang="ru-RU" sz="2400" dirty="0">
              <a:latin typeface="Calibri" pitchFamily="34" charset="0"/>
              <a:cs typeface="Calibri" pitchFamily="34" charset="0"/>
            </a:endParaRPr>
          </a:p>
          <a:p>
            <a:pPr>
              <a:buFont typeface="Wingdings 3" pitchFamily="18" charset="2"/>
              <a:buNone/>
            </a:pPr>
            <a:r>
              <a:rPr lang="uk-UA" altLang="ru-RU" sz="2400" dirty="0">
                <a:latin typeface="Calibri" pitchFamily="34" charset="0"/>
                <a:cs typeface="Calibri" pitchFamily="34" charset="0"/>
              </a:rPr>
              <a:t>У людини з групою крові АВ (генотип </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A</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B</a:t>
            </a:r>
            <a:r>
              <a:rPr lang="uk-UA" altLang="ru-RU" sz="2400" dirty="0">
                <a:latin typeface="Calibri" pitchFamily="34" charset="0"/>
                <a:cs typeface="Calibri" pitchFamily="34" charset="0"/>
              </a:rPr>
              <a:t>)</a:t>
            </a:r>
            <a:r>
              <a:rPr lang="en-GB" altLang="ru-RU" sz="2400" dirty="0">
                <a:latin typeface="Calibri" pitchFamily="34" charset="0"/>
                <a:cs typeface="Calibri" pitchFamily="34" charset="0"/>
              </a:rPr>
              <a:t> </a:t>
            </a:r>
            <a:r>
              <a:rPr lang="uk-UA" altLang="ru-RU" sz="2400" dirty="0">
                <a:latin typeface="Calibri" pitchFamily="34" charset="0"/>
                <a:cs typeface="Calibri" pitchFamily="34" charset="0"/>
              </a:rPr>
              <a:t>на еритроциті наявні обидва антигени</a:t>
            </a:r>
            <a:r>
              <a:rPr lang="en-GB" altLang="ru-RU" sz="2400" dirty="0">
                <a:latin typeface="Calibri" pitchFamily="34" charset="0"/>
                <a:cs typeface="Calibri" pitchFamily="34" charset="0"/>
              </a:rPr>
              <a:t>; </a:t>
            </a:r>
            <a:br>
              <a:rPr lang="en-GB" altLang="ru-RU" sz="2800" dirty="0">
                <a:latin typeface="Calibri" pitchFamily="34" charset="0"/>
                <a:cs typeface="Calibri" pitchFamily="34" charset="0"/>
              </a:rPr>
            </a:br>
            <a:endParaRPr lang="ru-RU" altLang="ru-RU" sz="2800" dirty="0">
              <a:latin typeface="Calibri" pitchFamily="34" charset="0"/>
              <a:cs typeface="Calibri" pitchFamily="34" charset="0"/>
            </a:endParaRPr>
          </a:p>
          <a:p>
            <a:pPr algn="just">
              <a:buFont typeface="Wingdings 3" pitchFamily="18" charset="2"/>
              <a:buNone/>
            </a:pPr>
            <a:endParaRPr lang="ru-RU" altLang="ru-RU" dirty="0"/>
          </a:p>
        </p:txBody>
      </p:sp>
      <p:sp>
        <p:nvSpPr>
          <p:cNvPr id="45063" name="Line 6"/>
          <p:cNvSpPr>
            <a:spLocks noChangeShapeType="1"/>
          </p:cNvSpPr>
          <p:nvPr/>
        </p:nvSpPr>
        <p:spPr bwMode="auto">
          <a:xfrm flipV="1">
            <a:off x="3059832" y="3212976"/>
            <a:ext cx="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4" name="Line 7"/>
          <p:cNvSpPr>
            <a:spLocks noChangeShapeType="1"/>
          </p:cNvSpPr>
          <p:nvPr/>
        </p:nvSpPr>
        <p:spPr bwMode="auto">
          <a:xfrm flipH="1" flipV="1">
            <a:off x="2699792" y="2924944"/>
            <a:ext cx="3810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5" name="Line 8"/>
          <p:cNvSpPr>
            <a:spLocks noChangeShapeType="1"/>
          </p:cNvSpPr>
          <p:nvPr/>
        </p:nvSpPr>
        <p:spPr bwMode="auto">
          <a:xfrm flipH="1">
            <a:off x="3059832" y="2924944"/>
            <a:ext cx="3048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6" name="Line 9"/>
          <p:cNvSpPr>
            <a:spLocks noChangeShapeType="1"/>
          </p:cNvSpPr>
          <p:nvPr/>
        </p:nvSpPr>
        <p:spPr bwMode="auto">
          <a:xfrm>
            <a:off x="6019800" y="3124200"/>
            <a:ext cx="0" cy="3810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7" name="Line 10"/>
          <p:cNvSpPr>
            <a:spLocks noChangeShapeType="1"/>
          </p:cNvSpPr>
          <p:nvPr/>
        </p:nvSpPr>
        <p:spPr bwMode="auto">
          <a:xfrm flipV="1">
            <a:off x="6019800" y="2895600"/>
            <a:ext cx="381000" cy="2286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8" name="Line 11"/>
          <p:cNvSpPr>
            <a:spLocks noChangeShapeType="1"/>
          </p:cNvSpPr>
          <p:nvPr/>
        </p:nvSpPr>
        <p:spPr bwMode="auto">
          <a:xfrm flipH="1" flipV="1">
            <a:off x="5652120" y="2996952"/>
            <a:ext cx="381000" cy="1524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9" name="Line 12"/>
          <p:cNvSpPr>
            <a:spLocks noChangeShapeType="1"/>
          </p:cNvSpPr>
          <p:nvPr/>
        </p:nvSpPr>
        <p:spPr bwMode="auto">
          <a:xfrm flipH="1">
            <a:off x="6324600" y="2514600"/>
            <a:ext cx="152400" cy="4572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0" name="Line 13"/>
          <p:cNvSpPr>
            <a:spLocks noChangeShapeType="1"/>
          </p:cNvSpPr>
          <p:nvPr/>
        </p:nvSpPr>
        <p:spPr bwMode="auto">
          <a:xfrm>
            <a:off x="6324600" y="2895600"/>
            <a:ext cx="457200" cy="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1" name="Text Box 14"/>
          <p:cNvSpPr txBox="1">
            <a:spLocks noChangeArrowheads="1"/>
          </p:cNvSpPr>
          <p:nvPr/>
        </p:nvSpPr>
        <p:spPr bwMode="auto">
          <a:xfrm>
            <a:off x="2411760" y="3645024"/>
            <a:ext cx="1530350"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a typeface="+mn-ea"/>
                <a:cs typeface="+mn-cs"/>
              </a:rPr>
              <a:t>Антиген</a:t>
            </a:r>
            <a:r>
              <a:rPr lang="en-US" dirty="0">
                <a:solidFill>
                  <a:schemeClr val="tx1"/>
                </a:solidFill>
                <a:ea typeface="+mn-ea"/>
                <a:cs typeface="+mn-cs"/>
              </a:rPr>
              <a:t>  A</a:t>
            </a:r>
            <a:endParaRPr lang="ru-RU" dirty="0">
              <a:solidFill>
                <a:schemeClr val="tx1"/>
              </a:solidFill>
              <a:ea typeface="+mn-ea"/>
              <a:cs typeface="+mn-cs"/>
            </a:endParaRPr>
          </a:p>
        </p:txBody>
      </p:sp>
      <p:sp>
        <p:nvSpPr>
          <p:cNvPr id="45072" name="Text Box 15"/>
          <p:cNvSpPr txBox="1">
            <a:spLocks noChangeArrowheads="1"/>
          </p:cNvSpPr>
          <p:nvPr/>
        </p:nvSpPr>
        <p:spPr bwMode="auto">
          <a:xfrm>
            <a:off x="5004048" y="3645024"/>
            <a:ext cx="1685925"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ffectLst>
                  <a:outerShdw blurRad="38100" dist="38100" dir="2700000" algn="tl">
                    <a:srgbClr val="000000">
                      <a:alpha val="43137"/>
                    </a:srgbClr>
                  </a:outerShdw>
                </a:effectLst>
                <a:ea typeface="+mn-ea"/>
                <a:cs typeface="+mn-cs"/>
              </a:rPr>
              <a:t>Антиген</a:t>
            </a:r>
            <a:r>
              <a:rPr lang="en-US" dirty="0">
                <a:solidFill>
                  <a:schemeClr val="tx1"/>
                </a:solidFill>
                <a:effectLst>
                  <a:outerShdw blurRad="38100" dist="38100" dir="2700000" algn="tl">
                    <a:srgbClr val="000000">
                      <a:alpha val="43137"/>
                    </a:srgbClr>
                  </a:outerShdw>
                </a:effectLst>
                <a:ea typeface="+mn-ea"/>
                <a:cs typeface="+mn-cs"/>
              </a:rPr>
              <a:t>  B</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45073" name="Text Box 16"/>
          <p:cNvSpPr txBox="1">
            <a:spLocks noChangeArrowheads="1"/>
          </p:cNvSpPr>
          <p:nvPr/>
        </p:nvSpPr>
        <p:spPr bwMode="auto">
          <a:xfrm>
            <a:off x="1619250" y="2781300"/>
            <a:ext cx="592138"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А</a:t>
            </a:r>
          </a:p>
        </p:txBody>
      </p:sp>
      <p:sp>
        <p:nvSpPr>
          <p:cNvPr id="45074" name="Line 17"/>
          <p:cNvSpPr>
            <a:spLocks noChangeShapeType="1"/>
          </p:cNvSpPr>
          <p:nvPr/>
        </p:nvSpPr>
        <p:spPr bwMode="auto">
          <a:xfrm>
            <a:off x="1979712" y="2996952"/>
            <a:ext cx="791617" cy="21634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5" name="Text Box 18"/>
          <p:cNvSpPr txBox="1">
            <a:spLocks noChangeArrowheads="1"/>
          </p:cNvSpPr>
          <p:nvPr/>
        </p:nvSpPr>
        <p:spPr bwMode="auto">
          <a:xfrm>
            <a:off x="7092950" y="2636838"/>
            <a:ext cx="503238"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В</a:t>
            </a:r>
          </a:p>
        </p:txBody>
      </p:sp>
      <p:sp>
        <p:nvSpPr>
          <p:cNvPr id="45076" name="Line 19"/>
          <p:cNvSpPr>
            <a:spLocks noChangeShapeType="1"/>
          </p:cNvSpPr>
          <p:nvPr/>
        </p:nvSpPr>
        <p:spPr bwMode="auto">
          <a:xfrm flipH="1">
            <a:off x="6300191" y="2996952"/>
            <a:ext cx="768027" cy="14401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sz="quarter" idx="1"/>
          </p:nvPr>
        </p:nvSpPr>
        <p:spPr>
          <a:xfrm>
            <a:off x="539750" y="0"/>
            <a:ext cx="8604250" cy="6597650"/>
          </a:xfrm>
        </p:spPr>
        <p:txBody>
          <a:bodyPr/>
          <a:lstStyle/>
          <a:p>
            <a:pPr marL="109537" indent="0" eaLnBrk="1" hangingPunct="1">
              <a:lnSpc>
                <a:spcPct val="90000"/>
              </a:lnSpc>
              <a:buFont typeface="Wingdings 3"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sz="3600" b="1" dirty="0">
                <a:solidFill>
                  <a:srgbClr val="FF3300"/>
                </a:solidFill>
              </a:rPr>
              <a:t>Взаємодія неалельних генів</a:t>
            </a:r>
            <a:r>
              <a:rPr lang="en-GB" altLang="ru-RU" sz="3600" b="1" dirty="0">
                <a:solidFill>
                  <a:srgbClr val="FF3300"/>
                </a:solidFill>
              </a:rPr>
              <a:t>.</a:t>
            </a:r>
            <a:r>
              <a:rPr lang="en-GB" altLang="ru-RU" b="1" dirty="0">
                <a:solidFill>
                  <a:srgbClr val="FF3300"/>
                </a:solidFill>
              </a:rPr>
              <a:t> </a:t>
            </a:r>
          </a:p>
          <a:p>
            <a:pPr>
              <a:lnSpc>
                <a:spcPct val="9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b="1" dirty="0"/>
              <a:t>Комплементарність </a:t>
            </a:r>
            <a:r>
              <a:rPr lang="uk-UA" sz="2400" dirty="0">
                <a:ea typeface="Calibri" panose="020F0502020204030204" pitchFamily="34" charset="0"/>
                <a:cs typeface="Times New Roman" panose="02020603050405020304" pitchFamily="18" charset="0"/>
              </a:rPr>
              <a:t>– </a:t>
            </a:r>
            <a:r>
              <a:rPr lang="uk-UA" sz="2400" dirty="0">
                <a:ea typeface="Calibri" panose="020F0502020204030204" pitchFamily="34" charset="0"/>
                <a:cs typeface="Arial" pitchFamily="34" charset="0"/>
              </a:rPr>
              <a:t>домінантні неалельні гени доповнюють один одного. </a:t>
            </a:r>
            <a:r>
              <a:rPr lang="uk-UA" sz="2400" b="1" dirty="0">
                <a:solidFill>
                  <a:srgbClr val="FF0000"/>
                </a:solidFill>
                <a:ea typeface="Calibri" panose="020F0502020204030204" pitchFamily="34" charset="0"/>
                <a:cs typeface="Arial" pitchFamily="34" charset="0"/>
              </a:rPr>
              <a:t>За наявності двох домінантних неалельних генів з'являється нова ознака</a:t>
            </a:r>
            <a:r>
              <a:rPr lang="uk-UA" sz="2400" dirty="0">
                <a:ea typeface="Calibri" panose="020F0502020204030204" pitchFamily="34" charset="0"/>
                <a:cs typeface="Arial" pitchFamily="34" charset="0"/>
              </a:rPr>
              <a:t>. </a:t>
            </a:r>
            <a:endParaRPr lang="x-none" sz="2400" dirty="0">
              <a:ea typeface="Calibri" panose="020F0502020204030204" pitchFamily="34" charset="0"/>
              <a:cs typeface="Arial"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ru-RU" sz="2400" dirty="0">
              <a:cs typeface="Calibri" panose="020F0502020204030204"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400" dirty="0">
                <a:latin typeface="Calibri" panose="020F0502020204030204" pitchFamily="34" charset="0"/>
                <a:cs typeface="Calibri" panose="020F0502020204030204" pitchFamily="34" charset="0"/>
              </a:rPr>
              <a:t>                                                      </a:t>
            </a:r>
            <a:r>
              <a:rPr lang="en-GB" altLang="ru-RU" sz="2800" dirty="0"/>
              <a:t> </a:t>
            </a:r>
          </a:p>
        </p:txBody>
      </p:sp>
      <p:pic>
        <p:nvPicPr>
          <p:cNvPr id="76803" name="Picture 2"/>
          <p:cNvPicPr>
            <a:picLocks noChangeAspect="1" noChangeArrowheads="1"/>
          </p:cNvPicPr>
          <p:nvPr/>
        </p:nvPicPr>
        <p:blipFill>
          <a:blip r:embed="rId3" cstate="print"/>
          <a:srcRect/>
          <a:stretch>
            <a:fillRect/>
          </a:stretch>
        </p:blipFill>
        <p:spPr bwMode="auto">
          <a:xfrm>
            <a:off x="5187453" y="1589881"/>
            <a:ext cx="3128963" cy="3678238"/>
          </a:xfrm>
          <a:prstGeom prst="rect">
            <a:avLst/>
          </a:prstGeom>
          <a:noFill/>
          <a:ln w="9525">
            <a:noFill/>
            <a:round/>
            <a:headEnd/>
            <a:tailEnd/>
          </a:ln>
        </p:spPr>
      </p:pic>
      <p:sp>
        <p:nvSpPr>
          <p:cNvPr id="76804" name="TextBox 3"/>
          <p:cNvSpPr txBox="1">
            <a:spLocks noChangeArrowheads="1"/>
          </p:cNvSpPr>
          <p:nvPr/>
        </p:nvSpPr>
        <p:spPr bwMode="auto">
          <a:xfrm>
            <a:off x="4448782" y="5377353"/>
            <a:ext cx="4752975" cy="1200329"/>
          </a:xfrm>
          <a:prstGeom prst="rect">
            <a:avLst/>
          </a:prstGeom>
          <a:noFill/>
          <a:ln w="9525">
            <a:noFill/>
            <a:miter lim="800000"/>
            <a:headEnd/>
            <a:tailEnd/>
          </a:ln>
        </p:spPr>
        <p:txBody>
          <a:bodyPr>
            <a:spAutoFit/>
          </a:bodyPr>
          <a:lstStyle/>
          <a:p>
            <a:pPr eaLnBrk="1" hangingPunct="1">
              <a:lnSpc>
                <a:spcPct val="9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latin typeface="Calibri" pitchFamily="34" charset="0"/>
                <a:cs typeface="Calibri" pitchFamily="34" charset="0"/>
              </a:rPr>
              <a:t> </a:t>
            </a:r>
            <a:r>
              <a:rPr lang="uk-UA" altLang="ru-RU" sz="2000" dirty="0">
                <a:solidFill>
                  <a:schemeClr val="tx1"/>
                </a:solidFill>
                <a:latin typeface="Calibri" pitchFamily="34" charset="0"/>
                <a:cs typeface="Calibri" pitchFamily="34" charset="0"/>
              </a:rPr>
              <a:t>Успадкування кольоу квітів духм</a:t>
            </a:r>
            <a:r>
              <a:rPr lang="en-US" altLang="ru-RU" sz="2000" dirty="0">
                <a:solidFill>
                  <a:schemeClr val="tx1"/>
                </a:solidFill>
                <a:latin typeface="Calibri" pitchFamily="34" charset="0"/>
                <a:cs typeface="Calibri" pitchFamily="34" charset="0"/>
              </a:rPr>
              <a:t>’</a:t>
            </a:r>
            <a:r>
              <a:rPr lang="uk-UA" altLang="ru-RU" sz="2000" dirty="0">
                <a:solidFill>
                  <a:schemeClr val="tx1"/>
                </a:solidFill>
                <a:latin typeface="Calibri" pitchFamily="34" charset="0"/>
                <a:cs typeface="Calibri" pitchFamily="34" charset="0"/>
              </a:rPr>
              <a:t>яного горошку. В </a:t>
            </a:r>
            <a:r>
              <a:rPr lang="en-GB" altLang="ru-RU" sz="2000" dirty="0">
                <a:solidFill>
                  <a:schemeClr val="tx1"/>
                </a:solidFill>
                <a:latin typeface="Calibri" pitchFamily="34" charset="0"/>
                <a:cs typeface="Calibri" pitchFamily="34" charset="0"/>
              </a:rPr>
              <a:t>F2</a:t>
            </a:r>
            <a:r>
              <a:rPr lang="uk-UA" altLang="ru-RU" sz="2000" dirty="0">
                <a:solidFill>
                  <a:schemeClr val="tx1"/>
                </a:solidFill>
                <a:latin typeface="Calibri" pitchFamily="34" charset="0"/>
                <a:cs typeface="Calibri" pitchFamily="34" charset="0"/>
              </a:rPr>
              <a:t> співвідношенння</a:t>
            </a:r>
            <a:r>
              <a:rPr lang="en-GB" altLang="ru-RU" sz="2000" dirty="0">
                <a:solidFill>
                  <a:schemeClr val="tx1"/>
                </a:solidFill>
                <a:latin typeface="Calibri" pitchFamily="34" charset="0"/>
                <a:cs typeface="Calibri" pitchFamily="34" charset="0"/>
              </a:rPr>
              <a:t>: 9 (</a:t>
            </a:r>
            <a:r>
              <a:rPr lang="uk-UA" altLang="ru-RU" sz="2000" dirty="0">
                <a:solidFill>
                  <a:schemeClr val="tx1"/>
                </a:solidFill>
                <a:latin typeface="Calibri" pitchFamily="34" charset="0"/>
                <a:cs typeface="Calibri" pitchFamily="34" charset="0"/>
              </a:rPr>
              <a:t>пурпурові квіти</a:t>
            </a:r>
            <a:r>
              <a:rPr lang="en-GB" altLang="ru-RU" sz="2000" dirty="0">
                <a:solidFill>
                  <a:schemeClr val="tx1"/>
                </a:solidFill>
                <a:latin typeface="Calibri" pitchFamily="34" charset="0"/>
                <a:cs typeface="Calibri" pitchFamily="34" charset="0"/>
              </a:rPr>
              <a:t>) : 7 (</a:t>
            </a:r>
            <a:r>
              <a:rPr lang="uk-UA" altLang="ru-RU" sz="2000" dirty="0">
                <a:solidFill>
                  <a:schemeClr val="tx1"/>
                </a:solidFill>
                <a:latin typeface="Calibri" pitchFamily="34" charset="0"/>
                <a:cs typeface="Calibri" pitchFamily="34" charset="0"/>
              </a:rPr>
              <a:t>білі квіти</a:t>
            </a:r>
            <a:r>
              <a:rPr lang="en-GB" altLang="ru-RU" sz="2000" dirty="0">
                <a:solidFill>
                  <a:schemeClr val="tx1"/>
                </a:solidFill>
                <a:latin typeface="Calibri" pitchFamily="34" charset="0"/>
                <a:cs typeface="Calibri" pitchFamily="34" charset="0"/>
              </a:rPr>
              <a:t>) </a:t>
            </a:r>
            <a:r>
              <a:rPr lang="uk-UA" altLang="ru-RU" sz="2000" dirty="0">
                <a:solidFill>
                  <a:schemeClr val="tx1"/>
                </a:solidFill>
                <a:latin typeface="Calibri" pitchFamily="34" charset="0"/>
                <a:cs typeface="Calibri" pitchFamily="34" charset="0"/>
              </a:rPr>
              <a:t>замість     9 : 3: 3: 1</a:t>
            </a:r>
            <a:r>
              <a:rPr lang="en-GB" altLang="ru-RU" sz="2000" dirty="0">
                <a:solidFill>
                  <a:schemeClr val="tx1"/>
                </a:solidFill>
                <a:latin typeface="Calibri" pitchFamily="34" charset="0"/>
                <a:cs typeface="Calibri" pitchFamily="34" charset="0"/>
              </a:rPr>
              <a:t>.</a:t>
            </a:r>
            <a:endParaRPr lang="ru-RU" altLang="ru-RU" sz="2000" dirty="0">
              <a:solidFill>
                <a:schemeClr val="tx1"/>
              </a:solidFill>
            </a:endParaRPr>
          </a:p>
        </p:txBody>
      </p:sp>
      <p:pic>
        <p:nvPicPr>
          <p:cNvPr id="76805" name="Рисунок 4"/>
          <p:cNvPicPr>
            <a:picLocks noChangeAspect="1"/>
          </p:cNvPicPr>
          <p:nvPr/>
        </p:nvPicPr>
        <p:blipFill>
          <a:blip r:embed="rId4" cstate="print"/>
          <a:srcRect/>
          <a:stretch>
            <a:fillRect/>
          </a:stretch>
        </p:blipFill>
        <p:spPr bwMode="auto">
          <a:xfrm>
            <a:off x="501837" y="3802063"/>
            <a:ext cx="3573463" cy="2474912"/>
          </a:xfrm>
          <a:prstGeom prst="rect">
            <a:avLst/>
          </a:prstGeom>
          <a:noFill/>
          <a:ln w="9525">
            <a:noFill/>
            <a:miter lim="800000"/>
            <a:headEnd/>
            <a:tailEnd/>
          </a:ln>
        </p:spPr>
      </p:pic>
      <p:pic>
        <p:nvPicPr>
          <p:cNvPr id="76806" name="Рисунок 5"/>
          <p:cNvPicPr>
            <a:picLocks noChangeAspect="1"/>
          </p:cNvPicPr>
          <p:nvPr/>
        </p:nvPicPr>
        <p:blipFill>
          <a:blip r:embed="rId5" cstate="print"/>
          <a:srcRect/>
          <a:stretch>
            <a:fillRect/>
          </a:stretch>
        </p:blipFill>
        <p:spPr bwMode="auto">
          <a:xfrm>
            <a:off x="827584" y="1628800"/>
            <a:ext cx="3205163" cy="21383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sz="quarter" idx="1"/>
          </p:nvPr>
        </p:nvSpPr>
        <p:spPr>
          <a:xfrm>
            <a:off x="0" y="188913"/>
            <a:ext cx="4355976" cy="4104183"/>
          </a:xfrm>
        </p:spPr>
        <p:txBody>
          <a:bodyPr>
            <a:normAutofit fontScale="70000" lnSpcReduction="20000"/>
          </a:bodyPr>
          <a:lstStyle/>
          <a:p>
            <a:pPr algn="ct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sz="4000" b="1" dirty="0">
                <a:solidFill>
                  <a:srgbClr val="FF0000"/>
                </a:solidFill>
                <a:latin typeface="Calibri" pitchFamily="34" charset="0"/>
                <a:cs typeface="Calibri" pitchFamily="34" charset="0"/>
              </a:rPr>
              <a:t>Приклади у людини</a:t>
            </a:r>
            <a:endParaRPr lang="en-GB" altLang="ru-RU" sz="4000" b="1" dirty="0">
              <a:solidFill>
                <a:srgbClr val="FF9933"/>
              </a:solidFill>
            </a:endParaRP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en-GB" altLang="ru-RU" dirty="0">
                <a:solidFill>
                  <a:srgbClr val="FFFF00"/>
                </a:solidFill>
                <a:latin typeface="Calibri" pitchFamily="34" charset="0"/>
                <a:cs typeface="Calibri" pitchFamily="34" charset="0"/>
              </a:rPr>
              <a:t>-</a:t>
            </a: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solidFill>
                  <a:srgbClr val="FFFF00"/>
                </a:solidFill>
                <a:latin typeface="Calibri" pitchFamily="34" charset="0"/>
                <a:cs typeface="Calibri" pitchFamily="34" charset="0"/>
              </a:rPr>
              <a:t>     </a:t>
            </a:r>
            <a:endParaRPr lang="en-GB" altLang="ru-RU" dirty="0"/>
          </a:p>
          <a:p>
            <a:pPr indent="0" algn="just">
              <a:lnSpc>
                <a:spcPct val="115000"/>
              </a:lnSpc>
              <a:spcAft>
                <a:spcPts val="1000"/>
              </a:spcAft>
              <a:buFont typeface="Arial" panose="020B0604020202020204" pitchFamily="34" charset="0"/>
              <a:buNone/>
              <a:defRPr/>
            </a:pPr>
            <a:r>
              <a:rPr lang="en-GB" altLang="ru-RU" dirty="0">
                <a:solidFill>
                  <a:srgbClr val="FFFF00"/>
                </a:solidFill>
              </a:rPr>
              <a:t> </a:t>
            </a:r>
            <a:r>
              <a:rPr lang="uk-UA" sz="3200" b="1" dirty="0">
                <a:solidFill>
                  <a:srgbClr val="0070C0"/>
                </a:solidFill>
                <a:ea typeface="Calibri" panose="020F0502020204030204" pitchFamily="34" charset="0"/>
                <a:cs typeface="Times New Roman" panose="02020603050405020304" pitchFamily="18" charset="0"/>
              </a:rPr>
              <a:t>Гемоглобін людини</a:t>
            </a:r>
            <a:r>
              <a:rPr lang="uk-UA" sz="3200" dirty="0">
                <a:ea typeface="Calibri" panose="020F0502020204030204" pitchFamily="34" charset="0"/>
                <a:cs typeface="Times New Roman" panose="02020603050405020304" pitchFamily="18" charset="0"/>
              </a:rPr>
              <a:t>: Молекула гемоглобіну складається з 4 глобул (2α і 2β ланцюга), тому для утворення нормальної молекули гемоглобіну необхідні ген для α-ланцюга (в хромосомі 16) і ген для β-ланцюга (в хромосомі 11).</a:t>
            </a:r>
            <a:endParaRPr lang="x-none" sz="3200"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endParaRPr lang="x-none" sz="3200" dirty="0">
              <a:ea typeface="Calibri" panose="020F0502020204030204" pitchFamily="34" charset="0"/>
              <a:cs typeface="Times New Roman" panose="02020603050405020304" pitchFamily="18" charset="0"/>
            </a:endParaRP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dirty="0">
              <a:solidFill>
                <a:srgbClr val="FFFF00"/>
              </a:solidFill>
            </a:endParaRPr>
          </a:p>
        </p:txBody>
      </p:sp>
      <p:sp>
        <p:nvSpPr>
          <p:cNvPr id="6" name="TextBox 5"/>
          <p:cNvSpPr txBox="1"/>
          <p:nvPr/>
        </p:nvSpPr>
        <p:spPr>
          <a:xfrm>
            <a:off x="251520" y="4149080"/>
            <a:ext cx="8424936" cy="2123658"/>
          </a:xfrm>
          <a:prstGeom prst="rect">
            <a:avLst/>
          </a:prstGeom>
          <a:noFill/>
        </p:spPr>
        <p:txBody>
          <a:bodyPr wrap="square" rtlCol="0">
            <a:spAutoFit/>
          </a:bodyPr>
          <a:lstStyle/>
          <a:p>
            <a:r>
              <a:rPr lang="uk-UA" sz="2200" b="1" dirty="0">
                <a:solidFill>
                  <a:srgbClr val="0070C0"/>
                </a:solidFill>
                <a:latin typeface="+mn-lt"/>
                <a:ea typeface="Calibri" panose="020F0502020204030204" pitchFamily="34" charset="0"/>
                <a:cs typeface="Times New Roman" panose="02020603050405020304" pitchFamily="18" charset="0"/>
              </a:rPr>
              <a:t>Нормальний слух</a:t>
            </a:r>
            <a:r>
              <a:rPr lang="uk-UA" sz="2200" dirty="0">
                <a:solidFill>
                  <a:schemeClr val="tx1"/>
                </a:solidFill>
                <a:latin typeface="+mn-lt"/>
                <a:ea typeface="Calibri" panose="020F0502020204030204" pitchFamily="34" charset="0"/>
                <a:cs typeface="Times New Roman" panose="02020603050405020304" pitchFamily="18" charset="0"/>
              </a:rPr>
              <a:t>: Ген </a:t>
            </a:r>
            <a:r>
              <a:rPr lang="uk-UA" sz="2200" b="1" i="1" dirty="0">
                <a:solidFill>
                  <a:schemeClr val="tx1"/>
                </a:solidFill>
                <a:latin typeface="+mn-lt"/>
                <a:ea typeface="Calibri" panose="020F0502020204030204" pitchFamily="34" charset="0"/>
                <a:cs typeface="Times New Roman" panose="02020603050405020304" pitchFamily="18" charset="0"/>
              </a:rPr>
              <a:t>А</a:t>
            </a:r>
            <a:r>
              <a:rPr lang="uk-UA" sz="2200" dirty="0">
                <a:solidFill>
                  <a:schemeClr val="tx1"/>
                </a:solidFill>
                <a:latin typeface="+mn-lt"/>
                <a:ea typeface="Calibri" panose="020F0502020204030204" pitchFamily="34" charset="0"/>
                <a:cs typeface="Times New Roman" panose="02020603050405020304" pitchFamily="18" charset="0"/>
              </a:rPr>
              <a:t> визначає формування завитки (рецепторний апарат), ген </a:t>
            </a:r>
            <a:r>
              <a:rPr lang="uk-UA" sz="2200" b="1" i="1" dirty="0">
                <a:solidFill>
                  <a:schemeClr val="tx1"/>
                </a:solidFill>
                <a:latin typeface="+mn-lt"/>
                <a:ea typeface="Calibri" panose="020F0502020204030204" pitchFamily="34" charset="0"/>
                <a:cs typeface="Times New Roman" panose="02020603050405020304" pitchFamily="18" charset="0"/>
              </a:rPr>
              <a:t>В</a:t>
            </a:r>
            <a:r>
              <a:rPr lang="uk-UA" sz="2200" i="1" dirty="0">
                <a:solidFill>
                  <a:schemeClr val="tx1"/>
                </a:solidFill>
                <a:latin typeface="+mn-lt"/>
                <a:ea typeface="Calibri" panose="020F0502020204030204" pitchFamily="34" charset="0"/>
                <a:cs typeface="Times New Roman" panose="02020603050405020304" pitchFamily="18" charset="0"/>
              </a:rPr>
              <a:t> </a:t>
            </a:r>
            <a:r>
              <a:rPr lang="uk-UA" sz="2200" dirty="0">
                <a:solidFill>
                  <a:schemeClr val="tx1"/>
                </a:solidFill>
                <a:latin typeface="+mn-lt"/>
                <a:ea typeface="Calibri" panose="020F0502020204030204" pitchFamily="34" charset="0"/>
                <a:cs typeface="Times New Roman" panose="02020603050405020304" pitchFamily="18" charset="0"/>
              </a:rPr>
              <a:t>визначає формування слухового нерва. Для нормального слуху необхідні і завитка і слуховий нерв, тобто обидва домінантні гени (генотип </a:t>
            </a:r>
            <a:r>
              <a:rPr lang="uk-UA" sz="2200" b="1" i="1" dirty="0">
                <a:solidFill>
                  <a:schemeClr val="tx1"/>
                </a:solidFill>
                <a:latin typeface="+mn-lt"/>
                <a:ea typeface="Calibri" panose="020F0502020204030204" pitchFamily="34" charset="0"/>
                <a:cs typeface="Times New Roman" panose="02020603050405020304" pitchFamily="18" charset="0"/>
              </a:rPr>
              <a:t>А-В-</a:t>
            </a:r>
            <a:r>
              <a:rPr lang="uk-UA" sz="2200" dirty="0">
                <a:solidFill>
                  <a:schemeClr val="tx1"/>
                </a:solidFill>
                <a:latin typeface="+mn-lt"/>
                <a:ea typeface="Calibri" panose="020F0502020204030204" pitchFamily="34" charset="0"/>
                <a:cs typeface="Times New Roman" panose="02020603050405020304" pitchFamily="18" charset="0"/>
              </a:rPr>
              <a:t>). Людина з генотипом </a:t>
            </a:r>
            <a:r>
              <a:rPr lang="uk-UA" sz="2200" b="1" i="1" dirty="0">
                <a:solidFill>
                  <a:schemeClr val="tx1"/>
                </a:solidFill>
                <a:latin typeface="+mn-lt"/>
                <a:ea typeface="Calibri" panose="020F0502020204030204" pitchFamily="34" charset="0"/>
                <a:cs typeface="Times New Roman" panose="02020603050405020304" pitchFamily="18" charset="0"/>
              </a:rPr>
              <a:t>А-bb</a:t>
            </a:r>
            <a:r>
              <a:rPr lang="uk-UA" sz="2200" dirty="0">
                <a:solidFill>
                  <a:schemeClr val="tx1"/>
                </a:solidFill>
                <a:latin typeface="+mn-lt"/>
                <a:ea typeface="Calibri" panose="020F0502020204030204" pitchFamily="34" charset="0"/>
                <a:cs typeface="Times New Roman" panose="02020603050405020304" pitchFamily="18" charset="0"/>
              </a:rPr>
              <a:t> (немає слухового нерва) або </a:t>
            </a:r>
            <a:r>
              <a:rPr lang="uk-UA" sz="2200" b="1" i="1" dirty="0">
                <a:solidFill>
                  <a:schemeClr val="tx1"/>
                </a:solidFill>
                <a:latin typeface="+mn-lt"/>
                <a:ea typeface="Calibri" panose="020F0502020204030204" pitchFamily="34" charset="0"/>
                <a:cs typeface="Times New Roman" panose="02020603050405020304" pitchFamily="18" charset="0"/>
              </a:rPr>
              <a:t>ааВ-</a:t>
            </a:r>
            <a:r>
              <a:rPr lang="uk-UA" sz="2200" dirty="0">
                <a:solidFill>
                  <a:schemeClr val="tx1"/>
                </a:solidFill>
                <a:latin typeface="+mn-lt"/>
                <a:ea typeface="Calibri" panose="020F0502020204030204" pitchFamily="34" charset="0"/>
                <a:cs typeface="Times New Roman" panose="02020603050405020304" pitchFamily="18" charset="0"/>
              </a:rPr>
              <a:t> (немає нормальної завитки) буде глухою.</a:t>
            </a:r>
            <a:endParaRPr lang="uk-UA" sz="2200" dirty="0">
              <a:solidFill>
                <a:schemeClr val="tx1"/>
              </a:solidFill>
              <a:latin typeface="+mn-lt"/>
            </a:endParaRPr>
          </a:p>
        </p:txBody>
      </p:sp>
      <p:pic>
        <p:nvPicPr>
          <p:cNvPr id="5122" name="Picture 2"/>
          <p:cNvPicPr>
            <a:picLocks noChangeAspect="1" noChangeArrowheads="1"/>
          </p:cNvPicPr>
          <p:nvPr/>
        </p:nvPicPr>
        <p:blipFill>
          <a:blip r:embed="rId3" cstate="print"/>
          <a:srcRect/>
          <a:stretch>
            <a:fillRect/>
          </a:stretch>
        </p:blipFill>
        <p:spPr bwMode="auto">
          <a:xfrm>
            <a:off x="4572000" y="980728"/>
            <a:ext cx="4268341" cy="302628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1928802"/>
            <a:ext cx="8229600" cy="868346"/>
          </a:xfrm>
        </p:spPr>
        <p:txBody>
          <a:bodyPr>
            <a:normAutofit fontScale="90000"/>
          </a:bodyPr>
          <a:lstStyle/>
          <a:p>
            <a:pPr>
              <a:defRPr/>
            </a:pPr>
            <a:r>
              <a:rPr lang="ru-RU" sz="2000" dirty="0">
                <a:solidFill>
                  <a:schemeClr val="tx1"/>
                </a:solidFill>
              </a:rPr>
              <a:t>может быть кареглазый ребенок:</a:t>
            </a:r>
            <a:br>
              <a:rPr lang="ru-RU" sz="2000" dirty="0">
                <a:solidFill>
                  <a:schemeClr val="tx1">
                    <a:lumMod val="95000"/>
                    <a:lumOff val="5000"/>
                  </a:schemeClr>
                </a:solidFill>
              </a:rPr>
            </a:br>
            <a:br>
              <a:rPr lang="ru-RU" sz="2000" dirty="0"/>
            </a:br>
            <a:endParaRPr lang="ru-RU" sz="2000" dirty="0"/>
          </a:p>
        </p:txBody>
      </p:sp>
      <p:pic>
        <p:nvPicPr>
          <p:cNvPr id="76803" name="Picture 2" descr="https://genetics.thetech.org/sites/default/files/450Epistasis.gif"/>
          <p:cNvPicPr>
            <a:picLocks noChangeAspect="1" noChangeArrowheads="1"/>
          </p:cNvPicPr>
          <p:nvPr/>
        </p:nvPicPr>
        <p:blipFill>
          <a:blip r:embed="rId3" r:link="rId4" cstate="print"/>
          <a:srcRect/>
          <a:stretch>
            <a:fillRect/>
          </a:stretch>
        </p:blipFill>
        <p:spPr bwMode="auto">
          <a:xfrm>
            <a:off x="395536" y="620688"/>
            <a:ext cx="5240338" cy="3929062"/>
          </a:xfrm>
          <a:prstGeom prst="rect">
            <a:avLst/>
          </a:prstGeom>
          <a:noFill/>
          <a:ln w="9525">
            <a:noFill/>
            <a:miter lim="800000"/>
            <a:headEnd/>
            <a:tailEnd/>
          </a:ln>
        </p:spPr>
      </p:pic>
      <p:sp>
        <p:nvSpPr>
          <p:cNvPr id="76805" name="TextBox 6"/>
          <p:cNvSpPr txBox="1">
            <a:spLocks noChangeArrowheads="1"/>
          </p:cNvSpPr>
          <p:nvPr/>
        </p:nvSpPr>
        <p:spPr bwMode="auto">
          <a:xfrm>
            <a:off x="6300192" y="1052736"/>
            <a:ext cx="2457450" cy="1200150"/>
          </a:xfrm>
          <a:prstGeom prst="rect">
            <a:avLst/>
          </a:prstGeom>
          <a:noFill/>
          <a:ln w="9525">
            <a:solidFill>
              <a:srgbClr val="FF0000"/>
            </a:solidFill>
            <a:miter lim="800000"/>
            <a:headEnd/>
            <a:tailEnd/>
          </a:ln>
        </p:spPr>
        <p:txBody>
          <a:bodyPr>
            <a:spAutoFit/>
          </a:bodyPr>
          <a:lstStyle/>
          <a:p>
            <a:pPr eaLnBrk="1" hangingPunct="1"/>
            <a:r>
              <a:rPr lang="en-US" altLang="ru-RU" b="1" dirty="0">
                <a:solidFill>
                  <a:schemeClr val="tx1"/>
                </a:solidFill>
              </a:rPr>
              <a:t>P   </a:t>
            </a:r>
            <a:r>
              <a:rPr lang="ru-RU" altLang="ru-RU" b="1" i="1" dirty="0">
                <a:solidFill>
                  <a:schemeClr val="tx1"/>
                </a:solidFill>
              </a:rPr>
              <a:t>аа</a:t>
            </a:r>
            <a:r>
              <a:rPr lang="en-US" altLang="ru-RU" b="1" i="1" dirty="0">
                <a:solidFill>
                  <a:schemeClr val="tx1"/>
                </a:solidFill>
              </a:rPr>
              <a:t>BB </a:t>
            </a:r>
            <a:r>
              <a:rPr lang="en-US" altLang="ru-RU" b="1" dirty="0">
                <a:solidFill>
                  <a:schemeClr val="tx1"/>
                </a:solidFill>
              </a:rPr>
              <a:t>x </a:t>
            </a:r>
            <a:r>
              <a:rPr lang="ru-RU" altLang="ru-RU" b="1" i="1" dirty="0">
                <a:solidFill>
                  <a:schemeClr val="tx1"/>
                </a:solidFill>
              </a:rPr>
              <a:t>АА</a:t>
            </a:r>
            <a:r>
              <a:rPr lang="en-US" altLang="ru-RU" b="1" i="1" dirty="0">
                <a:solidFill>
                  <a:schemeClr val="tx1"/>
                </a:solidFill>
              </a:rPr>
              <a:t>bb</a:t>
            </a:r>
          </a:p>
          <a:p>
            <a:pPr eaLnBrk="1" hangingPunct="1"/>
            <a:r>
              <a:rPr lang="en-US" altLang="ru-RU" b="1" dirty="0">
                <a:solidFill>
                  <a:schemeClr val="tx1"/>
                </a:solidFill>
              </a:rPr>
              <a:t>G     </a:t>
            </a:r>
            <a:r>
              <a:rPr lang="ru-RU" altLang="ru-RU" b="1" i="1" dirty="0">
                <a:solidFill>
                  <a:schemeClr val="tx1"/>
                </a:solidFill>
              </a:rPr>
              <a:t>а</a:t>
            </a:r>
            <a:r>
              <a:rPr lang="en-US" altLang="ru-RU" b="1" i="1" dirty="0">
                <a:solidFill>
                  <a:schemeClr val="tx1"/>
                </a:solidFill>
              </a:rPr>
              <a:t>B          </a:t>
            </a:r>
            <a:r>
              <a:rPr lang="ru-RU" altLang="ru-RU" b="1" i="1" dirty="0">
                <a:solidFill>
                  <a:schemeClr val="tx1"/>
                </a:solidFill>
              </a:rPr>
              <a:t>А</a:t>
            </a:r>
            <a:r>
              <a:rPr lang="en-US" altLang="ru-RU" b="1" i="1" dirty="0">
                <a:solidFill>
                  <a:schemeClr val="tx1"/>
                </a:solidFill>
              </a:rPr>
              <a:t>b</a:t>
            </a:r>
          </a:p>
          <a:p>
            <a:pPr eaLnBrk="1" hangingPunct="1"/>
            <a:r>
              <a:rPr lang="en-US" altLang="ru-RU" b="1" dirty="0">
                <a:solidFill>
                  <a:schemeClr val="tx1"/>
                </a:solidFill>
              </a:rPr>
              <a:t>F1      </a:t>
            </a:r>
            <a:r>
              <a:rPr lang="en-US" altLang="ru-RU" b="1" i="1" dirty="0">
                <a:solidFill>
                  <a:schemeClr val="tx1"/>
                </a:solidFill>
              </a:rPr>
              <a:t>AaBb</a:t>
            </a:r>
          </a:p>
          <a:p>
            <a:pPr eaLnBrk="1" hangingPunct="1"/>
            <a:r>
              <a:rPr lang="en-US" altLang="ru-RU" b="1" dirty="0">
                <a:solidFill>
                  <a:schemeClr val="tx1"/>
                </a:solidFill>
              </a:rPr>
              <a:t>100% - </a:t>
            </a:r>
            <a:r>
              <a:rPr lang="uk-UA" altLang="ru-RU" b="1" dirty="0">
                <a:solidFill>
                  <a:schemeClr val="tx1"/>
                </a:solidFill>
              </a:rPr>
              <a:t>карі очі</a:t>
            </a:r>
            <a:endParaRPr lang="ru-RU" altLang="ru-RU" b="1" dirty="0">
              <a:solidFill>
                <a:schemeClr val="tx1"/>
              </a:solidFill>
            </a:endParaRPr>
          </a:p>
        </p:txBody>
      </p:sp>
      <p:sp>
        <p:nvSpPr>
          <p:cNvPr id="76806" name="TextBox 1"/>
          <p:cNvSpPr txBox="1">
            <a:spLocks noChangeArrowheads="1"/>
          </p:cNvSpPr>
          <p:nvPr/>
        </p:nvSpPr>
        <p:spPr bwMode="auto">
          <a:xfrm>
            <a:off x="251520" y="4725144"/>
            <a:ext cx="6191250" cy="738664"/>
          </a:xfrm>
          <a:prstGeom prst="rect">
            <a:avLst/>
          </a:prstGeom>
          <a:noFill/>
          <a:ln w="9525">
            <a:noFill/>
            <a:miter lim="800000"/>
            <a:headEnd/>
            <a:tailEnd/>
          </a:ln>
        </p:spPr>
        <p:txBody>
          <a:bodyPr>
            <a:spAutoFit/>
          </a:bodyPr>
          <a:lstStyle/>
          <a:p>
            <a:r>
              <a:rPr lang="uk-UA" altLang="ru-RU" sz="1400" dirty="0">
                <a:solidFill>
                  <a:schemeClr val="tx1"/>
                </a:solidFill>
              </a:rPr>
              <a:t>Ген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 (раніше </a:t>
            </a:r>
            <a:r>
              <a:rPr lang="en-US" altLang="ru-RU" sz="1400" dirty="0">
                <a:solidFill>
                  <a:schemeClr val="tx1"/>
                </a:solidFill>
              </a:rPr>
              <a:t> </a:t>
            </a:r>
            <a:r>
              <a:rPr lang="en-US" altLang="ru-RU" sz="1400" i="1" dirty="0">
                <a:solidFill>
                  <a:schemeClr val="tx1"/>
                </a:solidFill>
              </a:rPr>
              <a:t>P</a:t>
            </a:r>
            <a:r>
              <a:rPr lang="en-US" altLang="ru-RU" sz="1400" dirty="0">
                <a:solidFill>
                  <a:schemeClr val="tx1"/>
                </a:solidFill>
              </a:rPr>
              <a:t> ) </a:t>
            </a:r>
            <a:r>
              <a:rPr lang="uk-UA" altLang="ru-RU" sz="1400" dirty="0">
                <a:solidFill>
                  <a:schemeClr val="tx1"/>
                </a:solidFill>
              </a:rPr>
              <a:t>відповідає за синтез білка </a:t>
            </a:r>
            <a:r>
              <a:rPr lang="en-US" altLang="ru-RU" sz="1400" dirty="0">
                <a:solidFill>
                  <a:schemeClr val="tx1"/>
                </a:solidFill>
              </a:rPr>
              <a:t>P. </a:t>
            </a:r>
            <a:r>
              <a:rPr lang="uk-UA" altLang="ru-RU" sz="1400" dirty="0">
                <a:solidFill>
                  <a:schemeClr val="tx1"/>
                </a:solidFill>
              </a:rPr>
              <a:t>Цей білок локалізується в меланоцитах, забезпечує транспорт речовин в меланосоми (там утворюється меланін) </a:t>
            </a:r>
            <a:r>
              <a:rPr lang="en-US" altLang="ru-RU" sz="1400" dirty="0">
                <a:solidFill>
                  <a:schemeClr val="tx1"/>
                </a:solidFill>
              </a:rPr>
              <a:t>(15q)</a:t>
            </a:r>
            <a:endParaRPr lang="ru-RU" altLang="ru-RU" sz="1400" dirty="0">
              <a:solidFill>
                <a:schemeClr val="tx1"/>
              </a:solidFill>
            </a:endParaRPr>
          </a:p>
        </p:txBody>
      </p:sp>
      <p:sp>
        <p:nvSpPr>
          <p:cNvPr id="76807" name="TextBox 3"/>
          <p:cNvSpPr txBox="1">
            <a:spLocks noChangeArrowheads="1"/>
          </p:cNvSpPr>
          <p:nvPr/>
        </p:nvSpPr>
        <p:spPr bwMode="auto">
          <a:xfrm>
            <a:off x="179512" y="5517232"/>
            <a:ext cx="5924426" cy="738664"/>
          </a:xfrm>
          <a:prstGeom prst="rect">
            <a:avLst/>
          </a:prstGeom>
          <a:noFill/>
          <a:ln w="9525">
            <a:noFill/>
            <a:miter lim="800000"/>
            <a:headEnd/>
            <a:tailEnd/>
          </a:ln>
        </p:spPr>
        <p:txBody>
          <a:bodyPr wrap="square">
            <a:spAutoFit/>
          </a:bodyPr>
          <a:lstStyle/>
          <a:p>
            <a:r>
              <a:rPr lang="uk-UA" altLang="ru-RU" sz="1400" dirty="0">
                <a:solidFill>
                  <a:schemeClr val="tx1"/>
                </a:solidFill>
              </a:rPr>
              <a:t>Мутації гена</a:t>
            </a:r>
            <a:r>
              <a:rPr lang="en-US" altLang="ru-RU" sz="1400" dirty="0">
                <a:solidFill>
                  <a:schemeClr val="tx1"/>
                </a:solidFill>
              </a:rPr>
              <a:t> </a:t>
            </a:r>
            <a:r>
              <a:rPr lang="en-US" altLang="ru-RU" sz="1400" i="1" dirty="0">
                <a:solidFill>
                  <a:schemeClr val="tx1"/>
                </a:solidFill>
              </a:rPr>
              <a:t>HERC2</a:t>
            </a:r>
            <a:r>
              <a:rPr lang="en-US" altLang="ru-RU" sz="1400" dirty="0">
                <a:solidFill>
                  <a:schemeClr val="tx1"/>
                </a:solidFill>
              </a:rPr>
              <a:t> gene </a:t>
            </a:r>
            <a:r>
              <a:rPr lang="uk-UA" altLang="ru-RU" sz="1400" dirty="0">
                <a:solidFill>
                  <a:schemeClr val="tx1"/>
                </a:solidFill>
              </a:rPr>
              <a:t>розташованого біля</a:t>
            </a:r>
            <a:r>
              <a:rPr lang="en-US" altLang="ru-RU" sz="1400" dirty="0">
                <a:solidFill>
                  <a:schemeClr val="tx1"/>
                </a:solidFill>
              </a:rPr>
              <a:t>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впливає на експресію </a:t>
            </a:r>
            <a:r>
              <a:rPr lang="en-US" altLang="ru-RU" sz="1400" i="1" dirty="0">
                <a:solidFill>
                  <a:schemeClr val="tx1"/>
                </a:solidFill>
              </a:rPr>
              <a:t>OCA2</a:t>
            </a:r>
            <a:r>
              <a:rPr lang="uk-UA" altLang="ru-RU" sz="1400" dirty="0">
                <a:solidFill>
                  <a:schemeClr val="tx1"/>
                </a:solidFill>
              </a:rPr>
              <a:t> </a:t>
            </a:r>
            <a:r>
              <a:rPr lang="en-US" altLang="ru-RU" sz="1400" dirty="0">
                <a:solidFill>
                  <a:schemeClr val="tx1"/>
                </a:solidFill>
              </a:rPr>
              <a:t>s </a:t>
            </a:r>
            <a:r>
              <a:rPr lang="uk-UA" altLang="ru-RU" sz="1400" dirty="0">
                <a:solidFill>
                  <a:schemeClr val="tx1"/>
                </a:solidFill>
              </a:rPr>
              <a:t>в райдужці ока</a:t>
            </a:r>
            <a:r>
              <a:rPr lang="en-US" altLang="ru-RU" sz="1400" dirty="0">
                <a:solidFill>
                  <a:schemeClr val="tx1"/>
                </a:solidFill>
              </a:rPr>
              <a:t>, </a:t>
            </a:r>
            <a:r>
              <a:rPr lang="uk-UA" altLang="ru-RU" sz="1400" dirty="0">
                <a:solidFill>
                  <a:schemeClr val="tx1"/>
                </a:solidFill>
              </a:rPr>
              <a:t>є майже у всіх людей с блакитними очима</a:t>
            </a:r>
            <a:endParaRPr lang="ru-RU" altLang="ru-RU" sz="1400" dirty="0">
              <a:solidFill>
                <a:schemeClr val="tx1"/>
              </a:solidFill>
            </a:endParaRPr>
          </a:p>
        </p:txBody>
      </p:sp>
      <p:pic>
        <p:nvPicPr>
          <p:cNvPr id="76808" name="Picture 2" descr="Картинки по запросу polygenic inheritance"/>
          <p:cNvPicPr>
            <a:picLocks noChangeAspect="1" noChangeArrowheads="1"/>
          </p:cNvPicPr>
          <p:nvPr/>
        </p:nvPicPr>
        <p:blipFill>
          <a:blip r:embed="rId5" cstate="print"/>
          <a:srcRect/>
          <a:stretch>
            <a:fillRect/>
          </a:stretch>
        </p:blipFill>
        <p:spPr bwMode="auto">
          <a:xfrm>
            <a:off x="6300192" y="3140968"/>
            <a:ext cx="2486025" cy="1600200"/>
          </a:xfrm>
          <a:prstGeom prst="rect">
            <a:avLst/>
          </a:prstGeom>
          <a:noFill/>
          <a:ln w="9525">
            <a:noFill/>
            <a:miter lim="800000"/>
            <a:headEnd/>
            <a:tailEnd/>
          </a:ln>
        </p:spPr>
      </p:pic>
      <p:sp>
        <p:nvSpPr>
          <p:cNvPr id="9" name="TextBox 6"/>
          <p:cNvSpPr txBox="1">
            <a:spLocks noChangeArrowheads="1"/>
          </p:cNvSpPr>
          <p:nvPr/>
        </p:nvSpPr>
        <p:spPr bwMode="auto">
          <a:xfrm>
            <a:off x="6227762" y="4869160"/>
            <a:ext cx="2916238" cy="1754326"/>
          </a:xfrm>
          <a:prstGeom prst="rect">
            <a:avLst/>
          </a:prstGeom>
          <a:noFill/>
          <a:ln w="9525">
            <a:noFill/>
            <a:miter lim="800000"/>
            <a:headEnd/>
            <a:tailEnd/>
          </a:ln>
        </p:spPr>
        <p:txBody>
          <a:bodyPr>
            <a:spAutoFit/>
          </a:bodyPr>
          <a:lstStyle/>
          <a:p>
            <a:pPr eaLnBrk="1" hangingPunct="1">
              <a:buClr>
                <a:srgbClr val="000000"/>
              </a:buClr>
              <a:buSzPct val="100000"/>
              <a:buFont typeface="Times New Roman" panose="02020603050405020304" pitchFamily="18" charset="0"/>
              <a:buNone/>
              <a:defRPr/>
            </a:pPr>
            <a:r>
              <a:rPr lang="uk-UA" dirty="0">
                <a:solidFill>
                  <a:schemeClr val="tx1"/>
                </a:solidFill>
                <a:ea typeface="+mn-ea"/>
                <a:cs typeface="+mn-cs"/>
              </a:rPr>
              <a:t>Колір очей визначається рівнем пігментації і розсіюванням свіла райдужкою ока; ідентифіковано на теперішній час 16 генів</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152400"/>
            <a:ext cx="8229600" cy="684312"/>
          </a:xfrm>
        </p:spPr>
        <p:txBody>
          <a:bodyPr/>
          <a:lstStyle/>
          <a:p>
            <a:pPr algn="ctr"/>
            <a:r>
              <a:rPr lang="uk-UA" b="1" dirty="0">
                <a:solidFill>
                  <a:srgbClr val="FF0000"/>
                </a:solidFill>
                <a:latin typeface="Arial" pitchFamily="34" charset="0"/>
                <a:ea typeface="Calibri" pitchFamily="34" charset="0"/>
                <a:cs typeface="Arial" pitchFamily="34" charset="0"/>
              </a:rPr>
              <a:t>Епістаз</a:t>
            </a:r>
            <a:endParaRPr lang="uk-UA" dirty="0">
              <a:latin typeface="Arial" pitchFamily="34" charset="0"/>
              <a:cs typeface="Arial" pitchFamily="34" charset="0"/>
            </a:endParaRPr>
          </a:p>
        </p:txBody>
      </p:sp>
      <p:sp>
        <p:nvSpPr>
          <p:cNvPr id="28675" name="Объект 2"/>
          <p:cNvSpPr>
            <a:spLocks noGrp="1"/>
          </p:cNvSpPr>
          <p:nvPr>
            <p:ph idx="1"/>
          </p:nvPr>
        </p:nvSpPr>
        <p:spPr>
          <a:xfrm>
            <a:off x="539552" y="836712"/>
            <a:ext cx="8229600" cy="4937760"/>
          </a:xfrm>
        </p:spPr>
        <p:txBody>
          <a:bodyPr/>
          <a:lstStyle/>
          <a:p>
            <a:pPr marL="0" indent="0">
              <a:buFont typeface="Arial" charset="0"/>
              <a:buNone/>
            </a:pPr>
            <a:r>
              <a:rPr lang="uk-UA" sz="2400" dirty="0">
                <a:ea typeface="Calibri" pitchFamily="34" charset="0"/>
                <a:cs typeface="Times New Roman" pitchFamily="18" charset="0"/>
              </a:rPr>
              <a:t>При епістазі один неалельний ген пригнічує інший неалельний ген. </a:t>
            </a:r>
          </a:p>
          <a:p>
            <a:pPr marL="0" indent="0">
              <a:buFont typeface="Arial" charset="0"/>
              <a:buNone/>
            </a:pPr>
            <a:r>
              <a:rPr lang="uk-UA" sz="2400" dirty="0">
                <a:ea typeface="Calibri" pitchFamily="34" charset="0"/>
                <a:cs typeface="Times New Roman" pitchFamily="18" charset="0"/>
              </a:rPr>
              <a:t>Ген, який пригнічує інший, називається </a:t>
            </a:r>
            <a:r>
              <a:rPr lang="uk-UA" sz="2400" b="1" dirty="0">
                <a:ea typeface="Calibri" pitchFamily="34" charset="0"/>
                <a:cs typeface="Times New Roman" pitchFamily="18" charset="0"/>
              </a:rPr>
              <a:t>епістатичним</a:t>
            </a:r>
            <a:r>
              <a:rPr lang="uk-UA" sz="2400" dirty="0">
                <a:ea typeface="Calibri" pitchFamily="34" charset="0"/>
                <a:cs typeface="Times New Roman" pitchFamily="18" charset="0"/>
              </a:rPr>
              <a:t> (інгібітор або супресор). Пригнічений ген називається </a:t>
            </a:r>
            <a:r>
              <a:rPr lang="uk-UA" sz="2400" b="1" dirty="0">
                <a:ea typeface="Calibri" pitchFamily="34" charset="0"/>
                <a:cs typeface="Times New Roman" pitchFamily="18" charset="0"/>
              </a:rPr>
              <a:t>гіпостатичним.</a:t>
            </a:r>
          </a:p>
          <a:p>
            <a:pPr marL="0" indent="0">
              <a:buFont typeface="Arial" charset="0"/>
              <a:buNone/>
            </a:pPr>
            <a:r>
              <a:rPr lang="uk-UA" sz="2400" b="1" dirty="0">
                <a:solidFill>
                  <a:srgbClr val="FF0000"/>
                </a:solidFill>
                <a:ea typeface="Calibri" pitchFamily="34" charset="0"/>
                <a:cs typeface="Times New Roman" pitchFamily="18" charset="0"/>
              </a:rPr>
              <a:t>Приклад рецесивного епістазу у людини </a:t>
            </a:r>
            <a:r>
              <a:rPr lang="uk-UA" sz="2400" dirty="0">
                <a:solidFill>
                  <a:srgbClr val="FF0000"/>
                </a:solidFill>
                <a:ea typeface="Calibri" pitchFamily="34" charset="0"/>
                <a:cs typeface="Times New Roman" pitchFamily="18" charset="0"/>
              </a:rPr>
              <a:t>– «бомбейський феномен»</a:t>
            </a:r>
            <a:r>
              <a:rPr lang="uk-UA" sz="2400" dirty="0">
                <a:ea typeface="Calibri" pitchFamily="34" charset="0"/>
                <a:cs typeface="Times New Roman" pitchFamily="18" charset="0"/>
              </a:rPr>
              <a:t> </a:t>
            </a:r>
            <a:r>
              <a:rPr lang="uk-UA" sz="1800" dirty="0">
                <a:ea typeface="Calibri" pitchFamily="34" charset="0"/>
                <a:cs typeface="Times New Roman" pitchFamily="18" charset="0"/>
              </a:rPr>
              <a:t>(описаний вперше у 1952 р. у Бомбеї, Індія), який характеризується незвичайним успадкуванням груп крові. </a:t>
            </a:r>
          </a:p>
          <a:p>
            <a:pPr marL="0" indent="0">
              <a:buFont typeface="Arial" charset="0"/>
              <a:buNone/>
            </a:pPr>
            <a:endParaRPr lang="uk-UA" dirty="0">
              <a:ea typeface="Calibri" pitchFamily="34" charset="0"/>
              <a:cs typeface="Times New Roman" pitchFamily="18" charset="0"/>
            </a:endParaRPr>
          </a:p>
        </p:txBody>
      </p:sp>
      <p:pic>
        <p:nvPicPr>
          <p:cNvPr id="28676" name="Рисунок 5"/>
          <p:cNvPicPr>
            <a:picLocks noChangeAspect="1" noChangeArrowheads="1"/>
          </p:cNvPicPr>
          <p:nvPr/>
        </p:nvPicPr>
        <p:blipFill>
          <a:blip r:embed="rId2" cstate="print"/>
          <a:srcRect/>
          <a:stretch>
            <a:fillRect/>
          </a:stretch>
        </p:blipFill>
        <p:spPr bwMode="auto">
          <a:xfrm>
            <a:off x="3308349" y="4000500"/>
            <a:ext cx="3384376" cy="2705100"/>
          </a:xfrm>
          <a:prstGeom prst="rect">
            <a:avLst/>
          </a:prstGeom>
          <a:noFill/>
          <a:ln w="9525">
            <a:noFill/>
            <a:miter lim="800000"/>
            <a:headEnd/>
            <a:tailEnd/>
          </a:ln>
        </p:spPr>
      </p:pic>
      <p:sp>
        <p:nvSpPr>
          <p:cNvPr id="28677" name="TextBox 6"/>
          <p:cNvSpPr txBox="1">
            <a:spLocks noChangeArrowheads="1"/>
          </p:cNvSpPr>
          <p:nvPr/>
        </p:nvSpPr>
        <p:spPr bwMode="auto">
          <a:xfrm flipH="1">
            <a:off x="657225" y="5038725"/>
            <a:ext cx="2651125" cy="1755775"/>
          </a:xfrm>
          <a:prstGeom prst="rect">
            <a:avLst/>
          </a:prstGeom>
          <a:noFill/>
          <a:ln w="9525">
            <a:noFill/>
            <a:miter lim="800000"/>
            <a:headEnd/>
            <a:tailEnd/>
          </a:ln>
        </p:spPr>
        <p:txBody>
          <a:bodyPr>
            <a:spAutoFit/>
          </a:bodyPr>
          <a:lstStyle/>
          <a:p>
            <a:r>
              <a:rPr lang="uk-UA"/>
              <a:t>У жінки повинна бути ІІІ (В) група крові, але ген ІВ пригнічений геном –супресором </a:t>
            </a:r>
            <a:r>
              <a:rPr lang="en-US"/>
              <a:t>h </a:t>
            </a:r>
            <a:r>
              <a:rPr lang="uk-UA"/>
              <a:t>в гомозиготному стані. Тому у неї І(0) група</a:t>
            </a:r>
          </a:p>
        </p:txBody>
      </p:sp>
      <p:cxnSp>
        <p:nvCxnSpPr>
          <p:cNvPr id="9" name="Прямая со стрелкой 8"/>
          <p:cNvCxnSpPr/>
          <p:nvPr/>
        </p:nvCxnSpPr>
        <p:spPr>
          <a:xfrm flipV="1">
            <a:off x="2948781" y="5220067"/>
            <a:ext cx="719137" cy="22383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4312"/>
          </a:xfrm>
        </p:spPr>
        <p:txBody>
          <a:bodyPr/>
          <a:lstStyle/>
          <a:p>
            <a:pPr algn="ctr"/>
            <a:r>
              <a:rPr lang="uk-UA" dirty="0">
                <a:solidFill>
                  <a:schemeClr val="tx1"/>
                </a:solidFill>
                <a:latin typeface="+mn-lt"/>
              </a:rPr>
              <a:t>Схема утворення антигенів системи АВ0</a:t>
            </a:r>
          </a:p>
        </p:txBody>
      </p:sp>
      <p:pic>
        <p:nvPicPr>
          <p:cNvPr id="6146" name="Picture 2" descr="JaypeeDigital | eBook Reader"/>
          <p:cNvPicPr>
            <a:picLocks noChangeAspect="1" noChangeArrowheads="1"/>
          </p:cNvPicPr>
          <p:nvPr/>
        </p:nvPicPr>
        <p:blipFill>
          <a:blip r:embed="rId2" cstate="print"/>
          <a:srcRect/>
          <a:stretch>
            <a:fillRect/>
          </a:stretch>
        </p:blipFill>
        <p:spPr bwMode="auto">
          <a:xfrm>
            <a:off x="726445" y="1268760"/>
            <a:ext cx="7990443" cy="4634459"/>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350"/>
            <a:ext cx="8229600" cy="5865813"/>
          </a:xfrm>
        </p:spPr>
        <p:txBody>
          <a:bodyPr>
            <a:normAutofit/>
          </a:bodyPr>
          <a:lstStyle/>
          <a:p>
            <a:pPr indent="0" algn="ctr">
              <a:lnSpc>
                <a:spcPct val="115000"/>
              </a:lnSpc>
              <a:spcAft>
                <a:spcPts val="1000"/>
              </a:spcAft>
              <a:buFont typeface="Arial" panose="020B0604020202020204" pitchFamily="34" charset="0"/>
              <a:buNone/>
              <a:defRPr/>
            </a:pPr>
            <a:r>
              <a:rPr lang="uk-UA" sz="3200" b="1" dirty="0">
                <a:solidFill>
                  <a:srgbClr val="FF0000"/>
                </a:solidFill>
                <a:latin typeface="Arial" pitchFamily="34" charset="0"/>
                <a:ea typeface="Calibri" panose="020F0502020204030204" pitchFamily="34" charset="0"/>
                <a:cs typeface="Arial" pitchFamily="34" charset="0"/>
              </a:rPr>
              <a:t>Полімерія</a:t>
            </a:r>
            <a:endParaRPr lang="uk-UA"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dirty="0">
                <a:solidFill>
                  <a:srgbClr val="000000"/>
                </a:solidFill>
                <a:ea typeface="Calibri" panose="020F0502020204030204" pitchFamily="34" charset="0"/>
                <a:cs typeface="Times New Roman" panose="02020603050405020304" pitchFamily="18" charset="0"/>
              </a:rPr>
              <a:t>При </a:t>
            </a:r>
            <a:r>
              <a:rPr lang="uk-UA" sz="2400" b="1" dirty="0">
                <a:solidFill>
                  <a:srgbClr val="000000"/>
                </a:solidFill>
                <a:ea typeface="Calibri" panose="020F0502020204030204" pitchFamily="34" charset="0"/>
                <a:cs typeface="Times New Roman" panose="02020603050405020304" pitchFamily="18" charset="0"/>
              </a:rPr>
              <a:t>полімерії (або полігенному успадкування)</a:t>
            </a:r>
            <a:r>
              <a:rPr lang="uk-UA" sz="2400" dirty="0">
                <a:solidFill>
                  <a:srgbClr val="000000"/>
                </a:solidFill>
                <a:ea typeface="Calibri" panose="020F0502020204030204" pitchFamily="34" charset="0"/>
                <a:cs typeface="Times New Roman" panose="02020603050405020304" pitchFamily="18" charset="0"/>
              </a:rPr>
              <a:t> кілька неалельних генів однаково впливають на формування однієї й тієї ж ознаки. </a:t>
            </a:r>
          </a:p>
          <a:p>
            <a:pPr indent="0" algn="just">
              <a:lnSpc>
                <a:spcPct val="115000"/>
              </a:lnSpc>
              <a:spcAft>
                <a:spcPts val="1000"/>
              </a:spcAft>
              <a:buFont typeface="Arial" panose="020B0604020202020204" pitchFamily="34" charset="0"/>
              <a:buNone/>
              <a:defRPr/>
            </a:pPr>
            <a:r>
              <a:rPr lang="uk-UA" sz="2400" b="1" dirty="0">
                <a:solidFill>
                  <a:srgbClr val="000000"/>
                </a:solidFill>
                <a:ea typeface="Calibri" panose="020F0502020204030204" pitchFamily="34" charset="0"/>
                <a:cs typeface="Times New Roman" panose="02020603050405020304" pitchFamily="18" charset="0"/>
              </a:rPr>
              <a:t>Часто, ступінь прояву ознаки залежить від кількості домінантних алелів полімерних генів (кумулятивна полімерія).</a:t>
            </a:r>
            <a:r>
              <a:rPr lang="uk-UA" sz="2400" dirty="0">
                <a:solidFill>
                  <a:srgbClr val="000000"/>
                </a:solidFill>
                <a:ea typeface="Calibri" panose="020F0502020204030204" pitchFamily="34" charset="0"/>
                <a:cs typeface="Times New Roman" panose="02020603050405020304" pitchFamily="18" charset="0"/>
              </a:rPr>
              <a:t> Чим більше домінантних алелів у генотипі, тим більше виражена ознака.</a:t>
            </a:r>
            <a:endParaRPr lang="x-none" sz="2400"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dirty="0">
                <a:solidFill>
                  <a:srgbClr val="000000"/>
                </a:solidFill>
                <a:ea typeface="Calibri" panose="020F0502020204030204" pitchFamily="34" charset="0"/>
                <a:cs typeface="Times New Roman" panose="02020603050405020304" pitchFamily="18" charset="0"/>
              </a:rPr>
              <a:t>Гени при полімерії позначають однаковою літерою з різним порядковим номером: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1</a:t>
            </a:r>
            <a:r>
              <a:rPr lang="uk-UA" sz="2400" b="1" dirty="0">
                <a:solidFill>
                  <a:srgbClr val="000000"/>
                </a:solidFill>
                <a:ea typeface="Calibri" panose="020F0502020204030204" pitchFamily="34" charset="0"/>
                <a:cs typeface="Times New Roman" panose="02020603050405020304" pitchFamily="18" charset="0"/>
              </a:rPr>
              <a:t>,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2,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3.</a:t>
            </a:r>
            <a:endParaRPr lang="x-none" sz="2400" dirty="0">
              <a:ea typeface="Calibri" panose="020F0502020204030204" pitchFamily="34" charset="0"/>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sz="quarter" idx="1"/>
          </p:nvPr>
        </p:nvSpPr>
        <p:spPr>
          <a:xfrm>
            <a:off x="533400" y="304800"/>
            <a:ext cx="8229600" cy="4525963"/>
          </a:xfrm>
        </p:spPr>
        <p:txBody>
          <a:bodyPr/>
          <a:lstStyle/>
          <a:p>
            <a:pPr>
              <a:buNone/>
            </a:pPr>
            <a:r>
              <a:rPr lang="uk-UA" altLang="ru-RU" sz="2800" dirty="0"/>
              <a:t>Приклади у людини: </a:t>
            </a:r>
            <a:r>
              <a:rPr lang="uk-UA" altLang="ru-RU" sz="2800" b="1" dirty="0">
                <a:solidFill>
                  <a:srgbClr val="FF0000"/>
                </a:solidFill>
                <a:latin typeface="Times New Roman" panose="02020603050405020304" pitchFamily="18" charset="0"/>
                <a:cs typeface="Times New Roman" panose="02020603050405020304" pitchFamily="18" charset="0"/>
              </a:rPr>
              <a:t>к</a:t>
            </a:r>
            <a:r>
              <a:rPr lang="uk-UA"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олір шкіри, зріст, маса тіла, рівень інтелекту, рівень артеріального тиску.</a:t>
            </a:r>
            <a:endParaRPr lang="x-none" sz="2800" b="1" dirty="0">
              <a:solidFill>
                <a:srgbClr val="FF0000"/>
              </a:solidFill>
              <a:ea typeface="Calibri" panose="020F0502020204030204" pitchFamily="34" charset="0"/>
              <a:cs typeface="Times New Roman" panose="02020603050405020304" pitchFamily="18" charset="0"/>
            </a:endParaRPr>
          </a:p>
          <a:p>
            <a:pPr>
              <a:buFontTx/>
              <a:buNone/>
            </a:pPr>
            <a:endParaRPr lang="en-US" altLang="ru-RU" sz="2800" dirty="0"/>
          </a:p>
          <a:p>
            <a:pPr>
              <a:buFontTx/>
              <a:buNone/>
            </a:pPr>
            <a:endParaRPr lang="ru-RU" altLang="ru-RU" dirty="0"/>
          </a:p>
        </p:txBody>
      </p:sp>
      <p:pic>
        <p:nvPicPr>
          <p:cNvPr id="84995" name="Рисунок 4" descr="Картинки по запросу polygenic inheritance"/>
          <p:cNvPicPr>
            <a:picLocks noChangeAspect="1" noChangeArrowheads="1"/>
          </p:cNvPicPr>
          <p:nvPr/>
        </p:nvPicPr>
        <p:blipFill>
          <a:blip r:embed="rId3" cstate="print"/>
          <a:srcRect b="16917"/>
          <a:stretch>
            <a:fillRect/>
          </a:stretch>
        </p:blipFill>
        <p:spPr bwMode="auto">
          <a:xfrm>
            <a:off x="1475656" y="1412776"/>
            <a:ext cx="6121400" cy="2971800"/>
          </a:xfrm>
          <a:prstGeom prst="rect">
            <a:avLst/>
          </a:prstGeom>
          <a:noFill/>
          <a:ln w="9525">
            <a:noFill/>
            <a:miter lim="800000"/>
            <a:headEnd/>
            <a:tailEnd/>
          </a:ln>
        </p:spPr>
      </p:pic>
      <p:sp>
        <p:nvSpPr>
          <p:cNvPr id="5" name="Прямоугольник 4"/>
          <p:cNvSpPr/>
          <p:nvPr/>
        </p:nvSpPr>
        <p:spPr>
          <a:xfrm>
            <a:off x="1403648" y="4725144"/>
            <a:ext cx="6768752" cy="1200329"/>
          </a:xfrm>
          <a:prstGeom prst="rect">
            <a:avLst/>
          </a:prstGeom>
        </p:spPr>
        <p:txBody>
          <a:bodyPr wrap="square">
            <a:spAutoFit/>
          </a:bodyPr>
          <a:lstStyle/>
          <a:p>
            <a:pPr marL="0" indent="0">
              <a:buFont typeface="Arial" panose="020B0604020202020204" pitchFamily="34" charset="0"/>
              <a:buNone/>
              <a:defRPr/>
            </a:pPr>
            <a:r>
              <a:rPr lang="uk-UA" dirty="0">
                <a:solidFill>
                  <a:schemeClr val="tx1"/>
                </a:solidFill>
                <a:latin typeface="+mn-lt"/>
                <a:ea typeface="Calibri" panose="020F0502020204030204" pitchFamily="34" charset="0"/>
              </a:rPr>
              <a:t>Кількість меланіну пропорційна числу домінантних алелів генів. </a:t>
            </a:r>
          </a:p>
          <a:p>
            <a:pPr marL="0" indent="0">
              <a:buFont typeface="Arial" panose="020B0604020202020204" pitchFamily="34" charset="0"/>
              <a:buNone/>
              <a:defRPr/>
            </a:pP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dirty="0">
                <a:solidFill>
                  <a:schemeClr val="tx1"/>
                </a:solidFill>
                <a:latin typeface="+mn-lt"/>
                <a:ea typeface="Calibri" panose="020F0502020204030204" pitchFamily="34" charset="0"/>
              </a:rPr>
              <a:t> - чорний колір шкіри), </a:t>
            </a:r>
          </a:p>
          <a:p>
            <a:pPr marL="0" indent="0">
              <a:buFont typeface="Arial" panose="020B0604020202020204" pitchFamily="34" charset="0"/>
              <a:buNone/>
              <a:defRPr/>
            </a:pP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dirty="0">
                <a:solidFill>
                  <a:schemeClr val="tx1"/>
                </a:solidFill>
                <a:latin typeface="+mn-lt"/>
                <a:ea typeface="Calibri" panose="020F0502020204030204" pitchFamily="34" charset="0"/>
              </a:rPr>
              <a:t>   -  білий колір шкіри. </a:t>
            </a:r>
          </a:p>
          <a:p>
            <a:pPr marL="0" indent="0">
              <a:buFont typeface="Arial" panose="020B0604020202020204" pitchFamily="34" charset="0"/>
              <a:buNone/>
              <a:defRPr/>
            </a:pP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      </a:t>
            </a:r>
            <a:r>
              <a:rPr lang="uk-UA" dirty="0">
                <a:solidFill>
                  <a:schemeClr val="tx1"/>
                </a:solidFill>
                <a:latin typeface="+mn-lt"/>
                <a:ea typeface="Calibri" panose="020F0502020204030204" pitchFamily="34" charset="0"/>
              </a:rPr>
              <a:t> - коричневий кольор</a:t>
            </a:r>
            <a:endParaRPr lang="uk-UA" dirty="0">
              <a:solidFill>
                <a:schemeClr val="tx1"/>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6" descr="Картинки по запросу skin color polygenic inheritance"/>
          <p:cNvPicPr>
            <a:picLocks noChangeAspect="1" noChangeArrowheads="1"/>
          </p:cNvPicPr>
          <p:nvPr/>
        </p:nvPicPr>
        <p:blipFill>
          <a:blip r:embed="rId3" cstate="print"/>
          <a:srcRect t="22050"/>
          <a:stretch>
            <a:fillRect/>
          </a:stretch>
        </p:blipFill>
        <p:spPr bwMode="auto">
          <a:xfrm>
            <a:off x="0" y="836712"/>
            <a:ext cx="9144000" cy="53451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188640"/>
            <a:ext cx="8229600" cy="1143000"/>
          </a:xfrm>
        </p:spPr>
        <p:txBody>
          <a:bodyPr>
            <a:noAutofit/>
          </a:bodyPr>
          <a:lstStyle/>
          <a:p>
            <a:pPr algn="ctr" eaLnBrk="1" hangingPunct="1">
              <a:lnSpc>
                <a:spcPct val="90000"/>
              </a:lnSpc>
              <a:spcBef>
                <a:spcPts val="900"/>
              </a:spcBef>
              <a:buFont typeface="Wingdings" panose="05000000000000000000"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altLang="ru-RU" sz="2400" b="1" dirty="0">
                <a:solidFill>
                  <a:srgbClr val="FF0000"/>
                </a:solidFill>
              </a:rPr>
              <a:t>ПЛЕЙОТРОПІЯ</a:t>
            </a:r>
            <a:br>
              <a:rPr lang="uk-UA" altLang="ru-RU" sz="2400" b="1" dirty="0">
                <a:solidFill>
                  <a:srgbClr val="FF0000"/>
                </a:solidFill>
              </a:rPr>
            </a:br>
            <a:br>
              <a:rPr lang="en-GB" altLang="ru-RU" sz="2400" dirty="0">
                <a:solidFill>
                  <a:srgbClr val="FF3399"/>
                </a:solidFill>
              </a:rPr>
            </a:br>
            <a:r>
              <a:rPr lang="uk-UA" altLang="ru-RU" sz="2400" dirty="0">
                <a:solidFill>
                  <a:schemeClr val="tx1"/>
                </a:solidFill>
                <a:latin typeface="+mn-lt"/>
              </a:rPr>
              <a:t>Один ген відповідає за декілька ознак</a:t>
            </a:r>
            <a:endParaRPr lang="en-GB" altLang="ru-RU" sz="2400" dirty="0">
              <a:solidFill>
                <a:schemeClr val="tx1"/>
              </a:solidFill>
              <a:latin typeface="+mn-lt"/>
            </a:endParaRPr>
          </a:p>
        </p:txBody>
      </p:sp>
      <p:sp>
        <p:nvSpPr>
          <p:cNvPr id="87042" name="Содержимое 1"/>
          <p:cNvSpPr>
            <a:spLocks noGrp="1"/>
          </p:cNvSpPr>
          <p:nvPr>
            <p:ph sz="quarter" idx="1"/>
          </p:nvPr>
        </p:nvSpPr>
        <p:spPr>
          <a:xfrm>
            <a:off x="517525" y="2024063"/>
            <a:ext cx="3328988" cy="642937"/>
          </a:xfrm>
          <a:ln w="28575">
            <a:solidFill>
              <a:schemeClr val="tx1"/>
            </a:solidFill>
          </a:ln>
        </p:spPr>
        <p:txBody>
          <a:bodyPr/>
          <a:lstStyle/>
          <a:p>
            <a:pPr>
              <a:buFont typeface="Wingdings 3" pitchFamily="18" charset="2"/>
              <a:buNone/>
            </a:pPr>
            <a:r>
              <a:rPr lang="uk-UA" altLang="ru-RU" dirty="0"/>
              <a:t>Ген рудого волосся</a:t>
            </a:r>
            <a:endParaRPr lang="ru-RU" altLang="ru-RU" dirty="0"/>
          </a:p>
          <a:p>
            <a:endParaRPr lang="ru-RU" altLang="ru-RU" dirty="0"/>
          </a:p>
        </p:txBody>
      </p:sp>
      <p:pic>
        <p:nvPicPr>
          <p:cNvPr id="87044" name="Рисунок 1" descr="https://genetics.thetech.org/sites/default/files/AttitudeRedHair.jpg"/>
          <p:cNvPicPr>
            <a:picLocks noChangeAspect="1" noChangeArrowheads="1"/>
          </p:cNvPicPr>
          <p:nvPr/>
        </p:nvPicPr>
        <p:blipFill>
          <a:blip r:embed="rId3" cstate="print"/>
          <a:srcRect/>
          <a:stretch>
            <a:fillRect/>
          </a:stretch>
        </p:blipFill>
        <p:spPr bwMode="auto">
          <a:xfrm>
            <a:off x="517525" y="3219450"/>
            <a:ext cx="3571875" cy="2679700"/>
          </a:xfrm>
          <a:prstGeom prst="rect">
            <a:avLst/>
          </a:prstGeom>
          <a:noFill/>
          <a:ln w="9525">
            <a:noFill/>
            <a:miter lim="800000"/>
            <a:headEnd/>
            <a:tailEnd/>
          </a:ln>
        </p:spPr>
      </p:pic>
      <p:sp>
        <p:nvSpPr>
          <p:cNvPr id="5" name="Содержимое 1"/>
          <p:cNvSpPr txBox="1">
            <a:spLocks/>
          </p:cNvSpPr>
          <p:nvPr/>
        </p:nvSpPr>
        <p:spPr bwMode="auto">
          <a:xfrm>
            <a:off x="4722813" y="1963738"/>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solidFill>
                  <a:schemeClr val="tx1"/>
                </a:solidFill>
              </a:rPr>
              <a:t>Руде волосся </a:t>
            </a:r>
            <a:r>
              <a:rPr lang="en-US" b="1" dirty="0">
                <a:solidFill>
                  <a:schemeClr val="tx1"/>
                </a:solidFill>
              </a:rPr>
              <a:t>(</a:t>
            </a:r>
            <a:r>
              <a:rPr lang="uk-UA" b="1" dirty="0">
                <a:solidFill>
                  <a:schemeClr val="tx1"/>
                </a:solidFill>
              </a:rPr>
              <a:t>пігмент феомеланін</a:t>
            </a:r>
            <a:r>
              <a:rPr lang="ru-RU" b="1" dirty="0">
                <a:solidFill>
                  <a:schemeClr val="tx1"/>
                </a:solidFill>
              </a:rPr>
              <a:t>)</a:t>
            </a:r>
          </a:p>
          <a:p>
            <a:pPr marL="365125" indent="-255588">
              <a:spcBef>
                <a:spcPts val="400"/>
              </a:spcBef>
              <a:buClr>
                <a:schemeClr val="accent1"/>
              </a:buClr>
              <a:buSzPct val="68000"/>
              <a:defRPr/>
            </a:pPr>
            <a:endParaRPr lang="ru-RU" sz="2700" dirty="0">
              <a:solidFill>
                <a:schemeClr val="tx1"/>
              </a:solidFill>
            </a:endParaRPr>
          </a:p>
        </p:txBody>
      </p:sp>
      <p:sp>
        <p:nvSpPr>
          <p:cNvPr id="7" name="Содержимое 1"/>
          <p:cNvSpPr txBox="1">
            <a:spLocks/>
          </p:cNvSpPr>
          <p:nvPr/>
        </p:nvSpPr>
        <p:spPr bwMode="auto">
          <a:xfrm>
            <a:off x="4716463" y="2792413"/>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t>Світла шкіра</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8" name="Содержимое 1"/>
          <p:cNvSpPr txBox="1">
            <a:spLocks/>
          </p:cNvSpPr>
          <p:nvPr/>
        </p:nvSpPr>
        <p:spPr bwMode="auto">
          <a:xfrm>
            <a:off x="4716463" y="3762375"/>
            <a:ext cx="3328987" cy="64293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t>Ластовиння</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9" name="Содержимое 1"/>
          <p:cNvSpPr txBox="1">
            <a:spLocks/>
          </p:cNvSpPr>
          <p:nvPr/>
        </p:nvSpPr>
        <p:spPr bwMode="auto">
          <a:xfrm>
            <a:off x="4716016" y="4869160"/>
            <a:ext cx="3328988"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solidFill>
                  <a:schemeClr val="tx1"/>
                </a:solidFill>
              </a:rPr>
              <a:t>Підвищений ризик рака шкіри</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cxnSp>
        <p:nvCxnSpPr>
          <p:cNvPr id="11" name="Прямая со стрелкой 10"/>
          <p:cNvCxnSpPr/>
          <p:nvPr/>
        </p:nvCxnSpPr>
        <p:spPr>
          <a:xfrm flipV="1">
            <a:off x="3986213" y="2211388"/>
            <a:ext cx="500062" cy="14287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2" name="Прямая со стрелкой 11"/>
          <p:cNvCxnSpPr/>
          <p:nvPr/>
        </p:nvCxnSpPr>
        <p:spPr>
          <a:xfrm>
            <a:off x="3914775" y="2533650"/>
            <a:ext cx="642938" cy="28575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rot="16200000" flipH="1">
            <a:off x="3871119" y="2969419"/>
            <a:ext cx="857250" cy="500062"/>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Прямая со стрелкой 16"/>
          <p:cNvCxnSpPr/>
          <p:nvPr/>
        </p:nvCxnSpPr>
        <p:spPr>
          <a:xfrm>
            <a:off x="3900488" y="2790825"/>
            <a:ext cx="714375" cy="196532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830_marfan"/>
          <p:cNvPicPr>
            <a:picLocks noChangeAspect="1" noChangeArrowheads="1"/>
          </p:cNvPicPr>
          <p:nvPr/>
        </p:nvPicPr>
        <p:blipFill>
          <a:blip r:embed="rId2" cstate="print"/>
          <a:srcRect/>
          <a:stretch>
            <a:fillRect/>
          </a:stretch>
        </p:blipFill>
        <p:spPr bwMode="auto">
          <a:xfrm>
            <a:off x="1747564" y="2602345"/>
            <a:ext cx="1609725" cy="1295400"/>
          </a:xfrm>
          <a:prstGeom prst="rect">
            <a:avLst/>
          </a:prstGeom>
          <a:noFill/>
          <a:ln w="9525">
            <a:noFill/>
            <a:miter lim="800000"/>
            <a:headEnd/>
            <a:tailEnd/>
          </a:ln>
        </p:spPr>
      </p:pic>
      <p:pic>
        <p:nvPicPr>
          <p:cNvPr id="30723" name="Picture 5" descr="Robinson-Child"/>
          <p:cNvPicPr>
            <a:picLocks noChangeAspect="1" noChangeArrowheads="1"/>
          </p:cNvPicPr>
          <p:nvPr/>
        </p:nvPicPr>
        <p:blipFill>
          <a:blip r:embed="rId3" cstate="print"/>
          <a:srcRect/>
          <a:stretch>
            <a:fillRect/>
          </a:stretch>
        </p:blipFill>
        <p:spPr bwMode="auto">
          <a:xfrm>
            <a:off x="1331640" y="4200167"/>
            <a:ext cx="2441575" cy="2597150"/>
          </a:xfrm>
          <a:prstGeom prst="rect">
            <a:avLst/>
          </a:prstGeom>
          <a:noFill/>
          <a:ln w="9525">
            <a:noFill/>
            <a:miter lim="800000"/>
            <a:headEnd/>
            <a:tailEnd/>
          </a:ln>
        </p:spPr>
      </p:pic>
      <p:sp>
        <p:nvSpPr>
          <p:cNvPr id="30726" name="TextBox 8"/>
          <p:cNvSpPr txBox="1">
            <a:spLocks noChangeArrowheads="1"/>
          </p:cNvSpPr>
          <p:nvPr/>
        </p:nvSpPr>
        <p:spPr bwMode="auto">
          <a:xfrm>
            <a:off x="287114" y="737841"/>
            <a:ext cx="8713787" cy="1631216"/>
          </a:xfrm>
          <a:prstGeom prst="rect">
            <a:avLst/>
          </a:prstGeom>
          <a:noFill/>
          <a:ln w="9525">
            <a:noFill/>
            <a:miter lim="800000"/>
            <a:headEnd/>
            <a:tailEnd/>
          </a:ln>
        </p:spPr>
        <p:txBody>
          <a:bodyPr>
            <a:spAutoFit/>
          </a:bodyPr>
          <a:lstStyle/>
          <a:p>
            <a:pPr algn="just"/>
            <a:r>
              <a:rPr lang="uk-UA" sz="2000" dirty="0">
                <a:solidFill>
                  <a:srgbClr val="000000"/>
                </a:solidFill>
                <a:latin typeface="+mn-lt"/>
                <a:ea typeface="Calibri" pitchFamily="34" charset="0"/>
                <a:cs typeface="Times New Roman" pitchFamily="18" charset="0"/>
              </a:rPr>
              <a:t>Мутація гена білка </a:t>
            </a:r>
            <a:r>
              <a:rPr lang="uk-UA" sz="2000" b="1" dirty="0">
                <a:solidFill>
                  <a:schemeClr val="tx1"/>
                </a:solidFill>
                <a:latin typeface="+mn-lt"/>
                <a:ea typeface="Calibri" pitchFamily="34" charset="0"/>
                <a:cs typeface="Times New Roman" pitchFamily="18" charset="0"/>
              </a:rPr>
              <a:t>сполучної тканини фібриліна</a:t>
            </a:r>
            <a:r>
              <a:rPr lang="uk-UA" sz="2000" dirty="0">
                <a:solidFill>
                  <a:srgbClr val="000000"/>
                </a:solidFill>
                <a:latin typeface="+mn-lt"/>
                <a:ea typeface="Calibri" pitchFamily="34" charset="0"/>
                <a:cs typeface="Times New Roman" pitchFamily="18" charset="0"/>
              </a:rPr>
              <a:t>: </a:t>
            </a:r>
          </a:p>
          <a:p>
            <a:pPr algn="just"/>
            <a:r>
              <a:rPr lang="uk-UA" sz="2000" dirty="0">
                <a:solidFill>
                  <a:srgbClr val="000000"/>
                </a:solidFill>
                <a:latin typeface="+mn-lt"/>
                <a:ea typeface="Calibri" pitchFamily="34" charset="0"/>
                <a:cs typeface="Times New Roman" pitchFamily="18" charset="0"/>
              </a:rPr>
              <a:t>• високий ріст, </a:t>
            </a:r>
            <a:r>
              <a:rPr lang="uk-UA" sz="2000" b="1" dirty="0">
                <a:solidFill>
                  <a:srgbClr val="000000"/>
                </a:solidFill>
                <a:latin typeface="+mn-lt"/>
                <a:ea typeface="Calibri" pitchFamily="34" charset="0"/>
                <a:cs typeface="Times New Roman" pitchFamily="18" charset="0"/>
              </a:rPr>
              <a:t>арахнодактилія</a:t>
            </a:r>
            <a:r>
              <a:rPr lang="uk-UA" sz="2000" dirty="0">
                <a:solidFill>
                  <a:srgbClr val="000000"/>
                </a:solidFill>
                <a:latin typeface="+mn-lt"/>
                <a:ea typeface="Calibri" pitchFamily="34" charset="0"/>
                <a:cs typeface="Times New Roman" pitchFamily="18" charset="0"/>
              </a:rPr>
              <a:t> (павучі пальці), деформація грудної клітки;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вроджені вади серця (дилатація, тобто розширення аорти, аневризма аорти);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короткозорість, вивіх кришталика.</a:t>
            </a:r>
            <a:endParaRPr lang="uk-UA" sz="2000" dirty="0">
              <a:latin typeface="+mn-lt"/>
              <a:ea typeface="Calibri" pitchFamily="34" charset="0"/>
              <a:cs typeface="Times New Roman" pitchFamily="18" charset="0"/>
            </a:endParaRPr>
          </a:p>
        </p:txBody>
      </p:sp>
      <p:sp>
        <p:nvSpPr>
          <p:cNvPr id="7" name="TextBox 6"/>
          <p:cNvSpPr txBox="1"/>
          <p:nvPr/>
        </p:nvSpPr>
        <p:spPr>
          <a:xfrm>
            <a:off x="611560" y="260648"/>
            <a:ext cx="7632848" cy="461665"/>
          </a:xfrm>
          <a:prstGeom prst="rect">
            <a:avLst/>
          </a:prstGeom>
          <a:noFill/>
        </p:spPr>
        <p:txBody>
          <a:bodyPr wrap="square" rtlCol="0">
            <a:spAutoFit/>
          </a:bodyPr>
          <a:lstStyle/>
          <a:p>
            <a:r>
              <a:rPr lang="uk-UA" sz="2400" b="1" dirty="0">
                <a:solidFill>
                  <a:srgbClr val="FF0000"/>
                </a:solidFill>
                <a:latin typeface="+mn-lt"/>
                <a:ea typeface="Calibri" pitchFamily="34" charset="0"/>
                <a:cs typeface="Times New Roman" pitchFamily="18" charset="0"/>
              </a:rPr>
              <a:t>Хвороба </a:t>
            </a:r>
            <a:r>
              <a:rPr lang="uk-UA" sz="2400" b="1" dirty="0" err="1">
                <a:solidFill>
                  <a:srgbClr val="FF0000"/>
                </a:solidFill>
                <a:latin typeface="+mn-lt"/>
                <a:ea typeface="Calibri" pitchFamily="34" charset="0"/>
                <a:cs typeface="Times New Roman" pitchFamily="18" charset="0"/>
              </a:rPr>
              <a:t>Марфана</a:t>
            </a:r>
            <a:r>
              <a:rPr lang="uk-UA" sz="2400" b="1" dirty="0">
                <a:solidFill>
                  <a:srgbClr val="FF0000"/>
                </a:solidFill>
                <a:latin typeface="+mn-lt"/>
                <a:ea typeface="Calibri" pitchFamily="34" charset="0"/>
                <a:cs typeface="Times New Roman" pitchFamily="18" charset="0"/>
              </a:rPr>
              <a:t> </a:t>
            </a:r>
            <a:r>
              <a:rPr lang="uk-UA" sz="2400" b="1" dirty="0">
                <a:solidFill>
                  <a:schemeClr val="tx1"/>
                </a:solidFill>
                <a:latin typeface="+mn-lt"/>
                <a:ea typeface="Calibri" pitchFamily="34" charset="0"/>
                <a:cs typeface="Times New Roman" pitchFamily="18" charset="0"/>
              </a:rPr>
              <a:t>–</a:t>
            </a:r>
            <a:r>
              <a:rPr lang="en-US" sz="2400" b="1" dirty="0">
                <a:solidFill>
                  <a:schemeClr val="tx1"/>
                </a:solidFill>
                <a:latin typeface="+mn-lt"/>
                <a:ea typeface="Calibri" pitchFamily="34" charset="0"/>
                <a:cs typeface="Times New Roman" pitchFamily="18" charset="0"/>
              </a:rPr>
              <a:t> (</a:t>
            </a:r>
            <a:r>
              <a:rPr lang="uk-UA" sz="2400" b="1" dirty="0">
                <a:solidFill>
                  <a:schemeClr val="tx1"/>
                </a:solidFill>
                <a:latin typeface="+mn-lt"/>
                <a:ea typeface="Calibri" pitchFamily="34" charset="0"/>
                <a:cs typeface="Times New Roman" pitchFamily="18" charset="0"/>
              </a:rPr>
              <a:t>аутосомно-</a:t>
            </a:r>
            <a:r>
              <a:rPr lang="uk-UA" sz="2400" b="1" dirty="0" err="1">
                <a:solidFill>
                  <a:schemeClr val="tx1"/>
                </a:solidFill>
                <a:latin typeface="+mn-lt"/>
                <a:ea typeface="Calibri" pitchFamily="34" charset="0"/>
                <a:cs typeface="Times New Roman" pitchFamily="18" charset="0"/>
              </a:rPr>
              <a:t>домінантн</a:t>
            </a:r>
            <a:r>
              <a:rPr lang="ru-RU" sz="2400" b="1" dirty="0">
                <a:solidFill>
                  <a:schemeClr val="tx1"/>
                </a:solidFill>
                <a:latin typeface="+mn-lt"/>
                <a:ea typeface="Calibri" pitchFamily="34" charset="0"/>
                <a:cs typeface="Times New Roman" pitchFamily="18" charset="0"/>
              </a:rPr>
              <a:t>а)</a:t>
            </a:r>
            <a:endParaRPr lang="uk-UA" sz="2400" b="1" dirty="0">
              <a:solidFill>
                <a:schemeClr val="tx1"/>
              </a:solidFill>
              <a:latin typeface="+mn-lt"/>
            </a:endParaRPr>
          </a:p>
        </p:txBody>
      </p:sp>
      <p:pic>
        <p:nvPicPr>
          <p:cNvPr id="8" name="Содержимое 3" descr="Картинки по запросу marfan syndrome photos"/>
          <p:cNvPicPr>
            <a:picLocks noGrp="1"/>
          </p:cNvPicPr>
          <p:nvPr>
            <p:ph idx="1"/>
          </p:nvPr>
        </p:nvPicPr>
        <p:blipFill>
          <a:blip r:embed="rId4" cstate="print"/>
          <a:srcRect/>
          <a:stretch>
            <a:fillRect/>
          </a:stretch>
        </p:blipFill>
        <p:spPr>
          <a:xfrm>
            <a:off x="5148064" y="1706835"/>
            <a:ext cx="2926778" cy="4885829"/>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90115" name="Содержимое 3" descr="Картинки по запросу marfan syndrome pleiotropy"/>
          <p:cNvPicPr>
            <a:picLocks noGrp="1"/>
          </p:cNvPicPr>
          <p:nvPr>
            <p:ph idx="1"/>
          </p:nvPr>
        </p:nvPicPr>
        <p:blipFill>
          <a:blip r:embed="rId2" cstate="print"/>
          <a:srcRect t="4854"/>
          <a:stretch>
            <a:fillRect/>
          </a:stretch>
        </p:blipFill>
        <p:spPr>
          <a:xfrm>
            <a:off x="250825" y="260350"/>
            <a:ext cx="8424863" cy="6080125"/>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body" idx="4294967295"/>
          </p:nvPr>
        </p:nvSpPr>
        <p:spPr>
          <a:xfrm>
            <a:off x="179388" y="188913"/>
            <a:ext cx="8964612" cy="6480175"/>
          </a:xfrm>
        </p:spPr>
        <p:txBody>
          <a:bodyPr/>
          <a:lstStyle/>
          <a:p>
            <a:pPr algn="ctr" eaLnBrk="1" hangingPunct="1">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solidFill>
                  <a:srgbClr val="FF0000"/>
                </a:solidFill>
              </a:rPr>
              <a:t>    </a:t>
            </a:r>
            <a:r>
              <a:rPr lang="uk-UA" altLang="ru-RU" b="1" dirty="0">
                <a:solidFill>
                  <a:srgbClr val="FF0000"/>
                </a:solidFill>
              </a:rPr>
              <a:t>Успадкування, зчеплене зі статтю. Хромосомна теорія спадковості</a:t>
            </a:r>
            <a:endParaRPr lang="en-GB" altLang="ru-RU" b="1" dirty="0">
              <a:solidFill>
                <a:srgbClr val="FF0000"/>
              </a:solidFill>
            </a:endParaRPr>
          </a:p>
        </p:txBody>
      </p:sp>
      <p:pic>
        <p:nvPicPr>
          <p:cNvPr id="92163" name="Picture 2"/>
          <p:cNvPicPr>
            <a:picLocks noChangeAspect="1" noChangeArrowheads="1"/>
          </p:cNvPicPr>
          <p:nvPr/>
        </p:nvPicPr>
        <p:blipFill>
          <a:blip r:embed="rId3" cstate="print"/>
          <a:srcRect/>
          <a:stretch>
            <a:fillRect/>
          </a:stretch>
        </p:blipFill>
        <p:spPr bwMode="auto">
          <a:xfrm>
            <a:off x="755576" y="1268760"/>
            <a:ext cx="3457079" cy="4810830"/>
          </a:xfrm>
          <a:prstGeom prst="rect">
            <a:avLst/>
          </a:prstGeom>
          <a:noFill/>
          <a:ln w="9525">
            <a:noFill/>
            <a:round/>
            <a:headEnd/>
            <a:tailEnd/>
          </a:ln>
        </p:spPr>
      </p:pic>
      <p:pic>
        <p:nvPicPr>
          <p:cNvPr id="92164" name="Picture 3"/>
          <p:cNvPicPr>
            <a:picLocks noChangeAspect="1" noChangeArrowheads="1"/>
          </p:cNvPicPr>
          <p:nvPr/>
        </p:nvPicPr>
        <p:blipFill>
          <a:blip r:embed="rId4" cstate="print"/>
          <a:srcRect/>
          <a:stretch>
            <a:fillRect/>
          </a:stretch>
        </p:blipFill>
        <p:spPr bwMode="auto">
          <a:xfrm>
            <a:off x="4860032" y="4149080"/>
            <a:ext cx="3312368" cy="2343735"/>
          </a:xfrm>
          <a:prstGeom prst="rect">
            <a:avLst/>
          </a:prstGeom>
          <a:noFill/>
          <a:ln w="9525">
            <a:noFill/>
            <a:round/>
            <a:headEnd/>
            <a:tailEnd/>
          </a:ln>
        </p:spPr>
      </p:pic>
      <p:pic>
        <p:nvPicPr>
          <p:cNvPr id="92165" name="Picture 4"/>
          <p:cNvPicPr>
            <a:picLocks noChangeAspect="1" noChangeArrowheads="1"/>
          </p:cNvPicPr>
          <p:nvPr/>
        </p:nvPicPr>
        <p:blipFill>
          <a:blip r:embed="rId5" cstate="print"/>
          <a:srcRect/>
          <a:stretch>
            <a:fillRect/>
          </a:stretch>
        </p:blipFill>
        <p:spPr bwMode="auto">
          <a:xfrm>
            <a:off x="4860032" y="1196752"/>
            <a:ext cx="3384053" cy="2538040"/>
          </a:xfrm>
          <a:prstGeom prst="rect">
            <a:avLst/>
          </a:prstGeom>
          <a:noFill/>
          <a:ln w="9525">
            <a:noFill/>
            <a:round/>
            <a:headEnd/>
            <a:tailEnd/>
          </a:ln>
        </p:spPr>
      </p:pic>
      <p:sp>
        <p:nvSpPr>
          <p:cNvPr id="6" name="TextBox 5"/>
          <p:cNvSpPr txBox="1"/>
          <p:nvPr/>
        </p:nvSpPr>
        <p:spPr>
          <a:xfrm>
            <a:off x="1187624" y="6165304"/>
            <a:ext cx="2270493" cy="369332"/>
          </a:xfrm>
          <a:prstGeom prst="rect">
            <a:avLst/>
          </a:prstGeom>
          <a:noFill/>
        </p:spPr>
        <p:txBody>
          <a:bodyPr wrap="none" rtlCol="0">
            <a:spAutoFit/>
          </a:bodyPr>
          <a:lstStyle/>
          <a:p>
            <a:r>
              <a:rPr lang="uk-UA" dirty="0">
                <a:solidFill>
                  <a:schemeClr val="tx1"/>
                </a:solidFill>
              </a:rPr>
              <a:t>Томас Хант Морган</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noChangeArrowheads="1"/>
          </p:cNvPicPr>
          <p:nvPr/>
        </p:nvPicPr>
        <p:blipFill>
          <a:blip r:embed="rId3" cstate="print"/>
          <a:srcRect b="3381"/>
          <a:stretch>
            <a:fillRect/>
          </a:stretch>
        </p:blipFill>
        <p:spPr bwMode="auto">
          <a:xfrm>
            <a:off x="251520" y="764704"/>
            <a:ext cx="4041775" cy="5830888"/>
          </a:xfrm>
          <a:prstGeom prst="rect">
            <a:avLst/>
          </a:prstGeom>
          <a:noFill/>
          <a:ln w="9525">
            <a:noFill/>
            <a:round/>
            <a:headEnd/>
            <a:tailEnd/>
          </a:ln>
        </p:spPr>
      </p:pic>
      <p:sp>
        <p:nvSpPr>
          <p:cNvPr id="2" name="TextBox 1"/>
          <p:cNvSpPr txBox="1"/>
          <p:nvPr/>
        </p:nvSpPr>
        <p:spPr>
          <a:xfrm>
            <a:off x="2333372" y="148409"/>
            <a:ext cx="4189224" cy="523220"/>
          </a:xfrm>
          <a:prstGeom prst="rect">
            <a:avLst/>
          </a:prstGeom>
          <a:noFill/>
        </p:spPr>
        <p:txBody>
          <a:bodyPr wrap="none">
            <a:spAutoFit/>
          </a:bodyPr>
          <a:lstStyle/>
          <a:p>
            <a:pPr algn="ctr">
              <a:defRPr/>
            </a:pPr>
            <a:r>
              <a:rPr lang="uk-UA" sz="2800" b="1" dirty="0">
                <a:solidFill>
                  <a:schemeClr val="tx1"/>
                </a:solidFill>
                <a:latin typeface="+mn-lt"/>
                <a:ea typeface="+mn-ea"/>
              </a:rPr>
              <a:t>Системи визначення статі</a:t>
            </a:r>
            <a:endParaRPr lang="ru-RU" sz="2800" b="1" dirty="0">
              <a:solidFill>
                <a:schemeClr val="tx1"/>
              </a:solidFill>
              <a:latin typeface="+mn-lt"/>
              <a:ea typeface="+mn-ea"/>
            </a:endParaRPr>
          </a:p>
        </p:txBody>
      </p:sp>
      <p:sp>
        <p:nvSpPr>
          <p:cNvPr id="4" name="TextBox 3"/>
          <p:cNvSpPr txBox="1"/>
          <p:nvPr/>
        </p:nvSpPr>
        <p:spPr>
          <a:xfrm>
            <a:off x="4499992" y="1052736"/>
            <a:ext cx="4176464" cy="2031325"/>
          </a:xfrm>
          <a:prstGeom prst="rect">
            <a:avLst/>
          </a:prstGeom>
          <a:noFill/>
        </p:spPr>
        <p:txBody>
          <a:bodyPr wrap="square" rtlCol="0">
            <a:spAutoFit/>
          </a:bodyPr>
          <a:lstStyle/>
          <a:p>
            <a:pPr marL="342900" indent="-342900">
              <a:buAutoNum type="arabicPeriod"/>
            </a:pPr>
            <a:r>
              <a:rPr lang="uk-UA" dirty="0">
                <a:solidFill>
                  <a:schemeClr val="tx1"/>
                </a:solidFill>
              </a:rPr>
              <a:t>Особливості розвитку яйцеклітини (прогамна детермінація)</a:t>
            </a:r>
          </a:p>
          <a:p>
            <a:pPr marL="342900" indent="-342900">
              <a:buAutoNum type="arabicPeriod"/>
            </a:pPr>
            <a:r>
              <a:rPr lang="uk-UA" dirty="0">
                <a:solidFill>
                  <a:schemeClr val="tx1"/>
                </a:solidFill>
              </a:rPr>
              <a:t>Хромосомна, при заплідненні (сингамна)</a:t>
            </a:r>
          </a:p>
          <a:p>
            <a:pPr marL="342900" indent="-342900">
              <a:buAutoNum type="arabicPeriod"/>
            </a:pPr>
            <a:r>
              <a:rPr lang="uk-UA" dirty="0">
                <a:solidFill>
                  <a:schemeClr val="tx1"/>
                </a:solidFill>
              </a:rPr>
              <a:t>Умови розвитку яйця (епігамна)</a:t>
            </a:r>
          </a:p>
          <a:p>
            <a:pPr marL="342900" indent="-342900">
              <a:buAutoNum type="arabicPeriod"/>
            </a:pPr>
            <a:endParaRPr lang="uk-UA" dirty="0">
              <a:solidFill>
                <a:schemeClr val="tx1"/>
              </a:solidFill>
            </a:endParaRPr>
          </a:p>
        </p:txBody>
      </p:sp>
      <p:sp>
        <p:nvSpPr>
          <p:cNvPr id="5" name="TextBox 4"/>
          <p:cNvSpPr txBox="1"/>
          <p:nvPr/>
        </p:nvSpPr>
        <p:spPr>
          <a:xfrm>
            <a:off x="4427984" y="4437112"/>
            <a:ext cx="2448272" cy="923330"/>
          </a:xfrm>
          <a:prstGeom prst="rect">
            <a:avLst/>
          </a:prstGeom>
          <a:noFill/>
        </p:spPr>
        <p:txBody>
          <a:bodyPr wrap="square" rtlCol="0">
            <a:spAutoFit/>
          </a:bodyPr>
          <a:lstStyle/>
          <a:p>
            <a:r>
              <a:rPr lang="uk-UA" dirty="0">
                <a:solidFill>
                  <a:schemeClr val="tx1"/>
                </a:solidFill>
              </a:rPr>
              <a:t>Варіанти  хромосомного визначення статі</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446269" cy="1152426"/>
          </a:xfrm>
        </p:spPr>
        <p:txBody>
          <a:bodyPr rtlCol="0">
            <a:normAutofit/>
          </a:bodyPr>
          <a:lstStyle/>
          <a:p>
            <a:pPr algn="ctr" eaLnBrk="1" fontAlgn="auto" hangingPunct="1">
              <a:spcAft>
                <a:spcPts val="0"/>
              </a:spcAft>
              <a:defRPr/>
            </a:pPr>
            <a:r>
              <a:rPr lang="ru-RU" sz="2400" b="1" dirty="0">
                <a:solidFill>
                  <a:srgbClr val="C00000"/>
                </a:solidFill>
                <a:latin typeface="+mn-lt"/>
              </a:rPr>
              <a:t>Стать дитини визначається під час запліднення , </a:t>
            </a:r>
            <a:br>
              <a:rPr lang="ru-RU" sz="2400" b="1" dirty="0">
                <a:solidFill>
                  <a:srgbClr val="C00000"/>
                </a:solidFill>
                <a:latin typeface="+mn-lt"/>
              </a:rPr>
            </a:br>
            <a:r>
              <a:rPr lang="ru-RU" sz="2400" dirty="0">
                <a:solidFill>
                  <a:schemeClr val="tx1"/>
                </a:solidFill>
                <a:latin typeface="+mn-lt"/>
              </a:rPr>
              <a:t>залежить від статевої хромосоми сперматозоїда</a:t>
            </a:r>
          </a:p>
        </p:txBody>
      </p:sp>
      <p:sp>
        <p:nvSpPr>
          <p:cNvPr id="4099" name="Содержимое 2"/>
          <p:cNvSpPr>
            <a:spLocks noGrp="1"/>
          </p:cNvSpPr>
          <p:nvPr>
            <p:ph idx="1"/>
          </p:nvPr>
        </p:nvSpPr>
        <p:spPr>
          <a:xfrm>
            <a:off x="1116013" y="1989138"/>
            <a:ext cx="7497762" cy="3528094"/>
          </a:xfrm>
        </p:spPr>
        <p:txBody>
          <a:bodyPr>
            <a:normAutofit lnSpcReduction="10000"/>
          </a:bodyPr>
          <a:lstStyle/>
          <a:p>
            <a:pPr marL="365760" indent="-283464" eaLnBrk="1" fontAlgn="auto" hangingPunct="1">
              <a:spcAft>
                <a:spcPts val="0"/>
              </a:spcAft>
              <a:buFont typeface="Arial" charset="0"/>
              <a:buNone/>
              <a:defRPr/>
            </a:pPr>
            <a:r>
              <a:rPr lang="en-US" b="1" dirty="0"/>
              <a:t>P </a:t>
            </a:r>
            <a:r>
              <a:rPr lang="ru-RU" b="1" dirty="0"/>
              <a:t>                          </a:t>
            </a:r>
            <a:r>
              <a:rPr lang="ru-RU" altLang="x-none" dirty="0">
                <a:latin typeface="Times New Roman" panose="02020603050405020304" pitchFamily="18" charset="0"/>
                <a:cs typeface="Times New Roman" panose="02020603050405020304" pitchFamily="18" charset="0"/>
              </a:rPr>
              <a:t>♀</a:t>
            </a:r>
            <a:r>
              <a:rPr lang="en-US" b="1" dirty="0"/>
              <a:t>XX</a:t>
            </a:r>
            <a:r>
              <a:rPr lang="ru-RU" b="1" dirty="0"/>
              <a:t>           ×          </a:t>
            </a:r>
            <a:r>
              <a:rPr lang="ru-RU" altLang="x-none" b="1" i="1" dirty="0"/>
              <a:t> </a:t>
            </a:r>
            <a:r>
              <a:rPr lang="ru-RU" altLang="x-none" dirty="0">
                <a:latin typeface="Times New Roman" panose="02020603050405020304" pitchFamily="18" charset="0"/>
                <a:cs typeface="Times New Roman" panose="02020603050405020304" pitchFamily="18" charset="0"/>
              </a:rPr>
              <a:t>♂</a:t>
            </a:r>
            <a:r>
              <a:rPr lang="en-US" b="1" dirty="0"/>
              <a:t>XY</a:t>
            </a:r>
            <a:endParaRPr lang="ru-RU" b="1" dirty="0"/>
          </a:p>
          <a:p>
            <a:pPr marL="365760" indent="-283464">
              <a:buNone/>
              <a:defRPr/>
            </a:pPr>
            <a:r>
              <a:rPr lang="ru-RU" b="1" dirty="0"/>
              <a:t>Гаметы                      </a:t>
            </a:r>
            <a:r>
              <a:rPr lang="en-US" b="1" dirty="0"/>
              <a:t>X</a:t>
            </a:r>
            <a:r>
              <a:rPr lang="ru-RU" b="1" dirty="0"/>
              <a:t>                         </a:t>
            </a:r>
            <a:r>
              <a:rPr lang="en-US" b="1" dirty="0"/>
              <a:t>X</a:t>
            </a:r>
            <a:r>
              <a:rPr lang="ru-RU" b="1" dirty="0"/>
              <a:t>, </a:t>
            </a:r>
            <a:r>
              <a:rPr lang="en-US" b="1" dirty="0"/>
              <a:t>Y</a:t>
            </a:r>
            <a:endParaRPr lang="ru-RU" b="1" dirty="0"/>
          </a:p>
          <a:p>
            <a:pPr marL="365760" indent="-283464" eaLnBrk="1" fontAlgn="auto" hangingPunct="1">
              <a:spcAft>
                <a:spcPts val="0"/>
              </a:spcAft>
              <a:buFont typeface="Arial" charset="0"/>
              <a:buNone/>
              <a:defRPr/>
            </a:pPr>
            <a:r>
              <a:rPr lang="en-US" b="1" dirty="0"/>
              <a:t>F</a:t>
            </a:r>
            <a:r>
              <a:rPr lang="ru-RU" b="1" dirty="0"/>
              <a:t>1    </a:t>
            </a:r>
            <a:r>
              <a:rPr lang="ru-RU" dirty="0"/>
              <a:t>                          </a:t>
            </a:r>
            <a:r>
              <a:rPr lang="en-US" b="1" dirty="0"/>
              <a:t>XX</a:t>
            </a:r>
            <a:r>
              <a:rPr lang="ru-RU" dirty="0"/>
              <a:t>                        </a:t>
            </a:r>
            <a:r>
              <a:rPr lang="en-US" b="1" dirty="0"/>
              <a:t>XY</a:t>
            </a:r>
            <a:endParaRPr lang="ru-RU" b="1" dirty="0"/>
          </a:p>
          <a:p>
            <a:pPr marL="365760" indent="-283464" eaLnBrk="1" fontAlgn="auto" hangingPunct="1">
              <a:spcAft>
                <a:spcPts val="0"/>
              </a:spcAft>
              <a:buFont typeface="Arial" charset="0"/>
              <a:buNone/>
              <a:defRPr/>
            </a:pPr>
            <a:r>
              <a:rPr lang="en-US" dirty="0"/>
              <a:t> </a:t>
            </a:r>
            <a:r>
              <a:rPr lang="uk-UA" dirty="0"/>
              <a:t>                              </a:t>
            </a:r>
            <a:r>
              <a:rPr lang="ru-RU" altLang="x-none" dirty="0">
                <a:latin typeface="Times New Roman" panose="02020603050405020304" pitchFamily="18" charset="0"/>
                <a:cs typeface="Times New Roman" panose="02020603050405020304" pitchFamily="18" charset="0"/>
              </a:rPr>
              <a:t>♀ </a:t>
            </a:r>
            <a:r>
              <a:rPr lang="en-US" dirty="0"/>
              <a:t>50% </a:t>
            </a:r>
            <a:r>
              <a:rPr lang="uk-UA" dirty="0"/>
              <a:t>               </a:t>
            </a:r>
            <a:r>
              <a:rPr lang="ru-RU" altLang="x-none" dirty="0">
                <a:latin typeface="Times New Roman" panose="02020603050405020304" pitchFamily="18" charset="0"/>
                <a:cs typeface="Times New Roman" panose="02020603050405020304" pitchFamily="18" charset="0"/>
              </a:rPr>
              <a:t>♂ </a:t>
            </a:r>
            <a:r>
              <a:rPr lang="en-US" dirty="0"/>
              <a:t>50%</a:t>
            </a:r>
            <a:endParaRPr lang="ru-RU" dirty="0"/>
          </a:p>
          <a:p>
            <a:pPr marL="365760" indent="-283464"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r>
              <a:rPr lang="ru-RU" sz="2400" dirty="0"/>
              <a:t>Фактичне </a:t>
            </a:r>
          </a:p>
          <a:p>
            <a:pPr marL="365760" indent="-283464" algn="ctr" eaLnBrk="1" fontAlgn="auto" hangingPunct="1">
              <a:spcAft>
                <a:spcPts val="0"/>
              </a:spcAft>
              <a:buFont typeface="Arial" charset="0"/>
              <a:buNone/>
              <a:defRPr/>
            </a:pPr>
            <a:r>
              <a:rPr lang="ru-RU" sz="2400" dirty="0"/>
              <a:t>співвідношення 100 дівчинок : 106 хлопчиків</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1484784"/>
            <a:ext cx="8229600" cy="1143000"/>
          </a:xfrm>
        </p:spPr>
        <p:txBody>
          <a:bodyPr>
            <a:noAutofit/>
          </a:bodyPr>
          <a:lstStyle/>
          <a:p>
            <a:pPr>
              <a:defRPr/>
            </a:pPr>
            <a:r>
              <a:rPr lang="en-US" sz="2400" dirty="0">
                <a:solidFill>
                  <a:schemeClr val="tx1"/>
                </a:solidFill>
                <a:effectLst/>
              </a:rPr>
              <a:t>     </a:t>
            </a:r>
            <a:r>
              <a:rPr lang="uk-UA" sz="2400" dirty="0">
                <a:solidFill>
                  <a:schemeClr val="tx1"/>
                </a:solidFill>
                <a:latin typeface="Arial" pitchFamily="34" charset="0"/>
                <a:cs typeface="Arial" pitchFamily="34" charset="0"/>
              </a:rPr>
              <a:t>Ранній ембріон ембріон людини має </a:t>
            </a:r>
            <a:r>
              <a:rPr lang="uk-UA" sz="2400" dirty="0">
                <a:solidFill>
                  <a:schemeClr val="tx1"/>
                </a:solidFill>
                <a:effectLst/>
                <a:latin typeface="Arial" pitchFamily="34" charset="0"/>
                <a:cs typeface="Arial" pitchFamily="34" charset="0"/>
              </a:rPr>
              <a:t>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a:t>
            </a:r>
            <a:endParaRPr lang="uk-UA" sz="2400" dirty="0">
              <a:solidFill>
                <a:schemeClr val="tx1"/>
              </a:solidFill>
              <a:latin typeface="Arial" pitchFamily="34" charset="0"/>
              <a:cs typeface="Arial" pitchFamily="34" charset="0"/>
            </a:endParaRPr>
          </a:p>
        </p:txBody>
      </p:sp>
      <p:pic>
        <p:nvPicPr>
          <p:cNvPr id="98307" name="Содержимое 3" descr="Картинки по запросу sex determination in humans diagram"/>
          <p:cNvPicPr>
            <a:picLocks noGrp="1"/>
          </p:cNvPicPr>
          <p:nvPr>
            <p:ph idx="1"/>
          </p:nvPr>
        </p:nvPicPr>
        <p:blipFill>
          <a:blip r:embed="rId3" cstate="print"/>
          <a:srcRect/>
          <a:stretch>
            <a:fillRect/>
          </a:stretch>
        </p:blipFill>
        <p:spPr>
          <a:xfrm>
            <a:off x="323528" y="2996952"/>
            <a:ext cx="3960440" cy="3157091"/>
          </a:xfrm>
        </p:spPr>
      </p:pic>
      <p:pic>
        <p:nvPicPr>
          <p:cNvPr id="98308" name="Рисунок 4" descr="Похожее изображение"/>
          <p:cNvPicPr>
            <a:picLocks noChangeAspect="1" noChangeArrowheads="1"/>
          </p:cNvPicPr>
          <p:nvPr/>
        </p:nvPicPr>
        <p:blipFill>
          <a:blip r:embed="rId4" cstate="print"/>
          <a:srcRect l="30556" t="2670" r="8282" b="51918"/>
          <a:stretch>
            <a:fillRect/>
          </a:stretch>
        </p:blipFill>
        <p:spPr bwMode="auto">
          <a:xfrm>
            <a:off x="4283968" y="3068960"/>
            <a:ext cx="4652148" cy="2988816"/>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defRPr/>
            </a:pPr>
            <a:endParaRPr lang="uk-UA" sz="2000" dirty="0">
              <a:effectLst/>
            </a:endParaRPr>
          </a:p>
        </p:txBody>
      </p:sp>
      <p:pic>
        <p:nvPicPr>
          <p:cNvPr id="99332" name="Picture 2" descr="Картинки по запросу sex determination in humans diagram"/>
          <p:cNvPicPr>
            <a:picLocks noChangeAspect="1" noChangeArrowheads="1"/>
          </p:cNvPicPr>
          <p:nvPr/>
        </p:nvPicPr>
        <p:blipFill>
          <a:blip r:embed="rId2" cstate="print"/>
          <a:srcRect/>
          <a:stretch>
            <a:fillRect/>
          </a:stretch>
        </p:blipFill>
        <p:spPr bwMode="auto">
          <a:xfrm>
            <a:off x="2267744" y="260648"/>
            <a:ext cx="6492875" cy="5986463"/>
          </a:xfrm>
          <a:prstGeom prst="rect">
            <a:avLst/>
          </a:prstGeom>
          <a:noFill/>
          <a:ln w="9525">
            <a:noFill/>
            <a:miter lim="800000"/>
            <a:headEnd/>
            <a:tailEnd/>
          </a:ln>
        </p:spPr>
      </p:pic>
      <p:sp>
        <p:nvSpPr>
          <p:cNvPr id="99333" name="TextBox 4"/>
          <p:cNvSpPr txBox="1">
            <a:spLocks noChangeArrowheads="1"/>
          </p:cNvSpPr>
          <p:nvPr/>
        </p:nvSpPr>
        <p:spPr bwMode="auto">
          <a:xfrm>
            <a:off x="323528" y="1052736"/>
            <a:ext cx="2016125" cy="5078313"/>
          </a:xfrm>
          <a:prstGeom prst="rect">
            <a:avLst/>
          </a:prstGeom>
          <a:noFill/>
          <a:ln w="9525">
            <a:noFill/>
            <a:miter lim="800000"/>
            <a:headEnd/>
            <a:tailEnd/>
          </a:ln>
        </p:spPr>
        <p:txBody>
          <a:bodyPr wrap="square">
            <a:spAutoFit/>
          </a:bodyPr>
          <a:lstStyle/>
          <a:p>
            <a:pPr eaLnBrk="1" hangingPunct="1">
              <a:buClr>
                <a:srgbClr val="000000"/>
              </a:buClr>
              <a:buSzPct val="100000"/>
              <a:buFont typeface="Times New Roman" charset="0"/>
              <a:buNone/>
            </a:pPr>
            <a:r>
              <a:rPr lang="en-US" altLang="ru-RU" dirty="0">
                <a:solidFill>
                  <a:schemeClr val="tx1"/>
                </a:solidFill>
              </a:rPr>
              <a:t>6 </a:t>
            </a:r>
            <a:r>
              <a:rPr lang="uk-UA" altLang="ru-RU" dirty="0">
                <a:solidFill>
                  <a:schemeClr val="tx1"/>
                </a:solidFill>
              </a:rPr>
              <a:t>тиждень ембріогенеза – активація гена </a:t>
            </a:r>
            <a:r>
              <a:rPr lang="en-US" altLang="ru-RU" dirty="0">
                <a:solidFill>
                  <a:schemeClr val="tx1"/>
                </a:solidFill>
              </a:rPr>
              <a:t>SRY</a:t>
            </a:r>
          </a:p>
          <a:p>
            <a:pPr eaLnBrk="1" hangingPunct="1">
              <a:buClr>
                <a:srgbClr val="000000"/>
              </a:buClr>
              <a:buSzPct val="100000"/>
              <a:buFont typeface="Times New Roman" charset="0"/>
              <a:buNone/>
            </a:pPr>
            <a:endParaRPr lang="en-US" altLang="ru-RU" dirty="0">
              <a:solidFill>
                <a:schemeClr val="tx1"/>
              </a:solidFill>
            </a:endParaRPr>
          </a:p>
          <a:p>
            <a:pPr eaLnBrk="1" hangingPunct="1">
              <a:buClr>
                <a:srgbClr val="000000"/>
              </a:buClr>
              <a:buSzPct val="100000"/>
              <a:buFont typeface="Times New Roman" charset="0"/>
              <a:buNone/>
            </a:pPr>
            <a:r>
              <a:rPr lang="uk-UA" altLang="ru-RU" dirty="0">
                <a:solidFill>
                  <a:schemeClr val="tx1"/>
                </a:solidFill>
              </a:rPr>
              <a:t>Наприкінці 9 тижня клітини Лейдига починають продукувати тестостерон,  </a:t>
            </a:r>
          </a:p>
          <a:p>
            <a:pPr eaLnBrk="1" hangingPunct="1">
              <a:buClr>
                <a:srgbClr val="000000"/>
              </a:buClr>
              <a:buSzPct val="100000"/>
              <a:buFont typeface="Times New Roman" charset="0"/>
              <a:buNone/>
            </a:pPr>
            <a:r>
              <a:rPr lang="uk-UA" altLang="ru-RU" dirty="0">
                <a:solidFill>
                  <a:schemeClr val="tx1"/>
                </a:solidFill>
              </a:rPr>
              <a:t> </a:t>
            </a:r>
          </a:p>
          <a:p>
            <a:pPr eaLnBrk="1" hangingPunct="1">
              <a:buClr>
                <a:srgbClr val="000000"/>
              </a:buClr>
              <a:buSzPct val="100000"/>
              <a:buFont typeface="Times New Roman" charset="0"/>
              <a:buNone/>
            </a:pPr>
            <a:r>
              <a:rPr lang="uk-UA" altLang="ru-RU" dirty="0">
                <a:solidFill>
                  <a:schemeClr val="tx1"/>
                </a:solidFill>
              </a:rPr>
              <a:t>клітини Сертолі продукують фактор пригничення Мюлерової протоки (</a:t>
            </a:r>
            <a:r>
              <a:rPr lang="en-US" altLang="ru-RU" dirty="0">
                <a:solidFill>
                  <a:schemeClr val="tx1"/>
                </a:solidFill>
              </a:rPr>
              <a:t>MIF</a:t>
            </a:r>
            <a:r>
              <a:rPr lang="uk-UA" altLang="ru-RU" dirty="0">
                <a:solidFill>
                  <a:schemeClr val="tx1"/>
                </a:solidFill>
              </a:rPr>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0"/>
            <a:ext cx="8820472" cy="1792288"/>
          </a:xfrm>
        </p:spPr>
        <p:txBody>
          <a:bodyPr>
            <a:normAutofit/>
          </a:bodyPr>
          <a:lstStyle/>
          <a:p>
            <a:pPr marL="82296" indent="0" algn="ctr" eaLnBrk="1" fontAlgn="auto" hangingPunct="1">
              <a:spcAft>
                <a:spcPts val="0"/>
              </a:spcAft>
              <a:buFont typeface="Arial" panose="020B0604020202020204" pitchFamily="34" charset="0"/>
              <a:buNone/>
              <a:defRPr/>
            </a:pPr>
            <a:r>
              <a:rPr lang="uk-UA" b="1" dirty="0">
                <a:solidFill>
                  <a:srgbClr val="C00000"/>
                </a:solidFill>
              </a:rPr>
              <a:t>Успадкування, повністю зчеплене зі статтю – </a:t>
            </a:r>
          </a:p>
          <a:p>
            <a:pPr marL="82296" indent="0" algn="ctr" eaLnBrk="1" fontAlgn="auto" hangingPunct="1">
              <a:spcAft>
                <a:spcPts val="0"/>
              </a:spcAft>
              <a:buFont typeface="Arial" panose="020B0604020202020204" pitchFamily="34" charset="0"/>
              <a:buNone/>
              <a:defRPr/>
            </a:pPr>
            <a:r>
              <a:rPr lang="uk-UA" dirty="0"/>
              <a:t>успадкування ознак, які контролюються генами локалізованими </a:t>
            </a:r>
            <a:r>
              <a:rPr lang="uk-UA" b="1" dirty="0"/>
              <a:t>в негомологічних ділянках статевих хромосомах</a:t>
            </a:r>
            <a:endParaRPr lang="ru-RU" b="1" dirty="0"/>
          </a:p>
        </p:txBody>
      </p:sp>
      <p:graphicFrame>
        <p:nvGraphicFramePr>
          <p:cNvPr id="4" name="Схема 3"/>
          <p:cNvGraphicFramePr/>
          <p:nvPr/>
        </p:nvGraphicFramePr>
        <p:xfrm>
          <a:off x="323528" y="1844824"/>
          <a:ext cx="7499350" cy="4790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Рисунок 4" descr="Картинки по запросу Y-chromosome genetic map"/>
          <p:cNvPicPr>
            <a:picLocks noChangeAspect="1" noChangeArrowheads="1"/>
          </p:cNvPicPr>
          <p:nvPr/>
        </p:nvPicPr>
        <p:blipFill>
          <a:blip r:embed="rId3" cstate="print"/>
          <a:srcRect l="15689"/>
          <a:stretch>
            <a:fillRect/>
          </a:stretch>
        </p:blipFill>
        <p:spPr bwMode="auto">
          <a:xfrm>
            <a:off x="4788024" y="620688"/>
            <a:ext cx="3528392" cy="5303445"/>
          </a:xfrm>
          <a:prstGeom prst="rect">
            <a:avLst/>
          </a:prstGeom>
          <a:noFill/>
          <a:ln w="9525">
            <a:noFill/>
            <a:miter lim="800000"/>
            <a:headEnd/>
            <a:tailEnd/>
          </a:ln>
        </p:spPr>
      </p:pic>
      <p:pic>
        <p:nvPicPr>
          <p:cNvPr id="239618" name="Picture 2"/>
          <p:cNvPicPr>
            <a:picLocks noChangeAspect="1" noChangeArrowheads="1"/>
          </p:cNvPicPr>
          <p:nvPr/>
        </p:nvPicPr>
        <p:blipFill>
          <a:blip r:embed="rId4" cstate="print"/>
          <a:srcRect/>
          <a:stretch>
            <a:fillRect/>
          </a:stretch>
        </p:blipFill>
        <p:spPr bwMode="auto">
          <a:xfrm>
            <a:off x="899592" y="836712"/>
            <a:ext cx="3245371" cy="2981325"/>
          </a:xfrm>
          <a:prstGeom prst="rect">
            <a:avLst/>
          </a:prstGeom>
          <a:noFill/>
          <a:ln w="9525">
            <a:noFill/>
            <a:miter lim="800000"/>
            <a:headEnd/>
            <a:tailEnd/>
          </a:ln>
        </p:spPr>
      </p:pic>
      <p:sp>
        <p:nvSpPr>
          <p:cNvPr id="4" name="TextBox 3"/>
          <p:cNvSpPr txBox="1"/>
          <p:nvPr/>
        </p:nvSpPr>
        <p:spPr>
          <a:xfrm>
            <a:off x="827584" y="3717032"/>
            <a:ext cx="3600400" cy="1754326"/>
          </a:xfrm>
          <a:prstGeom prst="rect">
            <a:avLst/>
          </a:prstGeom>
          <a:noFill/>
        </p:spPr>
        <p:txBody>
          <a:bodyPr wrap="square" rtlCol="0">
            <a:spAutoFit/>
          </a:bodyPr>
          <a:lstStyle/>
          <a:p>
            <a:r>
              <a:rPr lang="uk-UA" dirty="0">
                <a:solidFill>
                  <a:schemeClr val="tx1"/>
                </a:solidFill>
              </a:rPr>
              <a:t>Між гомологічними  ділянками можливий обмін (кросинговер), це </a:t>
            </a:r>
            <a:r>
              <a:rPr lang="uk-UA" b="1" dirty="0">
                <a:solidFill>
                  <a:schemeClr val="tx1"/>
                </a:solidFill>
              </a:rPr>
              <a:t>псевдоаутосомні</a:t>
            </a:r>
            <a:r>
              <a:rPr lang="uk-UA" dirty="0">
                <a:solidFill>
                  <a:schemeClr val="tx1"/>
                </a:solidFill>
              </a:rPr>
              <a:t> ділянки. </a:t>
            </a:r>
          </a:p>
          <a:p>
            <a:endParaRPr lang="uk-UA" dirty="0">
              <a:solidFill>
                <a:schemeClr val="tx1"/>
              </a:solidFill>
            </a:endParaRPr>
          </a:p>
          <a:p>
            <a:r>
              <a:rPr lang="uk-UA" dirty="0">
                <a:solidFill>
                  <a:schemeClr val="tx1"/>
                </a:solidFill>
              </a:rPr>
              <a:t>Спостерігається </a:t>
            </a:r>
            <a:r>
              <a:rPr lang="uk-UA" b="1" dirty="0">
                <a:solidFill>
                  <a:srgbClr val="C00000"/>
                </a:solidFill>
              </a:rPr>
              <a:t>неповне зчеплення зі статтю</a:t>
            </a:r>
          </a:p>
        </p:txBody>
      </p:sp>
    </p:spTree>
    <p:extLst>
      <p:ext uri="{BB962C8B-B14F-4D97-AF65-F5344CB8AC3E}">
        <p14:creationId xmlns:p14="http://schemas.microsoft.com/office/powerpoint/2010/main" val="11576180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normAutofit fontScale="90000"/>
          </a:bodyPr>
          <a:lstStyle/>
          <a:p>
            <a:pPr algn="ctr"/>
            <a:r>
              <a:rPr lang="ru-RU" sz="3200" b="1" dirty="0">
                <a:latin typeface="+mn-lt"/>
              </a:rPr>
              <a:t>Характеристика рецессивних ознак зчеплених з  Х хромосомою</a:t>
            </a:r>
          </a:p>
        </p:txBody>
      </p:sp>
      <p:sp>
        <p:nvSpPr>
          <p:cNvPr id="35843" name="Содержимое 2"/>
          <p:cNvSpPr>
            <a:spLocks noGrp="1"/>
          </p:cNvSpPr>
          <p:nvPr>
            <p:ph idx="1"/>
          </p:nvPr>
        </p:nvSpPr>
        <p:spPr>
          <a:xfrm>
            <a:off x="652463" y="1557338"/>
            <a:ext cx="8034337" cy="4800600"/>
          </a:xfrm>
        </p:spPr>
        <p:txBody>
          <a:bodyPr/>
          <a:lstStyle/>
          <a:p>
            <a:pPr>
              <a:buFont typeface="Wingdings" pitchFamily="2" charset="2"/>
              <a:buChar char="§"/>
            </a:pPr>
            <a:r>
              <a:rPr lang="ru-RU" dirty="0">
                <a:solidFill>
                  <a:srgbClr val="FF0000"/>
                </a:solidFill>
              </a:rPr>
              <a:t>Частіше хворіють чоловіки, тому що у чоловіка одна Х-хромосома</a:t>
            </a:r>
          </a:p>
          <a:p>
            <a:pPr>
              <a:buNone/>
            </a:pPr>
            <a:r>
              <a:rPr lang="ru-RU" dirty="0"/>
              <a:t>Ген гемофилії -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a:p>
            <a:pPr>
              <a:buNone/>
            </a:pPr>
            <a:r>
              <a:rPr lang="ru-RU" dirty="0"/>
              <a:t>Ген нормального згортання крові  </a:t>
            </a:r>
            <a:r>
              <a:rPr lang="ru-RU" b="1" i="1" dirty="0">
                <a:solidFill>
                  <a:srgbClr val="FF0000"/>
                </a:solidFill>
              </a:rPr>
              <a:t>Х</a:t>
            </a:r>
            <a:r>
              <a:rPr lang="ru-RU" b="1" i="1" baseline="30000" dirty="0">
                <a:solidFill>
                  <a:srgbClr val="FF0000"/>
                </a:solidFill>
              </a:rPr>
              <a:t>Н</a:t>
            </a:r>
          </a:p>
          <a:p>
            <a:pPr>
              <a:buNone/>
            </a:pPr>
            <a:endParaRPr lang="ru-RU" b="1" i="1" baseline="30000" dirty="0">
              <a:solidFill>
                <a:srgbClr val="FF0000"/>
              </a:solidFill>
            </a:endParaRPr>
          </a:p>
          <a:p>
            <a:pPr>
              <a:buFont typeface="Wingdings" pitchFamily="2" charset="2"/>
              <a:buChar char="§"/>
            </a:pPr>
            <a:r>
              <a:rPr lang="ru-RU" dirty="0"/>
              <a:t>Генотип хворого чоловіка </a:t>
            </a:r>
            <a:r>
              <a:rPr lang="ru-RU" b="1" i="1" dirty="0">
                <a:solidFill>
                  <a:srgbClr val="FF0000"/>
                </a:solidFill>
              </a:rPr>
              <a:t>Х</a:t>
            </a:r>
            <a:r>
              <a:rPr lang="en-US" b="1" i="1" baseline="30000" dirty="0">
                <a:solidFill>
                  <a:srgbClr val="FF0000"/>
                </a:solidFill>
              </a:rPr>
              <a:t>h</a:t>
            </a:r>
            <a:r>
              <a:rPr lang="en-US" b="1" i="1" dirty="0">
                <a:solidFill>
                  <a:srgbClr val="FF0000"/>
                </a:solidFill>
              </a:rPr>
              <a:t>Y</a:t>
            </a:r>
            <a:endParaRPr lang="ru-RU" b="1" i="1" dirty="0">
              <a:solidFill>
                <a:srgbClr val="FF0000"/>
              </a:solidFill>
            </a:endParaRPr>
          </a:p>
          <a:p>
            <a:pPr>
              <a:buFont typeface="Wingdings" pitchFamily="2" charset="2"/>
              <a:buChar char="§"/>
            </a:pPr>
            <a:r>
              <a:rPr lang="ru-RU" dirty="0"/>
              <a:t>Жінки частіше  здорові гетерозиготні носійки –</a:t>
            </a:r>
            <a:r>
              <a:rPr lang="ru-RU" b="1" i="1" dirty="0">
                <a:solidFill>
                  <a:srgbClr val="FF0000"/>
                </a:solidFill>
              </a:rPr>
              <a:t>Х</a:t>
            </a:r>
            <a:r>
              <a:rPr lang="ru-RU" b="1" i="1" baseline="30000" dirty="0">
                <a:solidFill>
                  <a:srgbClr val="FF0000"/>
                </a:solidFill>
              </a:rPr>
              <a:t>Н</a:t>
            </a:r>
            <a:r>
              <a:rPr lang="ru-RU" b="1" i="1" dirty="0">
                <a:solidFill>
                  <a:srgbClr val="FF0000"/>
                </a:solidFill>
              </a:rPr>
              <a:t> Х</a:t>
            </a:r>
            <a:r>
              <a:rPr lang="en-US" b="1" i="1" baseline="30000" dirty="0">
                <a:solidFill>
                  <a:srgbClr val="FF0000"/>
                </a:solidFill>
              </a:rPr>
              <a:t>h </a:t>
            </a:r>
            <a:endParaRPr lang="uk-UA" b="1" i="1" baseline="30000" dirty="0">
              <a:solidFill>
                <a:srgbClr val="FF0000"/>
              </a:solidFill>
            </a:endParaRPr>
          </a:p>
          <a:p>
            <a:pPr>
              <a:buFont typeface="Wingdings" pitchFamily="2" charset="2"/>
              <a:buChar char="§"/>
            </a:pPr>
            <a:r>
              <a:rPr lang="ru-RU" dirty="0"/>
              <a:t>Хвора жінка - </a:t>
            </a:r>
            <a:r>
              <a:rPr lang="ru-RU" b="1" i="1" dirty="0">
                <a:solidFill>
                  <a:srgbClr val="FF0000"/>
                </a:solidFill>
              </a:rPr>
              <a:t>Х</a:t>
            </a:r>
            <a:r>
              <a:rPr lang="en-US" b="1" i="1" baseline="30000" dirty="0">
                <a:solidFill>
                  <a:srgbClr val="FF0000"/>
                </a:solidFill>
              </a:rPr>
              <a:t>h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Объект 2"/>
          <p:cNvPicPr>
            <a:picLocks noGrp="1" noChangeAspect="1" noChangeArrowheads="1"/>
          </p:cNvPicPr>
          <p:nvPr>
            <p:ph idx="1"/>
          </p:nvPr>
        </p:nvPicPr>
        <p:blipFill>
          <a:blip r:embed="rId3" cstate="print"/>
          <a:srcRect l="12708"/>
          <a:stretch>
            <a:fillRect/>
          </a:stretch>
        </p:blipFill>
        <p:spPr>
          <a:xfrm>
            <a:off x="395536" y="485775"/>
            <a:ext cx="8352928" cy="6372225"/>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type="body" idx="1"/>
          </p:nvPr>
        </p:nvSpPr>
        <p:spPr/>
        <p:txBody>
          <a:bodyPr/>
          <a:lstStyle/>
          <a:p>
            <a:endParaRPr lang="ru-RU" altLang="ru-RU"/>
          </a:p>
        </p:txBody>
      </p:sp>
      <p:pic>
        <p:nvPicPr>
          <p:cNvPr id="103428" name="Picture 4" descr="CCI_0016"/>
          <p:cNvPicPr>
            <a:picLocks noChangeAspect="1" noChangeArrowheads="1"/>
          </p:cNvPicPr>
          <p:nvPr/>
        </p:nvPicPr>
        <p:blipFill>
          <a:blip r:embed="rId2" cstate="print"/>
          <a:srcRect/>
          <a:stretch>
            <a:fillRect/>
          </a:stretch>
        </p:blipFill>
        <p:spPr bwMode="auto">
          <a:xfrm>
            <a:off x="248853" y="152400"/>
            <a:ext cx="8646294" cy="6382023"/>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sz="quarter" idx="1"/>
          </p:nvPr>
        </p:nvSpPr>
        <p:spPr/>
        <p:txBody>
          <a:bodyPr/>
          <a:lstStyle/>
          <a:p>
            <a:endParaRPr lang="ru-RU" altLang="ru-RU"/>
          </a:p>
        </p:txBody>
      </p:sp>
      <p:pic>
        <p:nvPicPr>
          <p:cNvPr id="103428" name="Picture 4" descr="CCI_0015"/>
          <p:cNvPicPr>
            <a:picLocks noChangeAspect="1" noChangeArrowheads="1"/>
          </p:cNvPicPr>
          <p:nvPr/>
        </p:nvPicPr>
        <p:blipFill>
          <a:blip r:embed="rId2" cstate="print"/>
          <a:srcRect/>
          <a:stretch>
            <a:fillRect/>
          </a:stretch>
        </p:blipFill>
        <p:spPr bwMode="auto">
          <a:xfrm>
            <a:off x="971550" y="549275"/>
            <a:ext cx="6913563" cy="5351463"/>
          </a:xfrm>
          <a:prstGeom prst="rect">
            <a:avLst/>
          </a:prstGeom>
          <a:noFill/>
          <a:ln w="9525">
            <a:noFill/>
            <a:miter lim="800000"/>
            <a:headEnd/>
            <a:tailEnd/>
          </a:ln>
        </p:spPr>
      </p:pic>
    </p:spTree>
    <p:extLst>
      <p:ext uri="{BB962C8B-B14F-4D97-AF65-F5344CB8AC3E}">
        <p14:creationId xmlns:p14="http://schemas.microsoft.com/office/powerpoint/2010/main" val="31742773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
          <p:cNvSpPr>
            <a:spLocks noGrp="1" noChangeArrowheads="1"/>
          </p:cNvSpPr>
          <p:nvPr>
            <p:ph sz="quarter" idx="1"/>
          </p:nvPr>
        </p:nvSpPr>
        <p:spPr>
          <a:xfrm>
            <a:off x="251520" y="260648"/>
            <a:ext cx="8567936" cy="6858000"/>
          </a:xfrm>
        </p:spPr>
        <p:txBody>
          <a:bodyPr>
            <a:normAutofit/>
          </a:bodyPr>
          <a:lstStyle/>
          <a:p>
            <a:pPr algn="ct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solidFill>
                  <a:srgbClr val="C00000"/>
                </a:solidFill>
                <a:latin typeface="Arial" pitchFamily="34" charset="0"/>
                <a:cs typeface="Arial" pitchFamily="34" charset="0"/>
              </a:rPr>
              <a:t>            </a:t>
            </a:r>
            <a:r>
              <a:rPr lang="uk-UA" altLang="ru-RU" sz="2800" b="1" dirty="0">
                <a:solidFill>
                  <a:srgbClr val="C00000"/>
                </a:solidFill>
                <a:latin typeface="Arial" pitchFamily="34" charset="0"/>
                <a:cs typeface="Arial" pitchFamily="34" charset="0"/>
              </a:rPr>
              <a:t>Схема успадкування гемофілії (дальтонізму)</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b="1" dirty="0">
              <a:solidFill>
                <a:srgbClr val="FF6600"/>
              </a:solidFill>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P  </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       P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marL="288000" eaLnBrk="1" hangingPunct="1">
              <a:lnSpc>
                <a:spcPct val="80000"/>
              </a:lnSpc>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1600" dirty="0">
                <a:cs typeface="Arial" charset="0"/>
              </a:rPr>
              <a:t>здоровий</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хворий</a:t>
            </a:r>
            <a:r>
              <a:rPr lang="en-GB" altLang="ru-RU" sz="1600" dirty="0">
                <a:cs typeface="Arial" charset="0"/>
              </a:rPr>
              <a:t>          </a:t>
            </a:r>
            <a:r>
              <a:rPr lang="uk-UA" altLang="ru-RU" sz="1600" dirty="0">
                <a:cs typeface="Arial" charset="0"/>
              </a:rPr>
              <a:t>                       носій</a:t>
            </a:r>
            <a:r>
              <a:rPr lang="en-GB" altLang="ru-RU" sz="1600" dirty="0">
                <a:cs typeface="Arial" charset="0"/>
              </a:rPr>
              <a:t>    </a:t>
            </a:r>
            <a:r>
              <a:rPr lang="uk-UA" altLang="ru-RU" sz="1600" dirty="0">
                <a:cs typeface="Arial" charset="0"/>
              </a:rPr>
              <a:t>           здоровий</a:t>
            </a:r>
            <a:endParaRPr lang="en-GB" altLang="ru-RU" sz="1600" dirty="0">
              <a:cs typeface="Arial" charset="0"/>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p>
          <a:p>
            <a:pPr eaLnBrk="1" hangingPunct="1">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F1  X</a:t>
            </a:r>
            <a:r>
              <a:rPr lang="en-GB" altLang="ru-RU" sz="2800" baseline="30000" dirty="0">
                <a:cs typeface="Arial" charset="0"/>
              </a:rPr>
              <a:t>H</a:t>
            </a:r>
            <a:r>
              <a:rPr lang="en-GB" altLang="ru-RU" sz="2800" dirty="0">
                <a:cs typeface="Arial" charset="0"/>
              </a:rPr>
              <a:t>X</a:t>
            </a:r>
            <a:r>
              <a:rPr lang="en-GB" altLang="ru-RU" sz="2800" baseline="30000" dirty="0">
                <a:cs typeface="Arial" charset="0"/>
              </a:rPr>
              <a:t>h</a:t>
            </a:r>
            <a:r>
              <a:rPr lang="en-GB" altLang="ru-RU" sz="2800" dirty="0">
                <a:cs typeface="Arial" charset="0"/>
              </a:rPr>
              <a:t>,  X</a:t>
            </a:r>
            <a:r>
              <a:rPr lang="en-GB" altLang="ru-RU" sz="2800" baseline="30000" dirty="0">
                <a:cs typeface="Arial" charset="0"/>
              </a:rPr>
              <a:t>H</a:t>
            </a:r>
            <a:r>
              <a:rPr lang="en-GB" altLang="ru-RU" sz="2800" dirty="0">
                <a:cs typeface="Arial" charset="0"/>
              </a:rPr>
              <a:t>Y              F1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a:spcBef>
                <a:spcPts val="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2800" dirty="0">
                <a:cs typeface="Arial" charset="0"/>
              </a:rPr>
              <a:t>               </a:t>
            </a:r>
            <a:r>
              <a:rPr lang="uk-UA" altLang="ru-RU" sz="1600" dirty="0">
                <a:cs typeface="Arial" charset="0"/>
              </a:rPr>
              <a:t>здоровий</a:t>
            </a:r>
            <a:r>
              <a:rPr lang="en-GB" altLang="ru-RU" sz="1600" b="1" dirty="0">
                <a:cs typeface="Arial" charset="0"/>
              </a:rPr>
              <a:t> </a:t>
            </a:r>
            <a:r>
              <a:rPr lang="uk-UA" altLang="ru-RU" sz="1600" b="1" dirty="0">
                <a:cs typeface="Arial" charset="0"/>
              </a:rPr>
              <a:t>                                                     </a:t>
            </a:r>
            <a:r>
              <a:rPr lang="uk-UA" altLang="ru-RU" sz="1600" dirty="0">
                <a:cs typeface="Arial" charset="0"/>
              </a:rPr>
              <a:t>здоровий   здоровий  здоровий</a:t>
            </a:r>
            <a:r>
              <a:rPr lang="en-GB" altLang="ru-RU" sz="1600" b="1" dirty="0">
                <a:cs typeface="Arial" charset="0"/>
              </a:rPr>
              <a:t> </a:t>
            </a:r>
            <a:r>
              <a:rPr lang="uk-UA" altLang="ru-RU" sz="1600" b="1" dirty="0">
                <a:cs typeface="Arial" charset="0"/>
              </a:rPr>
              <a:t> </a:t>
            </a:r>
            <a:r>
              <a:rPr lang="uk-UA" altLang="ru-RU" sz="1600" dirty="0">
                <a:cs typeface="Arial" charset="0"/>
              </a:rPr>
              <a:t>хворий</a:t>
            </a:r>
            <a:r>
              <a:rPr lang="en-GB" altLang="ru-RU" sz="1600" dirty="0">
                <a:cs typeface="Arial" charset="0"/>
              </a:rPr>
              <a:t> </a:t>
            </a:r>
            <a:endParaRPr lang="en-GB" altLang="ru-RU" sz="1600" b="1"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en-GB" altLang="ru-RU" dirty="0">
                <a:cs typeface="Arial" charset="0"/>
              </a:rPr>
              <a:t>P  ♀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baseline="30000" dirty="0">
                <a:cs typeface="Arial" charset="0"/>
              </a:rPr>
              <a:t> </a:t>
            </a:r>
            <a:r>
              <a:rPr lang="en-GB" altLang="ru-RU" dirty="0">
                <a:cs typeface="Arial" charset="0"/>
              </a:rPr>
              <a:t> x  ♂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носій</a:t>
            </a:r>
            <a:r>
              <a:rPr lang="en-GB" altLang="ru-RU" sz="1600" dirty="0">
                <a:cs typeface="Arial" charset="0"/>
              </a:rPr>
              <a:t>          </a:t>
            </a:r>
            <a:r>
              <a:rPr lang="uk-UA" altLang="ru-RU" sz="1600" dirty="0">
                <a:cs typeface="Arial" charset="0"/>
              </a:rPr>
              <a:t>       хворий</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G     </a:t>
            </a:r>
            <a:r>
              <a:rPr lang="en-GB" altLang="ru-RU" i="1" dirty="0">
                <a:cs typeface="Arial" charset="0"/>
              </a:rPr>
              <a:t>X</a:t>
            </a:r>
            <a:r>
              <a:rPr lang="en-GB" altLang="ru-RU" i="1" baseline="30000" dirty="0">
                <a:cs typeface="Arial" charset="0"/>
              </a:rPr>
              <a:t>H</a:t>
            </a:r>
            <a:r>
              <a:rPr lang="en-GB" altLang="ru-RU" i="1" dirty="0">
                <a:cs typeface="Arial" charset="0"/>
              </a:rPr>
              <a:t>,</a:t>
            </a:r>
            <a:r>
              <a:rPr lang="uk-UA" altLang="ru-RU" i="1" dirty="0">
                <a:cs typeface="Arial" charset="0"/>
              </a:rPr>
              <a:t> </a:t>
            </a:r>
            <a:r>
              <a:rPr lang="en-GB" altLang="ru-RU" i="1" dirty="0">
                <a:cs typeface="Arial" charset="0"/>
              </a:rPr>
              <a:t>X</a:t>
            </a:r>
            <a:r>
              <a:rPr lang="en-GB" altLang="ru-RU" i="1" baseline="30000" dirty="0">
                <a:cs typeface="Arial" charset="0"/>
              </a:rPr>
              <a:t>h </a:t>
            </a:r>
            <a:r>
              <a:rPr lang="en-GB" altLang="ru-RU" i="1" dirty="0">
                <a:cs typeface="Arial" charset="0"/>
              </a:rPr>
              <a:t>  </a:t>
            </a:r>
            <a:r>
              <a:rPr lang="en-GB"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F1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здорові</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хворі</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1600" dirty="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2"/>
          <p:cNvPicPr>
            <a:picLocks noChangeAspect="1" noChangeArrowheads="1"/>
          </p:cNvPicPr>
          <p:nvPr/>
        </p:nvPicPr>
        <p:blipFill>
          <a:blip r:embed="rId2" cstate="print"/>
          <a:srcRect l="12412"/>
          <a:stretch>
            <a:fillRect/>
          </a:stretch>
        </p:blipFill>
        <p:spPr bwMode="auto">
          <a:xfrm>
            <a:off x="179512" y="115888"/>
            <a:ext cx="8640959" cy="6742112"/>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mrmarker.ru/p/allpic/32/13118-img_16.jpg"/>
          <p:cNvPicPr>
            <a:picLocks noChangeAspect="1" noChangeArrowheads="1"/>
          </p:cNvPicPr>
          <p:nvPr/>
        </p:nvPicPr>
        <p:blipFill>
          <a:blip r:embed="rId2" cstate="print"/>
          <a:srcRect l="32545" t="23788"/>
          <a:stretch>
            <a:fillRect/>
          </a:stretch>
        </p:blipFill>
        <p:spPr bwMode="auto">
          <a:xfrm>
            <a:off x="3419872" y="2204864"/>
            <a:ext cx="4625975" cy="3919538"/>
          </a:xfrm>
          <a:prstGeom prst="rect">
            <a:avLst/>
          </a:prstGeom>
          <a:noFill/>
          <a:ln w="9525">
            <a:noFill/>
            <a:miter lim="800000"/>
            <a:headEnd/>
            <a:tailEnd/>
          </a:ln>
        </p:spPr>
      </p:pic>
      <p:sp>
        <p:nvSpPr>
          <p:cNvPr id="40963" name="TextBox 2"/>
          <p:cNvSpPr txBox="1">
            <a:spLocks noChangeArrowheads="1"/>
          </p:cNvSpPr>
          <p:nvPr/>
        </p:nvSpPr>
        <p:spPr bwMode="auto">
          <a:xfrm flipH="1">
            <a:off x="683568" y="404813"/>
            <a:ext cx="7920880" cy="1569660"/>
          </a:xfrm>
          <a:prstGeom prst="rect">
            <a:avLst/>
          </a:prstGeom>
          <a:noFill/>
          <a:ln w="9525">
            <a:noFill/>
            <a:miter lim="800000"/>
            <a:headEnd/>
            <a:tailEnd/>
          </a:ln>
        </p:spPr>
        <p:txBody>
          <a:bodyPr wrap="square">
            <a:spAutoFit/>
          </a:bodyPr>
          <a:lstStyle/>
          <a:p>
            <a:pPr eaLnBrk="1" hangingPunct="1"/>
            <a:r>
              <a:rPr lang="ru-RU" sz="3200" b="1" dirty="0">
                <a:solidFill>
                  <a:schemeClr val="tx1"/>
                </a:solidFill>
              </a:rPr>
              <a:t>Голандричний (</a:t>
            </a:r>
            <a:r>
              <a:rPr lang="en-US" sz="3200" b="1" dirty="0">
                <a:solidFill>
                  <a:schemeClr val="tx1"/>
                </a:solidFill>
              </a:rPr>
              <a:t>Y</a:t>
            </a:r>
            <a:r>
              <a:rPr lang="uk-UA" sz="3200" b="1" dirty="0">
                <a:solidFill>
                  <a:schemeClr val="tx1"/>
                </a:solidFill>
              </a:rPr>
              <a:t>-зчеплений) тип успадкування – ознака передається від батька до всіх синів</a:t>
            </a:r>
          </a:p>
        </p:txBody>
      </p:sp>
      <p:sp>
        <p:nvSpPr>
          <p:cNvPr id="40964" name="TextBox 1"/>
          <p:cNvSpPr txBox="1">
            <a:spLocks noChangeArrowheads="1"/>
          </p:cNvSpPr>
          <p:nvPr/>
        </p:nvSpPr>
        <p:spPr bwMode="auto">
          <a:xfrm>
            <a:off x="755576" y="3573016"/>
            <a:ext cx="2374900" cy="2123658"/>
          </a:xfrm>
          <a:prstGeom prst="rect">
            <a:avLst/>
          </a:prstGeom>
          <a:noFill/>
          <a:ln w="9525">
            <a:noFill/>
            <a:miter lim="800000"/>
            <a:headEnd/>
            <a:tailEnd/>
          </a:ln>
        </p:spPr>
        <p:txBody>
          <a:bodyPr>
            <a:spAutoFit/>
          </a:bodyPr>
          <a:lstStyle/>
          <a:p>
            <a:r>
              <a:rPr lang="uk-UA" b="1" dirty="0">
                <a:solidFill>
                  <a:schemeClr val="tx1"/>
                </a:solidFill>
              </a:rPr>
              <a:t>Приклад – гіпертрихоз вушних раковин</a:t>
            </a:r>
          </a:p>
          <a:p>
            <a:endParaRPr lang="uk-UA" b="1" dirty="0">
              <a:solidFill>
                <a:schemeClr val="tx1"/>
              </a:solidFill>
            </a:endParaRPr>
          </a:p>
          <a:p>
            <a:r>
              <a:rPr lang="en-GB" altLang="ru-RU" sz="2400" i="1" dirty="0">
                <a:solidFill>
                  <a:schemeClr val="tx1"/>
                </a:solidFill>
                <a:cs typeface="Arial" charset="0"/>
              </a:rPr>
              <a:t>XY</a:t>
            </a:r>
            <a:r>
              <a:rPr lang="uk-UA" altLang="ru-RU" sz="2400" i="1" baseline="30000" dirty="0">
                <a:solidFill>
                  <a:schemeClr val="tx1"/>
                </a:solidFill>
                <a:cs typeface="Arial" charset="0"/>
              </a:rPr>
              <a:t>а</a:t>
            </a:r>
            <a:endParaRPr lang="uk-UA" sz="2400" b="1" dirty="0">
              <a:solidFill>
                <a:schemeClr val="tx1"/>
              </a:solidFill>
            </a:endParaRPr>
          </a:p>
          <a:p>
            <a:endParaRPr lang="uk-UA" b="1" dirty="0">
              <a:solidFill>
                <a:schemeClr val="tx1"/>
              </a:solidFill>
            </a:endParaRPr>
          </a:p>
          <a:p>
            <a:endParaRPr lang="uk-UA" b="1" dirty="0">
              <a:solidFill>
                <a:schemeClr val="tx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990600"/>
          </a:xfrm>
        </p:spPr>
        <p:txBody>
          <a:bodyPr>
            <a:normAutofit fontScale="90000"/>
          </a:bodyPr>
          <a:lstStyle/>
          <a:p>
            <a:pPr algn="ctr"/>
            <a:r>
              <a:rPr lang="uk-UA" b="1" dirty="0">
                <a:solidFill>
                  <a:srgbClr val="FF0000"/>
                </a:solidFill>
              </a:rPr>
              <a:t>Зчепленне успадкування  </a:t>
            </a:r>
            <a:r>
              <a:rPr lang="uk-UA" dirty="0"/>
              <a:t>- </a:t>
            </a:r>
            <a:br>
              <a:rPr lang="uk-UA" dirty="0"/>
            </a:br>
            <a:r>
              <a:rPr lang="uk-UA" b="1" dirty="0"/>
              <a:t>успадкування генів , що знаходяться в одній хромосомі</a:t>
            </a:r>
          </a:p>
        </p:txBody>
      </p:sp>
      <p:sp>
        <p:nvSpPr>
          <p:cNvPr id="3" name="Содержимое 2"/>
          <p:cNvSpPr>
            <a:spLocks noGrp="1"/>
          </p:cNvSpPr>
          <p:nvPr>
            <p:ph sz="quarter" idx="1"/>
          </p:nvPr>
        </p:nvSpPr>
        <p:spPr>
          <a:xfrm>
            <a:off x="467544" y="1556792"/>
            <a:ext cx="8208912" cy="4721736"/>
          </a:xfrm>
        </p:spPr>
        <p:txBody>
          <a:bodyPr/>
          <a:lstStyle/>
          <a:p>
            <a:pPr>
              <a:buNone/>
            </a:pPr>
            <a:r>
              <a:rPr lang="uk-UA" b="1" dirty="0"/>
              <a:t>Гени, що </a:t>
            </a:r>
            <a:r>
              <a:rPr lang="uk-UA" b="1" dirty="0">
                <a:solidFill>
                  <a:srgbClr val="FF0000"/>
                </a:solidFill>
              </a:rPr>
              <a:t>містяться в одній хромосомі, успадковуються зчеплено, тобто разом </a:t>
            </a:r>
            <a:r>
              <a:rPr lang="uk-UA" b="1" dirty="0"/>
              <a:t>(закон Моргана)</a:t>
            </a:r>
          </a:p>
          <a:p>
            <a:pPr>
              <a:buNone/>
            </a:pPr>
            <a:r>
              <a:rPr lang="uk-UA" b="1" dirty="0"/>
              <a:t>Зчепленя може бути порушене при кросинговері. Ймовірність кросинговера прямо пропорційна відстані між генами</a:t>
            </a:r>
          </a:p>
        </p:txBody>
      </p:sp>
      <p:sp>
        <p:nvSpPr>
          <p:cNvPr id="242689" name="Rectangle 1"/>
          <p:cNvSpPr>
            <a:spLocks noChangeArrowheads="1"/>
          </p:cNvSpPr>
          <p:nvPr/>
        </p:nvSpPr>
        <p:spPr bwMode="auto">
          <a:xfrm>
            <a:off x="755576" y="3646765"/>
            <a:ext cx="763284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449263" rtl="0" eaLnBrk="0" fontAlgn="base" latinLnBrk="0" hangingPunct="0">
              <a:lnSpc>
                <a:spcPct val="100000"/>
              </a:lnSpc>
              <a:spcBef>
                <a:spcPct val="0"/>
              </a:spcBef>
              <a:spcAft>
                <a:spcPct val="0"/>
              </a:spcAft>
              <a:buClrTx/>
              <a:buSzTx/>
              <a:buFontTx/>
              <a:buNone/>
              <a:tabLst/>
            </a:pPr>
            <a:r>
              <a:rPr kumimoji="0" lang="uk-UA" sz="2000" b="1" u="none" strike="noStrike" cap="none" normalizeH="0" baseline="0" dirty="0">
                <a:ln>
                  <a:noFill/>
                </a:ln>
                <a:solidFill>
                  <a:srgbClr val="FF0000"/>
                </a:solidFill>
                <a:effectLst/>
                <a:latin typeface="+mn-lt"/>
                <a:ea typeface="Calibri" pitchFamily="34" charset="0"/>
                <a:cs typeface="Lucida Sans Unicode" pitchFamily="34" charset="0"/>
              </a:rPr>
              <a:t>ХРОМОСОМНА ТЕОРІЯ СПАДКОВОСТІ</a:t>
            </a:r>
            <a:endParaRPr kumimoji="0" lang="uk-UA" sz="2000" b="1" u="none" strike="noStrike" cap="none" normalizeH="0" baseline="0" dirty="0">
              <a:ln>
                <a:noFill/>
              </a:ln>
              <a:solidFill>
                <a:srgbClr val="FF0000"/>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1. Гени розташовані в хромосомах у лінійному порядку. Кожен ген у хромосомі займає певне місце – локус.</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2.  Кожна хромосома є групою зчеплення генів. Число груп зчеплення дорівнює гаплоїдного набору хромосом.</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lang="uk-UA" sz="2000" dirty="0">
                <a:solidFill>
                  <a:schemeClr val="tx1"/>
                </a:solidFill>
                <a:latin typeface="+mn-lt"/>
                <a:ea typeface="Calibri" pitchFamily="34" charset="0"/>
              </a:rPr>
              <a:t>3</a:t>
            </a: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 Гомологічні хромосоми обмінюються алельними генами при кросинговері. </a:t>
            </a:r>
          </a:p>
          <a:p>
            <a:pPr marL="0" marR="0" lvl="0" indent="269875" algn="just" defTabSz="449263" rtl="0" eaLnBrk="0" fontAlgn="base" latinLnBrk="0" hangingPunct="0">
              <a:lnSpc>
                <a:spcPct val="100000"/>
              </a:lnSpc>
              <a:spcBef>
                <a:spcPct val="0"/>
              </a:spcBef>
              <a:spcAft>
                <a:spcPct val="0"/>
              </a:spcAft>
              <a:buClrTx/>
              <a:buSzTx/>
              <a:buFontTx/>
              <a:buNone/>
              <a:tabLst/>
            </a:pPr>
            <a:r>
              <a:rPr lang="uk-UA" sz="2000" dirty="0">
                <a:solidFill>
                  <a:schemeClr val="tx1"/>
                </a:solidFill>
                <a:latin typeface="+mn-lt"/>
                <a:ea typeface="Calibri" pitchFamily="34" charset="0"/>
              </a:rPr>
              <a:t>4. </a:t>
            </a: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Частота кросинговеру прямо пропорційна відстані між генами в хромосомі.</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8229600" cy="684312"/>
          </a:xfrm>
        </p:spPr>
        <p:txBody>
          <a:bodyPr/>
          <a:lstStyle/>
          <a:p>
            <a:pPr algn="ctr"/>
            <a:r>
              <a:rPr lang="uk-UA" dirty="0"/>
              <a:t>Досліди Т.Моргана</a:t>
            </a:r>
          </a:p>
        </p:txBody>
      </p:sp>
      <p:pic>
        <p:nvPicPr>
          <p:cNvPr id="132098" name="Picture 2"/>
          <p:cNvPicPr>
            <a:picLocks noGrp="1" noChangeAspect="1" noChangeArrowheads="1"/>
          </p:cNvPicPr>
          <p:nvPr>
            <p:ph sz="quarter" idx="1"/>
          </p:nvPr>
        </p:nvPicPr>
        <p:blipFill>
          <a:blip r:embed="rId2" cstate="print"/>
          <a:srcRect b="77074"/>
          <a:stretch>
            <a:fillRect/>
          </a:stretch>
        </p:blipFill>
        <p:spPr bwMode="auto">
          <a:xfrm>
            <a:off x="467544" y="1772816"/>
            <a:ext cx="8064896" cy="2160240"/>
          </a:xfrm>
          <a:prstGeom prst="rect">
            <a:avLst/>
          </a:prstGeom>
          <a:noFill/>
          <a:ln w="9525">
            <a:noFill/>
            <a:miter lim="800000"/>
            <a:headEnd/>
            <a:tailEnd/>
          </a:ln>
        </p:spPr>
      </p:pic>
      <p:sp>
        <p:nvSpPr>
          <p:cNvPr id="5" name="TextBox 4"/>
          <p:cNvSpPr txBox="1"/>
          <p:nvPr/>
        </p:nvSpPr>
        <p:spPr>
          <a:xfrm>
            <a:off x="611560" y="5373216"/>
            <a:ext cx="8064896" cy="923330"/>
          </a:xfrm>
          <a:prstGeom prst="rect">
            <a:avLst/>
          </a:prstGeom>
          <a:noFill/>
        </p:spPr>
        <p:txBody>
          <a:bodyPr wrap="square" rtlCol="0">
            <a:spAutoFit/>
          </a:bodyPr>
          <a:lstStyle/>
          <a:p>
            <a:endParaRPr lang="uk-UA" dirty="0">
              <a:solidFill>
                <a:schemeClr val="tx1"/>
              </a:solidFill>
            </a:endParaRPr>
          </a:p>
          <a:p>
            <a:r>
              <a:rPr lang="uk-UA" dirty="0">
                <a:solidFill>
                  <a:schemeClr val="tx1"/>
                </a:solidFill>
              </a:rPr>
              <a:t>Було проведено </a:t>
            </a:r>
            <a:r>
              <a:rPr lang="uk-UA" b="1" u="sng" dirty="0">
                <a:solidFill>
                  <a:srgbClr val="C00000"/>
                </a:solidFill>
              </a:rPr>
              <a:t>аналізуюче схрещування </a:t>
            </a:r>
            <a:r>
              <a:rPr lang="uk-UA" dirty="0">
                <a:solidFill>
                  <a:schemeClr val="tx1"/>
                </a:solidFill>
              </a:rPr>
              <a:t>– схрещування з рецесивною гомозиготою</a:t>
            </a:r>
          </a:p>
        </p:txBody>
      </p:sp>
      <p:sp>
        <p:nvSpPr>
          <p:cNvPr id="6" name="Прямоугольник 5"/>
          <p:cNvSpPr/>
          <p:nvPr/>
        </p:nvSpPr>
        <p:spPr>
          <a:xfrm>
            <a:off x="683568" y="4293096"/>
            <a:ext cx="8064896" cy="646331"/>
          </a:xfrm>
          <a:prstGeom prst="rect">
            <a:avLst/>
          </a:prstGeom>
        </p:spPr>
        <p:txBody>
          <a:bodyPr wrap="square">
            <a:spAutoFit/>
          </a:bodyPr>
          <a:lstStyle/>
          <a:p>
            <a:r>
              <a:rPr lang="uk-UA" dirty="0">
                <a:solidFill>
                  <a:schemeClr val="tx1"/>
                </a:solidFill>
              </a:rPr>
              <a:t>В першому поколінні всі нащадки (100%) мали домінантні ознаки – сіре тіло і довгі крила</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4146" name="Picture 2"/>
          <p:cNvPicPr>
            <a:picLocks noGrp="1" noChangeAspect="1" noChangeArrowheads="1"/>
          </p:cNvPicPr>
          <p:nvPr>
            <p:ph sz="quarter" idx="1"/>
          </p:nvPr>
        </p:nvPicPr>
        <p:blipFill>
          <a:blip r:embed="rId2" cstate="print"/>
          <a:srcRect/>
          <a:stretch>
            <a:fillRect/>
          </a:stretch>
        </p:blipFill>
        <p:spPr bwMode="auto">
          <a:xfrm>
            <a:off x="323528" y="260648"/>
            <a:ext cx="8229600" cy="2033502"/>
          </a:xfrm>
          <a:prstGeom prst="rect">
            <a:avLst/>
          </a:prstGeom>
          <a:noFill/>
          <a:ln w="9525">
            <a:noFill/>
            <a:miter lim="800000"/>
            <a:headEnd/>
            <a:tailEnd/>
          </a:ln>
        </p:spPr>
      </p:pic>
      <p:pic>
        <p:nvPicPr>
          <p:cNvPr id="134147" name="Picture 3"/>
          <p:cNvPicPr>
            <a:picLocks noChangeAspect="1" noChangeArrowheads="1"/>
          </p:cNvPicPr>
          <p:nvPr/>
        </p:nvPicPr>
        <p:blipFill>
          <a:blip r:embed="rId3" cstate="print"/>
          <a:srcRect/>
          <a:stretch>
            <a:fillRect/>
          </a:stretch>
        </p:blipFill>
        <p:spPr bwMode="auto">
          <a:xfrm>
            <a:off x="1619672" y="2492896"/>
            <a:ext cx="6057900" cy="420052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3122" name="Picture 2"/>
          <p:cNvPicPr>
            <a:picLocks noGrp="1" noChangeAspect="1" noChangeArrowheads="1"/>
          </p:cNvPicPr>
          <p:nvPr>
            <p:ph sz="quarter" idx="1"/>
          </p:nvPr>
        </p:nvPicPr>
        <p:blipFill>
          <a:blip r:embed="rId2" cstate="print"/>
          <a:srcRect t="46672" b="3232"/>
          <a:stretch>
            <a:fillRect/>
          </a:stretch>
        </p:blipFill>
        <p:spPr bwMode="auto">
          <a:xfrm>
            <a:off x="683568" y="2420888"/>
            <a:ext cx="7920880" cy="4636031"/>
          </a:xfrm>
          <a:prstGeom prst="rect">
            <a:avLst/>
          </a:prstGeom>
          <a:noFill/>
          <a:ln w="9525">
            <a:noFill/>
            <a:miter lim="800000"/>
            <a:headEnd/>
            <a:tailEnd/>
          </a:ln>
        </p:spPr>
      </p:pic>
      <p:pic>
        <p:nvPicPr>
          <p:cNvPr id="4" name="Picture 2"/>
          <p:cNvPicPr>
            <a:picLocks noChangeAspect="1" noChangeArrowheads="1"/>
          </p:cNvPicPr>
          <p:nvPr/>
        </p:nvPicPr>
        <p:blipFill>
          <a:blip r:embed="rId2" cstate="print"/>
          <a:srcRect t="24454" b="53061"/>
          <a:stretch>
            <a:fillRect/>
          </a:stretch>
        </p:blipFill>
        <p:spPr bwMode="auto">
          <a:xfrm>
            <a:off x="611560" y="188640"/>
            <a:ext cx="8064896" cy="2118666"/>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48722D4-7D68-3584-2950-5C388B436684}"/>
              </a:ext>
            </a:extLst>
          </p:cNvPr>
          <p:cNvSpPr>
            <a:spLocks noGrp="1"/>
          </p:cNvSpPr>
          <p:nvPr>
            <p:ph sz="quarter" idx="1"/>
          </p:nvPr>
        </p:nvSpPr>
        <p:spPr/>
        <p:txBody>
          <a:bodyPr/>
          <a:lstStyle/>
          <a:p>
            <a:endParaRPr lang="ru-UA"/>
          </a:p>
        </p:txBody>
      </p:sp>
      <p:pic>
        <p:nvPicPr>
          <p:cNvPr id="6" name="Рисунок 5">
            <a:extLst>
              <a:ext uri="{FF2B5EF4-FFF2-40B4-BE49-F238E27FC236}">
                <a16:creationId xmlns:a16="http://schemas.microsoft.com/office/drawing/2014/main" id="{95FDEABE-0B92-BB9B-A64D-E009958C3EF7}"/>
              </a:ext>
            </a:extLst>
          </p:cNvPr>
          <p:cNvPicPr>
            <a:picLocks noChangeAspect="1"/>
          </p:cNvPicPr>
          <p:nvPr/>
        </p:nvPicPr>
        <p:blipFill>
          <a:blip r:embed="rId2"/>
          <a:stretch>
            <a:fillRect/>
          </a:stretch>
        </p:blipFill>
        <p:spPr>
          <a:xfrm>
            <a:off x="0" y="422088"/>
            <a:ext cx="9144000" cy="6013824"/>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Grp="1" noChangeArrowheads="1"/>
          </p:cNvSpPr>
          <p:nvPr>
            <p:ph type="body" idx="4294967295"/>
          </p:nvPr>
        </p:nvSpPr>
        <p:spPr>
          <a:xfrm>
            <a:off x="611560" y="188913"/>
            <a:ext cx="8208912" cy="6669087"/>
          </a:xfrm>
        </p:spPr>
        <p:txBody>
          <a:bodyPr/>
          <a:lstStyle/>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dirty="0">
                <a:solidFill>
                  <a:srgbClr val="FFFF00"/>
                </a:solidFill>
              </a:rPr>
              <a:t>	</a:t>
            </a:r>
            <a:r>
              <a:rPr lang="uk-UA" altLang="ru-RU" sz="2000" dirty="0">
                <a:latin typeface="Arial" pitchFamily="34" charset="0"/>
                <a:cs typeface="Arial" pitchFamily="34" charset="0"/>
              </a:rPr>
              <a:t>Дослідження </a:t>
            </a:r>
            <a:r>
              <a:rPr lang="ru-RU" altLang="ru-RU" sz="2000" dirty="0">
                <a:latin typeface="Arial" pitchFamily="34" charset="0"/>
                <a:cs typeface="Arial" pitchFamily="34" charset="0"/>
              </a:rPr>
              <a:t>кросинговеру дозволило школі Моргана розробити принцип побудови генетичних карт хромосом у 1911-1914 </a:t>
            </a:r>
            <a:r>
              <a:rPr lang="ru-RU" altLang="ru-RU" sz="2000">
                <a:latin typeface="Arial" pitchFamily="34" charset="0"/>
                <a:cs typeface="Arial" pitchFamily="34" charset="0"/>
              </a:rPr>
              <a:t>роках.</a:t>
            </a:r>
            <a:r>
              <a:rPr lang="ru-RU" altLang="ru-RU" sz="2400">
                <a:latin typeface="Arial" pitchFamily="34" charset="0"/>
                <a:cs typeface="Arial" pitchFamily="34" charset="0"/>
              </a:rPr>
              <a:t> </a:t>
            </a:r>
            <a:r>
              <a:rPr lang="ru-RU" altLang="ru-RU" sz="2400" dirty="0">
                <a:latin typeface="Arial" pitchFamily="34" charset="0"/>
                <a:cs typeface="Arial" pitchFamily="34" charset="0"/>
              </a:rPr>
              <a:t>В основу </a:t>
            </a:r>
            <a:r>
              <a:rPr lang="ru-RU" altLang="ru-RU" dirty="0"/>
              <a:t>карт покладено те, що гени розташовані по довжині хромосоми в лінійному порядку.</a:t>
            </a:r>
            <a:endParaRPr lang="en-GB" altLang="ru-RU" dirty="0">
              <a:solidFill>
                <a:srgbClr val="FFFF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Генетична карта хромосом - </a:t>
            </a:r>
            <a:r>
              <a:rPr lang="uk-UA" altLang="ru-RU" dirty="0"/>
              <a:t>це відрізок лінії, на якому схематично вказано порядок розташування генів і відстань між ними в сантиМорганах.</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dirty="0"/>
              <a:t>Базується на аналізі результатів аналізуючого схрещування, аналізі родоводів, гібридизації соматичних клітин.</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uk-UA" altLang="ru-RU" b="1" dirty="0">
              <a:solidFill>
                <a:srgbClr val="FF00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Фізичні карти - </a:t>
            </a:r>
            <a:r>
              <a:rPr lang="uk-UA" altLang="ru-RU" dirty="0"/>
              <a:t>це карти, складені шляхом безпосереднього вивчення ДНК. Відстань вимірюється в парах азотистих основ (нуклеотидів).</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dirty="0"/>
              <a:t>Один сантиМорган в середньому відповідає приблизно одному мільйону пар основ у людини.</a:t>
            </a:r>
            <a:endParaRPr lang="en-GB" altLang="ru-RU"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Black"/>
        <a:ea typeface="Lucida Sans Unicode"/>
        <a:cs typeface="Lucida Sans Unicode"/>
      </a:majorFont>
      <a:minorFont>
        <a:latin typeface="Arial"/>
        <a:ea typeface="Lucida Sans Unicod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14553</TotalTime>
  <Words>3849</Words>
  <Application>Microsoft Office PowerPoint</Application>
  <PresentationFormat>Экран (4:3)</PresentationFormat>
  <Paragraphs>466</Paragraphs>
  <Slides>78</Slides>
  <Notes>29</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2</vt:i4>
      </vt:variant>
      <vt:variant>
        <vt:lpstr>Заголовки слайдов</vt:lpstr>
      </vt:variant>
      <vt:variant>
        <vt:i4>78</vt:i4>
      </vt:variant>
    </vt:vector>
  </HeadingPairs>
  <TitlesOfParts>
    <vt:vector size="91" baseType="lpstr">
      <vt:lpstr>Arial</vt:lpstr>
      <vt:lpstr>Arial Black</vt:lpstr>
      <vt:lpstr>Bookman Old Style</vt:lpstr>
      <vt:lpstr>Calibri</vt:lpstr>
      <vt:lpstr>Cambria</vt:lpstr>
      <vt:lpstr>Gill Sans MT</vt:lpstr>
      <vt:lpstr>Lucida Sans Unicode</vt:lpstr>
      <vt:lpstr>Times New Roman</vt:lpstr>
      <vt:lpstr>Verdana</vt:lpstr>
      <vt:lpstr>Wingdings</vt:lpstr>
      <vt:lpstr>Wingdings 3</vt:lpstr>
      <vt:lpstr>Оформление по умолчанию</vt:lpstr>
      <vt:lpstr>Начальная</vt:lpstr>
      <vt:lpstr>Закони спадковості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Засновником генетики як науки є Грегор Мендель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Генетика як наука починається з 1900, </vt:lpstr>
      <vt:lpstr>Презентация PowerPoint</vt:lpstr>
      <vt:lpstr>Закон розщеплення (ІІ закон Менделя): При схрещуванні гібридів першого покоління у другому поколінні спостерігається розщеплення за фенотипом 3:1 та генотипом 1: 2: 1 (з 8023 насінин гороху 6022 були жовтими, а 2001 – зеленими /3,01:1/)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Дигибридне схрещування</vt:lpstr>
      <vt:lpstr>Презентация PowerPoint</vt:lpstr>
      <vt:lpstr>Цитологічні основи менделівської спадковості – випадковий розподіл материнських і батьківських гомологічних хромосом у мейозі; випадкове злиття гамет при заплідненні</vt:lpstr>
      <vt:lpstr>III закон Менделя – закон незалежного успадкування</vt:lpstr>
      <vt:lpstr>Множінні алелі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Значення Rh-фактора в медицині</vt:lpstr>
      <vt:lpstr>Презентация PowerPoint</vt:lpstr>
      <vt:lpstr>Гени</vt:lpstr>
      <vt:lpstr>Презентация PowerPoint</vt:lpstr>
      <vt:lpstr>Повне домінування</vt:lpstr>
      <vt:lpstr>Презентация PowerPoint</vt:lpstr>
      <vt:lpstr>Презентация PowerPoint</vt:lpstr>
      <vt:lpstr>Презентация PowerPoint</vt:lpstr>
      <vt:lpstr> Кодомінування</vt:lpstr>
      <vt:lpstr>Презентация PowerPoint</vt:lpstr>
      <vt:lpstr>Презентация PowerPoint</vt:lpstr>
      <vt:lpstr>может быть кареглазый ребенок:  </vt:lpstr>
      <vt:lpstr>Епістаз</vt:lpstr>
      <vt:lpstr>Схема утворення антигенів системи АВ0</vt:lpstr>
      <vt:lpstr>Презентация PowerPoint</vt:lpstr>
      <vt:lpstr>Презентация PowerPoint</vt:lpstr>
      <vt:lpstr>Презентация PowerPoint</vt:lpstr>
      <vt:lpstr>ПЛЕЙОТРОПІЯ  Один ген відповідає за декілька ознак</vt:lpstr>
      <vt:lpstr>Презентация PowerPoint</vt:lpstr>
      <vt:lpstr>Презентация PowerPoint</vt:lpstr>
      <vt:lpstr>Презентация PowerPoint</vt:lpstr>
      <vt:lpstr>Презентация PowerPoint</vt:lpstr>
      <vt:lpstr>Стать дитини визначається під час запліднення ,  залежить від статевої хромосоми сперматозоїда</vt:lpstr>
      <vt:lpstr>     Ранній ембріон ембріон людини має 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vt:lpstr>
      <vt:lpstr>Презентация PowerPoint</vt:lpstr>
      <vt:lpstr>Презентация PowerPoint</vt:lpstr>
      <vt:lpstr>Презентация PowerPoint</vt:lpstr>
      <vt:lpstr>Характеристика рецессивних ознак зчеплених з  Х хромосомою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Зчепленне успадкування  -  успадкування генів , що знаходяться в одній хромосомі</vt:lpstr>
      <vt:lpstr>Досліди Т.Моргана</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Чеснокова Марина Михайлівна</dc:creator>
  <cp:lastModifiedBy>Марина Чеснокова</cp:lastModifiedBy>
  <cp:revision>421</cp:revision>
  <cp:lastPrinted>1601-01-01T00:00:00Z</cp:lastPrinted>
  <dcterms:created xsi:type="dcterms:W3CDTF">1601-01-01T00:00:00Z</dcterms:created>
  <dcterms:modified xsi:type="dcterms:W3CDTF">2024-09-07T06:58:25Z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