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53"/>
  </p:notesMasterIdLst>
  <p:sldIdLst>
    <p:sldId id="256" r:id="rId2"/>
    <p:sldId id="415" r:id="rId3"/>
    <p:sldId id="383" r:id="rId4"/>
    <p:sldId id="413" r:id="rId5"/>
    <p:sldId id="367" r:id="rId6"/>
    <p:sldId id="412" r:id="rId7"/>
    <p:sldId id="368" r:id="rId8"/>
    <p:sldId id="414" r:id="rId9"/>
    <p:sldId id="369" r:id="rId10"/>
    <p:sldId id="370" r:id="rId11"/>
    <p:sldId id="371" r:id="rId12"/>
    <p:sldId id="372" r:id="rId13"/>
    <p:sldId id="373" r:id="rId14"/>
    <p:sldId id="384" r:id="rId15"/>
    <p:sldId id="366" r:id="rId16"/>
    <p:sldId id="418" r:id="rId17"/>
    <p:sldId id="385" r:id="rId18"/>
    <p:sldId id="386" r:id="rId19"/>
    <p:sldId id="388" r:id="rId20"/>
    <p:sldId id="389" r:id="rId21"/>
    <p:sldId id="390" r:id="rId22"/>
    <p:sldId id="417" r:id="rId23"/>
    <p:sldId id="404" r:id="rId24"/>
    <p:sldId id="405" r:id="rId25"/>
    <p:sldId id="416" r:id="rId26"/>
    <p:sldId id="308" r:id="rId27"/>
    <p:sldId id="375" r:id="rId28"/>
    <p:sldId id="376" r:id="rId29"/>
    <p:sldId id="313" r:id="rId30"/>
    <p:sldId id="314" r:id="rId31"/>
    <p:sldId id="394" r:id="rId32"/>
    <p:sldId id="396" r:id="rId33"/>
    <p:sldId id="316" r:id="rId34"/>
    <p:sldId id="317" r:id="rId35"/>
    <p:sldId id="419" r:id="rId36"/>
    <p:sldId id="420" r:id="rId37"/>
    <p:sldId id="421" r:id="rId38"/>
    <p:sldId id="422" r:id="rId39"/>
    <p:sldId id="322" r:id="rId40"/>
    <p:sldId id="408" r:id="rId41"/>
    <p:sldId id="332" r:id="rId42"/>
    <p:sldId id="410" r:id="rId43"/>
    <p:sldId id="333" r:id="rId44"/>
    <p:sldId id="334" r:id="rId45"/>
    <p:sldId id="411" r:id="rId46"/>
    <p:sldId id="409" r:id="rId47"/>
    <p:sldId id="335" r:id="rId48"/>
    <p:sldId id="402" r:id="rId49"/>
    <p:sldId id="341" r:id="rId50"/>
    <p:sldId id="423" r:id="rId51"/>
    <p:sldId id="424" r:id="rId52"/>
  </p:sldIdLst>
  <p:sldSz cx="9144000" cy="6858000" type="screen4x3"/>
  <p:notesSz cx="6858000" cy="9144000"/>
  <p:defaultTextStyle>
    <a:defPPr>
      <a:defRPr lang="ru-RU"/>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FF6699"/>
    <a:srgbClr val="FFFF00"/>
    <a:srgbClr val="66FF33"/>
    <a:srgbClr val="CCFF66"/>
    <a:srgbClr val="99FFCC"/>
    <a:srgbClr val="FFCC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7" autoAdjust="0"/>
    <p:restoredTop sz="66745" autoAdjust="0"/>
  </p:normalViewPr>
  <p:slideViewPr>
    <p:cSldViewPr>
      <p:cViewPr varScale="1">
        <p:scale>
          <a:sx n="55" d="100"/>
          <a:sy n="55" d="100"/>
        </p:scale>
        <p:origin x="1368" y="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013EE7-9D5B-4128-95CC-0E240806BB94}" type="doc">
      <dgm:prSet loTypeId="urn:microsoft.com/office/officeart/2005/8/layout/hierarchy4" loCatId="list" qsTypeId="urn:microsoft.com/office/officeart/2005/8/quickstyle/simple1" qsCatId="simple" csTypeId="urn:microsoft.com/office/officeart/2005/8/colors/accent1_4" csCatId="accent1" phldr="1"/>
      <dgm:spPr/>
      <dgm:t>
        <a:bodyPr/>
        <a:lstStyle/>
        <a:p>
          <a:endParaRPr lang="uk-UA"/>
        </a:p>
      </dgm:t>
    </dgm:pt>
    <dgm:pt modelId="{DA7BC312-7E5A-4D36-A72C-DE9A0CD0696A}">
      <dgm:prSet phldrT="[Текст]"/>
      <dgm:spPr/>
      <dgm:t>
        <a:bodyPr/>
        <a:lstStyle/>
        <a:p>
          <a:r>
            <a:rPr lang="uk-UA" dirty="0"/>
            <a:t>генотипова</a:t>
          </a:r>
        </a:p>
      </dgm:t>
    </dgm:pt>
    <dgm:pt modelId="{20B68155-1C36-411F-A81D-A2598809653D}" type="parTrans" cxnId="{63183E52-F2B7-48EC-B9A7-E681242D8F68}">
      <dgm:prSet/>
      <dgm:spPr/>
      <dgm:t>
        <a:bodyPr/>
        <a:lstStyle/>
        <a:p>
          <a:endParaRPr lang="uk-UA"/>
        </a:p>
      </dgm:t>
    </dgm:pt>
    <dgm:pt modelId="{F3399D28-A1A1-4B62-B9CC-631A8C336914}" type="sibTrans" cxnId="{63183E52-F2B7-48EC-B9A7-E681242D8F68}">
      <dgm:prSet/>
      <dgm:spPr/>
      <dgm:t>
        <a:bodyPr/>
        <a:lstStyle/>
        <a:p>
          <a:endParaRPr lang="uk-UA"/>
        </a:p>
      </dgm:t>
    </dgm:pt>
    <dgm:pt modelId="{C0A048F3-05E7-4ACA-8FE6-2B88AFB3895A}">
      <dgm:prSet phldrT="[Текст]"/>
      <dgm:spPr/>
      <dgm:t>
        <a:bodyPr/>
        <a:lstStyle/>
        <a:p>
          <a:r>
            <a:rPr lang="uk-UA" dirty="0"/>
            <a:t>комбінативна</a:t>
          </a:r>
        </a:p>
      </dgm:t>
    </dgm:pt>
    <dgm:pt modelId="{4FFE1945-AC04-4AF6-A16E-5A8E4BA98C03}" type="parTrans" cxnId="{566A0335-8CC1-464F-A3CA-80516D40F5FC}">
      <dgm:prSet/>
      <dgm:spPr/>
      <dgm:t>
        <a:bodyPr/>
        <a:lstStyle/>
        <a:p>
          <a:endParaRPr lang="uk-UA"/>
        </a:p>
      </dgm:t>
    </dgm:pt>
    <dgm:pt modelId="{04C86853-6221-4439-8BBC-57E685D3B30B}" type="sibTrans" cxnId="{566A0335-8CC1-464F-A3CA-80516D40F5FC}">
      <dgm:prSet/>
      <dgm:spPr/>
      <dgm:t>
        <a:bodyPr/>
        <a:lstStyle/>
        <a:p>
          <a:endParaRPr lang="uk-UA"/>
        </a:p>
      </dgm:t>
    </dgm:pt>
    <dgm:pt modelId="{EA55844A-FD7E-4F9E-A63C-24B415119D4F}">
      <dgm:prSet phldrT="[Текст]"/>
      <dgm:spPr/>
      <dgm:t>
        <a:bodyPr/>
        <a:lstStyle/>
        <a:p>
          <a:r>
            <a:rPr lang="uk-UA" dirty="0"/>
            <a:t>мутаційна</a:t>
          </a:r>
        </a:p>
      </dgm:t>
    </dgm:pt>
    <dgm:pt modelId="{179D1762-F70B-4607-BFE0-C1588DFB9C24}" type="parTrans" cxnId="{7CFC2BC0-CFAE-4BDB-910A-869B6C988008}">
      <dgm:prSet/>
      <dgm:spPr/>
      <dgm:t>
        <a:bodyPr/>
        <a:lstStyle/>
        <a:p>
          <a:endParaRPr lang="uk-UA"/>
        </a:p>
      </dgm:t>
    </dgm:pt>
    <dgm:pt modelId="{E2CB5940-D170-47C9-8A3D-82BA9E0CD250}" type="sibTrans" cxnId="{7CFC2BC0-CFAE-4BDB-910A-869B6C988008}">
      <dgm:prSet/>
      <dgm:spPr/>
      <dgm:t>
        <a:bodyPr/>
        <a:lstStyle/>
        <a:p>
          <a:endParaRPr lang="uk-UA"/>
        </a:p>
      </dgm:t>
    </dgm:pt>
    <dgm:pt modelId="{D7F7DF38-B434-4681-8DBF-8386FC202A1F}">
      <dgm:prSet phldrT="[Текст]"/>
      <dgm:spPr/>
      <dgm:t>
        <a:bodyPr/>
        <a:lstStyle/>
        <a:p>
          <a:r>
            <a:rPr lang="uk-UA" dirty="0"/>
            <a:t>Фенотипова (модифікаційна</a:t>
          </a:r>
        </a:p>
      </dgm:t>
    </dgm:pt>
    <dgm:pt modelId="{9C97C945-8586-4EAE-84B4-22D7049269D2}" type="parTrans" cxnId="{6CF5785A-C0AD-43E2-B487-0C0CA71C702E}">
      <dgm:prSet/>
      <dgm:spPr/>
      <dgm:t>
        <a:bodyPr/>
        <a:lstStyle/>
        <a:p>
          <a:endParaRPr lang="uk-UA"/>
        </a:p>
      </dgm:t>
    </dgm:pt>
    <dgm:pt modelId="{FA186854-F0CA-427E-9EE3-59CA843DDE0E}" type="sibTrans" cxnId="{6CF5785A-C0AD-43E2-B487-0C0CA71C702E}">
      <dgm:prSet/>
      <dgm:spPr/>
      <dgm:t>
        <a:bodyPr/>
        <a:lstStyle/>
        <a:p>
          <a:endParaRPr lang="uk-UA"/>
        </a:p>
      </dgm:t>
    </dgm:pt>
    <dgm:pt modelId="{0077D561-9189-4431-A77D-2440FE4A29C1}">
      <dgm:prSet phldrT="[Текст]"/>
      <dgm:spPr/>
      <dgm:t>
        <a:bodyPr/>
        <a:lstStyle/>
        <a:p>
          <a:r>
            <a:rPr lang="uk-UA" dirty="0"/>
            <a:t>мінливість</a:t>
          </a:r>
        </a:p>
      </dgm:t>
    </dgm:pt>
    <dgm:pt modelId="{EA7C7918-A242-4266-B3FB-6075E2C6CB90}" type="sibTrans" cxnId="{18EFF3D5-133F-4914-8724-4002B0F4A4BA}">
      <dgm:prSet/>
      <dgm:spPr/>
      <dgm:t>
        <a:bodyPr/>
        <a:lstStyle/>
        <a:p>
          <a:endParaRPr lang="uk-UA"/>
        </a:p>
      </dgm:t>
    </dgm:pt>
    <dgm:pt modelId="{AF143CF8-F9E1-4627-9F0D-490DDA340671}" type="parTrans" cxnId="{18EFF3D5-133F-4914-8724-4002B0F4A4BA}">
      <dgm:prSet/>
      <dgm:spPr/>
      <dgm:t>
        <a:bodyPr/>
        <a:lstStyle/>
        <a:p>
          <a:endParaRPr lang="uk-UA"/>
        </a:p>
      </dgm:t>
    </dgm:pt>
    <dgm:pt modelId="{94F96B1D-F1BF-4561-8C95-0A6E73525843}" type="pres">
      <dgm:prSet presAssocID="{CE013EE7-9D5B-4128-95CC-0E240806BB94}" presName="Name0" presStyleCnt="0">
        <dgm:presLayoutVars>
          <dgm:chPref val="1"/>
          <dgm:dir/>
          <dgm:animOne val="branch"/>
          <dgm:animLvl val="lvl"/>
          <dgm:resizeHandles/>
        </dgm:presLayoutVars>
      </dgm:prSet>
      <dgm:spPr/>
    </dgm:pt>
    <dgm:pt modelId="{BF21E6F8-8ACF-49B0-8662-FB1BDCE0C876}" type="pres">
      <dgm:prSet presAssocID="{0077D561-9189-4431-A77D-2440FE4A29C1}" presName="vertOne" presStyleCnt="0"/>
      <dgm:spPr/>
    </dgm:pt>
    <dgm:pt modelId="{3230C834-A381-44EA-83B6-8F4BF55222B1}" type="pres">
      <dgm:prSet presAssocID="{0077D561-9189-4431-A77D-2440FE4A29C1}" presName="txOne" presStyleLbl="node0" presStyleIdx="0" presStyleCnt="1" custLinFactNeighborX="-955" custLinFactNeighborY="-1841">
        <dgm:presLayoutVars>
          <dgm:chPref val="3"/>
        </dgm:presLayoutVars>
      </dgm:prSet>
      <dgm:spPr/>
    </dgm:pt>
    <dgm:pt modelId="{E7D090CF-7B25-4374-AFC4-C008DD242668}" type="pres">
      <dgm:prSet presAssocID="{0077D561-9189-4431-A77D-2440FE4A29C1}" presName="parTransOne" presStyleCnt="0"/>
      <dgm:spPr/>
    </dgm:pt>
    <dgm:pt modelId="{CEA4D7C5-0CD8-4BBA-9B6F-4FB5B3741A43}" type="pres">
      <dgm:prSet presAssocID="{0077D561-9189-4431-A77D-2440FE4A29C1}" presName="horzOne" presStyleCnt="0"/>
      <dgm:spPr/>
    </dgm:pt>
    <dgm:pt modelId="{8FA91BE8-1728-4AE8-AB96-51EF61F67986}" type="pres">
      <dgm:prSet presAssocID="{DA7BC312-7E5A-4D36-A72C-DE9A0CD0696A}" presName="vertTwo" presStyleCnt="0"/>
      <dgm:spPr/>
    </dgm:pt>
    <dgm:pt modelId="{707A80FE-3237-42E4-99D7-342686102FDC}" type="pres">
      <dgm:prSet presAssocID="{DA7BC312-7E5A-4D36-A72C-DE9A0CD0696A}" presName="txTwo" presStyleLbl="node2" presStyleIdx="0" presStyleCnt="2" custLinFactNeighborX="1896" custLinFactNeighborY="5529">
        <dgm:presLayoutVars>
          <dgm:chPref val="3"/>
        </dgm:presLayoutVars>
      </dgm:prSet>
      <dgm:spPr/>
    </dgm:pt>
    <dgm:pt modelId="{047FC7F3-5DC0-401F-95B5-D3D0A833F511}" type="pres">
      <dgm:prSet presAssocID="{DA7BC312-7E5A-4D36-A72C-DE9A0CD0696A}" presName="parTransTwo" presStyleCnt="0"/>
      <dgm:spPr/>
    </dgm:pt>
    <dgm:pt modelId="{85F9E70B-5D82-4F32-BE51-FD2AC5AE9C52}" type="pres">
      <dgm:prSet presAssocID="{DA7BC312-7E5A-4D36-A72C-DE9A0CD0696A}" presName="horzTwo" presStyleCnt="0"/>
      <dgm:spPr/>
    </dgm:pt>
    <dgm:pt modelId="{CC7BB97A-4594-4D94-8056-B81331E2F6FB}" type="pres">
      <dgm:prSet presAssocID="{C0A048F3-05E7-4ACA-8FE6-2B88AFB3895A}" presName="vertThree" presStyleCnt="0"/>
      <dgm:spPr/>
    </dgm:pt>
    <dgm:pt modelId="{6713C196-5E5B-4C20-AD5F-3242A803A40B}" type="pres">
      <dgm:prSet presAssocID="{C0A048F3-05E7-4ACA-8FE6-2B88AFB3895A}" presName="txThree" presStyleLbl="node3" presStyleIdx="0" presStyleCnt="2">
        <dgm:presLayoutVars>
          <dgm:chPref val="3"/>
        </dgm:presLayoutVars>
      </dgm:prSet>
      <dgm:spPr/>
    </dgm:pt>
    <dgm:pt modelId="{2A9A76FB-A917-48B6-9061-8E47645EF9F6}" type="pres">
      <dgm:prSet presAssocID="{C0A048F3-05E7-4ACA-8FE6-2B88AFB3895A}" presName="horzThree" presStyleCnt="0"/>
      <dgm:spPr/>
    </dgm:pt>
    <dgm:pt modelId="{0971250D-0C95-4315-867F-24EC2C941011}" type="pres">
      <dgm:prSet presAssocID="{04C86853-6221-4439-8BBC-57E685D3B30B}" presName="sibSpaceThree" presStyleCnt="0"/>
      <dgm:spPr/>
    </dgm:pt>
    <dgm:pt modelId="{A8E1FAA0-5909-4C0D-8012-ED858F4DF31F}" type="pres">
      <dgm:prSet presAssocID="{EA55844A-FD7E-4F9E-A63C-24B415119D4F}" presName="vertThree" presStyleCnt="0"/>
      <dgm:spPr/>
    </dgm:pt>
    <dgm:pt modelId="{01135C40-74FD-4B07-87DF-4267823647D4}" type="pres">
      <dgm:prSet presAssocID="{EA55844A-FD7E-4F9E-A63C-24B415119D4F}" presName="txThree" presStyleLbl="node3" presStyleIdx="1" presStyleCnt="2">
        <dgm:presLayoutVars>
          <dgm:chPref val="3"/>
        </dgm:presLayoutVars>
      </dgm:prSet>
      <dgm:spPr/>
    </dgm:pt>
    <dgm:pt modelId="{05F54741-D952-43A7-8649-1FD87086E14B}" type="pres">
      <dgm:prSet presAssocID="{EA55844A-FD7E-4F9E-A63C-24B415119D4F}" presName="horzThree" presStyleCnt="0"/>
      <dgm:spPr/>
    </dgm:pt>
    <dgm:pt modelId="{899CA0BC-D32F-4EF1-87A3-DC14EA66DF0C}" type="pres">
      <dgm:prSet presAssocID="{F3399D28-A1A1-4B62-B9CC-631A8C336914}" presName="sibSpaceTwo" presStyleCnt="0"/>
      <dgm:spPr/>
    </dgm:pt>
    <dgm:pt modelId="{56B9DA0B-C43F-4865-AB83-EBCB91B20F22}" type="pres">
      <dgm:prSet presAssocID="{D7F7DF38-B434-4681-8DBF-8386FC202A1F}" presName="vertTwo" presStyleCnt="0"/>
      <dgm:spPr/>
    </dgm:pt>
    <dgm:pt modelId="{A1AFCDE0-2BCD-40DB-B79B-4917EB1E420A}" type="pres">
      <dgm:prSet presAssocID="{D7F7DF38-B434-4681-8DBF-8386FC202A1F}" presName="txTwo" presStyleLbl="node2" presStyleIdx="1" presStyleCnt="2">
        <dgm:presLayoutVars>
          <dgm:chPref val="3"/>
        </dgm:presLayoutVars>
      </dgm:prSet>
      <dgm:spPr/>
    </dgm:pt>
    <dgm:pt modelId="{27CCE568-6C8A-46DE-BC28-0D7F765C6A7B}" type="pres">
      <dgm:prSet presAssocID="{D7F7DF38-B434-4681-8DBF-8386FC202A1F}" presName="horzTwo" presStyleCnt="0"/>
      <dgm:spPr/>
    </dgm:pt>
  </dgm:ptLst>
  <dgm:cxnLst>
    <dgm:cxn modelId="{2FC8F400-D575-43EC-9A9F-D855F59264BF}" type="presOf" srcId="{D7F7DF38-B434-4681-8DBF-8386FC202A1F}" destId="{A1AFCDE0-2BCD-40DB-B79B-4917EB1E420A}" srcOrd="0" destOrd="0" presId="urn:microsoft.com/office/officeart/2005/8/layout/hierarchy4"/>
    <dgm:cxn modelId="{566A0335-8CC1-464F-A3CA-80516D40F5FC}" srcId="{DA7BC312-7E5A-4D36-A72C-DE9A0CD0696A}" destId="{C0A048F3-05E7-4ACA-8FE6-2B88AFB3895A}" srcOrd="0" destOrd="0" parTransId="{4FFE1945-AC04-4AF6-A16E-5A8E4BA98C03}" sibTransId="{04C86853-6221-4439-8BBC-57E685D3B30B}"/>
    <dgm:cxn modelId="{B633A83E-244C-4C44-A401-59FCF2AF9154}" type="presOf" srcId="{CE013EE7-9D5B-4128-95CC-0E240806BB94}" destId="{94F96B1D-F1BF-4561-8C95-0A6E73525843}" srcOrd="0" destOrd="0" presId="urn:microsoft.com/office/officeart/2005/8/layout/hierarchy4"/>
    <dgm:cxn modelId="{65F2DE40-3DD6-431C-9D64-154FF79753B4}" type="presOf" srcId="{EA55844A-FD7E-4F9E-A63C-24B415119D4F}" destId="{01135C40-74FD-4B07-87DF-4267823647D4}" srcOrd="0" destOrd="0" presId="urn:microsoft.com/office/officeart/2005/8/layout/hierarchy4"/>
    <dgm:cxn modelId="{63183E52-F2B7-48EC-B9A7-E681242D8F68}" srcId="{0077D561-9189-4431-A77D-2440FE4A29C1}" destId="{DA7BC312-7E5A-4D36-A72C-DE9A0CD0696A}" srcOrd="0" destOrd="0" parTransId="{20B68155-1C36-411F-A81D-A2598809653D}" sibTransId="{F3399D28-A1A1-4B62-B9CC-631A8C336914}"/>
    <dgm:cxn modelId="{6CF5785A-C0AD-43E2-B487-0C0CA71C702E}" srcId="{0077D561-9189-4431-A77D-2440FE4A29C1}" destId="{D7F7DF38-B434-4681-8DBF-8386FC202A1F}" srcOrd="1" destOrd="0" parTransId="{9C97C945-8586-4EAE-84B4-22D7049269D2}" sibTransId="{FA186854-F0CA-427E-9EE3-59CA843DDE0E}"/>
    <dgm:cxn modelId="{A88F9D8E-D4D2-483F-BE74-88192BB90252}" type="presOf" srcId="{DA7BC312-7E5A-4D36-A72C-DE9A0CD0696A}" destId="{707A80FE-3237-42E4-99D7-342686102FDC}" srcOrd="0" destOrd="0" presId="urn:microsoft.com/office/officeart/2005/8/layout/hierarchy4"/>
    <dgm:cxn modelId="{FEA5D09B-456E-4C09-877A-7BD911096254}" type="presOf" srcId="{C0A048F3-05E7-4ACA-8FE6-2B88AFB3895A}" destId="{6713C196-5E5B-4C20-AD5F-3242A803A40B}" srcOrd="0" destOrd="0" presId="urn:microsoft.com/office/officeart/2005/8/layout/hierarchy4"/>
    <dgm:cxn modelId="{7CFC2BC0-CFAE-4BDB-910A-869B6C988008}" srcId="{DA7BC312-7E5A-4D36-A72C-DE9A0CD0696A}" destId="{EA55844A-FD7E-4F9E-A63C-24B415119D4F}" srcOrd="1" destOrd="0" parTransId="{179D1762-F70B-4607-BFE0-C1588DFB9C24}" sibTransId="{E2CB5940-D170-47C9-8A3D-82BA9E0CD250}"/>
    <dgm:cxn modelId="{00E143CF-A200-4D4D-8257-6A87C44339E0}" type="presOf" srcId="{0077D561-9189-4431-A77D-2440FE4A29C1}" destId="{3230C834-A381-44EA-83B6-8F4BF55222B1}" srcOrd="0" destOrd="0" presId="urn:microsoft.com/office/officeart/2005/8/layout/hierarchy4"/>
    <dgm:cxn modelId="{18EFF3D5-133F-4914-8724-4002B0F4A4BA}" srcId="{CE013EE7-9D5B-4128-95CC-0E240806BB94}" destId="{0077D561-9189-4431-A77D-2440FE4A29C1}" srcOrd="0" destOrd="0" parTransId="{AF143CF8-F9E1-4627-9F0D-490DDA340671}" sibTransId="{EA7C7918-A242-4266-B3FB-6075E2C6CB90}"/>
    <dgm:cxn modelId="{714AF027-35DA-40B5-AC36-656E337A01A6}" type="presParOf" srcId="{94F96B1D-F1BF-4561-8C95-0A6E73525843}" destId="{BF21E6F8-8ACF-49B0-8662-FB1BDCE0C876}" srcOrd="0" destOrd="0" presId="urn:microsoft.com/office/officeart/2005/8/layout/hierarchy4"/>
    <dgm:cxn modelId="{4DF3BA85-7431-4670-B7E7-15DE160C1104}" type="presParOf" srcId="{BF21E6F8-8ACF-49B0-8662-FB1BDCE0C876}" destId="{3230C834-A381-44EA-83B6-8F4BF55222B1}" srcOrd="0" destOrd="0" presId="urn:microsoft.com/office/officeart/2005/8/layout/hierarchy4"/>
    <dgm:cxn modelId="{3EAE30E5-5B59-460F-8502-903B4B5C401F}" type="presParOf" srcId="{BF21E6F8-8ACF-49B0-8662-FB1BDCE0C876}" destId="{E7D090CF-7B25-4374-AFC4-C008DD242668}" srcOrd="1" destOrd="0" presId="urn:microsoft.com/office/officeart/2005/8/layout/hierarchy4"/>
    <dgm:cxn modelId="{D2202476-DC27-45DC-8089-000117CE6083}" type="presParOf" srcId="{BF21E6F8-8ACF-49B0-8662-FB1BDCE0C876}" destId="{CEA4D7C5-0CD8-4BBA-9B6F-4FB5B3741A43}" srcOrd="2" destOrd="0" presId="urn:microsoft.com/office/officeart/2005/8/layout/hierarchy4"/>
    <dgm:cxn modelId="{37A07429-F73C-412A-B74E-32B79FC4802A}" type="presParOf" srcId="{CEA4D7C5-0CD8-4BBA-9B6F-4FB5B3741A43}" destId="{8FA91BE8-1728-4AE8-AB96-51EF61F67986}" srcOrd="0" destOrd="0" presId="urn:microsoft.com/office/officeart/2005/8/layout/hierarchy4"/>
    <dgm:cxn modelId="{E39169B7-4456-418B-A6F0-69767406EA3E}" type="presParOf" srcId="{8FA91BE8-1728-4AE8-AB96-51EF61F67986}" destId="{707A80FE-3237-42E4-99D7-342686102FDC}" srcOrd="0" destOrd="0" presId="urn:microsoft.com/office/officeart/2005/8/layout/hierarchy4"/>
    <dgm:cxn modelId="{A43CB0A9-A585-4EF5-BB7E-9878E0982FA4}" type="presParOf" srcId="{8FA91BE8-1728-4AE8-AB96-51EF61F67986}" destId="{047FC7F3-5DC0-401F-95B5-D3D0A833F511}" srcOrd="1" destOrd="0" presId="urn:microsoft.com/office/officeart/2005/8/layout/hierarchy4"/>
    <dgm:cxn modelId="{5665D76F-14DE-43F9-A58F-EF7E3E0D07AA}" type="presParOf" srcId="{8FA91BE8-1728-4AE8-AB96-51EF61F67986}" destId="{85F9E70B-5D82-4F32-BE51-FD2AC5AE9C52}" srcOrd="2" destOrd="0" presId="urn:microsoft.com/office/officeart/2005/8/layout/hierarchy4"/>
    <dgm:cxn modelId="{8856156A-139E-4925-9A40-B2F361B1E674}" type="presParOf" srcId="{85F9E70B-5D82-4F32-BE51-FD2AC5AE9C52}" destId="{CC7BB97A-4594-4D94-8056-B81331E2F6FB}" srcOrd="0" destOrd="0" presId="urn:microsoft.com/office/officeart/2005/8/layout/hierarchy4"/>
    <dgm:cxn modelId="{EE5AA848-7B7E-473F-93E2-E73D5C326086}" type="presParOf" srcId="{CC7BB97A-4594-4D94-8056-B81331E2F6FB}" destId="{6713C196-5E5B-4C20-AD5F-3242A803A40B}" srcOrd="0" destOrd="0" presId="urn:microsoft.com/office/officeart/2005/8/layout/hierarchy4"/>
    <dgm:cxn modelId="{75A8DA12-45C5-41FA-9735-556DAE0297B9}" type="presParOf" srcId="{CC7BB97A-4594-4D94-8056-B81331E2F6FB}" destId="{2A9A76FB-A917-48B6-9061-8E47645EF9F6}" srcOrd="1" destOrd="0" presId="urn:microsoft.com/office/officeart/2005/8/layout/hierarchy4"/>
    <dgm:cxn modelId="{599EBF0F-ADE4-4487-AC98-DBB7A207B3DA}" type="presParOf" srcId="{85F9E70B-5D82-4F32-BE51-FD2AC5AE9C52}" destId="{0971250D-0C95-4315-867F-24EC2C941011}" srcOrd="1" destOrd="0" presId="urn:microsoft.com/office/officeart/2005/8/layout/hierarchy4"/>
    <dgm:cxn modelId="{B2CB87FA-B043-4DB1-85FA-88C1715C4183}" type="presParOf" srcId="{85F9E70B-5D82-4F32-BE51-FD2AC5AE9C52}" destId="{A8E1FAA0-5909-4C0D-8012-ED858F4DF31F}" srcOrd="2" destOrd="0" presId="urn:microsoft.com/office/officeart/2005/8/layout/hierarchy4"/>
    <dgm:cxn modelId="{72926FC4-023E-430E-8B86-9DBE94D4B258}" type="presParOf" srcId="{A8E1FAA0-5909-4C0D-8012-ED858F4DF31F}" destId="{01135C40-74FD-4B07-87DF-4267823647D4}" srcOrd="0" destOrd="0" presId="urn:microsoft.com/office/officeart/2005/8/layout/hierarchy4"/>
    <dgm:cxn modelId="{DF6FD663-A754-4195-BE98-6EF7F32BEEEA}" type="presParOf" srcId="{A8E1FAA0-5909-4C0D-8012-ED858F4DF31F}" destId="{05F54741-D952-43A7-8649-1FD87086E14B}" srcOrd="1" destOrd="0" presId="urn:microsoft.com/office/officeart/2005/8/layout/hierarchy4"/>
    <dgm:cxn modelId="{C885D7D3-7974-40E8-86DB-C1B3800319A3}" type="presParOf" srcId="{CEA4D7C5-0CD8-4BBA-9B6F-4FB5B3741A43}" destId="{899CA0BC-D32F-4EF1-87A3-DC14EA66DF0C}" srcOrd="1" destOrd="0" presId="urn:microsoft.com/office/officeart/2005/8/layout/hierarchy4"/>
    <dgm:cxn modelId="{D1D4BE21-54BC-47C3-B154-FBDE60C18564}" type="presParOf" srcId="{CEA4D7C5-0CD8-4BBA-9B6F-4FB5B3741A43}" destId="{56B9DA0B-C43F-4865-AB83-EBCB91B20F22}" srcOrd="2" destOrd="0" presId="urn:microsoft.com/office/officeart/2005/8/layout/hierarchy4"/>
    <dgm:cxn modelId="{0EC19628-DF5D-4C9D-9B45-61AACCB52079}" type="presParOf" srcId="{56B9DA0B-C43F-4865-AB83-EBCB91B20F22}" destId="{A1AFCDE0-2BCD-40DB-B79B-4917EB1E420A}" srcOrd="0" destOrd="0" presId="urn:microsoft.com/office/officeart/2005/8/layout/hierarchy4"/>
    <dgm:cxn modelId="{C01F8A66-EE9F-4ADE-9829-05D5564EB95B}" type="presParOf" srcId="{56B9DA0B-C43F-4865-AB83-EBCB91B20F22}" destId="{27CCE568-6C8A-46DE-BC28-0D7F765C6A7B}"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E0F51B-13BE-467A-8710-9BA32AC7A12E}"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uk-UA"/>
        </a:p>
      </dgm:t>
    </dgm:pt>
    <dgm:pt modelId="{A3A08776-C21D-4287-8571-0860F01457CA}">
      <dgm:prSet phldrT="[Текст]" custT="1"/>
      <dgm:spPr/>
      <dgm:t>
        <a:bodyPr/>
        <a:lstStyle/>
        <a:p>
          <a:r>
            <a:rPr lang="uk-UA" sz="3200" b="1" dirty="0"/>
            <a:t>Соматичні мутації – в соматичних клітинах</a:t>
          </a:r>
        </a:p>
      </dgm:t>
    </dgm:pt>
    <dgm:pt modelId="{CFCD7E9B-87FC-4233-958E-0598A07C6F11}" type="parTrans" cxnId="{891B78DC-B0EB-47A5-867F-D5A9410F0027}">
      <dgm:prSet/>
      <dgm:spPr/>
      <dgm:t>
        <a:bodyPr/>
        <a:lstStyle/>
        <a:p>
          <a:endParaRPr lang="uk-UA"/>
        </a:p>
      </dgm:t>
    </dgm:pt>
    <dgm:pt modelId="{05ACC2C4-8BFB-4A90-9BB5-8188A1F5D6A9}" type="sibTrans" cxnId="{891B78DC-B0EB-47A5-867F-D5A9410F0027}">
      <dgm:prSet/>
      <dgm:spPr/>
      <dgm:t>
        <a:bodyPr/>
        <a:lstStyle/>
        <a:p>
          <a:endParaRPr lang="uk-UA"/>
        </a:p>
      </dgm:t>
    </dgm:pt>
    <dgm:pt modelId="{2116408C-8230-431D-813C-AB5CFB17EB2E}">
      <dgm:prSet phldrT="[Текст]" custT="1"/>
      <dgm:spPr/>
      <dgm:t>
        <a:bodyPr/>
        <a:lstStyle/>
        <a:p>
          <a:r>
            <a:rPr lang="uk-UA" sz="2800" b="1" dirty="0"/>
            <a:t>Не</a:t>
          </a:r>
          <a:r>
            <a:rPr lang="uk-UA" sz="2800" dirty="0"/>
            <a:t> </a:t>
          </a:r>
          <a:r>
            <a:rPr lang="uk-UA" sz="2400" dirty="0"/>
            <a:t>успадковуються при статевому розмноженні</a:t>
          </a:r>
        </a:p>
      </dgm:t>
    </dgm:pt>
    <dgm:pt modelId="{3681D7B9-3AEB-447B-85CA-B1509213517D}" type="parTrans" cxnId="{76C835FA-2AD6-41C2-A7E0-F85625D97E34}">
      <dgm:prSet/>
      <dgm:spPr/>
      <dgm:t>
        <a:bodyPr/>
        <a:lstStyle/>
        <a:p>
          <a:endParaRPr lang="uk-UA"/>
        </a:p>
      </dgm:t>
    </dgm:pt>
    <dgm:pt modelId="{C97E3F06-90F5-452C-8B1C-145E5EBC4695}" type="sibTrans" cxnId="{76C835FA-2AD6-41C2-A7E0-F85625D97E34}">
      <dgm:prSet/>
      <dgm:spPr/>
      <dgm:t>
        <a:bodyPr/>
        <a:lstStyle/>
        <a:p>
          <a:endParaRPr lang="uk-UA"/>
        </a:p>
      </dgm:t>
    </dgm:pt>
    <dgm:pt modelId="{E787D40D-336D-4FB1-B4DF-41191D27A0B9}">
      <dgm:prSet phldrT="[Текст]" custT="1"/>
      <dgm:spPr/>
      <dgm:t>
        <a:bodyPr/>
        <a:lstStyle/>
        <a:p>
          <a:r>
            <a:rPr lang="uk-UA" sz="2400" dirty="0"/>
            <a:t>Обумовлюють розвиток пухлин, автоімунних захворювань, </a:t>
          </a:r>
          <a:r>
            <a:rPr lang="uk-UA" sz="2400" dirty="0" err="1"/>
            <a:t>мозаїцизму</a:t>
          </a:r>
          <a:endParaRPr lang="uk-UA" sz="2400" dirty="0"/>
        </a:p>
      </dgm:t>
    </dgm:pt>
    <dgm:pt modelId="{215DAAEF-A01E-4747-A008-0A76B4FAFCA9}" type="parTrans" cxnId="{DF5CDE25-47CF-4D85-8222-E6E38F24133A}">
      <dgm:prSet/>
      <dgm:spPr/>
      <dgm:t>
        <a:bodyPr/>
        <a:lstStyle/>
        <a:p>
          <a:endParaRPr lang="uk-UA"/>
        </a:p>
      </dgm:t>
    </dgm:pt>
    <dgm:pt modelId="{AFDC380D-2482-4AE6-9AA2-78BEF0310F67}" type="sibTrans" cxnId="{DF5CDE25-47CF-4D85-8222-E6E38F24133A}">
      <dgm:prSet/>
      <dgm:spPr/>
      <dgm:t>
        <a:bodyPr/>
        <a:lstStyle/>
        <a:p>
          <a:endParaRPr lang="uk-UA"/>
        </a:p>
      </dgm:t>
    </dgm:pt>
    <dgm:pt modelId="{770AE3CD-A7E3-4E41-A235-E570CEE9898D}">
      <dgm:prSet phldrT="[Текст]" custT="1"/>
      <dgm:spPr/>
      <dgm:t>
        <a:bodyPr/>
        <a:lstStyle/>
        <a:p>
          <a:r>
            <a:rPr lang="uk-UA" sz="3200" b="1" dirty="0"/>
            <a:t>Генеративні мутації – в гаметах (статевих клітинах)</a:t>
          </a:r>
        </a:p>
      </dgm:t>
    </dgm:pt>
    <dgm:pt modelId="{2C4E1CEA-1545-4D0A-901C-0681D95B78BF}" type="parTrans" cxnId="{13E4B2EB-29F4-4A44-BED1-7830971B822F}">
      <dgm:prSet/>
      <dgm:spPr/>
      <dgm:t>
        <a:bodyPr/>
        <a:lstStyle/>
        <a:p>
          <a:endParaRPr lang="uk-UA"/>
        </a:p>
      </dgm:t>
    </dgm:pt>
    <dgm:pt modelId="{46C60EDF-F40A-411B-8DEB-B7D15596F0D8}" type="sibTrans" cxnId="{13E4B2EB-29F4-4A44-BED1-7830971B822F}">
      <dgm:prSet/>
      <dgm:spPr/>
      <dgm:t>
        <a:bodyPr/>
        <a:lstStyle/>
        <a:p>
          <a:endParaRPr lang="uk-UA"/>
        </a:p>
      </dgm:t>
    </dgm:pt>
    <dgm:pt modelId="{EBB1D9F9-E8D5-43EA-94BE-0DFA198DB164}">
      <dgm:prSet phldrT="[Текст]" custT="1"/>
      <dgm:spPr/>
      <dgm:t>
        <a:bodyPr/>
        <a:lstStyle/>
        <a:p>
          <a:r>
            <a:rPr lang="uk-UA" sz="2400" dirty="0"/>
            <a:t>Успадковуються при статевому розмноженні </a:t>
          </a:r>
        </a:p>
      </dgm:t>
    </dgm:pt>
    <dgm:pt modelId="{C31ED3EF-9EC2-4C6E-9146-D8D08687ABBC}" type="parTrans" cxnId="{B7C5A323-9E00-4B82-B800-9464478463ED}">
      <dgm:prSet/>
      <dgm:spPr/>
      <dgm:t>
        <a:bodyPr/>
        <a:lstStyle/>
        <a:p>
          <a:endParaRPr lang="uk-UA"/>
        </a:p>
      </dgm:t>
    </dgm:pt>
    <dgm:pt modelId="{7BD087CC-0550-4F98-A3EE-8EF7CDC78BB3}" type="sibTrans" cxnId="{B7C5A323-9E00-4B82-B800-9464478463ED}">
      <dgm:prSet/>
      <dgm:spPr/>
      <dgm:t>
        <a:bodyPr/>
        <a:lstStyle/>
        <a:p>
          <a:endParaRPr lang="uk-UA"/>
        </a:p>
      </dgm:t>
    </dgm:pt>
    <dgm:pt modelId="{5FACFE96-189A-4508-ADDB-D2830F417086}">
      <dgm:prSet phldrT="[Текст]" custT="1"/>
      <dgm:spPr/>
      <dgm:t>
        <a:bodyPr/>
        <a:lstStyle/>
        <a:p>
          <a:r>
            <a:rPr lang="uk-UA" sz="2400" dirty="0"/>
            <a:t>Обумовлюють народження дітей зі спадковими хворобами</a:t>
          </a:r>
        </a:p>
      </dgm:t>
    </dgm:pt>
    <dgm:pt modelId="{10775B57-3582-4AE5-862C-B4A9EDABAE5B}" type="parTrans" cxnId="{665F27E4-9669-4D74-87FE-E0D1D68082B9}">
      <dgm:prSet/>
      <dgm:spPr/>
      <dgm:t>
        <a:bodyPr/>
        <a:lstStyle/>
        <a:p>
          <a:endParaRPr lang="uk-UA"/>
        </a:p>
      </dgm:t>
    </dgm:pt>
    <dgm:pt modelId="{0D73D099-92D4-43C2-A0F8-5ABEC91210BC}" type="sibTrans" cxnId="{665F27E4-9669-4D74-87FE-E0D1D68082B9}">
      <dgm:prSet/>
      <dgm:spPr/>
      <dgm:t>
        <a:bodyPr/>
        <a:lstStyle/>
        <a:p>
          <a:endParaRPr lang="uk-UA"/>
        </a:p>
      </dgm:t>
    </dgm:pt>
    <dgm:pt modelId="{940B9015-78A4-4550-B8F3-E97F3EDED36D}" type="pres">
      <dgm:prSet presAssocID="{BEE0F51B-13BE-467A-8710-9BA32AC7A12E}" presName="theList" presStyleCnt="0">
        <dgm:presLayoutVars>
          <dgm:dir/>
          <dgm:animLvl val="lvl"/>
          <dgm:resizeHandles val="exact"/>
        </dgm:presLayoutVars>
      </dgm:prSet>
      <dgm:spPr/>
    </dgm:pt>
    <dgm:pt modelId="{7FC0B1D4-BD31-48B2-A3BF-C131BAF4B3E2}" type="pres">
      <dgm:prSet presAssocID="{A3A08776-C21D-4287-8571-0860F01457CA}" presName="compNode" presStyleCnt="0"/>
      <dgm:spPr/>
    </dgm:pt>
    <dgm:pt modelId="{2FAE2ED6-C3DE-4555-B7EA-8B2F96306AB3}" type="pres">
      <dgm:prSet presAssocID="{A3A08776-C21D-4287-8571-0860F01457CA}" presName="aNode" presStyleLbl="bgShp" presStyleIdx="0" presStyleCnt="2"/>
      <dgm:spPr/>
    </dgm:pt>
    <dgm:pt modelId="{AED68F32-87E8-406B-A6B2-07D153D707A0}" type="pres">
      <dgm:prSet presAssocID="{A3A08776-C21D-4287-8571-0860F01457CA}" presName="textNode" presStyleLbl="bgShp" presStyleIdx="0" presStyleCnt="2"/>
      <dgm:spPr/>
    </dgm:pt>
    <dgm:pt modelId="{9AF87076-EB27-4D85-8EBE-82FB94B15594}" type="pres">
      <dgm:prSet presAssocID="{A3A08776-C21D-4287-8571-0860F01457CA}" presName="compChildNode" presStyleCnt="0"/>
      <dgm:spPr/>
    </dgm:pt>
    <dgm:pt modelId="{A56B4C89-0718-4988-9B2D-F63BF2A6F5A5}" type="pres">
      <dgm:prSet presAssocID="{A3A08776-C21D-4287-8571-0860F01457CA}" presName="theInnerList" presStyleCnt="0"/>
      <dgm:spPr/>
    </dgm:pt>
    <dgm:pt modelId="{347CA9A9-6D8B-4957-BE5D-AE359302C91C}" type="pres">
      <dgm:prSet presAssocID="{2116408C-8230-431D-813C-AB5CFB17EB2E}" presName="childNode" presStyleLbl="node1" presStyleIdx="0" presStyleCnt="4" custLinFactNeighborX="352" custLinFactNeighborY="91760">
        <dgm:presLayoutVars>
          <dgm:bulletEnabled val="1"/>
        </dgm:presLayoutVars>
      </dgm:prSet>
      <dgm:spPr/>
    </dgm:pt>
    <dgm:pt modelId="{5C556F9A-7FB2-4FC7-AE73-87F1AF7AD51B}" type="pres">
      <dgm:prSet presAssocID="{2116408C-8230-431D-813C-AB5CFB17EB2E}" presName="aSpace2" presStyleCnt="0"/>
      <dgm:spPr/>
    </dgm:pt>
    <dgm:pt modelId="{2F04F73B-1237-4174-95C3-C1A8C840FEE3}" type="pres">
      <dgm:prSet presAssocID="{E787D40D-336D-4FB1-B4DF-41191D27A0B9}" presName="childNode" presStyleLbl="node1" presStyleIdx="1" presStyleCnt="4">
        <dgm:presLayoutVars>
          <dgm:bulletEnabled val="1"/>
        </dgm:presLayoutVars>
      </dgm:prSet>
      <dgm:spPr/>
    </dgm:pt>
    <dgm:pt modelId="{61EEB9B5-E98B-473B-AE36-CB2EA6B051B3}" type="pres">
      <dgm:prSet presAssocID="{A3A08776-C21D-4287-8571-0860F01457CA}" presName="aSpace" presStyleCnt="0"/>
      <dgm:spPr/>
    </dgm:pt>
    <dgm:pt modelId="{073FBE4F-7A8B-4E27-B9F6-8D2436CFD66E}" type="pres">
      <dgm:prSet presAssocID="{770AE3CD-A7E3-4E41-A235-E570CEE9898D}" presName="compNode" presStyleCnt="0"/>
      <dgm:spPr/>
    </dgm:pt>
    <dgm:pt modelId="{84C51856-38CE-438B-95F9-3BDAE2C29D6B}" type="pres">
      <dgm:prSet presAssocID="{770AE3CD-A7E3-4E41-A235-E570CEE9898D}" presName="aNode" presStyleLbl="bgShp" presStyleIdx="1" presStyleCnt="2" custLinFactNeighborX="-2701"/>
      <dgm:spPr/>
    </dgm:pt>
    <dgm:pt modelId="{7C636A40-DCDE-4F8C-B94F-506FFE33DDC8}" type="pres">
      <dgm:prSet presAssocID="{770AE3CD-A7E3-4E41-A235-E570CEE9898D}" presName="textNode" presStyleLbl="bgShp" presStyleIdx="1" presStyleCnt="2"/>
      <dgm:spPr/>
    </dgm:pt>
    <dgm:pt modelId="{E4CACC63-22A4-47E4-9149-D492A5624E12}" type="pres">
      <dgm:prSet presAssocID="{770AE3CD-A7E3-4E41-A235-E570CEE9898D}" presName="compChildNode" presStyleCnt="0"/>
      <dgm:spPr/>
    </dgm:pt>
    <dgm:pt modelId="{5BC2436F-CA65-4B4C-80D9-1FB4344A56C1}" type="pres">
      <dgm:prSet presAssocID="{770AE3CD-A7E3-4E41-A235-E570CEE9898D}" presName="theInnerList" presStyleCnt="0"/>
      <dgm:spPr/>
    </dgm:pt>
    <dgm:pt modelId="{54F820EA-E537-4A71-98F6-B3F5316C46F2}" type="pres">
      <dgm:prSet presAssocID="{EBB1D9F9-E8D5-43EA-94BE-0DFA198DB164}" presName="childNode" presStyleLbl="node1" presStyleIdx="2" presStyleCnt="4" custLinFactNeighborX="2285" custLinFactNeighborY="60963">
        <dgm:presLayoutVars>
          <dgm:bulletEnabled val="1"/>
        </dgm:presLayoutVars>
      </dgm:prSet>
      <dgm:spPr/>
    </dgm:pt>
    <dgm:pt modelId="{BBD50ED1-CE60-46BB-865B-907964E4AEF6}" type="pres">
      <dgm:prSet presAssocID="{EBB1D9F9-E8D5-43EA-94BE-0DFA198DB164}" presName="aSpace2" presStyleCnt="0"/>
      <dgm:spPr/>
    </dgm:pt>
    <dgm:pt modelId="{1C3196A5-0172-4508-92CE-84ACF50A309F}" type="pres">
      <dgm:prSet presAssocID="{5FACFE96-189A-4508-ADDB-D2830F417086}" presName="childNode" presStyleLbl="node1" presStyleIdx="3" presStyleCnt="4">
        <dgm:presLayoutVars>
          <dgm:bulletEnabled val="1"/>
        </dgm:presLayoutVars>
      </dgm:prSet>
      <dgm:spPr/>
    </dgm:pt>
  </dgm:ptLst>
  <dgm:cxnLst>
    <dgm:cxn modelId="{CA3C701E-33B3-4B68-9AC4-697F7E055373}" type="presOf" srcId="{2116408C-8230-431D-813C-AB5CFB17EB2E}" destId="{347CA9A9-6D8B-4957-BE5D-AE359302C91C}" srcOrd="0" destOrd="0" presId="urn:microsoft.com/office/officeart/2005/8/layout/lProcess2"/>
    <dgm:cxn modelId="{B7C5A323-9E00-4B82-B800-9464478463ED}" srcId="{770AE3CD-A7E3-4E41-A235-E570CEE9898D}" destId="{EBB1D9F9-E8D5-43EA-94BE-0DFA198DB164}" srcOrd="0" destOrd="0" parTransId="{C31ED3EF-9EC2-4C6E-9146-D8D08687ABBC}" sibTransId="{7BD087CC-0550-4F98-A3EE-8EF7CDC78BB3}"/>
    <dgm:cxn modelId="{DF5CDE25-47CF-4D85-8222-E6E38F24133A}" srcId="{A3A08776-C21D-4287-8571-0860F01457CA}" destId="{E787D40D-336D-4FB1-B4DF-41191D27A0B9}" srcOrd="1" destOrd="0" parTransId="{215DAAEF-A01E-4747-A008-0A76B4FAFCA9}" sibTransId="{AFDC380D-2482-4AE6-9AA2-78BEF0310F67}"/>
    <dgm:cxn modelId="{92499E58-2EE6-4A15-9DFD-376E42B06AE1}" type="presOf" srcId="{A3A08776-C21D-4287-8571-0860F01457CA}" destId="{AED68F32-87E8-406B-A6B2-07D153D707A0}" srcOrd="1" destOrd="0" presId="urn:microsoft.com/office/officeart/2005/8/layout/lProcess2"/>
    <dgm:cxn modelId="{F7F5F38A-4D78-437B-B04F-B381142D39C0}" type="presOf" srcId="{5FACFE96-189A-4508-ADDB-D2830F417086}" destId="{1C3196A5-0172-4508-92CE-84ACF50A309F}" srcOrd="0" destOrd="0" presId="urn:microsoft.com/office/officeart/2005/8/layout/lProcess2"/>
    <dgm:cxn modelId="{DB6B6AA4-43D1-4164-B562-B473CF7FD534}" type="presOf" srcId="{770AE3CD-A7E3-4E41-A235-E570CEE9898D}" destId="{84C51856-38CE-438B-95F9-3BDAE2C29D6B}" srcOrd="0" destOrd="0" presId="urn:microsoft.com/office/officeart/2005/8/layout/lProcess2"/>
    <dgm:cxn modelId="{C2A152AE-0F08-4AB1-8A08-5661E96A6A32}" type="presOf" srcId="{770AE3CD-A7E3-4E41-A235-E570CEE9898D}" destId="{7C636A40-DCDE-4F8C-B94F-506FFE33DDC8}" srcOrd="1" destOrd="0" presId="urn:microsoft.com/office/officeart/2005/8/layout/lProcess2"/>
    <dgm:cxn modelId="{E131DAB2-69BC-4DAC-AABA-3507EC40DEAE}" type="presOf" srcId="{A3A08776-C21D-4287-8571-0860F01457CA}" destId="{2FAE2ED6-C3DE-4555-B7EA-8B2F96306AB3}" srcOrd="0" destOrd="0" presId="urn:microsoft.com/office/officeart/2005/8/layout/lProcess2"/>
    <dgm:cxn modelId="{70695FD7-2453-46AF-94EB-9CF102B737DA}" type="presOf" srcId="{BEE0F51B-13BE-467A-8710-9BA32AC7A12E}" destId="{940B9015-78A4-4550-B8F3-E97F3EDED36D}" srcOrd="0" destOrd="0" presId="urn:microsoft.com/office/officeart/2005/8/layout/lProcess2"/>
    <dgm:cxn modelId="{C03FCAD7-45ED-48CC-A2C6-A6DDA3E63C90}" type="presOf" srcId="{E787D40D-336D-4FB1-B4DF-41191D27A0B9}" destId="{2F04F73B-1237-4174-95C3-C1A8C840FEE3}" srcOrd="0" destOrd="0" presId="urn:microsoft.com/office/officeart/2005/8/layout/lProcess2"/>
    <dgm:cxn modelId="{891B78DC-B0EB-47A5-867F-D5A9410F0027}" srcId="{BEE0F51B-13BE-467A-8710-9BA32AC7A12E}" destId="{A3A08776-C21D-4287-8571-0860F01457CA}" srcOrd="0" destOrd="0" parTransId="{CFCD7E9B-87FC-4233-958E-0598A07C6F11}" sibTransId="{05ACC2C4-8BFB-4A90-9BB5-8188A1F5D6A9}"/>
    <dgm:cxn modelId="{665F27E4-9669-4D74-87FE-E0D1D68082B9}" srcId="{770AE3CD-A7E3-4E41-A235-E570CEE9898D}" destId="{5FACFE96-189A-4508-ADDB-D2830F417086}" srcOrd="1" destOrd="0" parTransId="{10775B57-3582-4AE5-862C-B4A9EDABAE5B}" sibTransId="{0D73D099-92D4-43C2-A0F8-5ABEC91210BC}"/>
    <dgm:cxn modelId="{13E4B2EB-29F4-4A44-BED1-7830971B822F}" srcId="{BEE0F51B-13BE-467A-8710-9BA32AC7A12E}" destId="{770AE3CD-A7E3-4E41-A235-E570CEE9898D}" srcOrd="1" destOrd="0" parTransId="{2C4E1CEA-1545-4D0A-901C-0681D95B78BF}" sibTransId="{46C60EDF-F40A-411B-8DEB-B7D15596F0D8}"/>
    <dgm:cxn modelId="{76C835FA-2AD6-41C2-A7E0-F85625D97E34}" srcId="{A3A08776-C21D-4287-8571-0860F01457CA}" destId="{2116408C-8230-431D-813C-AB5CFB17EB2E}" srcOrd="0" destOrd="0" parTransId="{3681D7B9-3AEB-447B-85CA-B1509213517D}" sibTransId="{C97E3F06-90F5-452C-8B1C-145E5EBC4695}"/>
    <dgm:cxn modelId="{F45636FA-8E56-4AD5-8797-425448C7ABB2}" type="presOf" srcId="{EBB1D9F9-E8D5-43EA-94BE-0DFA198DB164}" destId="{54F820EA-E537-4A71-98F6-B3F5316C46F2}" srcOrd="0" destOrd="0" presId="urn:microsoft.com/office/officeart/2005/8/layout/lProcess2"/>
    <dgm:cxn modelId="{313465C9-B0F0-432A-B8DF-B5462B3376AD}" type="presParOf" srcId="{940B9015-78A4-4550-B8F3-E97F3EDED36D}" destId="{7FC0B1D4-BD31-48B2-A3BF-C131BAF4B3E2}" srcOrd="0" destOrd="0" presId="urn:microsoft.com/office/officeart/2005/8/layout/lProcess2"/>
    <dgm:cxn modelId="{74C5F092-D2C9-4760-9162-8B7C484C1FB1}" type="presParOf" srcId="{7FC0B1D4-BD31-48B2-A3BF-C131BAF4B3E2}" destId="{2FAE2ED6-C3DE-4555-B7EA-8B2F96306AB3}" srcOrd="0" destOrd="0" presId="urn:microsoft.com/office/officeart/2005/8/layout/lProcess2"/>
    <dgm:cxn modelId="{88054F79-A371-4A26-A319-FA355423C5D8}" type="presParOf" srcId="{7FC0B1D4-BD31-48B2-A3BF-C131BAF4B3E2}" destId="{AED68F32-87E8-406B-A6B2-07D153D707A0}" srcOrd="1" destOrd="0" presId="urn:microsoft.com/office/officeart/2005/8/layout/lProcess2"/>
    <dgm:cxn modelId="{3697FF9B-B534-4FA5-9F4D-59F0D30B453E}" type="presParOf" srcId="{7FC0B1D4-BD31-48B2-A3BF-C131BAF4B3E2}" destId="{9AF87076-EB27-4D85-8EBE-82FB94B15594}" srcOrd="2" destOrd="0" presId="urn:microsoft.com/office/officeart/2005/8/layout/lProcess2"/>
    <dgm:cxn modelId="{5BBC59B2-4318-4E12-9607-E10744873AD2}" type="presParOf" srcId="{9AF87076-EB27-4D85-8EBE-82FB94B15594}" destId="{A56B4C89-0718-4988-9B2D-F63BF2A6F5A5}" srcOrd="0" destOrd="0" presId="urn:microsoft.com/office/officeart/2005/8/layout/lProcess2"/>
    <dgm:cxn modelId="{75F67A0C-2428-4D15-9C3F-0364ABB0A443}" type="presParOf" srcId="{A56B4C89-0718-4988-9B2D-F63BF2A6F5A5}" destId="{347CA9A9-6D8B-4957-BE5D-AE359302C91C}" srcOrd="0" destOrd="0" presId="urn:microsoft.com/office/officeart/2005/8/layout/lProcess2"/>
    <dgm:cxn modelId="{D3EC7A80-FEA9-422C-B3E8-7C117BE3F5D8}" type="presParOf" srcId="{A56B4C89-0718-4988-9B2D-F63BF2A6F5A5}" destId="{5C556F9A-7FB2-4FC7-AE73-87F1AF7AD51B}" srcOrd="1" destOrd="0" presId="urn:microsoft.com/office/officeart/2005/8/layout/lProcess2"/>
    <dgm:cxn modelId="{BD0DE506-BF49-4383-89AF-C6C9302B38E2}" type="presParOf" srcId="{A56B4C89-0718-4988-9B2D-F63BF2A6F5A5}" destId="{2F04F73B-1237-4174-95C3-C1A8C840FEE3}" srcOrd="2" destOrd="0" presId="urn:microsoft.com/office/officeart/2005/8/layout/lProcess2"/>
    <dgm:cxn modelId="{0C3A0006-6632-4F7B-A5DC-598E11BAEA12}" type="presParOf" srcId="{940B9015-78A4-4550-B8F3-E97F3EDED36D}" destId="{61EEB9B5-E98B-473B-AE36-CB2EA6B051B3}" srcOrd="1" destOrd="0" presId="urn:microsoft.com/office/officeart/2005/8/layout/lProcess2"/>
    <dgm:cxn modelId="{D974BFD6-0B3B-4DDE-914B-152D3C8FE331}" type="presParOf" srcId="{940B9015-78A4-4550-B8F3-E97F3EDED36D}" destId="{073FBE4F-7A8B-4E27-B9F6-8D2436CFD66E}" srcOrd="2" destOrd="0" presId="urn:microsoft.com/office/officeart/2005/8/layout/lProcess2"/>
    <dgm:cxn modelId="{EDD8F195-AB52-49B3-A367-BE227A2EB848}" type="presParOf" srcId="{073FBE4F-7A8B-4E27-B9F6-8D2436CFD66E}" destId="{84C51856-38CE-438B-95F9-3BDAE2C29D6B}" srcOrd="0" destOrd="0" presId="urn:microsoft.com/office/officeart/2005/8/layout/lProcess2"/>
    <dgm:cxn modelId="{D23C50EB-B473-4246-B963-DB2E29BBA4EF}" type="presParOf" srcId="{073FBE4F-7A8B-4E27-B9F6-8D2436CFD66E}" destId="{7C636A40-DCDE-4F8C-B94F-506FFE33DDC8}" srcOrd="1" destOrd="0" presId="urn:microsoft.com/office/officeart/2005/8/layout/lProcess2"/>
    <dgm:cxn modelId="{72BC43C1-FEE7-4ED6-9165-E4600BCBB16E}" type="presParOf" srcId="{073FBE4F-7A8B-4E27-B9F6-8D2436CFD66E}" destId="{E4CACC63-22A4-47E4-9149-D492A5624E12}" srcOrd="2" destOrd="0" presId="urn:microsoft.com/office/officeart/2005/8/layout/lProcess2"/>
    <dgm:cxn modelId="{FEC7D17F-F5AC-4AB2-BC11-890A9EE02445}" type="presParOf" srcId="{E4CACC63-22A4-47E4-9149-D492A5624E12}" destId="{5BC2436F-CA65-4B4C-80D9-1FB4344A56C1}" srcOrd="0" destOrd="0" presId="urn:microsoft.com/office/officeart/2005/8/layout/lProcess2"/>
    <dgm:cxn modelId="{367D8C51-ED80-4BD6-AE4D-A2ECAC6B9D5F}" type="presParOf" srcId="{5BC2436F-CA65-4B4C-80D9-1FB4344A56C1}" destId="{54F820EA-E537-4A71-98F6-B3F5316C46F2}" srcOrd="0" destOrd="0" presId="urn:microsoft.com/office/officeart/2005/8/layout/lProcess2"/>
    <dgm:cxn modelId="{8139AC46-3976-4954-90F8-003041FF2E4B}" type="presParOf" srcId="{5BC2436F-CA65-4B4C-80D9-1FB4344A56C1}" destId="{BBD50ED1-CE60-46BB-865B-907964E4AEF6}" srcOrd="1" destOrd="0" presId="urn:microsoft.com/office/officeart/2005/8/layout/lProcess2"/>
    <dgm:cxn modelId="{82717DC1-5171-4171-8D1A-D26486799B84}" type="presParOf" srcId="{5BC2436F-CA65-4B4C-80D9-1FB4344A56C1}" destId="{1C3196A5-0172-4508-92CE-84ACF50A309F}"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6FC0F9-2B44-49BE-A765-339DEF2162E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UA"/>
        </a:p>
      </dgm:t>
    </dgm:pt>
    <dgm:pt modelId="{BD650243-B93E-4A76-B48D-44F52DD6666E}">
      <dgm:prSet phldrT="[Текст]" custT="1"/>
      <dgm:spPr/>
      <dgm:t>
        <a:bodyPr/>
        <a:lstStyle/>
        <a:p>
          <a:r>
            <a:rPr lang="uk-UA" altLang="ru-RU" sz="3200" b="1" dirty="0"/>
            <a:t>Спонтанні </a:t>
          </a:r>
          <a:endParaRPr lang="ru-UA" sz="3200" dirty="0"/>
        </a:p>
      </dgm:t>
    </dgm:pt>
    <dgm:pt modelId="{B37EDD57-3D48-4EF5-B572-B717F2E37F70}" type="parTrans" cxnId="{2F97A08F-555B-42F7-8F3F-D2FDC364542F}">
      <dgm:prSet/>
      <dgm:spPr/>
      <dgm:t>
        <a:bodyPr/>
        <a:lstStyle/>
        <a:p>
          <a:endParaRPr lang="ru-UA"/>
        </a:p>
      </dgm:t>
    </dgm:pt>
    <dgm:pt modelId="{69EE9224-40F6-4786-8AD3-D4AF457EDCCB}" type="sibTrans" cxnId="{2F97A08F-555B-42F7-8F3F-D2FDC364542F}">
      <dgm:prSet/>
      <dgm:spPr/>
      <dgm:t>
        <a:bodyPr/>
        <a:lstStyle/>
        <a:p>
          <a:endParaRPr lang="ru-UA"/>
        </a:p>
      </dgm:t>
    </dgm:pt>
    <dgm:pt modelId="{CB486D69-B5EB-4D92-AB49-6015383F15AE}">
      <dgm:prSet phldrT="[Текст]"/>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uk-UA" altLang="ru-RU" sz="1800" dirty="0"/>
            <a:t>Виникають без зовнішнього впливу,  є результатом помилок природних процесів.</a:t>
          </a:r>
          <a:endParaRPr lang="ru-UA" dirty="0"/>
        </a:p>
      </dgm:t>
    </dgm:pt>
    <dgm:pt modelId="{AA2C1096-E0CB-4497-BF16-FA9990F8FF66}" type="parTrans" cxnId="{1F59A0AA-774B-4C9E-9452-CD033A206F27}">
      <dgm:prSet/>
      <dgm:spPr/>
      <dgm:t>
        <a:bodyPr/>
        <a:lstStyle/>
        <a:p>
          <a:endParaRPr lang="ru-UA"/>
        </a:p>
      </dgm:t>
    </dgm:pt>
    <dgm:pt modelId="{0A0089CB-BC5C-4613-9443-1C1A614B6FA7}" type="sibTrans" cxnId="{1F59A0AA-774B-4C9E-9452-CD033A206F27}">
      <dgm:prSet/>
      <dgm:spPr/>
      <dgm:t>
        <a:bodyPr/>
        <a:lstStyle/>
        <a:p>
          <a:endParaRPr lang="ru-UA"/>
        </a:p>
      </dgm:t>
    </dgm:pt>
    <dgm:pt modelId="{CB818B80-3D78-4BCE-B3A0-3D863183CEEC}">
      <dgm:prSet phldrT="[Текст]"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uk-UA" altLang="ru-RU" sz="3200" b="1" dirty="0"/>
            <a:t>Індуковані </a:t>
          </a:r>
        </a:p>
        <a:p>
          <a:pPr marL="0" lvl="0" defTabSz="844550">
            <a:lnSpc>
              <a:spcPct val="90000"/>
            </a:lnSpc>
            <a:spcBef>
              <a:spcPct val="0"/>
            </a:spcBef>
            <a:spcAft>
              <a:spcPct val="35000"/>
            </a:spcAft>
          </a:pPr>
          <a:endParaRPr lang="ru-UA" dirty="0"/>
        </a:p>
      </dgm:t>
    </dgm:pt>
    <dgm:pt modelId="{1A3EE033-8DA7-4387-8ED7-35E1F588CD54}" type="parTrans" cxnId="{C8D366A0-C4D7-4215-BFF7-70304C4BBAC5}">
      <dgm:prSet/>
      <dgm:spPr/>
      <dgm:t>
        <a:bodyPr/>
        <a:lstStyle/>
        <a:p>
          <a:endParaRPr lang="ru-UA"/>
        </a:p>
      </dgm:t>
    </dgm:pt>
    <dgm:pt modelId="{CF58D667-8278-4437-8A0D-5408C6A6FC30}" type="sibTrans" cxnId="{C8D366A0-C4D7-4215-BFF7-70304C4BBAC5}">
      <dgm:prSet/>
      <dgm:spPr/>
      <dgm:t>
        <a:bodyPr/>
        <a:lstStyle/>
        <a:p>
          <a:endParaRPr lang="ru-UA"/>
        </a:p>
      </dgm:t>
    </dgm:pt>
    <dgm:pt modelId="{28079504-6825-4EC6-AECE-8D75AB0AD25D}">
      <dgm:prSet phldrT="[Текст]"/>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uk-UA" altLang="ru-RU" sz="1800" dirty="0"/>
            <a:t>Виникають під  дією мутагенних факторів</a:t>
          </a:r>
        </a:p>
      </dgm:t>
    </dgm:pt>
    <dgm:pt modelId="{73346D99-540B-457F-A3EE-5BF77F6ED13E}" type="parTrans" cxnId="{04DAD69F-FF3B-47FF-A831-01C233FFBE59}">
      <dgm:prSet/>
      <dgm:spPr/>
      <dgm:t>
        <a:bodyPr/>
        <a:lstStyle/>
        <a:p>
          <a:endParaRPr lang="ru-UA"/>
        </a:p>
      </dgm:t>
    </dgm:pt>
    <dgm:pt modelId="{6E99E2AB-E843-4DFF-A07B-6616CD055850}" type="sibTrans" cxnId="{04DAD69F-FF3B-47FF-A831-01C233FFBE59}">
      <dgm:prSet/>
      <dgm:spPr/>
      <dgm:t>
        <a:bodyPr/>
        <a:lstStyle/>
        <a:p>
          <a:endParaRPr lang="ru-UA"/>
        </a:p>
      </dgm:t>
    </dgm:pt>
    <dgm:pt modelId="{3D178740-A651-4646-93EE-C2E77E682205}">
      <dgm:prSet phldrT="[Текст]"/>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uk-UA" altLang="ru-RU" sz="1800" dirty="0"/>
            <a:t>Прикладами механізмів є модифікація азотистих основ в нуклеотиді ДНК,  помилки під час реплікації тощо. ДНК</a:t>
          </a:r>
        </a:p>
        <a:p>
          <a:pPr marL="228600" lvl="1" indent="0" defTabSz="1111250">
            <a:lnSpc>
              <a:spcPct val="90000"/>
            </a:lnSpc>
            <a:spcBef>
              <a:spcPct val="0"/>
            </a:spcBef>
            <a:spcAft>
              <a:spcPct val="15000"/>
            </a:spcAft>
          </a:pPr>
          <a:endParaRPr lang="ru-UA" dirty="0"/>
        </a:p>
      </dgm:t>
    </dgm:pt>
    <dgm:pt modelId="{12FDE187-702B-4147-99C7-32C2F08D2791}" type="parTrans" cxnId="{29F8EE5C-75B7-4419-AB4A-1C007978A395}">
      <dgm:prSet/>
      <dgm:spPr/>
      <dgm:t>
        <a:bodyPr/>
        <a:lstStyle/>
        <a:p>
          <a:endParaRPr lang="ru-UA"/>
        </a:p>
      </dgm:t>
    </dgm:pt>
    <dgm:pt modelId="{62007666-63BE-4F1F-B5BC-9E876D87E563}" type="sibTrans" cxnId="{29F8EE5C-75B7-4419-AB4A-1C007978A395}">
      <dgm:prSet/>
      <dgm:spPr/>
      <dgm:t>
        <a:bodyPr/>
        <a:lstStyle/>
        <a:p>
          <a:endParaRPr lang="ru-UA"/>
        </a:p>
      </dgm:t>
    </dgm:pt>
    <dgm:pt modelId="{5A26555D-0AAB-4CFB-8CC4-9AFC4A326C94}">
      <dgm:prSet phldrT="[Текст]"/>
      <dgm:spPr/>
      <dgm:t>
        <a:bodyPr/>
        <a:lstStyle/>
        <a:p>
          <a:pPr marL="228600" lvl="1" indent="0" defTabSz="1111250">
            <a:lnSpc>
              <a:spcPct val="90000"/>
            </a:lnSpc>
            <a:spcBef>
              <a:spcPct val="0"/>
            </a:spcBef>
            <a:spcAft>
              <a:spcPct val="15000"/>
            </a:spcAft>
            <a:buFont typeface="Wingdings" panose="05000000000000000000" pitchFamily="2" charset="2"/>
            <a:buChar char="Ø"/>
          </a:pPr>
          <a:endParaRPr lang="ru-UA" dirty="0"/>
        </a:p>
      </dgm:t>
    </dgm:pt>
    <dgm:pt modelId="{82031DA4-D938-43B5-918E-3B3D45B113CA}" type="parTrans" cxnId="{C64C9A24-7085-444C-8574-4602AF375879}">
      <dgm:prSet/>
      <dgm:spPr/>
      <dgm:t>
        <a:bodyPr/>
        <a:lstStyle/>
        <a:p>
          <a:endParaRPr lang="ru-UA"/>
        </a:p>
      </dgm:t>
    </dgm:pt>
    <dgm:pt modelId="{480A636B-5A64-4C2B-BA51-FFC9D3A75305}" type="sibTrans" cxnId="{C64C9A24-7085-444C-8574-4602AF375879}">
      <dgm:prSet/>
      <dgm:spPr/>
      <dgm:t>
        <a:bodyPr/>
        <a:lstStyle/>
        <a:p>
          <a:endParaRPr lang="ru-UA"/>
        </a:p>
      </dgm:t>
    </dgm:pt>
    <dgm:pt modelId="{30A9CEF9-9F0C-4C50-A660-D16A727E8D1B}">
      <dgm:prSet phldrT="[Текст]"/>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uk-UA" dirty="0"/>
            <a:t>Мутагенні фактори є фізичної, хімічної і біологічної природи</a:t>
          </a:r>
          <a:endParaRPr lang="uk-UA" altLang="ru-RU" sz="1800" dirty="0"/>
        </a:p>
      </dgm:t>
    </dgm:pt>
    <dgm:pt modelId="{FE01E612-C986-46A3-9732-D6968CF9912C}" type="parTrans" cxnId="{6B42199D-D8A9-4820-A679-6F719902147D}">
      <dgm:prSet/>
      <dgm:spPr/>
    </dgm:pt>
    <dgm:pt modelId="{50D089E8-807E-4776-9D6D-D6C2D4D71E3D}" type="sibTrans" cxnId="{6B42199D-D8A9-4820-A679-6F719902147D}">
      <dgm:prSet/>
      <dgm:spPr/>
    </dgm:pt>
    <dgm:pt modelId="{13DF209E-9B27-44AA-91C2-53F68BE9BCBF}">
      <dgm:prSet phldrT="[Текст]"/>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uk-UA" altLang="ru-RU" sz="1800" dirty="0"/>
        </a:p>
      </dgm:t>
    </dgm:pt>
    <dgm:pt modelId="{AEA2EB53-4616-4296-8FF2-C240E67097A2}" type="parTrans" cxnId="{02484D36-4B2E-451A-B78E-C79F58BE2F63}">
      <dgm:prSet/>
      <dgm:spPr/>
    </dgm:pt>
    <dgm:pt modelId="{AAC65E6C-A0F6-4398-B0B1-F7ABA1EF9483}" type="sibTrans" cxnId="{02484D36-4B2E-451A-B78E-C79F58BE2F63}">
      <dgm:prSet/>
      <dgm:spPr/>
    </dgm:pt>
    <dgm:pt modelId="{469CEF4C-6D0E-46C8-B10B-07FF70882BBA}">
      <dgm:prSet phldrT="[Текст]"/>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uk-UA" altLang="ru-RU" sz="1800" dirty="0"/>
        </a:p>
      </dgm:t>
    </dgm:pt>
    <dgm:pt modelId="{7C7CE0A0-A674-45F6-94F9-CD1273942DDD}" type="parTrans" cxnId="{C6C4555F-4D0E-4515-99F5-95B806178154}">
      <dgm:prSet/>
      <dgm:spPr/>
    </dgm:pt>
    <dgm:pt modelId="{0105CB8A-D836-42DA-B754-76086B6BDBFD}" type="sibTrans" cxnId="{C6C4555F-4D0E-4515-99F5-95B806178154}">
      <dgm:prSet/>
      <dgm:spPr/>
    </dgm:pt>
    <dgm:pt modelId="{A5041A95-7563-437A-9F37-BE091A0016C5}" type="pres">
      <dgm:prSet presAssocID="{446FC0F9-2B44-49BE-A765-339DEF2162E9}" presName="Name0" presStyleCnt="0">
        <dgm:presLayoutVars>
          <dgm:dir/>
          <dgm:animLvl val="lvl"/>
          <dgm:resizeHandles val="exact"/>
        </dgm:presLayoutVars>
      </dgm:prSet>
      <dgm:spPr/>
    </dgm:pt>
    <dgm:pt modelId="{CE0249A3-FD27-4417-8A3E-1C17A1A308EB}" type="pres">
      <dgm:prSet presAssocID="{BD650243-B93E-4A76-B48D-44F52DD6666E}" presName="composite" presStyleCnt="0"/>
      <dgm:spPr/>
    </dgm:pt>
    <dgm:pt modelId="{21025E62-5C1E-44B8-9A31-D67F800B978A}" type="pres">
      <dgm:prSet presAssocID="{BD650243-B93E-4A76-B48D-44F52DD6666E}" presName="parTx" presStyleLbl="alignNode1" presStyleIdx="0" presStyleCnt="2">
        <dgm:presLayoutVars>
          <dgm:chMax val="0"/>
          <dgm:chPref val="0"/>
          <dgm:bulletEnabled val="1"/>
        </dgm:presLayoutVars>
      </dgm:prSet>
      <dgm:spPr/>
    </dgm:pt>
    <dgm:pt modelId="{E97A2945-0C43-4ACF-8F2D-9CE5DC70548E}" type="pres">
      <dgm:prSet presAssocID="{BD650243-B93E-4A76-B48D-44F52DD6666E}" presName="desTx" presStyleLbl="alignAccFollowNode1" presStyleIdx="0" presStyleCnt="2">
        <dgm:presLayoutVars>
          <dgm:bulletEnabled val="1"/>
        </dgm:presLayoutVars>
      </dgm:prSet>
      <dgm:spPr/>
    </dgm:pt>
    <dgm:pt modelId="{27828C5E-27FD-4E13-BBB3-3F2797A0FD2D}" type="pres">
      <dgm:prSet presAssocID="{69EE9224-40F6-4786-8AD3-D4AF457EDCCB}" presName="space" presStyleCnt="0"/>
      <dgm:spPr/>
    </dgm:pt>
    <dgm:pt modelId="{0232E73A-C15C-45AC-A87F-D27E42956A7D}" type="pres">
      <dgm:prSet presAssocID="{CB818B80-3D78-4BCE-B3A0-3D863183CEEC}" presName="composite" presStyleCnt="0"/>
      <dgm:spPr/>
    </dgm:pt>
    <dgm:pt modelId="{738AA7C4-D02B-44E4-8DF5-C8445FB8A46B}" type="pres">
      <dgm:prSet presAssocID="{CB818B80-3D78-4BCE-B3A0-3D863183CEEC}" presName="parTx" presStyleLbl="alignNode1" presStyleIdx="1" presStyleCnt="2" custLinFactNeighborX="1929" custLinFactNeighborY="1503">
        <dgm:presLayoutVars>
          <dgm:chMax val="0"/>
          <dgm:chPref val="0"/>
          <dgm:bulletEnabled val="1"/>
        </dgm:presLayoutVars>
      </dgm:prSet>
      <dgm:spPr/>
    </dgm:pt>
    <dgm:pt modelId="{C5B44B15-30D1-4C7D-A060-93010DA0AE7F}" type="pres">
      <dgm:prSet presAssocID="{CB818B80-3D78-4BCE-B3A0-3D863183CEEC}" presName="desTx" presStyleLbl="alignAccFollowNode1" presStyleIdx="1" presStyleCnt="2">
        <dgm:presLayoutVars>
          <dgm:bulletEnabled val="1"/>
        </dgm:presLayoutVars>
      </dgm:prSet>
      <dgm:spPr/>
    </dgm:pt>
  </dgm:ptLst>
  <dgm:cxnLst>
    <dgm:cxn modelId="{AFB88B05-5642-40A9-A63D-13B2F8E87803}" type="presOf" srcId="{446FC0F9-2B44-49BE-A765-339DEF2162E9}" destId="{A5041A95-7563-437A-9F37-BE091A0016C5}" srcOrd="0" destOrd="0" presId="urn:microsoft.com/office/officeart/2005/8/layout/hList1"/>
    <dgm:cxn modelId="{B7BAD322-E585-48C6-9D5A-32303B399D2C}" type="presOf" srcId="{30A9CEF9-9F0C-4C50-A660-D16A727E8D1B}" destId="{C5B44B15-30D1-4C7D-A060-93010DA0AE7F}" srcOrd="0" destOrd="3" presId="urn:microsoft.com/office/officeart/2005/8/layout/hList1"/>
    <dgm:cxn modelId="{C64C9A24-7085-444C-8574-4602AF375879}" srcId="{BD650243-B93E-4A76-B48D-44F52DD6666E}" destId="{5A26555D-0AAB-4CFB-8CC4-9AFC4A326C94}" srcOrd="1" destOrd="0" parTransId="{82031DA4-D938-43B5-918E-3B3D45B113CA}" sibTransId="{480A636B-5A64-4C2B-BA51-FFC9D3A75305}"/>
    <dgm:cxn modelId="{7BF0642C-8C06-4DAC-8E03-CE3D2A8987CD}" type="presOf" srcId="{BD650243-B93E-4A76-B48D-44F52DD6666E}" destId="{21025E62-5C1E-44B8-9A31-D67F800B978A}" srcOrd="0" destOrd="0" presId="urn:microsoft.com/office/officeart/2005/8/layout/hList1"/>
    <dgm:cxn modelId="{02484D36-4B2E-451A-B78E-C79F58BE2F63}" srcId="{CB818B80-3D78-4BCE-B3A0-3D863183CEEC}" destId="{13DF209E-9B27-44AA-91C2-53F68BE9BCBF}" srcOrd="1" destOrd="0" parTransId="{AEA2EB53-4616-4296-8FF2-C240E67097A2}" sibTransId="{AAC65E6C-A0F6-4398-B0B1-F7ABA1EF9483}"/>
    <dgm:cxn modelId="{29F8EE5C-75B7-4419-AB4A-1C007978A395}" srcId="{BD650243-B93E-4A76-B48D-44F52DD6666E}" destId="{3D178740-A651-4646-93EE-C2E77E682205}" srcOrd="2" destOrd="0" parTransId="{12FDE187-702B-4147-99C7-32C2F08D2791}" sibTransId="{62007666-63BE-4F1F-B5BC-9E876D87E563}"/>
    <dgm:cxn modelId="{C6C4555F-4D0E-4515-99F5-95B806178154}" srcId="{CB818B80-3D78-4BCE-B3A0-3D863183CEEC}" destId="{469CEF4C-6D0E-46C8-B10B-07FF70882BBA}" srcOrd="2" destOrd="0" parTransId="{7C7CE0A0-A674-45F6-94F9-CD1273942DDD}" sibTransId="{0105CB8A-D836-42DA-B754-76086B6BDBFD}"/>
    <dgm:cxn modelId="{34F47E62-3867-4E30-B81D-481BF61CA3A8}" type="presOf" srcId="{5A26555D-0AAB-4CFB-8CC4-9AFC4A326C94}" destId="{E97A2945-0C43-4ACF-8F2D-9CE5DC70548E}" srcOrd="0" destOrd="1" presId="urn:microsoft.com/office/officeart/2005/8/layout/hList1"/>
    <dgm:cxn modelId="{2F97A08F-555B-42F7-8F3F-D2FDC364542F}" srcId="{446FC0F9-2B44-49BE-A765-339DEF2162E9}" destId="{BD650243-B93E-4A76-B48D-44F52DD6666E}" srcOrd="0" destOrd="0" parTransId="{B37EDD57-3D48-4EF5-B572-B717F2E37F70}" sibTransId="{69EE9224-40F6-4786-8AD3-D4AF457EDCCB}"/>
    <dgm:cxn modelId="{6B42199D-D8A9-4820-A679-6F719902147D}" srcId="{CB818B80-3D78-4BCE-B3A0-3D863183CEEC}" destId="{30A9CEF9-9F0C-4C50-A660-D16A727E8D1B}" srcOrd="3" destOrd="0" parTransId="{FE01E612-C986-46A3-9732-D6968CF9912C}" sibTransId="{50D089E8-807E-4776-9D6D-D6C2D4D71E3D}"/>
    <dgm:cxn modelId="{04DAD69F-FF3B-47FF-A831-01C233FFBE59}" srcId="{CB818B80-3D78-4BCE-B3A0-3D863183CEEC}" destId="{28079504-6825-4EC6-AECE-8D75AB0AD25D}" srcOrd="0" destOrd="0" parTransId="{73346D99-540B-457F-A3EE-5BF77F6ED13E}" sibTransId="{6E99E2AB-E843-4DFF-A07B-6616CD055850}"/>
    <dgm:cxn modelId="{C8D366A0-C4D7-4215-BFF7-70304C4BBAC5}" srcId="{446FC0F9-2B44-49BE-A765-339DEF2162E9}" destId="{CB818B80-3D78-4BCE-B3A0-3D863183CEEC}" srcOrd="1" destOrd="0" parTransId="{1A3EE033-8DA7-4387-8ED7-35E1F588CD54}" sibTransId="{CF58D667-8278-4437-8A0D-5408C6A6FC30}"/>
    <dgm:cxn modelId="{1F59A0AA-774B-4C9E-9452-CD033A206F27}" srcId="{BD650243-B93E-4A76-B48D-44F52DD6666E}" destId="{CB486D69-B5EB-4D92-AB49-6015383F15AE}" srcOrd="0" destOrd="0" parTransId="{AA2C1096-E0CB-4497-BF16-FA9990F8FF66}" sibTransId="{0A0089CB-BC5C-4613-9443-1C1A614B6FA7}"/>
    <dgm:cxn modelId="{23076FAC-8FE2-45E8-A282-29BA831BFAB9}" type="presOf" srcId="{3D178740-A651-4646-93EE-C2E77E682205}" destId="{E97A2945-0C43-4ACF-8F2D-9CE5DC70548E}" srcOrd="0" destOrd="2" presId="urn:microsoft.com/office/officeart/2005/8/layout/hList1"/>
    <dgm:cxn modelId="{DB316CBE-4E53-46DA-BF2F-FD6BEC01D6A8}" type="presOf" srcId="{28079504-6825-4EC6-AECE-8D75AB0AD25D}" destId="{C5B44B15-30D1-4C7D-A060-93010DA0AE7F}" srcOrd="0" destOrd="0" presId="urn:microsoft.com/office/officeart/2005/8/layout/hList1"/>
    <dgm:cxn modelId="{C79DABC3-E23B-4564-8A96-0D30F478A94F}" type="presOf" srcId="{CB486D69-B5EB-4D92-AB49-6015383F15AE}" destId="{E97A2945-0C43-4ACF-8F2D-9CE5DC70548E}" srcOrd="0" destOrd="0" presId="urn:microsoft.com/office/officeart/2005/8/layout/hList1"/>
    <dgm:cxn modelId="{B33BF9D9-0B7E-4DE1-A963-F214F66F5588}" type="presOf" srcId="{469CEF4C-6D0E-46C8-B10B-07FF70882BBA}" destId="{C5B44B15-30D1-4C7D-A060-93010DA0AE7F}" srcOrd="0" destOrd="2" presId="urn:microsoft.com/office/officeart/2005/8/layout/hList1"/>
    <dgm:cxn modelId="{5A5364E5-2151-497D-8C1B-5E40657A2913}" type="presOf" srcId="{CB818B80-3D78-4BCE-B3A0-3D863183CEEC}" destId="{738AA7C4-D02B-44E4-8DF5-C8445FB8A46B}" srcOrd="0" destOrd="0" presId="urn:microsoft.com/office/officeart/2005/8/layout/hList1"/>
    <dgm:cxn modelId="{63A61AFF-684E-437E-80F5-AA5DB36DD831}" type="presOf" srcId="{13DF209E-9B27-44AA-91C2-53F68BE9BCBF}" destId="{C5B44B15-30D1-4C7D-A060-93010DA0AE7F}" srcOrd="0" destOrd="1" presId="urn:microsoft.com/office/officeart/2005/8/layout/hList1"/>
    <dgm:cxn modelId="{805F01B5-3610-47A0-A39E-3B9D75ADD7A9}" type="presParOf" srcId="{A5041A95-7563-437A-9F37-BE091A0016C5}" destId="{CE0249A3-FD27-4417-8A3E-1C17A1A308EB}" srcOrd="0" destOrd="0" presId="urn:microsoft.com/office/officeart/2005/8/layout/hList1"/>
    <dgm:cxn modelId="{32264A79-E2B5-4BAC-9EB1-74809024B76C}" type="presParOf" srcId="{CE0249A3-FD27-4417-8A3E-1C17A1A308EB}" destId="{21025E62-5C1E-44B8-9A31-D67F800B978A}" srcOrd="0" destOrd="0" presId="urn:microsoft.com/office/officeart/2005/8/layout/hList1"/>
    <dgm:cxn modelId="{4CA0745C-364C-410E-AB74-0303D9BEA431}" type="presParOf" srcId="{CE0249A3-FD27-4417-8A3E-1C17A1A308EB}" destId="{E97A2945-0C43-4ACF-8F2D-9CE5DC70548E}" srcOrd="1" destOrd="0" presId="urn:microsoft.com/office/officeart/2005/8/layout/hList1"/>
    <dgm:cxn modelId="{48B2959E-5327-4247-B0F7-47FE83231027}" type="presParOf" srcId="{A5041A95-7563-437A-9F37-BE091A0016C5}" destId="{27828C5E-27FD-4E13-BBB3-3F2797A0FD2D}" srcOrd="1" destOrd="0" presId="urn:microsoft.com/office/officeart/2005/8/layout/hList1"/>
    <dgm:cxn modelId="{EBFBC5F4-1E7D-448C-B6BC-2F01671BF0F5}" type="presParOf" srcId="{A5041A95-7563-437A-9F37-BE091A0016C5}" destId="{0232E73A-C15C-45AC-A87F-D27E42956A7D}" srcOrd="2" destOrd="0" presId="urn:microsoft.com/office/officeart/2005/8/layout/hList1"/>
    <dgm:cxn modelId="{D3D9E000-8124-4F19-A97F-A9A180826519}" type="presParOf" srcId="{0232E73A-C15C-45AC-A87F-D27E42956A7D}" destId="{738AA7C4-D02B-44E4-8DF5-C8445FB8A46B}" srcOrd="0" destOrd="0" presId="urn:microsoft.com/office/officeart/2005/8/layout/hList1"/>
    <dgm:cxn modelId="{A930ECF1-3574-4A6D-8D49-11A456BDF17D}" type="presParOf" srcId="{0232E73A-C15C-45AC-A87F-D27E42956A7D}" destId="{C5B44B15-30D1-4C7D-A060-93010DA0AE7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0C834-A381-44EA-83B6-8F4BF55222B1}">
      <dsp:nvSpPr>
        <dsp:cNvPr id="0" name=""/>
        <dsp:cNvSpPr/>
      </dsp:nvSpPr>
      <dsp:spPr>
        <a:xfrm>
          <a:off x="0" y="0"/>
          <a:ext cx="8075346" cy="1816298"/>
        </a:xfrm>
        <a:prstGeom prst="roundRect">
          <a:avLst>
            <a:gd name="adj" fmla="val 10000"/>
          </a:avLst>
        </a:prstGeom>
        <a:solidFill>
          <a:schemeClr val="accent1">
            <a:shade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uk-UA" sz="6500" kern="1200" dirty="0"/>
            <a:t>мінливість</a:t>
          </a:r>
        </a:p>
      </dsp:txBody>
      <dsp:txXfrm>
        <a:off x="53198" y="53198"/>
        <a:ext cx="7968950" cy="1709902"/>
      </dsp:txXfrm>
    </dsp:sp>
    <dsp:sp modelId="{707A80FE-3237-42E4-99D7-342686102FDC}">
      <dsp:nvSpPr>
        <dsp:cNvPr id="0" name=""/>
        <dsp:cNvSpPr/>
      </dsp:nvSpPr>
      <dsp:spPr>
        <a:xfrm>
          <a:off x="100942" y="1969963"/>
          <a:ext cx="5275066" cy="1816298"/>
        </a:xfrm>
        <a:prstGeom prst="roundRect">
          <a:avLst>
            <a:gd name="adj" fmla="val 10000"/>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uk-UA" sz="2600" kern="1200" dirty="0"/>
            <a:t>генотипова</a:t>
          </a:r>
        </a:p>
      </dsp:txBody>
      <dsp:txXfrm>
        <a:off x="154140" y="2023161"/>
        <a:ext cx="5168670" cy="1709902"/>
      </dsp:txXfrm>
    </dsp:sp>
    <dsp:sp modelId="{6713C196-5E5B-4C20-AD5F-3242A803A40B}">
      <dsp:nvSpPr>
        <dsp:cNvPr id="0" name=""/>
        <dsp:cNvSpPr/>
      </dsp:nvSpPr>
      <dsp:spPr>
        <a:xfrm>
          <a:off x="926" y="3921467"/>
          <a:ext cx="2583284" cy="1816298"/>
        </a:xfrm>
        <a:prstGeom prst="roundRect">
          <a:avLst>
            <a:gd name="adj" fmla="val 10000"/>
          </a:avLst>
        </a:prstGeom>
        <a:solidFill>
          <a:schemeClr val="accent1">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uk-UA" sz="2600" kern="1200" dirty="0"/>
            <a:t>комбінативна</a:t>
          </a:r>
        </a:p>
      </dsp:txBody>
      <dsp:txXfrm>
        <a:off x="54124" y="3974665"/>
        <a:ext cx="2476888" cy="1709902"/>
      </dsp:txXfrm>
    </dsp:sp>
    <dsp:sp modelId="{01135C40-74FD-4B07-87DF-4267823647D4}">
      <dsp:nvSpPr>
        <dsp:cNvPr id="0" name=""/>
        <dsp:cNvSpPr/>
      </dsp:nvSpPr>
      <dsp:spPr>
        <a:xfrm>
          <a:off x="2692708" y="3921467"/>
          <a:ext cx="2583284" cy="1816298"/>
        </a:xfrm>
        <a:prstGeom prst="roundRect">
          <a:avLst>
            <a:gd name="adj" fmla="val 10000"/>
          </a:avLst>
        </a:prstGeom>
        <a:solidFill>
          <a:schemeClr val="accent1">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uk-UA" sz="2600" kern="1200" dirty="0"/>
            <a:t>мутаційна</a:t>
          </a:r>
        </a:p>
      </dsp:txBody>
      <dsp:txXfrm>
        <a:off x="2745906" y="3974665"/>
        <a:ext cx="2476888" cy="1709902"/>
      </dsp:txXfrm>
    </dsp:sp>
    <dsp:sp modelId="{A1AFCDE0-2BCD-40DB-B79B-4917EB1E420A}">
      <dsp:nvSpPr>
        <dsp:cNvPr id="0" name=""/>
        <dsp:cNvSpPr/>
      </dsp:nvSpPr>
      <dsp:spPr>
        <a:xfrm>
          <a:off x="5492988" y="1962050"/>
          <a:ext cx="2583284" cy="1816298"/>
        </a:xfrm>
        <a:prstGeom prst="roundRect">
          <a:avLst>
            <a:gd name="adj" fmla="val 10000"/>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uk-UA" sz="2600" kern="1200" dirty="0"/>
            <a:t>Фенотипова (модифікаційна</a:t>
          </a:r>
        </a:p>
      </dsp:txBody>
      <dsp:txXfrm>
        <a:off x="5546186" y="2015248"/>
        <a:ext cx="2476888" cy="17099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AE2ED6-C3DE-4555-B7EA-8B2F96306AB3}">
      <dsp:nvSpPr>
        <dsp:cNvPr id="0" name=""/>
        <dsp:cNvSpPr/>
      </dsp:nvSpPr>
      <dsp:spPr>
        <a:xfrm>
          <a:off x="3775" y="0"/>
          <a:ext cx="3631927" cy="54864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b="1" kern="1200" dirty="0"/>
            <a:t>Соматичні мутації – в соматичних клітинах</a:t>
          </a:r>
        </a:p>
      </dsp:txBody>
      <dsp:txXfrm>
        <a:off x="3775" y="0"/>
        <a:ext cx="3631927" cy="1645920"/>
      </dsp:txXfrm>
    </dsp:sp>
    <dsp:sp modelId="{347CA9A9-6D8B-4957-BE5D-AE359302C91C}">
      <dsp:nvSpPr>
        <dsp:cNvPr id="0" name=""/>
        <dsp:cNvSpPr/>
      </dsp:nvSpPr>
      <dsp:spPr>
        <a:xfrm>
          <a:off x="377195" y="1881052"/>
          <a:ext cx="2905541" cy="16542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53340" rIns="71120" bIns="53340" numCol="1" spcCol="1270" anchor="ctr" anchorCtr="0">
          <a:noAutofit/>
        </a:bodyPr>
        <a:lstStyle/>
        <a:p>
          <a:pPr marL="0" lvl="0" indent="0" algn="ctr" defTabSz="1244600">
            <a:lnSpc>
              <a:spcPct val="90000"/>
            </a:lnSpc>
            <a:spcBef>
              <a:spcPct val="0"/>
            </a:spcBef>
            <a:spcAft>
              <a:spcPct val="35000"/>
            </a:spcAft>
            <a:buNone/>
          </a:pPr>
          <a:r>
            <a:rPr lang="uk-UA" sz="2800" b="1" kern="1200" dirty="0"/>
            <a:t>Не</a:t>
          </a:r>
          <a:r>
            <a:rPr lang="uk-UA" sz="2800" kern="1200" dirty="0"/>
            <a:t> </a:t>
          </a:r>
          <a:r>
            <a:rPr lang="uk-UA" sz="2400" kern="1200" dirty="0"/>
            <a:t>успадковуються при статевому розмноженні</a:t>
          </a:r>
        </a:p>
      </dsp:txBody>
      <dsp:txXfrm>
        <a:off x="425646" y="1929503"/>
        <a:ext cx="2808639" cy="1557322"/>
      </dsp:txXfrm>
    </dsp:sp>
    <dsp:sp modelId="{2F04F73B-1237-4174-95C3-C1A8C840FEE3}">
      <dsp:nvSpPr>
        <dsp:cNvPr id="0" name=""/>
        <dsp:cNvSpPr/>
      </dsp:nvSpPr>
      <dsp:spPr>
        <a:xfrm>
          <a:off x="366968" y="3556248"/>
          <a:ext cx="2905541" cy="16542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uk-UA" sz="2400" kern="1200" dirty="0"/>
            <a:t>Обумовлюють розвиток пухлин, автоімунних захворювань, </a:t>
          </a:r>
          <a:r>
            <a:rPr lang="uk-UA" sz="2400" kern="1200" dirty="0" err="1"/>
            <a:t>мозаїцизму</a:t>
          </a:r>
          <a:endParaRPr lang="uk-UA" sz="2400" kern="1200" dirty="0"/>
        </a:p>
      </dsp:txBody>
      <dsp:txXfrm>
        <a:off x="415419" y="3604699"/>
        <a:ext cx="2808639" cy="1557322"/>
      </dsp:txXfrm>
    </dsp:sp>
    <dsp:sp modelId="{84C51856-38CE-438B-95F9-3BDAE2C29D6B}">
      <dsp:nvSpPr>
        <dsp:cNvPr id="0" name=""/>
        <dsp:cNvSpPr/>
      </dsp:nvSpPr>
      <dsp:spPr>
        <a:xfrm>
          <a:off x="3809998" y="0"/>
          <a:ext cx="3631927" cy="54864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k-UA" sz="3200" b="1" kern="1200" dirty="0"/>
            <a:t>Генеративні мутації – в гаметах (статевих клітинах)</a:t>
          </a:r>
        </a:p>
      </dsp:txBody>
      <dsp:txXfrm>
        <a:off x="3809998" y="0"/>
        <a:ext cx="3631927" cy="1645920"/>
      </dsp:txXfrm>
    </dsp:sp>
    <dsp:sp modelId="{54F820EA-E537-4A71-98F6-B3F5316C46F2}">
      <dsp:nvSpPr>
        <dsp:cNvPr id="0" name=""/>
        <dsp:cNvSpPr/>
      </dsp:nvSpPr>
      <dsp:spPr>
        <a:xfrm>
          <a:off x="4337681" y="1802675"/>
          <a:ext cx="2905541" cy="16542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uk-UA" sz="2400" kern="1200" dirty="0"/>
            <a:t>Успадковуються при статевому розмноженні </a:t>
          </a:r>
        </a:p>
      </dsp:txBody>
      <dsp:txXfrm>
        <a:off x="4386132" y="1851126"/>
        <a:ext cx="2808639" cy="1557322"/>
      </dsp:txXfrm>
    </dsp:sp>
    <dsp:sp modelId="{1C3196A5-0172-4508-92CE-84ACF50A309F}">
      <dsp:nvSpPr>
        <dsp:cNvPr id="0" name=""/>
        <dsp:cNvSpPr/>
      </dsp:nvSpPr>
      <dsp:spPr>
        <a:xfrm>
          <a:off x="4271289" y="3556248"/>
          <a:ext cx="2905541" cy="16542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uk-UA" sz="2400" kern="1200" dirty="0"/>
            <a:t>Обумовлюють народження дітей зі спадковими хворобами</a:t>
          </a:r>
        </a:p>
      </dsp:txBody>
      <dsp:txXfrm>
        <a:off x="4319740" y="3604699"/>
        <a:ext cx="2808639" cy="15573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025E62-5C1E-44B8-9A31-D67F800B978A}">
      <dsp:nvSpPr>
        <dsp:cNvPr id="0" name=""/>
        <dsp:cNvSpPr/>
      </dsp:nvSpPr>
      <dsp:spPr>
        <a:xfrm>
          <a:off x="41" y="137110"/>
          <a:ext cx="3952391" cy="101753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uk-UA" altLang="ru-RU" sz="3200" b="1" kern="1200" dirty="0"/>
            <a:t>Спонтанні </a:t>
          </a:r>
          <a:endParaRPr lang="ru-UA" sz="3200" kern="1200" dirty="0"/>
        </a:p>
      </dsp:txBody>
      <dsp:txXfrm>
        <a:off x="41" y="137110"/>
        <a:ext cx="3952391" cy="1017538"/>
      </dsp:txXfrm>
    </dsp:sp>
    <dsp:sp modelId="{E97A2945-0C43-4ACF-8F2D-9CE5DC70548E}">
      <dsp:nvSpPr>
        <dsp:cNvPr id="0" name=""/>
        <dsp:cNvSpPr/>
      </dsp:nvSpPr>
      <dsp:spPr>
        <a:xfrm>
          <a:off x="41" y="1154649"/>
          <a:ext cx="3952391" cy="33818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Ø"/>
            <a:tabLst/>
            <a:defRPr/>
          </a:pPr>
          <a:r>
            <a:rPr lang="uk-UA" altLang="ru-RU" sz="2200" kern="1200" dirty="0"/>
            <a:t>Виникають без зовнішнього впливу,  є результатом помилок природних процесів.</a:t>
          </a:r>
          <a:endParaRPr lang="ru-UA" sz="2200" kern="1200" dirty="0"/>
        </a:p>
        <a:p>
          <a:pPr marL="228600" lvl="1" indent="0" algn="l" defTabSz="1111250">
            <a:lnSpc>
              <a:spcPct val="90000"/>
            </a:lnSpc>
            <a:spcBef>
              <a:spcPct val="0"/>
            </a:spcBef>
            <a:spcAft>
              <a:spcPct val="15000"/>
            </a:spcAft>
            <a:buFont typeface="Wingdings" panose="05000000000000000000" pitchFamily="2" charset="2"/>
            <a:buChar char="Ø"/>
          </a:pPr>
          <a:endParaRPr lang="ru-UA" sz="2200" kern="1200" dirty="0"/>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Ø"/>
            <a:tabLst/>
            <a:defRPr/>
          </a:pPr>
          <a:r>
            <a:rPr lang="uk-UA" altLang="ru-RU" sz="2200" kern="1200" dirty="0"/>
            <a:t>Прикладами механізмів є модифікація азотистих основ в нуклеотиді ДНК,  помилки під час реплікації тощо. ДНК</a:t>
          </a:r>
        </a:p>
        <a:p>
          <a:pPr marL="228600" lvl="1" indent="0" algn="l" defTabSz="1111250">
            <a:lnSpc>
              <a:spcPct val="90000"/>
            </a:lnSpc>
            <a:spcBef>
              <a:spcPct val="0"/>
            </a:spcBef>
            <a:spcAft>
              <a:spcPct val="15000"/>
            </a:spcAft>
          </a:pPr>
          <a:endParaRPr lang="ru-UA" sz="2200" kern="1200" dirty="0"/>
        </a:p>
      </dsp:txBody>
      <dsp:txXfrm>
        <a:off x="41" y="1154649"/>
        <a:ext cx="3952391" cy="3381840"/>
      </dsp:txXfrm>
    </dsp:sp>
    <dsp:sp modelId="{738AA7C4-D02B-44E4-8DF5-C8445FB8A46B}">
      <dsp:nvSpPr>
        <dsp:cNvPr id="0" name=""/>
        <dsp:cNvSpPr/>
      </dsp:nvSpPr>
      <dsp:spPr>
        <a:xfrm>
          <a:off x="4505808" y="152404"/>
          <a:ext cx="3952391" cy="101753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uk-UA" altLang="ru-RU" sz="3200" b="1" kern="1200" dirty="0"/>
            <a:t>Індуковані </a:t>
          </a:r>
        </a:p>
        <a:p>
          <a:pPr marL="0" lvl="0" algn="ctr" defTabSz="844550">
            <a:lnSpc>
              <a:spcPct val="90000"/>
            </a:lnSpc>
            <a:spcBef>
              <a:spcPct val="0"/>
            </a:spcBef>
            <a:spcAft>
              <a:spcPct val="35000"/>
            </a:spcAft>
            <a:buNone/>
          </a:pPr>
          <a:endParaRPr lang="ru-UA" kern="1200" dirty="0"/>
        </a:p>
      </dsp:txBody>
      <dsp:txXfrm>
        <a:off x="4505808" y="152404"/>
        <a:ext cx="3952391" cy="1017538"/>
      </dsp:txXfrm>
    </dsp:sp>
    <dsp:sp modelId="{C5B44B15-30D1-4C7D-A060-93010DA0AE7F}">
      <dsp:nvSpPr>
        <dsp:cNvPr id="0" name=""/>
        <dsp:cNvSpPr/>
      </dsp:nvSpPr>
      <dsp:spPr>
        <a:xfrm>
          <a:off x="4505767" y="1154649"/>
          <a:ext cx="3952391" cy="33818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Ø"/>
            <a:tabLst/>
            <a:defRPr/>
          </a:pPr>
          <a:r>
            <a:rPr lang="uk-UA" altLang="ru-RU" sz="2200" kern="1200" dirty="0"/>
            <a:t>Виникають під  дією мутагенних факторів</a:t>
          </a:r>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Ø"/>
            <a:tabLst/>
            <a:defRPr/>
          </a:pPr>
          <a:endParaRPr lang="uk-UA" altLang="ru-RU" sz="2200" kern="1200" dirty="0"/>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Ø"/>
            <a:tabLst/>
            <a:defRPr/>
          </a:pPr>
          <a:endParaRPr lang="uk-UA" altLang="ru-RU" sz="2200" kern="1200" dirty="0"/>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Ø"/>
            <a:tabLst/>
            <a:defRPr/>
          </a:pPr>
          <a:r>
            <a:rPr lang="uk-UA" sz="2200" kern="1200" dirty="0"/>
            <a:t>Мутагенні фактори є фізичної, хімічної і біологічної природи</a:t>
          </a:r>
          <a:endParaRPr lang="uk-UA" altLang="ru-RU" sz="2200" kern="1200" dirty="0"/>
        </a:p>
      </dsp:txBody>
      <dsp:txXfrm>
        <a:off x="4505767" y="1154649"/>
        <a:ext cx="3952391" cy="33818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E3529ABD-5613-0ABC-BCC6-7CB667EB4AE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uk-UA"/>
          </a:p>
        </p:txBody>
      </p:sp>
      <p:sp>
        <p:nvSpPr>
          <p:cNvPr id="3" name="Дата 2">
            <a:extLst>
              <a:ext uri="{FF2B5EF4-FFF2-40B4-BE49-F238E27FC236}">
                <a16:creationId xmlns:a16="http://schemas.microsoft.com/office/drawing/2014/main" id="{8681C8C5-F284-CFC2-2B66-BE6A27C5A8CB}"/>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97C666F3-A7FA-4419-864F-0C24CCC7929E}" type="datetimeFigureOut">
              <a:rPr lang="uk-UA"/>
              <a:pPr>
                <a:defRPr/>
              </a:pPr>
              <a:t>09.09.2024</a:t>
            </a:fld>
            <a:endParaRPr lang="uk-UA"/>
          </a:p>
        </p:txBody>
      </p:sp>
      <p:sp>
        <p:nvSpPr>
          <p:cNvPr id="4" name="Образ слайда 3">
            <a:extLst>
              <a:ext uri="{FF2B5EF4-FFF2-40B4-BE49-F238E27FC236}">
                <a16:creationId xmlns:a16="http://schemas.microsoft.com/office/drawing/2014/main" id="{90CADA7C-F119-AF6E-8AC9-D514B7EDB515}"/>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uk-UA" noProof="0"/>
          </a:p>
        </p:txBody>
      </p:sp>
      <p:sp>
        <p:nvSpPr>
          <p:cNvPr id="5" name="Заметки 4">
            <a:extLst>
              <a:ext uri="{FF2B5EF4-FFF2-40B4-BE49-F238E27FC236}">
                <a16:creationId xmlns:a16="http://schemas.microsoft.com/office/drawing/2014/main" id="{BF1CF359-50A8-76D9-C287-DEA458831C0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endParaRPr lang="uk-UA" noProof="0"/>
          </a:p>
        </p:txBody>
      </p:sp>
      <p:sp>
        <p:nvSpPr>
          <p:cNvPr id="6" name="Нижний колонтитул 5">
            <a:extLst>
              <a:ext uri="{FF2B5EF4-FFF2-40B4-BE49-F238E27FC236}">
                <a16:creationId xmlns:a16="http://schemas.microsoft.com/office/drawing/2014/main" id="{8F074471-447D-1FE1-52E4-C1246248C3C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uk-UA"/>
          </a:p>
        </p:txBody>
      </p:sp>
      <p:sp>
        <p:nvSpPr>
          <p:cNvPr id="7" name="Номер слайда 6">
            <a:extLst>
              <a:ext uri="{FF2B5EF4-FFF2-40B4-BE49-F238E27FC236}">
                <a16:creationId xmlns:a16="http://schemas.microsoft.com/office/drawing/2014/main" id="{4FC3125E-F5AE-25F8-619E-35AB89505FCC}"/>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2EB0F46F-7629-4D14-A18F-AC4D02B6F68B}" type="slidenum">
              <a:rPr lang="uk-UA" altLang="ru-RU"/>
              <a:pPr/>
              <a:t>‹#›</a:t>
            </a:fld>
            <a:endParaRPr lang="uk-UA"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en.wikipedia.org/wiki/Recessive" TargetMode="External"/><Relationship Id="rId3" Type="http://schemas.openxmlformats.org/officeDocument/2006/relationships/hyperlink" Target="https://en.wikipedia.org/wiki/ESCO2" TargetMode="External"/><Relationship Id="rId7" Type="http://schemas.openxmlformats.org/officeDocument/2006/relationships/hyperlink" Target="https://en.wikipedia.org/wiki/Autosomal" TargetMode="External"/><Relationship Id="rId12" Type="http://schemas.openxmlformats.org/officeDocument/2006/relationships/hyperlink" Target="https://en.wikipedia.org/wiki/Thalidomide"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en.wikipedia.org/wiki/Roberts_syndrome#cite_note-Gordillo2-3" TargetMode="External"/><Relationship Id="rId11" Type="http://schemas.openxmlformats.org/officeDocument/2006/relationships/hyperlink" Target="https://en.wikipedia.org/wiki/Roberts_syndrome#cite_note-Kugler-1" TargetMode="External"/><Relationship Id="rId5" Type="http://schemas.openxmlformats.org/officeDocument/2006/relationships/hyperlink" Target="https://en.wikipedia.org/wiki/Cytogenetics" TargetMode="External"/><Relationship Id="rId10" Type="http://schemas.openxmlformats.org/officeDocument/2006/relationships/hyperlink" Target="https://en.wikipedia.org/wiki/Centromere" TargetMode="External"/><Relationship Id="rId4" Type="http://schemas.openxmlformats.org/officeDocument/2006/relationships/hyperlink" Target="https://en.wikipedia.org/wiki/Chromosome_8_(human)" TargetMode="External"/><Relationship Id="rId9" Type="http://schemas.openxmlformats.org/officeDocument/2006/relationships/hyperlink" Target="https://en.wikipedia.org/wiki/Cell_division"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a:extLst>
              <a:ext uri="{FF2B5EF4-FFF2-40B4-BE49-F238E27FC236}">
                <a16:creationId xmlns:a16="http://schemas.microsoft.com/office/drawing/2014/main" id="{DC9E9BBF-A7F6-E7EC-B80E-38B2CEE154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Заметки 2">
            <a:extLst>
              <a:ext uri="{FF2B5EF4-FFF2-40B4-BE49-F238E27FC236}">
                <a16:creationId xmlns:a16="http://schemas.microsoft.com/office/drawing/2014/main" id="{C1A69F8C-593A-296A-7FFC-691B428596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ru-RU"/>
              <a:t>The 1000 Genomes Project </a:t>
            </a:r>
            <a:r>
              <a:rPr lang="ru-RU" altLang="ru-RU"/>
              <a:t>(2015) </a:t>
            </a:r>
            <a:r>
              <a:rPr lang="en-US" altLang="ru-RU"/>
              <a:t>set out to provide a comprehensive description of common human genetic variation by applying whole-genome sequencing to a diverse set of individuals from multiple populations. completion of the project, having reconstructed the genomes of 2,504 individuals from 26 populations using a combination of low-coverage whole-genome sequencing, deep exome sequencing, and dense microarray genotyping. </a:t>
            </a:r>
            <a:r>
              <a:rPr lang="ru-RU" altLang="ru-RU"/>
              <a:t> </a:t>
            </a:r>
            <a:r>
              <a:rPr lang="en-US" altLang="ru-RU"/>
              <a:t>We find that a typical genome differs from the reference human genome at 4.1 million to 5.0 million sites . Although &gt;99.9% of variants consist of SNPs and short indels, structural variants affect more bases: the typical genome contains an estimated 2,100 to 2,500 structural variants (~1,000 large deletions, ~160 copy-number variants, ~915 Alu insertions, ~128 L1 insertions, ~51 SVA insertions, ~4 NUMTs, and ~10 inversions), affecting ~20 million bases of sequence.</a:t>
            </a:r>
            <a:endParaRPr lang="ru-RU" altLang="ru-RU"/>
          </a:p>
          <a:p>
            <a:r>
              <a:rPr lang="en-US" altLang="ru-RU" b="1"/>
              <a:t>NUMT</a:t>
            </a:r>
            <a:r>
              <a:rPr lang="en-US" altLang="ru-RU"/>
              <a:t>, pronounced "new might,” is an acronym for “</a:t>
            </a:r>
            <a:r>
              <a:rPr lang="en-US" altLang="ru-RU" i="1"/>
              <a:t>nu</a:t>
            </a:r>
            <a:r>
              <a:rPr lang="en-US" altLang="ru-RU"/>
              <a:t>clear </a:t>
            </a:r>
            <a:r>
              <a:rPr lang="en-US" altLang="ru-RU" i="1"/>
              <a:t>m</a:t>
            </a:r>
            <a:r>
              <a:rPr lang="en-US" altLang="ru-RU"/>
              <a:t>i</a:t>
            </a:r>
            <a:r>
              <a:rPr lang="en-US" altLang="ru-RU" i="1"/>
              <a:t>t</a:t>
            </a:r>
            <a:r>
              <a:rPr lang="en-US" altLang="ru-RU"/>
              <a:t>ochondrial DNA segment” coined by molecular evolutionary biologist, Jose V. Lopez, which describes a transposition of any type of cytoplasmic mitochondrial DNA into the nuclear genome of the eukaryotic organisms</a:t>
            </a:r>
          </a:p>
          <a:p>
            <a:r>
              <a:rPr lang="en-US" altLang="ru-RU"/>
              <a:t>As of 2017, the Single Nucleotide Polymorphism Database (dbSNP</a:t>
            </a:r>
            <a:r>
              <a:rPr lang="uk-UA" altLang="ru-RU"/>
              <a:t>)</a:t>
            </a:r>
            <a:r>
              <a:rPr lang="en-US" altLang="ru-RU"/>
              <a:t>, which lists SNP and other variants, listed 324 million variants found in sequenced human genomes</a:t>
            </a:r>
            <a:endParaRPr lang="ru-RU" altLang="ru-RU"/>
          </a:p>
        </p:txBody>
      </p:sp>
      <p:sp>
        <p:nvSpPr>
          <p:cNvPr id="56324" name="Номер слайда 3">
            <a:extLst>
              <a:ext uri="{FF2B5EF4-FFF2-40B4-BE49-F238E27FC236}">
                <a16:creationId xmlns:a16="http://schemas.microsoft.com/office/drawing/2014/main" id="{C604FEC0-439C-C664-D1F0-54E4CCCF507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35D86E9-0B4D-42B8-AD48-105BCE2E1CBF}" type="slidenum">
              <a:rPr lang="uk-UA" altLang="ru-RU" sz="1200"/>
              <a:pPr/>
              <a:t>3</a:t>
            </a:fld>
            <a:endParaRPr lang="uk-UA" altLang="ru-RU"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2EB0F46F-7629-4D14-A18F-AC4D02B6F68B}" type="slidenum">
              <a:rPr lang="uk-UA" altLang="ru-RU" smtClean="0"/>
              <a:pPr/>
              <a:t>4</a:t>
            </a:fld>
            <a:endParaRPr lang="uk-UA" altLang="ru-RU"/>
          </a:p>
        </p:txBody>
      </p:sp>
    </p:spTree>
    <p:extLst>
      <p:ext uri="{BB962C8B-B14F-4D97-AF65-F5344CB8AC3E}">
        <p14:creationId xmlns:p14="http://schemas.microsoft.com/office/powerpoint/2010/main" val="4207901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Образ слайда 1">
            <a:extLst>
              <a:ext uri="{FF2B5EF4-FFF2-40B4-BE49-F238E27FC236}">
                <a16:creationId xmlns:a16="http://schemas.microsoft.com/office/drawing/2014/main" id="{AB301BEF-539F-97ED-F51E-9042845891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Заметки 2">
            <a:extLst>
              <a:ext uri="{FF2B5EF4-FFF2-40B4-BE49-F238E27FC236}">
                <a16:creationId xmlns:a16="http://schemas.microsoft.com/office/drawing/2014/main" id="{529B7F68-4A95-F19A-7968-FFDD1174CB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uk-UA" altLang="ru-RU"/>
          </a:p>
        </p:txBody>
      </p:sp>
      <p:sp>
        <p:nvSpPr>
          <p:cNvPr id="57348" name="Номер слайда 3">
            <a:extLst>
              <a:ext uri="{FF2B5EF4-FFF2-40B4-BE49-F238E27FC236}">
                <a16:creationId xmlns:a16="http://schemas.microsoft.com/office/drawing/2014/main" id="{346C9D19-3D0A-2D84-78B9-4AAED615C86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2C9A7E9F-9CED-4EF0-A7C6-A81F3568AAA7}" type="slidenum">
              <a:rPr lang="uk-UA" altLang="ru-RU" sz="1200"/>
              <a:pPr/>
              <a:t>5</a:t>
            </a:fld>
            <a:endParaRPr lang="uk-UA" altLang="ru-RU"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2EB0F46F-7629-4D14-A18F-AC4D02B6F68B}" type="slidenum">
              <a:rPr lang="uk-UA" altLang="ru-RU" smtClean="0"/>
              <a:pPr/>
              <a:t>6</a:t>
            </a:fld>
            <a:endParaRPr lang="uk-UA" altLang="ru-RU"/>
          </a:p>
        </p:txBody>
      </p:sp>
    </p:spTree>
    <p:extLst>
      <p:ext uri="{BB962C8B-B14F-4D97-AF65-F5344CB8AC3E}">
        <p14:creationId xmlns:p14="http://schemas.microsoft.com/office/powerpoint/2010/main" val="4189086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a:extLst>
              <a:ext uri="{FF2B5EF4-FFF2-40B4-BE49-F238E27FC236}">
                <a16:creationId xmlns:a16="http://schemas.microsoft.com/office/drawing/2014/main" id="{2CC9BA3A-DD13-8F5C-AA98-00F6570704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Заметки 2">
            <a:extLst>
              <a:ext uri="{FF2B5EF4-FFF2-40B4-BE49-F238E27FC236}">
                <a16:creationId xmlns:a16="http://schemas.microsoft.com/office/drawing/2014/main" id="{87F14056-2320-415C-6830-7CBE81CED0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uk-UA" altLang="ru-RU"/>
          </a:p>
        </p:txBody>
      </p:sp>
      <p:sp>
        <p:nvSpPr>
          <p:cNvPr id="58372" name="Номер слайда 3">
            <a:extLst>
              <a:ext uri="{FF2B5EF4-FFF2-40B4-BE49-F238E27FC236}">
                <a16:creationId xmlns:a16="http://schemas.microsoft.com/office/drawing/2014/main" id="{00D5F087-A627-55D6-B3DF-EC28E57626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97166BEF-1116-4A1F-8AB6-E1BDC5B56109}" type="slidenum">
              <a:rPr lang="uk-UA" altLang="ru-RU" sz="1200"/>
              <a:pPr/>
              <a:t>9</a:t>
            </a:fld>
            <a:endParaRPr lang="uk-UA" altLang="ru-RU"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раз слайда 1">
            <a:extLst>
              <a:ext uri="{FF2B5EF4-FFF2-40B4-BE49-F238E27FC236}">
                <a16:creationId xmlns:a16="http://schemas.microsoft.com/office/drawing/2014/main" id="{A986A300-EDD0-4A64-0C99-7AFB4B83D2A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Заметки 2">
            <a:extLst>
              <a:ext uri="{FF2B5EF4-FFF2-40B4-BE49-F238E27FC236}">
                <a16:creationId xmlns:a16="http://schemas.microsoft.com/office/drawing/2014/main" id="{362DCAC5-D6A0-25C5-02D2-AFBED56E29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uk-UA" altLang="ru-RU"/>
          </a:p>
        </p:txBody>
      </p:sp>
      <p:sp>
        <p:nvSpPr>
          <p:cNvPr id="59396" name="Номер слайда 3">
            <a:extLst>
              <a:ext uri="{FF2B5EF4-FFF2-40B4-BE49-F238E27FC236}">
                <a16:creationId xmlns:a16="http://schemas.microsoft.com/office/drawing/2014/main" id="{4F950A97-3289-A43E-ECFF-90069E4E11E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0C3502DF-788F-448F-97A4-F24C8762F604}" type="slidenum">
              <a:rPr lang="uk-UA" altLang="ru-RU" sz="1200"/>
              <a:pPr/>
              <a:t>11</a:t>
            </a:fld>
            <a:endParaRPr lang="uk-UA" altLang="ru-RU"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раз слайда 1">
            <a:extLst>
              <a:ext uri="{FF2B5EF4-FFF2-40B4-BE49-F238E27FC236}">
                <a16:creationId xmlns:a16="http://schemas.microsoft.com/office/drawing/2014/main" id="{11D33320-F70F-6F4F-37E5-380B712EEA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Заметки 2">
            <a:extLst>
              <a:ext uri="{FF2B5EF4-FFF2-40B4-BE49-F238E27FC236}">
                <a16:creationId xmlns:a16="http://schemas.microsoft.com/office/drawing/2014/main" id="{9D025403-775B-3A0C-9E6F-42AB1F5ED5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uk-UA" altLang="ru-UA"/>
          </a:p>
        </p:txBody>
      </p:sp>
      <p:sp>
        <p:nvSpPr>
          <p:cNvPr id="60420" name="Номер слайда 3">
            <a:extLst>
              <a:ext uri="{FF2B5EF4-FFF2-40B4-BE49-F238E27FC236}">
                <a16:creationId xmlns:a16="http://schemas.microsoft.com/office/drawing/2014/main" id="{E279323E-5C07-6ADE-3883-AFAAD3E5F2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12EEC6DE-3D59-466B-901C-34E274F85077}" type="slidenum">
              <a:rPr lang="uk-UA" altLang="ru-RU" sz="1200"/>
              <a:pPr/>
              <a:t>14</a:t>
            </a:fld>
            <a:endParaRPr lang="uk-UA" altLang="ru-RU"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Образ слайда 1">
            <a:extLst>
              <a:ext uri="{FF2B5EF4-FFF2-40B4-BE49-F238E27FC236}">
                <a16:creationId xmlns:a16="http://schemas.microsoft.com/office/drawing/2014/main" id="{BDA51D5D-AEDC-BE28-5B98-2FEC3B9590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Заметки 2">
            <a:extLst>
              <a:ext uri="{FF2B5EF4-FFF2-40B4-BE49-F238E27FC236}">
                <a16:creationId xmlns:a16="http://schemas.microsoft.com/office/drawing/2014/main" id="{0A05B5D7-FD01-55A3-186F-1679154818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uk-UA" altLang="ru-RU"/>
          </a:p>
        </p:txBody>
      </p:sp>
      <p:sp>
        <p:nvSpPr>
          <p:cNvPr id="61444" name="Номер слайда 3">
            <a:extLst>
              <a:ext uri="{FF2B5EF4-FFF2-40B4-BE49-F238E27FC236}">
                <a16:creationId xmlns:a16="http://schemas.microsoft.com/office/drawing/2014/main" id="{D4AB2E53-51A7-8575-EC39-3C3634487F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53F5F9A5-A01E-4767-9BE4-BC35BB4E098C}" type="slidenum">
              <a:rPr lang="uk-UA" altLang="ru-RU" sz="1200"/>
              <a:pPr/>
              <a:t>19</a:t>
            </a:fld>
            <a:endParaRPr lang="uk-UA" altLang="ru-RU"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a:extLst>
              <a:ext uri="{FF2B5EF4-FFF2-40B4-BE49-F238E27FC236}">
                <a16:creationId xmlns:a16="http://schemas.microsoft.com/office/drawing/2014/main" id="{7770B8FA-24D2-5DFF-A440-BFA10690BB5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a:extLst>
              <a:ext uri="{FF2B5EF4-FFF2-40B4-BE49-F238E27FC236}">
                <a16:creationId xmlns:a16="http://schemas.microsoft.com/office/drawing/2014/main" id="{52CE6D2F-118D-2E61-BDD4-80EB6329FF37}"/>
              </a:ext>
            </a:extLst>
          </p:cNvPr>
          <p:cNvSpPr>
            <a:spLocks noGrp="1"/>
          </p:cNvSpPr>
          <p:nvPr>
            <p:ph type="body" idx="1"/>
          </p:nvPr>
        </p:nvSpPr>
        <p:spPr/>
        <p:txBody>
          <a:bodyPr>
            <a:normAutofit fontScale="85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ru-RU" dirty="0"/>
              <a:t>Талидомид представляет наибольшую опасность на ранних стадиях беременности. Критический период для плода — 34</a:t>
            </a:r>
            <a:r>
              <a:rPr lang="ru-RU" i="1" dirty="0"/>
              <a:t>—</a:t>
            </a:r>
            <a:r>
              <a:rPr lang="ru-RU" dirty="0"/>
              <a:t>50 дней после последней менструации у женщины (от 20 до 36 дней после зачатия). Вероятность появления ребёнка с физическими деформациями появляется после приёма всего одной таблетки талидомида в этот промежуток времени. что в период с 1956 по 1962 годы в ряде стран мира родилось по разным подсчётам от 8000 до 12 000 детей с врождёнными уродствами</a:t>
            </a:r>
          </a:p>
          <a:p>
            <a:pPr>
              <a:defRPr/>
            </a:pPr>
            <a:r>
              <a:rPr lang="en-US" dirty="0"/>
              <a:t>Tetra-amelia is caused by mutation of </a:t>
            </a:r>
            <a:r>
              <a:rPr lang="en-US" i="1" dirty="0"/>
              <a:t>WNTR3</a:t>
            </a:r>
            <a:r>
              <a:rPr lang="en-US" dirty="0"/>
              <a:t> gene</a:t>
            </a:r>
            <a:r>
              <a:rPr lang="uk-UA" dirty="0"/>
              <a:t>.</a:t>
            </a:r>
            <a:r>
              <a:rPr lang="en-US" dirty="0"/>
              <a:t>The WNT3 protein also appears to play an important role in determining the anterior-posterior axis (the imaginary line that runs from head to tail in animals) during the earliest stages of embryonic development. Additionally, the effects of mutations in the human </a:t>
            </a:r>
            <a:r>
              <a:rPr lang="en-US" i="1" dirty="0"/>
              <a:t>WNT3</a:t>
            </a:r>
            <a:r>
              <a:rPr lang="en-US" dirty="0"/>
              <a:t> gene suggest that the protein may be involved in the normal formation of the facial features, head, heart, lungs, nervous system, skeleton, and genitalia.</a:t>
            </a:r>
            <a:endParaRPr lang="ru-RU" dirty="0"/>
          </a:p>
          <a:p>
            <a:pPr>
              <a:defRPr/>
            </a:pPr>
            <a:r>
              <a:rPr lang="en-US" dirty="0">
                <a:solidFill>
                  <a:schemeClr val="tx1"/>
                </a:solidFill>
                <a:hlinkClick r:id="rId3" tooltip="ESCO2">
                  <a:extLst>
                    <a:ext uri="{A12FA001-AC4F-418D-AE19-62706E023703}">
                      <ahyp:hlinkClr xmlns:ahyp="http://schemas.microsoft.com/office/drawing/2018/hyperlinkcolor" val="tx"/>
                    </a:ext>
                  </a:extLst>
                </a:hlinkClick>
              </a:rPr>
              <a:t>ESCO2</a:t>
            </a:r>
            <a:r>
              <a:rPr lang="en-US" dirty="0">
                <a:solidFill>
                  <a:schemeClr val="tx1"/>
                </a:solidFill>
              </a:rPr>
              <a:t>, located on human </a:t>
            </a:r>
            <a:r>
              <a:rPr lang="en-US" dirty="0">
                <a:solidFill>
                  <a:schemeClr val="tx1"/>
                </a:solidFill>
                <a:hlinkClick r:id="rId4" tooltip="Chromosome 8 (human)">
                  <a:extLst>
                    <a:ext uri="{A12FA001-AC4F-418D-AE19-62706E023703}">
                      <ahyp:hlinkClr xmlns:ahyp="http://schemas.microsoft.com/office/drawing/2018/hyperlinkcolor" val="tx"/>
                    </a:ext>
                  </a:extLst>
                </a:hlinkClick>
              </a:rPr>
              <a:t>chromosome 8</a:t>
            </a:r>
            <a:r>
              <a:rPr lang="en-US" dirty="0">
                <a:solidFill>
                  <a:schemeClr val="tx1"/>
                </a:solidFill>
              </a:rPr>
              <a:t>, has been labeled as the gene responsible for Roberts syndrome. In fact, ESCO2 is the only known gene that has demonstrated RBS-causing mutations. Also, all individuals that have been </a:t>
            </a:r>
            <a:r>
              <a:rPr lang="en-US" dirty="0">
                <a:solidFill>
                  <a:schemeClr val="tx1"/>
                </a:solidFill>
                <a:hlinkClick r:id="rId5" tooltip="Cytogenetics">
                  <a:extLst>
                    <a:ext uri="{A12FA001-AC4F-418D-AE19-62706E023703}">
                      <ahyp:hlinkClr xmlns:ahyp="http://schemas.microsoft.com/office/drawing/2018/hyperlinkcolor" val="tx"/>
                    </a:ext>
                  </a:extLst>
                </a:hlinkClick>
              </a:rPr>
              <a:t>cytogenetically</a:t>
            </a:r>
            <a:r>
              <a:rPr lang="en-US" dirty="0">
                <a:solidFill>
                  <a:schemeClr val="tx1"/>
                </a:solidFill>
              </a:rPr>
              <a:t> diagnosed with Roberts syndrome have also had mutations in the ESCO2 gene.</a:t>
            </a:r>
            <a:r>
              <a:rPr lang="en-US" baseline="30000" dirty="0">
                <a:solidFill>
                  <a:schemeClr val="tx1"/>
                </a:solidFill>
                <a:hlinkClick r:id="rId6">
                  <a:extLst>
                    <a:ext uri="{A12FA001-AC4F-418D-AE19-62706E023703}">
                      <ahyp:hlinkClr xmlns:ahyp="http://schemas.microsoft.com/office/drawing/2018/hyperlinkcolor" val="tx"/>
                    </a:ext>
                  </a:extLst>
                </a:hlinkClick>
              </a:rPr>
              <a:t>[3]</a:t>
            </a:r>
            <a:endParaRPr lang="en-US" dirty="0">
              <a:solidFill>
                <a:schemeClr val="tx1"/>
              </a:solidFill>
            </a:endParaRPr>
          </a:p>
          <a:p>
            <a:pPr>
              <a:defRPr/>
            </a:pPr>
            <a:r>
              <a:rPr lang="en-US" dirty="0">
                <a:solidFill>
                  <a:schemeClr val="tx1"/>
                </a:solidFill>
              </a:rPr>
              <a:t>In order to contract Roberts syndrome, a child must inherit the defective gene in an </a:t>
            </a:r>
            <a:r>
              <a:rPr lang="en-US" dirty="0" err="1">
                <a:solidFill>
                  <a:schemeClr val="tx1"/>
                </a:solidFill>
                <a:hlinkClick r:id="rId7" tooltip="Autosomal">
                  <a:extLst>
                    <a:ext uri="{A12FA001-AC4F-418D-AE19-62706E023703}">
                      <ahyp:hlinkClr xmlns:ahyp="http://schemas.microsoft.com/office/drawing/2018/hyperlinkcolor" val="tx"/>
                    </a:ext>
                  </a:extLst>
                </a:hlinkClick>
              </a:rPr>
              <a:t>autosomal</a:t>
            </a:r>
            <a:r>
              <a:rPr lang="en-US" dirty="0">
                <a:solidFill>
                  <a:schemeClr val="tx1"/>
                </a:solidFill>
              </a:rPr>
              <a:t> </a:t>
            </a:r>
            <a:r>
              <a:rPr lang="en-US" dirty="0">
                <a:solidFill>
                  <a:schemeClr val="tx1"/>
                </a:solidFill>
                <a:hlinkClick r:id="rId8" tooltip="Recessive">
                  <a:extLst>
                    <a:ext uri="{A12FA001-AC4F-418D-AE19-62706E023703}">
                      <ahyp:hlinkClr xmlns:ahyp="http://schemas.microsoft.com/office/drawing/2018/hyperlinkcolor" val="tx"/>
                    </a:ext>
                  </a:extLst>
                </a:hlinkClick>
              </a:rPr>
              <a:t>recessive</a:t>
            </a:r>
            <a:r>
              <a:rPr lang="en-US" dirty="0">
                <a:solidFill>
                  <a:schemeClr val="tx1"/>
                </a:solidFill>
              </a:rPr>
              <a:t> manner. In other words, the child must inherit two copies of the defective gene (one from each parent). The ESCO2 gene has a specific effect on </a:t>
            </a:r>
            <a:r>
              <a:rPr lang="en-US" dirty="0">
                <a:solidFill>
                  <a:schemeClr val="tx1"/>
                </a:solidFill>
                <a:hlinkClick r:id="rId9" tooltip="Cell division">
                  <a:extLst>
                    <a:ext uri="{A12FA001-AC4F-418D-AE19-62706E023703}">
                      <ahyp:hlinkClr xmlns:ahyp="http://schemas.microsoft.com/office/drawing/2018/hyperlinkcolor" val="tx"/>
                    </a:ext>
                  </a:extLst>
                </a:hlinkClick>
              </a:rPr>
              <a:t>cell division</a:t>
            </a:r>
            <a:r>
              <a:rPr lang="en-US" dirty="0">
                <a:solidFill>
                  <a:schemeClr val="tx1"/>
                </a:solidFill>
              </a:rPr>
              <a:t> in Roberts syndrome patients. In normal cell division, each chromosome is copied and then attached to its newly formed copy at the </a:t>
            </a:r>
            <a:r>
              <a:rPr lang="en-US" dirty="0" err="1">
                <a:solidFill>
                  <a:schemeClr val="tx1"/>
                </a:solidFill>
                <a:hlinkClick r:id="rId10" tooltip="Centromere">
                  <a:extLst>
                    <a:ext uri="{A12FA001-AC4F-418D-AE19-62706E023703}">
                      <ahyp:hlinkClr xmlns:ahyp="http://schemas.microsoft.com/office/drawing/2018/hyperlinkcolor" val="tx"/>
                    </a:ext>
                  </a:extLst>
                </a:hlinkClick>
              </a:rPr>
              <a:t>centromere</a:t>
            </a:r>
            <a:r>
              <a:rPr lang="en-US" dirty="0">
                <a:solidFill>
                  <a:schemeClr val="tx1"/>
                </a:solidFill>
              </a:rPr>
              <a:t> (the center portion of a chromosome). However, in Roberts syndrome cell division, the copies are frequently not attached at the </a:t>
            </a:r>
            <a:r>
              <a:rPr lang="en-US" dirty="0" err="1">
                <a:solidFill>
                  <a:schemeClr val="tx1"/>
                </a:solidFill>
              </a:rPr>
              <a:t>centromere</a:t>
            </a:r>
            <a:r>
              <a:rPr lang="en-US" dirty="0">
                <a:solidFill>
                  <a:schemeClr val="tx1"/>
                </a:solidFill>
              </a:rPr>
              <a:t>. As a result, the chromosomes do not get lined up properly, which causes the cell to divide very slowly or even to not divide at all. The new cells typically will have too many or too few chromosomes. The odd number of chromosomes causes the defective cells to die, which leads to the malformations associated with Roberts syndrome.</a:t>
            </a:r>
            <a:r>
              <a:rPr lang="en-US" baseline="30000" dirty="0">
                <a:solidFill>
                  <a:schemeClr val="tx1"/>
                </a:solidFill>
                <a:hlinkClick r:id="rId11">
                  <a:extLst>
                    <a:ext uri="{A12FA001-AC4F-418D-AE19-62706E023703}">
                      <ahyp:hlinkClr xmlns:ahyp="http://schemas.microsoft.com/office/drawing/2018/hyperlinkcolor" val="tx"/>
                    </a:ext>
                  </a:extLst>
                </a:hlinkClick>
              </a:rPr>
              <a:t>[1]</a:t>
            </a:r>
            <a:endParaRPr lang="en-US" dirty="0">
              <a:solidFill>
                <a:schemeClr val="tx1"/>
              </a:solidFill>
            </a:endParaRPr>
          </a:p>
          <a:p>
            <a:pPr>
              <a:defRPr/>
            </a:pPr>
            <a:r>
              <a:rPr lang="en-US" dirty="0">
                <a:solidFill>
                  <a:schemeClr val="tx1"/>
                </a:solidFill>
              </a:rPr>
              <a:t>Many of the physical malformations associated with Roberts syndrome are very similar to the malformations that occur in children whose mothers took </a:t>
            </a:r>
            <a:r>
              <a:rPr lang="en-US" dirty="0">
                <a:solidFill>
                  <a:schemeClr val="tx1"/>
                </a:solidFill>
                <a:hlinkClick r:id="rId12" tooltip="Thalidomide">
                  <a:extLst>
                    <a:ext uri="{A12FA001-AC4F-418D-AE19-62706E023703}">
                      <ahyp:hlinkClr xmlns:ahyp="http://schemas.microsoft.com/office/drawing/2018/hyperlinkcolor" val="tx"/>
                    </a:ext>
                  </a:extLst>
                </a:hlinkClick>
              </a:rPr>
              <a:t>thalidomide</a:t>
            </a:r>
            <a:r>
              <a:rPr lang="en-US" dirty="0">
                <a:solidFill>
                  <a:schemeClr val="tx1"/>
                </a:solidFill>
              </a:rPr>
              <a:t> during pregnancy. The physical similarities suggest that there is a similar underlying biology between ESCO2 and thalidomide. As a result, it is speculated that thalidomide affects chromosomes </a:t>
            </a:r>
            <a:r>
              <a:rPr lang="en-US" dirty="0"/>
              <a:t>and cell division in a similar manner to ESCO2. For this reason, Roberts syndrome is sometimes called Pseudothalidomide Syndrome.</a:t>
            </a:r>
          </a:p>
        </p:txBody>
      </p:sp>
      <p:sp>
        <p:nvSpPr>
          <p:cNvPr id="62468" name="Номер слайда 3">
            <a:extLst>
              <a:ext uri="{FF2B5EF4-FFF2-40B4-BE49-F238E27FC236}">
                <a16:creationId xmlns:a16="http://schemas.microsoft.com/office/drawing/2014/main" id="{3CF1EE34-9961-9B3E-EFE1-A35B3285E22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3272BED9-449C-4935-A77D-BBF36A117AC1}" type="slidenum">
              <a:rPr lang="uk-UA" altLang="ru-RU" sz="1200"/>
              <a:pPr/>
              <a:t>20</a:t>
            </a:fld>
            <a:endParaRPr lang="uk-UA" altLang="ru-RU"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3A006EC3-6D24-E1CC-1E3D-CFBCCBDDE018}"/>
              </a:ext>
            </a:extLst>
          </p:cNvPr>
          <p:cNvSpPr>
            <a:spLocks noChangeArrowheads="1" noTextEdit="1"/>
          </p:cNvSpPr>
          <p:nvPr>
            <p:ph type="sldImg"/>
          </p:nvPr>
        </p:nvSpPr>
        <p:spPr bwMode="auto">
          <a:xfrm>
            <a:off x="1588" y="0"/>
            <a:ext cx="1587" cy="15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B1F0B8B1-4842-AAB4-90A2-F296DC769DAA}"/>
              </a:ext>
            </a:extLst>
          </p:cNvPr>
          <p:cNvSpPr>
            <a:spLocks noChangeArrowheads="1"/>
          </p:cNvSpPr>
          <p:nvPr>
            <p:ph type="body" idx="1"/>
          </p:nvPr>
        </p:nvSpPr>
        <p:spPr bwMode="auto">
          <a:xfrm>
            <a:off x="685800" y="4343400"/>
            <a:ext cx="5480050" cy="4108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ru-RU" altLang="ru-RU">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Образ слайда 1">
            <a:extLst>
              <a:ext uri="{FF2B5EF4-FFF2-40B4-BE49-F238E27FC236}">
                <a16:creationId xmlns:a16="http://schemas.microsoft.com/office/drawing/2014/main" id="{C30793CE-83D1-8892-8E5B-7F973F38C07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Заметки 2">
            <a:extLst>
              <a:ext uri="{FF2B5EF4-FFF2-40B4-BE49-F238E27FC236}">
                <a16:creationId xmlns:a16="http://schemas.microsoft.com/office/drawing/2014/main" id="{2403560D-3834-A3EC-FBA8-FC38696677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uk-UA" altLang="ru-RU"/>
          </a:p>
        </p:txBody>
      </p:sp>
      <p:sp>
        <p:nvSpPr>
          <p:cNvPr id="64516" name="Номер слайда 3">
            <a:extLst>
              <a:ext uri="{FF2B5EF4-FFF2-40B4-BE49-F238E27FC236}">
                <a16:creationId xmlns:a16="http://schemas.microsoft.com/office/drawing/2014/main" id="{42E12EC0-BEF6-B44E-540C-E542B04690B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8BF3D5DF-A880-4D07-9165-1637BC9085E6}" type="slidenum">
              <a:rPr lang="uk-UA" altLang="ru-RU" sz="1200"/>
              <a:pPr/>
              <a:t>48</a:t>
            </a:fld>
            <a:endParaRPr lang="uk-UA" altLang="ru-RU"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2EB0F46F-7629-4D14-A18F-AC4D02B6F68B}" type="slidenum">
              <a:rPr lang="uk-UA" altLang="ru-RU" smtClean="0"/>
              <a:pPr/>
              <a:t>49</a:t>
            </a:fld>
            <a:endParaRPr lang="uk-UA" altLang="ru-RU"/>
          </a:p>
        </p:txBody>
      </p:sp>
    </p:spTree>
    <p:extLst>
      <p:ext uri="{BB962C8B-B14F-4D97-AF65-F5344CB8AC3E}">
        <p14:creationId xmlns:p14="http://schemas.microsoft.com/office/powerpoint/2010/main" val="3064485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a:extLst>
              <a:ext uri="{FF2B5EF4-FFF2-40B4-BE49-F238E27FC236}">
                <a16:creationId xmlns:a16="http://schemas.microsoft.com/office/drawing/2014/main" id="{B53F61B9-FA77-3B93-E1D7-F647D02921E9}"/>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91D7F785-A417-9F1B-673C-D5AEB2B37F9C}"/>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E2B1B3CF-46D3-3DC2-A525-ED67F437BDFB}"/>
              </a:ext>
            </a:extLst>
          </p:cNvPr>
          <p:cNvSpPr>
            <a:spLocks noGrp="1"/>
          </p:cNvSpPr>
          <p:nvPr>
            <p:ph type="sldNum" sz="quarter" idx="12"/>
          </p:nvPr>
        </p:nvSpPr>
        <p:spPr/>
        <p:txBody>
          <a:bodyPr/>
          <a:lstStyle>
            <a:lvl1pPr>
              <a:defRPr/>
            </a:lvl1pPr>
          </a:lstStyle>
          <a:p>
            <a:fld id="{D58E7450-18A7-4200-B032-B9E611DC4526}" type="slidenum">
              <a:rPr lang="ru-RU" altLang="ru-RU"/>
              <a:pPr/>
              <a:t>‹#›</a:t>
            </a:fld>
            <a:endParaRPr lang="ru-RU" altLang="ru-RU"/>
          </a:p>
        </p:txBody>
      </p:sp>
    </p:spTree>
    <p:extLst>
      <p:ext uri="{BB962C8B-B14F-4D97-AF65-F5344CB8AC3E}">
        <p14:creationId xmlns:p14="http://schemas.microsoft.com/office/powerpoint/2010/main" val="1555733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B7A6FEE-846E-11F4-0EDF-B00EACAC83DE}"/>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7B56AF05-3168-C66C-3588-79447E48E41D}"/>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38A9D10F-B4F9-E407-CCE5-5E3C1EBE4F64}"/>
              </a:ext>
            </a:extLst>
          </p:cNvPr>
          <p:cNvSpPr>
            <a:spLocks noGrp="1"/>
          </p:cNvSpPr>
          <p:nvPr>
            <p:ph type="sldNum" sz="quarter" idx="12"/>
          </p:nvPr>
        </p:nvSpPr>
        <p:spPr/>
        <p:txBody>
          <a:bodyPr/>
          <a:lstStyle>
            <a:lvl1pPr>
              <a:defRPr/>
            </a:lvl1pPr>
          </a:lstStyle>
          <a:p>
            <a:fld id="{EF47CB2E-1BD0-4026-9F9A-9CC98C879DC0}" type="slidenum">
              <a:rPr lang="ru-RU" altLang="ru-RU"/>
              <a:pPr/>
              <a:t>‹#›</a:t>
            </a:fld>
            <a:endParaRPr lang="ru-RU" altLang="ru-RU"/>
          </a:p>
        </p:txBody>
      </p:sp>
    </p:spTree>
    <p:extLst>
      <p:ext uri="{BB962C8B-B14F-4D97-AF65-F5344CB8AC3E}">
        <p14:creationId xmlns:p14="http://schemas.microsoft.com/office/powerpoint/2010/main" val="203631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BB5780F6-DC4D-D9D2-7840-016FF9A10EAF}"/>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DA69F1A9-CC33-9E88-9CF3-06A9C41B9200}"/>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2853D936-72D7-4C9B-14AF-EAB5FC1416EC}"/>
              </a:ext>
            </a:extLst>
          </p:cNvPr>
          <p:cNvSpPr>
            <a:spLocks noGrp="1"/>
          </p:cNvSpPr>
          <p:nvPr>
            <p:ph type="sldNum" sz="quarter" idx="12"/>
          </p:nvPr>
        </p:nvSpPr>
        <p:spPr/>
        <p:txBody>
          <a:bodyPr/>
          <a:lstStyle>
            <a:lvl1pPr>
              <a:defRPr/>
            </a:lvl1pPr>
          </a:lstStyle>
          <a:p>
            <a:fld id="{AC49C2F8-A052-4753-BA51-CB4D7BAE4D30}" type="slidenum">
              <a:rPr lang="ru-RU" altLang="ru-RU"/>
              <a:pPr/>
              <a:t>‹#›</a:t>
            </a:fld>
            <a:endParaRPr lang="ru-RU" altLang="ru-RU"/>
          </a:p>
        </p:txBody>
      </p:sp>
    </p:spTree>
    <p:extLst>
      <p:ext uri="{BB962C8B-B14F-4D97-AF65-F5344CB8AC3E}">
        <p14:creationId xmlns:p14="http://schemas.microsoft.com/office/powerpoint/2010/main" val="1254248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a16="http://schemas.microsoft.com/office/drawing/2014/main" id="{ECAA6DA0-3E86-1B46-E643-D5D07D737458}"/>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4">
            <a:extLst>
              <a:ext uri="{FF2B5EF4-FFF2-40B4-BE49-F238E27FC236}">
                <a16:creationId xmlns:a16="http://schemas.microsoft.com/office/drawing/2014/main" id="{048CF0D2-11C4-B43C-342E-0677D1DE2214}"/>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F94E29CA-E24D-9666-60F6-3EF2D4903C05}"/>
              </a:ext>
            </a:extLst>
          </p:cNvPr>
          <p:cNvSpPr>
            <a:spLocks noGrp="1"/>
          </p:cNvSpPr>
          <p:nvPr>
            <p:ph type="sldNum" sz="quarter" idx="12"/>
          </p:nvPr>
        </p:nvSpPr>
        <p:spPr/>
        <p:txBody>
          <a:bodyPr/>
          <a:lstStyle>
            <a:lvl1pPr>
              <a:defRPr/>
            </a:lvl1pPr>
          </a:lstStyle>
          <a:p>
            <a:fld id="{5AA9608C-3EC7-4A51-83A5-F1E3092B44BA}" type="slidenum">
              <a:rPr lang="ru-RU" altLang="ru-RU"/>
              <a:pPr/>
              <a:t>‹#›</a:t>
            </a:fld>
            <a:endParaRPr lang="ru-RU" altLang="ru-RU"/>
          </a:p>
        </p:txBody>
      </p:sp>
    </p:spTree>
    <p:extLst>
      <p:ext uri="{BB962C8B-B14F-4D97-AF65-F5344CB8AC3E}">
        <p14:creationId xmlns:p14="http://schemas.microsoft.com/office/powerpoint/2010/main" val="608807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a:extLst>
              <a:ext uri="{FF2B5EF4-FFF2-40B4-BE49-F238E27FC236}">
                <a16:creationId xmlns:a16="http://schemas.microsoft.com/office/drawing/2014/main" id="{F6701AC8-6E95-738A-67CE-E9A82BC4FF9C}"/>
              </a:ext>
            </a:extLst>
          </p:cNvPr>
          <p:cNvSpPr>
            <a:spLocks noGrp="1"/>
          </p:cNvSpPr>
          <p:nvPr>
            <p:ph type="dt" sz="half" idx="10"/>
          </p:nvPr>
        </p:nvSpPr>
        <p:spPr/>
        <p:txBody>
          <a:bodyPr/>
          <a:lstStyle>
            <a:lvl1pPr>
              <a:defRPr/>
            </a:lvl1pPr>
          </a:lstStyle>
          <a:p>
            <a:pPr>
              <a:defRPr/>
            </a:pPr>
            <a:endParaRPr lang="ru-RU"/>
          </a:p>
        </p:txBody>
      </p:sp>
      <p:sp>
        <p:nvSpPr>
          <p:cNvPr id="8" name="Нижний колонтитул 4">
            <a:extLst>
              <a:ext uri="{FF2B5EF4-FFF2-40B4-BE49-F238E27FC236}">
                <a16:creationId xmlns:a16="http://schemas.microsoft.com/office/drawing/2014/main" id="{30EF8CDF-A45B-9F85-B660-BE6F24CE341D}"/>
              </a:ext>
            </a:extLst>
          </p:cNvPr>
          <p:cNvSpPr>
            <a:spLocks noGrp="1"/>
          </p:cNvSpPr>
          <p:nvPr>
            <p:ph type="ftr" sz="quarter" idx="11"/>
          </p:nvPr>
        </p:nvSpPr>
        <p:spPr/>
        <p:txBody>
          <a:bodyPr/>
          <a:lstStyle>
            <a:lvl1pPr>
              <a:defRPr/>
            </a:lvl1pPr>
          </a:lstStyle>
          <a:p>
            <a:pPr>
              <a:defRPr/>
            </a:pPr>
            <a:endParaRPr lang="ru-RU"/>
          </a:p>
        </p:txBody>
      </p:sp>
      <p:sp>
        <p:nvSpPr>
          <p:cNvPr id="9" name="Номер слайда 5">
            <a:extLst>
              <a:ext uri="{FF2B5EF4-FFF2-40B4-BE49-F238E27FC236}">
                <a16:creationId xmlns:a16="http://schemas.microsoft.com/office/drawing/2014/main" id="{C97C07A2-6DE9-2037-2EA2-B37D0DDBD305}"/>
              </a:ext>
            </a:extLst>
          </p:cNvPr>
          <p:cNvSpPr>
            <a:spLocks noGrp="1"/>
          </p:cNvSpPr>
          <p:nvPr>
            <p:ph type="sldNum" sz="quarter" idx="12"/>
          </p:nvPr>
        </p:nvSpPr>
        <p:spPr/>
        <p:txBody>
          <a:bodyPr/>
          <a:lstStyle>
            <a:lvl1pPr>
              <a:defRPr/>
            </a:lvl1pPr>
          </a:lstStyle>
          <a:p>
            <a:fld id="{2FB80332-80A9-4F83-A97E-D62E262C35F7}" type="slidenum">
              <a:rPr lang="ru-RU" altLang="ru-RU"/>
              <a:pPr/>
              <a:t>‹#›</a:t>
            </a:fld>
            <a:endParaRPr lang="ru-RU" altLang="ru-RU"/>
          </a:p>
        </p:txBody>
      </p:sp>
    </p:spTree>
    <p:extLst>
      <p:ext uri="{BB962C8B-B14F-4D97-AF65-F5344CB8AC3E}">
        <p14:creationId xmlns:p14="http://schemas.microsoft.com/office/powerpoint/2010/main" val="2233919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a:extLst>
              <a:ext uri="{FF2B5EF4-FFF2-40B4-BE49-F238E27FC236}">
                <a16:creationId xmlns:a16="http://schemas.microsoft.com/office/drawing/2014/main" id="{8C0AD6CE-45DA-7E6A-D760-2AEE5577D129}"/>
              </a:ext>
            </a:extLst>
          </p:cNvPr>
          <p:cNvSpPr>
            <a:spLocks noGrp="1"/>
          </p:cNvSpPr>
          <p:nvPr>
            <p:ph type="dt" sz="half" idx="10"/>
          </p:nvPr>
        </p:nvSpPr>
        <p:spPr/>
        <p:txBody>
          <a:bodyPr/>
          <a:lstStyle>
            <a:lvl1pPr>
              <a:defRPr/>
            </a:lvl1pPr>
          </a:lstStyle>
          <a:p>
            <a:pPr>
              <a:defRPr/>
            </a:pPr>
            <a:endParaRPr lang="ru-RU"/>
          </a:p>
        </p:txBody>
      </p:sp>
      <p:sp>
        <p:nvSpPr>
          <p:cNvPr id="4" name="Нижний колонтитул 4">
            <a:extLst>
              <a:ext uri="{FF2B5EF4-FFF2-40B4-BE49-F238E27FC236}">
                <a16:creationId xmlns:a16="http://schemas.microsoft.com/office/drawing/2014/main" id="{3B89C969-1277-FF03-2191-AD2F64849765}"/>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a16="http://schemas.microsoft.com/office/drawing/2014/main" id="{61B91859-E1F4-A51C-50A1-21A264A4067D}"/>
              </a:ext>
            </a:extLst>
          </p:cNvPr>
          <p:cNvSpPr>
            <a:spLocks noGrp="1"/>
          </p:cNvSpPr>
          <p:nvPr>
            <p:ph type="sldNum" sz="quarter" idx="12"/>
          </p:nvPr>
        </p:nvSpPr>
        <p:spPr/>
        <p:txBody>
          <a:bodyPr/>
          <a:lstStyle>
            <a:lvl1pPr>
              <a:defRPr/>
            </a:lvl1pPr>
          </a:lstStyle>
          <a:p>
            <a:fld id="{EDE6C7F5-1F94-482D-8E24-E41BC84D451F}" type="slidenum">
              <a:rPr lang="ru-RU" altLang="ru-RU"/>
              <a:pPr/>
              <a:t>‹#›</a:t>
            </a:fld>
            <a:endParaRPr lang="ru-RU" altLang="ru-RU"/>
          </a:p>
        </p:txBody>
      </p:sp>
    </p:spTree>
    <p:extLst>
      <p:ext uri="{BB962C8B-B14F-4D97-AF65-F5344CB8AC3E}">
        <p14:creationId xmlns:p14="http://schemas.microsoft.com/office/powerpoint/2010/main" val="3563045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id="{4539E524-F583-97EC-D1B3-4991010A0FD4}"/>
              </a:ext>
            </a:extLst>
          </p:cNvPr>
          <p:cNvSpPr>
            <a:spLocks noGrp="1"/>
          </p:cNvSpPr>
          <p:nvPr>
            <p:ph type="dt" sz="half" idx="10"/>
          </p:nvPr>
        </p:nvSpPr>
        <p:spPr/>
        <p:txBody>
          <a:bodyPr/>
          <a:lstStyle>
            <a:lvl1pPr>
              <a:defRPr/>
            </a:lvl1pPr>
          </a:lstStyle>
          <a:p>
            <a:pPr>
              <a:defRPr/>
            </a:pPr>
            <a:endParaRPr lang="ru-RU"/>
          </a:p>
        </p:txBody>
      </p:sp>
      <p:sp>
        <p:nvSpPr>
          <p:cNvPr id="3" name="Нижний колонтитул 4">
            <a:extLst>
              <a:ext uri="{FF2B5EF4-FFF2-40B4-BE49-F238E27FC236}">
                <a16:creationId xmlns:a16="http://schemas.microsoft.com/office/drawing/2014/main" id="{D8F0ECB7-9ECF-750A-2A8A-E3823E9F6CFD}"/>
              </a:ext>
            </a:extLst>
          </p:cNvPr>
          <p:cNvSpPr>
            <a:spLocks noGrp="1"/>
          </p:cNvSpPr>
          <p:nvPr>
            <p:ph type="ftr" sz="quarter" idx="11"/>
          </p:nvPr>
        </p:nvSpPr>
        <p:spPr/>
        <p:txBody>
          <a:bodyPr/>
          <a:lstStyle>
            <a:lvl1pPr>
              <a:defRPr/>
            </a:lvl1pPr>
          </a:lstStyle>
          <a:p>
            <a:pPr>
              <a:defRPr/>
            </a:pPr>
            <a:endParaRPr lang="ru-RU"/>
          </a:p>
        </p:txBody>
      </p:sp>
      <p:sp>
        <p:nvSpPr>
          <p:cNvPr id="4" name="Номер слайда 5">
            <a:extLst>
              <a:ext uri="{FF2B5EF4-FFF2-40B4-BE49-F238E27FC236}">
                <a16:creationId xmlns:a16="http://schemas.microsoft.com/office/drawing/2014/main" id="{03E8DA9D-BBEA-1CCF-AB64-212D290420F8}"/>
              </a:ext>
            </a:extLst>
          </p:cNvPr>
          <p:cNvSpPr>
            <a:spLocks noGrp="1"/>
          </p:cNvSpPr>
          <p:nvPr>
            <p:ph type="sldNum" sz="quarter" idx="12"/>
          </p:nvPr>
        </p:nvSpPr>
        <p:spPr/>
        <p:txBody>
          <a:bodyPr/>
          <a:lstStyle>
            <a:lvl1pPr>
              <a:defRPr/>
            </a:lvl1pPr>
          </a:lstStyle>
          <a:p>
            <a:fld id="{CB31F245-6AB4-4D79-B822-BAEAA62F999C}" type="slidenum">
              <a:rPr lang="ru-RU" altLang="ru-RU"/>
              <a:pPr/>
              <a:t>‹#›</a:t>
            </a:fld>
            <a:endParaRPr lang="ru-RU" altLang="ru-RU"/>
          </a:p>
        </p:txBody>
      </p:sp>
    </p:spTree>
    <p:extLst>
      <p:ext uri="{BB962C8B-B14F-4D97-AF65-F5344CB8AC3E}">
        <p14:creationId xmlns:p14="http://schemas.microsoft.com/office/powerpoint/2010/main" val="499278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F255AFC1-68D6-F814-0E0F-DD47F6E044EF}"/>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4">
            <a:extLst>
              <a:ext uri="{FF2B5EF4-FFF2-40B4-BE49-F238E27FC236}">
                <a16:creationId xmlns:a16="http://schemas.microsoft.com/office/drawing/2014/main" id="{D791A0A8-78BC-5A31-AA44-9202351091CD}"/>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0FA551E6-4698-0C03-0F38-DD68A6D44292}"/>
              </a:ext>
            </a:extLst>
          </p:cNvPr>
          <p:cNvSpPr>
            <a:spLocks noGrp="1"/>
          </p:cNvSpPr>
          <p:nvPr>
            <p:ph type="sldNum" sz="quarter" idx="12"/>
          </p:nvPr>
        </p:nvSpPr>
        <p:spPr/>
        <p:txBody>
          <a:bodyPr/>
          <a:lstStyle>
            <a:lvl1pPr>
              <a:defRPr/>
            </a:lvl1pPr>
          </a:lstStyle>
          <a:p>
            <a:fld id="{9E268497-94D3-4B35-B7E6-D63EF7E702DE}" type="slidenum">
              <a:rPr lang="ru-RU" altLang="ru-RU"/>
              <a:pPr/>
              <a:t>‹#›</a:t>
            </a:fld>
            <a:endParaRPr lang="ru-RU" altLang="ru-RU"/>
          </a:p>
        </p:txBody>
      </p:sp>
    </p:spTree>
    <p:extLst>
      <p:ext uri="{BB962C8B-B14F-4D97-AF65-F5344CB8AC3E}">
        <p14:creationId xmlns:p14="http://schemas.microsoft.com/office/powerpoint/2010/main" val="1762142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467055AC-2D0D-72CC-E0DA-B53D0DD49CBA}"/>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4">
            <a:extLst>
              <a:ext uri="{FF2B5EF4-FFF2-40B4-BE49-F238E27FC236}">
                <a16:creationId xmlns:a16="http://schemas.microsoft.com/office/drawing/2014/main" id="{CBD1E191-6011-B618-8519-7E43C1E0C62F}"/>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2AEC1BDE-AEF9-D833-C7A7-671577D996F7}"/>
              </a:ext>
            </a:extLst>
          </p:cNvPr>
          <p:cNvSpPr>
            <a:spLocks noGrp="1"/>
          </p:cNvSpPr>
          <p:nvPr>
            <p:ph type="sldNum" sz="quarter" idx="12"/>
          </p:nvPr>
        </p:nvSpPr>
        <p:spPr/>
        <p:txBody>
          <a:bodyPr/>
          <a:lstStyle>
            <a:lvl1pPr>
              <a:defRPr/>
            </a:lvl1pPr>
          </a:lstStyle>
          <a:p>
            <a:fld id="{991740EE-AF00-4410-AA2C-838656391C4C}" type="slidenum">
              <a:rPr lang="ru-RU" altLang="ru-RU"/>
              <a:pPr/>
              <a:t>‹#›</a:t>
            </a:fld>
            <a:endParaRPr lang="ru-RU" altLang="ru-RU"/>
          </a:p>
        </p:txBody>
      </p:sp>
    </p:spTree>
    <p:extLst>
      <p:ext uri="{BB962C8B-B14F-4D97-AF65-F5344CB8AC3E}">
        <p14:creationId xmlns:p14="http://schemas.microsoft.com/office/powerpoint/2010/main" val="2268708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3102976-E5E7-6CEF-DA28-1E2208693234}"/>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15517FA3-DF67-B7E6-5CEC-04F55EC55D9B}"/>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DA560273-9979-569F-20F6-E9AED86FF945}"/>
              </a:ext>
            </a:extLst>
          </p:cNvPr>
          <p:cNvSpPr>
            <a:spLocks noGrp="1"/>
          </p:cNvSpPr>
          <p:nvPr>
            <p:ph type="sldNum" sz="quarter" idx="12"/>
          </p:nvPr>
        </p:nvSpPr>
        <p:spPr/>
        <p:txBody>
          <a:bodyPr/>
          <a:lstStyle>
            <a:lvl1pPr>
              <a:defRPr/>
            </a:lvl1pPr>
          </a:lstStyle>
          <a:p>
            <a:fld id="{67F59516-8BE8-4794-8429-5F437B62B12F}" type="slidenum">
              <a:rPr lang="ru-RU" altLang="ru-RU"/>
              <a:pPr/>
              <a:t>‹#›</a:t>
            </a:fld>
            <a:endParaRPr lang="ru-RU" altLang="ru-RU"/>
          </a:p>
        </p:txBody>
      </p:sp>
    </p:spTree>
    <p:extLst>
      <p:ext uri="{BB962C8B-B14F-4D97-AF65-F5344CB8AC3E}">
        <p14:creationId xmlns:p14="http://schemas.microsoft.com/office/powerpoint/2010/main" val="2503917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6CD20A7-04BA-4DC5-8C83-003ADB174E30}"/>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5921C031-AA67-A11E-BD89-EDC523EF0049}"/>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FFF896B6-B34B-2351-42BA-337E7BB293E3}"/>
              </a:ext>
            </a:extLst>
          </p:cNvPr>
          <p:cNvSpPr>
            <a:spLocks noGrp="1"/>
          </p:cNvSpPr>
          <p:nvPr>
            <p:ph type="sldNum" sz="quarter" idx="12"/>
          </p:nvPr>
        </p:nvSpPr>
        <p:spPr/>
        <p:txBody>
          <a:bodyPr/>
          <a:lstStyle>
            <a:lvl1pPr>
              <a:defRPr/>
            </a:lvl1pPr>
          </a:lstStyle>
          <a:p>
            <a:fld id="{264F8921-3467-4D2C-8E5C-8C9D9B65827C}" type="slidenum">
              <a:rPr lang="ru-RU" altLang="ru-RU"/>
              <a:pPr/>
              <a:t>‹#›</a:t>
            </a:fld>
            <a:endParaRPr lang="ru-RU" altLang="ru-RU"/>
          </a:p>
        </p:txBody>
      </p:sp>
    </p:spTree>
    <p:extLst>
      <p:ext uri="{BB962C8B-B14F-4D97-AF65-F5344CB8AC3E}">
        <p14:creationId xmlns:p14="http://schemas.microsoft.com/office/powerpoint/2010/main" val="1603556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0600" y="1905000"/>
            <a:ext cx="7764463" cy="2103438"/>
          </a:xfrm>
        </p:spPr>
        <p:txBody>
          <a:bodyPr/>
          <a:lstStyle/>
          <a:p>
            <a:r>
              <a:rPr lang="ru-RU"/>
              <a:t>Образец заголовка</a:t>
            </a:r>
          </a:p>
        </p:txBody>
      </p:sp>
      <p:sp>
        <p:nvSpPr>
          <p:cNvPr id="3" name="Rectangle 9">
            <a:extLst>
              <a:ext uri="{FF2B5EF4-FFF2-40B4-BE49-F238E27FC236}">
                <a16:creationId xmlns:a16="http://schemas.microsoft.com/office/drawing/2014/main" id="{FCB30579-C9B0-5230-68C9-35B0435F5E82}"/>
              </a:ext>
            </a:extLst>
          </p:cNvPr>
          <p:cNvSpPr>
            <a:spLocks noGrp="1" noChangeArrowheads="1"/>
          </p:cNvSpPr>
          <p:nvPr>
            <p:ph type="dt" idx="10"/>
          </p:nvPr>
        </p:nvSpPr>
        <p:spPr/>
        <p:txBody>
          <a:bodyPr/>
          <a:lstStyle>
            <a:lvl1pPr>
              <a:defRPr/>
            </a:lvl1pPr>
          </a:lstStyle>
          <a:p>
            <a:pPr>
              <a:defRPr/>
            </a:pPr>
            <a:endParaRPr lang="uk-UA"/>
          </a:p>
        </p:txBody>
      </p:sp>
      <p:sp>
        <p:nvSpPr>
          <p:cNvPr id="4" name="Rectangle 10">
            <a:extLst>
              <a:ext uri="{FF2B5EF4-FFF2-40B4-BE49-F238E27FC236}">
                <a16:creationId xmlns:a16="http://schemas.microsoft.com/office/drawing/2014/main" id="{B39CBB34-1A9E-E41E-5282-4115809FFF00}"/>
              </a:ext>
            </a:extLst>
          </p:cNvPr>
          <p:cNvSpPr>
            <a:spLocks noGrp="1" noChangeArrowheads="1"/>
          </p:cNvSpPr>
          <p:nvPr>
            <p:ph type="ftr" idx="11"/>
          </p:nvPr>
        </p:nvSpPr>
        <p:spPr/>
        <p:txBody>
          <a:bodyPr/>
          <a:lstStyle>
            <a:lvl1pPr>
              <a:defRPr/>
            </a:lvl1pPr>
          </a:lstStyle>
          <a:p>
            <a:pPr>
              <a:defRPr/>
            </a:pPr>
            <a:endParaRPr lang="uk-UA"/>
          </a:p>
        </p:txBody>
      </p:sp>
      <p:sp>
        <p:nvSpPr>
          <p:cNvPr id="5" name="Rectangle 11">
            <a:extLst>
              <a:ext uri="{FF2B5EF4-FFF2-40B4-BE49-F238E27FC236}">
                <a16:creationId xmlns:a16="http://schemas.microsoft.com/office/drawing/2014/main" id="{BB290C5D-76D3-7AC4-5584-2833088FA137}"/>
              </a:ext>
            </a:extLst>
          </p:cNvPr>
          <p:cNvSpPr>
            <a:spLocks noGrp="1" noChangeArrowheads="1"/>
          </p:cNvSpPr>
          <p:nvPr>
            <p:ph type="sldNum" idx="12"/>
          </p:nvPr>
        </p:nvSpPr>
        <p:spPr/>
        <p:txBody>
          <a:bodyPr/>
          <a:lstStyle>
            <a:lvl1pPr>
              <a:defRPr/>
            </a:lvl1pPr>
          </a:lstStyle>
          <a:p>
            <a:fld id="{88A8AD77-E1AA-47D3-B17E-593B582993C6}" type="slidenum">
              <a:rPr lang="uk-UA" altLang="ru-RU"/>
              <a:pPr/>
              <a:t>‹#›</a:t>
            </a:fld>
            <a:endParaRPr lang="uk-UA" altLang="ru-RU"/>
          </a:p>
        </p:txBody>
      </p:sp>
    </p:spTree>
    <p:extLst>
      <p:ext uri="{BB962C8B-B14F-4D97-AF65-F5344CB8AC3E}">
        <p14:creationId xmlns:p14="http://schemas.microsoft.com/office/powerpoint/2010/main" val="3475419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a:extLst>
              <a:ext uri="{FF2B5EF4-FFF2-40B4-BE49-F238E27FC236}">
                <a16:creationId xmlns:a16="http://schemas.microsoft.com/office/drawing/2014/main" id="{D4DE2A66-69B5-53B5-A3A4-FEE2B1B9E8E2}"/>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a:extLst>
              <a:ext uri="{FF2B5EF4-FFF2-40B4-BE49-F238E27FC236}">
                <a16:creationId xmlns:a16="http://schemas.microsoft.com/office/drawing/2014/main" id="{B9778742-322C-1EBF-2C12-0C3FCF56369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a:extLst>
              <a:ext uri="{FF2B5EF4-FFF2-40B4-BE49-F238E27FC236}">
                <a16:creationId xmlns:a16="http://schemas.microsoft.com/office/drawing/2014/main" id="{DC39CEC6-BF18-3C35-4B29-515EB207002B}"/>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a:defRPr/>
            </a:pPr>
            <a:endParaRPr lang="ru-RU"/>
          </a:p>
        </p:txBody>
      </p:sp>
      <p:sp>
        <p:nvSpPr>
          <p:cNvPr id="5" name="Нижний колонтитул 4">
            <a:extLst>
              <a:ext uri="{FF2B5EF4-FFF2-40B4-BE49-F238E27FC236}">
                <a16:creationId xmlns:a16="http://schemas.microsoft.com/office/drawing/2014/main" id="{4F727DE6-130E-210F-811B-07152A16F8FE}"/>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a:defRPr/>
            </a:pPr>
            <a:endParaRPr lang="ru-RU"/>
          </a:p>
        </p:txBody>
      </p:sp>
      <p:sp>
        <p:nvSpPr>
          <p:cNvPr id="6" name="Номер слайда 5">
            <a:extLst>
              <a:ext uri="{FF2B5EF4-FFF2-40B4-BE49-F238E27FC236}">
                <a16:creationId xmlns:a16="http://schemas.microsoft.com/office/drawing/2014/main" id="{BD26A72A-7F0D-56EC-BC2F-1A037767CC2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50B85F7-62C2-4B64-BDF5-9D8F7CE2909E}"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7.jpeg"/><Relationship Id="rId4" Type="http://schemas.openxmlformats.org/officeDocument/2006/relationships/image" Target="../media/image30.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1942A192-51FB-B078-2270-6F26132323E7}"/>
              </a:ext>
            </a:extLst>
          </p:cNvPr>
          <p:cNvSpPr>
            <a:spLocks noGrp="1" noChangeArrowheads="1"/>
          </p:cNvSpPr>
          <p:nvPr>
            <p:ph type="subTitle" idx="1"/>
          </p:nvPr>
        </p:nvSpPr>
        <p:spPr>
          <a:xfrm>
            <a:off x="533400" y="2362200"/>
            <a:ext cx="8458200" cy="1981200"/>
          </a:xfrm>
        </p:spPr>
        <p:txBody>
          <a:bodyPr/>
          <a:lstStyle/>
          <a:p>
            <a:pPr eaLnBrk="1" hangingPunct="1"/>
            <a:r>
              <a:rPr lang="uk-UA" altLang="ru-RU" sz="4400" b="1">
                <a:solidFill>
                  <a:schemeClr val="tx1"/>
                </a:solidFill>
                <a:latin typeface="Arial" panose="020B0604020202020204" pitchFamily="34" charset="0"/>
              </a:rPr>
              <a:t>Мінливість людини</a:t>
            </a:r>
            <a:endParaRPr lang="ru-RU" altLang="ru-RU" sz="4400" b="1">
              <a:solidFill>
                <a:schemeClr val="tx1"/>
              </a:solidFill>
              <a:latin typeface="Arial" panose="020B0604020202020204" pitchFamily="34" charset="0"/>
            </a:endParaRPr>
          </a:p>
          <a:p>
            <a:pPr eaLnBrk="1" hangingPunct="1"/>
            <a:r>
              <a:rPr lang="uk-UA" altLang="ru-RU" sz="3600" b="1">
                <a:solidFill>
                  <a:schemeClr val="tx1"/>
                </a:solidFill>
                <a:latin typeface="Arial" panose="020B0604020202020204" pitchFamily="34" charset="0"/>
              </a:rPr>
              <a:t>як властивість життя </a:t>
            </a:r>
            <a:endParaRPr lang="en-US" altLang="ru-RU" sz="3600" b="1">
              <a:solidFill>
                <a:schemeClr val="tx1"/>
              </a:solidFill>
              <a:latin typeface="Arial" panose="020B0604020202020204" pitchFamily="34" charset="0"/>
            </a:endParaRPr>
          </a:p>
          <a:p>
            <a:pPr eaLnBrk="1" hangingPunct="1"/>
            <a:r>
              <a:rPr lang="uk-UA" altLang="ru-RU" sz="3600" b="1">
                <a:solidFill>
                  <a:schemeClr val="tx1"/>
                </a:solidFill>
                <a:latin typeface="Arial" panose="020B0604020202020204" pitchFamily="34" charset="0"/>
              </a:rPr>
              <a:t>і генетичний феномен</a:t>
            </a:r>
            <a:endParaRPr lang="ru-RU" altLang="ru-RU" sz="3600" b="1">
              <a:solidFill>
                <a:schemeClr val="tx1"/>
              </a:solidFill>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059D030A-6FDB-11A9-9CC9-F36AF13D2DB5}"/>
              </a:ext>
            </a:extLst>
          </p:cNvPr>
          <p:cNvSpPr>
            <a:spLocks noGrp="1" noChangeArrowheads="1"/>
          </p:cNvSpPr>
          <p:nvPr>
            <p:ph idx="1"/>
          </p:nvPr>
        </p:nvSpPr>
        <p:spPr>
          <a:xfrm>
            <a:off x="533400" y="381000"/>
            <a:ext cx="8382000" cy="5943600"/>
          </a:xfrm>
        </p:spPr>
        <p:txBody>
          <a:bodyPr/>
          <a:lstStyle/>
          <a:p>
            <a:pPr marL="2244725" indent="-2244725" eaLnBrk="1" hangingPunct="1">
              <a:spcBef>
                <a:spcPts val="0"/>
              </a:spcBef>
              <a:buFont typeface="Wingdings" pitchFamily="2" charset="2"/>
              <a:buNone/>
              <a:defRPr/>
            </a:pPr>
            <a:r>
              <a:rPr lang="uk-UA" sz="2800" b="1" dirty="0">
                <a:solidFill>
                  <a:srgbClr val="C00000"/>
                </a:solidFill>
              </a:rPr>
              <a:t>МІНЛИВІСТЬ — здатність організмів змінювати свої ознаки та властивості.</a:t>
            </a:r>
            <a:endParaRPr lang="uk-UA" sz="2800" dirty="0"/>
          </a:p>
          <a:p>
            <a:pPr marL="2244725" indent="-2244725" eaLnBrk="1" hangingPunct="1">
              <a:spcBef>
                <a:spcPts val="0"/>
              </a:spcBef>
              <a:buFont typeface="Wingdings" pitchFamily="2" charset="2"/>
              <a:buNone/>
              <a:defRPr/>
            </a:pPr>
            <a:r>
              <a:rPr lang="uk-UA" sz="2800" dirty="0"/>
              <a:t>Мінливість є спільною властивістю всіх живих систем. Це одна з найважливіших  властивостей, на яку впливає навколишнє середовище.</a:t>
            </a:r>
            <a:endParaRPr lang="uk-UA" sz="3600" b="1" dirty="0">
              <a:solidFill>
                <a:schemeClr val="accent2">
                  <a:lumMod val="75000"/>
                </a:schemeClr>
              </a:solidFill>
            </a:endParaRPr>
          </a:p>
          <a:p>
            <a:pPr marL="2244725" indent="-2244725" eaLnBrk="1" hangingPunct="1">
              <a:buFont typeface="Wingdings" pitchFamily="2" charset="2"/>
              <a:buNone/>
              <a:defRPr/>
            </a:pPr>
            <a:r>
              <a:rPr lang="uk-UA" sz="2800" b="1" dirty="0">
                <a:solidFill>
                  <a:schemeClr val="accent2">
                    <a:lumMod val="75000"/>
                  </a:schemeClr>
                </a:solidFill>
              </a:rPr>
              <a:t>Мінливість - це явище, що є протилежним спадковості і забезпечує різноманітність організмів.      </a:t>
            </a:r>
          </a:p>
          <a:p>
            <a:pPr marL="2244725" indent="-2244725" eaLnBrk="1" hangingPunct="1">
              <a:buFont typeface="Wingdings" pitchFamily="2" charset="2"/>
              <a:buNone/>
              <a:defRPr/>
            </a:pPr>
            <a:r>
              <a:rPr lang="uk-UA" sz="3600" b="1" dirty="0">
                <a:solidFill>
                  <a:schemeClr val="accent2">
                    <a:lumMod val="75000"/>
                  </a:schemeClr>
                </a:solidFill>
              </a:rPr>
              <a:t>  Це може стосуватися ФЕНОТИПУ та ГЕНОТИПУ</a:t>
            </a:r>
          </a:p>
          <a:p>
            <a:pPr marL="2244725" indent="-2244725" eaLnBrk="1" hangingPunct="1">
              <a:buFont typeface="Wingdings" pitchFamily="2" charset="2"/>
              <a:buNone/>
              <a:defRPr/>
            </a:pPr>
            <a:r>
              <a:rPr lang="uk-UA" sz="3600" b="1" dirty="0">
                <a:solidFill>
                  <a:schemeClr val="accent2">
                    <a:lumMod val="75000"/>
                  </a:schemeClr>
                </a:solidFill>
              </a:rPr>
              <a:t>             </a:t>
            </a:r>
            <a:r>
              <a:rPr lang="en-US" sz="2800" dirty="0"/>
              <a:t>            </a:t>
            </a:r>
            <a:endParaRPr lang="en-US" sz="2800" b="1" dirty="0">
              <a:solidFill>
                <a:srgbClr val="6666FF"/>
              </a:solidFill>
            </a:endParaRPr>
          </a:p>
          <a:p>
            <a:pPr eaLnBrk="1" hangingPunct="1">
              <a:buFont typeface="Wingdings" pitchFamily="2" charset="2"/>
              <a:buNone/>
              <a:defRPr/>
            </a:pPr>
            <a:r>
              <a:rPr lang="en-US" sz="2800" dirty="0">
                <a:solidFill>
                  <a:srgbClr val="6666FF"/>
                </a:solidFill>
              </a:rPr>
              <a:t>    </a:t>
            </a:r>
            <a:endParaRPr lang="ru-RU" sz="2800" dirty="0">
              <a:solidFill>
                <a:srgbClr val="6666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a:extLst>
              <a:ext uri="{FF2B5EF4-FFF2-40B4-BE49-F238E27FC236}">
                <a16:creationId xmlns:a16="http://schemas.microsoft.com/office/drawing/2014/main" id="{761EFF3A-7859-4364-4275-D14850020091}"/>
              </a:ext>
            </a:extLst>
          </p:cNvPr>
          <p:cNvSpPr>
            <a:spLocks noGrp="1"/>
          </p:cNvSpPr>
          <p:nvPr>
            <p:ph type="title"/>
          </p:nvPr>
        </p:nvSpPr>
        <p:spPr>
          <a:xfrm>
            <a:off x="457200" y="0"/>
            <a:ext cx="8229600" cy="1143000"/>
          </a:xfrm>
        </p:spPr>
        <p:txBody>
          <a:bodyPr/>
          <a:lstStyle/>
          <a:p>
            <a:r>
              <a:rPr lang="uk-UA" altLang="ru-RU" sz="4000" b="1"/>
              <a:t>Генетична варіабільність людини</a:t>
            </a:r>
            <a:endParaRPr lang="ru-RU" altLang="ru-RU" sz="4000"/>
          </a:p>
        </p:txBody>
      </p:sp>
      <p:sp>
        <p:nvSpPr>
          <p:cNvPr id="5123" name="Содержимое 2">
            <a:extLst>
              <a:ext uri="{FF2B5EF4-FFF2-40B4-BE49-F238E27FC236}">
                <a16:creationId xmlns:a16="http://schemas.microsoft.com/office/drawing/2014/main" id="{6BB0D4E8-F768-BA85-0CE7-5556763F4DFB}"/>
              </a:ext>
            </a:extLst>
          </p:cNvPr>
          <p:cNvSpPr>
            <a:spLocks noGrp="1"/>
          </p:cNvSpPr>
          <p:nvPr>
            <p:ph idx="1"/>
          </p:nvPr>
        </p:nvSpPr>
        <p:spPr>
          <a:xfrm>
            <a:off x="533400" y="990600"/>
            <a:ext cx="8077200" cy="5334000"/>
          </a:xfrm>
        </p:spPr>
        <p:txBody>
          <a:bodyPr/>
          <a:lstStyle/>
          <a:p>
            <a:pPr algn="ctr">
              <a:spcBef>
                <a:spcPct val="0"/>
              </a:spcBef>
              <a:spcAft>
                <a:spcPts val="1800"/>
              </a:spcAft>
              <a:buFont typeface="Arial" panose="020B0604020202020204" pitchFamily="34" charset="0"/>
              <a:buNone/>
            </a:pPr>
            <a:r>
              <a:rPr lang="uk-UA" altLang="ru-RU" sz="2800" dirty="0"/>
              <a:t>це генетичні відмінності в популяціях і між ними.</a:t>
            </a:r>
          </a:p>
          <a:p>
            <a:pPr>
              <a:spcBef>
                <a:spcPct val="0"/>
              </a:spcBef>
              <a:buFont typeface="Arial" panose="020B0604020202020204" pitchFamily="34" charset="0"/>
              <a:buNone/>
            </a:pPr>
            <a:r>
              <a:rPr lang="uk-UA" altLang="ru-RU" sz="2800" dirty="0"/>
              <a:t>У середньому, за послідовністю ДНК кожна людина </a:t>
            </a:r>
            <a:r>
              <a:rPr lang="ru-RU" altLang="ru-RU" sz="2800" dirty="0" err="1"/>
              <a:t>майже</a:t>
            </a:r>
            <a:r>
              <a:rPr lang="ru-RU" altLang="ru-RU" sz="2800" dirty="0"/>
              <a:t> </a:t>
            </a:r>
            <a:r>
              <a:rPr lang="uk-UA" altLang="ru-RU" sz="2800" dirty="0"/>
              <a:t>на 99,</a:t>
            </a:r>
            <a:r>
              <a:rPr lang="en-US" altLang="ru-RU" sz="2800" dirty="0"/>
              <a:t>6</a:t>
            </a:r>
            <a:r>
              <a:rPr lang="uk-UA" altLang="ru-RU" sz="2800" dirty="0"/>
              <a:t>% схожа на будь-яку іншу людину</a:t>
            </a:r>
          </a:p>
          <a:p>
            <a:pPr>
              <a:spcBef>
                <a:spcPct val="0"/>
              </a:spcBef>
              <a:spcAft>
                <a:spcPts val="1800"/>
              </a:spcAft>
              <a:buFont typeface="Arial" panose="020B0604020202020204" pitchFamily="34" charset="0"/>
              <a:buNone/>
            </a:pPr>
            <a:r>
              <a:rPr lang="uk-UA" altLang="ru-RU" sz="2800" b="1" dirty="0" err="1">
                <a:solidFill>
                  <a:srgbClr val="FF0000"/>
                </a:solidFill>
              </a:rPr>
              <a:t>Однонуклеотидний</a:t>
            </a:r>
            <a:r>
              <a:rPr lang="uk-UA" altLang="ru-RU" sz="2800" b="1" dirty="0">
                <a:solidFill>
                  <a:srgbClr val="FF0000"/>
                </a:solidFill>
              </a:rPr>
              <a:t> поліморфізм (</a:t>
            </a:r>
            <a:r>
              <a:rPr lang="en-US" altLang="ru-RU" sz="2800" b="1" dirty="0">
                <a:solidFill>
                  <a:srgbClr val="FF0000"/>
                </a:solidFill>
              </a:rPr>
              <a:t>SNP)</a:t>
            </a:r>
            <a:r>
              <a:rPr lang="en-US" altLang="ru-RU" sz="2800" dirty="0"/>
              <a:t> — </a:t>
            </a:r>
            <a:r>
              <a:rPr lang="uk-UA" altLang="ru-RU" sz="2800" dirty="0"/>
              <a:t>це різниця в одному нуклеотиді в певній позиції між представниками одного виду, яка зустрічається принаймні у 1% популяції.</a:t>
            </a:r>
          </a:p>
          <a:p>
            <a:pPr>
              <a:spcBef>
                <a:spcPct val="0"/>
              </a:spcBef>
              <a:spcAft>
                <a:spcPts val="1800"/>
              </a:spcAft>
              <a:buNone/>
            </a:pPr>
            <a:r>
              <a:rPr lang="uk-UA" altLang="ru-RU" sz="2800" b="1" dirty="0" err="1">
                <a:solidFill>
                  <a:srgbClr val="FF0000"/>
                </a:solidFill>
              </a:rPr>
              <a:t>Інсерційно-делеційний</a:t>
            </a:r>
            <a:r>
              <a:rPr lang="uk-UA" altLang="ru-RU" sz="2800" b="1" dirty="0">
                <a:solidFill>
                  <a:srgbClr val="FF0000"/>
                </a:solidFill>
              </a:rPr>
              <a:t> поліморфізм</a:t>
            </a:r>
            <a:r>
              <a:rPr lang="en-US" altLang="ru-RU" sz="2800" b="1" dirty="0">
                <a:solidFill>
                  <a:srgbClr val="FF0000"/>
                </a:solidFill>
              </a:rPr>
              <a:t>,</a:t>
            </a:r>
            <a:r>
              <a:rPr lang="uk-UA" altLang="ru-RU" sz="2800" b="1" dirty="0">
                <a:solidFill>
                  <a:srgbClr val="FF0000"/>
                </a:solidFill>
              </a:rPr>
              <a:t> «</a:t>
            </a:r>
            <a:r>
              <a:rPr lang="en-US" altLang="ru-RU" sz="2800" b="1" dirty="0">
                <a:solidFill>
                  <a:srgbClr val="FF0000"/>
                </a:solidFill>
              </a:rPr>
              <a:t>indel</a:t>
            </a:r>
            <a:r>
              <a:rPr lang="uk-UA" altLang="ru-RU" sz="2800" b="1" dirty="0">
                <a:solidFill>
                  <a:srgbClr val="FF0000"/>
                </a:solidFill>
              </a:rPr>
              <a:t>»</a:t>
            </a:r>
            <a:r>
              <a:rPr lang="uk-UA" altLang="ru-RU" sz="2800" dirty="0"/>
              <a:t>, — це тип генетичної варіації, у якій певна </a:t>
            </a:r>
            <a:r>
              <a:rPr lang="uk-UA" altLang="ru-RU" sz="2800" dirty="0" err="1"/>
              <a:t>нуклеотидна</a:t>
            </a:r>
            <a:r>
              <a:rPr lang="uk-UA" altLang="ru-RU" sz="2800" dirty="0"/>
              <a:t> послідовність присутня (</a:t>
            </a:r>
            <a:r>
              <a:rPr lang="uk-UA" altLang="ru-RU" sz="2800" dirty="0" err="1"/>
              <a:t>інсерція</a:t>
            </a:r>
            <a:r>
              <a:rPr lang="uk-UA" altLang="ru-RU" sz="2800" dirty="0"/>
              <a:t>) або відсутня (</a:t>
            </a:r>
            <a:r>
              <a:rPr lang="uk-UA" altLang="ru-RU" sz="2800" dirty="0" err="1"/>
              <a:t>делеція</a:t>
            </a:r>
            <a:r>
              <a:rPr lang="uk-UA" altLang="ru-RU" sz="2800" dirty="0"/>
              <a:t>)</a:t>
            </a:r>
          </a:p>
          <a:p>
            <a:pPr>
              <a:spcBef>
                <a:spcPct val="0"/>
              </a:spcBef>
              <a:spcAft>
                <a:spcPts val="1800"/>
              </a:spcAft>
              <a:buFont typeface="Arial" panose="020B0604020202020204" pitchFamily="34" charset="0"/>
              <a:buNone/>
            </a:pPr>
            <a:endParaRPr lang="uk-UA" altLang="ru-RU" sz="2800" dirty="0"/>
          </a:p>
        </p:txBody>
      </p:sp>
      <p:sp>
        <p:nvSpPr>
          <p:cNvPr id="4" name="TextBox 3">
            <a:extLst>
              <a:ext uri="{FF2B5EF4-FFF2-40B4-BE49-F238E27FC236}">
                <a16:creationId xmlns:a16="http://schemas.microsoft.com/office/drawing/2014/main" id="{BEDC3FE9-E291-DC33-6C54-F542F6A238BD}"/>
              </a:ext>
            </a:extLst>
          </p:cNvPr>
          <p:cNvSpPr txBox="1"/>
          <p:nvPr/>
        </p:nvSpPr>
        <p:spPr>
          <a:xfrm>
            <a:off x="4038600" y="9372600"/>
            <a:ext cx="914400" cy="8077200"/>
          </a:xfrm>
          <a:prstGeom prst="rect">
            <a:avLst/>
          </a:prstGeom>
          <a:noFill/>
        </p:spPr>
        <p:txBody>
          <a:bodyPr wrap="square" rtlCol="0">
            <a:spAutoFit/>
          </a:bodyPr>
          <a:lstStyle/>
          <a:p>
            <a:endParaRPr lang="ru-U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Содержимое 2">
            <a:extLst>
              <a:ext uri="{FF2B5EF4-FFF2-40B4-BE49-F238E27FC236}">
                <a16:creationId xmlns:a16="http://schemas.microsoft.com/office/drawing/2014/main" id="{B1593459-AB0B-FF13-D35A-945F117737FE}"/>
              </a:ext>
            </a:extLst>
          </p:cNvPr>
          <p:cNvSpPr>
            <a:spLocks noGrp="1"/>
          </p:cNvSpPr>
          <p:nvPr>
            <p:ph idx="1"/>
          </p:nvPr>
        </p:nvSpPr>
        <p:spPr>
          <a:xfrm>
            <a:off x="609600" y="3733800"/>
            <a:ext cx="8229600" cy="2544763"/>
          </a:xfrm>
        </p:spPr>
        <p:txBody>
          <a:bodyPr/>
          <a:lstStyle/>
          <a:p>
            <a:pPr>
              <a:spcBef>
                <a:spcPct val="0"/>
              </a:spcBef>
              <a:spcAft>
                <a:spcPts val="1800"/>
              </a:spcAft>
              <a:buNone/>
            </a:pPr>
            <a:r>
              <a:rPr lang="uk-UA" sz="2800" dirty="0"/>
              <a:t>Типовий геном відрізняється від еталонного </a:t>
            </a:r>
            <a:r>
              <a:rPr lang="uk-UA" sz="2800" dirty="0" err="1"/>
              <a:t>геному</a:t>
            </a:r>
            <a:r>
              <a:rPr lang="uk-UA" sz="2800" dirty="0"/>
              <a:t> людини на 4-5 мільйонів сайтів, більшість з яких (понад 99,9%) складається з SNP і «</a:t>
            </a:r>
            <a:r>
              <a:rPr lang="uk-UA" sz="2800" dirty="0" err="1"/>
              <a:t>інделів</a:t>
            </a:r>
            <a:r>
              <a:rPr lang="uk-UA" sz="2800" dirty="0"/>
              <a:t>»</a:t>
            </a:r>
          </a:p>
          <a:p>
            <a:pPr>
              <a:spcBef>
                <a:spcPct val="0"/>
              </a:spcBef>
              <a:spcAft>
                <a:spcPts val="1800"/>
              </a:spcAft>
              <a:buNone/>
            </a:pPr>
            <a:r>
              <a:rPr lang="uk-UA" altLang="ru-RU" sz="2000" dirty="0"/>
              <a:t>Станом на 2017 рік в Базі даних </a:t>
            </a:r>
            <a:r>
              <a:rPr lang="uk-UA" altLang="ru-RU" sz="2000" dirty="0" err="1"/>
              <a:t>однонуклеотидного</a:t>
            </a:r>
            <a:r>
              <a:rPr lang="uk-UA" altLang="ru-RU" sz="2000" dirty="0"/>
              <a:t> поліморфізму, яка містить перелік SNP та інших варіантів, перелічено 324 мільйони варіантів, знайдених у </a:t>
            </a:r>
            <a:r>
              <a:rPr lang="uk-UA" altLang="ru-RU" sz="2000" dirty="0" err="1"/>
              <a:t>секвенованих</a:t>
            </a:r>
            <a:r>
              <a:rPr lang="uk-UA" altLang="ru-RU" sz="2000" dirty="0"/>
              <a:t> </a:t>
            </a:r>
            <a:r>
              <a:rPr lang="uk-UA" altLang="ru-RU" sz="2000" dirty="0" err="1"/>
              <a:t>геномах</a:t>
            </a:r>
            <a:r>
              <a:rPr lang="uk-UA" altLang="ru-RU" sz="2000" dirty="0"/>
              <a:t> людини</a:t>
            </a:r>
          </a:p>
          <a:p>
            <a:pPr>
              <a:spcBef>
                <a:spcPct val="0"/>
              </a:spcBef>
              <a:spcAft>
                <a:spcPts val="1800"/>
              </a:spcAft>
              <a:buNone/>
            </a:pPr>
            <a:endParaRPr lang="ru-UA" sz="2800" dirty="0"/>
          </a:p>
          <a:p>
            <a:pPr>
              <a:spcBef>
                <a:spcPct val="0"/>
              </a:spcBef>
              <a:spcAft>
                <a:spcPts val="1800"/>
              </a:spcAft>
              <a:buFont typeface="Arial" panose="020B0604020202020204" pitchFamily="34" charset="0"/>
              <a:buNone/>
            </a:pPr>
            <a:endParaRPr lang="uk-UA" altLang="ru-RU" dirty="0"/>
          </a:p>
          <a:p>
            <a:pPr marL="0" indent="0">
              <a:buNone/>
            </a:pPr>
            <a:endParaRPr lang="uk-UA" altLang="ru-UA" dirty="0"/>
          </a:p>
        </p:txBody>
      </p:sp>
      <p:pic>
        <p:nvPicPr>
          <p:cNvPr id="2" name="Picture 2">
            <a:extLst>
              <a:ext uri="{FF2B5EF4-FFF2-40B4-BE49-F238E27FC236}">
                <a16:creationId xmlns:a16="http://schemas.microsoft.com/office/drawing/2014/main" id="{0C3F0291-29F3-5630-E904-19254C402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52400"/>
            <a:ext cx="6511636" cy="3472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a:extLst>
              <a:ext uri="{FF2B5EF4-FFF2-40B4-BE49-F238E27FC236}">
                <a16:creationId xmlns:a16="http://schemas.microsoft.com/office/drawing/2014/main" id="{4C0ACC1D-2153-5BAC-D3D6-A27967C06F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8350"/>
            <a:ext cx="9144000" cy="5321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94683E01-DCBE-DD59-ECEF-FB829385ED0D}"/>
              </a:ext>
            </a:extLst>
          </p:cNvPr>
          <p:cNvSpPr>
            <a:spLocks noGrp="1" noChangeArrowheads="1"/>
          </p:cNvSpPr>
          <p:nvPr>
            <p:ph type="body" idx="1"/>
          </p:nvPr>
        </p:nvSpPr>
        <p:spPr>
          <a:xfrm>
            <a:off x="152401" y="0"/>
            <a:ext cx="8458200" cy="5905500"/>
          </a:xfrm>
        </p:spPr>
        <p:txBody>
          <a:bodyPr/>
          <a:lstStyle/>
          <a:p>
            <a:pPr>
              <a:buFontTx/>
              <a:buNone/>
            </a:pPr>
            <a:r>
              <a:rPr lang="ru-RU" altLang="ru-UA" sz="2400" dirty="0" err="1"/>
              <a:t>Окрема</a:t>
            </a:r>
            <a:r>
              <a:rPr lang="ru-RU" altLang="ru-UA" sz="2400" dirty="0"/>
              <a:t> </a:t>
            </a:r>
            <a:r>
              <a:rPr lang="ru-RU" altLang="ru-UA" sz="2400" dirty="0" err="1"/>
              <a:t>властивість</a:t>
            </a:r>
            <a:r>
              <a:rPr lang="ru-RU" altLang="ru-UA" sz="2400" dirty="0"/>
              <a:t> </a:t>
            </a:r>
            <a:r>
              <a:rPr lang="ru-RU" altLang="ru-UA" sz="2400" dirty="0" err="1"/>
              <a:t>організму</a:t>
            </a:r>
            <a:r>
              <a:rPr lang="ru-RU" altLang="ru-UA" sz="2400" dirty="0"/>
              <a:t>, за </a:t>
            </a:r>
            <a:r>
              <a:rPr lang="ru-RU" altLang="ru-UA" sz="2400" dirty="0" err="1"/>
              <a:t>якою</a:t>
            </a:r>
            <a:r>
              <a:rPr lang="ru-RU" altLang="ru-UA" sz="2400" dirty="0"/>
              <a:t> </a:t>
            </a:r>
            <a:r>
              <a:rPr lang="ru-RU" altLang="ru-UA" sz="2400" dirty="0" err="1"/>
              <a:t>його</a:t>
            </a:r>
            <a:r>
              <a:rPr lang="ru-RU" altLang="ru-UA" sz="2400" dirty="0"/>
              <a:t> </a:t>
            </a:r>
            <a:r>
              <a:rPr lang="ru-RU" altLang="ru-UA" sz="2400" dirty="0" err="1"/>
              <a:t>можна</a:t>
            </a:r>
            <a:r>
              <a:rPr lang="ru-RU" altLang="ru-UA" sz="2400" dirty="0"/>
              <a:t> </a:t>
            </a:r>
            <a:r>
              <a:rPr lang="ru-RU" altLang="ru-UA" sz="2400" dirty="0" err="1"/>
              <a:t>відрізнити</a:t>
            </a:r>
            <a:r>
              <a:rPr lang="ru-RU" altLang="ru-UA" sz="2400" dirty="0"/>
              <a:t> </a:t>
            </a:r>
            <a:r>
              <a:rPr lang="ru-RU" altLang="ru-UA" sz="2400" dirty="0" err="1"/>
              <a:t>від</a:t>
            </a:r>
            <a:r>
              <a:rPr lang="ru-RU" altLang="ru-UA" sz="2400" dirty="0"/>
              <a:t> </a:t>
            </a:r>
            <a:r>
              <a:rPr lang="ru-RU" altLang="ru-UA" sz="2400" dirty="0" err="1"/>
              <a:t>інших</a:t>
            </a:r>
            <a:r>
              <a:rPr lang="ru-RU" altLang="ru-UA" sz="2400" dirty="0"/>
              <a:t> </a:t>
            </a:r>
            <a:r>
              <a:rPr lang="ru-RU" altLang="ru-UA" sz="2400" dirty="0" err="1"/>
              <a:t>представників</a:t>
            </a:r>
            <a:r>
              <a:rPr lang="ru-RU" altLang="ru-UA" sz="2400" dirty="0"/>
              <a:t> виду, – </a:t>
            </a:r>
            <a:r>
              <a:rPr lang="ru-RU" altLang="ru-UA" sz="2400" dirty="0" err="1">
                <a:solidFill>
                  <a:srgbClr val="FF0000"/>
                </a:solidFill>
              </a:rPr>
              <a:t>ознака</a:t>
            </a:r>
            <a:r>
              <a:rPr lang="ru-RU" altLang="ru-UA" sz="2400" dirty="0"/>
              <a:t>.  </a:t>
            </a:r>
            <a:r>
              <a:rPr lang="ru-RU" altLang="ru-UA" sz="2400" dirty="0" err="1"/>
              <a:t>Прояв</a:t>
            </a:r>
            <a:r>
              <a:rPr lang="ru-RU" altLang="ru-UA" sz="2400" dirty="0"/>
              <a:t> </a:t>
            </a:r>
            <a:r>
              <a:rPr lang="ru-RU" altLang="ru-UA" sz="2400" dirty="0" err="1"/>
              <a:t>окремої</a:t>
            </a:r>
            <a:r>
              <a:rPr lang="ru-RU" altLang="ru-UA" sz="2400" dirty="0"/>
              <a:t> </a:t>
            </a:r>
            <a:r>
              <a:rPr lang="ru-RU" altLang="ru-UA" sz="2400" dirty="0" err="1"/>
              <a:t>ознаки</a:t>
            </a:r>
            <a:r>
              <a:rPr lang="ru-RU" altLang="ru-UA" sz="2400" dirty="0"/>
              <a:t> – </a:t>
            </a:r>
            <a:r>
              <a:rPr lang="ru-RU" altLang="ru-UA" sz="2400" dirty="0">
                <a:solidFill>
                  <a:srgbClr val="FF0000"/>
                </a:solidFill>
              </a:rPr>
              <a:t>фен.</a:t>
            </a:r>
          </a:p>
          <a:p>
            <a:pPr marL="0" indent="0" eaLnBrk="1" hangingPunct="1">
              <a:buNone/>
              <a:defRPr/>
            </a:pPr>
            <a:r>
              <a:rPr lang="ru-RU" sz="2400" b="1" dirty="0">
                <a:solidFill>
                  <a:srgbClr val="FF0000"/>
                </a:solidFill>
                <a:latin typeface="+mn-lt"/>
              </a:rPr>
              <a:t> Фенотип — </a:t>
            </a:r>
            <a:r>
              <a:rPr lang="ru-RU" sz="2400" dirty="0" err="1">
                <a:latin typeface="+mn-lt"/>
              </a:rPr>
              <a:t>сукупність</a:t>
            </a:r>
            <a:r>
              <a:rPr lang="ru-RU" sz="2400" dirty="0">
                <a:latin typeface="+mn-lt"/>
              </a:rPr>
              <a:t> </a:t>
            </a:r>
            <a:r>
              <a:rPr lang="ru-RU" sz="2400" dirty="0" err="1">
                <a:latin typeface="+mn-lt"/>
              </a:rPr>
              <a:t>усіх</a:t>
            </a:r>
            <a:r>
              <a:rPr lang="ru-RU" sz="2400" dirty="0">
                <a:latin typeface="+mn-lt"/>
              </a:rPr>
              <a:t> </a:t>
            </a:r>
            <a:r>
              <a:rPr lang="ru-RU" sz="2400" dirty="0" err="1">
                <a:latin typeface="+mn-lt"/>
              </a:rPr>
              <a:t>індивідуальних</a:t>
            </a:r>
            <a:r>
              <a:rPr lang="ru-RU" sz="2400" dirty="0">
                <a:latin typeface="+mn-lt"/>
              </a:rPr>
              <a:t> </a:t>
            </a:r>
            <a:r>
              <a:rPr lang="ru-RU" sz="2400" dirty="0" err="1">
                <a:latin typeface="+mn-lt"/>
              </a:rPr>
              <a:t>ознак</a:t>
            </a:r>
            <a:r>
              <a:rPr lang="ru-RU" sz="2400" dirty="0">
                <a:latin typeface="+mn-lt"/>
              </a:rPr>
              <a:t> </a:t>
            </a:r>
            <a:r>
              <a:rPr lang="ru-RU" sz="2400" dirty="0" err="1">
                <a:latin typeface="+mn-lt"/>
              </a:rPr>
              <a:t>організму</a:t>
            </a:r>
            <a:r>
              <a:rPr lang="ru-RU" sz="2400" dirty="0">
                <a:latin typeface="+mn-lt"/>
              </a:rPr>
              <a:t>, </a:t>
            </a:r>
            <a:r>
              <a:rPr lang="ru-RU" sz="2400" dirty="0" err="1">
                <a:latin typeface="+mn-lt"/>
              </a:rPr>
              <a:t>які</a:t>
            </a:r>
            <a:r>
              <a:rPr lang="ru-RU" sz="2400" dirty="0">
                <a:latin typeface="+mn-lt"/>
              </a:rPr>
              <a:t> </a:t>
            </a:r>
            <a:r>
              <a:rPr lang="ru-RU" sz="2400" dirty="0" err="1">
                <a:latin typeface="+mn-lt"/>
              </a:rPr>
              <a:t>формуються</a:t>
            </a:r>
            <a:r>
              <a:rPr lang="ru-RU" sz="2400" dirty="0">
                <a:latin typeface="+mn-lt"/>
              </a:rPr>
              <a:t> в </a:t>
            </a:r>
            <a:r>
              <a:rPr lang="ru-RU" sz="2400" dirty="0" err="1">
                <a:latin typeface="+mn-lt"/>
              </a:rPr>
              <a:t>онтогенезі</a:t>
            </a:r>
            <a:r>
              <a:rPr lang="ru-RU" sz="2400" dirty="0">
                <a:latin typeface="+mn-lt"/>
              </a:rPr>
              <a:t>.</a:t>
            </a:r>
            <a:endParaRPr lang="uk-UA" sz="2400" dirty="0">
              <a:latin typeface="+mn-lt"/>
            </a:endParaRPr>
          </a:p>
          <a:p>
            <a:endParaRPr lang="ru-RU" altLang="ru-UA" dirty="0"/>
          </a:p>
        </p:txBody>
      </p:sp>
      <p:pic>
        <p:nvPicPr>
          <p:cNvPr id="2" name="Picture 2">
            <a:extLst>
              <a:ext uri="{FF2B5EF4-FFF2-40B4-BE49-F238E27FC236}">
                <a16:creationId xmlns:a16="http://schemas.microsoft.com/office/drawing/2014/main" id="{0DA746AA-76BA-6255-F6EF-FB7E44FE70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057400"/>
            <a:ext cx="7854627" cy="54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id="{811EB275-2EB6-03A8-C998-2CABE5C6F1F4}"/>
              </a:ext>
            </a:extLst>
          </p:cNvPr>
          <p:cNvSpPr>
            <a:spLocks noGrp="1" noChangeArrowheads="1"/>
          </p:cNvSpPr>
          <p:nvPr>
            <p:ph type="body" idx="1"/>
          </p:nvPr>
        </p:nvSpPr>
        <p:spPr>
          <a:xfrm>
            <a:off x="0" y="-7937"/>
            <a:ext cx="7391400" cy="6669087"/>
          </a:xfrm>
        </p:spPr>
        <p:txBody>
          <a:bodyPr/>
          <a:lstStyle/>
          <a:p>
            <a:pPr algn="ctr">
              <a:buNone/>
              <a:defRPr/>
            </a:pPr>
            <a:r>
              <a:rPr lang="ru-RU" sz="2800" dirty="0"/>
              <a:t>   </a:t>
            </a:r>
            <a:r>
              <a:rPr lang="ru-RU" altLang="ru-UA" sz="2800" dirty="0">
                <a:solidFill>
                  <a:srgbClr val="FF0000"/>
                </a:solidFill>
              </a:rPr>
              <a:t>Генетична </a:t>
            </a:r>
            <a:r>
              <a:rPr lang="ru-RU" altLang="ru-UA" sz="2800" dirty="0" err="1">
                <a:solidFill>
                  <a:srgbClr val="FF0000"/>
                </a:solidFill>
              </a:rPr>
              <a:t>інформація</a:t>
            </a:r>
            <a:r>
              <a:rPr lang="ru-RU" altLang="ru-UA" sz="2800" dirty="0"/>
              <a:t>, яку </a:t>
            </a:r>
            <a:r>
              <a:rPr lang="ru-RU" altLang="ru-UA" sz="2800" dirty="0" err="1"/>
              <a:t>отримано</a:t>
            </a:r>
            <a:r>
              <a:rPr lang="ru-RU" altLang="ru-UA" sz="2800" dirty="0"/>
              <a:t> </a:t>
            </a:r>
            <a:r>
              <a:rPr lang="ru-RU" altLang="ru-UA" sz="2800" dirty="0" err="1"/>
              <a:t>від</a:t>
            </a:r>
            <a:r>
              <a:rPr lang="ru-RU" altLang="ru-UA" sz="2800" dirty="0"/>
              <a:t> </a:t>
            </a:r>
            <a:r>
              <a:rPr lang="ru-RU" altLang="ru-UA" sz="2800" dirty="0" err="1"/>
              <a:t>батьків</a:t>
            </a:r>
            <a:r>
              <a:rPr lang="ru-RU" altLang="ru-UA" sz="2800" dirty="0"/>
              <a:t>, </a:t>
            </a:r>
            <a:r>
              <a:rPr lang="ru-RU" altLang="ru-UA" sz="2800" dirty="0" err="1"/>
              <a:t>обумовлює</a:t>
            </a:r>
            <a:r>
              <a:rPr lang="ru-RU" altLang="ru-UA" sz="2800" dirty="0"/>
              <a:t> </a:t>
            </a:r>
            <a:r>
              <a:rPr lang="ru-RU" altLang="ru-UA" sz="2800" dirty="0" err="1"/>
              <a:t>розвиток</a:t>
            </a:r>
            <a:r>
              <a:rPr lang="ru-RU" altLang="ru-UA" sz="2800" dirty="0"/>
              <a:t> </a:t>
            </a:r>
            <a:r>
              <a:rPr lang="ru-RU" altLang="ru-UA" sz="2800" dirty="0" err="1"/>
              <a:t>певного</a:t>
            </a:r>
            <a:r>
              <a:rPr lang="ru-RU" altLang="ru-UA" sz="2800" dirty="0"/>
              <a:t> </a:t>
            </a:r>
            <a:r>
              <a:rPr lang="ru-RU" altLang="ru-UA" sz="2800" dirty="0" err="1"/>
              <a:t>варіанту</a:t>
            </a:r>
            <a:r>
              <a:rPr lang="ru-RU" altLang="ru-UA" sz="2800" dirty="0"/>
              <a:t> </a:t>
            </a:r>
            <a:r>
              <a:rPr lang="ru-RU" altLang="ru-UA" sz="2800" dirty="0" err="1"/>
              <a:t>ознаки</a:t>
            </a:r>
            <a:r>
              <a:rPr lang="ru-RU" altLang="ru-UA" sz="2800" dirty="0"/>
              <a:t>.</a:t>
            </a:r>
          </a:p>
          <a:p>
            <a:pPr marL="514350" indent="-514350">
              <a:buFontTx/>
              <a:buAutoNum type="arabicPeriod"/>
              <a:defRPr/>
            </a:pPr>
            <a:r>
              <a:rPr lang="uk-UA" b="1" dirty="0">
                <a:solidFill>
                  <a:schemeClr val="bg2">
                    <a:lumMod val="10000"/>
                  </a:schemeClr>
                </a:solidFill>
              </a:rPr>
              <a:t>Наявність певного алелю гена</a:t>
            </a:r>
            <a:endParaRPr lang="en-US" b="1" dirty="0">
              <a:solidFill>
                <a:schemeClr val="bg2">
                  <a:lumMod val="10000"/>
                </a:schemeClr>
              </a:solidFill>
            </a:endParaRPr>
          </a:p>
          <a:p>
            <a:pPr marL="0" indent="0" algn="ctr">
              <a:buFont typeface="Arial" panose="020B0604020202020204" pitchFamily="34" charset="0"/>
              <a:buNone/>
              <a:defRPr/>
            </a:pPr>
            <a:r>
              <a:rPr lang="en-US" sz="2800" b="1" i="1" dirty="0">
                <a:solidFill>
                  <a:schemeClr val="bg2">
                    <a:lumMod val="10000"/>
                  </a:schemeClr>
                </a:solidFill>
              </a:rPr>
              <a:t>SRY</a:t>
            </a:r>
            <a:r>
              <a:rPr lang="en-US" sz="2800" dirty="0">
                <a:solidFill>
                  <a:schemeClr val="bg2">
                    <a:lumMod val="10000"/>
                  </a:schemeClr>
                </a:solidFill>
              </a:rPr>
              <a:t> </a:t>
            </a:r>
            <a:r>
              <a:rPr lang="uk-UA" sz="2800" dirty="0">
                <a:solidFill>
                  <a:schemeClr val="bg2">
                    <a:lumMod val="10000"/>
                  </a:schemeClr>
                </a:solidFill>
              </a:rPr>
              <a:t>ген</a:t>
            </a:r>
            <a:endParaRPr lang="en-US" sz="2800" dirty="0">
              <a:solidFill>
                <a:schemeClr val="bg2">
                  <a:lumMod val="10000"/>
                </a:schemeClr>
              </a:solidFill>
            </a:endParaRPr>
          </a:p>
          <a:p>
            <a:pPr>
              <a:defRPr/>
            </a:pPr>
            <a:r>
              <a:rPr lang="uk-UA" sz="2400" dirty="0"/>
              <a:t>Втрата (делеція) </a:t>
            </a:r>
            <a:r>
              <a:rPr lang="en-US" sz="2400" i="1" dirty="0"/>
              <a:t>SRY</a:t>
            </a:r>
            <a:r>
              <a:rPr lang="en-US" sz="2400" dirty="0"/>
              <a:t> </a:t>
            </a:r>
            <a:r>
              <a:rPr lang="uk-UA" sz="2400" dirty="0"/>
              <a:t>призводить до розвитку безплідної жінки з каріотипом</a:t>
            </a:r>
            <a:r>
              <a:rPr lang="en-US" sz="2400" dirty="0"/>
              <a:t> 46, XY;</a:t>
            </a:r>
            <a:endParaRPr lang="ru-RU" sz="2400" dirty="0"/>
          </a:p>
          <a:p>
            <a:pPr>
              <a:defRPr/>
            </a:pPr>
            <a:r>
              <a:rPr lang="uk-UA" sz="2400" dirty="0"/>
              <a:t>Переніс (транслокація)</a:t>
            </a:r>
            <a:r>
              <a:rPr lang="en-US" sz="2400" i="1" dirty="0"/>
              <a:t>SRY</a:t>
            </a:r>
            <a:r>
              <a:rPr lang="en-US" sz="2400" dirty="0"/>
              <a:t> </a:t>
            </a:r>
            <a:r>
              <a:rPr lang="uk-UA" sz="2400" dirty="0"/>
              <a:t>на</a:t>
            </a:r>
            <a:r>
              <a:rPr lang="en-US" sz="2400" dirty="0"/>
              <a:t> X </a:t>
            </a:r>
            <a:r>
              <a:rPr lang="uk-UA" sz="2400" dirty="0"/>
              <a:t>хромосому призводить до розвитку безплідного чоловіка з каріотипом</a:t>
            </a:r>
            <a:r>
              <a:rPr lang="en-US" sz="2400" dirty="0"/>
              <a:t> 46, XX</a:t>
            </a:r>
            <a:endParaRPr lang="uk-UA" sz="2400" dirty="0"/>
          </a:p>
          <a:p>
            <a:pPr algn="ctr">
              <a:buFont typeface="Arial" charset="0"/>
              <a:buNone/>
              <a:defRPr/>
            </a:pPr>
            <a:r>
              <a:rPr lang="en-US" sz="2800" b="1" i="1" dirty="0">
                <a:solidFill>
                  <a:schemeClr val="bg2">
                    <a:lumMod val="10000"/>
                  </a:schemeClr>
                </a:solidFill>
              </a:rPr>
              <a:t>FGFR 3 </a:t>
            </a:r>
            <a:r>
              <a:rPr lang="uk-UA" sz="2800" dirty="0">
                <a:solidFill>
                  <a:schemeClr val="bg2">
                    <a:lumMod val="10000"/>
                  </a:schemeClr>
                </a:solidFill>
              </a:rPr>
              <a:t>ген</a:t>
            </a:r>
          </a:p>
          <a:p>
            <a:pPr algn="ctr">
              <a:spcBef>
                <a:spcPts val="0"/>
              </a:spcBef>
              <a:buFont typeface="Arial" charset="0"/>
              <a:buNone/>
              <a:defRPr/>
            </a:pPr>
            <a:r>
              <a:rPr lang="uk-UA" sz="2400" dirty="0">
                <a:solidFill>
                  <a:schemeClr val="bg2">
                    <a:lumMod val="10000"/>
                  </a:schemeClr>
                </a:solidFill>
              </a:rPr>
              <a:t>(</a:t>
            </a:r>
            <a:r>
              <a:rPr lang="en-US" sz="2400" dirty="0">
                <a:solidFill>
                  <a:schemeClr val="bg2">
                    <a:lumMod val="10000"/>
                  </a:schemeClr>
                </a:solidFill>
              </a:rPr>
              <a:t>fibroblast growth factor receptor 3)</a:t>
            </a:r>
            <a:endParaRPr lang="uk-UA" sz="2400" dirty="0">
              <a:solidFill>
                <a:schemeClr val="bg2">
                  <a:lumMod val="10000"/>
                </a:schemeClr>
              </a:solidFill>
            </a:endParaRPr>
          </a:p>
          <a:p>
            <a:pPr algn="just">
              <a:defRPr/>
            </a:pPr>
            <a:r>
              <a:rPr lang="uk-UA" sz="2400" dirty="0">
                <a:solidFill>
                  <a:schemeClr val="bg2">
                    <a:lumMod val="10000"/>
                  </a:schemeClr>
                </a:solidFill>
              </a:rPr>
              <a:t>Вариант Гуанин в положении 1138  - норма (Гли)</a:t>
            </a:r>
          </a:p>
          <a:p>
            <a:pPr algn="just">
              <a:defRPr/>
            </a:pPr>
            <a:r>
              <a:rPr lang="uk-UA" sz="2400" dirty="0">
                <a:solidFill>
                  <a:schemeClr val="bg2">
                    <a:lumMod val="10000"/>
                  </a:schemeClr>
                </a:solidFill>
              </a:rPr>
              <a:t>Вариант Аденин или Цитозин - карликовость</a:t>
            </a:r>
            <a:endParaRPr lang="en-US" sz="2400" dirty="0">
              <a:solidFill>
                <a:schemeClr val="bg2">
                  <a:lumMod val="10000"/>
                </a:schemeClr>
              </a:solidFill>
            </a:endParaRPr>
          </a:p>
          <a:p>
            <a:pPr>
              <a:buFontTx/>
              <a:buNone/>
              <a:defRPr/>
            </a:pPr>
            <a:r>
              <a:rPr lang="ru-RU" sz="2000" dirty="0"/>
              <a:t>(</a:t>
            </a:r>
            <a:r>
              <a:rPr lang="ru-RU" sz="2400" dirty="0"/>
              <a:t>ахондроплазия) (Арг)</a:t>
            </a:r>
          </a:p>
        </p:txBody>
      </p:sp>
      <p:pic>
        <p:nvPicPr>
          <p:cNvPr id="9219" name="Рисунок 1">
            <a:extLst>
              <a:ext uri="{FF2B5EF4-FFF2-40B4-BE49-F238E27FC236}">
                <a16:creationId xmlns:a16="http://schemas.microsoft.com/office/drawing/2014/main" id="{8AE3A362-5A34-148A-90A1-35EC2B45DD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54888" y="1219200"/>
            <a:ext cx="1789112"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descr="ахондро">
            <a:extLst>
              <a:ext uri="{FF2B5EF4-FFF2-40B4-BE49-F238E27FC236}">
                <a16:creationId xmlns:a16="http://schemas.microsoft.com/office/drawing/2014/main" id="{C91AB229-BE4F-ED3F-65D5-46CD53893E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4038600"/>
            <a:ext cx="1493838"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a:extLst>
              <a:ext uri="{FF2B5EF4-FFF2-40B4-BE49-F238E27FC236}">
                <a16:creationId xmlns:a16="http://schemas.microsoft.com/office/drawing/2014/main" id="{3FA42448-B865-EE35-EE49-CE7ED323DE58}"/>
              </a:ext>
            </a:extLst>
          </p:cNvPr>
          <p:cNvSpPr>
            <a:spLocks noGrp="1"/>
          </p:cNvSpPr>
          <p:nvPr>
            <p:ph idx="1"/>
          </p:nvPr>
        </p:nvSpPr>
        <p:spPr>
          <a:xfrm>
            <a:off x="457200" y="762000"/>
            <a:ext cx="8229600" cy="5364163"/>
          </a:xfrm>
        </p:spPr>
        <p:txBody>
          <a:bodyPr/>
          <a:lstStyle/>
          <a:p>
            <a:pPr>
              <a:buFontTx/>
              <a:buNone/>
              <a:defRPr/>
            </a:pPr>
            <a:r>
              <a:rPr lang="en-US" b="1" dirty="0">
                <a:solidFill>
                  <a:schemeClr val="bg2">
                    <a:lumMod val="10000"/>
                  </a:schemeClr>
                </a:solidFill>
              </a:rPr>
              <a:t>2.</a:t>
            </a:r>
            <a:r>
              <a:rPr lang="ru-RU" b="1" dirty="0">
                <a:solidFill>
                  <a:schemeClr val="bg2">
                    <a:lumMod val="10000"/>
                  </a:schemeClr>
                </a:solidFill>
              </a:rPr>
              <a:t> </a:t>
            </a:r>
            <a:r>
              <a:rPr lang="uk-UA" b="1" dirty="0">
                <a:solidFill>
                  <a:schemeClr val="bg2">
                    <a:lumMod val="10000"/>
                  </a:schemeClr>
                </a:solidFill>
              </a:rPr>
              <a:t>Певна комбінація </a:t>
            </a:r>
            <a:r>
              <a:rPr lang="uk-UA" b="1" dirty="0" err="1">
                <a:solidFill>
                  <a:schemeClr val="bg2">
                    <a:lumMod val="10000"/>
                  </a:schemeClr>
                </a:solidFill>
              </a:rPr>
              <a:t>алелей</a:t>
            </a:r>
            <a:endParaRPr lang="en-US" b="1" dirty="0">
              <a:solidFill>
                <a:schemeClr val="bg2">
                  <a:lumMod val="10000"/>
                </a:schemeClr>
              </a:solidFill>
            </a:endParaRPr>
          </a:p>
          <a:p>
            <a:pPr>
              <a:buFontTx/>
              <a:buNone/>
              <a:defRPr/>
            </a:pPr>
            <a:r>
              <a:rPr lang="uk-UA" sz="3600" dirty="0">
                <a:solidFill>
                  <a:schemeClr val="bg2">
                    <a:lumMod val="10000"/>
                  </a:schemeClr>
                </a:solidFill>
              </a:rPr>
              <a:t>Групи крові АВ0 </a:t>
            </a:r>
            <a:r>
              <a:rPr lang="ru-RU" dirty="0"/>
              <a:t>при певному поєднанні генів</a:t>
            </a:r>
            <a:r>
              <a:rPr lang="en-US" dirty="0"/>
              <a:t> </a:t>
            </a:r>
            <a:r>
              <a:rPr lang="en-US" b="1" i="1" dirty="0"/>
              <a:t>I</a:t>
            </a:r>
            <a:r>
              <a:rPr lang="en-US" b="1" i="1" baseline="30000" dirty="0"/>
              <a:t>A</a:t>
            </a:r>
            <a:r>
              <a:rPr lang="en-US" b="1" i="1" dirty="0"/>
              <a:t>,</a:t>
            </a:r>
            <a:r>
              <a:rPr lang="uk-UA" b="1" i="1" dirty="0"/>
              <a:t> </a:t>
            </a:r>
            <a:r>
              <a:rPr lang="en-US" b="1" i="1" dirty="0"/>
              <a:t>I</a:t>
            </a:r>
            <a:r>
              <a:rPr lang="en-US" b="1" i="1" baseline="30000" dirty="0"/>
              <a:t>B</a:t>
            </a:r>
            <a:r>
              <a:rPr lang="en-US" b="1" i="1" dirty="0"/>
              <a:t>, i</a:t>
            </a:r>
            <a:r>
              <a:rPr lang="en-US" dirty="0"/>
              <a:t> </a:t>
            </a:r>
            <a:r>
              <a:rPr lang="ru-RU" dirty="0"/>
              <a:t>фенотипово виявляються:</a:t>
            </a:r>
          </a:p>
          <a:p>
            <a:pPr>
              <a:buFontTx/>
              <a:buNone/>
              <a:defRPr/>
            </a:pPr>
            <a:r>
              <a:rPr lang="ru-RU" dirty="0"/>
              <a:t>   		</a:t>
            </a:r>
            <a:r>
              <a:rPr lang="en-US" dirty="0"/>
              <a:t>I</a:t>
            </a:r>
            <a:r>
              <a:rPr lang="ru-RU" dirty="0"/>
              <a:t> група крові (</a:t>
            </a:r>
            <a:r>
              <a:rPr lang="en-US" b="1" i="1" dirty="0"/>
              <a:t>ii</a:t>
            </a:r>
            <a:r>
              <a:rPr lang="ru-RU" dirty="0"/>
              <a:t>);</a:t>
            </a:r>
          </a:p>
          <a:p>
            <a:pPr>
              <a:buFontTx/>
              <a:buNone/>
              <a:defRPr/>
            </a:pPr>
            <a:r>
              <a:rPr lang="ru-RU" dirty="0"/>
              <a:t>   		</a:t>
            </a:r>
            <a:r>
              <a:rPr lang="en-US" dirty="0"/>
              <a:t>II</a:t>
            </a:r>
            <a:r>
              <a:rPr lang="ru-RU" dirty="0"/>
              <a:t> група крові (</a:t>
            </a:r>
            <a:r>
              <a:rPr lang="en-US" b="1" i="1" dirty="0"/>
              <a:t>I</a:t>
            </a:r>
            <a:r>
              <a:rPr lang="en-US" b="1" i="1" baseline="30000" dirty="0"/>
              <a:t>A</a:t>
            </a:r>
            <a:r>
              <a:rPr lang="en-US" b="1" i="1" dirty="0"/>
              <a:t>I</a:t>
            </a:r>
            <a:r>
              <a:rPr lang="en-US" b="1" i="1" baseline="30000" dirty="0"/>
              <a:t>A</a:t>
            </a:r>
            <a:r>
              <a:rPr lang="ru-RU" b="1" i="1" dirty="0"/>
              <a:t> або </a:t>
            </a:r>
            <a:r>
              <a:rPr lang="en-US" b="1" i="1" dirty="0"/>
              <a:t>I</a:t>
            </a:r>
            <a:r>
              <a:rPr lang="en-US" b="1" i="1" baseline="30000" dirty="0"/>
              <a:t>A</a:t>
            </a:r>
            <a:r>
              <a:rPr lang="en-US" b="1" i="1" dirty="0"/>
              <a:t>i</a:t>
            </a:r>
            <a:r>
              <a:rPr lang="en-US" dirty="0"/>
              <a:t>)</a:t>
            </a:r>
            <a:r>
              <a:rPr lang="ru-RU" dirty="0"/>
              <a:t>;</a:t>
            </a:r>
            <a:endParaRPr lang="uk-UA" dirty="0"/>
          </a:p>
          <a:p>
            <a:pPr>
              <a:buFontTx/>
              <a:buNone/>
              <a:defRPr/>
            </a:pPr>
            <a:r>
              <a:rPr lang="ru-RU" dirty="0"/>
              <a:t>   		</a:t>
            </a:r>
            <a:r>
              <a:rPr lang="en-US" dirty="0"/>
              <a:t>III</a:t>
            </a:r>
            <a:r>
              <a:rPr lang="ru-RU" dirty="0"/>
              <a:t> група крові (</a:t>
            </a:r>
            <a:r>
              <a:rPr lang="en-US" b="1" i="1" dirty="0"/>
              <a:t>I</a:t>
            </a:r>
            <a:r>
              <a:rPr lang="en-US" b="1" i="1" baseline="30000" dirty="0"/>
              <a:t>B</a:t>
            </a:r>
            <a:r>
              <a:rPr lang="en-US" b="1" i="1" dirty="0"/>
              <a:t>I</a:t>
            </a:r>
            <a:r>
              <a:rPr lang="en-US" b="1" i="1" baseline="30000" dirty="0"/>
              <a:t>B</a:t>
            </a:r>
            <a:r>
              <a:rPr lang="uk-UA" b="1" i="1" baseline="30000" dirty="0"/>
              <a:t> </a:t>
            </a:r>
            <a:r>
              <a:rPr lang="ru-RU" b="1" i="1" dirty="0"/>
              <a:t> або </a:t>
            </a:r>
            <a:r>
              <a:rPr lang="en-US" b="1" i="1" dirty="0"/>
              <a:t>I</a:t>
            </a:r>
            <a:r>
              <a:rPr lang="en-US" b="1" i="1" baseline="30000" dirty="0"/>
              <a:t>B</a:t>
            </a:r>
            <a:r>
              <a:rPr lang="en-US" b="1" i="1" dirty="0"/>
              <a:t>i</a:t>
            </a:r>
            <a:r>
              <a:rPr lang="ru-RU" b="1" i="1" dirty="0"/>
              <a:t>);</a:t>
            </a:r>
          </a:p>
          <a:p>
            <a:pPr>
              <a:buFontTx/>
              <a:buNone/>
              <a:defRPr/>
            </a:pPr>
            <a:r>
              <a:rPr lang="ru-RU" dirty="0"/>
              <a:t>   		</a:t>
            </a:r>
            <a:r>
              <a:rPr lang="en-US" dirty="0"/>
              <a:t>IV </a:t>
            </a:r>
            <a:r>
              <a:rPr lang="ru-RU" dirty="0"/>
              <a:t>група крові</a:t>
            </a:r>
            <a:r>
              <a:rPr lang="ru-RU" b="1" i="1" dirty="0"/>
              <a:t> (</a:t>
            </a:r>
            <a:r>
              <a:rPr lang="en-US" b="1" i="1" dirty="0"/>
              <a:t>I</a:t>
            </a:r>
            <a:r>
              <a:rPr lang="en-US" b="1" i="1" baseline="30000" dirty="0"/>
              <a:t>A</a:t>
            </a:r>
            <a:r>
              <a:rPr lang="en-US" b="1" i="1" dirty="0"/>
              <a:t>I</a:t>
            </a:r>
            <a:r>
              <a:rPr lang="en-US" b="1" i="1" baseline="30000" dirty="0"/>
              <a:t>B</a:t>
            </a:r>
            <a:r>
              <a:rPr lang="ru-RU" b="1" i="1" dirty="0"/>
              <a:t>).</a:t>
            </a:r>
          </a:p>
          <a:p>
            <a:pPr>
              <a:buFont typeface="Arial" charset="0"/>
              <a:buChar char="•"/>
              <a:defRPr/>
            </a:pPr>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a:extLst>
              <a:ext uri="{FF2B5EF4-FFF2-40B4-BE49-F238E27FC236}">
                <a16:creationId xmlns:a16="http://schemas.microsoft.com/office/drawing/2014/main" id="{8E7AC843-2B63-AEC7-5848-BD15FFBA3FA3}"/>
              </a:ext>
            </a:extLst>
          </p:cNvPr>
          <p:cNvSpPr>
            <a:spLocks noGrp="1" noChangeArrowheads="1"/>
          </p:cNvSpPr>
          <p:nvPr>
            <p:ph type="body" idx="1"/>
          </p:nvPr>
        </p:nvSpPr>
        <p:spPr>
          <a:xfrm>
            <a:off x="533400" y="304800"/>
            <a:ext cx="8229600" cy="4525963"/>
          </a:xfrm>
        </p:spPr>
        <p:txBody>
          <a:bodyPr/>
          <a:lstStyle/>
          <a:p>
            <a:pPr>
              <a:buFontTx/>
              <a:buNone/>
              <a:defRPr/>
            </a:pPr>
            <a:r>
              <a:rPr lang="ru-RU" b="1" dirty="0">
                <a:solidFill>
                  <a:schemeClr val="bg2">
                    <a:lumMod val="10000"/>
                  </a:schemeClr>
                </a:solidFill>
              </a:rPr>
              <a:t>  3.</a:t>
            </a:r>
            <a:r>
              <a:rPr lang="uk-UA" b="1" dirty="0">
                <a:solidFill>
                  <a:schemeClr val="bg2">
                    <a:lumMod val="10000"/>
                  </a:schemeClr>
                </a:solidFill>
              </a:rPr>
              <a:t>Певна комбінація </a:t>
            </a:r>
            <a:r>
              <a:rPr lang="uk-UA" b="1" dirty="0" err="1">
                <a:solidFill>
                  <a:schemeClr val="bg2">
                    <a:lumMod val="10000"/>
                  </a:schemeClr>
                </a:solidFill>
              </a:rPr>
              <a:t>неалельних</a:t>
            </a:r>
            <a:r>
              <a:rPr lang="uk-UA" b="1" dirty="0">
                <a:solidFill>
                  <a:schemeClr val="bg2">
                    <a:lumMod val="10000"/>
                  </a:schemeClr>
                </a:solidFill>
              </a:rPr>
              <a:t> генів</a:t>
            </a:r>
            <a:endParaRPr lang="en-US" b="1" dirty="0">
              <a:solidFill>
                <a:schemeClr val="bg2">
                  <a:lumMod val="10000"/>
                </a:schemeClr>
              </a:solidFill>
            </a:endParaRPr>
          </a:p>
          <a:p>
            <a:pPr>
              <a:buFontTx/>
              <a:buNone/>
              <a:defRPr/>
            </a:pPr>
            <a:r>
              <a:rPr lang="uk-UA" sz="2800" dirty="0">
                <a:solidFill>
                  <a:schemeClr val="bg2">
                    <a:lumMod val="10000"/>
                  </a:schemeClr>
                </a:solidFill>
              </a:rPr>
              <a:t>Так</a:t>
            </a:r>
            <a:r>
              <a:rPr lang="en-US" sz="2800" dirty="0">
                <a:solidFill>
                  <a:schemeClr val="bg2">
                    <a:lumMod val="10000"/>
                  </a:schemeClr>
                </a:solidFill>
              </a:rPr>
              <a:t>, </a:t>
            </a:r>
            <a:r>
              <a:rPr lang="uk-UA" sz="2800" dirty="0">
                <a:solidFill>
                  <a:schemeClr val="bg2">
                    <a:lumMod val="10000"/>
                  </a:schemeClr>
                </a:solidFill>
              </a:rPr>
              <a:t>полімерія спостерігається при успадкуванні коліра шкіри і очей</a:t>
            </a:r>
            <a:endParaRPr lang="en-US" sz="2800" dirty="0">
              <a:solidFill>
                <a:schemeClr val="bg2">
                  <a:lumMod val="10000"/>
                </a:schemeClr>
              </a:solidFill>
            </a:endParaRPr>
          </a:p>
          <a:p>
            <a:pPr>
              <a:buFontTx/>
              <a:buNone/>
              <a:defRPr/>
            </a:pPr>
            <a:endParaRPr lang="ru-RU" dirty="0"/>
          </a:p>
        </p:txBody>
      </p:sp>
      <p:pic>
        <p:nvPicPr>
          <p:cNvPr id="11267" name="Рисунок 4" descr="Картинки по запросу polygenic inheritance">
            <a:extLst>
              <a:ext uri="{FF2B5EF4-FFF2-40B4-BE49-F238E27FC236}">
                <a16:creationId xmlns:a16="http://schemas.microsoft.com/office/drawing/2014/main" id="{DDBDBD99-B253-594F-A083-8EF74B29D2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6917"/>
          <a:stretch>
            <a:fillRect/>
          </a:stretch>
        </p:blipFill>
        <p:spPr bwMode="auto">
          <a:xfrm>
            <a:off x="203200" y="1996282"/>
            <a:ext cx="6121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2" descr="Картинки по запросу polygenic inheritance">
            <a:extLst>
              <a:ext uri="{FF2B5EF4-FFF2-40B4-BE49-F238E27FC236}">
                <a16:creationId xmlns:a16="http://schemas.microsoft.com/office/drawing/2014/main" id="{D0E6BD88-47A0-A250-412F-A72318EFDB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5105400"/>
            <a:ext cx="24860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TextBox 6">
            <a:extLst>
              <a:ext uri="{FF2B5EF4-FFF2-40B4-BE49-F238E27FC236}">
                <a16:creationId xmlns:a16="http://schemas.microsoft.com/office/drawing/2014/main" id="{EA1BC595-D42C-32B8-A18D-AB2A8D34D31C}"/>
              </a:ext>
            </a:extLst>
          </p:cNvPr>
          <p:cNvSpPr txBox="1">
            <a:spLocks noChangeArrowheads="1"/>
          </p:cNvSpPr>
          <p:nvPr/>
        </p:nvSpPr>
        <p:spPr bwMode="auto">
          <a:xfrm>
            <a:off x="533400" y="5486400"/>
            <a:ext cx="5562600" cy="1016000"/>
          </a:xfrm>
          <a:prstGeom prst="rect">
            <a:avLst/>
          </a:prstGeom>
          <a:noFill/>
          <a:ln w="9525">
            <a:noFill/>
            <a:miter lim="800000"/>
            <a:headEnd/>
            <a:tailEnd/>
          </a:ln>
        </p:spPr>
        <p:txBody>
          <a:bodyPr>
            <a:spAutoFit/>
          </a:bodyPr>
          <a:lstStyle/>
          <a:p>
            <a:pPr eaLnBrk="1" hangingPunct="1">
              <a:defRPr/>
            </a:pPr>
            <a:r>
              <a:rPr lang="uk-UA" sz="2000" dirty="0">
                <a:solidFill>
                  <a:schemeClr val="bg2">
                    <a:lumMod val="10000"/>
                  </a:schemeClr>
                </a:solidFill>
                <a:latin typeface="Arial" charset="0"/>
              </a:rPr>
              <a:t>Колір очей визначається рівнем пігментації та розсіюванням світла стромою райдужної оболонки; виявлено 16 генів</a:t>
            </a:r>
          </a:p>
        </p:txBody>
      </p:sp>
      <p:sp>
        <p:nvSpPr>
          <p:cNvPr id="6150" name="TextBox 7">
            <a:extLst>
              <a:ext uri="{FF2B5EF4-FFF2-40B4-BE49-F238E27FC236}">
                <a16:creationId xmlns:a16="http://schemas.microsoft.com/office/drawing/2014/main" id="{A6EB7DA9-FA97-3429-C02F-B660D7EDB72B}"/>
              </a:ext>
            </a:extLst>
          </p:cNvPr>
          <p:cNvSpPr txBox="1">
            <a:spLocks noChangeArrowheads="1"/>
          </p:cNvSpPr>
          <p:nvPr/>
        </p:nvSpPr>
        <p:spPr bwMode="auto">
          <a:xfrm>
            <a:off x="6489700" y="1981200"/>
            <a:ext cx="2286000" cy="2554288"/>
          </a:xfrm>
          <a:prstGeom prst="rect">
            <a:avLst/>
          </a:prstGeom>
          <a:noFill/>
          <a:ln w="9525">
            <a:noFill/>
            <a:miter lim="800000"/>
            <a:headEnd/>
            <a:tailEnd/>
          </a:ln>
        </p:spPr>
        <p:txBody>
          <a:bodyPr>
            <a:spAutoFit/>
          </a:bodyPr>
          <a:lstStyle/>
          <a:p>
            <a:pPr eaLnBrk="1" hangingPunct="1">
              <a:defRPr/>
            </a:pPr>
            <a:r>
              <a:rPr lang="uk-UA" sz="2000" dirty="0">
                <a:solidFill>
                  <a:schemeClr val="bg2">
                    <a:lumMod val="10000"/>
                  </a:schemeClr>
                </a:solidFill>
                <a:latin typeface="Arial" charset="0"/>
              </a:rPr>
              <a:t>колір шкіри залежить від типу, кількості та упаковки меланіну в клітинах шкіри (задіяно понад двадцять генів)</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Содержимое 2">
            <a:extLst>
              <a:ext uri="{FF2B5EF4-FFF2-40B4-BE49-F238E27FC236}">
                <a16:creationId xmlns:a16="http://schemas.microsoft.com/office/drawing/2014/main" id="{71F5DD93-0DC1-0E09-8746-82A970353FF0}"/>
              </a:ext>
            </a:extLst>
          </p:cNvPr>
          <p:cNvSpPr>
            <a:spLocks noGrp="1"/>
          </p:cNvSpPr>
          <p:nvPr>
            <p:ph idx="1"/>
          </p:nvPr>
        </p:nvSpPr>
        <p:spPr>
          <a:xfrm>
            <a:off x="457200" y="304800"/>
            <a:ext cx="8458200" cy="5440363"/>
          </a:xfrm>
        </p:spPr>
        <p:txBody>
          <a:bodyPr/>
          <a:lstStyle/>
          <a:p>
            <a:pPr>
              <a:buFont typeface="Arial" charset="0"/>
              <a:buNone/>
              <a:defRPr/>
            </a:pPr>
            <a:r>
              <a:rPr lang="en-US" b="1" dirty="0">
                <a:solidFill>
                  <a:schemeClr val="bg2">
                    <a:lumMod val="10000"/>
                  </a:schemeClr>
                </a:solidFill>
              </a:rPr>
              <a:t>4. </a:t>
            </a:r>
            <a:r>
              <a:rPr lang="uk-UA" b="1" dirty="0">
                <a:solidFill>
                  <a:schemeClr val="bg2">
                    <a:lumMod val="10000"/>
                  </a:schemeClr>
                </a:solidFill>
              </a:rPr>
              <a:t>Доза генів</a:t>
            </a:r>
            <a:endParaRPr lang="en-US" b="1" dirty="0">
              <a:solidFill>
                <a:schemeClr val="bg2">
                  <a:lumMod val="10000"/>
                </a:schemeClr>
              </a:solidFill>
            </a:endParaRPr>
          </a:p>
          <a:p>
            <a:pPr>
              <a:buFont typeface="Arial" charset="0"/>
              <a:buNone/>
              <a:defRPr/>
            </a:pPr>
            <a:r>
              <a:rPr lang="uk-UA" sz="2800" dirty="0">
                <a:solidFill>
                  <a:schemeClr val="bg2">
                    <a:lumMod val="10000"/>
                  </a:schemeClr>
                </a:solidFill>
              </a:rPr>
              <a:t>додаткова хромосома 21 приносить приблизно 1% зайвих генів, але це проявляється як синдром Дауна.</a:t>
            </a:r>
          </a:p>
          <a:p>
            <a:pPr>
              <a:buFont typeface="Arial" charset="0"/>
              <a:buNone/>
              <a:defRPr/>
            </a:pPr>
            <a:r>
              <a:rPr lang="uk-UA" sz="2800" dirty="0">
                <a:solidFill>
                  <a:schemeClr val="bg2">
                    <a:lumMod val="10000"/>
                  </a:schemeClr>
                </a:solidFill>
              </a:rPr>
              <a:t>При багатьох домінантних захворюваннях</a:t>
            </a:r>
            <a:r>
              <a:rPr lang="ru-RU" sz="2800" dirty="0"/>
              <a:t> гомозиготи (</a:t>
            </a:r>
            <a:r>
              <a:rPr lang="ru-RU" sz="2800" b="1" i="1" dirty="0"/>
              <a:t>АА</a:t>
            </a:r>
            <a:r>
              <a:rPr lang="ru-RU" sz="2800" dirty="0"/>
              <a:t>) нежиттєздатні, гетерозиготи (</a:t>
            </a:r>
            <a:r>
              <a:rPr lang="ru-RU" sz="2800" b="1" i="1" dirty="0"/>
              <a:t>Аа</a:t>
            </a:r>
            <a:r>
              <a:rPr lang="ru-RU" sz="2800" dirty="0"/>
              <a:t>) хворі</a:t>
            </a:r>
            <a:endParaRPr lang="uk-UA" sz="2800" dirty="0">
              <a:solidFill>
                <a:schemeClr val="bg2">
                  <a:lumMod val="10000"/>
                </a:schemeClr>
              </a:solidFill>
            </a:endParaRPr>
          </a:p>
          <a:p>
            <a:pPr>
              <a:buFont typeface="Arial" charset="0"/>
              <a:buNone/>
              <a:defRPr/>
            </a:pPr>
            <a:r>
              <a:rPr lang="uk-UA" sz="2800" dirty="0">
                <a:solidFill>
                  <a:schemeClr val="bg2">
                    <a:lumMod val="10000"/>
                  </a:schemeClr>
                </a:solidFill>
              </a:rPr>
              <a:t>Компенсацією дози генів у жінок є інактивація однієї з Х-хромосом (утворення тілець Бара). </a:t>
            </a:r>
            <a:endParaRPr lang="uk-UA" dirty="0"/>
          </a:p>
          <a:p>
            <a:pPr>
              <a:buFont typeface="Arial" charset="0"/>
              <a:buChar char="•"/>
              <a:defRPr/>
            </a:pPr>
            <a:endParaRPr lang="en-US" dirty="0"/>
          </a:p>
        </p:txBody>
      </p:sp>
      <p:pic>
        <p:nvPicPr>
          <p:cNvPr id="12291" name="Рисунок 3" descr="https://bio.libretexts.org/@api/deki/files/3149/img006.gif?revision=3&amp;size=bestfit&amp;width=263&amp;height=282">
            <a:extLst>
              <a:ext uri="{FF2B5EF4-FFF2-40B4-BE49-F238E27FC236}">
                <a16:creationId xmlns:a16="http://schemas.microsoft.com/office/drawing/2014/main" id="{25452F32-C97D-80A9-E323-66701B4FB0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4114800"/>
            <a:ext cx="2514600"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descr="тельца Барра">
            <a:extLst>
              <a:ext uri="{FF2B5EF4-FFF2-40B4-BE49-F238E27FC236}">
                <a16:creationId xmlns:a16="http://schemas.microsoft.com/office/drawing/2014/main" id="{B3C9F68B-F550-D59B-3099-2DB1306A1B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778"/>
          <a:stretch>
            <a:fillRect/>
          </a:stretch>
        </p:blipFill>
        <p:spPr bwMode="auto">
          <a:xfrm>
            <a:off x="1905000" y="4572000"/>
            <a:ext cx="23622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E9F51109-3A97-BE68-B4F1-9C1A199D9A96}"/>
              </a:ext>
            </a:extLst>
          </p:cNvPr>
          <p:cNvSpPr>
            <a:spLocks noGrp="1" noChangeArrowheads="1"/>
          </p:cNvSpPr>
          <p:nvPr>
            <p:ph type="body" idx="1"/>
          </p:nvPr>
        </p:nvSpPr>
        <p:spPr>
          <a:xfrm>
            <a:off x="533400" y="381000"/>
            <a:ext cx="8229600" cy="5745163"/>
          </a:xfrm>
        </p:spPr>
        <p:txBody>
          <a:bodyPr/>
          <a:lstStyle/>
          <a:p>
            <a:pPr>
              <a:lnSpc>
                <a:spcPct val="90000"/>
              </a:lnSpc>
              <a:buFontTx/>
              <a:buNone/>
              <a:defRPr/>
            </a:pPr>
            <a:r>
              <a:rPr lang="ru-RU" sz="2800" b="1" dirty="0">
                <a:solidFill>
                  <a:schemeClr val="bg2">
                    <a:lumMod val="10000"/>
                  </a:schemeClr>
                </a:solidFill>
              </a:rPr>
              <a:t>  </a:t>
            </a:r>
            <a:r>
              <a:rPr lang="en-US" sz="2800" b="1" dirty="0">
                <a:solidFill>
                  <a:schemeClr val="bg2">
                    <a:lumMod val="10000"/>
                  </a:schemeClr>
                </a:solidFill>
              </a:rPr>
              <a:t>5. </a:t>
            </a:r>
            <a:r>
              <a:rPr lang="uk-UA" sz="2800" b="1" dirty="0">
                <a:solidFill>
                  <a:schemeClr val="bg2">
                    <a:lumMod val="10000"/>
                  </a:schemeClr>
                </a:solidFill>
              </a:rPr>
              <a:t> Впливи інших генів генної мережі (взаємодія та регуляція).</a:t>
            </a:r>
            <a:endParaRPr lang="en-US" sz="2800" b="1" dirty="0">
              <a:solidFill>
                <a:schemeClr val="bg2">
                  <a:lumMod val="10000"/>
                </a:schemeClr>
              </a:solidFill>
            </a:endParaRPr>
          </a:p>
          <a:p>
            <a:pPr>
              <a:lnSpc>
                <a:spcPct val="90000"/>
              </a:lnSpc>
              <a:buFontTx/>
              <a:buNone/>
              <a:defRPr/>
            </a:pPr>
            <a:endParaRPr lang="en-US" sz="2800" dirty="0"/>
          </a:p>
          <a:p>
            <a:pPr>
              <a:lnSpc>
                <a:spcPct val="90000"/>
              </a:lnSpc>
              <a:buFontTx/>
              <a:buNone/>
              <a:defRPr/>
            </a:pPr>
            <a:endParaRPr lang="en-US" sz="2800" dirty="0"/>
          </a:p>
          <a:p>
            <a:pPr>
              <a:lnSpc>
                <a:spcPct val="90000"/>
              </a:lnSpc>
              <a:buFontTx/>
              <a:buNone/>
              <a:defRPr/>
            </a:pPr>
            <a:endParaRPr lang="en-US" sz="2800" dirty="0"/>
          </a:p>
          <a:p>
            <a:pPr>
              <a:lnSpc>
                <a:spcPct val="90000"/>
              </a:lnSpc>
              <a:buFontTx/>
              <a:buNone/>
              <a:defRPr/>
            </a:pPr>
            <a:endParaRPr lang="en-US" sz="2800" dirty="0"/>
          </a:p>
          <a:p>
            <a:pPr>
              <a:lnSpc>
                <a:spcPct val="90000"/>
              </a:lnSpc>
              <a:buFontTx/>
              <a:buNone/>
              <a:defRPr/>
            </a:pPr>
            <a:endParaRPr lang="en-US" sz="2800" dirty="0"/>
          </a:p>
          <a:p>
            <a:pPr>
              <a:lnSpc>
                <a:spcPct val="90000"/>
              </a:lnSpc>
              <a:buFontTx/>
              <a:buNone/>
              <a:defRPr/>
            </a:pPr>
            <a:endParaRPr lang="en-US" sz="2800" dirty="0"/>
          </a:p>
          <a:p>
            <a:pPr>
              <a:lnSpc>
                <a:spcPct val="90000"/>
              </a:lnSpc>
              <a:buFontTx/>
              <a:buNone/>
              <a:defRPr/>
            </a:pPr>
            <a:endParaRPr lang="en-US" sz="2800" dirty="0"/>
          </a:p>
          <a:p>
            <a:pPr>
              <a:lnSpc>
                <a:spcPct val="90000"/>
              </a:lnSpc>
              <a:buFontTx/>
              <a:buNone/>
              <a:defRPr/>
            </a:pPr>
            <a:r>
              <a:rPr lang="uk-UA" sz="2800" dirty="0"/>
              <a:t>.</a:t>
            </a:r>
            <a:r>
              <a:rPr lang="ru-RU" sz="2800" dirty="0"/>
              <a:t> </a:t>
            </a:r>
          </a:p>
        </p:txBody>
      </p:sp>
      <p:pic>
        <p:nvPicPr>
          <p:cNvPr id="13315" name="Рисунок 4" descr="Parkinson's disease regulatory network. The genes and miRNAs implicated in PD pathology are highlighted in green and the genes of potential interest are highlighted in blue. Genes that code for transcription factors (TFs) are highlighted in yellow. MicroRNA-mRNA target interactions are represented using solid orange lines.">
            <a:extLst>
              <a:ext uri="{FF2B5EF4-FFF2-40B4-BE49-F238E27FC236}">
                <a16:creationId xmlns:a16="http://schemas.microsoft.com/office/drawing/2014/main" id="{56640E9A-FD76-D7AB-F008-535C52F648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219200"/>
            <a:ext cx="5715000" cy="433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Box 8">
            <a:extLst>
              <a:ext uri="{FF2B5EF4-FFF2-40B4-BE49-F238E27FC236}">
                <a16:creationId xmlns:a16="http://schemas.microsoft.com/office/drawing/2014/main" id="{6B90FEC7-5845-89A1-A32A-E7F98B55C0EA}"/>
              </a:ext>
            </a:extLst>
          </p:cNvPr>
          <p:cNvSpPr txBox="1">
            <a:spLocks noChangeArrowheads="1"/>
          </p:cNvSpPr>
          <p:nvPr/>
        </p:nvSpPr>
        <p:spPr bwMode="auto">
          <a:xfrm>
            <a:off x="838200" y="5867400"/>
            <a:ext cx="8001000" cy="461963"/>
          </a:xfrm>
          <a:prstGeom prst="rect">
            <a:avLst/>
          </a:prstGeom>
          <a:noFill/>
          <a:ln w="9525">
            <a:noFill/>
            <a:miter lim="800000"/>
            <a:headEnd/>
            <a:tailEnd/>
          </a:ln>
        </p:spPr>
        <p:txBody>
          <a:bodyPr>
            <a:spAutoFit/>
          </a:bodyPr>
          <a:lstStyle/>
          <a:p>
            <a:pPr eaLnBrk="1" hangingPunct="1">
              <a:defRPr/>
            </a:pPr>
            <a:r>
              <a:rPr lang="uk-UA" i="1" dirty="0">
                <a:solidFill>
                  <a:schemeClr val="bg2">
                    <a:lumMod val="10000"/>
                  </a:schemeClr>
                </a:solidFill>
                <a:latin typeface="Arial" charset="0"/>
              </a:rPr>
              <a:t>Регуляторна генна мережа при хворобі Паркінсона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Содержимое 2">
            <a:extLst>
              <a:ext uri="{FF2B5EF4-FFF2-40B4-BE49-F238E27FC236}">
                <a16:creationId xmlns:a16="http://schemas.microsoft.com/office/drawing/2014/main" id="{180D8195-4903-B0B9-1209-4A589B69A9BF}"/>
              </a:ext>
            </a:extLst>
          </p:cNvPr>
          <p:cNvSpPr>
            <a:spLocks noGrp="1"/>
          </p:cNvSpPr>
          <p:nvPr>
            <p:ph idx="1"/>
          </p:nvPr>
        </p:nvSpPr>
        <p:spPr>
          <a:xfrm>
            <a:off x="457200" y="381000"/>
            <a:ext cx="8229600" cy="5745163"/>
          </a:xfrm>
        </p:spPr>
        <p:txBody>
          <a:bodyPr/>
          <a:lstStyle/>
          <a:p>
            <a:pPr algn="ctr">
              <a:buFont typeface="Arial" charset="0"/>
              <a:buNone/>
              <a:defRPr/>
            </a:pPr>
            <a:r>
              <a:rPr lang="uk-UA" b="1" dirty="0">
                <a:solidFill>
                  <a:schemeClr val="bg2">
                    <a:lumMod val="10000"/>
                  </a:schemeClr>
                </a:solidFill>
              </a:rPr>
              <a:t>Фактори зовнішнього середовища, що впливають на експресію (прояв) генів</a:t>
            </a:r>
          </a:p>
          <a:p>
            <a:pPr>
              <a:buFont typeface="Arial" charset="0"/>
              <a:buNone/>
              <a:defRPr/>
            </a:pPr>
            <a:r>
              <a:rPr lang="uk-UA" dirty="0">
                <a:solidFill>
                  <a:schemeClr val="bg2">
                    <a:lumMod val="10000"/>
                  </a:schemeClr>
                </a:solidFill>
              </a:rPr>
              <a:t>Епігенетична регуляція - будь-який механізм, який надає регуляторну інформацію геному без зміни </a:t>
            </a:r>
            <a:r>
              <a:rPr lang="uk-UA" dirty="0" err="1">
                <a:solidFill>
                  <a:schemeClr val="bg2">
                    <a:lumMod val="10000"/>
                  </a:schemeClr>
                </a:solidFill>
              </a:rPr>
              <a:t>нуклеотидної</a:t>
            </a:r>
            <a:r>
              <a:rPr lang="uk-UA" dirty="0">
                <a:solidFill>
                  <a:schemeClr val="bg2">
                    <a:lumMod val="10000"/>
                  </a:schemeClr>
                </a:solidFill>
              </a:rPr>
              <a:t> послідовності  (модифікація білків гістонів, метилювання ДНК</a:t>
            </a:r>
            <a:r>
              <a:rPr lang="uk-UA" b="1" dirty="0">
                <a:solidFill>
                  <a:schemeClr val="bg2">
                    <a:lumMod val="10000"/>
                  </a:schemeClr>
                </a:solidFill>
              </a:rPr>
              <a:t>)</a:t>
            </a:r>
            <a:endParaRPr lang="uk-UA" sz="3600" b="1" dirty="0">
              <a:solidFill>
                <a:srgbClr val="FF0000"/>
              </a:solidFill>
            </a:endParaRPr>
          </a:p>
          <a:p>
            <a:pPr algn="ctr">
              <a:buFont typeface="Arial" charset="0"/>
              <a:buNone/>
              <a:defRPr/>
            </a:pPr>
            <a:endParaRPr lang="uk-UA" sz="3600" b="1" dirty="0">
              <a:solidFill>
                <a:srgbClr val="FF0000"/>
              </a:solidFill>
            </a:endParaRPr>
          </a:p>
          <a:p>
            <a:pPr algn="ctr">
              <a:spcBef>
                <a:spcPts val="0"/>
              </a:spcBef>
              <a:buFont typeface="Arial" charset="0"/>
              <a:buNone/>
              <a:defRPr/>
            </a:pPr>
            <a:r>
              <a:rPr lang="uk-UA" sz="3600" dirty="0"/>
              <a:t>Все вищезазначене обумовлює </a:t>
            </a:r>
          </a:p>
          <a:p>
            <a:pPr algn="ctr">
              <a:spcBef>
                <a:spcPts val="0"/>
              </a:spcBef>
              <a:buFont typeface="Arial" charset="0"/>
              <a:buNone/>
              <a:defRPr/>
            </a:pPr>
            <a:r>
              <a:rPr lang="uk-UA" sz="3600" b="1" dirty="0">
                <a:solidFill>
                  <a:srgbClr val="FF0000"/>
                </a:solidFill>
              </a:rPr>
              <a:t>Неповну пенетрантність</a:t>
            </a:r>
            <a:endParaRPr lang="en-US" sz="3600" b="1" dirty="0">
              <a:solidFill>
                <a:srgbClr val="FF0000"/>
              </a:solidFill>
            </a:endParaRPr>
          </a:p>
          <a:p>
            <a:pPr algn="ctr">
              <a:spcBef>
                <a:spcPts val="0"/>
              </a:spcBef>
              <a:buFont typeface="Arial" charset="0"/>
              <a:buNone/>
              <a:defRPr/>
            </a:pPr>
            <a:r>
              <a:rPr lang="uk-UA" sz="3600" b="1" dirty="0">
                <a:solidFill>
                  <a:srgbClr val="FF0000"/>
                </a:solidFill>
              </a:rPr>
              <a:t>Варюючу експресивність</a:t>
            </a:r>
            <a:endParaRPr lang="en-US" sz="3600" b="1" dirty="0">
              <a:solidFill>
                <a:srgbClr val="FF0000"/>
              </a:solidFill>
            </a:endParaRPr>
          </a:p>
          <a:p>
            <a:pPr>
              <a:buFont typeface="Arial" charset="0"/>
              <a:buNone/>
              <a:defRPr/>
            </a:pPr>
            <a:endParaRPr lang="en-US" dirty="0"/>
          </a:p>
          <a:p>
            <a:pPr>
              <a:buFont typeface="Arial" charset="0"/>
              <a:buChar char="•"/>
              <a:defRPr/>
            </a:pPr>
            <a:endParaRPr lang="uk-UA" dirty="0"/>
          </a:p>
        </p:txBody>
      </p:sp>
      <p:sp>
        <p:nvSpPr>
          <p:cNvPr id="4" name="Стрелка вниз 3">
            <a:extLst>
              <a:ext uri="{FF2B5EF4-FFF2-40B4-BE49-F238E27FC236}">
                <a16:creationId xmlns:a16="http://schemas.microsoft.com/office/drawing/2014/main" id="{CB5214FD-EA02-F873-EE1A-82B6081C1775}"/>
              </a:ext>
            </a:extLst>
          </p:cNvPr>
          <p:cNvSpPr/>
          <p:nvPr/>
        </p:nvSpPr>
        <p:spPr>
          <a:xfrm>
            <a:off x="4419600" y="3810000"/>
            <a:ext cx="4572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uk-U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Содержимое 2">
            <a:extLst>
              <a:ext uri="{FF2B5EF4-FFF2-40B4-BE49-F238E27FC236}">
                <a16:creationId xmlns:a16="http://schemas.microsoft.com/office/drawing/2014/main" id="{14E1CC99-08C3-8A05-1F51-10EE52FFA95F}"/>
              </a:ext>
            </a:extLst>
          </p:cNvPr>
          <p:cNvSpPr>
            <a:spLocks noGrp="1"/>
          </p:cNvSpPr>
          <p:nvPr>
            <p:ph idx="1"/>
          </p:nvPr>
        </p:nvSpPr>
        <p:spPr>
          <a:xfrm>
            <a:off x="457200" y="609600"/>
            <a:ext cx="8229600" cy="5516563"/>
          </a:xfrm>
        </p:spPr>
        <p:txBody>
          <a:bodyPr/>
          <a:lstStyle/>
          <a:p>
            <a:pPr>
              <a:buFont typeface="Arial" panose="020B0604020202020204" pitchFamily="34" charset="0"/>
              <a:buNone/>
            </a:pPr>
            <a:r>
              <a:rPr lang="uk-UA" altLang="ru-UA" b="1">
                <a:solidFill>
                  <a:srgbClr val="FF0000"/>
                </a:solidFill>
              </a:rPr>
              <a:t>Пенетрантність </a:t>
            </a:r>
            <a:r>
              <a:rPr lang="uk-UA" altLang="ru-UA"/>
              <a:t>визначається як  частка людей з певним генотипом, які виявляють ознаки, пов'язані з цим генотипом.</a:t>
            </a:r>
          </a:p>
          <a:p>
            <a:pPr>
              <a:buFont typeface="Arial" panose="020B0604020202020204" pitchFamily="34" charset="0"/>
              <a:buNone/>
            </a:pPr>
            <a:r>
              <a:rPr lang="uk-UA" altLang="ru-UA"/>
              <a:t>Якщо деякі люди з цим генотипом не демонструють ознаки, що залежать від цього генотипу, стан називається неповною (або зниженою) пенетрантністю.</a:t>
            </a:r>
          </a:p>
          <a:p>
            <a:pPr>
              <a:buFont typeface="Arial" panose="020B0604020202020204" pitchFamily="34" charset="0"/>
              <a:buNone/>
            </a:pPr>
            <a:r>
              <a:rPr lang="uk-UA" altLang="ru-UA" b="1">
                <a:solidFill>
                  <a:srgbClr val="FF0000"/>
                </a:solidFill>
              </a:rPr>
              <a:t>Варіабельна експресивність </a:t>
            </a:r>
            <a:r>
              <a:rPr lang="uk-UA" altLang="ru-UA"/>
              <a:t>відноситься до діапазону ознак, які можуть виникати у різних людей з однаковим генетичним захворюванням</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Прямая со стрелкой 7">
            <a:extLst>
              <a:ext uri="{FF2B5EF4-FFF2-40B4-BE49-F238E27FC236}">
                <a16:creationId xmlns:a16="http://schemas.microsoft.com/office/drawing/2014/main" id="{02F73CB0-D34C-C375-3040-A58BC7CB83FB}"/>
              </a:ext>
            </a:extLst>
          </p:cNvPr>
          <p:cNvCxnSpPr/>
          <p:nvPr/>
        </p:nvCxnSpPr>
        <p:spPr>
          <a:xfrm>
            <a:off x="7086600" y="3657600"/>
            <a:ext cx="0"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aphicFrame>
        <p:nvGraphicFramePr>
          <p:cNvPr id="13" name="Схема 12">
            <a:extLst>
              <a:ext uri="{FF2B5EF4-FFF2-40B4-BE49-F238E27FC236}">
                <a16:creationId xmlns:a16="http://schemas.microsoft.com/office/drawing/2014/main" id="{87F77CEA-8182-C105-F6D5-ACF13D63307C}"/>
              </a:ext>
            </a:extLst>
          </p:cNvPr>
          <p:cNvGraphicFramePr/>
          <p:nvPr/>
        </p:nvGraphicFramePr>
        <p:xfrm>
          <a:off x="609600" y="609600"/>
          <a:ext cx="8077200" cy="574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3">
            <a:extLst>
              <a:ext uri="{FF2B5EF4-FFF2-40B4-BE49-F238E27FC236}">
                <a16:creationId xmlns:a16="http://schemas.microsoft.com/office/drawing/2014/main" id="{1E92E8A3-8E5E-3925-1379-F380EBFC48EE}"/>
              </a:ext>
            </a:extLst>
          </p:cNvPr>
          <p:cNvSpPr>
            <a:spLocks noGrp="1"/>
          </p:cNvSpPr>
          <p:nvPr>
            <p:ph type="title"/>
          </p:nvPr>
        </p:nvSpPr>
        <p:spPr>
          <a:xfrm>
            <a:off x="381000" y="0"/>
            <a:ext cx="8763000" cy="609600"/>
          </a:xfrm>
        </p:spPr>
        <p:txBody>
          <a:bodyPr/>
          <a:lstStyle/>
          <a:p>
            <a:pPr eaLnBrk="1" hangingPunct="1"/>
            <a:br>
              <a:rPr lang="en-US" altLang="ru-RU" sz="4000" dirty="0"/>
            </a:br>
            <a:br>
              <a:rPr lang="en-US" altLang="ru-RU" sz="4000" dirty="0"/>
            </a:br>
            <a:br>
              <a:rPr lang="en-US" altLang="ru-RU" sz="4000" dirty="0"/>
            </a:br>
            <a:r>
              <a:rPr lang="en-US" altLang="ru-RU" sz="4000" dirty="0"/>
              <a:t> </a:t>
            </a:r>
            <a:br>
              <a:rPr lang="en-US" altLang="ru-RU" sz="4000" dirty="0"/>
            </a:br>
            <a:br>
              <a:rPr lang="en-US" altLang="ru-RU" sz="4000" dirty="0"/>
            </a:br>
            <a:r>
              <a:rPr lang="uk-UA" altLang="ru-RU" sz="3600" b="1" dirty="0" err="1"/>
              <a:t>Фенотипова</a:t>
            </a:r>
            <a:r>
              <a:rPr lang="uk-UA" altLang="ru-RU" sz="3600" b="1" dirty="0"/>
              <a:t> мінливість (модифікація) </a:t>
            </a:r>
            <a:br>
              <a:rPr lang="en-US" altLang="ru-RU" sz="4000" b="1" dirty="0"/>
            </a:br>
            <a:r>
              <a:rPr lang="uk-UA" altLang="ru-RU" sz="2400" dirty="0"/>
              <a:t> </a:t>
            </a:r>
            <a:br>
              <a:rPr lang="uk-UA" altLang="ru-RU" sz="2400" dirty="0"/>
            </a:br>
            <a:r>
              <a:rPr lang="uk-UA" altLang="ru-RU" sz="2400" b="1" dirty="0" err="1">
                <a:solidFill>
                  <a:srgbClr val="FF0000"/>
                </a:solidFill>
              </a:rPr>
              <a:t>Фенотипова</a:t>
            </a:r>
            <a:r>
              <a:rPr lang="uk-UA" altLang="ru-RU" sz="2400" b="1" dirty="0">
                <a:solidFill>
                  <a:srgbClr val="FF0000"/>
                </a:solidFill>
              </a:rPr>
              <a:t> мінливість - </a:t>
            </a:r>
            <a:r>
              <a:rPr lang="uk-UA" altLang="ru-RU" sz="2400" dirty="0"/>
              <a:t>Набуття нових ознак і властивостей під впливом факторів навколишнього середовища, які </a:t>
            </a:r>
            <a:r>
              <a:rPr lang="uk-UA" altLang="ru-RU" sz="2400" b="1" u="sng" dirty="0">
                <a:solidFill>
                  <a:srgbClr val="FF0000"/>
                </a:solidFill>
              </a:rPr>
              <a:t>не змінюють генотип</a:t>
            </a:r>
            <a:br>
              <a:rPr lang="uk-UA" altLang="ru-RU" sz="2400" u="sng" dirty="0"/>
            </a:br>
            <a:r>
              <a:rPr lang="uk-UA" altLang="ru-RU" sz="2400" dirty="0"/>
              <a:t>Приклади змін у людини </a:t>
            </a:r>
            <a:br>
              <a:rPr lang="uk-UA" altLang="ru-RU" sz="2400" dirty="0"/>
            </a:br>
            <a:r>
              <a:rPr lang="uk-UA" altLang="ru-RU" sz="2400" dirty="0"/>
              <a:t>- засмага</a:t>
            </a:r>
            <a:br>
              <a:rPr lang="uk-UA" altLang="ru-RU" sz="2400" dirty="0"/>
            </a:br>
            <a:r>
              <a:rPr lang="uk-UA" altLang="ru-RU" sz="2400" dirty="0"/>
              <a:t> - збільшення об'єму м'язів після великих фізичних навантажень. </a:t>
            </a:r>
            <a:br>
              <a:rPr lang="en-US" altLang="ru-RU" sz="3200" b="1" dirty="0"/>
            </a:br>
            <a:endParaRPr lang="ru-RU" altLang="ru-RU" sz="3200" dirty="0"/>
          </a:p>
        </p:txBody>
      </p:sp>
      <p:pic>
        <p:nvPicPr>
          <p:cNvPr id="17411" name="Содержимое 6" descr="а.jpg">
            <a:extLst>
              <a:ext uri="{FF2B5EF4-FFF2-40B4-BE49-F238E27FC236}">
                <a16:creationId xmlns:a16="http://schemas.microsoft.com/office/drawing/2014/main" id="{56AED46A-0434-A4CE-2F6F-85A6F5D2006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295400" y="3670300"/>
            <a:ext cx="3048000" cy="2667000"/>
          </a:xfrm>
        </p:spPr>
      </p:pic>
      <p:pic>
        <p:nvPicPr>
          <p:cNvPr id="17412" name="Содержимое 7" descr="а.jpg">
            <a:extLst>
              <a:ext uri="{FF2B5EF4-FFF2-40B4-BE49-F238E27FC236}">
                <a16:creationId xmlns:a16="http://schemas.microsoft.com/office/drawing/2014/main" id="{2104BC5E-5402-D3E5-F5EF-1337C967A36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096000" y="3498850"/>
            <a:ext cx="2209800" cy="30099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a:extLst>
              <a:ext uri="{FF2B5EF4-FFF2-40B4-BE49-F238E27FC236}">
                <a16:creationId xmlns:a16="http://schemas.microsoft.com/office/drawing/2014/main" id="{19F8CE0D-ECC3-460B-99B2-AD442D8BFB62}"/>
              </a:ext>
            </a:extLst>
          </p:cNvPr>
          <p:cNvSpPr>
            <a:spLocks noGrp="1"/>
          </p:cNvSpPr>
          <p:nvPr>
            <p:ph type="title"/>
          </p:nvPr>
        </p:nvSpPr>
        <p:spPr>
          <a:xfrm>
            <a:off x="457200" y="0"/>
            <a:ext cx="8229600" cy="1295400"/>
          </a:xfrm>
        </p:spPr>
        <p:txBody>
          <a:bodyPr/>
          <a:lstStyle/>
          <a:p>
            <a:r>
              <a:rPr lang="ru-RU" altLang="ru-UA" sz="3000"/>
              <a:t>Модифікація (гетерофілія) стрілолисту:</a:t>
            </a:r>
            <a:br>
              <a:rPr lang="ru-RU" altLang="ru-UA" sz="3000"/>
            </a:br>
            <a:r>
              <a:rPr lang="ru-RU" altLang="ru-UA" sz="3000"/>
              <a:t>1 – стрілоподібні листя, 2 – еліпсоподібні листя, 3 – стрічкоподібні листя.</a:t>
            </a:r>
          </a:p>
        </p:txBody>
      </p:sp>
      <p:pic>
        <p:nvPicPr>
          <p:cNvPr id="18435" name="Содержимое 3" descr="а.jpg">
            <a:extLst>
              <a:ext uri="{FF2B5EF4-FFF2-40B4-BE49-F238E27FC236}">
                <a16:creationId xmlns:a16="http://schemas.microsoft.com/office/drawing/2014/main" id="{86106C43-8734-D158-14EA-22E76918F71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943100" y="1371600"/>
            <a:ext cx="5257800" cy="5047488"/>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a:extLst>
              <a:ext uri="{FF2B5EF4-FFF2-40B4-BE49-F238E27FC236}">
                <a16:creationId xmlns:a16="http://schemas.microsoft.com/office/drawing/2014/main" id="{7E8530CA-9BD6-6EC6-EBA8-8872A9C94F48}"/>
              </a:ext>
            </a:extLst>
          </p:cNvPr>
          <p:cNvSpPr>
            <a:spLocks noGrp="1" noChangeArrowheads="1"/>
          </p:cNvSpPr>
          <p:nvPr>
            <p:ph idx="1"/>
          </p:nvPr>
        </p:nvSpPr>
        <p:spPr>
          <a:xfrm>
            <a:off x="304800" y="152400"/>
            <a:ext cx="8686800" cy="6553200"/>
          </a:xfrm>
        </p:spPr>
        <p:txBody>
          <a:bodyPr/>
          <a:lstStyle/>
          <a:p>
            <a:pPr algn="ctr" eaLnBrk="1" hangingPunct="1">
              <a:buFont typeface="Wingdings" panose="05000000000000000000" pitchFamily="2" charset="2"/>
              <a:buNone/>
            </a:pPr>
            <a:r>
              <a:rPr lang="uk-UA" altLang="ru-RU" sz="3600" b="1">
                <a:solidFill>
                  <a:srgbClr val="C00000"/>
                </a:solidFill>
              </a:rPr>
              <a:t>Характеристика модифікаційної мінливості</a:t>
            </a:r>
            <a:r>
              <a:rPr lang="en-US" altLang="ru-RU" sz="3600" i="1" u="sng"/>
              <a:t>:</a:t>
            </a:r>
            <a:endParaRPr lang="uk-UA" altLang="ru-RU" sz="3600" i="1" u="sng"/>
          </a:p>
          <a:p>
            <a:r>
              <a:rPr lang="uk-UA" altLang="ru-RU"/>
              <a:t>модифікації не успадковуються, оскільки не змінюють генотип.</a:t>
            </a:r>
          </a:p>
          <a:p>
            <a:r>
              <a:rPr lang="uk-UA" altLang="ru-RU"/>
              <a:t>модифікації адаптивні.</a:t>
            </a:r>
          </a:p>
          <a:p>
            <a:pPr>
              <a:buFont typeface="Arial" panose="020B0604020202020204" pitchFamily="34" charset="0"/>
              <a:buNone/>
            </a:pPr>
            <a:r>
              <a:rPr lang="uk-UA" altLang="ru-RU" sz="2400"/>
              <a:t>Наприклад, підвищення кількості еритроцитів і гемоглобіну у високогір'ї адаптується до низького тиску кисню; підвищення температури і збільшення лейкоцитів є захисними механізмами.</a:t>
            </a:r>
          </a:p>
          <a:p>
            <a:r>
              <a:rPr lang="uk-UA" altLang="ru-RU"/>
              <a:t>модифікації односпрямовані, тобто одні і ті ж фактори середовища викликають однакові зміни фенотипу в організмів певного генотипу.</a:t>
            </a:r>
          </a:p>
          <a:p>
            <a:pPr>
              <a:buFont typeface="Arial" panose="020B0604020202020204" pitchFamily="34" charset="0"/>
              <a:buNone/>
            </a:pPr>
            <a:r>
              <a:rPr lang="uk-UA" altLang="ru-RU" sz="2400"/>
              <a:t>Наприклад, влітку всі засмагають під дією УФ-променів</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Содержимое 2">
            <a:extLst>
              <a:ext uri="{FF2B5EF4-FFF2-40B4-BE49-F238E27FC236}">
                <a16:creationId xmlns:a16="http://schemas.microsoft.com/office/drawing/2014/main" id="{51B4B41D-56F5-1E23-A011-EA89255F8F5A}"/>
              </a:ext>
            </a:extLst>
          </p:cNvPr>
          <p:cNvSpPr>
            <a:spLocks noGrp="1"/>
          </p:cNvSpPr>
          <p:nvPr>
            <p:ph idx="1"/>
          </p:nvPr>
        </p:nvSpPr>
        <p:spPr>
          <a:xfrm>
            <a:off x="228600" y="381000"/>
            <a:ext cx="8458200" cy="4678363"/>
          </a:xfrm>
        </p:spPr>
        <p:txBody>
          <a:bodyPr/>
          <a:lstStyle/>
          <a:p>
            <a:r>
              <a:rPr lang="uk-UA" altLang="ru-RU" sz="3000" dirty="0"/>
              <a:t>Модифікації мають масовий характер — подібні зміни відбуваються у всіх особин виду під дією того самого фактору.</a:t>
            </a:r>
          </a:p>
          <a:p>
            <a:r>
              <a:rPr lang="uk-UA" altLang="ru-RU" sz="3000" dirty="0"/>
              <a:t>Рівень вираженості варіації залежить від інтенсивності і тривалості її дії.</a:t>
            </a:r>
          </a:p>
          <a:p>
            <a:r>
              <a:rPr lang="uk-UA" altLang="ru-RU" sz="3000" dirty="0"/>
              <a:t>Як правило, модифікації є оборотними</a:t>
            </a:r>
          </a:p>
          <a:p>
            <a:pPr>
              <a:buFont typeface="Arial" panose="020B0604020202020204" pitchFamily="34" charset="0"/>
              <a:buNone/>
            </a:pPr>
            <a:r>
              <a:rPr lang="uk-UA" altLang="ru-RU" sz="3000" dirty="0"/>
              <a:t>Якщо в період розвитку протягом тривалого часу діють небезпечні фактори навколишнього середовища, зміни незворотні (</a:t>
            </a:r>
            <a:r>
              <a:rPr lang="uk-UA" altLang="ru-RU" sz="2400" dirty="0"/>
              <a:t>наприклад, деформація скелета внаслідок вітамін-</a:t>
            </a:r>
            <a:r>
              <a:rPr lang="en-US" altLang="ru-RU" sz="2400" dirty="0"/>
              <a:t>D-</a:t>
            </a:r>
            <a:r>
              <a:rPr lang="uk-UA" altLang="ru-RU" sz="2400" dirty="0"/>
              <a:t>дефіцитного рахіту, якщо не лікувати).</a:t>
            </a:r>
          </a:p>
          <a:p>
            <a:pPr>
              <a:buFont typeface="Arial" panose="020B0604020202020204" pitchFamily="34" charset="0"/>
              <a:buNone/>
            </a:pPr>
            <a:r>
              <a:rPr lang="uk-UA" altLang="ru-RU" sz="3000" dirty="0"/>
              <a:t>Такі </a:t>
            </a:r>
            <a:r>
              <a:rPr lang="uk-UA" altLang="ru-RU" sz="3000" dirty="0">
                <a:solidFill>
                  <a:srgbClr val="FF0000"/>
                </a:solidFill>
              </a:rPr>
              <a:t>незворотні й неадаптивні </a:t>
            </a:r>
            <a:r>
              <a:rPr lang="uk-UA" altLang="ru-RU" sz="3000" dirty="0"/>
              <a:t>зміни фенотипу називають </a:t>
            </a:r>
            <a:r>
              <a:rPr lang="uk-UA" altLang="ru-RU" sz="3000" b="1" dirty="0">
                <a:solidFill>
                  <a:srgbClr val="FF0000"/>
                </a:solidFill>
              </a:rPr>
              <a:t>морфозами.</a:t>
            </a:r>
            <a:endParaRPr lang="en-US" altLang="ru-RU" b="1" dirty="0">
              <a:solidFill>
                <a:srgbClr val="FF0000"/>
              </a:solidFill>
            </a:endParaRPr>
          </a:p>
          <a:p>
            <a:endParaRPr lang="ru-RU" altLang="ru-RU" dirty="0"/>
          </a:p>
          <a:p>
            <a:endParaRPr lang="uk-UA" alt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Содержимое 2">
            <a:extLst>
              <a:ext uri="{FF2B5EF4-FFF2-40B4-BE49-F238E27FC236}">
                <a16:creationId xmlns:a16="http://schemas.microsoft.com/office/drawing/2014/main" id="{3B5DEEBE-37E1-3752-D186-CFA0CF499C44}"/>
              </a:ext>
            </a:extLst>
          </p:cNvPr>
          <p:cNvSpPr>
            <a:spLocks noGrp="1"/>
          </p:cNvSpPr>
          <p:nvPr>
            <p:ph idx="1"/>
          </p:nvPr>
        </p:nvSpPr>
        <p:spPr>
          <a:xfrm>
            <a:off x="457200" y="152400"/>
            <a:ext cx="8686800" cy="6324600"/>
          </a:xfrm>
        </p:spPr>
        <p:txBody>
          <a:bodyPr/>
          <a:lstStyle/>
          <a:p>
            <a:pPr marL="0" indent="0" algn="ctr">
              <a:spcBef>
                <a:spcPts val="0"/>
              </a:spcBef>
              <a:buFont typeface="Arial" charset="0"/>
              <a:buNone/>
              <a:defRPr/>
            </a:pPr>
            <a:r>
              <a:rPr lang="uk-UA" sz="2800" dirty="0"/>
              <a:t>Стан обумовлений впливом зовнішнього середовища, який копіює стан генетичної етіології, називається </a:t>
            </a:r>
            <a:r>
              <a:rPr lang="uk-UA" sz="2800" b="1" dirty="0">
                <a:solidFill>
                  <a:srgbClr val="FF0000"/>
                </a:solidFill>
              </a:rPr>
              <a:t>ФЕНОКОПІЯ.</a:t>
            </a:r>
          </a:p>
          <a:p>
            <a:pPr marL="0" indent="0" algn="ctr">
              <a:spcBef>
                <a:spcPts val="0"/>
              </a:spcBef>
              <a:buFont typeface="Arial" charset="0"/>
              <a:buNone/>
              <a:defRPr/>
            </a:pPr>
            <a:r>
              <a:rPr lang="uk-UA" sz="2800" dirty="0"/>
              <a:t>       </a:t>
            </a:r>
            <a:r>
              <a:rPr lang="uk-UA" sz="2400" dirty="0"/>
              <a:t>Вітамін </a:t>
            </a:r>
            <a:r>
              <a:rPr lang="en-US" sz="2400" dirty="0"/>
              <a:t>D-</a:t>
            </a:r>
            <a:r>
              <a:rPr lang="uk-UA" sz="2400" dirty="0"/>
              <a:t>дефіцитний рахіт, спричинений низьким вмістом вітаміну </a:t>
            </a:r>
            <a:r>
              <a:rPr lang="en-US" sz="2400" dirty="0"/>
              <a:t>D </a:t>
            </a:r>
            <a:r>
              <a:rPr lang="uk-UA" sz="2400" dirty="0"/>
              <a:t>у дієті, є фенокопією</a:t>
            </a:r>
          </a:p>
          <a:p>
            <a:pPr marL="0" indent="0" algn="ctr">
              <a:spcBef>
                <a:spcPts val="0"/>
              </a:spcBef>
              <a:buFont typeface="Arial" charset="0"/>
              <a:buNone/>
              <a:defRPr/>
            </a:pPr>
            <a:r>
              <a:rPr lang="uk-UA" sz="2400" dirty="0"/>
              <a:t>вітамін </a:t>
            </a:r>
            <a:r>
              <a:rPr lang="en-US" sz="2400" dirty="0"/>
              <a:t>D</a:t>
            </a:r>
            <a:r>
              <a:rPr lang="uk-UA" sz="2400" dirty="0"/>
              <a:t> резистентного</a:t>
            </a:r>
            <a:r>
              <a:rPr lang="en-US" sz="2400" dirty="0"/>
              <a:t> </a:t>
            </a:r>
            <a:r>
              <a:rPr lang="uk-UA" sz="2400" dirty="0"/>
              <a:t>рахіту, спричинений мутацією гена </a:t>
            </a:r>
            <a:r>
              <a:rPr lang="en-US" sz="2400" dirty="0"/>
              <a:t>VDR </a:t>
            </a:r>
            <a:r>
              <a:rPr lang="uk-UA" sz="2400" dirty="0"/>
              <a:t>рецептор для вітаміну </a:t>
            </a:r>
            <a:r>
              <a:rPr lang="en-US" sz="2400" dirty="0"/>
              <a:t>D)</a:t>
            </a:r>
          </a:p>
          <a:p>
            <a:pPr marL="0" indent="0">
              <a:spcBef>
                <a:spcPts val="0"/>
              </a:spcBef>
              <a:buFont typeface="Arial" charset="0"/>
              <a:buNone/>
              <a:defRPr/>
            </a:pPr>
            <a:endParaRPr lang="en-US" sz="2800" dirty="0"/>
          </a:p>
          <a:p>
            <a:pPr marL="0" indent="0">
              <a:spcBef>
                <a:spcPts val="0"/>
              </a:spcBef>
              <a:buFont typeface="Arial" charset="0"/>
              <a:buNone/>
              <a:defRPr/>
            </a:pPr>
            <a:endParaRPr lang="en-US" sz="2800" dirty="0"/>
          </a:p>
          <a:p>
            <a:pPr marL="0" indent="0">
              <a:spcBef>
                <a:spcPts val="0"/>
              </a:spcBef>
              <a:buFont typeface="Arial" charset="0"/>
              <a:buNone/>
              <a:defRPr/>
            </a:pPr>
            <a:r>
              <a:rPr lang="en-US" sz="2800" dirty="0"/>
              <a:t>. </a:t>
            </a:r>
          </a:p>
          <a:p>
            <a:pPr>
              <a:buFont typeface="Arial" charset="0"/>
              <a:buChar char="•"/>
              <a:defRPr/>
            </a:pPr>
            <a:endParaRPr lang="uk-UA" dirty="0"/>
          </a:p>
        </p:txBody>
      </p:sp>
      <p:pic>
        <p:nvPicPr>
          <p:cNvPr id="21507" name="Picture 2">
            <a:extLst>
              <a:ext uri="{FF2B5EF4-FFF2-40B4-BE49-F238E27FC236}">
                <a16:creationId xmlns:a16="http://schemas.microsoft.com/office/drawing/2014/main" id="{B00D9D7D-408B-54F8-F907-08053FB436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227388"/>
            <a:ext cx="3200400"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7">
            <a:extLst>
              <a:ext uri="{FF2B5EF4-FFF2-40B4-BE49-F238E27FC236}">
                <a16:creationId xmlns:a16="http://schemas.microsoft.com/office/drawing/2014/main" id="{A140AC34-BA4E-B553-DE0E-40D98C1103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124200"/>
            <a:ext cx="3521075" cy="324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Содержимое 2">
            <a:extLst>
              <a:ext uri="{FF2B5EF4-FFF2-40B4-BE49-F238E27FC236}">
                <a16:creationId xmlns:a16="http://schemas.microsoft.com/office/drawing/2014/main" id="{108A7F67-F7C9-BD9A-731F-3D0FF10A766C}"/>
              </a:ext>
            </a:extLst>
          </p:cNvPr>
          <p:cNvSpPr>
            <a:spLocks noGrp="1"/>
          </p:cNvSpPr>
          <p:nvPr>
            <p:ph idx="1"/>
          </p:nvPr>
        </p:nvSpPr>
        <p:spPr>
          <a:xfrm>
            <a:off x="457200" y="152400"/>
            <a:ext cx="8229600" cy="5668963"/>
          </a:xfrm>
        </p:spPr>
        <p:txBody>
          <a:bodyPr/>
          <a:lstStyle/>
          <a:p>
            <a:pPr marL="514350" indent="-514350" algn="ctr">
              <a:spcBef>
                <a:spcPct val="0"/>
              </a:spcBef>
              <a:buFont typeface="Arial" panose="020B0604020202020204" pitchFamily="34" charset="0"/>
              <a:buNone/>
            </a:pPr>
            <a:r>
              <a:rPr lang="uk-UA" altLang="ru-UA" sz="2800" dirty="0"/>
              <a:t>Відсутність кінцівок (</a:t>
            </a:r>
            <a:r>
              <a:rPr lang="uk-UA" altLang="ru-UA" sz="2800" dirty="0" err="1"/>
              <a:t>амелія</a:t>
            </a:r>
            <a:r>
              <a:rPr lang="en-US" altLang="ru-UA" sz="2800" dirty="0"/>
              <a:t>) </a:t>
            </a:r>
            <a:r>
              <a:rPr lang="uk-UA" altLang="ru-UA" sz="2800" dirty="0"/>
              <a:t>або їх</a:t>
            </a:r>
            <a:r>
              <a:rPr lang="en-US" altLang="ru-UA" sz="2800" dirty="0"/>
              <a:t> </a:t>
            </a:r>
            <a:r>
              <a:rPr lang="uk-UA" altLang="ru-UA" sz="2800" dirty="0"/>
              <a:t>вкорочення </a:t>
            </a:r>
            <a:r>
              <a:rPr lang="en-US" altLang="ru-UA" sz="2800" dirty="0"/>
              <a:t>(</a:t>
            </a:r>
            <a:r>
              <a:rPr lang="uk-UA" altLang="ru-UA" sz="2800" dirty="0" err="1"/>
              <a:t>фокомелія</a:t>
            </a:r>
            <a:r>
              <a:rPr lang="en-US" altLang="ru-UA" sz="2800" dirty="0"/>
              <a:t>) </a:t>
            </a:r>
            <a:endParaRPr lang="uk-UA" altLang="ru-UA" sz="2800" dirty="0"/>
          </a:p>
          <a:p>
            <a:pPr marL="514350" indent="-514350" algn="just">
              <a:spcBef>
                <a:spcPct val="0"/>
              </a:spcBef>
              <a:buFont typeface="Arial" panose="020B0604020202020204" pitchFamily="34" charset="0"/>
              <a:buNone/>
            </a:pPr>
            <a:r>
              <a:rPr lang="uk-UA" altLang="ru-UA" sz="2400" dirty="0" err="1"/>
              <a:t>Талідомідний</a:t>
            </a:r>
            <a:r>
              <a:rPr lang="uk-UA" altLang="ru-UA" sz="2400" dirty="0"/>
              <a:t> </a:t>
            </a:r>
            <a:r>
              <a:rPr lang="uk-UA" altLang="ru-UA" sz="2400" dirty="0" err="1"/>
              <a:t>синдромє</a:t>
            </a:r>
            <a:r>
              <a:rPr lang="uk-UA" altLang="ru-UA" sz="2400" dirty="0"/>
              <a:t> наслідком вживання </a:t>
            </a:r>
            <a:r>
              <a:rPr lang="uk-UA" altLang="ru-UA" sz="2400" dirty="0" err="1"/>
              <a:t>талідоміду</a:t>
            </a:r>
            <a:r>
              <a:rPr lang="uk-UA" altLang="ru-UA" sz="2400" dirty="0"/>
              <a:t> під час вагітності. У всьому світі було зареєстровано близько 10 000 випадків </a:t>
            </a:r>
            <a:r>
              <a:rPr lang="uk-UA" altLang="ru-UA" sz="2400" dirty="0" err="1"/>
              <a:t>фокомелії</a:t>
            </a:r>
            <a:r>
              <a:rPr lang="uk-UA" altLang="ru-UA" sz="2400" dirty="0"/>
              <a:t> у немовлят через </a:t>
            </a:r>
            <a:r>
              <a:rPr lang="uk-UA" altLang="ru-UA" sz="2400" dirty="0" err="1"/>
              <a:t>талідомід</a:t>
            </a:r>
            <a:r>
              <a:rPr lang="uk-UA" altLang="ru-UA" sz="2400" dirty="0"/>
              <a:t>.</a:t>
            </a:r>
          </a:p>
          <a:p>
            <a:pPr marL="514350" indent="-514350" algn="just">
              <a:spcBef>
                <a:spcPct val="0"/>
              </a:spcBef>
              <a:buFont typeface="Arial" panose="020B0604020202020204" pitchFamily="34" charset="0"/>
              <a:buNone/>
            </a:pPr>
            <a:r>
              <a:rPr lang="uk-UA" altLang="ru-UA" sz="2400" dirty="0" err="1"/>
              <a:t>Тетраамелія</a:t>
            </a:r>
            <a:r>
              <a:rPr lang="uk-UA" altLang="ru-UA" sz="2400" dirty="0"/>
              <a:t> (ген </a:t>
            </a:r>
            <a:r>
              <a:rPr lang="en-US" sz="2400" i="1" dirty="0"/>
              <a:t>WNTR3</a:t>
            </a:r>
            <a:r>
              <a:rPr lang="uk-UA" sz="2400" i="1" dirty="0"/>
              <a:t>)</a:t>
            </a:r>
            <a:r>
              <a:rPr lang="uk-UA" altLang="ru-UA" sz="2400" dirty="0"/>
              <a:t> та </a:t>
            </a:r>
            <a:r>
              <a:rPr lang="uk-UA" altLang="ru-UA" sz="2400" dirty="0" err="1"/>
              <a:t>фокомелія</a:t>
            </a:r>
            <a:r>
              <a:rPr lang="uk-UA" altLang="ru-UA" sz="2400" dirty="0"/>
              <a:t> (синдром Робертса, ген </a:t>
            </a:r>
            <a:r>
              <a:rPr lang="en-US" sz="2400" i="1" dirty="0"/>
              <a:t>ESCO2</a:t>
            </a:r>
            <a:r>
              <a:rPr lang="uk-UA" altLang="ru-UA" sz="2400" dirty="0"/>
              <a:t>) є рідкісним аутосомно-рецесивним генетичним захворюванням (</a:t>
            </a:r>
            <a:r>
              <a:rPr lang="uk-UA" altLang="ru-UA" sz="2400" dirty="0" err="1"/>
              <a:t>псевдоталідомідний</a:t>
            </a:r>
            <a:r>
              <a:rPr lang="uk-UA" altLang="ru-UA" sz="2400" dirty="0"/>
              <a:t> синдром)</a:t>
            </a:r>
            <a:endParaRPr lang="en-US" altLang="ru-UA" sz="2800" dirty="0"/>
          </a:p>
        </p:txBody>
      </p:sp>
      <p:pic>
        <p:nvPicPr>
          <p:cNvPr id="22531" name="Picture 2">
            <a:extLst>
              <a:ext uri="{FF2B5EF4-FFF2-40B4-BE49-F238E27FC236}">
                <a16:creationId xmlns:a16="http://schemas.microsoft.com/office/drawing/2014/main" id="{88BF5549-94A5-ED84-016D-C95661E6B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646488"/>
            <a:ext cx="4572000"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5">
            <a:extLst>
              <a:ext uri="{FF2B5EF4-FFF2-40B4-BE49-F238E27FC236}">
                <a16:creationId xmlns:a16="http://schemas.microsoft.com/office/drawing/2014/main" id="{1BEEE0FD-4AE7-F34D-9E36-E55C05D9C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3733800"/>
            <a:ext cx="1096963"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Содержимое 2">
            <a:extLst>
              <a:ext uri="{FF2B5EF4-FFF2-40B4-BE49-F238E27FC236}">
                <a16:creationId xmlns:a16="http://schemas.microsoft.com/office/drawing/2014/main" id="{F7781075-F205-8970-D465-E0CA0641D921}"/>
              </a:ext>
            </a:extLst>
          </p:cNvPr>
          <p:cNvSpPr>
            <a:spLocks noGrp="1"/>
          </p:cNvSpPr>
          <p:nvPr>
            <p:ph idx="1"/>
          </p:nvPr>
        </p:nvSpPr>
        <p:spPr>
          <a:xfrm>
            <a:off x="533400" y="381000"/>
            <a:ext cx="8382000" cy="4678363"/>
          </a:xfrm>
        </p:spPr>
        <p:txBody>
          <a:bodyPr/>
          <a:lstStyle/>
          <a:p>
            <a:pPr>
              <a:spcBef>
                <a:spcPct val="0"/>
              </a:spcBef>
              <a:buFont typeface="Arial" panose="020B0604020202020204" pitchFamily="34" charset="0"/>
              <a:buNone/>
            </a:pPr>
            <a:r>
              <a:rPr lang="uk-UA" altLang="ru-RU"/>
              <a:t>Катаракта і мікрофтальмія у дітей зустрічається при синдромі вродженої краснухи,</a:t>
            </a:r>
          </a:p>
          <a:p>
            <a:pPr>
              <a:spcBef>
                <a:spcPct val="0"/>
              </a:spcBef>
              <a:buFont typeface="Arial" panose="020B0604020202020204" pitchFamily="34" charset="0"/>
              <a:buNone/>
            </a:pPr>
            <a:r>
              <a:rPr lang="uk-UA" altLang="ru-RU"/>
              <a:t>Це фенокопія спадкової катаракти (найчастіше аутосомно-домінантної, але також може бути аутосомно-рецесивної або Х-зчепленої) і мікрофтальмії (аутосомно-рецесивної)</a:t>
            </a:r>
            <a:endParaRPr lang="ru-RU" altLang="ru-RU" sz="2400"/>
          </a:p>
        </p:txBody>
      </p:sp>
      <p:pic>
        <p:nvPicPr>
          <p:cNvPr id="23555" name="Содержимое 7" descr="а.jpg">
            <a:extLst>
              <a:ext uri="{FF2B5EF4-FFF2-40B4-BE49-F238E27FC236}">
                <a16:creationId xmlns:a16="http://schemas.microsoft.com/office/drawing/2014/main" id="{232001A4-3C51-9873-9B97-8979479CE3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581400"/>
            <a:ext cx="3352800"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a:extLst>
              <a:ext uri="{FF2B5EF4-FFF2-40B4-BE49-F238E27FC236}">
                <a16:creationId xmlns:a16="http://schemas.microsoft.com/office/drawing/2014/main" id="{E6595106-1CDE-8356-23B5-8B539C9A1666}"/>
              </a:ext>
            </a:extLst>
          </p:cNvPr>
          <p:cNvSpPr>
            <a:spLocks noGrp="1"/>
          </p:cNvSpPr>
          <p:nvPr>
            <p:ph type="title"/>
          </p:nvPr>
        </p:nvSpPr>
        <p:spPr/>
        <p:txBody>
          <a:bodyPr/>
          <a:lstStyle/>
          <a:p>
            <a:endParaRPr lang="uk-UA" altLang="ru-UA"/>
          </a:p>
        </p:txBody>
      </p:sp>
      <p:pic>
        <p:nvPicPr>
          <p:cNvPr id="24579" name="Picture 2" descr="Флюороз">
            <a:extLst>
              <a:ext uri="{FF2B5EF4-FFF2-40B4-BE49-F238E27FC236}">
                <a16:creationId xmlns:a16="http://schemas.microsoft.com/office/drawing/2014/main" id="{FA45A159-6E36-836A-2E2E-B7D0335BDE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4267200"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Прямоугольник 4">
            <a:extLst>
              <a:ext uri="{FF2B5EF4-FFF2-40B4-BE49-F238E27FC236}">
                <a16:creationId xmlns:a16="http://schemas.microsoft.com/office/drawing/2014/main" id="{9A359808-8D7B-644E-F9E3-2D97422E4A57}"/>
              </a:ext>
            </a:extLst>
          </p:cNvPr>
          <p:cNvSpPr>
            <a:spLocks noChangeArrowheads="1"/>
          </p:cNvSpPr>
          <p:nvPr/>
        </p:nvSpPr>
        <p:spPr bwMode="auto">
          <a:xfrm>
            <a:off x="4800600" y="3962400"/>
            <a:ext cx="40386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uk-UA" altLang="ru-UA"/>
              <a:t>спадковий недосконалий амелогенез - порушення розвитку зубної емалі, має аутосомно-домінатний, аутосомно-рецесивний і Х-зчеплений домінантний варіанти</a:t>
            </a:r>
          </a:p>
        </p:txBody>
      </p:sp>
      <p:pic>
        <p:nvPicPr>
          <p:cNvPr id="24581" name="Picture 4" descr="https://studfile.net/html/2706/1006/html_iiAUW0cZfE.PbT8/img-kJ7FFX.jpg">
            <a:extLst>
              <a:ext uri="{FF2B5EF4-FFF2-40B4-BE49-F238E27FC236}">
                <a16:creationId xmlns:a16="http://schemas.microsoft.com/office/drawing/2014/main" id="{29393DEA-605B-4462-C28F-1E0D1AB65C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143000"/>
            <a:ext cx="429895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Box 6">
            <a:extLst>
              <a:ext uri="{FF2B5EF4-FFF2-40B4-BE49-F238E27FC236}">
                <a16:creationId xmlns:a16="http://schemas.microsoft.com/office/drawing/2014/main" id="{86FA81C3-EB8D-101B-2B76-7D181DA11FC4}"/>
              </a:ext>
            </a:extLst>
          </p:cNvPr>
          <p:cNvSpPr txBox="1">
            <a:spLocks noChangeArrowheads="1"/>
          </p:cNvSpPr>
          <p:nvPr/>
        </p:nvSpPr>
        <p:spPr bwMode="auto">
          <a:xfrm>
            <a:off x="914400" y="4724400"/>
            <a:ext cx="2971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ru-RU" altLang="ru-UA"/>
              <a:t>Флюороз – надлишок фтора у питній воді</a:t>
            </a:r>
            <a:endParaRPr lang="uk-UA" altLang="ru-UA"/>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Содержимое 2">
            <a:extLst>
              <a:ext uri="{FF2B5EF4-FFF2-40B4-BE49-F238E27FC236}">
                <a16:creationId xmlns:a16="http://schemas.microsoft.com/office/drawing/2014/main" id="{A1869F32-6AFE-FE46-8ED4-D804158782F4}"/>
              </a:ext>
            </a:extLst>
          </p:cNvPr>
          <p:cNvSpPr>
            <a:spLocks noGrp="1"/>
          </p:cNvSpPr>
          <p:nvPr>
            <p:ph idx="1"/>
          </p:nvPr>
        </p:nvSpPr>
        <p:spPr>
          <a:xfrm>
            <a:off x="381000" y="931863"/>
            <a:ext cx="8763000" cy="5621337"/>
          </a:xfrm>
        </p:spPr>
        <p:txBody>
          <a:bodyPr/>
          <a:lstStyle/>
          <a:p>
            <a:pPr marL="1524000" indent="-1524000" eaLnBrk="1" hangingPunct="1">
              <a:buFont typeface="Wingdings" pitchFamily="2" charset="2"/>
              <a:buNone/>
              <a:defRPr/>
            </a:pPr>
            <a:r>
              <a:rPr lang="ru-RU" sz="2800" b="1" dirty="0">
                <a:solidFill>
                  <a:srgbClr val="FF0000"/>
                </a:solidFill>
              </a:rPr>
              <a:t>Норма реакції - це генетично зумовлені межі варіації ознаки при дії різних зовнішніх умов.</a:t>
            </a:r>
          </a:p>
          <a:p>
            <a:pPr marL="1524000" indent="-1524000" eaLnBrk="1" hangingPunct="1">
              <a:buFont typeface="Wingdings" pitchFamily="2" charset="2"/>
              <a:buNone/>
              <a:defRPr/>
            </a:pPr>
            <a:r>
              <a:rPr lang="uk-UA" sz="2400" dirty="0"/>
              <a:t>                                              Норма реакції</a:t>
            </a:r>
            <a:endParaRPr lang="en-US" sz="2400" dirty="0"/>
          </a:p>
          <a:p>
            <a:pPr indent="377825" eaLnBrk="1" hangingPunct="1">
              <a:spcBef>
                <a:spcPts val="0"/>
              </a:spcBef>
              <a:buFont typeface="Wingdings" pitchFamily="2" charset="2"/>
              <a:buNone/>
              <a:defRPr/>
            </a:pPr>
            <a:r>
              <a:rPr lang="en-US" sz="2400" b="1" i="1" dirty="0"/>
              <a:t>    </a:t>
            </a:r>
            <a:endParaRPr lang="uk-UA" sz="2400" b="1" i="1" dirty="0"/>
          </a:p>
          <a:p>
            <a:pPr indent="377825" eaLnBrk="1" hangingPunct="1">
              <a:spcBef>
                <a:spcPts val="0"/>
              </a:spcBef>
              <a:buFont typeface="Wingdings" pitchFamily="2" charset="2"/>
              <a:buNone/>
              <a:defRPr/>
            </a:pPr>
            <a:r>
              <a:rPr lang="uk-UA" sz="2400" b="1" i="1" dirty="0"/>
              <a:t>Нульова</a:t>
            </a:r>
            <a:r>
              <a:rPr lang="en-US" sz="2400" b="1" i="1" dirty="0"/>
              <a:t>                        </a:t>
            </a:r>
            <a:r>
              <a:rPr lang="uk-UA" sz="2400" b="1" i="1" dirty="0"/>
              <a:t>Вузька</a:t>
            </a:r>
            <a:r>
              <a:rPr lang="en-US" sz="2400" b="1" i="1" dirty="0"/>
              <a:t>                          </a:t>
            </a:r>
            <a:r>
              <a:rPr lang="uk-UA" sz="2400" b="1" i="1" dirty="0"/>
              <a:t>Широка</a:t>
            </a:r>
            <a:endParaRPr lang="en-US" sz="2400" b="1" i="1" dirty="0"/>
          </a:p>
          <a:p>
            <a:pPr indent="12700" eaLnBrk="1" hangingPunct="1">
              <a:spcBef>
                <a:spcPts val="0"/>
              </a:spcBef>
              <a:buFont typeface="Wingdings" pitchFamily="2" charset="2"/>
              <a:buNone/>
              <a:defRPr/>
            </a:pPr>
            <a:r>
              <a:rPr lang="uk-UA" sz="2000" dirty="0"/>
              <a:t>Групи крові АВ0</a:t>
            </a:r>
            <a:r>
              <a:rPr lang="en-US" sz="2000" dirty="0"/>
              <a:t>                         </a:t>
            </a:r>
            <a:r>
              <a:rPr lang="uk-UA" sz="2000" dirty="0"/>
              <a:t>     Ріст</a:t>
            </a:r>
            <a:r>
              <a:rPr lang="en-US" sz="2000" dirty="0"/>
              <a:t>                                 </a:t>
            </a:r>
            <a:r>
              <a:rPr lang="uk-UA" sz="2000" dirty="0"/>
              <a:t>Маса тіла</a:t>
            </a:r>
            <a:r>
              <a:rPr lang="en-US" sz="2000" dirty="0"/>
              <a:t>,</a:t>
            </a:r>
          </a:p>
          <a:p>
            <a:pPr indent="104775" eaLnBrk="1" hangingPunct="1">
              <a:spcBef>
                <a:spcPts val="0"/>
              </a:spcBef>
              <a:buFont typeface="Wingdings" pitchFamily="2" charset="2"/>
              <a:buNone/>
              <a:defRPr/>
            </a:pPr>
            <a:r>
              <a:rPr lang="en-US" sz="2000" dirty="0"/>
              <a:t>                                                                              </a:t>
            </a:r>
            <a:r>
              <a:rPr lang="uk-UA" sz="2000" dirty="0"/>
              <a:t>         </a:t>
            </a:r>
            <a:r>
              <a:rPr lang="en-US" sz="2000" dirty="0"/>
              <a:t>  </a:t>
            </a:r>
            <a:r>
              <a:rPr lang="uk-UA" sz="2000" dirty="0"/>
              <a:t>кількість еритроцитів, </a:t>
            </a:r>
          </a:p>
          <a:p>
            <a:pPr indent="104775" eaLnBrk="1" hangingPunct="1">
              <a:spcBef>
                <a:spcPts val="0"/>
              </a:spcBef>
              <a:buFont typeface="Wingdings" pitchFamily="2" charset="2"/>
              <a:buNone/>
              <a:defRPr/>
            </a:pPr>
            <a:r>
              <a:rPr lang="uk-UA" sz="2000" dirty="0"/>
              <a:t>                                                                                                           лейкоцитів</a:t>
            </a:r>
            <a:endParaRPr lang="en-US" sz="2000" dirty="0"/>
          </a:p>
          <a:p>
            <a:pPr algn="ctr" eaLnBrk="1" hangingPunct="1">
              <a:spcBef>
                <a:spcPts val="0"/>
              </a:spcBef>
              <a:buFont typeface="Wingdings" pitchFamily="2" charset="2"/>
              <a:buNone/>
              <a:defRPr/>
            </a:pPr>
            <a:endParaRPr lang="uk-UA" sz="2000" dirty="0">
              <a:solidFill>
                <a:schemeClr val="accent2">
                  <a:lumMod val="75000"/>
                </a:schemeClr>
              </a:solidFill>
            </a:endParaRPr>
          </a:p>
          <a:p>
            <a:pPr algn="ctr" eaLnBrk="1" hangingPunct="1">
              <a:spcBef>
                <a:spcPts val="0"/>
              </a:spcBef>
              <a:buFont typeface="Wingdings" pitchFamily="2" charset="2"/>
              <a:buNone/>
              <a:defRPr/>
            </a:pPr>
            <a:r>
              <a:rPr lang="uk-UA" sz="2400" dirty="0"/>
              <a:t>Чим ширша норма реакції, тим більший вплив середовища і менший вплив генотипу в онтогенезі.</a:t>
            </a:r>
          </a:p>
          <a:p>
            <a:pPr algn="ctr" eaLnBrk="1" hangingPunct="1">
              <a:spcBef>
                <a:spcPts val="0"/>
              </a:spcBef>
              <a:buFont typeface="Wingdings" pitchFamily="2" charset="2"/>
              <a:buNone/>
              <a:defRPr/>
            </a:pPr>
            <a:endParaRPr lang="uk-UA" sz="2400" dirty="0"/>
          </a:p>
          <a:p>
            <a:pPr algn="ctr" eaLnBrk="1" hangingPunct="1">
              <a:spcBef>
                <a:spcPts val="0"/>
              </a:spcBef>
              <a:buFont typeface="Wingdings" pitchFamily="2" charset="2"/>
              <a:buNone/>
              <a:defRPr/>
            </a:pPr>
            <a:r>
              <a:rPr lang="uk-UA" sz="2400" dirty="0"/>
              <a:t>    Ознаки з широкою нормою є не якісними, а кількісними. Вони залежать від великої кількості генів і не успадковуються як ознаки Менделя.</a:t>
            </a:r>
            <a:endParaRPr lang="ru-RU" sz="2400" dirty="0"/>
          </a:p>
        </p:txBody>
      </p:sp>
      <p:cxnSp>
        <p:nvCxnSpPr>
          <p:cNvPr id="4" name="Прямая со стрелкой 3">
            <a:extLst>
              <a:ext uri="{FF2B5EF4-FFF2-40B4-BE49-F238E27FC236}">
                <a16:creationId xmlns:a16="http://schemas.microsoft.com/office/drawing/2014/main" id="{6A30AD2A-957F-78D2-2CC7-C8C24EFCD5CC}"/>
              </a:ext>
            </a:extLst>
          </p:cNvPr>
          <p:cNvCxnSpPr/>
          <p:nvPr/>
        </p:nvCxnSpPr>
        <p:spPr>
          <a:xfrm flipH="1">
            <a:off x="2362200" y="2333625"/>
            <a:ext cx="762000" cy="192088"/>
          </a:xfrm>
          <a:prstGeom prst="straightConnector1">
            <a:avLst/>
          </a:prstGeom>
          <a:ln w="127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a:extLst>
              <a:ext uri="{FF2B5EF4-FFF2-40B4-BE49-F238E27FC236}">
                <a16:creationId xmlns:a16="http://schemas.microsoft.com/office/drawing/2014/main" id="{09777B4C-5929-9D7F-ADB5-0DCDE5128F78}"/>
              </a:ext>
            </a:extLst>
          </p:cNvPr>
          <p:cNvCxnSpPr/>
          <p:nvPr/>
        </p:nvCxnSpPr>
        <p:spPr>
          <a:xfrm>
            <a:off x="4419600" y="2209800"/>
            <a:ext cx="0" cy="430213"/>
          </a:xfrm>
          <a:prstGeom prst="straightConnector1">
            <a:avLst/>
          </a:prstGeom>
          <a:ln w="127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a:extLst>
              <a:ext uri="{FF2B5EF4-FFF2-40B4-BE49-F238E27FC236}">
                <a16:creationId xmlns:a16="http://schemas.microsoft.com/office/drawing/2014/main" id="{F8511E0A-91DA-CBB7-8702-020B8C3E680F}"/>
              </a:ext>
            </a:extLst>
          </p:cNvPr>
          <p:cNvCxnSpPr/>
          <p:nvPr/>
        </p:nvCxnSpPr>
        <p:spPr>
          <a:xfrm>
            <a:off x="6248400" y="2295525"/>
            <a:ext cx="609600" cy="228600"/>
          </a:xfrm>
          <a:prstGeom prst="straightConnector1">
            <a:avLst/>
          </a:prstGeom>
          <a:ln w="127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25606" name="TextBox 1">
            <a:extLst>
              <a:ext uri="{FF2B5EF4-FFF2-40B4-BE49-F238E27FC236}">
                <a16:creationId xmlns:a16="http://schemas.microsoft.com/office/drawing/2014/main" id="{8BE60F33-BC3E-275B-5D47-30ED2CA0C994}"/>
              </a:ext>
            </a:extLst>
          </p:cNvPr>
          <p:cNvSpPr txBox="1">
            <a:spLocks noChangeArrowheads="1"/>
          </p:cNvSpPr>
          <p:nvPr/>
        </p:nvSpPr>
        <p:spPr bwMode="auto">
          <a:xfrm>
            <a:off x="73025" y="304800"/>
            <a:ext cx="9070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uk-UA" altLang="ru-RU" b="1"/>
              <a:t>Фенотипова мінливість характеризується нормою реакції</a:t>
            </a:r>
            <a:endParaRPr lang="ru-RU" altLang="ru-RU"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5">
            <a:extLst>
              <a:ext uri="{FF2B5EF4-FFF2-40B4-BE49-F238E27FC236}">
                <a16:creationId xmlns:a16="http://schemas.microsoft.com/office/drawing/2014/main" id="{DF9CE3D0-34CB-48DD-E9ED-72886A844A7E}"/>
              </a:ext>
            </a:extLst>
          </p:cNvPr>
          <p:cNvSpPr txBox="1">
            <a:spLocks noChangeArrowheads="1"/>
          </p:cNvSpPr>
          <p:nvPr/>
        </p:nvSpPr>
        <p:spPr bwMode="auto">
          <a:xfrm>
            <a:off x="0" y="5410200"/>
            <a:ext cx="9144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a:t>Рост характеризується вузькою нормою реакції,</a:t>
            </a:r>
          </a:p>
          <a:p>
            <a:pPr algn="ctr" eaLnBrk="1" hangingPunct="1"/>
            <a:r>
              <a:rPr lang="uk-UA" altLang="ru-RU"/>
              <a:t> маса тіла - широкою</a:t>
            </a:r>
            <a:endParaRPr lang="ru-RU" altLang="ru-RU"/>
          </a:p>
          <a:p>
            <a:pPr eaLnBrk="1" hangingPunct="1"/>
            <a:endParaRPr lang="ru-RU" altLang="ru-RU" b="1"/>
          </a:p>
        </p:txBody>
      </p:sp>
      <p:pic>
        <p:nvPicPr>
          <p:cNvPr id="26627" name="Picture 5" descr="http://cf.ppt-online.org/files/slide/3/3UAHc7pWSahYjm1ENouyzs2fbxBMeVQZ06LvrT/slide-13.jpg">
            <a:extLst>
              <a:ext uri="{FF2B5EF4-FFF2-40B4-BE49-F238E27FC236}">
                <a16:creationId xmlns:a16="http://schemas.microsoft.com/office/drawing/2014/main" id="{1F5D6DB9-2B1A-BB1F-A329-745046AC94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917" b="3125"/>
          <a:stretch>
            <a:fillRect/>
          </a:stretch>
        </p:blipFill>
        <p:spPr bwMode="auto">
          <a:xfrm>
            <a:off x="0" y="914400"/>
            <a:ext cx="91440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Содержимое 2">
            <a:extLst>
              <a:ext uri="{FF2B5EF4-FFF2-40B4-BE49-F238E27FC236}">
                <a16:creationId xmlns:a16="http://schemas.microsoft.com/office/drawing/2014/main" id="{06DDEC80-F77C-20C0-59AE-29776A6787EE}"/>
              </a:ext>
            </a:extLst>
          </p:cNvPr>
          <p:cNvSpPr>
            <a:spLocks noGrp="1"/>
          </p:cNvSpPr>
          <p:nvPr>
            <p:ph idx="1"/>
          </p:nvPr>
        </p:nvSpPr>
        <p:spPr>
          <a:xfrm>
            <a:off x="457200" y="381000"/>
            <a:ext cx="8229600" cy="5745163"/>
          </a:xfrm>
        </p:spPr>
        <p:txBody>
          <a:bodyPr/>
          <a:lstStyle/>
          <a:p>
            <a:pPr algn="ctr" eaLnBrk="1" hangingPunct="1">
              <a:lnSpc>
                <a:spcPct val="90000"/>
              </a:lnSpc>
              <a:buFont typeface="Wingdings" panose="05000000000000000000" pitchFamily="2" charset="2"/>
              <a:buNone/>
            </a:pPr>
            <a:r>
              <a:rPr lang="ru-RU" altLang="ru-UA"/>
              <a:t>Один і той же генотип може стати джерелом розвитку різних фенотипів.</a:t>
            </a:r>
          </a:p>
          <a:p>
            <a:pPr algn="ctr" eaLnBrk="1" hangingPunct="1">
              <a:lnSpc>
                <a:spcPct val="90000"/>
              </a:lnSpc>
              <a:buFont typeface="Wingdings" panose="05000000000000000000" pitchFamily="2" charset="2"/>
              <a:buNone/>
            </a:pPr>
            <a:r>
              <a:rPr lang="ru-RU" altLang="ru-UA" b="1">
                <a:solidFill>
                  <a:srgbClr val="FF0000"/>
                </a:solidFill>
              </a:rPr>
              <a:t>Обтяжена спадковість не обов</a:t>
            </a:r>
            <a:r>
              <a:rPr lang="en-US" altLang="ru-UA" b="1">
                <a:solidFill>
                  <a:srgbClr val="FF0000"/>
                </a:solidFill>
              </a:rPr>
              <a:t>’</a:t>
            </a:r>
            <a:r>
              <a:rPr lang="ru-RU" altLang="ru-UA" b="1">
                <a:solidFill>
                  <a:srgbClr val="FF0000"/>
                </a:solidFill>
              </a:rPr>
              <a:t>язково довинна проявитися в фенотипі.</a:t>
            </a:r>
          </a:p>
          <a:p>
            <a:pPr algn="ctr" eaLnBrk="1" hangingPunct="1">
              <a:lnSpc>
                <a:spcPct val="90000"/>
              </a:lnSpc>
              <a:buFont typeface="Wingdings" panose="05000000000000000000" pitchFamily="2" charset="2"/>
              <a:buNone/>
            </a:pPr>
            <a:r>
              <a:rPr lang="ru-RU" altLang="ru-UA" b="1"/>
              <a:t>Багато залежить від тих умов, у яких знаходиться людина. Іноді хворобу як фенотиповий прояв можна попередити лікарськими засобами, заняттям фізичною культурою чи дотриманням дієти.</a:t>
            </a:r>
          </a:p>
          <a:p>
            <a:pPr algn="ctr" eaLnBrk="1" hangingPunct="1">
              <a:lnSpc>
                <a:spcPct val="90000"/>
              </a:lnSpc>
              <a:buFont typeface="Wingdings" panose="05000000000000000000" pitchFamily="2" charset="2"/>
              <a:buNone/>
            </a:pPr>
            <a:r>
              <a:rPr lang="ru-RU" altLang="ru-UA"/>
              <a:t>Формування нормального фенотипу  у людини з патологічним генотипом </a:t>
            </a:r>
            <a:r>
              <a:rPr lang="ru-RU" altLang="ru-UA" b="1"/>
              <a:t>- </a:t>
            </a:r>
            <a:r>
              <a:rPr lang="ru-RU" altLang="ru-UA" b="1">
                <a:solidFill>
                  <a:srgbClr val="FF0000"/>
                </a:solidFill>
              </a:rPr>
              <a:t>нормокопія</a:t>
            </a:r>
            <a:endParaRPr lang="uk-UA" altLang="ru-UA">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0BD0A968-CC5D-759A-E90B-AE5A1AD8DF64}"/>
              </a:ext>
            </a:extLst>
          </p:cNvPr>
          <p:cNvSpPr>
            <a:spLocks noGrp="1" noChangeArrowheads="1"/>
          </p:cNvSpPr>
          <p:nvPr>
            <p:ph idx="1"/>
          </p:nvPr>
        </p:nvSpPr>
        <p:spPr>
          <a:xfrm>
            <a:off x="0" y="0"/>
            <a:ext cx="9144000" cy="6858000"/>
          </a:xfrm>
        </p:spPr>
        <p:txBody>
          <a:bodyPr/>
          <a:lstStyle/>
          <a:p>
            <a:pPr algn="ctr" eaLnBrk="1" hangingPunct="1">
              <a:buFont typeface="Wingdings" panose="05000000000000000000" pitchFamily="2" charset="2"/>
              <a:buNone/>
            </a:pPr>
            <a:r>
              <a:rPr lang="uk-UA" altLang="ru-RU" b="1">
                <a:solidFill>
                  <a:srgbClr val="FF0000"/>
                </a:solidFill>
              </a:rPr>
              <a:t>ГЕНОТИПОВА МІНЛИВІСТЬ</a:t>
            </a:r>
            <a:endParaRPr lang="en-US" altLang="ru-RU" b="1">
              <a:solidFill>
                <a:srgbClr val="FF0000"/>
              </a:solidFill>
            </a:endParaRPr>
          </a:p>
          <a:p>
            <a:pPr eaLnBrk="1" hangingPunct="1">
              <a:buFont typeface="Wingdings" panose="05000000000000000000" pitchFamily="2" charset="2"/>
              <a:buNone/>
            </a:pPr>
            <a:r>
              <a:rPr lang="en-US" altLang="ru-RU"/>
              <a:t>    </a:t>
            </a:r>
            <a:r>
              <a:rPr lang="uk-UA" altLang="ru-RU" sz="2800" b="1"/>
              <a:t>Генетипова мінливість  - це мінливість, що змінює генотип.</a:t>
            </a:r>
          </a:p>
          <a:p>
            <a:pPr algn="ctr" eaLnBrk="1" hangingPunct="1">
              <a:buFont typeface="Wingdings" panose="05000000000000000000" pitchFamily="2" charset="2"/>
              <a:buNone/>
            </a:pPr>
            <a:r>
              <a:rPr lang="uk-UA" altLang="ru-RU" sz="2800"/>
              <a:t>               Існує два типи генетичної варіації:</a:t>
            </a:r>
            <a:r>
              <a:rPr lang="en-US" altLang="ru-RU" sz="2800"/>
              <a:t> </a:t>
            </a:r>
          </a:p>
          <a:p>
            <a:pPr eaLnBrk="1" hangingPunct="1">
              <a:buFont typeface="Wingdings" panose="05000000000000000000" pitchFamily="2" charset="2"/>
              <a:buNone/>
            </a:pPr>
            <a:r>
              <a:rPr lang="en-US" altLang="ru-RU" sz="2800"/>
              <a:t>                    </a:t>
            </a:r>
            <a:endParaRPr lang="uk-UA" altLang="ru-RU" sz="2800"/>
          </a:p>
          <a:p>
            <a:pPr eaLnBrk="1" hangingPunct="1">
              <a:buFont typeface="Wingdings" panose="05000000000000000000" pitchFamily="2" charset="2"/>
              <a:buNone/>
            </a:pPr>
            <a:r>
              <a:rPr lang="uk-UA" altLang="ru-RU" sz="2800" b="1"/>
              <a:t>                     Рекомбінативна</a:t>
            </a:r>
            <a:r>
              <a:rPr lang="en-US" altLang="ru-RU" sz="2800" b="1"/>
              <a:t>                        </a:t>
            </a:r>
            <a:r>
              <a:rPr lang="uk-UA" altLang="ru-RU" sz="2800" b="1"/>
              <a:t>Мутаційна</a:t>
            </a:r>
            <a:endParaRPr lang="en-US" altLang="ru-RU" sz="2800" b="1"/>
          </a:p>
          <a:p>
            <a:pPr algn="ctr" eaLnBrk="1" hangingPunct="1">
              <a:buFont typeface="Wingdings" panose="05000000000000000000" pitchFamily="2" charset="2"/>
              <a:buNone/>
            </a:pPr>
            <a:r>
              <a:rPr lang="en-US" altLang="ru-RU" sz="2700" b="1"/>
              <a:t>  </a:t>
            </a:r>
          </a:p>
          <a:p>
            <a:pPr algn="ctr" eaLnBrk="1" hangingPunct="1">
              <a:buFont typeface="Wingdings" panose="05000000000000000000" pitchFamily="2" charset="2"/>
              <a:buNone/>
            </a:pPr>
            <a:r>
              <a:rPr lang="uk-UA" altLang="ru-RU" sz="2700" b="1">
                <a:solidFill>
                  <a:srgbClr val="C00000"/>
                </a:solidFill>
              </a:rPr>
              <a:t>Рекомбінація — це процес створення нових комбінацій генетичної інформації.</a:t>
            </a:r>
          </a:p>
          <a:p>
            <a:pPr algn="ctr" eaLnBrk="1" hangingPunct="1">
              <a:buFont typeface="Wingdings" panose="05000000000000000000" pitchFamily="2" charset="2"/>
              <a:buNone/>
            </a:pPr>
            <a:r>
              <a:rPr lang="uk-UA" altLang="ru-RU" sz="2700" b="1">
                <a:solidFill>
                  <a:srgbClr val="C00000"/>
                </a:solidFill>
              </a:rPr>
              <a:t>   </a:t>
            </a:r>
            <a:r>
              <a:rPr lang="uk-UA" altLang="ru-RU" sz="2700" b="1"/>
              <a:t>Організми, які виражають ознаки обох батьків, відомі як </a:t>
            </a:r>
            <a:r>
              <a:rPr lang="uk-UA" altLang="ru-RU" sz="2700" b="1">
                <a:solidFill>
                  <a:srgbClr val="C00000"/>
                </a:solidFill>
              </a:rPr>
              <a:t>рекомбінантні, </a:t>
            </a:r>
            <a:r>
              <a:rPr lang="uk-UA" altLang="ru-RU" sz="2700" b="1"/>
              <a:t>а події, відповідальні за змішування материнських і батьківських ознак в організмах, що розмножуються статевим шляхом, називаються </a:t>
            </a:r>
            <a:r>
              <a:rPr lang="uk-UA" altLang="ru-RU" sz="2700" b="1">
                <a:solidFill>
                  <a:srgbClr val="C00000"/>
                </a:solidFill>
              </a:rPr>
              <a:t>рекомбінаціями.</a:t>
            </a:r>
            <a:endParaRPr lang="ru-RU" altLang="ru-RU" sz="2400" b="1"/>
          </a:p>
        </p:txBody>
      </p:sp>
      <p:sp>
        <p:nvSpPr>
          <p:cNvPr id="4" name="Стрелка вниз 3">
            <a:extLst>
              <a:ext uri="{FF2B5EF4-FFF2-40B4-BE49-F238E27FC236}">
                <a16:creationId xmlns:a16="http://schemas.microsoft.com/office/drawing/2014/main" id="{396287DD-4954-6E05-116A-1DC1897E1BAB}"/>
              </a:ext>
            </a:extLst>
          </p:cNvPr>
          <p:cNvSpPr/>
          <p:nvPr/>
        </p:nvSpPr>
        <p:spPr>
          <a:xfrm flipH="1">
            <a:off x="2895600" y="2133600"/>
            <a:ext cx="762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 name="Стрелка вниз 5">
            <a:extLst>
              <a:ext uri="{FF2B5EF4-FFF2-40B4-BE49-F238E27FC236}">
                <a16:creationId xmlns:a16="http://schemas.microsoft.com/office/drawing/2014/main" id="{720D71DB-B084-91C3-8819-DD9F6F90B729}"/>
              </a:ext>
            </a:extLst>
          </p:cNvPr>
          <p:cNvSpPr/>
          <p:nvPr/>
        </p:nvSpPr>
        <p:spPr>
          <a:xfrm flipH="1">
            <a:off x="6858000" y="2133600"/>
            <a:ext cx="762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76EE4062-A81C-13E5-E14D-BDEDDE99C3E4}"/>
              </a:ext>
            </a:extLst>
          </p:cNvPr>
          <p:cNvSpPr>
            <a:spLocks noGrp="1" noChangeArrowheads="1"/>
          </p:cNvSpPr>
          <p:nvPr>
            <p:ph idx="1"/>
          </p:nvPr>
        </p:nvSpPr>
        <p:spPr>
          <a:xfrm>
            <a:off x="381000" y="228600"/>
            <a:ext cx="8763000" cy="6629400"/>
          </a:xfrm>
        </p:spPr>
        <p:txBody>
          <a:bodyPr/>
          <a:lstStyle/>
          <a:p>
            <a:pPr eaLnBrk="1" hangingPunct="1">
              <a:lnSpc>
                <a:spcPct val="90000"/>
              </a:lnSpc>
              <a:buFont typeface="Wingdings" panose="05000000000000000000" pitchFamily="2" charset="2"/>
              <a:buNone/>
            </a:pPr>
            <a:r>
              <a:rPr lang="en-US" altLang="ru-RU">
                <a:solidFill>
                  <a:srgbClr val="FF0000"/>
                </a:solidFill>
              </a:rPr>
              <a:t>     </a:t>
            </a:r>
            <a:r>
              <a:rPr lang="uk-UA" altLang="ru-RU" b="1">
                <a:solidFill>
                  <a:srgbClr val="FF0000"/>
                </a:solidFill>
              </a:rPr>
              <a:t>Механізми комбінативної мінливості:</a:t>
            </a:r>
          </a:p>
          <a:p>
            <a:pPr eaLnBrk="1" hangingPunct="1">
              <a:lnSpc>
                <a:spcPct val="90000"/>
              </a:lnSpc>
              <a:buFont typeface="Wingdings" panose="05000000000000000000" pitchFamily="2" charset="2"/>
              <a:buChar char="§"/>
            </a:pPr>
            <a:r>
              <a:rPr lang="uk-UA" altLang="ru-RU" sz="2800"/>
              <a:t>Кросинговер (обмін однаковими ділянками між гомологічними хромосомами) в профазі </a:t>
            </a:r>
            <a:r>
              <a:rPr lang="en-US" altLang="ru-RU" sz="2800"/>
              <a:t>I</a:t>
            </a:r>
            <a:r>
              <a:rPr lang="uk-UA" altLang="ru-RU" sz="2800"/>
              <a:t> мейозу ;</a:t>
            </a:r>
          </a:p>
          <a:p>
            <a:pPr eaLnBrk="1" hangingPunct="1">
              <a:lnSpc>
                <a:spcPct val="90000"/>
              </a:lnSpc>
              <a:buFont typeface="Wingdings" panose="05000000000000000000" pitchFamily="2" charset="2"/>
              <a:buChar char="§"/>
            </a:pPr>
            <a:r>
              <a:rPr lang="uk-UA" altLang="ru-RU" sz="2800"/>
              <a:t> незалежний розподіл хромосом в анафазі І мейозу;</a:t>
            </a:r>
            <a:endParaRPr lang="en-US" altLang="ru-RU" sz="2800"/>
          </a:p>
          <a:p>
            <a:pPr eaLnBrk="1" hangingPunct="1">
              <a:lnSpc>
                <a:spcPct val="90000"/>
              </a:lnSpc>
              <a:buFont typeface="Wingdings" panose="05000000000000000000" pitchFamily="2" charset="2"/>
              <a:buNone/>
            </a:pPr>
            <a:r>
              <a:rPr lang="en-US" altLang="ru-RU" sz="2800"/>
              <a:t>   </a:t>
            </a:r>
          </a:p>
          <a:p>
            <a:pPr eaLnBrk="1" hangingPunct="1">
              <a:lnSpc>
                <a:spcPct val="90000"/>
              </a:lnSpc>
              <a:buFont typeface="Wingdings" panose="05000000000000000000" pitchFamily="2" charset="2"/>
              <a:buNone/>
            </a:pPr>
            <a:r>
              <a:rPr lang="en-US" altLang="ru-RU" sz="2800"/>
              <a:t>       </a:t>
            </a:r>
            <a:endParaRPr lang="ru-RU" altLang="ru-RU" sz="2800"/>
          </a:p>
        </p:txBody>
      </p:sp>
      <p:pic>
        <p:nvPicPr>
          <p:cNvPr id="29699" name="Picture 5" descr="802w">
            <a:extLst>
              <a:ext uri="{FF2B5EF4-FFF2-40B4-BE49-F238E27FC236}">
                <a16:creationId xmlns:a16="http://schemas.microsoft.com/office/drawing/2014/main" id="{FDCB244A-7123-50C9-1C93-C0C1CE7BC6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362200"/>
            <a:ext cx="6858000"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Содержимое 4" descr="а.jpg">
            <a:extLst>
              <a:ext uri="{FF2B5EF4-FFF2-40B4-BE49-F238E27FC236}">
                <a16:creationId xmlns:a16="http://schemas.microsoft.com/office/drawing/2014/main" id="{CF11BB03-D678-1DD8-7EB8-BC896CFA638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57863" y="2971800"/>
            <a:ext cx="2962275" cy="2552700"/>
          </a:xfrm>
        </p:spPr>
      </p:pic>
      <p:pic>
        <p:nvPicPr>
          <p:cNvPr id="30723" name="Содержимое 7" descr="а.jpg">
            <a:extLst>
              <a:ext uri="{FF2B5EF4-FFF2-40B4-BE49-F238E27FC236}">
                <a16:creationId xmlns:a16="http://schemas.microsoft.com/office/drawing/2014/main" id="{5D7601A2-5D4D-364C-2B6F-0A4D1D97433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019800" y="352425"/>
            <a:ext cx="2438400" cy="2108200"/>
          </a:xfrm>
        </p:spPr>
      </p:pic>
      <p:sp>
        <p:nvSpPr>
          <p:cNvPr id="30724" name="Прямоугольник 5">
            <a:extLst>
              <a:ext uri="{FF2B5EF4-FFF2-40B4-BE49-F238E27FC236}">
                <a16:creationId xmlns:a16="http://schemas.microsoft.com/office/drawing/2014/main" id="{60B575B5-27EB-5D82-B730-5D77D61A3517}"/>
              </a:ext>
            </a:extLst>
          </p:cNvPr>
          <p:cNvSpPr>
            <a:spLocks noChangeArrowheads="1"/>
          </p:cNvSpPr>
          <p:nvPr/>
        </p:nvSpPr>
        <p:spPr bwMode="auto">
          <a:xfrm>
            <a:off x="609600" y="685800"/>
            <a:ext cx="502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buFont typeface="Wingdings" panose="05000000000000000000" pitchFamily="2" charset="2"/>
              <a:buChar char="§"/>
            </a:pPr>
            <a:r>
              <a:rPr lang="en-US" altLang="ru-RU" sz="2800"/>
              <a:t> </a:t>
            </a:r>
            <a:r>
              <a:rPr lang="uk-UA" altLang="ru-RU" sz="2800"/>
              <a:t>випадкове злиття гамет при запліднення</a:t>
            </a:r>
            <a:r>
              <a:rPr lang="en-US" altLang="ru-RU" sz="2800"/>
              <a:t>;</a:t>
            </a:r>
          </a:p>
          <a:p>
            <a:pPr eaLnBrk="1" hangingPunct="1">
              <a:buFont typeface="Wingdings" panose="05000000000000000000" pitchFamily="2" charset="2"/>
              <a:buChar char="§"/>
            </a:pPr>
            <a:r>
              <a:rPr lang="uk-UA" altLang="ru-RU" sz="2800"/>
              <a:t> добір пар у шлюбі</a:t>
            </a:r>
            <a:r>
              <a:rPr lang="en-US" altLang="ru-RU" sz="2800"/>
              <a:t>;     </a:t>
            </a:r>
          </a:p>
          <a:p>
            <a:pPr eaLnBrk="1" hangingPunct="1">
              <a:buFont typeface="Wingdings" panose="05000000000000000000" pitchFamily="2" charset="2"/>
              <a:buChar char="§"/>
            </a:pPr>
            <a:r>
              <a:rPr lang="uk-UA" altLang="ru-RU" sz="2800"/>
              <a:t> множинні алелі</a:t>
            </a:r>
            <a:r>
              <a:rPr lang="en-US" altLang="ru-RU" sz="2800"/>
              <a:t>.</a:t>
            </a:r>
            <a:endParaRPr lang="uk-UA" altLang="ru-RU" sz="2800"/>
          </a:p>
        </p:txBody>
      </p:sp>
      <p:sp>
        <p:nvSpPr>
          <p:cNvPr id="30725" name="Прямоугольник 1">
            <a:extLst>
              <a:ext uri="{FF2B5EF4-FFF2-40B4-BE49-F238E27FC236}">
                <a16:creationId xmlns:a16="http://schemas.microsoft.com/office/drawing/2014/main" id="{BFE9F1F0-81AD-E8E9-109B-CF94B58F3A85}"/>
              </a:ext>
            </a:extLst>
          </p:cNvPr>
          <p:cNvSpPr>
            <a:spLocks noChangeArrowheads="1"/>
          </p:cNvSpPr>
          <p:nvPr/>
        </p:nvSpPr>
        <p:spPr bwMode="auto">
          <a:xfrm>
            <a:off x="609600" y="3429000"/>
            <a:ext cx="4800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uk-UA" altLang="ru-RU" sz="2000"/>
              <a:t>Рекомбінація призводить до перерозподілу вже існуючих генів у популяції.</a:t>
            </a:r>
          </a:p>
          <a:p>
            <a:pPr eaLnBrk="1" hangingPunct="1">
              <a:lnSpc>
                <a:spcPct val="90000"/>
              </a:lnSpc>
              <a:buFont typeface="Wingdings" panose="05000000000000000000" pitchFamily="2" charset="2"/>
              <a:buNone/>
            </a:pPr>
            <a:r>
              <a:rPr lang="uk-UA" altLang="ru-RU" sz="2000"/>
              <a:t>      </a:t>
            </a:r>
          </a:p>
          <a:p>
            <a:pPr eaLnBrk="1" hangingPunct="1">
              <a:lnSpc>
                <a:spcPct val="90000"/>
              </a:lnSpc>
              <a:buFont typeface="Wingdings" panose="05000000000000000000" pitchFamily="2" charset="2"/>
              <a:buNone/>
            </a:pPr>
            <a:r>
              <a:rPr lang="uk-UA" altLang="ru-RU" sz="2000"/>
              <a:t>Це вносить різноманітність у генотип і фенотип різних організмів, але генофонд у популяції залишається незмінним.</a:t>
            </a:r>
            <a:endParaRPr lang="en-US" altLang="ru-RU" sz="20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E9256257-A8F3-01A9-9006-EA5996C0E8BA}"/>
              </a:ext>
            </a:extLst>
          </p:cNvPr>
          <p:cNvSpPr>
            <a:spLocks noGrp="1" noChangeArrowheads="1"/>
          </p:cNvSpPr>
          <p:nvPr>
            <p:ph idx="1"/>
          </p:nvPr>
        </p:nvSpPr>
        <p:spPr>
          <a:xfrm>
            <a:off x="228600" y="152400"/>
            <a:ext cx="8915400" cy="6705600"/>
          </a:xfrm>
        </p:spPr>
        <p:txBody>
          <a:bodyPr/>
          <a:lstStyle/>
          <a:p>
            <a:pPr algn="ctr" eaLnBrk="1" hangingPunct="1">
              <a:lnSpc>
                <a:spcPct val="90000"/>
              </a:lnSpc>
              <a:buFont typeface="Wingdings" panose="05000000000000000000" pitchFamily="2" charset="2"/>
              <a:buNone/>
            </a:pPr>
            <a:r>
              <a:rPr lang="en-US" altLang="ru-RU"/>
              <a:t> </a:t>
            </a:r>
            <a:r>
              <a:rPr lang="uk-UA" altLang="ru-RU" b="1">
                <a:solidFill>
                  <a:srgbClr val="C00000"/>
                </a:solidFill>
              </a:rPr>
              <a:t>МУТАЦІЇ</a:t>
            </a:r>
          </a:p>
          <a:p>
            <a:pPr algn="ctr" eaLnBrk="1" hangingPunct="1">
              <a:lnSpc>
                <a:spcPct val="90000"/>
              </a:lnSpc>
              <a:buFont typeface="Wingdings" panose="05000000000000000000" pitchFamily="2" charset="2"/>
              <a:buNone/>
            </a:pPr>
            <a:r>
              <a:rPr lang="uk-UA" altLang="ru-RU" b="1">
                <a:solidFill>
                  <a:srgbClr val="C00000"/>
                </a:solidFill>
              </a:rPr>
              <a:t>        </a:t>
            </a:r>
            <a:r>
              <a:rPr lang="uk-UA" altLang="ru-RU" b="1"/>
              <a:t>це раптові стрибкоподібні  зміни спадкової інформації</a:t>
            </a:r>
          </a:p>
          <a:p>
            <a:pPr algn="ctr" eaLnBrk="1" hangingPunct="1">
              <a:lnSpc>
                <a:spcPct val="90000"/>
              </a:lnSpc>
              <a:buFont typeface="Wingdings" panose="05000000000000000000" pitchFamily="2" charset="2"/>
              <a:buNone/>
            </a:pPr>
            <a:r>
              <a:rPr lang="uk-UA" altLang="ru-RU"/>
              <a:t>    </a:t>
            </a:r>
            <a:r>
              <a:rPr lang="uk-UA" altLang="ru-RU" sz="2800"/>
              <a:t>Термін «мутація» був введений Гуго де Фрізом (1901).</a:t>
            </a:r>
          </a:p>
          <a:p>
            <a:pPr algn="ctr" eaLnBrk="1" hangingPunct="1">
              <a:lnSpc>
                <a:spcPct val="90000"/>
              </a:lnSpc>
              <a:buFont typeface="Wingdings" panose="05000000000000000000" pitchFamily="2" charset="2"/>
              <a:buNone/>
            </a:pPr>
            <a:endParaRPr lang="uk-UA" altLang="ru-RU"/>
          </a:p>
          <a:p>
            <a:pPr algn="ctr" eaLnBrk="1" hangingPunct="1">
              <a:lnSpc>
                <a:spcPct val="90000"/>
              </a:lnSpc>
              <a:buFont typeface="Wingdings" panose="05000000000000000000" pitchFamily="2" charset="2"/>
              <a:buNone/>
            </a:pPr>
            <a:r>
              <a:rPr lang="uk-UA" altLang="ru-RU"/>
              <a:t>Характерні властивості мутацій:</a:t>
            </a:r>
          </a:p>
          <a:p>
            <a:pPr eaLnBrk="1" hangingPunct="1">
              <a:lnSpc>
                <a:spcPct val="90000"/>
              </a:lnSpc>
              <a:buFont typeface="Wingdings" panose="05000000000000000000" pitchFamily="2" charset="2"/>
              <a:buChar char="§"/>
            </a:pPr>
            <a:r>
              <a:rPr lang="uk-UA" altLang="ru-RU"/>
              <a:t>Передаються наступним поколінням</a:t>
            </a:r>
          </a:p>
          <a:p>
            <a:pPr eaLnBrk="1" hangingPunct="1">
              <a:lnSpc>
                <a:spcPct val="90000"/>
              </a:lnSpc>
              <a:buFont typeface="Wingdings" panose="05000000000000000000" pitchFamily="2" charset="2"/>
              <a:buChar char="§"/>
            </a:pPr>
            <a:r>
              <a:rPr lang="uk-UA" altLang="ru-RU"/>
              <a:t>виникають раптово в окремих осіб. Неможливо передбачити, у якої особини, коли, і який вид мутації з'явиться;</a:t>
            </a:r>
          </a:p>
          <a:p>
            <a:pPr eaLnBrk="1" hangingPunct="1">
              <a:lnSpc>
                <a:spcPct val="90000"/>
              </a:lnSpc>
              <a:buFont typeface="Wingdings" panose="05000000000000000000" pitchFamily="2" charset="2"/>
              <a:buChar char="§"/>
            </a:pPr>
            <a:r>
              <a:rPr lang="uk-UA" altLang="ru-RU"/>
              <a:t>Неадаптивні, найчастіше є нейтральними, але можуть знижувати життєздатність і бути корисними</a:t>
            </a:r>
          </a:p>
          <a:p>
            <a:pPr eaLnBrk="1" hangingPunct="1">
              <a:lnSpc>
                <a:spcPct val="90000"/>
              </a:lnSpc>
              <a:buFont typeface="Arial" panose="020B0604020202020204" pitchFamily="34" charset="0"/>
              <a:buNone/>
            </a:pPr>
            <a:endParaRPr lang="en-US" altLang="ru-RU" sz="2800"/>
          </a:p>
          <a:p>
            <a:pPr eaLnBrk="1" hangingPunct="1">
              <a:lnSpc>
                <a:spcPct val="90000"/>
              </a:lnSpc>
              <a:buFont typeface="Wingdings" panose="05000000000000000000" pitchFamily="2" charset="2"/>
              <a:buNone/>
            </a:pPr>
            <a:r>
              <a:rPr lang="en-US" altLang="ru-RU" sz="2800" b="1">
                <a:solidFill>
                  <a:srgbClr val="FF9999"/>
                </a:solidFill>
              </a:rPr>
              <a:t>  </a:t>
            </a:r>
          </a:p>
          <a:p>
            <a:pPr eaLnBrk="1" hangingPunct="1">
              <a:lnSpc>
                <a:spcPct val="90000"/>
              </a:lnSpc>
              <a:buFont typeface="Wingdings" panose="05000000000000000000" pitchFamily="2" charset="2"/>
              <a:buNone/>
            </a:pPr>
            <a:endParaRPr lang="ru-RU" altLang="ru-RU" b="1">
              <a:solidFill>
                <a:srgbClr val="FF9999"/>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ADBB409-F143-FC48-C971-E08223DFB8C4}"/>
              </a:ext>
            </a:extLst>
          </p:cNvPr>
          <p:cNvSpPr>
            <a:spLocks noGrp="1" noChangeArrowheads="1"/>
          </p:cNvSpPr>
          <p:nvPr>
            <p:ph idx="1"/>
          </p:nvPr>
        </p:nvSpPr>
        <p:spPr>
          <a:xfrm>
            <a:off x="152400" y="304800"/>
            <a:ext cx="8991600" cy="6324600"/>
          </a:xfrm>
        </p:spPr>
        <p:txBody>
          <a:bodyPr/>
          <a:lstStyle/>
          <a:p>
            <a:pPr eaLnBrk="1" hangingPunct="1">
              <a:buFont typeface="Wingdings" panose="05000000000000000000" pitchFamily="2" charset="2"/>
              <a:buChar char="§"/>
            </a:pPr>
            <a:r>
              <a:rPr lang="uk-UA" altLang="ru-RU"/>
              <a:t>незворотні</a:t>
            </a:r>
          </a:p>
          <a:p>
            <a:pPr eaLnBrk="1" hangingPunct="1">
              <a:buFont typeface="Wingdings" panose="05000000000000000000" pitchFamily="2" charset="2"/>
              <a:buChar char="§"/>
            </a:pPr>
            <a:r>
              <a:rPr lang="uk-UA" altLang="ru-RU"/>
              <a:t>неадекватність чинному фактору;   Один і той самий зовнішній фактор може викликати різні мутації, і, навпаки, одні й ті самі мутації іноді викликаються різними факторами.</a:t>
            </a:r>
          </a:p>
          <a:p>
            <a:pPr eaLnBrk="1" hangingPunct="1">
              <a:buFont typeface="Arial" panose="020B0604020202020204" pitchFamily="34" charset="0"/>
              <a:buNone/>
            </a:pPr>
            <a:endParaRPr lang="uk-UA" altLang="ru-RU"/>
          </a:p>
          <a:p>
            <a:pPr algn="ctr" eaLnBrk="1" hangingPunct="1">
              <a:buFont typeface="Arial" panose="020B0604020202020204" pitchFamily="34" charset="0"/>
              <a:buNone/>
            </a:pPr>
            <a:r>
              <a:rPr lang="uk-UA" altLang="ru-RU" b="1"/>
              <a:t>Біологічне значення мутацій</a:t>
            </a:r>
          </a:p>
          <a:p>
            <a:pPr algn="ctr" eaLnBrk="1" hangingPunct="1">
              <a:buFont typeface="Arial" panose="020B0604020202020204" pitchFamily="34" charset="0"/>
              <a:buNone/>
            </a:pPr>
            <a:r>
              <a:rPr lang="uk-UA" altLang="ru-RU"/>
              <a:t>Оскільки вони передаються у спадок, вони є </a:t>
            </a:r>
            <a:r>
              <a:rPr lang="uk-UA" altLang="ru-RU" b="1">
                <a:solidFill>
                  <a:srgbClr val="C00000"/>
                </a:solidFill>
              </a:rPr>
              <a:t>елементарним матеріалом еволюції</a:t>
            </a:r>
            <a:r>
              <a:rPr lang="uk-UA" altLang="ru-RU"/>
              <a:t>.</a:t>
            </a:r>
          </a:p>
          <a:p>
            <a:pPr algn="ctr" eaLnBrk="1" hangingPunct="1">
              <a:buFont typeface="Arial" panose="020B0604020202020204" pitchFamily="34" charset="0"/>
              <a:buNone/>
            </a:pPr>
            <a:r>
              <a:rPr lang="uk-UA" altLang="ru-RU"/>
              <a:t>Продукт мутацій називається мутантом.</a:t>
            </a:r>
            <a:endParaRPr lang="ru-RU" altLang="ru-RU" b="1"/>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a:extLst>
              <a:ext uri="{FF2B5EF4-FFF2-40B4-BE49-F238E27FC236}">
                <a16:creationId xmlns:a16="http://schemas.microsoft.com/office/drawing/2014/main" id="{7C07A027-A502-45D5-4B8D-47A926E0A178}"/>
              </a:ext>
            </a:extLst>
          </p:cNvPr>
          <p:cNvSpPr>
            <a:spLocks noGrp="1"/>
          </p:cNvSpPr>
          <p:nvPr>
            <p:ph type="title"/>
          </p:nvPr>
        </p:nvSpPr>
        <p:spPr>
          <a:xfrm>
            <a:off x="457200" y="274638"/>
            <a:ext cx="8229600" cy="868362"/>
          </a:xfrm>
        </p:spPr>
        <p:txBody>
          <a:bodyPr/>
          <a:lstStyle/>
          <a:p>
            <a:r>
              <a:rPr lang="uk-UA" altLang="ru-RU" sz="3600" b="1">
                <a:solidFill>
                  <a:srgbClr val="C00000"/>
                </a:solidFill>
              </a:rPr>
              <a:t>За типом клітин мутації поділяють на</a:t>
            </a:r>
            <a:endParaRPr lang="ru-RU" altLang="ru-RU" sz="3600" b="1">
              <a:solidFill>
                <a:srgbClr val="C00000"/>
              </a:solidFill>
            </a:endParaRPr>
          </a:p>
        </p:txBody>
      </p:sp>
      <p:sp>
        <p:nvSpPr>
          <p:cNvPr id="33795" name="Содержимое 2">
            <a:extLst>
              <a:ext uri="{FF2B5EF4-FFF2-40B4-BE49-F238E27FC236}">
                <a16:creationId xmlns:a16="http://schemas.microsoft.com/office/drawing/2014/main" id="{40BFE0C6-5D5C-18DB-3F8C-BBDBD604C34C}"/>
              </a:ext>
            </a:extLst>
          </p:cNvPr>
          <p:cNvSpPr>
            <a:spLocks noGrp="1"/>
          </p:cNvSpPr>
          <p:nvPr>
            <p:ph idx="1"/>
          </p:nvPr>
        </p:nvSpPr>
        <p:spPr>
          <a:xfrm>
            <a:off x="-1524000" y="2590800"/>
            <a:ext cx="8229600" cy="4525963"/>
          </a:xfrm>
        </p:spPr>
        <p:txBody>
          <a:bodyPr/>
          <a:lstStyle/>
          <a:p>
            <a:pPr eaLnBrk="1" hangingPunct="1">
              <a:lnSpc>
                <a:spcPct val="80000"/>
              </a:lnSpc>
              <a:buFont typeface="Wingdings" panose="05000000000000000000" pitchFamily="2" charset="2"/>
              <a:buNone/>
            </a:pPr>
            <a:endParaRPr lang="en-US" altLang="ru-RU" sz="2800" b="1"/>
          </a:p>
          <a:p>
            <a:pPr eaLnBrk="1" hangingPunct="1">
              <a:lnSpc>
                <a:spcPct val="80000"/>
              </a:lnSpc>
              <a:buFont typeface="Wingdings" panose="05000000000000000000" pitchFamily="2" charset="2"/>
              <a:buNone/>
            </a:pPr>
            <a:r>
              <a:rPr lang="en-US" altLang="ru-RU" sz="2800"/>
              <a:t> </a:t>
            </a:r>
          </a:p>
          <a:p>
            <a:pPr eaLnBrk="1" hangingPunct="1">
              <a:lnSpc>
                <a:spcPct val="80000"/>
              </a:lnSpc>
              <a:buFont typeface="Wingdings" panose="05000000000000000000" pitchFamily="2" charset="2"/>
              <a:buNone/>
            </a:pPr>
            <a:endParaRPr lang="en-US" altLang="ru-RU" sz="2800"/>
          </a:p>
          <a:p>
            <a:pPr eaLnBrk="1" hangingPunct="1">
              <a:lnSpc>
                <a:spcPct val="80000"/>
              </a:lnSpc>
              <a:buFont typeface="Wingdings" panose="05000000000000000000" pitchFamily="2" charset="2"/>
              <a:buNone/>
            </a:pPr>
            <a:endParaRPr lang="en-US" altLang="ru-RU" sz="2800"/>
          </a:p>
        </p:txBody>
      </p:sp>
      <p:graphicFrame>
        <p:nvGraphicFramePr>
          <p:cNvPr id="12" name="Схема 11">
            <a:extLst>
              <a:ext uri="{FF2B5EF4-FFF2-40B4-BE49-F238E27FC236}">
                <a16:creationId xmlns:a16="http://schemas.microsoft.com/office/drawing/2014/main" id="{E228BC77-A10B-2AED-B14B-317B6F20E116}"/>
              </a:ext>
            </a:extLst>
          </p:cNvPr>
          <p:cNvGraphicFramePr/>
          <p:nvPr>
            <p:extLst>
              <p:ext uri="{D42A27DB-BD31-4B8C-83A1-F6EECF244321}">
                <p14:modId xmlns:p14="http://schemas.microsoft.com/office/powerpoint/2010/main" val="1165108707"/>
              </p:ext>
            </p:extLst>
          </p:nvPr>
        </p:nvGraphicFramePr>
        <p:xfrm>
          <a:off x="914400" y="1143000"/>
          <a:ext cx="75438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Содержимое 2">
            <a:extLst>
              <a:ext uri="{FF2B5EF4-FFF2-40B4-BE49-F238E27FC236}">
                <a16:creationId xmlns:a16="http://schemas.microsoft.com/office/drawing/2014/main" id="{91C28239-64BE-C557-BF45-7FDD378C6A0C}"/>
              </a:ext>
            </a:extLst>
          </p:cNvPr>
          <p:cNvSpPr>
            <a:spLocks noGrp="1"/>
          </p:cNvSpPr>
          <p:nvPr>
            <p:ph idx="1"/>
          </p:nvPr>
        </p:nvSpPr>
        <p:spPr>
          <a:xfrm>
            <a:off x="457200" y="122238"/>
            <a:ext cx="8229600" cy="6003925"/>
          </a:xfrm>
        </p:spPr>
        <p:txBody>
          <a:bodyPr/>
          <a:lstStyle/>
          <a:p>
            <a:r>
              <a:rPr lang="uk-UA" altLang="ru-RU" sz="2400" dirty="0"/>
              <a:t>Соматична мутація у ембріона обумовлює наявність в дорослому організмі як нормальних, так і мутантних соматичних клітин. Такий організм називається </a:t>
            </a:r>
            <a:r>
              <a:rPr lang="uk-UA" altLang="ru-RU" sz="2400" b="1" dirty="0" err="1">
                <a:solidFill>
                  <a:srgbClr val="FF0000"/>
                </a:solidFill>
              </a:rPr>
              <a:t>мозаїком</a:t>
            </a:r>
            <a:r>
              <a:rPr lang="uk-UA" altLang="ru-RU" sz="2400" b="1" dirty="0">
                <a:solidFill>
                  <a:srgbClr val="FF0000"/>
                </a:solidFill>
              </a:rPr>
              <a:t>. </a:t>
            </a:r>
            <a:r>
              <a:rPr lang="uk-UA" altLang="ru-RU" sz="2400" b="1" dirty="0" err="1">
                <a:solidFill>
                  <a:srgbClr val="FF0000"/>
                </a:solidFill>
              </a:rPr>
              <a:t>Мозаїцизм</a:t>
            </a:r>
            <a:r>
              <a:rPr lang="uk-UA" altLang="ru-RU" sz="2400" b="1" dirty="0">
                <a:solidFill>
                  <a:srgbClr val="FF0000"/>
                </a:solidFill>
              </a:rPr>
              <a:t> – </a:t>
            </a:r>
            <a:r>
              <a:rPr lang="uk-UA" altLang="ru-RU" sz="2400" b="1" dirty="0"/>
              <a:t>явище за якого організм, що утворюється з однієї зиготи, має клони клітин з різною спадковою інформацією.</a:t>
            </a:r>
          </a:p>
          <a:p>
            <a:r>
              <a:rPr lang="uk-UA" altLang="ru-RU" sz="2400" dirty="0"/>
              <a:t>Наприклад, очі різного кольору, мозаїчна форма синдрому Дауна</a:t>
            </a:r>
            <a:r>
              <a:rPr lang="en-US" altLang="ru-RU" sz="2400" dirty="0"/>
              <a:t>			</a:t>
            </a:r>
            <a:endParaRPr lang="ru-RU" altLang="ru-RU" sz="2800" dirty="0"/>
          </a:p>
        </p:txBody>
      </p:sp>
      <p:sp>
        <p:nvSpPr>
          <p:cNvPr id="34819" name="AutoShape 2" descr="Картинки по запросу mosaicism development">
            <a:extLst>
              <a:ext uri="{FF2B5EF4-FFF2-40B4-BE49-F238E27FC236}">
                <a16:creationId xmlns:a16="http://schemas.microsoft.com/office/drawing/2014/main" id="{8B4AD70E-64FE-D6D6-C9BA-137A2AD8EEFC}"/>
              </a:ext>
            </a:extLst>
          </p:cNvPr>
          <p:cNvSpPr>
            <a:spLocks noChangeAspect="1" noChangeArrowheads="1"/>
          </p:cNvSpPr>
          <p:nvPr/>
        </p:nvSpPr>
        <p:spPr bwMode="auto">
          <a:xfrm>
            <a:off x="176213"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uk-UA" altLang="ru-RU"/>
          </a:p>
        </p:txBody>
      </p:sp>
      <p:pic>
        <p:nvPicPr>
          <p:cNvPr id="34820" name="Picture 4">
            <a:extLst>
              <a:ext uri="{FF2B5EF4-FFF2-40B4-BE49-F238E27FC236}">
                <a16:creationId xmlns:a16="http://schemas.microsoft.com/office/drawing/2014/main" id="{2E443D69-C9D6-5B23-6BB6-1D2D0C1B89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3788"/>
          <a:stretch>
            <a:fillRect/>
          </a:stretch>
        </p:blipFill>
        <p:spPr bwMode="auto">
          <a:xfrm>
            <a:off x="381000" y="3190875"/>
            <a:ext cx="464820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a:extLst>
              <a:ext uri="{FF2B5EF4-FFF2-40B4-BE49-F238E27FC236}">
                <a16:creationId xmlns:a16="http://schemas.microsoft.com/office/drawing/2014/main" id="{DF0E7542-5AB2-76F1-E2CE-61127EFD1F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0963" y="3276600"/>
            <a:ext cx="3983037"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a:extLst>
              <a:ext uri="{FF2B5EF4-FFF2-40B4-BE49-F238E27FC236}">
                <a16:creationId xmlns:a16="http://schemas.microsoft.com/office/drawing/2014/main" id="{BD32326B-95CC-154E-68D2-66D162D3D2D0}"/>
              </a:ext>
            </a:extLst>
          </p:cNvPr>
          <p:cNvSpPr>
            <a:spLocks noGrp="1" noChangeArrowheads="1"/>
          </p:cNvSpPr>
          <p:nvPr>
            <p:ph idx="1"/>
          </p:nvPr>
        </p:nvSpPr>
        <p:spPr>
          <a:xfrm>
            <a:off x="152400" y="228600"/>
            <a:ext cx="8763000" cy="6477000"/>
          </a:xfrm>
        </p:spPr>
        <p:txBody>
          <a:bodyPr/>
          <a:lstStyle/>
          <a:p>
            <a:pPr eaLnBrk="1" hangingPunct="1">
              <a:lnSpc>
                <a:spcPct val="80000"/>
              </a:lnSpc>
              <a:buFont typeface="Wingdings" panose="05000000000000000000" pitchFamily="2" charset="2"/>
              <a:buNone/>
            </a:pPr>
            <a:r>
              <a:rPr lang="uk-UA" altLang="ru-RU" b="1" dirty="0">
                <a:solidFill>
                  <a:srgbClr val="FF0000"/>
                </a:solidFill>
              </a:rPr>
              <a:t>За типом успадкування мутації бувають:</a:t>
            </a:r>
          </a:p>
          <a:p>
            <a:pPr eaLnBrk="1" hangingPunct="1">
              <a:lnSpc>
                <a:spcPct val="80000"/>
              </a:lnSpc>
              <a:buFont typeface="Wingdings" panose="05000000000000000000" pitchFamily="2" charset="2"/>
              <a:buNone/>
            </a:pPr>
            <a:r>
              <a:rPr lang="uk-UA" altLang="ru-RU" dirty="0"/>
              <a:t>  - </a:t>
            </a:r>
            <a:r>
              <a:rPr lang="uk-UA" altLang="ru-RU" b="1" dirty="0"/>
              <a:t>домінантні</a:t>
            </a:r>
            <a:r>
              <a:rPr lang="uk-UA" altLang="ru-RU" dirty="0"/>
              <a:t> (виявляються у гетерозигот); є </a:t>
            </a:r>
            <a:r>
              <a:rPr lang="uk-UA" altLang="ru-RU" dirty="0" err="1"/>
              <a:t>гаплонедостатніми</a:t>
            </a:r>
            <a:r>
              <a:rPr lang="uk-UA" altLang="ru-RU" dirty="0"/>
              <a:t> - одної нормальної алелі недостатньо для формування нормальної ознаки</a:t>
            </a:r>
          </a:p>
          <a:p>
            <a:pPr eaLnBrk="1" hangingPunct="1">
              <a:lnSpc>
                <a:spcPct val="80000"/>
              </a:lnSpc>
              <a:buFont typeface="Wingdings" panose="05000000000000000000" pitchFamily="2" charset="2"/>
              <a:buNone/>
            </a:pPr>
            <a:r>
              <a:rPr lang="uk-UA" altLang="ru-RU" dirty="0"/>
              <a:t>  - </a:t>
            </a:r>
            <a:r>
              <a:rPr lang="uk-UA" altLang="ru-RU" b="1" dirty="0"/>
              <a:t>рецесивні</a:t>
            </a:r>
            <a:r>
              <a:rPr lang="uk-UA" altLang="ru-RU" dirty="0"/>
              <a:t> (у гетерозигот не виражені); є </a:t>
            </a:r>
            <a:r>
              <a:rPr lang="uk-UA" altLang="ru-RU" dirty="0" err="1"/>
              <a:t>гаплодостатніми</a:t>
            </a:r>
            <a:r>
              <a:rPr lang="uk-UA" altLang="ru-RU" dirty="0"/>
              <a:t> - одної нормальної алелі достатньо для формування нормальної ознаки</a:t>
            </a:r>
          </a:p>
          <a:p>
            <a:pPr eaLnBrk="1" hangingPunct="1">
              <a:lnSpc>
                <a:spcPct val="80000"/>
              </a:lnSpc>
              <a:buFont typeface="Wingdings" panose="05000000000000000000" pitchFamily="2" charset="2"/>
              <a:buNone/>
            </a:pPr>
            <a:r>
              <a:rPr lang="uk-UA" altLang="ru-RU" dirty="0"/>
              <a:t>  </a:t>
            </a:r>
          </a:p>
          <a:p>
            <a:pPr eaLnBrk="1" hangingPunct="1">
              <a:lnSpc>
                <a:spcPct val="80000"/>
              </a:lnSpc>
              <a:buFont typeface="Wingdings" panose="05000000000000000000" pitchFamily="2" charset="2"/>
              <a:buNone/>
            </a:pPr>
            <a:r>
              <a:rPr lang="uk-UA" altLang="ru-RU" b="1" dirty="0">
                <a:solidFill>
                  <a:srgbClr val="FF0000"/>
                </a:solidFill>
              </a:rPr>
              <a:t>За впливом на життєздатність </a:t>
            </a:r>
          </a:p>
          <a:p>
            <a:pPr eaLnBrk="1" hangingPunct="1">
              <a:lnSpc>
                <a:spcPct val="80000"/>
              </a:lnSpc>
              <a:buFont typeface="Wingdings" panose="05000000000000000000" pitchFamily="2" charset="2"/>
              <a:buNone/>
            </a:pPr>
            <a:r>
              <a:rPr lang="uk-UA" altLang="ru-RU" dirty="0"/>
              <a:t>  - нейтральні; - шкідливі; - корисні (зрідка).</a:t>
            </a:r>
          </a:p>
          <a:p>
            <a:pPr eaLnBrk="1" hangingPunct="1">
              <a:lnSpc>
                <a:spcPct val="80000"/>
              </a:lnSpc>
              <a:buFont typeface="Wingdings" panose="05000000000000000000" pitchFamily="2" charset="2"/>
              <a:buNone/>
            </a:pPr>
            <a:r>
              <a:rPr lang="uk-UA" altLang="ru-RU" dirty="0"/>
              <a:t>     Шкідливі мутації викликають спадкові хвороби або є летальними (призводять до загибелі організму).</a:t>
            </a:r>
            <a:endParaRPr lang="ru-RU" alt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a:extLst>
              <a:ext uri="{FF2B5EF4-FFF2-40B4-BE49-F238E27FC236}">
                <a16:creationId xmlns:a16="http://schemas.microsoft.com/office/drawing/2014/main" id="{BEE69164-C5E5-9D37-3655-01713AA40DEE}"/>
              </a:ext>
            </a:extLst>
          </p:cNvPr>
          <p:cNvSpPr>
            <a:spLocks noGrp="1" noChangeArrowheads="1"/>
          </p:cNvSpPr>
          <p:nvPr>
            <p:ph idx="1"/>
          </p:nvPr>
        </p:nvSpPr>
        <p:spPr>
          <a:xfrm>
            <a:off x="0" y="228600"/>
            <a:ext cx="9144000" cy="6629400"/>
          </a:xfrm>
        </p:spPr>
        <p:txBody>
          <a:bodyPr/>
          <a:lstStyle/>
          <a:p>
            <a:pPr algn="ctr" eaLnBrk="1" hangingPunct="1">
              <a:buFont typeface="Wingdings" panose="05000000000000000000" pitchFamily="2" charset="2"/>
              <a:buNone/>
            </a:pPr>
            <a:r>
              <a:rPr lang="en-US" altLang="ru-RU" b="1">
                <a:solidFill>
                  <a:srgbClr val="FF0000"/>
                </a:solidFill>
              </a:rPr>
              <a:t>   </a:t>
            </a:r>
            <a:r>
              <a:rPr lang="uk-UA" altLang="ru-RU" b="1">
                <a:solidFill>
                  <a:srgbClr val="FF0000"/>
                </a:solidFill>
              </a:rPr>
              <a:t>За рівнем змін спадкового матеріалу</a:t>
            </a:r>
            <a:endParaRPr lang="en-US" altLang="ru-RU" b="1">
              <a:solidFill>
                <a:srgbClr val="FF0000"/>
              </a:solidFill>
            </a:endParaRPr>
          </a:p>
          <a:p>
            <a:pPr eaLnBrk="1" hangingPunct="1">
              <a:buFont typeface="Wingdings" panose="05000000000000000000" pitchFamily="2" charset="2"/>
              <a:buNone/>
            </a:pPr>
            <a:r>
              <a:rPr lang="en-US" altLang="ru-RU" sz="2800"/>
              <a:t>                  </a:t>
            </a:r>
            <a:r>
              <a:rPr lang="uk-UA" altLang="ru-RU" sz="2800"/>
              <a:t>мутації поділяють на </a:t>
            </a:r>
            <a:endParaRPr lang="en-US" altLang="ru-RU" sz="2800"/>
          </a:p>
          <a:p>
            <a:pPr eaLnBrk="1" hangingPunct="1">
              <a:buFont typeface="Wingdings" panose="05000000000000000000" pitchFamily="2" charset="2"/>
              <a:buNone/>
            </a:pPr>
            <a:r>
              <a:rPr lang="en-US" altLang="ru-RU" sz="2800"/>
              <a:t> </a:t>
            </a:r>
            <a:r>
              <a:rPr lang="ru-RU" altLang="ru-RU" sz="2800"/>
              <a:t>      </a:t>
            </a:r>
            <a:r>
              <a:rPr lang="en-US" altLang="ru-RU" sz="2800"/>
              <a:t> </a:t>
            </a:r>
            <a:r>
              <a:rPr lang="uk-UA" altLang="ru-RU" sz="2800" b="1"/>
              <a:t>геномні – </a:t>
            </a:r>
            <a:r>
              <a:rPr lang="uk-UA" altLang="ru-RU" sz="2800"/>
              <a:t>зміна кількості хромосом</a:t>
            </a:r>
            <a:endParaRPr lang="en-US" altLang="ru-RU" sz="2800"/>
          </a:p>
          <a:p>
            <a:pPr eaLnBrk="1" hangingPunct="1">
              <a:buFont typeface="Wingdings" panose="05000000000000000000" pitchFamily="2" charset="2"/>
              <a:buNone/>
            </a:pPr>
            <a:r>
              <a:rPr lang="en-US" altLang="ru-RU" sz="2800"/>
              <a:t> </a:t>
            </a:r>
            <a:r>
              <a:rPr lang="ru-RU" altLang="ru-RU" sz="2800"/>
              <a:t>      </a:t>
            </a:r>
            <a:r>
              <a:rPr lang="en-US" altLang="ru-RU" sz="2800"/>
              <a:t> </a:t>
            </a:r>
            <a:r>
              <a:rPr lang="uk-UA" altLang="ru-RU" sz="2800" b="1"/>
              <a:t>хромосомні</a:t>
            </a:r>
            <a:r>
              <a:rPr lang="en-US" altLang="ru-RU" sz="2800"/>
              <a:t> </a:t>
            </a:r>
            <a:r>
              <a:rPr lang="uk-UA" altLang="ru-RU" sz="2800" b="1"/>
              <a:t>–</a:t>
            </a:r>
            <a:r>
              <a:rPr lang="uk-UA" altLang="ru-RU" sz="2800"/>
              <a:t> зміна структури хромосоми</a:t>
            </a:r>
            <a:endParaRPr lang="en-US" altLang="ru-RU" sz="2800"/>
          </a:p>
          <a:p>
            <a:pPr eaLnBrk="1" hangingPunct="1">
              <a:buFont typeface="Wingdings" panose="05000000000000000000" pitchFamily="2" charset="2"/>
              <a:buNone/>
            </a:pPr>
            <a:r>
              <a:rPr lang="en-US" altLang="ru-RU" sz="2800"/>
              <a:t>  </a:t>
            </a:r>
            <a:r>
              <a:rPr lang="ru-RU" altLang="ru-RU" sz="2800"/>
              <a:t>      </a:t>
            </a:r>
            <a:r>
              <a:rPr lang="uk-UA" altLang="ru-RU" sz="2800" b="1"/>
              <a:t>генні –</a:t>
            </a:r>
            <a:r>
              <a:rPr lang="uk-UA" altLang="ru-RU" sz="2800"/>
              <a:t> зміна нуклеотидної послідовності ДНК</a:t>
            </a:r>
            <a:r>
              <a:rPr lang="en-US" altLang="ru-RU" sz="2800"/>
              <a:t>.</a:t>
            </a:r>
          </a:p>
          <a:p>
            <a:pPr algn="ctr" eaLnBrk="1" hangingPunct="1">
              <a:buFont typeface="Wingdings" panose="05000000000000000000" pitchFamily="2" charset="2"/>
              <a:buNone/>
            </a:pPr>
            <a:r>
              <a:rPr lang="uk-UA" altLang="ru-RU" sz="2800" b="1">
                <a:solidFill>
                  <a:srgbClr val="FF0000"/>
                </a:solidFill>
              </a:rPr>
              <a:t>ГЕНОМНІ МУТАЦІЇ</a:t>
            </a:r>
            <a:endParaRPr lang="en-US" altLang="ru-RU" sz="2800" b="1">
              <a:solidFill>
                <a:srgbClr val="FF0000"/>
              </a:solidFill>
            </a:endParaRPr>
          </a:p>
          <a:p>
            <a:pPr eaLnBrk="1" hangingPunct="1">
              <a:buFont typeface="Wingdings" panose="05000000000000000000" pitchFamily="2" charset="2"/>
              <a:buNone/>
            </a:pPr>
            <a:r>
              <a:rPr lang="uk-UA" altLang="ru-RU" sz="2800"/>
              <a:t>    Варіація нормальної диплоїдної (2</a:t>
            </a:r>
            <a:r>
              <a:rPr lang="en-US" altLang="ru-RU" sz="2800"/>
              <a:t>n) </a:t>
            </a:r>
            <a:r>
              <a:rPr lang="uk-UA" altLang="ru-RU" sz="2800"/>
              <a:t>кількості хромосом називається </a:t>
            </a:r>
            <a:r>
              <a:rPr lang="uk-UA" altLang="ru-RU" sz="2800" b="1"/>
              <a:t>ПЛОЇДНОСТЮ</a:t>
            </a:r>
            <a:r>
              <a:rPr lang="uk-UA" altLang="ru-RU" sz="2800"/>
              <a:t>. Є 3 види:</a:t>
            </a:r>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r>
              <a:rPr lang="en-US" altLang="ru-RU" sz="2800"/>
              <a:t> </a:t>
            </a:r>
            <a:r>
              <a:rPr lang="uk-UA" altLang="ru-RU" sz="2800"/>
              <a:t>      </a:t>
            </a:r>
            <a:r>
              <a:rPr lang="en-US" altLang="ru-RU" sz="2800"/>
              <a:t> </a:t>
            </a:r>
            <a:r>
              <a:rPr lang="uk-UA" altLang="ru-RU" sz="2800" b="1"/>
              <a:t>Поліплоїдія</a:t>
            </a:r>
            <a:r>
              <a:rPr lang="en-US" altLang="ru-RU" sz="2800" b="1"/>
              <a:t>         </a:t>
            </a:r>
            <a:r>
              <a:rPr lang="uk-UA" altLang="ru-RU" sz="2800" b="1"/>
              <a:t>  Анеуплоідія            Гаплоїдія</a:t>
            </a:r>
          </a:p>
          <a:p>
            <a:pPr eaLnBrk="1" hangingPunct="1">
              <a:buFont typeface="Wingdings" panose="05000000000000000000" pitchFamily="2" charset="2"/>
              <a:buNone/>
            </a:pPr>
            <a:r>
              <a:rPr lang="uk-UA" altLang="ru-RU" sz="2800" b="1"/>
              <a:t>                                         Гетероплоїдія</a:t>
            </a:r>
            <a:endParaRPr lang="en-US" altLang="ru-RU" sz="2800" b="1"/>
          </a:p>
          <a:p>
            <a:pPr eaLnBrk="1" hangingPunct="1">
              <a:buFont typeface="Wingdings" panose="05000000000000000000" pitchFamily="2" charset="2"/>
              <a:buNone/>
            </a:pPr>
            <a:r>
              <a:rPr lang="en-US" altLang="ru-RU" sz="2800" b="1"/>
              <a:t>  </a:t>
            </a:r>
            <a:endParaRPr lang="ru-RU" altLang="ru-RU" sz="2800" b="1"/>
          </a:p>
        </p:txBody>
      </p:sp>
      <p:cxnSp>
        <p:nvCxnSpPr>
          <p:cNvPr id="7" name="Прямая со стрелкой 6">
            <a:extLst>
              <a:ext uri="{FF2B5EF4-FFF2-40B4-BE49-F238E27FC236}">
                <a16:creationId xmlns:a16="http://schemas.microsoft.com/office/drawing/2014/main" id="{CB6E3085-8377-A438-0A41-634DAD6417AB}"/>
              </a:ext>
            </a:extLst>
          </p:cNvPr>
          <p:cNvCxnSpPr/>
          <p:nvPr/>
        </p:nvCxnSpPr>
        <p:spPr>
          <a:xfrm flipH="1">
            <a:off x="1600200" y="4419600"/>
            <a:ext cx="12954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a:extLst>
              <a:ext uri="{FF2B5EF4-FFF2-40B4-BE49-F238E27FC236}">
                <a16:creationId xmlns:a16="http://schemas.microsoft.com/office/drawing/2014/main" id="{8BAA0639-FBD0-53DC-2B3A-D81F8525E3C1}"/>
              </a:ext>
            </a:extLst>
          </p:cNvPr>
          <p:cNvCxnSpPr/>
          <p:nvPr/>
        </p:nvCxnSpPr>
        <p:spPr>
          <a:xfrm>
            <a:off x="4419600" y="4419600"/>
            <a:ext cx="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a:extLst>
              <a:ext uri="{FF2B5EF4-FFF2-40B4-BE49-F238E27FC236}">
                <a16:creationId xmlns:a16="http://schemas.microsoft.com/office/drawing/2014/main" id="{E1B28535-53B2-2007-3FD8-5A6069885814}"/>
              </a:ext>
            </a:extLst>
          </p:cNvPr>
          <p:cNvCxnSpPr/>
          <p:nvPr/>
        </p:nvCxnSpPr>
        <p:spPr>
          <a:xfrm>
            <a:off x="6019800" y="4267200"/>
            <a:ext cx="1066800" cy="609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8">
            <a:extLst>
              <a:ext uri="{FF2B5EF4-FFF2-40B4-BE49-F238E27FC236}">
                <a16:creationId xmlns:a16="http://schemas.microsoft.com/office/drawing/2014/main" id="{00DCA023-8A70-0792-5E62-AF926A297096}"/>
              </a:ext>
            </a:extLst>
          </p:cNvPr>
          <p:cNvSpPr>
            <a:spLocks noGrp="1" noChangeArrowheads="1"/>
          </p:cNvSpPr>
          <p:nvPr>
            <p:ph type="body" idx="1"/>
          </p:nvPr>
        </p:nvSpPr>
        <p:spPr>
          <a:xfrm>
            <a:off x="250825" y="260350"/>
            <a:ext cx="8221663" cy="4881563"/>
          </a:xfrm>
        </p:spPr>
        <p:txBody>
          <a:bodyPr/>
          <a:lstStyle/>
          <a:p>
            <a:pPr algn="ctr" eaLnBrk="1" hangingPunct="1">
              <a:buFont typeface="Times New Roman" panose="02020603050405020304" pitchFamily="18" charset="0"/>
              <a:buNone/>
            </a:pPr>
            <a:r>
              <a:rPr lang="ru-RU" altLang="ru-UA" b="1">
                <a:solidFill>
                  <a:srgbClr val="FF0000"/>
                </a:solidFill>
              </a:rPr>
              <a:t>Поліплоїдія</a:t>
            </a:r>
            <a:endParaRPr lang="en-US" altLang="ru-UA" b="1">
              <a:solidFill>
                <a:srgbClr val="FF0000"/>
              </a:solidFill>
            </a:endParaRPr>
          </a:p>
          <a:p>
            <a:pPr eaLnBrk="1" hangingPunct="1">
              <a:buFont typeface="Times New Roman" panose="02020603050405020304" pitchFamily="18" charset="0"/>
              <a:buNone/>
            </a:pPr>
            <a:r>
              <a:rPr lang="ru-RU" altLang="ru-UA"/>
              <a:t>Збільшення кількості хромосом, кратне гаплоїдному </a:t>
            </a:r>
          </a:p>
          <a:p>
            <a:pPr eaLnBrk="1" hangingPunct="1">
              <a:buFont typeface="Times New Roman" panose="02020603050405020304" pitchFamily="18" charset="0"/>
              <a:buNone/>
            </a:pPr>
            <a:r>
              <a:rPr lang="ru-RU" altLang="ru-UA" sz="2800"/>
              <a:t>а)триплоїдія (3</a:t>
            </a:r>
            <a:r>
              <a:rPr lang="en-US" altLang="ru-UA" sz="2800"/>
              <a:t>n)</a:t>
            </a:r>
            <a:r>
              <a:rPr lang="uk-UA" altLang="ru-UA" sz="2800"/>
              <a:t> – 69 хромосом</a:t>
            </a:r>
            <a:endParaRPr lang="ru-RU" altLang="ru-UA" sz="2800"/>
          </a:p>
        </p:txBody>
      </p:sp>
      <p:pic>
        <p:nvPicPr>
          <p:cNvPr id="37891" name="Picture 4">
            <a:extLst>
              <a:ext uri="{FF2B5EF4-FFF2-40B4-BE49-F238E27FC236}">
                <a16:creationId xmlns:a16="http://schemas.microsoft.com/office/drawing/2014/main" id="{D9DCC207-B6F0-4804-F97A-A85F61CFC1E2}"/>
              </a:ext>
            </a:extLst>
          </p:cNvPr>
          <p:cNvPicPr>
            <a:picLocks noChangeAspect="1" noChangeArrowheads="1"/>
          </p:cNvPicPr>
          <p:nvPr/>
        </p:nvPicPr>
        <p:blipFill>
          <a:blip r:embed="rId2">
            <a:lum bright="-12000" contrast="18000"/>
            <a:extLst>
              <a:ext uri="{28A0092B-C50C-407E-A947-70E740481C1C}">
                <a14:useLocalDpi xmlns:a14="http://schemas.microsoft.com/office/drawing/2010/main" val="0"/>
              </a:ext>
            </a:extLst>
          </a:blip>
          <a:srcRect t="46458" b="104"/>
          <a:stretch>
            <a:fillRect/>
          </a:stretch>
        </p:blipFill>
        <p:spPr bwMode="auto">
          <a:xfrm>
            <a:off x="990600" y="2438400"/>
            <a:ext cx="6719888" cy="244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7892" name="Picture 9">
            <a:extLst>
              <a:ext uri="{FF2B5EF4-FFF2-40B4-BE49-F238E27FC236}">
                <a16:creationId xmlns:a16="http://schemas.microsoft.com/office/drawing/2014/main" id="{72ACE63F-C0C1-D48A-9579-7EE2A69513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572000"/>
            <a:ext cx="363855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EF920B1D-4307-90D9-D939-D59D555D3837}"/>
              </a:ext>
            </a:extLst>
          </p:cNvPr>
          <p:cNvSpPr>
            <a:spLocks noGrp="1" noChangeArrowheads="1"/>
          </p:cNvSpPr>
          <p:nvPr>
            <p:ph type="title"/>
          </p:nvPr>
        </p:nvSpPr>
        <p:spPr>
          <a:xfrm>
            <a:off x="990600" y="1903413"/>
            <a:ext cx="7772400" cy="2108200"/>
          </a:xfrm>
        </p:spPr>
        <p:txBody>
          <a:body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br>
              <a:rPr lang="en-US" altLang="ru-UA"/>
            </a:br>
            <a:endParaRPr lang="en-US" altLang="ru-UA"/>
          </a:p>
        </p:txBody>
      </p:sp>
      <p:pic>
        <p:nvPicPr>
          <p:cNvPr id="38915" name="Picture 4">
            <a:extLst>
              <a:ext uri="{FF2B5EF4-FFF2-40B4-BE49-F238E27FC236}">
                <a16:creationId xmlns:a16="http://schemas.microsoft.com/office/drawing/2014/main" id="{920FB90D-CD8D-1AF5-C33F-A8E8EC9D92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04800"/>
            <a:ext cx="3582988"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8916" name="Picture 5">
            <a:extLst>
              <a:ext uri="{FF2B5EF4-FFF2-40B4-BE49-F238E27FC236}">
                <a16:creationId xmlns:a16="http://schemas.microsoft.com/office/drawing/2014/main" id="{E872BD85-BBDE-1FED-8790-59926DECFD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333375"/>
            <a:ext cx="2852738"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8917" name="Picture 9">
            <a:extLst>
              <a:ext uri="{FF2B5EF4-FFF2-40B4-BE49-F238E27FC236}">
                <a16:creationId xmlns:a16="http://schemas.microsoft.com/office/drawing/2014/main" id="{6DA120D0-6AE5-DA71-377E-D73EDD170222}"/>
              </a:ext>
            </a:extLst>
          </p:cNvPr>
          <p:cNvPicPr>
            <a:picLocks noChangeAspect="1" noChangeArrowheads="1"/>
          </p:cNvPicPr>
          <p:nvPr/>
        </p:nvPicPr>
        <p:blipFill>
          <a:blip r:embed="rId5">
            <a:lum bright="-12000" contrast="18000"/>
            <a:extLst>
              <a:ext uri="{28A0092B-C50C-407E-A947-70E740481C1C}">
                <a14:useLocalDpi xmlns:a14="http://schemas.microsoft.com/office/drawing/2010/main" val="0"/>
              </a:ext>
            </a:extLst>
          </a:blip>
          <a:srcRect t="11929" b="53226"/>
          <a:stretch>
            <a:fillRect/>
          </a:stretch>
        </p:blipFill>
        <p:spPr bwMode="auto">
          <a:xfrm>
            <a:off x="762000" y="4876800"/>
            <a:ext cx="7273925"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4343" name="Text Box 10">
            <a:extLst>
              <a:ext uri="{FF2B5EF4-FFF2-40B4-BE49-F238E27FC236}">
                <a16:creationId xmlns:a16="http://schemas.microsoft.com/office/drawing/2014/main" id="{7B079D8A-DE4D-4C22-CBAD-35AE632FB436}"/>
              </a:ext>
            </a:extLst>
          </p:cNvPr>
          <p:cNvSpPr txBox="1">
            <a:spLocks noChangeArrowheads="1"/>
          </p:cNvSpPr>
          <p:nvPr/>
        </p:nvSpPr>
        <p:spPr bwMode="auto">
          <a:xfrm>
            <a:off x="685800" y="4419600"/>
            <a:ext cx="6019800" cy="523875"/>
          </a:xfrm>
          <a:prstGeom prst="rect">
            <a:avLst/>
          </a:prstGeom>
          <a:noFill/>
          <a:ln w="9525">
            <a:noFill/>
            <a:miter lim="800000"/>
            <a:headEnd/>
            <a:tailEnd/>
          </a:ln>
        </p:spPr>
        <p:txBody>
          <a:bodyPr>
            <a:spAutoFit/>
          </a:bodyPr>
          <a:lstStyle/>
          <a:p>
            <a:pPr eaLnBrk="1" hangingPunct="1">
              <a:spcBef>
                <a:spcPct val="50000"/>
              </a:spcBef>
              <a:buClr>
                <a:srgbClr val="000000"/>
              </a:buClr>
              <a:buSzPct val="100000"/>
              <a:buFont typeface="Times New Roman" pitchFamily="18" charset="0"/>
              <a:buNone/>
              <a:defRPr/>
            </a:pPr>
            <a:r>
              <a:rPr lang="ru-RU" altLang="ru-RU" sz="2000" dirty="0">
                <a:latin typeface="Arial" charset="0"/>
              </a:rPr>
              <a:t>б) </a:t>
            </a:r>
            <a:r>
              <a:rPr lang="ru-RU" altLang="ru-RU" sz="2800" dirty="0">
                <a:latin typeface="+mn-lt"/>
              </a:rPr>
              <a:t>Тетраплоидия (4</a:t>
            </a:r>
            <a:r>
              <a:rPr lang="en-US" altLang="ru-RU" sz="2800" dirty="0">
                <a:latin typeface="+mn-lt"/>
              </a:rPr>
              <a:t>n</a:t>
            </a:r>
            <a:r>
              <a:rPr lang="uk-UA" altLang="ru-RU" sz="2800" dirty="0">
                <a:latin typeface="+mn-lt"/>
              </a:rPr>
              <a:t>) – 92 хромосоми </a:t>
            </a:r>
            <a:endParaRPr lang="ru-RU" altLang="ru-RU" sz="2800" dirty="0">
              <a:latin typeface="+mn-lt"/>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622E86-D7F1-2CA2-6D86-1D7E6A139964}"/>
              </a:ext>
            </a:extLst>
          </p:cNvPr>
          <p:cNvSpPr txBox="1"/>
          <p:nvPr/>
        </p:nvSpPr>
        <p:spPr>
          <a:xfrm>
            <a:off x="381000" y="0"/>
            <a:ext cx="8358188" cy="6432550"/>
          </a:xfrm>
          <a:prstGeom prst="rect">
            <a:avLst/>
          </a:prstGeom>
          <a:noFill/>
        </p:spPr>
        <p:txBody>
          <a:bodyPr>
            <a:spAutoFit/>
          </a:bodyPr>
          <a:lstStyle/>
          <a:p>
            <a:pPr algn="ctr" eaLnBrk="1" hangingPunct="1">
              <a:buClr>
                <a:srgbClr val="000000"/>
              </a:buClr>
              <a:buSzPct val="100000"/>
              <a:buFont typeface="Times New Roman" panose="02020603050405020304" pitchFamily="18" charset="0"/>
              <a:buNone/>
              <a:defRPr/>
            </a:pPr>
            <a:r>
              <a:rPr lang="ru-RU" sz="2800" b="1" dirty="0">
                <a:solidFill>
                  <a:srgbClr val="FF0000"/>
                </a:solidFill>
                <a:latin typeface="Arial" charset="0"/>
              </a:rPr>
              <a:t>Анеуплоїдія</a:t>
            </a:r>
          </a:p>
          <a:p>
            <a:pPr eaLnBrk="1" hangingPunct="1">
              <a:buClr>
                <a:srgbClr val="000000"/>
              </a:buClr>
              <a:buSzPct val="100000"/>
              <a:buFont typeface="Times New Roman" panose="02020603050405020304" pitchFamily="18" charset="0"/>
              <a:buNone/>
              <a:defRPr/>
            </a:pPr>
            <a:r>
              <a:rPr lang="ru-RU" sz="2800" dirty="0">
                <a:latin typeface="Arial" charset="0"/>
              </a:rPr>
              <a:t>зміна кількості хромосом, некратна гаплоїдному набору. </a:t>
            </a:r>
          </a:p>
          <a:p>
            <a:pPr eaLnBrk="1" hangingPunct="1">
              <a:buClr>
                <a:srgbClr val="000000"/>
              </a:buClr>
              <a:buSzPct val="100000"/>
              <a:buFont typeface="Times New Roman" panose="02020603050405020304" pitchFamily="18" charset="0"/>
              <a:buNone/>
              <a:defRPr/>
            </a:pPr>
            <a:endParaRPr lang="ru-RU" dirty="0">
              <a:latin typeface="Arial" charset="0"/>
            </a:endParaRPr>
          </a:p>
          <a:p>
            <a:pPr marL="342900" indent="-342900" eaLnBrk="1" hangingPunct="1">
              <a:buClr>
                <a:srgbClr val="000000"/>
              </a:buClr>
              <a:buSzPct val="100000"/>
              <a:buFont typeface="Arial" panose="020B0604020202020204" pitchFamily="34" charset="0"/>
              <a:buChar char="•"/>
              <a:defRPr/>
            </a:pPr>
            <a:r>
              <a:rPr lang="ru-RU" sz="2800" b="1" dirty="0" err="1">
                <a:latin typeface="+mn-lt"/>
              </a:rPr>
              <a:t>Нуллісомія</a:t>
            </a:r>
            <a:r>
              <a:rPr lang="ru-RU" sz="2800" b="1" dirty="0">
                <a:latin typeface="+mn-lt"/>
              </a:rPr>
              <a:t> </a:t>
            </a:r>
            <a:r>
              <a:rPr lang="en-US" sz="2800" b="1" dirty="0">
                <a:latin typeface="+mn-lt"/>
              </a:rPr>
              <a:t>(2n – 2)</a:t>
            </a:r>
            <a:r>
              <a:rPr lang="uk-UA" sz="2800" b="1" dirty="0">
                <a:latin typeface="+mn-lt"/>
              </a:rPr>
              <a:t>, </a:t>
            </a:r>
            <a:r>
              <a:rPr lang="uk-UA" sz="2800" dirty="0">
                <a:latin typeface="+mn-lt"/>
              </a:rPr>
              <a:t>пара хромосом відсутня. залишається 44 хромосоми, летальна мутація</a:t>
            </a:r>
            <a:endParaRPr lang="ru-RU" sz="2800" dirty="0">
              <a:latin typeface="+mn-lt"/>
            </a:endParaRPr>
          </a:p>
          <a:p>
            <a:pPr marL="342900" indent="-342900" eaLnBrk="1" hangingPunct="1">
              <a:buClr>
                <a:srgbClr val="000000"/>
              </a:buClr>
              <a:buSzPct val="100000"/>
              <a:buFont typeface="Arial" panose="020B0604020202020204" pitchFamily="34" charset="0"/>
              <a:buChar char="•"/>
              <a:defRPr/>
            </a:pPr>
            <a:r>
              <a:rPr lang="ru-RU" sz="2800" b="1" dirty="0" err="1">
                <a:latin typeface="+mn-lt"/>
              </a:rPr>
              <a:t>Моносомія</a:t>
            </a:r>
            <a:r>
              <a:rPr lang="en-US" sz="2800" b="1" dirty="0">
                <a:latin typeface="+mn-lt"/>
              </a:rPr>
              <a:t> (2n – 1)</a:t>
            </a:r>
            <a:r>
              <a:rPr lang="uk-UA" sz="2800" b="1" dirty="0">
                <a:latin typeface="+mn-lt"/>
              </a:rPr>
              <a:t>, </a:t>
            </a:r>
            <a:r>
              <a:rPr lang="uk-UA" sz="2800" dirty="0">
                <a:latin typeface="+mn-lt"/>
              </a:rPr>
              <a:t>одна гомологічна хромосома замість двох. 45 хромосом, синдром Шерешевського Тернера</a:t>
            </a:r>
            <a:endParaRPr lang="ru-RU" sz="2800" dirty="0">
              <a:latin typeface="+mn-lt"/>
            </a:endParaRPr>
          </a:p>
          <a:p>
            <a:pPr marL="342900" indent="-342900" eaLnBrk="1" hangingPunct="1">
              <a:buClr>
                <a:srgbClr val="000000"/>
              </a:buClr>
              <a:buSzPct val="100000"/>
              <a:buFont typeface="Arial" panose="020B0604020202020204" pitchFamily="34" charset="0"/>
              <a:buChar char="•"/>
              <a:defRPr/>
            </a:pPr>
            <a:r>
              <a:rPr lang="ru-RU" sz="2800" b="1" dirty="0">
                <a:latin typeface="+mn-lt"/>
              </a:rPr>
              <a:t>Полісомія</a:t>
            </a:r>
            <a:r>
              <a:rPr lang="en-US" sz="2800" b="1" dirty="0">
                <a:latin typeface="+mn-lt"/>
              </a:rPr>
              <a:t> </a:t>
            </a:r>
            <a:r>
              <a:rPr lang="uk-UA" sz="2800" b="1" dirty="0">
                <a:latin typeface="+mn-lt"/>
              </a:rPr>
              <a:t>:</a:t>
            </a:r>
            <a:endParaRPr lang="ru-RU" sz="2800" b="1" dirty="0">
              <a:latin typeface="+mn-lt"/>
            </a:endParaRPr>
          </a:p>
          <a:p>
            <a:pPr eaLnBrk="1" hangingPunct="1">
              <a:buClr>
                <a:srgbClr val="000000"/>
              </a:buClr>
              <a:buSzPct val="100000"/>
              <a:buFont typeface="Times New Roman" panose="02020603050405020304" pitchFamily="18" charset="0"/>
              <a:buNone/>
              <a:defRPr/>
            </a:pPr>
            <a:r>
              <a:rPr lang="ru-RU" sz="2800" b="1" dirty="0">
                <a:latin typeface="+mn-lt"/>
              </a:rPr>
              <a:t>             </a:t>
            </a:r>
            <a:r>
              <a:rPr lang="ru-RU" sz="2800" b="1" dirty="0" err="1">
                <a:latin typeface="+mn-lt"/>
              </a:rPr>
              <a:t>трисомія</a:t>
            </a:r>
            <a:r>
              <a:rPr lang="en-US" sz="2800" b="1" dirty="0">
                <a:latin typeface="+mn-lt"/>
              </a:rPr>
              <a:t> (2n+1)</a:t>
            </a:r>
            <a:r>
              <a:rPr lang="uk-UA" sz="2800" b="1" dirty="0">
                <a:latin typeface="+mn-lt"/>
              </a:rPr>
              <a:t> </a:t>
            </a:r>
            <a:r>
              <a:rPr lang="uk-UA" sz="2800" dirty="0">
                <a:latin typeface="+mn-lt"/>
              </a:rPr>
              <a:t>три гомологи, 47 хромосом</a:t>
            </a:r>
            <a:endParaRPr lang="ru-RU" sz="2800" dirty="0">
              <a:latin typeface="+mn-lt"/>
            </a:endParaRPr>
          </a:p>
          <a:p>
            <a:pPr eaLnBrk="1" hangingPunct="1">
              <a:buClr>
                <a:srgbClr val="000000"/>
              </a:buClr>
              <a:buSzPct val="100000"/>
              <a:buFont typeface="Times New Roman" panose="02020603050405020304" pitchFamily="18" charset="0"/>
              <a:buNone/>
              <a:defRPr/>
            </a:pPr>
            <a:r>
              <a:rPr lang="ru-RU" sz="2800" b="1" dirty="0">
                <a:latin typeface="+mn-lt"/>
              </a:rPr>
              <a:t>             </a:t>
            </a:r>
            <a:r>
              <a:rPr lang="ru-RU" sz="2800" b="1" dirty="0" err="1">
                <a:latin typeface="+mn-lt"/>
              </a:rPr>
              <a:t>тетрасомія</a:t>
            </a:r>
            <a:r>
              <a:rPr lang="en-US" sz="2800" b="1" dirty="0">
                <a:latin typeface="+mn-lt"/>
              </a:rPr>
              <a:t> (2n+2</a:t>
            </a:r>
            <a:r>
              <a:rPr lang="en-US" b="1" dirty="0">
                <a:latin typeface="+mn-lt"/>
              </a:rPr>
              <a:t>)</a:t>
            </a:r>
            <a:r>
              <a:rPr lang="uk-UA" b="1" dirty="0">
                <a:latin typeface="Arial" charset="0"/>
              </a:rPr>
              <a:t> </a:t>
            </a:r>
            <a:r>
              <a:rPr lang="uk-UA" dirty="0">
                <a:latin typeface="Arial" charset="0"/>
              </a:rPr>
              <a:t>чотири гомологи, 48 хромосом</a:t>
            </a:r>
            <a:endParaRPr lang="ru-RU" dirty="0">
              <a:latin typeface="+mn-lt"/>
            </a:endParaRPr>
          </a:p>
          <a:p>
            <a:pPr eaLnBrk="1" hangingPunct="1">
              <a:buClr>
                <a:srgbClr val="000000"/>
              </a:buClr>
              <a:buSzPct val="100000"/>
              <a:buFont typeface="Times New Roman" panose="02020603050405020304" pitchFamily="18" charset="0"/>
              <a:buNone/>
              <a:defRPr/>
            </a:pPr>
            <a:r>
              <a:rPr lang="ru-RU" sz="2800" b="1" dirty="0">
                <a:latin typeface="+mn-lt"/>
              </a:rPr>
              <a:t>             </a:t>
            </a:r>
            <a:r>
              <a:rPr lang="ru-RU" sz="2800" b="1" dirty="0" err="1">
                <a:latin typeface="+mn-lt"/>
              </a:rPr>
              <a:t>пентасомія</a:t>
            </a:r>
            <a:r>
              <a:rPr lang="en-US" sz="2800" b="1" dirty="0">
                <a:latin typeface="+mn-lt"/>
              </a:rPr>
              <a:t> (2n+3)</a:t>
            </a:r>
            <a:r>
              <a:rPr lang="uk-UA" sz="2800" b="1" dirty="0">
                <a:latin typeface="Arial" charset="0"/>
              </a:rPr>
              <a:t> </a:t>
            </a:r>
            <a:r>
              <a:rPr lang="uk-UA" dirty="0">
                <a:latin typeface="Arial" charset="0"/>
              </a:rPr>
              <a:t>п</a:t>
            </a:r>
            <a:r>
              <a:rPr lang="en-US" dirty="0">
                <a:latin typeface="Arial" charset="0"/>
              </a:rPr>
              <a:t>’</a:t>
            </a:r>
            <a:r>
              <a:rPr lang="uk-UA" dirty="0">
                <a:latin typeface="Arial" charset="0"/>
              </a:rPr>
              <a:t>ять гомологів, 49 хромосом</a:t>
            </a:r>
            <a:endParaRPr lang="ru-RU" dirty="0">
              <a:latin typeface="+mn-lt"/>
            </a:endParaRPr>
          </a:p>
          <a:p>
            <a:pPr marL="342900" indent="-342900" eaLnBrk="1" hangingPunct="1">
              <a:buClr>
                <a:srgbClr val="000000"/>
              </a:buClr>
              <a:buSzPct val="100000"/>
              <a:buFont typeface="Arial" panose="020B0604020202020204" pitchFamily="34" charset="0"/>
              <a:buChar char="•"/>
              <a:defRPr/>
            </a:pPr>
            <a:endParaRPr lang="ru-RU" sz="2800" b="1" dirty="0">
              <a:latin typeface="+mn-lt"/>
            </a:endParaRPr>
          </a:p>
          <a:p>
            <a:pPr eaLnBrk="1" hangingPunct="1">
              <a:buClr>
                <a:srgbClr val="000000"/>
              </a:buClr>
              <a:buSzPct val="100000"/>
              <a:buFont typeface="Times New Roman" panose="02020603050405020304" pitchFamily="18" charset="0"/>
              <a:buNone/>
              <a:defRPr/>
            </a:pPr>
            <a:endParaRPr lang="ru-RU" dirty="0">
              <a:latin typeface="Arial"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7" descr="nondisjunction">
            <a:extLst>
              <a:ext uri="{FF2B5EF4-FFF2-40B4-BE49-F238E27FC236}">
                <a16:creationId xmlns:a16="http://schemas.microsoft.com/office/drawing/2014/main" id="{90373B41-02B8-D6B0-70A4-EA508D0F72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381000"/>
            <a:ext cx="4710113"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TextBox 4">
            <a:extLst>
              <a:ext uri="{FF2B5EF4-FFF2-40B4-BE49-F238E27FC236}">
                <a16:creationId xmlns:a16="http://schemas.microsoft.com/office/drawing/2014/main" id="{5C583C6E-10AC-1A46-A9A2-7C3B94D0D58E}"/>
              </a:ext>
            </a:extLst>
          </p:cNvPr>
          <p:cNvSpPr txBox="1">
            <a:spLocks noChangeArrowheads="1"/>
          </p:cNvSpPr>
          <p:nvPr/>
        </p:nvSpPr>
        <p:spPr bwMode="auto">
          <a:xfrm>
            <a:off x="457200" y="914400"/>
            <a:ext cx="32004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uk-UA" altLang="ru-UA"/>
              <a:t>Анеуплоїдія обумовлена </a:t>
            </a:r>
            <a:r>
              <a:rPr lang="ru-RU" altLang="ru-UA"/>
              <a:t>нерозходженням однієї пари хромосом.</a:t>
            </a:r>
          </a:p>
          <a:p>
            <a:endParaRPr lang="ru-RU" altLang="ru-UA"/>
          </a:p>
          <a:p>
            <a:r>
              <a:rPr lang="ru-RU" altLang="ru-UA"/>
              <a:t>Нерозходження під час мейозу обумовлює народження дитини з хромосомним захворюванням</a:t>
            </a:r>
            <a:endParaRPr lang="uk-UA" altLang="ru-UA"/>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2073162B-7684-4EC9-8C1C-7F5BC859E37C}"/>
              </a:ext>
            </a:extLst>
          </p:cNvPr>
          <p:cNvSpPr>
            <a:spLocks noGrp="1" noChangeArrowheads="1"/>
          </p:cNvSpPr>
          <p:nvPr>
            <p:ph idx="1"/>
          </p:nvPr>
        </p:nvSpPr>
        <p:spPr>
          <a:xfrm>
            <a:off x="0" y="0"/>
            <a:ext cx="8991600" cy="6858000"/>
          </a:xfrm>
        </p:spPr>
        <p:txBody>
          <a:bodyPr/>
          <a:lstStyle/>
          <a:p>
            <a:pPr algn="ctr" eaLnBrk="1" hangingPunct="1">
              <a:buFont typeface="Wingdings" panose="05000000000000000000" pitchFamily="2" charset="2"/>
              <a:buNone/>
            </a:pPr>
            <a:r>
              <a:rPr lang="en-US" altLang="ru-RU"/>
              <a:t>  </a:t>
            </a:r>
            <a:r>
              <a:rPr lang="en-US" altLang="ru-RU">
                <a:solidFill>
                  <a:srgbClr val="FF0000"/>
                </a:solidFill>
              </a:rPr>
              <a:t> </a:t>
            </a:r>
            <a:r>
              <a:rPr lang="uk-UA" altLang="ru-RU" b="1">
                <a:solidFill>
                  <a:srgbClr val="FF0000"/>
                </a:solidFill>
              </a:rPr>
              <a:t>Хвороби людини, обумовлені геномними мутаціями</a:t>
            </a:r>
          </a:p>
          <a:p>
            <a:pPr algn="ctr" eaLnBrk="1" hangingPunct="1">
              <a:buFont typeface="Wingdings" panose="05000000000000000000" pitchFamily="2" charset="2"/>
              <a:buNone/>
            </a:pPr>
            <a:endParaRPr lang="en-US" altLang="ru-RU" b="1">
              <a:solidFill>
                <a:srgbClr val="FF0000"/>
              </a:solidFill>
            </a:endParaRPr>
          </a:p>
          <a:p>
            <a:pPr eaLnBrk="1" hangingPunct="1">
              <a:buFont typeface="Wingdings" panose="05000000000000000000" pitchFamily="2" charset="2"/>
              <a:buNone/>
            </a:pPr>
            <a:r>
              <a:rPr lang="en-US" altLang="ru-RU" sz="2800">
                <a:cs typeface="Times New Roman" panose="02020603050405020304" pitchFamily="18" charset="0"/>
              </a:rPr>
              <a:t>   </a:t>
            </a:r>
          </a:p>
        </p:txBody>
      </p:sp>
      <p:graphicFrame>
        <p:nvGraphicFramePr>
          <p:cNvPr id="3" name="Таблица 2">
            <a:extLst>
              <a:ext uri="{FF2B5EF4-FFF2-40B4-BE49-F238E27FC236}">
                <a16:creationId xmlns:a16="http://schemas.microsoft.com/office/drawing/2014/main" id="{91006FEB-E26F-C3CD-893A-8298D8E8F5ED}"/>
              </a:ext>
            </a:extLst>
          </p:cNvPr>
          <p:cNvGraphicFramePr>
            <a:graphicFrameLocks noGrp="1"/>
          </p:cNvGraphicFramePr>
          <p:nvPr/>
        </p:nvGraphicFramePr>
        <p:xfrm>
          <a:off x="457200" y="1066800"/>
          <a:ext cx="8153400" cy="5481639"/>
        </p:xfrm>
        <a:graphic>
          <a:graphicData uri="http://schemas.openxmlformats.org/drawingml/2006/table">
            <a:tbl>
              <a:tblPr firstRow="1" bandRow="1">
                <a:tableStyleId>{5C22544A-7EE6-4342-B048-85BDC9FD1C3A}</a:tableStyleId>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460483">
                <a:tc gridSpan="2">
                  <a:txBody>
                    <a:bodyPr/>
                    <a:lstStyle/>
                    <a:p>
                      <a:pPr algn="ctr"/>
                      <a:r>
                        <a:rPr lang="uk-UA" sz="1800" dirty="0"/>
                        <a:t>Хвороби</a:t>
                      </a:r>
                      <a:r>
                        <a:rPr lang="uk-UA" sz="1800" baseline="0" dirty="0"/>
                        <a:t> зі зміною кількості аутосом</a:t>
                      </a:r>
                      <a:endParaRPr lang="uk-UA" sz="1800" dirty="0"/>
                    </a:p>
                  </a:txBody>
                  <a:tcPr marT="45723" marB="45723"/>
                </a:tc>
                <a:tc hMerge="1">
                  <a:txBody>
                    <a:bodyPr/>
                    <a:lstStyle/>
                    <a:p>
                      <a:endParaRPr lang="uk-UA" dirty="0"/>
                    </a:p>
                  </a:txBody>
                  <a:tcPr/>
                </a:tc>
                <a:extLst>
                  <a:ext uri="{0D108BD9-81ED-4DB2-BD59-A6C34878D82A}">
                    <a16:rowId xmlns:a16="http://schemas.microsoft.com/office/drawing/2014/main" val="10000"/>
                  </a:ext>
                </a:extLst>
              </a:tr>
              <a:tr h="794806">
                <a:tc>
                  <a:txBody>
                    <a:bodyPr/>
                    <a:lstStyle/>
                    <a:p>
                      <a:r>
                        <a:rPr lang="uk-UA" sz="1800" dirty="0"/>
                        <a:t>Синдром Дауна</a:t>
                      </a:r>
                    </a:p>
                  </a:txBody>
                  <a:tcPr marT="45723" marB="45723"/>
                </a:tc>
                <a:tc>
                  <a:txBody>
                    <a:bodyPr/>
                    <a:lstStyle/>
                    <a:p>
                      <a:r>
                        <a:rPr lang="uk-UA" sz="1800" dirty="0"/>
                        <a:t>47,ХХ,+21</a:t>
                      </a:r>
                      <a:r>
                        <a:rPr lang="uk-UA" sz="1800" baseline="0" dirty="0"/>
                        <a:t> або </a:t>
                      </a:r>
                      <a:r>
                        <a:rPr lang="uk-UA" sz="1800" dirty="0"/>
                        <a:t>47,Х</a:t>
                      </a:r>
                      <a:r>
                        <a:rPr lang="en-US" sz="1800" dirty="0"/>
                        <a:t>Y</a:t>
                      </a:r>
                      <a:r>
                        <a:rPr lang="uk-UA" sz="1800" dirty="0"/>
                        <a:t>,+21</a:t>
                      </a:r>
                      <a:r>
                        <a:rPr lang="uk-UA" sz="1800" baseline="0" dirty="0"/>
                        <a:t> </a:t>
                      </a:r>
                    </a:p>
                    <a:p>
                      <a:r>
                        <a:rPr lang="uk-UA" sz="1800" baseline="0" dirty="0"/>
                        <a:t>Трисомія за хромосомю 21</a:t>
                      </a:r>
                      <a:endParaRPr lang="uk-UA" sz="1800" dirty="0"/>
                    </a:p>
                  </a:txBody>
                  <a:tcPr marT="45723" marB="45723"/>
                </a:tc>
                <a:extLst>
                  <a:ext uri="{0D108BD9-81ED-4DB2-BD59-A6C34878D82A}">
                    <a16:rowId xmlns:a16="http://schemas.microsoft.com/office/drawing/2014/main" val="10001"/>
                  </a:ext>
                </a:extLst>
              </a:tr>
              <a:tr h="794806">
                <a:tc>
                  <a:txBody>
                    <a:bodyPr/>
                    <a:lstStyle/>
                    <a:p>
                      <a:r>
                        <a:rPr lang="uk-UA" sz="1800" dirty="0"/>
                        <a:t>Синдром Едвардса</a:t>
                      </a:r>
                    </a:p>
                  </a:txBody>
                  <a:tcPr marT="45723" marB="4572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800" dirty="0"/>
                        <a:t>47,ХХ,+18</a:t>
                      </a:r>
                      <a:r>
                        <a:rPr lang="uk-UA" sz="1800" baseline="0" dirty="0"/>
                        <a:t> або </a:t>
                      </a:r>
                      <a:r>
                        <a:rPr lang="uk-UA" sz="1800" dirty="0"/>
                        <a:t>47,Х</a:t>
                      </a:r>
                      <a:r>
                        <a:rPr lang="en-US" sz="1800" dirty="0"/>
                        <a:t>Y</a:t>
                      </a:r>
                      <a:r>
                        <a:rPr lang="uk-UA" sz="1800" dirty="0"/>
                        <a:t>,+18</a:t>
                      </a:r>
                    </a:p>
                    <a:p>
                      <a:pPr marL="0" marR="0" indent="0" algn="l" defTabSz="914400" rtl="0" eaLnBrk="1" fontAlgn="auto" latinLnBrk="0" hangingPunct="1">
                        <a:lnSpc>
                          <a:spcPct val="100000"/>
                        </a:lnSpc>
                        <a:spcBef>
                          <a:spcPts val="0"/>
                        </a:spcBef>
                        <a:spcAft>
                          <a:spcPts val="0"/>
                        </a:spcAft>
                        <a:buClrTx/>
                        <a:buSzTx/>
                        <a:buFontTx/>
                        <a:buNone/>
                        <a:tabLst/>
                        <a:defRPr/>
                      </a:pPr>
                      <a:r>
                        <a:rPr lang="uk-UA" sz="1800" baseline="0" dirty="0"/>
                        <a:t>Трисомія за хромосомю 18</a:t>
                      </a:r>
                      <a:endParaRPr lang="uk-UA" sz="1800" dirty="0"/>
                    </a:p>
                  </a:txBody>
                  <a:tcPr marT="45723" marB="45723"/>
                </a:tc>
                <a:extLst>
                  <a:ext uri="{0D108BD9-81ED-4DB2-BD59-A6C34878D82A}">
                    <a16:rowId xmlns:a16="http://schemas.microsoft.com/office/drawing/2014/main" val="10002"/>
                  </a:ext>
                </a:extLst>
              </a:tr>
              <a:tr h="794806">
                <a:tc>
                  <a:txBody>
                    <a:bodyPr/>
                    <a:lstStyle/>
                    <a:p>
                      <a:r>
                        <a:rPr lang="uk-UA" sz="1800" dirty="0"/>
                        <a:t>Синдром Патау</a:t>
                      </a:r>
                    </a:p>
                  </a:txBody>
                  <a:tcPr marT="45723" marB="4572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800" dirty="0"/>
                        <a:t>47,ХХ,+13</a:t>
                      </a:r>
                      <a:r>
                        <a:rPr lang="uk-UA" sz="1800" baseline="0" dirty="0"/>
                        <a:t> або </a:t>
                      </a:r>
                      <a:r>
                        <a:rPr lang="uk-UA" sz="1800" dirty="0"/>
                        <a:t>47,Х</a:t>
                      </a:r>
                      <a:r>
                        <a:rPr lang="en-US" sz="1800" dirty="0"/>
                        <a:t>Y</a:t>
                      </a:r>
                      <a:r>
                        <a:rPr lang="uk-UA" sz="1800" dirty="0"/>
                        <a:t>,+13</a:t>
                      </a:r>
                    </a:p>
                    <a:p>
                      <a:pPr marL="0" marR="0" indent="0" algn="l" defTabSz="914400" rtl="0" eaLnBrk="1" fontAlgn="auto" latinLnBrk="0" hangingPunct="1">
                        <a:lnSpc>
                          <a:spcPct val="100000"/>
                        </a:lnSpc>
                        <a:spcBef>
                          <a:spcPts val="0"/>
                        </a:spcBef>
                        <a:spcAft>
                          <a:spcPts val="0"/>
                        </a:spcAft>
                        <a:buClrTx/>
                        <a:buSzTx/>
                        <a:buFontTx/>
                        <a:buNone/>
                        <a:tabLst/>
                        <a:defRPr/>
                      </a:pPr>
                      <a:r>
                        <a:rPr lang="uk-UA" sz="1800" baseline="0" dirty="0"/>
                        <a:t>Трисомія за хромосомю 13 </a:t>
                      </a:r>
                      <a:endParaRPr lang="uk-UA" sz="1800" dirty="0"/>
                    </a:p>
                  </a:txBody>
                  <a:tcPr marT="45723" marB="45723"/>
                </a:tc>
                <a:extLst>
                  <a:ext uri="{0D108BD9-81ED-4DB2-BD59-A6C34878D82A}">
                    <a16:rowId xmlns:a16="http://schemas.microsoft.com/office/drawing/2014/main" val="10003"/>
                  </a:ext>
                </a:extLst>
              </a:tr>
              <a:tr h="46048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sz="1800" dirty="0"/>
                        <a:t>Хвороби</a:t>
                      </a:r>
                      <a:r>
                        <a:rPr lang="uk-UA" sz="1800" baseline="0" dirty="0"/>
                        <a:t> зі зміною кількості статевих хромосом</a:t>
                      </a:r>
                      <a:endParaRPr lang="uk-UA" sz="1800" dirty="0"/>
                    </a:p>
                  </a:txBody>
                  <a:tcPr marT="45723" marB="45723"/>
                </a:tc>
                <a:tc hMerge="1">
                  <a:txBody>
                    <a:bodyPr/>
                    <a:lstStyle/>
                    <a:p>
                      <a:endParaRPr lang="uk-UA" dirty="0"/>
                    </a:p>
                  </a:txBody>
                  <a:tcPr/>
                </a:tc>
                <a:extLst>
                  <a:ext uri="{0D108BD9-81ED-4DB2-BD59-A6C34878D82A}">
                    <a16:rowId xmlns:a16="http://schemas.microsoft.com/office/drawing/2014/main" val="10004"/>
                  </a:ext>
                </a:extLst>
              </a:tr>
              <a:tr h="794806">
                <a:tc>
                  <a:txBody>
                    <a:bodyPr/>
                    <a:lstStyle/>
                    <a:p>
                      <a:r>
                        <a:rPr lang="uk-UA" sz="1800" dirty="0"/>
                        <a:t>Синдром Шерешевського-Тернера</a:t>
                      </a:r>
                    </a:p>
                  </a:txBody>
                  <a:tcPr marT="45723" marB="45723"/>
                </a:tc>
                <a:tc>
                  <a:txBody>
                    <a:bodyPr/>
                    <a:lstStyle/>
                    <a:p>
                      <a:r>
                        <a:rPr lang="en-US" altLang="ru-RU" sz="1800" dirty="0">
                          <a:cs typeface="Times New Roman" pitchFamily="18" charset="0"/>
                        </a:rPr>
                        <a:t>45,X</a:t>
                      </a:r>
                      <a:endParaRPr lang="uk-UA" altLang="ru-RU" sz="1800" dirty="0">
                        <a:cs typeface="Times New Roman" pitchFamily="18" charset="0"/>
                      </a:endParaRPr>
                    </a:p>
                    <a:p>
                      <a:r>
                        <a:rPr lang="uk-UA" sz="1800" dirty="0">
                          <a:cs typeface="Times New Roman" pitchFamily="18" charset="0"/>
                        </a:rPr>
                        <a:t>Моносомія Х</a:t>
                      </a:r>
                      <a:endParaRPr lang="uk-UA" sz="1800" dirty="0"/>
                    </a:p>
                  </a:txBody>
                  <a:tcPr marT="45723" marB="45723"/>
                </a:tc>
                <a:extLst>
                  <a:ext uri="{0D108BD9-81ED-4DB2-BD59-A6C34878D82A}">
                    <a16:rowId xmlns:a16="http://schemas.microsoft.com/office/drawing/2014/main" val="10005"/>
                  </a:ext>
                </a:extLst>
              </a:tr>
              <a:tr h="460483">
                <a:tc>
                  <a:txBody>
                    <a:bodyPr/>
                    <a:lstStyle/>
                    <a:p>
                      <a:r>
                        <a:rPr lang="uk-UA" sz="1800" dirty="0"/>
                        <a:t>Синдром “супержінки”</a:t>
                      </a:r>
                    </a:p>
                  </a:txBody>
                  <a:tcPr marT="45723" marB="45723"/>
                </a:tc>
                <a:tc>
                  <a:txBody>
                    <a:bodyPr/>
                    <a:lstStyle/>
                    <a:p>
                      <a:r>
                        <a:rPr lang="en-US" altLang="ru-RU" sz="1800" dirty="0">
                          <a:cs typeface="Times New Roman" pitchFamily="18" charset="0"/>
                        </a:rPr>
                        <a:t>47,XXX</a:t>
                      </a:r>
                      <a:endParaRPr lang="uk-UA" sz="1800" dirty="0"/>
                    </a:p>
                  </a:txBody>
                  <a:tcPr marT="45723" marB="45723"/>
                </a:tc>
                <a:extLst>
                  <a:ext uri="{0D108BD9-81ED-4DB2-BD59-A6C34878D82A}">
                    <a16:rowId xmlns:a16="http://schemas.microsoft.com/office/drawing/2014/main" val="10006"/>
                  </a:ext>
                </a:extLst>
              </a:tr>
              <a:tr h="460483">
                <a:tc>
                  <a:txBody>
                    <a:bodyPr/>
                    <a:lstStyle/>
                    <a:p>
                      <a:r>
                        <a:rPr lang="uk-UA" sz="1800" dirty="0"/>
                        <a:t>Синдром Клайнфельтера</a:t>
                      </a:r>
                    </a:p>
                  </a:txBody>
                  <a:tcPr marT="45723" marB="45723"/>
                </a:tc>
                <a:tc>
                  <a:txBody>
                    <a:bodyPr/>
                    <a:lstStyle/>
                    <a:p>
                      <a:r>
                        <a:rPr lang="en-US" altLang="ru-RU" sz="1800" dirty="0">
                          <a:cs typeface="Times New Roman" pitchFamily="18" charset="0"/>
                        </a:rPr>
                        <a:t>47,XXY</a:t>
                      </a:r>
                      <a:endParaRPr lang="uk-UA" sz="1800" dirty="0"/>
                    </a:p>
                  </a:txBody>
                  <a:tcPr marT="45723" marB="45723"/>
                </a:tc>
                <a:extLst>
                  <a:ext uri="{0D108BD9-81ED-4DB2-BD59-A6C34878D82A}">
                    <a16:rowId xmlns:a16="http://schemas.microsoft.com/office/drawing/2014/main" val="10007"/>
                  </a:ext>
                </a:extLst>
              </a:tr>
              <a:tr h="460483">
                <a:tc>
                  <a:txBody>
                    <a:bodyPr/>
                    <a:lstStyle/>
                    <a:p>
                      <a:r>
                        <a:rPr lang="uk-UA" sz="1800" dirty="0"/>
                        <a:t>Синдром “суперчоловіка”</a:t>
                      </a:r>
                    </a:p>
                  </a:txBody>
                  <a:tcPr marT="45723" marB="45723"/>
                </a:tc>
                <a:tc>
                  <a:txBody>
                    <a:bodyPr/>
                    <a:lstStyle/>
                    <a:p>
                      <a:r>
                        <a:rPr lang="en-US" altLang="ru-RU" sz="1800" dirty="0">
                          <a:cs typeface="Times New Roman" pitchFamily="18" charset="0"/>
                        </a:rPr>
                        <a:t>47,XYY</a:t>
                      </a:r>
                      <a:endParaRPr lang="uk-UA" sz="1800" dirty="0"/>
                    </a:p>
                  </a:txBody>
                  <a:tcPr marT="45723" marB="45723"/>
                </a:tc>
                <a:extLst>
                  <a:ext uri="{0D108BD9-81ED-4DB2-BD59-A6C34878D82A}">
                    <a16:rowId xmlns:a16="http://schemas.microsoft.com/office/drawing/2014/main" val="10008"/>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daun">
            <a:extLst>
              <a:ext uri="{FF2B5EF4-FFF2-40B4-BE49-F238E27FC236}">
                <a16:creationId xmlns:a16="http://schemas.microsoft.com/office/drawing/2014/main" id="{9750D384-663C-3890-2D35-74C39DD65A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3675"/>
            <a:ext cx="8686800" cy="647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a:extLst>
              <a:ext uri="{FF2B5EF4-FFF2-40B4-BE49-F238E27FC236}">
                <a16:creationId xmlns:a16="http://schemas.microsoft.com/office/drawing/2014/main" id="{DC42A86C-F014-38C5-E73D-DD94702BDDBF}"/>
              </a:ext>
            </a:extLst>
          </p:cNvPr>
          <p:cNvSpPr>
            <a:spLocks noGrp="1" noChangeArrowheads="1"/>
          </p:cNvSpPr>
          <p:nvPr>
            <p:ph idx="1"/>
          </p:nvPr>
        </p:nvSpPr>
        <p:spPr>
          <a:xfrm>
            <a:off x="0" y="228600"/>
            <a:ext cx="9144000" cy="6629400"/>
          </a:xfrm>
        </p:spPr>
        <p:txBody>
          <a:bodyPr/>
          <a:lstStyle/>
          <a:p>
            <a:pPr algn="ctr" eaLnBrk="1" hangingPunct="1">
              <a:lnSpc>
                <a:spcPct val="90000"/>
              </a:lnSpc>
              <a:buFont typeface="Wingdings" panose="05000000000000000000" pitchFamily="2" charset="2"/>
              <a:buNone/>
            </a:pPr>
            <a:r>
              <a:rPr lang="uk-UA" altLang="ru-RU" b="1">
                <a:solidFill>
                  <a:srgbClr val="FF0000"/>
                </a:solidFill>
              </a:rPr>
              <a:t>Хромосомні аберації </a:t>
            </a:r>
          </a:p>
          <a:p>
            <a:pPr algn="ctr" eaLnBrk="1" hangingPunct="1">
              <a:lnSpc>
                <a:spcPct val="90000"/>
              </a:lnSpc>
              <a:buFont typeface="Wingdings" panose="05000000000000000000" pitchFamily="2" charset="2"/>
              <a:buNone/>
            </a:pPr>
            <a:r>
              <a:rPr lang="uk-UA" altLang="ru-RU"/>
              <a:t>зміна структури хромосом</a:t>
            </a:r>
            <a:r>
              <a:rPr lang="en-US" altLang="ru-RU" sz="2800" b="1"/>
              <a:t>.</a:t>
            </a:r>
          </a:p>
          <a:p>
            <a:pPr eaLnBrk="1" hangingPunct="1">
              <a:lnSpc>
                <a:spcPct val="90000"/>
              </a:lnSpc>
              <a:buFont typeface="Wingdings" panose="05000000000000000000" pitchFamily="2" charset="2"/>
              <a:buNone/>
            </a:pPr>
            <a:endParaRPr lang="en-US" altLang="ru-RU" sz="2800"/>
          </a:p>
          <a:p>
            <a:pPr eaLnBrk="1" hangingPunct="1">
              <a:lnSpc>
                <a:spcPct val="90000"/>
              </a:lnSpc>
              <a:buFont typeface="Wingdings" panose="05000000000000000000" pitchFamily="2" charset="2"/>
              <a:buNone/>
            </a:pPr>
            <a:r>
              <a:rPr lang="en-US" altLang="ru-RU" sz="2800" b="1"/>
              <a:t>                     </a:t>
            </a:r>
            <a:r>
              <a:rPr lang="uk-UA" altLang="ru-RU" sz="2800" b="1"/>
              <a:t>Делеція  - </a:t>
            </a:r>
            <a:r>
              <a:rPr lang="en-US" altLang="ru-RU" sz="2800"/>
              <a:t> </a:t>
            </a:r>
            <a:r>
              <a:rPr lang="uk-UA" altLang="ru-RU" sz="2800" b="1"/>
              <a:t>втрата ділянки хромосоми</a:t>
            </a:r>
            <a:endParaRPr lang="en-US" altLang="ru-RU" sz="2800" b="1"/>
          </a:p>
          <a:p>
            <a:pPr eaLnBrk="1" hangingPunct="1">
              <a:lnSpc>
                <a:spcPct val="90000"/>
              </a:lnSpc>
              <a:buFont typeface="Wingdings" panose="05000000000000000000" pitchFamily="2" charset="2"/>
              <a:buNone/>
            </a:pPr>
            <a:endParaRPr lang="en-US" altLang="ru-RU" sz="2800" b="1"/>
          </a:p>
          <a:p>
            <a:pPr eaLnBrk="1" hangingPunct="1">
              <a:lnSpc>
                <a:spcPct val="90000"/>
              </a:lnSpc>
              <a:buFont typeface="Wingdings" panose="05000000000000000000" pitchFamily="2" charset="2"/>
              <a:buNone/>
            </a:pPr>
            <a:endParaRPr lang="en-US" altLang="ru-RU" sz="2800" b="1"/>
          </a:p>
          <a:p>
            <a:pPr eaLnBrk="1" hangingPunct="1">
              <a:lnSpc>
                <a:spcPct val="90000"/>
              </a:lnSpc>
              <a:buFont typeface="Wingdings" panose="05000000000000000000" pitchFamily="2" charset="2"/>
              <a:buNone/>
            </a:pPr>
            <a:r>
              <a:rPr lang="en-US" altLang="ru-RU" sz="2800" b="1"/>
              <a:t>                      </a:t>
            </a:r>
            <a:endParaRPr lang="uk-UA" altLang="ru-RU" sz="2800" b="1"/>
          </a:p>
          <a:p>
            <a:pPr eaLnBrk="1" hangingPunct="1">
              <a:lnSpc>
                <a:spcPct val="90000"/>
              </a:lnSpc>
              <a:buFont typeface="Wingdings" panose="05000000000000000000" pitchFamily="2" charset="2"/>
              <a:buNone/>
            </a:pPr>
            <a:endParaRPr lang="uk-UA" altLang="ru-RU" sz="2800" b="1"/>
          </a:p>
          <a:p>
            <a:pPr algn="ctr" eaLnBrk="1" hangingPunct="1">
              <a:lnSpc>
                <a:spcPct val="90000"/>
              </a:lnSpc>
              <a:buFont typeface="Wingdings" panose="05000000000000000000" pitchFamily="2" charset="2"/>
              <a:buNone/>
            </a:pPr>
            <a:r>
              <a:rPr lang="uk-UA" altLang="ru-RU" sz="2800" b="1"/>
              <a:t>Дуплікація – подвоєння ділянки хромосоми</a:t>
            </a:r>
            <a:endParaRPr lang="en-US" altLang="ru-RU" sz="2800"/>
          </a:p>
          <a:p>
            <a:pPr eaLnBrk="1" hangingPunct="1">
              <a:lnSpc>
                <a:spcPct val="90000"/>
              </a:lnSpc>
              <a:buFont typeface="Wingdings" panose="05000000000000000000" pitchFamily="2" charset="2"/>
              <a:buNone/>
            </a:pPr>
            <a:r>
              <a:rPr lang="en-US" altLang="ru-RU" sz="2800" b="1">
                <a:solidFill>
                  <a:srgbClr val="FFFF00"/>
                </a:solidFill>
              </a:rPr>
              <a:t>    </a:t>
            </a:r>
            <a:endParaRPr lang="ru-RU" altLang="ru-RU" sz="2800" b="1">
              <a:solidFill>
                <a:srgbClr val="FFFF00"/>
              </a:solidFill>
            </a:endParaRPr>
          </a:p>
        </p:txBody>
      </p:sp>
      <p:pic>
        <p:nvPicPr>
          <p:cNvPr id="44035" name="Picture 2" descr="D:\Работа\DOCUMENTS кафедра\Англ Учебник Нов\chrom mut 1.png">
            <a:extLst>
              <a:ext uri="{FF2B5EF4-FFF2-40B4-BE49-F238E27FC236}">
                <a16:creationId xmlns:a16="http://schemas.microsoft.com/office/drawing/2014/main" id="{6A95F0ED-98E8-0E44-4E67-3B773D4E5F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9695"/>
          <a:stretch>
            <a:fillRect/>
          </a:stretch>
        </p:blipFill>
        <p:spPr bwMode="auto">
          <a:xfrm>
            <a:off x="1600200" y="2286000"/>
            <a:ext cx="616108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2" descr="D:\Работа\DOCUMENTS кафедра\Англ Учебник Нов\chrom mut 1.png">
            <a:extLst>
              <a:ext uri="{FF2B5EF4-FFF2-40B4-BE49-F238E27FC236}">
                <a16:creationId xmlns:a16="http://schemas.microsoft.com/office/drawing/2014/main" id="{3980E7CA-39F6-6857-F250-68AB11764C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0305" b="51175"/>
          <a:stretch>
            <a:fillRect/>
          </a:stretch>
        </p:blipFill>
        <p:spPr bwMode="auto">
          <a:xfrm>
            <a:off x="1066800" y="4800600"/>
            <a:ext cx="723265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кошачий крик">
            <a:extLst>
              <a:ext uri="{FF2B5EF4-FFF2-40B4-BE49-F238E27FC236}">
                <a16:creationId xmlns:a16="http://schemas.microsoft.com/office/drawing/2014/main" id="{511BC369-7F25-C648-5103-D1F3DAF10F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676400"/>
            <a:ext cx="4876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Прямоугольник 1">
            <a:extLst>
              <a:ext uri="{FF2B5EF4-FFF2-40B4-BE49-F238E27FC236}">
                <a16:creationId xmlns:a16="http://schemas.microsoft.com/office/drawing/2014/main" id="{C0F79188-47C3-8422-E2D7-ABA6F539DBF1}"/>
              </a:ext>
            </a:extLst>
          </p:cNvPr>
          <p:cNvSpPr>
            <a:spLocks noChangeArrowheads="1"/>
          </p:cNvSpPr>
          <p:nvPr/>
        </p:nvSpPr>
        <p:spPr bwMode="auto">
          <a:xfrm>
            <a:off x="533400" y="258763"/>
            <a:ext cx="8153400" cy="1384300"/>
          </a:xfrm>
          <a:prstGeom prst="rect">
            <a:avLst/>
          </a:prstGeom>
          <a:noFill/>
          <a:ln w="9525">
            <a:noFill/>
            <a:miter lim="800000"/>
            <a:headEnd/>
            <a:tailEnd/>
          </a:ln>
        </p:spPr>
        <p:txBody>
          <a:bodyPr>
            <a:spAutoFit/>
          </a:bodyPr>
          <a:lstStyle/>
          <a:p>
            <a:pPr eaLnBrk="1" hangingPunct="1">
              <a:buFont typeface="Wingdings" pitchFamily="2" charset="2"/>
              <a:buNone/>
              <a:defRPr/>
            </a:pPr>
            <a:r>
              <a:rPr lang="en-US" altLang="ru-RU" sz="2800" b="1" dirty="0">
                <a:latin typeface="+mn-lt"/>
                <a:cs typeface="Times New Roman" pitchFamily="18" charset="0"/>
              </a:rPr>
              <a:t>“</a:t>
            </a:r>
            <a:r>
              <a:rPr lang="uk-UA" altLang="ru-RU" sz="2800" b="1" dirty="0">
                <a:latin typeface="+mn-lt"/>
                <a:cs typeface="Times New Roman" pitchFamily="18" charset="0"/>
              </a:rPr>
              <a:t>Синдром котячого крику</a:t>
            </a:r>
            <a:r>
              <a:rPr lang="en-US" altLang="ru-RU" sz="2800" b="1" dirty="0">
                <a:latin typeface="+mn-lt"/>
                <a:cs typeface="Times New Roman" pitchFamily="18" charset="0"/>
              </a:rPr>
              <a:t>”</a:t>
            </a:r>
            <a:r>
              <a:rPr lang="en-US" altLang="ru-RU" sz="2800" dirty="0">
                <a:latin typeface="+mn-lt"/>
                <a:cs typeface="Times New Roman" pitchFamily="18" charset="0"/>
              </a:rPr>
              <a:t> – </a:t>
            </a:r>
            <a:r>
              <a:rPr lang="uk-UA" altLang="ru-RU" sz="2800" dirty="0">
                <a:latin typeface="+mn-lt"/>
                <a:cs typeface="Times New Roman" pitchFamily="18" charset="0"/>
              </a:rPr>
              <a:t>делеція (втрата ділянки)</a:t>
            </a:r>
            <a:r>
              <a:rPr lang="en-US" altLang="ru-RU" sz="2800" dirty="0">
                <a:latin typeface="+mn-lt"/>
                <a:cs typeface="Times New Roman" pitchFamily="18" charset="0"/>
              </a:rPr>
              <a:t> </a:t>
            </a:r>
            <a:r>
              <a:rPr lang="uk-UA" altLang="ru-RU" sz="2800" dirty="0">
                <a:latin typeface="+mn-lt"/>
                <a:cs typeface="Times New Roman" pitchFamily="18" charset="0"/>
              </a:rPr>
              <a:t>короткого плеча </a:t>
            </a:r>
            <a:r>
              <a:rPr lang="en-US" altLang="ru-RU" sz="2800" dirty="0">
                <a:latin typeface="+mn-lt"/>
                <a:cs typeface="Times New Roman" pitchFamily="18" charset="0"/>
              </a:rPr>
              <a:t>5</a:t>
            </a:r>
            <a:r>
              <a:rPr lang="uk-UA" altLang="ru-RU" sz="2800" dirty="0">
                <a:latin typeface="+mn-lt"/>
                <a:cs typeface="Times New Roman" pitchFamily="18" charset="0"/>
              </a:rPr>
              <a:t>ої хромосоми</a:t>
            </a:r>
            <a:r>
              <a:rPr lang="en-US" altLang="ru-RU" sz="2800" dirty="0">
                <a:latin typeface="+mn-lt"/>
                <a:cs typeface="Times New Roman" pitchFamily="18" charset="0"/>
              </a:rPr>
              <a:t> (46,XX</a:t>
            </a:r>
            <a:r>
              <a:rPr lang="uk-UA" altLang="ru-RU" sz="2800" dirty="0">
                <a:latin typeface="+mn-lt"/>
                <a:cs typeface="Times New Roman" pitchFamily="18" charset="0"/>
              </a:rPr>
              <a:t>,</a:t>
            </a:r>
            <a:r>
              <a:rPr lang="en-US" altLang="ru-RU" sz="2800" dirty="0">
                <a:latin typeface="+mn-lt"/>
                <a:cs typeface="Times New Roman" pitchFamily="18" charset="0"/>
              </a:rPr>
              <a:t>del 5p </a:t>
            </a:r>
            <a:r>
              <a:rPr lang="uk-UA" altLang="ru-RU" sz="2800" dirty="0">
                <a:latin typeface="+mn-lt"/>
                <a:cs typeface="Times New Roman" pitchFamily="18" charset="0"/>
              </a:rPr>
              <a:t>або</a:t>
            </a:r>
            <a:r>
              <a:rPr lang="en-US" altLang="ru-RU" sz="2800" dirty="0">
                <a:latin typeface="+mn-lt"/>
                <a:cs typeface="Times New Roman" pitchFamily="18" charset="0"/>
              </a:rPr>
              <a:t> 46,XY</a:t>
            </a:r>
            <a:r>
              <a:rPr lang="uk-UA" altLang="ru-RU" sz="2800" dirty="0">
                <a:latin typeface="+mn-lt"/>
                <a:cs typeface="Times New Roman" pitchFamily="18" charset="0"/>
              </a:rPr>
              <a:t>,</a:t>
            </a:r>
            <a:r>
              <a:rPr lang="en-US" altLang="ru-RU" sz="2800" dirty="0">
                <a:latin typeface="+mn-lt"/>
                <a:cs typeface="Times New Roman" pitchFamily="18" charset="0"/>
              </a:rPr>
              <a:t>del 5p).</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a:extLst>
              <a:ext uri="{FF2B5EF4-FFF2-40B4-BE49-F238E27FC236}">
                <a16:creationId xmlns:a16="http://schemas.microsoft.com/office/drawing/2014/main" id="{E0535FCB-A6A9-8E20-BB67-28CE09BA1E25}"/>
              </a:ext>
            </a:extLst>
          </p:cNvPr>
          <p:cNvSpPr>
            <a:spLocks noGrp="1" noChangeArrowheads="1"/>
          </p:cNvSpPr>
          <p:nvPr>
            <p:ph idx="1"/>
          </p:nvPr>
        </p:nvSpPr>
        <p:spPr>
          <a:xfrm>
            <a:off x="152400" y="152400"/>
            <a:ext cx="8763000" cy="6553200"/>
          </a:xfrm>
        </p:spPr>
        <p:txBody>
          <a:bodyPr/>
          <a:lstStyle/>
          <a:p>
            <a:pPr eaLnBrk="1" hangingPunct="1">
              <a:lnSpc>
                <a:spcPct val="90000"/>
              </a:lnSpc>
              <a:buFont typeface="Wingdings" panose="05000000000000000000" pitchFamily="2" charset="2"/>
              <a:buNone/>
            </a:pPr>
            <a:r>
              <a:rPr lang="en-US" altLang="ru-RU"/>
              <a:t> </a:t>
            </a:r>
            <a:r>
              <a:rPr lang="ru-RU" altLang="ru-RU"/>
              <a:t>          </a:t>
            </a:r>
            <a:r>
              <a:rPr lang="uk-UA" altLang="ru-RU" sz="2800" b="1"/>
              <a:t>Інверсія</a:t>
            </a:r>
            <a:r>
              <a:rPr lang="en-US" altLang="ru-RU" sz="2800" b="1"/>
              <a:t> </a:t>
            </a:r>
            <a:r>
              <a:rPr lang="uk-UA" altLang="ru-RU" sz="2800" b="1"/>
              <a:t> - зворотнє розташування ділянки хромосоми</a:t>
            </a:r>
            <a:endParaRPr lang="en-US" altLang="ru-RU" sz="2800"/>
          </a:p>
          <a:p>
            <a:pPr eaLnBrk="1" hangingPunct="1">
              <a:lnSpc>
                <a:spcPct val="90000"/>
              </a:lnSpc>
              <a:buFont typeface="Wingdings" panose="05000000000000000000" pitchFamily="2" charset="2"/>
              <a:buNone/>
            </a:pPr>
            <a:r>
              <a:rPr lang="en-US" altLang="ru-RU" sz="2800"/>
              <a:t>              turns around and joins in opposite direction.</a:t>
            </a:r>
            <a:endParaRPr lang="ru-RU" altLang="ru-RU" sz="2800"/>
          </a:p>
          <a:p>
            <a:pPr eaLnBrk="1" hangingPunct="1">
              <a:lnSpc>
                <a:spcPct val="90000"/>
              </a:lnSpc>
              <a:buFont typeface="Wingdings" panose="05000000000000000000" pitchFamily="2" charset="2"/>
              <a:buNone/>
            </a:pPr>
            <a:endParaRPr lang="en-US" altLang="ru-RU" sz="2800"/>
          </a:p>
          <a:p>
            <a:pPr eaLnBrk="1" hangingPunct="1">
              <a:lnSpc>
                <a:spcPct val="90000"/>
              </a:lnSpc>
              <a:buFont typeface="Wingdings" panose="05000000000000000000" pitchFamily="2" charset="2"/>
              <a:buNone/>
            </a:pPr>
            <a:endParaRPr lang="ru-RU" altLang="ru-RU" sz="2800" b="1"/>
          </a:p>
          <a:p>
            <a:pPr eaLnBrk="1" hangingPunct="1">
              <a:lnSpc>
                <a:spcPct val="90000"/>
              </a:lnSpc>
              <a:buFont typeface="Wingdings" panose="05000000000000000000" pitchFamily="2" charset="2"/>
              <a:buNone/>
            </a:pPr>
            <a:r>
              <a:rPr lang="en-US" altLang="ru-RU" sz="2800" b="1"/>
              <a:t>         </a:t>
            </a:r>
            <a:r>
              <a:rPr lang="uk-UA" altLang="ru-RU" sz="2800" b="1"/>
              <a:t>Транслокація – переміщення ділянки хромосоми на ішу, не гомологічну.</a:t>
            </a:r>
            <a:r>
              <a:rPr lang="en-US" altLang="ru-RU" sz="2800" b="1"/>
              <a:t> </a:t>
            </a:r>
            <a:endParaRPr lang="uk-UA" altLang="ru-RU" sz="2800" b="1"/>
          </a:p>
          <a:p>
            <a:pPr eaLnBrk="1" hangingPunct="1">
              <a:lnSpc>
                <a:spcPct val="90000"/>
              </a:lnSpc>
              <a:buFont typeface="Wingdings" panose="05000000000000000000" pitchFamily="2" charset="2"/>
              <a:buNone/>
            </a:pPr>
            <a:r>
              <a:rPr lang="ru-RU" altLang="ru-RU" sz="2400" b="1"/>
              <a:t>           Інсерція (вставка)  - проста транслокація – за якої ділянка однієї хромосоми розривається і переноситься на іншу негомологічну хромосому.</a:t>
            </a:r>
            <a:endParaRPr lang="ru-RU" altLang="ru-RU" sz="2400"/>
          </a:p>
        </p:txBody>
      </p:sp>
      <p:pic>
        <p:nvPicPr>
          <p:cNvPr id="46083" name="Picture 2" descr="D:\Работа\DOCUMENTS кафедра\Англ Учебник Нов\chrom mut 1.png">
            <a:extLst>
              <a:ext uri="{FF2B5EF4-FFF2-40B4-BE49-F238E27FC236}">
                <a16:creationId xmlns:a16="http://schemas.microsoft.com/office/drawing/2014/main" id="{1838BEC3-441F-9599-D829-B426BED772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7711" b="32317"/>
          <a:stretch>
            <a:fillRect/>
          </a:stretch>
        </p:blipFill>
        <p:spPr bwMode="auto">
          <a:xfrm>
            <a:off x="838200" y="1066800"/>
            <a:ext cx="7315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1">
            <a:extLst>
              <a:ext uri="{FF2B5EF4-FFF2-40B4-BE49-F238E27FC236}">
                <a16:creationId xmlns:a16="http://schemas.microsoft.com/office/drawing/2014/main" id="{EA860B1F-57C5-4E15-1AF7-8EFDCD51FB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6667" b="31111"/>
          <a:stretch>
            <a:fillRect/>
          </a:stretch>
        </p:blipFill>
        <p:spPr bwMode="auto">
          <a:xfrm>
            <a:off x="4495800" y="4038600"/>
            <a:ext cx="4097338"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9157" name="TextBox 1">
            <a:extLst>
              <a:ext uri="{FF2B5EF4-FFF2-40B4-BE49-F238E27FC236}">
                <a16:creationId xmlns:a16="http://schemas.microsoft.com/office/drawing/2014/main" id="{A232C994-0DBF-0628-107A-AB8E0037F479}"/>
              </a:ext>
            </a:extLst>
          </p:cNvPr>
          <p:cNvSpPr txBox="1">
            <a:spLocks noChangeArrowheads="1"/>
          </p:cNvSpPr>
          <p:nvPr/>
        </p:nvSpPr>
        <p:spPr bwMode="auto">
          <a:xfrm>
            <a:off x="762000" y="4572000"/>
            <a:ext cx="2971800" cy="1938338"/>
          </a:xfrm>
          <a:prstGeom prst="rect">
            <a:avLst/>
          </a:prstGeom>
          <a:noFill/>
          <a:ln w="9525">
            <a:noFill/>
            <a:miter lim="800000"/>
            <a:headEnd/>
            <a:tailEnd/>
          </a:ln>
        </p:spPr>
        <p:txBody>
          <a:bodyPr>
            <a:spAutoFit/>
          </a:bodyPr>
          <a:lstStyle/>
          <a:p>
            <a:pPr>
              <a:defRPr/>
            </a:pPr>
            <a:r>
              <a:rPr lang="ru-RU" altLang="ru-RU" dirty="0">
                <a:latin typeface="+mn-lt"/>
              </a:rPr>
              <a:t>В результаті одна хромосома втрачає ділянку, а інша отримує додаткову.</a:t>
            </a:r>
          </a:p>
          <a:p>
            <a:pPr>
              <a:defRPr/>
            </a:pPr>
            <a:endParaRPr lang="ru-RU" altLang="ru-RU" dirty="0">
              <a:latin typeface="Arial"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a:extLst>
              <a:ext uri="{FF2B5EF4-FFF2-40B4-BE49-F238E27FC236}">
                <a16:creationId xmlns:a16="http://schemas.microsoft.com/office/drawing/2014/main" id="{21344D87-B4F7-88B2-B09C-ED3371194BF3}"/>
              </a:ext>
            </a:extLst>
          </p:cNvPr>
          <p:cNvSpPr>
            <a:spLocks noGrp="1" noChangeArrowheads="1"/>
          </p:cNvSpPr>
          <p:nvPr>
            <p:ph idx="1"/>
          </p:nvPr>
        </p:nvSpPr>
        <p:spPr>
          <a:xfrm>
            <a:off x="457200" y="152400"/>
            <a:ext cx="8686800" cy="6553200"/>
          </a:xfrm>
        </p:spPr>
        <p:txBody>
          <a:bodyPr/>
          <a:lstStyle/>
          <a:p>
            <a:pPr eaLnBrk="1" hangingPunct="1">
              <a:buFont typeface="Wingdings" panose="05000000000000000000" pitchFamily="2" charset="2"/>
              <a:buNone/>
            </a:pPr>
            <a:r>
              <a:rPr lang="uk-UA" altLang="ru-RU" sz="2800" b="1"/>
              <a:t>Реципрокна транслокація</a:t>
            </a:r>
            <a:r>
              <a:rPr lang="en-US" altLang="ru-RU" sz="2800"/>
              <a:t> – </a:t>
            </a:r>
            <a:r>
              <a:rPr lang="uk-UA" altLang="ru-RU" sz="2800"/>
              <a:t>взаємний обмін ділянками між негомологічними хромосомами</a:t>
            </a:r>
            <a:r>
              <a:rPr lang="en-US" altLang="ru-RU" sz="2800"/>
              <a:t>.</a:t>
            </a:r>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r>
              <a:rPr lang="uk-UA" altLang="ru-RU" sz="2800" b="1"/>
              <a:t>Робертсонівська транслокація (центричне злиття ) </a:t>
            </a:r>
            <a:r>
              <a:rPr lang="en-US" altLang="ru-RU" sz="2800"/>
              <a:t>– </a:t>
            </a:r>
            <a:r>
              <a:rPr lang="uk-UA" altLang="ru-RU" sz="2800"/>
              <a:t>злиття довгих плеч акроцентричних хромосом</a:t>
            </a:r>
            <a:endParaRPr lang="ru-RU" altLang="ru-RU" sz="2800"/>
          </a:p>
          <a:p>
            <a:pPr eaLnBrk="1" hangingPunct="1">
              <a:buFont typeface="Wingdings" panose="05000000000000000000" pitchFamily="2" charset="2"/>
              <a:buNone/>
            </a:pPr>
            <a:r>
              <a:rPr lang="en-US" altLang="ru-RU" sz="2800"/>
              <a:t> </a:t>
            </a:r>
          </a:p>
          <a:p>
            <a:pPr eaLnBrk="1" hangingPunct="1">
              <a:buFont typeface="Wingdings" panose="05000000000000000000" pitchFamily="2" charset="2"/>
              <a:buNone/>
            </a:pPr>
            <a:endParaRPr lang="ru-RU" altLang="ru-RU" sz="2800"/>
          </a:p>
        </p:txBody>
      </p:sp>
      <p:pic>
        <p:nvPicPr>
          <p:cNvPr id="47107" name="Picture 4" descr="250px-Translocation-4-20">
            <a:extLst>
              <a:ext uri="{FF2B5EF4-FFF2-40B4-BE49-F238E27FC236}">
                <a16:creationId xmlns:a16="http://schemas.microsoft.com/office/drawing/2014/main" id="{BE2736A4-14EE-882B-3882-376A58AB93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541" t="16216" r="10541" b="-5405"/>
          <a:stretch>
            <a:fillRect/>
          </a:stretch>
        </p:blipFill>
        <p:spPr bwMode="auto">
          <a:xfrm>
            <a:off x="2438400" y="1143000"/>
            <a:ext cx="3733800" cy="259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2" descr="ÐÐ°ÑÑÐ¸Ð½ÐºÐ¸ Ð¿Ð¾ Ð·Ð°Ð¿ÑÐ¾ÑÑ Robertsonian translocation">
            <a:extLst>
              <a:ext uri="{FF2B5EF4-FFF2-40B4-BE49-F238E27FC236}">
                <a16:creationId xmlns:a16="http://schemas.microsoft.com/office/drawing/2014/main" id="{5B441112-F52F-F68A-CFCC-6DC68BA89D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4572000"/>
            <a:ext cx="291941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Заголовок 1">
            <a:extLst>
              <a:ext uri="{FF2B5EF4-FFF2-40B4-BE49-F238E27FC236}">
                <a16:creationId xmlns:a16="http://schemas.microsoft.com/office/drawing/2014/main" id="{9DC08BA9-63C7-1F7F-BF2C-2349C0D6334D}"/>
              </a:ext>
            </a:extLst>
          </p:cNvPr>
          <p:cNvSpPr>
            <a:spLocks noGrp="1"/>
          </p:cNvSpPr>
          <p:nvPr>
            <p:ph type="title"/>
          </p:nvPr>
        </p:nvSpPr>
        <p:spPr/>
        <p:txBody>
          <a:bodyPr/>
          <a:lstStyle/>
          <a:p>
            <a:r>
              <a:rPr lang="uk-UA" altLang="ru-RU" sz="2400"/>
              <a:t>Робертсонівська транслокація</a:t>
            </a:r>
            <a:endParaRPr lang="ru-RU" altLang="ru-RU" sz="2400"/>
          </a:p>
        </p:txBody>
      </p:sp>
      <p:pic>
        <p:nvPicPr>
          <p:cNvPr id="48131" name="Picture 2" descr="http://www.leedsth-test.nhs.uk/sites/fetal_medicine_unit/images/RobertsonianTranslocation_000.jpg">
            <a:extLst>
              <a:ext uri="{FF2B5EF4-FFF2-40B4-BE49-F238E27FC236}">
                <a16:creationId xmlns:a16="http://schemas.microsoft.com/office/drawing/2014/main" id="{59E9643E-D829-26AF-A51B-92A4D4A80C6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724400" y="1905000"/>
            <a:ext cx="3810000" cy="4184650"/>
          </a:xfrm>
          <a:noFill/>
        </p:spPr>
      </p:pic>
      <p:pic>
        <p:nvPicPr>
          <p:cNvPr id="48132" name="Picture 4" descr="ÐÐ°ÑÑÐ¸Ð½ÐºÐ¸ Ð¿Ð¾ Ð·Ð°Ð¿ÑÐ¾ÑÑ balanced Robertsonian translocation">
            <a:extLst>
              <a:ext uri="{FF2B5EF4-FFF2-40B4-BE49-F238E27FC236}">
                <a16:creationId xmlns:a16="http://schemas.microsoft.com/office/drawing/2014/main" id="{36AE1C4B-A495-268D-9FBB-A4D3E0D90A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981200"/>
            <a:ext cx="4464050"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TextBox 1">
            <a:extLst>
              <a:ext uri="{FF2B5EF4-FFF2-40B4-BE49-F238E27FC236}">
                <a16:creationId xmlns:a16="http://schemas.microsoft.com/office/drawing/2014/main" id="{F549977B-3C72-EF49-FD1A-3EA4BC1B1CFB}"/>
              </a:ext>
            </a:extLst>
          </p:cNvPr>
          <p:cNvSpPr txBox="1">
            <a:spLocks noChangeArrowheads="1"/>
          </p:cNvSpPr>
          <p:nvPr/>
        </p:nvSpPr>
        <p:spPr bwMode="auto">
          <a:xfrm>
            <a:off x="1524000" y="1371600"/>
            <a:ext cx="1890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uk-UA" altLang="ru-RU" sz="2000"/>
              <a:t>Збалансована</a:t>
            </a:r>
            <a:endParaRPr lang="ru-RU" altLang="ru-RU" sz="2000"/>
          </a:p>
        </p:txBody>
      </p:sp>
      <p:sp>
        <p:nvSpPr>
          <p:cNvPr id="48134" name="TextBox 5">
            <a:extLst>
              <a:ext uri="{FF2B5EF4-FFF2-40B4-BE49-F238E27FC236}">
                <a16:creationId xmlns:a16="http://schemas.microsoft.com/office/drawing/2014/main" id="{7147D940-93D0-6594-CE0D-9AF71E4A6857}"/>
              </a:ext>
            </a:extLst>
          </p:cNvPr>
          <p:cNvSpPr txBox="1">
            <a:spLocks noChangeArrowheads="1"/>
          </p:cNvSpPr>
          <p:nvPr/>
        </p:nvSpPr>
        <p:spPr bwMode="auto">
          <a:xfrm>
            <a:off x="4876800" y="1370013"/>
            <a:ext cx="4132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uk-UA" altLang="ru-RU" sz="2000"/>
              <a:t>Незбалансована, синдром Дауна</a:t>
            </a:r>
            <a:endParaRPr lang="ru-RU" altLang="ru-RU" sz="2000"/>
          </a:p>
        </p:txBody>
      </p:sp>
      <p:cxnSp>
        <p:nvCxnSpPr>
          <p:cNvPr id="4" name="Прямая со стрелкой 3">
            <a:extLst>
              <a:ext uri="{FF2B5EF4-FFF2-40B4-BE49-F238E27FC236}">
                <a16:creationId xmlns:a16="http://schemas.microsoft.com/office/drawing/2014/main" id="{C385714F-B536-DBA6-4E5A-FBA821C2454B}"/>
              </a:ext>
            </a:extLst>
          </p:cNvPr>
          <p:cNvCxnSpPr/>
          <p:nvPr/>
        </p:nvCxnSpPr>
        <p:spPr>
          <a:xfrm flipH="1">
            <a:off x="1295400" y="4419600"/>
            <a:ext cx="228600" cy="762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8">
            <a:extLst>
              <a:ext uri="{FF2B5EF4-FFF2-40B4-BE49-F238E27FC236}">
                <a16:creationId xmlns:a16="http://schemas.microsoft.com/office/drawing/2014/main" id="{240FD92A-6ECD-AA99-F5A3-AA8697F36336}"/>
              </a:ext>
            </a:extLst>
          </p:cNvPr>
          <p:cNvSpPr>
            <a:spLocks noChangeArrowheads="1"/>
          </p:cNvSpPr>
          <p:nvPr/>
        </p:nvSpPr>
        <p:spPr bwMode="auto">
          <a:xfrm>
            <a:off x="609600" y="304800"/>
            <a:ext cx="7837488" cy="2819400"/>
          </a:xfrm>
          <a:prstGeom prst="rect">
            <a:avLst/>
          </a:prstGeom>
          <a:noFill/>
          <a:ln w="9525">
            <a:noFill/>
            <a:miter lim="800000"/>
            <a:headEnd/>
            <a:tailEnd/>
          </a:ln>
        </p:spPr>
        <p:txBody>
          <a:bodyPr/>
          <a:lstStyle/>
          <a:p>
            <a:pPr marL="342900" indent="-342900" eaLnBrk="1" hangingPunct="1">
              <a:buClr>
                <a:schemeClr val="bg2"/>
              </a:buClr>
              <a:buSzPct val="75000"/>
              <a:buFont typeface="Wingdings" pitchFamily="2" charset="2"/>
              <a:buChar char="n"/>
              <a:defRPr/>
            </a:pPr>
            <a:r>
              <a:rPr lang="ru-RU" altLang="ru-RU" dirty="0">
                <a:cs typeface="Arial" pitchFamily="34" charset="0"/>
              </a:rPr>
              <a:t>Хромосомні аберації часто обумовлені порушенням процесу кросинговеру</a:t>
            </a:r>
            <a:r>
              <a:rPr lang="ru-RU" altLang="ru-RU" dirty="0">
                <a:latin typeface="+mn-lt"/>
              </a:rPr>
              <a:t>. </a:t>
            </a:r>
            <a:r>
              <a:rPr lang="ru-RU" dirty="0">
                <a:latin typeface="Arial" charset="0"/>
              </a:rPr>
              <a:t>Вони призводять до народження дитини з хромосомним захворюванням</a:t>
            </a:r>
            <a:endParaRPr lang="ru-RU" altLang="ru-RU" dirty="0">
              <a:latin typeface="+mn-lt"/>
            </a:endParaRPr>
          </a:p>
        </p:txBody>
      </p:sp>
      <p:pic>
        <p:nvPicPr>
          <p:cNvPr id="49155" name="Picture 5" descr="pierce_17_15_FULL">
            <a:extLst>
              <a:ext uri="{FF2B5EF4-FFF2-40B4-BE49-F238E27FC236}">
                <a16:creationId xmlns:a16="http://schemas.microsoft.com/office/drawing/2014/main" id="{57CA4E5C-DCD9-095E-BD3F-45C6A2DA9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55"/>
          <a:stretch>
            <a:fillRect/>
          </a:stretch>
        </p:blipFill>
        <p:spPr bwMode="auto">
          <a:xfrm>
            <a:off x="838200" y="2012950"/>
            <a:ext cx="7162800"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a:extLst>
              <a:ext uri="{FF2B5EF4-FFF2-40B4-BE49-F238E27FC236}">
                <a16:creationId xmlns:a16="http://schemas.microsoft.com/office/drawing/2014/main" id="{8D6A2F3C-EA06-D284-0703-1C88E63684B3}"/>
              </a:ext>
            </a:extLst>
          </p:cNvPr>
          <p:cNvSpPr>
            <a:spLocks noGrp="1" noChangeArrowheads="1"/>
          </p:cNvSpPr>
          <p:nvPr>
            <p:ph idx="1"/>
          </p:nvPr>
        </p:nvSpPr>
        <p:spPr>
          <a:xfrm>
            <a:off x="0" y="228600"/>
            <a:ext cx="8915400" cy="6400800"/>
          </a:xfrm>
        </p:spPr>
        <p:txBody>
          <a:bodyPr/>
          <a:lstStyle/>
          <a:p>
            <a:pPr algn="ctr" eaLnBrk="1" hangingPunct="1">
              <a:lnSpc>
                <a:spcPct val="90000"/>
              </a:lnSpc>
              <a:buFont typeface="Wingdings" panose="05000000000000000000" pitchFamily="2" charset="2"/>
              <a:buNone/>
            </a:pPr>
            <a:r>
              <a:rPr lang="uk-UA" altLang="ru-RU" b="1">
                <a:solidFill>
                  <a:srgbClr val="FF0000"/>
                </a:solidFill>
              </a:rPr>
              <a:t>Генні мутації</a:t>
            </a:r>
            <a:endParaRPr lang="en-US" altLang="ru-RU" b="1">
              <a:solidFill>
                <a:srgbClr val="FF0000"/>
              </a:solidFill>
            </a:endParaRPr>
          </a:p>
          <a:p>
            <a:pPr algn="ctr" eaLnBrk="1" hangingPunct="1">
              <a:lnSpc>
                <a:spcPct val="90000"/>
              </a:lnSpc>
              <a:buFont typeface="Wingdings" panose="05000000000000000000" pitchFamily="2" charset="2"/>
              <a:buNone/>
            </a:pPr>
            <a:r>
              <a:rPr lang="en-US" altLang="ru-RU" b="1"/>
              <a:t>    </a:t>
            </a:r>
            <a:r>
              <a:rPr lang="uk-UA" altLang="ru-RU" sz="2800" b="1"/>
              <a:t>зміна нуклеотидної послідовністі ДНК.</a:t>
            </a:r>
          </a:p>
          <a:p>
            <a:pPr eaLnBrk="1" hangingPunct="1">
              <a:lnSpc>
                <a:spcPct val="90000"/>
              </a:lnSpc>
              <a:buFont typeface="Wingdings" panose="05000000000000000000" pitchFamily="2" charset="2"/>
              <a:buNone/>
            </a:pPr>
            <a:r>
              <a:rPr lang="en-US" altLang="ru-RU" b="1"/>
              <a:t>   </a:t>
            </a:r>
          </a:p>
          <a:p>
            <a:pPr eaLnBrk="1" hangingPunct="1">
              <a:lnSpc>
                <a:spcPct val="90000"/>
              </a:lnSpc>
              <a:buFont typeface="Wingdings" panose="05000000000000000000" pitchFamily="2" charset="2"/>
              <a:buNone/>
            </a:pPr>
            <a:r>
              <a:rPr lang="en-US" altLang="ru-RU" b="1"/>
              <a:t>  </a:t>
            </a:r>
            <a:r>
              <a:rPr lang="uk-UA" altLang="ru-RU" b="1"/>
              <a:t>  </a:t>
            </a:r>
            <a:r>
              <a:rPr lang="en-US" altLang="ru-RU" b="1"/>
              <a:t> I. </a:t>
            </a:r>
            <a:r>
              <a:rPr lang="uk-UA" altLang="ru-RU" b="1"/>
              <a:t>Заміна нуклеотида </a:t>
            </a:r>
            <a:r>
              <a:rPr lang="uk-UA" altLang="ru-RU"/>
              <a:t>(точкова мутація).</a:t>
            </a:r>
          </a:p>
          <a:p>
            <a:pPr lvl="1" algn="just" eaLnBrk="1" hangingPunct="1">
              <a:lnSpc>
                <a:spcPct val="90000"/>
              </a:lnSpc>
              <a:buFont typeface="Wingdings" panose="05000000000000000000" pitchFamily="2" charset="2"/>
              <a:buNone/>
            </a:pPr>
            <a:r>
              <a:rPr lang="ru-RU" altLang="ru-UA" sz="3200" b="1"/>
              <a:t>2. Інсерція</a:t>
            </a:r>
            <a:r>
              <a:rPr lang="ru-RU" altLang="ru-UA" sz="3200"/>
              <a:t>  - вставка нуклеотиду.</a:t>
            </a:r>
          </a:p>
          <a:p>
            <a:pPr lvl="1" algn="just" eaLnBrk="1" hangingPunct="1">
              <a:lnSpc>
                <a:spcPct val="90000"/>
              </a:lnSpc>
              <a:buFont typeface="Wingdings" panose="05000000000000000000" pitchFamily="2" charset="2"/>
              <a:buNone/>
            </a:pPr>
            <a:r>
              <a:rPr lang="ru-RU" altLang="ru-UA" sz="3200"/>
              <a:t>3. </a:t>
            </a:r>
            <a:r>
              <a:rPr lang="ru-RU" altLang="ru-UA" sz="3200" b="1"/>
              <a:t>Делеція</a:t>
            </a:r>
            <a:r>
              <a:rPr lang="ru-RU" altLang="ru-UA" sz="3200"/>
              <a:t>  - випадіння нуклеотиду.</a:t>
            </a:r>
          </a:p>
          <a:p>
            <a:pPr lvl="1" algn="just" eaLnBrk="1" hangingPunct="1">
              <a:lnSpc>
                <a:spcPct val="90000"/>
              </a:lnSpc>
              <a:buFont typeface="Wingdings" panose="05000000000000000000" pitchFamily="2" charset="2"/>
              <a:buNone/>
            </a:pPr>
            <a:r>
              <a:rPr lang="ru-RU" altLang="ru-UA" sz="3200"/>
              <a:t>4. </a:t>
            </a:r>
            <a:r>
              <a:rPr lang="ru-RU" altLang="ru-UA" sz="3200" b="1"/>
              <a:t>Дуплікація</a:t>
            </a:r>
            <a:r>
              <a:rPr lang="ru-RU" altLang="ru-UA" sz="3200"/>
              <a:t>  - подвоєння нуклеотиду.</a:t>
            </a:r>
          </a:p>
          <a:p>
            <a:pPr lvl="1" algn="just" eaLnBrk="1" hangingPunct="1">
              <a:lnSpc>
                <a:spcPct val="90000"/>
              </a:lnSpc>
              <a:buFont typeface="Wingdings" panose="05000000000000000000" pitchFamily="2" charset="2"/>
              <a:buNone/>
            </a:pPr>
            <a:r>
              <a:rPr lang="ru-RU" altLang="ru-UA" sz="3200"/>
              <a:t>5. </a:t>
            </a:r>
            <a:r>
              <a:rPr lang="ru-RU" altLang="ru-UA" sz="3200" b="1"/>
              <a:t>Інверсія</a:t>
            </a:r>
            <a:r>
              <a:rPr lang="ru-RU" altLang="ru-UA" sz="3200"/>
              <a:t>  - поворот ділянки ДНК на 180°.</a:t>
            </a:r>
          </a:p>
          <a:p>
            <a:pPr lvl="1" algn="just" eaLnBrk="1" hangingPunct="1">
              <a:lnSpc>
                <a:spcPct val="90000"/>
              </a:lnSpc>
              <a:buFont typeface="Arial" panose="020B0604020202020204" pitchFamily="34" charset="0"/>
              <a:buNone/>
            </a:pPr>
            <a:r>
              <a:rPr lang="ru-RU" altLang="ru-UA" sz="3200"/>
              <a:t> </a:t>
            </a:r>
            <a:r>
              <a:rPr lang="uk-UA" altLang="ru-UA" sz="3200" b="1">
                <a:solidFill>
                  <a:srgbClr val="FF0000"/>
                </a:solidFill>
              </a:rPr>
              <a:t> Генні мутації о</a:t>
            </a:r>
            <a:r>
              <a:rPr lang="uk-UA" altLang="ru-RU" sz="3200" b="1">
                <a:solidFill>
                  <a:srgbClr val="FF0000"/>
                </a:solidFill>
              </a:rPr>
              <a:t>бумовлюють моногенні хвороби </a:t>
            </a:r>
            <a:r>
              <a:rPr lang="uk-UA" altLang="ru-RU"/>
              <a:t>(альбінізм, серпоподібно-клітинна анемія, гемофілія, тощо)</a:t>
            </a:r>
            <a:endParaRPr lang="en-US" altLang="ru-RU">
              <a:solidFill>
                <a:srgbClr val="FF0000"/>
              </a:solidFill>
            </a:endParaRPr>
          </a:p>
          <a:p>
            <a:pPr lvl="1" algn="just" eaLnBrk="1" hangingPunct="1">
              <a:lnSpc>
                <a:spcPct val="90000"/>
              </a:lnSpc>
              <a:buFont typeface="Wingdings" panose="05000000000000000000" pitchFamily="2" charset="2"/>
              <a:buNone/>
            </a:pPr>
            <a:endParaRPr lang="ru-RU" altLang="ru-UA" sz="3200"/>
          </a:p>
          <a:p>
            <a:pPr eaLnBrk="1" hangingPunct="1">
              <a:lnSpc>
                <a:spcPct val="90000"/>
              </a:lnSpc>
              <a:buFont typeface="Wingdings" panose="05000000000000000000" pitchFamily="2" charset="2"/>
              <a:buNone/>
            </a:pPr>
            <a:endParaRPr lang="uk-UA" altLang="ru-RU"/>
          </a:p>
          <a:p>
            <a:pPr eaLnBrk="1" hangingPunct="1">
              <a:lnSpc>
                <a:spcPct val="90000"/>
              </a:lnSpc>
              <a:buFont typeface="Wingdings" panose="05000000000000000000" pitchFamily="2" charset="2"/>
              <a:buNone/>
            </a:pPr>
            <a:endParaRPr lang="en-US" altLang="ru-RU" sz="2800"/>
          </a:p>
          <a:p>
            <a:pPr eaLnBrk="1" hangingPunct="1">
              <a:lnSpc>
                <a:spcPct val="90000"/>
              </a:lnSpc>
              <a:buFont typeface="Wingdings" panose="05000000000000000000" pitchFamily="2" charset="2"/>
              <a:buNone/>
            </a:pPr>
            <a:endParaRPr lang="ru-RU" altLang="ru-RU" b="1"/>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a:extLst>
              <a:ext uri="{FF2B5EF4-FFF2-40B4-BE49-F238E27FC236}">
                <a16:creationId xmlns:a16="http://schemas.microsoft.com/office/drawing/2014/main" id="{F8528A9F-88CB-91CC-5AEB-4509B27EC8F7}"/>
              </a:ext>
            </a:extLst>
          </p:cNvPr>
          <p:cNvSpPr>
            <a:spLocks noGrp="1"/>
          </p:cNvSpPr>
          <p:nvPr>
            <p:ph type="title"/>
          </p:nvPr>
        </p:nvSpPr>
        <p:spPr>
          <a:xfrm>
            <a:off x="457200" y="0"/>
            <a:ext cx="8229600" cy="1143000"/>
          </a:xfrm>
        </p:spPr>
        <p:txBody>
          <a:bodyPr/>
          <a:lstStyle/>
          <a:p>
            <a:r>
              <a:rPr lang="uk-UA" altLang="ru-RU" sz="2800" b="1">
                <a:solidFill>
                  <a:srgbClr val="C00000"/>
                </a:solidFill>
              </a:rPr>
              <a:t>Мутації зі зсувом рамки зчитування</a:t>
            </a:r>
            <a:endParaRPr lang="ru-RU" altLang="ru-RU" sz="2800">
              <a:solidFill>
                <a:srgbClr val="C00000"/>
              </a:solidFill>
            </a:endParaRPr>
          </a:p>
        </p:txBody>
      </p:sp>
      <p:sp>
        <p:nvSpPr>
          <p:cNvPr id="51203" name="Содержимое 2">
            <a:extLst>
              <a:ext uri="{FF2B5EF4-FFF2-40B4-BE49-F238E27FC236}">
                <a16:creationId xmlns:a16="http://schemas.microsoft.com/office/drawing/2014/main" id="{8F197CEF-CB6D-85E6-D7AD-A0043126F343}"/>
              </a:ext>
            </a:extLst>
          </p:cNvPr>
          <p:cNvSpPr>
            <a:spLocks noGrp="1"/>
          </p:cNvSpPr>
          <p:nvPr>
            <p:ph idx="1"/>
          </p:nvPr>
        </p:nvSpPr>
        <p:spPr>
          <a:xfrm>
            <a:off x="304800" y="685800"/>
            <a:ext cx="8610600" cy="5440363"/>
          </a:xfrm>
        </p:spPr>
        <p:txBody>
          <a:bodyPr/>
          <a:lstStyle/>
          <a:p>
            <a:pPr eaLnBrk="1" hangingPunct="1">
              <a:buFont typeface="Wingdings" panose="05000000000000000000" pitchFamily="2" charset="2"/>
              <a:buNone/>
            </a:pPr>
            <a:r>
              <a:rPr lang="en-US" altLang="ru-RU"/>
              <a:t> </a:t>
            </a:r>
            <a:r>
              <a:rPr lang="uk-UA" altLang="ru-RU" sz="2800"/>
              <a:t>втрата або додавання нуклеотидів, у кількості не кратній трьом</a:t>
            </a:r>
            <a:endParaRPr lang="en-US" altLang="ru-RU" sz="2800"/>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endParaRPr lang="en-US" altLang="ru-RU" sz="2800"/>
          </a:p>
          <a:p>
            <a:pPr eaLnBrk="1" hangingPunct="1">
              <a:buFont typeface="Wingdings" panose="05000000000000000000" pitchFamily="2" charset="2"/>
              <a:buNone/>
            </a:pPr>
            <a:endParaRPr lang="en-US" altLang="ru-RU" sz="2800"/>
          </a:p>
          <a:p>
            <a:endParaRPr lang="ru-RU" altLang="ru-RU" sz="2800"/>
          </a:p>
          <a:p>
            <a:pPr eaLnBrk="1" hangingPunct="1">
              <a:buFont typeface="Wingdings" panose="05000000000000000000" pitchFamily="2" charset="2"/>
              <a:buNone/>
            </a:pPr>
            <a:endParaRPr lang="ru-RU" altLang="ru-RU" sz="2800"/>
          </a:p>
        </p:txBody>
      </p:sp>
      <p:pic>
        <p:nvPicPr>
          <p:cNvPr id="51204" name="Picture 3">
            <a:extLst>
              <a:ext uri="{FF2B5EF4-FFF2-40B4-BE49-F238E27FC236}">
                <a16:creationId xmlns:a16="http://schemas.microsoft.com/office/drawing/2014/main" id="{0AE20FF1-B5F2-E131-187F-8925478F63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180"/>
          <a:stretch>
            <a:fillRect/>
          </a:stretch>
        </p:blipFill>
        <p:spPr bwMode="auto">
          <a:xfrm>
            <a:off x="762000" y="1981200"/>
            <a:ext cx="7419975" cy="42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a:extLst>
              <a:ext uri="{FF2B5EF4-FFF2-40B4-BE49-F238E27FC236}">
                <a16:creationId xmlns:a16="http://schemas.microsoft.com/office/drawing/2014/main" id="{D27D6561-D02D-C899-345D-AD95B03C2C94}"/>
              </a:ext>
            </a:extLst>
          </p:cNvPr>
          <p:cNvSpPr>
            <a:spLocks noGrp="1" noChangeArrowheads="1"/>
          </p:cNvSpPr>
          <p:nvPr>
            <p:ph idx="1"/>
          </p:nvPr>
        </p:nvSpPr>
        <p:spPr>
          <a:xfrm>
            <a:off x="152400" y="228600"/>
            <a:ext cx="8763000" cy="6400800"/>
          </a:xfrm>
        </p:spPr>
        <p:txBody>
          <a:bodyPr/>
          <a:lstStyle/>
          <a:p>
            <a:pPr algn="ctr" eaLnBrk="1" hangingPunct="1">
              <a:buFont typeface="Wingdings" panose="05000000000000000000" pitchFamily="2" charset="2"/>
              <a:buNone/>
            </a:pPr>
            <a:r>
              <a:rPr lang="uk-UA" altLang="ru-RU" b="1" dirty="0">
                <a:solidFill>
                  <a:srgbClr val="FF0000"/>
                </a:solidFill>
              </a:rPr>
              <a:t>За причинами виникнення</a:t>
            </a:r>
          </a:p>
          <a:p>
            <a:pPr algn="ctr" eaLnBrk="1" hangingPunct="1">
              <a:buFont typeface="Wingdings" panose="05000000000000000000" pitchFamily="2" charset="2"/>
              <a:buNone/>
            </a:pPr>
            <a:r>
              <a:rPr lang="uk-UA" altLang="ru-RU" sz="2800" b="1" dirty="0"/>
              <a:t> мутації поділяють на </a:t>
            </a:r>
          </a:p>
          <a:p>
            <a:pPr eaLnBrk="1" hangingPunct="1">
              <a:buFont typeface="Wingdings" panose="05000000000000000000" pitchFamily="2" charset="2"/>
              <a:buNone/>
            </a:pPr>
            <a:endParaRPr lang="uk-UA" altLang="ru-RU" sz="2800" b="1" dirty="0"/>
          </a:p>
          <a:p>
            <a:pPr eaLnBrk="1" hangingPunct="1">
              <a:buFont typeface="Wingdings" panose="05000000000000000000" pitchFamily="2" charset="2"/>
              <a:buNone/>
            </a:pPr>
            <a:r>
              <a:rPr lang="uk-UA" altLang="ru-RU" sz="2800" b="1" dirty="0"/>
              <a:t>    </a:t>
            </a:r>
          </a:p>
        </p:txBody>
      </p:sp>
      <p:graphicFrame>
        <p:nvGraphicFramePr>
          <p:cNvPr id="2" name="Схема 1">
            <a:extLst>
              <a:ext uri="{FF2B5EF4-FFF2-40B4-BE49-F238E27FC236}">
                <a16:creationId xmlns:a16="http://schemas.microsoft.com/office/drawing/2014/main" id="{DF043E0D-D6D3-5D66-66FA-E20142D6C17F}"/>
              </a:ext>
            </a:extLst>
          </p:cNvPr>
          <p:cNvGraphicFramePr/>
          <p:nvPr>
            <p:extLst>
              <p:ext uri="{D42A27DB-BD31-4B8C-83A1-F6EECF244321}">
                <p14:modId xmlns:p14="http://schemas.microsoft.com/office/powerpoint/2010/main" val="1513236900"/>
              </p:ext>
            </p:extLst>
          </p:nvPr>
        </p:nvGraphicFramePr>
        <p:xfrm>
          <a:off x="457200" y="1600200"/>
          <a:ext cx="8458200" cy="467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a:extLst>
              <a:ext uri="{FF2B5EF4-FFF2-40B4-BE49-F238E27FC236}">
                <a16:creationId xmlns:a16="http://schemas.microsoft.com/office/drawing/2014/main" id="{CE289FE7-8257-92C5-7D4C-4CDE9D5878CB}"/>
              </a:ext>
            </a:extLst>
          </p:cNvPr>
          <p:cNvSpPr>
            <a:spLocks noGrp="1" noChangeArrowheads="1"/>
          </p:cNvSpPr>
          <p:nvPr>
            <p:ph type="body" idx="1"/>
          </p:nvPr>
        </p:nvSpPr>
        <p:spPr>
          <a:xfrm>
            <a:off x="152400" y="0"/>
            <a:ext cx="8991600" cy="6858000"/>
          </a:xfrm>
        </p:spPr>
        <p:txBody>
          <a:bodyPr/>
          <a:lstStyle/>
          <a:p>
            <a:pPr algn="ctr" eaLnBrk="1" hangingPunct="1">
              <a:buFont typeface="Wingdings" panose="05000000000000000000" pitchFamily="2" charset="2"/>
              <a:buNone/>
            </a:pPr>
            <a:r>
              <a:rPr lang="ru-RU" altLang="ru-UA" sz="3800" b="1">
                <a:solidFill>
                  <a:srgbClr val="FF0000"/>
                </a:solidFill>
              </a:rPr>
              <a:t>Індукований мутагенез.</a:t>
            </a:r>
          </a:p>
          <a:p>
            <a:pPr algn="just" eaLnBrk="1" hangingPunct="1">
              <a:buFont typeface="Wingdings" panose="05000000000000000000" pitchFamily="2" charset="2"/>
              <a:buNone/>
            </a:pPr>
            <a:r>
              <a:rPr lang="ru-RU" altLang="ru-UA" sz="2800"/>
              <a:t>1. </a:t>
            </a:r>
            <a:r>
              <a:rPr lang="ru-RU" altLang="ru-UA" sz="2800" b="1"/>
              <a:t>Фізичні мутагени:</a:t>
            </a:r>
          </a:p>
          <a:p>
            <a:pPr algn="just" eaLnBrk="1" hangingPunct="1">
              <a:buFont typeface="Wingdings" panose="05000000000000000000" pitchFamily="2" charset="2"/>
              <a:buNone/>
            </a:pPr>
            <a:r>
              <a:rPr lang="ru-RU" altLang="ru-UA" sz="2800"/>
              <a:t>Ультрафіолетове випромінювання, іонізуюча радіація, критичні температури.</a:t>
            </a:r>
          </a:p>
          <a:p>
            <a:pPr algn="just" eaLnBrk="1" hangingPunct="1">
              <a:buFont typeface="Wingdings" panose="05000000000000000000" pitchFamily="2" charset="2"/>
              <a:buNone/>
            </a:pPr>
            <a:r>
              <a:rPr lang="ru-RU" altLang="ru-UA" sz="2800"/>
              <a:t>2</a:t>
            </a:r>
            <a:r>
              <a:rPr lang="ru-RU" altLang="ru-UA" sz="2800" b="1"/>
              <a:t>. Хімічні мутагени</a:t>
            </a:r>
            <a:r>
              <a:rPr lang="ru-RU" altLang="ru-UA" sz="2800" b="1" u="sng"/>
              <a:t>:</a:t>
            </a:r>
          </a:p>
          <a:p>
            <a:pPr algn="just" eaLnBrk="1" hangingPunct="1">
              <a:buFont typeface="Wingdings" panose="05000000000000000000" pitchFamily="2" charset="2"/>
              <a:buNone/>
            </a:pPr>
            <a:r>
              <a:rPr lang="ru-RU" altLang="ru-UA" sz="2800"/>
              <a:t>Йод, аміак, формальдегід, етиленімин, іприт, пестициди, лікарські препарати (цитостатики), концентровані кислоти, модифіковані азотисті основи (5-бромурацил, 2 -амінопурин).</a:t>
            </a:r>
          </a:p>
          <a:p>
            <a:pPr algn="just" eaLnBrk="1" hangingPunct="1">
              <a:buFont typeface="Wingdings" panose="05000000000000000000" pitchFamily="2" charset="2"/>
              <a:buNone/>
            </a:pPr>
            <a:r>
              <a:rPr lang="ru-RU" altLang="ru-UA" sz="2800"/>
              <a:t>3. </a:t>
            </a:r>
            <a:r>
              <a:rPr lang="ru-RU" altLang="ru-UA" sz="2800" b="1"/>
              <a:t>Біологічні мутагени:</a:t>
            </a:r>
          </a:p>
          <a:p>
            <a:pPr algn="just" eaLnBrk="1" hangingPunct="1">
              <a:buFont typeface="Wingdings" panose="05000000000000000000" pitchFamily="2" charset="2"/>
              <a:buNone/>
            </a:pPr>
            <a:r>
              <a:rPr lang="ru-RU" altLang="ru-UA" sz="2800"/>
              <a:t>Віруси, токсини (антигени) бактерій, найпростіших, гельмінтів, пліснявих (цвільових) грибів, мобільні елементиы генома (транспозони).</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Заголовок 1">
            <a:extLst>
              <a:ext uri="{FF2B5EF4-FFF2-40B4-BE49-F238E27FC236}">
                <a16:creationId xmlns:a16="http://schemas.microsoft.com/office/drawing/2014/main" id="{CA24098A-5697-13D7-399C-BB07CF1442D7}"/>
              </a:ext>
            </a:extLst>
          </p:cNvPr>
          <p:cNvSpPr>
            <a:spLocks noGrp="1"/>
          </p:cNvSpPr>
          <p:nvPr>
            <p:ph type="title"/>
          </p:nvPr>
        </p:nvSpPr>
        <p:spPr>
          <a:xfrm>
            <a:off x="381000" y="0"/>
            <a:ext cx="8229600" cy="1143000"/>
          </a:xfrm>
        </p:spPr>
        <p:txBody>
          <a:bodyPr/>
          <a:lstStyle/>
          <a:p>
            <a:r>
              <a:rPr lang="ru-RU" altLang="ru-UA" sz="3900" b="1">
                <a:solidFill>
                  <a:srgbClr val="FF0000"/>
                </a:solidFill>
              </a:rPr>
              <a:t>Антимутаційні механізми:</a:t>
            </a:r>
          </a:p>
        </p:txBody>
      </p:sp>
      <p:sp>
        <p:nvSpPr>
          <p:cNvPr id="54275" name="Содержимое 2">
            <a:extLst>
              <a:ext uri="{FF2B5EF4-FFF2-40B4-BE49-F238E27FC236}">
                <a16:creationId xmlns:a16="http://schemas.microsoft.com/office/drawing/2014/main" id="{4415780D-FD9E-B98C-A3C3-991903583294}"/>
              </a:ext>
            </a:extLst>
          </p:cNvPr>
          <p:cNvSpPr>
            <a:spLocks noGrp="1"/>
          </p:cNvSpPr>
          <p:nvPr>
            <p:ph idx="1"/>
          </p:nvPr>
        </p:nvSpPr>
        <p:spPr>
          <a:xfrm>
            <a:off x="762000" y="1066800"/>
            <a:ext cx="7924800" cy="5791200"/>
          </a:xfrm>
        </p:spPr>
        <p:txBody>
          <a:bodyPr/>
          <a:lstStyle/>
          <a:p>
            <a:pPr algn="just">
              <a:buFont typeface="Wingdings" panose="05000000000000000000" pitchFamily="2" charset="2"/>
              <a:buNone/>
            </a:pPr>
            <a:r>
              <a:rPr lang="ru-RU" altLang="ru-UA"/>
              <a:t>1. </a:t>
            </a:r>
            <a:r>
              <a:rPr lang="ru-RU" altLang="ru-UA" sz="2800"/>
              <a:t>Самокорекція при реплікації</a:t>
            </a:r>
          </a:p>
          <a:p>
            <a:pPr algn="just">
              <a:buFont typeface="Wingdings" panose="05000000000000000000" pitchFamily="2" charset="2"/>
              <a:buNone/>
            </a:pPr>
            <a:r>
              <a:rPr lang="ru-RU" altLang="ru-UA" sz="2800"/>
              <a:t>2. Здатність ДНК до репарації.</a:t>
            </a:r>
          </a:p>
          <a:p>
            <a:pPr algn="just">
              <a:buFont typeface="Wingdings" panose="05000000000000000000" pitchFamily="2" charset="2"/>
              <a:buNone/>
            </a:pPr>
            <a:r>
              <a:rPr lang="ru-RU" altLang="ru-UA" sz="2800"/>
              <a:t>3. Виродженість генетичного коду.</a:t>
            </a:r>
          </a:p>
          <a:p>
            <a:pPr algn="just">
              <a:buFont typeface="Wingdings" panose="05000000000000000000" pitchFamily="2" charset="2"/>
              <a:buNone/>
            </a:pPr>
            <a:r>
              <a:rPr lang="ru-RU" altLang="ru-UA" sz="2800"/>
              <a:t>4. Якщо амінокислота, що включається у білок після мутації подібна до попередньої за фізико-хімічними властивостями, білок продовжує працювати нормально.</a:t>
            </a:r>
          </a:p>
          <a:p>
            <a:pPr algn="just">
              <a:buFont typeface="Wingdings" panose="05000000000000000000" pitchFamily="2" charset="2"/>
              <a:buNone/>
            </a:pPr>
            <a:r>
              <a:rPr lang="ru-RU" altLang="ru-UA" sz="2800"/>
              <a:t>5. Парність хромосом у диплоїдному (</a:t>
            </a:r>
            <a:r>
              <a:rPr lang="en-US" altLang="ru-UA" sz="2800" i="1"/>
              <a:t>2n</a:t>
            </a:r>
            <a:r>
              <a:rPr lang="ru-RU" altLang="ru-UA" sz="2800"/>
              <a:t>) наборі.</a:t>
            </a:r>
          </a:p>
          <a:p>
            <a:pPr algn="just">
              <a:buFont typeface="Wingdings" panose="05000000000000000000" pitchFamily="2" charset="2"/>
              <a:buNone/>
            </a:pPr>
            <a:r>
              <a:rPr lang="ru-RU" altLang="ru-UA" sz="2800"/>
              <a:t>6. Явище ампліфікації генів.</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4789</TotalTime>
  <Words>2999</Words>
  <Application>Microsoft Office PowerPoint</Application>
  <PresentationFormat>Экран (4:3)</PresentationFormat>
  <Paragraphs>308</Paragraphs>
  <Slides>51</Slides>
  <Notes>12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51</vt:i4>
      </vt:variant>
    </vt:vector>
  </HeadingPairs>
  <TitlesOfParts>
    <vt:vector size="56" baseType="lpstr">
      <vt:lpstr>Arial</vt:lpstr>
      <vt:lpstr>Calibri</vt:lpstr>
      <vt:lpstr>Wingdings</vt:lpstr>
      <vt:lpstr>Times New Roman</vt:lpstr>
      <vt:lpstr>Тема Office</vt:lpstr>
      <vt:lpstr>Презентация PowerPoint</vt:lpstr>
      <vt:lpstr>Презентация PowerPoint</vt:lpstr>
      <vt:lpstr>Генетична варіабільність людини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Фенотипова мінливість (модифікація)    Фенотипова мінливість - Набуття нових ознак і властивостей під впливом факторів навколишнього середовища, які не змінюють генотип Приклади змін у людини  - засмага  - збільшення об'єму м'язів після великих фізичних навантажень.  </vt:lpstr>
      <vt:lpstr>Модифікація (гетерофілія) стрілолисту: 1 – стрілоподібні листя, 2 – еліпсоподібні листя, 3 – стрічкоподібні листя.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 типом клітин мутації поділяють на</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Робертсонівська транслокація</vt:lpstr>
      <vt:lpstr>Презентация PowerPoint</vt:lpstr>
      <vt:lpstr>Презентация PowerPoint</vt:lpstr>
      <vt:lpstr>Мутації зі зсувом рамки зчитування</vt:lpstr>
      <vt:lpstr>Презентация PowerPoint</vt:lpstr>
      <vt:lpstr>Презентация PowerPoint</vt:lpstr>
      <vt:lpstr>Антимутаційні механізми: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Лена</dc:creator>
  <cp:lastModifiedBy>Марина Чеснокова</cp:lastModifiedBy>
  <cp:revision>201</cp:revision>
  <cp:lastPrinted>1601-01-01T00:00:00Z</cp:lastPrinted>
  <dcterms:created xsi:type="dcterms:W3CDTF">1601-01-01T00:00:00Z</dcterms:created>
  <dcterms:modified xsi:type="dcterms:W3CDTF">2024-09-09T07:15:51Z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