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80"/>
  </p:notesMasterIdLst>
  <p:sldIdLst>
    <p:sldId id="316" r:id="rId5"/>
    <p:sldId id="319" r:id="rId6"/>
    <p:sldId id="265" r:id="rId7"/>
    <p:sldId id="322" r:id="rId8"/>
    <p:sldId id="262" r:id="rId9"/>
    <p:sldId id="317" r:id="rId10"/>
    <p:sldId id="266" r:id="rId11"/>
    <p:sldId id="268" r:id="rId12"/>
    <p:sldId id="269" r:id="rId13"/>
    <p:sldId id="353" r:id="rId14"/>
    <p:sldId id="324" r:id="rId15"/>
    <p:sldId id="323" r:id="rId16"/>
    <p:sldId id="325" r:id="rId17"/>
    <p:sldId id="274" r:id="rId18"/>
    <p:sldId id="326" r:id="rId19"/>
    <p:sldId id="270" r:id="rId20"/>
    <p:sldId id="327" r:id="rId21"/>
    <p:sldId id="280" r:id="rId22"/>
    <p:sldId id="272" r:id="rId23"/>
    <p:sldId id="282" r:id="rId24"/>
    <p:sldId id="281" r:id="rId25"/>
    <p:sldId id="283" r:id="rId26"/>
    <p:sldId id="277" r:id="rId27"/>
    <p:sldId id="279" r:id="rId28"/>
    <p:sldId id="286" r:id="rId29"/>
    <p:sldId id="328" r:id="rId30"/>
    <p:sldId id="304" r:id="rId31"/>
    <p:sldId id="290" r:id="rId32"/>
    <p:sldId id="291" r:id="rId33"/>
    <p:sldId id="320" r:id="rId34"/>
    <p:sldId id="306" r:id="rId35"/>
    <p:sldId id="355" r:id="rId36"/>
    <p:sldId id="356" r:id="rId37"/>
    <p:sldId id="329" r:id="rId38"/>
    <p:sldId id="339" r:id="rId39"/>
    <p:sldId id="310" r:id="rId40"/>
    <p:sldId id="369" r:id="rId41"/>
    <p:sldId id="303" r:id="rId42"/>
    <p:sldId id="331" r:id="rId43"/>
    <p:sldId id="305" r:id="rId44"/>
    <p:sldId id="332" r:id="rId45"/>
    <p:sldId id="333" r:id="rId46"/>
    <p:sldId id="334" r:id="rId47"/>
    <p:sldId id="318" r:id="rId48"/>
    <p:sldId id="335" r:id="rId49"/>
    <p:sldId id="336" r:id="rId50"/>
    <p:sldId id="321" r:id="rId51"/>
    <p:sldId id="337" r:id="rId52"/>
    <p:sldId id="338" r:id="rId53"/>
    <p:sldId id="348" r:id="rId54"/>
    <p:sldId id="349" r:id="rId55"/>
    <p:sldId id="350" r:id="rId56"/>
    <p:sldId id="357" r:id="rId57"/>
    <p:sldId id="358" r:id="rId58"/>
    <p:sldId id="359" r:id="rId59"/>
    <p:sldId id="287" r:id="rId60"/>
    <p:sldId id="288" r:id="rId61"/>
    <p:sldId id="289" r:id="rId62"/>
    <p:sldId id="352" r:id="rId63"/>
    <p:sldId id="360" r:id="rId64"/>
    <p:sldId id="361" r:id="rId65"/>
    <p:sldId id="362" r:id="rId66"/>
    <p:sldId id="363" r:id="rId67"/>
    <p:sldId id="364" r:id="rId68"/>
    <p:sldId id="366" r:id="rId69"/>
    <p:sldId id="367" r:id="rId70"/>
    <p:sldId id="368" r:id="rId71"/>
    <p:sldId id="370" r:id="rId72"/>
    <p:sldId id="307" r:id="rId73"/>
    <p:sldId id="309" r:id="rId74"/>
    <p:sldId id="311" r:id="rId75"/>
    <p:sldId id="365" r:id="rId76"/>
    <p:sldId id="313" r:id="rId77"/>
    <p:sldId id="314" r:id="rId78"/>
    <p:sldId id="371" r:id="rId79"/>
  </p:sldIdLst>
  <p:sldSz cx="9144000" cy="6858000" type="screen4x3"/>
  <p:notesSz cx="6858000" cy="9144000"/>
  <p:defaultTextStyle>
    <a:defPPr>
      <a:defRPr lang="en-GB"/>
    </a:defPPr>
    <a:lvl1pPr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1pPr>
    <a:lvl2pPr marL="742950" indent="-28575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5pPr>
    <a:lvl6pPr marL="2286000" algn="l" defTabSz="914400" rtl="0" eaLnBrk="1" latinLnBrk="0" hangingPunct="1">
      <a:defRPr kern="1200">
        <a:solidFill>
          <a:schemeClr val="bg1"/>
        </a:solidFill>
        <a:latin typeface="Arial" charset="0"/>
        <a:ea typeface="Lucida Sans Unicode" pitchFamily="34" charset="0"/>
        <a:cs typeface="Lucida Sans Unicode" pitchFamily="34" charset="0"/>
      </a:defRPr>
    </a:lvl6pPr>
    <a:lvl7pPr marL="2743200" algn="l" defTabSz="914400" rtl="0" eaLnBrk="1" latinLnBrk="0" hangingPunct="1">
      <a:defRPr kern="1200">
        <a:solidFill>
          <a:schemeClr val="bg1"/>
        </a:solidFill>
        <a:latin typeface="Arial" charset="0"/>
        <a:ea typeface="Lucida Sans Unicode" pitchFamily="34" charset="0"/>
        <a:cs typeface="Lucida Sans Unicode" pitchFamily="34" charset="0"/>
      </a:defRPr>
    </a:lvl7pPr>
    <a:lvl8pPr marL="3200400" algn="l" defTabSz="914400" rtl="0" eaLnBrk="1" latinLnBrk="0" hangingPunct="1">
      <a:defRPr kern="1200">
        <a:solidFill>
          <a:schemeClr val="bg1"/>
        </a:solidFill>
        <a:latin typeface="Arial" charset="0"/>
        <a:ea typeface="Lucida Sans Unicode" pitchFamily="34" charset="0"/>
        <a:cs typeface="Lucida Sans Unicode" pitchFamily="34" charset="0"/>
      </a:defRPr>
    </a:lvl8pPr>
    <a:lvl9pPr marL="3657600" algn="l" defTabSz="914400" rtl="0" eaLnBrk="1" latinLnBrk="0" hangingPunct="1">
      <a:defRPr kern="1200">
        <a:solidFill>
          <a:schemeClr val="bg1"/>
        </a:solidFill>
        <a:latin typeface="Arial" charset="0"/>
        <a:ea typeface="Lucida Sans Unicode" pitchFamily="34" charset="0"/>
        <a:cs typeface="Lucida Sans Unicode"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283" autoAdjust="0"/>
  </p:normalViewPr>
  <p:slideViewPr>
    <p:cSldViewPr>
      <p:cViewPr varScale="1">
        <p:scale>
          <a:sx n="82" d="100"/>
          <a:sy n="82" d="100"/>
        </p:scale>
        <p:origin x="1474" y="96"/>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E71EEB-2A14-443F-8B4B-54C660370057}" type="doc">
      <dgm:prSet loTypeId="urn:microsoft.com/office/officeart/2005/8/layout/chevron1" loCatId="process" qsTypeId="urn:microsoft.com/office/officeart/2005/8/quickstyle/simple1" qsCatId="simple" csTypeId="urn:microsoft.com/office/officeart/2005/8/colors/accent1_2" csCatId="accent1" phldr="1"/>
      <dgm:spPr/>
    </dgm:pt>
    <dgm:pt modelId="{E6CB37CA-CFEC-467F-B7A4-CA9FD1E610E8}">
      <dgm:prSet phldrT="[Текст]"/>
      <dgm:spPr/>
      <dgm:t>
        <a:bodyPr/>
        <a:lstStyle/>
        <a:p>
          <a:r>
            <a:rPr lang="uk-UA" dirty="0"/>
            <a:t>Ген</a:t>
          </a:r>
        </a:p>
      </dgm:t>
    </dgm:pt>
    <dgm:pt modelId="{387DEBE9-2DE9-4E5F-AC67-AE7F44540312}" type="parTrans" cxnId="{DF579B8F-51C1-47CD-BD27-52731FABEA7C}">
      <dgm:prSet/>
      <dgm:spPr/>
      <dgm:t>
        <a:bodyPr/>
        <a:lstStyle/>
        <a:p>
          <a:endParaRPr lang="uk-UA"/>
        </a:p>
      </dgm:t>
    </dgm:pt>
    <dgm:pt modelId="{65E6844E-CC81-4273-8942-64392DC1886C}" type="sibTrans" cxnId="{DF579B8F-51C1-47CD-BD27-52731FABEA7C}">
      <dgm:prSet/>
      <dgm:spPr/>
      <dgm:t>
        <a:bodyPr/>
        <a:lstStyle/>
        <a:p>
          <a:endParaRPr lang="uk-UA"/>
        </a:p>
      </dgm:t>
    </dgm:pt>
    <dgm:pt modelId="{A8825650-0645-4D8D-B511-D843E5826B79}">
      <dgm:prSet phldrT="[Текст]"/>
      <dgm:spPr/>
      <dgm:t>
        <a:bodyPr/>
        <a:lstStyle/>
        <a:p>
          <a:r>
            <a:rPr lang="uk-UA" dirty="0"/>
            <a:t>Білок</a:t>
          </a:r>
        </a:p>
      </dgm:t>
    </dgm:pt>
    <dgm:pt modelId="{9400EB84-B720-469D-A541-C2F220F1F4A9}" type="parTrans" cxnId="{F5303A92-0BFE-4C91-9B2D-07D1702765AB}">
      <dgm:prSet/>
      <dgm:spPr/>
      <dgm:t>
        <a:bodyPr/>
        <a:lstStyle/>
        <a:p>
          <a:endParaRPr lang="uk-UA"/>
        </a:p>
      </dgm:t>
    </dgm:pt>
    <dgm:pt modelId="{1803B559-8162-40D8-83CD-001F1EA9BF0D}" type="sibTrans" cxnId="{F5303A92-0BFE-4C91-9B2D-07D1702765AB}">
      <dgm:prSet/>
      <dgm:spPr/>
      <dgm:t>
        <a:bodyPr/>
        <a:lstStyle/>
        <a:p>
          <a:endParaRPr lang="uk-UA"/>
        </a:p>
      </dgm:t>
    </dgm:pt>
    <dgm:pt modelId="{E12E57F7-3AA8-419B-A3D9-E66291A4FC0D}">
      <dgm:prSet phldrT="[Текст]"/>
      <dgm:spPr/>
      <dgm:t>
        <a:bodyPr/>
        <a:lstStyle/>
        <a:p>
          <a:r>
            <a:rPr lang="uk-UA" dirty="0"/>
            <a:t>Ознака</a:t>
          </a:r>
        </a:p>
      </dgm:t>
    </dgm:pt>
    <dgm:pt modelId="{458AC203-3CFD-4C30-AEDF-45FC90FD8B67}" type="parTrans" cxnId="{7BBF0736-F0EE-4CD8-8D05-B9158737D596}">
      <dgm:prSet/>
      <dgm:spPr/>
      <dgm:t>
        <a:bodyPr/>
        <a:lstStyle/>
        <a:p>
          <a:endParaRPr lang="uk-UA"/>
        </a:p>
      </dgm:t>
    </dgm:pt>
    <dgm:pt modelId="{D9E7AA36-79B6-465B-9F87-F29D652CE850}" type="sibTrans" cxnId="{7BBF0736-F0EE-4CD8-8D05-B9158737D596}">
      <dgm:prSet/>
      <dgm:spPr/>
      <dgm:t>
        <a:bodyPr/>
        <a:lstStyle/>
        <a:p>
          <a:endParaRPr lang="uk-UA"/>
        </a:p>
      </dgm:t>
    </dgm:pt>
    <dgm:pt modelId="{A79710BA-1439-4211-9E5C-60D3CE7C1170}" type="pres">
      <dgm:prSet presAssocID="{DDE71EEB-2A14-443F-8B4B-54C660370057}" presName="Name0" presStyleCnt="0">
        <dgm:presLayoutVars>
          <dgm:dir/>
          <dgm:animLvl val="lvl"/>
          <dgm:resizeHandles val="exact"/>
        </dgm:presLayoutVars>
      </dgm:prSet>
      <dgm:spPr/>
    </dgm:pt>
    <dgm:pt modelId="{350339A2-2555-491D-BC1F-07FAD24AACE1}" type="pres">
      <dgm:prSet presAssocID="{E6CB37CA-CFEC-467F-B7A4-CA9FD1E610E8}" presName="parTxOnly" presStyleLbl="node1" presStyleIdx="0" presStyleCnt="3">
        <dgm:presLayoutVars>
          <dgm:chMax val="0"/>
          <dgm:chPref val="0"/>
          <dgm:bulletEnabled val="1"/>
        </dgm:presLayoutVars>
      </dgm:prSet>
      <dgm:spPr/>
    </dgm:pt>
    <dgm:pt modelId="{A9BD1394-0DF7-4596-9FE6-4AF4B3121923}" type="pres">
      <dgm:prSet presAssocID="{65E6844E-CC81-4273-8942-64392DC1886C}" presName="parTxOnlySpace" presStyleCnt="0"/>
      <dgm:spPr/>
    </dgm:pt>
    <dgm:pt modelId="{60102F0A-8994-433A-A5F8-ADB209BC0265}" type="pres">
      <dgm:prSet presAssocID="{A8825650-0645-4D8D-B511-D843E5826B79}" presName="parTxOnly" presStyleLbl="node1" presStyleIdx="1" presStyleCnt="3">
        <dgm:presLayoutVars>
          <dgm:chMax val="0"/>
          <dgm:chPref val="0"/>
          <dgm:bulletEnabled val="1"/>
        </dgm:presLayoutVars>
      </dgm:prSet>
      <dgm:spPr/>
    </dgm:pt>
    <dgm:pt modelId="{3EFD5B2B-DC82-40C1-8D23-2999F71F5BC0}" type="pres">
      <dgm:prSet presAssocID="{1803B559-8162-40D8-83CD-001F1EA9BF0D}" presName="parTxOnlySpace" presStyleCnt="0"/>
      <dgm:spPr/>
    </dgm:pt>
    <dgm:pt modelId="{287A633B-6DD0-4143-B0F3-271753C643DB}" type="pres">
      <dgm:prSet presAssocID="{E12E57F7-3AA8-419B-A3D9-E66291A4FC0D}" presName="parTxOnly" presStyleLbl="node1" presStyleIdx="2" presStyleCnt="3" custLinFactNeighborX="-2872" custLinFactNeighborY="359">
        <dgm:presLayoutVars>
          <dgm:chMax val="0"/>
          <dgm:chPref val="0"/>
          <dgm:bulletEnabled val="1"/>
        </dgm:presLayoutVars>
      </dgm:prSet>
      <dgm:spPr/>
    </dgm:pt>
  </dgm:ptLst>
  <dgm:cxnLst>
    <dgm:cxn modelId="{56FCF41D-C9F9-4A2D-BA44-646D6970556A}" type="presOf" srcId="{A8825650-0645-4D8D-B511-D843E5826B79}" destId="{60102F0A-8994-433A-A5F8-ADB209BC0265}" srcOrd="0" destOrd="0" presId="urn:microsoft.com/office/officeart/2005/8/layout/chevron1"/>
    <dgm:cxn modelId="{8CDE9328-44A9-4C08-A63D-4E2BB97D763A}" type="presOf" srcId="{E12E57F7-3AA8-419B-A3D9-E66291A4FC0D}" destId="{287A633B-6DD0-4143-B0F3-271753C643DB}" srcOrd="0" destOrd="0" presId="urn:microsoft.com/office/officeart/2005/8/layout/chevron1"/>
    <dgm:cxn modelId="{6580E935-AC0B-4232-8EB2-D5833FEDE53A}" type="presOf" srcId="{DDE71EEB-2A14-443F-8B4B-54C660370057}" destId="{A79710BA-1439-4211-9E5C-60D3CE7C1170}" srcOrd="0" destOrd="0" presId="urn:microsoft.com/office/officeart/2005/8/layout/chevron1"/>
    <dgm:cxn modelId="{7BBF0736-F0EE-4CD8-8D05-B9158737D596}" srcId="{DDE71EEB-2A14-443F-8B4B-54C660370057}" destId="{E12E57F7-3AA8-419B-A3D9-E66291A4FC0D}" srcOrd="2" destOrd="0" parTransId="{458AC203-3CFD-4C30-AEDF-45FC90FD8B67}" sibTransId="{D9E7AA36-79B6-465B-9F87-F29D652CE850}"/>
    <dgm:cxn modelId="{A166D849-B222-4D47-AE08-3F7EBF7A024F}" type="presOf" srcId="{E6CB37CA-CFEC-467F-B7A4-CA9FD1E610E8}" destId="{350339A2-2555-491D-BC1F-07FAD24AACE1}" srcOrd="0" destOrd="0" presId="urn:microsoft.com/office/officeart/2005/8/layout/chevron1"/>
    <dgm:cxn modelId="{DF579B8F-51C1-47CD-BD27-52731FABEA7C}" srcId="{DDE71EEB-2A14-443F-8B4B-54C660370057}" destId="{E6CB37CA-CFEC-467F-B7A4-CA9FD1E610E8}" srcOrd="0" destOrd="0" parTransId="{387DEBE9-2DE9-4E5F-AC67-AE7F44540312}" sibTransId="{65E6844E-CC81-4273-8942-64392DC1886C}"/>
    <dgm:cxn modelId="{F5303A92-0BFE-4C91-9B2D-07D1702765AB}" srcId="{DDE71EEB-2A14-443F-8B4B-54C660370057}" destId="{A8825650-0645-4D8D-B511-D843E5826B79}" srcOrd="1" destOrd="0" parTransId="{9400EB84-B720-469D-A541-C2F220F1F4A9}" sibTransId="{1803B559-8162-40D8-83CD-001F1EA9BF0D}"/>
    <dgm:cxn modelId="{C39FD72D-4D0A-4E9A-924E-BFDB0062573D}" type="presParOf" srcId="{A79710BA-1439-4211-9E5C-60D3CE7C1170}" destId="{350339A2-2555-491D-BC1F-07FAD24AACE1}" srcOrd="0" destOrd="0" presId="urn:microsoft.com/office/officeart/2005/8/layout/chevron1"/>
    <dgm:cxn modelId="{C83419AB-32E1-4FAF-8C5B-ED011E130333}" type="presParOf" srcId="{A79710BA-1439-4211-9E5C-60D3CE7C1170}" destId="{A9BD1394-0DF7-4596-9FE6-4AF4B3121923}" srcOrd="1" destOrd="0" presId="urn:microsoft.com/office/officeart/2005/8/layout/chevron1"/>
    <dgm:cxn modelId="{48E629C0-338F-45C6-8FEE-0D4D08DD772C}" type="presParOf" srcId="{A79710BA-1439-4211-9E5C-60D3CE7C1170}" destId="{60102F0A-8994-433A-A5F8-ADB209BC0265}" srcOrd="2" destOrd="0" presId="urn:microsoft.com/office/officeart/2005/8/layout/chevron1"/>
    <dgm:cxn modelId="{ED139AB6-42E8-4C15-AA1C-C64A9990B422}" type="presParOf" srcId="{A79710BA-1439-4211-9E5C-60D3CE7C1170}" destId="{3EFD5B2B-DC82-40C1-8D23-2999F71F5BC0}" srcOrd="3" destOrd="0" presId="urn:microsoft.com/office/officeart/2005/8/layout/chevron1"/>
    <dgm:cxn modelId="{8F75D34D-9C24-45FA-8795-1DB2864B14F8}" type="presParOf" srcId="{A79710BA-1439-4211-9E5C-60D3CE7C1170}" destId="{287A633B-6DD0-4143-B0F3-271753C643D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C9B1B1-F742-48EE-9BBD-418AFA40C62A}" type="doc">
      <dgm:prSet loTypeId="urn:microsoft.com/office/officeart/2005/8/layout/chevron1" loCatId="process" qsTypeId="urn:microsoft.com/office/officeart/2005/8/quickstyle/simple1" qsCatId="simple" csTypeId="urn:microsoft.com/office/officeart/2005/8/colors/accent1_2" csCatId="accent1" phldr="1"/>
      <dgm:spPr/>
    </dgm:pt>
    <dgm:pt modelId="{A6A7CDD9-DB46-43FF-9A04-16726A6C3C6F}">
      <dgm:prSet phldrT="[Текст]" custT="1"/>
      <dgm:spPr/>
      <dgm:t>
        <a:bodyPr/>
        <a:lstStyle/>
        <a:p>
          <a:r>
            <a:rPr lang="uk-UA" sz="2000" b="1" dirty="0"/>
            <a:t>Мутація</a:t>
          </a:r>
        </a:p>
      </dgm:t>
    </dgm:pt>
    <dgm:pt modelId="{EFC91694-F0AB-44B6-9C11-C06AC08214E4}" type="parTrans" cxnId="{63CEAD38-0614-4D74-A06E-303F8B3CEE7C}">
      <dgm:prSet/>
      <dgm:spPr/>
      <dgm:t>
        <a:bodyPr/>
        <a:lstStyle/>
        <a:p>
          <a:endParaRPr lang="uk-UA"/>
        </a:p>
      </dgm:t>
    </dgm:pt>
    <dgm:pt modelId="{7A6328E7-32F5-49AC-AE01-4D86D657B39B}" type="sibTrans" cxnId="{63CEAD38-0614-4D74-A06E-303F8B3CEE7C}">
      <dgm:prSet/>
      <dgm:spPr/>
      <dgm:t>
        <a:bodyPr/>
        <a:lstStyle/>
        <a:p>
          <a:endParaRPr lang="uk-UA"/>
        </a:p>
      </dgm:t>
    </dgm:pt>
    <dgm:pt modelId="{5FABF5F3-F782-4B25-A4D4-D67E88C4F21E}">
      <dgm:prSet phldrT="[Текст]" custT="1"/>
      <dgm:spPr/>
      <dgm:t>
        <a:bodyPr/>
        <a:lstStyle/>
        <a:p>
          <a:r>
            <a:rPr lang="uk-UA" sz="1600" b="1" dirty="0"/>
            <a:t>Порушення обміну речовин</a:t>
          </a:r>
        </a:p>
      </dgm:t>
    </dgm:pt>
    <dgm:pt modelId="{C3FBEBE3-D82D-42C0-B1CC-C2E5B8464677}" type="parTrans" cxnId="{76937F5D-B5BA-47F5-8AB8-B0EE2CE8D184}">
      <dgm:prSet/>
      <dgm:spPr/>
      <dgm:t>
        <a:bodyPr/>
        <a:lstStyle/>
        <a:p>
          <a:endParaRPr lang="uk-UA"/>
        </a:p>
      </dgm:t>
    </dgm:pt>
    <dgm:pt modelId="{751C1FB1-7CBB-40B2-A3BA-395B42F6E6F0}" type="sibTrans" cxnId="{76937F5D-B5BA-47F5-8AB8-B0EE2CE8D184}">
      <dgm:prSet/>
      <dgm:spPr/>
      <dgm:t>
        <a:bodyPr/>
        <a:lstStyle/>
        <a:p>
          <a:endParaRPr lang="uk-UA"/>
        </a:p>
      </dgm:t>
    </dgm:pt>
    <dgm:pt modelId="{9C2A0499-E96E-4005-BBE5-30947B53762F}">
      <dgm:prSet phldrT="[Текст]" custT="1"/>
      <dgm:spPr/>
      <dgm:t>
        <a:bodyPr/>
        <a:lstStyle/>
        <a:p>
          <a:r>
            <a:rPr lang="uk-UA" sz="1600" b="1" dirty="0"/>
            <a:t>Моногенне захворювання</a:t>
          </a:r>
        </a:p>
      </dgm:t>
    </dgm:pt>
    <dgm:pt modelId="{64B1F5DF-0F69-4711-8432-98FCA48A597E}" type="parTrans" cxnId="{3C6420DB-08EE-4639-9A94-31CC701BAE18}">
      <dgm:prSet/>
      <dgm:spPr/>
      <dgm:t>
        <a:bodyPr/>
        <a:lstStyle/>
        <a:p>
          <a:endParaRPr lang="uk-UA"/>
        </a:p>
      </dgm:t>
    </dgm:pt>
    <dgm:pt modelId="{C235ED49-CF53-45A9-AD17-26BB19A5A120}" type="sibTrans" cxnId="{3C6420DB-08EE-4639-9A94-31CC701BAE18}">
      <dgm:prSet/>
      <dgm:spPr/>
      <dgm:t>
        <a:bodyPr/>
        <a:lstStyle/>
        <a:p>
          <a:endParaRPr lang="uk-UA"/>
        </a:p>
      </dgm:t>
    </dgm:pt>
    <dgm:pt modelId="{9AE1E066-467F-4EE0-864C-37E2C266A803}" type="pres">
      <dgm:prSet presAssocID="{A2C9B1B1-F742-48EE-9BBD-418AFA40C62A}" presName="Name0" presStyleCnt="0">
        <dgm:presLayoutVars>
          <dgm:dir/>
          <dgm:animLvl val="lvl"/>
          <dgm:resizeHandles val="exact"/>
        </dgm:presLayoutVars>
      </dgm:prSet>
      <dgm:spPr/>
    </dgm:pt>
    <dgm:pt modelId="{D8A8E0CD-0E1A-4F4D-A8CA-A514A031187A}" type="pres">
      <dgm:prSet presAssocID="{A6A7CDD9-DB46-43FF-9A04-16726A6C3C6F}" presName="parTxOnly" presStyleLbl="node1" presStyleIdx="0" presStyleCnt="3" custLinFactNeighborX="10643" custLinFactNeighborY="59029">
        <dgm:presLayoutVars>
          <dgm:chMax val="0"/>
          <dgm:chPref val="0"/>
          <dgm:bulletEnabled val="1"/>
        </dgm:presLayoutVars>
      </dgm:prSet>
      <dgm:spPr/>
    </dgm:pt>
    <dgm:pt modelId="{04A74350-69A1-487F-881D-D0D827923CE9}" type="pres">
      <dgm:prSet presAssocID="{7A6328E7-32F5-49AC-AE01-4D86D657B39B}" presName="parTxOnlySpace" presStyleCnt="0"/>
      <dgm:spPr/>
    </dgm:pt>
    <dgm:pt modelId="{E7226E21-5B07-4369-A34E-DD619054091C}" type="pres">
      <dgm:prSet presAssocID="{5FABF5F3-F782-4B25-A4D4-D67E88C4F21E}" presName="parTxOnly" presStyleLbl="node1" presStyleIdx="1" presStyleCnt="3" custScaleX="114595" custLinFactNeighborX="13530" custLinFactNeighborY="59029">
        <dgm:presLayoutVars>
          <dgm:chMax val="0"/>
          <dgm:chPref val="0"/>
          <dgm:bulletEnabled val="1"/>
        </dgm:presLayoutVars>
      </dgm:prSet>
      <dgm:spPr/>
    </dgm:pt>
    <dgm:pt modelId="{17A476F8-6778-4E56-9B75-F3F4DD5E1F61}" type="pres">
      <dgm:prSet presAssocID="{751C1FB1-7CBB-40B2-A3BA-395B42F6E6F0}" presName="parTxOnlySpace" presStyleCnt="0"/>
      <dgm:spPr/>
    </dgm:pt>
    <dgm:pt modelId="{F0FC66F0-CF45-4E29-BCB4-7DF5732FC727}" type="pres">
      <dgm:prSet presAssocID="{9C2A0499-E96E-4005-BBE5-30947B53762F}" presName="parTxOnly" presStyleLbl="node1" presStyleIdx="2" presStyleCnt="3" custScaleX="138758" custLinFactNeighborX="52533" custLinFactNeighborY="59029">
        <dgm:presLayoutVars>
          <dgm:chMax val="0"/>
          <dgm:chPref val="0"/>
          <dgm:bulletEnabled val="1"/>
        </dgm:presLayoutVars>
      </dgm:prSet>
      <dgm:spPr/>
    </dgm:pt>
  </dgm:ptLst>
  <dgm:cxnLst>
    <dgm:cxn modelId="{45CE9308-8315-4F0F-B65D-429DD53F7575}" type="presOf" srcId="{A2C9B1B1-F742-48EE-9BBD-418AFA40C62A}" destId="{9AE1E066-467F-4EE0-864C-37E2C266A803}" srcOrd="0" destOrd="0" presId="urn:microsoft.com/office/officeart/2005/8/layout/chevron1"/>
    <dgm:cxn modelId="{63CEAD38-0614-4D74-A06E-303F8B3CEE7C}" srcId="{A2C9B1B1-F742-48EE-9BBD-418AFA40C62A}" destId="{A6A7CDD9-DB46-43FF-9A04-16726A6C3C6F}" srcOrd="0" destOrd="0" parTransId="{EFC91694-F0AB-44B6-9C11-C06AC08214E4}" sibTransId="{7A6328E7-32F5-49AC-AE01-4D86D657B39B}"/>
    <dgm:cxn modelId="{76937F5D-B5BA-47F5-8AB8-B0EE2CE8D184}" srcId="{A2C9B1B1-F742-48EE-9BBD-418AFA40C62A}" destId="{5FABF5F3-F782-4B25-A4D4-D67E88C4F21E}" srcOrd="1" destOrd="0" parTransId="{C3FBEBE3-D82D-42C0-B1CC-C2E5B8464677}" sibTransId="{751C1FB1-7CBB-40B2-A3BA-395B42F6E6F0}"/>
    <dgm:cxn modelId="{7E3BEFAB-6492-4E56-B234-BDAAEF4D4BF9}" type="presOf" srcId="{A6A7CDD9-DB46-43FF-9A04-16726A6C3C6F}" destId="{D8A8E0CD-0E1A-4F4D-A8CA-A514A031187A}" srcOrd="0" destOrd="0" presId="urn:microsoft.com/office/officeart/2005/8/layout/chevron1"/>
    <dgm:cxn modelId="{C4419BB6-9DCE-43F8-88D9-2A842E45ABA1}" type="presOf" srcId="{9C2A0499-E96E-4005-BBE5-30947B53762F}" destId="{F0FC66F0-CF45-4E29-BCB4-7DF5732FC727}" srcOrd="0" destOrd="0" presId="urn:microsoft.com/office/officeart/2005/8/layout/chevron1"/>
    <dgm:cxn modelId="{0BFBD8D6-C7BA-448B-8EC3-3FC0B27ED44A}" type="presOf" srcId="{5FABF5F3-F782-4B25-A4D4-D67E88C4F21E}" destId="{E7226E21-5B07-4369-A34E-DD619054091C}" srcOrd="0" destOrd="0" presId="urn:microsoft.com/office/officeart/2005/8/layout/chevron1"/>
    <dgm:cxn modelId="{3C6420DB-08EE-4639-9A94-31CC701BAE18}" srcId="{A2C9B1B1-F742-48EE-9BBD-418AFA40C62A}" destId="{9C2A0499-E96E-4005-BBE5-30947B53762F}" srcOrd="2" destOrd="0" parTransId="{64B1F5DF-0F69-4711-8432-98FCA48A597E}" sibTransId="{C235ED49-CF53-45A9-AD17-26BB19A5A120}"/>
    <dgm:cxn modelId="{8CE5C6A5-554D-457B-BC02-35E3E2CA16C2}" type="presParOf" srcId="{9AE1E066-467F-4EE0-864C-37E2C266A803}" destId="{D8A8E0CD-0E1A-4F4D-A8CA-A514A031187A}" srcOrd="0" destOrd="0" presId="urn:microsoft.com/office/officeart/2005/8/layout/chevron1"/>
    <dgm:cxn modelId="{E6D2F500-E6C8-4EA6-9C37-11912D133F04}" type="presParOf" srcId="{9AE1E066-467F-4EE0-864C-37E2C266A803}" destId="{04A74350-69A1-487F-881D-D0D827923CE9}" srcOrd="1" destOrd="0" presId="urn:microsoft.com/office/officeart/2005/8/layout/chevron1"/>
    <dgm:cxn modelId="{7872D7F5-CE51-4AD4-A0ED-3A8F16F86128}" type="presParOf" srcId="{9AE1E066-467F-4EE0-864C-37E2C266A803}" destId="{E7226E21-5B07-4369-A34E-DD619054091C}" srcOrd="2" destOrd="0" presId="urn:microsoft.com/office/officeart/2005/8/layout/chevron1"/>
    <dgm:cxn modelId="{2808180D-6C35-4763-B4B5-A2912759FC48}" type="presParOf" srcId="{9AE1E066-467F-4EE0-864C-37E2C266A803}" destId="{17A476F8-6778-4E56-9B75-F3F4DD5E1F61}" srcOrd="3" destOrd="0" presId="urn:microsoft.com/office/officeart/2005/8/layout/chevron1"/>
    <dgm:cxn modelId="{26197A51-A6C1-4147-8ADE-7BD2CAA07E7E}" type="presParOf" srcId="{9AE1E066-467F-4EE0-864C-37E2C266A803}" destId="{F0FC66F0-CF45-4E29-BCB4-7DF5732FC727}" srcOrd="4"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0339A2-2555-491D-BC1F-07FAD24AACE1}">
      <dsp:nvSpPr>
        <dsp:cNvPr id="0" name=""/>
        <dsp:cNvSpPr/>
      </dsp:nvSpPr>
      <dsp:spPr>
        <a:xfrm>
          <a:off x="1785" y="1596826"/>
          <a:ext cx="2175867" cy="87034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uk-UA" sz="2700" kern="1200" dirty="0"/>
            <a:t>Ген</a:t>
          </a:r>
        </a:p>
      </dsp:txBody>
      <dsp:txXfrm>
        <a:off x="436958" y="1596826"/>
        <a:ext cx="1305521" cy="870346"/>
      </dsp:txXfrm>
    </dsp:sp>
    <dsp:sp modelId="{60102F0A-8994-433A-A5F8-ADB209BC0265}">
      <dsp:nvSpPr>
        <dsp:cNvPr id="0" name=""/>
        <dsp:cNvSpPr/>
      </dsp:nvSpPr>
      <dsp:spPr>
        <a:xfrm>
          <a:off x="1960066" y="1596826"/>
          <a:ext cx="2175867" cy="87034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uk-UA" sz="2700" kern="1200" dirty="0"/>
            <a:t>Білок</a:t>
          </a:r>
        </a:p>
      </dsp:txBody>
      <dsp:txXfrm>
        <a:off x="2395239" y="1596826"/>
        <a:ext cx="1305521" cy="870346"/>
      </dsp:txXfrm>
    </dsp:sp>
    <dsp:sp modelId="{287A633B-6DD0-4143-B0F3-271753C643DB}">
      <dsp:nvSpPr>
        <dsp:cNvPr id="0" name=""/>
        <dsp:cNvSpPr/>
      </dsp:nvSpPr>
      <dsp:spPr>
        <a:xfrm>
          <a:off x="3912097" y="1599951"/>
          <a:ext cx="2175867" cy="87034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uk-UA" sz="2700" kern="1200" dirty="0"/>
            <a:t>Ознака</a:t>
          </a:r>
        </a:p>
      </dsp:txBody>
      <dsp:txXfrm>
        <a:off x="4347270" y="1599951"/>
        <a:ext cx="1305521" cy="870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8E0CD-0E1A-4F4D-A8CA-A514A031187A}">
      <dsp:nvSpPr>
        <dsp:cNvPr id="0" name=""/>
        <dsp:cNvSpPr/>
      </dsp:nvSpPr>
      <dsp:spPr>
        <a:xfrm>
          <a:off x="22177" y="2100868"/>
          <a:ext cx="1906868" cy="76274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uk-UA" sz="2000" b="1" kern="1200" dirty="0"/>
            <a:t>Мутація</a:t>
          </a:r>
        </a:p>
      </dsp:txBody>
      <dsp:txXfrm>
        <a:off x="403551" y="2100868"/>
        <a:ext cx="1144121" cy="762747"/>
      </dsp:txXfrm>
    </dsp:sp>
    <dsp:sp modelId="{E7226E21-5B07-4369-A34E-DD619054091C}">
      <dsp:nvSpPr>
        <dsp:cNvPr id="0" name=""/>
        <dsp:cNvSpPr/>
      </dsp:nvSpPr>
      <dsp:spPr>
        <a:xfrm>
          <a:off x="1743864" y="2100868"/>
          <a:ext cx="2185175" cy="76274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uk-UA" sz="1600" b="1" kern="1200" dirty="0"/>
            <a:t>Порушення обміну речовин</a:t>
          </a:r>
        </a:p>
      </dsp:txBody>
      <dsp:txXfrm>
        <a:off x="2125238" y="2100868"/>
        <a:ext cx="1422428" cy="762747"/>
      </dsp:txXfrm>
    </dsp:sp>
    <dsp:sp modelId="{F0FC66F0-CF45-4E29-BCB4-7DF5732FC727}">
      <dsp:nvSpPr>
        <dsp:cNvPr id="0" name=""/>
        <dsp:cNvSpPr/>
      </dsp:nvSpPr>
      <dsp:spPr>
        <a:xfrm>
          <a:off x="3714435" y="2100868"/>
          <a:ext cx="2645932" cy="76274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uk-UA" sz="1600" b="1" kern="1200" dirty="0"/>
            <a:t>Моногенне захворювання</a:t>
          </a:r>
        </a:p>
      </dsp:txBody>
      <dsp:txXfrm>
        <a:off x="4095809" y="2100868"/>
        <a:ext cx="1883185" cy="76274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AutoShape 1"/>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eaLnBrk="1" hangingPunct="1">
              <a:buClr>
                <a:srgbClr val="000000"/>
              </a:buClr>
              <a:buSzPct val="100000"/>
              <a:buFont typeface="Times New Roman" pitchFamily="18" charset="0"/>
              <a:buNone/>
              <a:defRPr/>
            </a:pPr>
            <a:endParaRPr lang="uk-UA"/>
          </a:p>
        </p:txBody>
      </p:sp>
      <p:sp>
        <p:nvSpPr>
          <p:cNvPr id="7171" name="AutoShape 2"/>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eaLnBrk="1" hangingPunct="1">
              <a:buClr>
                <a:srgbClr val="000000"/>
              </a:buClr>
              <a:buSzPct val="100000"/>
              <a:buFont typeface="Times New Roman" pitchFamily="18" charset="0"/>
              <a:buNone/>
              <a:defRPr/>
            </a:pPr>
            <a:endParaRPr lang="uk-UA"/>
          </a:p>
        </p:txBody>
      </p:sp>
      <p:sp>
        <p:nvSpPr>
          <p:cNvPr id="86020" name="Rectangle 3"/>
          <p:cNvSpPr>
            <a:spLocks noGrp="1" noRot="1" noChangeAspect="1" noChangeArrowheads="1"/>
          </p:cNvSpPr>
          <p:nvPr>
            <p:ph type="sldImg"/>
          </p:nvPr>
        </p:nvSpPr>
        <p:spPr bwMode="auto">
          <a:xfrm>
            <a:off x="0" y="-12423775"/>
            <a:ext cx="0" cy="26233438"/>
          </a:xfrm>
          <a:prstGeom prst="rect">
            <a:avLst/>
          </a:prstGeom>
          <a:noFill/>
          <a:ln w="9525">
            <a:noFill/>
            <a:round/>
            <a:headEnd/>
            <a:tailEnd/>
          </a:ln>
        </p:spPr>
      </p:sp>
      <p:sp>
        <p:nvSpPr>
          <p:cNvPr id="2052" name="Rectangle 4"/>
          <p:cNvSpPr>
            <a:spLocks noGrp="1" noChangeArrowheads="1"/>
          </p:cNvSpPr>
          <p:nvPr>
            <p:ph type="body"/>
          </p:nvPr>
        </p:nvSpPr>
        <p:spPr bwMode="auto">
          <a:xfrm>
            <a:off x="685800" y="4343400"/>
            <a:ext cx="5481638" cy="4110038"/>
          </a:xfrm>
          <a:prstGeom prst="rect">
            <a:avLst/>
          </a:prstGeom>
          <a:noFill/>
          <a:ln>
            <a:noFill/>
          </a:ln>
          <a:effectLst/>
        </p:spPr>
        <p:txBody>
          <a:bodyPr vert="horz" wrap="square" lIns="0" tIns="0" rIns="0" bIns="0" numCol="1" anchor="t" anchorCtr="0" compatLnSpc="1">
            <a:prstTxWarp prst="textNoShape">
              <a:avLst/>
            </a:prstTxWarp>
          </a:bodyPr>
          <a:lstStyle/>
          <a:p>
            <a:pPr lvl="0"/>
            <a:endParaRPr lang="ru-RU" altLang="x-none" noProof="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humbio.ru/humbio/02022001/db_alphoid/x001c5ff.htm"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humbio.ru/humbio/har/005479f4.htm" TargetMode="External"/><Relationship Id="rId5" Type="http://schemas.openxmlformats.org/officeDocument/2006/relationships/hyperlink" Target="http://humbio.ru/humbio/har/00381f23.htm" TargetMode="External"/><Relationship Id="rId4" Type="http://schemas.openxmlformats.org/officeDocument/2006/relationships/hyperlink" Target="http://humbio.ru/humbio/har/0064b3b9.htm"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www.ncbi.nlm.nih.gov/projects/genome/probe/doc/TechQPCR.shtml"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eaLnBrk="1" hangingPunct="1">
              <a:buClr>
                <a:srgbClr val="000000"/>
              </a:buClr>
              <a:buSzPct val="100000"/>
              <a:buFont typeface="Times New Roman" pitchFamily="18" charset="0"/>
              <a:buNone/>
              <a:tabLst>
                <a:tab pos="723900" algn="l"/>
                <a:tab pos="1447800" algn="l"/>
                <a:tab pos="2171700" algn="l"/>
                <a:tab pos="2895600" algn="l"/>
              </a:tabLst>
            </a:pPr>
            <a:fld id="{5EAD2055-E95B-41E2-85E7-2694D7FF6ECB}" type="slidenum">
              <a:rPr lang="ru-RU" altLang="ru-RU">
                <a:solidFill>
                  <a:srgbClr val="000000"/>
                </a:solidFill>
                <a:latin typeface="Times New Roman" pitchFamily="18" charset="0"/>
              </a:rPr>
              <a:pPr eaLnBrk="1" hangingPunct="1">
                <a:buClr>
                  <a:srgbClr val="000000"/>
                </a:buClr>
                <a:buSzPct val="100000"/>
                <a:buFont typeface="Times New Roman" pitchFamily="18" charset="0"/>
                <a:buNone/>
                <a:tabLst>
                  <a:tab pos="723900" algn="l"/>
                  <a:tab pos="1447800" algn="l"/>
                  <a:tab pos="2171700" algn="l"/>
                  <a:tab pos="2895600" algn="l"/>
                </a:tabLst>
              </a:pPr>
              <a:t>2</a:t>
            </a:fld>
            <a:endParaRPr lang="ru-RU" altLang="ru-RU">
              <a:solidFill>
                <a:srgbClr val="000000"/>
              </a:solidFill>
              <a:latin typeface="Times New Roman" pitchFamily="18" charset="0"/>
            </a:endParaRPr>
          </a:p>
        </p:txBody>
      </p:sp>
      <p:sp>
        <p:nvSpPr>
          <p:cNvPr id="87043"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anchor="ctr"/>
          <a:lstStyle/>
          <a:p>
            <a:pPr eaLnBrk="1" hangingPunct="1">
              <a:lnSpc>
                <a:spcPct val="93000"/>
              </a:lnSpc>
              <a:buClr>
                <a:srgbClr val="000000"/>
              </a:buClr>
              <a:buSzPct val="100000"/>
              <a:buFont typeface="Times New Roman" pitchFamily="18" charset="0"/>
              <a:buNone/>
            </a:pPr>
            <a:endParaRPr lang="uk-UA" altLang="ru-RU"/>
          </a:p>
        </p:txBody>
      </p:sp>
      <p:sp>
        <p:nvSpPr>
          <p:cNvPr id="87044" name="Text Box 2"/>
          <p:cNvSpPr>
            <a:spLocks noGrp="1" noChangeArrowheads="1"/>
          </p:cNvSpPr>
          <p:nvPr>
            <p:ph type="body"/>
          </p:nvPr>
        </p:nvSpPr>
        <p:spPr>
          <a:xfrm>
            <a:off x="755650" y="5078413"/>
            <a:ext cx="6038850" cy="4803775"/>
          </a:xfrm>
          <a:noFill/>
        </p:spPr>
        <p:txBody>
          <a:bodyPr wrap="none" anchor="ctr"/>
          <a:lstStyle/>
          <a:p>
            <a:r>
              <a:rPr lang="uk-UA" altLang="ru-RU"/>
              <a:t>diagnosis, treatment and prevention of genetic diseases and medical-genetic conselling</a:t>
            </a:r>
            <a:br>
              <a:rPr lang="uk-UA" altLang="ru-RU"/>
            </a:br>
            <a:endParaRPr lang="ru-RU"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88067"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5215ABE0-78D7-46E7-902B-D89F8BA79605}"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4</a:t>
            </a:fld>
            <a:endParaRPr lang="ru-RU" altLang="ru-RU" sz="1200">
              <a:solidFill>
                <a:srgbClr val="000000"/>
              </a:solidFill>
              <a:latin typeface="Times New Roman" pitchFamily="18" charset="0"/>
            </a:endParaRPr>
          </a:p>
        </p:txBody>
      </p:sp>
      <p:sp>
        <p:nvSpPr>
          <p:cNvPr id="89091"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89092" name="Rectangle 2"/>
          <p:cNvSpPr>
            <a:spLocks noGrp="1" noChangeArrowheads="1"/>
          </p:cNvSpPr>
          <p:nvPr>
            <p:ph type="body"/>
          </p:nvPr>
        </p:nvSpPr>
        <p:spPr>
          <a:xfrm>
            <a:off x="755650" y="5078413"/>
            <a:ext cx="6038850" cy="4803775"/>
          </a:xfrm>
          <a:noFill/>
        </p:spPr>
        <p:txBody>
          <a:bodyPr wrap="none" anchor="ctr"/>
          <a:lstStyle/>
          <a:p>
            <a:endParaRPr lang="ru-RU" alt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90115"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91139"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93187"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94211"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95235"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192B595D-8898-4072-B59B-7DCAED3A0AEA}"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11</a:t>
            </a:fld>
            <a:endParaRPr lang="ru-RU" altLang="ru-RU" sz="1200">
              <a:solidFill>
                <a:srgbClr val="000000"/>
              </a:solidFill>
              <a:latin typeface="Times New Roman" pitchFamily="18" charset="0"/>
            </a:endParaRPr>
          </a:p>
        </p:txBody>
      </p:sp>
      <p:sp>
        <p:nvSpPr>
          <p:cNvPr id="96259"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96260" name="Rectangle 2"/>
          <p:cNvSpPr>
            <a:spLocks noGrp="1" noChangeArrowheads="1"/>
          </p:cNvSpPr>
          <p:nvPr>
            <p:ph type="body"/>
          </p:nvPr>
        </p:nvSpPr>
        <p:spPr>
          <a:xfrm>
            <a:off x="755650" y="5078413"/>
            <a:ext cx="6038850" cy="4803775"/>
          </a:xfrm>
          <a:noFill/>
        </p:spPr>
        <p:txBody>
          <a:bodyPr wrap="none" anchor="ctr"/>
          <a:lstStyle/>
          <a:p>
            <a:endParaRPr lang="ru-RU" alt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9DBF99E0-1AEF-4022-9E85-9AB3C5ABE50C}"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12</a:t>
            </a:fld>
            <a:endParaRPr lang="ru-RU" altLang="ru-RU" sz="1200">
              <a:solidFill>
                <a:srgbClr val="000000"/>
              </a:solidFill>
              <a:latin typeface="Times New Roman" pitchFamily="18" charset="0"/>
            </a:endParaRPr>
          </a:p>
        </p:txBody>
      </p:sp>
      <p:sp>
        <p:nvSpPr>
          <p:cNvPr id="97283"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97284" name="Rectangle 2"/>
          <p:cNvSpPr>
            <a:spLocks noGrp="1" noChangeArrowheads="1"/>
          </p:cNvSpPr>
          <p:nvPr>
            <p:ph type="body"/>
          </p:nvPr>
        </p:nvSpPr>
        <p:spPr>
          <a:xfrm>
            <a:off x="755650" y="5078413"/>
            <a:ext cx="6038850" cy="4803775"/>
          </a:xfrm>
          <a:noFill/>
        </p:spPr>
        <p:txBody>
          <a:bodyPr wrap="none" anchor="ctr"/>
          <a:lstStyle/>
          <a:p>
            <a:endParaRPr lang="ru-RU" alt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A1218D4A-8D27-4B82-9D8E-C566E9CF2CA2}"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13</a:t>
            </a:fld>
            <a:endParaRPr lang="ru-RU" altLang="ru-RU" sz="1200">
              <a:solidFill>
                <a:srgbClr val="000000"/>
              </a:solidFill>
              <a:latin typeface="Times New Roman" pitchFamily="18" charset="0"/>
            </a:endParaRPr>
          </a:p>
        </p:txBody>
      </p:sp>
      <p:sp>
        <p:nvSpPr>
          <p:cNvPr id="98307"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98308" name="Rectangle 2"/>
          <p:cNvSpPr>
            <a:spLocks noGrp="1" noChangeArrowheads="1"/>
          </p:cNvSpPr>
          <p:nvPr>
            <p:ph type="body"/>
          </p:nvPr>
        </p:nvSpPr>
        <p:spPr>
          <a:xfrm>
            <a:off x="755650" y="5078413"/>
            <a:ext cx="6038850" cy="4803775"/>
          </a:xfrm>
          <a:noFill/>
        </p:spPr>
        <p:txBody>
          <a:bodyPr wrap="none" anchor="ctr"/>
          <a:lstStyle/>
          <a:p>
            <a:endParaRPr lang="ru-RU" alt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99331"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A0E447B7-DBCB-47A1-8310-A6F9FFBED1EE}"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15</a:t>
            </a:fld>
            <a:endParaRPr lang="ru-RU" altLang="ru-RU" sz="1200">
              <a:solidFill>
                <a:srgbClr val="000000"/>
              </a:solidFill>
              <a:latin typeface="Times New Roman" pitchFamily="18" charset="0"/>
            </a:endParaRPr>
          </a:p>
        </p:txBody>
      </p:sp>
      <p:sp>
        <p:nvSpPr>
          <p:cNvPr id="100355" name="Rectangle 1"/>
          <p:cNvSpPr>
            <a:spLocks noGrp="1" noRot="1" noChangeAspect="1" noChangeArrowheads="1" noTextEdit="1"/>
          </p:cNvSpPr>
          <p:nvPr>
            <p:ph type="sldImg"/>
          </p:nvPr>
        </p:nvSpPr>
        <p:spPr>
          <a:xfrm>
            <a:off x="1092200" y="788988"/>
            <a:ext cx="5365750" cy="4024312"/>
          </a:xfrm>
        </p:spPr>
      </p:sp>
      <p:sp>
        <p:nvSpPr>
          <p:cNvPr id="100356" name="Rectangle 2"/>
          <p:cNvSpPr>
            <a:spLocks noGrp="1" noChangeArrowheads="1"/>
          </p:cNvSpPr>
          <p:nvPr>
            <p:ph type="body" idx="1"/>
          </p:nvPr>
        </p:nvSpPr>
        <p:spPr>
          <a:xfrm>
            <a:off x="755650" y="5078413"/>
            <a:ext cx="6038850" cy="4714875"/>
          </a:xfrm>
          <a:noFill/>
        </p:spPr>
        <p:txBody>
          <a:bodyPr wrap="none" anchor="ctr"/>
          <a:lstStyle/>
          <a:p>
            <a:endParaRPr lang="ru-RU" alt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FA239A78-6E1B-4CA2-BE26-E4B7D9C90D26}"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16</a:t>
            </a:fld>
            <a:endParaRPr lang="ru-RU" altLang="ru-RU" sz="1200">
              <a:solidFill>
                <a:srgbClr val="000000"/>
              </a:solidFill>
              <a:latin typeface="Times New Roman" pitchFamily="18" charset="0"/>
            </a:endParaRPr>
          </a:p>
        </p:txBody>
      </p:sp>
      <p:sp>
        <p:nvSpPr>
          <p:cNvPr id="101379"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101380" name="Rectangle 2"/>
          <p:cNvSpPr>
            <a:spLocks noGrp="1" noChangeArrowheads="1"/>
          </p:cNvSpPr>
          <p:nvPr>
            <p:ph type="body"/>
          </p:nvPr>
        </p:nvSpPr>
        <p:spPr>
          <a:xfrm>
            <a:off x="755650" y="5078413"/>
            <a:ext cx="6038850" cy="4803775"/>
          </a:xfrm>
          <a:noFill/>
        </p:spPr>
        <p:txBody>
          <a:bodyPr wrap="none" anchor="ctr"/>
          <a:lstStyle/>
          <a:p>
            <a:endParaRPr lang="ru-RU" alt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02403"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03427"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85547FB4-2198-4DAC-897E-A9FF90084193}"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19</a:t>
            </a:fld>
            <a:endParaRPr lang="ru-RU" altLang="ru-RU" sz="1200">
              <a:solidFill>
                <a:srgbClr val="000000"/>
              </a:solidFill>
              <a:latin typeface="Times New Roman" pitchFamily="18" charset="0"/>
            </a:endParaRPr>
          </a:p>
        </p:txBody>
      </p:sp>
      <p:sp>
        <p:nvSpPr>
          <p:cNvPr id="104451" name="Text Box 1"/>
          <p:cNvSpPr txBox="1">
            <a:spLocks noChangeArrowheads="1"/>
          </p:cNvSpPr>
          <p:nvPr/>
        </p:nvSpPr>
        <p:spPr bwMode="auto">
          <a:xfrm>
            <a:off x="1092200" y="788988"/>
            <a:ext cx="5368925" cy="4027487"/>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104452" name="Rectangle 2"/>
          <p:cNvSpPr>
            <a:spLocks noGrp="1" noChangeArrowheads="1"/>
          </p:cNvSpPr>
          <p:nvPr>
            <p:ph type="body"/>
          </p:nvPr>
        </p:nvSpPr>
        <p:spPr>
          <a:xfrm>
            <a:off x="755650" y="5078413"/>
            <a:ext cx="6038850" cy="4803775"/>
          </a:xfrm>
          <a:noFill/>
        </p:spPr>
        <p:txBody>
          <a:bodyPr wrap="none" anchor="ctr"/>
          <a:lstStyle/>
          <a:p>
            <a:endParaRPr lang="ru-RU" alt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05475"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06499"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07523"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9D27618C-A43D-4958-B51A-E19F8AA61D2C}"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23</a:t>
            </a:fld>
            <a:endParaRPr lang="ru-RU" altLang="ru-RU" sz="1200">
              <a:solidFill>
                <a:srgbClr val="000000"/>
              </a:solidFill>
              <a:latin typeface="Times New Roman" pitchFamily="18" charset="0"/>
            </a:endParaRPr>
          </a:p>
        </p:txBody>
      </p:sp>
      <p:sp>
        <p:nvSpPr>
          <p:cNvPr id="108547"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108548" name="Rectangle 2"/>
          <p:cNvSpPr>
            <a:spLocks noGrp="1" noChangeArrowheads="1"/>
          </p:cNvSpPr>
          <p:nvPr>
            <p:ph type="body"/>
          </p:nvPr>
        </p:nvSpPr>
        <p:spPr>
          <a:xfrm>
            <a:off x="755650" y="5078413"/>
            <a:ext cx="6038850" cy="4803775"/>
          </a:xfrm>
          <a:noFill/>
        </p:spPr>
        <p:txBody>
          <a:bodyPr wrap="none" anchor="ctr"/>
          <a:lstStyle/>
          <a:p>
            <a:endParaRPr lang="ru-RU" alt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F22B49D9-9860-4E5A-B0E6-A5F284F0D6AD}"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24</a:t>
            </a:fld>
            <a:endParaRPr lang="ru-RU" altLang="ru-RU" sz="1200">
              <a:solidFill>
                <a:srgbClr val="000000"/>
              </a:solidFill>
              <a:latin typeface="Times New Roman" pitchFamily="18" charset="0"/>
            </a:endParaRPr>
          </a:p>
        </p:txBody>
      </p:sp>
      <p:sp>
        <p:nvSpPr>
          <p:cNvPr id="109571"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109572" name="Text Box 2"/>
          <p:cNvSpPr>
            <a:spLocks noGrp="1" noChangeArrowheads="1"/>
          </p:cNvSpPr>
          <p:nvPr>
            <p:ph type="body"/>
          </p:nvPr>
        </p:nvSpPr>
        <p:spPr>
          <a:xfrm>
            <a:off x="755650" y="5078413"/>
            <a:ext cx="6046788" cy="4921250"/>
          </a:xfrm>
          <a:noFill/>
        </p:spPr>
        <p:txBody>
          <a:bodyPr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ru-RU">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Text Box 1"/>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10595"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985AD79D-C51A-4144-8730-52B2A9035C5C}"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26</a:t>
            </a:fld>
            <a:endParaRPr lang="ru-RU" altLang="ru-RU" sz="1200">
              <a:solidFill>
                <a:srgbClr val="000000"/>
              </a:solidFill>
              <a:latin typeface="Times New Roman" pitchFamily="18" charset="0"/>
            </a:endParaRPr>
          </a:p>
        </p:txBody>
      </p:sp>
      <p:sp>
        <p:nvSpPr>
          <p:cNvPr id="111619" name="Rectangle 1"/>
          <p:cNvSpPr>
            <a:spLocks noGrp="1" noRot="1" noChangeAspect="1" noChangeArrowheads="1" noTextEdit="1"/>
          </p:cNvSpPr>
          <p:nvPr>
            <p:ph type="sldImg"/>
          </p:nvPr>
        </p:nvSpPr>
        <p:spPr>
          <a:xfrm>
            <a:off x="1093788" y="788988"/>
            <a:ext cx="5368925" cy="4027487"/>
          </a:xfrm>
        </p:spPr>
      </p:sp>
      <p:sp>
        <p:nvSpPr>
          <p:cNvPr id="111620" name="Rectangle 2"/>
          <p:cNvSpPr>
            <a:spLocks noGrp="1" noChangeArrowheads="1"/>
          </p:cNvSpPr>
          <p:nvPr>
            <p:ph type="body" idx="1"/>
          </p:nvPr>
        </p:nvSpPr>
        <p:spPr>
          <a:xfrm>
            <a:off x="755650" y="5078413"/>
            <a:ext cx="6048375" cy="4811712"/>
          </a:xfrm>
          <a:noFill/>
        </p:spPr>
        <p:txBody>
          <a:bodyPr wrap="none" anchor="ctr"/>
          <a:lstStyle/>
          <a:p>
            <a:endParaRPr lang="ru-RU" alt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8D40152D-458F-4520-82C4-408237F61A29}"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27</a:t>
            </a:fld>
            <a:endParaRPr lang="ru-RU" altLang="ru-RU" sz="1200">
              <a:solidFill>
                <a:srgbClr val="000000"/>
              </a:solidFill>
              <a:latin typeface="Times New Roman" pitchFamily="18" charset="0"/>
            </a:endParaRPr>
          </a:p>
        </p:txBody>
      </p:sp>
      <p:sp>
        <p:nvSpPr>
          <p:cNvPr id="112643" name="Rectangle 1"/>
          <p:cNvSpPr>
            <a:spLocks noGrp="1" noRot="1" noChangeAspect="1" noChangeArrowheads="1" noTextEdit="1"/>
          </p:cNvSpPr>
          <p:nvPr>
            <p:ph type="sldImg"/>
          </p:nvPr>
        </p:nvSpPr>
        <p:spPr>
          <a:xfrm>
            <a:off x="1093788" y="788988"/>
            <a:ext cx="5368925" cy="4027487"/>
          </a:xfrm>
        </p:spPr>
      </p:sp>
      <p:sp>
        <p:nvSpPr>
          <p:cNvPr id="112644" name="Rectangle 2"/>
          <p:cNvSpPr>
            <a:spLocks noGrp="1" noChangeArrowheads="1"/>
          </p:cNvSpPr>
          <p:nvPr>
            <p:ph type="body" idx="1"/>
          </p:nvPr>
        </p:nvSpPr>
        <p:spPr>
          <a:xfrm>
            <a:off x="755650" y="5078413"/>
            <a:ext cx="6048375" cy="4811712"/>
          </a:xfrm>
          <a:noFill/>
        </p:spPr>
        <p:txBody>
          <a:bodyPr wrap="none" anchor="ctr"/>
          <a:lstStyle/>
          <a:p>
            <a:endParaRPr lang="ru-RU" alt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Образ слайда 1"/>
          <p:cNvSpPr>
            <a:spLocks noGrp="1" noRot="1" noChangeAspect="1" noChangeArrowheads="1" noTextEdit="1"/>
          </p:cNvSpPr>
          <p:nvPr>
            <p:ph type="sldImg"/>
          </p:nvPr>
        </p:nvSpPr>
        <p:spPr>
          <a:xfrm>
            <a:off x="-17487900" y="-12423775"/>
            <a:ext cx="34975800" cy="26233438"/>
          </a:xfrm>
        </p:spPr>
      </p:sp>
      <p:sp>
        <p:nvSpPr>
          <p:cNvPr id="113667" name="Заметки 2"/>
          <p:cNvSpPr>
            <a:spLocks noGrp="1" noChangeArrowheads="1"/>
          </p:cNvSpPr>
          <p:nvPr>
            <p:ph type="body" idx="1"/>
          </p:nvPr>
        </p:nvSpPr>
        <p:spPr>
          <a:noFill/>
        </p:spPr>
        <p:txBody>
          <a:bodyPr/>
          <a:lstStyle/>
          <a:p>
            <a:endParaRPr lang="uk-UA">
              <a:latin typeface="Arial" charset="0"/>
            </a:endParaRPr>
          </a:p>
        </p:txBody>
      </p:sp>
      <p:sp>
        <p:nvSpPr>
          <p:cNvPr id="113668" name="Номер слайда 3"/>
          <p:cNvSpPr>
            <a:spLocks noGrp="1" noChangeArrowheads="1"/>
          </p:cNvSpPr>
          <p:nvPr>
            <p:ph type="sldNum" sz="quarter" idx="4294967295"/>
          </p:nvPr>
        </p:nvSpPr>
        <p:spPr bwMode="auto">
          <a:xfrm>
            <a:off x="0" y="0"/>
            <a:ext cx="0" cy="0"/>
          </a:xfrm>
          <a:prstGeom prst="rect">
            <a:avLst/>
          </a:prstGeom>
          <a:noFill/>
          <a:ln>
            <a:miter lim="800000"/>
            <a:headEnd/>
            <a:tailEnd/>
          </a:ln>
        </p:spPr>
        <p:txBody>
          <a:bodyPr/>
          <a:lstStyle/>
          <a:p>
            <a:fld id="{61F8C2AA-9CAA-4547-B815-ABB6132A58B5}" type="slidenum">
              <a:rPr lang="ru-RU">
                <a:solidFill>
                  <a:schemeClr val="tx1"/>
                </a:solidFill>
              </a:rPr>
              <a:pPr/>
              <a:t>29</a:t>
            </a:fld>
            <a:endParaRPr lang="ru-RU">
              <a:solidFill>
                <a:schemeClr val="tx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B7E9F904-5DF0-4E69-97CE-B7A80FBF1B89}"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31</a:t>
            </a:fld>
            <a:endParaRPr lang="ru-RU" altLang="ru-RU" sz="1200">
              <a:solidFill>
                <a:srgbClr val="000000"/>
              </a:solidFill>
              <a:latin typeface="Times New Roman" pitchFamily="18" charset="0"/>
            </a:endParaRPr>
          </a:p>
        </p:txBody>
      </p:sp>
      <p:sp>
        <p:nvSpPr>
          <p:cNvPr id="114691"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14692" name="Text Box 2"/>
          <p:cNvSpPr>
            <a:spLocks noGrp="1" noChangeArrowheads="1"/>
          </p:cNvSpPr>
          <p:nvPr>
            <p:ph type="body"/>
          </p:nvPr>
        </p:nvSpPr>
        <p:spPr>
          <a:xfrm>
            <a:off x="755650" y="5078413"/>
            <a:ext cx="6048375" cy="4706937"/>
          </a:xfrm>
          <a:noFill/>
        </p:spPr>
        <p:txBody>
          <a:bodyPr/>
          <a:lstStyle/>
          <a:p>
            <a:pPr algn="just" eaLnBrk="1" hangingPunct="1">
              <a:lnSpc>
                <a:spcPct val="150000"/>
              </a:lnSpc>
              <a:spcBef>
                <a:spcPct val="0"/>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uk-UA" altLang="ru-RU">
                <a:latin typeface="Arial" charset="0"/>
                <a:ea typeface="Lucida Sans Unicode" pitchFamily="34" charset="0"/>
                <a:cs typeface="Lucida Sans Unicode" pitchFamily="34" charset="0"/>
              </a:rPr>
              <a:t>Впервые методику дифференциальной окраски хромосом предложил Caspersson в  1968 г.  В настоящее время используют четыре основных метода дифференциальных окрасок: G-, R-, Q-, C- окраски. </a:t>
            </a:r>
          </a:p>
          <a:p>
            <a:pPr eaLnBrk="1" hangingPunct="1">
              <a:spcBef>
                <a:spcPct val="0"/>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uk-UA" altLang="ru-RU">
                <a:latin typeface="Arial" charset="0"/>
                <a:ea typeface="Lucida Sans Unicode" pitchFamily="34" charset="0"/>
                <a:cs typeface="Lucida Sans Unicode" pitchFamily="34" charset="0"/>
              </a:rPr>
              <a:t>Наиболее широко используют G-окраску (от англ. Giemsa stain). Хромосомы перед окрас­кой по Романовскому-Гимзе азур-эозином предварительно обрабатывают протеазами (трипсином).</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lIns="80165" tIns="40083" rIns="80165" bIns="40083"/>
          <a:lstStyle/>
          <a:p>
            <a:fld id="{BFC511E7-0CF1-4BFF-A2E7-322EF78FEC97}" type="slidenum">
              <a:rPr lang="ru-RU" altLang="ru-RU"/>
              <a:pPr/>
              <a:t>33</a:t>
            </a:fld>
            <a:endParaRPr lang="ru-RU" altLang="ru-RU"/>
          </a:p>
        </p:txBody>
      </p:sp>
      <p:sp>
        <p:nvSpPr>
          <p:cNvPr id="115715" name="Text Box 1"/>
          <p:cNvSpPr txBox="1">
            <a:spLocks noChangeArrowheads="1"/>
          </p:cNvSpPr>
          <p:nvPr/>
        </p:nvSpPr>
        <p:spPr bwMode="auto">
          <a:xfrm>
            <a:off x="1143000" y="677863"/>
            <a:ext cx="4572000" cy="3444875"/>
          </a:xfrm>
          <a:prstGeom prst="rect">
            <a:avLst/>
          </a:prstGeom>
          <a:solidFill>
            <a:srgbClr val="FFFFFF"/>
          </a:solidFill>
          <a:ln w="9360">
            <a:solidFill>
              <a:srgbClr val="000000"/>
            </a:solidFill>
            <a:miter lim="800000"/>
            <a:headEnd/>
            <a:tailEnd/>
          </a:ln>
        </p:spPr>
        <p:txBody>
          <a:bodyPr wrap="none" lIns="91428" tIns="45715" rIns="91428" bIns="45715" anchor="ctr"/>
          <a:lstStyle/>
          <a:p>
            <a:pPr eaLnBrk="1">
              <a:lnSpc>
                <a:spcPct val="93000"/>
              </a:lnSpc>
              <a:buClr>
                <a:srgbClr val="000000"/>
              </a:buClr>
              <a:buSzPct val="100000"/>
              <a:buFont typeface="Times New Roman" pitchFamily="18" charset="0"/>
              <a:buNone/>
            </a:pPr>
            <a:endParaRPr lang="uk-UA" altLang="ru-RU"/>
          </a:p>
        </p:txBody>
      </p:sp>
      <p:sp>
        <p:nvSpPr>
          <p:cNvPr id="115716" name="Text Box 2"/>
          <p:cNvSpPr>
            <a:spLocks noGrp="1" noChangeArrowheads="1"/>
          </p:cNvSpPr>
          <p:nvPr>
            <p:ph type="body"/>
          </p:nvPr>
        </p:nvSpPr>
        <p:spPr>
          <a:xfrm>
            <a:off x="685800" y="4343400"/>
            <a:ext cx="5486400" cy="4025900"/>
          </a:xfrm>
          <a:noFill/>
        </p:spPr>
        <p:txBody>
          <a:bodyPr/>
          <a:lstStyle/>
          <a:p>
            <a:pPr eaLnBrk="1" hangingPunct="1">
              <a:spcBef>
                <a:spcPts val="450"/>
              </a:spcBef>
              <a:buClrTx/>
              <a:tabLst>
                <a:tab pos="0" algn="l"/>
                <a:tab pos="912813" algn="l"/>
                <a:tab pos="1827213" algn="l"/>
                <a:tab pos="2741613" algn="l"/>
                <a:tab pos="3656013" algn="l"/>
                <a:tab pos="4570413" algn="l"/>
                <a:tab pos="5484813" algn="l"/>
                <a:tab pos="6399213" algn="l"/>
                <a:tab pos="7313613" algn="l"/>
                <a:tab pos="8228013" algn="l"/>
                <a:tab pos="9142413" algn="l"/>
                <a:tab pos="10056813" algn="l"/>
              </a:tabLst>
            </a:pPr>
            <a:r>
              <a:rPr lang="uk-UA" altLang="ru-RU">
                <a:latin typeface="Arial" charset="0"/>
                <a:ea typeface="Lucida Sans Unicode" pitchFamily="34" charset="0"/>
                <a:cs typeface="Lucida Sans Unicode" pitchFamily="34" charset="0"/>
              </a:rPr>
              <a:t>bcr/abl rearrangement </a:t>
            </a:r>
            <a:r>
              <a:rPr lang="ru-RU" altLang="ru-RU">
                <a:latin typeface="Arial" charset="0"/>
                <a:cs typeface="Arial" charset="0"/>
              </a:rPr>
              <a:t>Ген BCR расположен на длинном плече </a:t>
            </a:r>
            <a:r>
              <a:rPr lang="ru-RU" altLang="ru-RU">
                <a:solidFill>
                  <a:srgbClr val="CCCCFF"/>
                </a:solidFill>
                <a:latin typeface="Arial" charset="0"/>
                <a:cs typeface="Arial" charset="0"/>
                <a:hlinkClick r:id="rId3"/>
              </a:rPr>
              <a:t>9-й хромосомы</a:t>
            </a:r>
            <a:r>
              <a:rPr lang="ru-RU" altLang="ru-RU">
                <a:latin typeface="Arial" charset="0"/>
                <a:cs typeface="Arial" charset="0"/>
              </a:rPr>
              <a:t> в сегменте 22q11. Первой типичной хромосомной аберрацией, обнаруженной в опухолевых клетках человека, была </a:t>
            </a:r>
            <a:r>
              <a:rPr lang="ru-RU" altLang="ru-RU">
                <a:solidFill>
                  <a:srgbClr val="CCCCFF"/>
                </a:solidFill>
                <a:latin typeface="Arial" charset="0"/>
                <a:cs typeface="Arial" charset="0"/>
                <a:hlinkClick r:id="rId4"/>
              </a:rPr>
              <a:t>филадельфийская хромосома</a:t>
            </a:r>
            <a:r>
              <a:rPr lang="ru-RU" altLang="ru-RU">
                <a:latin typeface="Arial" charset="0"/>
                <a:cs typeface="Arial" charset="0"/>
              </a:rPr>
              <a:t> , характерная для хронического </a:t>
            </a:r>
            <a:r>
              <a:rPr lang="ru-RU" altLang="ru-RU">
                <a:solidFill>
                  <a:srgbClr val="CCCCFF"/>
                </a:solidFill>
                <a:latin typeface="Arial" charset="0"/>
                <a:cs typeface="Arial" charset="0"/>
                <a:hlinkClick r:id="rId5"/>
              </a:rPr>
              <a:t>миелолейкоза</a:t>
            </a:r>
            <a:r>
              <a:rPr lang="ru-RU" altLang="ru-RU">
                <a:latin typeface="Arial" charset="0"/>
                <a:cs typeface="Arial" charset="0"/>
              </a:rPr>
              <a:t> . Появление филадельфийской хромосомы - результат реципрокной транслокации, при которой происходит объединение гена тирозинкиназы ABL1 9-й хромосомы с геном BCR 22-й хромосомы (</a:t>
            </a:r>
            <a:r>
              <a:rPr lang="ru-RU" altLang="ru-RU">
                <a:solidFill>
                  <a:srgbClr val="CCCCFF"/>
                </a:solidFill>
                <a:latin typeface="Arial" charset="0"/>
                <a:cs typeface="Arial" charset="0"/>
                <a:hlinkClick r:id="rId6"/>
              </a:rPr>
              <a:t> рис. 84.11</a:t>
            </a:r>
            <a:r>
              <a:rPr lang="ru-RU" altLang="ru-RU">
                <a:latin typeface="Arial" charset="0"/>
                <a:cs typeface="Arial" charset="0"/>
              </a:rPr>
              <a:t> ). Химерный белок Bcr-Abl приводит к активации путей внутриклеточной передачи сигнала, что делает клетку нечувствительной к воздействию факторов роста и вызывает ее избыточную пролиферацию. </a:t>
            </a:r>
            <a:br>
              <a:rPr lang="ru-RU" altLang="ru-RU">
                <a:latin typeface="Arial" charset="0"/>
                <a:cs typeface="Arial" charset="0"/>
              </a:rPr>
            </a:br>
            <a:endParaRPr lang="ru-RU" altLang="ru-RU">
              <a:latin typeface="Arial" charset="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16563F41-F38F-40D5-A856-EAD80A9FA436}"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34</a:t>
            </a:fld>
            <a:endParaRPr lang="ru-RU" altLang="ru-RU" sz="1200">
              <a:solidFill>
                <a:srgbClr val="000000"/>
              </a:solidFill>
              <a:latin typeface="Times New Roman" pitchFamily="18" charset="0"/>
            </a:endParaRPr>
          </a:p>
        </p:txBody>
      </p:sp>
      <p:sp>
        <p:nvSpPr>
          <p:cNvPr id="116739"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16740" name="Text Box 2"/>
          <p:cNvSpPr>
            <a:spLocks noGrp="1" noChangeArrowheads="1"/>
          </p:cNvSpPr>
          <p:nvPr>
            <p:ph type="body"/>
          </p:nvPr>
        </p:nvSpPr>
        <p:spPr>
          <a:xfrm>
            <a:off x="755650" y="5078413"/>
            <a:ext cx="6048375" cy="4706937"/>
          </a:xfrm>
          <a:noFill/>
        </p:spPr>
        <p:txBody>
          <a:bodyPr/>
          <a:lstStyle/>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uk-UA" altLang="ru-RU">
                <a:latin typeface="Arial" charset="0"/>
                <a:ea typeface="Lucida Sans Unicode" pitchFamily="34" charset="0"/>
                <a:cs typeface="Lucida Sans Unicode" pitchFamily="34" charset="0"/>
              </a:rPr>
              <a:t>1961г годов прошлого века британский генетик Мэри Лайон, изучавшая генетические факторы, влияющие на специфику окраски шерсти у самок мышей, пришла к весьма неожиданному выводу: в каждой клетке организма самок работает только одна Х-хромосома, а вторая молчит, будучи практически полностью инактивированной. Причем, как выяснилось позднее, это отключение второй Х-хромосомы в клетках женских особей, срабатывающее практически у всех млекопитающих (в том числе и homo sapiens), происходит еще в процессе эмбрионального развития.</a:t>
            </a:r>
            <a:br>
              <a:rPr lang="uk-UA" altLang="ru-RU">
                <a:latin typeface="Arial" charset="0"/>
                <a:ea typeface="Lucida Sans Unicode" pitchFamily="34" charset="0"/>
                <a:cs typeface="Lucida Sans Unicode" pitchFamily="34" charset="0"/>
              </a:rPr>
            </a:br>
            <a:endParaRPr lang="uk-UA" altLang="ru-RU">
              <a:latin typeface="Arial" charset="0"/>
              <a:ea typeface="Lucida Sans Unicode" pitchFamily="34" charset="0"/>
              <a:cs typeface="Lucida Sans Unicode"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762"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759184A2-FE53-4589-B979-78C93864E4DD}"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35</a:t>
            </a:fld>
            <a:endParaRPr lang="ru-RU" altLang="ru-RU" sz="1200">
              <a:solidFill>
                <a:srgbClr val="000000"/>
              </a:solidFill>
              <a:latin typeface="Times New Roman" pitchFamily="18" charset="0"/>
            </a:endParaRPr>
          </a:p>
        </p:txBody>
      </p:sp>
      <p:sp>
        <p:nvSpPr>
          <p:cNvPr id="117763"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17764" name="Text Box 2"/>
          <p:cNvSpPr>
            <a:spLocks noGrp="1" noChangeArrowheads="1"/>
          </p:cNvSpPr>
          <p:nvPr>
            <p:ph type="body"/>
          </p:nvPr>
        </p:nvSpPr>
        <p:spPr>
          <a:xfrm>
            <a:off x="755650" y="5078413"/>
            <a:ext cx="6048375" cy="4706937"/>
          </a:xfrm>
          <a:noFill/>
        </p:spPr>
        <p:txBody>
          <a:bodyPr/>
          <a:lstStyle/>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uk-UA" altLang="ru-RU">
                <a:latin typeface="Arial" charset="0"/>
                <a:ea typeface="Lucida Sans Unicode" pitchFamily="34" charset="0"/>
                <a:cs typeface="Lucida Sans Unicode" pitchFamily="34" charset="0"/>
              </a:rPr>
              <a:t>1961г годов прошлого века британский генетик Мэри Лайон, изучавшая генетические факторы, влияющие на специфику окраски шерсти у самок мышей, пришла к весьма неожиданному выводу: в каждой клетке организма самок работает только одна Х-хромосома, а вторая молчит, будучи практически полностью инактивированной. Причем, как выяснилось позднее, это отключение второй Х-хромосомы в клетках женских особей, срабатывающее практически у всех млекопитающих (в том числе и homo sapiens), происходит еще в процессе эмбрионального развития.</a:t>
            </a:r>
            <a:br>
              <a:rPr lang="uk-UA" altLang="ru-RU">
                <a:latin typeface="Arial" charset="0"/>
                <a:ea typeface="Lucida Sans Unicode" pitchFamily="34" charset="0"/>
                <a:cs typeface="Lucida Sans Unicode" pitchFamily="34" charset="0"/>
              </a:rPr>
            </a:br>
            <a:endParaRPr lang="uk-UA" altLang="ru-RU">
              <a:latin typeface="Arial" charset="0"/>
              <a:ea typeface="Lucida Sans Unicode" pitchFamily="34" charset="0"/>
              <a:cs typeface="Lucida Sans Unicode"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5B6B0A14-C63E-4567-A87B-BE93BFC7B67D}"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36</a:t>
            </a:fld>
            <a:endParaRPr lang="ru-RU" altLang="ru-RU" sz="1200">
              <a:solidFill>
                <a:srgbClr val="000000"/>
              </a:solidFill>
              <a:latin typeface="Times New Roman" pitchFamily="18" charset="0"/>
            </a:endParaRPr>
          </a:p>
        </p:txBody>
      </p:sp>
      <p:sp>
        <p:nvSpPr>
          <p:cNvPr id="118787" name="Text Box 1"/>
          <p:cNvSpPr txBox="1">
            <a:spLocks noChangeArrowheads="1"/>
          </p:cNvSpPr>
          <p:nvPr/>
        </p:nvSpPr>
        <p:spPr bwMode="auto">
          <a:xfrm>
            <a:off x="1247775" y="790575"/>
            <a:ext cx="5060950" cy="4025900"/>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18788" name="Text Box 2"/>
          <p:cNvSpPr>
            <a:spLocks noGrp="1" noChangeArrowheads="1"/>
          </p:cNvSpPr>
          <p:nvPr>
            <p:ph type="body"/>
          </p:nvPr>
        </p:nvSpPr>
        <p:spPr>
          <a:xfrm>
            <a:off x="755650" y="5078413"/>
            <a:ext cx="6045200" cy="4808537"/>
          </a:xfrm>
          <a:noFill/>
        </p:spPr>
        <p:txBody>
          <a:bodyPr lIns="102645" tIns="53375" rIns="102645" bIns="53375"/>
          <a:lstStyle/>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US" altLang="ru-RU">
                <a:latin typeface="Arial" charset="0"/>
                <a:ea typeface="Lucida Sans Unicode" pitchFamily="34" charset="0"/>
                <a:cs typeface="Lucida Sans Unicode" pitchFamily="34" charset="0"/>
              </a:rPr>
              <a:t>Calico cat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Text Box 1"/>
          <p:cNvSpPr txBox="1">
            <a:spLocks noChangeArrowheads="1"/>
          </p:cNvSpPr>
          <p:nvPr/>
        </p:nvSpPr>
        <p:spPr bwMode="auto">
          <a:xfrm>
            <a:off x="-17489488" y="-12423775"/>
            <a:ext cx="34980563" cy="26236613"/>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19811"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ED9BB5AA-8AD1-4BDF-BD46-E20AB3AC1AF0}"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39</a:t>
            </a:fld>
            <a:endParaRPr lang="ru-RU" altLang="ru-RU" sz="1200">
              <a:solidFill>
                <a:srgbClr val="000000"/>
              </a:solidFill>
              <a:latin typeface="Times New Roman" pitchFamily="18" charset="0"/>
            </a:endParaRPr>
          </a:p>
        </p:txBody>
      </p:sp>
      <p:sp>
        <p:nvSpPr>
          <p:cNvPr id="120835"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20836" name="Rectangle 2"/>
          <p:cNvSpPr>
            <a:spLocks noGrp="1" noChangeArrowheads="1"/>
          </p:cNvSpPr>
          <p:nvPr>
            <p:ph type="body"/>
          </p:nvPr>
        </p:nvSpPr>
        <p:spPr>
          <a:xfrm>
            <a:off x="755650" y="5078413"/>
            <a:ext cx="6048375" cy="4811712"/>
          </a:xfrm>
          <a:noFill/>
        </p:spPr>
        <p:txBody>
          <a:bodyPr wrap="none" anchor="ctr"/>
          <a:lstStyle/>
          <a:p>
            <a:endParaRPr lang="ru-RU" alt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Text Box 1"/>
          <p:cNvSpPr txBox="1">
            <a:spLocks noChangeArrowheads="1"/>
          </p:cNvSpPr>
          <p:nvPr/>
        </p:nvSpPr>
        <p:spPr bwMode="auto">
          <a:xfrm>
            <a:off x="-17489488" y="-12423775"/>
            <a:ext cx="34980563" cy="26236613"/>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21859"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2"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E3B6B269-F3C4-4344-A19F-0F146EC2AAD5}"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41</a:t>
            </a:fld>
            <a:endParaRPr lang="ru-RU" altLang="ru-RU" sz="1200">
              <a:solidFill>
                <a:srgbClr val="000000"/>
              </a:solidFill>
              <a:latin typeface="Times New Roman" pitchFamily="18" charset="0"/>
            </a:endParaRPr>
          </a:p>
        </p:txBody>
      </p:sp>
      <p:sp>
        <p:nvSpPr>
          <p:cNvPr id="122883" name="Rectangle 1"/>
          <p:cNvSpPr>
            <a:spLocks noGrp="1" noRot="1" noChangeAspect="1" noChangeArrowheads="1" noTextEdit="1"/>
          </p:cNvSpPr>
          <p:nvPr>
            <p:ph type="sldImg"/>
          </p:nvPr>
        </p:nvSpPr>
        <p:spPr>
          <a:xfrm>
            <a:off x="1093788" y="792163"/>
            <a:ext cx="5372100" cy="4029075"/>
          </a:xfrm>
        </p:spPr>
      </p:sp>
      <p:sp>
        <p:nvSpPr>
          <p:cNvPr id="122884" name="Rectangle 2"/>
          <p:cNvSpPr>
            <a:spLocks noGrp="1" noChangeArrowheads="1"/>
          </p:cNvSpPr>
          <p:nvPr>
            <p:ph type="body" idx="1"/>
          </p:nvPr>
        </p:nvSpPr>
        <p:spPr>
          <a:xfrm>
            <a:off x="755650" y="5078413"/>
            <a:ext cx="6048375" cy="4811712"/>
          </a:xfrm>
          <a:noFill/>
        </p:spPr>
        <p:txBody>
          <a:bodyPr wrap="none" anchor="ctr"/>
          <a:lstStyle/>
          <a:p>
            <a:endParaRPr lang="ru-RU" alt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A3115D44-BBEA-47AE-9591-6762359B00CB}"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42</a:t>
            </a:fld>
            <a:endParaRPr lang="ru-RU" altLang="ru-RU" sz="1200">
              <a:solidFill>
                <a:srgbClr val="000000"/>
              </a:solidFill>
              <a:latin typeface="Times New Roman" pitchFamily="18" charset="0"/>
            </a:endParaRPr>
          </a:p>
        </p:txBody>
      </p:sp>
      <p:sp>
        <p:nvSpPr>
          <p:cNvPr id="123907" name="Text Box 1"/>
          <p:cNvSpPr txBox="1">
            <a:spLocks noChangeArrowheads="1"/>
          </p:cNvSpPr>
          <p:nvPr/>
        </p:nvSpPr>
        <p:spPr bwMode="auto">
          <a:xfrm>
            <a:off x="1247775" y="790575"/>
            <a:ext cx="5062538" cy="4027488"/>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23908" name="Text Box 2"/>
          <p:cNvSpPr>
            <a:spLocks noGrp="1" noChangeArrowheads="1"/>
          </p:cNvSpPr>
          <p:nvPr>
            <p:ph type="body"/>
          </p:nvPr>
        </p:nvSpPr>
        <p:spPr>
          <a:xfrm>
            <a:off x="755650" y="5078413"/>
            <a:ext cx="6046788" cy="4705350"/>
          </a:xfrm>
          <a:noFill/>
        </p:spPr>
        <p:txBody>
          <a:bodyPr lIns="102645" tIns="53375" rIns="102645" bIns="53375" anchor="ctr"/>
          <a:lstStyle/>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ea typeface="Lucida Sans Unicode" pitchFamily="34" charset="0"/>
                <a:cs typeface="Lucida Sans Unicode" pitchFamily="34" charset="0"/>
              </a:rPr>
              <a:t>Синдром описан в 1866 ангдийским педиатром Дауном </a:t>
            </a:r>
            <a:r>
              <a:rPr lang="en-GB" altLang="ru-RU">
                <a:latin typeface="Arial" charset="0"/>
                <a:cs typeface="Arial" charset="0"/>
              </a:rPr>
              <a:t>Специфическая внешность: плоское лицо, монголоидный разрез глаз, эпикант, широкая плоская переносица, макроглоссия. Брахицефальная форма черепа. Микроцефалия.</a:t>
            </a:r>
          </a:p>
          <a:p>
            <a:pPr eaLnBrk="1" hangingPunct="1">
              <a:spcBef>
                <a:spcPts val="575"/>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cs typeface="Arial" charset="0"/>
              </a:rPr>
              <a:t> Средний рост взрослых больных около 150 см. Мышечный тонус снижен.</a:t>
            </a:r>
          </a:p>
          <a:p>
            <a:pPr eaLnBrk="1" hangingPunct="1">
              <a:spcBef>
                <a:spcPts val="575"/>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cs typeface="Arial" charset="0"/>
              </a:rPr>
              <a:t>в 50% пороки сердца. Снижение иммунитета. Часто лейкозы. </a:t>
            </a:r>
          </a:p>
          <a:p>
            <a:pPr eaLnBrk="1" hangingPunct="1">
              <a:spcBef>
                <a:spcPts val="575"/>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cs typeface="Arial" charset="0"/>
              </a:rPr>
              <a:t>Умственная отсталость </a:t>
            </a:r>
          </a:p>
          <a:p>
            <a:pPr eaLnBrk="1" hangingPunct="1">
              <a:spcBef>
                <a:spcPts val="575"/>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cs typeface="Arial" charset="0"/>
              </a:rPr>
              <a:t> Некоторые больные живут до 50-60 лет.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3A0B0053-776D-4D85-BA8E-10A1BCD47DE7}"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43</a:t>
            </a:fld>
            <a:endParaRPr lang="ru-RU" altLang="ru-RU" sz="1200">
              <a:solidFill>
                <a:srgbClr val="000000"/>
              </a:solidFill>
              <a:latin typeface="Times New Roman" pitchFamily="18" charset="0"/>
            </a:endParaRPr>
          </a:p>
        </p:txBody>
      </p:sp>
      <p:sp>
        <p:nvSpPr>
          <p:cNvPr id="124931" name="Text Box 1"/>
          <p:cNvSpPr txBox="1">
            <a:spLocks noChangeArrowheads="1"/>
          </p:cNvSpPr>
          <p:nvPr/>
        </p:nvSpPr>
        <p:spPr bwMode="auto">
          <a:xfrm>
            <a:off x="1247775" y="790575"/>
            <a:ext cx="5060950" cy="4025900"/>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24932" name="Text Box 2"/>
          <p:cNvSpPr>
            <a:spLocks noGrp="1" noChangeArrowheads="1"/>
          </p:cNvSpPr>
          <p:nvPr>
            <p:ph type="body"/>
          </p:nvPr>
        </p:nvSpPr>
        <p:spPr>
          <a:xfrm>
            <a:off x="755650" y="5078413"/>
            <a:ext cx="6045200" cy="4808537"/>
          </a:xfrm>
          <a:noFill/>
        </p:spPr>
        <p:txBody>
          <a:bodyPr lIns="102645" tIns="53375" rIns="102645" bIns="53375"/>
          <a:lstStyle/>
          <a:p>
            <a:pPr eaLnBrk="1" hangingPunct="1">
              <a:spcBef>
                <a:spcPts val="688"/>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b="1">
                <a:latin typeface="Arial" charset="0"/>
                <a:ea typeface="Lucida Sans Unicode" pitchFamily="34" charset="0"/>
                <a:cs typeface="Lucida Sans Unicode" pitchFamily="34" charset="0"/>
              </a:rPr>
              <a:t>Соотношение мальчиков и девочек равно 1:3. Причины преобладания больных девочек пока не ясна. Редко встречаются мозаичные  фор­мы и как исключение - транслокационные. Фенотипически все эти цитогенетические формы неотличимы. </a:t>
            </a:r>
            <a:r>
              <a:rPr lang="en-GB" altLang="ru-RU" sz="1800" b="1">
                <a:latin typeface="Arial" charset="0"/>
                <a:ea typeface="Lucida Sans Unicode" pitchFamily="34" charset="0"/>
                <a:cs typeface="Lucida Sans Unicode" pitchFamily="34" charset="0"/>
              </a:rPr>
              <a:t>Установлена четкая зависимость частоты рождения детей с этим синдромом от возраста  матерей </a:t>
            </a: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endParaRPr lang="en-GB" altLang="ru-RU" b="1">
              <a:latin typeface="Arial" charset="0"/>
              <a:ea typeface="Lucida Sans Unicode" pitchFamily="34" charset="0"/>
              <a:cs typeface="Lucida Sans Unicode" pitchFamily="34" charset="0"/>
            </a:endParaRP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endParaRPr lang="en-GB" altLang="ru-RU" b="1">
              <a:latin typeface="Arial" charset="0"/>
              <a:ea typeface="Lucida Sans Unicode" pitchFamily="34" charset="0"/>
              <a:cs typeface="Lucida Sans Unicode"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954"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3F48C6EE-9835-4F59-A733-FEA44E84F002}"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44</a:t>
            </a:fld>
            <a:endParaRPr lang="ru-RU" altLang="ru-RU" sz="1200">
              <a:solidFill>
                <a:srgbClr val="000000"/>
              </a:solidFill>
              <a:latin typeface="Times New Roman" pitchFamily="18" charset="0"/>
            </a:endParaRPr>
          </a:p>
        </p:txBody>
      </p:sp>
      <p:sp>
        <p:nvSpPr>
          <p:cNvPr id="125955" name="Text Box 1"/>
          <p:cNvSpPr txBox="1">
            <a:spLocks noChangeArrowheads="1"/>
          </p:cNvSpPr>
          <p:nvPr/>
        </p:nvSpPr>
        <p:spPr bwMode="auto">
          <a:xfrm>
            <a:off x="1247775" y="790575"/>
            <a:ext cx="5060950" cy="4025900"/>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25956" name="Text Box 2"/>
          <p:cNvSpPr>
            <a:spLocks noGrp="1" noChangeArrowheads="1"/>
          </p:cNvSpPr>
          <p:nvPr>
            <p:ph type="body"/>
          </p:nvPr>
        </p:nvSpPr>
        <p:spPr>
          <a:xfrm>
            <a:off x="755650" y="5078413"/>
            <a:ext cx="6045200" cy="4808537"/>
          </a:xfrm>
          <a:noFill/>
        </p:spPr>
        <p:txBody>
          <a:bodyPr lIns="102645" tIns="53375" rIns="102645" bIns="53375"/>
          <a:lstStyle/>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ea typeface="Lucida Sans Unicode" pitchFamily="34" charset="0"/>
                <a:cs typeface="Lucida Sans Unicode" pitchFamily="34" charset="0"/>
              </a:rPr>
              <a:t>Впервые описал в 1960 г. K.Patau. У 80-85% больных простая трисомная форма. Робертсоновские трансло­кации и мозаицизм встречаются редко. Соотношение полов близко к 1:1. </a:t>
            </a:r>
            <a:r>
              <a:rPr lang="en-GB" altLang="ru-RU">
                <a:latin typeface="Arial" charset="0"/>
                <a:cs typeface="Arial" charset="0"/>
              </a:rPr>
              <a:t>пороки внутренних органов: ЦНС,  пороки  сердечно-сосудистой системы, пищеварительного тракта и других органов.</a:t>
            </a:r>
          </a:p>
          <a:p>
            <a:pPr eaLnBrk="1" hangingPunct="1">
              <a:spcBef>
                <a:spcPts val="575"/>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cs typeface="Arial" charset="0"/>
              </a:rPr>
              <a:t>Около 95% больных с синдромом Патау погибают в течение первого года жизни. Единицы  переживают возраст более 3-х лет. Все имеют тяжелую умственную отсталость </a:t>
            </a:r>
          </a:p>
          <a:p>
            <a:pPr eaLnBrk="1" hangingPunct="1">
              <a:spcBef>
                <a:spcPts val="575"/>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endParaRPr lang="en-GB" altLang="ru-RU">
              <a:latin typeface="Arial" charset="0"/>
              <a:ea typeface="Lucida Sans Unicode" pitchFamily="34" charset="0"/>
              <a:cs typeface="Lucida Sans Unicode" pitchFamily="34" charset="0"/>
            </a:endParaRP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endParaRPr lang="en-GB" altLang="ru-RU" i="1">
              <a:latin typeface="Arial" charset="0"/>
              <a:ea typeface="Lucida Sans Unicode" pitchFamily="34" charset="0"/>
              <a:cs typeface="Lucida Sans Unicode" pitchFamily="34" charset="0"/>
            </a:endParaRP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endParaRPr lang="en-GB" altLang="ru-RU" i="1">
              <a:latin typeface="Arial" charset="0"/>
              <a:ea typeface="Lucida Sans Unicode" pitchFamily="34" charset="0"/>
              <a:cs typeface="Lucida Sans Unicode"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1B5A9C21-085B-4436-BB7D-A7285DC81B33}"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45</a:t>
            </a:fld>
            <a:endParaRPr lang="ru-RU" altLang="ru-RU" sz="1200">
              <a:solidFill>
                <a:srgbClr val="000000"/>
              </a:solidFill>
              <a:latin typeface="Times New Roman" pitchFamily="18" charset="0"/>
            </a:endParaRPr>
          </a:p>
        </p:txBody>
      </p:sp>
      <p:sp>
        <p:nvSpPr>
          <p:cNvPr id="126979" name="Text Box 1"/>
          <p:cNvSpPr txBox="1">
            <a:spLocks noChangeArrowheads="1"/>
          </p:cNvSpPr>
          <p:nvPr/>
        </p:nvSpPr>
        <p:spPr bwMode="auto">
          <a:xfrm>
            <a:off x="1247775" y="790575"/>
            <a:ext cx="5060950" cy="4025900"/>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26980" name="Text Box 2"/>
          <p:cNvSpPr>
            <a:spLocks noGrp="1" noChangeArrowheads="1"/>
          </p:cNvSpPr>
          <p:nvPr>
            <p:ph type="body"/>
          </p:nvPr>
        </p:nvSpPr>
        <p:spPr>
          <a:xfrm>
            <a:off x="755650" y="5078413"/>
            <a:ext cx="6045200" cy="4808537"/>
          </a:xfrm>
          <a:noFill/>
        </p:spPr>
        <p:txBody>
          <a:bodyPr lIns="102645" tIns="53375" rIns="102645" bIns="53375"/>
          <a:lstStyle/>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ea typeface="Lucida Sans Unicode" pitchFamily="34" charset="0"/>
                <a:cs typeface="Lucida Sans Unicode" pitchFamily="34" charset="0"/>
              </a:rPr>
              <a:t>Впервые описал в 1963 г. J.Lejeune с соавт. </a:t>
            </a:r>
            <a:r>
              <a:rPr lang="en-GB" altLang="ru-RU">
                <a:latin typeface="Arial" charset="0"/>
                <a:cs typeface="Arial" charset="0"/>
              </a:rPr>
              <a:t>Изменеия лица и черепа – лунообразное лицо, микроцефалия, широкая переносица, антимонголоидный разрез глаз, эпикант. Ушные раковины деформированы и низко расположены;</a:t>
            </a: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cs typeface="Arial" charset="0"/>
              </a:rPr>
              <a:t>врожденные пороки сердца и других органов,</a:t>
            </a: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cs typeface="Arial" charset="0"/>
              </a:rPr>
              <a:t>тяжелая умственная отсталость.</a:t>
            </a: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cs typeface="Arial" charset="0"/>
              </a:rPr>
              <a:t>Продолжительность жизни больных зависит от тяжести врожденных пороков развития. Большинство больных умирают в первые годы, около 10% больных достигают 10-летнего возраста. </a:t>
            </a: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endParaRPr lang="en-GB" altLang="ru-RU">
              <a:latin typeface="Arial" charset="0"/>
              <a:ea typeface="Lucida Sans Unicode" pitchFamily="34" charset="0"/>
              <a:cs typeface="Lucida Sans Unicode" pitchFamily="34" charset="0"/>
            </a:endParaRP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endParaRPr lang="en-GB" altLang="ru-RU">
              <a:latin typeface="Arial" charset="0"/>
              <a:ea typeface="Lucida Sans Unicode" pitchFamily="34" charset="0"/>
              <a:cs typeface="Lucida Sans Unicode"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1CD7CC2D-977A-404E-AC01-16AF667BCA0C}"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46</a:t>
            </a:fld>
            <a:endParaRPr lang="ru-RU" altLang="ru-RU" sz="1200">
              <a:solidFill>
                <a:srgbClr val="000000"/>
              </a:solidFill>
              <a:latin typeface="Times New Roman" pitchFamily="18" charset="0"/>
            </a:endParaRPr>
          </a:p>
        </p:txBody>
      </p:sp>
      <p:sp>
        <p:nvSpPr>
          <p:cNvPr id="128003" name="Text Box 1"/>
          <p:cNvSpPr txBox="1">
            <a:spLocks noChangeArrowheads="1"/>
          </p:cNvSpPr>
          <p:nvPr/>
        </p:nvSpPr>
        <p:spPr bwMode="auto">
          <a:xfrm>
            <a:off x="1247775" y="790575"/>
            <a:ext cx="5060950" cy="4025900"/>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28004" name="Text Box 2"/>
          <p:cNvSpPr>
            <a:spLocks noGrp="1" noChangeArrowheads="1"/>
          </p:cNvSpPr>
          <p:nvPr>
            <p:ph type="body"/>
          </p:nvPr>
        </p:nvSpPr>
        <p:spPr>
          <a:xfrm>
            <a:off x="755650" y="5078413"/>
            <a:ext cx="6045200" cy="4808537"/>
          </a:xfrm>
          <a:noFill/>
        </p:spPr>
        <p:txBody>
          <a:bodyPr lIns="102645" tIns="53375" rIns="102645" bIns="53375"/>
          <a:lstStyle/>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ea typeface="Lucida Sans Unicode" pitchFamily="34" charset="0"/>
                <a:cs typeface="Lucida Sans Unicode" pitchFamily="34" charset="0"/>
              </a:rPr>
              <a:t>Синдром описал в 1925 г. Н.А. Шерешевский, а в 1938 г. г. Тёрнер.</a:t>
            </a: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i="1">
                <a:latin typeface="Arial" charset="0"/>
                <a:ea typeface="Lucida Sans Unicode" pitchFamily="34" charset="0"/>
                <a:cs typeface="Lucida Sans Unicode" pitchFamily="34" charset="0"/>
              </a:rPr>
              <a:t>Минимальные диагностические признаки:  у новорожденных- лимфатический  отек кистей и стоп</a:t>
            </a:r>
            <a:r>
              <a:rPr lang="en-GB" altLang="ru-RU">
                <a:latin typeface="Arial" charset="0"/>
                <a:ea typeface="Lucida Sans Unicode" pitchFamily="34" charset="0"/>
                <a:cs typeface="Lucida Sans Unicode" pitchFamily="34" charset="0"/>
              </a:rPr>
              <a:t>, </a:t>
            </a:r>
            <a:r>
              <a:rPr lang="en-GB" altLang="ru-RU" i="1">
                <a:latin typeface="Arial" charset="0"/>
                <a:ea typeface="Lucida Sans Unicode" pitchFamily="34" charset="0"/>
                <a:cs typeface="Lucida Sans Unicode" pitchFamily="34" charset="0"/>
              </a:rPr>
              <a:t>особенно  хо­рошо заметный на нижних конечностях</a:t>
            </a:r>
            <a:r>
              <a:rPr lang="en-GB" altLang="ru-RU">
                <a:latin typeface="Arial" charset="0"/>
                <a:ea typeface="Lucida Sans Unicode" pitchFamily="34" charset="0"/>
                <a:cs typeface="Lucida Sans Unicode" pitchFamily="34" charset="0"/>
              </a:rPr>
              <a:t>; </a:t>
            </a:r>
            <a:r>
              <a:rPr lang="en-GB" altLang="ru-RU" i="1">
                <a:latin typeface="Arial" charset="0"/>
                <a:ea typeface="Lucida Sans Unicode" pitchFamily="34" charset="0"/>
                <a:cs typeface="Lucida Sans Unicode" pitchFamily="34" charset="0"/>
              </a:rPr>
              <a:t>гипотония, кожные складки на шее. У старших детей - половой инфантилизм,  первич­ная аменорея, низкий рост, кожные складки на шее, врожденные пороки сердечно-сосудистой,  мочеполовой  и  других систем. Полная или частичная моносомия по Х – хромосоме.</a:t>
            </a: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ea typeface="Lucida Sans Unicode" pitchFamily="34" charset="0"/>
                <a:cs typeface="Lucida Sans Unicode" pitchFamily="34" charset="0"/>
              </a:rPr>
              <a:t>Популяционная  частота  синдрома 1:3000-3500 новорожденных девочек. </a:t>
            </a: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ea typeface="Lucida Sans Unicode" pitchFamily="34" charset="0"/>
                <a:cs typeface="Lucida Sans Unicode" pitchFamily="34" charset="0"/>
              </a:rPr>
              <a:t>Это единственная форма моносомии у живорожденных. У 50% больных наблюдается полная форма моносомии (кариотип 45,Х), у 30-40% - мозаичные формы (46,ХХ/45,Х), редко изохромосомы Х, делеции, кольцевые Х-хромосомы. </a:t>
            </a:r>
            <a:r>
              <a:rPr lang="en-GB" altLang="ru-RU" b="1">
                <a:latin typeface="Arial" charset="0"/>
                <a:ea typeface="Lucida Sans Unicode" pitchFamily="34" charset="0"/>
                <a:cs typeface="Lucida Sans Unicode" pitchFamily="34" charset="0"/>
              </a:rPr>
              <a:t>яичники замещены соединительной тканью, фолликулы отсутствуют, овоциты не образуются; гипоплазия матки и маточных труб, первичная аменорея, бесплодие, недоразвитие вторичных половых признаков (недоразвитие молочных желез, скудное оволосение), недостаточность эстрогенов, избыток гипофизарных гонадотропинов. </a:t>
            </a: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endParaRPr lang="en-GB" altLang="ru-RU" b="1">
              <a:latin typeface="Arial" charset="0"/>
              <a:ea typeface="Lucida Sans Unicode" pitchFamily="34" charset="0"/>
              <a:cs typeface="Lucida Sans Unicode"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1"/>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29604970-B207-4989-98D1-41C86C9C61A6}" type="slidenum">
              <a:rPr lang="en-GB" altLang="ru-RU" sz="1200">
                <a:solidFill>
                  <a:srgbClr val="000000"/>
                </a:solidFill>
                <a:latin typeface="Times New Roman" pitchFamily="18" charset="0"/>
              </a:rPr>
              <a:pPr>
                <a:buSzPct val="100000"/>
                <a:tabLst>
                  <a:tab pos="723900" algn="l"/>
                  <a:tab pos="1447800" algn="l"/>
                  <a:tab pos="2171700" algn="l"/>
                  <a:tab pos="2895600" algn="l"/>
                </a:tabLst>
              </a:pPr>
              <a:t>47</a:t>
            </a:fld>
            <a:endParaRPr lang="en-GB" altLang="ru-RU" sz="1200">
              <a:solidFill>
                <a:srgbClr val="000000"/>
              </a:solidFill>
              <a:latin typeface="Times New Roman" pitchFamily="18" charset="0"/>
            </a:endParaRPr>
          </a:p>
        </p:txBody>
      </p:sp>
      <p:sp>
        <p:nvSpPr>
          <p:cNvPr id="129027" name="Text Box 1"/>
          <p:cNvSpPr txBox="1">
            <a:spLocks noChangeArrowheads="1"/>
          </p:cNvSpPr>
          <p:nvPr/>
        </p:nvSpPr>
        <p:spPr bwMode="auto">
          <a:xfrm>
            <a:off x="1260475" y="788988"/>
            <a:ext cx="5035550" cy="4027487"/>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75778" name="Text Box 2"/>
          <p:cNvSpPr txBox="1">
            <a:spLocks noGrp="1" noChangeArrowheads="1"/>
          </p:cNvSpPr>
          <p:nvPr>
            <p:ph type="body"/>
          </p:nvPr>
        </p:nvSpPr>
        <p:spPr>
          <a:xfrm>
            <a:off x="755650" y="5078413"/>
            <a:ext cx="6045200" cy="4808537"/>
          </a:xfrm>
          <a:ln/>
        </p:spPr>
        <p:txBody>
          <a:bodyPr/>
          <a:lstStyle/>
          <a:p>
            <a:pPr marL="841375" lvl="1" indent="-319088" eaLnBrk="1" hangingPunct="1">
              <a:spcBef>
                <a:spcPts val="800"/>
              </a:spcBef>
              <a:buClr>
                <a:srgbClr val="FEEC94"/>
              </a:buClr>
              <a:buSzPct val="60000"/>
              <a:buFont typeface="Wingdings" pitchFamily="2" charset="2"/>
              <a:buChar char=""/>
              <a:tabLst>
                <a:tab pos="841375" algn="l"/>
                <a:tab pos="1350963" algn="l"/>
                <a:tab pos="1863725" algn="l"/>
                <a:tab pos="2376488" algn="l"/>
                <a:tab pos="2889250" algn="l"/>
                <a:tab pos="3400425" algn="l"/>
                <a:tab pos="3913188" algn="l"/>
                <a:tab pos="4425950" algn="l"/>
                <a:tab pos="4938713" algn="l"/>
                <a:tab pos="5451475" algn="l"/>
                <a:tab pos="5962650" algn="l"/>
                <a:tab pos="6475413" algn="l"/>
                <a:tab pos="6988175" algn="l"/>
                <a:tab pos="7500938" algn="l"/>
                <a:tab pos="8012113" algn="l"/>
                <a:tab pos="8524875" algn="l"/>
                <a:tab pos="9037638" algn="l"/>
                <a:tab pos="9550400" algn="l"/>
                <a:tab pos="10061575" algn="l"/>
                <a:tab pos="10574338" algn="l"/>
                <a:tab pos="11087100" algn="l"/>
              </a:tabLst>
            </a:pPr>
            <a:r>
              <a:rPr lang="en-GB" sz="2700" b="1">
                <a:solidFill>
                  <a:srgbClr val="FFFFFF"/>
                </a:solidFill>
                <a:effectLst>
                  <a:outerShdw blurRad="38100" dist="38100" dir="2700000" algn="tl">
                    <a:srgbClr val="C0C0C0"/>
                  </a:outerShdw>
                </a:effectLst>
                <a:ea typeface="Lucida Sans Unicode" pitchFamily="34" charset="0"/>
                <a:cs typeface="Lucida Sans Unicode" pitchFamily="34" charset="0"/>
              </a:rPr>
              <a:t>впервые описана в 1959 г. у женщин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F21666C5-9266-441A-ABD2-A7C37689407F}"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48</a:t>
            </a:fld>
            <a:endParaRPr lang="ru-RU" altLang="ru-RU" sz="1200">
              <a:solidFill>
                <a:srgbClr val="000000"/>
              </a:solidFill>
              <a:latin typeface="Times New Roman" pitchFamily="18" charset="0"/>
            </a:endParaRPr>
          </a:p>
        </p:txBody>
      </p:sp>
      <p:sp>
        <p:nvSpPr>
          <p:cNvPr id="130051" name="Text Box 1"/>
          <p:cNvSpPr txBox="1">
            <a:spLocks noChangeArrowheads="1"/>
          </p:cNvSpPr>
          <p:nvPr/>
        </p:nvSpPr>
        <p:spPr bwMode="auto">
          <a:xfrm>
            <a:off x="1247775" y="790575"/>
            <a:ext cx="5060950" cy="4025900"/>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30052" name="Text Box 2"/>
          <p:cNvSpPr>
            <a:spLocks noGrp="1" noChangeArrowheads="1"/>
          </p:cNvSpPr>
          <p:nvPr>
            <p:ph type="body"/>
          </p:nvPr>
        </p:nvSpPr>
        <p:spPr>
          <a:xfrm>
            <a:off x="755650" y="5078413"/>
            <a:ext cx="6045200" cy="4808537"/>
          </a:xfrm>
          <a:noFill/>
        </p:spPr>
        <p:txBody>
          <a:bodyPr lIns="102645" tIns="53375" rIns="102645" bIns="53375"/>
          <a:lstStyle/>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ea typeface="Lucida Sans Unicode" pitchFamily="34" charset="0"/>
                <a:cs typeface="Lucida Sans Unicode" pitchFamily="34" charset="0"/>
              </a:rPr>
              <a:t>Описал в 1942 г. Г. Клайнфельтер.</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F8A8E1D9-5773-469A-A776-EDA2697927A9}"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49</a:t>
            </a:fld>
            <a:endParaRPr lang="ru-RU" altLang="ru-RU" sz="1200">
              <a:solidFill>
                <a:srgbClr val="000000"/>
              </a:solidFill>
              <a:latin typeface="Times New Roman" pitchFamily="18" charset="0"/>
            </a:endParaRPr>
          </a:p>
        </p:txBody>
      </p:sp>
      <p:sp>
        <p:nvSpPr>
          <p:cNvPr id="131075" name="Text Box 1"/>
          <p:cNvSpPr txBox="1">
            <a:spLocks noChangeArrowheads="1"/>
          </p:cNvSpPr>
          <p:nvPr/>
        </p:nvSpPr>
        <p:spPr bwMode="auto">
          <a:xfrm>
            <a:off x="1247775" y="790575"/>
            <a:ext cx="5060950" cy="4025900"/>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31076" name="Text Box 2"/>
          <p:cNvSpPr>
            <a:spLocks noGrp="1" noChangeArrowheads="1"/>
          </p:cNvSpPr>
          <p:nvPr>
            <p:ph type="body"/>
          </p:nvPr>
        </p:nvSpPr>
        <p:spPr>
          <a:xfrm>
            <a:off x="755650" y="5078413"/>
            <a:ext cx="6045200" cy="4808537"/>
          </a:xfrm>
          <a:noFill/>
        </p:spPr>
        <p:txBody>
          <a:bodyPr lIns="102645" tIns="53375" rIns="102645" bIns="53375"/>
          <a:lstStyle/>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ea typeface="Lucida Sans Unicode" pitchFamily="34" charset="0"/>
                <a:cs typeface="Lucida Sans Unicode" pitchFamily="34" charset="0"/>
              </a:rPr>
              <a:t>Впервые</a:t>
            </a:r>
            <a:r>
              <a:rPr lang="en-GB" altLang="ru-RU" b="1">
                <a:latin typeface="Arial" charset="0"/>
                <a:ea typeface="Lucida Sans Unicode" pitchFamily="34" charset="0"/>
                <a:cs typeface="Lucida Sans Unicode" pitchFamily="34" charset="0"/>
              </a:rPr>
              <a:t> </a:t>
            </a:r>
            <a:r>
              <a:rPr lang="en-GB" altLang="ru-RU">
                <a:latin typeface="Arial" charset="0"/>
                <a:ea typeface="Lucida Sans Unicode" pitchFamily="34" charset="0"/>
                <a:cs typeface="Lucida Sans Unicode" pitchFamily="34" charset="0"/>
              </a:rPr>
              <a:t>описал в 1961 году Сандберг</a:t>
            </a:r>
            <a:r>
              <a:rPr lang="en-GB" altLang="ru-RU" b="1">
                <a:latin typeface="Arial" charset="0"/>
                <a:ea typeface="Lucida Sans Unicode" pitchFamily="34" charset="0"/>
                <a:cs typeface="Lucida Sans Unicode" pitchFamily="34" charset="0"/>
              </a:rPr>
              <a:t> </a:t>
            </a:r>
            <a:r>
              <a:rPr lang="en-GB" altLang="ru-RU">
                <a:latin typeface="Arial" charset="0"/>
                <a:ea typeface="Lucida Sans Unicode" pitchFamily="34" charset="0"/>
                <a:cs typeface="Lucida Sans Unicode" pitchFamily="34" charset="0"/>
              </a:rPr>
              <a:t>и соавт</a:t>
            </a:r>
            <a:r>
              <a:rPr lang="en-GB" altLang="ru-RU" b="1">
                <a:latin typeface="Arial" charset="0"/>
                <a:ea typeface="Lucida Sans Unicode" pitchFamily="34" charset="0"/>
                <a:cs typeface="Lucida Sans Unicode" pitchFamily="34" charset="0"/>
              </a:rPr>
              <a:t>.</a:t>
            </a:r>
            <a:r>
              <a:rPr lang="en-GB" altLang="ru-RU">
                <a:latin typeface="Arial" charset="0"/>
                <a:ea typeface="Lucida Sans Unicode" pitchFamily="34" charset="0"/>
                <a:cs typeface="Lucida Sans Unicode" pitchFamily="34" charset="0"/>
              </a:rPr>
              <a:t> </a:t>
            </a:r>
          </a:p>
          <a:p>
            <a:pPr eaLnBrk="1" hangingPunct="1">
              <a:spcBef>
                <a:spcPts val="513"/>
              </a:spcBef>
              <a:buClrTx/>
              <a:tabLst>
                <a:tab pos="0" algn="l"/>
                <a:tab pos="1041400" algn="l"/>
                <a:tab pos="2084388" algn="l"/>
                <a:tab pos="3127375" algn="l"/>
                <a:tab pos="4170363" algn="l"/>
                <a:tab pos="5213350" algn="l"/>
                <a:tab pos="6256338" algn="l"/>
                <a:tab pos="7299325" algn="l"/>
                <a:tab pos="8342313" algn="l"/>
                <a:tab pos="9385300" algn="l"/>
                <a:tab pos="10428288" algn="l"/>
                <a:tab pos="11471275" algn="l"/>
              </a:tabLst>
            </a:pPr>
            <a:r>
              <a:rPr lang="en-GB" altLang="ru-RU">
                <a:latin typeface="Arial" charset="0"/>
                <a:ea typeface="Lucida Sans Unicode" pitchFamily="34" charset="0"/>
                <a:cs typeface="Lucida Sans Unicode" pitchFamily="34" charset="0"/>
              </a:rPr>
              <a:t>Популяционная частота 1:1000 новорожденных мальчиков и 1:10</a:t>
            </a:r>
            <a:r>
              <a:rPr lang="en-GB" altLang="ru-RU" b="1">
                <a:latin typeface="Arial" charset="0"/>
                <a:ea typeface="Lucida Sans Unicode" pitchFamily="34" charset="0"/>
                <a:cs typeface="Lucida Sans Unicode" pitchFamily="34" charset="0"/>
              </a:rPr>
              <a:t> </a:t>
            </a:r>
            <a:r>
              <a:rPr lang="en-GB" altLang="ru-RU">
                <a:latin typeface="Arial" charset="0"/>
                <a:ea typeface="Lucida Sans Unicode" pitchFamily="34" charset="0"/>
                <a:cs typeface="Lucida Sans Unicode" pitchFamily="34" charset="0"/>
              </a:rPr>
              <a:t>среди мужчин с ростом более 2 м.</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369C358B-C837-4E2B-BA92-53BB279E999D}"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50</a:t>
            </a:fld>
            <a:endParaRPr lang="ru-RU" altLang="ru-RU" sz="1200">
              <a:solidFill>
                <a:srgbClr val="000000"/>
              </a:solidFill>
              <a:latin typeface="Times New Roman" pitchFamily="18" charset="0"/>
            </a:endParaRPr>
          </a:p>
        </p:txBody>
      </p:sp>
      <p:sp>
        <p:nvSpPr>
          <p:cNvPr id="132099" name="Text Box 1"/>
          <p:cNvSpPr txBox="1">
            <a:spLocks noChangeArrowheads="1"/>
          </p:cNvSpPr>
          <p:nvPr/>
        </p:nvSpPr>
        <p:spPr bwMode="auto">
          <a:xfrm>
            <a:off x="1260475" y="788988"/>
            <a:ext cx="5035550" cy="4027487"/>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32100" name="Rectangle 2"/>
          <p:cNvSpPr>
            <a:spLocks noGrp="1" noChangeArrowheads="1"/>
          </p:cNvSpPr>
          <p:nvPr>
            <p:ph type="body"/>
          </p:nvPr>
        </p:nvSpPr>
        <p:spPr>
          <a:xfrm>
            <a:off x="755650" y="5078413"/>
            <a:ext cx="6038850" cy="4802187"/>
          </a:xfrm>
          <a:noFill/>
        </p:spPr>
        <p:txBody>
          <a:bodyPr wrap="none" anchor="ctr"/>
          <a:lstStyle/>
          <a:p>
            <a:endParaRPr lang="ru-RU" alt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22" name="Rectangle 7"/>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51524B73-5610-49F2-9499-A50CAB38023C}"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51</a:t>
            </a:fld>
            <a:endParaRPr lang="ru-RU" altLang="ru-RU" sz="1200">
              <a:solidFill>
                <a:srgbClr val="000000"/>
              </a:solidFill>
              <a:latin typeface="Times New Roman" pitchFamily="18" charset="0"/>
            </a:endParaRPr>
          </a:p>
        </p:txBody>
      </p:sp>
      <p:sp>
        <p:nvSpPr>
          <p:cNvPr id="133123" name="Text Box 1"/>
          <p:cNvSpPr txBox="1">
            <a:spLocks noChangeArrowheads="1"/>
          </p:cNvSpPr>
          <p:nvPr/>
        </p:nvSpPr>
        <p:spPr bwMode="auto">
          <a:xfrm>
            <a:off x="1260475" y="788988"/>
            <a:ext cx="5035550" cy="4027487"/>
          </a:xfrm>
          <a:prstGeom prst="rect">
            <a:avLst/>
          </a:prstGeom>
          <a:solidFill>
            <a:srgbClr val="FFFFFF"/>
          </a:solidFill>
          <a:ln w="9360">
            <a:solidFill>
              <a:srgbClr val="000000"/>
            </a:solidFill>
            <a:miter lim="800000"/>
            <a:headEnd/>
            <a:tailEnd/>
          </a:ln>
        </p:spPr>
        <p:txBody>
          <a:bodyPr wrap="none" lIns="104287" tIns="52144" rIns="104287" bIns="52144" anchor="ctr"/>
          <a:lstStyle/>
          <a:p>
            <a:pPr eaLnBrk="1">
              <a:lnSpc>
                <a:spcPct val="93000"/>
              </a:lnSpc>
              <a:buClr>
                <a:srgbClr val="000000"/>
              </a:buClr>
              <a:buSzPct val="100000"/>
              <a:buFont typeface="Times New Roman" pitchFamily="18" charset="0"/>
              <a:buNone/>
            </a:pPr>
            <a:endParaRPr lang="uk-UA" altLang="ru-RU"/>
          </a:p>
        </p:txBody>
      </p:sp>
      <p:sp>
        <p:nvSpPr>
          <p:cNvPr id="133124" name="Rectangle 2"/>
          <p:cNvSpPr>
            <a:spLocks noGrp="1" noChangeArrowheads="1"/>
          </p:cNvSpPr>
          <p:nvPr>
            <p:ph type="body"/>
          </p:nvPr>
        </p:nvSpPr>
        <p:spPr>
          <a:xfrm>
            <a:off x="755650" y="5078413"/>
            <a:ext cx="6038850" cy="4802187"/>
          </a:xfrm>
          <a:noFill/>
        </p:spPr>
        <p:txBody>
          <a:bodyPr wrap="none" anchor="ctr"/>
          <a:lstStyle/>
          <a:p>
            <a:endParaRPr lang="ru-RU" alt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12"/>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lIns="80165" tIns="40083" rIns="80165" bIns="40083"/>
          <a:lstStyle/>
          <a:p>
            <a:fld id="{5DE35A9F-9633-47E0-B2A0-9F2615219D79}" type="slidenum">
              <a:rPr lang="ru-RU" altLang="ru-RU"/>
              <a:pPr/>
              <a:t>53</a:t>
            </a:fld>
            <a:endParaRPr lang="ru-RU" altLang="ru-RU"/>
          </a:p>
        </p:txBody>
      </p:sp>
      <p:sp>
        <p:nvSpPr>
          <p:cNvPr id="134147" name="Text Box 1"/>
          <p:cNvSpPr txBox="1">
            <a:spLocks noChangeArrowheads="1"/>
          </p:cNvSpPr>
          <p:nvPr/>
        </p:nvSpPr>
        <p:spPr bwMode="auto">
          <a:xfrm>
            <a:off x="990600" y="674688"/>
            <a:ext cx="4870450" cy="3444875"/>
          </a:xfrm>
          <a:prstGeom prst="rect">
            <a:avLst/>
          </a:prstGeom>
          <a:solidFill>
            <a:srgbClr val="FFFFFF"/>
          </a:solidFill>
          <a:ln w="9360">
            <a:solidFill>
              <a:srgbClr val="000000"/>
            </a:solidFill>
            <a:miter lim="800000"/>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uk-UA" altLang="ru-RU"/>
          </a:p>
        </p:txBody>
      </p:sp>
      <p:sp>
        <p:nvSpPr>
          <p:cNvPr id="134148" name="Text Box 2"/>
          <p:cNvSpPr>
            <a:spLocks noGrp="1" noChangeArrowheads="1"/>
          </p:cNvSpPr>
          <p:nvPr>
            <p:ph type="body"/>
          </p:nvPr>
        </p:nvSpPr>
        <p:spPr>
          <a:xfrm>
            <a:off x="685800" y="4343400"/>
            <a:ext cx="5481638" cy="4111625"/>
          </a:xfrm>
          <a:noFill/>
        </p:spPr>
        <p:txBody>
          <a:bodyPr/>
          <a:lstStyle/>
          <a:p>
            <a:pPr marL="200025" indent="-198438" eaLnBrk="1" hangingPunct="1">
              <a:spcBef>
                <a:spcPts val="400"/>
              </a:spcBef>
              <a:buClrTx/>
              <a:tabLst>
                <a:tab pos="200025" algn="l"/>
                <a:tab pos="592138" algn="l"/>
                <a:tab pos="985838" algn="l"/>
                <a:tab pos="1379538" algn="l"/>
                <a:tab pos="1773238" algn="l"/>
                <a:tab pos="2166938" algn="l"/>
                <a:tab pos="2562225" algn="l"/>
                <a:tab pos="2955925" algn="l"/>
                <a:tab pos="3349625" algn="l"/>
                <a:tab pos="3743325" algn="l"/>
                <a:tab pos="4137025" algn="l"/>
                <a:tab pos="4530725" algn="l"/>
                <a:tab pos="4924425" algn="l"/>
                <a:tab pos="5318125" algn="l"/>
                <a:tab pos="5711825" algn="l"/>
                <a:tab pos="6105525" algn="l"/>
                <a:tab pos="6500813" algn="l"/>
                <a:tab pos="6894513" algn="l"/>
                <a:tab pos="7288213" algn="l"/>
                <a:tab pos="7681913" algn="l"/>
                <a:tab pos="8075613" algn="l"/>
              </a:tabLst>
            </a:pPr>
            <a:r>
              <a:rPr lang="en-US" altLang="ru-RU">
                <a:cs typeface="Arial" charset="0"/>
              </a:rPr>
              <a:t>1902 Some diseases in man inherited according</a:t>
            </a:r>
          </a:p>
          <a:p>
            <a:pPr marL="200025" indent="-198438" eaLnBrk="1" hangingPunct="1">
              <a:spcBef>
                <a:spcPts val="400"/>
              </a:spcBef>
              <a:buClrTx/>
              <a:tabLst>
                <a:tab pos="200025" algn="l"/>
                <a:tab pos="592138" algn="l"/>
                <a:tab pos="985838" algn="l"/>
                <a:tab pos="1379538" algn="l"/>
                <a:tab pos="1773238" algn="l"/>
                <a:tab pos="2166938" algn="l"/>
                <a:tab pos="2562225" algn="l"/>
                <a:tab pos="2955925" algn="l"/>
                <a:tab pos="3349625" algn="l"/>
                <a:tab pos="3743325" algn="l"/>
                <a:tab pos="4137025" algn="l"/>
                <a:tab pos="4530725" algn="l"/>
                <a:tab pos="4924425" algn="l"/>
                <a:tab pos="5318125" algn="l"/>
                <a:tab pos="5711825" algn="l"/>
                <a:tab pos="6105525" algn="l"/>
                <a:tab pos="6500813" algn="l"/>
                <a:tab pos="6894513" algn="l"/>
                <a:tab pos="7288213" algn="l"/>
                <a:tab pos="7681913" algn="l"/>
                <a:tab pos="8075613" algn="l"/>
              </a:tabLst>
            </a:pPr>
            <a:r>
              <a:rPr lang="en-US" altLang="ru-RU">
                <a:cs typeface="Arial" charset="0"/>
              </a:rPr>
              <a:t>to Mendelian rules (</a:t>
            </a:r>
            <a:r>
              <a:rPr lang="en-US" altLang="ru-RU" i="1">
                <a:cs typeface="Arial" charset="0"/>
              </a:rPr>
              <a:t>W. Bateson,</a:t>
            </a:r>
          </a:p>
          <a:p>
            <a:pPr marL="200025" indent="-198438" eaLnBrk="1" hangingPunct="1">
              <a:spcBef>
                <a:spcPts val="400"/>
              </a:spcBef>
              <a:buFont typeface="Times New Roman" pitchFamily="18" charset="0"/>
              <a:buAutoNum type="alphaUcPeriod"/>
              <a:tabLst>
                <a:tab pos="200025" algn="l"/>
                <a:tab pos="592138" algn="l"/>
                <a:tab pos="985838" algn="l"/>
                <a:tab pos="1379538" algn="l"/>
                <a:tab pos="1773238" algn="l"/>
                <a:tab pos="2166938" algn="l"/>
                <a:tab pos="2562225" algn="l"/>
                <a:tab pos="2955925" algn="l"/>
                <a:tab pos="3349625" algn="l"/>
                <a:tab pos="3743325" algn="l"/>
                <a:tab pos="4137025" algn="l"/>
                <a:tab pos="4530725" algn="l"/>
                <a:tab pos="4924425" algn="l"/>
                <a:tab pos="5318125" algn="l"/>
                <a:tab pos="5711825" algn="l"/>
                <a:tab pos="6105525" algn="l"/>
                <a:tab pos="6500813" algn="l"/>
                <a:tab pos="6894513" algn="l"/>
                <a:tab pos="7288213" algn="l"/>
                <a:tab pos="7681913" algn="l"/>
                <a:tab pos="8075613" algn="l"/>
              </a:tabLst>
            </a:pPr>
            <a:r>
              <a:rPr lang="en-US" altLang="ru-RU" i="1">
                <a:cs typeface="Arial" charset="0"/>
              </a:rPr>
              <a:t>Garrod</a:t>
            </a:r>
            <a:r>
              <a:rPr lang="en-US" altLang="ru-RU">
                <a:cs typeface="Arial" charset="0"/>
              </a:rPr>
              <a:t>)</a:t>
            </a:r>
            <a:r>
              <a:rPr lang="ru-RU" altLang="ru-RU">
                <a:cs typeface="Arial" charset="0"/>
              </a:rPr>
              <a:t> </a:t>
            </a:r>
            <a:r>
              <a:rPr lang="en-US" altLang="ru-RU">
                <a:cs typeface="Arial" charset="0"/>
              </a:rPr>
              <a:t>1909 Inborn errors of metabolism (</a:t>
            </a:r>
            <a:r>
              <a:rPr lang="en-US" altLang="ru-RU" i="1">
                <a:cs typeface="Arial" charset="0"/>
              </a:rPr>
              <a:t>A. Garrod</a:t>
            </a:r>
            <a:r>
              <a:rPr lang="en-US" altLang="ru-RU">
                <a:cs typeface="Arial" charset="0"/>
              </a:rPr>
              <a:t>) </a:t>
            </a:r>
            <a:r>
              <a:rPr lang="ru-RU" altLang="ru-RU">
                <a:cs typeface="Arial" charset="0"/>
              </a:rPr>
              <a:t>The term </a:t>
            </a:r>
            <a:r>
              <a:rPr lang="ru-RU" altLang="ru-RU" i="1">
                <a:cs typeface="Arial" charset="0"/>
              </a:rPr>
              <a:t>inborn error of metabolism</a:t>
            </a:r>
            <a:r>
              <a:rPr lang="ru-RU" altLang="ru-RU">
                <a:cs typeface="Arial" charset="0"/>
              </a:rPr>
              <a:t> was coined by a British physician, </a:t>
            </a:r>
            <a:r>
              <a:rPr lang="ru-RU" altLang="ru-RU">
                <a:solidFill>
                  <a:srgbClr val="CCCCFF"/>
                </a:solidFill>
                <a:cs typeface="Arial" charset="0"/>
              </a:rPr>
              <a:t>Archibald Garrod</a:t>
            </a:r>
            <a:r>
              <a:rPr lang="ru-RU" altLang="ru-RU">
                <a:cs typeface="Arial" charset="0"/>
              </a:rPr>
              <a:t> (1857-1936), in the early 20th century (1908). He is known for work that prefigured the </a:t>
            </a:r>
            <a:r>
              <a:rPr lang="ru-RU" altLang="ru-RU">
                <a:solidFill>
                  <a:srgbClr val="CCCCFF"/>
                </a:solidFill>
                <a:cs typeface="Arial" charset="0"/>
              </a:rPr>
              <a:t>"one gene, one enzyme" hypothesis</a:t>
            </a:r>
            <a:r>
              <a:rPr lang="ru-RU" altLang="ru-RU">
                <a:cs typeface="Arial" charset="0"/>
              </a:rPr>
              <a:t>, based on his studies on the nature and inheritance of </a:t>
            </a:r>
            <a:r>
              <a:rPr lang="ru-RU" altLang="ru-RU">
                <a:solidFill>
                  <a:srgbClr val="CCCCFF"/>
                </a:solidFill>
                <a:cs typeface="Arial" charset="0"/>
              </a:rPr>
              <a:t>alkaptonuria</a:t>
            </a:r>
            <a:r>
              <a:rPr lang="ru-RU" altLang="ru-RU">
                <a:cs typeface="Arial" charset="0"/>
              </a:rPr>
              <a:t>. His seminal text, </a:t>
            </a:r>
            <a:r>
              <a:rPr lang="ru-RU" altLang="ru-RU">
                <a:solidFill>
                  <a:srgbClr val="CCCCFF"/>
                </a:solidFill>
                <a:cs typeface="Arial" charset="0"/>
              </a:rPr>
              <a:t>Inborn Errors of Metabolism</a:t>
            </a:r>
            <a:r>
              <a:rPr lang="ru-RU" altLang="ru-RU">
                <a:cs typeface="Arial" charset="0"/>
              </a:rPr>
              <a:t> was published in 1923. </a:t>
            </a:r>
            <a:r>
              <a:rPr lang="en-US" altLang="ru-RU">
                <a:cs typeface="Arial" charset="0"/>
              </a:rPr>
              <a:t> </a:t>
            </a:r>
          </a:p>
          <a:p>
            <a:pPr marL="200025" indent="-198438" eaLnBrk="1" hangingPunct="1">
              <a:spcBef>
                <a:spcPts val="400"/>
              </a:spcBef>
              <a:buFont typeface="Times New Roman" pitchFamily="18" charset="0"/>
              <a:buAutoNum type="alphaUcPeriod"/>
              <a:tabLst>
                <a:tab pos="200025" algn="l"/>
                <a:tab pos="592138" algn="l"/>
                <a:tab pos="985838" algn="l"/>
                <a:tab pos="1379538" algn="l"/>
                <a:tab pos="1773238" algn="l"/>
                <a:tab pos="2166938" algn="l"/>
                <a:tab pos="2562225" algn="l"/>
                <a:tab pos="2955925" algn="l"/>
                <a:tab pos="3349625" algn="l"/>
                <a:tab pos="3743325" algn="l"/>
                <a:tab pos="4137025" algn="l"/>
                <a:tab pos="4530725" algn="l"/>
                <a:tab pos="4924425" algn="l"/>
                <a:tab pos="5318125" algn="l"/>
                <a:tab pos="5711825" algn="l"/>
                <a:tab pos="6105525" algn="l"/>
                <a:tab pos="6500813" algn="l"/>
                <a:tab pos="6894513" algn="l"/>
                <a:tab pos="7288213" algn="l"/>
                <a:tab pos="7681913" algn="l"/>
                <a:tab pos="8075613" algn="l"/>
              </a:tabLst>
            </a:pPr>
            <a:r>
              <a:rPr lang="en-US" altLang="ru-RU">
                <a:cs typeface="Arial" charset="0"/>
              </a:rPr>
              <a:t>The first metabolic disorder, alkaptonuria (AKU), was discovered by British physician</a:t>
            </a:r>
            <a:r>
              <a:rPr lang="en-US" altLang="ru-RU" b="1">
                <a:cs typeface="Arial" charset="0"/>
              </a:rPr>
              <a:t> </a:t>
            </a:r>
            <a:r>
              <a:rPr lang="en-US" altLang="ru-RU">
                <a:cs typeface="Arial" charset="0"/>
              </a:rPr>
              <a:t>Archibald Garrod in 1902. AKU is a rare metabolic disorder in which homogentisic acid, an intermediate metabolite in the phenylalanine and tyrosine metabolism, is excreted in large quantities in urine, causing it to darken on staining. It gave the name of this disorder – “black urine disease”. Additionally, an oxydation product of homogentisic acid accumulates in connective tissues, resulting in abnormal pigmentation and debilitating articles.  Garrod proposed that AKU was caused by a deficiency of an enzyme that normally splits the homogentisic acid and called these disorders “inborn errors of metabolism”.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12"/>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lIns="80165" tIns="40083" rIns="80165" bIns="40083"/>
          <a:lstStyle/>
          <a:p>
            <a:fld id="{D0DF2348-3C48-4E55-A724-2CDE528E67DF}" type="slidenum">
              <a:rPr lang="ru-RU" altLang="ru-RU"/>
              <a:pPr/>
              <a:t>55</a:t>
            </a:fld>
            <a:endParaRPr lang="ru-RU" altLang="ru-RU"/>
          </a:p>
        </p:txBody>
      </p:sp>
      <p:sp>
        <p:nvSpPr>
          <p:cNvPr id="135171" name="Text Box 1"/>
          <p:cNvSpPr txBox="1">
            <a:spLocks noChangeArrowheads="1"/>
          </p:cNvSpPr>
          <p:nvPr/>
        </p:nvSpPr>
        <p:spPr bwMode="auto">
          <a:xfrm>
            <a:off x="990600" y="674688"/>
            <a:ext cx="4870450" cy="3444875"/>
          </a:xfrm>
          <a:prstGeom prst="rect">
            <a:avLst/>
          </a:prstGeom>
          <a:solidFill>
            <a:srgbClr val="FFFFFF"/>
          </a:solidFill>
          <a:ln w="9360">
            <a:solidFill>
              <a:srgbClr val="000000"/>
            </a:solidFill>
            <a:miter lim="800000"/>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uk-UA" altLang="ru-RU"/>
          </a:p>
        </p:txBody>
      </p:sp>
      <p:sp>
        <p:nvSpPr>
          <p:cNvPr id="135172" name="Text Box 2"/>
          <p:cNvSpPr>
            <a:spLocks noGrp="1" noChangeArrowheads="1"/>
          </p:cNvSpPr>
          <p:nvPr>
            <p:ph type="body"/>
          </p:nvPr>
        </p:nvSpPr>
        <p:spPr>
          <a:xfrm>
            <a:off x="685800" y="4343400"/>
            <a:ext cx="5481638" cy="4111625"/>
          </a:xfrm>
          <a:noFill/>
        </p:spPr>
        <p:txBody>
          <a:bodyPr/>
          <a:lstStyle/>
          <a:p>
            <a:pPr eaLnBrk="1" hangingPunct="1">
              <a:spcBef>
                <a:spcPts val="400"/>
              </a:spcBef>
              <a:buClrTx/>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pPr>
            <a:r>
              <a:rPr lang="en-US" altLang="ru-RU">
                <a:cs typeface="Arial" charset="0"/>
              </a:rPr>
              <a:t>As a result of the enzyme defect, phenylalanine accumulates in tissues and is converted into phenylpyruvic acid and other metabolites (phenylacetic and pnenyllactic acids). These metabolites are excreted in the urine and sweet.  The presence in urine of the keto acid phenylpyruvate gives the disease its name – phenylketonuria. Elevated levels of plasma phenylalanine and its metabolites disrupt essential cellular processes in the brain such as myelination and protein synthesis, eventually producing severe mental retardation. The enzyme block leads to a deficiency of tyrosine with a consequent reduction in melanin formation. Affected children therefore often have blond hair and blue eyes. High concentration of phenylalanine inhibits metabolism of other amino acids. Synthesis of serotonin and GABA are inhibited.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ED620B3B-BAF4-4F69-96E7-1B51802E5DEF}"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56</a:t>
            </a:fld>
            <a:endParaRPr lang="ru-RU" altLang="ru-RU" sz="1200">
              <a:solidFill>
                <a:srgbClr val="000000"/>
              </a:solidFill>
              <a:latin typeface="Times New Roman" pitchFamily="18" charset="0"/>
            </a:endParaRPr>
          </a:p>
        </p:txBody>
      </p:sp>
      <p:sp>
        <p:nvSpPr>
          <p:cNvPr id="136195" name="Text Box 1"/>
          <p:cNvSpPr txBox="1">
            <a:spLocks noChangeArrowheads="1"/>
          </p:cNvSpPr>
          <p:nvPr/>
        </p:nvSpPr>
        <p:spPr bwMode="auto">
          <a:xfrm>
            <a:off x="1260475" y="792163"/>
            <a:ext cx="5038725" cy="4029075"/>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136196" name="Text Box 2"/>
          <p:cNvSpPr>
            <a:spLocks noGrp="1" noChangeArrowheads="1"/>
          </p:cNvSpPr>
          <p:nvPr>
            <p:ph type="body"/>
          </p:nvPr>
        </p:nvSpPr>
        <p:spPr>
          <a:xfrm>
            <a:off x="755650" y="5078413"/>
            <a:ext cx="6046788" cy="4921250"/>
          </a:xfrm>
          <a:noFill/>
        </p:spPr>
        <p:txBody>
          <a:bodyPr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cs typeface="Arial" charset="0"/>
              </a:rPr>
              <a:t>1 in 6000 in Ukraine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E9661D6F-5110-4014-B2E6-CAFDE7293C4E}"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57</a:t>
            </a:fld>
            <a:endParaRPr lang="ru-RU" altLang="ru-RU" sz="1200">
              <a:solidFill>
                <a:srgbClr val="000000"/>
              </a:solidFill>
              <a:latin typeface="Times New Roman" pitchFamily="18" charset="0"/>
            </a:endParaRPr>
          </a:p>
        </p:txBody>
      </p:sp>
      <p:sp>
        <p:nvSpPr>
          <p:cNvPr id="137219" name="Text Box 1"/>
          <p:cNvSpPr txBox="1">
            <a:spLocks noChangeArrowheads="1"/>
          </p:cNvSpPr>
          <p:nvPr/>
        </p:nvSpPr>
        <p:spPr bwMode="auto">
          <a:xfrm>
            <a:off x="1092200" y="788988"/>
            <a:ext cx="5368925" cy="4027487"/>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137220" name="Rectangle 2"/>
          <p:cNvSpPr>
            <a:spLocks noGrp="1" noChangeArrowheads="1"/>
          </p:cNvSpPr>
          <p:nvPr>
            <p:ph type="body"/>
          </p:nvPr>
        </p:nvSpPr>
        <p:spPr>
          <a:xfrm>
            <a:off x="755650" y="5078413"/>
            <a:ext cx="6038850" cy="4803775"/>
          </a:xfrm>
          <a:noFill/>
        </p:spPr>
        <p:txBody>
          <a:bodyPr wrap="none" anchor="ctr"/>
          <a:lstStyle/>
          <a:p>
            <a:endParaRPr lang="ru-RU" altLang="ru-RU"/>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7FE2B227-8123-4035-8A20-AA50B7F72DF3}"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58</a:t>
            </a:fld>
            <a:endParaRPr lang="ru-RU" altLang="ru-RU" sz="1200">
              <a:solidFill>
                <a:srgbClr val="000000"/>
              </a:solidFill>
              <a:latin typeface="Times New Roman" pitchFamily="18" charset="0"/>
            </a:endParaRPr>
          </a:p>
        </p:txBody>
      </p:sp>
      <p:sp>
        <p:nvSpPr>
          <p:cNvPr id="138243" name="Text Box 1"/>
          <p:cNvSpPr txBox="1">
            <a:spLocks noChangeArrowheads="1"/>
          </p:cNvSpPr>
          <p:nvPr/>
        </p:nvSpPr>
        <p:spPr bwMode="auto">
          <a:xfrm>
            <a:off x="1092200" y="788988"/>
            <a:ext cx="5368925" cy="4027487"/>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138244" name="Rectangle 2"/>
          <p:cNvSpPr>
            <a:spLocks noGrp="1" noChangeArrowheads="1"/>
          </p:cNvSpPr>
          <p:nvPr>
            <p:ph type="body"/>
          </p:nvPr>
        </p:nvSpPr>
        <p:spPr>
          <a:xfrm>
            <a:off x="755650" y="5078413"/>
            <a:ext cx="6038850" cy="4803775"/>
          </a:xfrm>
          <a:noFill/>
        </p:spPr>
        <p:txBody>
          <a:bodyPr wrap="none" anchor="ctr"/>
          <a:lstStyle/>
          <a:p>
            <a:endParaRPr lang="ru-RU" altLang="ru-RU"/>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266" name="Rectangle 12"/>
          <p:cNvSpPr>
            <a:spLocks noGrp="1" noChangeArrowheads="1"/>
          </p:cNvSpPr>
          <p:nvPr>
            <p:ph type="sldNum" sz="quarter" idx="4294967295"/>
          </p:nvPr>
        </p:nvSpPr>
        <p:spPr bwMode="auto">
          <a:xfrm>
            <a:off x="0" y="0"/>
            <a:ext cx="0" cy="0"/>
          </a:xfrm>
          <a:prstGeom prst="rect">
            <a:avLst/>
          </a:prstGeom>
          <a:noFill/>
          <a:ln>
            <a:round/>
            <a:headEnd/>
            <a:tailEnd/>
          </a:ln>
        </p:spPr>
        <p:txBody>
          <a:bodyPr/>
          <a:lstStyle/>
          <a:p>
            <a:pPr>
              <a:buSzPct val="100000"/>
              <a:tabLst>
                <a:tab pos="723900" algn="l"/>
                <a:tab pos="1447800" algn="l"/>
                <a:tab pos="2171700" algn="l"/>
                <a:tab pos="2895600" algn="l"/>
              </a:tabLst>
            </a:pPr>
            <a:fld id="{0DD766C8-92AA-4E08-A524-B03850AC41B6}" type="slidenum">
              <a:rPr lang="ru-RU" altLang="ru-RU" sz="1200">
                <a:solidFill>
                  <a:srgbClr val="000000"/>
                </a:solidFill>
                <a:latin typeface="Times New Roman" pitchFamily="18" charset="0"/>
              </a:rPr>
              <a:pPr>
                <a:buSzPct val="100000"/>
                <a:tabLst>
                  <a:tab pos="723900" algn="l"/>
                  <a:tab pos="1447800" algn="l"/>
                  <a:tab pos="2171700" algn="l"/>
                  <a:tab pos="2895600" algn="l"/>
                </a:tabLst>
              </a:pPr>
              <a:t>59</a:t>
            </a:fld>
            <a:endParaRPr lang="ru-RU" altLang="ru-RU" sz="1200">
              <a:solidFill>
                <a:srgbClr val="000000"/>
              </a:solidFill>
              <a:latin typeface="Times New Roman" pitchFamily="18" charset="0"/>
            </a:endParaRPr>
          </a:p>
        </p:txBody>
      </p:sp>
      <p:sp>
        <p:nvSpPr>
          <p:cNvPr id="139267" name="Text Box 1"/>
          <p:cNvSpPr txBox="1">
            <a:spLocks noChangeArrowheads="1"/>
          </p:cNvSpPr>
          <p:nvPr/>
        </p:nvSpPr>
        <p:spPr bwMode="auto">
          <a:xfrm>
            <a:off x="1092200" y="788988"/>
            <a:ext cx="5368925" cy="4027487"/>
          </a:xfrm>
          <a:prstGeom prst="rect">
            <a:avLst/>
          </a:prstGeom>
          <a:solidFill>
            <a:srgbClr val="FFFFFF"/>
          </a:solidFill>
          <a:ln w="9360">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uk-UA" altLang="ru-RU"/>
          </a:p>
        </p:txBody>
      </p:sp>
      <p:sp>
        <p:nvSpPr>
          <p:cNvPr id="139268" name="Rectangle 2"/>
          <p:cNvSpPr>
            <a:spLocks noGrp="1" noChangeArrowheads="1"/>
          </p:cNvSpPr>
          <p:nvPr>
            <p:ph type="body"/>
          </p:nvPr>
        </p:nvSpPr>
        <p:spPr>
          <a:xfrm>
            <a:off x="755650" y="5078413"/>
            <a:ext cx="6038850" cy="4803775"/>
          </a:xfrm>
          <a:noFill/>
        </p:spPr>
        <p:txBody>
          <a:bodyPr wrap="none" anchor="ctr"/>
          <a:lstStyle/>
          <a:p>
            <a:endParaRPr lang="ru-RU" altLang="ru-RU"/>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12"/>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lIns="80165" tIns="40083" rIns="80165" bIns="40083"/>
          <a:lstStyle/>
          <a:p>
            <a:fld id="{E9F43450-4692-4EF2-92D2-6516512D12EF}" type="slidenum">
              <a:rPr lang="ru-RU" altLang="ru-RU"/>
              <a:pPr/>
              <a:t>61</a:t>
            </a:fld>
            <a:endParaRPr lang="ru-RU" altLang="ru-RU"/>
          </a:p>
        </p:txBody>
      </p:sp>
      <p:sp>
        <p:nvSpPr>
          <p:cNvPr id="140291" name="Rectangle 2"/>
          <p:cNvSpPr>
            <a:spLocks noGrp="1" noRot="1" noChangeAspect="1" noChangeArrowheads="1" noTextEdit="1"/>
          </p:cNvSpPr>
          <p:nvPr>
            <p:ph type="sldImg"/>
          </p:nvPr>
        </p:nvSpPr>
        <p:spPr>
          <a:xfrm>
            <a:off x="-17487900" y="-12423775"/>
            <a:ext cx="34975800" cy="26233438"/>
          </a:xfrm>
        </p:spPr>
      </p:sp>
      <p:sp>
        <p:nvSpPr>
          <p:cNvPr id="140292" name="Rectangle 3"/>
          <p:cNvSpPr>
            <a:spLocks noGrp="1" noChangeArrowheads="1"/>
          </p:cNvSpPr>
          <p:nvPr>
            <p:ph type="body" idx="1"/>
          </p:nvPr>
        </p:nvSpPr>
        <p:spPr>
          <a:noFill/>
        </p:spPr>
        <p:txBody>
          <a:bodyPr/>
          <a:lstStyle/>
          <a:p>
            <a:r>
              <a:rPr lang="ru-RU" altLang="ru-RU" sz="900" b="1"/>
              <a:t>PCR (Polymerase Chain Reaction) is a revolutionary method developed by Kary Mullis in the 1980s. PCR is based on using the ability of DNA polymerase to synthesize new strand of DNA complementary to the offered template strand. Because DNA polymerase can add a nucleotide only onto a preexisting 3'-OH group, it needs a primer</a:t>
            </a:r>
            <a:r>
              <a:rPr lang="en-US" altLang="ru-RU" sz="900" b="1"/>
              <a:t> </a:t>
            </a:r>
            <a:r>
              <a:rPr lang="ru-RU" altLang="ru-RU" sz="900" b="1"/>
              <a:t>to which it can add the first nucleotide. This requirement makes it possible to delineate a specific region of template sequence that the researcher wants to amplify. At the end of the PCR reaction, the specific sequence will be accumulated in billions of copies (amplicons).</a:t>
            </a:r>
            <a:r>
              <a:rPr lang="ru-RU" altLang="ru-RU" sz="900"/>
              <a:t> </a:t>
            </a:r>
            <a:r>
              <a:rPr lang="ru-RU" altLang="ru-RU" sz="900" b="1"/>
              <a:t>The PCR reaction requires the following components:DNA template</a:t>
            </a:r>
            <a:r>
              <a:rPr lang="ru-RU" altLang="ru-RU" sz="900"/>
              <a:t> - the sample DNA that contains the target sequence. At the beginning of the reaction, high temperature is applied to the original double-stranded DNA molecule to separate the strands from each other. </a:t>
            </a:r>
            <a:r>
              <a:rPr lang="ru-RU" altLang="ru-RU" sz="900" b="1"/>
              <a:t>DNA polymerase</a:t>
            </a:r>
            <a:r>
              <a:rPr lang="ru-RU" altLang="ru-RU" sz="900"/>
              <a:t> - a type of enzyme that synthesizes new strands of DNA complementary to the target sequence. The first and most commonly used of these enzymes is </a:t>
            </a:r>
            <a:r>
              <a:rPr lang="ru-RU" altLang="ru-RU" sz="900" i="1"/>
              <a:t>Taq</a:t>
            </a:r>
            <a:r>
              <a:rPr lang="ru-RU" altLang="ru-RU" sz="900"/>
              <a:t> DNA polymerase (from </a:t>
            </a:r>
            <a:r>
              <a:rPr lang="ru-RU" altLang="ru-RU" sz="900" i="1"/>
              <a:t>Thermis aquaticus</a:t>
            </a:r>
            <a:r>
              <a:rPr lang="ru-RU" altLang="ru-RU" sz="900"/>
              <a:t>), whereas </a:t>
            </a:r>
            <a:r>
              <a:rPr lang="ru-RU" altLang="ru-RU" sz="900" i="1"/>
              <a:t>Pfu</a:t>
            </a:r>
            <a:r>
              <a:rPr lang="ru-RU" altLang="ru-RU" sz="900"/>
              <a:t> DNA polymerase (from </a:t>
            </a:r>
            <a:r>
              <a:rPr lang="ru-RU" altLang="ru-RU" sz="900" i="1"/>
              <a:t>Pyrococcus furiosus</a:t>
            </a:r>
            <a:r>
              <a:rPr lang="ru-RU" altLang="ru-RU" sz="900"/>
              <a:t>) is used widely because of its higher fidelity when copying DNA. Although these enzymes are subtly different, they both have two capabilities that make them suitable for PCR: 1) they can generate new strands of DNA using a DNA template and primers, and 2) they are heat resistant. </a:t>
            </a:r>
            <a:r>
              <a:rPr lang="ru-RU" altLang="ru-RU" sz="900" b="1"/>
              <a:t>Primers</a:t>
            </a:r>
            <a:r>
              <a:rPr lang="ru-RU" altLang="ru-RU" sz="900"/>
              <a:t> - short pieces of single-stranded DNA that are complementary to the target sequence. The polymerase begins synthesizing new DNA from the end of the primer.</a:t>
            </a:r>
            <a:r>
              <a:rPr lang="ru-RU" altLang="ru-RU" sz="900" b="1"/>
              <a:t>Nucleotides (dNTPs or deoxynucleotide triphosphates)</a:t>
            </a:r>
            <a:r>
              <a:rPr lang="ru-RU" altLang="ru-RU" sz="900"/>
              <a:t> - single units of the bases A, T, G, and C, which are essentially "building blocks" for new DNA strands.  </a:t>
            </a:r>
            <a:r>
              <a:rPr lang="ru-RU" altLang="ru-RU" sz="900" b="1"/>
              <a:t>RT-PCR</a:t>
            </a:r>
            <a:r>
              <a:rPr lang="ru-RU" altLang="ru-RU" sz="900"/>
              <a:t> (</a:t>
            </a:r>
            <a:r>
              <a:rPr lang="ru-RU" altLang="ru-RU" sz="900" b="1"/>
              <a:t>R</a:t>
            </a:r>
            <a:r>
              <a:rPr lang="ru-RU" altLang="ru-RU" sz="900"/>
              <a:t>everse </a:t>
            </a:r>
            <a:r>
              <a:rPr lang="ru-RU" altLang="ru-RU" sz="900" b="1"/>
              <a:t>T</a:t>
            </a:r>
            <a:r>
              <a:rPr lang="ru-RU" altLang="ru-RU" sz="900"/>
              <a:t>ranscription </a:t>
            </a:r>
            <a:r>
              <a:rPr lang="ru-RU" altLang="ru-RU" sz="900" b="1"/>
              <a:t>PCR</a:t>
            </a:r>
            <a:r>
              <a:rPr lang="ru-RU" altLang="ru-RU" sz="900"/>
              <a:t>) is PCR preceded with conversion of sample RNA into cDNA with enzyme </a:t>
            </a:r>
            <a:r>
              <a:rPr lang="ru-RU" altLang="ru-RU" sz="900" b="1"/>
              <a:t>reverse transcriptase </a:t>
            </a:r>
            <a:r>
              <a:rPr lang="ru-RU" altLang="ru-RU" sz="900"/>
              <a:t>. </a:t>
            </a:r>
            <a:r>
              <a:rPr lang="ru-RU" altLang="ru-RU" sz="900" b="1"/>
              <a:t>Applications of PCR:</a:t>
            </a:r>
            <a:r>
              <a:rPr lang="ru-RU" altLang="ru-RU" sz="900"/>
              <a:t>cloning, genetic engineering, sequencing </a:t>
            </a:r>
            <a:r>
              <a:rPr lang="ru-RU" altLang="ru-RU" sz="900" b="1"/>
              <a:t>Limitations of PCR and RT-PCR:</a:t>
            </a:r>
            <a:r>
              <a:rPr lang="ru-RU" altLang="ru-RU" sz="900"/>
              <a:t>The PCR reaction starts to generate copies of the target sequence exponentially. Only during the exponential phase of the PCR reaction is it possible to extrapolate back to determine the starting quantity of the target sequence contained in the sample. Because of inhibitors of the polymerase reaction found in the sample, reagent limitation, accumulation of pyrophosphate molecules, and self-annealing of the accumulating product, the PCR reaction eventually ceases to amplify target sequence at an exponential rate and a "plateau effect" occurs, making the end point quantification of PCR products unreliable. This is the attribute of PCR that makes </a:t>
            </a:r>
            <a:r>
              <a:rPr lang="ru-RU" altLang="ru-RU" sz="900">
                <a:hlinkClick r:id="rId3" tooltip="Overview of real time quantitative RT-PCR technology"/>
              </a:rPr>
              <a:t>Real-Time Quantitative RT-PCR </a:t>
            </a:r>
            <a:r>
              <a:rPr lang="ru-RU" altLang="ru-RU" sz="900"/>
              <a:t>so necessary.</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314" name="Rectangle 12"/>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lIns="80165" tIns="40083" rIns="80165" bIns="40083"/>
          <a:lstStyle/>
          <a:p>
            <a:fld id="{B3F7C1FA-0759-4675-9441-B1BDACB54520}" type="slidenum">
              <a:rPr lang="ru-RU" altLang="ru-RU"/>
              <a:pPr/>
              <a:t>62</a:t>
            </a:fld>
            <a:endParaRPr lang="ru-RU" altLang="ru-RU"/>
          </a:p>
        </p:txBody>
      </p:sp>
      <p:sp>
        <p:nvSpPr>
          <p:cNvPr id="141315" name="Text Box 1"/>
          <p:cNvSpPr txBox="1">
            <a:spLocks noChangeArrowheads="1"/>
          </p:cNvSpPr>
          <p:nvPr/>
        </p:nvSpPr>
        <p:spPr bwMode="auto">
          <a:xfrm>
            <a:off x="990600" y="674688"/>
            <a:ext cx="4870450" cy="3444875"/>
          </a:xfrm>
          <a:prstGeom prst="rect">
            <a:avLst/>
          </a:prstGeom>
          <a:solidFill>
            <a:srgbClr val="FFFFFF"/>
          </a:solidFill>
          <a:ln w="9360">
            <a:solidFill>
              <a:srgbClr val="000000"/>
            </a:solidFill>
            <a:miter lim="800000"/>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uk-UA" altLang="ru-RU"/>
          </a:p>
        </p:txBody>
      </p:sp>
      <p:sp>
        <p:nvSpPr>
          <p:cNvPr id="141316" name="Text Box 2"/>
          <p:cNvSpPr>
            <a:spLocks noGrp="1" noChangeArrowheads="1"/>
          </p:cNvSpPr>
          <p:nvPr>
            <p:ph type="body"/>
          </p:nvPr>
        </p:nvSpPr>
        <p:spPr>
          <a:xfrm>
            <a:off x="685800" y="4343400"/>
            <a:ext cx="5481638" cy="4111625"/>
          </a:xfrm>
          <a:noFill/>
        </p:spPr>
        <p:txBody>
          <a:bodyPr/>
          <a:lstStyle/>
          <a:p>
            <a:pPr eaLnBrk="1" hangingPunct="1">
              <a:spcBef>
                <a:spcPts val="400"/>
              </a:spcBef>
              <a:buClrTx/>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pPr>
            <a:endParaRPr lang="en-US" altLang="ru-RU">
              <a:cs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12"/>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lIns="80165" tIns="40083" rIns="80165" bIns="40083"/>
          <a:lstStyle/>
          <a:p>
            <a:fld id="{791EB121-50C1-47A2-9DD5-22CFCB5B3089}" type="slidenum">
              <a:rPr lang="ru-RU" altLang="ru-RU"/>
              <a:pPr/>
              <a:t>63</a:t>
            </a:fld>
            <a:endParaRPr lang="ru-RU" altLang="ru-RU"/>
          </a:p>
        </p:txBody>
      </p:sp>
      <p:sp>
        <p:nvSpPr>
          <p:cNvPr id="142339" name="Text Box 1"/>
          <p:cNvSpPr txBox="1">
            <a:spLocks noChangeArrowheads="1"/>
          </p:cNvSpPr>
          <p:nvPr/>
        </p:nvSpPr>
        <p:spPr bwMode="auto">
          <a:xfrm>
            <a:off x="990600" y="674688"/>
            <a:ext cx="4870450" cy="3444875"/>
          </a:xfrm>
          <a:prstGeom prst="rect">
            <a:avLst/>
          </a:prstGeom>
          <a:solidFill>
            <a:srgbClr val="FFFFFF"/>
          </a:solidFill>
          <a:ln w="9360">
            <a:solidFill>
              <a:srgbClr val="000000"/>
            </a:solidFill>
            <a:miter lim="800000"/>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uk-UA" altLang="ru-RU"/>
          </a:p>
        </p:txBody>
      </p:sp>
      <p:sp>
        <p:nvSpPr>
          <p:cNvPr id="142340" name="Rectangle 2"/>
          <p:cNvSpPr>
            <a:spLocks noGrp="1" noChangeArrowheads="1"/>
          </p:cNvSpPr>
          <p:nvPr>
            <p:ph type="body"/>
          </p:nvPr>
        </p:nvSpPr>
        <p:spPr>
          <a:xfrm>
            <a:off x="685800" y="4343400"/>
            <a:ext cx="5478463" cy="4108450"/>
          </a:xfrm>
          <a:noFill/>
        </p:spPr>
        <p:txBody>
          <a:bodyPr wrap="none" anchor="ctr"/>
          <a:lstStyle/>
          <a:p>
            <a:endParaRPr lang="ru-RU" altLang="ru-RU"/>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62" name="Rectangle 12"/>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lIns="80165" tIns="40083" rIns="80165" bIns="40083"/>
          <a:lstStyle/>
          <a:p>
            <a:fld id="{CB948EB7-425F-49BA-9878-57D7A86DA5E7}" type="slidenum">
              <a:rPr lang="ru-RU" altLang="ru-RU"/>
              <a:pPr/>
              <a:t>64</a:t>
            </a:fld>
            <a:endParaRPr lang="ru-RU" altLang="ru-RU"/>
          </a:p>
        </p:txBody>
      </p:sp>
      <p:sp>
        <p:nvSpPr>
          <p:cNvPr id="143363" name="Text Box 1"/>
          <p:cNvSpPr txBox="1">
            <a:spLocks noChangeArrowheads="1"/>
          </p:cNvSpPr>
          <p:nvPr/>
        </p:nvSpPr>
        <p:spPr bwMode="auto">
          <a:xfrm>
            <a:off x="993775" y="676275"/>
            <a:ext cx="4868863" cy="3443288"/>
          </a:xfrm>
          <a:prstGeom prst="rect">
            <a:avLst/>
          </a:prstGeom>
          <a:solidFill>
            <a:srgbClr val="FFFFFF"/>
          </a:solidFill>
          <a:ln w="9360">
            <a:solidFill>
              <a:srgbClr val="000000"/>
            </a:solidFill>
            <a:miter lim="800000"/>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uk-UA" altLang="ru-RU"/>
          </a:p>
        </p:txBody>
      </p:sp>
      <p:sp>
        <p:nvSpPr>
          <p:cNvPr id="143364" name="Text Box 2"/>
          <p:cNvSpPr>
            <a:spLocks noGrp="1" noChangeArrowheads="1"/>
          </p:cNvSpPr>
          <p:nvPr>
            <p:ph type="body"/>
          </p:nvPr>
        </p:nvSpPr>
        <p:spPr>
          <a:xfrm>
            <a:off x="685800" y="4343400"/>
            <a:ext cx="5483225" cy="4111625"/>
          </a:xfrm>
          <a:noFill/>
        </p:spPr>
        <p:txBody>
          <a:bodyPr/>
          <a:lstStyle/>
          <a:p>
            <a:pPr eaLnBrk="1" hangingPunct="1">
              <a:spcBef>
                <a:spcPts val="400"/>
              </a:spcBef>
              <a:buClrTx/>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pPr>
            <a:r>
              <a:rPr lang="en-US" altLang="ru-RU">
                <a:cs typeface="Arial" charset="0"/>
              </a:rPr>
              <a:t>GSTT 480 bp</a:t>
            </a:r>
          </a:p>
          <a:p>
            <a:pPr eaLnBrk="1" hangingPunct="1">
              <a:spcBef>
                <a:spcPts val="400"/>
              </a:spcBef>
              <a:buClrTx/>
              <a:tabLst>
                <a:tab pos="0" algn="l"/>
                <a:tab pos="392113" algn="l"/>
                <a:tab pos="785813" algn="l"/>
                <a:tab pos="1179513" algn="l"/>
                <a:tab pos="1573213" algn="l"/>
                <a:tab pos="1966913" algn="l"/>
                <a:tab pos="2360613" algn="l"/>
                <a:tab pos="2754313" algn="l"/>
                <a:tab pos="3148013" algn="l"/>
                <a:tab pos="3543300" algn="l"/>
                <a:tab pos="3937000" algn="l"/>
                <a:tab pos="4330700" algn="l"/>
                <a:tab pos="4724400" algn="l"/>
                <a:tab pos="5118100" algn="l"/>
                <a:tab pos="5511800" algn="l"/>
                <a:tab pos="5905500" algn="l"/>
                <a:tab pos="6299200" algn="l"/>
                <a:tab pos="6692900" algn="l"/>
                <a:tab pos="7088188" algn="l"/>
                <a:tab pos="7481888" algn="l"/>
                <a:tab pos="7875588" algn="l"/>
              </a:tabLst>
            </a:pPr>
            <a:r>
              <a:rPr lang="en-US" altLang="ru-RU">
                <a:cs typeface="Arial" charset="0"/>
              </a:rPr>
              <a:t>GSTM 215 bp</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386" name="Rectangle 11"/>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fld id="{8026137B-B7C5-46AF-B0C6-AFF5F3F9908F}" type="slidenum">
              <a:rPr lang="en-GB"/>
              <a:pPr/>
              <a:t>65</a:t>
            </a:fld>
            <a:endParaRPr lang="en-GB"/>
          </a:p>
        </p:txBody>
      </p:sp>
      <p:sp>
        <p:nvSpPr>
          <p:cNvPr id="144387" name="Text Box 1"/>
          <p:cNvSpPr txBox="1">
            <a:spLocks noChangeArrowheads="1"/>
          </p:cNvSpPr>
          <p:nvPr/>
        </p:nvSpPr>
        <p:spPr bwMode="auto">
          <a:xfrm>
            <a:off x="1143000" y="677863"/>
            <a:ext cx="4572000" cy="3444875"/>
          </a:xfrm>
          <a:prstGeom prst="rect">
            <a:avLst/>
          </a:prstGeom>
          <a:solidFill>
            <a:srgbClr val="FFFFFF"/>
          </a:solidFill>
          <a:ln w="9360">
            <a:solidFill>
              <a:srgbClr val="000000"/>
            </a:solidFill>
            <a:miter lim="800000"/>
            <a:headEnd/>
            <a:tailEnd/>
          </a:ln>
        </p:spPr>
        <p:txBody>
          <a:bodyPr wrap="none" anchor="ctr"/>
          <a:lstStyle/>
          <a:p>
            <a:endParaRPr lang="uk-UA"/>
          </a:p>
        </p:txBody>
      </p:sp>
      <p:sp>
        <p:nvSpPr>
          <p:cNvPr id="144388" name="Rectangle 2"/>
          <p:cNvSpPr>
            <a:spLocks noGrp="1" noChangeArrowheads="1"/>
          </p:cNvSpPr>
          <p:nvPr>
            <p:ph type="body"/>
          </p:nvPr>
        </p:nvSpPr>
        <p:spPr>
          <a:xfrm>
            <a:off x="685800" y="4343400"/>
            <a:ext cx="5480050" cy="4108450"/>
          </a:xfrm>
          <a:noFill/>
        </p:spPr>
        <p:txBody>
          <a:bodyPr wrap="none" anchor="ctr"/>
          <a:lstStyle/>
          <a:p>
            <a:endParaRPr lang="ru-RU"/>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11"/>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fld id="{62CE89A3-E810-4D6B-8EF7-04F655914A52}" type="slidenum">
              <a:rPr lang="en-GB"/>
              <a:pPr/>
              <a:t>66</a:t>
            </a:fld>
            <a:endParaRPr lang="en-GB"/>
          </a:p>
        </p:txBody>
      </p:sp>
      <p:sp>
        <p:nvSpPr>
          <p:cNvPr id="14541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uk-UA"/>
          </a:p>
        </p:txBody>
      </p:sp>
      <p:sp>
        <p:nvSpPr>
          <p:cNvPr id="145412" name="Text Box 2"/>
          <p:cNvSpPr>
            <a:spLocks noGrp="1" noChangeArrowheads="1"/>
          </p:cNvSpPr>
          <p:nvPr>
            <p:ph type="body"/>
          </p:nvPr>
        </p:nvSpPr>
        <p:spPr>
          <a:xfrm>
            <a:off x="685800" y="4343400"/>
            <a:ext cx="5486400" cy="4114800"/>
          </a:xfrm>
          <a:noFill/>
        </p:spPr>
        <p:txBody>
          <a:bodyPr lIns="90000" tIns="46800" rIns="90000" bIns="46800"/>
          <a:lstStyle/>
          <a:p>
            <a:pPr eaLnBrk="1" hangingPunct="1">
              <a:spcBef>
                <a:spcPts val="450"/>
              </a:spcBef>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atin typeface="Arial" charset="0"/>
                <a:ea typeface="Lucida Sans Unicode" pitchFamily="34" charset="0"/>
                <a:cs typeface="Lucida Sans Unicode" pitchFamily="34" charset="0"/>
              </a:rPr>
              <a:t>Популяция полностью изолирована, на нее не действуют никакие факторы, которые могут изменить генетическую структуру. Природные популяции всегда ограничены в размере и подвергаются действию факторов внешней среды.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11"/>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fld id="{F4783EED-C9CC-4C8A-9487-085FF1C2523A}" type="slidenum">
              <a:rPr lang="en-GB"/>
              <a:pPr/>
              <a:t>67</a:t>
            </a:fld>
            <a:endParaRPr lang="en-GB"/>
          </a:p>
        </p:txBody>
      </p:sp>
      <p:sp>
        <p:nvSpPr>
          <p:cNvPr id="146435"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uk-UA"/>
          </a:p>
        </p:txBody>
      </p:sp>
      <p:sp>
        <p:nvSpPr>
          <p:cNvPr id="146436" name="Text Box 2"/>
          <p:cNvSpPr>
            <a:spLocks noGrp="1" noChangeArrowheads="1"/>
          </p:cNvSpPr>
          <p:nvPr>
            <p:ph type="body"/>
          </p:nvPr>
        </p:nvSpPr>
        <p:spPr>
          <a:xfrm>
            <a:off x="685800" y="4343400"/>
            <a:ext cx="5486400" cy="4114800"/>
          </a:xfrm>
          <a:noFill/>
        </p:spPr>
        <p:txBody>
          <a:bodyPr lIns="90000" tIns="46800" rIns="90000" bIns="46800"/>
          <a:lstStyle/>
          <a:p>
            <a:pPr eaLnBrk="1" hangingPunct="1">
              <a:spcBef>
                <a:spcPts val="450"/>
              </a:spcBef>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atin typeface="Arial" charset="0"/>
                <a:ea typeface="Lucida Sans Unicode" pitchFamily="34" charset="0"/>
                <a:cs typeface="Lucida Sans Unicode" pitchFamily="34" charset="0"/>
              </a:rPr>
              <a:t>Для изучения генетической структуры и изменчивости популяции очень важным является понятие генофонда  Пример расчета частоты генов 40 Аа 20 аа 40АА </a:t>
            </a:r>
          </a:p>
          <a:p>
            <a:pPr eaLnBrk="1" hangingPunct="1">
              <a:spcBef>
                <a:spcPts val="450"/>
              </a:spcBef>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atin typeface="Arial" charset="0"/>
                <a:ea typeface="Lucida Sans Unicode" pitchFamily="34" charset="0"/>
                <a:cs typeface="Lucida Sans Unicode" pitchFamily="34" charset="0"/>
              </a:rPr>
              <a:t>Частота генотипа выражается в % (долях единицы) или   соотношении 1 больной на количество здоровых 1 на 1600 – для редких заболеваний.</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7458" name="Text Box 1"/>
          <p:cNvSpPr txBox="1">
            <a:spLocks noChangeArrowheads="1"/>
          </p:cNvSpPr>
          <p:nvPr/>
        </p:nvSpPr>
        <p:spPr bwMode="auto">
          <a:xfrm>
            <a:off x="-17489488" y="-12423775"/>
            <a:ext cx="34980563" cy="26236613"/>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47459"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Text Box 1"/>
          <p:cNvSpPr txBox="1">
            <a:spLocks noChangeArrowheads="1"/>
          </p:cNvSpPr>
          <p:nvPr/>
        </p:nvSpPr>
        <p:spPr bwMode="auto">
          <a:xfrm>
            <a:off x="-17489488" y="-12423775"/>
            <a:ext cx="34980563" cy="26236613"/>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48483"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Text Box 1"/>
          <p:cNvSpPr txBox="1">
            <a:spLocks noChangeArrowheads="1"/>
          </p:cNvSpPr>
          <p:nvPr/>
        </p:nvSpPr>
        <p:spPr bwMode="auto">
          <a:xfrm>
            <a:off x="-17489488" y="-12423775"/>
            <a:ext cx="34980563" cy="26236613"/>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49507"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Text Box 1"/>
          <p:cNvSpPr txBox="1">
            <a:spLocks noChangeArrowheads="1"/>
          </p:cNvSpPr>
          <p:nvPr/>
        </p:nvSpPr>
        <p:spPr bwMode="auto">
          <a:xfrm>
            <a:off x="-17489488" y="-12423775"/>
            <a:ext cx="34980563" cy="26236613"/>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50531"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11"/>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fld id="{3B3DA73F-12EC-4C42-9598-F315384F693B}" type="slidenum">
              <a:rPr lang="en-GB"/>
              <a:pPr/>
              <a:t>72</a:t>
            </a:fld>
            <a:endParaRPr lang="en-GB"/>
          </a:p>
        </p:txBody>
      </p:sp>
      <p:sp>
        <p:nvSpPr>
          <p:cNvPr id="151555" name="Rectangle 1"/>
          <p:cNvSpPr>
            <a:spLocks noGrp="1" noRot="1" noChangeAspect="1" noChangeArrowheads="1" noTextEdit="1"/>
          </p:cNvSpPr>
          <p:nvPr>
            <p:ph type="sldImg"/>
          </p:nvPr>
        </p:nvSpPr>
        <p:spPr>
          <a:xfrm>
            <a:off x="1130300" y="671513"/>
            <a:ext cx="4591050" cy="3444875"/>
          </a:xfrm>
          <a:solidFill>
            <a:srgbClr val="FFFFFF"/>
          </a:solidFill>
          <a:ln>
            <a:solidFill>
              <a:srgbClr val="000000"/>
            </a:solidFill>
            <a:miter lim="800000"/>
          </a:ln>
        </p:spPr>
      </p:sp>
      <p:sp>
        <p:nvSpPr>
          <p:cNvPr id="151556" name="Rectangle 2"/>
          <p:cNvSpPr>
            <a:spLocks noGrp="1" noChangeArrowheads="1"/>
          </p:cNvSpPr>
          <p:nvPr>
            <p:ph type="body" idx="1"/>
          </p:nvPr>
        </p:nvSpPr>
        <p:spPr>
          <a:xfrm>
            <a:off x="685800" y="4343400"/>
            <a:ext cx="5480050" cy="4108450"/>
          </a:xfrm>
          <a:noFill/>
        </p:spPr>
        <p:txBody>
          <a:bodyPr wrap="none" anchor="ctr"/>
          <a:lstStyle/>
          <a:p>
            <a:endParaRPr lang="ru-RU"/>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578" name="Text Box 1"/>
          <p:cNvSpPr txBox="1">
            <a:spLocks noChangeArrowheads="1"/>
          </p:cNvSpPr>
          <p:nvPr/>
        </p:nvSpPr>
        <p:spPr bwMode="auto">
          <a:xfrm>
            <a:off x="-17489488" y="-12423775"/>
            <a:ext cx="34980563" cy="26236613"/>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52579"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Text Box 1"/>
          <p:cNvSpPr txBox="1">
            <a:spLocks noChangeArrowheads="1"/>
          </p:cNvSpPr>
          <p:nvPr/>
        </p:nvSpPr>
        <p:spPr bwMode="auto">
          <a:xfrm>
            <a:off x="-17489488" y="-12423775"/>
            <a:ext cx="34980563" cy="26236613"/>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153603" name="Rectangle 2"/>
          <p:cNvSpPr>
            <a:spLocks noGrp="1" noChangeArrowheads="1"/>
          </p:cNvSpPr>
          <p:nvPr>
            <p:ph type="body"/>
          </p:nvPr>
        </p:nvSpPr>
        <p:spPr>
          <a:xfrm>
            <a:off x="685800" y="4343400"/>
            <a:ext cx="5483225" cy="4111625"/>
          </a:xfrm>
          <a:noFill/>
        </p:spPr>
        <p:txBody>
          <a:bodyPr wrap="none" anchor="ctr"/>
          <a:lstStyle/>
          <a:p>
            <a:endParaRPr lang="ru-RU"/>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080F585F-9D6D-90DE-23AD-A7A1122B0550}"/>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a:solidFill>
                  <a:schemeClr val="bg1"/>
                </a:solidFill>
                <a:latin typeface="Arial" panose="020B0604020202020204" pitchFamily="34" charset="0"/>
              </a:defRPr>
            </a:lvl1pPr>
            <a:lvl2pPr marL="742950" indent="-285750">
              <a:tabLst>
                <a:tab pos="723900" algn="l"/>
                <a:tab pos="1447800" algn="l"/>
                <a:tab pos="2171700" algn="l"/>
                <a:tab pos="2895600" algn="l"/>
              </a:tabLst>
              <a:defRPr>
                <a:solidFill>
                  <a:schemeClr val="bg1"/>
                </a:solidFill>
                <a:latin typeface="Arial" panose="020B0604020202020204" pitchFamily="34" charset="0"/>
              </a:defRPr>
            </a:lvl2pPr>
            <a:lvl3pPr marL="1143000" indent="-228600">
              <a:tabLst>
                <a:tab pos="723900" algn="l"/>
                <a:tab pos="1447800" algn="l"/>
                <a:tab pos="2171700" algn="l"/>
                <a:tab pos="2895600" algn="l"/>
              </a:tabLst>
              <a:defRPr>
                <a:solidFill>
                  <a:schemeClr val="bg1"/>
                </a:solidFill>
                <a:latin typeface="Arial" panose="020B0604020202020204" pitchFamily="34" charset="0"/>
              </a:defRPr>
            </a:lvl3pPr>
            <a:lvl4pPr marL="1600200" indent="-228600">
              <a:tabLst>
                <a:tab pos="723900" algn="l"/>
                <a:tab pos="1447800" algn="l"/>
                <a:tab pos="2171700" algn="l"/>
                <a:tab pos="2895600" algn="l"/>
              </a:tabLst>
              <a:defRPr>
                <a:solidFill>
                  <a:schemeClr val="bg1"/>
                </a:solidFill>
                <a:latin typeface="Arial" panose="020B0604020202020204" pitchFamily="34" charset="0"/>
              </a:defRPr>
            </a:lvl4pPr>
            <a:lvl5pPr marL="2057400" indent="-228600">
              <a:tabLst>
                <a:tab pos="723900" algn="l"/>
                <a:tab pos="1447800" algn="l"/>
                <a:tab pos="2171700" algn="l"/>
                <a:tab pos="2895600" algn="l"/>
              </a:tabLst>
              <a:defRPr>
                <a:solidFill>
                  <a:schemeClr val="bg1"/>
                </a:solidFill>
                <a:latin typeface="Arial" panose="020B0604020202020204" pitchFamily="34" charset="0"/>
              </a:defRPr>
            </a:lvl5pPr>
            <a:lvl6pPr marL="2514600" indent="-228600" defTabSz="447675"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defRPr>
            </a:lvl6pPr>
            <a:lvl7pPr marL="2971800" indent="-228600" defTabSz="447675"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defRPr>
            </a:lvl7pPr>
            <a:lvl8pPr marL="3429000" indent="-228600" defTabSz="447675"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defRPr>
            </a:lvl8pPr>
            <a:lvl9pPr marL="3886200" indent="-228600" defTabSz="447675"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defRPr>
            </a:lvl9pPr>
          </a:lstStyle>
          <a:p>
            <a:fld id="{BAE3610C-E198-45B1-87B0-61306732E72F}" type="slidenum">
              <a:rPr lang="ru-RU" altLang="ru-RU">
                <a:solidFill>
                  <a:srgbClr val="000000"/>
                </a:solidFill>
                <a:latin typeface="Times New Roman" panose="02020603050405020304" pitchFamily="18" charset="0"/>
              </a:rPr>
              <a:pPr/>
              <a:t>75</a:t>
            </a:fld>
            <a:endParaRPr lang="ru-RU" altLang="ru-RU">
              <a:solidFill>
                <a:srgbClr val="000000"/>
              </a:solidFill>
              <a:latin typeface="Times New Roman" panose="02020603050405020304" pitchFamily="18" charset="0"/>
            </a:endParaRPr>
          </a:p>
        </p:txBody>
      </p:sp>
      <p:sp>
        <p:nvSpPr>
          <p:cNvPr id="180227" name="Rectangle 2">
            <a:extLst>
              <a:ext uri="{FF2B5EF4-FFF2-40B4-BE49-F238E27FC236}">
                <a16:creationId xmlns:a16="http://schemas.microsoft.com/office/drawing/2014/main" id="{501957A0-98E3-9F4B-8065-C896CADD6EB9}"/>
              </a:ext>
            </a:extLst>
          </p:cNvPr>
          <p:cNvSpPr>
            <a:spLocks noGrp="1" noRot="1" noChangeAspect="1" noChangeArrowheads="1" noTextEdit="1"/>
          </p:cNvSpPr>
          <p:nvPr>
            <p:ph type="sldImg"/>
          </p:nvPr>
        </p:nvSpPr>
        <p:spPr>
          <a:xfrm>
            <a:off x="1092200" y="785813"/>
            <a:ext cx="5368925" cy="4027487"/>
          </a:xfrm>
          <a:ln/>
        </p:spPr>
      </p:sp>
      <p:sp>
        <p:nvSpPr>
          <p:cNvPr id="180228" name="Rectangle 3">
            <a:extLst>
              <a:ext uri="{FF2B5EF4-FFF2-40B4-BE49-F238E27FC236}">
                <a16:creationId xmlns:a16="http://schemas.microsoft.com/office/drawing/2014/main" id="{1B79DCCD-2800-690E-E2BC-1EDB4CDDBE3A}"/>
              </a:ext>
            </a:extLst>
          </p:cNvPr>
          <p:cNvSpPr>
            <a:spLocks noGrp="1" noChangeArrowheads="1"/>
          </p:cNvSpPr>
          <p:nvPr>
            <p:ph type="body" idx="1"/>
          </p:nvPr>
        </p:nvSpPr>
        <p:spPr>
          <a:xfrm>
            <a:off x="755650" y="5078413"/>
            <a:ext cx="6040438" cy="4803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a:t>Образец заголовка</a:t>
            </a:r>
            <a:endParaRPr lang="x-none"/>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x-none"/>
          </a:p>
        </p:txBody>
      </p:sp>
      <p:sp>
        <p:nvSpPr>
          <p:cNvPr id="4" name="Rectangle 5"/>
          <p:cNvSpPr>
            <a:spLocks noGrp="1" noChangeArrowheads="1"/>
          </p:cNvSpPr>
          <p:nvPr>
            <p:ph type="sldNum" idx="10"/>
          </p:nvPr>
        </p:nvSpPr>
        <p:spPr>
          <a:ln/>
        </p:spPr>
        <p:txBody>
          <a:bodyPr/>
          <a:lstStyle>
            <a:lvl1pPr>
              <a:defRPr/>
            </a:lvl1pPr>
          </a:lstStyle>
          <a:p>
            <a:pPr>
              <a:defRPr/>
            </a:pPr>
            <a:fld id="{0A42D622-6273-46D6-995E-A80BF1CF7FF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Rectangle 5"/>
          <p:cNvSpPr>
            <a:spLocks noGrp="1" noChangeArrowheads="1"/>
          </p:cNvSpPr>
          <p:nvPr>
            <p:ph type="sldNum" idx="10"/>
          </p:nvPr>
        </p:nvSpPr>
        <p:spPr>
          <a:ln/>
        </p:spPr>
        <p:txBody>
          <a:bodyPr/>
          <a:lstStyle>
            <a:lvl1pPr>
              <a:defRPr/>
            </a:lvl1pPr>
          </a:lstStyle>
          <a:p>
            <a:pPr>
              <a:defRPr/>
            </a:pPr>
            <a:fld id="{1DE8AC36-CF0C-4A25-8CB9-9F3A327F2E6D}"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a:t>Образец заголовка</a:t>
            </a:r>
            <a:endParaRPr lang="x-none"/>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
        <p:nvSpPr>
          <p:cNvPr id="4" name="Rectangle 5"/>
          <p:cNvSpPr>
            <a:spLocks noGrp="1" noChangeArrowheads="1"/>
          </p:cNvSpPr>
          <p:nvPr>
            <p:ph type="sldNum" idx="10"/>
          </p:nvPr>
        </p:nvSpPr>
        <p:spPr>
          <a:ln/>
        </p:spPr>
        <p:txBody>
          <a:bodyPr/>
          <a:lstStyle>
            <a:lvl1pPr>
              <a:defRPr/>
            </a:lvl1pPr>
          </a:lstStyle>
          <a:p>
            <a:pPr>
              <a:defRPr/>
            </a:pPr>
            <a:fld id="{8B5402CC-D406-4443-AD6E-AFFCAA200102}"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Объект 2"/>
          <p:cNvSpPr>
            <a:spLocks noGrp="1"/>
          </p:cNvSpPr>
          <p:nvPr>
            <p:ph sz="half" idx="1"/>
          </p:nvPr>
        </p:nvSpPr>
        <p:spPr>
          <a:xfrm>
            <a:off x="457200" y="1600200"/>
            <a:ext cx="4035425" cy="45227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Объект 3"/>
          <p:cNvSpPr>
            <a:spLocks noGrp="1"/>
          </p:cNvSpPr>
          <p:nvPr>
            <p:ph sz="half" idx="2"/>
          </p:nvPr>
        </p:nvSpPr>
        <p:spPr>
          <a:xfrm>
            <a:off x="4645025" y="1600200"/>
            <a:ext cx="4037013" cy="45227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Rectangle 5"/>
          <p:cNvSpPr>
            <a:spLocks noGrp="1" noChangeArrowheads="1"/>
          </p:cNvSpPr>
          <p:nvPr>
            <p:ph type="sldNum" idx="10"/>
          </p:nvPr>
        </p:nvSpPr>
        <p:spPr>
          <a:ln/>
        </p:spPr>
        <p:txBody>
          <a:bodyPr/>
          <a:lstStyle>
            <a:lvl1pPr>
              <a:defRPr/>
            </a:lvl1pPr>
          </a:lstStyle>
          <a:p>
            <a:pPr>
              <a:defRPr/>
            </a:pPr>
            <a:fld id="{B1EC1855-5653-4236-919D-A41EEBE81CD1}"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a:t>Образец заголовка</a:t>
            </a:r>
            <a:endParaRPr lang="x-none"/>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7" name="Rectangle 5"/>
          <p:cNvSpPr>
            <a:spLocks noGrp="1" noChangeArrowheads="1"/>
          </p:cNvSpPr>
          <p:nvPr>
            <p:ph type="sldNum" idx="10"/>
          </p:nvPr>
        </p:nvSpPr>
        <p:spPr>
          <a:ln/>
        </p:spPr>
        <p:txBody>
          <a:bodyPr/>
          <a:lstStyle>
            <a:lvl1pPr>
              <a:defRPr/>
            </a:lvl1pPr>
          </a:lstStyle>
          <a:p>
            <a:pPr>
              <a:defRPr/>
            </a:pPr>
            <a:fld id="{4AAE5E18-FB95-467D-94ED-B96DDDE62AC3}"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Rectangle 5"/>
          <p:cNvSpPr>
            <a:spLocks noGrp="1" noChangeArrowheads="1"/>
          </p:cNvSpPr>
          <p:nvPr>
            <p:ph type="sldNum" idx="10"/>
          </p:nvPr>
        </p:nvSpPr>
        <p:spPr>
          <a:ln/>
        </p:spPr>
        <p:txBody>
          <a:bodyPr/>
          <a:lstStyle>
            <a:lvl1pPr>
              <a:defRPr/>
            </a:lvl1pPr>
          </a:lstStyle>
          <a:p>
            <a:pPr>
              <a:defRPr/>
            </a:pPr>
            <a:fld id="{BDE5C5A1-BDA9-4405-928C-B1FA47E9187E}"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ln/>
        </p:spPr>
        <p:txBody>
          <a:bodyPr/>
          <a:lstStyle>
            <a:lvl1pPr>
              <a:defRPr/>
            </a:lvl1pPr>
          </a:lstStyle>
          <a:p>
            <a:pPr>
              <a:defRPr/>
            </a:pPr>
            <a:fld id="{9E7F75D9-31FF-4240-A987-74004BFDF55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endParaRPr lang="x-none"/>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5"/>
          <p:cNvSpPr>
            <a:spLocks noGrp="1" noChangeArrowheads="1"/>
          </p:cNvSpPr>
          <p:nvPr>
            <p:ph type="sldNum" idx="10"/>
          </p:nvPr>
        </p:nvSpPr>
        <p:spPr>
          <a:ln/>
        </p:spPr>
        <p:txBody>
          <a:bodyPr/>
          <a:lstStyle>
            <a:lvl1pPr>
              <a:defRPr/>
            </a:lvl1pPr>
          </a:lstStyle>
          <a:p>
            <a:pPr>
              <a:defRPr/>
            </a:pPr>
            <a:fld id="{20C91518-6659-43C0-B1D1-2F20C50A263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endParaRPr lang="x-none"/>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x-none" noProof="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5"/>
          <p:cNvSpPr>
            <a:spLocks noGrp="1" noChangeArrowheads="1"/>
          </p:cNvSpPr>
          <p:nvPr>
            <p:ph type="sldNum" idx="10"/>
          </p:nvPr>
        </p:nvSpPr>
        <p:spPr>
          <a:ln/>
        </p:spPr>
        <p:txBody>
          <a:bodyPr/>
          <a:lstStyle>
            <a:lvl1pPr>
              <a:defRPr/>
            </a:lvl1pPr>
          </a:lstStyle>
          <a:p>
            <a:pPr>
              <a:defRPr/>
            </a:pPr>
            <a:fld id="{E94C15F7-B189-48A1-8676-934911241405}"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Rectangle 5"/>
          <p:cNvSpPr>
            <a:spLocks noGrp="1" noChangeArrowheads="1"/>
          </p:cNvSpPr>
          <p:nvPr>
            <p:ph type="sldNum" idx="10"/>
          </p:nvPr>
        </p:nvSpPr>
        <p:spPr>
          <a:ln/>
        </p:spPr>
        <p:txBody>
          <a:bodyPr/>
          <a:lstStyle>
            <a:lvl1pPr>
              <a:defRPr/>
            </a:lvl1pPr>
          </a:lstStyle>
          <a:p>
            <a:pPr>
              <a:defRPr/>
            </a:pPr>
            <a:fld id="{48BFAC6C-288D-4FD7-8259-AD5B81187AF8}"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6225" y="128588"/>
            <a:ext cx="2055813" cy="5994400"/>
          </a:xfrm>
        </p:spPr>
        <p:txBody>
          <a:bodyPr vert="eaVert"/>
          <a:lstStyle/>
          <a:p>
            <a:r>
              <a:rPr lang="ru-RU"/>
              <a:t>Образец заголовка</a:t>
            </a:r>
            <a:endParaRPr lang="x-none"/>
          </a:p>
        </p:txBody>
      </p:sp>
      <p:sp>
        <p:nvSpPr>
          <p:cNvPr id="3" name="Вертикальный текст 2"/>
          <p:cNvSpPr>
            <a:spLocks noGrp="1"/>
          </p:cNvSpPr>
          <p:nvPr>
            <p:ph type="body" orient="vert" idx="1"/>
          </p:nvPr>
        </p:nvSpPr>
        <p:spPr>
          <a:xfrm>
            <a:off x="457200" y="128588"/>
            <a:ext cx="6016625" cy="59944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Rectangle 5"/>
          <p:cNvSpPr>
            <a:spLocks noGrp="1" noChangeArrowheads="1"/>
          </p:cNvSpPr>
          <p:nvPr>
            <p:ph type="sldNum" idx="10"/>
          </p:nvPr>
        </p:nvSpPr>
        <p:spPr>
          <a:ln/>
        </p:spPr>
        <p:txBody>
          <a:bodyPr/>
          <a:lstStyle>
            <a:lvl1pPr>
              <a:defRPr/>
            </a:lvl1pPr>
          </a:lstStyle>
          <a:p>
            <a:pPr>
              <a:defRPr/>
            </a:pPr>
            <a:fld id="{F2BE31DA-9836-4E0F-B1BE-027DE0972A0A}"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0720" y="1676337"/>
            <a:ext cx="7767360" cy="1457433"/>
          </a:xfrm>
        </p:spPr>
        <p:txBody>
          <a:bodyPr/>
          <a:lstStyle/>
          <a:p>
            <a:r>
              <a:rPr lang="ru-RU"/>
              <a:t>Образец заголовка</a:t>
            </a:r>
            <a:endParaRPr lang="uk-UA"/>
          </a:p>
        </p:txBody>
      </p:sp>
      <p:sp>
        <p:nvSpPr>
          <p:cNvPr id="3" name="Дата 2"/>
          <p:cNvSpPr>
            <a:spLocks noGrp="1"/>
          </p:cNvSpPr>
          <p:nvPr>
            <p:ph type="dt" idx="10"/>
          </p:nvPr>
        </p:nvSpPr>
        <p:spPr>
          <a:xfrm>
            <a:off x="990600" y="6248400"/>
            <a:ext cx="1900238" cy="452438"/>
          </a:xfrm>
        </p:spPr>
        <p:txBody>
          <a:bodyPr/>
          <a:lstStyle>
            <a:lvl1pPr eaLnBrk="1" hangingPunct="1">
              <a:buClr>
                <a:srgbClr val="000000"/>
              </a:buClr>
              <a:buSzPct val="100000"/>
              <a:buFont typeface="Times New Roman" panose="02020603050405020304" pitchFamily="18" charset="0"/>
              <a:buNone/>
              <a:defRPr>
                <a:latin typeface="Arial" panose="020B0604020202020204" pitchFamily="34" charset="0"/>
                <a:ea typeface="+mn-ea"/>
              </a:defRPr>
            </a:lvl1pPr>
          </a:lstStyle>
          <a:p>
            <a:pPr>
              <a:defRPr/>
            </a:pPr>
            <a:endParaRPr lang="ru-RU"/>
          </a:p>
        </p:txBody>
      </p:sp>
      <p:sp>
        <p:nvSpPr>
          <p:cNvPr id="4" name="Нижний колонтитул 3"/>
          <p:cNvSpPr>
            <a:spLocks noGrp="1"/>
          </p:cNvSpPr>
          <p:nvPr>
            <p:ph type="ftr" idx="11"/>
          </p:nvPr>
        </p:nvSpPr>
        <p:spPr>
          <a:xfrm>
            <a:off x="3429000" y="6248400"/>
            <a:ext cx="2890838" cy="452438"/>
          </a:xfrm>
        </p:spPr>
        <p:txBody>
          <a:bodyPr/>
          <a:lstStyle>
            <a:lvl1pPr eaLnBrk="1" hangingPunct="1">
              <a:buClr>
                <a:srgbClr val="000000"/>
              </a:buClr>
              <a:buSzPct val="100000"/>
              <a:buFont typeface="Times New Roman" panose="02020603050405020304" pitchFamily="18" charset="0"/>
              <a:buNone/>
              <a:defRPr>
                <a:latin typeface="Arial" panose="020B0604020202020204" pitchFamily="34" charset="0"/>
                <a:ea typeface="+mn-ea"/>
              </a:defRPr>
            </a:lvl1pPr>
          </a:lstStyle>
          <a:p>
            <a:pPr>
              <a:defRPr/>
            </a:pPr>
            <a:endParaRPr lang="ru-RU"/>
          </a:p>
        </p:txBody>
      </p:sp>
      <p:sp>
        <p:nvSpPr>
          <p:cNvPr id="5" name="Номер слайда 4"/>
          <p:cNvSpPr>
            <a:spLocks noGrp="1"/>
          </p:cNvSpPr>
          <p:nvPr>
            <p:ph type="sldNum" idx="12"/>
          </p:nvPr>
        </p:nvSpPr>
        <p:spPr>
          <a:xfrm>
            <a:off x="6858000" y="6248400"/>
            <a:ext cx="1900238" cy="452438"/>
          </a:xfrm>
        </p:spPr>
        <p:txBody>
          <a:bodyPr/>
          <a:lstStyle>
            <a:lvl1pPr>
              <a:defRPr/>
            </a:lvl1pPr>
          </a:lstStyle>
          <a:p>
            <a:pPr>
              <a:defRPr/>
            </a:pPr>
            <a:fld id="{332FDFAA-73B3-4DCE-B713-2900A195BD53}" type="slidenum">
              <a:rPr lang="ru-RU" altLang="ru-RU"/>
              <a:pPr>
                <a:defRPr/>
              </a:pPr>
              <a:t>‹#›</a:t>
            </a:fld>
            <a:endParaRPr lang="ru-RU" alt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Заголовок, текст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0938" y="214313"/>
            <a:ext cx="7791450" cy="1460500"/>
          </a:xfrm>
        </p:spPr>
        <p:txBody>
          <a:bodyPr/>
          <a:lstStyle/>
          <a:p>
            <a:r>
              <a:rPr lang="ru-RU"/>
              <a:t>Образец заголовка</a:t>
            </a:r>
            <a:endParaRPr lang="uk-UA"/>
          </a:p>
        </p:txBody>
      </p:sp>
      <p:sp>
        <p:nvSpPr>
          <p:cNvPr id="3" name="Текст 2"/>
          <p:cNvSpPr>
            <a:spLocks noGrp="1"/>
          </p:cNvSpPr>
          <p:nvPr>
            <p:ph type="body" sz="half" idx="1"/>
          </p:nvPr>
        </p:nvSpPr>
        <p:spPr>
          <a:xfrm>
            <a:off x="1182688" y="2017714"/>
            <a:ext cx="3808412" cy="411321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иаграмма 3"/>
          <p:cNvSpPr>
            <a:spLocks noGrp="1"/>
          </p:cNvSpPr>
          <p:nvPr>
            <p:ph type="chart" sz="half" idx="2"/>
          </p:nvPr>
        </p:nvSpPr>
        <p:spPr>
          <a:xfrm>
            <a:off x="5143500" y="2017714"/>
            <a:ext cx="3810000" cy="4113212"/>
          </a:xfrm>
        </p:spPr>
        <p:txBody>
          <a:bodyPr/>
          <a:lstStyle/>
          <a:p>
            <a:pPr lvl="0"/>
            <a:endParaRPr lang="uk-UA" noProof="0"/>
          </a:p>
        </p:txBody>
      </p:sp>
      <p:sp>
        <p:nvSpPr>
          <p:cNvPr id="5" name="Дата 4"/>
          <p:cNvSpPr>
            <a:spLocks noGrp="1"/>
          </p:cNvSpPr>
          <p:nvPr>
            <p:ph type="dt" idx="10"/>
          </p:nvPr>
        </p:nvSpPr>
        <p:spPr>
          <a:xfrm>
            <a:off x="1162050" y="6243638"/>
            <a:ext cx="1903413" cy="455612"/>
          </a:xfrm>
        </p:spPr>
        <p:txBody>
          <a:bodyPr/>
          <a:lstStyle>
            <a:lvl1pPr>
              <a:defRPr>
                <a:latin typeface="Arial" panose="020B0604020202020204" pitchFamily="34" charset="0"/>
                <a:ea typeface="+mn-ea"/>
              </a:defRPr>
            </a:lvl1pPr>
          </a:lstStyle>
          <a:p>
            <a:pPr>
              <a:defRPr/>
            </a:pPr>
            <a:endParaRPr lang="uk-UA"/>
          </a:p>
        </p:txBody>
      </p:sp>
      <p:sp>
        <p:nvSpPr>
          <p:cNvPr id="6" name="Нижний колонтитул 5"/>
          <p:cNvSpPr>
            <a:spLocks noGrp="1"/>
          </p:cNvSpPr>
          <p:nvPr>
            <p:ph type="ftr" idx="11"/>
          </p:nvPr>
        </p:nvSpPr>
        <p:spPr>
          <a:xfrm>
            <a:off x="3657600" y="6243638"/>
            <a:ext cx="2894013" cy="455612"/>
          </a:xfrm>
        </p:spPr>
        <p:txBody>
          <a:bodyPr/>
          <a:lstStyle>
            <a:lvl1pPr>
              <a:defRPr>
                <a:latin typeface="Arial" panose="020B0604020202020204" pitchFamily="34" charset="0"/>
                <a:ea typeface="+mn-ea"/>
              </a:defRPr>
            </a:lvl1pPr>
          </a:lstStyle>
          <a:p>
            <a:pPr>
              <a:defRPr/>
            </a:pPr>
            <a:endParaRPr lang="uk-UA"/>
          </a:p>
        </p:txBody>
      </p:sp>
      <p:sp>
        <p:nvSpPr>
          <p:cNvPr id="7" name="Номер слайда 6"/>
          <p:cNvSpPr>
            <a:spLocks noGrp="1"/>
          </p:cNvSpPr>
          <p:nvPr>
            <p:ph type="sldNum" idx="12"/>
          </p:nvPr>
        </p:nvSpPr>
        <p:spPr>
          <a:xfrm>
            <a:off x="7042150" y="6243638"/>
            <a:ext cx="1903413" cy="455612"/>
          </a:xfrm>
        </p:spPr>
        <p:txBody>
          <a:bodyPr/>
          <a:lstStyle>
            <a:lvl1pPr>
              <a:defRPr/>
            </a:lvl1pPr>
          </a:lstStyle>
          <a:p>
            <a:pPr>
              <a:defRPr/>
            </a:pPr>
            <a:fld id="{297A570D-9DE2-46F5-B192-1AE8608EC393}" type="slidenum">
              <a:rPr lang="uk-UA" altLang="ru-RU"/>
              <a:pPr>
                <a:defRPr/>
              </a:pPr>
              <a:t>‹#›</a:t>
            </a:fld>
            <a:endParaRPr lang="uk-UA" alt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0561" y="214584"/>
            <a:ext cx="7788960" cy="1457433"/>
          </a:xfrm>
        </p:spPr>
        <p:txBody>
          <a:bodyPr/>
          <a:lstStyle/>
          <a:p>
            <a:r>
              <a:rPr lang="ru-RU"/>
              <a:t>Образец заголовка</a:t>
            </a:r>
            <a:endParaRPr lang="uk-UA"/>
          </a:p>
        </p:txBody>
      </p:sp>
      <p:sp>
        <p:nvSpPr>
          <p:cNvPr id="3" name="Текст 2"/>
          <p:cNvSpPr>
            <a:spLocks noGrp="1"/>
          </p:cNvSpPr>
          <p:nvPr>
            <p:ph type="body" sz="half" idx="1"/>
          </p:nvPr>
        </p:nvSpPr>
        <p:spPr>
          <a:xfrm>
            <a:off x="1182241" y="2017652"/>
            <a:ext cx="3814560" cy="411019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5135040" y="2017652"/>
            <a:ext cx="3816000" cy="411019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idx="10"/>
          </p:nvPr>
        </p:nvSpPr>
        <p:spPr>
          <a:xfrm>
            <a:off x="1162050" y="6243638"/>
            <a:ext cx="1900238" cy="452437"/>
          </a:xfrm>
        </p:spPr>
        <p:txBody>
          <a:bodyPr/>
          <a:lstStyle>
            <a:lvl1pPr>
              <a:defRPr>
                <a:latin typeface="Arial" panose="020B0604020202020204" pitchFamily="34" charset="0"/>
                <a:ea typeface="+mn-ea"/>
              </a:defRPr>
            </a:lvl1pPr>
          </a:lstStyle>
          <a:p>
            <a:pPr>
              <a:defRPr/>
            </a:pPr>
            <a:endParaRPr lang="ru-RU"/>
          </a:p>
        </p:txBody>
      </p:sp>
      <p:sp>
        <p:nvSpPr>
          <p:cNvPr id="6" name="Нижний колонтитул 5"/>
          <p:cNvSpPr>
            <a:spLocks noGrp="1"/>
          </p:cNvSpPr>
          <p:nvPr>
            <p:ph type="ftr" idx="11"/>
          </p:nvPr>
        </p:nvSpPr>
        <p:spPr>
          <a:xfrm>
            <a:off x="3657600" y="6243638"/>
            <a:ext cx="2890838" cy="452437"/>
          </a:xfrm>
        </p:spPr>
        <p:txBody>
          <a:bodyPr/>
          <a:lstStyle>
            <a:lvl1pPr>
              <a:defRPr>
                <a:latin typeface="Arial" panose="020B0604020202020204" pitchFamily="34" charset="0"/>
                <a:ea typeface="+mn-ea"/>
              </a:defRPr>
            </a:lvl1pPr>
          </a:lstStyle>
          <a:p>
            <a:pPr>
              <a:defRPr/>
            </a:pPr>
            <a:endParaRPr lang="ru-RU"/>
          </a:p>
        </p:txBody>
      </p:sp>
      <p:sp>
        <p:nvSpPr>
          <p:cNvPr id="7" name="Номер слайда 6"/>
          <p:cNvSpPr>
            <a:spLocks noGrp="1"/>
          </p:cNvSpPr>
          <p:nvPr>
            <p:ph type="sldNum" idx="12"/>
          </p:nvPr>
        </p:nvSpPr>
        <p:spPr>
          <a:xfrm>
            <a:off x="7042150" y="6243638"/>
            <a:ext cx="1900238" cy="452437"/>
          </a:xfrm>
        </p:spPr>
        <p:txBody>
          <a:bodyPr/>
          <a:lstStyle>
            <a:lvl1pPr>
              <a:defRPr/>
            </a:lvl1pPr>
          </a:lstStyle>
          <a:p>
            <a:pPr>
              <a:defRPr/>
            </a:pPr>
            <a:fld id="{5C0AC7B5-51B9-4549-BA32-E34AAE97B1DF}" type="slidenum">
              <a:rPr lang="ru-RU" altLang="ru-RU"/>
              <a:pPr>
                <a:defRPr/>
              </a:pPr>
              <a:t>‹#›</a:t>
            </a:fld>
            <a:endParaRPr lang="ru-RU" alt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0938" y="214313"/>
            <a:ext cx="7791450" cy="1460500"/>
          </a:xfrm>
        </p:spPr>
        <p:txBody>
          <a:bodyPr/>
          <a:lstStyle/>
          <a:p>
            <a:r>
              <a:rPr lang="ru-RU"/>
              <a:t>Образец заголовка</a:t>
            </a:r>
            <a:endParaRPr lang="uk-UA"/>
          </a:p>
        </p:txBody>
      </p:sp>
      <p:sp>
        <p:nvSpPr>
          <p:cNvPr id="3" name="Текст 2"/>
          <p:cNvSpPr>
            <a:spLocks noGrp="1"/>
          </p:cNvSpPr>
          <p:nvPr>
            <p:ph type="body" sz="half" idx="1"/>
          </p:nvPr>
        </p:nvSpPr>
        <p:spPr>
          <a:xfrm>
            <a:off x="1182688" y="2017713"/>
            <a:ext cx="7770812" cy="197961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1182688" y="4149725"/>
            <a:ext cx="7770812"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idx="10"/>
          </p:nvPr>
        </p:nvSpPr>
        <p:spPr>
          <a:xfrm>
            <a:off x="1162050" y="6243638"/>
            <a:ext cx="1903413" cy="455612"/>
          </a:xfrm>
        </p:spPr>
        <p:txBody>
          <a:bodyPr/>
          <a:lstStyle>
            <a:lvl1pPr>
              <a:defRPr>
                <a:latin typeface="Arial" panose="020B0604020202020204" pitchFamily="34" charset="0"/>
                <a:ea typeface="+mn-ea"/>
              </a:defRPr>
            </a:lvl1pPr>
          </a:lstStyle>
          <a:p>
            <a:pPr>
              <a:defRPr/>
            </a:pPr>
            <a:endParaRPr lang="uk-UA"/>
          </a:p>
        </p:txBody>
      </p:sp>
      <p:sp>
        <p:nvSpPr>
          <p:cNvPr id="6" name="Нижний колонтитул 5"/>
          <p:cNvSpPr>
            <a:spLocks noGrp="1"/>
          </p:cNvSpPr>
          <p:nvPr>
            <p:ph type="ftr" idx="11"/>
          </p:nvPr>
        </p:nvSpPr>
        <p:spPr>
          <a:xfrm>
            <a:off x="3657600" y="6243638"/>
            <a:ext cx="2894013" cy="455612"/>
          </a:xfrm>
        </p:spPr>
        <p:txBody>
          <a:bodyPr/>
          <a:lstStyle>
            <a:lvl1pPr>
              <a:defRPr>
                <a:latin typeface="Arial" panose="020B0604020202020204" pitchFamily="34" charset="0"/>
                <a:ea typeface="+mn-ea"/>
              </a:defRPr>
            </a:lvl1pPr>
          </a:lstStyle>
          <a:p>
            <a:pPr>
              <a:defRPr/>
            </a:pPr>
            <a:endParaRPr lang="uk-UA"/>
          </a:p>
        </p:txBody>
      </p:sp>
      <p:sp>
        <p:nvSpPr>
          <p:cNvPr id="7" name="Номер слайда 6"/>
          <p:cNvSpPr>
            <a:spLocks noGrp="1"/>
          </p:cNvSpPr>
          <p:nvPr>
            <p:ph type="sldNum" idx="12"/>
          </p:nvPr>
        </p:nvSpPr>
        <p:spPr>
          <a:xfrm>
            <a:off x="7042150" y="6243638"/>
            <a:ext cx="1903413" cy="455612"/>
          </a:xfrm>
        </p:spPr>
        <p:txBody>
          <a:bodyPr/>
          <a:lstStyle>
            <a:lvl1pPr>
              <a:defRPr/>
            </a:lvl1pPr>
          </a:lstStyle>
          <a:p>
            <a:pPr>
              <a:defRPr/>
            </a:pPr>
            <a:fld id="{E81C08F6-0F3C-4A47-AA4C-EA4DDD3B99A7}" type="slidenum">
              <a:rPr lang="uk-UA" altLang="ru-RU"/>
              <a:pPr>
                <a:defRPr/>
              </a:pPr>
              <a:t>‹#›</a:t>
            </a:fld>
            <a:endParaRPr lang="uk-UA" alt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0561" y="214584"/>
            <a:ext cx="7788960" cy="1457433"/>
          </a:xfrm>
        </p:spPr>
        <p:txBody>
          <a:bodyPr/>
          <a:lstStyle/>
          <a:p>
            <a:r>
              <a:rPr lang="ru-RU"/>
              <a:t>Образец заголовка</a:t>
            </a:r>
            <a:endParaRPr lang="uk-UA"/>
          </a:p>
        </p:txBody>
      </p:sp>
      <p:sp>
        <p:nvSpPr>
          <p:cNvPr id="3" name="Текст 2"/>
          <p:cNvSpPr>
            <a:spLocks noGrp="1"/>
          </p:cNvSpPr>
          <p:nvPr>
            <p:ph type="body" sz="half" idx="1"/>
          </p:nvPr>
        </p:nvSpPr>
        <p:spPr>
          <a:xfrm>
            <a:off x="1182241" y="2017652"/>
            <a:ext cx="3814560" cy="411019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quarter" idx="2"/>
          </p:nvPr>
        </p:nvSpPr>
        <p:spPr>
          <a:xfrm>
            <a:off x="5135040" y="2017652"/>
            <a:ext cx="3816000" cy="19859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Содержимое 4"/>
          <p:cNvSpPr>
            <a:spLocks noGrp="1"/>
          </p:cNvSpPr>
          <p:nvPr>
            <p:ph sz="quarter" idx="3"/>
          </p:nvPr>
        </p:nvSpPr>
        <p:spPr>
          <a:xfrm>
            <a:off x="5135040" y="4141876"/>
            <a:ext cx="3816000" cy="198596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Дата 5"/>
          <p:cNvSpPr>
            <a:spLocks noGrp="1"/>
          </p:cNvSpPr>
          <p:nvPr>
            <p:ph type="dt" idx="10"/>
          </p:nvPr>
        </p:nvSpPr>
        <p:spPr>
          <a:xfrm>
            <a:off x="1162050" y="6243638"/>
            <a:ext cx="1900238" cy="452437"/>
          </a:xfrm>
        </p:spPr>
        <p:txBody>
          <a:bodyPr/>
          <a:lstStyle>
            <a:lvl1pPr>
              <a:defRPr>
                <a:latin typeface="Arial" panose="020B0604020202020204" pitchFamily="34" charset="0"/>
                <a:ea typeface="+mn-ea"/>
              </a:defRPr>
            </a:lvl1pPr>
          </a:lstStyle>
          <a:p>
            <a:pPr>
              <a:defRPr/>
            </a:pPr>
            <a:endParaRPr lang="ru-RU"/>
          </a:p>
        </p:txBody>
      </p:sp>
      <p:sp>
        <p:nvSpPr>
          <p:cNvPr id="7" name="Нижний колонтитул 6"/>
          <p:cNvSpPr>
            <a:spLocks noGrp="1"/>
          </p:cNvSpPr>
          <p:nvPr>
            <p:ph type="ftr" idx="11"/>
          </p:nvPr>
        </p:nvSpPr>
        <p:spPr>
          <a:xfrm>
            <a:off x="3657600" y="6243638"/>
            <a:ext cx="2890838" cy="452437"/>
          </a:xfrm>
        </p:spPr>
        <p:txBody>
          <a:bodyPr/>
          <a:lstStyle>
            <a:lvl1pPr>
              <a:defRPr>
                <a:latin typeface="Arial" panose="020B0604020202020204" pitchFamily="34" charset="0"/>
                <a:ea typeface="+mn-ea"/>
              </a:defRPr>
            </a:lvl1pPr>
          </a:lstStyle>
          <a:p>
            <a:pPr>
              <a:defRPr/>
            </a:pPr>
            <a:endParaRPr lang="ru-RU"/>
          </a:p>
        </p:txBody>
      </p:sp>
      <p:sp>
        <p:nvSpPr>
          <p:cNvPr id="8" name="Номер слайда 7"/>
          <p:cNvSpPr>
            <a:spLocks noGrp="1"/>
          </p:cNvSpPr>
          <p:nvPr>
            <p:ph type="sldNum" idx="12"/>
          </p:nvPr>
        </p:nvSpPr>
        <p:spPr>
          <a:xfrm>
            <a:off x="7042150" y="6243638"/>
            <a:ext cx="1900238" cy="452437"/>
          </a:xfrm>
        </p:spPr>
        <p:txBody>
          <a:bodyPr/>
          <a:lstStyle>
            <a:lvl1pPr>
              <a:defRPr/>
            </a:lvl1pPr>
          </a:lstStyle>
          <a:p>
            <a:pPr>
              <a:defRPr/>
            </a:pPr>
            <a:fld id="{E50EDBF7-8157-4C0B-B7A2-672AEC27C766}" type="slidenum">
              <a:rPr lang="ru-RU" altLang="ru-RU"/>
              <a:pPr>
                <a:defRPr/>
              </a:pPr>
              <a:t>‹#›</a:t>
            </a:fld>
            <a:endParaRPr lang="ru-RU" alt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1150561" y="214584"/>
            <a:ext cx="7788960" cy="1457433"/>
          </a:xfrm>
        </p:spPr>
        <p:txBody>
          <a:bodyPr/>
          <a:lstStyle/>
          <a:p>
            <a:r>
              <a:rPr lang="ru-RU"/>
              <a:t>Образец заголовка</a:t>
            </a:r>
            <a:endParaRPr lang="uk-UA"/>
          </a:p>
        </p:txBody>
      </p:sp>
      <p:sp>
        <p:nvSpPr>
          <p:cNvPr id="3" name="Содержимое 2"/>
          <p:cNvSpPr>
            <a:spLocks noGrp="1"/>
          </p:cNvSpPr>
          <p:nvPr>
            <p:ph sz="quarter" idx="1"/>
          </p:nvPr>
        </p:nvSpPr>
        <p:spPr>
          <a:xfrm>
            <a:off x="1182241" y="2017652"/>
            <a:ext cx="3814560" cy="19859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quarter" idx="2"/>
          </p:nvPr>
        </p:nvSpPr>
        <p:spPr>
          <a:xfrm>
            <a:off x="5135040" y="2017652"/>
            <a:ext cx="3816000" cy="19859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Содержимое 4"/>
          <p:cNvSpPr>
            <a:spLocks noGrp="1"/>
          </p:cNvSpPr>
          <p:nvPr>
            <p:ph sz="quarter" idx="3"/>
          </p:nvPr>
        </p:nvSpPr>
        <p:spPr>
          <a:xfrm>
            <a:off x="1182241" y="4141876"/>
            <a:ext cx="3814560" cy="198596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Содержимое 5"/>
          <p:cNvSpPr>
            <a:spLocks noGrp="1"/>
          </p:cNvSpPr>
          <p:nvPr>
            <p:ph sz="quarter" idx="4"/>
          </p:nvPr>
        </p:nvSpPr>
        <p:spPr>
          <a:xfrm>
            <a:off x="5135040" y="4141876"/>
            <a:ext cx="3816000" cy="198596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p:cNvSpPr>
            <a:spLocks noGrp="1"/>
          </p:cNvSpPr>
          <p:nvPr>
            <p:ph type="dt" idx="10"/>
          </p:nvPr>
        </p:nvSpPr>
        <p:spPr>
          <a:xfrm>
            <a:off x="1162050" y="6243638"/>
            <a:ext cx="1900238" cy="452437"/>
          </a:xfrm>
          <a:prstGeom prst="rect">
            <a:avLst/>
          </a:prstGeom>
        </p:spPr>
        <p:txBody>
          <a:bodyPr lIns="82945" tIns="41473" rIns="82945" bIns="41473"/>
          <a:lstStyle>
            <a:lvl1pPr>
              <a:defRPr/>
            </a:lvl1pPr>
          </a:lstStyle>
          <a:p>
            <a:pPr>
              <a:defRPr/>
            </a:pPr>
            <a:endParaRPr lang="ru-RU"/>
          </a:p>
        </p:txBody>
      </p:sp>
      <p:sp>
        <p:nvSpPr>
          <p:cNvPr id="8" name="Нижний колонтитул 7"/>
          <p:cNvSpPr>
            <a:spLocks noGrp="1"/>
          </p:cNvSpPr>
          <p:nvPr>
            <p:ph type="ftr" idx="11"/>
          </p:nvPr>
        </p:nvSpPr>
        <p:spPr>
          <a:xfrm>
            <a:off x="3657600" y="6243638"/>
            <a:ext cx="2890838" cy="452437"/>
          </a:xfrm>
          <a:prstGeom prst="rect">
            <a:avLst/>
          </a:prstGeom>
        </p:spPr>
        <p:txBody>
          <a:bodyPr lIns="82945" tIns="41473" rIns="82945" bIns="41473"/>
          <a:lstStyle>
            <a:lvl1pPr>
              <a:defRPr/>
            </a:lvl1pPr>
          </a:lstStyle>
          <a:p>
            <a:pPr>
              <a:defRPr/>
            </a:pPr>
            <a:endParaRPr lang="ru-RU"/>
          </a:p>
        </p:txBody>
      </p:sp>
      <p:sp>
        <p:nvSpPr>
          <p:cNvPr id="9" name="Номер слайда 8"/>
          <p:cNvSpPr>
            <a:spLocks noGrp="1"/>
          </p:cNvSpPr>
          <p:nvPr>
            <p:ph type="sldNum" idx="12"/>
          </p:nvPr>
        </p:nvSpPr>
        <p:spPr>
          <a:xfrm>
            <a:off x="7042150" y="6243638"/>
            <a:ext cx="1900238" cy="452437"/>
          </a:xfrm>
        </p:spPr>
        <p:txBody>
          <a:bodyPr/>
          <a:lstStyle>
            <a:lvl1pPr>
              <a:defRPr/>
            </a:lvl1pPr>
          </a:lstStyle>
          <a:p>
            <a:pPr>
              <a:defRPr/>
            </a:pPr>
            <a:fld id="{B025AF03-A1F7-4643-9313-615E0FA3A961}" type="slidenum">
              <a:rPr lang="ru-RU" altLang="ru-RU"/>
              <a:pPr>
                <a:defRPr/>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128588"/>
            <a:ext cx="8224838" cy="1431925"/>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Для правки текста заголовка щелкните мышью</a:t>
            </a:r>
          </a:p>
        </p:txBody>
      </p:sp>
      <p:sp>
        <p:nvSpPr>
          <p:cNvPr id="1027" name="Rectangle 2"/>
          <p:cNvSpPr>
            <a:spLocks noGrp="1" noChangeArrowheads="1"/>
          </p:cNvSpPr>
          <p:nvPr>
            <p:ph type="body" idx="1"/>
          </p:nvPr>
        </p:nvSpPr>
        <p:spPr bwMode="auto">
          <a:xfrm>
            <a:off x="457200" y="1600200"/>
            <a:ext cx="8224838" cy="4522788"/>
          </a:xfrm>
          <a:prstGeom prst="rect">
            <a:avLst/>
          </a:prstGeom>
          <a:noFill/>
          <a:ln w="9525">
            <a:noFill/>
            <a:round/>
            <a:headEnd/>
            <a:tailEnd/>
          </a:ln>
        </p:spPr>
        <p:txBody>
          <a:bodyPr vert="horz" wrap="square" lIns="90000" tIns="74880" rIns="90000" bIns="46800" numCol="1" anchor="t" anchorCtr="0" compatLnSpc="1">
            <a:prstTxWarp prst="textNoShape">
              <a:avLst/>
            </a:prstTxWarp>
          </a:bodyPr>
          <a:lstStyle/>
          <a:p>
            <a:pPr lvl="0"/>
            <a:r>
              <a:rPr lang="en-GB"/>
              <a:t>Для правки структуры щелкните мышью</a:t>
            </a:r>
          </a:p>
          <a:p>
            <a:pPr lvl="1"/>
            <a:r>
              <a:rPr lang="en-GB"/>
              <a:t>Второй уровень структуры</a:t>
            </a:r>
          </a:p>
          <a:p>
            <a:pPr lvl="2"/>
            <a:r>
              <a:rPr lang="en-GB"/>
              <a:t>Третий уровень структуры</a:t>
            </a:r>
          </a:p>
          <a:p>
            <a:pPr lvl="3"/>
            <a:r>
              <a:rPr lang="en-GB"/>
              <a:t>Четвертый уровень структуры</a:t>
            </a:r>
          </a:p>
          <a:p>
            <a:pPr lvl="4"/>
            <a:r>
              <a:rPr lang="en-GB"/>
              <a:t>Пятый уровень структуры</a:t>
            </a:r>
          </a:p>
          <a:p>
            <a:pPr lvl="4"/>
            <a:r>
              <a:rPr lang="en-GB"/>
              <a:t>Шестой уровень структуры</a:t>
            </a:r>
          </a:p>
          <a:p>
            <a:pPr lvl="4"/>
            <a:r>
              <a:rPr lang="en-GB"/>
              <a:t>Седьмой уровень структуры</a:t>
            </a:r>
          </a:p>
          <a:p>
            <a:pPr lvl="4"/>
            <a:r>
              <a:rPr lang="en-GB"/>
              <a:t>Восьмой уровень структуры</a:t>
            </a:r>
          </a:p>
          <a:p>
            <a:pPr lvl="4"/>
            <a:r>
              <a:rPr lang="en-GB"/>
              <a:t>Девятый уровень структуры</a:t>
            </a:r>
          </a:p>
        </p:txBody>
      </p:sp>
      <p:sp>
        <p:nvSpPr>
          <p:cNvPr id="1028" name="Text Box 3"/>
          <p:cNvSpPr txBox="1">
            <a:spLocks noChangeArrowheads="1"/>
          </p:cNvSpPr>
          <p:nvPr/>
        </p:nvSpPr>
        <p:spPr bwMode="auto">
          <a:xfrm>
            <a:off x="457200" y="6245225"/>
            <a:ext cx="2133600" cy="476250"/>
          </a:xfrm>
          <a:prstGeom prst="rect">
            <a:avLst/>
          </a:prstGeom>
          <a:noFill/>
          <a:ln w="9525">
            <a:noFill/>
            <a:round/>
            <a:headEnd/>
            <a:tailEnd/>
          </a:ln>
          <a:effectLst/>
        </p:spPr>
        <p:txBody>
          <a:bodyPr wrap="none" anchor="ctr"/>
          <a:lstStyle/>
          <a:p>
            <a:pPr eaLnBrk="1" hangingPunct="1">
              <a:buClr>
                <a:srgbClr val="000000"/>
              </a:buClr>
              <a:buSzPct val="100000"/>
              <a:buFont typeface="Times New Roman" pitchFamily="18" charset="0"/>
              <a:buNone/>
              <a:defRPr/>
            </a:pPr>
            <a:endParaRPr lang="uk-UA"/>
          </a:p>
        </p:txBody>
      </p:sp>
      <p:sp>
        <p:nvSpPr>
          <p:cNvPr id="1029" name="Text Box 4"/>
          <p:cNvSpPr txBox="1">
            <a:spLocks noChangeArrowheads="1"/>
          </p:cNvSpPr>
          <p:nvPr/>
        </p:nvSpPr>
        <p:spPr bwMode="auto">
          <a:xfrm>
            <a:off x="3124200" y="6245225"/>
            <a:ext cx="2895600" cy="476250"/>
          </a:xfrm>
          <a:prstGeom prst="rect">
            <a:avLst/>
          </a:prstGeom>
          <a:noFill/>
          <a:ln w="9525">
            <a:noFill/>
            <a:round/>
            <a:headEnd/>
            <a:tailEnd/>
          </a:ln>
          <a:effectLst/>
        </p:spPr>
        <p:txBody>
          <a:bodyPr wrap="none" anchor="ctr"/>
          <a:lstStyle/>
          <a:p>
            <a:pPr eaLnBrk="1" hangingPunct="1">
              <a:buClr>
                <a:srgbClr val="000000"/>
              </a:buClr>
              <a:buSzPct val="100000"/>
              <a:buFont typeface="Times New Roman" pitchFamily="18" charset="0"/>
              <a:buNone/>
              <a:defRPr/>
            </a:pPr>
            <a:endParaRPr lang="uk-UA"/>
          </a:p>
        </p:txBody>
      </p:sp>
      <p:sp>
        <p:nvSpPr>
          <p:cNvPr id="2" name="Rectangle 5"/>
          <p:cNvSpPr>
            <a:spLocks noGrp="1" noChangeArrowheads="1"/>
          </p:cNvSpPr>
          <p:nvPr>
            <p:ph type="sldNum"/>
          </p:nvPr>
        </p:nvSpPr>
        <p:spPr bwMode="auto">
          <a:xfrm>
            <a:off x="6553200" y="6245225"/>
            <a:ext cx="2128838" cy="471488"/>
          </a:xfrm>
          <a:prstGeom prst="rect">
            <a:avLst/>
          </a:prstGeom>
          <a:noFill/>
          <a:ln>
            <a:noFill/>
          </a:ln>
          <a:effectLst/>
        </p:spPr>
        <p:txBody>
          <a:bodyPr vert="horz" wrap="square" lIns="90000" tIns="46800" rIns="90000" bIns="46800" numCol="1" anchor="t" anchorCtr="0" compatLnSpc="1">
            <a:prstTxWarp prst="textNoShape">
              <a:avLst/>
            </a:prstTxWarp>
          </a:bodyPr>
          <a:lstStyle>
            <a:lvl1pPr algn="r" eaLnBrk="1" hangingPunct="1">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defRPr>
            </a:lvl1pPr>
          </a:lstStyle>
          <a:p>
            <a:pPr>
              <a:defRPr/>
            </a:pPr>
            <a:fld id="{52F9AEB6-E20E-4545-AFBC-CBB5294C67D8}"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itchFamily="18" charset="0"/>
        <a:defRPr sz="4400" kern="1200">
          <a:solidFill>
            <a:srgbClr val="000000"/>
          </a:solidFill>
          <a:latin typeface="+mj-lt"/>
          <a:ea typeface="Lucida Sans Unicode" pitchFamily="34" charset="0"/>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Lucida Sans Unicode" pitchFamily="34" charset="0"/>
          <a:cs typeface="Lucida Sans Unicode" panose="020B0602030504020204" pitchFamily="34" charset="0"/>
        </a:defRPr>
      </a:lvl2pPr>
      <a:lvl3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Lucida Sans Unicode" pitchFamily="34" charset="0"/>
          <a:cs typeface="Lucida Sans Unicode" panose="020B0602030504020204" pitchFamily="34" charset="0"/>
        </a:defRPr>
      </a:lvl3pPr>
      <a:lvl4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Lucida Sans Unicode" pitchFamily="34" charset="0"/>
          <a:cs typeface="Lucida Sans Unicode" panose="020B0602030504020204" pitchFamily="34" charset="0"/>
        </a:defRPr>
      </a:lvl4pPr>
      <a:lvl5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Lucida Sans Unicode" pitchFamily="34" charset="0"/>
          <a:cs typeface="Lucida Sans Unicode" panose="020B0602030504020204" pitchFamily="34" charset="0"/>
        </a:defRPr>
      </a:lvl5pPr>
      <a:lvl6pPr marL="2514600" indent="-228600"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Lucida Sans Unicode" panose="020B0602030504020204" pitchFamily="34" charset="0"/>
        </a:defRPr>
      </a:lvl6pPr>
      <a:lvl7pPr marL="2971800" indent="-228600"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Lucida Sans Unicode" panose="020B0602030504020204" pitchFamily="34" charset="0"/>
        </a:defRPr>
      </a:lvl7pPr>
      <a:lvl8pPr marL="3429000" indent="-228600"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Lucida Sans Unicode" panose="020B0602030504020204" pitchFamily="34" charset="0"/>
        </a:defRPr>
      </a:lvl8pPr>
      <a:lvl9pPr marL="3886200" indent="-228600"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Lucida Sans Unicode" panose="020B0602030504020204" pitchFamily="34" charset="0"/>
        </a:defRPr>
      </a:lvl9pPr>
    </p:titleStyle>
    <p:bodyStyle>
      <a:lvl1pPr marL="342900" indent="-342900" algn="l" defTabSz="449263" rtl="0" eaLnBrk="0" fontAlgn="base" hangingPunct="0">
        <a:lnSpc>
          <a:spcPct val="93000"/>
        </a:lnSpc>
        <a:spcBef>
          <a:spcPts val="800"/>
        </a:spcBef>
        <a:spcAft>
          <a:spcPct val="0"/>
        </a:spcAft>
        <a:buClr>
          <a:srgbClr val="000000"/>
        </a:buClr>
        <a:buSzPct val="100000"/>
        <a:buFont typeface="Times New Roman" pitchFamily="18" charset="0"/>
        <a:defRPr sz="3200" kern="1200">
          <a:solidFill>
            <a:srgbClr val="000000"/>
          </a:solidFill>
          <a:latin typeface="+mn-lt"/>
          <a:ea typeface="Lucida Sans Unicode" pitchFamily="34" charset="0"/>
          <a:cs typeface="+mn-cs"/>
        </a:defRPr>
      </a:lvl1pPr>
      <a:lvl2pPr marL="742950" indent="-285750" algn="l" defTabSz="449263" rtl="0" eaLnBrk="0" fontAlgn="base" hangingPunct="0">
        <a:lnSpc>
          <a:spcPct val="93000"/>
        </a:lnSpc>
        <a:spcBef>
          <a:spcPts val="700"/>
        </a:spcBef>
        <a:spcAft>
          <a:spcPct val="0"/>
        </a:spcAft>
        <a:buClr>
          <a:srgbClr val="000000"/>
        </a:buClr>
        <a:buSzPct val="100000"/>
        <a:buFont typeface="Times New Roman" pitchFamily="18" charset="0"/>
        <a:defRPr sz="2800" kern="1200">
          <a:solidFill>
            <a:srgbClr val="000000"/>
          </a:solidFill>
          <a:latin typeface="+mn-lt"/>
          <a:ea typeface="Lucida Sans Unicode" pitchFamily="34" charset="0"/>
          <a:cs typeface="+mn-cs"/>
        </a:defRPr>
      </a:lvl2pPr>
      <a:lvl3pPr marL="1143000" indent="-228600" algn="l" defTabSz="449263" rtl="0" eaLnBrk="0" fontAlgn="base" hangingPunct="0">
        <a:lnSpc>
          <a:spcPct val="93000"/>
        </a:lnSpc>
        <a:spcBef>
          <a:spcPts val="600"/>
        </a:spcBef>
        <a:spcAft>
          <a:spcPct val="0"/>
        </a:spcAft>
        <a:buClr>
          <a:srgbClr val="000000"/>
        </a:buClr>
        <a:buSzPct val="100000"/>
        <a:buFont typeface="Times New Roman" pitchFamily="18" charset="0"/>
        <a:defRPr sz="2400" kern="1200">
          <a:solidFill>
            <a:srgbClr val="000000"/>
          </a:solidFill>
          <a:latin typeface="+mn-lt"/>
          <a:ea typeface="Lucida Sans Unicode" pitchFamily="34" charset="0"/>
          <a:cs typeface="+mn-cs"/>
        </a:defRPr>
      </a:lvl3pPr>
      <a:lvl4pPr marL="1600200" indent="-228600" algn="l" defTabSz="449263" rtl="0" eaLnBrk="0" fontAlgn="base" hangingPunct="0">
        <a:lnSpc>
          <a:spcPct val="93000"/>
        </a:lnSpc>
        <a:spcBef>
          <a:spcPts val="500"/>
        </a:spcBef>
        <a:spcAft>
          <a:spcPct val="0"/>
        </a:spcAft>
        <a:buClr>
          <a:srgbClr val="000000"/>
        </a:buClr>
        <a:buSzPct val="100000"/>
        <a:buFont typeface="Times New Roman" pitchFamily="18" charset="0"/>
        <a:defRPr sz="2000" kern="1200">
          <a:solidFill>
            <a:srgbClr val="000000"/>
          </a:solidFill>
          <a:latin typeface="+mn-lt"/>
          <a:ea typeface="Lucida Sans Unicode" pitchFamily="34" charset="0"/>
          <a:cs typeface="+mn-cs"/>
        </a:defRPr>
      </a:lvl4pPr>
      <a:lvl5pPr marL="2057400" indent="-228600" algn="l" defTabSz="449263" rtl="0" eaLnBrk="0" fontAlgn="base" hangingPunct="0">
        <a:lnSpc>
          <a:spcPct val="93000"/>
        </a:lnSpc>
        <a:spcBef>
          <a:spcPts val="500"/>
        </a:spcBef>
        <a:spcAft>
          <a:spcPct val="0"/>
        </a:spcAft>
        <a:buClr>
          <a:srgbClr val="000000"/>
        </a:buClr>
        <a:buSzPct val="100000"/>
        <a:buFont typeface="Times New Roman" pitchFamily="18" charset="0"/>
        <a:defRPr sz="2000" kern="1200">
          <a:solidFill>
            <a:srgbClr val="000000"/>
          </a:solidFill>
          <a:latin typeface="+mn-lt"/>
          <a:ea typeface="Lucida Sans Unicode"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6.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16.xml"/><Relationship Id="rId5" Type="http://schemas.openxmlformats.org/officeDocument/2006/relationships/image" Target="../media/image41.jpeg"/><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emf"/></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14.xml"/><Relationship Id="rId5" Type="http://schemas.openxmlformats.org/officeDocument/2006/relationships/image" Target="../media/image47.jpeg"/><Relationship Id="rId4" Type="http://schemas.openxmlformats.org/officeDocument/2006/relationships/image" Target="../media/image46.jpeg"/></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14.xml"/><Relationship Id="rId5" Type="http://schemas.openxmlformats.org/officeDocument/2006/relationships/image" Target="../media/image50.png"/><Relationship Id="rId4" Type="http://schemas.openxmlformats.org/officeDocument/2006/relationships/image" Target="../media/image49.jpeg"/></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14.xml"/><Relationship Id="rId5" Type="http://schemas.openxmlformats.org/officeDocument/2006/relationships/image" Target="../media/image53.jpeg"/><Relationship Id="rId4" Type="http://schemas.openxmlformats.org/officeDocument/2006/relationships/image" Target="../media/image52.jpeg"/></Relationships>
</file>

<file path=ppt/slides/_rels/slide47.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jpeg"/></Relationships>
</file>

<file path=ppt/slides/_rels/slide4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14.xml"/><Relationship Id="rId5" Type="http://schemas.openxmlformats.org/officeDocument/2006/relationships/image" Target="../media/image59.jpeg"/><Relationship Id="rId4" Type="http://schemas.openxmlformats.org/officeDocument/2006/relationships/image" Target="../media/image58.jpeg"/></Relationships>
</file>

<file path=ppt/slides/_rels/slide49.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3.emf"/></Relationships>
</file>

<file path=ppt/slides/_rels/slide5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4.xml"/><Relationship Id="rId1" Type="http://schemas.openxmlformats.org/officeDocument/2006/relationships/slideLayout" Target="../slideLayouts/slideLayout17.xml"/><Relationship Id="rId5" Type="http://schemas.openxmlformats.org/officeDocument/2006/relationships/image" Target="../media/image72.jpeg"/><Relationship Id="rId4" Type="http://schemas.openxmlformats.org/officeDocument/2006/relationships/image" Target="../media/image71.jpeg"/></Relationships>
</file>

<file path=ppt/slides/_rels/slide6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5.xml"/><Relationship Id="rId1" Type="http://schemas.openxmlformats.org/officeDocument/2006/relationships/slideLayout" Target="../slideLayouts/slideLayout16.xml"/><Relationship Id="rId5" Type="http://schemas.openxmlformats.org/officeDocument/2006/relationships/image" Target="../media/image75.png"/><Relationship Id="rId4" Type="http://schemas.openxmlformats.org/officeDocument/2006/relationships/image" Target="../media/image74.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74.xml.rels><?xml version="1.0" encoding="UTF-8" standalone="yes"?>
<Relationships xmlns="http://schemas.openxmlformats.org/package/2006/relationships"><Relationship Id="rId3" Type="http://schemas.openxmlformats.org/officeDocument/2006/relationships/hyperlink" Target="http://bp3.blogger.com/_y7OBbnae8Cc/RczOYwY23yI/AAAAAAAAAAY/QC9yhfVNRhc/s1600-h/104884728_90a882c109_m.jpg"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3" Type="http://schemas.openxmlformats.org/officeDocument/2006/relationships/hyperlink" Target="http://images.google.ru/imgres?imgurl=http://happy.uzpak.uz/forum/images/smilies/big_smile.jpg&amp;imgrefurl=http://quantum-sun.livejournal.com/&amp;usg=__HUc8WNp63VN0aRyaoUhXukLDKX0=&amp;h=317&amp;w=327&amp;sz=19&amp;hl=uk&amp;start=5&amp;tbnid=hC-xJfJhFdLTuM:&amp;tbnh=114&amp;tbnw=118&amp;prev=/images%3Fq%3Dsmile%26imgsz%3Dsmall%257Cmedium%257Clarge%257Cxlarge%26ndsp%3D21%26hl%3Duk%26newwindow%3D1%26sa%3DN"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8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noChangeArrowheads="1"/>
          </p:cNvSpPr>
          <p:nvPr>
            <p:ph type="title"/>
          </p:nvPr>
        </p:nvSpPr>
        <p:spPr/>
        <p:txBody>
          <a:bodyPr/>
          <a:lstStyle/>
          <a:p>
            <a:r>
              <a:rPr lang="uk-UA" sz="4000" b="1">
                <a:solidFill>
                  <a:srgbClr val="262699"/>
                </a:solidFill>
                <a:latin typeface="Times New Roman" pitchFamily="18" charset="0"/>
                <a:cs typeface="Times New Roman" pitchFamily="18" charset="0"/>
              </a:rPr>
              <a:t>Основи генетики людини.</a:t>
            </a:r>
            <a:br>
              <a:rPr lang="uk-UA" sz="4000" b="1">
                <a:solidFill>
                  <a:srgbClr val="262699"/>
                </a:solidFill>
                <a:latin typeface="Times New Roman" pitchFamily="18" charset="0"/>
                <a:cs typeface="Times New Roman" pitchFamily="18" charset="0"/>
              </a:rPr>
            </a:br>
            <a:r>
              <a:rPr lang="ru-RU" sz="4000" b="1">
                <a:solidFill>
                  <a:srgbClr val="262699"/>
                </a:solidFill>
                <a:latin typeface="Times New Roman" pitchFamily="18" charset="0"/>
                <a:cs typeface="Times New Roman" pitchFamily="18" charset="0"/>
              </a:rPr>
              <a:t>Методи вивчення спадковості людини</a:t>
            </a:r>
            <a:endParaRPr lang="uk-UA" sz="4000" b="1">
              <a:solidFill>
                <a:srgbClr val="262699"/>
              </a:solidFill>
            </a:endParaRPr>
          </a:p>
        </p:txBody>
      </p:sp>
      <p:pic>
        <p:nvPicPr>
          <p:cNvPr id="8195" name="Объект 4"/>
          <p:cNvPicPr>
            <a:picLocks noGrp="1" noChangeAspect="1" noChangeArrowheads="1"/>
          </p:cNvPicPr>
          <p:nvPr>
            <p:ph idx="1"/>
          </p:nvPr>
        </p:nvPicPr>
        <p:blipFill>
          <a:blip r:embed="rId2" cstate="print"/>
          <a:srcRect/>
          <a:stretch>
            <a:fillRect/>
          </a:stretch>
        </p:blipFill>
        <p:spPr>
          <a:xfrm>
            <a:off x="4656138" y="1773238"/>
            <a:ext cx="4487862" cy="2303462"/>
          </a:xfrm>
        </p:spPr>
      </p:pic>
      <p:pic>
        <p:nvPicPr>
          <p:cNvPr id="8196" name="Рисунок 2"/>
          <p:cNvPicPr>
            <a:picLocks noChangeAspect="1" noChangeArrowheads="1"/>
          </p:cNvPicPr>
          <p:nvPr/>
        </p:nvPicPr>
        <p:blipFill>
          <a:blip r:embed="rId3" cstate="print"/>
          <a:srcRect/>
          <a:stretch>
            <a:fillRect/>
          </a:stretch>
        </p:blipFill>
        <p:spPr bwMode="auto">
          <a:xfrm>
            <a:off x="323850" y="3154363"/>
            <a:ext cx="3810000" cy="3048000"/>
          </a:xfrm>
          <a:prstGeom prst="rect">
            <a:avLst/>
          </a:prstGeom>
          <a:noFill/>
          <a:ln w="9525">
            <a:noFill/>
            <a:miter lim="800000"/>
            <a:headEnd/>
            <a:tailEnd/>
          </a:ln>
        </p:spPr>
      </p:pic>
      <p:pic>
        <p:nvPicPr>
          <p:cNvPr id="8197" name="Рисунок 4"/>
          <p:cNvPicPr>
            <a:picLocks noChangeAspect="1" noChangeArrowheads="1"/>
          </p:cNvPicPr>
          <p:nvPr/>
        </p:nvPicPr>
        <p:blipFill>
          <a:blip r:embed="rId4" cstate="print"/>
          <a:srcRect/>
          <a:stretch>
            <a:fillRect/>
          </a:stretch>
        </p:blipFill>
        <p:spPr bwMode="auto">
          <a:xfrm>
            <a:off x="4716463" y="4289425"/>
            <a:ext cx="3965575" cy="217805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522288" y="228600"/>
            <a:ext cx="8101012" cy="6259513"/>
          </a:xfrm>
        </p:spPr>
        <p:txBody>
          <a:bodyPr lIns="89793" tIns="46692" rIns="89793" bIns="46692"/>
          <a:lstStyle/>
          <a:p>
            <a:pPr algn="l" eaLnBrk="1" hangingPunct="1">
              <a:tabLst>
                <a:tab pos="0" algn="l"/>
                <a:tab pos="403225" algn="l"/>
                <a:tab pos="811213" algn="l"/>
                <a:tab pos="1219200" algn="l"/>
                <a:tab pos="1627188" algn="l"/>
                <a:tab pos="2033588" algn="l"/>
                <a:tab pos="2441575" algn="l"/>
                <a:tab pos="2849563" algn="l"/>
                <a:tab pos="3255963" algn="l"/>
                <a:tab pos="3663950" algn="l"/>
                <a:tab pos="4071938" algn="l"/>
                <a:tab pos="4478338" algn="l"/>
                <a:tab pos="4886325" algn="l"/>
                <a:tab pos="5294313" algn="l"/>
                <a:tab pos="5702300" algn="l"/>
                <a:tab pos="6108700" algn="l"/>
                <a:tab pos="6516688" algn="l"/>
                <a:tab pos="6924675" algn="l"/>
                <a:tab pos="7331075" algn="l"/>
                <a:tab pos="7739063" algn="l"/>
                <a:tab pos="8147050" algn="l"/>
              </a:tabLst>
            </a:pPr>
            <a:r>
              <a:rPr lang="uk-UA" altLang="ru-RU" sz="3600" b="1" dirty="0">
                <a:solidFill>
                  <a:srgbClr val="FF0000"/>
                </a:solidFill>
                <a:latin typeface="Cambria" panose="02040503050406030204" pitchFamily="18" charset="0"/>
                <a:ea typeface="Cambria" panose="02040503050406030204" pitchFamily="18" charset="0"/>
              </a:rPr>
              <a:t>Генетика людин</a:t>
            </a:r>
            <a:r>
              <a:rPr lang="uk-UA" altLang="ru-RU" sz="3600" dirty="0">
                <a:solidFill>
                  <a:srgbClr val="FF0000"/>
                </a:solidFill>
                <a:latin typeface="Cambria" panose="02040503050406030204" pitchFamily="18" charset="0"/>
                <a:ea typeface="Cambria" panose="02040503050406030204" pitchFamily="18" charset="0"/>
              </a:rPr>
              <a:t>и </a:t>
            </a:r>
            <a:r>
              <a:rPr lang="uk-UA" altLang="ru-RU" sz="3600" dirty="0">
                <a:latin typeface="Cambria" panose="02040503050406030204" pitchFamily="18" charset="0"/>
                <a:ea typeface="Cambria" panose="02040503050406030204" pitchFamily="18" charset="0"/>
              </a:rPr>
              <a:t>– вивчає особливості спадковості і мінливості людини</a:t>
            </a:r>
            <a:r>
              <a:rPr lang="uk-UA" altLang="ru-RU" sz="3600" dirty="0">
                <a:solidFill>
                  <a:srgbClr val="FF0000"/>
                </a:solidFill>
                <a:latin typeface="Cambria" panose="02040503050406030204" pitchFamily="18" charset="0"/>
                <a:ea typeface="Cambria" panose="02040503050406030204" pitchFamily="18" charset="0"/>
              </a:rPr>
              <a:t> </a:t>
            </a:r>
            <a:br>
              <a:rPr lang="uk-UA" altLang="ru-RU" sz="3600" dirty="0">
                <a:solidFill>
                  <a:srgbClr val="FF0000"/>
                </a:solidFill>
                <a:latin typeface="Cambria" panose="02040503050406030204" pitchFamily="18" charset="0"/>
                <a:ea typeface="Cambria" panose="02040503050406030204" pitchFamily="18" charset="0"/>
              </a:rPr>
            </a:br>
            <a:br>
              <a:rPr lang="en-US" altLang="ru-RU" sz="3600" dirty="0">
                <a:solidFill>
                  <a:srgbClr val="FF0000"/>
                </a:solidFill>
                <a:latin typeface="Cambria" panose="02040503050406030204" pitchFamily="18" charset="0"/>
                <a:ea typeface="Cambria" panose="02040503050406030204" pitchFamily="18" charset="0"/>
              </a:rPr>
            </a:br>
            <a:r>
              <a:rPr lang="uk-UA" altLang="ru-RU" sz="3600" b="1" dirty="0">
                <a:solidFill>
                  <a:srgbClr val="FF0000"/>
                </a:solidFill>
                <a:latin typeface="Cambria" panose="02040503050406030204" pitchFamily="18" charset="0"/>
                <a:ea typeface="Cambria" panose="02040503050406030204" pitchFamily="18" charset="0"/>
              </a:rPr>
              <a:t>Медична генетика </a:t>
            </a:r>
            <a:r>
              <a:rPr lang="uk-UA" altLang="ru-RU" sz="3600" dirty="0">
                <a:latin typeface="Cambria" panose="02040503050406030204" pitchFamily="18" charset="0"/>
                <a:ea typeface="Cambria" panose="02040503050406030204" pitchFamily="18" charset="0"/>
              </a:rPr>
              <a:t>– це розділ генетики людини, який вивчає генетичні основи </a:t>
            </a:r>
            <a:r>
              <a:rPr lang="uk-UA" altLang="ru-RU" sz="3600" dirty="0" err="1">
                <a:latin typeface="Cambria" panose="02040503050406030204" pitchFamily="18" charset="0"/>
                <a:ea typeface="Cambria" panose="02040503050406030204" pitchFamily="18" charset="0"/>
              </a:rPr>
              <a:t>хвороб</a:t>
            </a:r>
            <a:r>
              <a:rPr lang="uk-UA" altLang="ru-RU" sz="3600" dirty="0">
                <a:latin typeface="Cambria" panose="02040503050406030204" pitchFamily="18" charset="0"/>
                <a:ea typeface="Cambria" panose="02040503050406030204" pitchFamily="18" charset="0"/>
              </a:rPr>
              <a:t> людини</a:t>
            </a:r>
            <a:r>
              <a:rPr lang="en-US" altLang="ru-RU" sz="3600" dirty="0">
                <a:latin typeface="Cambria" panose="02040503050406030204" pitchFamily="18" charset="0"/>
                <a:ea typeface="Cambria" panose="02040503050406030204" pitchFamily="18" charset="0"/>
              </a:rPr>
              <a:t> (</a:t>
            </a:r>
            <a:r>
              <a:rPr lang="uk-UA" altLang="ru-RU" sz="3600" dirty="0" err="1">
                <a:latin typeface="Cambria" panose="02040503050406030204" pitchFamily="18" charset="0"/>
                <a:ea typeface="Cambria" panose="02040503050406030204" pitchFamily="18" charset="0"/>
              </a:rPr>
              <a:t>етіолоію</a:t>
            </a:r>
            <a:r>
              <a:rPr lang="uk-UA" altLang="ru-RU" sz="3600" dirty="0">
                <a:latin typeface="Cambria" panose="02040503050406030204" pitchFamily="18" charset="0"/>
                <a:ea typeface="Cambria" panose="02040503050406030204" pitchFamily="18" charset="0"/>
              </a:rPr>
              <a:t>, патогенез, діагностику і профілактику спадкових </a:t>
            </a:r>
            <a:r>
              <a:rPr lang="uk-UA" altLang="ru-RU" sz="3600" dirty="0" err="1">
                <a:latin typeface="Cambria" panose="02040503050406030204" pitchFamily="18" charset="0"/>
                <a:ea typeface="Cambria" panose="02040503050406030204" pitchFamily="18" charset="0"/>
              </a:rPr>
              <a:t>хвороб</a:t>
            </a:r>
            <a:r>
              <a:rPr lang="uk-UA" altLang="ru-RU" sz="3600" dirty="0">
                <a:latin typeface="Cambria" panose="02040503050406030204" pitchFamily="18" charset="0"/>
                <a:ea typeface="Cambria" panose="02040503050406030204" pitchFamily="18" charset="0"/>
              </a:rPr>
              <a:t>) </a:t>
            </a:r>
            <a:endParaRPr lang="uk-UA" altLang="ru-RU" sz="3600" dirty="0">
              <a:solidFill>
                <a:schemeClr val="tx1"/>
              </a:solidFill>
              <a:latin typeface="Cambria" panose="02040503050406030204" pitchFamily="18" charset="0"/>
              <a:ea typeface="Cambria" panose="020405030504060302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
          <p:cNvSpPr txBox="1">
            <a:spLocks noChangeArrowheads="1"/>
          </p:cNvSpPr>
          <p:nvPr/>
        </p:nvSpPr>
        <p:spPr bwMode="auto">
          <a:xfrm>
            <a:off x="466725" y="-39688"/>
            <a:ext cx="8229600" cy="588963"/>
          </a:xfrm>
          <a:prstGeom prst="rect">
            <a:avLst/>
          </a:prstGeom>
          <a:noFill/>
          <a:ln w="9525">
            <a:noFill/>
            <a:round/>
            <a:headEnd/>
            <a:tailEnd/>
          </a:ln>
        </p:spPr>
        <p:txBody>
          <a:bodyPr lIns="90000" tIns="66960" rIns="90000" bIns="46800" anchor="ctr"/>
          <a:lstStyle/>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200" b="1">
                <a:solidFill>
                  <a:srgbClr val="FF0000"/>
                </a:solidFill>
                <a:latin typeface="Times New Roman" pitchFamily="18" charset="0"/>
              </a:rPr>
              <a:t>Історія розвитку генетики людини</a:t>
            </a:r>
          </a:p>
        </p:txBody>
      </p:sp>
      <p:sp>
        <p:nvSpPr>
          <p:cNvPr id="10243" name="Text Box 2"/>
          <p:cNvSpPr txBox="1">
            <a:spLocks noChangeArrowheads="1"/>
          </p:cNvSpPr>
          <p:nvPr/>
        </p:nvSpPr>
        <p:spPr bwMode="auto">
          <a:xfrm>
            <a:off x="179388" y="604838"/>
            <a:ext cx="4897437" cy="5164137"/>
          </a:xfrm>
          <a:prstGeom prst="rect">
            <a:avLst/>
          </a:prstGeom>
          <a:noFill/>
          <a:ln w="9525">
            <a:noFill/>
            <a:round/>
            <a:headEnd/>
            <a:tailEnd/>
          </a:ln>
        </p:spPr>
        <p:txBody>
          <a:bodyPr lIns="90000" tIns="59400" rIns="90000" bIns="46800"/>
          <a:lstStyle/>
          <a:p>
            <a:pPr marL="338138" indent="-338138" eaLnBrk="1" hangingPunct="1">
              <a:lnSpc>
                <a:spcPct val="95000"/>
              </a:lnSpc>
              <a:spcBef>
                <a:spcPts val="500"/>
              </a:spcBef>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800" dirty="0">
                <a:solidFill>
                  <a:srgbClr val="000000"/>
                </a:solidFill>
                <a:latin typeface="Cambria" panose="02040503050406030204" pitchFamily="18" charset="0"/>
                <a:ea typeface="Cambria" panose="02040503050406030204" pitchFamily="18" charset="0"/>
              </a:rPr>
              <a:t>Одним із засновників генетики людини був </a:t>
            </a:r>
            <a:r>
              <a:rPr lang="uk-UA" sz="2800" dirty="0">
                <a:solidFill>
                  <a:srgbClr val="FF0000"/>
                </a:solidFill>
                <a:latin typeface="Cambria" panose="02040503050406030204" pitchFamily="18" charset="0"/>
                <a:ea typeface="Cambria" panose="02040503050406030204" pitchFamily="18" charset="0"/>
              </a:rPr>
              <a:t>Френсіс </a:t>
            </a:r>
            <a:r>
              <a:rPr lang="uk-UA" sz="2800" dirty="0" err="1">
                <a:solidFill>
                  <a:srgbClr val="FF0000"/>
                </a:solidFill>
                <a:latin typeface="Cambria" panose="02040503050406030204" pitchFamily="18" charset="0"/>
                <a:ea typeface="Cambria" panose="02040503050406030204" pitchFamily="18" charset="0"/>
              </a:rPr>
              <a:t>Гальтон</a:t>
            </a:r>
            <a:r>
              <a:rPr lang="uk-UA" sz="2800" dirty="0">
                <a:solidFill>
                  <a:srgbClr val="FF0000"/>
                </a:solidFill>
                <a:latin typeface="Cambria" panose="02040503050406030204" pitchFamily="18" charset="0"/>
                <a:ea typeface="Cambria" panose="02040503050406030204" pitchFamily="18" charset="0"/>
              </a:rPr>
              <a:t> </a:t>
            </a:r>
            <a:r>
              <a:rPr lang="uk-UA" sz="2800" dirty="0">
                <a:solidFill>
                  <a:srgbClr val="000000"/>
                </a:solidFill>
                <a:latin typeface="Cambria" panose="02040503050406030204" pitchFamily="18" charset="0"/>
                <a:ea typeface="Cambria" panose="02040503050406030204" pitchFamily="18" charset="0"/>
              </a:rPr>
              <a:t>(англійський психолог і антрополог)</a:t>
            </a:r>
          </a:p>
          <a:p>
            <a:pPr marL="338138" indent="-338138" eaLnBrk="1" hangingPunct="1">
              <a:lnSpc>
                <a:spcPct val="95000"/>
              </a:lnSpc>
              <a:spcBef>
                <a:spcPts val="500"/>
              </a:spcBef>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800" dirty="0">
                <a:solidFill>
                  <a:srgbClr val="000000"/>
                </a:solidFill>
                <a:latin typeface="Cambria" panose="02040503050406030204" pitchFamily="18" charset="0"/>
                <a:ea typeface="Cambria" panose="02040503050406030204" pitchFamily="18" charset="0"/>
              </a:rPr>
              <a:t>У</a:t>
            </a:r>
            <a:r>
              <a:rPr lang="uk-UA" sz="2800" dirty="0">
                <a:solidFill>
                  <a:srgbClr val="FF0000"/>
                </a:solidFill>
                <a:latin typeface="Cambria" panose="02040503050406030204" pitchFamily="18" charset="0"/>
                <a:ea typeface="Cambria" panose="02040503050406030204" pitchFamily="18" charset="0"/>
              </a:rPr>
              <a:t>1869 </a:t>
            </a:r>
            <a:r>
              <a:rPr lang="uk-UA" sz="2800" dirty="0">
                <a:solidFill>
                  <a:srgbClr val="000000"/>
                </a:solidFill>
                <a:latin typeface="Cambria" panose="02040503050406030204" pitchFamily="18" charset="0"/>
                <a:ea typeface="Cambria" panose="02040503050406030204" pitchFamily="18" charset="0"/>
              </a:rPr>
              <a:t>році опублікував свою книгу </a:t>
            </a:r>
            <a:r>
              <a:rPr lang="uk-UA" sz="2800" dirty="0">
                <a:solidFill>
                  <a:srgbClr val="FF0000"/>
                </a:solidFill>
                <a:latin typeface="Cambria" panose="02040503050406030204" pitchFamily="18" charset="0"/>
                <a:ea typeface="Cambria" panose="02040503050406030204" pitchFamily="18" charset="0"/>
              </a:rPr>
              <a:t>«Спадковий геній»</a:t>
            </a:r>
            <a:r>
              <a:rPr lang="uk-UA" sz="2800" dirty="0">
                <a:solidFill>
                  <a:srgbClr val="000000"/>
                </a:solidFill>
                <a:latin typeface="Cambria" panose="02040503050406030204" pitchFamily="18" charset="0"/>
                <a:ea typeface="Cambria" panose="02040503050406030204" pitchFamily="18" charset="0"/>
              </a:rPr>
              <a:t> -вважав, що геніальність має спадковий характер</a:t>
            </a:r>
          </a:p>
          <a:p>
            <a:pPr marL="338138" indent="-338138" eaLnBrk="1" hangingPunct="1">
              <a:lnSpc>
                <a:spcPct val="95000"/>
              </a:lnSpc>
              <a:spcBef>
                <a:spcPts val="500"/>
              </a:spcBef>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800" dirty="0">
                <a:solidFill>
                  <a:srgbClr val="000000"/>
                </a:solidFill>
                <a:latin typeface="Cambria" panose="02040503050406030204" pitchFamily="18" charset="0"/>
                <a:ea typeface="Cambria" panose="02040503050406030204" pitchFamily="18" charset="0"/>
              </a:rPr>
              <a:t>Він розробив </a:t>
            </a:r>
            <a:r>
              <a:rPr lang="uk-UA" sz="2800" dirty="0">
                <a:solidFill>
                  <a:srgbClr val="FF0000"/>
                </a:solidFill>
                <a:latin typeface="Cambria" panose="02040503050406030204" pitchFamily="18" charset="0"/>
                <a:ea typeface="Cambria" panose="02040503050406030204" pitchFamily="18" charset="0"/>
              </a:rPr>
              <a:t>генеалогічний, </a:t>
            </a:r>
            <a:r>
              <a:rPr lang="uk-UA" sz="2800" dirty="0" err="1">
                <a:solidFill>
                  <a:srgbClr val="FF0000"/>
                </a:solidFill>
                <a:latin typeface="Cambria" panose="02040503050406030204" pitchFamily="18" charset="0"/>
                <a:ea typeface="Cambria" panose="02040503050406030204" pitchFamily="18" charset="0"/>
              </a:rPr>
              <a:t>близнюковий</a:t>
            </a:r>
            <a:r>
              <a:rPr lang="uk-UA" sz="2800" dirty="0">
                <a:solidFill>
                  <a:srgbClr val="FF0000"/>
                </a:solidFill>
                <a:latin typeface="Cambria" panose="02040503050406030204" pitchFamily="18" charset="0"/>
                <a:ea typeface="Cambria" panose="02040503050406030204" pitchFamily="18" charset="0"/>
              </a:rPr>
              <a:t>, </a:t>
            </a:r>
            <a:r>
              <a:rPr lang="uk-UA" sz="2800" dirty="0" err="1">
                <a:solidFill>
                  <a:srgbClr val="FF0000"/>
                </a:solidFill>
                <a:latin typeface="Cambria" panose="02040503050406030204" pitchFamily="18" charset="0"/>
                <a:ea typeface="Cambria" panose="02040503050406030204" pitchFamily="18" charset="0"/>
              </a:rPr>
              <a:t>дерматогліфічний</a:t>
            </a:r>
            <a:r>
              <a:rPr lang="uk-UA" sz="2800" dirty="0">
                <a:solidFill>
                  <a:srgbClr val="FF0000"/>
                </a:solidFill>
                <a:latin typeface="Cambria" panose="02040503050406030204" pitchFamily="18" charset="0"/>
                <a:ea typeface="Cambria" panose="02040503050406030204" pitchFamily="18" charset="0"/>
              </a:rPr>
              <a:t> методи </a:t>
            </a:r>
          </a:p>
        </p:txBody>
      </p:sp>
      <p:pic>
        <p:nvPicPr>
          <p:cNvPr id="10244" name="Рисунок 2"/>
          <p:cNvPicPr>
            <a:picLocks noChangeAspect="1" noChangeArrowheads="1"/>
          </p:cNvPicPr>
          <p:nvPr/>
        </p:nvPicPr>
        <p:blipFill>
          <a:blip r:embed="rId3" cstate="print"/>
          <a:srcRect/>
          <a:stretch>
            <a:fillRect/>
          </a:stretch>
        </p:blipFill>
        <p:spPr bwMode="auto">
          <a:xfrm>
            <a:off x="5278438" y="604838"/>
            <a:ext cx="2879725" cy="3930650"/>
          </a:xfrm>
          <a:prstGeom prst="rect">
            <a:avLst/>
          </a:prstGeom>
          <a:noFill/>
          <a:ln w="9525">
            <a:noFill/>
            <a:miter lim="800000"/>
            <a:headEnd/>
            <a:tailEnd/>
          </a:ln>
        </p:spPr>
      </p:pic>
      <p:pic>
        <p:nvPicPr>
          <p:cNvPr id="10245" name="Рисунок 4"/>
          <p:cNvPicPr>
            <a:picLocks noChangeAspect="1" noChangeArrowheads="1"/>
          </p:cNvPicPr>
          <p:nvPr/>
        </p:nvPicPr>
        <p:blipFill>
          <a:blip r:embed="rId4" cstate="print"/>
          <a:srcRect/>
          <a:stretch>
            <a:fillRect/>
          </a:stretch>
        </p:blipFill>
        <p:spPr bwMode="auto">
          <a:xfrm>
            <a:off x="6875463" y="4197350"/>
            <a:ext cx="1714500" cy="26670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subTitle" idx="4294967295"/>
          </p:nvPr>
        </p:nvSpPr>
        <p:spPr>
          <a:xfrm>
            <a:off x="392113" y="228600"/>
            <a:ext cx="8229600" cy="6400800"/>
          </a:xfrm>
        </p:spPr>
        <p:txBody>
          <a:bodyPr lIns="0" tIns="0" rIns="0" bIns="0" anchor="ctr"/>
          <a:lstStyle/>
          <a:p>
            <a:pPr marL="0" indent="0" algn="ctr" eaLnBrk="1" hangingPunct="1">
              <a:lnSpc>
                <a:spcPct val="70000"/>
              </a:lnSpc>
              <a:spcBef>
                <a:spcPts val="575"/>
              </a:spcBef>
              <a:buClrTx/>
              <a:tabLst>
                <a:tab pos="0" algn="l"/>
                <a:tab pos="93663" algn="l"/>
                <a:tab pos="501650" algn="l"/>
                <a:tab pos="909638" algn="l"/>
                <a:tab pos="1316038" algn="l"/>
                <a:tab pos="1724025" algn="l"/>
                <a:tab pos="2132013" algn="l"/>
                <a:tab pos="2538413" algn="l"/>
                <a:tab pos="2946400" algn="l"/>
                <a:tab pos="3354388" algn="l"/>
                <a:tab pos="3762375" algn="l"/>
                <a:tab pos="4168775" algn="l"/>
                <a:tab pos="4576763" algn="l"/>
                <a:tab pos="4984750" algn="l"/>
                <a:tab pos="5391150" algn="l"/>
                <a:tab pos="5799138" algn="l"/>
                <a:tab pos="6207125" algn="l"/>
                <a:tab pos="6613525" algn="l"/>
                <a:tab pos="7021513" algn="l"/>
                <a:tab pos="7429500" algn="l"/>
                <a:tab pos="7835900" algn="l"/>
                <a:tab pos="7878763" algn="l"/>
              </a:tabLst>
            </a:pPr>
            <a:endParaRPr lang="en-US" sz="2200" b="1" dirty="0">
              <a:solidFill>
                <a:srgbClr val="D60093"/>
              </a:solidFill>
            </a:endParaRPr>
          </a:p>
          <a:p>
            <a:pPr marL="0" indent="0" algn="ctr" eaLnBrk="1" hangingPunct="1">
              <a:lnSpc>
                <a:spcPct val="70000"/>
              </a:lnSpc>
              <a:spcBef>
                <a:spcPts val="575"/>
              </a:spcBef>
              <a:buClrTx/>
              <a:tabLst>
                <a:tab pos="0" algn="l"/>
                <a:tab pos="93663" algn="l"/>
                <a:tab pos="501650" algn="l"/>
                <a:tab pos="909638" algn="l"/>
                <a:tab pos="1316038" algn="l"/>
                <a:tab pos="1724025" algn="l"/>
                <a:tab pos="2132013" algn="l"/>
                <a:tab pos="2538413" algn="l"/>
                <a:tab pos="2946400" algn="l"/>
                <a:tab pos="3354388" algn="l"/>
                <a:tab pos="3762375" algn="l"/>
                <a:tab pos="4168775" algn="l"/>
                <a:tab pos="4576763" algn="l"/>
                <a:tab pos="4984750" algn="l"/>
                <a:tab pos="5391150" algn="l"/>
                <a:tab pos="5799138" algn="l"/>
                <a:tab pos="6207125" algn="l"/>
                <a:tab pos="6613525" algn="l"/>
                <a:tab pos="7021513" algn="l"/>
                <a:tab pos="7429500" algn="l"/>
                <a:tab pos="7835900" algn="l"/>
                <a:tab pos="7878763" algn="l"/>
              </a:tabLst>
            </a:pPr>
            <a:endParaRPr lang="en-US" sz="2700" b="1" dirty="0">
              <a:solidFill>
                <a:srgbClr val="D60093"/>
              </a:solidFill>
            </a:endParaRPr>
          </a:p>
          <a:p>
            <a:pPr marL="0" indent="0" algn="ctr" eaLnBrk="1" hangingPunct="1">
              <a:lnSpc>
                <a:spcPct val="70000"/>
              </a:lnSpc>
              <a:spcBef>
                <a:spcPts val="575"/>
              </a:spcBef>
              <a:buClrTx/>
              <a:tabLst>
                <a:tab pos="0" algn="l"/>
                <a:tab pos="93663" algn="l"/>
                <a:tab pos="501650" algn="l"/>
                <a:tab pos="909638" algn="l"/>
                <a:tab pos="1316038" algn="l"/>
                <a:tab pos="1724025" algn="l"/>
                <a:tab pos="2132013" algn="l"/>
                <a:tab pos="2538413" algn="l"/>
                <a:tab pos="2946400" algn="l"/>
                <a:tab pos="3354388" algn="l"/>
                <a:tab pos="3762375" algn="l"/>
                <a:tab pos="4168775" algn="l"/>
                <a:tab pos="4576763" algn="l"/>
                <a:tab pos="4984750" algn="l"/>
                <a:tab pos="5391150" algn="l"/>
                <a:tab pos="5799138" algn="l"/>
                <a:tab pos="6207125" algn="l"/>
                <a:tab pos="6613525" algn="l"/>
                <a:tab pos="7021513" algn="l"/>
                <a:tab pos="7429500" algn="l"/>
                <a:tab pos="7835900" algn="l"/>
                <a:tab pos="7878763" algn="l"/>
              </a:tabLst>
            </a:pPr>
            <a:endParaRPr lang="en-US" sz="3400" b="1" dirty="0">
              <a:solidFill>
                <a:srgbClr val="D60093"/>
              </a:solidFill>
            </a:endParaRPr>
          </a:p>
          <a:p>
            <a:pPr marL="0" indent="0" algn="ctr" eaLnBrk="1" hangingPunct="1">
              <a:lnSpc>
                <a:spcPct val="70000"/>
              </a:lnSpc>
              <a:spcBef>
                <a:spcPts val="575"/>
              </a:spcBef>
              <a:buClrTx/>
              <a:tabLst>
                <a:tab pos="0" algn="l"/>
                <a:tab pos="93663" algn="l"/>
                <a:tab pos="501650" algn="l"/>
                <a:tab pos="909638" algn="l"/>
                <a:tab pos="1316038" algn="l"/>
                <a:tab pos="1724025" algn="l"/>
                <a:tab pos="2132013" algn="l"/>
                <a:tab pos="2538413" algn="l"/>
                <a:tab pos="2946400" algn="l"/>
                <a:tab pos="3354388" algn="l"/>
                <a:tab pos="3762375" algn="l"/>
                <a:tab pos="4168775" algn="l"/>
                <a:tab pos="4576763" algn="l"/>
                <a:tab pos="4984750" algn="l"/>
                <a:tab pos="5391150" algn="l"/>
                <a:tab pos="5799138" algn="l"/>
                <a:tab pos="6207125" algn="l"/>
                <a:tab pos="6613525" algn="l"/>
                <a:tab pos="7021513" algn="l"/>
                <a:tab pos="7429500" algn="l"/>
                <a:tab pos="7835900" algn="l"/>
                <a:tab pos="7878763" algn="l"/>
              </a:tabLst>
            </a:pPr>
            <a:r>
              <a:rPr lang="uk-UA" sz="2200" b="1" dirty="0">
                <a:solidFill>
                  <a:srgbClr val="FF0000"/>
                </a:solidFill>
                <a:latin typeface="Cambria" panose="02040503050406030204" pitchFamily="18" charset="0"/>
                <a:ea typeface="Cambria" panose="02040503050406030204" pitchFamily="18" charset="0"/>
              </a:rPr>
              <a:t>Групи спадкових захворювань</a:t>
            </a:r>
          </a:p>
          <a:p>
            <a:pPr marL="0" indent="0">
              <a:lnSpc>
                <a:spcPct val="130000"/>
              </a:lnSpc>
              <a:tabLst>
                <a:tab pos="0" algn="l"/>
                <a:tab pos="93663" algn="l"/>
                <a:tab pos="501650" algn="l"/>
                <a:tab pos="909638" algn="l"/>
                <a:tab pos="1316038" algn="l"/>
                <a:tab pos="1724025" algn="l"/>
                <a:tab pos="2132013" algn="l"/>
                <a:tab pos="2538413" algn="l"/>
                <a:tab pos="2946400" algn="l"/>
                <a:tab pos="3354388" algn="l"/>
                <a:tab pos="3762375" algn="l"/>
                <a:tab pos="4168775" algn="l"/>
                <a:tab pos="4576763" algn="l"/>
                <a:tab pos="4984750" algn="l"/>
                <a:tab pos="5391150" algn="l"/>
                <a:tab pos="5799138" algn="l"/>
                <a:tab pos="6207125" algn="l"/>
                <a:tab pos="6613525" algn="l"/>
                <a:tab pos="7021513" algn="l"/>
                <a:tab pos="7429500" algn="l"/>
                <a:tab pos="7835900" algn="l"/>
                <a:tab pos="7878763" algn="l"/>
              </a:tabLst>
            </a:pPr>
            <a:r>
              <a:rPr lang="uk-UA" sz="1900" dirty="0">
                <a:latin typeface="Cambria" panose="02040503050406030204" pitchFamily="18" charset="0"/>
                <a:ea typeface="Cambria" panose="02040503050406030204" pitchFamily="18" charset="0"/>
                <a:cs typeface="Times New Roman" pitchFamily="18" charset="0"/>
              </a:rPr>
              <a:t>1</a:t>
            </a:r>
            <a:r>
              <a:rPr lang="uk-UA" sz="2200" dirty="0">
                <a:latin typeface="Cambria" panose="02040503050406030204" pitchFamily="18" charset="0"/>
                <a:ea typeface="Cambria" panose="02040503050406030204" pitchFamily="18" charset="0"/>
                <a:cs typeface="Times New Roman" pitchFamily="18" charset="0"/>
              </a:rPr>
              <a:t>. </a:t>
            </a:r>
            <a:r>
              <a:rPr lang="uk-UA" sz="2200" b="1" dirty="0" err="1">
                <a:solidFill>
                  <a:srgbClr val="0070C0"/>
                </a:solidFill>
                <a:latin typeface="Cambria" panose="02040503050406030204" pitchFamily="18" charset="0"/>
                <a:ea typeface="Cambria" panose="02040503050406030204" pitchFamily="18" charset="0"/>
                <a:cs typeface="Times New Roman" pitchFamily="18" charset="0"/>
              </a:rPr>
              <a:t>Моногенні</a:t>
            </a:r>
            <a:r>
              <a:rPr lang="uk-UA" sz="2200" b="1" dirty="0">
                <a:solidFill>
                  <a:srgbClr val="0070C0"/>
                </a:solidFill>
                <a:latin typeface="Cambria" panose="02040503050406030204" pitchFamily="18" charset="0"/>
                <a:ea typeface="Cambria" panose="02040503050406030204" pitchFamily="18" charset="0"/>
                <a:cs typeface="Times New Roman" pitchFamily="18" charset="0"/>
              </a:rPr>
              <a:t> хвороби </a:t>
            </a:r>
            <a:r>
              <a:rPr lang="uk-UA" sz="2200" dirty="0">
                <a:latin typeface="Cambria" panose="02040503050406030204" pitchFamily="18" charset="0"/>
                <a:ea typeface="Cambria" panose="02040503050406030204" pitchFamily="18" charset="0"/>
                <a:cs typeface="Times New Roman" pitchFamily="18" charset="0"/>
              </a:rPr>
              <a:t>(генні хвороби) — хвороби, спричинені  генними мутаціями (ахондроплазія, </a:t>
            </a:r>
            <a:r>
              <a:rPr lang="uk-UA" sz="2200" dirty="0" err="1">
                <a:latin typeface="Cambria" panose="02040503050406030204" pitchFamily="18" charset="0"/>
                <a:ea typeface="Cambria" panose="02040503050406030204" pitchFamily="18" charset="0"/>
                <a:cs typeface="Times New Roman" pitchFamily="18" charset="0"/>
              </a:rPr>
              <a:t>фенілкетонурія</a:t>
            </a:r>
            <a:r>
              <a:rPr lang="uk-UA" sz="2200" dirty="0">
                <a:latin typeface="Cambria" panose="02040503050406030204" pitchFamily="18" charset="0"/>
                <a:ea typeface="Cambria" panose="02040503050406030204" pitchFamily="18" charset="0"/>
                <a:cs typeface="Times New Roman" pitchFamily="18" charset="0"/>
              </a:rPr>
              <a:t>, гемофілія та ін.).</a:t>
            </a:r>
          </a:p>
          <a:p>
            <a:pPr marL="0" indent="0">
              <a:lnSpc>
                <a:spcPct val="130000"/>
              </a:lnSpc>
              <a:tabLst>
                <a:tab pos="0" algn="l"/>
                <a:tab pos="93663" algn="l"/>
                <a:tab pos="501650" algn="l"/>
                <a:tab pos="909638" algn="l"/>
                <a:tab pos="1316038" algn="l"/>
                <a:tab pos="1724025" algn="l"/>
                <a:tab pos="2132013" algn="l"/>
                <a:tab pos="2538413" algn="l"/>
                <a:tab pos="2946400" algn="l"/>
                <a:tab pos="3354388" algn="l"/>
                <a:tab pos="3762375" algn="l"/>
                <a:tab pos="4168775" algn="l"/>
                <a:tab pos="4576763" algn="l"/>
                <a:tab pos="4984750" algn="l"/>
                <a:tab pos="5391150" algn="l"/>
                <a:tab pos="5799138" algn="l"/>
                <a:tab pos="6207125" algn="l"/>
                <a:tab pos="6613525" algn="l"/>
                <a:tab pos="7021513" algn="l"/>
                <a:tab pos="7429500" algn="l"/>
                <a:tab pos="7835900" algn="l"/>
                <a:tab pos="7878763" algn="l"/>
              </a:tabLst>
            </a:pPr>
            <a:r>
              <a:rPr lang="uk-UA" sz="2200" dirty="0">
                <a:latin typeface="Cambria" panose="02040503050406030204" pitchFamily="18" charset="0"/>
                <a:ea typeface="Cambria" panose="02040503050406030204" pitchFamily="18" charset="0"/>
                <a:cs typeface="Times New Roman" pitchFamily="18" charset="0"/>
              </a:rPr>
              <a:t>2. </a:t>
            </a:r>
            <a:r>
              <a:rPr lang="uk-UA" sz="2200" b="1" dirty="0">
                <a:solidFill>
                  <a:srgbClr val="0070C0"/>
                </a:solidFill>
                <a:latin typeface="Cambria" panose="02040503050406030204" pitchFamily="18" charset="0"/>
                <a:ea typeface="Cambria" panose="02040503050406030204" pitchFamily="18" charset="0"/>
                <a:cs typeface="Times New Roman" pitchFamily="18" charset="0"/>
              </a:rPr>
              <a:t>Хромосомні хвороби</a:t>
            </a:r>
            <a:r>
              <a:rPr lang="uk-UA" sz="2200" dirty="0">
                <a:solidFill>
                  <a:srgbClr val="0070C0"/>
                </a:solidFill>
                <a:latin typeface="Cambria" panose="02040503050406030204" pitchFamily="18" charset="0"/>
                <a:ea typeface="Cambria" panose="02040503050406030204" pitchFamily="18" charset="0"/>
                <a:cs typeface="Times New Roman" pitchFamily="18" charset="0"/>
              </a:rPr>
              <a:t> </a:t>
            </a:r>
            <a:r>
              <a:rPr lang="uk-UA" sz="2200" dirty="0">
                <a:latin typeface="Cambria" panose="02040503050406030204" pitchFamily="18" charset="0"/>
                <a:ea typeface="Cambria" panose="02040503050406030204" pitchFamily="18" charset="0"/>
                <a:cs typeface="Times New Roman" pitchFamily="18" charset="0"/>
              </a:rPr>
              <a:t>— обумовлені зміною кількості або структури хромосом (синдром Дауна, </a:t>
            </a:r>
            <a:r>
              <a:rPr lang="uk-UA" sz="2200" dirty="0" err="1">
                <a:latin typeface="Cambria" panose="02040503050406030204" pitchFamily="18" charset="0"/>
                <a:ea typeface="Cambria" panose="02040503050406030204" pitchFamily="18" charset="0"/>
                <a:cs typeface="Times New Roman" pitchFamily="18" charset="0"/>
              </a:rPr>
              <a:t>Патау</a:t>
            </a:r>
            <a:r>
              <a:rPr lang="uk-UA" sz="2200" dirty="0">
                <a:latin typeface="Cambria" panose="02040503050406030204" pitchFamily="18" charset="0"/>
                <a:ea typeface="Cambria" panose="02040503050406030204" pitchFamily="18" charset="0"/>
                <a:cs typeface="Times New Roman" pitchFamily="18" charset="0"/>
              </a:rPr>
              <a:t>, </a:t>
            </a:r>
            <a:r>
              <a:rPr lang="uk-UA" sz="2200" dirty="0" err="1">
                <a:latin typeface="Cambria" panose="02040503050406030204" pitchFamily="18" charset="0"/>
                <a:ea typeface="Cambria" panose="02040503050406030204" pitchFamily="18" charset="0"/>
                <a:cs typeface="Times New Roman" pitchFamily="18" charset="0"/>
              </a:rPr>
              <a:t>Едвардса</a:t>
            </a:r>
            <a:r>
              <a:rPr lang="uk-UA" sz="2200" dirty="0">
                <a:latin typeface="Cambria" panose="02040503050406030204" pitchFamily="18" charset="0"/>
                <a:ea typeface="Cambria" panose="02040503050406030204" pitchFamily="18" charset="0"/>
                <a:cs typeface="Times New Roman" pitchFamily="18" charset="0"/>
              </a:rPr>
              <a:t> та ін.)</a:t>
            </a:r>
          </a:p>
          <a:p>
            <a:pPr marL="0" indent="0">
              <a:lnSpc>
                <a:spcPct val="130000"/>
              </a:lnSpc>
              <a:tabLst>
                <a:tab pos="0" algn="l"/>
                <a:tab pos="93663" algn="l"/>
                <a:tab pos="501650" algn="l"/>
                <a:tab pos="909638" algn="l"/>
                <a:tab pos="1316038" algn="l"/>
                <a:tab pos="1724025" algn="l"/>
                <a:tab pos="2132013" algn="l"/>
                <a:tab pos="2538413" algn="l"/>
                <a:tab pos="2946400" algn="l"/>
                <a:tab pos="3354388" algn="l"/>
                <a:tab pos="3762375" algn="l"/>
                <a:tab pos="4168775" algn="l"/>
                <a:tab pos="4576763" algn="l"/>
                <a:tab pos="4984750" algn="l"/>
                <a:tab pos="5391150" algn="l"/>
                <a:tab pos="5799138" algn="l"/>
                <a:tab pos="6207125" algn="l"/>
                <a:tab pos="6613525" algn="l"/>
                <a:tab pos="7021513" algn="l"/>
                <a:tab pos="7429500" algn="l"/>
                <a:tab pos="7835900" algn="l"/>
                <a:tab pos="7878763" algn="l"/>
              </a:tabLst>
            </a:pPr>
            <a:r>
              <a:rPr lang="uk-UA" sz="2200" dirty="0">
                <a:latin typeface="Cambria" panose="02040503050406030204" pitchFamily="18" charset="0"/>
                <a:ea typeface="Cambria" panose="02040503050406030204" pitchFamily="18" charset="0"/>
                <a:cs typeface="Times New Roman" pitchFamily="18" charset="0"/>
              </a:rPr>
              <a:t>3. </a:t>
            </a:r>
            <a:r>
              <a:rPr lang="uk-UA" sz="2200" b="1" dirty="0">
                <a:solidFill>
                  <a:srgbClr val="0070C0"/>
                </a:solidFill>
                <a:latin typeface="Cambria" panose="02040503050406030204" pitchFamily="18" charset="0"/>
                <a:ea typeface="Cambria" panose="02040503050406030204" pitchFamily="18" charset="0"/>
                <a:cs typeface="Times New Roman" pitchFamily="18" charset="0"/>
              </a:rPr>
              <a:t>Хвороби із спадковою схильністю (синонім: </a:t>
            </a:r>
            <a:r>
              <a:rPr lang="uk-UA" sz="2200" b="1" dirty="0" err="1">
                <a:solidFill>
                  <a:srgbClr val="0070C0"/>
                </a:solidFill>
                <a:latin typeface="Cambria" panose="02040503050406030204" pitchFamily="18" charset="0"/>
                <a:ea typeface="Cambria" panose="02040503050406030204" pitchFamily="18" charset="0"/>
                <a:cs typeface="Times New Roman" pitchFamily="18" charset="0"/>
              </a:rPr>
              <a:t>мультифакторіальні</a:t>
            </a:r>
            <a:r>
              <a:rPr lang="uk-UA" sz="2200" b="1" dirty="0">
                <a:solidFill>
                  <a:srgbClr val="0070C0"/>
                </a:solidFill>
                <a:latin typeface="Cambria" panose="02040503050406030204" pitchFamily="18" charset="0"/>
                <a:ea typeface="Cambria" panose="02040503050406030204" pitchFamily="18" charset="0"/>
                <a:cs typeface="Times New Roman" pitchFamily="18" charset="0"/>
              </a:rPr>
              <a:t>) </a:t>
            </a:r>
            <a:r>
              <a:rPr lang="uk-UA" sz="2200" dirty="0">
                <a:latin typeface="Cambria" panose="02040503050406030204" pitchFamily="18" charset="0"/>
                <a:ea typeface="Cambria" panose="02040503050406030204" pitchFamily="18" charset="0"/>
                <a:cs typeface="Times New Roman" pitchFamily="18" charset="0"/>
              </a:rPr>
              <a:t>— хвороби, розвиток яких </a:t>
            </a:r>
            <a:r>
              <a:rPr lang="uk-UA" sz="2200" dirty="0" err="1">
                <a:latin typeface="Cambria" panose="02040503050406030204" pitchFamily="18" charset="0"/>
                <a:ea typeface="Cambria" panose="02040503050406030204" pitchFamily="18" charset="0"/>
                <a:cs typeface="Times New Roman" pitchFamily="18" charset="0"/>
              </a:rPr>
              <a:t>визначаться</a:t>
            </a:r>
            <a:r>
              <a:rPr lang="uk-UA" sz="2200" dirty="0">
                <a:latin typeface="Cambria" panose="02040503050406030204" pitchFamily="18" charset="0"/>
                <a:ea typeface="Cambria" panose="02040503050406030204" pitchFamily="18" charset="0"/>
                <a:cs typeface="Times New Roman" pitchFamily="18" charset="0"/>
              </a:rPr>
              <a:t> взаємодією зміненого генотипу індивіда і факторів навколишнього середовища (заяча губа, клишоногість, гіпертонічна хвороба, шизофренія та ін.)</a:t>
            </a:r>
          </a:p>
        </p:txBody>
      </p:sp>
      <p:sp>
        <p:nvSpPr>
          <p:cNvPr id="11267" name="Text Box 3"/>
          <p:cNvSpPr txBox="1">
            <a:spLocks noChangeArrowheads="1"/>
          </p:cNvSpPr>
          <p:nvPr/>
        </p:nvSpPr>
        <p:spPr bwMode="auto">
          <a:xfrm>
            <a:off x="596899" y="228600"/>
            <a:ext cx="8229599" cy="981075"/>
          </a:xfrm>
          <a:prstGeom prst="rect">
            <a:avLst/>
          </a:prstGeom>
          <a:noFill/>
          <a:ln w="9525">
            <a:noFill/>
            <a:miter lim="800000"/>
            <a:headEnd/>
            <a:tailEnd/>
          </a:ln>
        </p:spPr>
        <p:txBody>
          <a:bodyPr lIns="90118" tIns="45060" rIns="90118" bIns="45060"/>
          <a:lstStyle/>
          <a:p>
            <a:pPr algn="ctr" eaLnBrk="1" hangingPunct="1">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altLang="ru-RU" sz="3200" b="1" dirty="0">
                <a:solidFill>
                  <a:srgbClr val="FF0000"/>
                </a:solidFill>
                <a:latin typeface="Cambria" panose="02040503050406030204" pitchFamily="18" charset="0"/>
                <a:ea typeface="Cambria" panose="02040503050406030204" pitchFamily="18" charset="0"/>
                <a:cs typeface="Arial" charset="0"/>
              </a:rPr>
              <a:t>Спадкові хвороби </a:t>
            </a:r>
            <a:r>
              <a:rPr lang="uk-UA" altLang="ru-RU" sz="3200" b="1" dirty="0">
                <a:solidFill>
                  <a:schemeClr val="tx1"/>
                </a:solidFill>
                <a:latin typeface="Cambria" panose="02040503050406030204" pitchFamily="18" charset="0"/>
                <a:ea typeface="Cambria" panose="02040503050406030204" pitchFamily="18" charset="0"/>
                <a:cs typeface="Arial" charset="0"/>
              </a:rPr>
              <a:t>– </a:t>
            </a:r>
            <a:r>
              <a:rPr lang="uk-UA" sz="2800" b="1" dirty="0">
                <a:solidFill>
                  <a:srgbClr val="000000"/>
                </a:solidFill>
                <a:latin typeface="Cambria" panose="02040503050406030204" pitchFamily="18" charset="0"/>
                <a:ea typeface="Cambria" panose="02040503050406030204" pitchFamily="18" charset="0"/>
                <a:cs typeface="Times New Roman" pitchFamily="18" charset="0"/>
              </a:rPr>
              <a:t>це хвороби, обумовлені зміною генотипу (тобто мутаціями</a:t>
            </a:r>
            <a:r>
              <a:rPr lang="uk-UA" sz="2800" b="1" dirty="0">
                <a:solidFill>
                  <a:srgbClr val="000000"/>
                </a:solidFill>
                <a:latin typeface="Times New Roman CYR" pitchFamily="18" charset="0"/>
                <a:cs typeface="Times New Roman" pitchFamily="18" charset="0"/>
              </a:rPr>
              <a:t>). </a:t>
            </a:r>
            <a:endParaRPr lang="uk-UA" altLang="ru-RU" sz="2800" b="1" dirty="0">
              <a:solidFill>
                <a:schemeClr val="tx1"/>
              </a:solidFill>
              <a:cs typeface="Arial"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457200" y="130175"/>
            <a:ext cx="8229600" cy="1431925"/>
          </a:xfrm>
          <a:prstGeom prst="rect">
            <a:avLst/>
          </a:prstGeom>
          <a:noFill/>
          <a:ln w="9525">
            <a:noFill/>
            <a:round/>
            <a:headEnd/>
            <a:tailEnd/>
          </a:ln>
        </p:spPr>
        <p:txBody>
          <a:bodyPr lIns="90000" tIns="74520" rIns="90000" bIns="46800" anchor="ctr"/>
          <a:lstStyle/>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600" b="1" dirty="0" err="1">
                <a:solidFill>
                  <a:srgbClr val="FF0000"/>
                </a:solidFill>
                <a:latin typeface="Cambria" panose="02040503050406030204" pitchFamily="18" charset="0"/>
                <a:ea typeface="Cambria" panose="02040503050406030204" pitchFamily="18" charset="0"/>
                <a:cs typeface="Arial" charset="0"/>
              </a:rPr>
              <a:t>Основні</a:t>
            </a:r>
            <a:r>
              <a:rPr lang="ru-RU" sz="3600" b="1" dirty="0">
                <a:solidFill>
                  <a:srgbClr val="FF0000"/>
                </a:solidFill>
                <a:latin typeface="Cambria" panose="02040503050406030204" pitchFamily="18" charset="0"/>
                <a:ea typeface="Cambria" panose="02040503050406030204" pitchFamily="18" charset="0"/>
                <a:cs typeface="Arial" charset="0"/>
              </a:rPr>
              <a:t> </a:t>
            </a:r>
            <a:r>
              <a:rPr lang="ru-RU" sz="3600" b="1" dirty="0" err="1">
                <a:solidFill>
                  <a:srgbClr val="FF0000"/>
                </a:solidFill>
                <a:latin typeface="Cambria" panose="02040503050406030204" pitchFamily="18" charset="0"/>
                <a:ea typeface="Cambria" panose="02040503050406030204" pitchFamily="18" charset="0"/>
                <a:cs typeface="Arial" charset="0"/>
              </a:rPr>
              <a:t>проблеми</a:t>
            </a:r>
            <a:r>
              <a:rPr lang="ru-RU" sz="3600" b="1" dirty="0">
                <a:solidFill>
                  <a:srgbClr val="FF0000"/>
                </a:solidFill>
                <a:latin typeface="Cambria" panose="02040503050406030204" pitchFamily="18" charset="0"/>
                <a:ea typeface="Cambria" panose="02040503050406030204" pitchFamily="18" charset="0"/>
                <a:cs typeface="Arial" charset="0"/>
              </a:rPr>
              <a:t> при </a:t>
            </a:r>
            <a:r>
              <a:rPr lang="ru-RU" sz="3600" b="1" dirty="0" err="1">
                <a:solidFill>
                  <a:srgbClr val="FF0000"/>
                </a:solidFill>
                <a:latin typeface="Cambria" panose="02040503050406030204" pitchFamily="18" charset="0"/>
                <a:ea typeface="Cambria" panose="02040503050406030204" pitchFamily="18" charset="0"/>
                <a:cs typeface="Arial" charset="0"/>
              </a:rPr>
              <a:t>вивченні</a:t>
            </a:r>
            <a:r>
              <a:rPr lang="ru-RU" sz="3600" b="1" dirty="0">
                <a:solidFill>
                  <a:srgbClr val="FF0000"/>
                </a:solidFill>
                <a:latin typeface="Cambria" panose="02040503050406030204" pitchFamily="18" charset="0"/>
                <a:ea typeface="Cambria" panose="02040503050406030204" pitchFamily="18" charset="0"/>
                <a:cs typeface="Arial" charset="0"/>
              </a:rPr>
              <a:t> генетики </a:t>
            </a:r>
            <a:r>
              <a:rPr lang="ru-RU" sz="3600" b="1" dirty="0" err="1">
                <a:solidFill>
                  <a:srgbClr val="FF0000"/>
                </a:solidFill>
                <a:latin typeface="Cambria" panose="02040503050406030204" pitchFamily="18" charset="0"/>
                <a:ea typeface="Cambria" panose="02040503050406030204" pitchFamily="18" charset="0"/>
                <a:cs typeface="Arial" charset="0"/>
              </a:rPr>
              <a:t>людини</a:t>
            </a:r>
            <a:r>
              <a:rPr lang="ru-RU" sz="3600" b="1" dirty="0">
                <a:solidFill>
                  <a:srgbClr val="FF0000"/>
                </a:solidFill>
                <a:latin typeface="Cambria" panose="02040503050406030204" pitchFamily="18" charset="0"/>
                <a:ea typeface="Cambria" panose="02040503050406030204" pitchFamily="18" charset="0"/>
                <a:cs typeface="Arial" charset="0"/>
              </a:rPr>
              <a:t>:</a:t>
            </a:r>
          </a:p>
        </p:txBody>
      </p:sp>
      <p:sp>
        <p:nvSpPr>
          <p:cNvPr id="12291" name="Text Box 2"/>
          <p:cNvSpPr txBox="1">
            <a:spLocks noChangeArrowheads="1"/>
          </p:cNvSpPr>
          <p:nvPr/>
        </p:nvSpPr>
        <p:spPr bwMode="auto">
          <a:xfrm>
            <a:off x="539552" y="2188474"/>
            <a:ext cx="8686800" cy="4525963"/>
          </a:xfrm>
          <a:prstGeom prst="rect">
            <a:avLst/>
          </a:prstGeom>
          <a:noFill/>
          <a:ln w="9525">
            <a:noFill/>
            <a:round/>
            <a:headEnd/>
            <a:tailEnd/>
          </a:ln>
        </p:spPr>
        <p:txBody>
          <a:bodyPr lIns="90000" tIns="66960" rIns="90000" bIns="46800"/>
          <a:lstStyle/>
          <a:p>
            <a:pPr marL="338138" indent="-338138" eaLnBrk="1" hangingPunct="1">
              <a:lnSpc>
                <a:spcPct val="95000"/>
              </a:lnSpc>
              <a:spcBef>
                <a:spcPts val="800"/>
              </a:spcBef>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Гібридизація (експериментальне схрещування) не застосовується - над людиною не можна проводити генетичні експерименти</a:t>
            </a:r>
          </a:p>
          <a:p>
            <a:pPr marL="338138" indent="-338138" eaLnBrk="1" hangingPunct="1">
              <a:lnSpc>
                <a:spcPct val="95000"/>
              </a:lnSpc>
              <a:spcBef>
                <a:spcPts val="800"/>
              </a:spcBef>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У родинах часто народжується невелика кількість дітей, і вони довго ростуть</a:t>
            </a:r>
          </a:p>
          <a:p>
            <a:pPr marL="338138" indent="-338138" eaLnBrk="1" hangingPunct="1">
              <a:lnSpc>
                <a:spcPct val="95000"/>
              </a:lnSpc>
              <a:spcBef>
                <a:spcPts val="800"/>
              </a:spcBef>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Повільна зміна поколінь;</a:t>
            </a:r>
          </a:p>
          <a:p>
            <a:pPr marL="338138" indent="-338138" eaLnBrk="1" hangingPunct="1">
              <a:lnSpc>
                <a:spcPct val="95000"/>
              </a:lnSpc>
              <a:spcBef>
                <a:spcPts val="800"/>
              </a:spcBef>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Складний каріотип і генотип</a:t>
            </a:r>
          </a:p>
          <a:p>
            <a:pPr marL="338138" indent="-338138" eaLnBrk="1" hangingPunct="1">
              <a:lnSpc>
                <a:spcPct val="95000"/>
              </a:lnSpc>
              <a:spcBef>
                <a:spcPts val="800"/>
              </a:spcBef>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Значення в житті людини соціальних чинників</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Объект 2"/>
          <p:cNvSpPr>
            <a:spLocks noGrp="1" noChangeArrowheads="1"/>
          </p:cNvSpPr>
          <p:nvPr>
            <p:ph idx="1"/>
          </p:nvPr>
        </p:nvSpPr>
        <p:spPr>
          <a:xfrm>
            <a:off x="458788" y="404813"/>
            <a:ext cx="8226425" cy="4522787"/>
          </a:xfrm>
        </p:spPr>
        <p:txBody>
          <a:bodyPr/>
          <a:lstStyle/>
          <a:p>
            <a:pPr algn="ctr"/>
            <a:r>
              <a:rPr lang="ru-RU" b="1" dirty="0" err="1">
                <a:solidFill>
                  <a:srgbClr val="FF0000"/>
                </a:solidFill>
                <a:latin typeface="Cambria" panose="02040503050406030204" pitchFamily="18" charset="0"/>
                <a:ea typeface="Cambria" panose="02040503050406030204" pitchFamily="18" charset="0"/>
              </a:rPr>
              <a:t>Методи</a:t>
            </a:r>
            <a:r>
              <a:rPr lang="ru-RU" b="1" dirty="0">
                <a:solidFill>
                  <a:srgbClr val="FF0000"/>
                </a:solidFill>
                <a:latin typeface="Cambria" panose="02040503050406030204" pitchFamily="18" charset="0"/>
                <a:ea typeface="Cambria" panose="02040503050406030204" pitchFamily="18" charset="0"/>
              </a:rPr>
              <a:t> </a:t>
            </a:r>
            <a:r>
              <a:rPr lang="ru-RU" b="1" dirty="0" err="1">
                <a:solidFill>
                  <a:srgbClr val="FF0000"/>
                </a:solidFill>
                <a:latin typeface="Cambria" panose="02040503050406030204" pitchFamily="18" charset="0"/>
                <a:ea typeface="Cambria" panose="02040503050406030204" pitchFamily="18" charset="0"/>
              </a:rPr>
              <a:t>вивчення</a:t>
            </a:r>
            <a:r>
              <a:rPr lang="ru-RU" b="1" dirty="0">
                <a:solidFill>
                  <a:srgbClr val="FF0000"/>
                </a:solidFill>
                <a:latin typeface="Cambria" panose="02040503050406030204" pitchFamily="18" charset="0"/>
                <a:ea typeface="Cambria" panose="02040503050406030204" pitchFamily="18" charset="0"/>
              </a:rPr>
              <a:t> </a:t>
            </a:r>
            <a:r>
              <a:rPr lang="ru-RU" b="1" dirty="0" err="1">
                <a:solidFill>
                  <a:srgbClr val="FF0000"/>
                </a:solidFill>
                <a:latin typeface="Cambria" panose="02040503050406030204" pitchFamily="18" charset="0"/>
                <a:ea typeface="Cambria" panose="02040503050406030204" pitchFamily="18" charset="0"/>
              </a:rPr>
              <a:t>спадковості</a:t>
            </a:r>
            <a:r>
              <a:rPr lang="ru-RU" b="1" dirty="0">
                <a:solidFill>
                  <a:srgbClr val="FF0000"/>
                </a:solidFill>
                <a:latin typeface="Cambria" panose="02040503050406030204" pitchFamily="18" charset="0"/>
                <a:ea typeface="Cambria" panose="02040503050406030204" pitchFamily="18" charset="0"/>
              </a:rPr>
              <a:t> </a:t>
            </a:r>
            <a:r>
              <a:rPr lang="ru-RU" b="1" dirty="0" err="1">
                <a:solidFill>
                  <a:srgbClr val="FF0000"/>
                </a:solidFill>
                <a:latin typeface="Cambria" panose="02040503050406030204" pitchFamily="18" charset="0"/>
                <a:ea typeface="Cambria" panose="02040503050406030204" pitchFamily="18" charset="0"/>
              </a:rPr>
              <a:t>людини</a:t>
            </a:r>
            <a:endParaRPr lang="ru-RU" b="1" dirty="0">
              <a:solidFill>
                <a:srgbClr val="FF0000"/>
              </a:solidFill>
              <a:latin typeface="Cambria" panose="02040503050406030204" pitchFamily="18" charset="0"/>
              <a:ea typeface="Cambria" panose="02040503050406030204" pitchFamily="18" charset="0"/>
            </a:endParaRPr>
          </a:p>
          <a:p>
            <a:endParaRPr lang="ru-RU" dirty="0">
              <a:solidFill>
                <a:srgbClr val="FF0000"/>
              </a:solidFill>
            </a:endParaRPr>
          </a:p>
          <a:p>
            <a:pPr>
              <a:buFont typeface="Arial" charset="0"/>
              <a:buChar char="•"/>
            </a:pPr>
            <a:r>
              <a:rPr lang="ru-RU" dirty="0" err="1">
                <a:latin typeface="Cambria" panose="02040503050406030204" pitchFamily="18" charset="0"/>
                <a:ea typeface="Cambria" panose="02040503050406030204" pitchFamily="18" charset="0"/>
              </a:rPr>
              <a:t>Генеалогічний</a:t>
            </a:r>
            <a:endParaRPr lang="ru-RU" dirty="0">
              <a:latin typeface="Cambria" panose="02040503050406030204" pitchFamily="18" charset="0"/>
              <a:ea typeface="Cambria" panose="02040503050406030204" pitchFamily="18" charset="0"/>
            </a:endParaRPr>
          </a:p>
          <a:p>
            <a:pPr>
              <a:buFont typeface="Arial" charset="0"/>
              <a:buChar char="•"/>
            </a:pPr>
            <a:r>
              <a:rPr lang="ru-RU" dirty="0" err="1">
                <a:latin typeface="Cambria" panose="02040503050406030204" pitchFamily="18" charset="0"/>
                <a:ea typeface="Cambria" panose="02040503050406030204" pitchFamily="18" charset="0"/>
              </a:rPr>
              <a:t>Близнюковий</a:t>
            </a:r>
            <a:r>
              <a:rPr lang="ru-RU" dirty="0">
                <a:latin typeface="Cambria" panose="02040503050406030204" pitchFamily="18" charset="0"/>
                <a:ea typeface="Cambria" panose="02040503050406030204" pitchFamily="18" charset="0"/>
              </a:rPr>
              <a:t> </a:t>
            </a:r>
          </a:p>
          <a:p>
            <a:pPr>
              <a:buFont typeface="Arial" charset="0"/>
              <a:buChar char="•"/>
            </a:pPr>
            <a:r>
              <a:rPr lang="ru-RU" dirty="0" err="1">
                <a:latin typeface="Cambria" panose="02040503050406030204" pitchFamily="18" charset="0"/>
                <a:ea typeface="Cambria" panose="02040503050406030204" pitchFamily="18" charset="0"/>
              </a:rPr>
              <a:t>Цитогенетичний</a:t>
            </a:r>
            <a:endParaRPr lang="ru-RU" dirty="0">
              <a:latin typeface="Cambria" panose="02040503050406030204" pitchFamily="18" charset="0"/>
              <a:ea typeface="Cambria" panose="02040503050406030204" pitchFamily="18" charset="0"/>
            </a:endParaRPr>
          </a:p>
          <a:p>
            <a:pPr>
              <a:buFont typeface="Arial" charset="0"/>
              <a:buChar char="•"/>
            </a:pPr>
            <a:r>
              <a:rPr lang="ru-RU" dirty="0" err="1">
                <a:latin typeface="Cambria" panose="02040503050406030204" pitchFamily="18" charset="0"/>
                <a:ea typeface="Cambria" panose="02040503050406030204" pitchFamily="18" charset="0"/>
              </a:rPr>
              <a:t>Біохімічні</a:t>
            </a:r>
            <a:r>
              <a:rPr lang="ru-RU" dirty="0">
                <a:latin typeface="Cambria" panose="02040503050406030204" pitchFamily="18" charset="0"/>
                <a:ea typeface="Cambria" panose="02040503050406030204" pitchFamily="18" charset="0"/>
              </a:rPr>
              <a:t> </a:t>
            </a:r>
          </a:p>
          <a:p>
            <a:pPr>
              <a:buFont typeface="Arial" charset="0"/>
              <a:buChar char="•"/>
            </a:pPr>
            <a:r>
              <a:rPr lang="ru-RU" dirty="0" err="1">
                <a:latin typeface="Cambria" panose="02040503050406030204" pitchFamily="18" charset="0"/>
                <a:ea typeface="Cambria" panose="02040503050406030204" pitchFamily="18" charset="0"/>
              </a:rPr>
              <a:t>Методи</a:t>
            </a:r>
            <a:r>
              <a:rPr lang="ru-RU" dirty="0">
                <a:latin typeface="Cambria" panose="02040503050406030204" pitchFamily="18" charset="0"/>
                <a:ea typeface="Cambria" panose="02040503050406030204" pitchFamily="18" charset="0"/>
              </a:rPr>
              <a:t> </a:t>
            </a:r>
            <a:r>
              <a:rPr lang="ru-RU" dirty="0" err="1">
                <a:latin typeface="Cambria" panose="02040503050406030204" pitchFamily="18" charset="0"/>
                <a:ea typeface="Cambria" panose="02040503050406030204" pitchFamily="18" charset="0"/>
              </a:rPr>
              <a:t>молекулярної</a:t>
            </a:r>
            <a:r>
              <a:rPr lang="ru-RU" dirty="0">
                <a:latin typeface="Cambria" panose="02040503050406030204" pitchFamily="18" charset="0"/>
                <a:ea typeface="Cambria" panose="02040503050406030204" pitchFamily="18" charset="0"/>
              </a:rPr>
              <a:t> генетики та </a:t>
            </a:r>
            <a:r>
              <a:rPr lang="ru-RU" dirty="0" err="1">
                <a:latin typeface="Cambria" panose="02040503050406030204" pitchFamily="18" charset="0"/>
                <a:ea typeface="Cambria" panose="02040503050406030204" pitchFamily="18" charset="0"/>
              </a:rPr>
              <a:t>генетичної</a:t>
            </a:r>
            <a:r>
              <a:rPr lang="ru-RU" dirty="0">
                <a:latin typeface="Cambria" panose="02040503050406030204" pitchFamily="18" charset="0"/>
                <a:ea typeface="Cambria" panose="02040503050406030204" pitchFamily="18" charset="0"/>
              </a:rPr>
              <a:t> </a:t>
            </a:r>
            <a:r>
              <a:rPr lang="ru-RU" dirty="0" err="1">
                <a:latin typeface="Cambria" panose="02040503050406030204" pitchFamily="18" charset="0"/>
                <a:ea typeface="Cambria" panose="02040503050406030204" pitchFamily="18" charset="0"/>
              </a:rPr>
              <a:t>інженерії</a:t>
            </a:r>
            <a:endParaRPr lang="ru-RU" dirty="0">
              <a:latin typeface="Cambria" panose="02040503050406030204" pitchFamily="18" charset="0"/>
              <a:ea typeface="Cambria" panose="02040503050406030204" pitchFamily="18" charset="0"/>
            </a:endParaRPr>
          </a:p>
          <a:p>
            <a:pPr>
              <a:buFont typeface="Arial" charset="0"/>
              <a:buChar char="•"/>
            </a:pPr>
            <a:r>
              <a:rPr lang="ru-RU" dirty="0">
                <a:latin typeface="Cambria" panose="02040503050406030204" pitchFamily="18" charset="0"/>
                <a:ea typeface="Cambria" panose="02040503050406030204" pitchFamily="18" charset="0"/>
              </a:rPr>
              <a:t>Метод </a:t>
            </a:r>
            <a:r>
              <a:rPr lang="ru-RU" dirty="0" err="1">
                <a:latin typeface="Cambria" panose="02040503050406030204" pitchFamily="18" charset="0"/>
                <a:ea typeface="Cambria" panose="02040503050406030204" pitchFamily="18" charset="0"/>
              </a:rPr>
              <a:t>дерматогліфіки</a:t>
            </a:r>
            <a:endParaRPr lang="ru-RU" dirty="0">
              <a:latin typeface="Cambria" panose="02040503050406030204" pitchFamily="18" charset="0"/>
              <a:ea typeface="Cambria" panose="02040503050406030204" pitchFamily="18" charset="0"/>
            </a:endParaRPr>
          </a:p>
          <a:p>
            <a:pPr>
              <a:buFont typeface="Arial" charset="0"/>
              <a:buChar char="•"/>
            </a:pPr>
            <a:r>
              <a:rPr lang="ru-RU" dirty="0" err="1">
                <a:latin typeface="Cambria" panose="02040503050406030204" pitchFamily="18" charset="0"/>
                <a:ea typeface="Cambria" panose="02040503050406030204" pitchFamily="18" charset="0"/>
              </a:rPr>
              <a:t>Популяційно</a:t>
            </a:r>
            <a:r>
              <a:rPr lang="ru-RU" dirty="0">
                <a:latin typeface="Cambria" panose="02040503050406030204" pitchFamily="18" charset="0"/>
                <a:ea typeface="Cambria" panose="02040503050406030204" pitchFamily="18" charset="0"/>
              </a:rPr>
              <a:t>- </a:t>
            </a:r>
            <a:r>
              <a:rPr lang="ru-RU" dirty="0" err="1">
                <a:latin typeface="Cambria" panose="02040503050406030204" pitchFamily="18" charset="0"/>
                <a:ea typeface="Cambria" panose="02040503050406030204" pitchFamily="18" charset="0"/>
              </a:rPr>
              <a:t>статистичний</a:t>
            </a:r>
            <a:r>
              <a:rPr lang="ru-RU" dirty="0">
                <a:latin typeface="Cambria" panose="02040503050406030204" pitchFamily="18" charset="0"/>
                <a:ea typeface="Cambria" panose="02040503050406030204" pitchFamily="18" charset="0"/>
              </a:rPr>
              <a:t> метод</a:t>
            </a:r>
            <a:endParaRPr lang="uk-UA" dirty="0">
              <a:latin typeface="Cambria" panose="02040503050406030204" pitchFamily="18" charset="0"/>
              <a:ea typeface="Cambria" panose="020405030504060302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51520" y="840811"/>
            <a:ext cx="8229600" cy="5991225"/>
          </a:xfrm>
          <a:prstGeom prst="rect">
            <a:avLst/>
          </a:prstGeom>
          <a:noFill/>
          <a:ln w="9525">
            <a:noFill/>
            <a:miter lim="800000"/>
            <a:headEnd/>
            <a:tailEnd/>
          </a:ln>
        </p:spPr>
        <p:txBody>
          <a:bodyPr lIns="90000" tIns="64440" rIns="90000" bIns="46800"/>
          <a:lstStyle/>
          <a:p>
            <a:pPr marL="338138" indent="179388" algn="just">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b="1" dirty="0">
                <a:solidFill>
                  <a:srgbClr val="FF0000"/>
                </a:solidFill>
                <a:latin typeface="Cambria" panose="02040503050406030204" pitchFamily="18" charset="0"/>
                <a:ea typeface="Cambria" panose="02040503050406030204" pitchFamily="18" charset="0"/>
                <a:cs typeface="Times New Roman" pitchFamily="18" charset="0"/>
              </a:rPr>
              <a:t>Генеалогічний метод </a:t>
            </a:r>
            <a:r>
              <a:rPr lang="uk-UA" sz="2400" b="1" dirty="0">
                <a:solidFill>
                  <a:srgbClr val="000000"/>
                </a:solidFill>
                <a:latin typeface="Cambria" panose="02040503050406030204" pitchFamily="18" charset="0"/>
                <a:ea typeface="Cambria" panose="02040503050406030204" pitchFamily="18" charset="0"/>
                <a:cs typeface="Times New Roman" pitchFamily="18" charset="0"/>
              </a:rPr>
              <a:t>ґрунтується на складанні і аналізі родоводу сім’ї. </a:t>
            </a:r>
            <a:r>
              <a:rPr lang="uk-UA" sz="2400" dirty="0">
                <a:solidFill>
                  <a:srgbClr val="000000"/>
                </a:solidFill>
                <a:latin typeface="Cambria" panose="02040503050406030204" pitchFamily="18" charset="0"/>
                <a:ea typeface="Cambria" panose="02040503050406030204" pitchFamily="18" charset="0"/>
                <a:cs typeface="Times New Roman" pitchFamily="18" charset="0"/>
              </a:rPr>
              <a:t>Це обов’язковий етап в обстеженні хворого із спадковою патологією. Синонім слова </a:t>
            </a:r>
            <a:r>
              <a:rPr lang="uk-UA" sz="2400" dirty="0">
                <a:solidFill>
                  <a:srgbClr val="FF0000"/>
                </a:solidFill>
                <a:latin typeface="Cambria" panose="02040503050406030204" pitchFamily="18" charset="0"/>
                <a:ea typeface="Cambria" panose="02040503050406030204" pitchFamily="18" charset="0"/>
                <a:cs typeface="Times New Roman" pitchFamily="18" charset="0"/>
              </a:rPr>
              <a:t>«родовід» — «генеалогія». </a:t>
            </a:r>
            <a:r>
              <a:rPr lang="uk-UA" sz="2400" dirty="0">
                <a:solidFill>
                  <a:srgbClr val="000000"/>
                </a:solidFill>
                <a:latin typeface="Cambria" panose="02040503050406030204" pitchFamily="18" charset="0"/>
                <a:ea typeface="Cambria" panose="02040503050406030204" pitchFamily="18" charset="0"/>
                <a:cs typeface="Times New Roman" pitchFamily="18" charset="0"/>
              </a:rPr>
              <a:t>Звідси походить назва методу.</a:t>
            </a:r>
          </a:p>
          <a:p>
            <a:pPr marL="338138" indent="179388" algn="just">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endParaRPr lang="uk-UA" sz="2400" dirty="0">
              <a:latin typeface="Cambria" panose="02040503050406030204" pitchFamily="18" charset="0"/>
              <a:ea typeface="Cambria" panose="02040503050406030204" pitchFamily="18" charset="0"/>
              <a:cs typeface="Times New Roman" pitchFamily="18" charset="0"/>
            </a:endParaRPr>
          </a:p>
          <a:p>
            <a:pPr marL="338138" indent="179388" algn="just">
              <a:lnSpc>
                <a:spcPct val="150000"/>
              </a:lnSpc>
              <a:spcBef>
                <a:spcPts val="8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b="1" dirty="0">
                <a:solidFill>
                  <a:srgbClr val="FF0000"/>
                </a:solidFill>
                <a:latin typeface="Cambria" panose="02040503050406030204" pitchFamily="18" charset="0"/>
                <a:ea typeface="Cambria" panose="02040503050406030204" pitchFamily="18" charset="0"/>
                <a:cs typeface="Times New Roman" pitchFamily="18" charset="0"/>
              </a:rPr>
              <a:t>Етапи методу:</a:t>
            </a:r>
          </a:p>
          <a:p>
            <a:pPr marL="338138" indent="179388" algn="just">
              <a:spcBef>
                <a:spcPts val="8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cs typeface="Times New Roman" pitchFamily="18" charset="0"/>
              </a:rPr>
              <a:t>1. Збір генеалогічної інформації (генеалогічного анамнезу).</a:t>
            </a:r>
          </a:p>
          <a:p>
            <a:pPr marL="338138" indent="179388" algn="just">
              <a:spcBef>
                <a:spcPts val="8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cs typeface="Times New Roman" pitchFamily="18" charset="0"/>
              </a:rPr>
              <a:t>2. Побудова родоводу.</a:t>
            </a:r>
          </a:p>
          <a:p>
            <a:pPr marL="338138" indent="179388" algn="just">
              <a:spcBef>
                <a:spcPts val="8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cs typeface="Times New Roman" pitchFamily="18" charset="0"/>
              </a:rPr>
              <a:t>3. Аналіз родоводу.</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61920" rIns="90000" bIns="46800" anchor="ctr"/>
          <a:lstStyle/>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000" b="1" dirty="0" err="1">
                <a:solidFill>
                  <a:srgbClr val="000000"/>
                </a:solidFill>
                <a:latin typeface="Cambria" panose="02040503050406030204" pitchFamily="18" charset="0"/>
                <a:ea typeface="Cambria" panose="02040503050406030204" pitchFamily="18" charset="0"/>
              </a:rPr>
              <a:t>Умовні</a:t>
            </a:r>
            <a:r>
              <a:rPr lang="ru-RU" sz="3000" b="1" dirty="0">
                <a:solidFill>
                  <a:srgbClr val="000000"/>
                </a:solidFill>
                <a:latin typeface="Cambria" panose="02040503050406030204" pitchFamily="18" charset="0"/>
                <a:ea typeface="Cambria" panose="02040503050406030204" pitchFamily="18" charset="0"/>
              </a:rPr>
              <a:t> </a:t>
            </a:r>
            <a:r>
              <a:rPr lang="ru-RU" sz="3000" b="1" dirty="0" err="1">
                <a:solidFill>
                  <a:srgbClr val="000000"/>
                </a:solidFill>
                <a:latin typeface="Cambria" panose="02040503050406030204" pitchFamily="18" charset="0"/>
                <a:ea typeface="Cambria" panose="02040503050406030204" pitchFamily="18" charset="0"/>
              </a:rPr>
              <a:t>позначки</a:t>
            </a:r>
            <a:r>
              <a:rPr lang="ru-RU" sz="3000" b="1" dirty="0">
                <a:solidFill>
                  <a:srgbClr val="000000"/>
                </a:solidFill>
                <a:latin typeface="Cambria" panose="02040503050406030204" pitchFamily="18" charset="0"/>
                <a:ea typeface="Cambria" panose="02040503050406030204" pitchFamily="18" charset="0"/>
              </a:rPr>
              <a:t>, </a:t>
            </a:r>
            <a:r>
              <a:rPr lang="ru-RU" sz="3000" b="1" dirty="0" err="1">
                <a:solidFill>
                  <a:srgbClr val="000000"/>
                </a:solidFill>
                <a:latin typeface="Cambria" panose="02040503050406030204" pitchFamily="18" charset="0"/>
                <a:ea typeface="Cambria" panose="02040503050406030204" pitchFamily="18" charset="0"/>
              </a:rPr>
              <a:t>які</a:t>
            </a:r>
            <a:r>
              <a:rPr lang="ru-RU" sz="3000" b="1" dirty="0">
                <a:solidFill>
                  <a:srgbClr val="000000"/>
                </a:solidFill>
                <a:latin typeface="Cambria" panose="02040503050406030204" pitchFamily="18" charset="0"/>
                <a:ea typeface="Cambria" panose="02040503050406030204" pitchFamily="18" charset="0"/>
              </a:rPr>
              <a:t> </a:t>
            </a:r>
            <a:r>
              <a:rPr lang="ru-RU" sz="3000" b="1" dirty="0" err="1">
                <a:solidFill>
                  <a:srgbClr val="000000"/>
                </a:solidFill>
                <a:latin typeface="Cambria" panose="02040503050406030204" pitchFamily="18" charset="0"/>
                <a:ea typeface="Cambria" panose="02040503050406030204" pitchFamily="18" charset="0"/>
              </a:rPr>
              <a:t>використовують</a:t>
            </a:r>
            <a:endParaRPr lang="ru-RU" sz="3000" b="1" dirty="0">
              <a:solidFill>
                <a:srgbClr val="000000"/>
              </a:solidFill>
              <a:latin typeface="Cambria" panose="02040503050406030204" pitchFamily="18" charset="0"/>
              <a:ea typeface="Cambria" panose="02040503050406030204" pitchFamily="18" charset="0"/>
            </a:endParaRPr>
          </a:p>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000" b="1" dirty="0">
                <a:solidFill>
                  <a:srgbClr val="000000"/>
                </a:solidFill>
                <a:latin typeface="Cambria" panose="02040503050406030204" pitchFamily="18" charset="0"/>
                <a:ea typeface="Cambria" panose="02040503050406030204" pitchFamily="18" charset="0"/>
              </a:rPr>
              <a:t>при </a:t>
            </a:r>
            <a:r>
              <a:rPr lang="ru-RU" sz="3000" b="1" dirty="0" err="1">
                <a:solidFill>
                  <a:srgbClr val="000000"/>
                </a:solidFill>
                <a:latin typeface="Cambria" panose="02040503050406030204" pitchFamily="18" charset="0"/>
                <a:ea typeface="Cambria" panose="02040503050406030204" pitchFamily="18" charset="0"/>
              </a:rPr>
              <a:t>складанні</a:t>
            </a:r>
            <a:r>
              <a:rPr lang="ru-RU" sz="3000" b="1" dirty="0">
                <a:solidFill>
                  <a:srgbClr val="000000"/>
                </a:solidFill>
                <a:latin typeface="Cambria" panose="02040503050406030204" pitchFamily="18" charset="0"/>
                <a:ea typeface="Cambria" panose="02040503050406030204" pitchFamily="18" charset="0"/>
              </a:rPr>
              <a:t> </a:t>
            </a:r>
            <a:r>
              <a:rPr lang="ru-RU" sz="3000" b="1" dirty="0" err="1">
                <a:solidFill>
                  <a:srgbClr val="000000"/>
                </a:solidFill>
                <a:latin typeface="Cambria" panose="02040503050406030204" pitchFamily="18" charset="0"/>
                <a:ea typeface="Cambria" panose="02040503050406030204" pitchFamily="18" charset="0"/>
              </a:rPr>
              <a:t>родоводів</a:t>
            </a:r>
            <a:r>
              <a:rPr lang="ru-RU" sz="3000" b="1" dirty="0">
                <a:solidFill>
                  <a:srgbClr val="000000"/>
                </a:solidFill>
                <a:latin typeface="Cambria" panose="02040503050406030204" pitchFamily="18" charset="0"/>
                <a:ea typeface="Cambria" panose="02040503050406030204" pitchFamily="18" charset="0"/>
              </a:rPr>
              <a:t> (</a:t>
            </a:r>
            <a:r>
              <a:rPr lang="ru-RU" sz="3000" b="1" dirty="0" err="1">
                <a:solidFill>
                  <a:srgbClr val="000000"/>
                </a:solidFill>
                <a:latin typeface="Cambria" panose="02040503050406030204" pitchFamily="18" charset="0"/>
                <a:ea typeface="Cambria" panose="02040503050406030204" pitchFamily="18" charset="0"/>
              </a:rPr>
              <a:t>Юст</a:t>
            </a:r>
            <a:r>
              <a:rPr lang="ru-RU" sz="3000" b="1" dirty="0">
                <a:solidFill>
                  <a:srgbClr val="000000"/>
                </a:solidFill>
                <a:latin typeface="Cambria" panose="02040503050406030204" pitchFamily="18" charset="0"/>
                <a:ea typeface="Cambria" panose="02040503050406030204" pitchFamily="18" charset="0"/>
              </a:rPr>
              <a:t>, 1933)</a:t>
            </a:r>
          </a:p>
        </p:txBody>
      </p:sp>
      <p:pic>
        <p:nvPicPr>
          <p:cNvPr id="16387" name="Рисунок 2"/>
          <p:cNvPicPr>
            <a:picLocks noChangeAspect="1" noChangeArrowheads="1"/>
          </p:cNvPicPr>
          <p:nvPr/>
        </p:nvPicPr>
        <p:blipFill>
          <a:blip r:embed="rId3" cstate="print"/>
          <a:srcRect/>
          <a:stretch>
            <a:fillRect/>
          </a:stretch>
        </p:blipFill>
        <p:spPr bwMode="auto">
          <a:xfrm>
            <a:off x="277813" y="1262063"/>
            <a:ext cx="8135937" cy="53213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457200" y="-357188"/>
            <a:ext cx="8229600" cy="1785938"/>
          </a:xfrm>
          <a:prstGeom prst="rect">
            <a:avLst/>
          </a:prstGeom>
          <a:noFill/>
          <a:ln w="9525">
            <a:noFill/>
            <a:round/>
            <a:headEnd/>
            <a:tailEnd/>
          </a:ln>
        </p:spPr>
        <p:txBody>
          <a:bodyPr lIns="90000" tIns="74520" rIns="90000" bIns="46800" anchor="ctr"/>
          <a:lstStyle/>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4200" b="1" dirty="0">
                <a:solidFill>
                  <a:srgbClr val="FF0000"/>
                </a:solidFill>
                <a:latin typeface="Cambria" panose="02040503050406030204" pitchFamily="18" charset="0"/>
                <a:ea typeface="Cambria" panose="02040503050406030204" pitchFamily="18" charset="0"/>
              </a:rPr>
              <a:t>Правила</a:t>
            </a:r>
            <a:r>
              <a:rPr lang="ru-RU" sz="4200" b="1" dirty="0">
                <a:solidFill>
                  <a:srgbClr val="FF0000"/>
                </a:solidFill>
                <a:latin typeface="Times New Roman" pitchFamily="18" charset="0"/>
              </a:rPr>
              <a:t> </a:t>
            </a:r>
            <a:r>
              <a:rPr lang="ru-RU" sz="4200" b="1" dirty="0" err="1">
                <a:solidFill>
                  <a:srgbClr val="FF0000"/>
                </a:solidFill>
                <a:latin typeface="Times New Roman" pitchFamily="18" charset="0"/>
              </a:rPr>
              <a:t>складання</a:t>
            </a:r>
            <a:r>
              <a:rPr lang="ru-RU" sz="4200" b="1" dirty="0">
                <a:solidFill>
                  <a:srgbClr val="FF0000"/>
                </a:solidFill>
                <a:latin typeface="Times New Roman" pitchFamily="18" charset="0"/>
              </a:rPr>
              <a:t> родоводу</a:t>
            </a:r>
          </a:p>
        </p:txBody>
      </p:sp>
      <p:sp>
        <p:nvSpPr>
          <p:cNvPr id="17411" name="Text Box 2"/>
          <p:cNvSpPr txBox="1">
            <a:spLocks noChangeArrowheads="1"/>
          </p:cNvSpPr>
          <p:nvPr/>
        </p:nvSpPr>
        <p:spPr bwMode="auto">
          <a:xfrm>
            <a:off x="755576" y="1700808"/>
            <a:ext cx="8229600" cy="4806950"/>
          </a:xfrm>
          <a:prstGeom prst="rect">
            <a:avLst/>
          </a:prstGeom>
          <a:noFill/>
          <a:ln w="9525">
            <a:noFill/>
            <a:miter lim="800000"/>
            <a:headEnd/>
            <a:tailEnd/>
          </a:ln>
        </p:spPr>
        <p:txBody>
          <a:bodyPr lIns="90000" tIns="61920" rIns="90000" bIns="46800"/>
          <a:lstStyle/>
          <a:p>
            <a:pPr marL="514350" indent="-514350" eaLnBrk="1" hangingPunct="1">
              <a:lnSpc>
                <a:spcPct val="95000"/>
              </a:lnSpc>
              <a:spcBef>
                <a:spcPts val="600"/>
              </a:spcBef>
              <a:buClr>
                <a:srgbClr val="000000"/>
              </a:buClr>
              <a:buSzPct val="100000"/>
              <a:buFont typeface="Arial" charset="0"/>
              <a:buAutoNum type="arabicPeriod"/>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Родовід починають складати з </a:t>
            </a:r>
            <a:r>
              <a:rPr lang="uk-UA" sz="2400" b="1" dirty="0" err="1">
                <a:solidFill>
                  <a:srgbClr val="3333CC"/>
                </a:solidFill>
                <a:latin typeface="Cambria" panose="02040503050406030204" pitchFamily="18" charset="0"/>
                <a:ea typeface="Cambria" panose="02040503050406030204" pitchFamily="18" charset="0"/>
              </a:rPr>
              <a:t>пробанда</a:t>
            </a:r>
            <a:r>
              <a:rPr lang="uk-UA" sz="2400" b="1" dirty="0">
                <a:solidFill>
                  <a:srgbClr val="3333CC"/>
                </a:solidFill>
                <a:latin typeface="Cambria" panose="02040503050406030204" pitchFamily="18" charset="0"/>
                <a:ea typeface="Cambria" panose="02040503050406030204" pitchFamily="18" charset="0"/>
              </a:rPr>
              <a:t> -</a:t>
            </a:r>
          </a:p>
          <a:p>
            <a:pPr marL="514350" indent="-514350" eaLnBrk="1" hangingPunct="1">
              <a:lnSpc>
                <a:spcPct val="95000"/>
              </a:lnSpc>
              <a:spcBef>
                <a:spcPts val="6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хворий з приводу якого сім'я звернулася до генетика </a:t>
            </a:r>
          </a:p>
          <a:p>
            <a:pPr marL="514350" indent="-514350" eaLnBrk="1" hangingPunct="1">
              <a:lnSpc>
                <a:spcPct val="95000"/>
              </a:lnSpc>
              <a:spcBef>
                <a:spcPts val="600"/>
              </a:spcBef>
              <a:buClr>
                <a:srgbClr val="000000"/>
              </a:buClr>
              <a:buSzPct val="100000"/>
              <a:buFont typeface="Arial" charset="0"/>
              <a:buAutoNum type="arabicPeriod"/>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Брати та сестри </a:t>
            </a:r>
            <a:r>
              <a:rPr lang="uk-UA" sz="2400" dirty="0" err="1">
                <a:solidFill>
                  <a:srgbClr val="000000"/>
                </a:solidFill>
                <a:latin typeface="Cambria" panose="02040503050406030204" pitchFamily="18" charset="0"/>
                <a:ea typeface="Cambria" panose="02040503050406030204" pitchFamily="18" charset="0"/>
              </a:rPr>
              <a:t>пробанда</a:t>
            </a:r>
            <a:r>
              <a:rPr lang="uk-UA" sz="2400" dirty="0">
                <a:solidFill>
                  <a:srgbClr val="000000"/>
                </a:solidFill>
                <a:latin typeface="Cambria" panose="02040503050406030204" pitchFamily="18" charset="0"/>
                <a:ea typeface="Cambria" panose="02040503050406030204" pitchFamily="18" charset="0"/>
              </a:rPr>
              <a:t> - </a:t>
            </a:r>
            <a:r>
              <a:rPr lang="uk-UA" sz="2400" b="1" dirty="0" err="1">
                <a:solidFill>
                  <a:schemeClr val="accent2"/>
                </a:solidFill>
                <a:latin typeface="Cambria" panose="02040503050406030204" pitchFamily="18" charset="0"/>
                <a:ea typeface="Cambria" panose="02040503050406030204" pitchFamily="18" charset="0"/>
              </a:rPr>
              <a:t>сибси</a:t>
            </a:r>
            <a:endParaRPr lang="uk-UA" sz="2400" b="1" dirty="0">
              <a:solidFill>
                <a:schemeClr val="accent2"/>
              </a:solidFill>
              <a:latin typeface="Cambria" panose="02040503050406030204" pitchFamily="18" charset="0"/>
              <a:ea typeface="Cambria" panose="02040503050406030204" pitchFamily="18" charset="0"/>
            </a:endParaRPr>
          </a:p>
          <a:p>
            <a:pPr marL="514350" indent="-514350" eaLnBrk="1" hangingPunct="1">
              <a:lnSpc>
                <a:spcPct val="95000"/>
              </a:lnSpc>
              <a:spcBef>
                <a:spcPts val="600"/>
              </a:spcBef>
              <a:buClr>
                <a:srgbClr val="000000"/>
              </a:buClr>
              <a:buSzPct val="100000"/>
              <a:buFont typeface="Arial" charset="0"/>
              <a:buAutoNum type="arabicPeriod"/>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Кожне покоління нумерують </a:t>
            </a:r>
            <a:r>
              <a:rPr lang="uk-UA" sz="2400" b="1" dirty="0">
                <a:solidFill>
                  <a:schemeClr val="accent2"/>
                </a:solidFill>
                <a:latin typeface="Cambria" panose="02040503050406030204" pitchFamily="18" charset="0"/>
                <a:ea typeface="Cambria" panose="02040503050406030204" pitchFamily="18" charset="0"/>
              </a:rPr>
              <a:t>римськими</a:t>
            </a:r>
            <a:r>
              <a:rPr lang="uk-UA" sz="2400" dirty="0">
                <a:solidFill>
                  <a:srgbClr val="000000"/>
                </a:solidFill>
                <a:latin typeface="Cambria" panose="02040503050406030204" pitchFamily="18" charset="0"/>
                <a:ea typeface="Cambria" panose="02040503050406030204" pitchFamily="18" charset="0"/>
              </a:rPr>
              <a:t> цифрами зліва</a:t>
            </a:r>
          </a:p>
          <a:p>
            <a:pPr marL="514350" indent="-514350" eaLnBrk="1" hangingPunct="1">
              <a:lnSpc>
                <a:spcPct val="95000"/>
              </a:lnSpc>
              <a:spcBef>
                <a:spcPts val="600"/>
              </a:spcBef>
              <a:buClr>
                <a:srgbClr val="000000"/>
              </a:buClr>
              <a:buSzPct val="100000"/>
              <a:buFont typeface="Arial" charset="0"/>
              <a:buAutoNum type="arabicPeriod"/>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 Символи, які позначають особин одного покоління (</a:t>
            </a:r>
            <a:r>
              <a:rPr lang="uk-UA" sz="2400" b="1" dirty="0" err="1">
                <a:solidFill>
                  <a:srgbClr val="3333CC"/>
                </a:solidFill>
                <a:latin typeface="Cambria" panose="02040503050406030204" pitchFamily="18" charset="0"/>
                <a:ea typeface="Cambria" panose="02040503050406030204" pitchFamily="18" charset="0"/>
              </a:rPr>
              <a:t>сибсів</a:t>
            </a:r>
            <a:r>
              <a:rPr lang="uk-UA" sz="2400" dirty="0">
                <a:solidFill>
                  <a:srgbClr val="000000"/>
                </a:solidFill>
                <a:latin typeface="Cambria" panose="02040503050406030204" pitchFamily="18" charset="0"/>
                <a:ea typeface="Cambria" panose="02040503050406030204" pitchFamily="18" charset="0"/>
              </a:rPr>
              <a:t>), розташовують за горизонталлю та нумерують </a:t>
            </a:r>
            <a:r>
              <a:rPr lang="uk-UA" sz="2400" b="1" dirty="0">
                <a:solidFill>
                  <a:schemeClr val="accent2"/>
                </a:solidFill>
                <a:latin typeface="Cambria" panose="02040503050406030204" pitchFamily="18" charset="0"/>
                <a:ea typeface="Cambria" panose="02040503050406030204" pitchFamily="18" charset="0"/>
              </a:rPr>
              <a:t>арабськими</a:t>
            </a:r>
            <a:r>
              <a:rPr lang="uk-UA" sz="2400" dirty="0">
                <a:solidFill>
                  <a:srgbClr val="000000"/>
                </a:solidFill>
                <a:latin typeface="Cambria" panose="02040503050406030204" pitchFamily="18" charset="0"/>
                <a:ea typeface="Cambria" panose="02040503050406030204" pitchFamily="18" charset="0"/>
              </a:rPr>
              <a:t> цифрами</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611188" y="188913"/>
            <a:ext cx="8229600" cy="5991225"/>
          </a:xfrm>
          <a:prstGeom prst="rect">
            <a:avLst/>
          </a:prstGeom>
          <a:noFill/>
          <a:ln w="9525">
            <a:noFill/>
            <a:miter lim="800000"/>
            <a:headEnd/>
            <a:tailEnd/>
          </a:ln>
        </p:spPr>
        <p:txBody>
          <a:bodyPr lIns="90000" tIns="64440" rIns="90000" bIns="46800"/>
          <a:lstStyle/>
          <a:p>
            <a:pPr marL="338138" indent="179388" algn="ctr">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chemeClr val="tx1"/>
                </a:solidFill>
                <a:latin typeface="Cambria" panose="02040503050406030204" pitchFamily="18" charset="0"/>
                <a:ea typeface="Cambria" panose="02040503050406030204" pitchFamily="18" charset="0"/>
                <a:cs typeface="Times New Roman" pitchFamily="18" charset="0"/>
              </a:rPr>
              <a:t>Метод дозволяє:</a:t>
            </a:r>
          </a:p>
          <a:p>
            <a:pPr marL="338138" indent="179388" algn="just">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endParaRPr lang="uk-UA" sz="2400" dirty="0">
              <a:solidFill>
                <a:schemeClr val="tx1"/>
              </a:solidFill>
              <a:latin typeface="Cambria" panose="02040503050406030204" pitchFamily="18" charset="0"/>
              <a:ea typeface="Cambria" panose="02040503050406030204" pitchFamily="18" charset="0"/>
              <a:cs typeface="Times New Roman" pitchFamily="18" charset="0"/>
            </a:endParaRPr>
          </a:p>
          <a:p>
            <a:pPr marL="338138" indent="179388" algn="just">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chemeClr val="tx1"/>
                </a:solidFill>
                <a:latin typeface="Cambria" panose="02040503050406030204" pitchFamily="18" charset="0"/>
                <a:ea typeface="Cambria" panose="02040503050406030204" pitchFamily="18" charset="0"/>
                <a:cs typeface="Times New Roman" pitchFamily="18" charset="0"/>
              </a:rPr>
              <a:t>1) визначити тип успадкування:</a:t>
            </a:r>
          </a:p>
          <a:p>
            <a:pPr marL="338138" indent="179388" algn="just">
              <a:spcAft>
                <a:spcPts val="600"/>
              </a:spcAft>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FF0000"/>
                </a:solidFill>
                <a:latin typeface="Cambria" panose="02040503050406030204" pitchFamily="18" charset="0"/>
                <a:ea typeface="Cambria" panose="02040503050406030204" pitchFamily="18" charset="0"/>
                <a:cs typeface="Times New Roman" pitchFamily="18" charset="0"/>
              </a:rPr>
              <a:t>Аутосомно-домінантний</a:t>
            </a:r>
          </a:p>
          <a:p>
            <a:pPr marL="338138" indent="179388" algn="just">
              <a:spcAft>
                <a:spcPts val="600"/>
              </a:spcAft>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FF0000"/>
                </a:solidFill>
                <a:latin typeface="Cambria" panose="02040503050406030204" pitchFamily="18" charset="0"/>
                <a:ea typeface="Cambria" panose="02040503050406030204" pitchFamily="18" charset="0"/>
                <a:cs typeface="Times New Roman" pitchFamily="18" charset="0"/>
              </a:rPr>
              <a:t>Аутосомно-рецесивний</a:t>
            </a:r>
          </a:p>
          <a:p>
            <a:pPr marL="338138" indent="179388" algn="just">
              <a:spcAft>
                <a:spcPts val="600"/>
              </a:spcAft>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FF0000"/>
                </a:solidFill>
                <a:latin typeface="Cambria" panose="02040503050406030204" pitchFamily="18" charset="0"/>
                <a:ea typeface="Cambria" panose="02040503050406030204" pitchFamily="18" charset="0"/>
                <a:cs typeface="Times New Roman" pitchFamily="18" charset="0"/>
              </a:rPr>
              <a:t>Зчеплений зі статтю: Х-</a:t>
            </a:r>
            <a:r>
              <a:rPr lang="uk-UA" sz="2400" dirty="0" err="1">
                <a:solidFill>
                  <a:srgbClr val="FF0000"/>
                </a:solidFill>
                <a:latin typeface="Cambria" panose="02040503050406030204" pitchFamily="18" charset="0"/>
                <a:ea typeface="Cambria" panose="02040503050406030204" pitchFamily="18" charset="0"/>
                <a:cs typeface="Times New Roman" pitchFamily="18" charset="0"/>
              </a:rPr>
              <a:t>зчепленй</a:t>
            </a:r>
            <a:r>
              <a:rPr lang="uk-UA" sz="2400" dirty="0">
                <a:solidFill>
                  <a:srgbClr val="FF0000"/>
                </a:solidFill>
                <a:latin typeface="Cambria" panose="02040503050406030204" pitchFamily="18" charset="0"/>
                <a:ea typeface="Cambria" panose="02040503050406030204" pitchFamily="18" charset="0"/>
                <a:cs typeface="Times New Roman" pitchFamily="18" charset="0"/>
              </a:rPr>
              <a:t> домінантний, Х-зчеплений рецесивний,  </a:t>
            </a:r>
            <a:r>
              <a:rPr lang="en-US" sz="2400" dirty="0">
                <a:solidFill>
                  <a:srgbClr val="FF0000"/>
                </a:solidFill>
                <a:latin typeface="Cambria" panose="02040503050406030204" pitchFamily="18" charset="0"/>
                <a:ea typeface="Cambria" panose="02040503050406030204" pitchFamily="18" charset="0"/>
                <a:cs typeface="Times New Roman" pitchFamily="18" charset="0"/>
              </a:rPr>
              <a:t>Y-</a:t>
            </a:r>
            <a:r>
              <a:rPr lang="uk-UA" sz="2400" dirty="0">
                <a:solidFill>
                  <a:srgbClr val="FF0000"/>
                </a:solidFill>
                <a:latin typeface="Cambria" panose="02040503050406030204" pitchFamily="18" charset="0"/>
                <a:ea typeface="Cambria" panose="02040503050406030204" pitchFamily="18" charset="0"/>
                <a:cs typeface="Times New Roman" pitchFamily="18" charset="0"/>
              </a:rPr>
              <a:t>зчеплений</a:t>
            </a:r>
          </a:p>
          <a:p>
            <a:pPr marL="338138" indent="179388" algn="just">
              <a:spcAft>
                <a:spcPts val="600"/>
              </a:spcAft>
              <a:buClr>
                <a:srgbClr val="000000"/>
              </a:buClr>
              <a:buSzPct val="100000"/>
              <a:buFont typeface="Arial" charset="0"/>
              <a:buChar char="•"/>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FF0000"/>
                </a:solidFill>
                <a:latin typeface="Cambria" panose="02040503050406030204" pitchFamily="18" charset="0"/>
                <a:ea typeface="Cambria" panose="02040503050406030204" pitchFamily="18" charset="0"/>
                <a:cs typeface="Times New Roman" pitchFamily="18" charset="0"/>
              </a:rPr>
              <a:t>мітохондріальний</a:t>
            </a:r>
          </a:p>
          <a:p>
            <a:pPr marL="338138" indent="179388" algn="just">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chemeClr val="tx1"/>
                </a:solidFill>
                <a:latin typeface="Cambria" panose="02040503050406030204" pitchFamily="18" charset="0"/>
                <a:ea typeface="Cambria" panose="02040503050406030204" pitchFamily="18" charset="0"/>
                <a:cs typeface="Times New Roman" pitchFamily="18" charset="0"/>
              </a:rPr>
              <a:t>2) Визначити генотип членів родини</a:t>
            </a:r>
          </a:p>
          <a:p>
            <a:pPr marL="338138" indent="179388" algn="just">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chemeClr val="tx1"/>
                </a:solidFill>
                <a:latin typeface="Cambria" panose="02040503050406030204" pitchFamily="18" charset="0"/>
                <a:ea typeface="Cambria" panose="02040503050406030204" pitchFamily="18" charset="0"/>
                <a:cs typeface="Times New Roman" pitchFamily="18" charset="0"/>
              </a:rPr>
              <a:t>3) Ризик народження хворої дитини;</a:t>
            </a:r>
          </a:p>
          <a:p>
            <a:pPr marL="338138" indent="179388" algn="just">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chemeClr val="tx1"/>
                </a:solidFill>
                <a:latin typeface="Cambria" panose="02040503050406030204" pitchFamily="18" charset="0"/>
                <a:ea typeface="Cambria" panose="02040503050406030204" pitchFamily="18" charset="0"/>
                <a:cs typeface="Times New Roman" pitchFamily="18" charset="0"/>
              </a:rPr>
              <a:t>4) Оцінити експресивність і </a:t>
            </a:r>
            <a:r>
              <a:rPr lang="uk-UA" sz="2400" dirty="0" err="1">
                <a:solidFill>
                  <a:schemeClr val="tx1"/>
                </a:solidFill>
                <a:latin typeface="Cambria" panose="02040503050406030204" pitchFamily="18" charset="0"/>
                <a:ea typeface="Cambria" panose="02040503050406030204" pitchFamily="18" charset="0"/>
                <a:cs typeface="Times New Roman" pitchFamily="18" charset="0"/>
              </a:rPr>
              <a:t>пенетрантність</a:t>
            </a:r>
            <a:r>
              <a:rPr lang="uk-UA" sz="2400" dirty="0">
                <a:solidFill>
                  <a:schemeClr val="tx1"/>
                </a:solidFill>
                <a:latin typeface="Cambria" panose="02040503050406030204" pitchFamily="18" charset="0"/>
                <a:ea typeface="Cambria" panose="02040503050406030204" pitchFamily="18" charset="0"/>
                <a:cs typeface="Times New Roman" pitchFamily="18" charset="0"/>
              </a:rPr>
              <a:t> гена, вивчати фактори, що впливають на експресію гена</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a:xfrm>
            <a:off x="827584" y="302418"/>
            <a:ext cx="7796212" cy="1049337"/>
          </a:xfrm>
        </p:spPr>
        <p:txBody>
          <a:bodyPr lIns="90118" tIns="46692" rIns="90118" bIns="46692"/>
          <a:lstStyle/>
          <a:p>
            <a:pPr eaLnBrk="1" hangingPunct="1">
              <a:tabLst>
                <a:tab pos="0" algn="l"/>
                <a:tab pos="403225" algn="l"/>
                <a:tab pos="811213" algn="l"/>
                <a:tab pos="1219200" algn="l"/>
                <a:tab pos="1627188" algn="l"/>
                <a:tab pos="2033588" algn="l"/>
                <a:tab pos="2441575" algn="l"/>
                <a:tab pos="2849563" algn="l"/>
                <a:tab pos="3255963" algn="l"/>
                <a:tab pos="3663950" algn="l"/>
                <a:tab pos="4071938" algn="l"/>
                <a:tab pos="4478338" algn="l"/>
                <a:tab pos="4886325" algn="l"/>
                <a:tab pos="5294313" algn="l"/>
                <a:tab pos="5702300" algn="l"/>
                <a:tab pos="6108700" algn="l"/>
                <a:tab pos="6516688" algn="l"/>
                <a:tab pos="6924675" algn="l"/>
                <a:tab pos="7331075" algn="l"/>
                <a:tab pos="7739063" algn="l"/>
                <a:tab pos="8147050" algn="l"/>
              </a:tabLst>
            </a:pPr>
            <a:r>
              <a:rPr lang="uk-UA" altLang="ru-RU" sz="2800" b="1" dirty="0">
                <a:solidFill>
                  <a:srgbClr val="FF0000"/>
                </a:solidFill>
                <a:latin typeface="Cambria" panose="02040503050406030204" pitchFamily="18" charset="0"/>
                <a:ea typeface="Cambria" panose="02040503050406030204" pitchFamily="18" charset="0"/>
              </a:rPr>
              <a:t>Аутосомно-домінантне успадкування</a:t>
            </a:r>
          </a:p>
        </p:txBody>
      </p:sp>
      <p:pic>
        <p:nvPicPr>
          <p:cNvPr id="19459" name="Picture 2"/>
          <p:cNvPicPr>
            <a:picLocks noChangeAspect="1" noChangeArrowheads="1"/>
          </p:cNvPicPr>
          <p:nvPr/>
        </p:nvPicPr>
        <p:blipFill>
          <a:blip r:embed="rId3" cstate="print"/>
          <a:srcRect/>
          <a:stretch>
            <a:fillRect/>
          </a:stretch>
        </p:blipFill>
        <p:spPr bwMode="auto">
          <a:xfrm>
            <a:off x="6156325" y="1412875"/>
            <a:ext cx="2630488" cy="4618038"/>
          </a:xfrm>
          <a:prstGeom prst="rect">
            <a:avLst/>
          </a:prstGeom>
          <a:noFill/>
          <a:ln w="9525">
            <a:noFill/>
            <a:round/>
            <a:headEnd/>
            <a:tailEnd/>
          </a:ln>
        </p:spPr>
      </p:pic>
      <p:pic>
        <p:nvPicPr>
          <p:cNvPr id="19460" name="Picture 3"/>
          <p:cNvPicPr>
            <a:picLocks noChangeAspect="1" noChangeArrowheads="1"/>
          </p:cNvPicPr>
          <p:nvPr/>
        </p:nvPicPr>
        <p:blipFill>
          <a:blip r:embed="rId4" cstate="print">
            <a:lum bright="16000" contrast="12000"/>
          </a:blip>
          <a:srcRect b="22783"/>
          <a:stretch>
            <a:fillRect/>
          </a:stretch>
        </p:blipFill>
        <p:spPr bwMode="auto">
          <a:xfrm>
            <a:off x="899592" y="1798303"/>
            <a:ext cx="4679950" cy="2662237"/>
          </a:xfrm>
          <a:prstGeom prst="rect">
            <a:avLst/>
          </a:prstGeom>
          <a:noFill/>
          <a:ln w="9525">
            <a:noFill/>
            <a:round/>
            <a:headEnd/>
            <a:tailEnd/>
          </a:ln>
        </p:spPr>
      </p:pic>
      <p:sp>
        <p:nvSpPr>
          <p:cNvPr id="19461" name="Text Box 4"/>
          <p:cNvSpPr txBox="1">
            <a:spLocks noChangeArrowheads="1"/>
          </p:cNvSpPr>
          <p:nvPr/>
        </p:nvSpPr>
        <p:spPr bwMode="auto">
          <a:xfrm>
            <a:off x="827584" y="4876800"/>
            <a:ext cx="5545138" cy="1646237"/>
          </a:xfrm>
          <a:prstGeom prst="rect">
            <a:avLst/>
          </a:prstGeom>
          <a:noFill/>
          <a:ln w="9525">
            <a:noFill/>
            <a:miter lim="800000"/>
            <a:headEnd/>
            <a:tailEnd/>
          </a:ln>
        </p:spPr>
        <p:txBody>
          <a:bodyPr lIns="90118" tIns="45060" rIns="90118" bIns="45060"/>
          <a:lstStyle/>
          <a:p>
            <a:pPr eaLnBrk="1" hangingPunct="1">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altLang="ru-RU" sz="2000" dirty="0">
                <a:solidFill>
                  <a:srgbClr val="000000"/>
                </a:solidFill>
                <a:latin typeface="Cambria" panose="02040503050406030204" pitchFamily="18" charset="0"/>
                <a:ea typeface="Cambria" panose="02040503050406030204" pitchFamily="18" charset="0"/>
                <a:cs typeface="Arial" charset="0"/>
              </a:rPr>
              <a:t>полідактилія (</a:t>
            </a:r>
            <a:r>
              <a:rPr lang="uk-UA" altLang="ru-RU" sz="2000" dirty="0" err="1">
                <a:solidFill>
                  <a:srgbClr val="000000"/>
                </a:solidFill>
                <a:latin typeface="Cambria" panose="02040503050406030204" pitchFamily="18" charset="0"/>
                <a:ea typeface="Cambria" panose="02040503050406030204" pitchFamily="18" charset="0"/>
                <a:cs typeface="Arial" charset="0"/>
              </a:rPr>
              <a:t>шестипалість</a:t>
            </a:r>
            <a:r>
              <a:rPr lang="uk-UA" altLang="ru-RU" sz="2000" dirty="0">
                <a:solidFill>
                  <a:srgbClr val="000000"/>
                </a:solidFill>
                <a:latin typeface="Cambria" panose="02040503050406030204" pitchFamily="18" charset="0"/>
                <a:ea typeface="Cambria" panose="02040503050406030204" pitchFamily="18" charset="0"/>
                <a:cs typeface="Arial" charset="0"/>
              </a:rPr>
              <a:t>), ластовиння, кучеряве волосся, нейрофіброматоз, ахондроплазія, синдром </a:t>
            </a:r>
            <a:r>
              <a:rPr lang="uk-UA" altLang="ru-RU" sz="2000" dirty="0" err="1">
                <a:solidFill>
                  <a:srgbClr val="000000"/>
                </a:solidFill>
                <a:latin typeface="Cambria" panose="02040503050406030204" pitchFamily="18" charset="0"/>
                <a:ea typeface="Cambria" panose="02040503050406030204" pitchFamily="18" charset="0"/>
                <a:cs typeface="Arial" charset="0"/>
              </a:rPr>
              <a:t>Марфана</a:t>
            </a:r>
            <a:r>
              <a:rPr lang="uk-UA" altLang="ru-RU" sz="2000" dirty="0">
                <a:solidFill>
                  <a:srgbClr val="000000"/>
                </a:solidFill>
                <a:latin typeface="Cambria" panose="02040503050406030204" pitchFamily="18" charset="0"/>
                <a:ea typeface="Cambria" panose="02040503050406030204" pitchFamily="18" charset="0"/>
                <a:cs typeface="Arial" charset="0"/>
              </a:rPr>
              <a:t>         </a:t>
            </a:r>
          </a:p>
          <a:p>
            <a:pPr eaLnBrk="1" hangingPunct="1">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uk-UA" altLang="ru-RU" sz="2300" dirty="0">
              <a:solidFill>
                <a:srgbClr val="000000"/>
              </a:solidFill>
              <a:cs typeface="Arial" charset="0"/>
            </a:endParaRPr>
          </a:p>
          <a:p>
            <a:pPr eaLnBrk="1" hangingPunct="1">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uk-UA" altLang="ru-RU" sz="2300" dirty="0">
              <a:solidFill>
                <a:srgbClr val="000000"/>
              </a:solidFill>
              <a:cs typeface="Arial" charset="0"/>
            </a:endParaRPr>
          </a:p>
        </p:txBody>
      </p:sp>
      <p:sp>
        <p:nvSpPr>
          <p:cNvPr id="19462" name="Text Box 5"/>
          <p:cNvSpPr txBox="1">
            <a:spLocks noChangeArrowheads="1"/>
          </p:cNvSpPr>
          <p:nvPr/>
        </p:nvSpPr>
        <p:spPr bwMode="auto">
          <a:xfrm>
            <a:off x="2627313" y="5516563"/>
            <a:ext cx="2757487" cy="366712"/>
          </a:xfrm>
          <a:prstGeom prst="rect">
            <a:avLst/>
          </a:prstGeom>
          <a:noFill/>
          <a:ln w="9525">
            <a:noFill/>
            <a:round/>
            <a:headEnd/>
            <a:tailEnd/>
          </a:ln>
        </p:spPr>
        <p:txBody>
          <a:bodyPr wrap="none" lIns="82935" tIns="41468" rIns="82935" bIns="41468" anchor="ctr"/>
          <a:lstStyle/>
          <a:p>
            <a:pPr eaLnBrk="1">
              <a:lnSpc>
                <a:spcPct val="93000"/>
              </a:lnSpc>
              <a:buClr>
                <a:srgbClr val="000000"/>
              </a:buClr>
              <a:buSzPct val="100000"/>
              <a:buFont typeface="Times New Roman" pitchFamily="18" charset="0"/>
              <a:buNone/>
            </a:pPr>
            <a:endParaRPr lang="uk-UA" altLang="ru-RU"/>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Grp="1" noChangeArrowheads="1"/>
          </p:cNvSpPr>
          <p:nvPr>
            <p:ph type="title"/>
          </p:nvPr>
        </p:nvSpPr>
        <p:spPr>
          <a:xfrm>
            <a:off x="755576" y="533530"/>
            <a:ext cx="7796212" cy="396875"/>
          </a:xfrm>
        </p:spPr>
        <p:txBody>
          <a:bodyPr lIns="90118" tIns="46692" rIns="90118" bIns="46692"/>
          <a:lstStyle/>
          <a:p>
            <a:pPr eaLnBrk="1" hangingPunct="1">
              <a:tabLst>
                <a:tab pos="0" algn="l"/>
                <a:tab pos="403225" algn="l"/>
                <a:tab pos="811213" algn="l"/>
                <a:tab pos="1219200" algn="l"/>
                <a:tab pos="1627188" algn="l"/>
                <a:tab pos="2033588" algn="l"/>
                <a:tab pos="2441575" algn="l"/>
                <a:tab pos="2849563" algn="l"/>
                <a:tab pos="3255963" algn="l"/>
                <a:tab pos="3663950" algn="l"/>
                <a:tab pos="4071938" algn="l"/>
                <a:tab pos="4478338" algn="l"/>
                <a:tab pos="4886325" algn="l"/>
                <a:tab pos="5294313" algn="l"/>
                <a:tab pos="5702300" algn="l"/>
                <a:tab pos="6108700" algn="l"/>
                <a:tab pos="6516688" algn="l"/>
                <a:tab pos="6924675" algn="l"/>
                <a:tab pos="7331075" algn="l"/>
                <a:tab pos="7739063" algn="l"/>
                <a:tab pos="8147050" algn="l"/>
              </a:tabLst>
            </a:pPr>
            <a:r>
              <a:rPr lang="uk-UA" altLang="ru-RU" sz="2800" b="1" dirty="0"/>
              <a:t>Аутосомно-домінантний тип успадкування</a:t>
            </a:r>
          </a:p>
        </p:txBody>
      </p:sp>
      <p:pic>
        <p:nvPicPr>
          <p:cNvPr id="20483" name="Picture 3"/>
          <p:cNvPicPr>
            <a:picLocks noChangeAspect="1" noChangeArrowheads="1"/>
          </p:cNvPicPr>
          <p:nvPr/>
        </p:nvPicPr>
        <p:blipFill>
          <a:blip r:embed="rId3" cstate="print">
            <a:lum bright="16000" contrast="12000"/>
          </a:blip>
          <a:srcRect b="22783"/>
          <a:stretch>
            <a:fillRect/>
          </a:stretch>
        </p:blipFill>
        <p:spPr bwMode="auto">
          <a:xfrm>
            <a:off x="5651500" y="1196975"/>
            <a:ext cx="3159125" cy="1797050"/>
          </a:xfrm>
          <a:prstGeom prst="rect">
            <a:avLst/>
          </a:prstGeom>
          <a:noFill/>
          <a:ln w="9525">
            <a:noFill/>
            <a:round/>
            <a:headEnd/>
            <a:tailEnd/>
          </a:ln>
        </p:spPr>
      </p:pic>
      <p:sp>
        <p:nvSpPr>
          <p:cNvPr id="20484" name="Text Box 4"/>
          <p:cNvSpPr txBox="1">
            <a:spLocks noChangeArrowheads="1"/>
          </p:cNvSpPr>
          <p:nvPr/>
        </p:nvSpPr>
        <p:spPr bwMode="auto">
          <a:xfrm>
            <a:off x="251520" y="1346330"/>
            <a:ext cx="4895924" cy="2078038"/>
          </a:xfrm>
          <a:prstGeom prst="rect">
            <a:avLst/>
          </a:prstGeom>
          <a:noFill/>
          <a:ln w="9525">
            <a:noFill/>
            <a:miter lim="800000"/>
            <a:headEnd/>
            <a:tailEnd/>
          </a:ln>
        </p:spPr>
        <p:txBody>
          <a:bodyPr lIns="90118" tIns="45060" rIns="90118" bIns="45060"/>
          <a:lstStyle/>
          <a:p>
            <a:pPr marL="457200" indent="-457200" algn="just">
              <a:buFont typeface="Arial" charset="0"/>
              <a:buAutoNum type="arabicPeriod"/>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Ознака передається від одного з батьків нащадкам без пропуску поколінь </a:t>
            </a:r>
            <a:r>
              <a:rPr lang="uk-UA" sz="2000" dirty="0">
                <a:solidFill>
                  <a:srgbClr val="FF0000"/>
                </a:solidFill>
                <a:latin typeface="Cambria" panose="02040503050406030204" pitchFamily="18" charset="0"/>
                <a:ea typeface="Cambria" panose="02040503050406030204" pitchFamily="18" charset="0"/>
                <a:cs typeface="Times New Roman" pitchFamily="18" charset="0"/>
              </a:rPr>
              <a:t>(«вертикальна» передача хвороби). </a:t>
            </a:r>
            <a:r>
              <a:rPr lang="uk-UA" sz="2000" dirty="0">
                <a:solidFill>
                  <a:srgbClr val="000000"/>
                </a:solidFill>
                <a:latin typeface="Cambria" panose="02040503050406030204" pitchFamily="18" charset="0"/>
                <a:ea typeface="Cambria" panose="02040503050406030204" pitchFamily="18" charset="0"/>
                <a:cs typeface="Times New Roman" pitchFamily="18" charset="0"/>
              </a:rPr>
              <a:t>У хворої дитини, як правило, хворий один з батьків.</a:t>
            </a:r>
            <a:endParaRPr lang="uk-UA" sz="2000" dirty="0">
              <a:latin typeface="Cambria" panose="02040503050406030204" pitchFamily="18" charset="0"/>
              <a:ea typeface="Cambria" panose="02040503050406030204" pitchFamily="18" charset="0"/>
              <a:cs typeface="Times New Roman" pitchFamily="18" charset="0"/>
            </a:endParaRPr>
          </a:p>
          <a:p>
            <a:pPr marL="457200" indent="-457200" algn="just">
              <a:buFont typeface="Arial" charset="0"/>
              <a:buAutoNum type="arabicPeriod"/>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В популяції </a:t>
            </a:r>
            <a:r>
              <a:rPr lang="uk-UA" sz="2000" dirty="0">
                <a:solidFill>
                  <a:srgbClr val="FF0000"/>
                </a:solidFill>
                <a:latin typeface="Cambria" panose="02040503050406030204" pitchFamily="18" charset="0"/>
                <a:ea typeface="Cambria" panose="02040503050406030204" pitchFamily="18" charset="0"/>
                <a:cs typeface="Times New Roman" pitchFamily="18" charset="0"/>
              </a:rPr>
              <a:t>співвідношення хворих чоловіків і жінок приблизно однакове (1:1)</a:t>
            </a:r>
          </a:p>
          <a:p>
            <a:pPr marL="457200" indent="-457200" algn="just">
              <a:buFont typeface="Arial" charset="0"/>
              <a:buAutoNum type="arabicPeriod"/>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Хворі чоловіки і жінки передають хворобу дітям обох статей з однаковою вірогідністю.</a:t>
            </a:r>
            <a:endParaRPr lang="uk-UA" sz="2000" dirty="0">
              <a:latin typeface="Cambria" panose="02040503050406030204" pitchFamily="18" charset="0"/>
              <a:ea typeface="Cambria" panose="02040503050406030204" pitchFamily="18" charset="0"/>
              <a:cs typeface="Times New Roman" pitchFamily="18" charset="0"/>
            </a:endParaRPr>
          </a:p>
          <a:p>
            <a:pPr marL="457200" indent="-457200" algn="just">
              <a:buFont typeface="Arial" charset="0"/>
              <a:buAutoNum type="arabicPeriod"/>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000" dirty="0">
                <a:solidFill>
                  <a:srgbClr val="FF0000"/>
                </a:solidFill>
                <a:latin typeface="Cambria" panose="02040503050406030204" pitchFamily="18" charset="0"/>
                <a:ea typeface="Cambria" panose="02040503050406030204" pitchFamily="18" charset="0"/>
                <a:cs typeface="Times New Roman" pitchFamily="18" charset="0"/>
              </a:rPr>
              <a:t>Якщо один з батьків хворий (</a:t>
            </a:r>
            <a:r>
              <a:rPr lang="uk-UA" sz="2000" dirty="0" err="1">
                <a:solidFill>
                  <a:srgbClr val="FF0000"/>
                </a:solidFill>
                <a:latin typeface="Cambria" panose="02040503050406030204" pitchFamily="18" charset="0"/>
                <a:ea typeface="Cambria" panose="02040503050406030204" pitchFamily="18" charset="0"/>
                <a:cs typeface="Times New Roman" pitchFamily="18" charset="0"/>
              </a:rPr>
              <a:t>Аа</a:t>
            </a:r>
            <a:r>
              <a:rPr lang="uk-UA" sz="2000" dirty="0">
                <a:solidFill>
                  <a:srgbClr val="FF0000"/>
                </a:solidFill>
                <a:latin typeface="Cambria" panose="02040503050406030204" pitchFamily="18" charset="0"/>
                <a:ea typeface="Cambria" panose="02040503050406030204" pitchFamily="18" charset="0"/>
                <a:cs typeface="Times New Roman" pitchFamily="18" charset="0"/>
              </a:rPr>
              <a:t>), а другий здоровий, то вірогідність народження хворої дитини становить 50 %.</a:t>
            </a:r>
          </a:p>
          <a:p>
            <a:pPr marL="457200" indent="-457200" eaLnBrk="1" hangingPunct="1">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uk-UA" altLang="ru-RU" sz="2300" dirty="0">
              <a:solidFill>
                <a:srgbClr val="000000"/>
              </a:solidFill>
              <a:cs typeface="Arial" charset="0"/>
            </a:endParaRPr>
          </a:p>
        </p:txBody>
      </p:sp>
      <p:sp>
        <p:nvSpPr>
          <p:cNvPr id="20485" name="TextBox 7"/>
          <p:cNvSpPr txBox="1">
            <a:spLocks noChangeArrowheads="1"/>
          </p:cNvSpPr>
          <p:nvPr/>
        </p:nvSpPr>
        <p:spPr bwMode="auto">
          <a:xfrm>
            <a:off x="4067944" y="3442997"/>
            <a:ext cx="5076056" cy="2862322"/>
          </a:xfrm>
          <a:prstGeom prst="rect">
            <a:avLst/>
          </a:prstGeom>
          <a:noFill/>
          <a:ln w="9525">
            <a:noFill/>
            <a:miter lim="800000"/>
            <a:headEnd/>
            <a:tailEnd/>
          </a:ln>
        </p:spPr>
        <p:txBody>
          <a:bodyPr wrap="square">
            <a:spAutoFit/>
          </a:bodyPr>
          <a:lstStyle/>
          <a:p>
            <a:pPr marL="1349375" indent="179388" algn="just">
              <a:lnSpc>
                <a:spcPct val="150000"/>
              </a:lnSpc>
            </a:pPr>
            <a:r>
              <a:rPr lang="uk-UA" sz="2000" dirty="0">
                <a:solidFill>
                  <a:srgbClr val="000000"/>
                </a:solidFill>
                <a:latin typeface="Times New Roman CYR" pitchFamily="18" charset="0"/>
                <a:cs typeface="Times New Roman" pitchFamily="18" charset="0"/>
              </a:rPr>
              <a:t>P: 		 </a:t>
            </a:r>
            <a:r>
              <a:rPr lang="uk-UA" sz="2000" b="1" i="1" dirty="0" err="1">
                <a:solidFill>
                  <a:srgbClr val="FF0000"/>
                </a:solidFill>
                <a:latin typeface="Times New Roman CYR" pitchFamily="18" charset="0"/>
                <a:cs typeface="Times New Roman" pitchFamily="18" charset="0"/>
              </a:rPr>
              <a:t>Aa</a:t>
            </a:r>
            <a:r>
              <a:rPr lang="uk-UA" sz="2000" b="1" dirty="0">
                <a:solidFill>
                  <a:srgbClr val="FF0000"/>
                </a:solidFill>
                <a:latin typeface="Times New Roman CYR" pitchFamily="18" charset="0"/>
                <a:cs typeface="Times New Roman" pitchFamily="18" charset="0"/>
              </a:rPr>
              <a:t> </a:t>
            </a:r>
            <a:r>
              <a:rPr lang="uk-UA" sz="2000" dirty="0">
                <a:solidFill>
                  <a:srgbClr val="000000"/>
                </a:solidFill>
                <a:latin typeface="Times New Roman CYR" pitchFamily="18" charset="0"/>
                <a:cs typeface="Times New Roman" pitchFamily="18" charset="0"/>
              </a:rPr>
              <a:t> 	x 	 </a:t>
            </a:r>
            <a:r>
              <a:rPr lang="uk-UA" sz="2000" b="1" i="1" dirty="0" err="1">
                <a:solidFill>
                  <a:srgbClr val="000000"/>
                </a:solidFill>
                <a:latin typeface="Times New Roman CYR" pitchFamily="18" charset="0"/>
                <a:cs typeface="Times New Roman" pitchFamily="18" charset="0"/>
              </a:rPr>
              <a:t>aa</a:t>
            </a:r>
            <a:endParaRPr lang="uk-UA" sz="2000" b="1" i="1" dirty="0">
              <a:latin typeface="Times New Roman" pitchFamily="18" charset="0"/>
              <a:cs typeface="Times New Roman" pitchFamily="18" charset="0"/>
            </a:endParaRPr>
          </a:p>
          <a:p>
            <a:pPr marL="1349375" indent="179388" algn="just">
              <a:lnSpc>
                <a:spcPct val="150000"/>
              </a:lnSpc>
            </a:pPr>
            <a:r>
              <a:rPr lang="uk-UA" sz="2000" dirty="0">
                <a:solidFill>
                  <a:srgbClr val="000000"/>
                </a:solidFill>
                <a:latin typeface="Times New Roman CYR" pitchFamily="18" charset="0"/>
                <a:cs typeface="Times New Roman" pitchFamily="18" charset="0"/>
              </a:rPr>
              <a:t>G 		       </a:t>
            </a:r>
            <a:r>
              <a:rPr lang="uk-UA" sz="2000" b="1" i="1" dirty="0">
                <a:solidFill>
                  <a:srgbClr val="FF0000"/>
                </a:solidFill>
                <a:latin typeface="Times New Roman CYR" pitchFamily="18" charset="0"/>
                <a:cs typeface="Times New Roman" pitchFamily="18" charset="0"/>
              </a:rPr>
              <a:t>А</a:t>
            </a:r>
            <a:r>
              <a:rPr lang="uk-UA" sz="2000" b="1" i="1" dirty="0">
                <a:solidFill>
                  <a:srgbClr val="000000"/>
                </a:solidFill>
                <a:latin typeface="Times New Roman CYR" pitchFamily="18" charset="0"/>
                <a:cs typeface="Times New Roman" pitchFamily="18" charset="0"/>
              </a:rPr>
              <a:t>, а </a:t>
            </a:r>
            <a:r>
              <a:rPr lang="uk-UA" sz="2000" dirty="0">
                <a:solidFill>
                  <a:srgbClr val="000000"/>
                </a:solidFill>
                <a:latin typeface="Times New Roman CYR" pitchFamily="18" charset="0"/>
                <a:cs typeface="Times New Roman" pitchFamily="18" charset="0"/>
              </a:rPr>
              <a:t>		</a:t>
            </a:r>
            <a:r>
              <a:rPr lang="uk-UA" sz="2000" b="1" i="1" dirty="0">
                <a:solidFill>
                  <a:srgbClr val="000000"/>
                </a:solidFill>
                <a:latin typeface="Times New Roman CYR" pitchFamily="18" charset="0"/>
                <a:cs typeface="Times New Roman" pitchFamily="18" charset="0"/>
              </a:rPr>
              <a:t>а</a:t>
            </a:r>
            <a:endParaRPr lang="uk-UA" sz="2000" b="1" i="1" dirty="0">
              <a:latin typeface="Times New Roman" pitchFamily="18" charset="0"/>
              <a:cs typeface="Times New Roman" pitchFamily="18" charset="0"/>
            </a:endParaRPr>
          </a:p>
          <a:p>
            <a:pPr marL="1349375" indent="179388" algn="just">
              <a:lnSpc>
                <a:spcPct val="150000"/>
              </a:lnSpc>
            </a:pPr>
            <a:r>
              <a:rPr lang="uk-UA" sz="2000" dirty="0">
                <a:solidFill>
                  <a:srgbClr val="000000"/>
                </a:solidFill>
                <a:latin typeface="Times New Roman CYR" pitchFamily="18" charset="0"/>
                <a:cs typeface="Times New Roman" pitchFamily="18" charset="0"/>
              </a:rPr>
              <a:t>F: 		</a:t>
            </a:r>
            <a:r>
              <a:rPr lang="uk-UA" sz="2000" b="1" i="1" dirty="0" err="1">
                <a:solidFill>
                  <a:srgbClr val="FF0000"/>
                </a:solidFill>
                <a:latin typeface="Times New Roman CYR" pitchFamily="18" charset="0"/>
                <a:cs typeface="Times New Roman" pitchFamily="18" charset="0"/>
              </a:rPr>
              <a:t>Aa</a:t>
            </a:r>
            <a:r>
              <a:rPr lang="uk-UA" sz="2000" b="1" i="1" dirty="0">
                <a:solidFill>
                  <a:srgbClr val="000000"/>
                </a:solidFill>
                <a:latin typeface="Times New Roman CYR" pitchFamily="18" charset="0"/>
                <a:cs typeface="Times New Roman" pitchFamily="18" charset="0"/>
              </a:rPr>
              <a:t>; 		    </a:t>
            </a:r>
            <a:r>
              <a:rPr lang="uk-UA" sz="2000" b="1" i="1" dirty="0" err="1">
                <a:solidFill>
                  <a:srgbClr val="000000"/>
                </a:solidFill>
                <a:latin typeface="Times New Roman CYR" pitchFamily="18" charset="0"/>
                <a:cs typeface="Times New Roman" pitchFamily="18" charset="0"/>
              </a:rPr>
              <a:t>aa</a:t>
            </a:r>
            <a:endParaRPr lang="uk-UA" sz="2000" b="1" i="1" dirty="0">
              <a:latin typeface="Times New Roman" pitchFamily="18" charset="0"/>
              <a:cs typeface="Times New Roman" pitchFamily="18" charset="0"/>
            </a:endParaRPr>
          </a:p>
          <a:p>
            <a:pPr marL="1349375" indent="179388" algn="just">
              <a:lnSpc>
                <a:spcPct val="150000"/>
              </a:lnSpc>
            </a:pPr>
            <a:r>
              <a:rPr lang="uk-UA" sz="2000" dirty="0">
                <a:solidFill>
                  <a:srgbClr val="000000"/>
                </a:solidFill>
                <a:latin typeface="Times New Roman CYR" pitchFamily="18" charset="0"/>
                <a:cs typeface="Times New Roman" pitchFamily="18" charset="0"/>
              </a:rPr>
              <a:t> 	</a:t>
            </a:r>
            <a:r>
              <a:rPr lang="en-US" sz="2000" dirty="0">
                <a:solidFill>
                  <a:srgbClr val="000000"/>
                </a:solidFill>
                <a:latin typeface="Times New Roman CYR" pitchFamily="18" charset="0"/>
                <a:cs typeface="Times New Roman" pitchFamily="18" charset="0"/>
              </a:rPr>
              <a:t> </a:t>
            </a:r>
            <a:r>
              <a:rPr lang="uk-UA" sz="2000" dirty="0">
                <a:solidFill>
                  <a:srgbClr val="FF0000"/>
                </a:solidFill>
                <a:latin typeface="Times New Roman CYR" pitchFamily="18" charset="0"/>
                <a:cs typeface="Times New Roman" pitchFamily="18" charset="0"/>
              </a:rPr>
              <a:t>50 % хворі </a:t>
            </a:r>
            <a:r>
              <a:rPr lang="uk-UA" sz="2000" dirty="0">
                <a:solidFill>
                  <a:srgbClr val="000000"/>
                </a:solidFill>
                <a:latin typeface="Times New Roman CYR" pitchFamily="18" charset="0"/>
                <a:cs typeface="Times New Roman" pitchFamily="18" charset="0"/>
              </a:rPr>
              <a:t>	50% здорові</a:t>
            </a:r>
          </a:p>
          <a:p>
            <a:pPr marL="1349375" indent="179388" algn="just"/>
            <a:r>
              <a:rPr lang="uk-UA" sz="2000" b="1" i="1" dirty="0">
                <a:solidFill>
                  <a:srgbClr val="000000"/>
                </a:solidFill>
                <a:latin typeface="Times New Roman CYR" pitchFamily="18" charset="0"/>
                <a:cs typeface="Times New Roman" pitchFamily="18" charset="0"/>
              </a:rPr>
              <a:t>А</a:t>
            </a:r>
            <a:r>
              <a:rPr lang="uk-UA" sz="2000" b="1" dirty="0">
                <a:solidFill>
                  <a:srgbClr val="000000"/>
                </a:solidFill>
                <a:latin typeface="Times New Roman CYR" pitchFamily="18" charset="0"/>
                <a:cs typeface="Times New Roman" pitchFamily="18" charset="0"/>
              </a:rPr>
              <a:t>- хвороба, а- норма</a:t>
            </a:r>
          </a:p>
          <a:p>
            <a:pPr marL="1349375" indent="179388" algn="just"/>
            <a:r>
              <a:rPr lang="uk-UA" sz="2000" b="1" i="1" dirty="0">
                <a:solidFill>
                  <a:srgbClr val="000000"/>
                </a:solidFill>
                <a:latin typeface="Times New Roman CYR" pitchFamily="18" charset="0"/>
                <a:cs typeface="Times New Roman" pitchFamily="18" charset="0"/>
              </a:rPr>
              <a:t>АА, </a:t>
            </a:r>
            <a:r>
              <a:rPr lang="uk-UA" sz="2000" b="1" i="1" dirty="0" err="1">
                <a:solidFill>
                  <a:srgbClr val="000000"/>
                </a:solidFill>
                <a:latin typeface="Times New Roman CYR" pitchFamily="18" charset="0"/>
                <a:cs typeface="Times New Roman" pitchFamily="18" charset="0"/>
              </a:rPr>
              <a:t>Аа</a:t>
            </a:r>
            <a:r>
              <a:rPr lang="uk-UA" sz="2000" b="1" i="1" dirty="0">
                <a:solidFill>
                  <a:srgbClr val="000000"/>
                </a:solidFill>
                <a:latin typeface="Times New Roman CYR" pitchFamily="18" charset="0"/>
                <a:cs typeface="Times New Roman" pitchFamily="18" charset="0"/>
              </a:rPr>
              <a:t> </a:t>
            </a:r>
            <a:r>
              <a:rPr lang="uk-UA" sz="2000" b="1" dirty="0">
                <a:solidFill>
                  <a:srgbClr val="000000"/>
                </a:solidFill>
                <a:latin typeface="Times New Roman CYR" pitchFamily="18" charset="0"/>
                <a:cs typeface="Times New Roman" pitchFamily="18" charset="0"/>
              </a:rPr>
              <a:t>– хворі</a:t>
            </a:r>
          </a:p>
          <a:p>
            <a:pPr marL="1349375" indent="179388" algn="just"/>
            <a:r>
              <a:rPr lang="uk-UA" sz="2000" b="1" i="1" dirty="0" err="1">
                <a:solidFill>
                  <a:srgbClr val="000000"/>
                </a:solidFill>
                <a:latin typeface="Times New Roman CYR" pitchFamily="18" charset="0"/>
                <a:cs typeface="Times New Roman" pitchFamily="18" charset="0"/>
              </a:rPr>
              <a:t>аа</a:t>
            </a:r>
            <a:r>
              <a:rPr lang="uk-UA" sz="2000" b="1" dirty="0">
                <a:solidFill>
                  <a:srgbClr val="000000"/>
                </a:solidFill>
                <a:latin typeface="Times New Roman CYR" pitchFamily="18" charset="0"/>
                <a:cs typeface="Times New Roman" pitchFamily="18" charset="0"/>
              </a:rPr>
              <a:t> – здорова людина</a:t>
            </a:r>
            <a:endParaRPr lang="uk-UA" sz="2000" b="1" dirty="0">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5"/>
          <p:cNvSpPr txBox="1">
            <a:spLocks noChangeArrowheads="1"/>
          </p:cNvSpPr>
          <p:nvPr/>
        </p:nvSpPr>
        <p:spPr bwMode="auto">
          <a:xfrm>
            <a:off x="394493" y="5524111"/>
            <a:ext cx="8355013" cy="1323975"/>
          </a:xfrm>
          <a:prstGeom prst="rect">
            <a:avLst/>
          </a:prstGeom>
          <a:solidFill>
            <a:srgbClr val="FFFFFF"/>
          </a:solidFill>
          <a:ln w="9525">
            <a:noFill/>
            <a:round/>
            <a:headEnd/>
            <a:tailEnd/>
          </a:ln>
        </p:spPr>
        <p:txBody>
          <a:bodyPr lIns="91425" tIns="45713" rIns="91425" bIns="45713">
            <a:spAutoFit/>
          </a:bodyPr>
          <a:lstStyle/>
          <a:p>
            <a:pPr algn="ctr" eaLnBrk="1" hangingPunct="1">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ru-RU" sz="2000" dirty="0" err="1">
                <a:solidFill>
                  <a:schemeClr val="tx1"/>
                </a:solidFill>
                <a:latin typeface="Cambria" panose="02040503050406030204" pitchFamily="18" charset="0"/>
                <a:ea typeface="Cambria" panose="02040503050406030204" pitchFamily="18" charset="0"/>
              </a:rPr>
              <a:t>фенілкетонурія</a:t>
            </a:r>
            <a:r>
              <a:rPr lang="ru-RU" sz="2000" dirty="0">
                <a:solidFill>
                  <a:schemeClr val="tx1"/>
                </a:solidFill>
                <a:latin typeface="Cambria" panose="02040503050406030204" pitchFamily="18" charset="0"/>
                <a:ea typeface="Cambria" panose="02040503050406030204" pitchFamily="18" charset="0"/>
              </a:rPr>
              <a:t> (ФКУ), </a:t>
            </a:r>
            <a:r>
              <a:rPr lang="ru-RU" sz="2000" dirty="0" err="1">
                <a:solidFill>
                  <a:schemeClr val="tx1"/>
                </a:solidFill>
                <a:latin typeface="Cambria" panose="02040503050406030204" pitchFamily="18" charset="0"/>
                <a:ea typeface="Cambria" panose="02040503050406030204" pitchFamily="18" charset="0"/>
              </a:rPr>
              <a:t>альбінізм</a:t>
            </a:r>
            <a:r>
              <a:rPr lang="ru-RU" sz="2000" dirty="0">
                <a:solidFill>
                  <a:schemeClr val="tx1"/>
                </a:solidFill>
                <a:latin typeface="Cambria" panose="02040503050406030204" pitchFamily="18" charset="0"/>
                <a:ea typeface="Cambria" panose="02040503050406030204" pitchFamily="18" charset="0"/>
              </a:rPr>
              <a:t>, </a:t>
            </a:r>
            <a:r>
              <a:rPr lang="ru-RU" sz="2000" dirty="0" err="1">
                <a:solidFill>
                  <a:schemeClr val="tx1"/>
                </a:solidFill>
                <a:latin typeface="Cambria" panose="02040503050406030204" pitchFamily="18" charset="0"/>
                <a:ea typeface="Cambria" panose="02040503050406030204" pitchFamily="18" charset="0"/>
              </a:rPr>
              <a:t>серпоподібно-клітинна</a:t>
            </a:r>
            <a:r>
              <a:rPr lang="ru-RU" sz="2000" dirty="0">
                <a:solidFill>
                  <a:schemeClr val="tx1"/>
                </a:solidFill>
                <a:latin typeface="Cambria" panose="02040503050406030204" pitchFamily="18" charset="0"/>
                <a:ea typeface="Cambria" panose="02040503050406030204" pitchFamily="18" charset="0"/>
              </a:rPr>
              <a:t> </a:t>
            </a:r>
            <a:r>
              <a:rPr lang="ru-RU" sz="2000" dirty="0" err="1">
                <a:solidFill>
                  <a:schemeClr val="tx1"/>
                </a:solidFill>
                <a:latin typeface="Cambria" panose="02040503050406030204" pitchFamily="18" charset="0"/>
                <a:ea typeface="Cambria" panose="02040503050406030204" pitchFamily="18" charset="0"/>
              </a:rPr>
              <a:t>анемія</a:t>
            </a:r>
            <a:r>
              <a:rPr lang="ru-RU" sz="2000" dirty="0">
                <a:solidFill>
                  <a:schemeClr val="tx1"/>
                </a:solidFill>
                <a:latin typeface="Cambria" panose="02040503050406030204" pitchFamily="18" charset="0"/>
                <a:ea typeface="Cambria" panose="02040503050406030204" pitchFamily="18" charset="0"/>
              </a:rPr>
              <a:t> (СКА), </a:t>
            </a:r>
            <a:r>
              <a:rPr lang="ru-RU" sz="2000" dirty="0" err="1">
                <a:solidFill>
                  <a:schemeClr val="tx1"/>
                </a:solidFill>
                <a:latin typeface="Cambria" panose="02040503050406030204" pitchFamily="18" charset="0"/>
                <a:ea typeface="Cambria" panose="02040503050406030204" pitchFamily="18" charset="0"/>
              </a:rPr>
              <a:t>муковісцидоз</a:t>
            </a:r>
            <a:r>
              <a:rPr lang="ru-RU" sz="2000" dirty="0">
                <a:solidFill>
                  <a:schemeClr val="tx1"/>
                </a:solidFill>
                <a:latin typeface="Cambria" panose="02040503050406030204" pitchFamily="18" charset="0"/>
                <a:ea typeface="Cambria" panose="02040503050406030204" pitchFamily="18" charset="0"/>
              </a:rPr>
              <a:t>, </a:t>
            </a:r>
            <a:r>
              <a:rPr lang="ru-RU" sz="2000" dirty="0" err="1">
                <a:solidFill>
                  <a:schemeClr val="tx1"/>
                </a:solidFill>
                <a:latin typeface="Cambria" panose="02040503050406030204" pitchFamily="18" charset="0"/>
                <a:ea typeface="Cambria" panose="02040503050406030204" pitchFamily="18" charset="0"/>
              </a:rPr>
              <a:t>галактоземія</a:t>
            </a:r>
            <a:r>
              <a:rPr lang="ru-RU" sz="2000" dirty="0">
                <a:solidFill>
                  <a:schemeClr val="tx1"/>
                </a:solidFill>
                <a:latin typeface="Cambria" panose="02040503050406030204" pitchFamily="18" charset="0"/>
                <a:ea typeface="Cambria" panose="02040503050406030204" pitchFamily="18" charset="0"/>
              </a:rPr>
              <a:t>, хвороба Тея-Сакса, хвороба </a:t>
            </a:r>
            <a:r>
              <a:rPr lang="ru-RU" sz="2000" dirty="0" err="1">
                <a:solidFill>
                  <a:schemeClr val="tx1"/>
                </a:solidFill>
                <a:latin typeface="Cambria" panose="02040503050406030204" pitchFamily="18" charset="0"/>
                <a:ea typeface="Cambria" panose="02040503050406030204" pitchFamily="18" charset="0"/>
              </a:rPr>
              <a:t>Вільсона</a:t>
            </a:r>
            <a:r>
              <a:rPr lang="ru-RU" sz="2000" dirty="0">
                <a:solidFill>
                  <a:schemeClr val="tx1"/>
                </a:solidFill>
                <a:latin typeface="Cambria" panose="02040503050406030204" pitchFamily="18" charset="0"/>
                <a:ea typeface="Cambria" panose="02040503050406030204" pitchFamily="18" charset="0"/>
              </a:rPr>
              <a:t>-Коновалова, </a:t>
            </a:r>
            <a:r>
              <a:rPr lang="ru-RU" sz="2000" dirty="0" err="1">
                <a:solidFill>
                  <a:schemeClr val="tx1"/>
                </a:solidFill>
                <a:latin typeface="Cambria" panose="02040503050406030204" pitchFamily="18" charset="0"/>
                <a:ea typeface="Cambria" panose="02040503050406030204" pitchFamily="18" charset="0"/>
              </a:rPr>
              <a:t>адреногенітальний</a:t>
            </a:r>
            <a:r>
              <a:rPr lang="ru-RU" sz="2000" dirty="0">
                <a:solidFill>
                  <a:schemeClr val="tx1"/>
                </a:solidFill>
                <a:latin typeface="Cambria" panose="02040503050406030204" pitchFamily="18" charset="0"/>
                <a:ea typeface="Cambria" panose="02040503050406030204" pitchFamily="18" charset="0"/>
              </a:rPr>
              <a:t> синдром, </a:t>
            </a:r>
            <a:r>
              <a:rPr lang="ru-RU" sz="2000" dirty="0" err="1">
                <a:solidFill>
                  <a:schemeClr val="tx1"/>
                </a:solidFill>
                <a:latin typeface="Cambria" panose="02040503050406030204" pitchFamily="18" charset="0"/>
                <a:ea typeface="Cambria" panose="02040503050406030204" pitchFamily="18" charset="0"/>
              </a:rPr>
              <a:t>мукополісахаридози</a:t>
            </a:r>
            <a:r>
              <a:rPr lang="ru-RU" sz="2000" dirty="0">
                <a:solidFill>
                  <a:schemeClr val="tx1"/>
                </a:solidFill>
                <a:latin typeface="Cambria" panose="02040503050406030204" pitchFamily="18" charset="0"/>
                <a:ea typeface="Cambria" panose="02040503050406030204" pitchFamily="18" charset="0"/>
              </a:rPr>
              <a:t> </a:t>
            </a:r>
            <a:r>
              <a:rPr lang="ru-RU" sz="2000" dirty="0" err="1">
                <a:solidFill>
                  <a:schemeClr val="tx1"/>
                </a:solidFill>
                <a:latin typeface="Cambria" panose="02040503050406030204" pitchFamily="18" charset="0"/>
                <a:ea typeface="Cambria" panose="02040503050406030204" pitchFamily="18" charset="0"/>
              </a:rPr>
              <a:t>тощо</a:t>
            </a:r>
            <a:endParaRPr lang="uk-UA" altLang="ru-RU" sz="2000" dirty="0">
              <a:solidFill>
                <a:srgbClr val="009900"/>
              </a:solidFill>
              <a:latin typeface="Cambria" panose="02040503050406030204" pitchFamily="18" charset="0"/>
              <a:ea typeface="Cambria" panose="02040503050406030204" pitchFamily="18" charset="0"/>
              <a:cs typeface="Arial" charset="0"/>
            </a:endParaRPr>
          </a:p>
        </p:txBody>
      </p:sp>
      <p:sp>
        <p:nvSpPr>
          <p:cNvPr id="21507" name="Rectangle 1"/>
          <p:cNvSpPr>
            <a:spLocks noGrp="1" noChangeArrowheads="1"/>
          </p:cNvSpPr>
          <p:nvPr>
            <p:ph type="title"/>
          </p:nvPr>
        </p:nvSpPr>
        <p:spPr>
          <a:xfrm>
            <a:off x="827584" y="273050"/>
            <a:ext cx="7796212" cy="407988"/>
          </a:xfrm>
        </p:spPr>
        <p:txBody>
          <a:bodyPr lIns="90118" tIns="46692" rIns="90118" bIns="46692"/>
          <a:lstStyle/>
          <a:p>
            <a:pPr eaLnBrk="1" hangingPunct="1">
              <a:tabLst>
                <a:tab pos="0" algn="l"/>
                <a:tab pos="403225" algn="l"/>
                <a:tab pos="811213" algn="l"/>
                <a:tab pos="1219200" algn="l"/>
                <a:tab pos="1627188" algn="l"/>
                <a:tab pos="2033588" algn="l"/>
                <a:tab pos="2441575" algn="l"/>
                <a:tab pos="2849563" algn="l"/>
                <a:tab pos="3255963" algn="l"/>
                <a:tab pos="3663950" algn="l"/>
                <a:tab pos="4071938" algn="l"/>
                <a:tab pos="4478338" algn="l"/>
                <a:tab pos="4886325" algn="l"/>
                <a:tab pos="5294313" algn="l"/>
                <a:tab pos="5702300" algn="l"/>
                <a:tab pos="6108700" algn="l"/>
                <a:tab pos="6516688" algn="l"/>
                <a:tab pos="6924675" algn="l"/>
                <a:tab pos="7331075" algn="l"/>
                <a:tab pos="7739063" algn="l"/>
                <a:tab pos="8147050" algn="l"/>
              </a:tabLst>
            </a:pPr>
            <a:r>
              <a:rPr lang="uk-UA" altLang="ru-RU" sz="2800" b="1" dirty="0">
                <a:solidFill>
                  <a:srgbClr val="FF0000"/>
                </a:solidFill>
                <a:latin typeface="Cambria" panose="02040503050406030204" pitchFamily="18" charset="0"/>
                <a:ea typeface="Cambria" panose="02040503050406030204" pitchFamily="18" charset="0"/>
              </a:rPr>
              <a:t>Аутосомно –рецесивний тип успадкування</a:t>
            </a:r>
          </a:p>
        </p:txBody>
      </p:sp>
      <p:pic>
        <p:nvPicPr>
          <p:cNvPr id="21508" name="Picture 2"/>
          <p:cNvPicPr>
            <a:picLocks noChangeAspect="1" noChangeArrowheads="1"/>
          </p:cNvPicPr>
          <p:nvPr/>
        </p:nvPicPr>
        <p:blipFill>
          <a:blip r:embed="rId3" cstate="print"/>
          <a:srcRect/>
          <a:stretch>
            <a:fillRect/>
          </a:stretch>
        </p:blipFill>
        <p:spPr bwMode="auto">
          <a:xfrm>
            <a:off x="646113" y="717550"/>
            <a:ext cx="4968875" cy="4740275"/>
          </a:xfrm>
          <a:prstGeom prst="rect">
            <a:avLst/>
          </a:prstGeom>
          <a:noFill/>
          <a:ln w="9525">
            <a:noFill/>
            <a:round/>
            <a:headEnd/>
            <a:tailEnd/>
          </a:ln>
        </p:spPr>
      </p:pic>
      <p:pic>
        <p:nvPicPr>
          <p:cNvPr id="21509" name="Picture 3"/>
          <p:cNvPicPr>
            <a:picLocks noChangeAspect="1" noChangeArrowheads="1"/>
          </p:cNvPicPr>
          <p:nvPr/>
        </p:nvPicPr>
        <p:blipFill>
          <a:blip r:embed="rId4" cstate="print"/>
          <a:srcRect/>
          <a:stretch>
            <a:fillRect/>
          </a:stretch>
        </p:blipFill>
        <p:spPr bwMode="auto">
          <a:xfrm>
            <a:off x="5724525" y="1196975"/>
            <a:ext cx="3084513" cy="41116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
          <p:cNvSpPr txBox="1">
            <a:spLocks noChangeArrowheads="1"/>
          </p:cNvSpPr>
          <p:nvPr/>
        </p:nvSpPr>
        <p:spPr bwMode="auto">
          <a:xfrm>
            <a:off x="468313" y="260350"/>
            <a:ext cx="8229600" cy="1081088"/>
          </a:xfrm>
          <a:prstGeom prst="rect">
            <a:avLst/>
          </a:prstGeom>
          <a:noFill/>
          <a:ln w="9525">
            <a:noFill/>
            <a:round/>
            <a:headEnd/>
            <a:tailEnd/>
          </a:ln>
        </p:spPr>
        <p:txBody>
          <a:bodyPr lIns="90000" tIns="74520" rIns="90000" bIns="46800" anchor="ctr"/>
          <a:lstStyle/>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800" b="1" dirty="0">
                <a:solidFill>
                  <a:srgbClr val="000000"/>
                </a:solidFill>
                <a:latin typeface="Cambria" panose="02040503050406030204" pitchFamily="18" charset="0"/>
                <a:ea typeface="Cambria" panose="02040503050406030204" pitchFamily="18" charset="0"/>
              </a:rPr>
              <a:t>Характеристика родоводу при </a:t>
            </a:r>
            <a:r>
              <a:rPr lang="ru-RU" sz="2800" b="1" dirty="0" err="1">
                <a:solidFill>
                  <a:srgbClr val="000000"/>
                </a:solidFill>
                <a:latin typeface="Cambria" panose="02040503050406030204" pitchFamily="18" charset="0"/>
                <a:ea typeface="Cambria" panose="02040503050406030204" pitchFamily="18" charset="0"/>
              </a:rPr>
              <a:t>автосомно-рецесивному</a:t>
            </a:r>
            <a:r>
              <a:rPr lang="ru-RU" sz="2800" b="1" dirty="0">
                <a:solidFill>
                  <a:srgbClr val="000000"/>
                </a:solidFill>
                <a:latin typeface="Cambria" panose="02040503050406030204" pitchFamily="18" charset="0"/>
                <a:ea typeface="Cambria" panose="02040503050406030204" pitchFamily="18" charset="0"/>
              </a:rPr>
              <a:t> </a:t>
            </a:r>
            <a:r>
              <a:rPr lang="ru-RU" sz="2800" b="1" dirty="0" err="1">
                <a:solidFill>
                  <a:srgbClr val="000000"/>
                </a:solidFill>
                <a:latin typeface="Cambria" panose="02040503050406030204" pitchFamily="18" charset="0"/>
                <a:ea typeface="Cambria" panose="02040503050406030204" pitchFamily="18" charset="0"/>
              </a:rPr>
              <a:t>типі</a:t>
            </a:r>
            <a:r>
              <a:rPr lang="ru-RU" sz="2800" b="1" dirty="0">
                <a:solidFill>
                  <a:srgbClr val="000000"/>
                </a:solidFill>
                <a:latin typeface="Cambria" panose="02040503050406030204" pitchFamily="18" charset="0"/>
                <a:ea typeface="Cambria" panose="02040503050406030204" pitchFamily="18" charset="0"/>
              </a:rPr>
              <a:t> </a:t>
            </a:r>
            <a:r>
              <a:rPr lang="ru-RU" sz="2800" b="1" dirty="0" err="1">
                <a:solidFill>
                  <a:srgbClr val="000000"/>
                </a:solidFill>
                <a:latin typeface="Cambria" panose="02040503050406030204" pitchFamily="18" charset="0"/>
                <a:ea typeface="Cambria" panose="02040503050406030204" pitchFamily="18" charset="0"/>
              </a:rPr>
              <a:t>успадкування</a:t>
            </a:r>
            <a:endParaRPr lang="ru-RU" sz="2800" b="1" dirty="0">
              <a:solidFill>
                <a:srgbClr val="000000"/>
              </a:solidFill>
              <a:latin typeface="Cambria" panose="02040503050406030204" pitchFamily="18" charset="0"/>
              <a:ea typeface="Cambria" panose="02040503050406030204" pitchFamily="18" charset="0"/>
            </a:endParaRPr>
          </a:p>
        </p:txBody>
      </p:sp>
      <p:sp>
        <p:nvSpPr>
          <p:cNvPr id="22531" name="Text Box 2"/>
          <p:cNvSpPr txBox="1">
            <a:spLocks noChangeArrowheads="1"/>
          </p:cNvSpPr>
          <p:nvPr/>
        </p:nvSpPr>
        <p:spPr bwMode="auto">
          <a:xfrm>
            <a:off x="457200" y="1268413"/>
            <a:ext cx="8229600" cy="4857750"/>
          </a:xfrm>
          <a:prstGeom prst="rect">
            <a:avLst/>
          </a:prstGeom>
          <a:noFill/>
          <a:ln w="9525">
            <a:noFill/>
            <a:miter lim="800000"/>
            <a:headEnd/>
            <a:tailEnd/>
          </a:ln>
        </p:spPr>
        <p:txBody>
          <a:bodyPr lIns="90000" tIns="61920" rIns="90000" bIns="46800"/>
          <a:lstStyle/>
          <a:p>
            <a:pPr marL="338138" indent="179388" algn="just">
              <a:buClr>
                <a:srgbClr val="000000"/>
              </a:buClr>
              <a:buSzPct val="100000"/>
              <a:buFont typeface="Times New Roman" pitchFamily="18" charset="0"/>
              <a:buNone/>
              <a:tabLst>
                <a:tab pos="228600"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1. Мала кількість хворих в родоводі</a:t>
            </a:r>
            <a:endParaRPr lang="uk-UA" sz="2000" dirty="0">
              <a:latin typeface="Cambria" panose="02040503050406030204" pitchFamily="18" charset="0"/>
              <a:ea typeface="Cambria" panose="02040503050406030204" pitchFamily="18" charset="0"/>
              <a:cs typeface="Times New Roman" pitchFamily="18" charset="0"/>
            </a:endParaRPr>
          </a:p>
          <a:p>
            <a:pPr marL="338138" indent="179388" algn="just">
              <a:buClr>
                <a:srgbClr val="000000"/>
              </a:buClr>
              <a:buSzPct val="100000"/>
              <a:buFont typeface="Times New Roman" pitchFamily="18" charset="0"/>
              <a:buNone/>
              <a:tabLst>
                <a:tab pos="228600"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2. Чоловіки і жінки хворіють однаково часто</a:t>
            </a:r>
            <a:endParaRPr lang="uk-UA" sz="2000" dirty="0">
              <a:latin typeface="Cambria" panose="02040503050406030204" pitchFamily="18" charset="0"/>
              <a:ea typeface="Cambria" panose="02040503050406030204" pitchFamily="18" charset="0"/>
              <a:cs typeface="Times New Roman" pitchFamily="18" charset="0"/>
            </a:endParaRPr>
          </a:p>
          <a:p>
            <a:pPr marL="338138" indent="179388" algn="just">
              <a:buClr>
                <a:srgbClr val="000000"/>
              </a:buClr>
              <a:buSzPct val="100000"/>
              <a:buFont typeface="Times New Roman" pitchFamily="18" charset="0"/>
              <a:buNone/>
              <a:tabLst>
                <a:tab pos="228600"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3. </a:t>
            </a:r>
            <a:r>
              <a:rPr lang="uk-UA" sz="2000" dirty="0">
                <a:solidFill>
                  <a:srgbClr val="FF0000"/>
                </a:solidFill>
                <a:latin typeface="Cambria" panose="02040503050406030204" pitchFamily="18" charset="0"/>
                <a:ea typeface="Cambria" panose="02040503050406030204" pitchFamily="18" charset="0"/>
                <a:cs typeface="Times New Roman" pitchFamily="18" charset="0"/>
              </a:rPr>
              <a:t>Батьки хворої дитини зазвичай здорові і є гетерозиготними носіями гена (</a:t>
            </a:r>
            <a:r>
              <a:rPr lang="uk-UA" sz="2000" dirty="0" err="1">
                <a:solidFill>
                  <a:srgbClr val="FF0000"/>
                </a:solidFill>
                <a:latin typeface="Cambria" panose="02040503050406030204" pitchFamily="18" charset="0"/>
                <a:ea typeface="Cambria" panose="02040503050406030204" pitchFamily="18" charset="0"/>
                <a:cs typeface="Times New Roman" pitchFamily="18" charset="0"/>
              </a:rPr>
              <a:t>Аа</a:t>
            </a:r>
            <a:r>
              <a:rPr lang="uk-UA" sz="2000" dirty="0">
                <a:solidFill>
                  <a:srgbClr val="FF0000"/>
                </a:solidFill>
                <a:latin typeface="Cambria" panose="02040503050406030204" pitchFamily="18" charset="0"/>
                <a:ea typeface="Cambria" panose="02040503050406030204" pitchFamily="18" charset="0"/>
                <a:cs typeface="Times New Roman" pitchFamily="18" charset="0"/>
              </a:rPr>
              <a:t>).</a:t>
            </a:r>
          </a:p>
          <a:p>
            <a:pPr marL="338138" indent="179388" algn="just">
              <a:buClr>
                <a:srgbClr val="000000"/>
              </a:buClr>
              <a:buSzPct val="100000"/>
              <a:buFont typeface="Times New Roman" pitchFamily="18" charset="0"/>
              <a:buNone/>
              <a:tabLst>
                <a:tab pos="228600"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4. У багатодітній сім’ї може бути більше однієї хворої дитини. Хворіють в основному </a:t>
            </a:r>
            <a:r>
              <a:rPr lang="uk-UA" sz="2000" dirty="0" err="1">
                <a:solidFill>
                  <a:srgbClr val="000000"/>
                </a:solidFill>
                <a:latin typeface="Cambria" panose="02040503050406030204" pitchFamily="18" charset="0"/>
                <a:ea typeface="Cambria" panose="02040503050406030204" pitchFamily="18" charset="0"/>
                <a:cs typeface="Times New Roman" pitchFamily="18" charset="0"/>
              </a:rPr>
              <a:t>сибси</a:t>
            </a:r>
            <a:r>
              <a:rPr lang="uk-UA" sz="2000" dirty="0">
                <a:solidFill>
                  <a:srgbClr val="000000"/>
                </a:solidFill>
                <a:latin typeface="Cambria" panose="02040503050406030204" pitchFamily="18" charset="0"/>
                <a:ea typeface="Cambria" panose="02040503050406030204" pitchFamily="18" charset="0"/>
                <a:cs typeface="Times New Roman" pitchFamily="18" charset="0"/>
              </a:rPr>
              <a:t>, а не батьки-діти, як при домінантному спадкуванні (</a:t>
            </a:r>
            <a:r>
              <a:rPr lang="uk-UA" sz="2000" dirty="0">
                <a:solidFill>
                  <a:srgbClr val="FF0000"/>
                </a:solidFill>
                <a:latin typeface="Cambria" panose="02040503050406030204" pitchFamily="18" charset="0"/>
                <a:ea typeface="Cambria" panose="02040503050406030204" pitchFamily="18" charset="0"/>
                <a:cs typeface="Times New Roman" pitchFamily="18" charset="0"/>
              </a:rPr>
              <a:t>успадкування  «по горизонталі»</a:t>
            </a:r>
            <a:r>
              <a:rPr lang="uk-UA" sz="2000" dirty="0">
                <a:solidFill>
                  <a:srgbClr val="000000"/>
                </a:solidFill>
                <a:latin typeface="Cambria" panose="02040503050406030204" pitchFamily="18" charset="0"/>
                <a:ea typeface="Cambria" panose="02040503050406030204" pitchFamily="18" charset="0"/>
                <a:cs typeface="Times New Roman" pitchFamily="18" charset="0"/>
              </a:rPr>
              <a:t>).</a:t>
            </a:r>
            <a:endParaRPr lang="en-US" sz="2000" dirty="0">
              <a:latin typeface="Cambria" panose="02040503050406030204" pitchFamily="18" charset="0"/>
              <a:ea typeface="Cambria" panose="02040503050406030204" pitchFamily="18" charset="0"/>
              <a:cs typeface="Times New Roman" pitchFamily="18" charset="0"/>
            </a:endParaRPr>
          </a:p>
          <a:p>
            <a:pPr marL="338138" indent="179388" algn="just">
              <a:buClr>
                <a:srgbClr val="000000"/>
              </a:buClr>
              <a:buSzPct val="100000"/>
              <a:buFont typeface="Times New Roman" pitchFamily="18" charset="0"/>
              <a:buNone/>
              <a:tabLst>
                <a:tab pos="228600" algn="l"/>
              </a:tabLst>
            </a:pPr>
            <a:endParaRPr lang="en-US" sz="2000" dirty="0">
              <a:solidFill>
                <a:srgbClr val="000000"/>
              </a:solidFill>
              <a:latin typeface="Cambria" panose="02040503050406030204" pitchFamily="18" charset="0"/>
              <a:ea typeface="Cambria" panose="02040503050406030204" pitchFamily="18" charset="0"/>
              <a:cs typeface="Times New Roman" pitchFamily="18" charset="0"/>
            </a:endParaRPr>
          </a:p>
          <a:p>
            <a:pPr marL="338138" indent="179388" algn="just">
              <a:buClr>
                <a:srgbClr val="000000"/>
              </a:buClr>
              <a:buSzPct val="100000"/>
              <a:buFont typeface="Times New Roman" pitchFamily="18" charset="0"/>
              <a:buNone/>
              <a:tabLst>
                <a:tab pos="228600"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5. У гетерозиготних батьків ризик народження хворої дитини становить 25 %. </a:t>
            </a:r>
          </a:p>
          <a:p>
            <a:pPr marL="338138" indent="179388" algn="just">
              <a:buClr>
                <a:srgbClr val="000000"/>
              </a:buClr>
              <a:buSzPct val="100000"/>
              <a:buFont typeface="Times New Roman" pitchFamily="18" charset="0"/>
              <a:buNone/>
              <a:tabLst>
                <a:tab pos="228600" algn="l"/>
              </a:tabLst>
            </a:pPr>
            <a:r>
              <a:rPr lang="uk-UA" sz="2000" b="1" dirty="0">
                <a:solidFill>
                  <a:srgbClr val="000000"/>
                </a:solidFill>
                <a:latin typeface="Cambria" panose="02040503050406030204" pitchFamily="18" charset="0"/>
                <a:ea typeface="Cambria" panose="02040503050406030204" pitchFamily="18" charset="0"/>
                <a:cs typeface="Times New Roman" pitchFamily="18" charset="0"/>
              </a:rPr>
              <a:t>P: 		 </a:t>
            </a:r>
            <a:r>
              <a:rPr lang="uk-UA" sz="2000" b="1" i="1" dirty="0" err="1">
                <a:solidFill>
                  <a:srgbClr val="000000"/>
                </a:solidFill>
                <a:latin typeface="Cambria" panose="02040503050406030204" pitchFamily="18" charset="0"/>
                <a:ea typeface="Cambria" panose="02040503050406030204" pitchFamily="18" charset="0"/>
                <a:cs typeface="Times New Roman" pitchFamily="18" charset="0"/>
              </a:rPr>
              <a:t>Aa</a:t>
            </a:r>
            <a:r>
              <a:rPr lang="uk-UA" sz="2000" b="1" dirty="0">
                <a:solidFill>
                  <a:srgbClr val="000000"/>
                </a:solidFill>
                <a:latin typeface="Cambria" panose="02040503050406030204" pitchFamily="18" charset="0"/>
                <a:ea typeface="Cambria" panose="02040503050406030204" pitchFamily="18" charset="0"/>
                <a:cs typeface="Times New Roman" pitchFamily="18" charset="0"/>
              </a:rPr>
              <a:t> 		x 	</a:t>
            </a:r>
            <a:r>
              <a:rPr lang="uk-UA" sz="2000" b="1" i="1" dirty="0" err="1">
                <a:solidFill>
                  <a:srgbClr val="000000"/>
                </a:solidFill>
                <a:latin typeface="Cambria" panose="02040503050406030204" pitchFamily="18" charset="0"/>
                <a:ea typeface="Cambria" panose="02040503050406030204" pitchFamily="18" charset="0"/>
                <a:cs typeface="Times New Roman" pitchFamily="18" charset="0"/>
              </a:rPr>
              <a:t>Аa</a:t>
            </a:r>
            <a:endParaRPr lang="uk-UA" sz="2000" b="1" i="1" dirty="0">
              <a:latin typeface="Cambria" panose="02040503050406030204" pitchFamily="18" charset="0"/>
              <a:ea typeface="Cambria" panose="02040503050406030204" pitchFamily="18" charset="0"/>
              <a:cs typeface="Times New Roman" pitchFamily="18" charset="0"/>
            </a:endParaRPr>
          </a:p>
          <a:p>
            <a:pPr marL="338138" indent="179388" algn="just">
              <a:buClr>
                <a:srgbClr val="000000"/>
              </a:buClr>
              <a:buSzPct val="100000"/>
              <a:buFont typeface="Times New Roman" pitchFamily="18" charset="0"/>
              <a:buNone/>
              <a:tabLst>
                <a:tab pos="228600" algn="l"/>
              </a:tabLst>
            </a:pPr>
            <a:r>
              <a:rPr lang="uk-UA" sz="2000" b="1" dirty="0">
                <a:solidFill>
                  <a:srgbClr val="000000"/>
                </a:solidFill>
                <a:latin typeface="Cambria" panose="02040503050406030204" pitchFamily="18" charset="0"/>
                <a:ea typeface="Cambria" panose="02040503050406030204" pitchFamily="18" charset="0"/>
                <a:cs typeface="Times New Roman" pitchFamily="18" charset="0"/>
              </a:rPr>
              <a:t>G 		</a:t>
            </a:r>
            <a:r>
              <a:rPr lang="uk-UA" sz="2000" b="1" i="1" dirty="0">
                <a:solidFill>
                  <a:srgbClr val="000000"/>
                </a:solidFill>
                <a:latin typeface="Cambria" panose="02040503050406030204" pitchFamily="18" charset="0"/>
                <a:ea typeface="Cambria" panose="02040503050406030204" pitchFamily="18" charset="0"/>
                <a:cs typeface="Times New Roman" pitchFamily="18" charset="0"/>
              </a:rPr>
              <a:t>А, а </a:t>
            </a:r>
            <a:r>
              <a:rPr lang="uk-UA" sz="2000" b="1" dirty="0">
                <a:solidFill>
                  <a:srgbClr val="000000"/>
                </a:solidFill>
                <a:latin typeface="Cambria" panose="02040503050406030204" pitchFamily="18" charset="0"/>
                <a:ea typeface="Cambria" panose="02040503050406030204" pitchFamily="18" charset="0"/>
                <a:cs typeface="Times New Roman" pitchFamily="18" charset="0"/>
              </a:rPr>
              <a:t>	</a:t>
            </a:r>
            <a:r>
              <a:rPr lang="en-US" sz="2000" b="1" i="1" dirty="0">
                <a:solidFill>
                  <a:srgbClr val="000000"/>
                </a:solidFill>
                <a:latin typeface="Cambria" panose="02040503050406030204" pitchFamily="18" charset="0"/>
                <a:ea typeface="Cambria" panose="02040503050406030204" pitchFamily="18" charset="0"/>
                <a:cs typeface="Times New Roman" pitchFamily="18" charset="0"/>
              </a:rPr>
              <a:t>      </a:t>
            </a:r>
            <a:r>
              <a:rPr lang="uk-UA" sz="2000" b="1" i="1" dirty="0">
                <a:solidFill>
                  <a:srgbClr val="000000"/>
                </a:solidFill>
                <a:latin typeface="Cambria" panose="02040503050406030204" pitchFamily="18" charset="0"/>
                <a:ea typeface="Cambria" panose="02040503050406030204" pitchFamily="18" charset="0"/>
                <a:cs typeface="Times New Roman" pitchFamily="18" charset="0"/>
              </a:rPr>
              <a:t>А, а</a:t>
            </a:r>
            <a:endParaRPr lang="uk-UA" sz="2000" b="1" i="1" dirty="0">
              <a:latin typeface="Cambria" panose="02040503050406030204" pitchFamily="18" charset="0"/>
              <a:ea typeface="Cambria" panose="02040503050406030204" pitchFamily="18" charset="0"/>
              <a:cs typeface="Times New Roman" pitchFamily="18" charset="0"/>
            </a:endParaRPr>
          </a:p>
          <a:p>
            <a:pPr marL="338138" indent="179388" algn="just">
              <a:buClr>
                <a:srgbClr val="000000"/>
              </a:buClr>
              <a:buSzPct val="100000"/>
              <a:buFont typeface="Times New Roman" pitchFamily="18" charset="0"/>
              <a:buNone/>
              <a:tabLst>
                <a:tab pos="228600" algn="l"/>
              </a:tabLst>
            </a:pPr>
            <a:r>
              <a:rPr lang="uk-UA" sz="2000" b="1" dirty="0">
                <a:solidFill>
                  <a:srgbClr val="000000"/>
                </a:solidFill>
                <a:latin typeface="Cambria" panose="02040503050406030204" pitchFamily="18" charset="0"/>
                <a:ea typeface="Cambria" panose="02040503050406030204" pitchFamily="18" charset="0"/>
                <a:cs typeface="Times New Roman" pitchFamily="18" charset="0"/>
              </a:rPr>
              <a:t>F: 		</a:t>
            </a:r>
            <a:r>
              <a:rPr lang="uk-UA" sz="2000" b="1" i="1" dirty="0">
                <a:solidFill>
                  <a:srgbClr val="000000"/>
                </a:solidFill>
                <a:latin typeface="Cambria" panose="02040503050406030204" pitchFamily="18" charset="0"/>
                <a:ea typeface="Cambria" panose="02040503050406030204" pitchFamily="18" charset="0"/>
                <a:cs typeface="Times New Roman" pitchFamily="18" charset="0"/>
              </a:rPr>
              <a:t>АА; 	</a:t>
            </a:r>
            <a:r>
              <a:rPr lang="uk-UA" sz="2000" b="1" i="1" dirty="0" err="1">
                <a:solidFill>
                  <a:srgbClr val="000000"/>
                </a:solidFill>
                <a:latin typeface="Cambria" panose="02040503050406030204" pitchFamily="18" charset="0"/>
                <a:ea typeface="Cambria" panose="02040503050406030204" pitchFamily="18" charset="0"/>
                <a:cs typeface="Times New Roman" pitchFamily="18" charset="0"/>
              </a:rPr>
              <a:t>Aa</a:t>
            </a:r>
            <a:r>
              <a:rPr lang="uk-UA" sz="2000" b="1" i="1" dirty="0">
                <a:solidFill>
                  <a:srgbClr val="000000"/>
                </a:solidFill>
                <a:latin typeface="Cambria" panose="02040503050406030204" pitchFamily="18" charset="0"/>
                <a:ea typeface="Cambria" panose="02040503050406030204" pitchFamily="18" charset="0"/>
                <a:cs typeface="Times New Roman" pitchFamily="18" charset="0"/>
              </a:rPr>
              <a:t>;	</a:t>
            </a:r>
            <a:r>
              <a:rPr lang="en-US" sz="2000" b="1" i="1" dirty="0">
                <a:solidFill>
                  <a:srgbClr val="000000"/>
                </a:solidFill>
                <a:latin typeface="Cambria" panose="02040503050406030204" pitchFamily="18" charset="0"/>
                <a:ea typeface="Cambria" panose="02040503050406030204" pitchFamily="18" charset="0"/>
                <a:cs typeface="Times New Roman" pitchFamily="18" charset="0"/>
              </a:rPr>
              <a:t>  </a:t>
            </a:r>
            <a:r>
              <a:rPr lang="uk-UA" sz="2000" b="1" i="1" dirty="0" err="1">
                <a:solidFill>
                  <a:srgbClr val="000000"/>
                </a:solidFill>
                <a:latin typeface="Cambria" panose="02040503050406030204" pitchFamily="18" charset="0"/>
                <a:ea typeface="Cambria" panose="02040503050406030204" pitchFamily="18" charset="0"/>
                <a:cs typeface="Times New Roman" pitchFamily="18" charset="0"/>
              </a:rPr>
              <a:t>Аа</a:t>
            </a:r>
            <a:r>
              <a:rPr lang="uk-UA" sz="2000" b="1" i="1" dirty="0">
                <a:solidFill>
                  <a:srgbClr val="000000"/>
                </a:solidFill>
                <a:latin typeface="Cambria" panose="02040503050406030204" pitchFamily="18" charset="0"/>
                <a:ea typeface="Cambria" panose="02040503050406030204" pitchFamily="18" charset="0"/>
                <a:cs typeface="Times New Roman" pitchFamily="18" charset="0"/>
              </a:rPr>
              <a:t>;          </a:t>
            </a:r>
            <a:r>
              <a:rPr lang="uk-UA" sz="2000" b="1" i="1" dirty="0" err="1">
                <a:solidFill>
                  <a:srgbClr val="FF0000"/>
                </a:solidFill>
                <a:latin typeface="Cambria" panose="02040503050406030204" pitchFamily="18" charset="0"/>
                <a:ea typeface="Cambria" panose="02040503050406030204" pitchFamily="18" charset="0"/>
                <a:cs typeface="Times New Roman" pitchFamily="18" charset="0"/>
              </a:rPr>
              <a:t>aa</a:t>
            </a:r>
            <a:endParaRPr lang="uk-UA" sz="2000" b="1" i="1" dirty="0">
              <a:solidFill>
                <a:srgbClr val="FF0000"/>
              </a:solidFill>
              <a:latin typeface="Cambria" panose="02040503050406030204" pitchFamily="18" charset="0"/>
              <a:ea typeface="Cambria" panose="02040503050406030204" pitchFamily="18" charset="0"/>
              <a:cs typeface="Times New Roman" pitchFamily="18" charset="0"/>
            </a:endParaRPr>
          </a:p>
          <a:p>
            <a:pPr marL="338138" indent="179388" algn="just">
              <a:buClr>
                <a:srgbClr val="000000"/>
              </a:buClr>
              <a:buSzPct val="100000"/>
              <a:buFont typeface="Times New Roman" pitchFamily="18" charset="0"/>
              <a:buNone/>
              <a:tabLst>
                <a:tab pos="228600" algn="l"/>
              </a:tabLst>
            </a:pPr>
            <a:r>
              <a:rPr lang="uk-UA" sz="2000" b="1" dirty="0">
                <a:solidFill>
                  <a:srgbClr val="000000"/>
                </a:solidFill>
                <a:latin typeface="Cambria" panose="02040503050406030204" pitchFamily="18" charset="0"/>
                <a:ea typeface="Cambria" panose="02040503050406030204" pitchFamily="18" charset="0"/>
                <a:cs typeface="Times New Roman" pitchFamily="18" charset="0"/>
              </a:rPr>
              <a:t> 	      75 % здорові </a:t>
            </a:r>
            <a:r>
              <a:rPr lang="en-US" sz="2000" b="1" dirty="0">
                <a:solidFill>
                  <a:srgbClr val="000000"/>
                </a:solidFill>
                <a:latin typeface="Cambria" panose="02040503050406030204" pitchFamily="18" charset="0"/>
                <a:ea typeface="Cambria" panose="02040503050406030204" pitchFamily="18" charset="0"/>
                <a:cs typeface="Times New Roman" pitchFamily="18" charset="0"/>
              </a:rPr>
              <a:t> </a:t>
            </a:r>
            <a:r>
              <a:rPr lang="uk-UA" sz="2000" b="1" dirty="0">
                <a:solidFill>
                  <a:srgbClr val="FF0000"/>
                </a:solidFill>
                <a:latin typeface="Cambria" panose="02040503050406030204" pitchFamily="18" charset="0"/>
                <a:ea typeface="Cambria" panose="02040503050406030204" pitchFamily="18" charset="0"/>
                <a:cs typeface="Times New Roman" pitchFamily="18" charset="0"/>
              </a:rPr>
              <a:t>25 % хворі</a:t>
            </a:r>
          </a:p>
          <a:p>
            <a:pPr marL="338138" indent="179388" algn="just">
              <a:lnSpc>
                <a:spcPct val="150000"/>
              </a:lnSpc>
              <a:buClr>
                <a:srgbClr val="000000"/>
              </a:buClr>
              <a:buSzPct val="100000"/>
              <a:buFont typeface="Times New Roman" pitchFamily="18" charset="0"/>
              <a:buNone/>
              <a:tabLst>
                <a:tab pos="228600" algn="l"/>
              </a:tabLst>
            </a:pPr>
            <a:r>
              <a:rPr lang="uk-UA" sz="2000" dirty="0">
                <a:solidFill>
                  <a:srgbClr val="FF0000"/>
                </a:solidFill>
                <a:latin typeface="Cambria" panose="02040503050406030204" pitchFamily="18" charset="0"/>
                <a:ea typeface="Cambria" panose="02040503050406030204" pitchFamily="18" charset="0"/>
                <a:cs typeface="Times New Roman" pitchFamily="18" charset="0"/>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Grp="1" noChangeArrowheads="1"/>
          </p:cNvSpPr>
          <p:nvPr>
            <p:ph type="title"/>
          </p:nvPr>
        </p:nvSpPr>
        <p:spPr>
          <a:xfrm>
            <a:off x="1109663" y="98425"/>
            <a:ext cx="7791450" cy="714375"/>
          </a:xfrm>
        </p:spPr>
        <p:txBody>
          <a:bodyPr/>
          <a:lstStyle/>
          <a:p>
            <a:pPr eaLnBrk="1" hangingPunct="1">
              <a:tabLst>
                <a:tab pos="0" algn="l"/>
                <a:tab pos="404813" algn="l"/>
                <a:tab pos="812800" algn="l"/>
                <a:tab pos="1220788" algn="l"/>
                <a:tab pos="1627188" algn="l"/>
                <a:tab pos="2035175" algn="l"/>
                <a:tab pos="2443163" algn="l"/>
                <a:tab pos="2849563" algn="l"/>
                <a:tab pos="3257550" algn="l"/>
                <a:tab pos="3665538" algn="l"/>
                <a:tab pos="4071938" algn="l"/>
                <a:tab pos="4479925" algn="l"/>
                <a:tab pos="4887913" algn="l"/>
                <a:tab pos="5294313" algn="l"/>
                <a:tab pos="5702300" algn="l"/>
                <a:tab pos="6110288" algn="l"/>
                <a:tab pos="6518275" algn="l"/>
                <a:tab pos="6924675" algn="l"/>
                <a:tab pos="7332663" algn="l"/>
                <a:tab pos="7740650" algn="l"/>
                <a:tab pos="8147050" algn="l"/>
              </a:tabLst>
            </a:pPr>
            <a:r>
              <a:rPr lang="uk-UA" sz="2800" b="1" dirty="0">
                <a:solidFill>
                  <a:srgbClr val="FF0000"/>
                </a:solidFill>
                <a:latin typeface="Cambria" panose="02040503050406030204" pitchFamily="18" charset="0"/>
                <a:ea typeface="Cambria" panose="02040503050406030204" pitchFamily="18" charset="0"/>
              </a:rPr>
              <a:t>X-зчеплене рецесивне успадкування</a:t>
            </a:r>
          </a:p>
        </p:txBody>
      </p:sp>
      <p:sp>
        <p:nvSpPr>
          <p:cNvPr id="23555" name="Text Box 6"/>
          <p:cNvSpPr txBox="1">
            <a:spLocks noChangeArrowheads="1"/>
          </p:cNvSpPr>
          <p:nvPr/>
        </p:nvSpPr>
        <p:spPr bwMode="auto">
          <a:xfrm>
            <a:off x="2060353" y="5301208"/>
            <a:ext cx="6840760" cy="1241425"/>
          </a:xfrm>
          <a:prstGeom prst="rect">
            <a:avLst/>
          </a:prstGeom>
          <a:noFill/>
          <a:ln w="9525">
            <a:noFill/>
            <a:round/>
            <a:headEnd/>
            <a:tailEnd/>
          </a:ln>
        </p:spPr>
        <p:txBody>
          <a:bodyPr lIns="81630" tIns="40815" rIns="81630" bIns="40815"/>
          <a:lstStyle/>
          <a:p>
            <a:pPr eaLnBrk="1" hangingPunct="1">
              <a:lnSpc>
                <a:spcPct val="95000"/>
              </a:lnSpc>
              <a:spcBef>
                <a:spcPts val="600"/>
              </a:spcBef>
              <a:buClr>
                <a:srgbClr val="000000"/>
              </a:buClr>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ru-RU" dirty="0" err="1">
                <a:solidFill>
                  <a:schemeClr val="tx1"/>
                </a:solidFill>
                <a:latin typeface="Cambria" panose="02040503050406030204" pitchFamily="18" charset="0"/>
                <a:ea typeface="Cambria" panose="02040503050406030204" pitchFamily="18" charset="0"/>
              </a:rPr>
              <a:t>гемофілія</a:t>
            </a:r>
            <a:r>
              <a:rPr lang="ru-RU" dirty="0">
                <a:solidFill>
                  <a:schemeClr val="tx1"/>
                </a:solidFill>
                <a:latin typeface="Cambria" panose="02040503050406030204" pitchFamily="18" charset="0"/>
                <a:ea typeface="Cambria" panose="02040503050406030204" pitchFamily="18" charset="0"/>
              </a:rPr>
              <a:t>, </a:t>
            </a:r>
            <a:r>
              <a:rPr lang="ru-RU" dirty="0" err="1">
                <a:solidFill>
                  <a:schemeClr val="tx1"/>
                </a:solidFill>
                <a:latin typeface="Cambria" panose="02040503050406030204" pitchFamily="18" charset="0"/>
                <a:ea typeface="Cambria" panose="02040503050406030204" pitchFamily="18" charset="0"/>
              </a:rPr>
              <a:t>дальтонізм</a:t>
            </a:r>
            <a:r>
              <a:rPr lang="ru-RU" dirty="0">
                <a:solidFill>
                  <a:schemeClr val="tx1"/>
                </a:solidFill>
                <a:latin typeface="Cambria" panose="02040503050406030204" pitchFamily="18" charset="0"/>
                <a:ea typeface="Cambria" panose="02040503050406030204" pitchFamily="18" charset="0"/>
              </a:rPr>
              <a:t>, </a:t>
            </a:r>
            <a:r>
              <a:rPr lang="ru-RU" dirty="0" err="1">
                <a:solidFill>
                  <a:schemeClr val="tx1"/>
                </a:solidFill>
                <a:latin typeface="Cambria" panose="02040503050406030204" pitchFamily="18" charset="0"/>
                <a:ea typeface="Cambria" panose="02040503050406030204" pitchFamily="18" charset="0"/>
              </a:rPr>
              <a:t>розумова</a:t>
            </a:r>
            <a:r>
              <a:rPr lang="ru-RU" dirty="0">
                <a:solidFill>
                  <a:schemeClr val="tx1"/>
                </a:solidFill>
                <a:latin typeface="Cambria" panose="02040503050406030204" pitchFamily="18" charset="0"/>
                <a:ea typeface="Cambria" panose="02040503050406030204" pitchFamily="18" charset="0"/>
              </a:rPr>
              <a:t> </a:t>
            </a:r>
            <a:r>
              <a:rPr lang="ru-RU" dirty="0" err="1">
                <a:solidFill>
                  <a:schemeClr val="tx1"/>
                </a:solidFill>
                <a:latin typeface="Cambria" panose="02040503050406030204" pitchFamily="18" charset="0"/>
                <a:ea typeface="Cambria" panose="02040503050406030204" pitchFamily="18" charset="0"/>
              </a:rPr>
              <a:t>відсталість</a:t>
            </a:r>
            <a:r>
              <a:rPr lang="ru-RU" dirty="0">
                <a:solidFill>
                  <a:schemeClr val="tx1"/>
                </a:solidFill>
                <a:latin typeface="Cambria" panose="02040503050406030204" pitchFamily="18" charset="0"/>
                <a:ea typeface="Cambria" panose="02040503050406030204" pitchFamily="18" charset="0"/>
              </a:rPr>
              <a:t> </a:t>
            </a:r>
            <a:r>
              <a:rPr lang="ru-RU" dirty="0" err="1">
                <a:solidFill>
                  <a:schemeClr val="tx1"/>
                </a:solidFill>
                <a:latin typeface="Cambria" panose="02040503050406030204" pitchFamily="18" charset="0"/>
                <a:ea typeface="Cambria" panose="02040503050406030204" pitchFamily="18" charset="0"/>
              </a:rPr>
              <a:t>із</a:t>
            </a:r>
            <a:r>
              <a:rPr lang="ru-RU" dirty="0">
                <a:solidFill>
                  <a:schemeClr val="tx1"/>
                </a:solidFill>
                <a:latin typeface="Cambria" panose="02040503050406030204" pitchFamily="18" charset="0"/>
                <a:ea typeface="Cambria" panose="02040503050406030204" pitchFamily="18" charset="0"/>
              </a:rPr>
              <a:t> </a:t>
            </a:r>
            <a:r>
              <a:rPr lang="ru-RU" dirty="0" err="1">
                <a:solidFill>
                  <a:schemeClr val="tx1"/>
                </a:solidFill>
                <a:latin typeface="Cambria" panose="02040503050406030204" pitchFamily="18" charset="0"/>
                <a:ea typeface="Cambria" panose="02040503050406030204" pitchFamily="18" charset="0"/>
              </a:rPr>
              <a:t>ламкою</a:t>
            </a:r>
            <a:r>
              <a:rPr lang="ru-RU" dirty="0">
                <a:solidFill>
                  <a:schemeClr val="tx1"/>
                </a:solidFill>
                <a:latin typeface="Cambria" panose="02040503050406030204" pitchFamily="18" charset="0"/>
                <a:ea typeface="Cambria" panose="02040503050406030204" pitchFamily="18" charset="0"/>
              </a:rPr>
              <a:t> Х-хромосомою, м</a:t>
            </a:r>
            <a:r>
              <a:rPr lang="en-US" dirty="0">
                <a:solidFill>
                  <a:schemeClr val="tx1"/>
                </a:solidFill>
                <a:latin typeface="Cambria" panose="02040503050406030204" pitchFamily="18" charset="0"/>
                <a:ea typeface="Cambria" panose="02040503050406030204" pitchFamily="18" charset="0"/>
              </a:rPr>
              <a:t>’</a:t>
            </a:r>
            <a:r>
              <a:rPr lang="ru-RU" dirty="0" err="1">
                <a:solidFill>
                  <a:schemeClr val="tx1"/>
                </a:solidFill>
                <a:latin typeface="Cambria" panose="02040503050406030204" pitchFamily="18" charset="0"/>
                <a:ea typeface="Cambria" panose="02040503050406030204" pitchFamily="18" charset="0"/>
              </a:rPr>
              <a:t>язова</a:t>
            </a:r>
            <a:r>
              <a:rPr lang="ru-RU" dirty="0">
                <a:solidFill>
                  <a:schemeClr val="tx1"/>
                </a:solidFill>
                <a:latin typeface="Cambria" panose="02040503050406030204" pitchFamily="18" charset="0"/>
                <a:ea typeface="Cambria" panose="02040503050406030204" pitchFamily="18" charset="0"/>
              </a:rPr>
              <a:t> </a:t>
            </a:r>
            <a:r>
              <a:rPr lang="ru-RU" dirty="0" err="1">
                <a:solidFill>
                  <a:schemeClr val="tx1"/>
                </a:solidFill>
                <a:latin typeface="Cambria" panose="02040503050406030204" pitchFamily="18" charset="0"/>
                <a:ea typeface="Cambria" panose="02040503050406030204" pitchFamily="18" charset="0"/>
              </a:rPr>
              <a:t>дистрофія</a:t>
            </a:r>
            <a:r>
              <a:rPr lang="ru-RU" dirty="0">
                <a:solidFill>
                  <a:schemeClr val="tx1"/>
                </a:solidFill>
                <a:latin typeface="Cambria" panose="02040503050406030204" pitchFamily="18" charset="0"/>
                <a:ea typeface="Cambria" panose="02040503050406030204" pitchFamily="18" charset="0"/>
              </a:rPr>
              <a:t> </a:t>
            </a:r>
            <a:r>
              <a:rPr lang="ru-RU" dirty="0" err="1">
                <a:solidFill>
                  <a:schemeClr val="tx1"/>
                </a:solidFill>
                <a:latin typeface="Cambria" panose="02040503050406030204" pitchFamily="18" charset="0"/>
                <a:ea typeface="Cambria" panose="02040503050406030204" pitchFamily="18" charset="0"/>
              </a:rPr>
              <a:t>Дюшенна</a:t>
            </a:r>
            <a:r>
              <a:rPr lang="ru-RU" dirty="0">
                <a:solidFill>
                  <a:schemeClr val="tx1"/>
                </a:solidFill>
                <a:latin typeface="Cambria" panose="02040503050406030204" pitchFamily="18" charset="0"/>
                <a:ea typeface="Cambria" panose="02040503050406030204" pitchFamily="18" charset="0"/>
              </a:rPr>
              <a:t>, синдром Леша-</a:t>
            </a:r>
            <a:r>
              <a:rPr lang="ru-RU" dirty="0" err="1">
                <a:solidFill>
                  <a:schemeClr val="tx1"/>
                </a:solidFill>
                <a:latin typeface="Cambria" panose="02040503050406030204" pitchFamily="18" charset="0"/>
                <a:ea typeface="Cambria" panose="02040503050406030204" pitchFamily="18" charset="0"/>
              </a:rPr>
              <a:t>Найхана</a:t>
            </a:r>
            <a:endParaRPr lang="ru-RU" dirty="0">
              <a:solidFill>
                <a:schemeClr val="tx1"/>
              </a:solidFill>
              <a:latin typeface="Cambria" panose="02040503050406030204" pitchFamily="18" charset="0"/>
              <a:ea typeface="Cambria" panose="02040503050406030204" pitchFamily="18" charset="0"/>
            </a:endParaRPr>
          </a:p>
          <a:p>
            <a:pPr eaLnBrk="1">
              <a:lnSpc>
                <a:spcPct val="93000"/>
              </a:lnSpc>
              <a:buClr>
                <a:srgbClr val="000000"/>
              </a:buClr>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US" altLang="ru-RU" dirty="0">
              <a:solidFill>
                <a:srgbClr val="009900"/>
              </a:solidFill>
            </a:endParaRPr>
          </a:p>
        </p:txBody>
      </p:sp>
      <p:pic>
        <p:nvPicPr>
          <p:cNvPr id="23556" name="Picture 9" descr="pedigree8"/>
          <p:cNvPicPr>
            <a:picLocks noChangeAspect="1" noChangeArrowheads="1"/>
          </p:cNvPicPr>
          <p:nvPr/>
        </p:nvPicPr>
        <p:blipFill>
          <a:blip r:embed="rId3" cstate="print"/>
          <a:srcRect b="3221"/>
          <a:stretch>
            <a:fillRect/>
          </a:stretch>
        </p:blipFill>
        <p:spPr bwMode="auto">
          <a:xfrm>
            <a:off x="2555776" y="1124744"/>
            <a:ext cx="4294187" cy="3462338"/>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p:cNvPicPr>
            <a:picLocks noChangeAspect="1" noChangeArrowheads="1"/>
          </p:cNvPicPr>
          <p:nvPr/>
        </p:nvPicPr>
        <p:blipFill>
          <a:blip r:embed="rId3" cstate="print">
            <a:lum contrast="12000"/>
          </a:blip>
          <a:srcRect l="21414" r="16557" b="56915"/>
          <a:stretch>
            <a:fillRect/>
          </a:stretch>
        </p:blipFill>
        <p:spPr bwMode="auto">
          <a:xfrm>
            <a:off x="827088" y="4991100"/>
            <a:ext cx="2314575" cy="1890713"/>
          </a:xfrm>
          <a:prstGeom prst="rect">
            <a:avLst/>
          </a:prstGeom>
          <a:noFill/>
          <a:ln w="9525">
            <a:noFill/>
            <a:round/>
            <a:headEnd/>
            <a:tailEnd/>
          </a:ln>
        </p:spPr>
      </p:pic>
      <p:sp>
        <p:nvSpPr>
          <p:cNvPr id="24579" name="Text Box 4"/>
          <p:cNvSpPr txBox="1">
            <a:spLocks noChangeArrowheads="1"/>
          </p:cNvSpPr>
          <p:nvPr/>
        </p:nvSpPr>
        <p:spPr bwMode="auto">
          <a:xfrm>
            <a:off x="3132138" y="5157788"/>
            <a:ext cx="5688012" cy="1108075"/>
          </a:xfrm>
          <a:prstGeom prst="rect">
            <a:avLst/>
          </a:prstGeom>
          <a:noFill/>
          <a:ln w="9525">
            <a:noFill/>
            <a:round/>
            <a:headEnd/>
            <a:tailEnd/>
          </a:ln>
        </p:spPr>
        <p:txBody>
          <a:bodyPr lIns="91425" tIns="45713" rIns="91425" bIns="45713">
            <a:spAutoFit/>
          </a:bodyPr>
          <a:lstStyle/>
          <a:p>
            <a:pPr eaLnBrk="1" hangingPunct="1">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altLang="ru-RU" dirty="0">
                <a:solidFill>
                  <a:srgbClr val="000000"/>
                </a:solidFill>
                <a:latin typeface="Cambria" panose="02040503050406030204" pitchFamily="18" charset="0"/>
                <a:ea typeface="Cambria" panose="02040503050406030204" pitchFamily="18" charset="0"/>
                <a:cs typeface="Arial" charset="0"/>
              </a:rPr>
              <a:t>Хворі мають генотипи           </a:t>
            </a:r>
            <a:r>
              <a:rPr lang="en-US" altLang="ru-RU" b="1" i="1" dirty="0" err="1">
                <a:solidFill>
                  <a:srgbClr val="000000"/>
                </a:solidFill>
                <a:latin typeface="Cambria" panose="02040503050406030204" pitchFamily="18" charset="0"/>
                <a:ea typeface="Cambria" panose="02040503050406030204" pitchFamily="18" charset="0"/>
                <a:cs typeface="Arial" charset="0"/>
              </a:rPr>
              <a:t>X</a:t>
            </a:r>
            <a:r>
              <a:rPr lang="en-US" altLang="ru-RU" b="1" i="1" baseline="30000" dirty="0" err="1">
                <a:solidFill>
                  <a:srgbClr val="000000"/>
                </a:solidFill>
                <a:latin typeface="Cambria" panose="02040503050406030204" pitchFamily="18" charset="0"/>
                <a:ea typeface="Cambria" panose="02040503050406030204" pitchFamily="18" charset="0"/>
                <a:cs typeface="Arial" charset="0"/>
              </a:rPr>
              <a:t>h</a:t>
            </a:r>
            <a:r>
              <a:rPr lang="en-US" altLang="ru-RU" b="1" i="1" dirty="0" err="1">
                <a:solidFill>
                  <a:srgbClr val="000000"/>
                </a:solidFill>
                <a:latin typeface="Cambria" panose="02040503050406030204" pitchFamily="18" charset="0"/>
                <a:ea typeface="Cambria" panose="02040503050406030204" pitchFamily="18" charset="0"/>
                <a:cs typeface="Arial" charset="0"/>
              </a:rPr>
              <a:t>Y</a:t>
            </a:r>
            <a:r>
              <a:rPr lang="en-US" altLang="ru-RU" dirty="0">
                <a:solidFill>
                  <a:srgbClr val="000000"/>
                </a:solidFill>
                <a:latin typeface="Cambria" panose="02040503050406030204" pitchFamily="18" charset="0"/>
                <a:ea typeface="Cambria" panose="02040503050406030204" pitchFamily="18" charset="0"/>
                <a:cs typeface="Arial" charset="0"/>
              </a:rPr>
              <a:t> </a:t>
            </a:r>
            <a:r>
              <a:rPr lang="uk-UA" altLang="ru-RU" dirty="0">
                <a:solidFill>
                  <a:srgbClr val="000000"/>
                </a:solidFill>
                <a:latin typeface="Cambria" panose="02040503050406030204" pitchFamily="18" charset="0"/>
                <a:ea typeface="Cambria" panose="02040503050406030204" pitchFamily="18" charset="0"/>
                <a:cs typeface="Arial" charset="0"/>
              </a:rPr>
              <a:t>або</a:t>
            </a:r>
            <a:r>
              <a:rPr lang="en-US" altLang="ru-RU" dirty="0">
                <a:solidFill>
                  <a:srgbClr val="000000"/>
                </a:solidFill>
                <a:latin typeface="Cambria" panose="02040503050406030204" pitchFamily="18" charset="0"/>
                <a:ea typeface="Cambria" panose="02040503050406030204" pitchFamily="18" charset="0"/>
                <a:cs typeface="Arial" charset="0"/>
              </a:rPr>
              <a:t> </a:t>
            </a:r>
            <a:r>
              <a:rPr lang="en-US" altLang="ru-RU" b="1" i="1" dirty="0" err="1">
                <a:solidFill>
                  <a:srgbClr val="000000"/>
                </a:solidFill>
                <a:latin typeface="Cambria" panose="02040503050406030204" pitchFamily="18" charset="0"/>
                <a:ea typeface="Cambria" panose="02040503050406030204" pitchFamily="18" charset="0"/>
                <a:cs typeface="Arial" charset="0"/>
              </a:rPr>
              <a:t>X</a:t>
            </a:r>
            <a:r>
              <a:rPr lang="en-US" altLang="ru-RU" b="1" i="1" baseline="30000" dirty="0" err="1">
                <a:solidFill>
                  <a:srgbClr val="000000"/>
                </a:solidFill>
                <a:latin typeface="Cambria" panose="02040503050406030204" pitchFamily="18" charset="0"/>
                <a:ea typeface="Cambria" panose="02040503050406030204" pitchFamily="18" charset="0"/>
                <a:cs typeface="Arial" charset="0"/>
              </a:rPr>
              <a:t>h</a:t>
            </a:r>
            <a:r>
              <a:rPr lang="en-US" altLang="ru-RU" b="1" i="1" dirty="0" err="1">
                <a:solidFill>
                  <a:srgbClr val="000000"/>
                </a:solidFill>
                <a:latin typeface="Cambria" panose="02040503050406030204" pitchFamily="18" charset="0"/>
                <a:ea typeface="Cambria" panose="02040503050406030204" pitchFamily="18" charset="0"/>
                <a:cs typeface="Arial" charset="0"/>
              </a:rPr>
              <a:t>X</a:t>
            </a:r>
            <a:r>
              <a:rPr lang="en-US" altLang="ru-RU" b="1" i="1" baseline="30000" dirty="0" err="1">
                <a:solidFill>
                  <a:srgbClr val="000000"/>
                </a:solidFill>
                <a:latin typeface="Cambria" panose="02040503050406030204" pitchFamily="18" charset="0"/>
                <a:ea typeface="Cambria" panose="02040503050406030204" pitchFamily="18" charset="0"/>
                <a:cs typeface="Arial" charset="0"/>
              </a:rPr>
              <a:t>h</a:t>
            </a:r>
            <a:endParaRPr lang="en-US" altLang="ru-RU" b="1" i="1" baseline="30000" dirty="0">
              <a:solidFill>
                <a:srgbClr val="000000"/>
              </a:solidFill>
              <a:latin typeface="Cambria" panose="02040503050406030204" pitchFamily="18" charset="0"/>
              <a:ea typeface="Cambria" panose="02040503050406030204" pitchFamily="18" charset="0"/>
              <a:cs typeface="Arial" charset="0"/>
            </a:endParaRPr>
          </a:p>
          <a:p>
            <a:pPr eaLnBrk="1" hangingPunct="1">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US" altLang="ru-RU" b="1" dirty="0">
              <a:solidFill>
                <a:srgbClr val="000000"/>
              </a:solidFill>
              <a:latin typeface="Cambria" panose="02040503050406030204" pitchFamily="18" charset="0"/>
              <a:ea typeface="Cambria" panose="02040503050406030204" pitchFamily="18" charset="0"/>
              <a:cs typeface="Arial" charset="0"/>
            </a:endParaRPr>
          </a:p>
          <a:p>
            <a:pPr eaLnBrk="1" hangingPunct="1">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US" altLang="ru-RU" b="1" dirty="0">
                <a:solidFill>
                  <a:srgbClr val="000000"/>
                </a:solidFill>
                <a:latin typeface="Cambria" panose="02040503050406030204" pitchFamily="18" charset="0"/>
                <a:ea typeface="Cambria" panose="02040503050406030204" pitchFamily="18" charset="0"/>
                <a:cs typeface="Arial" charset="0"/>
              </a:rPr>
              <a:t> </a:t>
            </a:r>
            <a:r>
              <a:rPr lang="uk-UA" altLang="ru-RU" dirty="0">
                <a:solidFill>
                  <a:srgbClr val="000000"/>
                </a:solidFill>
                <a:latin typeface="Cambria" panose="02040503050406030204" pitchFamily="18" charset="0"/>
                <a:ea typeface="Cambria" panose="02040503050406030204" pitchFamily="18" charset="0"/>
                <a:cs typeface="Arial" charset="0"/>
              </a:rPr>
              <a:t>Здорові                  </a:t>
            </a:r>
            <a:r>
              <a:rPr lang="en-US" altLang="ru-RU" b="1" i="1" dirty="0">
                <a:solidFill>
                  <a:srgbClr val="000000"/>
                </a:solidFill>
                <a:latin typeface="Cambria" panose="02040503050406030204" pitchFamily="18" charset="0"/>
                <a:ea typeface="Cambria" panose="02040503050406030204" pitchFamily="18" charset="0"/>
                <a:cs typeface="Arial" charset="0"/>
              </a:rPr>
              <a:t>X</a:t>
            </a:r>
            <a:r>
              <a:rPr lang="en-US" altLang="ru-RU" b="1" i="1" baseline="30000" dirty="0">
                <a:solidFill>
                  <a:srgbClr val="000000"/>
                </a:solidFill>
                <a:latin typeface="Cambria" panose="02040503050406030204" pitchFamily="18" charset="0"/>
                <a:ea typeface="Cambria" panose="02040503050406030204" pitchFamily="18" charset="0"/>
                <a:cs typeface="Arial" charset="0"/>
              </a:rPr>
              <a:t>H</a:t>
            </a:r>
            <a:r>
              <a:rPr lang="en-US" altLang="ru-RU" b="1" i="1" dirty="0">
                <a:solidFill>
                  <a:srgbClr val="000000"/>
                </a:solidFill>
                <a:latin typeface="Cambria" panose="02040503050406030204" pitchFamily="18" charset="0"/>
                <a:ea typeface="Cambria" panose="02040503050406030204" pitchFamily="18" charset="0"/>
                <a:cs typeface="Arial" charset="0"/>
              </a:rPr>
              <a:t>Y</a:t>
            </a:r>
            <a:r>
              <a:rPr lang="en-US" altLang="ru-RU" dirty="0">
                <a:solidFill>
                  <a:srgbClr val="000000"/>
                </a:solidFill>
                <a:latin typeface="Cambria" panose="02040503050406030204" pitchFamily="18" charset="0"/>
                <a:ea typeface="Cambria" panose="02040503050406030204" pitchFamily="18" charset="0"/>
                <a:cs typeface="Arial" charset="0"/>
              </a:rPr>
              <a:t>,    </a:t>
            </a:r>
            <a:r>
              <a:rPr lang="en-US" altLang="ru-RU" b="1" i="1" dirty="0">
                <a:solidFill>
                  <a:srgbClr val="000000"/>
                </a:solidFill>
                <a:latin typeface="Cambria" panose="02040503050406030204" pitchFamily="18" charset="0"/>
                <a:ea typeface="Cambria" panose="02040503050406030204" pitchFamily="18" charset="0"/>
                <a:cs typeface="Arial" charset="0"/>
              </a:rPr>
              <a:t>X</a:t>
            </a:r>
            <a:r>
              <a:rPr lang="en-US" altLang="ru-RU" b="1" i="1" baseline="30000" dirty="0">
                <a:solidFill>
                  <a:srgbClr val="000000"/>
                </a:solidFill>
                <a:latin typeface="Cambria" panose="02040503050406030204" pitchFamily="18" charset="0"/>
                <a:ea typeface="Cambria" panose="02040503050406030204" pitchFamily="18" charset="0"/>
                <a:cs typeface="Arial" charset="0"/>
              </a:rPr>
              <a:t>H</a:t>
            </a:r>
            <a:r>
              <a:rPr lang="en-US" altLang="ru-RU" b="1" i="1" dirty="0">
                <a:solidFill>
                  <a:srgbClr val="000000"/>
                </a:solidFill>
                <a:latin typeface="Cambria" panose="02040503050406030204" pitchFamily="18" charset="0"/>
                <a:ea typeface="Cambria" panose="02040503050406030204" pitchFamily="18" charset="0"/>
                <a:cs typeface="Arial" charset="0"/>
              </a:rPr>
              <a:t>X</a:t>
            </a:r>
            <a:r>
              <a:rPr lang="en-US" altLang="ru-RU" b="1" i="1" baseline="30000" dirty="0">
                <a:solidFill>
                  <a:srgbClr val="000000"/>
                </a:solidFill>
                <a:latin typeface="Cambria" panose="02040503050406030204" pitchFamily="18" charset="0"/>
                <a:ea typeface="Cambria" panose="02040503050406030204" pitchFamily="18" charset="0"/>
                <a:cs typeface="Arial" charset="0"/>
              </a:rPr>
              <a:t>H</a:t>
            </a:r>
            <a:r>
              <a:rPr lang="en-US" altLang="ru-RU" b="1" i="1" dirty="0">
                <a:solidFill>
                  <a:srgbClr val="000000"/>
                </a:solidFill>
                <a:latin typeface="Cambria" panose="02040503050406030204" pitchFamily="18" charset="0"/>
                <a:ea typeface="Cambria" panose="02040503050406030204" pitchFamily="18" charset="0"/>
                <a:cs typeface="Arial" charset="0"/>
              </a:rPr>
              <a:t> </a:t>
            </a:r>
            <a:r>
              <a:rPr lang="en-US" altLang="ru-RU" b="1" i="1" dirty="0" err="1">
                <a:solidFill>
                  <a:srgbClr val="000000"/>
                </a:solidFill>
                <a:latin typeface="Cambria" panose="02040503050406030204" pitchFamily="18" charset="0"/>
                <a:ea typeface="Cambria" panose="02040503050406030204" pitchFamily="18" charset="0"/>
                <a:cs typeface="Arial" charset="0"/>
              </a:rPr>
              <a:t>X</a:t>
            </a:r>
            <a:r>
              <a:rPr lang="en-US" altLang="ru-RU" b="1" i="1" baseline="30000" dirty="0" err="1">
                <a:solidFill>
                  <a:srgbClr val="000000"/>
                </a:solidFill>
                <a:latin typeface="Cambria" panose="02040503050406030204" pitchFamily="18" charset="0"/>
                <a:ea typeface="Cambria" panose="02040503050406030204" pitchFamily="18" charset="0"/>
                <a:cs typeface="Arial" charset="0"/>
              </a:rPr>
              <a:t>H</a:t>
            </a:r>
            <a:r>
              <a:rPr lang="en-US" altLang="ru-RU" b="1" i="1" dirty="0" err="1">
                <a:solidFill>
                  <a:srgbClr val="000000"/>
                </a:solidFill>
                <a:latin typeface="Cambria" panose="02040503050406030204" pitchFamily="18" charset="0"/>
                <a:ea typeface="Cambria" panose="02040503050406030204" pitchFamily="18" charset="0"/>
                <a:cs typeface="Arial" charset="0"/>
              </a:rPr>
              <a:t>X</a:t>
            </a:r>
            <a:r>
              <a:rPr lang="en-US" altLang="ru-RU" b="1" i="1" baseline="30000" dirty="0" err="1">
                <a:solidFill>
                  <a:srgbClr val="000000"/>
                </a:solidFill>
                <a:latin typeface="Cambria" panose="02040503050406030204" pitchFamily="18" charset="0"/>
                <a:ea typeface="Cambria" panose="02040503050406030204" pitchFamily="18" charset="0"/>
                <a:cs typeface="Arial" charset="0"/>
              </a:rPr>
              <a:t>h</a:t>
            </a:r>
            <a:endParaRPr lang="en-US" altLang="ru-RU" b="1" i="1" baseline="30000" dirty="0">
              <a:solidFill>
                <a:srgbClr val="000000"/>
              </a:solidFill>
              <a:latin typeface="Cambria" panose="02040503050406030204" pitchFamily="18" charset="0"/>
              <a:ea typeface="Cambria" panose="02040503050406030204" pitchFamily="18" charset="0"/>
              <a:cs typeface="Arial" charset="0"/>
            </a:endParaRPr>
          </a:p>
          <a:p>
            <a:pPr eaLnBrk="1" hangingPunct="1">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US" altLang="ru-RU" b="1" baseline="30000" dirty="0">
              <a:solidFill>
                <a:srgbClr val="000000"/>
              </a:solidFill>
              <a:cs typeface="Arial" charset="0"/>
            </a:endParaRPr>
          </a:p>
        </p:txBody>
      </p:sp>
      <p:pic>
        <p:nvPicPr>
          <p:cNvPr id="24580" name="Рисунок 2"/>
          <p:cNvPicPr>
            <a:picLocks noChangeAspect="1" noChangeArrowheads="1"/>
          </p:cNvPicPr>
          <p:nvPr/>
        </p:nvPicPr>
        <p:blipFill>
          <a:blip r:embed="rId4" cstate="print"/>
          <a:srcRect/>
          <a:stretch>
            <a:fillRect/>
          </a:stretch>
        </p:blipFill>
        <p:spPr bwMode="auto">
          <a:xfrm>
            <a:off x="900113" y="-200025"/>
            <a:ext cx="7993062" cy="529272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
          <p:cNvSpPr txBox="1">
            <a:spLocks noChangeArrowheads="1"/>
          </p:cNvSpPr>
          <p:nvPr/>
        </p:nvSpPr>
        <p:spPr bwMode="auto">
          <a:xfrm>
            <a:off x="500063" y="-500063"/>
            <a:ext cx="8229600" cy="1841501"/>
          </a:xfrm>
          <a:prstGeom prst="rect">
            <a:avLst/>
          </a:prstGeom>
          <a:noFill/>
          <a:ln w="9525">
            <a:noFill/>
            <a:round/>
            <a:headEnd/>
            <a:tailEnd/>
          </a:ln>
        </p:spPr>
        <p:txBody>
          <a:bodyPr lIns="90000" tIns="69480" rIns="90000" bIns="46800" anchor="ctr"/>
          <a:lstStyle/>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800" b="1" dirty="0">
                <a:solidFill>
                  <a:schemeClr val="tx1"/>
                </a:solidFill>
                <a:latin typeface="Cambria" panose="02040503050406030204" pitchFamily="18" charset="0"/>
                <a:ea typeface="Cambria" panose="02040503050406030204" pitchFamily="18" charset="0"/>
              </a:rPr>
              <a:t>Характеристика Х-</a:t>
            </a:r>
            <a:r>
              <a:rPr lang="ru-RU" sz="2800" b="1" dirty="0" err="1">
                <a:solidFill>
                  <a:schemeClr val="tx1"/>
                </a:solidFill>
                <a:latin typeface="Cambria" panose="02040503050406030204" pitchFamily="18" charset="0"/>
                <a:ea typeface="Cambria" panose="02040503050406030204" pitchFamily="18" charset="0"/>
              </a:rPr>
              <a:t>зчепленого</a:t>
            </a:r>
            <a:r>
              <a:rPr lang="ru-RU" sz="2800" b="1" dirty="0">
                <a:solidFill>
                  <a:schemeClr val="tx1"/>
                </a:solidFill>
                <a:latin typeface="Cambria" panose="02040503050406030204" pitchFamily="18" charset="0"/>
                <a:ea typeface="Cambria" panose="02040503050406030204" pitchFamily="18" charset="0"/>
              </a:rPr>
              <a:t> </a:t>
            </a:r>
            <a:r>
              <a:rPr lang="ru-RU" sz="2800" b="1" dirty="0" err="1">
                <a:solidFill>
                  <a:schemeClr val="tx1"/>
                </a:solidFill>
                <a:latin typeface="Cambria" panose="02040503050406030204" pitchFamily="18" charset="0"/>
                <a:ea typeface="Cambria" panose="02040503050406030204" pitchFamily="18" charset="0"/>
              </a:rPr>
              <a:t>рецесивного</a:t>
            </a:r>
            <a:r>
              <a:rPr lang="ru-RU" sz="2800" b="1" dirty="0">
                <a:solidFill>
                  <a:schemeClr val="tx1"/>
                </a:solidFill>
                <a:latin typeface="Cambria" panose="02040503050406030204" pitchFamily="18" charset="0"/>
                <a:ea typeface="Cambria" panose="02040503050406030204" pitchFamily="18" charset="0"/>
              </a:rPr>
              <a:t> типу </a:t>
            </a:r>
            <a:r>
              <a:rPr lang="ru-RU" sz="2800" b="1" dirty="0" err="1">
                <a:solidFill>
                  <a:schemeClr val="tx1"/>
                </a:solidFill>
                <a:latin typeface="Cambria" panose="02040503050406030204" pitchFamily="18" charset="0"/>
                <a:ea typeface="Cambria" panose="02040503050406030204" pitchFamily="18" charset="0"/>
              </a:rPr>
              <a:t>успадкування</a:t>
            </a:r>
            <a:endParaRPr lang="ru-RU" sz="2800" b="1" dirty="0">
              <a:solidFill>
                <a:schemeClr val="tx1"/>
              </a:solidFill>
              <a:latin typeface="Cambria" panose="02040503050406030204" pitchFamily="18" charset="0"/>
              <a:ea typeface="Cambria" panose="02040503050406030204" pitchFamily="18" charset="0"/>
            </a:endParaRPr>
          </a:p>
        </p:txBody>
      </p:sp>
      <p:sp>
        <p:nvSpPr>
          <p:cNvPr id="25603" name="Text Box 2"/>
          <p:cNvSpPr txBox="1">
            <a:spLocks noChangeArrowheads="1"/>
          </p:cNvSpPr>
          <p:nvPr/>
        </p:nvSpPr>
        <p:spPr bwMode="auto">
          <a:xfrm>
            <a:off x="457200" y="1052513"/>
            <a:ext cx="8229600" cy="5073650"/>
          </a:xfrm>
          <a:prstGeom prst="rect">
            <a:avLst/>
          </a:prstGeom>
          <a:noFill/>
          <a:ln w="9525">
            <a:noFill/>
            <a:miter lim="800000"/>
            <a:headEnd/>
            <a:tailEnd/>
          </a:ln>
        </p:spPr>
        <p:txBody>
          <a:bodyPr lIns="90000" tIns="61920" rIns="90000" bIns="46800"/>
          <a:lstStyle/>
          <a:p>
            <a:pPr marL="795338" indent="-457200" algn="just">
              <a:spcBef>
                <a:spcPts val="800"/>
              </a:spcBef>
              <a:buClr>
                <a:srgbClr val="000000"/>
              </a:buClr>
              <a:buSzPct val="100000"/>
              <a:buFont typeface="Arial" charset="0"/>
              <a:buAutoNum type="arabicPeriod"/>
              <a:tabLst>
                <a:tab pos="228600"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Хворіють переважно чоловіки (</a:t>
            </a:r>
            <a:r>
              <a:rPr lang="uk-UA" sz="2000" dirty="0" err="1">
                <a:solidFill>
                  <a:srgbClr val="000000"/>
                </a:solidFill>
                <a:latin typeface="Cambria" panose="02040503050406030204" pitchFamily="18" charset="0"/>
                <a:ea typeface="Cambria" panose="02040503050406030204" pitchFamily="18" charset="0"/>
                <a:cs typeface="Times New Roman" pitchFamily="18" charset="0"/>
              </a:rPr>
              <a:t>Х</a:t>
            </a:r>
            <a:r>
              <a:rPr lang="uk-UA" sz="2000" baseline="30000" dirty="0" err="1">
                <a:solidFill>
                  <a:srgbClr val="000000"/>
                </a:solidFill>
                <a:latin typeface="Cambria" panose="02040503050406030204" pitchFamily="18" charset="0"/>
                <a:ea typeface="Cambria" panose="02040503050406030204" pitchFamily="18" charset="0"/>
                <a:cs typeface="Times New Roman" pitchFamily="18" charset="0"/>
              </a:rPr>
              <a:t>а</a:t>
            </a:r>
            <a:r>
              <a:rPr lang="uk-UA" sz="2000" dirty="0" err="1">
                <a:solidFill>
                  <a:srgbClr val="000000"/>
                </a:solidFill>
                <a:latin typeface="Cambria" panose="02040503050406030204" pitchFamily="18" charset="0"/>
                <a:ea typeface="Cambria" panose="02040503050406030204" pitchFamily="18" charset="0"/>
                <a:cs typeface="Times New Roman" pitchFamily="18" charset="0"/>
              </a:rPr>
              <a:t>Y</a:t>
            </a:r>
            <a:r>
              <a:rPr lang="uk-UA" sz="2000" dirty="0">
                <a:solidFill>
                  <a:srgbClr val="000000"/>
                </a:solidFill>
                <a:latin typeface="Cambria" panose="02040503050406030204" pitchFamily="18" charset="0"/>
                <a:ea typeface="Cambria" panose="02040503050406030204" pitchFamily="18" charset="0"/>
                <a:cs typeface="Times New Roman" pitchFamily="18" charset="0"/>
              </a:rPr>
              <a:t>), оскільки у чоловіка тільки одна Х-хромосома</a:t>
            </a:r>
          </a:p>
          <a:p>
            <a:pPr marL="795338" indent="-457200" algn="just">
              <a:spcBef>
                <a:spcPts val="800"/>
              </a:spcBef>
              <a:buClr>
                <a:srgbClr val="000000"/>
              </a:buClr>
              <a:buSzPct val="100000"/>
              <a:buFont typeface="Arial" charset="0"/>
              <a:buAutoNum type="arabicPeriod"/>
              <a:tabLst>
                <a:tab pos="228600"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Хворий син успадковує хворобу від здорової матері — гетерозиготної носійки патологічного гена.</a:t>
            </a:r>
          </a:p>
          <a:p>
            <a:pPr marL="795338" indent="-457200" algn="just">
              <a:spcBef>
                <a:spcPts val="800"/>
              </a:spcBef>
              <a:buClr>
                <a:srgbClr val="000000"/>
              </a:buClr>
              <a:buSzPct val="100000"/>
              <a:buFont typeface="Arial" charset="0"/>
              <a:buAutoNum type="arabicPeriod"/>
              <a:tabLst>
                <a:tab pos="228600"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Хворі чоловіки передають патологічний алель всім дочкам, які стають гетерозиготними носійками гена. </a:t>
            </a:r>
          </a:p>
          <a:p>
            <a:pPr marL="795338" indent="-457200" algn="just">
              <a:spcBef>
                <a:spcPts val="800"/>
              </a:spcBef>
              <a:buClr>
                <a:srgbClr val="000000"/>
              </a:buClr>
              <a:buSzPct val="100000"/>
              <a:buFont typeface="Arial" charset="0"/>
              <a:buAutoNum type="arabicPeriod"/>
              <a:tabLst>
                <a:tab pos="228600"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Ніколи не спостерігається передача захворювання від батька до сина, оскільки син завжди успадковує від батька Y-хромосому.</a:t>
            </a:r>
          </a:p>
          <a:p>
            <a:pPr marL="795338" indent="-457200" algn="just">
              <a:spcBef>
                <a:spcPts val="800"/>
              </a:spcBef>
              <a:buClr>
                <a:srgbClr val="000000"/>
              </a:buClr>
              <a:buSzPct val="100000"/>
              <a:buFont typeface="Arial" charset="0"/>
              <a:buAutoNum type="arabicPeriod"/>
              <a:tabLst>
                <a:tab pos="228600" algn="l"/>
              </a:tabLst>
            </a:pPr>
            <a:r>
              <a:rPr lang="uk-UA" sz="2000" dirty="0">
                <a:solidFill>
                  <a:srgbClr val="000000"/>
                </a:solidFill>
                <a:latin typeface="Cambria" panose="02040503050406030204" pitchFamily="18" charset="0"/>
                <a:ea typeface="Cambria" panose="02040503050406030204" pitchFamily="18" charset="0"/>
                <a:cs typeface="Times New Roman" pitchFamily="18" charset="0"/>
              </a:rPr>
              <a:t> У шлюбі жінки-носійки із здоровим чоловіком всі дочки здорові (50 % з них носії), 50 % синів хворі і 50 % синів здорові.</a:t>
            </a:r>
          </a:p>
          <a:p>
            <a:pPr marL="795338" indent="-457200" algn="just">
              <a:spcBef>
                <a:spcPts val="800"/>
              </a:spcBef>
              <a:buClr>
                <a:srgbClr val="000000"/>
              </a:buClr>
              <a:buSzPct val="100000"/>
              <a:buFont typeface="Times New Roman" pitchFamily="18" charset="0"/>
              <a:buNone/>
              <a:tabLst>
                <a:tab pos="228600" algn="l"/>
              </a:tabLst>
            </a:pPr>
            <a:r>
              <a:rPr lang="uk-UA" b="1" dirty="0">
                <a:solidFill>
                  <a:srgbClr val="000000"/>
                </a:solidFill>
                <a:latin typeface="Times New Roman CYR" pitchFamily="18" charset="0"/>
                <a:cs typeface="Times New Roman" pitchFamily="18" charset="0"/>
              </a:rPr>
              <a:t> P </a:t>
            </a:r>
            <a:r>
              <a:rPr lang="uk-UA" b="1" dirty="0">
                <a:solidFill>
                  <a:srgbClr val="000000"/>
                </a:solidFill>
                <a:latin typeface="Impact" pitchFamily="34" charset="0"/>
                <a:cs typeface="Times New Roman" pitchFamily="18" charset="0"/>
              </a:rPr>
              <a:t>	</a:t>
            </a:r>
            <a:r>
              <a:rPr lang="uk-UA" b="1" dirty="0">
                <a:solidFill>
                  <a:srgbClr val="000000"/>
                </a:solidFill>
                <a:latin typeface="Times New Roman CYR" pitchFamily="18" charset="0"/>
                <a:cs typeface="Times New Roman" pitchFamily="18" charset="0"/>
              </a:rPr>
              <a:t> </a:t>
            </a:r>
            <a:r>
              <a:rPr lang="uk-UA" b="1" i="1" dirty="0" err="1">
                <a:solidFill>
                  <a:srgbClr val="000000"/>
                </a:solidFill>
                <a:latin typeface="Cambria" panose="02040503050406030204" pitchFamily="18" charset="0"/>
                <a:ea typeface="Cambria" panose="02040503050406030204" pitchFamily="18" charset="0"/>
                <a:cs typeface="Times New Roman" pitchFamily="18" charset="0"/>
              </a:rPr>
              <a:t>Х</a:t>
            </a:r>
            <a:r>
              <a:rPr lang="uk-UA" b="1" i="1" baseline="30000" dirty="0" err="1">
                <a:solidFill>
                  <a:srgbClr val="000000"/>
                </a:solidFill>
                <a:latin typeface="Cambria" panose="02040503050406030204" pitchFamily="18" charset="0"/>
                <a:ea typeface="Cambria" panose="02040503050406030204" pitchFamily="18" charset="0"/>
                <a:cs typeface="Times New Roman" pitchFamily="18" charset="0"/>
              </a:rPr>
              <a:t>А</a:t>
            </a:r>
            <a:r>
              <a:rPr lang="uk-UA" b="1" i="1" dirty="0" err="1">
                <a:solidFill>
                  <a:srgbClr val="000000"/>
                </a:solidFill>
                <a:latin typeface="Cambria" panose="02040503050406030204" pitchFamily="18" charset="0"/>
                <a:ea typeface="Cambria" panose="02040503050406030204" pitchFamily="18" charset="0"/>
                <a:cs typeface="Times New Roman" pitchFamily="18" charset="0"/>
              </a:rPr>
              <a:t>Х</a:t>
            </a:r>
            <a:r>
              <a:rPr lang="uk-UA" b="1" i="1" baseline="30000" dirty="0" err="1">
                <a:solidFill>
                  <a:srgbClr val="000000"/>
                </a:solidFill>
                <a:latin typeface="Cambria" panose="02040503050406030204" pitchFamily="18" charset="0"/>
                <a:ea typeface="Cambria" panose="02040503050406030204" pitchFamily="18" charset="0"/>
                <a:cs typeface="Times New Roman" pitchFamily="18" charset="0"/>
              </a:rPr>
              <a:t>а</a:t>
            </a:r>
            <a:r>
              <a:rPr lang="uk-UA" b="1" dirty="0">
                <a:solidFill>
                  <a:srgbClr val="000000"/>
                </a:solidFill>
                <a:latin typeface="Cambria" panose="02040503050406030204" pitchFamily="18" charset="0"/>
                <a:ea typeface="Cambria" panose="02040503050406030204" pitchFamily="18" charset="0"/>
                <a:cs typeface="Times New Roman" pitchFamily="18" charset="0"/>
              </a:rPr>
              <a:t>     	x	 </a:t>
            </a:r>
            <a:r>
              <a:rPr lang="uk-UA" b="1" i="1" dirty="0">
                <a:solidFill>
                  <a:srgbClr val="000000"/>
                </a:solidFill>
                <a:latin typeface="Cambria" panose="02040503050406030204" pitchFamily="18" charset="0"/>
                <a:ea typeface="Cambria" panose="02040503050406030204" pitchFamily="18" charset="0"/>
                <a:cs typeface="Times New Roman" pitchFamily="18" charset="0"/>
              </a:rPr>
              <a:t>X</a:t>
            </a:r>
            <a:r>
              <a:rPr lang="uk-UA" b="1" i="1" baseline="30000" dirty="0">
                <a:solidFill>
                  <a:srgbClr val="000000"/>
                </a:solidFill>
                <a:latin typeface="Cambria" panose="02040503050406030204" pitchFamily="18" charset="0"/>
                <a:ea typeface="Cambria" panose="02040503050406030204" pitchFamily="18" charset="0"/>
                <a:cs typeface="Times New Roman" pitchFamily="18" charset="0"/>
              </a:rPr>
              <a:t>А</a:t>
            </a:r>
            <a:r>
              <a:rPr lang="uk-UA" b="1" i="1" dirty="0">
                <a:solidFill>
                  <a:srgbClr val="000000"/>
                </a:solidFill>
                <a:latin typeface="Cambria" panose="02040503050406030204" pitchFamily="18" charset="0"/>
                <a:ea typeface="Cambria" panose="02040503050406030204" pitchFamily="18" charset="0"/>
                <a:cs typeface="Times New Roman" pitchFamily="18" charset="0"/>
              </a:rPr>
              <a:t>Y</a:t>
            </a:r>
          </a:p>
          <a:p>
            <a:pPr marL="795338" indent="-457200" algn="just">
              <a:spcBef>
                <a:spcPts val="800"/>
              </a:spcBef>
              <a:buClr>
                <a:srgbClr val="000000"/>
              </a:buClr>
              <a:buSzPct val="100000"/>
              <a:buFont typeface="Times New Roman" pitchFamily="18" charset="0"/>
              <a:buNone/>
              <a:tabLst>
                <a:tab pos="228600" algn="l"/>
              </a:tabLst>
            </a:pPr>
            <a:r>
              <a:rPr lang="uk-UA" b="1" dirty="0">
                <a:solidFill>
                  <a:srgbClr val="000000"/>
                </a:solidFill>
                <a:latin typeface="Cambria" panose="02040503050406030204" pitchFamily="18" charset="0"/>
                <a:ea typeface="Cambria" panose="02040503050406030204" pitchFamily="18" charset="0"/>
                <a:cs typeface="Times New Roman" pitchFamily="18" charset="0"/>
              </a:rPr>
              <a:t>G    </a:t>
            </a:r>
            <a:r>
              <a:rPr lang="uk-UA" b="1" i="1" dirty="0">
                <a:solidFill>
                  <a:srgbClr val="000000"/>
                </a:solidFill>
                <a:latin typeface="Cambria" panose="02040503050406030204" pitchFamily="18" charset="0"/>
                <a:ea typeface="Cambria" panose="02040503050406030204" pitchFamily="18" charset="0"/>
                <a:cs typeface="Times New Roman" pitchFamily="18" charset="0"/>
              </a:rPr>
              <a:t>Х</a:t>
            </a:r>
            <a:r>
              <a:rPr lang="uk-UA" b="1" i="1" baseline="30000" dirty="0">
                <a:solidFill>
                  <a:srgbClr val="000000"/>
                </a:solidFill>
                <a:latin typeface="Cambria" panose="02040503050406030204" pitchFamily="18" charset="0"/>
                <a:ea typeface="Cambria" panose="02040503050406030204" pitchFamily="18" charset="0"/>
                <a:cs typeface="Times New Roman" pitchFamily="18" charset="0"/>
              </a:rPr>
              <a:t>А</a:t>
            </a:r>
            <a:r>
              <a:rPr lang="uk-UA" b="1" i="1" dirty="0">
                <a:solidFill>
                  <a:srgbClr val="000000"/>
                </a:solidFill>
                <a:latin typeface="Cambria" panose="02040503050406030204" pitchFamily="18" charset="0"/>
                <a:ea typeface="Cambria" panose="02040503050406030204" pitchFamily="18" charset="0"/>
                <a:cs typeface="Times New Roman" pitchFamily="18" charset="0"/>
              </a:rPr>
              <a:t>, </a:t>
            </a:r>
            <a:r>
              <a:rPr lang="uk-UA" b="1" i="1" dirty="0" err="1">
                <a:solidFill>
                  <a:srgbClr val="000000"/>
                </a:solidFill>
                <a:latin typeface="Cambria" panose="02040503050406030204" pitchFamily="18" charset="0"/>
                <a:ea typeface="Cambria" panose="02040503050406030204" pitchFamily="18" charset="0"/>
                <a:cs typeface="Times New Roman" pitchFamily="18" charset="0"/>
              </a:rPr>
              <a:t>Х</a:t>
            </a:r>
            <a:r>
              <a:rPr lang="uk-UA" b="1" i="1" baseline="30000" dirty="0" err="1">
                <a:solidFill>
                  <a:srgbClr val="000000"/>
                </a:solidFill>
                <a:latin typeface="Cambria" panose="02040503050406030204" pitchFamily="18" charset="0"/>
                <a:ea typeface="Cambria" panose="02040503050406030204" pitchFamily="18" charset="0"/>
                <a:cs typeface="Times New Roman" pitchFamily="18" charset="0"/>
              </a:rPr>
              <a:t>а</a:t>
            </a:r>
            <a:r>
              <a:rPr lang="uk-UA" b="1" i="1" dirty="0">
                <a:solidFill>
                  <a:srgbClr val="000000"/>
                </a:solidFill>
                <a:latin typeface="Cambria" panose="02040503050406030204" pitchFamily="18" charset="0"/>
                <a:ea typeface="Cambria" panose="02040503050406030204" pitchFamily="18" charset="0"/>
                <a:cs typeface="Times New Roman" pitchFamily="18" charset="0"/>
              </a:rPr>
              <a:t> </a:t>
            </a:r>
            <a:r>
              <a:rPr lang="fr-FR" b="1" i="1" dirty="0">
                <a:solidFill>
                  <a:srgbClr val="000000"/>
                </a:solidFill>
                <a:latin typeface="Cambria" panose="02040503050406030204" pitchFamily="18" charset="0"/>
                <a:ea typeface="Cambria" panose="02040503050406030204" pitchFamily="18" charset="0"/>
                <a:cs typeface="Times New Roman" pitchFamily="18" charset="0"/>
              </a:rPr>
              <a:t>  </a:t>
            </a:r>
            <a:r>
              <a:rPr lang="uk-UA" b="1" dirty="0">
                <a:solidFill>
                  <a:srgbClr val="000000"/>
                </a:solidFill>
                <a:latin typeface="Cambria" panose="02040503050406030204" pitchFamily="18" charset="0"/>
                <a:ea typeface="Cambria" panose="02040503050406030204" pitchFamily="18" charset="0"/>
                <a:cs typeface="Times New Roman" pitchFamily="18" charset="0"/>
              </a:rPr>
              <a:t>	 	 </a:t>
            </a:r>
            <a:r>
              <a:rPr lang="uk-UA" b="1" i="1" dirty="0">
                <a:solidFill>
                  <a:srgbClr val="000000"/>
                </a:solidFill>
                <a:latin typeface="Cambria" panose="02040503050406030204" pitchFamily="18" charset="0"/>
                <a:ea typeface="Cambria" panose="02040503050406030204" pitchFamily="18" charset="0"/>
                <a:cs typeface="Times New Roman" pitchFamily="18" charset="0"/>
              </a:rPr>
              <a:t>Х</a:t>
            </a:r>
            <a:r>
              <a:rPr lang="uk-UA" b="1" i="1" baseline="30000" dirty="0">
                <a:solidFill>
                  <a:srgbClr val="000000"/>
                </a:solidFill>
                <a:latin typeface="Cambria" panose="02040503050406030204" pitchFamily="18" charset="0"/>
                <a:ea typeface="Cambria" panose="02040503050406030204" pitchFamily="18" charset="0"/>
                <a:cs typeface="Times New Roman" pitchFamily="18" charset="0"/>
              </a:rPr>
              <a:t>А</a:t>
            </a:r>
            <a:r>
              <a:rPr lang="uk-UA" b="1" i="1" dirty="0">
                <a:solidFill>
                  <a:srgbClr val="000000"/>
                </a:solidFill>
                <a:latin typeface="Cambria" panose="02040503050406030204" pitchFamily="18" charset="0"/>
                <a:ea typeface="Cambria" panose="02040503050406030204" pitchFamily="18" charset="0"/>
                <a:cs typeface="Times New Roman" pitchFamily="18" charset="0"/>
              </a:rPr>
              <a:t>, Y</a:t>
            </a:r>
          </a:p>
          <a:p>
            <a:pPr marL="795338" indent="-457200" algn="just">
              <a:spcBef>
                <a:spcPts val="800"/>
              </a:spcBef>
              <a:buClr>
                <a:srgbClr val="000000"/>
              </a:buClr>
              <a:buSzPct val="100000"/>
              <a:buFont typeface="Times New Roman" pitchFamily="18" charset="0"/>
              <a:buNone/>
              <a:tabLst>
                <a:tab pos="228600" algn="l"/>
              </a:tabLst>
            </a:pPr>
            <a:r>
              <a:rPr lang="uk-UA" b="1" dirty="0">
                <a:solidFill>
                  <a:srgbClr val="000000"/>
                </a:solidFill>
                <a:latin typeface="Cambria" panose="02040503050406030204" pitchFamily="18" charset="0"/>
                <a:ea typeface="Cambria" panose="02040503050406030204" pitchFamily="18" charset="0"/>
                <a:cs typeface="Times New Roman" pitchFamily="18" charset="0"/>
              </a:rPr>
              <a:t>F 	</a:t>
            </a:r>
            <a:r>
              <a:rPr lang="uk-UA" b="1" i="1" dirty="0">
                <a:solidFill>
                  <a:srgbClr val="000000"/>
                </a:solidFill>
                <a:latin typeface="Cambria" panose="02040503050406030204" pitchFamily="18" charset="0"/>
                <a:ea typeface="Cambria" panose="02040503050406030204" pitchFamily="18" charset="0"/>
                <a:cs typeface="Times New Roman" pitchFamily="18" charset="0"/>
              </a:rPr>
              <a:t>Х</a:t>
            </a:r>
            <a:r>
              <a:rPr lang="uk-UA" b="1" i="1" baseline="30000" dirty="0">
                <a:solidFill>
                  <a:srgbClr val="000000"/>
                </a:solidFill>
                <a:latin typeface="Cambria" panose="02040503050406030204" pitchFamily="18" charset="0"/>
                <a:ea typeface="Cambria" panose="02040503050406030204" pitchFamily="18" charset="0"/>
                <a:cs typeface="Times New Roman" pitchFamily="18" charset="0"/>
              </a:rPr>
              <a:t>А</a:t>
            </a:r>
            <a:r>
              <a:rPr lang="uk-UA" b="1" i="1" dirty="0">
                <a:solidFill>
                  <a:srgbClr val="000000"/>
                </a:solidFill>
                <a:latin typeface="Cambria" panose="02040503050406030204" pitchFamily="18" charset="0"/>
                <a:ea typeface="Cambria" panose="02040503050406030204" pitchFamily="18" charset="0"/>
                <a:cs typeface="Times New Roman" pitchFamily="18" charset="0"/>
              </a:rPr>
              <a:t>Х</a:t>
            </a:r>
            <a:r>
              <a:rPr lang="uk-UA" b="1" i="1" baseline="30000" dirty="0">
                <a:solidFill>
                  <a:srgbClr val="000000"/>
                </a:solidFill>
                <a:latin typeface="Cambria" panose="02040503050406030204" pitchFamily="18" charset="0"/>
                <a:ea typeface="Cambria" panose="02040503050406030204" pitchFamily="18" charset="0"/>
                <a:cs typeface="Times New Roman" pitchFamily="18" charset="0"/>
              </a:rPr>
              <a:t>А</a:t>
            </a:r>
            <a:r>
              <a:rPr lang="uk-UA" b="1" i="1" dirty="0">
                <a:solidFill>
                  <a:srgbClr val="000000"/>
                </a:solidFill>
                <a:latin typeface="Cambria" panose="02040503050406030204" pitchFamily="18" charset="0"/>
                <a:ea typeface="Cambria" panose="02040503050406030204" pitchFamily="18" charset="0"/>
                <a:cs typeface="Times New Roman" pitchFamily="18" charset="0"/>
              </a:rPr>
              <a:t>, </a:t>
            </a:r>
            <a:r>
              <a:rPr lang="uk-UA" b="1" dirty="0">
                <a:solidFill>
                  <a:srgbClr val="000000"/>
                </a:solidFill>
                <a:latin typeface="Cambria" panose="02040503050406030204" pitchFamily="18" charset="0"/>
                <a:ea typeface="Cambria" panose="02040503050406030204" pitchFamily="18" charset="0"/>
                <a:cs typeface="Times New Roman" pitchFamily="18" charset="0"/>
              </a:rPr>
              <a:t>	   	</a:t>
            </a:r>
            <a:r>
              <a:rPr lang="uk-UA" b="1" i="1" dirty="0">
                <a:solidFill>
                  <a:srgbClr val="000000"/>
                </a:solidFill>
                <a:latin typeface="Cambria" panose="02040503050406030204" pitchFamily="18" charset="0"/>
                <a:ea typeface="Cambria" panose="02040503050406030204" pitchFamily="18" charset="0"/>
                <a:cs typeface="Times New Roman" pitchFamily="18" charset="0"/>
              </a:rPr>
              <a:t>X</a:t>
            </a:r>
            <a:r>
              <a:rPr lang="uk-UA" b="1" i="1" baseline="30000" dirty="0">
                <a:solidFill>
                  <a:srgbClr val="000000"/>
                </a:solidFill>
                <a:latin typeface="Cambria" panose="02040503050406030204" pitchFamily="18" charset="0"/>
                <a:ea typeface="Cambria" panose="02040503050406030204" pitchFamily="18" charset="0"/>
                <a:cs typeface="Times New Roman" pitchFamily="18" charset="0"/>
              </a:rPr>
              <a:t>А</a:t>
            </a:r>
            <a:r>
              <a:rPr lang="uk-UA" b="1" i="1" dirty="0">
                <a:solidFill>
                  <a:srgbClr val="000000"/>
                </a:solidFill>
                <a:latin typeface="Cambria" panose="02040503050406030204" pitchFamily="18" charset="0"/>
                <a:ea typeface="Cambria" panose="02040503050406030204" pitchFamily="18" charset="0"/>
                <a:cs typeface="Times New Roman" pitchFamily="18" charset="0"/>
              </a:rPr>
              <a:t>Y</a:t>
            </a:r>
            <a:r>
              <a:rPr lang="uk-UA" b="1" dirty="0">
                <a:solidFill>
                  <a:srgbClr val="000000"/>
                </a:solidFill>
                <a:latin typeface="Cambria" panose="02040503050406030204" pitchFamily="18" charset="0"/>
                <a:ea typeface="Cambria" panose="02040503050406030204" pitchFamily="18" charset="0"/>
                <a:cs typeface="Times New Roman" pitchFamily="18" charset="0"/>
              </a:rPr>
              <a:t>,  	 </a:t>
            </a:r>
            <a:r>
              <a:rPr lang="uk-UA" b="1" i="1" dirty="0">
                <a:solidFill>
                  <a:srgbClr val="000000"/>
                </a:solidFill>
                <a:latin typeface="Cambria" panose="02040503050406030204" pitchFamily="18" charset="0"/>
                <a:ea typeface="Cambria" panose="02040503050406030204" pitchFamily="18" charset="0"/>
                <a:cs typeface="Times New Roman" pitchFamily="18" charset="0"/>
              </a:rPr>
              <a:t>Х</a:t>
            </a:r>
            <a:r>
              <a:rPr lang="uk-UA" b="1" i="1" baseline="30000" dirty="0">
                <a:solidFill>
                  <a:srgbClr val="000000"/>
                </a:solidFill>
                <a:latin typeface="Cambria" panose="02040503050406030204" pitchFamily="18" charset="0"/>
                <a:ea typeface="Cambria" panose="02040503050406030204" pitchFamily="18" charset="0"/>
                <a:cs typeface="Times New Roman" pitchFamily="18" charset="0"/>
              </a:rPr>
              <a:t>А</a:t>
            </a:r>
            <a:r>
              <a:rPr lang="uk-UA" b="1" i="1" dirty="0">
                <a:solidFill>
                  <a:srgbClr val="000000"/>
                </a:solidFill>
                <a:latin typeface="Cambria" panose="02040503050406030204" pitchFamily="18" charset="0"/>
                <a:ea typeface="Cambria" panose="02040503050406030204" pitchFamily="18" charset="0"/>
                <a:cs typeface="Times New Roman" pitchFamily="18" charset="0"/>
              </a:rPr>
              <a:t>, </a:t>
            </a:r>
            <a:r>
              <a:rPr lang="uk-UA" b="1" i="1" dirty="0" err="1">
                <a:solidFill>
                  <a:srgbClr val="000000"/>
                </a:solidFill>
                <a:latin typeface="Cambria" panose="02040503050406030204" pitchFamily="18" charset="0"/>
                <a:ea typeface="Cambria" panose="02040503050406030204" pitchFamily="18" charset="0"/>
                <a:cs typeface="Times New Roman" pitchFamily="18" charset="0"/>
              </a:rPr>
              <a:t>Х</a:t>
            </a:r>
            <a:r>
              <a:rPr lang="uk-UA" b="1" i="1" baseline="30000" dirty="0" err="1">
                <a:solidFill>
                  <a:srgbClr val="000000"/>
                </a:solidFill>
                <a:latin typeface="Cambria" panose="02040503050406030204" pitchFamily="18" charset="0"/>
                <a:ea typeface="Cambria" panose="02040503050406030204" pitchFamily="18" charset="0"/>
                <a:cs typeface="Times New Roman" pitchFamily="18" charset="0"/>
              </a:rPr>
              <a:t>а</a:t>
            </a:r>
            <a:r>
              <a:rPr lang="uk-UA" b="1" i="1" dirty="0">
                <a:solidFill>
                  <a:srgbClr val="000000"/>
                </a:solidFill>
                <a:latin typeface="Cambria" panose="02040503050406030204" pitchFamily="18" charset="0"/>
                <a:ea typeface="Cambria" panose="02040503050406030204" pitchFamily="18" charset="0"/>
                <a:cs typeface="Times New Roman" pitchFamily="18" charset="0"/>
              </a:rPr>
              <a:t>,                          </a:t>
            </a:r>
            <a:r>
              <a:rPr lang="uk-UA" b="1" i="1" dirty="0" err="1">
                <a:solidFill>
                  <a:srgbClr val="FF0000"/>
                </a:solidFill>
                <a:latin typeface="Cambria" panose="02040503050406030204" pitchFamily="18" charset="0"/>
                <a:ea typeface="Cambria" panose="02040503050406030204" pitchFamily="18" charset="0"/>
                <a:cs typeface="Times New Roman" pitchFamily="18" charset="0"/>
              </a:rPr>
              <a:t>X</a:t>
            </a:r>
            <a:r>
              <a:rPr lang="uk-UA" b="1" i="1" baseline="30000" dirty="0" err="1">
                <a:solidFill>
                  <a:srgbClr val="FF0000"/>
                </a:solidFill>
                <a:latin typeface="Cambria" panose="02040503050406030204" pitchFamily="18" charset="0"/>
                <a:ea typeface="Cambria" panose="02040503050406030204" pitchFamily="18" charset="0"/>
                <a:cs typeface="Times New Roman" pitchFamily="18" charset="0"/>
              </a:rPr>
              <a:t>а</a:t>
            </a:r>
            <a:r>
              <a:rPr lang="uk-UA" b="1" i="1" dirty="0" err="1">
                <a:solidFill>
                  <a:srgbClr val="FF0000"/>
                </a:solidFill>
                <a:latin typeface="Cambria" panose="02040503050406030204" pitchFamily="18" charset="0"/>
                <a:ea typeface="Cambria" panose="02040503050406030204" pitchFamily="18" charset="0"/>
                <a:cs typeface="Times New Roman" pitchFamily="18" charset="0"/>
              </a:rPr>
              <a:t>Y</a:t>
            </a:r>
            <a:r>
              <a:rPr lang="uk-UA" b="1" i="1" dirty="0">
                <a:solidFill>
                  <a:srgbClr val="FF0000"/>
                </a:solidFill>
                <a:latin typeface="Cambria" panose="02040503050406030204" pitchFamily="18" charset="0"/>
                <a:ea typeface="Cambria" panose="02040503050406030204" pitchFamily="18" charset="0"/>
                <a:cs typeface="Times New Roman" pitchFamily="18" charset="0"/>
              </a:rPr>
              <a:t> </a:t>
            </a:r>
            <a:r>
              <a:rPr lang="uk-UA" b="1" dirty="0">
                <a:solidFill>
                  <a:srgbClr val="FF0000"/>
                </a:solidFill>
                <a:latin typeface="Cambria" panose="02040503050406030204" pitchFamily="18" charset="0"/>
                <a:ea typeface="Cambria" panose="02040503050406030204" pitchFamily="18" charset="0"/>
                <a:cs typeface="Times New Roman" pitchFamily="18" charset="0"/>
              </a:rPr>
              <a:t>(50 % синів)</a:t>
            </a:r>
          </a:p>
          <a:p>
            <a:pPr marL="795338" indent="-457200" algn="just">
              <a:spcBef>
                <a:spcPts val="800"/>
              </a:spcBef>
              <a:buClr>
                <a:srgbClr val="000000"/>
              </a:buClr>
              <a:buSzPct val="100000"/>
              <a:buFont typeface="Times New Roman" pitchFamily="18" charset="0"/>
              <a:buNone/>
              <a:tabLst>
                <a:tab pos="228600" algn="l"/>
              </a:tabLst>
            </a:pPr>
            <a:r>
              <a:rPr lang="uk-UA" b="1" dirty="0">
                <a:solidFill>
                  <a:srgbClr val="000000"/>
                </a:solidFill>
                <a:latin typeface="Cambria" panose="02040503050406030204" pitchFamily="18" charset="0"/>
                <a:ea typeface="Cambria" panose="02040503050406030204" pitchFamily="18" charset="0"/>
                <a:cs typeface="Times New Roman" pitchFamily="18" charset="0"/>
              </a:rPr>
              <a:t>      Здорова   здоровий 	здорова носійка         </a:t>
            </a:r>
            <a:r>
              <a:rPr lang="uk-UA" b="1" dirty="0">
                <a:solidFill>
                  <a:srgbClr val="FF0000"/>
                </a:solidFill>
                <a:latin typeface="Cambria" panose="02040503050406030204" pitchFamily="18" charset="0"/>
                <a:ea typeface="Cambria" panose="02040503050406030204" pitchFamily="18" charset="0"/>
                <a:cs typeface="Times New Roman" pitchFamily="18" charset="0"/>
              </a:rPr>
              <a:t>хворий син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1"/>
          <p:cNvSpPr txBox="1">
            <a:spLocks noChangeArrowheads="1"/>
          </p:cNvSpPr>
          <p:nvPr/>
        </p:nvSpPr>
        <p:spPr bwMode="auto">
          <a:xfrm>
            <a:off x="457200" y="252413"/>
            <a:ext cx="8229600" cy="1189037"/>
          </a:xfrm>
          <a:prstGeom prst="rect">
            <a:avLst/>
          </a:prstGeom>
          <a:noFill/>
          <a:ln w="9525">
            <a:noFill/>
            <a:round/>
            <a:headEnd/>
            <a:tailEnd/>
          </a:ln>
        </p:spPr>
        <p:txBody>
          <a:bodyPr lIns="90000" tIns="69480" rIns="90000" bIns="46800" anchor="ctr"/>
          <a:lstStyle/>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600" b="1">
                <a:solidFill>
                  <a:schemeClr val="tx1"/>
                </a:solidFill>
                <a:latin typeface="Times New Roman" pitchFamily="18" charset="0"/>
              </a:rPr>
              <a:t>Родовід при Х-зчепленому домінантному типі успадкування</a:t>
            </a:r>
          </a:p>
        </p:txBody>
      </p:sp>
      <p:grpSp>
        <p:nvGrpSpPr>
          <p:cNvPr id="26627" name="Group 2"/>
          <p:cNvGrpSpPr>
            <a:grpSpLocks/>
          </p:cNvGrpSpPr>
          <p:nvPr/>
        </p:nvGrpSpPr>
        <p:grpSpPr bwMode="auto">
          <a:xfrm>
            <a:off x="0" y="1571626"/>
            <a:ext cx="9144000" cy="5033962"/>
            <a:chOff x="225" y="990"/>
            <a:chExt cx="5307" cy="3147"/>
          </a:xfrm>
        </p:grpSpPr>
        <p:pic>
          <p:nvPicPr>
            <p:cNvPr id="26629" name="Picture 3"/>
            <p:cNvPicPr>
              <a:picLocks noChangeAspect="1" noChangeArrowheads="1"/>
            </p:cNvPicPr>
            <p:nvPr/>
          </p:nvPicPr>
          <p:blipFill>
            <a:blip r:embed="rId3" cstate="print"/>
            <a:srcRect/>
            <a:stretch>
              <a:fillRect/>
            </a:stretch>
          </p:blipFill>
          <p:spPr bwMode="auto">
            <a:xfrm>
              <a:off x="225" y="990"/>
              <a:ext cx="5308" cy="3148"/>
            </a:xfrm>
            <a:prstGeom prst="rect">
              <a:avLst/>
            </a:prstGeom>
            <a:noFill/>
            <a:ln w="9525">
              <a:noFill/>
              <a:round/>
              <a:headEnd/>
              <a:tailEnd/>
            </a:ln>
          </p:spPr>
        </p:pic>
        <p:sp>
          <p:nvSpPr>
            <p:cNvPr id="26630" name="Text Box 4"/>
            <p:cNvSpPr txBox="1">
              <a:spLocks noChangeArrowheads="1"/>
            </p:cNvSpPr>
            <p:nvPr/>
          </p:nvSpPr>
          <p:spPr bwMode="auto">
            <a:xfrm>
              <a:off x="225" y="990"/>
              <a:ext cx="5308" cy="3148"/>
            </a:xfrm>
            <a:prstGeom prst="rect">
              <a:avLst/>
            </a:prstGeom>
            <a:noFill/>
            <a:ln w="9525">
              <a:noFill/>
              <a:round/>
              <a:headEnd/>
              <a:tailEnd/>
            </a:ln>
          </p:spPr>
          <p:txBody>
            <a:bodyPr wrap="none" anchor="ctr"/>
            <a:lstStyle/>
            <a:p>
              <a:pPr eaLnBrk="1" hangingPunct="1">
                <a:buClr>
                  <a:srgbClr val="000000"/>
                </a:buClr>
                <a:buSzPct val="100000"/>
                <a:buFont typeface="Times New Roman" pitchFamily="18" charset="0"/>
                <a:buNone/>
              </a:pPr>
              <a:endParaRPr lang="uk-UA"/>
            </a:p>
          </p:txBody>
        </p:sp>
      </p:grpSp>
      <p:sp>
        <p:nvSpPr>
          <p:cNvPr id="26628" name="Прямоугольник 5"/>
          <p:cNvSpPr>
            <a:spLocks noChangeArrowheads="1"/>
          </p:cNvSpPr>
          <p:nvPr/>
        </p:nvSpPr>
        <p:spPr bwMode="auto">
          <a:xfrm>
            <a:off x="4499992" y="1916832"/>
            <a:ext cx="288032" cy="359345"/>
          </a:xfrm>
          <a:prstGeom prst="rect">
            <a:avLst/>
          </a:prstGeom>
          <a:solidFill>
            <a:schemeClr val="tx1"/>
          </a:solidFill>
          <a:ln w="9525" algn="ctr">
            <a:solidFill>
              <a:schemeClr val="tx1"/>
            </a:solidFill>
            <a:round/>
            <a:headEnd/>
            <a:tailEnd/>
          </a:ln>
        </p:spPr>
        <p:txBody>
          <a:bodyPr/>
          <a:lstStyle/>
          <a:p>
            <a:pPr eaLnBrk="1" hangingPunct="1">
              <a:buClr>
                <a:srgbClr val="000000"/>
              </a:buClr>
              <a:buSzPct val="100000"/>
              <a:buFont typeface="Times New Roman" pitchFamily="18" charset="0"/>
              <a:buNone/>
            </a:pPr>
            <a:endParaRPr lang="uk-UA"/>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Grp="1"/>
          </p:cNvSpPr>
          <p:nvPr>
            <p:ph sz="quarter" idx="1"/>
          </p:nvPr>
        </p:nvSpPr>
        <p:spPr>
          <a:xfrm>
            <a:off x="468313" y="836613"/>
            <a:ext cx="4608512" cy="5292725"/>
          </a:xfrm>
        </p:spPr>
        <p:txBody>
          <a:bodyPr/>
          <a:lstStyle/>
          <a:p>
            <a:pPr marL="336550" indent="-336550" eaLnBrk="1" hangingPunct="1">
              <a:lnSpc>
                <a:spcPct val="90000"/>
              </a:lnSpc>
              <a:spcBef>
                <a:spcPts val="700"/>
              </a:spcBef>
              <a:buClr>
                <a:srgbClr val="3333CC"/>
              </a:buClr>
              <a:buSzPct val="60000"/>
              <a:buFont typeface="Wingdings" pitchFamily="2" charset="2"/>
              <a:buChar char=""/>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uk-UA" altLang="ru-RU" sz="2800" dirty="0">
                <a:latin typeface="Cambria" panose="02040503050406030204" pitchFamily="18" charset="0"/>
                <a:ea typeface="Cambria" panose="02040503050406030204" pitchFamily="18" charset="0"/>
              </a:rPr>
              <a:t>Якщо батько хворий, він передає хворобу 100% дочок і ніколи синам</a:t>
            </a:r>
            <a:endParaRPr lang="en-US" altLang="ru-RU" sz="2800" dirty="0">
              <a:latin typeface="Cambria" panose="02040503050406030204" pitchFamily="18" charset="0"/>
              <a:ea typeface="Cambria" panose="02040503050406030204" pitchFamily="18" charset="0"/>
            </a:endParaRPr>
          </a:p>
          <a:p>
            <a:pPr marL="336550" indent="-336550" eaLnBrk="1" hangingPunct="1">
              <a:lnSpc>
                <a:spcPct val="90000"/>
              </a:lnSpc>
              <a:spcBef>
                <a:spcPts val="700"/>
              </a:spcBef>
              <a:buClr>
                <a:srgbClr val="3333CC"/>
              </a:buClr>
              <a:buSzPct val="60000"/>
              <a:buFont typeface="Wingdings" pitchFamily="2" charset="2"/>
              <a:buChar char=""/>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uk-UA" altLang="ru-RU" sz="2800" dirty="0">
                <a:latin typeface="Cambria" panose="02040503050406030204" pitchFamily="18" charset="0"/>
                <a:ea typeface="Cambria" panose="02040503050406030204" pitchFamily="18" charset="0"/>
              </a:rPr>
              <a:t>Від хворої матері хвороба передається 50% синів і 50% дочок</a:t>
            </a:r>
            <a:r>
              <a:rPr lang="en-US" altLang="ru-RU" sz="2800" dirty="0">
                <a:latin typeface="Cambria" panose="02040503050406030204" pitchFamily="18" charset="0"/>
                <a:ea typeface="Cambria" panose="02040503050406030204" pitchFamily="18" charset="0"/>
              </a:rPr>
              <a:t> </a:t>
            </a:r>
          </a:p>
          <a:p>
            <a:pPr marL="0" indent="0" eaLnBrk="1" hangingPunct="1">
              <a:lnSpc>
                <a:spcPct val="90000"/>
              </a:lnSpc>
              <a:spcBef>
                <a:spcPts val="700"/>
              </a:spcBef>
              <a:buClr>
                <a:srgbClr val="3333CC"/>
              </a:buClr>
              <a:buSzPct val="60000"/>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endParaRPr lang="uk-UA" altLang="ru-RU" sz="2800" dirty="0">
              <a:latin typeface="Cambria" panose="02040503050406030204" pitchFamily="18" charset="0"/>
              <a:ea typeface="Cambria" panose="02040503050406030204" pitchFamily="18" charset="0"/>
            </a:endParaRPr>
          </a:p>
          <a:p>
            <a:pPr marL="0" indent="0" eaLnBrk="1" hangingPunct="1">
              <a:lnSpc>
                <a:spcPct val="90000"/>
              </a:lnSpc>
              <a:spcBef>
                <a:spcPts val="700"/>
              </a:spcBef>
              <a:buClr>
                <a:srgbClr val="3333CC"/>
              </a:buClr>
              <a:buSzPct val="60000"/>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uk-UA" altLang="ru-RU" sz="2800" dirty="0">
                <a:latin typeface="Cambria" panose="02040503050406030204" pitchFamily="18" charset="0"/>
                <a:ea typeface="Cambria" panose="02040503050406030204" pitchFamily="18" charset="0"/>
              </a:rPr>
              <a:t>Вітамін</a:t>
            </a:r>
            <a:r>
              <a:rPr lang="en-US" altLang="ru-RU" sz="2800" dirty="0">
                <a:latin typeface="Cambria" panose="02040503050406030204" pitchFamily="18" charset="0"/>
                <a:ea typeface="Cambria" panose="02040503050406030204" pitchFamily="18" charset="0"/>
              </a:rPr>
              <a:t> D</a:t>
            </a:r>
            <a:r>
              <a:rPr lang="uk-UA" altLang="ru-RU" sz="2800" dirty="0">
                <a:latin typeface="Cambria" panose="02040503050406030204" pitchFamily="18" charset="0"/>
                <a:ea typeface="Cambria" panose="02040503050406030204" pitchFamily="18" charset="0"/>
              </a:rPr>
              <a:t>-</a:t>
            </a:r>
            <a:r>
              <a:rPr lang="uk-UA" altLang="ru-RU" sz="2800" dirty="0" err="1">
                <a:latin typeface="Cambria" panose="02040503050406030204" pitchFamily="18" charset="0"/>
                <a:ea typeface="Cambria" panose="02040503050406030204" pitchFamily="18" charset="0"/>
              </a:rPr>
              <a:t>резістентний</a:t>
            </a:r>
            <a:r>
              <a:rPr lang="uk-UA" altLang="ru-RU" sz="2800" dirty="0">
                <a:latin typeface="Cambria" panose="02040503050406030204" pitchFamily="18" charset="0"/>
                <a:ea typeface="Cambria" panose="02040503050406030204" pitchFamily="18" charset="0"/>
              </a:rPr>
              <a:t> рахіт, темна емаль зубів</a:t>
            </a:r>
            <a:endParaRPr lang="en-US" altLang="ru-RU" sz="2800" dirty="0">
              <a:latin typeface="Cambria" panose="02040503050406030204" pitchFamily="18" charset="0"/>
              <a:ea typeface="Cambria" panose="02040503050406030204" pitchFamily="18" charset="0"/>
            </a:endParaRPr>
          </a:p>
          <a:p>
            <a:pPr marL="336550" indent="-336550" eaLnBrk="1" hangingPunct="1">
              <a:lnSpc>
                <a:spcPct val="90000"/>
              </a:lnSpc>
              <a:spcBef>
                <a:spcPts val="700"/>
              </a:spcBef>
              <a:buClrTx/>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endParaRPr lang="en-US" altLang="ru-RU" sz="2800" dirty="0"/>
          </a:p>
        </p:txBody>
      </p:sp>
      <p:pic>
        <p:nvPicPr>
          <p:cNvPr id="27651" name="Picture 2"/>
          <p:cNvPicPr>
            <a:picLocks noChangeAspect="1" noChangeArrowheads="1"/>
          </p:cNvPicPr>
          <p:nvPr/>
        </p:nvPicPr>
        <p:blipFill>
          <a:blip r:embed="rId3" cstate="print"/>
          <a:srcRect/>
          <a:stretch>
            <a:fillRect/>
          </a:stretch>
        </p:blipFill>
        <p:spPr bwMode="auto">
          <a:xfrm>
            <a:off x="5435600" y="836613"/>
            <a:ext cx="3094038" cy="47339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
          <p:cNvSpPr txBox="1">
            <a:spLocks noChangeArrowheads="1"/>
          </p:cNvSpPr>
          <p:nvPr/>
        </p:nvSpPr>
        <p:spPr bwMode="auto">
          <a:xfrm>
            <a:off x="457200" y="252413"/>
            <a:ext cx="8229600" cy="1189037"/>
          </a:xfrm>
          <a:prstGeom prst="rect">
            <a:avLst/>
          </a:prstGeom>
          <a:noFill/>
          <a:ln w="9525">
            <a:noFill/>
            <a:round/>
            <a:headEnd/>
            <a:tailEnd/>
          </a:ln>
        </p:spPr>
        <p:txBody>
          <a:bodyPr lIns="90000" tIns="69480" rIns="90000" bIns="46800" anchor="ctr"/>
          <a:lstStyle/>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b="1">
                <a:solidFill>
                  <a:srgbClr val="000000"/>
                </a:solidFill>
                <a:latin typeface="Times New Roman" pitchFamily="18" charset="0"/>
              </a:rPr>
              <a:t>Y-</a:t>
            </a:r>
            <a:r>
              <a:rPr lang="uk-UA" sz="4000" b="1">
                <a:solidFill>
                  <a:srgbClr val="000000"/>
                </a:solidFill>
                <a:latin typeface="Times New Roman" pitchFamily="18" charset="0"/>
              </a:rPr>
              <a:t>зчеплене (</a:t>
            </a:r>
            <a:r>
              <a:rPr lang="ru-RU" sz="4000" b="1">
                <a:solidFill>
                  <a:srgbClr val="000000"/>
                </a:solidFill>
                <a:latin typeface="Times New Roman" pitchFamily="18" charset="0"/>
              </a:rPr>
              <a:t>голандричне)</a:t>
            </a:r>
          </a:p>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4000" b="1">
                <a:solidFill>
                  <a:srgbClr val="000000"/>
                </a:solidFill>
                <a:latin typeface="Times New Roman" pitchFamily="18" charset="0"/>
              </a:rPr>
              <a:t>успадкування</a:t>
            </a:r>
          </a:p>
        </p:txBody>
      </p:sp>
      <p:pic>
        <p:nvPicPr>
          <p:cNvPr id="28675" name="Рисунок 2"/>
          <p:cNvPicPr>
            <a:picLocks noChangeAspect="1" noChangeArrowheads="1"/>
          </p:cNvPicPr>
          <p:nvPr/>
        </p:nvPicPr>
        <p:blipFill>
          <a:blip r:embed="rId3" cstate="print"/>
          <a:srcRect/>
          <a:stretch>
            <a:fillRect/>
          </a:stretch>
        </p:blipFill>
        <p:spPr bwMode="auto">
          <a:xfrm>
            <a:off x="915988" y="1503363"/>
            <a:ext cx="7416800" cy="4541837"/>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64440" rIns="90000" bIns="46800" anchor="ctr"/>
          <a:lstStyle/>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800" b="1">
                <a:solidFill>
                  <a:schemeClr val="tx1"/>
                </a:solidFill>
                <a:latin typeface="Times New Roman" pitchFamily="18" charset="0"/>
              </a:rPr>
              <a:t>Голандричний тип успадкування</a:t>
            </a:r>
          </a:p>
        </p:txBody>
      </p:sp>
      <p:sp>
        <p:nvSpPr>
          <p:cNvPr id="29699" name="Text Box 2"/>
          <p:cNvSpPr txBox="1">
            <a:spLocks noChangeArrowheads="1"/>
          </p:cNvSpPr>
          <p:nvPr/>
        </p:nvSpPr>
        <p:spPr bwMode="auto">
          <a:xfrm>
            <a:off x="611188" y="1417638"/>
            <a:ext cx="8229600" cy="1541462"/>
          </a:xfrm>
          <a:prstGeom prst="rect">
            <a:avLst/>
          </a:prstGeom>
          <a:noFill/>
          <a:ln w="9525">
            <a:noFill/>
            <a:round/>
            <a:headEnd/>
            <a:tailEnd/>
          </a:ln>
        </p:spPr>
        <p:txBody>
          <a:bodyPr lIns="90000" tIns="64440" rIns="90000" bIns="46800"/>
          <a:lstStyle/>
          <a:p>
            <a:pPr eaLnBrk="1" hangingPunct="1">
              <a:spcBef>
                <a:spcPts val="7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ru-RU" sz="2800" dirty="0">
                <a:solidFill>
                  <a:srgbClr val="000000"/>
                </a:solidFill>
                <a:latin typeface="Times New Roman" pitchFamily="18" charset="0"/>
              </a:rPr>
              <a:t>1</a:t>
            </a:r>
            <a:r>
              <a:rPr lang="uk-UA" sz="2800" dirty="0">
                <a:solidFill>
                  <a:srgbClr val="000000"/>
                </a:solidFill>
                <a:latin typeface="Times New Roman" pitchFamily="18" charset="0"/>
              </a:rPr>
              <a:t>. </a:t>
            </a:r>
            <a:r>
              <a:rPr lang="uk-UA" sz="2400" dirty="0">
                <a:solidFill>
                  <a:srgbClr val="000000"/>
                </a:solidFill>
                <a:latin typeface="Cambria" panose="02040503050406030204" pitchFamily="18" charset="0"/>
                <a:ea typeface="Cambria" panose="02040503050406030204" pitchFamily="18" charset="0"/>
              </a:rPr>
              <a:t>Хворіють лише чоловіки</a:t>
            </a:r>
          </a:p>
          <a:p>
            <a:pPr eaLnBrk="1" hangingPunct="1">
              <a:spcBef>
                <a:spcPts val="7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2. </a:t>
            </a:r>
            <a:r>
              <a:rPr lang="uk-UA" sz="2400" dirty="0" err="1">
                <a:solidFill>
                  <a:srgbClr val="000000"/>
                </a:solidFill>
                <a:latin typeface="Cambria" panose="02040503050406030204" pitchFamily="18" charset="0"/>
                <a:ea typeface="Cambria" panose="02040503050406030204" pitchFamily="18" charset="0"/>
              </a:rPr>
              <a:t>Онака</a:t>
            </a:r>
            <a:r>
              <a:rPr lang="uk-UA" sz="2400" dirty="0">
                <a:solidFill>
                  <a:srgbClr val="000000"/>
                </a:solidFill>
                <a:latin typeface="Cambria" panose="02040503050406030204" pitchFamily="18" charset="0"/>
                <a:ea typeface="Cambria" panose="02040503050406030204" pitchFamily="18" charset="0"/>
              </a:rPr>
              <a:t> передається від батька до синів в усіх поколіннях</a:t>
            </a:r>
          </a:p>
          <a:p>
            <a:pPr eaLnBrk="1" hangingPunct="1">
              <a:spcBef>
                <a:spcPts val="7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400" dirty="0">
                <a:solidFill>
                  <a:srgbClr val="000000"/>
                </a:solidFill>
                <a:latin typeface="Cambria" panose="02040503050406030204" pitchFamily="18" charset="0"/>
                <a:ea typeface="Cambria" panose="02040503050406030204" pitchFamily="18" charset="0"/>
              </a:rPr>
              <a:t>Приклад: гіпертрихоз країв вушних раковин</a:t>
            </a:r>
          </a:p>
        </p:txBody>
      </p:sp>
      <p:pic>
        <p:nvPicPr>
          <p:cNvPr id="29700" name="Picture 3"/>
          <p:cNvPicPr>
            <a:picLocks noChangeAspect="1" noChangeArrowheads="1"/>
          </p:cNvPicPr>
          <p:nvPr/>
        </p:nvPicPr>
        <p:blipFill>
          <a:blip r:embed="rId3" cstate="print"/>
          <a:srcRect/>
          <a:stretch>
            <a:fillRect/>
          </a:stretch>
        </p:blipFill>
        <p:spPr bwMode="auto">
          <a:xfrm>
            <a:off x="1331913" y="3659188"/>
            <a:ext cx="2794000" cy="2924175"/>
          </a:xfrm>
          <a:prstGeom prst="rect">
            <a:avLst/>
          </a:prstGeom>
          <a:noFill/>
          <a:ln w="9525">
            <a:noFill/>
            <a:round/>
            <a:headEnd/>
            <a:tailEnd/>
          </a:ln>
        </p:spPr>
      </p:pic>
      <p:pic>
        <p:nvPicPr>
          <p:cNvPr id="29701" name="Picture 2"/>
          <p:cNvPicPr>
            <a:picLocks noChangeAspect="1" noChangeArrowheads="1"/>
          </p:cNvPicPr>
          <p:nvPr/>
        </p:nvPicPr>
        <p:blipFill>
          <a:blip r:embed="rId4" cstate="print"/>
          <a:srcRect/>
          <a:stretch>
            <a:fillRect/>
          </a:stretch>
        </p:blipFill>
        <p:spPr bwMode="auto">
          <a:xfrm>
            <a:off x="5219700" y="3738563"/>
            <a:ext cx="1995488" cy="2932112"/>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
          <p:cNvSpPr txBox="1">
            <a:spLocks noChangeArrowheads="1"/>
          </p:cNvSpPr>
          <p:nvPr/>
        </p:nvSpPr>
        <p:spPr bwMode="auto">
          <a:xfrm>
            <a:off x="457200" y="-360363"/>
            <a:ext cx="8229600" cy="1003301"/>
          </a:xfrm>
          <a:prstGeom prst="rect">
            <a:avLst/>
          </a:prstGeom>
          <a:noFill/>
          <a:ln w="9525">
            <a:noFill/>
            <a:round/>
            <a:headEnd/>
            <a:tailEnd/>
          </a:ln>
        </p:spPr>
        <p:txBody>
          <a:bodyPr lIns="90000" tIns="64440" rIns="90000" bIns="46800" anchor="ctr"/>
          <a:lstStyle/>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2800" b="1" dirty="0">
              <a:solidFill>
                <a:srgbClr val="7030A0"/>
              </a:solidFill>
              <a:latin typeface="Times New Roman" pitchFamily="18" charset="0"/>
            </a:endParaRPr>
          </a:p>
          <a:p>
            <a:pPr algn="ctr" eaLnBrk="1" hangingPunct="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4000" b="1" dirty="0" err="1">
                <a:solidFill>
                  <a:srgbClr val="FF0000"/>
                </a:solidFill>
              </a:rPr>
              <a:t>Близнюковий</a:t>
            </a:r>
            <a:r>
              <a:rPr lang="ru-RU" sz="4000" b="1" dirty="0">
                <a:solidFill>
                  <a:srgbClr val="FF0000"/>
                </a:solidFill>
              </a:rPr>
              <a:t> метод</a:t>
            </a:r>
          </a:p>
        </p:txBody>
      </p:sp>
      <p:sp>
        <p:nvSpPr>
          <p:cNvPr id="30723" name="Text Box 2"/>
          <p:cNvSpPr txBox="1">
            <a:spLocks noChangeArrowheads="1"/>
          </p:cNvSpPr>
          <p:nvPr/>
        </p:nvSpPr>
        <p:spPr bwMode="auto">
          <a:xfrm>
            <a:off x="720723" y="692150"/>
            <a:ext cx="8229601" cy="3241675"/>
          </a:xfrm>
          <a:prstGeom prst="rect">
            <a:avLst/>
          </a:prstGeom>
          <a:noFill/>
          <a:ln w="9525">
            <a:noFill/>
            <a:round/>
            <a:headEnd/>
            <a:tailEnd/>
          </a:ln>
        </p:spPr>
        <p:txBody>
          <a:bodyPr lIns="90000" tIns="61920" rIns="90000" bIns="46800"/>
          <a:lstStyle/>
          <a:p>
            <a:pPr eaLnBrk="1" hangingPunct="1">
              <a:lnSpc>
                <a:spcPct val="95000"/>
              </a:lnSpc>
              <a:spcBef>
                <a:spcPts val="35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endParaRPr lang="uk-UA" sz="3000" b="1" dirty="0">
              <a:solidFill>
                <a:srgbClr val="FF0000"/>
              </a:solidFill>
            </a:endParaRPr>
          </a:p>
          <a:p>
            <a:pPr eaLnBrk="1" hangingPunct="1">
              <a:lnSpc>
                <a:spcPct val="95000"/>
              </a:lnSpc>
              <a:spcBef>
                <a:spcPts val="35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800" b="1" dirty="0">
                <a:solidFill>
                  <a:srgbClr val="FF0000"/>
                </a:solidFill>
                <a:latin typeface="Cambria" panose="02040503050406030204" pitchFamily="18" charset="0"/>
                <a:ea typeface="Cambria" panose="02040503050406030204" pitchFamily="18" charset="0"/>
              </a:rPr>
              <a:t>Дозволяє визначити роль генотипу та чинників середовища у прояві ознаки</a:t>
            </a:r>
          </a:p>
          <a:p>
            <a:pPr eaLnBrk="1" hangingPunct="1">
              <a:lnSpc>
                <a:spcPct val="95000"/>
              </a:lnSpc>
              <a:spcBef>
                <a:spcPts val="35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endParaRPr lang="ru-RU" sz="2800" b="1" dirty="0">
              <a:solidFill>
                <a:srgbClr val="000000"/>
              </a:solidFill>
              <a:latin typeface="Cambria" panose="02040503050406030204" pitchFamily="18" charset="0"/>
              <a:ea typeface="Cambria" panose="02040503050406030204" pitchFamily="18" charset="0"/>
            </a:endParaRPr>
          </a:p>
          <a:p>
            <a:pPr eaLnBrk="1" hangingPunct="1">
              <a:lnSpc>
                <a:spcPct val="95000"/>
              </a:lnSpc>
              <a:spcBef>
                <a:spcPts val="35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ru-RU" sz="2800" dirty="0" err="1">
                <a:solidFill>
                  <a:srgbClr val="000000"/>
                </a:solidFill>
                <a:latin typeface="Cambria" panose="02040503050406030204" pitchFamily="18" charset="0"/>
                <a:ea typeface="Cambria" panose="02040503050406030204" pitchFamily="18" charset="0"/>
                <a:cs typeface="Arial" charset="0"/>
              </a:rPr>
              <a:t>Близнюќи</a:t>
            </a:r>
            <a:r>
              <a:rPr lang="ru-RU" sz="2800" dirty="0">
                <a:solidFill>
                  <a:srgbClr val="000000"/>
                </a:solidFill>
                <a:latin typeface="Cambria" panose="02040503050406030204" pitchFamily="18" charset="0"/>
                <a:ea typeface="Cambria" panose="02040503050406030204" pitchFamily="18" charset="0"/>
                <a:cs typeface="Arial" charset="0"/>
              </a:rPr>
              <a:t> (</a:t>
            </a:r>
            <a:r>
              <a:rPr lang="ru-RU" sz="2800" dirty="0" err="1">
                <a:solidFill>
                  <a:srgbClr val="000000"/>
                </a:solidFill>
                <a:latin typeface="Cambria" panose="02040503050406030204" pitchFamily="18" charset="0"/>
                <a:ea typeface="Cambria" panose="02040503050406030204" pitchFamily="18" charset="0"/>
                <a:cs typeface="Arial" charset="0"/>
              </a:rPr>
              <a:t>близня́та</a:t>
            </a:r>
            <a:r>
              <a:rPr lang="ru-RU" sz="2800" dirty="0">
                <a:solidFill>
                  <a:srgbClr val="000000"/>
                </a:solidFill>
                <a:latin typeface="Cambria" panose="02040503050406030204" pitchFamily="18" charset="0"/>
                <a:ea typeface="Cambria" panose="02040503050406030204" pitchFamily="18" charset="0"/>
                <a:cs typeface="Arial" charset="0"/>
              </a:rPr>
              <a:t>) — </a:t>
            </a:r>
            <a:r>
              <a:rPr lang="ru-RU" sz="2800" dirty="0" err="1">
                <a:solidFill>
                  <a:srgbClr val="000000"/>
                </a:solidFill>
                <a:latin typeface="Cambria" panose="02040503050406030204" pitchFamily="18" charset="0"/>
                <a:ea typeface="Cambria" panose="02040503050406030204" pitchFamily="18" charset="0"/>
                <a:cs typeface="Arial" charset="0"/>
              </a:rPr>
              <a:t>дві</a:t>
            </a:r>
            <a:r>
              <a:rPr lang="ru-RU" sz="2800" dirty="0">
                <a:solidFill>
                  <a:srgbClr val="000000"/>
                </a:solidFill>
                <a:latin typeface="Cambria" panose="02040503050406030204" pitchFamily="18" charset="0"/>
                <a:ea typeface="Cambria" panose="02040503050406030204" pitchFamily="18" charset="0"/>
                <a:cs typeface="Arial" charset="0"/>
              </a:rPr>
              <a:t>, </a:t>
            </a:r>
            <a:r>
              <a:rPr lang="ru-RU" sz="2800" dirty="0" err="1">
                <a:solidFill>
                  <a:srgbClr val="000000"/>
                </a:solidFill>
                <a:latin typeface="Cambria" panose="02040503050406030204" pitchFamily="18" charset="0"/>
                <a:ea typeface="Cambria" panose="02040503050406030204" pitchFamily="18" charset="0"/>
                <a:cs typeface="Arial" charset="0"/>
              </a:rPr>
              <a:t>або</a:t>
            </a:r>
            <a:r>
              <a:rPr lang="ru-RU" sz="2800" dirty="0">
                <a:solidFill>
                  <a:srgbClr val="000000"/>
                </a:solidFill>
                <a:latin typeface="Cambria" panose="02040503050406030204" pitchFamily="18" charset="0"/>
                <a:ea typeface="Cambria" panose="02040503050406030204" pitchFamily="18" charset="0"/>
                <a:cs typeface="Arial" charset="0"/>
              </a:rPr>
              <a:t> </a:t>
            </a:r>
            <a:r>
              <a:rPr lang="ru-RU" sz="2800" dirty="0" err="1">
                <a:solidFill>
                  <a:srgbClr val="000000"/>
                </a:solidFill>
                <a:latin typeface="Cambria" panose="02040503050406030204" pitchFamily="18" charset="0"/>
                <a:ea typeface="Cambria" panose="02040503050406030204" pitchFamily="18" charset="0"/>
                <a:cs typeface="Arial" charset="0"/>
              </a:rPr>
              <a:t>зрідка</a:t>
            </a:r>
            <a:r>
              <a:rPr lang="ru-RU" sz="2800" dirty="0">
                <a:solidFill>
                  <a:srgbClr val="000000"/>
                </a:solidFill>
                <a:latin typeface="Cambria" panose="02040503050406030204" pitchFamily="18" charset="0"/>
                <a:ea typeface="Cambria" panose="02040503050406030204" pitchFamily="18" charset="0"/>
                <a:cs typeface="Arial" charset="0"/>
              </a:rPr>
              <a:t> </a:t>
            </a:r>
            <a:r>
              <a:rPr lang="ru-RU" sz="2800" dirty="0" err="1">
                <a:solidFill>
                  <a:srgbClr val="000000"/>
                </a:solidFill>
                <a:latin typeface="Cambria" panose="02040503050406030204" pitchFamily="18" charset="0"/>
                <a:ea typeface="Cambria" panose="02040503050406030204" pitchFamily="18" charset="0"/>
                <a:cs typeface="Arial" charset="0"/>
              </a:rPr>
              <a:t>більше</a:t>
            </a:r>
            <a:r>
              <a:rPr lang="ru-RU" sz="2800" dirty="0">
                <a:solidFill>
                  <a:srgbClr val="000000"/>
                </a:solidFill>
                <a:latin typeface="Cambria" panose="02040503050406030204" pitchFamily="18" charset="0"/>
                <a:ea typeface="Cambria" panose="02040503050406030204" pitchFamily="18" charset="0"/>
                <a:cs typeface="Arial" charset="0"/>
              </a:rPr>
              <a:t>, особи </a:t>
            </a:r>
            <a:r>
              <a:rPr lang="ru-RU" sz="2800" dirty="0" err="1">
                <a:solidFill>
                  <a:srgbClr val="000000"/>
                </a:solidFill>
                <a:latin typeface="Cambria" panose="02040503050406030204" pitchFamily="18" charset="0"/>
                <a:ea typeface="Cambria" panose="02040503050406030204" pitchFamily="18" charset="0"/>
                <a:cs typeface="Arial" charset="0"/>
              </a:rPr>
              <a:t>народжені</a:t>
            </a:r>
            <a:r>
              <a:rPr lang="ru-RU" sz="2800" dirty="0">
                <a:solidFill>
                  <a:srgbClr val="000000"/>
                </a:solidFill>
                <a:latin typeface="Cambria" panose="02040503050406030204" pitchFamily="18" charset="0"/>
                <a:ea typeface="Cambria" panose="02040503050406030204" pitchFamily="18" charset="0"/>
                <a:cs typeface="Arial" charset="0"/>
              </a:rPr>
              <a:t> </a:t>
            </a:r>
            <a:r>
              <a:rPr lang="ru-RU" sz="2800" dirty="0" err="1">
                <a:solidFill>
                  <a:srgbClr val="000000"/>
                </a:solidFill>
                <a:latin typeface="Cambria" panose="02040503050406030204" pitchFamily="18" charset="0"/>
                <a:ea typeface="Cambria" panose="02040503050406030204" pitchFamily="18" charset="0"/>
                <a:cs typeface="Arial" charset="0"/>
              </a:rPr>
              <a:t>від</a:t>
            </a:r>
            <a:r>
              <a:rPr lang="ru-RU" sz="2800" dirty="0">
                <a:solidFill>
                  <a:srgbClr val="000000"/>
                </a:solidFill>
                <a:latin typeface="Cambria" panose="02040503050406030204" pitchFamily="18" charset="0"/>
                <a:ea typeface="Cambria" panose="02040503050406030204" pitchFamily="18" charset="0"/>
                <a:cs typeface="Arial" charset="0"/>
              </a:rPr>
              <a:t> </a:t>
            </a:r>
            <a:r>
              <a:rPr lang="ru-RU" sz="2800" dirty="0" err="1">
                <a:solidFill>
                  <a:srgbClr val="000000"/>
                </a:solidFill>
                <a:latin typeface="Cambria" panose="02040503050406030204" pitchFamily="18" charset="0"/>
                <a:ea typeface="Cambria" panose="02040503050406030204" pitchFamily="18" charset="0"/>
                <a:cs typeface="Arial" charset="0"/>
              </a:rPr>
              <a:t>тієї</a:t>
            </a:r>
            <a:r>
              <a:rPr lang="ru-RU" sz="2800" dirty="0">
                <a:solidFill>
                  <a:srgbClr val="000000"/>
                </a:solidFill>
                <a:latin typeface="Cambria" panose="02040503050406030204" pitchFamily="18" charset="0"/>
                <a:ea typeface="Cambria" panose="02040503050406030204" pitchFamily="18" charset="0"/>
                <a:cs typeface="Arial" charset="0"/>
              </a:rPr>
              <a:t> </a:t>
            </a:r>
            <a:r>
              <a:rPr lang="ru-RU" sz="2800" dirty="0" err="1">
                <a:solidFill>
                  <a:srgbClr val="000000"/>
                </a:solidFill>
                <a:latin typeface="Cambria" panose="02040503050406030204" pitchFamily="18" charset="0"/>
                <a:ea typeface="Cambria" panose="02040503050406030204" pitchFamily="18" charset="0"/>
                <a:cs typeface="Arial" charset="0"/>
              </a:rPr>
              <a:t>самої</a:t>
            </a:r>
            <a:r>
              <a:rPr lang="ru-RU" sz="2800" dirty="0">
                <a:solidFill>
                  <a:srgbClr val="000000"/>
                </a:solidFill>
                <a:latin typeface="Cambria" panose="02040503050406030204" pitchFamily="18" charset="0"/>
                <a:ea typeface="Cambria" panose="02040503050406030204" pitchFamily="18" charset="0"/>
                <a:cs typeface="Arial" charset="0"/>
              </a:rPr>
              <a:t> </a:t>
            </a:r>
            <a:r>
              <a:rPr lang="ru-RU" sz="2800" dirty="0" err="1">
                <a:solidFill>
                  <a:srgbClr val="000000"/>
                </a:solidFill>
                <a:latin typeface="Cambria" panose="02040503050406030204" pitchFamily="18" charset="0"/>
                <a:ea typeface="Cambria" panose="02040503050406030204" pitchFamily="18" charset="0"/>
                <a:cs typeface="Arial" charset="0"/>
              </a:rPr>
              <a:t>вагітності</a:t>
            </a:r>
            <a:endParaRPr lang="ru-RU" sz="2800" dirty="0">
              <a:solidFill>
                <a:srgbClr val="000000"/>
              </a:solidFill>
              <a:latin typeface="Cambria" panose="02040503050406030204" pitchFamily="18" charset="0"/>
              <a:ea typeface="Cambria" panose="02040503050406030204" pitchFamily="18" charset="0"/>
              <a:cs typeface="Arial" charset="0"/>
            </a:endParaRPr>
          </a:p>
          <a:p>
            <a:pPr eaLnBrk="1" hangingPunct="1">
              <a:lnSpc>
                <a:spcPct val="95000"/>
              </a:lnSpc>
              <a:spcBef>
                <a:spcPts val="35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endParaRPr lang="uk-UA" sz="2800" b="1" dirty="0">
              <a:solidFill>
                <a:schemeClr val="tx1"/>
              </a:solidFill>
              <a:latin typeface="Cambria" panose="02040503050406030204" pitchFamily="18" charset="0"/>
              <a:ea typeface="Cambria" panose="02040503050406030204" pitchFamily="18" charset="0"/>
            </a:endParaRPr>
          </a:p>
          <a:p>
            <a:pPr eaLnBrk="1" hangingPunct="1">
              <a:lnSpc>
                <a:spcPct val="95000"/>
              </a:lnSpc>
              <a:spcBef>
                <a:spcPts val="35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endParaRPr lang="uk-UA" sz="2800" b="1" dirty="0">
              <a:solidFill>
                <a:schemeClr val="tx1"/>
              </a:solidFill>
              <a:latin typeface="Cambria" panose="02040503050406030204" pitchFamily="18" charset="0"/>
              <a:ea typeface="Cambria" panose="02040503050406030204" pitchFamily="18" charset="0"/>
            </a:endParaRPr>
          </a:p>
          <a:p>
            <a:pPr eaLnBrk="1" hangingPunct="1">
              <a:lnSpc>
                <a:spcPct val="95000"/>
              </a:lnSpc>
              <a:spcBef>
                <a:spcPts val="35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uk-UA" sz="2800" b="1" dirty="0">
                <a:solidFill>
                  <a:schemeClr val="tx1"/>
                </a:solidFill>
                <a:latin typeface="Cambria" panose="02040503050406030204" pitchFamily="18" charset="0"/>
                <a:ea typeface="Cambria" panose="02040503050406030204" pitchFamily="18" charset="0"/>
              </a:rPr>
              <a:t>Розрізняють </a:t>
            </a:r>
            <a:r>
              <a:rPr lang="uk-UA" sz="2800" b="1" dirty="0" err="1">
                <a:solidFill>
                  <a:schemeClr val="tx1"/>
                </a:solidFill>
                <a:latin typeface="Cambria" panose="02040503050406030204" pitchFamily="18" charset="0"/>
                <a:ea typeface="Cambria" panose="02040503050406030204" pitchFamily="18" charset="0"/>
              </a:rPr>
              <a:t>моно</a:t>
            </a:r>
            <a:r>
              <a:rPr lang="uk-UA" sz="2800" b="1" dirty="0">
                <a:solidFill>
                  <a:schemeClr val="tx1"/>
                </a:solidFill>
                <a:latin typeface="Cambria" panose="02040503050406030204" pitchFamily="18" charset="0"/>
                <a:ea typeface="Cambria" panose="02040503050406030204" pitchFamily="18" charset="0"/>
              </a:rPr>
              <a:t>- та </a:t>
            </a:r>
            <a:r>
              <a:rPr lang="uk-UA" sz="2800" b="1" dirty="0" err="1">
                <a:solidFill>
                  <a:schemeClr val="tx1"/>
                </a:solidFill>
                <a:latin typeface="Cambria" panose="02040503050406030204" pitchFamily="18" charset="0"/>
                <a:ea typeface="Cambria" panose="02040503050406030204" pitchFamily="18" charset="0"/>
              </a:rPr>
              <a:t>дизиготних</a:t>
            </a:r>
            <a:r>
              <a:rPr lang="uk-UA" sz="2800" b="1" dirty="0">
                <a:solidFill>
                  <a:schemeClr val="tx1"/>
                </a:solidFill>
                <a:latin typeface="Cambria" panose="02040503050406030204" pitchFamily="18" charset="0"/>
                <a:ea typeface="Cambria" panose="02040503050406030204" pitchFamily="18" charset="0"/>
              </a:rPr>
              <a:t> близнюків (</a:t>
            </a:r>
            <a:r>
              <a:rPr lang="uk-UA" sz="2800" b="1" dirty="0">
                <a:solidFill>
                  <a:schemeClr val="tx1"/>
                </a:solidFill>
                <a:latin typeface="Cambria" panose="02040503050406030204" pitchFamily="18" charset="0"/>
                <a:ea typeface="Cambria" panose="02040503050406030204" pitchFamily="18" charset="0"/>
                <a:cs typeface="Times New Roman" pitchFamily="18" charset="0"/>
              </a:rPr>
              <a:t>відповідно</a:t>
            </a:r>
            <a:r>
              <a:rPr lang="uk-UA" sz="2800" b="1" dirty="0">
                <a:solidFill>
                  <a:schemeClr val="tx1"/>
                </a:solidFill>
                <a:latin typeface="Cambria" panose="02040503050406030204" pitchFamily="18" charset="0"/>
                <a:ea typeface="Cambria" panose="02040503050406030204" pitchFamily="18" charset="0"/>
              </a:rPr>
              <a:t> МБ і ДБ)</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p:cNvPicPr>
            <a:picLocks noChangeAspect="1" noChangeArrowheads="1"/>
          </p:cNvPicPr>
          <p:nvPr/>
        </p:nvPicPr>
        <p:blipFill>
          <a:blip r:embed="rId3" cstate="print"/>
          <a:srcRect/>
          <a:stretch>
            <a:fillRect/>
          </a:stretch>
        </p:blipFill>
        <p:spPr bwMode="auto">
          <a:xfrm>
            <a:off x="900113" y="2276475"/>
            <a:ext cx="2714625" cy="3810000"/>
          </a:xfrm>
          <a:prstGeom prst="rect">
            <a:avLst/>
          </a:prstGeom>
          <a:noFill/>
          <a:ln w="9525">
            <a:noFill/>
            <a:round/>
            <a:headEnd/>
            <a:tailEnd/>
          </a:ln>
        </p:spPr>
      </p:pic>
      <p:pic>
        <p:nvPicPr>
          <p:cNvPr id="31747" name="Picture 2"/>
          <p:cNvPicPr>
            <a:picLocks noChangeAspect="1" noChangeArrowheads="1"/>
          </p:cNvPicPr>
          <p:nvPr/>
        </p:nvPicPr>
        <p:blipFill>
          <a:blip r:embed="rId4" cstate="print"/>
          <a:srcRect/>
          <a:stretch>
            <a:fillRect/>
          </a:stretch>
        </p:blipFill>
        <p:spPr bwMode="auto">
          <a:xfrm>
            <a:off x="4140200" y="2135188"/>
            <a:ext cx="4464050" cy="4071937"/>
          </a:xfrm>
          <a:prstGeom prst="rect">
            <a:avLst/>
          </a:prstGeom>
          <a:noFill/>
          <a:ln w="9525">
            <a:noFill/>
            <a:round/>
            <a:headEnd/>
            <a:tailEnd/>
          </a:ln>
        </p:spPr>
      </p:pic>
      <p:sp>
        <p:nvSpPr>
          <p:cNvPr id="31748" name="Rectangle 3"/>
          <p:cNvSpPr>
            <a:spLocks noChangeArrowheads="1"/>
          </p:cNvSpPr>
          <p:nvPr/>
        </p:nvSpPr>
        <p:spPr bwMode="auto">
          <a:xfrm>
            <a:off x="885825" y="55699"/>
            <a:ext cx="7704138" cy="2369865"/>
          </a:xfrm>
          <a:prstGeom prst="rect">
            <a:avLst/>
          </a:prstGeom>
          <a:noFill/>
          <a:ln w="9525">
            <a:noFill/>
            <a:miter lim="800000"/>
            <a:headEnd/>
            <a:tailEnd/>
          </a:ln>
        </p:spPr>
        <p:txBody>
          <a:bodyPr lIns="91425" tIns="45713" rIns="91425" bIns="45713" anchor="ctr">
            <a:spAutoFit/>
          </a:bodyPr>
          <a:lstStyle/>
          <a:p>
            <a:pPr eaLnBrk="1" hangingPunct="1">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400" b="1" dirty="0">
                <a:solidFill>
                  <a:schemeClr val="tx1"/>
                </a:solidFill>
                <a:latin typeface="Cambria" panose="02040503050406030204" pitchFamily="18" charset="0"/>
                <a:ea typeface="Cambria" panose="02040503050406030204" pitchFamily="18" charset="0"/>
              </a:rPr>
              <a:t>МБ розвиваються з однієї заплідненої яйцеклітини, </a:t>
            </a:r>
          </a:p>
          <a:p>
            <a:pPr eaLnBrk="1" hangingPunct="1">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400" dirty="0">
                <a:solidFill>
                  <a:schemeClr val="tx1"/>
                </a:solidFill>
                <a:latin typeface="Cambria" panose="02040503050406030204" pitchFamily="18" charset="0"/>
                <a:ea typeface="Cambria" panose="02040503050406030204" pitchFamily="18" charset="0"/>
              </a:rPr>
              <a:t>мають 100 % однакових генів, завжди однієї статі, в них збігаються групи крові, колір очей і </a:t>
            </a:r>
            <a:r>
              <a:rPr lang="uk-UA" sz="2400" dirty="0" err="1">
                <a:solidFill>
                  <a:schemeClr val="tx1"/>
                </a:solidFill>
                <a:latin typeface="Cambria" panose="02040503050406030204" pitchFamily="18" charset="0"/>
                <a:ea typeface="Cambria" panose="02040503050406030204" pitchFamily="18" charset="0"/>
              </a:rPr>
              <a:t>дерматогліфічні</a:t>
            </a:r>
            <a:r>
              <a:rPr lang="uk-UA" sz="2400" dirty="0">
                <a:solidFill>
                  <a:schemeClr val="tx1"/>
                </a:solidFill>
                <a:latin typeface="Cambria" panose="02040503050406030204" pitchFamily="18" charset="0"/>
                <a:ea typeface="Cambria" panose="02040503050406030204" pitchFamily="18" charset="0"/>
              </a:rPr>
              <a:t> візерунки </a:t>
            </a:r>
          </a:p>
          <a:p>
            <a:pPr eaLnBrk="1" hangingPunct="1">
              <a:buSzPct val="100000"/>
              <a:buFont typeface="Times New Roman" pitchFamily="18" charset="0"/>
              <a:buNone/>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altLang="ru-RU" sz="2800" dirty="0">
              <a:solidFill>
                <a:srgbClr val="000000"/>
              </a:solidFill>
              <a:cs typeface="Arial"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225425" y="142875"/>
            <a:ext cx="8948738" cy="2371725"/>
          </a:xfrm>
        </p:spPr>
        <p:txBody>
          <a:bodyPr>
            <a:noAutofit/>
          </a:bodyPr>
          <a:lstStyle/>
          <a:p>
            <a:pPr algn="l" eaLnBrk="1" hangingPunct="1">
              <a:tabLst>
                <a:tab pos="0" algn="l"/>
                <a:tab pos="404813" algn="l"/>
                <a:tab pos="812800" algn="l"/>
                <a:tab pos="1220788" algn="l"/>
                <a:tab pos="1627188" algn="l"/>
                <a:tab pos="2035175" algn="l"/>
                <a:tab pos="2443163" algn="l"/>
                <a:tab pos="2849563" algn="l"/>
                <a:tab pos="3257550" algn="l"/>
                <a:tab pos="3665538" algn="l"/>
                <a:tab pos="4071938" algn="l"/>
                <a:tab pos="4479925" algn="l"/>
                <a:tab pos="4887913" algn="l"/>
                <a:tab pos="5294313" algn="l"/>
                <a:tab pos="5702300" algn="l"/>
                <a:tab pos="6110288" algn="l"/>
                <a:tab pos="6518275" algn="l"/>
                <a:tab pos="6924675" algn="l"/>
                <a:tab pos="7332663" algn="l"/>
                <a:tab pos="7740650" algn="l"/>
                <a:tab pos="8147050" algn="l"/>
              </a:tabLst>
            </a:pPr>
            <a:r>
              <a:rPr lang="uk-UA" sz="2400" b="1" dirty="0">
                <a:solidFill>
                  <a:schemeClr val="tx1"/>
                </a:solidFill>
                <a:latin typeface="Cambria" panose="02040503050406030204" pitchFamily="18" charset="0"/>
                <a:ea typeface="Cambria" panose="02040503050406030204" pitchFamily="18" charset="0"/>
              </a:rPr>
              <a:t>ДБ розвиваються після запліднення двох яйцеклітин, які дозріли одночасно. Кожна яйцеклітина запліднюється сперматозоїдом, утворюються 2 різні зиготи. </a:t>
            </a:r>
            <a:br>
              <a:rPr lang="uk-UA" sz="2400" b="1" dirty="0">
                <a:solidFill>
                  <a:schemeClr val="tx1"/>
                </a:solidFill>
                <a:latin typeface="Cambria" panose="02040503050406030204" pitchFamily="18" charset="0"/>
                <a:ea typeface="Cambria" panose="02040503050406030204" pitchFamily="18" charset="0"/>
              </a:rPr>
            </a:br>
            <a:br>
              <a:rPr lang="uk-UA" sz="2400" b="1" dirty="0">
                <a:solidFill>
                  <a:schemeClr val="tx1"/>
                </a:solidFill>
                <a:latin typeface="Cambria" panose="02040503050406030204" pitchFamily="18" charset="0"/>
                <a:ea typeface="Cambria" panose="02040503050406030204" pitchFamily="18" charset="0"/>
              </a:rPr>
            </a:br>
            <a:r>
              <a:rPr lang="uk-UA" sz="2400" dirty="0">
                <a:solidFill>
                  <a:schemeClr val="tx1"/>
                </a:solidFill>
                <a:latin typeface="Cambria" panose="02040503050406030204" pitchFamily="18" charset="0"/>
                <a:ea typeface="Cambria" panose="02040503050406030204" pitchFamily="18" charset="0"/>
              </a:rPr>
              <a:t>ДБ мають приблизно 50% однакових генів.</a:t>
            </a:r>
            <a:br>
              <a:rPr lang="uk-UA" sz="2400" dirty="0">
                <a:solidFill>
                  <a:schemeClr val="tx1"/>
                </a:solidFill>
                <a:latin typeface="Cambria" panose="02040503050406030204" pitchFamily="18" charset="0"/>
                <a:ea typeface="Cambria" panose="02040503050406030204" pitchFamily="18" charset="0"/>
              </a:rPr>
            </a:br>
            <a:r>
              <a:rPr lang="uk-UA" sz="2400" dirty="0">
                <a:solidFill>
                  <a:schemeClr val="tx1"/>
                </a:solidFill>
                <a:latin typeface="Cambria" panose="02040503050406030204" pitchFamily="18" charset="0"/>
                <a:ea typeface="Cambria" panose="02040503050406030204" pitchFamily="18" charset="0"/>
              </a:rPr>
              <a:t>Можуть бути однієї чи різної статі, частина ознак однакова, частина - різна</a:t>
            </a:r>
            <a:endParaRPr lang="ru-RU" sz="2400" dirty="0">
              <a:latin typeface="Cambria" panose="02040503050406030204" pitchFamily="18" charset="0"/>
              <a:ea typeface="Cambria" panose="02040503050406030204" pitchFamily="18" charset="0"/>
            </a:endParaRPr>
          </a:p>
        </p:txBody>
      </p:sp>
      <p:pic>
        <p:nvPicPr>
          <p:cNvPr id="32771" name="Picture 2"/>
          <p:cNvPicPr>
            <a:picLocks noChangeAspect="1" noChangeArrowheads="1"/>
          </p:cNvPicPr>
          <p:nvPr/>
        </p:nvPicPr>
        <p:blipFill>
          <a:blip r:embed="rId3" cstate="print"/>
          <a:srcRect/>
          <a:stretch>
            <a:fillRect/>
          </a:stretch>
        </p:blipFill>
        <p:spPr bwMode="auto">
          <a:xfrm>
            <a:off x="395288" y="3213100"/>
            <a:ext cx="4178300" cy="2871788"/>
          </a:xfrm>
          <a:prstGeom prst="rect">
            <a:avLst/>
          </a:prstGeom>
          <a:noFill/>
          <a:ln w="9525">
            <a:noFill/>
            <a:round/>
            <a:headEnd/>
            <a:tailEnd/>
          </a:ln>
        </p:spPr>
      </p:pic>
      <p:pic>
        <p:nvPicPr>
          <p:cNvPr id="32772" name="Picture 3"/>
          <p:cNvPicPr>
            <a:picLocks noChangeAspect="1" noChangeArrowheads="1"/>
          </p:cNvPicPr>
          <p:nvPr/>
        </p:nvPicPr>
        <p:blipFill>
          <a:blip r:embed="rId4" cstate="print"/>
          <a:srcRect/>
          <a:stretch>
            <a:fillRect/>
          </a:stretch>
        </p:blipFill>
        <p:spPr bwMode="auto">
          <a:xfrm>
            <a:off x="4832350" y="3101975"/>
            <a:ext cx="3960813" cy="3021013"/>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1"/>
          <p:cNvSpPr txBox="1">
            <a:spLocks noChangeArrowheads="1"/>
          </p:cNvSpPr>
          <p:nvPr/>
        </p:nvSpPr>
        <p:spPr bwMode="auto">
          <a:xfrm>
            <a:off x="457200" y="274638"/>
            <a:ext cx="8229600" cy="1143000"/>
          </a:xfrm>
          <a:prstGeom prst="rect">
            <a:avLst/>
          </a:prstGeom>
          <a:noFill/>
          <a:ln w="9525">
            <a:noFill/>
            <a:round/>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33795" name="Text Box 2"/>
          <p:cNvSpPr txBox="1">
            <a:spLocks noChangeArrowheads="1"/>
          </p:cNvSpPr>
          <p:nvPr/>
        </p:nvSpPr>
        <p:spPr bwMode="auto">
          <a:xfrm>
            <a:off x="250825" y="188913"/>
            <a:ext cx="8785225" cy="5930900"/>
          </a:xfrm>
          <a:prstGeom prst="rect">
            <a:avLst/>
          </a:prstGeom>
          <a:noFill/>
          <a:ln w="9525">
            <a:noFill/>
            <a:round/>
            <a:headEnd/>
            <a:tailEnd/>
          </a:ln>
        </p:spPr>
        <p:txBody>
          <a:bodyPr lIns="90000" tIns="59400" rIns="90000" bIns="46800"/>
          <a:lstStyle/>
          <a:p>
            <a:pPr eaLnBrk="1" hangingPunct="1">
              <a:lnSpc>
                <a:spcPct val="95000"/>
              </a:lnSpc>
              <a:spcBef>
                <a:spcPts val="5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ru-RU" sz="2400" dirty="0" err="1">
                <a:solidFill>
                  <a:schemeClr val="tx1"/>
                </a:solidFill>
                <a:latin typeface="Cambria" panose="02040503050406030204" pitchFamily="18" charset="0"/>
                <a:ea typeface="Cambria" panose="02040503050406030204" pitchFamily="18" charset="0"/>
              </a:rPr>
              <a:t>Відсоток</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подібності</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близнюків</a:t>
            </a:r>
            <a:r>
              <a:rPr lang="ru-RU" sz="2400" dirty="0">
                <a:solidFill>
                  <a:schemeClr val="tx1"/>
                </a:solidFill>
                <a:latin typeface="Cambria" panose="02040503050406030204" pitchFamily="18" charset="0"/>
                <a:ea typeface="Cambria" panose="02040503050406030204" pitchFamily="18" charset="0"/>
              </a:rPr>
              <a:t> – </a:t>
            </a:r>
            <a:r>
              <a:rPr lang="ru-RU" sz="2400" b="1" dirty="0" err="1">
                <a:solidFill>
                  <a:srgbClr val="FF0000"/>
                </a:solidFill>
                <a:latin typeface="Cambria" panose="02040503050406030204" pitchFamily="18" charset="0"/>
                <a:ea typeface="Cambria" panose="02040503050406030204" pitchFamily="18" charset="0"/>
              </a:rPr>
              <a:t>коефіцієнт</a:t>
            </a:r>
            <a:r>
              <a:rPr lang="ru-RU" sz="2400" dirty="0">
                <a:solidFill>
                  <a:schemeClr val="tx1"/>
                </a:solidFill>
                <a:latin typeface="Cambria" panose="02040503050406030204" pitchFamily="18" charset="0"/>
                <a:ea typeface="Cambria" panose="02040503050406030204" pitchFamily="18" charset="0"/>
              </a:rPr>
              <a:t> </a:t>
            </a:r>
            <a:r>
              <a:rPr lang="ru-RU" sz="2400" b="1" dirty="0" err="1">
                <a:solidFill>
                  <a:srgbClr val="FF0000"/>
                </a:solidFill>
                <a:latin typeface="Cambria" panose="02040503050406030204" pitchFamily="18" charset="0"/>
                <a:ea typeface="Cambria" panose="02040503050406030204" pitchFamily="18" charset="0"/>
              </a:rPr>
              <a:t>конкордантності</a:t>
            </a:r>
            <a:r>
              <a:rPr lang="ru-RU" sz="2400" b="1" dirty="0">
                <a:solidFill>
                  <a:schemeClr val="tx1"/>
                </a:solidFill>
                <a:latin typeface="Cambria" panose="02040503050406030204" pitchFamily="18" charset="0"/>
                <a:ea typeface="Cambria" panose="02040503050406030204" pitchFamily="18" charset="0"/>
              </a:rPr>
              <a:t>, </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відсоток</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відмінності</a:t>
            </a:r>
            <a:r>
              <a:rPr lang="ru-RU" sz="2400" dirty="0">
                <a:solidFill>
                  <a:schemeClr val="tx1"/>
                </a:solidFill>
                <a:latin typeface="Cambria" panose="02040503050406030204" pitchFamily="18" charset="0"/>
                <a:ea typeface="Cambria" panose="02040503050406030204" pitchFamily="18" charset="0"/>
              </a:rPr>
              <a:t> – </a:t>
            </a:r>
            <a:r>
              <a:rPr lang="ru-RU" sz="2400" b="1" dirty="0" err="1">
                <a:solidFill>
                  <a:srgbClr val="FF0000"/>
                </a:solidFill>
                <a:latin typeface="Cambria" panose="02040503050406030204" pitchFamily="18" charset="0"/>
                <a:ea typeface="Cambria" panose="02040503050406030204" pitchFamily="18" charset="0"/>
              </a:rPr>
              <a:t>коефіцієнт</a:t>
            </a:r>
            <a:r>
              <a:rPr lang="ru-RU" sz="2400" b="1" dirty="0">
                <a:solidFill>
                  <a:srgbClr val="FF0000"/>
                </a:solidFill>
                <a:latin typeface="Cambria" panose="02040503050406030204" pitchFamily="18" charset="0"/>
                <a:ea typeface="Cambria" panose="02040503050406030204" pitchFamily="18" charset="0"/>
              </a:rPr>
              <a:t> </a:t>
            </a:r>
            <a:r>
              <a:rPr lang="ru-RU" sz="2400" b="1" dirty="0" err="1">
                <a:solidFill>
                  <a:srgbClr val="FF0000"/>
                </a:solidFill>
                <a:latin typeface="Cambria" panose="02040503050406030204" pitchFamily="18" charset="0"/>
                <a:ea typeface="Cambria" panose="02040503050406030204" pitchFamily="18" charset="0"/>
              </a:rPr>
              <a:t>дискордантності</a:t>
            </a:r>
            <a:r>
              <a:rPr lang="ru-RU" sz="2400" b="1" dirty="0">
                <a:solidFill>
                  <a:srgbClr val="FF0000"/>
                </a:solidFill>
                <a:latin typeface="Cambria" panose="02040503050406030204" pitchFamily="18" charset="0"/>
                <a:ea typeface="Cambria" panose="02040503050406030204" pitchFamily="18" charset="0"/>
              </a:rPr>
              <a:t> </a:t>
            </a:r>
          </a:p>
          <a:p>
            <a:pPr eaLnBrk="1" hangingPunct="1">
              <a:lnSpc>
                <a:spcPct val="95000"/>
              </a:lnSpc>
              <a:spcBef>
                <a:spcPts val="5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endParaRPr lang="ru-RU" sz="2400" dirty="0">
              <a:solidFill>
                <a:schemeClr val="tx1"/>
              </a:solidFill>
              <a:latin typeface="Cambria" panose="02040503050406030204" pitchFamily="18" charset="0"/>
              <a:ea typeface="Cambria" panose="02040503050406030204" pitchFamily="18" charset="0"/>
            </a:endParaRPr>
          </a:p>
          <a:p>
            <a:pPr eaLnBrk="1" hangingPunct="1">
              <a:lnSpc>
                <a:spcPct val="95000"/>
              </a:lnSpc>
              <a:spcBef>
                <a:spcPts val="5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ru-RU" sz="2400" dirty="0">
                <a:solidFill>
                  <a:schemeClr val="tx1"/>
                </a:solidFill>
                <a:latin typeface="Cambria" panose="02040503050406030204" pitchFamily="18" charset="0"/>
                <a:ea typeface="Cambria" panose="02040503050406030204" pitchFamily="18" charset="0"/>
              </a:rPr>
              <a:t>Для </a:t>
            </a:r>
            <a:r>
              <a:rPr lang="ru-RU" sz="2400" dirty="0" err="1">
                <a:solidFill>
                  <a:schemeClr val="tx1"/>
                </a:solidFill>
                <a:latin typeface="Cambria" panose="02040503050406030204" pitchFamily="18" charset="0"/>
                <a:ea typeface="Cambria" panose="02040503050406030204" pitchFamily="18" charset="0"/>
              </a:rPr>
              <a:t>оцінки</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ролі</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спадковості</a:t>
            </a:r>
            <a:r>
              <a:rPr lang="ru-RU" sz="2400" dirty="0">
                <a:solidFill>
                  <a:schemeClr val="tx1"/>
                </a:solidFill>
                <a:latin typeface="Cambria" panose="02040503050406030204" pitchFamily="18" charset="0"/>
                <a:ea typeface="Cambria" panose="02040503050406030204" pitchFamily="18" charset="0"/>
              </a:rPr>
              <a:t> й </a:t>
            </a:r>
            <a:r>
              <a:rPr lang="ru-RU" sz="2400" dirty="0" err="1">
                <a:solidFill>
                  <a:schemeClr val="tx1"/>
                </a:solidFill>
                <a:latin typeface="Cambria" panose="02040503050406030204" pitchFamily="18" charset="0"/>
                <a:ea typeface="Cambria" panose="02040503050406030204" pitchFamily="18" charset="0"/>
              </a:rPr>
              <a:t>середовища</a:t>
            </a:r>
            <a:r>
              <a:rPr lang="ru-RU" sz="2400" dirty="0">
                <a:solidFill>
                  <a:schemeClr val="tx1"/>
                </a:solidFill>
                <a:latin typeface="Cambria" panose="02040503050406030204" pitchFamily="18" charset="0"/>
                <a:ea typeface="Cambria" panose="02040503050406030204" pitchFamily="18" charset="0"/>
              </a:rPr>
              <a:t> в </a:t>
            </a:r>
            <a:r>
              <a:rPr lang="ru-RU" sz="2400" dirty="0" err="1">
                <a:solidFill>
                  <a:schemeClr val="tx1"/>
                </a:solidFill>
                <a:latin typeface="Cambria" panose="02040503050406030204" pitchFamily="18" charset="0"/>
                <a:ea typeface="Cambria" panose="02040503050406030204" pitchFamily="18" charset="0"/>
              </a:rPr>
              <a:t>розвитку</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ознаки</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використовують</a:t>
            </a:r>
            <a:r>
              <a:rPr lang="ru-RU" sz="2400" dirty="0">
                <a:solidFill>
                  <a:schemeClr val="tx1"/>
                </a:solidFill>
                <a:latin typeface="Cambria" panose="02040503050406030204" pitchFamily="18" charset="0"/>
                <a:ea typeface="Cambria" panose="02040503050406030204" pitchFamily="18" charset="0"/>
              </a:rPr>
              <a:t> </a:t>
            </a:r>
            <a:r>
              <a:rPr lang="ru-RU" sz="2400" dirty="0">
                <a:solidFill>
                  <a:srgbClr val="FF0000"/>
                </a:solidFill>
                <a:latin typeface="Cambria" panose="02040503050406030204" pitchFamily="18" charset="0"/>
                <a:ea typeface="Cambria" panose="02040503050406030204" pitchFamily="18" charset="0"/>
              </a:rPr>
              <a:t>формулу </a:t>
            </a:r>
            <a:r>
              <a:rPr lang="ru-RU" sz="2400" b="1" dirty="0" err="1">
                <a:solidFill>
                  <a:srgbClr val="FF0000"/>
                </a:solidFill>
                <a:latin typeface="Cambria" panose="02040503050406030204" pitchFamily="18" charset="0"/>
                <a:ea typeface="Cambria" panose="02040503050406030204" pitchFamily="18" charset="0"/>
              </a:rPr>
              <a:t>Хольцингера</a:t>
            </a:r>
            <a:r>
              <a:rPr lang="ru-RU" sz="2400" dirty="0">
                <a:solidFill>
                  <a:srgbClr val="FF0000"/>
                </a:solidFill>
                <a:latin typeface="Cambria" panose="02040503050406030204" pitchFamily="18" charset="0"/>
                <a:ea typeface="Cambria" panose="02040503050406030204" pitchFamily="18" charset="0"/>
              </a:rPr>
              <a:t>: </a:t>
            </a:r>
          </a:p>
          <a:p>
            <a:pPr algn="ctr" eaLnBrk="1" hangingPunct="1">
              <a:lnSpc>
                <a:spcPct val="95000"/>
              </a:lnSpc>
              <a:spcBef>
                <a:spcPts val="5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endParaRPr lang="ru-RU" sz="2400" b="1" u="sng" dirty="0">
              <a:solidFill>
                <a:schemeClr val="tx1"/>
              </a:solidFill>
              <a:latin typeface="Cambria" panose="02040503050406030204" pitchFamily="18" charset="0"/>
              <a:ea typeface="Cambria" panose="02040503050406030204" pitchFamily="18" charset="0"/>
            </a:endParaRPr>
          </a:p>
          <a:p>
            <a:pPr algn="ctr" eaLnBrk="1" hangingPunct="1">
              <a:lnSpc>
                <a:spcPct val="95000"/>
              </a:lnSpc>
              <a:spcBef>
                <a:spcPts val="5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endParaRPr lang="ru-RU" sz="2400" b="1" u="sng" dirty="0">
              <a:solidFill>
                <a:schemeClr val="tx1"/>
              </a:solidFill>
              <a:latin typeface="Cambria" panose="02040503050406030204" pitchFamily="18" charset="0"/>
              <a:ea typeface="Cambria" panose="02040503050406030204" pitchFamily="18" charset="0"/>
            </a:endParaRPr>
          </a:p>
          <a:p>
            <a:pPr algn="ctr" eaLnBrk="1" hangingPunct="1">
              <a:lnSpc>
                <a:spcPct val="95000"/>
              </a:lnSpc>
              <a:spcBef>
                <a:spcPts val="5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ru-RU" sz="2400" b="1" u="sng" dirty="0">
                <a:solidFill>
                  <a:schemeClr val="tx1"/>
                </a:solidFill>
                <a:latin typeface="Cambria" panose="02040503050406030204" pitchFamily="18" charset="0"/>
                <a:ea typeface="Cambria" panose="02040503050406030204" pitchFamily="18" charset="0"/>
              </a:rPr>
              <a:t>КМБ (%) – КДБ (%)</a:t>
            </a:r>
          </a:p>
          <a:p>
            <a:pPr algn="ctr" eaLnBrk="1" hangingPunct="1">
              <a:lnSpc>
                <a:spcPct val="95000"/>
              </a:lnSpc>
              <a:spcBef>
                <a:spcPts val="5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ru-RU" sz="2400" b="1" dirty="0">
                <a:solidFill>
                  <a:schemeClr val="tx1"/>
                </a:solidFill>
                <a:latin typeface="Cambria" panose="02040503050406030204" pitchFamily="18" charset="0"/>
                <a:ea typeface="Cambria" panose="02040503050406030204" pitchFamily="18" charset="0"/>
              </a:rPr>
              <a:t>100 % – КДБ (%) </a:t>
            </a:r>
          </a:p>
          <a:p>
            <a:pPr eaLnBrk="1" hangingPunct="1">
              <a:lnSpc>
                <a:spcPct val="95000"/>
              </a:lnSpc>
              <a:spcBef>
                <a:spcPts val="5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endParaRPr lang="ru-RU" sz="2400" dirty="0">
              <a:solidFill>
                <a:schemeClr val="tx1"/>
              </a:solidFill>
              <a:latin typeface="Cambria" panose="02040503050406030204" pitchFamily="18" charset="0"/>
              <a:ea typeface="Cambria" panose="02040503050406030204" pitchFamily="18" charset="0"/>
            </a:endParaRPr>
          </a:p>
          <a:p>
            <a:pPr eaLnBrk="1" hangingPunct="1">
              <a:lnSpc>
                <a:spcPct val="95000"/>
              </a:lnSpc>
              <a:spcBef>
                <a:spcPts val="500"/>
              </a:spcBef>
              <a:buClr>
                <a:srgbClr val="000000"/>
              </a:buClr>
              <a:buSzPct val="100000"/>
              <a:buFont typeface="Times New Roman" pitchFamily="18" charset="0"/>
              <a:buNone/>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ru-RU" sz="2400" dirty="0" err="1">
                <a:solidFill>
                  <a:schemeClr val="tx1"/>
                </a:solidFill>
                <a:latin typeface="Cambria" panose="02040503050406030204" pitchFamily="18" charset="0"/>
                <a:ea typeface="Cambria" panose="02040503050406030204" pitchFamily="18" charset="0"/>
              </a:rPr>
              <a:t>Якщо</a:t>
            </a:r>
            <a:r>
              <a:rPr lang="ru-RU" sz="2400" dirty="0">
                <a:solidFill>
                  <a:schemeClr val="tx1"/>
                </a:solidFill>
                <a:latin typeface="Cambria" panose="02040503050406030204" pitchFamily="18" charset="0"/>
                <a:ea typeface="Cambria" panose="02040503050406030204" pitchFamily="18" charset="0"/>
              </a:rPr>
              <a:t> </a:t>
            </a:r>
            <a:r>
              <a:rPr lang="ru-RU" sz="2400" b="1" dirty="0">
                <a:solidFill>
                  <a:schemeClr val="tx1"/>
                </a:solidFill>
                <a:latin typeface="Cambria" panose="02040503050406030204" pitchFamily="18" charset="0"/>
                <a:ea typeface="Cambria" panose="02040503050406030204" pitchFamily="18" charset="0"/>
              </a:rPr>
              <a:t>Н</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наближається</a:t>
            </a:r>
            <a:r>
              <a:rPr lang="ru-RU" sz="2400" dirty="0">
                <a:solidFill>
                  <a:schemeClr val="tx1"/>
                </a:solidFill>
                <a:latin typeface="Cambria" panose="02040503050406030204" pitchFamily="18" charset="0"/>
                <a:ea typeface="Cambria" panose="02040503050406030204" pitchFamily="18" charset="0"/>
              </a:rPr>
              <a:t> до </a:t>
            </a:r>
            <a:r>
              <a:rPr lang="ru-RU" sz="2400" b="1" dirty="0">
                <a:solidFill>
                  <a:schemeClr val="tx1"/>
                </a:solidFill>
                <a:latin typeface="Cambria" panose="02040503050406030204" pitchFamily="18" charset="0"/>
                <a:ea typeface="Cambria" panose="02040503050406030204" pitchFamily="18" charset="0"/>
              </a:rPr>
              <a:t>1</a:t>
            </a:r>
            <a:r>
              <a:rPr lang="ru-RU" sz="2400" dirty="0">
                <a:solidFill>
                  <a:schemeClr val="tx1"/>
                </a:solidFill>
                <a:latin typeface="Cambria" panose="02040503050406030204" pitchFamily="18" charset="0"/>
                <a:ea typeface="Cambria" panose="02040503050406030204" pitchFamily="18" charset="0"/>
              </a:rPr>
              <a:t>, то </a:t>
            </a:r>
            <a:r>
              <a:rPr lang="ru-RU" sz="2400" dirty="0" err="1">
                <a:solidFill>
                  <a:schemeClr val="tx1"/>
                </a:solidFill>
                <a:latin typeface="Cambria" panose="02040503050406030204" pitchFamily="18" charset="0"/>
                <a:ea typeface="Cambria" panose="02040503050406030204" pitchFamily="18" charset="0"/>
              </a:rPr>
              <a:t>основна</a:t>
            </a:r>
            <a:r>
              <a:rPr lang="ru-RU" sz="2400" dirty="0">
                <a:solidFill>
                  <a:schemeClr val="tx1"/>
                </a:solidFill>
                <a:latin typeface="Cambria" panose="02040503050406030204" pitchFamily="18" charset="0"/>
                <a:ea typeface="Cambria" panose="02040503050406030204" pitchFamily="18" charset="0"/>
              </a:rPr>
              <a:t> роль у </a:t>
            </a:r>
            <a:r>
              <a:rPr lang="ru-RU" sz="2400" dirty="0" err="1">
                <a:solidFill>
                  <a:schemeClr val="tx1"/>
                </a:solidFill>
                <a:latin typeface="Cambria" panose="02040503050406030204" pitchFamily="18" charset="0"/>
                <a:ea typeface="Cambria" panose="02040503050406030204" pitchFamily="18" charset="0"/>
              </a:rPr>
              <a:t>розвитку</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ознаки</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належить</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спадковості</a:t>
            </a:r>
            <a:r>
              <a:rPr lang="ru-RU" sz="2400" dirty="0">
                <a:solidFill>
                  <a:schemeClr val="tx1"/>
                </a:solidFill>
                <a:latin typeface="Cambria" panose="02040503050406030204" pitchFamily="18" charset="0"/>
                <a:ea typeface="Cambria" panose="02040503050406030204" pitchFamily="18" charset="0"/>
              </a:rPr>
              <a:t>, і, </a:t>
            </a:r>
            <a:r>
              <a:rPr lang="ru-RU" sz="2400" dirty="0" err="1">
                <a:solidFill>
                  <a:schemeClr val="tx1"/>
                </a:solidFill>
                <a:latin typeface="Cambria" panose="02040503050406030204" pitchFamily="18" charset="0"/>
                <a:ea typeface="Cambria" panose="02040503050406030204" pitchFamily="18" charset="0"/>
              </a:rPr>
              <a:t>навпаки</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чим</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ближчий</a:t>
            </a:r>
            <a:r>
              <a:rPr lang="ru-RU" sz="2400" dirty="0">
                <a:solidFill>
                  <a:schemeClr val="tx1"/>
                </a:solidFill>
                <a:latin typeface="Cambria" panose="02040503050406030204" pitchFamily="18" charset="0"/>
                <a:ea typeface="Cambria" panose="02040503050406030204" pitchFamily="18" charset="0"/>
              </a:rPr>
              <a:t> результат до </a:t>
            </a:r>
            <a:r>
              <a:rPr lang="ru-RU" sz="2400" b="1" dirty="0">
                <a:solidFill>
                  <a:schemeClr val="tx1"/>
                </a:solidFill>
                <a:latin typeface="Cambria" panose="02040503050406030204" pitchFamily="18" charset="0"/>
                <a:ea typeface="Cambria" panose="02040503050406030204" pitchFamily="18" charset="0"/>
              </a:rPr>
              <a:t>0</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тим</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більша</a:t>
            </a:r>
            <a:r>
              <a:rPr lang="ru-RU" sz="2400" dirty="0">
                <a:solidFill>
                  <a:schemeClr val="tx1"/>
                </a:solidFill>
                <a:latin typeface="Cambria" panose="02040503050406030204" pitchFamily="18" charset="0"/>
                <a:ea typeface="Cambria" panose="02040503050406030204" pitchFamily="18" charset="0"/>
              </a:rPr>
              <a:t> роль </a:t>
            </a:r>
            <a:r>
              <a:rPr lang="ru-RU" sz="2400" dirty="0" err="1">
                <a:solidFill>
                  <a:schemeClr val="tx1"/>
                </a:solidFill>
                <a:latin typeface="Cambria" panose="02040503050406030204" pitchFamily="18" charset="0"/>
                <a:ea typeface="Cambria" panose="02040503050406030204" pitchFamily="18" charset="0"/>
              </a:rPr>
              <a:t>чинників</a:t>
            </a:r>
            <a:r>
              <a:rPr lang="ru-RU" sz="2400" dirty="0">
                <a:solidFill>
                  <a:schemeClr val="tx1"/>
                </a:solidFill>
                <a:latin typeface="Cambria" panose="02040503050406030204" pitchFamily="18" charset="0"/>
                <a:ea typeface="Cambria" panose="02040503050406030204" pitchFamily="18" charset="0"/>
              </a:rPr>
              <a:t> </a:t>
            </a:r>
            <a:r>
              <a:rPr lang="ru-RU" sz="2400" dirty="0" err="1">
                <a:solidFill>
                  <a:schemeClr val="tx1"/>
                </a:solidFill>
                <a:latin typeface="Cambria" panose="02040503050406030204" pitchFamily="18" charset="0"/>
                <a:ea typeface="Cambria" panose="02040503050406030204" pitchFamily="18" charset="0"/>
              </a:rPr>
              <a:t>середовища</a:t>
            </a:r>
            <a:endParaRPr lang="ru-RU" sz="2400" b="1" dirty="0">
              <a:solidFill>
                <a:schemeClr val="tx1"/>
              </a:solidFill>
              <a:latin typeface="Cambria" panose="02040503050406030204" pitchFamily="18" charset="0"/>
              <a:ea typeface="Cambria" panose="02040503050406030204" pitchFamily="18" charset="0"/>
            </a:endParaRPr>
          </a:p>
        </p:txBody>
      </p:sp>
      <p:sp>
        <p:nvSpPr>
          <p:cNvPr id="33796" name="Text Box 4"/>
          <p:cNvSpPr txBox="1">
            <a:spLocks noChangeArrowheads="1"/>
          </p:cNvSpPr>
          <p:nvPr/>
        </p:nvSpPr>
        <p:spPr bwMode="auto">
          <a:xfrm>
            <a:off x="1763713" y="3500438"/>
            <a:ext cx="957262" cy="519112"/>
          </a:xfrm>
          <a:prstGeom prst="rect">
            <a:avLst/>
          </a:prstGeom>
          <a:noFill/>
          <a:ln w="9525">
            <a:noFill/>
            <a:miter lim="800000"/>
            <a:headEnd/>
            <a:tailEnd/>
          </a:ln>
        </p:spPr>
        <p:txBody>
          <a:bodyPr>
            <a:spAutoFit/>
          </a:bodyPr>
          <a:lstStyle/>
          <a:p>
            <a:pPr eaLnBrk="1" hangingPunct="1">
              <a:buClr>
                <a:srgbClr val="000000"/>
              </a:buClr>
              <a:buSzPct val="100000"/>
              <a:buFont typeface="Times New Roman" pitchFamily="18" charset="0"/>
              <a:buNone/>
            </a:pPr>
            <a:r>
              <a:rPr lang="ru-RU" sz="2800" b="1">
                <a:solidFill>
                  <a:schemeClr val="tx1"/>
                </a:solidFill>
              </a:rPr>
              <a:t>  </a:t>
            </a:r>
            <a:r>
              <a:rPr lang="en-US" sz="2800" b="1">
                <a:solidFill>
                  <a:schemeClr val="tx1"/>
                </a:solidFill>
              </a:rPr>
              <a:t>H =</a:t>
            </a:r>
            <a:endParaRPr lang="ru-RU" sz="2800" b="1">
              <a:solidFill>
                <a:schemeClr val="tx1"/>
              </a:solidFill>
            </a:endParaRPr>
          </a:p>
        </p:txBody>
      </p:sp>
      <p:sp>
        <p:nvSpPr>
          <p:cNvPr id="33797" name="TextBox 1"/>
          <p:cNvSpPr txBox="1">
            <a:spLocks noChangeArrowheads="1"/>
          </p:cNvSpPr>
          <p:nvPr/>
        </p:nvSpPr>
        <p:spPr bwMode="auto">
          <a:xfrm>
            <a:off x="9036050" y="3716338"/>
            <a:ext cx="914400" cy="914400"/>
          </a:xfrm>
          <a:prstGeom prst="rect">
            <a:avLst/>
          </a:prstGeom>
          <a:noFill/>
          <a:ln w="9525">
            <a:noFill/>
            <a:miter lim="800000"/>
            <a:headEnd/>
            <a:tailEnd/>
          </a:ln>
        </p:spPr>
        <p:txBody>
          <a:bodyPr>
            <a:spAutoFit/>
          </a:bodyPr>
          <a:lstStyle/>
          <a:p>
            <a:endParaRPr lang="uk-UA"/>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ChangeArrowheads="1"/>
          </p:cNvSpPr>
          <p:nvPr>
            <p:ph type="title" idx="4294967295"/>
          </p:nvPr>
        </p:nvSpPr>
        <p:spPr>
          <a:xfrm>
            <a:off x="369888" y="188913"/>
            <a:ext cx="8226425" cy="1646237"/>
          </a:xfrm>
        </p:spPr>
        <p:txBody>
          <a:bodyPr/>
          <a:lstStyle/>
          <a:p>
            <a:pPr eaLnBrk="1" hangingPunct="1">
              <a:tabLst>
                <a:tab pos="0" algn="l"/>
                <a:tab pos="912813" algn="l"/>
                <a:tab pos="1827213" algn="l"/>
                <a:tab pos="2741613" algn="l"/>
                <a:tab pos="3656013" algn="l"/>
                <a:tab pos="4570413" algn="l"/>
                <a:tab pos="5484813" algn="l"/>
                <a:tab pos="6399213" algn="l"/>
                <a:tab pos="7313613" algn="l"/>
                <a:tab pos="8228013" algn="l"/>
                <a:tab pos="9142413" algn="l"/>
                <a:tab pos="10056813" algn="l"/>
              </a:tabLst>
            </a:pPr>
            <a:br>
              <a:rPr lang="en-GB" sz="3600" b="1" dirty="0">
                <a:solidFill>
                  <a:srgbClr val="C00000"/>
                </a:solidFill>
                <a:latin typeface="Calibri" pitchFamily="34" charset="0"/>
                <a:cs typeface="Calibri" pitchFamily="34" charset="0"/>
              </a:rPr>
            </a:br>
            <a:r>
              <a:rPr lang="uk-UA" sz="3600" b="1" dirty="0">
                <a:solidFill>
                  <a:srgbClr val="C00000"/>
                </a:solidFill>
                <a:latin typeface="Calibri" pitchFamily="34" charset="0"/>
                <a:cs typeface="Calibri" pitchFamily="34" charset="0"/>
              </a:rPr>
              <a:t>ЦИТОГЕНЕТИЧНІ МЕТОДИ використовують для діагностики хромосомних </a:t>
            </a:r>
            <a:r>
              <a:rPr lang="uk-UA" sz="3600" b="1" dirty="0" err="1">
                <a:solidFill>
                  <a:srgbClr val="C00000"/>
                </a:solidFill>
                <a:latin typeface="Calibri" pitchFamily="34" charset="0"/>
                <a:cs typeface="Calibri" pitchFamily="34" charset="0"/>
              </a:rPr>
              <a:t>хвороб</a:t>
            </a:r>
            <a:br>
              <a:rPr lang="en-GB" sz="3600" b="1" dirty="0">
                <a:solidFill>
                  <a:srgbClr val="7F7F7F"/>
                </a:solidFill>
                <a:latin typeface="Calibri" pitchFamily="34" charset="0"/>
                <a:cs typeface="Calibri" pitchFamily="34" charset="0"/>
              </a:rPr>
            </a:br>
            <a:endParaRPr lang="en-US" sz="3600" b="1" dirty="0">
              <a:solidFill>
                <a:srgbClr val="C00000"/>
              </a:solidFill>
              <a:latin typeface="Calibri" pitchFamily="34" charset="0"/>
              <a:cs typeface="Calibri" pitchFamily="34" charset="0"/>
            </a:endParaRPr>
          </a:p>
        </p:txBody>
      </p:sp>
      <p:sp>
        <p:nvSpPr>
          <p:cNvPr id="34819" name="Rectangle 2"/>
          <p:cNvSpPr>
            <a:spLocks noGrp="1"/>
          </p:cNvSpPr>
          <p:nvPr>
            <p:ph type="body" idx="4294967295"/>
          </p:nvPr>
        </p:nvSpPr>
        <p:spPr>
          <a:xfrm>
            <a:off x="395288" y="2122488"/>
            <a:ext cx="8556625" cy="4006850"/>
          </a:xfrm>
        </p:spPr>
        <p:txBody>
          <a:bodyPr/>
          <a:lstStyle/>
          <a:p>
            <a:pPr marL="339725" indent="-339725" eaLnBrk="1" hangingPunct="1">
              <a:lnSpc>
                <a:spcPct val="80000"/>
              </a:lnSpc>
              <a:spcBef>
                <a:spcPct val="0"/>
              </a:spcBef>
              <a:spcAft>
                <a:spcPts val="1088"/>
              </a:spcAft>
              <a:buClr>
                <a:srgbClr val="3333CC"/>
              </a:buClr>
              <a:buSzPct val="60000"/>
              <a:tabLst>
                <a:tab pos="909638" algn="l"/>
                <a:tab pos="1824038" algn="l"/>
                <a:tab pos="2738438" algn="l"/>
                <a:tab pos="3652838" algn="l"/>
                <a:tab pos="4567238" algn="l"/>
                <a:tab pos="5481638" algn="l"/>
                <a:tab pos="6396038" algn="l"/>
                <a:tab pos="7310438" algn="l"/>
                <a:tab pos="8224838" algn="l"/>
                <a:tab pos="9139238" algn="l"/>
                <a:tab pos="10052050" algn="l"/>
              </a:tabLst>
            </a:pPr>
            <a:r>
              <a:rPr lang="uk-UA" altLang="ru-RU" sz="2900" b="1" dirty="0">
                <a:latin typeface="Cambria" pitchFamily="18" charset="0"/>
              </a:rPr>
              <a:t>Методи засновані на вивченні каріотипу людини. </a:t>
            </a:r>
          </a:p>
          <a:p>
            <a:pPr marL="339725" indent="-339725" eaLnBrk="1" hangingPunct="1">
              <a:lnSpc>
                <a:spcPct val="80000"/>
              </a:lnSpc>
              <a:spcBef>
                <a:spcPct val="0"/>
              </a:spcBef>
              <a:spcAft>
                <a:spcPts val="1088"/>
              </a:spcAft>
              <a:buClr>
                <a:srgbClr val="3333CC"/>
              </a:buClr>
              <a:buSzPct val="60000"/>
              <a:tabLst>
                <a:tab pos="909638" algn="l"/>
                <a:tab pos="1824038" algn="l"/>
                <a:tab pos="2738438" algn="l"/>
                <a:tab pos="3652838" algn="l"/>
                <a:tab pos="4567238" algn="l"/>
                <a:tab pos="5481638" algn="l"/>
                <a:tab pos="6396038" algn="l"/>
                <a:tab pos="7310438" algn="l"/>
                <a:tab pos="8224838" algn="l"/>
                <a:tab pos="9139238" algn="l"/>
                <a:tab pos="10052050" algn="l"/>
              </a:tabLst>
            </a:pPr>
            <a:r>
              <a:rPr lang="uk-UA" altLang="ru-RU" sz="2900" b="1" dirty="0">
                <a:latin typeface="Cambria" pitchFamily="18" charset="0"/>
              </a:rPr>
              <a:t>До цитогенетичних методів відносяться:</a:t>
            </a:r>
          </a:p>
          <a:p>
            <a:pPr marL="339725" indent="-339725" eaLnBrk="1" hangingPunct="1">
              <a:lnSpc>
                <a:spcPct val="80000"/>
              </a:lnSpc>
              <a:spcBef>
                <a:spcPct val="0"/>
              </a:spcBef>
              <a:spcAft>
                <a:spcPts val="1088"/>
              </a:spcAft>
              <a:buClr>
                <a:srgbClr val="3333CC"/>
              </a:buClr>
              <a:buSzPct val="60000"/>
              <a:buFont typeface="Arial" charset="0"/>
              <a:buChar char="•"/>
              <a:tabLst>
                <a:tab pos="909638" algn="l"/>
                <a:tab pos="1824038" algn="l"/>
                <a:tab pos="2738438" algn="l"/>
                <a:tab pos="3652838" algn="l"/>
                <a:tab pos="4567238" algn="l"/>
                <a:tab pos="5481638" algn="l"/>
                <a:tab pos="6396038" algn="l"/>
                <a:tab pos="7310438" algn="l"/>
                <a:tab pos="8224838" algn="l"/>
                <a:tab pos="9139238" algn="l"/>
                <a:tab pos="10052050" algn="l"/>
              </a:tabLst>
            </a:pPr>
            <a:r>
              <a:rPr lang="uk-UA" altLang="ru-RU" sz="2900" b="1" dirty="0" err="1">
                <a:solidFill>
                  <a:srgbClr val="FF0000"/>
                </a:solidFill>
                <a:latin typeface="Cambria" pitchFamily="18" charset="0"/>
              </a:rPr>
              <a:t>Каріотипування</a:t>
            </a:r>
            <a:r>
              <a:rPr lang="uk-UA" altLang="ru-RU" sz="2900" b="1" dirty="0">
                <a:solidFill>
                  <a:srgbClr val="FF0000"/>
                </a:solidFill>
                <a:latin typeface="Cambria" pitchFamily="18" charset="0"/>
              </a:rPr>
              <a:t>   </a:t>
            </a:r>
          </a:p>
          <a:p>
            <a:pPr marL="339725" indent="-339725" eaLnBrk="1" hangingPunct="1">
              <a:lnSpc>
                <a:spcPct val="80000"/>
              </a:lnSpc>
              <a:spcBef>
                <a:spcPct val="0"/>
              </a:spcBef>
              <a:spcAft>
                <a:spcPts val="1088"/>
              </a:spcAft>
              <a:buClr>
                <a:srgbClr val="3333CC"/>
              </a:buClr>
              <a:buSzPct val="60000"/>
              <a:buFont typeface="Arial" charset="0"/>
              <a:buChar char="•"/>
              <a:tabLst>
                <a:tab pos="909638" algn="l"/>
                <a:tab pos="1824038" algn="l"/>
                <a:tab pos="2738438" algn="l"/>
                <a:tab pos="3652838" algn="l"/>
                <a:tab pos="4567238" algn="l"/>
                <a:tab pos="5481638" algn="l"/>
                <a:tab pos="6396038" algn="l"/>
                <a:tab pos="7310438" algn="l"/>
                <a:tab pos="8224838" algn="l"/>
                <a:tab pos="9139238" algn="l"/>
                <a:tab pos="10052050" algn="l"/>
              </a:tabLst>
            </a:pPr>
            <a:r>
              <a:rPr lang="uk-UA" altLang="ru-RU" sz="2900" b="1" dirty="0">
                <a:solidFill>
                  <a:srgbClr val="FF0000"/>
                </a:solidFill>
                <a:latin typeface="Cambria" pitchFamily="18" charset="0"/>
              </a:rPr>
              <a:t>Визначення статевого хроматину</a:t>
            </a:r>
          </a:p>
          <a:p>
            <a:pPr marL="339725" indent="-339725" eaLnBrk="1" hangingPunct="1">
              <a:lnSpc>
                <a:spcPct val="80000"/>
              </a:lnSpc>
              <a:spcBef>
                <a:spcPct val="0"/>
              </a:spcBef>
              <a:spcAft>
                <a:spcPts val="1088"/>
              </a:spcAft>
              <a:buClr>
                <a:srgbClr val="3333CC"/>
              </a:buClr>
              <a:buSzPct val="60000"/>
              <a:buFont typeface="Arial" charset="0"/>
              <a:buChar char="•"/>
              <a:tabLst>
                <a:tab pos="909638" algn="l"/>
                <a:tab pos="1824038" algn="l"/>
                <a:tab pos="2738438" algn="l"/>
                <a:tab pos="3652838" algn="l"/>
                <a:tab pos="4567238" algn="l"/>
                <a:tab pos="5481638" algn="l"/>
                <a:tab pos="6396038" algn="l"/>
                <a:tab pos="7310438" algn="l"/>
                <a:tab pos="8224838" algn="l"/>
                <a:tab pos="9139238" algn="l"/>
                <a:tab pos="10052050" algn="l"/>
              </a:tabLst>
            </a:pPr>
            <a:r>
              <a:rPr lang="uk-UA" altLang="ru-RU" sz="2900" b="1" dirty="0">
                <a:solidFill>
                  <a:srgbClr val="FF0000"/>
                </a:solidFill>
                <a:latin typeface="Cambria" pitchFamily="18" charset="0"/>
              </a:rPr>
              <a:t>Молекулярно-цитогенетичні методи</a:t>
            </a:r>
            <a:endParaRPr lang="uk-UA" altLang="ru-RU" sz="2800" b="1" dirty="0">
              <a:solidFill>
                <a:srgbClr val="FF0000"/>
              </a:solidFill>
            </a:endParaRPr>
          </a:p>
          <a:p>
            <a:pPr marL="339725" indent="-339725" eaLnBrk="1" hangingPunct="1">
              <a:lnSpc>
                <a:spcPct val="80000"/>
              </a:lnSpc>
              <a:spcBef>
                <a:spcPts val="700"/>
              </a:spcBef>
              <a:buClr>
                <a:srgbClr val="3333CC"/>
              </a:buClr>
              <a:buSzPct val="60000"/>
              <a:tabLst>
                <a:tab pos="909638" algn="l"/>
                <a:tab pos="1824038" algn="l"/>
                <a:tab pos="2738438" algn="l"/>
                <a:tab pos="3652838" algn="l"/>
                <a:tab pos="4567238" algn="l"/>
                <a:tab pos="5481638" algn="l"/>
                <a:tab pos="6396038" algn="l"/>
                <a:tab pos="7310438" algn="l"/>
                <a:tab pos="8224838" algn="l"/>
                <a:tab pos="9139238" algn="l"/>
                <a:tab pos="10052050" algn="l"/>
              </a:tabLst>
            </a:pPr>
            <a:endParaRPr lang="en-GB" altLang="ru-RU" sz="2800" b="1" dirty="0">
              <a:solidFill>
                <a:srgbClr val="D60093"/>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p:cNvSpPr>
          <p:nvPr>
            <p:ph type="body" idx="4294967295"/>
          </p:nvPr>
        </p:nvSpPr>
        <p:spPr>
          <a:xfrm>
            <a:off x="587375" y="620713"/>
            <a:ext cx="5497513" cy="5688012"/>
          </a:xfrm>
        </p:spPr>
        <p:txBody>
          <a:bodyPr/>
          <a:lstStyle/>
          <a:p>
            <a:pPr indent="-339725" eaLnBrk="1" hangingPunct="1">
              <a:spcBef>
                <a:spcPts val="900"/>
              </a:spcBef>
              <a:buClrTx/>
              <a:buSzPct val="60000"/>
              <a:tabLst>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sz="2800" b="1" dirty="0" err="1">
                <a:solidFill>
                  <a:srgbClr val="D60093"/>
                </a:solidFill>
              </a:rPr>
              <a:t>Каріотипування</a:t>
            </a:r>
            <a:r>
              <a:rPr lang="uk-UA" altLang="ru-RU" sz="2800" b="1" dirty="0">
                <a:solidFill>
                  <a:srgbClr val="D60093"/>
                </a:solidFill>
              </a:rPr>
              <a:t> –</a:t>
            </a:r>
            <a:r>
              <a:rPr lang="uk-UA" altLang="ru-RU" sz="2800" dirty="0">
                <a:solidFill>
                  <a:schemeClr val="tx1"/>
                </a:solidFill>
              </a:rPr>
              <a:t>методом дослідження хромосом (каріотипу).</a:t>
            </a:r>
          </a:p>
          <a:p>
            <a:pPr indent="-339725" eaLnBrk="1" hangingPunct="1">
              <a:spcBef>
                <a:spcPts val="900"/>
              </a:spcBef>
              <a:buClrTx/>
              <a:buSzPct val="60000"/>
              <a:tabLst>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sz="2800" dirty="0">
                <a:solidFill>
                  <a:schemeClr val="tx1"/>
                </a:solidFill>
              </a:rPr>
              <a:t>Дозволяє виявити зміни кількості або структури хромосом.</a:t>
            </a:r>
          </a:p>
          <a:p>
            <a:pPr indent="-339725" eaLnBrk="1" hangingPunct="1">
              <a:lnSpc>
                <a:spcPct val="80000"/>
              </a:lnSpc>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uk-UA" sz="2800" dirty="0"/>
              <a:t>Для вивчення каріотипу людини використовують лейкоцити крові, клітини червоного кісткового мозку, фібробласти шкіри, клітини плаценти, ворсинчастої оболонки плоду (хоріону), клітини </a:t>
            </a:r>
            <a:r>
              <a:rPr lang="uk-UA" sz="2800" dirty="0" err="1"/>
              <a:t>амніотичної</a:t>
            </a:r>
            <a:r>
              <a:rPr lang="uk-UA" sz="2800" dirty="0"/>
              <a:t> рідини тощо.</a:t>
            </a:r>
          </a:p>
        </p:txBody>
      </p:sp>
      <p:pic>
        <p:nvPicPr>
          <p:cNvPr id="35843" name="Picture 2"/>
          <p:cNvPicPr>
            <a:picLocks noChangeAspect="1" noChangeArrowheads="1"/>
          </p:cNvPicPr>
          <p:nvPr/>
        </p:nvPicPr>
        <p:blipFill>
          <a:blip r:embed="rId3" cstate="print"/>
          <a:srcRect/>
          <a:stretch>
            <a:fillRect/>
          </a:stretch>
        </p:blipFill>
        <p:spPr bwMode="auto">
          <a:xfrm>
            <a:off x="6229350" y="785813"/>
            <a:ext cx="2586038" cy="386715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a:xfrm>
            <a:off x="468313" y="241300"/>
            <a:ext cx="8229600" cy="720725"/>
          </a:xfrm>
        </p:spPr>
        <p:txBody>
          <a:bodyPr/>
          <a:lstStyle/>
          <a:p>
            <a:pPr eaLnBrk="1" hangingPunct="1"/>
            <a:r>
              <a:rPr lang="ru-RU" sz="2400" b="1" dirty="0">
                <a:solidFill>
                  <a:srgbClr val="FF0000"/>
                </a:solidFill>
              </a:rPr>
              <a:t>ВИГОТОВЛЕННЯ ПРЕПАРАТУ ХРОМОСОМ</a:t>
            </a:r>
          </a:p>
        </p:txBody>
      </p:sp>
      <p:sp>
        <p:nvSpPr>
          <p:cNvPr id="36867" name="Rectangle 3"/>
          <p:cNvSpPr>
            <a:spLocks noGrp="1" noChangeArrowheads="1"/>
          </p:cNvSpPr>
          <p:nvPr>
            <p:ph type="body" idx="1"/>
          </p:nvPr>
        </p:nvSpPr>
        <p:spPr>
          <a:xfrm>
            <a:off x="251520" y="962025"/>
            <a:ext cx="6336828" cy="5517232"/>
          </a:xfrm>
        </p:spPr>
        <p:txBody>
          <a:bodyPr/>
          <a:lstStyle/>
          <a:p>
            <a:pPr eaLnBrk="1" hangingPunct="1">
              <a:lnSpc>
                <a:spcPct val="80000"/>
              </a:lnSpc>
              <a:buFontTx/>
              <a:buNone/>
            </a:pPr>
            <a:r>
              <a:rPr lang="ru-RU" sz="2400" dirty="0"/>
              <a:t>Препарат хромосом </a:t>
            </a:r>
            <a:r>
              <a:rPr lang="ru-RU" sz="2400" dirty="0" err="1"/>
              <a:t>називають</a:t>
            </a:r>
            <a:r>
              <a:rPr lang="ru-RU" sz="2400" dirty="0"/>
              <a:t> </a:t>
            </a:r>
            <a:r>
              <a:rPr lang="ru-RU" sz="2400" b="1" dirty="0" err="1">
                <a:solidFill>
                  <a:srgbClr val="FF0000"/>
                </a:solidFill>
              </a:rPr>
              <a:t>метафазні</a:t>
            </a:r>
            <a:r>
              <a:rPr lang="ru-RU" sz="2400" b="1" dirty="0">
                <a:solidFill>
                  <a:srgbClr val="FF0000"/>
                </a:solidFill>
              </a:rPr>
              <a:t> пластинки. </a:t>
            </a:r>
            <a:endParaRPr lang="ru-RU" sz="2400" b="1" dirty="0">
              <a:solidFill>
                <a:srgbClr val="0070C0"/>
              </a:solidFill>
            </a:endParaRPr>
          </a:p>
          <a:p>
            <a:pPr algn="ctr" eaLnBrk="1" hangingPunct="1">
              <a:lnSpc>
                <a:spcPct val="80000"/>
              </a:lnSpc>
              <a:buFontTx/>
              <a:buNone/>
            </a:pPr>
            <a:r>
              <a:rPr lang="ru-RU" sz="2800" b="1" dirty="0">
                <a:solidFill>
                  <a:srgbClr val="008000"/>
                </a:solidFill>
              </a:rPr>
              <a:t>      </a:t>
            </a:r>
            <a:r>
              <a:rPr lang="ru-RU" sz="2400" b="1" dirty="0">
                <a:solidFill>
                  <a:srgbClr val="FF0000"/>
                </a:solidFill>
                <a:latin typeface="Cambria" panose="02040503050406030204" pitchFamily="18" charset="0"/>
                <a:ea typeface="Cambria" panose="02040503050406030204" pitchFamily="18" charset="0"/>
              </a:rPr>
              <a:t>Методика </a:t>
            </a:r>
            <a:r>
              <a:rPr lang="ru-RU" sz="2400" b="1" dirty="0" err="1">
                <a:solidFill>
                  <a:srgbClr val="FF0000"/>
                </a:solidFill>
                <a:latin typeface="Cambria" panose="02040503050406030204" pitchFamily="18" charset="0"/>
                <a:ea typeface="Cambria" panose="02040503050406030204" pitchFamily="18" charset="0"/>
              </a:rPr>
              <a:t>виготовлення</a:t>
            </a:r>
            <a:r>
              <a:rPr lang="ru-RU" sz="2400" b="1" dirty="0">
                <a:solidFill>
                  <a:srgbClr val="FF0000"/>
                </a:solidFill>
                <a:latin typeface="Cambria" panose="02040503050406030204" pitchFamily="18" charset="0"/>
                <a:ea typeface="Cambria" panose="02040503050406030204" pitchFamily="18" charset="0"/>
              </a:rPr>
              <a:t>:</a:t>
            </a:r>
          </a:p>
          <a:p>
            <a:pPr eaLnBrk="1" hangingPunct="1">
              <a:lnSpc>
                <a:spcPct val="80000"/>
              </a:lnSpc>
              <a:buFontTx/>
              <a:buNone/>
            </a:pPr>
            <a:r>
              <a:rPr lang="ru-RU" sz="2800" dirty="0"/>
              <a:t>1. </a:t>
            </a:r>
            <a:r>
              <a:rPr lang="uk-UA" sz="2400" b="1" dirty="0">
                <a:latin typeface="Cambria" panose="02040503050406030204" pitchFamily="18" charset="0"/>
                <a:ea typeface="Cambria" panose="02040503050406030204" pitchFamily="18" charset="0"/>
              </a:rPr>
              <a:t>Кілька крапель крові з вени капають у пробірку з поживним середовищем і </a:t>
            </a:r>
            <a:r>
              <a:rPr lang="uk-UA" sz="2400" b="1" u="sng" dirty="0" err="1">
                <a:latin typeface="Cambria" panose="02040503050406030204" pitchFamily="18" charset="0"/>
                <a:ea typeface="Cambria" panose="02040503050406030204" pitchFamily="18" charset="0"/>
              </a:rPr>
              <a:t>фітогемаглютиніном</a:t>
            </a:r>
            <a:r>
              <a:rPr lang="uk-UA" sz="2400" b="1" dirty="0">
                <a:latin typeface="Cambria" panose="02040503050406030204" pitchFamily="18" charset="0"/>
                <a:ea typeface="Cambria" panose="02040503050406030204" pitchFamily="18" charset="0"/>
              </a:rPr>
              <a:t> </a:t>
            </a:r>
            <a:r>
              <a:rPr lang="uk-UA" sz="2400" dirty="0">
                <a:latin typeface="Cambria" panose="02040503050406030204" pitchFamily="18" charset="0"/>
                <a:ea typeface="Cambria" panose="02040503050406030204" pitchFamily="18" charset="0"/>
              </a:rPr>
              <a:t>(ФГА), який стимулює поділ Т-лімфоцитів.</a:t>
            </a:r>
          </a:p>
          <a:p>
            <a:pPr eaLnBrk="1" hangingPunct="1">
              <a:lnSpc>
                <a:spcPct val="80000"/>
              </a:lnSpc>
              <a:buFontTx/>
              <a:buNone/>
            </a:pPr>
            <a:r>
              <a:rPr lang="uk-UA" sz="2400" dirty="0">
                <a:latin typeface="Cambria" panose="02040503050406030204" pitchFamily="18" charset="0"/>
                <a:ea typeface="Cambria" panose="02040503050406030204" pitchFamily="18" charset="0"/>
              </a:rPr>
              <a:t>2. </a:t>
            </a:r>
            <a:r>
              <a:rPr lang="uk-UA" sz="2400" b="1" dirty="0">
                <a:latin typeface="Cambria" panose="02040503050406030204" pitchFamily="18" charset="0"/>
                <a:ea typeface="Cambria" panose="02040503050406030204" pitchFamily="18" charset="0"/>
              </a:rPr>
              <a:t>Поміщають у термостат на 72 год</a:t>
            </a:r>
            <a:r>
              <a:rPr lang="uk-UA" sz="2400" dirty="0">
                <a:latin typeface="Cambria" panose="02040503050406030204" pitchFamily="18" charset="0"/>
                <a:ea typeface="Cambria" panose="02040503050406030204" pitchFamily="18" charset="0"/>
              </a:rPr>
              <a:t>. За цей час клітини проходять три мітотичних поділи.</a:t>
            </a:r>
          </a:p>
          <a:p>
            <a:pPr eaLnBrk="1" hangingPunct="1">
              <a:lnSpc>
                <a:spcPct val="80000"/>
              </a:lnSpc>
              <a:buFontTx/>
              <a:buNone/>
            </a:pPr>
            <a:r>
              <a:rPr lang="uk-UA" sz="2400" dirty="0">
                <a:latin typeface="Cambria" panose="02040503050406030204" pitchFamily="18" charset="0"/>
                <a:ea typeface="Cambria" panose="02040503050406030204" pitchFamily="18" charset="0"/>
              </a:rPr>
              <a:t>3. </a:t>
            </a:r>
            <a:r>
              <a:rPr lang="uk-UA" sz="2400" b="1" dirty="0">
                <a:latin typeface="Cambria" panose="02040503050406030204" pitchFamily="18" charset="0"/>
                <a:ea typeface="Cambria" panose="02040503050406030204" pitchFamily="18" charset="0"/>
              </a:rPr>
              <a:t>Додають </a:t>
            </a:r>
            <a:r>
              <a:rPr lang="uk-UA" sz="2400" b="1" u="sng" dirty="0" err="1">
                <a:latin typeface="Cambria" panose="02040503050406030204" pitchFamily="18" charset="0"/>
                <a:ea typeface="Cambria" panose="02040503050406030204" pitchFamily="18" charset="0"/>
              </a:rPr>
              <a:t>колхіцин</a:t>
            </a:r>
            <a:r>
              <a:rPr lang="uk-UA" sz="2400" dirty="0">
                <a:latin typeface="Cambria" panose="02040503050406030204" pitchFamily="18" charset="0"/>
                <a:ea typeface="Cambria" panose="02040503050406030204" pitchFamily="18" charset="0"/>
              </a:rPr>
              <a:t>, який розчинює нитки веретена та зупиняє поділ на стадії метафази.</a:t>
            </a:r>
          </a:p>
          <a:p>
            <a:pPr eaLnBrk="1" hangingPunct="1">
              <a:lnSpc>
                <a:spcPct val="80000"/>
              </a:lnSpc>
              <a:buFontTx/>
              <a:buNone/>
            </a:pPr>
            <a:r>
              <a:rPr lang="ru-RU" sz="2400" b="1" dirty="0">
                <a:latin typeface="Cambria" panose="02040503050406030204" pitchFamily="18" charset="0"/>
                <a:ea typeface="Cambria" panose="02040503050406030204" pitchFamily="18" charset="0"/>
              </a:rPr>
              <a:t>4</a:t>
            </a:r>
            <a:r>
              <a:rPr lang="uk-UA" sz="2400" b="1" dirty="0">
                <a:latin typeface="Cambria" panose="02040503050406030204" pitchFamily="18" charset="0"/>
                <a:ea typeface="Cambria" panose="02040503050406030204" pitchFamily="18" charset="0"/>
              </a:rPr>
              <a:t>. Додають </a:t>
            </a:r>
            <a:r>
              <a:rPr lang="uk-UA" sz="2400" b="1" u="sng" dirty="0">
                <a:latin typeface="Cambria" panose="02040503050406030204" pitchFamily="18" charset="0"/>
                <a:ea typeface="Cambria" panose="02040503050406030204" pitchFamily="18" charset="0"/>
              </a:rPr>
              <a:t>гіпотонічний розчин</a:t>
            </a:r>
            <a:r>
              <a:rPr lang="uk-UA" sz="2400" b="1" dirty="0">
                <a:latin typeface="Cambria" panose="02040503050406030204" pitchFamily="18" charset="0"/>
                <a:ea typeface="Cambria" panose="02040503050406030204" pitchFamily="18" charset="0"/>
              </a:rPr>
              <a:t> </a:t>
            </a:r>
            <a:r>
              <a:rPr lang="uk-UA" sz="2400" b="1" dirty="0" err="1">
                <a:latin typeface="Cambria" panose="02040503050406030204" pitchFamily="18" charset="0"/>
                <a:ea typeface="Cambria" panose="02040503050406030204" pitchFamily="18" charset="0"/>
              </a:rPr>
              <a:t>КСl</a:t>
            </a:r>
            <a:r>
              <a:rPr lang="uk-UA" sz="2400" b="1" dirty="0">
                <a:latin typeface="Cambria" panose="02040503050406030204" pitchFamily="18" charset="0"/>
                <a:ea typeface="Cambria" panose="02040503050406030204" pitchFamily="18" charset="0"/>
              </a:rPr>
              <a:t> (0,56 %): </a:t>
            </a:r>
            <a:r>
              <a:rPr lang="uk-UA" sz="2400" dirty="0">
                <a:latin typeface="Cambria" panose="02040503050406030204" pitchFamily="18" charset="0"/>
                <a:ea typeface="Cambria" panose="02040503050406030204" pitchFamily="18" charset="0"/>
              </a:rPr>
              <a:t>клітини набухають, хромосоми відходять одна від іншої.</a:t>
            </a:r>
          </a:p>
        </p:txBody>
      </p:sp>
      <p:pic>
        <p:nvPicPr>
          <p:cNvPr id="36868" name="Picture 3"/>
          <p:cNvPicPr>
            <a:picLocks noChangeAspect="1" noChangeArrowheads="1"/>
          </p:cNvPicPr>
          <p:nvPr/>
        </p:nvPicPr>
        <p:blipFill>
          <a:blip r:embed="rId2" cstate="print"/>
          <a:srcRect/>
          <a:stretch>
            <a:fillRect/>
          </a:stretch>
        </p:blipFill>
        <p:spPr bwMode="auto">
          <a:xfrm>
            <a:off x="6839329" y="2924944"/>
            <a:ext cx="1858584" cy="2321818"/>
          </a:xfrm>
          <a:prstGeom prst="rect">
            <a:avLst/>
          </a:prstGeom>
          <a:noFill/>
          <a:ln w="9525">
            <a:noFill/>
            <a:round/>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178700" y="692696"/>
            <a:ext cx="6048672" cy="5327650"/>
          </a:xfrm>
        </p:spPr>
        <p:txBody>
          <a:bodyPr/>
          <a:lstStyle/>
          <a:p>
            <a:pPr eaLnBrk="1" hangingPunct="1">
              <a:buFontTx/>
              <a:buNone/>
            </a:pPr>
            <a:r>
              <a:rPr lang="ru-RU" sz="2400" b="1" dirty="0">
                <a:latin typeface="Cambria" panose="02040503050406030204" pitchFamily="18" charset="0"/>
                <a:ea typeface="Cambria" panose="02040503050406030204" pitchFamily="18" charset="0"/>
              </a:rPr>
              <a:t>   </a:t>
            </a:r>
            <a:r>
              <a:rPr lang="uk-UA" sz="2400" b="1" dirty="0">
                <a:latin typeface="Cambria" panose="02040503050406030204" pitchFamily="18" charset="0"/>
                <a:ea typeface="Cambria" panose="02040503050406030204" pitchFamily="18" charset="0"/>
                <a:cs typeface="Times New Roman" pitchFamily="18" charset="0"/>
              </a:rPr>
              <a:t>5. Готують постійний  препарат: </a:t>
            </a:r>
            <a:r>
              <a:rPr lang="uk-UA" sz="2400" dirty="0">
                <a:latin typeface="Cambria" panose="02040503050406030204" pitchFamily="18" charset="0"/>
                <a:ea typeface="Cambria" panose="02040503050406030204" pitchFamily="18" charset="0"/>
                <a:cs typeface="Times New Roman" pitchFamily="18" charset="0"/>
              </a:rPr>
              <a:t>1 краплю культури крапають на предметне скло з висоти 1 м для того, аби клітини розбилися та хромосоми розташувалися на відстані одна від іншої.</a:t>
            </a:r>
          </a:p>
          <a:p>
            <a:pPr eaLnBrk="1" hangingPunct="1">
              <a:buFontTx/>
              <a:buNone/>
            </a:pPr>
            <a:r>
              <a:rPr lang="uk-UA" sz="2400" b="1" dirty="0">
                <a:latin typeface="Cambria" panose="02040503050406030204" pitchFamily="18" charset="0"/>
                <a:ea typeface="Cambria" panose="02040503050406030204" pitchFamily="18" charset="0"/>
                <a:cs typeface="Times New Roman" pitchFamily="18" charset="0"/>
              </a:rPr>
              <a:t>    6. Препарат фіксують, забарвлюють.</a:t>
            </a:r>
            <a:r>
              <a:rPr lang="uk-UA" sz="2400" dirty="0">
                <a:latin typeface="Cambria" panose="02040503050406030204" pitchFamily="18" charset="0"/>
                <a:ea typeface="Cambria" panose="02040503050406030204" pitchFamily="18" charset="0"/>
                <a:cs typeface="Times New Roman" pitchFamily="18" charset="0"/>
              </a:rPr>
              <a:t> Препарат забарвлюють ядерними барвниками. При рутинному забарвленні препарат забарвлюють </a:t>
            </a:r>
            <a:r>
              <a:rPr lang="uk-UA" sz="2400" dirty="0" err="1">
                <a:latin typeface="Cambria" panose="02040503050406030204" pitchFamily="18" charset="0"/>
                <a:ea typeface="Cambria" panose="02040503050406030204" pitchFamily="18" charset="0"/>
                <a:cs typeface="Times New Roman" pitchFamily="18" charset="0"/>
              </a:rPr>
              <a:t>азур</a:t>
            </a:r>
            <a:r>
              <a:rPr lang="uk-UA" sz="2400" dirty="0">
                <a:latin typeface="Cambria" panose="02040503050406030204" pitchFamily="18" charset="0"/>
                <a:ea typeface="Cambria" panose="02040503050406030204" pitchFamily="18" charset="0"/>
                <a:cs typeface="Times New Roman" pitchFamily="18" charset="0"/>
              </a:rPr>
              <a:t>-еозином за Романовським — </a:t>
            </a:r>
            <a:r>
              <a:rPr lang="uk-UA" sz="2400" dirty="0" err="1">
                <a:latin typeface="Cambria" panose="02040503050406030204" pitchFamily="18" charset="0"/>
                <a:ea typeface="Cambria" panose="02040503050406030204" pitchFamily="18" charset="0"/>
                <a:cs typeface="Times New Roman" pitchFamily="18" charset="0"/>
              </a:rPr>
              <a:t>Гімзе</a:t>
            </a:r>
            <a:r>
              <a:rPr lang="uk-UA" sz="2400" dirty="0">
                <a:latin typeface="Cambria" panose="02040503050406030204" pitchFamily="18" charset="0"/>
                <a:ea typeface="Cambria" panose="02040503050406030204" pitchFamily="18" charset="0"/>
                <a:cs typeface="Times New Roman" pitchFamily="18" charset="0"/>
              </a:rPr>
              <a:t>. При цьому всі хромосоми забарвлюються рівномірно за всією довжиною (рутинне забарвлення)</a:t>
            </a:r>
            <a:endParaRPr lang="uk-UA" sz="2400" b="1" dirty="0">
              <a:latin typeface="Cambria" panose="02040503050406030204" pitchFamily="18" charset="0"/>
              <a:ea typeface="Cambria" panose="02040503050406030204" pitchFamily="18" charset="0"/>
              <a:cs typeface="Times New Roman" pitchFamily="18" charset="0"/>
            </a:endParaRPr>
          </a:p>
          <a:p>
            <a:pPr eaLnBrk="1" hangingPunct="1">
              <a:buFontTx/>
              <a:buNone/>
            </a:pPr>
            <a:r>
              <a:rPr lang="uk-UA" sz="2400" dirty="0">
                <a:latin typeface="Cambria" panose="02040503050406030204" pitchFamily="18" charset="0"/>
                <a:ea typeface="Cambria" panose="02040503050406030204" pitchFamily="18" charset="0"/>
                <a:cs typeface="Times New Roman" pitchFamily="18" charset="0"/>
              </a:rPr>
              <a:t>      7. </a:t>
            </a:r>
            <a:r>
              <a:rPr lang="uk-UA" sz="2400" b="1" dirty="0">
                <a:latin typeface="Cambria" panose="02040503050406030204" pitchFamily="18" charset="0"/>
                <a:ea typeface="Cambria" panose="02040503050406030204" pitchFamily="18" charset="0"/>
                <a:cs typeface="Times New Roman" pitchFamily="18" charset="0"/>
              </a:rPr>
              <a:t>Вивчають за допомогою світлово</a:t>
            </a:r>
            <a:r>
              <a:rPr lang="uk-UA" sz="2400" b="1" dirty="0">
                <a:latin typeface="Cambria" panose="02040503050406030204" pitchFamily="18" charset="0"/>
                <a:ea typeface="Cambria" panose="02040503050406030204" pitchFamily="18" charset="0"/>
              </a:rPr>
              <a:t>го мікроскопу, під імерсією.</a:t>
            </a:r>
          </a:p>
        </p:txBody>
      </p:sp>
      <p:pic>
        <p:nvPicPr>
          <p:cNvPr id="37892" name="Рисунок 4"/>
          <p:cNvPicPr>
            <a:picLocks noChangeAspect="1" noChangeArrowheads="1"/>
          </p:cNvPicPr>
          <p:nvPr/>
        </p:nvPicPr>
        <p:blipFill>
          <a:blip r:embed="rId3" cstate="print"/>
          <a:srcRect b="11834"/>
          <a:stretch/>
        </p:blipFill>
        <p:spPr bwMode="auto">
          <a:xfrm rot="16200000">
            <a:off x="5690290" y="2413955"/>
            <a:ext cx="3657600" cy="2519338"/>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Рисунок 2"/>
          <p:cNvPicPr>
            <a:picLocks noChangeAspect="1" noChangeArrowheads="1"/>
          </p:cNvPicPr>
          <p:nvPr/>
        </p:nvPicPr>
        <p:blipFill>
          <a:blip r:embed="rId2" cstate="print"/>
          <a:srcRect/>
          <a:stretch>
            <a:fillRect/>
          </a:stretch>
        </p:blipFill>
        <p:spPr bwMode="auto">
          <a:xfrm>
            <a:off x="760413" y="196850"/>
            <a:ext cx="7623175" cy="64643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Grp="1" noChangeArrowheads="1"/>
          </p:cNvSpPr>
          <p:nvPr>
            <p:ph type="body" idx="4294967295"/>
          </p:nvPr>
        </p:nvSpPr>
        <p:spPr>
          <a:xfrm>
            <a:off x="0" y="1844824"/>
            <a:ext cx="3992563" cy="4486275"/>
          </a:xfrm>
        </p:spPr>
        <p:txBody>
          <a:bodyPr lIns="0" tIns="0" rIns="0" bIns="0"/>
          <a:lstStyle/>
          <a:p>
            <a:pPr marL="339725" indent="-339725" eaLnBrk="1" hangingPunct="1">
              <a:lnSpc>
                <a:spcPct val="90000"/>
              </a:lnSpc>
              <a:spcBef>
                <a:spcPts val="600"/>
              </a:spcBef>
              <a:buClr>
                <a:srgbClr val="3333CC"/>
              </a:buClr>
              <a:buSzPct val="60000"/>
              <a:tabLst>
                <a:tab pos="909638" algn="l"/>
                <a:tab pos="1824038" algn="l"/>
                <a:tab pos="2738438" algn="l"/>
                <a:tab pos="3652838" algn="l"/>
                <a:tab pos="4567238" algn="l"/>
                <a:tab pos="5481638" algn="l"/>
                <a:tab pos="6396038" algn="l"/>
                <a:tab pos="7310438" algn="l"/>
                <a:tab pos="8224838" algn="l"/>
                <a:tab pos="9139238" algn="l"/>
                <a:tab pos="10052050" algn="l"/>
              </a:tabLst>
            </a:pPr>
            <a:r>
              <a:rPr lang="en-GB" altLang="ru-RU" sz="2400" dirty="0"/>
              <a:t>      </a:t>
            </a:r>
            <a:r>
              <a:rPr lang="uk-UA" altLang="ru-RU" sz="2400" dirty="0">
                <a:latin typeface="Cambria" pitchFamily="18" charset="0"/>
              </a:rPr>
              <a:t>Хромосоми вивчають у метафазі (400 сегментів у гаплоїдному наборі) або прометафазі (до 850 сегментів у гаплоїдному наборі).           Диференціальне забарвлення дозволяє виявити міжхромосомні або внутрішньохромосомні перебудови за змінами смуг.</a:t>
            </a:r>
          </a:p>
        </p:txBody>
      </p:sp>
      <p:sp>
        <p:nvSpPr>
          <p:cNvPr id="39939" name="Rectangle 2"/>
          <p:cNvSpPr>
            <a:spLocks noGrp="1"/>
          </p:cNvSpPr>
          <p:nvPr>
            <p:ph type="title" idx="4294967295"/>
          </p:nvPr>
        </p:nvSpPr>
        <p:spPr>
          <a:xfrm>
            <a:off x="467544" y="315913"/>
            <a:ext cx="8227194" cy="1076325"/>
          </a:xfrm>
        </p:spPr>
        <p:txBody>
          <a:bodyPr lIns="0" tIns="0" rIns="0" bIns="0"/>
          <a:lstStyle/>
          <a:p>
            <a:pPr algn="just" eaLnBrk="1" hangingPunct="1">
              <a:tabLst>
                <a:tab pos="0" algn="l"/>
                <a:tab pos="912813" algn="l"/>
                <a:tab pos="1827213" algn="l"/>
                <a:tab pos="2741613" algn="l"/>
                <a:tab pos="3656013" algn="l"/>
                <a:tab pos="4570413" algn="l"/>
                <a:tab pos="5484813" algn="l"/>
                <a:tab pos="6399213" algn="l"/>
                <a:tab pos="7313613" algn="l"/>
                <a:tab pos="8228013" algn="l"/>
                <a:tab pos="9142413" algn="l"/>
                <a:tab pos="10056813" algn="l"/>
              </a:tabLst>
            </a:pPr>
            <a:r>
              <a:rPr lang="uk-UA" altLang="ru-RU" sz="2800" b="1" dirty="0">
                <a:solidFill>
                  <a:srgbClr val="FF0000"/>
                </a:solidFill>
                <a:latin typeface="Cambria" panose="02040503050406030204" pitchFamily="18" charset="0"/>
                <a:ea typeface="Cambria" panose="02040503050406030204" pitchFamily="18" charset="0"/>
              </a:rPr>
              <a:t>Диференціальне забарвлення дозволяє отримати більш детальну картину структури хромосом.</a:t>
            </a:r>
          </a:p>
        </p:txBody>
      </p:sp>
      <p:sp>
        <p:nvSpPr>
          <p:cNvPr id="39940" name="Rectangle 3"/>
          <p:cNvSpPr>
            <a:spLocks noGrp="1" noChangeArrowheads="1" noTextEdit="1"/>
          </p:cNvSpPr>
          <p:nvPr>
            <p:ph type="chart" idx="4294967295"/>
          </p:nvPr>
        </p:nvSpPr>
        <p:spPr>
          <a:xfrm>
            <a:off x="4673600" y="1600200"/>
            <a:ext cx="4016375" cy="4530725"/>
          </a:xfrm>
        </p:spPr>
        <p:txBody>
          <a:bodyPr/>
          <a:lstStyle/>
          <a:p>
            <a:endParaRPr lang="ru-UA"/>
          </a:p>
        </p:txBody>
      </p:sp>
      <p:pic>
        <p:nvPicPr>
          <p:cNvPr id="39941" name="Picture 4"/>
          <p:cNvPicPr>
            <a:picLocks noChangeAspect="1" noChangeArrowheads="1"/>
          </p:cNvPicPr>
          <p:nvPr/>
        </p:nvPicPr>
        <p:blipFill>
          <a:blip r:embed="rId3" cstate="print"/>
          <a:srcRect/>
          <a:stretch>
            <a:fillRect/>
          </a:stretch>
        </p:blipFill>
        <p:spPr bwMode="auto">
          <a:xfrm>
            <a:off x="3992563" y="1505236"/>
            <a:ext cx="4899052" cy="4720651"/>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Заголовок 1"/>
          <p:cNvSpPr>
            <a:spLocks noGrp="1"/>
          </p:cNvSpPr>
          <p:nvPr>
            <p:ph type="title"/>
          </p:nvPr>
        </p:nvSpPr>
        <p:spPr>
          <a:xfrm>
            <a:off x="755576" y="260648"/>
            <a:ext cx="7791450" cy="694407"/>
          </a:xfrm>
        </p:spPr>
        <p:txBody>
          <a:bodyPr/>
          <a:lstStyle/>
          <a:p>
            <a:r>
              <a:rPr lang="ru-RU" altLang="ru-RU" sz="2800" b="1" dirty="0">
                <a:solidFill>
                  <a:srgbClr val="FF0000"/>
                </a:solidFill>
                <a:latin typeface="Cambria" panose="02040503050406030204" pitchFamily="18" charset="0"/>
                <a:ea typeface="Cambria" panose="02040503050406030204" pitchFamily="18" charset="0"/>
              </a:rPr>
              <a:t>Молекулярно-</a:t>
            </a:r>
            <a:r>
              <a:rPr lang="ru-RU" altLang="ru-RU" sz="2800" b="1" dirty="0" err="1">
                <a:solidFill>
                  <a:srgbClr val="FF0000"/>
                </a:solidFill>
                <a:latin typeface="Cambria" panose="02040503050406030204" pitchFamily="18" charset="0"/>
                <a:ea typeface="Cambria" panose="02040503050406030204" pitchFamily="18" charset="0"/>
              </a:rPr>
              <a:t>цитогенетичні</a:t>
            </a:r>
            <a:r>
              <a:rPr lang="ru-RU" altLang="ru-RU" sz="2800" b="1" dirty="0">
                <a:solidFill>
                  <a:srgbClr val="FF0000"/>
                </a:solidFill>
                <a:latin typeface="Cambria" panose="02040503050406030204" pitchFamily="18" charset="0"/>
                <a:ea typeface="Cambria" panose="02040503050406030204" pitchFamily="18" charset="0"/>
              </a:rPr>
              <a:t> </a:t>
            </a:r>
            <a:r>
              <a:rPr lang="ru-RU" altLang="ru-RU" sz="2800" b="1" dirty="0" err="1">
                <a:solidFill>
                  <a:srgbClr val="FF0000"/>
                </a:solidFill>
                <a:latin typeface="Cambria" panose="02040503050406030204" pitchFamily="18" charset="0"/>
                <a:ea typeface="Cambria" panose="02040503050406030204" pitchFamily="18" charset="0"/>
              </a:rPr>
              <a:t>методи</a:t>
            </a:r>
            <a:endParaRPr lang="ru-RU" altLang="ru-RU" sz="2800" b="1" dirty="0">
              <a:solidFill>
                <a:srgbClr val="FF0000"/>
              </a:solidFill>
              <a:latin typeface="Cambria" panose="02040503050406030204" pitchFamily="18" charset="0"/>
              <a:ea typeface="Cambria" panose="02040503050406030204" pitchFamily="18" charset="0"/>
            </a:endParaRPr>
          </a:p>
        </p:txBody>
      </p:sp>
      <p:sp>
        <p:nvSpPr>
          <p:cNvPr id="40964" name="Диаграмма 3"/>
          <p:cNvSpPr>
            <a:spLocks noGrp="1" noTextEdit="1"/>
          </p:cNvSpPr>
          <p:nvPr>
            <p:ph type="chart" sz="half" idx="2"/>
          </p:nvPr>
        </p:nvSpPr>
        <p:spPr>
          <a:xfrm>
            <a:off x="5143500" y="2017713"/>
            <a:ext cx="3810000" cy="4113212"/>
          </a:xfrm>
        </p:spPr>
        <p:txBody>
          <a:bodyPr/>
          <a:lstStyle/>
          <a:p>
            <a:endParaRPr lang="ru-UA"/>
          </a:p>
        </p:txBody>
      </p:sp>
      <p:pic>
        <p:nvPicPr>
          <p:cNvPr id="40965" name="Picture 6"/>
          <p:cNvPicPr>
            <a:picLocks noChangeAspect="1" noChangeArrowheads="1"/>
          </p:cNvPicPr>
          <p:nvPr/>
        </p:nvPicPr>
        <p:blipFill>
          <a:blip r:embed="rId2" cstate="print"/>
          <a:srcRect l="43450" t="26607" b="10925"/>
          <a:stretch/>
        </p:blipFill>
        <p:spPr bwMode="auto">
          <a:xfrm>
            <a:off x="4259253" y="1792933"/>
            <a:ext cx="4694247" cy="3888432"/>
          </a:xfrm>
          <a:prstGeom prst="rect">
            <a:avLst/>
          </a:prstGeom>
          <a:noFill/>
          <a:ln w="9525">
            <a:noFill/>
            <a:miter lim="800000"/>
            <a:headEnd/>
            <a:tailEnd/>
          </a:ln>
        </p:spPr>
      </p:pic>
      <p:sp>
        <p:nvSpPr>
          <p:cNvPr id="2" name="TextBox 1">
            <a:extLst>
              <a:ext uri="{FF2B5EF4-FFF2-40B4-BE49-F238E27FC236}">
                <a16:creationId xmlns:a16="http://schemas.microsoft.com/office/drawing/2014/main" id="{406131F2-AA06-228F-BA47-D66F36D11F24}"/>
              </a:ext>
            </a:extLst>
          </p:cNvPr>
          <p:cNvSpPr txBox="1"/>
          <p:nvPr/>
        </p:nvSpPr>
        <p:spPr>
          <a:xfrm>
            <a:off x="755576" y="1792933"/>
            <a:ext cx="3384376" cy="4154984"/>
          </a:xfrm>
          <a:prstGeom prst="rect">
            <a:avLst/>
          </a:prstGeom>
          <a:noFill/>
        </p:spPr>
        <p:txBody>
          <a:bodyPr wrap="square" rtlCol="0">
            <a:spAutoFit/>
          </a:bodyPr>
          <a:lstStyle/>
          <a:p>
            <a:r>
              <a:rPr lang="en-US" sz="2400" b="1" dirty="0">
                <a:solidFill>
                  <a:srgbClr val="FF0000"/>
                </a:solidFill>
              </a:rPr>
              <a:t>FISH</a:t>
            </a:r>
            <a:r>
              <a:rPr lang="uk-UA" sz="2400" b="1" dirty="0">
                <a:solidFill>
                  <a:srgbClr val="FF0000"/>
                </a:solidFill>
              </a:rPr>
              <a:t>-метод </a:t>
            </a:r>
            <a:r>
              <a:rPr lang="uk-UA" sz="2400" dirty="0">
                <a:solidFill>
                  <a:schemeClr val="tx1"/>
                </a:solidFill>
              </a:rPr>
              <a:t>базується на використанні </a:t>
            </a:r>
            <a:r>
              <a:rPr lang="uk-UA" sz="2400" dirty="0" err="1">
                <a:solidFill>
                  <a:schemeClr val="tx1"/>
                </a:solidFill>
              </a:rPr>
              <a:t>флюоресцентно</a:t>
            </a:r>
            <a:r>
              <a:rPr lang="uk-UA" sz="2400" dirty="0">
                <a:solidFill>
                  <a:schemeClr val="tx1"/>
                </a:solidFill>
              </a:rPr>
              <a:t>-мічених ДНК-зондів. </a:t>
            </a:r>
          </a:p>
          <a:p>
            <a:endParaRPr lang="uk-UA" sz="2400" dirty="0">
              <a:solidFill>
                <a:schemeClr val="tx1"/>
              </a:solidFill>
            </a:endParaRPr>
          </a:p>
          <a:p>
            <a:r>
              <a:rPr lang="uk-UA" sz="2400" dirty="0">
                <a:solidFill>
                  <a:schemeClr val="tx1"/>
                </a:solidFill>
              </a:rPr>
              <a:t>Це ділянки ДНК або РНК, комплементарні </a:t>
            </a:r>
            <a:r>
              <a:rPr lang="uk-UA" sz="2400" dirty="0" err="1">
                <a:solidFill>
                  <a:schemeClr val="tx1"/>
                </a:solidFill>
              </a:rPr>
              <a:t>певнй</a:t>
            </a:r>
            <a:r>
              <a:rPr lang="uk-UA" sz="2400" dirty="0">
                <a:solidFill>
                  <a:schemeClr val="tx1"/>
                </a:solidFill>
              </a:rPr>
              <a:t> послідовності, зв'язані зі </a:t>
            </a:r>
            <a:r>
              <a:rPr lang="uk-UA" sz="2400" dirty="0" err="1">
                <a:solidFill>
                  <a:schemeClr val="tx1"/>
                </a:solidFill>
              </a:rPr>
              <a:t>флюоресцентними</a:t>
            </a:r>
            <a:r>
              <a:rPr lang="uk-UA" sz="2400" dirty="0">
                <a:solidFill>
                  <a:schemeClr val="tx1"/>
                </a:solidFill>
              </a:rPr>
              <a:t> барвниками </a:t>
            </a:r>
            <a:endParaRPr lang="ru-UA" sz="2400" dirty="0">
              <a:solidFill>
                <a:schemeClr val="tx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Grp="1" noChangeArrowheads="1"/>
          </p:cNvSpPr>
          <p:nvPr>
            <p:ph type="title" idx="4294967295"/>
          </p:nvPr>
        </p:nvSpPr>
        <p:spPr>
          <a:xfrm>
            <a:off x="457200" y="277813"/>
            <a:ext cx="8232775" cy="1144587"/>
          </a:xfrm>
        </p:spPr>
        <p:txBody>
          <a:bodyPr lIns="0" tIns="0" rIns="0" bIns="0"/>
          <a:lstStyle/>
          <a:p>
            <a:pPr eaLnBrk="1" hangingPunct="1">
              <a:tabLst>
                <a:tab pos="0" algn="l"/>
                <a:tab pos="912813" algn="l"/>
                <a:tab pos="1827213" algn="l"/>
                <a:tab pos="2741613" algn="l"/>
                <a:tab pos="3656013" algn="l"/>
                <a:tab pos="4570413" algn="l"/>
                <a:tab pos="5484813" algn="l"/>
                <a:tab pos="6399213" algn="l"/>
                <a:tab pos="7313613" algn="l"/>
                <a:tab pos="8228013" algn="l"/>
                <a:tab pos="9142413" algn="l"/>
                <a:tab pos="10056813" algn="l"/>
              </a:tabLst>
            </a:pPr>
            <a:r>
              <a:rPr lang="uk-UA" altLang="ru-RU" sz="3600" dirty="0"/>
              <a:t>Метод дозволяє вивчати також </a:t>
            </a:r>
            <a:r>
              <a:rPr lang="uk-UA" altLang="ru-RU" sz="3600" dirty="0" err="1"/>
              <a:t>інтерфазні</a:t>
            </a:r>
            <a:r>
              <a:rPr lang="uk-UA" altLang="ru-RU" sz="3600" dirty="0"/>
              <a:t> хромосоми</a:t>
            </a:r>
            <a:endParaRPr lang="en-GB" altLang="ru-RU" sz="3600" dirty="0"/>
          </a:p>
        </p:txBody>
      </p:sp>
      <p:sp>
        <p:nvSpPr>
          <p:cNvPr id="41987" name="Rectangle 2"/>
          <p:cNvSpPr>
            <a:spLocks noGrp="1" noChangeArrowheads="1"/>
          </p:cNvSpPr>
          <p:nvPr>
            <p:ph type="body" idx="4294967295"/>
          </p:nvPr>
        </p:nvSpPr>
        <p:spPr>
          <a:xfrm>
            <a:off x="457200" y="1412875"/>
            <a:ext cx="3826768" cy="4848225"/>
          </a:xfrm>
        </p:spPr>
        <p:txBody>
          <a:bodyPr lIns="0" tIns="0" rIns="0" bIns="0"/>
          <a:lstStyle/>
          <a:p>
            <a:pPr marL="330200" indent="-330200" eaLnBrk="1" hangingPunct="1">
              <a:lnSpc>
                <a:spcPct val="80000"/>
              </a:lnSpc>
              <a:spcBef>
                <a:spcPts val="700"/>
              </a:spcBef>
              <a:buClr>
                <a:srgbClr val="3333CC"/>
              </a:buClr>
              <a:buSzPct val="60000"/>
              <a:tabLst>
                <a:tab pos="900113" algn="l"/>
                <a:tab pos="1814513" algn="l"/>
                <a:tab pos="2727325" algn="l"/>
                <a:tab pos="3641725" algn="l"/>
                <a:tab pos="4556125" algn="l"/>
                <a:tab pos="5470525" algn="l"/>
                <a:tab pos="6384925" algn="l"/>
                <a:tab pos="7299325" algn="l"/>
                <a:tab pos="8215313" algn="l"/>
                <a:tab pos="9129713" algn="l"/>
                <a:tab pos="10044113" algn="l"/>
              </a:tabLst>
            </a:pPr>
            <a:endParaRPr lang="en-GB" altLang="ru-RU" sz="2800" dirty="0"/>
          </a:p>
          <a:p>
            <a:pPr marL="330200" indent="-330200" eaLnBrk="1" hangingPunct="1">
              <a:lnSpc>
                <a:spcPct val="80000"/>
              </a:lnSpc>
              <a:spcBef>
                <a:spcPts val="700"/>
              </a:spcBef>
              <a:buClr>
                <a:srgbClr val="3333CC"/>
              </a:buClr>
              <a:buSzPct val="60000"/>
              <a:tabLst>
                <a:tab pos="900113" algn="l"/>
                <a:tab pos="1814513" algn="l"/>
                <a:tab pos="2727325" algn="l"/>
                <a:tab pos="3641725" algn="l"/>
                <a:tab pos="4556125" algn="l"/>
                <a:tab pos="5470525" algn="l"/>
                <a:tab pos="6384925" algn="l"/>
                <a:tab pos="7299325" algn="l"/>
                <a:tab pos="8215313" algn="l"/>
                <a:tab pos="9129713" algn="l"/>
                <a:tab pos="10044113" algn="l"/>
              </a:tabLst>
            </a:pPr>
            <a:endParaRPr lang="en-GB" altLang="ru-RU" sz="2800" dirty="0"/>
          </a:p>
          <a:p>
            <a:pPr marL="330200" indent="-330200" eaLnBrk="1" hangingPunct="1">
              <a:lnSpc>
                <a:spcPct val="80000"/>
              </a:lnSpc>
              <a:spcBef>
                <a:spcPts val="700"/>
              </a:spcBef>
              <a:buClr>
                <a:srgbClr val="3333CC"/>
              </a:buClr>
              <a:buSzPct val="60000"/>
              <a:buFont typeface="Wingdings" pitchFamily="2" charset="2"/>
              <a:buChar char=""/>
              <a:tabLst>
                <a:tab pos="900113" algn="l"/>
                <a:tab pos="1814513" algn="l"/>
                <a:tab pos="2727325" algn="l"/>
                <a:tab pos="3641725" algn="l"/>
                <a:tab pos="4556125" algn="l"/>
                <a:tab pos="5470525" algn="l"/>
                <a:tab pos="6384925" algn="l"/>
                <a:tab pos="7299325" algn="l"/>
                <a:tab pos="8215313" algn="l"/>
                <a:tab pos="9129713" algn="l"/>
                <a:tab pos="10044113" algn="l"/>
              </a:tabLst>
            </a:pPr>
            <a:r>
              <a:rPr lang="uk-UA" altLang="ru-RU" sz="2800" dirty="0">
                <a:latin typeface="Cambria" panose="02040503050406030204" pitchFamily="18" charset="0"/>
                <a:ea typeface="Cambria" panose="02040503050406030204" pitchFamily="18" charset="0"/>
              </a:rPr>
              <a:t>Швидка діагностика хромосомних </a:t>
            </a:r>
            <a:r>
              <a:rPr lang="uk-UA" altLang="ru-RU" sz="2800" dirty="0" err="1">
                <a:latin typeface="Cambria" panose="02040503050406030204" pitchFamily="18" charset="0"/>
                <a:ea typeface="Cambria" panose="02040503050406030204" pitchFamily="18" charset="0"/>
              </a:rPr>
              <a:t>хвороб</a:t>
            </a:r>
            <a:r>
              <a:rPr lang="uk-UA" altLang="ru-RU" sz="2800" dirty="0">
                <a:latin typeface="Cambria" panose="02040503050406030204" pitchFamily="18" charset="0"/>
                <a:ea typeface="Cambria" panose="02040503050406030204" pitchFamily="18" charset="0"/>
              </a:rPr>
              <a:t> </a:t>
            </a:r>
            <a:r>
              <a:rPr lang="en-GB" altLang="ru-RU" sz="1800" dirty="0">
                <a:latin typeface="Cambria" panose="02040503050406030204" pitchFamily="18" charset="0"/>
                <a:ea typeface="Cambria" panose="02040503050406030204" pitchFamily="18" charset="0"/>
              </a:rPr>
              <a:t>(</a:t>
            </a:r>
            <a:r>
              <a:rPr lang="uk-UA" altLang="ru-RU" sz="1800" dirty="0">
                <a:latin typeface="Cambria" panose="02040503050406030204" pitchFamily="18" charset="0"/>
                <a:ea typeface="Cambria" panose="02040503050406030204" pitchFamily="18" charset="0"/>
              </a:rPr>
              <a:t>зонд до хромосоми </a:t>
            </a:r>
            <a:r>
              <a:rPr lang="en-GB" altLang="ru-RU" sz="1800" dirty="0">
                <a:latin typeface="Cambria" panose="02040503050406030204" pitchFamily="18" charset="0"/>
                <a:ea typeface="Cambria" panose="02040503050406030204" pitchFamily="18" charset="0"/>
              </a:rPr>
              <a:t>21 </a:t>
            </a:r>
            <a:r>
              <a:rPr lang="uk-UA" altLang="ru-RU" sz="1800" dirty="0">
                <a:latin typeface="Cambria" panose="02040503050406030204" pitchFamily="18" charset="0"/>
                <a:ea typeface="Cambria" panose="02040503050406030204" pitchFamily="18" charset="0"/>
              </a:rPr>
              <a:t>світиться червоним</a:t>
            </a:r>
            <a:r>
              <a:rPr lang="en-GB" altLang="ru-RU" sz="1800" dirty="0">
                <a:latin typeface="Cambria" panose="02040503050406030204" pitchFamily="18" charset="0"/>
                <a:ea typeface="Cambria" panose="02040503050406030204" pitchFamily="18" charset="0"/>
              </a:rPr>
              <a:t>, </a:t>
            </a:r>
            <a:r>
              <a:rPr lang="uk-UA" altLang="ru-RU" sz="1800" dirty="0">
                <a:latin typeface="Cambria" panose="02040503050406030204" pitchFamily="18" charset="0"/>
                <a:ea typeface="Cambria" panose="02040503050406030204" pitchFamily="18" charset="0"/>
              </a:rPr>
              <a:t>до </a:t>
            </a:r>
            <a:r>
              <a:rPr lang="uk-UA" altLang="ru-RU" sz="1800" dirty="0" err="1">
                <a:latin typeface="Cambria" panose="02040503050406030204" pitchFamily="18" charset="0"/>
                <a:ea typeface="Cambria" panose="02040503050406030204" pitchFamily="18" charset="0"/>
              </a:rPr>
              <a:t>хромосми</a:t>
            </a:r>
            <a:r>
              <a:rPr lang="en-GB" altLang="ru-RU" sz="1800" dirty="0">
                <a:latin typeface="Cambria" panose="02040503050406030204" pitchFamily="18" charset="0"/>
                <a:ea typeface="Cambria" panose="02040503050406030204" pitchFamily="18" charset="0"/>
              </a:rPr>
              <a:t>  13 </a:t>
            </a:r>
            <a:r>
              <a:rPr lang="uk-UA" altLang="ru-RU" sz="1800" dirty="0">
                <a:latin typeface="Cambria" panose="02040503050406030204" pitchFamily="18" charset="0"/>
                <a:ea typeface="Cambria" panose="02040503050406030204" pitchFamily="18" charset="0"/>
              </a:rPr>
              <a:t>- зеленим</a:t>
            </a:r>
            <a:r>
              <a:rPr lang="en-GB" altLang="ru-RU" sz="1800" dirty="0">
                <a:latin typeface="Cambria" panose="02040503050406030204" pitchFamily="18" charset="0"/>
                <a:ea typeface="Cambria" panose="02040503050406030204" pitchFamily="18" charset="0"/>
              </a:rPr>
              <a:t>)</a:t>
            </a:r>
            <a:r>
              <a:rPr lang="ar-SA" altLang="ru-RU" sz="1800" dirty="0">
                <a:latin typeface="Cambria" panose="02040503050406030204" pitchFamily="18" charset="0"/>
                <a:ea typeface="Cambria" panose="02040503050406030204" pitchFamily="18" charset="0"/>
                <a:cs typeface="Arial" charset="0"/>
              </a:rPr>
              <a:t>‏</a:t>
            </a:r>
            <a:endParaRPr lang="en-GB" altLang="ru-RU" sz="1800" dirty="0">
              <a:latin typeface="Cambria" panose="02040503050406030204" pitchFamily="18" charset="0"/>
              <a:ea typeface="Cambria" panose="02040503050406030204" pitchFamily="18" charset="0"/>
            </a:endParaRPr>
          </a:p>
          <a:p>
            <a:pPr marL="330200" indent="-330200" eaLnBrk="1" hangingPunct="1">
              <a:lnSpc>
                <a:spcPct val="80000"/>
              </a:lnSpc>
              <a:spcBef>
                <a:spcPts val="600"/>
              </a:spcBef>
              <a:buClr>
                <a:srgbClr val="3333CC"/>
              </a:buClr>
              <a:buSzPct val="60000"/>
              <a:buFont typeface="Wingdings" pitchFamily="2" charset="2"/>
              <a:buChar char=""/>
              <a:tabLst>
                <a:tab pos="900113" algn="l"/>
                <a:tab pos="1814513" algn="l"/>
                <a:tab pos="2727325" algn="l"/>
                <a:tab pos="3641725" algn="l"/>
                <a:tab pos="4556125" algn="l"/>
                <a:tab pos="5470525" algn="l"/>
                <a:tab pos="6384925" algn="l"/>
                <a:tab pos="7299325" algn="l"/>
                <a:tab pos="8215313" algn="l"/>
                <a:tab pos="9129713" algn="l"/>
                <a:tab pos="10044113" algn="l"/>
              </a:tabLst>
            </a:pPr>
            <a:r>
              <a:rPr lang="uk-UA" altLang="ru-RU" sz="2800" dirty="0">
                <a:latin typeface="Cambria" panose="02040503050406030204" pitchFamily="18" charset="0"/>
                <a:ea typeface="Cambria" panose="02040503050406030204" pitchFamily="18" charset="0"/>
              </a:rPr>
              <a:t>Визначення невеликих </a:t>
            </a:r>
            <a:r>
              <a:rPr lang="uk-UA" altLang="ru-RU" sz="2800" dirty="0" err="1">
                <a:latin typeface="Cambria" panose="02040503050406030204" pitchFamily="18" charset="0"/>
                <a:ea typeface="Cambria" panose="02040503050406030204" pitchFamily="18" charset="0"/>
              </a:rPr>
              <a:t>делецій</a:t>
            </a:r>
            <a:r>
              <a:rPr lang="uk-UA" altLang="ru-RU" sz="2800" dirty="0">
                <a:latin typeface="Cambria" panose="02040503050406030204" pitchFamily="18" charset="0"/>
                <a:ea typeface="Cambria" panose="02040503050406030204" pitchFamily="18" charset="0"/>
              </a:rPr>
              <a:t> та дуплікацій</a:t>
            </a:r>
            <a:endParaRPr lang="en-GB" altLang="ru-RU" sz="2800" dirty="0">
              <a:latin typeface="Cambria" panose="02040503050406030204" pitchFamily="18" charset="0"/>
              <a:ea typeface="Cambria" panose="02040503050406030204" pitchFamily="18" charset="0"/>
            </a:endParaRPr>
          </a:p>
          <a:p>
            <a:pPr marL="330200" indent="-330200" eaLnBrk="1" hangingPunct="1">
              <a:lnSpc>
                <a:spcPct val="80000"/>
              </a:lnSpc>
              <a:spcBef>
                <a:spcPts val="600"/>
              </a:spcBef>
              <a:buClr>
                <a:srgbClr val="3333CC"/>
              </a:buClr>
              <a:buSzPct val="60000"/>
              <a:buFont typeface="Wingdings" pitchFamily="2" charset="2"/>
              <a:buChar char=""/>
              <a:tabLst>
                <a:tab pos="900113" algn="l"/>
                <a:tab pos="1814513" algn="l"/>
                <a:tab pos="2727325" algn="l"/>
                <a:tab pos="3641725" algn="l"/>
                <a:tab pos="4556125" algn="l"/>
                <a:tab pos="5470525" algn="l"/>
                <a:tab pos="6384925" algn="l"/>
                <a:tab pos="7299325" algn="l"/>
                <a:tab pos="8215313" algn="l"/>
                <a:tab pos="9129713" algn="l"/>
                <a:tab pos="10044113" algn="l"/>
              </a:tabLst>
            </a:pPr>
            <a:endParaRPr lang="en-GB" altLang="ru-RU" sz="2800" dirty="0"/>
          </a:p>
        </p:txBody>
      </p:sp>
      <p:pic>
        <p:nvPicPr>
          <p:cNvPr id="41988" name="Picture 3"/>
          <p:cNvPicPr>
            <a:picLocks noChangeAspect="1" noChangeArrowheads="1"/>
          </p:cNvPicPr>
          <p:nvPr/>
        </p:nvPicPr>
        <p:blipFill>
          <a:blip r:embed="rId3" cstate="print"/>
          <a:srcRect l="4440" t="7477" r="60017" b="20473"/>
          <a:stretch>
            <a:fillRect/>
          </a:stretch>
        </p:blipFill>
        <p:spPr bwMode="auto">
          <a:xfrm>
            <a:off x="4444325" y="1556792"/>
            <a:ext cx="2524028" cy="2165098"/>
          </a:xfrm>
          <a:prstGeom prst="rect">
            <a:avLst/>
          </a:prstGeom>
          <a:noFill/>
          <a:ln w="9525">
            <a:noFill/>
            <a:round/>
            <a:headEnd/>
            <a:tailEnd/>
          </a:ln>
        </p:spPr>
      </p:pic>
      <p:pic>
        <p:nvPicPr>
          <p:cNvPr id="41989" name="Picture 5"/>
          <p:cNvPicPr>
            <a:picLocks noChangeAspect="1" noChangeArrowheads="1"/>
          </p:cNvPicPr>
          <p:nvPr/>
        </p:nvPicPr>
        <p:blipFill>
          <a:blip r:embed="rId4" cstate="print"/>
          <a:srcRect l="26158" t="13791"/>
          <a:stretch>
            <a:fillRect/>
          </a:stretch>
        </p:blipFill>
        <p:spPr bwMode="auto">
          <a:xfrm>
            <a:off x="5370959" y="3951833"/>
            <a:ext cx="2232025" cy="2698750"/>
          </a:xfrm>
          <a:prstGeom prst="rect">
            <a:avLst/>
          </a:prstGeom>
          <a:noFill/>
          <a:ln w="9525">
            <a:noFill/>
            <a:round/>
            <a:headEnd/>
            <a:tailEnd/>
          </a:ln>
        </p:spPr>
      </p:pic>
      <p:pic>
        <p:nvPicPr>
          <p:cNvPr id="41990" name="Picture 6"/>
          <p:cNvPicPr>
            <a:picLocks noChangeAspect="1" noChangeArrowheads="1"/>
          </p:cNvPicPr>
          <p:nvPr/>
        </p:nvPicPr>
        <p:blipFill>
          <a:blip r:embed="rId3" cstate="print"/>
          <a:srcRect l="72591" t="7477" r="5165" b="15518"/>
          <a:stretch>
            <a:fillRect/>
          </a:stretch>
        </p:blipFill>
        <p:spPr bwMode="auto">
          <a:xfrm>
            <a:off x="7071766" y="1530409"/>
            <a:ext cx="1433932" cy="2191481"/>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
          <p:cNvSpPr>
            <a:spLocks noGrp="1" noChangeArrowheads="1"/>
          </p:cNvSpPr>
          <p:nvPr>
            <p:ph type="title" idx="4294967295"/>
          </p:nvPr>
        </p:nvSpPr>
        <p:spPr>
          <a:xfrm>
            <a:off x="1150938" y="214313"/>
            <a:ext cx="7794625" cy="1058862"/>
          </a:xfrm>
        </p:spPr>
        <p:txBody>
          <a:bodyPr lIns="0" tIns="0" rIns="0" bIns="0"/>
          <a:lstStyle/>
          <a:p>
            <a:pPr eaLnBrk="1" hangingPunct="1">
              <a:tabLst>
                <a:tab pos="0" algn="l"/>
                <a:tab pos="912813" algn="l"/>
                <a:tab pos="1827213" algn="l"/>
                <a:tab pos="2741613" algn="l"/>
                <a:tab pos="3656013" algn="l"/>
                <a:tab pos="4570413" algn="l"/>
                <a:tab pos="5484813" algn="l"/>
                <a:tab pos="6399213" algn="l"/>
                <a:tab pos="7313613" algn="l"/>
                <a:tab pos="8228013" algn="l"/>
                <a:tab pos="9142413" algn="l"/>
                <a:tab pos="10056813" algn="l"/>
              </a:tabLst>
            </a:pPr>
            <a:r>
              <a:rPr lang="ru-RU" altLang="ru-RU" sz="3600" b="1">
                <a:solidFill>
                  <a:srgbClr val="FF0000"/>
                </a:solidFill>
              </a:rPr>
              <a:t>Визначення тілець Барра</a:t>
            </a:r>
            <a:endParaRPr lang="en-GB" altLang="ru-RU" sz="3600" b="1">
              <a:solidFill>
                <a:srgbClr val="FF0000"/>
              </a:solidFill>
            </a:endParaRPr>
          </a:p>
        </p:txBody>
      </p:sp>
      <p:sp>
        <p:nvSpPr>
          <p:cNvPr id="43011" name="Rectangle 2"/>
          <p:cNvSpPr>
            <a:spLocks noGrp="1" noChangeArrowheads="1"/>
          </p:cNvSpPr>
          <p:nvPr>
            <p:ph type="body" idx="4294967295"/>
          </p:nvPr>
        </p:nvSpPr>
        <p:spPr>
          <a:xfrm>
            <a:off x="539750" y="1196975"/>
            <a:ext cx="8280400" cy="2087563"/>
          </a:xfrm>
        </p:spPr>
        <p:txBody>
          <a:bodyPr lIns="0" tIns="0" rIns="0" bIns="0"/>
          <a:lstStyle/>
          <a:p>
            <a:pPr marL="528638" indent="-528638" algn="just" eaLnBrk="1" hangingPunct="1">
              <a:lnSpc>
                <a:spcPct val="80000"/>
              </a:lnSpc>
              <a:spcBef>
                <a:spcPts val="900"/>
              </a:spcBef>
              <a:buClr>
                <a:srgbClr val="3333CC"/>
              </a:buClr>
              <a:buSzPct val="60000"/>
              <a:tabLst>
                <a:tab pos="1098550" algn="l"/>
                <a:tab pos="2012950" algn="l"/>
                <a:tab pos="2927350" algn="l"/>
                <a:tab pos="3841750" algn="l"/>
                <a:tab pos="4756150" algn="l"/>
                <a:tab pos="5670550" algn="l"/>
                <a:tab pos="6584950" algn="l"/>
                <a:tab pos="7499350" algn="l"/>
                <a:tab pos="8413750" algn="l"/>
                <a:tab pos="9328150" algn="l"/>
                <a:tab pos="10242550" algn="l"/>
              </a:tabLst>
            </a:pPr>
            <a:r>
              <a:rPr lang="uk-UA" sz="2800" dirty="0">
                <a:solidFill>
                  <a:srgbClr val="FF0000"/>
                </a:solidFill>
              </a:rPr>
              <a:t>Тільце </a:t>
            </a:r>
            <a:r>
              <a:rPr lang="uk-UA" sz="2800" dirty="0" err="1">
                <a:solidFill>
                  <a:srgbClr val="FF0000"/>
                </a:solidFill>
              </a:rPr>
              <a:t>Барра</a:t>
            </a:r>
            <a:r>
              <a:rPr lang="uk-UA" sz="2800" dirty="0">
                <a:solidFill>
                  <a:srgbClr val="FF0000"/>
                </a:solidFill>
              </a:rPr>
              <a:t> </a:t>
            </a:r>
            <a:r>
              <a:rPr lang="uk-UA" sz="2800" dirty="0">
                <a:solidFill>
                  <a:schemeClr val="tx1"/>
                </a:solidFill>
              </a:rPr>
              <a:t>(статевий хроматин) - це </a:t>
            </a:r>
            <a:r>
              <a:rPr lang="uk-UA" sz="2800" dirty="0" err="1">
                <a:solidFill>
                  <a:schemeClr val="tx1"/>
                </a:solidFill>
              </a:rPr>
              <a:t>спіралізована</a:t>
            </a:r>
            <a:r>
              <a:rPr lang="uk-UA" sz="2800" dirty="0">
                <a:solidFill>
                  <a:schemeClr val="tx1"/>
                </a:solidFill>
              </a:rPr>
              <a:t>, неактивна Х-хромосома.</a:t>
            </a:r>
          </a:p>
          <a:p>
            <a:pPr marL="528638" indent="-528638" algn="just" eaLnBrk="1" hangingPunct="1">
              <a:lnSpc>
                <a:spcPct val="80000"/>
              </a:lnSpc>
              <a:spcBef>
                <a:spcPts val="900"/>
              </a:spcBef>
              <a:buClr>
                <a:srgbClr val="3333CC"/>
              </a:buClr>
              <a:buSzPct val="60000"/>
              <a:tabLst>
                <a:tab pos="1098550" algn="l"/>
                <a:tab pos="2012950" algn="l"/>
                <a:tab pos="2927350" algn="l"/>
                <a:tab pos="3841750" algn="l"/>
                <a:tab pos="4756150" algn="l"/>
                <a:tab pos="5670550" algn="l"/>
                <a:tab pos="6584950" algn="l"/>
                <a:tab pos="7499350" algn="l"/>
                <a:tab pos="8413750" algn="l"/>
                <a:tab pos="9328150" algn="l"/>
                <a:tab pos="10242550" algn="l"/>
              </a:tabLst>
            </a:pPr>
            <a:r>
              <a:rPr lang="uk-UA" sz="2800" dirty="0">
                <a:solidFill>
                  <a:schemeClr val="tx1"/>
                </a:solidFill>
              </a:rPr>
              <a:t>В нормі у жінки одне тільце </a:t>
            </a:r>
            <a:r>
              <a:rPr lang="uk-UA" sz="2800" dirty="0" err="1">
                <a:solidFill>
                  <a:schemeClr val="tx1"/>
                </a:solidFill>
              </a:rPr>
              <a:t>Барра</a:t>
            </a:r>
            <a:r>
              <a:rPr lang="uk-UA" sz="2800" dirty="0">
                <a:solidFill>
                  <a:schemeClr val="tx1"/>
                </a:solidFill>
              </a:rPr>
              <a:t>, а у чоловіків тільця відсутні </a:t>
            </a:r>
          </a:p>
        </p:txBody>
      </p:sp>
      <p:pic>
        <p:nvPicPr>
          <p:cNvPr id="43012" name="Рисунок 2"/>
          <p:cNvPicPr>
            <a:picLocks noChangeAspect="1" noChangeArrowheads="1"/>
          </p:cNvPicPr>
          <p:nvPr/>
        </p:nvPicPr>
        <p:blipFill>
          <a:blip r:embed="rId3" cstate="print"/>
          <a:srcRect b="9438"/>
          <a:stretch>
            <a:fillRect/>
          </a:stretch>
        </p:blipFill>
        <p:spPr bwMode="auto">
          <a:xfrm>
            <a:off x="2124075" y="2708275"/>
            <a:ext cx="5603875" cy="344011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idx="4294967295"/>
          </p:nvPr>
        </p:nvSpPr>
        <p:spPr>
          <a:xfrm>
            <a:off x="468313" y="0"/>
            <a:ext cx="8280400" cy="3455988"/>
          </a:xfrm>
        </p:spPr>
        <p:txBody>
          <a:bodyPr lIns="0" tIns="0" rIns="0" bIns="0"/>
          <a:lstStyle/>
          <a:p>
            <a:pPr marL="528638" indent="-528638" algn="just" eaLnBrk="1" hangingPunct="1">
              <a:lnSpc>
                <a:spcPct val="80000"/>
              </a:lnSpc>
              <a:spcBef>
                <a:spcPts val="900"/>
              </a:spcBef>
              <a:buClr>
                <a:srgbClr val="3333CC"/>
              </a:buClr>
              <a:buSzPct val="60000"/>
              <a:tabLst>
                <a:tab pos="1098550" algn="l"/>
                <a:tab pos="2012950" algn="l"/>
                <a:tab pos="2927350" algn="l"/>
                <a:tab pos="3841750" algn="l"/>
                <a:tab pos="4756150" algn="l"/>
                <a:tab pos="5670550" algn="l"/>
                <a:tab pos="6584950" algn="l"/>
                <a:tab pos="7499350" algn="l"/>
                <a:tab pos="8413750" algn="l"/>
                <a:tab pos="9328150" algn="l"/>
                <a:tab pos="10242550" algn="l"/>
              </a:tabLst>
            </a:pPr>
            <a:endParaRPr lang="uk-UA" sz="3600" dirty="0">
              <a:solidFill>
                <a:srgbClr val="FF0000"/>
              </a:solidFill>
            </a:endParaRPr>
          </a:p>
          <a:p>
            <a:pPr marL="528638" indent="-528638" algn="ctr" eaLnBrk="1" hangingPunct="1">
              <a:lnSpc>
                <a:spcPct val="80000"/>
              </a:lnSpc>
              <a:spcBef>
                <a:spcPts val="900"/>
              </a:spcBef>
              <a:buClr>
                <a:srgbClr val="3333CC"/>
              </a:buClr>
              <a:buSzPct val="60000"/>
              <a:tabLst>
                <a:tab pos="1098550" algn="l"/>
                <a:tab pos="2012950" algn="l"/>
                <a:tab pos="2927350" algn="l"/>
                <a:tab pos="3841750" algn="l"/>
                <a:tab pos="4756150" algn="l"/>
                <a:tab pos="5670550" algn="l"/>
                <a:tab pos="6584950" algn="l"/>
                <a:tab pos="7499350" algn="l"/>
                <a:tab pos="8413750" algn="l"/>
                <a:tab pos="9328150" algn="l"/>
                <a:tab pos="10242550" algn="l"/>
              </a:tabLst>
            </a:pPr>
            <a:r>
              <a:rPr lang="uk-UA" sz="3600" dirty="0">
                <a:solidFill>
                  <a:srgbClr val="FF0000"/>
                </a:solidFill>
              </a:rPr>
              <a:t>Теорія </a:t>
            </a:r>
            <a:r>
              <a:rPr lang="uk-UA" sz="3600" dirty="0" err="1">
                <a:solidFill>
                  <a:srgbClr val="FF0000"/>
                </a:solidFill>
              </a:rPr>
              <a:t>М.Лайон</a:t>
            </a:r>
            <a:r>
              <a:rPr lang="uk-UA" sz="3600" dirty="0">
                <a:solidFill>
                  <a:srgbClr val="FF0000"/>
                </a:solidFill>
              </a:rPr>
              <a:t> (1961 г)‏</a:t>
            </a:r>
          </a:p>
          <a:p>
            <a:pPr marL="528638" indent="-528638" algn="just" eaLnBrk="1" hangingPunct="1">
              <a:lnSpc>
                <a:spcPct val="80000"/>
              </a:lnSpc>
              <a:spcBef>
                <a:spcPts val="900"/>
              </a:spcBef>
              <a:buClr>
                <a:srgbClr val="3333CC"/>
              </a:buClr>
              <a:buSzPct val="60000"/>
              <a:tabLst>
                <a:tab pos="1098550" algn="l"/>
                <a:tab pos="2012950" algn="l"/>
                <a:tab pos="2927350" algn="l"/>
                <a:tab pos="3841750" algn="l"/>
                <a:tab pos="4756150" algn="l"/>
                <a:tab pos="5670550" algn="l"/>
                <a:tab pos="6584950" algn="l"/>
                <a:tab pos="7499350" algn="l"/>
                <a:tab pos="8413750" algn="l"/>
                <a:tab pos="9328150" algn="l"/>
                <a:tab pos="10242550" algn="l"/>
              </a:tabLst>
            </a:pPr>
            <a:endParaRPr lang="uk-UA" sz="3600" dirty="0">
              <a:solidFill>
                <a:srgbClr val="FF0000"/>
              </a:solidFill>
            </a:endParaRPr>
          </a:p>
          <a:p>
            <a:pPr marL="528638" indent="-528638" algn="just" eaLnBrk="1" hangingPunct="1">
              <a:lnSpc>
                <a:spcPct val="80000"/>
              </a:lnSpc>
              <a:spcBef>
                <a:spcPts val="900"/>
              </a:spcBef>
              <a:buClr>
                <a:srgbClr val="3333CC"/>
              </a:buClr>
              <a:buSzPct val="60000"/>
              <a:buFont typeface="Arial" charset="0"/>
              <a:buAutoNum type="arabicPeriod"/>
              <a:tabLst>
                <a:tab pos="1098550" algn="l"/>
                <a:tab pos="2012950" algn="l"/>
                <a:tab pos="2927350" algn="l"/>
                <a:tab pos="3841750" algn="l"/>
                <a:tab pos="4756150" algn="l"/>
                <a:tab pos="5670550" algn="l"/>
                <a:tab pos="6584950" algn="l"/>
                <a:tab pos="7499350" algn="l"/>
                <a:tab pos="8413750" algn="l"/>
                <a:tab pos="9328150" algn="l"/>
                <a:tab pos="10242550" algn="l"/>
              </a:tabLst>
            </a:pPr>
            <a:r>
              <a:rPr lang="uk-UA" sz="2800" dirty="0">
                <a:solidFill>
                  <a:schemeClr val="tx1"/>
                </a:solidFill>
              </a:rPr>
              <a:t>Одна з Х-хромосом жіночого організму </a:t>
            </a:r>
            <a:r>
              <a:rPr lang="uk-UA" sz="2800" dirty="0" err="1">
                <a:solidFill>
                  <a:schemeClr val="tx1"/>
                </a:solidFill>
              </a:rPr>
              <a:t>інактивується</a:t>
            </a:r>
            <a:r>
              <a:rPr lang="uk-UA" sz="2800" dirty="0">
                <a:solidFill>
                  <a:schemeClr val="tx1"/>
                </a:solidFill>
              </a:rPr>
              <a:t> і </a:t>
            </a:r>
            <a:r>
              <a:rPr lang="uk-UA" sz="2800" dirty="0" err="1">
                <a:solidFill>
                  <a:schemeClr val="tx1"/>
                </a:solidFill>
              </a:rPr>
              <a:t>спиралізується</a:t>
            </a:r>
            <a:endParaRPr lang="uk-UA" sz="2800" dirty="0">
              <a:solidFill>
                <a:schemeClr val="tx1"/>
              </a:solidFill>
            </a:endParaRPr>
          </a:p>
          <a:p>
            <a:pPr marL="528638" indent="-528638" algn="just" eaLnBrk="1" hangingPunct="1">
              <a:lnSpc>
                <a:spcPct val="80000"/>
              </a:lnSpc>
              <a:spcBef>
                <a:spcPts val="900"/>
              </a:spcBef>
              <a:buClr>
                <a:srgbClr val="3333CC"/>
              </a:buClr>
              <a:buSzPct val="60000"/>
              <a:buFont typeface="Arial" charset="0"/>
              <a:buAutoNum type="arabicPeriod"/>
              <a:tabLst>
                <a:tab pos="1098550" algn="l"/>
                <a:tab pos="2012950" algn="l"/>
                <a:tab pos="2927350" algn="l"/>
                <a:tab pos="3841750" algn="l"/>
                <a:tab pos="4756150" algn="l"/>
                <a:tab pos="5670550" algn="l"/>
                <a:tab pos="6584950" algn="l"/>
                <a:tab pos="7499350" algn="l"/>
                <a:tab pos="8413750" algn="l"/>
                <a:tab pos="9328150" algn="l"/>
                <a:tab pos="10242550" algn="l"/>
              </a:tabLst>
            </a:pPr>
            <a:endParaRPr lang="uk-UA" sz="2800" dirty="0">
              <a:solidFill>
                <a:schemeClr val="tx1"/>
              </a:solidFill>
            </a:endParaRPr>
          </a:p>
          <a:p>
            <a:pPr marL="528638" indent="-528638" algn="just" eaLnBrk="1" hangingPunct="1">
              <a:lnSpc>
                <a:spcPct val="80000"/>
              </a:lnSpc>
              <a:spcBef>
                <a:spcPts val="900"/>
              </a:spcBef>
              <a:buClr>
                <a:srgbClr val="3333CC"/>
              </a:buClr>
              <a:buSzPct val="60000"/>
              <a:buFont typeface="Arial" charset="0"/>
              <a:buAutoNum type="arabicPeriod"/>
              <a:tabLst>
                <a:tab pos="1098550" algn="l"/>
                <a:tab pos="2012950" algn="l"/>
                <a:tab pos="2927350" algn="l"/>
                <a:tab pos="3841750" algn="l"/>
                <a:tab pos="4756150" algn="l"/>
                <a:tab pos="5670550" algn="l"/>
                <a:tab pos="6584950" algn="l"/>
                <a:tab pos="7499350" algn="l"/>
                <a:tab pos="8413750" algn="l"/>
                <a:tab pos="9328150" algn="l"/>
                <a:tab pos="10242550" algn="l"/>
              </a:tabLst>
            </a:pPr>
            <a:r>
              <a:rPr lang="uk-UA" sz="2800" dirty="0">
                <a:solidFill>
                  <a:schemeClr val="tx1"/>
                </a:solidFill>
              </a:rPr>
              <a:t>Інактивація відбувається на 7-10 добу ембріонального розвитку</a:t>
            </a:r>
          </a:p>
          <a:p>
            <a:pPr marL="528638" indent="-528638" algn="just" eaLnBrk="1" hangingPunct="1">
              <a:lnSpc>
                <a:spcPct val="80000"/>
              </a:lnSpc>
              <a:spcBef>
                <a:spcPts val="900"/>
              </a:spcBef>
              <a:buClr>
                <a:srgbClr val="3333CC"/>
              </a:buClr>
              <a:buSzPct val="60000"/>
              <a:buFont typeface="Arial" charset="0"/>
              <a:buAutoNum type="arabicPeriod"/>
              <a:tabLst>
                <a:tab pos="1098550" algn="l"/>
                <a:tab pos="2012950" algn="l"/>
                <a:tab pos="2927350" algn="l"/>
                <a:tab pos="3841750" algn="l"/>
                <a:tab pos="4756150" algn="l"/>
                <a:tab pos="5670550" algn="l"/>
                <a:tab pos="6584950" algn="l"/>
                <a:tab pos="7499350" algn="l"/>
                <a:tab pos="8413750" algn="l"/>
                <a:tab pos="9328150" algn="l"/>
                <a:tab pos="10242550" algn="l"/>
              </a:tabLst>
            </a:pPr>
            <a:endParaRPr lang="uk-UA" sz="2800" dirty="0">
              <a:solidFill>
                <a:schemeClr val="tx1"/>
              </a:solidFill>
            </a:endParaRPr>
          </a:p>
          <a:p>
            <a:pPr marL="528638" indent="-528638" algn="just" eaLnBrk="1" hangingPunct="1">
              <a:lnSpc>
                <a:spcPct val="80000"/>
              </a:lnSpc>
              <a:spcBef>
                <a:spcPts val="900"/>
              </a:spcBef>
              <a:buClr>
                <a:srgbClr val="3333CC"/>
              </a:buClr>
              <a:buSzPct val="60000"/>
              <a:buFont typeface="Arial" charset="0"/>
              <a:buAutoNum type="arabicPeriod"/>
              <a:tabLst>
                <a:tab pos="1098550" algn="l"/>
                <a:tab pos="2012950" algn="l"/>
                <a:tab pos="2927350" algn="l"/>
                <a:tab pos="3841750" algn="l"/>
                <a:tab pos="4756150" algn="l"/>
                <a:tab pos="5670550" algn="l"/>
                <a:tab pos="6584950" algn="l"/>
                <a:tab pos="7499350" algn="l"/>
                <a:tab pos="8413750" algn="l"/>
                <a:tab pos="9328150" algn="l"/>
                <a:tab pos="10242550" algn="l"/>
              </a:tabLst>
            </a:pPr>
            <a:r>
              <a:rPr lang="uk-UA" sz="2800" dirty="0">
                <a:solidFill>
                  <a:schemeClr val="tx1"/>
                </a:solidFill>
              </a:rPr>
              <a:t>Процес інактивації носить випадковий характер</a:t>
            </a:r>
          </a:p>
          <a:p>
            <a:pPr marL="528638" indent="-528638" algn="just" eaLnBrk="1" hangingPunct="1">
              <a:lnSpc>
                <a:spcPct val="80000"/>
              </a:lnSpc>
              <a:spcBef>
                <a:spcPts val="900"/>
              </a:spcBef>
              <a:buClr>
                <a:srgbClr val="3333CC"/>
              </a:buClr>
              <a:buSzPct val="60000"/>
              <a:buFont typeface="Arial" charset="0"/>
              <a:buAutoNum type="arabicPeriod"/>
              <a:tabLst>
                <a:tab pos="1098550" algn="l"/>
                <a:tab pos="2012950" algn="l"/>
                <a:tab pos="2927350" algn="l"/>
                <a:tab pos="3841750" algn="l"/>
                <a:tab pos="4756150" algn="l"/>
                <a:tab pos="5670550" algn="l"/>
                <a:tab pos="6584950" algn="l"/>
                <a:tab pos="7499350" algn="l"/>
                <a:tab pos="8413750" algn="l"/>
                <a:tab pos="9328150" algn="l"/>
                <a:tab pos="10242550" algn="l"/>
              </a:tabLst>
            </a:pPr>
            <a:endParaRPr lang="uk-UA" sz="2800" dirty="0">
              <a:solidFill>
                <a:schemeClr val="tx1"/>
              </a:solidFill>
            </a:endParaRPr>
          </a:p>
          <a:p>
            <a:pPr marL="528638" indent="-528638" algn="just" eaLnBrk="1" hangingPunct="1">
              <a:lnSpc>
                <a:spcPct val="80000"/>
              </a:lnSpc>
              <a:spcBef>
                <a:spcPts val="900"/>
              </a:spcBef>
              <a:buClr>
                <a:srgbClr val="3333CC"/>
              </a:buClr>
              <a:buSzPct val="60000"/>
              <a:buFont typeface="Arial" charset="0"/>
              <a:buAutoNum type="arabicPeriod"/>
              <a:tabLst>
                <a:tab pos="1098550" algn="l"/>
                <a:tab pos="2012950" algn="l"/>
                <a:tab pos="2927350" algn="l"/>
                <a:tab pos="3841750" algn="l"/>
                <a:tab pos="4756150" algn="l"/>
                <a:tab pos="5670550" algn="l"/>
                <a:tab pos="6584950" algn="l"/>
                <a:tab pos="7499350" algn="l"/>
                <a:tab pos="8413750" algn="l"/>
                <a:tab pos="9328150" algn="l"/>
                <a:tab pos="10242550" algn="l"/>
              </a:tabLst>
            </a:pPr>
            <a:r>
              <a:rPr lang="uk-UA" sz="2800" dirty="0">
                <a:solidFill>
                  <a:schemeClr val="tx1"/>
                </a:solidFill>
              </a:rPr>
              <a:t>Після інактивації у всіх потомків даної клітини </a:t>
            </a:r>
            <a:r>
              <a:rPr lang="uk-UA" sz="2800" dirty="0" err="1">
                <a:solidFill>
                  <a:schemeClr val="tx1"/>
                </a:solidFill>
              </a:rPr>
              <a:t>інактивується</a:t>
            </a:r>
            <a:r>
              <a:rPr lang="uk-UA" sz="2800" dirty="0">
                <a:solidFill>
                  <a:schemeClr val="tx1"/>
                </a:solidFill>
              </a:rPr>
              <a:t> та сама Х-хромосома</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3" cstate="print"/>
          <a:srcRect/>
          <a:stretch>
            <a:fillRect/>
          </a:stretch>
        </p:blipFill>
        <p:spPr bwMode="auto">
          <a:xfrm>
            <a:off x="179388" y="981075"/>
            <a:ext cx="2428875" cy="4111625"/>
          </a:xfrm>
          <a:prstGeom prst="rect">
            <a:avLst/>
          </a:prstGeom>
          <a:noFill/>
          <a:ln w="9525">
            <a:noFill/>
            <a:round/>
            <a:headEnd/>
            <a:tailEnd/>
          </a:ln>
        </p:spPr>
      </p:pic>
      <p:pic>
        <p:nvPicPr>
          <p:cNvPr id="45059" name="Picture 4" descr="Barr bodies were discovered by"/>
          <p:cNvPicPr>
            <a:picLocks noChangeAspect="1" noChangeArrowheads="1"/>
          </p:cNvPicPr>
          <p:nvPr/>
        </p:nvPicPr>
        <p:blipFill>
          <a:blip r:embed="rId4" cstate="print"/>
          <a:srcRect/>
          <a:stretch>
            <a:fillRect/>
          </a:stretch>
        </p:blipFill>
        <p:spPr bwMode="auto">
          <a:xfrm>
            <a:off x="2598738" y="1281113"/>
            <a:ext cx="6483350" cy="401955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116013" y="188913"/>
            <a:ext cx="7791450" cy="1054100"/>
          </a:xfrm>
        </p:spPr>
        <p:txBody>
          <a:bodyPr/>
          <a:lstStyle/>
          <a:p>
            <a:pPr eaLnBrk="1" hangingPunct="1"/>
            <a:r>
              <a:rPr lang="uk-UA" altLang="ru-RU" sz="2800"/>
              <a:t>Ангідротична ектодермальна дисплазія – Х-зчеплене рецесивне захворювання</a:t>
            </a:r>
            <a:endParaRPr lang="ru-RU" altLang="ru-RU" sz="2800"/>
          </a:p>
        </p:txBody>
      </p:sp>
      <p:pic>
        <p:nvPicPr>
          <p:cNvPr id="46083" name="Picture 3" descr="07_12-anhidrotic_ectodermal_dysplasia"/>
          <p:cNvPicPr>
            <a:picLocks noChangeAspect="1" noChangeArrowheads="1"/>
          </p:cNvPicPr>
          <p:nvPr/>
        </p:nvPicPr>
        <p:blipFill>
          <a:blip r:embed="rId2" cstate="print"/>
          <a:srcRect/>
          <a:stretch>
            <a:fillRect/>
          </a:stretch>
        </p:blipFill>
        <p:spPr bwMode="auto">
          <a:xfrm>
            <a:off x="1241425" y="1860550"/>
            <a:ext cx="1504950" cy="4533900"/>
          </a:xfrm>
          <a:prstGeom prst="rect">
            <a:avLst/>
          </a:prstGeom>
          <a:noFill/>
          <a:ln w="9525">
            <a:noFill/>
            <a:miter lim="800000"/>
            <a:headEnd/>
            <a:tailEnd/>
          </a:ln>
        </p:spPr>
      </p:pic>
      <p:pic>
        <p:nvPicPr>
          <p:cNvPr id="46084" name="Picture 4" descr="sindrom_krista_simensa_707"/>
          <p:cNvPicPr>
            <a:picLocks noChangeAspect="1" noChangeArrowheads="1"/>
          </p:cNvPicPr>
          <p:nvPr/>
        </p:nvPicPr>
        <p:blipFill>
          <a:blip r:embed="rId3" cstate="print"/>
          <a:srcRect b="66310"/>
          <a:stretch>
            <a:fillRect/>
          </a:stretch>
        </p:blipFill>
        <p:spPr bwMode="auto">
          <a:xfrm>
            <a:off x="3657600" y="2055813"/>
            <a:ext cx="3633788" cy="1819275"/>
          </a:xfrm>
          <a:prstGeom prst="rect">
            <a:avLst/>
          </a:prstGeom>
          <a:noFill/>
          <a:ln w="9525">
            <a:noFill/>
            <a:miter lim="800000"/>
            <a:headEnd/>
            <a:tailEnd/>
          </a:ln>
        </p:spPr>
      </p:pic>
      <p:pic>
        <p:nvPicPr>
          <p:cNvPr id="46085" name="Picture 5" descr="sindrom_krista_simensa_707"/>
          <p:cNvPicPr>
            <a:picLocks noGrp="1" noChangeAspect="1" noChangeArrowheads="1"/>
          </p:cNvPicPr>
          <p:nvPr>
            <p:ph type="body" idx="1"/>
          </p:nvPr>
        </p:nvPicPr>
        <p:blipFill>
          <a:blip r:embed="rId3" cstate="print"/>
          <a:srcRect l="33073" t="35005"/>
          <a:stretch>
            <a:fillRect/>
          </a:stretch>
        </p:blipFill>
        <p:spPr>
          <a:xfrm>
            <a:off x="6205538" y="3886200"/>
            <a:ext cx="1563687" cy="2257425"/>
          </a:xfrm>
        </p:spPr>
      </p:pic>
      <p:pic>
        <p:nvPicPr>
          <p:cNvPr id="46086" name="Picture 6" descr="image006"/>
          <p:cNvPicPr>
            <a:picLocks noChangeAspect="1" noChangeArrowheads="1"/>
          </p:cNvPicPr>
          <p:nvPr/>
        </p:nvPicPr>
        <p:blipFill>
          <a:blip r:embed="rId4" cstate="print"/>
          <a:srcRect/>
          <a:stretch>
            <a:fillRect/>
          </a:stretch>
        </p:blipFill>
        <p:spPr bwMode="auto">
          <a:xfrm>
            <a:off x="3276600" y="4221163"/>
            <a:ext cx="2674938" cy="1785937"/>
          </a:xfrm>
          <a:prstGeom prst="rect">
            <a:avLst/>
          </a:prstGeom>
          <a:noFill/>
          <a:ln w="9525">
            <a:noFill/>
            <a:miter lim="800000"/>
            <a:headEnd/>
            <a:tailEnd/>
          </a:ln>
        </p:spPr>
      </p:pic>
      <p:sp>
        <p:nvSpPr>
          <p:cNvPr id="46087" name="TextBox 6"/>
          <p:cNvSpPr txBox="1">
            <a:spLocks noChangeArrowheads="1"/>
          </p:cNvSpPr>
          <p:nvPr/>
        </p:nvSpPr>
        <p:spPr bwMode="auto">
          <a:xfrm>
            <a:off x="1241425" y="1141413"/>
            <a:ext cx="7620000" cy="638175"/>
          </a:xfrm>
          <a:prstGeom prst="rect">
            <a:avLst/>
          </a:prstGeom>
          <a:noFill/>
          <a:ln w="9525">
            <a:noFill/>
            <a:miter lim="800000"/>
            <a:headEnd/>
            <a:tailEnd/>
          </a:ln>
        </p:spPr>
        <p:txBody>
          <a:bodyPr wrap="none" lIns="82945" tIns="41473" rIns="82945" bIns="41473">
            <a:spAutoFit/>
          </a:bodyPr>
          <a:lstStyle/>
          <a:p>
            <a:r>
              <a:rPr lang="uk-UA">
                <a:solidFill>
                  <a:schemeClr val="tx1"/>
                </a:solidFill>
              </a:rPr>
              <a:t>Хворі хлопчики не мають потових залоз</a:t>
            </a:r>
            <a:r>
              <a:rPr lang="en-US">
                <a:solidFill>
                  <a:schemeClr val="tx1"/>
                </a:solidFill>
              </a:rPr>
              <a:t>. </a:t>
            </a:r>
          </a:p>
          <a:p>
            <a:r>
              <a:rPr lang="uk-UA">
                <a:solidFill>
                  <a:schemeClr val="tx1"/>
                </a:solidFill>
              </a:rPr>
              <a:t>У гетерозиготних жінок є ділянки шкіри з потовими залозами і без них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1"/>
          <p:cNvSpPr txBox="1">
            <a:spLocks noChangeArrowheads="1"/>
          </p:cNvSpPr>
          <p:nvPr/>
        </p:nvSpPr>
        <p:spPr bwMode="auto">
          <a:xfrm>
            <a:off x="457200" y="-360363"/>
            <a:ext cx="8228013" cy="1079501"/>
          </a:xfrm>
          <a:prstGeom prst="rect">
            <a:avLst/>
          </a:prstGeom>
          <a:noFill/>
          <a:ln w="9525">
            <a:noFill/>
            <a:round/>
            <a:headEnd/>
            <a:tailEnd/>
          </a:ln>
        </p:spPr>
        <p:txBody>
          <a:bodyPr lIns="90000" tIns="85680" rIns="90000" bIns="46800" anchor="ctr"/>
          <a:lstStyle/>
          <a:p>
            <a:pPr algn="ctr" eaLnBrk="1" hangingPunct="1">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uk-UA" sz="4400" b="1">
              <a:solidFill>
                <a:srgbClr val="000000"/>
              </a:solidFill>
            </a:endParaRPr>
          </a:p>
          <a:p>
            <a:pPr algn="ctr" eaLnBrk="1" hangingPunct="1">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4400" b="1">
                <a:solidFill>
                  <a:srgbClr val="000000"/>
                </a:solidFill>
              </a:rPr>
              <a:t>Х-статевий хроматин</a:t>
            </a:r>
          </a:p>
        </p:txBody>
      </p:sp>
      <p:sp>
        <p:nvSpPr>
          <p:cNvPr id="47107" name="Text Box 2"/>
          <p:cNvSpPr txBox="1">
            <a:spLocks noChangeArrowheads="1"/>
          </p:cNvSpPr>
          <p:nvPr/>
        </p:nvSpPr>
        <p:spPr bwMode="auto">
          <a:xfrm>
            <a:off x="411163" y="1619250"/>
            <a:ext cx="8228012" cy="4437063"/>
          </a:xfrm>
          <a:prstGeom prst="rect">
            <a:avLst/>
          </a:prstGeom>
          <a:noFill/>
          <a:ln w="9525">
            <a:noFill/>
            <a:round/>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47108" name="Text Box 3"/>
          <p:cNvSpPr txBox="1">
            <a:spLocks noChangeArrowheads="1"/>
          </p:cNvSpPr>
          <p:nvPr/>
        </p:nvSpPr>
        <p:spPr bwMode="auto">
          <a:xfrm>
            <a:off x="179388" y="981075"/>
            <a:ext cx="8769350" cy="5876925"/>
          </a:xfrm>
          <a:prstGeom prst="rect">
            <a:avLst/>
          </a:prstGeom>
          <a:noFill/>
          <a:ln w="9525">
            <a:noFill/>
            <a:round/>
            <a:headEnd/>
            <a:tailEnd/>
          </a:ln>
        </p:spPr>
        <p:txBody>
          <a:bodyPr lIns="0" tIns="21240" rIns="0" bIns="0"/>
          <a:lstStyle/>
          <a:p>
            <a:pPr marL="339725" indent="-339725" eaLnBrk="1" hangingPunct="1">
              <a:lnSpc>
                <a:spcPct val="93000"/>
              </a:lnSpc>
              <a:spcBef>
                <a:spcPts val="600"/>
              </a:spcBef>
              <a:buClr>
                <a:srgbClr val="000000"/>
              </a:buClr>
              <a:buSzPct val="100000"/>
              <a:buFont typeface="Times New Roman" pitchFamily="18" charset="0"/>
              <a:buChar cha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r>
              <a:rPr lang="uk-UA" sz="2400">
                <a:solidFill>
                  <a:srgbClr val="000000"/>
                </a:solidFill>
              </a:rPr>
              <a:t>В епітеліальних клітинах зі слизової оболонки щоки (буккальний соскоб) тільце Барра має вигляд темної грудочки біля ядерної оболонки (виявляється не менш, ніж в 20% клітин)</a:t>
            </a:r>
          </a:p>
          <a:p>
            <a:pPr marL="339725" indent="-339725" eaLnBrk="1" hangingPunct="1">
              <a:lnSpc>
                <a:spcPct val="93000"/>
              </a:lnSpc>
              <a:spcBef>
                <a:spcPts val="600"/>
              </a:spcBef>
              <a:buClr>
                <a:srgbClr val="000000"/>
              </a:buClr>
              <a:buSzPct val="100000"/>
              <a:buFont typeface="Times New Roman" pitchFamily="18" charset="0"/>
              <a:buChar cha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r>
              <a:rPr lang="uk-UA" sz="2400">
                <a:solidFill>
                  <a:srgbClr val="000000"/>
                </a:solidFill>
              </a:rPr>
              <a:t>У нейтрофілах (мазок крові) тільце Барра має вигляд “барабанної палички” (визначається в 1 -2% клітин)</a:t>
            </a:r>
          </a:p>
        </p:txBody>
      </p:sp>
      <p:pic>
        <p:nvPicPr>
          <p:cNvPr id="47109" name="Picture 4"/>
          <p:cNvPicPr>
            <a:picLocks noChangeAspect="1" noChangeArrowheads="1"/>
          </p:cNvPicPr>
          <p:nvPr/>
        </p:nvPicPr>
        <p:blipFill>
          <a:blip r:embed="rId3" cstate="print"/>
          <a:srcRect l="13783" t="20984" r="18182" b="11372"/>
          <a:stretch>
            <a:fillRect/>
          </a:stretch>
        </p:blipFill>
        <p:spPr bwMode="auto">
          <a:xfrm>
            <a:off x="5219700" y="3716338"/>
            <a:ext cx="3455988" cy="2574925"/>
          </a:xfrm>
          <a:prstGeom prst="rect">
            <a:avLst/>
          </a:prstGeom>
          <a:noFill/>
          <a:ln w="9525">
            <a:noFill/>
            <a:round/>
            <a:headEnd/>
            <a:tailEnd/>
          </a:ln>
        </p:spPr>
      </p:pic>
      <p:pic>
        <p:nvPicPr>
          <p:cNvPr id="47110" name="Picture 5"/>
          <p:cNvPicPr>
            <a:picLocks noChangeAspect="1" noChangeArrowheads="1"/>
          </p:cNvPicPr>
          <p:nvPr/>
        </p:nvPicPr>
        <p:blipFill>
          <a:blip r:embed="rId4" cstate="print"/>
          <a:srcRect l="4858" t="24890" r="17397"/>
          <a:stretch>
            <a:fillRect/>
          </a:stretch>
        </p:blipFill>
        <p:spPr bwMode="auto">
          <a:xfrm>
            <a:off x="611188" y="3716338"/>
            <a:ext cx="3744912" cy="25273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Grp="1" noChangeArrowheads="1"/>
          </p:cNvSpPr>
          <p:nvPr>
            <p:ph type="body" idx="4294967295"/>
          </p:nvPr>
        </p:nvSpPr>
        <p:spPr>
          <a:xfrm>
            <a:off x="533400" y="548680"/>
            <a:ext cx="8077200" cy="3784600"/>
          </a:xfrm>
        </p:spPr>
        <p:txBody>
          <a:bodyPr lIns="0" tIns="0" rIns="0" bIns="0"/>
          <a:lstStyle/>
          <a:p>
            <a:pPr indent="179388" algn="ctr">
              <a:lnSpc>
                <a:spcPct val="100000"/>
              </a:lnSpc>
            </a:pPr>
            <a:r>
              <a:rPr lang="uk-UA" b="1" dirty="0">
                <a:solidFill>
                  <a:schemeClr val="tx1"/>
                </a:solidFill>
                <a:latin typeface="Cambria" panose="02040503050406030204" pitchFamily="18" charset="0"/>
                <a:ea typeface="Cambria" panose="02040503050406030204" pitchFamily="18" charset="0"/>
                <a:cs typeface="Times New Roman" pitchFamily="18" charset="0"/>
              </a:rPr>
              <a:t>Метод використовують</a:t>
            </a:r>
            <a:r>
              <a:rPr lang="uk-UA" dirty="0">
                <a:solidFill>
                  <a:schemeClr val="tx1"/>
                </a:solidFill>
                <a:latin typeface="Cambria" panose="02040503050406030204" pitchFamily="18" charset="0"/>
                <a:ea typeface="Cambria" panose="02040503050406030204" pitchFamily="18" charset="0"/>
                <a:cs typeface="Times New Roman" pitchFamily="18" charset="0"/>
              </a:rPr>
              <a:t>:</a:t>
            </a:r>
          </a:p>
          <a:p>
            <a:pPr indent="179388" algn="just">
              <a:lnSpc>
                <a:spcPct val="100000"/>
              </a:lnSpc>
            </a:pPr>
            <a:r>
              <a:rPr lang="uk-UA" sz="2400" dirty="0">
                <a:latin typeface="Cambria" panose="02040503050406030204" pitchFamily="18" charset="0"/>
                <a:ea typeface="Cambria" panose="02040503050406030204" pitchFamily="18" charset="0"/>
                <a:cs typeface="Times New Roman" pitchFamily="18" charset="0"/>
              </a:rPr>
              <a:t>— </a:t>
            </a:r>
            <a:r>
              <a:rPr lang="uk-UA" sz="2400" dirty="0">
                <a:solidFill>
                  <a:srgbClr val="FF0000"/>
                </a:solidFill>
                <a:latin typeface="Cambria" panose="02040503050406030204" pitchFamily="18" charset="0"/>
                <a:ea typeface="Cambria" panose="02040503050406030204" pitchFamily="18" charset="0"/>
                <a:cs typeface="Times New Roman" pitchFamily="18" charset="0"/>
              </a:rPr>
              <a:t>для експрес-діагностики хромосомних хвороб, пов’язаних із зміною кількості Х-хромосом; </a:t>
            </a:r>
          </a:p>
          <a:p>
            <a:pPr indent="179388" algn="just">
              <a:lnSpc>
                <a:spcPct val="100000"/>
              </a:lnSpc>
            </a:pPr>
            <a:r>
              <a:rPr lang="uk-UA" sz="2400" dirty="0">
                <a:latin typeface="Cambria" panose="02040503050406030204" pitchFamily="18" charset="0"/>
                <a:ea typeface="Cambria" panose="02040503050406030204" pitchFamily="18" charset="0"/>
                <a:cs typeface="Times New Roman" pitchFamily="18" charset="0"/>
              </a:rPr>
              <a:t>кількість Х-хромосом на одиницю більше кількості грудок статевого хроматину і визначається за формулою: </a:t>
            </a:r>
          </a:p>
          <a:p>
            <a:pPr indent="179388" algn="just">
              <a:lnSpc>
                <a:spcPct val="100000"/>
              </a:lnSpc>
            </a:pPr>
            <a:r>
              <a:rPr lang="uk-UA" sz="2400" dirty="0">
                <a:latin typeface="Cambria" panose="02040503050406030204" pitchFamily="18" charset="0"/>
                <a:ea typeface="Cambria" panose="02040503050406030204" pitchFamily="18" charset="0"/>
                <a:cs typeface="Times New Roman" pitchFamily="18" charset="0"/>
              </a:rPr>
              <a:t>N = n +1, де N — кількість Х-хромосом; n — кількість грудок статевого хроматину; </a:t>
            </a:r>
          </a:p>
          <a:p>
            <a:pPr indent="179388" algn="just">
              <a:lnSpc>
                <a:spcPct val="100000"/>
              </a:lnSpc>
            </a:pPr>
            <a:r>
              <a:rPr lang="uk-UA" sz="2400" dirty="0">
                <a:latin typeface="Cambria" panose="02040503050406030204" pitchFamily="18" charset="0"/>
                <a:ea typeface="Cambria" panose="02040503050406030204" pitchFamily="18" charset="0"/>
                <a:cs typeface="Times New Roman" pitchFamily="18" charset="0"/>
              </a:rPr>
              <a:t>— </a:t>
            </a:r>
            <a:r>
              <a:rPr lang="uk-UA" sz="2400" dirty="0">
                <a:solidFill>
                  <a:srgbClr val="FF0000"/>
                </a:solidFill>
                <a:latin typeface="Cambria" panose="02040503050406030204" pitchFamily="18" charset="0"/>
                <a:ea typeface="Cambria" panose="02040503050406030204" pitchFamily="18" charset="0"/>
                <a:cs typeface="Times New Roman" pitchFamily="18" charset="0"/>
              </a:rPr>
              <a:t>як експрес-метод діагностики статі при гермафродитизмі; </a:t>
            </a:r>
          </a:p>
          <a:p>
            <a:pPr indent="179388" algn="just">
              <a:lnSpc>
                <a:spcPct val="100000"/>
              </a:lnSpc>
            </a:pPr>
            <a:r>
              <a:rPr lang="uk-UA" sz="2400" dirty="0">
                <a:latin typeface="Cambria" panose="02040503050406030204" pitchFamily="18" charset="0"/>
                <a:ea typeface="Cambria" panose="02040503050406030204" pitchFamily="18" charset="0"/>
                <a:cs typeface="Times New Roman" pitchFamily="18" charset="0"/>
              </a:rPr>
              <a:t>— </a:t>
            </a:r>
            <a:r>
              <a:rPr lang="uk-UA" sz="2400" dirty="0">
                <a:solidFill>
                  <a:schemeClr val="tx1"/>
                </a:solidFill>
                <a:latin typeface="Cambria" panose="02040503050406030204" pitchFamily="18" charset="0"/>
                <a:ea typeface="Cambria" panose="02040503050406030204" pitchFamily="18" charset="0"/>
                <a:cs typeface="Times New Roman" pitchFamily="18" charset="0"/>
              </a:rPr>
              <a:t>у судовій медицині для визначення статевої приналежності фрагментів трупа людини (тільця Барра добре зберігаються в хрящовій тканині).</a:t>
            </a:r>
          </a:p>
          <a:p>
            <a:pPr indent="179388" algn="just">
              <a:lnSpc>
                <a:spcPct val="100000"/>
              </a:lnSpc>
            </a:pPr>
            <a:endParaRPr lang="uk-UA" sz="2400" dirty="0">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1"/>
          <p:cNvSpPr txBox="1">
            <a:spLocks noChangeArrowheads="1"/>
          </p:cNvSpPr>
          <p:nvPr/>
        </p:nvSpPr>
        <p:spPr bwMode="auto">
          <a:xfrm>
            <a:off x="683568" y="329344"/>
            <a:ext cx="7572375" cy="1014413"/>
          </a:xfrm>
          <a:prstGeom prst="rect">
            <a:avLst/>
          </a:prstGeom>
          <a:noFill/>
          <a:ln w="9525">
            <a:noFill/>
            <a:round/>
            <a:headEnd/>
            <a:tailEnd/>
          </a:ln>
        </p:spPr>
        <p:txBody>
          <a:bodyPr lIns="90000" tIns="74880" rIns="90000" bIns="46800" anchor="ctr"/>
          <a:lstStyle/>
          <a:p>
            <a:pPr algn="ctr" eaLnBrk="1" hangingPunct="1">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3200" b="1" dirty="0">
              <a:solidFill>
                <a:srgbClr val="00B050"/>
              </a:solidFill>
            </a:endParaRPr>
          </a:p>
          <a:p>
            <a:pPr algn="ctr" eaLnBrk="1" hangingPunct="1">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600" b="1" dirty="0" err="1">
                <a:solidFill>
                  <a:srgbClr val="00B050"/>
                </a:solidFill>
                <a:latin typeface="Cambria" panose="02040503050406030204" pitchFamily="18" charset="0"/>
                <a:ea typeface="Cambria" panose="02040503050406030204" pitchFamily="18" charset="0"/>
              </a:rPr>
              <a:t>Визначення</a:t>
            </a:r>
            <a:endParaRPr lang="ru-RU" sz="3600" b="1" dirty="0">
              <a:solidFill>
                <a:srgbClr val="00B050"/>
              </a:solidFill>
              <a:latin typeface="Cambria" panose="02040503050406030204" pitchFamily="18" charset="0"/>
              <a:ea typeface="Cambria" panose="02040503050406030204" pitchFamily="18" charset="0"/>
            </a:endParaRPr>
          </a:p>
          <a:p>
            <a:pPr algn="ctr" eaLnBrk="1" hangingPunct="1">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3600" b="1" dirty="0">
                <a:solidFill>
                  <a:srgbClr val="00B050"/>
                </a:solidFill>
                <a:latin typeface="Cambria" panose="02040503050406030204" pitchFamily="18" charset="0"/>
                <a:ea typeface="Cambria" panose="02040503050406030204" pitchFamily="18" charset="0"/>
              </a:rPr>
              <a:t>Y</a:t>
            </a:r>
            <a:r>
              <a:rPr lang="ru-RU" sz="3600" b="1" dirty="0">
                <a:solidFill>
                  <a:srgbClr val="00B050"/>
                </a:solidFill>
                <a:latin typeface="Cambria" panose="02040503050406030204" pitchFamily="18" charset="0"/>
                <a:ea typeface="Cambria" panose="02040503050406030204" pitchFamily="18" charset="0"/>
              </a:rPr>
              <a:t>-</a:t>
            </a:r>
            <a:r>
              <a:rPr lang="ru-RU" sz="3600" b="1" dirty="0" err="1">
                <a:solidFill>
                  <a:srgbClr val="00B050"/>
                </a:solidFill>
                <a:latin typeface="Cambria" panose="02040503050406030204" pitchFamily="18" charset="0"/>
                <a:ea typeface="Cambria" panose="02040503050406030204" pitchFamily="18" charset="0"/>
              </a:rPr>
              <a:t>статевого</a:t>
            </a:r>
            <a:r>
              <a:rPr lang="ru-RU" sz="3600" b="1" dirty="0">
                <a:solidFill>
                  <a:srgbClr val="00B050"/>
                </a:solidFill>
                <a:latin typeface="Cambria" panose="02040503050406030204" pitchFamily="18" charset="0"/>
                <a:ea typeface="Cambria" panose="02040503050406030204" pitchFamily="18" charset="0"/>
              </a:rPr>
              <a:t> хроматину</a:t>
            </a:r>
          </a:p>
        </p:txBody>
      </p:sp>
      <p:sp>
        <p:nvSpPr>
          <p:cNvPr id="49155" name="Text Box 2"/>
          <p:cNvSpPr txBox="1">
            <a:spLocks noChangeArrowheads="1"/>
          </p:cNvSpPr>
          <p:nvPr/>
        </p:nvSpPr>
        <p:spPr bwMode="auto">
          <a:xfrm>
            <a:off x="827584" y="2060848"/>
            <a:ext cx="8228013" cy="4495800"/>
          </a:xfrm>
          <a:prstGeom prst="rect">
            <a:avLst/>
          </a:prstGeom>
          <a:noFill/>
          <a:ln w="9525">
            <a:noFill/>
            <a:round/>
            <a:headEnd/>
            <a:tailEnd/>
          </a:ln>
        </p:spPr>
        <p:txBody>
          <a:bodyPr lIns="90000" tIns="74880" rIns="90000" bIns="46800"/>
          <a:lstStyle/>
          <a:p>
            <a:pPr marL="339725" indent="-339725" eaLnBrk="1" hangingPunct="1">
              <a:lnSpc>
                <a:spcPct val="93000"/>
              </a:lnSpc>
              <a:spcBef>
                <a:spcPts val="800"/>
              </a:spcBef>
              <a:buClr>
                <a:srgbClr val="000000"/>
              </a:buClr>
              <a:buSzPct val="100000"/>
              <a:buFont typeface="Times New Roman" pitchFamily="18" charset="0"/>
              <a:buChar cha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r>
              <a:rPr lang="ru-RU" sz="2600" dirty="0" err="1">
                <a:solidFill>
                  <a:srgbClr val="000000"/>
                </a:solidFill>
              </a:rPr>
              <a:t>Флюоресцентне</a:t>
            </a:r>
            <a:r>
              <a:rPr lang="ru-RU" sz="2600" dirty="0">
                <a:solidFill>
                  <a:srgbClr val="000000"/>
                </a:solidFill>
              </a:rPr>
              <a:t> </a:t>
            </a:r>
            <a:r>
              <a:rPr lang="ru-RU" sz="2600" dirty="0" err="1">
                <a:solidFill>
                  <a:srgbClr val="000000"/>
                </a:solidFill>
              </a:rPr>
              <a:t>забарвлення</a:t>
            </a:r>
            <a:r>
              <a:rPr lang="ru-RU" sz="2600" dirty="0">
                <a:solidFill>
                  <a:srgbClr val="000000"/>
                </a:solidFill>
              </a:rPr>
              <a:t> </a:t>
            </a:r>
            <a:r>
              <a:rPr lang="ru-RU" sz="2600" dirty="0" err="1">
                <a:solidFill>
                  <a:srgbClr val="000000"/>
                </a:solidFill>
              </a:rPr>
              <a:t>ділянки</a:t>
            </a:r>
            <a:r>
              <a:rPr lang="ru-RU" sz="2600" dirty="0">
                <a:solidFill>
                  <a:srgbClr val="000000"/>
                </a:solidFill>
              </a:rPr>
              <a:t> </a:t>
            </a:r>
            <a:r>
              <a:rPr lang="ru-RU" sz="2600" dirty="0" err="1">
                <a:solidFill>
                  <a:srgbClr val="000000"/>
                </a:solidFill>
              </a:rPr>
              <a:t>довгого</a:t>
            </a:r>
            <a:r>
              <a:rPr lang="ru-RU" sz="2600" dirty="0">
                <a:solidFill>
                  <a:srgbClr val="000000"/>
                </a:solidFill>
              </a:rPr>
              <a:t> плеча           </a:t>
            </a:r>
            <a:r>
              <a:rPr lang="en-US" sz="2600" dirty="0">
                <a:solidFill>
                  <a:srgbClr val="000000"/>
                </a:solidFill>
              </a:rPr>
              <a:t>Y</a:t>
            </a:r>
            <a:r>
              <a:rPr lang="ru-RU" sz="2600" dirty="0">
                <a:solidFill>
                  <a:srgbClr val="000000"/>
                </a:solidFill>
              </a:rPr>
              <a:t>-</a:t>
            </a:r>
            <a:r>
              <a:rPr lang="ru-RU" sz="2600" dirty="0" err="1">
                <a:solidFill>
                  <a:srgbClr val="000000"/>
                </a:solidFill>
              </a:rPr>
              <a:t>хромосоми</a:t>
            </a:r>
            <a:r>
              <a:rPr lang="ru-RU" sz="2600" dirty="0">
                <a:solidFill>
                  <a:srgbClr val="000000"/>
                </a:solidFill>
              </a:rPr>
              <a:t> </a:t>
            </a:r>
            <a:r>
              <a:rPr lang="ru-RU" sz="2600" dirty="0" err="1">
                <a:solidFill>
                  <a:srgbClr val="000000"/>
                </a:solidFill>
              </a:rPr>
              <a:t>акрихін-іпритом</a:t>
            </a:r>
            <a:r>
              <a:rPr lang="ru-RU" sz="2600" dirty="0">
                <a:solidFill>
                  <a:srgbClr val="000000"/>
                </a:solidFill>
              </a:rPr>
              <a:t> – </a:t>
            </a:r>
            <a:r>
              <a:rPr lang="ru-RU" sz="2600" dirty="0" err="1">
                <a:solidFill>
                  <a:srgbClr val="000000"/>
                </a:solidFill>
              </a:rPr>
              <a:t>зеленувате</a:t>
            </a:r>
            <a:r>
              <a:rPr lang="ru-RU" sz="2600" dirty="0">
                <a:solidFill>
                  <a:srgbClr val="000000"/>
                </a:solidFill>
              </a:rPr>
              <a:t> </a:t>
            </a:r>
            <a:r>
              <a:rPr lang="ru-RU" sz="2600" dirty="0" err="1">
                <a:solidFill>
                  <a:srgbClr val="000000"/>
                </a:solidFill>
              </a:rPr>
              <a:t>тільце</a:t>
            </a:r>
            <a:r>
              <a:rPr lang="ru-RU" sz="2600" dirty="0">
                <a:solidFill>
                  <a:srgbClr val="000000"/>
                </a:solidFill>
              </a:rPr>
              <a:t> </a:t>
            </a:r>
            <a:r>
              <a:rPr lang="ru-RU" sz="2600" dirty="0" err="1">
                <a:solidFill>
                  <a:srgbClr val="000000"/>
                </a:solidFill>
              </a:rPr>
              <a:t>діаметром</a:t>
            </a:r>
            <a:r>
              <a:rPr lang="ru-RU" sz="2600" dirty="0">
                <a:solidFill>
                  <a:srgbClr val="000000"/>
                </a:solidFill>
              </a:rPr>
              <a:t> 0,3-1,0 мкм, </a:t>
            </a:r>
            <a:r>
              <a:rPr lang="ru-RU" sz="2600" dirty="0" err="1">
                <a:solidFill>
                  <a:srgbClr val="000000"/>
                </a:solidFill>
              </a:rPr>
              <a:t>що</a:t>
            </a:r>
            <a:r>
              <a:rPr lang="ru-RU" sz="2600" dirty="0">
                <a:solidFill>
                  <a:srgbClr val="000000"/>
                </a:solidFill>
              </a:rPr>
              <a:t> </a:t>
            </a:r>
            <a:r>
              <a:rPr lang="ru-RU" sz="2600" dirty="0" err="1">
                <a:solidFill>
                  <a:srgbClr val="000000"/>
                </a:solidFill>
              </a:rPr>
              <a:t>яскраво</a:t>
            </a:r>
            <a:r>
              <a:rPr lang="ru-RU" sz="2600" dirty="0">
                <a:solidFill>
                  <a:srgbClr val="000000"/>
                </a:solidFill>
              </a:rPr>
              <a:t> </a:t>
            </a:r>
            <a:r>
              <a:rPr lang="ru-RU" sz="2600" dirty="0" err="1">
                <a:solidFill>
                  <a:srgbClr val="000000"/>
                </a:solidFill>
              </a:rPr>
              <a:t>світиться</a:t>
            </a:r>
            <a:r>
              <a:rPr lang="ru-RU" sz="2600" dirty="0">
                <a:solidFill>
                  <a:srgbClr val="000000"/>
                </a:solidFill>
              </a:rPr>
              <a:t>. У </a:t>
            </a:r>
            <a:r>
              <a:rPr lang="ru-RU" sz="2600" dirty="0" err="1">
                <a:solidFill>
                  <a:srgbClr val="000000"/>
                </a:solidFill>
              </a:rPr>
              <a:t>чоловіків</a:t>
            </a:r>
            <a:r>
              <a:rPr lang="ru-RU" sz="2600" dirty="0">
                <a:solidFill>
                  <a:srgbClr val="000000"/>
                </a:solidFill>
              </a:rPr>
              <a:t> у </a:t>
            </a:r>
            <a:r>
              <a:rPr lang="ru-RU" sz="2600" dirty="0" err="1">
                <a:solidFill>
                  <a:srgbClr val="000000"/>
                </a:solidFill>
              </a:rPr>
              <a:t>нормі</a:t>
            </a:r>
            <a:r>
              <a:rPr lang="ru-RU" sz="2600" dirty="0">
                <a:solidFill>
                  <a:srgbClr val="000000"/>
                </a:solidFill>
              </a:rPr>
              <a:t> одна </a:t>
            </a:r>
            <a:r>
              <a:rPr lang="ru-RU" sz="2600" dirty="0" err="1">
                <a:solidFill>
                  <a:srgbClr val="000000"/>
                </a:solidFill>
              </a:rPr>
              <a:t>глибка</a:t>
            </a:r>
            <a:r>
              <a:rPr lang="ru-RU" sz="2600" dirty="0">
                <a:solidFill>
                  <a:srgbClr val="000000"/>
                </a:solidFill>
              </a:rPr>
              <a:t> </a:t>
            </a:r>
            <a:r>
              <a:rPr lang="en-US" sz="2600" dirty="0">
                <a:solidFill>
                  <a:srgbClr val="000000"/>
                </a:solidFill>
              </a:rPr>
              <a:t>Y-</a:t>
            </a:r>
            <a:r>
              <a:rPr lang="ru-RU" sz="2600" dirty="0">
                <a:solidFill>
                  <a:srgbClr val="000000"/>
                </a:solidFill>
              </a:rPr>
              <a:t>хроматину. </a:t>
            </a:r>
            <a:r>
              <a:rPr lang="ru-RU" sz="2600" dirty="0" err="1">
                <a:solidFill>
                  <a:srgbClr val="000000"/>
                </a:solidFill>
              </a:rPr>
              <a:t>Його</a:t>
            </a:r>
            <a:r>
              <a:rPr lang="ru-RU" sz="2600" dirty="0">
                <a:solidFill>
                  <a:srgbClr val="000000"/>
                </a:solidFill>
              </a:rPr>
              <a:t> </a:t>
            </a:r>
            <a:r>
              <a:rPr lang="ru-RU" sz="2600" dirty="0" err="1">
                <a:solidFill>
                  <a:srgbClr val="000000"/>
                </a:solidFill>
              </a:rPr>
              <a:t>визначають</a:t>
            </a:r>
            <a:r>
              <a:rPr lang="ru-RU" sz="2600" dirty="0">
                <a:solidFill>
                  <a:srgbClr val="000000"/>
                </a:solidFill>
              </a:rPr>
              <a:t> у </a:t>
            </a:r>
            <a:r>
              <a:rPr lang="ru-RU" sz="2600" dirty="0" err="1">
                <a:solidFill>
                  <a:srgbClr val="000000"/>
                </a:solidFill>
              </a:rPr>
              <a:t>буккальному</a:t>
            </a:r>
            <a:r>
              <a:rPr lang="ru-RU" sz="2600" dirty="0">
                <a:solidFill>
                  <a:srgbClr val="000000"/>
                </a:solidFill>
              </a:rPr>
              <a:t> </a:t>
            </a:r>
            <a:r>
              <a:rPr lang="ru-RU" sz="2600" dirty="0" err="1">
                <a:solidFill>
                  <a:srgbClr val="000000"/>
                </a:solidFill>
              </a:rPr>
              <a:t>зіскрібку</a:t>
            </a:r>
            <a:r>
              <a:rPr lang="ru-RU" sz="2600" dirty="0">
                <a:solidFill>
                  <a:srgbClr val="000000"/>
                </a:solidFill>
              </a:rPr>
              <a:t>, лейкоцитах </a:t>
            </a:r>
            <a:r>
              <a:rPr lang="ru-RU" sz="2600" dirty="0" err="1">
                <a:solidFill>
                  <a:srgbClr val="000000"/>
                </a:solidFill>
              </a:rPr>
              <a:t>периферичної</a:t>
            </a:r>
            <a:r>
              <a:rPr lang="ru-RU" sz="2600" dirty="0">
                <a:solidFill>
                  <a:srgbClr val="000000"/>
                </a:solidFill>
              </a:rPr>
              <a:t> </a:t>
            </a:r>
            <a:r>
              <a:rPr lang="ru-RU" sz="2600" dirty="0" err="1">
                <a:solidFill>
                  <a:srgbClr val="000000"/>
                </a:solidFill>
              </a:rPr>
              <a:t>крові</a:t>
            </a:r>
            <a:r>
              <a:rPr lang="ru-RU" sz="2600" dirty="0">
                <a:solidFill>
                  <a:srgbClr val="000000"/>
                </a:solidFill>
              </a:rPr>
              <a:t>.</a:t>
            </a:r>
          </a:p>
          <a:p>
            <a:pPr marL="339725" indent="-339725" eaLnBrk="1" hangingPunct="1">
              <a:lnSpc>
                <a:spcPct val="93000"/>
              </a:lnSpc>
              <a:spcBef>
                <a:spcPts val="800"/>
              </a:spcBef>
              <a:buClr>
                <a:srgbClr val="000000"/>
              </a:buClr>
              <a:buSzPct val="100000"/>
              <a:buFont typeface="Times New Roman" pitchFamily="18" charset="0"/>
              <a:buChar cha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r>
              <a:rPr lang="ru-RU" sz="2600" dirty="0" err="1">
                <a:solidFill>
                  <a:srgbClr val="000000"/>
                </a:solidFill>
              </a:rPr>
              <a:t>Діагностика</a:t>
            </a:r>
            <a:r>
              <a:rPr lang="ru-RU" sz="2600" dirty="0">
                <a:solidFill>
                  <a:srgbClr val="000000"/>
                </a:solidFill>
              </a:rPr>
              <a:t> синдрому «</a:t>
            </a:r>
            <a:r>
              <a:rPr lang="ru-RU" sz="2600" dirty="0" err="1">
                <a:solidFill>
                  <a:srgbClr val="000000"/>
                </a:solidFill>
              </a:rPr>
              <a:t>суперчоловіка</a:t>
            </a:r>
            <a:r>
              <a:rPr lang="ru-RU" sz="2600" dirty="0">
                <a:solidFill>
                  <a:srgbClr val="000000"/>
                </a:solidFill>
              </a:rPr>
              <a:t>» – </a:t>
            </a:r>
            <a:r>
              <a:rPr lang="ru-RU" sz="2600" dirty="0" err="1">
                <a:solidFill>
                  <a:srgbClr val="000000"/>
                </a:solidFill>
              </a:rPr>
              <a:t>каріотип</a:t>
            </a:r>
            <a:r>
              <a:rPr lang="ru-RU" sz="2600" dirty="0">
                <a:solidFill>
                  <a:srgbClr val="000000"/>
                </a:solidFill>
              </a:rPr>
              <a:t>: 47,</a:t>
            </a:r>
            <a:r>
              <a:rPr lang="en-US" sz="2600" dirty="0">
                <a:solidFill>
                  <a:srgbClr val="000000"/>
                </a:solidFill>
              </a:rPr>
              <a:t>XYY</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Grp="1"/>
          </p:cNvSpPr>
          <p:nvPr>
            <p:ph type="body" idx="4294967295"/>
          </p:nvPr>
        </p:nvSpPr>
        <p:spPr>
          <a:xfrm>
            <a:off x="467544" y="693738"/>
            <a:ext cx="8487544" cy="5438775"/>
          </a:xfrm>
        </p:spPr>
        <p:txBody>
          <a:bodyPr/>
          <a:lstStyle/>
          <a:p>
            <a:pPr marL="608013" indent="-606425" eaLnBrk="1" hangingPunct="1">
              <a:spcBef>
                <a:spcPts val="650"/>
              </a:spcBef>
              <a:buClrTx/>
              <a:buSzPct val="60000"/>
              <a:tabLst>
                <a:tab pos="1177925" algn="l"/>
                <a:tab pos="2092325" algn="l"/>
                <a:tab pos="3006725" algn="l"/>
                <a:tab pos="3921125" algn="l"/>
                <a:tab pos="4835525" algn="l"/>
                <a:tab pos="5749925" algn="l"/>
                <a:tab pos="6664325" algn="l"/>
                <a:tab pos="7578725" algn="l"/>
                <a:tab pos="8493125" algn="l"/>
                <a:tab pos="9407525" algn="l"/>
                <a:tab pos="10321925" algn="l"/>
              </a:tabLst>
            </a:pPr>
            <a:endParaRPr lang="en-GB" altLang="ru-RU" dirty="0"/>
          </a:p>
          <a:p>
            <a:pPr marL="608013" indent="-606425" algn="ctr" eaLnBrk="1" hangingPunct="1">
              <a:spcBef>
                <a:spcPts val="650"/>
              </a:spcBef>
              <a:buClrTx/>
              <a:buSzPct val="60000"/>
              <a:tabLst>
                <a:tab pos="1177925" algn="l"/>
                <a:tab pos="2092325" algn="l"/>
                <a:tab pos="3006725" algn="l"/>
                <a:tab pos="3921125" algn="l"/>
                <a:tab pos="4835525" algn="l"/>
                <a:tab pos="5749925" algn="l"/>
                <a:tab pos="6664325" algn="l"/>
                <a:tab pos="7578725" algn="l"/>
                <a:tab pos="8493125" algn="l"/>
                <a:tab pos="9407525" algn="l"/>
                <a:tab pos="10321925" algn="l"/>
              </a:tabLst>
            </a:pPr>
            <a:r>
              <a:rPr lang="ru-RU" altLang="ru-RU" sz="2800" b="1" dirty="0" err="1">
                <a:solidFill>
                  <a:srgbClr val="FF0000"/>
                </a:solidFill>
                <a:latin typeface="Cambria" panose="02040503050406030204" pitchFamily="18" charset="0"/>
                <a:ea typeface="Cambria" panose="02040503050406030204" pitchFamily="18" charset="0"/>
              </a:rPr>
              <a:t>Хвороби</a:t>
            </a:r>
            <a:r>
              <a:rPr lang="ru-RU" altLang="ru-RU" sz="2800" b="1" dirty="0">
                <a:solidFill>
                  <a:srgbClr val="FF0000"/>
                </a:solidFill>
                <a:latin typeface="Cambria" panose="02040503050406030204" pitchFamily="18" charset="0"/>
                <a:ea typeface="Cambria" panose="02040503050406030204" pitchFamily="18" charset="0"/>
              </a:rPr>
              <a:t>, </a:t>
            </a:r>
            <a:r>
              <a:rPr lang="ru-RU" altLang="ru-RU" sz="2800" b="1" dirty="0" err="1">
                <a:solidFill>
                  <a:srgbClr val="FF0000"/>
                </a:solidFill>
                <a:latin typeface="Cambria" panose="02040503050406030204" pitchFamily="18" charset="0"/>
                <a:ea typeface="Cambria" panose="02040503050406030204" pitchFamily="18" charset="0"/>
              </a:rPr>
              <a:t>зумовлені</a:t>
            </a:r>
            <a:r>
              <a:rPr lang="ru-RU" altLang="ru-RU" sz="2800" b="1" dirty="0">
                <a:solidFill>
                  <a:srgbClr val="FF0000"/>
                </a:solidFill>
                <a:latin typeface="Cambria" panose="02040503050406030204" pitchFamily="18" charset="0"/>
                <a:ea typeface="Cambria" panose="02040503050406030204" pitchFamily="18" charset="0"/>
              </a:rPr>
              <a:t> </a:t>
            </a:r>
            <a:r>
              <a:rPr lang="ru-RU" altLang="ru-RU" sz="2800" b="1" dirty="0" err="1">
                <a:solidFill>
                  <a:srgbClr val="FF0000"/>
                </a:solidFill>
                <a:latin typeface="Cambria" panose="02040503050406030204" pitchFamily="18" charset="0"/>
                <a:ea typeface="Cambria" panose="02040503050406030204" pitchFamily="18" charset="0"/>
              </a:rPr>
              <a:t>зміною</a:t>
            </a:r>
            <a:r>
              <a:rPr lang="ru-RU" altLang="ru-RU" sz="2800" b="1" dirty="0">
                <a:solidFill>
                  <a:srgbClr val="FF0000"/>
                </a:solidFill>
                <a:latin typeface="Cambria" panose="02040503050406030204" pitchFamily="18" charset="0"/>
                <a:ea typeface="Cambria" panose="02040503050406030204" pitchFamily="18" charset="0"/>
              </a:rPr>
              <a:t> </a:t>
            </a:r>
            <a:r>
              <a:rPr lang="ru-RU" altLang="ru-RU" sz="2800" b="1" dirty="0" err="1">
                <a:solidFill>
                  <a:srgbClr val="FF0000"/>
                </a:solidFill>
                <a:latin typeface="Cambria" panose="02040503050406030204" pitchFamily="18" charset="0"/>
                <a:ea typeface="Cambria" panose="02040503050406030204" pitchFamily="18" charset="0"/>
              </a:rPr>
              <a:t>кількості</a:t>
            </a:r>
            <a:r>
              <a:rPr lang="ru-RU" altLang="ru-RU" sz="2800" b="1" dirty="0">
                <a:solidFill>
                  <a:srgbClr val="FF0000"/>
                </a:solidFill>
                <a:latin typeface="Cambria" panose="02040503050406030204" pitchFamily="18" charset="0"/>
                <a:ea typeface="Cambria" panose="02040503050406030204" pitchFamily="18" charset="0"/>
              </a:rPr>
              <a:t> </a:t>
            </a:r>
            <a:r>
              <a:rPr lang="ru-RU" altLang="ru-RU" sz="2800" b="1" dirty="0" err="1">
                <a:solidFill>
                  <a:srgbClr val="FF0000"/>
                </a:solidFill>
                <a:latin typeface="Cambria" panose="02040503050406030204" pitchFamily="18" charset="0"/>
                <a:ea typeface="Cambria" panose="02040503050406030204" pitchFamily="18" charset="0"/>
              </a:rPr>
              <a:t>або</a:t>
            </a:r>
            <a:r>
              <a:rPr lang="ru-RU" altLang="ru-RU" sz="2800" b="1" dirty="0">
                <a:solidFill>
                  <a:srgbClr val="FF0000"/>
                </a:solidFill>
                <a:latin typeface="Cambria" panose="02040503050406030204" pitchFamily="18" charset="0"/>
                <a:ea typeface="Cambria" panose="02040503050406030204" pitchFamily="18" charset="0"/>
              </a:rPr>
              <a:t> </a:t>
            </a:r>
            <a:r>
              <a:rPr lang="ru-RU" altLang="ru-RU" sz="2800" b="1" dirty="0" err="1">
                <a:solidFill>
                  <a:srgbClr val="FF0000"/>
                </a:solidFill>
                <a:latin typeface="Cambria" panose="02040503050406030204" pitchFamily="18" charset="0"/>
                <a:ea typeface="Cambria" panose="02040503050406030204" pitchFamily="18" charset="0"/>
              </a:rPr>
              <a:t>структури</a:t>
            </a:r>
            <a:r>
              <a:rPr lang="ru-RU" altLang="ru-RU" sz="2800" b="1" dirty="0">
                <a:solidFill>
                  <a:srgbClr val="FF0000"/>
                </a:solidFill>
                <a:latin typeface="Cambria" panose="02040503050406030204" pitchFamily="18" charset="0"/>
                <a:ea typeface="Cambria" panose="02040503050406030204" pitchFamily="18" charset="0"/>
              </a:rPr>
              <a:t> </a:t>
            </a:r>
            <a:r>
              <a:rPr lang="ru-RU" altLang="ru-RU" sz="2800" b="1" dirty="0" err="1">
                <a:solidFill>
                  <a:srgbClr val="FF0000"/>
                </a:solidFill>
                <a:latin typeface="Cambria" panose="02040503050406030204" pitchFamily="18" charset="0"/>
                <a:ea typeface="Cambria" panose="02040503050406030204" pitchFamily="18" charset="0"/>
              </a:rPr>
              <a:t>аутосом</a:t>
            </a:r>
            <a:r>
              <a:rPr lang="ru-RU" altLang="ru-RU" sz="2800" b="1" dirty="0">
                <a:latin typeface="Cambria" panose="02040503050406030204" pitchFamily="18" charset="0"/>
                <a:ea typeface="Cambria" panose="02040503050406030204" pitchFamily="18" charset="0"/>
              </a:rPr>
              <a:t>.</a:t>
            </a:r>
          </a:p>
          <a:p>
            <a:pPr marL="608013" indent="-606425" eaLnBrk="1" hangingPunct="1">
              <a:spcBef>
                <a:spcPts val="650"/>
              </a:spcBef>
              <a:buClrTx/>
              <a:buSzPct val="60000"/>
              <a:buFont typeface="Wingdings" panose="05000000000000000000" pitchFamily="2" charset="2"/>
              <a:buChar char="Ø"/>
              <a:tabLst>
                <a:tab pos="1177925" algn="l"/>
                <a:tab pos="2092325" algn="l"/>
                <a:tab pos="3006725" algn="l"/>
                <a:tab pos="3921125" algn="l"/>
                <a:tab pos="4835525" algn="l"/>
                <a:tab pos="5749925" algn="l"/>
                <a:tab pos="6664325" algn="l"/>
                <a:tab pos="7578725" algn="l"/>
                <a:tab pos="8493125" algn="l"/>
                <a:tab pos="9407525" algn="l"/>
                <a:tab pos="10321925" algn="l"/>
              </a:tabLst>
            </a:pPr>
            <a:r>
              <a:rPr lang="ru-RU" altLang="ru-RU" sz="2800" dirty="0" err="1">
                <a:latin typeface="Cambria" panose="02040503050406030204" pitchFamily="18" charset="0"/>
                <a:ea typeface="Cambria" panose="02040503050406030204" pitchFamily="18" charset="0"/>
              </a:rPr>
              <a:t>Множинні</a:t>
            </a:r>
            <a:r>
              <a:rPr lang="ru-RU" altLang="ru-RU" sz="2800" dirty="0">
                <a:latin typeface="Cambria" panose="02040503050406030204" pitchFamily="18" charset="0"/>
                <a:ea typeface="Cambria" panose="02040503050406030204" pitchFamily="18" charset="0"/>
              </a:rPr>
              <a:t> </a:t>
            </a:r>
            <a:r>
              <a:rPr lang="ru-RU" altLang="ru-RU" sz="2800" dirty="0" err="1">
                <a:latin typeface="Cambria" panose="02040503050406030204" pitchFamily="18" charset="0"/>
                <a:ea typeface="Cambria" panose="02040503050406030204" pitchFamily="18" charset="0"/>
              </a:rPr>
              <a:t>вроджені</a:t>
            </a:r>
            <a:r>
              <a:rPr lang="ru-RU" altLang="ru-RU" sz="2800" dirty="0">
                <a:latin typeface="Cambria" panose="02040503050406030204" pitchFamily="18" charset="0"/>
                <a:ea typeface="Cambria" panose="02040503050406030204" pitchFamily="18" charset="0"/>
              </a:rPr>
              <a:t> вади</a:t>
            </a:r>
          </a:p>
          <a:p>
            <a:pPr marL="608013" indent="-606425" eaLnBrk="1" hangingPunct="1">
              <a:spcBef>
                <a:spcPts val="650"/>
              </a:spcBef>
              <a:buClrTx/>
              <a:buSzPct val="60000"/>
              <a:buFont typeface="Wingdings" panose="05000000000000000000" pitchFamily="2" charset="2"/>
              <a:buChar char="Ø"/>
              <a:tabLst>
                <a:tab pos="1177925" algn="l"/>
                <a:tab pos="2092325" algn="l"/>
                <a:tab pos="3006725" algn="l"/>
                <a:tab pos="3921125" algn="l"/>
                <a:tab pos="4835525" algn="l"/>
                <a:tab pos="5749925" algn="l"/>
                <a:tab pos="6664325" algn="l"/>
                <a:tab pos="7578725" algn="l"/>
                <a:tab pos="8493125" algn="l"/>
                <a:tab pos="9407525" algn="l"/>
                <a:tab pos="10321925" algn="l"/>
              </a:tabLst>
            </a:pPr>
            <a:r>
              <a:rPr lang="ru-RU" altLang="ru-RU" sz="2800" dirty="0" err="1">
                <a:latin typeface="Cambria" panose="02040503050406030204" pitchFamily="18" charset="0"/>
                <a:ea typeface="Cambria" panose="02040503050406030204" pitchFamily="18" charset="0"/>
              </a:rPr>
              <a:t>розумова</a:t>
            </a:r>
            <a:r>
              <a:rPr lang="ru-RU" altLang="ru-RU" sz="2800" dirty="0">
                <a:latin typeface="Cambria" panose="02040503050406030204" pitchFamily="18" charset="0"/>
                <a:ea typeface="Cambria" panose="02040503050406030204" pitchFamily="18" charset="0"/>
              </a:rPr>
              <a:t> </a:t>
            </a:r>
            <a:r>
              <a:rPr lang="ru-RU" altLang="ru-RU" sz="2800" dirty="0" err="1">
                <a:latin typeface="Cambria" panose="02040503050406030204" pitchFamily="18" charset="0"/>
                <a:ea typeface="Cambria" panose="02040503050406030204" pitchFamily="18" charset="0"/>
              </a:rPr>
              <a:t>відсталість</a:t>
            </a:r>
            <a:r>
              <a:rPr lang="ru-RU" altLang="ru-RU" sz="2800" dirty="0">
                <a:latin typeface="Cambria" panose="02040503050406030204" pitchFamily="18" charset="0"/>
                <a:ea typeface="Cambria" panose="02040503050406030204" pitchFamily="18" charset="0"/>
              </a:rPr>
              <a:t>.</a:t>
            </a:r>
          </a:p>
          <a:p>
            <a:pPr marL="608013" indent="-606425" eaLnBrk="1" hangingPunct="1">
              <a:spcBef>
                <a:spcPts val="650"/>
              </a:spcBef>
              <a:buClrTx/>
              <a:buSzPct val="60000"/>
              <a:buFont typeface="Wingdings" panose="05000000000000000000" pitchFamily="2" charset="2"/>
              <a:buChar char="Ø"/>
              <a:tabLst>
                <a:tab pos="1177925" algn="l"/>
                <a:tab pos="2092325" algn="l"/>
                <a:tab pos="3006725" algn="l"/>
                <a:tab pos="3921125" algn="l"/>
                <a:tab pos="4835525" algn="l"/>
                <a:tab pos="5749925" algn="l"/>
                <a:tab pos="6664325" algn="l"/>
                <a:tab pos="7578725" algn="l"/>
                <a:tab pos="8493125" algn="l"/>
                <a:tab pos="9407525" algn="l"/>
                <a:tab pos="10321925" algn="l"/>
              </a:tabLst>
            </a:pPr>
            <a:r>
              <a:rPr lang="ru-RU" altLang="ru-RU" sz="2800" dirty="0" err="1">
                <a:latin typeface="Cambria" panose="02040503050406030204" pitchFamily="18" charset="0"/>
                <a:ea typeface="Cambria" panose="02040503050406030204" pitchFamily="18" charset="0"/>
              </a:rPr>
              <a:t>Виявляється</a:t>
            </a:r>
            <a:r>
              <a:rPr lang="ru-RU" altLang="ru-RU" sz="2800" dirty="0">
                <a:latin typeface="Cambria" panose="02040503050406030204" pitchFamily="18" charset="0"/>
                <a:ea typeface="Cambria" panose="02040503050406030204" pitchFamily="18" charset="0"/>
              </a:rPr>
              <a:t> при </a:t>
            </a:r>
            <a:r>
              <a:rPr lang="ru-RU" altLang="ru-RU" sz="2800" dirty="0" err="1">
                <a:latin typeface="Cambria" panose="02040503050406030204" pitchFamily="18" charset="0"/>
                <a:ea typeface="Cambria" panose="02040503050406030204" pitchFamily="18" charset="0"/>
              </a:rPr>
              <a:t>народженні</a:t>
            </a:r>
            <a:endParaRPr lang="ru-RU" altLang="ru-RU" sz="2800" dirty="0">
              <a:latin typeface="Cambria" panose="02040503050406030204" pitchFamily="18" charset="0"/>
              <a:ea typeface="Cambria" panose="02040503050406030204" pitchFamily="18" charset="0"/>
            </a:endParaRPr>
          </a:p>
          <a:p>
            <a:pPr marL="608013" indent="-606425" eaLnBrk="1" hangingPunct="1">
              <a:spcBef>
                <a:spcPts val="650"/>
              </a:spcBef>
              <a:buClrTx/>
              <a:buSzPct val="60000"/>
              <a:buFont typeface="Wingdings" panose="05000000000000000000" pitchFamily="2" charset="2"/>
              <a:buChar char="Ø"/>
              <a:tabLst>
                <a:tab pos="1177925" algn="l"/>
                <a:tab pos="2092325" algn="l"/>
                <a:tab pos="3006725" algn="l"/>
                <a:tab pos="3921125" algn="l"/>
                <a:tab pos="4835525" algn="l"/>
                <a:tab pos="5749925" algn="l"/>
                <a:tab pos="6664325" algn="l"/>
                <a:tab pos="7578725" algn="l"/>
                <a:tab pos="8493125" algn="l"/>
                <a:tab pos="9407525" algn="l"/>
                <a:tab pos="10321925" algn="l"/>
              </a:tabLst>
            </a:pPr>
            <a:endParaRPr lang="ru-RU" altLang="ru-RU" sz="2800" dirty="0">
              <a:latin typeface="Cambria" panose="02040503050406030204" pitchFamily="18" charset="0"/>
              <a:ea typeface="Cambria" panose="02040503050406030204" pitchFamily="18" charset="0"/>
            </a:endParaRPr>
          </a:p>
          <a:p>
            <a:pPr marL="608013" indent="-606425" algn="ctr" eaLnBrk="1" hangingPunct="1">
              <a:spcBef>
                <a:spcPts val="650"/>
              </a:spcBef>
              <a:buClrTx/>
              <a:buSzPct val="60000"/>
              <a:tabLst>
                <a:tab pos="1177925" algn="l"/>
                <a:tab pos="2092325" algn="l"/>
                <a:tab pos="3006725" algn="l"/>
                <a:tab pos="3921125" algn="l"/>
                <a:tab pos="4835525" algn="l"/>
                <a:tab pos="5749925" algn="l"/>
                <a:tab pos="6664325" algn="l"/>
                <a:tab pos="7578725" algn="l"/>
                <a:tab pos="8493125" algn="l"/>
                <a:tab pos="9407525" algn="l"/>
                <a:tab pos="10321925" algn="l"/>
              </a:tabLst>
            </a:pPr>
            <a:r>
              <a:rPr lang="ru-RU" altLang="ru-RU" sz="2800" b="1" dirty="0" err="1">
                <a:solidFill>
                  <a:srgbClr val="FF0000"/>
                </a:solidFill>
                <a:latin typeface="Cambria" panose="02040503050406030204" pitchFamily="18" charset="0"/>
                <a:ea typeface="Cambria" panose="02040503050406030204" pitchFamily="18" charset="0"/>
              </a:rPr>
              <a:t>Хвороби</a:t>
            </a:r>
            <a:r>
              <a:rPr lang="ru-RU" altLang="ru-RU" sz="2800" b="1" dirty="0">
                <a:solidFill>
                  <a:srgbClr val="FF0000"/>
                </a:solidFill>
                <a:latin typeface="Cambria" panose="02040503050406030204" pitchFamily="18" charset="0"/>
                <a:ea typeface="Cambria" panose="02040503050406030204" pitchFamily="18" charset="0"/>
              </a:rPr>
              <a:t> </a:t>
            </a:r>
            <a:r>
              <a:rPr lang="ru-RU" altLang="ru-RU" sz="2800" b="1" dirty="0" err="1">
                <a:solidFill>
                  <a:srgbClr val="FF0000"/>
                </a:solidFill>
                <a:latin typeface="Cambria" panose="02040503050406030204" pitchFamily="18" charset="0"/>
                <a:ea typeface="Cambria" panose="02040503050406030204" pitchFamily="18" charset="0"/>
              </a:rPr>
              <a:t>зумовлені</a:t>
            </a:r>
            <a:r>
              <a:rPr lang="ru-RU" altLang="ru-RU" sz="2800" b="1" dirty="0">
                <a:solidFill>
                  <a:srgbClr val="FF0000"/>
                </a:solidFill>
                <a:latin typeface="Cambria" panose="02040503050406030204" pitchFamily="18" charset="0"/>
                <a:ea typeface="Cambria" panose="02040503050406030204" pitchFamily="18" charset="0"/>
              </a:rPr>
              <a:t> </a:t>
            </a:r>
            <a:r>
              <a:rPr lang="ru-RU" altLang="ru-RU" sz="2800" b="1" dirty="0" err="1">
                <a:solidFill>
                  <a:srgbClr val="FF0000"/>
                </a:solidFill>
                <a:latin typeface="Cambria" panose="02040503050406030204" pitchFamily="18" charset="0"/>
                <a:ea typeface="Cambria" panose="02040503050406030204" pitchFamily="18" charset="0"/>
              </a:rPr>
              <a:t>мутаціями</a:t>
            </a:r>
            <a:r>
              <a:rPr lang="ru-RU" altLang="ru-RU" sz="2800" b="1" dirty="0">
                <a:solidFill>
                  <a:srgbClr val="FF0000"/>
                </a:solidFill>
                <a:latin typeface="Cambria" panose="02040503050406030204" pitchFamily="18" charset="0"/>
                <a:ea typeface="Cambria" panose="02040503050406030204" pitchFamily="18" charset="0"/>
              </a:rPr>
              <a:t> </a:t>
            </a:r>
            <a:r>
              <a:rPr lang="ru-RU" altLang="ru-RU" sz="2800" b="1" dirty="0" err="1">
                <a:solidFill>
                  <a:srgbClr val="FF0000"/>
                </a:solidFill>
                <a:latin typeface="Cambria" panose="02040503050406030204" pitchFamily="18" charset="0"/>
                <a:ea typeface="Cambria" panose="02040503050406030204" pitchFamily="18" charset="0"/>
              </a:rPr>
              <a:t>статевих</a:t>
            </a:r>
            <a:r>
              <a:rPr lang="ru-RU" altLang="ru-RU" sz="2800" b="1" dirty="0">
                <a:solidFill>
                  <a:srgbClr val="FF0000"/>
                </a:solidFill>
                <a:latin typeface="Cambria" panose="02040503050406030204" pitchFamily="18" charset="0"/>
                <a:ea typeface="Cambria" panose="02040503050406030204" pitchFamily="18" charset="0"/>
              </a:rPr>
              <a:t> хромосом.</a:t>
            </a:r>
          </a:p>
          <a:p>
            <a:pPr marL="608013" indent="-606425" eaLnBrk="1" hangingPunct="1">
              <a:spcBef>
                <a:spcPts val="650"/>
              </a:spcBef>
              <a:buClrTx/>
              <a:buSzPct val="60000"/>
              <a:buFont typeface="Wingdings" panose="05000000000000000000" pitchFamily="2" charset="2"/>
              <a:buChar char="Ø"/>
              <a:tabLst>
                <a:tab pos="1177925" algn="l"/>
                <a:tab pos="2092325" algn="l"/>
                <a:tab pos="3006725" algn="l"/>
                <a:tab pos="3921125" algn="l"/>
                <a:tab pos="4835525" algn="l"/>
                <a:tab pos="5749925" algn="l"/>
                <a:tab pos="6664325" algn="l"/>
                <a:tab pos="7578725" algn="l"/>
                <a:tab pos="8493125" algn="l"/>
                <a:tab pos="9407525" algn="l"/>
                <a:tab pos="10321925" algn="l"/>
              </a:tabLst>
            </a:pPr>
            <a:r>
              <a:rPr lang="ru-RU" altLang="ru-RU" sz="2800" dirty="0" err="1">
                <a:latin typeface="Cambria" panose="02040503050406030204" pitchFamily="18" charset="0"/>
                <a:ea typeface="Cambria" panose="02040503050406030204" pitchFamily="18" charset="0"/>
              </a:rPr>
              <a:t>Аномальний</a:t>
            </a:r>
            <a:r>
              <a:rPr lang="ru-RU" altLang="ru-RU" sz="2800" dirty="0">
                <a:latin typeface="Cambria" panose="02040503050406030204" pitchFamily="18" charset="0"/>
                <a:ea typeface="Cambria" panose="02040503050406030204" pitchFamily="18" charset="0"/>
              </a:rPr>
              <a:t> </a:t>
            </a:r>
            <a:r>
              <a:rPr lang="ru-RU" altLang="ru-RU" sz="2800" dirty="0" err="1">
                <a:latin typeface="Cambria" panose="02040503050406030204" pitchFamily="18" charset="0"/>
                <a:ea typeface="Cambria" panose="02040503050406030204" pitchFamily="18" charset="0"/>
              </a:rPr>
              <a:t>статевий</a:t>
            </a:r>
            <a:r>
              <a:rPr lang="ru-RU" altLang="ru-RU" sz="2800" dirty="0">
                <a:latin typeface="Cambria" panose="02040503050406030204" pitchFamily="18" charset="0"/>
                <a:ea typeface="Cambria" panose="02040503050406030204" pitchFamily="18" charset="0"/>
              </a:rPr>
              <a:t> </a:t>
            </a:r>
            <a:r>
              <a:rPr lang="ru-RU" altLang="ru-RU" sz="2800" dirty="0" err="1">
                <a:latin typeface="Cambria" panose="02040503050406030204" pitchFamily="18" charset="0"/>
                <a:ea typeface="Cambria" panose="02040503050406030204" pitchFamily="18" charset="0"/>
              </a:rPr>
              <a:t>розвиток</a:t>
            </a:r>
            <a:r>
              <a:rPr lang="ru-RU" altLang="ru-RU" sz="2800" dirty="0">
                <a:latin typeface="Cambria" panose="02040503050406030204" pitchFamily="18" charset="0"/>
                <a:ea typeface="Cambria" panose="02040503050406030204" pitchFamily="18" charset="0"/>
              </a:rPr>
              <a:t>.</a:t>
            </a:r>
          </a:p>
          <a:p>
            <a:pPr marL="608013" indent="-606425" eaLnBrk="1" hangingPunct="1">
              <a:spcBef>
                <a:spcPts val="650"/>
              </a:spcBef>
              <a:buClrTx/>
              <a:buSzPct val="60000"/>
              <a:buFont typeface="Wingdings" panose="05000000000000000000" pitchFamily="2" charset="2"/>
              <a:buChar char="Ø"/>
              <a:tabLst>
                <a:tab pos="1177925" algn="l"/>
                <a:tab pos="2092325" algn="l"/>
                <a:tab pos="3006725" algn="l"/>
                <a:tab pos="3921125" algn="l"/>
                <a:tab pos="4835525" algn="l"/>
                <a:tab pos="5749925" algn="l"/>
                <a:tab pos="6664325" algn="l"/>
                <a:tab pos="7578725" algn="l"/>
                <a:tab pos="8493125" algn="l"/>
                <a:tab pos="9407525" algn="l"/>
                <a:tab pos="10321925" algn="l"/>
              </a:tabLst>
            </a:pPr>
            <a:r>
              <a:rPr lang="ru-RU" altLang="ru-RU" sz="2800" dirty="0" err="1">
                <a:latin typeface="Cambria" panose="02040503050406030204" pitchFamily="18" charset="0"/>
                <a:ea typeface="Cambria" panose="02040503050406030204" pitchFamily="18" charset="0"/>
              </a:rPr>
              <a:t>Нормальний</a:t>
            </a:r>
            <a:r>
              <a:rPr lang="ru-RU" altLang="ru-RU" sz="2800" dirty="0">
                <a:latin typeface="Cambria" panose="02040503050406030204" pitchFamily="18" charset="0"/>
                <a:ea typeface="Cambria" panose="02040503050406030204" pitchFamily="18" charset="0"/>
              </a:rPr>
              <a:t> </a:t>
            </a:r>
            <a:r>
              <a:rPr lang="ru-RU" altLang="ru-RU" sz="2800" dirty="0" err="1">
                <a:latin typeface="Cambria" panose="02040503050406030204" pitchFamily="18" charset="0"/>
                <a:ea typeface="Cambria" panose="02040503050406030204" pitchFamily="18" charset="0"/>
              </a:rPr>
              <a:t>інтелект</a:t>
            </a:r>
            <a:endParaRPr lang="en-GB" altLang="ru-RU" sz="2800" dirty="0">
              <a:latin typeface="Cambria" panose="02040503050406030204" pitchFamily="18" charset="0"/>
              <a:ea typeface="Cambria" panose="02040503050406030204" pitchFamily="18" charset="0"/>
            </a:endParaRPr>
          </a:p>
        </p:txBody>
      </p:sp>
      <p:sp>
        <p:nvSpPr>
          <p:cNvPr id="50179" name="TextBox 2"/>
          <p:cNvSpPr txBox="1">
            <a:spLocks noChangeArrowheads="1"/>
          </p:cNvSpPr>
          <p:nvPr/>
        </p:nvSpPr>
        <p:spPr bwMode="auto">
          <a:xfrm>
            <a:off x="2481263" y="358775"/>
            <a:ext cx="4194175" cy="482600"/>
          </a:xfrm>
          <a:prstGeom prst="rect">
            <a:avLst/>
          </a:prstGeom>
          <a:noFill/>
          <a:ln w="9525">
            <a:noFill/>
            <a:miter lim="800000"/>
            <a:headEnd/>
            <a:tailEnd/>
          </a:ln>
        </p:spPr>
        <p:txBody>
          <a:bodyPr wrap="none">
            <a:spAutoFit/>
          </a:bodyPr>
          <a:lstStyle/>
          <a:p>
            <a:r>
              <a:rPr lang="uk-UA" sz="2500" b="1" dirty="0">
                <a:solidFill>
                  <a:schemeClr val="accent2"/>
                </a:solidFill>
              </a:rPr>
              <a:t>ХРОМОСОМНІ ХВОРОБИ</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p:cNvSpPr>
            <a:spLocks noGrp="1"/>
          </p:cNvSpPr>
          <p:nvPr>
            <p:ph type="body" idx="4294967295"/>
          </p:nvPr>
        </p:nvSpPr>
        <p:spPr>
          <a:xfrm>
            <a:off x="1116013" y="404813"/>
            <a:ext cx="4321175" cy="5724525"/>
          </a:xfrm>
        </p:spPr>
        <p:txBody>
          <a:bodyPr lIns="0" tIns="0" rIns="0" bIns="0"/>
          <a:lstStyle/>
          <a:p>
            <a:pPr marL="0" indent="0" algn="ctr" eaLnBrk="1" hangingPunct="1">
              <a:lnSpc>
                <a:spcPct val="90000"/>
              </a:lnSpc>
              <a:spcBef>
                <a:spcPts val="1100"/>
              </a:spcBef>
              <a:buClrTx/>
              <a:buSzPct val="45000"/>
              <a:tabLst>
                <a:tab pos="568325" algn="l"/>
                <a:tab pos="1482725" algn="l"/>
                <a:tab pos="2397125" algn="l"/>
                <a:tab pos="3311525" algn="l"/>
                <a:tab pos="4225925" algn="l"/>
                <a:tab pos="5140325" algn="l"/>
                <a:tab pos="6054725" algn="l"/>
                <a:tab pos="6969125" algn="l"/>
                <a:tab pos="7883525" algn="l"/>
                <a:tab pos="8797925" algn="l"/>
                <a:tab pos="9710738" algn="l"/>
              </a:tabLst>
            </a:pPr>
            <a:r>
              <a:rPr lang="uk-UA" altLang="ru-RU" sz="3600" b="1" dirty="0">
                <a:solidFill>
                  <a:srgbClr val="CCCC00"/>
                </a:solidFill>
              </a:rPr>
              <a:t>Синдром Дауна</a:t>
            </a:r>
            <a:endParaRPr lang="en-GB" altLang="ru-RU" sz="3600" b="1" dirty="0">
              <a:solidFill>
                <a:srgbClr val="CCCC00"/>
              </a:solidFill>
            </a:endParaRPr>
          </a:p>
          <a:p>
            <a:pPr marL="0" indent="0" eaLnBrk="1" hangingPunct="1">
              <a:lnSpc>
                <a:spcPct val="90000"/>
              </a:lnSpc>
              <a:spcBef>
                <a:spcPts val="500"/>
              </a:spcBef>
              <a:buClr>
                <a:srgbClr val="3333CC"/>
              </a:buClr>
              <a:buSzPct val="45000"/>
              <a:tabLst>
                <a:tab pos="568325" algn="l"/>
                <a:tab pos="1482725" algn="l"/>
                <a:tab pos="2397125" algn="l"/>
                <a:tab pos="3311525" algn="l"/>
                <a:tab pos="4225925" algn="l"/>
                <a:tab pos="5140325" algn="l"/>
                <a:tab pos="6054725" algn="l"/>
                <a:tab pos="6969125" algn="l"/>
                <a:tab pos="7883525" algn="l"/>
                <a:tab pos="8797925" algn="l"/>
                <a:tab pos="9710738" algn="l"/>
              </a:tabLst>
            </a:pPr>
            <a:r>
              <a:rPr lang="en-GB" altLang="ru-RU" sz="2300" dirty="0"/>
              <a:t>1: 700 –1:800. </a:t>
            </a:r>
          </a:p>
          <a:p>
            <a:pPr marL="0" indent="0" eaLnBrk="1" hangingPunct="1">
              <a:lnSpc>
                <a:spcPct val="90000"/>
              </a:lnSpc>
              <a:spcBef>
                <a:spcPts val="500"/>
              </a:spcBef>
              <a:buClr>
                <a:srgbClr val="3333CC"/>
              </a:buClr>
              <a:buSzPct val="45000"/>
              <a:tabLst>
                <a:tab pos="568325" algn="l"/>
                <a:tab pos="1482725" algn="l"/>
                <a:tab pos="2397125" algn="l"/>
                <a:tab pos="3311525" algn="l"/>
                <a:tab pos="4225925" algn="l"/>
                <a:tab pos="5140325" algn="l"/>
                <a:tab pos="6054725" algn="l"/>
                <a:tab pos="6969125" algn="l"/>
                <a:tab pos="7883525" algn="l"/>
                <a:tab pos="8797925" algn="l"/>
                <a:tab pos="9710738" algn="l"/>
              </a:tabLst>
            </a:pPr>
            <a:r>
              <a:rPr lang="en-GB" altLang="ru-RU" sz="2300" dirty="0"/>
              <a:t> 47,ХХ,+21 </a:t>
            </a:r>
            <a:r>
              <a:rPr lang="uk-UA" altLang="ru-RU" sz="2300" dirty="0"/>
              <a:t>або</a:t>
            </a:r>
            <a:r>
              <a:rPr lang="en-GB" altLang="ru-RU" sz="2300" dirty="0"/>
              <a:t> 47,ХY,+21</a:t>
            </a:r>
          </a:p>
        </p:txBody>
      </p:sp>
      <p:pic>
        <p:nvPicPr>
          <p:cNvPr id="51203" name="Picture 2"/>
          <p:cNvPicPr>
            <a:picLocks noChangeAspect="1" noChangeArrowheads="1"/>
          </p:cNvPicPr>
          <p:nvPr/>
        </p:nvPicPr>
        <p:blipFill>
          <a:blip r:embed="rId3" cstate="print"/>
          <a:srcRect/>
          <a:stretch>
            <a:fillRect/>
          </a:stretch>
        </p:blipFill>
        <p:spPr bwMode="auto">
          <a:xfrm>
            <a:off x="5580063" y="3716338"/>
            <a:ext cx="3313112" cy="2649537"/>
          </a:xfrm>
          <a:prstGeom prst="rect">
            <a:avLst/>
          </a:prstGeom>
          <a:noFill/>
          <a:ln w="9525">
            <a:noFill/>
            <a:round/>
            <a:headEnd/>
            <a:tailEnd/>
          </a:ln>
        </p:spPr>
      </p:pic>
      <p:pic>
        <p:nvPicPr>
          <p:cNvPr id="51204" name="Picture 3"/>
          <p:cNvPicPr>
            <a:picLocks noChangeAspect="1" noChangeArrowheads="1"/>
          </p:cNvPicPr>
          <p:nvPr/>
        </p:nvPicPr>
        <p:blipFill>
          <a:blip r:embed="rId4" cstate="print"/>
          <a:srcRect/>
          <a:stretch>
            <a:fillRect/>
          </a:stretch>
        </p:blipFill>
        <p:spPr bwMode="auto">
          <a:xfrm>
            <a:off x="5940425" y="260350"/>
            <a:ext cx="2743200" cy="3386138"/>
          </a:xfrm>
          <a:prstGeom prst="rect">
            <a:avLst/>
          </a:prstGeom>
          <a:noFill/>
          <a:ln w="9525">
            <a:noFill/>
            <a:round/>
            <a:headEnd/>
            <a:tailEnd/>
          </a:ln>
        </p:spPr>
      </p:pic>
      <p:pic>
        <p:nvPicPr>
          <p:cNvPr id="51205" name="Picture 4"/>
          <p:cNvPicPr>
            <a:picLocks noChangeAspect="1" noChangeArrowheads="1"/>
          </p:cNvPicPr>
          <p:nvPr/>
        </p:nvPicPr>
        <p:blipFill>
          <a:blip r:embed="rId5" cstate="print"/>
          <a:srcRect/>
          <a:stretch>
            <a:fillRect/>
          </a:stretch>
        </p:blipFill>
        <p:spPr bwMode="auto">
          <a:xfrm>
            <a:off x="1116013" y="1890713"/>
            <a:ext cx="3681412" cy="4475162"/>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Grp="1"/>
          </p:cNvSpPr>
          <p:nvPr>
            <p:ph type="body" idx="4294967295"/>
          </p:nvPr>
        </p:nvSpPr>
        <p:spPr>
          <a:xfrm>
            <a:off x="250824" y="0"/>
            <a:ext cx="5041255" cy="6130925"/>
          </a:xfrm>
        </p:spPr>
        <p:txBody>
          <a:bodyPr/>
          <a:lstStyle/>
          <a:p>
            <a:pPr marL="333375" indent="-331788" algn="ctr" eaLnBrk="1" hangingPunct="1">
              <a:spcBef>
                <a:spcPts val="4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uk-UA" altLang="ru-RU" sz="2300" b="1" dirty="0">
                <a:solidFill>
                  <a:srgbClr val="CCCC00"/>
                </a:solidFill>
              </a:rPr>
              <a:t>Синдром </a:t>
            </a:r>
            <a:r>
              <a:rPr lang="uk-UA" altLang="ru-RU" sz="2300" b="1" dirty="0" err="1">
                <a:solidFill>
                  <a:srgbClr val="CCCC00"/>
                </a:solidFill>
              </a:rPr>
              <a:t>Едвардса</a:t>
            </a:r>
            <a:endParaRPr lang="en-GB" altLang="ru-RU" sz="2300" b="1" dirty="0">
              <a:solidFill>
                <a:srgbClr val="CCCC00"/>
              </a:solidFill>
            </a:endParaRPr>
          </a:p>
          <a:p>
            <a:pPr marL="333375" indent="-331788" eaLnBrk="1" hangingPunct="1">
              <a:spcBef>
                <a:spcPts val="450"/>
              </a:spcBef>
              <a:buClr>
                <a:srgbClr val="3333CC"/>
              </a:buClr>
              <a:buSzPct val="60000"/>
              <a:buFont typeface="Wingdings" pitchFamily="2" charset="2"/>
              <a:buChar char=""/>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2800" dirty="0"/>
              <a:t>1:5000-1:7000 </a:t>
            </a:r>
          </a:p>
          <a:p>
            <a:pPr marL="333375" indent="-331788" eaLnBrk="1" hangingPunct="1">
              <a:spcBef>
                <a:spcPts val="450"/>
              </a:spcBef>
              <a:buClr>
                <a:srgbClr val="3333CC"/>
              </a:buClr>
              <a:buSzPct val="60000"/>
              <a:buFont typeface="Wingdings" pitchFamily="2" charset="2"/>
              <a:buChar char=""/>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2800" dirty="0"/>
              <a:t>47,ХХ, +18 </a:t>
            </a:r>
            <a:r>
              <a:rPr lang="uk-UA" altLang="ru-RU" sz="2800" dirty="0"/>
              <a:t>або</a:t>
            </a:r>
            <a:r>
              <a:rPr lang="en-GB" altLang="ru-RU" sz="2800" dirty="0"/>
              <a:t> 47,ХY, +18.</a:t>
            </a:r>
          </a:p>
        </p:txBody>
      </p:sp>
      <p:pic>
        <p:nvPicPr>
          <p:cNvPr id="52227" name="Picture 2"/>
          <p:cNvPicPr>
            <a:picLocks noChangeAspect="1" noChangeArrowheads="1"/>
          </p:cNvPicPr>
          <p:nvPr/>
        </p:nvPicPr>
        <p:blipFill>
          <a:blip r:embed="rId3" cstate="print"/>
          <a:srcRect l="3018" t="1274" b="1274"/>
          <a:stretch>
            <a:fillRect/>
          </a:stretch>
        </p:blipFill>
        <p:spPr bwMode="auto">
          <a:xfrm>
            <a:off x="5171150" y="57701"/>
            <a:ext cx="3743325" cy="3627438"/>
          </a:xfrm>
          <a:prstGeom prst="rect">
            <a:avLst/>
          </a:prstGeom>
          <a:noFill/>
          <a:ln w="9525">
            <a:noFill/>
            <a:round/>
            <a:headEnd/>
            <a:tailEnd/>
          </a:ln>
        </p:spPr>
      </p:pic>
      <p:pic>
        <p:nvPicPr>
          <p:cNvPr id="52228" name="Picture 3"/>
          <p:cNvPicPr>
            <a:picLocks noChangeAspect="1" noChangeArrowheads="1"/>
          </p:cNvPicPr>
          <p:nvPr/>
        </p:nvPicPr>
        <p:blipFill>
          <a:blip r:embed="rId4" cstate="print"/>
          <a:srcRect/>
          <a:stretch>
            <a:fillRect/>
          </a:stretch>
        </p:blipFill>
        <p:spPr bwMode="auto">
          <a:xfrm>
            <a:off x="5434013" y="3933825"/>
            <a:ext cx="3333750" cy="2336800"/>
          </a:xfrm>
          <a:prstGeom prst="rect">
            <a:avLst/>
          </a:prstGeom>
          <a:noFill/>
          <a:ln w="9525">
            <a:noFill/>
            <a:round/>
            <a:headEnd/>
            <a:tailEnd/>
          </a:ln>
        </p:spPr>
      </p:pic>
      <p:pic>
        <p:nvPicPr>
          <p:cNvPr id="52229" name="Picture 4"/>
          <p:cNvPicPr>
            <a:picLocks noChangeAspect="1" noChangeArrowheads="1"/>
          </p:cNvPicPr>
          <p:nvPr/>
        </p:nvPicPr>
        <p:blipFill>
          <a:blip r:embed="rId5" cstate="print"/>
          <a:srcRect/>
          <a:stretch>
            <a:fillRect/>
          </a:stretch>
        </p:blipFill>
        <p:spPr bwMode="auto">
          <a:xfrm>
            <a:off x="827584" y="1700808"/>
            <a:ext cx="4090987" cy="4868862"/>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Grp="1"/>
          </p:cNvSpPr>
          <p:nvPr>
            <p:ph type="body" idx="4294967295"/>
          </p:nvPr>
        </p:nvSpPr>
        <p:spPr>
          <a:xfrm>
            <a:off x="783766" y="359754"/>
            <a:ext cx="3810000" cy="5872163"/>
          </a:xfrm>
        </p:spPr>
        <p:txBody>
          <a:bodyPr/>
          <a:lstStyle/>
          <a:p>
            <a:pPr marL="333375" indent="-331788" algn="ctr" eaLnBrk="1" hangingPunct="1">
              <a:lnSpc>
                <a:spcPct val="80000"/>
              </a:lnSpc>
              <a:spcBef>
                <a:spcPts val="7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uk-UA" altLang="ru-RU" sz="2800" b="1" dirty="0">
                <a:solidFill>
                  <a:srgbClr val="CCCC00"/>
                </a:solidFill>
              </a:rPr>
              <a:t>Синдром </a:t>
            </a:r>
            <a:r>
              <a:rPr lang="uk-UA" altLang="ru-RU" sz="2800" b="1" dirty="0" err="1">
                <a:solidFill>
                  <a:srgbClr val="CCCC00"/>
                </a:solidFill>
              </a:rPr>
              <a:t>Патау</a:t>
            </a:r>
            <a:endParaRPr lang="en-GB" altLang="ru-RU" sz="2800" b="1" dirty="0">
              <a:solidFill>
                <a:srgbClr val="CCCC00"/>
              </a:solidFill>
            </a:endParaRPr>
          </a:p>
          <a:p>
            <a:pPr marL="333375" indent="-331788" eaLnBrk="1" hangingPunct="1">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2300" dirty="0"/>
              <a:t> 1: 5000-1:7000</a:t>
            </a:r>
          </a:p>
          <a:p>
            <a:pPr marL="333375" indent="-331788" eaLnBrk="1" hangingPunct="1">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2300" dirty="0"/>
              <a:t> 47,ХХ,+13 </a:t>
            </a:r>
            <a:r>
              <a:rPr lang="uk-UA" altLang="ru-RU" sz="2300" dirty="0"/>
              <a:t>або</a:t>
            </a:r>
            <a:r>
              <a:rPr lang="en-GB" altLang="ru-RU" sz="2300" dirty="0"/>
              <a:t> 47,ХY,+13.</a:t>
            </a:r>
          </a:p>
          <a:p>
            <a:pPr marL="333375" indent="-331788" eaLnBrk="1" hangingPunct="1">
              <a:lnSpc>
                <a:spcPct val="80000"/>
              </a:lnSpc>
              <a:spcBef>
                <a:spcPts val="500"/>
              </a:spcBef>
              <a:buClr>
                <a:srgbClr val="3333CC"/>
              </a:buClr>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endParaRPr lang="en-GB" altLang="ru-RU" sz="2300" dirty="0"/>
          </a:p>
        </p:txBody>
      </p:sp>
      <p:pic>
        <p:nvPicPr>
          <p:cNvPr id="53251" name="Picture 2"/>
          <p:cNvPicPr>
            <a:picLocks noChangeAspect="1" noChangeArrowheads="1"/>
          </p:cNvPicPr>
          <p:nvPr/>
        </p:nvPicPr>
        <p:blipFill>
          <a:blip r:embed="rId3" cstate="print"/>
          <a:srcRect/>
          <a:stretch>
            <a:fillRect/>
          </a:stretch>
        </p:blipFill>
        <p:spPr bwMode="auto">
          <a:xfrm>
            <a:off x="5220072" y="290513"/>
            <a:ext cx="3275781" cy="3052355"/>
          </a:xfrm>
          <a:prstGeom prst="rect">
            <a:avLst/>
          </a:prstGeom>
          <a:noFill/>
          <a:ln w="9525">
            <a:noFill/>
            <a:round/>
            <a:headEnd/>
            <a:tailEnd/>
          </a:ln>
        </p:spPr>
      </p:pic>
      <p:pic>
        <p:nvPicPr>
          <p:cNvPr id="53252" name="Picture 3"/>
          <p:cNvPicPr>
            <a:picLocks noChangeAspect="1" noChangeArrowheads="1"/>
          </p:cNvPicPr>
          <p:nvPr/>
        </p:nvPicPr>
        <p:blipFill>
          <a:blip r:embed="rId4" cstate="print"/>
          <a:srcRect/>
          <a:stretch>
            <a:fillRect/>
          </a:stretch>
        </p:blipFill>
        <p:spPr bwMode="auto">
          <a:xfrm>
            <a:off x="5814218" y="3403442"/>
            <a:ext cx="2268537" cy="2954337"/>
          </a:xfrm>
          <a:prstGeom prst="rect">
            <a:avLst/>
          </a:prstGeom>
          <a:noFill/>
          <a:ln w="9525">
            <a:noFill/>
            <a:round/>
            <a:headEnd/>
            <a:tailEnd/>
          </a:ln>
        </p:spPr>
      </p:pic>
      <p:pic>
        <p:nvPicPr>
          <p:cNvPr id="53253" name="Picture 4"/>
          <p:cNvPicPr>
            <a:picLocks noChangeAspect="1" noChangeArrowheads="1"/>
          </p:cNvPicPr>
          <p:nvPr/>
        </p:nvPicPr>
        <p:blipFill>
          <a:blip r:embed="rId5" cstate="print"/>
          <a:srcRect/>
          <a:stretch>
            <a:fillRect/>
          </a:stretch>
        </p:blipFill>
        <p:spPr bwMode="auto">
          <a:xfrm>
            <a:off x="1202866" y="1988840"/>
            <a:ext cx="3390900" cy="443547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Grp="1"/>
          </p:cNvSpPr>
          <p:nvPr>
            <p:ph type="body" idx="4294967295"/>
          </p:nvPr>
        </p:nvSpPr>
        <p:spPr>
          <a:xfrm>
            <a:off x="1182688" y="404813"/>
            <a:ext cx="3810000" cy="5727700"/>
          </a:xfrm>
        </p:spPr>
        <p:txBody>
          <a:bodyPr/>
          <a:lstStyle/>
          <a:p>
            <a:pPr marL="333375" indent="-331788" eaLnBrk="1" hangingPunct="1">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1800" b="1" dirty="0">
                <a:solidFill>
                  <a:srgbClr val="CCCC00"/>
                </a:solidFill>
              </a:rPr>
              <a:t> </a:t>
            </a:r>
            <a:r>
              <a:rPr lang="uk-UA" altLang="ru-RU" sz="2800" b="1" dirty="0">
                <a:solidFill>
                  <a:srgbClr val="CCCC00"/>
                </a:solidFill>
              </a:rPr>
              <a:t>Синдром котячого крику</a:t>
            </a:r>
            <a:endParaRPr lang="en-GB" altLang="ru-RU" sz="2800" b="1" dirty="0">
              <a:solidFill>
                <a:srgbClr val="CCCC00"/>
              </a:solidFill>
            </a:endParaRPr>
          </a:p>
          <a:p>
            <a:pPr marL="333375" indent="-331788" eaLnBrk="1" hangingPunct="1">
              <a:lnSpc>
                <a:spcPct val="80000"/>
              </a:lnSpc>
              <a:spcBef>
                <a:spcPts val="45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1900" dirty="0"/>
              <a:t>1:45000 – 1:50000.</a:t>
            </a:r>
          </a:p>
          <a:p>
            <a:pPr marL="333375" indent="-331788" eaLnBrk="1" hangingPunct="1">
              <a:lnSpc>
                <a:spcPct val="80000"/>
              </a:lnSpc>
              <a:spcBef>
                <a:spcPts val="450"/>
              </a:spcBef>
              <a:buClr>
                <a:srgbClr val="3333CC"/>
              </a:buClr>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1900" dirty="0"/>
              <a:t>46,ХХ, del 5p  </a:t>
            </a:r>
            <a:r>
              <a:rPr lang="uk-UA" altLang="ru-RU" sz="1900" dirty="0"/>
              <a:t>або</a:t>
            </a:r>
            <a:r>
              <a:rPr lang="en-GB" altLang="ru-RU" sz="1900" dirty="0"/>
              <a:t> 46,XY,del 5p.</a:t>
            </a:r>
          </a:p>
        </p:txBody>
      </p:sp>
      <p:pic>
        <p:nvPicPr>
          <p:cNvPr id="54275" name="Picture 2"/>
          <p:cNvPicPr>
            <a:picLocks noChangeAspect="1" noChangeArrowheads="1"/>
          </p:cNvPicPr>
          <p:nvPr/>
        </p:nvPicPr>
        <p:blipFill>
          <a:blip r:embed="rId3" cstate="print"/>
          <a:srcRect/>
          <a:stretch>
            <a:fillRect/>
          </a:stretch>
        </p:blipFill>
        <p:spPr bwMode="auto">
          <a:xfrm>
            <a:off x="5867400" y="3068638"/>
            <a:ext cx="2540000" cy="3240087"/>
          </a:xfrm>
          <a:prstGeom prst="rect">
            <a:avLst/>
          </a:prstGeom>
          <a:noFill/>
          <a:ln w="9525">
            <a:noFill/>
            <a:round/>
            <a:headEnd/>
            <a:tailEnd/>
          </a:ln>
        </p:spPr>
      </p:pic>
      <p:pic>
        <p:nvPicPr>
          <p:cNvPr id="54276" name="Picture 3"/>
          <p:cNvPicPr>
            <a:picLocks noChangeAspect="1" noChangeArrowheads="1"/>
          </p:cNvPicPr>
          <p:nvPr/>
        </p:nvPicPr>
        <p:blipFill>
          <a:blip r:embed="rId4" cstate="print"/>
          <a:srcRect/>
          <a:stretch>
            <a:fillRect/>
          </a:stretch>
        </p:blipFill>
        <p:spPr bwMode="auto">
          <a:xfrm>
            <a:off x="5867400" y="333375"/>
            <a:ext cx="2592388" cy="2487613"/>
          </a:xfrm>
          <a:prstGeom prst="rect">
            <a:avLst/>
          </a:prstGeom>
          <a:noFill/>
          <a:ln w="9525">
            <a:noFill/>
            <a:round/>
            <a:headEnd/>
            <a:tailEnd/>
          </a:ln>
        </p:spPr>
      </p:pic>
      <p:pic>
        <p:nvPicPr>
          <p:cNvPr id="54277" name="Picture 4"/>
          <p:cNvPicPr>
            <a:picLocks noChangeAspect="1" noChangeArrowheads="1"/>
          </p:cNvPicPr>
          <p:nvPr/>
        </p:nvPicPr>
        <p:blipFill>
          <a:blip r:embed="rId5" cstate="print"/>
          <a:srcRect t="3946" b="3513"/>
          <a:stretch>
            <a:fillRect/>
          </a:stretch>
        </p:blipFill>
        <p:spPr bwMode="auto">
          <a:xfrm>
            <a:off x="1763713" y="2420938"/>
            <a:ext cx="2857500" cy="36576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
          <p:cNvPicPr>
            <a:picLocks noChangeAspect="1" noChangeArrowheads="1"/>
          </p:cNvPicPr>
          <p:nvPr/>
        </p:nvPicPr>
        <p:blipFill>
          <a:blip r:embed="rId3" cstate="print"/>
          <a:srcRect/>
          <a:stretch>
            <a:fillRect/>
          </a:stretch>
        </p:blipFill>
        <p:spPr bwMode="auto">
          <a:xfrm>
            <a:off x="6300788" y="3213100"/>
            <a:ext cx="2182812" cy="3236913"/>
          </a:xfrm>
          <a:prstGeom prst="rect">
            <a:avLst/>
          </a:prstGeom>
          <a:noFill/>
          <a:ln w="9525">
            <a:noFill/>
            <a:round/>
            <a:headEnd/>
            <a:tailEnd/>
          </a:ln>
        </p:spPr>
      </p:pic>
      <p:sp>
        <p:nvSpPr>
          <p:cNvPr id="55299" name="Rectangle 2"/>
          <p:cNvSpPr>
            <a:spLocks noGrp="1"/>
          </p:cNvSpPr>
          <p:nvPr>
            <p:ph type="body" idx="4294967295"/>
          </p:nvPr>
        </p:nvSpPr>
        <p:spPr>
          <a:xfrm>
            <a:off x="1182688" y="223838"/>
            <a:ext cx="4541440" cy="5870575"/>
          </a:xfrm>
        </p:spPr>
        <p:txBody>
          <a:bodyPr/>
          <a:lstStyle/>
          <a:p>
            <a:pPr marL="333375" indent="-331788" algn="ctr" eaLnBrk="1" hangingPunct="1">
              <a:lnSpc>
                <a:spcPct val="80000"/>
              </a:lnSpc>
              <a:spcBef>
                <a:spcPts val="7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uk-UA" altLang="ru-RU" sz="2300" b="1" dirty="0">
                <a:solidFill>
                  <a:srgbClr val="CCCC00"/>
                </a:solidFill>
              </a:rPr>
              <a:t>Синдром </a:t>
            </a:r>
            <a:r>
              <a:rPr lang="uk-UA" altLang="ru-RU" sz="2300" b="1" dirty="0" err="1">
                <a:solidFill>
                  <a:srgbClr val="CCCC00"/>
                </a:solidFill>
              </a:rPr>
              <a:t>Шерешевського-Тернера</a:t>
            </a:r>
            <a:endParaRPr lang="en-GB" altLang="ru-RU" sz="2300" b="1" dirty="0">
              <a:solidFill>
                <a:srgbClr val="CCCC00"/>
              </a:solidFill>
            </a:endParaRPr>
          </a:p>
          <a:p>
            <a:pPr marL="333375" indent="-331788" eaLnBrk="1" hangingPunct="1">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1800" dirty="0">
                <a:ea typeface="Cambria" panose="02040503050406030204" pitchFamily="18" charset="0"/>
              </a:rPr>
              <a:t>1:3000-3500 </a:t>
            </a:r>
            <a:r>
              <a:rPr lang="uk-UA" altLang="ru-RU" sz="1800" dirty="0">
                <a:ea typeface="Cambria" panose="02040503050406030204" pitchFamily="18" charset="0"/>
              </a:rPr>
              <a:t>у новонароджених </a:t>
            </a:r>
            <a:r>
              <a:rPr lang="uk-UA" altLang="ru-RU" sz="1800" dirty="0" err="1">
                <a:ea typeface="Cambria" panose="02040503050406030204" pitchFamily="18" charset="0"/>
              </a:rPr>
              <a:t>дівчинок</a:t>
            </a:r>
            <a:r>
              <a:rPr lang="en-GB" altLang="ru-RU" sz="1800" dirty="0">
                <a:ea typeface="Cambria" panose="02040503050406030204" pitchFamily="18" charset="0"/>
              </a:rPr>
              <a:t> </a:t>
            </a:r>
          </a:p>
          <a:p>
            <a:pPr marL="333375" indent="-331788" eaLnBrk="1" hangingPunct="1">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1800" dirty="0">
                <a:ea typeface="Cambria" panose="02040503050406030204" pitchFamily="18" charset="0"/>
              </a:rPr>
              <a:t>45,Х</a:t>
            </a:r>
            <a:endParaRPr lang="uk-UA" altLang="ru-RU" sz="1800" dirty="0">
              <a:ea typeface="Cambria" panose="02040503050406030204" pitchFamily="18" charset="0"/>
            </a:endParaRPr>
          </a:p>
          <a:p>
            <a:pPr marL="333375" indent="-331788" eaLnBrk="1" hangingPunct="1">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uk-UA" altLang="ru-RU" sz="1800" dirty="0">
                <a:ea typeface="Cambria" panose="02040503050406030204" pitchFamily="18" charset="0"/>
              </a:rPr>
              <a:t>Відсутність тілець Бара</a:t>
            </a:r>
            <a:endParaRPr lang="en-GB" altLang="ru-RU" sz="1800" dirty="0">
              <a:ea typeface="Cambria" panose="02040503050406030204" pitchFamily="18" charset="0"/>
            </a:endParaRPr>
          </a:p>
          <a:p>
            <a:pPr marL="333375" indent="-331788" eaLnBrk="1" hangingPunct="1">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endParaRPr lang="en-GB" altLang="ru-RU" sz="1800" b="1" dirty="0"/>
          </a:p>
        </p:txBody>
      </p:sp>
      <p:pic>
        <p:nvPicPr>
          <p:cNvPr id="55300" name="Picture 3"/>
          <p:cNvPicPr>
            <a:picLocks noChangeAspect="1" noChangeArrowheads="1"/>
          </p:cNvPicPr>
          <p:nvPr/>
        </p:nvPicPr>
        <p:blipFill>
          <a:blip r:embed="rId4" cstate="print"/>
          <a:srcRect/>
          <a:stretch>
            <a:fillRect/>
          </a:stretch>
        </p:blipFill>
        <p:spPr bwMode="auto">
          <a:xfrm>
            <a:off x="6012160" y="223838"/>
            <a:ext cx="2603500" cy="2847975"/>
          </a:xfrm>
          <a:prstGeom prst="rect">
            <a:avLst/>
          </a:prstGeom>
          <a:noFill/>
          <a:ln w="9525">
            <a:noFill/>
            <a:round/>
            <a:headEnd/>
            <a:tailEnd/>
          </a:ln>
        </p:spPr>
      </p:pic>
      <p:pic>
        <p:nvPicPr>
          <p:cNvPr id="55301" name="Picture 4"/>
          <p:cNvPicPr>
            <a:picLocks noChangeAspect="1" noChangeArrowheads="1"/>
          </p:cNvPicPr>
          <p:nvPr/>
        </p:nvPicPr>
        <p:blipFill>
          <a:blip r:embed="rId5" cstate="print"/>
          <a:srcRect/>
          <a:stretch>
            <a:fillRect/>
          </a:stretch>
        </p:blipFill>
        <p:spPr bwMode="auto">
          <a:xfrm>
            <a:off x="1115616" y="2132856"/>
            <a:ext cx="4608512" cy="4606868"/>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body"/>
          </p:nvPr>
        </p:nvSpPr>
        <p:spPr>
          <a:xfrm>
            <a:off x="457200" y="301625"/>
            <a:ext cx="4258816" cy="5978525"/>
          </a:xfrm>
        </p:spPr>
        <p:txBody>
          <a:bodyPr anchor="t"/>
          <a:lstStyle/>
          <a:p>
            <a:pPr marL="333375" indent="-331788" eaLnBrk="1" hangingPunct="1">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uk-UA" altLang="ru-RU" sz="2400" b="1" dirty="0">
                <a:solidFill>
                  <a:srgbClr val="CCCC00"/>
                </a:solidFill>
              </a:rPr>
              <a:t>Синдром </a:t>
            </a:r>
            <a:r>
              <a:rPr lang="uk-UA" altLang="ru-RU" sz="2400" b="1" dirty="0" err="1">
                <a:solidFill>
                  <a:srgbClr val="CCCC00"/>
                </a:solidFill>
              </a:rPr>
              <a:t>трисомії</a:t>
            </a:r>
            <a:r>
              <a:rPr lang="uk-UA" altLang="ru-RU" sz="2400" b="1" dirty="0">
                <a:solidFill>
                  <a:srgbClr val="CCCC00"/>
                </a:solidFill>
              </a:rPr>
              <a:t> Х</a:t>
            </a:r>
            <a:endParaRPr lang="en-GB" altLang="ru-RU" sz="2400" b="1" dirty="0">
              <a:solidFill>
                <a:srgbClr val="CCCC00"/>
              </a:solidFill>
            </a:endParaRPr>
          </a:p>
          <a:p>
            <a:pPr marL="303213" indent="-301625" algn="l">
              <a:spcBef>
                <a:spcPts val="638"/>
              </a:spcBef>
              <a:buSzPct val="60000"/>
              <a:tabLst>
                <a:tab pos="820738" algn="l"/>
                <a:tab pos="1649413" algn="l"/>
                <a:tab pos="2479675" algn="l"/>
                <a:tab pos="3308350" algn="l"/>
                <a:tab pos="4138613" algn="l"/>
                <a:tab pos="4967288" algn="l"/>
                <a:tab pos="5795963" algn="l"/>
                <a:tab pos="6626225" algn="l"/>
                <a:tab pos="7454900" algn="l"/>
                <a:tab pos="8285163" algn="l"/>
                <a:tab pos="9113838" algn="l"/>
              </a:tabLst>
            </a:pPr>
            <a:r>
              <a:rPr lang="en-GB" sz="2400" b="1" dirty="0">
                <a:latin typeface="+mn-lt"/>
              </a:rPr>
              <a:t>1:1000 - 1:1200  </a:t>
            </a:r>
          </a:p>
          <a:p>
            <a:pPr marL="303213" indent="-301625" algn="l">
              <a:spcBef>
                <a:spcPts val="638"/>
              </a:spcBef>
              <a:buSzPct val="60000"/>
              <a:tabLst>
                <a:tab pos="820738" algn="l"/>
                <a:tab pos="1649413" algn="l"/>
                <a:tab pos="2479675" algn="l"/>
                <a:tab pos="3308350" algn="l"/>
                <a:tab pos="4138613" algn="l"/>
                <a:tab pos="4967288" algn="l"/>
                <a:tab pos="5795963" algn="l"/>
                <a:tab pos="6626225" algn="l"/>
                <a:tab pos="7454900" algn="l"/>
                <a:tab pos="8285163" algn="l"/>
                <a:tab pos="9113838" algn="l"/>
              </a:tabLst>
            </a:pPr>
            <a:r>
              <a:rPr lang="en-GB" sz="2400" dirty="0">
                <a:latin typeface="+mn-lt"/>
              </a:rPr>
              <a:t>47,XXХ. </a:t>
            </a:r>
            <a:endParaRPr lang="uk-UA" sz="2400" dirty="0">
              <a:latin typeface="+mn-lt"/>
            </a:endParaRPr>
          </a:p>
          <a:p>
            <a:pPr marL="303213" indent="-301625" algn="l">
              <a:spcBef>
                <a:spcPts val="638"/>
              </a:spcBef>
              <a:buSzPct val="60000"/>
              <a:tabLst>
                <a:tab pos="820738" algn="l"/>
                <a:tab pos="1649413" algn="l"/>
                <a:tab pos="2479675" algn="l"/>
                <a:tab pos="3308350" algn="l"/>
                <a:tab pos="4138613" algn="l"/>
                <a:tab pos="4967288" algn="l"/>
                <a:tab pos="5795963" algn="l"/>
                <a:tab pos="6626225" algn="l"/>
                <a:tab pos="7454900" algn="l"/>
                <a:tab pos="8285163" algn="l"/>
                <a:tab pos="9113838" algn="l"/>
              </a:tabLst>
            </a:pPr>
            <a:r>
              <a:rPr lang="uk-UA" sz="2400" dirty="0">
                <a:solidFill>
                  <a:schemeClr val="tx1"/>
                </a:solidFill>
                <a:latin typeface="+mn-lt"/>
              </a:rPr>
              <a:t>Два тільця Бара</a:t>
            </a:r>
            <a:r>
              <a:rPr lang="en-GB" sz="2400" dirty="0">
                <a:solidFill>
                  <a:schemeClr val="tx1"/>
                </a:solidFill>
                <a:latin typeface="+mn-lt"/>
              </a:rPr>
              <a:t> </a:t>
            </a:r>
          </a:p>
          <a:p>
            <a:pPr marL="303213" indent="-301625">
              <a:spcBef>
                <a:spcPts val="700"/>
              </a:spcBef>
              <a:buClr>
                <a:srgbClr val="FFFFCC"/>
              </a:buClr>
              <a:buSzPct val="60000"/>
              <a:tabLst>
                <a:tab pos="820738" algn="l"/>
                <a:tab pos="1649413" algn="l"/>
                <a:tab pos="2479675" algn="l"/>
                <a:tab pos="3308350" algn="l"/>
                <a:tab pos="4138613" algn="l"/>
                <a:tab pos="4967288" algn="l"/>
                <a:tab pos="5795963" algn="l"/>
                <a:tab pos="6626225" algn="l"/>
                <a:tab pos="7454900" algn="l"/>
                <a:tab pos="8285163" algn="l"/>
                <a:tab pos="9113838" algn="l"/>
              </a:tabLst>
            </a:pPr>
            <a:endParaRPr lang="en-GB" sz="2300" dirty="0">
              <a:solidFill>
                <a:srgbClr val="FFFFFF"/>
              </a:solidFill>
            </a:endParaRPr>
          </a:p>
        </p:txBody>
      </p:sp>
      <p:pic>
        <p:nvPicPr>
          <p:cNvPr id="56323" name="Picture 2"/>
          <p:cNvPicPr>
            <a:picLocks noChangeAspect="1" noChangeArrowheads="1"/>
          </p:cNvPicPr>
          <p:nvPr/>
        </p:nvPicPr>
        <p:blipFill>
          <a:blip r:embed="rId3" cstate="print"/>
          <a:srcRect/>
          <a:stretch>
            <a:fillRect/>
          </a:stretch>
        </p:blipFill>
        <p:spPr bwMode="auto">
          <a:xfrm>
            <a:off x="1619672" y="2204864"/>
            <a:ext cx="2303463" cy="4233863"/>
          </a:xfrm>
          <a:prstGeom prst="rect">
            <a:avLst/>
          </a:prstGeom>
          <a:noFill/>
          <a:ln w="9525">
            <a:noFill/>
            <a:round/>
            <a:headEnd/>
            <a:tailEnd/>
          </a:ln>
        </p:spPr>
      </p:pic>
      <p:pic>
        <p:nvPicPr>
          <p:cNvPr id="56324" name="Picture 5" descr="002f"/>
          <p:cNvPicPr>
            <a:picLocks noChangeAspect="1" noChangeArrowheads="1"/>
          </p:cNvPicPr>
          <p:nvPr/>
        </p:nvPicPr>
        <p:blipFill>
          <a:blip r:embed="rId4" cstate="print"/>
          <a:srcRect/>
          <a:stretch>
            <a:fillRect/>
          </a:stretch>
        </p:blipFill>
        <p:spPr bwMode="auto">
          <a:xfrm>
            <a:off x="5076056" y="417097"/>
            <a:ext cx="3330575" cy="3054350"/>
          </a:xfrm>
          <a:prstGeom prst="rect">
            <a:avLst/>
          </a:prstGeom>
          <a:noFill/>
          <a:ln w="9525">
            <a:noFill/>
            <a:miter lim="800000"/>
            <a:headEnd/>
            <a:tailEnd/>
          </a:ln>
        </p:spPr>
      </p:pic>
      <p:pic>
        <p:nvPicPr>
          <p:cNvPr id="56325" name="Picture 4"/>
          <p:cNvPicPr>
            <a:picLocks noChangeAspect="1" noChangeArrowheads="1"/>
          </p:cNvPicPr>
          <p:nvPr/>
        </p:nvPicPr>
        <p:blipFill>
          <a:blip r:embed="rId5" cstate="print"/>
          <a:srcRect/>
          <a:stretch>
            <a:fillRect/>
          </a:stretch>
        </p:blipFill>
        <p:spPr bwMode="auto">
          <a:xfrm>
            <a:off x="5776143" y="3698875"/>
            <a:ext cx="1930400" cy="258127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
          <p:cNvSpPr>
            <a:spLocks noGrp="1"/>
          </p:cNvSpPr>
          <p:nvPr>
            <p:ph type="body" idx="4294967295"/>
          </p:nvPr>
        </p:nvSpPr>
        <p:spPr>
          <a:xfrm>
            <a:off x="934951" y="340879"/>
            <a:ext cx="4253408" cy="5583833"/>
          </a:xfrm>
        </p:spPr>
        <p:txBody>
          <a:bodyPr/>
          <a:lstStyle/>
          <a:p>
            <a:pPr marL="333375" indent="-331788" eaLnBrk="1" hangingPunct="1">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uk-UA" altLang="ru-RU" sz="2400" b="1" dirty="0">
                <a:solidFill>
                  <a:srgbClr val="CCCC00"/>
                </a:solidFill>
              </a:rPr>
              <a:t>Синдром </a:t>
            </a:r>
            <a:r>
              <a:rPr lang="uk-UA" altLang="ru-RU" sz="2400" b="1" dirty="0" err="1">
                <a:solidFill>
                  <a:srgbClr val="CCCC00"/>
                </a:solidFill>
              </a:rPr>
              <a:t>Клайнфельтера</a:t>
            </a:r>
            <a:endParaRPr lang="en-GB" altLang="ru-RU" sz="2400" b="1" dirty="0">
              <a:solidFill>
                <a:srgbClr val="CCCC00"/>
              </a:solidFill>
            </a:endParaRPr>
          </a:p>
          <a:p>
            <a:pPr marL="333375" indent="-331788">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1900" dirty="0"/>
              <a:t>1:1000 </a:t>
            </a:r>
          </a:p>
          <a:p>
            <a:pPr marL="333375" indent="-331788">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1900" dirty="0"/>
              <a:t>47,XXY. </a:t>
            </a:r>
            <a:endParaRPr lang="uk-UA" altLang="ru-RU" sz="1900" dirty="0"/>
          </a:p>
          <a:p>
            <a:pPr marL="333375" indent="-331788">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uk-UA" altLang="ru-RU" sz="1900" dirty="0"/>
              <a:t>Одне тільце </a:t>
            </a:r>
            <a:r>
              <a:rPr lang="uk-UA" altLang="ru-RU" sz="1900" dirty="0" err="1"/>
              <a:t>Барра</a:t>
            </a:r>
            <a:endParaRPr lang="en-GB" altLang="ru-RU" sz="1900" dirty="0"/>
          </a:p>
        </p:txBody>
      </p:sp>
      <p:pic>
        <p:nvPicPr>
          <p:cNvPr id="57347" name="Picture 2"/>
          <p:cNvPicPr>
            <a:picLocks noChangeAspect="1" noChangeArrowheads="1"/>
          </p:cNvPicPr>
          <p:nvPr/>
        </p:nvPicPr>
        <p:blipFill>
          <a:blip r:embed="rId3" cstate="print"/>
          <a:srcRect/>
          <a:stretch>
            <a:fillRect/>
          </a:stretch>
        </p:blipFill>
        <p:spPr bwMode="auto">
          <a:xfrm>
            <a:off x="5724525" y="333375"/>
            <a:ext cx="2735263" cy="2974975"/>
          </a:xfrm>
          <a:prstGeom prst="rect">
            <a:avLst/>
          </a:prstGeom>
          <a:noFill/>
          <a:ln w="9525">
            <a:noFill/>
            <a:round/>
            <a:headEnd/>
            <a:tailEnd/>
          </a:ln>
        </p:spPr>
      </p:pic>
      <p:pic>
        <p:nvPicPr>
          <p:cNvPr id="57348" name="Picture 3"/>
          <p:cNvPicPr>
            <a:picLocks noChangeAspect="1" noChangeArrowheads="1"/>
          </p:cNvPicPr>
          <p:nvPr/>
        </p:nvPicPr>
        <p:blipFill>
          <a:blip r:embed="rId4" cstate="print"/>
          <a:srcRect/>
          <a:stretch>
            <a:fillRect/>
          </a:stretch>
        </p:blipFill>
        <p:spPr bwMode="auto">
          <a:xfrm>
            <a:off x="6011863" y="3573463"/>
            <a:ext cx="1879600" cy="2801937"/>
          </a:xfrm>
          <a:prstGeom prst="rect">
            <a:avLst/>
          </a:prstGeom>
          <a:noFill/>
          <a:ln w="9525">
            <a:noFill/>
            <a:round/>
            <a:headEnd/>
            <a:tailEnd/>
          </a:ln>
        </p:spPr>
      </p:pic>
      <p:pic>
        <p:nvPicPr>
          <p:cNvPr id="57349" name="Picture 4"/>
          <p:cNvPicPr>
            <a:picLocks noChangeAspect="1" noChangeArrowheads="1"/>
          </p:cNvPicPr>
          <p:nvPr/>
        </p:nvPicPr>
        <p:blipFill>
          <a:blip r:embed="rId5" cstate="print"/>
          <a:srcRect/>
          <a:stretch>
            <a:fillRect/>
          </a:stretch>
        </p:blipFill>
        <p:spPr bwMode="auto">
          <a:xfrm>
            <a:off x="467544" y="2204864"/>
            <a:ext cx="4471987" cy="4751387"/>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p:cNvSpPr>
            <a:spLocks noGrp="1" noChangeArrowheads="1"/>
          </p:cNvSpPr>
          <p:nvPr>
            <p:ph type="body" idx="4294967295"/>
          </p:nvPr>
        </p:nvSpPr>
        <p:spPr>
          <a:xfrm>
            <a:off x="539552" y="286307"/>
            <a:ext cx="5544616" cy="6238875"/>
          </a:xfrm>
        </p:spPr>
        <p:txBody>
          <a:bodyPr/>
          <a:lstStyle/>
          <a:p>
            <a:pPr marL="333375" indent="-331788" eaLnBrk="1" hangingPunct="1">
              <a:lnSpc>
                <a:spcPct val="80000"/>
              </a:lnSpc>
              <a:spcBef>
                <a:spcPts val="500"/>
              </a:spcBef>
              <a:buClrTx/>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uk-UA" altLang="ru-RU" sz="2400" b="1" dirty="0">
                <a:solidFill>
                  <a:srgbClr val="CCCC00"/>
                </a:solidFill>
              </a:rPr>
              <a:t>Синдром </a:t>
            </a:r>
            <a:r>
              <a:rPr lang="uk-UA" altLang="ru-RU" sz="2400" b="1">
                <a:solidFill>
                  <a:srgbClr val="CCCC00"/>
                </a:solidFill>
              </a:rPr>
              <a:t>трисомії</a:t>
            </a:r>
            <a:r>
              <a:rPr lang="en-US" altLang="ru-RU" sz="2400" b="1" dirty="0">
                <a:solidFill>
                  <a:srgbClr val="CCCC00"/>
                </a:solidFill>
              </a:rPr>
              <a:t> Y</a:t>
            </a:r>
            <a:endParaRPr lang="en-GB" altLang="ru-RU" sz="2400" b="1" dirty="0">
              <a:solidFill>
                <a:srgbClr val="CCCC00"/>
              </a:solidFill>
            </a:endParaRPr>
          </a:p>
          <a:p>
            <a:pPr marL="333375" indent="-331788">
              <a:lnSpc>
                <a:spcPct val="100000"/>
              </a:lnSpc>
              <a:tabLst>
                <a:tab pos="903288" algn="l"/>
                <a:tab pos="1817688" algn="l"/>
                <a:tab pos="2732088" algn="l"/>
                <a:tab pos="3646488" algn="l"/>
                <a:tab pos="4560888" algn="l"/>
                <a:tab pos="5473700" algn="l"/>
                <a:tab pos="6388100" algn="l"/>
                <a:tab pos="7302500" algn="l"/>
                <a:tab pos="8216900" algn="l"/>
                <a:tab pos="9131300" algn="l"/>
                <a:tab pos="10045700" algn="l"/>
              </a:tabLst>
            </a:pPr>
            <a:r>
              <a:rPr lang="uk-UA" sz="2400" dirty="0">
                <a:cs typeface="Times New Roman" pitchFamily="18" charset="0"/>
              </a:rPr>
              <a:t>Частота 1:1000 у хлопчиків і </a:t>
            </a:r>
          </a:p>
          <a:p>
            <a:pPr marL="333375" indent="-331788">
              <a:lnSpc>
                <a:spcPct val="100000"/>
              </a:lnSpc>
              <a:tabLst>
                <a:tab pos="903288" algn="l"/>
                <a:tab pos="1817688" algn="l"/>
                <a:tab pos="2732088" algn="l"/>
                <a:tab pos="3646488" algn="l"/>
                <a:tab pos="4560888" algn="l"/>
                <a:tab pos="5473700" algn="l"/>
                <a:tab pos="6388100" algn="l"/>
                <a:tab pos="7302500" algn="l"/>
                <a:tab pos="8216900" algn="l"/>
                <a:tab pos="9131300" algn="l"/>
                <a:tab pos="10045700" algn="l"/>
              </a:tabLst>
            </a:pPr>
            <a:r>
              <a:rPr lang="uk-UA" sz="2400" dirty="0">
                <a:cs typeface="Times New Roman" pitchFamily="18" charset="0"/>
              </a:rPr>
              <a:t>1:10 серед чоловіків із зростом більше 2 м </a:t>
            </a:r>
            <a:r>
              <a:rPr lang="uk-UA" sz="2000" dirty="0">
                <a:cs typeface="Times New Roman" pitchFamily="18" charset="0"/>
              </a:rPr>
              <a:t>(кожна У хромосома додає 15 см) </a:t>
            </a:r>
          </a:p>
          <a:p>
            <a:pPr marL="333375" indent="-331788">
              <a:lnSpc>
                <a:spcPct val="90000"/>
              </a:lnSpc>
              <a:spcBef>
                <a:spcPts val="600"/>
              </a:spcBef>
              <a:buClr>
                <a:srgbClr val="3333CC"/>
              </a:buClr>
              <a:buSzPct val="60000"/>
              <a:tabLst>
                <a:tab pos="903288" algn="l"/>
                <a:tab pos="1817688" algn="l"/>
                <a:tab pos="2732088" algn="l"/>
                <a:tab pos="3646488" algn="l"/>
                <a:tab pos="4560888" algn="l"/>
                <a:tab pos="5473700" algn="l"/>
                <a:tab pos="6388100" algn="l"/>
                <a:tab pos="7302500" algn="l"/>
                <a:tab pos="8216900" algn="l"/>
                <a:tab pos="9131300" algn="l"/>
                <a:tab pos="10045700" algn="l"/>
              </a:tabLst>
            </a:pPr>
            <a:r>
              <a:rPr lang="en-GB" altLang="ru-RU" sz="2400" dirty="0"/>
              <a:t>47, ХУУ </a:t>
            </a:r>
          </a:p>
        </p:txBody>
      </p:sp>
      <p:pic>
        <p:nvPicPr>
          <p:cNvPr id="58371" name="Picture 2"/>
          <p:cNvPicPr>
            <a:picLocks noChangeAspect="1" noChangeArrowheads="1"/>
          </p:cNvPicPr>
          <p:nvPr/>
        </p:nvPicPr>
        <p:blipFill>
          <a:blip r:embed="rId3" cstate="print"/>
          <a:srcRect/>
          <a:stretch>
            <a:fillRect/>
          </a:stretch>
        </p:blipFill>
        <p:spPr bwMode="auto">
          <a:xfrm>
            <a:off x="1931616" y="2787068"/>
            <a:ext cx="1920304" cy="3456892"/>
          </a:xfrm>
          <a:prstGeom prst="rect">
            <a:avLst/>
          </a:prstGeom>
          <a:noFill/>
          <a:ln w="9525">
            <a:noFill/>
            <a:round/>
            <a:headEnd/>
            <a:tailEnd/>
          </a:ln>
        </p:spPr>
      </p:pic>
      <p:pic>
        <p:nvPicPr>
          <p:cNvPr id="58372" name="Picture 6" descr="001f"/>
          <p:cNvPicPr>
            <a:picLocks noChangeAspect="1" noChangeArrowheads="1"/>
          </p:cNvPicPr>
          <p:nvPr/>
        </p:nvPicPr>
        <p:blipFill>
          <a:blip r:embed="rId4" cstate="print"/>
          <a:srcRect/>
          <a:stretch>
            <a:fillRect/>
          </a:stretch>
        </p:blipFill>
        <p:spPr bwMode="auto">
          <a:xfrm>
            <a:off x="4788024" y="2821819"/>
            <a:ext cx="3312368" cy="3422141"/>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Grp="1" noChangeArrowheads="1"/>
          </p:cNvSpPr>
          <p:nvPr>
            <p:ph type="title"/>
          </p:nvPr>
        </p:nvSpPr>
        <p:spPr>
          <a:xfrm>
            <a:off x="457200" y="177800"/>
            <a:ext cx="8229600" cy="803275"/>
          </a:xfrm>
        </p:spPr>
        <p:txBody>
          <a:bodyPr lIns="0" tIns="0" rIns="0" bIns="0"/>
          <a:lstStyle/>
          <a:p>
            <a:pPr>
              <a:tabLst>
                <a:tab pos="0" algn="l"/>
                <a:tab pos="912813" algn="l"/>
                <a:tab pos="1827213" algn="l"/>
                <a:tab pos="2741613" algn="l"/>
                <a:tab pos="3656013" algn="l"/>
                <a:tab pos="4570413" algn="l"/>
                <a:tab pos="5484813" algn="l"/>
                <a:tab pos="6399213" algn="l"/>
                <a:tab pos="7313613" algn="l"/>
                <a:tab pos="8228013" algn="l"/>
                <a:tab pos="9142413" algn="l"/>
                <a:tab pos="10056813" algn="l"/>
              </a:tabLst>
            </a:pPr>
            <a:r>
              <a:rPr lang="uk-UA" altLang="ru-RU" sz="3600"/>
              <a:t>Методи пренатальної діагностики</a:t>
            </a:r>
            <a:br>
              <a:rPr lang="uk-UA" altLang="ru-RU" sz="3600"/>
            </a:br>
            <a:r>
              <a:rPr lang="uk-UA" altLang="ru-RU" sz="3600"/>
              <a:t> (під час вагітності)</a:t>
            </a:r>
          </a:p>
        </p:txBody>
      </p:sp>
      <p:sp>
        <p:nvSpPr>
          <p:cNvPr id="59395" name="Rectangle 2"/>
          <p:cNvSpPr>
            <a:spLocks noGrp="1" noChangeArrowheads="1"/>
          </p:cNvSpPr>
          <p:nvPr>
            <p:ph type="body" idx="1"/>
          </p:nvPr>
        </p:nvSpPr>
        <p:spPr>
          <a:xfrm>
            <a:off x="250825" y="1196975"/>
            <a:ext cx="8281615" cy="4921250"/>
          </a:xfrm>
        </p:spPr>
        <p:txBody>
          <a:bodyPr/>
          <a:lstStyle/>
          <a:p>
            <a:pPr marL="339725" indent="-339725">
              <a:buClr>
                <a:srgbClr val="3333CC"/>
              </a:buClr>
              <a:buSzPct val="60000"/>
              <a:buFont typeface="Wingdings" pitchFamily="2" charset="2"/>
              <a:buChar char=""/>
              <a:tabLst>
                <a:tab pos="909638" algn="l"/>
                <a:tab pos="1824038" algn="l"/>
                <a:tab pos="2738438" algn="l"/>
                <a:tab pos="3652838" algn="l"/>
                <a:tab pos="4567238" algn="l"/>
                <a:tab pos="5481638" algn="l"/>
                <a:tab pos="6396038" algn="l"/>
                <a:tab pos="7310438" algn="l"/>
                <a:tab pos="8224838" algn="l"/>
                <a:tab pos="9139238" algn="l"/>
                <a:tab pos="10052050" algn="l"/>
              </a:tabLst>
            </a:pPr>
            <a:r>
              <a:rPr lang="uk-UA" altLang="ru-RU" sz="2800" dirty="0">
                <a:solidFill>
                  <a:srgbClr val="FF0000"/>
                </a:solidFill>
              </a:rPr>
              <a:t>Біопсія хоріона (</a:t>
            </a:r>
            <a:r>
              <a:rPr lang="uk-UA" altLang="ru-RU" sz="2800" dirty="0" err="1">
                <a:solidFill>
                  <a:srgbClr val="FF0000"/>
                </a:solidFill>
              </a:rPr>
              <a:t>хоріоцентез</a:t>
            </a:r>
            <a:r>
              <a:rPr lang="uk-UA" altLang="ru-RU" sz="2800" dirty="0">
                <a:solidFill>
                  <a:srgbClr val="FF0000"/>
                </a:solidFill>
              </a:rPr>
              <a:t>) </a:t>
            </a:r>
            <a:r>
              <a:rPr lang="uk-UA" altLang="ru-RU" sz="2800" dirty="0">
                <a:solidFill>
                  <a:schemeClr val="tx1"/>
                </a:solidFill>
              </a:rPr>
              <a:t>— дослідження клітин хоріона. Рекомендується на 10-14 тижні вагітності.</a:t>
            </a:r>
          </a:p>
          <a:p>
            <a:pPr marL="339725" indent="-339725">
              <a:buClr>
                <a:srgbClr val="3333CC"/>
              </a:buClr>
              <a:buSzPct val="60000"/>
              <a:buFont typeface="Wingdings" pitchFamily="2" charset="2"/>
              <a:buChar char=""/>
              <a:tabLst>
                <a:tab pos="909638" algn="l"/>
                <a:tab pos="1824038" algn="l"/>
                <a:tab pos="2738438" algn="l"/>
                <a:tab pos="3652838" algn="l"/>
                <a:tab pos="4567238" algn="l"/>
                <a:tab pos="5481638" algn="l"/>
                <a:tab pos="6396038" algn="l"/>
                <a:tab pos="7310438" algn="l"/>
                <a:tab pos="8224838" algn="l"/>
                <a:tab pos="9139238" algn="l"/>
                <a:tab pos="10052050" algn="l"/>
              </a:tabLst>
            </a:pPr>
            <a:r>
              <a:rPr lang="uk-UA" altLang="ru-RU" sz="2800" dirty="0" err="1">
                <a:solidFill>
                  <a:srgbClr val="FF0000"/>
                </a:solidFill>
              </a:rPr>
              <a:t>Плацентоцентез</a:t>
            </a:r>
            <a:r>
              <a:rPr lang="uk-UA" altLang="ru-RU" sz="2800" dirty="0">
                <a:solidFill>
                  <a:srgbClr val="FF0000"/>
                </a:solidFill>
              </a:rPr>
              <a:t> </a:t>
            </a:r>
            <a:r>
              <a:rPr lang="uk-UA" altLang="ru-RU" sz="2800" dirty="0">
                <a:solidFill>
                  <a:schemeClr val="tx1"/>
                </a:solidFill>
              </a:rPr>
              <a:t>– дослідження клітин плаценти. Рекомендується після 14 тижня вагітності</a:t>
            </a:r>
          </a:p>
          <a:p>
            <a:pPr marL="339725" indent="-339725">
              <a:buClr>
                <a:srgbClr val="3333CC"/>
              </a:buClr>
              <a:buSzPct val="60000"/>
              <a:buFont typeface="Wingdings" pitchFamily="2" charset="2"/>
              <a:buChar char=""/>
              <a:tabLst>
                <a:tab pos="909638" algn="l"/>
                <a:tab pos="1824038" algn="l"/>
                <a:tab pos="2738438" algn="l"/>
                <a:tab pos="3652838" algn="l"/>
                <a:tab pos="4567238" algn="l"/>
                <a:tab pos="5481638" algn="l"/>
                <a:tab pos="6396038" algn="l"/>
                <a:tab pos="7310438" algn="l"/>
                <a:tab pos="8224838" algn="l"/>
                <a:tab pos="9139238" algn="l"/>
                <a:tab pos="10052050" algn="l"/>
              </a:tabLst>
            </a:pPr>
            <a:r>
              <a:rPr lang="uk-UA" altLang="ru-RU" sz="2800" dirty="0" err="1">
                <a:solidFill>
                  <a:srgbClr val="FF0000"/>
                </a:solidFill>
              </a:rPr>
              <a:t>Амніоцентез</a:t>
            </a:r>
            <a:r>
              <a:rPr lang="uk-UA" altLang="ru-RU" sz="2800" dirty="0">
                <a:solidFill>
                  <a:srgbClr val="FF0000"/>
                </a:solidFill>
              </a:rPr>
              <a:t> </a:t>
            </a:r>
            <a:r>
              <a:rPr lang="uk-UA" altLang="ru-RU" sz="2800" dirty="0">
                <a:solidFill>
                  <a:schemeClr val="tx1"/>
                </a:solidFill>
              </a:rPr>
              <a:t>— дослідження </a:t>
            </a:r>
            <a:r>
              <a:rPr lang="uk-UA" altLang="ru-RU" sz="2800" dirty="0" err="1">
                <a:solidFill>
                  <a:schemeClr val="tx1"/>
                </a:solidFill>
              </a:rPr>
              <a:t>амніотичної</a:t>
            </a:r>
            <a:r>
              <a:rPr lang="uk-UA" altLang="ru-RU" sz="2800" dirty="0">
                <a:solidFill>
                  <a:schemeClr val="tx1"/>
                </a:solidFill>
              </a:rPr>
              <a:t> рідини, де знаходяться епітеліальні клітини ембріона. Робиться на 16-18 тижні</a:t>
            </a:r>
          </a:p>
          <a:p>
            <a:pPr marL="339725" indent="-339725">
              <a:buClr>
                <a:srgbClr val="3333CC"/>
              </a:buClr>
              <a:buSzPct val="60000"/>
              <a:buFont typeface="Wingdings" pitchFamily="2" charset="2"/>
              <a:buChar char=""/>
              <a:tabLst>
                <a:tab pos="909638" algn="l"/>
                <a:tab pos="1824038" algn="l"/>
                <a:tab pos="2738438" algn="l"/>
                <a:tab pos="3652838" algn="l"/>
                <a:tab pos="4567238" algn="l"/>
                <a:tab pos="5481638" algn="l"/>
                <a:tab pos="6396038" algn="l"/>
                <a:tab pos="7310438" algn="l"/>
                <a:tab pos="8224838" algn="l"/>
                <a:tab pos="9139238" algn="l"/>
                <a:tab pos="10052050" algn="l"/>
              </a:tabLst>
            </a:pPr>
            <a:r>
              <a:rPr lang="uk-UA" altLang="ru-RU" sz="2800" dirty="0" err="1">
                <a:solidFill>
                  <a:srgbClr val="FF0000"/>
                </a:solidFill>
              </a:rPr>
              <a:t>Кордоцентез</a:t>
            </a:r>
            <a:r>
              <a:rPr lang="uk-UA" altLang="ru-RU" sz="2800" dirty="0">
                <a:solidFill>
                  <a:schemeClr val="tx1"/>
                </a:solidFill>
              </a:rPr>
              <a:t> - </a:t>
            </a:r>
            <a:r>
              <a:rPr lang="ru-RU" altLang="ru-RU" sz="2800" dirty="0">
                <a:solidFill>
                  <a:schemeClr val="tx1"/>
                </a:solidFill>
              </a:rPr>
              <a:t> </a:t>
            </a:r>
            <a:r>
              <a:rPr lang="ru-RU" altLang="ru-RU" sz="2800" dirty="0" err="1">
                <a:solidFill>
                  <a:schemeClr val="tx1"/>
                </a:solidFill>
              </a:rPr>
              <a:t>дослідження</a:t>
            </a:r>
            <a:r>
              <a:rPr lang="ru-RU" altLang="ru-RU" sz="2800" dirty="0">
                <a:solidFill>
                  <a:schemeClr val="tx1"/>
                </a:solidFill>
              </a:rPr>
              <a:t> </a:t>
            </a:r>
            <a:r>
              <a:rPr lang="ru-RU" altLang="ru-RU" sz="2800" dirty="0" err="1">
                <a:solidFill>
                  <a:schemeClr val="tx1"/>
                </a:solidFill>
              </a:rPr>
              <a:t>крові</a:t>
            </a:r>
            <a:r>
              <a:rPr lang="ru-RU" altLang="ru-RU" sz="2800" dirty="0">
                <a:solidFill>
                  <a:schemeClr val="tx1"/>
                </a:solidFill>
              </a:rPr>
              <a:t> плода з </a:t>
            </a:r>
            <a:r>
              <a:rPr lang="ru-RU" altLang="ru-RU" sz="2800" dirty="0" err="1">
                <a:solidFill>
                  <a:schemeClr val="tx1"/>
                </a:solidFill>
              </a:rPr>
              <a:t>пуповини</a:t>
            </a:r>
            <a:endParaRPr lang="uk-UA" altLang="ru-RU" sz="28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body"/>
          </p:nvPr>
        </p:nvSpPr>
        <p:spPr>
          <a:xfrm>
            <a:off x="457200" y="360363"/>
            <a:ext cx="4298950" cy="5680075"/>
          </a:xfrm>
        </p:spPr>
        <p:txBody>
          <a:bodyPr lIns="0" tIns="0" rIns="0" bIns="0" anchor="t"/>
          <a:lstStyle/>
          <a:p>
            <a:pPr marL="336550" indent="-334963">
              <a:spcBef>
                <a:spcPts val="800"/>
              </a:spcBef>
              <a:buSzPct val="60000"/>
              <a:tabLst>
                <a:tab pos="906463" algn="l"/>
                <a:tab pos="1820863" algn="l"/>
                <a:tab pos="2735263" algn="l"/>
                <a:tab pos="3649663" algn="l"/>
                <a:tab pos="4564063" algn="l"/>
                <a:tab pos="5478463" algn="l"/>
                <a:tab pos="6392863" algn="l"/>
                <a:tab pos="7307263" algn="l"/>
                <a:tab pos="8221663" algn="l"/>
                <a:tab pos="9136063" algn="l"/>
                <a:tab pos="10050463" algn="l"/>
              </a:tabLst>
            </a:pPr>
            <a:r>
              <a:rPr lang="ru-RU" sz="2600" b="1">
                <a:solidFill>
                  <a:srgbClr val="FF0000"/>
                </a:solidFill>
              </a:rPr>
              <a:t>Клітини досліджуються </a:t>
            </a:r>
          </a:p>
          <a:p>
            <a:pPr marL="336550" indent="-334963">
              <a:spcBef>
                <a:spcPts val="800"/>
              </a:spcBef>
              <a:buSzPct val="60000"/>
              <a:tabLst>
                <a:tab pos="906463" algn="l"/>
                <a:tab pos="1820863" algn="l"/>
                <a:tab pos="2735263" algn="l"/>
                <a:tab pos="3649663" algn="l"/>
                <a:tab pos="4564063" algn="l"/>
                <a:tab pos="5478463" algn="l"/>
                <a:tab pos="6392863" algn="l"/>
                <a:tab pos="7307263" algn="l"/>
                <a:tab pos="8221663" algn="l"/>
                <a:tab pos="9136063" algn="l"/>
                <a:tab pos="10050463" algn="l"/>
              </a:tabLst>
            </a:pPr>
            <a:r>
              <a:rPr lang="ru-RU" sz="2600"/>
              <a:t>  </a:t>
            </a:r>
          </a:p>
          <a:p>
            <a:pPr marL="336550" indent="-334963" algn="l">
              <a:spcBef>
                <a:spcPts val="800"/>
              </a:spcBef>
              <a:buSzPct val="60000"/>
              <a:tabLst>
                <a:tab pos="906463" algn="l"/>
                <a:tab pos="1820863" algn="l"/>
                <a:tab pos="2735263" algn="l"/>
                <a:tab pos="3649663" algn="l"/>
                <a:tab pos="4564063" algn="l"/>
                <a:tab pos="5478463" algn="l"/>
                <a:tab pos="6392863" algn="l"/>
                <a:tab pos="7307263" algn="l"/>
                <a:tab pos="8221663" algn="l"/>
                <a:tab pos="9136063" algn="l"/>
                <a:tab pos="10050463" algn="l"/>
              </a:tabLst>
            </a:pPr>
            <a:r>
              <a:rPr lang="ru-RU" sz="2600"/>
              <a:t>При підозрі на хромосомну патологію за допомогою цитогенетичних методів</a:t>
            </a:r>
          </a:p>
          <a:p>
            <a:pPr marL="336550" indent="-334963" algn="l">
              <a:spcBef>
                <a:spcPts val="800"/>
              </a:spcBef>
              <a:buSzPct val="60000"/>
              <a:tabLst>
                <a:tab pos="906463" algn="l"/>
                <a:tab pos="1820863" algn="l"/>
                <a:tab pos="2735263" algn="l"/>
                <a:tab pos="3649663" algn="l"/>
                <a:tab pos="4564063" algn="l"/>
                <a:tab pos="5478463" algn="l"/>
                <a:tab pos="6392863" algn="l"/>
                <a:tab pos="7307263" algn="l"/>
                <a:tab pos="8221663" algn="l"/>
                <a:tab pos="9136063" algn="l"/>
                <a:tab pos="10050463" algn="l"/>
              </a:tabLst>
            </a:pPr>
            <a:endParaRPr lang="ru-RU" sz="2600"/>
          </a:p>
          <a:p>
            <a:pPr marL="336550" indent="-334963" algn="l">
              <a:spcBef>
                <a:spcPts val="800"/>
              </a:spcBef>
              <a:buSzPct val="60000"/>
              <a:tabLst>
                <a:tab pos="906463" algn="l"/>
                <a:tab pos="1820863" algn="l"/>
                <a:tab pos="2735263" algn="l"/>
                <a:tab pos="3649663" algn="l"/>
                <a:tab pos="4564063" algn="l"/>
                <a:tab pos="5478463" algn="l"/>
                <a:tab pos="6392863" algn="l"/>
                <a:tab pos="7307263" algn="l"/>
                <a:tab pos="8221663" algn="l"/>
                <a:tab pos="9136063" algn="l"/>
                <a:tab pos="10050463" algn="l"/>
              </a:tabLst>
            </a:pPr>
            <a:r>
              <a:rPr lang="ru-RU" sz="2600"/>
              <a:t>При підозрі на моногенне захворювання –за допомогою молекулярно-генетичних та біохімічних методів</a:t>
            </a:r>
            <a:endParaRPr lang="en-GB" sz="2600"/>
          </a:p>
        </p:txBody>
      </p:sp>
      <p:pic>
        <p:nvPicPr>
          <p:cNvPr id="60419" name="Picture 2"/>
          <p:cNvPicPr>
            <a:picLocks noChangeAspect="1" noChangeArrowheads="1"/>
          </p:cNvPicPr>
          <p:nvPr/>
        </p:nvPicPr>
        <p:blipFill>
          <a:blip r:embed="rId3" cstate="print"/>
          <a:srcRect/>
          <a:stretch>
            <a:fillRect/>
          </a:stretch>
        </p:blipFill>
        <p:spPr bwMode="auto">
          <a:xfrm>
            <a:off x="4859338" y="404813"/>
            <a:ext cx="4140200" cy="3484562"/>
          </a:xfrm>
          <a:prstGeom prst="rect">
            <a:avLst/>
          </a:prstGeom>
          <a:noFill/>
          <a:ln w="9525">
            <a:noFill/>
            <a:round/>
            <a:headEnd/>
            <a:tailEnd/>
          </a:ln>
        </p:spPr>
      </p:pic>
      <p:pic>
        <p:nvPicPr>
          <p:cNvPr id="60420" name="Picture 3"/>
          <p:cNvPicPr>
            <a:picLocks noChangeAspect="1" noChangeArrowheads="1"/>
          </p:cNvPicPr>
          <p:nvPr/>
        </p:nvPicPr>
        <p:blipFill>
          <a:blip r:embed="rId4" cstate="print"/>
          <a:srcRect/>
          <a:stretch>
            <a:fillRect/>
          </a:stretch>
        </p:blipFill>
        <p:spPr bwMode="auto">
          <a:xfrm>
            <a:off x="5003800" y="3644900"/>
            <a:ext cx="3748088" cy="28194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50875" y="-358775"/>
            <a:ext cx="8035925" cy="1782763"/>
          </a:xfrm>
        </p:spPr>
        <p:txBody>
          <a:bodyPr/>
          <a:lstStyle/>
          <a:p>
            <a:pPr eaLnBrk="1" hangingPunct="1"/>
            <a:br>
              <a:rPr lang="en-US" sz="3800" b="1">
                <a:solidFill>
                  <a:srgbClr val="7F7F7F"/>
                </a:solidFill>
                <a:latin typeface="Calibri" pitchFamily="34" charset="0"/>
                <a:cs typeface="Calibri" pitchFamily="34" charset="0"/>
              </a:rPr>
            </a:br>
            <a:br>
              <a:rPr lang="en-US" sz="3800" b="1">
                <a:solidFill>
                  <a:srgbClr val="7F7F7F"/>
                </a:solidFill>
                <a:latin typeface="Calibri" pitchFamily="34" charset="0"/>
                <a:cs typeface="Calibri" pitchFamily="34" charset="0"/>
              </a:rPr>
            </a:br>
            <a:r>
              <a:rPr lang="uk-UA" sz="2800" b="1">
                <a:solidFill>
                  <a:srgbClr val="C00000"/>
                </a:solidFill>
                <a:cs typeface="Arial" charset="0"/>
              </a:rPr>
              <a:t>Для діагностики моногенних захворювань використовують молекулярно-генетичні та біохімічні методи</a:t>
            </a:r>
            <a:br>
              <a:rPr lang="en-US" sz="3200" b="1">
                <a:solidFill>
                  <a:srgbClr val="FF0000"/>
                </a:solidFill>
                <a:latin typeface="Calibri" pitchFamily="34" charset="0"/>
                <a:cs typeface="Calibri" pitchFamily="34" charset="0"/>
              </a:rPr>
            </a:br>
            <a:endParaRPr lang="ru-RU" sz="3200">
              <a:solidFill>
                <a:srgbClr val="FF0000"/>
              </a:solidFill>
              <a:cs typeface="Calibri" pitchFamily="34" charset="0"/>
            </a:endParaRPr>
          </a:p>
        </p:txBody>
      </p:sp>
      <p:sp>
        <p:nvSpPr>
          <p:cNvPr id="61443" name="Line 4"/>
          <p:cNvSpPr>
            <a:spLocks noChangeShapeType="1"/>
          </p:cNvSpPr>
          <p:nvPr/>
        </p:nvSpPr>
        <p:spPr bwMode="auto">
          <a:xfrm>
            <a:off x="2555875" y="2708275"/>
            <a:ext cx="1373188" cy="0"/>
          </a:xfrm>
          <a:prstGeom prst="line">
            <a:avLst/>
          </a:prstGeom>
          <a:noFill/>
          <a:ln w="9525">
            <a:solidFill>
              <a:schemeClr val="tx1"/>
            </a:solidFill>
            <a:round/>
            <a:headEnd/>
            <a:tailEnd type="triangle" w="med" len="med"/>
          </a:ln>
        </p:spPr>
        <p:txBody>
          <a:bodyPr lIns="91429" tIns="45714" rIns="91429" bIns="45714"/>
          <a:lstStyle/>
          <a:p>
            <a:endParaRPr lang="uk-UA"/>
          </a:p>
        </p:txBody>
      </p:sp>
      <p:sp>
        <p:nvSpPr>
          <p:cNvPr id="61444" name="Line 5"/>
          <p:cNvSpPr>
            <a:spLocks noChangeShapeType="1"/>
          </p:cNvSpPr>
          <p:nvPr/>
        </p:nvSpPr>
        <p:spPr bwMode="auto">
          <a:xfrm>
            <a:off x="4572000" y="2774950"/>
            <a:ext cx="576263" cy="0"/>
          </a:xfrm>
          <a:prstGeom prst="line">
            <a:avLst/>
          </a:prstGeom>
          <a:noFill/>
          <a:ln w="9525">
            <a:solidFill>
              <a:schemeClr val="tx1"/>
            </a:solidFill>
            <a:round/>
            <a:headEnd/>
            <a:tailEnd type="triangle" w="med" len="med"/>
          </a:ln>
        </p:spPr>
        <p:txBody>
          <a:bodyPr lIns="91429" tIns="45714" rIns="91429" bIns="45714"/>
          <a:lstStyle/>
          <a:p>
            <a:endParaRPr lang="uk-UA"/>
          </a:p>
        </p:txBody>
      </p:sp>
      <p:sp>
        <p:nvSpPr>
          <p:cNvPr id="61445" name="Text Box 6"/>
          <p:cNvSpPr txBox="1">
            <a:spLocks noChangeArrowheads="1"/>
          </p:cNvSpPr>
          <p:nvPr/>
        </p:nvSpPr>
        <p:spPr bwMode="auto">
          <a:xfrm>
            <a:off x="611188" y="5373688"/>
            <a:ext cx="3330575" cy="792162"/>
          </a:xfrm>
          <a:prstGeom prst="rect">
            <a:avLst/>
          </a:prstGeom>
          <a:noFill/>
          <a:ln w="9525">
            <a:noFill/>
            <a:miter lim="800000"/>
            <a:headEnd/>
            <a:tailEnd/>
          </a:ln>
        </p:spPr>
        <p:txBody>
          <a:bodyPr lIns="91429" tIns="45714" rIns="91429" bIns="45714">
            <a:spAutoFit/>
          </a:bodyPr>
          <a:lstStyle/>
          <a:p>
            <a:pPr algn="ctr" eaLnBrk="1">
              <a:lnSpc>
                <a:spcPct val="93000"/>
              </a:lnSpc>
              <a:spcBef>
                <a:spcPct val="50000"/>
              </a:spcBef>
              <a:buClr>
                <a:srgbClr val="000000"/>
              </a:buClr>
              <a:buSzPct val="100000"/>
              <a:buFont typeface="Times New Roman" pitchFamily="18" charset="0"/>
              <a:buNone/>
            </a:pPr>
            <a:r>
              <a:rPr lang="uk-UA" altLang="ru-RU" sz="2300">
                <a:solidFill>
                  <a:schemeClr val="tx1"/>
                </a:solidFill>
                <a:cs typeface="Arial" charset="0"/>
              </a:rPr>
              <a:t>ДНК </a:t>
            </a:r>
          </a:p>
          <a:p>
            <a:pPr algn="ctr" eaLnBrk="1">
              <a:buClr>
                <a:srgbClr val="000000"/>
              </a:buClr>
              <a:buSzPct val="100000"/>
              <a:buFont typeface="Times New Roman" pitchFamily="18" charset="0"/>
              <a:buNone/>
            </a:pPr>
            <a:r>
              <a:rPr lang="uk-UA" altLang="ru-RU" sz="2300">
                <a:solidFill>
                  <a:schemeClr val="tx1"/>
                </a:solidFill>
                <a:cs typeface="Arial" charset="0"/>
              </a:rPr>
              <a:t>діагностика</a:t>
            </a:r>
            <a:endParaRPr lang="ru-RU" altLang="ru-RU" sz="2300">
              <a:solidFill>
                <a:schemeClr val="tx1"/>
              </a:solidFill>
              <a:cs typeface="Arial" charset="0"/>
            </a:endParaRPr>
          </a:p>
        </p:txBody>
      </p:sp>
      <p:sp>
        <p:nvSpPr>
          <p:cNvPr id="61446" name="AutoShape 7"/>
          <p:cNvSpPr>
            <a:spLocks noChangeArrowheads="1"/>
          </p:cNvSpPr>
          <p:nvPr/>
        </p:nvSpPr>
        <p:spPr bwMode="auto">
          <a:xfrm>
            <a:off x="2124075" y="4508500"/>
            <a:ext cx="287338" cy="720725"/>
          </a:xfrm>
          <a:prstGeom prst="upArrow">
            <a:avLst>
              <a:gd name="adj1" fmla="val 50000"/>
              <a:gd name="adj2" fmla="val 70185"/>
            </a:avLst>
          </a:prstGeom>
          <a:solidFill>
            <a:schemeClr val="accent1"/>
          </a:solidFill>
          <a:ln w="9525">
            <a:solidFill>
              <a:schemeClr val="tx1"/>
            </a:solidFill>
            <a:miter lim="800000"/>
            <a:headEnd/>
            <a:tailEnd/>
          </a:ln>
        </p:spPr>
        <p:txBody>
          <a:bodyPr wrap="none" lIns="91429" tIns="45714" rIns="91429" bIns="45714" anchor="ctr"/>
          <a:lstStyle/>
          <a:p>
            <a:pPr eaLnBrk="1">
              <a:lnSpc>
                <a:spcPct val="93000"/>
              </a:lnSpc>
              <a:buClr>
                <a:srgbClr val="000000"/>
              </a:buClr>
              <a:buSzPct val="100000"/>
              <a:buFont typeface="Times New Roman" pitchFamily="18" charset="0"/>
              <a:buNone/>
            </a:pPr>
            <a:endParaRPr lang="uk-UA" altLang="ru-RU"/>
          </a:p>
        </p:txBody>
      </p:sp>
      <p:sp>
        <p:nvSpPr>
          <p:cNvPr id="61447" name="Text Box 8"/>
          <p:cNvSpPr txBox="1">
            <a:spLocks noChangeArrowheads="1"/>
          </p:cNvSpPr>
          <p:nvPr/>
        </p:nvSpPr>
        <p:spPr bwMode="auto">
          <a:xfrm>
            <a:off x="3348038" y="5373688"/>
            <a:ext cx="2482850" cy="766762"/>
          </a:xfrm>
          <a:prstGeom prst="rect">
            <a:avLst/>
          </a:prstGeom>
          <a:noFill/>
          <a:ln w="9525">
            <a:noFill/>
            <a:miter lim="800000"/>
            <a:headEnd/>
            <a:tailEnd/>
          </a:ln>
        </p:spPr>
        <p:txBody>
          <a:bodyPr lIns="91429" tIns="45714" rIns="91429" bIns="45714">
            <a:spAutoFit/>
          </a:bodyPr>
          <a:lstStyle/>
          <a:p>
            <a:pPr algn="ctr" eaLnBrk="1">
              <a:lnSpc>
                <a:spcPct val="93000"/>
              </a:lnSpc>
              <a:spcBef>
                <a:spcPct val="50000"/>
              </a:spcBef>
              <a:buClr>
                <a:srgbClr val="000000"/>
              </a:buClr>
              <a:buSzPct val="100000"/>
              <a:buFont typeface="Times New Roman" pitchFamily="18" charset="0"/>
              <a:buNone/>
            </a:pPr>
            <a:r>
              <a:rPr lang="uk-UA" altLang="ru-RU" sz="2300">
                <a:solidFill>
                  <a:schemeClr val="tx1"/>
                </a:solidFill>
                <a:cs typeface="Arial" charset="0"/>
              </a:rPr>
              <a:t>Біохімічна діагностика</a:t>
            </a:r>
            <a:endParaRPr lang="ru-RU" altLang="ru-RU" sz="2300">
              <a:solidFill>
                <a:schemeClr val="tx1"/>
              </a:solidFill>
              <a:cs typeface="Arial" charset="0"/>
            </a:endParaRPr>
          </a:p>
        </p:txBody>
      </p:sp>
      <p:sp>
        <p:nvSpPr>
          <p:cNvPr id="61448" name="AutoShape 9"/>
          <p:cNvSpPr>
            <a:spLocks noChangeArrowheads="1"/>
          </p:cNvSpPr>
          <p:nvPr/>
        </p:nvSpPr>
        <p:spPr bwMode="auto">
          <a:xfrm>
            <a:off x="4244975" y="4408488"/>
            <a:ext cx="261938" cy="706437"/>
          </a:xfrm>
          <a:prstGeom prst="upArrow">
            <a:avLst>
              <a:gd name="adj1" fmla="val 50000"/>
              <a:gd name="adj2" fmla="val 66525"/>
            </a:avLst>
          </a:prstGeom>
          <a:solidFill>
            <a:schemeClr val="accent1"/>
          </a:solidFill>
          <a:ln w="9525">
            <a:solidFill>
              <a:schemeClr val="tx1"/>
            </a:solidFill>
            <a:miter lim="800000"/>
            <a:headEnd/>
            <a:tailEnd/>
          </a:ln>
        </p:spPr>
        <p:txBody>
          <a:bodyPr wrap="none" lIns="91429" tIns="45714" rIns="91429" bIns="45714" anchor="ctr"/>
          <a:lstStyle/>
          <a:p>
            <a:pPr eaLnBrk="1">
              <a:lnSpc>
                <a:spcPct val="93000"/>
              </a:lnSpc>
              <a:buClr>
                <a:srgbClr val="000000"/>
              </a:buClr>
              <a:buSzPct val="100000"/>
              <a:buFont typeface="Times New Roman" pitchFamily="18" charset="0"/>
              <a:buNone/>
            </a:pPr>
            <a:endParaRPr lang="uk-UA" altLang="ru-RU"/>
          </a:p>
        </p:txBody>
      </p:sp>
      <p:sp>
        <p:nvSpPr>
          <p:cNvPr id="61449" name="Line 4"/>
          <p:cNvSpPr>
            <a:spLocks noChangeShapeType="1"/>
          </p:cNvSpPr>
          <p:nvPr/>
        </p:nvSpPr>
        <p:spPr bwMode="auto">
          <a:xfrm>
            <a:off x="5486400" y="3689350"/>
            <a:ext cx="1112838" cy="0"/>
          </a:xfrm>
          <a:prstGeom prst="line">
            <a:avLst/>
          </a:prstGeom>
          <a:noFill/>
          <a:ln w="9525">
            <a:solidFill>
              <a:schemeClr val="tx1"/>
            </a:solidFill>
            <a:round/>
            <a:headEnd/>
            <a:tailEnd type="triangle" w="med" len="med"/>
          </a:ln>
        </p:spPr>
        <p:txBody>
          <a:bodyPr lIns="91429" tIns="45714" rIns="91429" bIns="45714"/>
          <a:lstStyle/>
          <a:p>
            <a:endParaRPr lang="uk-UA"/>
          </a:p>
        </p:txBody>
      </p:sp>
      <p:sp>
        <p:nvSpPr>
          <p:cNvPr id="61450" name="Line 4"/>
          <p:cNvSpPr>
            <a:spLocks noChangeShapeType="1"/>
          </p:cNvSpPr>
          <p:nvPr/>
        </p:nvSpPr>
        <p:spPr bwMode="auto">
          <a:xfrm>
            <a:off x="2547938" y="3689350"/>
            <a:ext cx="1044575" cy="0"/>
          </a:xfrm>
          <a:prstGeom prst="line">
            <a:avLst/>
          </a:prstGeom>
          <a:noFill/>
          <a:ln w="9525">
            <a:solidFill>
              <a:schemeClr val="tx1"/>
            </a:solidFill>
            <a:round/>
            <a:headEnd/>
            <a:tailEnd type="triangle" w="med" len="med"/>
          </a:ln>
        </p:spPr>
        <p:txBody>
          <a:bodyPr lIns="91429" tIns="45714" rIns="91429" bIns="45714"/>
          <a:lstStyle/>
          <a:p>
            <a:endParaRPr lang="uk-UA"/>
          </a:p>
        </p:txBody>
      </p:sp>
      <p:graphicFrame>
        <p:nvGraphicFramePr>
          <p:cNvPr id="12" name="Схема 11"/>
          <p:cNvGraphicFramePr/>
          <p:nvPr/>
        </p:nvGraphicFramePr>
        <p:xfrm>
          <a:off x="1475656" y="47667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Схема 12"/>
          <p:cNvGraphicFramePr/>
          <p:nvPr/>
        </p:nvGraphicFramePr>
        <p:xfrm>
          <a:off x="1475656" y="1484784"/>
          <a:ext cx="6360368"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Grp="1" noChangeArrowheads="1"/>
          </p:cNvSpPr>
          <p:nvPr>
            <p:ph type="title"/>
          </p:nvPr>
        </p:nvSpPr>
        <p:spPr>
          <a:xfrm>
            <a:off x="900113" y="-242888"/>
            <a:ext cx="7793037" cy="1460501"/>
          </a:xfrm>
        </p:spPr>
        <p:txBody>
          <a:bodyPr/>
          <a:lstStyle/>
          <a:p>
            <a:pPr eaLnBrk="1" hangingPunct="1">
              <a:tabLst>
                <a:tab pos="0" algn="l"/>
                <a:tab pos="403225" algn="l"/>
                <a:tab pos="811213" algn="l"/>
                <a:tab pos="1219200" algn="l"/>
                <a:tab pos="1627188" algn="l"/>
                <a:tab pos="2033588" algn="l"/>
                <a:tab pos="2441575" algn="l"/>
                <a:tab pos="2849563" algn="l"/>
                <a:tab pos="3255963" algn="l"/>
                <a:tab pos="3663950" algn="l"/>
                <a:tab pos="4071938" algn="l"/>
                <a:tab pos="4478338" algn="l"/>
                <a:tab pos="4886325" algn="l"/>
                <a:tab pos="5294313" algn="l"/>
                <a:tab pos="5702300" algn="l"/>
                <a:tab pos="6108700" algn="l"/>
                <a:tab pos="6516688" algn="l"/>
                <a:tab pos="6924675" algn="l"/>
                <a:tab pos="7331075" algn="l"/>
                <a:tab pos="7739063" algn="l"/>
                <a:tab pos="8147050" algn="l"/>
              </a:tabLst>
            </a:pPr>
            <a:r>
              <a:rPr lang="uk-UA" altLang="ru-RU" sz="3200" b="1">
                <a:solidFill>
                  <a:srgbClr val="C00000"/>
                </a:solidFill>
              </a:rPr>
              <a:t>БІОХІМІЧНІ МЕТОДИ</a:t>
            </a:r>
            <a:endParaRPr lang="en-US" altLang="ru-RU" sz="3200" b="1">
              <a:solidFill>
                <a:srgbClr val="C00000"/>
              </a:solidFill>
            </a:endParaRPr>
          </a:p>
        </p:txBody>
      </p:sp>
      <p:sp>
        <p:nvSpPr>
          <p:cNvPr id="62467" name="Rectangle 2"/>
          <p:cNvSpPr>
            <a:spLocks noGrp="1" noChangeArrowheads="1"/>
          </p:cNvSpPr>
          <p:nvPr>
            <p:ph sz="quarter" idx="1"/>
          </p:nvPr>
        </p:nvSpPr>
        <p:spPr>
          <a:xfrm>
            <a:off x="1187450" y="908050"/>
            <a:ext cx="6916738" cy="4833938"/>
          </a:xfrm>
        </p:spPr>
        <p:txBody>
          <a:bodyPr/>
          <a:lstStyle/>
          <a:p>
            <a:pPr marL="336550" indent="-336550" eaLnBrk="1" hangingPunct="1">
              <a:lnSpc>
                <a:spcPct val="90000"/>
              </a:lnSpc>
              <a:buClr>
                <a:srgbClr val="3333CC"/>
              </a:buClr>
              <a:buSzPct val="60000"/>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uk-UA" altLang="ru-RU" sz="2400">
                <a:solidFill>
                  <a:schemeClr val="tx1"/>
                </a:solidFill>
              </a:rPr>
              <a:t>Базуються на вивченні різних хімічних речовин в організмі людини</a:t>
            </a:r>
          </a:p>
          <a:p>
            <a:pPr marL="336550" indent="-336550" eaLnBrk="1" hangingPunct="1">
              <a:lnSpc>
                <a:spcPct val="90000"/>
              </a:lnSpc>
              <a:buClr>
                <a:srgbClr val="3333CC"/>
              </a:buClr>
              <a:buSzPct val="60000"/>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uk-UA" altLang="ru-RU" sz="2800">
                <a:solidFill>
                  <a:schemeClr val="tx1"/>
                </a:solidFill>
              </a:rPr>
              <a:t>Використовується для діагностики </a:t>
            </a:r>
            <a:r>
              <a:rPr lang="uk-UA" altLang="ru-RU" sz="2800" b="1">
                <a:solidFill>
                  <a:srgbClr val="C00000"/>
                </a:solidFill>
              </a:rPr>
              <a:t>спадкових хвороб обміну речовин</a:t>
            </a:r>
          </a:p>
          <a:p>
            <a:pPr marL="336550" indent="-336550" eaLnBrk="1" hangingPunct="1">
              <a:lnSpc>
                <a:spcPct val="90000"/>
              </a:lnSpc>
              <a:buClr>
                <a:srgbClr val="3333CC"/>
              </a:buClr>
              <a:buSzPct val="60000"/>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endParaRPr lang="en-US" altLang="ru-RU" sz="2400"/>
          </a:p>
          <a:p>
            <a:pPr marL="336550" indent="-336550" eaLnBrk="1" hangingPunct="1">
              <a:spcBef>
                <a:spcPts val="813"/>
              </a:spcBef>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uk-UA" altLang="ru-RU" sz="2400"/>
              <a:t>Це група моногенних спадкових зщахворювань, обумовлених мутацією генів, що кодують певні ферменти</a:t>
            </a:r>
            <a:endParaRPr lang="en-US" altLang="ru-RU" sz="2400"/>
          </a:p>
        </p:txBody>
      </p:sp>
      <p:sp>
        <p:nvSpPr>
          <p:cNvPr id="62468" name="WordArt 10"/>
          <p:cNvSpPr>
            <a:spLocks noChangeArrowheads="1" noChangeShapeType="1" noTextEdit="1"/>
          </p:cNvSpPr>
          <p:nvPr/>
        </p:nvSpPr>
        <p:spPr bwMode="auto">
          <a:xfrm>
            <a:off x="3059113" y="5084763"/>
            <a:ext cx="3024187" cy="668337"/>
          </a:xfrm>
          <a:prstGeom prst="rect">
            <a:avLst/>
          </a:prstGeom>
        </p:spPr>
        <p:txBody>
          <a:bodyPr wrap="none" fromWordArt="1">
            <a:prstTxWarp prst="textPlain">
              <a:avLst>
                <a:gd name="adj" fmla="val 50000"/>
              </a:avLst>
            </a:prstTxWarp>
          </a:bodyPr>
          <a:lstStyle/>
          <a:p>
            <a:pPr algn="ctr"/>
            <a:r>
              <a:rPr lang="en-US" sz="3600" kern="10">
                <a:ln w="12700">
                  <a:solidFill>
                    <a:srgbClr val="3333CC"/>
                  </a:solidFill>
                  <a:round/>
                  <a:headEnd/>
                  <a:tailEnd/>
                </a:ln>
                <a:solidFill>
                  <a:srgbClr val="B2B2B2">
                    <a:alpha val="50195"/>
                  </a:srgbClr>
                </a:solidFill>
                <a:effectLst>
                  <a:outerShdw dist="45791" dir="2021404" algn="ctr" rotWithShape="0">
                    <a:srgbClr val="9999FF"/>
                  </a:outerShdw>
                </a:effectLst>
                <a:latin typeface="Arial"/>
                <a:cs typeface="Arial"/>
              </a:rPr>
              <a:t>A           B</a:t>
            </a:r>
            <a:endParaRPr lang="uk-UA" sz="3600" kern="10">
              <a:ln w="12700">
                <a:solidFill>
                  <a:srgbClr val="3333CC"/>
                </a:solidFill>
                <a:round/>
                <a:headEnd/>
                <a:tailEnd/>
              </a:ln>
              <a:solidFill>
                <a:srgbClr val="B2B2B2">
                  <a:alpha val="50195"/>
                </a:srgbClr>
              </a:solidFill>
              <a:effectLst>
                <a:outerShdw dist="45791" dir="2021404" algn="ctr" rotWithShape="0">
                  <a:srgbClr val="9999FF"/>
                </a:outerShdw>
              </a:effectLst>
              <a:latin typeface="Arial"/>
              <a:cs typeface="Arial"/>
            </a:endParaRPr>
          </a:p>
        </p:txBody>
      </p:sp>
      <p:sp>
        <p:nvSpPr>
          <p:cNvPr id="62469" name="Стрелка вправо 4"/>
          <p:cNvSpPr>
            <a:spLocks noChangeArrowheads="1"/>
          </p:cNvSpPr>
          <p:nvPr/>
        </p:nvSpPr>
        <p:spPr bwMode="auto">
          <a:xfrm>
            <a:off x="3924300" y="5300663"/>
            <a:ext cx="1584325" cy="215900"/>
          </a:xfrm>
          <a:prstGeom prst="rightArrow">
            <a:avLst>
              <a:gd name="adj1" fmla="val 50000"/>
              <a:gd name="adj2" fmla="val 50043"/>
            </a:avLst>
          </a:prstGeom>
          <a:solidFill>
            <a:srgbClr val="00B8FF"/>
          </a:solidFill>
          <a:ln w="9525" algn="ctr">
            <a:solidFill>
              <a:schemeClr val="tx1"/>
            </a:solidFill>
            <a:round/>
            <a:headEnd/>
            <a:tailEnd/>
          </a:ln>
        </p:spPr>
        <p:txBody>
          <a:bodyPr/>
          <a:lstStyle/>
          <a:p>
            <a:pPr eaLnBrk="1" hangingPunct="1">
              <a:buClr>
                <a:srgbClr val="000000"/>
              </a:buClr>
              <a:buSzPct val="100000"/>
              <a:buFont typeface="Times New Roman" pitchFamily="18" charset="0"/>
              <a:buNone/>
            </a:pPr>
            <a:endParaRPr lang="uk-UA"/>
          </a:p>
        </p:txBody>
      </p:sp>
      <p:cxnSp>
        <p:nvCxnSpPr>
          <p:cNvPr id="62470" name="Прямая соединительная линия 6"/>
          <p:cNvCxnSpPr>
            <a:cxnSpLocks noChangeShapeType="1"/>
            <a:stCxn id="62468" idx="0"/>
            <a:endCxn id="62468" idx="2"/>
          </p:cNvCxnSpPr>
          <p:nvPr/>
        </p:nvCxnSpPr>
        <p:spPr bwMode="auto">
          <a:xfrm>
            <a:off x="4572000" y="5084763"/>
            <a:ext cx="0" cy="668337"/>
          </a:xfrm>
          <a:prstGeom prst="line">
            <a:avLst/>
          </a:prstGeom>
          <a:noFill/>
          <a:ln w="31750" algn="ctr">
            <a:solidFill>
              <a:schemeClr val="tx1"/>
            </a:solidFill>
            <a:round/>
            <a:headEnd/>
            <a:tailEnd/>
          </a:ln>
        </p:spPr>
      </p:cxnSp>
      <p:sp>
        <p:nvSpPr>
          <p:cNvPr id="62471" name="TextBox 7"/>
          <p:cNvSpPr txBox="1">
            <a:spLocks noChangeArrowheads="1"/>
          </p:cNvSpPr>
          <p:nvPr/>
        </p:nvSpPr>
        <p:spPr bwMode="auto">
          <a:xfrm>
            <a:off x="3708400" y="4508500"/>
            <a:ext cx="1741488" cy="647700"/>
          </a:xfrm>
          <a:prstGeom prst="rect">
            <a:avLst/>
          </a:prstGeom>
          <a:noFill/>
          <a:ln w="9525">
            <a:noFill/>
            <a:miter lim="800000"/>
            <a:headEnd/>
            <a:tailEnd/>
          </a:ln>
        </p:spPr>
        <p:txBody>
          <a:bodyPr wrap="none">
            <a:spAutoFit/>
          </a:bodyPr>
          <a:lstStyle/>
          <a:p>
            <a:pPr algn="ctr"/>
            <a:r>
              <a:rPr lang="uk-UA">
                <a:solidFill>
                  <a:schemeClr val="tx1"/>
                </a:solidFill>
              </a:rPr>
              <a:t>Метаболічний </a:t>
            </a:r>
          </a:p>
          <a:p>
            <a:pPr algn="ctr"/>
            <a:r>
              <a:rPr lang="uk-UA">
                <a:solidFill>
                  <a:schemeClr val="tx1"/>
                </a:solidFill>
              </a:rPr>
              <a:t>блок</a:t>
            </a:r>
          </a:p>
        </p:txBody>
      </p:sp>
      <p:sp>
        <p:nvSpPr>
          <p:cNvPr id="62472" name="TextBox 8"/>
          <p:cNvSpPr txBox="1">
            <a:spLocks noChangeArrowheads="1"/>
          </p:cNvSpPr>
          <p:nvPr/>
        </p:nvSpPr>
        <p:spPr bwMode="auto">
          <a:xfrm>
            <a:off x="1116013" y="4724400"/>
            <a:ext cx="1871662" cy="1477963"/>
          </a:xfrm>
          <a:prstGeom prst="rect">
            <a:avLst/>
          </a:prstGeom>
          <a:noFill/>
          <a:ln w="9525">
            <a:noFill/>
            <a:miter lim="800000"/>
            <a:headEnd/>
            <a:tailEnd/>
          </a:ln>
        </p:spPr>
        <p:txBody>
          <a:bodyPr>
            <a:spAutoFit/>
          </a:bodyPr>
          <a:lstStyle/>
          <a:p>
            <a:r>
              <a:rPr lang="uk-UA">
                <a:solidFill>
                  <a:schemeClr val="tx1"/>
                </a:solidFill>
              </a:rPr>
              <a:t>Накопичення субстрату реакції, поява аномальних метаболітів</a:t>
            </a:r>
          </a:p>
        </p:txBody>
      </p:sp>
      <p:sp>
        <p:nvSpPr>
          <p:cNvPr id="62473" name="TextBox 9"/>
          <p:cNvSpPr txBox="1">
            <a:spLocks noChangeArrowheads="1"/>
          </p:cNvSpPr>
          <p:nvPr/>
        </p:nvSpPr>
        <p:spPr bwMode="auto">
          <a:xfrm>
            <a:off x="6300788" y="4724400"/>
            <a:ext cx="1655762" cy="1477963"/>
          </a:xfrm>
          <a:prstGeom prst="rect">
            <a:avLst/>
          </a:prstGeom>
          <a:noFill/>
          <a:ln w="9525">
            <a:noFill/>
            <a:miter lim="800000"/>
            <a:headEnd/>
            <a:tailEnd/>
          </a:ln>
        </p:spPr>
        <p:txBody>
          <a:bodyPr>
            <a:spAutoFit/>
          </a:bodyPr>
          <a:lstStyle/>
          <a:p>
            <a:r>
              <a:rPr lang="uk-UA">
                <a:solidFill>
                  <a:schemeClr val="tx1"/>
                </a:solidFill>
              </a:rPr>
              <a:t>Зменшення кількісті кінцевого продукту реакції</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ru-RU" altLang="ru-RU" sz="3600" b="1">
                <a:solidFill>
                  <a:srgbClr val="FF0000"/>
                </a:solidFill>
              </a:rPr>
              <a:t>Етапи біохімічного аналізу</a:t>
            </a:r>
          </a:p>
        </p:txBody>
      </p:sp>
      <p:sp>
        <p:nvSpPr>
          <p:cNvPr id="63491" name="Rectangle 3"/>
          <p:cNvSpPr>
            <a:spLocks noGrp="1" noChangeArrowheads="1"/>
          </p:cNvSpPr>
          <p:nvPr>
            <p:ph sz="quarter" idx="1"/>
          </p:nvPr>
        </p:nvSpPr>
        <p:spPr>
          <a:xfrm>
            <a:off x="827088" y="1412875"/>
            <a:ext cx="7848600" cy="4572000"/>
          </a:xfrm>
        </p:spPr>
        <p:txBody>
          <a:bodyPr/>
          <a:lstStyle/>
          <a:p>
            <a:pPr marL="0" indent="0" eaLnBrk="1" hangingPunct="1">
              <a:buFont typeface="Times New Roman" pitchFamily="18" charset="0"/>
              <a:buChar char="•"/>
            </a:pPr>
            <a:r>
              <a:rPr lang="uk-UA" altLang="ru-RU" sz="2800">
                <a:solidFill>
                  <a:schemeClr val="accent2"/>
                </a:solidFill>
              </a:rPr>
              <a:t>Селективний скринінг </a:t>
            </a:r>
            <a:r>
              <a:rPr lang="uk-UA" altLang="ru-RU" sz="2800"/>
              <a:t>– відбір осіб із вродженими порушеннями метаболізму за допомогою простих біохімічних тестів. </a:t>
            </a:r>
          </a:p>
          <a:p>
            <a:pPr marL="0" indent="0" eaLnBrk="1" hangingPunct="1"/>
            <a:r>
              <a:rPr lang="uk-UA" altLang="ru-RU" sz="2800"/>
              <a:t>Це робиться за клінічними показаннями у осіб із симптомами спадкової хвороби обміну</a:t>
            </a:r>
          </a:p>
          <a:p>
            <a:pPr marL="0" indent="0" eaLnBrk="1" hangingPunct="1"/>
            <a:endParaRPr lang="uk-UA" altLang="ru-RU" sz="2800"/>
          </a:p>
          <a:p>
            <a:pPr marL="0" indent="0" eaLnBrk="1" hangingPunct="1">
              <a:buFont typeface="Arial" charset="0"/>
              <a:buChar char="•"/>
            </a:pPr>
            <a:r>
              <a:rPr lang="uk-UA" altLang="ru-RU" sz="2800">
                <a:solidFill>
                  <a:schemeClr val="accent2"/>
                </a:solidFill>
              </a:rPr>
              <a:t>Підтвердження діагнозу </a:t>
            </a:r>
            <a:r>
              <a:rPr lang="uk-UA" altLang="ru-RU" sz="2800"/>
              <a:t>точними кількісними біохімічними тестами</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p:cNvSpPr>
            <a:spLocks noGrp="1" noChangeArrowheads="1"/>
          </p:cNvSpPr>
          <p:nvPr>
            <p:ph type="title"/>
          </p:nvPr>
        </p:nvSpPr>
        <p:spPr>
          <a:xfrm>
            <a:off x="1042988" y="0"/>
            <a:ext cx="7793037" cy="1462088"/>
          </a:xfrm>
        </p:spPr>
        <p:txBody>
          <a:bodyPr/>
          <a:lstStyle/>
          <a:p>
            <a:pPr eaLnBrk="1" hangingPunct="1">
              <a:tabLst>
                <a:tab pos="0" algn="l"/>
                <a:tab pos="403225" algn="l"/>
                <a:tab pos="811213" algn="l"/>
                <a:tab pos="1219200" algn="l"/>
                <a:tab pos="1627188" algn="l"/>
                <a:tab pos="2033588" algn="l"/>
                <a:tab pos="2441575" algn="l"/>
                <a:tab pos="2849563" algn="l"/>
                <a:tab pos="3255963" algn="l"/>
                <a:tab pos="3663950" algn="l"/>
                <a:tab pos="4071938" algn="l"/>
                <a:tab pos="4478338" algn="l"/>
                <a:tab pos="4886325" algn="l"/>
                <a:tab pos="5294313" algn="l"/>
                <a:tab pos="5702300" algn="l"/>
                <a:tab pos="6108700" algn="l"/>
                <a:tab pos="6516688" algn="l"/>
                <a:tab pos="6924675" algn="l"/>
                <a:tab pos="7331075" algn="l"/>
                <a:tab pos="7739063" algn="l"/>
                <a:tab pos="8147050" algn="l"/>
              </a:tabLst>
            </a:pPr>
            <a:r>
              <a:rPr lang="uk-UA" altLang="ru-RU" sz="3200" b="1">
                <a:solidFill>
                  <a:srgbClr val="D60093"/>
                </a:solidFill>
              </a:rPr>
              <a:t>Прикладом порушення обміну амінокислот є фенілкетонурія</a:t>
            </a:r>
            <a:br>
              <a:rPr lang="ru-RU" altLang="ru-RU" sz="4100" b="1">
                <a:solidFill>
                  <a:srgbClr val="D60093"/>
                </a:solidFill>
              </a:rPr>
            </a:br>
            <a:endParaRPr lang="ru-RU" altLang="ru-RU" sz="4100" b="1">
              <a:solidFill>
                <a:srgbClr val="D60093"/>
              </a:solidFill>
            </a:endParaRPr>
          </a:p>
        </p:txBody>
      </p:sp>
      <p:sp>
        <p:nvSpPr>
          <p:cNvPr id="64515" name="Text Box 17"/>
          <p:cNvSpPr txBox="1">
            <a:spLocks noChangeArrowheads="1"/>
          </p:cNvSpPr>
          <p:nvPr/>
        </p:nvSpPr>
        <p:spPr bwMode="auto">
          <a:xfrm>
            <a:off x="5486400" y="4343400"/>
            <a:ext cx="719138" cy="341313"/>
          </a:xfrm>
          <a:prstGeom prst="rect">
            <a:avLst/>
          </a:prstGeom>
          <a:noFill/>
          <a:ln w="9525">
            <a:noFill/>
            <a:miter lim="800000"/>
            <a:headEnd/>
            <a:tailEnd/>
          </a:ln>
        </p:spPr>
        <p:txBody>
          <a:bodyPr lIns="82936" tIns="41469" rIns="82936" bIns="41469">
            <a:spAutoFit/>
          </a:bodyPr>
          <a:lstStyle/>
          <a:p>
            <a:pPr eaLnBrk="1">
              <a:lnSpc>
                <a:spcPct val="93000"/>
              </a:lnSpc>
              <a:spcBef>
                <a:spcPct val="50000"/>
              </a:spcBef>
              <a:buClr>
                <a:srgbClr val="000000"/>
              </a:buClr>
              <a:buSzPct val="100000"/>
              <a:buFont typeface="Times New Roman" pitchFamily="18" charset="0"/>
              <a:buNone/>
            </a:pPr>
            <a:endParaRPr lang="ru-RU" altLang="ru-RU"/>
          </a:p>
        </p:txBody>
      </p:sp>
      <p:sp>
        <p:nvSpPr>
          <p:cNvPr id="64516" name="Text Box 18"/>
          <p:cNvSpPr txBox="1">
            <a:spLocks noChangeArrowheads="1"/>
          </p:cNvSpPr>
          <p:nvPr/>
        </p:nvSpPr>
        <p:spPr bwMode="auto">
          <a:xfrm>
            <a:off x="5354638" y="4343400"/>
            <a:ext cx="1046162" cy="298450"/>
          </a:xfrm>
          <a:prstGeom prst="rect">
            <a:avLst/>
          </a:prstGeom>
          <a:solidFill>
            <a:srgbClr val="FFFF00"/>
          </a:solidFill>
          <a:ln w="9525">
            <a:noFill/>
            <a:miter lim="800000"/>
            <a:headEnd/>
            <a:tailEnd/>
          </a:ln>
        </p:spPr>
        <p:txBody>
          <a:bodyPr lIns="82936" tIns="41469" rIns="82936" bIns="41469">
            <a:spAutoFit/>
          </a:bodyPr>
          <a:lstStyle/>
          <a:p>
            <a:pPr eaLnBrk="1">
              <a:lnSpc>
                <a:spcPct val="93000"/>
              </a:lnSpc>
              <a:spcBef>
                <a:spcPct val="50000"/>
              </a:spcBef>
              <a:buClr>
                <a:srgbClr val="000000"/>
              </a:buClr>
              <a:buSzPct val="100000"/>
              <a:buFont typeface="Times New Roman" pitchFamily="18" charset="0"/>
              <a:buNone/>
            </a:pPr>
            <a:r>
              <a:rPr lang="en-US" altLang="ru-RU" sz="1500" b="1">
                <a:solidFill>
                  <a:schemeClr val="tx1"/>
                </a:solidFill>
              </a:rPr>
              <a:t>thyroxine</a:t>
            </a:r>
            <a:endParaRPr lang="ru-RU" altLang="ru-RU" sz="1500" b="1">
              <a:solidFill>
                <a:schemeClr val="tx1"/>
              </a:solidFill>
            </a:endParaRPr>
          </a:p>
        </p:txBody>
      </p:sp>
      <p:pic>
        <p:nvPicPr>
          <p:cNvPr id="64517" name="Picture 6"/>
          <p:cNvPicPr>
            <a:picLocks noChangeAspect="1" noChangeArrowheads="1"/>
          </p:cNvPicPr>
          <p:nvPr/>
        </p:nvPicPr>
        <p:blipFill>
          <a:blip r:embed="rId3" cstate="print"/>
          <a:srcRect t="10867"/>
          <a:stretch>
            <a:fillRect/>
          </a:stretch>
        </p:blipFill>
        <p:spPr bwMode="auto">
          <a:xfrm>
            <a:off x="323850" y="2852738"/>
            <a:ext cx="8342313" cy="3759200"/>
          </a:xfrm>
          <a:prstGeom prst="rect">
            <a:avLst/>
          </a:prstGeom>
          <a:noFill/>
          <a:ln w="9525">
            <a:noFill/>
            <a:miter lim="800000"/>
            <a:headEnd/>
            <a:tailEnd/>
          </a:ln>
        </p:spPr>
      </p:pic>
      <p:sp>
        <p:nvSpPr>
          <p:cNvPr id="64518" name="TextBox 6"/>
          <p:cNvSpPr txBox="1">
            <a:spLocks noChangeArrowheads="1"/>
          </p:cNvSpPr>
          <p:nvPr/>
        </p:nvSpPr>
        <p:spPr bwMode="auto">
          <a:xfrm>
            <a:off x="395288" y="1125538"/>
            <a:ext cx="8748712" cy="1630362"/>
          </a:xfrm>
          <a:prstGeom prst="rect">
            <a:avLst/>
          </a:prstGeom>
          <a:noFill/>
          <a:ln w="9525">
            <a:noFill/>
            <a:miter lim="800000"/>
            <a:headEnd/>
            <a:tailEnd/>
          </a:ln>
        </p:spPr>
        <p:txBody>
          <a:bodyPr>
            <a:spAutoFit/>
          </a:bodyPr>
          <a:lstStyle/>
          <a:p>
            <a:r>
              <a:rPr lang="uk-UA" sz="2000">
                <a:solidFill>
                  <a:schemeClr val="tx1"/>
                </a:solidFill>
              </a:rPr>
              <a:t>     Відсутній фермент, что каталізує перетворення фенілаланіну на тирозин</a:t>
            </a:r>
          </a:p>
          <a:p>
            <a:r>
              <a:rPr lang="uk-UA" sz="2000">
                <a:solidFill>
                  <a:schemeClr val="tx1"/>
                </a:solidFill>
              </a:rPr>
              <a:t>      Рівень фенілаланіну в крові збільшується, утворюються фенілпіровіноградна кислота</a:t>
            </a:r>
          </a:p>
          <a:p>
            <a:r>
              <a:rPr lang="uk-UA" sz="2000">
                <a:solidFill>
                  <a:schemeClr val="tx1"/>
                </a:solidFill>
              </a:rPr>
              <a:t>      Рівень тирозину і його метаболітів зменшується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
          <p:cNvSpPr>
            <a:spLocks noGrp="1" noChangeArrowheads="1"/>
          </p:cNvSpPr>
          <p:nvPr>
            <p:ph type="title"/>
          </p:nvPr>
        </p:nvSpPr>
        <p:spPr>
          <a:xfrm>
            <a:off x="1150938" y="193675"/>
            <a:ext cx="7793037" cy="1925638"/>
          </a:xfrm>
        </p:spPr>
        <p:txBody>
          <a:bodyPr/>
          <a:lstStyle/>
          <a:p>
            <a:pPr eaLnBrk="1" hangingPunct="1"/>
            <a:endParaRPr lang="ru-RU" altLang="ru-RU"/>
          </a:p>
        </p:txBody>
      </p:sp>
      <p:pic>
        <p:nvPicPr>
          <p:cNvPr id="65539" name="Picture 2"/>
          <p:cNvPicPr>
            <a:picLocks noChangeAspect="1" noChangeArrowheads="1"/>
          </p:cNvPicPr>
          <p:nvPr/>
        </p:nvPicPr>
        <p:blipFill>
          <a:blip r:embed="rId3" cstate="print"/>
          <a:srcRect/>
          <a:stretch>
            <a:fillRect/>
          </a:stretch>
        </p:blipFill>
        <p:spPr bwMode="auto">
          <a:xfrm>
            <a:off x="392113" y="293688"/>
            <a:ext cx="8315325" cy="6367462"/>
          </a:xfrm>
          <a:prstGeom prst="rect">
            <a:avLst/>
          </a:prstGeom>
          <a:noFill/>
          <a:ln w="9525">
            <a:noFill/>
            <a:round/>
            <a:headEnd/>
            <a:tailEnd/>
          </a:ln>
        </p:spPr>
      </p:pic>
      <p:pic>
        <p:nvPicPr>
          <p:cNvPr id="65540" name="Picture 5" descr="18253"/>
          <p:cNvPicPr>
            <a:picLocks noChangeAspect="1" noChangeArrowheads="1"/>
          </p:cNvPicPr>
          <p:nvPr/>
        </p:nvPicPr>
        <p:blipFill>
          <a:blip r:embed="rId4" cstate="print"/>
          <a:srcRect/>
          <a:stretch>
            <a:fillRect/>
          </a:stretch>
        </p:blipFill>
        <p:spPr bwMode="auto">
          <a:xfrm>
            <a:off x="4767263" y="423863"/>
            <a:ext cx="4121150" cy="397192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Grp="1" noChangeArrowheads="1"/>
          </p:cNvSpPr>
          <p:nvPr>
            <p:ph sz="quarter" idx="1"/>
          </p:nvPr>
        </p:nvSpPr>
        <p:spPr>
          <a:xfrm>
            <a:off x="755650" y="765175"/>
            <a:ext cx="7993063" cy="4886325"/>
          </a:xfrm>
        </p:spPr>
        <p:txBody>
          <a:bodyPr/>
          <a:lstStyle/>
          <a:p>
            <a:pPr marL="336550" indent="-336550" eaLnBrk="1" hangingPunct="1">
              <a:buClr>
                <a:srgbClr val="3333CC"/>
              </a:buClr>
              <a:buSzPct val="60000"/>
              <a:buFont typeface="Wingdings" pitchFamily="2" charset="2"/>
              <a:buChar char=""/>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uk-UA" altLang="ru-RU" sz="2800" dirty="0">
                <a:solidFill>
                  <a:srgbClr val="FF0000"/>
                </a:solidFill>
              </a:rPr>
              <a:t>Діагностика</a:t>
            </a:r>
            <a:r>
              <a:rPr lang="uk-UA" altLang="ru-RU" sz="2800" dirty="0"/>
              <a:t> </a:t>
            </a:r>
            <a:r>
              <a:rPr lang="uk-UA" altLang="ru-RU" sz="2800" dirty="0" err="1"/>
              <a:t>фенілкетонурії</a:t>
            </a:r>
            <a:r>
              <a:rPr lang="uk-UA" altLang="ru-RU" sz="2800" dirty="0"/>
              <a:t> базується на виявленні аномальних метаболітів фенілаланіну (</a:t>
            </a:r>
            <a:r>
              <a:rPr lang="uk-UA" altLang="ru-RU" sz="2800" dirty="0" err="1"/>
              <a:t>фенілпіровиноградної</a:t>
            </a:r>
            <a:r>
              <a:rPr lang="uk-UA" altLang="ru-RU" sz="2800" dirty="0"/>
              <a:t> кислоти) у сечі (селективний скринінг) та аномально високого рівня фенілаланіну в крові  (підтвердження діагнозу)</a:t>
            </a:r>
          </a:p>
          <a:p>
            <a:pPr marL="336550" indent="-336550" eaLnBrk="1" hangingPunct="1">
              <a:buClr>
                <a:srgbClr val="3333CC"/>
              </a:buClr>
              <a:buSzPct val="60000"/>
              <a:buFont typeface="Wingdings" pitchFamily="2" charset="2"/>
              <a:buChar char=""/>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uk-UA" altLang="ru-RU" sz="2800" dirty="0">
                <a:solidFill>
                  <a:srgbClr val="FF0000"/>
                </a:solidFill>
              </a:rPr>
              <a:t>Лікування</a:t>
            </a:r>
            <a:r>
              <a:rPr lang="uk-UA" altLang="ru-RU" sz="2800" dirty="0"/>
              <a:t> полягає в дієті з обмеженням кількості фенілаланіну</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
          <p:cNvSpPr>
            <a:spLocks noGrp="1" noChangeArrowheads="1"/>
          </p:cNvSpPr>
          <p:nvPr>
            <p:ph sz="quarter" idx="1"/>
          </p:nvPr>
        </p:nvSpPr>
        <p:spPr>
          <a:xfrm>
            <a:off x="650875" y="115888"/>
            <a:ext cx="7770813" cy="5795962"/>
          </a:xfrm>
        </p:spPr>
        <p:txBody>
          <a:bodyPr/>
          <a:lstStyle/>
          <a:p>
            <a:pPr marL="336550" indent="-336550" eaLnBrk="1" hangingPunct="1">
              <a:buClr>
                <a:srgbClr val="3333CC"/>
              </a:buClr>
              <a:buSzPct val="60000"/>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ru-RU" altLang="ru-RU">
                <a:solidFill>
                  <a:srgbClr val="3333CC"/>
                </a:solidFill>
              </a:rPr>
              <a:t>Скринінг </a:t>
            </a:r>
            <a:r>
              <a:rPr lang="ru-RU" altLang="ru-RU" sz="2800">
                <a:solidFill>
                  <a:schemeClr val="tx1"/>
                </a:solidFill>
              </a:rPr>
              <a:t>новонароджених – це біохімічне дослідження всіх новонароджених. Мета полягає в тому, щоб виявити захворювання до клінічних проявів і почати лікування на ранніх стадіях.</a:t>
            </a:r>
            <a:endParaRPr lang="en-US" altLang="ru-RU" sz="2800">
              <a:solidFill>
                <a:schemeClr val="tx1"/>
              </a:solidFill>
            </a:endParaRPr>
          </a:p>
        </p:txBody>
      </p:sp>
      <p:pic>
        <p:nvPicPr>
          <p:cNvPr id="67587" name="Picture 2"/>
          <p:cNvPicPr>
            <a:picLocks noChangeAspect="1" noChangeArrowheads="1"/>
          </p:cNvPicPr>
          <p:nvPr/>
        </p:nvPicPr>
        <p:blipFill>
          <a:blip r:embed="rId3" cstate="print"/>
          <a:srcRect/>
          <a:stretch>
            <a:fillRect/>
          </a:stretch>
        </p:blipFill>
        <p:spPr bwMode="auto">
          <a:xfrm>
            <a:off x="2555875" y="2924175"/>
            <a:ext cx="3960813" cy="2192338"/>
          </a:xfrm>
          <a:prstGeom prst="rect">
            <a:avLst/>
          </a:prstGeom>
          <a:noFill/>
          <a:ln w="9525">
            <a:noFill/>
            <a:round/>
            <a:headEnd/>
            <a:tailEnd/>
          </a:ln>
        </p:spPr>
      </p:pic>
      <p:sp>
        <p:nvSpPr>
          <p:cNvPr id="67588" name="Text Box 3"/>
          <p:cNvSpPr txBox="1">
            <a:spLocks noChangeArrowheads="1"/>
          </p:cNvSpPr>
          <p:nvPr/>
        </p:nvSpPr>
        <p:spPr bwMode="auto">
          <a:xfrm>
            <a:off x="1241425" y="5389563"/>
            <a:ext cx="7416800" cy="706437"/>
          </a:xfrm>
          <a:prstGeom prst="rect">
            <a:avLst/>
          </a:prstGeom>
          <a:noFill/>
          <a:ln w="9525">
            <a:noFill/>
            <a:miter lim="800000"/>
            <a:headEnd/>
            <a:tailEnd/>
          </a:ln>
        </p:spPr>
        <p:txBody>
          <a:bodyPr lIns="91425" tIns="45713" rIns="91425" bIns="45713">
            <a:spAutoFit/>
          </a:bodyPr>
          <a:lstStyle/>
          <a:p>
            <a:pPr marL="338138" indent="-336550" algn="ctr" eaLnBrk="1" hangingPunct="1">
              <a:spcBef>
                <a:spcPts val="1250"/>
              </a:spcBef>
              <a:buSzPct val="10000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pPr>
            <a:r>
              <a:rPr lang="ru-RU" altLang="ru-RU" sz="1900" b="1">
                <a:solidFill>
                  <a:srgbClr val="3333CC"/>
                </a:solidFill>
                <a:cs typeface="Arial" charset="0"/>
              </a:rPr>
              <a:t>Приклади захворювань, які скринують  в Україні - фенілкетонурія, вроджений гіпотиреоз</a:t>
            </a:r>
            <a:endParaRPr lang="en-US" altLang="ru-RU" sz="1900" b="1">
              <a:solidFill>
                <a:srgbClr val="3333CC"/>
              </a:solidFill>
              <a:cs typeface="Arial"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
          <p:cNvSpPr>
            <a:spLocks noGrp="1"/>
          </p:cNvSpPr>
          <p:nvPr>
            <p:ph type="title"/>
          </p:nvPr>
        </p:nvSpPr>
        <p:spPr>
          <a:xfrm>
            <a:off x="169863" y="-2139950"/>
            <a:ext cx="8866187" cy="3624263"/>
          </a:xfrm>
        </p:spPr>
        <p:txBody>
          <a:bodyPr/>
          <a:lstStyle/>
          <a:p>
            <a:pPr algn="l" eaLnBrk="1" hangingPunct="1">
              <a:tabLst>
                <a:tab pos="0" algn="l"/>
                <a:tab pos="403225" algn="l"/>
                <a:tab pos="811213" algn="l"/>
                <a:tab pos="1219200" algn="l"/>
                <a:tab pos="1627188" algn="l"/>
                <a:tab pos="2033588" algn="l"/>
                <a:tab pos="2441575" algn="l"/>
                <a:tab pos="2849563" algn="l"/>
                <a:tab pos="3255963" algn="l"/>
                <a:tab pos="3663950" algn="l"/>
                <a:tab pos="4071938" algn="l"/>
                <a:tab pos="4478338" algn="l"/>
                <a:tab pos="4886325" algn="l"/>
                <a:tab pos="5294313" algn="l"/>
                <a:tab pos="5702300" algn="l"/>
                <a:tab pos="6108700" algn="l"/>
                <a:tab pos="6516688" algn="l"/>
                <a:tab pos="6924675" algn="l"/>
                <a:tab pos="7331075" algn="l"/>
                <a:tab pos="7739063" algn="l"/>
                <a:tab pos="8147050" algn="l"/>
              </a:tabLst>
            </a:pPr>
            <a:br>
              <a:rPr lang="en-US" altLang="ru-RU" sz="4000" b="1" dirty="0"/>
            </a:br>
            <a:br>
              <a:rPr lang="en-US" altLang="ru-RU" sz="4000" b="1" dirty="0"/>
            </a:br>
            <a:br>
              <a:rPr lang="en-US" altLang="ru-RU" sz="4000" b="1" dirty="0"/>
            </a:br>
            <a:br>
              <a:rPr lang="en-US" altLang="ru-RU" sz="4000" b="1" dirty="0"/>
            </a:br>
            <a:r>
              <a:rPr lang="ru-RU" altLang="ru-RU" sz="3200" b="1" dirty="0">
                <a:solidFill>
                  <a:srgbClr val="FF0000"/>
                </a:solidFill>
              </a:rPr>
              <a:t>ДНК-</a:t>
            </a:r>
            <a:r>
              <a:rPr lang="ru-RU" altLang="ru-RU" sz="3200" b="1" dirty="0" err="1">
                <a:solidFill>
                  <a:srgbClr val="FF0000"/>
                </a:solidFill>
              </a:rPr>
              <a:t>діагностика</a:t>
            </a:r>
            <a:r>
              <a:rPr lang="ru-RU" altLang="ru-RU" sz="3200" b="1" dirty="0">
                <a:solidFill>
                  <a:srgbClr val="FF0000"/>
                </a:solidFill>
              </a:rPr>
              <a:t> - </a:t>
            </a:r>
            <a:r>
              <a:rPr lang="ru-RU" altLang="ru-RU" sz="3200" dirty="0" err="1">
                <a:solidFill>
                  <a:srgbClr val="FF0000"/>
                </a:solidFill>
              </a:rPr>
              <a:t>це</a:t>
            </a:r>
            <a:r>
              <a:rPr lang="ru-RU" altLang="ru-RU" sz="3200" dirty="0">
                <a:solidFill>
                  <a:srgbClr val="FF0000"/>
                </a:solidFill>
              </a:rPr>
              <a:t> </a:t>
            </a:r>
            <a:r>
              <a:rPr lang="ru-RU" altLang="ru-RU" sz="3200" dirty="0" err="1">
                <a:solidFill>
                  <a:srgbClr val="FF0000"/>
                </a:solidFill>
              </a:rPr>
              <a:t>діагностика</a:t>
            </a:r>
            <a:r>
              <a:rPr lang="ru-RU" altLang="ru-RU" sz="3200" dirty="0">
                <a:solidFill>
                  <a:srgbClr val="FF0000"/>
                </a:solidFill>
              </a:rPr>
              <a:t>, заснована на </a:t>
            </a:r>
            <a:r>
              <a:rPr lang="ru-RU" altLang="ru-RU" sz="3200" dirty="0" err="1">
                <a:solidFill>
                  <a:srgbClr val="FF0000"/>
                </a:solidFill>
              </a:rPr>
              <a:t>вивченні</a:t>
            </a:r>
            <a:r>
              <a:rPr lang="ru-RU" altLang="ru-RU" sz="3200" dirty="0">
                <a:solidFill>
                  <a:srgbClr val="FF0000"/>
                </a:solidFill>
              </a:rPr>
              <a:t> </a:t>
            </a:r>
            <a:r>
              <a:rPr lang="ru-RU" altLang="ru-RU" sz="3200" dirty="0" err="1">
                <a:solidFill>
                  <a:srgbClr val="FF0000"/>
                </a:solidFill>
              </a:rPr>
              <a:t>молекули</a:t>
            </a:r>
            <a:r>
              <a:rPr lang="ru-RU" altLang="ru-RU" sz="3200" dirty="0">
                <a:solidFill>
                  <a:srgbClr val="FF0000"/>
                </a:solidFill>
              </a:rPr>
              <a:t> ДНК</a:t>
            </a:r>
            <a:endParaRPr lang="en-US" altLang="ru-RU" sz="3200" dirty="0">
              <a:solidFill>
                <a:srgbClr val="FF0000"/>
              </a:solidFill>
            </a:endParaRPr>
          </a:p>
        </p:txBody>
      </p:sp>
      <p:sp>
        <p:nvSpPr>
          <p:cNvPr id="68611" name="Rectangle 2"/>
          <p:cNvSpPr>
            <a:spLocks noGrp="1" noChangeArrowheads="1"/>
          </p:cNvSpPr>
          <p:nvPr>
            <p:ph sz="quarter" idx="1"/>
          </p:nvPr>
        </p:nvSpPr>
        <p:spPr>
          <a:xfrm>
            <a:off x="611560" y="1844824"/>
            <a:ext cx="8208590" cy="4110037"/>
          </a:xfrm>
        </p:spPr>
        <p:txBody>
          <a:bodyPr/>
          <a:lstStyle/>
          <a:p>
            <a:pPr marL="336550" indent="-336550" eaLnBrk="1" hangingPunct="1">
              <a:buClr>
                <a:srgbClr val="3333CC"/>
              </a:buClr>
              <a:buSzPct val="60000"/>
              <a:buFont typeface="Wingdings" pitchFamily="2" charset="2"/>
              <a:buChar char=""/>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ru-RU" altLang="ru-RU" sz="2800" dirty="0" err="1"/>
              <a:t>Діагностика</a:t>
            </a:r>
            <a:r>
              <a:rPr lang="ru-RU" altLang="ru-RU" sz="2800" dirty="0"/>
              <a:t> </a:t>
            </a:r>
            <a:r>
              <a:rPr lang="ru-RU" altLang="ru-RU" sz="2800" dirty="0" err="1"/>
              <a:t>моногенних</a:t>
            </a:r>
            <a:r>
              <a:rPr lang="ru-RU" altLang="ru-RU" sz="2800" dirty="0"/>
              <a:t> хвороб;</a:t>
            </a:r>
          </a:p>
          <a:p>
            <a:pPr marL="336550" indent="-336550" eaLnBrk="1" hangingPunct="1">
              <a:buClr>
                <a:srgbClr val="3333CC"/>
              </a:buClr>
              <a:buSzPct val="60000"/>
              <a:buFont typeface="Wingdings" pitchFamily="2" charset="2"/>
              <a:buChar char=""/>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ru-RU" altLang="ru-RU" sz="2800" dirty="0" err="1"/>
              <a:t>Діагностика</a:t>
            </a:r>
            <a:r>
              <a:rPr lang="ru-RU" altLang="ru-RU" sz="2800" dirty="0"/>
              <a:t> </a:t>
            </a:r>
            <a:r>
              <a:rPr lang="ru-RU" altLang="ru-RU" sz="2800" dirty="0" err="1"/>
              <a:t>інфекційних</a:t>
            </a:r>
            <a:r>
              <a:rPr lang="ru-RU" altLang="ru-RU" sz="2800" dirty="0"/>
              <a:t> </a:t>
            </a:r>
            <a:r>
              <a:rPr lang="ru-RU" altLang="ru-RU" sz="2800" dirty="0" err="1"/>
              <a:t>захворювань</a:t>
            </a:r>
            <a:r>
              <a:rPr lang="ru-RU" altLang="ru-RU" sz="2800" dirty="0"/>
              <a:t>;</a:t>
            </a:r>
          </a:p>
          <a:p>
            <a:pPr marL="336550" indent="-336550" eaLnBrk="1" hangingPunct="1">
              <a:buClr>
                <a:srgbClr val="3333CC"/>
              </a:buClr>
              <a:buSzPct val="60000"/>
              <a:buFont typeface="Wingdings" pitchFamily="2" charset="2"/>
              <a:buChar char=""/>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ru-RU" altLang="ru-RU" sz="2800" dirty="0" err="1"/>
              <a:t>Ідентифікація</a:t>
            </a:r>
            <a:r>
              <a:rPr lang="ru-RU" altLang="ru-RU" sz="2800" dirty="0"/>
              <a:t> </a:t>
            </a:r>
            <a:r>
              <a:rPr lang="ru-RU" altLang="ru-RU" sz="2800" dirty="0" err="1"/>
              <a:t>особистості</a:t>
            </a:r>
            <a:r>
              <a:rPr lang="ru-RU" altLang="ru-RU" sz="2800" dirty="0"/>
              <a:t> та </a:t>
            </a:r>
            <a:r>
              <a:rPr lang="ru-RU" altLang="ru-RU" sz="2800" dirty="0" err="1"/>
              <a:t>встановлення</a:t>
            </a:r>
            <a:r>
              <a:rPr lang="ru-RU" altLang="ru-RU" sz="2800" dirty="0"/>
              <a:t> </a:t>
            </a:r>
            <a:r>
              <a:rPr lang="ru-RU" altLang="ru-RU" sz="2800" dirty="0" err="1"/>
              <a:t>батьківства</a:t>
            </a:r>
            <a:r>
              <a:rPr lang="ru-RU" altLang="ru-RU" sz="2800" dirty="0"/>
              <a:t>  у </a:t>
            </a:r>
            <a:r>
              <a:rPr lang="ru-RU" altLang="ru-RU" sz="2800" dirty="0" err="1"/>
              <a:t>криміналістиці</a:t>
            </a:r>
            <a:r>
              <a:rPr lang="ru-RU" altLang="ru-RU" sz="2800" dirty="0"/>
              <a:t>;</a:t>
            </a:r>
          </a:p>
          <a:p>
            <a:pPr marL="336550" indent="-336550" eaLnBrk="1" hangingPunct="1">
              <a:buClr>
                <a:srgbClr val="3333CC"/>
              </a:buClr>
              <a:buSzPct val="60000"/>
              <a:buFont typeface="Wingdings" pitchFamily="2" charset="2"/>
              <a:buChar char=""/>
              <a:tabLst>
                <a:tab pos="336550" algn="l"/>
                <a:tab pos="431800" algn="l"/>
                <a:tab pos="838200" algn="l"/>
                <a:tab pos="1246188" algn="l"/>
                <a:tab pos="1654175" algn="l"/>
                <a:tab pos="2060575" algn="l"/>
                <a:tab pos="2468563" algn="l"/>
                <a:tab pos="2876550" algn="l"/>
                <a:tab pos="3284538" algn="l"/>
                <a:tab pos="3690938" algn="l"/>
                <a:tab pos="4098925" algn="l"/>
                <a:tab pos="4506913" algn="l"/>
                <a:tab pos="4913313" algn="l"/>
                <a:tab pos="5321300" algn="l"/>
                <a:tab pos="5729288" algn="l"/>
                <a:tab pos="6137275" algn="l"/>
                <a:tab pos="6543675" algn="l"/>
                <a:tab pos="6951663" algn="l"/>
                <a:tab pos="7359650" algn="l"/>
                <a:tab pos="7766050" algn="l"/>
                <a:tab pos="8174038" algn="l"/>
              </a:tabLst>
            </a:pPr>
            <a:r>
              <a:rPr lang="ru-RU" altLang="ru-RU" sz="2800" dirty="0" err="1"/>
              <a:t>Вивчення</a:t>
            </a:r>
            <a:r>
              <a:rPr lang="ru-RU" altLang="ru-RU" sz="2800" dirty="0"/>
              <a:t> </a:t>
            </a:r>
            <a:r>
              <a:rPr lang="ru-RU" altLang="ru-RU" sz="2800" dirty="0" err="1"/>
              <a:t>схильності</a:t>
            </a:r>
            <a:r>
              <a:rPr lang="ru-RU" altLang="ru-RU" sz="2800" dirty="0"/>
              <a:t> до </a:t>
            </a:r>
            <a:r>
              <a:rPr lang="ru-RU" altLang="ru-RU" sz="2800" dirty="0" err="1"/>
              <a:t>мультифакторних</a:t>
            </a:r>
            <a:r>
              <a:rPr lang="ru-RU" altLang="ru-RU" sz="2800" dirty="0"/>
              <a:t> </a:t>
            </a:r>
            <a:r>
              <a:rPr lang="ru-RU" altLang="ru-RU" sz="2800" dirty="0" err="1"/>
              <a:t>захворювань</a:t>
            </a:r>
            <a:r>
              <a:rPr lang="ru-RU" altLang="ru-RU" sz="2800" dirty="0"/>
              <a:t> (</a:t>
            </a:r>
            <a:r>
              <a:rPr lang="ru-RU" altLang="ru-RU" sz="2800" dirty="0" err="1"/>
              <a:t>включаючи</a:t>
            </a:r>
            <a:r>
              <a:rPr lang="ru-RU" altLang="ru-RU" sz="2800" dirty="0"/>
              <a:t> рак)</a:t>
            </a:r>
            <a:endParaRPr lang="en-US" altLang="ru-RU" sz="28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93688"/>
            <a:ext cx="7772400" cy="796925"/>
          </a:xfrm>
        </p:spPr>
        <p:txBody>
          <a:bodyPr/>
          <a:lstStyle/>
          <a:p>
            <a:r>
              <a:rPr lang="uk-UA" sz="3600" b="1">
                <a:solidFill>
                  <a:srgbClr val="C00000"/>
                </a:solidFill>
              </a:rPr>
              <a:t>ЕТАПИ ДНК -ДІАГНОСТИКИ</a:t>
            </a:r>
            <a:endParaRPr lang="ru-RU" sz="3600" b="1">
              <a:solidFill>
                <a:srgbClr val="C00000"/>
              </a:solidFill>
            </a:endParaRPr>
          </a:p>
        </p:txBody>
      </p:sp>
      <p:sp>
        <p:nvSpPr>
          <p:cNvPr id="3" name="Объект 2"/>
          <p:cNvSpPr>
            <a:spLocks noGrp="1"/>
          </p:cNvSpPr>
          <p:nvPr>
            <p:ph sz="quarter" idx="1"/>
          </p:nvPr>
        </p:nvSpPr>
        <p:spPr>
          <a:xfrm>
            <a:off x="522288" y="1208088"/>
            <a:ext cx="8164512" cy="4811712"/>
          </a:xfrm>
        </p:spPr>
        <p:txBody>
          <a:bodyPr/>
          <a:lstStyle/>
          <a:p>
            <a:pPr marL="0" indent="0"/>
            <a:r>
              <a:rPr lang="ru-RU" sz="2400"/>
              <a:t>        Молекулярно-генетичний аналіз став широко доступним для практичної медицини з 1983 року, коли Кері Мюлліс запропонував </a:t>
            </a:r>
            <a:r>
              <a:rPr lang="ru-RU" sz="2400" b="1">
                <a:solidFill>
                  <a:srgbClr val="C00000"/>
                </a:solidFill>
              </a:rPr>
              <a:t>полімеразну ланцюгову реакцію (ПЛР) </a:t>
            </a:r>
            <a:r>
              <a:rPr lang="ru-RU" sz="2400"/>
              <a:t>для штучного копіювання фрагментів ДНК.</a:t>
            </a:r>
            <a:endParaRPr lang="en-US" sz="2400"/>
          </a:p>
          <a:p>
            <a:pPr marL="0" indent="0" algn="ctr"/>
            <a:r>
              <a:rPr lang="uk-UA" sz="2800"/>
              <a:t>ПЛР передбачає</a:t>
            </a:r>
            <a:endParaRPr lang="en-US" sz="2800"/>
          </a:p>
          <a:p>
            <a:pPr marL="0" indent="0">
              <a:buFont typeface="Wingdings" pitchFamily="2" charset="2"/>
              <a:buChar char="§"/>
            </a:pPr>
            <a:r>
              <a:rPr lang="uk-UA" sz="2800"/>
              <a:t>Виділення ДНК </a:t>
            </a:r>
            <a:r>
              <a:rPr lang="en-US" sz="2800"/>
              <a:t>(</a:t>
            </a:r>
            <a:r>
              <a:rPr lang="uk-UA" sz="2800"/>
              <a:t>зазвичай вікористовують лейкоцити і клітини букального епітелію</a:t>
            </a:r>
            <a:r>
              <a:rPr lang="en-US" sz="2800"/>
              <a:t>)</a:t>
            </a:r>
          </a:p>
          <a:p>
            <a:pPr marL="0" indent="0">
              <a:buFont typeface="Wingdings" pitchFamily="2" charset="2"/>
              <a:buChar char="§"/>
            </a:pPr>
            <a:r>
              <a:rPr lang="uk-UA" sz="2800"/>
              <a:t>Ампліфікацію ДНК (збільшення кількості копій)</a:t>
            </a:r>
            <a:endParaRPr lang="en-US" sz="2800"/>
          </a:p>
          <a:p>
            <a:pPr marL="0" indent="0">
              <a:buFont typeface="Wingdings" pitchFamily="2" charset="2"/>
              <a:buChar char="§"/>
            </a:pPr>
            <a:r>
              <a:rPr lang="uk-UA" sz="2800"/>
              <a:t>Аналіз результатів за допомогою електрофорезу</a:t>
            </a:r>
            <a:endParaRPr lang="ru-RU" sz="28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sz="quarter" idx="1"/>
          </p:nvPr>
        </p:nvSpPr>
        <p:spPr>
          <a:xfrm>
            <a:off x="1182688" y="488950"/>
            <a:ext cx="7767637" cy="5638800"/>
          </a:xfrm>
        </p:spPr>
        <p:txBody>
          <a:bodyPr/>
          <a:lstStyle/>
          <a:p>
            <a:pPr marL="0" indent="0" eaLnBrk="1" hangingPunct="1"/>
            <a:r>
              <a:rPr lang="ru-RU" altLang="ru-RU" sz="2500" b="1">
                <a:solidFill>
                  <a:srgbClr val="C00000"/>
                </a:solidFill>
              </a:rPr>
              <a:t>Полімеразна ланцюгова реакція (ПЛР) — це науковий метод отримання великої кількості копій з однієї чи кількох копій фрагмента ДНК.</a:t>
            </a:r>
            <a:endParaRPr lang="ru-RU" altLang="ru-RU" sz="2500">
              <a:solidFill>
                <a:srgbClr val="C00000"/>
              </a:solidFill>
            </a:endParaRPr>
          </a:p>
        </p:txBody>
      </p:sp>
      <p:pic>
        <p:nvPicPr>
          <p:cNvPr id="70659" name="Picture 5" descr="nobel-org-pcr"/>
          <p:cNvPicPr>
            <a:picLocks noChangeAspect="1" noChangeArrowheads="1"/>
          </p:cNvPicPr>
          <p:nvPr/>
        </p:nvPicPr>
        <p:blipFill>
          <a:blip r:embed="rId3" cstate="print"/>
          <a:srcRect/>
          <a:stretch>
            <a:fillRect/>
          </a:stretch>
        </p:blipFill>
        <p:spPr bwMode="auto">
          <a:xfrm>
            <a:off x="327025" y="2449513"/>
            <a:ext cx="6073775" cy="4137025"/>
          </a:xfrm>
          <a:prstGeom prst="rect">
            <a:avLst/>
          </a:prstGeom>
          <a:noFill/>
          <a:ln w="9525">
            <a:noFill/>
            <a:miter lim="800000"/>
            <a:headEnd/>
            <a:tailEnd/>
          </a:ln>
        </p:spPr>
      </p:pic>
      <p:sp>
        <p:nvSpPr>
          <p:cNvPr id="70660" name="Rectangle 6"/>
          <p:cNvSpPr>
            <a:spLocks noChangeArrowheads="1"/>
          </p:cNvSpPr>
          <p:nvPr/>
        </p:nvSpPr>
        <p:spPr bwMode="auto">
          <a:xfrm>
            <a:off x="2743200" y="1847850"/>
            <a:ext cx="3605213" cy="341313"/>
          </a:xfrm>
          <a:prstGeom prst="rect">
            <a:avLst/>
          </a:prstGeom>
          <a:noFill/>
          <a:ln w="9525">
            <a:noFill/>
            <a:miter lim="800000"/>
            <a:headEnd/>
            <a:tailEnd/>
          </a:ln>
        </p:spPr>
        <p:txBody>
          <a:bodyPr wrap="none" lIns="82936" tIns="41469" rIns="82936" bIns="41469" anchor="ctr">
            <a:spAutoFit/>
          </a:bodyPr>
          <a:lstStyle/>
          <a:p>
            <a:pPr eaLnBrk="1">
              <a:lnSpc>
                <a:spcPct val="93000"/>
              </a:lnSpc>
              <a:buClr>
                <a:srgbClr val="000000"/>
              </a:buClr>
              <a:buSzPct val="100000"/>
              <a:buFont typeface="Times New Roman" pitchFamily="18" charset="0"/>
              <a:buNone/>
            </a:pPr>
            <a:r>
              <a:rPr lang="uk-UA" altLang="ru-RU" b="1">
                <a:solidFill>
                  <a:schemeClr val="tx1"/>
                </a:solidFill>
              </a:rPr>
              <a:t>Для проведення ПЛР потрібні</a:t>
            </a:r>
            <a:endParaRPr lang="en-GB" altLang="ru-RU">
              <a:solidFill>
                <a:schemeClr val="tx1"/>
              </a:solidFill>
            </a:endParaRPr>
          </a:p>
        </p:txBody>
      </p:sp>
      <p:sp>
        <p:nvSpPr>
          <p:cNvPr id="70661" name="Text Box 8"/>
          <p:cNvSpPr txBox="1">
            <a:spLocks noChangeArrowheads="1"/>
          </p:cNvSpPr>
          <p:nvPr/>
        </p:nvSpPr>
        <p:spPr bwMode="auto">
          <a:xfrm>
            <a:off x="6372225" y="2205038"/>
            <a:ext cx="2547938" cy="4105275"/>
          </a:xfrm>
          <a:prstGeom prst="rect">
            <a:avLst/>
          </a:prstGeom>
          <a:noFill/>
          <a:ln w="9525">
            <a:noFill/>
            <a:miter lim="800000"/>
            <a:headEnd/>
            <a:tailEnd/>
          </a:ln>
        </p:spPr>
        <p:txBody>
          <a:bodyPr lIns="82936" tIns="41469" rIns="82936" bIns="41469">
            <a:spAutoFit/>
          </a:bodyPr>
          <a:lstStyle/>
          <a:p>
            <a:pPr eaLnBrk="1">
              <a:lnSpc>
                <a:spcPct val="93000"/>
              </a:lnSpc>
              <a:spcBef>
                <a:spcPct val="50000"/>
              </a:spcBef>
              <a:buClr>
                <a:srgbClr val="000000"/>
              </a:buClr>
              <a:buSzPct val="100000"/>
              <a:buFont typeface="Times New Roman" pitchFamily="18" charset="0"/>
              <a:buChar char="•"/>
            </a:pPr>
            <a:r>
              <a:rPr lang="uk-UA" altLang="ru-RU" b="1">
                <a:solidFill>
                  <a:schemeClr val="tx1"/>
                </a:solidFill>
              </a:rPr>
              <a:t>Матрична ДНК</a:t>
            </a:r>
            <a:endParaRPr lang="en-US" altLang="ru-RU" b="1">
              <a:solidFill>
                <a:schemeClr val="tx1"/>
              </a:solidFill>
            </a:endParaRPr>
          </a:p>
          <a:p>
            <a:pPr eaLnBrk="1">
              <a:lnSpc>
                <a:spcPct val="93000"/>
              </a:lnSpc>
              <a:spcBef>
                <a:spcPct val="50000"/>
              </a:spcBef>
              <a:buClr>
                <a:srgbClr val="000000"/>
              </a:buClr>
              <a:buSzPct val="100000"/>
              <a:buFont typeface="Times New Roman" pitchFamily="18" charset="0"/>
              <a:buChar char="•"/>
            </a:pPr>
            <a:r>
              <a:rPr lang="uk-UA" altLang="ru-RU" b="1">
                <a:solidFill>
                  <a:schemeClr val="tx1"/>
                </a:solidFill>
              </a:rPr>
              <a:t>Фермент ДНК полімераза</a:t>
            </a:r>
            <a:endParaRPr lang="en-US" altLang="ru-RU"/>
          </a:p>
          <a:p>
            <a:pPr eaLnBrk="1">
              <a:lnSpc>
                <a:spcPct val="93000"/>
              </a:lnSpc>
              <a:spcBef>
                <a:spcPct val="50000"/>
              </a:spcBef>
              <a:buClr>
                <a:srgbClr val="000000"/>
              </a:buClr>
              <a:buSzPct val="100000"/>
              <a:buFont typeface="Times New Roman" pitchFamily="18" charset="0"/>
              <a:buChar char="•"/>
            </a:pPr>
            <a:r>
              <a:rPr lang="ru-RU" altLang="ru-RU" b="1">
                <a:solidFill>
                  <a:schemeClr val="tx1"/>
                </a:solidFill>
              </a:rPr>
              <a:t>Праймери </a:t>
            </a:r>
            <a:r>
              <a:rPr lang="ru-RU" altLang="ru-RU">
                <a:solidFill>
                  <a:schemeClr val="tx1"/>
                </a:solidFill>
              </a:rPr>
              <a:t>- короткі фрагменти одноланцюгової ДНК, комплементарні послідовності-мішені. Полімераза починає синтезувати нову ДНК з кінця</a:t>
            </a:r>
            <a:endParaRPr lang="en-US" altLang="ru-RU">
              <a:solidFill>
                <a:schemeClr val="tx1"/>
              </a:solidFill>
            </a:endParaRPr>
          </a:p>
          <a:p>
            <a:pPr eaLnBrk="1">
              <a:lnSpc>
                <a:spcPct val="93000"/>
              </a:lnSpc>
              <a:spcBef>
                <a:spcPct val="50000"/>
              </a:spcBef>
              <a:buClr>
                <a:srgbClr val="000000"/>
              </a:buClr>
              <a:buSzPct val="100000"/>
              <a:buFont typeface="Times New Roman" pitchFamily="18" charset="0"/>
              <a:buChar char="•"/>
            </a:pPr>
            <a:r>
              <a:rPr lang="ru-RU" altLang="ru-RU" b="1">
                <a:solidFill>
                  <a:schemeClr val="tx1"/>
                </a:solidFill>
              </a:rPr>
              <a:t>Нуклеотиди (dNTPs дезоксинуклеотид трифосфат)</a:t>
            </a:r>
            <a:r>
              <a:rPr lang="ru-RU" altLang="ru-RU">
                <a:solidFill>
                  <a:schemeClr val="tx1"/>
                </a:solidFill>
              </a:rPr>
              <a:t>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
          <p:cNvPicPr>
            <a:picLocks noChangeAspect="1" noChangeArrowheads="1"/>
          </p:cNvPicPr>
          <p:nvPr/>
        </p:nvPicPr>
        <p:blipFill>
          <a:blip r:embed="rId3" cstate="print"/>
          <a:srcRect/>
          <a:stretch>
            <a:fillRect/>
          </a:stretch>
        </p:blipFill>
        <p:spPr bwMode="auto">
          <a:xfrm>
            <a:off x="1371600" y="750888"/>
            <a:ext cx="7486650" cy="5738812"/>
          </a:xfrm>
          <a:prstGeom prst="rect">
            <a:avLst/>
          </a:prstGeom>
          <a:noFill/>
          <a:ln w="9525">
            <a:noFill/>
            <a:round/>
            <a:headEnd/>
            <a:tailEnd/>
          </a:ln>
        </p:spPr>
      </p:pic>
      <p:sp>
        <p:nvSpPr>
          <p:cNvPr id="71683" name="Text Box 3"/>
          <p:cNvSpPr txBox="1">
            <a:spLocks noChangeArrowheads="1"/>
          </p:cNvSpPr>
          <p:nvPr/>
        </p:nvSpPr>
        <p:spPr bwMode="auto">
          <a:xfrm>
            <a:off x="2874963" y="1927225"/>
            <a:ext cx="3455987" cy="368300"/>
          </a:xfrm>
          <a:prstGeom prst="rect">
            <a:avLst/>
          </a:prstGeom>
          <a:noFill/>
          <a:ln w="9525">
            <a:noFill/>
            <a:round/>
            <a:headEnd/>
            <a:tailEnd/>
          </a:ln>
        </p:spPr>
        <p:txBody>
          <a:bodyPr lIns="91427" tIns="45713" rIns="91427" bIns="45713">
            <a:spAutoFit/>
          </a:bodyPr>
          <a:lstStyle/>
          <a:p>
            <a:pPr eaLnBrk="1" hangingPunct="1">
              <a:spcBef>
                <a:spcPts val="1138"/>
              </a:spcBef>
              <a:buSzPct val="100000"/>
              <a:tabLst>
                <a:tab pos="0" algn="l"/>
                <a:tab pos="403225" algn="l"/>
                <a:tab pos="811213" algn="l"/>
                <a:tab pos="1219200" algn="l"/>
                <a:tab pos="1627188" algn="l"/>
                <a:tab pos="2033588" algn="l"/>
                <a:tab pos="2441575" algn="l"/>
                <a:tab pos="2849563" algn="l"/>
                <a:tab pos="3255963" algn="l"/>
                <a:tab pos="3663950" algn="l"/>
                <a:tab pos="4071938" algn="l"/>
                <a:tab pos="4478338" algn="l"/>
                <a:tab pos="4886325" algn="l"/>
                <a:tab pos="5294313" algn="l"/>
                <a:tab pos="5702300" algn="l"/>
                <a:tab pos="6108700" algn="l"/>
                <a:tab pos="6516688" algn="l"/>
                <a:tab pos="6924675" algn="l"/>
                <a:tab pos="7331075" algn="l"/>
                <a:tab pos="7739063" algn="l"/>
                <a:tab pos="8147050" algn="l"/>
              </a:tabLst>
            </a:pPr>
            <a:r>
              <a:rPr lang="en-US" altLang="ru-RU">
                <a:solidFill>
                  <a:srgbClr val="000000"/>
                </a:solidFill>
                <a:cs typeface="Arial" charset="0"/>
              </a:rPr>
              <a:t>90</a:t>
            </a:r>
            <a:r>
              <a:rPr lang="en-US" altLang="ru-RU" baseline="30000">
                <a:solidFill>
                  <a:srgbClr val="000000"/>
                </a:solidFill>
                <a:cs typeface="Arial" charset="0"/>
              </a:rPr>
              <a:t>o</a:t>
            </a:r>
            <a:r>
              <a:rPr lang="en-US" altLang="ru-RU">
                <a:solidFill>
                  <a:srgbClr val="000000"/>
                </a:solidFill>
                <a:cs typeface="Arial" charset="0"/>
              </a:rPr>
              <a:t>C        40</a:t>
            </a:r>
            <a:r>
              <a:rPr lang="en-US" altLang="ru-RU" baseline="30000">
                <a:solidFill>
                  <a:srgbClr val="000000"/>
                </a:solidFill>
                <a:cs typeface="Arial" charset="0"/>
              </a:rPr>
              <a:t>o</a:t>
            </a:r>
            <a:r>
              <a:rPr lang="en-US" altLang="ru-RU">
                <a:solidFill>
                  <a:srgbClr val="000000"/>
                </a:solidFill>
                <a:cs typeface="Arial" charset="0"/>
              </a:rPr>
              <a:t>-60</a:t>
            </a:r>
            <a:r>
              <a:rPr lang="en-US" altLang="ru-RU" baseline="30000">
                <a:solidFill>
                  <a:srgbClr val="000000"/>
                </a:solidFill>
                <a:cs typeface="Arial" charset="0"/>
              </a:rPr>
              <a:t>o </a:t>
            </a:r>
            <a:r>
              <a:rPr lang="en-US" altLang="ru-RU">
                <a:solidFill>
                  <a:srgbClr val="000000"/>
                </a:solidFill>
                <a:cs typeface="Arial" charset="0"/>
              </a:rPr>
              <a:t>C     70</a:t>
            </a:r>
            <a:r>
              <a:rPr lang="en-US" altLang="ru-RU" baseline="30000">
                <a:solidFill>
                  <a:srgbClr val="000000"/>
                </a:solidFill>
                <a:cs typeface="Arial" charset="0"/>
              </a:rPr>
              <a:t>o</a:t>
            </a:r>
            <a:r>
              <a:rPr lang="en-US" altLang="ru-RU">
                <a:solidFill>
                  <a:srgbClr val="000000"/>
                </a:solidFill>
                <a:cs typeface="Arial" charset="0"/>
              </a:rPr>
              <a:t>-75</a:t>
            </a:r>
            <a:r>
              <a:rPr lang="en-US" altLang="ru-RU" baseline="30000">
                <a:solidFill>
                  <a:srgbClr val="000000"/>
                </a:solidFill>
                <a:cs typeface="Arial" charset="0"/>
              </a:rPr>
              <a:t>o</a:t>
            </a:r>
            <a:r>
              <a:rPr lang="en-US" altLang="ru-RU">
                <a:solidFill>
                  <a:srgbClr val="000000"/>
                </a:solidFill>
                <a:cs typeface="Arial" charset="0"/>
              </a:rPr>
              <a:t>C</a:t>
            </a:r>
          </a:p>
        </p:txBody>
      </p:sp>
      <p:sp>
        <p:nvSpPr>
          <p:cNvPr id="71684" name="Text Box 6"/>
          <p:cNvSpPr txBox="1">
            <a:spLocks noChangeArrowheads="1"/>
          </p:cNvSpPr>
          <p:nvPr/>
        </p:nvSpPr>
        <p:spPr bwMode="auto">
          <a:xfrm>
            <a:off x="392113" y="4408488"/>
            <a:ext cx="2678112" cy="1787525"/>
          </a:xfrm>
          <a:prstGeom prst="rect">
            <a:avLst/>
          </a:prstGeom>
          <a:noFill/>
          <a:ln w="9525">
            <a:noFill/>
            <a:miter lim="800000"/>
            <a:headEnd/>
            <a:tailEnd/>
          </a:ln>
        </p:spPr>
        <p:txBody>
          <a:bodyPr lIns="82936" tIns="41469" rIns="82936" bIns="41469">
            <a:spAutoFit/>
          </a:bodyPr>
          <a:lstStyle/>
          <a:p>
            <a:pPr eaLnBrk="1">
              <a:lnSpc>
                <a:spcPct val="93000"/>
              </a:lnSpc>
              <a:spcBef>
                <a:spcPct val="50000"/>
              </a:spcBef>
              <a:buClr>
                <a:srgbClr val="000000"/>
              </a:buClr>
              <a:buSzPct val="100000"/>
              <a:buFont typeface="Times New Roman" pitchFamily="18" charset="0"/>
              <a:buNone/>
            </a:pPr>
            <a:r>
              <a:rPr lang="en-US" altLang="ru-RU">
                <a:solidFill>
                  <a:schemeClr val="tx1"/>
                </a:solidFill>
              </a:rPr>
              <a:t>Amplification includes three steps:</a:t>
            </a:r>
          </a:p>
          <a:p>
            <a:pPr lvl="1" eaLnBrk="1">
              <a:lnSpc>
                <a:spcPct val="93000"/>
              </a:lnSpc>
              <a:spcBef>
                <a:spcPct val="50000"/>
              </a:spcBef>
              <a:buClr>
                <a:srgbClr val="000000"/>
              </a:buClr>
              <a:buSzPct val="100000"/>
              <a:buFont typeface="Times New Roman" pitchFamily="18" charset="0"/>
              <a:buNone/>
            </a:pPr>
            <a:r>
              <a:rPr lang="en-US" altLang="ru-RU" b="1">
                <a:solidFill>
                  <a:schemeClr val="tx1"/>
                </a:solidFill>
              </a:rPr>
              <a:t>Melting</a:t>
            </a:r>
          </a:p>
          <a:p>
            <a:pPr lvl="1" eaLnBrk="1">
              <a:lnSpc>
                <a:spcPct val="93000"/>
              </a:lnSpc>
              <a:spcBef>
                <a:spcPct val="50000"/>
              </a:spcBef>
              <a:buClr>
                <a:srgbClr val="000000"/>
              </a:buClr>
              <a:buSzPct val="100000"/>
              <a:buFont typeface="Times New Roman" pitchFamily="18" charset="0"/>
              <a:buNone/>
            </a:pPr>
            <a:r>
              <a:rPr lang="en-US" altLang="ru-RU" b="1">
                <a:solidFill>
                  <a:schemeClr val="tx1"/>
                </a:solidFill>
              </a:rPr>
              <a:t>Annealing</a:t>
            </a:r>
          </a:p>
          <a:p>
            <a:pPr lvl="1" eaLnBrk="1">
              <a:lnSpc>
                <a:spcPct val="93000"/>
              </a:lnSpc>
              <a:spcBef>
                <a:spcPct val="50000"/>
              </a:spcBef>
              <a:buClr>
                <a:srgbClr val="000000"/>
              </a:buClr>
              <a:buSzPct val="100000"/>
              <a:buFont typeface="Times New Roman" pitchFamily="18" charset="0"/>
              <a:buNone/>
            </a:pPr>
            <a:r>
              <a:rPr lang="en-US" altLang="ru-RU" b="1">
                <a:solidFill>
                  <a:schemeClr val="tx1"/>
                </a:solidFill>
              </a:rPr>
              <a:t>Extension</a:t>
            </a:r>
            <a:endParaRPr lang="ru-RU" altLang="ru-RU" b="1">
              <a:solidFill>
                <a:schemeClr val="tx1"/>
              </a:solidFill>
            </a:endParaRPr>
          </a:p>
        </p:txBody>
      </p:sp>
      <p:sp>
        <p:nvSpPr>
          <p:cNvPr id="71685" name="Rectangle 7"/>
          <p:cNvSpPr>
            <a:spLocks noGrp="1" noChangeArrowheads="1"/>
          </p:cNvSpPr>
          <p:nvPr>
            <p:ph type="title"/>
          </p:nvPr>
        </p:nvSpPr>
        <p:spPr>
          <a:xfrm>
            <a:off x="1241425" y="227013"/>
            <a:ext cx="7788275" cy="1457325"/>
          </a:xfrm>
        </p:spPr>
        <p:txBody>
          <a:bodyPr/>
          <a:lstStyle/>
          <a:p>
            <a:pPr eaLnBrk="1" hangingPunct="1"/>
            <a:endParaRPr lang="ru-RU" altLang="ru-RU"/>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p:cNvSpPr>
            <a:spLocks noGrp="1" noChangeArrowheads="1"/>
          </p:cNvSpPr>
          <p:nvPr>
            <p:ph type="title" sz="quarter"/>
          </p:nvPr>
        </p:nvSpPr>
        <p:spPr>
          <a:xfrm>
            <a:off x="1150938" y="193675"/>
            <a:ext cx="7793037" cy="1738313"/>
          </a:xfrm>
        </p:spPr>
        <p:txBody>
          <a:bodyPr/>
          <a:lstStyle/>
          <a:p>
            <a:pPr eaLnBrk="1" hangingPunct="1"/>
            <a:endParaRPr lang="uk-UA" altLang="ru-RU"/>
          </a:p>
        </p:txBody>
      </p:sp>
      <p:pic>
        <p:nvPicPr>
          <p:cNvPr id="72707" name="Picture 2"/>
          <p:cNvPicPr>
            <a:picLocks noChangeAspect="1" noChangeArrowheads="1"/>
          </p:cNvPicPr>
          <p:nvPr/>
        </p:nvPicPr>
        <p:blipFill>
          <a:blip r:embed="rId3" cstate="print"/>
          <a:srcRect/>
          <a:stretch>
            <a:fillRect/>
          </a:stretch>
        </p:blipFill>
        <p:spPr bwMode="auto">
          <a:xfrm>
            <a:off x="5292725" y="765175"/>
            <a:ext cx="3024188" cy="2354263"/>
          </a:xfrm>
          <a:prstGeom prst="rect">
            <a:avLst/>
          </a:prstGeom>
          <a:noFill/>
          <a:ln w="9525">
            <a:noFill/>
            <a:round/>
            <a:headEnd/>
            <a:tailEnd/>
          </a:ln>
        </p:spPr>
      </p:pic>
      <p:pic>
        <p:nvPicPr>
          <p:cNvPr id="72708" name="Picture 3"/>
          <p:cNvPicPr>
            <a:picLocks noChangeAspect="1" noChangeArrowheads="1"/>
          </p:cNvPicPr>
          <p:nvPr/>
        </p:nvPicPr>
        <p:blipFill>
          <a:blip r:embed="rId4" cstate="print"/>
          <a:srcRect/>
          <a:stretch>
            <a:fillRect/>
          </a:stretch>
        </p:blipFill>
        <p:spPr bwMode="auto">
          <a:xfrm>
            <a:off x="1403350" y="692150"/>
            <a:ext cx="3095625" cy="2536825"/>
          </a:xfrm>
          <a:prstGeom prst="rect">
            <a:avLst/>
          </a:prstGeom>
          <a:noFill/>
          <a:ln w="9525">
            <a:noFill/>
            <a:round/>
            <a:headEnd/>
            <a:tailEnd/>
          </a:ln>
        </p:spPr>
      </p:pic>
      <p:pic>
        <p:nvPicPr>
          <p:cNvPr id="72709" name="Picture 4"/>
          <p:cNvPicPr>
            <a:picLocks noChangeAspect="1" noChangeArrowheads="1"/>
          </p:cNvPicPr>
          <p:nvPr/>
        </p:nvPicPr>
        <p:blipFill>
          <a:blip r:embed="rId5" cstate="print"/>
          <a:srcRect/>
          <a:stretch>
            <a:fillRect/>
          </a:stretch>
        </p:blipFill>
        <p:spPr bwMode="auto">
          <a:xfrm>
            <a:off x="3708400" y="3284538"/>
            <a:ext cx="2405063" cy="32131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1"/>
          <p:cNvPicPr>
            <a:picLocks noChangeAspect="1" noChangeArrowheads="1"/>
          </p:cNvPicPr>
          <p:nvPr/>
        </p:nvPicPr>
        <p:blipFill>
          <a:blip r:embed="rId3" cstate="print"/>
          <a:srcRect l="52217"/>
          <a:stretch>
            <a:fillRect/>
          </a:stretch>
        </p:blipFill>
        <p:spPr bwMode="auto">
          <a:xfrm>
            <a:off x="1050925" y="479425"/>
            <a:ext cx="3808413" cy="6167438"/>
          </a:xfrm>
          <a:prstGeom prst="rect">
            <a:avLst/>
          </a:prstGeom>
          <a:noFill/>
          <a:ln w="9525">
            <a:noFill/>
            <a:round/>
            <a:headEnd/>
            <a:tailEnd/>
          </a:ln>
        </p:spPr>
      </p:pic>
      <p:pic>
        <p:nvPicPr>
          <p:cNvPr id="73731" name="Picture 2"/>
          <p:cNvPicPr>
            <a:picLocks noChangeAspect="1" noChangeArrowheads="1"/>
          </p:cNvPicPr>
          <p:nvPr/>
        </p:nvPicPr>
        <p:blipFill>
          <a:blip r:embed="rId4" cstate="print"/>
          <a:srcRect/>
          <a:stretch>
            <a:fillRect/>
          </a:stretch>
        </p:blipFill>
        <p:spPr bwMode="auto">
          <a:xfrm>
            <a:off x="5746750" y="1141413"/>
            <a:ext cx="2257425" cy="2698750"/>
          </a:xfrm>
          <a:prstGeom prst="rect">
            <a:avLst/>
          </a:prstGeom>
          <a:noFill/>
          <a:ln w="9525">
            <a:noFill/>
            <a:round/>
            <a:headEnd/>
            <a:tailEnd/>
          </a:ln>
        </p:spPr>
      </p:pic>
      <p:pic>
        <p:nvPicPr>
          <p:cNvPr id="73732" name="Picture 3"/>
          <p:cNvPicPr>
            <a:picLocks noChangeAspect="1" noChangeArrowheads="1"/>
          </p:cNvPicPr>
          <p:nvPr/>
        </p:nvPicPr>
        <p:blipFill>
          <a:blip r:embed="rId5" cstate="print"/>
          <a:srcRect l="26495" t="-3983" r="37051" b="-546"/>
          <a:stretch>
            <a:fillRect/>
          </a:stretch>
        </p:blipFill>
        <p:spPr bwMode="auto">
          <a:xfrm>
            <a:off x="5551488" y="4016375"/>
            <a:ext cx="2592387" cy="2438400"/>
          </a:xfrm>
          <a:prstGeom prst="rect">
            <a:avLst/>
          </a:prstGeom>
          <a:solidFill>
            <a:srgbClr val="00E4A8"/>
          </a:solidFill>
          <a:ln w="9525">
            <a:noFill/>
            <a:round/>
            <a:headEnd/>
            <a:tailEnd/>
          </a:ln>
        </p:spPr>
      </p:pic>
      <p:sp>
        <p:nvSpPr>
          <p:cNvPr id="73733" name="Text Box 5"/>
          <p:cNvSpPr txBox="1">
            <a:spLocks noChangeArrowheads="1"/>
          </p:cNvSpPr>
          <p:nvPr/>
        </p:nvSpPr>
        <p:spPr bwMode="auto">
          <a:xfrm>
            <a:off x="1081088" y="287338"/>
            <a:ext cx="6923087" cy="341312"/>
          </a:xfrm>
          <a:prstGeom prst="rect">
            <a:avLst/>
          </a:prstGeom>
          <a:noFill/>
          <a:ln w="9525">
            <a:noFill/>
            <a:miter lim="800000"/>
            <a:headEnd/>
            <a:tailEnd/>
          </a:ln>
        </p:spPr>
        <p:txBody>
          <a:bodyPr lIns="82936" tIns="41469" rIns="82936" bIns="41469">
            <a:spAutoFit/>
          </a:bodyPr>
          <a:lstStyle/>
          <a:p>
            <a:pPr algn="ctr" eaLnBrk="1">
              <a:lnSpc>
                <a:spcPct val="93000"/>
              </a:lnSpc>
              <a:spcBef>
                <a:spcPct val="50000"/>
              </a:spcBef>
              <a:buClr>
                <a:srgbClr val="000000"/>
              </a:buClr>
              <a:buSzPct val="100000"/>
              <a:buFont typeface="Times New Roman" pitchFamily="18" charset="0"/>
              <a:buNone/>
            </a:pPr>
            <a:r>
              <a:rPr lang="uk-UA" altLang="ru-RU" b="1">
                <a:solidFill>
                  <a:schemeClr val="tx1"/>
                </a:solidFill>
              </a:rPr>
              <a:t>Детекція результатів за допомогою гель-електрофорезу</a:t>
            </a:r>
            <a:endParaRPr lang="ru-RU" altLang="ru-RU" b="1">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Grp="1" noChangeArrowheads="1"/>
          </p:cNvSpPr>
          <p:nvPr>
            <p:ph type="title"/>
          </p:nvPr>
        </p:nvSpPr>
        <p:spPr>
          <a:xfrm>
            <a:off x="457200" y="315913"/>
            <a:ext cx="8232775" cy="1068387"/>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3200" b="1">
                <a:solidFill>
                  <a:srgbClr val="C00000"/>
                </a:solidFill>
              </a:rPr>
              <a:t>ПОПУЛЯЦ</a:t>
            </a:r>
            <a:r>
              <a:rPr lang="uk-UA" sz="3200" b="1">
                <a:solidFill>
                  <a:srgbClr val="C00000"/>
                </a:solidFill>
              </a:rPr>
              <a:t>ІЙН</a:t>
            </a:r>
            <a:r>
              <a:rPr lang="en-GB" sz="3200" b="1">
                <a:solidFill>
                  <a:srgbClr val="C00000"/>
                </a:solidFill>
              </a:rPr>
              <a:t>О-СТАТИСТИЧ</a:t>
            </a:r>
            <a:r>
              <a:rPr lang="uk-UA" sz="3200" b="1">
                <a:solidFill>
                  <a:srgbClr val="C00000"/>
                </a:solidFill>
              </a:rPr>
              <a:t>Н</a:t>
            </a:r>
            <a:r>
              <a:rPr lang="en-GB" sz="3200" b="1">
                <a:solidFill>
                  <a:srgbClr val="C00000"/>
                </a:solidFill>
              </a:rPr>
              <a:t>ИЙ МЕТОД</a:t>
            </a:r>
          </a:p>
        </p:txBody>
      </p:sp>
      <p:sp>
        <p:nvSpPr>
          <p:cNvPr id="74755" name="Rectangle 2"/>
          <p:cNvSpPr>
            <a:spLocks noGrp="1" noChangeArrowheads="1"/>
          </p:cNvSpPr>
          <p:nvPr>
            <p:ph type="body" idx="1"/>
          </p:nvPr>
        </p:nvSpPr>
        <p:spPr>
          <a:xfrm>
            <a:off x="457200" y="1600200"/>
            <a:ext cx="8232775" cy="4533900"/>
          </a:xfrm>
        </p:spPr>
        <p:txBody>
          <a:bodyPr/>
          <a:lstStyle/>
          <a:p>
            <a:pPr algn="just">
              <a:lnSpc>
                <a:spcPct val="90000"/>
              </a:lnSpc>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800" b="1" dirty="0" err="1">
                <a:solidFill>
                  <a:srgbClr val="CCCC00"/>
                </a:solidFill>
              </a:rPr>
              <a:t>Предмет</a:t>
            </a:r>
            <a:r>
              <a:rPr lang="en-GB" sz="2400" dirty="0"/>
              <a:t> </a:t>
            </a:r>
            <a:r>
              <a:rPr lang="en-GB" sz="2400" dirty="0" err="1"/>
              <a:t>популяц</a:t>
            </a:r>
            <a:r>
              <a:rPr lang="uk-UA" sz="2400" dirty="0" err="1"/>
              <a:t>ійно</a:t>
            </a:r>
            <a:r>
              <a:rPr lang="en-GB" sz="2400" dirty="0"/>
              <a:t>-</a:t>
            </a:r>
            <a:r>
              <a:rPr lang="en-GB" sz="2400" dirty="0" err="1"/>
              <a:t>статистич</a:t>
            </a:r>
            <a:r>
              <a:rPr lang="uk-UA" sz="2400" dirty="0"/>
              <a:t>н</a:t>
            </a:r>
            <a:r>
              <a:rPr lang="en-GB" sz="2400" dirty="0" err="1"/>
              <a:t>ого</a:t>
            </a:r>
            <a:r>
              <a:rPr lang="en-GB" sz="2400" dirty="0"/>
              <a:t> (</a:t>
            </a:r>
            <a:r>
              <a:rPr lang="en-GB" sz="2400" dirty="0" err="1"/>
              <a:t>популяц</a:t>
            </a:r>
            <a:r>
              <a:rPr lang="uk-UA" sz="2400" dirty="0" err="1"/>
              <a:t>ій</a:t>
            </a:r>
            <a:r>
              <a:rPr lang="en-GB" sz="2400" dirty="0" err="1"/>
              <a:t>но-генетич</a:t>
            </a:r>
            <a:r>
              <a:rPr lang="uk-UA" sz="2400" dirty="0"/>
              <a:t>н</a:t>
            </a:r>
            <a:r>
              <a:rPr lang="en-GB" sz="2400" dirty="0" err="1"/>
              <a:t>ого</a:t>
            </a:r>
            <a:r>
              <a:rPr lang="en-GB" sz="2400" dirty="0"/>
              <a:t>) </a:t>
            </a:r>
            <a:r>
              <a:rPr lang="en-GB" sz="2400" dirty="0" err="1"/>
              <a:t>метод</a:t>
            </a:r>
            <a:r>
              <a:rPr lang="uk-UA" sz="2400" dirty="0"/>
              <a:t>у</a:t>
            </a:r>
            <a:r>
              <a:rPr lang="en-GB" sz="2400" dirty="0"/>
              <a:t> - </a:t>
            </a:r>
            <a:r>
              <a:rPr lang="ru-RU" sz="2400" b="1" dirty="0" err="1"/>
              <a:t>вивчення</a:t>
            </a:r>
            <a:r>
              <a:rPr lang="ru-RU" sz="2400" b="1" dirty="0"/>
              <a:t> </a:t>
            </a:r>
            <a:r>
              <a:rPr lang="ru-RU" sz="2400" b="1" dirty="0" err="1"/>
              <a:t>генетичної</a:t>
            </a:r>
            <a:r>
              <a:rPr lang="ru-RU" sz="2400" b="1" dirty="0"/>
              <a:t> </a:t>
            </a:r>
            <a:r>
              <a:rPr lang="ru-RU" sz="2400" b="1" dirty="0" err="1"/>
              <a:t>структури</a:t>
            </a:r>
            <a:r>
              <a:rPr lang="ru-RU" sz="2400" b="1" dirty="0"/>
              <a:t> </a:t>
            </a:r>
            <a:r>
              <a:rPr lang="ru-RU" sz="2400" b="1" dirty="0" err="1"/>
              <a:t>популяцій</a:t>
            </a:r>
            <a:r>
              <a:rPr lang="ru-RU" sz="2400" dirty="0"/>
              <a:t>, </a:t>
            </a:r>
            <a:r>
              <a:rPr lang="ru-RU" sz="2400" dirty="0" err="1"/>
              <a:t>насиченості</a:t>
            </a:r>
            <a:r>
              <a:rPr lang="ru-RU" sz="2400" dirty="0"/>
              <a:t> </a:t>
            </a:r>
            <a:r>
              <a:rPr lang="ru-RU" sz="2400" dirty="0" err="1"/>
              <a:t>популяцій</a:t>
            </a:r>
            <a:r>
              <a:rPr lang="ru-RU" sz="2400" dirty="0"/>
              <a:t> </a:t>
            </a:r>
            <a:r>
              <a:rPr lang="ru-RU" sz="2400" dirty="0" err="1"/>
              <a:t>певними</a:t>
            </a:r>
            <a:r>
              <a:rPr lang="ru-RU" sz="2400" dirty="0"/>
              <a:t> </a:t>
            </a:r>
            <a:r>
              <a:rPr lang="ru-RU" sz="2400" dirty="0" err="1"/>
              <a:t>алелями</a:t>
            </a:r>
            <a:r>
              <a:rPr lang="ru-RU" sz="2400" dirty="0"/>
              <a:t>, </a:t>
            </a:r>
            <a:r>
              <a:rPr lang="ru-RU" sz="2400" dirty="0" err="1"/>
              <a:t>частоти</a:t>
            </a:r>
            <a:r>
              <a:rPr lang="ru-RU" sz="2400" dirty="0"/>
              <a:t> гетерозиготного </a:t>
            </a:r>
            <a:r>
              <a:rPr lang="ru-RU" sz="2400" dirty="0" err="1"/>
              <a:t>носійства</a:t>
            </a:r>
            <a:r>
              <a:rPr lang="ru-RU" sz="2400" dirty="0"/>
              <a:t> </a:t>
            </a:r>
            <a:r>
              <a:rPr lang="ru-RU" sz="2400" dirty="0" err="1"/>
              <a:t>гені</a:t>
            </a:r>
            <a:endParaRPr lang="en-GB" sz="2400" dirty="0"/>
          </a:p>
          <a:p>
            <a:pPr algn="just">
              <a:lnSpc>
                <a:spcPct val="90000"/>
              </a:lnSpc>
              <a:spcBef>
                <a:spcPts val="600"/>
              </a:spcBef>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800" b="1" dirty="0" err="1">
                <a:solidFill>
                  <a:srgbClr val="CCCC00"/>
                </a:solidFill>
              </a:rPr>
              <a:t>Популяц</a:t>
            </a:r>
            <a:r>
              <a:rPr lang="uk-UA" sz="2800" b="1" dirty="0">
                <a:solidFill>
                  <a:srgbClr val="CCCC00"/>
                </a:solidFill>
              </a:rPr>
              <a:t>і</a:t>
            </a:r>
            <a:r>
              <a:rPr lang="en-GB" sz="2800" b="1" dirty="0">
                <a:solidFill>
                  <a:srgbClr val="CCCC00"/>
                </a:solidFill>
              </a:rPr>
              <a:t>я</a:t>
            </a:r>
            <a:r>
              <a:rPr lang="en-GB" dirty="0"/>
              <a:t> – </a:t>
            </a:r>
            <a:r>
              <a:rPr lang="ru-RU" sz="2400" dirty="0" err="1"/>
              <a:t>групи</a:t>
            </a:r>
            <a:r>
              <a:rPr lang="ru-RU" sz="2400" dirty="0"/>
              <a:t> </a:t>
            </a:r>
            <a:r>
              <a:rPr lang="ru-RU" sz="2400" dirty="0" err="1"/>
              <a:t>організмів</a:t>
            </a:r>
            <a:r>
              <a:rPr lang="ru-RU" sz="2400" dirty="0"/>
              <a:t> одного виду, </a:t>
            </a:r>
            <a:r>
              <a:rPr lang="ru-RU" sz="2400" dirty="0" err="1"/>
              <a:t>які</a:t>
            </a:r>
            <a:r>
              <a:rPr lang="ru-RU" sz="2400" dirty="0"/>
              <a:t> </a:t>
            </a:r>
            <a:r>
              <a:rPr lang="ru-RU" sz="2400" dirty="0" err="1"/>
              <a:t>живуть</a:t>
            </a:r>
            <a:r>
              <a:rPr lang="ru-RU" sz="2400" dirty="0"/>
              <a:t> на </a:t>
            </a:r>
            <a:r>
              <a:rPr lang="ru-RU" sz="2400" dirty="0" err="1"/>
              <a:t>певній</a:t>
            </a:r>
            <a:r>
              <a:rPr lang="ru-RU" sz="2400" dirty="0"/>
              <a:t> </a:t>
            </a:r>
            <a:r>
              <a:rPr lang="ru-RU" sz="2400" dirty="0" err="1"/>
              <a:t>території</a:t>
            </a:r>
            <a:r>
              <a:rPr lang="ru-RU" sz="2400" dirty="0"/>
              <a:t> </a:t>
            </a:r>
            <a:r>
              <a:rPr lang="ru-RU" sz="2400" dirty="0" err="1"/>
              <a:t>тривалий</a:t>
            </a:r>
            <a:r>
              <a:rPr lang="ru-RU" sz="2400" dirty="0"/>
              <a:t> час, </a:t>
            </a:r>
            <a:r>
              <a:rPr lang="ru-RU" sz="2400" dirty="0" err="1"/>
              <a:t>вільно</a:t>
            </a:r>
            <a:r>
              <a:rPr lang="ru-RU" sz="2400" dirty="0"/>
              <a:t> </a:t>
            </a:r>
            <a:r>
              <a:rPr lang="ru-RU" sz="2400" dirty="0" err="1"/>
              <a:t>скрещуються</a:t>
            </a:r>
            <a:r>
              <a:rPr lang="ru-RU" sz="2400" dirty="0"/>
              <a:t> </a:t>
            </a:r>
            <a:r>
              <a:rPr lang="ru-RU" sz="2400" dirty="0" err="1"/>
              <a:t>між</a:t>
            </a:r>
            <a:r>
              <a:rPr lang="ru-RU" sz="2400" dirty="0"/>
              <a:t> собою і </a:t>
            </a:r>
            <a:r>
              <a:rPr lang="ru-RU" sz="2400" dirty="0" err="1"/>
              <a:t>розмножуються</a:t>
            </a:r>
            <a:r>
              <a:rPr lang="ru-RU" sz="2400" dirty="0"/>
              <a:t> </a:t>
            </a:r>
            <a:r>
              <a:rPr lang="ru-RU" sz="2400" dirty="0" err="1"/>
              <a:t>ізольовано</a:t>
            </a:r>
            <a:r>
              <a:rPr lang="ru-RU" sz="2400" dirty="0"/>
              <a:t> </a:t>
            </a:r>
            <a:r>
              <a:rPr lang="ru-RU" sz="2400" dirty="0" err="1"/>
              <a:t>від</a:t>
            </a:r>
            <a:r>
              <a:rPr lang="ru-RU" sz="2400" dirty="0"/>
              <a:t> </a:t>
            </a:r>
            <a:r>
              <a:rPr lang="ru-RU" sz="2400" dirty="0" err="1"/>
              <a:t>інших</a:t>
            </a:r>
            <a:r>
              <a:rPr lang="ru-RU" sz="2400" dirty="0"/>
              <a:t> </a:t>
            </a:r>
            <a:r>
              <a:rPr lang="ru-RU" sz="2400" dirty="0" err="1"/>
              <a:t>популяцій</a:t>
            </a:r>
            <a:r>
              <a:rPr lang="ru-RU" sz="2400" dirty="0"/>
              <a:t> того ж виду.</a:t>
            </a:r>
            <a:endParaRPr lang="en-GB" sz="2400" dirty="0"/>
          </a:p>
          <a:p>
            <a:pPr algn="just">
              <a:lnSpc>
                <a:spcPct val="90000"/>
              </a:lnSpc>
              <a:spcBef>
                <a:spcPts val="600"/>
              </a:spcBef>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t>В </a:t>
            </a:r>
            <a:r>
              <a:rPr lang="en-GB" sz="2400" dirty="0" err="1"/>
              <a:t>генети</a:t>
            </a:r>
            <a:r>
              <a:rPr lang="uk-UA" sz="2400" dirty="0"/>
              <a:t>ці</a:t>
            </a:r>
            <a:r>
              <a:rPr lang="en-GB" sz="2400" dirty="0"/>
              <a:t> </a:t>
            </a:r>
            <a:r>
              <a:rPr lang="uk-UA" sz="2400" dirty="0"/>
              <a:t>є поняття</a:t>
            </a:r>
            <a:endParaRPr lang="en-GB" sz="2400" dirty="0"/>
          </a:p>
          <a:p>
            <a:pPr lvl="2" algn="just">
              <a:lnSpc>
                <a:spcPct val="90000"/>
              </a:lnSpc>
              <a:spcBef>
                <a:spcPts val="8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000" dirty="0"/>
              <a:t> </a:t>
            </a:r>
            <a:r>
              <a:rPr lang="uk-UA" sz="3200" dirty="0"/>
              <a:t>і</a:t>
            </a:r>
            <a:r>
              <a:rPr lang="en-GB" sz="3200" dirty="0" err="1"/>
              <a:t>деальн</a:t>
            </a:r>
            <a:r>
              <a:rPr lang="uk-UA" sz="3200" dirty="0"/>
              <a:t>и</a:t>
            </a:r>
            <a:r>
              <a:rPr lang="en-GB" sz="3200" dirty="0"/>
              <a:t>х </a:t>
            </a:r>
            <a:r>
              <a:rPr lang="en-GB" sz="3200" dirty="0" err="1"/>
              <a:t>популяц</a:t>
            </a:r>
            <a:r>
              <a:rPr lang="uk-UA" sz="3200" dirty="0"/>
              <a:t>і</a:t>
            </a:r>
            <a:r>
              <a:rPr lang="en-GB" sz="3200" dirty="0"/>
              <a:t>й</a:t>
            </a:r>
          </a:p>
          <a:p>
            <a:pPr lvl="2" algn="just">
              <a:lnSpc>
                <a:spcPct val="90000"/>
              </a:lnSpc>
              <a:spcBef>
                <a:spcPts val="8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dirty="0"/>
              <a:t> </a:t>
            </a:r>
            <a:r>
              <a:rPr lang="en-GB" sz="3200" dirty="0" err="1"/>
              <a:t>реальн</a:t>
            </a:r>
            <a:r>
              <a:rPr lang="uk-UA" sz="3200" dirty="0"/>
              <a:t>и</a:t>
            </a:r>
            <a:r>
              <a:rPr lang="en-GB" sz="3200" dirty="0"/>
              <a:t>х</a:t>
            </a:r>
            <a:r>
              <a:rPr lang="en-GB" sz="2800" dirty="0"/>
              <a:t> </a:t>
            </a:r>
            <a:r>
              <a:rPr lang="en-GB" sz="3200" dirty="0" err="1"/>
              <a:t>популяц</a:t>
            </a:r>
            <a:r>
              <a:rPr lang="uk-UA" sz="3200" dirty="0"/>
              <a:t>і</a:t>
            </a:r>
            <a:r>
              <a:rPr lang="en-GB" sz="3200" dirty="0"/>
              <a:t>й</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body"/>
          </p:nvPr>
        </p:nvSpPr>
        <p:spPr>
          <a:xfrm>
            <a:off x="457200" y="620713"/>
            <a:ext cx="8229600" cy="5510212"/>
          </a:xfrm>
        </p:spPr>
        <p:txBody>
          <a:bodyPr anchor="t"/>
          <a:lstStyle/>
          <a:p>
            <a:pPr marL="338138" indent="-338138" algn="l">
              <a:spcBef>
                <a:spcPts val="6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800" b="1" dirty="0">
                <a:solidFill>
                  <a:srgbClr val="C00000"/>
                </a:solidFill>
              </a:rPr>
              <a:t>Ідеальна популяція </a:t>
            </a:r>
            <a:r>
              <a:rPr lang="uk-UA" sz="2800" dirty="0">
                <a:solidFill>
                  <a:schemeClr val="tx1"/>
                </a:solidFill>
              </a:rPr>
              <a:t>характеризується</a:t>
            </a:r>
          </a:p>
          <a:p>
            <a:pPr marL="338138" indent="-338138" algn="l">
              <a:spcBef>
                <a:spcPts val="600"/>
              </a:spcBef>
              <a:buClr>
                <a:srgbClr val="FFFFCC"/>
              </a:buClr>
              <a:buSzPct val="60000"/>
              <a:buFont typeface="Arial"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800" dirty="0">
                <a:solidFill>
                  <a:schemeClr val="tx1"/>
                </a:solidFill>
              </a:rPr>
              <a:t>нескінченно великою кількістю особин;</a:t>
            </a:r>
          </a:p>
          <a:p>
            <a:pPr marL="338138" indent="-338138" algn="l">
              <a:spcBef>
                <a:spcPts val="600"/>
              </a:spcBef>
              <a:buClr>
                <a:srgbClr val="FFFFCC"/>
              </a:buClr>
              <a:buSzPct val="60000"/>
              <a:buFont typeface="Arial"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800" dirty="0">
                <a:solidFill>
                  <a:schemeClr val="tx1"/>
                </a:solidFill>
              </a:rPr>
              <a:t>вільним схрещуванням (панміксією);</a:t>
            </a:r>
          </a:p>
          <a:p>
            <a:pPr marL="338138" indent="-338138" algn="l">
              <a:spcBef>
                <a:spcPts val="600"/>
              </a:spcBef>
              <a:buClr>
                <a:srgbClr val="FFFFCC"/>
              </a:buClr>
              <a:buSzPct val="60000"/>
              <a:buFont typeface="Arial"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800" dirty="0">
                <a:solidFill>
                  <a:schemeClr val="tx1"/>
                </a:solidFill>
              </a:rPr>
              <a:t>відсутністю міграцій;</a:t>
            </a:r>
          </a:p>
          <a:p>
            <a:pPr marL="338138" indent="-338138" algn="l">
              <a:spcBef>
                <a:spcPts val="600"/>
              </a:spcBef>
              <a:buClr>
                <a:srgbClr val="FFFFCC"/>
              </a:buClr>
              <a:buSzPct val="60000"/>
              <a:buFont typeface="Wingdings" pitchFamily="2" charset="2"/>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800" dirty="0">
                <a:solidFill>
                  <a:schemeClr val="tx1"/>
                </a:solidFill>
              </a:rPr>
              <a:t>відсутністю мутацій;</a:t>
            </a:r>
          </a:p>
          <a:p>
            <a:pPr marL="338138" indent="-338138" algn="l">
              <a:spcBef>
                <a:spcPts val="600"/>
              </a:spcBef>
              <a:buClr>
                <a:srgbClr val="FFFFCC"/>
              </a:buClr>
              <a:buSzPct val="60000"/>
              <a:buFont typeface="Arial"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800" dirty="0">
                <a:solidFill>
                  <a:schemeClr val="tx1"/>
                </a:solidFill>
              </a:rPr>
              <a:t>відсутністю природного добору;</a:t>
            </a:r>
          </a:p>
          <a:p>
            <a:pPr marL="338138" indent="-338138" algn="l">
              <a:spcBef>
                <a:spcPts val="6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800" dirty="0">
                <a:solidFill>
                  <a:schemeClr val="tx1"/>
                </a:solidFill>
              </a:rPr>
              <a:t>  </a:t>
            </a:r>
          </a:p>
          <a:p>
            <a:pPr marL="338138" indent="-338138" algn="l">
              <a:spcBef>
                <a:spcPts val="6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800" dirty="0">
                <a:solidFill>
                  <a:schemeClr val="tx1"/>
                </a:solidFill>
              </a:rPr>
              <a:t>Поняття ідеальної популяції використовують як </a:t>
            </a:r>
            <a:r>
              <a:rPr lang="uk-UA" sz="2800" b="1" dirty="0">
                <a:solidFill>
                  <a:srgbClr val="C00000"/>
                </a:solidFill>
              </a:rPr>
              <a:t>модель математичних розрахунків </a:t>
            </a:r>
            <a:r>
              <a:rPr lang="uk-UA" sz="2800" dirty="0">
                <a:solidFill>
                  <a:schemeClr val="tx1"/>
                </a:solidFill>
              </a:rPr>
              <a:t>у генетиці популяцій.</a:t>
            </a:r>
          </a:p>
          <a:p>
            <a:pPr marL="338138" indent="-338138" algn="l">
              <a:spcBef>
                <a:spcPts val="6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2800" dirty="0">
                <a:solidFill>
                  <a:schemeClr val="tx1"/>
                </a:solidFill>
              </a:rPr>
              <a:t>Природні популяції називають реальними. Вони об'єктом вивчення популяційної генетики.</a:t>
            </a:r>
            <a:endParaRPr lang="en-GB" sz="28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Grp="1" noChangeArrowheads="1"/>
          </p:cNvSpPr>
          <p:nvPr>
            <p:ph type="body"/>
          </p:nvPr>
        </p:nvSpPr>
        <p:spPr>
          <a:xfrm>
            <a:off x="457200" y="476250"/>
            <a:ext cx="8229600" cy="5664200"/>
          </a:xfrm>
        </p:spPr>
        <p:txBody>
          <a:bodyPr anchor="t"/>
          <a:lstStyle/>
          <a:p>
            <a:pPr marL="338138" indent="-338138" algn="l">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3200" dirty="0">
                <a:solidFill>
                  <a:schemeClr val="tx1"/>
                </a:solidFill>
              </a:rPr>
              <a:t>Генофонд популяції – сукупність генів усіх осіб популяції</a:t>
            </a:r>
          </a:p>
          <a:p>
            <a:pPr marL="338138" indent="-338138" algn="l">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3200" dirty="0">
                <a:solidFill>
                  <a:schemeClr val="tx1"/>
                </a:solidFill>
              </a:rPr>
              <a:t>Частота </a:t>
            </a:r>
            <a:r>
              <a:rPr lang="uk-UA" sz="3200" dirty="0" err="1">
                <a:solidFill>
                  <a:schemeClr val="tx1"/>
                </a:solidFill>
              </a:rPr>
              <a:t>алельного</a:t>
            </a:r>
            <a:r>
              <a:rPr lang="uk-UA" sz="3200" dirty="0">
                <a:solidFill>
                  <a:schemeClr val="tx1"/>
                </a:solidFill>
              </a:rPr>
              <a:t> гена – відношення його кількості у всіх осіб популяції до загальної суми генів у цьому локусі</a:t>
            </a:r>
          </a:p>
          <a:p>
            <a:pPr marL="338138" indent="-338138" algn="l">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3200" dirty="0">
                <a:solidFill>
                  <a:schemeClr val="tx1"/>
                </a:solidFill>
              </a:rPr>
              <a:t>Частота генотипу – доля генотипу серед усіх осіб у популяції.</a:t>
            </a:r>
          </a:p>
          <a:p>
            <a:pPr marL="338138" indent="-338138" algn="l">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uk-UA" sz="3200" dirty="0">
                <a:solidFill>
                  <a:schemeClr val="tx1"/>
                </a:solidFill>
              </a:rPr>
              <a:t>Частоту генів і генотипів в ідеальній популяції дозволяє розрахувати закон </a:t>
            </a:r>
            <a:r>
              <a:rPr lang="uk-UA" sz="3200" dirty="0" err="1">
                <a:solidFill>
                  <a:schemeClr val="tx1"/>
                </a:solidFill>
              </a:rPr>
              <a:t>Харді-Вайнберга</a:t>
            </a:r>
            <a:endParaRPr lang="en-GB" sz="32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1"/>
          <p:cNvSpPr txBox="1">
            <a:spLocks noChangeArrowheads="1"/>
          </p:cNvSpPr>
          <p:nvPr/>
        </p:nvSpPr>
        <p:spPr bwMode="auto">
          <a:xfrm>
            <a:off x="504825" y="0"/>
            <a:ext cx="8228013" cy="6840538"/>
          </a:xfrm>
          <a:prstGeom prst="rect">
            <a:avLst/>
          </a:prstGeom>
          <a:noFill/>
          <a:ln w="9525">
            <a:noFill/>
            <a:round/>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77827" name="Text Box 2"/>
          <p:cNvSpPr txBox="1">
            <a:spLocks noChangeArrowheads="1"/>
          </p:cNvSpPr>
          <p:nvPr/>
        </p:nvSpPr>
        <p:spPr bwMode="auto">
          <a:xfrm>
            <a:off x="457200" y="160338"/>
            <a:ext cx="8232775" cy="1379537"/>
          </a:xfrm>
          <a:prstGeom prst="rect">
            <a:avLst/>
          </a:prstGeom>
          <a:noFill/>
          <a:ln w="9525">
            <a:noFill/>
            <a:round/>
            <a:headEnd/>
            <a:tailEnd/>
          </a:ln>
        </p:spPr>
        <p:txBody>
          <a:bodyPr lIns="90000" tIns="85680" rIns="90000" bIns="46800" anchor="ctr"/>
          <a:lstStyle/>
          <a:p>
            <a:pPr algn="ctr" eaLnBrk="1" hangingPunct="1">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3200" b="1" dirty="0">
                <a:solidFill>
                  <a:srgbClr val="000000"/>
                </a:solidFill>
              </a:rPr>
              <a:t>Закон </a:t>
            </a:r>
            <a:r>
              <a:rPr lang="uk-UA" sz="3200" b="1" dirty="0" err="1">
                <a:solidFill>
                  <a:srgbClr val="000000"/>
                </a:solidFill>
              </a:rPr>
              <a:t>Харді-Вайнберга</a:t>
            </a:r>
            <a:endParaRPr lang="uk-UA" sz="3200" b="1" dirty="0">
              <a:solidFill>
                <a:srgbClr val="000000"/>
              </a:solidFill>
            </a:endParaRPr>
          </a:p>
          <a:p>
            <a:pPr algn="ctr" eaLnBrk="1" hangingPunct="1">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3200" b="1" dirty="0">
                <a:solidFill>
                  <a:srgbClr val="000000"/>
                </a:solidFill>
              </a:rPr>
              <a:t>(1908 р.)</a:t>
            </a:r>
            <a:r>
              <a:rPr lang="ar-SA" sz="3200" b="1" dirty="0">
                <a:solidFill>
                  <a:srgbClr val="000000"/>
                </a:solidFill>
                <a:cs typeface="Arial" charset="0"/>
              </a:rPr>
              <a:t>‏</a:t>
            </a:r>
            <a:endParaRPr lang="uk-UA" sz="3200" b="1" dirty="0">
              <a:solidFill>
                <a:srgbClr val="000000"/>
              </a:solidFill>
              <a:cs typeface="Arial" charset="0"/>
            </a:endParaRPr>
          </a:p>
        </p:txBody>
      </p:sp>
      <p:sp>
        <p:nvSpPr>
          <p:cNvPr id="77828" name="Text Box 3"/>
          <p:cNvSpPr txBox="1">
            <a:spLocks noChangeArrowheads="1"/>
          </p:cNvSpPr>
          <p:nvPr/>
        </p:nvSpPr>
        <p:spPr bwMode="auto">
          <a:xfrm>
            <a:off x="457200" y="1600200"/>
            <a:ext cx="8232775" cy="4533900"/>
          </a:xfrm>
          <a:prstGeom prst="rect">
            <a:avLst/>
          </a:prstGeom>
          <a:noFill/>
          <a:ln w="9525">
            <a:noFill/>
            <a:round/>
            <a:headEnd/>
            <a:tailEnd/>
          </a:ln>
        </p:spPr>
        <p:txBody>
          <a:bodyPr lIns="90000" tIns="74880" rIns="90000" bIns="46800"/>
          <a:lstStyle/>
          <a:p>
            <a:pPr algn="just" eaLnBrk="1" hangingPunct="1">
              <a:lnSpc>
                <a:spcPct val="93000"/>
              </a:lnSpc>
              <a:spcBef>
                <a:spcPts val="800"/>
              </a:spcBef>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3200" i="1" dirty="0">
                <a:solidFill>
                  <a:srgbClr val="000000"/>
                </a:solidFill>
              </a:rPr>
              <a:t> 		</a:t>
            </a:r>
            <a:r>
              <a:rPr lang="uk-UA" sz="2800" b="1" i="1" dirty="0">
                <a:solidFill>
                  <a:srgbClr val="000000"/>
                </a:solidFill>
              </a:rPr>
              <a:t>В ІДЕАЛЬНІЙ ПОПУЛЯЦІЇ ЧАСТОТИ ГЕНІВ І ГЕНОТИПІВ Є НЕЗМІННИМИ         З ПОКОЛІННЯ В ПОКОЛІННЯ</a:t>
            </a:r>
          </a:p>
        </p:txBody>
      </p:sp>
      <p:pic>
        <p:nvPicPr>
          <p:cNvPr id="77829" name="Picture 4"/>
          <p:cNvPicPr>
            <a:picLocks noChangeAspect="1" noChangeArrowheads="1"/>
          </p:cNvPicPr>
          <p:nvPr/>
        </p:nvPicPr>
        <p:blipFill>
          <a:blip r:embed="rId3" cstate="print"/>
          <a:srcRect/>
          <a:stretch>
            <a:fillRect/>
          </a:stretch>
        </p:blipFill>
        <p:spPr bwMode="auto">
          <a:xfrm>
            <a:off x="827088" y="3213100"/>
            <a:ext cx="3457575" cy="3311525"/>
          </a:xfrm>
          <a:prstGeom prst="rect">
            <a:avLst/>
          </a:prstGeom>
          <a:noFill/>
          <a:ln w="9525">
            <a:noFill/>
            <a:round/>
            <a:headEnd/>
            <a:tailEnd/>
          </a:ln>
        </p:spPr>
      </p:pic>
      <p:pic>
        <p:nvPicPr>
          <p:cNvPr id="77830" name="Picture 5"/>
          <p:cNvPicPr>
            <a:picLocks noChangeAspect="1" noChangeArrowheads="1"/>
          </p:cNvPicPr>
          <p:nvPr/>
        </p:nvPicPr>
        <p:blipFill>
          <a:blip r:embed="rId4" cstate="print"/>
          <a:srcRect/>
          <a:stretch>
            <a:fillRect/>
          </a:stretch>
        </p:blipFill>
        <p:spPr bwMode="auto">
          <a:xfrm>
            <a:off x="4716463" y="3141663"/>
            <a:ext cx="3168650" cy="3382962"/>
          </a:xfrm>
          <a:prstGeom prst="rect">
            <a:avLst/>
          </a:prstGeom>
          <a:noFill/>
          <a:ln w="9525">
            <a:noFill/>
            <a:round/>
            <a:headEnd/>
            <a:tailEnd/>
          </a:ln>
        </p:spPr>
      </p:pic>
      <p:sp>
        <p:nvSpPr>
          <p:cNvPr id="77831" name="Rectangle 7"/>
          <p:cNvSpPr>
            <a:spLocks noChangeArrowheads="1"/>
          </p:cNvSpPr>
          <p:nvPr/>
        </p:nvSpPr>
        <p:spPr bwMode="auto">
          <a:xfrm>
            <a:off x="4643438" y="6021388"/>
            <a:ext cx="2881312" cy="304800"/>
          </a:xfrm>
          <a:prstGeom prst="rect">
            <a:avLst/>
          </a:prstGeom>
          <a:noFill/>
          <a:ln w="9525">
            <a:noFill/>
            <a:round/>
            <a:headEnd/>
            <a:tailEnd/>
          </a:ln>
        </p:spPr>
        <p:txBody>
          <a:bodyPr lIns="90000" tIns="46800" rIns="90000" bIns="46800">
            <a:spAutoFit/>
          </a:bodyPr>
          <a:lstStyle/>
          <a:p>
            <a:pPr algn="ctr" eaLnBrk="1" hangingPunct="1">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uk-UA" sz="1400">
              <a:solidFill>
                <a:srgbClr val="FFFFFF"/>
              </a:solidFill>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1"/>
          <p:cNvSpPr txBox="1">
            <a:spLocks noChangeArrowheads="1"/>
          </p:cNvSpPr>
          <p:nvPr/>
        </p:nvSpPr>
        <p:spPr bwMode="auto">
          <a:xfrm>
            <a:off x="457200" y="-142875"/>
            <a:ext cx="8228013" cy="1071563"/>
          </a:xfrm>
          <a:prstGeom prst="rect">
            <a:avLst/>
          </a:prstGeom>
          <a:noFill/>
          <a:ln w="9525">
            <a:noFill/>
            <a:round/>
            <a:headEnd/>
            <a:tailEnd/>
          </a:ln>
        </p:spPr>
        <p:txBody>
          <a:bodyPr lIns="90000" tIns="74880" rIns="90000" bIns="46800" anchor="ctr"/>
          <a:lstStyle/>
          <a:p>
            <a:pPr algn="ctr" eaLnBrk="1" hangingPunct="1">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200" b="1">
                <a:solidFill>
                  <a:srgbClr val="7030A0"/>
                </a:solidFill>
              </a:rPr>
              <a:t>Популяційно-статистичний метод</a:t>
            </a:r>
          </a:p>
        </p:txBody>
      </p:sp>
      <p:sp>
        <p:nvSpPr>
          <p:cNvPr id="78851" name="Text Box 2"/>
          <p:cNvSpPr txBox="1">
            <a:spLocks noChangeArrowheads="1"/>
          </p:cNvSpPr>
          <p:nvPr/>
        </p:nvSpPr>
        <p:spPr bwMode="auto">
          <a:xfrm>
            <a:off x="468313" y="1376363"/>
            <a:ext cx="8228012" cy="5481637"/>
          </a:xfrm>
          <a:prstGeom prst="rect">
            <a:avLst/>
          </a:prstGeom>
          <a:noFill/>
          <a:ln w="9525">
            <a:noFill/>
            <a:round/>
            <a:headEnd/>
            <a:tailEnd/>
          </a:ln>
        </p:spPr>
        <p:txBody>
          <a:bodyPr lIns="90000" tIns="64440" rIns="90000" bIns="46800"/>
          <a:lstStyle/>
          <a:p>
            <a:pPr marL="339725" indent="-339725" eaLnBrk="1" hangingPunct="1">
              <a:lnSpc>
                <a:spcPct val="93000"/>
              </a:lnSpc>
              <a:spcBef>
                <a:spcPts val="800"/>
              </a:spcBef>
              <a:buClr>
                <a:srgbClr val="000000"/>
              </a:buClr>
              <a:buSzPct val="100000"/>
              <a:buFont typeface="Times New Roman" pitchFamily="18" charset="0"/>
              <a:buChar cha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r>
              <a:rPr lang="ru-RU" sz="2500">
                <a:solidFill>
                  <a:srgbClr val="000000"/>
                </a:solidFill>
              </a:rPr>
              <a:t>Універсальний математичний метод (Харді, </a:t>
            </a:r>
            <a:r>
              <a:rPr lang="ru-RU" sz="2500">
                <a:solidFill>
                  <a:schemeClr val="tx1"/>
                </a:solidFill>
              </a:rPr>
              <a:t>Вайнберг): </a:t>
            </a:r>
            <a:r>
              <a:rPr lang="en-US" sz="2500" b="1">
                <a:solidFill>
                  <a:schemeClr val="tx1"/>
                </a:solidFill>
              </a:rPr>
              <a:t>p2 (AA) + 2pq</a:t>
            </a:r>
            <a:r>
              <a:rPr lang="ru-RU" sz="2500" b="1">
                <a:solidFill>
                  <a:schemeClr val="tx1"/>
                </a:solidFill>
              </a:rPr>
              <a:t> (Аа)  +</a:t>
            </a:r>
            <a:r>
              <a:rPr lang="en-US" sz="2500" b="1">
                <a:solidFill>
                  <a:schemeClr val="tx1"/>
                </a:solidFill>
              </a:rPr>
              <a:t> q2</a:t>
            </a:r>
            <a:r>
              <a:rPr lang="ru-RU" sz="2500" b="1">
                <a:solidFill>
                  <a:schemeClr val="tx1"/>
                </a:solidFill>
              </a:rPr>
              <a:t> (аа)</a:t>
            </a:r>
            <a:r>
              <a:rPr lang="en-US" sz="2500" b="1">
                <a:solidFill>
                  <a:schemeClr val="tx1"/>
                </a:solidFill>
              </a:rPr>
              <a:t> =</a:t>
            </a:r>
            <a:r>
              <a:rPr lang="ru-RU" sz="2500" b="1">
                <a:solidFill>
                  <a:schemeClr val="tx1"/>
                </a:solidFill>
              </a:rPr>
              <a:t> </a:t>
            </a:r>
            <a:r>
              <a:rPr lang="en-US" sz="2500" b="1">
                <a:solidFill>
                  <a:schemeClr val="tx1"/>
                </a:solidFill>
              </a:rPr>
              <a:t>1</a:t>
            </a:r>
            <a:r>
              <a:rPr lang="ru-RU" sz="2500">
                <a:solidFill>
                  <a:schemeClr val="tx1"/>
                </a:solidFill>
              </a:rPr>
              <a:t>, де:    </a:t>
            </a:r>
            <a:r>
              <a:rPr lang="en-US" sz="2500">
                <a:solidFill>
                  <a:schemeClr val="tx1"/>
                </a:solidFill>
              </a:rPr>
              <a:t>p</a:t>
            </a:r>
            <a:r>
              <a:rPr lang="ru-RU" sz="2500">
                <a:solidFill>
                  <a:schemeClr val="tx1"/>
                </a:solidFill>
              </a:rPr>
              <a:t> – домінантний алель, </a:t>
            </a:r>
            <a:r>
              <a:rPr lang="en-US" sz="2500">
                <a:solidFill>
                  <a:schemeClr val="tx1"/>
                </a:solidFill>
              </a:rPr>
              <a:t>q</a:t>
            </a:r>
            <a:r>
              <a:rPr lang="ru-RU" sz="2500">
                <a:solidFill>
                  <a:schemeClr val="tx1"/>
                </a:solidFill>
              </a:rPr>
              <a:t> – рецесивний аллель</a:t>
            </a:r>
          </a:p>
          <a:p>
            <a:pPr marL="339725" indent="-339725" eaLnBrk="1" hangingPunct="1">
              <a:lnSpc>
                <a:spcPct val="93000"/>
              </a:lnSpc>
              <a:spcBef>
                <a:spcPts val="800"/>
              </a:spcBef>
              <a:buClr>
                <a:srgbClr val="000000"/>
              </a:buClr>
              <a:buSzPct val="100000"/>
              <a:buFont typeface="Times New Roman" pitchFamily="18" charset="0"/>
              <a:buChar cha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r>
              <a:rPr lang="ru-RU" sz="2500">
                <a:solidFill>
                  <a:schemeClr val="tx1"/>
                </a:solidFill>
              </a:rPr>
              <a:t>У популяції, яка вільно схрещується, частоти алелей незмінні в ряду поколінь:</a:t>
            </a:r>
          </a:p>
          <a:p>
            <a:pPr marL="339725" indent="-339725" eaLnBrk="1" hangingPunct="1">
              <a:lnSpc>
                <a:spcPct val="93000"/>
              </a:lnSpc>
              <a:spcBef>
                <a:spcPts val="800"/>
              </a:spcBef>
              <a:buClr>
                <a:srgbClr val="000000"/>
              </a:buClr>
              <a:buSzPct val="100000"/>
              <a:buFont typeface="Times New Roman" pitchFamily="18" charset="0"/>
              <a:buNone/>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r>
              <a:rPr lang="ru-RU" sz="2500" b="1">
                <a:solidFill>
                  <a:schemeClr val="tx1"/>
                </a:solidFill>
              </a:rPr>
              <a:t>	</a:t>
            </a:r>
            <a:r>
              <a:rPr lang="en-US" sz="2500" b="1">
                <a:solidFill>
                  <a:schemeClr val="tx1"/>
                </a:solidFill>
              </a:rPr>
              <a:t>p</a:t>
            </a:r>
            <a:r>
              <a:rPr lang="ru-RU" sz="2500" b="1">
                <a:solidFill>
                  <a:schemeClr val="tx1"/>
                </a:solidFill>
              </a:rPr>
              <a:t> </a:t>
            </a:r>
            <a:r>
              <a:rPr lang="en-US" sz="2500" b="1">
                <a:solidFill>
                  <a:schemeClr val="tx1"/>
                </a:solidFill>
              </a:rPr>
              <a:t>+</a:t>
            </a:r>
            <a:r>
              <a:rPr lang="ru-RU" sz="2500" b="1">
                <a:solidFill>
                  <a:schemeClr val="tx1"/>
                </a:solidFill>
              </a:rPr>
              <a:t> </a:t>
            </a:r>
            <a:r>
              <a:rPr lang="en-US" sz="2500" b="1">
                <a:solidFill>
                  <a:schemeClr val="tx1"/>
                </a:solidFill>
              </a:rPr>
              <a:t>q</a:t>
            </a:r>
            <a:r>
              <a:rPr lang="ru-RU" sz="2500" b="1">
                <a:solidFill>
                  <a:schemeClr val="tx1"/>
                </a:solidFill>
              </a:rPr>
              <a:t> </a:t>
            </a:r>
            <a:r>
              <a:rPr lang="en-US" sz="2500" b="1">
                <a:solidFill>
                  <a:schemeClr val="tx1"/>
                </a:solidFill>
              </a:rPr>
              <a:t>=</a:t>
            </a:r>
            <a:r>
              <a:rPr lang="ru-RU" sz="2500" b="1">
                <a:solidFill>
                  <a:schemeClr val="tx1"/>
                </a:solidFill>
              </a:rPr>
              <a:t> </a:t>
            </a:r>
            <a:r>
              <a:rPr lang="en-US" sz="2500" b="1">
                <a:solidFill>
                  <a:schemeClr val="tx1"/>
                </a:solidFill>
              </a:rPr>
              <a:t>1 </a:t>
            </a:r>
            <a:r>
              <a:rPr lang="ru-RU" sz="2500" b="1">
                <a:solidFill>
                  <a:schemeClr val="tx1"/>
                </a:solidFill>
              </a:rPr>
              <a:t>(</a:t>
            </a:r>
            <a:r>
              <a:rPr lang="en-US" sz="2500" b="1">
                <a:solidFill>
                  <a:schemeClr val="tx1"/>
                </a:solidFill>
              </a:rPr>
              <a:t>p</a:t>
            </a:r>
            <a:r>
              <a:rPr lang="ru-RU" sz="2500" b="1">
                <a:solidFill>
                  <a:schemeClr val="tx1"/>
                </a:solidFill>
              </a:rPr>
              <a:t> </a:t>
            </a:r>
            <a:r>
              <a:rPr lang="en-US" sz="2500" b="1">
                <a:solidFill>
                  <a:schemeClr val="tx1"/>
                </a:solidFill>
              </a:rPr>
              <a:t>= 1</a:t>
            </a:r>
            <a:r>
              <a:rPr lang="ru-RU" sz="2500" b="1">
                <a:solidFill>
                  <a:schemeClr val="tx1"/>
                </a:solidFill>
              </a:rPr>
              <a:t> </a:t>
            </a:r>
            <a:r>
              <a:rPr lang="en-US" sz="2500" b="1">
                <a:solidFill>
                  <a:schemeClr val="tx1"/>
                </a:solidFill>
              </a:rPr>
              <a:t>–</a:t>
            </a:r>
            <a:r>
              <a:rPr lang="ru-RU" sz="2500" b="1">
                <a:solidFill>
                  <a:schemeClr val="tx1"/>
                </a:solidFill>
              </a:rPr>
              <a:t> </a:t>
            </a:r>
            <a:r>
              <a:rPr lang="en-US" sz="2500" b="1">
                <a:solidFill>
                  <a:schemeClr val="tx1"/>
                </a:solidFill>
              </a:rPr>
              <a:t>q</a:t>
            </a:r>
            <a:r>
              <a:rPr lang="ru-RU" sz="2500" b="1">
                <a:solidFill>
                  <a:schemeClr val="tx1"/>
                </a:solidFill>
              </a:rPr>
              <a:t>, </a:t>
            </a:r>
            <a:r>
              <a:rPr lang="en-US" sz="2500" b="1">
                <a:solidFill>
                  <a:schemeClr val="tx1"/>
                </a:solidFill>
              </a:rPr>
              <a:t>q</a:t>
            </a:r>
            <a:r>
              <a:rPr lang="ru-RU" sz="2500" b="1">
                <a:solidFill>
                  <a:schemeClr val="tx1"/>
                </a:solidFill>
              </a:rPr>
              <a:t> </a:t>
            </a:r>
            <a:r>
              <a:rPr lang="en-US" sz="2500" b="1">
                <a:solidFill>
                  <a:schemeClr val="tx1"/>
                </a:solidFill>
              </a:rPr>
              <a:t>=</a:t>
            </a:r>
            <a:r>
              <a:rPr lang="ru-RU" sz="2500" b="1">
                <a:solidFill>
                  <a:schemeClr val="tx1"/>
                </a:solidFill>
              </a:rPr>
              <a:t> </a:t>
            </a:r>
            <a:r>
              <a:rPr lang="en-US" sz="2500" b="1">
                <a:solidFill>
                  <a:schemeClr val="tx1"/>
                </a:solidFill>
              </a:rPr>
              <a:t>1</a:t>
            </a:r>
            <a:r>
              <a:rPr lang="ru-RU" sz="2500" b="1">
                <a:solidFill>
                  <a:schemeClr val="tx1"/>
                </a:solidFill>
              </a:rPr>
              <a:t> </a:t>
            </a:r>
            <a:r>
              <a:rPr lang="en-US" sz="2500" b="1">
                <a:solidFill>
                  <a:schemeClr val="tx1"/>
                </a:solidFill>
              </a:rPr>
              <a:t>–</a:t>
            </a:r>
            <a:r>
              <a:rPr lang="ru-RU" sz="2500" b="1">
                <a:solidFill>
                  <a:schemeClr val="tx1"/>
                </a:solidFill>
              </a:rPr>
              <a:t> </a:t>
            </a:r>
            <a:r>
              <a:rPr lang="en-US" sz="2500" b="1">
                <a:solidFill>
                  <a:schemeClr val="tx1"/>
                </a:solidFill>
              </a:rPr>
              <a:t>p)</a:t>
            </a:r>
            <a:r>
              <a:rPr lang="ru-RU" sz="2500" b="1">
                <a:solidFill>
                  <a:schemeClr val="tx1"/>
                </a:solidFill>
              </a:rPr>
              <a:t> </a:t>
            </a:r>
            <a:r>
              <a:rPr lang="ru-RU" sz="2500">
                <a:solidFill>
                  <a:schemeClr val="tx1"/>
                </a:solidFill>
              </a:rPr>
              <a:t>при певних умовах (ідеальна популяція)</a:t>
            </a:r>
          </a:p>
          <a:p>
            <a:pPr marL="339725" indent="-339725" eaLnBrk="1" hangingPunct="1">
              <a:lnSpc>
                <a:spcPct val="93000"/>
              </a:lnSpc>
              <a:spcBef>
                <a:spcPts val="800"/>
              </a:spcBef>
              <a:buClr>
                <a:srgbClr val="000000"/>
              </a:buClr>
              <a:buSzPct val="100000"/>
              <a:buFont typeface="Times New Roman" pitchFamily="18" charset="0"/>
              <a:buChar cha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r>
              <a:rPr lang="ru-RU" sz="2500">
                <a:solidFill>
                  <a:schemeClr val="tx1"/>
                </a:solidFill>
              </a:rPr>
              <a:t>Закон не діє, якщо популяція кількісно обмежена (дем, ізолят)</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1"/>
          <p:cNvSpPr txBox="1">
            <a:spLocks noChangeArrowheads="1"/>
          </p:cNvSpPr>
          <p:nvPr/>
        </p:nvSpPr>
        <p:spPr bwMode="auto">
          <a:xfrm>
            <a:off x="468313" y="1052513"/>
            <a:ext cx="8228012" cy="4797425"/>
          </a:xfrm>
          <a:prstGeom prst="rect">
            <a:avLst/>
          </a:prstGeom>
          <a:noFill/>
          <a:ln w="9525">
            <a:noFill/>
            <a:round/>
            <a:headEnd/>
            <a:tailEnd/>
          </a:ln>
        </p:spPr>
        <p:txBody>
          <a:bodyPr lIns="0" tIns="21240" rIns="0" bIns="0" anchor="ctr"/>
          <a:lstStyle/>
          <a:p>
            <a:pPr algn="ctr" eaLnBrk="1" hangingPunct="1">
              <a:lnSpc>
                <a:spcPct val="93000"/>
              </a:lnSpc>
              <a:spcBef>
                <a:spcPts val="800"/>
              </a:spcBef>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3200" b="1" dirty="0">
                <a:solidFill>
                  <a:srgbClr val="000000"/>
                </a:solidFill>
              </a:rPr>
              <a:t>МАЛІ ПОПУЛЯЦІЇ:</a:t>
            </a:r>
          </a:p>
          <a:p>
            <a:pPr eaLnBrk="1" hangingPunct="1">
              <a:lnSpc>
                <a:spcPct val="93000"/>
              </a:lnSpc>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3200" b="1" dirty="0">
                <a:solidFill>
                  <a:srgbClr val="CCCC00"/>
                </a:solidFill>
              </a:rPr>
              <a:t>    </a:t>
            </a:r>
            <a:r>
              <a:rPr lang="uk-UA" sz="3200" b="1" dirty="0" err="1">
                <a:solidFill>
                  <a:srgbClr val="CCCC00"/>
                </a:solidFill>
              </a:rPr>
              <a:t>Дем</a:t>
            </a:r>
            <a:r>
              <a:rPr lang="uk-UA" sz="3200" dirty="0">
                <a:solidFill>
                  <a:srgbClr val="000000"/>
                </a:solidFill>
              </a:rPr>
              <a:t> – популяція чисельністю 1500-4000 людей, частота родинних шлюбів – 80-90 %</a:t>
            </a:r>
          </a:p>
          <a:p>
            <a:pPr eaLnBrk="1" hangingPunct="1">
              <a:lnSpc>
                <a:spcPct val="93000"/>
              </a:lnSpc>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3200" b="1" dirty="0">
                <a:solidFill>
                  <a:srgbClr val="CCCC00"/>
                </a:solidFill>
              </a:rPr>
              <a:t>     Ізолят</a:t>
            </a:r>
            <a:r>
              <a:rPr lang="uk-UA" sz="3200" dirty="0">
                <a:solidFill>
                  <a:srgbClr val="000000"/>
                </a:solidFill>
              </a:rPr>
              <a:t> – популяція чисельністю менше 1500 людей, частота родинних шлюбів –           більше 90 %</a:t>
            </a:r>
          </a:p>
          <a:p>
            <a:pPr algn="ctr" eaLnBrk="1" hangingPunct="1">
              <a:lnSpc>
                <a:spcPct val="93000"/>
              </a:lnSpc>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3200" u="sng" dirty="0">
                <a:solidFill>
                  <a:srgbClr val="000000"/>
                </a:solidFill>
              </a:rPr>
              <a:t>Причини ізоляції:</a:t>
            </a:r>
            <a:r>
              <a:rPr lang="uk-UA" sz="3200" dirty="0">
                <a:solidFill>
                  <a:srgbClr val="000000"/>
                </a:solidFill>
              </a:rPr>
              <a:t> географічні, національні, релігійні, соціальні</a:t>
            </a:r>
          </a:p>
          <a:p>
            <a:pPr eaLnBrk="1" hangingPunct="1">
              <a:lnSpc>
                <a:spcPct val="93000"/>
              </a:lnSpc>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3200" dirty="0">
                <a:solidFill>
                  <a:srgbClr val="000000"/>
                </a:solidFill>
              </a:rPr>
              <a:t>В мали популяціях відбувається </a:t>
            </a:r>
            <a:r>
              <a:rPr lang="uk-UA" sz="3200" b="1" dirty="0">
                <a:solidFill>
                  <a:srgbClr val="C00000"/>
                </a:solidFill>
              </a:rPr>
              <a:t>дрейф генів</a:t>
            </a:r>
            <a:r>
              <a:rPr lang="uk-UA" sz="3200" dirty="0">
                <a:solidFill>
                  <a:srgbClr val="000000"/>
                </a:solidFill>
              </a:rPr>
              <a:t> – спонтанна зміна частот певних </a:t>
            </a:r>
            <a:r>
              <a:rPr lang="uk-UA" sz="3200" dirty="0" err="1">
                <a:solidFill>
                  <a:srgbClr val="000000"/>
                </a:solidFill>
              </a:rPr>
              <a:t>алелей</a:t>
            </a:r>
            <a:r>
              <a:rPr lang="uk-UA" sz="3200" dirty="0">
                <a:solidFill>
                  <a:srgbClr val="000000"/>
                </a:solidFill>
              </a:rPr>
              <a:t> генів</a:t>
            </a:r>
          </a:p>
          <a:p>
            <a:pPr eaLnBrk="1" hangingPunct="1">
              <a:lnSpc>
                <a:spcPct val="93000"/>
              </a:lnSpc>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uk-UA" sz="3200" b="1" dirty="0">
              <a:solidFill>
                <a:srgbClr val="CCCC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ext Box 1"/>
          <p:cNvSpPr txBox="1">
            <a:spLocks noChangeArrowheads="1"/>
          </p:cNvSpPr>
          <p:nvPr/>
        </p:nvSpPr>
        <p:spPr bwMode="auto">
          <a:xfrm>
            <a:off x="468313" y="0"/>
            <a:ext cx="8228012" cy="1214438"/>
          </a:xfrm>
          <a:prstGeom prst="rect">
            <a:avLst/>
          </a:prstGeom>
          <a:noFill/>
          <a:ln>
            <a:noFill/>
          </a:ln>
          <a:effectLst/>
        </p:spPr>
        <p:txBody>
          <a:bodyPr lIns="90000" tIns="74880" rIns="90000" bIns="46800" anchor="ctr"/>
          <a:lstStyle/>
          <a:p>
            <a:pPr algn="ctr" eaLnBrk="1" hangingPunct="1">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5000" b="1">
                <a:solidFill>
                  <a:schemeClr val="tx1"/>
                </a:solidFill>
                <a:effectLst>
                  <a:outerShdw blurRad="38100" dist="38100" dir="2700000" algn="tl">
                    <a:srgbClr val="C0C0C0"/>
                  </a:outerShdw>
                </a:effectLst>
              </a:rPr>
              <a:t>Метод дерматогліфіки</a:t>
            </a:r>
          </a:p>
          <a:p>
            <a:pPr algn="ctr" eaLnBrk="1" hangingPunct="1">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200">
                <a:solidFill>
                  <a:schemeClr val="tx1"/>
                </a:solidFill>
              </a:rPr>
              <a:t>(</a:t>
            </a:r>
            <a:r>
              <a:rPr lang="en-US" sz="3200" i="1">
                <a:solidFill>
                  <a:schemeClr val="tx1"/>
                </a:solidFill>
              </a:rPr>
              <a:t>gliphe</a:t>
            </a:r>
            <a:r>
              <a:rPr lang="ru-RU" sz="3200">
                <a:solidFill>
                  <a:schemeClr val="tx1"/>
                </a:solidFill>
              </a:rPr>
              <a:t> </a:t>
            </a:r>
            <a:r>
              <a:rPr lang="en-US" sz="3200">
                <a:solidFill>
                  <a:schemeClr val="tx1"/>
                </a:solidFill>
              </a:rPr>
              <a:t>–</a:t>
            </a:r>
            <a:r>
              <a:rPr lang="ru-RU" sz="3200">
                <a:solidFill>
                  <a:schemeClr val="tx1"/>
                </a:solidFill>
              </a:rPr>
              <a:t> рисувати)</a:t>
            </a:r>
          </a:p>
        </p:txBody>
      </p:sp>
      <p:sp>
        <p:nvSpPr>
          <p:cNvPr id="80899" name="Text Box 2"/>
          <p:cNvSpPr txBox="1">
            <a:spLocks noChangeArrowheads="1"/>
          </p:cNvSpPr>
          <p:nvPr/>
        </p:nvSpPr>
        <p:spPr bwMode="auto">
          <a:xfrm>
            <a:off x="457200" y="1484313"/>
            <a:ext cx="8228013" cy="4640262"/>
          </a:xfrm>
          <a:prstGeom prst="rect">
            <a:avLst/>
          </a:prstGeom>
          <a:noFill/>
          <a:ln w="9525">
            <a:noFill/>
            <a:round/>
            <a:headEnd/>
            <a:tailEnd/>
          </a:ln>
        </p:spPr>
        <p:txBody>
          <a:bodyPr lIns="90000" tIns="74880" rIns="90000" bIns="46800"/>
          <a:lstStyle/>
          <a:p>
            <a:pPr marL="339725" indent="-339725" eaLnBrk="1" hangingPunct="1">
              <a:lnSpc>
                <a:spcPct val="93000"/>
              </a:lnSpc>
              <a:spcBef>
                <a:spcPts val="800"/>
              </a:spcBef>
              <a:buClr>
                <a:srgbClr val="000000"/>
              </a:buClr>
              <a:buSzPct val="100000"/>
              <a:buFont typeface="Times New Roman" pitchFamily="18" charset="0"/>
              <a:buChar cha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r>
              <a:rPr lang="ru-RU" sz="4500">
                <a:solidFill>
                  <a:srgbClr val="000000"/>
                </a:solidFill>
              </a:rPr>
              <a:t>Гальтон (1892 рік) класифікував візеркунки на подушечках пальців (</a:t>
            </a:r>
            <a:r>
              <a:rPr lang="ru-RU" sz="4500" b="1">
                <a:solidFill>
                  <a:schemeClr val="accent1"/>
                </a:solidFill>
              </a:rPr>
              <a:t>дактилоскопія</a:t>
            </a:r>
            <a:r>
              <a:rPr lang="ru-RU" sz="4500">
                <a:solidFill>
                  <a:srgbClr val="000000"/>
                </a:solidFill>
              </a:rPr>
              <a:t>), рисунки на долонях (</a:t>
            </a:r>
            <a:r>
              <a:rPr lang="ru-RU" sz="4500" b="1">
                <a:solidFill>
                  <a:schemeClr val="accent2"/>
                </a:solidFill>
              </a:rPr>
              <a:t>пальмоскопія</a:t>
            </a:r>
            <a:r>
              <a:rPr lang="ru-RU" sz="4500">
                <a:solidFill>
                  <a:srgbClr val="000000"/>
                </a:solidFill>
              </a:rPr>
              <a:t>) та на подошвенній поверхні (</a:t>
            </a:r>
            <a:r>
              <a:rPr lang="ru-RU" sz="4500" b="1">
                <a:solidFill>
                  <a:srgbClr val="660066"/>
                </a:solidFill>
              </a:rPr>
              <a:t>плантоскопія</a:t>
            </a:r>
            <a:r>
              <a:rPr lang="ru-RU" sz="4500">
                <a:solidFill>
                  <a:srgbClr val="000000"/>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body"/>
          </p:nvPr>
        </p:nvSpPr>
        <p:spPr>
          <a:xfrm>
            <a:off x="323850" y="333375"/>
            <a:ext cx="8496300" cy="5794375"/>
          </a:xfrm>
        </p:spPr>
        <p:txBody>
          <a:bodyPr anchor="t"/>
          <a:lstStyle/>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ru-RU" sz="2400"/>
              <a:t>Епідермальні виступи – </a:t>
            </a:r>
            <a:r>
              <a:rPr lang="ru-RU" sz="2400" b="1"/>
              <a:t>гребені </a:t>
            </a:r>
            <a:r>
              <a:rPr lang="ru-RU" sz="2400"/>
              <a:t>(папілярні лінії). Вони можуть зближуватися, утворюючи </a:t>
            </a:r>
            <a:r>
              <a:rPr lang="ru-RU" sz="2400" b="1"/>
              <a:t>трирадіусу </a:t>
            </a:r>
            <a:r>
              <a:rPr lang="ru-RU" sz="2400"/>
              <a:t>(дельти). </a:t>
            </a:r>
          </a:p>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ru-RU" sz="2400"/>
          </a:p>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ru-RU" sz="2400"/>
              <a:t>Три основні типи візерунків на пальцах:</a:t>
            </a:r>
          </a:p>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ru-RU" sz="2000">
                <a:solidFill>
                  <a:schemeClr val="tx1"/>
                </a:solidFill>
              </a:rPr>
              <a:t>                 </a:t>
            </a:r>
            <a:r>
              <a:rPr lang="en-GB" sz="2000">
                <a:solidFill>
                  <a:schemeClr val="tx1"/>
                </a:solidFill>
              </a:rPr>
              <a:t>Арки (A) 6 % </a:t>
            </a:r>
            <a:r>
              <a:rPr lang="ru-RU" sz="2000">
                <a:solidFill>
                  <a:schemeClr val="tx1"/>
                </a:solidFill>
              </a:rPr>
              <a:t>            </a:t>
            </a:r>
            <a:r>
              <a:rPr lang="en-GB" sz="2000">
                <a:solidFill>
                  <a:schemeClr val="tx1"/>
                </a:solidFill>
              </a:rPr>
              <a:t>Петл</a:t>
            </a:r>
            <a:r>
              <a:rPr lang="uk-UA" sz="2000">
                <a:solidFill>
                  <a:schemeClr val="tx1"/>
                </a:solidFill>
              </a:rPr>
              <a:t>і</a:t>
            </a:r>
            <a:r>
              <a:rPr lang="en-GB" sz="2000">
                <a:solidFill>
                  <a:schemeClr val="tx1"/>
                </a:solidFill>
              </a:rPr>
              <a:t> (L) 60% </a:t>
            </a:r>
            <a:r>
              <a:rPr lang="ru-RU" sz="2000">
                <a:solidFill>
                  <a:schemeClr val="tx1"/>
                </a:solidFill>
              </a:rPr>
              <a:t>          </a:t>
            </a:r>
            <a:r>
              <a:rPr lang="en-GB" sz="2000">
                <a:solidFill>
                  <a:schemeClr val="tx1"/>
                </a:solidFill>
              </a:rPr>
              <a:t>Завитки (W) 34%</a:t>
            </a:r>
          </a:p>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2000">
              <a:solidFill>
                <a:schemeClr val="tx1"/>
              </a:solidFill>
            </a:endParaRPr>
          </a:p>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2400">
              <a:solidFill>
                <a:schemeClr val="tx1"/>
              </a:solidFill>
            </a:endParaRPr>
          </a:p>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2800">
              <a:solidFill>
                <a:schemeClr val="tx1"/>
              </a:solidFill>
            </a:endParaRPr>
          </a:p>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2800">
              <a:solidFill>
                <a:schemeClr val="tx1"/>
              </a:solidFill>
            </a:endParaRPr>
          </a:p>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2800">
              <a:solidFill>
                <a:schemeClr val="tx1"/>
              </a:solidFill>
            </a:endParaRPr>
          </a:p>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uk-UA" sz="2400">
              <a:solidFill>
                <a:schemeClr val="tx1"/>
              </a:solidFill>
            </a:endParaRPr>
          </a:p>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ru-RU" sz="2400">
              <a:solidFill>
                <a:schemeClr val="tx1"/>
              </a:solidFill>
            </a:endParaRPr>
          </a:p>
          <a:p>
            <a:pPr marL="338138" indent="-338138" algn="l">
              <a:lnSpc>
                <a:spcPct val="90000"/>
              </a:lnSpc>
              <a:spcBef>
                <a:spcPts val="800"/>
              </a:spcBef>
              <a:buClr>
                <a:srgbClr val="FFFFCC"/>
              </a:buClr>
              <a:buSzPct val="60000"/>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ru-RU" sz="2400">
                <a:solidFill>
                  <a:schemeClr val="tx1"/>
                </a:solidFill>
              </a:rPr>
              <a:t>Гребеневий рахунок – кількість папілярних ліній між дельтою та центром візерунка. У середньому – 15 – 20.</a:t>
            </a:r>
            <a:endParaRPr lang="en-GB" sz="2400">
              <a:solidFill>
                <a:schemeClr val="tx1"/>
              </a:solidFill>
            </a:endParaRPr>
          </a:p>
        </p:txBody>
      </p:sp>
      <p:pic>
        <p:nvPicPr>
          <p:cNvPr id="81923" name="Picture 2"/>
          <p:cNvPicPr>
            <a:picLocks noChangeAspect="1" noChangeArrowheads="1"/>
          </p:cNvPicPr>
          <p:nvPr/>
        </p:nvPicPr>
        <p:blipFill>
          <a:blip r:embed="rId3" cstate="print"/>
          <a:srcRect l="24539" r="-226"/>
          <a:stretch>
            <a:fillRect/>
          </a:stretch>
        </p:blipFill>
        <p:spPr bwMode="auto">
          <a:xfrm>
            <a:off x="1116013" y="2276475"/>
            <a:ext cx="7523162" cy="2774950"/>
          </a:xfrm>
          <a:prstGeom prst="rect">
            <a:avLst/>
          </a:prstGeom>
          <a:noFill/>
          <a:ln w="9525">
            <a:noFill/>
            <a:round/>
            <a:headEnd/>
            <a:tailEnd/>
          </a:ln>
        </p:spPr>
      </p:pic>
      <p:sp>
        <p:nvSpPr>
          <p:cNvPr id="81924" name="Line 12"/>
          <p:cNvSpPr>
            <a:spLocks noChangeShapeType="1"/>
          </p:cNvSpPr>
          <p:nvPr/>
        </p:nvSpPr>
        <p:spPr bwMode="auto">
          <a:xfrm>
            <a:off x="4859338" y="3789363"/>
            <a:ext cx="792162" cy="360362"/>
          </a:xfrm>
          <a:prstGeom prst="line">
            <a:avLst/>
          </a:prstGeom>
          <a:noFill/>
          <a:ln w="31750">
            <a:solidFill>
              <a:srgbClr val="FF0000"/>
            </a:solidFill>
            <a:round/>
            <a:headEnd/>
            <a:tailEnd/>
          </a:ln>
        </p:spPr>
        <p:txBody>
          <a:bodyPr/>
          <a:lstStyle/>
          <a:p>
            <a:endParaRPr lang="uk-UA"/>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
          <p:cNvSpPr txBox="1">
            <a:spLocks noChangeArrowheads="1"/>
          </p:cNvSpPr>
          <p:nvPr/>
        </p:nvSpPr>
        <p:spPr bwMode="auto">
          <a:xfrm>
            <a:off x="473075" y="179388"/>
            <a:ext cx="8228013" cy="5851525"/>
          </a:xfrm>
          <a:prstGeom prst="rect">
            <a:avLst/>
          </a:prstGeom>
          <a:noFill/>
          <a:ln w="9525">
            <a:noFill/>
            <a:round/>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82947" name="Text Box 2"/>
          <p:cNvSpPr txBox="1">
            <a:spLocks noChangeArrowheads="1"/>
          </p:cNvSpPr>
          <p:nvPr/>
        </p:nvSpPr>
        <p:spPr bwMode="auto">
          <a:xfrm>
            <a:off x="250825" y="404813"/>
            <a:ext cx="4681538" cy="6010275"/>
          </a:xfrm>
          <a:prstGeom prst="rect">
            <a:avLst/>
          </a:prstGeom>
          <a:noFill/>
          <a:ln w="9525">
            <a:noFill/>
            <a:round/>
            <a:headEnd/>
            <a:tailEnd/>
          </a:ln>
        </p:spPr>
        <p:txBody>
          <a:bodyPr lIns="90000" tIns="74880" rIns="90000" bIns="46800"/>
          <a:lstStyle/>
          <a:p>
            <a:pPr eaLnBrk="1" hangingPunct="1">
              <a:lnSpc>
                <a:spcPct val="93000"/>
              </a:lnSpc>
              <a:spcBef>
                <a:spcPts val="800"/>
              </a:spcBef>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200">
                <a:solidFill>
                  <a:srgbClr val="000000"/>
                </a:solidFill>
              </a:rPr>
              <a:t>Важлива характеристика рельєфу долоні –    </a:t>
            </a:r>
            <a:r>
              <a:rPr lang="ru-RU" sz="3200">
                <a:solidFill>
                  <a:srgbClr val="C00000"/>
                </a:solidFill>
              </a:rPr>
              <a:t>кут </a:t>
            </a:r>
            <a:r>
              <a:rPr lang="en-US" sz="3200" i="1">
                <a:solidFill>
                  <a:srgbClr val="C00000"/>
                </a:solidFill>
              </a:rPr>
              <a:t>atd</a:t>
            </a:r>
            <a:r>
              <a:rPr lang="ru-RU" sz="3200" i="1">
                <a:solidFill>
                  <a:srgbClr val="C00000"/>
                </a:solidFill>
              </a:rPr>
              <a:t>.</a:t>
            </a:r>
          </a:p>
          <a:p>
            <a:pPr eaLnBrk="1" hangingPunct="1">
              <a:lnSpc>
                <a:spcPct val="93000"/>
              </a:lnSpc>
              <a:spcBef>
                <a:spcPts val="800"/>
              </a:spcBef>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3200" i="1">
              <a:solidFill>
                <a:srgbClr val="CCFF33"/>
              </a:solidFill>
            </a:endParaRPr>
          </a:p>
          <a:p>
            <a:pPr eaLnBrk="1" hangingPunct="1">
              <a:lnSpc>
                <a:spcPct val="93000"/>
              </a:lnSpc>
              <a:spcBef>
                <a:spcPts val="800"/>
              </a:spcBef>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200" i="1">
                <a:solidFill>
                  <a:srgbClr val="CCFF33"/>
                </a:solidFill>
              </a:rPr>
              <a:t> </a:t>
            </a:r>
            <a:r>
              <a:rPr lang="uk-UA" sz="3200">
                <a:solidFill>
                  <a:srgbClr val="000000"/>
                </a:solidFill>
              </a:rPr>
              <a:t>Він з</a:t>
            </a:r>
            <a:r>
              <a:rPr lang="en-US" sz="3200">
                <a:solidFill>
                  <a:srgbClr val="000000"/>
                </a:solidFill>
              </a:rPr>
              <a:t>’</a:t>
            </a:r>
            <a:r>
              <a:rPr lang="ru-RU" sz="3200">
                <a:solidFill>
                  <a:srgbClr val="000000"/>
                </a:solidFill>
              </a:rPr>
              <a:t>єднує </a:t>
            </a:r>
            <a:r>
              <a:rPr lang="uk-UA" sz="3200">
                <a:solidFill>
                  <a:srgbClr val="000000"/>
                </a:solidFill>
              </a:rPr>
              <a:t>трирадіуси в основі 2-го </a:t>
            </a:r>
            <a:r>
              <a:rPr lang="ru-RU" sz="3200">
                <a:solidFill>
                  <a:srgbClr val="000000"/>
                </a:solidFill>
              </a:rPr>
              <a:t>пальця, осьовий долоневий трирадіус і трирадіус в основі 5-го пальця. У нормі кут НЕ перевищує 57</a:t>
            </a:r>
            <a:r>
              <a:rPr lang="ru-RU" sz="3200" baseline="30000">
                <a:solidFill>
                  <a:srgbClr val="000000"/>
                </a:solidFill>
              </a:rPr>
              <a:t>0</a:t>
            </a:r>
          </a:p>
        </p:txBody>
      </p:sp>
      <p:pic>
        <p:nvPicPr>
          <p:cNvPr id="82948" name="Picture 3"/>
          <p:cNvPicPr>
            <a:picLocks noChangeAspect="1" noChangeArrowheads="1"/>
          </p:cNvPicPr>
          <p:nvPr/>
        </p:nvPicPr>
        <p:blipFill>
          <a:blip r:embed="rId3" cstate="print"/>
          <a:srcRect/>
          <a:stretch>
            <a:fillRect/>
          </a:stretch>
        </p:blipFill>
        <p:spPr bwMode="auto">
          <a:xfrm>
            <a:off x="5003800" y="0"/>
            <a:ext cx="4140200" cy="4310063"/>
          </a:xfrm>
          <a:prstGeom prst="rect">
            <a:avLst/>
          </a:prstGeom>
          <a:solidFill>
            <a:srgbClr val="FFFFFF"/>
          </a:solidFill>
          <a:ln w="9525">
            <a:noFill/>
            <a:round/>
            <a:headEnd/>
            <a:tailEnd/>
          </a:ln>
        </p:spPr>
      </p:pic>
      <p:pic>
        <p:nvPicPr>
          <p:cNvPr id="82949" name="Picture 4"/>
          <p:cNvPicPr>
            <a:picLocks noChangeAspect="1" noChangeArrowheads="1"/>
          </p:cNvPicPr>
          <p:nvPr/>
        </p:nvPicPr>
        <p:blipFill>
          <a:blip r:embed="rId4" cstate="print"/>
          <a:srcRect/>
          <a:stretch>
            <a:fillRect/>
          </a:stretch>
        </p:blipFill>
        <p:spPr bwMode="auto">
          <a:xfrm>
            <a:off x="6227763" y="4292600"/>
            <a:ext cx="1958975" cy="2565400"/>
          </a:xfrm>
          <a:prstGeom prst="rect">
            <a:avLst/>
          </a:prstGeom>
          <a:noFill/>
          <a:ln w="9525">
            <a:noFill/>
            <a:round/>
            <a:headEnd/>
            <a:tailEnd/>
          </a:ln>
        </p:spPr>
      </p:pic>
      <p:sp>
        <p:nvSpPr>
          <p:cNvPr id="82950" name="Text Box 5"/>
          <p:cNvSpPr txBox="1">
            <a:spLocks noChangeArrowheads="1"/>
          </p:cNvSpPr>
          <p:nvPr/>
        </p:nvSpPr>
        <p:spPr bwMode="auto">
          <a:xfrm>
            <a:off x="8243888" y="2565400"/>
            <a:ext cx="647700" cy="276225"/>
          </a:xfrm>
          <a:prstGeom prst="rect">
            <a:avLst/>
          </a:prstGeom>
          <a:noFill/>
          <a:ln w="9525">
            <a:noFill/>
            <a:round/>
            <a:headEnd/>
            <a:tailEnd/>
          </a:ln>
        </p:spPr>
        <p:txBody>
          <a:bodyPr lIns="90000" tIns="46800" rIns="90000" bIns="46800">
            <a:spAutoFit/>
          </a:bodyPr>
          <a:lstStyle/>
          <a:p>
            <a:pPr eaLnBrk="1" hangingPunct="1">
              <a:spcBef>
                <a:spcPts val="750"/>
              </a:spcBef>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200">
                <a:solidFill>
                  <a:srgbClr val="FFFFFF"/>
                </a:solidFill>
              </a:rPr>
              <a:t>108</a:t>
            </a:r>
          </a:p>
        </p:txBody>
      </p:sp>
      <p:sp>
        <p:nvSpPr>
          <p:cNvPr id="82951" name="Text Box 6"/>
          <p:cNvSpPr txBox="1">
            <a:spLocks noChangeArrowheads="1"/>
          </p:cNvSpPr>
          <p:nvPr/>
        </p:nvSpPr>
        <p:spPr bwMode="auto">
          <a:xfrm>
            <a:off x="8172450" y="2852738"/>
            <a:ext cx="647700" cy="276225"/>
          </a:xfrm>
          <a:prstGeom prst="rect">
            <a:avLst/>
          </a:prstGeom>
          <a:noFill/>
          <a:ln w="9525">
            <a:noFill/>
            <a:round/>
            <a:headEnd/>
            <a:tailEnd/>
          </a:ln>
        </p:spPr>
        <p:txBody>
          <a:bodyPr lIns="90000" tIns="46800" rIns="90000" bIns="46800">
            <a:spAutoFit/>
          </a:bodyPr>
          <a:lstStyle/>
          <a:p>
            <a:pPr eaLnBrk="1" hangingPunct="1">
              <a:spcBef>
                <a:spcPts val="750"/>
              </a:spcBef>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200">
                <a:solidFill>
                  <a:srgbClr val="FFFFFF"/>
                </a:solidFill>
              </a:rPr>
              <a:t>  81</a:t>
            </a:r>
          </a:p>
        </p:txBody>
      </p:sp>
      <p:sp>
        <p:nvSpPr>
          <p:cNvPr id="82952" name="Text Box 7"/>
          <p:cNvSpPr txBox="1">
            <a:spLocks noChangeArrowheads="1"/>
          </p:cNvSpPr>
          <p:nvPr/>
        </p:nvSpPr>
        <p:spPr bwMode="auto">
          <a:xfrm>
            <a:off x="8243888" y="3213100"/>
            <a:ext cx="647700" cy="276225"/>
          </a:xfrm>
          <a:prstGeom prst="rect">
            <a:avLst/>
          </a:prstGeom>
          <a:noFill/>
          <a:ln w="9525">
            <a:noFill/>
            <a:round/>
            <a:headEnd/>
            <a:tailEnd/>
          </a:ln>
        </p:spPr>
        <p:txBody>
          <a:bodyPr lIns="90000" tIns="46800" rIns="90000" bIns="46800">
            <a:spAutoFit/>
          </a:bodyPr>
          <a:lstStyle/>
          <a:p>
            <a:pPr eaLnBrk="1" hangingPunct="1">
              <a:spcBef>
                <a:spcPts val="750"/>
              </a:spcBef>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200">
                <a:solidFill>
                  <a:srgbClr val="FFFFFF"/>
                </a:solidFill>
              </a:rPr>
              <a:t>66</a:t>
            </a:r>
          </a:p>
        </p:txBody>
      </p:sp>
      <p:sp>
        <p:nvSpPr>
          <p:cNvPr id="82953" name="Text Box 8"/>
          <p:cNvSpPr txBox="1">
            <a:spLocks noChangeArrowheads="1"/>
          </p:cNvSpPr>
          <p:nvPr/>
        </p:nvSpPr>
        <p:spPr bwMode="auto">
          <a:xfrm>
            <a:off x="8243888" y="3860800"/>
            <a:ext cx="611187" cy="276225"/>
          </a:xfrm>
          <a:prstGeom prst="rect">
            <a:avLst/>
          </a:prstGeom>
          <a:noFill/>
          <a:ln w="9525">
            <a:noFill/>
            <a:round/>
            <a:headEnd/>
            <a:tailEnd/>
          </a:ln>
        </p:spPr>
        <p:txBody>
          <a:bodyPr lIns="90000" tIns="46800" rIns="90000" bIns="46800">
            <a:spAutoFit/>
          </a:bodyPr>
          <a:lstStyle/>
          <a:p>
            <a:pPr eaLnBrk="1" hangingPunct="1">
              <a:spcBef>
                <a:spcPts val="750"/>
              </a:spcBef>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200">
                <a:solidFill>
                  <a:srgbClr val="FFFFFF"/>
                </a:solidFill>
              </a:rPr>
              <a:t>42</a:t>
            </a:r>
          </a:p>
        </p:txBody>
      </p:sp>
      <p:sp>
        <p:nvSpPr>
          <p:cNvPr id="82954" name="Text Box 9"/>
          <p:cNvSpPr txBox="1">
            <a:spLocks noChangeArrowheads="1"/>
          </p:cNvSpPr>
          <p:nvPr/>
        </p:nvSpPr>
        <p:spPr bwMode="auto">
          <a:xfrm>
            <a:off x="8243888" y="3500438"/>
            <a:ext cx="647700" cy="276225"/>
          </a:xfrm>
          <a:prstGeom prst="rect">
            <a:avLst/>
          </a:prstGeom>
          <a:noFill/>
          <a:ln w="9525">
            <a:noFill/>
            <a:round/>
            <a:headEnd/>
            <a:tailEnd/>
          </a:ln>
        </p:spPr>
        <p:txBody>
          <a:bodyPr lIns="90000" tIns="46800" rIns="90000" bIns="46800">
            <a:spAutoFit/>
          </a:bodyPr>
          <a:lstStyle/>
          <a:p>
            <a:pPr eaLnBrk="1" hangingPunct="1">
              <a:spcBef>
                <a:spcPts val="750"/>
              </a:spcBef>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200">
                <a:solidFill>
                  <a:srgbClr val="FFFFFF"/>
                </a:solidFill>
              </a:rPr>
              <a:t>48</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1"/>
          <p:cNvSpPr txBox="1">
            <a:spLocks noChangeArrowheads="1"/>
          </p:cNvSpPr>
          <p:nvPr/>
        </p:nvSpPr>
        <p:spPr bwMode="auto">
          <a:xfrm>
            <a:off x="457200" y="179388"/>
            <a:ext cx="8228013" cy="6480175"/>
          </a:xfrm>
          <a:prstGeom prst="rect">
            <a:avLst/>
          </a:prstGeom>
          <a:noFill/>
          <a:ln w="9525">
            <a:noFill/>
            <a:round/>
            <a:headEnd/>
            <a:tailEnd/>
          </a:ln>
        </p:spPr>
        <p:txBody>
          <a:bodyPr wrap="none" anchor="ctr"/>
          <a:lstStyle/>
          <a:p>
            <a:pPr eaLnBrk="1" hangingPunct="1">
              <a:buClr>
                <a:srgbClr val="000000"/>
              </a:buClr>
              <a:buSzPct val="100000"/>
              <a:buFont typeface="Times New Roman" pitchFamily="18" charset="0"/>
              <a:buNone/>
            </a:pPr>
            <a:endParaRPr lang="uk-UA"/>
          </a:p>
        </p:txBody>
      </p:sp>
      <p:sp>
        <p:nvSpPr>
          <p:cNvPr id="83971" name="Text Box 2"/>
          <p:cNvSpPr txBox="1">
            <a:spLocks noChangeArrowheads="1"/>
          </p:cNvSpPr>
          <p:nvPr/>
        </p:nvSpPr>
        <p:spPr bwMode="auto">
          <a:xfrm>
            <a:off x="457200" y="549275"/>
            <a:ext cx="8226425" cy="5578475"/>
          </a:xfrm>
          <a:prstGeom prst="rect">
            <a:avLst/>
          </a:prstGeom>
          <a:noFill/>
          <a:ln w="9525">
            <a:noFill/>
            <a:round/>
            <a:headEnd/>
            <a:tailEnd/>
          </a:ln>
        </p:spPr>
        <p:txBody>
          <a:bodyPr lIns="90000" tIns="119520" rIns="90000" bIns="46800"/>
          <a:lstStyle/>
          <a:p>
            <a:pPr marL="339725" indent="-339725" eaLnBrk="1" hangingPunct="1">
              <a:lnSpc>
                <a:spcPct val="84000"/>
              </a:lnSpc>
              <a:spcBef>
                <a:spcPts val="800"/>
              </a:spcBef>
              <a:buClr>
                <a:srgbClr val="000000"/>
              </a:buClr>
              <a:buSzPct val="100000"/>
              <a:buFont typeface="Times New Roman" pitchFamily="18" charset="0"/>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sz="3600" dirty="0">
                <a:solidFill>
                  <a:schemeClr val="tx1"/>
                </a:solidFill>
              </a:rPr>
              <a:t>			</a:t>
            </a:r>
            <a:r>
              <a:rPr lang="ru-RU" sz="2800" dirty="0" err="1">
                <a:solidFill>
                  <a:schemeClr val="tx1"/>
                </a:solidFill>
                <a:latin typeface="Cambria" panose="02040503050406030204" pitchFamily="18" charset="0"/>
                <a:ea typeface="Cambria" panose="02040503050406030204" pitchFamily="18" charset="0"/>
              </a:rPr>
              <a:t>Дерматогліфічний</a:t>
            </a:r>
            <a:r>
              <a:rPr lang="ru-RU" sz="2800" dirty="0">
                <a:solidFill>
                  <a:schemeClr val="tx1"/>
                </a:solidFill>
                <a:latin typeface="Cambria" panose="02040503050406030204" pitchFamily="18" charset="0"/>
                <a:ea typeface="Cambria" panose="02040503050406030204" pitchFamily="18" charset="0"/>
              </a:rPr>
              <a:t> метод </a:t>
            </a:r>
            <a:r>
              <a:rPr lang="ru-RU" sz="2800" dirty="0" err="1">
                <a:solidFill>
                  <a:schemeClr val="tx1"/>
                </a:solidFill>
                <a:latin typeface="Cambria" panose="02040503050406030204" pitchFamily="18" charset="0"/>
                <a:ea typeface="Cambria" panose="02040503050406030204" pitchFamily="18" charset="0"/>
              </a:rPr>
              <a:t>використовують</a:t>
            </a:r>
            <a:r>
              <a:rPr lang="ru-RU" sz="2800" dirty="0">
                <a:solidFill>
                  <a:schemeClr val="tx1"/>
                </a:solidFill>
                <a:latin typeface="Cambria" panose="02040503050406030204" pitchFamily="18" charset="0"/>
                <a:ea typeface="Cambria" panose="02040503050406030204" pitchFamily="18" charset="0"/>
              </a:rPr>
              <a:t> як </a:t>
            </a:r>
            <a:r>
              <a:rPr lang="ru-RU" sz="2800" u="sng" dirty="0" err="1">
                <a:solidFill>
                  <a:schemeClr val="tx1"/>
                </a:solidFill>
                <a:latin typeface="Cambria" panose="02040503050406030204" pitchFamily="18" charset="0"/>
                <a:ea typeface="Cambria" panose="02040503050406030204" pitchFamily="18" charset="0"/>
              </a:rPr>
              <a:t>допоміжний</a:t>
            </a:r>
            <a:r>
              <a:rPr lang="ru-RU" sz="2800" dirty="0">
                <a:solidFill>
                  <a:schemeClr val="tx1"/>
                </a:solidFill>
                <a:latin typeface="Cambria" panose="02040503050406030204" pitchFamily="18" charset="0"/>
                <a:ea typeface="Cambria" panose="02040503050406030204" pitchFamily="18" charset="0"/>
              </a:rPr>
              <a:t> у </a:t>
            </a:r>
            <a:r>
              <a:rPr lang="ru-RU" sz="2800" dirty="0" err="1">
                <a:solidFill>
                  <a:schemeClr val="tx1"/>
                </a:solidFill>
                <a:latin typeface="Cambria" panose="02040503050406030204" pitchFamily="18" charset="0"/>
                <a:ea typeface="Cambria" panose="02040503050406030204" pitchFamily="18" charset="0"/>
              </a:rPr>
              <a:t>діагностиці</a:t>
            </a:r>
            <a:r>
              <a:rPr lang="ru-RU" sz="2800" dirty="0">
                <a:solidFill>
                  <a:schemeClr val="tx1"/>
                </a:solidFill>
                <a:latin typeface="Cambria" panose="02040503050406030204" pitchFamily="18" charset="0"/>
                <a:ea typeface="Cambria" panose="02040503050406030204" pitchFamily="18" charset="0"/>
              </a:rPr>
              <a:t> </a:t>
            </a:r>
            <a:r>
              <a:rPr lang="ru-RU" sz="2800" dirty="0" err="1">
                <a:solidFill>
                  <a:srgbClr val="000000"/>
                </a:solidFill>
                <a:latin typeface="Cambria" panose="02040503050406030204" pitchFamily="18" charset="0"/>
                <a:ea typeface="Cambria" panose="02040503050406030204" pitchFamily="18" charset="0"/>
              </a:rPr>
              <a:t>хромосомних</a:t>
            </a:r>
            <a:r>
              <a:rPr lang="ru-RU" sz="2800" dirty="0">
                <a:solidFill>
                  <a:srgbClr val="000000"/>
                </a:solidFill>
                <a:latin typeface="Cambria" panose="02040503050406030204" pitchFamily="18" charset="0"/>
                <a:ea typeface="Cambria" panose="02040503050406030204" pitchFamily="18" charset="0"/>
              </a:rPr>
              <a:t> хвороб </a:t>
            </a:r>
            <a:r>
              <a:rPr lang="ru-RU" sz="2400" dirty="0">
                <a:solidFill>
                  <a:srgbClr val="000000"/>
                </a:solidFill>
                <a:latin typeface="Cambria" panose="02040503050406030204" pitchFamily="18" charset="0"/>
                <a:ea typeface="Cambria" panose="02040503050406030204" pitchFamily="18" charset="0"/>
              </a:rPr>
              <a:t>(</a:t>
            </a:r>
            <a:r>
              <a:rPr lang="ru-RU" dirty="0" err="1">
                <a:solidFill>
                  <a:srgbClr val="000000"/>
                </a:solidFill>
                <a:latin typeface="Cambria" panose="02040503050406030204" pitchFamily="18" charset="0"/>
                <a:ea typeface="Cambria" panose="02040503050406030204" pitchFamily="18" charset="0"/>
              </a:rPr>
              <a:t>наприклад</a:t>
            </a:r>
            <a:r>
              <a:rPr lang="ru-RU" dirty="0">
                <a:solidFill>
                  <a:srgbClr val="000000"/>
                </a:solidFill>
              </a:rPr>
              <a:t>, </a:t>
            </a:r>
            <a:r>
              <a:rPr lang="ru-RU" dirty="0" err="1">
                <a:solidFill>
                  <a:srgbClr val="000000"/>
                </a:solidFill>
              </a:rPr>
              <a:t>наявність</a:t>
            </a:r>
            <a:r>
              <a:rPr lang="ru-RU" dirty="0">
                <a:solidFill>
                  <a:srgbClr val="000000"/>
                </a:solidFill>
              </a:rPr>
              <a:t> </a:t>
            </a:r>
            <a:r>
              <a:rPr lang="ru-RU" dirty="0" err="1">
                <a:solidFill>
                  <a:srgbClr val="000000"/>
                </a:solidFill>
              </a:rPr>
              <a:t>лише</a:t>
            </a:r>
            <a:r>
              <a:rPr lang="ru-RU" dirty="0">
                <a:solidFill>
                  <a:srgbClr val="000000"/>
                </a:solidFill>
              </a:rPr>
              <a:t> </a:t>
            </a:r>
            <a:r>
              <a:rPr lang="ru-RU" dirty="0" err="1">
                <a:solidFill>
                  <a:srgbClr val="000000"/>
                </a:solidFill>
              </a:rPr>
              <a:t>однієї</a:t>
            </a:r>
            <a:r>
              <a:rPr lang="ru-RU" dirty="0">
                <a:solidFill>
                  <a:srgbClr val="000000"/>
                </a:solidFill>
              </a:rPr>
              <a:t> </a:t>
            </a:r>
            <a:r>
              <a:rPr lang="ru-RU" dirty="0" err="1">
                <a:solidFill>
                  <a:srgbClr val="000000"/>
                </a:solidFill>
              </a:rPr>
              <a:t>лінії</a:t>
            </a:r>
            <a:r>
              <a:rPr lang="ru-RU" dirty="0">
                <a:solidFill>
                  <a:srgbClr val="000000"/>
                </a:solidFill>
              </a:rPr>
              <a:t> на </a:t>
            </a:r>
            <a:r>
              <a:rPr lang="ru-RU" dirty="0" err="1">
                <a:solidFill>
                  <a:srgbClr val="000000"/>
                </a:solidFill>
              </a:rPr>
              <a:t>долоні</a:t>
            </a:r>
            <a:r>
              <a:rPr lang="ru-RU" dirty="0">
                <a:solidFill>
                  <a:srgbClr val="000000"/>
                </a:solidFill>
              </a:rPr>
              <a:t> при </a:t>
            </a:r>
            <a:r>
              <a:rPr lang="ru-RU" dirty="0" err="1">
                <a:solidFill>
                  <a:srgbClr val="000000"/>
                </a:solidFill>
              </a:rPr>
              <a:t>синдромі</a:t>
            </a:r>
            <a:r>
              <a:rPr lang="ru-RU" dirty="0">
                <a:solidFill>
                  <a:srgbClr val="000000"/>
                </a:solidFill>
              </a:rPr>
              <a:t> Дауна</a:t>
            </a:r>
            <a:r>
              <a:rPr lang="ru-RU" sz="3200" dirty="0">
                <a:solidFill>
                  <a:srgbClr val="000000"/>
                </a:solidFill>
              </a:rPr>
              <a:t>)</a:t>
            </a:r>
          </a:p>
          <a:p>
            <a:pPr marL="339725" indent="-339725" eaLnBrk="1" hangingPunct="1">
              <a:lnSpc>
                <a:spcPct val="84000"/>
              </a:lnSpc>
              <a:spcBef>
                <a:spcPts val="800"/>
              </a:spcBef>
              <a:buClr>
                <a:srgbClr val="000000"/>
              </a:buClr>
              <a:buSzPct val="100000"/>
              <a:buFont typeface="Times New Roman" pitchFamily="18" charset="0"/>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endParaRPr lang="ru-RU" sz="3200" dirty="0">
              <a:solidFill>
                <a:srgbClr val="000000"/>
              </a:solidFill>
            </a:endParaRPr>
          </a:p>
          <a:p>
            <a:pPr marL="339725" indent="-339725" eaLnBrk="1" hangingPunct="1">
              <a:lnSpc>
                <a:spcPct val="84000"/>
              </a:lnSpc>
              <a:spcBef>
                <a:spcPts val="800"/>
              </a:spcBef>
              <a:buClr>
                <a:srgbClr val="000000"/>
              </a:buClr>
              <a:buSzPct val="100000"/>
              <a:buFont typeface="Times New Roman" pitchFamily="18" charset="0"/>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endParaRPr lang="ru-RU" sz="3200" dirty="0">
              <a:solidFill>
                <a:srgbClr val="000000"/>
              </a:solidFill>
            </a:endParaRPr>
          </a:p>
          <a:p>
            <a:pPr marL="339725" indent="-339725" eaLnBrk="1" hangingPunct="1">
              <a:lnSpc>
                <a:spcPct val="84000"/>
              </a:lnSpc>
              <a:spcBef>
                <a:spcPts val="800"/>
              </a:spcBef>
              <a:buClr>
                <a:srgbClr val="000000"/>
              </a:buClr>
              <a:buSzPct val="100000"/>
              <a:buFont typeface="Times New Roman" pitchFamily="18" charset="0"/>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endParaRPr lang="ru-RU" sz="3200" dirty="0">
              <a:solidFill>
                <a:srgbClr val="000000"/>
              </a:solidFill>
            </a:endParaRPr>
          </a:p>
          <a:p>
            <a:pPr marL="339725" indent="-339725" eaLnBrk="1" hangingPunct="1">
              <a:lnSpc>
                <a:spcPct val="84000"/>
              </a:lnSpc>
              <a:spcBef>
                <a:spcPts val="800"/>
              </a:spcBef>
              <a:buClr>
                <a:srgbClr val="000000"/>
              </a:buClr>
              <a:buSzPct val="100000"/>
              <a:buFont typeface="Times New Roman" pitchFamily="18" charset="0"/>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endParaRPr lang="ru-RU" sz="3200" dirty="0">
              <a:solidFill>
                <a:srgbClr val="000000"/>
              </a:solidFill>
            </a:endParaRPr>
          </a:p>
          <a:p>
            <a:pPr marL="339725" indent="-339725" eaLnBrk="1" hangingPunct="1">
              <a:lnSpc>
                <a:spcPct val="84000"/>
              </a:lnSpc>
              <a:spcBef>
                <a:spcPts val="800"/>
              </a:spcBef>
              <a:buClr>
                <a:srgbClr val="000000"/>
              </a:buClr>
              <a:buSzPct val="100000"/>
              <a:buFont typeface="Times New Roman" pitchFamily="18" charset="0"/>
              <a:buChar char="•"/>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endParaRPr lang="ru-RU" sz="3200" dirty="0">
              <a:solidFill>
                <a:srgbClr val="000000"/>
              </a:solidFill>
            </a:endParaRPr>
          </a:p>
          <a:p>
            <a:pPr marL="339725" indent="-339725" eaLnBrk="1" hangingPunct="1">
              <a:lnSpc>
                <a:spcPct val="84000"/>
              </a:lnSpc>
              <a:spcBef>
                <a:spcPts val="800"/>
              </a:spcBef>
              <a:buClr>
                <a:srgbClr val="000000"/>
              </a:buClr>
              <a:buSzPct val="100000"/>
              <a:buFont typeface="Times New Roman" pitchFamily="18" charset="0"/>
              <a:buChar char="•"/>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sz="3200" dirty="0">
                <a:solidFill>
                  <a:srgbClr val="000000"/>
                </a:solidFill>
              </a:rPr>
              <a:t>У </a:t>
            </a:r>
            <a:r>
              <a:rPr lang="ru-RU" sz="2800" dirty="0" err="1">
                <a:solidFill>
                  <a:srgbClr val="000000"/>
                </a:solidFill>
              </a:rPr>
              <a:t>визначенні</a:t>
            </a:r>
            <a:r>
              <a:rPr lang="ru-RU" sz="2800" dirty="0">
                <a:solidFill>
                  <a:srgbClr val="000000"/>
                </a:solidFill>
              </a:rPr>
              <a:t> </a:t>
            </a:r>
            <a:r>
              <a:rPr lang="ru-RU" sz="2800" dirty="0" err="1">
                <a:solidFill>
                  <a:srgbClr val="000000"/>
                </a:solidFill>
              </a:rPr>
              <a:t>зиготності</a:t>
            </a:r>
            <a:r>
              <a:rPr lang="ru-RU" sz="2800" dirty="0">
                <a:solidFill>
                  <a:srgbClr val="000000"/>
                </a:solidFill>
              </a:rPr>
              <a:t> </a:t>
            </a:r>
            <a:r>
              <a:rPr lang="ru-RU" sz="2800" dirty="0" err="1">
                <a:solidFill>
                  <a:srgbClr val="000000"/>
                </a:solidFill>
              </a:rPr>
              <a:t>близнюків</a:t>
            </a:r>
            <a:endParaRPr lang="ru-RU" sz="2800" dirty="0">
              <a:solidFill>
                <a:srgbClr val="000000"/>
              </a:solidFill>
            </a:endParaRPr>
          </a:p>
          <a:p>
            <a:pPr marL="339725" indent="-339725" eaLnBrk="1" hangingPunct="1">
              <a:lnSpc>
                <a:spcPct val="84000"/>
              </a:lnSpc>
              <a:spcBef>
                <a:spcPts val="800"/>
              </a:spcBef>
              <a:buClr>
                <a:srgbClr val="000000"/>
              </a:buClr>
              <a:buSzPct val="100000"/>
              <a:buFont typeface="Times New Roman" pitchFamily="18" charset="0"/>
              <a:buChar char="•"/>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endParaRPr lang="ru-RU" sz="2800" dirty="0">
              <a:solidFill>
                <a:srgbClr val="000000"/>
              </a:solidFill>
            </a:endParaRPr>
          </a:p>
          <a:p>
            <a:pPr marL="339725" indent="-339725" eaLnBrk="1" hangingPunct="1">
              <a:lnSpc>
                <a:spcPct val="84000"/>
              </a:lnSpc>
              <a:spcBef>
                <a:spcPts val="800"/>
              </a:spcBef>
              <a:buClr>
                <a:srgbClr val="000000"/>
              </a:buClr>
              <a:buSzPct val="100000"/>
              <a:buFont typeface="Times New Roman" pitchFamily="18" charset="0"/>
              <a:buChar char="•"/>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sz="2800" dirty="0">
                <a:solidFill>
                  <a:srgbClr val="000000"/>
                </a:solidFill>
              </a:rPr>
              <a:t>У </a:t>
            </a:r>
            <a:r>
              <a:rPr lang="ru-RU" sz="2800" dirty="0" err="1">
                <a:solidFill>
                  <a:srgbClr val="000000"/>
                </a:solidFill>
              </a:rPr>
              <a:t>судовій</a:t>
            </a:r>
            <a:r>
              <a:rPr lang="ru-RU" sz="2800" dirty="0">
                <a:solidFill>
                  <a:srgbClr val="000000"/>
                </a:solidFill>
              </a:rPr>
              <a:t> </a:t>
            </a:r>
            <a:r>
              <a:rPr lang="ru-RU" sz="2800" dirty="0" err="1">
                <a:solidFill>
                  <a:srgbClr val="000000"/>
                </a:solidFill>
              </a:rPr>
              <a:t>медицині</a:t>
            </a:r>
            <a:endParaRPr lang="ru-RU" sz="2800" dirty="0">
              <a:solidFill>
                <a:srgbClr val="000000"/>
              </a:solidFill>
            </a:endParaRPr>
          </a:p>
        </p:txBody>
      </p:sp>
      <p:pic>
        <p:nvPicPr>
          <p:cNvPr id="83972" name="Picture 3">
            <a:hlinkClick r:id="rId3"/>
          </p:cNvPr>
          <p:cNvPicPr>
            <a:picLocks noChangeAspect="1" noChangeArrowheads="1"/>
          </p:cNvPicPr>
          <p:nvPr/>
        </p:nvPicPr>
        <p:blipFill>
          <a:blip r:embed="rId4" cstate="print"/>
          <a:srcRect/>
          <a:stretch>
            <a:fillRect/>
          </a:stretch>
        </p:blipFill>
        <p:spPr bwMode="auto">
          <a:xfrm>
            <a:off x="5296173" y="2302345"/>
            <a:ext cx="2592387" cy="2089150"/>
          </a:xfrm>
          <a:prstGeom prst="rect">
            <a:avLst/>
          </a:prstGeom>
          <a:noFill/>
          <a:ln w="9525">
            <a:noFill/>
            <a:round/>
            <a:headEnd/>
            <a:tailEnd/>
          </a:ln>
        </p:spPr>
      </p:pic>
      <p:pic>
        <p:nvPicPr>
          <p:cNvPr id="83973" name="Picture 3"/>
          <p:cNvPicPr>
            <a:picLocks noChangeAspect="1" noChangeArrowheads="1"/>
          </p:cNvPicPr>
          <p:nvPr/>
        </p:nvPicPr>
        <p:blipFill>
          <a:blip r:embed="rId5" cstate="print"/>
          <a:srcRect/>
          <a:stretch>
            <a:fillRect/>
          </a:stretch>
        </p:blipFill>
        <p:spPr bwMode="auto">
          <a:xfrm>
            <a:off x="1835696" y="2362994"/>
            <a:ext cx="2665412" cy="2132012"/>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A932BA8A-2370-296A-CC78-E00EE1BAA663}"/>
              </a:ext>
            </a:extLst>
          </p:cNvPr>
          <p:cNvSpPr>
            <a:spLocks noGrp="1" noChangeArrowheads="1"/>
          </p:cNvSpPr>
          <p:nvPr>
            <p:ph type="title"/>
          </p:nvPr>
        </p:nvSpPr>
        <p:spPr>
          <a:xfrm>
            <a:off x="756001" y="1053001"/>
            <a:ext cx="7771680" cy="1460160"/>
          </a:xfrm>
        </p:spPr>
        <p:txBody>
          <a:bodyPr anchor="ctr"/>
          <a:lstStyle/>
          <a:p>
            <a:pPr>
              <a:tabLst>
                <a:tab pos="0" algn="l"/>
                <a:tab pos="446407" algn="l"/>
                <a:tab pos="895693" algn="l"/>
                <a:tab pos="1344980" algn="l"/>
                <a:tab pos="1794266" algn="l"/>
                <a:tab pos="2243553" algn="l"/>
                <a:tab pos="2692840" algn="l"/>
                <a:tab pos="3142126" algn="l"/>
                <a:tab pos="3591413" algn="l"/>
                <a:tab pos="4040700" algn="l"/>
                <a:tab pos="4489986" algn="l"/>
                <a:tab pos="4939273" algn="l"/>
                <a:tab pos="5388560" algn="l"/>
                <a:tab pos="5837846" algn="l"/>
                <a:tab pos="6287133" algn="l"/>
                <a:tab pos="6736419" algn="l"/>
                <a:tab pos="7185706" algn="l"/>
                <a:tab pos="7634993" algn="l"/>
                <a:tab pos="8084279" algn="l"/>
                <a:tab pos="8532126" algn="l"/>
                <a:tab pos="8981413" algn="l"/>
              </a:tabLst>
            </a:pPr>
            <a:r>
              <a:rPr lang="uk-UA" altLang="ru-RU" dirty="0"/>
              <a:t>Доброго дня</a:t>
            </a:r>
            <a:r>
              <a:rPr lang="en-GB" altLang="ru-RU" dirty="0"/>
              <a:t>!</a:t>
            </a:r>
          </a:p>
        </p:txBody>
      </p:sp>
      <p:pic>
        <p:nvPicPr>
          <p:cNvPr id="107523" name="Picture 3">
            <a:hlinkClick r:id="rId3"/>
            <a:extLst>
              <a:ext uri="{FF2B5EF4-FFF2-40B4-BE49-F238E27FC236}">
                <a16:creationId xmlns:a16="http://schemas.microsoft.com/office/drawing/2014/main" id="{75EBD3FC-FBE4-BF2F-A462-21E161B353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0001" y="2923561"/>
            <a:ext cx="2304000" cy="2227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формление по умолчанию">
      <a:majorFont>
        <a:latin typeface="Arial"/>
        <a:ea typeface=""/>
        <a:cs typeface="Lucida Sans Unicode"/>
      </a:majorFont>
      <a:minorFont>
        <a:latin typeface="Arial"/>
        <a:ea typeface=""/>
        <a:cs typeface="Lucida Sans Unicod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x-none" sz="1800" b="0" i="0" u="none" strike="noStrike" cap="none" normalizeH="0" baseline="0" smtClean="0">
            <a:ln>
              <a:noFill/>
            </a:ln>
            <a:solidFill>
              <a:schemeClr val="bg1"/>
            </a:solidFill>
            <a:effectLst/>
            <a:latin typeface="Arial" panose="020B0604020202020204" pitchFamily="34" charset="0"/>
            <a:cs typeface="Lucida Sans Unicode" panose="020B0602030504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x-none" sz="1800" b="0" i="0" u="none" strike="noStrike" cap="none" normalizeH="0" baseline="0" smtClean="0">
            <a:ln>
              <a:noFill/>
            </a:ln>
            <a:solidFill>
              <a:schemeClr val="bg1"/>
            </a:solidFill>
            <a:effectLst/>
            <a:latin typeface="Arial" panose="020B0604020202020204" pitchFamily="34" charset="0"/>
            <a:cs typeface="Lucida Sans Unicode" panose="020B0602030504020204"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Оформление по умолчанию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Оформление по умолчанию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187217A07BDE9C49B14398CE78738845" ma:contentTypeVersion="4" ma:contentTypeDescription="Створення нового документа." ma:contentTypeScope="" ma:versionID="588d8da7d687c11dfb0dbd0ae230d8bb">
  <xsd:schema xmlns:xsd="http://www.w3.org/2001/XMLSchema" xmlns:xs="http://www.w3.org/2001/XMLSchema" xmlns:p="http://schemas.microsoft.com/office/2006/metadata/properties" xmlns:ns2="4fd8737c-7a2e-4f93-84c6-a04237ae57c7" targetNamespace="http://schemas.microsoft.com/office/2006/metadata/properties" ma:root="true" ma:fieldsID="b5d5835278306a85f521940610115e1c" ns2:_="">
    <xsd:import namespace="4fd8737c-7a2e-4f93-84c6-a04237ae5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d8737c-7a2e-4f93-84c6-a04237ae57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ED2959-F1E2-415B-A4BE-D4157F4F3857}">
  <ds:schemaRefs>
    <ds:schemaRef ds:uri="http://schemas.microsoft.com/office/2006/metadata/properties"/>
  </ds:schemaRefs>
</ds:datastoreItem>
</file>

<file path=customXml/itemProps2.xml><?xml version="1.0" encoding="utf-8"?>
<ds:datastoreItem xmlns:ds="http://schemas.openxmlformats.org/officeDocument/2006/customXml" ds:itemID="{45B0A707-3E84-459C-BCCD-A84A0F371884}">
  <ds:schemaRefs>
    <ds:schemaRef ds:uri="http://schemas.microsoft.com/sharepoint/v3/contenttype/forms"/>
  </ds:schemaRefs>
</ds:datastoreItem>
</file>

<file path=customXml/itemProps3.xml><?xml version="1.0" encoding="utf-8"?>
<ds:datastoreItem xmlns:ds="http://schemas.openxmlformats.org/officeDocument/2006/customXml" ds:itemID="{A7F22AF4-320A-4F2F-A406-BD0B329803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d8737c-7a2e-4f93-84c6-a04237ae5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2708</TotalTime>
  <Words>4688</Words>
  <Application>Microsoft Office PowerPoint</Application>
  <PresentationFormat>Экран (4:3)</PresentationFormat>
  <Paragraphs>445</Paragraphs>
  <Slides>75</Slides>
  <Notes>66</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75</vt:i4>
      </vt:variant>
    </vt:vector>
  </HeadingPairs>
  <TitlesOfParts>
    <vt:vector size="84" baseType="lpstr">
      <vt:lpstr>Arial</vt:lpstr>
      <vt:lpstr>Calibri</vt:lpstr>
      <vt:lpstr>Cambria</vt:lpstr>
      <vt:lpstr>Impact</vt:lpstr>
      <vt:lpstr>Lucida Sans Unicode</vt:lpstr>
      <vt:lpstr>Times New Roman</vt:lpstr>
      <vt:lpstr>Times New Roman CYR</vt:lpstr>
      <vt:lpstr>Wingdings</vt:lpstr>
      <vt:lpstr>Оформление по умолчанию</vt:lpstr>
      <vt:lpstr>Основи генетики людини. Методи вивчення спадковості людини</vt:lpstr>
      <vt:lpstr>Генетика людини – вивчає особливості спадковості і мінливості людини   Медична генетика – це розділ генетики людини, який вивчає генетичні основи хвороб людини (етіолоію, патогенез, діагностику і профілактику спадкових хвороб)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Аутосомно-домінантне успадкування</vt:lpstr>
      <vt:lpstr>Аутосомно-домінантний тип успадкування</vt:lpstr>
      <vt:lpstr>Аутосомно –рецесивний тип успадкування</vt:lpstr>
      <vt:lpstr>Презентация PowerPoint</vt:lpstr>
      <vt:lpstr>X-зчеплене рецесивне успадкування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ДБ розвиваються після запліднення двох яйцеклітин, які дозріли одночасно. Кожна яйцеклітина запліднюється сперматозоїдом, утворюються 2 різні зиготи.   ДБ мають приблизно 50% однакових генів. Можуть бути однієї чи різної статі, частина ознак однакова, частина - різна</vt:lpstr>
      <vt:lpstr>Презентация PowerPoint</vt:lpstr>
      <vt:lpstr> ЦИТОГЕНЕТИЧНІ МЕТОДИ використовують для діагностики хромосомних хвороб </vt:lpstr>
      <vt:lpstr>Презентация PowerPoint</vt:lpstr>
      <vt:lpstr>ВИГОТОВЛЕННЯ ПРЕПАРАТУ ХРОМОСОМ</vt:lpstr>
      <vt:lpstr>Презентация PowerPoint</vt:lpstr>
      <vt:lpstr>Презентация PowerPoint</vt:lpstr>
      <vt:lpstr>Диференціальне забарвлення дозволяє отримати більш детальну картину структури хромосом.</vt:lpstr>
      <vt:lpstr>Молекулярно-цитогенетичні методи</vt:lpstr>
      <vt:lpstr>Метод дозволяє вивчати також інтерфазні хромосоми</vt:lpstr>
      <vt:lpstr>Визначення тілець Барра</vt:lpstr>
      <vt:lpstr>Презентация PowerPoint</vt:lpstr>
      <vt:lpstr>Презентация PowerPoint</vt:lpstr>
      <vt:lpstr>Ангідротична ектодермальна дисплазія – Х-зчеплене рецесивне захворювання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Методи пренатальної діагностики  (під час вагітності)</vt:lpstr>
      <vt:lpstr>Презентация PowerPoint</vt:lpstr>
      <vt:lpstr>  Для діагностики моногенних захворювань використовують молекулярно-генетичні та біохімічні методи </vt:lpstr>
      <vt:lpstr>БІОХІМІЧНІ МЕТОДИ</vt:lpstr>
      <vt:lpstr>Етапи біохімічного аналізу</vt:lpstr>
      <vt:lpstr>Прикладом порушення обміну амінокислот є фенілкетонурія </vt:lpstr>
      <vt:lpstr>Презентация PowerPoint</vt:lpstr>
      <vt:lpstr>Презентация PowerPoint</vt:lpstr>
      <vt:lpstr>Презентация PowerPoint</vt:lpstr>
      <vt:lpstr>    ДНК-діагностика - це діагностика, заснована на вивченні молекули ДНК</vt:lpstr>
      <vt:lpstr>ЕТАПИ ДНК -ДІАГНОСТИКИ</vt:lpstr>
      <vt:lpstr>Презентация PowerPoint</vt:lpstr>
      <vt:lpstr>Презентация PowerPoint</vt:lpstr>
      <vt:lpstr>Презентация PowerPoint</vt:lpstr>
      <vt:lpstr>Презентация PowerPoint</vt:lpstr>
      <vt:lpstr>ПОПУЛЯЦІЙНО-СТАТИСТИЧНИЙ МЕТОД</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Доброго дня!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генетика человека методы  медицинской генетики</dc:title>
  <dc:creator>Босс</dc:creator>
  <cp:lastModifiedBy>Марина Чеснокова</cp:lastModifiedBy>
  <cp:revision>235</cp:revision>
  <cp:lastPrinted>1601-01-01T00:00:00Z</cp:lastPrinted>
  <dcterms:created xsi:type="dcterms:W3CDTF">2009-11-02T19:22:30Z</dcterms:created>
  <dcterms:modified xsi:type="dcterms:W3CDTF">2024-09-10T06:53:19Z</dcterms:modified>
</cp:coreProperties>
</file>