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sldIdLst>
    <p:sldId id="256" r:id="rId2"/>
    <p:sldId id="319" r:id="rId3"/>
    <p:sldId id="394" r:id="rId4"/>
    <p:sldId id="440" r:id="rId5"/>
    <p:sldId id="399" r:id="rId6"/>
    <p:sldId id="401" r:id="rId7"/>
    <p:sldId id="441" r:id="rId8"/>
    <p:sldId id="438" r:id="rId9"/>
    <p:sldId id="402" r:id="rId10"/>
    <p:sldId id="431" r:id="rId11"/>
    <p:sldId id="419" r:id="rId12"/>
    <p:sldId id="444" r:id="rId13"/>
    <p:sldId id="403" r:id="rId14"/>
    <p:sldId id="445" r:id="rId15"/>
    <p:sldId id="446" r:id="rId16"/>
    <p:sldId id="396" r:id="rId17"/>
    <p:sldId id="437" r:id="rId18"/>
    <p:sldId id="467" r:id="rId19"/>
    <p:sldId id="457" r:id="rId20"/>
    <p:sldId id="458" r:id="rId21"/>
    <p:sldId id="420" r:id="rId22"/>
    <p:sldId id="456" r:id="rId23"/>
    <p:sldId id="468" r:id="rId24"/>
    <p:sldId id="435" r:id="rId25"/>
    <p:sldId id="421" r:id="rId26"/>
    <p:sldId id="423" r:id="rId27"/>
    <p:sldId id="424" r:id="rId28"/>
    <p:sldId id="425" r:id="rId29"/>
    <p:sldId id="426" r:id="rId30"/>
    <p:sldId id="427" r:id="rId31"/>
    <p:sldId id="422" r:id="rId32"/>
    <p:sldId id="436" r:id="rId33"/>
    <p:sldId id="448" r:id="rId34"/>
    <p:sldId id="472" r:id="rId35"/>
    <p:sldId id="428" r:id="rId36"/>
    <p:sldId id="461" r:id="rId37"/>
    <p:sldId id="462" r:id="rId38"/>
    <p:sldId id="463" r:id="rId39"/>
    <p:sldId id="451" r:id="rId40"/>
    <p:sldId id="450" r:id="rId41"/>
    <p:sldId id="452" r:id="rId42"/>
    <p:sldId id="453" r:id="rId43"/>
    <p:sldId id="434" r:id="rId44"/>
    <p:sldId id="469" r:id="rId45"/>
    <p:sldId id="470" r:id="rId46"/>
    <p:sldId id="471" r:id="rId47"/>
    <p:sldId id="454" r:id="rId48"/>
    <p:sldId id="326" r:id="rId49"/>
    <p:sldId id="429" r:id="rId50"/>
    <p:sldId id="455" r:id="rId51"/>
    <p:sldId id="416" r:id="rId52"/>
    <p:sldId id="415" r:id="rId53"/>
    <p:sldId id="414" r:id="rId54"/>
    <p:sldId id="411" r:id="rId55"/>
    <p:sldId id="406" r:id="rId56"/>
    <p:sldId id="407" r:id="rId57"/>
    <p:sldId id="408" r:id="rId58"/>
    <p:sldId id="409" r:id="rId59"/>
    <p:sldId id="412" r:id="rId60"/>
    <p:sldId id="413" r:id="rId61"/>
    <p:sldId id="459" r:id="rId62"/>
    <p:sldId id="418" r:id="rId63"/>
    <p:sldId id="390" r:id="rId64"/>
    <p:sldId id="391" r:id="rId65"/>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8" autoAdjust="0"/>
    <p:restoredTop sz="95033" autoAdjust="0"/>
  </p:normalViewPr>
  <p:slideViewPr>
    <p:cSldViewPr>
      <p:cViewPr varScale="1">
        <p:scale>
          <a:sx n="78" d="100"/>
          <a:sy n="78" d="100"/>
        </p:scale>
        <p:origin x="160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89C91AE3-2888-4D6A-A84A-B4AF8F068773}" type="datetimeFigureOut">
              <a:rPr lang="ru-RU"/>
              <a:pPr>
                <a:defRPr/>
              </a:pPr>
              <a:t>12.09.2024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EB244A0-F2ED-4ADC-A905-5909F1D0A8B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ru.wikipedia.org/wiki/%D0%A1%D1%8B%D1%80%D0%B4%D0%B0%D1%80%D1%8C%D1%8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ru.wikipedia.org/wiki/%D0%90%D0%BC%D1%83%D0%B4%D0%B0%D1%80%D1%8C%D1%8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a:solidFill>
                  <a:schemeClr val="tx1"/>
                </a:solidFill>
                <a:latin typeface="+mn-lt"/>
                <a:ea typeface="+mn-ea"/>
                <a:cs typeface="+mn-cs"/>
              </a:rPr>
              <a:t>бывшее </a:t>
            </a:r>
            <a:r>
              <a:rPr lang="ru-RU" sz="1200" b="0" i="0" u="none" strike="noStrike" kern="1200" dirty="0">
                <a:solidFill>
                  <a:schemeClr val="tx1"/>
                </a:solidFill>
                <a:latin typeface="+mn-lt"/>
                <a:ea typeface="+mn-ea"/>
                <a:cs typeface="+mn-cs"/>
              </a:rPr>
              <a:t>бессточное</a:t>
            </a:r>
            <a:r>
              <a:rPr lang="ru-RU" sz="1200" b="0" i="0" kern="1200" dirty="0">
                <a:solidFill>
                  <a:schemeClr val="tx1"/>
                </a:solidFill>
                <a:latin typeface="+mn-lt"/>
                <a:ea typeface="+mn-ea"/>
                <a:cs typeface="+mn-cs"/>
              </a:rPr>
              <a:t> </a:t>
            </a:r>
            <a:r>
              <a:rPr lang="ru-RU" sz="1200" b="0" i="0" u="none" strike="noStrike" kern="1200" dirty="0">
                <a:solidFill>
                  <a:schemeClr val="tx1"/>
                </a:solidFill>
                <a:latin typeface="+mn-lt"/>
                <a:ea typeface="+mn-ea"/>
                <a:cs typeface="+mn-cs"/>
              </a:rPr>
              <a:t>солёное</a:t>
            </a:r>
            <a:r>
              <a:rPr lang="ru-RU" sz="1200" b="0" i="0" kern="1200" dirty="0">
                <a:solidFill>
                  <a:schemeClr val="tx1"/>
                </a:solidFill>
                <a:latin typeface="+mn-lt"/>
                <a:ea typeface="+mn-ea"/>
                <a:cs typeface="+mn-cs"/>
              </a:rPr>
              <a:t> озеро в </a:t>
            </a:r>
            <a:r>
              <a:rPr lang="ru-RU" sz="1200" b="0" i="0" u="none" strike="noStrike" kern="1200" dirty="0">
                <a:solidFill>
                  <a:schemeClr val="tx1"/>
                </a:solidFill>
                <a:latin typeface="+mn-lt"/>
                <a:ea typeface="+mn-ea"/>
                <a:cs typeface="+mn-cs"/>
              </a:rPr>
              <a:t>Средней Азии</a:t>
            </a:r>
            <a:r>
              <a:rPr lang="ru-RU" sz="1200" b="0" i="0" kern="1200" dirty="0">
                <a:solidFill>
                  <a:schemeClr val="tx1"/>
                </a:solidFill>
                <a:latin typeface="+mn-lt"/>
                <a:ea typeface="+mn-ea"/>
                <a:cs typeface="+mn-cs"/>
              </a:rPr>
              <a:t>, на границе </a:t>
            </a:r>
            <a:r>
              <a:rPr lang="ru-RU" sz="1200" b="0" i="0" u="none" strike="noStrike" kern="1200" dirty="0">
                <a:solidFill>
                  <a:schemeClr val="tx1"/>
                </a:solidFill>
                <a:latin typeface="+mn-lt"/>
                <a:ea typeface="+mn-ea"/>
                <a:cs typeface="+mn-cs"/>
              </a:rPr>
              <a:t>Казахстана</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rPr>
              <a:t>Узбекистана</a:t>
            </a:r>
            <a:r>
              <a:rPr lang="ru-RU" sz="1200" b="0" i="0" kern="1200" dirty="0">
                <a:solidFill>
                  <a:schemeClr val="tx1"/>
                </a:solidFill>
                <a:latin typeface="+mn-lt"/>
                <a:ea typeface="+mn-ea"/>
                <a:cs typeface="+mn-cs"/>
              </a:rPr>
              <a:t>. С 1960-х годов уровень моря (и объём воды в нём) стал быстро снижаться, в том числе и вследствие забора воды из основных питающих рек </a:t>
            </a:r>
            <a:r>
              <a:rPr lang="ru-RU" sz="1200" b="0" i="0" u="none" strike="noStrike" kern="1200" dirty="0">
                <a:solidFill>
                  <a:schemeClr val="tx1"/>
                </a:solidFill>
                <a:latin typeface="+mn-lt"/>
                <a:ea typeface="+mn-ea"/>
                <a:cs typeface="+mn-cs"/>
              </a:rPr>
              <a:t>Амударьи</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rPr>
              <a:t>Сырдарьи</a:t>
            </a:r>
            <a:r>
              <a:rPr lang="ru-RU" sz="1200" b="0" i="0" kern="1200" dirty="0">
                <a:solidFill>
                  <a:schemeClr val="tx1"/>
                </a:solidFill>
                <a:latin typeface="+mn-lt"/>
                <a:ea typeface="+mn-ea"/>
                <a:cs typeface="+mn-cs"/>
              </a:rPr>
              <a:t> с целью </a:t>
            </a:r>
            <a:r>
              <a:rPr lang="ru-RU" sz="1200" b="0" i="0" u="none" strike="noStrike" kern="1200" dirty="0">
                <a:solidFill>
                  <a:schemeClr val="tx1"/>
                </a:solidFill>
                <a:latin typeface="+mn-lt"/>
                <a:ea typeface="+mn-ea"/>
                <a:cs typeface="+mn-cs"/>
              </a:rPr>
              <a:t>орошения </a:t>
            </a:r>
            <a:r>
              <a:rPr lang="ru-RU" sz="1200" b="0" i="0" kern="1200" dirty="0">
                <a:solidFill>
                  <a:schemeClr val="tx1"/>
                </a:solidFill>
                <a:latin typeface="+mn-lt"/>
                <a:ea typeface="+mn-ea"/>
                <a:cs typeface="+mn-cs"/>
              </a:rPr>
              <a:t>До начала обмеления Аральское море было </a:t>
            </a:r>
            <a:r>
              <a:rPr lang="ru-RU" sz="1200" b="0" i="0" u="none" strike="noStrike" kern="1200" dirty="0">
                <a:solidFill>
                  <a:schemeClr val="tx1"/>
                </a:solidFill>
                <a:latin typeface="+mn-lt"/>
                <a:ea typeface="+mn-ea"/>
                <a:cs typeface="+mn-cs"/>
              </a:rPr>
              <a:t>четвёртым</a:t>
            </a:r>
            <a:r>
              <a:rPr lang="ru-RU" sz="1200" b="0" i="0" u="none" strike="noStrike" kern="1200" baseline="0" dirty="0">
                <a:solidFill>
                  <a:schemeClr val="tx1"/>
                </a:solidFill>
                <a:latin typeface="+mn-lt"/>
                <a:ea typeface="+mn-ea"/>
                <a:cs typeface="+mn-cs"/>
              </a:rPr>
              <a:t> </a:t>
            </a:r>
            <a:r>
              <a:rPr lang="ru-RU" sz="1200" b="0" i="0" kern="1200" dirty="0">
                <a:solidFill>
                  <a:schemeClr val="tx1"/>
                </a:solidFill>
                <a:latin typeface="+mn-lt"/>
                <a:ea typeface="+mn-ea"/>
                <a:cs typeface="+mn-cs"/>
              </a:rPr>
              <a:t>по величине озером в мире. Коллекторно-дренажные воды, поступающие с полей в русло </a:t>
            </a:r>
            <a:r>
              <a:rPr lang="ru-RU" sz="1200" b="0" i="0" u="none" strike="noStrike" kern="1200" dirty="0">
                <a:solidFill>
                  <a:schemeClr val="tx1"/>
                </a:solidFill>
                <a:latin typeface="+mn-lt"/>
                <a:ea typeface="+mn-ea"/>
                <a:cs typeface="+mn-cs"/>
                <a:hlinkClick r:id="rId3" tooltip="Сырдарья"/>
              </a:rPr>
              <a:t>Сырдарьи</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hlinkClick r:id="rId4" tooltip="Амударья"/>
              </a:rPr>
              <a:t>Амударьи</a:t>
            </a:r>
            <a:r>
              <a:rPr lang="ru-RU" sz="1200" b="0" i="0" kern="1200" dirty="0">
                <a:solidFill>
                  <a:schemeClr val="tx1"/>
                </a:solidFill>
                <a:latin typeface="+mn-lt"/>
                <a:ea typeface="+mn-ea"/>
                <a:cs typeface="+mn-cs"/>
              </a:rPr>
              <a:t>, стали причиной отложений из пестицидов и других сельскохозяйственных ядохимикатов, появляющихся местами на 54 тысячи км² бывшего морского дна, покрытого </a:t>
            </a:r>
            <a:r>
              <a:rPr lang="ru-RU" sz="1200" b="0" i="0" u="none" strike="noStrike" kern="1200" dirty="0">
                <a:solidFill>
                  <a:schemeClr val="tx1"/>
                </a:solidFill>
                <a:latin typeface="+mn-lt"/>
                <a:ea typeface="+mn-ea"/>
                <a:cs typeface="+mn-cs"/>
              </a:rPr>
              <a:t>солью</a:t>
            </a:r>
            <a:r>
              <a:rPr lang="ru-RU" sz="1200" b="0" i="0" kern="1200" dirty="0">
                <a:solidFill>
                  <a:schemeClr val="tx1"/>
                </a:solidFill>
                <a:latin typeface="+mn-lt"/>
                <a:ea typeface="+mn-ea"/>
                <a:cs typeface="+mn-cs"/>
              </a:rPr>
              <a:t>. </a:t>
            </a:r>
            <a:r>
              <a:rPr lang="ru-RU" sz="1200" b="0" i="0" u="none" strike="noStrike" kern="1200" dirty="0">
                <a:solidFill>
                  <a:schemeClr val="tx1"/>
                </a:solidFill>
                <a:latin typeface="+mn-lt"/>
                <a:ea typeface="+mn-ea"/>
                <a:cs typeface="+mn-cs"/>
              </a:rPr>
              <a:t>Пыльные бури</a:t>
            </a:r>
            <a:r>
              <a:rPr lang="ru-RU" sz="1200" b="0" i="0" kern="1200" dirty="0">
                <a:solidFill>
                  <a:schemeClr val="tx1"/>
                </a:solidFill>
                <a:latin typeface="+mn-lt"/>
                <a:ea typeface="+mn-ea"/>
                <a:cs typeface="+mn-cs"/>
              </a:rPr>
              <a:t> разносят соль, пыль и ядохимикаты на расстояние до 500 км. </a:t>
            </a:r>
            <a:endParaRPr lang="uk-UA" dirty="0"/>
          </a:p>
        </p:txBody>
      </p:sp>
      <p:sp>
        <p:nvSpPr>
          <p:cNvPr id="4" name="Номер слайда 3"/>
          <p:cNvSpPr>
            <a:spLocks noGrp="1"/>
          </p:cNvSpPr>
          <p:nvPr>
            <p:ph type="sldNum" sz="quarter" idx="10"/>
          </p:nvPr>
        </p:nvSpPr>
        <p:spPr/>
        <p:txBody>
          <a:bodyPr/>
          <a:lstStyle/>
          <a:p>
            <a:pPr>
              <a:defRPr/>
            </a:pPr>
            <a:fld id="{6EB244A0-F2ED-4ADC-A905-5909F1D0A8BB}" type="slidenum">
              <a:rPr lang="ru-RU" smtClean="0"/>
              <a:pPr>
                <a:defRPr/>
              </a:pPr>
              <a:t>19</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2011 11.03 - фукусима</a:t>
            </a:r>
          </a:p>
        </p:txBody>
      </p:sp>
      <p:sp>
        <p:nvSpPr>
          <p:cNvPr id="4" name="Номер слайда 3"/>
          <p:cNvSpPr>
            <a:spLocks noGrp="1"/>
          </p:cNvSpPr>
          <p:nvPr>
            <p:ph type="sldNum" sz="quarter" idx="10"/>
          </p:nvPr>
        </p:nvSpPr>
        <p:spPr/>
        <p:txBody>
          <a:bodyPr/>
          <a:lstStyle/>
          <a:p>
            <a:pPr>
              <a:defRPr/>
            </a:pPr>
            <a:fld id="{6EB244A0-F2ED-4ADC-A905-5909F1D0A8BB}" type="slidenum">
              <a:rPr lang="ru-RU" smtClean="0"/>
              <a:pPr>
                <a:defRPr/>
              </a:pPr>
              <a:t>20</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Образ слайда 1"/>
          <p:cNvSpPr>
            <a:spLocks noGrp="1" noRot="1" noChangeAspect="1" noTextEdit="1"/>
          </p:cNvSpPr>
          <p:nvPr>
            <p:ph type="sldImg"/>
          </p:nvPr>
        </p:nvSpPr>
        <p:spPr bwMode="auto">
          <a:noFill/>
          <a:ln>
            <a:solidFill>
              <a:srgbClr val="000000"/>
            </a:solidFill>
            <a:miter lim="800000"/>
            <a:headEnd/>
            <a:tailEnd/>
          </a:ln>
        </p:spPr>
      </p:sp>
      <p:sp>
        <p:nvSpPr>
          <p:cNvPr id="73731" name="Заметки 2"/>
          <p:cNvSpPr>
            <a:spLocks noGrp="1"/>
          </p:cNvSpPr>
          <p:nvPr>
            <p:ph type="body" idx="1"/>
          </p:nvPr>
        </p:nvSpPr>
        <p:spPr bwMode="auto">
          <a:noFill/>
        </p:spPr>
        <p:txBody>
          <a:bodyPr wrap="square" numCol="1" anchor="t" anchorCtr="0" compatLnSpc="1">
            <a:prstTxWarp prst="textNoShape">
              <a:avLst/>
            </a:prstTxWarp>
          </a:bodyPr>
          <a:lstStyle/>
          <a:p>
            <a:r>
              <a:rPr lang="ru-RU"/>
              <a:t>Закон сыграл важную роль в вопросах природопользования – позволил  рассчитать безопасный объем промысла для популяций многих хозяйственно ценных видов организмов</a:t>
            </a:r>
          </a:p>
          <a:p>
            <a:endParaRPr lang="uk-UA"/>
          </a:p>
        </p:txBody>
      </p:sp>
      <p:sp>
        <p:nvSpPr>
          <p:cNvPr id="73732" name="Номер слайда 3"/>
          <p:cNvSpPr>
            <a:spLocks noGrp="1"/>
          </p:cNvSpPr>
          <p:nvPr>
            <p:ph type="sldNum" sz="quarter" idx="5"/>
          </p:nvPr>
        </p:nvSpPr>
        <p:spPr bwMode="auto">
          <a:noFill/>
          <a:ln>
            <a:miter lim="800000"/>
            <a:headEnd/>
            <a:tailEnd/>
          </a:ln>
        </p:spPr>
        <p:txBody>
          <a:bodyPr/>
          <a:lstStyle/>
          <a:p>
            <a:fld id="{2917C168-8401-451E-8D17-483522C55251}" type="slidenum">
              <a:rPr lang="ru-RU" smtClean="0"/>
              <a:pPr/>
              <a:t>30</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bwMode="auto">
          <a:noFill/>
          <a:ln>
            <a:solidFill>
              <a:srgbClr val="000000"/>
            </a:solidFill>
            <a:miter lim="800000"/>
            <a:headEnd/>
            <a:tailEnd/>
          </a:ln>
        </p:spPr>
      </p:sp>
      <p:sp>
        <p:nvSpPr>
          <p:cNvPr id="747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a:p>
        </p:txBody>
      </p:sp>
      <p:sp>
        <p:nvSpPr>
          <p:cNvPr id="74756" name="Номер слайда 3"/>
          <p:cNvSpPr>
            <a:spLocks noGrp="1"/>
          </p:cNvSpPr>
          <p:nvPr>
            <p:ph type="sldNum" sz="quarter" idx="5"/>
          </p:nvPr>
        </p:nvSpPr>
        <p:spPr bwMode="auto">
          <a:noFill/>
          <a:ln>
            <a:miter lim="800000"/>
            <a:headEnd/>
            <a:tailEnd/>
          </a:ln>
        </p:spPr>
        <p:txBody>
          <a:bodyPr/>
          <a:lstStyle/>
          <a:p>
            <a:fld id="{54471491-C51B-4134-9542-7348A80F9771}" type="slidenum">
              <a:rPr lang="ru-RU" altLang="ru-RU" smtClean="0">
                <a:latin typeface="Calibri" pitchFamily="34" charset="0"/>
              </a:rPr>
              <a:pPr/>
              <a:t>57</a:t>
            </a:fld>
            <a:endParaRPr lang="ru-RU" altLang="ru-RU">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pPr>
              <a:defRPr/>
            </a:pPr>
            <a:fld id="{BF48A7B5-09FA-4334-908D-B68CA5F505B5}" type="slidenum">
              <a:rPr lang="ru-RU" altLang="ru-RU"/>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49E695DF-A1DE-4365-B85A-79BCFDC08D96}" type="slidenum">
              <a:rPr lang="ru-RU" altLang="ru-RU"/>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pPr>
              <a:defRPr/>
            </a:pPr>
            <a:fld id="{D6A5754F-2400-49C9-AC4E-589118FC1E68}" type="slidenum">
              <a:rPr lang="ru-RU" altLang="ru-RU"/>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91D2DE8B-227D-4D88-80F2-B796FDD7DEDB}" type="slidenum">
              <a:rPr lang="ru-RU" altLang="ru-RU"/>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DE94D058-2B60-4E2F-A502-1CE48DA9DC95}" type="slidenum">
              <a:rPr lang="ru-RU" altLang="ru-RU"/>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810FE6A4-0F3B-465F-9C05-118A921E0571}" type="slidenum">
              <a:rPr lang="ru-RU" altLang="ru-RU"/>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B905AB94-86E0-4EAA-8805-12F9D415C79F}" type="slidenum">
              <a:rPr lang="ru-RU" altLang="ru-RU"/>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F2073611-F4E0-4083-A20F-9680D3706B13}" type="slidenum">
              <a:rPr lang="ru-RU" altLang="ru-RU"/>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36A68D6D-1716-4FA2-94F6-A13F3B90F2D9}" type="slidenum">
              <a:rPr lang="ru-RU" altLang="ru-RU"/>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BCD96D27-D7B4-4A20-94C9-165B693ED402}" type="slidenum">
              <a:rPr lang="ru-RU" altLang="ru-RU"/>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CADD8BB-4109-4255-AFFE-48016A080D2E}" type="slidenum">
              <a:rPr lang="ru-RU" altLang="ru-RU"/>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a:t>Образец заголовка</a:t>
            </a:r>
            <a:endParaRPr lang="en-US" altLang="ru-RU"/>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30C2AB48-33FD-4B1F-804C-DA7F7CFD666B}" type="slidenum">
              <a:rPr lang="ru-RU" altLang="ru-RU"/>
              <a:pPr>
                <a:defRPr/>
              </a:pPr>
              <a:t>‹#›</a:t>
            </a:fld>
            <a:endParaRPr lang="ru-RU" alt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809" r:id="rId1"/>
    <p:sldLayoutId id="2147483801" r:id="rId2"/>
    <p:sldLayoutId id="2147483810" r:id="rId3"/>
    <p:sldLayoutId id="2147483802" r:id="rId4"/>
    <p:sldLayoutId id="2147483803" r:id="rId5"/>
    <p:sldLayoutId id="2147483804" r:id="rId6"/>
    <p:sldLayoutId id="2147483805" r:id="rId7"/>
    <p:sldLayoutId id="2147483806" r:id="rId8"/>
    <p:sldLayoutId id="2147483811" r:id="rId9"/>
    <p:sldLayoutId id="2147483807" r:id="rId10"/>
    <p:sldLayoutId id="214748380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eaLnBrk="1" fontAlgn="auto" hangingPunct="1">
              <a:spcAft>
                <a:spcPts val="0"/>
              </a:spcAft>
              <a:defRPr/>
            </a:pPr>
            <a:r>
              <a:rPr lang="uk-UA" sz="6000" dirty="0"/>
              <a:t>ЕКОЛОГІЯ</a:t>
            </a:r>
            <a:br>
              <a:rPr lang="uk-UA" sz="6000" dirty="0"/>
            </a:br>
            <a:r>
              <a:rPr lang="uk-UA" sz="6000" dirty="0"/>
              <a:t>БІОСФЕРА</a:t>
            </a:r>
            <a:endParaRPr lang="ru-RU" sz="6000" dirty="0"/>
          </a:p>
        </p:txBody>
      </p:sp>
      <p:sp>
        <p:nvSpPr>
          <p:cNvPr id="5123" name="Rectangle 3"/>
          <p:cNvSpPr>
            <a:spLocks noGrp="1" noChangeArrowheads="1"/>
          </p:cNvSpPr>
          <p:nvPr>
            <p:ph type="subTitle" idx="1"/>
          </p:nvPr>
        </p:nvSpPr>
        <p:spPr>
          <a:xfrm>
            <a:off x="533400" y="3228975"/>
            <a:ext cx="7854950" cy="1752600"/>
          </a:xfrm>
        </p:spPr>
        <p:txBody>
          <a:bodyPr/>
          <a:lstStyle/>
          <a:p>
            <a:pPr marR="0" eaLnBrk="1" hangingPunct="1"/>
            <a:endParaRPr lang="ru-RU" alt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196975"/>
            <a:ext cx="8229600" cy="1143000"/>
          </a:xfrm>
        </p:spPr>
        <p:txBody>
          <a:bodyPr>
            <a:normAutofit fontScale="90000"/>
          </a:bodyPr>
          <a:lstStyle/>
          <a:p>
            <a:pPr eaLnBrk="1" fontAlgn="auto" hangingPunct="1">
              <a:spcAft>
                <a:spcPts val="0"/>
              </a:spcAft>
              <a:defRPr/>
            </a:pPr>
            <a:br>
              <a:rPr lang="en-US" sz="4000" dirty="0"/>
            </a:br>
            <a:br>
              <a:rPr lang="en-US" sz="4000" dirty="0"/>
            </a:br>
            <a:br>
              <a:rPr lang="en-US" sz="4000" dirty="0"/>
            </a:br>
            <a:r>
              <a:rPr lang="uk-UA" sz="4000" dirty="0"/>
              <a:t> Термін «екологія» (від грец. </a:t>
            </a:r>
            <a:r>
              <a:rPr lang="en-US" sz="4000" i="1" dirty="0"/>
              <a:t>eikos</a:t>
            </a:r>
            <a:r>
              <a:rPr lang="en-US" sz="4000" dirty="0"/>
              <a:t> — </a:t>
            </a:r>
            <a:r>
              <a:rPr lang="uk-UA" sz="4000" dirty="0"/>
              <a:t>будинок або житло і </a:t>
            </a:r>
            <a:r>
              <a:rPr lang="en-US" sz="4000" i="1" dirty="0"/>
              <a:t>logos</a:t>
            </a:r>
            <a:r>
              <a:rPr lang="en-US" sz="4000" dirty="0"/>
              <a:t> — </a:t>
            </a:r>
            <a:r>
              <a:rPr lang="uk-UA" sz="4000" dirty="0"/>
              <a:t>наука) був введений Ернстом Геккелем у 1869 році.</a:t>
            </a:r>
            <a:endParaRPr lang="ru-RU" sz="4000" dirty="0"/>
          </a:p>
        </p:txBody>
      </p:sp>
      <p:sp>
        <p:nvSpPr>
          <p:cNvPr id="6147" name="Rectangle 3"/>
          <p:cNvSpPr>
            <a:spLocks noGrp="1" noChangeArrowheads="1"/>
          </p:cNvSpPr>
          <p:nvPr>
            <p:ph idx="1"/>
          </p:nvPr>
        </p:nvSpPr>
        <p:spPr>
          <a:xfrm>
            <a:off x="457200" y="2205038"/>
            <a:ext cx="4475163" cy="4389437"/>
          </a:xfrm>
        </p:spPr>
        <p:txBody>
          <a:bodyPr/>
          <a:lstStyle/>
          <a:p>
            <a:pPr eaLnBrk="1" hangingPunct="1">
              <a:buFont typeface="Wingdings 2" pitchFamily="18" charset="2"/>
              <a:buNone/>
            </a:pPr>
            <a:endParaRPr lang="en-US" altLang="ru-RU" b="1"/>
          </a:p>
          <a:p>
            <a:pPr eaLnBrk="1" hangingPunct="1">
              <a:buFont typeface="Wingdings 2" pitchFamily="18" charset="2"/>
              <a:buNone/>
            </a:pPr>
            <a:r>
              <a:rPr lang="uk-UA" altLang="ru-RU" b="1"/>
              <a:t>Екологія вивчає відносини та взаємодію між організмами, популяціями та спільнотами та їх середовищем, включаючи інші організми </a:t>
            </a:r>
            <a:br>
              <a:rPr lang="en-US" altLang="ru-RU"/>
            </a:br>
            <a:endParaRPr lang="en-US" altLang="ru-RU" b="1"/>
          </a:p>
          <a:p>
            <a:pPr eaLnBrk="1" hangingPunct="1">
              <a:buFont typeface="Wingdings 2" pitchFamily="18" charset="2"/>
              <a:buNone/>
            </a:pPr>
            <a:endParaRPr lang="en-US" altLang="ru-RU" b="1"/>
          </a:p>
          <a:p>
            <a:pPr eaLnBrk="1" hangingPunct="1">
              <a:buFont typeface="Wingdings 2" pitchFamily="18" charset="2"/>
              <a:buNone/>
            </a:pPr>
            <a:endParaRPr lang="en-US" altLang="ru-RU" b="1"/>
          </a:p>
        </p:txBody>
      </p:sp>
      <p:pic>
        <p:nvPicPr>
          <p:cNvPr id="6148" name="Picture 2" descr="Картинки по запросу геккель"/>
          <p:cNvPicPr>
            <a:picLocks noChangeAspect="1" noChangeArrowheads="1"/>
          </p:cNvPicPr>
          <p:nvPr/>
        </p:nvPicPr>
        <p:blipFill>
          <a:blip r:embed="rId2" cstate="print"/>
          <a:srcRect/>
          <a:stretch>
            <a:fillRect/>
          </a:stretch>
        </p:blipFill>
        <p:spPr bwMode="auto">
          <a:xfrm>
            <a:off x="5292725" y="2638425"/>
            <a:ext cx="3167063" cy="42195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2"/>
          <p:cNvSpPr>
            <a:spLocks noGrp="1"/>
          </p:cNvSpPr>
          <p:nvPr>
            <p:ph idx="1"/>
          </p:nvPr>
        </p:nvSpPr>
        <p:spPr>
          <a:xfrm>
            <a:off x="468313" y="692150"/>
            <a:ext cx="8229600" cy="5487988"/>
          </a:xfrm>
        </p:spPr>
        <p:txBody>
          <a:bodyPr/>
          <a:lstStyle/>
          <a:p>
            <a:pPr eaLnBrk="1" hangingPunct="1">
              <a:buFont typeface="Wingdings 2" pitchFamily="18" charset="2"/>
              <a:buNone/>
            </a:pPr>
            <a:r>
              <a:rPr lang="uk-UA" altLang="ru-RU" sz="2800" b="1">
                <a:solidFill>
                  <a:srgbClr val="C00000"/>
                </a:solidFill>
              </a:rPr>
              <a:t>Середовище</a:t>
            </a:r>
            <a:r>
              <a:rPr lang="uk-UA" altLang="ru-RU" b="1"/>
              <a:t> – це сукупність факторів, які можуть прямо чи опосередковано впливати на живі організми.</a:t>
            </a:r>
          </a:p>
          <a:p>
            <a:pPr eaLnBrk="1" hangingPunct="1">
              <a:buFont typeface="Wingdings 2" pitchFamily="18" charset="2"/>
              <a:buNone/>
            </a:pPr>
            <a:r>
              <a:rPr lang="uk-UA" altLang="ru-RU" b="1"/>
              <a:t>Будь-який фактор, що впливає на живий організм і викликає пристосувальні реакції називають </a:t>
            </a:r>
            <a:r>
              <a:rPr lang="uk-UA" altLang="ru-RU" sz="2800" b="1">
                <a:solidFill>
                  <a:srgbClr val="C00000"/>
                </a:solidFill>
              </a:rPr>
              <a:t>екологічним.</a:t>
            </a:r>
          </a:p>
          <a:p>
            <a:pPr eaLnBrk="1" hangingPunct="1">
              <a:buFont typeface="Wingdings 2" pitchFamily="18" charset="2"/>
              <a:buNone/>
            </a:pPr>
            <a:endParaRPr lang="uk-UA" altLang="ru-RU" b="1"/>
          </a:p>
          <a:p>
            <a:pPr algn="ctr" eaLnBrk="1" hangingPunct="1">
              <a:buFont typeface="Wingdings 2" pitchFamily="18" charset="2"/>
              <a:buNone/>
            </a:pPr>
            <a:r>
              <a:rPr lang="uk-UA" altLang="ru-RU" sz="3200" b="1">
                <a:solidFill>
                  <a:schemeClr val="accent1"/>
                </a:solidFill>
              </a:rPr>
              <a:t>Екологічні фактори є</a:t>
            </a:r>
          </a:p>
          <a:p>
            <a:pPr eaLnBrk="1" hangingPunct="1">
              <a:buFont typeface="Wingdings 2" pitchFamily="18" charset="2"/>
              <a:buNone/>
            </a:pPr>
            <a:r>
              <a:rPr lang="uk-UA" altLang="ru-RU" b="1">
                <a:solidFill>
                  <a:srgbClr val="FF0000"/>
                </a:solidFill>
              </a:rPr>
              <a:t>Абіотичні</a:t>
            </a:r>
            <a:r>
              <a:rPr lang="uk-UA" altLang="ru-RU" b="1"/>
              <a:t> - фактори неживої природи</a:t>
            </a:r>
          </a:p>
          <a:p>
            <a:pPr eaLnBrk="1" hangingPunct="1">
              <a:buFont typeface="Wingdings 2" pitchFamily="18" charset="2"/>
              <a:buNone/>
            </a:pPr>
            <a:r>
              <a:rPr lang="uk-UA" altLang="ru-RU" b="1">
                <a:solidFill>
                  <a:srgbClr val="FF0000"/>
                </a:solidFill>
              </a:rPr>
              <a:t>біотичні</a:t>
            </a:r>
            <a:r>
              <a:rPr lang="uk-UA" altLang="ru-RU" b="1"/>
              <a:t> – взаємодія між живими організмами</a:t>
            </a:r>
          </a:p>
          <a:p>
            <a:pPr eaLnBrk="1" hangingPunct="1">
              <a:buFont typeface="Wingdings 2" pitchFamily="18" charset="2"/>
              <a:buNone/>
            </a:pPr>
            <a:r>
              <a:rPr lang="uk-UA" altLang="ru-RU" b="1">
                <a:solidFill>
                  <a:srgbClr val="FF0000"/>
                </a:solidFill>
              </a:rPr>
              <a:t>антропогенні</a:t>
            </a:r>
            <a:r>
              <a:rPr lang="uk-UA" altLang="ru-RU" b="1"/>
              <a:t> – обумовлені джіяльністю людини</a:t>
            </a:r>
            <a:endParaRPr lang="en-US" altLang="ru-RU" b="1"/>
          </a:p>
          <a:p>
            <a:pPr eaLnBrk="1" hangingPunct="1">
              <a:buFont typeface="Wingdings 2" pitchFamily="18" charset="2"/>
              <a:buNone/>
            </a:pPr>
            <a:endParaRPr lang="ru-RU" alt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539750" y="260350"/>
            <a:ext cx="8229600" cy="492125"/>
          </a:xfrm>
        </p:spPr>
        <p:txBody>
          <a:bodyPr/>
          <a:lstStyle/>
          <a:p>
            <a:pPr algn="ctr"/>
            <a:r>
              <a:rPr lang="uk-UA" sz="3200" b="1"/>
              <a:t>Абіотичні і біотичні фактори</a:t>
            </a:r>
          </a:p>
        </p:txBody>
      </p:sp>
      <p:graphicFrame>
        <p:nvGraphicFramePr>
          <p:cNvPr id="4" name="Содержимое 3"/>
          <p:cNvGraphicFramePr>
            <a:graphicFrameLocks noGrp="1"/>
          </p:cNvGraphicFramePr>
          <p:nvPr>
            <p:ph idx="1"/>
          </p:nvPr>
        </p:nvGraphicFramePr>
        <p:xfrm>
          <a:off x="468313" y="908050"/>
          <a:ext cx="8229600" cy="4787684"/>
        </p:xfrm>
        <a:graphic>
          <a:graphicData uri="http://schemas.openxmlformats.org/drawingml/2006/table">
            <a:tbl>
              <a:tblPr firstRow="1" bandRow="1">
                <a:tableStyleId>{F5AB1C69-6EDB-4FF4-983F-18BD219EF322}</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43964">
                <a:tc>
                  <a:txBody>
                    <a:bodyPr/>
                    <a:lstStyle/>
                    <a:p>
                      <a:pPr algn="ctr"/>
                      <a:r>
                        <a:rPr lang="uk-UA" sz="3200" dirty="0"/>
                        <a:t>абіотичні</a:t>
                      </a:r>
                    </a:p>
                  </a:txBody>
                  <a:tcPr/>
                </a:tc>
                <a:tc>
                  <a:txBody>
                    <a:bodyPr/>
                    <a:lstStyle/>
                    <a:p>
                      <a:pPr algn="ctr"/>
                      <a:r>
                        <a:rPr lang="uk-UA" sz="3200" dirty="0"/>
                        <a:t>біотичні</a:t>
                      </a:r>
                    </a:p>
                  </a:txBody>
                  <a:tcPr/>
                </a:tc>
                <a:extLst>
                  <a:ext uri="{0D108BD9-81ED-4DB2-BD59-A6C34878D82A}">
                    <a16:rowId xmlns:a16="http://schemas.microsoft.com/office/drawing/2014/main" val="10000"/>
                  </a:ext>
                </a:extLst>
              </a:tr>
              <a:tr h="4208564">
                <a:tc>
                  <a:txBody>
                    <a:bodyPr/>
                    <a:lstStyle/>
                    <a:p>
                      <a:r>
                        <a:rPr lang="uk-UA" sz="2400" b="1" dirty="0"/>
                        <a:t>Повітря</a:t>
                      </a:r>
                    </a:p>
                    <a:p>
                      <a:r>
                        <a:rPr lang="uk-UA" sz="2400" b="1" dirty="0"/>
                        <a:t>Вода</a:t>
                      </a:r>
                    </a:p>
                    <a:p>
                      <a:r>
                        <a:rPr lang="uk-UA" sz="2400" b="1" dirty="0"/>
                        <a:t>Світло</a:t>
                      </a:r>
                    </a:p>
                    <a:p>
                      <a:r>
                        <a:rPr lang="uk-UA" sz="2400" b="1" dirty="0"/>
                        <a:t>Вологість </a:t>
                      </a:r>
                    </a:p>
                    <a:p>
                      <a:r>
                        <a:rPr lang="uk-UA" sz="2400" b="1" dirty="0"/>
                        <a:t>Вітер</a:t>
                      </a:r>
                    </a:p>
                    <a:p>
                      <a:r>
                        <a:rPr lang="uk-UA" sz="2400" b="1" dirty="0"/>
                        <a:t>рН</a:t>
                      </a:r>
                    </a:p>
                    <a:p>
                      <a:r>
                        <a:rPr lang="uk-UA" sz="2400" b="1" dirty="0"/>
                        <a:t>Температура</a:t>
                      </a:r>
                    </a:p>
                    <a:p>
                      <a:r>
                        <a:rPr lang="uk-UA" sz="2400" b="1" dirty="0"/>
                        <a:t>Солоність</a:t>
                      </a:r>
                    </a:p>
                    <a:p>
                      <a:pPr marL="0" marR="0" indent="0" algn="l" defTabSz="914400" rtl="0" eaLnBrk="1" fontAlgn="auto" latinLnBrk="0" hangingPunct="1">
                        <a:lnSpc>
                          <a:spcPct val="100000"/>
                        </a:lnSpc>
                        <a:spcBef>
                          <a:spcPts val="0"/>
                        </a:spcBef>
                        <a:spcAft>
                          <a:spcPts val="0"/>
                        </a:spcAft>
                        <a:buClrTx/>
                        <a:buSzTx/>
                        <a:buFontTx/>
                        <a:buNone/>
                        <a:tabLst/>
                        <a:defRPr/>
                      </a:pPr>
                      <a:r>
                        <a:rPr lang="uk-UA" sz="2400" b="1" dirty="0"/>
                        <a:t>Вмість неорганічних  речовин (</a:t>
                      </a:r>
                      <a:r>
                        <a:rPr lang="en-US" sz="2400" b="1" dirty="0"/>
                        <a:t>N,P </a:t>
                      </a:r>
                      <a:r>
                        <a:rPr lang="uk-UA" sz="2400" b="1" dirty="0"/>
                        <a:t>тощо</a:t>
                      </a:r>
                      <a:r>
                        <a:rPr lang="en-US" sz="2400" b="1" dirty="0"/>
                        <a:t>)</a:t>
                      </a:r>
                      <a:endParaRPr lang="uk-UA" sz="2400" b="1" dirty="0"/>
                    </a:p>
                    <a:p>
                      <a:endParaRPr lang="uk-UA" sz="2400" b="1" dirty="0"/>
                    </a:p>
                  </a:txBody>
                  <a:tcPr/>
                </a:tc>
                <a:tc>
                  <a:txBody>
                    <a:bodyPr/>
                    <a:lstStyle/>
                    <a:p>
                      <a:r>
                        <a:rPr lang="uk-UA" sz="2400" b="1" dirty="0"/>
                        <a:t>Антибіоз</a:t>
                      </a:r>
                    </a:p>
                    <a:p>
                      <a:r>
                        <a:rPr lang="uk-UA" sz="2400" b="1" dirty="0"/>
                        <a:t>     хижацтво</a:t>
                      </a:r>
                    </a:p>
                    <a:p>
                      <a:r>
                        <a:rPr lang="uk-UA" sz="2400" b="1" dirty="0"/>
                        <a:t>     конкуренція</a:t>
                      </a:r>
                    </a:p>
                    <a:p>
                      <a:r>
                        <a:rPr lang="uk-UA" sz="2400" b="1" dirty="0"/>
                        <a:t>     алелопатія </a:t>
                      </a:r>
                    </a:p>
                    <a:p>
                      <a:endParaRPr lang="uk-UA" sz="2400" b="1" dirty="0"/>
                    </a:p>
                    <a:p>
                      <a:r>
                        <a:rPr lang="uk-UA" sz="2400" b="1" dirty="0"/>
                        <a:t>Симбіоз</a:t>
                      </a:r>
                    </a:p>
                    <a:p>
                      <a:r>
                        <a:rPr lang="uk-UA" sz="2400" b="1" dirty="0"/>
                        <a:t>      мутуалізм</a:t>
                      </a:r>
                    </a:p>
                    <a:p>
                      <a:r>
                        <a:rPr lang="uk-UA" sz="2400" b="1" baseline="0" dirty="0"/>
                        <a:t>      коменсалізм</a:t>
                      </a:r>
                    </a:p>
                    <a:p>
                      <a:r>
                        <a:rPr lang="uk-UA" sz="2400" b="1" baseline="0" dirty="0"/>
                        <a:t>      паразитизм</a:t>
                      </a:r>
                    </a:p>
                    <a:p>
                      <a:endParaRPr lang="uk-UA" sz="2400" b="1" baseline="0" dirty="0"/>
                    </a:p>
                    <a:p>
                      <a:r>
                        <a:rPr lang="uk-UA" sz="2400" b="1" baseline="0" dirty="0"/>
                        <a:t>Нейтралізм</a:t>
                      </a:r>
                      <a:r>
                        <a:rPr lang="uk-UA" baseline="0" dirty="0"/>
                        <a:t>  </a:t>
                      </a:r>
                      <a:endParaRPr lang="uk-UA" dirty="0"/>
                    </a:p>
                  </a:txBody>
                  <a:tcPr/>
                </a:tc>
                <a:extLst>
                  <a:ext uri="{0D108BD9-81ED-4DB2-BD59-A6C34878D82A}">
                    <a16:rowId xmlns:a16="http://schemas.microsoft.com/office/drawing/2014/main" val="10001"/>
                  </a:ext>
                </a:extLst>
              </a:tr>
            </a:tbl>
          </a:graphicData>
        </a:graphic>
      </p:graphicFrame>
      <p:sp>
        <p:nvSpPr>
          <p:cNvPr id="8206" name="Прямоугольник 4"/>
          <p:cNvSpPr>
            <a:spLocks noChangeArrowheads="1"/>
          </p:cNvSpPr>
          <p:nvPr/>
        </p:nvSpPr>
        <p:spPr bwMode="auto">
          <a:xfrm>
            <a:off x="468313" y="5732463"/>
            <a:ext cx="8207375" cy="923925"/>
          </a:xfrm>
          <a:prstGeom prst="rect">
            <a:avLst/>
          </a:prstGeom>
          <a:noFill/>
          <a:ln w="9525">
            <a:noFill/>
            <a:miter lim="800000"/>
            <a:headEnd/>
            <a:tailEnd/>
          </a:ln>
        </p:spPr>
        <p:txBody>
          <a:bodyPr>
            <a:spAutoFit/>
          </a:bodyPr>
          <a:lstStyle/>
          <a:p>
            <a:r>
              <a:rPr lang="uk-UA" b="1" i="1"/>
              <a:t>Алелопатія</a:t>
            </a:r>
            <a:r>
              <a:rPr lang="uk-UA"/>
              <a:t> – це біологічне явище, за допомогою якого організм виробляє одну або кілька біохімічних речовин, що впливають на проростання, ріст, виживання та розмноження інших організмів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ъект 2"/>
          <p:cNvSpPr>
            <a:spLocks noGrp="1"/>
          </p:cNvSpPr>
          <p:nvPr>
            <p:ph idx="1"/>
          </p:nvPr>
        </p:nvSpPr>
        <p:spPr>
          <a:xfrm>
            <a:off x="323850" y="476250"/>
            <a:ext cx="8569325" cy="5848350"/>
          </a:xfrm>
        </p:spPr>
        <p:txBody>
          <a:bodyPr/>
          <a:lstStyle/>
          <a:p>
            <a:pPr eaLnBrk="1" hangingPunct="1"/>
            <a:r>
              <a:rPr lang="ru-RU" altLang="ru-RU" b="1" dirty="0"/>
              <a:t>Температура: </a:t>
            </a:r>
            <a:r>
              <a:rPr lang="ru-RU" altLang="ru-RU" dirty="0"/>
              <a:t>всі тварини діляться на </a:t>
            </a:r>
            <a:r>
              <a:rPr lang="ru-RU" altLang="ru-RU" b="1" dirty="0"/>
              <a:t>пойкілотермних</a:t>
            </a:r>
            <a:r>
              <a:rPr lang="ru-RU" altLang="ru-RU" dirty="0"/>
              <a:t> (холоднокровних) і </a:t>
            </a:r>
            <a:r>
              <a:rPr lang="ru-RU" altLang="ru-RU" b="1" dirty="0"/>
              <a:t>гомойтермних</a:t>
            </a:r>
            <a:r>
              <a:rPr lang="ru-RU" altLang="ru-RU" dirty="0"/>
              <a:t> (теплокровних) </a:t>
            </a:r>
            <a:br>
              <a:rPr lang="en-US" altLang="ru-RU" dirty="0"/>
            </a:br>
            <a:endParaRPr lang="ru-RU" altLang="ru-RU" dirty="0"/>
          </a:p>
          <a:p>
            <a:pPr eaLnBrk="1" hangingPunct="1">
              <a:buNone/>
            </a:pPr>
            <a:r>
              <a:rPr lang="ru-RU" altLang="ru-RU" sz="2000" b="1" dirty="0"/>
              <a:t>Правило Бергмана </a:t>
            </a:r>
            <a:r>
              <a:rPr lang="ru-RU" altLang="ru-RU" sz="2000" dirty="0"/>
              <a:t>стверджує, що теплокровні тварини, як правило, мають більший розмір і більшу масу тіла зі збільшенням широти (до полюсів) і зниженням середньої температури. </a:t>
            </a:r>
          </a:p>
          <a:p>
            <a:pPr eaLnBrk="1" hangingPunct="1">
              <a:buNone/>
            </a:pPr>
            <a:r>
              <a:rPr lang="ru-RU" altLang="ru-RU" sz="2000" b="1" dirty="0"/>
              <a:t>Правило Аллена </a:t>
            </a:r>
            <a:r>
              <a:rPr lang="ru-RU" altLang="ru-RU" sz="2000" dirty="0"/>
              <a:t>говорить про те, що у теплокровних тварин частини тіла (кінцівки, вуха, хвости) мають довші виступаючі частини тіла (кінцівки, вуха, хвости) у жаркому кліматі та більш компактну форму тіла в холодному кліматі.</a:t>
            </a:r>
            <a:endParaRPr lang="en-US" altLang="ru-RU" sz="2000" dirty="0"/>
          </a:p>
        </p:txBody>
      </p:sp>
      <p:pic>
        <p:nvPicPr>
          <p:cNvPr id="9219" name="Picture 2" descr="https://ka-perseus-images.s3.amazonaws.com/96f42e2206faa324ba6fc2ad517def94d0ed0b0f.jpeg"/>
          <p:cNvPicPr>
            <a:picLocks noChangeAspect="1" noChangeArrowheads="1"/>
          </p:cNvPicPr>
          <p:nvPr/>
        </p:nvPicPr>
        <p:blipFill>
          <a:blip r:embed="rId2" cstate="print"/>
          <a:srcRect/>
          <a:stretch>
            <a:fillRect/>
          </a:stretch>
        </p:blipFill>
        <p:spPr bwMode="auto">
          <a:xfrm>
            <a:off x="755650" y="4076700"/>
            <a:ext cx="3671888" cy="2449513"/>
          </a:xfrm>
          <a:prstGeom prst="rect">
            <a:avLst/>
          </a:prstGeom>
          <a:noFill/>
          <a:ln w="9525">
            <a:noFill/>
            <a:miter lim="800000"/>
            <a:headEnd/>
            <a:tailEnd/>
          </a:ln>
        </p:spPr>
      </p:pic>
      <p:pic>
        <p:nvPicPr>
          <p:cNvPr id="9220" name="Picture 2" descr="https://ka-perseus-images.s3.amazonaws.com/92832b60b87c2450d84f19f9be259115d6954986.jpeg"/>
          <p:cNvPicPr>
            <a:picLocks noChangeAspect="1" noChangeArrowheads="1"/>
          </p:cNvPicPr>
          <p:nvPr/>
        </p:nvPicPr>
        <p:blipFill>
          <a:blip r:embed="rId3" cstate="print"/>
          <a:srcRect/>
          <a:stretch>
            <a:fillRect/>
          </a:stretch>
        </p:blipFill>
        <p:spPr bwMode="auto">
          <a:xfrm>
            <a:off x="5435600" y="4076700"/>
            <a:ext cx="3270250" cy="245268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8313" y="836613"/>
            <a:ext cx="8229600" cy="5775325"/>
          </a:xfrm>
        </p:spPr>
        <p:txBody>
          <a:bodyPr/>
          <a:lstStyle/>
          <a:p>
            <a:pPr marL="274320" indent="-274320" eaLnBrk="1" fontAlgn="auto" hangingPunct="1">
              <a:spcAft>
                <a:spcPts val="0"/>
              </a:spcAft>
              <a:buClr>
                <a:schemeClr val="accent3"/>
              </a:buClr>
              <a:buFont typeface="Wingdings 2"/>
              <a:buNone/>
              <a:defRPr/>
            </a:pPr>
            <a:r>
              <a:rPr lang="uk-UA" sz="2800" b="1" dirty="0"/>
              <a:t>Світло: </a:t>
            </a:r>
          </a:p>
          <a:p>
            <a:pPr marL="274320" indent="-274320" eaLnBrk="1" fontAlgn="auto" hangingPunct="1">
              <a:spcAft>
                <a:spcPts val="0"/>
              </a:spcAft>
              <a:buClr>
                <a:schemeClr val="accent3"/>
              </a:buClr>
              <a:buFont typeface="Wingdings 2"/>
              <a:buNone/>
              <a:defRPr/>
            </a:pPr>
            <a:r>
              <a:rPr lang="uk-UA" sz="2800" dirty="0"/>
              <a:t>УФ (10%), довжина хвилі до 0,4 мкм; до 0,29 мкм - руйнівний для всіх живих організмів (озоновий екран захищає), 0,29-0,4 мкм - хімічно активний</a:t>
            </a:r>
            <a:endParaRPr lang="en-US" sz="2800" dirty="0"/>
          </a:p>
          <a:p>
            <a:pPr marL="274320" indent="-274320" eaLnBrk="1" fontAlgn="auto" hangingPunct="1">
              <a:spcAft>
                <a:spcPts val="0"/>
              </a:spcAft>
              <a:buClr>
                <a:schemeClr val="accent3"/>
              </a:buClr>
              <a:buFont typeface="Wingdings 2"/>
              <a:buNone/>
              <a:defRPr/>
            </a:pPr>
            <a:r>
              <a:rPr lang="uk-UA" sz="2800" dirty="0"/>
              <a:t>Видимі промені (45%) довжина хвилі 0,41-0,74 мкм; джерело енергії фотосинтезу; сприймається органом зору, сприяє орієнтуванню в просторах; </a:t>
            </a:r>
          </a:p>
          <a:p>
            <a:pPr marL="274320" indent="-274320" eaLnBrk="1" fontAlgn="auto" hangingPunct="1">
              <a:spcAft>
                <a:spcPts val="0"/>
              </a:spcAft>
              <a:buClr>
                <a:schemeClr val="accent3"/>
              </a:buClr>
              <a:buFont typeface="Wingdings 2"/>
              <a:buNone/>
              <a:defRPr/>
            </a:pPr>
            <a:r>
              <a:rPr lang="uk-UA" sz="2800" dirty="0"/>
              <a:t>Інфрачервоні промені (45%), довжиною 0,75 мкм і більше - теплові промені, що нагрівають Землю</a:t>
            </a:r>
          </a:p>
          <a:p>
            <a:pPr marL="274320" indent="-274320" eaLnBrk="1" fontAlgn="auto" hangingPunct="1">
              <a:spcAft>
                <a:spcPts val="0"/>
              </a:spcAft>
              <a:buClr>
                <a:schemeClr val="accent3"/>
              </a:buClr>
              <a:buFont typeface="Wingdings 2"/>
              <a:buNone/>
              <a:defRPr/>
            </a:pPr>
            <a:br>
              <a:rPr lang="en-US" dirty="0"/>
            </a:br>
            <a:endParaRPr lang="en-US" b="1" dirty="0"/>
          </a:p>
          <a:p>
            <a:pPr marL="274320" indent="-274320" eaLnBrk="1" fontAlgn="auto" hangingPunct="1">
              <a:spcAft>
                <a:spcPts val="0"/>
              </a:spcAft>
              <a:buClr>
                <a:schemeClr val="accent3"/>
              </a:buClr>
              <a:buFont typeface="Wingdings 2"/>
              <a:buNone/>
              <a:defRPr/>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050"/>
            <a:ext cx="8229600" cy="5416550"/>
          </a:xfrm>
        </p:spPr>
        <p:txBody>
          <a:bodyPr/>
          <a:lstStyle/>
          <a:p>
            <a:pPr marL="274320" indent="-274320" eaLnBrk="1" fontAlgn="auto" hangingPunct="1">
              <a:spcAft>
                <a:spcPts val="0"/>
              </a:spcAft>
              <a:buClr>
                <a:schemeClr val="accent3"/>
              </a:buClr>
              <a:buFont typeface="Wingdings 2"/>
              <a:buNone/>
              <a:defRPr/>
            </a:pPr>
            <a:r>
              <a:rPr lang="uk-UA" sz="2400" dirty="0"/>
              <a:t>Періодичні зміни дня і ночі зумовлюють добові біологічні ритми.</a:t>
            </a:r>
          </a:p>
          <a:p>
            <a:pPr marL="274320" indent="-274320" eaLnBrk="1" fontAlgn="auto" hangingPunct="1">
              <a:spcAft>
                <a:spcPts val="0"/>
              </a:spcAft>
              <a:buClr>
                <a:schemeClr val="accent3"/>
              </a:buClr>
              <a:buFont typeface="Wingdings 2"/>
              <a:buNone/>
              <a:defRPr/>
            </a:pPr>
            <a:r>
              <a:rPr lang="uk-UA" sz="2400" dirty="0"/>
              <a:t>Фізіологічні реакції організму на зміну пори року тривалості дня і ночі називають </a:t>
            </a:r>
            <a:r>
              <a:rPr lang="uk-UA" sz="2400" b="1" dirty="0"/>
              <a:t>фотоперіодизмом.</a:t>
            </a:r>
            <a:endParaRPr lang="uk-UA" dirty="0"/>
          </a:p>
        </p:txBody>
      </p:sp>
      <p:pic>
        <p:nvPicPr>
          <p:cNvPr id="11267" name="Picture 6" descr="ÐÐ°ÑÑÐ¸Ð½ÐºÐ¸ Ð¿Ð¾ Ð·Ð°Ð¿ÑÐ¾ÑÑ diurnal biological rhythms"/>
          <p:cNvPicPr>
            <a:picLocks noChangeAspect="1" noChangeArrowheads="1"/>
          </p:cNvPicPr>
          <p:nvPr/>
        </p:nvPicPr>
        <p:blipFill>
          <a:blip r:embed="rId2" cstate="print"/>
          <a:srcRect/>
          <a:stretch>
            <a:fillRect/>
          </a:stretch>
        </p:blipFill>
        <p:spPr bwMode="auto">
          <a:xfrm>
            <a:off x="539750" y="2636838"/>
            <a:ext cx="5729288" cy="3641725"/>
          </a:xfrm>
          <a:prstGeom prst="rect">
            <a:avLst/>
          </a:prstGeom>
          <a:noFill/>
          <a:ln w="9525">
            <a:noFill/>
            <a:miter lim="800000"/>
            <a:headEnd/>
            <a:tailEnd/>
          </a:ln>
        </p:spPr>
      </p:pic>
      <p:pic>
        <p:nvPicPr>
          <p:cNvPr id="11268" name="Picture 4" descr="ÐÐ¾ÑÐ¾Ð¶ÐµÐµ Ð¸Ð·Ð¾Ð±ÑÐ°Ð¶ÐµÐ½Ð¸Ðµ"/>
          <p:cNvPicPr>
            <a:picLocks noChangeAspect="1" noChangeArrowheads="1"/>
          </p:cNvPicPr>
          <p:nvPr/>
        </p:nvPicPr>
        <p:blipFill>
          <a:blip r:embed="rId3" cstate="print"/>
          <a:srcRect/>
          <a:stretch>
            <a:fillRect/>
          </a:stretch>
        </p:blipFill>
        <p:spPr bwMode="auto">
          <a:xfrm>
            <a:off x="5580063" y="4365625"/>
            <a:ext cx="3233737" cy="22177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ÐÐ°ÑÑÐ¸Ð½ÐºÐ¸ Ð¿Ð¾ Ð·Ð°Ð¿ÑÐ¾ÑÑ diurnal biological rhythms"/>
          <p:cNvPicPr>
            <a:picLocks noGrp="1" noChangeAspect="1" noChangeArrowheads="1"/>
          </p:cNvPicPr>
          <p:nvPr>
            <p:ph idx="1"/>
          </p:nvPr>
        </p:nvPicPr>
        <p:blipFill>
          <a:blip r:embed="rId2" cstate="print"/>
          <a:srcRect/>
          <a:stretch>
            <a:fillRect/>
          </a:stretch>
        </p:blipFill>
        <p:spPr>
          <a:xfrm>
            <a:off x="827088" y="908050"/>
            <a:ext cx="7561262" cy="5692775"/>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Основні закони факторіальної екології » uabooks.top"/>
          <p:cNvPicPr>
            <a:picLocks noChangeAspect="1" noChangeArrowheads="1"/>
          </p:cNvPicPr>
          <p:nvPr/>
        </p:nvPicPr>
        <p:blipFill>
          <a:blip r:embed="rId2" cstate="print"/>
          <a:srcRect b="14563"/>
          <a:stretch>
            <a:fillRect/>
          </a:stretch>
        </p:blipFill>
        <p:spPr bwMode="auto">
          <a:xfrm>
            <a:off x="1476375" y="1052513"/>
            <a:ext cx="6408738" cy="4321175"/>
          </a:xfrm>
          <a:prstGeom prst="rect">
            <a:avLst/>
          </a:prstGeom>
          <a:noFill/>
          <a:ln w="9525">
            <a:noFill/>
            <a:miter lim="800000"/>
            <a:headEnd/>
            <a:tailEnd/>
          </a:ln>
        </p:spPr>
      </p:pic>
      <p:sp>
        <p:nvSpPr>
          <p:cNvPr id="13315" name="Заголовок 1"/>
          <p:cNvSpPr>
            <a:spLocks noGrp="1"/>
          </p:cNvSpPr>
          <p:nvPr>
            <p:ph type="title"/>
          </p:nvPr>
        </p:nvSpPr>
        <p:spPr>
          <a:xfrm>
            <a:off x="323850" y="0"/>
            <a:ext cx="8640763" cy="1143000"/>
          </a:xfrm>
        </p:spPr>
        <p:txBody>
          <a:bodyPr/>
          <a:lstStyle/>
          <a:p>
            <a:pPr algn="ctr" eaLnBrk="1" hangingPunct="1"/>
            <a:r>
              <a:rPr lang="ru-RU" altLang="ru-RU" sz="2800" b="1"/>
              <a:t>Для кожного абіотичного фактора організм ма</a:t>
            </a:r>
            <a:r>
              <a:rPr lang="uk-UA" altLang="ru-RU" sz="2800" b="1"/>
              <a:t>є</a:t>
            </a:r>
            <a:r>
              <a:rPr lang="ru-RU" altLang="ru-RU" sz="2800" b="1"/>
              <a:t> </a:t>
            </a:r>
            <a:r>
              <a:rPr lang="uk-UA" altLang="ru-RU" sz="2800" b="1"/>
              <a:t>межі толерантністі (витривалісті), в яких він може </a:t>
            </a:r>
            <a:r>
              <a:rPr lang="uk-UA" altLang="ru-RU" sz="3200" b="1"/>
              <a:t>існувати</a:t>
            </a:r>
            <a:endParaRPr lang="ru-RU" altLang="ru-RU" sz="3200" b="1"/>
          </a:p>
        </p:txBody>
      </p:sp>
      <p:pic>
        <p:nvPicPr>
          <p:cNvPr id="13316" name="Picture 2" descr="3.2. Закон толерантности Шелфорда."/>
          <p:cNvPicPr>
            <a:picLocks noGrp="1" noChangeAspect="1" noChangeArrowheads="1"/>
          </p:cNvPicPr>
          <p:nvPr>
            <p:ph idx="1"/>
          </p:nvPr>
        </p:nvPicPr>
        <p:blipFill>
          <a:blip r:embed="rId3" cstate="print"/>
          <a:srcRect t="17999"/>
          <a:stretch>
            <a:fillRect/>
          </a:stretch>
        </p:blipFill>
        <p:spPr>
          <a:xfrm>
            <a:off x="1476375" y="5229225"/>
            <a:ext cx="6551613" cy="1419225"/>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73075" y="908050"/>
            <a:ext cx="8229600" cy="5330825"/>
          </a:xfrm>
        </p:spPr>
        <p:txBody>
          <a:bodyPr/>
          <a:lstStyle/>
          <a:p>
            <a:pPr marL="0" indent="0" algn="ctr" eaLnBrk="1" hangingPunct="1">
              <a:buFont typeface="Wingdings 2" pitchFamily="18" charset="2"/>
              <a:buNone/>
            </a:pPr>
            <a:r>
              <a:rPr lang="uk-UA" altLang="ru-RU" sz="3200" dirty="0"/>
              <a:t>Діапазон між мінімальним і максимальним значенням фактору називається </a:t>
            </a:r>
            <a:r>
              <a:rPr lang="uk-UA" altLang="ru-RU" sz="3200" b="1" i="1" dirty="0"/>
              <a:t>межами витривалості (</a:t>
            </a:r>
            <a:r>
              <a:rPr lang="uk-UA" altLang="ru-RU" sz="3200" dirty="0"/>
              <a:t>діапазон толерантності)</a:t>
            </a:r>
            <a:endParaRPr lang="en-US" altLang="ru-RU" sz="2800" dirty="0"/>
          </a:p>
          <a:p>
            <a:pPr marL="0" indent="0" eaLnBrk="1" hangingPunct="1">
              <a:buFont typeface="Wingdings 2" pitchFamily="18" charset="2"/>
              <a:buNone/>
            </a:pPr>
            <a:r>
              <a:rPr lang="ru-RU" altLang="ru-RU" sz="2800" dirty="0" err="1"/>
              <a:t>Діапазон</a:t>
            </a:r>
            <a:r>
              <a:rPr lang="ru-RU" altLang="ru-RU" sz="2800" dirty="0"/>
              <a:t> </a:t>
            </a:r>
            <a:r>
              <a:rPr lang="ru-RU" altLang="ru-RU" sz="2800" dirty="0" err="1"/>
              <a:t>толерантності</a:t>
            </a:r>
            <a:r>
              <a:rPr lang="ru-RU" altLang="ru-RU" sz="2800" dirty="0"/>
              <a:t> сильно </a:t>
            </a:r>
            <a:r>
              <a:rPr lang="ru-RU" altLang="ru-RU" sz="2800" dirty="0" err="1"/>
              <a:t>відрізняється</a:t>
            </a:r>
            <a:r>
              <a:rPr lang="ru-RU" altLang="ru-RU" sz="2800" dirty="0"/>
              <a:t> у </a:t>
            </a:r>
            <a:r>
              <a:rPr lang="ru-RU" altLang="ru-RU" sz="2800" dirty="0" err="1"/>
              <a:t>різних</a:t>
            </a:r>
            <a:r>
              <a:rPr lang="ru-RU" altLang="ru-RU" sz="2800" dirty="0"/>
              <a:t> </a:t>
            </a:r>
            <a:r>
              <a:rPr lang="ru-RU" altLang="ru-RU" sz="2800" dirty="0" err="1"/>
              <a:t>видів</a:t>
            </a:r>
            <a:r>
              <a:rPr lang="ru-RU" altLang="ru-RU" sz="2800" dirty="0"/>
              <a:t>, </a:t>
            </a:r>
            <a:r>
              <a:rPr lang="ru-RU" altLang="ru-RU" sz="2800" dirty="0" err="1"/>
              <a:t>деякі</a:t>
            </a:r>
            <a:r>
              <a:rPr lang="ru-RU" altLang="ru-RU" sz="2800" dirty="0"/>
              <a:t> з них </a:t>
            </a:r>
            <a:r>
              <a:rPr lang="ru-RU" altLang="ru-RU" sz="2800" dirty="0" err="1"/>
              <a:t>мають</a:t>
            </a:r>
            <a:r>
              <a:rPr lang="ru-RU" altLang="ru-RU" sz="2800" dirty="0"/>
              <a:t> </a:t>
            </a:r>
            <a:r>
              <a:rPr lang="ru-RU" altLang="ru-RU" sz="2800" dirty="0" err="1"/>
              <a:t>вузький</a:t>
            </a:r>
            <a:r>
              <a:rPr lang="ru-RU" altLang="ru-RU" sz="2800" dirty="0"/>
              <a:t> </a:t>
            </a:r>
            <a:r>
              <a:rPr lang="ru-RU" altLang="ru-RU" sz="2800" dirty="0" err="1"/>
              <a:t>діапазон</a:t>
            </a:r>
            <a:r>
              <a:rPr lang="ru-RU" altLang="ru-RU" sz="2800" dirty="0"/>
              <a:t> </a:t>
            </a:r>
            <a:r>
              <a:rPr lang="ru-RU" altLang="ru-RU" sz="2800" dirty="0" err="1"/>
              <a:t>толерантності</a:t>
            </a:r>
            <a:r>
              <a:rPr lang="ru-RU" altLang="ru-RU" sz="2800" dirty="0"/>
              <a:t>, а </a:t>
            </a:r>
            <a:r>
              <a:rPr lang="ru-RU" altLang="ru-RU" sz="2800" dirty="0" err="1"/>
              <a:t>інші</a:t>
            </a:r>
            <a:r>
              <a:rPr lang="ru-RU" altLang="ru-RU" sz="2800" dirty="0"/>
              <a:t> </a:t>
            </a:r>
            <a:r>
              <a:rPr lang="ru-RU" altLang="ru-RU" sz="2800" dirty="0" err="1"/>
              <a:t>виживають</a:t>
            </a:r>
            <a:r>
              <a:rPr lang="ru-RU" altLang="ru-RU" sz="2800" dirty="0"/>
              <a:t> у </a:t>
            </a:r>
            <a:r>
              <a:rPr lang="ru-RU" altLang="ru-RU" sz="2800" dirty="0" err="1"/>
              <a:t>більш</a:t>
            </a:r>
            <a:r>
              <a:rPr lang="ru-RU" altLang="ru-RU" sz="2800" dirty="0"/>
              <a:t> широких межах.</a:t>
            </a:r>
          </a:p>
          <a:p>
            <a:pPr marL="0" indent="0" eaLnBrk="1" hangingPunct="1">
              <a:buFont typeface="Wingdings 2" pitchFamily="18" charset="2"/>
              <a:buNone/>
            </a:pPr>
            <a:r>
              <a:rPr lang="ru-RU" altLang="ru-RU" sz="2800" dirty="0" err="1"/>
              <a:t>Організми</a:t>
            </a:r>
            <a:r>
              <a:rPr lang="ru-RU" altLang="ru-RU" sz="2800" dirty="0"/>
              <a:t> з </a:t>
            </a:r>
            <a:r>
              <a:rPr lang="ru-RU" altLang="ru-RU" sz="2800" dirty="0" err="1"/>
              <a:t>вузьким</a:t>
            </a:r>
            <a:r>
              <a:rPr lang="ru-RU" altLang="ru-RU" sz="2800" dirty="0"/>
              <a:t> </a:t>
            </a:r>
            <a:r>
              <a:rPr lang="ru-RU" altLang="ru-RU" sz="2800" dirty="0" err="1"/>
              <a:t>діапазоном</a:t>
            </a:r>
            <a:r>
              <a:rPr lang="ru-RU" altLang="ru-RU" sz="2800" dirty="0"/>
              <a:t> </a:t>
            </a:r>
            <a:r>
              <a:rPr lang="ru-RU" altLang="ru-RU" sz="2800" dirty="0" err="1"/>
              <a:t>толерантності</a:t>
            </a:r>
            <a:r>
              <a:rPr lang="ru-RU" altLang="ru-RU" sz="2800" dirty="0"/>
              <a:t> –</a:t>
            </a:r>
            <a:r>
              <a:rPr lang="ru-RU" altLang="ru-RU" sz="2800" b="1" i="1" dirty="0" err="1"/>
              <a:t>стенобіонти</a:t>
            </a:r>
            <a:r>
              <a:rPr lang="ru-RU" altLang="ru-RU" sz="2800" dirty="0"/>
              <a:t> (</a:t>
            </a:r>
            <a:r>
              <a:rPr lang="ru-RU" altLang="ru-RU" sz="2800" dirty="0" err="1"/>
              <a:t>спеціалізовані</a:t>
            </a:r>
            <a:r>
              <a:rPr lang="ru-RU" altLang="ru-RU" sz="2800" dirty="0"/>
              <a:t> </a:t>
            </a:r>
            <a:r>
              <a:rPr lang="ru-RU" altLang="ru-RU" sz="2800" dirty="0" err="1"/>
              <a:t>види</a:t>
            </a:r>
            <a:r>
              <a:rPr lang="ru-RU" altLang="ru-RU" sz="2800" dirty="0"/>
              <a:t>) </a:t>
            </a:r>
          </a:p>
          <a:p>
            <a:pPr marL="0" indent="0" eaLnBrk="1" hangingPunct="1">
              <a:buFont typeface="Wingdings 2" pitchFamily="18" charset="2"/>
              <a:buNone/>
            </a:pPr>
            <a:r>
              <a:rPr lang="ru-RU" altLang="ru-RU" sz="2800" dirty="0" err="1"/>
              <a:t>Організми</a:t>
            </a:r>
            <a:r>
              <a:rPr lang="ru-RU" altLang="ru-RU" sz="2800" dirty="0"/>
              <a:t> з широким </a:t>
            </a:r>
            <a:r>
              <a:rPr lang="ru-RU" altLang="ru-RU" sz="2800" dirty="0" err="1"/>
              <a:t>діапазоном</a:t>
            </a:r>
            <a:r>
              <a:rPr lang="ru-RU" altLang="ru-RU" sz="2800" dirty="0"/>
              <a:t> </a:t>
            </a:r>
            <a:r>
              <a:rPr lang="ru-RU" altLang="ru-RU" sz="2800" dirty="0" err="1"/>
              <a:t>толерантності</a:t>
            </a:r>
            <a:r>
              <a:rPr lang="ru-RU" altLang="ru-RU" sz="2800" dirty="0"/>
              <a:t> – </a:t>
            </a:r>
            <a:r>
              <a:rPr lang="uk-UA" altLang="ru-RU" sz="2800" b="1" i="1" dirty="0" err="1"/>
              <a:t>еврібіонти</a:t>
            </a:r>
            <a:endParaRPr lang="ru-RU" altLang="ru-RU" sz="2800" dirty="0"/>
          </a:p>
        </p:txBody>
      </p:sp>
    </p:spTree>
    <p:extLst>
      <p:ext uri="{BB962C8B-B14F-4D97-AF65-F5344CB8AC3E}">
        <p14:creationId xmlns:p14="http://schemas.microsoft.com/office/powerpoint/2010/main" val="138405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3"/>
          <p:cNvPicPr>
            <a:picLocks noChangeAspect="1" noChangeArrowheads="1"/>
          </p:cNvPicPr>
          <p:nvPr/>
        </p:nvPicPr>
        <p:blipFill>
          <a:blip r:embed="rId2" cstate="print"/>
          <a:srcRect/>
          <a:stretch>
            <a:fillRect/>
          </a:stretch>
        </p:blipFill>
        <p:spPr bwMode="auto">
          <a:xfrm>
            <a:off x="6156325" y="5043488"/>
            <a:ext cx="2032000" cy="1679575"/>
          </a:xfrm>
          <a:prstGeom prst="rect">
            <a:avLst/>
          </a:prstGeom>
          <a:noFill/>
          <a:ln w="9525">
            <a:noFill/>
            <a:miter lim="800000"/>
            <a:headEnd/>
            <a:tailEnd/>
          </a:ln>
        </p:spPr>
      </p:pic>
      <p:pic>
        <p:nvPicPr>
          <p:cNvPr id="18437" name="Picture 3"/>
          <p:cNvPicPr>
            <a:picLocks noChangeAspect="1" noChangeArrowheads="1"/>
          </p:cNvPicPr>
          <p:nvPr/>
        </p:nvPicPr>
        <p:blipFill>
          <a:blip r:embed="rId3" cstate="print"/>
          <a:srcRect l="52460" t="24190" r="6952" b="36440"/>
          <a:stretch>
            <a:fillRect/>
          </a:stretch>
        </p:blipFill>
        <p:spPr bwMode="auto">
          <a:xfrm>
            <a:off x="763588" y="5054600"/>
            <a:ext cx="2295525" cy="1668463"/>
          </a:xfrm>
          <a:prstGeom prst="rect">
            <a:avLst/>
          </a:prstGeom>
          <a:noFill/>
          <a:ln w="9525">
            <a:noFill/>
            <a:miter lim="800000"/>
            <a:headEnd/>
            <a:tailEnd/>
          </a:ln>
        </p:spPr>
      </p:pic>
      <p:sp>
        <p:nvSpPr>
          <p:cNvPr id="18438" name="TextBox 2"/>
          <p:cNvSpPr txBox="1">
            <a:spLocks noChangeArrowheads="1"/>
          </p:cNvSpPr>
          <p:nvPr/>
        </p:nvSpPr>
        <p:spPr bwMode="auto">
          <a:xfrm>
            <a:off x="3708400" y="5445125"/>
            <a:ext cx="1461297" cy="923330"/>
          </a:xfrm>
          <a:prstGeom prst="rect">
            <a:avLst/>
          </a:prstGeom>
          <a:noFill/>
          <a:ln w="9525">
            <a:noFill/>
            <a:miter lim="800000"/>
            <a:headEnd/>
            <a:tailEnd/>
          </a:ln>
        </p:spPr>
        <p:txBody>
          <a:bodyPr wrap="none">
            <a:spAutoFit/>
          </a:bodyPr>
          <a:lstStyle/>
          <a:p>
            <a:r>
              <a:rPr lang="uk-UA" altLang="ru-RU" dirty="0" err="1"/>
              <a:t>еврібіонти</a:t>
            </a:r>
            <a:endParaRPr lang="en-US" altLang="ru-RU" dirty="0"/>
          </a:p>
          <a:p>
            <a:endParaRPr lang="en-US" altLang="ru-RU" dirty="0"/>
          </a:p>
          <a:p>
            <a:r>
              <a:rPr lang="uk-UA" altLang="ru-RU" dirty="0" err="1"/>
              <a:t>стенобіонти</a:t>
            </a:r>
            <a:endParaRPr lang="ru-RU" altLang="ru-RU" dirty="0"/>
          </a:p>
        </p:txBody>
      </p:sp>
      <p:sp>
        <p:nvSpPr>
          <p:cNvPr id="4" name="Стрелка вправо 3"/>
          <p:cNvSpPr/>
          <p:nvPr/>
        </p:nvSpPr>
        <p:spPr>
          <a:xfrm>
            <a:off x="5508625" y="6165850"/>
            <a:ext cx="393700" cy="44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Стрелка вправо 9"/>
          <p:cNvSpPr/>
          <p:nvPr/>
        </p:nvSpPr>
        <p:spPr>
          <a:xfrm rot="10800000">
            <a:off x="3159125" y="5597525"/>
            <a:ext cx="392113"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6" name="Рисунок 5">
            <a:extLst>
              <a:ext uri="{FF2B5EF4-FFF2-40B4-BE49-F238E27FC236}">
                <a16:creationId xmlns:a16="http://schemas.microsoft.com/office/drawing/2014/main" id="{9181D9DB-A537-BC68-5FBB-2265BF4CFDD1}"/>
              </a:ext>
            </a:extLst>
          </p:cNvPr>
          <p:cNvPicPr>
            <a:picLocks noChangeAspect="1"/>
          </p:cNvPicPr>
          <p:nvPr/>
        </p:nvPicPr>
        <p:blipFill>
          <a:blip r:embed="rId4"/>
          <a:stretch>
            <a:fillRect/>
          </a:stretch>
        </p:blipFill>
        <p:spPr>
          <a:xfrm>
            <a:off x="-9832" y="-85195"/>
            <a:ext cx="9144000" cy="5173389"/>
          </a:xfrm>
          <a:prstGeom prst="rect">
            <a:avLst/>
          </a:prstGeom>
        </p:spPr>
      </p:pic>
    </p:spTree>
    <p:extLst>
      <p:ext uri="{BB962C8B-B14F-4D97-AF65-F5344CB8AC3E}">
        <p14:creationId xmlns:p14="http://schemas.microsoft.com/office/powerpoint/2010/main" val="2560397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468313" y="836613"/>
            <a:ext cx="8229600" cy="3168650"/>
          </a:xfrm>
        </p:spPr>
        <p:txBody>
          <a:bodyPr/>
          <a:lstStyle/>
          <a:p>
            <a:r>
              <a:rPr lang="uk-UA" b="1"/>
              <a:t>Закон мінімуму Лібіха </a:t>
            </a:r>
            <a:r>
              <a:rPr lang="uk-UA"/>
              <a:t>(запропонований німецьким хіміком Юстусом Лібіхом, 1840) стверджує, що якщо певний фактор виснажується нижче критичного мінімального рівня, організм не зможе рости або буде рости аномально (успішність організму визначається тим найважливішим інгредієнтом, якого не вистачає).</a:t>
            </a:r>
          </a:p>
        </p:txBody>
      </p:sp>
      <p:sp>
        <p:nvSpPr>
          <p:cNvPr id="14339" name="Прямоугольник 3"/>
          <p:cNvSpPr>
            <a:spLocks noChangeArrowheads="1"/>
          </p:cNvSpPr>
          <p:nvPr/>
        </p:nvSpPr>
        <p:spPr bwMode="auto">
          <a:xfrm>
            <a:off x="1116013" y="4221163"/>
            <a:ext cx="4572000" cy="2032000"/>
          </a:xfrm>
          <a:prstGeom prst="rect">
            <a:avLst/>
          </a:prstGeom>
          <a:noFill/>
          <a:ln w="9525">
            <a:noFill/>
            <a:miter lim="800000"/>
            <a:headEnd/>
            <a:tailEnd/>
          </a:ln>
        </p:spPr>
        <p:txBody>
          <a:bodyPr>
            <a:spAutoFit/>
          </a:bodyPr>
          <a:lstStyle/>
          <a:p>
            <a:r>
              <a:rPr lang="ru-RU"/>
              <a:t>На ім'я вченого названо образне уявлення цього закону – так звана «бочка Лібіха». Суть моделі полягає в тому, що вода при наповненні бочки починає переливатись через найменшу дошку в бочці, і довжина інших дощок вже не має значення.</a:t>
            </a:r>
            <a:endParaRPr lang="uk-UA"/>
          </a:p>
        </p:txBody>
      </p:sp>
      <p:pic>
        <p:nvPicPr>
          <p:cNvPr id="14340" name="Picture 2" descr="https://upload.wikimedia.org/wikipedia/commons/thumb/1/1c/Minimum-Tonne.svg/800px-Minimum-Tonne.svg.png"/>
          <p:cNvPicPr>
            <a:picLocks noChangeAspect="1" noChangeArrowheads="1"/>
          </p:cNvPicPr>
          <p:nvPr/>
        </p:nvPicPr>
        <p:blipFill>
          <a:blip r:embed="rId2" cstate="print"/>
          <a:srcRect/>
          <a:stretch>
            <a:fillRect/>
          </a:stretch>
        </p:blipFill>
        <p:spPr bwMode="auto">
          <a:xfrm>
            <a:off x="5580063" y="3644900"/>
            <a:ext cx="3095625" cy="28289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2"/>
          <p:cNvSpPr>
            <a:spLocks noGrp="1"/>
          </p:cNvSpPr>
          <p:nvPr>
            <p:ph idx="1"/>
          </p:nvPr>
        </p:nvSpPr>
        <p:spPr>
          <a:xfrm>
            <a:off x="468313" y="620713"/>
            <a:ext cx="8496300" cy="4387850"/>
          </a:xfrm>
        </p:spPr>
        <p:txBody>
          <a:bodyPr/>
          <a:lstStyle/>
          <a:p>
            <a:pPr eaLnBrk="1" hangingPunct="1"/>
            <a:r>
              <a:rPr lang="ru-RU" b="1" dirty="0"/>
              <a:t>Закон обмежувального фактора Блекмана </a:t>
            </a:r>
            <a:r>
              <a:rPr lang="ru-RU" dirty="0"/>
              <a:t>(запропонований британським фізіологом рослин Фредеріком Блекманом, 1909) стверджує, що будь-який організм знаходиться під дією ряду екологічних факторів і дефіцит будь-якого з них позначиться на організмі.</a:t>
            </a:r>
            <a:endParaRPr lang="uk-UA" dirty="0"/>
          </a:p>
          <a:p>
            <a:pPr eaLnBrk="1" hangingPunct="1"/>
            <a:r>
              <a:rPr lang="ru-RU" altLang="ru-RU" b="1" dirty="0"/>
              <a:t>Закон толерантності Шелфорда </a:t>
            </a:r>
            <a:r>
              <a:rPr lang="ru-RU" altLang="ru-RU" dirty="0"/>
              <a:t>(запропонований американським зоологом Віктором Шелфордом, </a:t>
            </a:r>
            <a:r>
              <a:rPr lang="ru-RU" dirty="0"/>
              <a:t>1911): Природним обмежуючим чинником існування організму може бути як мінімальний, так і максимальний екологічний вплив, діапазон між якими визначає ступінь витривалості (толерантності) організму до цього чинника (</a:t>
            </a:r>
            <a:r>
              <a:rPr lang="ru-RU" b="1" dirty="0"/>
              <a:t>закон максимума</a:t>
            </a:r>
            <a:r>
              <a:rPr lang="ru-RU" dirty="0"/>
              <a:t>)</a:t>
            </a:r>
            <a:endParaRPr lang="en-US" altLang="ru-RU" sz="2400" dirty="0"/>
          </a:p>
          <a:p>
            <a:pPr eaLnBrk="1" hangingPunct="1">
              <a:buFont typeface="Wingdings 2" pitchFamily="18" charset="2"/>
              <a:buNone/>
            </a:pPr>
            <a:br>
              <a:rPr lang="en-US" altLang="ru-RU" dirty="0"/>
            </a:br>
            <a:endParaRPr lang="ru-RU" alt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Содержимое 2"/>
          <p:cNvSpPr>
            <a:spLocks noGrp="1"/>
          </p:cNvSpPr>
          <p:nvPr>
            <p:ph idx="1"/>
          </p:nvPr>
        </p:nvSpPr>
        <p:spPr>
          <a:xfrm>
            <a:off x="0" y="476250"/>
            <a:ext cx="8964613" cy="4389438"/>
          </a:xfrm>
        </p:spPr>
        <p:txBody>
          <a:bodyPr/>
          <a:lstStyle/>
          <a:p>
            <a:pPr>
              <a:buFont typeface="Wingdings 2" pitchFamily="18" charset="2"/>
              <a:buNone/>
            </a:pPr>
            <a:r>
              <a:rPr lang="ru-RU" sz="3200" b="1"/>
              <a:t>Юджин Одум </a:t>
            </a:r>
            <a:r>
              <a:rPr lang="ru-RU" sz="3200"/>
              <a:t>(1975) ввів доповнення до закону:</a:t>
            </a:r>
            <a:br>
              <a:rPr lang="ru-RU" sz="3200"/>
            </a:br>
            <a:r>
              <a:rPr lang="ru-RU"/>
              <a:t>1) організмам властивий як широкий діапазон толерантності до одного фактора, так і вузький до іншого</a:t>
            </a:r>
            <a:br>
              <a:rPr lang="ru-RU"/>
            </a:br>
            <a:r>
              <a:rPr lang="ru-RU"/>
              <a:t>2) організми із більшим діапазоном толерантності, як правило, широко розповсюджені</a:t>
            </a:r>
            <a:br>
              <a:rPr lang="ru-RU"/>
            </a:br>
            <a:r>
              <a:rPr lang="ru-RU"/>
              <a:t>3) якщо умови існування, визначені одним екологічним фактором,  змінюються за межі оптимуму, то змінюється і діапазон толерантності до інших екологічних факторів</a:t>
            </a:r>
            <a:br>
              <a:rPr lang="ru-RU"/>
            </a:br>
            <a:r>
              <a:rPr lang="ru-RU"/>
              <a:t>4) період розмноження, росту, як правило, є критичним, межі витривалості організму в цей час набагато вужчі, ніж у дорослої особини.</a:t>
            </a:r>
          </a:p>
          <a:p>
            <a:endParaRPr lang="uk-U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188" y="69215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endParaRPr lang="ru-RU" sz="2000" b="1" dirty="0"/>
          </a:p>
          <a:p>
            <a:pPr marL="514350" indent="-514350" algn="ctr" eaLnBrk="1" fontAlgn="auto" hangingPunct="1">
              <a:spcAft>
                <a:spcPts val="0"/>
              </a:spcAft>
              <a:buClr>
                <a:schemeClr val="accent3"/>
              </a:buClr>
              <a:buFont typeface="Arial" pitchFamily="34" charset="0"/>
              <a:buNone/>
              <a:defRPr/>
            </a:pPr>
            <a:endParaRPr lang="ru-RU" sz="2000" b="1" dirty="0"/>
          </a:p>
          <a:p>
            <a:pPr marL="514350" indent="-514350" algn="ctr" eaLnBrk="1" fontAlgn="auto" hangingPunct="1">
              <a:spcAft>
                <a:spcPts val="0"/>
              </a:spcAft>
              <a:buClr>
                <a:schemeClr val="accent3"/>
              </a:buClr>
              <a:buFont typeface="Arial" pitchFamily="34" charset="0"/>
              <a:buNone/>
              <a:defRPr/>
            </a:pPr>
            <a:r>
              <a:rPr lang="ru-RU" sz="2000" b="1" dirty="0"/>
              <a:t>1830 р. – 1 млрд. чел.</a:t>
            </a:r>
          </a:p>
          <a:p>
            <a:pPr marL="514350" indent="-514350" algn="ctr" eaLnBrk="1" fontAlgn="auto" hangingPunct="1">
              <a:spcAft>
                <a:spcPts val="0"/>
              </a:spcAft>
              <a:buClr>
                <a:schemeClr val="accent3"/>
              </a:buClr>
              <a:buFont typeface="Arial" pitchFamily="34" charset="0"/>
              <a:buNone/>
              <a:defRPr/>
            </a:pPr>
            <a:r>
              <a:rPr lang="ru-RU" sz="2000" b="1" dirty="0"/>
              <a:t>1930 р. – 2 млрд. чел.</a:t>
            </a:r>
          </a:p>
          <a:p>
            <a:pPr marL="514350" indent="-514350" algn="ctr" eaLnBrk="1" fontAlgn="auto" hangingPunct="1">
              <a:spcAft>
                <a:spcPts val="0"/>
              </a:spcAft>
              <a:buClr>
                <a:schemeClr val="accent3"/>
              </a:buClr>
              <a:buFont typeface="Arial" pitchFamily="34" charset="0"/>
              <a:buNone/>
              <a:defRPr/>
            </a:pPr>
            <a:r>
              <a:rPr lang="ru-RU" sz="2000" b="1" dirty="0"/>
              <a:t>1960 р. – 3 млрд. чел.</a:t>
            </a:r>
          </a:p>
          <a:p>
            <a:pPr marL="514350" indent="-514350" algn="ctr" eaLnBrk="1" fontAlgn="auto" hangingPunct="1">
              <a:spcAft>
                <a:spcPts val="0"/>
              </a:spcAft>
              <a:buClr>
                <a:schemeClr val="accent3"/>
              </a:buClr>
              <a:buFont typeface="Arial" pitchFamily="34" charset="0"/>
              <a:buNone/>
              <a:defRPr/>
            </a:pPr>
            <a:r>
              <a:rPr lang="ru-RU" sz="2000" b="1" dirty="0"/>
              <a:t>1975 р. – 4 млрд. чел.</a:t>
            </a:r>
          </a:p>
          <a:p>
            <a:pPr marL="514350" indent="-514350" algn="ctr" eaLnBrk="1" fontAlgn="auto" hangingPunct="1">
              <a:spcAft>
                <a:spcPts val="0"/>
              </a:spcAft>
              <a:buClr>
                <a:schemeClr val="accent3"/>
              </a:buClr>
              <a:buFont typeface="Arial" pitchFamily="34" charset="0"/>
              <a:buNone/>
              <a:defRPr/>
            </a:pPr>
            <a:r>
              <a:rPr lang="ru-RU" sz="2000" b="1" dirty="0"/>
              <a:t>1987 р. – 5 млрд. чел.</a:t>
            </a:r>
          </a:p>
          <a:p>
            <a:pPr marL="514350" indent="-514350" algn="ctr" eaLnBrk="1" fontAlgn="auto" hangingPunct="1">
              <a:spcAft>
                <a:spcPts val="0"/>
              </a:spcAft>
              <a:buClr>
                <a:schemeClr val="accent3"/>
              </a:buClr>
              <a:buFont typeface="Arial" pitchFamily="34" charset="0"/>
              <a:buNone/>
              <a:defRPr/>
            </a:pPr>
            <a:r>
              <a:rPr lang="ru-RU" sz="2000" b="1" dirty="0"/>
              <a:t>1999 р. – 6 млрд. чел.</a:t>
            </a:r>
          </a:p>
          <a:p>
            <a:pPr marL="514350" indent="-514350" algn="ctr" eaLnBrk="1" fontAlgn="auto" hangingPunct="1">
              <a:spcAft>
                <a:spcPts val="0"/>
              </a:spcAft>
              <a:buClr>
                <a:schemeClr val="accent3"/>
              </a:buClr>
              <a:buFont typeface="Arial" pitchFamily="34" charset="0"/>
              <a:buNone/>
              <a:defRPr/>
            </a:pPr>
            <a:r>
              <a:rPr lang="ru-RU" sz="2000" b="1" dirty="0"/>
              <a:t>32021  р. – 7, 888 млрд. чел.</a:t>
            </a:r>
            <a:r>
              <a:rPr lang="uk-UA" sz="2000" dirty="0"/>
              <a:t> </a:t>
            </a:r>
            <a:endParaRPr lang="ru-RU" sz="2000" b="1" dirty="0"/>
          </a:p>
          <a:p>
            <a:pPr marL="514350" indent="-514350" algn="ctr" eaLnBrk="1" fontAlgn="auto" hangingPunct="1">
              <a:spcAft>
                <a:spcPts val="0"/>
              </a:spcAft>
              <a:buClr>
                <a:schemeClr val="accent3"/>
              </a:buClr>
              <a:buFont typeface="Arial" pitchFamily="34" charset="0"/>
              <a:buNone/>
              <a:defRPr/>
            </a:pPr>
            <a:r>
              <a:rPr lang="ru-RU" sz="2000" b="1" dirty="0"/>
              <a:t>2030 г – может составить 9 млрд. </a:t>
            </a:r>
          </a:p>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r>
              <a:rPr lang="ru-RU" sz="2000" b="1" dirty="0"/>
              <a:t>Урбанізація - інтенсивне збільшення міст - займають 0,5% площі нашої планети, проживає 40% населення.</a:t>
            </a:r>
          </a:p>
          <a:p>
            <a:pPr marL="514350" indent="-514350" eaLnBrk="1" fontAlgn="auto" hangingPunct="1">
              <a:spcAft>
                <a:spcPts val="0"/>
              </a:spcAft>
              <a:buClr>
                <a:schemeClr val="accent3"/>
              </a:buClr>
              <a:buFont typeface="Arial" pitchFamily="34" charset="0"/>
              <a:buNone/>
              <a:defRPr/>
            </a:pPr>
            <a:r>
              <a:rPr lang="ru-RU" sz="2000" b="1" dirty="0"/>
              <a:t>Інтенсивний розвиток промислового виробництва.</a:t>
            </a:r>
          </a:p>
        </p:txBody>
      </p:sp>
      <p:sp>
        <p:nvSpPr>
          <p:cNvPr id="4" name="Заголовок 3"/>
          <p:cNvSpPr>
            <a:spLocks noGrp="1"/>
          </p:cNvSpPr>
          <p:nvPr>
            <p:ph type="title"/>
          </p:nvPr>
        </p:nvSpPr>
        <p:spPr>
          <a:xfrm>
            <a:off x="468313" y="908050"/>
            <a:ext cx="8675687" cy="1143000"/>
          </a:xfrm>
        </p:spPr>
        <p:txBody>
          <a:bodyPr/>
          <a:lstStyle/>
          <a:p>
            <a:pPr algn="ctr">
              <a:defRPr/>
            </a:pPr>
            <a:r>
              <a:rPr lang="uk-UA" sz="3600" b="1" dirty="0"/>
              <a:t>Антропогенні фактори</a:t>
            </a:r>
            <a:r>
              <a:rPr lang="uk-UA" sz="3600" b="1" dirty="0">
                <a:latin typeface="+mn-lt"/>
              </a:rPr>
              <a:t> -</a:t>
            </a:r>
            <a:r>
              <a:rPr lang="uk-UA" sz="3600" b="1" dirty="0"/>
              <a:t> зумовлені діяльністю людини.</a:t>
            </a:r>
            <a:br>
              <a:rPr lang="uk-UA" sz="3600" dirty="0"/>
            </a:br>
            <a:r>
              <a:rPr lang="uk-UA" sz="2400" dirty="0"/>
              <a:t>За своєю природою бувають </a:t>
            </a:r>
            <a:r>
              <a:rPr lang="uk-UA" sz="2400" b="1" dirty="0">
                <a:solidFill>
                  <a:srgbClr val="C00000"/>
                </a:solidFill>
              </a:rPr>
              <a:t>хімічні, фізичні та комбіновані </a:t>
            </a:r>
            <a:r>
              <a:rPr lang="uk-UA" sz="2400" dirty="0"/>
              <a:t>(кліматичні, рельєфоутворювальні).</a:t>
            </a:r>
          </a:p>
        </p:txBody>
      </p:sp>
      <p:sp>
        <p:nvSpPr>
          <p:cNvPr id="7" name="Стрелка вниз 6"/>
          <p:cNvSpPr/>
          <p:nvPr/>
        </p:nvSpPr>
        <p:spPr>
          <a:xfrm>
            <a:off x="4643438" y="5084763"/>
            <a:ext cx="288925" cy="431800"/>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Grp="1" noChangeAspect="1" noChangeArrowheads="1"/>
          </p:cNvPicPr>
          <p:nvPr>
            <p:ph idx="1"/>
          </p:nvPr>
        </p:nvPicPr>
        <p:blipFill>
          <a:blip r:embed="rId2" cstate="print"/>
          <a:srcRect/>
          <a:stretch>
            <a:fillRect/>
          </a:stretch>
        </p:blipFill>
        <p:spPr>
          <a:xfrm>
            <a:off x="539750" y="3860800"/>
            <a:ext cx="4032250" cy="2706688"/>
          </a:xfrm>
        </p:spPr>
      </p:pic>
      <p:pic>
        <p:nvPicPr>
          <p:cNvPr id="21507" name="Picture 3"/>
          <p:cNvPicPr>
            <a:picLocks noChangeAspect="1" noChangeArrowheads="1"/>
          </p:cNvPicPr>
          <p:nvPr/>
        </p:nvPicPr>
        <p:blipFill>
          <a:blip r:embed="rId3" cstate="print"/>
          <a:srcRect/>
          <a:stretch>
            <a:fillRect/>
          </a:stretch>
        </p:blipFill>
        <p:spPr bwMode="auto">
          <a:xfrm>
            <a:off x="4716463" y="3933825"/>
            <a:ext cx="3743325" cy="2584450"/>
          </a:xfrm>
          <a:prstGeom prst="rect">
            <a:avLst/>
          </a:prstGeom>
          <a:noFill/>
          <a:ln w="9525">
            <a:noFill/>
            <a:miter lim="800000"/>
            <a:headEnd/>
            <a:tailEnd/>
          </a:ln>
        </p:spPr>
      </p:pic>
      <p:sp>
        <p:nvSpPr>
          <p:cNvPr id="17413" name="Прямоугольник 5"/>
          <p:cNvSpPr>
            <a:spLocks noChangeArrowheads="1"/>
          </p:cNvSpPr>
          <p:nvPr/>
        </p:nvSpPr>
        <p:spPr bwMode="auto">
          <a:xfrm>
            <a:off x="395288" y="404813"/>
            <a:ext cx="8424862" cy="34782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uk-UA" altLang="ru-RU" sz="2800" dirty="0">
                <a:latin typeface="+mn-lt"/>
              </a:rPr>
              <a:t>Прикладами антропогенного впливу є</a:t>
            </a:r>
          </a:p>
          <a:p>
            <a:pPr eaLnBrk="1" hangingPunct="1">
              <a:buFont typeface="Arial" pitchFamily="34" charset="0"/>
              <a:buChar char="•"/>
              <a:defRPr/>
            </a:pPr>
            <a:r>
              <a:rPr lang="uk-UA" altLang="ru-RU" sz="2400" dirty="0">
                <a:latin typeface="+mn-lt"/>
              </a:rPr>
              <a:t>  </a:t>
            </a:r>
            <a:r>
              <a:rPr lang="uk-UA" altLang="ru-RU" sz="2400" b="1" dirty="0">
                <a:latin typeface="+mn-lt"/>
              </a:rPr>
              <a:t>Забруднення повітря та води </a:t>
            </a:r>
            <a:r>
              <a:rPr lang="uk-UA" altLang="ru-RU" sz="2400" dirty="0">
                <a:latin typeface="+mn-lt"/>
              </a:rPr>
              <a:t>(забруднювачі, що не розкладаються та біологічно розкладаються)</a:t>
            </a:r>
          </a:p>
          <a:p>
            <a:pPr eaLnBrk="1" hangingPunct="1">
              <a:buFont typeface="Arial" pitchFamily="34" charset="0"/>
              <a:buChar char="•"/>
              <a:defRPr/>
            </a:pPr>
            <a:r>
              <a:rPr lang="uk-UA" altLang="ru-RU" sz="2400" dirty="0">
                <a:latin typeface="+mn-lt"/>
              </a:rPr>
              <a:t>  </a:t>
            </a:r>
            <a:r>
              <a:rPr lang="uk-UA" altLang="ru-RU" sz="2400" b="1" dirty="0">
                <a:latin typeface="+mn-lt"/>
              </a:rPr>
              <a:t>Кислотні дощі </a:t>
            </a:r>
            <a:r>
              <a:rPr lang="uk-UA" altLang="ru-RU" sz="2400" dirty="0">
                <a:latin typeface="+mn-lt"/>
              </a:rPr>
              <a:t>(діоксид сірки та оксиди азоту в повітрі).</a:t>
            </a:r>
          </a:p>
          <a:p>
            <a:pPr eaLnBrk="1" hangingPunct="1">
              <a:buFont typeface="Arial" pitchFamily="34" charset="0"/>
              <a:buChar char="•"/>
              <a:defRPr/>
            </a:pPr>
            <a:r>
              <a:rPr lang="uk-UA" altLang="ru-RU" sz="2400" b="1" dirty="0">
                <a:latin typeface="+mn-lt"/>
              </a:rPr>
              <a:t> Парниковий ефект </a:t>
            </a:r>
            <a:r>
              <a:rPr lang="uk-UA" altLang="ru-RU" sz="2400" dirty="0">
                <a:latin typeface="+mn-lt"/>
              </a:rPr>
              <a:t>(збільшення вуглекислого газу в атмосфері)</a:t>
            </a:r>
          </a:p>
          <a:p>
            <a:pPr eaLnBrk="1" hangingPunct="1">
              <a:buFont typeface="Arial" pitchFamily="34" charset="0"/>
              <a:buChar char="•"/>
              <a:defRPr/>
            </a:pPr>
            <a:r>
              <a:rPr lang="uk-UA" altLang="ru-RU" sz="2400" dirty="0">
                <a:latin typeface="+mn-lt"/>
              </a:rPr>
              <a:t> </a:t>
            </a:r>
            <a:r>
              <a:rPr lang="uk-UA" altLang="ru-RU" sz="2400" b="1" dirty="0">
                <a:latin typeface="+mn-lt"/>
              </a:rPr>
              <a:t>Руйнування озонового шару </a:t>
            </a:r>
            <a:r>
              <a:rPr lang="uk-UA" altLang="ru-RU" sz="2400" dirty="0">
                <a:latin typeface="+mn-lt"/>
              </a:rPr>
              <a:t>(хлорфторвуглеці (ХФВ), які використовувалися в аерозольних балончиках і як холодоагенти)</a:t>
            </a:r>
            <a:endParaRPr lang="ru-RU" alt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611560" y="332656"/>
            <a:ext cx="8229600" cy="792088"/>
          </a:xfrm>
        </p:spPr>
        <p:txBody>
          <a:bodyPr/>
          <a:lstStyle/>
          <a:p>
            <a:pPr algn="ctr"/>
            <a:r>
              <a:rPr lang="uk-UA" altLang="ru-RU" sz="4400" dirty="0"/>
              <a:t>Парниковий ефект</a:t>
            </a:r>
            <a:endParaRPr lang="ru-RU" altLang="ru-RU" sz="4400" dirty="0"/>
          </a:p>
        </p:txBody>
      </p:sp>
      <p:pic>
        <p:nvPicPr>
          <p:cNvPr id="23555" name="Picture 2" descr="ÐÐ°ÑÑÐ¸Ð½ÐºÐ¸ Ð¿Ð¾ Ð·Ð°Ð¿ÑÐ¾ÑÑ the greenhouse effect"/>
          <p:cNvPicPr>
            <a:picLocks noGrp="1" noChangeAspect="1" noChangeArrowheads="1"/>
          </p:cNvPicPr>
          <p:nvPr>
            <p:ph idx="1"/>
          </p:nvPr>
        </p:nvPicPr>
        <p:blipFill>
          <a:blip r:embed="rId2" cstate="print"/>
          <a:srcRect/>
          <a:stretch>
            <a:fillRect/>
          </a:stretch>
        </p:blipFill>
        <p:spPr>
          <a:xfrm>
            <a:off x="457200" y="1276350"/>
            <a:ext cx="8172450" cy="4814888"/>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endParaRPr lang="uk-UA"/>
          </a:p>
        </p:txBody>
      </p:sp>
      <p:pic>
        <p:nvPicPr>
          <p:cNvPr id="22531" name="Picture 2"/>
          <p:cNvPicPr>
            <a:picLocks noGrp="1" noChangeAspect="1" noChangeArrowheads="1"/>
          </p:cNvPicPr>
          <p:nvPr>
            <p:ph idx="1"/>
          </p:nvPr>
        </p:nvPicPr>
        <p:blipFill>
          <a:blip r:embed="rId2" cstate="print"/>
          <a:srcRect/>
          <a:stretch>
            <a:fillRect/>
          </a:stretch>
        </p:blipFill>
        <p:spPr>
          <a:xfrm>
            <a:off x="611188" y="981075"/>
            <a:ext cx="8037512" cy="4945063"/>
          </a:xfrm>
          <a:noFill/>
        </p:spPr>
      </p:pic>
      <p:sp>
        <p:nvSpPr>
          <p:cNvPr id="5" name="Стрелка вниз 4"/>
          <p:cNvSpPr/>
          <p:nvPr/>
        </p:nvSpPr>
        <p:spPr>
          <a:xfrm>
            <a:off x="4427538" y="4221163"/>
            <a:ext cx="73025"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6" name="Стрелка вверх 5"/>
          <p:cNvSpPr/>
          <p:nvPr/>
        </p:nvSpPr>
        <p:spPr>
          <a:xfrm>
            <a:off x="4356100" y="1773238"/>
            <a:ext cx="71438" cy="5762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9" name="Стрелка вправо 8"/>
          <p:cNvSpPr/>
          <p:nvPr/>
        </p:nvSpPr>
        <p:spPr>
          <a:xfrm rot="19868020" flipV="1">
            <a:off x="5627688" y="2352675"/>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1" name="Стрелка вправо 10"/>
          <p:cNvSpPr/>
          <p:nvPr/>
        </p:nvSpPr>
        <p:spPr>
          <a:xfrm rot="19868020" flipV="1">
            <a:off x="5627688" y="2352675"/>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3" name="Стрелка вправо 12"/>
          <p:cNvSpPr/>
          <p:nvPr/>
        </p:nvSpPr>
        <p:spPr>
          <a:xfrm rot="2010813" flipV="1">
            <a:off x="5545138" y="4102100"/>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8" name="Стрелка влево 17"/>
          <p:cNvSpPr/>
          <p:nvPr/>
        </p:nvSpPr>
        <p:spPr>
          <a:xfrm rot="19948186">
            <a:off x="2535238" y="4078288"/>
            <a:ext cx="649287" cy="730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20" name="Стрелка вправо 19"/>
          <p:cNvSpPr/>
          <p:nvPr/>
        </p:nvSpPr>
        <p:spPr>
          <a:xfrm rot="12312960" flipV="1">
            <a:off x="2611438" y="2408238"/>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4"/>
          <p:cNvSpPr>
            <a:spLocks noGrp="1"/>
          </p:cNvSpPr>
          <p:nvPr>
            <p:ph type="title"/>
          </p:nvPr>
        </p:nvSpPr>
        <p:spPr>
          <a:xfrm>
            <a:off x="467544" y="0"/>
            <a:ext cx="8229600" cy="836712"/>
          </a:xfrm>
        </p:spPr>
        <p:txBody>
          <a:bodyPr/>
          <a:lstStyle/>
          <a:p>
            <a:pPr algn="ctr"/>
            <a:r>
              <a:rPr lang="ru-RU" sz="4000" b="1" dirty="0">
                <a:solidFill>
                  <a:srgbClr val="C00000"/>
                </a:solidFill>
              </a:rPr>
              <a:t>АРАЛЬСЬКЕ </a:t>
            </a:r>
            <a:r>
              <a:rPr lang="en-US" sz="4000" b="1" dirty="0">
                <a:solidFill>
                  <a:srgbClr val="C00000"/>
                </a:solidFill>
              </a:rPr>
              <a:t>“</a:t>
            </a:r>
            <a:r>
              <a:rPr lang="ru-RU" sz="4000" b="1" dirty="0">
                <a:solidFill>
                  <a:srgbClr val="C00000"/>
                </a:solidFill>
              </a:rPr>
              <a:t>МОРЕ</a:t>
            </a:r>
            <a:r>
              <a:rPr lang="en-US" sz="4000" b="1" dirty="0">
                <a:solidFill>
                  <a:srgbClr val="C00000"/>
                </a:solidFill>
              </a:rPr>
              <a:t>”</a:t>
            </a:r>
            <a:endParaRPr lang="ru-RU" sz="4000" b="1" dirty="0">
              <a:solidFill>
                <a:srgbClr val="C00000"/>
              </a:solidFill>
            </a:endParaRPr>
          </a:p>
        </p:txBody>
      </p:sp>
      <p:pic>
        <p:nvPicPr>
          <p:cNvPr id="24579" name="Содержимое 5" descr="а.jpg"/>
          <p:cNvPicPr>
            <a:picLocks noGrp="1" noChangeAspect="1"/>
          </p:cNvPicPr>
          <p:nvPr>
            <p:ph idx="1"/>
          </p:nvPr>
        </p:nvPicPr>
        <p:blipFill>
          <a:blip r:embed="rId3" cstate="print"/>
          <a:srcRect/>
          <a:stretch>
            <a:fillRect/>
          </a:stretch>
        </p:blipFill>
        <p:spPr>
          <a:xfrm>
            <a:off x="3347864" y="1700808"/>
            <a:ext cx="5400600" cy="3375375"/>
          </a:xfrm>
        </p:spPr>
      </p:pic>
      <p:sp>
        <p:nvSpPr>
          <p:cNvPr id="4" name="Прямоугольник 3"/>
          <p:cNvSpPr/>
          <p:nvPr/>
        </p:nvSpPr>
        <p:spPr>
          <a:xfrm>
            <a:off x="827584" y="5157192"/>
            <a:ext cx="7345362" cy="1477962"/>
          </a:xfrm>
          <a:prstGeom prst="rect">
            <a:avLst/>
          </a:prstGeom>
        </p:spPr>
        <p:txBody>
          <a:bodyPr>
            <a:spAutoFit/>
          </a:bodyPr>
          <a:lstStyle/>
          <a:p>
            <a:pPr algn="just">
              <a:buFont typeface="Arial" charset="0"/>
              <a:buNone/>
              <a:defRPr/>
            </a:pPr>
            <a:r>
              <a:rPr lang="ru-RU" b="1" dirty="0"/>
              <a:t>За підрахунками екологів, за 30 років забору води з річок, яка впадали в Аральське море, його рівень понизився на 14 метрів, що призвело до масового вимирання більшості видів тварин і рослин. </a:t>
            </a:r>
            <a:r>
              <a:rPr lang="ru-RU" b="1" i="1" dirty="0"/>
              <a:t>Поновленню екосистема Аральського моря    на цей час НЕ ПІДЛЯГАЄ.</a:t>
            </a:r>
            <a:endParaRPr lang="ru-RU" i="1" dirty="0"/>
          </a:p>
        </p:txBody>
      </p:sp>
      <p:pic>
        <p:nvPicPr>
          <p:cNvPr id="8" name="Picture 6" descr="Аральское море в 1989 году и в 2014 году"/>
          <p:cNvPicPr>
            <a:picLocks noChangeAspect="1" noChangeArrowheads="1"/>
          </p:cNvPicPr>
          <p:nvPr/>
        </p:nvPicPr>
        <p:blipFill>
          <a:blip r:embed="rId4" cstate="print"/>
          <a:srcRect/>
          <a:stretch>
            <a:fillRect/>
          </a:stretch>
        </p:blipFill>
        <p:spPr bwMode="auto">
          <a:xfrm>
            <a:off x="827584" y="980728"/>
            <a:ext cx="4608512" cy="39172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Содержимое 2"/>
          <p:cNvSpPr>
            <a:spLocks noGrp="1"/>
          </p:cNvSpPr>
          <p:nvPr>
            <p:ph idx="1"/>
          </p:nvPr>
        </p:nvSpPr>
        <p:spPr>
          <a:xfrm>
            <a:off x="457200" y="620688"/>
            <a:ext cx="8229600" cy="5703912"/>
          </a:xfrm>
        </p:spPr>
        <p:txBody>
          <a:bodyPr/>
          <a:lstStyle/>
          <a:p>
            <a:pPr>
              <a:buFont typeface="Wingdings 2" pitchFamily="18" charset="2"/>
              <a:buNone/>
            </a:pPr>
            <a:r>
              <a:rPr lang="ru-RU" sz="2800" b="1" dirty="0">
                <a:solidFill>
                  <a:srgbClr val="FF0000"/>
                </a:solidFill>
              </a:rPr>
              <a:t>Стебніківська катострофа: 14 вересня 1983 р. </a:t>
            </a:r>
            <a:r>
              <a:rPr lang="ru-RU" sz="2800" b="1" dirty="0"/>
              <a:t>– </a:t>
            </a:r>
            <a:r>
              <a:rPr lang="ru-RU" sz="2400" dirty="0"/>
              <a:t>прорив дамби розсолосховища </a:t>
            </a:r>
            <a:r>
              <a:rPr lang="ru-RU" sz="2400" dirty="0">
                <a:solidFill>
                  <a:srgbClr val="FF0000"/>
                </a:solidFill>
              </a:rPr>
              <a:t>Стебніківського калійного комбінату</a:t>
            </a:r>
            <a:r>
              <a:rPr lang="ru-RU" sz="2400" dirty="0"/>
              <a:t> (Західна Україна) призвів до екологічної катастрофи на Дністрі. 4,5 млн. куб. м жгучого розсолу знищили фауну та флору. На довгий час за течією річки порушено водопостачання населених пунктів, упритул до Молдови й Одеси.</a:t>
            </a:r>
          </a:p>
          <a:p>
            <a:pPr>
              <a:buFont typeface="Wingdings 2" pitchFamily="18" charset="2"/>
              <a:buNone/>
            </a:pPr>
            <a:r>
              <a:rPr lang="ru-RU" sz="2800" b="1" dirty="0">
                <a:solidFill>
                  <a:srgbClr val="FF0000"/>
                </a:solidFill>
              </a:rPr>
              <a:t>Чорнобильська катострофа: 26 квітня 1986 р. </a:t>
            </a:r>
            <a:r>
              <a:rPr lang="ru-RU" sz="2800" b="1" dirty="0"/>
              <a:t>відбулося руйнування 4-го енергоблоку </a:t>
            </a:r>
            <a:r>
              <a:rPr lang="ru-RU" sz="2800" b="1" dirty="0">
                <a:solidFill>
                  <a:srgbClr val="FF0000"/>
                </a:solidFill>
              </a:rPr>
              <a:t>Чорнобильськоє АЕС</a:t>
            </a:r>
            <a:r>
              <a:rPr lang="ru-RU" sz="2800" b="1" dirty="0"/>
              <a:t>, що мало вибуховий характер, реактор повністю зруйнований, у довкілля викинуто велику кількість радіоактивних речовин.</a:t>
            </a:r>
          </a:p>
          <a:p>
            <a:pPr>
              <a:buFont typeface="Wingdings 2" pitchFamily="18" charset="2"/>
              <a:buNone/>
            </a:pP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323850" y="153988"/>
            <a:ext cx="8229600" cy="1143000"/>
          </a:xfrm>
        </p:spPr>
        <p:txBody>
          <a:bodyPr/>
          <a:lstStyle/>
          <a:p>
            <a:pPr algn="ctr"/>
            <a:r>
              <a:rPr lang="ru-RU" altLang="ru-RU" sz="4000" b="1"/>
              <a:t>Види, зниклі внаслідок діяльності людини</a:t>
            </a:r>
          </a:p>
        </p:txBody>
      </p:sp>
      <p:pic>
        <p:nvPicPr>
          <p:cNvPr id="26627" name="Picture 2" descr="Side view of a brown-green dugong: It is similar to a manatee in that the head is pointed downwards, the eyes are small, and the body is stocky. The arms are perpendicular to the body and bend backwards toward the tail. There are no fingernails. The tail is knotched, much like a dolphin tail."/>
          <p:cNvPicPr>
            <a:picLocks noChangeAspect="1" noChangeArrowheads="1"/>
          </p:cNvPicPr>
          <p:nvPr/>
        </p:nvPicPr>
        <p:blipFill>
          <a:blip r:embed="rId2" cstate="print"/>
          <a:srcRect/>
          <a:stretch>
            <a:fillRect/>
          </a:stretch>
        </p:blipFill>
        <p:spPr bwMode="auto">
          <a:xfrm>
            <a:off x="539750" y="1296988"/>
            <a:ext cx="3151188" cy="1933575"/>
          </a:xfrm>
          <a:prstGeom prst="rect">
            <a:avLst/>
          </a:prstGeom>
          <a:noFill/>
          <a:ln w="9525">
            <a:noFill/>
            <a:miter lim="800000"/>
            <a:headEnd/>
            <a:tailEnd/>
          </a:ln>
        </p:spPr>
      </p:pic>
      <p:sp>
        <p:nvSpPr>
          <p:cNvPr id="26628" name="TextBox 4"/>
          <p:cNvSpPr txBox="1">
            <a:spLocks noChangeArrowheads="1"/>
          </p:cNvSpPr>
          <p:nvPr/>
        </p:nvSpPr>
        <p:spPr bwMode="auto">
          <a:xfrm>
            <a:off x="1042988" y="3213100"/>
            <a:ext cx="2228850" cy="369888"/>
          </a:xfrm>
          <a:prstGeom prst="rect">
            <a:avLst/>
          </a:prstGeom>
          <a:noFill/>
          <a:ln w="9525">
            <a:noFill/>
            <a:miter lim="800000"/>
            <a:headEnd/>
            <a:tailEnd/>
          </a:ln>
        </p:spPr>
        <p:txBody>
          <a:bodyPr wrap="none">
            <a:spAutoFit/>
          </a:bodyPr>
          <a:lstStyle/>
          <a:p>
            <a:r>
              <a:rPr lang="uk-UA" altLang="ru-RU"/>
              <a:t>стеллерова корова</a:t>
            </a:r>
            <a:endParaRPr lang="ru-RU" altLang="ru-RU"/>
          </a:p>
        </p:txBody>
      </p:sp>
      <p:pic>
        <p:nvPicPr>
          <p:cNvPr id="26629" name="Picture 4" descr="Quagga photo.jpg"/>
          <p:cNvPicPr>
            <a:picLocks noGrp="1" noChangeAspect="1" noChangeArrowheads="1"/>
          </p:cNvPicPr>
          <p:nvPr>
            <p:ph idx="1"/>
          </p:nvPr>
        </p:nvPicPr>
        <p:blipFill>
          <a:blip r:embed="rId3" cstate="print"/>
          <a:srcRect/>
          <a:stretch>
            <a:fillRect/>
          </a:stretch>
        </p:blipFill>
        <p:spPr>
          <a:xfrm>
            <a:off x="4643438" y="1296988"/>
            <a:ext cx="2751137" cy="1933575"/>
          </a:xfrm>
          <a:noFill/>
        </p:spPr>
      </p:pic>
      <p:sp>
        <p:nvSpPr>
          <p:cNvPr id="26630" name="TextBox 5"/>
          <p:cNvSpPr txBox="1">
            <a:spLocks noChangeArrowheads="1"/>
          </p:cNvSpPr>
          <p:nvPr/>
        </p:nvSpPr>
        <p:spPr bwMode="auto">
          <a:xfrm>
            <a:off x="5580063" y="3255963"/>
            <a:ext cx="827087" cy="369887"/>
          </a:xfrm>
          <a:prstGeom prst="rect">
            <a:avLst/>
          </a:prstGeom>
          <a:noFill/>
          <a:ln w="9525">
            <a:noFill/>
            <a:miter lim="800000"/>
            <a:headEnd/>
            <a:tailEnd/>
          </a:ln>
        </p:spPr>
        <p:txBody>
          <a:bodyPr wrap="none">
            <a:spAutoFit/>
          </a:bodyPr>
          <a:lstStyle/>
          <a:p>
            <a:r>
              <a:rPr lang="uk-UA" altLang="ru-RU"/>
              <a:t>квагга</a:t>
            </a:r>
            <a:endParaRPr lang="ru-RU" altLang="ru-RU"/>
          </a:p>
        </p:txBody>
      </p:sp>
      <p:pic>
        <p:nvPicPr>
          <p:cNvPr id="26631" name="Picture 6" descr="Bird lore (1913) (14562557107).jpg"/>
          <p:cNvPicPr>
            <a:picLocks noChangeAspect="1" noChangeArrowheads="1"/>
          </p:cNvPicPr>
          <p:nvPr/>
        </p:nvPicPr>
        <p:blipFill>
          <a:blip r:embed="rId4" cstate="print"/>
          <a:srcRect/>
          <a:stretch>
            <a:fillRect/>
          </a:stretch>
        </p:blipFill>
        <p:spPr bwMode="auto">
          <a:xfrm>
            <a:off x="827088" y="3843338"/>
            <a:ext cx="1655762" cy="2203450"/>
          </a:xfrm>
          <a:prstGeom prst="rect">
            <a:avLst/>
          </a:prstGeom>
          <a:noFill/>
          <a:ln w="9525">
            <a:noFill/>
            <a:miter lim="800000"/>
            <a:headEnd/>
            <a:tailEnd/>
          </a:ln>
        </p:spPr>
      </p:pic>
      <p:sp>
        <p:nvSpPr>
          <p:cNvPr id="26632" name="TextBox 6"/>
          <p:cNvSpPr txBox="1">
            <a:spLocks noChangeArrowheads="1"/>
          </p:cNvSpPr>
          <p:nvPr/>
        </p:nvSpPr>
        <p:spPr bwMode="auto">
          <a:xfrm>
            <a:off x="633413" y="6102350"/>
            <a:ext cx="2073275" cy="369888"/>
          </a:xfrm>
          <a:prstGeom prst="rect">
            <a:avLst/>
          </a:prstGeom>
          <a:noFill/>
          <a:ln w="9525">
            <a:noFill/>
            <a:miter lim="800000"/>
            <a:headEnd/>
            <a:tailEnd/>
          </a:ln>
        </p:spPr>
        <p:txBody>
          <a:bodyPr wrap="none">
            <a:spAutoFit/>
          </a:bodyPr>
          <a:lstStyle/>
          <a:p>
            <a:r>
              <a:rPr lang="uk-UA" altLang="ru-RU"/>
              <a:t>мандрівний голуб</a:t>
            </a:r>
            <a:endParaRPr lang="ru-RU" altLang="ru-RU"/>
          </a:p>
        </p:txBody>
      </p:sp>
      <p:pic>
        <p:nvPicPr>
          <p:cNvPr id="26633" name="Picture 8" descr="Kherson tarpan.jpg"/>
          <p:cNvPicPr>
            <a:picLocks noChangeAspect="1" noChangeArrowheads="1"/>
          </p:cNvPicPr>
          <p:nvPr/>
        </p:nvPicPr>
        <p:blipFill>
          <a:blip r:embed="rId5" cstate="print"/>
          <a:srcRect/>
          <a:stretch>
            <a:fillRect/>
          </a:stretch>
        </p:blipFill>
        <p:spPr bwMode="auto">
          <a:xfrm>
            <a:off x="3032125" y="3833813"/>
            <a:ext cx="3024188" cy="2103437"/>
          </a:xfrm>
          <a:prstGeom prst="rect">
            <a:avLst/>
          </a:prstGeom>
          <a:noFill/>
          <a:ln w="9525">
            <a:noFill/>
            <a:miter lim="800000"/>
            <a:headEnd/>
            <a:tailEnd/>
          </a:ln>
        </p:spPr>
      </p:pic>
      <p:sp>
        <p:nvSpPr>
          <p:cNvPr id="26634" name="TextBox 7"/>
          <p:cNvSpPr txBox="1">
            <a:spLocks noChangeArrowheads="1"/>
          </p:cNvSpPr>
          <p:nvPr/>
        </p:nvSpPr>
        <p:spPr bwMode="auto">
          <a:xfrm>
            <a:off x="4284663" y="6046788"/>
            <a:ext cx="925512" cy="369887"/>
          </a:xfrm>
          <a:prstGeom prst="rect">
            <a:avLst/>
          </a:prstGeom>
          <a:noFill/>
          <a:ln w="9525">
            <a:noFill/>
            <a:miter lim="800000"/>
            <a:headEnd/>
            <a:tailEnd/>
          </a:ln>
        </p:spPr>
        <p:txBody>
          <a:bodyPr wrap="none">
            <a:spAutoFit/>
          </a:bodyPr>
          <a:lstStyle/>
          <a:p>
            <a:r>
              <a:rPr lang="uk-UA" altLang="ru-RU"/>
              <a:t>тарпан</a:t>
            </a:r>
            <a:endParaRPr lang="ru-RU" altLang="ru-RU"/>
          </a:p>
        </p:txBody>
      </p:sp>
      <p:pic>
        <p:nvPicPr>
          <p:cNvPr id="26635" name="Picture 10" descr="Skeleton and model of a dodo"/>
          <p:cNvPicPr>
            <a:picLocks noChangeAspect="1" noChangeArrowheads="1"/>
          </p:cNvPicPr>
          <p:nvPr/>
        </p:nvPicPr>
        <p:blipFill>
          <a:blip r:embed="rId6" cstate="print"/>
          <a:srcRect/>
          <a:stretch>
            <a:fillRect/>
          </a:stretch>
        </p:blipFill>
        <p:spPr bwMode="auto">
          <a:xfrm>
            <a:off x="6443663" y="3867150"/>
            <a:ext cx="2286000" cy="1514475"/>
          </a:xfrm>
          <a:prstGeom prst="rect">
            <a:avLst/>
          </a:prstGeom>
          <a:noFill/>
          <a:ln w="9525">
            <a:noFill/>
            <a:miter lim="800000"/>
            <a:headEnd/>
            <a:tailEnd/>
          </a:ln>
        </p:spPr>
      </p:pic>
      <p:sp>
        <p:nvSpPr>
          <p:cNvPr id="26636" name="TextBox 8"/>
          <p:cNvSpPr txBox="1">
            <a:spLocks noChangeArrowheads="1"/>
          </p:cNvSpPr>
          <p:nvPr/>
        </p:nvSpPr>
        <p:spPr bwMode="auto">
          <a:xfrm>
            <a:off x="7339013" y="5454650"/>
            <a:ext cx="704850" cy="369888"/>
          </a:xfrm>
          <a:prstGeom prst="rect">
            <a:avLst/>
          </a:prstGeom>
          <a:noFill/>
          <a:ln w="9525">
            <a:noFill/>
            <a:miter lim="800000"/>
            <a:headEnd/>
            <a:tailEnd/>
          </a:ln>
        </p:spPr>
        <p:txBody>
          <a:bodyPr wrap="none">
            <a:spAutoFit/>
          </a:bodyPr>
          <a:lstStyle/>
          <a:p>
            <a:r>
              <a:rPr lang="uk-UA" altLang="ru-RU"/>
              <a:t>додо</a:t>
            </a:r>
            <a:endParaRPr lang="ru-RU" alt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Содержимое 2"/>
          <p:cNvSpPr>
            <a:spLocks noGrp="1"/>
          </p:cNvSpPr>
          <p:nvPr>
            <p:ph idx="1"/>
          </p:nvPr>
        </p:nvSpPr>
        <p:spPr>
          <a:xfrm>
            <a:off x="457200" y="549275"/>
            <a:ext cx="8229600" cy="5576888"/>
          </a:xfrm>
        </p:spPr>
        <p:txBody>
          <a:bodyPr/>
          <a:lstStyle/>
          <a:p>
            <a:pPr algn="ctr" eaLnBrk="1" hangingPunct="1">
              <a:lnSpc>
                <a:spcPct val="80000"/>
              </a:lnSpc>
              <a:buFont typeface="Wingdings 2" pitchFamily="18" charset="2"/>
              <a:buNone/>
            </a:pPr>
            <a:r>
              <a:rPr lang="ru-RU" altLang="ru-RU" sz="3600" b="1">
                <a:solidFill>
                  <a:srgbClr val="FF0000"/>
                </a:solidFill>
              </a:rPr>
              <a:t>Шляхи подолання екологічної кризи:</a:t>
            </a:r>
          </a:p>
          <a:p>
            <a:pPr algn="ctr" eaLnBrk="1" hangingPunct="1">
              <a:lnSpc>
                <a:spcPct val="80000"/>
              </a:lnSpc>
              <a:buFont typeface="Wingdings 2" pitchFamily="18" charset="2"/>
              <a:buNone/>
            </a:pPr>
            <a:endParaRPr lang="ru-RU" altLang="ru-RU" sz="3600" b="1">
              <a:solidFill>
                <a:srgbClr val="FF0000"/>
              </a:solidFill>
            </a:endParaRPr>
          </a:p>
          <a:p>
            <a:pPr eaLnBrk="1" hangingPunct="1">
              <a:lnSpc>
                <a:spcPct val="80000"/>
              </a:lnSpc>
              <a:buFont typeface="Wingdings 2" pitchFamily="18" charset="2"/>
              <a:buNone/>
            </a:pPr>
            <a:r>
              <a:rPr lang="ru-RU" altLang="ru-RU" sz="2400" b="1">
                <a:solidFill>
                  <a:srgbClr val="000000"/>
                </a:solidFill>
                <a:latin typeface="Times New Roman" pitchFamily="18" charset="0"/>
                <a:cs typeface="Times New Roman" pitchFamily="18" charset="0"/>
              </a:rPr>
              <a:t>1. </a:t>
            </a:r>
            <a:r>
              <a:rPr lang="ru-RU" altLang="ru-RU" sz="2400">
                <a:solidFill>
                  <a:srgbClr val="000000"/>
                </a:solidFill>
                <a:cs typeface="Times New Roman" pitchFamily="18" charset="0"/>
              </a:rPr>
              <a:t>Використання безвідходного виробництва</a:t>
            </a:r>
          </a:p>
          <a:p>
            <a:pPr eaLnBrk="1" hangingPunct="1">
              <a:lnSpc>
                <a:spcPct val="80000"/>
              </a:lnSpc>
              <a:buFont typeface="Wingdings 2" pitchFamily="18" charset="2"/>
              <a:buNone/>
            </a:pPr>
            <a:r>
              <a:rPr lang="ru-RU" altLang="ru-RU" sz="2400">
                <a:solidFill>
                  <a:srgbClr val="000000"/>
                </a:solidFill>
                <a:cs typeface="Times New Roman" pitchFamily="18" charset="0"/>
              </a:rPr>
              <a:t>2. Оснащення фільтрами пром. підприємств та автомобілів</a:t>
            </a:r>
          </a:p>
          <a:p>
            <a:pPr eaLnBrk="1" hangingPunct="1">
              <a:lnSpc>
                <a:spcPct val="80000"/>
              </a:lnSpc>
              <a:buFont typeface="Wingdings 2" pitchFamily="18" charset="2"/>
              <a:buNone/>
            </a:pPr>
            <a:r>
              <a:rPr lang="ru-RU" altLang="ru-RU" sz="2400">
                <a:solidFill>
                  <a:srgbClr val="000000"/>
                </a:solidFill>
                <a:cs typeface="Times New Roman" pitchFamily="18" charset="0"/>
              </a:rPr>
              <a:t>3.Знешкодження та поховання радіоактивних відходів</a:t>
            </a:r>
          </a:p>
          <a:p>
            <a:pPr eaLnBrk="1" hangingPunct="1">
              <a:lnSpc>
                <a:spcPct val="80000"/>
              </a:lnSpc>
              <a:buFont typeface="Wingdings 2" pitchFamily="18" charset="2"/>
              <a:buNone/>
            </a:pPr>
            <a:r>
              <a:rPr lang="ru-RU" altLang="ru-RU" sz="2400">
                <a:solidFill>
                  <a:srgbClr val="000000"/>
                </a:solidFill>
                <a:cs typeface="Times New Roman" pitchFamily="18" charset="0"/>
              </a:rPr>
              <a:t>4. Використання альтернативних джерел енергії</a:t>
            </a:r>
          </a:p>
          <a:p>
            <a:pPr eaLnBrk="1" hangingPunct="1">
              <a:lnSpc>
                <a:spcPct val="80000"/>
              </a:lnSpc>
              <a:buFont typeface="Wingdings 2" pitchFamily="18" charset="2"/>
              <a:buNone/>
            </a:pPr>
            <a:r>
              <a:rPr lang="ru-RU" altLang="ru-RU" sz="2400">
                <a:solidFill>
                  <a:srgbClr val="000000"/>
                </a:solidFill>
                <a:cs typeface="Times New Roman" pitchFamily="18" charset="0"/>
              </a:rPr>
              <a:t>5. Використання замкнутої системи водопостачання</a:t>
            </a:r>
          </a:p>
          <a:p>
            <a:pPr eaLnBrk="1" hangingPunct="1">
              <a:lnSpc>
                <a:spcPct val="80000"/>
              </a:lnSpc>
              <a:buFont typeface="Wingdings 2" pitchFamily="18" charset="2"/>
              <a:buNone/>
            </a:pPr>
            <a:r>
              <a:rPr lang="ru-RU" altLang="ru-RU" sz="2400">
                <a:solidFill>
                  <a:srgbClr val="000000"/>
                </a:solidFill>
                <a:cs typeface="Times New Roman" pitchFamily="18" charset="0"/>
              </a:rPr>
              <a:t>6. Постачання чистою питною водою населення</a:t>
            </a:r>
          </a:p>
          <a:p>
            <a:pPr eaLnBrk="1" hangingPunct="1">
              <a:lnSpc>
                <a:spcPct val="80000"/>
              </a:lnSpc>
              <a:buFont typeface="Wingdings 2" pitchFamily="18" charset="2"/>
              <a:buNone/>
            </a:pPr>
            <a:r>
              <a:rPr lang="ru-RU" altLang="ru-RU" sz="2400">
                <a:solidFill>
                  <a:srgbClr val="000000"/>
                </a:solidFill>
                <a:cs typeface="Times New Roman" pitchFamily="18" charset="0"/>
              </a:rPr>
              <a:t>7. Селекція, використання генетично модифікованих продуктів</a:t>
            </a:r>
          </a:p>
          <a:p>
            <a:pPr eaLnBrk="1" hangingPunct="1">
              <a:lnSpc>
                <a:spcPct val="80000"/>
              </a:lnSpc>
              <a:buFont typeface="Wingdings 2" pitchFamily="18" charset="2"/>
              <a:buNone/>
            </a:pPr>
            <a:r>
              <a:rPr lang="ru-RU" altLang="ru-RU" sz="2400">
                <a:solidFill>
                  <a:srgbClr val="000000"/>
                </a:solidFill>
                <a:cs typeface="Times New Roman" pitchFamily="18" charset="0"/>
              </a:rPr>
              <a:t>8. Охорона природи</a:t>
            </a:r>
          </a:p>
          <a:p>
            <a:pPr eaLnBrk="1" hangingPunct="1">
              <a:lnSpc>
                <a:spcPct val="80000"/>
              </a:lnSpc>
              <a:buFont typeface="Wingdings 2" pitchFamily="18" charset="2"/>
              <a:buNone/>
            </a:pPr>
            <a:r>
              <a:rPr lang="ru-RU" altLang="ru-RU" sz="2400">
                <a:solidFill>
                  <a:srgbClr val="000000"/>
                </a:solidFill>
                <a:cs typeface="Times New Roman" pitchFamily="18" charset="0"/>
              </a:rPr>
              <a:t>9. Збереження видового розмаїття живих організмів </a:t>
            </a:r>
            <a:endParaRPr lang="ru-RU" altLang="ru-RU" sz="240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323850" y="0"/>
            <a:ext cx="8229600" cy="5921375"/>
          </a:xfrm>
        </p:spPr>
        <p:txBody>
          <a:bodyPr/>
          <a:lstStyle/>
          <a:p>
            <a:pPr eaLnBrk="1" hangingPunct="1">
              <a:buFont typeface="Wingdings 2" pitchFamily="18" charset="2"/>
              <a:buNone/>
            </a:pPr>
            <a:endParaRPr lang="uk-UA" altLang="ru-RU" b="1" i="1"/>
          </a:p>
          <a:p>
            <a:pPr eaLnBrk="1" hangingPunct="1">
              <a:buFont typeface="Wingdings 2" pitchFamily="18" charset="2"/>
              <a:buNone/>
            </a:pPr>
            <a:r>
              <a:rPr lang="uk-UA" altLang="ru-RU" b="1" i="1"/>
              <a:t>Екосистема - це сукупність організмів та їхнього середовища, що взаємодіють як екологічна одиниця</a:t>
            </a:r>
          </a:p>
          <a:p>
            <a:pPr eaLnBrk="1" hangingPunct="1">
              <a:buFont typeface="Wingdings 2" pitchFamily="18" charset="2"/>
              <a:buNone/>
            </a:pPr>
            <a:r>
              <a:rPr lang="ru-RU" altLang="ru-RU" b="1" i="1"/>
              <a:t>Екосистема існує як стабільна відкрита саморегулююча система </a:t>
            </a:r>
            <a:r>
              <a:rPr lang="ru-RU" altLang="ru-RU"/>
              <a:t>для якої характерні</a:t>
            </a:r>
          </a:p>
          <a:p>
            <a:pPr lvl="1" eaLnBrk="1" hangingPunct="1">
              <a:buFont typeface="Wingdings" pitchFamily="2" charset="2"/>
              <a:buChar char="§"/>
            </a:pPr>
            <a:r>
              <a:rPr lang="ru-RU" altLang="ru-RU" b="1" i="1"/>
              <a:t>поток енергії</a:t>
            </a:r>
          </a:p>
          <a:p>
            <a:pPr lvl="1" eaLnBrk="1" hangingPunct="1">
              <a:buFont typeface="Wingdings" pitchFamily="2" charset="2"/>
              <a:buChar char="§"/>
            </a:pPr>
            <a:r>
              <a:rPr lang="ru-RU" altLang="ru-RU" b="1" i="1"/>
              <a:t>колообіг речовини. </a:t>
            </a:r>
          </a:p>
          <a:p>
            <a:pPr lvl="1" eaLnBrk="1" hangingPunct="1">
              <a:buFont typeface="Wingdings" pitchFamily="2" charset="2"/>
              <a:buChar char="§"/>
            </a:pPr>
            <a:r>
              <a:rPr lang="ru-RU" altLang="ru-RU" b="1" i="1"/>
              <a:t>певні просторові межі</a:t>
            </a:r>
          </a:p>
          <a:p>
            <a:pPr lvl="1" eaLnBrk="1" hangingPunct="1">
              <a:buFont typeface="Wingdings 2" pitchFamily="18" charset="2"/>
              <a:buNone/>
            </a:pPr>
            <a:r>
              <a:rPr lang="ru-RU" altLang="ru-RU"/>
              <a:t>За особливостями біотопів екосистеми бувають прісноводні, морські та наземні. </a:t>
            </a:r>
          </a:p>
          <a:p>
            <a:pPr lvl="1" eaLnBrk="1" hangingPunct="1">
              <a:buFont typeface="Wingdings 2" pitchFamily="18" charset="2"/>
              <a:buNone/>
            </a:pPr>
            <a:r>
              <a:rPr lang="ru-RU" altLang="ru-RU"/>
              <a:t>Кожен організм має свою  роль у межах структури та функції екосистеми– </a:t>
            </a:r>
            <a:r>
              <a:rPr lang="ru-RU" altLang="ru-RU" b="1" i="1"/>
              <a:t>екологічну нішу. </a:t>
            </a:r>
            <a:r>
              <a:rPr lang="ru-RU" altLang="ru-RU"/>
              <a:t>Це сукупність адаптацій організму, використання ресурсів і способу життя, до якого він пристосований</a:t>
            </a:r>
            <a:endParaRPr lang="en-ZA" altLang="ru-RU"/>
          </a:p>
          <a:p>
            <a:pPr eaLnBrk="1" hangingPunct="1">
              <a:buFont typeface="Wingdings 2" pitchFamily="18" charset="2"/>
              <a:buNone/>
            </a:pPr>
            <a:endParaRPr lang="en-ZA" altLang="ru-RU"/>
          </a:p>
          <a:p>
            <a:pPr eaLnBrk="1" hangingPunct="1">
              <a:buFont typeface="Wingdings 2" pitchFamily="18" charset="2"/>
              <a:buNone/>
            </a:pPr>
            <a:endParaRPr lang="ru-RU" alt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68313" y="1268413"/>
            <a:ext cx="8229600" cy="1143000"/>
          </a:xfrm>
        </p:spPr>
        <p:txBody>
          <a:bodyPr/>
          <a:lstStyle/>
          <a:p>
            <a:pPr algn="ctr"/>
            <a:br>
              <a:rPr lang="ru-RU" altLang="ru-RU" sz="2800" b="1"/>
            </a:br>
            <a:br>
              <a:rPr lang="ru-RU" altLang="ru-RU" sz="2800" b="1"/>
            </a:br>
            <a:br>
              <a:rPr lang="ru-RU" altLang="ru-RU" sz="2800" b="1"/>
            </a:br>
            <a:br>
              <a:rPr lang="ru-RU" altLang="ru-RU" sz="2800" b="1"/>
            </a:br>
            <a:br>
              <a:rPr lang="ru-RU" altLang="ru-RU" sz="2800" b="1"/>
            </a:br>
            <a:br>
              <a:rPr lang="ru-RU" altLang="ru-RU" sz="2800" b="1"/>
            </a:br>
            <a:r>
              <a:rPr lang="ru-RU" altLang="ru-RU" sz="2800" b="1"/>
              <a:t>Екологічні системи можуть бути організовані на поступово зростаючих рівнях організаційної складності. </a:t>
            </a:r>
            <a:br>
              <a:rPr lang="ru-RU" altLang="ru-RU" sz="2800"/>
            </a:br>
            <a:endParaRPr lang="ru-RU" altLang="ru-RU" sz="2800"/>
          </a:p>
        </p:txBody>
      </p:sp>
      <p:sp>
        <p:nvSpPr>
          <p:cNvPr id="28675" name="Объект 5"/>
          <p:cNvSpPr>
            <a:spLocks noGrp="1"/>
          </p:cNvSpPr>
          <p:nvPr>
            <p:ph idx="1"/>
          </p:nvPr>
        </p:nvSpPr>
        <p:spPr/>
        <p:txBody>
          <a:bodyPr/>
          <a:lstStyle/>
          <a:p>
            <a:endParaRPr lang="ru-RU" altLang="ru-RU" dirty="0"/>
          </a:p>
        </p:txBody>
      </p:sp>
      <p:pic>
        <p:nvPicPr>
          <p:cNvPr id="28676" name="Picture 3"/>
          <p:cNvPicPr>
            <a:picLocks noChangeAspect="1" noChangeArrowheads="1"/>
          </p:cNvPicPr>
          <p:nvPr/>
        </p:nvPicPr>
        <p:blipFill>
          <a:blip r:embed="rId2" cstate="print"/>
          <a:srcRect/>
          <a:stretch>
            <a:fillRect/>
          </a:stretch>
        </p:blipFill>
        <p:spPr bwMode="auto">
          <a:xfrm>
            <a:off x="1403350" y="1989138"/>
            <a:ext cx="6338888" cy="457517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ъект 2"/>
          <p:cNvSpPr>
            <a:spLocks noGrp="1"/>
          </p:cNvSpPr>
          <p:nvPr>
            <p:ph idx="1"/>
          </p:nvPr>
        </p:nvSpPr>
        <p:spPr>
          <a:xfrm>
            <a:off x="827088" y="981075"/>
            <a:ext cx="7859712" cy="5199063"/>
          </a:xfrm>
        </p:spPr>
        <p:txBody>
          <a:bodyPr/>
          <a:lstStyle/>
          <a:p>
            <a:pPr marL="0" indent="0">
              <a:buFont typeface="Wingdings 2" pitchFamily="18" charset="2"/>
              <a:buNone/>
            </a:pPr>
            <a:r>
              <a:rPr lang="uk-UA" altLang="ru-RU"/>
              <a:t>Природне об'єднання взаємозалежних популяцій різних видів, що населяють спільне середовище, називається </a:t>
            </a:r>
            <a:r>
              <a:rPr lang="uk-UA" altLang="ru-RU" b="1"/>
              <a:t>біоценозом</a:t>
            </a:r>
            <a:r>
              <a:rPr lang="uk-UA" altLang="ru-RU"/>
              <a:t>:</a:t>
            </a:r>
          </a:p>
          <a:p>
            <a:pPr marL="0" indent="0">
              <a:buFont typeface="Wingdings 2" pitchFamily="18" charset="2"/>
              <a:buNone/>
            </a:pPr>
            <a:endParaRPr lang="uk-UA" altLang="ru-RU"/>
          </a:p>
          <a:p>
            <a:pPr marL="0" indent="0"/>
            <a:r>
              <a:rPr lang="uk-UA" altLang="ru-RU" b="1"/>
              <a:t>зооценоз</a:t>
            </a:r>
            <a:r>
              <a:rPr lang="uk-UA" altLang="ru-RU"/>
              <a:t> (сукупність тварин),</a:t>
            </a:r>
          </a:p>
          <a:p>
            <a:pPr marL="0" indent="0"/>
            <a:r>
              <a:rPr lang="uk-UA" altLang="ru-RU" b="1"/>
              <a:t>фітоценоз </a:t>
            </a:r>
            <a:r>
              <a:rPr lang="uk-UA" altLang="ru-RU"/>
              <a:t>(сукупність рослин)</a:t>
            </a:r>
          </a:p>
          <a:p>
            <a:pPr marL="0" indent="0"/>
            <a:r>
              <a:rPr lang="uk-UA" altLang="ru-RU" b="1"/>
              <a:t>мікробіоценоз</a:t>
            </a:r>
            <a:r>
              <a:rPr lang="uk-UA" altLang="ru-RU"/>
              <a:t> (сукупність мікроорганізмів)</a:t>
            </a:r>
          </a:p>
          <a:p>
            <a:pPr marL="0" indent="0">
              <a:buFont typeface="Wingdings 2" pitchFamily="18" charset="2"/>
              <a:buNone/>
            </a:pPr>
            <a:endParaRPr lang="uk-UA" altLang="ru-RU"/>
          </a:p>
          <a:p>
            <a:pPr marL="0" indent="0">
              <a:buFont typeface="Wingdings 2" pitchFamily="18" charset="2"/>
              <a:buNone/>
            </a:pPr>
            <a:r>
              <a:rPr lang="uk-UA" altLang="ru-RU"/>
              <a:t>Географічну територію з однорідними екологічними умовами, що забезпечують проживання певного біотичного співтовариства, називають </a:t>
            </a:r>
            <a:r>
              <a:rPr lang="uk-UA" altLang="ru-RU" b="1"/>
              <a:t>біотопом</a:t>
            </a:r>
            <a:r>
              <a:rPr lang="uk-UA" altLang="ru-RU"/>
              <a:t>.</a:t>
            </a:r>
            <a:endParaRPr lang="ru-RU" alt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449263" y="260350"/>
            <a:ext cx="8010525" cy="1081088"/>
          </a:xfrm>
        </p:spPr>
        <p:txBody>
          <a:bodyPr/>
          <a:lstStyle/>
          <a:p>
            <a:pPr algn="ctr"/>
            <a:endParaRPr lang="ru-RU" altLang="ru-RU" sz="3200" b="1" i="1"/>
          </a:p>
        </p:txBody>
      </p:sp>
      <p:pic>
        <p:nvPicPr>
          <p:cNvPr id="30723" name="Объект 3"/>
          <p:cNvPicPr>
            <a:picLocks noGrp="1" noChangeAspect="1"/>
          </p:cNvPicPr>
          <p:nvPr>
            <p:ph idx="1"/>
          </p:nvPr>
        </p:nvPicPr>
        <p:blipFill>
          <a:blip r:embed="rId2" cstate="print"/>
          <a:srcRect/>
          <a:stretch>
            <a:fillRect/>
          </a:stretch>
        </p:blipFill>
        <p:spPr>
          <a:xfrm>
            <a:off x="3059832" y="548680"/>
            <a:ext cx="5651500" cy="5503863"/>
          </a:xfrm>
        </p:spPr>
      </p:pic>
      <p:sp>
        <p:nvSpPr>
          <p:cNvPr id="5" name="TextBox 4"/>
          <p:cNvSpPr txBox="1"/>
          <p:nvPr/>
        </p:nvSpPr>
        <p:spPr>
          <a:xfrm>
            <a:off x="250825" y="1484313"/>
            <a:ext cx="2935288" cy="3970337"/>
          </a:xfrm>
          <a:prstGeom prst="rect">
            <a:avLst/>
          </a:prstGeom>
          <a:noFill/>
        </p:spPr>
        <p:txBody>
          <a:bodyPr>
            <a:spAutoFit/>
          </a:bodyPr>
          <a:lstStyle/>
          <a:p>
            <a:pPr>
              <a:defRPr/>
            </a:pPr>
            <a:r>
              <a:rPr lang="ru-RU" sz="3200" dirty="0">
                <a:latin typeface="+mn-lt"/>
              </a:rPr>
              <a:t>Біотоп із населяючим його біоценозом утворює </a:t>
            </a:r>
            <a:r>
              <a:rPr lang="ru-RU" sz="3200" b="1" dirty="0">
                <a:latin typeface="+mn-lt"/>
              </a:rPr>
              <a:t>біогеоценоз </a:t>
            </a:r>
            <a:r>
              <a:rPr lang="ru-RU" sz="3200" dirty="0">
                <a:latin typeface="+mn-lt"/>
              </a:rPr>
              <a:t>(екосистему </a:t>
            </a:r>
            <a:r>
              <a:rPr lang="ru-RU" sz="2800" dirty="0">
                <a:latin typeface="+mn-lt"/>
              </a:rPr>
              <a:t>)</a:t>
            </a:r>
            <a:endParaRPr lang="en-US" altLang="ru-RU" sz="2800" dirty="0">
              <a:latin typeface="+mn-lt"/>
            </a:endParaRPr>
          </a:p>
          <a:p>
            <a:pPr>
              <a:defRPr/>
            </a:pPr>
            <a:endParaRPr lang="ru-RU" sz="2800" dirty="0">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ъект 2"/>
          <p:cNvSpPr>
            <a:spLocks noGrp="1"/>
          </p:cNvSpPr>
          <p:nvPr>
            <p:ph idx="1"/>
          </p:nvPr>
        </p:nvSpPr>
        <p:spPr>
          <a:xfrm>
            <a:off x="611560" y="548680"/>
            <a:ext cx="3744912" cy="5689600"/>
          </a:xfrm>
        </p:spPr>
        <p:txBody>
          <a:bodyPr/>
          <a:lstStyle/>
          <a:p>
            <a:pPr marL="0" indent="0">
              <a:buFont typeface="Wingdings 2" pitchFamily="18" charset="2"/>
              <a:buNone/>
            </a:pPr>
            <a:r>
              <a:rPr lang="uk-UA" altLang="ru-RU" dirty="0"/>
              <a:t>Будь-яка екосистема (біогеоценоз) характеризується певним набором видів, пов'язаних </a:t>
            </a:r>
            <a:r>
              <a:rPr lang="uk-UA" altLang="ru-RU" b="1" dirty="0"/>
              <a:t>ланцюгами живлення</a:t>
            </a:r>
            <a:r>
              <a:rPr lang="uk-UA" altLang="ru-RU" dirty="0"/>
              <a:t>.</a:t>
            </a:r>
          </a:p>
          <a:p>
            <a:pPr marL="0" indent="0">
              <a:buFont typeface="Wingdings 2" pitchFamily="18" charset="2"/>
              <a:buNone/>
            </a:pPr>
            <a:r>
              <a:rPr lang="uk-UA" altLang="ru-RU" dirty="0"/>
              <a:t>Більшість тварин харчуються різноманітно і, у свою чергу, забезпечують їжею багато організмів, утворюючи мережу харчових ланцюгів – </a:t>
            </a:r>
            <a:r>
              <a:rPr lang="uk-UA" altLang="ru-RU" b="1" dirty="0"/>
              <a:t>харчові мережі.</a:t>
            </a:r>
            <a:endParaRPr lang="ru-RU" altLang="ru-RU" b="1" dirty="0"/>
          </a:p>
        </p:txBody>
      </p:sp>
      <p:pic>
        <p:nvPicPr>
          <p:cNvPr id="32771" name="Picture 3"/>
          <p:cNvPicPr>
            <a:picLocks noChangeAspect="1" noChangeArrowheads="1"/>
          </p:cNvPicPr>
          <p:nvPr/>
        </p:nvPicPr>
        <p:blipFill>
          <a:blip r:embed="rId2" cstate="print"/>
          <a:srcRect/>
          <a:stretch>
            <a:fillRect/>
          </a:stretch>
        </p:blipFill>
        <p:spPr bwMode="auto">
          <a:xfrm>
            <a:off x="4787900" y="1014413"/>
            <a:ext cx="3671888" cy="2163762"/>
          </a:xfrm>
          <a:prstGeom prst="rect">
            <a:avLst/>
          </a:prstGeom>
          <a:noFill/>
          <a:ln w="9525">
            <a:noFill/>
            <a:miter lim="800000"/>
            <a:headEnd/>
            <a:tailEnd/>
          </a:ln>
        </p:spPr>
      </p:pic>
      <p:pic>
        <p:nvPicPr>
          <p:cNvPr id="32772" name="Picture 3"/>
          <p:cNvPicPr>
            <a:picLocks noChangeAspect="1" noChangeArrowheads="1"/>
          </p:cNvPicPr>
          <p:nvPr/>
        </p:nvPicPr>
        <p:blipFill>
          <a:blip r:embed="rId3" cstate="print"/>
          <a:srcRect/>
          <a:stretch>
            <a:fillRect/>
          </a:stretch>
        </p:blipFill>
        <p:spPr bwMode="auto">
          <a:xfrm>
            <a:off x="5076825" y="3573463"/>
            <a:ext cx="3095625" cy="294481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Grp="1" noChangeAspect="1" noChangeArrowheads="1"/>
          </p:cNvPicPr>
          <p:nvPr>
            <p:ph idx="1"/>
          </p:nvPr>
        </p:nvPicPr>
        <p:blipFill>
          <a:blip r:embed="rId2" cstate="print"/>
          <a:srcRect/>
          <a:stretch>
            <a:fillRect/>
          </a:stretch>
        </p:blipFill>
        <p:spPr>
          <a:xfrm>
            <a:off x="4094163" y="1196975"/>
            <a:ext cx="5049837" cy="4737100"/>
          </a:xfrm>
          <a:noFill/>
        </p:spPr>
      </p:pic>
      <p:sp>
        <p:nvSpPr>
          <p:cNvPr id="33795" name="Прямоугольник 4"/>
          <p:cNvSpPr>
            <a:spLocks noChangeArrowheads="1"/>
          </p:cNvSpPr>
          <p:nvPr/>
        </p:nvSpPr>
        <p:spPr bwMode="auto">
          <a:xfrm>
            <a:off x="250825" y="620713"/>
            <a:ext cx="3816350" cy="5354637"/>
          </a:xfrm>
          <a:prstGeom prst="rect">
            <a:avLst/>
          </a:prstGeom>
          <a:noFill/>
          <a:ln w="9525">
            <a:noFill/>
            <a:miter lim="800000"/>
            <a:headEnd/>
            <a:tailEnd/>
          </a:ln>
        </p:spPr>
        <p:txBody>
          <a:bodyPr>
            <a:spAutoFit/>
          </a:bodyPr>
          <a:lstStyle/>
          <a:p>
            <a:r>
              <a:rPr lang="en-US" sz="2400">
                <a:latin typeface="Constantia" pitchFamily="18" charset="0"/>
                <a:cs typeface="Courier New" pitchFamily="49" charset="0"/>
              </a:rPr>
              <a:t>     </a:t>
            </a:r>
            <a:r>
              <a:rPr lang="uk-UA" sz="2400">
                <a:latin typeface="Constantia" pitchFamily="18" charset="0"/>
                <a:cs typeface="Courier New" pitchFamily="49" charset="0"/>
              </a:rPr>
              <a:t>Структуру живлення в екосистемі називають </a:t>
            </a:r>
            <a:r>
              <a:rPr lang="uk-UA" sz="2400" b="1">
                <a:latin typeface="Constantia" pitchFamily="18" charset="0"/>
                <a:cs typeface="Courier New" pitchFamily="49" charset="0"/>
              </a:rPr>
              <a:t>трофічною структурою</a:t>
            </a:r>
          </a:p>
          <a:p>
            <a:r>
              <a:rPr lang="uk-UA" sz="2400">
                <a:latin typeface="Constantia" pitchFamily="18" charset="0"/>
                <a:cs typeface="Courier New" pitchFamily="49" charset="0"/>
              </a:rPr>
              <a:t>     </a:t>
            </a:r>
            <a:r>
              <a:rPr lang="uk-UA" b="1">
                <a:latin typeface="Constantia" pitchFamily="18" charset="0"/>
                <a:cs typeface="Courier New" pitchFamily="49" charset="0"/>
              </a:rPr>
              <a:t>Продуценти - </a:t>
            </a:r>
            <a:r>
              <a:rPr lang="uk-UA">
                <a:latin typeface="Constantia" pitchFamily="18" charset="0"/>
                <a:cs typeface="Courier New" pitchFamily="49" charset="0"/>
              </a:rPr>
              <a:t>рослини, що виробляють органічні речовини за допомогою фотосинтезу</a:t>
            </a:r>
          </a:p>
          <a:p>
            <a:r>
              <a:rPr lang="uk-UA" sz="2400">
                <a:latin typeface="Constantia" pitchFamily="18" charset="0"/>
                <a:cs typeface="Courier New" pitchFamily="49" charset="0"/>
              </a:rPr>
              <a:t>      </a:t>
            </a:r>
            <a:r>
              <a:rPr lang="uk-UA" b="1">
                <a:latin typeface="Constantia" pitchFamily="18" charset="0"/>
                <a:cs typeface="Courier New" pitchFamily="49" charset="0"/>
              </a:rPr>
              <a:t>первинні консументи </a:t>
            </a:r>
            <a:r>
              <a:rPr lang="uk-UA">
                <a:latin typeface="Constantia" pitchFamily="18" charset="0"/>
                <a:cs typeface="Courier New" pitchFamily="49" charset="0"/>
              </a:rPr>
              <a:t>– травоїдні тварини</a:t>
            </a:r>
          </a:p>
          <a:p>
            <a:r>
              <a:rPr lang="uk-UA" sz="2400">
                <a:latin typeface="Constantia" pitchFamily="18" charset="0"/>
                <a:cs typeface="Courier New" pitchFamily="49" charset="0"/>
              </a:rPr>
              <a:t>      </a:t>
            </a:r>
            <a:r>
              <a:rPr lang="uk-UA" b="1">
                <a:latin typeface="Constantia" pitchFamily="18" charset="0"/>
                <a:cs typeface="Courier New" pitchFamily="49" charset="0"/>
              </a:rPr>
              <a:t>Вторинні консументи </a:t>
            </a:r>
            <a:r>
              <a:rPr lang="uk-UA">
                <a:latin typeface="Constantia" pitchFamily="18" charset="0"/>
                <a:cs typeface="Courier New" pitchFamily="49" charset="0"/>
              </a:rPr>
              <a:t>-хижаки, які харчуються травоїдними</a:t>
            </a:r>
            <a:r>
              <a:rPr lang="uk-UA" sz="2400">
                <a:latin typeface="Constantia" pitchFamily="18" charset="0"/>
                <a:cs typeface="Courier New" pitchFamily="49" charset="0"/>
              </a:rPr>
              <a:t>.</a:t>
            </a:r>
          </a:p>
          <a:p>
            <a:r>
              <a:rPr lang="uk-UA" sz="2400">
                <a:latin typeface="Constantia" pitchFamily="18" charset="0"/>
                <a:cs typeface="Courier New" pitchFamily="49" charset="0"/>
              </a:rPr>
              <a:t>      </a:t>
            </a:r>
            <a:r>
              <a:rPr lang="uk-UA" b="1">
                <a:latin typeface="Constantia" pitchFamily="18" charset="0"/>
                <a:cs typeface="Courier New" pitchFamily="49" charset="0"/>
              </a:rPr>
              <a:t>третинні консументи </a:t>
            </a:r>
            <a:r>
              <a:rPr lang="uk-UA">
                <a:latin typeface="Constantia" pitchFamily="18" charset="0"/>
                <a:cs typeface="Courier New" pitchFamily="49" charset="0"/>
              </a:rPr>
              <a:t>- їдять вторинних консументів</a:t>
            </a:r>
            <a:endParaRPr lang="uk-UA" sz="2400" b="1">
              <a:latin typeface="Constantia" pitchFamily="18" charset="0"/>
              <a:cs typeface="Courier New" pitchFamily="49" charset="0"/>
            </a:endParaRPr>
          </a:p>
          <a:p>
            <a:r>
              <a:rPr lang="uk-UA" b="1">
                <a:latin typeface="Constantia" pitchFamily="18" charset="0"/>
                <a:cs typeface="Courier New" pitchFamily="49" charset="0"/>
              </a:rPr>
              <a:t>         редуценти </a:t>
            </a:r>
            <a:r>
              <a:rPr lang="uk-UA">
                <a:latin typeface="Constantia" pitchFamily="18" charset="0"/>
                <a:cs typeface="Courier New" pitchFamily="49" charset="0"/>
              </a:rPr>
              <a:t>- розкладають біомасу у вигляді мертвих організмів і фекалій</a:t>
            </a:r>
            <a:endParaRPr lang="ru-RU">
              <a:latin typeface="Constantia"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ъект 2"/>
          <p:cNvSpPr>
            <a:spLocks noGrp="1"/>
          </p:cNvSpPr>
          <p:nvPr>
            <p:ph idx="1"/>
          </p:nvPr>
        </p:nvSpPr>
        <p:spPr>
          <a:xfrm>
            <a:off x="457200" y="836613"/>
            <a:ext cx="8229600" cy="5487987"/>
          </a:xfrm>
        </p:spPr>
        <p:txBody>
          <a:bodyPr/>
          <a:lstStyle/>
          <a:p>
            <a:pPr marL="0" indent="0" algn="ctr">
              <a:buFont typeface="Wingdings 2" pitchFamily="18" charset="2"/>
              <a:buNone/>
            </a:pPr>
            <a:r>
              <a:rPr lang="en-US" altLang="ru-RU" b="1">
                <a:solidFill>
                  <a:srgbClr val="C00000"/>
                </a:solidFill>
              </a:rPr>
              <a:t>      </a:t>
            </a:r>
            <a:r>
              <a:rPr lang="uk-UA" altLang="ru-RU" b="1">
                <a:solidFill>
                  <a:srgbClr val="C00000"/>
                </a:solidFill>
              </a:rPr>
              <a:t>ПРАВИЛО ЕКОЛОГІЧНОЇ ПІРАМІДИ</a:t>
            </a:r>
          </a:p>
          <a:p>
            <a:pPr marL="0" indent="0" algn="ctr">
              <a:buFont typeface="Wingdings 2" pitchFamily="18" charset="2"/>
              <a:buNone/>
            </a:pPr>
            <a:r>
              <a:rPr lang="uk-UA" altLang="ru-RU" b="1"/>
              <a:t>Лише близько 10% біомаси та хімічної енергії на одному трофічному рівні перетворюється на біомасу та енергію на наступному трофічному рівні (</a:t>
            </a:r>
            <a:r>
              <a:rPr lang="ru-RU" sz="2800" b="1"/>
              <a:t>Р. Ліндеман, 1942)</a:t>
            </a:r>
            <a:r>
              <a:rPr lang="uk-UA" altLang="ru-RU" b="1"/>
              <a:t>.</a:t>
            </a:r>
            <a:endParaRPr lang="en-US" altLang="ru-RU" b="1"/>
          </a:p>
        </p:txBody>
      </p:sp>
      <p:pic>
        <p:nvPicPr>
          <p:cNvPr id="34819" name="Объект 3"/>
          <p:cNvPicPr>
            <a:picLocks/>
          </p:cNvPicPr>
          <p:nvPr/>
        </p:nvPicPr>
        <p:blipFill>
          <a:blip r:embed="rId2" cstate="print"/>
          <a:srcRect/>
          <a:stretch>
            <a:fillRect/>
          </a:stretch>
        </p:blipFill>
        <p:spPr bwMode="auto">
          <a:xfrm>
            <a:off x="684213" y="2997200"/>
            <a:ext cx="7416800" cy="33670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4213" y="260350"/>
            <a:ext cx="8229600" cy="5848350"/>
          </a:xfrm>
        </p:spPr>
        <p:txBody>
          <a:bodyPr/>
          <a:lstStyle/>
          <a:p>
            <a:pPr marL="0" indent="0">
              <a:buFont typeface="Wingdings 2" pitchFamily="18" charset="2"/>
              <a:buNone/>
              <a:defRPr/>
            </a:pPr>
            <a:r>
              <a:rPr lang="uk-UA" dirty="0"/>
              <a:t>Існують </a:t>
            </a:r>
            <a:r>
              <a:rPr lang="uk-UA" b="1" dirty="0"/>
              <a:t>піраміда енергії </a:t>
            </a:r>
            <a:r>
              <a:rPr lang="uk-UA" dirty="0"/>
              <a:t>(</a:t>
            </a:r>
            <a:r>
              <a:rPr lang="uk-UA" sz="3200" b="1" dirty="0">
                <a:solidFill>
                  <a:srgbClr val="C00000"/>
                </a:solidFill>
              </a:rPr>
              <a:t>завжди спрямована вгору</a:t>
            </a:r>
            <a:r>
              <a:rPr lang="uk-UA" dirty="0"/>
              <a:t>), </a:t>
            </a:r>
            <a:r>
              <a:rPr lang="uk-UA" b="1" dirty="0"/>
              <a:t>піраміда біомаси </a:t>
            </a:r>
            <a:r>
              <a:rPr lang="uk-UA" dirty="0"/>
              <a:t>(майже завжди спрямована вгору; виняток трапляється в деяких водних системах) і </a:t>
            </a:r>
            <a:r>
              <a:rPr lang="uk-UA" b="1" dirty="0"/>
              <a:t>піраміда чисел </a:t>
            </a:r>
            <a:r>
              <a:rPr lang="uk-UA" dirty="0"/>
              <a:t>(може бути спрямована вгору, перевернута або веретеноподібна в залежності від розміру організму). </a:t>
            </a:r>
            <a:br>
              <a:rPr lang="en-US" dirty="0"/>
            </a:br>
            <a:br>
              <a:rPr lang="en-US" dirty="0"/>
            </a:br>
            <a:r>
              <a:rPr lang="en-US" dirty="0"/>
              <a:t> </a:t>
            </a:r>
            <a:endParaRPr lang="ru-RU" b="1" dirty="0"/>
          </a:p>
          <a:p>
            <a:pPr>
              <a:defRPr/>
            </a:pPr>
            <a:endParaRPr lang="ru-RU" dirty="0"/>
          </a:p>
        </p:txBody>
      </p:sp>
      <p:pic>
        <p:nvPicPr>
          <p:cNvPr id="35843" name="Picture 10" descr="Картинки по запросу правило экологической пирамиды"/>
          <p:cNvPicPr>
            <a:picLocks noChangeAspect="1" noChangeArrowheads="1"/>
          </p:cNvPicPr>
          <p:nvPr/>
        </p:nvPicPr>
        <p:blipFill>
          <a:blip r:embed="rId3" cstate="print"/>
          <a:srcRect/>
          <a:stretch>
            <a:fillRect/>
          </a:stretch>
        </p:blipFill>
        <p:spPr bwMode="auto">
          <a:xfrm>
            <a:off x="323528" y="4653136"/>
            <a:ext cx="2444750" cy="1812925"/>
          </a:xfrm>
          <a:prstGeom prst="rect">
            <a:avLst/>
          </a:prstGeom>
          <a:noFill/>
          <a:ln w="9525">
            <a:noFill/>
            <a:miter lim="800000"/>
            <a:headEnd/>
            <a:tailEnd/>
          </a:ln>
        </p:spPr>
      </p:pic>
      <p:pic>
        <p:nvPicPr>
          <p:cNvPr id="35844" name="Picture 6" descr="ÐÐ°ÑÑÐ¸Ð½ÐºÐ¸ Ð¿Ð¾ Ð·Ð°Ð¿ÑÐ¾ÑÑ ecological pyramid of biomass"/>
          <p:cNvPicPr>
            <a:picLocks noChangeAspect="1" noChangeArrowheads="1"/>
          </p:cNvPicPr>
          <p:nvPr/>
        </p:nvPicPr>
        <p:blipFill>
          <a:blip r:embed="rId4" cstate="print"/>
          <a:srcRect/>
          <a:stretch>
            <a:fillRect/>
          </a:stretch>
        </p:blipFill>
        <p:spPr bwMode="auto">
          <a:xfrm>
            <a:off x="4716016" y="4005064"/>
            <a:ext cx="4149725" cy="2541587"/>
          </a:xfrm>
          <a:prstGeom prst="rect">
            <a:avLst/>
          </a:prstGeom>
          <a:noFill/>
          <a:ln w="9525">
            <a:noFill/>
            <a:miter lim="800000"/>
            <a:headEnd/>
            <a:tailEnd/>
          </a:ln>
        </p:spPr>
      </p:pic>
      <p:pic>
        <p:nvPicPr>
          <p:cNvPr id="35845" name="Picture 8" descr="ÐÐ°ÑÑÐ¸Ð½ÐºÐ¸ Ð¿Ð¾ Ð·Ð°Ð¿ÑÐ¾ÑÑ ecological pyramid of biomass"/>
          <p:cNvPicPr>
            <a:picLocks noChangeAspect="1" noChangeArrowheads="1"/>
          </p:cNvPicPr>
          <p:nvPr/>
        </p:nvPicPr>
        <p:blipFill>
          <a:blip r:embed="rId5" cstate="print"/>
          <a:srcRect/>
          <a:stretch>
            <a:fillRect/>
          </a:stretch>
        </p:blipFill>
        <p:spPr bwMode="auto">
          <a:xfrm>
            <a:off x="2339752" y="2996952"/>
            <a:ext cx="2439987" cy="219392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ъект 2"/>
          <p:cNvSpPr>
            <a:spLocks noGrp="1"/>
          </p:cNvSpPr>
          <p:nvPr>
            <p:ph idx="1"/>
          </p:nvPr>
        </p:nvSpPr>
        <p:spPr>
          <a:xfrm>
            <a:off x="323850" y="333375"/>
            <a:ext cx="8497888" cy="1900238"/>
          </a:xfrm>
        </p:spPr>
        <p:txBody>
          <a:bodyPr/>
          <a:lstStyle/>
          <a:p>
            <a:pPr marL="0" indent="0">
              <a:buFont typeface="Wingdings 2" pitchFamily="18" charset="2"/>
              <a:buNone/>
            </a:pPr>
            <a:r>
              <a:rPr lang="uk-UA" altLang="ru-RU" sz="2400" b="1" dirty="0"/>
              <a:t>Сукупність екосистем однієї кліматичної зони називається біомом</a:t>
            </a:r>
            <a:r>
              <a:rPr lang="uk-UA" altLang="ru-RU" sz="2400" dirty="0"/>
              <a:t>. Кожен біом має унікальні погодні та температурні режими, рослинні та тваринні спільноти (</a:t>
            </a:r>
            <a:r>
              <a:rPr lang="uk-UA" altLang="ru-RU" sz="2000" dirty="0"/>
              <a:t>тундра, дощові тропічні ліси, листяні ліси помірного поясу, тайга, луки та пустелі</a:t>
            </a:r>
            <a:r>
              <a:rPr lang="uk-UA" altLang="ru-RU" sz="2400" dirty="0"/>
              <a:t>. </a:t>
            </a:r>
            <a:r>
              <a:rPr lang="uk-UA" altLang="ru-RU" sz="2000" dirty="0"/>
              <a:t>Водні біоми включають прісноводні, океанічні та коралові рифові біоми). </a:t>
            </a:r>
            <a:br>
              <a:rPr lang="en-US" altLang="ru-RU" sz="1800" dirty="0"/>
            </a:br>
            <a:r>
              <a:rPr lang="en-ZA" altLang="ru-RU" dirty="0"/>
              <a:t>.</a:t>
            </a:r>
            <a:endParaRPr lang="ru-RU" altLang="ru-RU" dirty="0"/>
          </a:p>
        </p:txBody>
      </p:sp>
      <p:pic>
        <p:nvPicPr>
          <p:cNvPr id="36867" name="Picture 4" descr="Картинки по запросу тайга"/>
          <p:cNvPicPr>
            <a:picLocks noChangeAspect="1" noChangeArrowheads="1"/>
          </p:cNvPicPr>
          <p:nvPr/>
        </p:nvPicPr>
        <p:blipFill>
          <a:blip r:embed="rId2" cstate="print"/>
          <a:srcRect/>
          <a:stretch>
            <a:fillRect/>
          </a:stretch>
        </p:blipFill>
        <p:spPr bwMode="auto">
          <a:xfrm>
            <a:off x="5003800" y="2708275"/>
            <a:ext cx="3167063" cy="2109788"/>
          </a:xfrm>
          <a:prstGeom prst="rect">
            <a:avLst/>
          </a:prstGeom>
          <a:noFill/>
          <a:ln w="9525">
            <a:noFill/>
            <a:miter lim="800000"/>
            <a:headEnd/>
            <a:tailEnd/>
          </a:ln>
        </p:spPr>
      </p:pic>
      <p:pic>
        <p:nvPicPr>
          <p:cNvPr id="36868" name="Picture 2" descr="ÐÐ°ÑÑÐ¸Ð½ÐºÐ¸ Ð¿Ð¾ Ð·Ð°Ð¿ÑÐ¾ÑÑ tundra"/>
          <p:cNvPicPr>
            <a:picLocks noChangeAspect="1" noChangeArrowheads="1"/>
          </p:cNvPicPr>
          <p:nvPr/>
        </p:nvPicPr>
        <p:blipFill>
          <a:blip r:embed="rId3" cstate="print"/>
          <a:srcRect/>
          <a:stretch>
            <a:fillRect/>
          </a:stretch>
        </p:blipFill>
        <p:spPr bwMode="auto">
          <a:xfrm>
            <a:off x="1258888" y="2492375"/>
            <a:ext cx="3313112" cy="2182813"/>
          </a:xfrm>
          <a:prstGeom prst="rect">
            <a:avLst/>
          </a:prstGeom>
          <a:noFill/>
          <a:ln w="9525">
            <a:noFill/>
            <a:miter lim="800000"/>
            <a:headEnd/>
            <a:tailEnd/>
          </a:ln>
        </p:spPr>
      </p:pic>
      <p:pic>
        <p:nvPicPr>
          <p:cNvPr id="36869" name="Picture 6" descr="Похожее изображение"/>
          <p:cNvPicPr>
            <a:picLocks noChangeAspect="1" noChangeArrowheads="1"/>
          </p:cNvPicPr>
          <p:nvPr/>
        </p:nvPicPr>
        <p:blipFill>
          <a:blip r:embed="rId4" cstate="print"/>
          <a:srcRect/>
          <a:stretch>
            <a:fillRect/>
          </a:stretch>
        </p:blipFill>
        <p:spPr bwMode="auto">
          <a:xfrm>
            <a:off x="1331913" y="4692650"/>
            <a:ext cx="3178175" cy="2165350"/>
          </a:xfrm>
          <a:prstGeom prst="rect">
            <a:avLst/>
          </a:prstGeom>
          <a:noFill/>
          <a:ln w="9525">
            <a:noFill/>
            <a:miter lim="800000"/>
            <a:headEnd/>
            <a:tailEnd/>
          </a:ln>
        </p:spPr>
      </p:pic>
      <p:pic>
        <p:nvPicPr>
          <p:cNvPr id="36870" name="Picture 4" descr="ÐÐ°ÑÑÐ¸Ð½ÐºÐ¸ Ð¿Ð¾ Ð·Ð°Ð¿ÑÐ¾ÑÑ desert"/>
          <p:cNvPicPr>
            <a:picLocks noChangeAspect="1" noChangeArrowheads="1"/>
          </p:cNvPicPr>
          <p:nvPr/>
        </p:nvPicPr>
        <p:blipFill>
          <a:blip r:embed="rId5" cstate="print"/>
          <a:srcRect/>
          <a:stretch>
            <a:fillRect/>
          </a:stretch>
        </p:blipFill>
        <p:spPr bwMode="auto">
          <a:xfrm>
            <a:off x="5003800" y="4868863"/>
            <a:ext cx="3186113" cy="198913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765175"/>
            <a:ext cx="8229600" cy="638175"/>
          </a:xfrm>
        </p:spPr>
        <p:txBody>
          <a:bodyPr/>
          <a:lstStyle/>
          <a:p>
            <a:pPr algn="ctr" eaLnBrk="1" hangingPunct="1"/>
            <a:r>
              <a:rPr lang="uk-UA" altLang="ru-RU" sz="4000"/>
              <a:t>Біом – основна одиниця біосфери</a:t>
            </a:r>
            <a:endParaRPr lang="ru-RU" altLang="ru-RU" sz="4000"/>
          </a:p>
        </p:txBody>
      </p:sp>
      <p:pic>
        <p:nvPicPr>
          <p:cNvPr id="37891" name="Picture 3"/>
          <p:cNvPicPr>
            <a:picLocks noGrp="1" noChangeAspect="1" noChangeArrowheads="1"/>
          </p:cNvPicPr>
          <p:nvPr>
            <p:ph idx="1"/>
          </p:nvPr>
        </p:nvPicPr>
        <p:blipFill>
          <a:blip r:embed="rId2" cstate="print"/>
          <a:srcRect/>
          <a:stretch>
            <a:fillRect/>
          </a:stretch>
        </p:blipFill>
        <p:spPr>
          <a:xfrm>
            <a:off x="1387475" y="1557338"/>
            <a:ext cx="6369050" cy="4795837"/>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406400" y="3068960"/>
            <a:ext cx="4176589" cy="1500188"/>
          </a:xfrm>
        </p:spPr>
        <p:txBody>
          <a:bodyPr rtlCol="0">
            <a:normAutofit fontScale="70000" lnSpcReduction="20000"/>
          </a:bodyPr>
          <a:lstStyle/>
          <a:p>
            <a:pPr marL="274320" indent="-274320" algn="ctr" eaLnBrk="1" fontAlgn="auto" hangingPunct="1">
              <a:spcAft>
                <a:spcPts val="0"/>
              </a:spcAft>
              <a:buClr>
                <a:schemeClr val="accent3"/>
              </a:buClr>
              <a:buFont typeface="Arial" pitchFamily="34" charset="0"/>
              <a:buNone/>
              <a:defRPr/>
            </a:pPr>
            <a:r>
              <a:rPr lang="uk-UA" sz="3200" b="1" dirty="0"/>
              <a:t>Термін БІОСФЕРА впервше використав в </a:t>
            </a:r>
            <a:r>
              <a:rPr lang="ru-RU" sz="3200" b="1" dirty="0"/>
              <a:t>1875  році </a:t>
            </a:r>
            <a:r>
              <a:rPr lang="uk-UA" sz="3200" b="1" dirty="0"/>
              <a:t>австрійський  геолог</a:t>
            </a:r>
          </a:p>
          <a:p>
            <a:pPr marL="274320" indent="-274320" algn="ctr" eaLnBrk="1" fontAlgn="auto" hangingPunct="1">
              <a:spcAft>
                <a:spcPts val="0"/>
              </a:spcAft>
              <a:buClr>
                <a:schemeClr val="accent3"/>
              </a:buClr>
              <a:buFont typeface="Arial" pitchFamily="34" charset="0"/>
              <a:buNone/>
              <a:defRPr/>
            </a:pPr>
            <a:r>
              <a:rPr lang="uk-UA" sz="3200" b="1" dirty="0"/>
              <a:t> </a:t>
            </a:r>
            <a:r>
              <a:rPr lang="ru-RU" sz="3200" b="1" dirty="0"/>
              <a:t>Едуард </a:t>
            </a:r>
            <a:r>
              <a:rPr lang="ru-RU" sz="3200" b="1" i="1" dirty="0"/>
              <a:t>ЗЮСС</a:t>
            </a:r>
            <a:r>
              <a:rPr lang="ru-RU" sz="3200" b="1" dirty="0"/>
              <a:t> .</a:t>
            </a:r>
          </a:p>
        </p:txBody>
      </p:sp>
      <p:pic>
        <p:nvPicPr>
          <p:cNvPr id="39939" name="Содержимое 7" descr="а.jpg"/>
          <p:cNvPicPr>
            <a:picLocks noChangeAspect="1"/>
          </p:cNvPicPr>
          <p:nvPr/>
        </p:nvPicPr>
        <p:blipFill>
          <a:blip r:embed="rId2" cstate="print"/>
          <a:srcRect/>
          <a:stretch>
            <a:fillRect/>
          </a:stretch>
        </p:blipFill>
        <p:spPr bwMode="auto">
          <a:xfrm>
            <a:off x="5076056" y="1772816"/>
            <a:ext cx="3495675" cy="4433888"/>
          </a:xfrm>
          <a:prstGeom prst="rect">
            <a:avLst/>
          </a:prstGeom>
          <a:noFill/>
          <a:ln w="9525">
            <a:noFill/>
            <a:miter lim="800000"/>
            <a:headEnd/>
            <a:tailEnd/>
          </a:ln>
        </p:spPr>
      </p:pic>
      <p:sp>
        <p:nvSpPr>
          <p:cNvPr id="39940" name="Прямоугольник 7"/>
          <p:cNvSpPr>
            <a:spLocks noChangeArrowheads="1"/>
          </p:cNvSpPr>
          <p:nvPr/>
        </p:nvSpPr>
        <p:spPr bwMode="auto">
          <a:xfrm>
            <a:off x="5550718" y="6219031"/>
            <a:ext cx="3021013" cy="369887"/>
          </a:xfrm>
          <a:prstGeom prst="rect">
            <a:avLst/>
          </a:prstGeom>
          <a:noFill/>
          <a:ln w="9525">
            <a:noFill/>
            <a:miter lim="800000"/>
            <a:headEnd/>
            <a:tailEnd/>
          </a:ln>
        </p:spPr>
        <p:txBody>
          <a:bodyPr wrap="none">
            <a:spAutoFit/>
          </a:bodyPr>
          <a:lstStyle/>
          <a:p>
            <a:r>
              <a:rPr lang="uk-UA" dirty="0" err="1"/>
              <a:t>Эдуард</a:t>
            </a:r>
            <a:r>
              <a:rPr lang="uk-UA" dirty="0"/>
              <a:t> </a:t>
            </a:r>
            <a:r>
              <a:rPr lang="uk-UA" dirty="0" err="1"/>
              <a:t>Зюсс</a:t>
            </a:r>
            <a:r>
              <a:rPr lang="uk-UA" dirty="0"/>
              <a:t> (1831–1914) </a:t>
            </a:r>
          </a:p>
        </p:txBody>
      </p:sp>
      <p:sp>
        <p:nvSpPr>
          <p:cNvPr id="3" name="Прямоугольник 2"/>
          <p:cNvSpPr/>
          <p:nvPr/>
        </p:nvSpPr>
        <p:spPr>
          <a:xfrm>
            <a:off x="406400" y="454025"/>
            <a:ext cx="8496300" cy="1200150"/>
          </a:xfrm>
          <a:prstGeom prst="rect">
            <a:avLst/>
          </a:prstGeom>
        </p:spPr>
        <p:txBody>
          <a:bodyPr>
            <a:spAutoFit/>
          </a:bodyPr>
          <a:lstStyle/>
          <a:p>
            <a:pPr>
              <a:defRPr/>
            </a:pPr>
            <a:r>
              <a:rPr lang="uk-UA" sz="2400" b="1" dirty="0">
                <a:latin typeface="+mn-lt"/>
              </a:rPr>
              <a:t>Сукупність біомів складають біосферу.</a:t>
            </a:r>
            <a:r>
              <a:rPr lang="uk-UA" sz="2400" dirty="0">
                <a:latin typeface="+mn-lt"/>
              </a:rPr>
              <a:t> </a:t>
            </a:r>
          </a:p>
          <a:p>
            <a:pPr>
              <a:defRPr/>
            </a:pPr>
            <a:r>
              <a:rPr lang="uk-UA" sz="2400" dirty="0">
                <a:latin typeface="+mn-lt"/>
              </a:rPr>
              <a:t>Біосфера - це частина нашої планети, в якій існує життя, і це найвищий рівень організації життя</a:t>
            </a:r>
            <a:endParaRPr lang="ru-RU" sz="2400"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404813"/>
            <a:ext cx="5357813" cy="6286500"/>
          </a:xfrm>
        </p:spPr>
        <p:txBody>
          <a:bodyPr rtlCol="0">
            <a:normAutofit/>
          </a:bodyPr>
          <a:lstStyle/>
          <a:p>
            <a:pPr marL="274320" indent="-274320" eaLnBrk="1" fontAlgn="auto" hangingPunct="1">
              <a:spcAft>
                <a:spcPts val="0"/>
              </a:spcAft>
              <a:buClr>
                <a:schemeClr val="accent3"/>
              </a:buClr>
              <a:buFont typeface="Arial" pitchFamily="34" charset="0"/>
              <a:buNone/>
              <a:defRPr/>
            </a:pPr>
            <a:r>
              <a:rPr lang="ru-RU" sz="2800" dirty="0"/>
              <a:t>Вчення про  </a:t>
            </a:r>
            <a:r>
              <a:rPr lang="ru-RU" sz="2800" b="1" dirty="0"/>
              <a:t>біосферу </a:t>
            </a:r>
            <a:r>
              <a:rPr lang="ru-RU" sz="2800" dirty="0"/>
              <a:t>розробив академік Володимир Іванович ВЕРНАДСЬКИЙ (1863–1945 рр.).</a:t>
            </a:r>
          </a:p>
          <a:p>
            <a:pPr marL="274320" indent="-274320" eaLnBrk="1" fontAlgn="auto" hangingPunct="1">
              <a:spcAft>
                <a:spcPts val="0"/>
              </a:spcAft>
              <a:buClr>
                <a:schemeClr val="accent3"/>
              </a:buClr>
              <a:buFont typeface="Arial" pitchFamily="34" charset="0"/>
              <a:buNone/>
              <a:defRPr/>
            </a:pPr>
            <a:r>
              <a:rPr lang="ru-RU" sz="2800" b="1" dirty="0"/>
              <a:t>Біосфера </a:t>
            </a:r>
            <a:r>
              <a:rPr lang="ru-RU" sz="2800" dirty="0"/>
              <a:t>– </a:t>
            </a:r>
            <a:r>
              <a:rPr lang="ru-RU" sz="2800" b="1" dirty="0"/>
              <a:t>частина геологічних оболочок Землі, які заселені і перетворені живими організмами.</a:t>
            </a:r>
          </a:p>
          <a:p>
            <a:pPr marL="274320" indent="-274320" eaLnBrk="1" fontAlgn="auto" hangingPunct="1">
              <a:spcAft>
                <a:spcPts val="0"/>
              </a:spcAft>
              <a:buClr>
                <a:schemeClr val="accent3"/>
              </a:buClr>
              <a:buFont typeface="Arial" pitchFamily="34" charset="0"/>
              <a:buNone/>
              <a:defRPr/>
            </a:pPr>
            <a:r>
              <a:rPr lang="ru-RU" sz="2800" dirty="0"/>
              <a:t> Це термодинамічна відкрита оболонка Землі з температурою від – 50 °С до + 50 °С і тиском близько 1 атм.</a:t>
            </a:r>
          </a:p>
        </p:txBody>
      </p:sp>
      <p:pic>
        <p:nvPicPr>
          <p:cNvPr id="48131" name="Picture 2" descr="ÐÐ¾ÑÐ¾Ð¶ÐµÐµ Ð¸Ð·Ð¾Ð±ÑÐ°Ð¶ÐµÐ½Ð¸Ðµ"/>
          <p:cNvPicPr>
            <a:picLocks noChangeAspect="1" noChangeArrowheads="1"/>
          </p:cNvPicPr>
          <p:nvPr/>
        </p:nvPicPr>
        <p:blipFill>
          <a:blip r:embed="rId2" cstate="print"/>
          <a:srcRect/>
          <a:stretch>
            <a:fillRect/>
          </a:stretch>
        </p:blipFill>
        <p:spPr bwMode="auto">
          <a:xfrm>
            <a:off x="5508625" y="1484313"/>
            <a:ext cx="3092450" cy="4056062"/>
          </a:xfrm>
          <a:prstGeom prst="rect">
            <a:avLst/>
          </a:prstGeom>
          <a:noFill/>
          <a:ln w="9525">
            <a:noFill/>
            <a:miter lim="800000"/>
            <a:headEnd/>
            <a:tailEnd/>
          </a:ln>
        </p:spPr>
      </p:pic>
    </p:spTree>
    <p:extLst>
      <p:ext uri="{BB962C8B-B14F-4D97-AF65-F5344CB8AC3E}">
        <p14:creationId xmlns:p14="http://schemas.microsoft.com/office/powerpoint/2010/main" val="2875678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2276475"/>
            <a:ext cx="8229600" cy="1000125"/>
          </a:xfrm>
        </p:spPr>
        <p:txBody>
          <a:bodyPr rtlCol="0">
            <a:normAutofit fontScale="90000"/>
          </a:bodyPr>
          <a:lstStyle/>
          <a:p>
            <a:pPr eaLnBrk="1" fontAlgn="auto" hangingPunct="1">
              <a:spcAft>
                <a:spcPts val="0"/>
              </a:spcAft>
              <a:defRPr/>
            </a:pPr>
            <a:r>
              <a:rPr lang="en-ZA" sz="3100" dirty="0"/>
              <a:t>.</a:t>
            </a:r>
            <a:br>
              <a:rPr lang="ru-RU" sz="2200" b="1" dirty="0">
                <a:solidFill>
                  <a:srgbClr val="FF0000"/>
                </a:solidFill>
              </a:rPr>
            </a:br>
            <a:r>
              <a:rPr lang="ru-RU" sz="3200" b="1" dirty="0"/>
              <a:t>- </a:t>
            </a:r>
          </a:p>
        </p:txBody>
      </p:sp>
      <p:sp>
        <p:nvSpPr>
          <p:cNvPr id="38915" name="TextBox 2"/>
          <p:cNvSpPr txBox="1">
            <a:spLocks noChangeArrowheads="1"/>
          </p:cNvSpPr>
          <p:nvPr/>
        </p:nvSpPr>
        <p:spPr bwMode="auto">
          <a:xfrm>
            <a:off x="5148064" y="2502067"/>
            <a:ext cx="3844925" cy="2308225"/>
          </a:xfrm>
          <a:prstGeom prst="rect">
            <a:avLst/>
          </a:prstGeom>
          <a:noFill/>
          <a:ln w="9525">
            <a:noFill/>
            <a:miter lim="800000"/>
            <a:headEnd/>
            <a:tailEnd/>
          </a:ln>
        </p:spPr>
        <p:txBody>
          <a:bodyPr wrap="none">
            <a:spAutoFit/>
          </a:bodyPr>
          <a:lstStyle/>
          <a:p>
            <a:r>
              <a:rPr lang="uk-UA" altLang="ru-RU" dirty="0"/>
              <a:t>Межі біосфери</a:t>
            </a:r>
            <a:r>
              <a:rPr lang="en-US" altLang="ru-RU" dirty="0"/>
              <a:t>:</a:t>
            </a:r>
          </a:p>
          <a:p>
            <a:endParaRPr lang="en-US" altLang="ru-RU" dirty="0"/>
          </a:p>
          <a:p>
            <a:r>
              <a:rPr lang="uk-UA" altLang="ru-RU" b="1" i="1" dirty="0"/>
              <a:t>гідросфера</a:t>
            </a:r>
            <a:r>
              <a:rPr lang="uk-UA" altLang="ru-RU" dirty="0"/>
              <a:t> – повністю (до 11 км)</a:t>
            </a:r>
            <a:endParaRPr lang="en-US" altLang="ru-RU" b="1" i="1" dirty="0"/>
          </a:p>
          <a:p>
            <a:endParaRPr lang="en-US" altLang="ru-RU" dirty="0"/>
          </a:p>
          <a:p>
            <a:r>
              <a:rPr lang="uk-UA" altLang="ru-RU" b="1" i="1" dirty="0"/>
              <a:t>атмосфера - </a:t>
            </a:r>
            <a:r>
              <a:rPr lang="en-US" altLang="ru-RU" dirty="0"/>
              <a:t>22 </a:t>
            </a:r>
            <a:r>
              <a:rPr lang="uk-UA" altLang="ru-RU" dirty="0"/>
              <a:t>км</a:t>
            </a:r>
            <a:r>
              <a:rPr lang="en-US" altLang="ru-RU" dirty="0"/>
              <a:t> </a:t>
            </a:r>
            <a:endParaRPr lang="en-US" altLang="ru-RU" b="1" i="1" dirty="0"/>
          </a:p>
          <a:p>
            <a:endParaRPr lang="en-US" altLang="ru-RU" dirty="0"/>
          </a:p>
          <a:p>
            <a:r>
              <a:rPr lang="uk-UA" altLang="ru-RU" b="1" i="1" dirty="0"/>
              <a:t>літосфера - </a:t>
            </a:r>
            <a:r>
              <a:rPr lang="en-US" altLang="ru-RU" dirty="0"/>
              <a:t>4-5 </a:t>
            </a:r>
            <a:r>
              <a:rPr lang="uk-UA" altLang="ru-RU" dirty="0"/>
              <a:t>км</a:t>
            </a:r>
            <a:r>
              <a:rPr lang="en-US" altLang="ru-RU" dirty="0"/>
              <a:t> </a:t>
            </a:r>
            <a:endParaRPr lang="en-US" altLang="ru-RU" b="1" i="1" dirty="0"/>
          </a:p>
          <a:p>
            <a:r>
              <a:rPr lang="en-US" altLang="ru-RU" dirty="0"/>
              <a:t> </a:t>
            </a:r>
            <a:endParaRPr lang="ru-RU" altLang="ru-RU" dirty="0"/>
          </a:p>
        </p:txBody>
      </p:sp>
      <p:pic>
        <p:nvPicPr>
          <p:cNvPr id="38917" name="Рисунок 4"/>
          <p:cNvPicPr>
            <a:picLocks noChangeAspect="1"/>
          </p:cNvPicPr>
          <p:nvPr/>
        </p:nvPicPr>
        <p:blipFill>
          <a:blip r:embed="rId2" cstate="print"/>
          <a:srcRect/>
          <a:stretch>
            <a:fillRect/>
          </a:stretch>
        </p:blipFill>
        <p:spPr bwMode="auto">
          <a:xfrm>
            <a:off x="0" y="764704"/>
            <a:ext cx="5013331" cy="5782953"/>
          </a:xfrm>
          <a:prstGeom prst="rect">
            <a:avLst/>
          </a:prstGeom>
          <a:noFill/>
          <a:ln w="9525">
            <a:noFill/>
            <a:miter lim="800000"/>
            <a:headEnd/>
            <a:tailEnd/>
          </a:ln>
        </p:spPr>
      </p:pic>
    </p:spTree>
    <p:extLst>
      <p:ext uri="{BB962C8B-B14F-4D97-AF65-F5344CB8AC3E}">
        <p14:creationId xmlns:p14="http://schemas.microsoft.com/office/powerpoint/2010/main" val="1713662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Заголовок 1"/>
          <p:cNvSpPr>
            <a:spLocks noGrp="1"/>
          </p:cNvSpPr>
          <p:nvPr>
            <p:ph type="title"/>
          </p:nvPr>
        </p:nvSpPr>
        <p:spPr/>
        <p:txBody>
          <a:bodyPr/>
          <a:lstStyle/>
          <a:p>
            <a:endParaRPr lang="uk-UA"/>
          </a:p>
        </p:txBody>
      </p:sp>
      <p:sp>
        <p:nvSpPr>
          <p:cNvPr id="41987" name="AutoShape 2" descr="Слои атмосферы Земли: строение, порядок, высота и краткая характеристик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sp>
        <p:nvSpPr>
          <p:cNvPr id="41988" name="AutoShape 4" descr="Слои атмосферы Земли: строение, порядок, высота и краткая характеристик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sp>
        <p:nvSpPr>
          <p:cNvPr id="41989" name="AutoShape 6" descr="Слои атмосферы Земли: строение, порядок, высота и краткая характеристик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sp>
        <p:nvSpPr>
          <p:cNvPr id="41990" name="AutoShape 8" descr="Слои атмосферы Земли: строение, порядок, высота и краткая характеристик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sp>
        <p:nvSpPr>
          <p:cNvPr id="41991" name="AutoShape 12" descr="Слои атмосферы Земли: строение, порядок, высота и краткая характеристик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pic>
        <p:nvPicPr>
          <p:cNvPr id="41992" name="Picture 14" descr="Атмосфера — слои атмосферы, их состав и что в них встречается - Узнай Что  Такое"/>
          <p:cNvPicPr>
            <a:picLocks noChangeAspect="1" noChangeArrowheads="1"/>
          </p:cNvPicPr>
          <p:nvPr/>
        </p:nvPicPr>
        <p:blipFill>
          <a:blip r:embed="rId2" cstate="print"/>
          <a:srcRect/>
          <a:stretch>
            <a:fillRect/>
          </a:stretch>
        </p:blipFill>
        <p:spPr bwMode="auto">
          <a:xfrm>
            <a:off x="900113" y="692150"/>
            <a:ext cx="6524625" cy="555307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endParaRPr lang="uk-UA"/>
          </a:p>
        </p:txBody>
      </p:sp>
      <p:pic>
        <p:nvPicPr>
          <p:cNvPr id="43011" name="Picture 2" descr="http://dinoera.com/sites/default/files/shelf_01_cc.jpg"/>
          <p:cNvPicPr>
            <a:picLocks noChangeAspect="1" noChangeArrowheads="1"/>
          </p:cNvPicPr>
          <p:nvPr/>
        </p:nvPicPr>
        <p:blipFill>
          <a:blip r:embed="rId2" cstate="print"/>
          <a:srcRect/>
          <a:stretch>
            <a:fillRect/>
          </a:stretch>
        </p:blipFill>
        <p:spPr bwMode="auto">
          <a:xfrm>
            <a:off x="341313" y="549275"/>
            <a:ext cx="8802687" cy="5846763"/>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lstStyle/>
          <a:p>
            <a:endParaRPr lang="uk-UA"/>
          </a:p>
        </p:txBody>
      </p:sp>
      <p:pic>
        <p:nvPicPr>
          <p:cNvPr id="44035" name="Picture 2" descr="Литосфера."/>
          <p:cNvPicPr>
            <a:picLocks noChangeAspect="1" noChangeArrowheads="1"/>
          </p:cNvPicPr>
          <p:nvPr/>
        </p:nvPicPr>
        <p:blipFill>
          <a:blip r:embed="rId2" cstate="print"/>
          <a:srcRect/>
          <a:stretch>
            <a:fillRect/>
          </a:stretch>
        </p:blipFill>
        <p:spPr bwMode="auto">
          <a:xfrm>
            <a:off x="1187450" y="404813"/>
            <a:ext cx="7056438" cy="562292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a:xfrm>
            <a:off x="468313" y="260350"/>
            <a:ext cx="8229600" cy="1143000"/>
          </a:xfrm>
        </p:spPr>
        <p:txBody>
          <a:bodyPr/>
          <a:lstStyle/>
          <a:p>
            <a:pPr algn="ctr"/>
            <a:r>
              <a:rPr lang="uk-UA" sz="2800" b="1">
                <a:solidFill>
                  <a:srgbClr val="C00000"/>
                </a:solidFill>
              </a:rPr>
              <a:t>Життя в біосфері підтримується за рахунок енергії Сонця і преобразуется зеленими рослинами в хімічну енергію.</a:t>
            </a:r>
          </a:p>
        </p:txBody>
      </p:sp>
      <p:sp>
        <p:nvSpPr>
          <p:cNvPr id="49155" name="Содержимое 2"/>
          <p:cNvSpPr>
            <a:spLocks noGrp="1"/>
          </p:cNvSpPr>
          <p:nvPr>
            <p:ph idx="1"/>
          </p:nvPr>
        </p:nvSpPr>
        <p:spPr>
          <a:xfrm>
            <a:off x="539750" y="1916113"/>
            <a:ext cx="8229600" cy="4537075"/>
          </a:xfrm>
        </p:spPr>
        <p:txBody>
          <a:bodyPr/>
          <a:lstStyle/>
          <a:p>
            <a:r>
              <a:rPr lang="uk-UA" sz="2800" dirty="0"/>
              <a:t>Стійкість і здатність до саморегуляції</a:t>
            </a:r>
          </a:p>
          <a:p>
            <a:r>
              <a:rPr lang="uk-UA" sz="2800" dirty="0" err="1"/>
              <a:t>Централізованність</a:t>
            </a:r>
            <a:r>
              <a:rPr lang="uk-UA" sz="2800" dirty="0"/>
              <a:t> – центральним компонентом є жива речовина</a:t>
            </a:r>
          </a:p>
          <a:p>
            <a:r>
              <a:rPr lang="uk-UA" sz="2800" dirty="0"/>
              <a:t>Біосфера є </a:t>
            </a:r>
            <a:r>
              <a:rPr lang="uk-UA" sz="2800" b="1" i="1" dirty="0"/>
              <a:t>відкритою системою</a:t>
            </a:r>
          </a:p>
          <a:p>
            <a:r>
              <a:rPr lang="uk-UA" sz="2800" dirty="0"/>
              <a:t>Властивий замкнений </a:t>
            </a:r>
            <a:r>
              <a:rPr lang="uk-UA" sz="2800" b="1" i="1" dirty="0" err="1"/>
              <a:t>колобіг</a:t>
            </a:r>
            <a:r>
              <a:rPr lang="uk-UA" sz="2800" b="1" i="1" dirty="0"/>
              <a:t> речовин </a:t>
            </a:r>
            <a:r>
              <a:rPr lang="uk-UA" sz="2800" dirty="0"/>
              <a:t>(біогеохімічні цикли) і </a:t>
            </a:r>
            <a:r>
              <a:rPr lang="uk-UA" sz="2800" b="1" i="1" dirty="0"/>
              <a:t>потік енергії</a:t>
            </a:r>
          </a:p>
          <a:p>
            <a:endParaRPr lang="uk-UA" sz="2800" b="1" i="1" dirty="0"/>
          </a:p>
          <a:p>
            <a:pPr>
              <a:buFont typeface="Wingdings 2" pitchFamily="18" charset="2"/>
              <a:buNone/>
            </a:pPr>
            <a:r>
              <a:rPr lang="uk-UA" sz="2800" dirty="0"/>
              <a:t>Енергія поглинається організмами, передається по ланцюгам живлення, і вивільняється в космос у вигляді тепла.</a:t>
            </a:r>
          </a:p>
          <a:p>
            <a:pPr>
              <a:buFont typeface="Wingdings 2" pitchFamily="18" charset="2"/>
              <a:buNone/>
            </a:pPr>
            <a:endParaRPr lang="uk-UA" dirty="0"/>
          </a:p>
        </p:txBody>
      </p:sp>
      <p:sp>
        <p:nvSpPr>
          <p:cNvPr id="4" name="Стрелка вниз 3"/>
          <p:cNvSpPr/>
          <p:nvPr/>
        </p:nvSpPr>
        <p:spPr>
          <a:xfrm>
            <a:off x="4211638" y="4941888"/>
            <a:ext cx="360362" cy="358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5" name="TextBox 4"/>
          <p:cNvSpPr txBox="1"/>
          <p:nvPr/>
        </p:nvSpPr>
        <p:spPr>
          <a:xfrm>
            <a:off x="2411413" y="1557338"/>
            <a:ext cx="4140200" cy="460375"/>
          </a:xfrm>
          <a:prstGeom prst="rect">
            <a:avLst/>
          </a:prstGeom>
          <a:noFill/>
        </p:spPr>
        <p:txBody>
          <a:bodyPr wrap="none">
            <a:spAutoFit/>
          </a:bodyPr>
          <a:lstStyle/>
          <a:p>
            <a:pPr>
              <a:defRPr/>
            </a:pPr>
            <a:r>
              <a:rPr lang="uk-UA" sz="2400" b="1" dirty="0">
                <a:solidFill>
                  <a:schemeClr val="accent1"/>
                </a:solidFill>
                <a:latin typeface="+mn-lt"/>
              </a:rPr>
              <a:t>ВЛАСТИВОСТІ БІОСФЕРИ</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Содержимое 2"/>
          <p:cNvSpPr>
            <a:spLocks noGrp="1"/>
          </p:cNvSpPr>
          <p:nvPr>
            <p:ph idx="1"/>
          </p:nvPr>
        </p:nvSpPr>
        <p:spPr>
          <a:xfrm>
            <a:off x="323850" y="549275"/>
            <a:ext cx="8229600" cy="4389438"/>
          </a:xfrm>
        </p:spPr>
        <p:txBody>
          <a:bodyPr/>
          <a:lstStyle/>
          <a:p>
            <a:pPr algn="ctr">
              <a:buFont typeface="Wingdings 2" pitchFamily="18" charset="2"/>
              <a:buNone/>
            </a:pPr>
            <a:r>
              <a:rPr lang="uk-UA" b="1">
                <a:solidFill>
                  <a:srgbClr val="C00000"/>
                </a:solidFill>
              </a:rPr>
              <a:t>КОЛООБІГ РЕЧОВИН МОЖЕ БУТИ</a:t>
            </a:r>
          </a:p>
          <a:p>
            <a:pPr algn="ctr">
              <a:buFont typeface="Wingdings 2" pitchFamily="18" charset="2"/>
              <a:buNone/>
            </a:pPr>
            <a:endParaRPr lang="uk-UA" b="1">
              <a:solidFill>
                <a:srgbClr val="C00000"/>
              </a:solidFill>
            </a:endParaRPr>
          </a:p>
          <a:p>
            <a:r>
              <a:rPr lang="uk-UA" sz="2800" b="1"/>
              <a:t>Абіогенним</a:t>
            </a:r>
            <a:r>
              <a:rPr lang="uk-UA" sz="2800"/>
              <a:t> - міграцією атомів - перерозподіл їх між атмосферою, гідросферою і грунтом, круговорот води та ін. веществ</a:t>
            </a:r>
          </a:p>
          <a:p>
            <a:r>
              <a:rPr lang="uk-UA" sz="2800" b="1"/>
              <a:t>Біогенним </a:t>
            </a:r>
            <a:r>
              <a:rPr lang="uk-UA" sz="2800"/>
              <a:t>- спостерігається багатократне включення хімічних елементів в живі організми і виділення їх в навколишнє середовище. </a:t>
            </a:r>
            <a:r>
              <a:rPr lang="uk-UA" sz="2000"/>
              <a:t>Швідкість колообігу різна. Весь О2 проходить через живу речовину за 2 тис. років, весь СО2 – за 300 років.</a:t>
            </a:r>
            <a:endParaRPr lang="uk-UA" sz="2800"/>
          </a:p>
          <a:p>
            <a:r>
              <a:rPr lang="uk-UA" sz="2800" b="1"/>
              <a:t>Антропогенним</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a:xfrm>
            <a:off x="457200" y="704850"/>
            <a:ext cx="8229600" cy="779463"/>
          </a:xfrm>
        </p:spPr>
        <p:txBody>
          <a:bodyPr/>
          <a:lstStyle/>
          <a:p>
            <a:pPr algn="ctr"/>
            <a:r>
              <a:rPr lang="uk-UA" sz="4400" b="1">
                <a:solidFill>
                  <a:srgbClr val="C00000"/>
                </a:solidFill>
              </a:rPr>
              <a:t>Речовина біосфери</a:t>
            </a:r>
          </a:p>
        </p:txBody>
      </p:sp>
      <p:sp>
        <p:nvSpPr>
          <p:cNvPr id="51203" name="Содержимое 2"/>
          <p:cNvSpPr>
            <a:spLocks noGrp="1"/>
          </p:cNvSpPr>
          <p:nvPr>
            <p:ph idx="1"/>
          </p:nvPr>
        </p:nvSpPr>
        <p:spPr>
          <a:xfrm>
            <a:off x="468313" y="1628775"/>
            <a:ext cx="8229600" cy="4479925"/>
          </a:xfrm>
        </p:spPr>
        <p:txBody>
          <a:bodyPr/>
          <a:lstStyle/>
          <a:p>
            <a:r>
              <a:rPr lang="uk-UA" sz="2800" b="1" i="1"/>
              <a:t>Жива речовина </a:t>
            </a:r>
            <a:r>
              <a:rPr lang="uk-UA" sz="2800"/>
              <a:t>- сукупність всіх живих організмів - біомаса планети.</a:t>
            </a:r>
          </a:p>
          <a:p>
            <a:r>
              <a:rPr lang="uk-UA" sz="2800" b="1" i="1"/>
              <a:t>Біогенна речовина</a:t>
            </a:r>
            <a:r>
              <a:rPr lang="uk-UA" sz="2800"/>
              <a:t>: гази атмосфери, кам'яне вугілля, торф, нафтопродукти, вапняк, діатоміт, сланці.</a:t>
            </a:r>
          </a:p>
          <a:p>
            <a:r>
              <a:rPr lang="uk-UA" sz="2800" b="1" i="1"/>
              <a:t>Косна речовина</a:t>
            </a:r>
            <a:r>
              <a:rPr lang="uk-UA" sz="2800"/>
              <a:t>: продукти тектонічної діяльності, гірські породи, вода</a:t>
            </a:r>
          </a:p>
          <a:p>
            <a:r>
              <a:rPr lang="uk-UA" sz="2800" b="1" i="1"/>
              <a:t>Біокосна речовина</a:t>
            </a:r>
            <a:r>
              <a:rPr lang="uk-UA" sz="2800"/>
              <a:t>: грунт, сапропель.</a:t>
            </a:r>
          </a:p>
          <a:p>
            <a:r>
              <a:rPr lang="uk-UA" sz="2800" b="1" i="1"/>
              <a:t>Речовина космічного походження</a:t>
            </a:r>
            <a:r>
              <a:rPr lang="uk-UA" sz="2800"/>
              <a:t>:</a:t>
            </a:r>
            <a:r>
              <a:rPr lang="uk-UA" sz="2800" b="1" i="1"/>
              <a:t> </a:t>
            </a:r>
            <a:r>
              <a:rPr lang="uk-UA" sz="2800"/>
              <a:t>метеоріти</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a:xfrm>
            <a:off x="395288" y="0"/>
            <a:ext cx="8229600" cy="1143000"/>
          </a:xfrm>
        </p:spPr>
        <p:txBody>
          <a:bodyPr/>
          <a:lstStyle/>
          <a:p>
            <a:pPr algn="ctr"/>
            <a:r>
              <a:rPr lang="uk-UA" sz="4400" b="1">
                <a:solidFill>
                  <a:srgbClr val="C00000"/>
                </a:solidFill>
              </a:rPr>
              <a:t>Функції біосфери</a:t>
            </a:r>
            <a:endParaRPr lang="uk-UA" sz="4400"/>
          </a:p>
        </p:txBody>
      </p:sp>
      <p:sp>
        <p:nvSpPr>
          <p:cNvPr id="52227" name="Содержимое 2"/>
          <p:cNvSpPr>
            <a:spLocks noGrp="1"/>
          </p:cNvSpPr>
          <p:nvPr>
            <p:ph idx="1"/>
          </p:nvPr>
        </p:nvSpPr>
        <p:spPr>
          <a:xfrm>
            <a:off x="468313" y="1268413"/>
            <a:ext cx="8229600" cy="4389437"/>
          </a:xfrm>
        </p:spPr>
        <p:txBody>
          <a:bodyPr/>
          <a:lstStyle/>
          <a:p>
            <a:r>
              <a:rPr lang="uk-UA" b="1" i="1"/>
              <a:t>Газова</a:t>
            </a:r>
            <a:r>
              <a:rPr lang="uk-UA"/>
              <a:t> -підтримують газовий склад атмосфери</a:t>
            </a:r>
          </a:p>
          <a:p>
            <a:r>
              <a:rPr lang="uk-UA" b="1" i="1"/>
              <a:t>Окислювально-відновна  - </a:t>
            </a:r>
            <a:r>
              <a:rPr lang="uk-UA"/>
              <a:t>ферментативні реакції в живих організмах прискорюють колообіг речовин</a:t>
            </a:r>
          </a:p>
          <a:p>
            <a:r>
              <a:rPr lang="uk-UA" b="1" i="1"/>
              <a:t>Концентраційна – </a:t>
            </a:r>
            <a:r>
              <a:rPr lang="uk-UA"/>
              <a:t>накопичення певних хімічних елементів </a:t>
            </a:r>
            <a:r>
              <a:rPr lang="uk-UA" sz="2000"/>
              <a:t>(бурі водорослі накопичують йод, ряска – радій, хребетні в скелетах – солі кальцію і фосфору)</a:t>
            </a:r>
            <a:r>
              <a:rPr lang="uk-UA" sz="2800"/>
              <a:t>.</a:t>
            </a:r>
          </a:p>
          <a:p>
            <a:r>
              <a:rPr lang="uk-UA" b="1" i="1"/>
              <a:t>Інформаційна- </a:t>
            </a:r>
            <a:r>
              <a:rPr lang="ru-RU"/>
              <a:t>здатність сприймати, зберігати та передавати молекулярну інформацію</a:t>
            </a:r>
            <a:endParaRPr lang="uk-UA"/>
          </a:p>
          <a:p>
            <a:pPr>
              <a:buFont typeface="Wingdings 2" pitchFamily="18" charset="2"/>
              <a:buNone/>
            </a:pPr>
            <a:r>
              <a:rPr lang="uk-UA" b="1">
                <a:solidFill>
                  <a:srgbClr val="C00000"/>
                </a:solidFill>
              </a:rPr>
              <a:t>Біосфера</a:t>
            </a:r>
            <a:r>
              <a:rPr lang="uk-UA"/>
              <a:t> - підсумок тривалої біогеохімічної роботи живих організмів, які утворили верхню оболонку Землі</a:t>
            </a:r>
            <a:r>
              <a:rPr lang="uk-UA" b="1"/>
              <a:t>, середовище життя організмів і результат їх життя</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ъект 2"/>
          <p:cNvSpPr>
            <a:spLocks noGrp="1"/>
          </p:cNvSpPr>
          <p:nvPr>
            <p:ph idx="1"/>
          </p:nvPr>
        </p:nvSpPr>
        <p:spPr>
          <a:xfrm>
            <a:off x="684213" y="765175"/>
            <a:ext cx="8229600" cy="1295400"/>
          </a:xfrm>
        </p:spPr>
        <p:txBody>
          <a:bodyPr/>
          <a:lstStyle/>
          <a:p>
            <a:pPr marL="0" indent="0">
              <a:buFont typeface="Wingdings 2" pitchFamily="18" charset="2"/>
              <a:buNone/>
            </a:pPr>
            <a:r>
              <a:rPr lang="uk-UA" altLang="ru-RU" sz="2800"/>
              <a:t>Сучасний стан біосфери називають </a:t>
            </a:r>
            <a:r>
              <a:rPr lang="uk-UA" altLang="ru-RU" sz="2800" b="1">
                <a:solidFill>
                  <a:srgbClr val="C00000"/>
                </a:solidFill>
              </a:rPr>
              <a:t>ноосферою </a:t>
            </a:r>
            <a:r>
              <a:rPr lang="uk-UA" altLang="ru-RU" sz="2800"/>
              <a:t>(від грец. </a:t>
            </a:r>
            <a:r>
              <a:rPr lang="en-US" altLang="ru-RU" sz="2800" i="1"/>
              <a:t>noos</a:t>
            </a:r>
            <a:r>
              <a:rPr lang="en-US" altLang="ru-RU" sz="2800"/>
              <a:t> – </a:t>
            </a:r>
            <a:r>
              <a:rPr lang="uk-UA" altLang="ru-RU" sz="2800"/>
              <a:t>розум і </a:t>
            </a:r>
            <a:r>
              <a:rPr lang="en-US" altLang="ru-RU" sz="2800" i="1"/>
              <a:t>sphaira</a:t>
            </a:r>
            <a:r>
              <a:rPr lang="en-US" altLang="ru-RU" sz="2800"/>
              <a:t> – </a:t>
            </a:r>
            <a:r>
              <a:rPr lang="uk-UA" altLang="ru-RU" sz="2800"/>
              <a:t>сфера). </a:t>
            </a:r>
          </a:p>
          <a:p>
            <a:pPr marL="0" indent="0">
              <a:buFont typeface="Wingdings 2" pitchFamily="18" charset="2"/>
              <a:buNone/>
            </a:pPr>
            <a:r>
              <a:rPr lang="uk-UA" altLang="ru-RU" sz="2800"/>
              <a:t>Вчення пр ноосферу було створено академіком </a:t>
            </a:r>
          </a:p>
          <a:p>
            <a:pPr marL="0" indent="0">
              <a:buFont typeface="Wingdings 2" pitchFamily="18" charset="2"/>
              <a:buNone/>
            </a:pPr>
            <a:r>
              <a:rPr lang="uk-UA" altLang="ru-RU" sz="2800"/>
              <a:t>В.І. Вернадським. </a:t>
            </a:r>
            <a:br>
              <a:rPr lang="en-US" altLang="ru-RU"/>
            </a:br>
            <a:endParaRPr lang="ru-RU" altLang="ru-RU"/>
          </a:p>
        </p:txBody>
      </p:sp>
      <p:sp>
        <p:nvSpPr>
          <p:cNvPr id="4" name="Прямоугольник 3"/>
          <p:cNvSpPr/>
          <p:nvPr/>
        </p:nvSpPr>
        <p:spPr>
          <a:xfrm>
            <a:off x="684213" y="3213100"/>
            <a:ext cx="8135937" cy="2092325"/>
          </a:xfrm>
          <a:prstGeom prst="rect">
            <a:avLst/>
          </a:prstGeom>
        </p:spPr>
        <p:txBody>
          <a:bodyPr>
            <a:spAutoFit/>
          </a:bodyPr>
          <a:lstStyle/>
          <a:p>
            <a:pPr>
              <a:defRPr/>
            </a:pPr>
            <a:r>
              <a:rPr lang="ru-RU" sz="2800" b="1" i="1" dirty="0">
                <a:solidFill>
                  <a:srgbClr val="231F20"/>
                </a:solidFill>
                <a:latin typeface="+mn-lt"/>
              </a:rPr>
              <a:t>Ноосфера – це сфера взаємодії суспільства і природи, в межах якої розумна діяльність людини стає визначальним фактором розвитку. </a:t>
            </a:r>
            <a:br>
              <a:rPr lang="en-US" dirty="0">
                <a:latin typeface="Arial" panose="020B0604020202020204" pitchFamily="34" charset="0"/>
              </a:rPr>
            </a:br>
            <a:endParaRPr lang="ru-RU" dirty="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p:txBody>
          <a:bodyPr/>
          <a:lstStyle/>
          <a:p>
            <a:r>
              <a:rPr lang="ru-RU" sz="3200"/>
              <a:t>Круговорот азота</a:t>
            </a:r>
            <a:endParaRPr lang="uk-UA" sz="3200"/>
          </a:p>
        </p:txBody>
      </p:sp>
      <p:pic>
        <p:nvPicPr>
          <p:cNvPr id="45059" name="Picture 4" descr="Круговорот азота в природе - Общая химия"/>
          <p:cNvPicPr>
            <a:picLocks noChangeAspect="1" noChangeArrowheads="1"/>
          </p:cNvPicPr>
          <p:nvPr/>
        </p:nvPicPr>
        <p:blipFill>
          <a:blip r:embed="rId2" cstate="print"/>
          <a:srcRect/>
          <a:stretch>
            <a:fillRect/>
          </a:stretch>
        </p:blipFill>
        <p:spPr bwMode="auto">
          <a:xfrm>
            <a:off x="1187450" y="1412875"/>
            <a:ext cx="7138988" cy="464978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p:txBody>
          <a:bodyPr/>
          <a:lstStyle/>
          <a:p>
            <a:endParaRPr lang="uk-UA"/>
          </a:p>
        </p:txBody>
      </p:sp>
      <p:sp>
        <p:nvSpPr>
          <p:cNvPr id="46083" name="AutoShape 2" descr="53. Круговорот веществ в биосфере: Круговорот кислорода"/>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sp>
        <p:nvSpPr>
          <p:cNvPr id="46084" name="AutoShape 4" descr="53. Круговорот веществ в биосфере"/>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pic>
        <p:nvPicPr>
          <p:cNvPr id="46085" name="Picture 6" descr="http://profil.adu.by/pluginfile.php/1367/mod_book/chapter/1828/%D0%A0%D0%B8%D1%81_89.jpg"/>
          <p:cNvPicPr>
            <a:picLocks noChangeAspect="1" noChangeArrowheads="1"/>
          </p:cNvPicPr>
          <p:nvPr/>
        </p:nvPicPr>
        <p:blipFill>
          <a:blip r:embed="rId2" cstate="print"/>
          <a:srcRect/>
          <a:stretch>
            <a:fillRect/>
          </a:stretch>
        </p:blipFill>
        <p:spPr bwMode="auto">
          <a:xfrm>
            <a:off x="406400" y="908050"/>
            <a:ext cx="8737600" cy="53086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p:txBody>
          <a:bodyPr/>
          <a:lstStyle/>
          <a:p>
            <a:endParaRPr lang="uk-UA"/>
          </a:p>
        </p:txBody>
      </p:sp>
      <p:pic>
        <p:nvPicPr>
          <p:cNvPr id="47107" name="Picture 2" descr="53. Круговорот веществ в биосфере"/>
          <p:cNvPicPr>
            <a:picLocks noChangeAspect="1" noChangeArrowheads="1"/>
          </p:cNvPicPr>
          <p:nvPr/>
        </p:nvPicPr>
        <p:blipFill>
          <a:blip r:embed="rId2" cstate="print"/>
          <a:srcRect/>
          <a:stretch>
            <a:fillRect/>
          </a:stretch>
        </p:blipFill>
        <p:spPr bwMode="auto">
          <a:xfrm>
            <a:off x="1547813" y="1484313"/>
            <a:ext cx="6696075" cy="4344987"/>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288" y="260350"/>
            <a:ext cx="8229600" cy="1143000"/>
          </a:xfrm>
        </p:spPr>
        <p:txBody>
          <a:bodyPr/>
          <a:lstStyle/>
          <a:p>
            <a:pPr algn="ctr">
              <a:defRPr/>
            </a:pPr>
            <a:r>
              <a:rPr lang="uk-UA" sz="3200" b="1" dirty="0">
                <a:solidFill>
                  <a:srgbClr val="C00000"/>
                </a:solidFill>
                <a:latin typeface="+mn-lt"/>
              </a:rPr>
              <a:t>ЕКОЛОГІЯ ЛЮДИНИ</a:t>
            </a:r>
          </a:p>
        </p:txBody>
      </p:sp>
      <p:sp>
        <p:nvSpPr>
          <p:cNvPr id="54275" name="Содержимое 2"/>
          <p:cNvSpPr>
            <a:spLocks noGrp="1"/>
          </p:cNvSpPr>
          <p:nvPr>
            <p:ph idx="1"/>
          </p:nvPr>
        </p:nvSpPr>
        <p:spPr>
          <a:xfrm>
            <a:off x="468313" y="1700213"/>
            <a:ext cx="8229600" cy="4768850"/>
          </a:xfrm>
        </p:spPr>
        <p:txBody>
          <a:bodyPr/>
          <a:lstStyle/>
          <a:p>
            <a:pPr>
              <a:buFont typeface="Wingdings 2" pitchFamily="18" charset="2"/>
              <a:buNone/>
            </a:pPr>
            <a:r>
              <a:rPr lang="ru-RU" sz="2800" b="1"/>
              <a:t>Екологія людини </a:t>
            </a:r>
            <a:r>
              <a:rPr lang="ru-RU" sz="2800"/>
              <a:t>– це комплексна наука, що вивчає:</a:t>
            </a:r>
          </a:p>
          <a:p>
            <a:r>
              <a:rPr lang="ru-RU" sz="2800"/>
              <a:t>взаємодію людини з навколишнім середовищем      (абіотичні, біотичні та соціальні умови життя )</a:t>
            </a:r>
          </a:p>
          <a:p>
            <a:r>
              <a:rPr lang="ru-RU" sz="2800"/>
              <a:t>питання народонаселення і харчові ресурси</a:t>
            </a:r>
          </a:p>
          <a:p>
            <a:r>
              <a:rPr lang="ru-RU" sz="2800"/>
              <a:t>питання охорони навколишнього середовища.</a:t>
            </a:r>
          </a:p>
          <a:p>
            <a:r>
              <a:rPr lang="ru-RU" sz="2800"/>
              <a:t>адаптацію людини до навколишнього середовища</a:t>
            </a:r>
          </a:p>
          <a:p>
            <a:r>
              <a:rPr lang="ru-RU" sz="2800"/>
              <a:t>питання охорони здоров'я тощо.</a:t>
            </a:r>
            <a:endParaRPr lang="uk-UA" sz="2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95288" y="549275"/>
            <a:ext cx="8229600" cy="708025"/>
          </a:xfrm>
        </p:spPr>
        <p:txBody>
          <a:bodyPr/>
          <a:lstStyle/>
          <a:p>
            <a:pPr algn="ctr" eaLnBrk="1" hangingPunct="1"/>
            <a:r>
              <a:rPr lang="ru-RU" altLang="ru-RU" sz="3600" b="1">
                <a:solidFill>
                  <a:srgbClr val="C00000"/>
                </a:solidFill>
              </a:rPr>
              <a:t>Середовище існування людини</a:t>
            </a:r>
          </a:p>
        </p:txBody>
      </p:sp>
      <p:sp>
        <p:nvSpPr>
          <p:cNvPr id="55299" name="Rectangle 3"/>
          <p:cNvSpPr>
            <a:spLocks noGrp="1" noChangeArrowheads="1"/>
          </p:cNvSpPr>
          <p:nvPr>
            <p:ph idx="1"/>
          </p:nvPr>
        </p:nvSpPr>
        <p:spPr>
          <a:xfrm>
            <a:off x="468313" y="1412875"/>
            <a:ext cx="8229600" cy="4389438"/>
          </a:xfrm>
        </p:spPr>
        <p:txBody>
          <a:bodyPr/>
          <a:lstStyle/>
          <a:p>
            <a:r>
              <a:rPr lang="uk-UA" altLang="ru-RU" b="1" i="1"/>
              <a:t>природне середовище існування </a:t>
            </a:r>
            <a:r>
              <a:rPr lang="uk-UA" altLang="ru-RU"/>
              <a:t>– природні екосистеми, населені певними популяціями людини. </a:t>
            </a:r>
          </a:p>
          <a:p>
            <a:r>
              <a:rPr lang="uk-UA" altLang="ru-RU" b="1" i="1"/>
              <a:t>агроекосистеми</a:t>
            </a:r>
            <a:r>
              <a:rPr lang="uk-UA" altLang="ru-RU"/>
              <a:t> – природні екосистеми, які були змінені людиною для виробництва їжі.</a:t>
            </a:r>
            <a:endParaRPr lang="ru-RU" altLang="ru-RU"/>
          </a:p>
        </p:txBody>
      </p:sp>
      <p:pic>
        <p:nvPicPr>
          <p:cNvPr id="55300" name="Picture 5"/>
          <p:cNvPicPr>
            <a:picLocks noChangeAspect="1" noChangeArrowheads="1"/>
          </p:cNvPicPr>
          <p:nvPr/>
        </p:nvPicPr>
        <p:blipFill>
          <a:blip r:embed="rId2" cstate="print"/>
          <a:srcRect/>
          <a:stretch>
            <a:fillRect/>
          </a:stretch>
        </p:blipFill>
        <p:spPr bwMode="auto">
          <a:xfrm>
            <a:off x="5148263" y="4149725"/>
            <a:ext cx="3421062" cy="2276475"/>
          </a:xfrm>
          <a:prstGeom prst="rect">
            <a:avLst/>
          </a:prstGeom>
          <a:noFill/>
          <a:ln w="9525">
            <a:noFill/>
            <a:miter lim="800000"/>
            <a:headEnd/>
            <a:tailEnd/>
          </a:ln>
        </p:spPr>
      </p:pic>
      <p:pic>
        <p:nvPicPr>
          <p:cNvPr id="55301" name="Picture 7" descr="https://na-dache.pro/uploads/posts/2021-05/1620620314_6-p-domik-v-gorakh-foto-8.jpg"/>
          <p:cNvPicPr>
            <a:picLocks noChangeAspect="1" noChangeArrowheads="1"/>
          </p:cNvPicPr>
          <p:nvPr/>
        </p:nvPicPr>
        <p:blipFill>
          <a:blip r:embed="rId3" cstate="print"/>
          <a:srcRect/>
          <a:stretch>
            <a:fillRect/>
          </a:stretch>
        </p:blipFill>
        <p:spPr bwMode="auto">
          <a:xfrm>
            <a:off x="755650" y="4076700"/>
            <a:ext cx="3816350" cy="238601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Содержимое 3" descr="а.jpg"/>
          <p:cNvPicPr>
            <a:picLocks noGrp="1" noChangeAspect="1"/>
          </p:cNvPicPr>
          <p:nvPr>
            <p:ph idx="1"/>
          </p:nvPr>
        </p:nvPicPr>
        <p:blipFill>
          <a:blip r:embed="rId2" cstate="print"/>
          <a:srcRect/>
          <a:stretch>
            <a:fillRect/>
          </a:stretch>
        </p:blipFill>
        <p:spPr>
          <a:xfrm>
            <a:off x="4427538" y="4591050"/>
            <a:ext cx="3457575" cy="2266950"/>
          </a:xfrm>
        </p:spPr>
      </p:pic>
      <p:sp>
        <p:nvSpPr>
          <p:cNvPr id="56323" name="Прямоугольник 6"/>
          <p:cNvSpPr>
            <a:spLocks noChangeArrowheads="1"/>
          </p:cNvSpPr>
          <p:nvPr/>
        </p:nvSpPr>
        <p:spPr bwMode="auto">
          <a:xfrm>
            <a:off x="323850" y="404813"/>
            <a:ext cx="8569325" cy="522287"/>
          </a:xfrm>
          <a:prstGeom prst="rect">
            <a:avLst/>
          </a:prstGeom>
          <a:noFill/>
          <a:ln w="9525">
            <a:noFill/>
            <a:miter lim="800000"/>
            <a:headEnd/>
            <a:tailEnd/>
          </a:ln>
        </p:spPr>
        <p:txBody>
          <a:bodyPr>
            <a:spAutoFit/>
          </a:bodyPr>
          <a:lstStyle/>
          <a:p>
            <a:pPr marL="342900" indent="-342900">
              <a:buFont typeface="Arial" charset="0"/>
              <a:buChar char="•"/>
            </a:pPr>
            <a:r>
              <a:rPr lang="uk-UA" sz="2800" b="1" i="1">
                <a:latin typeface="Constantia" pitchFamily="18" charset="0"/>
                <a:cs typeface="Calibri" pitchFamily="34" charset="0"/>
              </a:rPr>
              <a:t>Урбанізоване середовище (</a:t>
            </a:r>
            <a:r>
              <a:rPr lang="en-US" sz="2800" b="1" i="1">
                <a:latin typeface="Constantia" pitchFamily="18" charset="0"/>
                <a:cs typeface="Calibri" pitchFamily="34" charset="0"/>
              </a:rPr>
              <a:t>built world)</a:t>
            </a:r>
            <a:r>
              <a:rPr lang="en-US" sz="2800">
                <a:latin typeface="Constantia" pitchFamily="18" charset="0"/>
                <a:cs typeface="Calibri" pitchFamily="34" charset="0"/>
              </a:rPr>
              <a:t> – </a:t>
            </a:r>
            <a:r>
              <a:rPr lang="uk-UA" sz="2800">
                <a:latin typeface="Constantia" pitchFamily="18" charset="0"/>
                <a:cs typeface="Calibri" pitchFamily="34" charset="0"/>
              </a:rPr>
              <a:t>міста</a:t>
            </a:r>
            <a:endParaRPr lang="ru-RU" sz="2800">
              <a:latin typeface="Constantia" pitchFamily="18" charset="0"/>
            </a:endParaRPr>
          </a:p>
        </p:txBody>
      </p:sp>
      <p:sp>
        <p:nvSpPr>
          <p:cNvPr id="56324" name="Прямоугольник 7"/>
          <p:cNvSpPr>
            <a:spLocks noChangeArrowheads="1"/>
          </p:cNvSpPr>
          <p:nvPr/>
        </p:nvSpPr>
        <p:spPr bwMode="auto">
          <a:xfrm>
            <a:off x="196850" y="969297"/>
            <a:ext cx="8461375" cy="3970338"/>
          </a:xfrm>
          <a:prstGeom prst="rect">
            <a:avLst/>
          </a:prstGeom>
          <a:noFill/>
          <a:ln w="9525">
            <a:noFill/>
            <a:miter lim="800000"/>
            <a:headEnd/>
            <a:tailEnd/>
          </a:ln>
        </p:spPr>
        <p:txBody>
          <a:bodyPr>
            <a:spAutoFit/>
          </a:bodyPr>
          <a:lstStyle/>
          <a:p>
            <a:r>
              <a:rPr lang="uk-UA" sz="2800" b="1" dirty="0">
                <a:solidFill>
                  <a:srgbClr val="231F20"/>
                </a:solidFill>
                <a:latin typeface="Times New Roman" pitchFamily="18" charset="0"/>
                <a:cs typeface="Courier New" pitchFamily="49" charset="0"/>
              </a:rPr>
              <a:t>Екосистема міста</a:t>
            </a:r>
            <a:endParaRPr lang="en-ZA" sz="2800" b="1" dirty="0">
              <a:solidFill>
                <a:srgbClr val="231F20"/>
              </a:solidFill>
              <a:latin typeface="Times New Roman" pitchFamily="18" charset="0"/>
              <a:cs typeface="Courier New" pitchFamily="49" charset="0"/>
            </a:endParaRPr>
          </a:p>
          <a:p>
            <a:pPr>
              <a:buFont typeface="Arial" charset="0"/>
              <a:buChar char="•"/>
            </a:pPr>
            <a:r>
              <a:rPr lang="uk-UA" sz="2000" dirty="0">
                <a:solidFill>
                  <a:srgbClr val="231F20"/>
                </a:solidFill>
                <a:latin typeface="Constantia" pitchFamily="18" charset="0"/>
                <a:cs typeface="Courier New" pitchFamily="49" charset="0"/>
              </a:rPr>
              <a:t>Повністю або частково не мають продуцентів, тому сильно залежать від надходження енергії та речовини (гетеротрофна екосистема).</a:t>
            </a:r>
          </a:p>
          <a:p>
            <a:pPr>
              <a:buFont typeface="Arial" charset="0"/>
              <a:buChar char="•"/>
            </a:pPr>
            <a:r>
              <a:rPr lang="uk-UA" sz="2000" dirty="0">
                <a:solidFill>
                  <a:srgbClr val="231F20"/>
                </a:solidFill>
                <a:latin typeface="Constantia" pitchFamily="18" charset="0"/>
                <a:cs typeface="Courier New" pitchFamily="49" charset="0"/>
              </a:rPr>
              <a:t>Більш активний потік енергії з використанням електричної та паливної енергії та виробленого надлишкового тепла. Інфільтрація дощової води в місцевий ґрунт менша.</a:t>
            </a:r>
          </a:p>
          <a:p>
            <a:pPr>
              <a:buFont typeface="Arial" charset="0"/>
              <a:buChar char="•"/>
            </a:pPr>
            <a:r>
              <a:rPr lang="uk-UA" sz="2000" dirty="0">
                <a:solidFill>
                  <a:srgbClr val="231F20"/>
                </a:solidFill>
                <a:latin typeface="Constantia" pitchFamily="18" charset="0"/>
                <a:cs typeface="Courier New" pitchFamily="49" charset="0"/>
              </a:rPr>
              <a:t>  Повітря та ґрунт забруднені важкими металами, пилом, різними токсинами та відходами.</a:t>
            </a:r>
          </a:p>
          <a:p>
            <a:pPr>
              <a:buFont typeface="Arial" charset="0"/>
              <a:buChar char="•"/>
            </a:pPr>
            <a:r>
              <a:rPr lang="uk-UA" sz="2000" dirty="0">
                <a:solidFill>
                  <a:srgbClr val="231F20"/>
                </a:solidFill>
                <a:latin typeface="Constantia" pitchFamily="18" charset="0"/>
                <a:cs typeface="Courier New" pitchFamily="49" charset="0"/>
              </a:rPr>
              <a:t>Різноманітність видів тварин і рослин обмежується тими, які пристосувалися до міських умов.</a:t>
            </a:r>
          </a:p>
          <a:p>
            <a:pPr>
              <a:buFont typeface="Arial" charset="0"/>
              <a:buChar char="•"/>
            </a:pPr>
            <a:r>
              <a:rPr lang="uk-UA" sz="2000" dirty="0">
                <a:solidFill>
                  <a:srgbClr val="231F20"/>
                </a:solidFill>
                <a:latin typeface="Constantia" pitchFamily="18" charset="0"/>
                <a:cs typeface="Courier New" pitchFamily="49" charset="0"/>
              </a:rPr>
              <a:t>Висока щільність населення сприяє циркуляції інфекційних і паразитарних захворювань</a:t>
            </a:r>
            <a:endParaRPr lang="ru-RU" sz="2000" dirty="0">
              <a:latin typeface="Constantia"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Содержимое 2"/>
          <p:cNvSpPr>
            <a:spLocks noGrp="1"/>
          </p:cNvSpPr>
          <p:nvPr>
            <p:ph idx="1"/>
          </p:nvPr>
        </p:nvSpPr>
        <p:spPr>
          <a:xfrm>
            <a:off x="457200" y="836613"/>
            <a:ext cx="8229600" cy="5487987"/>
          </a:xfrm>
        </p:spPr>
        <p:txBody>
          <a:bodyPr/>
          <a:lstStyle/>
          <a:p>
            <a:pPr>
              <a:buFont typeface="Wingdings 2" pitchFamily="18" charset="2"/>
              <a:buNone/>
            </a:pPr>
            <a:r>
              <a:rPr lang="uk-UA"/>
              <a:t>Людина змогла розселитися по всій планеті та існувати в усіх географічних умовах завдяки </a:t>
            </a:r>
            <a:r>
              <a:rPr lang="uk-UA" b="1" i="1">
                <a:solidFill>
                  <a:srgbClr val="C00000"/>
                </a:solidFill>
              </a:rPr>
              <a:t>адаптації</a:t>
            </a:r>
            <a:r>
              <a:rPr lang="uk-UA"/>
              <a:t> до будь-яких біогеографічних факторів.</a:t>
            </a:r>
          </a:p>
          <a:p>
            <a:pPr>
              <a:buFont typeface="Wingdings 2" pitchFamily="18" charset="2"/>
              <a:buNone/>
            </a:pPr>
            <a:endParaRPr lang="uk-UA"/>
          </a:p>
          <a:p>
            <a:pPr>
              <a:buFont typeface="Wingdings 2" pitchFamily="18" charset="2"/>
              <a:buNone/>
            </a:pPr>
            <a:r>
              <a:rPr lang="uk-UA"/>
              <a:t>Наслідком такої адаптації є:</a:t>
            </a:r>
          </a:p>
          <a:p>
            <a:pPr>
              <a:buFont typeface="Wingdings 2" pitchFamily="18" charset="2"/>
              <a:buNone/>
            </a:pPr>
            <a:endParaRPr lang="uk-UA"/>
          </a:p>
          <a:p>
            <a:r>
              <a:rPr lang="uk-UA"/>
              <a:t>формування </a:t>
            </a:r>
            <a:r>
              <a:rPr lang="uk-UA" b="1"/>
              <a:t>основних расових рис </a:t>
            </a:r>
            <a:r>
              <a:rPr lang="uk-UA"/>
              <a:t>як пристосування до довкілля</a:t>
            </a:r>
          </a:p>
          <a:p>
            <a:r>
              <a:rPr lang="uk-UA"/>
              <a:t>формування </a:t>
            </a:r>
            <a:r>
              <a:rPr lang="uk-UA" b="1"/>
              <a:t>адаптивних екотипів </a:t>
            </a:r>
            <a:r>
              <a:rPr lang="uk-UA"/>
              <a:t>людей</a:t>
            </a:r>
          </a:p>
          <a:p>
            <a:r>
              <a:rPr lang="uk-UA"/>
              <a:t>формування </a:t>
            </a:r>
            <a:r>
              <a:rPr lang="uk-UA" b="1"/>
              <a:t>психофізіологічних типів </a:t>
            </a:r>
            <a:r>
              <a:rPr lang="uk-UA"/>
              <a:t>людини за здатністю до адаптації до нових умов</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468313" y="0"/>
            <a:ext cx="8229600" cy="833438"/>
          </a:xfrm>
        </p:spPr>
        <p:txBody>
          <a:bodyPr/>
          <a:lstStyle/>
          <a:p>
            <a:pPr algn="ctr"/>
            <a:r>
              <a:rPr lang="uk-UA" altLang="ru-RU" sz="4800" b="1">
                <a:solidFill>
                  <a:srgbClr val="C00000"/>
                </a:solidFill>
              </a:rPr>
              <a:t>людські раси</a:t>
            </a:r>
            <a:endParaRPr lang="ru-RU" altLang="ru-RU" sz="4800" b="1">
              <a:solidFill>
                <a:srgbClr val="C00000"/>
              </a:solidFill>
            </a:endParaRPr>
          </a:p>
        </p:txBody>
      </p:sp>
      <p:sp>
        <p:nvSpPr>
          <p:cNvPr id="58371" name="Объект 2"/>
          <p:cNvSpPr>
            <a:spLocks noGrp="1"/>
          </p:cNvSpPr>
          <p:nvPr>
            <p:ph idx="1"/>
          </p:nvPr>
        </p:nvSpPr>
        <p:spPr>
          <a:xfrm>
            <a:off x="457200" y="877888"/>
            <a:ext cx="8507413" cy="5375275"/>
          </a:xfrm>
        </p:spPr>
        <p:txBody>
          <a:bodyPr/>
          <a:lstStyle/>
          <a:p>
            <a:pPr>
              <a:buFont typeface="Wingdings 2" pitchFamily="18" charset="2"/>
              <a:buNone/>
            </a:pPr>
            <a:r>
              <a:rPr lang="ru-RU" altLang="ru-RU" b="1"/>
              <a:t>Раса — велика людська популяція, що має спільне походження, стійкий набір морфофізіологічних ознак і відображає пристосованість до певного середовища.</a:t>
            </a:r>
            <a:r>
              <a:rPr lang="uk-UA" altLang="ru-RU"/>
              <a:t> Раси можна визначити як різні еволюційні лінії в межах одного виду. Більшість антропологів розрізняють три основні раси: </a:t>
            </a:r>
            <a:r>
              <a:rPr lang="uk-UA" altLang="ru-RU" b="1"/>
              <a:t>європеоїдну, монголоїдну та австрало-негроїдну</a:t>
            </a:r>
            <a:r>
              <a:rPr lang="uk-UA" altLang="ru-RU"/>
              <a:t>.</a:t>
            </a:r>
            <a:endParaRPr lang="ru-RU" altLang="ru-RU" b="1" i="1"/>
          </a:p>
          <a:p>
            <a:endParaRPr lang="ru-RU" altLang="ru-RU"/>
          </a:p>
        </p:txBody>
      </p:sp>
      <p:pic>
        <p:nvPicPr>
          <p:cNvPr id="58372" name="Рисунок 3" descr="D:\!!\Англ Учебник Нов\races.jpg"/>
          <p:cNvPicPr>
            <a:picLocks noChangeAspect="1" noChangeArrowheads="1"/>
          </p:cNvPicPr>
          <p:nvPr/>
        </p:nvPicPr>
        <p:blipFill>
          <a:blip r:embed="rId2" cstate="print"/>
          <a:srcRect t="3064"/>
          <a:stretch>
            <a:fillRect/>
          </a:stretch>
        </p:blipFill>
        <p:spPr bwMode="auto">
          <a:xfrm>
            <a:off x="1803400" y="3789363"/>
            <a:ext cx="5588000" cy="3024187"/>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ъект 2"/>
          <p:cNvSpPr>
            <a:spLocks noGrp="1"/>
          </p:cNvSpPr>
          <p:nvPr>
            <p:ph idx="1"/>
          </p:nvPr>
        </p:nvSpPr>
        <p:spPr>
          <a:xfrm>
            <a:off x="457200" y="836613"/>
            <a:ext cx="8229600" cy="5487987"/>
          </a:xfrm>
        </p:spPr>
        <p:txBody>
          <a:bodyPr/>
          <a:lstStyle/>
          <a:p>
            <a:r>
              <a:rPr lang="uk-UA" altLang="ru-RU" b="1"/>
              <a:t>Австрало-негроїдні </a:t>
            </a:r>
            <a:r>
              <a:rPr lang="uk-UA" altLang="ru-RU"/>
              <a:t>популяції населяють Африку, Австралію, Південну Азію. Типовими рисами є темний колір шкіри (адаптація до високого УФ-випромінювання для захисту від мутацій), темне кучеряве волосся, великі темні очі, широкий ніс, товсті губи та підвищене потовиділення.</a:t>
            </a:r>
          </a:p>
          <a:p>
            <a:r>
              <a:rPr lang="uk-UA" altLang="ru-RU" b="1"/>
              <a:t>Монголоїдні </a:t>
            </a:r>
            <a:r>
              <a:rPr lang="uk-UA" altLang="ru-RU"/>
              <a:t>популяції населяють Азію, Північну і Південну Америку, Арктику і острови Тихого океану. Особи в цих популяціях мають світлу або темну шкіру, пряме темне волосся, вузькі очі з епікантальними складками (шкірна складка у внутрішньому куті ока, захищає очі від вітру, що розносить пил і пісок), широкий ніс, тонкі губи.</a:t>
            </a:r>
            <a:endParaRPr lang="ru-RU" altLang="ru-RU"/>
          </a:p>
          <a:p>
            <a:endParaRPr lang="ru-RU" alt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ъект 2"/>
          <p:cNvSpPr>
            <a:spLocks noGrp="1"/>
          </p:cNvSpPr>
          <p:nvPr>
            <p:ph idx="1"/>
          </p:nvPr>
        </p:nvSpPr>
        <p:spPr>
          <a:xfrm>
            <a:off x="468313" y="908050"/>
            <a:ext cx="8229600" cy="6207125"/>
          </a:xfrm>
        </p:spPr>
        <p:txBody>
          <a:bodyPr/>
          <a:lstStyle/>
          <a:p>
            <a:r>
              <a:rPr lang="uk-UA" b="1"/>
              <a:t>Європеоїдна раса </a:t>
            </a:r>
            <a:r>
              <a:rPr lang="uk-UA"/>
              <a:t>включає населення Європи, Кавказу, Північної Африки, Північної Індії, Малої Азії. У європеоїдів світла або смуглява шкіра (адаптивна при слабкому УФ-випромінюванні для вироблення достатньої кількості вітаміну </a:t>
            </a:r>
            <a:r>
              <a:rPr lang="en-US"/>
              <a:t>D), </a:t>
            </a:r>
            <a:r>
              <a:rPr lang="uk-UA"/>
              <a:t>пряме або хвилясте світле волосся, великі очі сірого або блакитного кольору, вузький довгий ніс (нагрівання повітря), тонкі губи. Рівень холестерину в крові вище, ніж у представників інших рас.</a:t>
            </a:r>
          </a:p>
          <a:p>
            <a:endParaRPr lang="uk-UA" b="1"/>
          </a:p>
          <a:p>
            <a:pPr>
              <a:buFont typeface="Wingdings 2" pitchFamily="18" charset="2"/>
              <a:buNone/>
            </a:pPr>
            <a:r>
              <a:rPr lang="uk-UA" sz="2000"/>
              <a:t>Кожна основна раса поділяється на окремі антропологічні типи, які називаються малими расами (всього 22), останні, у свою чергу, включають етнічні групи.</a:t>
            </a:r>
            <a:endParaRPr lang="ru-RU" sz="2000"/>
          </a:p>
          <a:p>
            <a:endParaRPr lang="ru-RU"/>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ъект 2"/>
          <p:cNvSpPr>
            <a:spLocks noGrp="1"/>
          </p:cNvSpPr>
          <p:nvPr>
            <p:ph idx="1"/>
          </p:nvPr>
        </p:nvSpPr>
        <p:spPr>
          <a:xfrm>
            <a:off x="323850" y="549275"/>
            <a:ext cx="8675688" cy="5919788"/>
          </a:xfrm>
        </p:spPr>
        <p:txBody>
          <a:bodyPr/>
          <a:lstStyle/>
          <a:p>
            <a:pPr algn="ctr">
              <a:buFont typeface="Wingdings 2" pitchFamily="18" charset="2"/>
              <a:buNone/>
            </a:pPr>
            <a:r>
              <a:rPr lang="uk-UA" altLang="ru-RU" b="1">
                <a:solidFill>
                  <a:srgbClr val="C00000"/>
                </a:solidFill>
              </a:rPr>
              <a:t>АДАПТИВНІ ЕКОТИПИ</a:t>
            </a:r>
          </a:p>
          <a:p>
            <a:pPr>
              <a:buFont typeface="Wingdings 2" pitchFamily="18" charset="2"/>
              <a:buNone/>
            </a:pPr>
            <a:r>
              <a:rPr lang="uk-UA" altLang="ru-RU"/>
              <a:t>Механізми адаптації до одного і того ж середовища подібні у людей навіть різних рас. </a:t>
            </a:r>
          </a:p>
          <a:p>
            <a:pPr>
              <a:buFont typeface="Wingdings 2" pitchFamily="18" charset="2"/>
              <a:buNone/>
            </a:pPr>
            <a:r>
              <a:rPr lang="uk-UA" altLang="ru-RU" b="1" i="1"/>
              <a:t>Популяція організмів, які мають одну або кілька спільних адаптацій (морфологічну, фізіологічну, біохімічну) до певного середовища існування, називається адаптивним типом або екотипом. </a:t>
            </a:r>
          </a:p>
          <a:p>
            <a:pPr>
              <a:buFont typeface="Wingdings 2" pitchFamily="18" charset="2"/>
              <a:buNone/>
            </a:pPr>
            <a:r>
              <a:rPr lang="uk-UA" altLang="ru-RU"/>
              <a:t>Основними адаптивними екотипами людини є:</a:t>
            </a:r>
          </a:p>
          <a:p>
            <a:r>
              <a:rPr lang="uk-UA" altLang="ru-RU"/>
              <a:t>арктичний екотип,</a:t>
            </a:r>
          </a:p>
          <a:p>
            <a:r>
              <a:rPr lang="uk-UA" altLang="ru-RU"/>
              <a:t>гірський екотип,</a:t>
            </a:r>
          </a:p>
          <a:p>
            <a:r>
              <a:rPr lang="uk-UA" altLang="ru-RU"/>
              <a:t>тропічний екотип,</a:t>
            </a:r>
          </a:p>
          <a:p>
            <a:r>
              <a:rPr lang="uk-UA" altLang="ru-RU"/>
              <a:t>пустельний екотип,</a:t>
            </a:r>
          </a:p>
          <a:p>
            <a:r>
              <a:rPr lang="uk-UA" altLang="ru-RU"/>
              <a:t>екотип помірного клімату.</a:t>
            </a:r>
            <a:endParaRPr lang="ru-RU" alt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Заголовок 3"/>
          <p:cNvSpPr>
            <a:spLocks noGrp="1"/>
          </p:cNvSpPr>
          <p:nvPr>
            <p:ph type="title"/>
          </p:nvPr>
        </p:nvSpPr>
        <p:spPr>
          <a:xfrm>
            <a:off x="457200" y="0"/>
            <a:ext cx="8229600" cy="908050"/>
          </a:xfrm>
        </p:spPr>
        <p:txBody>
          <a:bodyPr/>
          <a:lstStyle/>
          <a:p>
            <a:pPr algn="ctr" eaLnBrk="1" hangingPunct="1"/>
            <a:r>
              <a:rPr lang="uk-UA" altLang="ru-RU" sz="4400" b="1">
                <a:solidFill>
                  <a:srgbClr val="C00000"/>
                </a:solidFill>
              </a:rPr>
              <a:t>Арктичний екотип</a:t>
            </a:r>
            <a:endParaRPr lang="ru-RU" altLang="ru-RU" sz="4400" b="1">
              <a:solidFill>
                <a:srgbClr val="C00000"/>
              </a:solidFill>
            </a:endParaRPr>
          </a:p>
        </p:txBody>
      </p:sp>
      <p:sp>
        <p:nvSpPr>
          <p:cNvPr id="5" name="Содержимое 4"/>
          <p:cNvSpPr>
            <a:spLocks noGrp="1"/>
          </p:cNvSpPr>
          <p:nvPr>
            <p:ph sz="half" idx="1"/>
          </p:nvPr>
        </p:nvSpPr>
        <p:spPr>
          <a:xfrm>
            <a:off x="323850" y="908050"/>
            <a:ext cx="5975350" cy="2809875"/>
          </a:xfrm>
        </p:spPr>
        <p:txBody>
          <a:bodyPr>
            <a:normAutofit/>
          </a:bodyPr>
          <a:lstStyle/>
          <a:p>
            <a:pPr marL="274320" indent="-274320" algn="just" eaLnBrk="1" fontAlgn="auto" hangingPunct="1">
              <a:spcAft>
                <a:spcPts val="0"/>
              </a:spcAft>
              <a:buClr>
                <a:schemeClr val="accent3"/>
              </a:buClr>
              <a:buFont typeface="Wingdings 2"/>
              <a:buNone/>
              <a:defRPr/>
            </a:pPr>
            <a:r>
              <a:rPr lang="uk-UA" sz="2200" b="1" i="1" dirty="0"/>
              <a:t>Арктичний екотип демонструє адаптацію до холодного вологого клімату.</a:t>
            </a:r>
            <a:endParaRPr lang="uk-UA" sz="2000" dirty="0"/>
          </a:p>
          <a:p>
            <a:pPr marL="274320" indent="-274320" algn="just" eaLnBrk="1" fontAlgn="auto" hangingPunct="1">
              <a:spcAft>
                <a:spcPts val="0"/>
              </a:spcAft>
              <a:buClr>
                <a:schemeClr val="accent3"/>
              </a:buClr>
              <a:buFont typeface="Wingdings 2"/>
              <a:buNone/>
              <a:defRPr/>
            </a:pPr>
            <a:r>
              <a:rPr lang="uk-UA" sz="1800" dirty="0">
                <a:cs typeface="Arial" pitchFamily="34" charset="0"/>
              </a:rPr>
              <a:t>Люди невисокого зросту з порівняно великим тулубом і короткими кінцівками (ілюстрація правил Бергмана і Аллена). Опорно-руховий апарат добре розвинений, мінералізація кісток і вміст червоного кісткового мозку є високими.</a:t>
            </a:r>
          </a:p>
          <a:p>
            <a:pPr marL="274320" indent="-274320" algn="just" eaLnBrk="1" fontAlgn="auto" hangingPunct="1">
              <a:spcAft>
                <a:spcPts val="0"/>
              </a:spcAft>
              <a:buClr>
                <a:schemeClr val="accent3"/>
              </a:buClr>
              <a:buFont typeface="Wingdings 2"/>
              <a:buNone/>
              <a:defRPr/>
            </a:pPr>
            <a:endParaRPr lang="uk-UA" sz="2900" dirty="0"/>
          </a:p>
        </p:txBody>
      </p:sp>
      <p:pic>
        <p:nvPicPr>
          <p:cNvPr id="62468" name="Содержимое 7" descr="а.jpg"/>
          <p:cNvPicPr>
            <a:picLocks noGrp="1" noChangeAspect="1"/>
          </p:cNvPicPr>
          <p:nvPr>
            <p:ph sz="half" idx="2"/>
          </p:nvPr>
        </p:nvPicPr>
        <p:blipFill>
          <a:blip r:embed="rId2" cstate="print"/>
          <a:srcRect/>
          <a:stretch>
            <a:fillRect/>
          </a:stretch>
        </p:blipFill>
        <p:spPr>
          <a:xfrm>
            <a:off x="6516688" y="1268413"/>
            <a:ext cx="2381250" cy="1828800"/>
          </a:xfrm>
        </p:spPr>
      </p:pic>
      <p:sp>
        <p:nvSpPr>
          <p:cNvPr id="6" name="TextBox 5"/>
          <p:cNvSpPr txBox="1"/>
          <p:nvPr/>
        </p:nvSpPr>
        <p:spPr>
          <a:xfrm>
            <a:off x="539750" y="3213100"/>
            <a:ext cx="8058150" cy="3138488"/>
          </a:xfrm>
          <a:prstGeom prst="rect">
            <a:avLst/>
          </a:prstGeom>
          <a:noFill/>
        </p:spPr>
        <p:txBody>
          <a:bodyPr>
            <a:spAutoFit/>
          </a:bodyPr>
          <a:lstStyle/>
          <a:p>
            <a:pPr marL="274320" indent="-274320" algn="just" eaLnBrk="1" fontAlgn="auto" hangingPunct="1">
              <a:spcAft>
                <a:spcPts val="0"/>
              </a:spcAft>
              <a:buClr>
                <a:schemeClr val="accent3"/>
              </a:buClr>
              <a:buFont typeface="Wingdings 2"/>
              <a:buNone/>
              <a:defRPr/>
            </a:pPr>
            <a:endParaRPr lang="uk-UA" dirty="0">
              <a:latin typeface="+mn-lt"/>
              <a:cs typeface="Arial" pitchFamily="34" charset="0"/>
            </a:endParaRP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В крові підвищений рівень гемоглобіну, білків і холестерину. Важливою морфологічною адаптацією є жирова ізоляція життєво важливих органів</a:t>
            </a:r>
            <a:endParaRPr lang="en-US" dirty="0">
              <a:latin typeface="+mn-lt"/>
              <a:cs typeface="Arial" pitchFamily="34" charset="0"/>
            </a:endParaRPr>
          </a:p>
          <a:p>
            <a:pPr marL="274320" indent="-274320" algn="just" eaLnBrk="1" fontAlgn="auto" hangingPunct="1">
              <a:spcAft>
                <a:spcPts val="0"/>
              </a:spcAft>
              <a:buClr>
                <a:schemeClr val="accent3"/>
              </a:buClr>
              <a:buFont typeface="Wingdings 2"/>
              <a:buNone/>
              <a:defRPr/>
            </a:pPr>
            <a:endParaRPr lang="uk-UA" dirty="0">
              <a:latin typeface="+mn-lt"/>
              <a:cs typeface="Arial" pitchFamily="34" charset="0"/>
            </a:endParaRP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Високий вміст жиру в їжі і сироватці крові і підвищена здатність до його утилізації, висока швидкість метаболізму і підвищена теплопродукція; середній рівень основного обміну на 13–16 % інтенсивніший, ніж у чужинців</a:t>
            </a: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У повітрі і ґрунті міститься невелика кількість мікроорганізмів, яєць гельмінтів і цист протистів, тому люди арктичного типу мають відносно низький імунітет.</a:t>
            </a:r>
            <a:endParaRPr lang="ru-RU" b="1" dirty="0">
              <a:latin typeface="+mn-lt"/>
              <a:cs typeface="Arial"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Заголовок 3"/>
          <p:cNvSpPr>
            <a:spLocks noGrp="1"/>
          </p:cNvSpPr>
          <p:nvPr>
            <p:ph type="title"/>
          </p:nvPr>
        </p:nvSpPr>
        <p:spPr>
          <a:xfrm>
            <a:off x="395288" y="0"/>
            <a:ext cx="8229600" cy="908050"/>
          </a:xfrm>
        </p:spPr>
        <p:txBody>
          <a:bodyPr/>
          <a:lstStyle/>
          <a:p>
            <a:pPr algn="ctr" eaLnBrk="1" hangingPunct="1"/>
            <a:r>
              <a:rPr lang="uk-UA" altLang="ru-RU" sz="4400" b="1">
                <a:solidFill>
                  <a:srgbClr val="C00000"/>
                </a:solidFill>
              </a:rPr>
              <a:t>Тропічний екотип</a:t>
            </a:r>
            <a:endParaRPr lang="ru-RU" altLang="ru-RU" sz="4400" b="1">
              <a:solidFill>
                <a:srgbClr val="C00000"/>
              </a:solidFill>
            </a:endParaRPr>
          </a:p>
        </p:txBody>
      </p:sp>
      <p:pic>
        <p:nvPicPr>
          <p:cNvPr id="63491" name="Содержимое 6" descr="а.jpg"/>
          <p:cNvPicPr>
            <a:picLocks noGrp="1" noChangeAspect="1"/>
          </p:cNvPicPr>
          <p:nvPr>
            <p:ph sz="half" idx="1"/>
          </p:nvPr>
        </p:nvPicPr>
        <p:blipFill>
          <a:blip r:embed="rId2" cstate="print"/>
          <a:srcRect/>
          <a:stretch>
            <a:fillRect/>
          </a:stretch>
        </p:blipFill>
        <p:spPr>
          <a:xfrm>
            <a:off x="323850" y="2349500"/>
            <a:ext cx="3060700" cy="3073400"/>
          </a:xfrm>
        </p:spPr>
      </p:pic>
      <p:sp>
        <p:nvSpPr>
          <p:cNvPr id="5" name="Содержимое 4"/>
          <p:cNvSpPr>
            <a:spLocks noGrp="1"/>
          </p:cNvSpPr>
          <p:nvPr>
            <p:ph sz="half" idx="2"/>
          </p:nvPr>
        </p:nvSpPr>
        <p:spPr>
          <a:xfrm>
            <a:off x="3419475" y="1412875"/>
            <a:ext cx="5473700" cy="5329238"/>
          </a:xfrm>
        </p:spPr>
        <p:txBody>
          <a:bodyPr>
            <a:normAutofit fontScale="55000" lnSpcReduction="20000"/>
          </a:bodyPr>
          <a:lstStyle/>
          <a:p>
            <a:pPr marL="274320" indent="-274320" eaLnBrk="1" fontAlgn="auto" hangingPunct="1">
              <a:spcAft>
                <a:spcPts val="0"/>
              </a:spcAft>
              <a:buClr>
                <a:schemeClr val="accent3"/>
              </a:buClr>
              <a:buFont typeface="Wingdings 2"/>
              <a:buNone/>
              <a:defRPr/>
            </a:pPr>
            <a:endParaRPr lang="ru-RU" b="1" dirty="0"/>
          </a:p>
          <a:p>
            <a:pPr marL="0" indent="0">
              <a:buFont typeface="Wingdings 2" pitchFamily="18" charset="2"/>
              <a:buNone/>
              <a:defRPr/>
            </a:pPr>
            <a:endParaRPr lang="en-ZA" sz="3200" dirty="0"/>
          </a:p>
          <a:p>
            <a:pPr>
              <a:defRPr/>
            </a:pPr>
            <a:r>
              <a:rPr lang="uk-UA" sz="3200" dirty="0"/>
              <a:t>Повітря, грунт і вода містять багато бактерій, екологічні умови сприяють циркуляції паразитарних захворювань.</a:t>
            </a:r>
          </a:p>
          <a:p>
            <a:pPr>
              <a:defRPr/>
            </a:pPr>
            <a:endParaRPr lang="uk-UA" sz="3200" dirty="0"/>
          </a:p>
          <a:p>
            <a:pPr>
              <a:defRPr/>
            </a:pPr>
            <a:r>
              <a:rPr lang="uk-UA" sz="3200" dirty="0"/>
              <a:t>Люди тропічного адаптивного типу зазвичай високі й худі з порівняно коротким тулубом і довгими кінцівками (ілюстрація правил Бергмана й Аллена), вузькою грудною кліткою, зниженою м’язовою масою й невеликим вмістом жиру в тілі.</a:t>
            </a:r>
          </a:p>
          <a:p>
            <a:pPr>
              <a:defRPr/>
            </a:pPr>
            <a:endParaRPr lang="uk-UA" sz="3200" dirty="0"/>
          </a:p>
          <a:p>
            <a:pPr>
              <a:defRPr/>
            </a:pPr>
            <a:r>
              <a:rPr lang="uk-UA" sz="3200" dirty="0"/>
              <a:t>  Збільшується кількість потових залоз на 1 см2 шкіри, активізується потовиділення (проте мешканці тропічних лісів потіють менше, оскільки піт не може випаровуватися).</a:t>
            </a:r>
          </a:p>
          <a:p>
            <a:pPr>
              <a:defRPr/>
            </a:pPr>
            <a:endParaRPr lang="uk-UA" sz="3200" dirty="0"/>
          </a:p>
          <a:p>
            <a:pPr>
              <a:defRPr/>
            </a:pPr>
            <a:r>
              <a:rPr lang="uk-UA" sz="3200" dirty="0"/>
              <a:t>Швидкість основного обміну речовин і холестерину в крові низькі; специфічна регуляція водно-сольового балансу .</a:t>
            </a:r>
            <a:endParaRPr lang="ru-RU" dirty="0"/>
          </a:p>
        </p:txBody>
      </p:sp>
      <p:sp>
        <p:nvSpPr>
          <p:cNvPr id="63493" name="TextBox 5"/>
          <p:cNvSpPr txBox="1">
            <a:spLocks noChangeArrowheads="1"/>
          </p:cNvSpPr>
          <p:nvPr/>
        </p:nvSpPr>
        <p:spPr bwMode="auto">
          <a:xfrm>
            <a:off x="539750" y="908050"/>
            <a:ext cx="8135938" cy="923925"/>
          </a:xfrm>
          <a:prstGeom prst="rect">
            <a:avLst/>
          </a:prstGeom>
          <a:noFill/>
          <a:ln w="9525">
            <a:noFill/>
            <a:miter lim="800000"/>
            <a:headEnd/>
            <a:tailEnd/>
          </a:ln>
        </p:spPr>
        <p:txBody>
          <a:bodyPr>
            <a:spAutoFit/>
          </a:bodyPr>
          <a:lstStyle/>
          <a:p>
            <a:r>
              <a:rPr lang="ru-RU" b="1" i="1"/>
              <a:t>Основними екологічними факторами тут є висока температура з високою вологістю, що ускладнює втрату надлишкового тепла тіла. Переважає рослинна їжа з низьким вмістом білка</a:t>
            </a:r>
            <a:r>
              <a:rPr lang="ru-RU"/>
              <a:t>.</a:t>
            </a:r>
            <a:endParaRPr lang="uk-U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Заголовок 1"/>
          <p:cNvSpPr>
            <a:spLocks noGrp="1"/>
          </p:cNvSpPr>
          <p:nvPr>
            <p:ph type="title"/>
          </p:nvPr>
        </p:nvSpPr>
        <p:spPr>
          <a:xfrm>
            <a:off x="539750" y="333375"/>
            <a:ext cx="8229600" cy="723900"/>
          </a:xfrm>
        </p:spPr>
        <p:txBody>
          <a:bodyPr/>
          <a:lstStyle/>
          <a:p>
            <a:pPr algn="ctr" eaLnBrk="1" hangingPunct="1"/>
            <a:r>
              <a:rPr lang="uk-UA" altLang="ru-RU" sz="4000" b="1">
                <a:solidFill>
                  <a:srgbClr val="C00000"/>
                </a:solidFill>
              </a:rPr>
              <a:t>Пустельний екотип</a:t>
            </a:r>
            <a:endParaRPr lang="ru-RU" altLang="ru-RU" sz="4000" b="1">
              <a:solidFill>
                <a:srgbClr val="C00000"/>
              </a:solidFill>
            </a:endParaRPr>
          </a:p>
        </p:txBody>
      </p:sp>
      <p:sp>
        <p:nvSpPr>
          <p:cNvPr id="64515" name="Содержимое 2"/>
          <p:cNvSpPr>
            <a:spLocks noGrp="1"/>
          </p:cNvSpPr>
          <p:nvPr>
            <p:ph sz="half" idx="1"/>
          </p:nvPr>
        </p:nvSpPr>
        <p:spPr>
          <a:xfrm>
            <a:off x="0" y="2060575"/>
            <a:ext cx="5076825" cy="5010150"/>
          </a:xfrm>
        </p:spPr>
        <p:txBody>
          <a:bodyPr/>
          <a:lstStyle/>
          <a:p>
            <a:r>
              <a:rPr lang="uk-UA" altLang="ru-RU" sz="2000"/>
              <a:t>більш поширені довготілі морфологічні типи, м'язовий і жировий компоненти розвинені слабо (як у тропіках). Однак загальні розміри тіла мешканців пустель більші (реакція на зниження температури навколишнього середовища).</a:t>
            </a:r>
          </a:p>
          <a:p>
            <a:r>
              <a:rPr lang="uk-UA" altLang="ru-RU" sz="2000"/>
              <a:t>Рівень основного обміну, холестерину в крові, мінералізація скелета низькі.</a:t>
            </a:r>
          </a:p>
          <a:p>
            <a:r>
              <a:rPr lang="uk-UA" altLang="ru-RU" sz="2000"/>
              <a:t>судинна регуляція тепловтрат більш ефективна.</a:t>
            </a:r>
            <a:endParaRPr lang="ru-RU" altLang="ru-RU" sz="2000"/>
          </a:p>
        </p:txBody>
      </p:sp>
      <p:pic>
        <p:nvPicPr>
          <p:cNvPr id="64516" name="Picture 2" descr="Похожее изображение"/>
          <p:cNvPicPr>
            <a:picLocks noChangeAspect="1" noChangeArrowheads="1"/>
          </p:cNvPicPr>
          <p:nvPr/>
        </p:nvPicPr>
        <p:blipFill>
          <a:blip r:embed="rId3" cstate="print"/>
          <a:srcRect/>
          <a:stretch>
            <a:fillRect/>
          </a:stretch>
        </p:blipFill>
        <p:spPr bwMode="auto">
          <a:xfrm>
            <a:off x="5148263" y="2276475"/>
            <a:ext cx="3714750" cy="2784475"/>
          </a:xfrm>
          <a:prstGeom prst="rect">
            <a:avLst/>
          </a:prstGeom>
          <a:noFill/>
          <a:ln w="9525">
            <a:noFill/>
            <a:miter lim="800000"/>
            <a:headEnd/>
            <a:tailEnd/>
          </a:ln>
        </p:spPr>
      </p:pic>
      <p:sp>
        <p:nvSpPr>
          <p:cNvPr id="64517" name="TextBox 4"/>
          <p:cNvSpPr txBox="1">
            <a:spLocks noChangeArrowheads="1"/>
          </p:cNvSpPr>
          <p:nvPr/>
        </p:nvSpPr>
        <p:spPr bwMode="auto">
          <a:xfrm>
            <a:off x="323850" y="1196975"/>
            <a:ext cx="8424863" cy="984250"/>
          </a:xfrm>
          <a:prstGeom prst="rect">
            <a:avLst/>
          </a:prstGeom>
          <a:noFill/>
          <a:ln w="9525">
            <a:noFill/>
            <a:miter lim="800000"/>
            <a:headEnd/>
            <a:tailEnd/>
          </a:ln>
        </p:spPr>
        <p:txBody>
          <a:bodyPr>
            <a:spAutoFit/>
          </a:bodyPr>
          <a:lstStyle/>
          <a:p>
            <a:r>
              <a:rPr lang="uk-UA" altLang="ru-RU" sz="2000" b="1" i="1"/>
              <a:t>пристосований до жаркого сухого повітря і великих добових коливань температури.</a:t>
            </a:r>
          </a:p>
          <a:p>
            <a:endParaRPr lang="uk-UA"/>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Заголовок 3"/>
          <p:cNvSpPr>
            <a:spLocks noGrp="1"/>
          </p:cNvSpPr>
          <p:nvPr>
            <p:ph type="title"/>
          </p:nvPr>
        </p:nvSpPr>
        <p:spPr>
          <a:xfrm>
            <a:off x="468313" y="0"/>
            <a:ext cx="8229600" cy="908050"/>
          </a:xfrm>
        </p:spPr>
        <p:txBody>
          <a:bodyPr/>
          <a:lstStyle/>
          <a:p>
            <a:pPr algn="ctr" eaLnBrk="1" hangingPunct="1"/>
            <a:r>
              <a:rPr lang="uk-UA" altLang="ru-RU" sz="4400" b="1">
                <a:solidFill>
                  <a:srgbClr val="C00000"/>
                </a:solidFill>
              </a:rPr>
              <a:t>Гірський екотип</a:t>
            </a:r>
            <a:endParaRPr lang="ru-RU" altLang="ru-RU" sz="4400" b="1">
              <a:solidFill>
                <a:srgbClr val="C00000"/>
              </a:solidFill>
            </a:endParaRPr>
          </a:p>
        </p:txBody>
      </p:sp>
      <p:sp>
        <p:nvSpPr>
          <p:cNvPr id="5" name="Содержимое 4"/>
          <p:cNvSpPr>
            <a:spLocks noGrp="1"/>
          </p:cNvSpPr>
          <p:nvPr>
            <p:ph sz="half" idx="1"/>
          </p:nvPr>
        </p:nvSpPr>
        <p:spPr>
          <a:xfrm>
            <a:off x="179388" y="1833563"/>
            <a:ext cx="4357687" cy="5024437"/>
          </a:xfrm>
        </p:spPr>
        <p:txBody>
          <a:bodyPr>
            <a:normAutofit fontScale="85000" lnSpcReduction="20000"/>
          </a:bodyPr>
          <a:lstStyle/>
          <a:p>
            <a:pPr>
              <a:defRPr/>
            </a:pPr>
            <a:r>
              <a:rPr lang="uk-UA" dirty="0"/>
              <a:t>збільшений об’єм легенів і прискорене дихання.</a:t>
            </a:r>
          </a:p>
          <a:p>
            <a:pPr>
              <a:defRPr/>
            </a:pPr>
            <a:r>
              <a:rPr lang="uk-UA" dirty="0"/>
              <a:t>Краща оксигенація досягається високою концентрацією гемоглобіну (в Андах) і високою насиченістю киснем, збільшенням кількості капілярів. Також підвищується рівень міоглобіну.</a:t>
            </a:r>
          </a:p>
          <a:p>
            <a:pPr>
              <a:defRPr/>
            </a:pPr>
            <a:r>
              <a:rPr lang="uk-UA" dirty="0"/>
              <a:t>Інтенсивне надходження кисню, в тому числі мозкового, забезпечує високий рівень оксиду азоту в крові (оксид азоту розширює кровоносні судини).</a:t>
            </a:r>
            <a:endParaRPr lang="ru-RU" dirty="0"/>
          </a:p>
        </p:txBody>
      </p:sp>
      <p:pic>
        <p:nvPicPr>
          <p:cNvPr id="65540" name="Picture 6" descr="Картинки по запросу жители высокогорья"/>
          <p:cNvPicPr>
            <a:picLocks noChangeAspect="1" noChangeArrowheads="1"/>
          </p:cNvPicPr>
          <p:nvPr/>
        </p:nvPicPr>
        <p:blipFill>
          <a:blip r:embed="rId2" cstate="print"/>
          <a:srcRect/>
          <a:stretch>
            <a:fillRect/>
          </a:stretch>
        </p:blipFill>
        <p:spPr bwMode="auto">
          <a:xfrm>
            <a:off x="4427984" y="2564904"/>
            <a:ext cx="4429125" cy="2489200"/>
          </a:xfrm>
          <a:prstGeom prst="rect">
            <a:avLst/>
          </a:prstGeom>
          <a:noFill/>
          <a:ln w="9525">
            <a:noFill/>
            <a:miter lim="800000"/>
            <a:headEnd/>
            <a:tailEnd/>
          </a:ln>
        </p:spPr>
      </p:pic>
      <p:sp>
        <p:nvSpPr>
          <p:cNvPr id="65541" name="TextBox 6"/>
          <p:cNvSpPr txBox="1">
            <a:spLocks noChangeArrowheads="1"/>
          </p:cNvSpPr>
          <p:nvPr/>
        </p:nvSpPr>
        <p:spPr bwMode="auto">
          <a:xfrm>
            <a:off x="684213" y="981075"/>
            <a:ext cx="8280400" cy="1016000"/>
          </a:xfrm>
          <a:prstGeom prst="rect">
            <a:avLst/>
          </a:prstGeom>
          <a:noFill/>
          <a:ln w="9525">
            <a:noFill/>
            <a:miter lim="800000"/>
            <a:headEnd/>
            <a:tailEnd/>
          </a:ln>
        </p:spPr>
        <p:txBody>
          <a:bodyPr>
            <a:spAutoFit/>
          </a:bodyPr>
          <a:lstStyle/>
          <a:p>
            <a:r>
              <a:rPr lang="uk-UA" sz="2000" b="1" i="1"/>
              <a:t>адаптація до висот з низьким парціальним тиском кисню і гіпоксії.</a:t>
            </a:r>
          </a:p>
          <a:p>
            <a:endParaRPr lang="uk-UA" sz="2000" b="1" i="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Заголовок 3"/>
          <p:cNvSpPr>
            <a:spLocks noGrp="1"/>
          </p:cNvSpPr>
          <p:nvPr>
            <p:ph type="title"/>
          </p:nvPr>
        </p:nvSpPr>
        <p:spPr>
          <a:xfrm>
            <a:off x="457200" y="260350"/>
            <a:ext cx="8229600" cy="1223963"/>
          </a:xfrm>
        </p:spPr>
        <p:txBody>
          <a:bodyPr/>
          <a:lstStyle/>
          <a:p>
            <a:pPr algn="ctr" eaLnBrk="1" hangingPunct="1"/>
            <a:r>
              <a:rPr lang="uk-UA" sz="4000" b="1">
                <a:solidFill>
                  <a:srgbClr val="C00000"/>
                </a:solidFill>
              </a:rPr>
              <a:t>Адаптивний тип помірного клімату</a:t>
            </a:r>
            <a:endParaRPr lang="ru-RU" sz="4000" b="1">
              <a:solidFill>
                <a:srgbClr val="C00000"/>
              </a:solidFill>
            </a:endParaRPr>
          </a:p>
        </p:txBody>
      </p:sp>
      <p:pic>
        <p:nvPicPr>
          <p:cNvPr id="66563" name="Содержимое 8" descr="а.jpg"/>
          <p:cNvPicPr>
            <a:picLocks noGrp="1" noChangeAspect="1"/>
          </p:cNvPicPr>
          <p:nvPr>
            <p:ph sz="half" idx="1"/>
          </p:nvPr>
        </p:nvPicPr>
        <p:blipFill>
          <a:blip r:embed="rId2" cstate="print"/>
          <a:srcRect/>
          <a:stretch>
            <a:fillRect/>
          </a:stretch>
        </p:blipFill>
        <p:spPr>
          <a:xfrm>
            <a:off x="107950" y="2205038"/>
            <a:ext cx="3795713" cy="2720975"/>
          </a:xfrm>
        </p:spPr>
      </p:pic>
      <p:sp>
        <p:nvSpPr>
          <p:cNvPr id="66564" name="Содержимое 4"/>
          <p:cNvSpPr>
            <a:spLocks noGrp="1"/>
          </p:cNvSpPr>
          <p:nvPr>
            <p:ph sz="half" idx="2"/>
          </p:nvPr>
        </p:nvSpPr>
        <p:spPr>
          <a:xfrm>
            <a:off x="4067175" y="1600200"/>
            <a:ext cx="4619625" cy="4525963"/>
          </a:xfrm>
        </p:spPr>
        <p:txBody>
          <a:bodyPr/>
          <a:lstStyle/>
          <a:p>
            <a:r>
              <a:rPr lang="uk-UA" altLang="ru-RU"/>
              <a:t>температура і вологість не досягає критичних значень, кліматичні зміни сезонні, зовнішні умови змінюються</a:t>
            </a:r>
          </a:p>
          <a:p>
            <a:r>
              <a:rPr lang="uk-UA" altLang="ru-RU"/>
              <a:t>Люди демонструють проміжні морфологічні особливості та швидкість метаболізму між арктичним і тропічним адаптивними типами</a:t>
            </a:r>
            <a:r>
              <a:rPr lang="en-ZA" altLang="ru-RU"/>
              <a:t>.</a:t>
            </a:r>
            <a:endParaRPr lang="ru-RU" alt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title"/>
          </p:nvPr>
        </p:nvSpPr>
        <p:spPr>
          <a:xfrm>
            <a:off x="457200" y="260350"/>
            <a:ext cx="8229600" cy="792163"/>
          </a:xfrm>
        </p:spPr>
        <p:txBody>
          <a:bodyPr/>
          <a:lstStyle/>
          <a:p>
            <a:pPr algn="ctr"/>
            <a:r>
              <a:rPr lang="uk-UA" altLang="ru-RU" sz="4400" b="1">
                <a:solidFill>
                  <a:srgbClr val="C00000"/>
                </a:solidFill>
              </a:rPr>
              <a:t>міський екотип</a:t>
            </a:r>
            <a:endParaRPr lang="ru-RU" altLang="ru-RU" sz="4400" b="1">
              <a:solidFill>
                <a:srgbClr val="C00000"/>
              </a:solidFill>
            </a:endParaRPr>
          </a:p>
        </p:txBody>
      </p:sp>
      <p:sp>
        <p:nvSpPr>
          <p:cNvPr id="67587" name="Объект 2"/>
          <p:cNvSpPr>
            <a:spLocks noGrp="1"/>
          </p:cNvSpPr>
          <p:nvPr>
            <p:ph sz="half" idx="1"/>
          </p:nvPr>
        </p:nvSpPr>
        <p:spPr>
          <a:xfrm>
            <a:off x="323850" y="1052513"/>
            <a:ext cx="5761038" cy="5302250"/>
          </a:xfrm>
        </p:spPr>
        <p:txBody>
          <a:bodyPr/>
          <a:lstStyle/>
          <a:p>
            <a:r>
              <a:rPr lang="ru-RU" altLang="ru-RU" sz="2000"/>
              <a:t>Лабільність (рухливість, нестійкість, мінливість) психічних реакцій в умовах постійного стресу та високого темпу життя</a:t>
            </a:r>
          </a:p>
          <a:p>
            <a:endParaRPr lang="en-ZA" altLang="ru-RU" sz="2000"/>
          </a:p>
          <a:p>
            <a:r>
              <a:rPr lang="uk-UA" altLang="ru-RU" sz="2000"/>
              <a:t>Забруднення навколишнього середовища, перенаселеність, куріння сигарет, споживання алкоголю та жирів серед міського населення призводять до збільшення захворюваності та поширеності </a:t>
            </a:r>
            <a:r>
              <a:rPr lang="uk-UA" altLang="ru-RU" sz="2000" b="1"/>
              <a:t>«хвороб цивілізації»</a:t>
            </a:r>
            <a:r>
              <a:rPr lang="uk-UA" altLang="ru-RU" sz="2000"/>
              <a:t>. Це хронічні захворювання, які стають домінуючою проблемою охорони здоров'я в промислово розвинених країнах</a:t>
            </a:r>
            <a:r>
              <a:rPr lang="uk-UA" altLang="ru-RU" sz="2000" b="1" i="1"/>
              <a:t>: рак, захворювання серцево-судинної системи, бронхіальна астма та інші захворювання з алергічним компонентом, порушення обміну речовин (ожиріння, діабет).</a:t>
            </a:r>
            <a:endParaRPr lang="ru-RU" altLang="ru-RU" b="1" i="1"/>
          </a:p>
        </p:txBody>
      </p:sp>
      <p:pic>
        <p:nvPicPr>
          <p:cNvPr id="67588" name="Содержимое 6" descr="а.jpg"/>
          <p:cNvPicPr>
            <a:picLocks noGrp="1" noChangeAspect="1"/>
          </p:cNvPicPr>
          <p:nvPr>
            <p:ph sz="half" idx="2"/>
          </p:nvPr>
        </p:nvPicPr>
        <p:blipFill>
          <a:blip r:embed="rId2" cstate="print"/>
          <a:srcRect/>
          <a:stretch>
            <a:fillRect/>
          </a:stretch>
        </p:blipFill>
        <p:spPr>
          <a:xfrm>
            <a:off x="5943600" y="2781300"/>
            <a:ext cx="2743200" cy="2108200"/>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ъект 2"/>
          <p:cNvSpPr>
            <a:spLocks noGrp="1"/>
          </p:cNvSpPr>
          <p:nvPr>
            <p:ph sz="half" idx="1"/>
          </p:nvPr>
        </p:nvSpPr>
        <p:spPr>
          <a:xfrm>
            <a:off x="468313" y="549275"/>
            <a:ext cx="8291512" cy="5662613"/>
          </a:xfrm>
        </p:spPr>
        <p:txBody>
          <a:bodyPr/>
          <a:lstStyle/>
          <a:p>
            <a:r>
              <a:rPr lang="uk-UA"/>
              <a:t>Неспадкові короткочасні зміни, при яких окремий організм протягом життя пристосовується до навколишнього середовища (зміна висоти, температури, вологості) називаються </a:t>
            </a:r>
            <a:r>
              <a:rPr lang="uk-UA" b="1" i="1"/>
              <a:t>акліматизацією</a:t>
            </a:r>
            <a:r>
              <a:rPr lang="uk-UA"/>
              <a:t>.</a:t>
            </a:r>
          </a:p>
          <a:p>
            <a:r>
              <a:rPr lang="uk-UA"/>
              <a:t>Якщо акліматизація відбувається під час росту та розвитку організму, це може спричинити незворотні зміни, відомі як </a:t>
            </a:r>
            <a:r>
              <a:rPr lang="uk-UA" b="1" i="1"/>
              <a:t>адаптація розвитку </a:t>
            </a:r>
            <a:r>
              <a:rPr lang="uk-UA"/>
              <a:t>або акліматизація розвитку.</a:t>
            </a:r>
          </a:p>
          <a:p>
            <a:pPr>
              <a:buFont typeface="Wingdings 2" pitchFamily="18" charset="2"/>
              <a:buNone/>
            </a:pPr>
            <a:r>
              <a:rPr lang="uk-UA"/>
              <a:t>як короткочасна акліматизація, так і акліматизація розвитку є </a:t>
            </a:r>
            <a:r>
              <a:rPr lang="uk-UA" b="1" i="1"/>
              <a:t>модифікаціями</a:t>
            </a:r>
          </a:p>
          <a:p>
            <a:pPr>
              <a:buFont typeface="Wingdings 2" pitchFamily="18" charset="2"/>
              <a:buNone/>
            </a:pPr>
            <a:r>
              <a:rPr lang="uk-UA"/>
              <a:t> На успішність і швидкість акліматизації впливає генетичний поліморфізм.</a:t>
            </a:r>
            <a:endParaRPr lang="ru-RU" sz="2000" b="1" i="1"/>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Заголовок 1"/>
          <p:cNvSpPr>
            <a:spLocks noGrp="1"/>
          </p:cNvSpPr>
          <p:nvPr>
            <p:ph type="title"/>
          </p:nvPr>
        </p:nvSpPr>
        <p:spPr>
          <a:xfrm>
            <a:off x="488950" y="333375"/>
            <a:ext cx="8229600" cy="1143000"/>
          </a:xfrm>
        </p:spPr>
        <p:txBody>
          <a:bodyPr/>
          <a:lstStyle/>
          <a:p>
            <a:pPr algn="ctr"/>
            <a:r>
              <a:rPr lang="uk-UA" altLang="ru-RU" sz="3600" b="1">
                <a:solidFill>
                  <a:srgbClr val="C00000"/>
                </a:solidFill>
              </a:rPr>
              <a:t>Психофізіологічні типи за адаптивними можливостями</a:t>
            </a:r>
            <a:endParaRPr lang="ru-RU" altLang="ru-RU" sz="3600" b="1">
              <a:solidFill>
                <a:srgbClr val="C00000"/>
              </a:solidFill>
            </a:endParaRPr>
          </a:p>
        </p:txBody>
      </p:sp>
      <p:sp>
        <p:nvSpPr>
          <p:cNvPr id="69635" name="Объект 2"/>
          <p:cNvSpPr>
            <a:spLocks noGrp="1"/>
          </p:cNvSpPr>
          <p:nvPr>
            <p:ph sz="half" idx="1"/>
          </p:nvPr>
        </p:nvSpPr>
        <p:spPr>
          <a:xfrm>
            <a:off x="323850" y="1484313"/>
            <a:ext cx="8467725" cy="4797425"/>
          </a:xfrm>
        </p:spPr>
        <p:txBody>
          <a:bodyPr/>
          <a:lstStyle/>
          <a:p>
            <a:r>
              <a:rPr lang="uk-UA" sz="2400"/>
              <a:t>“спринтер” – витримує інтенсивні, але короткострокові навантаження; має великі резервні можливості, які швидко мобілізуються, але потребують тривалого відновлення; Погано пристосовуються до тривалих монотонних навантажень</a:t>
            </a:r>
          </a:p>
          <a:p>
            <a:r>
              <a:rPr lang="uk-UA" sz="2400"/>
              <a:t> “стаєр" - стабільно витримує тривалі монотонні навантаження. Резервні можливості невисокі, але процеси відновлення стійкі. Погано реагує на інтенсивні короткочасні навантаження</a:t>
            </a:r>
          </a:p>
          <a:p>
            <a:r>
              <a:rPr lang="uk-UA" sz="2400"/>
              <a:t> “мікст” - має проміжні адаптивні можливості; оптимально-адекватний спосіб реагування зміни навколишнього середовища</a:t>
            </a:r>
            <a:endParaRPr lang="ru-RU" sz="24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endParaRPr lang="ru-RU" altLang="ru-RU"/>
          </a:p>
        </p:txBody>
      </p:sp>
      <p:pic>
        <p:nvPicPr>
          <p:cNvPr id="70659" name="Picture 4"/>
          <p:cNvPicPr>
            <a:picLocks noGrp="1" noChangeAspect="1" noChangeArrowheads="1"/>
          </p:cNvPicPr>
          <p:nvPr>
            <p:ph idx="1"/>
          </p:nvPr>
        </p:nvPicPr>
        <p:blipFill>
          <a:blip r:embed="rId2" cstate="print"/>
          <a:srcRect/>
          <a:stretch>
            <a:fillRect/>
          </a:stretch>
        </p:blipFill>
        <p:spPr>
          <a:xfrm>
            <a:off x="2411413" y="1989138"/>
            <a:ext cx="4095750" cy="3421062"/>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endParaRPr lang="ru-RU" altLang="ru-RU"/>
          </a:p>
        </p:txBody>
      </p:sp>
      <p:pic>
        <p:nvPicPr>
          <p:cNvPr id="71683" name="Picture 3"/>
          <p:cNvPicPr>
            <a:picLocks noGrp="1" noChangeAspect="1" noChangeArrowheads="1"/>
          </p:cNvPicPr>
          <p:nvPr>
            <p:ph idx="1"/>
          </p:nvPr>
        </p:nvPicPr>
        <p:blipFill>
          <a:blip r:embed="rId2" cstate="print"/>
          <a:srcRect/>
          <a:stretch>
            <a:fillRect/>
          </a:stretch>
        </p:blipFill>
        <p:spPr>
          <a:xfrm>
            <a:off x="3143250" y="2420938"/>
            <a:ext cx="2857500" cy="2859087"/>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4432</TotalTime>
  <Words>3183</Words>
  <Application>Microsoft Office PowerPoint</Application>
  <PresentationFormat>Экран (4:3)</PresentationFormat>
  <Paragraphs>270</Paragraphs>
  <Slides>64</Slides>
  <Notes>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64</vt:i4>
      </vt:variant>
    </vt:vector>
  </HeadingPairs>
  <TitlesOfParts>
    <vt:vector size="71" baseType="lpstr">
      <vt:lpstr>Arial</vt:lpstr>
      <vt:lpstr>Calibri</vt:lpstr>
      <vt:lpstr>Constantia</vt:lpstr>
      <vt:lpstr>Times New Roman</vt:lpstr>
      <vt:lpstr>Wingdings</vt:lpstr>
      <vt:lpstr>Wingdings 2</vt:lpstr>
      <vt:lpstr>Поток</vt:lpstr>
      <vt:lpstr>ЕКОЛОГІЯ БІОСФЕРА</vt:lpstr>
      <vt:lpstr>    Термін «екологія» (від грец. eikos — будинок або житло і logos — наука) був введений Ернстом Геккелем у 1869 році.</vt:lpstr>
      <vt:lpstr>Презентация PowerPoint</vt:lpstr>
      <vt:lpstr>Абіотичні і біотичні фактори</vt:lpstr>
      <vt:lpstr>Презентация PowerPoint</vt:lpstr>
      <vt:lpstr>Презентация PowerPoint</vt:lpstr>
      <vt:lpstr>Презентация PowerPoint</vt:lpstr>
      <vt:lpstr>Презентация PowerPoint</vt:lpstr>
      <vt:lpstr>Для кожного абіотичного фактора організм має межі толерантністі (витривалісті), в яких він може існувати</vt:lpstr>
      <vt:lpstr>Презентация PowerPoint</vt:lpstr>
      <vt:lpstr>Презентация PowerPoint</vt:lpstr>
      <vt:lpstr>Презентация PowerPoint</vt:lpstr>
      <vt:lpstr>Презентация PowerPoint</vt:lpstr>
      <vt:lpstr>Презентация PowerPoint</vt:lpstr>
      <vt:lpstr>Антропогенні фактори - зумовлені діяльністю людини. За своєю природою бувають хімічні, фізичні та комбіновані (кліматичні, рельєфоутворювальні).</vt:lpstr>
      <vt:lpstr>Презентация PowerPoint</vt:lpstr>
      <vt:lpstr>Парниковий ефект</vt:lpstr>
      <vt:lpstr>Презентация PowerPoint</vt:lpstr>
      <vt:lpstr>АРАЛЬСЬКЕ “МОРЕ”</vt:lpstr>
      <vt:lpstr>Презентация PowerPoint</vt:lpstr>
      <vt:lpstr>Види, зниклі внаслідок діяльності людини</vt:lpstr>
      <vt:lpstr>Презентация PowerPoint</vt:lpstr>
      <vt:lpstr>Презентация PowerPoint</vt:lpstr>
      <vt:lpstr>      Екологічні системи можуть бути організовані на поступово зростаючих рівнях організаційної складності.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Біом – основна одиниця біосфери</vt:lpstr>
      <vt:lpstr>Презентация PowerPoint</vt:lpstr>
      <vt:lpstr>Презентация PowerPoint</vt:lpstr>
      <vt:lpstr>. - </vt:lpstr>
      <vt:lpstr>Презентация PowerPoint</vt:lpstr>
      <vt:lpstr>Презентация PowerPoint</vt:lpstr>
      <vt:lpstr>Презентация PowerPoint</vt:lpstr>
      <vt:lpstr>Життя в біосфері підтримується за рахунок енергії Сонця і преобразуется зеленими рослинами в хімічну енергію.</vt:lpstr>
      <vt:lpstr>Презентация PowerPoint</vt:lpstr>
      <vt:lpstr>Речовина біосфери</vt:lpstr>
      <vt:lpstr>Функції біосфери</vt:lpstr>
      <vt:lpstr>Презентация PowerPoint</vt:lpstr>
      <vt:lpstr>Круговорот азота</vt:lpstr>
      <vt:lpstr>Презентация PowerPoint</vt:lpstr>
      <vt:lpstr>Презентация PowerPoint</vt:lpstr>
      <vt:lpstr>ЕКОЛОГІЯ ЛЮДИНИ</vt:lpstr>
      <vt:lpstr>Середовище існування людини</vt:lpstr>
      <vt:lpstr>Презентация PowerPoint</vt:lpstr>
      <vt:lpstr>Презентация PowerPoint</vt:lpstr>
      <vt:lpstr>людські раси</vt:lpstr>
      <vt:lpstr>Презентация PowerPoint</vt:lpstr>
      <vt:lpstr>Презентация PowerPoint</vt:lpstr>
      <vt:lpstr>Презентация PowerPoint</vt:lpstr>
      <vt:lpstr>Арктичний екотип</vt:lpstr>
      <vt:lpstr>Тропічний екотип</vt:lpstr>
      <vt:lpstr>Пустельний екотип</vt:lpstr>
      <vt:lpstr>Гірський екотип</vt:lpstr>
      <vt:lpstr>Адаптивний тип помірного клімату</vt:lpstr>
      <vt:lpstr>міський екотип</vt:lpstr>
      <vt:lpstr>Презентация PowerPoint</vt:lpstr>
      <vt:lpstr>Психофізіологічні типи за адаптивними можливостями</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User2</dc:creator>
  <cp:lastModifiedBy>Марина Чеснокова</cp:lastModifiedBy>
  <cp:revision>146</cp:revision>
  <dcterms:created xsi:type="dcterms:W3CDTF">2013-04-14T18:19:43Z</dcterms:created>
  <dcterms:modified xsi:type="dcterms:W3CDTF">2024-09-13T06:54:44Z</dcterms:modified>
</cp:coreProperties>
</file>