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notesMasterIdLst>
    <p:notesMasterId r:id="rId82"/>
  </p:notesMasterIdLst>
  <p:sldIdLst>
    <p:sldId id="327" r:id="rId2"/>
    <p:sldId id="309" r:id="rId3"/>
    <p:sldId id="331" r:id="rId4"/>
    <p:sldId id="333" r:id="rId5"/>
    <p:sldId id="334" r:id="rId6"/>
    <p:sldId id="260" r:id="rId7"/>
    <p:sldId id="262" r:id="rId8"/>
    <p:sldId id="335" r:id="rId9"/>
    <p:sldId id="343" r:id="rId10"/>
    <p:sldId id="263" r:id="rId11"/>
    <p:sldId id="265" r:id="rId12"/>
    <p:sldId id="300" r:id="rId13"/>
    <p:sldId id="267" r:id="rId14"/>
    <p:sldId id="268" r:id="rId15"/>
    <p:sldId id="320" r:id="rId16"/>
    <p:sldId id="344" r:id="rId17"/>
    <p:sldId id="346" r:id="rId18"/>
    <p:sldId id="347" r:id="rId19"/>
    <p:sldId id="338" r:id="rId20"/>
    <p:sldId id="341" r:id="rId21"/>
    <p:sldId id="272" r:id="rId22"/>
    <p:sldId id="345" r:id="rId23"/>
    <p:sldId id="432" r:id="rId24"/>
    <p:sldId id="298" r:id="rId25"/>
    <p:sldId id="299" r:id="rId26"/>
    <p:sldId id="348" r:id="rId27"/>
    <p:sldId id="350" r:id="rId28"/>
    <p:sldId id="351" r:id="rId29"/>
    <p:sldId id="416" r:id="rId30"/>
    <p:sldId id="417" r:id="rId31"/>
    <p:sldId id="418" r:id="rId32"/>
    <p:sldId id="419" r:id="rId33"/>
    <p:sldId id="420" r:id="rId34"/>
    <p:sldId id="422" r:id="rId35"/>
    <p:sldId id="400" r:id="rId36"/>
    <p:sldId id="357" r:id="rId37"/>
    <p:sldId id="421" r:id="rId38"/>
    <p:sldId id="423" r:id="rId39"/>
    <p:sldId id="358" r:id="rId40"/>
    <p:sldId id="401" r:id="rId41"/>
    <p:sldId id="359" r:id="rId42"/>
    <p:sldId id="402" r:id="rId43"/>
    <p:sldId id="360" r:id="rId44"/>
    <p:sldId id="403" r:id="rId45"/>
    <p:sldId id="424" r:id="rId46"/>
    <p:sldId id="361" r:id="rId47"/>
    <p:sldId id="405" r:id="rId48"/>
    <p:sldId id="362" r:id="rId49"/>
    <p:sldId id="363" r:id="rId50"/>
    <p:sldId id="364" r:id="rId51"/>
    <p:sldId id="425" r:id="rId52"/>
    <p:sldId id="387" r:id="rId53"/>
    <p:sldId id="366" r:id="rId54"/>
    <p:sldId id="388" r:id="rId55"/>
    <p:sldId id="368" r:id="rId56"/>
    <p:sldId id="390" r:id="rId57"/>
    <p:sldId id="369" r:id="rId58"/>
    <p:sldId id="370" r:id="rId59"/>
    <p:sldId id="391" r:id="rId60"/>
    <p:sldId id="371" r:id="rId61"/>
    <p:sldId id="372" r:id="rId62"/>
    <p:sldId id="373" r:id="rId63"/>
    <p:sldId id="374" r:id="rId64"/>
    <p:sldId id="375" r:id="rId65"/>
    <p:sldId id="376" r:id="rId66"/>
    <p:sldId id="377" r:id="rId67"/>
    <p:sldId id="378" r:id="rId68"/>
    <p:sldId id="428" r:id="rId69"/>
    <p:sldId id="379" r:id="rId70"/>
    <p:sldId id="397" r:id="rId71"/>
    <p:sldId id="396" r:id="rId72"/>
    <p:sldId id="385" r:id="rId73"/>
    <p:sldId id="399" r:id="rId74"/>
    <p:sldId id="386" r:id="rId75"/>
    <p:sldId id="384" r:id="rId76"/>
    <p:sldId id="431" r:id="rId77"/>
    <p:sldId id="398" r:id="rId78"/>
    <p:sldId id="426" r:id="rId79"/>
    <p:sldId id="427" r:id="rId80"/>
    <p:sldId id="323" r:id="rId8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CC"/>
    <a:srgbClr val="A50021"/>
    <a:srgbClr val="008000"/>
    <a:srgbClr val="009900"/>
    <a:srgbClr val="CC0099"/>
    <a:srgbClr val="FF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248" autoAdjust="0"/>
  </p:normalViewPr>
  <p:slideViewPr>
    <p:cSldViewPr>
      <p:cViewPr varScale="1">
        <p:scale>
          <a:sx n="78" d="100"/>
          <a:sy n="78" d="100"/>
        </p:scale>
        <p:origin x="1608" y="6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DC4312-F258-4E99-A838-4C25071B386E}"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ru-RU"/>
        </a:p>
      </dgm:t>
    </dgm:pt>
    <dgm:pt modelId="{34B17FC3-53DE-437A-AEC3-9649D3FE4035}">
      <dgm:prSet/>
      <dgm:spPr/>
      <dgm:t>
        <a:bodyPr/>
        <a:lstStyle/>
        <a:p>
          <a:pPr algn="ctr" rtl="0"/>
          <a:r>
            <a:rPr lang="ru-RU" dirty="0" err="1"/>
            <a:t>Біологія</a:t>
          </a:r>
          <a:r>
            <a:rPr lang="ru-RU" dirty="0"/>
            <a:t> </a:t>
          </a:r>
          <a:r>
            <a:rPr lang="ru-RU" dirty="0" err="1"/>
            <a:t>вивчає</a:t>
          </a:r>
          <a:endParaRPr lang="ru-RU" dirty="0"/>
        </a:p>
      </dgm:t>
    </dgm:pt>
    <dgm:pt modelId="{003CE8D9-33C6-456B-AC48-EC0223B67234}" type="parTrans" cxnId="{EAC6A5D6-05DC-465E-8E1B-71FDD5C4FB63}">
      <dgm:prSet/>
      <dgm:spPr/>
      <dgm:t>
        <a:bodyPr/>
        <a:lstStyle/>
        <a:p>
          <a:endParaRPr lang="ru-RU"/>
        </a:p>
      </dgm:t>
    </dgm:pt>
    <dgm:pt modelId="{1C44F4C1-413B-41F8-B7F3-4B9802723755}" type="sibTrans" cxnId="{EAC6A5D6-05DC-465E-8E1B-71FDD5C4FB63}">
      <dgm:prSet/>
      <dgm:spPr/>
      <dgm:t>
        <a:bodyPr/>
        <a:lstStyle/>
        <a:p>
          <a:endParaRPr lang="ru-RU"/>
        </a:p>
      </dgm:t>
    </dgm:pt>
    <dgm:pt modelId="{C6229F92-10E2-4F53-910C-11A6AF45F092}">
      <dgm:prSet/>
      <dgm:spPr/>
      <dgm:t>
        <a:bodyPr/>
        <a:lstStyle/>
        <a:p>
          <a:pPr rtl="0"/>
          <a:r>
            <a:rPr lang="ru-RU" dirty="0" err="1"/>
            <a:t>процеси</a:t>
          </a:r>
          <a:r>
            <a:rPr lang="ru-RU" dirty="0"/>
            <a:t> </a:t>
          </a:r>
          <a:r>
            <a:rPr lang="ru-RU" dirty="0" err="1"/>
            <a:t>життєдіяльності</a:t>
          </a:r>
          <a:r>
            <a:rPr lang="ru-RU" dirty="0"/>
            <a:t> </a:t>
          </a:r>
          <a:r>
            <a:rPr lang="ru-RU" dirty="0" err="1"/>
            <a:t>організмів</a:t>
          </a:r>
          <a:r>
            <a:rPr lang="ru-RU" dirty="0"/>
            <a:t>, </a:t>
          </a:r>
        </a:p>
      </dgm:t>
    </dgm:pt>
    <dgm:pt modelId="{FD680AB2-B9B0-490D-AD1C-50F8998243B8}" type="parTrans" cxnId="{D0D39D88-28B3-440B-8014-AE1C58CBDE1E}">
      <dgm:prSet/>
      <dgm:spPr/>
      <dgm:t>
        <a:bodyPr/>
        <a:lstStyle/>
        <a:p>
          <a:endParaRPr lang="ru-RU"/>
        </a:p>
      </dgm:t>
    </dgm:pt>
    <dgm:pt modelId="{E777339C-C445-44FD-B9A7-85CCB206B3B1}" type="sibTrans" cxnId="{D0D39D88-28B3-440B-8014-AE1C58CBDE1E}">
      <dgm:prSet/>
      <dgm:spPr/>
      <dgm:t>
        <a:bodyPr/>
        <a:lstStyle/>
        <a:p>
          <a:endParaRPr lang="ru-RU"/>
        </a:p>
      </dgm:t>
    </dgm:pt>
    <dgm:pt modelId="{2755A936-9677-4861-A638-F6C64422C162}">
      <dgm:prSet/>
      <dgm:spPr/>
      <dgm:t>
        <a:bodyPr/>
        <a:lstStyle/>
        <a:p>
          <a:pPr rtl="0"/>
          <a:r>
            <a:rPr lang="ru-RU"/>
            <a:t>їх життєві цикли, </a:t>
          </a:r>
        </a:p>
      </dgm:t>
    </dgm:pt>
    <dgm:pt modelId="{B0285F6C-A639-4915-B329-9DB63DEB45E9}" type="parTrans" cxnId="{05460989-595A-4BA5-8593-4E5D77710D30}">
      <dgm:prSet/>
      <dgm:spPr/>
      <dgm:t>
        <a:bodyPr/>
        <a:lstStyle/>
        <a:p>
          <a:endParaRPr lang="ru-RU"/>
        </a:p>
      </dgm:t>
    </dgm:pt>
    <dgm:pt modelId="{E421C49F-016E-4DC9-842C-7A65839746F0}" type="sibTrans" cxnId="{05460989-595A-4BA5-8593-4E5D77710D30}">
      <dgm:prSet/>
      <dgm:spPr/>
      <dgm:t>
        <a:bodyPr/>
        <a:lstStyle/>
        <a:p>
          <a:endParaRPr lang="ru-RU"/>
        </a:p>
      </dgm:t>
    </dgm:pt>
    <dgm:pt modelId="{7F6F7405-24D4-4938-BD6B-789F2CE7DE1D}">
      <dgm:prSet/>
      <dgm:spPr/>
      <dgm:t>
        <a:bodyPr/>
        <a:lstStyle/>
        <a:p>
          <a:pPr rtl="0"/>
          <a:r>
            <a:rPr lang="ru-RU"/>
            <a:t>взаємозв</a:t>
          </a:r>
          <a:r>
            <a:rPr lang="en-US"/>
            <a:t>’</a:t>
          </a:r>
          <a:r>
            <a:rPr lang="ru-RU"/>
            <a:t>язки з довкіллям, </a:t>
          </a:r>
        </a:p>
      </dgm:t>
    </dgm:pt>
    <dgm:pt modelId="{7C0BA371-4A9B-4616-90EF-6CD28DE7E310}" type="parTrans" cxnId="{616B2912-6429-46C6-831E-209CAA63EB29}">
      <dgm:prSet/>
      <dgm:spPr/>
      <dgm:t>
        <a:bodyPr/>
        <a:lstStyle/>
        <a:p>
          <a:endParaRPr lang="ru-RU"/>
        </a:p>
      </dgm:t>
    </dgm:pt>
    <dgm:pt modelId="{E8EBF642-D349-4463-AF22-04CADFC02846}" type="sibTrans" cxnId="{616B2912-6429-46C6-831E-209CAA63EB29}">
      <dgm:prSet/>
      <dgm:spPr/>
      <dgm:t>
        <a:bodyPr/>
        <a:lstStyle/>
        <a:p>
          <a:endParaRPr lang="ru-RU"/>
        </a:p>
      </dgm:t>
    </dgm:pt>
    <dgm:pt modelId="{A926C0F9-6F1D-4180-9B7E-37A06F5D5BBB}">
      <dgm:prSet/>
      <dgm:spPr/>
      <dgm:t>
        <a:bodyPr/>
        <a:lstStyle/>
        <a:p>
          <a:pPr rtl="0"/>
          <a:r>
            <a:rPr lang="ru-RU"/>
            <a:t>походження, </a:t>
          </a:r>
        </a:p>
      </dgm:t>
    </dgm:pt>
    <dgm:pt modelId="{B7895EAD-D982-4D71-AA8E-EC3DC9D253F3}" type="parTrans" cxnId="{219A2C00-1A06-4459-87EB-2834E070724A}">
      <dgm:prSet/>
      <dgm:spPr/>
      <dgm:t>
        <a:bodyPr/>
        <a:lstStyle/>
        <a:p>
          <a:endParaRPr lang="ru-RU"/>
        </a:p>
      </dgm:t>
    </dgm:pt>
    <dgm:pt modelId="{E4B1A667-BB88-406F-BBD4-B14439893246}" type="sibTrans" cxnId="{219A2C00-1A06-4459-87EB-2834E070724A}">
      <dgm:prSet/>
      <dgm:spPr/>
      <dgm:t>
        <a:bodyPr/>
        <a:lstStyle/>
        <a:p>
          <a:endParaRPr lang="ru-RU"/>
        </a:p>
      </dgm:t>
    </dgm:pt>
    <dgm:pt modelId="{8DA8BA48-DAE0-4F1E-A249-83D3F7C56F2A}">
      <dgm:prSet/>
      <dgm:spPr/>
      <dgm:t>
        <a:bodyPr/>
        <a:lstStyle/>
        <a:p>
          <a:pPr rtl="0"/>
          <a:r>
            <a:rPr lang="ru-RU" dirty="0" err="1"/>
            <a:t>індивідуальний</a:t>
          </a:r>
          <a:r>
            <a:rPr lang="ru-RU" dirty="0"/>
            <a:t> </a:t>
          </a:r>
          <a:r>
            <a:rPr lang="ru-RU" dirty="0" err="1"/>
            <a:t>розвиток</a:t>
          </a:r>
          <a:r>
            <a:rPr lang="ru-RU" dirty="0"/>
            <a:t> </a:t>
          </a:r>
          <a:r>
            <a:rPr lang="ru-RU" dirty="0" err="1"/>
            <a:t>організму</a:t>
          </a:r>
          <a:endParaRPr lang="ru-RU" dirty="0"/>
        </a:p>
      </dgm:t>
    </dgm:pt>
    <dgm:pt modelId="{1D1ACF50-B706-4AD5-B98E-FF41356106F7}" type="parTrans" cxnId="{9626920F-DDD7-4F38-8768-5064DFD2412A}">
      <dgm:prSet/>
      <dgm:spPr/>
      <dgm:t>
        <a:bodyPr/>
        <a:lstStyle/>
        <a:p>
          <a:endParaRPr lang="ru-RU"/>
        </a:p>
      </dgm:t>
    </dgm:pt>
    <dgm:pt modelId="{09F0DA76-959D-46CA-A3E0-28A63875C216}" type="sibTrans" cxnId="{9626920F-DDD7-4F38-8768-5064DFD2412A}">
      <dgm:prSet/>
      <dgm:spPr/>
      <dgm:t>
        <a:bodyPr/>
        <a:lstStyle/>
        <a:p>
          <a:endParaRPr lang="ru-RU"/>
        </a:p>
      </dgm:t>
    </dgm:pt>
    <dgm:pt modelId="{282B8EEB-F343-45EB-9251-7CFC7DC51377}">
      <dgm:prSet/>
      <dgm:spPr/>
      <dgm:t>
        <a:bodyPr/>
        <a:lstStyle/>
        <a:p>
          <a:pPr rtl="0"/>
          <a:r>
            <a:rPr lang="ru-RU"/>
            <a:t>історичний розвиток виду</a:t>
          </a:r>
          <a:endParaRPr lang="ru-RU" dirty="0"/>
        </a:p>
      </dgm:t>
    </dgm:pt>
    <dgm:pt modelId="{7D037F29-28C3-43A6-8C38-2CFB1E3E1C77}" type="parTrans" cxnId="{0FB08EE1-A98F-468A-BECB-F101DEB51324}">
      <dgm:prSet/>
      <dgm:spPr/>
      <dgm:t>
        <a:bodyPr/>
        <a:lstStyle/>
        <a:p>
          <a:endParaRPr lang="ru-RU"/>
        </a:p>
      </dgm:t>
    </dgm:pt>
    <dgm:pt modelId="{26DAC3D6-1195-43F7-84B0-55ABB4175948}" type="sibTrans" cxnId="{0FB08EE1-A98F-468A-BECB-F101DEB51324}">
      <dgm:prSet/>
      <dgm:spPr/>
      <dgm:t>
        <a:bodyPr/>
        <a:lstStyle/>
        <a:p>
          <a:endParaRPr lang="ru-RU"/>
        </a:p>
      </dgm:t>
    </dgm:pt>
    <dgm:pt modelId="{21E55701-30BB-4323-A681-4F3661A23B2C}">
      <dgm:prSet/>
      <dgm:spPr/>
      <dgm:t>
        <a:bodyPr/>
        <a:lstStyle/>
        <a:p>
          <a:pPr rtl="0"/>
          <a:r>
            <a:rPr lang="uk-UA" dirty="0"/>
            <a:t>Будову організмів</a:t>
          </a:r>
          <a:endParaRPr lang="ru-RU" dirty="0"/>
        </a:p>
      </dgm:t>
    </dgm:pt>
    <dgm:pt modelId="{17CC3BD0-EE11-44D8-8A38-BA3F3A7EB34D}" type="parTrans" cxnId="{5CB06E94-7E22-4540-88C4-49D596231256}">
      <dgm:prSet/>
      <dgm:spPr/>
      <dgm:t>
        <a:bodyPr/>
        <a:lstStyle/>
        <a:p>
          <a:endParaRPr lang="ru-RU"/>
        </a:p>
      </dgm:t>
    </dgm:pt>
    <dgm:pt modelId="{1B0B3A9D-5E19-4D59-B894-CAE56C7EC29B}" type="sibTrans" cxnId="{5CB06E94-7E22-4540-88C4-49D596231256}">
      <dgm:prSet/>
      <dgm:spPr/>
      <dgm:t>
        <a:bodyPr/>
        <a:lstStyle/>
        <a:p>
          <a:endParaRPr lang="ru-RU"/>
        </a:p>
      </dgm:t>
    </dgm:pt>
    <dgm:pt modelId="{F3B0E004-C262-4520-B301-44CDB22FBCA0}" type="pres">
      <dgm:prSet presAssocID="{4ADC4312-F258-4E99-A838-4C25071B386E}" presName="linear" presStyleCnt="0">
        <dgm:presLayoutVars>
          <dgm:animLvl val="lvl"/>
          <dgm:resizeHandles val="exact"/>
        </dgm:presLayoutVars>
      </dgm:prSet>
      <dgm:spPr/>
    </dgm:pt>
    <dgm:pt modelId="{55641D53-91CE-467F-B05E-9B86107744E0}" type="pres">
      <dgm:prSet presAssocID="{34B17FC3-53DE-437A-AEC3-9649D3FE4035}" presName="parentText" presStyleLbl="node1" presStyleIdx="0" presStyleCnt="8" custLinFactY="-84670" custLinFactNeighborX="611" custLinFactNeighborY="-100000">
        <dgm:presLayoutVars>
          <dgm:chMax val="0"/>
          <dgm:bulletEnabled val="1"/>
        </dgm:presLayoutVars>
      </dgm:prSet>
      <dgm:spPr/>
    </dgm:pt>
    <dgm:pt modelId="{2F8C0EC2-51EA-44CE-B7C7-1DC518D1352B}" type="pres">
      <dgm:prSet presAssocID="{1C44F4C1-413B-41F8-B7F3-4B9802723755}" presName="spacer" presStyleCnt="0"/>
      <dgm:spPr/>
    </dgm:pt>
    <dgm:pt modelId="{BD1D9F82-0D28-4A6B-8656-B6C79B0026D1}" type="pres">
      <dgm:prSet presAssocID="{21E55701-30BB-4323-A681-4F3661A23B2C}" presName="parentText" presStyleLbl="node1" presStyleIdx="1" presStyleCnt="8">
        <dgm:presLayoutVars>
          <dgm:chMax val="0"/>
          <dgm:bulletEnabled val="1"/>
        </dgm:presLayoutVars>
      </dgm:prSet>
      <dgm:spPr/>
    </dgm:pt>
    <dgm:pt modelId="{4474765F-8688-4F7A-8886-9149AE82D58B}" type="pres">
      <dgm:prSet presAssocID="{1B0B3A9D-5E19-4D59-B894-CAE56C7EC29B}" presName="spacer" presStyleCnt="0"/>
      <dgm:spPr/>
    </dgm:pt>
    <dgm:pt modelId="{FC02AF2F-E1A0-4FFA-80CA-EE79D315C21E}" type="pres">
      <dgm:prSet presAssocID="{C6229F92-10E2-4F53-910C-11A6AF45F092}" presName="parentText" presStyleLbl="node1" presStyleIdx="2" presStyleCnt="8" custLinFactNeighborX="-1808" custLinFactNeighborY="30518">
        <dgm:presLayoutVars>
          <dgm:chMax val="0"/>
          <dgm:bulletEnabled val="1"/>
        </dgm:presLayoutVars>
      </dgm:prSet>
      <dgm:spPr/>
    </dgm:pt>
    <dgm:pt modelId="{A4FF5000-DAAD-4A5E-8E45-D577E9C72F77}" type="pres">
      <dgm:prSet presAssocID="{E777339C-C445-44FD-B9A7-85CCB206B3B1}" presName="spacer" presStyleCnt="0"/>
      <dgm:spPr/>
    </dgm:pt>
    <dgm:pt modelId="{70F44A88-AB7A-4191-814D-A28DE340645C}" type="pres">
      <dgm:prSet presAssocID="{2755A936-9677-4861-A638-F6C64422C162}" presName="parentText" presStyleLbl="node1" presStyleIdx="3" presStyleCnt="8" custLinFactNeighborX="1030" custLinFactNeighborY="79663">
        <dgm:presLayoutVars>
          <dgm:chMax val="0"/>
          <dgm:bulletEnabled val="1"/>
        </dgm:presLayoutVars>
      </dgm:prSet>
      <dgm:spPr/>
    </dgm:pt>
    <dgm:pt modelId="{4EB7FFF7-7A75-478B-A118-A6CC7F3C9675}" type="pres">
      <dgm:prSet presAssocID="{E421C49F-016E-4DC9-842C-7A65839746F0}" presName="spacer" presStyleCnt="0"/>
      <dgm:spPr/>
    </dgm:pt>
    <dgm:pt modelId="{DEA61560-4E1F-46FF-AAA1-17FCA3B245DC}" type="pres">
      <dgm:prSet presAssocID="{7F6F7405-24D4-4938-BD6B-789F2CE7DE1D}" presName="parentText" presStyleLbl="node1" presStyleIdx="4" presStyleCnt="8" custLinFactNeighborX="1030" custLinFactNeighborY="32643">
        <dgm:presLayoutVars>
          <dgm:chMax val="0"/>
          <dgm:bulletEnabled val="1"/>
        </dgm:presLayoutVars>
      </dgm:prSet>
      <dgm:spPr/>
    </dgm:pt>
    <dgm:pt modelId="{6DC3E060-3558-4608-BEDD-96BE8106C692}" type="pres">
      <dgm:prSet presAssocID="{E8EBF642-D349-4463-AF22-04CADFC02846}" presName="spacer" presStyleCnt="0"/>
      <dgm:spPr/>
    </dgm:pt>
    <dgm:pt modelId="{BD3C6707-0FE2-4529-8F7E-B8474F0F7147}" type="pres">
      <dgm:prSet presAssocID="{A926C0F9-6F1D-4180-9B7E-37A06F5D5BBB}" presName="parentText" presStyleLbl="node1" presStyleIdx="5" presStyleCnt="8" custLinFactNeighborX="-216" custLinFactNeighborY="81789">
        <dgm:presLayoutVars>
          <dgm:chMax val="0"/>
          <dgm:bulletEnabled val="1"/>
        </dgm:presLayoutVars>
      </dgm:prSet>
      <dgm:spPr/>
    </dgm:pt>
    <dgm:pt modelId="{72B871E4-A5B6-4173-A0E0-ABA37B250E20}" type="pres">
      <dgm:prSet presAssocID="{E4B1A667-BB88-406F-BBD4-B14439893246}" presName="spacer" presStyleCnt="0"/>
      <dgm:spPr/>
    </dgm:pt>
    <dgm:pt modelId="{487B20B4-8DB5-4A95-B217-845BDB16C0A7}" type="pres">
      <dgm:prSet presAssocID="{8DA8BA48-DAE0-4F1E-A249-83D3F7C56F2A}" presName="parentText" presStyleLbl="node1" presStyleIdx="6" presStyleCnt="8" custLinFactNeighborX="-232" custLinFactNeighborY="34770">
        <dgm:presLayoutVars>
          <dgm:chMax val="0"/>
          <dgm:bulletEnabled val="1"/>
        </dgm:presLayoutVars>
      </dgm:prSet>
      <dgm:spPr/>
    </dgm:pt>
    <dgm:pt modelId="{27EFCE08-A4AD-4CA3-984A-65453927B456}" type="pres">
      <dgm:prSet presAssocID="{09F0DA76-959D-46CA-A3E0-28A63875C216}" presName="spacer" presStyleCnt="0"/>
      <dgm:spPr/>
    </dgm:pt>
    <dgm:pt modelId="{4E0CCC4C-C26F-4CCC-9347-DC3C53666A7C}" type="pres">
      <dgm:prSet presAssocID="{282B8EEB-F343-45EB-9251-7CFC7DC51377}" presName="parentText" presStyleLbl="node1" presStyleIdx="7" presStyleCnt="8" custLinFactY="9856" custLinFactNeighborX="-232" custLinFactNeighborY="100000">
        <dgm:presLayoutVars>
          <dgm:chMax val="0"/>
          <dgm:bulletEnabled val="1"/>
        </dgm:presLayoutVars>
      </dgm:prSet>
      <dgm:spPr/>
    </dgm:pt>
  </dgm:ptLst>
  <dgm:cxnLst>
    <dgm:cxn modelId="{219A2C00-1A06-4459-87EB-2834E070724A}" srcId="{4ADC4312-F258-4E99-A838-4C25071B386E}" destId="{A926C0F9-6F1D-4180-9B7E-37A06F5D5BBB}" srcOrd="5" destOrd="0" parTransId="{B7895EAD-D982-4D71-AA8E-EC3DC9D253F3}" sibTransId="{E4B1A667-BB88-406F-BBD4-B14439893246}"/>
    <dgm:cxn modelId="{84BE990C-7730-4B45-92EA-A98072D7B964}" type="presOf" srcId="{8DA8BA48-DAE0-4F1E-A249-83D3F7C56F2A}" destId="{487B20B4-8DB5-4A95-B217-845BDB16C0A7}" srcOrd="0" destOrd="0" presId="urn:microsoft.com/office/officeart/2005/8/layout/vList2"/>
    <dgm:cxn modelId="{9626920F-DDD7-4F38-8768-5064DFD2412A}" srcId="{4ADC4312-F258-4E99-A838-4C25071B386E}" destId="{8DA8BA48-DAE0-4F1E-A249-83D3F7C56F2A}" srcOrd="6" destOrd="0" parTransId="{1D1ACF50-B706-4AD5-B98E-FF41356106F7}" sibTransId="{09F0DA76-959D-46CA-A3E0-28A63875C216}"/>
    <dgm:cxn modelId="{616B2912-6429-46C6-831E-209CAA63EB29}" srcId="{4ADC4312-F258-4E99-A838-4C25071B386E}" destId="{7F6F7405-24D4-4938-BD6B-789F2CE7DE1D}" srcOrd="4" destOrd="0" parTransId="{7C0BA371-4A9B-4616-90EF-6CD28DE7E310}" sibTransId="{E8EBF642-D349-4463-AF22-04CADFC02846}"/>
    <dgm:cxn modelId="{BDF5C02B-5E4F-44A7-9E69-E88EDF33E5A2}" type="presOf" srcId="{7F6F7405-24D4-4938-BD6B-789F2CE7DE1D}" destId="{DEA61560-4E1F-46FF-AAA1-17FCA3B245DC}" srcOrd="0" destOrd="0" presId="urn:microsoft.com/office/officeart/2005/8/layout/vList2"/>
    <dgm:cxn modelId="{13CBB43A-9670-4B2A-8D9B-B527A3C52A2D}" type="presOf" srcId="{A926C0F9-6F1D-4180-9B7E-37A06F5D5BBB}" destId="{BD3C6707-0FE2-4529-8F7E-B8474F0F7147}" srcOrd="0" destOrd="0" presId="urn:microsoft.com/office/officeart/2005/8/layout/vList2"/>
    <dgm:cxn modelId="{D1EE0F40-514B-41C7-9156-55D8FB57D39F}" type="presOf" srcId="{21E55701-30BB-4323-A681-4F3661A23B2C}" destId="{BD1D9F82-0D28-4A6B-8656-B6C79B0026D1}" srcOrd="0" destOrd="0" presId="urn:microsoft.com/office/officeart/2005/8/layout/vList2"/>
    <dgm:cxn modelId="{3134656B-7C16-4402-8E3F-5FBFA83291AB}" type="presOf" srcId="{2755A936-9677-4861-A638-F6C64422C162}" destId="{70F44A88-AB7A-4191-814D-A28DE340645C}" srcOrd="0" destOrd="0" presId="urn:microsoft.com/office/officeart/2005/8/layout/vList2"/>
    <dgm:cxn modelId="{8E3A1553-735A-4236-9734-2ECF1D7D560B}" type="presOf" srcId="{282B8EEB-F343-45EB-9251-7CFC7DC51377}" destId="{4E0CCC4C-C26F-4CCC-9347-DC3C53666A7C}" srcOrd="0" destOrd="0" presId="urn:microsoft.com/office/officeart/2005/8/layout/vList2"/>
    <dgm:cxn modelId="{D0D39D88-28B3-440B-8014-AE1C58CBDE1E}" srcId="{4ADC4312-F258-4E99-A838-4C25071B386E}" destId="{C6229F92-10E2-4F53-910C-11A6AF45F092}" srcOrd="2" destOrd="0" parTransId="{FD680AB2-B9B0-490D-AD1C-50F8998243B8}" sibTransId="{E777339C-C445-44FD-B9A7-85CCB206B3B1}"/>
    <dgm:cxn modelId="{05460989-595A-4BA5-8593-4E5D77710D30}" srcId="{4ADC4312-F258-4E99-A838-4C25071B386E}" destId="{2755A936-9677-4861-A638-F6C64422C162}" srcOrd="3" destOrd="0" parTransId="{B0285F6C-A639-4915-B329-9DB63DEB45E9}" sibTransId="{E421C49F-016E-4DC9-842C-7A65839746F0}"/>
    <dgm:cxn modelId="{5CB06E94-7E22-4540-88C4-49D596231256}" srcId="{4ADC4312-F258-4E99-A838-4C25071B386E}" destId="{21E55701-30BB-4323-A681-4F3661A23B2C}" srcOrd="1" destOrd="0" parTransId="{17CC3BD0-EE11-44D8-8A38-BA3F3A7EB34D}" sibTransId="{1B0B3A9D-5E19-4D59-B894-CAE56C7EC29B}"/>
    <dgm:cxn modelId="{8708D1BE-AD5A-4394-B736-0A18A3320AB1}" type="presOf" srcId="{4ADC4312-F258-4E99-A838-4C25071B386E}" destId="{F3B0E004-C262-4520-B301-44CDB22FBCA0}" srcOrd="0" destOrd="0" presId="urn:microsoft.com/office/officeart/2005/8/layout/vList2"/>
    <dgm:cxn modelId="{DA5FF2C5-C7E4-4BE6-AC9F-07619BBD403F}" type="presOf" srcId="{34B17FC3-53DE-437A-AEC3-9649D3FE4035}" destId="{55641D53-91CE-467F-B05E-9B86107744E0}" srcOrd="0" destOrd="0" presId="urn:microsoft.com/office/officeart/2005/8/layout/vList2"/>
    <dgm:cxn modelId="{EAC6A5D6-05DC-465E-8E1B-71FDD5C4FB63}" srcId="{4ADC4312-F258-4E99-A838-4C25071B386E}" destId="{34B17FC3-53DE-437A-AEC3-9649D3FE4035}" srcOrd="0" destOrd="0" parTransId="{003CE8D9-33C6-456B-AC48-EC0223B67234}" sibTransId="{1C44F4C1-413B-41F8-B7F3-4B9802723755}"/>
    <dgm:cxn modelId="{0FB08EE1-A98F-468A-BECB-F101DEB51324}" srcId="{4ADC4312-F258-4E99-A838-4C25071B386E}" destId="{282B8EEB-F343-45EB-9251-7CFC7DC51377}" srcOrd="7" destOrd="0" parTransId="{7D037F29-28C3-43A6-8C38-2CFB1E3E1C77}" sibTransId="{26DAC3D6-1195-43F7-84B0-55ABB4175948}"/>
    <dgm:cxn modelId="{19F138F4-F922-4556-9401-86A636427047}" type="presOf" srcId="{C6229F92-10E2-4F53-910C-11A6AF45F092}" destId="{FC02AF2F-E1A0-4FFA-80CA-EE79D315C21E}" srcOrd="0" destOrd="0" presId="urn:microsoft.com/office/officeart/2005/8/layout/vList2"/>
    <dgm:cxn modelId="{4656C32C-F0AD-4E37-B548-42FF593F597A}" type="presParOf" srcId="{F3B0E004-C262-4520-B301-44CDB22FBCA0}" destId="{55641D53-91CE-467F-B05E-9B86107744E0}" srcOrd="0" destOrd="0" presId="urn:microsoft.com/office/officeart/2005/8/layout/vList2"/>
    <dgm:cxn modelId="{EDABEF9E-E215-46B6-A02E-4BD3B5252F9F}" type="presParOf" srcId="{F3B0E004-C262-4520-B301-44CDB22FBCA0}" destId="{2F8C0EC2-51EA-44CE-B7C7-1DC518D1352B}" srcOrd="1" destOrd="0" presId="urn:microsoft.com/office/officeart/2005/8/layout/vList2"/>
    <dgm:cxn modelId="{FB6074AD-74EC-46EB-97EC-86B4827FC3BA}" type="presParOf" srcId="{F3B0E004-C262-4520-B301-44CDB22FBCA0}" destId="{BD1D9F82-0D28-4A6B-8656-B6C79B0026D1}" srcOrd="2" destOrd="0" presId="urn:microsoft.com/office/officeart/2005/8/layout/vList2"/>
    <dgm:cxn modelId="{F040C225-3323-45C4-9B62-324E97D1126C}" type="presParOf" srcId="{F3B0E004-C262-4520-B301-44CDB22FBCA0}" destId="{4474765F-8688-4F7A-8886-9149AE82D58B}" srcOrd="3" destOrd="0" presId="urn:microsoft.com/office/officeart/2005/8/layout/vList2"/>
    <dgm:cxn modelId="{43DE8BFA-E749-464A-B4C3-6408BC6AFCA1}" type="presParOf" srcId="{F3B0E004-C262-4520-B301-44CDB22FBCA0}" destId="{FC02AF2F-E1A0-4FFA-80CA-EE79D315C21E}" srcOrd="4" destOrd="0" presId="urn:microsoft.com/office/officeart/2005/8/layout/vList2"/>
    <dgm:cxn modelId="{39777698-BAB0-4868-81B4-25B66CC19D1F}" type="presParOf" srcId="{F3B0E004-C262-4520-B301-44CDB22FBCA0}" destId="{A4FF5000-DAAD-4A5E-8E45-D577E9C72F77}" srcOrd="5" destOrd="0" presId="urn:microsoft.com/office/officeart/2005/8/layout/vList2"/>
    <dgm:cxn modelId="{E20B7D57-8719-4EB2-9C14-3A4DB16FCFB6}" type="presParOf" srcId="{F3B0E004-C262-4520-B301-44CDB22FBCA0}" destId="{70F44A88-AB7A-4191-814D-A28DE340645C}" srcOrd="6" destOrd="0" presId="urn:microsoft.com/office/officeart/2005/8/layout/vList2"/>
    <dgm:cxn modelId="{A7BCAAD7-E6F5-493E-A687-D2EE3D695463}" type="presParOf" srcId="{F3B0E004-C262-4520-B301-44CDB22FBCA0}" destId="{4EB7FFF7-7A75-478B-A118-A6CC7F3C9675}" srcOrd="7" destOrd="0" presId="urn:microsoft.com/office/officeart/2005/8/layout/vList2"/>
    <dgm:cxn modelId="{9FFFE9DB-8E47-4405-8343-4D7D35DD3D40}" type="presParOf" srcId="{F3B0E004-C262-4520-B301-44CDB22FBCA0}" destId="{DEA61560-4E1F-46FF-AAA1-17FCA3B245DC}" srcOrd="8" destOrd="0" presId="urn:microsoft.com/office/officeart/2005/8/layout/vList2"/>
    <dgm:cxn modelId="{1AA1E7DE-726A-4B93-85CC-A0F48406F011}" type="presParOf" srcId="{F3B0E004-C262-4520-B301-44CDB22FBCA0}" destId="{6DC3E060-3558-4608-BEDD-96BE8106C692}" srcOrd="9" destOrd="0" presId="urn:microsoft.com/office/officeart/2005/8/layout/vList2"/>
    <dgm:cxn modelId="{59608B70-62CD-4DDB-91A9-B6D2656DF55A}" type="presParOf" srcId="{F3B0E004-C262-4520-B301-44CDB22FBCA0}" destId="{BD3C6707-0FE2-4529-8F7E-B8474F0F7147}" srcOrd="10" destOrd="0" presId="urn:microsoft.com/office/officeart/2005/8/layout/vList2"/>
    <dgm:cxn modelId="{416A8906-D354-4CD3-9877-1FAEAF6ED987}" type="presParOf" srcId="{F3B0E004-C262-4520-B301-44CDB22FBCA0}" destId="{72B871E4-A5B6-4173-A0E0-ABA37B250E20}" srcOrd="11" destOrd="0" presId="urn:microsoft.com/office/officeart/2005/8/layout/vList2"/>
    <dgm:cxn modelId="{BEFE1241-06A9-4BFE-B2A8-A45800F76816}" type="presParOf" srcId="{F3B0E004-C262-4520-B301-44CDB22FBCA0}" destId="{487B20B4-8DB5-4A95-B217-845BDB16C0A7}" srcOrd="12" destOrd="0" presId="urn:microsoft.com/office/officeart/2005/8/layout/vList2"/>
    <dgm:cxn modelId="{9EF55E0B-6478-459F-BD92-9E5D914704CE}" type="presParOf" srcId="{F3B0E004-C262-4520-B301-44CDB22FBCA0}" destId="{27EFCE08-A4AD-4CA3-984A-65453927B456}" srcOrd="13" destOrd="0" presId="urn:microsoft.com/office/officeart/2005/8/layout/vList2"/>
    <dgm:cxn modelId="{D1C31473-F137-481F-987C-EB095F05A9E9}" type="presParOf" srcId="{F3B0E004-C262-4520-B301-44CDB22FBCA0}" destId="{4E0CCC4C-C26F-4CCC-9347-DC3C53666A7C}"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83B63B-EFC9-46AE-815C-5EE5B03490B0}" type="doc">
      <dgm:prSet loTypeId="urn:microsoft.com/office/officeart/2005/8/layout/vList5" loCatId="list" qsTypeId="urn:microsoft.com/office/officeart/2005/8/quickstyle/simple3" qsCatId="simple" csTypeId="urn:microsoft.com/office/officeart/2005/8/colors/accent1_2" csCatId="accent1"/>
      <dgm:spPr/>
      <dgm:t>
        <a:bodyPr/>
        <a:lstStyle/>
        <a:p>
          <a:endParaRPr lang="ru-RU"/>
        </a:p>
      </dgm:t>
    </dgm:pt>
    <dgm:pt modelId="{C6C7AC79-D996-4530-94E0-15BD543FB8E2}">
      <dgm:prSet/>
      <dgm:spPr/>
      <dgm:t>
        <a:bodyPr/>
        <a:lstStyle/>
        <a:p>
          <a:pPr rtl="0"/>
          <a:r>
            <a:rPr lang="ru-RU" dirty="0"/>
            <a:t>морфологію і </a:t>
          </a:r>
          <a:r>
            <a:rPr lang="ru-RU" dirty="0" err="1"/>
            <a:t>фізіологію</a:t>
          </a:r>
          <a:r>
            <a:rPr lang="ru-RU" dirty="0"/>
            <a:t> </a:t>
          </a:r>
          <a:r>
            <a:rPr lang="ru-RU" dirty="0" err="1"/>
            <a:t>людини</a:t>
          </a:r>
          <a:r>
            <a:rPr lang="ru-RU" dirty="0"/>
            <a:t>,</a:t>
          </a:r>
        </a:p>
      </dgm:t>
    </dgm:pt>
    <dgm:pt modelId="{EDE6EA2A-2DD3-4FEF-AF49-EA2EB86FD01D}" type="parTrans" cxnId="{8A2D1884-AE97-4929-A503-FDB2D1FEAA5F}">
      <dgm:prSet/>
      <dgm:spPr/>
      <dgm:t>
        <a:bodyPr/>
        <a:lstStyle/>
        <a:p>
          <a:endParaRPr lang="ru-RU"/>
        </a:p>
      </dgm:t>
    </dgm:pt>
    <dgm:pt modelId="{4A997D43-E8CB-4B82-9EF1-6B7A8AA8754B}" type="sibTrans" cxnId="{8A2D1884-AE97-4929-A503-FDB2D1FEAA5F}">
      <dgm:prSet/>
      <dgm:spPr/>
      <dgm:t>
        <a:bodyPr/>
        <a:lstStyle/>
        <a:p>
          <a:endParaRPr lang="ru-RU"/>
        </a:p>
      </dgm:t>
    </dgm:pt>
    <dgm:pt modelId="{D9BB685F-90BB-425C-995D-52C4962CB2E8}">
      <dgm:prSet/>
      <dgm:spPr/>
      <dgm:t>
        <a:bodyPr/>
        <a:lstStyle/>
        <a:p>
          <a:pPr rtl="0"/>
          <a:r>
            <a:rPr lang="ru-RU" dirty="0" err="1"/>
            <a:t>індивідуальний</a:t>
          </a:r>
          <a:r>
            <a:rPr lang="ru-RU" dirty="0"/>
            <a:t> </a:t>
          </a:r>
          <a:r>
            <a:rPr lang="ru-RU" dirty="0" err="1"/>
            <a:t>розвиток</a:t>
          </a:r>
          <a:r>
            <a:rPr lang="ru-RU" dirty="0"/>
            <a:t> ,</a:t>
          </a:r>
        </a:p>
      </dgm:t>
    </dgm:pt>
    <dgm:pt modelId="{8B486A5C-0058-4BAF-94E5-81FA1A0930AF}" type="parTrans" cxnId="{517065F3-CEDB-4378-ACEC-6D16FF417E87}">
      <dgm:prSet/>
      <dgm:spPr/>
      <dgm:t>
        <a:bodyPr/>
        <a:lstStyle/>
        <a:p>
          <a:endParaRPr lang="ru-RU"/>
        </a:p>
      </dgm:t>
    </dgm:pt>
    <dgm:pt modelId="{40BFEE94-8593-4D01-8736-59AF93A7421E}" type="sibTrans" cxnId="{517065F3-CEDB-4378-ACEC-6D16FF417E87}">
      <dgm:prSet/>
      <dgm:spPr/>
      <dgm:t>
        <a:bodyPr/>
        <a:lstStyle/>
        <a:p>
          <a:endParaRPr lang="ru-RU"/>
        </a:p>
      </dgm:t>
    </dgm:pt>
    <dgm:pt modelId="{7E86D950-E609-43F7-972F-B312D8537DDD}">
      <dgm:prSet/>
      <dgm:spPr/>
      <dgm:t>
        <a:bodyPr/>
        <a:lstStyle/>
        <a:p>
          <a:pPr rtl="0"/>
          <a:r>
            <a:rPr lang="ru-RU"/>
            <a:t>спадковість і мінливість людини, </a:t>
          </a:r>
        </a:p>
      </dgm:t>
    </dgm:pt>
    <dgm:pt modelId="{2C5ACB10-8670-4E36-AA2C-B09CD5A393FC}" type="parTrans" cxnId="{8F58394C-7CB8-4857-A3D8-F4B0BEB18334}">
      <dgm:prSet/>
      <dgm:spPr/>
      <dgm:t>
        <a:bodyPr/>
        <a:lstStyle/>
        <a:p>
          <a:endParaRPr lang="ru-RU"/>
        </a:p>
      </dgm:t>
    </dgm:pt>
    <dgm:pt modelId="{79CC7952-AA92-4861-9689-0E8EB8357BFE}" type="sibTrans" cxnId="{8F58394C-7CB8-4857-A3D8-F4B0BEB18334}">
      <dgm:prSet/>
      <dgm:spPr/>
      <dgm:t>
        <a:bodyPr/>
        <a:lstStyle/>
        <a:p>
          <a:endParaRPr lang="ru-RU"/>
        </a:p>
      </dgm:t>
    </dgm:pt>
    <dgm:pt modelId="{FC1A8719-B6EE-42A1-852E-59D0CA8A45CC}">
      <dgm:prSet/>
      <dgm:spPr/>
      <dgm:t>
        <a:bodyPr/>
        <a:lstStyle/>
        <a:p>
          <a:pPr rtl="0"/>
          <a:r>
            <a:rPr lang="ru-RU"/>
            <a:t>походження людини і її еволюцію,</a:t>
          </a:r>
        </a:p>
      </dgm:t>
    </dgm:pt>
    <dgm:pt modelId="{C0F7F2D0-3945-42C3-A5F2-AADA593E208F}" type="parTrans" cxnId="{54DDC9CB-1D64-4A73-9FB7-3F1421E724B0}">
      <dgm:prSet/>
      <dgm:spPr/>
      <dgm:t>
        <a:bodyPr/>
        <a:lstStyle/>
        <a:p>
          <a:endParaRPr lang="ru-RU"/>
        </a:p>
      </dgm:t>
    </dgm:pt>
    <dgm:pt modelId="{CA3AC40C-FEA7-48E0-947F-FC08C0E599EC}" type="sibTrans" cxnId="{54DDC9CB-1D64-4A73-9FB7-3F1421E724B0}">
      <dgm:prSet/>
      <dgm:spPr/>
      <dgm:t>
        <a:bodyPr/>
        <a:lstStyle/>
        <a:p>
          <a:endParaRPr lang="ru-RU"/>
        </a:p>
      </dgm:t>
    </dgm:pt>
    <dgm:pt modelId="{9673B90C-BDC6-493B-B890-AF8F96C7110F}">
      <dgm:prSet/>
      <dgm:spPr/>
      <dgm:t>
        <a:bodyPr/>
        <a:lstStyle/>
        <a:p>
          <a:pPr rtl="0"/>
          <a:r>
            <a:rPr lang="ru-RU" dirty="0" err="1"/>
            <a:t>географічне</a:t>
          </a:r>
          <a:r>
            <a:rPr lang="ru-RU" dirty="0"/>
            <a:t> </a:t>
          </a:r>
          <a:r>
            <a:rPr lang="ru-RU" dirty="0" err="1"/>
            <a:t>розповсюдження</a:t>
          </a:r>
          <a:r>
            <a:rPr lang="ru-RU" dirty="0"/>
            <a:t>, </a:t>
          </a:r>
          <a:r>
            <a:rPr lang="ru-RU" dirty="0" err="1"/>
            <a:t>чисельність</a:t>
          </a:r>
          <a:r>
            <a:rPr lang="ru-RU" dirty="0"/>
            <a:t> і структуру </a:t>
          </a:r>
          <a:r>
            <a:rPr lang="ru-RU" dirty="0" err="1"/>
            <a:t>популяцій</a:t>
          </a:r>
          <a:r>
            <a:rPr lang="ru-RU" dirty="0"/>
            <a:t> </a:t>
          </a:r>
          <a:r>
            <a:rPr lang="ru-RU" dirty="0" err="1"/>
            <a:t>людства</a:t>
          </a:r>
          <a:r>
            <a:rPr lang="ru-RU" dirty="0"/>
            <a:t> у </a:t>
          </a:r>
          <a:r>
            <a:rPr lang="ru-RU" dirty="0" err="1"/>
            <a:t>просторі</a:t>
          </a:r>
          <a:r>
            <a:rPr lang="ru-RU" dirty="0"/>
            <a:t> та </a:t>
          </a:r>
          <a:r>
            <a:rPr lang="ru-RU" dirty="0" err="1"/>
            <a:t>часі</a:t>
          </a:r>
          <a:r>
            <a:rPr lang="ru-RU" dirty="0"/>
            <a:t>,</a:t>
          </a:r>
        </a:p>
      </dgm:t>
    </dgm:pt>
    <dgm:pt modelId="{C5F3BBDD-2D7B-43DE-8C53-24F14B10064B}" type="parTrans" cxnId="{EB8746F0-C991-4CEA-B8C6-7D7F90CFD4BA}">
      <dgm:prSet/>
      <dgm:spPr/>
      <dgm:t>
        <a:bodyPr/>
        <a:lstStyle/>
        <a:p>
          <a:endParaRPr lang="ru-RU"/>
        </a:p>
      </dgm:t>
    </dgm:pt>
    <dgm:pt modelId="{41C221CA-5E4A-455C-A42D-8775B1B57EEC}" type="sibTrans" cxnId="{EB8746F0-C991-4CEA-B8C6-7D7F90CFD4BA}">
      <dgm:prSet/>
      <dgm:spPr/>
      <dgm:t>
        <a:bodyPr/>
        <a:lstStyle/>
        <a:p>
          <a:endParaRPr lang="ru-RU"/>
        </a:p>
      </dgm:t>
    </dgm:pt>
    <dgm:pt modelId="{183D5F41-4A53-47B7-844E-510F363A9465}">
      <dgm:prSet/>
      <dgm:spPr/>
      <dgm:t>
        <a:bodyPr/>
        <a:lstStyle/>
        <a:p>
          <a:pPr rtl="0"/>
          <a:r>
            <a:rPr lang="ru-RU"/>
            <a:t>особливості поведінки та ін.</a:t>
          </a:r>
          <a:br>
            <a:rPr lang="ru-RU"/>
          </a:br>
          <a:br>
            <a:rPr lang="ru-RU"/>
          </a:br>
          <a:endParaRPr lang="ru-RU"/>
        </a:p>
      </dgm:t>
    </dgm:pt>
    <dgm:pt modelId="{62A793F3-476D-4D48-9C52-9DE39FEB304A}" type="parTrans" cxnId="{A876EB97-762D-4DEF-B44C-3E3541FA11D3}">
      <dgm:prSet/>
      <dgm:spPr/>
      <dgm:t>
        <a:bodyPr/>
        <a:lstStyle/>
        <a:p>
          <a:endParaRPr lang="ru-RU"/>
        </a:p>
      </dgm:t>
    </dgm:pt>
    <dgm:pt modelId="{7EA8CE5A-A765-4B18-A3AF-F0F4F74BA768}" type="sibTrans" cxnId="{A876EB97-762D-4DEF-B44C-3E3541FA11D3}">
      <dgm:prSet/>
      <dgm:spPr/>
      <dgm:t>
        <a:bodyPr/>
        <a:lstStyle/>
        <a:p>
          <a:endParaRPr lang="ru-RU"/>
        </a:p>
      </dgm:t>
    </dgm:pt>
    <dgm:pt modelId="{394C087B-A5E1-4827-A2B8-7F3DC7CC4400}" type="pres">
      <dgm:prSet presAssocID="{1383B63B-EFC9-46AE-815C-5EE5B03490B0}" presName="Name0" presStyleCnt="0">
        <dgm:presLayoutVars>
          <dgm:dir/>
          <dgm:animLvl val="lvl"/>
          <dgm:resizeHandles val="exact"/>
        </dgm:presLayoutVars>
      </dgm:prSet>
      <dgm:spPr/>
    </dgm:pt>
    <dgm:pt modelId="{650FF948-CC87-43BA-9CB4-D0D35780D08B}" type="pres">
      <dgm:prSet presAssocID="{C6C7AC79-D996-4530-94E0-15BD543FB8E2}" presName="linNode" presStyleCnt="0"/>
      <dgm:spPr/>
    </dgm:pt>
    <dgm:pt modelId="{61B0B1DF-16A9-446D-9606-DDBC4214E258}" type="pres">
      <dgm:prSet presAssocID="{C6C7AC79-D996-4530-94E0-15BD543FB8E2}" presName="parentText" presStyleLbl="node1" presStyleIdx="0" presStyleCnt="6" custLinFactNeighborX="-33552" custLinFactNeighborY="60127">
        <dgm:presLayoutVars>
          <dgm:chMax val="1"/>
          <dgm:bulletEnabled val="1"/>
        </dgm:presLayoutVars>
      </dgm:prSet>
      <dgm:spPr/>
    </dgm:pt>
    <dgm:pt modelId="{00DFA955-AFFF-45B6-8994-30E835E6BB60}" type="pres">
      <dgm:prSet presAssocID="{4A997D43-E8CB-4B82-9EF1-6B7A8AA8754B}" presName="sp" presStyleCnt="0"/>
      <dgm:spPr/>
    </dgm:pt>
    <dgm:pt modelId="{C236499C-A2D7-4800-A6CD-53C6C246A9C3}" type="pres">
      <dgm:prSet presAssocID="{D9BB685F-90BB-425C-995D-52C4962CB2E8}" presName="linNode" presStyleCnt="0"/>
      <dgm:spPr/>
    </dgm:pt>
    <dgm:pt modelId="{4CBE29EA-4762-4D2F-9643-BD845F0DA5E2}" type="pres">
      <dgm:prSet presAssocID="{D9BB685F-90BB-425C-995D-52C4962CB2E8}" presName="parentText" presStyleLbl="node1" presStyleIdx="1" presStyleCnt="6" custLinFactNeighborX="-33552" custLinFactNeighborY="59503">
        <dgm:presLayoutVars>
          <dgm:chMax val="1"/>
          <dgm:bulletEnabled val="1"/>
        </dgm:presLayoutVars>
      </dgm:prSet>
      <dgm:spPr/>
    </dgm:pt>
    <dgm:pt modelId="{E718AC91-C986-4230-9B25-58F395520E3C}" type="pres">
      <dgm:prSet presAssocID="{40BFEE94-8593-4D01-8736-59AF93A7421E}" presName="sp" presStyleCnt="0"/>
      <dgm:spPr/>
    </dgm:pt>
    <dgm:pt modelId="{2AB121B8-C678-4912-BBA9-6E05383BB376}" type="pres">
      <dgm:prSet presAssocID="{7E86D950-E609-43F7-972F-B312D8537DDD}" presName="linNode" presStyleCnt="0"/>
      <dgm:spPr/>
    </dgm:pt>
    <dgm:pt modelId="{5A3B19D6-9AFE-4B29-A601-EF663DC0BD57}" type="pres">
      <dgm:prSet presAssocID="{7E86D950-E609-43F7-972F-B312D8537DDD}" presName="parentText" presStyleLbl="node1" presStyleIdx="2" presStyleCnt="6" custLinFactY="-49873" custLinFactNeighborX="69718" custLinFactNeighborY="-100000">
        <dgm:presLayoutVars>
          <dgm:chMax val="1"/>
          <dgm:bulletEnabled val="1"/>
        </dgm:presLayoutVars>
      </dgm:prSet>
      <dgm:spPr/>
    </dgm:pt>
    <dgm:pt modelId="{9DE45A66-5889-4329-B76C-9E74E13B506D}" type="pres">
      <dgm:prSet presAssocID="{79CC7952-AA92-4861-9689-0E8EB8357BFE}" presName="sp" presStyleCnt="0"/>
      <dgm:spPr/>
    </dgm:pt>
    <dgm:pt modelId="{FD24EBF3-6790-4BF3-8418-FD3E2BF98071}" type="pres">
      <dgm:prSet presAssocID="{FC1A8719-B6EE-42A1-852E-59D0CA8A45CC}" presName="linNode" presStyleCnt="0"/>
      <dgm:spPr/>
    </dgm:pt>
    <dgm:pt modelId="{1B8057C2-8A73-46D1-A5CD-24F1ECCB85FD}" type="pres">
      <dgm:prSet presAssocID="{FC1A8719-B6EE-42A1-852E-59D0CA8A45CC}" presName="parentText" presStyleLbl="node1" presStyleIdx="3" presStyleCnt="6" custLinFactY="-49910" custLinFactNeighborX="70483" custLinFactNeighborY="-100000">
        <dgm:presLayoutVars>
          <dgm:chMax val="1"/>
          <dgm:bulletEnabled val="1"/>
        </dgm:presLayoutVars>
      </dgm:prSet>
      <dgm:spPr/>
    </dgm:pt>
    <dgm:pt modelId="{3A8C2AE1-1B63-47AE-A37E-BBF33007DB33}" type="pres">
      <dgm:prSet presAssocID="{CA3AC40C-FEA7-48E0-947F-FC08C0E599EC}" presName="sp" presStyleCnt="0"/>
      <dgm:spPr/>
    </dgm:pt>
    <dgm:pt modelId="{708C4093-3256-4B6E-AB8C-1BD50C865AC8}" type="pres">
      <dgm:prSet presAssocID="{9673B90C-BDC6-493B-B890-AF8F96C7110F}" presName="linNode" presStyleCnt="0"/>
      <dgm:spPr/>
    </dgm:pt>
    <dgm:pt modelId="{CB246205-160C-4FE9-8BAD-E388F2F74C09}" type="pres">
      <dgm:prSet presAssocID="{9673B90C-BDC6-493B-B890-AF8F96C7110F}" presName="parentText" presStyleLbl="node1" presStyleIdx="4" presStyleCnt="6" custLinFactY="-50534" custLinFactNeighborX="70483" custLinFactNeighborY="-100000">
        <dgm:presLayoutVars>
          <dgm:chMax val="1"/>
          <dgm:bulletEnabled val="1"/>
        </dgm:presLayoutVars>
      </dgm:prSet>
      <dgm:spPr/>
    </dgm:pt>
    <dgm:pt modelId="{DF734CFE-A230-41BB-8056-DF74FFBD6ECE}" type="pres">
      <dgm:prSet presAssocID="{41C221CA-5E4A-455C-A42D-8775B1B57EEC}" presName="sp" presStyleCnt="0"/>
      <dgm:spPr/>
    </dgm:pt>
    <dgm:pt modelId="{8C3C13B8-41F0-4FDC-B865-89FA5A86AF29}" type="pres">
      <dgm:prSet presAssocID="{183D5F41-4A53-47B7-844E-510F363A9465}" presName="linNode" presStyleCnt="0"/>
      <dgm:spPr/>
    </dgm:pt>
    <dgm:pt modelId="{30727B7B-136A-4373-8BA0-FB41F1D3CDB5}" type="pres">
      <dgm:prSet presAssocID="{183D5F41-4A53-47B7-844E-510F363A9465}" presName="parentText" presStyleLbl="node1" presStyleIdx="5" presStyleCnt="6" custLinFactY="-100000" custLinFactNeighborX="-33552" custLinFactNeighborY="-155534">
        <dgm:presLayoutVars>
          <dgm:chMax val="1"/>
          <dgm:bulletEnabled val="1"/>
        </dgm:presLayoutVars>
      </dgm:prSet>
      <dgm:spPr/>
    </dgm:pt>
  </dgm:ptLst>
  <dgm:cxnLst>
    <dgm:cxn modelId="{1BBC8421-CDA0-4C23-AFAB-BB47C589EC44}" type="presOf" srcId="{9673B90C-BDC6-493B-B890-AF8F96C7110F}" destId="{CB246205-160C-4FE9-8BAD-E388F2F74C09}" srcOrd="0" destOrd="0" presId="urn:microsoft.com/office/officeart/2005/8/layout/vList5"/>
    <dgm:cxn modelId="{4780BE34-CB39-4A38-AA46-7B088F82C13D}" type="presOf" srcId="{183D5F41-4A53-47B7-844E-510F363A9465}" destId="{30727B7B-136A-4373-8BA0-FB41F1D3CDB5}" srcOrd="0" destOrd="0" presId="urn:microsoft.com/office/officeart/2005/8/layout/vList5"/>
    <dgm:cxn modelId="{8F58394C-7CB8-4857-A3D8-F4B0BEB18334}" srcId="{1383B63B-EFC9-46AE-815C-5EE5B03490B0}" destId="{7E86D950-E609-43F7-972F-B312D8537DDD}" srcOrd="2" destOrd="0" parTransId="{2C5ACB10-8670-4E36-AA2C-B09CD5A393FC}" sibTransId="{79CC7952-AA92-4861-9689-0E8EB8357BFE}"/>
    <dgm:cxn modelId="{9E5D3670-D01D-415C-8633-6855B6FBF285}" type="presOf" srcId="{FC1A8719-B6EE-42A1-852E-59D0CA8A45CC}" destId="{1B8057C2-8A73-46D1-A5CD-24F1ECCB85FD}" srcOrd="0" destOrd="0" presId="urn:microsoft.com/office/officeart/2005/8/layout/vList5"/>
    <dgm:cxn modelId="{C6E04D75-83DD-49F0-9FC9-D13FC650FEB2}" type="presOf" srcId="{D9BB685F-90BB-425C-995D-52C4962CB2E8}" destId="{4CBE29EA-4762-4D2F-9643-BD845F0DA5E2}" srcOrd="0" destOrd="0" presId="urn:microsoft.com/office/officeart/2005/8/layout/vList5"/>
    <dgm:cxn modelId="{8A2D1884-AE97-4929-A503-FDB2D1FEAA5F}" srcId="{1383B63B-EFC9-46AE-815C-5EE5B03490B0}" destId="{C6C7AC79-D996-4530-94E0-15BD543FB8E2}" srcOrd="0" destOrd="0" parTransId="{EDE6EA2A-2DD3-4FEF-AF49-EA2EB86FD01D}" sibTransId="{4A997D43-E8CB-4B82-9EF1-6B7A8AA8754B}"/>
    <dgm:cxn modelId="{22ADC08A-10DF-47B1-BEA4-9F4776A5EC59}" type="presOf" srcId="{C6C7AC79-D996-4530-94E0-15BD543FB8E2}" destId="{61B0B1DF-16A9-446D-9606-DDBC4214E258}" srcOrd="0" destOrd="0" presId="urn:microsoft.com/office/officeart/2005/8/layout/vList5"/>
    <dgm:cxn modelId="{F2654F92-8BEE-4CCB-9DE4-8CEF93A1F6DF}" type="presOf" srcId="{7E86D950-E609-43F7-972F-B312D8537DDD}" destId="{5A3B19D6-9AFE-4B29-A601-EF663DC0BD57}" srcOrd="0" destOrd="0" presId="urn:microsoft.com/office/officeart/2005/8/layout/vList5"/>
    <dgm:cxn modelId="{1E05A896-D495-4C23-90A6-0CFCDEAFA3E3}" type="presOf" srcId="{1383B63B-EFC9-46AE-815C-5EE5B03490B0}" destId="{394C087B-A5E1-4827-A2B8-7F3DC7CC4400}" srcOrd="0" destOrd="0" presId="urn:microsoft.com/office/officeart/2005/8/layout/vList5"/>
    <dgm:cxn modelId="{A876EB97-762D-4DEF-B44C-3E3541FA11D3}" srcId="{1383B63B-EFC9-46AE-815C-5EE5B03490B0}" destId="{183D5F41-4A53-47B7-844E-510F363A9465}" srcOrd="5" destOrd="0" parTransId="{62A793F3-476D-4D48-9C52-9DE39FEB304A}" sibTransId="{7EA8CE5A-A765-4B18-A3AF-F0F4F74BA768}"/>
    <dgm:cxn modelId="{54DDC9CB-1D64-4A73-9FB7-3F1421E724B0}" srcId="{1383B63B-EFC9-46AE-815C-5EE5B03490B0}" destId="{FC1A8719-B6EE-42A1-852E-59D0CA8A45CC}" srcOrd="3" destOrd="0" parTransId="{C0F7F2D0-3945-42C3-A5F2-AADA593E208F}" sibTransId="{CA3AC40C-FEA7-48E0-947F-FC08C0E599EC}"/>
    <dgm:cxn modelId="{EB8746F0-C991-4CEA-B8C6-7D7F90CFD4BA}" srcId="{1383B63B-EFC9-46AE-815C-5EE5B03490B0}" destId="{9673B90C-BDC6-493B-B890-AF8F96C7110F}" srcOrd="4" destOrd="0" parTransId="{C5F3BBDD-2D7B-43DE-8C53-24F14B10064B}" sibTransId="{41C221CA-5E4A-455C-A42D-8775B1B57EEC}"/>
    <dgm:cxn modelId="{517065F3-CEDB-4378-ACEC-6D16FF417E87}" srcId="{1383B63B-EFC9-46AE-815C-5EE5B03490B0}" destId="{D9BB685F-90BB-425C-995D-52C4962CB2E8}" srcOrd="1" destOrd="0" parTransId="{8B486A5C-0058-4BAF-94E5-81FA1A0930AF}" sibTransId="{40BFEE94-8593-4D01-8736-59AF93A7421E}"/>
    <dgm:cxn modelId="{2C5ECFF1-8468-4506-A6AB-BECC92186C21}" type="presParOf" srcId="{394C087B-A5E1-4827-A2B8-7F3DC7CC4400}" destId="{650FF948-CC87-43BA-9CB4-D0D35780D08B}" srcOrd="0" destOrd="0" presId="urn:microsoft.com/office/officeart/2005/8/layout/vList5"/>
    <dgm:cxn modelId="{2C6E3EA1-5864-47DF-AD12-FA7B7AC2A724}" type="presParOf" srcId="{650FF948-CC87-43BA-9CB4-D0D35780D08B}" destId="{61B0B1DF-16A9-446D-9606-DDBC4214E258}" srcOrd="0" destOrd="0" presId="urn:microsoft.com/office/officeart/2005/8/layout/vList5"/>
    <dgm:cxn modelId="{02070764-071F-4AB8-9911-B1306DB3EA14}" type="presParOf" srcId="{394C087B-A5E1-4827-A2B8-7F3DC7CC4400}" destId="{00DFA955-AFFF-45B6-8994-30E835E6BB60}" srcOrd="1" destOrd="0" presId="urn:microsoft.com/office/officeart/2005/8/layout/vList5"/>
    <dgm:cxn modelId="{BCF1F47E-C020-4F27-9CDA-8F357D020CB0}" type="presParOf" srcId="{394C087B-A5E1-4827-A2B8-7F3DC7CC4400}" destId="{C236499C-A2D7-4800-A6CD-53C6C246A9C3}" srcOrd="2" destOrd="0" presId="urn:microsoft.com/office/officeart/2005/8/layout/vList5"/>
    <dgm:cxn modelId="{308CB383-8794-4388-BF51-2F8E6D409967}" type="presParOf" srcId="{C236499C-A2D7-4800-A6CD-53C6C246A9C3}" destId="{4CBE29EA-4762-4D2F-9643-BD845F0DA5E2}" srcOrd="0" destOrd="0" presId="urn:microsoft.com/office/officeart/2005/8/layout/vList5"/>
    <dgm:cxn modelId="{A6442A1B-DEA5-483C-A7C8-34154C6259E9}" type="presParOf" srcId="{394C087B-A5E1-4827-A2B8-7F3DC7CC4400}" destId="{E718AC91-C986-4230-9B25-58F395520E3C}" srcOrd="3" destOrd="0" presId="urn:microsoft.com/office/officeart/2005/8/layout/vList5"/>
    <dgm:cxn modelId="{2975B9A7-261D-4BAD-8B94-21A8D2BC260E}" type="presParOf" srcId="{394C087B-A5E1-4827-A2B8-7F3DC7CC4400}" destId="{2AB121B8-C678-4912-BBA9-6E05383BB376}" srcOrd="4" destOrd="0" presId="urn:microsoft.com/office/officeart/2005/8/layout/vList5"/>
    <dgm:cxn modelId="{FF5D17CD-B97D-4D75-B636-59EF9BD03631}" type="presParOf" srcId="{2AB121B8-C678-4912-BBA9-6E05383BB376}" destId="{5A3B19D6-9AFE-4B29-A601-EF663DC0BD57}" srcOrd="0" destOrd="0" presId="urn:microsoft.com/office/officeart/2005/8/layout/vList5"/>
    <dgm:cxn modelId="{46AAB646-2148-4471-855C-D8C564461EE9}" type="presParOf" srcId="{394C087B-A5E1-4827-A2B8-7F3DC7CC4400}" destId="{9DE45A66-5889-4329-B76C-9E74E13B506D}" srcOrd="5" destOrd="0" presId="urn:microsoft.com/office/officeart/2005/8/layout/vList5"/>
    <dgm:cxn modelId="{4031041B-FFD1-4D9B-B05F-2845BEF299D2}" type="presParOf" srcId="{394C087B-A5E1-4827-A2B8-7F3DC7CC4400}" destId="{FD24EBF3-6790-4BF3-8418-FD3E2BF98071}" srcOrd="6" destOrd="0" presId="urn:microsoft.com/office/officeart/2005/8/layout/vList5"/>
    <dgm:cxn modelId="{9D489632-40A7-4F99-8D0E-107FE6688845}" type="presParOf" srcId="{FD24EBF3-6790-4BF3-8418-FD3E2BF98071}" destId="{1B8057C2-8A73-46D1-A5CD-24F1ECCB85FD}" srcOrd="0" destOrd="0" presId="urn:microsoft.com/office/officeart/2005/8/layout/vList5"/>
    <dgm:cxn modelId="{3A221E2C-59C7-44E2-8ACC-C1DFA7EF6BB3}" type="presParOf" srcId="{394C087B-A5E1-4827-A2B8-7F3DC7CC4400}" destId="{3A8C2AE1-1B63-47AE-A37E-BBF33007DB33}" srcOrd="7" destOrd="0" presId="urn:microsoft.com/office/officeart/2005/8/layout/vList5"/>
    <dgm:cxn modelId="{0EC9FC27-CF2B-4406-8B9C-6326BB283194}" type="presParOf" srcId="{394C087B-A5E1-4827-A2B8-7F3DC7CC4400}" destId="{708C4093-3256-4B6E-AB8C-1BD50C865AC8}" srcOrd="8" destOrd="0" presId="urn:microsoft.com/office/officeart/2005/8/layout/vList5"/>
    <dgm:cxn modelId="{78F40DFD-578C-4197-94A9-B46812B15217}" type="presParOf" srcId="{708C4093-3256-4B6E-AB8C-1BD50C865AC8}" destId="{CB246205-160C-4FE9-8BAD-E388F2F74C09}" srcOrd="0" destOrd="0" presId="urn:microsoft.com/office/officeart/2005/8/layout/vList5"/>
    <dgm:cxn modelId="{106DE987-C8C5-447C-800B-C700C8BC648B}" type="presParOf" srcId="{394C087B-A5E1-4827-A2B8-7F3DC7CC4400}" destId="{DF734CFE-A230-41BB-8056-DF74FFBD6ECE}" srcOrd="9" destOrd="0" presId="urn:microsoft.com/office/officeart/2005/8/layout/vList5"/>
    <dgm:cxn modelId="{36185755-D2E2-4604-B13D-20057DEF5F88}" type="presParOf" srcId="{394C087B-A5E1-4827-A2B8-7F3DC7CC4400}" destId="{8C3C13B8-41F0-4FDC-B865-89FA5A86AF29}" srcOrd="10" destOrd="0" presId="urn:microsoft.com/office/officeart/2005/8/layout/vList5"/>
    <dgm:cxn modelId="{6869339C-A74B-4960-A36D-672AD0ADDAB8}" type="presParOf" srcId="{8C3C13B8-41F0-4FDC-B865-89FA5A86AF29}" destId="{30727B7B-136A-4373-8BA0-FB41F1D3CDB5}"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85795F-4BC1-46EF-A62A-9B76E9B3455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uk-UA"/>
        </a:p>
      </dgm:t>
    </dgm:pt>
    <dgm:pt modelId="{3D2D0C06-F4D1-4C84-9539-0C94E4AC4C30}">
      <dgm:prSet phldrT="[Текст]" custT="1"/>
      <dgm:spPr/>
      <dgm:t>
        <a:bodyPr/>
        <a:lstStyle/>
        <a:p>
          <a:r>
            <a:rPr lang="uk-UA" sz="2000" b="1" baseline="0" dirty="0">
              <a:solidFill>
                <a:schemeClr val="accent2"/>
              </a:solidFill>
            </a:rPr>
            <a:t>Мікро</a:t>
          </a:r>
        </a:p>
        <a:p>
          <a:r>
            <a:rPr lang="uk-UA" sz="2000" b="1" baseline="0" dirty="0">
              <a:solidFill>
                <a:schemeClr val="accent2"/>
              </a:solidFill>
            </a:rPr>
            <a:t>системи</a:t>
          </a:r>
        </a:p>
      </dgm:t>
    </dgm:pt>
    <dgm:pt modelId="{1659F723-5180-4ACD-BE24-67A79F471704}" type="parTrans" cxnId="{F96A00D8-F9DF-4B0E-A182-4A651EC9AA0C}">
      <dgm:prSet/>
      <dgm:spPr/>
      <dgm:t>
        <a:bodyPr/>
        <a:lstStyle/>
        <a:p>
          <a:endParaRPr lang="uk-UA"/>
        </a:p>
      </dgm:t>
    </dgm:pt>
    <dgm:pt modelId="{340BC092-7F07-4B29-BB45-B8F446DA81B6}" type="sibTrans" cxnId="{F96A00D8-F9DF-4B0E-A182-4A651EC9AA0C}">
      <dgm:prSet/>
      <dgm:spPr/>
      <dgm:t>
        <a:bodyPr/>
        <a:lstStyle/>
        <a:p>
          <a:endParaRPr lang="uk-UA"/>
        </a:p>
      </dgm:t>
    </dgm:pt>
    <dgm:pt modelId="{77F8579C-1EF9-4AE7-809A-BBEA4FBBC2BE}">
      <dgm:prSet phldrT="[Текст]"/>
      <dgm:spPr/>
      <dgm:t>
        <a:bodyPr/>
        <a:lstStyle/>
        <a:p>
          <a:r>
            <a:rPr lang="uk-UA" dirty="0"/>
            <a:t>Молекулярно-генетичний рівень</a:t>
          </a:r>
        </a:p>
      </dgm:t>
    </dgm:pt>
    <dgm:pt modelId="{5326DA8D-58CD-4E8F-8A9E-440BD7918C4A}" type="parTrans" cxnId="{CB47CC0F-8D6E-469E-9534-AD4E5D3AF250}">
      <dgm:prSet/>
      <dgm:spPr/>
      <dgm:t>
        <a:bodyPr/>
        <a:lstStyle/>
        <a:p>
          <a:endParaRPr lang="uk-UA"/>
        </a:p>
      </dgm:t>
    </dgm:pt>
    <dgm:pt modelId="{D27EA0A8-C9E9-4676-9E0F-7EA228DDE34A}" type="sibTrans" cxnId="{CB47CC0F-8D6E-469E-9534-AD4E5D3AF250}">
      <dgm:prSet/>
      <dgm:spPr/>
      <dgm:t>
        <a:bodyPr/>
        <a:lstStyle/>
        <a:p>
          <a:endParaRPr lang="uk-UA"/>
        </a:p>
      </dgm:t>
    </dgm:pt>
    <dgm:pt modelId="{142F1773-4C13-4D75-A666-23BBF6B886D9}">
      <dgm:prSet phldrT="[Текст]"/>
      <dgm:spPr/>
      <dgm:t>
        <a:bodyPr/>
        <a:lstStyle/>
        <a:p>
          <a:r>
            <a:rPr lang="uk-UA" dirty="0"/>
            <a:t>Субклітинний рівень</a:t>
          </a:r>
        </a:p>
      </dgm:t>
    </dgm:pt>
    <dgm:pt modelId="{09F8114F-51A6-4D78-A6F3-FBC4DC1B8249}" type="parTrans" cxnId="{678205A9-D660-4204-9FEE-F5E898CC9FC8}">
      <dgm:prSet/>
      <dgm:spPr/>
      <dgm:t>
        <a:bodyPr/>
        <a:lstStyle/>
        <a:p>
          <a:endParaRPr lang="uk-UA"/>
        </a:p>
      </dgm:t>
    </dgm:pt>
    <dgm:pt modelId="{DAF444BC-6301-404F-9B16-28A91A119B9D}" type="sibTrans" cxnId="{678205A9-D660-4204-9FEE-F5E898CC9FC8}">
      <dgm:prSet/>
      <dgm:spPr/>
      <dgm:t>
        <a:bodyPr/>
        <a:lstStyle/>
        <a:p>
          <a:endParaRPr lang="uk-UA"/>
        </a:p>
      </dgm:t>
    </dgm:pt>
    <dgm:pt modelId="{3BA4E7D8-F4C7-4B6C-958A-A8DC5923C7C8}">
      <dgm:prSet phldrT="[Текст]" custT="1"/>
      <dgm:spPr/>
      <dgm:t>
        <a:bodyPr/>
        <a:lstStyle/>
        <a:p>
          <a:r>
            <a:rPr lang="uk-UA" sz="2000" b="1" dirty="0">
              <a:solidFill>
                <a:srgbClr val="0000FF"/>
              </a:solidFill>
            </a:rPr>
            <a:t>Мезо системи</a:t>
          </a:r>
        </a:p>
      </dgm:t>
    </dgm:pt>
    <dgm:pt modelId="{90BC8356-C2D0-459C-8C82-62724DA14059}" type="parTrans" cxnId="{66C7755A-8ADD-4CAF-A0B6-71C8779E0288}">
      <dgm:prSet/>
      <dgm:spPr/>
      <dgm:t>
        <a:bodyPr/>
        <a:lstStyle/>
        <a:p>
          <a:endParaRPr lang="uk-UA"/>
        </a:p>
      </dgm:t>
    </dgm:pt>
    <dgm:pt modelId="{8311DF7C-48BC-4CF7-9CE0-9D898AEDFDE4}" type="sibTrans" cxnId="{66C7755A-8ADD-4CAF-A0B6-71C8779E0288}">
      <dgm:prSet/>
      <dgm:spPr/>
      <dgm:t>
        <a:bodyPr/>
        <a:lstStyle/>
        <a:p>
          <a:endParaRPr lang="uk-UA"/>
        </a:p>
      </dgm:t>
    </dgm:pt>
    <dgm:pt modelId="{9D682BB4-C0D2-435B-AD28-7E8CAE1965EC}">
      <dgm:prSet phldrT="[Текст]"/>
      <dgm:spPr/>
      <dgm:t>
        <a:bodyPr/>
        <a:lstStyle/>
        <a:p>
          <a:r>
            <a:rPr lang="uk-UA" dirty="0"/>
            <a:t>Тканинний рівень</a:t>
          </a:r>
        </a:p>
      </dgm:t>
    </dgm:pt>
    <dgm:pt modelId="{C454D6AC-A296-451C-99DD-7CE6696EAC00}" type="parTrans" cxnId="{F4458BEF-A33C-4FFD-9C2C-148E6CDE2AA3}">
      <dgm:prSet/>
      <dgm:spPr/>
      <dgm:t>
        <a:bodyPr/>
        <a:lstStyle/>
        <a:p>
          <a:endParaRPr lang="uk-UA"/>
        </a:p>
      </dgm:t>
    </dgm:pt>
    <dgm:pt modelId="{14C4AD37-65DC-447B-B023-A5DF37393A5D}" type="sibTrans" cxnId="{F4458BEF-A33C-4FFD-9C2C-148E6CDE2AA3}">
      <dgm:prSet/>
      <dgm:spPr/>
      <dgm:t>
        <a:bodyPr/>
        <a:lstStyle/>
        <a:p>
          <a:endParaRPr lang="uk-UA"/>
        </a:p>
      </dgm:t>
    </dgm:pt>
    <dgm:pt modelId="{86CE14E6-C821-40CE-920A-321799BACA8B}">
      <dgm:prSet phldrT="[Текст]"/>
      <dgm:spPr/>
      <dgm:t>
        <a:bodyPr/>
        <a:lstStyle/>
        <a:p>
          <a:r>
            <a:rPr lang="uk-UA" dirty="0"/>
            <a:t>Органний (системи органів)</a:t>
          </a:r>
        </a:p>
      </dgm:t>
    </dgm:pt>
    <dgm:pt modelId="{6E830415-4E39-4ED4-B6FC-9113A3F206AC}" type="parTrans" cxnId="{F3A75292-8D31-45BA-8892-233B240382DC}">
      <dgm:prSet/>
      <dgm:spPr/>
      <dgm:t>
        <a:bodyPr/>
        <a:lstStyle/>
        <a:p>
          <a:endParaRPr lang="uk-UA"/>
        </a:p>
      </dgm:t>
    </dgm:pt>
    <dgm:pt modelId="{C12C1D3A-F853-4058-9AFE-2EDAA9262B22}" type="sibTrans" cxnId="{F3A75292-8D31-45BA-8892-233B240382DC}">
      <dgm:prSet/>
      <dgm:spPr/>
      <dgm:t>
        <a:bodyPr/>
        <a:lstStyle/>
        <a:p>
          <a:endParaRPr lang="uk-UA"/>
        </a:p>
      </dgm:t>
    </dgm:pt>
    <dgm:pt modelId="{4215C127-DBC2-4195-B6DA-1B3628D31FA7}">
      <dgm:prSet phldrT="[Текст]" custT="1"/>
      <dgm:spPr/>
      <dgm:t>
        <a:bodyPr/>
        <a:lstStyle/>
        <a:p>
          <a:r>
            <a:rPr lang="uk-UA" sz="2000" b="1" dirty="0">
              <a:solidFill>
                <a:schemeClr val="accent6">
                  <a:lumMod val="60000"/>
                  <a:lumOff val="40000"/>
                </a:schemeClr>
              </a:solidFill>
            </a:rPr>
            <a:t>Макро системи</a:t>
          </a:r>
        </a:p>
      </dgm:t>
    </dgm:pt>
    <dgm:pt modelId="{E2F08B79-83DD-4FF0-BD90-66B441EE102B}" type="parTrans" cxnId="{5F870A03-B17C-4E62-BA5C-25232BCCB19C}">
      <dgm:prSet/>
      <dgm:spPr/>
      <dgm:t>
        <a:bodyPr/>
        <a:lstStyle/>
        <a:p>
          <a:endParaRPr lang="uk-UA"/>
        </a:p>
      </dgm:t>
    </dgm:pt>
    <dgm:pt modelId="{C38E3291-9DE2-4FC9-88CE-4D135F6AD0D6}" type="sibTrans" cxnId="{5F870A03-B17C-4E62-BA5C-25232BCCB19C}">
      <dgm:prSet/>
      <dgm:spPr/>
      <dgm:t>
        <a:bodyPr/>
        <a:lstStyle/>
        <a:p>
          <a:endParaRPr lang="uk-UA"/>
        </a:p>
      </dgm:t>
    </dgm:pt>
    <dgm:pt modelId="{020267DF-9CC8-4900-AB7C-89A368D34636}">
      <dgm:prSet phldrT="[Текст]"/>
      <dgm:spPr/>
      <dgm:t>
        <a:bodyPr/>
        <a:lstStyle/>
        <a:p>
          <a:r>
            <a:rPr lang="uk-UA" dirty="0"/>
            <a:t>Популяційно-видовий рівень</a:t>
          </a:r>
        </a:p>
      </dgm:t>
    </dgm:pt>
    <dgm:pt modelId="{EC15205E-2A82-4D9C-8A56-57254BB93C58}" type="parTrans" cxnId="{E917AED7-8E72-43FB-A6F2-E94C854BB87C}">
      <dgm:prSet/>
      <dgm:spPr/>
      <dgm:t>
        <a:bodyPr/>
        <a:lstStyle/>
        <a:p>
          <a:endParaRPr lang="uk-UA"/>
        </a:p>
      </dgm:t>
    </dgm:pt>
    <dgm:pt modelId="{DEDB7CD0-7A15-4365-9559-5910B65AFED5}" type="sibTrans" cxnId="{E917AED7-8E72-43FB-A6F2-E94C854BB87C}">
      <dgm:prSet/>
      <dgm:spPr/>
      <dgm:t>
        <a:bodyPr/>
        <a:lstStyle/>
        <a:p>
          <a:endParaRPr lang="uk-UA"/>
        </a:p>
      </dgm:t>
    </dgm:pt>
    <dgm:pt modelId="{81D06153-6576-4BF3-9047-1C53CBAA2087}">
      <dgm:prSet phldrT="[Текст]"/>
      <dgm:spPr/>
      <dgm:t>
        <a:bodyPr/>
        <a:lstStyle/>
        <a:p>
          <a:r>
            <a:rPr lang="uk-UA" dirty="0"/>
            <a:t>Біосферний рівень</a:t>
          </a:r>
        </a:p>
      </dgm:t>
    </dgm:pt>
    <dgm:pt modelId="{C0EBB956-A999-4B38-A9AA-89A12BAA2D35}" type="parTrans" cxnId="{C9DA3537-7427-4C7D-8DA1-49B6AB36353F}">
      <dgm:prSet/>
      <dgm:spPr/>
      <dgm:t>
        <a:bodyPr/>
        <a:lstStyle/>
        <a:p>
          <a:endParaRPr lang="uk-UA"/>
        </a:p>
      </dgm:t>
    </dgm:pt>
    <dgm:pt modelId="{298A9F5D-BF53-4984-9ECC-A9D4D314400D}" type="sibTrans" cxnId="{C9DA3537-7427-4C7D-8DA1-49B6AB36353F}">
      <dgm:prSet/>
      <dgm:spPr/>
      <dgm:t>
        <a:bodyPr/>
        <a:lstStyle/>
        <a:p>
          <a:endParaRPr lang="uk-UA"/>
        </a:p>
      </dgm:t>
    </dgm:pt>
    <dgm:pt modelId="{212C09D5-9EC9-4010-AFA6-6014A6BAB5E9}">
      <dgm:prSet phldrT="[Текст]"/>
      <dgm:spPr/>
      <dgm:t>
        <a:bodyPr/>
        <a:lstStyle/>
        <a:p>
          <a:r>
            <a:rPr lang="uk-UA" dirty="0"/>
            <a:t>Клітинний рівень</a:t>
          </a:r>
        </a:p>
      </dgm:t>
    </dgm:pt>
    <dgm:pt modelId="{D64EDB02-5FE9-477A-B9D5-944E61C7DA93}" type="parTrans" cxnId="{E0BC5E70-7BA5-4CEE-A285-55556BFA1DB1}">
      <dgm:prSet/>
      <dgm:spPr/>
      <dgm:t>
        <a:bodyPr/>
        <a:lstStyle/>
        <a:p>
          <a:endParaRPr lang="uk-UA"/>
        </a:p>
      </dgm:t>
    </dgm:pt>
    <dgm:pt modelId="{531BB5F8-EE16-4EA0-98D0-87FC5EF3844B}" type="sibTrans" cxnId="{E0BC5E70-7BA5-4CEE-A285-55556BFA1DB1}">
      <dgm:prSet/>
      <dgm:spPr/>
      <dgm:t>
        <a:bodyPr/>
        <a:lstStyle/>
        <a:p>
          <a:endParaRPr lang="uk-UA"/>
        </a:p>
      </dgm:t>
    </dgm:pt>
    <dgm:pt modelId="{0187F1F1-B884-4A0F-A421-9C6954EF5300}">
      <dgm:prSet phldrT="[Текст]"/>
      <dgm:spPr/>
      <dgm:t>
        <a:bodyPr/>
        <a:lstStyle/>
        <a:p>
          <a:r>
            <a:rPr lang="uk-UA" dirty="0"/>
            <a:t>Організмовий</a:t>
          </a:r>
        </a:p>
      </dgm:t>
    </dgm:pt>
    <dgm:pt modelId="{9830E202-3F36-4DD4-9B11-6EA2074FFFD3}" type="parTrans" cxnId="{C778F7F2-E8A8-40C1-AC0A-5C548AD4A166}">
      <dgm:prSet/>
      <dgm:spPr/>
      <dgm:t>
        <a:bodyPr/>
        <a:lstStyle/>
        <a:p>
          <a:endParaRPr lang="uk-UA"/>
        </a:p>
      </dgm:t>
    </dgm:pt>
    <dgm:pt modelId="{9B3C3D95-D213-4F18-997D-712D59C6D50D}" type="sibTrans" cxnId="{C778F7F2-E8A8-40C1-AC0A-5C548AD4A166}">
      <dgm:prSet/>
      <dgm:spPr/>
      <dgm:t>
        <a:bodyPr/>
        <a:lstStyle/>
        <a:p>
          <a:endParaRPr lang="uk-UA"/>
        </a:p>
      </dgm:t>
    </dgm:pt>
    <dgm:pt modelId="{90973932-79E3-4988-A670-AA912CEE4F9D}">
      <dgm:prSet phldrT="[Текст]"/>
      <dgm:spPr/>
      <dgm:t>
        <a:bodyPr/>
        <a:lstStyle/>
        <a:p>
          <a:r>
            <a:rPr lang="uk-UA" dirty="0"/>
            <a:t>Біогеоценотичний рівень (екосистемний)</a:t>
          </a:r>
        </a:p>
      </dgm:t>
    </dgm:pt>
    <dgm:pt modelId="{0A0FA23F-615C-4861-9E39-C3A541472542}" type="parTrans" cxnId="{163D765F-FA47-4ACB-9310-91F1581469A3}">
      <dgm:prSet/>
      <dgm:spPr/>
      <dgm:t>
        <a:bodyPr/>
        <a:lstStyle/>
        <a:p>
          <a:endParaRPr lang="uk-UA"/>
        </a:p>
      </dgm:t>
    </dgm:pt>
    <dgm:pt modelId="{C9BCE00D-E182-4EB3-9559-973B917D4305}" type="sibTrans" cxnId="{163D765F-FA47-4ACB-9310-91F1581469A3}">
      <dgm:prSet/>
      <dgm:spPr/>
      <dgm:t>
        <a:bodyPr/>
        <a:lstStyle/>
        <a:p>
          <a:endParaRPr lang="uk-UA"/>
        </a:p>
      </dgm:t>
    </dgm:pt>
    <dgm:pt modelId="{550F5827-AC95-44A4-B8CA-28028296C210}" type="pres">
      <dgm:prSet presAssocID="{6785795F-4BC1-46EF-A62A-9B76E9B34552}" presName="linearFlow" presStyleCnt="0">
        <dgm:presLayoutVars>
          <dgm:dir/>
          <dgm:animLvl val="lvl"/>
          <dgm:resizeHandles val="exact"/>
        </dgm:presLayoutVars>
      </dgm:prSet>
      <dgm:spPr/>
    </dgm:pt>
    <dgm:pt modelId="{9A22CC83-442C-4FB9-8802-61F548285BDE}" type="pres">
      <dgm:prSet presAssocID="{3D2D0C06-F4D1-4C84-9539-0C94E4AC4C30}" presName="composite" presStyleCnt="0"/>
      <dgm:spPr/>
    </dgm:pt>
    <dgm:pt modelId="{0CCBC6AA-F673-4B08-9FFF-BFCEFBC2580D}" type="pres">
      <dgm:prSet presAssocID="{3D2D0C06-F4D1-4C84-9539-0C94E4AC4C30}" presName="parentText" presStyleLbl="alignNode1" presStyleIdx="0" presStyleCnt="3">
        <dgm:presLayoutVars>
          <dgm:chMax val="1"/>
          <dgm:bulletEnabled val="1"/>
        </dgm:presLayoutVars>
      </dgm:prSet>
      <dgm:spPr/>
    </dgm:pt>
    <dgm:pt modelId="{11CA47F5-8DFE-4E0D-ABD3-42337C4111FE}" type="pres">
      <dgm:prSet presAssocID="{3D2D0C06-F4D1-4C84-9539-0C94E4AC4C30}" presName="descendantText" presStyleLbl="alignAcc1" presStyleIdx="0" presStyleCnt="3" custLinFactNeighborX="98" custLinFactNeighborY="-250">
        <dgm:presLayoutVars>
          <dgm:bulletEnabled val="1"/>
        </dgm:presLayoutVars>
      </dgm:prSet>
      <dgm:spPr/>
    </dgm:pt>
    <dgm:pt modelId="{886775A0-5B47-4699-A8D9-949AC3333B23}" type="pres">
      <dgm:prSet presAssocID="{340BC092-7F07-4B29-BB45-B8F446DA81B6}" presName="sp" presStyleCnt="0"/>
      <dgm:spPr/>
    </dgm:pt>
    <dgm:pt modelId="{B222E937-5583-4D12-9D74-756EF5ECBABD}" type="pres">
      <dgm:prSet presAssocID="{3BA4E7D8-F4C7-4B6C-958A-A8DC5923C7C8}" presName="composite" presStyleCnt="0"/>
      <dgm:spPr/>
    </dgm:pt>
    <dgm:pt modelId="{C8DD6C4D-9FC0-4DF4-BC87-FA0803F9E27F}" type="pres">
      <dgm:prSet presAssocID="{3BA4E7D8-F4C7-4B6C-958A-A8DC5923C7C8}" presName="parentText" presStyleLbl="alignNode1" presStyleIdx="1" presStyleCnt="3">
        <dgm:presLayoutVars>
          <dgm:chMax val="1"/>
          <dgm:bulletEnabled val="1"/>
        </dgm:presLayoutVars>
      </dgm:prSet>
      <dgm:spPr/>
    </dgm:pt>
    <dgm:pt modelId="{F10C4C04-09E1-4701-9EB1-05D152BF35C1}" type="pres">
      <dgm:prSet presAssocID="{3BA4E7D8-F4C7-4B6C-958A-A8DC5923C7C8}" presName="descendantText" presStyleLbl="alignAcc1" presStyleIdx="1" presStyleCnt="3">
        <dgm:presLayoutVars>
          <dgm:bulletEnabled val="1"/>
        </dgm:presLayoutVars>
      </dgm:prSet>
      <dgm:spPr/>
    </dgm:pt>
    <dgm:pt modelId="{5A546E8C-A7E5-483E-83E6-2334B65D06DD}" type="pres">
      <dgm:prSet presAssocID="{8311DF7C-48BC-4CF7-9CE0-9D898AEDFDE4}" presName="sp" presStyleCnt="0"/>
      <dgm:spPr/>
    </dgm:pt>
    <dgm:pt modelId="{35FCC9C7-7D08-43E9-88F8-B2B1CE175DBA}" type="pres">
      <dgm:prSet presAssocID="{4215C127-DBC2-4195-B6DA-1B3628D31FA7}" presName="composite" presStyleCnt="0"/>
      <dgm:spPr/>
    </dgm:pt>
    <dgm:pt modelId="{8C78F135-AB24-497C-9BD9-83DEFF6BF2F6}" type="pres">
      <dgm:prSet presAssocID="{4215C127-DBC2-4195-B6DA-1B3628D31FA7}" presName="parentText" presStyleLbl="alignNode1" presStyleIdx="2" presStyleCnt="3">
        <dgm:presLayoutVars>
          <dgm:chMax val="1"/>
          <dgm:bulletEnabled val="1"/>
        </dgm:presLayoutVars>
      </dgm:prSet>
      <dgm:spPr/>
    </dgm:pt>
    <dgm:pt modelId="{31974FC3-AD74-41F7-9F31-E0D0B63FF55F}" type="pres">
      <dgm:prSet presAssocID="{4215C127-DBC2-4195-B6DA-1B3628D31FA7}" presName="descendantText" presStyleLbl="alignAcc1" presStyleIdx="2" presStyleCnt="3">
        <dgm:presLayoutVars>
          <dgm:bulletEnabled val="1"/>
        </dgm:presLayoutVars>
      </dgm:prSet>
      <dgm:spPr/>
    </dgm:pt>
  </dgm:ptLst>
  <dgm:cxnLst>
    <dgm:cxn modelId="{5F870A03-B17C-4E62-BA5C-25232BCCB19C}" srcId="{6785795F-4BC1-46EF-A62A-9B76E9B34552}" destId="{4215C127-DBC2-4195-B6DA-1B3628D31FA7}" srcOrd="2" destOrd="0" parTransId="{E2F08B79-83DD-4FF0-BD90-66B441EE102B}" sibTransId="{C38E3291-9DE2-4FC9-88CE-4D135F6AD0D6}"/>
    <dgm:cxn modelId="{CB47CC0F-8D6E-469E-9534-AD4E5D3AF250}" srcId="{3D2D0C06-F4D1-4C84-9539-0C94E4AC4C30}" destId="{77F8579C-1EF9-4AE7-809A-BBEA4FBBC2BE}" srcOrd="0" destOrd="0" parTransId="{5326DA8D-58CD-4E8F-8A9E-440BD7918C4A}" sibTransId="{D27EA0A8-C9E9-4676-9E0F-7EA228DDE34A}"/>
    <dgm:cxn modelId="{C9F95D1C-76B5-4322-B5B4-535692233BD2}" type="presOf" srcId="{9D682BB4-C0D2-435B-AD28-7E8CAE1965EC}" destId="{F10C4C04-09E1-4701-9EB1-05D152BF35C1}" srcOrd="0" destOrd="0" presId="urn:microsoft.com/office/officeart/2005/8/layout/chevron2"/>
    <dgm:cxn modelId="{5C154D31-D589-4029-8D57-0F77A27CCB02}" type="presOf" srcId="{3D2D0C06-F4D1-4C84-9539-0C94E4AC4C30}" destId="{0CCBC6AA-F673-4B08-9FFF-BFCEFBC2580D}" srcOrd="0" destOrd="0" presId="urn:microsoft.com/office/officeart/2005/8/layout/chevron2"/>
    <dgm:cxn modelId="{1D3C0C33-9866-488C-B712-52C7683B2C0A}" type="presOf" srcId="{142F1773-4C13-4D75-A666-23BBF6B886D9}" destId="{11CA47F5-8DFE-4E0D-ABD3-42337C4111FE}" srcOrd="0" destOrd="1" presId="urn:microsoft.com/office/officeart/2005/8/layout/chevron2"/>
    <dgm:cxn modelId="{C9DA3537-7427-4C7D-8DA1-49B6AB36353F}" srcId="{4215C127-DBC2-4195-B6DA-1B3628D31FA7}" destId="{81D06153-6576-4BF3-9047-1C53CBAA2087}" srcOrd="2" destOrd="0" parTransId="{C0EBB956-A999-4B38-A9AA-89A12BAA2D35}" sibTransId="{298A9F5D-BF53-4984-9ECC-A9D4D314400D}"/>
    <dgm:cxn modelId="{163D765F-FA47-4ACB-9310-91F1581469A3}" srcId="{4215C127-DBC2-4195-B6DA-1B3628D31FA7}" destId="{90973932-79E3-4988-A670-AA912CEE4F9D}" srcOrd="1" destOrd="0" parTransId="{0A0FA23F-615C-4861-9E39-C3A541472542}" sibTransId="{C9BCE00D-E182-4EB3-9559-973B917D4305}"/>
    <dgm:cxn modelId="{EA8B7D4A-73E7-45B3-9F7B-0126E4543E68}" type="presOf" srcId="{020267DF-9CC8-4900-AB7C-89A368D34636}" destId="{31974FC3-AD74-41F7-9F31-E0D0B63FF55F}" srcOrd="0" destOrd="0" presId="urn:microsoft.com/office/officeart/2005/8/layout/chevron2"/>
    <dgm:cxn modelId="{3F43494F-494A-4ECF-85B5-6ADA499EAC61}" type="presOf" srcId="{86CE14E6-C821-40CE-920A-321799BACA8B}" destId="{F10C4C04-09E1-4701-9EB1-05D152BF35C1}" srcOrd="0" destOrd="1" presId="urn:microsoft.com/office/officeart/2005/8/layout/chevron2"/>
    <dgm:cxn modelId="{E0BC5E70-7BA5-4CEE-A285-55556BFA1DB1}" srcId="{3D2D0C06-F4D1-4C84-9539-0C94E4AC4C30}" destId="{212C09D5-9EC9-4010-AFA6-6014A6BAB5E9}" srcOrd="2" destOrd="0" parTransId="{D64EDB02-5FE9-477A-B9D5-944E61C7DA93}" sibTransId="{531BB5F8-EE16-4EA0-98D0-87FC5EF3844B}"/>
    <dgm:cxn modelId="{66C7755A-8ADD-4CAF-A0B6-71C8779E0288}" srcId="{6785795F-4BC1-46EF-A62A-9B76E9B34552}" destId="{3BA4E7D8-F4C7-4B6C-958A-A8DC5923C7C8}" srcOrd="1" destOrd="0" parTransId="{90BC8356-C2D0-459C-8C82-62724DA14059}" sibTransId="{8311DF7C-48BC-4CF7-9CE0-9D898AEDFDE4}"/>
    <dgm:cxn modelId="{F3A75292-8D31-45BA-8892-233B240382DC}" srcId="{3BA4E7D8-F4C7-4B6C-958A-A8DC5923C7C8}" destId="{86CE14E6-C821-40CE-920A-321799BACA8B}" srcOrd="1" destOrd="0" parTransId="{6E830415-4E39-4ED4-B6FC-9113A3F206AC}" sibTransId="{C12C1D3A-F853-4058-9AFE-2EDAA9262B22}"/>
    <dgm:cxn modelId="{77C68A95-9282-4526-BCC0-3AF1BC2F2287}" type="presOf" srcId="{0187F1F1-B884-4A0F-A421-9C6954EF5300}" destId="{F10C4C04-09E1-4701-9EB1-05D152BF35C1}" srcOrd="0" destOrd="2" presId="urn:microsoft.com/office/officeart/2005/8/layout/chevron2"/>
    <dgm:cxn modelId="{678205A9-D660-4204-9FEE-F5E898CC9FC8}" srcId="{3D2D0C06-F4D1-4C84-9539-0C94E4AC4C30}" destId="{142F1773-4C13-4D75-A666-23BBF6B886D9}" srcOrd="1" destOrd="0" parTransId="{09F8114F-51A6-4D78-A6F3-FBC4DC1B8249}" sibTransId="{DAF444BC-6301-404F-9B16-28A91A119B9D}"/>
    <dgm:cxn modelId="{8567B0AC-FC21-489E-8488-5F3532264C0D}" type="presOf" srcId="{81D06153-6576-4BF3-9047-1C53CBAA2087}" destId="{31974FC3-AD74-41F7-9F31-E0D0B63FF55F}" srcOrd="0" destOrd="2" presId="urn:microsoft.com/office/officeart/2005/8/layout/chevron2"/>
    <dgm:cxn modelId="{8A1BC2AD-46E5-42F5-A3BC-EFE40FCB3050}" type="presOf" srcId="{4215C127-DBC2-4195-B6DA-1B3628D31FA7}" destId="{8C78F135-AB24-497C-9BD9-83DEFF6BF2F6}" srcOrd="0" destOrd="0" presId="urn:microsoft.com/office/officeart/2005/8/layout/chevron2"/>
    <dgm:cxn modelId="{BD3112BE-0193-41E5-94ED-EBCDABAF8584}" type="presOf" srcId="{6785795F-4BC1-46EF-A62A-9B76E9B34552}" destId="{550F5827-AC95-44A4-B8CA-28028296C210}" srcOrd="0" destOrd="0" presId="urn:microsoft.com/office/officeart/2005/8/layout/chevron2"/>
    <dgm:cxn modelId="{E917AED7-8E72-43FB-A6F2-E94C854BB87C}" srcId="{4215C127-DBC2-4195-B6DA-1B3628D31FA7}" destId="{020267DF-9CC8-4900-AB7C-89A368D34636}" srcOrd="0" destOrd="0" parTransId="{EC15205E-2A82-4D9C-8A56-57254BB93C58}" sibTransId="{DEDB7CD0-7A15-4365-9559-5910B65AFED5}"/>
    <dgm:cxn modelId="{F96A00D8-F9DF-4B0E-A182-4A651EC9AA0C}" srcId="{6785795F-4BC1-46EF-A62A-9B76E9B34552}" destId="{3D2D0C06-F4D1-4C84-9539-0C94E4AC4C30}" srcOrd="0" destOrd="0" parTransId="{1659F723-5180-4ACD-BE24-67A79F471704}" sibTransId="{340BC092-7F07-4B29-BB45-B8F446DA81B6}"/>
    <dgm:cxn modelId="{EAEA02E3-1B48-4237-97E0-5F60BE92B082}" type="presOf" srcId="{90973932-79E3-4988-A670-AA912CEE4F9D}" destId="{31974FC3-AD74-41F7-9F31-E0D0B63FF55F}" srcOrd="0" destOrd="1" presId="urn:microsoft.com/office/officeart/2005/8/layout/chevron2"/>
    <dgm:cxn modelId="{7D0578E7-0E31-4425-85BC-5293BAA7A978}" type="presOf" srcId="{77F8579C-1EF9-4AE7-809A-BBEA4FBBC2BE}" destId="{11CA47F5-8DFE-4E0D-ABD3-42337C4111FE}" srcOrd="0" destOrd="0" presId="urn:microsoft.com/office/officeart/2005/8/layout/chevron2"/>
    <dgm:cxn modelId="{67C499EC-E349-4F03-AC1A-6BB6DCB91069}" type="presOf" srcId="{212C09D5-9EC9-4010-AFA6-6014A6BAB5E9}" destId="{11CA47F5-8DFE-4E0D-ABD3-42337C4111FE}" srcOrd="0" destOrd="2" presId="urn:microsoft.com/office/officeart/2005/8/layout/chevron2"/>
    <dgm:cxn modelId="{F4458BEF-A33C-4FFD-9C2C-148E6CDE2AA3}" srcId="{3BA4E7D8-F4C7-4B6C-958A-A8DC5923C7C8}" destId="{9D682BB4-C0D2-435B-AD28-7E8CAE1965EC}" srcOrd="0" destOrd="0" parTransId="{C454D6AC-A296-451C-99DD-7CE6696EAC00}" sibTransId="{14C4AD37-65DC-447B-B023-A5DF37393A5D}"/>
    <dgm:cxn modelId="{E168B2F0-CDB6-4F39-82F5-011CD54982D0}" type="presOf" srcId="{3BA4E7D8-F4C7-4B6C-958A-A8DC5923C7C8}" destId="{C8DD6C4D-9FC0-4DF4-BC87-FA0803F9E27F}" srcOrd="0" destOrd="0" presId="urn:microsoft.com/office/officeart/2005/8/layout/chevron2"/>
    <dgm:cxn modelId="{C778F7F2-E8A8-40C1-AC0A-5C548AD4A166}" srcId="{3BA4E7D8-F4C7-4B6C-958A-A8DC5923C7C8}" destId="{0187F1F1-B884-4A0F-A421-9C6954EF5300}" srcOrd="2" destOrd="0" parTransId="{9830E202-3F36-4DD4-9B11-6EA2074FFFD3}" sibTransId="{9B3C3D95-D213-4F18-997D-712D59C6D50D}"/>
    <dgm:cxn modelId="{A88E8CD8-9E29-4725-83C0-A8B060404557}" type="presParOf" srcId="{550F5827-AC95-44A4-B8CA-28028296C210}" destId="{9A22CC83-442C-4FB9-8802-61F548285BDE}" srcOrd="0" destOrd="0" presId="urn:microsoft.com/office/officeart/2005/8/layout/chevron2"/>
    <dgm:cxn modelId="{8DA46041-17D8-436C-A1DA-CABC93A60FBE}" type="presParOf" srcId="{9A22CC83-442C-4FB9-8802-61F548285BDE}" destId="{0CCBC6AA-F673-4B08-9FFF-BFCEFBC2580D}" srcOrd="0" destOrd="0" presId="urn:microsoft.com/office/officeart/2005/8/layout/chevron2"/>
    <dgm:cxn modelId="{3B570881-2740-4C69-B7C3-4150BD3B329C}" type="presParOf" srcId="{9A22CC83-442C-4FB9-8802-61F548285BDE}" destId="{11CA47F5-8DFE-4E0D-ABD3-42337C4111FE}" srcOrd="1" destOrd="0" presId="urn:microsoft.com/office/officeart/2005/8/layout/chevron2"/>
    <dgm:cxn modelId="{6EB276B9-AC12-4A2D-AAEC-493BA2C113BF}" type="presParOf" srcId="{550F5827-AC95-44A4-B8CA-28028296C210}" destId="{886775A0-5B47-4699-A8D9-949AC3333B23}" srcOrd="1" destOrd="0" presId="urn:microsoft.com/office/officeart/2005/8/layout/chevron2"/>
    <dgm:cxn modelId="{A43C4865-9A76-4A9F-9A39-07850407709A}" type="presParOf" srcId="{550F5827-AC95-44A4-B8CA-28028296C210}" destId="{B222E937-5583-4D12-9D74-756EF5ECBABD}" srcOrd="2" destOrd="0" presId="urn:microsoft.com/office/officeart/2005/8/layout/chevron2"/>
    <dgm:cxn modelId="{442712DE-E599-400B-AA8D-B217E87112E3}" type="presParOf" srcId="{B222E937-5583-4D12-9D74-756EF5ECBABD}" destId="{C8DD6C4D-9FC0-4DF4-BC87-FA0803F9E27F}" srcOrd="0" destOrd="0" presId="urn:microsoft.com/office/officeart/2005/8/layout/chevron2"/>
    <dgm:cxn modelId="{A92618C9-A326-443A-9027-CFDF7068C5E5}" type="presParOf" srcId="{B222E937-5583-4D12-9D74-756EF5ECBABD}" destId="{F10C4C04-09E1-4701-9EB1-05D152BF35C1}" srcOrd="1" destOrd="0" presId="urn:microsoft.com/office/officeart/2005/8/layout/chevron2"/>
    <dgm:cxn modelId="{FB3835E0-CC38-4ADC-9D6D-06FF4B7F294E}" type="presParOf" srcId="{550F5827-AC95-44A4-B8CA-28028296C210}" destId="{5A546E8C-A7E5-483E-83E6-2334B65D06DD}" srcOrd="3" destOrd="0" presId="urn:microsoft.com/office/officeart/2005/8/layout/chevron2"/>
    <dgm:cxn modelId="{C0CD4C97-0741-4499-BD28-F07B5E8F15DF}" type="presParOf" srcId="{550F5827-AC95-44A4-B8CA-28028296C210}" destId="{35FCC9C7-7D08-43E9-88F8-B2B1CE175DBA}" srcOrd="4" destOrd="0" presId="urn:microsoft.com/office/officeart/2005/8/layout/chevron2"/>
    <dgm:cxn modelId="{C7156B26-2762-42F9-A3D4-3895AFB6D6AD}" type="presParOf" srcId="{35FCC9C7-7D08-43E9-88F8-B2B1CE175DBA}" destId="{8C78F135-AB24-497C-9BD9-83DEFF6BF2F6}" srcOrd="0" destOrd="0" presId="urn:microsoft.com/office/officeart/2005/8/layout/chevron2"/>
    <dgm:cxn modelId="{06EC66DF-40DA-4EE9-B4E4-AA6F74FFA6F1}" type="presParOf" srcId="{35FCC9C7-7D08-43E9-88F8-B2B1CE175DBA}" destId="{31974FC3-AD74-41F7-9F31-E0D0B63FF55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A49360-3AE2-4F4E-AAA8-7F98558F79A6}" type="doc">
      <dgm:prSet loTypeId="urn:microsoft.com/office/officeart/2005/8/layout/hierarchy1" loCatId="hierarchy" qsTypeId="urn:microsoft.com/office/officeart/2005/8/quickstyle/simple2" qsCatId="simple" csTypeId="urn:microsoft.com/office/officeart/2005/8/colors/accent2_4" csCatId="accent2" phldr="1"/>
      <dgm:spPr/>
      <dgm:t>
        <a:bodyPr/>
        <a:lstStyle/>
        <a:p>
          <a:endParaRPr lang="uk-UA"/>
        </a:p>
      </dgm:t>
    </dgm:pt>
    <dgm:pt modelId="{F501ED30-5042-4C38-BE67-D3456E09B05A}">
      <dgm:prSet phldrT="[Текст]"/>
      <dgm:spPr/>
      <dgm:t>
        <a:bodyPr/>
        <a:lstStyle/>
        <a:p>
          <a:r>
            <a:rPr lang="uk-UA" dirty="0"/>
            <a:t>Форми життя</a:t>
          </a:r>
        </a:p>
      </dgm:t>
    </dgm:pt>
    <dgm:pt modelId="{E8FF4277-5345-43EB-B489-6D873A037333}" type="parTrans" cxnId="{162B4414-3455-4BEA-A046-D6A5D8601365}">
      <dgm:prSet/>
      <dgm:spPr/>
      <dgm:t>
        <a:bodyPr/>
        <a:lstStyle/>
        <a:p>
          <a:endParaRPr lang="uk-UA"/>
        </a:p>
      </dgm:t>
    </dgm:pt>
    <dgm:pt modelId="{C968A59C-E4C7-4B8F-9F59-82B49F33DC70}" type="sibTrans" cxnId="{162B4414-3455-4BEA-A046-D6A5D8601365}">
      <dgm:prSet/>
      <dgm:spPr/>
      <dgm:t>
        <a:bodyPr/>
        <a:lstStyle/>
        <a:p>
          <a:endParaRPr lang="uk-UA"/>
        </a:p>
      </dgm:t>
    </dgm:pt>
    <dgm:pt modelId="{642EF4A3-E80C-4730-ACAC-BBE231FF7ED9}">
      <dgm:prSet phldrT="[Текст]"/>
      <dgm:spPr/>
      <dgm:t>
        <a:bodyPr/>
        <a:lstStyle/>
        <a:p>
          <a:r>
            <a:rPr lang="uk-UA" dirty="0"/>
            <a:t>клітинні</a:t>
          </a:r>
        </a:p>
      </dgm:t>
    </dgm:pt>
    <dgm:pt modelId="{0EA33176-B634-4C08-AC26-B4EAA153F878}" type="parTrans" cxnId="{9DE15B97-AD06-4C32-910F-7036C5C5CEBF}">
      <dgm:prSet/>
      <dgm:spPr/>
      <dgm:t>
        <a:bodyPr/>
        <a:lstStyle/>
        <a:p>
          <a:endParaRPr lang="uk-UA"/>
        </a:p>
      </dgm:t>
    </dgm:pt>
    <dgm:pt modelId="{A74A28F6-808A-418E-A0D2-AAB3AC9B1624}" type="sibTrans" cxnId="{9DE15B97-AD06-4C32-910F-7036C5C5CEBF}">
      <dgm:prSet/>
      <dgm:spPr/>
      <dgm:t>
        <a:bodyPr/>
        <a:lstStyle/>
        <a:p>
          <a:endParaRPr lang="uk-UA"/>
        </a:p>
      </dgm:t>
    </dgm:pt>
    <dgm:pt modelId="{FEFADFD3-7229-4807-B652-F994EF6FBF1D}">
      <dgm:prSet phldrT="[Текст]"/>
      <dgm:spPr/>
      <dgm:t>
        <a:bodyPr/>
        <a:lstStyle/>
        <a:p>
          <a:r>
            <a:rPr lang="uk-UA" dirty="0"/>
            <a:t>Прокаріоти (доядерні)</a:t>
          </a:r>
        </a:p>
      </dgm:t>
    </dgm:pt>
    <dgm:pt modelId="{FF16B45A-7E9A-46FB-B6D2-AA1D020C6757}" type="parTrans" cxnId="{829F70F6-A1EF-428B-AFAF-5F89431CABB1}">
      <dgm:prSet/>
      <dgm:spPr/>
      <dgm:t>
        <a:bodyPr/>
        <a:lstStyle/>
        <a:p>
          <a:endParaRPr lang="uk-UA"/>
        </a:p>
      </dgm:t>
    </dgm:pt>
    <dgm:pt modelId="{D5A9A7C7-294B-4CA5-A1E8-909F866EFD68}" type="sibTrans" cxnId="{829F70F6-A1EF-428B-AFAF-5F89431CABB1}">
      <dgm:prSet/>
      <dgm:spPr/>
      <dgm:t>
        <a:bodyPr/>
        <a:lstStyle/>
        <a:p>
          <a:endParaRPr lang="uk-UA"/>
        </a:p>
      </dgm:t>
    </dgm:pt>
    <dgm:pt modelId="{BD42619F-467A-4B86-BA83-CDAF459CA5AD}">
      <dgm:prSet phldrT="[Текст]"/>
      <dgm:spPr/>
      <dgm:t>
        <a:bodyPr/>
        <a:lstStyle/>
        <a:p>
          <a:r>
            <a:rPr lang="uk-UA" dirty="0"/>
            <a:t>Еукаріоти (ядерні)</a:t>
          </a:r>
        </a:p>
      </dgm:t>
    </dgm:pt>
    <dgm:pt modelId="{E02CB922-BE9B-4304-A4C6-D3A8171F072F}" type="parTrans" cxnId="{A6599526-414B-4DAE-91BC-4A34397F3AE7}">
      <dgm:prSet/>
      <dgm:spPr/>
      <dgm:t>
        <a:bodyPr/>
        <a:lstStyle/>
        <a:p>
          <a:endParaRPr lang="uk-UA"/>
        </a:p>
      </dgm:t>
    </dgm:pt>
    <dgm:pt modelId="{16508B66-5974-4542-A548-4F14D82938B2}" type="sibTrans" cxnId="{A6599526-414B-4DAE-91BC-4A34397F3AE7}">
      <dgm:prSet/>
      <dgm:spPr/>
      <dgm:t>
        <a:bodyPr/>
        <a:lstStyle/>
        <a:p>
          <a:endParaRPr lang="uk-UA"/>
        </a:p>
      </dgm:t>
    </dgm:pt>
    <dgm:pt modelId="{36DEE26A-E56B-4077-A136-5F3953200526}">
      <dgm:prSet phldrT="[Текст]"/>
      <dgm:spPr/>
      <dgm:t>
        <a:bodyPr/>
        <a:lstStyle/>
        <a:p>
          <a:r>
            <a:rPr lang="uk-UA" dirty="0"/>
            <a:t>неклітинні</a:t>
          </a:r>
        </a:p>
      </dgm:t>
    </dgm:pt>
    <dgm:pt modelId="{2194E01B-1AAB-4D05-8C69-C38DB2C4A478}" type="parTrans" cxnId="{B43B2134-8B59-4A94-9DE7-EFDB274CB0F6}">
      <dgm:prSet/>
      <dgm:spPr/>
      <dgm:t>
        <a:bodyPr/>
        <a:lstStyle/>
        <a:p>
          <a:endParaRPr lang="uk-UA"/>
        </a:p>
      </dgm:t>
    </dgm:pt>
    <dgm:pt modelId="{E715413F-2481-4860-A83C-D383852655E8}" type="sibTrans" cxnId="{B43B2134-8B59-4A94-9DE7-EFDB274CB0F6}">
      <dgm:prSet/>
      <dgm:spPr/>
      <dgm:t>
        <a:bodyPr/>
        <a:lstStyle/>
        <a:p>
          <a:endParaRPr lang="uk-UA"/>
        </a:p>
      </dgm:t>
    </dgm:pt>
    <dgm:pt modelId="{E9A1811E-1123-478C-91D3-1E6FA648FA11}">
      <dgm:prSet phldrT="[Текст]"/>
      <dgm:spPr/>
      <dgm:t>
        <a:bodyPr/>
        <a:lstStyle/>
        <a:p>
          <a:r>
            <a:rPr lang="uk-UA" dirty="0"/>
            <a:t>Віруси</a:t>
          </a:r>
        </a:p>
      </dgm:t>
    </dgm:pt>
    <dgm:pt modelId="{8E3288A4-15EC-413F-A753-C9686C1320BE}" type="parTrans" cxnId="{F5780C84-5D6C-404D-BB0B-9C3FB04CF1BD}">
      <dgm:prSet/>
      <dgm:spPr/>
      <dgm:t>
        <a:bodyPr/>
        <a:lstStyle/>
        <a:p>
          <a:endParaRPr lang="uk-UA"/>
        </a:p>
      </dgm:t>
    </dgm:pt>
    <dgm:pt modelId="{5D4AA550-D914-4998-BF3E-4493D74593B4}" type="sibTrans" cxnId="{F5780C84-5D6C-404D-BB0B-9C3FB04CF1BD}">
      <dgm:prSet/>
      <dgm:spPr/>
      <dgm:t>
        <a:bodyPr/>
        <a:lstStyle/>
        <a:p>
          <a:endParaRPr lang="uk-UA"/>
        </a:p>
      </dgm:t>
    </dgm:pt>
    <dgm:pt modelId="{AD629462-CC36-45C6-BC3B-E0C8DA42207D}" type="pres">
      <dgm:prSet presAssocID="{2EA49360-3AE2-4F4E-AAA8-7F98558F79A6}" presName="hierChild1" presStyleCnt="0">
        <dgm:presLayoutVars>
          <dgm:chPref val="1"/>
          <dgm:dir/>
          <dgm:animOne val="branch"/>
          <dgm:animLvl val="lvl"/>
          <dgm:resizeHandles/>
        </dgm:presLayoutVars>
      </dgm:prSet>
      <dgm:spPr/>
    </dgm:pt>
    <dgm:pt modelId="{C6167B1D-16C7-4F0C-B16A-8E2EEDFCF65A}" type="pres">
      <dgm:prSet presAssocID="{F501ED30-5042-4C38-BE67-D3456E09B05A}" presName="hierRoot1" presStyleCnt="0"/>
      <dgm:spPr/>
    </dgm:pt>
    <dgm:pt modelId="{3C818732-CF23-497E-AA02-CAC29C82A65A}" type="pres">
      <dgm:prSet presAssocID="{F501ED30-5042-4C38-BE67-D3456E09B05A}" presName="composite" presStyleCnt="0"/>
      <dgm:spPr/>
    </dgm:pt>
    <dgm:pt modelId="{3D8A09BC-D3AB-4610-A826-A264F4B5C320}" type="pres">
      <dgm:prSet presAssocID="{F501ED30-5042-4C38-BE67-D3456E09B05A}" presName="background" presStyleLbl="node0" presStyleIdx="0" presStyleCnt="1"/>
      <dgm:spPr/>
    </dgm:pt>
    <dgm:pt modelId="{25E440F3-7CCF-44C1-AA02-541FF4BFF691}" type="pres">
      <dgm:prSet presAssocID="{F501ED30-5042-4C38-BE67-D3456E09B05A}" presName="text" presStyleLbl="fgAcc0" presStyleIdx="0" presStyleCnt="1">
        <dgm:presLayoutVars>
          <dgm:chPref val="3"/>
        </dgm:presLayoutVars>
      </dgm:prSet>
      <dgm:spPr/>
    </dgm:pt>
    <dgm:pt modelId="{CD12CD6A-45B0-4A2E-A3BE-56189C1A54F4}" type="pres">
      <dgm:prSet presAssocID="{F501ED30-5042-4C38-BE67-D3456E09B05A}" presName="hierChild2" presStyleCnt="0"/>
      <dgm:spPr/>
    </dgm:pt>
    <dgm:pt modelId="{31EDB5AE-CC48-4561-A0F9-6DA305B8E6CF}" type="pres">
      <dgm:prSet presAssocID="{0EA33176-B634-4C08-AC26-B4EAA153F878}" presName="Name10" presStyleLbl="parChTrans1D2" presStyleIdx="0" presStyleCnt="2"/>
      <dgm:spPr/>
    </dgm:pt>
    <dgm:pt modelId="{CDBA42B0-C8D4-4A4E-BFDD-583231C79062}" type="pres">
      <dgm:prSet presAssocID="{642EF4A3-E80C-4730-ACAC-BBE231FF7ED9}" presName="hierRoot2" presStyleCnt="0"/>
      <dgm:spPr/>
    </dgm:pt>
    <dgm:pt modelId="{C68D03E4-CD25-466E-A4F6-98CA52A27D4A}" type="pres">
      <dgm:prSet presAssocID="{642EF4A3-E80C-4730-ACAC-BBE231FF7ED9}" presName="composite2" presStyleCnt="0"/>
      <dgm:spPr/>
    </dgm:pt>
    <dgm:pt modelId="{1A3A9E7F-D5D8-436B-B15E-0C387DFA72A4}" type="pres">
      <dgm:prSet presAssocID="{642EF4A3-E80C-4730-ACAC-BBE231FF7ED9}" presName="background2" presStyleLbl="node2" presStyleIdx="0" presStyleCnt="2"/>
      <dgm:spPr/>
    </dgm:pt>
    <dgm:pt modelId="{FB3AC7E5-61FF-4278-8747-44CE1C85CCD8}" type="pres">
      <dgm:prSet presAssocID="{642EF4A3-E80C-4730-ACAC-BBE231FF7ED9}" presName="text2" presStyleLbl="fgAcc2" presStyleIdx="0" presStyleCnt="2">
        <dgm:presLayoutVars>
          <dgm:chPref val="3"/>
        </dgm:presLayoutVars>
      </dgm:prSet>
      <dgm:spPr/>
    </dgm:pt>
    <dgm:pt modelId="{44DF077A-A6A9-4DF1-9F2B-E36A8AEB43A7}" type="pres">
      <dgm:prSet presAssocID="{642EF4A3-E80C-4730-ACAC-BBE231FF7ED9}" presName="hierChild3" presStyleCnt="0"/>
      <dgm:spPr/>
    </dgm:pt>
    <dgm:pt modelId="{4352312A-9EB3-4272-B5CD-5E66116A1AF3}" type="pres">
      <dgm:prSet presAssocID="{FF16B45A-7E9A-46FB-B6D2-AA1D020C6757}" presName="Name17" presStyleLbl="parChTrans1D3" presStyleIdx="0" presStyleCnt="3"/>
      <dgm:spPr/>
    </dgm:pt>
    <dgm:pt modelId="{A2FEBE2B-D2B0-47C5-86BF-CB77CD1D3ACC}" type="pres">
      <dgm:prSet presAssocID="{FEFADFD3-7229-4807-B652-F994EF6FBF1D}" presName="hierRoot3" presStyleCnt="0"/>
      <dgm:spPr/>
    </dgm:pt>
    <dgm:pt modelId="{3315AF2B-9A15-43CB-BC5B-8C055814BC44}" type="pres">
      <dgm:prSet presAssocID="{FEFADFD3-7229-4807-B652-F994EF6FBF1D}" presName="composite3" presStyleCnt="0"/>
      <dgm:spPr/>
    </dgm:pt>
    <dgm:pt modelId="{092C56FF-C915-41C3-BCEE-EAFA201525EC}" type="pres">
      <dgm:prSet presAssocID="{FEFADFD3-7229-4807-B652-F994EF6FBF1D}" presName="background3" presStyleLbl="node3" presStyleIdx="0" presStyleCnt="3"/>
      <dgm:spPr/>
    </dgm:pt>
    <dgm:pt modelId="{77A65CF9-C5DD-4A23-BBAA-98A02F4AC710}" type="pres">
      <dgm:prSet presAssocID="{FEFADFD3-7229-4807-B652-F994EF6FBF1D}" presName="text3" presStyleLbl="fgAcc3" presStyleIdx="0" presStyleCnt="3">
        <dgm:presLayoutVars>
          <dgm:chPref val="3"/>
        </dgm:presLayoutVars>
      </dgm:prSet>
      <dgm:spPr/>
    </dgm:pt>
    <dgm:pt modelId="{C1CC67CA-0451-4799-B2FB-0C381A78B027}" type="pres">
      <dgm:prSet presAssocID="{FEFADFD3-7229-4807-B652-F994EF6FBF1D}" presName="hierChild4" presStyleCnt="0"/>
      <dgm:spPr/>
    </dgm:pt>
    <dgm:pt modelId="{C8795DD0-949F-493F-A2CD-CAE0C3175B66}" type="pres">
      <dgm:prSet presAssocID="{E02CB922-BE9B-4304-A4C6-D3A8171F072F}" presName="Name17" presStyleLbl="parChTrans1D3" presStyleIdx="1" presStyleCnt="3"/>
      <dgm:spPr/>
    </dgm:pt>
    <dgm:pt modelId="{12C8C673-5E91-420D-89EF-F01BE29E750C}" type="pres">
      <dgm:prSet presAssocID="{BD42619F-467A-4B86-BA83-CDAF459CA5AD}" presName="hierRoot3" presStyleCnt="0"/>
      <dgm:spPr/>
    </dgm:pt>
    <dgm:pt modelId="{3FC931D2-513B-4365-8218-A606F385B927}" type="pres">
      <dgm:prSet presAssocID="{BD42619F-467A-4B86-BA83-CDAF459CA5AD}" presName="composite3" presStyleCnt="0"/>
      <dgm:spPr/>
    </dgm:pt>
    <dgm:pt modelId="{ACEDC662-8EFC-4E63-A0D2-6E6845B69C31}" type="pres">
      <dgm:prSet presAssocID="{BD42619F-467A-4B86-BA83-CDAF459CA5AD}" presName="background3" presStyleLbl="node3" presStyleIdx="1" presStyleCnt="3"/>
      <dgm:spPr/>
    </dgm:pt>
    <dgm:pt modelId="{23730B4B-2CCD-4482-9DAA-78C99CBF54E8}" type="pres">
      <dgm:prSet presAssocID="{BD42619F-467A-4B86-BA83-CDAF459CA5AD}" presName="text3" presStyleLbl="fgAcc3" presStyleIdx="1" presStyleCnt="3">
        <dgm:presLayoutVars>
          <dgm:chPref val="3"/>
        </dgm:presLayoutVars>
      </dgm:prSet>
      <dgm:spPr/>
    </dgm:pt>
    <dgm:pt modelId="{F0AAED10-569D-43DB-8847-9F6BE8F67B0B}" type="pres">
      <dgm:prSet presAssocID="{BD42619F-467A-4B86-BA83-CDAF459CA5AD}" presName="hierChild4" presStyleCnt="0"/>
      <dgm:spPr/>
    </dgm:pt>
    <dgm:pt modelId="{4A1DC3F5-CDCF-47AC-A8DD-B24E815A444C}" type="pres">
      <dgm:prSet presAssocID="{2194E01B-1AAB-4D05-8C69-C38DB2C4A478}" presName="Name10" presStyleLbl="parChTrans1D2" presStyleIdx="1" presStyleCnt="2"/>
      <dgm:spPr/>
    </dgm:pt>
    <dgm:pt modelId="{974A1B63-0C17-445F-8D2C-18ED74D6D820}" type="pres">
      <dgm:prSet presAssocID="{36DEE26A-E56B-4077-A136-5F3953200526}" presName="hierRoot2" presStyleCnt="0"/>
      <dgm:spPr/>
    </dgm:pt>
    <dgm:pt modelId="{F5802657-94A8-41A7-9E42-CF7A524F5602}" type="pres">
      <dgm:prSet presAssocID="{36DEE26A-E56B-4077-A136-5F3953200526}" presName="composite2" presStyleCnt="0"/>
      <dgm:spPr/>
    </dgm:pt>
    <dgm:pt modelId="{10111604-0E73-42B1-9016-387511B181B8}" type="pres">
      <dgm:prSet presAssocID="{36DEE26A-E56B-4077-A136-5F3953200526}" presName="background2" presStyleLbl="node2" presStyleIdx="1" presStyleCnt="2"/>
      <dgm:spPr/>
    </dgm:pt>
    <dgm:pt modelId="{3D207FFC-DE20-438D-8D18-BCDA55CBCCDC}" type="pres">
      <dgm:prSet presAssocID="{36DEE26A-E56B-4077-A136-5F3953200526}" presName="text2" presStyleLbl="fgAcc2" presStyleIdx="1" presStyleCnt="2">
        <dgm:presLayoutVars>
          <dgm:chPref val="3"/>
        </dgm:presLayoutVars>
      </dgm:prSet>
      <dgm:spPr/>
    </dgm:pt>
    <dgm:pt modelId="{4163537B-E0E6-4BC8-ACFD-09FAA90CE39C}" type="pres">
      <dgm:prSet presAssocID="{36DEE26A-E56B-4077-A136-5F3953200526}" presName="hierChild3" presStyleCnt="0"/>
      <dgm:spPr/>
    </dgm:pt>
    <dgm:pt modelId="{BA19100B-02F7-4B1E-BAEF-E9DA2D8BEE34}" type="pres">
      <dgm:prSet presAssocID="{8E3288A4-15EC-413F-A753-C9686C1320BE}" presName="Name17" presStyleLbl="parChTrans1D3" presStyleIdx="2" presStyleCnt="3"/>
      <dgm:spPr/>
    </dgm:pt>
    <dgm:pt modelId="{454449BD-BB1B-4261-BD0F-0ACCF20BD273}" type="pres">
      <dgm:prSet presAssocID="{E9A1811E-1123-478C-91D3-1E6FA648FA11}" presName="hierRoot3" presStyleCnt="0"/>
      <dgm:spPr/>
    </dgm:pt>
    <dgm:pt modelId="{0D09F0FD-F8C8-40AE-BE9A-A42A6E892550}" type="pres">
      <dgm:prSet presAssocID="{E9A1811E-1123-478C-91D3-1E6FA648FA11}" presName="composite3" presStyleCnt="0"/>
      <dgm:spPr/>
    </dgm:pt>
    <dgm:pt modelId="{DE8CC0C9-F38B-4250-AB9F-2B4AD76688C7}" type="pres">
      <dgm:prSet presAssocID="{E9A1811E-1123-478C-91D3-1E6FA648FA11}" presName="background3" presStyleLbl="node3" presStyleIdx="2" presStyleCnt="3"/>
      <dgm:spPr/>
    </dgm:pt>
    <dgm:pt modelId="{665A5838-2757-49FE-B1D5-C5345A722F34}" type="pres">
      <dgm:prSet presAssocID="{E9A1811E-1123-478C-91D3-1E6FA648FA11}" presName="text3" presStyleLbl="fgAcc3" presStyleIdx="2" presStyleCnt="3">
        <dgm:presLayoutVars>
          <dgm:chPref val="3"/>
        </dgm:presLayoutVars>
      </dgm:prSet>
      <dgm:spPr/>
    </dgm:pt>
    <dgm:pt modelId="{0399090A-420C-47DF-8F19-A0E860E38072}" type="pres">
      <dgm:prSet presAssocID="{E9A1811E-1123-478C-91D3-1E6FA648FA11}" presName="hierChild4" presStyleCnt="0"/>
      <dgm:spPr/>
    </dgm:pt>
  </dgm:ptLst>
  <dgm:cxnLst>
    <dgm:cxn modelId="{7A97F40B-64CC-4F7F-9A36-86502E64743E}" type="presOf" srcId="{E02CB922-BE9B-4304-A4C6-D3A8171F072F}" destId="{C8795DD0-949F-493F-A2CD-CAE0C3175B66}" srcOrd="0" destOrd="0" presId="urn:microsoft.com/office/officeart/2005/8/layout/hierarchy1"/>
    <dgm:cxn modelId="{BB512E0D-0606-41EA-96B1-48C99B533730}" type="presOf" srcId="{FEFADFD3-7229-4807-B652-F994EF6FBF1D}" destId="{77A65CF9-C5DD-4A23-BBAA-98A02F4AC710}" srcOrd="0" destOrd="0" presId="urn:microsoft.com/office/officeart/2005/8/layout/hierarchy1"/>
    <dgm:cxn modelId="{162B4414-3455-4BEA-A046-D6A5D8601365}" srcId="{2EA49360-3AE2-4F4E-AAA8-7F98558F79A6}" destId="{F501ED30-5042-4C38-BE67-D3456E09B05A}" srcOrd="0" destOrd="0" parTransId="{E8FF4277-5345-43EB-B489-6D873A037333}" sibTransId="{C968A59C-E4C7-4B8F-9F59-82B49F33DC70}"/>
    <dgm:cxn modelId="{779ABB24-B757-4BF8-9209-50A9A08CD0B4}" type="presOf" srcId="{8E3288A4-15EC-413F-A753-C9686C1320BE}" destId="{BA19100B-02F7-4B1E-BAEF-E9DA2D8BEE34}" srcOrd="0" destOrd="0" presId="urn:microsoft.com/office/officeart/2005/8/layout/hierarchy1"/>
    <dgm:cxn modelId="{A6599526-414B-4DAE-91BC-4A34397F3AE7}" srcId="{642EF4A3-E80C-4730-ACAC-BBE231FF7ED9}" destId="{BD42619F-467A-4B86-BA83-CDAF459CA5AD}" srcOrd="1" destOrd="0" parTransId="{E02CB922-BE9B-4304-A4C6-D3A8171F072F}" sibTransId="{16508B66-5974-4542-A548-4F14D82938B2}"/>
    <dgm:cxn modelId="{B43B2134-8B59-4A94-9DE7-EFDB274CB0F6}" srcId="{F501ED30-5042-4C38-BE67-D3456E09B05A}" destId="{36DEE26A-E56B-4077-A136-5F3953200526}" srcOrd="1" destOrd="0" parTransId="{2194E01B-1AAB-4D05-8C69-C38DB2C4A478}" sibTransId="{E715413F-2481-4860-A83C-D383852655E8}"/>
    <dgm:cxn modelId="{0384BE49-4609-4309-9ABD-648FD710F8EE}" type="presOf" srcId="{F501ED30-5042-4C38-BE67-D3456E09B05A}" destId="{25E440F3-7CCF-44C1-AA02-541FF4BFF691}" srcOrd="0" destOrd="0" presId="urn:microsoft.com/office/officeart/2005/8/layout/hierarchy1"/>
    <dgm:cxn modelId="{9DC6F450-C939-4E8C-9AAD-016B59D8F350}" type="presOf" srcId="{2EA49360-3AE2-4F4E-AAA8-7F98558F79A6}" destId="{AD629462-CC36-45C6-BC3B-E0C8DA42207D}" srcOrd="0" destOrd="0" presId="urn:microsoft.com/office/officeart/2005/8/layout/hierarchy1"/>
    <dgm:cxn modelId="{9B670974-6510-4A15-B733-83722D0186B1}" type="presOf" srcId="{0EA33176-B634-4C08-AC26-B4EAA153F878}" destId="{31EDB5AE-CC48-4561-A0F9-6DA305B8E6CF}" srcOrd="0" destOrd="0" presId="urn:microsoft.com/office/officeart/2005/8/layout/hierarchy1"/>
    <dgm:cxn modelId="{F5780C84-5D6C-404D-BB0B-9C3FB04CF1BD}" srcId="{36DEE26A-E56B-4077-A136-5F3953200526}" destId="{E9A1811E-1123-478C-91D3-1E6FA648FA11}" srcOrd="0" destOrd="0" parTransId="{8E3288A4-15EC-413F-A753-C9686C1320BE}" sibTransId="{5D4AA550-D914-4998-BF3E-4493D74593B4}"/>
    <dgm:cxn modelId="{4177A98A-ED85-415C-B69F-945A040CB5D3}" type="presOf" srcId="{642EF4A3-E80C-4730-ACAC-BBE231FF7ED9}" destId="{FB3AC7E5-61FF-4278-8747-44CE1C85CCD8}" srcOrd="0" destOrd="0" presId="urn:microsoft.com/office/officeart/2005/8/layout/hierarchy1"/>
    <dgm:cxn modelId="{9DE15B97-AD06-4C32-910F-7036C5C5CEBF}" srcId="{F501ED30-5042-4C38-BE67-D3456E09B05A}" destId="{642EF4A3-E80C-4730-ACAC-BBE231FF7ED9}" srcOrd="0" destOrd="0" parTransId="{0EA33176-B634-4C08-AC26-B4EAA153F878}" sibTransId="{A74A28F6-808A-418E-A0D2-AAB3AC9B1624}"/>
    <dgm:cxn modelId="{CF4D8EA4-49A0-4131-808D-D9A4401EA363}" type="presOf" srcId="{E9A1811E-1123-478C-91D3-1E6FA648FA11}" destId="{665A5838-2757-49FE-B1D5-C5345A722F34}" srcOrd="0" destOrd="0" presId="urn:microsoft.com/office/officeart/2005/8/layout/hierarchy1"/>
    <dgm:cxn modelId="{719210AB-1284-4EA2-BBD1-D28AD39D4F71}" type="presOf" srcId="{BD42619F-467A-4B86-BA83-CDAF459CA5AD}" destId="{23730B4B-2CCD-4482-9DAA-78C99CBF54E8}" srcOrd="0" destOrd="0" presId="urn:microsoft.com/office/officeart/2005/8/layout/hierarchy1"/>
    <dgm:cxn modelId="{51CFB0B2-38BD-46BB-A223-85415D070AE9}" type="presOf" srcId="{2194E01B-1AAB-4D05-8C69-C38DB2C4A478}" destId="{4A1DC3F5-CDCF-47AC-A8DD-B24E815A444C}" srcOrd="0" destOrd="0" presId="urn:microsoft.com/office/officeart/2005/8/layout/hierarchy1"/>
    <dgm:cxn modelId="{6686D0EA-C965-46EF-A935-466EE5C059A1}" type="presOf" srcId="{36DEE26A-E56B-4077-A136-5F3953200526}" destId="{3D207FFC-DE20-438D-8D18-BCDA55CBCCDC}" srcOrd="0" destOrd="0" presId="urn:microsoft.com/office/officeart/2005/8/layout/hierarchy1"/>
    <dgm:cxn modelId="{957FD2EB-3667-4D49-8861-D12F194C20A9}" type="presOf" srcId="{FF16B45A-7E9A-46FB-B6D2-AA1D020C6757}" destId="{4352312A-9EB3-4272-B5CD-5E66116A1AF3}" srcOrd="0" destOrd="0" presId="urn:microsoft.com/office/officeart/2005/8/layout/hierarchy1"/>
    <dgm:cxn modelId="{829F70F6-A1EF-428B-AFAF-5F89431CABB1}" srcId="{642EF4A3-E80C-4730-ACAC-BBE231FF7ED9}" destId="{FEFADFD3-7229-4807-B652-F994EF6FBF1D}" srcOrd="0" destOrd="0" parTransId="{FF16B45A-7E9A-46FB-B6D2-AA1D020C6757}" sibTransId="{D5A9A7C7-294B-4CA5-A1E8-909F866EFD68}"/>
    <dgm:cxn modelId="{53500F81-A505-40AB-AE6F-85AA55CBAC44}" type="presParOf" srcId="{AD629462-CC36-45C6-BC3B-E0C8DA42207D}" destId="{C6167B1D-16C7-4F0C-B16A-8E2EEDFCF65A}" srcOrd="0" destOrd="0" presId="urn:microsoft.com/office/officeart/2005/8/layout/hierarchy1"/>
    <dgm:cxn modelId="{A9F15D82-7FA6-4C53-A29A-D2D4AD6DA13A}" type="presParOf" srcId="{C6167B1D-16C7-4F0C-B16A-8E2EEDFCF65A}" destId="{3C818732-CF23-497E-AA02-CAC29C82A65A}" srcOrd="0" destOrd="0" presId="urn:microsoft.com/office/officeart/2005/8/layout/hierarchy1"/>
    <dgm:cxn modelId="{C0B4D282-7C79-4310-B8B5-06225454C105}" type="presParOf" srcId="{3C818732-CF23-497E-AA02-CAC29C82A65A}" destId="{3D8A09BC-D3AB-4610-A826-A264F4B5C320}" srcOrd="0" destOrd="0" presId="urn:microsoft.com/office/officeart/2005/8/layout/hierarchy1"/>
    <dgm:cxn modelId="{2653A241-DFA0-46BE-9EAC-AF6FAF8C2197}" type="presParOf" srcId="{3C818732-CF23-497E-AA02-CAC29C82A65A}" destId="{25E440F3-7CCF-44C1-AA02-541FF4BFF691}" srcOrd="1" destOrd="0" presId="urn:microsoft.com/office/officeart/2005/8/layout/hierarchy1"/>
    <dgm:cxn modelId="{3A982FB9-E039-4764-9C07-0E3336C26C54}" type="presParOf" srcId="{C6167B1D-16C7-4F0C-B16A-8E2EEDFCF65A}" destId="{CD12CD6A-45B0-4A2E-A3BE-56189C1A54F4}" srcOrd="1" destOrd="0" presId="urn:microsoft.com/office/officeart/2005/8/layout/hierarchy1"/>
    <dgm:cxn modelId="{83A7E760-C0F7-4F60-A6CE-7BA9AAFE2E28}" type="presParOf" srcId="{CD12CD6A-45B0-4A2E-A3BE-56189C1A54F4}" destId="{31EDB5AE-CC48-4561-A0F9-6DA305B8E6CF}" srcOrd="0" destOrd="0" presId="urn:microsoft.com/office/officeart/2005/8/layout/hierarchy1"/>
    <dgm:cxn modelId="{90D7ACBC-5577-4A08-B9ED-C8DDE705E40E}" type="presParOf" srcId="{CD12CD6A-45B0-4A2E-A3BE-56189C1A54F4}" destId="{CDBA42B0-C8D4-4A4E-BFDD-583231C79062}" srcOrd="1" destOrd="0" presId="urn:microsoft.com/office/officeart/2005/8/layout/hierarchy1"/>
    <dgm:cxn modelId="{81D2B869-0C44-4E5A-A930-AB5D20DA414C}" type="presParOf" srcId="{CDBA42B0-C8D4-4A4E-BFDD-583231C79062}" destId="{C68D03E4-CD25-466E-A4F6-98CA52A27D4A}" srcOrd="0" destOrd="0" presId="urn:microsoft.com/office/officeart/2005/8/layout/hierarchy1"/>
    <dgm:cxn modelId="{A0674CA0-D93A-4046-BEDB-38FF3DAC008A}" type="presParOf" srcId="{C68D03E4-CD25-466E-A4F6-98CA52A27D4A}" destId="{1A3A9E7F-D5D8-436B-B15E-0C387DFA72A4}" srcOrd="0" destOrd="0" presId="urn:microsoft.com/office/officeart/2005/8/layout/hierarchy1"/>
    <dgm:cxn modelId="{51FA5946-C725-4271-AE32-9D8CC866FF3D}" type="presParOf" srcId="{C68D03E4-CD25-466E-A4F6-98CA52A27D4A}" destId="{FB3AC7E5-61FF-4278-8747-44CE1C85CCD8}" srcOrd="1" destOrd="0" presId="urn:microsoft.com/office/officeart/2005/8/layout/hierarchy1"/>
    <dgm:cxn modelId="{E9124FA5-C529-4AC4-AA9E-A25F846EBE9C}" type="presParOf" srcId="{CDBA42B0-C8D4-4A4E-BFDD-583231C79062}" destId="{44DF077A-A6A9-4DF1-9F2B-E36A8AEB43A7}" srcOrd="1" destOrd="0" presId="urn:microsoft.com/office/officeart/2005/8/layout/hierarchy1"/>
    <dgm:cxn modelId="{53D95839-B851-4026-BA16-B8D5E1D4CE0C}" type="presParOf" srcId="{44DF077A-A6A9-4DF1-9F2B-E36A8AEB43A7}" destId="{4352312A-9EB3-4272-B5CD-5E66116A1AF3}" srcOrd="0" destOrd="0" presId="urn:microsoft.com/office/officeart/2005/8/layout/hierarchy1"/>
    <dgm:cxn modelId="{064445F4-E6EE-4905-893E-DC0FBBB12246}" type="presParOf" srcId="{44DF077A-A6A9-4DF1-9F2B-E36A8AEB43A7}" destId="{A2FEBE2B-D2B0-47C5-86BF-CB77CD1D3ACC}" srcOrd="1" destOrd="0" presId="urn:microsoft.com/office/officeart/2005/8/layout/hierarchy1"/>
    <dgm:cxn modelId="{96EC8F04-AA22-4E9F-BD78-C564E6A8D2DF}" type="presParOf" srcId="{A2FEBE2B-D2B0-47C5-86BF-CB77CD1D3ACC}" destId="{3315AF2B-9A15-43CB-BC5B-8C055814BC44}" srcOrd="0" destOrd="0" presId="urn:microsoft.com/office/officeart/2005/8/layout/hierarchy1"/>
    <dgm:cxn modelId="{E288E083-5655-4513-B378-B1514619DCE2}" type="presParOf" srcId="{3315AF2B-9A15-43CB-BC5B-8C055814BC44}" destId="{092C56FF-C915-41C3-BCEE-EAFA201525EC}" srcOrd="0" destOrd="0" presId="urn:microsoft.com/office/officeart/2005/8/layout/hierarchy1"/>
    <dgm:cxn modelId="{E88CA529-F847-4C55-AD6D-9FEEA884B706}" type="presParOf" srcId="{3315AF2B-9A15-43CB-BC5B-8C055814BC44}" destId="{77A65CF9-C5DD-4A23-BBAA-98A02F4AC710}" srcOrd="1" destOrd="0" presId="urn:microsoft.com/office/officeart/2005/8/layout/hierarchy1"/>
    <dgm:cxn modelId="{4A105C40-6AA4-4320-84D4-5CA8309C95C3}" type="presParOf" srcId="{A2FEBE2B-D2B0-47C5-86BF-CB77CD1D3ACC}" destId="{C1CC67CA-0451-4799-B2FB-0C381A78B027}" srcOrd="1" destOrd="0" presId="urn:microsoft.com/office/officeart/2005/8/layout/hierarchy1"/>
    <dgm:cxn modelId="{106474C7-6D89-4B12-9595-D40C53E88543}" type="presParOf" srcId="{44DF077A-A6A9-4DF1-9F2B-E36A8AEB43A7}" destId="{C8795DD0-949F-493F-A2CD-CAE0C3175B66}" srcOrd="2" destOrd="0" presId="urn:microsoft.com/office/officeart/2005/8/layout/hierarchy1"/>
    <dgm:cxn modelId="{487DF228-E86A-4A12-BC29-20E4C1CFF2F0}" type="presParOf" srcId="{44DF077A-A6A9-4DF1-9F2B-E36A8AEB43A7}" destId="{12C8C673-5E91-420D-89EF-F01BE29E750C}" srcOrd="3" destOrd="0" presId="urn:microsoft.com/office/officeart/2005/8/layout/hierarchy1"/>
    <dgm:cxn modelId="{8EB9AF6A-853D-4CD0-80E2-27B812302E88}" type="presParOf" srcId="{12C8C673-5E91-420D-89EF-F01BE29E750C}" destId="{3FC931D2-513B-4365-8218-A606F385B927}" srcOrd="0" destOrd="0" presId="urn:microsoft.com/office/officeart/2005/8/layout/hierarchy1"/>
    <dgm:cxn modelId="{3212A373-395C-4691-8869-04DCB8E7001B}" type="presParOf" srcId="{3FC931D2-513B-4365-8218-A606F385B927}" destId="{ACEDC662-8EFC-4E63-A0D2-6E6845B69C31}" srcOrd="0" destOrd="0" presId="urn:microsoft.com/office/officeart/2005/8/layout/hierarchy1"/>
    <dgm:cxn modelId="{DBEFD966-F023-4A74-AF00-51A32BB60907}" type="presParOf" srcId="{3FC931D2-513B-4365-8218-A606F385B927}" destId="{23730B4B-2CCD-4482-9DAA-78C99CBF54E8}" srcOrd="1" destOrd="0" presId="urn:microsoft.com/office/officeart/2005/8/layout/hierarchy1"/>
    <dgm:cxn modelId="{BF88B249-49DF-419D-8CBB-BD4663A1D2BD}" type="presParOf" srcId="{12C8C673-5E91-420D-89EF-F01BE29E750C}" destId="{F0AAED10-569D-43DB-8847-9F6BE8F67B0B}" srcOrd="1" destOrd="0" presId="urn:microsoft.com/office/officeart/2005/8/layout/hierarchy1"/>
    <dgm:cxn modelId="{F6AB74CF-22F5-42F4-8D7D-F7666D5782C4}" type="presParOf" srcId="{CD12CD6A-45B0-4A2E-A3BE-56189C1A54F4}" destId="{4A1DC3F5-CDCF-47AC-A8DD-B24E815A444C}" srcOrd="2" destOrd="0" presId="urn:microsoft.com/office/officeart/2005/8/layout/hierarchy1"/>
    <dgm:cxn modelId="{F22F61D5-183B-486A-B75D-D5554099BC39}" type="presParOf" srcId="{CD12CD6A-45B0-4A2E-A3BE-56189C1A54F4}" destId="{974A1B63-0C17-445F-8D2C-18ED74D6D820}" srcOrd="3" destOrd="0" presId="urn:microsoft.com/office/officeart/2005/8/layout/hierarchy1"/>
    <dgm:cxn modelId="{947D45A0-CBA9-4547-B77F-45641E600A0A}" type="presParOf" srcId="{974A1B63-0C17-445F-8D2C-18ED74D6D820}" destId="{F5802657-94A8-41A7-9E42-CF7A524F5602}" srcOrd="0" destOrd="0" presId="urn:microsoft.com/office/officeart/2005/8/layout/hierarchy1"/>
    <dgm:cxn modelId="{9D68F6DF-7879-43B9-B08E-A638E5EF402D}" type="presParOf" srcId="{F5802657-94A8-41A7-9E42-CF7A524F5602}" destId="{10111604-0E73-42B1-9016-387511B181B8}" srcOrd="0" destOrd="0" presId="urn:microsoft.com/office/officeart/2005/8/layout/hierarchy1"/>
    <dgm:cxn modelId="{24A26EE6-119A-4DB9-AB08-C09F3BB1E753}" type="presParOf" srcId="{F5802657-94A8-41A7-9E42-CF7A524F5602}" destId="{3D207FFC-DE20-438D-8D18-BCDA55CBCCDC}" srcOrd="1" destOrd="0" presId="urn:microsoft.com/office/officeart/2005/8/layout/hierarchy1"/>
    <dgm:cxn modelId="{CBB30AB8-7CC2-4637-885F-F2376D4E5BD8}" type="presParOf" srcId="{974A1B63-0C17-445F-8D2C-18ED74D6D820}" destId="{4163537B-E0E6-4BC8-ACFD-09FAA90CE39C}" srcOrd="1" destOrd="0" presId="urn:microsoft.com/office/officeart/2005/8/layout/hierarchy1"/>
    <dgm:cxn modelId="{8C255A3D-7A5D-478A-A20B-AAB30EE2BC7B}" type="presParOf" srcId="{4163537B-E0E6-4BC8-ACFD-09FAA90CE39C}" destId="{BA19100B-02F7-4B1E-BAEF-E9DA2D8BEE34}" srcOrd="0" destOrd="0" presId="urn:microsoft.com/office/officeart/2005/8/layout/hierarchy1"/>
    <dgm:cxn modelId="{7D6261CC-18AF-41DF-B77A-D71411160C1F}" type="presParOf" srcId="{4163537B-E0E6-4BC8-ACFD-09FAA90CE39C}" destId="{454449BD-BB1B-4261-BD0F-0ACCF20BD273}" srcOrd="1" destOrd="0" presId="urn:microsoft.com/office/officeart/2005/8/layout/hierarchy1"/>
    <dgm:cxn modelId="{B919E728-52C9-4435-BBDE-F47340ED1E57}" type="presParOf" srcId="{454449BD-BB1B-4261-BD0F-0ACCF20BD273}" destId="{0D09F0FD-F8C8-40AE-BE9A-A42A6E892550}" srcOrd="0" destOrd="0" presId="urn:microsoft.com/office/officeart/2005/8/layout/hierarchy1"/>
    <dgm:cxn modelId="{76C5528A-F318-4DBB-B0F3-055AAA930103}" type="presParOf" srcId="{0D09F0FD-F8C8-40AE-BE9A-A42A6E892550}" destId="{DE8CC0C9-F38B-4250-AB9F-2B4AD76688C7}" srcOrd="0" destOrd="0" presId="urn:microsoft.com/office/officeart/2005/8/layout/hierarchy1"/>
    <dgm:cxn modelId="{06F567AD-7924-4F82-A6AB-F37FA1D08396}" type="presParOf" srcId="{0D09F0FD-F8C8-40AE-BE9A-A42A6E892550}" destId="{665A5838-2757-49FE-B1D5-C5345A722F34}" srcOrd="1" destOrd="0" presId="urn:microsoft.com/office/officeart/2005/8/layout/hierarchy1"/>
    <dgm:cxn modelId="{30D862D3-1A27-4F59-B84B-52AAA16A9A75}" type="presParOf" srcId="{454449BD-BB1B-4261-BD0F-0ACCF20BD273}" destId="{0399090A-420C-47DF-8F19-A0E860E3807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EABC50-9F84-4925-A5A7-3CAAA6CC452B}" type="doc">
      <dgm:prSet loTypeId="urn:microsoft.com/office/officeart/2005/8/layout/hList9" loCatId="list" qsTypeId="urn:microsoft.com/office/officeart/2005/8/quickstyle/3d1" qsCatId="3D" csTypeId="urn:microsoft.com/office/officeart/2005/8/colors/accent1_2" csCatId="accent1" phldr="1"/>
      <dgm:spPr/>
      <dgm:t>
        <a:bodyPr/>
        <a:lstStyle/>
        <a:p>
          <a:endParaRPr lang="uk-UA"/>
        </a:p>
      </dgm:t>
    </dgm:pt>
    <dgm:pt modelId="{6385886C-A27D-4AD4-B227-B08AD587073C}">
      <dgm:prSet phldrT="[Текст]"/>
      <dgm:spPr/>
      <dgm:t>
        <a:bodyPr/>
        <a:lstStyle/>
        <a:p>
          <a:r>
            <a:rPr lang="uk-UA" b="1" dirty="0">
              <a:solidFill>
                <a:srgbClr val="002060"/>
              </a:solidFill>
            </a:rPr>
            <a:t>ПАСИВНИЙ</a:t>
          </a:r>
        </a:p>
      </dgm:t>
    </dgm:pt>
    <dgm:pt modelId="{9F8540C1-3773-4DF6-8771-0520382248D2}" type="parTrans" cxnId="{133C79B0-0B8E-40CE-AAC5-7FE85ADC9A32}">
      <dgm:prSet/>
      <dgm:spPr/>
      <dgm:t>
        <a:bodyPr/>
        <a:lstStyle/>
        <a:p>
          <a:endParaRPr lang="uk-UA"/>
        </a:p>
      </dgm:t>
    </dgm:pt>
    <dgm:pt modelId="{9E7C72FC-D0D8-4DA1-824A-70F887F03E74}" type="sibTrans" cxnId="{133C79B0-0B8E-40CE-AAC5-7FE85ADC9A32}">
      <dgm:prSet/>
      <dgm:spPr/>
      <dgm:t>
        <a:bodyPr/>
        <a:lstStyle/>
        <a:p>
          <a:endParaRPr lang="uk-UA"/>
        </a:p>
      </dgm:t>
    </dgm:pt>
    <dgm:pt modelId="{539B3D8B-C04A-4241-9A19-279DD448E29E}">
      <dgm:prSet phldrT="[Текст]"/>
      <dgm:spPr/>
      <dgm:t>
        <a:bodyPr/>
        <a:lstStyle/>
        <a:p>
          <a:r>
            <a:rPr lang="uk-UA" dirty="0"/>
            <a:t>Без витрати енергії АТФ</a:t>
          </a:r>
        </a:p>
      </dgm:t>
    </dgm:pt>
    <dgm:pt modelId="{CECC0B4B-3554-40CB-93E2-5E9710DD4B5E}" type="parTrans" cxnId="{AAC3C6D5-D069-442F-A90B-FB13CF1AB189}">
      <dgm:prSet/>
      <dgm:spPr/>
      <dgm:t>
        <a:bodyPr/>
        <a:lstStyle/>
        <a:p>
          <a:endParaRPr lang="uk-UA"/>
        </a:p>
      </dgm:t>
    </dgm:pt>
    <dgm:pt modelId="{1C43A198-7D0F-4DCF-BE46-F07D825375B7}" type="sibTrans" cxnId="{AAC3C6D5-D069-442F-A90B-FB13CF1AB189}">
      <dgm:prSet/>
      <dgm:spPr/>
      <dgm:t>
        <a:bodyPr/>
        <a:lstStyle/>
        <a:p>
          <a:endParaRPr lang="uk-UA"/>
        </a:p>
      </dgm:t>
    </dgm:pt>
    <dgm:pt modelId="{0BC62136-F192-4F42-9704-46059D7396D4}">
      <dgm:prSet phldrT="[Текст]"/>
      <dgm:spPr/>
      <dgm:t>
        <a:bodyPr/>
        <a:lstStyle/>
        <a:p>
          <a:r>
            <a:rPr lang="uk-UA" dirty="0"/>
            <a:t>За градієнтом концентрації</a:t>
          </a:r>
        </a:p>
      </dgm:t>
    </dgm:pt>
    <dgm:pt modelId="{F40B24D5-D9E2-49CF-A614-7584E1DBA502}" type="parTrans" cxnId="{95F5A08C-4597-4DFA-BFE4-4AEBA8F71B98}">
      <dgm:prSet/>
      <dgm:spPr/>
      <dgm:t>
        <a:bodyPr/>
        <a:lstStyle/>
        <a:p>
          <a:endParaRPr lang="uk-UA"/>
        </a:p>
      </dgm:t>
    </dgm:pt>
    <dgm:pt modelId="{9DA7ADC3-29BF-4BC7-9646-8CA5BEF4CA99}" type="sibTrans" cxnId="{95F5A08C-4597-4DFA-BFE4-4AEBA8F71B98}">
      <dgm:prSet/>
      <dgm:spPr/>
      <dgm:t>
        <a:bodyPr/>
        <a:lstStyle/>
        <a:p>
          <a:endParaRPr lang="uk-UA"/>
        </a:p>
      </dgm:t>
    </dgm:pt>
    <dgm:pt modelId="{EB7E436C-0037-4235-A5A7-0EB21F52D23F}">
      <dgm:prSet phldrT="[Текст]"/>
      <dgm:spPr/>
      <dgm:t>
        <a:bodyPr/>
        <a:lstStyle/>
        <a:p>
          <a:r>
            <a:rPr lang="uk-UA" b="1" dirty="0">
              <a:solidFill>
                <a:srgbClr val="002060"/>
              </a:solidFill>
            </a:rPr>
            <a:t>АКТИВНИЙ</a:t>
          </a:r>
        </a:p>
      </dgm:t>
    </dgm:pt>
    <dgm:pt modelId="{57A1A897-BA52-4867-8D6C-A8103FD12525}" type="parTrans" cxnId="{407B0FFE-0BB8-4B7A-9831-9E3DB38E61B3}">
      <dgm:prSet/>
      <dgm:spPr/>
      <dgm:t>
        <a:bodyPr/>
        <a:lstStyle/>
        <a:p>
          <a:endParaRPr lang="uk-UA"/>
        </a:p>
      </dgm:t>
    </dgm:pt>
    <dgm:pt modelId="{1F30AC23-27E6-49A3-AE76-02E91E47068B}" type="sibTrans" cxnId="{407B0FFE-0BB8-4B7A-9831-9E3DB38E61B3}">
      <dgm:prSet/>
      <dgm:spPr/>
      <dgm:t>
        <a:bodyPr/>
        <a:lstStyle/>
        <a:p>
          <a:endParaRPr lang="uk-UA"/>
        </a:p>
      </dgm:t>
    </dgm:pt>
    <dgm:pt modelId="{B4D5D064-7E0D-418D-9042-18649F524499}">
      <dgm:prSet phldrT="[Текст]"/>
      <dgm:spPr/>
      <dgm:t>
        <a:bodyPr/>
        <a:lstStyle/>
        <a:p>
          <a:r>
            <a:rPr lang="uk-UA" dirty="0"/>
            <a:t>З витратою енергії АТФ</a:t>
          </a:r>
        </a:p>
      </dgm:t>
    </dgm:pt>
    <dgm:pt modelId="{086E97EE-38E5-480F-B136-640179A24AD3}" type="parTrans" cxnId="{46E5E704-4E46-4111-B6EA-0F1D330CC16C}">
      <dgm:prSet/>
      <dgm:spPr/>
      <dgm:t>
        <a:bodyPr/>
        <a:lstStyle/>
        <a:p>
          <a:endParaRPr lang="uk-UA"/>
        </a:p>
      </dgm:t>
    </dgm:pt>
    <dgm:pt modelId="{D2F07C4B-058C-4D88-A68A-4258FCCE5B8C}" type="sibTrans" cxnId="{46E5E704-4E46-4111-B6EA-0F1D330CC16C}">
      <dgm:prSet/>
      <dgm:spPr/>
      <dgm:t>
        <a:bodyPr/>
        <a:lstStyle/>
        <a:p>
          <a:endParaRPr lang="uk-UA"/>
        </a:p>
      </dgm:t>
    </dgm:pt>
    <dgm:pt modelId="{6A8B295B-FCAA-4D1F-AE69-B5D59C8690E0}">
      <dgm:prSet phldrT="[Текст]"/>
      <dgm:spPr/>
      <dgm:t>
        <a:bodyPr/>
        <a:lstStyle/>
        <a:p>
          <a:r>
            <a:rPr lang="uk-UA" dirty="0"/>
            <a:t>Проти градієнту концентрації</a:t>
          </a:r>
        </a:p>
      </dgm:t>
    </dgm:pt>
    <dgm:pt modelId="{67AF6FC7-510A-447E-A91C-5137FF5D9B49}" type="parTrans" cxnId="{3F134527-2FF8-481F-8663-75D2D2A76AF7}">
      <dgm:prSet/>
      <dgm:spPr/>
      <dgm:t>
        <a:bodyPr/>
        <a:lstStyle/>
        <a:p>
          <a:endParaRPr lang="uk-UA"/>
        </a:p>
      </dgm:t>
    </dgm:pt>
    <dgm:pt modelId="{7A5E187C-8712-4451-AA6A-558D51D30240}" type="sibTrans" cxnId="{3F134527-2FF8-481F-8663-75D2D2A76AF7}">
      <dgm:prSet/>
      <dgm:spPr/>
      <dgm:t>
        <a:bodyPr/>
        <a:lstStyle/>
        <a:p>
          <a:endParaRPr lang="uk-UA"/>
        </a:p>
      </dgm:t>
    </dgm:pt>
    <dgm:pt modelId="{1CB10164-4208-4CFC-A241-6036846E371B}" type="pres">
      <dgm:prSet presAssocID="{76EABC50-9F84-4925-A5A7-3CAAA6CC452B}" presName="list" presStyleCnt="0">
        <dgm:presLayoutVars>
          <dgm:dir/>
          <dgm:animLvl val="lvl"/>
        </dgm:presLayoutVars>
      </dgm:prSet>
      <dgm:spPr/>
    </dgm:pt>
    <dgm:pt modelId="{A5BF7125-6021-4B57-9528-4B761E5380B9}" type="pres">
      <dgm:prSet presAssocID="{6385886C-A27D-4AD4-B227-B08AD587073C}" presName="posSpace" presStyleCnt="0"/>
      <dgm:spPr/>
    </dgm:pt>
    <dgm:pt modelId="{47561DC1-5167-48C9-8BFF-2270C7D98956}" type="pres">
      <dgm:prSet presAssocID="{6385886C-A27D-4AD4-B227-B08AD587073C}" presName="vertFlow" presStyleCnt="0"/>
      <dgm:spPr/>
    </dgm:pt>
    <dgm:pt modelId="{CF6087E5-359B-45BD-BE7E-C37CBBD9EA1A}" type="pres">
      <dgm:prSet presAssocID="{6385886C-A27D-4AD4-B227-B08AD587073C}" presName="topSpace" presStyleCnt="0"/>
      <dgm:spPr/>
    </dgm:pt>
    <dgm:pt modelId="{958C9664-2615-446D-A6C2-65CC9C20D568}" type="pres">
      <dgm:prSet presAssocID="{6385886C-A27D-4AD4-B227-B08AD587073C}" presName="firstComp" presStyleCnt="0"/>
      <dgm:spPr/>
    </dgm:pt>
    <dgm:pt modelId="{A4A38B94-619E-4B00-AAA0-506A931BC06F}" type="pres">
      <dgm:prSet presAssocID="{6385886C-A27D-4AD4-B227-B08AD587073C}" presName="firstChild" presStyleLbl="bgAccFollowNode1" presStyleIdx="0" presStyleCnt="4"/>
      <dgm:spPr/>
    </dgm:pt>
    <dgm:pt modelId="{A0F57A29-603A-45B6-A1A8-BE1A66EBA635}" type="pres">
      <dgm:prSet presAssocID="{6385886C-A27D-4AD4-B227-B08AD587073C}" presName="firstChildTx" presStyleLbl="bgAccFollowNode1" presStyleIdx="0" presStyleCnt="4">
        <dgm:presLayoutVars>
          <dgm:bulletEnabled val="1"/>
        </dgm:presLayoutVars>
      </dgm:prSet>
      <dgm:spPr/>
    </dgm:pt>
    <dgm:pt modelId="{92FDC7DF-8EFC-4F1E-92B7-90BACE8375CC}" type="pres">
      <dgm:prSet presAssocID="{0BC62136-F192-4F42-9704-46059D7396D4}" presName="comp" presStyleCnt="0"/>
      <dgm:spPr/>
    </dgm:pt>
    <dgm:pt modelId="{1B2554CA-F781-4F67-B609-EC1ED0AA63B6}" type="pres">
      <dgm:prSet presAssocID="{0BC62136-F192-4F42-9704-46059D7396D4}" presName="child" presStyleLbl="bgAccFollowNode1" presStyleIdx="1" presStyleCnt="4"/>
      <dgm:spPr/>
    </dgm:pt>
    <dgm:pt modelId="{BBE9E1EA-33B2-4EA0-A1F3-8CA88BBE2E0E}" type="pres">
      <dgm:prSet presAssocID="{0BC62136-F192-4F42-9704-46059D7396D4}" presName="childTx" presStyleLbl="bgAccFollowNode1" presStyleIdx="1" presStyleCnt="4">
        <dgm:presLayoutVars>
          <dgm:bulletEnabled val="1"/>
        </dgm:presLayoutVars>
      </dgm:prSet>
      <dgm:spPr/>
    </dgm:pt>
    <dgm:pt modelId="{7F2D3424-8212-425F-9034-CDD1DA47891E}" type="pres">
      <dgm:prSet presAssocID="{6385886C-A27D-4AD4-B227-B08AD587073C}" presName="negSpace" presStyleCnt="0"/>
      <dgm:spPr/>
    </dgm:pt>
    <dgm:pt modelId="{8EAA39A4-A452-4D21-94DE-A15334A8E6A9}" type="pres">
      <dgm:prSet presAssocID="{6385886C-A27D-4AD4-B227-B08AD587073C}" presName="circle" presStyleLbl="node1" presStyleIdx="0" presStyleCnt="2"/>
      <dgm:spPr/>
    </dgm:pt>
    <dgm:pt modelId="{6778BBBA-9411-4D43-A4F4-3E27ACEAF8CB}" type="pres">
      <dgm:prSet presAssocID="{9E7C72FC-D0D8-4DA1-824A-70F887F03E74}" presName="transSpace" presStyleCnt="0"/>
      <dgm:spPr/>
    </dgm:pt>
    <dgm:pt modelId="{75D8512B-715B-471A-BD4A-AE6F6781B0C2}" type="pres">
      <dgm:prSet presAssocID="{EB7E436C-0037-4235-A5A7-0EB21F52D23F}" presName="posSpace" presStyleCnt="0"/>
      <dgm:spPr/>
    </dgm:pt>
    <dgm:pt modelId="{1BED7E38-6636-4AE8-AD70-DAB988FDE10B}" type="pres">
      <dgm:prSet presAssocID="{EB7E436C-0037-4235-A5A7-0EB21F52D23F}" presName="vertFlow" presStyleCnt="0"/>
      <dgm:spPr/>
    </dgm:pt>
    <dgm:pt modelId="{C75FF49A-D100-44E6-9DFD-9D064445A27F}" type="pres">
      <dgm:prSet presAssocID="{EB7E436C-0037-4235-A5A7-0EB21F52D23F}" presName="topSpace" presStyleCnt="0"/>
      <dgm:spPr/>
    </dgm:pt>
    <dgm:pt modelId="{D77A9DC6-080A-4469-B9B6-450C88E54915}" type="pres">
      <dgm:prSet presAssocID="{EB7E436C-0037-4235-A5A7-0EB21F52D23F}" presName="firstComp" presStyleCnt="0"/>
      <dgm:spPr/>
    </dgm:pt>
    <dgm:pt modelId="{A24D346A-B760-4AA5-BF9D-D5F8CFF84059}" type="pres">
      <dgm:prSet presAssocID="{EB7E436C-0037-4235-A5A7-0EB21F52D23F}" presName="firstChild" presStyleLbl="bgAccFollowNode1" presStyleIdx="2" presStyleCnt="4"/>
      <dgm:spPr/>
    </dgm:pt>
    <dgm:pt modelId="{F9865BBF-C358-41C4-8D3B-A22C4C3C2B59}" type="pres">
      <dgm:prSet presAssocID="{EB7E436C-0037-4235-A5A7-0EB21F52D23F}" presName="firstChildTx" presStyleLbl="bgAccFollowNode1" presStyleIdx="2" presStyleCnt="4">
        <dgm:presLayoutVars>
          <dgm:bulletEnabled val="1"/>
        </dgm:presLayoutVars>
      </dgm:prSet>
      <dgm:spPr/>
    </dgm:pt>
    <dgm:pt modelId="{52B87714-90D5-436A-991E-8D5FD244679F}" type="pres">
      <dgm:prSet presAssocID="{6A8B295B-FCAA-4D1F-AE69-B5D59C8690E0}" presName="comp" presStyleCnt="0"/>
      <dgm:spPr/>
    </dgm:pt>
    <dgm:pt modelId="{020BAAF4-CD88-4204-9754-6738A3BB1109}" type="pres">
      <dgm:prSet presAssocID="{6A8B295B-FCAA-4D1F-AE69-B5D59C8690E0}" presName="child" presStyleLbl="bgAccFollowNode1" presStyleIdx="3" presStyleCnt="4"/>
      <dgm:spPr/>
    </dgm:pt>
    <dgm:pt modelId="{D0ABD662-7694-4319-8B5F-942E205B862B}" type="pres">
      <dgm:prSet presAssocID="{6A8B295B-FCAA-4D1F-AE69-B5D59C8690E0}" presName="childTx" presStyleLbl="bgAccFollowNode1" presStyleIdx="3" presStyleCnt="4">
        <dgm:presLayoutVars>
          <dgm:bulletEnabled val="1"/>
        </dgm:presLayoutVars>
      </dgm:prSet>
      <dgm:spPr/>
    </dgm:pt>
    <dgm:pt modelId="{A7EA6A53-F624-49D8-B50D-49AF8BC5E052}" type="pres">
      <dgm:prSet presAssocID="{EB7E436C-0037-4235-A5A7-0EB21F52D23F}" presName="negSpace" presStyleCnt="0"/>
      <dgm:spPr/>
    </dgm:pt>
    <dgm:pt modelId="{7F59F1C1-80EE-4083-A147-5661556C39BE}" type="pres">
      <dgm:prSet presAssocID="{EB7E436C-0037-4235-A5A7-0EB21F52D23F}" presName="circle" presStyleLbl="node1" presStyleIdx="1" presStyleCnt="2" custLinFactNeighborX="851" custLinFactNeighborY="607"/>
      <dgm:spPr/>
    </dgm:pt>
  </dgm:ptLst>
  <dgm:cxnLst>
    <dgm:cxn modelId="{46E5E704-4E46-4111-B6EA-0F1D330CC16C}" srcId="{EB7E436C-0037-4235-A5A7-0EB21F52D23F}" destId="{B4D5D064-7E0D-418D-9042-18649F524499}" srcOrd="0" destOrd="0" parTransId="{086E97EE-38E5-480F-B136-640179A24AD3}" sibTransId="{D2F07C4B-058C-4D88-A68A-4258FCCE5B8C}"/>
    <dgm:cxn modelId="{D75DF917-C41E-4DF9-9C97-1BCDFEDF2C60}" type="presOf" srcId="{6A8B295B-FCAA-4D1F-AE69-B5D59C8690E0}" destId="{020BAAF4-CD88-4204-9754-6738A3BB1109}" srcOrd="0" destOrd="0" presId="urn:microsoft.com/office/officeart/2005/8/layout/hList9"/>
    <dgm:cxn modelId="{675D0523-5F22-4FA5-9681-5B5F9E24F4A4}" type="presOf" srcId="{76EABC50-9F84-4925-A5A7-3CAAA6CC452B}" destId="{1CB10164-4208-4CFC-A241-6036846E371B}" srcOrd="0" destOrd="0" presId="urn:microsoft.com/office/officeart/2005/8/layout/hList9"/>
    <dgm:cxn modelId="{3F134527-2FF8-481F-8663-75D2D2A76AF7}" srcId="{EB7E436C-0037-4235-A5A7-0EB21F52D23F}" destId="{6A8B295B-FCAA-4D1F-AE69-B5D59C8690E0}" srcOrd="1" destOrd="0" parTransId="{67AF6FC7-510A-447E-A91C-5137FF5D9B49}" sibTransId="{7A5E187C-8712-4451-AA6A-558D51D30240}"/>
    <dgm:cxn modelId="{9EFE6144-7F59-4EC2-AED7-55F807DECDB9}" type="presOf" srcId="{B4D5D064-7E0D-418D-9042-18649F524499}" destId="{A24D346A-B760-4AA5-BF9D-D5F8CFF84059}" srcOrd="0" destOrd="0" presId="urn:microsoft.com/office/officeart/2005/8/layout/hList9"/>
    <dgm:cxn modelId="{525B2F70-8324-4289-8475-794196C0C209}" type="presOf" srcId="{6A8B295B-FCAA-4D1F-AE69-B5D59C8690E0}" destId="{D0ABD662-7694-4319-8B5F-942E205B862B}" srcOrd="1" destOrd="0" presId="urn:microsoft.com/office/officeart/2005/8/layout/hList9"/>
    <dgm:cxn modelId="{95F5A08C-4597-4DFA-BFE4-4AEBA8F71B98}" srcId="{6385886C-A27D-4AD4-B227-B08AD587073C}" destId="{0BC62136-F192-4F42-9704-46059D7396D4}" srcOrd="1" destOrd="0" parTransId="{F40B24D5-D9E2-49CF-A614-7584E1DBA502}" sibTransId="{9DA7ADC3-29BF-4BC7-9646-8CA5BEF4CA99}"/>
    <dgm:cxn modelId="{2DAF0896-FB9F-4AD6-B6AA-92F63CCF4202}" type="presOf" srcId="{539B3D8B-C04A-4241-9A19-279DD448E29E}" destId="{A0F57A29-603A-45B6-A1A8-BE1A66EBA635}" srcOrd="1" destOrd="0" presId="urn:microsoft.com/office/officeart/2005/8/layout/hList9"/>
    <dgm:cxn modelId="{6AA6A9A3-702D-4AB0-9A93-B15F6FEA6E1C}" type="presOf" srcId="{0BC62136-F192-4F42-9704-46059D7396D4}" destId="{BBE9E1EA-33B2-4EA0-A1F3-8CA88BBE2E0E}" srcOrd="1" destOrd="0" presId="urn:microsoft.com/office/officeart/2005/8/layout/hList9"/>
    <dgm:cxn modelId="{133C79B0-0B8E-40CE-AAC5-7FE85ADC9A32}" srcId="{76EABC50-9F84-4925-A5A7-3CAAA6CC452B}" destId="{6385886C-A27D-4AD4-B227-B08AD587073C}" srcOrd="0" destOrd="0" parTransId="{9F8540C1-3773-4DF6-8771-0520382248D2}" sibTransId="{9E7C72FC-D0D8-4DA1-824A-70F887F03E74}"/>
    <dgm:cxn modelId="{0F7236C1-8F14-4D59-B6C9-62E4C3873296}" type="presOf" srcId="{6385886C-A27D-4AD4-B227-B08AD587073C}" destId="{8EAA39A4-A452-4D21-94DE-A15334A8E6A9}" srcOrd="0" destOrd="0" presId="urn:microsoft.com/office/officeart/2005/8/layout/hList9"/>
    <dgm:cxn modelId="{AAC3C6D5-D069-442F-A90B-FB13CF1AB189}" srcId="{6385886C-A27D-4AD4-B227-B08AD587073C}" destId="{539B3D8B-C04A-4241-9A19-279DD448E29E}" srcOrd="0" destOrd="0" parTransId="{CECC0B4B-3554-40CB-93E2-5E9710DD4B5E}" sibTransId="{1C43A198-7D0F-4DCF-BE46-F07D825375B7}"/>
    <dgm:cxn modelId="{F11C41E2-5EAE-44AF-85AE-4F6558596873}" type="presOf" srcId="{539B3D8B-C04A-4241-9A19-279DD448E29E}" destId="{A4A38B94-619E-4B00-AAA0-506A931BC06F}" srcOrd="0" destOrd="0" presId="urn:microsoft.com/office/officeart/2005/8/layout/hList9"/>
    <dgm:cxn modelId="{B8175CE8-641A-4B0B-90CC-13AD47C30FDE}" type="presOf" srcId="{0BC62136-F192-4F42-9704-46059D7396D4}" destId="{1B2554CA-F781-4F67-B609-EC1ED0AA63B6}" srcOrd="0" destOrd="0" presId="urn:microsoft.com/office/officeart/2005/8/layout/hList9"/>
    <dgm:cxn modelId="{0D1469EA-3970-40B3-BAC6-E4495E78BE84}" type="presOf" srcId="{B4D5D064-7E0D-418D-9042-18649F524499}" destId="{F9865BBF-C358-41C4-8D3B-A22C4C3C2B59}" srcOrd="1" destOrd="0" presId="urn:microsoft.com/office/officeart/2005/8/layout/hList9"/>
    <dgm:cxn modelId="{FE36ECEE-5697-4076-B00D-0166886D9ABF}" type="presOf" srcId="{EB7E436C-0037-4235-A5A7-0EB21F52D23F}" destId="{7F59F1C1-80EE-4083-A147-5661556C39BE}" srcOrd="0" destOrd="0" presId="urn:microsoft.com/office/officeart/2005/8/layout/hList9"/>
    <dgm:cxn modelId="{407B0FFE-0BB8-4B7A-9831-9E3DB38E61B3}" srcId="{76EABC50-9F84-4925-A5A7-3CAAA6CC452B}" destId="{EB7E436C-0037-4235-A5A7-0EB21F52D23F}" srcOrd="1" destOrd="0" parTransId="{57A1A897-BA52-4867-8D6C-A8103FD12525}" sibTransId="{1F30AC23-27E6-49A3-AE76-02E91E47068B}"/>
    <dgm:cxn modelId="{EEACD378-7607-4675-A86B-01CAA2807BC0}" type="presParOf" srcId="{1CB10164-4208-4CFC-A241-6036846E371B}" destId="{A5BF7125-6021-4B57-9528-4B761E5380B9}" srcOrd="0" destOrd="0" presId="urn:microsoft.com/office/officeart/2005/8/layout/hList9"/>
    <dgm:cxn modelId="{7FD917D1-A7CF-4CD1-B3F4-A359335A5012}" type="presParOf" srcId="{1CB10164-4208-4CFC-A241-6036846E371B}" destId="{47561DC1-5167-48C9-8BFF-2270C7D98956}" srcOrd="1" destOrd="0" presId="urn:microsoft.com/office/officeart/2005/8/layout/hList9"/>
    <dgm:cxn modelId="{EEC57842-A7EF-4543-BAB8-A82B0D718D73}" type="presParOf" srcId="{47561DC1-5167-48C9-8BFF-2270C7D98956}" destId="{CF6087E5-359B-45BD-BE7E-C37CBBD9EA1A}" srcOrd="0" destOrd="0" presId="urn:microsoft.com/office/officeart/2005/8/layout/hList9"/>
    <dgm:cxn modelId="{2D748241-1E77-4B76-BE89-0988B62001A5}" type="presParOf" srcId="{47561DC1-5167-48C9-8BFF-2270C7D98956}" destId="{958C9664-2615-446D-A6C2-65CC9C20D568}" srcOrd="1" destOrd="0" presId="urn:microsoft.com/office/officeart/2005/8/layout/hList9"/>
    <dgm:cxn modelId="{18F4F25A-84B1-4478-BE94-E138063E21AD}" type="presParOf" srcId="{958C9664-2615-446D-A6C2-65CC9C20D568}" destId="{A4A38B94-619E-4B00-AAA0-506A931BC06F}" srcOrd="0" destOrd="0" presId="urn:microsoft.com/office/officeart/2005/8/layout/hList9"/>
    <dgm:cxn modelId="{E1714FFF-16CB-490F-B5E8-016AF3A01A44}" type="presParOf" srcId="{958C9664-2615-446D-A6C2-65CC9C20D568}" destId="{A0F57A29-603A-45B6-A1A8-BE1A66EBA635}" srcOrd="1" destOrd="0" presId="urn:microsoft.com/office/officeart/2005/8/layout/hList9"/>
    <dgm:cxn modelId="{1A6EEB5C-8502-4955-AA4B-41499D6FE663}" type="presParOf" srcId="{47561DC1-5167-48C9-8BFF-2270C7D98956}" destId="{92FDC7DF-8EFC-4F1E-92B7-90BACE8375CC}" srcOrd="2" destOrd="0" presId="urn:microsoft.com/office/officeart/2005/8/layout/hList9"/>
    <dgm:cxn modelId="{F1582FD2-E5F4-41AF-AACC-D46DFE5E5CB8}" type="presParOf" srcId="{92FDC7DF-8EFC-4F1E-92B7-90BACE8375CC}" destId="{1B2554CA-F781-4F67-B609-EC1ED0AA63B6}" srcOrd="0" destOrd="0" presId="urn:microsoft.com/office/officeart/2005/8/layout/hList9"/>
    <dgm:cxn modelId="{EEC3F4C1-B686-437A-A1F2-B5DB19651E74}" type="presParOf" srcId="{92FDC7DF-8EFC-4F1E-92B7-90BACE8375CC}" destId="{BBE9E1EA-33B2-4EA0-A1F3-8CA88BBE2E0E}" srcOrd="1" destOrd="0" presId="urn:microsoft.com/office/officeart/2005/8/layout/hList9"/>
    <dgm:cxn modelId="{48F8EE66-1085-4F53-ACC4-73697B8C552C}" type="presParOf" srcId="{1CB10164-4208-4CFC-A241-6036846E371B}" destId="{7F2D3424-8212-425F-9034-CDD1DA47891E}" srcOrd="2" destOrd="0" presId="urn:microsoft.com/office/officeart/2005/8/layout/hList9"/>
    <dgm:cxn modelId="{24F2F546-C8FA-4F32-BDB6-2FCC3C1BF1BC}" type="presParOf" srcId="{1CB10164-4208-4CFC-A241-6036846E371B}" destId="{8EAA39A4-A452-4D21-94DE-A15334A8E6A9}" srcOrd="3" destOrd="0" presId="urn:microsoft.com/office/officeart/2005/8/layout/hList9"/>
    <dgm:cxn modelId="{745C5009-6297-4F37-9B3F-7545BB5D8838}" type="presParOf" srcId="{1CB10164-4208-4CFC-A241-6036846E371B}" destId="{6778BBBA-9411-4D43-A4F4-3E27ACEAF8CB}" srcOrd="4" destOrd="0" presId="urn:microsoft.com/office/officeart/2005/8/layout/hList9"/>
    <dgm:cxn modelId="{9F8D8CBF-8C86-4636-9036-DD2A626ED518}" type="presParOf" srcId="{1CB10164-4208-4CFC-A241-6036846E371B}" destId="{75D8512B-715B-471A-BD4A-AE6F6781B0C2}" srcOrd="5" destOrd="0" presId="urn:microsoft.com/office/officeart/2005/8/layout/hList9"/>
    <dgm:cxn modelId="{34CAF5D4-58A4-48EC-9B4B-618BD7EBB62C}" type="presParOf" srcId="{1CB10164-4208-4CFC-A241-6036846E371B}" destId="{1BED7E38-6636-4AE8-AD70-DAB988FDE10B}" srcOrd="6" destOrd="0" presId="urn:microsoft.com/office/officeart/2005/8/layout/hList9"/>
    <dgm:cxn modelId="{331117C1-9DC0-4E28-8401-EFA76B70F3F3}" type="presParOf" srcId="{1BED7E38-6636-4AE8-AD70-DAB988FDE10B}" destId="{C75FF49A-D100-44E6-9DFD-9D064445A27F}" srcOrd="0" destOrd="0" presId="urn:microsoft.com/office/officeart/2005/8/layout/hList9"/>
    <dgm:cxn modelId="{FE8882AD-05EA-465E-852C-F8829727B68A}" type="presParOf" srcId="{1BED7E38-6636-4AE8-AD70-DAB988FDE10B}" destId="{D77A9DC6-080A-4469-B9B6-450C88E54915}" srcOrd="1" destOrd="0" presId="urn:microsoft.com/office/officeart/2005/8/layout/hList9"/>
    <dgm:cxn modelId="{8BDB16C8-9F1A-4081-80B3-DA1854894E41}" type="presParOf" srcId="{D77A9DC6-080A-4469-B9B6-450C88E54915}" destId="{A24D346A-B760-4AA5-BF9D-D5F8CFF84059}" srcOrd="0" destOrd="0" presId="urn:microsoft.com/office/officeart/2005/8/layout/hList9"/>
    <dgm:cxn modelId="{7FB29222-98B7-4A9B-B4E6-A0C84C9691AF}" type="presParOf" srcId="{D77A9DC6-080A-4469-B9B6-450C88E54915}" destId="{F9865BBF-C358-41C4-8D3B-A22C4C3C2B59}" srcOrd="1" destOrd="0" presId="urn:microsoft.com/office/officeart/2005/8/layout/hList9"/>
    <dgm:cxn modelId="{FF2A8CC8-F34A-490D-A2D2-037AC7C2B837}" type="presParOf" srcId="{1BED7E38-6636-4AE8-AD70-DAB988FDE10B}" destId="{52B87714-90D5-436A-991E-8D5FD244679F}" srcOrd="2" destOrd="0" presId="urn:microsoft.com/office/officeart/2005/8/layout/hList9"/>
    <dgm:cxn modelId="{BFF10F6E-30D4-4F23-9B79-32C79546DAAD}" type="presParOf" srcId="{52B87714-90D5-436A-991E-8D5FD244679F}" destId="{020BAAF4-CD88-4204-9754-6738A3BB1109}" srcOrd="0" destOrd="0" presId="urn:microsoft.com/office/officeart/2005/8/layout/hList9"/>
    <dgm:cxn modelId="{539E5210-0DFA-4C6D-A279-E72B37AC2BC9}" type="presParOf" srcId="{52B87714-90D5-436A-991E-8D5FD244679F}" destId="{D0ABD662-7694-4319-8B5F-942E205B862B}" srcOrd="1" destOrd="0" presId="urn:microsoft.com/office/officeart/2005/8/layout/hList9"/>
    <dgm:cxn modelId="{2FD9882A-BABE-41D7-9D88-FE1DFF162BE2}" type="presParOf" srcId="{1CB10164-4208-4CFC-A241-6036846E371B}" destId="{A7EA6A53-F624-49D8-B50D-49AF8BC5E052}" srcOrd="7" destOrd="0" presId="urn:microsoft.com/office/officeart/2005/8/layout/hList9"/>
    <dgm:cxn modelId="{955FB655-66B3-4385-9EF2-E5C56F59460F}" type="presParOf" srcId="{1CB10164-4208-4CFC-A241-6036846E371B}" destId="{7F59F1C1-80EE-4083-A147-5661556C39BE}"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A8672FE-4FC5-4C1E-854F-E9854998807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uk-UA"/>
        </a:p>
      </dgm:t>
    </dgm:pt>
    <dgm:pt modelId="{47F840CE-75BE-4531-9648-61121452B91E}">
      <dgm:prSet phldrT="[Текст]"/>
      <dgm:spPr/>
      <dgm:t>
        <a:bodyPr/>
        <a:lstStyle/>
        <a:p>
          <a:r>
            <a:rPr lang="uk-UA" b="1" dirty="0">
              <a:solidFill>
                <a:srgbClr val="0000FF"/>
              </a:solidFill>
            </a:rPr>
            <a:t>метацентричні</a:t>
          </a:r>
        </a:p>
      </dgm:t>
    </dgm:pt>
    <dgm:pt modelId="{9D01803A-DCE2-4284-9843-BF2AF33FB7A5}" type="parTrans" cxnId="{4F1CF607-0719-4E68-BA1B-12E781A8E056}">
      <dgm:prSet/>
      <dgm:spPr/>
      <dgm:t>
        <a:bodyPr/>
        <a:lstStyle/>
        <a:p>
          <a:endParaRPr lang="uk-UA"/>
        </a:p>
      </dgm:t>
    </dgm:pt>
    <dgm:pt modelId="{BC71B52C-6F0A-4836-8EC2-01EE8FE08C63}" type="sibTrans" cxnId="{4F1CF607-0719-4E68-BA1B-12E781A8E056}">
      <dgm:prSet/>
      <dgm:spPr/>
      <dgm:t>
        <a:bodyPr/>
        <a:lstStyle/>
        <a:p>
          <a:endParaRPr lang="uk-UA"/>
        </a:p>
      </dgm:t>
    </dgm:pt>
    <dgm:pt modelId="{70CE309D-83C0-448D-8B33-128AB4BAC089}">
      <dgm:prSet phldrT="[Текст]"/>
      <dgm:spPr/>
      <dgm:t>
        <a:bodyPr/>
        <a:lstStyle/>
        <a:p>
          <a:r>
            <a:rPr lang="ru-RU" dirty="0"/>
            <a:t>рівноплечі.</a:t>
          </a:r>
          <a:endParaRPr lang="uk-UA" dirty="0"/>
        </a:p>
      </dgm:t>
    </dgm:pt>
    <dgm:pt modelId="{EC833A1C-9B6E-4B21-B600-02491E16E5F4}" type="parTrans" cxnId="{E4C21CD2-F332-4468-8244-69ACB2DDD43A}">
      <dgm:prSet/>
      <dgm:spPr/>
      <dgm:t>
        <a:bodyPr/>
        <a:lstStyle/>
        <a:p>
          <a:endParaRPr lang="uk-UA"/>
        </a:p>
      </dgm:t>
    </dgm:pt>
    <dgm:pt modelId="{5DE98D40-4C34-4157-AFEE-C030376DAED9}" type="sibTrans" cxnId="{E4C21CD2-F332-4468-8244-69ACB2DDD43A}">
      <dgm:prSet/>
      <dgm:spPr/>
      <dgm:t>
        <a:bodyPr/>
        <a:lstStyle/>
        <a:p>
          <a:endParaRPr lang="uk-UA"/>
        </a:p>
      </dgm:t>
    </dgm:pt>
    <dgm:pt modelId="{949A88E1-ED8F-4E98-9F56-E84C131D0FCE}">
      <dgm:prSet phldrT="[Текст]"/>
      <dgm:spPr/>
      <dgm:t>
        <a:bodyPr/>
        <a:lstStyle/>
        <a:p>
          <a:r>
            <a:rPr lang="uk-UA" b="1" dirty="0">
              <a:solidFill>
                <a:srgbClr val="0000FF"/>
              </a:solidFill>
            </a:rPr>
            <a:t>субметацентричні</a:t>
          </a:r>
        </a:p>
      </dgm:t>
    </dgm:pt>
    <dgm:pt modelId="{EC3C768F-8E0A-4B15-A54F-00FA0DFE2F3D}" type="parTrans" cxnId="{61515F46-7D26-4349-A06D-0DB11A4C1281}">
      <dgm:prSet/>
      <dgm:spPr/>
      <dgm:t>
        <a:bodyPr/>
        <a:lstStyle/>
        <a:p>
          <a:endParaRPr lang="uk-UA"/>
        </a:p>
      </dgm:t>
    </dgm:pt>
    <dgm:pt modelId="{AF45043A-D7F8-43CA-8439-C3918D3829F2}" type="sibTrans" cxnId="{61515F46-7D26-4349-A06D-0DB11A4C1281}">
      <dgm:prSet/>
      <dgm:spPr/>
      <dgm:t>
        <a:bodyPr/>
        <a:lstStyle/>
        <a:p>
          <a:endParaRPr lang="uk-UA"/>
        </a:p>
      </dgm:t>
    </dgm:pt>
    <dgm:pt modelId="{4FBEFDEE-09D0-4839-8DFD-04B88BF7D3E7}">
      <dgm:prSet phldrT="[Текст]"/>
      <dgm:spPr/>
      <dgm:t>
        <a:bodyPr/>
        <a:lstStyle/>
        <a:p>
          <a:r>
            <a:rPr lang="uk-UA" b="1" dirty="0">
              <a:solidFill>
                <a:srgbClr val="0000FF"/>
              </a:solidFill>
            </a:rPr>
            <a:t>акроцентричні</a:t>
          </a:r>
        </a:p>
      </dgm:t>
    </dgm:pt>
    <dgm:pt modelId="{7C9A4BB3-0287-49BF-9FC2-F74D8FC82A86}" type="parTrans" cxnId="{BE4A2314-D283-4768-A5CC-FAADCBD84887}">
      <dgm:prSet/>
      <dgm:spPr/>
      <dgm:t>
        <a:bodyPr/>
        <a:lstStyle/>
        <a:p>
          <a:endParaRPr lang="uk-UA"/>
        </a:p>
      </dgm:t>
    </dgm:pt>
    <dgm:pt modelId="{DDEFAB59-5699-4D1B-88CE-F6D801586FE6}" type="sibTrans" cxnId="{BE4A2314-D283-4768-A5CC-FAADCBD84887}">
      <dgm:prSet/>
      <dgm:spPr/>
      <dgm:t>
        <a:bodyPr/>
        <a:lstStyle/>
        <a:p>
          <a:endParaRPr lang="uk-UA"/>
        </a:p>
      </dgm:t>
    </dgm:pt>
    <dgm:pt modelId="{AEAED190-C54E-4108-A440-A255A4F321FB}">
      <dgm:prSet phldrT="[Текст]" custT="1"/>
      <dgm:spPr/>
      <dgm:t>
        <a:bodyPr/>
        <a:lstStyle/>
        <a:p>
          <a:r>
            <a:rPr lang="ru-RU" sz="1600" dirty="0"/>
            <a:t>центромера значно зміщена до одного кінця, тому одне плече дуже коротке. У людини акроцентричні хромосми мають вторинну перетяжку і супутник</a:t>
          </a:r>
          <a:endParaRPr lang="uk-UA" sz="1600" dirty="0"/>
        </a:p>
      </dgm:t>
    </dgm:pt>
    <dgm:pt modelId="{16A3D5DC-782B-481C-8960-BA7864B9480C}" type="parTrans" cxnId="{BC05F820-BF40-4F72-BA13-F072A49D9616}">
      <dgm:prSet/>
      <dgm:spPr/>
      <dgm:t>
        <a:bodyPr/>
        <a:lstStyle/>
        <a:p>
          <a:endParaRPr lang="uk-UA"/>
        </a:p>
      </dgm:t>
    </dgm:pt>
    <dgm:pt modelId="{5405EE35-32A4-454F-BF9D-D062F4730952}" type="sibTrans" cxnId="{BC05F820-BF40-4F72-BA13-F072A49D9616}">
      <dgm:prSet/>
      <dgm:spPr/>
      <dgm:t>
        <a:bodyPr/>
        <a:lstStyle/>
        <a:p>
          <a:endParaRPr lang="uk-UA"/>
        </a:p>
      </dgm:t>
    </dgm:pt>
    <dgm:pt modelId="{5931C7A4-1CF1-4E7D-B13A-2DC412D7201C}">
      <dgm:prSet phldrT="[Текст]"/>
      <dgm:spPr/>
      <dgm:t>
        <a:bodyPr/>
        <a:lstStyle/>
        <a:p>
          <a:r>
            <a:rPr lang="uk-UA" b="1" dirty="0">
              <a:solidFill>
                <a:srgbClr val="C00000"/>
              </a:solidFill>
            </a:rPr>
            <a:t>Телоцентричні</a:t>
          </a:r>
        </a:p>
      </dgm:t>
    </dgm:pt>
    <dgm:pt modelId="{414D16F0-A4CB-4AF3-8C66-894AA964795F}" type="parTrans" cxnId="{B3A01579-1D1B-46E8-B647-165F530B44E5}">
      <dgm:prSet/>
      <dgm:spPr/>
      <dgm:t>
        <a:bodyPr/>
        <a:lstStyle/>
        <a:p>
          <a:endParaRPr lang="uk-UA"/>
        </a:p>
      </dgm:t>
    </dgm:pt>
    <dgm:pt modelId="{C677692E-080F-4E89-B3E1-FEC8EE23EE30}" type="sibTrans" cxnId="{B3A01579-1D1B-46E8-B647-165F530B44E5}">
      <dgm:prSet/>
      <dgm:spPr/>
      <dgm:t>
        <a:bodyPr/>
        <a:lstStyle/>
        <a:p>
          <a:endParaRPr lang="uk-UA"/>
        </a:p>
      </dgm:t>
    </dgm:pt>
    <dgm:pt modelId="{27F6EF91-FD05-4969-8195-28458192CDD1}">
      <dgm:prSet phldrT="[Текст]"/>
      <dgm:spPr/>
      <dgm:t>
        <a:bodyPr/>
        <a:lstStyle/>
        <a:p>
          <a:r>
            <a:rPr lang="ru-RU" dirty="0"/>
            <a:t>центромера помірно зміщена від середини хромосоми, тому плечі мають різну довжину.</a:t>
          </a:r>
          <a:endParaRPr lang="uk-UA" dirty="0"/>
        </a:p>
      </dgm:t>
    </dgm:pt>
    <dgm:pt modelId="{4E2B973B-D8C2-4A0A-92FC-86834B9F09E2}" type="sibTrans" cxnId="{58F90553-EF7E-47CD-B339-6A92A5E9818A}">
      <dgm:prSet/>
      <dgm:spPr/>
      <dgm:t>
        <a:bodyPr/>
        <a:lstStyle/>
        <a:p>
          <a:endParaRPr lang="uk-UA"/>
        </a:p>
      </dgm:t>
    </dgm:pt>
    <dgm:pt modelId="{5A4EAF57-081A-43E6-84DD-821B7A52B4C2}" type="parTrans" cxnId="{58F90553-EF7E-47CD-B339-6A92A5E9818A}">
      <dgm:prSet/>
      <dgm:spPr/>
      <dgm:t>
        <a:bodyPr/>
        <a:lstStyle/>
        <a:p>
          <a:endParaRPr lang="uk-UA"/>
        </a:p>
      </dgm:t>
    </dgm:pt>
    <dgm:pt modelId="{F2E607EB-B57C-4AB5-856C-EA2E2148ACED}">
      <dgm:prSet phldrT="[Текст]"/>
      <dgm:spPr/>
      <dgm:t>
        <a:bodyPr/>
        <a:lstStyle/>
        <a:p>
          <a:r>
            <a:rPr lang="ru-RU" dirty="0">
              <a:solidFill>
                <a:schemeClr val="tx1"/>
              </a:solidFill>
            </a:rPr>
            <a:t>Одноплечі</a:t>
          </a:r>
          <a:r>
            <a:rPr lang="ru-RU" dirty="0">
              <a:solidFill>
                <a:srgbClr val="C00000"/>
              </a:solidFill>
            </a:rPr>
            <a:t> - патологічні хромосоми, які утворюються при повній втраті плеча</a:t>
          </a:r>
          <a:r>
            <a:rPr lang="ru-RU" dirty="0"/>
            <a:t>.</a:t>
          </a:r>
          <a:endParaRPr lang="uk-UA" dirty="0"/>
        </a:p>
      </dgm:t>
    </dgm:pt>
    <dgm:pt modelId="{B0AB873A-599F-498B-8C99-8BFF96B63460}" type="parTrans" cxnId="{FBBCBEE7-BA99-4B9D-A4CE-A81715F6F482}">
      <dgm:prSet/>
      <dgm:spPr/>
      <dgm:t>
        <a:bodyPr/>
        <a:lstStyle/>
        <a:p>
          <a:endParaRPr lang="uk-UA"/>
        </a:p>
      </dgm:t>
    </dgm:pt>
    <dgm:pt modelId="{1C714F33-A88D-4579-83B7-1E53902995FE}" type="sibTrans" cxnId="{FBBCBEE7-BA99-4B9D-A4CE-A81715F6F482}">
      <dgm:prSet/>
      <dgm:spPr/>
      <dgm:t>
        <a:bodyPr/>
        <a:lstStyle/>
        <a:p>
          <a:endParaRPr lang="uk-UA"/>
        </a:p>
      </dgm:t>
    </dgm:pt>
    <dgm:pt modelId="{126C96FD-97B3-4F71-8240-2333E8C076E0}" type="pres">
      <dgm:prSet presAssocID="{0A8672FE-4FC5-4C1E-854F-E98549988073}" presName="Name0" presStyleCnt="0">
        <dgm:presLayoutVars>
          <dgm:dir/>
          <dgm:animLvl val="lvl"/>
          <dgm:resizeHandles val="exact"/>
        </dgm:presLayoutVars>
      </dgm:prSet>
      <dgm:spPr/>
    </dgm:pt>
    <dgm:pt modelId="{631E2CD3-66EE-4663-AAAB-547BA799998B}" type="pres">
      <dgm:prSet presAssocID="{47F840CE-75BE-4531-9648-61121452B91E}" presName="linNode" presStyleCnt="0"/>
      <dgm:spPr/>
    </dgm:pt>
    <dgm:pt modelId="{E6F49694-1141-42B8-B384-50155943CB7E}" type="pres">
      <dgm:prSet presAssocID="{47F840CE-75BE-4531-9648-61121452B91E}" presName="parentText" presStyleLbl="node1" presStyleIdx="0" presStyleCnt="5">
        <dgm:presLayoutVars>
          <dgm:chMax val="1"/>
          <dgm:bulletEnabled val="1"/>
        </dgm:presLayoutVars>
      </dgm:prSet>
      <dgm:spPr/>
    </dgm:pt>
    <dgm:pt modelId="{BB41BF58-10F4-4213-A953-CEECB22209E6}" type="pres">
      <dgm:prSet presAssocID="{47F840CE-75BE-4531-9648-61121452B91E}" presName="descendantText" presStyleLbl="alignAccFollowNode1" presStyleIdx="0" presStyleCnt="3">
        <dgm:presLayoutVars>
          <dgm:bulletEnabled val="1"/>
        </dgm:presLayoutVars>
      </dgm:prSet>
      <dgm:spPr/>
    </dgm:pt>
    <dgm:pt modelId="{54648E32-9E01-4954-A9F0-60521B5135A6}" type="pres">
      <dgm:prSet presAssocID="{BC71B52C-6F0A-4836-8EC2-01EE8FE08C63}" presName="sp" presStyleCnt="0"/>
      <dgm:spPr/>
    </dgm:pt>
    <dgm:pt modelId="{E8BC933C-D429-4E12-AAA0-00202035115D}" type="pres">
      <dgm:prSet presAssocID="{949A88E1-ED8F-4E98-9F56-E84C131D0FCE}" presName="linNode" presStyleCnt="0"/>
      <dgm:spPr/>
    </dgm:pt>
    <dgm:pt modelId="{98595C3F-CD93-4E8D-90A4-521338930397}" type="pres">
      <dgm:prSet presAssocID="{949A88E1-ED8F-4E98-9F56-E84C131D0FCE}" presName="parentText" presStyleLbl="node1" presStyleIdx="1" presStyleCnt="5">
        <dgm:presLayoutVars>
          <dgm:chMax val="1"/>
          <dgm:bulletEnabled val="1"/>
        </dgm:presLayoutVars>
      </dgm:prSet>
      <dgm:spPr/>
    </dgm:pt>
    <dgm:pt modelId="{2BCE3617-2541-43A7-8FAC-EA0645DC6FCA}" type="pres">
      <dgm:prSet presAssocID="{949A88E1-ED8F-4E98-9F56-E84C131D0FCE}" presName="descendantText" presStyleLbl="alignAccFollowNode1" presStyleIdx="1" presStyleCnt="3">
        <dgm:presLayoutVars>
          <dgm:bulletEnabled val="1"/>
        </dgm:presLayoutVars>
      </dgm:prSet>
      <dgm:spPr/>
    </dgm:pt>
    <dgm:pt modelId="{8BA539BC-8D78-4D1C-B35D-9994D7987BEE}" type="pres">
      <dgm:prSet presAssocID="{AF45043A-D7F8-43CA-8439-C3918D3829F2}" presName="sp" presStyleCnt="0"/>
      <dgm:spPr/>
    </dgm:pt>
    <dgm:pt modelId="{1F2C77DC-D7F7-4DBD-8A75-987FE6B58CE6}" type="pres">
      <dgm:prSet presAssocID="{4FBEFDEE-09D0-4839-8DFD-04B88BF7D3E7}" presName="linNode" presStyleCnt="0"/>
      <dgm:spPr/>
    </dgm:pt>
    <dgm:pt modelId="{80895C88-1526-4B2D-AC39-48B62C5ED0EB}" type="pres">
      <dgm:prSet presAssocID="{4FBEFDEE-09D0-4839-8DFD-04B88BF7D3E7}" presName="parentText" presStyleLbl="node1" presStyleIdx="2" presStyleCnt="5">
        <dgm:presLayoutVars>
          <dgm:chMax val="1"/>
          <dgm:bulletEnabled val="1"/>
        </dgm:presLayoutVars>
      </dgm:prSet>
      <dgm:spPr/>
    </dgm:pt>
    <dgm:pt modelId="{D397C255-749E-41D8-B51B-2EB36BF168B4}" type="pres">
      <dgm:prSet presAssocID="{4FBEFDEE-09D0-4839-8DFD-04B88BF7D3E7}" presName="descendantText" presStyleLbl="alignAccFollowNode1" presStyleIdx="2" presStyleCnt="3">
        <dgm:presLayoutVars>
          <dgm:bulletEnabled val="1"/>
        </dgm:presLayoutVars>
      </dgm:prSet>
      <dgm:spPr/>
    </dgm:pt>
    <dgm:pt modelId="{019C4302-A66D-43BE-96B6-567B170C0058}" type="pres">
      <dgm:prSet presAssocID="{DDEFAB59-5699-4D1B-88CE-F6D801586FE6}" presName="sp" presStyleCnt="0"/>
      <dgm:spPr/>
    </dgm:pt>
    <dgm:pt modelId="{344CE341-4A4B-4620-B91E-FDF3CEE2CC02}" type="pres">
      <dgm:prSet presAssocID="{5931C7A4-1CF1-4E7D-B13A-2DC412D7201C}" presName="linNode" presStyleCnt="0"/>
      <dgm:spPr/>
    </dgm:pt>
    <dgm:pt modelId="{BB271933-8BF2-4D7A-A31E-759B29A31CB1}" type="pres">
      <dgm:prSet presAssocID="{5931C7A4-1CF1-4E7D-B13A-2DC412D7201C}" presName="parentText" presStyleLbl="node1" presStyleIdx="3" presStyleCnt="5">
        <dgm:presLayoutVars>
          <dgm:chMax val="1"/>
          <dgm:bulletEnabled val="1"/>
        </dgm:presLayoutVars>
      </dgm:prSet>
      <dgm:spPr/>
    </dgm:pt>
    <dgm:pt modelId="{533440BF-19D4-4946-8A92-464D1C73A725}" type="pres">
      <dgm:prSet presAssocID="{C677692E-080F-4E89-B3E1-FEC8EE23EE30}" presName="sp" presStyleCnt="0"/>
      <dgm:spPr/>
    </dgm:pt>
    <dgm:pt modelId="{079D76AE-BEFE-48BB-8F8E-EEAA34D344E7}" type="pres">
      <dgm:prSet presAssocID="{F2E607EB-B57C-4AB5-856C-EA2E2148ACED}" presName="linNode" presStyleCnt="0"/>
      <dgm:spPr/>
    </dgm:pt>
    <dgm:pt modelId="{2C14417E-D4F3-4344-8E24-CD89C380FF37}" type="pres">
      <dgm:prSet presAssocID="{F2E607EB-B57C-4AB5-856C-EA2E2148ACED}" presName="parentText" presStyleLbl="node1" presStyleIdx="4" presStyleCnt="5" custScaleX="168055" custLinFactX="1" custLinFactY="-2282" custLinFactNeighborX="100000" custLinFactNeighborY="-100000">
        <dgm:presLayoutVars>
          <dgm:chMax val="1"/>
          <dgm:bulletEnabled val="1"/>
        </dgm:presLayoutVars>
      </dgm:prSet>
      <dgm:spPr/>
    </dgm:pt>
  </dgm:ptLst>
  <dgm:cxnLst>
    <dgm:cxn modelId="{E7406004-5840-4470-B308-F0691A315A72}" type="presOf" srcId="{F2E607EB-B57C-4AB5-856C-EA2E2148ACED}" destId="{2C14417E-D4F3-4344-8E24-CD89C380FF37}" srcOrd="0" destOrd="0" presId="urn:microsoft.com/office/officeart/2005/8/layout/vList5"/>
    <dgm:cxn modelId="{4F1CF607-0719-4E68-BA1B-12E781A8E056}" srcId="{0A8672FE-4FC5-4C1E-854F-E98549988073}" destId="{47F840CE-75BE-4531-9648-61121452B91E}" srcOrd="0" destOrd="0" parTransId="{9D01803A-DCE2-4284-9843-BF2AF33FB7A5}" sibTransId="{BC71B52C-6F0A-4836-8EC2-01EE8FE08C63}"/>
    <dgm:cxn modelId="{BE4A2314-D283-4768-A5CC-FAADCBD84887}" srcId="{0A8672FE-4FC5-4C1E-854F-E98549988073}" destId="{4FBEFDEE-09D0-4839-8DFD-04B88BF7D3E7}" srcOrd="2" destOrd="0" parTransId="{7C9A4BB3-0287-49BF-9FC2-F74D8FC82A86}" sibTransId="{DDEFAB59-5699-4D1B-88CE-F6D801586FE6}"/>
    <dgm:cxn modelId="{BC05F820-BF40-4F72-BA13-F072A49D9616}" srcId="{4FBEFDEE-09D0-4839-8DFD-04B88BF7D3E7}" destId="{AEAED190-C54E-4108-A440-A255A4F321FB}" srcOrd="0" destOrd="0" parTransId="{16A3D5DC-782B-481C-8960-BA7864B9480C}" sibTransId="{5405EE35-32A4-454F-BF9D-D062F4730952}"/>
    <dgm:cxn modelId="{EF84C163-95BB-48DD-9011-33B37573B9DE}" type="presOf" srcId="{0A8672FE-4FC5-4C1E-854F-E98549988073}" destId="{126C96FD-97B3-4F71-8240-2333E8C076E0}" srcOrd="0" destOrd="0" presId="urn:microsoft.com/office/officeart/2005/8/layout/vList5"/>
    <dgm:cxn modelId="{61515F46-7D26-4349-A06D-0DB11A4C1281}" srcId="{0A8672FE-4FC5-4C1E-854F-E98549988073}" destId="{949A88E1-ED8F-4E98-9F56-E84C131D0FCE}" srcOrd="1" destOrd="0" parTransId="{EC3C768F-8E0A-4B15-A54F-00FA0DFE2F3D}" sibTransId="{AF45043A-D7F8-43CA-8439-C3918D3829F2}"/>
    <dgm:cxn modelId="{58F90553-EF7E-47CD-B339-6A92A5E9818A}" srcId="{949A88E1-ED8F-4E98-9F56-E84C131D0FCE}" destId="{27F6EF91-FD05-4969-8195-28458192CDD1}" srcOrd="0" destOrd="0" parTransId="{5A4EAF57-081A-43E6-84DD-821B7A52B4C2}" sibTransId="{4E2B973B-D8C2-4A0A-92FC-86834B9F09E2}"/>
    <dgm:cxn modelId="{B3A01579-1D1B-46E8-B647-165F530B44E5}" srcId="{0A8672FE-4FC5-4C1E-854F-E98549988073}" destId="{5931C7A4-1CF1-4E7D-B13A-2DC412D7201C}" srcOrd="3" destOrd="0" parTransId="{414D16F0-A4CB-4AF3-8C66-894AA964795F}" sibTransId="{C677692E-080F-4E89-B3E1-FEC8EE23EE30}"/>
    <dgm:cxn modelId="{A692057E-C6A7-469C-A8FE-A531633A7213}" type="presOf" srcId="{47F840CE-75BE-4531-9648-61121452B91E}" destId="{E6F49694-1141-42B8-B384-50155943CB7E}" srcOrd="0" destOrd="0" presId="urn:microsoft.com/office/officeart/2005/8/layout/vList5"/>
    <dgm:cxn modelId="{66E26C8D-D0E0-40B9-A384-6B1FD4D5C979}" type="presOf" srcId="{27F6EF91-FD05-4969-8195-28458192CDD1}" destId="{2BCE3617-2541-43A7-8FAC-EA0645DC6FCA}" srcOrd="0" destOrd="0" presId="urn:microsoft.com/office/officeart/2005/8/layout/vList5"/>
    <dgm:cxn modelId="{8B197A91-7A15-440A-AACC-89CA5F2C51A6}" type="presOf" srcId="{949A88E1-ED8F-4E98-9F56-E84C131D0FCE}" destId="{98595C3F-CD93-4E8D-90A4-521338930397}" srcOrd="0" destOrd="0" presId="urn:microsoft.com/office/officeart/2005/8/layout/vList5"/>
    <dgm:cxn modelId="{5A499B9D-0363-4BC1-8D3C-2793B6CD1C1B}" type="presOf" srcId="{4FBEFDEE-09D0-4839-8DFD-04B88BF7D3E7}" destId="{80895C88-1526-4B2D-AC39-48B62C5ED0EB}" srcOrd="0" destOrd="0" presId="urn:microsoft.com/office/officeart/2005/8/layout/vList5"/>
    <dgm:cxn modelId="{D35FB9B4-C0CB-4E2D-9D75-F05ED0CEE386}" type="presOf" srcId="{5931C7A4-1CF1-4E7D-B13A-2DC412D7201C}" destId="{BB271933-8BF2-4D7A-A31E-759B29A31CB1}" srcOrd="0" destOrd="0" presId="urn:microsoft.com/office/officeart/2005/8/layout/vList5"/>
    <dgm:cxn modelId="{E4C21CD2-F332-4468-8244-69ACB2DDD43A}" srcId="{47F840CE-75BE-4531-9648-61121452B91E}" destId="{70CE309D-83C0-448D-8B33-128AB4BAC089}" srcOrd="0" destOrd="0" parTransId="{EC833A1C-9B6E-4B21-B600-02491E16E5F4}" sibTransId="{5DE98D40-4C34-4157-AFEE-C030376DAED9}"/>
    <dgm:cxn modelId="{0186EED5-8183-48E5-A793-246B78B52181}" type="presOf" srcId="{70CE309D-83C0-448D-8B33-128AB4BAC089}" destId="{BB41BF58-10F4-4213-A953-CEECB22209E6}" srcOrd="0" destOrd="0" presId="urn:microsoft.com/office/officeart/2005/8/layout/vList5"/>
    <dgm:cxn modelId="{FBBCBEE7-BA99-4B9D-A4CE-A81715F6F482}" srcId="{0A8672FE-4FC5-4C1E-854F-E98549988073}" destId="{F2E607EB-B57C-4AB5-856C-EA2E2148ACED}" srcOrd="4" destOrd="0" parTransId="{B0AB873A-599F-498B-8C99-8BFF96B63460}" sibTransId="{1C714F33-A88D-4579-83B7-1E53902995FE}"/>
    <dgm:cxn modelId="{EC91C6FD-CE82-4E6A-82EE-8DA3144C2F89}" type="presOf" srcId="{AEAED190-C54E-4108-A440-A255A4F321FB}" destId="{D397C255-749E-41D8-B51B-2EB36BF168B4}" srcOrd="0" destOrd="0" presId="urn:microsoft.com/office/officeart/2005/8/layout/vList5"/>
    <dgm:cxn modelId="{62CD0623-8294-47A1-A22F-1877F39D69A6}" type="presParOf" srcId="{126C96FD-97B3-4F71-8240-2333E8C076E0}" destId="{631E2CD3-66EE-4663-AAAB-547BA799998B}" srcOrd="0" destOrd="0" presId="urn:microsoft.com/office/officeart/2005/8/layout/vList5"/>
    <dgm:cxn modelId="{E7970E05-22CB-4C0E-ADED-1458A9034F10}" type="presParOf" srcId="{631E2CD3-66EE-4663-AAAB-547BA799998B}" destId="{E6F49694-1141-42B8-B384-50155943CB7E}" srcOrd="0" destOrd="0" presId="urn:microsoft.com/office/officeart/2005/8/layout/vList5"/>
    <dgm:cxn modelId="{70A497E6-E1AE-4341-92C2-0E72578186A1}" type="presParOf" srcId="{631E2CD3-66EE-4663-AAAB-547BA799998B}" destId="{BB41BF58-10F4-4213-A953-CEECB22209E6}" srcOrd="1" destOrd="0" presId="urn:microsoft.com/office/officeart/2005/8/layout/vList5"/>
    <dgm:cxn modelId="{A4F62D55-A22B-4A5A-B4AF-F0E4C3D864BF}" type="presParOf" srcId="{126C96FD-97B3-4F71-8240-2333E8C076E0}" destId="{54648E32-9E01-4954-A9F0-60521B5135A6}" srcOrd="1" destOrd="0" presId="urn:microsoft.com/office/officeart/2005/8/layout/vList5"/>
    <dgm:cxn modelId="{4FB78695-0AD8-484E-BCA6-80E40C56A7A8}" type="presParOf" srcId="{126C96FD-97B3-4F71-8240-2333E8C076E0}" destId="{E8BC933C-D429-4E12-AAA0-00202035115D}" srcOrd="2" destOrd="0" presId="urn:microsoft.com/office/officeart/2005/8/layout/vList5"/>
    <dgm:cxn modelId="{E8865831-B17D-4DAE-9608-C57E7D2A2213}" type="presParOf" srcId="{E8BC933C-D429-4E12-AAA0-00202035115D}" destId="{98595C3F-CD93-4E8D-90A4-521338930397}" srcOrd="0" destOrd="0" presId="urn:microsoft.com/office/officeart/2005/8/layout/vList5"/>
    <dgm:cxn modelId="{28B20D83-AAFF-44E6-A0E0-BB23F6DF5298}" type="presParOf" srcId="{E8BC933C-D429-4E12-AAA0-00202035115D}" destId="{2BCE3617-2541-43A7-8FAC-EA0645DC6FCA}" srcOrd="1" destOrd="0" presId="urn:microsoft.com/office/officeart/2005/8/layout/vList5"/>
    <dgm:cxn modelId="{99D6727B-4926-449D-AA38-07CD59C0FC81}" type="presParOf" srcId="{126C96FD-97B3-4F71-8240-2333E8C076E0}" destId="{8BA539BC-8D78-4D1C-B35D-9994D7987BEE}" srcOrd="3" destOrd="0" presId="urn:microsoft.com/office/officeart/2005/8/layout/vList5"/>
    <dgm:cxn modelId="{39928AA2-1D2A-428A-B6EA-C0581444B8ED}" type="presParOf" srcId="{126C96FD-97B3-4F71-8240-2333E8C076E0}" destId="{1F2C77DC-D7F7-4DBD-8A75-987FE6B58CE6}" srcOrd="4" destOrd="0" presId="urn:microsoft.com/office/officeart/2005/8/layout/vList5"/>
    <dgm:cxn modelId="{D724488A-0086-44A3-8953-17E3768F7388}" type="presParOf" srcId="{1F2C77DC-D7F7-4DBD-8A75-987FE6B58CE6}" destId="{80895C88-1526-4B2D-AC39-48B62C5ED0EB}" srcOrd="0" destOrd="0" presId="urn:microsoft.com/office/officeart/2005/8/layout/vList5"/>
    <dgm:cxn modelId="{E19C3C33-3D11-4389-B441-15F502716DF0}" type="presParOf" srcId="{1F2C77DC-D7F7-4DBD-8A75-987FE6B58CE6}" destId="{D397C255-749E-41D8-B51B-2EB36BF168B4}" srcOrd="1" destOrd="0" presId="urn:microsoft.com/office/officeart/2005/8/layout/vList5"/>
    <dgm:cxn modelId="{7ADFBE2E-0E4E-4DE1-B45D-E298EBF0FF35}" type="presParOf" srcId="{126C96FD-97B3-4F71-8240-2333E8C076E0}" destId="{019C4302-A66D-43BE-96B6-567B170C0058}" srcOrd="5" destOrd="0" presId="urn:microsoft.com/office/officeart/2005/8/layout/vList5"/>
    <dgm:cxn modelId="{8C9FBA6E-5874-4861-92FE-E2B737856FA5}" type="presParOf" srcId="{126C96FD-97B3-4F71-8240-2333E8C076E0}" destId="{344CE341-4A4B-4620-B91E-FDF3CEE2CC02}" srcOrd="6" destOrd="0" presId="urn:microsoft.com/office/officeart/2005/8/layout/vList5"/>
    <dgm:cxn modelId="{7CDA4ED1-F4F2-4758-BE6D-9B7844000012}" type="presParOf" srcId="{344CE341-4A4B-4620-B91E-FDF3CEE2CC02}" destId="{BB271933-8BF2-4D7A-A31E-759B29A31CB1}" srcOrd="0" destOrd="0" presId="urn:microsoft.com/office/officeart/2005/8/layout/vList5"/>
    <dgm:cxn modelId="{542C3E98-B8AD-4AD4-87C5-E9AC981A491A}" type="presParOf" srcId="{126C96FD-97B3-4F71-8240-2333E8C076E0}" destId="{533440BF-19D4-4946-8A92-464D1C73A725}" srcOrd="7" destOrd="0" presId="urn:microsoft.com/office/officeart/2005/8/layout/vList5"/>
    <dgm:cxn modelId="{6E603CE6-37E9-4301-9A50-5F54B6078814}" type="presParOf" srcId="{126C96FD-97B3-4F71-8240-2333E8C076E0}" destId="{079D76AE-BEFE-48BB-8F8E-EEAA34D344E7}" srcOrd="8" destOrd="0" presId="urn:microsoft.com/office/officeart/2005/8/layout/vList5"/>
    <dgm:cxn modelId="{22601FC9-451D-4428-95EE-51D562CF3F7B}" type="presParOf" srcId="{079D76AE-BEFE-48BB-8F8E-EEAA34D344E7}" destId="{2C14417E-D4F3-4344-8E24-CD89C380FF37}"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641D53-91CE-467F-B05E-9B86107744E0}">
      <dsp:nvSpPr>
        <dsp:cNvPr id="0" name=""/>
        <dsp:cNvSpPr/>
      </dsp:nvSpPr>
      <dsp:spPr>
        <a:xfrm>
          <a:off x="0" y="0"/>
          <a:ext cx="8208912" cy="5148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ru-RU" sz="2200" kern="1200" dirty="0" err="1"/>
            <a:t>Біологія</a:t>
          </a:r>
          <a:r>
            <a:rPr lang="ru-RU" sz="2200" kern="1200" dirty="0"/>
            <a:t> </a:t>
          </a:r>
          <a:r>
            <a:rPr lang="ru-RU" sz="2200" kern="1200" dirty="0" err="1"/>
            <a:t>вивчає</a:t>
          </a:r>
          <a:endParaRPr lang="ru-RU" sz="2200" kern="1200" dirty="0"/>
        </a:p>
      </dsp:txBody>
      <dsp:txXfrm>
        <a:off x="25130" y="25130"/>
        <a:ext cx="8158652" cy="464540"/>
      </dsp:txXfrm>
    </dsp:sp>
    <dsp:sp modelId="{BD1D9F82-0D28-4A6B-8656-B6C79B0026D1}">
      <dsp:nvSpPr>
        <dsp:cNvPr id="0" name=""/>
        <dsp:cNvSpPr/>
      </dsp:nvSpPr>
      <dsp:spPr>
        <a:xfrm>
          <a:off x="0" y="665188"/>
          <a:ext cx="8208912" cy="5148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uk-UA" sz="2200" kern="1200" dirty="0"/>
            <a:t>Будову організмів</a:t>
          </a:r>
          <a:endParaRPr lang="ru-RU" sz="2200" kern="1200" dirty="0"/>
        </a:p>
      </dsp:txBody>
      <dsp:txXfrm>
        <a:off x="25130" y="690318"/>
        <a:ext cx="8158652" cy="464540"/>
      </dsp:txXfrm>
    </dsp:sp>
    <dsp:sp modelId="{FC02AF2F-E1A0-4FFA-80CA-EE79D315C21E}">
      <dsp:nvSpPr>
        <dsp:cNvPr id="0" name=""/>
        <dsp:cNvSpPr/>
      </dsp:nvSpPr>
      <dsp:spPr>
        <a:xfrm>
          <a:off x="0" y="1262685"/>
          <a:ext cx="8208912" cy="5148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ru-RU" sz="2200" kern="1200" dirty="0" err="1"/>
            <a:t>процеси</a:t>
          </a:r>
          <a:r>
            <a:rPr lang="ru-RU" sz="2200" kern="1200" dirty="0"/>
            <a:t> </a:t>
          </a:r>
          <a:r>
            <a:rPr lang="ru-RU" sz="2200" kern="1200" dirty="0" err="1"/>
            <a:t>життєдіяльності</a:t>
          </a:r>
          <a:r>
            <a:rPr lang="ru-RU" sz="2200" kern="1200" dirty="0"/>
            <a:t> </a:t>
          </a:r>
          <a:r>
            <a:rPr lang="ru-RU" sz="2200" kern="1200" dirty="0" err="1"/>
            <a:t>організмів</a:t>
          </a:r>
          <a:r>
            <a:rPr lang="ru-RU" sz="2200" kern="1200" dirty="0"/>
            <a:t>, </a:t>
          </a:r>
        </a:p>
      </dsp:txBody>
      <dsp:txXfrm>
        <a:off x="25130" y="1287815"/>
        <a:ext cx="8158652" cy="464540"/>
      </dsp:txXfrm>
    </dsp:sp>
    <dsp:sp modelId="{70F44A88-AB7A-4191-814D-A28DE340645C}">
      <dsp:nvSpPr>
        <dsp:cNvPr id="0" name=""/>
        <dsp:cNvSpPr/>
      </dsp:nvSpPr>
      <dsp:spPr>
        <a:xfrm>
          <a:off x="0" y="1871983"/>
          <a:ext cx="8208912" cy="5148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ru-RU" sz="2200" kern="1200"/>
            <a:t>їх життєві цикли, </a:t>
          </a:r>
        </a:p>
      </dsp:txBody>
      <dsp:txXfrm>
        <a:off x="25130" y="1897113"/>
        <a:ext cx="8158652" cy="464540"/>
      </dsp:txXfrm>
    </dsp:sp>
    <dsp:sp modelId="{DEA61560-4E1F-46FF-AAA1-17FCA3B245DC}">
      <dsp:nvSpPr>
        <dsp:cNvPr id="0" name=""/>
        <dsp:cNvSpPr/>
      </dsp:nvSpPr>
      <dsp:spPr>
        <a:xfrm>
          <a:off x="0" y="2420351"/>
          <a:ext cx="8208912" cy="5148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ru-RU" sz="2200" kern="1200"/>
            <a:t>взаємозв</a:t>
          </a:r>
          <a:r>
            <a:rPr lang="en-US" sz="2200" kern="1200"/>
            <a:t>’</a:t>
          </a:r>
          <a:r>
            <a:rPr lang="ru-RU" sz="2200" kern="1200"/>
            <a:t>язки з довкіллям, </a:t>
          </a:r>
        </a:p>
      </dsp:txBody>
      <dsp:txXfrm>
        <a:off x="25130" y="2445481"/>
        <a:ext cx="8158652" cy="464540"/>
      </dsp:txXfrm>
    </dsp:sp>
    <dsp:sp modelId="{BD3C6707-0FE2-4529-8F7E-B8474F0F7147}">
      <dsp:nvSpPr>
        <dsp:cNvPr id="0" name=""/>
        <dsp:cNvSpPr/>
      </dsp:nvSpPr>
      <dsp:spPr>
        <a:xfrm>
          <a:off x="0" y="3029650"/>
          <a:ext cx="8208912" cy="5148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ru-RU" sz="2200" kern="1200"/>
            <a:t>походження, </a:t>
          </a:r>
        </a:p>
      </dsp:txBody>
      <dsp:txXfrm>
        <a:off x="25130" y="3054780"/>
        <a:ext cx="8158652" cy="464540"/>
      </dsp:txXfrm>
    </dsp:sp>
    <dsp:sp modelId="{487B20B4-8DB5-4A95-B217-845BDB16C0A7}">
      <dsp:nvSpPr>
        <dsp:cNvPr id="0" name=""/>
        <dsp:cNvSpPr/>
      </dsp:nvSpPr>
      <dsp:spPr>
        <a:xfrm>
          <a:off x="0" y="3578019"/>
          <a:ext cx="8208912" cy="5148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ru-RU" sz="2200" kern="1200" dirty="0" err="1"/>
            <a:t>індивідуальний</a:t>
          </a:r>
          <a:r>
            <a:rPr lang="ru-RU" sz="2200" kern="1200" dirty="0"/>
            <a:t> </a:t>
          </a:r>
          <a:r>
            <a:rPr lang="ru-RU" sz="2200" kern="1200" dirty="0" err="1"/>
            <a:t>розвиток</a:t>
          </a:r>
          <a:r>
            <a:rPr lang="ru-RU" sz="2200" kern="1200" dirty="0"/>
            <a:t> </a:t>
          </a:r>
          <a:r>
            <a:rPr lang="ru-RU" sz="2200" kern="1200" dirty="0" err="1"/>
            <a:t>організму</a:t>
          </a:r>
          <a:endParaRPr lang="ru-RU" sz="2200" kern="1200" dirty="0"/>
        </a:p>
      </dsp:txBody>
      <dsp:txXfrm>
        <a:off x="25130" y="3603149"/>
        <a:ext cx="8158652" cy="464540"/>
      </dsp:txXfrm>
    </dsp:sp>
    <dsp:sp modelId="{4E0CCC4C-C26F-4CCC-9347-DC3C53666A7C}">
      <dsp:nvSpPr>
        <dsp:cNvPr id="0" name=""/>
        <dsp:cNvSpPr/>
      </dsp:nvSpPr>
      <dsp:spPr>
        <a:xfrm>
          <a:off x="0" y="4221177"/>
          <a:ext cx="8208912" cy="5148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ru-RU" sz="2200" kern="1200"/>
            <a:t>історичний розвиток виду</a:t>
          </a:r>
          <a:endParaRPr lang="ru-RU" sz="2200" kern="1200" dirty="0"/>
        </a:p>
      </dsp:txBody>
      <dsp:txXfrm>
        <a:off x="25130" y="4246307"/>
        <a:ext cx="8158652" cy="4645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0B1DF-16A9-446D-9606-DDBC4214E258}">
      <dsp:nvSpPr>
        <dsp:cNvPr id="0" name=""/>
        <dsp:cNvSpPr/>
      </dsp:nvSpPr>
      <dsp:spPr>
        <a:xfrm>
          <a:off x="1800185" y="499195"/>
          <a:ext cx="3253138" cy="82786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28575" rIns="57150" bIns="28575" numCol="1" spcCol="1270" anchor="ctr" anchorCtr="0">
          <a:noAutofit/>
        </a:bodyPr>
        <a:lstStyle/>
        <a:p>
          <a:pPr marL="0" lvl="0" indent="0" algn="ctr" defTabSz="666750" rtl="0">
            <a:lnSpc>
              <a:spcPct val="90000"/>
            </a:lnSpc>
            <a:spcBef>
              <a:spcPct val="0"/>
            </a:spcBef>
            <a:spcAft>
              <a:spcPct val="35000"/>
            </a:spcAft>
            <a:buNone/>
          </a:pPr>
          <a:r>
            <a:rPr lang="ru-RU" sz="1500" kern="1200" dirty="0"/>
            <a:t>морфологію і </a:t>
          </a:r>
          <a:r>
            <a:rPr lang="ru-RU" sz="1500" kern="1200" dirty="0" err="1"/>
            <a:t>фізіологію</a:t>
          </a:r>
          <a:r>
            <a:rPr lang="ru-RU" sz="1500" kern="1200" dirty="0"/>
            <a:t> </a:t>
          </a:r>
          <a:r>
            <a:rPr lang="ru-RU" sz="1500" kern="1200" dirty="0" err="1"/>
            <a:t>людини</a:t>
          </a:r>
          <a:r>
            <a:rPr lang="ru-RU" sz="1500" kern="1200" dirty="0"/>
            <a:t>,</a:t>
          </a:r>
        </a:p>
      </dsp:txBody>
      <dsp:txXfrm>
        <a:off x="1840598" y="539608"/>
        <a:ext cx="3172312" cy="747043"/>
      </dsp:txXfrm>
    </dsp:sp>
    <dsp:sp modelId="{4CBE29EA-4762-4D2F-9643-BD845F0DA5E2}">
      <dsp:nvSpPr>
        <dsp:cNvPr id="0" name=""/>
        <dsp:cNvSpPr/>
      </dsp:nvSpPr>
      <dsp:spPr>
        <a:xfrm>
          <a:off x="1800185" y="1363292"/>
          <a:ext cx="3253138" cy="82786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28575" rIns="57150" bIns="28575" numCol="1" spcCol="1270" anchor="ctr" anchorCtr="0">
          <a:noAutofit/>
        </a:bodyPr>
        <a:lstStyle/>
        <a:p>
          <a:pPr marL="0" lvl="0" indent="0" algn="ctr" defTabSz="666750" rtl="0">
            <a:lnSpc>
              <a:spcPct val="90000"/>
            </a:lnSpc>
            <a:spcBef>
              <a:spcPct val="0"/>
            </a:spcBef>
            <a:spcAft>
              <a:spcPct val="35000"/>
            </a:spcAft>
            <a:buNone/>
          </a:pPr>
          <a:r>
            <a:rPr lang="ru-RU" sz="1500" kern="1200" dirty="0" err="1"/>
            <a:t>індивідуальний</a:t>
          </a:r>
          <a:r>
            <a:rPr lang="ru-RU" sz="1500" kern="1200" dirty="0"/>
            <a:t> </a:t>
          </a:r>
          <a:r>
            <a:rPr lang="ru-RU" sz="1500" kern="1200" dirty="0" err="1"/>
            <a:t>розвиток</a:t>
          </a:r>
          <a:r>
            <a:rPr lang="ru-RU" sz="1500" kern="1200" dirty="0"/>
            <a:t> ,</a:t>
          </a:r>
        </a:p>
      </dsp:txBody>
      <dsp:txXfrm>
        <a:off x="1840598" y="1403705"/>
        <a:ext cx="3172312" cy="747043"/>
      </dsp:txXfrm>
    </dsp:sp>
    <dsp:sp modelId="{5A3B19D6-9AFE-4B29-A601-EF663DC0BD57}">
      <dsp:nvSpPr>
        <dsp:cNvPr id="0" name=""/>
        <dsp:cNvSpPr/>
      </dsp:nvSpPr>
      <dsp:spPr>
        <a:xfrm>
          <a:off x="5159701" y="499195"/>
          <a:ext cx="3253138" cy="82786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28575" rIns="57150" bIns="28575" numCol="1" spcCol="1270" anchor="ctr" anchorCtr="0">
          <a:noAutofit/>
        </a:bodyPr>
        <a:lstStyle/>
        <a:p>
          <a:pPr marL="0" lvl="0" indent="0" algn="ctr" defTabSz="666750" rtl="0">
            <a:lnSpc>
              <a:spcPct val="90000"/>
            </a:lnSpc>
            <a:spcBef>
              <a:spcPct val="0"/>
            </a:spcBef>
            <a:spcAft>
              <a:spcPct val="35000"/>
            </a:spcAft>
            <a:buNone/>
          </a:pPr>
          <a:r>
            <a:rPr lang="ru-RU" sz="1500" kern="1200"/>
            <a:t>спадковість і мінливість людини, </a:t>
          </a:r>
        </a:p>
      </dsp:txBody>
      <dsp:txXfrm>
        <a:off x="5200114" y="539608"/>
        <a:ext cx="3172312" cy="747043"/>
      </dsp:txXfrm>
    </dsp:sp>
    <dsp:sp modelId="{1B8057C2-8A73-46D1-A5CD-24F1ECCB85FD}">
      <dsp:nvSpPr>
        <dsp:cNvPr id="0" name=""/>
        <dsp:cNvSpPr/>
      </dsp:nvSpPr>
      <dsp:spPr>
        <a:xfrm>
          <a:off x="5184588" y="1368152"/>
          <a:ext cx="3253138" cy="82786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28575" rIns="57150" bIns="28575" numCol="1" spcCol="1270" anchor="ctr" anchorCtr="0">
          <a:noAutofit/>
        </a:bodyPr>
        <a:lstStyle/>
        <a:p>
          <a:pPr marL="0" lvl="0" indent="0" algn="ctr" defTabSz="666750" rtl="0">
            <a:lnSpc>
              <a:spcPct val="90000"/>
            </a:lnSpc>
            <a:spcBef>
              <a:spcPct val="0"/>
            </a:spcBef>
            <a:spcAft>
              <a:spcPct val="35000"/>
            </a:spcAft>
            <a:buNone/>
          </a:pPr>
          <a:r>
            <a:rPr lang="ru-RU" sz="1500" kern="1200"/>
            <a:t>походження людини і її еволюцію,</a:t>
          </a:r>
        </a:p>
      </dsp:txBody>
      <dsp:txXfrm>
        <a:off x="5225001" y="1408565"/>
        <a:ext cx="3172312" cy="747043"/>
      </dsp:txXfrm>
    </dsp:sp>
    <dsp:sp modelId="{CB246205-160C-4FE9-8BAD-E388F2F74C09}">
      <dsp:nvSpPr>
        <dsp:cNvPr id="0" name=""/>
        <dsp:cNvSpPr/>
      </dsp:nvSpPr>
      <dsp:spPr>
        <a:xfrm>
          <a:off x="5184588" y="2232249"/>
          <a:ext cx="3253138" cy="82786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28575" rIns="57150" bIns="28575" numCol="1" spcCol="1270" anchor="ctr" anchorCtr="0">
          <a:noAutofit/>
        </a:bodyPr>
        <a:lstStyle/>
        <a:p>
          <a:pPr marL="0" lvl="0" indent="0" algn="ctr" defTabSz="666750" rtl="0">
            <a:lnSpc>
              <a:spcPct val="90000"/>
            </a:lnSpc>
            <a:spcBef>
              <a:spcPct val="0"/>
            </a:spcBef>
            <a:spcAft>
              <a:spcPct val="35000"/>
            </a:spcAft>
            <a:buNone/>
          </a:pPr>
          <a:r>
            <a:rPr lang="ru-RU" sz="1500" kern="1200" dirty="0" err="1"/>
            <a:t>географічне</a:t>
          </a:r>
          <a:r>
            <a:rPr lang="ru-RU" sz="1500" kern="1200" dirty="0"/>
            <a:t> </a:t>
          </a:r>
          <a:r>
            <a:rPr lang="ru-RU" sz="1500" kern="1200" dirty="0" err="1"/>
            <a:t>розповсюдження</a:t>
          </a:r>
          <a:r>
            <a:rPr lang="ru-RU" sz="1500" kern="1200" dirty="0"/>
            <a:t>, </a:t>
          </a:r>
          <a:r>
            <a:rPr lang="ru-RU" sz="1500" kern="1200" dirty="0" err="1"/>
            <a:t>чисельність</a:t>
          </a:r>
          <a:r>
            <a:rPr lang="ru-RU" sz="1500" kern="1200" dirty="0"/>
            <a:t> і структуру </a:t>
          </a:r>
          <a:r>
            <a:rPr lang="ru-RU" sz="1500" kern="1200" dirty="0" err="1"/>
            <a:t>популяцій</a:t>
          </a:r>
          <a:r>
            <a:rPr lang="ru-RU" sz="1500" kern="1200" dirty="0"/>
            <a:t> </a:t>
          </a:r>
          <a:r>
            <a:rPr lang="ru-RU" sz="1500" kern="1200" dirty="0" err="1"/>
            <a:t>людства</a:t>
          </a:r>
          <a:r>
            <a:rPr lang="ru-RU" sz="1500" kern="1200" dirty="0"/>
            <a:t> у </a:t>
          </a:r>
          <a:r>
            <a:rPr lang="ru-RU" sz="1500" kern="1200" dirty="0" err="1"/>
            <a:t>просторі</a:t>
          </a:r>
          <a:r>
            <a:rPr lang="ru-RU" sz="1500" kern="1200" dirty="0"/>
            <a:t> та </a:t>
          </a:r>
          <a:r>
            <a:rPr lang="ru-RU" sz="1500" kern="1200" dirty="0" err="1"/>
            <a:t>часі</a:t>
          </a:r>
          <a:r>
            <a:rPr lang="ru-RU" sz="1500" kern="1200" dirty="0"/>
            <a:t>,</a:t>
          </a:r>
        </a:p>
      </dsp:txBody>
      <dsp:txXfrm>
        <a:off x="5225001" y="2272662"/>
        <a:ext cx="3172312" cy="747043"/>
      </dsp:txXfrm>
    </dsp:sp>
    <dsp:sp modelId="{30727B7B-136A-4373-8BA0-FB41F1D3CDB5}">
      <dsp:nvSpPr>
        <dsp:cNvPr id="0" name=""/>
        <dsp:cNvSpPr/>
      </dsp:nvSpPr>
      <dsp:spPr>
        <a:xfrm>
          <a:off x="1800185" y="2232249"/>
          <a:ext cx="3253138" cy="82786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28575" rIns="57150" bIns="28575" numCol="1" spcCol="1270" anchor="ctr" anchorCtr="0">
          <a:noAutofit/>
        </a:bodyPr>
        <a:lstStyle/>
        <a:p>
          <a:pPr marL="0" lvl="0" indent="0" algn="ctr" defTabSz="666750" rtl="0">
            <a:lnSpc>
              <a:spcPct val="90000"/>
            </a:lnSpc>
            <a:spcBef>
              <a:spcPct val="0"/>
            </a:spcBef>
            <a:spcAft>
              <a:spcPct val="35000"/>
            </a:spcAft>
            <a:buNone/>
          </a:pPr>
          <a:r>
            <a:rPr lang="ru-RU" sz="1500" kern="1200"/>
            <a:t>особливості поведінки та ін.</a:t>
          </a:r>
          <a:br>
            <a:rPr lang="ru-RU" sz="1500" kern="1200"/>
          </a:br>
          <a:br>
            <a:rPr lang="ru-RU" sz="1500" kern="1200"/>
          </a:br>
          <a:endParaRPr lang="ru-RU" sz="1500" kern="1200"/>
        </a:p>
      </dsp:txBody>
      <dsp:txXfrm>
        <a:off x="1840598" y="2272662"/>
        <a:ext cx="3172312" cy="7470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CBC6AA-F673-4B08-9FFF-BFCEFBC2580D}">
      <dsp:nvSpPr>
        <dsp:cNvPr id="0" name=""/>
        <dsp:cNvSpPr/>
      </dsp:nvSpPr>
      <dsp:spPr>
        <a:xfrm rot="5400000">
          <a:off x="-245395" y="248052"/>
          <a:ext cx="1635968" cy="114517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b="1" kern="1200" baseline="0" dirty="0">
              <a:solidFill>
                <a:schemeClr val="accent2"/>
              </a:solidFill>
            </a:rPr>
            <a:t>Мікро</a:t>
          </a:r>
        </a:p>
        <a:p>
          <a:pPr marL="0" lvl="0" indent="0" algn="ctr" defTabSz="889000">
            <a:lnSpc>
              <a:spcPct val="90000"/>
            </a:lnSpc>
            <a:spcBef>
              <a:spcPct val="0"/>
            </a:spcBef>
            <a:spcAft>
              <a:spcPct val="35000"/>
            </a:spcAft>
            <a:buNone/>
          </a:pPr>
          <a:r>
            <a:rPr lang="uk-UA" sz="2000" b="1" kern="1200" baseline="0" dirty="0">
              <a:solidFill>
                <a:schemeClr val="accent2"/>
              </a:solidFill>
            </a:rPr>
            <a:t>системи</a:t>
          </a:r>
        </a:p>
      </dsp:txBody>
      <dsp:txXfrm rot="-5400000">
        <a:off x="1" y="575246"/>
        <a:ext cx="1145177" cy="490791"/>
      </dsp:txXfrm>
    </dsp:sp>
    <dsp:sp modelId="{11CA47F5-8DFE-4E0D-ABD3-42337C4111FE}">
      <dsp:nvSpPr>
        <dsp:cNvPr id="0" name=""/>
        <dsp:cNvSpPr/>
      </dsp:nvSpPr>
      <dsp:spPr>
        <a:xfrm rot="5400000">
          <a:off x="4155419" y="-3010241"/>
          <a:ext cx="1063938" cy="708442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uk-UA" sz="2100" kern="1200" dirty="0"/>
            <a:t>Молекулярно-генетичний рівень</a:t>
          </a:r>
        </a:p>
        <a:p>
          <a:pPr marL="228600" lvl="1" indent="-228600" algn="l" defTabSz="933450">
            <a:lnSpc>
              <a:spcPct val="90000"/>
            </a:lnSpc>
            <a:spcBef>
              <a:spcPct val="0"/>
            </a:spcBef>
            <a:spcAft>
              <a:spcPct val="15000"/>
            </a:spcAft>
            <a:buChar char="•"/>
          </a:pPr>
          <a:r>
            <a:rPr lang="uk-UA" sz="2100" kern="1200" dirty="0"/>
            <a:t>Субклітинний рівень</a:t>
          </a:r>
        </a:p>
        <a:p>
          <a:pPr marL="228600" lvl="1" indent="-228600" algn="l" defTabSz="933450">
            <a:lnSpc>
              <a:spcPct val="90000"/>
            </a:lnSpc>
            <a:spcBef>
              <a:spcPct val="0"/>
            </a:spcBef>
            <a:spcAft>
              <a:spcPct val="15000"/>
            </a:spcAft>
            <a:buChar char="•"/>
          </a:pPr>
          <a:r>
            <a:rPr lang="uk-UA" sz="2100" kern="1200" dirty="0"/>
            <a:t>Клітинний рівень</a:t>
          </a:r>
        </a:p>
      </dsp:txBody>
      <dsp:txXfrm rot="-5400000">
        <a:off x="1145178" y="51937"/>
        <a:ext cx="7032485" cy="960064"/>
      </dsp:txXfrm>
    </dsp:sp>
    <dsp:sp modelId="{C8DD6C4D-9FC0-4DF4-BC87-FA0803F9E27F}">
      <dsp:nvSpPr>
        <dsp:cNvPr id="0" name=""/>
        <dsp:cNvSpPr/>
      </dsp:nvSpPr>
      <dsp:spPr>
        <a:xfrm rot="5400000">
          <a:off x="-245395" y="1690392"/>
          <a:ext cx="1635968" cy="114517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b="1" kern="1200" dirty="0">
              <a:solidFill>
                <a:srgbClr val="0000FF"/>
              </a:solidFill>
            </a:rPr>
            <a:t>Мезо системи</a:t>
          </a:r>
        </a:p>
      </dsp:txBody>
      <dsp:txXfrm rot="-5400000">
        <a:off x="1" y="2017586"/>
        <a:ext cx="1145177" cy="490791"/>
      </dsp:txXfrm>
    </dsp:sp>
    <dsp:sp modelId="{F10C4C04-09E1-4701-9EB1-05D152BF35C1}">
      <dsp:nvSpPr>
        <dsp:cNvPr id="0" name=""/>
        <dsp:cNvSpPr/>
      </dsp:nvSpPr>
      <dsp:spPr>
        <a:xfrm rot="5400000">
          <a:off x="4155699" y="-1565524"/>
          <a:ext cx="1063379" cy="708442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uk-UA" sz="2100" kern="1200" dirty="0"/>
            <a:t>Тканинний рівень</a:t>
          </a:r>
        </a:p>
        <a:p>
          <a:pPr marL="228600" lvl="1" indent="-228600" algn="l" defTabSz="933450">
            <a:lnSpc>
              <a:spcPct val="90000"/>
            </a:lnSpc>
            <a:spcBef>
              <a:spcPct val="0"/>
            </a:spcBef>
            <a:spcAft>
              <a:spcPct val="15000"/>
            </a:spcAft>
            <a:buChar char="•"/>
          </a:pPr>
          <a:r>
            <a:rPr lang="uk-UA" sz="2100" kern="1200" dirty="0"/>
            <a:t>Органний (системи органів)</a:t>
          </a:r>
        </a:p>
        <a:p>
          <a:pPr marL="228600" lvl="1" indent="-228600" algn="l" defTabSz="933450">
            <a:lnSpc>
              <a:spcPct val="90000"/>
            </a:lnSpc>
            <a:spcBef>
              <a:spcPct val="0"/>
            </a:spcBef>
            <a:spcAft>
              <a:spcPct val="15000"/>
            </a:spcAft>
            <a:buChar char="•"/>
          </a:pPr>
          <a:r>
            <a:rPr lang="uk-UA" sz="2100" kern="1200" dirty="0"/>
            <a:t>Організмовий</a:t>
          </a:r>
        </a:p>
      </dsp:txBody>
      <dsp:txXfrm rot="-5400000">
        <a:off x="1145178" y="1496907"/>
        <a:ext cx="7032512" cy="959559"/>
      </dsp:txXfrm>
    </dsp:sp>
    <dsp:sp modelId="{8C78F135-AB24-497C-9BD9-83DEFF6BF2F6}">
      <dsp:nvSpPr>
        <dsp:cNvPr id="0" name=""/>
        <dsp:cNvSpPr/>
      </dsp:nvSpPr>
      <dsp:spPr>
        <a:xfrm rot="5400000">
          <a:off x="-245395" y="3132732"/>
          <a:ext cx="1635968" cy="114517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b="1" kern="1200" dirty="0">
              <a:solidFill>
                <a:schemeClr val="accent6">
                  <a:lumMod val="60000"/>
                  <a:lumOff val="40000"/>
                </a:schemeClr>
              </a:solidFill>
            </a:rPr>
            <a:t>Макро системи</a:t>
          </a:r>
        </a:p>
      </dsp:txBody>
      <dsp:txXfrm rot="-5400000">
        <a:off x="1" y="3459926"/>
        <a:ext cx="1145177" cy="490791"/>
      </dsp:txXfrm>
    </dsp:sp>
    <dsp:sp modelId="{31974FC3-AD74-41F7-9F31-E0D0B63FF55F}">
      <dsp:nvSpPr>
        <dsp:cNvPr id="0" name=""/>
        <dsp:cNvSpPr/>
      </dsp:nvSpPr>
      <dsp:spPr>
        <a:xfrm rot="5400000">
          <a:off x="4155699" y="-123184"/>
          <a:ext cx="1063379" cy="708442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uk-UA" sz="2100" kern="1200" dirty="0"/>
            <a:t>Популяційно-видовий рівень</a:t>
          </a:r>
        </a:p>
        <a:p>
          <a:pPr marL="228600" lvl="1" indent="-228600" algn="l" defTabSz="933450">
            <a:lnSpc>
              <a:spcPct val="90000"/>
            </a:lnSpc>
            <a:spcBef>
              <a:spcPct val="0"/>
            </a:spcBef>
            <a:spcAft>
              <a:spcPct val="15000"/>
            </a:spcAft>
            <a:buChar char="•"/>
          </a:pPr>
          <a:r>
            <a:rPr lang="uk-UA" sz="2100" kern="1200" dirty="0"/>
            <a:t>Біогеоценотичний рівень (екосистемний)</a:t>
          </a:r>
        </a:p>
        <a:p>
          <a:pPr marL="228600" lvl="1" indent="-228600" algn="l" defTabSz="933450">
            <a:lnSpc>
              <a:spcPct val="90000"/>
            </a:lnSpc>
            <a:spcBef>
              <a:spcPct val="0"/>
            </a:spcBef>
            <a:spcAft>
              <a:spcPct val="15000"/>
            </a:spcAft>
            <a:buChar char="•"/>
          </a:pPr>
          <a:r>
            <a:rPr lang="uk-UA" sz="2100" kern="1200" dirty="0"/>
            <a:t>Біосферний рівень</a:t>
          </a:r>
        </a:p>
      </dsp:txBody>
      <dsp:txXfrm rot="-5400000">
        <a:off x="1145178" y="2939247"/>
        <a:ext cx="7032512" cy="9595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19100B-02F7-4B1E-BAEF-E9DA2D8BEE34}">
      <dsp:nvSpPr>
        <dsp:cNvPr id="0" name=""/>
        <dsp:cNvSpPr/>
      </dsp:nvSpPr>
      <dsp:spPr>
        <a:xfrm>
          <a:off x="6104881" y="2724914"/>
          <a:ext cx="91440" cy="507496"/>
        </a:xfrm>
        <a:custGeom>
          <a:avLst/>
          <a:gdLst/>
          <a:ahLst/>
          <a:cxnLst/>
          <a:rect l="0" t="0" r="0" b="0"/>
          <a:pathLst>
            <a:path>
              <a:moveTo>
                <a:pt x="45720" y="0"/>
              </a:moveTo>
              <a:lnTo>
                <a:pt x="45720" y="507496"/>
              </a:lnTo>
            </a:path>
          </a:pathLst>
        </a:custGeom>
        <a:noFill/>
        <a:ln w="25400"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1DC3F5-CDCF-47AC-A8DD-B24E815A444C}">
      <dsp:nvSpPr>
        <dsp:cNvPr id="0" name=""/>
        <dsp:cNvSpPr/>
      </dsp:nvSpPr>
      <dsp:spPr>
        <a:xfrm>
          <a:off x="4551043" y="1109360"/>
          <a:ext cx="1599558" cy="507496"/>
        </a:xfrm>
        <a:custGeom>
          <a:avLst/>
          <a:gdLst/>
          <a:ahLst/>
          <a:cxnLst/>
          <a:rect l="0" t="0" r="0" b="0"/>
          <a:pathLst>
            <a:path>
              <a:moveTo>
                <a:pt x="0" y="0"/>
              </a:moveTo>
              <a:lnTo>
                <a:pt x="0" y="345843"/>
              </a:lnTo>
              <a:lnTo>
                <a:pt x="1599558" y="345843"/>
              </a:lnTo>
              <a:lnTo>
                <a:pt x="1599558" y="507496"/>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795DD0-949F-493F-A2CD-CAE0C3175B66}">
      <dsp:nvSpPr>
        <dsp:cNvPr id="0" name=""/>
        <dsp:cNvSpPr/>
      </dsp:nvSpPr>
      <dsp:spPr>
        <a:xfrm>
          <a:off x="2951484" y="2724914"/>
          <a:ext cx="1066372" cy="507496"/>
        </a:xfrm>
        <a:custGeom>
          <a:avLst/>
          <a:gdLst/>
          <a:ahLst/>
          <a:cxnLst/>
          <a:rect l="0" t="0" r="0" b="0"/>
          <a:pathLst>
            <a:path>
              <a:moveTo>
                <a:pt x="0" y="0"/>
              </a:moveTo>
              <a:lnTo>
                <a:pt x="0" y="345843"/>
              </a:lnTo>
              <a:lnTo>
                <a:pt x="1066372" y="345843"/>
              </a:lnTo>
              <a:lnTo>
                <a:pt x="1066372" y="507496"/>
              </a:lnTo>
            </a:path>
          </a:pathLst>
        </a:custGeom>
        <a:noFill/>
        <a:ln w="25400"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52312A-9EB3-4272-B5CD-5E66116A1AF3}">
      <dsp:nvSpPr>
        <dsp:cNvPr id="0" name=""/>
        <dsp:cNvSpPr/>
      </dsp:nvSpPr>
      <dsp:spPr>
        <a:xfrm>
          <a:off x="1885112" y="2724914"/>
          <a:ext cx="1066372" cy="507496"/>
        </a:xfrm>
        <a:custGeom>
          <a:avLst/>
          <a:gdLst/>
          <a:ahLst/>
          <a:cxnLst/>
          <a:rect l="0" t="0" r="0" b="0"/>
          <a:pathLst>
            <a:path>
              <a:moveTo>
                <a:pt x="1066372" y="0"/>
              </a:moveTo>
              <a:lnTo>
                <a:pt x="1066372" y="345843"/>
              </a:lnTo>
              <a:lnTo>
                <a:pt x="0" y="345843"/>
              </a:lnTo>
              <a:lnTo>
                <a:pt x="0" y="507496"/>
              </a:lnTo>
            </a:path>
          </a:pathLst>
        </a:custGeom>
        <a:noFill/>
        <a:ln w="25400"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EDB5AE-CC48-4561-A0F9-6DA305B8E6CF}">
      <dsp:nvSpPr>
        <dsp:cNvPr id="0" name=""/>
        <dsp:cNvSpPr/>
      </dsp:nvSpPr>
      <dsp:spPr>
        <a:xfrm>
          <a:off x="2951484" y="1109360"/>
          <a:ext cx="1599558" cy="507496"/>
        </a:xfrm>
        <a:custGeom>
          <a:avLst/>
          <a:gdLst/>
          <a:ahLst/>
          <a:cxnLst/>
          <a:rect l="0" t="0" r="0" b="0"/>
          <a:pathLst>
            <a:path>
              <a:moveTo>
                <a:pt x="1599558" y="0"/>
              </a:moveTo>
              <a:lnTo>
                <a:pt x="1599558" y="345843"/>
              </a:lnTo>
              <a:lnTo>
                <a:pt x="0" y="345843"/>
              </a:lnTo>
              <a:lnTo>
                <a:pt x="0" y="507496"/>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8A09BC-D3AB-4610-A826-A264F4B5C320}">
      <dsp:nvSpPr>
        <dsp:cNvPr id="0" name=""/>
        <dsp:cNvSpPr/>
      </dsp:nvSpPr>
      <dsp:spPr>
        <a:xfrm>
          <a:off x="3678556" y="1303"/>
          <a:ext cx="1744972" cy="1108057"/>
        </a:xfrm>
        <a:prstGeom prst="roundRect">
          <a:avLst>
            <a:gd name="adj" fmla="val 10000"/>
          </a:avLst>
        </a:prstGeom>
        <a:solidFill>
          <a:schemeClr val="accent2">
            <a:shade val="6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5E440F3-7CCF-44C1-AA02-541FF4BFF691}">
      <dsp:nvSpPr>
        <dsp:cNvPr id="0" name=""/>
        <dsp:cNvSpPr/>
      </dsp:nvSpPr>
      <dsp:spPr>
        <a:xfrm>
          <a:off x="3872442" y="185494"/>
          <a:ext cx="1744972" cy="1108057"/>
        </a:xfrm>
        <a:prstGeom prst="roundRect">
          <a:avLst>
            <a:gd name="adj" fmla="val 10000"/>
          </a:avLst>
        </a:prstGeom>
        <a:solidFill>
          <a:schemeClr val="lt1">
            <a:alpha val="9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uk-UA" sz="2200" kern="1200" dirty="0"/>
            <a:t>Форми життя</a:t>
          </a:r>
        </a:p>
      </dsp:txBody>
      <dsp:txXfrm>
        <a:off x="3904896" y="217948"/>
        <a:ext cx="1680064" cy="1043149"/>
      </dsp:txXfrm>
    </dsp:sp>
    <dsp:sp modelId="{1A3A9E7F-D5D8-436B-B15E-0C387DFA72A4}">
      <dsp:nvSpPr>
        <dsp:cNvPr id="0" name=""/>
        <dsp:cNvSpPr/>
      </dsp:nvSpPr>
      <dsp:spPr>
        <a:xfrm>
          <a:off x="2078998" y="1616856"/>
          <a:ext cx="1744972" cy="1108057"/>
        </a:xfrm>
        <a:prstGeom prst="roundRect">
          <a:avLst>
            <a:gd name="adj" fmla="val 10000"/>
          </a:avLst>
        </a:prstGeom>
        <a:solidFill>
          <a:schemeClr val="accent2">
            <a:shade val="8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B3AC7E5-61FF-4278-8747-44CE1C85CCD8}">
      <dsp:nvSpPr>
        <dsp:cNvPr id="0" name=""/>
        <dsp:cNvSpPr/>
      </dsp:nvSpPr>
      <dsp:spPr>
        <a:xfrm>
          <a:off x="2272884" y="1801048"/>
          <a:ext cx="1744972" cy="1108057"/>
        </a:xfrm>
        <a:prstGeom prst="roundRect">
          <a:avLst>
            <a:gd name="adj" fmla="val 10000"/>
          </a:avLst>
        </a:prstGeom>
        <a:solidFill>
          <a:schemeClr val="lt1">
            <a:alpha val="90000"/>
            <a:hueOff val="0"/>
            <a:satOff val="0"/>
            <a:lumOff val="0"/>
            <a:alphaOff val="0"/>
          </a:schemeClr>
        </a:solidFill>
        <a:ln w="25400" cap="flat" cmpd="sng" algn="ctr">
          <a:solidFill>
            <a:schemeClr val="accent2">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uk-UA" sz="2200" kern="1200" dirty="0"/>
            <a:t>клітинні</a:t>
          </a:r>
        </a:p>
      </dsp:txBody>
      <dsp:txXfrm>
        <a:off x="2305338" y="1833502"/>
        <a:ext cx="1680064" cy="1043149"/>
      </dsp:txXfrm>
    </dsp:sp>
    <dsp:sp modelId="{092C56FF-C915-41C3-BCEE-EAFA201525EC}">
      <dsp:nvSpPr>
        <dsp:cNvPr id="0" name=""/>
        <dsp:cNvSpPr/>
      </dsp:nvSpPr>
      <dsp:spPr>
        <a:xfrm>
          <a:off x="1012626" y="3232410"/>
          <a:ext cx="1744972" cy="1108057"/>
        </a:xfrm>
        <a:prstGeom prst="roundRect">
          <a:avLst>
            <a:gd name="adj" fmla="val 10000"/>
          </a:avLst>
        </a:prstGeom>
        <a:solidFill>
          <a:schemeClr val="accent2">
            <a:tint val="99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7A65CF9-C5DD-4A23-BBAA-98A02F4AC710}">
      <dsp:nvSpPr>
        <dsp:cNvPr id="0" name=""/>
        <dsp:cNvSpPr/>
      </dsp:nvSpPr>
      <dsp:spPr>
        <a:xfrm>
          <a:off x="1206512" y="3416602"/>
          <a:ext cx="1744972" cy="1108057"/>
        </a:xfrm>
        <a:prstGeom prst="roundRect">
          <a:avLst>
            <a:gd name="adj" fmla="val 10000"/>
          </a:avLst>
        </a:prstGeom>
        <a:solidFill>
          <a:schemeClr val="lt1">
            <a:alpha val="90000"/>
            <a:hueOff val="0"/>
            <a:satOff val="0"/>
            <a:lumOff val="0"/>
            <a:alphaOff val="0"/>
          </a:schemeClr>
        </a:solidFill>
        <a:ln w="25400" cap="flat" cmpd="sng" algn="ctr">
          <a:solidFill>
            <a:schemeClr val="accent2">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uk-UA" sz="2200" kern="1200" dirty="0"/>
            <a:t>Прокаріоти (доядерні)</a:t>
          </a:r>
        </a:p>
      </dsp:txBody>
      <dsp:txXfrm>
        <a:off x="1238966" y="3449056"/>
        <a:ext cx="1680064" cy="1043149"/>
      </dsp:txXfrm>
    </dsp:sp>
    <dsp:sp modelId="{ACEDC662-8EFC-4E63-A0D2-6E6845B69C31}">
      <dsp:nvSpPr>
        <dsp:cNvPr id="0" name=""/>
        <dsp:cNvSpPr/>
      </dsp:nvSpPr>
      <dsp:spPr>
        <a:xfrm>
          <a:off x="3145370" y="3232410"/>
          <a:ext cx="1744972" cy="1108057"/>
        </a:xfrm>
        <a:prstGeom prst="roundRect">
          <a:avLst>
            <a:gd name="adj" fmla="val 10000"/>
          </a:avLst>
        </a:prstGeom>
        <a:solidFill>
          <a:schemeClr val="accent2">
            <a:tint val="99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3730B4B-2CCD-4482-9DAA-78C99CBF54E8}">
      <dsp:nvSpPr>
        <dsp:cNvPr id="0" name=""/>
        <dsp:cNvSpPr/>
      </dsp:nvSpPr>
      <dsp:spPr>
        <a:xfrm>
          <a:off x="3339256" y="3416602"/>
          <a:ext cx="1744972" cy="1108057"/>
        </a:xfrm>
        <a:prstGeom prst="roundRect">
          <a:avLst>
            <a:gd name="adj" fmla="val 10000"/>
          </a:avLst>
        </a:prstGeom>
        <a:solidFill>
          <a:schemeClr val="lt1">
            <a:alpha val="90000"/>
            <a:hueOff val="0"/>
            <a:satOff val="0"/>
            <a:lumOff val="0"/>
            <a:alphaOff val="0"/>
          </a:schemeClr>
        </a:solidFill>
        <a:ln w="25400" cap="flat" cmpd="sng" algn="ctr">
          <a:solidFill>
            <a:schemeClr val="accent2">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uk-UA" sz="2200" kern="1200" dirty="0"/>
            <a:t>Еукаріоти (ядерні)</a:t>
          </a:r>
        </a:p>
      </dsp:txBody>
      <dsp:txXfrm>
        <a:off x="3371710" y="3449056"/>
        <a:ext cx="1680064" cy="1043149"/>
      </dsp:txXfrm>
    </dsp:sp>
    <dsp:sp modelId="{10111604-0E73-42B1-9016-387511B181B8}">
      <dsp:nvSpPr>
        <dsp:cNvPr id="0" name=""/>
        <dsp:cNvSpPr/>
      </dsp:nvSpPr>
      <dsp:spPr>
        <a:xfrm>
          <a:off x="5278115" y="1616856"/>
          <a:ext cx="1744972" cy="1108057"/>
        </a:xfrm>
        <a:prstGeom prst="roundRect">
          <a:avLst>
            <a:gd name="adj" fmla="val 10000"/>
          </a:avLst>
        </a:prstGeom>
        <a:solidFill>
          <a:schemeClr val="accent2">
            <a:shade val="8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D207FFC-DE20-438D-8D18-BCDA55CBCCDC}">
      <dsp:nvSpPr>
        <dsp:cNvPr id="0" name=""/>
        <dsp:cNvSpPr/>
      </dsp:nvSpPr>
      <dsp:spPr>
        <a:xfrm>
          <a:off x="5472000" y="1801048"/>
          <a:ext cx="1744972" cy="1108057"/>
        </a:xfrm>
        <a:prstGeom prst="roundRect">
          <a:avLst>
            <a:gd name="adj" fmla="val 10000"/>
          </a:avLst>
        </a:prstGeom>
        <a:solidFill>
          <a:schemeClr val="lt1">
            <a:alpha val="90000"/>
            <a:hueOff val="0"/>
            <a:satOff val="0"/>
            <a:lumOff val="0"/>
            <a:alphaOff val="0"/>
          </a:schemeClr>
        </a:solidFill>
        <a:ln w="25400" cap="flat" cmpd="sng" algn="ctr">
          <a:solidFill>
            <a:schemeClr val="accent2">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uk-UA" sz="2200" kern="1200" dirty="0"/>
            <a:t>неклітинні</a:t>
          </a:r>
        </a:p>
      </dsp:txBody>
      <dsp:txXfrm>
        <a:off x="5504454" y="1833502"/>
        <a:ext cx="1680064" cy="1043149"/>
      </dsp:txXfrm>
    </dsp:sp>
    <dsp:sp modelId="{DE8CC0C9-F38B-4250-AB9F-2B4AD76688C7}">
      <dsp:nvSpPr>
        <dsp:cNvPr id="0" name=""/>
        <dsp:cNvSpPr/>
      </dsp:nvSpPr>
      <dsp:spPr>
        <a:xfrm>
          <a:off x="5278115" y="3232410"/>
          <a:ext cx="1744972" cy="1108057"/>
        </a:xfrm>
        <a:prstGeom prst="roundRect">
          <a:avLst>
            <a:gd name="adj" fmla="val 10000"/>
          </a:avLst>
        </a:prstGeom>
        <a:solidFill>
          <a:schemeClr val="accent2">
            <a:tint val="99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65A5838-2757-49FE-B1D5-C5345A722F34}">
      <dsp:nvSpPr>
        <dsp:cNvPr id="0" name=""/>
        <dsp:cNvSpPr/>
      </dsp:nvSpPr>
      <dsp:spPr>
        <a:xfrm>
          <a:off x="5472000" y="3416602"/>
          <a:ext cx="1744972" cy="1108057"/>
        </a:xfrm>
        <a:prstGeom prst="roundRect">
          <a:avLst>
            <a:gd name="adj" fmla="val 10000"/>
          </a:avLst>
        </a:prstGeom>
        <a:solidFill>
          <a:schemeClr val="lt1">
            <a:alpha val="90000"/>
            <a:hueOff val="0"/>
            <a:satOff val="0"/>
            <a:lumOff val="0"/>
            <a:alphaOff val="0"/>
          </a:schemeClr>
        </a:solidFill>
        <a:ln w="25400" cap="flat" cmpd="sng" algn="ctr">
          <a:solidFill>
            <a:schemeClr val="accent2">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uk-UA" sz="2200" kern="1200" dirty="0"/>
            <a:t>Віруси</a:t>
          </a:r>
        </a:p>
      </dsp:txBody>
      <dsp:txXfrm>
        <a:off x="5504454" y="3449056"/>
        <a:ext cx="1680064" cy="10431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38B94-619E-4B00-AAA0-506A931BC06F}">
      <dsp:nvSpPr>
        <dsp:cNvPr id="0" name=""/>
        <dsp:cNvSpPr/>
      </dsp:nvSpPr>
      <dsp:spPr>
        <a:xfrm>
          <a:off x="1372671" y="891060"/>
          <a:ext cx="2570745" cy="1714687"/>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84912" rIns="184912" bIns="184912" numCol="1" spcCol="1270" anchor="ctr" anchorCtr="0">
          <a:noAutofit/>
        </a:bodyPr>
        <a:lstStyle/>
        <a:p>
          <a:pPr marL="0" lvl="0" indent="0" algn="l" defTabSz="1155700">
            <a:lnSpc>
              <a:spcPct val="90000"/>
            </a:lnSpc>
            <a:spcBef>
              <a:spcPct val="0"/>
            </a:spcBef>
            <a:spcAft>
              <a:spcPct val="35000"/>
            </a:spcAft>
            <a:buNone/>
          </a:pPr>
          <a:r>
            <a:rPr lang="uk-UA" sz="2600" kern="1200" dirty="0"/>
            <a:t>Без витрати енергії АТФ</a:t>
          </a:r>
        </a:p>
      </dsp:txBody>
      <dsp:txXfrm>
        <a:off x="1783990" y="891060"/>
        <a:ext cx="2159426" cy="1714687"/>
      </dsp:txXfrm>
    </dsp:sp>
    <dsp:sp modelId="{1B2554CA-F781-4F67-B609-EC1ED0AA63B6}">
      <dsp:nvSpPr>
        <dsp:cNvPr id="0" name=""/>
        <dsp:cNvSpPr/>
      </dsp:nvSpPr>
      <dsp:spPr>
        <a:xfrm>
          <a:off x="1372671" y="2605747"/>
          <a:ext cx="2570745" cy="1714687"/>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84912" rIns="184912" bIns="184912" numCol="1" spcCol="1270" anchor="ctr" anchorCtr="0">
          <a:noAutofit/>
        </a:bodyPr>
        <a:lstStyle/>
        <a:p>
          <a:pPr marL="0" lvl="0" indent="0" algn="l" defTabSz="1155700">
            <a:lnSpc>
              <a:spcPct val="90000"/>
            </a:lnSpc>
            <a:spcBef>
              <a:spcPct val="0"/>
            </a:spcBef>
            <a:spcAft>
              <a:spcPct val="35000"/>
            </a:spcAft>
            <a:buNone/>
          </a:pPr>
          <a:r>
            <a:rPr lang="uk-UA" sz="2600" kern="1200" dirty="0"/>
            <a:t>За градієнтом концентрації</a:t>
          </a:r>
        </a:p>
      </dsp:txBody>
      <dsp:txXfrm>
        <a:off x="1783990" y="2605747"/>
        <a:ext cx="2159426" cy="1714687"/>
      </dsp:txXfrm>
    </dsp:sp>
    <dsp:sp modelId="{8EAA39A4-A452-4D21-94DE-A15334A8E6A9}">
      <dsp:nvSpPr>
        <dsp:cNvPr id="0" name=""/>
        <dsp:cNvSpPr/>
      </dsp:nvSpPr>
      <dsp:spPr>
        <a:xfrm>
          <a:off x="1607" y="205528"/>
          <a:ext cx="1713830" cy="171383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uk-UA" sz="1600" b="1" kern="1200" dirty="0">
              <a:solidFill>
                <a:srgbClr val="002060"/>
              </a:solidFill>
            </a:rPr>
            <a:t>ПАСИВНИЙ</a:t>
          </a:r>
        </a:p>
      </dsp:txBody>
      <dsp:txXfrm>
        <a:off x="252592" y="456513"/>
        <a:ext cx="1211860" cy="1211860"/>
      </dsp:txXfrm>
    </dsp:sp>
    <dsp:sp modelId="{A24D346A-B760-4AA5-BF9D-D5F8CFF84059}">
      <dsp:nvSpPr>
        <dsp:cNvPr id="0" name=""/>
        <dsp:cNvSpPr/>
      </dsp:nvSpPr>
      <dsp:spPr>
        <a:xfrm>
          <a:off x="5657247" y="891060"/>
          <a:ext cx="2570745" cy="1714687"/>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84912" rIns="184912" bIns="184912" numCol="1" spcCol="1270" anchor="ctr" anchorCtr="0">
          <a:noAutofit/>
        </a:bodyPr>
        <a:lstStyle/>
        <a:p>
          <a:pPr marL="0" lvl="0" indent="0" algn="l" defTabSz="1155700">
            <a:lnSpc>
              <a:spcPct val="90000"/>
            </a:lnSpc>
            <a:spcBef>
              <a:spcPct val="0"/>
            </a:spcBef>
            <a:spcAft>
              <a:spcPct val="35000"/>
            </a:spcAft>
            <a:buNone/>
          </a:pPr>
          <a:r>
            <a:rPr lang="uk-UA" sz="2600" kern="1200" dirty="0"/>
            <a:t>З витратою енергії АТФ</a:t>
          </a:r>
        </a:p>
      </dsp:txBody>
      <dsp:txXfrm>
        <a:off x="6068566" y="891060"/>
        <a:ext cx="2159426" cy="1714687"/>
      </dsp:txXfrm>
    </dsp:sp>
    <dsp:sp modelId="{020BAAF4-CD88-4204-9754-6738A3BB1109}">
      <dsp:nvSpPr>
        <dsp:cNvPr id="0" name=""/>
        <dsp:cNvSpPr/>
      </dsp:nvSpPr>
      <dsp:spPr>
        <a:xfrm>
          <a:off x="5657247" y="2605747"/>
          <a:ext cx="2570745" cy="1714687"/>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84912" rIns="184912" bIns="184912" numCol="1" spcCol="1270" anchor="ctr" anchorCtr="0">
          <a:noAutofit/>
        </a:bodyPr>
        <a:lstStyle/>
        <a:p>
          <a:pPr marL="0" lvl="0" indent="0" algn="l" defTabSz="1155700">
            <a:lnSpc>
              <a:spcPct val="90000"/>
            </a:lnSpc>
            <a:spcBef>
              <a:spcPct val="0"/>
            </a:spcBef>
            <a:spcAft>
              <a:spcPct val="35000"/>
            </a:spcAft>
            <a:buNone/>
          </a:pPr>
          <a:r>
            <a:rPr lang="uk-UA" sz="2600" kern="1200" dirty="0"/>
            <a:t>Проти градієнту концентрації</a:t>
          </a:r>
        </a:p>
      </dsp:txBody>
      <dsp:txXfrm>
        <a:off x="6068566" y="2605747"/>
        <a:ext cx="2159426" cy="1714687"/>
      </dsp:txXfrm>
    </dsp:sp>
    <dsp:sp modelId="{7F59F1C1-80EE-4083-A147-5661556C39BE}">
      <dsp:nvSpPr>
        <dsp:cNvPr id="0" name=""/>
        <dsp:cNvSpPr/>
      </dsp:nvSpPr>
      <dsp:spPr>
        <a:xfrm>
          <a:off x="4319727" y="215931"/>
          <a:ext cx="1713830" cy="171383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uk-UA" sz="1600" b="1" kern="1200" dirty="0">
              <a:solidFill>
                <a:srgbClr val="002060"/>
              </a:solidFill>
            </a:rPr>
            <a:t>АКТИВНИЙ</a:t>
          </a:r>
        </a:p>
      </dsp:txBody>
      <dsp:txXfrm>
        <a:off x="4570712" y="466916"/>
        <a:ext cx="1211860" cy="12118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41BF58-10F4-4213-A953-CEECB22209E6}">
      <dsp:nvSpPr>
        <dsp:cNvPr id="0" name=""/>
        <dsp:cNvSpPr/>
      </dsp:nvSpPr>
      <dsp:spPr>
        <a:xfrm rot="5400000">
          <a:off x="5248282" y="-2196676"/>
          <a:ext cx="695690"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ru-RU" sz="1800" kern="1200" dirty="0"/>
            <a:t>рівноплечі.</a:t>
          </a:r>
          <a:endParaRPr lang="uk-UA" sz="1800" kern="1200" dirty="0"/>
        </a:p>
      </dsp:txBody>
      <dsp:txXfrm rot="-5400000">
        <a:off x="2962656" y="122911"/>
        <a:ext cx="5232983" cy="627768"/>
      </dsp:txXfrm>
    </dsp:sp>
    <dsp:sp modelId="{E6F49694-1141-42B8-B384-50155943CB7E}">
      <dsp:nvSpPr>
        <dsp:cNvPr id="0" name=""/>
        <dsp:cNvSpPr/>
      </dsp:nvSpPr>
      <dsp:spPr>
        <a:xfrm>
          <a:off x="0" y="1988"/>
          <a:ext cx="2962656" cy="8696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uk-UA" sz="2000" b="1" kern="1200" dirty="0">
              <a:solidFill>
                <a:srgbClr val="0000FF"/>
              </a:solidFill>
            </a:rPr>
            <a:t>метацентричні</a:t>
          </a:r>
        </a:p>
      </dsp:txBody>
      <dsp:txXfrm>
        <a:off x="42451" y="44439"/>
        <a:ext cx="2877754" cy="784710"/>
      </dsp:txXfrm>
    </dsp:sp>
    <dsp:sp modelId="{2BCE3617-2541-43A7-8FAC-EA0645DC6FCA}">
      <dsp:nvSpPr>
        <dsp:cNvPr id="0" name=""/>
        <dsp:cNvSpPr/>
      </dsp:nvSpPr>
      <dsp:spPr>
        <a:xfrm rot="5400000">
          <a:off x="5248282" y="-1283583"/>
          <a:ext cx="695690"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ru-RU" sz="1800" kern="1200" dirty="0"/>
            <a:t>центромера помірно зміщена від середини хромосоми, тому плечі мають різну довжину.</a:t>
          </a:r>
          <a:endParaRPr lang="uk-UA" sz="1800" kern="1200" dirty="0"/>
        </a:p>
      </dsp:txBody>
      <dsp:txXfrm rot="-5400000">
        <a:off x="2962656" y="1036004"/>
        <a:ext cx="5232983" cy="627768"/>
      </dsp:txXfrm>
    </dsp:sp>
    <dsp:sp modelId="{98595C3F-CD93-4E8D-90A4-521338930397}">
      <dsp:nvSpPr>
        <dsp:cNvPr id="0" name=""/>
        <dsp:cNvSpPr/>
      </dsp:nvSpPr>
      <dsp:spPr>
        <a:xfrm>
          <a:off x="0" y="915082"/>
          <a:ext cx="2962656" cy="8696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uk-UA" sz="2000" b="1" kern="1200" dirty="0">
              <a:solidFill>
                <a:srgbClr val="0000FF"/>
              </a:solidFill>
            </a:rPr>
            <a:t>субметацентричні</a:t>
          </a:r>
        </a:p>
      </dsp:txBody>
      <dsp:txXfrm>
        <a:off x="42451" y="957533"/>
        <a:ext cx="2877754" cy="784710"/>
      </dsp:txXfrm>
    </dsp:sp>
    <dsp:sp modelId="{D397C255-749E-41D8-B51B-2EB36BF168B4}">
      <dsp:nvSpPr>
        <dsp:cNvPr id="0" name=""/>
        <dsp:cNvSpPr/>
      </dsp:nvSpPr>
      <dsp:spPr>
        <a:xfrm rot="5400000">
          <a:off x="5248282" y="-370490"/>
          <a:ext cx="695690"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a:t>центромера значно зміщена до одного кінця, тому одне плече дуже коротке. У людини акроцентричні хромосми мають вторинну перетяжку і супутник</a:t>
          </a:r>
          <a:endParaRPr lang="uk-UA" sz="1600" kern="1200" dirty="0"/>
        </a:p>
      </dsp:txBody>
      <dsp:txXfrm rot="-5400000">
        <a:off x="2962656" y="1949097"/>
        <a:ext cx="5232983" cy="627768"/>
      </dsp:txXfrm>
    </dsp:sp>
    <dsp:sp modelId="{80895C88-1526-4B2D-AC39-48B62C5ED0EB}">
      <dsp:nvSpPr>
        <dsp:cNvPr id="0" name=""/>
        <dsp:cNvSpPr/>
      </dsp:nvSpPr>
      <dsp:spPr>
        <a:xfrm>
          <a:off x="0" y="1828175"/>
          <a:ext cx="2962656" cy="8696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uk-UA" sz="2000" b="1" kern="1200" dirty="0">
              <a:solidFill>
                <a:srgbClr val="0000FF"/>
              </a:solidFill>
            </a:rPr>
            <a:t>акроцентричні</a:t>
          </a:r>
        </a:p>
      </dsp:txBody>
      <dsp:txXfrm>
        <a:off x="42451" y="1870626"/>
        <a:ext cx="2877754" cy="784710"/>
      </dsp:txXfrm>
    </dsp:sp>
    <dsp:sp modelId="{BB271933-8BF2-4D7A-A31E-759B29A31CB1}">
      <dsp:nvSpPr>
        <dsp:cNvPr id="0" name=""/>
        <dsp:cNvSpPr/>
      </dsp:nvSpPr>
      <dsp:spPr>
        <a:xfrm>
          <a:off x="0" y="2741268"/>
          <a:ext cx="2962656" cy="8696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uk-UA" sz="2000" b="1" kern="1200" dirty="0">
              <a:solidFill>
                <a:srgbClr val="C00000"/>
              </a:solidFill>
            </a:rPr>
            <a:t>Телоцентричні</a:t>
          </a:r>
        </a:p>
      </dsp:txBody>
      <dsp:txXfrm>
        <a:off x="42451" y="2783719"/>
        <a:ext cx="2877754" cy="784710"/>
      </dsp:txXfrm>
    </dsp:sp>
    <dsp:sp modelId="{2C14417E-D4F3-4344-8E24-CD89C380FF37}">
      <dsp:nvSpPr>
        <dsp:cNvPr id="0" name=""/>
        <dsp:cNvSpPr/>
      </dsp:nvSpPr>
      <dsp:spPr>
        <a:xfrm>
          <a:off x="2962685" y="2764904"/>
          <a:ext cx="4978891" cy="8696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ru-RU" sz="2000" kern="1200" dirty="0">
              <a:solidFill>
                <a:schemeClr val="tx1"/>
              </a:solidFill>
            </a:rPr>
            <a:t>Одноплечі</a:t>
          </a:r>
          <a:r>
            <a:rPr lang="ru-RU" sz="2000" kern="1200" dirty="0">
              <a:solidFill>
                <a:srgbClr val="C00000"/>
              </a:solidFill>
            </a:rPr>
            <a:t> - патологічні хромосоми, які утворюються при повній втраті плеча</a:t>
          </a:r>
          <a:r>
            <a:rPr lang="ru-RU" sz="2000" kern="1200" dirty="0"/>
            <a:t>.</a:t>
          </a:r>
          <a:endParaRPr lang="uk-UA" sz="2000" kern="1200" dirty="0"/>
        </a:p>
      </dsp:txBody>
      <dsp:txXfrm>
        <a:off x="3005136" y="2807355"/>
        <a:ext cx="4893989" cy="7847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80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ru-RU"/>
          </a:p>
        </p:txBody>
      </p:sp>
      <p:sp>
        <p:nvSpPr>
          <p:cNvPr id="4280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ru-RU"/>
          </a:p>
        </p:txBody>
      </p:sp>
      <p:sp>
        <p:nvSpPr>
          <p:cNvPr id="4280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280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280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
        <p:nvSpPr>
          <p:cNvPr id="4280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3C47B9C-4BCB-4226-8AE1-D4AC5280F2A4}"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9pPr>
          </a:lstStyle>
          <a:p>
            <a:fld id="{ADB12250-FBD9-4F48-B2C0-D1A2999AAD97}" type="slidenum">
              <a:rPr lang="ru-RU" altLang="ru-RU" smtClean="0">
                <a:solidFill>
                  <a:srgbClr val="000000"/>
                </a:solidFill>
                <a:latin typeface="Times New Roman" panose="02020603050405020304" pitchFamily="18" charset="0"/>
              </a:rPr>
              <a:pPr/>
              <a:t>1</a:t>
            </a:fld>
            <a:endParaRPr lang="ru-RU" altLang="ru-RU">
              <a:solidFill>
                <a:srgbClr val="000000"/>
              </a:solidFill>
              <a:latin typeface="Times New Roman" panose="02020603050405020304" pitchFamily="18" charset="0"/>
            </a:endParaRPr>
          </a:p>
        </p:txBody>
      </p:sp>
      <p:sp>
        <p:nvSpPr>
          <p:cNvPr id="4099" name="Rectangle 1"/>
          <p:cNvSpPr>
            <a:spLocks noGrp="1" noRot="1" noChangeAspect="1" noChangeArrowheads="1" noTextEdit="1"/>
          </p:cNvSpPr>
          <p:nvPr>
            <p:ph type="sldImg"/>
          </p:nvPr>
        </p:nvSpPr>
        <p:spPr>
          <a:xfrm>
            <a:off x="1131888" y="676275"/>
            <a:ext cx="4592637" cy="3444875"/>
          </a:xfrm>
          <a:ln/>
        </p:spPr>
      </p:sp>
      <p:sp>
        <p:nvSpPr>
          <p:cNvPr id="4100" name="Rectangle 2"/>
          <p:cNvSpPr>
            <a:spLocks noGrp="1" noChangeArrowheads="1"/>
          </p:cNvSpPr>
          <p:nvPr>
            <p:ph type="body" idx="1"/>
          </p:nvPr>
        </p:nvSpPr>
        <p:spPr>
          <a:xfrm>
            <a:off x="685800" y="4343400"/>
            <a:ext cx="5484813"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uk-UA" altLang="ru-RU">
              <a:latin typeface="Times New Roman" panose="02020603050405020304" pitchFamily="18" charset="0"/>
            </a:endParaRPr>
          </a:p>
        </p:txBody>
      </p:sp>
    </p:spTree>
    <p:extLst>
      <p:ext uri="{BB962C8B-B14F-4D97-AF65-F5344CB8AC3E}">
        <p14:creationId xmlns:p14="http://schemas.microsoft.com/office/powerpoint/2010/main" val="3447598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Образ слайда 1"/>
          <p:cNvSpPr>
            <a:spLocks noGrp="1" noRot="1" noChangeAspect="1" noTextEdit="1"/>
          </p:cNvSpPr>
          <p:nvPr>
            <p:ph type="sldImg"/>
          </p:nvPr>
        </p:nvSpPr>
        <p:spPr>
          <a:xfrm>
            <a:off x="1131888" y="674688"/>
            <a:ext cx="4589462" cy="3443287"/>
          </a:xfrm>
          <a:ln/>
        </p:spPr>
      </p:sp>
      <p:sp>
        <p:nvSpPr>
          <p:cNvPr id="1843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ru-RU" dirty="0">
                <a:latin typeface="Times New Roman" panose="02020603050405020304" pitchFamily="18" charset="0"/>
              </a:rPr>
              <a:t>Achievements of medical genetics help to understand etiology of hereditary disorders, including the multifactorial ones. Multifactorial (complex) disorders develop as a result of complex interaction of hereditary predisposition and unfavorable environmental factors. It is the commonest group of disorders in human population. Examples are arterial hypertension, bronchial asthma, diabetes mellitus and many others. Early detection of hereditary predisposition permits to prevent manifestation of the disease, postponed its onset, choose adequate therapy, and improve the life quality. </a:t>
            </a:r>
          </a:p>
          <a:p>
            <a:r>
              <a:rPr lang="en-US" altLang="ru-RU" dirty="0">
                <a:latin typeface="Times New Roman" panose="02020603050405020304" pitchFamily="18" charset="0"/>
              </a:rPr>
              <a:t>Molecular-genetic methods are used in medical genetics, infectious disorders, oncology, forensic medicine. </a:t>
            </a:r>
            <a:endParaRPr lang="ru-RU" altLang="ru-RU" dirty="0">
              <a:latin typeface="Times New Roman" panose="02020603050405020304" pitchFamily="18" charset="0"/>
            </a:endParaRPr>
          </a:p>
          <a:p>
            <a:r>
              <a:rPr lang="en-US" altLang="ru-RU" dirty="0">
                <a:latin typeface="Times New Roman" panose="02020603050405020304" pitchFamily="18" charset="0"/>
              </a:rPr>
              <a:t>Human enzymes, hormones, and vaccines are produced by genetically modified bacteria, animals, and plants. </a:t>
            </a:r>
            <a:endParaRPr lang="ru-RU" altLang="ru-RU" dirty="0">
              <a:latin typeface="Times New Roman" panose="02020603050405020304" pitchFamily="18" charset="0"/>
            </a:endParaRPr>
          </a:p>
          <a:p>
            <a:endParaRPr lang="ru-RU" altLang="ru-RU" dirty="0">
              <a:latin typeface="Times New Roman" panose="02020603050405020304" pitchFamily="18" charset="0"/>
            </a:endParaRPr>
          </a:p>
        </p:txBody>
      </p:sp>
      <p:sp>
        <p:nvSpPr>
          <p:cNvPr id="18436" name="Номер слайда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9pPr>
          </a:lstStyle>
          <a:p>
            <a:fld id="{F34A72A2-F75B-439E-A65B-6AF623211468}" type="slidenum">
              <a:rPr lang="ru-RU" altLang="ru-RU" smtClean="0">
                <a:solidFill>
                  <a:srgbClr val="000000"/>
                </a:solidFill>
                <a:latin typeface="Times New Roman" panose="02020603050405020304" pitchFamily="18" charset="0"/>
              </a:rPr>
              <a:pPr/>
              <a:t>5</a:t>
            </a:fld>
            <a:endParaRPr lang="ru-RU" altLang="ru-RU">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84808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Образ слайда 1"/>
          <p:cNvSpPr>
            <a:spLocks noGrp="1" noRot="1" noChangeAspect="1" noTextEdit="1"/>
          </p:cNvSpPr>
          <p:nvPr>
            <p:ph type="sldImg"/>
          </p:nvPr>
        </p:nvSpPr>
        <p:spPr>
          <a:xfrm>
            <a:off x="1131888" y="674688"/>
            <a:ext cx="4589462" cy="3443287"/>
          </a:xfrm>
          <a:ln/>
        </p:spPr>
      </p:sp>
      <p:sp>
        <p:nvSpPr>
          <p:cNvPr id="47107"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ru-RU">
                <a:latin typeface="Times New Roman" panose="02020603050405020304" pitchFamily="18" charset="0"/>
              </a:rPr>
              <a:t>Normal cellular Prions (PrP</a:t>
            </a:r>
            <a:r>
              <a:rPr lang="en-US" altLang="ru-RU" baseline="30000">
                <a:latin typeface="Times New Roman" panose="02020603050405020304" pitchFamily="18" charset="0"/>
              </a:rPr>
              <a:t>C</a:t>
            </a:r>
            <a:r>
              <a:rPr lang="en-US" altLang="ru-RU">
                <a:latin typeface="Times New Roman" panose="02020603050405020304" pitchFamily="18" charset="0"/>
              </a:rPr>
              <a:t>) that present in brain cells are mainly of alfa-helical structure. Pathogenic prions (PrP</a:t>
            </a:r>
            <a:r>
              <a:rPr lang="en-US" altLang="ru-RU" baseline="30000">
                <a:latin typeface="Times New Roman" panose="02020603050405020304" pitchFamily="18" charset="0"/>
              </a:rPr>
              <a:t>Sc</a:t>
            </a:r>
            <a:r>
              <a:rPr lang="en-US" altLang="ru-RU">
                <a:latin typeface="Times New Roman" panose="02020603050405020304" pitchFamily="18" charset="0"/>
              </a:rPr>
              <a:t>, from scrapie disease) are misfolded forms of normal protein. They have a higher proportion of beta-sheet structure, thus form insoluble protease resistant aggregates in nervous cells. Accumulation of PrP</a:t>
            </a:r>
            <a:r>
              <a:rPr lang="en-US" altLang="ru-RU" baseline="30000">
                <a:latin typeface="Times New Roman" panose="02020603050405020304" pitchFamily="18" charset="0"/>
              </a:rPr>
              <a:t>Sc</a:t>
            </a:r>
            <a:r>
              <a:rPr lang="en-US" altLang="ru-RU">
                <a:latin typeface="Times New Roman" panose="02020603050405020304" pitchFamily="18" charset="0"/>
              </a:rPr>
              <a:t> in nervous cells leads to cell death and loss of brain tissue (spongiform encephalopathy).  </a:t>
            </a:r>
            <a:endParaRPr lang="ru-RU" altLang="ru-RU">
              <a:latin typeface="Times New Roman" panose="02020603050405020304" pitchFamily="18" charset="0"/>
            </a:endParaRPr>
          </a:p>
          <a:p>
            <a:r>
              <a:rPr lang="en-US" altLang="ru-RU" b="1">
                <a:latin typeface="Times New Roman" panose="02020603050405020304" pitchFamily="18" charset="0"/>
              </a:rPr>
              <a:t>Viroids</a:t>
            </a:r>
            <a:r>
              <a:rPr lang="en-US" altLang="ru-RU">
                <a:latin typeface="Times New Roman" panose="02020603050405020304" pitchFamily="18" charset="0"/>
              </a:rPr>
              <a:t> are the smallest known agents of infectious disease. They are found in plants only. The first identified viroid was the agent of potato spindle tuber disease </a:t>
            </a:r>
            <a:r>
              <a:rPr lang="en-US" altLang="ru-RU" i="1">
                <a:latin typeface="Times New Roman" panose="02020603050405020304" pitchFamily="18" charset="0"/>
              </a:rPr>
              <a:t>Potato spindle tuber viroid </a:t>
            </a:r>
            <a:r>
              <a:rPr lang="en-US" altLang="ru-RU">
                <a:latin typeface="Times New Roman" panose="02020603050405020304" pitchFamily="18" charset="0"/>
              </a:rPr>
              <a:t>(PSTVd) (Theodor Otto Diener, 1971). There are over 30 determined viroid species in plants</a:t>
            </a:r>
            <a:endParaRPr lang="ru-RU" altLang="ru-RU">
              <a:latin typeface="Times New Roman" panose="02020603050405020304" pitchFamily="18" charset="0"/>
            </a:endParaRPr>
          </a:p>
        </p:txBody>
      </p:sp>
      <p:sp>
        <p:nvSpPr>
          <p:cNvPr id="47108" name="Номер слайда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9pPr>
          </a:lstStyle>
          <a:p>
            <a:fld id="{0C5B26F3-89C5-442B-A380-8336E13B298F}" type="slidenum">
              <a:rPr lang="ru-RU" altLang="ru-RU" smtClean="0">
                <a:solidFill>
                  <a:srgbClr val="000000"/>
                </a:solidFill>
                <a:latin typeface="Times New Roman" panose="02020603050405020304" pitchFamily="18" charset="0"/>
              </a:rPr>
              <a:pPr/>
              <a:t>17</a:t>
            </a:fld>
            <a:endParaRPr lang="ru-RU" altLang="ru-RU">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461820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9pPr>
          </a:lstStyle>
          <a:p>
            <a:fld id="{4E357DBB-2148-414B-A6C1-5CA14F848E33}" type="slidenum">
              <a:rPr lang="ru-RU" altLang="ru-RU" smtClean="0">
                <a:solidFill>
                  <a:srgbClr val="000000"/>
                </a:solidFill>
                <a:latin typeface="Times New Roman" panose="02020603050405020304" pitchFamily="18" charset="0"/>
              </a:rPr>
              <a:pPr/>
              <a:t>18</a:t>
            </a:fld>
            <a:endParaRPr lang="ru-RU" altLang="ru-RU">
              <a:solidFill>
                <a:srgbClr val="000000"/>
              </a:solidFill>
              <a:latin typeface="Times New Roman" panose="02020603050405020304" pitchFamily="18" charset="0"/>
            </a:endParaRPr>
          </a:p>
        </p:txBody>
      </p:sp>
      <p:sp>
        <p:nvSpPr>
          <p:cNvPr id="43011" name="Rectangle 1"/>
          <p:cNvSpPr>
            <a:spLocks noGrp="1" noRot="1" noChangeAspect="1" noChangeArrowheads="1" noTextEdit="1"/>
          </p:cNvSpPr>
          <p:nvPr>
            <p:ph type="sldImg"/>
          </p:nvPr>
        </p:nvSpPr>
        <p:spPr>
          <a:xfrm>
            <a:off x="1131888" y="676275"/>
            <a:ext cx="4592637" cy="3444875"/>
          </a:xfrm>
          <a:ln/>
        </p:spPr>
      </p:sp>
      <p:sp>
        <p:nvSpPr>
          <p:cNvPr id="43012" name="Rectangle 2"/>
          <p:cNvSpPr>
            <a:spLocks noGrp="1" noChangeArrowheads="1"/>
          </p:cNvSpPr>
          <p:nvPr>
            <p:ph type="body" idx="1"/>
          </p:nvPr>
        </p:nvSpPr>
        <p:spPr>
          <a:xfrm>
            <a:off x="685800" y="4343400"/>
            <a:ext cx="5483225" cy="4111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US" altLang="ru-RU">
                <a:latin typeface="Times New Roman" panose="02020603050405020304" pitchFamily="18" charset="0"/>
              </a:rPr>
              <a:t>The first virus (tobacco mosaic virus - TMV) was discovered by the Russian scientist D. I. Ivanovsky in 1892.</a:t>
            </a:r>
            <a:r>
              <a:rPr lang="ru-RU" altLang="ru-RU">
                <a:latin typeface="Times New Roman" panose="02020603050405020304" pitchFamily="18" charset="0"/>
              </a:rPr>
              <a:t> </a:t>
            </a:r>
            <a:r>
              <a:rPr lang="en-US" altLang="ru-RU">
                <a:latin typeface="Times New Roman" panose="02020603050405020304" pitchFamily="18" charset="0"/>
              </a:rPr>
              <a:t>They are incapable reproducing themselves and exist on the borderline between the living and the inanimate, non-biological world. </a:t>
            </a:r>
            <a:endParaRPr lang="ru-RU" altLang="ru-RU">
              <a:latin typeface="Times New Roman" panose="02020603050405020304" pitchFamily="18" charset="0"/>
            </a:endParaRPr>
          </a:p>
          <a:p>
            <a:endParaRPr lang="uk-UA" altLang="ru-RU">
              <a:latin typeface="Times New Roman" panose="02020603050405020304" pitchFamily="18" charset="0"/>
            </a:endParaRPr>
          </a:p>
        </p:txBody>
      </p:sp>
    </p:spTree>
    <p:extLst>
      <p:ext uri="{BB962C8B-B14F-4D97-AF65-F5344CB8AC3E}">
        <p14:creationId xmlns:p14="http://schemas.microsoft.com/office/powerpoint/2010/main" val="3893913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Lucida Sans Unicode" panose="020B0602030504020204" pitchFamily="34" charset="0"/>
              </a:defRPr>
            </a:lvl9pPr>
          </a:lstStyle>
          <a:p>
            <a:fld id="{0E1E0296-B681-4370-A9A5-0092097AAD12}" type="slidenum">
              <a:rPr lang="ru-RU" altLang="ru-RU" smtClean="0">
                <a:solidFill>
                  <a:srgbClr val="000000"/>
                </a:solidFill>
                <a:latin typeface="Times New Roman" panose="02020603050405020304" pitchFamily="18" charset="0"/>
              </a:rPr>
              <a:pPr/>
              <a:t>22</a:t>
            </a:fld>
            <a:endParaRPr lang="ru-RU" altLang="ru-RU">
              <a:solidFill>
                <a:srgbClr val="000000"/>
              </a:solidFill>
              <a:latin typeface="Times New Roman" panose="02020603050405020304" pitchFamily="18" charset="0"/>
            </a:endParaRPr>
          </a:p>
        </p:txBody>
      </p:sp>
      <p:sp>
        <p:nvSpPr>
          <p:cNvPr id="49155" name="Rectangle 1"/>
          <p:cNvSpPr>
            <a:spLocks noGrp="1" noRot="1" noChangeAspect="1" noChangeArrowheads="1" noTextEdit="1"/>
          </p:cNvSpPr>
          <p:nvPr>
            <p:ph type="sldImg"/>
          </p:nvPr>
        </p:nvSpPr>
        <p:spPr>
          <a:xfrm>
            <a:off x="1131888" y="676275"/>
            <a:ext cx="4592637" cy="3444875"/>
          </a:xfrm>
          <a:ln/>
        </p:spPr>
      </p:sp>
      <p:sp>
        <p:nvSpPr>
          <p:cNvPr id="49156" name="Rectangle 2"/>
          <p:cNvSpPr>
            <a:spLocks noGrp="1" noChangeArrowheads="1"/>
          </p:cNvSpPr>
          <p:nvPr>
            <p:ph type="body" idx="1"/>
          </p:nvPr>
        </p:nvSpPr>
        <p:spPr>
          <a:xfrm>
            <a:off x="685800" y="4343400"/>
            <a:ext cx="5483225" cy="4111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uk-UA" altLang="ru-RU">
              <a:latin typeface="Times New Roman" panose="02020603050405020304" pitchFamily="18" charset="0"/>
            </a:endParaRPr>
          </a:p>
        </p:txBody>
      </p:sp>
    </p:spTree>
    <p:extLst>
      <p:ext uri="{BB962C8B-B14F-4D97-AF65-F5344CB8AC3E}">
        <p14:creationId xmlns:p14="http://schemas.microsoft.com/office/powerpoint/2010/main" val="826747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9"/>
          <p:cNvSpPr>
            <a:spLocks noGrp="1" noChangeArrowheads="1"/>
          </p:cNvSpPr>
          <p:nvPr>
            <p:ph type="sldNum" sz="quarter"/>
          </p:nvPr>
        </p:nvSpPr>
        <p:spPr>
          <a:noFill/>
        </p:spPr>
        <p:txBody>
          <a:bodyPr/>
          <a:lstStyle/>
          <a:p>
            <a:fld id="{81F6D860-3966-4F7E-BD85-8B8B2A1ADB3D}" type="slidenum">
              <a:rPr lang="ru-RU" altLang="ru-RU"/>
              <a:pPr/>
              <a:t>26</a:t>
            </a:fld>
            <a:endParaRPr lang="ru-RU" altLang="ru-RU"/>
          </a:p>
        </p:txBody>
      </p:sp>
      <p:sp>
        <p:nvSpPr>
          <p:cNvPr id="53251" name="Rectangle 1"/>
          <p:cNvSpPr>
            <a:spLocks noGrp="1" noRot="1" noChangeAspect="1" noChangeArrowheads="1" noTextEdit="1"/>
          </p:cNvSpPr>
          <p:nvPr>
            <p:ph type="sldImg"/>
          </p:nvPr>
        </p:nvSpPr>
        <p:spPr>
          <a:xfrm>
            <a:off x="1131888" y="676275"/>
            <a:ext cx="4592637" cy="3444875"/>
          </a:xfrm>
          <a:ln/>
        </p:spPr>
      </p:sp>
      <p:sp>
        <p:nvSpPr>
          <p:cNvPr id="53252"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9"/>
          <p:cNvSpPr>
            <a:spLocks noGrp="1" noChangeArrowheads="1"/>
          </p:cNvSpPr>
          <p:nvPr>
            <p:ph type="sldNum" sz="quarter"/>
          </p:nvPr>
        </p:nvSpPr>
        <p:spPr>
          <a:noFill/>
        </p:spPr>
        <p:txBody>
          <a:bodyPr/>
          <a:lstStyle/>
          <a:p>
            <a:fld id="{8F1B30DA-1AC7-495A-8F74-AA9BD451258C}" type="slidenum">
              <a:rPr lang="ru-RU" altLang="ru-RU"/>
              <a:pPr/>
              <a:t>27</a:t>
            </a:fld>
            <a:endParaRPr lang="ru-RU" altLang="ru-RU"/>
          </a:p>
        </p:txBody>
      </p:sp>
      <p:sp>
        <p:nvSpPr>
          <p:cNvPr id="57347" name="Rectangle 1"/>
          <p:cNvSpPr>
            <a:spLocks noGrp="1" noRot="1" noChangeAspect="1" noChangeArrowheads="1" noTextEdit="1"/>
          </p:cNvSpPr>
          <p:nvPr>
            <p:ph type="sldImg"/>
          </p:nvPr>
        </p:nvSpPr>
        <p:spPr>
          <a:xfrm>
            <a:off x="1131888" y="676275"/>
            <a:ext cx="4592637" cy="3444875"/>
          </a:xfrm>
          <a:ln/>
        </p:spPr>
      </p:sp>
      <p:sp>
        <p:nvSpPr>
          <p:cNvPr id="57348"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9"/>
          <p:cNvSpPr>
            <a:spLocks noGrp="1" noChangeArrowheads="1"/>
          </p:cNvSpPr>
          <p:nvPr>
            <p:ph type="sldNum" sz="quarter"/>
          </p:nvPr>
        </p:nvSpPr>
        <p:spPr>
          <a:noFill/>
        </p:spPr>
        <p:txBody>
          <a:bodyPr/>
          <a:lstStyle/>
          <a:p>
            <a:fld id="{4AD24161-968E-44C7-85A7-D7424F1518E5}" type="slidenum">
              <a:rPr lang="ru-RU" altLang="ru-RU"/>
              <a:pPr/>
              <a:t>28</a:t>
            </a:fld>
            <a:endParaRPr lang="ru-RU" altLang="ru-RU"/>
          </a:p>
        </p:txBody>
      </p:sp>
      <p:sp>
        <p:nvSpPr>
          <p:cNvPr id="59395" name="Rectangle 1"/>
          <p:cNvSpPr>
            <a:spLocks noGrp="1" noRot="1" noChangeAspect="1" noChangeArrowheads="1" noTextEdit="1"/>
          </p:cNvSpPr>
          <p:nvPr>
            <p:ph type="sldImg"/>
          </p:nvPr>
        </p:nvSpPr>
        <p:spPr>
          <a:xfrm>
            <a:off x="1131888" y="676275"/>
            <a:ext cx="4592637" cy="3444875"/>
          </a:xfrm>
          <a:ln/>
        </p:spPr>
      </p:sp>
      <p:sp>
        <p:nvSpPr>
          <p:cNvPr id="59396"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9"/>
          <p:cNvSpPr>
            <a:spLocks noGrp="1" noChangeArrowheads="1"/>
          </p:cNvSpPr>
          <p:nvPr>
            <p:ph type="sldNum" sz="quarter"/>
          </p:nvPr>
        </p:nvSpPr>
        <p:spPr>
          <a:noFill/>
        </p:spPr>
        <p:txBody>
          <a:bodyPr/>
          <a:lstStyle/>
          <a:p>
            <a:fld id="{AD3BA0CF-FAA2-4312-A9C1-9E7D5738EC21}" type="slidenum">
              <a:rPr lang="ru-RU" altLang="ru-RU"/>
              <a:pPr/>
              <a:t>30</a:t>
            </a:fld>
            <a:endParaRPr lang="ru-RU" altLang="ru-RU"/>
          </a:p>
        </p:txBody>
      </p:sp>
      <p:sp>
        <p:nvSpPr>
          <p:cNvPr id="61443" name="Rectangle 1"/>
          <p:cNvSpPr>
            <a:spLocks noGrp="1" noRot="1" noChangeAspect="1" noChangeArrowheads="1" noTextEdit="1"/>
          </p:cNvSpPr>
          <p:nvPr>
            <p:ph type="sldImg"/>
          </p:nvPr>
        </p:nvSpPr>
        <p:spPr>
          <a:xfrm>
            <a:off x="1131888" y="676275"/>
            <a:ext cx="4592637" cy="3444875"/>
          </a:xfrm>
          <a:ln/>
        </p:spPr>
      </p:sp>
      <p:sp>
        <p:nvSpPr>
          <p:cNvPr id="61444"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9"/>
          <p:cNvSpPr>
            <a:spLocks noGrp="1" noChangeArrowheads="1"/>
          </p:cNvSpPr>
          <p:nvPr>
            <p:ph type="sldNum" sz="quarter"/>
          </p:nvPr>
        </p:nvSpPr>
        <p:spPr>
          <a:noFill/>
        </p:spPr>
        <p:txBody>
          <a:bodyPr/>
          <a:lstStyle/>
          <a:p>
            <a:fld id="{02DC8EDA-4EB6-4876-A00D-C94ACC00F9C0}" type="slidenum">
              <a:rPr lang="ru-RU" altLang="ru-RU"/>
              <a:pPr/>
              <a:t>36</a:t>
            </a:fld>
            <a:endParaRPr lang="ru-RU" altLang="ru-RU"/>
          </a:p>
        </p:txBody>
      </p:sp>
      <p:sp>
        <p:nvSpPr>
          <p:cNvPr id="68611" name="Rectangle 1"/>
          <p:cNvSpPr>
            <a:spLocks noGrp="1" noRot="1" noChangeAspect="1" noChangeArrowheads="1" noTextEdit="1"/>
          </p:cNvSpPr>
          <p:nvPr>
            <p:ph type="sldImg"/>
          </p:nvPr>
        </p:nvSpPr>
        <p:spPr>
          <a:xfrm>
            <a:off x="1143000" y="695325"/>
            <a:ext cx="4572000" cy="3429000"/>
          </a:xfrm>
          <a:ln/>
        </p:spPr>
      </p:sp>
      <p:sp>
        <p:nvSpPr>
          <p:cNvPr id="68612" name="Rectangle 2"/>
          <p:cNvSpPr>
            <a:spLocks noGrp="1" noChangeArrowheads="1"/>
          </p:cNvSpPr>
          <p:nvPr>
            <p:ph type="body" idx="1"/>
          </p:nvPr>
        </p:nvSpPr>
        <p:spPr>
          <a:xfrm>
            <a:off x="685800" y="4343400"/>
            <a:ext cx="5486400" cy="4114800"/>
          </a:xfrm>
          <a:noFill/>
          <a:ln/>
        </p:spPr>
        <p:txBody>
          <a:bodyPr wrap="none" anchor="ctr"/>
          <a:lstStyle/>
          <a:p>
            <a:endParaRPr lang="uk-UA" alt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9"/>
          <p:cNvSpPr>
            <a:spLocks noGrp="1" noChangeArrowheads="1"/>
          </p:cNvSpPr>
          <p:nvPr>
            <p:ph type="sldNum" sz="quarter"/>
          </p:nvPr>
        </p:nvSpPr>
        <p:spPr>
          <a:noFill/>
        </p:spPr>
        <p:txBody>
          <a:bodyPr/>
          <a:lstStyle/>
          <a:p>
            <a:fld id="{B2E51F72-CDF8-42DE-ABEB-CB39E0C20CFC}" type="slidenum">
              <a:rPr lang="ru-RU" altLang="ru-RU"/>
              <a:pPr/>
              <a:t>37</a:t>
            </a:fld>
            <a:endParaRPr lang="ru-RU" altLang="ru-RU"/>
          </a:p>
        </p:txBody>
      </p:sp>
      <p:sp>
        <p:nvSpPr>
          <p:cNvPr id="66563" name="Rectangle 1"/>
          <p:cNvSpPr>
            <a:spLocks noGrp="1" noRot="1" noChangeAspect="1" noChangeArrowheads="1" noTextEdit="1"/>
          </p:cNvSpPr>
          <p:nvPr>
            <p:ph type="sldImg"/>
          </p:nvPr>
        </p:nvSpPr>
        <p:spPr>
          <a:xfrm>
            <a:off x="1143000" y="695325"/>
            <a:ext cx="4572000" cy="3429000"/>
          </a:xfrm>
          <a:ln/>
        </p:spPr>
      </p:sp>
      <p:sp>
        <p:nvSpPr>
          <p:cNvPr id="66564" name="Rectangle 2"/>
          <p:cNvSpPr>
            <a:spLocks noGrp="1" noChangeArrowheads="1"/>
          </p:cNvSpPr>
          <p:nvPr>
            <p:ph type="body" idx="1"/>
          </p:nvPr>
        </p:nvSpPr>
        <p:spPr>
          <a:xfrm>
            <a:off x="685800" y="4343400"/>
            <a:ext cx="5486400" cy="4114800"/>
          </a:xfrm>
          <a:noFill/>
          <a:ln/>
        </p:spPr>
        <p:txBody>
          <a:bodyPr wrap="none" anchor="ctr"/>
          <a:lstStyle/>
          <a:p>
            <a:endParaRPr lang="uk-UA" alt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9"/>
          <p:cNvSpPr>
            <a:spLocks noGrp="1" noChangeArrowheads="1"/>
          </p:cNvSpPr>
          <p:nvPr>
            <p:ph type="sldNum" sz="quarter"/>
          </p:nvPr>
        </p:nvSpPr>
        <p:spPr>
          <a:noFill/>
        </p:spPr>
        <p:txBody>
          <a:bodyPr/>
          <a:lstStyle/>
          <a:p>
            <a:fld id="{CA986049-FFF4-485F-8D93-ADFCE94DABFD}" type="slidenum">
              <a:rPr lang="ru-RU" altLang="ru-RU"/>
              <a:pPr/>
              <a:t>39</a:t>
            </a:fld>
            <a:endParaRPr lang="ru-RU" altLang="ru-RU"/>
          </a:p>
        </p:txBody>
      </p:sp>
      <p:sp>
        <p:nvSpPr>
          <p:cNvPr id="70659" name="Rectangle 1"/>
          <p:cNvSpPr>
            <a:spLocks noGrp="1" noRot="1" noChangeAspect="1" noChangeArrowheads="1" noTextEdit="1"/>
          </p:cNvSpPr>
          <p:nvPr>
            <p:ph type="sldImg"/>
          </p:nvPr>
        </p:nvSpPr>
        <p:spPr>
          <a:xfrm>
            <a:off x="1143000" y="695325"/>
            <a:ext cx="4572000" cy="3429000"/>
          </a:xfrm>
          <a:ln/>
        </p:spPr>
      </p:sp>
      <p:sp>
        <p:nvSpPr>
          <p:cNvPr id="70660" name="Rectangle 2"/>
          <p:cNvSpPr>
            <a:spLocks noGrp="1" noChangeArrowheads="1"/>
          </p:cNvSpPr>
          <p:nvPr>
            <p:ph type="body" idx="1"/>
          </p:nvPr>
        </p:nvSpPr>
        <p:spPr>
          <a:xfrm>
            <a:off x="685800" y="4343400"/>
            <a:ext cx="5486400" cy="4114800"/>
          </a:xfrm>
          <a:noFill/>
          <a:ln/>
        </p:spPr>
        <p:txBody>
          <a:bodyPr wrap="none" anchor="ctr"/>
          <a:lstStyle/>
          <a:p>
            <a:endParaRPr lang="uk-UA" alt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9"/>
          <p:cNvSpPr>
            <a:spLocks noGrp="1" noChangeArrowheads="1"/>
          </p:cNvSpPr>
          <p:nvPr>
            <p:ph type="sldNum" sz="quarter"/>
          </p:nvPr>
        </p:nvSpPr>
        <p:spPr>
          <a:noFill/>
        </p:spPr>
        <p:txBody>
          <a:bodyPr/>
          <a:lstStyle/>
          <a:p>
            <a:fld id="{726E883B-C5E8-4DC6-8025-65D92C05F958}" type="slidenum">
              <a:rPr lang="ru-RU" altLang="ru-RU"/>
              <a:pPr/>
              <a:t>41</a:t>
            </a:fld>
            <a:endParaRPr lang="ru-RU" altLang="ru-RU"/>
          </a:p>
        </p:txBody>
      </p:sp>
      <p:sp>
        <p:nvSpPr>
          <p:cNvPr id="72707" name="Rectangle 1"/>
          <p:cNvSpPr>
            <a:spLocks noGrp="1" noRot="1" noChangeAspect="1" noChangeArrowheads="1" noTextEdit="1"/>
          </p:cNvSpPr>
          <p:nvPr>
            <p:ph type="sldImg"/>
          </p:nvPr>
        </p:nvSpPr>
        <p:spPr>
          <a:xfrm>
            <a:off x="1143000" y="695325"/>
            <a:ext cx="4572000" cy="3429000"/>
          </a:xfrm>
          <a:ln/>
        </p:spPr>
      </p:sp>
      <p:sp>
        <p:nvSpPr>
          <p:cNvPr id="72708" name="Rectangle 2"/>
          <p:cNvSpPr>
            <a:spLocks noGrp="1" noChangeArrowheads="1"/>
          </p:cNvSpPr>
          <p:nvPr>
            <p:ph type="body" idx="1"/>
          </p:nvPr>
        </p:nvSpPr>
        <p:spPr>
          <a:xfrm>
            <a:off x="685800" y="4343400"/>
            <a:ext cx="5486400" cy="4114800"/>
          </a:xfrm>
          <a:noFill/>
          <a:ln/>
        </p:spPr>
        <p:txBody>
          <a:bodyPr wrap="none" anchor="ctr"/>
          <a:lstStyle/>
          <a:p>
            <a:endParaRPr lang="uk-UA" alt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9"/>
          <p:cNvSpPr>
            <a:spLocks noGrp="1" noChangeArrowheads="1"/>
          </p:cNvSpPr>
          <p:nvPr>
            <p:ph type="sldNum" sz="quarter"/>
          </p:nvPr>
        </p:nvSpPr>
        <p:spPr>
          <a:noFill/>
        </p:spPr>
        <p:txBody>
          <a:bodyPr/>
          <a:lstStyle/>
          <a:p>
            <a:fld id="{815013D1-645E-4E84-9F22-355C94F567E2}" type="slidenum">
              <a:rPr lang="ru-RU" altLang="ru-RU"/>
              <a:pPr/>
              <a:t>43</a:t>
            </a:fld>
            <a:endParaRPr lang="ru-RU" altLang="ru-RU"/>
          </a:p>
        </p:txBody>
      </p:sp>
      <p:sp>
        <p:nvSpPr>
          <p:cNvPr id="74755" name="Rectangle 1"/>
          <p:cNvSpPr>
            <a:spLocks noGrp="1" noRot="1" noChangeAspect="1" noChangeArrowheads="1" noTextEdit="1"/>
          </p:cNvSpPr>
          <p:nvPr>
            <p:ph type="sldImg"/>
          </p:nvPr>
        </p:nvSpPr>
        <p:spPr>
          <a:xfrm>
            <a:off x="1143000" y="695325"/>
            <a:ext cx="4572000" cy="3429000"/>
          </a:xfrm>
          <a:ln/>
        </p:spPr>
      </p:sp>
      <p:sp>
        <p:nvSpPr>
          <p:cNvPr id="74756" name="Rectangle 2"/>
          <p:cNvSpPr>
            <a:spLocks noGrp="1" noChangeArrowheads="1"/>
          </p:cNvSpPr>
          <p:nvPr>
            <p:ph type="body" idx="1"/>
          </p:nvPr>
        </p:nvSpPr>
        <p:spPr>
          <a:xfrm>
            <a:off x="685800" y="4343400"/>
            <a:ext cx="5486400" cy="4114800"/>
          </a:xfrm>
          <a:noFill/>
          <a:ln/>
        </p:spPr>
        <p:txBody>
          <a:bodyPr wrap="none" anchor="ctr"/>
          <a:lstStyle/>
          <a:p>
            <a:endParaRPr lang="uk-UA" alt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9"/>
          <p:cNvSpPr>
            <a:spLocks noGrp="1" noChangeArrowheads="1"/>
          </p:cNvSpPr>
          <p:nvPr>
            <p:ph type="sldNum" sz="quarter"/>
          </p:nvPr>
        </p:nvSpPr>
        <p:spPr>
          <a:noFill/>
        </p:spPr>
        <p:txBody>
          <a:bodyPr/>
          <a:lstStyle/>
          <a:p>
            <a:fld id="{74F08B98-E9AE-40CB-B194-AD7837423114}" type="slidenum">
              <a:rPr lang="ru-RU" altLang="ru-RU"/>
              <a:pPr/>
              <a:t>46</a:t>
            </a:fld>
            <a:endParaRPr lang="ru-RU" altLang="ru-RU"/>
          </a:p>
        </p:txBody>
      </p:sp>
      <p:sp>
        <p:nvSpPr>
          <p:cNvPr id="76803" name="Rectangle 1"/>
          <p:cNvSpPr>
            <a:spLocks noGrp="1" noRot="1" noChangeAspect="1" noChangeArrowheads="1" noTextEdit="1"/>
          </p:cNvSpPr>
          <p:nvPr>
            <p:ph type="sldImg"/>
          </p:nvPr>
        </p:nvSpPr>
        <p:spPr>
          <a:xfrm>
            <a:off x="1143000" y="695325"/>
            <a:ext cx="4572000" cy="3429000"/>
          </a:xfrm>
          <a:ln/>
        </p:spPr>
      </p:sp>
      <p:sp>
        <p:nvSpPr>
          <p:cNvPr id="76804" name="Rectangle 2"/>
          <p:cNvSpPr>
            <a:spLocks noGrp="1" noChangeArrowheads="1"/>
          </p:cNvSpPr>
          <p:nvPr>
            <p:ph type="body" idx="1"/>
          </p:nvPr>
        </p:nvSpPr>
        <p:spPr>
          <a:xfrm>
            <a:off x="685800" y="4343400"/>
            <a:ext cx="5486400" cy="4114800"/>
          </a:xfrm>
          <a:noFill/>
          <a:ln/>
        </p:spPr>
        <p:txBody>
          <a:bodyPr wrap="none" anchor="ctr"/>
          <a:lstStyle/>
          <a:p>
            <a:endParaRPr lang="uk-UA" alt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9"/>
          <p:cNvSpPr>
            <a:spLocks noGrp="1" noChangeArrowheads="1"/>
          </p:cNvSpPr>
          <p:nvPr>
            <p:ph type="sldNum" sz="quarter"/>
          </p:nvPr>
        </p:nvSpPr>
        <p:spPr>
          <a:noFill/>
        </p:spPr>
        <p:txBody>
          <a:bodyPr/>
          <a:lstStyle/>
          <a:p>
            <a:fld id="{6C14CB6F-C5E6-472F-A49C-6DD9D06E7EC5}" type="slidenum">
              <a:rPr lang="ru-RU" altLang="ru-RU"/>
              <a:pPr/>
              <a:t>48</a:t>
            </a:fld>
            <a:endParaRPr lang="ru-RU" altLang="ru-RU"/>
          </a:p>
        </p:txBody>
      </p:sp>
      <p:sp>
        <p:nvSpPr>
          <p:cNvPr id="78851" name="Rectangle 1"/>
          <p:cNvSpPr>
            <a:spLocks noGrp="1" noRot="1" noChangeAspect="1" noChangeArrowheads="1" noTextEdit="1"/>
          </p:cNvSpPr>
          <p:nvPr>
            <p:ph type="sldImg"/>
          </p:nvPr>
        </p:nvSpPr>
        <p:spPr>
          <a:xfrm>
            <a:off x="1131888" y="674688"/>
            <a:ext cx="4591050" cy="3444875"/>
          </a:xfrm>
          <a:ln/>
        </p:spPr>
      </p:sp>
      <p:sp>
        <p:nvSpPr>
          <p:cNvPr id="78852" name="Rectangle 2"/>
          <p:cNvSpPr>
            <a:spLocks noGrp="1" noChangeArrowheads="1"/>
          </p:cNvSpPr>
          <p:nvPr>
            <p:ph type="body" idx="1"/>
          </p:nvPr>
        </p:nvSpPr>
        <p:spPr>
          <a:xfrm>
            <a:off x="685800" y="4343400"/>
            <a:ext cx="5483225" cy="4021138"/>
          </a:xfrm>
          <a:noFill/>
          <a:ln/>
        </p:spPr>
        <p:txBody>
          <a:bodyPr wrap="none" anchor="ctr"/>
          <a:lstStyle/>
          <a:p>
            <a:endParaRPr lang="uk-UA" alt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9"/>
          <p:cNvSpPr>
            <a:spLocks noGrp="1" noChangeArrowheads="1"/>
          </p:cNvSpPr>
          <p:nvPr>
            <p:ph type="sldNum" sz="quarter"/>
          </p:nvPr>
        </p:nvSpPr>
        <p:spPr>
          <a:noFill/>
        </p:spPr>
        <p:txBody>
          <a:bodyPr/>
          <a:lstStyle/>
          <a:p>
            <a:fld id="{707800A3-6B9B-476D-B7BB-5FA2D4201F46}" type="slidenum">
              <a:rPr lang="ru-RU" altLang="ru-RU"/>
              <a:pPr/>
              <a:t>49</a:t>
            </a:fld>
            <a:endParaRPr lang="ru-RU" altLang="ru-RU"/>
          </a:p>
        </p:txBody>
      </p:sp>
      <p:sp>
        <p:nvSpPr>
          <p:cNvPr id="80899" name="Rectangle 1"/>
          <p:cNvSpPr>
            <a:spLocks noGrp="1" noRot="1" noChangeAspect="1" noChangeArrowheads="1" noTextEdit="1"/>
          </p:cNvSpPr>
          <p:nvPr>
            <p:ph type="sldImg"/>
          </p:nvPr>
        </p:nvSpPr>
        <p:spPr>
          <a:xfrm>
            <a:off x="1143000" y="695325"/>
            <a:ext cx="4572000" cy="3429000"/>
          </a:xfrm>
          <a:ln/>
        </p:spPr>
      </p:sp>
      <p:sp>
        <p:nvSpPr>
          <p:cNvPr id="80900" name="Rectangle 2"/>
          <p:cNvSpPr>
            <a:spLocks noGrp="1" noChangeArrowheads="1"/>
          </p:cNvSpPr>
          <p:nvPr>
            <p:ph type="body" idx="1"/>
          </p:nvPr>
        </p:nvSpPr>
        <p:spPr>
          <a:xfrm>
            <a:off x="685800" y="4343400"/>
            <a:ext cx="5486400" cy="4114800"/>
          </a:xfrm>
          <a:noFill/>
          <a:ln/>
        </p:spPr>
        <p:txBody>
          <a:bodyPr wrap="none" anchor="ctr"/>
          <a:lstStyle/>
          <a:p>
            <a:endParaRPr lang="uk-UA" alt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9"/>
          <p:cNvSpPr>
            <a:spLocks noGrp="1" noChangeArrowheads="1"/>
          </p:cNvSpPr>
          <p:nvPr>
            <p:ph type="sldNum" sz="quarter"/>
          </p:nvPr>
        </p:nvSpPr>
        <p:spPr>
          <a:noFill/>
        </p:spPr>
        <p:txBody>
          <a:bodyPr/>
          <a:lstStyle/>
          <a:p>
            <a:fld id="{7094A3CF-A00C-49FA-9FD1-53FDE9234EF1}" type="slidenum">
              <a:rPr lang="ru-RU" altLang="ru-RU"/>
              <a:pPr/>
              <a:t>50</a:t>
            </a:fld>
            <a:endParaRPr lang="ru-RU" altLang="ru-RU"/>
          </a:p>
        </p:txBody>
      </p:sp>
      <p:sp>
        <p:nvSpPr>
          <p:cNvPr id="82947" name="Rectangle 1"/>
          <p:cNvSpPr>
            <a:spLocks noGrp="1" noRot="1" noChangeAspect="1" noChangeArrowheads="1" noTextEdit="1"/>
          </p:cNvSpPr>
          <p:nvPr>
            <p:ph type="sldImg"/>
          </p:nvPr>
        </p:nvSpPr>
        <p:spPr>
          <a:xfrm>
            <a:off x="1131888" y="674688"/>
            <a:ext cx="4591050" cy="3444875"/>
          </a:xfrm>
          <a:ln/>
        </p:spPr>
      </p:sp>
      <p:sp>
        <p:nvSpPr>
          <p:cNvPr id="82948" name="Rectangle 2"/>
          <p:cNvSpPr>
            <a:spLocks noGrp="1" noChangeArrowheads="1"/>
          </p:cNvSpPr>
          <p:nvPr>
            <p:ph type="body" idx="1"/>
          </p:nvPr>
        </p:nvSpPr>
        <p:spPr>
          <a:xfrm>
            <a:off x="685800" y="4343400"/>
            <a:ext cx="5483225" cy="4021138"/>
          </a:xfrm>
          <a:noFill/>
          <a:ln/>
        </p:spPr>
        <p:txBody>
          <a:bodyPr wrap="none" anchor="ctr"/>
          <a:lstStyle/>
          <a:p>
            <a:endParaRPr lang="uk-UA" alt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9"/>
          <p:cNvSpPr>
            <a:spLocks noGrp="1" noChangeArrowheads="1"/>
          </p:cNvSpPr>
          <p:nvPr>
            <p:ph type="sldNum" sz="quarter"/>
          </p:nvPr>
        </p:nvSpPr>
        <p:spPr>
          <a:noFill/>
        </p:spPr>
        <p:txBody>
          <a:bodyPr/>
          <a:lstStyle/>
          <a:p>
            <a:fld id="{72ADC4EA-F780-4380-A1E8-E9A53E0011C4}" type="slidenum">
              <a:rPr lang="ru-RU" altLang="ru-RU"/>
              <a:pPr/>
              <a:t>53</a:t>
            </a:fld>
            <a:endParaRPr lang="ru-RU" altLang="ru-RU"/>
          </a:p>
        </p:txBody>
      </p:sp>
      <p:sp>
        <p:nvSpPr>
          <p:cNvPr id="87043" name="Rectangle 1"/>
          <p:cNvSpPr>
            <a:spLocks noGrp="1" noRot="1" noChangeAspect="1" noChangeArrowheads="1" noTextEdit="1"/>
          </p:cNvSpPr>
          <p:nvPr>
            <p:ph type="sldImg"/>
          </p:nvPr>
        </p:nvSpPr>
        <p:spPr>
          <a:xfrm>
            <a:off x="1131888" y="676275"/>
            <a:ext cx="4592637" cy="3444875"/>
          </a:xfrm>
          <a:ln/>
        </p:spPr>
      </p:sp>
      <p:sp>
        <p:nvSpPr>
          <p:cNvPr id="87044"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1"/>
          <p:cNvSpPr>
            <a:spLocks noGrp="1" noRot="1" noChangeAspect="1" noChangeArrowheads="1" noTextEdit="1"/>
          </p:cNvSpPr>
          <p:nvPr>
            <p:ph type="sldImg"/>
          </p:nvPr>
        </p:nvSpPr>
        <p:spPr>
          <a:xfrm>
            <a:off x="1143000" y="695325"/>
            <a:ext cx="4572000" cy="3429000"/>
          </a:xfrm>
          <a:ln/>
        </p:spPr>
      </p:sp>
      <p:sp>
        <p:nvSpPr>
          <p:cNvPr id="91139" name="Rectangle 2"/>
          <p:cNvSpPr>
            <a:spLocks noGrp="1" noChangeArrowheads="1"/>
          </p:cNvSpPr>
          <p:nvPr>
            <p:ph type="body" idx="1"/>
          </p:nvPr>
        </p:nvSpPr>
        <p:spPr>
          <a:xfrm>
            <a:off x="685800" y="4343400"/>
            <a:ext cx="5480050" cy="4108450"/>
          </a:xfrm>
          <a:noFill/>
          <a:ln/>
        </p:spPr>
        <p:txBody>
          <a:bodyPr wrap="none" anchor="ctr"/>
          <a:lstStyle/>
          <a:p>
            <a:r>
              <a:rPr lang="ru-RU" b="0" i="0" dirty="0">
                <a:solidFill>
                  <a:srgbClr val="000000"/>
                </a:solidFill>
                <a:effectLst/>
                <a:highlight>
                  <a:srgbClr val="FFFFFF"/>
                </a:highlight>
                <a:latin typeface="fira sans" panose="020F0502020204030204" pitchFamily="34" charset="0"/>
              </a:rPr>
              <a:t>У </a:t>
            </a:r>
            <a:r>
              <a:rPr lang="ru-RU" b="0" i="0" dirty="0" err="1">
                <a:solidFill>
                  <a:srgbClr val="000000"/>
                </a:solidFill>
                <a:effectLst/>
                <a:highlight>
                  <a:srgbClr val="FFFFFF"/>
                </a:highlight>
                <a:latin typeface="fira sans" panose="020F0502020204030204" pitchFamily="34" charset="0"/>
              </a:rPr>
              <a:t>Львові</a:t>
            </a:r>
            <a:r>
              <a:rPr lang="ru-RU" b="0" i="0" dirty="0">
                <a:solidFill>
                  <a:srgbClr val="000000"/>
                </a:solidFill>
                <a:effectLst/>
                <a:highlight>
                  <a:srgbClr val="FFFFFF"/>
                </a:highlight>
                <a:latin typeface="fira sans" panose="020F0502020204030204" pitchFamily="34" charset="0"/>
              </a:rPr>
              <a:t> в 2021 </a:t>
            </a:r>
            <a:r>
              <a:rPr lang="ru-RU" b="0" i="0" dirty="0" err="1">
                <a:solidFill>
                  <a:srgbClr val="000000"/>
                </a:solidFill>
                <a:effectLst/>
                <a:highlight>
                  <a:srgbClr val="FFFFFF"/>
                </a:highlight>
                <a:latin typeface="fira sans" panose="020F0502020204030204" pitchFamily="34" charset="0"/>
              </a:rPr>
              <a:t>році</a:t>
            </a:r>
            <a:r>
              <a:rPr lang="ru-RU" b="0" i="0" dirty="0">
                <a:solidFill>
                  <a:srgbClr val="000000"/>
                </a:solidFill>
                <a:effectLst/>
                <a:highlight>
                  <a:srgbClr val="FFFFFF"/>
                </a:highlight>
                <a:latin typeface="fira sans" panose="020F0502020204030204" pitchFamily="34" charset="0"/>
              </a:rPr>
              <a:t> померла 10-річна </a:t>
            </a:r>
            <a:r>
              <a:rPr lang="ru-RU" b="0" i="0" dirty="0" err="1">
                <a:solidFill>
                  <a:srgbClr val="000000"/>
                </a:solidFill>
                <a:effectLst/>
                <a:highlight>
                  <a:srgbClr val="FFFFFF"/>
                </a:highlight>
                <a:latin typeface="fira sans" panose="020F0502020204030204" pitchFamily="34" charset="0"/>
              </a:rPr>
              <a:t>Іринка</a:t>
            </a:r>
            <a:r>
              <a:rPr lang="ru-RU" b="0" i="0" dirty="0">
                <a:solidFill>
                  <a:srgbClr val="000000"/>
                </a:solidFill>
                <a:effectLst/>
                <a:highlight>
                  <a:srgbClr val="FFFFFF"/>
                </a:highlight>
                <a:latin typeface="fira sans" panose="020F0502020204030204" pitchFamily="34" charset="0"/>
              </a:rPr>
              <a:t> Химич, яка </a:t>
            </a:r>
            <a:r>
              <a:rPr lang="ru-RU" b="0" i="0" dirty="0" err="1">
                <a:solidFill>
                  <a:srgbClr val="000000"/>
                </a:solidFill>
                <a:effectLst/>
                <a:highlight>
                  <a:srgbClr val="FFFFFF"/>
                </a:highlight>
                <a:latin typeface="fira sans" panose="020F0502020204030204" pitchFamily="34" charset="0"/>
              </a:rPr>
              <a:t>хворіла</a:t>
            </a:r>
            <a:r>
              <a:rPr lang="ru-RU" b="0" i="0" dirty="0">
                <a:solidFill>
                  <a:srgbClr val="000000"/>
                </a:solidFill>
                <a:effectLst/>
                <a:highlight>
                  <a:srgbClr val="FFFFFF"/>
                </a:highlight>
                <a:latin typeface="fira sans" panose="020F0502020204030204" pitchFamily="34" charset="0"/>
              </a:rPr>
              <a:t> на </a:t>
            </a:r>
            <a:r>
              <a:rPr lang="ru-RU" b="0" i="0" dirty="0" err="1">
                <a:solidFill>
                  <a:srgbClr val="000000"/>
                </a:solidFill>
                <a:effectLst/>
                <a:highlight>
                  <a:srgbClr val="FFFFFF"/>
                </a:highlight>
                <a:latin typeface="fira sans" panose="020F0502020204030204" pitchFamily="34" charset="0"/>
              </a:rPr>
              <a:t>рідкісну</a:t>
            </a:r>
            <a:r>
              <a:rPr lang="ru-RU" b="0" i="0" dirty="0">
                <a:solidFill>
                  <a:srgbClr val="000000"/>
                </a:solidFill>
                <a:effectLst/>
                <a:highlight>
                  <a:srgbClr val="FFFFFF"/>
                </a:highlight>
                <a:latin typeface="fira sans" panose="020F0502020204030204" pitchFamily="34" charset="0"/>
              </a:rPr>
              <a:t> </a:t>
            </a:r>
            <a:r>
              <a:rPr lang="ru-RU" b="0" i="0" dirty="0" err="1">
                <a:solidFill>
                  <a:srgbClr val="000000"/>
                </a:solidFill>
                <a:effectLst/>
                <a:highlight>
                  <a:srgbClr val="FFFFFF"/>
                </a:highlight>
                <a:latin typeface="fira sans" panose="020F0502020204030204" pitchFamily="34" charset="0"/>
              </a:rPr>
              <a:t>генетичну</a:t>
            </a:r>
            <a:r>
              <a:rPr lang="ru-RU" b="0" i="0" dirty="0">
                <a:solidFill>
                  <a:srgbClr val="000000"/>
                </a:solidFill>
                <a:effectLst/>
                <a:highlight>
                  <a:srgbClr val="FFFFFF"/>
                </a:highlight>
                <a:latin typeface="fira sans" panose="020F0502020204030204" pitchFamily="34" charset="0"/>
              </a:rPr>
              <a:t> хворобу – </a:t>
            </a:r>
            <a:r>
              <a:rPr lang="ru-RU" b="0" i="0" dirty="0" err="1">
                <a:solidFill>
                  <a:srgbClr val="000000"/>
                </a:solidFill>
                <a:effectLst/>
                <a:highlight>
                  <a:srgbClr val="FFFFFF"/>
                </a:highlight>
                <a:latin typeface="fira sans" panose="020F0502020204030204" pitchFamily="34" charset="0"/>
              </a:rPr>
              <a:t>прогерія</a:t>
            </a:r>
            <a:r>
              <a:rPr lang="ru-RU" b="0" i="0" dirty="0">
                <a:solidFill>
                  <a:srgbClr val="000000"/>
                </a:solidFill>
                <a:effectLst/>
                <a:highlight>
                  <a:srgbClr val="FFFFFF"/>
                </a:highlight>
                <a:latin typeface="fira sans" panose="020F0502020204030204" pitchFamily="34" charset="0"/>
              </a:rPr>
              <a:t> Хатчинсона-</a:t>
            </a:r>
            <a:r>
              <a:rPr lang="ru-RU" b="0" i="0" dirty="0" err="1">
                <a:solidFill>
                  <a:srgbClr val="000000"/>
                </a:solidFill>
                <a:effectLst/>
                <a:highlight>
                  <a:srgbClr val="FFFFFF"/>
                </a:highlight>
                <a:latin typeface="fira sans" panose="020F0502020204030204" pitchFamily="34" charset="0"/>
              </a:rPr>
              <a:t>Гілфорда</a:t>
            </a:r>
            <a:r>
              <a:rPr lang="ru-RU" b="0" i="0" dirty="0">
                <a:solidFill>
                  <a:srgbClr val="000000"/>
                </a:solidFill>
                <a:effectLst/>
                <a:highlight>
                  <a:srgbClr val="FFFFFF"/>
                </a:highlight>
                <a:latin typeface="fira sans" panose="020F0502020204030204" pitchFamily="34" charset="0"/>
              </a:rPr>
              <a:t>. </a:t>
            </a:r>
            <a:endParaRPr lang="ru-RU" altLang="ru-RU"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9"/>
          <p:cNvSpPr>
            <a:spLocks noGrp="1" noChangeArrowheads="1"/>
          </p:cNvSpPr>
          <p:nvPr>
            <p:ph type="sldNum" sz="quarter"/>
          </p:nvPr>
        </p:nvSpPr>
        <p:spPr>
          <a:noFill/>
        </p:spPr>
        <p:txBody>
          <a:bodyPr/>
          <a:lstStyle/>
          <a:p>
            <a:fld id="{5280B421-00B3-4AA7-85BC-48A339E793C1}" type="slidenum">
              <a:rPr lang="ru-RU" altLang="ru-RU"/>
              <a:pPr/>
              <a:t>57</a:t>
            </a:fld>
            <a:endParaRPr lang="ru-RU" altLang="ru-RU"/>
          </a:p>
        </p:txBody>
      </p:sp>
      <p:sp>
        <p:nvSpPr>
          <p:cNvPr id="93187" name="Text Box 1"/>
          <p:cNvSpPr txBox="1">
            <a:spLocks noChangeArrowheads="1"/>
          </p:cNvSpPr>
          <p:nvPr/>
        </p:nvSpPr>
        <p:spPr bwMode="auto">
          <a:xfrm>
            <a:off x="1133475" y="677863"/>
            <a:ext cx="4591050" cy="3444875"/>
          </a:xfrm>
          <a:prstGeom prst="rect">
            <a:avLst/>
          </a:prstGeom>
          <a:solidFill>
            <a:srgbClr val="FFFFFF"/>
          </a:solidFill>
          <a:ln w="9360">
            <a:solidFill>
              <a:srgbClr val="000000"/>
            </a:solidFill>
            <a:miter lim="800000"/>
            <a:headEnd/>
            <a:tailEnd/>
          </a:ln>
        </p:spPr>
        <p:txBody>
          <a:bodyPr wrap="none" anchor="ctr"/>
          <a:lstStyle/>
          <a:p>
            <a:pPr>
              <a:buClr>
                <a:srgbClr val="000000"/>
              </a:buClr>
              <a:buSzPct val="100000"/>
              <a:buFont typeface="Times New Roman" pitchFamily="16" charset="0"/>
              <a:buNone/>
            </a:pPr>
            <a:endParaRPr lang="uk-UA" altLang="ru-RU"/>
          </a:p>
        </p:txBody>
      </p:sp>
      <p:sp>
        <p:nvSpPr>
          <p:cNvPr id="93188" name="Rectangle 2"/>
          <p:cNvSpPr>
            <a:spLocks noGrp="1" noChangeArrowheads="1"/>
          </p:cNvSpPr>
          <p:nvPr>
            <p:ph type="body"/>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9"/>
          <p:cNvSpPr>
            <a:spLocks noGrp="1" noChangeArrowheads="1"/>
          </p:cNvSpPr>
          <p:nvPr>
            <p:ph type="sldNum" sz="quarter"/>
          </p:nvPr>
        </p:nvSpPr>
        <p:spPr>
          <a:noFill/>
        </p:spPr>
        <p:txBody>
          <a:bodyPr/>
          <a:lstStyle/>
          <a:p>
            <a:fld id="{1F508399-AD34-46CD-A8F5-A83DE26A5A12}" type="slidenum">
              <a:rPr lang="ru-RU" altLang="ru-RU"/>
              <a:pPr/>
              <a:t>58</a:t>
            </a:fld>
            <a:endParaRPr lang="ru-RU" altLang="ru-RU"/>
          </a:p>
        </p:txBody>
      </p:sp>
      <p:sp>
        <p:nvSpPr>
          <p:cNvPr id="95235" name="Text Box 1"/>
          <p:cNvSpPr txBox="1">
            <a:spLocks noChangeArrowheads="1"/>
          </p:cNvSpPr>
          <p:nvPr/>
        </p:nvSpPr>
        <p:spPr bwMode="auto">
          <a:xfrm>
            <a:off x="1133475" y="677863"/>
            <a:ext cx="4591050" cy="3444875"/>
          </a:xfrm>
          <a:prstGeom prst="rect">
            <a:avLst/>
          </a:prstGeom>
          <a:solidFill>
            <a:srgbClr val="FFFFFF"/>
          </a:solidFill>
          <a:ln w="9360">
            <a:solidFill>
              <a:srgbClr val="000000"/>
            </a:solidFill>
            <a:miter lim="800000"/>
            <a:headEnd/>
            <a:tailEnd/>
          </a:ln>
        </p:spPr>
        <p:txBody>
          <a:bodyPr wrap="none" anchor="ctr"/>
          <a:lstStyle/>
          <a:p>
            <a:pPr>
              <a:buClr>
                <a:srgbClr val="000000"/>
              </a:buClr>
              <a:buSzPct val="100000"/>
              <a:buFont typeface="Times New Roman" pitchFamily="16" charset="0"/>
              <a:buNone/>
            </a:pPr>
            <a:endParaRPr lang="uk-UA" altLang="ru-RU"/>
          </a:p>
        </p:txBody>
      </p:sp>
      <p:sp>
        <p:nvSpPr>
          <p:cNvPr id="95236" name="Rectangle 2"/>
          <p:cNvSpPr>
            <a:spLocks noGrp="1" noChangeArrowheads="1"/>
          </p:cNvSpPr>
          <p:nvPr>
            <p:ph type="body"/>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9"/>
          <p:cNvSpPr>
            <a:spLocks noGrp="1" noChangeArrowheads="1"/>
          </p:cNvSpPr>
          <p:nvPr>
            <p:ph type="sldNum" sz="quarter"/>
          </p:nvPr>
        </p:nvSpPr>
        <p:spPr>
          <a:noFill/>
        </p:spPr>
        <p:txBody>
          <a:bodyPr/>
          <a:lstStyle/>
          <a:p>
            <a:fld id="{F8F975AD-8B17-4134-B282-9637CCB6A5F3}" type="slidenum">
              <a:rPr lang="ru-RU" altLang="ru-RU"/>
              <a:pPr/>
              <a:t>60</a:t>
            </a:fld>
            <a:endParaRPr lang="ru-RU" altLang="ru-RU"/>
          </a:p>
        </p:txBody>
      </p:sp>
      <p:sp>
        <p:nvSpPr>
          <p:cNvPr id="97283" name="Rectangle 1"/>
          <p:cNvSpPr>
            <a:spLocks noGrp="1" noRot="1" noChangeAspect="1" noChangeArrowheads="1" noTextEdit="1"/>
          </p:cNvSpPr>
          <p:nvPr>
            <p:ph type="sldImg"/>
          </p:nvPr>
        </p:nvSpPr>
        <p:spPr>
          <a:xfrm>
            <a:off x="1131888" y="676275"/>
            <a:ext cx="4592637" cy="3444875"/>
          </a:xfrm>
          <a:ln/>
        </p:spPr>
      </p:sp>
      <p:sp>
        <p:nvSpPr>
          <p:cNvPr id="97284"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9"/>
          <p:cNvSpPr>
            <a:spLocks noGrp="1" noChangeArrowheads="1"/>
          </p:cNvSpPr>
          <p:nvPr>
            <p:ph type="sldNum" sz="quarter"/>
          </p:nvPr>
        </p:nvSpPr>
        <p:spPr>
          <a:noFill/>
        </p:spPr>
        <p:txBody>
          <a:bodyPr/>
          <a:lstStyle/>
          <a:p>
            <a:fld id="{8BD76726-A27B-40B5-B507-4739E5A5C42A}" type="slidenum">
              <a:rPr lang="ru-RU" altLang="ru-RU"/>
              <a:pPr/>
              <a:t>61</a:t>
            </a:fld>
            <a:endParaRPr lang="ru-RU" altLang="ru-RU"/>
          </a:p>
        </p:txBody>
      </p:sp>
      <p:sp>
        <p:nvSpPr>
          <p:cNvPr id="99331" name="Rectangle 1"/>
          <p:cNvSpPr>
            <a:spLocks noGrp="1" noRot="1" noChangeAspect="1" noChangeArrowheads="1" noTextEdit="1"/>
          </p:cNvSpPr>
          <p:nvPr>
            <p:ph type="sldImg"/>
          </p:nvPr>
        </p:nvSpPr>
        <p:spPr>
          <a:xfrm>
            <a:off x="1131888" y="676275"/>
            <a:ext cx="4592637" cy="3444875"/>
          </a:xfrm>
          <a:ln/>
        </p:spPr>
      </p:sp>
      <p:sp>
        <p:nvSpPr>
          <p:cNvPr id="99332"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9"/>
          <p:cNvSpPr>
            <a:spLocks noGrp="1" noChangeArrowheads="1"/>
          </p:cNvSpPr>
          <p:nvPr>
            <p:ph type="sldNum" sz="quarter"/>
          </p:nvPr>
        </p:nvSpPr>
        <p:spPr>
          <a:noFill/>
        </p:spPr>
        <p:txBody>
          <a:bodyPr/>
          <a:lstStyle/>
          <a:p>
            <a:fld id="{F6FC5D84-75B3-4417-BBF8-4E2439778CCA}" type="slidenum">
              <a:rPr lang="ru-RU" altLang="ru-RU"/>
              <a:pPr/>
              <a:t>62</a:t>
            </a:fld>
            <a:endParaRPr lang="ru-RU" altLang="ru-RU"/>
          </a:p>
        </p:txBody>
      </p:sp>
      <p:sp>
        <p:nvSpPr>
          <p:cNvPr id="101379" name="Rectangle 1"/>
          <p:cNvSpPr>
            <a:spLocks noGrp="1" noRot="1" noChangeAspect="1" noChangeArrowheads="1" noTextEdit="1"/>
          </p:cNvSpPr>
          <p:nvPr>
            <p:ph type="sldImg"/>
          </p:nvPr>
        </p:nvSpPr>
        <p:spPr>
          <a:xfrm>
            <a:off x="1131888" y="676275"/>
            <a:ext cx="4592637" cy="3444875"/>
          </a:xfrm>
          <a:ln/>
        </p:spPr>
      </p:sp>
      <p:sp>
        <p:nvSpPr>
          <p:cNvPr id="101380" name="Rectangle 2"/>
          <p:cNvSpPr>
            <a:spLocks noGrp="1" noChangeArrowheads="1"/>
          </p:cNvSpPr>
          <p:nvPr>
            <p:ph type="body" idx="1"/>
          </p:nvPr>
        </p:nvSpPr>
        <p:spPr>
          <a:xfrm>
            <a:off x="685800" y="4343400"/>
            <a:ext cx="5483225" cy="4111625"/>
          </a:xfrm>
          <a:noFill/>
          <a:ln/>
        </p:spPr>
        <p:txBody>
          <a:bodyPr wrap="none" anchor="ctr"/>
          <a:lstStyle/>
          <a:p>
            <a:r>
              <a:rPr lang="ru-RU" sz="1200" b="1" dirty="0"/>
              <a:t>Унаслідок спіралізації на гістонових білках довжина ДНК зменшується в 7 разів; нуклеосомна нитка має товщину 10-11 нм</a:t>
            </a:r>
            <a:endParaRPr lang="uk-UA" altLang="ru-RU"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a:solidFill>
                  <a:schemeClr val="tx1"/>
                </a:solidFill>
                <a:latin typeface="Arial" charset="0"/>
                <a:ea typeface="+mn-ea"/>
                <a:cs typeface="+mn-cs"/>
              </a:rPr>
              <a:t>Соответствие между паттернами модификаций и набором белков, которые узнают (и функциональными последствиями такого опознания), называется </a:t>
            </a:r>
            <a:r>
              <a:rPr lang="ru-RU" sz="1200" b="1" i="0" kern="1200" dirty="0">
                <a:solidFill>
                  <a:schemeClr val="tx1"/>
                </a:solidFill>
                <a:latin typeface="Arial" charset="0"/>
                <a:ea typeface="+mn-ea"/>
                <a:cs typeface="+mn-cs"/>
              </a:rPr>
              <a:t>гистоновых кодом</a:t>
            </a:r>
            <a:r>
              <a:rPr lang="ru-RU" sz="1200" b="0" i="0" kern="1200" dirty="0">
                <a:solidFill>
                  <a:schemeClr val="tx1"/>
                </a:solidFill>
                <a:latin typeface="Arial" charset="0"/>
                <a:ea typeface="+mn-ea"/>
                <a:cs typeface="+mn-cs"/>
              </a:rPr>
              <a:t>.</a:t>
            </a:r>
            <a:endParaRPr lang="uk-UA" dirty="0"/>
          </a:p>
        </p:txBody>
      </p:sp>
      <p:sp>
        <p:nvSpPr>
          <p:cNvPr id="4" name="Номер слайда 3"/>
          <p:cNvSpPr>
            <a:spLocks noGrp="1"/>
          </p:cNvSpPr>
          <p:nvPr>
            <p:ph type="sldNum" sz="quarter" idx="10"/>
          </p:nvPr>
        </p:nvSpPr>
        <p:spPr/>
        <p:txBody>
          <a:bodyPr/>
          <a:lstStyle/>
          <a:p>
            <a:fld id="{83C47B9C-4BCB-4226-8AE1-D4AC5280F2A4}" type="slidenum">
              <a:rPr lang="ru-RU" smtClean="0"/>
              <a:pPr/>
              <a:t>63</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9"/>
          <p:cNvSpPr>
            <a:spLocks noGrp="1" noChangeArrowheads="1"/>
          </p:cNvSpPr>
          <p:nvPr>
            <p:ph type="sldNum" sz="quarter"/>
          </p:nvPr>
        </p:nvSpPr>
        <p:spPr>
          <a:noFill/>
        </p:spPr>
        <p:txBody>
          <a:bodyPr/>
          <a:lstStyle/>
          <a:p>
            <a:fld id="{88295AE7-D1B6-4E7E-9CE5-D40929074FC4}" type="slidenum">
              <a:rPr lang="ru-RU" altLang="ru-RU"/>
              <a:pPr/>
              <a:t>64</a:t>
            </a:fld>
            <a:endParaRPr lang="ru-RU" altLang="ru-RU"/>
          </a:p>
        </p:txBody>
      </p:sp>
      <p:sp>
        <p:nvSpPr>
          <p:cNvPr id="104451" name="Rectangle 1"/>
          <p:cNvSpPr>
            <a:spLocks noGrp="1" noRot="1" noChangeAspect="1" noChangeArrowheads="1" noTextEdit="1"/>
          </p:cNvSpPr>
          <p:nvPr>
            <p:ph type="sldImg"/>
          </p:nvPr>
        </p:nvSpPr>
        <p:spPr>
          <a:xfrm>
            <a:off x="1131888" y="676275"/>
            <a:ext cx="4592637" cy="3444875"/>
          </a:xfrm>
          <a:ln/>
        </p:spPr>
      </p:sp>
      <p:sp>
        <p:nvSpPr>
          <p:cNvPr id="104452" name="Rectangle 2"/>
          <p:cNvSpPr>
            <a:spLocks noGrp="1" noChangeArrowheads="1"/>
          </p:cNvSpPr>
          <p:nvPr>
            <p:ph type="body" idx="1"/>
          </p:nvPr>
        </p:nvSpPr>
        <p:spPr>
          <a:xfrm>
            <a:off x="685800" y="4343400"/>
            <a:ext cx="5483225" cy="4111625"/>
          </a:xfrm>
          <a:noFill/>
          <a:ln/>
        </p:spPr>
        <p:txBody>
          <a:bodyPr wrap="none" anchor="ctr"/>
          <a:lstStyle/>
          <a:p>
            <a:pPr eaLnBrk="1" hangingPunct="1">
              <a:lnSpc>
                <a:spcPct val="80000"/>
              </a:lnSpc>
              <a:buFontTx/>
              <a:buNone/>
              <a:defRPr/>
            </a:pPr>
            <a:r>
              <a:rPr lang="ru-RU" sz="1200" dirty="0"/>
              <a:t>. Цим досягається вкорочення нитки ДНК ще </a:t>
            </a:r>
            <a:r>
              <a:rPr lang="ru-RU" sz="1200" b="1" dirty="0">
                <a:solidFill>
                  <a:srgbClr val="FF0066"/>
                </a:solidFill>
              </a:rPr>
              <a:t>в 6 разів</a:t>
            </a:r>
            <a:r>
              <a:rPr lang="ru-RU" sz="1200" dirty="0"/>
              <a:t>.</a:t>
            </a:r>
          </a:p>
          <a:p>
            <a:pPr eaLnBrk="1" hangingPunct="1">
              <a:lnSpc>
                <a:spcPct val="80000"/>
              </a:lnSpc>
              <a:buFontTx/>
              <a:buNone/>
              <a:defRPr/>
            </a:pPr>
            <a:r>
              <a:rPr lang="ru-RU" sz="1200" dirty="0"/>
              <a:t>          </a:t>
            </a:r>
            <a:r>
              <a:rPr lang="ru-RU" sz="1400" dirty="0"/>
              <a:t>Сумарно нитка ДНК укорочується </a:t>
            </a:r>
            <a:r>
              <a:rPr lang="ru-RU" sz="1400" b="1" dirty="0">
                <a:solidFill>
                  <a:srgbClr val="FF0000"/>
                </a:solidFill>
                <a:effectLst>
                  <a:outerShdw blurRad="38100" dist="38100" dir="2700000" algn="tl">
                    <a:srgbClr val="C0C0C0"/>
                  </a:outerShdw>
                </a:effectLst>
              </a:rPr>
              <a:t>в 42 рази.</a:t>
            </a:r>
            <a:endParaRPr lang="ru-RU" sz="1400" b="1" dirty="0">
              <a:effectLst>
                <a:outerShdw blurRad="38100" dist="38100" dir="2700000" algn="tl">
                  <a:srgbClr val="C0C0C0"/>
                </a:outerShdw>
              </a:effectLst>
            </a:endParaRPr>
          </a:p>
          <a:p>
            <a:endParaRPr lang="uk-UA" altLang="ru-RU"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9"/>
          <p:cNvSpPr>
            <a:spLocks noGrp="1" noChangeArrowheads="1"/>
          </p:cNvSpPr>
          <p:nvPr>
            <p:ph type="sldNum" sz="quarter"/>
          </p:nvPr>
        </p:nvSpPr>
        <p:spPr>
          <a:noFill/>
        </p:spPr>
        <p:txBody>
          <a:bodyPr/>
          <a:lstStyle/>
          <a:p>
            <a:fld id="{F09BEDB4-FEEE-4184-B86B-6D6A6900181B}" type="slidenum">
              <a:rPr lang="ru-RU" altLang="ru-RU"/>
              <a:pPr/>
              <a:t>65</a:t>
            </a:fld>
            <a:endParaRPr lang="ru-RU" altLang="ru-RU"/>
          </a:p>
        </p:txBody>
      </p:sp>
      <p:sp>
        <p:nvSpPr>
          <p:cNvPr id="106499" name="Rectangle 1"/>
          <p:cNvSpPr>
            <a:spLocks noGrp="1" noRot="1" noChangeAspect="1" noChangeArrowheads="1" noTextEdit="1"/>
          </p:cNvSpPr>
          <p:nvPr>
            <p:ph type="sldImg"/>
          </p:nvPr>
        </p:nvSpPr>
        <p:spPr>
          <a:xfrm>
            <a:off x="1131888" y="676275"/>
            <a:ext cx="4592637" cy="3444875"/>
          </a:xfrm>
          <a:ln/>
        </p:spPr>
      </p:sp>
      <p:sp>
        <p:nvSpPr>
          <p:cNvPr id="106500" name="Rectangle 2"/>
          <p:cNvSpPr>
            <a:spLocks noGrp="1" noChangeArrowheads="1"/>
          </p:cNvSpPr>
          <p:nvPr>
            <p:ph type="body" idx="1"/>
          </p:nvPr>
        </p:nvSpPr>
        <p:spPr>
          <a:xfrm>
            <a:off x="685800" y="4343400"/>
            <a:ext cx="5483225" cy="4111625"/>
          </a:xfrm>
          <a:noFill/>
          <a:ln/>
        </p:spPr>
        <p:txBody>
          <a:bodyPr wrap="none" anchor="ctr"/>
          <a:lstStyle/>
          <a:p>
            <a:pPr eaLnBrk="1" hangingPunct="1">
              <a:lnSpc>
                <a:spcPct val="90000"/>
              </a:lnSpc>
              <a:buFontTx/>
              <a:buNone/>
              <a:defRPr/>
            </a:pPr>
            <a:r>
              <a:rPr lang="ru-RU" sz="1200" dirty="0">
                <a:effectLst>
                  <a:outerShdw blurRad="38100" dist="38100" dir="2700000" algn="tl">
                    <a:srgbClr val="C0C0C0"/>
                  </a:outerShdw>
                </a:effectLst>
                <a:latin typeface="Arial Black" pitchFamily="34" charset="0"/>
              </a:rPr>
              <a:t>Довжина ДНК зменшується в </a:t>
            </a:r>
            <a:r>
              <a:rPr lang="ru-RU" sz="1200" dirty="0">
                <a:solidFill>
                  <a:srgbClr val="FF0000"/>
                </a:solidFill>
                <a:effectLst>
                  <a:outerShdw blurRad="38100" dist="38100" dir="2700000" algn="tl">
                    <a:srgbClr val="C0C0C0"/>
                  </a:outerShdw>
                </a:effectLst>
                <a:latin typeface="Arial Black" pitchFamily="34" charset="0"/>
              </a:rPr>
              <a:t>10-20 разів, </a:t>
            </a:r>
            <a:r>
              <a:rPr lang="ru-RU" sz="1200" dirty="0">
                <a:effectLst>
                  <a:outerShdw blurRad="38100" dist="38100" dir="2700000" algn="tl">
                    <a:srgbClr val="C0C0C0"/>
                  </a:outerShdw>
                </a:effectLst>
                <a:latin typeface="Arial Black" pitchFamily="34" charset="0"/>
              </a:rPr>
              <a:t>товщина збільшується до 300 нм. Загальний підсумок – укорочення в</a:t>
            </a:r>
            <a:r>
              <a:rPr lang="ru-RU" sz="1200" dirty="0">
                <a:solidFill>
                  <a:srgbClr val="FFFF00"/>
                </a:solidFill>
                <a:effectLst>
                  <a:outerShdw blurRad="38100" dist="38100" dir="2700000" algn="tl">
                    <a:srgbClr val="C0C0C0"/>
                  </a:outerShdw>
                </a:effectLst>
                <a:latin typeface="Arial Black" pitchFamily="34" charset="0"/>
              </a:rPr>
              <a:t> </a:t>
            </a:r>
            <a:r>
              <a:rPr lang="ru-RU" sz="1200" dirty="0">
                <a:solidFill>
                  <a:srgbClr val="FF0000"/>
                </a:solidFill>
                <a:effectLst>
                  <a:outerShdw blurRad="38100" dist="38100" dir="2700000" algn="tl">
                    <a:srgbClr val="C0C0C0"/>
                  </a:outerShdw>
                </a:effectLst>
                <a:latin typeface="Arial Black" pitchFamily="34" charset="0"/>
              </a:rPr>
              <a:t>1600 разів. </a:t>
            </a:r>
          </a:p>
          <a:p>
            <a:pPr eaLnBrk="1" hangingPunct="1">
              <a:lnSpc>
                <a:spcPct val="90000"/>
              </a:lnSpc>
              <a:buFontTx/>
              <a:buNone/>
              <a:defRPr/>
            </a:pPr>
            <a:r>
              <a:rPr lang="ru-RU" sz="1600" dirty="0"/>
              <a:t>Довжина </a:t>
            </a:r>
            <a:r>
              <a:rPr lang="ru-RU" sz="1400" dirty="0"/>
              <a:t>укорочується ще </a:t>
            </a:r>
            <a:r>
              <a:rPr lang="ru-RU" sz="1400" b="1" dirty="0">
                <a:solidFill>
                  <a:srgbClr val="FF0000"/>
                </a:solidFill>
              </a:rPr>
              <a:t>в 5 разів,</a:t>
            </a:r>
            <a:r>
              <a:rPr lang="ru-RU" sz="1100" dirty="0"/>
              <a:t> </a:t>
            </a:r>
            <a:r>
              <a:rPr lang="ru-RU" sz="1200" dirty="0"/>
              <a:t>а товщина збільшується </a:t>
            </a:r>
            <a:r>
              <a:rPr lang="ru-RU" sz="1200" b="1" dirty="0">
                <a:solidFill>
                  <a:srgbClr val="FF0000"/>
                </a:solidFill>
              </a:rPr>
              <a:t>до 500-600 нм.</a:t>
            </a:r>
          </a:p>
          <a:p>
            <a:pPr eaLnBrk="1" hangingPunct="1">
              <a:lnSpc>
                <a:spcPct val="90000"/>
              </a:lnSpc>
              <a:buFontTx/>
              <a:buNone/>
              <a:defRPr/>
            </a:pPr>
            <a:r>
              <a:rPr lang="ru-RU" sz="1200" dirty="0"/>
              <a:t>     Максимальної спіралізації хромосоми досягають у метафазі мітозу.</a:t>
            </a:r>
            <a:endParaRPr lang="ru-RU" sz="1100" dirty="0"/>
          </a:p>
          <a:p>
            <a:endParaRPr lang="uk-UA" altLang="ru-RU"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9"/>
          <p:cNvSpPr>
            <a:spLocks noGrp="1" noChangeArrowheads="1"/>
          </p:cNvSpPr>
          <p:nvPr>
            <p:ph type="sldNum" sz="quarter"/>
          </p:nvPr>
        </p:nvSpPr>
        <p:spPr>
          <a:noFill/>
        </p:spPr>
        <p:txBody>
          <a:bodyPr/>
          <a:lstStyle/>
          <a:p>
            <a:fld id="{087F96A4-E467-42E6-9F86-057A19532120}" type="slidenum">
              <a:rPr lang="ru-RU" altLang="ru-RU"/>
              <a:pPr/>
              <a:t>66</a:t>
            </a:fld>
            <a:endParaRPr lang="ru-RU" altLang="ru-RU"/>
          </a:p>
        </p:txBody>
      </p:sp>
      <p:sp>
        <p:nvSpPr>
          <p:cNvPr id="108547" name="Rectangle 1"/>
          <p:cNvSpPr>
            <a:spLocks noGrp="1" noRot="1" noChangeAspect="1" noChangeArrowheads="1" noTextEdit="1"/>
          </p:cNvSpPr>
          <p:nvPr>
            <p:ph type="sldImg"/>
          </p:nvPr>
        </p:nvSpPr>
        <p:spPr>
          <a:xfrm>
            <a:off x="1131888" y="676275"/>
            <a:ext cx="4592637" cy="3444875"/>
          </a:xfrm>
          <a:ln/>
        </p:spPr>
      </p:sp>
      <p:sp>
        <p:nvSpPr>
          <p:cNvPr id="108548"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9"/>
          <p:cNvSpPr>
            <a:spLocks noGrp="1" noChangeArrowheads="1"/>
          </p:cNvSpPr>
          <p:nvPr>
            <p:ph type="sldNum" sz="quarter"/>
          </p:nvPr>
        </p:nvSpPr>
        <p:spPr>
          <a:noFill/>
        </p:spPr>
        <p:txBody>
          <a:bodyPr/>
          <a:lstStyle/>
          <a:p>
            <a:fld id="{C93473ED-E1C6-42B3-8AE1-CBD1FFF02E7E}" type="slidenum">
              <a:rPr lang="ru-RU" altLang="ru-RU"/>
              <a:pPr/>
              <a:t>67</a:t>
            </a:fld>
            <a:endParaRPr lang="ru-RU" altLang="ru-RU"/>
          </a:p>
        </p:txBody>
      </p:sp>
      <p:sp>
        <p:nvSpPr>
          <p:cNvPr id="110595" name="Rectangle 1"/>
          <p:cNvSpPr>
            <a:spLocks noGrp="1" noRot="1" noChangeAspect="1" noChangeArrowheads="1" noTextEdit="1"/>
          </p:cNvSpPr>
          <p:nvPr>
            <p:ph type="sldImg"/>
          </p:nvPr>
        </p:nvSpPr>
        <p:spPr>
          <a:xfrm>
            <a:off x="1131888" y="676275"/>
            <a:ext cx="4592637" cy="3444875"/>
          </a:xfrm>
          <a:ln/>
        </p:spPr>
      </p:sp>
      <p:sp>
        <p:nvSpPr>
          <p:cNvPr id="110596"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9"/>
          <p:cNvSpPr>
            <a:spLocks noGrp="1" noChangeArrowheads="1"/>
          </p:cNvSpPr>
          <p:nvPr>
            <p:ph type="sldNum" sz="quarter"/>
          </p:nvPr>
        </p:nvSpPr>
        <p:spPr>
          <a:noFill/>
        </p:spPr>
        <p:txBody>
          <a:bodyPr/>
          <a:lstStyle/>
          <a:p>
            <a:fld id="{1A995983-ED84-4DAB-9EA6-D4FEBE72C966}" type="slidenum">
              <a:rPr lang="ru-RU" altLang="ru-RU"/>
              <a:pPr/>
              <a:t>69</a:t>
            </a:fld>
            <a:endParaRPr lang="ru-RU" altLang="ru-RU"/>
          </a:p>
        </p:txBody>
      </p:sp>
      <p:sp>
        <p:nvSpPr>
          <p:cNvPr id="112643" name="Rectangle 1"/>
          <p:cNvSpPr>
            <a:spLocks noGrp="1" noRot="1" noChangeAspect="1" noChangeArrowheads="1" noTextEdit="1"/>
          </p:cNvSpPr>
          <p:nvPr>
            <p:ph type="sldImg"/>
          </p:nvPr>
        </p:nvSpPr>
        <p:spPr>
          <a:xfrm>
            <a:off x="1131888" y="676275"/>
            <a:ext cx="4592637" cy="3444875"/>
          </a:xfrm>
          <a:ln/>
        </p:spPr>
      </p:sp>
      <p:sp>
        <p:nvSpPr>
          <p:cNvPr id="112644"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9"/>
          <p:cNvSpPr>
            <a:spLocks noGrp="1" noChangeArrowheads="1"/>
          </p:cNvSpPr>
          <p:nvPr>
            <p:ph type="sldNum" sz="quarter"/>
          </p:nvPr>
        </p:nvSpPr>
        <p:spPr>
          <a:noFill/>
        </p:spPr>
        <p:txBody>
          <a:bodyPr/>
          <a:lstStyle/>
          <a:p>
            <a:fld id="{1DDE514E-4739-41CF-BF8E-75039B0580B6}" type="slidenum">
              <a:rPr lang="ru-RU" altLang="ru-RU"/>
              <a:pPr/>
              <a:t>72</a:t>
            </a:fld>
            <a:endParaRPr lang="ru-RU" altLang="ru-RU"/>
          </a:p>
        </p:txBody>
      </p:sp>
      <p:sp>
        <p:nvSpPr>
          <p:cNvPr id="124931" name="Rectangle 1"/>
          <p:cNvSpPr>
            <a:spLocks noGrp="1" noRot="1" noChangeAspect="1" noChangeArrowheads="1" noTextEdit="1"/>
          </p:cNvSpPr>
          <p:nvPr>
            <p:ph type="sldImg"/>
          </p:nvPr>
        </p:nvSpPr>
        <p:spPr>
          <a:xfrm>
            <a:off x="1131888" y="676275"/>
            <a:ext cx="4592637" cy="3444875"/>
          </a:xfrm>
          <a:ln/>
        </p:spPr>
      </p:sp>
      <p:sp>
        <p:nvSpPr>
          <p:cNvPr id="124932"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9"/>
          <p:cNvSpPr>
            <a:spLocks noGrp="1" noChangeArrowheads="1"/>
          </p:cNvSpPr>
          <p:nvPr>
            <p:ph type="sldNum" sz="quarter"/>
          </p:nvPr>
        </p:nvSpPr>
        <p:spPr>
          <a:noFill/>
        </p:spPr>
        <p:txBody>
          <a:bodyPr/>
          <a:lstStyle/>
          <a:p>
            <a:fld id="{993B6693-E07A-43FF-A74B-CD7D36453CE2}" type="slidenum">
              <a:rPr lang="ru-RU" altLang="ru-RU"/>
              <a:pPr/>
              <a:t>74</a:t>
            </a:fld>
            <a:endParaRPr lang="ru-RU" altLang="ru-RU"/>
          </a:p>
        </p:txBody>
      </p:sp>
      <p:sp>
        <p:nvSpPr>
          <p:cNvPr id="126979" name="Rectangle 1"/>
          <p:cNvSpPr>
            <a:spLocks noGrp="1" noRot="1" noChangeAspect="1" noChangeArrowheads="1" noTextEdit="1"/>
          </p:cNvSpPr>
          <p:nvPr>
            <p:ph type="sldImg"/>
          </p:nvPr>
        </p:nvSpPr>
        <p:spPr>
          <a:xfrm>
            <a:off x="1131888" y="676275"/>
            <a:ext cx="4592637" cy="3444875"/>
          </a:xfrm>
          <a:ln/>
        </p:spPr>
      </p:sp>
      <p:sp>
        <p:nvSpPr>
          <p:cNvPr id="126980"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82" name="Rectangle 9"/>
          <p:cNvSpPr>
            <a:spLocks noGrp="1" noChangeArrowheads="1"/>
          </p:cNvSpPr>
          <p:nvPr>
            <p:ph type="sldNum" sz="quarter"/>
          </p:nvPr>
        </p:nvSpPr>
        <p:spPr>
          <a:noFill/>
        </p:spPr>
        <p:txBody>
          <a:bodyPr/>
          <a:lstStyle/>
          <a:p>
            <a:fld id="{77C43B97-0568-4F57-BDA2-C2837E2DE0D5}" type="slidenum">
              <a:rPr lang="ru-RU" altLang="ru-RU"/>
              <a:pPr/>
              <a:t>75</a:t>
            </a:fld>
            <a:endParaRPr lang="ru-RU" altLang="ru-RU"/>
          </a:p>
        </p:txBody>
      </p:sp>
      <p:sp>
        <p:nvSpPr>
          <p:cNvPr id="122883" name="Rectangle 1"/>
          <p:cNvSpPr>
            <a:spLocks noGrp="1" noRot="1" noChangeAspect="1" noChangeArrowheads="1" noTextEdit="1"/>
          </p:cNvSpPr>
          <p:nvPr>
            <p:ph type="sldImg"/>
          </p:nvPr>
        </p:nvSpPr>
        <p:spPr>
          <a:xfrm>
            <a:off x="1131888" y="676275"/>
            <a:ext cx="4592637" cy="3444875"/>
          </a:xfrm>
          <a:ln/>
        </p:spPr>
      </p:sp>
      <p:sp>
        <p:nvSpPr>
          <p:cNvPr id="122884" name="Rectangle 2"/>
          <p:cNvSpPr>
            <a:spLocks noGrp="1" noChangeArrowheads="1"/>
          </p:cNvSpPr>
          <p:nvPr>
            <p:ph type="body" idx="1"/>
          </p:nvPr>
        </p:nvSpPr>
        <p:spPr>
          <a:xfrm>
            <a:off x="685800" y="4343400"/>
            <a:ext cx="5483225" cy="4111625"/>
          </a:xfrm>
          <a:noFill/>
          <a:ln/>
        </p:spPr>
        <p:txBody>
          <a:bodyPr wrap="none" anchor="ctr"/>
          <a:lstStyle/>
          <a:p>
            <a:pPr marL="0" marR="0" indent="0" algn="l" defTabSz="914400" rtl="0" eaLnBrk="1" fontAlgn="base" latinLnBrk="0" hangingPunct="1">
              <a:lnSpc>
                <a:spcPct val="100000"/>
              </a:lnSpc>
              <a:spcBef>
                <a:spcPct val="30000"/>
              </a:spcBef>
              <a:spcAft>
                <a:spcPct val="0"/>
              </a:spcAft>
              <a:buClrTx/>
              <a:buSzTx/>
              <a:buFontTx/>
              <a:buNone/>
              <a:tabLst/>
              <a:defRPr/>
            </a:pPr>
            <a:r>
              <a:rPr lang="ru-RU" sz="1200" kern="1200" dirty="0">
                <a:solidFill>
                  <a:schemeClr val="tx1"/>
                </a:solidFill>
                <a:latin typeface="Arial" charset="0"/>
                <a:ea typeface="+mn-ea"/>
                <a:cs typeface="+mn-cs"/>
              </a:rPr>
              <a:t>За Денверською класифікацією (м. Денвер, США, 1960 р.)запропонував Патау. Денверска класифікація була дововнена на Паризьких конференціх (1971) на підставі диференційного забарвлення хромосом і аналізі прометафазних хромосом (1981). </a:t>
            </a:r>
            <a:endParaRPr lang="uk-UA" sz="1200" kern="1200" dirty="0">
              <a:solidFill>
                <a:schemeClr val="tx1"/>
              </a:solidFill>
              <a:latin typeface="Arial" charset="0"/>
              <a:ea typeface="+mn-ea"/>
              <a:cs typeface="+mn-cs"/>
            </a:endParaRPr>
          </a:p>
          <a:p>
            <a:endParaRPr lang="uk-UA" altLang="ru-RU" dirty="0"/>
          </a:p>
        </p:txBody>
      </p:sp>
    </p:spTree>
    <p:extLst>
      <p:ext uri="{BB962C8B-B14F-4D97-AF65-F5344CB8AC3E}">
        <p14:creationId xmlns:p14="http://schemas.microsoft.com/office/powerpoint/2010/main" val="4041435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9"/>
          <p:cNvSpPr>
            <a:spLocks noGrp="1" noChangeArrowheads="1"/>
          </p:cNvSpPr>
          <p:nvPr>
            <p:ph type="sldNum" sz="quarter"/>
          </p:nvPr>
        </p:nvSpPr>
        <p:spPr>
          <a:noFill/>
        </p:spPr>
        <p:txBody>
          <a:bodyPr/>
          <a:lstStyle/>
          <a:p>
            <a:fld id="{8B041671-E54F-433D-9D00-7254EBCED630}" type="slidenum">
              <a:rPr lang="ru-RU" altLang="ru-RU"/>
              <a:pPr/>
              <a:t>77</a:t>
            </a:fld>
            <a:endParaRPr lang="ru-RU" altLang="ru-RU"/>
          </a:p>
        </p:txBody>
      </p:sp>
      <p:sp>
        <p:nvSpPr>
          <p:cNvPr id="120835" name="Rectangle 1"/>
          <p:cNvSpPr>
            <a:spLocks noGrp="1" noRot="1" noChangeAspect="1" noChangeArrowheads="1" noTextEdit="1"/>
          </p:cNvSpPr>
          <p:nvPr>
            <p:ph type="sldImg"/>
          </p:nvPr>
        </p:nvSpPr>
        <p:spPr>
          <a:xfrm>
            <a:off x="1131888" y="676275"/>
            <a:ext cx="4592637" cy="3444875"/>
          </a:xfrm>
          <a:ln/>
        </p:spPr>
      </p:sp>
      <p:sp>
        <p:nvSpPr>
          <p:cNvPr id="120836" name="Rectangle 2"/>
          <p:cNvSpPr>
            <a:spLocks noGrp="1" noChangeArrowheads="1"/>
          </p:cNvSpPr>
          <p:nvPr>
            <p:ph type="body" idx="1"/>
          </p:nvPr>
        </p:nvSpPr>
        <p:spPr>
          <a:xfrm>
            <a:off x="685800" y="4343400"/>
            <a:ext cx="5483225" cy="4111625"/>
          </a:xfrm>
          <a:noFill/>
          <a:ln/>
        </p:spPr>
        <p:txBody>
          <a:bodyPr wrap="none" anchor="ctr"/>
          <a:lstStyle/>
          <a:p>
            <a:endParaRPr lang="uk-UA" altLang="ru-RU"/>
          </a:p>
        </p:txBody>
      </p:sp>
    </p:spTree>
    <p:extLst>
      <p:ext uri="{BB962C8B-B14F-4D97-AF65-F5344CB8AC3E}">
        <p14:creationId xmlns:p14="http://schemas.microsoft.com/office/powerpoint/2010/main" val="3780001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endParaRPr lang="uk-UA"/>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63F862FD-936B-4022-85C4-D6D32C3ED1BB}"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D5FFE5E8-CF23-42CB-A5AE-241357157D1E}"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BEA528B0-2A6E-4BD6-BEAB-85307F6A6205}"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B0881482-9C01-4B04-B375-C1ED9C4DCD32}"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6B59D164-A0D8-48A8-98D1-41C34AC6CCC6}"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9F6A010D-AD54-47F7-B865-3FCD56C2E054}"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392E2EC9-5B5F-4430-A6D5-E0758FA6B7B6}"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ACE0D90F-D48E-4651-B9C7-D2C581543E5C}"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86972BF0-DBD4-409C-8A18-E60A10923B5F}"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18EBE1F1-1283-427D-8DAF-D02ABD0FB694}"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4800477A-44E3-4E4B-9201-C96F3C000566}"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3" name="Дата 2"/>
          <p:cNvSpPr>
            <a:spLocks noGrp="1"/>
          </p:cNvSpPr>
          <p:nvPr>
            <p:ph type="dt" sz="half" idx="10"/>
          </p:nvPr>
        </p:nvSpPr>
        <p:spPr>
          <a:xfrm>
            <a:off x="457200" y="6245225"/>
            <a:ext cx="2133600" cy="476250"/>
          </a:xfrm>
        </p:spPr>
        <p:txBody>
          <a:bodyPr/>
          <a:lstStyle>
            <a:lvl1pPr>
              <a:defRPr/>
            </a:lvl1pPr>
          </a:lstStyle>
          <a:p>
            <a:endParaRPr lang="ru-RU"/>
          </a:p>
        </p:txBody>
      </p:sp>
      <p:sp>
        <p:nvSpPr>
          <p:cNvPr id="4" name="Нижний колонтитул 3"/>
          <p:cNvSpPr>
            <a:spLocks noGrp="1"/>
          </p:cNvSpPr>
          <p:nvPr>
            <p:ph type="ftr" sz="quarter" idx="11"/>
          </p:nvPr>
        </p:nvSpPr>
        <p:spPr>
          <a:xfrm>
            <a:off x="3124200" y="6245225"/>
            <a:ext cx="2895600" cy="476250"/>
          </a:xfrm>
        </p:spPr>
        <p:txBody>
          <a:bodyPr/>
          <a:lstStyle>
            <a:lvl1pPr>
              <a:defRPr/>
            </a:lvl1pPr>
          </a:lstStyle>
          <a:p>
            <a:endParaRPr lang="ru-RU"/>
          </a:p>
        </p:txBody>
      </p:sp>
      <p:sp>
        <p:nvSpPr>
          <p:cNvPr id="5" name="Номер слайда 4"/>
          <p:cNvSpPr>
            <a:spLocks noGrp="1"/>
          </p:cNvSpPr>
          <p:nvPr>
            <p:ph type="sldNum" sz="quarter" idx="12"/>
          </p:nvPr>
        </p:nvSpPr>
        <p:spPr>
          <a:xfrm>
            <a:off x="6553200" y="6245225"/>
            <a:ext cx="2133600" cy="476250"/>
          </a:xfrm>
        </p:spPr>
        <p:txBody>
          <a:bodyPr/>
          <a:lstStyle>
            <a:lvl1pPr>
              <a:defRPr/>
            </a:lvl1pPr>
          </a:lstStyle>
          <a:p>
            <a:fld id="{8639D35E-C964-42F5-BB9E-028A0F1C4D7D}"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46797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679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4679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46797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208EA3C-1D3C-43CD-AFC7-1E433C9D3BEB}"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body"/>
          </p:nvPr>
        </p:nvSpPr>
        <p:spPr>
          <a:xfrm>
            <a:off x="179388" y="260350"/>
            <a:ext cx="8713787" cy="6337300"/>
          </a:xfrm>
        </p:spPr>
        <p:txBody>
          <a:bodyPr anchor="t"/>
          <a:lstStyle/>
          <a:p>
            <a:pPr marL="341313" indent="-341313" algn="l" eaLnBrk="1" hangingPunct="1">
              <a:spcBef>
                <a:spcPts val="800"/>
              </a:spcBef>
              <a:buFont typeface="Arial"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US" sz="3200" dirty="0"/>
          </a:p>
          <a:p>
            <a:pPr marL="341313" indent="-341313" algn="l" eaLnBrk="1" hangingPunct="1">
              <a:spcBef>
                <a:spcPts val="1100"/>
              </a:spcBef>
              <a:buClrTx/>
              <a:buSzTx/>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ru-RU" sz="3200" dirty="0">
              <a:solidFill>
                <a:srgbClr val="CC0000"/>
              </a:solidFill>
            </a:endParaRPr>
          </a:p>
          <a:p>
            <a:pPr marL="341313" indent="-341313" algn="l" eaLnBrk="1" hangingPunct="1">
              <a:spcBef>
                <a:spcPts val="1100"/>
              </a:spcBef>
              <a:buClrTx/>
              <a:buSzTx/>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US" sz="3200" dirty="0">
                <a:solidFill>
                  <a:srgbClr val="CC0000"/>
                </a:solidFill>
              </a:rPr>
              <a:t>       </a:t>
            </a:r>
            <a:endParaRPr lang="en-US" sz="3200" b="1" dirty="0">
              <a:solidFill>
                <a:schemeClr val="tx1"/>
              </a:solidFill>
              <a:effectLst>
                <a:outerShdw blurRad="38100" dist="38100" dir="2700000" algn="tl">
                  <a:srgbClr val="C0C0C0"/>
                </a:outerShdw>
              </a:effectLst>
            </a:endParaRPr>
          </a:p>
        </p:txBody>
      </p:sp>
      <p:sp>
        <p:nvSpPr>
          <p:cNvPr id="3075" name="AutoShape 8" descr="Картинки по запросу dna"/>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rgbClr val="000000"/>
              </a:buClr>
              <a:buSzPct val="100000"/>
              <a:buFont typeface="Times New Roman" panose="02020603050405020304" pitchFamily="18" charset="0"/>
              <a:buNone/>
            </a:pPr>
            <a:endParaRPr lang="uk-UA" altLang="ru-RU"/>
          </a:p>
        </p:txBody>
      </p:sp>
      <p:pic>
        <p:nvPicPr>
          <p:cNvPr id="3076" name="Picture 9" descr="D:\Home\e090583soo\Desktop\Временная\Без названия.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8029" y="3501008"/>
            <a:ext cx="434022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10" descr="D:\Home\e090583soo\Desktop\Временная\Без названия (1).jpg"/>
          <p:cNvPicPr>
            <a:picLocks noChangeAspect="1" noChangeArrowheads="1"/>
          </p:cNvPicPr>
          <p:nvPr/>
        </p:nvPicPr>
        <p:blipFill>
          <a:blip r:embed="rId4" cstate="print">
            <a:extLst>
              <a:ext uri="{28A0092B-C50C-407E-A947-70E740481C1C}">
                <a14:useLocalDpi xmlns:a14="http://schemas.microsoft.com/office/drawing/2010/main" val="0"/>
              </a:ext>
            </a:extLst>
          </a:blip>
          <a:srcRect b="10687"/>
          <a:stretch>
            <a:fillRect/>
          </a:stretch>
        </p:blipFill>
        <p:spPr bwMode="auto">
          <a:xfrm>
            <a:off x="3779838" y="0"/>
            <a:ext cx="1714500"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1" descr="D:\Home\e090583soo\Desktop\Временная\image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66155" y="3462009"/>
            <a:ext cx="3744912"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bwMode="auto">
          <a:xfrm>
            <a:off x="750888" y="1657350"/>
            <a:ext cx="7772400" cy="14700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ru-RU" sz="5500" b="1" kern="0" dirty="0" err="1">
                <a:solidFill>
                  <a:srgbClr val="0000FF"/>
                </a:solidFill>
                <a:effectLst>
                  <a:outerShdw blurRad="38100" dist="38100" dir="2700000" algn="tl">
                    <a:srgbClr val="C0C0C0"/>
                  </a:outerShdw>
                </a:effectLst>
              </a:rPr>
              <a:t>Вступ</a:t>
            </a:r>
            <a:r>
              <a:rPr lang="ru-RU" sz="5500" b="1" kern="0" dirty="0">
                <a:solidFill>
                  <a:srgbClr val="0000FF"/>
                </a:solidFill>
                <a:effectLst>
                  <a:outerShdw blurRad="38100" dist="38100" dir="2700000" algn="tl">
                    <a:srgbClr val="C0C0C0"/>
                  </a:outerShdw>
                </a:effectLst>
              </a:rPr>
              <a:t> до курсу</a:t>
            </a:r>
            <a:br>
              <a:rPr lang="ru-RU" sz="5500" b="1" kern="0" dirty="0">
                <a:solidFill>
                  <a:srgbClr val="0000FF"/>
                </a:solidFill>
                <a:effectLst>
                  <a:outerShdw blurRad="38100" dist="38100" dir="2700000" algn="tl">
                    <a:srgbClr val="C0C0C0"/>
                  </a:outerShdw>
                </a:effectLst>
              </a:rPr>
            </a:br>
            <a:r>
              <a:rPr lang="ru-RU" sz="5500" b="1" kern="0" dirty="0" err="1">
                <a:solidFill>
                  <a:srgbClr val="0000FF"/>
                </a:solidFill>
                <a:effectLst>
                  <a:outerShdw blurRad="38100" dist="38100" dir="2700000" algn="tl">
                    <a:srgbClr val="C0C0C0"/>
                  </a:outerShdw>
                </a:effectLst>
              </a:rPr>
              <a:t>медичної</a:t>
            </a:r>
            <a:r>
              <a:rPr lang="ru-RU" sz="5500" b="1" kern="0" dirty="0">
                <a:solidFill>
                  <a:srgbClr val="0000FF"/>
                </a:solidFill>
                <a:effectLst>
                  <a:outerShdw blurRad="38100" dist="38100" dir="2700000" algn="tl">
                    <a:srgbClr val="C0C0C0"/>
                  </a:outerShdw>
                </a:effectLst>
              </a:rPr>
              <a:t> </a:t>
            </a:r>
            <a:r>
              <a:rPr lang="ru-RU" sz="5500" b="1" kern="0" dirty="0" err="1">
                <a:solidFill>
                  <a:srgbClr val="0000FF"/>
                </a:solidFill>
                <a:effectLst>
                  <a:outerShdw blurRad="38100" dist="38100" dir="2700000" algn="tl">
                    <a:srgbClr val="C0C0C0"/>
                  </a:outerShdw>
                </a:effectLst>
              </a:rPr>
              <a:t>біології</a:t>
            </a:r>
            <a:r>
              <a:rPr lang="ru-RU" sz="5500" b="1" kern="0" dirty="0">
                <a:solidFill>
                  <a:srgbClr val="0000FF"/>
                </a:solidFill>
                <a:effectLst>
                  <a:outerShdw blurRad="38100" dist="38100" dir="2700000" algn="tl">
                    <a:srgbClr val="C0C0C0"/>
                  </a:outerShdw>
                </a:effectLst>
              </a:rPr>
              <a:t>.</a:t>
            </a:r>
          </a:p>
        </p:txBody>
      </p:sp>
    </p:spTree>
    <p:extLst>
      <p:ext uri="{BB962C8B-B14F-4D97-AF65-F5344CB8AC3E}">
        <p14:creationId xmlns:p14="http://schemas.microsoft.com/office/powerpoint/2010/main" val="7087870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5204" name="Picture 4" descr="lamark-1"/>
          <p:cNvPicPr>
            <a:picLocks noChangeAspect="1" noChangeArrowheads="1"/>
          </p:cNvPicPr>
          <p:nvPr/>
        </p:nvPicPr>
        <p:blipFill>
          <a:blip r:embed="rId2" cstate="print"/>
          <a:srcRect/>
          <a:stretch>
            <a:fillRect/>
          </a:stretch>
        </p:blipFill>
        <p:spPr bwMode="auto">
          <a:xfrm>
            <a:off x="775052" y="2232888"/>
            <a:ext cx="3047826" cy="3630781"/>
          </a:xfrm>
          <a:prstGeom prst="rect">
            <a:avLst/>
          </a:prstGeom>
          <a:noFill/>
        </p:spPr>
      </p:pic>
      <p:pic>
        <p:nvPicPr>
          <p:cNvPr id="435205" name="Picture 5" descr="Gottfried_Reinhold_Treviranus"/>
          <p:cNvPicPr>
            <a:picLocks noChangeAspect="1" noChangeArrowheads="1"/>
          </p:cNvPicPr>
          <p:nvPr/>
        </p:nvPicPr>
        <p:blipFill>
          <a:blip r:embed="rId3" cstate="print"/>
          <a:srcRect/>
          <a:stretch>
            <a:fillRect/>
          </a:stretch>
        </p:blipFill>
        <p:spPr bwMode="auto">
          <a:xfrm>
            <a:off x="5292080" y="2139085"/>
            <a:ext cx="2736304" cy="3700925"/>
          </a:xfrm>
          <a:prstGeom prst="rect">
            <a:avLst/>
          </a:prstGeom>
          <a:noFill/>
        </p:spPr>
      </p:pic>
      <p:sp>
        <p:nvSpPr>
          <p:cNvPr id="435206" name="Rectangle 6"/>
          <p:cNvSpPr>
            <a:spLocks noGrp="1" noChangeArrowheads="1"/>
          </p:cNvSpPr>
          <p:nvPr>
            <p:ph type="title"/>
          </p:nvPr>
        </p:nvSpPr>
        <p:spPr>
          <a:xfrm>
            <a:off x="687380" y="5733256"/>
            <a:ext cx="3106688" cy="790076"/>
          </a:xfrm>
        </p:spPr>
        <p:txBody>
          <a:bodyPr/>
          <a:lstStyle/>
          <a:p>
            <a:r>
              <a:rPr lang="ru-RU" sz="3200" dirty="0"/>
              <a:t>  </a:t>
            </a:r>
            <a:r>
              <a:rPr lang="ru-RU" sz="2000" dirty="0"/>
              <a:t>Жан </a:t>
            </a:r>
            <a:r>
              <a:rPr lang="ru-RU" sz="2000" dirty="0" err="1"/>
              <a:t>Батіст</a:t>
            </a:r>
            <a:r>
              <a:rPr lang="ru-RU" sz="2000" dirty="0"/>
              <a:t> Ламарк</a:t>
            </a:r>
            <a:br>
              <a:rPr lang="ru-RU" sz="2000" dirty="0"/>
            </a:br>
            <a:r>
              <a:rPr lang="ru-RU" sz="2000" dirty="0"/>
              <a:t>(1744-1829)</a:t>
            </a:r>
          </a:p>
        </p:txBody>
      </p:sp>
      <p:sp>
        <p:nvSpPr>
          <p:cNvPr id="2" name="Прямоугольник 1"/>
          <p:cNvSpPr/>
          <p:nvPr/>
        </p:nvSpPr>
        <p:spPr>
          <a:xfrm>
            <a:off x="457200" y="403438"/>
            <a:ext cx="8075240" cy="1938992"/>
          </a:xfrm>
          <a:prstGeom prst="rect">
            <a:avLst/>
          </a:prstGeom>
        </p:spPr>
        <p:txBody>
          <a:bodyPr wrap="square">
            <a:spAutoFit/>
          </a:bodyPr>
          <a:lstStyle/>
          <a:p>
            <a:pPr algn="ctr"/>
            <a:endParaRPr lang="ru-RU" sz="2400" dirty="0"/>
          </a:p>
          <a:p>
            <a:pPr algn="ctr"/>
            <a:endParaRPr lang="ru-RU" sz="2400" dirty="0"/>
          </a:p>
          <a:p>
            <a:pPr algn="ctr"/>
            <a:r>
              <a:rPr lang="ru-RU" sz="2400" dirty="0"/>
              <a:t>Термін  </a:t>
            </a:r>
            <a:r>
              <a:rPr lang="ru-RU" sz="2400" b="1" dirty="0">
                <a:solidFill>
                  <a:srgbClr val="0000CC"/>
                </a:solidFill>
              </a:rPr>
              <a:t>«БІОЛОГІЯ»</a:t>
            </a:r>
            <a:r>
              <a:rPr lang="ru-RU" sz="2400" dirty="0"/>
              <a:t> </a:t>
            </a:r>
            <a:r>
              <a:rPr lang="ru-RU" sz="2400" dirty="0" err="1"/>
              <a:t>запропонували</a:t>
            </a:r>
            <a:r>
              <a:rPr lang="ru-RU" sz="2400" dirty="0"/>
              <a:t> в 1802 </a:t>
            </a:r>
            <a:r>
              <a:rPr lang="ru-RU" sz="2400" dirty="0" err="1"/>
              <a:t>році</a:t>
            </a:r>
            <a:r>
              <a:rPr lang="ru-RU" sz="2400" dirty="0"/>
              <a:t> </a:t>
            </a:r>
            <a:r>
              <a:rPr lang="ru-RU" sz="2400" dirty="0" err="1"/>
              <a:t>одночасно</a:t>
            </a:r>
            <a:r>
              <a:rPr lang="ru-RU" sz="2400" dirty="0"/>
              <a:t> </a:t>
            </a:r>
            <a:r>
              <a:rPr lang="ru-RU" sz="2400" dirty="0" err="1"/>
              <a:t>вчені</a:t>
            </a:r>
            <a:r>
              <a:rPr lang="ru-RU" sz="2400" dirty="0"/>
              <a:t> Ламарк і </a:t>
            </a:r>
            <a:r>
              <a:rPr lang="ru-RU" sz="2400" dirty="0" err="1"/>
              <a:t>Тревіранус</a:t>
            </a:r>
            <a:r>
              <a:rPr lang="ru-RU" sz="2400" dirty="0"/>
              <a:t>.</a:t>
            </a:r>
            <a:br>
              <a:rPr lang="ru-RU" sz="2400" dirty="0">
                <a:solidFill>
                  <a:srgbClr val="FF0000"/>
                </a:solidFill>
              </a:rPr>
            </a:br>
            <a:endParaRPr lang="ru-RU" sz="2400" dirty="0"/>
          </a:p>
        </p:txBody>
      </p:sp>
      <p:sp>
        <p:nvSpPr>
          <p:cNvPr id="3" name="TextBox 2"/>
          <p:cNvSpPr txBox="1"/>
          <p:nvPr/>
        </p:nvSpPr>
        <p:spPr>
          <a:xfrm>
            <a:off x="4687157" y="5846278"/>
            <a:ext cx="3845283" cy="707886"/>
          </a:xfrm>
          <a:prstGeom prst="rect">
            <a:avLst/>
          </a:prstGeom>
          <a:noFill/>
        </p:spPr>
        <p:txBody>
          <a:bodyPr wrap="none" rtlCol="0">
            <a:spAutoFit/>
          </a:bodyPr>
          <a:lstStyle/>
          <a:p>
            <a:r>
              <a:rPr lang="uk-UA" sz="2000" dirty="0" err="1"/>
              <a:t>Готфрід</a:t>
            </a:r>
            <a:r>
              <a:rPr lang="uk-UA" sz="2000" dirty="0"/>
              <a:t> </a:t>
            </a:r>
            <a:r>
              <a:rPr lang="uk-UA" sz="2000" dirty="0" err="1"/>
              <a:t>Рейнхольд</a:t>
            </a:r>
            <a:r>
              <a:rPr lang="uk-UA" sz="2000" dirty="0"/>
              <a:t> </a:t>
            </a:r>
            <a:r>
              <a:rPr lang="uk-UA" sz="2000" dirty="0" err="1"/>
              <a:t>Тревіранус</a:t>
            </a:r>
            <a:endParaRPr lang="uk-UA" sz="2000" dirty="0"/>
          </a:p>
          <a:p>
            <a:pPr algn="ctr"/>
            <a:r>
              <a:rPr lang="uk-UA" sz="2000" dirty="0"/>
              <a:t>(1776-1837)</a:t>
            </a:r>
            <a:endParaRPr lang="ru-RU" sz="2000" dirty="0"/>
          </a:p>
        </p:txBody>
      </p:sp>
      <p:sp>
        <p:nvSpPr>
          <p:cNvPr id="7" name="TextBox 6"/>
          <p:cNvSpPr txBox="1"/>
          <p:nvPr/>
        </p:nvSpPr>
        <p:spPr>
          <a:xfrm>
            <a:off x="1763688" y="369287"/>
            <a:ext cx="5674951" cy="523220"/>
          </a:xfrm>
          <a:prstGeom prst="rect">
            <a:avLst/>
          </a:prstGeom>
          <a:noFill/>
        </p:spPr>
        <p:txBody>
          <a:bodyPr wrap="none" rtlCol="0">
            <a:spAutoFit/>
          </a:bodyPr>
          <a:lstStyle/>
          <a:p>
            <a:r>
              <a:rPr lang="uk-UA" sz="2800" b="1" dirty="0"/>
              <a:t>БІОЛОГІЯ - НАУКА ПРО ЖИТТЯ</a:t>
            </a:r>
            <a:endParaRPr lang="ru-RU" sz="28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301543720"/>
              </p:ext>
            </p:extLst>
          </p:nvPr>
        </p:nvGraphicFramePr>
        <p:xfrm>
          <a:off x="598990" y="404664"/>
          <a:ext cx="8208912" cy="47359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Прямоугольник 6"/>
          <p:cNvSpPr/>
          <p:nvPr/>
        </p:nvSpPr>
        <p:spPr>
          <a:xfrm>
            <a:off x="628142" y="5301208"/>
            <a:ext cx="8136904" cy="1015663"/>
          </a:xfrm>
          <a:prstGeom prst="rect">
            <a:avLst/>
          </a:prstGeom>
        </p:spPr>
        <p:txBody>
          <a:bodyPr wrap="square">
            <a:spAutoFit/>
          </a:bodyPr>
          <a:lstStyle/>
          <a:p>
            <a:pPr algn="just"/>
            <a:r>
              <a:rPr lang="ru-RU" sz="2000" dirty="0" err="1"/>
              <a:t>Розмаїття</a:t>
            </a:r>
            <a:r>
              <a:rPr lang="ru-RU" sz="2000" dirty="0"/>
              <a:t> </a:t>
            </a:r>
            <a:r>
              <a:rPr lang="uk-UA" sz="2000" dirty="0"/>
              <a:t>живої природи настільки велике, що про</a:t>
            </a:r>
            <a:r>
              <a:rPr lang="uk-UA" sz="2000" dirty="0">
                <a:solidFill>
                  <a:srgbClr val="AB99F9"/>
                </a:solidFill>
              </a:rPr>
              <a:t> </a:t>
            </a:r>
            <a:r>
              <a:rPr lang="uk-UA" sz="2000" b="1" dirty="0">
                <a:solidFill>
                  <a:srgbClr val="0000CC"/>
                </a:solidFill>
              </a:rPr>
              <a:t>БІОЛОГІЮ </a:t>
            </a:r>
            <a:r>
              <a:rPr lang="uk-UA" sz="2000" dirty="0"/>
              <a:t>правильно говорити як про комплекс природничих наук, які вивчають життя живих істот із різних сторін.</a:t>
            </a:r>
          </a:p>
        </p:txBody>
      </p:sp>
    </p:spTree>
    <p:extLst>
      <p:ext uri="{BB962C8B-B14F-4D97-AF65-F5344CB8AC3E}">
        <p14:creationId xmlns:p14="http://schemas.microsoft.com/office/powerpoint/2010/main" val="2253851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60648"/>
            <a:ext cx="8229600" cy="1143000"/>
          </a:xfrm>
        </p:spPr>
        <p:txBody>
          <a:bodyPr/>
          <a:lstStyle/>
          <a:p>
            <a:r>
              <a:rPr lang="ru-RU" sz="2800" b="1" dirty="0">
                <a:solidFill>
                  <a:srgbClr val="0000FF"/>
                </a:solidFill>
              </a:rPr>
              <a:t>БІОЛОГІЯ ЛЮДИНИ </a:t>
            </a:r>
            <a:br>
              <a:rPr lang="ru-RU" sz="2800" b="1" dirty="0">
                <a:solidFill>
                  <a:srgbClr val="0000FF"/>
                </a:solidFill>
              </a:rPr>
            </a:br>
            <a:r>
              <a:rPr lang="ru-RU" sz="2800" dirty="0">
                <a:solidFill>
                  <a:schemeClr val="tx1"/>
                </a:solidFill>
              </a:rPr>
              <a:t>є </a:t>
            </a:r>
            <a:r>
              <a:rPr lang="ru-RU" sz="2800" dirty="0" err="1">
                <a:solidFill>
                  <a:schemeClr val="tx1"/>
                </a:solidFill>
              </a:rPr>
              <a:t>розділом</a:t>
            </a:r>
            <a:r>
              <a:rPr lang="ru-RU" sz="2800" dirty="0">
                <a:solidFill>
                  <a:schemeClr val="tx1"/>
                </a:solidFill>
              </a:rPr>
              <a:t> </a:t>
            </a:r>
            <a:r>
              <a:rPr lang="ru-RU" sz="2800" dirty="0" err="1">
                <a:solidFill>
                  <a:schemeClr val="tx1"/>
                </a:solidFill>
              </a:rPr>
              <a:t>біології</a:t>
            </a:r>
            <a:r>
              <a:rPr lang="ru-RU" sz="2800" dirty="0">
                <a:solidFill>
                  <a:schemeClr val="tx1"/>
                </a:solidFill>
              </a:rPr>
              <a:t>, </a:t>
            </a:r>
            <a:r>
              <a:rPr lang="ru-RU" sz="2800" dirty="0"/>
              <a:t>яка </a:t>
            </a:r>
            <a:r>
              <a:rPr lang="ru-RU" sz="2800" dirty="0" err="1"/>
              <a:t>вивчає</a:t>
            </a:r>
            <a:endParaRPr lang="ru-RU" sz="2800" dirty="0"/>
          </a:p>
        </p:txBody>
      </p:sp>
      <p:graphicFrame>
        <p:nvGraphicFramePr>
          <p:cNvPr id="5" name="Схема 4"/>
          <p:cNvGraphicFramePr/>
          <p:nvPr>
            <p:extLst>
              <p:ext uri="{D42A27DB-BD31-4B8C-83A1-F6EECF244321}">
                <p14:modId xmlns:p14="http://schemas.microsoft.com/office/powerpoint/2010/main" val="798427412"/>
              </p:ext>
            </p:extLst>
          </p:nvPr>
        </p:nvGraphicFramePr>
        <p:xfrm>
          <a:off x="-396552" y="1052736"/>
          <a:ext cx="9036496" cy="51770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1382395" y="4581128"/>
            <a:ext cx="7272808" cy="1200329"/>
          </a:xfrm>
          <a:prstGeom prst="rect">
            <a:avLst/>
          </a:prstGeom>
          <a:noFill/>
        </p:spPr>
        <p:txBody>
          <a:bodyPr wrap="square" rtlCol="0">
            <a:spAutoFit/>
          </a:bodyPr>
          <a:lstStyle/>
          <a:p>
            <a:r>
              <a:rPr lang="uk-UA" b="1" dirty="0">
                <a:solidFill>
                  <a:srgbClr val="800080"/>
                </a:solidFill>
              </a:rPr>
              <a:t>М</a:t>
            </a:r>
            <a:r>
              <a:rPr lang="uk-UA" altLang="ru-RU" b="1" dirty="0">
                <a:solidFill>
                  <a:srgbClr val="800080"/>
                </a:solidFill>
              </a:rPr>
              <a:t>едична </a:t>
            </a:r>
            <a:r>
              <a:rPr lang="uk-UA" altLang="ru-RU" b="1" dirty="0" err="1">
                <a:solidFill>
                  <a:srgbClr val="800080"/>
                </a:solidFill>
              </a:rPr>
              <a:t>бологія</a:t>
            </a:r>
            <a:r>
              <a:rPr lang="uk-UA" altLang="ru-RU" b="1" dirty="0">
                <a:solidFill>
                  <a:srgbClr val="800080"/>
                </a:solidFill>
              </a:rPr>
              <a:t> </a:t>
            </a:r>
            <a:r>
              <a:rPr lang="uk-UA" altLang="ru-RU" dirty="0"/>
              <a:t>вивчає медичні аспекти біології людини, є основою гістології, біохімії, анатомії, фізіології людини, мікробіології тощо</a:t>
            </a:r>
            <a:br>
              <a:rPr lang="en-US" altLang="ru-RU" dirty="0"/>
            </a:br>
            <a:endParaRPr lang="ru-RU" dirty="0"/>
          </a:p>
        </p:txBody>
      </p:sp>
    </p:spTree>
    <p:extLst>
      <p:ext uri="{BB962C8B-B14F-4D97-AF65-F5344CB8AC3E}">
        <p14:creationId xmlns:p14="http://schemas.microsoft.com/office/powerpoint/2010/main" val="214657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a:xfrm>
            <a:off x="457200" y="128588"/>
            <a:ext cx="8226425" cy="923925"/>
          </a:xfrm>
        </p:spPr>
        <p:txBody>
          <a:bodyPr/>
          <a:lstStyle/>
          <a:p>
            <a:r>
              <a:rPr lang="uk-UA" altLang="ru-RU" sz="2400" b="1" dirty="0"/>
              <a:t>Біологія</a:t>
            </a:r>
            <a:r>
              <a:rPr lang="uk-UA" altLang="ru-RU" sz="2400" dirty="0"/>
              <a:t> є основою </a:t>
            </a:r>
            <a:r>
              <a:rPr lang="uk-UA" altLang="ru-RU" sz="2400" b="1" dirty="0">
                <a:solidFill>
                  <a:srgbClr val="C00000"/>
                </a:solidFill>
              </a:rPr>
              <a:t>МОЛЕКУЛЯРНОЇ МЕДИЦИНИ</a:t>
            </a:r>
            <a:endParaRPr lang="ru-RU" altLang="ru-RU" sz="2400" b="1" dirty="0">
              <a:solidFill>
                <a:srgbClr val="C00000"/>
              </a:solidFill>
            </a:endParaRPr>
          </a:p>
        </p:txBody>
      </p:sp>
      <p:sp>
        <p:nvSpPr>
          <p:cNvPr id="3" name="Объект 2"/>
          <p:cNvSpPr>
            <a:spLocks noGrp="1"/>
          </p:cNvSpPr>
          <p:nvPr>
            <p:ph idx="1"/>
          </p:nvPr>
        </p:nvSpPr>
        <p:spPr>
          <a:xfrm>
            <a:off x="479425" y="908050"/>
            <a:ext cx="8426450" cy="4249142"/>
          </a:xfrm>
        </p:spPr>
        <p:txBody>
          <a:bodyPr/>
          <a:lstStyle/>
          <a:p>
            <a:pPr>
              <a:defRPr/>
            </a:pPr>
            <a:r>
              <a:rPr lang="uk-UA" sz="2400" dirty="0"/>
              <a:t>Глибоке розуміння нормальних клітинних процесів і молекулярних механізмів захворювань людини </a:t>
            </a:r>
          </a:p>
          <a:p>
            <a:pPr>
              <a:defRPr/>
            </a:pPr>
            <a:r>
              <a:rPr lang="uk-UA" sz="2400" dirty="0"/>
              <a:t>Новітні методи діагностики, що базуються на вивчені молекул ДНК і РНК</a:t>
            </a:r>
          </a:p>
          <a:p>
            <a:pPr>
              <a:defRPr/>
            </a:pPr>
            <a:r>
              <a:rPr lang="uk-UA" sz="2400" dirty="0"/>
              <a:t>Новітні підходи до лікування (генна терапія, </a:t>
            </a:r>
            <a:r>
              <a:rPr lang="uk-UA" sz="2400" dirty="0" err="1"/>
              <a:t>моноклональні</a:t>
            </a:r>
            <a:r>
              <a:rPr lang="uk-UA" sz="2400" dirty="0"/>
              <a:t> антитіла)</a:t>
            </a:r>
          </a:p>
          <a:p>
            <a:pPr>
              <a:defRPr/>
            </a:pPr>
            <a:r>
              <a:rPr lang="en-US" sz="2400" dirty="0"/>
              <a:t> </a:t>
            </a:r>
            <a:r>
              <a:rPr lang="uk-UA" sz="2400" dirty="0"/>
              <a:t>індивідуальний режим лікування, який базується на генетичних особливостях обміну речовин</a:t>
            </a:r>
          </a:p>
          <a:p>
            <a:pPr>
              <a:defRPr/>
            </a:pPr>
            <a:endParaRPr lang="uk-UA" dirty="0"/>
          </a:p>
          <a:p>
            <a:pPr marL="0" indent="0" algn="ctr">
              <a:buFont typeface="Times New Roman" panose="02020603050405020304" pitchFamily="18" charset="0"/>
              <a:buNone/>
              <a:defRPr/>
            </a:pPr>
            <a:r>
              <a:rPr lang="uk-UA" sz="2800" dirty="0"/>
              <a:t>Сучасна біологія дала нову концепцію медицини</a:t>
            </a:r>
            <a:r>
              <a:rPr lang="en-US" sz="2800" dirty="0"/>
              <a:t>:  </a:t>
            </a:r>
            <a:r>
              <a:rPr lang="uk-UA" b="1" dirty="0" err="1">
                <a:solidFill>
                  <a:srgbClr val="C00000"/>
                </a:solidFill>
              </a:rPr>
              <a:t>предиктивна</a:t>
            </a:r>
            <a:r>
              <a:rPr lang="en-US" b="1" dirty="0">
                <a:solidFill>
                  <a:srgbClr val="C00000"/>
                </a:solidFill>
              </a:rPr>
              <a:t>, </a:t>
            </a:r>
            <a:r>
              <a:rPr lang="uk-UA" b="1" dirty="0">
                <a:solidFill>
                  <a:srgbClr val="C00000"/>
                </a:solidFill>
              </a:rPr>
              <a:t>персоналізована і профілактична</a:t>
            </a:r>
            <a:endParaRPr lang="ru-RU" dirty="0"/>
          </a:p>
        </p:txBody>
      </p:sp>
    </p:spTree>
    <p:extLst>
      <p:ext uri="{BB962C8B-B14F-4D97-AF65-F5344CB8AC3E}">
        <p14:creationId xmlns:p14="http://schemas.microsoft.com/office/powerpoint/2010/main" val="2224745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20" name="Rectangle 4"/>
          <p:cNvSpPr>
            <a:spLocks noGrp="1" noChangeArrowheads="1"/>
          </p:cNvSpPr>
          <p:nvPr>
            <p:ph type="title"/>
          </p:nvPr>
        </p:nvSpPr>
        <p:spPr>
          <a:xfrm>
            <a:off x="467545" y="3068960"/>
            <a:ext cx="8230368" cy="855340"/>
          </a:xfrm>
        </p:spPr>
        <p:txBody>
          <a:bodyPr/>
          <a:lstStyle/>
          <a:p>
            <a:r>
              <a:rPr lang="ru-RU" sz="4000" dirty="0"/>
              <a:t>      </a:t>
            </a:r>
            <a:r>
              <a:rPr lang="ru-RU" sz="2400" dirty="0"/>
              <a:t>	</a:t>
            </a:r>
            <a:r>
              <a:rPr lang="en-US" sz="2400" dirty="0"/>
              <a:t>“</a:t>
            </a:r>
            <a:r>
              <a:rPr lang="ru-RU" sz="2400" b="1" dirty="0">
                <a:solidFill>
                  <a:srgbClr val="008000"/>
                </a:solidFill>
              </a:rPr>
              <a:t>Життя</a:t>
            </a:r>
            <a:r>
              <a:rPr lang="ru-RU" sz="2400" dirty="0"/>
              <a:t> – це спосіб існування білкових тіл, суттєвим моментом якого є постійний обмін речовин із середовищем, причому з припиненням цього обміну припиняється й життя, що призводить до розкладання білка</a:t>
            </a:r>
            <a:r>
              <a:rPr lang="en-US" sz="2400" dirty="0"/>
              <a:t>’’</a:t>
            </a:r>
            <a:r>
              <a:rPr lang="ru-RU" sz="2400" dirty="0"/>
              <a:t> (Ф.Енгельс, 1878 р).</a:t>
            </a:r>
            <a:br>
              <a:rPr lang="ru-RU" sz="2400" dirty="0"/>
            </a:br>
            <a:br>
              <a:rPr lang="ru-RU" sz="2400" dirty="0"/>
            </a:br>
            <a:r>
              <a:rPr lang="ru-RU" sz="2400" dirty="0"/>
              <a:t>	</a:t>
            </a:r>
            <a:r>
              <a:rPr lang="ru-RU" sz="2400" dirty="0" err="1"/>
              <a:t>Сучасне</a:t>
            </a:r>
            <a:r>
              <a:rPr lang="ru-RU" sz="2400" dirty="0"/>
              <a:t> </a:t>
            </a:r>
            <a:r>
              <a:rPr lang="ru-RU" sz="2400" dirty="0" err="1"/>
              <a:t>визначення</a:t>
            </a:r>
            <a:r>
              <a:rPr lang="ru-RU" sz="2400" dirty="0"/>
              <a:t> </a:t>
            </a:r>
            <a:r>
              <a:rPr lang="ru-RU" sz="2400" dirty="0" err="1"/>
              <a:t>життя</a:t>
            </a:r>
            <a:r>
              <a:rPr lang="ru-RU" sz="2400" dirty="0"/>
              <a:t> </a:t>
            </a:r>
            <a:r>
              <a:rPr lang="ru-RU" sz="2400" dirty="0" err="1"/>
              <a:t>надав</a:t>
            </a:r>
            <a:r>
              <a:rPr lang="ru-RU" sz="2400" dirty="0"/>
              <a:t> учений         </a:t>
            </a:r>
            <a:r>
              <a:rPr lang="ru-RU" sz="2400" b="1" dirty="0">
                <a:solidFill>
                  <a:srgbClr val="FF0000"/>
                </a:solidFill>
              </a:rPr>
              <a:t>М.В.</a:t>
            </a:r>
            <a:r>
              <a:rPr lang="ru-RU" sz="2400" b="1" dirty="0">
                <a:solidFill>
                  <a:srgbClr val="FF0000"/>
                </a:solidFill>
                <a:effectLst>
                  <a:outerShdw blurRad="38100" dist="38100" dir="2700000" algn="tl">
                    <a:srgbClr val="C0C0C0"/>
                  </a:outerShdw>
                </a:effectLst>
              </a:rPr>
              <a:t>ВОЛЬКЕНШТЕЙН</a:t>
            </a:r>
            <a:r>
              <a:rPr lang="ru-RU" sz="2400" dirty="0">
                <a:solidFill>
                  <a:srgbClr val="FF0000"/>
                </a:solidFill>
                <a:effectLst>
                  <a:outerShdw blurRad="38100" dist="38100" dir="2700000" algn="tl">
                    <a:srgbClr val="C0C0C0"/>
                  </a:outerShdw>
                </a:effectLst>
              </a:rPr>
              <a:t>:</a:t>
            </a:r>
            <a:br>
              <a:rPr lang="ru-RU" sz="2400" b="1" dirty="0">
                <a:solidFill>
                  <a:srgbClr val="FF0000"/>
                </a:solidFill>
                <a:effectLst>
                  <a:outerShdw blurRad="38100" dist="38100" dir="2700000" algn="tl">
                    <a:srgbClr val="C0C0C0"/>
                  </a:outerShdw>
                </a:effectLst>
              </a:rPr>
            </a:br>
            <a:r>
              <a:rPr lang="ru-RU" sz="2400" dirty="0" err="1"/>
              <a:t>Живі</a:t>
            </a:r>
            <a:r>
              <a:rPr lang="ru-RU" sz="2400" dirty="0"/>
              <a:t> </a:t>
            </a:r>
            <a:r>
              <a:rPr lang="ru-RU" sz="2400" dirty="0" err="1"/>
              <a:t>тіла</a:t>
            </a:r>
            <a:r>
              <a:rPr lang="ru-RU" sz="2400" dirty="0"/>
              <a:t>, </a:t>
            </a:r>
            <a:r>
              <a:rPr lang="ru-RU" sz="2400" dirty="0" err="1"/>
              <a:t>які</a:t>
            </a:r>
            <a:r>
              <a:rPr lang="ru-RU" sz="2400" dirty="0"/>
              <a:t> </a:t>
            </a:r>
            <a:r>
              <a:rPr lang="ru-RU" sz="2400" dirty="0" err="1"/>
              <a:t>існують</a:t>
            </a:r>
            <a:r>
              <a:rPr lang="ru-RU" sz="2400" dirty="0"/>
              <a:t> на </a:t>
            </a:r>
            <a:r>
              <a:rPr lang="ru-RU" sz="2400" dirty="0" err="1"/>
              <a:t>Землі</a:t>
            </a:r>
            <a:r>
              <a:rPr lang="ru-RU" sz="2400" dirty="0"/>
              <a:t>, </a:t>
            </a:r>
            <a:r>
              <a:rPr lang="ru-RU" sz="2400" dirty="0" err="1"/>
              <a:t>являють</a:t>
            </a:r>
            <a:r>
              <a:rPr lang="ru-RU" sz="2400" dirty="0"/>
              <a:t> собою </a:t>
            </a:r>
            <a:r>
              <a:rPr lang="ru-RU" sz="2400" dirty="0" err="1"/>
              <a:t>відкриті</a:t>
            </a:r>
            <a:r>
              <a:rPr lang="ru-RU" sz="2400" dirty="0"/>
              <a:t>, </a:t>
            </a:r>
            <a:r>
              <a:rPr lang="ru-RU" sz="2400" dirty="0" err="1"/>
              <a:t>саморегульовані</a:t>
            </a:r>
            <a:r>
              <a:rPr lang="ru-RU" sz="2400" dirty="0"/>
              <a:t> та </a:t>
            </a:r>
            <a:r>
              <a:rPr lang="ru-RU" sz="2400" dirty="0" err="1"/>
              <a:t>самооновлювальні</a:t>
            </a:r>
            <a:r>
              <a:rPr lang="ru-RU" sz="2400" dirty="0"/>
              <a:t> </a:t>
            </a:r>
            <a:r>
              <a:rPr lang="ru-RU" sz="2400" dirty="0" err="1"/>
              <a:t>системи</a:t>
            </a:r>
            <a:r>
              <a:rPr lang="ru-RU" sz="2400" dirty="0"/>
              <a:t>, </a:t>
            </a:r>
            <a:r>
              <a:rPr lang="ru-RU" sz="2400" dirty="0" err="1"/>
              <a:t>побудовані</a:t>
            </a:r>
            <a:r>
              <a:rPr lang="ru-RU" sz="2400" dirty="0"/>
              <a:t> з </a:t>
            </a:r>
            <a:r>
              <a:rPr lang="ru-RU" sz="2400" dirty="0" err="1"/>
              <a:t>біополімерів</a:t>
            </a:r>
            <a:r>
              <a:rPr lang="ru-RU" sz="2400" dirty="0"/>
              <a:t> – </a:t>
            </a:r>
            <a:r>
              <a:rPr lang="ru-RU" sz="2400" dirty="0" err="1"/>
              <a:t>білків</a:t>
            </a:r>
            <a:r>
              <a:rPr lang="ru-RU" sz="2400" dirty="0"/>
              <a:t> і </a:t>
            </a:r>
            <a:r>
              <a:rPr lang="ru-RU" sz="2400" dirty="0" err="1"/>
              <a:t>нуклеїнових</a:t>
            </a:r>
            <a:r>
              <a:rPr lang="ru-RU" sz="2400" dirty="0"/>
              <a:t> кислот</a:t>
            </a:r>
            <a:r>
              <a:rPr lang="en-US" sz="2400" dirty="0"/>
              <a:t>’’</a:t>
            </a:r>
            <a:r>
              <a:rPr lang="ru-RU" sz="2400" dirty="0"/>
              <a:t>.</a:t>
            </a:r>
          </a:p>
        </p:txBody>
      </p:sp>
      <p:sp>
        <p:nvSpPr>
          <p:cNvPr id="2" name="Прямоугольник 1"/>
          <p:cNvSpPr/>
          <p:nvPr/>
        </p:nvSpPr>
        <p:spPr>
          <a:xfrm>
            <a:off x="2771800" y="548680"/>
            <a:ext cx="3456384" cy="584775"/>
          </a:xfrm>
          <a:prstGeom prst="rect">
            <a:avLst/>
          </a:prstGeom>
        </p:spPr>
        <p:txBody>
          <a:bodyPr wrap="square">
            <a:spAutoFit/>
          </a:bodyPr>
          <a:lstStyle/>
          <a:p>
            <a:r>
              <a:rPr lang="ru-RU" sz="3200" b="1" dirty="0" err="1">
                <a:solidFill>
                  <a:srgbClr val="006600"/>
                </a:solidFill>
                <a:effectLst>
                  <a:outerShdw blurRad="38100" dist="38100" dir="2700000" algn="tl">
                    <a:srgbClr val="C0C0C0"/>
                  </a:outerShdw>
                </a:effectLst>
              </a:rPr>
              <a:t>Що</a:t>
            </a:r>
            <a:r>
              <a:rPr lang="ru-RU" sz="3200" b="1" dirty="0">
                <a:solidFill>
                  <a:srgbClr val="006600"/>
                </a:solidFill>
                <a:effectLst>
                  <a:outerShdw blurRad="38100" dist="38100" dir="2700000" algn="tl">
                    <a:srgbClr val="C0C0C0"/>
                  </a:outerShdw>
                </a:effectLst>
              </a:rPr>
              <a:t> </a:t>
            </a:r>
            <a:r>
              <a:rPr lang="ru-RU" sz="3200" b="1" dirty="0" err="1">
                <a:solidFill>
                  <a:srgbClr val="006600"/>
                </a:solidFill>
                <a:effectLst>
                  <a:outerShdw blurRad="38100" dist="38100" dir="2700000" algn="tl">
                    <a:srgbClr val="C0C0C0"/>
                  </a:outerShdw>
                </a:effectLst>
              </a:rPr>
              <a:t>таке</a:t>
            </a:r>
            <a:r>
              <a:rPr lang="ru-RU" sz="3200" b="1" dirty="0">
                <a:solidFill>
                  <a:srgbClr val="006600"/>
                </a:solidFill>
                <a:effectLst>
                  <a:outerShdw blurRad="38100" dist="38100" dir="2700000" algn="tl">
                    <a:srgbClr val="C0C0C0"/>
                  </a:outerShdw>
                </a:effectLst>
              </a:rPr>
              <a:t> </a:t>
            </a:r>
            <a:r>
              <a:rPr lang="ru-RU" sz="3200" b="1" dirty="0" err="1">
                <a:solidFill>
                  <a:srgbClr val="006600"/>
                </a:solidFill>
                <a:effectLst>
                  <a:outerShdw blurRad="38100" dist="38100" dir="2700000" algn="tl">
                    <a:srgbClr val="C0C0C0"/>
                  </a:outerShdw>
                </a:effectLst>
              </a:rPr>
              <a:t>життя</a:t>
            </a:r>
            <a:r>
              <a:rPr lang="ru-RU" sz="3200" b="1" dirty="0">
                <a:solidFill>
                  <a:srgbClr val="006600"/>
                </a:solidFill>
                <a:effectLst>
                  <a:outerShdw blurRad="38100" dist="38100" dir="2700000" algn="tl">
                    <a:srgbClr val="C0C0C0"/>
                  </a:outerShdw>
                </a:effectLst>
              </a:rPr>
              <a:t>?</a:t>
            </a:r>
            <a:r>
              <a:rPr lang="ru-RU" sz="3200" dirty="0"/>
              <a:t>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a:xfrm>
            <a:off x="611188" y="333375"/>
            <a:ext cx="8229600" cy="1143000"/>
          </a:xfrm>
          <a:ln>
            <a:noFill/>
          </a:ln>
        </p:spPr>
        <p:txBody>
          <a:bodyPr/>
          <a:lstStyle/>
          <a:p>
            <a:pPr algn="l"/>
            <a:r>
              <a:rPr lang="ru-RU" dirty="0"/>
              <a:t>      </a:t>
            </a:r>
            <a:r>
              <a:rPr lang="ru-RU" sz="3600" b="1" dirty="0" err="1">
                <a:solidFill>
                  <a:srgbClr val="008000"/>
                </a:solidFill>
                <a:effectLst>
                  <a:outerShdw blurRad="38100" dist="38100" dir="2700000" algn="tl">
                    <a:srgbClr val="C0C0C0"/>
                  </a:outerShdw>
                </a:effectLst>
              </a:rPr>
              <a:t>ОсновнІ</a:t>
            </a:r>
            <a:r>
              <a:rPr lang="ru-RU" sz="3600" b="1" dirty="0">
                <a:solidFill>
                  <a:srgbClr val="009900"/>
                </a:solidFill>
                <a:effectLst>
                  <a:outerShdw blurRad="38100" dist="38100" dir="2700000" algn="tl">
                    <a:srgbClr val="C0C0C0"/>
                  </a:outerShdw>
                </a:effectLst>
              </a:rPr>
              <a:t> </a:t>
            </a:r>
            <a:r>
              <a:rPr lang="ru-RU" sz="3600" b="1" dirty="0" err="1">
                <a:solidFill>
                  <a:srgbClr val="009900"/>
                </a:solidFill>
                <a:effectLst>
                  <a:outerShdw blurRad="38100" dist="38100" dir="2700000" algn="tl">
                    <a:srgbClr val="C0C0C0"/>
                  </a:outerShdw>
                </a:effectLst>
              </a:rPr>
              <a:t>властивості</a:t>
            </a:r>
            <a:r>
              <a:rPr lang="ru-RU" sz="3600" b="1" dirty="0">
                <a:solidFill>
                  <a:srgbClr val="009900"/>
                </a:solidFill>
                <a:effectLst>
                  <a:outerShdw blurRad="38100" dist="38100" dir="2700000" algn="tl">
                    <a:srgbClr val="C0C0C0"/>
                  </a:outerShdw>
                </a:effectLst>
              </a:rPr>
              <a:t> </a:t>
            </a:r>
            <a:r>
              <a:rPr lang="ru-RU" sz="3600" b="1" dirty="0" err="1">
                <a:solidFill>
                  <a:srgbClr val="009900"/>
                </a:solidFill>
                <a:effectLst>
                  <a:outerShdw blurRad="38100" dist="38100" dir="2700000" algn="tl">
                    <a:srgbClr val="C0C0C0"/>
                  </a:outerShdw>
                </a:effectLst>
              </a:rPr>
              <a:t>життя</a:t>
            </a:r>
            <a:r>
              <a:rPr lang="ru-RU" sz="3600" b="1" dirty="0">
                <a:solidFill>
                  <a:srgbClr val="009900"/>
                </a:solidFill>
                <a:effectLst>
                  <a:outerShdw blurRad="38100" dist="38100" dir="2700000" algn="tl">
                    <a:srgbClr val="C0C0C0"/>
                  </a:outerShdw>
                </a:effectLst>
              </a:rPr>
              <a:t>:</a:t>
            </a:r>
          </a:p>
        </p:txBody>
      </p:sp>
      <p:sp>
        <p:nvSpPr>
          <p:cNvPr id="3" name="Прямоугольник 2"/>
          <p:cNvSpPr/>
          <p:nvPr/>
        </p:nvSpPr>
        <p:spPr>
          <a:xfrm>
            <a:off x="1043608" y="1340768"/>
            <a:ext cx="7416824" cy="4154984"/>
          </a:xfrm>
          <a:prstGeom prst="rect">
            <a:avLst/>
          </a:prstGeom>
        </p:spPr>
        <p:txBody>
          <a:bodyPr wrap="square">
            <a:spAutoFit/>
          </a:bodyPr>
          <a:lstStyle/>
          <a:p>
            <a:endParaRPr lang="uk-UA" sz="2400" dirty="0"/>
          </a:p>
          <a:p>
            <a:pPr>
              <a:buFont typeface="Arial" pitchFamily="34" charset="0"/>
              <a:buChar char="•"/>
            </a:pPr>
            <a:r>
              <a:rPr lang="uk-UA" sz="2400" dirty="0"/>
              <a:t>        Єдність хімічного складу</a:t>
            </a:r>
          </a:p>
          <a:p>
            <a:pPr>
              <a:buFont typeface="Arial" pitchFamily="34" charset="0"/>
              <a:buChar char="•"/>
            </a:pPr>
            <a:r>
              <a:rPr lang="uk-UA" sz="2400" dirty="0"/>
              <a:t>        Метаболізм</a:t>
            </a:r>
          </a:p>
          <a:p>
            <a:pPr>
              <a:buFont typeface="Arial" pitchFamily="34" charset="0"/>
              <a:buChar char="•"/>
            </a:pPr>
            <a:r>
              <a:rPr lang="uk-UA" sz="2400" dirty="0"/>
              <a:t>        Розмноження</a:t>
            </a:r>
          </a:p>
          <a:p>
            <a:pPr>
              <a:buFont typeface="Arial" pitchFamily="34" charset="0"/>
              <a:buChar char="•"/>
            </a:pPr>
            <a:r>
              <a:rPr lang="uk-UA" sz="2400" dirty="0"/>
              <a:t>        Гомеостаз</a:t>
            </a:r>
          </a:p>
          <a:p>
            <a:pPr>
              <a:buFont typeface="Arial" pitchFamily="34" charset="0"/>
              <a:buChar char="•"/>
            </a:pPr>
            <a:r>
              <a:rPr lang="uk-UA" sz="2400" dirty="0"/>
              <a:t>        Подразливість і збудливість(чутливість)</a:t>
            </a:r>
          </a:p>
          <a:p>
            <a:pPr>
              <a:buFont typeface="Arial" pitchFamily="34" charset="0"/>
              <a:buChar char="•"/>
            </a:pPr>
            <a:r>
              <a:rPr lang="uk-UA" sz="2400" dirty="0"/>
              <a:t>        Біологічні ритми</a:t>
            </a:r>
          </a:p>
          <a:p>
            <a:pPr>
              <a:buFont typeface="Arial" pitchFamily="34" charset="0"/>
              <a:buChar char="•"/>
            </a:pPr>
            <a:r>
              <a:rPr lang="uk-UA" sz="2400" dirty="0"/>
              <a:t>        Спадковість і мінливість</a:t>
            </a:r>
          </a:p>
          <a:p>
            <a:pPr>
              <a:buFont typeface="Arial" pitchFamily="34" charset="0"/>
              <a:buChar char="•"/>
            </a:pPr>
            <a:r>
              <a:rPr lang="uk-UA" sz="2400" dirty="0"/>
              <a:t>        Ріст і розвиток</a:t>
            </a:r>
          </a:p>
          <a:p>
            <a:pPr>
              <a:buFont typeface="Arial" pitchFamily="34" charset="0"/>
              <a:buChar char="•"/>
            </a:pPr>
            <a:r>
              <a:rPr lang="uk-UA" sz="2400" dirty="0"/>
              <a:t>        Дискретність і цілісність</a:t>
            </a:r>
          </a:p>
          <a:p>
            <a:pPr>
              <a:buFont typeface="Arial" pitchFamily="34" charset="0"/>
              <a:buChar char="•"/>
            </a:pPr>
            <a:r>
              <a:rPr lang="ru-RU" sz="2400" dirty="0"/>
              <a:t>        Здатність протидіяти зростанню ентропії</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lstStyle/>
          <a:p>
            <a:r>
              <a:rPr lang="uk-UA" sz="3600" b="1" dirty="0">
                <a:solidFill>
                  <a:srgbClr val="008000"/>
                </a:solidFill>
              </a:rPr>
              <a:t>Рівні організації живих систем</a:t>
            </a:r>
            <a:endParaRPr lang="ru-RU" sz="3600" b="1" dirty="0">
              <a:solidFill>
                <a:srgbClr val="008000"/>
              </a:solidFill>
            </a:endParaRPr>
          </a:p>
        </p:txBody>
      </p:sp>
      <p:pic>
        <p:nvPicPr>
          <p:cNvPr id="4" name="Picture 5" descr="Картинки по запросу levels of life's organization hierarchy"/>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3284984"/>
            <a:ext cx="7610028" cy="3221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457200" y="1268760"/>
            <a:ext cx="8435280" cy="1754326"/>
          </a:xfrm>
          <a:prstGeom prst="rect">
            <a:avLst/>
          </a:prstGeom>
        </p:spPr>
        <p:txBody>
          <a:bodyPr wrap="square">
            <a:spAutoFit/>
          </a:bodyPr>
          <a:lstStyle/>
          <a:p>
            <a:r>
              <a:rPr lang="uk-UA" dirty="0"/>
              <a:t>     </a:t>
            </a:r>
            <a:r>
              <a:rPr lang="uk-UA" b="1" dirty="0"/>
              <a:t>Усі живі організми дотримуються ієрархії організації, у якій прості (менші) структури поєднуються, утворюючи складніші (більші) структури наступного рівня.</a:t>
            </a:r>
            <a:r>
              <a:rPr lang="ru-RU" dirty="0"/>
              <a:t> </a:t>
            </a:r>
            <a:endParaRPr lang="uk-UA" b="1" dirty="0"/>
          </a:p>
          <a:p>
            <a:endParaRPr lang="uk-UA" dirty="0"/>
          </a:p>
          <a:p>
            <a:r>
              <a:rPr lang="uk-UA" dirty="0"/>
              <a:t>     Збільшення складності створює нові властивості, які перевищують суму частин, які використовуються для формування структури</a:t>
            </a:r>
          </a:p>
        </p:txBody>
      </p:sp>
    </p:spTree>
    <p:extLst>
      <p:ext uri="{BB962C8B-B14F-4D97-AF65-F5344CB8AC3E}">
        <p14:creationId xmlns:p14="http://schemas.microsoft.com/office/powerpoint/2010/main" val="1746884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539552" y="1412776"/>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1043608" y="404664"/>
            <a:ext cx="7187224" cy="646331"/>
          </a:xfrm>
          <a:prstGeom prst="rect">
            <a:avLst/>
          </a:prstGeom>
        </p:spPr>
        <p:txBody>
          <a:bodyPr wrap="none">
            <a:spAutoFit/>
          </a:bodyPr>
          <a:lstStyle/>
          <a:p>
            <a:r>
              <a:rPr lang="uk-UA" sz="3600" b="1" dirty="0">
                <a:solidFill>
                  <a:schemeClr val="accent2"/>
                </a:solidFill>
              </a:rPr>
              <a:t>Рівні організації живих систем</a:t>
            </a:r>
            <a:endParaRPr lang="uk-UA" sz="3600" dirty="0">
              <a:solidFill>
                <a:schemeClr val="accent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5" name="Rectangle 3"/>
          <p:cNvSpPr>
            <a:spLocks noGrp="1" noChangeArrowheads="1"/>
          </p:cNvSpPr>
          <p:nvPr>
            <p:ph type="body" idx="1"/>
          </p:nvPr>
        </p:nvSpPr>
        <p:spPr>
          <a:xfrm>
            <a:off x="179388" y="260648"/>
            <a:ext cx="8785225" cy="6597353"/>
          </a:xfrm>
        </p:spPr>
        <p:txBody>
          <a:bodyPr/>
          <a:lstStyle/>
          <a:p>
            <a:pPr algn="ctr">
              <a:lnSpc>
                <a:spcPct val="70000"/>
              </a:lnSpc>
              <a:buNone/>
            </a:pPr>
            <a:r>
              <a:rPr lang="ru-RU" sz="2800" b="1" dirty="0">
                <a:solidFill>
                  <a:srgbClr val="FF0000"/>
                </a:solidFill>
              </a:rPr>
              <a:t>Молекулярно-генетичний рівень</a:t>
            </a:r>
            <a:endParaRPr lang="ru-RU" sz="2800" dirty="0"/>
          </a:p>
          <a:p>
            <a:pPr>
              <a:lnSpc>
                <a:spcPct val="90000"/>
              </a:lnSpc>
              <a:buFontTx/>
              <a:buNone/>
            </a:pPr>
            <a:r>
              <a:rPr lang="ru-RU" sz="2400" dirty="0"/>
              <a:t>    </a:t>
            </a:r>
          </a:p>
        </p:txBody>
      </p:sp>
      <p:pic>
        <p:nvPicPr>
          <p:cNvPr id="4" name="Picture 4" descr="D:\Home\e090583soo\Desktop\Временная\DNA_Structure+Key+Labelled.pn_NoB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5596" y="2799763"/>
            <a:ext cx="3672408" cy="3580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ÐÐ°ÑÑÐ¸Ð½ÐºÐ¸ Ð¿Ð¾ Ð·Ð°Ð¿ÑÐ¾ÑÑ protein molecule"/>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3124512"/>
            <a:ext cx="3680693" cy="2734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Таблица 1">
            <a:extLst>
              <a:ext uri="{FF2B5EF4-FFF2-40B4-BE49-F238E27FC236}">
                <a16:creationId xmlns:a16="http://schemas.microsoft.com/office/drawing/2014/main" id="{67D5F672-4373-E3B0-4521-A3B339741E48}"/>
              </a:ext>
            </a:extLst>
          </p:cNvPr>
          <p:cNvGraphicFramePr>
            <a:graphicFrameLocks noGrp="1"/>
          </p:cNvGraphicFramePr>
          <p:nvPr>
            <p:extLst>
              <p:ext uri="{D42A27DB-BD31-4B8C-83A1-F6EECF244321}">
                <p14:modId xmlns:p14="http://schemas.microsoft.com/office/powerpoint/2010/main" val="4289052762"/>
              </p:ext>
            </p:extLst>
          </p:nvPr>
        </p:nvGraphicFramePr>
        <p:xfrm>
          <a:off x="611560" y="1086178"/>
          <a:ext cx="7992888" cy="1280160"/>
        </p:xfrm>
        <a:graphic>
          <a:graphicData uri="http://schemas.openxmlformats.org/drawingml/2006/table">
            <a:tbl>
              <a:tblPr firstRow="1" bandRow="1">
                <a:tableStyleId>{5C22544A-7EE6-4342-B048-85BDC9FD1C3A}</a:tableStyleId>
              </a:tblPr>
              <a:tblGrid>
                <a:gridCol w="2944440">
                  <a:extLst>
                    <a:ext uri="{9D8B030D-6E8A-4147-A177-3AD203B41FA5}">
                      <a16:colId xmlns:a16="http://schemas.microsoft.com/office/drawing/2014/main" val="3574172558"/>
                    </a:ext>
                  </a:extLst>
                </a:gridCol>
                <a:gridCol w="2032000">
                  <a:extLst>
                    <a:ext uri="{9D8B030D-6E8A-4147-A177-3AD203B41FA5}">
                      <a16:colId xmlns:a16="http://schemas.microsoft.com/office/drawing/2014/main" val="2324690478"/>
                    </a:ext>
                  </a:extLst>
                </a:gridCol>
                <a:gridCol w="3016448">
                  <a:extLst>
                    <a:ext uri="{9D8B030D-6E8A-4147-A177-3AD203B41FA5}">
                      <a16:colId xmlns:a16="http://schemas.microsoft.com/office/drawing/2014/main" val="4166039525"/>
                    </a:ext>
                  </a:extLst>
                </a:gridCol>
              </a:tblGrid>
              <a:tr h="637923">
                <a:tc>
                  <a:txBody>
                    <a:bodyPr/>
                    <a:lstStyle/>
                    <a:p>
                      <a:pPr algn="ctr"/>
                      <a:r>
                        <a:rPr lang="ru-RU" sz="1800" b="1" dirty="0" err="1">
                          <a:solidFill>
                            <a:srgbClr val="008000"/>
                          </a:solidFill>
                        </a:rPr>
                        <a:t>елементарна</a:t>
                      </a:r>
                      <a:r>
                        <a:rPr lang="ru-RU" sz="1800" b="1" dirty="0">
                          <a:solidFill>
                            <a:srgbClr val="008000"/>
                          </a:solidFill>
                        </a:rPr>
                        <a:t> </a:t>
                      </a:r>
                      <a:r>
                        <a:rPr lang="ru-RU" sz="1800" b="1" dirty="0" err="1">
                          <a:solidFill>
                            <a:srgbClr val="008000"/>
                          </a:solidFill>
                        </a:rPr>
                        <a:t>одиниця</a:t>
                      </a:r>
                      <a:endParaRPr lang="ru-UA" dirty="0"/>
                    </a:p>
                  </a:txBody>
                  <a:tcPr/>
                </a:tc>
                <a:tc>
                  <a:txBody>
                    <a:bodyPr/>
                    <a:lstStyle/>
                    <a:p>
                      <a:pPr algn="ctr"/>
                      <a:r>
                        <a:rPr lang="ru-RU" sz="1800" b="1" dirty="0" err="1">
                          <a:solidFill>
                            <a:srgbClr val="008000"/>
                          </a:solidFill>
                        </a:rPr>
                        <a:t>елементарне</a:t>
                      </a:r>
                      <a:r>
                        <a:rPr lang="ru-RU" sz="1800" b="1" dirty="0">
                          <a:solidFill>
                            <a:srgbClr val="008000"/>
                          </a:solidFill>
                        </a:rPr>
                        <a:t> </a:t>
                      </a:r>
                      <a:r>
                        <a:rPr lang="ru-RU" sz="1800" b="1" dirty="0" err="1">
                          <a:solidFill>
                            <a:srgbClr val="008000"/>
                          </a:solidFill>
                        </a:rPr>
                        <a:t>явище</a:t>
                      </a:r>
                      <a:endParaRPr lang="ru-UA" dirty="0"/>
                    </a:p>
                  </a:txBody>
                  <a:tcPr/>
                </a:tc>
                <a:tc>
                  <a:txBody>
                    <a:bodyPr/>
                    <a:lstStyle/>
                    <a:p>
                      <a:pPr algn="ctr"/>
                      <a:r>
                        <a:rPr lang="ru-RU" sz="1800" b="1" dirty="0" err="1">
                          <a:solidFill>
                            <a:srgbClr val="006600"/>
                          </a:solidFill>
                        </a:rPr>
                        <a:t>проблеми</a:t>
                      </a:r>
                      <a:r>
                        <a:rPr lang="ru-RU" sz="1800" b="1" dirty="0">
                          <a:solidFill>
                            <a:srgbClr val="006600"/>
                          </a:solidFill>
                        </a:rPr>
                        <a:t> </a:t>
                      </a:r>
                      <a:r>
                        <a:rPr lang="ru-RU" sz="1800" b="1" dirty="0" err="1">
                          <a:solidFill>
                            <a:srgbClr val="006600"/>
                          </a:solidFill>
                        </a:rPr>
                        <a:t>рівня</a:t>
                      </a:r>
                      <a:endParaRPr lang="ru-UA" dirty="0"/>
                    </a:p>
                  </a:txBody>
                  <a:tcPr/>
                </a:tc>
                <a:extLst>
                  <a:ext uri="{0D108BD9-81ED-4DB2-BD59-A6C34878D82A}">
                    <a16:rowId xmlns:a16="http://schemas.microsoft.com/office/drawing/2014/main" val="3365906166"/>
                  </a:ext>
                </a:extLst>
              </a:tr>
              <a:tr h="3695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dirty="0"/>
                        <a:t>ДНК, РНК, б</a:t>
                      </a:r>
                      <a:r>
                        <a:rPr lang="uk-UA" sz="1800" dirty="0"/>
                        <a:t>і</a:t>
                      </a:r>
                      <a:r>
                        <a:rPr lang="ru-RU" sz="1800" dirty="0" err="1"/>
                        <a:t>лок</a:t>
                      </a:r>
                      <a:endParaRPr lang="ru-RU" sz="1800" dirty="0"/>
                    </a:p>
                    <a:p>
                      <a:pPr algn="ctr"/>
                      <a:endParaRPr lang="ru-UA" dirty="0"/>
                    </a:p>
                  </a:txBody>
                  <a:tcPr/>
                </a:tc>
                <a:tc>
                  <a:txBody>
                    <a:bodyPr/>
                    <a:lstStyle/>
                    <a:p>
                      <a:pPr algn="ctr"/>
                      <a:r>
                        <a:rPr lang="ru-RU" sz="1800" dirty="0"/>
                        <a:t> </a:t>
                      </a:r>
                      <a:r>
                        <a:rPr lang="ru-RU" sz="1800" dirty="0" err="1"/>
                        <a:t>реплікація</a:t>
                      </a:r>
                      <a:r>
                        <a:rPr lang="ru-RU" sz="1800" dirty="0"/>
                        <a:t> ДНК, синтез </a:t>
                      </a:r>
                      <a:r>
                        <a:rPr lang="ru-RU" sz="1800" dirty="0" err="1"/>
                        <a:t>білка</a:t>
                      </a:r>
                      <a:endParaRPr lang="ru-UA" dirty="0"/>
                    </a:p>
                  </a:txBody>
                  <a:tcPr/>
                </a:tc>
                <a:tc>
                  <a:txBody>
                    <a:bodyPr/>
                    <a:lstStyle/>
                    <a:p>
                      <a:pPr algn="ctr"/>
                      <a:r>
                        <a:rPr lang="ru-RU" sz="1800" dirty="0" err="1"/>
                        <a:t>мутації</a:t>
                      </a:r>
                      <a:r>
                        <a:rPr lang="ru-RU" sz="1800" dirty="0"/>
                        <a:t>, </a:t>
                      </a:r>
                      <a:r>
                        <a:rPr lang="ru-RU" sz="1800" dirty="0" err="1"/>
                        <a:t>що</a:t>
                      </a:r>
                      <a:r>
                        <a:rPr lang="ru-RU" sz="1800" dirty="0"/>
                        <a:t> </a:t>
                      </a:r>
                      <a:r>
                        <a:rPr lang="ru-RU" sz="1800" dirty="0" err="1"/>
                        <a:t>обумовлюють</a:t>
                      </a:r>
                      <a:r>
                        <a:rPr lang="ru-RU" sz="1800" dirty="0"/>
                        <a:t> </a:t>
                      </a:r>
                      <a:r>
                        <a:rPr lang="ru-RU" sz="1800" dirty="0" err="1"/>
                        <a:t>спадкові</a:t>
                      </a:r>
                      <a:r>
                        <a:rPr lang="ru-RU" sz="1800" dirty="0"/>
                        <a:t> </a:t>
                      </a:r>
                      <a:r>
                        <a:rPr lang="ru-RU" sz="1800" dirty="0" err="1"/>
                        <a:t>хвороби</a:t>
                      </a:r>
                      <a:endParaRPr lang="ru-UA" dirty="0"/>
                    </a:p>
                  </a:txBody>
                  <a:tcPr/>
                </a:tc>
                <a:extLst>
                  <a:ext uri="{0D108BD9-81ED-4DB2-BD59-A6C34878D82A}">
                    <a16:rowId xmlns:a16="http://schemas.microsoft.com/office/drawing/2014/main" val="387583708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3" name="Rectangle 3"/>
          <p:cNvSpPr>
            <a:spLocks noGrp="1" noChangeArrowheads="1"/>
          </p:cNvSpPr>
          <p:nvPr>
            <p:ph type="body" idx="1"/>
          </p:nvPr>
        </p:nvSpPr>
        <p:spPr>
          <a:xfrm>
            <a:off x="323528" y="215330"/>
            <a:ext cx="8568630" cy="3674045"/>
          </a:xfrm>
        </p:spPr>
        <p:txBody>
          <a:bodyPr/>
          <a:lstStyle/>
          <a:p>
            <a:pPr algn="ctr">
              <a:lnSpc>
                <a:spcPct val="80000"/>
              </a:lnSpc>
              <a:buFontTx/>
              <a:buNone/>
            </a:pPr>
            <a:r>
              <a:rPr lang="ru-RU" sz="2800" b="1" dirty="0" err="1">
                <a:solidFill>
                  <a:srgbClr val="FF0000"/>
                </a:solidFill>
              </a:rPr>
              <a:t>Клітинний</a:t>
            </a:r>
            <a:r>
              <a:rPr lang="ru-RU" sz="3500" b="1" dirty="0">
                <a:solidFill>
                  <a:srgbClr val="FF0000"/>
                </a:solidFill>
              </a:rPr>
              <a:t> </a:t>
            </a:r>
            <a:r>
              <a:rPr lang="ru-RU" sz="2800" b="1" dirty="0">
                <a:solidFill>
                  <a:srgbClr val="FF0000"/>
                </a:solidFill>
              </a:rPr>
              <a:t>рівень</a:t>
            </a:r>
            <a:endParaRPr lang="ru-RU" sz="3500" dirty="0">
              <a:solidFill>
                <a:srgbClr val="FF0000"/>
              </a:solidFill>
            </a:endParaRPr>
          </a:p>
          <a:p>
            <a:pPr>
              <a:lnSpc>
                <a:spcPct val="70000"/>
              </a:lnSpc>
              <a:buFontTx/>
              <a:buNone/>
            </a:pPr>
            <a:r>
              <a:rPr lang="uk-UA" sz="2400" dirty="0"/>
              <a:t>    </a:t>
            </a:r>
            <a:endParaRPr lang="ru-RU" sz="2400" dirty="0"/>
          </a:p>
          <a:p>
            <a:pPr>
              <a:lnSpc>
                <a:spcPct val="90000"/>
              </a:lnSpc>
              <a:buFontTx/>
              <a:buNone/>
            </a:pPr>
            <a:r>
              <a:rPr lang="ru-RU" sz="2400" dirty="0"/>
              <a:t>    </a:t>
            </a:r>
          </a:p>
          <a:p>
            <a:pPr algn="just">
              <a:lnSpc>
                <a:spcPct val="80000"/>
              </a:lnSpc>
              <a:buFontTx/>
              <a:buNone/>
            </a:pPr>
            <a:r>
              <a:rPr lang="ru-RU" sz="2400" dirty="0"/>
              <a:t>    </a:t>
            </a:r>
          </a:p>
          <a:p>
            <a:pPr>
              <a:lnSpc>
                <a:spcPct val="80000"/>
              </a:lnSpc>
              <a:buFontTx/>
              <a:buNone/>
            </a:pPr>
            <a:endParaRPr lang="ru-RU" sz="1000" dirty="0"/>
          </a:p>
          <a:p>
            <a:pPr>
              <a:lnSpc>
                <a:spcPct val="80000"/>
              </a:lnSpc>
              <a:buFontTx/>
              <a:buNone/>
            </a:pPr>
            <a:endParaRPr lang="ru-RU" sz="1300" dirty="0"/>
          </a:p>
          <a:p>
            <a:pPr>
              <a:lnSpc>
                <a:spcPct val="80000"/>
              </a:lnSpc>
              <a:buFontTx/>
              <a:buNone/>
            </a:pPr>
            <a:endParaRPr lang="ru-RU" sz="1300" dirty="0"/>
          </a:p>
        </p:txBody>
      </p:sp>
      <p:pic>
        <p:nvPicPr>
          <p:cNvPr id="373765" name="Picture 5" descr="клетка1"/>
          <p:cNvPicPr>
            <a:picLocks noChangeAspect="1" noChangeArrowheads="1"/>
          </p:cNvPicPr>
          <p:nvPr/>
        </p:nvPicPr>
        <p:blipFill>
          <a:blip r:embed="rId2" cstate="print"/>
          <a:srcRect/>
          <a:stretch>
            <a:fillRect/>
          </a:stretch>
        </p:blipFill>
        <p:spPr bwMode="auto">
          <a:xfrm>
            <a:off x="683568" y="3501008"/>
            <a:ext cx="4572000" cy="3141662"/>
          </a:xfrm>
          <a:prstGeom prst="rect">
            <a:avLst/>
          </a:prstGeom>
          <a:noFill/>
        </p:spPr>
      </p:pic>
      <p:sp>
        <p:nvSpPr>
          <p:cNvPr id="5" name="Прямоугольник 4"/>
          <p:cNvSpPr/>
          <p:nvPr/>
        </p:nvSpPr>
        <p:spPr>
          <a:xfrm>
            <a:off x="5724128" y="3861048"/>
            <a:ext cx="2555776" cy="2308324"/>
          </a:xfrm>
          <a:prstGeom prst="rect">
            <a:avLst/>
          </a:prstGeom>
        </p:spPr>
        <p:txBody>
          <a:bodyPr wrap="square">
            <a:spAutoFit/>
          </a:bodyPr>
          <a:lstStyle/>
          <a:p>
            <a:pPr eaLnBrk="0" hangingPunct="0"/>
            <a:r>
              <a:rPr lang="ru-RU" b="1" dirty="0">
                <a:solidFill>
                  <a:srgbClr val="0000FF"/>
                </a:solidFill>
                <a:latin typeface="Times New Roman" pitchFamily="18" charset="0"/>
              </a:rPr>
              <a:t>Кожна клітина </a:t>
            </a:r>
            <a:r>
              <a:rPr lang="ru-RU" dirty="0">
                <a:latin typeface="Times New Roman" pitchFamily="18" charset="0"/>
              </a:rPr>
              <a:t>– відносно автономна, самостійно функціонуюча одиниця. </a:t>
            </a:r>
          </a:p>
          <a:p>
            <a:pPr eaLnBrk="0" hangingPunct="0"/>
            <a:r>
              <a:rPr lang="ru-RU" dirty="0">
                <a:latin typeface="Times New Roman" pitchFamily="18" charset="0"/>
              </a:rPr>
              <a:t>Клітини в багатоклітинних об</a:t>
            </a:r>
            <a:r>
              <a:rPr lang="en-US" dirty="0">
                <a:latin typeface="Times New Roman" pitchFamily="18" charset="0"/>
              </a:rPr>
              <a:t>’</a:t>
            </a:r>
            <a:r>
              <a:rPr lang="ru-RU" dirty="0">
                <a:latin typeface="Times New Roman" pitchFamily="18" charset="0"/>
              </a:rPr>
              <a:t>єднуються в </a:t>
            </a:r>
            <a:r>
              <a:rPr lang="ru-RU" dirty="0">
                <a:solidFill>
                  <a:srgbClr val="003300"/>
                </a:solidFill>
                <a:latin typeface="Times New Roman" pitchFamily="18" charset="0"/>
              </a:rPr>
              <a:t>тканини</a:t>
            </a:r>
            <a:r>
              <a:rPr lang="ru-RU" dirty="0">
                <a:latin typeface="Times New Roman" pitchFamily="18" charset="0"/>
              </a:rPr>
              <a:t> та </a:t>
            </a:r>
            <a:r>
              <a:rPr lang="ru-RU" dirty="0">
                <a:solidFill>
                  <a:srgbClr val="003300"/>
                </a:solidFill>
                <a:latin typeface="Times New Roman" pitchFamily="18" charset="0"/>
              </a:rPr>
              <a:t>системи органів</a:t>
            </a:r>
            <a:endParaRPr lang="ru-RU" dirty="0">
              <a:effectLst>
                <a:outerShdw blurRad="38100" dist="38100" dir="2700000" algn="tl">
                  <a:srgbClr val="C0C0C0"/>
                </a:outerShdw>
              </a:effectLst>
              <a:latin typeface="Arial Black" pitchFamily="34" charset="0"/>
            </a:endParaRPr>
          </a:p>
        </p:txBody>
      </p:sp>
      <p:graphicFrame>
        <p:nvGraphicFramePr>
          <p:cNvPr id="2" name="Таблица 1">
            <a:extLst>
              <a:ext uri="{FF2B5EF4-FFF2-40B4-BE49-F238E27FC236}">
                <a16:creationId xmlns:a16="http://schemas.microsoft.com/office/drawing/2014/main" id="{D4CD7757-A261-1A2C-6260-7DD7D37D470C}"/>
              </a:ext>
            </a:extLst>
          </p:cNvPr>
          <p:cNvGraphicFramePr>
            <a:graphicFrameLocks noGrp="1"/>
          </p:cNvGraphicFramePr>
          <p:nvPr>
            <p:extLst>
              <p:ext uri="{D42A27DB-BD31-4B8C-83A1-F6EECF244321}">
                <p14:modId xmlns:p14="http://schemas.microsoft.com/office/powerpoint/2010/main" val="722849995"/>
              </p:ext>
            </p:extLst>
          </p:nvPr>
        </p:nvGraphicFramePr>
        <p:xfrm>
          <a:off x="323528" y="1030287"/>
          <a:ext cx="8352928" cy="1828800"/>
        </p:xfrm>
        <a:graphic>
          <a:graphicData uri="http://schemas.openxmlformats.org/drawingml/2006/table">
            <a:tbl>
              <a:tblPr firstRow="1" bandRow="1">
                <a:tableStyleId>{5C22544A-7EE6-4342-B048-85BDC9FD1C3A}</a:tableStyleId>
              </a:tblPr>
              <a:tblGrid>
                <a:gridCol w="2437538">
                  <a:extLst>
                    <a:ext uri="{9D8B030D-6E8A-4147-A177-3AD203B41FA5}">
                      <a16:colId xmlns:a16="http://schemas.microsoft.com/office/drawing/2014/main" val="858379320"/>
                    </a:ext>
                  </a:extLst>
                </a:gridCol>
                <a:gridCol w="2285192">
                  <a:extLst>
                    <a:ext uri="{9D8B030D-6E8A-4147-A177-3AD203B41FA5}">
                      <a16:colId xmlns:a16="http://schemas.microsoft.com/office/drawing/2014/main" val="3104533666"/>
                    </a:ext>
                  </a:extLst>
                </a:gridCol>
                <a:gridCol w="3630198">
                  <a:extLst>
                    <a:ext uri="{9D8B030D-6E8A-4147-A177-3AD203B41FA5}">
                      <a16:colId xmlns:a16="http://schemas.microsoft.com/office/drawing/2014/main" val="759602992"/>
                    </a:ext>
                  </a:extLst>
                </a:gridCol>
              </a:tblGrid>
              <a:tr h="370840">
                <a:tc>
                  <a:txBody>
                    <a:bodyPr/>
                    <a:lstStyle/>
                    <a:p>
                      <a:pPr algn="ctr"/>
                      <a:r>
                        <a:rPr lang="ru-RU" sz="1800" b="1" dirty="0" err="1">
                          <a:solidFill>
                            <a:srgbClr val="008000"/>
                          </a:solidFill>
                        </a:rPr>
                        <a:t>елементарна</a:t>
                      </a:r>
                      <a:r>
                        <a:rPr lang="ru-RU" sz="1800" b="1" dirty="0">
                          <a:solidFill>
                            <a:srgbClr val="008000"/>
                          </a:solidFill>
                        </a:rPr>
                        <a:t> </a:t>
                      </a:r>
                      <a:r>
                        <a:rPr lang="ru-RU" sz="1800" b="1" dirty="0" err="1">
                          <a:solidFill>
                            <a:srgbClr val="008000"/>
                          </a:solidFill>
                        </a:rPr>
                        <a:t>одиниця</a:t>
                      </a:r>
                      <a:endParaRPr lang="ru-UA" dirty="0"/>
                    </a:p>
                  </a:txBody>
                  <a:tcPr/>
                </a:tc>
                <a:tc>
                  <a:txBody>
                    <a:bodyPr/>
                    <a:lstStyle/>
                    <a:p>
                      <a:pPr algn="ctr"/>
                      <a:r>
                        <a:rPr lang="ru-RU" sz="1800" b="1" dirty="0" err="1">
                          <a:solidFill>
                            <a:srgbClr val="008000"/>
                          </a:solidFill>
                        </a:rPr>
                        <a:t>елементарне</a:t>
                      </a:r>
                      <a:r>
                        <a:rPr lang="ru-RU" sz="1800" b="1" dirty="0">
                          <a:solidFill>
                            <a:srgbClr val="008000"/>
                          </a:solidFill>
                        </a:rPr>
                        <a:t> </a:t>
                      </a:r>
                      <a:r>
                        <a:rPr lang="ru-RU" sz="1800" b="1" dirty="0" err="1">
                          <a:solidFill>
                            <a:srgbClr val="008000"/>
                          </a:solidFill>
                        </a:rPr>
                        <a:t>явище</a:t>
                      </a:r>
                      <a:endParaRPr lang="ru-UA" dirty="0"/>
                    </a:p>
                  </a:txBody>
                  <a:tcPr/>
                </a:tc>
                <a:tc>
                  <a:txBody>
                    <a:bodyPr/>
                    <a:lstStyle/>
                    <a:p>
                      <a:pPr algn="ctr"/>
                      <a:r>
                        <a:rPr lang="ru-RU" sz="1800" b="1" dirty="0" err="1">
                          <a:solidFill>
                            <a:srgbClr val="006600"/>
                          </a:solidFill>
                        </a:rPr>
                        <a:t>проблеми</a:t>
                      </a:r>
                      <a:r>
                        <a:rPr lang="ru-RU" sz="1800" b="1" dirty="0">
                          <a:solidFill>
                            <a:srgbClr val="006600"/>
                          </a:solidFill>
                        </a:rPr>
                        <a:t> </a:t>
                      </a:r>
                      <a:r>
                        <a:rPr lang="ru-RU" sz="1800" b="1" dirty="0" err="1">
                          <a:solidFill>
                            <a:srgbClr val="006600"/>
                          </a:solidFill>
                        </a:rPr>
                        <a:t>рівня</a:t>
                      </a:r>
                      <a:endParaRPr lang="ru-UA" dirty="0"/>
                    </a:p>
                  </a:txBody>
                  <a:tcPr/>
                </a:tc>
                <a:extLst>
                  <a:ext uri="{0D108BD9-81ED-4DB2-BD59-A6C34878D82A}">
                    <a16:rowId xmlns:a16="http://schemas.microsoft.com/office/drawing/2014/main" val="3453277436"/>
                  </a:ext>
                </a:extLst>
              </a:tr>
              <a:tr h="370840">
                <a:tc>
                  <a:txBody>
                    <a:bodyPr/>
                    <a:lstStyle/>
                    <a:p>
                      <a:pPr algn="ctr"/>
                      <a:r>
                        <a:rPr lang="uk-UA" sz="1800" dirty="0"/>
                        <a:t>клітина</a:t>
                      </a:r>
                      <a:endParaRPr lang="ru-UA" dirty="0"/>
                    </a:p>
                  </a:txBody>
                  <a:tcPr/>
                </a:tc>
                <a:tc>
                  <a:txBody>
                    <a:bodyPr/>
                    <a:lstStyle/>
                    <a:p>
                      <a:pPr algn="ctr"/>
                      <a:r>
                        <a:rPr lang="ru-RU" sz="1800" dirty="0" err="1"/>
                        <a:t>життєві</a:t>
                      </a:r>
                      <a:r>
                        <a:rPr lang="ru-RU" sz="1800" dirty="0"/>
                        <a:t> цикли </a:t>
                      </a:r>
                      <a:r>
                        <a:rPr lang="ru-RU" sz="1800" dirty="0" err="1"/>
                        <a:t>клітин</a:t>
                      </a:r>
                      <a:endParaRPr lang="ru-UA" dirty="0"/>
                    </a:p>
                  </a:txBody>
                  <a:tcPr/>
                </a:tc>
                <a:tc>
                  <a:txBody>
                    <a:bodyPr/>
                    <a:lstStyle/>
                    <a:p>
                      <a:pPr algn="ctr"/>
                      <a:r>
                        <a:rPr lang="ru-RU" sz="1800" dirty="0" err="1"/>
                        <a:t>клітинна</a:t>
                      </a:r>
                      <a:r>
                        <a:rPr lang="ru-RU" sz="1800" dirty="0"/>
                        <a:t> </a:t>
                      </a:r>
                      <a:r>
                        <a:rPr lang="ru-RU" sz="1800" dirty="0" err="1"/>
                        <a:t>патологія</a:t>
                      </a:r>
                      <a:r>
                        <a:rPr lang="ru-RU" sz="1800" dirty="0"/>
                        <a:t> (</a:t>
                      </a:r>
                      <a:r>
                        <a:rPr lang="ru-RU" sz="1800" dirty="0" err="1"/>
                        <a:t>мітохондріальні</a:t>
                      </a:r>
                      <a:r>
                        <a:rPr lang="ru-RU" sz="1800" dirty="0"/>
                        <a:t>, </a:t>
                      </a:r>
                      <a:r>
                        <a:rPr lang="ru-RU" sz="1800" dirty="0" err="1"/>
                        <a:t>лизосомні</a:t>
                      </a:r>
                      <a:r>
                        <a:rPr lang="ru-RU" sz="1800" dirty="0"/>
                        <a:t>, </a:t>
                      </a:r>
                      <a:r>
                        <a:rPr lang="ru-RU" sz="1800" dirty="0" err="1"/>
                        <a:t>пероксисомні</a:t>
                      </a:r>
                      <a:r>
                        <a:rPr lang="ru-RU" sz="1800" dirty="0"/>
                        <a:t> </a:t>
                      </a:r>
                      <a:r>
                        <a:rPr lang="ru-RU" sz="1800" dirty="0" err="1"/>
                        <a:t>хвороби</a:t>
                      </a:r>
                      <a:r>
                        <a:rPr lang="ru-RU" sz="1800" dirty="0"/>
                        <a:t>, </a:t>
                      </a:r>
                      <a:r>
                        <a:rPr lang="ru-RU" sz="1800" dirty="0" err="1"/>
                        <a:t>порушення</a:t>
                      </a:r>
                      <a:r>
                        <a:rPr lang="ru-RU" sz="1800" dirty="0"/>
                        <a:t> </a:t>
                      </a:r>
                      <a:r>
                        <a:rPr lang="ru-RU" sz="1800" dirty="0" err="1"/>
                        <a:t>поділу</a:t>
                      </a:r>
                      <a:r>
                        <a:rPr lang="ru-RU" sz="1800" dirty="0"/>
                        <a:t> </a:t>
                      </a:r>
                      <a:r>
                        <a:rPr lang="ru-RU" sz="1800" dirty="0" err="1"/>
                        <a:t>клітин</a:t>
                      </a:r>
                      <a:endParaRPr lang="ru-UA" dirty="0"/>
                    </a:p>
                  </a:txBody>
                  <a:tcPr/>
                </a:tc>
                <a:extLst>
                  <a:ext uri="{0D108BD9-81ED-4DB2-BD59-A6C34878D82A}">
                    <a16:rowId xmlns:a16="http://schemas.microsoft.com/office/drawing/2014/main" val="343415443"/>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7" name="Rectangle 3"/>
          <p:cNvSpPr>
            <a:spLocks noGrp="1" noChangeArrowheads="1"/>
          </p:cNvSpPr>
          <p:nvPr>
            <p:ph type="body" idx="1"/>
          </p:nvPr>
        </p:nvSpPr>
        <p:spPr>
          <a:xfrm>
            <a:off x="179388" y="188640"/>
            <a:ext cx="8229600" cy="6120085"/>
          </a:xfrm>
        </p:spPr>
        <p:txBody>
          <a:bodyPr/>
          <a:lstStyle/>
          <a:p>
            <a:pPr algn="ctr">
              <a:lnSpc>
                <a:spcPct val="80000"/>
              </a:lnSpc>
              <a:buFontTx/>
              <a:buNone/>
            </a:pPr>
            <a:r>
              <a:rPr lang="ru-RU" sz="2800" b="1" dirty="0">
                <a:solidFill>
                  <a:srgbClr val="FF0000"/>
                </a:solidFill>
              </a:rPr>
              <a:t>Організмовий рівень</a:t>
            </a:r>
          </a:p>
          <a:p>
            <a:pPr algn="ctr">
              <a:lnSpc>
                <a:spcPct val="80000"/>
              </a:lnSpc>
              <a:buFontTx/>
              <a:buNone/>
            </a:pPr>
            <a:endParaRPr lang="ru-RU" sz="2000" dirty="0">
              <a:solidFill>
                <a:srgbClr val="FF0000"/>
              </a:solidFill>
            </a:endParaRPr>
          </a:p>
          <a:p>
            <a:pPr>
              <a:lnSpc>
                <a:spcPct val="80000"/>
              </a:lnSpc>
              <a:buFontTx/>
              <a:buNone/>
            </a:pPr>
            <a:r>
              <a:rPr lang="en-US" sz="2400" b="1" dirty="0">
                <a:solidFill>
                  <a:srgbClr val="FF0000"/>
                </a:solidFill>
              </a:rPr>
              <a:t>          </a:t>
            </a:r>
            <a:r>
              <a:rPr lang="ru-RU" sz="2400" b="1" dirty="0" err="1">
                <a:solidFill>
                  <a:srgbClr val="FF0000"/>
                </a:solidFill>
              </a:rPr>
              <a:t>Організм</a:t>
            </a:r>
            <a:r>
              <a:rPr lang="ru-RU" sz="2400" b="1" dirty="0"/>
              <a:t> є елементарною одиницею життя </a:t>
            </a:r>
          </a:p>
          <a:p>
            <a:pPr>
              <a:lnSpc>
                <a:spcPct val="80000"/>
              </a:lnSpc>
              <a:buFontTx/>
              <a:buNone/>
            </a:pPr>
            <a:endParaRPr lang="ru-RU" sz="2400" dirty="0"/>
          </a:p>
          <a:p>
            <a:pPr>
              <a:lnSpc>
                <a:spcPct val="80000"/>
              </a:lnSpc>
              <a:buFontTx/>
              <a:buNone/>
            </a:pPr>
            <a:r>
              <a:rPr lang="en-US" sz="600" dirty="0"/>
              <a:t>                  </a:t>
            </a:r>
            <a:r>
              <a:rPr lang="ru-RU" sz="600" dirty="0"/>
              <a:t>     </a:t>
            </a:r>
            <a:r>
              <a:rPr lang="en-US" sz="600" dirty="0"/>
              <a:t>                    </a:t>
            </a:r>
            <a:r>
              <a:rPr lang="ru-RU" sz="600" dirty="0"/>
              <a:t> </a:t>
            </a: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nSpc>
                <a:spcPct val="80000"/>
              </a:lnSpc>
              <a:buFontTx/>
              <a:buNone/>
            </a:pPr>
            <a:endParaRPr lang="en-US" sz="600" dirty="0"/>
          </a:p>
          <a:p>
            <a:pPr algn="ctr">
              <a:lnSpc>
                <a:spcPct val="80000"/>
              </a:lnSpc>
              <a:buFontTx/>
              <a:buNone/>
            </a:pPr>
            <a:endParaRPr lang="en-US" sz="2400" dirty="0"/>
          </a:p>
          <a:p>
            <a:pPr algn="ctr">
              <a:lnSpc>
                <a:spcPct val="80000"/>
              </a:lnSpc>
              <a:buFontTx/>
              <a:buNone/>
            </a:pPr>
            <a:r>
              <a:rPr lang="ru-RU" sz="2400" dirty="0" err="1"/>
              <a:t>Регулююча</a:t>
            </a:r>
            <a:r>
              <a:rPr lang="ru-RU" sz="2400" dirty="0"/>
              <a:t> система рівня – </a:t>
            </a:r>
            <a:r>
              <a:rPr lang="ru-RU" sz="2400" b="1" dirty="0">
                <a:solidFill>
                  <a:srgbClr val="000099"/>
                </a:solidFill>
              </a:rPr>
              <a:t>генотип</a:t>
            </a:r>
          </a:p>
          <a:p>
            <a:pPr>
              <a:lnSpc>
                <a:spcPct val="80000"/>
              </a:lnSpc>
              <a:buFontTx/>
              <a:buNone/>
            </a:pPr>
            <a:r>
              <a:rPr lang="ru-RU" sz="2400" dirty="0"/>
              <a:t> </a:t>
            </a:r>
            <a:r>
              <a:rPr lang="en-US" sz="2400" dirty="0"/>
              <a:t>		</a:t>
            </a:r>
            <a:endParaRPr lang="uk-UA" sz="2400" dirty="0"/>
          </a:p>
          <a:p>
            <a:pPr algn="just">
              <a:lnSpc>
                <a:spcPct val="80000"/>
              </a:lnSpc>
              <a:buFontTx/>
              <a:buNone/>
            </a:pPr>
            <a:r>
              <a:rPr lang="en-US" sz="2000" dirty="0"/>
              <a:t>           </a:t>
            </a:r>
            <a:r>
              <a:rPr lang="ru-RU" sz="2000" dirty="0" err="1"/>
              <a:t>Спадкова</a:t>
            </a:r>
            <a:r>
              <a:rPr lang="ru-RU" sz="2000" dirty="0"/>
              <a:t> інформація, яка закодована в генотипі, реалізується фенотиповими проявами, визначає механізм адаптації та формує певну поведінку живих істот у конкретних </a:t>
            </a:r>
            <a:r>
              <a:rPr lang="ru-RU" sz="2000" dirty="0" err="1"/>
              <a:t>умовах</a:t>
            </a:r>
            <a:r>
              <a:rPr lang="ru-RU" sz="2000" dirty="0"/>
              <a:t> </a:t>
            </a:r>
            <a:r>
              <a:rPr lang="ru-RU" sz="2000" dirty="0" err="1"/>
              <a:t>середовища</a:t>
            </a:r>
            <a:endParaRPr lang="uk-UA" sz="2800" dirty="0">
              <a:solidFill>
                <a:srgbClr val="008000"/>
              </a:solidFill>
            </a:endParaRPr>
          </a:p>
        </p:txBody>
      </p:sp>
      <p:sp>
        <p:nvSpPr>
          <p:cNvPr id="4" name="Прямоугольник 3"/>
          <p:cNvSpPr/>
          <p:nvPr/>
        </p:nvSpPr>
        <p:spPr>
          <a:xfrm>
            <a:off x="971600" y="836712"/>
            <a:ext cx="6840760"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aphicFrame>
        <p:nvGraphicFramePr>
          <p:cNvPr id="2" name="Таблица 1">
            <a:extLst>
              <a:ext uri="{FF2B5EF4-FFF2-40B4-BE49-F238E27FC236}">
                <a16:creationId xmlns:a16="http://schemas.microsoft.com/office/drawing/2014/main" id="{E1E34955-5E14-E794-859F-925649019C4B}"/>
              </a:ext>
            </a:extLst>
          </p:cNvPr>
          <p:cNvGraphicFramePr>
            <a:graphicFrameLocks noGrp="1"/>
          </p:cNvGraphicFramePr>
          <p:nvPr>
            <p:extLst>
              <p:ext uri="{D42A27DB-BD31-4B8C-83A1-F6EECF244321}">
                <p14:modId xmlns:p14="http://schemas.microsoft.com/office/powerpoint/2010/main" val="1361466556"/>
              </p:ext>
            </p:extLst>
          </p:nvPr>
        </p:nvGraphicFramePr>
        <p:xfrm>
          <a:off x="395536" y="1844824"/>
          <a:ext cx="8280922" cy="2103120"/>
        </p:xfrm>
        <a:graphic>
          <a:graphicData uri="http://schemas.openxmlformats.org/drawingml/2006/table">
            <a:tbl>
              <a:tblPr firstRow="1" bandRow="1">
                <a:tableStyleId>{5C22544A-7EE6-4342-B048-85BDC9FD1C3A}</a:tableStyleId>
              </a:tblPr>
              <a:tblGrid>
                <a:gridCol w="2954207">
                  <a:extLst>
                    <a:ext uri="{9D8B030D-6E8A-4147-A177-3AD203B41FA5}">
                      <a16:colId xmlns:a16="http://schemas.microsoft.com/office/drawing/2014/main" val="2591020334"/>
                    </a:ext>
                  </a:extLst>
                </a:gridCol>
                <a:gridCol w="2239846">
                  <a:extLst>
                    <a:ext uri="{9D8B030D-6E8A-4147-A177-3AD203B41FA5}">
                      <a16:colId xmlns:a16="http://schemas.microsoft.com/office/drawing/2014/main" val="2342656965"/>
                    </a:ext>
                  </a:extLst>
                </a:gridCol>
                <a:gridCol w="3086869">
                  <a:extLst>
                    <a:ext uri="{9D8B030D-6E8A-4147-A177-3AD203B41FA5}">
                      <a16:colId xmlns:a16="http://schemas.microsoft.com/office/drawing/2014/main" val="2518361497"/>
                    </a:ext>
                  </a:extLst>
                </a:gridCol>
              </a:tblGrid>
              <a:tr h="370840">
                <a:tc>
                  <a:txBody>
                    <a:bodyPr/>
                    <a:lstStyle/>
                    <a:p>
                      <a:pPr algn="ctr"/>
                      <a:r>
                        <a:rPr lang="ru-RU" sz="1800" b="1" dirty="0" err="1">
                          <a:solidFill>
                            <a:srgbClr val="008000"/>
                          </a:solidFill>
                        </a:rPr>
                        <a:t>елементарна</a:t>
                      </a:r>
                      <a:r>
                        <a:rPr lang="ru-RU" sz="1800" b="1" dirty="0">
                          <a:solidFill>
                            <a:srgbClr val="008000"/>
                          </a:solidFill>
                        </a:rPr>
                        <a:t> структура</a:t>
                      </a:r>
                      <a:endParaRPr lang="ru-UA" dirty="0"/>
                    </a:p>
                  </a:txBody>
                  <a:tcPr/>
                </a:tc>
                <a:tc>
                  <a:txBody>
                    <a:bodyPr/>
                    <a:lstStyle/>
                    <a:p>
                      <a:pPr algn="ctr"/>
                      <a:r>
                        <a:rPr lang="ru-RU" sz="1800" b="1" dirty="0" err="1">
                          <a:solidFill>
                            <a:srgbClr val="008000"/>
                          </a:solidFill>
                        </a:rPr>
                        <a:t>елементарне</a:t>
                      </a:r>
                      <a:r>
                        <a:rPr lang="ru-RU" sz="1800" b="1" dirty="0">
                          <a:solidFill>
                            <a:srgbClr val="008000"/>
                          </a:solidFill>
                        </a:rPr>
                        <a:t> </a:t>
                      </a:r>
                      <a:r>
                        <a:rPr lang="ru-RU" sz="1800" b="1" dirty="0" err="1">
                          <a:solidFill>
                            <a:srgbClr val="008000"/>
                          </a:solidFill>
                        </a:rPr>
                        <a:t>явище</a:t>
                      </a:r>
                      <a:endParaRPr lang="ru-UA" dirty="0"/>
                    </a:p>
                  </a:txBody>
                  <a:tcPr/>
                </a:tc>
                <a:tc>
                  <a:txBody>
                    <a:bodyPr/>
                    <a:lstStyle/>
                    <a:p>
                      <a:pPr algn="ctr"/>
                      <a:r>
                        <a:rPr lang="ru-RU" sz="1800" b="1" dirty="0" err="1">
                          <a:solidFill>
                            <a:srgbClr val="008000"/>
                          </a:solidFill>
                        </a:rPr>
                        <a:t>проблеми</a:t>
                      </a:r>
                      <a:r>
                        <a:rPr lang="ru-RU" sz="1800" b="1" dirty="0">
                          <a:solidFill>
                            <a:srgbClr val="008000"/>
                          </a:solidFill>
                        </a:rPr>
                        <a:t> </a:t>
                      </a:r>
                      <a:r>
                        <a:rPr lang="ru-RU" sz="1800" b="1" dirty="0" err="1">
                          <a:solidFill>
                            <a:srgbClr val="008000"/>
                          </a:solidFill>
                        </a:rPr>
                        <a:t>рівня</a:t>
                      </a:r>
                      <a:endParaRPr lang="ru-UA" dirty="0"/>
                    </a:p>
                  </a:txBody>
                  <a:tcPr/>
                </a:tc>
                <a:extLst>
                  <a:ext uri="{0D108BD9-81ED-4DB2-BD59-A6C34878D82A}">
                    <a16:rowId xmlns:a16="http://schemas.microsoft.com/office/drawing/2014/main" val="145730234"/>
                  </a:ext>
                </a:extLst>
              </a:tr>
              <a:tr h="370840">
                <a:tc>
                  <a:txBody>
                    <a:bodyPr/>
                    <a:lstStyle/>
                    <a:p>
                      <a:pPr algn="ctr"/>
                      <a:r>
                        <a:rPr lang="ru-RU" sz="1800" dirty="0" err="1"/>
                        <a:t>організми</a:t>
                      </a:r>
                      <a:r>
                        <a:rPr lang="ru-RU" sz="1800" dirty="0"/>
                        <a:t> та </a:t>
                      </a:r>
                      <a:r>
                        <a:rPr lang="ru-RU" sz="1800" dirty="0" err="1"/>
                        <a:t>системи</a:t>
                      </a:r>
                      <a:r>
                        <a:rPr lang="ru-RU" sz="1800" dirty="0"/>
                        <a:t> </a:t>
                      </a:r>
                      <a:r>
                        <a:rPr lang="ru-RU" sz="1800" dirty="0" err="1"/>
                        <a:t>органів</a:t>
                      </a:r>
                      <a:r>
                        <a:rPr lang="ru-RU" sz="1800" dirty="0"/>
                        <a:t>, </a:t>
                      </a:r>
                      <a:r>
                        <a:rPr lang="ru-RU" sz="1800" dirty="0" err="1"/>
                        <a:t>із</a:t>
                      </a:r>
                      <a:r>
                        <a:rPr lang="ru-RU" sz="1800" dirty="0"/>
                        <a:t> </a:t>
                      </a:r>
                      <a:r>
                        <a:rPr lang="ru-RU" sz="1800" dirty="0" err="1"/>
                        <a:t>яких</a:t>
                      </a:r>
                      <a:r>
                        <a:rPr lang="ru-RU" sz="1800" dirty="0"/>
                        <a:t> вони </a:t>
                      </a:r>
                      <a:r>
                        <a:rPr lang="ru-RU" sz="1800" dirty="0" err="1"/>
                        <a:t>складаються</a:t>
                      </a:r>
                      <a:endParaRPr lang="ru-UA" dirty="0"/>
                    </a:p>
                  </a:txBody>
                  <a:tcPr/>
                </a:tc>
                <a:tc>
                  <a:txBody>
                    <a:bodyPr/>
                    <a:lstStyle/>
                    <a:p>
                      <a:pPr algn="ctr"/>
                      <a:r>
                        <a:rPr lang="ru-RU" sz="1800" dirty="0"/>
                        <a:t>комплекс </a:t>
                      </a:r>
                      <a:r>
                        <a:rPr lang="ru-RU" sz="1800" dirty="0" err="1"/>
                        <a:t>фізіологічних</a:t>
                      </a:r>
                      <a:r>
                        <a:rPr lang="ru-RU" sz="1800" dirty="0"/>
                        <a:t> </a:t>
                      </a:r>
                      <a:r>
                        <a:rPr lang="ru-RU" sz="1800" dirty="0" err="1"/>
                        <a:t>процесів</a:t>
                      </a:r>
                      <a:r>
                        <a:rPr lang="ru-RU" sz="1800" dirty="0"/>
                        <a:t>, </a:t>
                      </a:r>
                      <a:r>
                        <a:rPr lang="ru-RU" sz="1800" dirty="0" err="1"/>
                        <a:t>які</a:t>
                      </a:r>
                      <a:r>
                        <a:rPr lang="ru-RU" sz="1800" dirty="0"/>
                        <a:t> </a:t>
                      </a:r>
                      <a:r>
                        <a:rPr lang="ru-RU" sz="1800" dirty="0" err="1"/>
                        <a:t>забезпечують</a:t>
                      </a:r>
                      <a:r>
                        <a:rPr lang="ru-RU" sz="1800" dirty="0"/>
                        <a:t> </a:t>
                      </a:r>
                      <a:r>
                        <a:rPr lang="ru-RU" sz="1800" dirty="0" err="1"/>
                        <a:t>життєдіяльність</a:t>
                      </a:r>
                      <a:r>
                        <a:rPr lang="ru-RU" sz="1800" b="1" dirty="0">
                          <a:solidFill>
                            <a:srgbClr val="008000"/>
                          </a:solidFill>
                        </a:rPr>
                        <a:t>- </a:t>
                      </a:r>
                      <a:endParaRPr lang="ru-UA" dirty="0"/>
                    </a:p>
                  </a:txBody>
                  <a:tcPr/>
                </a:tc>
                <a:tc>
                  <a:txBody>
                    <a:bodyPr/>
                    <a:lstStyle/>
                    <a:p>
                      <a:pPr algn="ctr"/>
                      <a:r>
                        <a:rPr lang="ru-RU" sz="1800" dirty="0" err="1"/>
                        <a:t>зниження</a:t>
                      </a:r>
                      <a:r>
                        <a:rPr lang="ru-RU" sz="1800" dirty="0"/>
                        <a:t> </a:t>
                      </a:r>
                      <a:r>
                        <a:rPr lang="ru-RU" sz="1800" dirty="0" err="1"/>
                        <a:t>адаптаційних</a:t>
                      </a:r>
                      <a:r>
                        <a:rPr lang="ru-RU" sz="1800" dirty="0"/>
                        <a:t> </a:t>
                      </a:r>
                      <a:r>
                        <a:rPr lang="ru-RU" sz="1800" dirty="0" err="1"/>
                        <a:t>можливостей</a:t>
                      </a:r>
                      <a:r>
                        <a:rPr lang="ru-RU" sz="1800" dirty="0"/>
                        <a:t> </a:t>
                      </a:r>
                      <a:r>
                        <a:rPr lang="ru-RU" sz="1800" dirty="0" err="1"/>
                        <a:t>організмів</a:t>
                      </a:r>
                      <a:r>
                        <a:rPr lang="ru-RU" sz="1800" dirty="0"/>
                        <a:t>, </a:t>
                      </a:r>
                      <a:r>
                        <a:rPr lang="ru-RU" sz="1800" dirty="0" err="1"/>
                        <a:t>розвиток</a:t>
                      </a:r>
                      <a:r>
                        <a:rPr lang="ru-RU" sz="1800" dirty="0"/>
                        <a:t> «</a:t>
                      </a:r>
                      <a:r>
                        <a:rPr lang="ru-RU" sz="1800" dirty="0" err="1"/>
                        <a:t>передхвороб</a:t>
                      </a:r>
                      <a:r>
                        <a:rPr lang="ru-RU" sz="1800" dirty="0"/>
                        <a:t>» і хвороб </a:t>
                      </a:r>
                      <a:r>
                        <a:rPr lang="ru-RU" sz="1800" dirty="0" err="1"/>
                        <a:t>людини</a:t>
                      </a:r>
                      <a:endParaRPr lang="ru-UA" dirty="0"/>
                    </a:p>
                  </a:txBody>
                  <a:tcPr/>
                </a:tc>
                <a:extLst>
                  <a:ext uri="{0D108BD9-81ED-4DB2-BD59-A6C34878D82A}">
                    <a16:rowId xmlns:a16="http://schemas.microsoft.com/office/drawing/2014/main" val="1630991803"/>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a:xfrm>
            <a:off x="251520" y="0"/>
            <a:ext cx="8229600" cy="738336"/>
          </a:xfrm>
        </p:spPr>
        <p:txBody>
          <a:bodyPr/>
          <a:lstStyle/>
          <a:p>
            <a:r>
              <a:rPr lang="ru-RU" sz="2800" b="1" dirty="0">
                <a:solidFill>
                  <a:srgbClr val="FF0000"/>
                </a:solidFill>
              </a:rPr>
              <a:t>Популяційно-видовий рівень</a:t>
            </a:r>
            <a:endParaRPr lang="ru-RU" sz="2800" dirty="0">
              <a:solidFill>
                <a:srgbClr val="FF0000"/>
              </a:solidFill>
            </a:endParaRPr>
          </a:p>
        </p:txBody>
      </p:sp>
      <p:sp>
        <p:nvSpPr>
          <p:cNvPr id="375811" name="Rectangle 3"/>
          <p:cNvSpPr>
            <a:spLocks noGrp="1" noChangeArrowheads="1"/>
          </p:cNvSpPr>
          <p:nvPr>
            <p:ph type="body" idx="1"/>
          </p:nvPr>
        </p:nvSpPr>
        <p:spPr>
          <a:xfrm>
            <a:off x="179512" y="908720"/>
            <a:ext cx="8497068" cy="5544616"/>
          </a:xfrm>
        </p:spPr>
        <p:txBody>
          <a:bodyPr/>
          <a:lstStyle/>
          <a:p>
            <a:pPr marL="0" algn="ctr">
              <a:lnSpc>
                <a:spcPct val="80000"/>
              </a:lnSpc>
              <a:spcBef>
                <a:spcPts val="0"/>
              </a:spcBef>
              <a:spcAft>
                <a:spcPts val="600"/>
              </a:spcAft>
              <a:buFontTx/>
              <a:buNone/>
            </a:pPr>
            <a:r>
              <a:rPr lang="ru-RU" sz="2400" b="1" dirty="0" err="1">
                <a:solidFill>
                  <a:srgbClr val="FF0000"/>
                </a:solidFill>
              </a:rPr>
              <a:t>Популяція</a:t>
            </a:r>
            <a:r>
              <a:rPr lang="ru-RU" sz="2400" b="1" dirty="0"/>
              <a:t> – основна одиниця еволюції</a:t>
            </a:r>
          </a:p>
          <a:p>
            <a:pPr>
              <a:lnSpc>
                <a:spcPct val="80000"/>
              </a:lnSpc>
              <a:buFontTx/>
              <a:buNone/>
            </a:pPr>
            <a:r>
              <a:rPr lang="ru-RU" sz="2800" dirty="0"/>
              <a:t>    </a:t>
            </a:r>
          </a:p>
          <a:p>
            <a:pPr>
              <a:lnSpc>
                <a:spcPct val="80000"/>
              </a:lnSpc>
              <a:buFontTx/>
              <a:buNone/>
            </a:pPr>
            <a:endParaRPr lang="ru-RU" sz="2400" dirty="0"/>
          </a:p>
          <a:p>
            <a:pPr>
              <a:lnSpc>
                <a:spcPct val="80000"/>
              </a:lnSpc>
              <a:buFontTx/>
              <a:buNone/>
            </a:pPr>
            <a:endParaRPr lang="ru-RU" sz="2400" dirty="0"/>
          </a:p>
          <a:p>
            <a:pPr>
              <a:lnSpc>
                <a:spcPct val="80000"/>
              </a:lnSpc>
              <a:buFontTx/>
              <a:buNone/>
            </a:pPr>
            <a:endParaRPr lang="ru-RU" sz="2400" dirty="0"/>
          </a:p>
          <a:p>
            <a:pPr>
              <a:lnSpc>
                <a:spcPct val="80000"/>
              </a:lnSpc>
              <a:buFontTx/>
              <a:buNone/>
            </a:pPr>
            <a:endParaRPr lang="ru-RU" sz="2400" dirty="0"/>
          </a:p>
          <a:p>
            <a:pPr>
              <a:lnSpc>
                <a:spcPct val="80000"/>
              </a:lnSpc>
              <a:buFontTx/>
              <a:buNone/>
            </a:pPr>
            <a:endParaRPr lang="ru-RU" sz="2400" dirty="0"/>
          </a:p>
          <a:p>
            <a:pPr>
              <a:lnSpc>
                <a:spcPct val="80000"/>
              </a:lnSpc>
              <a:buFontTx/>
              <a:buNone/>
            </a:pPr>
            <a:endParaRPr lang="ru-RU" sz="2400" dirty="0"/>
          </a:p>
          <a:p>
            <a:pPr>
              <a:lnSpc>
                <a:spcPct val="80000"/>
              </a:lnSpc>
              <a:buFontTx/>
              <a:buNone/>
            </a:pPr>
            <a:r>
              <a:rPr lang="ru-RU" sz="2400" dirty="0"/>
              <a:t>    </a:t>
            </a:r>
            <a:r>
              <a:rPr lang="ru-RU" sz="2400" dirty="0" err="1"/>
              <a:t>Регулююча</a:t>
            </a:r>
            <a:r>
              <a:rPr lang="ru-RU" sz="2400" dirty="0"/>
              <a:t> система рівня – </a:t>
            </a:r>
            <a:r>
              <a:rPr lang="ru-RU" sz="2400" b="1" dirty="0">
                <a:solidFill>
                  <a:srgbClr val="008000"/>
                </a:solidFill>
              </a:rPr>
              <a:t>генофонд</a:t>
            </a:r>
            <a:r>
              <a:rPr lang="ru-RU" sz="2400" b="1" dirty="0">
                <a:solidFill>
                  <a:srgbClr val="339933"/>
                </a:solidFill>
              </a:rPr>
              <a:t> </a:t>
            </a:r>
            <a:r>
              <a:rPr lang="ru-RU" sz="2400" dirty="0"/>
              <a:t>(сукупність генів популяції)</a:t>
            </a:r>
            <a:r>
              <a:rPr lang="ru-RU" sz="2400" b="1" dirty="0">
                <a:solidFill>
                  <a:srgbClr val="339933"/>
                </a:solidFill>
              </a:rPr>
              <a:t>.</a:t>
            </a:r>
            <a:r>
              <a:rPr lang="ru-RU" sz="2400" dirty="0"/>
              <a:t> </a:t>
            </a:r>
          </a:p>
          <a:p>
            <a:pPr>
              <a:lnSpc>
                <a:spcPct val="80000"/>
              </a:lnSpc>
              <a:buFontTx/>
              <a:buNone/>
            </a:pPr>
            <a:r>
              <a:rPr lang="ru-RU" sz="2400" dirty="0"/>
              <a:t>    Причини, які викликають зміни генофонду популяцій: </a:t>
            </a:r>
            <a:r>
              <a:rPr lang="ru-RU" sz="2400" b="1" dirty="0">
                <a:solidFill>
                  <a:srgbClr val="0000FF"/>
                </a:solidFill>
              </a:rPr>
              <a:t>мутації, комбінативна мінливість, «популяційні хвилі», ізоляція.</a:t>
            </a:r>
            <a:r>
              <a:rPr lang="ru-RU" sz="2400" dirty="0"/>
              <a:t> Реалізація змін відбувається шляхом природного добру</a:t>
            </a:r>
            <a:endParaRPr lang="ru-RU" sz="2400" b="1" dirty="0">
              <a:solidFill>
                <a:srgbClr val="0000FF"/>
              </a:solidFill>
            </a:endParaRPr>
          </a:p>
        </p:txBody>
      </p:sp>
      <p:sp>
        <p:nvSpPr>
          <p:cNvPr id="4" name="Прямоугольник 3"/>
          <p:cNvSpPr/>
          <p:nvPr/>
        </p:nvSpPr>
        <p:spPr>
          <a:xfrm>
            <a:off x="945940" y="836712"/>
            <a:ext cx="6840760"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aphicFrame>
        <p:nvGraphicFramePr>
          <p:cNvPr id="2" name="Таблица 1">
            <a:extLst>
              <a:ext uri="{FF2B5EF4-FFF2-40B4-BE49-F238E27FC236}">
                <a16:creationId xmlns:a16="http://schemas.microsoft.com/office/drawing/2014/main" id="{86E2E133-402B-5128-215D-6DCFF04C44AC}"/>
              </a:ext>
            </a:extLst>
          </p:cNvPr>
          <p:cNvGraphicFramePr>
            <a:graphicFrameLocks noGrp="1"/>
          </p:cNvGraphicFramePr>
          <p:nvPr>
            <p:extLst>
              <p:ext uri="{D42A27DB-BD31-4B8C-83A1-F6EECF244321}">
                <p14:modId xmlns:p14="http://schemas.microsoft.com/office/powerpoint/2010/main" val="220893042"/>
              </p:ext>
            </p:extLst>
          </p:nvPr>
        </p:nvGraphicFramePr>
        <p:xfrm>
          <a:off x="679240" y="1772816"/>
          <a:ext cx="7997340" cy="1828800"/>
        </p:xfrm>
        <a:graphic>
          <a:graphicData uri="http://schemas.openxmlformats.org/drawingml/2006/table">
            <a:tbl>
              <a:tblPr firstRow="1" bandRow="1">
                <a:tableStyleId>{5C22544A-7EE6-4342-B048-85BDC9FD1C3A}</a:tableStyleId>
              </a:tblPr>
              <a:tblGrid>
                <a:gridCol w="2236576">
                  <a:extLst>
                    <a:ext uri="{9D8B030D-6E8A-4147-A177-3AD203B41FA5}">
                      <a16:colId xmlns:a16="http://schemas.microsoft.com/office/drawing/2014/main" val="1055135536"/>
                    </a:ext>
                  </a:extLst>
                </a:gridCol>
                <a:gridCol w="2592288">
                  <a:extLst>
                    <a:ext uri="{9D8B030D-6E8A-4147-A177-3AD203B41FA5}">
                      <a16:colId xmlns:a16="http://schemas.microsoft.com/office/drawing/2014/main" val="1920228338"/>
                    </a:ext>
                  </a:extLst>
                </a:gridCol>
                <a:gridCol w="3168476">
                  <a:extLst>
                    <a:ext uri="{9D8B030D-6E8A-4147-A177-3AD203B41FA5}">
                      <a16:colId xmlns:a16="http://schemas.microsoft.com/office/drawing/2014/main" val="1838136714"/>
                    </a:ext>
                  </a:extLst>
                </a:gridCol>
              </a:tblGrid>
              <a:tr h="370840">
                <a:tc>
                  <a:txBody>
                    <a:bodyPr/>
                    <a:lstStyle/>
                    <a:p>
                      <a:pPr algn="ctr"/>
                      <a:r>
                        <a:rPr lang="ru-RU" sz="1800" b="1" dirty="0" err="1">
                          <a:solidFill>
                            <a:srgbClr val="008000"/>
                          </a:solidFill>
                        </a:rPr>
                        <a:t>елементарна</a:t>
                      </a:r>
                      <a:r>
                        <a:rPr lang="ru-RU" sz="1800" b="1" dirty="0">
                          <a:solidFill>
                            <a:srgbClr val="008000"/>
                          </a:solidFill>
                        </a:rPr>
                        <a:t> структура</a:t>
                      </a:r>
                      <a:endParaRPr lang="ru-UA" dirty="0"/>
                    </a:p>
                  </a:txBody>
                  <a:tcPr/>
                </a:tc>
                <a:tc>
                  <a:txBody>
                    <a:bodyPr/>
                    <a:lstStyle/>
                    <a:p>
                      <a:pPr algn="ctr"/>
                      <a:r>
                        <a:rPr lang="ru-RU" sz="1800" b="1" dirty="0" err="1">
                          <a:solidFill>
                            <a:srgbClr val="008000"/>
                          </a:solidFill>
                        </a:rPr>
                        <a:t>елементарне</a:t>
                      </a:r>
                      <a:r>
                        <a:rPr lang="ru-RU" sz="1800" b="1" dirty="0">
                          <a:solidFill>
                            <a:srgbClr val="008000"/>
                          </a:solidFill>
                        </a:rPr>
                        <a:t> </a:t>
                      </a:r>
                      <a:r>
                        <a:rPr lang="ru-RU" sz="1800" b="1" dirty="0" err="1">
                          <a:solidFill>
                            <a:srgbClr val="008000"/>
                          </a:solidFill>
                        </a:rPr>
                        <a:t>явище</a:t>
                      </a:r>
                      <a:endParaRPr lang="ru-UA" dirty="0"/>
                    </a:p>
                  </a:txBody>
                  <a:tcPr/>
                </a:tc>
                <a:tc>
                  <a:txBody>
                    <a:bodyPr/>
                    <a:lstStyle/>
                    <a:p>
                      <a:pPr algn="ctr"/>
                      <a:r>
                        <a:rPr lang="ru-RU" sz="1800" b="1" dirty="0" err="1">
                          <a:solidFill>
                            <a:srgbClr val="008000"/>
                          </a:solidFill>
                        </a:rPr>
                        <a:t>проблеми</a:t>
                      </a:r>
                      <a:r>
                        <a:rPr lang="ru-RU" sz="1800" b="1" dirty="0">
                          <a:solidFill>
                            <a:srgbClr val="008000"/>
                          </a:solidFill>
                        </a:rPr>
                        <a:t> </a:t>
                      </a:r>
                      <a:r>
                        <a:rPr lang="ru-RU" sz="1800" b="1" dirty="0" err="1">
                          <a:solidFill>
                            <a:srgbClr val="008000"/>
                          </a:solidFill>
                        </a:rPr>
                        <a:t>рівня</a:t>
                      </a:r>
                      <a:endParaRPr lang="ru-UA" dirty="0"/>
                    </a:p>
                  </a:txBody>
                  <a:tcPr/>
                </a:tc>
                <a:extLst>
                  <a:ext uri="{0D108BD9-81ED-4DB2-BD59-A6C34878D82A}">
                    <a16:rowId xmlns:a16="http://schemas.microsoft.com/office/drawing/2014/main" val="1692460415"/>
                  </a:ext>
                </a:extLst>
              </a:tr>
              <a:tr h="370840">
                <a:tc>
                  <a:txBody>
                    <a:bodyPr/>
                    <a:lstStyle/>
                    <a:p>
                      <a:pPr algn="ctr"/>
                      <a:r>
                        <a:rPr lang="ru-RU" sz="1800" dirty="0" err="1"/>
                        <a:t>популяція</a:t>
                      </a:r>
                      <a:endParaRPr lang="ru-UA" dirty="0"/>
                    </a:p>
                  </a:txBody>
                  <a:tcPr/>
                </a:tc>
                <a:tc>
                  <a:txBody>
                    <a:bodyPr/>
                    <a:lstStyle/>
                    <a:p>
                      <a:pPr algn="ctr">
                        <a:lnSpc>
                          <a:spcPct val="80000"/>
                        </a:lnSpc>
                        <a:buFontTx/>
                        <a:buNone/>
                      </a:pPr>
                      <a:r>
                        <a:rPr lang="ru-RU" sz="1800" dirty="0" err="1"/>
                        <a:t>видоутворення</a:t>
                      </a:r>
                      <a:r>
                        <a:rPr lang="ru-RU" sz="1800" dirty="0"/>
                        <a:t> на </a:t>
                      </a:r>
                      <a:r>
                        <a:rPr lang="ru-RU" sz="1800" dirty="0" err="1"/>
                        <a:t>основі</a:t>
                      </a:r>
                      <a:r>
                        <a:rPr lang="ru-RU" sz="1800" dirty="0"/>
                        <a:t> </a:t>
                      </a:r>
                    </a:p>
                    <a:p>
                      <a:pPr marL="0" algn="ctr">
                        <a:lnSpc>
                          <a:spcPct val="80000"/>
                        </a:lnSpc>
                        <a:spcBef>
                          <a:spcPts val="0"/>
                        </a:spcBef>
                        <a:spcAft>
                          <a:spcPts val="600"/>
                        </a:spcAft>
                        <a:buFontTx/>
                        <a:buNone/>
                      </a:pPr>
                      <a:r>
                        <a:rPr lang="ru-RU" sz="1800" dirty="0"/>
                        <a:t>    природного добору</a:t>
                      </a:r>
                      <a:endParaRPr lang="ru-RU" sz="2000" b="1" dirty="0"/>
                    </a:p>
                    <a:p>
                      <a:pPr algn="ctr"/>
                      <a:endParaRPr lang="ru-UA" dirty="0"/>
                    </a:p>
                  </a:txBody>
                  <a:tcPr/>
                </a:tc>
                <a:tc>
                  <a:txBody>
                    <a:bodyPr/>
                    <a:lstStyle/>
                    <a:p>
                      <a:pPr algn="ctr"/>
                      <a:r>
                        <a:rPr lang="ru-RU" sz="1800" dirty="0" err="1"/>
                        <a:t>зниження</a:t>
                      </a:r>
                      <a:r>
                        <a:rPr lang="ru-RU" sz="1800" dirty="0"/>
                        <a:t> </a:t>
                      </a:r>
                      <a:r>
                        <a:rPr lang="ru-RU" sz="1800" dirty="0" err="1"/>
                        <a:t>екологічних</a:t>
                      </a:r>
                      <a:r>
                        <a:rPr lang="ru-RU" sz="1800" dirty="0"/>
                        <a:t> </a:t>
                      </a:r>
                      <a:r>
                        <a:rPr lang="ru-RU" sz="1800" dirty="0" err="1"/>
                        <a:t>показників</a:t>
                      </a:r>
                      <a:r>
                        <a:rPr lang="ru-RU" sz="1800" dirty="0"/>
                        <a:t> </a:t>
                      </a:r>
                      <a:r>
                        <a:rPr lang="ru-RU" sz="1800" dirty="0" err="1"/>
                        <a:t>популяцій</a:t>
                      </a:r>
                      <a:r>
                        <a:rPr lang="ru-RU" sz="1800" dirty="0"/>
                        <a:t> (</a:t>
                      </a:r>
                      <a:r>
                        <a:rPr lang="ru-RU" sz="1800" dirty="0" err="1"/>
                        <a:t>чисельності</a:t>
                      </a:r>
                      <a:r>
                        <a:rPr lang="ru-RU" sz="1800" dirty="0"/>
                        <a:t>, </a:t>
                      </a:r>
                      <a:r>
                        <a:rPr lang="ru-RU" sz="1800" dirty="0" err="1"/>
                        <a:t>щільності</a:t>
                      </a:r>
                      <a:r>
                        <a:rPr lang="ru-RU" sz="1800" dirty="0"/>
                        <a:t>, </a:t>
                      </a:r>
                      <a:r>
                        <a:rPr lang="ru-RU" sz="1800" dirty="0" err="1"/>
                        <a:t>вікового</a:t>
                      </a:r>
                      <a:r>
                        <a:rPr lang="ru-RU" sz="1800" dirty="0"/>
                        <a:t> складу </a:t>
                      </a:r>
                      <a:r>
                        <a:rPr lang="ru-RU" sz="1800" dirty="0" err="1"/>
                        <a:t>тощо</a:t>
                      </a:r>
                      <a:r>
                        <a:rPr lang="ru-RU" sz="1800" dirty="0"/>
                        <a:t>)</a:t>
                      </a:r>
                      <a:endParaRPr lang="ru-UA" dirty="0"/>
                    </a:p>
                  </a:txBody>
                  <a:tcPr/>
                </a:tc>
                <a:extLst>
                  <a:ext uri="{0D108BD9-81ED-4DB2-BD59-A6C34878D82A}">
                    <a16:rowId xmlns:a16="http://schemas.microsoft.com/office/drawing/2014/main" val="3168850183"/>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a:xfrm>
            <a:off x="323850" y="260350"/>
            <a:ext cx="8229600" cy="1143000"/>
          </a:xfrm>
        </p:spPr>
        <p:txBody>
          <a:bodyPr/>
          <a:lstStyle/>
          <a:p>
            <a:pPr algn="l"/>
            <a:r>
              <a:rPr lang="ru-RU" sz="4000" dirty="0"/>
              <a:t>     </a:t>
            </a:r>
            <a:r>
              <a:rPr lang="ru-RU" sz="2000" dirty="0"/>
              <a:t> </a:t>
            </a:r>
            <a:endParaRPr lang="ru-RU" sz="4800" dirty="0"/>
          </a:p>
        </p:txBody>
      </p:sp>
      <p:sp>
        <p:nvSpPr>
          <p:cNvPr id="376835" name="Rectangle 3"/>
          <p:cNvSpPr>
            <a:spLocks noGrp="1" noChangeArrowheads="1"/>
          </p:cNvSpPr>
          <p:nvPr>
            <p:ph type="body" idx="1"/>
          </p:nvPr>
        </p:nvSpPr>
        <p:spPr>
          <a:xfrm>
            <a:off x="358775" y="476672"/>
            <a:ext cx="8533705" cy="5111750"/>
          </a:xfrm>
        </p:spPr>
        <p:txBody>
          <a:bodyPr/>
          <a:lstStyle/>
          <a:p>
            <a:pPr algn="ctr">
              <a:lnSpc>
                <a:spcPct val="90000"/>
              </a:lnSpc>
              <a:buFontTx/>
              <a:buNone/>
            </a:pPr>
            <a:r>
              <a:rPr lang="ru-RU" sz="2800" b="1" dirty="0">
                <a:solidFill>
                  <a:srgbClr val="FF0000"/>
                </a:solidFill>
              </a:rPr>
              <a:t>Біогеоценотично-б</a:t>
            </a:r>
            <a:r>
              <a:rPr lang="en-US" sz="2800" b="1" dirty="0">
                <a:solidFill>
                  <a:srgbClr val="FF0000"/>
                </a:solidFill>
              </a:rPr>
              <a:t>i</a:t>
            </a:r>
            <a:r>
              <a:rPr lang="ru-RU" sz="2800" b="1" dirty="0">
                <a:solidFill>
                  <a:srgbClr val="FF0000"/>
                </a:solidFill>
              </a:rPr>
              <a:t>осферний рівень</a:t>
            </a:r>
            <a:endParaRPr lang="ru-RU" sz="2800" dirty="0">
              <a:solidFill>
                <a:srgbClr val="FF0000"/>
              </a:solidFill>
            </a:endParaRPr>
          </a:p>
          <a:p>
            <a:pPr>
              <a:lnSpc>
                <a:spcPct val="90000"/>
              </a:lnSpc>
              <a:buFontTx/>
              <a:buNone/>
            </a:pPr>
            <a:endParaRPr lang="ru-RU" sz="2400" b="1" dirty="0">
              <a:solidFill>
                <a:srgbClr val="FF0000"/>
              </a:solidFill>
              <a:effectLst>
                <a:outerShdw blurRad="38100" dist="38100" dir="2700000" algn="tl">
                  <a:srgbClr val="C0C0C0"/>
                </a:outerShdw>
              </a:effectLst>
            </a:endParaRPr>
          </a:p>
          <a:p>
            <a:pPr algn="ctr">
              <a:lnSpc>
                <a:spcPct val="90000"/>
              </a:lnSpc>
              <a:buFontTx/>
              <a:buNone/>
            </a:pPr>
            <a:r>
              <a:rPr lang="ru-RU" sz="2400" b="1" dirty="0" err="1">
                <a:solidFill>
                  <a:srgbClr val="FF0000"/>
                </a:solidFill>
                <a:effectLst>
                  <a:outerShdw blurRad="38100" dist="38100" dir="2700000" algn="tl">
                    <a:srgbClr val="C0C0C0"/>
                  </a:outerShdw>
                </a:effectLst>
              </a:rPr>
              <a:t>Біогеоценоз</a:t>
            </a:r>
            <a:r>
              <a:rPr lang="ru-RU" sz="2400" dirty="0">
                <a:solidFill>
                  <a:srgbClr val="9900CC"/>
                </a:solidFill>
              </a:rPr>
              <a:t> </a:t>
            </a:r>
            <a:r>
              <a:rPr lang="ru-RU" sz="2400" dirty="0"/>
              <a:t>– </a:t>
            </a:r>
            <a:r>
              <a:rPr lang="ru-RU" sz="2400" b="1" dirty="0"/>
              <a:t>елементарна одиниця потоку</a:t>
            </a:r>
          </a:p>
          <a:p>
            <a:pPr>
              <a:buFontTx/>
              <a:buNone/>
            </a:pPr>
            <a:r>
              <a:rPr lang="ru-RU" sz="2400" b="1" dirty="0"/>
              <a:t>                                    енергії та колообігу речовин</a:t>
            </a:r>
          </a:p>
          <a:p>
            <a:pPr>
              <a:lnSpc>
                <a:spcPct val="90000"/>
              </a:lnSpc>
              <a:buFontTx/>
              <a:buNone/>
            </a:pPr>
            <a:r>
              <a:rPr lang="ru-RU" sz="2400" dirty="0"/>
              <a:t>   </a:t>
            </a:r>
            <a:r>
              <a:rPr lang="ru-RU" sz="2400" dirty="0">
                <a:solidFill>
                  <a:srgbClr val="9900CC"/>
                </a:solidFill>
              </a:rPr>
              <a:t> </a:t>
            </a:r>
            <a:r>
              <a:rPr lang="ru-RU" sz="2400" dirty="0"/>
              <a:t>    </a:t>
            </a:r>
          </a:p>
          <a:p>
            <a:pPr>
              <a:lnSpc>
                <a:spcPct val="90000"/>
              </a:lnSpc>
              <a:buFontTx/>
              <a:buNone/>
            </a:pPr>
            <a:endParaRPr lang="ru-RU" sz="2400" dirty="0"/>
          </a:p>
          <a:p>
            <a:pPr>
              <a:lnSpc>
                <a:spcPct val="90000"/>
              </a:lnSpc>
              <a:buFontTx/>
              <a:buNone/>
            </a:pPr>
            <a:endParaRPr lang="ru-RU" sz="2400" dirty="0"/>
          </a:p>
          <a:p>
            <a:pPr>
              <a:lnSpc>
                <a:spcPct val="90000"/>
              </a:lnSpc>
              <a:buFontTx/>
              <a:buNone/>
            </a:pPr>
            <a:endParaRPr lang="ru-RU" sz="2400" dirty="0"/>
          </a:p>
          <a:p>
            <a:pPr>
              <a:lnSpc>
                <a:spcPct val="90000"/>
              </a:lnSpc>
              <a:buFontTx/>
              <a:buNone/>
            </a:pPr>
            <a:endParaRPr lang="ru-RU" sz="2400" dirty="0"/>
          </a:p>
          <a:p>
            <a:pPr>
              <a:lnSpc>
                <a:spcPct val="90000"/>
              </a:lnSpc>
              <a:buFontTx/>
              <a:buNone/>
            </a:pPr>
            <a:endParaRPr lang="ru-RU" sz="2400" dirty="0"/>
          </a:p>
          <a:p>
            <a:pPr>
              <a:lnSpc>
                <a:spcPct val="90000"/>
              </a:lnSpc>
              <a:buFontTx/>
              <a:buNone/>
            </a:pPr>
            <a:endParaRPr lang="ru-RU" sz="2400" dirty="0"/>
          </a:p>
          <a:p>
            <a:pPr>
              <a:lnSpc>
                <a:spcPct val="90000"/>
              </a:lnSpc>
              <a:buFontTx/>
              <a:buNone/>
            </a:pPr>
            <a:r>
              <a:rPr lang="ru-RU" sz="2400" dirty="0"/>
              <a:t>    </a:t>
            </a:r>
          </a:p>
          <a:p>
            <a:pPr>
              <a:lnSpc>
                <a:spcPct val="90000"/>
              </a:lnSpc>
              <a:buFontTx/>
              <a:buNone/>
            </a:pPr>
            <a:r>
              <a:rPr lang="ru-RU" sz="2400"/>
              <a:t> Регулююча</a:t>
            </a:r>
            <a:r>
              <a:rPr lang="ru-RU" sz="2400" dirty="0"/>
              <a:t> система </a:t>
            </a:r>
            <a:r>
              <a:rPr lang="ru-RU" sz="2400" b="1" dirty="0">
                <a:solidFill>
                  <a:srgbClr val="008000"/>
                </a:solidFill>
              </a:rPr>
              <a:t>– генопласт</a:t>
            </a:r>
            <a:r>
              <a:rPr lang="ru-RU" sz="2400" dirty="0">
                <a:solidFill>
                  <a:srgbClr val="660066"/>
                </a:solidFill>
              </a:rPr>
              <a:t>, </a:t>
            </a:r>
            <a:r>
              <a:rPr lang="ru-RU" sz="2400" dirty="0"/>
              <a:t>тобто сукупність генофондів і генотипів адаптованих одна до одної популяцій в оточуючому їх </a:t>
            </a:r>
            <a:r>
              <a:rPr lang="ru-RU" sz="2400" dirty="0" err="1"/>
              <a:t>середовищі</a:t>
            </a:r>
            <a:r>
              <a:rPr lang="ru-RU" sz="2400" dirty="0"/>
              <a:t>.</a:t>
            </a:r>
          </a:p>
        </p:txBody>
      </p:sp>
      <p:sp>
        <p:nvSpPr>
          <p:cNvPr id="4" name="Прямоугольник 3"/>
          <p:cNvSpPr/>
          <p:nvPr/>
        </p:nvSpPr>
        <p:spPr>
          <a:xfrm>
            <a:off x="1205247" y="1362396"/>
            <a:ext cx="6840760"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aphicFrame>
        <p:nvGraphicFramePr>
          <p:cNvPr id="2" name="Таблица 1">
            <a:extLst>
              <a:ext uri="{FF2B5EF4-FFF2-40B4-BE49-F238E27FC236}">
                <a16:creationId xmlns:a16="http://schemas.microsoft.com/office/drawing/2014/main" id="{14BE7804-E614-FB8E-96CE-47BBEB773222}"/>
              </a:ext>
            </a:extLst>
          </p:cNvPr>
          <p:cNvGraphicFramePr>
            <a:graphicFrameLocks noGrp="1"/>
          </p:cNvGraphicFramePr>
          <p:nvPr>
            <p:extLst>
              <p:ext uri="{D42A27DB-BD31-4B8C-83A1-F6EECF244321}">
                <p14:modId xmlns:p14="http://schemas.microsoft.com/office/powerpoint/2010/main" val="2720488481"/>
              </p:ext>
            </p:extLst>
          </p:nvPr>
        </p:nvGraphicFramePr>
        <p:xfrm>
          <a:off x="626714" y="2442814"/>
          <a:ext cx="7997826" cy="2651760"/>
        </p:xfrm>
        <a:graphic>
          <a:graphicData uri="http://schemas.openxmlformats.org/drawingml/2006/table">
            <a:tbl>
              <a:tblPr firstRow="1" bandRow="1">
                <a:tableStyleId>{5C22544A-7EE6-4342-B048-85BDC9FD1C3A}</a:tableStyleId>
              </a:tblPr>
              <a:tblGrid>
                <a:gridCol w="2037234">
                  <a:extLst>
                    <a:ext uri="{9D8B030D-6E8A-4147-A177-3AD203B41FA5}">
                      <a16:colId xmlns:a16="http://schemas.microsoft.com/office/drawing/2014/main" val="241092988"/>
                    </a:ext>
                  </a:extLst>
                </a:gridCol>
                <a:gridCol w="2880320">
                  <a:extLst>
                    <a:ext uri="{9D8B030D-6E8A-4147-A177-3AD203B41FA5}">
                      <a16:colId xmlns:a16="http://schemas.microsoft.com/office/drawing/2014/main" val="3829821083"/>
                    </a:ext>
                  </a:extLst>
                </a:gridCol>
                <a:gridCol w="3080272">
                  <a:extLst>
                    <a:ext uri="{9D8B030D-6E8A-4147-A177-3AD203B41FA5}">
                      <a16:colId xmlns:a16="http://schemas.microsoft.com/office/drawing/2014/main" val="3371760570"/>
                    </a:ext>
                  </a:extLst>
                </a:gridCol>
              </a:tblGrid>
              <a:tr h="370840">
                <a:tc>
                  <a:txBody>
                    <a:bodyPr/>
                    <a:lstStyle/>
                    <a:p>
                      <a:r>
                        <a:rPr lang="ru-RU" sz="1800" b="1" dirty="0" err="1">
                          <a:solidFill>
                            <a:srgbClr val="008000"/>
                          </a:solidFill>
                        </a:rPr>
                        <a:t>елементарна</a:t>
                      </a:r>
                      <a:r>
                        <a:rPr lang="ru-RU" sz="1800" b="1" dirty="0">
                          <a:solidFill>
                            <a:srgbClr val="008000"/>
                          </a:solidFill>
                        </a:rPr>
                        <a:t> структура</a:t>
                      </a:r>
                      <a:endParaRPr lang="ru-UA" dirty="0"/>
                    </a:p>
                  </a:txBody>
                  <a:tcPr/>
                </a:tc>
                <a:tc>
                  <a:txBody>
                    <a:bodyPr/>
                    <a:lstStyle/>
                    <a:p>
                      <a:r>
                        <a:rPr lang="ru-RU" sz="1800" b="1" dirty="0" err="1">
                          <a:solidFill>
                            <a:srgbClr val="008000"/>
                          </a:solidFill>
                        </a:rPr>
                        <a:t>елементарне</a:t>
                      </a:r>
                      <a:r>
                        <a:rPr lang="ru-RU" sz="1800" b="1" dirty="0">
                          <a:solidFill>
                            <a:srgbClr val="008000"/>
                          </a:solidFill>
                        </a:rPr>
                        <a:t> </a:t>
                      </a:r>
                      <a:r>
                        <a:rPr lang="ru-RU" sz="1800" b="1" dirty="0" err="1">
                          <a:solidFill>
                            <a:srgbClr val="008000"/>
                          </a:solidFill>
                        </a:rPr>
                        <a:t>явище</a:t>
                      </a:r>
                      <a:endParaRPr lang="ru-UA" dirty="0"/>
                    </a:p>
                  </a:txBody>
                  <a:tcPr/>
                </a:tc>
                <a:tc>
                  <a:txBody>
                    <a:bodyPr/>
                    <a:lstStyle/>
                    <a:p>
                      <a:r>
                        <a:rPr lang="ru-RU" sz="1800" b="1" dirty="0" err="1">
                          <a:solidFill>
                            <a:srgbClr val="008000"/>
                          </a:solidFill>
                        </a:rPr>
                        <a:t>екологічні</a:t>
                      </a:r>
                      <a:r>
                        <a:rPr lang="ru-RU" sz="1800" b="1" dirty="0">
                          <a:solidFill>
                            <a:srgbClr val="008000"/>
                          </a:solidFill>
                        </a:rPr>
                        <a:t> </a:t>
                      </a:r>
                      <a:r>
                        <a:rPr lang="ru-RU" sz="1800" b="1" dirty="0" err="1">
                          <a:solidFill>
                            <a:srgbClr val="008000"/>
                          </a:solidFill>
                        </a:rPr>
                        <a:t>проблеми</a:t>
                      </a:r>
                      <a:r>
                        <a:rPr lang="ru-RU" sz="1800" b="1" dirty="0">
                          <a:solidFill>
                            <a:srgbClr val="008000"/>
                          </a:solidFill>
                        </a:rPr>
                        <a:t> </a:t>
                      </a:r>
                      <a:r>
                        <a:rPr lang="ru-RU" sz="1800" b="1" dirty="0" err="1">
                          <a:solidFill>
                            <a:srgbClr val="008000"/>
                          </a:solidFill>
                        </a:rPr>
                        <a:t>рівня</a:t>
                      </a:r>
                      <a:endParaRPr lang="ru-UA" dirty="0"/>
                    </a:p>
                  </a:txBody>
                  <a:tcPr/>
                </a:tc>
                <a:extLst>
                  <a:ext uri="{0D108BD9-81ED-4DB2-BD59-A6C34878D82A}">
                    <a16:rowId xmlns:a16="http://schemas.microsoft.com/office/drawing/2014/main" val="39356582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err="1"/>
                        <a:t>біогеоценоз</a:t>
                      </a:r>
                      <a:endParaRPr lang="ru-RU" sz="1800" dirty="0"/>
                    </a:p>
                    <a:p>
                      <a:endParaRPr lang="ru-UA" dirty="0"/>
                    </a:p>
                  </a:txBody>
                  <a:tcPr/>
                </a:tc>
                <a:tc>
                  <a:txBody>
                    <a:bodyPr/>
                    <a:lstStyle/>
                    <a:p>
                      <a:r>
                        <a:rPr lang="ru-RU" sz="1800" dirty="0" err="1"/>
                        <a:t>динамічні</a:t>
                      </a:r>
                      <a:r>
                        <a:rPr lang="ru-RU" sz="1800" dirty="0"/>
                        <a:t> </a:t>
                      </a:r>
                      <a:r>
                        <a:rPr lang="ru-RU" sz="1800" dirty="0" err="1"/>
                        <a:t>взаємозв</a:t>
                      </a:r>
                      <a:r>
                        <a:rPr lang="en-US" sz="1800" dirty="0"/>
                        <a:t>’</a:t>
                      </a:r>
                      <a:r>
                        <a:rPr lang="ru-RU" sz="1800" dirty="0" err="1"/>
                        <a:t>язки</a:t>
                      </a:r>
                      <a:r>
                        <a:rPr lang="ru-RU" sz="1800" dirty="0"/>
                        <a:t> </a:t>
                      </a:r>
                      <a:r>
                        <a:rPr lang="ru-RU" sz="1800" dirty="0" err="1"/>
                        <a:t>біогеоценозів</a:t>
                      </a:r>
                      <a:r>
                        <a:rPr lang="ru-RU" sz="1800" dirty="0"/>
                        <a:t> у масштабах </a:t>
                      </a:r>
                      <a:r>
                        <a:rPr lang="ru-RU" sz="1800" dirty="0" err="1"/>
                        <a:t>біосфери</a:t>
                      </a:r>
                      <a:r>
                        <a:rPr lang="ru-RU" sz="1800" dirty="0"/>
                        <a:t>, потоку </a:t>
                      </a:r>
                      <a:r>
                        <a:rPr lang="ru-RU" sz="1800" dirty="0" err="1"/>
                        <a:t>енергії</a:t>
                      </a:r>
                      <a:r>
                        <a:rPr lang="ru-RU" sz="1800" dirty="0"/>
                        <a:t> та </a:t>
                      </a:r>
                      <a:r>
                        <a:rPr lang="ru-RU" sz="1800" dirty="0" err="1"/>
                        <a:t>колообігу</a:t>
                      </a:r>
                      <a:r>
                        <a:rPr lang="ru-RU" sz="1800" dirty="0"/>
                        <a:t> </a:t>
                      </a:r>
                      <a:r>
                        <a:rPr lang="ru-RU" sz="1800" dirty="0" err="1"/>
                        <a:t>речовин</a:t>
                      </a:r>
                      <a:endParaRPr lang="ru-UA" dirty="0"/>
                    </a:p>
                  </a:txBody>
                  <a:tcPr/>
                </a:tc>
                <a:tc>
                  <a:txBody>
                    <a:bodyPr/>
                    <a:lstStyle/>
                    <a:p>
                      <a:r>
                        <a:rPr lang="ru-RU" sz="1800" dirty="0" err="1"/>
                        <a:t>інфекційні</a:t>
                      </a:r>
                      <a:r>
                        <a:rPr lang="ru-RU" sz="1800" dirty="0"/>
                        <a:t> і </a:t>
                      </a:r>
                      <a:r>
                        <a:rPr lang="ru-RU" sz="1800" dirty="0" err="1"/>
                        <a:t>паразитарні</a:t>
                      </a:r>
                      <a:r>
                        <a:rPr lang="ru-RU" sz="1800" dirty="0"/>
                        <a:t> </a:t>
                      </a:r>
                      <a:r>
                        <a:rPr lang="ru-RU" sz="1800" dirty="0" err="1"/>
                        <a:t>хвороби</a:t>
                      </a:r>
                      <a:r>
                        <a:rPr lang="ru-RU" sz="1800" dirty="0"/>
                        <a:t>, </a:t>
                      </a:r>
                      <a:r>
                        <a:rPr lang="ru-RU" sz="1800" dirty="0" err="1"/>
                        <a:t>збільшення</a:t>
                      </a:r>
                      <a:r>
                        <a:rPr lang="ru-RU" sz="1800" dirty="0"/>
                        <a:t> </a:t>
                      </a:r>
                      <a:r>
                        <a:rPr lang="ru-RU" sz="1800" dirty="0" err="1"/>
                        <a:t>кількості</a:t>
                      </a:r>
                      <a:r>
                        <a:rPr lang="ru-RU" sz="1800" dirty="0"/>
                        <a:t> </a:t>
                      </a:r>
                      <a:r>
                        <a:rPr lang="ru-RU" sz="1800" dirty="0" err="1"/>
                        <a:t>антропоценозів</a:t>
                      </a:r>
                      <a:r>
                        <a:rPr lang="ru-RU" sz="1800" dirty="0"/>
                        <a:t> і </a:t>
                      </a:r>
                      <a:r>
                        <a:rPr lang="ru-RU" sz="1800" dirty="0" err="1"/>
                        <a:t>їх</a:t>
                      </a:r>
                      <a:r>
                        <a:rPr lang="ru-RU" sz="1800" dirty="0"/>
                        <a:t> </a:t>
                      </a:r>
                      <a:r>
                        <a:rPr lang="ru-RU" sz="1800" dirty="0" err="1"/>
                        <a:t>глобальне</a:t>
                      </a:r>
                      <a:r>
                        <a:rPr lang="ru-RU" sz="1800" dirty="0"/>
                        <a:t> </a:t>
                      </a:r>
                      <a:r>
                        <a:rPr lang="ru-RU" sz="1800" dirty="0" err="1"/>
                        <a:t>поширення</a:t>
                      </a:r>
                      <a:r>
                        <a:rPr lang="ru-RU" sz="1800" dirty="0"/>
                        <a:t>, </a:t>
                      </a:r>
                      <a:r>
                        <a:rPr lang="ru-RU" sz="1800" dirty="0" err="1"/>
                        <a:t>забруднення</a:t>
                      </a:r>
                      <a:r>
                        <a:rPr lang="ru-RU" sz="1800" dirty="0"/>
                        <a:t> </a:t>
                      </a:r>
                      <a:r>
                        <a:rPr lang="ru-RU" sz="1800" dirty="0" err="1"/>
                        <a:t>довкілля</a:t>
                      </a:r>
                      <a:r>
                        <a:rPr lang="ru-RU" sz="1800" dirty="0"/>
                        <a:t>, </a:t>
                      </a:r>
                      <a:r>
                        <a:rPr lang="ru-RU" sz="1800" dirty="0" err="1"/>
                        <a:t>руйнування</a:t>
                      </a:r>
                      <a:r>
                        <a:rPr lang="ru-RU" sz="1800" dirty="0"/>
                        <a:t> озонового </a:t>
                      </a:r>
                      <a:r>
                        <a:rPr lang="ru-RU" sz="1800" dirty="0" err="1"/>
                        <a:t>екрану</a:t>
                      </a:r>
                      <a:r>
                        <a:rPr lang="ru-RU" sz="1800" dirty="0"/>
                        <a:t> </a:t>
                      </a:r>
                      <a:r>
                        <a:rPr lang="ru-RU" sz="1800" dirty="0" err="1"/>
                        <a:t>Землі</a:t>
                      </a:r>
                      <a:r>
                        <a:rPr lang="ru-RU" sz="1800" dirty="0"/>
                        <a:t>.</a:t>
                      </a:r>
                      <a:endParaRPr lang="ru-UA" dirty="0"/>
                    </a:p>
                  </a:txBody>
                  <a:tcPr/>
                </a:tc>
                <a:extLst>
                  <a:ext uri="{0D108BD9-81ED-4DB2-BD59-A6C34878D82A}">
                    <a16:rowId xmlns:a16="http://schemas.microsoft.com/office/drawing/2014/main" val="2661033685"/>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rmAutofit/>
          </a:bodyPr>
          <a:lstStyle/>
          <a:p>
            <a:pPr algn="ctr">
              <a:spcAft>
                <a:spcPts val="600"/>
              </a:spcAft>
            </a:pPr>
            <a:r>
              <a:rPr lang="en-US" sz="4400" b="1">
                <a:solidFill>
                  <a:schemeClr val="tx2"/>
                </a:solidFill>
                <a:latin typeface="+mj-lt"/>
                <a:ea typeface="+mj-ea"/>
                <a:cs typeface="+mj-cs"/>
              </a:rPr>
              <a:t>Рівні організації в медицині</a:t>
            </a:r>
            <a:endParaRPr lang="en-US" sz="4400">
              <a:solidFill>
                <a:schemeClr val="tx2"/>
              </a:solidFill>
              <a:latin typeface="+mj-lt"/>
              <a:ea typeface="+mj-ea"/>
              <a:cs typeface="+mj-cs"/>
            </a:endParaRPr>
          </a:p>
        </p:txBody>
      </p:sp>
      <p:pic>
        <p:nvPicPr>
          <p:cNvPr id="4" name="Рисунок 3">
            <a:extLst>
              <a:ext uri="{FF2B5EF4-FFF2-40B4-BE49-F238E27FC236}">
                <a16:creationId xmlns:a16="http://schemas.microsoft.com/office/drawing/2014/main" id="{36135BB7-75F9-0934-9180-85977A6D6F16}"/>
              </a:ext>
            </a:extLst>
          </p:cNvPr>
          <p:cNvPicPr>
            <a:picLocks noChangeAspect="1"/>
          </p:cNvPicPr>
          <p:nvPr/>
        </p:nvPicPr>
        <p:blipFill>
          <a:blip r:embed="rId2"/>
          <a:stretch>
            <a:fillRect/>
          </a:stretch>
        </p:blipFill>
        <p:spPr>
          <a:xfrm>
            <a:off x="226999" y="1628800"/>
            <a:ext cx="8897326" cy="424847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395536" y="47667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547664" y="5517232"/>
            <a:ext cx="1688154" cy="707886"/>
          </a:xfrm>
          <a:prstGeom prst="rect">
            <a:avLst/>
          </a:prstGeom>
          <a:noFill/>
        </p:spPr>
        <p:txBody>
          <a:bodyPr wrap="none" rtlCol="0">
            <a:spAutoFit/>
          </a:bodyPr>
          <a:lstStyle/>
          <a:p>
            <a:pPr algn="ctr"/>
            <a:r>
              <a:rPr lang="uk-UA" sz="2000" dirty="0"/>
              <a:t>Архебактерії</a:t>
            </a:r>
          </a:p>
          <a:p>
            <a:pPr algn="ctr"/>
            <a:r>
              <a:rPr lang="uk-UA" sz="2000" dirty="0"/>
              <a:t>Еубактерії</a:t>
            </a:r>
          </a:p>
        </p:txBody>
      </p:sp>
      <p:sp>
        <p:nvSpPr>
          <p:cNvPr id="7" name="TextBox 6"/>
          <p:cNvSpPr txBox="1"/>
          <p:nvPr/>
        </p:nvSpPr>
        <p:spPr>
          <a:xfrm>
            <a:off x="4067944" y="5445224"/>
            <a:ext cx="1191288" cy="1015663"/>
          </a:xfrm>
          <a:prstGeom prst="rect">
            <a:avLst/>
          </a:prstGeom>
          <a:noFill/>
        </p:spPr>
        <p:txBody>
          <a:bodyPr wrap="none" rtlCol="0">
            <a:spAutoFit/>
          </a:bodyPr>
          <a:lstStyle/>
          <a:p>
            <a:pPr algn="ctr"/>
            <a:r>
              <a:rPr lang="uk-UA" sz="2000" dirty="0"/>
              <a:t>Гриби</a:t>
            </a:r>
          </a:p>
          <a:p>
            <a:pPr algn="ctr"/>
            <a:r>
              <a:rPr lang="uk-UA" sz="2000" dirty="0"/>
              <a:t>Рослини</a:t>
            </a:r>
          </a:p>
          <a:p>
            <a:pPr algn="ctr"/>
            <a:r>
              <a:rPr lang="uk-UA" sz="2000" dirty="0"/>
              <a:t>Тварини</a:t>
            </a:r>
          </a:p>
        </p:txBody>
      </p:sp>
      <p:sp>
        <p:nvSpPr>
          <p:cNvPr id="8" name="TextBox 7"/>
          <p:cNvSpPr txBox="1"/>
          <p:nvPr/>
        </p:nvSpPr>
        <p:spPr>
          <a:xfrm>
            <a:off x="6300192" y="5445224"/>
            <a:ext cx="1061509" cy="1015663"/>
          </a:xfrm>
          <a:prstGeom prst="rect">
            <a:avLst/>
          </a:prstGeom>
          <a:noFill/>
        </p:spPr>
        <p:txBody>
          <a:bodyPr wrap="none" rtlCol="0">
            <a:spAutoFit/>
          </a:bodyPr>
          <a:lstStyle/>
          <a:p>
            <a:pPr algn="ctr"/>
            <a:r>
              <a:rPr lang="uk-UA" sz="2000" dirty="0"/>
              <a:t>Віроїди</a:t>
            </a:r>
            <a:br>
              <a:rPr lang="uk-UA" sz="2000" dirty="0"/>
            </a:br>
            <a:r>
              <a:rPr lang="uk-UA" sz="2000" dirty="0"/>
              <a:t>Пріони</a:t>
            </a:r>
          </a:p>
          <a:p>
            <a:pPr algn="ctr"/>
            <a:r>
              <a:rPr lang="uk-UA" sz="2000" dirty="0"/>
              <a:t>Віруси</a:t>
            </a:r>
          </a:p>
        </p:txBody>
      </p:sp>
      <p:sp>
        <p:nvSpPr>
          <p:cNvPr id="10" name="Стрелка вниз 9"/>
          <p:cNvSpPr/>
          <p:nvPr/>
        </p:nvSpPr>
        <p:spPr>
          <a:xfrm>
            <a:off x="2267744" y="5085184"/>
            <a:ext cx="216024"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 name="Стрелка вниз 10"/>
          <p:cNvSpPr/>
          <p:nvPr/>
        </p:nvSpPr>
        <p:spPr>
          <a:xfrm>
            <a:off x="4572000" y="5013176"/>
            <a:ext cx="216024"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 name="Стрелка вниз 11"/>
          <p:cNvSpPr/>
          <p:nvPr/>
        </p:nvSpPr>
        <p:spPr>
          <a:xfrm>
            <a:off x="6660232" y="5013176"/>
            <a:ext cx="216024"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Содержимое 3" descr="Картинки по запросу prion"/>
          <p:cNvPicPr>
            <a:picLocks noGrp="1"/>
          </p:cNvPicPr>
          <p:nvPr>
            <p:ph idx="1"/>
          </p:nvPr>
        </p:nvPicPr>
        <p:blipFill>
          <a:blip r:embed="rId3" cstate="print">
            <a:extLst>
              <a:ext uri="{28A0092B-C50C-407E-A947-70E740481C1C}">
                <a14:useLocalDpi xmlns:a14="http://schemas.microsoft.com/office/drawing/2010/main" val="0"/>
              </a:ext>
            </a:extLst>
          </a:blip>
          <a:srcRect l="2591" t="4106" r="4910" b="2702"/>
          <a:stretch>
            <a:fillRect/>
          </a:stretch>
        </p:blipFill>
        <p:spPr>
          <a:xfrm>
            <a:off x="5386140" y="1246188"/>
            <a:ext cx="3429000" cy="2786062"/>
          </a:xfrm>
        </p:spPr>
      </p:pic>
      <p:pic>
        <p:nvPicPr>
          <p:cNvPr id="46083" name="Рисунок 4" descr="Fig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6000" y="1600200"/>
            <a:ext cx="3716338"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Box 5"/>
          <p:cNvSpPr txBox="1">
            <a:spLocks noChangeArrowheads="1"/>
          </p:cNvSpPr>
          <p:nvPr/>
        </p:nvSpPr>
        <p:spPr bwMode="auto">
          <a:xfrm>
            <a:off x="356393" y="0"/>
            <a:ext cx="8359775" cy="1815882"/>
          </a:xfrm>
          <a:prstGeom prst="rect">
            <a:avLst/>
          </a:prstGeom>
          <a:noFill/>
          <a:ln>
            <a:noFill/>
          </a:ln>
        </p:spPr>
        <p:txBody>
          <a:bodyPr>
            <a:spAutoFit/>
          </a:bodyPr>
          <a:lstStyle/>
          <a:p>
            <a:pPr>
              <a:spcBef>
                <a:spcPct val="30000"/>
              </a:spcBef>
              <a:buClr>
                <a:srgbClr val="000000"/>
              </a:buClr>
              <a:buSzPct val="100000"/>
              <a:defRPr/>
            </a:pPr>
            <a:r>
              <a:rPr lang="uk-UA" altLang="ru-RU" sz="2800" b="1" dirty="0" err="1">
                <a:solidFill>
                  <a:schemeClr val="tx1"/>
                </a:solidFill>
              </a:rPr>
              <a:t>Пріони</a:t>
            </a:r>
            <a:r>
              <a:rPr lang="uk-UA" altLang="ru-RU" sz="2800" b="1" dirty="0">
                <a:solidFill>
                  <a:schemeClr val="tx1"/>
                </a:solidFill>
              </a:rPr>
              <a:t>  є </a:t>
            </a:r>
            <a:r>
              <a:rPr lang="en-US" altLang="ru-RU" dirty="0">
                <a:solidFill>
                  <a:schemeClr val="tx1"/>
                </a:solidFill>
              </a:rPr>
              <a:t> </a:t>
            </a:r>
            <a:r>
              <a:rPr lang="uk-UA" altLang="ru-RU" sz="2800" dirty="0">
                <a:solidFill>
                  <a:schemeClr val="tx1"/>
                </a:solidFill>
              </a:rPr>
              <a:t>інфекційними білками зміненої форми, що </a:t>
            </a:r>
            <a:r>
              <a:rPr lang="uk-UA" altLang="ru-RU" sz="2800" dirty="0" err="1">
                <a:solidFill>
                  <a:schemeClr val="tx1"/>
                </a:solidFill>
              </a:rPr>
              <a:t>експресуються</a:t>
            </a:r>
            <a:r>
              <a:rPr lang="uk-UA" altLang="ru-RU" sz="2800" dirty="0">
                <a:solidFill>
                  <a:schemeClr val="tx1"/>
                </a:solidFill>
              </a:rPr>
              <a:t> в нервовій системі. Викликають губчасту </a:t>
            </a:r>
            <a:r>
              <a:rPr lang="uk-UA" altLang="ru-RU" sz="2800" dirty="0" err="1">
                <a:solidFill>
                  <a:schemeClr val="tx1"/>
                </a:solidFill>
              </a:rPr>
              <a:t>енцефалопатію</a:t>
            </a:r>
            <a:endParaRPr lang="ru-RU" sz="2800" dirty="0"/>
          </a:p>
          <a:p>
            <a:pPr>
              <a:buClr>
                <a:srgbClr val="000000"/>
              </a:buClr>
              <a:buSzPct val="100000"/>
              <a:buFont typeface="Times New Roman" panose="02020603050405020304" pitchFamily="18" charset="0"/>
              <a:buNone/>
              <a:defRPr/>
            </a:pPr>
            <a:r>
              <a:rPr lang="en-US" altLang="ru-RU" sz="2800" dirty="0">
                <a:solidFill>
                  <a:schemeClr val="tx1"/>
                </a:solidFill>
              </a:rPr>
              <a:t> </a:t>
            </a:r>
            <a:endParaRPr lang="uk-UA" altLang="ru-RU" sz="2800" dirty="0">
              <a:solidFill>
                <a:schemeClr val="tx1"/>
              </a:solidFill>
            </a:endParaRPr>
          </a:p>
        </p:txBody>
      </p:sp>
      <p:pic>
        <p:nvPicPr>
          <p:cNvPr id="46085" name="Picture 2" descr="Картинки по запросу viroid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9250" y="4572000"/>
            <a:ext cx="3143250"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4" descr="Картинки по запросу viroid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3568" y="4785519"/>
            <a:ext cx="45720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7" name="TextBox 8"/>
          <p:cNvSpPr txBox="1">
            <a:spLocks noChangeArrowheads="1"/>
          </p:cNvSpPr>
          <p:nvPr/>
        </p:nvSpPr>
        <p:spPr bwMode="auto">
          <a:xfrm>
            <a:off x="500063" y="4143375"/>
            <a:ext cx="80724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Clr>
                <a:srgbClr val="000000"/>
              </a:buClr>
              <a:buSzPct val="100000"/>
              <a:buFont typeface="Times New Roman" panose="02020603050405020304" pitchFamily="18" charset="0"/>
              <a:buNone/>
            </a:pPr>
            <a:r>
              <a:rPr lang="uk-UA" altLang="ru-RU" b="1" dirty="0">
                <a:solidFill>
                  <a:schemeClr val="tx1"/>
                </a:solidFill>
              </a:rPr>
              <a:t>Віроїди </a:t>
            </a:r>
            <a:r>
              <a:rPr lang="uk-UA" altLang="ru-RU" dirty="0">
                <a:solidFill>
                  <a:schemeClr val="tx1"/>
                </a:solidFill>
              </a:rPr>
              <a:t>є одноланцюговою РНК , яка обумовлює захворювання рослин (веретеноподібність бульб картоплі тощо)</a:t>
            </a:r>
          </a:p>
        </p:txBody>
      </p:sp>
    </p:spTree>
    <p:extLst>
      <p:ext uri="{BB962C8B-B14F-4D97-AF65-F5344CB8AC3E}">
        <p14:creationId xmlns:p14="http://schemas.microsoft.com/office/powerpoint/2010/main" val="1581779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body"/>
          </p:nvPr>
        </p:nvSpPr>
        <p:spPr>
          <a:xfrm>
            <a:off x="457200" y="404813"/>
            <a:ext cx="8229600" cy="5721350"/>
          </a:xfrm>
        </p:spPr>
        <p:txBody>
          <a:bodyPr anchor="t"/>
          <a:lstStyle/>
          <a:p>
            <a:pPr marL="342900" indent="-341313" algn="l" eaLnBrk="1" hangingPunct="1">
              <a:spcBef>
                <a:spcPts val="80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ru-RU" sz="2800" b="1" dirty="0" err="1">
                <a:solidFill>
                  <a:srgbClr val="000099"/>
                </a:solidFill>
              </a:rPr>
              <a:t>Віруси</a:t>
            </a:r>
            <a:r>
              <a:rPr lang="ru-RU" sz="2800" b="1" dirty="0">
                <a:solidFill>
                  <a:srgbClr val="000099"/>
                </a:solidFill>
              </a:rPr>
              <a:t> </a:t>
            </a:r>
            <a:r>
              <a:rPr lang="ru-RU" sz="2800" dirty="0" err="1">
                <a:solidFill>
                  <a:schemeClr val="tx1"/>
                </a:solidFill>
              </a:rPr>
              <a:t>складаються</a:t>
            </a:r>
            <a:r>
              <a:rPr lang="ru-RU" sz="2800" dirty="0">
                <a:solidFill>
                  <a:schemeClr val="tx1"/>
                </a:solidFill>
              </a:rPr>
              <a:t> з </a:t>
            </a:r>
            <a:r>
              <a:rPr lang="ru-RU" sz="2800" b="1" dirty="0" err="1">
                <a:solidFill>
                  <a:srgbClr val="C00000"/>
                </a:solidFill>
              </a:rPr>
              <a:t>нуклеїнової</a:t>
            </a:r>
            <a:r>
              <a:rPr lang="ru-RU" sz="2800" b="1" dirty="0">
                <a:solidFill>
                  <a:srgbClr val="C00000"/>
                </a:solidFill>
              </a:rPr>
              <a:t> </a:t>
            </a:r>
            <a:r>
              <a:rPr lang="ru-RU" sz="2800" b="1" dirty="0" err="1">
                <a:solidFill>
                  <a:srgbClr val="C00000"/>
                </a:solidFill>
              </a:rPr>
              <a:t>кислоти</a:t>
            </a:r>
            <a:r>
              <a:rPr lang="ru-RU" sz="2800" b="1" dirty="0">
                <a:solidFill>
                  <a:srgbClr val="C00000"/>
                </a:solidFill>
              </a:rPr>
              <a:t> (ДНК </a:t>
            </a:r>
            <a:r>
              <a:rPr lang="ru-RU" sz="2800" b="1" dirty="0" err="1">
                <a:solidFill>
                  <a:srgbClr val="C00000"/>
                </a:solidFill>
              </a:rPr>
              <a:t>або</a:t>
            </a:r>
            <a:r>
              <a:rPr lang="ru-RU" sz="2800" b="1" dirty="0">
                <a:solidFill>
                  <a:srgbClr val="C00000"/>
                </a:solidFill>
              </a:rPr>
              <a:t> РНК)</a:t>
            </a:r>
            <a:r>
              <a:rPr lang="ru-RU" sz="2800" dirty="0">
                <a:solidFill>
                  <a:schemeClr val="tx1"/>
                </a:solidFill>
              </a:rPr>
              <a:t> і </a:t>
            </a:r>
            <a:r>
              <a:rPr lang="ru-RU" sz="2800" b="1" dirty="0" err="1">
                <a:solidFill>
                  <a:srgbClr val="C00000"/>
                </a:solidFill>
              </a:rPr>
              <a:t>білкової</a:t>
            </a:r>
            <a:r>
              <a:rPr lang="ru-RU" sz="2800" b="1" dirty="0">
                <a:solidFill>
                  <a:srgbClr val="C00000"/>
                </a:solidFill>
              </a:rPr>
              <a:t> </a:t>
            </a:r>
            <a:r>
              <a:rPr lang="ru-RU" sz="2800" b="1" dirty="0" err="1">
                <a:solidFill>
                  <a:srgbClr val="C00000"/>
                </a:solidFill>
              </a:rPr>
              <a:t>оболонки</a:t>
            </a:r>
            <a:r>
              <a:rPr lang="ru-RU" sz="2800" dirty="0">
                <a:solidFill>
                  <a:schemeClr val="tx1"/>
                </a:solidFill>
              </a:rPr>
              <a:t>, </a:t>
            </a:r>
            <a:r>
              <a:rPr lang="ru-RU" sz="2800" dirty="0" err="1">
                <a:solidFill>
                  <a:schemeClr val="tx1"/>
                </a:solidFill>
              </a:rPr>
              <a:t>іноді</a:t>
            </a:r>
            <a:r>
              <a:rPr lang="ru-RU" sz="2800" dirty="0">
                <a:solidFill>
                  <a:schemeClr val="tx1"/>
                </a:solidFill>
              </a:rPr>
              <a:t> </a:t>
            </a:r>
            <a:r>
              <a:rPr lang="ru-RU" sz="2800" dirty="0" err="1">
                <a:solidFill>
                  <a:schemeClr val="tx1"/>
                </a:solidFill>
              </a:rPr>
              <a:t>містить</a:t>
            </a:r>
            <a:r>
              <a:rPr lang="ru-RU" sz="2800" dirty="0">
                <a:solidFill>
                  <a:schemeClr val="tx1"/>
                </a:solidFill>
              </a:rPr>
              <a:t> </a:t>
            </a:r>
            <a:r>
              <a:rPr lang="ru-RU" sz="2800" dirty="0" err="1">
                <a:solidFill>
                  <a:schemeClr val="tx1"/>
                </a:solidFill>
              </a:rPr>
              <a:t>ліпіди</a:t>
            </a:r>
            <a:r>
              <a:rPr lang="ru-RU" sz="2800" dirty="0">
                <a:solidFill>
                  <a:schemeClr val="tx1"/>
                </a:solidFill>
              </a:rPr>
              <a:t>. </a:t>
            </a:r>
            <a:r>
              <a:rPr lang="ru-RU" sz="2800" dirty="0" err="1">
                <a:solidFill>
                  <a:schemeClr val="tx1"/>
                </a:solidFill>
              </a:rPr>
              <a:t>Оболонка</a:t>
            </a:r>
            <a:r>
              <a:rPr lang="ru-RU" sz="2800" dirty="0">
                <a:solidFill>
                  <a:schemeClr val="tx1"/>
                </a:solidFill>
              </a:rPr>
              <a:t> </a:t>
            </a:r>
            <a:r>
              <a:rPr lang="ru-RU" sz="2800" dirty="0" err="1">
                <a:solidFill>
                  <a:schemeClr val="tx1"/>
                </a:solidFill>
              </a:rPr>
              <a:t>або</a:t>
            </a:r>
            <a:r>
              <a:rPr lang="ru-RU" sz="2800" dirty="0">
                <a:solidFill>
                  <a:schemeClr val="tx1"/>
                </a:solidFill>
              </a:rPr>
              <a:t> </a:t>
            </a:r>
            <a:r>
              <a:rPr lang="ru-RU" sz="2800" dirty="0" err="1">
                <a:solidFill>
                  <a:schemeClr val="tx1"/>
                </a:solidFill>
              </a:rPr>
              <a:t>капсид</a:t>
            </a:r>
            <a:r>
              <a:rPr lang="ru-RU" sz="2800" dirty="0">
                <a:solidFill>
                  <a:schemeClr val="tx1"/>
                </a:solidFill>
              </a:rPr>
              <a:t> </a:t>
            </a:r>
            <a:r>
              <a:rPr lang="ru-RU" sz="2800" dirty="0" err="1">
                <a:solidFill>
                  <a:schemeClr val="tx1"/>
                </a:solidFill>
              </a:rPr>
              <a:t>складається</a:t>
            </a:r>
            <a:r>
              <a:rPr lang="ru-RU" sz="2800" dirty="0">
                <a:solidFill>
                  <a:schemeClr val="tx1"/>
                </a:solidFill>
              </a:rPr>
              <a:t> з </a:t>
            </a:r>
            <a:r>
              <a:rPr lang="ru-RU" sz="2800" dirty="0" err="1">
                <a:solidFill>
                  <a:schemeClr val="tx1"/>
                </a:solidFill>
              </a:rPr>
              <a:t>капсомерів</a:t>
            </a:r>
            <a:r>
              <a:rPr lang="ru-RU" sz="2800" dirty="0">
                <a:solidFill>
                  <a:schemeClr val="tx1"/>
                </a:solidFill>
              </a:rPr>
              <a:t>. </a:t>
            </a:r>
            <a:r>
              <a:rPr lang="ru-RU" sz="2800" dirty="0" err="1">
                <a:solidFill>
                  <a:schemeClr val="tx1"/>
                </a:solidFill>
              </a:rPr>
              <a:t>Кожен</a:t>
            </a:r>
            <a:r>
              <a:rPr lang="ru-RU" sz="2800" dirty="0">
                <a:solidFill>
                  <a:schemeClr val="tx1"/>
                </a:solidFill>
              </a:rPr>
              <a:t> </a:t>
            </a:r>
            <a:r>
              <a:rPr lang="ru-RU" sz="2800" dirty="0" err="1">
                <a:solidFill>
                  <a:schemeClr val="tx1"/>
                </a:solidFill>
              </a:rPr>
              <a:t>капсомер</a:t>
            </a:r>
            <a:r>
              <a:rPr lang="ru-RU" sz="2800" dirty="0">
                <a:solidFill>
                  <a:schemeClr val="tx1"/>
                </a:solidFill>
              </a:rPr>
              <a:t>, у свою </a:t>
            </a:r>
            <a:r>
              <a:rPr lang="ru-RU" sz="2800" dirty="0" err="1">
                <a:solidFill>
                  <a:schemeClr val="tx1"/>
                </a:solidFill>
              </a:rPr>
              <a:t>чергу</a:t>
            </a:r>
            <a:r>
              <a:rPr lang="ru-RU" sz="2800" dirty="0">
                <a:solidFill>
                  <a:schemeClr val="tx1"/>
                </a:solidFill>
              </a:rPr>
              <a:t>, </a:t>
            </a:r>
            <a:r>
              <a:rPr lang="ru-RU" sz="2800" dirty="0" err="1">
                <a:solidFill>
                  <a:schemeClr val="tx1"/>
                </a:solidFill>
              </a:rPr>
              <a:t>складається</a:t>
            </a:r>
            <a:r>
              <a:rPr lang="ru-RU" sz="2800" dirty="0">
                <a:solidFill>
                  <a:schemeClr val="tx1"/>
                </a:solidFill>
              </a:rPr>
              <a:t> з одного </a:t>
            </a:r>
            <a:r>
              <a:rPr lang="ru-RU" sz="2800" dirty="0" err="1">
                <a:solidFill>
                  <a:schemeClr val="tx1"/>
                </a:solidFill>
              </a:rPr>
              <a:t>або</a:t>
            </a:r>
            <a:r>
              <a:rPr lang="ru-RU" sz="2800" dirty="0">
                <a:solidFill>
                  <a:schemeClr val="tx1"/>
                </a:solidFill>
              </a:rPr>
              <a:t> </a:t>
            </a:r>
            <a:r>
              <a:rPr lang="ru-RU" sz="2800" dirty="0" err="1">
                <a:solidFill>
                  <a:schemeClr val="tx1"/>
                </a:solidFill>
              </a:rPr>
              <a:t>кількох</a:t>
            </a:r>
            <a:r>
              <a:rPr lang="ru-RU" sz="2800" dirty="0">
                <a:solidFill>
                  <a:schemeClr val="tx1"/>
                </a:solidFill>
              </a:rPr>
              <a:t> </a:t>
            </a:r>
            <a:r>
              <a:rPr lang="ru-RU" sz="2800" dirty="0" err="1">
                <a:solidFill>
                  <a:schemeClr val="tx1"/>
                </a:solidFill>
              </a:rPr>
              <a:t>однакових</a:t>
            </a:r>
            <a:r>
              <a:rPr lang="ru-RU" sz="2800" dirty="0">
                <a:solidFill>
                  <a:schemeClr val="tx1"/>
                </a:solidFill>
              </a:rPr>
              <a:t> </a:t>
            </a:r>
            <a:r>
              <a:rPr lang="ru-RU" sz="2800" dirty="0" err="1">
                <a:solidFill>
                  <a:schemeClr val="tx1"/>
                </a:solidFill>
              </a:rPr>
              <a:t>або</a:t>
            </a:r>
            <a:r>
              <a:rPr lang="ru-RU" sz="2800" dirty="0">
                <a:solidFill>
                  <a:schemeClr val="tx1"/>
                </a:solidFill>
              </a:rPr>
              <a:t> </a:t>
            </a:r>
            <a:r>
              <a:rPr lang="ru-RU" sz="2800" dirty="0" err="1">
                <a:solidFill>
                  <a:schemeClr val="tx1"/>
                </a:solidFill>
              </a:rPr>
              <a:t>різних</a:t>
            </a:r>
            <a:r>
              <a:rPr lang="ru-RU" sz="2800" dirty="0">
                <a:solidFill>
                  <a:schemeClr val="tx1"/>
                </a:solidFill>
              </a:rPr>
              <a:t> </a:t>
            </a:r>
            <a:r>
              <a:rPr lang="ru-RU" sz="2800" dirty="0" err="1">
                <a:solidFill>
                  <a:schemeClr val="tx1"/>
                </a:solidFill>
              </a:rPr>
              <a:t>поліпептидних</a:t>
            </a:r>
            <a:r>
              <a:rPr lang="ru-RU" sz="2800" dirty="0">
                <a:solidFill>
                  <a:schemeClr val="tx1"/>
                </a:solidFill>
              </a:rPr>
              <a:t> </a:t>
            </a:r>
            <a:r>
              <a:rPr lang="ru-RU" sz="2800" dirty="0" err="1">
                <a:solidFill>
                  <a:schemeClr val="tx1"/>
                </a:solidFill>
              </a:rPr>
              <a:t>ланцюгів</a:t>
            </a:r>
            <a:endParaRPr lang="en-US" sz="2800" dirty="0">
              <a:solidFill>
                <a:schemeClr val="tx1"/>
              </a:solidFill>
            </a:endParaRPr>
          </a:p>
        </p:txBody>
      </p:sp>
      <p:grpSp>
        <p:nvGrpSpPr>
          <p:cNvPr id="2" name="Группа 6"/>
          <p:cNvGrpSpPr>
            <a:grpSpLocks/>
          </p:cNvGrpSpPr>
          <p:nvPr/>
        </p:nvGrpSpPr>
        <p:grpSpPr bwMode="auto">
          <a:xfrm>
            <a:off x="5165610" y="3429000"/>
            <a:ext cx="2667000" cy="2962275"/>
            <a:chOff x="5003800" y="3716338"/>
            <a:chExt cx="2667000" cy="2962314"/>
          </a:xfrm>
        </p:grpSpPr>
        <p:pic>
          <p:nvPicPr>
            <p:cNvPr id="419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3800" y="3716338"/>
              <a:ext cx="2667000"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1992" name="TextBox 4"/>
            <p:cNvSpPr txBox="1">
              <a:spLocks noChangeArrowheads="1"/>
            </p:cNvSpPr>
            <p:nvPr/>
          </p:nvSpPr>
          <p:spPr bwMode="auto">
            <a:xfrm>
              <a:off x="5004048" y="6309320"/>
              <a:ext cx="26642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ru-RU" dirty="0">
                  <a:solidFill>
                    <a:schemeClr val="tx1"/>
                  </a:solidFill>
                </a:rPr>
                <a:t>           HIV </a:t>
              </a:r>
              <a:r>
                <a:rPr lang="en-US" altLang="ru-RU" dirty="0" err="1">
                  <a:solidFill>
                    <a:schemeClr val="tx1"/>
                  </a:solidFill>
                </a:rPr>
                <a:t>virion</a:t>
              </a:r>
              <a:endParaRPr lang="uk-UA" altLang="ru-RU" dirty="0">
                <a:solidFill>
                  <a:schemeClr val="tx1"/>
                </a:solidFill>
              </a:endParaRPr>
            </a:p>
          </p:txBody>
        </p:sp>
      </p:grpSp>
      <p:grpSp>
        <p:nvGrpSpPr>
          <p:cNvPr id="3" name="Группа 7"/>
          <p:cNvGrpSpPr>
            <a:grpSpLocks/>
          </p:cNvGrpSpPr>
          <p:nvPr/>
        </p:nvGrpSpPr>
        <p:grpSpPr bwMode="auto">
          <a:xfrm>
            <a:off x="995852" y="3265488"/>
            <a:ext cx="3313112" cy="3176587"/>
            <a:chOff x="900113" y="3573463"/>
            <a:chExt cx="3313112" cy="3177197"/>
          </a:xfrm>
        </p:grpSpPr>
        <p:pic>
          <p:nvPicPr>
            <p:cNvPr id="4198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b="7184"/>
            <a:stretch>
              <a:fillRect/>
            </a:stretch>
          </p:blipFill>
          <p:spPr bwMode="auto">
            <a:xfrm>
              <a:off x="900113" y="3573463"/>
              <a:ext cx="3313112" cy="289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1990" name="TextBox 5"/>
            <p:cNvSpPr txBox="1">
              <a:spLocks noChangeArrowheads="1"/>
            </p:cNvSpPr>
            <p:nvPr/>
          </p:nvSpPr>
          <p:spPr bwMode="auto">
            <a:xfrm>
              <a:off x="1259632" y="6381328"/>
              <a:ext cx="26642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ru-RU">
                  <a:solidFill>
                    <a:schemeClr val="tx1"/>
                  </a:solidFill>
                </a:rPr>
                <a:t>       Influenza virion</a:t>
              </a:r>
              <a:endParaRPr lang="uk-UA" altLang="ru-RU">
                <a:solidFill>
                  <a:schemeClr val="tx1"/>
                </a:solidFill>
              </a:endParaRPr>
            </a:p>
          </p:txBody>
        </p:sp>
      </p:grpSp>
    </p:spTree>
    <p:extLst>
      <p:ext uri="{BB962C8B-B14F-4D97-AF65-F5344CB8AC3E}">
        <p14:creationId xmlns:p14="http://schemas.microsoft.com/office/powerpoint/2010/main" val="51854713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1586" name="Picture 2" descr="3. Современная классификация органического мира (из ее лекций)"/>
          <p:cNvPicPr>
            <a:picLocks noChangeAspect="1" noChangeArrowheads="1"/>
          </p:cNvPicPr>
          <p:nvPr/>
        </p:nvPicPr>
        <p:blipFill>
          <a:blip r:embed="rId2" cstate="print">
            <a:extLst>
              <a:ext uri="{28A0092B-C50C-407E-A947-70E740481C1C}">
                <a14:useLocalDpi xmlns:a14="http://schemas.microsoft.com/office/drawing/2010/main" val="0"/>
              </a:ext>
            </a:extLst>
          </a:blip>
          <a:srcRect l="2942" r="1947" b="17691"/>
          <a:stretch>
            <a:fillRect/>
          </a:stretch>
        </p:blipFill>
        <p:spPr bwMode="auto">
          <a:xfrm>
            <a:off x="1043608" y="2287698"/>
            <a:ext cx="6984776" cy="4562823"/>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95536" y="0"/>
            <a:ext cx="8424936" cy="1200329"/>
          </a:xfrm>
          <a:prstGeom prst="rect">
            <a:avLst/>
          </a:prstGeom>
        </p:spPr>
        <p:txBody>
          <a:bodyPr wrap="square">
            <a:spAutoFit/>
          </a:bodyPr>
          <a:lstStyle/>
          <a:p>
            <a:r>
              <a:rPr lang="ru-RU" sz="2400" dirty="0"/>
              <a:t>Згідно сучасної класифікації </a:t>
            </a:r>
            <a:r>
              <a:rPr lang="ru-RU" sz="2400" b="1" dirty="0"/>
              <a:t>Клітинні організми (</a:t>
            </a:r>
            <a:r>
              <a:rPr lang="ru-RU" sz="2400" b="1" i="1" dirty="0"/>
              <a:t>Cellulata</a:t>
            </a:r>
            <a:r>
              <a:rPr lang="ru-RU" sz="2400" b="1" dirty="0"/>
              <a:t>) </a:t>
            </a:r>
            <a:r>
              <a:rPr lang="ru-RU" sz="2400" dirty="0"/>
              <a:t>поділяються на три домени: </a:t>
            </a:r>
            <a:r>
              <a:rPr lang="ru-RU" sz="2400" b="1" dirty="0"/>
              <a:t>археи</a:t>
            </a:r>
            <a:r>
              <a:rPr lang="ru-RU" sz="2400" dirty="0"/>
              <a:t> (</a:t>
            </a:r>
            <a:r>
              <a:rPr lang="ru-RU" sz="2400" b="1" i="1" dirty="0"/>
              <a:t>Archaea</a:t>
            </a:r>
            <a:r>
              <a:rPr lang="ru-RU" sz="2400" dirty="0"/>
              <a:t>), </a:t>
            </a:r>
            <a:r>
              <a:rPr lang="ru-RU" sz="2400" b="1" dirty="0"/>
              <a:t>бактерии</a:t>
            </a:r>
            <a:r>
              <a:rPr lang="ru-RU" sz="2400" dirty="0"/>
              <a:t> (</a:t>
            </a:r>
            <a:r>
              <a:rPr lang="ru-RU" sz="2400" b="1" i="1" dirty="0"/>
              <a:t>Bacteria</a:t>
            </a:r>
            <a:r>
              <a:rPr lang="ru-RU" sz="2400" dirty="0"/>
              <a:t>) та </a:t>
            </a:r>
            <a:r>
              <a:rPr lang="ru-RU" sz="2400" b="1" dirty="0"/>
              <a:t>еукаріоти (</a:t>
            </a:r>
            <a:r>
              <a:rPr lang="ru-RU" sz="2400" b="1" i="1" dirty="0"/>
              <a:t>Eucaryota</a:t>
            </a:r>
            <a:r>
              <a:rPr lang="ru-RU" sz="2400" dirty="0"/>
              <a:t>)</a:t>
            </a:r>
            <a:endParaRPr lang="uk-UA" sz="2400" dirty="0"/>
          </a:p>
        </p:txBody>
      </p:sp>
      <p:sp>
        <p:nvSpPr>
          <p:cNvPr id="4" name="TextBox 3"/>
          <p:cNvSpPr txBox="1"/>
          <p:nvPr/>
        </p:nvSpPr>
        <p:spPr>
          <a:xfrm>
            <a:off x="827584" y="6309320"/>
            <a:ext cx="7852342" cy="369332"/>
          </a:xfrm>
          <a:prstGeom prst="rect">
            <a:avLst/>
          </a:prstGeom>
          <a:noFill/>
        </p:spPr>
        <p:txBody>
          <a:bodyPr wrap="none" rtlCol="0">
            <a:spAutoFit/>
          </a:bodyPr>
          <a:lstStyle/>
          <a:p>
            <a:r>
              <a:rPr lang="uk-UA" dirty="0"/>
              <a:t>Сучасна система органічного міра за Сіна Едлом зі співавторами (2012)</a:t>
            </a:r>
          </a:p>
        </p:txBody>
      </p:sp>
      <p:sp>
        <p:nvSpPr>
          <p:cNvPr id="5" name="TextBox 4"/>
          <p:cNvSpPr txBox="1"/>
          <p:nvPr/>
        </p:nvSpPr>
        <p:spPr>
          <a:xfrm>
            <a:off x="3203848" y="1549034"/>
            <a:ext cx="2304256" cy="738664"/>
          </a:xfrm>
          <a:prstGeom prst="rect">
            <a:avLst/>
          </a:prstGeom>
          <a:noFill/>
        </p:spPr>
        <p:txBody>
          <a:bodyPr wrap="square" rtlCol="0">
            <a:spAutoFit/>
          </a:bodyPr>
          <a:lstStyle/>
          <a:p>
            <a:r>
              <a:rPr lang="uk-UA" sz="1400" b="1" dirty="0"/>
              <a:t>Мають два джгутики, включають більшість аутотрофних еукаріот</a:t>
            </a:r>
          </a:p>
        </p:txBody>
      </p:sp>
      <p:sp>
        <p:nvSpPr>
          <p:cNvPr id="6" name="TextBox 5"/>
          <p:cNvSpPr txBox="1"/>
          <p:nvPr/>
        </p:nvSpPr>
        <p:spPr>
          <a:xfrm>
            <a:off x="395536" y="3356992"/>
            <a:ext cx="1872207" cy="738664"/>
          </a:xfrm>
          <a:prstGeom prst="rect">
            <a:avLst/>
          </a:prstGeom>
          <a:noFill/>
        </p:spPr>
        <p:txBody>
          <a:bodyPr wrap="square" rtlCol="0">
            <a:spAutoFit/>
          </a:bodyPr>
          <a:lstStyle/>
          <a:p>
            <a:r>
              <a:rPr lang="uk-UA" sz="1400" b="1" dirty="0"/>
              <a:t>Найдавніші організми, мають ротову борозенку</a:t>
            </a:r>
          </a:p>
        </p:txBody>
      </p:sp>
      <p:sp>
        <p:nvSpPr>
          <p:cNvPr id="7" name="TextBox 6"/>
          <p:cNvSpPr txBox="1"/>
          <p:nvPr/>
        </p:nvSpPr>
        <p:spPr>
          <a:xfrm>
            <a:off x="5796136" y="1312927"/>
            <a:ext cx="3132856" cy="954107"/>
          </a:xfrm>
          <a:prstGeom prst="rect">
            <a:avLst/>
          </a:prstGeom>
          <a:noFill/>
        </p:spPr>
        <p:txBody>
          <a:bodyPr wrap="square" rtlCol="0">
            <a:spAutoFit/>
          </a:bodyPr>
          <a:lstStyle/>
          <a:p>
            <a:r>
              <a:rPr lang="uk-UA" sz="1400" b="1" dirty="0"/>
              <a:t>Є схильність до утворення амебоїдних клітин, включають більшість гетеротрофних еукаріот</a:t>
            </a:r>
          </a:p>
        </p:txBody>
      </p:sp>
    </p:spTree>
    <p:extLst>
      <p:ext uri="{BB962C8B-B14F-4D97-AF65-F5344CB8AC3E}">
        <p14:creationId xmlns:p14="http://schemas.microsoft.com/office/powerpoint/2010/main" val="1859656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332656"/>
            <a:ext cx="8028384" cy="830997"/>
          </a:xfrm>
          <a:prstGeom prst="rect">
            <a:avLst/>
          </a:prstGeom>
          <a:noFill/>
        </p:spPr>
        <p:txBody>
          <a:bodyPr wrap="square" rtlCol="0">
            <a:spAutoFit/>
          </a:bodyPr>
          <a:lstStyle/>
          <a:p>
            <a:pPr algn="ctr"/>
            <a:r>
              <a:rPr lang="uk-UA" sz="2400" dirty="0"/>
              <a:t>Надцарство Еукаріоти включає Царства Тварини, Рослини, Гриби.</a:t>
            </a:r>
          </a:p>
        </p:txBody>
      </p:sp>
      <p:pic>
        <p:nvPicPr>
          <p:cNvPr id="3" name="Рисунок 2">
            <a:extLst>
              <a:ext uri="{FF2B5EF4-FFF2-40B4-BE49-F238E27FC236}">
                <a16:creationId xmlns:a16="http://schemas.microsoft.com/office/drawing/2014/main" id="{5124E2B2-FA2D-4409-D2CE-7FDB798BA926}"/>
              </a:ext>
            </a:extLst>
          </p:cNvPr>
          <p:cNvPicPr>
            <a:picLocks noChangeAspect="1"/>
          </p:cNvPicPr>
          <p:nvPr/>
        </p:nvPicPr>
        <p:blipFill>
          <a:blip r:embed="rId2"/>
          <a:stretch>
            <a:fillRect/>
          </a:stretch>
        </p:blipFill>
        <p:spPr>
          <a:xfrm>
            <a:off x="786075" y="1196752"/>
            <a:ext cx="7613100" cy="5145321"/>
          </a:xfrm>
          <a:prstGeom prst="rect">
            <a:avLst/>
          </a:prstGeom>
        </p:spPr>
      </p:pic>
    </p:spTree>
    <p:extLst>
      <p:ext uri="{BB962C8B-B14F-4D97-AF65-F5344CB8AC3E}">
        <p14:creationId xmlns:p14="http://schemas.microsoft.com/office/powerpoint/2010/main" val="3664784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p:nvPr>
        </p:nvSpPr>
        <p:spPr>
          <a:xfrm>
            <a:off x="468313" y="260350"/>
            <a:ext cx="8507412" cy="1143000"/>
          </a:xfrm>
        </p:spPr>
        <p:txBody>
          <a:bodyPr/>
          <a:lstStyle/>
          <a:p>
            <a:r>
              <a:rPr lang="ru-RU" sz="4000" dirty="0"/>
              <a:t> </a:t>
            </a:r>
            <a:r>
              <a:rPr lang="ru-RU" sz="3200" b="1" dirty="0">
                <a:solidFill>
                  <a:srgbClr val="0000CC"/>
                </a:solidFill>
              </a:rPr>
              <a:t>Структурно-функціональна</a:t>
            </a:r>
            <a:br>
              <a:rPr lang="ru-RU" sz="3200" b="1" dirty="0">
                <a:solidFill>
                  <a:srgbClr val="0000CC"/>
                </a:solidFill>
              </a:rPr>
            </a:br>
            <a:r>
              <a:rPr lang="ru-RU" sz="3200" b="1" dirty="0">
                <a:solidFill>
                  <a:srgbClr val="0000CC"/>
                </a:solidFill>
              </a:rPr>
              <a:t>організація клітини</a:t>
            </a:r>
            <a:endParaRPr lang="ru-RU" sz="4000" b="1" dirty="0"/>
          </a:p>
        </p:txBody>
      </p:sp>
      <p:sp>
        <p:nvSpPr>
          <p:cNvPr id="380931" name="Rectangle 3"/>
          <p:cNvSpPr>
            <a:spLocks noGrp="1" noChangeArrowheads="1"/>
          </p:cNvSpPr>
          <p:nvPr>
            <p:ph type="body" idx="1"/>
          </p:nvPr>
        </p:nvSpPr>
        <p:spPr>
          <a:xfrm>
            <a:off x="457200" y="1600200"/>
            <a:ext cx="8686800" cy="4525963"/>
          </a:xfrm>
        </p:spPr>
        <p:txBody>
          <a:bodyPr/>
          <a:lstStyle/>
          <a:p>
            <a:pPr>
              <a:lnSpc>
                <a:spcPct val="90000"/>
              </a:lnSpc>
              <a:buFontTx/>
              <a:buNone/>
            </a:pPr>
            <a:r>
              <a:rPr lang="ru-RU" sz="3600" dirty="0"/>
              <a:t> </a:t>
            </a:r>
            <a:r>
              <a:rPr lang="ru-RU" sz="2800" b="1" dirty="0">
                <a:solidFill>
                  <a:srgbClr val="FF0000"/>
                </a:solidFill>
              </a:rPr>
              <a:t>Клітина</a:t>
            </a:r>
            <a:r>
              <a:rPr lang="ru-RU" sz="2800" dirty="0"/>
              <a:t> – найпростіша біологічна система, яка здатна до самооновлення, самовідтворення та розвитку</a:t>
            </a:r>
          </a:p>
          <a:p>
            <a:pPr>
              <a:lnSpc>
                <a:spcPct val="90000"/>
              </a:lnSpc>
              <a:buFontTx/>
              <a:buNone/>
            </a:pPr>
            <a:r>
              <a:rPr lang="ru-RU" sz="2800" dirty="0"/>
              <a:t> </a:t>
            </a:r>
            <a:r>
              <a:rPr lang="ru-RU" sz="2800" b="1" dirty="0">
                <a:solidFill>
                  <a:srgbClr val="FF0000"/>
                </a:solidFill>
              </a:rPr>
              <a:t>Клітина</a:t>
            </a:r>
            <a:r>
              <a:rPr lang="ru-RU" sz="2800" dirty="0"/>
              <a:t> – основна структурно-функціональна та генетична одиниця живого. Через неї відбуваються потоки речовини, енергії й інформації. Це динамічно стійка відкрита система, яка складається з багатьох взаємопов</a:t>
            </a:r>
            <a:r>
              <a:rPr lang="en-US" sz="2800" dirty="0"/>
              <a:t>’</a:t>
            </a:r>
            <a:r>
              <a:rPr lang="ru-RU" sz="2800" dirty="0"/>
              <a:t>язаних елементів</a:t>
            </a:r>
          </a:p>
          <a:p>
            <a:pPr>
              <a:lnSpc>
                <a:spcPct val="90000"/>
              </a:lnSpc>
              <a:buFontTx/>
              <a:buNone/>
            </a:pPr>
            <a:r>
              <a:rPr lang="ru-RU" sz="2800" dirty="0"/>
              <a:t> </a:t>
            </a:r>
            <a:r>
              <a:rPr lang="ru-RU" sz="2800" b="1" dirty="0">
                <a:solidFill>
                  <a:srgbClr val="FF0000"/>
                </a:solidFill>
              </a:rPr>
              <a:t> Клітина</a:t>
            </a:r>
            <a:r>
              <a:rPr lang="ru-RU" sz="2800" dirty="0">
                <a:solidFill>
                  <a:srgbClr val="800080"/>
                </a:solidFill>
              </a:rPr>
              <a:t> </a:t>
            </a:r>
            <a:r>
              <a:rPr lang="ru-RU" sz="2800" dirty="0"/>
              <a:t>– основа будови прокаріот, одноклітинних еукаріот, грибів, рослин і тварин</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213" y="765175"/>
            <a:ext cx="7848600" cy="520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13578577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294B4C-2C53-80C5-1898-F4500B1CD1D9}"/>
              </a:ext>
            </a:extLst>
          </p:cNvPr>
          <p:cNvSpPr>
            <a:spLocks noGrp="1"/>
          </p:cNvSpPr>
          <p:nvPr>
            <p:ph type="title"/>
          </p:nvPr>
        </p:nvSpPr>
        <p:spPr/>
        <p:txBody>
          <a:bodyPr/>
          <a:lstStyle/>
          <a:p>
            <a:endParaRPr lang="ru-UA"/>
          </a:p>
        </p:txBody>
      </p:sp>
      <p:pic>
        <p:nvPicPr>
          <p:cNvPr id="1026" name="Picture 2" descr="15. Особенности строения клеток прокариот: Строение прокариотических клеток">
            <a:extLst>
              <a:ext uri="{FF2B5EF4-FFF2-40B4-BE49-F238E27FC236}">
                <a16:creationId xmlns:a16="http://schemas.microsoft.com/office/drawing/2014/main" id="{903B8941-AF42-4D8D-5EC3-7065002CAF2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404664"/>
            <a:ext cx="4752528" cy="3909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515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p:cNvSpPr>
            <a:spLocks noGrp="1" noChangeArrowheads="1"/>
          </p:cNvSpPr>
          <p:nvPr>
            <p:ph type="title"/>
          </p:nvPr>
        </p:nvSpPr>
        <p:spPr>
          <a:xfrm>
            <a:off x="468313" y="260350"/>
            <a:ext cx="8229600" cy="1143000"/>
          </a:xfrm>
        </p:spPr>
        <p:txBody>
          <a:bodyPr/>
          <a:lstStyle/>
          <a:p>
            <a:r>
              <a:rPr lang="ru-RU" sz="3600" b="1" dirty="0">
                <a:solidFill>
                  <a:srgbClr val="FF0000"/>
                </a:solidFill>
                <a:effectLst>
                  <a:outerShdw blurRad="38100" dist="38100" dir="2700000" algn="tl">
                    <a:srgbClr val="C0C0C0"/>
                  </a:outerShdw>
                </a:effectLst>
              </a:rPr>
              <a:t>Прокаріоти</a:t>
            </a:r>
            <a:r>
              <a:rPr lang="ru-RU" sz="3600" dirty="0">
                <a:solidFill>
                  <a:srgbClr val="000000"/>
                </a:solidFill>
              </a:rPr>
              <a:t> </a:t>
            </a:r>
            <a:r>
              <a:rPr lang="ru-RU" sz="3600" dirty="0"/>
              <a:t>– </a:t>
            </a:r>
            <a:r>
              <a:rPr lang="ru-RU" sz="2800" dirty="0"/>
              <a:t>одноклітинні доядерні</a:t>
            </a:r>
            <a:br>
              <a:rPr lang="ru-RU" sz="2800" dirty="0"/>
            </a:br>
            <a:r>
              <a:rPr lang="ru-RU" sz="2800" dirty="0"/>
              <a:t>          організми</a:t>
            </a:r>
            <a:endParaRPr lang="ru-RU" sz="2000" dirty="0"/>
          </a:p>
        </p:txBody>
      </p:sp>
      <p:sp>
        <p:nvSpPr>
          <p:cNvPr id="418819" name="Rectangle 3"/>
          <p:cNvSpPr>
            <a:spLocks noGrp="1" noChangeArrowheads="1"/>
          </p:cNvSpPr>
          <p:nvPr>
            <p:ph type="body" idx="1"/>
          </p:nvPr>
        </p:nvSpPr>
        <p:spPr>
          <a:xfrm>
            <a:off x="179388" y="1341438"/>
            <a:ext cx="8964612" cy="5516562"/>
          </a:xfrm>
        </p:spPr>
        <p:txBody>
          <a:bodyPr/>
          <a:lstStyle/>
          <a:p>
            <a:pPr algn="ctr">
              <a:lnSpc>
                <a:spcPct val="80000"/>
              </a:lnSpc>
              <a:buFontTx/>
              <a:buNone/>
            </a:pPr>
            <a:endParaRPr lang="ru-RU" sz="2400" dirty="0"/>
          </a:p>
          <a:p>
            <a:pPr>
              <a:lnSpc>
                <a:spcPct val="80000"/>
              </a:lnSpc>
              <a:buFontTx/>
              <a:buNone/>
            </a:pPr>
            <a:r>
              <a:rPr lang="ru-RU" sz="2400" dirty="0"/>
              <a:t>       1. Невеликі розміри – 0,5-3,0 мкм</a:t>
            </a:r>
            <a:endParaRPr lang="en-US" sz="2400" dirty="0"/>
          </a:p>
          <a:p>
            <a:pPr>
              <a:lnSpc>
                <a:spcPct val="80000"/>
              </a:lnSpc>
              <a:buFontTx/>
              <a:buNone/>
            </a:pPr>
            <a:endParaRPr lang="ru-RU" sz="2400" dirty="0"/>
          </a:p>
          <a:p>
            <a:pPr>
              <a:lnSpc>
                <a:spcPct val="80000"/>
              </a:lnSpc>
              <a:buFontTx/>
              <a:buNone/>
            </a:pPr>
            <a:r>
              <a:rPr lang="ru-RU" sz="2400" dirty="0"/>
              <a:t>       2. Відсутня ядерна мембрана, тобто </a:t>
            </a:r>
            <a:r>
              <a:rPr lang="ru-RU" sz="2400" b="1" dirty="0"/>
              <a:t>немає морфологічно обмеженого ядра</a:t>
            </a:r>
          </a:p>
          <a:p>
            <a:pPr>
              <a:lnSpc>
                <a:spcPct val="80000"/>
              </a:lnSpc>
              <a:buFontTx/>
              <a:buNone/>
            </a:pPr>
            <a:r>
              <a:rPr lang="ru-RU" sz="2400" dirty="0"/>
              <a:t>    Генетичний матеріал представлено однією довгою кільцевою молекулою ДНК, яка упакована в клітині у вигляді петель в ядерній зоні(</a:t>
            </a:r>
            <a:r>
              <a:rPr lang="ru-RU" sz="2400" b="1" dirty="0">
                <a:solidFill>
                  <a:srgbClr val="008000"/>
                </a:solidFill>
              </a:rPr>
              <a:t>нуклеоїді</a:t>
            </a:r>
            <a:r>
              <a:rPr lang="ru-RU" sz="2400" dirty="0"/>
              <a:t>). Гістонових білків не виявлено, відсутня нуклеосомна організація хроматину</a:t>
            </a:r>
          </a:p>
          <a:p>
            <a:pPr>
              <a:lnSpc>
                <a:spcPct val="80000"/>
              </a:lnSpc>
              <a:buFontTx/>
              <a:buNone/>
            </a:pPr>
            <a:r>
              <a:rPr lang="ru-RU" sz="2400" dirty="0"/>
              <a:t>		Молекулярна маса ДНК прокаріот складає в середньому 2,5</a:t>
            </a:r>
            <a:r>
              <a:rPr lang="en-US" sz="2400" dirty="0">
                <a:cs typeface="Times New Roman" pitchFamily="18" charset="0"/>
              </a:rPr>
              <a:t>×</a:t>
            </a:r>
            <a:r>
              <a:rPr lang="ru-RU" sz="2400" dirty="0"/>
              <a:t>10</a:t>
            </a:r>
            <a:r>
              <a:rPr lang="ru-RU" sz="2400" baseline="30000" dirty="0"/>
              <a:t>9</a:t>
            </a:r>
            <a:r>
              <a:rPr lang="en-US" sz="2400" dirty="0">
                <a:cs typeface="Times New Roman" pitchFamily="18" charset="0"/>
              </a:rPr>
              <a:t>±</a:t>
            </a:r>
            <a:r>
              <a:rPr lang="ru-RU" sz="2400" dirty="0"/>
              <a:t>0,5</a:t>
            </a:r>
            <a:r>
              <a:rPr lang="en-US" sz="2400" dirty="0">
                <a:cs typeface="Times New Roman" pitchFamily="18" charset="0"/>
              </a:rPr>
              <a:t>×</a:t>
            </a:r>
            <a:r>
              <a:rPr lang="ru-RU" sz="2400" dirty="0"/>
              <a:t>10</a:t>
            </a:r>
            <a:r>
              <a:rPr lang="ru-RU" sz="2400" baseline="30000" dirty="0"/>
              <a:t>9</a:t>
            </a:r>
            <a:r>
              <a:rPr lang="ru-RU" sz="2400" dirty="0"/>
              <a:t>, що відповідає приблизно       2000 структурним генам</a:t>
            </a:r>
          </a:p>
          <a:p>
            <a:pPr>
              <a:lnSpc>
                <a:spcPct val="80000"/>
              </a:lnSpc>
              <a:buFontTx/>
              <a:buNone/>
            </a:pPr>
            <a:r>
              <a:rPr lang="ru-RU" sz="2400" dirty="0"/>
              <a:t>        </a:t>
            </a:r>
          </a:p>
          <a:p>
            <a:pPr>
              <a:lnSpc>
                <a:spcPct val="90000"/>
              </a:lnSpc>
              <a:buFontTx/>
              <a:buNone/>
            </a:pPr>
            <a:r>
              <a:rPr lang="ru-RU" sz="2400" dirty="0"/>
              <a:t>        3. Цитоплазма може містити </a:t>
            </a:r>
            <a:r>
              <a:rPr lang="ru-RU" sz="2400" b="1" dirty="0">
                <a:solidFill>
                  <a:srgbClr val="008000"/>
                </a:solidFill>
              </a:rPr>
              <a:t>плазміди</a:t>
            </a:r>
            <a:r>
              <a:rPr lang="ru-RU" sz="2400" dirty="0">
                <a:solidFill>
                  <a:srgbClr val="33CC33"/>
                </a:solidFill>
              </a:rPr>
              <a:t> –</a:t>
            </a:r>
            <a:r>
              <a:rPr lang="ru-RU" sz="2400" dirty="0"/>
              <a:t> дрібні кільцеві молекули ДНК, які вміщують один або декілька генів</a:t>
            </a:r>
          </a:p>
          <a:p>
            <a:pPr>
              <a:lnSpc>
                <a:spcPct val="90000"/>
              </a:lnSpc>
              <a:buFontTx/>
              <a:buNone/>
            </a:pPr>
            <a:r>
              <a:rPr lang="ru-RU" sz="2400" dirty="0"/>
              <a:t>          </a:t>
            </a:r>
          </a:p>
        </p:txBody>
      </p:sp>
    </p:spTree>
  </p:cSld>
  <p:clrMapOvr>
    <a:masterClrMapping/>
  </p:clrMapOvr>
  <p:transition advTm="9235"/>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p:cNvSpPr>
            <a:spLocks noGrp="1" noChangeArrowheads="1"/>
          </p:cNvSpPr>
          <p:nvPr>
            <p:ph type="body" idx="1"/>
          </p:nvPr>
        </p:nvSpPr>
        <p:spPr>
          <a:xfrm>
            <a:off x="0" y="260350"/>
            <a:ext cx="8893175" cy="5832475"/>
          </a:xfrm>
        </p:spPr>
        <p:txBody>
          <a:bodyPr/>
          <a:lstStyle/>
          <a:p>
            <a:pPr>
              <a:lnSpc>
                <a:spcPct val="90000"/>
              </a:lnSpc>
              <a:buFontTx/>
              <a:buNone/>
            </a:pPr>
            <a:r>
              <a:rPr lang="ru-RU" sz="2400" dirty="0"/>
              <a:t>          </a:t>
            </a:r>
          </a:p>
          <a:p>
            <a:pPr>
              <a:lnSpc>
                <a:spcPct val="90000"/>
              </a:lnSpc>
              <a:buNone/>
            </a:pPr>
            <a:r>
              <a:rPr lang="ru-RU" sz="2400" dirty="0"/>
              <a:t>        </a:t>
            </a:r>
            <a:r>
              <a:rPr lang="en-US" sz="2400" dirty="0"/>
              <a:t>4</a:t>
            </a:r>
            <a:r>
              <a:rPr lang="ru-RU" sz="2400" dirty="0"/>
              <a:t> . </a:t>
            </a:r>
            <a:r>
              <a:rPr lang="ru-RU" sz="2400" b="1" dirty="0"/>
              <a:t>Відсутні мембранні органоїди</a:t>
            </a:r>
            <a:r>
              <a:rPr lang="en-US" sz="2400" b="1" dirty="0"/>
              <a:t>. </a:t>
            </a:r>
            <a:r>
              <a:rPr lang="ru-RU" sz="2400" dirty="0"/>
              <a:t>Зовнішня клітинна мембрана часто утворює вип</a:t>
            </a:r>
            <a:r>
              <a:rPr lang="en-US" sz="2400" dirty="0"/>
              <a:t>’</a:t>
            </a:r>
            <a:r>
              <a:rPr lang="ru-RU" sz="2400" dirty="0"/>
              <a:t>ячування в цитоплазму (</a:t>
            </a:r>
            <a:r>
              <a:rPr lang="ru-RU" sz="2400" dirty="0">
                <a:solidFill>
                  <a:srgbClr val="008000"/>
                </a:solidFill>
              </a:rPr>
              <a:t>мезосоми</a:t>
            </a:r>
            <a:r>
              <a:rPr lang="ru-RU" sz="2400" dirty="0"/>
              <a:t>), які виконують функцію синтезу АТФ</a:t>
            </a:r>
            <a:r>
              <a:rPr lang="en-US" sz="2400" dirty="0"/>
              <a:t>.</a:t>
            </a:r>
          </a:p>
          <a:p>
            <a:pPr>
              <a:lnSpc>
                <a:spcPct val="90000"/>
              </a:lnSpc>
              <a:buNone/>
            </a:pPr>
            <a:r>
              <a:rPr lang="en-US" sz="2400" dirty="0"/>
              <a:t>         5. </a:t>
            </a:r>
            <a:r>
              <a:rPr lang="uk-UA" sz="2400" dirty="0"/>
              <a:t>Є рибосоми, менші за розміром, ніж у еукаріот</a:t>
            </a:r>
            <a:endParaRPr lang="ru-RU" sz="2400" dirty="0"/>
          </a:p>
          <a:p>
            <a:pPr>
              <a:lnSpc>
                <a:spcPct val="90000"/>
              </a:lnSpc>
              <a:buFontTx/>
              <a:buNone/>
            </a:pPr>
            <a:r>
              <a:rPr lang="ru-RU" sz="2400" dirty="0"/>
              <a:t>         6. Відсутній </a:t>
            </a:r>
            <a:r>
              <a:rPr lang="ru-RU" sz="2400" dirty="0">
                <a:solidFill>
                  <a:srgbClr val="008000"/>
                </a:solidFill>
              </a:rPr>
              <a:t>клітинний центр,</a:t>
            </a:r>
            <a:r>
              <a:rPr lang="ru-RU" sz="2400" dirty="0"/>
              <a:t> не типові внутрішньоклітинні переміщення цитоплазми й амебоподібний рух </a:t>
            </a:r>
          </a:p>
          <a:p>
            <a:pPr>
              <a:lnSpc>
                <a:spcPct val="90000"/>
              </a:lnSpc>
              <a:buFontTx/>
              <a:buNone/>
            </a:pPr>
            <a:r>
              <a:rPr lang="ru-RU" sz="2400" dirty="0"/>
              <a:t>         7. Вкриті клітинною стінкою, яка у багатьох містить глікопептид </a:t>
            </a:r>
            <a:r>
              <a:rPr lang="ru-RU" sz="2400" dirty="0">
                <a:solidFill>
                  <a:srgbClr val="008000"/>
                </a:solidFill>
              </a:rPr>
              <a:t>муреїн </a:t>
            </a:r>
            <a:r>
              <a:rPr lang="ru-RU" sz="2400" dirty="0"/>
              <a:t>–щільний захисний елемент клітинної стінки</a:t>
            </a:r>
          </a:p>
          <a:p>
            <a:pPr>
              <a:lnSpc>
                <a:spcPct val="90000"/>
              </a:lnSpc>
              <a:buFontTx/>
              <a:buNone/>
            </a:pPr>
            <a:r>
              <a:rPr lang="ru-RU" sz="2400" dirty="0"/>
              <a:t>          8. Розмножуються </a:t>
            </a:r>
            <a:r>
              <a:rPr lang="uk-UA" sz="2400" dirty="0">
                <a:solidFill>
                  <a:srgbClr val="008000"/>
                </a:solidFill>
              </a:rPr>
              <a:t>прямим поділом</a:t>
            </a:r>
            <a:r>
              <a:rPr lang="ru-RU" sz="2400" dirty="0"/>
              <a:t> кожні 20 хв.</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body" idx="1"/>
          </p:nvPr>
        </p:nvSpPr>
        <p:spPr>
          <a:xfrm>
            <a:off x="4572000" y="1412776"/>
            <a:ext cx="3816424" cy="4569321"/>
          </a:xfrm>
        </p:spPr>
        <p:txBody>
          <a:bodyPr/>
          <a:lstStyle/>
          <a:p>
            <a:pPr marL="339725" indent="-339725">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uk-UA" altLang="ru-RU" sz="2000" dirty="0"/>
              <a:t>Розмір еукаріотичні клітини коливається від 10 до 100 мкм. Клітини людини зазвичай мають розмір від 20 до 30 мкм.</a:t>
            </a:r>
          </a:p>
          <a:p>
            <a:pPr marL="339725" indent="-339725">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uk-UA" altLang="ru-RU" sz="2000" dirty="0"/>
              <a:t>Форма клітини сильно відрізняється не тільки в різних організмах, але і в різних тканинах одного організму</a:t>
            </a:r>
            <a:endParaRPr lang="en-US" altLang="ru-RU" sz="2000" dirty="0">
              <a:cs typeface="Arial" charset="0"/>
            </a:endParaRPr>
          </a:p>
        </p:txBody>
      </p:sp>
      <p:sp>
        <p:nvSpPr>
          <p:cNvPr id="5" name="Rectangle 2"/>
          <p:cNvSpPr>
            <a:spLocks noGrp="1" noChangeArrowheads="1"/>
          </p:cNvSpPr>
          <p:nvPr>
            <p:ph type="title"/>
          </p:nvPr>
        </p:nvSpPr>
        <p:spPr/>
        <p:txBody>
          <a:bodyPr/>
          <a:lstStyle/>
          <a:p>
            <a:r>
              <a:rPr lang="ru-RU" sz="4800" dirty="0"/>
              <a:t>  </a:t>
            </a:r>
            <a:r>
              <a:rPr lang="ru-RU" sz="4800" dirty="0">
                <a:solidFill>
                  <a:srgbClr val="0000FF"/>
                </a:solidFill>
              </a:rPr>
              <a:t> </a:t>
            </a:r>
            <a:r>
              <a:rPr lang="ru-RU" sz="2800" b="1" dirty="0">
                <a:solidFill>
                  <a:srgbClr val="C00000"/>
                </a:solidFill>
              </a:rPr>
              <a:t>Еукаріоти</a:t>
            </a:r>
            <a:r>
              <a:rPr lang="ru-RU" sz="2800" dirty="0">
                <a:solidFill>
                  <a:srgbClr val="C00000"/>
                </a:solidFill>
              </a:rPr>
              <a:t> </a:t>
            </a:r>
            <a:r>
              <a:rPr lang="ru-RU" sz="2800" dirty="0"/>
              <a:t>– ядерні організми, мають ядро оточене ядерною мембраною </a:t>
            </a:r>
            <a:br>
              <a:rPr lang="ru-RU" sz="2800" dirty="0"/>
            </a:br>
            <a:endParaRPr lang="ru-RU" sz="2800" dirty="0"/>
          </a:p>
        </p:txBody>
      </p:sp>
      <p:pic>
        <p:nvPicPr>
          <p:cNvPr id="6" name="Picture 3"/>
          <p:cNvPicPr>
            <a:picLocks noChangeAspect="1" noChangeArrowheads="1"/>
          </p:cNvPicPr>
          <p:nvPr/>
        </p:nvPicPr>
        <p:blipFill>
          <a:blip r:embed="rId3" cstate="print"/>
          <a:srcRect/>
          <a:stretch>
            <a:fillRect/>
          </a:stretch>
        </p:blipFill>
        <p:spPr bwMode="auto">
          <a:xfrm>
            <a:off x="1043608" y="1484784"/>
            <a:ext cx="3316035" cy="5104007"/>
          </a:xfrm>
          <a:prstGeom prst="rect">
            <a:avLst/>
          </a:prstGeom>
          <a:noFill/>
          <a:ln w="9525">
            <a:noFill/>
            <a:round/>
            <a:headEnd/>
            <a:tailEnd/>
          </a:ln>
        </p:spPr>
      </p:pic>
      <p:pic>
        <p:nvPicPr>
          <p:cNvPr id="7" name="Picture 2"/>
          <p:cNvPicPr>
            <a:picLocks noChangeAspect="1" noChangeArrowheads="1"/>
          </p:cNvPicPr>
          <p:nvPr/>
        </p:nvPicPr>
        <p:blipFill>
          <a:blip r:embed="rId4" cstate="print"/>
          <a:srcRect/>
          <a:stretch>
            <a:fillRect/>
          </a:stretch>
        </p:blipFill>
        <p:spPr bwMode="auto">
          <a:xfrm>
            <a:off x="7092280" y="4509120"/>
            <a:ext cx="1584101" cy="2015499"/>
          </a:xfrm>
          <a:prstGeom prst="rect">
            <a:avLst/>
          </a:prstGeom>
          <a:noFill/>
          <a:ln w="9525">
            <a:noFill/>
            <a:round/>
            <a:headEnd/>
            <a:tailEnd/>
          </a:ln>
        </p:spPr>
      </p:pic>
      <p:pic>
        <p:nvPicPr>
          <p:cNvPr id="8" name="Picture 1"/>
          <p:cNvPicPr>
            <a:picLocks noChangeAspect="1" noChangeArrowheads="1"/>
          </p:cNvPicPr>
          <p:nvPr/>
        </p:nvPicPr>
        <p:blipFill>
          <a:blip r:embed="rId5" cstate="print"/>
          <a:srcRect/>
          <a:stretch>
            <a:fillRect/>
          </a:stretch>
        </p:blipFill>
        <p:spPr bwMode="auto">
          <a:xfrm>
            <a:off x="4716016" y="4869160"/>
            <a:ext cx="1577975" cy="162877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body"/>
          </p:nvPr>
        </p:nvSpPr>
        <p:spPr>
          <a:xfrm>
            <a:off x="914400" y="404813"/>
            <a:ext cx="8229600" cy="5686425"/>
          </a:xfrm>
        </p:spPr>
        <p:txBody>
          <a:bodyPr anchor="t"/>
          <a:lstStyle/>
          <a:p>
            <a:pPr eaLnBrk="1" hangingPunct="1">
              <a:defRPr/>
            </a:pPr>
            <a:r>
              <a:rPr lang="en-US" dirty="0"/>
              <a:t> </a:t>
            </a:r>
            <a:endParaRPr lang="uk-UA" dirty="0"/>
          </a:p>
        </p:txBody>
      </p:sp>
      <p:sp>
        <p:nvSpPr>
          <p:cNvPr id="56323" name="Text Box 3"/>
          <p:cNvSpPr txBox="1">
            <a:spLocks noChangeArrowheads="1"/>
          </p:cNvSpPr>
          <p:nvPr/>
        </p:nvSpPr>
        <p:spPr bwMode="auto">
          <a:xfrm>
            <a:off x="6300788" y="1341438"/>
            <a:ext cx="2663825" cy="366712"/>
          </a:xfrm>
          <a:prstGeom prst="rect">
            <a:avLst/>
          </a:prstGeom>
          <a:noFill/>
          <a:ln w="9525">
            <a:noFill/>
            <a:round/>
            <a:headEnd/>
            <a:tailEnd/>
          </a:ln>
        </p:spPr>
        <p:txBody>
          <a:bodyPr wrap="none" anchor="ctr"/>
          <a:lstStyle/>
          <a:p>
            <a:pPr>
              <a:buClr>
                <a:srgbClr val="000000"/>
              </a:buClr>
              <a:buSzPct val="100000"/>
              <a:buFont typeface="Times New Roman" pitchFamily="16" charset="0"/>
              <a:buNone/>
            </a:pPr>
            <a:endParaRPr lang="uk-UA" altLang="ru-RU"/>
          </a:p>
        </p:txBody>
      </p:sp>
      <p:sp>
        <p:nvSpPr>
          <p:cNvPr id="56324" name="Text Box 4"/>
          <p:cNvSpPr txBox="1">
            <a:spLocks noChangeArrowheads="1"/>
          </p:cNvSpPr>
          <p:nvPr/>
        </p:nvSpPr>
        <p:spPr bwMode="auto">
          <a:xfrm>
            <a:off x="6012160" y="548680"/>
            <a:ext cx="2916237" cy="5788380"/>
          </a:xfrm>
          <a:prstGeom prst="rect">
            <a:avLst/>
          </a:prstGeom>
          <a:noFill/>
          <a:ln w="9525">
            <a:noFill/>
            <a:round/>
            <a:headEnd/>
            <a:tailEnd/>
          </a:ln>
        </p:spPr>
        <p:txBody>
          <a:bodyPr lIns="90000" tIns="46800" rIns="90000" bIns="46800">
            <a:spAutoFit/>
          </a:bodyPr>
          <a:lstStyle/>
          <a:p>
            <a:pPr eaLnBrk="1" hangingPunct="1">
              <a:spcBef>
                <a:spcPts val="600"/>
              </a:spcBef>
              <a:buClr>
                <a:srgbClr val="000000"/>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sz="2400" dirty="0">
                <a:solidFill>
                  <a:srgbClr val="000000"/>
                </a:solidFill>
              </a:rPr>
              <a:t> </a:t>
            </a:r>
            <a:r>
              <a:rPr lang="ru-RU" altLang="ru-RU" sz="2400" dirty="0">
                <a:solidFill>
                  <a:srgbClr val="000000"/>
                </a:solidFill>
              </a:rPr>
              <a:t>Еукаріотичні клітини мають систему внутрішних мембран, які разом називають </a:t>
            </a:r>
            <a:r>
              <a:rPr lang="ru-RU" altLang="ru-RU" sz="2400" b="1" dirty="0">
                <a:solidFill>
                  <a:srgbClr val="C00000"/>
                </a:solidFill>
              </a:rPr>
              <a:t>ендомембранною системою</a:t>
            </a:r>
            <a:r>
              <a:rPr lang="ru-RU" altLang="ru-RU" sz="2400" dirty="0">
                <a:solidFill>
                  <a:srgbClr val="000000"/>
                </a:solidFill>
              </a:rPr>
              <a:t>.</a:t>
            </a:r>
          </a:p>
          <a:p>
            <a:pPr eaLnBrk="1" hangingPunct="1">
              <a:spcBef>
                <a:spcPts val="600"/>
              </a:spcBef>
              <a:buClr>
                <a:srgbClr val="000000"/>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altLang="ru-RU" sz="2400" dirty="0">
              <a:solidFill>
                <a:srgbClr val="000000"/>
              </a:solidFill>
            </a:endParaRPr>
          </a:p>
          <a:p>
            <a:pPr eaLnBrk="1" hangingPunct="1">
              <a:spcBef>
                <a:spcPts val="600"/>
              </a:spcBef>
              <a:buClr>
                <a:srgbClr val="000000"/>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400" dirty="0">
                <a:solidFill>
                  <a:srgbClr val="000000"/>
                </a:solidFill>
              </a:rPr>
              <a:t>Вона поділяє цитоплазму на компартменти та утворює </a:t>
            </a:r>
            <a:r>
              <a:rPr lang="ru-RU" altLang="ru-RU" sz="2400" b="1" dirty="0">
                <a:solidFill>
                  <a:srgbClr val="C00000"/>
                </a:solidFill>
              </a:rPr>
              <a:t>обмежені мембраною органели</a:t>
            </a:r>
            <a:r>
              <a:rPr lang="ru-RU" altLang="ru-RU" sz="2400" dirty="0">
                <a:solidFill>
                  <a:srgbClr val="000000"/>
                </a:solidFill>
              </a:rPr>
              <a:t>.</a:t>
            </a:r>
          </a:p>
        </p:txBody>
      </p:sp>
      <p:grpSp>
        <p:nvGrpSpPr>
          <p:cNvPr id="2" name="Группа 17"/>
          <p:cNvGrpSpPr>
            <a:grpSpLocks/>
          </p:cNvGrpSpPr>
          <p:nvPr/>
        </p:nvGrpSpPr>
        <p:grpSpPr bwMode="auto">
          <a:xfrm>
            <a:off x="250825" y="981075"/>
            <a:ext cx="6219825" cy="5310188"/>
            <a:chOff x="0" y="1052513"/>
            <a:chExt cx="6219800" cy="5310187"/>
          </a:xfrm>
        </p:grpSpPr>
        <p:pic>
          <p:nvPicPr>
            <p:cNvPr id="56329" name="Picture 2"/>
            <p:cNvPicPr>
              <a:picLocks noChangeAspect="1" noChangeArrowheads="1"/>
            </p:cNvPicPr>
            <p:nvPr/>
          </p:nvPicPr>
          <p:blipFill>
            <a:blip r:embed="rId3" cstate="print"/>
            <a:srcRect l="13411" r="16498"/>
            <a:stretch>
              <a:fillRect/>
            </a:stretch>
          </p:blipFill>
          <p:spPr bwMode="auto">
            <a:xfrm>
              <a:off x="468313" y="1052513"/>
              <a:ext cx="4895850" cy="4926012"/>
            </a:xfrm>
            <a:prstGeom prst="rect">
              <a:avLst/>
            </a:prstGeom>
            <a:noFill/>
            <a:ln w="9525">
              <a:noFill/>
              <a:round/>
              <a:headEnd/>
              <a:tailEnd/>
            </a:ln>
          </p:spPr>
        </p:pic>
        <p:sp>
          <p:nvSpPr>
            <p:cNvPr id="56330" name="Text Box 5"/>
            <p:cNvSpPr txBox="1">
              <a:spLocks noChangeArrowheads="1"/>
            </p:cNvSpPr>
            <p:nvPr/>
          </p:nvSpPr>
          <p:spPr bwMode="auto">
            <a:xfrm>
              <a:off x="2123728" y="1052736"/>
              <a:ext cx="2016125" cy="368300"/>
            </a:xfrm>
            <a:prstGeom prst="rect">
              <a:avLst/>
            </a:prstGeom>
            <a:noFill/>
            <a:ln w="9525">
              <a:noFill/>
              <a:round/>
              <a:headEnd/>
              <a:tailEnd/>
            </a:ln>
          </p:spPr>
          <p:txBody>
            <a:bodyPr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solidFill>
                    <a:srgbClr val="000000"/>
                  </a:solidFill>
                </a:rPr>
                <a:t>mitochondrion</a:t>
              </a:r>
            </a:p>
          </p:txBody>
        </p:sp>
        <p:sp>
          <p:nvSpPr>
            <p:cNvPr id="56331" name="Text Box 6"/>
            <p:cNvSpPr txBox="1">
              <a:spLocks noChangeArrowheads="1"/>
            </p:cNvSpPr>
            <p:nvPr/>
          </p:nvSpPr>
          <p:spPr bwMode="auto">
            <a:xfrm>
              <a:off x="684213" y="5516563"/>
              <a:ext cx="2016125" cy="368300"/>
            </a:xfrm>
            <a:prstGeom prst="rect">
              <a:avLst/>
            </a:prstGeom>
            <a:noFill/>
            <a:ln w="9525">
              <a:noFill/>
              <a:round/>
              <a:headEnd/>
              <a:tailEnd/>
            </a:ln>
          </p:spPr>
          <p:txBody>
            <a:bodyPr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solidFill>
                    <a:srgbClr val="000000"/>
                  </a:solidFill>
                </a:rPr>
                <a:t>Golgi complex</a:t>
              </a:r>
            </a:p>
          </p:txBody>
        </p:sp>
        <p:sp>
          <p:nvSpPr>
            <p:cNvPr id="56332" name="Text Box 7"/>
            <p:cNvSpPr txBox="1">
              <a:spLocks noChangeArrowheads="1"/>
            </p:cNvSpPr>
            <p:nvPr/>
          </p:nvSpPr>
          <p:spPr bwMode="auto">
            <a:xfrm>
              <a:off x="2843213" y="5445125"/>
              <a:ext cx="1584325" cy="917575"/>
            </a:xfrm>
            <a:prstGeom prst="rect">
              <a:avLst/>
            </a:prstGeom>
            <a:noFill/>
            <a:ln w="9525">
              <a:noFill/>
              <a:round/>
              <a:headEnd/>
              <a:tailEnd/>
            </a:ln>
          </p:spPr>
          <p:txBody>
            <a:bodyPr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solidFill>
                    <a:srgbClr val="000000"/>
                  </a:solidFill>
                </a:rPr>
                <a:t>Smooth endoplasmic reticulum</a:t>
              </a:r>
            </a:p>
          </p:txBody>
        </p:sp>
        <p:sp>
          <p:nvSpPr>
            <p:cNvPr id="56333" name="Text Box 8"/>
            <p:cNvSpPr txBox="1">
              <a:spLocks noChangeArrowheads="1"/>
            </p:cNvSpPr>
            <p:nvPr/>
          </p:nvSpPr>
          <p:spPr bwMode="auto">
            <a:xfrm>
              <a:off x="4860032" y="3356992"/>
              <a:ext cx="1008062" cy="642937"/>
            </a:xfrm>
            <a:prstGeom prst="rect">
              <a:avLst/>
            </a:prstGeom>
            <a:noFill/>
            <a:ln w="9525">
              <a:noFill/>
              <a:round/>
              <a:headEnd/>
              <a:tailEnd/>
            </a:ln>
          </p:spPr>
          <p:txBody>
            <a:bodyPr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solidFill>
                    <a:srgbClr val="000000"/>
                  </a:solidFill>
                </a:rPr>
                <a:t>Rough ER</a:t>
              </a:r>
            </a:p>
          </p:txBody>
        </p:sp>
        <p:sp>
          <p:nvSpPr>
            <p:cNvPr id="56334" name="Text Box 9"/>
            <p:cNvSpPr txBox="1">
              <a:spLocks noChangeArrowheads="1"/>
            </p:cNvSpPr>
            <p:nvPr/>
          </p:nvSpPr>
          <p:spPr bwMode="auto">
            <a:xfrm>
              <a:off x="179512" y="1988840"/>
              <a:ext cx="1152525" cy="368300"/>
            </a:xfrm>
            <a:prstGeom prst="rect">
              <a:avLst/>
            </a:prstGeom>
            <a:noFill/>
            <a:ln w="9525">
              <a:noFill/>
              <a:round/>
              <a:headEnd/>
              <a:tailEnd/>
            </a:ln>
          </p:spPr>
          <p:txBody>
            <a:bodyPr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solidFill>
                    <a:srgbClr val="000000"/>
                  </a:solidFill>
                </a:rPr>
                <a:t>lysosome</a:t>
              </a:r>
            </a:p>
          </p:txBody>
        </p:sp>
        <p:sp>
          <p:nvSpPr>
            <p:cNvPr id="56335" name="Text Box 10"/>
            <p:cNvSpPr txBox="1">
              <a:spLocks noChangeArrowheads="1"/>
            </p:cNvSpPr>
            <p:nvPr/>
          </p:nvSpPr>
          <p:spPr bwMode="auto">
            <a:xfrm>
              <a:off x="0" y="2564904"/>
              <a:ext cx="1079500" cy="368300"/>
            </a:xfrm>
            <a:prstGeom prst="rect">
              <a:avLst/>
            </a:prstGeom>
            <a:noFill/>
            <a:ln w="9525">
              <a:noFill/>
              <a:round/>
              <a:headEnd/>
              <a:tailEnd/>
            </a:ln>
          </p:spPr>
          <p:txBody>
            <a:bodyPr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solidFill>
                    <a:srgbClr val="000000"/>
                  </a:solidFill>
                </a:rPr>
                <a:t>centriole</a:t>
              </a:r>
            </a:p>
          </p:txBody>
        </p:sp>
        <p:sp>
          <p:nvSpPr>
            <p:cNvPr id="56336" name="Text Box 10"/>
            <p:cNvSpPr txBox="1">
              <a:spLocks noChangeArrowheads="1"/>
            </p:cNvSpPr>
            <p:nvPr/>
          </p:nvSpPr>
          <p:spPr bwMode="auto">
            <a:xfrm>
              <a:off x="4139952" y="4941168"/>
              <a:ext cx="1296144" cy="371513"/>
            </a:xfrm>
            <a:prstGeom prst="rect">
              <a:avLst/>
            </a:prstGeom>
            <a:noFill/>
            <a:ln w="9525">
              <a:noFill/>
              <a:round/>
              <a:headEnd/>
              <a:tailEnd/>
            </a:ln>
          </p:spPr>
          <p:txBody>
            <a:bodyPr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solidFill>
                    <a:srgbClr val="000000"/>
                  </a:solidFill>
                </a:rPr>
                <a:t>membrane</a:t>
              </a:r>
            </a:p>
          </p:txBody>
        </p:sp>
        <p:sp>
          <p:nvSpPr>
            <p:cNvPr id="56337" name="Text Box 10"/>
            <p:cNvSpPr txBox="1">
              <a:spLocks noChangeArrowheads="1"/>
            </p:cNvSpPr>
            <p:nvPr/>
          </p:nvSpPr>
          <p:spPr bwMode="auto">
            <a:xfrm>
              <a:off x="4644008" y="4221088"/>
              <a:ext cx="1296144" cy="371513"/>
            </a:xfrm>
            <a:prstGeom prst="rect">
              <a:avLst/>
            </a:prstGeom>
            <a:noFill/>
            <a:ln w="9525">
              <a:noFill/>
              <a:round/>
              <a:headEnd/>
              <a:tailEnd/>
            </a:ln>
          </p:spPr>
          <p:txBody>
            <a:bodyPr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solidFill>
                    <a:srgbClr val="000000"/>
                  </a:solidFill>
                </a:rPr>
                <a:t>ribosomes</a:t>
              </a:r>
            </a:p>
          </p:txBody>
        </p:sp>
        <p:sp>
          <p:nvSpPr>
            <p:cNvPr id="56338" name="Text Box 10"/>
            <p:cNvSpPr txBox="1">
              <a:spLocks noChangeArrowheads="1"/>
            </p:cNvSpPr>
            <p:nvPr/>
          </p:nvSpPr>
          <p:spPr bwMode="auto">
            <a:xfrm>
              <a:off x="0" y="4509120"/>
              <a:ext cx="1403648" cy="371513"/>
            </a:xfrm>
            <a:prstGeom prst="rect">
              <a:avLst/>
            </a:prstGeom>
            <a:noFill/>
            <a:ln w="9525">
              <a:noFill/>
              <a:round/>
              <a:headEnd/>
              <a:tailEnd/>
            </a:ln>
          </p:spPr>
          <p:txBody>
            <a:bodyPr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solidFill>
                    <a:srgbClr val="000000"/>
                  </a:solidFill>
                </a:rPr>
                <a:t>peroxisome</a:t>
              </a:r>
            </a:p>
          </p:txBody>
        </p:sp>
        <p:sp>
          <p:nvSpPr>
            <p:cNvPr id="56339" name="Text Box 10"/>
            <p:cNvSpPr txBox="1">
              <a:spLocks noChangeArrowheads="1"/>
            </p:cNvSpPr>
            <p:nvPr/>
          </p:nvSpPr>
          <p:spPr bwMode="auto">
            <a:xfrm>
              <a:off x="4860032" y="2852936"/>
              <a:ext cx="1359768" cy="371513"/>
            </a:xfrm>
            <a:prstGeom prst="rect">
              <a:avLst/>
            </a:prstGeom>
            <a:noFill/>
            <a:ln w="9525">
              <a:noFill/>
              <a:round/>
              <a:headEnd/>
              <a:tailEnd/>
            </a:ln>
          </p:spPr>
          <p:txBody>
            <a:bodyPr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solidFill>
                    <a:srgbClr val="000000"/>
                  </a:solidFill>
                </a:rPr>
                <a:t>nucleus</a:t>
              </a:r>
            </a:p>
          </p:txBody>
        </p:sp>
        <p:sp>
          <p:nvSpPr>
            <p:cNvPr id="56340" name="Text Box 10"/>
            <p:cNvSpPr txBox="1">
              <a:spLocks noChangeArrowheads="1"/>
            </p:cNvSpPr>
            <p:nvPr/>
          </p:nvSpPr>
          <p:spPr bwMode="auto">
            <a:xfrm>
              <a:off x="4644008" y="1844824"/>
              <a:ext cx="1224136" cy="371513"/>
            </a:xfrm>
            <a:prstGeom prst="rect">
              <a:avLst/>
            </a:prstGeom>
            <a:noFill/>
            <a:ln w="9525">
              <a:noFill/>
              <a:round/>
              <a:headEnd/>
              <a:tailEnd/>
            </a:ln>
          </p:spPr>
          <p:txBody>
            <a:bodyPr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a:solidFill>
                    <a:srgbClr val="000000"/>
                  </a:solidFill>
                </a:rPr>
                <a:t>flagellum</a:t>
              </a:r>
            </a:p>
          </p:txBody>
        </p:sp>
      </p:grpSp>
      <p:sp>
        <p:nvSpPr>
          <p:cNvPr id="15" name="Правая фигурная скобка 14"/>
          <p:cNvSpPr/>
          <p:nvPr/>
        </p:nvSpPr>
        <p:spPr bwMode="auto">
          <a:xfrm>
            <a:off x="5004048" y="2636912"/>
            <a:ext cx="216024" cy="792088"/>
          </a:xfrm>
          <a:prstGeom prst="rightBrace">
            <a:avLst/>
          </a:prstGeom>
          <a:no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lstStyle/>
          <a:p>
            <a:pPr>
              <a:buClr>
                <a:srgbClr val="000000"/>
              </a:buClr>
              <a:buSzPct val="100000"/>
              <a:buFont typeface="Times New Roman" pitchFamily="16" charset="0"/>
              <a:buNone/>
              <a:defRPr/>
            </a:pPr>
            <a:endParaRPr lang="uk-UA">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
          <p:cNvSpPr>
            <a:spLocks noGrp="1" noChangeArrowheads="1"/>
          </p:cNvSpPr>
          <p:nvPr>
            <p:ph type="title"/>
          </p:nvPr>
        </p:nvSpPr>
        <p:spPr>
          <a:xfrm>
            <a:off x="457200" y="288925"/>
            <a:ext cx="8229600" cy="1312863"/>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200" b="1" dirty="0">
                <a:solidFill>
                  <a:srgbClr val="0000FF"/>
                </a:solidFill>
              </a:rPr>
              <a:t>Генетичний матеріал еукаріотичної клітини</a:t>
            </a:r>
            <a:br>
              <a:rPr lang="en-US" altLang="ru-RU" sz="4000" dirty="0">
                <a:solidFill>
                  <a:srgbClr val="009999"/>
                </a:solidFill>
              </a:rPr>
            </a:br>
            <a:endParaRPr lang="en-US" altLang="ru-RU" sz="4000" dirty="0">
              <a:solidFill>
                <a:srgbClr val="009999"/>
              </a:solidFill>
            </a:endParaRPr>
          </a:p>
        </p:txBody>
      </p:sp>
      <p:sp>
        <p:nvSpPr>
          <p:cNvPr id="58371" name="Rectangle 2"/>
          <p:cNvSpPr>
            <a:spLocks noGrp="1" noChangeArrowheads="1"/>
          </p:cNvSpPr>
          <p:nvPr>
            <p:ph type="body" idx="1"/>
          </p:nvPr>
        </p:nvSpPr>
        <p:spPr>
          <a:xfrm>
            <a:off x="467544" y="1484784"/>
            <a:ext cx="8229600" cy="5000625"/>
          </a:xfrm>
        </p:spPr>
        <p:txBody>
          <a:bodyPr/>
          <a:lstStyle/>
          <a:p>
            <a:pPr marL="339725" indent="-339725">
              <a:lnSpc>
                <a:spcPct val="90000"/>
              </a:lnSpc>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uk-UA" altLang="ru-RU" sz="2800" dirty="0"/>
              <a:t>Генетичний матеріал оточений з двомембранною оболонкою, утворюючи окреме ядро</a:t>
            </a:r>
          </a:p>
          <a:p>
            <a:pPr marL="339725" indent="-339725">
              <a:lnSpc>
                <a:spcPct val="90000"/>
              </a:lnSpc>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uk-UA" altLang="ru-RU" sz="2800" dirty="0"/>
              <a:t>ДНК пов’язана з гістоновими білками, що утворюють справжні хромосоми</a:t>
            </a:r>
          </a:p>
          <a:p>
            <a:pPr marL="339725" indent="-339725">
              <a:lnSpc>
                <a:spcPct val="90000"/>
              </a:lnSpc>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uk-UA" altLang="ru-RU" sz="2800" dirty="0"/>
              <a:t>Еукаріотичні клітини, як правило, диплоїдні (мають парні хромосоми)</a:t>
            </a:r>
          </a:p>
          <a:p>
            <a:pPr marL="339725" indent="-339725">
              <a:lnSpc>
                <a:spcPct val="90000"/>
              </a:lnSpc>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endParaRPr lang="uk-UA" altLang="ru-RU" sz="2800" dirty="0"/>
          </a:p>
          <a:p>
            <a:pPr marL="339725" indent="-339725">
              <a:lnSpc>
                <a:spcPct val="90000"/>
              </a:lnSpc>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uk-UA" altLang="ru-RU" sz="2800" dirty="0"/>
              <a:t>Розрізняють два види поділу: мітоз і мейоз</a:t>
            </a:r>
            <a:endParaRPr lang="ru-RU" altLang="ru-RU" sz="28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uk-UA" sz="2400" dirty="0"/>
              <a:t>Принципові відмінності між прокаріотичною і еукаріотичною клітиною</a:t>
            </a:r>
          </a:p>
        </p:txBody>
      </p:sp>
      <p:graphicFrame>
        <p:nvGraphicFramePr>
          <p:cNvPr id="4" name="Содержимое 3"/>
          <p:cNvGraphicFramePr>
            <a:graphicFrameLocks noGrp="1"/>
          </p:cNvGraphicFramePr>
          <p:nvPr>
            <p:ph idx="1"/>
          </p:nvPr>
        </p:nvGraphicFramePr>
        <p:xfrm>
          <a:off x="457200" y="1600200"/>
          <a:ext cx="8229600" cy="375412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pPr algn="ctr"/>
                      <a:r>
                        <a:rPr lang="uk-UA" dirty="0">
                          <a:solidFill>
                            <a:schemeClr val="accent6">
                              <a:lumMod val="75000"/>
                            </a:schemeClr>
                          </a:solidFill>
                        </a:rPr>
                        <a:t>Прокаріоти</a:t>
                      </a:r>
                    </a:p>
                  </a:txBody>
                  <a:tcPr/>
                </a:tc>
                <a:tc>
                  <a:txBody>
                    <a:bodyPr/>
                    <a:lstStyle/>
                    <a:p>
                      <a:pPr algn="ctr"/>
                      <a:r>
                        <a:rPr lang="uk-UA" dirty="0">
                          <a:solidFill>
                            <a:schemeClr val="accent6">
                              <a:lumMod val="75000"/>
                            </a:schemeClr>
                          </a:solidFill>
                        </a:rPr>
                        <a:t>Еукаріоти</a:t>
                      </a:r>
                    </a:p>
                  </a:txBody>
                  <a:tcPr/>
                </a:tc>
                <a:extLst>
                  <a:ext uri="{0D108BD9-81ED-4DB2-BD59-A6C34878D82A}">
                    <a16:rowId xmlns:a16="http://schemas.microsoft.com/office/drawing/2014/main" val="10000"/>
                  </a:ext>
                </a:extLst>
              </a:tr>
              <a:tr h="370840">
                <a:tc>
                  <a:txBody>
                    <a:bodyPr/>
                    <a:lstStyle/>
                    <a:p>
                      <a:r>
                        <a:rPr lang="uk-UA" dirty="0"/>
                        <a:t>Ядро відсутнє, генетичний матеріал розміщений в ядерній зоні - нуклеоїді</a:t>
                      </a:r>
                    </a:p>
                  </a:txBody>
                  <a:tcPr/>
                </a:tc>
                <a:tc>
                  <a:txBody>
                    <a:bodyPr/>
                    <a:lstStyle/>
                    <a:p>
                      <a:r>
                        <a:rPr lang="uk-UA" dirty="0"/>
                        <a:t>Є ядро, обмежене ядерною оболонкою</a:t>
                      </a:r>
                    </a:p>
                  </a:txBody>
                  <a:tcPr/>
                </a:tc>
                <a:extLst>
                  <a:ext uri="{0D108BD9-81ED-4DB2-BD59-A6C34878D82A}">
                    <a16:rowId xmlns:a16="http://schemas.microsoft.com/office/drawing/2014/main" val="10001"/>
                  </a:ext>
                </a:extLst>
              </a:tr>
              <a:tr h="370840">
                <a:tc>
                  <a:txBody>
                    <a:bodyPr/>
                    <a:lstStyle/>
                    <a:p>
                      <a:r>
                        <a:rPr lang="uk-UA" dirty="0"/>
                        <a:t>Одна кільцева ДНК, не зв</a:t>
                      </a:r>
                      <a:r>
                        <a:rPr lang="en-US" dirty="0"/>
                        <a:t>’</a:t>
                      </a:r>
                      <a:r>
                        <a:rPr lang="uk-UA" dirty="0"/>
                        <a:t>язана з білками</a:t>
                      </a:r>
                    </a:p>
                  </a:txBody>
                  <a:tcPr/>
                </a:tc>
                <a:tc>
                  <a:txBody>
                    <a:bodyPr/>
                    <a:lstStyle/>
                    <a:p>
                      <a:r>
                        <a:rPr lang="uk-UA" dirty="0"/>
                        <a:t>ДНК пов</a:t>
                      </a:r>
                      <a:r>
                        <a:rPr lang="en-US" dirty="0"/>
                        <a:t>’</a:t>
                      </a:r>
                      <a:r>
                        <a:rPr lang="uk-UA" dirty="0"/>
                        <a:t>язана з гістоновими</a:t>
                      </a:r>
                      <a:r>
                        <a:rPr lang="uk-UA" baseline="0" dirty="0"/>
                        <a:t> білками, утворює справжні хромосоми</a:t>
                      </a:r>
                      <a:endParaRPr lang="uk-UA" dirty="0"/>
                    </a:p>
                  </a:txBody>
                  <a:tcPr/>
                </a:tc>
                <a:extLst>
                  <a:ext uri="{0D108BD9-81ED-4DB2-BD59-A6C34878D82A}">
                    <a16:rowId xmlns:a16="http://schemas.microsoft.com/office/drawing/2014/main" val="10002"/>
                  </a:ext>
                </a:extLst>
              </a:tr>
              <a:tr h="370840">
                <a:tc>
                  <a:txBody>
                    <a:bodyPr/>
                    <a:lstStyle/>
                    <a:p>
                      <a:r>
                        <a:rPr lang="uk-UA" dirty="0"/>
                        <a:t>Мембранні органели відсутні</a:t>
                      </a:r>
                    </a:p>
                  </a:txBody>
                  <a:tcPr/>
                </a:tc>
                <a:tc>
                  <a:txBody>
                    <a:bodyPr/>
                    <a:lstStyle/>
                    <a:p>
                      <a:r>
                        <a:rPr lang="uk-UA" dirty="0"/>
                        <a:t>Є органели, оточені однією або двома мембранами</a:t>
                      </a:r>
                    </a:p>
                  </a:txBody>
                  <a:tcPr/>
                </a:tc>
                <a:extLst>
                  <a:ext uri="{0D108BD9-81ED-4DB2-BD59-A6C34878D82A}">
                    <a16:rowId xmlns:a16="http://schemas.microsoft.com/office/drawing/2014/main" val="10003"/>
                  </a:ext>
                </a:extLst>
              </a:tr>
              <a:tr h="370840">
                <a:tc>
                  <a:txBody>
                    <a:bodyPr/>
                    <a:lstStyle/>
                    <a:p>
                      <a:r>
                        <a:rPr lang="uk-UA" dirty="0"/>
                        <a:t>Відбувається прямий поділ клітини</a:t>
                      </a:r>
                    </a:p>
                  </a:txBody>
                  <a:tcPr/>
                </a:tc>
                <a:tc>
                  <a:txBody>
                    <a:bodyPr/>
                    <a:lstStyle/>
                    <a:p>
                      <a:r>
                        <a:rPr lang="uk-UA" dirty="0"/>
                        <a:t>Основний тип</a:t>
                      </a:r>
                      <a:r>
                        <a:rPr lang="uk-UA" baseline="0" dirty="0"/>
                        <a:t> </a:t>
                      </a:r>
                      <a:r>
                        <a:rPr lang="uk-UA" dirty="0"/>
                        <a:t>поділу – мітоз.</a:t>
                      </a:r>
                      <a:r>
                        <a:rPr lang="uk-UA" baseline="0" dirty="0"/>
                        <a:t> Приутворення </a:t>
                      </a:r>
                      <a:r>
                        <a:rPr lang="uk-UA" dirty="0"/>
                        <a:t>статевих клітин у тварин</a:t>
                      </a:r>
                      <a:r>
                        <a:rPr lang="uk-UA" baseline="0" dirty="0"/>
                        <a:t> - </a:t>
                      </a:r>
                      <a:r>
                        <a:rPr lang="uk-UA" dirty="0"/>
                        <a:t>мейоз.</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ChangeArrowheads="1"/>
          </p:cNvSpPr>
          <p:nvPr/>
        </p:nvSpPr>
        <p:spPr bwMode="auto">
          <a:xfrm>
            <a:off x="251520" y="1052736"/>
            <a:ext cx="8518525" cy="1143000"/>
          </a:xfrm>
          <a:prstGeom prst="rect">
            <a:avLst/>
          </a:prstGeom>
          <a:noFill/>
          <a:ln w="9525">
            <a:noFill/>
            <a:round/>
            <a:headEnd/>
            <a:tailEnd/>
          </a:ln>
        </p:spPr>
        <p:txBody>
          <a:bodyPr lIns="90000" tIns="46800" rIns="90000" bIns="46800" anchor="ctr"/>
          <a:lstStyle/>
          <a:p>
            <a:pPr algn="ct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200" b="1" dirty="0">
                <a:solidFill>
                  <a:srgbClr val="FF0000"/>
                </a:solidFill>
              </a:rPr>
              <a:t>Головні компоненти еукаріотичної клітини: </a:t>
            </a:r>
          </a:p>
          <a:p>
            <a:pPr eaLnBrk="1" hangingPunct="1">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200" b="1" dirty="0">
                <a:solidFill>
                  <a:srgbClr val="009999"/>
                </a:solidFill>
              </a:rPr>
              <a:t>оболонка, </a:t>
            </a:r>
          </a:p>
          <a:p>
            <a:pPr eaLnBrk="1" hangingPunct="1">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200" b="1" dirty="0">
                <a:solidFill>
                  <a:srgbClr val="009999"/>
                </a:solidFill>
              </a:rPr>
              <a:t>цитоплазма, </a:t>
            </a:r>
          </a:p>
          <a:p>
            <a:pPr eaLnBrk="1" hangingPunct="1">
              <a:buSzPct val="100000"/>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200" b="1" dirty="0">
                <a:solidFill>
                  <a:srgbClr val="009999"/>
                </a:solidFill>
              </a:rPr>
              <a:t>ядро</a:t>
            </a:r>
            <a:r>
              <a:rPr lang="ru-RU" altLang="ru-RU" sz="3600" b="1" dirty="0">
                <a:solidFill>
                  <a:srgbClr val="009999"/>
                </a:solidFill>
              </a:rPr>
              <a:t>.</a:t>
            </a:r>
            <a:r>
              <a:rPr lang="ru-RU" altLang="ru-RU" sz="2800" dirty="0">
                <a:solidFill>
                  <a:srgbClr val="000000"/>
                </a:solidFill>
              </a:rPr>
              <a:t> </a:t>
            </a:r>
            <a:r>
              <a:rPr lang="ru-RU" altLang="ru-RU" sz="2400" dirty="0">
                <a:solidFill>
                  <a:srgbClr val="000000"/>
                </a:solidFill>
              </a:rPr>
              <a:t> </a:t>
            </a:r>
          </a:p>
        </p:txBody>
      </p:sp>
      <p:sp>
        <p:nvSpPr>
          <p:cNvPr id="4" name="Прямоугольник 3"/>
          <p:cNvSpPr/>
          <p:nvPr/>
        </p:nvSpPr>
        <p:spPr>
          <a:xfrm>
            <a:off x="539552" y="3212976"/>
            <a:ext cx="7992888" cy="2308324"/>
          </a:xfrm>
          <a:prstGeom prst="rect">
            <a:avLst/>
          </a:prstGeom>
        </p:spPr>
        <p:txBody>
          <a:bodyPr wrap="square">
            <a:spAutoFit/>
          </a:bodyPr>
          <a:lstStyle/>
          <a:p>
            <a:r>
              <a:rPr lang="uk-UA" dirty="0"/>
              <a:t>Клітинна мембрана (плазмалема) </a:t>
            </a:r>
          </a:p>
          <a:p>
            <a:r>
              <a:rPr lang="uk-UA" b="1" dirty="0"/>
              <a:t>Хімічний склад</a:t>
            </a:r>
            <a:r>
              <a:rPr lang="uk-UA" dirty="0"/>
              <a:t>: </a:t>
            </a:r>
          </a:p>
          <a:p>
            <a:pPr>
              <a:buFont typeface="Arial" pitchFamily="34" charset="0"/>
              <a:buChar char="•"/>
            </a:pPr>
            <a:r>
              <a:rPr lang="uk-UA" dirty="0"/>
              <a:t>Фосфоліпіди</a:t>
            </a:r>
          </a:p>
          <a:p>
            <a:pPr>
              <a:buFont typeface="Arial" pitchFamily="34" charset="0"/>
              <a:buChar char="•"/>
            </a:pPr>
            <a:r>
              <a:rPr lang="uk-UA" dirty="0"/>
              <a:t>холестерол</a:t>
            </a:r>
          </a:p>
          <a:p>
            <a:pPr>
              <a:buFont typeface="Arial" pitchFamily="34" charset="0"/>
              <a:buChar char="•"/>
            </a:pPr>
            <a:r>
              <a:rPr lang="uk-UA" dirty="0"/>
              <a:t>білки. </a:t>
            </a:r>
          </a:p>
          <a:p>
            <a:pPr>
              <a:buFont typeface="Arial" pitchFamily="34" charset="0"/>
              <a:buChar char="•"/>
            </a:pPr>
            <a:r>
              <a:rPr lang="uk-UA" dirty="0"/>
              <a:t>Фософоліпіди розташовані у два шари. Кожна молекула фосфоліпіду має гідрофільний та гідрофобний кінці. Гідрофільні кінці знаходяться зовні, а гідрофобні звернені усередину один до одного.</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a:buNone/>
            </a:pPr>
            <a:r>
              <a:rPr lang="uk-UA" dirty="0"/>
              <a:t>. </a:t>
            </a:r>
          </a:p>
        </p:txBody>
      </p:sp>
      <p:pic>
        <p:nvPicPr>
          <p:cNvPr id="4" name="Picture 2"/>
          <p:cNvPicPr>
            <a:picLocks noChangeAspect="1" noChangeArrowheads="1"/>
          </p:cNvPicPr>
          <p:nvPr/>
        </p:nvPicPr>
        <p:blipFill>
          <a:blip r:embed="rId2" cstate="print"/>
          <a:srcRect/>
          <a:stretch>
            <a:fillRect/>
          </a:stretch>
        </p:blipFill>
        <p:spPr bwMode="auto">
          <a:xfrm>
            <a:off x="755576" y="2420888"/>
            <a:ext cx="7876851" cy="4012952"/>
          </a:xfrm>
          <a:prstGeom prst="rect">
            <a:avLst/>
          </a:prstGeom>
          <a:noFill/>
          <a:ln w="9525">
            <a:noFill/>
            <a:round/>
            <a:headEnd/>
            <a:tailEnd/>
          </a:ln>
        </p:spPr>
      </p:pic>
      <p:sp>
        <p:nvSpPr>
          <p:cNvPr id="5" name="TextBox 4"/>
          <p:cNvSpPr txBox="1"/>
          <p:nvPr/>
        </p:nvSpPr>
        <p:spPr>
          <a:xfrm>
            <a:off x="2555776" y="260648"/>
            <a:ext cx="4284250" cy="369332"/>
          </a:xfrm>
          <a:prstGeom prst="rect">
            <a:avLst/>
          </a:prstGeom>
          <a:noFill/>
        </p:spPr>
        <p:txBody>
          <a:bodyPr wrap="none" rtlCol="0">
            <a:spAutoFit/>
          </a:bodyPr>
          <a:lstStyle/>
          <a:p>
            <a:r>
              <a:rPr lang="uk-UA" dirty="0"/>
              <a:t>Модель мембрани – рідинно-мозаїчна</a:t>
            </a:r>
          </a:p>
        </p:txBody>
      </p:sp>
      <p:sp>
        <p:nvSpPr>
          <p:cNvPr id="6" name="Прямоугольник 5"/>
          <p:cNvSpPr/>
          <p:nvPr/>
        </p:nvSpPr>
        <p:spPr>
          <a:xfrm>
            <a:off x="683568" y="764704"/>
            <a:ext cx="8460432" cy="1477328"/>
          </a:xfrm>
          <a:prstGeom prst="rect">
            <a:avLst/>
          </a:prstGeom>
        </p:spPr>
        <p:txBody>
          <a:bodyPr wrap="square">
            <a:spAutoFit/>
          </a:bodyPr>
          <a:lstStyle/>
          <a:p>
            <a:r>
              <a:rPr lang="uk-UA" dirty="0"/>
              <a:t>Основа мембрани – подвійний шар фосфоліпідів. </a:t>
            </a:r>
          </a:p>
          <a:p>
            <a:r>
              <a:rPr lang="uk-UA" dirty="0"/>
              <a:t>Кожна молекула фосфоліпіду має гідрофільний та гідрофобний кінці. Гідрофільні кінці знаходяться зовні, а гідрофобні звернені усередину один до одного</a:t>
            </a:r>
          </a:p>
          <a:p>
            <a:r>
              <a:rPr lang="uk-UA" dirty="0"/>
              <a:t>Білки вбудовані в мембрану мозаїчно</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ell Membrane Structure and Function | Biology - Quizizz"/>
          <p:cNvPicPr>
            <a:picLocks noChangeAspect="1" noChangeArrowheads="1"/>
          </p:cNvPicPr>
          <p:nvPr/>
        </p:nvPicPr>
        <p:blipFill>
          <a:blip r:embed="rId2" cstate="print"/>
          <a:srcRect/>
          <a:stretch>
            <a:fillRect/>
          </a:stretch>
        </p:blipFill>
        <p:spPr bwMode="auto">
          <a:xfrm>
            <a:off x="539552" y="1916832"/>
            <a:ext cx="8153400" cy="3895725"/>
          </a:xfrm>
          <a:prstGeom prst="rect">
            <a:avLst/>
          </a:prstGeom>
          <a:noFill/>
        </p:spPr>
      </p:pic>
      <p:sp>
        <p:nvSpPr>
          <p:cNvPr id="4" name="Прямоугольник 3"/>
          <p:cNvSpPr/>
          <p:nvPr/>
        </p:nvSpPr>
        <p:spPr>
          <a:xfrm>
            <a:off x="395536" y="476672"/>
            <a:ext cx="8496944" cy="1200329"/>
          </a:xfrm>
          <a:prstGeom prst="rect">
            <a:avLst/>
          </a:prstGeom>
        </p:spPr>
        <p:txBody>
          <a:bodyPr wrap="square">
            <a:spAutoFit/>
          </a:bodyPr>
          <a:lstStyle/>
          <a:p>
            <a:r>
              <a:rPr lang="uk-UA" dirty="0"/>
              <a:t>Надмембранна структура тваринної клітини – глікокалікс. Він утворений ланцюжками вуглеводів, які пов'язані з білками (глікопротеїди) та гідрофільними головками ліпідів (гліколіпіди). Основні функції глікокаліксу – структурна, рецепторна</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b="1" dirty="0">
                <a:solidFill>
                  <a:srgbClr val="FF0000"/>
                </a:solidFill>
              </a:rPr>
              <a:t>Головні функції плазмалеми</a:t>
            </a:r>
          </a:p>
        </p:txBody>
      </p:sp>
      <p:sp>
        <p:nvSpPr>
          <p:cNvPr id="3" name="Содержимое 2"/>
          <p:cNvSpPr>
            <a:spLocks noGrp="1"/>
          </p:cNvSpPr>
          <p:nvPr>
            <p:ph idx="1"/>
          </p:nvPr>
        </p:nvSpPr>
        <p:spPr>
          <a:xfrm>
            <a:off x="395536" y="1412776"/>
            <a:ext cx="8229600" cy="4525963"/>
          </a:xfrm>
        </p:spPr>
        <p:txBody>
          <a:bodyPr/>
          <a:lstStyle/>
          <a:p>
            <a:r>
              <a:rPr lang="uk-UA" sz="2800" b="1" dirty="0"/>
              <a:t>Захисна</a:t>
            </a:r>
            <a:r>
              <a:rPr lang="uk-UA" sz="2800" dirty="0"/>
              <a:t> (захищає вміст клітини від несприятливих факторів зовнішнього середовища). </a:t>
            </a:r>
          </a:p>
          <a:p>
            <a:r>
              <a:rPr lang="uk-UA" sz="2800" b="1" dirty="0"/>
              <a:t>Транспортна</a:t>
            </a:r>
            <a:r>
              <a:rPr lang="uk-UA" sz="2800" dirty="0"/>
              <a:t> (транспортує речовини в клітину та з клітини) </a:t>
            </a:r>
          </a:p>
          <a:p>
            <a:r>
              <a:rPr lang="uk-UA" sz="2800" b="1" dirty="0"/>
              <a:t>Каталітична</a:t>
            </a:r>
            <a:r>
              <a:rPr lang="uk-UA" sz="2800" dirty="0"/>
              <a:t> (містить ферменти),</a:t>
            </a:r>
          </a:p>
          <a:p>
            <a:r>
              <a:rPr lang="uk-UA" sz="2800" b="1" dirty="0"/>
              <a:t>Сигнальна</a:t>
            </a:r>
            <a:r>
              <a:rPr lang="uk-UA" sz="2800" dirty="0"/>
              <a:t> (містить рецептори та антигени)</a:t>
            </a:r>
          </a:p>
          <a:p>
            <a:r>
              <a:rPr lang="uk-UA" sz="2800" b="1" dirty="0"/>
              <a:t>Сполучна</a:t>
            </a:r>
            <a:r>
              <a:rPr lang="uk-UA" sz="2800" dirty="0"/>
              <a:t> (з'єднує клітини одна з одною).</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b="1" dirty="0">
                <a:solidFill>
                  <a:srgbClr val="FF0000"/>
                </a:solidFill>
              </a:rPr>
              <a:t>ТРАНСПОРТ РЕЧОВИН ЧЕРЕЗ КЛІТИННУ МЕМБРАНУ</a:t>
            </a:r>
            <a:endParaRPr lang="uk-UA" sz="2400" b="1" dirty="0">
              <a:solidFill>
                <a:srgbClr val="FF0000"/>
              </a:solidFill>
            </a:endParaRPr>
          </a:p>
        </p:txBody>
      </p:sp>
      <p:graphicFrame>
        <p:nvGraphicFramePr>
          <p:cNvPr id="4" name="Содержимое 3"/>
          <p:cNvGraphicFramePr>
            <a:graphicFrameLocks noGrp="1"/>
          </p:cNvGraphicFramePr>
          <p:nvPr>
            <p:ph idx="1"/>
          </p:nvPr>
        </p:nvGraphicFramePr>
        <p:xfrm>
          <a:off x="468313" y="1412875"/>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lstStyle/>
          <a:p>
            <a:r>
              <a:rPr lang="ru-RU" sz="3200" b="1" dirty="0">
                <a:solidFill>
                  <a:srgbClr val="FF0000"/>
                </a:solidFill>
              </a:rPr>
              <a:t>Цитоскелет</a:t>
            </a:r>
            <a:endParaRPr lang="uk-UA" sz="3200" b="1" dirty="0">
              <a:solidFill>
                <a:srgbClr val="FF0000"/>
              </a:solidFill>
            </a:endParaRPr>
          </a:p>
        </p:txBody>
      </p:sp>
      <p:sp>
        <p:nvSpPr>
          <p:cNvPr id="3" name="Содержимое 2"/>
          <p:cNvSpPr>
            <a:spLocks noGrp="1"/>
          </p:cNvSpPr>
          <p:nvPr>
            <p:ph idx="1"/>
          </p:nvPr>
        </p:nvSpPr>
        <p:spPr>
          <a:xfrm>
            <a:off x="467544" y="1052736"/>
            <a:ext cx="8229600" cy="4857403"/>
          </a:xfrm>
        </p:spPr>
        <p:txBody>
          <a:bodyPr/>
          <a:lstStyle/>
          <a:p>
            <a:pPr>
              <a:buNone/>
            </a:pPr>
            <a:r>
              <a:rPr lang="ru-RU" sz="2400" dirty="0"/>
              <a:t>сітка білкових фібрил і мікротрубочок, що вкривають зсередини цитоплазматичну мембрану і пронизують внутрішній простір клітини</a:t>
            </a:r>
          </a:p>
          <a:p>
            <a:pPr marL="457200" indent="-457200">
              <a:buAutoNum type="arabicParenR"/>
            </a:pPr>
            <a:r>
              <a:rPr lang="ru-RU" sz="2400" i="1" dirty="0"/>
              <a:t>мікротрубочки </a:t>
            </a:r>
            <a:r>
              <a:rPr lang="ru-RU" sz="2400" dirty="0"/>
              <a:t>(найтовстіші, діаметром 25 нм), утворені кількома білковими фібрилами, які містять глобулярний білок – тубулін; </a:t>
            </a:r>
          </a:p>
          <a:p>
            <a:pPr marL="457200" indent="-457200">
              <a:buAutoNum type="arabicParenR"/>
            </a:pPr>
            <a:r>
              <a:rPr lang="ru-RU" sz="2400" i="1" dirty="0"/>
              <a:t>мікрофіламенти </a:t>
            </a:r>
            <a:r>
              <a:rPr lang="ru-RU" sz="2400" dirty="0"/>
              <a:t>(найтонші, діаметром 7 нм) (</a:t>
            </a:r>
            <a:r>
              <a:rPr lang="en-US" sz="2400" dirty="0"/>
              <a:t>actin fila</a:t>
            </a:r>
            <a:r>
              <a:rPr lang="uk-UA" sz="2400" dirty="0"/>
              <a:t>­</a:t>
            </a:r>
            <a:r>
              <a:rPr lang="en-US" sz="2400" dirty="0"/>
              <a:t>ments</a:t>
            </a:r>
            <a:r>
              <a:rPr lang="ru-RU" sz="2400" dirty="0"/>
              <a:t>), що мають здатність скорочуватися, утворюються глобулярним білком – актином; </a:t>
            </a:r>
          </a:p>
          <a:p>
            <a:pPr marL="457200" indent="-457200">
              <a:buAutoNum type="arabicParenR"/>
            </a:pPr>
            <a:r>
              <a:rPr lang="ru-RU" sz="2400" i="1" dirty="0"/>
              <a:t>проміжні філаменти</a:t>
            </a:r>
            <a:r>
              <a:rPr lang="ru-RU" sz="2400" dirty="0"/>
              <a:t> діаметром 8 – 12 нм (комбінація кількох мікрофіламентів, наприклад, цитокератин, десмін).</a:t>
            </a:r>
            <a:endParaRPr lang="uk-UA" sz="2400" dirty="0"/>
          </a:p>
          <a:p>
            <a:pPr>
              <a:buNone/>
            </a:pPr>
            <a:endParaRPr lang="uk-UA" sz="2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
          <p:cNvSpPr>
            <a:spLocks noGrp="1" noChangeArrowheads="1"/>
          </p:cNvSpPr>
          <p:nvPr>
            <p:ph type="title"/>
          </p:nvPr>
        </p:nvSpPr>
        <p:spPr>
          <a:xfrm>
            <a:off x="457200" y="174625"/>
            <a:ext cx="8229600" cy="1435100"/>
          </a:xfrm>
        </p:spPr>
        <p:txBody>
          <a:bodyPr/>
          <a:lstStyle/>
          <a:p>
            <a:pPr eaLnBrk="1" hangingPunct="1"/>
            <a:r>
              <a:rPr lang="uk-UA" altLang="ru-RU" sz="3600" b="1" dirty="0">
                <a:solidFill>
                  <a:srgbClr val="0000FF"/>
                </a:solidFill>
              </a:rPr>
              <a:t>Білки цитоскелету</a:t>
            </a:r>
          </a:p>
        </p:txBody>
      </p:sp>
      <p:sp>
        <p:nvSpPr>
          <p:cNvPr id="67587" name="Rectangle 2"/>
          <p:cNvSpPr>
            <a:spLocks noGrp="1" noChangeArrowheads="1"/>
          </p:cNvSpPr>
          <p:nvPr>
            <p:ph type="body" idx="1"/>
          </p:nvPr>
        </p:nvSpPr>
        <p:spPr>
          <a:xfrm>
            <a:off x="457200" y="1600200"/>
            <a:ext cx="8229600" cy="4616450"/>
          </a:xfrm>
        </p:spPr>
        <p:txBody>
          <a:bodyPr/>
          <a:lstStyle/>
          <a:p>
            <a:pPr eaLnBrk="1" hangingPunct="1">
              <a:buFont typeface="Times New Roman" pitchFamily="16" charset="0"/>
              <a:buNone/>
            </a:pPr>
            <a:endParaRPr lang="uk-UA" altLang="ru-RU"/>
          </a:p>
        </p:txBody>
      </p:sp>
      <p:pic>
        <p:nvPicPr>
          <p:cNvPr id="67588" name="Picture 3"/>
          <p:cNvPicPr>
            <a:picLocks noChangeAspect="1" noChangeArrowheads="1"/>
          </p:cNvPicPr>
          <p:nvPr/>
        </p:nvPicPr>
        <p:blipFill>
          <a:blip r:embed="rId3" cstate="print"/>
          <a:srcRect/>
          <a:stretch>
            <a:fillRect/>
          </a:stretch>
        </p:blipFill>
        <p:spPr bwMode="auto">
          <a:xfrm>
            <a:off x="900113" y="1628775"/>
            <a:ext cx="7200900" cy="45085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1"/>
          <p:cNvPicPr>
            <a:picLocks noChangeAspect="1" noChangeArrowheads="1"/>
          </p:cNvPicPr>
          <p:nvPr/>
        </p:nvPicPr>
        <p:blipFill>
          <a:blip r:embed="rId3" cstate="print"/>
          <a:srcRect/>
          <a:stretch>
            <a:fillRect/>
          </a:stretch>
        </p:blipFill>
        <p:spPr bwMode="auto">
          <a:xfrm>
            <a:off x="1260475" y="720725"/>
            <a:ext cx="7019925" cy="5040313"/>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Митохондрія</a:t>
            </a:r>
            <a:br>
              <a:rPr lang="en-US" b="1" dirty="0"/>
            </a:br>
            <a:endParaRPr lang="uk-UA" dirty="0"/>
          </a:p>
        </p:txBody>
      </p:sp>
      <p:sp>
        <p:nvSpPr>
          <p:cNvPr id="3" name="Содержимое 2"/>
          <p:cNvSpPr>
            <a:spLocks noGrp="1"/>
          </p:cNvSpPr>
          <p:nvPr>
            <p:ph idx="1"/>
          </p:nvPr>
        </p:nvSpPr>
        <p:spPr>
          <a:xfrm>
            <a:off x="395536" y="980728"/>
            <a:ext cx="8229600" cy="4713387"/>
          </a:xfrm>
        </p:spPr>
        <p:txBody>
          <a:bodyPr/>
          <a:lstStyle/>
          <a:p>
            <a:r>
              <a:rPr lang="ru-RU" sz="2000" dirty="0"/>
              <a:t>Має дві мембрани. Зовнішня мембрана мітохондрії гладка, внутрішня утворює випинання – кристи. У кристах знаходяться ферменти для синтезу АТФ.</a:t>
            </a:r>
          </a:p>
          <a:p>
            <a:r>
              <a:rPr lang="ru-RU" sz="2000" dirty="0"/>
              <a:t>Внутрішнє середовище мітохондрій називається матрикс. У матриксі  є кільцева ДНК (мітохондріальна ДНК), РНК, рибосоми.</a:t>
            </a:r>
          </a:p>
          <a:p>
            <a:pPr>
              <a:buNone/>
            </a:pPr>
            <a:endParaRPr lang="ru-RU" sz="2000" dirty="0"/>
          </a:p>
        </p:txBody>
      </p:sp>
      <p:pic>
        <p:nvPicPr>
          <p:cNvPr id="4" name="Picture 2"/>
          <p:cNvPicPr>
            <a:picLocks noChangeAspect="1" noChangeArrowheads="1"/>
          </p:cNvPicPr>
          <p:nvPr/>
        </p:nvPicPr>
        <p:blipFill>
          <a:blip r:embed="rId2" cstate="print"/>
          <a:srcRect/>
          <a:stretch>
            <a:fillRect/>
          </a:stretch>
        </p:blipFill>
        <p:spPr bwMode="auto">
          <a:xfrm>
            <a:off x="971600" y="3068960"/>
            <a:ext cx="7343775" cy="3627437"/>
          </a:xfrm>
          <a:prstGeom prst="rect">
            <a:avLst/>
          </a:prstGeom>
          <a:noFill/>
          <a:ln w="9525">
            <a:noFill/>
            <a:round/>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692696"/>
            <a:ext cx="8136904" cy="1631216"/>
          </a:xfrm>
          <a:prstGeom prst="rect">
            <a:avLst/>
          </a:prstGeom>
        </p:spPr>
        <p:txBody>
          <a:bodyPr wrap="square">
            <a:spAutoFit/>
          </a:bodyPr>
          <a:lstStyle/>
          <a:p>
            <a:pPr algn="ctr"/>
            <a:r>
              <a:rPr lang="uk-UA" sz="2800" b="1" dirty="0"/>
              <a:t>Функції мітохондрій</a:t>
            </a:r>
          </a:p>
          <a:p>
            <a:endParaRPr lang="uk-UA" sz="2400" dirty="0"/>
          </a:p>
          <a:p>
            <a:pPr>
              <a:buFont typeface="Arial" pitchFamily="34" charset="0"/>
              <a:buChar char="•"/>
            </a:pPr>
            <a:r>
              <a:rPr lang="uk-UA" sz="2400" dirty="0"/>
              <a:t> синтез АТФ.</a:t>
            </a:r>
          </a:p>
          <a:p>
            <a:pPr>
              <a:buFont typeface="Arial" pitchFamily="34" charset="0"/>
              <a:buChar char="•"/>
            </a:pPr>
            <a:r>
              <a:rPr lang="uk-UA" sz="2400" dirty="0"/>
              <a:t> цитоплазматична спадковість</a:t>
            </a:r>
          </a:p>
        </p:txBody>
      </p:sp>
      <p:sp>
        <p:nvSpPr>
          <p:cNvPr id="6" name="Прямоугольник 5"/>
          <p:cNvSpPr/>
          <p:nvPr/>
        </p:nvSpPr>
        <p:spPr>
          <a:xfrm>
            <a:off x="395536" y="3212976"/>
            <a:ext cx="8352928" cy="2677656"/>
          </a:xfrm>
          <a:prstGeom prst="rect">
            <a:avLst/>
          </a:prstGeom>
        </p:spPr>
        <p:txBody>
          <a:bodyPr wrap="square">
            <a:spAutoFit/>
          </a:bodyPr>
          <a:lstStyle/>
          <a:p>
            <a:r>
              <a:rPr lang="ru-RU" sz="2400" b="1" dirty="0"/>
              <a:t>Мітохондрії – напівавтономні органели</a:t>
            </a:r>
            <a:r>
              <a:rPr lang="ru-RU" sz="2400" dirty="0"/>
              <a:t>, оскільки мають власну ДНК, систему для синтезу білка, розмножуються поділом. Теорія походження мітохондрій – ендосимбіотична.</a:t>
            </a:r>
          </a:p>
          <a:p>
            <a:r>
              <a:rPr lang="ru-RU" sz="2400" b="1" dirty="0"/>
              <a:t>Мутація мітохондріальної ДНК </a:t>
            </a:r>
            <a:r>
              <a:rPr lang="ru-RU" sz="2400" dirty="0"/>
              <a:t>призводить до </a:t>
            </a:r>
            <a:r>
              <a:rPr lang="ru-RU" sz="2400" b="1" dirty="0"/>
              <a:t>мітохондріальних хвороб</a:t>
            </a:r>
            <a:r>
              <a:rPr lang="ru-RU" sz="2400" dirty="0"/>
              <a:t>, які успадковуються лише від матері через цитоплазму яйцеклітини</a:t>
            </a:r>
            <a:endParaRPr lang="uk-UA" sz="2400" dirty="0"/>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lstStyle/>
          <a:p>
            <a:r>
              <a:rPr lang="uk-UA" sz="3200" dirty="0"/>
              <a:t>Ендоплазматична сітка</a:t>
            </a:r>
          </a:p>
        </p:txBody>
      </p:sp>
      <p:sp>
        <p:nvSpPr>
          <p:cNvPr id="3" name="Содержимое 2"/>
          <p:cNvSpPr>
            <a:spLocks noGrp="1"/>
          </p:cNvSpPr>
          <p:nvPr>
            <p:ph idx="1"/>
          </p:nvPr>
        </p:nvSpPr>
        <p:spPr>
          <a:xfrm>
            <a:off x="539552" y="1340768"/>
            <a:ext cx="8229600" cy="4525963"/>
          </a:xfrm>
        </p:spPr>
        <p:txBody>
          <a:bodyPr/>
          <a:lstStyle/>
          <a:p>
            <a:r>
              <a:rPr lang="ru-RU" sz="2400" b="1" dirty="0">
                <a:solidFill>
                  <a:srgbClr val="FF0000"/>
                </a:solidFill>
              </a:rPr>
              <a:t>Гладенький ЕПР</a:t>
            </a:r>
            <a:r>
              <a:rPr lang="ru-RU" sz="2400" dirty="0"/>
              <a:t> трубчастої будови, не має рибосом. </a:t>
            </a:r>
          </a:p>
          <a:p>
            <a:pPr>
              <a:buNone/>
            </a:pPr>
            <a:r>
              <a:rPr lang="ru-RU" sz="2400" i="1" dirty="0"/>
              <a:t>Функція</a:t>
            </a:r>
            <a:r>
              <a:rPr lang="ru-RU" sz="2400" dirty="0"/>
              <a:t> гладенького ЕПР – синтез ліпідів, знешкодження токсичних речовин, депонування йонів Са.</a:t>
            </a:r>
          </a:p>
          <a:p>
            <a:r>
              <a:rPr lang="ru-RU" sz="2400" b="1" dirty="0">
                <a:solidFill>
                  <a:srgbClr val="FF0000"/>
                </a:solidFill>
              </a:rPr>
              <a:t>Зернистий ЕПР </a:t>
            </a:r>
            <a:r>
              <a:rPr lang="ru-RU" sz="2400" dirty="0"/>
              <a:t>виглядає як система плоских цистерн, зовнішня поверхня яких вкрита рибосомами, що синтезують білки. </a:t>
            </a:r>
          </a:p>
          <a:p>
            <a:pPr>
              <a:buNone/>
            </a:pPr>
            <a:r>
              <a:rPr lang="ru-RU" sz="2400" i="1" dirty="0"/>
              <a:t>Функція</a:t>
            </a:r>
            <a:r>
              <a:rPr lang="ru-RU" sz="2400" dirty="0"/>
              <a:t> гранулярного ЕПР – синтез,  формування просторової структури й транспорт білків.</a:t>
            </a:r>
            <a:endParaRPr lang="uk-UA"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
          <p:cNvPicPr>
            <a:picLocks noChangeAspect="1" noChangeArrowheads="1"/>
          </p:cNvPicPr>
          <p:nvPr/>
        </p:nvPicPr>
        <p:blipFill>
          <a:blip r:embed="rId3" cstate="print"/>
          <a:srcRect/>
          <a:stretch>
            <a:fillRect/>
          </a:stretch>
        </p:blipFill>
        <p:spPr bwMode="auto">
          <a:xfrm>
            <a:off x="360363" y="539750"/>
            <a:ext cx="5111750" cy="4502150"/>
          </a:xfrm>
          <a:prstGeom prst="rect">
            <a:avLst/>
          </a:prstGeom>
          <a:noFill/>
          <a:ln w="9525">
            <a:noFill/>
            <a:round/>
            <a:headEnd/>
            <a:tailEnd/>
          </a:ln>
        </p:spPr>
      </p:pic>
      <p:pic>
        <p:nvPicPr>
          <p:cNvPr id="71683" name="Picture 2"/>
          <p:cNvPicPr>
            <a:picLocks noChangeAspect="1" noChangeArrowheads="1"/>
          </p:cNvPicPr>
          <p:nvPr/>
        </p:nvPicPr>
        <p:blipFill>
          <a:blip r:embed="rId4" cstate="print"/>
          <a:srcRect/>
          <a:stretch>
            <a:fillRect/>
          </a:stretch>
        </p:blipFill>
        <p:spPr bwMode="auto">
          <a:xfrm>
            <a:off x="5940425" y="701675"/>
            <a:ext cx="2808288" cy="2538413"/>
          </a:xfrm>
          <a:prstGeom prst="rect">
            <a:avLst/>
          </a:prstGeom>
          <a:noFill/>
          <a:ln w="9525">
            <a:noFill/>
            <a:round/>
            <a:headEnd/>
            <a:tailEnd/>
          </a:ln>
        </p:spPr>
      </p:pic>
      <p:pic>
        <p:nvPicPr>
          <p:cNvPr id="71684" name="Picture 3"/>
          <p:cNvPicPr>
            <a:picLocks noChangeAspect="1" noChangeArrowheads="1"/>
          </p:cNvPicPr>
          <p:nvPr/>
        </p:nvPicPr>
        <p:blipFill>
          <a:blip r:embed="rId5" cstate="print"/>
          <a:srcRect/>
          <a:stretch>
            <a:fillRect/>
          </a:stretch>
        </p:blipFill>
        <p:spPr bwMode="auto">
          <a:xfrm>
            <a:off x="5580063" y="3779838"/>
            <a:ext cx="3419475" cy="2517775"/>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764704"/>
          </a:xfrm>
        </p:spPr>
        <p:txBody>
          <a:bodyPr/>
          <a:lstStyle/>
          <a:p>
            <a:r>
              <a:rPr lang="ru-RU" sz="3200" dirty="0"/>
              <a:t>Комплекс Гольджі</a:t>
            </a:r>
            <a:endParaRPr lang="uk-UA" sz="3200" dirty="0"/>
          </a:p>
        </p:txBody>
      </p:sp>
      <p:sp>
        <p:nvSpPr>
          <p:cNvPr id="3" name="Содержимое 2"/>
          <p:cNvSpPr>
            <a:spLocks noGrp="1"/>
          </p:cNvSpPr>
          <p:nvPr>
            <p:ph idx="1"/>
          </p:nvPr>
        </p:nvSpPr>
        <p:spPr>
          <a:xfrm>
            <a:off x="467544" y="836712"/>
            <a:ext cx="8229600" cy="5289451"/>
          </a:xfrm>
        </p:spPr>
        <p:txBody>
          <a:bodyPr/>
          <a:lstStyle/>
          <a:p>
            <a:pPr>
              <a:buNone/>
            </a:pPr>
            <a:r>
              <a:rPr lang="ru-RU" sz="2400" dirty="0"/>
              <a:t>утворений десятком сплощених дископодібних мембранних цистерн, мішечків, трубочок і везикул</a:t>
            </a:r>
          </a:p>
          <a:p>
            <a:pPr>
              <a:buNone/>
            </a:pPr>
            <a:r>
              <a:rPr lang="ru-RU" sz="2400" dirty="0"/>
              <a:t>1) нагромадження  пакування і виведення синтезованих   макромолекул;</a:t>
            </a:r>
            <a:endParaRPr lang="uk-UA" sz="2400" dirty="0"/>
          </a:p>
          <a:p>
            <a:pPr>
              <a:buNone/>
            </a:pPr>
            <a:r>
              <a:rPr lang="ru-RU" sz="2400" dirty="0"/>
              <a:t>2) утворення складних речовин і секреторних везикул;</a:t>
            </a:r>
          </a:p>
          <a:p>
            <a:pPr>
              <a:buNone/>
            </a:pPr>
            <a:r>
              <a:rPr lang="ru-RU" sz="2400" dirty="0"/>
              <a:t>3) синтез і модифікація вуглеводів, утворення глікопротеїдів; </a:t>
            </a:r>
          </a:p>
          <a:p>
            <a:pPr>
              <a:buNone/>
            </a:pPr>
            <a:r>
              <a:rPr lang="ru-RU" sz="2400" dirty="0"/>
              <a:t>4) утворення лізосом; </a:t>
            </a:r>
            <a:endParaRPr lang="uk-UA" sz="2400" dirty="0"/>
          </a:p>
          <a:p>
            <a:pPr>
              <a:buNone/>
            </a:pPr>
            <a:r>
              <a:rPr lang="ru-RU" sz="2400" dirty="0"/>
              <a:t>5) відновлення цитоплазматичної мембрани шляхом утворення мембранних везикул і наступного злиття з клітинною оболонкою;</a:t>
            </a:r>
            <a:endParaRPr lang="ru-RU" dirty="0"/>
          </a:p>
          <a:p>
            <a:endParaRPr lang="uk-U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Grp="1" noChangeArrowheads="1"/>
          </p:cNvSpPr>
          <p:nvPr>
            <p:ph type="title"/>
          </p:nvPr>
        </p:nvSpPr>
        <p:spPr>
          <a:xfrm>
            <a:off x="395288" y="0"/>
            <a:ext cx="8229600" cy="1143000"/>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a:solidFill>
                  <a:srgbClr val="FF0066"/>
                </a:solidFill>
              </a:rPr>
              <a:t>Комплекс (апарат) Гольджі</a:t>
            </a:r>
            <a:r>
              <a:rPr lang="uk-UA" altLang="ru-RU"/>
              <a:t> </a:t>
            </a:r>
          </a:p>
        </p:txBody>
      </p:sp>
      <p:pic>
        <p:nvPicPr>
          <p:cNvPr id="73732" name="Picture 3"/>
          <p:cNvPicPr>
            <a:picLocks noChangeAspect="1" noChangeArrowheads="1"/>
          </p:cNvPicPr>
          <p:nvPr/>
        </p:nvPicPr>
        <p:blipFill>
          <a:blip r:embed="rId3" cstate="print"/>
          <a:srcRect/>
          <a:stretch>
            <a:fillRect/>
          </a:stretch>
        </p:blipFill>
        <p:spPr bwMode="auto">
          <a:xfrm>
            <a:off x="2267744" y="980728"/>
            <a:ext cx="4321175" cy="5400675"/>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0" y="188640"/>
            <a:ext cx="4042792" cy="4525963"/>
          </a:xfrm>
        </p:spPr>
        <p:txBody>
          <a:bodyPr/>
          <a:lstStyle/>
          <a:p>
            <a:pPr>
              <a:buNone/>
            </a:pPr>
            <a:r>
              <a:rPr lang="ru-RU" sz="2800" dirty="0"/>
              <a:t>Комплекс Гольджі має дві зони: </a:t>
            </a:r>
          </a:p>
          <a:p>
            <a:pPr>
              <a:buNone/>
            </a:pPr>
            <a:r>
              <a:rPr lang="ru-RU" sz="2800" i="1" dirty="0"/>
              <a:t>зону формування</a:t>
            </a:r>
            <a:r>
              <a:rPr lang="ru-RU" sz="2800" dirty="0"/>
              <a:t>, куди надходить синтезований матеріал із ЕПР за допомогою транспортувальних везикул</a:t>
            </a:r>
          </a:p>
          <a:p>
            <a:pPr>
              <a:buNone/>
            </a:pPr>
            <a:r>
              <a:rPr lang="ru-RU" sz="2800" i="1" dirty="0"/>
              <a:t>зону дозрівання</a:t>
            </a:r>
            <a:r>
              <a:rPr lang="ru-RU" sz="2800" dirty="0"/>
              <a:t>, де формується секрет і зрілі секреторні мішечки.</a:t>
            </a:r>
            <a:endParaRPr lang="uk-UA" sz="2800" dirty="0"/>
          </a:p>
          <a:p>
            <a:endParaRPr lang="uk-UA" sz="2400" dirty="0"/>
          </a:p>
        </p:txBody>
      </p:sp>
      <p:pic>
        <p:nvPicPr>
          <p:cNvPr id="5" name="Picture 4"/>
          <p:cNvPicPr>
            <a:picLocks noChangeAspect="1" noChangeArrowheads="1"/>
          </p:cNvPicPr>
          <p:nvPr/>
        </p:nvPicPr>
        <p:blipFill>
          <a:blip r:embed="rId2" cstate="print"/>
          <a:srcRect/>
          <a:stretch>
            <a:fillRect/>
          </a:stretch>
        </p:blipFill>
        <p:spPr bwMode="auto">
          <a:xfrm>
            <a:off x="179388" y="55563"/>
            <a:ext cx="4114800" cy="3724275"/>
          </a:xfrm>
          <a:prstGeom prst="rect">
            <a:avLst/>
          </a:prstGeom>
          <a:noFill/>
          <a:ln w="9525">
            <a:noFill/>
            <a:round/>
            <a:headEnd/>
            <a:tailEnd/>
          </a:ln>
        </p:spPr>
      </p:pic>
      <p:pic>
        <p:nvPicPr>
          <p:cNvPr id="6" name="Picture 5"/>
          <p:cNvPicPr>
            <a:picLocks noChangeAspect="1" noChangeArrowheads="1"/>
          </p:cNvPicPr>
          <p:nvPr/>
        </p:nvPicPr>
        <p:blipFill>
          <a:blip r:embed="rId3" cstate="print"/>
          <a:srcRect/>
          <a:stretch>
            <a:fillRect/>
          </a:stretch>
        </p:blipFill>
        <p:spPr bwMode="auto">
          <a:xfrm>
            <a:off x="179512" y="2996952"/>
            <a:ext cx="4114800" cy="3695700"/>
          </a:xfrm>
          <a:prstGeom prst="rect">
            <a:avLst/>
          </a:prstGeom>
          <a:noFill/>
          <a:ln w="9525">
            <a:noFill/>
            <a:round/>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764704"/>
          </a:xfrm>
        </p:spPr>
        <p:txBody>
          <a:bodyPr/>
          <a:lstStyle/>
          <a:p>
            <a:r>
              <a:rPr lang="uk-UA" sz="3200" dirty="0"/>
              <a:t>ЛІЗОСОМИ</a:t>
            </a:r>
          </a:p>
        </p:txBody>
      </p:sp>
      <p:sp>
        <p:nvSpPr>
          <p:cNvPr id="3" name="Содержимое 2"/>
          <p:cNvSpPr>
            <a:spLocks noGrp="1"/>
          </p:cNvSpPr>
          <p:nvPr>
            <p:ph idx="1"/>
          </p:nvPr>
        </p:nvSpPr>
        <p:spPr>
          <a:xfrm>
            <a:off x="539552" y="620688"/>
            <a:ext cx="8229600" cy="5289451"/>
          </a:xfrm>
        </p:spPr>
        <p:txBody>
          <a:bodyPr/>
          <a:lstStyle/>
          <a:p>
            <a:pPr>
              <a:buNone/>
            </a:pPr>
            <a:r>
              <a:rPr lang="ru-RU" sz="2400" dirty="0"/>
              <a:t>Лізосоми (</a:t>
            </a:r>
            <a:r>
              <a:rPr lang="en-US" sz="2400" dirty="0"/>
              <a:t>lysosomes</a:t>
            </a:r>
            <a:r>
              <a:rPr lang="ru-RU" sz="2400" dirty="0"/>
              <a:t>)  – це  невеликі (0,2– 0,8 мкм), вкриті мембраною, круглі тільця. </a:t>
            </a:r>
            <a:r>
              <a:rPr lang="ru-RU" sz="2400" b="1" dirty="0"/>
              <a:t>Містять гідролітичні ферменти </a:t>
            </a:r>
            <a:r>
              <a:rPr lang="ru-RU" sz="2400" dirty="0"/>
              <a:t>(протеази,  ліпази, нуклеази тощо)</a:t>
            </a:r>
            <a:r>
              <a:rPr lang="ru-RU" sz="2400" b="1" dirty="0"/>
              <a:t>. рН 5</a:t>
            </a:r>
            <a:endParaRPr lang="en-US" sz="2400" b="1" dirty="0"/>
          </a:p>
          <a:p>
            <a:pPr>
              <a:buNone/>
            </a:pPr>
            <a:r>
              <a:rPr lang="ru-RU" sz="2400" i="1" dirty="0"/>
              <a:t>Функції лізосом</a:t>
            </a:r>
            <a:r>
              <a:rPr lang="ru-RU" sz="2400" dirty="0"/>
              <a:t>: </a:t>
            </a:r>
          </a:p>
          <a:p>
            <a:pPr marL="457200" indent="-457200">
              <a:buAutoNum type="arabicParenR"/>
            </a:pPr>
            <a:r>
              <a:rPr lang="ru-RU" sz="2400" dirty="0"/>
              <a:t>перетравлення речовин, що надходять до клітини з навколишнього простору (</a:t>
            </a:r>
            <a:r>
              <a:rPr lang="ru-RU" sz="2400" i="1" dirty="0"/>
              <a:t>фагоцитоз)</a:t>
            </a:r>
            <a:r>
              <a:rPr lang="ru-RU" sz="2400" dirty="0"/>
              <a:t>, зокрема, таким способом  організм  бореться  з  мікробами  і вірусами; </a:t>
            </a:r>
          </a:p>
          <a:p>
            <a:pPr marL="457200" indent="-457200">
              <a:buAutoNum type="arabicParenR"/>
            </a:pPr>
            <a:r>
              <a:rPr lang="ru-RU" sz="2400" dirty="0"/>
              <a:t>перетравлення внутрішньоклітинних макромолекул, що виконали свою функцію, і органел (</a:t>
            </a:r>
            <a:r>
              <a:rPr lang="ru-RU" sz="2400" i="1" dirty="0"/>
              <a:t>автофагоцитоз)</a:t>
            </a:r>
            <a:r>
              <a:rPr lang="ru-RU" sz="2400" dirty="0"/>
              <a:t>;</a:t>
            </a:r>
          </a:p>
          <a:p>
            <a:pPr marL="457200" indent="-457200">
              <a:buNone/>
            </a:pPr>
            <a:r>
              <a:rPr lang="ru-RU" sz="2400" dirty="0"/>
              <a:t>При порушенні мембрани лізосоми – </a:t>
            </a:r>
            <a:r>
              <a:rPr lang="ru-RU" sz="2400" b="1" dirty="0"/>
              <a:t>аутоліз </a:t>
            </a:r>
            <a:r>
              <a:rPr lang="ru-RU" sz="2400" dirty="0"/>
              <a:t>– самоперетравлення клітин, При нестачі ферментів – хвороби накопичення (нагромадження)</a:t>
            </a:r>
            <a:endParaRPr lang="uk-UA" sz="2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body"/>
          </p:nvPr>
        </p:nvSpPr>
        <p:spPr>
          <a:xfrm>
            <a:off x="457200" y="1600200"/>
            <a:ext cx="8229600" cy="4616450"/>
          </a:xfrm>
        </p:spPr>
        <p:txBody>
          <a:bodyPr anchor="t"/>
          <a:lstStyle/>
          <a:p>
            <a:pPr eaLnBrk="1" hangingPunct="1">
              <a:defRPr/>
            </a:pPr>
            <a:endParaRPr lang="uk-UA"/>
          </a:p>
        </p:txBody>
      </p:sp>
      <p:pic>
        <p:nvPicPr>
          <p:cNvPr id="75779" name="Picture 2"/>
          <p:cNvPicPr>
            <a:picLocks noChangeAspect="1" noChangeArrowheads="1"/>
          </p:cNvPicPr>
          <p:nvPr/>
        </p:nvPicPr>
        <p:blipFill>
          <a:blip r:embed="rId3" cstate="print"/>
          <a:srcRect/>
          <a:stretch>
            <a:fillRect/>
          </a:stretch>
        </p:blipFill>
        <p:spPr bwMode="auto">
          <a:xfrm>
            <a:off x="1079500" y="1457325"/>
            <a:ext cx="6624638" cy="44831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Пероксисоми</a:t>
            </a:r>
            <a:endParaRPr lang="uk-UA" dirty="0"/>
          </a:p>
        </p:txBody>
      </p:sp>
      <p:sp>
        <p:nvSpPr>
          <p:cNvPr id="3" name="Содержимое 2"/>
          <p:cNvSpPr>
            <a:spLocks noGrp="1"/>
          </p:cNvSpPr>
          <p:nvPr>
            <p:ph idx="1"/>
          </p:nvPr>
        </p:nvSpPr>
        <p:spPr>
          <a:xfrm>
            <a:off x="467544" y="1340768"/>
            <a:ext cx="8229600" cy="4525963"/>
          </a:xfrm>
        </p:spPr>
        <p:txBody>
          <a:bodyPr/>
          <a:lstStyle/>
          <a:p>
            <a:r>
              <a:rPr lang="ru-RU" sz="2400" dirty="0"/>
              <a:t>– маленькі сферичні тільця, вкриті мембраною </a:t>
            </a:r>
            <a:endParaRPr lang="en-US" sz="2400" dirty="0"/>
          </a:p>
          <a:p>
            <a:r>
              <a:rPr lang="uk-UA" sz="2400" dirty="0"/>
              <a:t>Пероксисоми беруть участь у процесі окиснення ряду речовин. </a:t>
            </a:r>
            <a:r>
              <a:rPr lang="ru-RU" sz="2400" dirty="0"/>
              <a:t>Процес окиснення супроводжується утворенням пероксиду водню, </a:t>
            </a:r>
            <a:r>
              <a:rPr lang="uk-UA" sz="2400" dirty="0"/>
              <a:t>який є </a:t>
            </a:r>
            <a:r>
              <a:rPr lang="ru-RU" sz="2400" dirty="0"/>
              <a:t>є токсичним для клітини. </a:t>
            </a:r>
            <a:endParaRPr lang="uk-UA" sz="2400" dirty="0"/>
          </a:p>
          <a:p>
            <a:r>
              <a:rPr lang="uk-UA" sz="2400" b="1" dirty="0"/>
              <a:t>                     </a:t>
            </a:r>
            <a:r>
              <a:rPr lang="en-US" sz="2400" b="1" dirty="0"/>
              <a:t>RH</a:t>
            </a:r>
            <a:r>
              <a:rPr lang="ru-RU" sz="2400" b="1" baseline="-25000" dirty="0"/>
              <a:t>2</a:t>
            </a:r>
            <a:r>
              <a:rPr lang="ru-RU" sz="2400" b="1" dirty="0"/>
              <a:t> + </a:t>
            </a:r>
            <a:r>
              <a:rPr lang="ru-RU" sz="2400" b="1"/>
              <a:t>О</a:t>
            </a:r>
            <a:r>
              <a:rPr lang="ru-RU" sz="2400" b="1" baseline="-25000"/>
              <a:t>2 </a:t>
            </a:r>
            <a:r>
              <a:rPr lang="ru-RU" sz="2400"/>
              <a:t>→</a:t>
            </a:r>
            <a:r>
              <a:rPr lang="ru-RU" sz="2400" b="1"/>
              <a:t>  </a:t>
            </a:r>
            <a:r>
              <a:rPr lang="en-US" sz="2400" b="1"/>
              <a:t>R</a:t>
            </a:r>
            <a:r>
              <a:rPr lang="ru-RU" sz="2400" b="1" dirty="0"/>
              <a:t> + Н</a:t>
            </a:r>
            <a:r>
              <a:rPr lang="ru-RU" sz="2400" b="1" baseline="-25000" dirty="0"/>
              <a:t>2</a:t>
            </a:r>
            <a:r>
              <a:rPr lang="ru-RU" sz="2400" b="1" dirty="0"/>
              <a:t>О</a:t>
            </a:r>
            <a:r>
              <a:rPr lang="ru-RU" sz="2400" b="1" baseline="-25000" dirty="0"/>
              <a:t>2</a:t>
            </a:r>
            <a:endParaRPr lang="en-US" sz="2400" b="1" baseline="-25000" dirty="0"/>
          </a:p>
          <a:p>
            <a:r>
              <a:rPr lang="ru-RU" sz="2400" dirty="0"/>
              <a:t>Пероксид водню використовується для  знешкодження токсичних речовини (наприклад, етанолу,  формальдегіду) або руйнується каталазою пероксисоми:</a:t>
            </a:r>
            <a:endParaRPr lang="uk-UA" sz="2800" dirty="0"/>
          </a:p>
          <a:p>
            <a:pPr algn="ctr">
              <a:buNone/>
            </a:pPr>
            <a:r>
              <a:rPr lang="ru-RU" sz="2800" b="1" dirty="0"/>
              <a:t>2Н</a:t>
            </a:r>
            <a:r>
              <a:rPr lang="ru-RU" sz="2800" b="1" baseline="-25000" dirty="0"/>
              <a:t>2</a:t>
            </a:r>
            <a:r>
              <a:rPr lang="ru-RU" sz="2800" b="1" dirty="0"/>
              <a:t>О</a:t>
            </a:r>
            <a:r>
              <a:rPr lang="ru-RU" sz="2800" b="1" baseline="-25000" dirty="0"/>
              <a:t>2</a:t>
            </a:r>
            <a:r>
              <a:rPr lang="ru-RU" sz="2800" b="1" dirty="0"/>
              <a:t>  </a:t>
            </a:r>
            <a:r>
              <a:rPr lang="ru-RU" sz="2800" dirty="0"/>
              <a:t>→ </a:t>
            </a:r>
            <a:r>
              <a:rPr lang="ru-RU" sz="2800" b="1" dirty="0"/>
              <a:t>2Н</a:t>
            </a:r>
            <a:r>
              <a:rPr lang="ru-RU" sz="2800" b="1" baseline="-25000" dirty="0"/>
              <a:t>2</a:t>
            </a:r>
            <a:r>
              <a:rPr lang="ru-RU" sz="2800" b="1" dirty="0"/>
              <a:t>О + О</a:t>
            </a:r>
            <a:r>
              <a:rPr lang="ru-RU" sz="2800" b="1" baseline="-25000" dirty="0"/>
              <a:t>2</a:t>
            </a:r>
            <a:r>
              <a:rPr lang="uk-UA" sz="2800" dirty="0"/>
              <a:t> </a:t>
            </a:r>
          </a:p>
          <a:p>
            <a:endParaRPr lang="uk-UA"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
          <p:cNvSpPr>
            <a:spLocks noGrp="1" noChangeArrowheads="1"/>
          </p:cNvSpPr>
          <p:nvPr>
            <p:ph type="title"/>
          </p:nvPr>
        </p:nvSpPr>
        <p:spPr>
          <a:xfrm>
            <a:off x="457200" y="127000"/>
            <a:ext cx="8228013" cy="1438275"/>
          </a:xfrm>
        </p:spPr>
        <p:txBody>
          <a:bodyPr/>
          <a:lstStyle/>
          <a:p>
            <a:pPr eaLnBrk="1" hangingPunct="1"/>
            <a:endParaRPr lang="uk-UA" altLang="ru-RU"/>
          </a:p>
        </p:txBody>
      </p:sp>
      <p:sp>
        <p:nvSpPr>
          <p:cNvPr id="77827" name="Rectangle 2"/>
          <p:cNvSpPr>
            <a:spLocks noGrp="1" noChangeArrowheads="1"/>
          </p:cNvSpPr>
          <p:nvPr>
            <p:ph type="body" idx="1"/>
          </p:nvPr>
        </p:nvSpPr>
        <p:spPr>
          <a:xfrm>
            <a:off x="457200" y="1600200"/>
            <a:ext cx="8686800" cy="5257800"/>
          </a:xfrm>
        </p:spPr>
        <p:txBody>
          <a:bodyPr/>
          <a:lstStyle/>
          <a:p>
            <a:pPr eaLnBrk="1" hangingPunct="1">
              <a:buFont typeface="Times New Roman" pitchFamily="16" charset="0"/>
              <a:buNone/>
            </a:pPr>
            <a:endParaRPr lang="uk-UA" altLang="ru-RU"/>
          </a:p>
        </p:txBody>
      </p:sp>
      <p:pic>
        <p:nvPicPr>
          <p:cNvPr id="77828" name="Picture 3"/>
          <p:cNvPicPr>
            <a:picLocks noChangeAspect="1" noChangeArrowheads="1"/>
          </p:cNvPicPr>
          <p:nvPr/>
        </p:nvPicPr>
        <p:blipFill>
          <a:blip r:embed="rId3" cstate="print"/>
          <a:srcRect/>
          <a:stretch>
            <a:fillRect/>
          </a:stretch>
        </p:blipFill>
        <p:spPr bwMode="auto">
          <a:xfrm>
            <a:off x="468313" y="404813"/>
            <a:ext cx="7261225" cy="4319587"/>
          </a:xfrm>
          <a:prstGeom prst="rect">
            <a:avLst/>
          </a:prstGeom>
          <a:noFill/>
          <a:ln w="9525">
            <a:noFill/>
            <a:round/>
            <a:headEnd/>
            <a:tailEnd/>
          </a:ln>
        </p:spPr>
      </p:pic>
      <p:pic>
        <p:nvPicPr>
          <p:cNvPr id="77829" name="Picture 4"/>
          <p:cNvPicPr>
            <a:picLocks noChangeAspect="1" noChangeArrowheads="1"/>
          </p:cNvPicPr>
          <p:nvPr/>
        </p:nvPicPr>
        <p:blipFill>
          <a:blip r:embed="rId4" cstate="print"/>
          <a:srcRect/>
          <a:stretch>
            <a:fillRect/>
          </a:stretch>
        </p:blipFill>
        <p:spPr bwMode="auto">
          <a:xfrm>
            <a:off x="6099175" y="4633913"/>
            <a:ext cx="3044825" cy="2224087"/>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1"/>
          <p:cNvPicPr>
            <a:picLocks noChangeAspect="1" noChangeArrowheads="1"/>
          </p:cNvPicPr>
          <p:nvPr/>
        </p:nvPicPr>
        <p:blipFill>
          <a:blip r:embed="rId3" cstate="print"/>
          <a:srcRect/>
          <a:stretch>
            <a:fillRect/>
          </a:stretch>
        </p:blipFill>
        <p:spPr bwMode="auto">
          <a:xfrm rot="5400000">
            <a:off x="870422" y="2090018"/>
            <a:ext cx="4378325" cy="5472113"/>
          </a:xfrm>
          <a:prstGeom prst="rect">
            <a:avLst/>
          </a:prstGeom>
          <a:noFill/>
          <a:ln w="9525">
            <a:noFill/>
            <a:round/>
            <a:headEnd/>
            <a:tailEnd/>
          </a:ln>
        </p:spPr>
      </p:pic>
      <p:pic>
        <p:nvPicPr>
          <p:cNvPr id="79875" name="Picture 2"/>
          <p:cNvPicPr>
            <a:picLocks noChangeAspect="1" noChangeArrowheads="1"/>
          </p:cNvPicPr>
          <p:nvPr/>
        </p:nvPicPr>
        <p:blipFill>
          <a:blip r:embed="rId4" cstate="print"/>
          <a:srcRect/>
          <a:stretch>
            <a:fillRect/>
          </a:stretch>
        </p:blipFill>
        <p:spPr bwMode="auto">
          <a:xfrm>
            <a:off x="179512" y="1052736"/>
            <a:ext cx="5616624" cy="3081090"/>
          </a:xfrm>
          <a:prstGeom prst="rect">
            <a:avLst/>
          </a:prstGeom>
          <a:noFill/>
          <a:ln w="9525">
            <a:noFill/>
            <a:round/>
            <a:headEnd/>
            <a:tailEnd/>
          </a:ln>
        </p:spPr>
      </p:pic>
      <p:sp>
        <p:nvSpPr>
          <p:cNvPr id="4" name="Rectangle 1"/>
          <p:cNvSpPr>
            <a:spLocks noChangeArrowheads="1"/>
          </p:cNvSpPr>
          <p:nvPr/>
        </p:nvSpPr>
        <p:spPr bwMode="auto">
          <a:xfrm>
            <a:off x="5940152" y="764704"/>
            <a:ext cx="2952328" cy="526297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kumimoji="0" lang="ru-RU" sz="2400" b="0"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Складаються з двох субодиниць: малої та великої</a:t>
            </a:r>
          </a:p>
          <a:p>
            <a:r>
              <a:rPr lang="ru-RU" sz="2400" dirty="0">
                <a:solidFill>
                  <a:srgbClr val="000000"/>
                </a:solidFill>
                <a:latin typeface="Arial" pitchFamily="34" charset="0"/>
                <a:ea typeface="Lucida Sans Unicode" pitchFamily="34" charset="0"/>
                <a:cs typeface="Times New Roman" pitchFamily="18" charset="0"/>
              </a:rPr>
              <a:t>Кожна субодиниця утворена білками й </a:t>
            </a:r>
            <a:r>
              <a:rPr kumimoji="0" lang="ru-RU" sz="2400" b="0"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рРНК. </a:t>
            </a:r>
            <a:endParaRPr kumimoji="0" lang="uk-UA"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2400" b="1"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Функц</a:t>
            </a:r>
            <a:r>
              <a:rPr kumimoji="0" lang="uk-UA" sz="2400" b="1"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і</a:t>
            </a:r>
            <a:r>
              <a:rPr kumimoji="0" lang="en-US" sz="2400" b="1"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я</a:t>
            </a:r>
            <a:r>
              <a:rPr kumimoji="0" lang="en-US" sz="2400" b="0"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a:t>
            </a:r>
            <a:endParaRPr kumimoji="0" lang="uk-UA"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 синтез б</a:t>
            </a:r>
            <a:r>
              <a:rPr kumimoji="0" lang="uk-UA" sz="2400" b="0"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і</a:t>
            </a:r>
            <a:r>
              <a:rPr kumimoji="0" lang="en-US" sz="2400" b="0"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лка. </a:t>
            </a:r>
            <a:endParaRPr kumimoji="0" lang="ru-RU" sz="2400" b="0"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В клітинах </a:t>
            </a:r>
            <a:r>
              <a:rPr lang="ru-RU" sz="2400" dirty="0">
                <a:solidFill>
                  <a:srgbClr val="000000"/>
                </a:solidFill>
                <a:latin typeface="Arial" pitchFamily="34" charset="0"/>
                <a:ea typeface="Lucida Sans Unicode" pitchFamily="34" charset="0"/>
                <a:cs typeface="Times New Roman" pitchFamily="18" charset="0"/>
              </a:rPr>
              <a:t>е</a:t>
            </a:r>
            <a:r>
              <a:rPr kumimoji="0" lang="ru-RU" sz="2400" b="0"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укариот рибосоми утворюються в </a:t>
            </a:r>
            <a:r>
              <a:rPr kumimoji="0" lang="ru-RU" sz="2400" b="1"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ядерці.</a:t>
            </a:r>
            <a:r>
              <a:rPr kumimoji="0" lang="ru-RU" sz="2400" b="1" i="0" u="none" strike="noStrike" cap="none" normalizeH="0" baseline="0" dirty="0">
                <a:ln>
                  <a:noFill/>
                </a:ln>
                <a:solidFill>
                  <a:srgbClr val="000000"/>
                </a:solidFill>
                <a:effectLst/>
                <a:latin typeface="Arial" pitchFamily="34" charset="0"/>
                <a:ea typeface="Lucida Sans Unicode" pitchFamily="34" charset="0"/>
                <a:cs typeface="Arial" pitchFamily="34" charset="0"/>
              </a:rPr>
              <a:t> </a:t>
            </a:r>
            <a:r>
              <a:rPr kumimoji="0" lang="ru-RU" sz="2400" b="1" i="0" u="none" strike="noStrike" cap="none" normalizeH="0" baseline="0" dirty="0">
                <a:ln>
                  <a:noFill/>
                </a:ln>
                <a:solidFill>
                  <a:srgbClr val="000000"/>
                </a:solidFill>
                <a:effectLst/>
                <a:latin typeface="Arial" pitchFamily="34" charset="0"/>
                <a:ea typeface="Lucida Sans Unicode" pitchFamily="34" charset="0"/>
                <a:cs typeface="Times New Roman" pitchFamily="18" charset="0"/>
              </a:rPr>
              <a:t> </a:t>
            </a:r>
            <a:r>
              <a:rPr kumimoji="0" lang="uk-UA" sz="2400" b="1" i="0" u="none" strike="noStrike" cap="none" normalizeH="0" baseline="0" dirty="0">
                <a:ln>
                  <a:noFill/>
                </a:ln>
                <a:solidFill>
                  <a:schemeClr val="tx1"/>
                </a:solidFill>
                <a:effectLst/>
                <a:latin typeface="Arial" pitchFamily="34" charset="0"/>
                <a:cs typeface="Arial" pitchFamily="34" charset="0"/>
              </a:rPr>
              <a:t> </a:t>
            </a:r>
          </a:p>
        </p:txBody>
      </p:sp>
      <p:sp>
        <p:nvSpPr>
          <p:cNvPr id="5" name="TextBox 4"/>
          <p:cNvSpPr txBox="1"/>
          <p:nvPr/>
        </p:nvSpPr>
        <p:spPr>
          <a:xfrm>
            <a:off x="3347864" y="260648"/>
            <a:ext cx="2306144" cy="523220"/>
          </a:xfrm>
          <a:prstGeom prst="rect">
            <a:avLst/>
          </a:prstGeom>
          <a:noFill/>
        </p:spPr>
        <p:txBody>
          <a:bodyPr wrap="none" rtlCol="0">
            <a:spAutoFit/>
          </a:bodyPr>
          <a:lstStyle/>
          <a:p>
            <a:r>
              <a:rPr lang="uk-UA" sz="2800" b="1" dirty="0"/>
              <a:t>РИБОСОМИ</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
          <p:cNvSpPr>
            <a:spLocks noGrp="1" noChangeArrowheads="1"/>
          </p:cNvSpPr>
          <p:nvPr>
            <p:ph type="title"/>
          </p:nvPr>
        </p:nvSpPr>
        <p:spPr>
          <a:xfrm>
            <a:off x="467544" y="-387424"/>
            <a:ext cx="8228013" cy="1584176"/>
          </a:xfrm>
        </p:spPr>
        <p:txBody>
          <a:bodyPr/>
          <a:lstStyle/>
          <a:p>
            <a:pPr eaLnBrk="1" hangingPunct="1"/>
            <a:r>
              <a:rPr lang="uk-UA" altLang="ru-RU" sz="2800" b="1" dirty="0"/>
              <a:t>Клітинний центр (центросома)</a:t>
            </a:r>
          </a:p>
        </p:txBody>
      </p:sp>
      <p:sp>
        <p:nvSpPr>
          <p:cNvPr id="81923" name="Rectangle 2"/>
          <p:cNvSpPr>
            <a:spLocks noGrp="1" noChangeArrowheads="1"/>
          </p:cNvSpPr>
          <p:nvPr>
            <p:ph type="body" idx="1"/>
          </p:nvPr>
        </p:nvSpPr>
        <p:spPr>
          <a:xfrm>
            <a:off x="457200" y="1600201"/>
            <a:ext cx="8228013" cy="2044824"/>
          </a:xfrm>
        </p:spPr>
        <p:txBody>
          <a:bodyPr/>
          <a:lstStyle/>
          <a:p>
            <a:pPr eaLnBrk="1" hangingPunct="1">
              <a:buFont typeface="Times New Roman" pitchFamily="16" charset="0"/>
              <a:buNone/>
            </a:pPr>
            <a:endParaRPr lang="uk-UA" altLang="ru-RU" dirty="0"/>
          </a:p>
        </p:txBody>
      </p:sp>
      <p:pic>
        <p:nvPicPr>
          <p:cNvPr id="81924" name="Picture 3"/>
          <p:cNvPicPr>
            <a:picLocks noChangeAspect="1" noChangeArrowheads="1"/>
          </p:cNvPicPr>
          <p:nvPr/>
        </p:nvPicPr>
        <p:blipFill>
          <a:blip r:embed="rId3" cstate="print"/>
          <a:srcRect/>
          <a:stretch>
            <a:fillRect/>
          </a:stretch>
        </p:blipFill>
        <p:spPr bwMode="auto">
          <a:xfrm>
            <a:off x="395536" y="692696"/>
            <a:ext cx="3000375" cy="2457450"/>
          </a:xfrm>
          <a:prstGeom prst="rect">
            <a:avLst/>
          </a:prstGeom>
          <a:noFill/>
          <a:ln w="9525">
            <a:noFill/>
            <a:round/>
            <a:headEnd/>
            <a:tailEnd/>
          </a:ln>
        </p:spPr>
      </p:pic>
      <p:pic>
        <p:nvPicPr>
          <p:cNvPr id="81925" name="Picture 4"/>
          <p:cNvPicPr>
            <a:picLocks noChangeAspect="1" noChangeArrowheads="1"/>
          </p:cNvPicPr>
          <p:nvPr/>
        </p:nvPicPr>
        <p:blipFill>
          <a:blip r:embed="rId4" cstate="print"/>
          <a:srcRect/>
          <a:stretch>
            <a:fillRect/>
          </a:stretch>
        </p:blipFill>
        <p:spPr bwMode="auto">
          <a:xfrm>
            <a:off x="3600450" y="900113"/>
            <a:ext cx="5400675" cy="2049462"/>
          </a:xfrm>
          <a:prstGeom prst="rect">
            <a:avLst/>
          </a:prstGeom>
          <a:noFill/>
          <a:ln w="9525">
            <a:noFill/>
            <a:round/>
            <a:headEnd/>
            <a:tailEnd/>
          </a:ln>
        </p:spPr>
      </p:pic>
      <p:pic>
        <p:nvPicPr>
          <p:cNvPr id="81926" name="Picture 5"/>
          <p:cNvPicPr>
            <a:picLocks noChangeAspect="1" noChangeArrowheads="1"/>
          </p:cNvPicPr>
          <p:nvPr/>
        </p:nvPicPr>
        <p:blipFill>
          <a:blip r:embed="rId5" cstate="print"/>
          <a:srcRect/>
          <a:stretch>
            <a:fillRect/>
          </a:stretch>
        </p:blipFill>
        <p:spPr bwMode="auto">
          <a:xfrm>
            <a:off x="4283968" y="2996952"/>
            <a:ext cx="4695825" cy="3305175"/>
          </a:xfrm>
          <a:prstGeom prst="rect">
            <a:avLst/>
          </a:prstGeom>
          <a:noFill/>
          <a:ln w="9525">
            <a:noFill/>
            <a:round/>
            <a:headEnd/>
            <a:tailEnd/>
          </a:ln>
        </p:spPr>
      </p:pic>
      <p:sp>
        <p:nvSpPr>
          <p:cNvPr id="8" name="Rectangle 2"/>
          <p:cNvSpPr txBox="1">
            <a:spLocks noChangeArrowheads="1"/>
          </p:cNvSpPr>
          <p:nvPr/>
        </p:nvSpPr>
        <p:spPr bwMode="auto">
          <a:xfrm>
            <a:off x="179512" y="3212976"/>
            <a:ext cx="3960440" cy="34442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ru-RU" sz="2000" b="0" i="0" u="none" strike="noStrike" kern="0" cap="none" spc="0" normalizeH="0" baseline="0" noProof="0" dirty="0">
                <a:ln>
                  <a:noFill/>
                </a:ln>
                <a:solidFill>
                  <a:schemeClr val="tx1"/>
                </a:solidFill>
                <a:effectLst/>
                <a:uLnTx/>
                <a:uFillTx/>
                <a:latin typeface="+mn-lt"/>
                <a:ea typeface="+mn-ea"/>
                <a:cs typeface="+mn-cs"/>
              </a:rPr>
              <a:t>Складається з двох центріолей. Кожна центріоль утворена девятьма</a:t>
            </a:r>
            <a:r>
              <a:rPr kumimoji="0" lang="ru-RU" sz="2000" b="0" i="0" u="none" strike="noStrike" kern="0" cap="none" spc="0" normalizeH="0" noProof="0" dirty="0">
                <a:ln>
                  <a:noFill/>
                </a:ln>
                <a:solidFill>
                  <a:schemeClr val="tx1"/>
                </a:solidFill>
                <a:effectLst/>
                <a:uLnTx/>
                <a:uFillTx/>
                <a:latin typeface="+mn-lt"/>
                <a:ea typeface="+mn-ea"/>
                <a:cs typeface="+mn-cs"/>
              </a:rPr>
              <a:t> </a:t>
            </a:r>
            <a:r>
              <a:rPr kumimoji="0" lang="ru-RU" sz="2000" b="0" i="0" u="none" strike="noStrike" kern="0" cap="none" spc="0" normalizeH="0" baseline="0" noProof="0" dirty="0">
                <a:ln>
                  <a:noFill/>
                </a:ln>
                <a:solidFill>
                  <a:schemeClr val="tx1"/>
                </a:solidFill>
                <a:effectLst/>
                <a:uLnTx/>
                <a:uFillTx/>
                <a:latin typeface="+mn-lt"/>
                <a:ea typeface="+mn-ea"/>
                <a:cs typeface="+mn-cs"/>
              </a:rPr>
              <a:t>триплетами (9 × 3) мікротрубочок (білок тубулін). </a:t>
            </a:r>
            <a:endParaRPr kumimoji="0" lang="uk-UA" sz="2000" b="0" i="0" u="none" strike="noStrike" kern="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tabLst/>
              <a:defRPr/>
            </a:pPr>
            <a:r>
              <a:rPr kumimoji="0" lang="ru-RU" sz="2000" b="1" i="0" u="none" strike="noStrike" kern="0" cap="none" spc="0" normalizeH="0" baseline="0" noProof="0" dirty="0">
                <a:ln>
                  <a:noFill/>
                </a:ln>
                <a:solidFill>
                  <a:schemeClr val="tx1"/>
                </a:solidFill>
                <a:effectLst/>
                <a:uLnTx/>
                <a:uFillTx/>
                <a:latin typeface="+mn-lt"/>
                <a:ea typeface="+mn-ea"/>
                <a:cs typeface="+mn-cs"/>
              </a:rPr>
              <a:t>Функція:</a:t>
            </a:r>
            <a:r>
              <a:rPr kumimoji="0" lang="ru-RU" sz="2000" b="0" i="0" u="none" strike="noStrike" kern="0" cap="none" spc="0" normalizeH="0" baseline="0" noProof="0" dirty="0">
                <a:ln>
                  <a:noFill/>
                </a:ln>
                <a:solidFill>
                  <a:schemeClr val="tx1"/>
                </a:solidFill>
                <a:effectLst/>
                <a:uLnTx/>
                <a:uFillTx/>
                <a:latin typeface="+mn-lt"/>
                <a:ea typeface="+mn-ea"/>
                <a:cs typeface="+mn-cs"/>
              </a:rPr>
              <a:t> Формує</a:t>
            </a:r>
            <a:r>
              <a:rPr kumimoji="0" lang="ru-RU" sz="2000" b="0" i="0" u="none" strike="noStrike" kern="0" cap="none" spc="0" normalizeH="0" noProof="0" dirty="0">
                <a:ln>
                  <a:noFill/>
                </a:ln>
                <a:solidFill>
                  <a:schemeClr val="tx1"/>
                </a:solidFill>
                <a:effectLst/>
                <a:uLnTx/>
                <a:uFillTx/>
                <a:latin typeface="+mn-lt"/>
                <a:ea typeface="+mn-ea"/>
                <a:cs typeface="+mn-cs"/>
              </a:rPr>
              <a:t> веретно поділу,  </a:t>
            </a:r>
            <a:r>
              <a:rPr kumimoji="0" lang="ru-RU" sz="2000" b="0" i="0" u="none" strike="noStrike" kern="0" cap="none" spc="0" normalizeH="0" baseline="0" noProof="0" dirty="0">
                <a:ln>
                  <a:noFill/>
                </a:ln>
                <a:solidFill>
                  <a:schemeClr val="tx1"/>
                </a:solidFill>
                <a:effectLst/>
                <a:uLnTx/>
                <a:uFillTx/>
                <a:latin typeface="+mn-lt"/>
                <a:ea typeface="+mn-ea"/>
                <a:cs typeface="+mn-cs"/>
              </a:rPr>
              <a:t>нитки якого тягнуть хромосоми до протилежних полюсів  клітини під час поділу</a:t>
            </a:r>
            <a:endParaRPr kumimoji="0" lang="uk-UA" altLang="ru-RU" sz="20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lstStyle/>
          <a:p>
            <a:r>
              <a:rPr lang="uk-UA" sz="3200" b="1" dirty="0"/>
              <a:t>ВКЛЮЧЕННЯ</a:t>
            </a:r>
          </a:p>
        </p:txBody>
      </p:sp>
      <p:sp>
        <p:nvSpPr>
          <p:cNvPr id="3" name="Содержимое 2"/>
          <p:cNvSpPr>
            <a:spLocks noGrp="1"/>
          </p:cNvSpPr>
          <p:nvPr>
            <p:ph idx="1"/>
          </p:nvPr>
        </p:nvSpPr>
        <p:spPr>
          <a:xfrm>
            <a:off x="457200" y="1124744"/>
            <a:ext cx="8229600" cy="5001419"/>
          </a:xfrm>
        </p:spPr>
        <p:txBody>
          <a:bodyPr/>
          <a:lstStyle/>
          <a:p>
            <a:pPr algn="ctr">
              <a:buNone/>
            </a:pPr>
            <a:r>
              <a:rPr lang="uk-UA" b="1" dirty="0"/>
              <a:t>Непостійні</a:t>
            </a:r>
            <a:r>
              <a:rPr lang="uk-UA" dirty="0"/>
              <a:t> структурні компоненти цитоплазми</a:t>
            </a:r>
          </a:p>
          <a:p>
            <a:pPr>
              <a:buFont typeface="Arial" pitchFamily="34" charset="0"/>
              <a:buChar char="•"/>
            </a:pPr>
            <a:r>
              <a:rPr lang="uk-UA" sz="2800" b="1" dirty="0"/>
              <a:t>Трофічні </a:t>
            </a:r>
            <a:r>
              <a:rPr lang="uk-UA" sz="2800" dirty="0"/>
              <a:t>– запас поживних речовин (краплини жиру, гранули глікогена)</a:t>
            </a:r>
          </a:p>
          <a:p>
            <a:pPr>
              <a:buFont typeface="Arial" pitchFamily="34" charset="0"/>
              <a:buChar char="•"/>
            </a:pPr>
            <a:r>
              <a:rPr lang="uk-UA" sz="2800" b="1" dirty="0"/>
              <a:t>Секреторні</a:t>
            </a:r>
            <a:r>
              <a:rPr lang="uk-UA" sz="2800" dirty="0"/>
              <a:t> – гормони, ферменти, слиз</a:t>
            </a:r>
          </a:p>
          <a:p>
            <a:pPr>
              <a:buFont typeface="Arial" pitchFamily="34" charset="0"/>
              <a:buChar char="•"/>
            </a:pPr>
            <a:r>
              <a:rPr lang="uk-UA" sz="2800" b="1" dirty="0"/>
              <a:t>Екскреторні</a:t>
            </a:r>
            <a:r>
              <a:rPr lang="uk-UA" sz="2800" dirty="0"/>
              <a:t> – кінцеві продукти обміну, пігмент старіння ліпофусцин</a:t>
            </a:r>
          </a:p>
          <a:p>
            <a:pPr>
              <a:buFont typeface="Arial" pitchFamily="34" charset="0"/>
              <a:buChar char="•"/>
            </a:pPr>
            <a:r>
              <a:rPr lang="uk-UA" sz="2800" b="1" dirty="0"/>
              <a:t>Пігментні</a:t>
            </a:r>
            <a:r>
              <a:rPr lang="uk-UA" sz="2800" dirty="0"/>
              <a:t> - меланін</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7" name="Rectangle 3"/>
          <p:cNvSpPr>
            <a:spLocks noGrp="1" noChangeArrowheads="1"/>
          </p:cNvSpPr>
          <p:nvPr>
            <p:ph type="body" idx="1"/>
          </p:nvPr>
        </p:nvSpPr>
        <p:spPr>
          <a:xfrm>
            <a:off x="0" y="0"/>
            <a:ext cx="8893175" cy="6192838"/>
          </a:xfrm>
        </p:spPr>
        <p:txBody>
          <a:bodyPr/>
          <a:lstStyle/>
          <a:p>
            <a:pPr eaLnBrk="1" hangingPunct="1">
              <a:buFontTx/>
              <a:buNone/>
              <a:defRPr/>
            </a:pPr>
            <a:r>
              <a:rPr lang="ru-RU" b="1" dirty="0">
                <a:solidFill>
                  <a:srgbClr val="FF0000"/>
                </a:solidFill>
              </a:rPr>
              <a:t>   Ядро </a:t>
            </a:r>
            <a:r>
              <a:rPr lang="ru-RU" dirty="0"/>
              <a:t>– </a:t>
            </a:r>
            <a:r>
              <a:rPr lang="ru-RU" sz="2400" dirty="0"/>
              <a:t>обов</a:t>
            </a:r>
            <a:r>
              <a:rPr lang="en-US" sz="2400" dirty="0"/>
              <a:t>’</a:t>
            </a:r>
            <a:r>
              <a:rPr lang="ru-RU" sz="2400" dirty="0"/>
              <a:t>язковий структурний компонент кожної еукаріотичної клітини; містить спадкову інформацію, регулює життєдіяльність клітини</a:t>
            </a:r>
          </a:p>
          <a:p>
            <a:pPr eaLnBrk="1" hangingPunct="1">
              <a:buFontTx/>
              <a:buNone/>
              <a:defRPr/>
            </a:pPr>
            <a:r>
              <a:rPr lang="ru-RU" sz="2800" dirty="0"/>
              <a:t>   </a:t>
            </a:r>
          </a:p>
          <a:p>
            <a:pPr eaLnBrk="1" hangingPunct="1">
              <a:buFontTx/>
              <a:buNone/>
              <a:defRPr/>
            </a:pPr>
            <a:endParaRPr lang="ru-RU" sz="2800" dirty="0"/>
          </a:p>
          <a:p>
            <a:pPr eaLnBrk="1" hangingPunct="1">
              <a:buFontTx/>
              <a:buNone/>
              <a:defRPr/>
            </a:pPr>
            <a:r>
              <a:rPr lang="ru-RU" sz="2800" dirty="0"/>
              <a:t> </a:t>
            </a:r>
            <a:r>
              <a:rPr lang="ru-RU" sz="2800" b="1" dirty="0">
                <a:solidFill>
                  <a:srgbClr val="0000FF"/>
                </a:solidFill>
              </a:rPr>
              <a:t>Ядро складається з:</a:t>
            </a:r>
            <a:endParaRPr lang="ru-RU" sz="2800" dirty="0"/>
          </a:p>
          <a:p>
            <a:pPr eaLnBrk="1" hangingPunct="1">
              <a:buFontTx/>
              <a:buNone/>
              <a:defRPr/>
            </a:pPr>
            <a:r>
              <a:rPr lang="ru-RU" sz="2800" dirty="0"/>
              <a:t>   1. Ядерної оболонки</a:t>
            </a:r>
          </a:p>
          <a:p>
            <a:pPr eaLnBrk="1" hangingPunct="1">
              <a:buFontTx/>
              <a:buNone/>
              <a:defRPr/>
            </a:pPr>
            <a:r>
              <a:rPr lang="ru-RU" sz="2800" dirty="0"/>
              <a:t>   2. Каріоплазми</a:t>
            </a:r>
          </a:p>
          <a:p>
            <a:pPr eaLnBrk="1" hangingPunct="1">
              <a:buFontTx/>
              <a:buNone/>
              <a:defRPr/>
            </a:pPr>
            <a:r>
              <a:rPr lang="ru-RU" sz="2800" dirty="0"/>
              <a:t>   3. Хроматину</a:t>
            </a:r>
          </a:p>
          <a:p>
            <a:pPr eaLnBrk="1" hangingPunct="1">
              <a:buFontTx/>
              <a:buNone/>
              <a:defRPr/>
            </a:pPr>
            <a:r>
              <a:rPr lang="ru-RU" sz="2800" dirty="0"/>
              <a:t>   4. Ядерця (ядерець)</a:t>
            </a:r>
          </a:p>
          <a:p>
            <a:pPr eaLnBrk="1" hangingPunct="1">
              <a:buFontTx/>
              <a:buNone/>
              <a:defRPr/>
            </a:pPr>
            <a:r>
              <a:rPr lang="ru-RU" sz="2800" dirty="0"/>
              <a:t>       </a:t>
            </a:r>
          </a:p>
        </p:txBody>
      </p:sp>
      <p:pic>
        <p:nvPicPr>
          <p:cNvPr id="3" name="Picture 4" descr="image025"/>
          <p:cNvPicPr>
            <a:picLocks noChangeAspect="1" noChangeArrowheads="1"/>
          </p:cNvPicPr>
          <p:nvPr/>
        </p:nvPicPr>
        <p:blipFill>
          <a:blip r:embed="rId2" cstate="print"/>
          <a:srcRect/>
          <a:stretch>
            <a:fillRect/>
          </a:stretch>
        </p:blipFill>
        <p:spPr bwMode="auto">
          <a:xfrm>
            <a:off x="4187957" y="1844824"/>
            <a:ext cx="4956043" cy="3717032"/>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1"/>
          <p:cNvPicPr>
            <a:picLocks noChangeAspect="1" noChangeArrowheads="1"/>
          </p:cNvPicPr>
          <p:nvPr/>
        </p:nvPicPr>
        <p:blipFill>
          <a:blip r:embed="rId3" cstate="print"/>
          <a:srcRect/>
          <a:stretch>
            <a:fillRect/>
          </a:stretch>
        </p:blipFill>
        <p:spPr bwMode="auto">
          <a:xfrm>
            <a:off x="2123728" y="2159000"/>
            <a:ext cx="6264275" cy="4699000"/>
          </a:xfrm>
          <a:prstGeom prst="rect">
            <a:avLst/>
          </a:prstGeom>
          <a:noFill/>
          <a:ln w="9525">
            <a:noFill/>
            <a:round/>
            <a:headEnd/>
            <a:tailEnd/>
          </a:ln>
        </p:spPr>
      </p:pic>
      <p:sp>
        <p:nvSpPr>
          <p:cNvPr id="86019" name="Rectangle 2"/>
          <p:cNvSpPr>
            <a:spLocks noChangeArrowheads="1"/>
          </p:cNvSpPr>
          <p:nvPr/>
        </p:nvSpPr>
        <p:spPr bwMode="auto">
          <a:xfrm>
            <a:off x="323528" y="260648"/>
            <a:ext cx="8641332" cy="2926058"/>
          </a:xfrm>
          <a:prstGeom prst="rect">
            <a:avLst/>
          </a:prstGeom>
          <a:noFill/>
          <a:ln w="9525">
            <a:noFill/>
            <a:round/>
            <a:headEnd/>
            <a:tailEnd/>
          </a:ln>
        </p:spPr>
        <p:txBody>
          <a:bodyPr wrap="square" lIns="90000" tIns="46800" rIns="90000" bIns="46800">
            <a:spAutoFit/>
          </a:bodyPr>
          <a:lstStyle/>
          <a:p>
            <a:pP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dirty="0">
                <a:solidFill>
                  <a:srgbClr val="000000"/>
                </a:solidFill>
              </a:rPr>
              <a:t>Розмір і форма ядра часто пов'язані з розміром і формою клітини.</a:t>
            </a:r>
          </a:p>
          <a:p>
            <a:pP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b="1" dirty="0">
                <a:solidFill>
                  <a:srgbClr val="008000"/>
                </a:solidFill>
              </a:rPr>
              <a:t>Ядерно-цитоплазматичний індекс </a:t>
            </a:r>
            <a:r>
              <a:rPr lang="uk-UA" altLang="ru-RU" sz="2400" dirty="0">
                <a:solidFill>
                  <a:srgbClr val="000000"/>
                </a:solidFill>
              </a:rPr>
              <a:t>- це співвідношення об'єму ядра і цитоплазми. Зміна цього співвідношення відбувається на початку поділу клітин або при порушенні обміну речовин. </a:t>
            </a:r>
            <a:br>
              <a:rPr lang="ru-RU" altLang="ru-RU" sz="2000" dirty="0">
                <a:solidFill>
                  <a:srgbClr val="000000"/>
                </a:solidFill>
              </a:rPr>
            </a:br>
            <a:r>
              <a:rPr lang="uk-UA" altLang="ru-RU" sz="2000" dirty="0">
                <a:solidFill>
                  <a:srgbClr val="000000"/>
                </a:solidFill>
              </a:rPr>
              <a:t> </a:t>
            </a:r>
            <a:br>
              <a:rPr lang="uk-UA" altLang="ru-RU" sz="2000" dirty="0">
                <a:solidFill>
                  <a:srgbClr val="000000"/>
                </a:solidFill>
              </a:rPr>
            </a:br>
            <a:endParaRPr lang="uk-UA" altLang="ru-RU" sz="2000"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5" name="Rectangle 3"/>
          <p:cNvSpPr>
            <a:spLocks noGrp="1" noChangeArrowheads="1"/>
          </p:cNvSpPr>
          <p:nvPr>
            <p:ph type="body" idx="1"/>
          </p:nvPr>
        </p:nvSpPr>
        <p:spPr>
          <a:xfrm>
            <a:off x="395536" y="0"/>
            <a:ext cx="4896544" cy="6669087"/>
          </a:xfrm>
        </p:spPr>
        <p:txBody>
          <a:bodyPr/>
          <a:lstStyle/>
          <a:p>
            <a:pPr eaLnBrk="1" hangingPunct="1">
              <a:buFontTx/>
              <a:buNone/>
              <a:defRPr/>
            </a:pPr>
            <a:endParaRPr lang="ru-RU" sz="2400" b="1" dirty="0">
              <a:solidFill>
                <a:srgbClr val="6600CC"/>
              </a:solidFill>
              <a:effectLst>
                <a:outerShdw blurRad="38100" dist="38100" dir="2700000" algn="tl">
                  <a:srgbClr val="C0C0C0"/>
                </a:outerShdw>
              </a:effectLst>
            </a:endParaRPr>
          </a:p>
          <a:p>
            <a:pPr eaLnBrk="1" hangingPunct="1">
              <a:buFontTx/>
              <a:buNone/>
              <a:defRPr/>
            </a:pPr>
            <a:r>
              <a:rPr lang="ru-RU" sz="2800" b="1" dirty="0">
                <a:solidFill>
                  <a:srgbClr val="FF0000"/>
                </a:solidFill>
              </a:rPr>
              <a:t>Ядерна оболонка</a:t>
            </a:r>
            <a:r>
              <a:rPr lang="ru-RU" sz="2800" dirty="0">
                <a:solidFill>
                  <a:srgbClr val="FF0000"/>
                </a:solidFill>
              </a:rPr>
              <a:t> </a:t>
            </a:r>
            <a:r>
              <a:rPr lang="ru-RU" sz="2400" dirty="0"/>
              <a:t>інтерфазного ядра складається з зовнішньої та внутрішньої мембрани; між ними знаходиться </a:t>
            </a:r>
            <a:r>
              <a:rPr lang="ru-RU" sz="2400" dirty="0">
                <a:solidFill>
                  <a:srgbClr val="0000FF"/>
                </a:solidFill>
              </a:rPr>
              <a:t>перінуклеарний простір</a:t>
            </a:r>
            <a:r>
              <a:rPr lang="ru-RU" sz="2400" dirty="0"/>
              <a:t>. </a:t>
            </a:r>
          </a:p>
          <a:p>
            <a:pPr eaLnBrk="1" hangingPunct="1">
              <a:buFontTx/>
              <a:buNone/>
              <a:defRPr/>
            </a:pPr>
            <a:r>
              <a:rPr lang="ru-RU" sz="2400" dirty="0"/>
              <a:t>Зовнішня ядерна мембрана продовжує мембрану шорсткого ендоплазматичного ретикулуму, має на своїй поверхні </a:t>
            </a:r>
            <a:r>
              <a:rPr lang="ru-RU" sz="2400" dirty="0">
                <a:solidFill>
                  <a:srgbClr val="0000FF"/>
                </a:solidFill>
              </a:rPr>
              <a:t>рибосоми.</a:t>
            </a:r>
          </a:p>
          <a:p>
            <a:pPr eaLnBrk="1" hangingPunct="1">
              <a:buFontTx/>
              <a:buNone/>
              <a:defRPr/>
            </a:pPr>
            <a:r>
              <a:rPr lang="ru-RU" sz="2400" dirty="0"/>
              <a:t>Ядерна мембрана має </a:t>
            </a:r>
            <a:r>
              <a:rPr lang="ru-RU" sz="2400" dirty="0">
                <a:solidFill>
                  <a:srgbClr val="0000FF"/>
                </a:solidFill>
              </a:rPr>
              <a:t>пори</a:t>
            </a:r>
            <a:r>
              <a:rPr lang="ru-RU" sz="2400" dirty="0"/>
              <a:t> з білковим </a:t>
            </a:r>
            <a:r>
              <a:rPr lang="ru-RU" sz="2400" b="1" dirty="0">
                <a:solidFill>
                  <a:srgbClr val="008000"/>
                </a:solidFill>
              </a:rPr>
              <a:t>поровим комплексом</a:t>
            </a:r>
            <a:r>
              <a:rPr lang="ru-RU" sz="2400" dirty="0"/>
              <a:t>, який контролює проходження макромолекул</a:t>
            </a:r>
          </a:p>
        </p:txBody>
      </p:sp>
      <p:pic>
        <p:nvPicPr>
          <p:cNvPr id="3" name="Picture 2"/>
          <p:cNvPicPr>
            <a:picLocks noChangeAspect="1" noChangeArrowheads="1"/>
          </p:cNvPicPr>
          <p:nvPr/>
        </p:nvPicPr>
        <p:blipFill>
          <a:blip r:embed="rId2" cstate="print"/>
          <a:srcRect l="4286" r="5011"/>
          <a:stretch>
            <a:fillRect/>
          </a:stretch>
        </p:blipFill>
        <p:spPr bwMode="auto">
          <a:xfrm>
            <a:off x="4909895" y="908720"/>
            <a:ext cx="4234105" cy="3609281"/>
          </a:xfrm>
          <a:prstGeom prst="rect">
            <a:avLst/>
          </a:prstGeom>
          <a:noFill/>
          <a:ln w="9525">
            <a:noFill/>
            <a:round/>
            <a:headEnd/>
            <a:tailEnd/>
          </a:ln>
        </p:spPr>
      </p:pic>
      <p:sp>
        <p:nvSpPr>
          <p:cNvPr id="4" name="Прямоугольник 3"/>
          <p:cNvSpPr/>
          <p:nvPr/>
        </p:nvSpPr>
        <p:spPr>
          <a:xfrm>
            <a:off x="5940152" y="4653136"/>
            <a:ext cx="2592288" cy="1569660"/>
          </a:xfrm>
          <a:prstGeom prst="rect">
            <a:avLst/>
          </a:prstGeom>
        </p:spPr>
        <p:txBody>
          <a:bodyPr wrap="square">
            <a:spAutoFit/>
          </a:bodyPr>
          <a:lstStyle/>
          <a:p>
            <a:r>
              <a:rPr lang="ru-RU" sz="2400" dirty="0"/>
              <a:t>Ядерна оболонка має </a:t>
            </a:r>
            <a:r>
              <a:rPr lang="ru-RU" sz="2400" b="1" dirty="0">
                <a:solidFill>
                  <a:srgbClr val="800080"/>
                </a:solidFill>
              </a:rPr>
              <a:t>вибіркову проникність.</a:t>
            </a:r>
            <a:r>
              <a:rPr lang="ru-RU" sz="2400" dirty="0"/>
              <a:t> </a:t>
            </a:r>
            <a:endParaRPr lang="uk-UA" sz="2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3" cstate="print"/>
          <a:srcRect t="64388"/>
          <a:stretch>
            <a:fillRect/>
          </a:stretch>
        </p:blipFill>
        <p:spPr bwMode="auto">
          <a:xfrm>
            <a:off x="554038" y="1484313"/>
            <a:ext cx="4876800" cy="2035175"/>
          </a:xfrm>
          <a:prstGeom prst="rect">
            <a:avLst/>
          </a:prstGeom>
          <a:noFill/>
          <a:ln w="9525">
            <a:noFill/>
            <a:round/>
            <a:headEnd/>
            <a:tailEnd/>
          </a:ln>
        </p:spPr>
      </p:pic>
      <p:pic>
        <p:nvPicPr>
          <p:cNvPr id="90115" name="Picture 3"/>
          <p:cNvPicPr>
            <a:picLocks noChangeAspect="1" noChangeArrowheads="1"/>
          </p:cNvPicPr>
          <p:nvPr/>
        </p:nvPicPr>
        <p:blipFill>
          <a:blip r:embed="rId4" cstate="print"/>
          <a:srcRect/>
          <a:stretch>
            <a:fillRect/>
          </a:stretch>
        </p:blipFill>
        <p:spPr bwMode="auto">
          <a:xfrm>
            <a:off x="1135063" y="3519488"/>
            <a:ext cx="4022725" cy="3041650"/>
          </a:xfrm>
          <a:prstGeom prst="rect">
            <a:avLst/>
          </a:prstGeom>
          <a:noFill/>
          <a:ln w="9525">
            <a:noFill/>
            <a:round/>
            <a:headEnd/>
            <a:tailEnd/>
          </a:ln>
        </p:spPr>
      </p:pic>
      <p:sp>
        <p:nvSpPr>
          <p:cNvPr id="90116" name="Text Box 3"/>
          <p:cNvSpPr txBox="1">
            <a:spLocks noChangeArrowheads="1"/>
          </p:cNvSpPr>
          <p:nvPr/>
        </p:nvSpPr>
        <p:spPr bwMode="auto">
          <a:xfrm>
            <a:off x="539750" y="215900"/>
            <a:ext cx="8353425" cy="2210478"/>
          </a:xfrm>
          <a:prstGeom prst="rect">
            <a:avLst/>
          </a:prstGeom>
          <a:noFill/>
          <a:ln w="9525">
            <a:noFill/>
            <a:round/>
            <a:headEnd/>
            <a:tailEnd/>
          </a:ln>
        </p:spPr>
        <p:txBody>
          <a:bodyPr lIns="90000" tIns="46800" rIns="90000" bIns="46800">
            <a:spAutoFit/>
          </a:bodyPr>
          <a:lstStyle/>
          <a:p>
            <a:pPr>
              <a:spcBef>
                <a:spcPts val="6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400" dirty="0"/>
              <a:t>Зсередини ядерна оболонка вкрита білковою сіткою – </a:t>
            </a:r>
            <a:r>
              <a:rPr lang="ru-RU" sz="2400" b="1" dirty="0">
                <a:solidFill>
                  <a:srgbClr val="0000FF"/>
                </a:solidFill>
              </a:rPr>
              <a:t>ядерною</a:t>
            </a:r>
            <a:r>
              <a:rPr lang="ru-RU" sz="2400" dirty="0"/>
              <a:t> </a:t>
            </a:r>
            <a:r>
              <a:rPr lang="ru-RU" sz="2400" b="1" dirty="0">
                <a:solidFill>
                  <a:srgbClr val="0000FF"/>
                </a:solidFill>
              </a:rPr>
              <a:t>ламіною</a:t>
            </a:r>
            <a:r>
              <a:rPr lang="ru-RU" sz="2400" b="1" dirty="0">
                <a:solidFill>
                  <a:srgbClr val="0000FF"/>
                </a:solidFill>
                <a:effectLst>
                  <a:outerShdw blurRad="38100" dist="38100" dir="2700000" algn="tl">
                    <a:srgbClr val="C0C0C0"/>
                  </a:outerShdw>
                </a:effectLst>
              </a:rPr>
              <a:t>,</a:t>
            </a:r>
            <a:r>
              <a:rPr lang="ru-RU" sz="2400" dirty="0"/>
              <a:t> яка обумовлює форму й об</a:t>
            </a:r>
            <a:r>
              <a:rPr lang="en-US" sz="2400" dirty="0"/>
              <a:t>’</a:t>
            </a:r>
            <a:r>
              <a:rPr lang="ru-RU" sz="2400" dirty="0"/>
              <a:t>єм ядра, фіксує хроматин</a:t>
            </a:r>
          </a:p>
          <a:p>
            <a:pPr eaLnBrk="1" hangingPunct="1">
              <a:spcBef>
                <a:spcPts val="6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altLang="ru-RU" sz="2400" dirty="0">
              <a:solidFill>
                <a:srgbClr val="000000"/>
              </a:solidFill>
            </a:endParaRPr>
          </a:p>
          <a:p>
            <a:pPr>
              <a:spcBef>
                <a:spcPts val="1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altLang="ru-RU" sz="2400" dirty="0">
              <a:solidFill>
                <a:srgbClr val="000000"/>
              </a:solidFill>
            </a:endParaRPr>
          </a:p>
        </p:txBody>
      </p:sp>
      <p:sp>
        <p:nvSpPr>
          <p:cNvPr id="90118" name="TextBox 1"/>
          <p:cNvSpPr txBox="1">
            <a:spLocks noChangeArrowheads="1"/>
          </p:cNvSpPr>
          <p:nvPr/>
        </p:nvSpPr>
        <p:spPr bwMode="auto">
          <a:xfrm>
            <a:off x="5664200" y="4850176"/>
            <a:ext cx="3136727" cy="923330"/>
          </a:xfrm>
          <a:prstGeom prst="rect">
            <a:avLst/>
          </a:prstGeom>
          <a:noFill/>
          <a:ln w="9525">
            <a:noFill/>
            <a:miter lim="800000"/>
            <a:headEnd/>
            <a:tailEnd/>
          </a:ln>
        </p:spPr>
        <p:txBody>
          <a:bodyPr wrap="square">
            <a:spAutoFit/>
          </a:bodyPr>
          <a:lstStyle/>
          <a:p>
            <a:r>
              <a:rPr lang="uk-UA" altLang="ru-RU" dirty="0">
                <a:solidFill>
                  <a:schemeClr val="tx1"/>
                </a:solidFill>
              </a:rPr>
              <a:t>Синдром предчасного старіння дітей (Хатчінсона-Гілфорда)</a:t>
            </a:r>
            <a:endParaRPr lang="ru-RU" altLang="ru-RU" dirty="0">
              <a:solidFill>
                <a:schemeClr val="tx1"/>
              </a:solidFill>
            </a:endParaRPr>
          </a:p>
        </p:txBody>
      </p:sp>
      <p:pic>
        <p:nvPicPr>
          <p:cNvPr id="1028" name="Picture 4" descr="93935459785246 n">
            <a:extLst>
              <a:ext uri="{FF2B5EF4-FFF2-40B4-BE49-F238E27FC236}">
                <a16:creationId xmlns:a16="http://schemas.microsoft.com/office/drawing/2014/main" id="{5749BEAF-2E36-696E-7D9A-72D3A6FC85A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298" r="9535"/>
          <a:stretch/>
        </p:blipFill>
        <p:spPr bwMode="auto">
          <a:xfrm>
            <a:off x="5577681" y="1844824"/>
            <a:ext cx="3168650" cy="2381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0" y="1196975"/>
            <a:ext cx="8964613" cy="5472113"/>
          </a:xfrm>
        </p:spPr>
        <p:txBody>
          <a:bodyPr/>
          <a:lstStyle/>
          <a:p>
            <a:pPr eaLnBrk="1" hangingPunct="1">
              <a:lnSpc>
                <a:spcPct val="90000"/>
              </a:lnSpc>
              <a:buFontTx/>
              <a:buNone/>
            </a:pPr>
            <a:r>
              <a:rPr lang="ru-RU" sz="800" dirty="0"/>
              <a:t>                       </a:t>
            </a:r>
            <a:r>
              <a:rPr lang="ru-RU" sz="2400" dirty="0"/>
              <a:t>1. Утворення </a:t>
            </a:r>
            <a:r>
              <a:rPr lang="ru-RU" sz="2400" dirty="0">
                <a:solidFill>
                  <a:srgbClr val="FF0000"/>
                </a:solidFill>
              </a:rPr>
              <a:t>компартменту</a:t>
            </a:r>
            <a:r>
              <a:rPr lang="ru-RU" sz="2400" dirty="0"/>
              <a:t> клітини, де міститься генетичний матеріал і створено умови для його зберігання та подвоєння</a:t>
            </a:r>
          </a:p>
          <a:p>
            <a:pPr eaLnBrk="1" hangingPunct="1">
              <a:lnSpc>
                <a:spcPct val="90000"/>
              </a:lnSpc>
              <a:buFontTx/>
              <a:buNone/>
            </a:pPr>
            <a:endParaRPr lang="ru-RU" sz="2400" dirty="0"/>
          </a:p>
          <a:p>
            <a:pPr eaLnBrk="1" hangingPunct="1">
              <a:lnSpc>
                <a:spcPct val="90000"/>
              </a:lnSpc>
              <a:buFontTx/>
              <a:buNone/>
            </a:pPr>
            <a:r>
              <a:rPr lang="ru-RU" sz="2400" dirty="0"/>
              <a:t>        2. Відділення вмісту ядра від цитоплазми</a:t>
            </a:r>
          </a:p>
          <a:p>
            <a:pPr eaLnBrk="1" hangingPunct="1">
              <a:lnSpc>
                <a:spcPct val="90000"/>
              </a:lnSpc>
              <a:buFontTx/>
              <a:buNone/>
            </a:pPr>
            <a:endParaRPr lang="ru-RU" sz="2400" dirty="0"/>
          </a:p>
          <a:p>
            <a:pPr eaLnBrk="1" hangingPunct="1">
              <a:lnSpc>
                <a:spcPct val="90000"/>
              </a:lnSpc>
              <a:buFontTx/>
              <a:buNone/>
            </a:pPr>
            <a:r>
              <a:rPr lang="ru-RU" sz="2400" dirty="0"/>
              <a:t>        3. Підтримання форми й об</a:t>
            </a:r>
            <a:r>
              <a:rPr lang="en-US" sz="2400" dirty="0"/>
              <a:t>’</a:t>
            </a:r>
            <a:r>
              <a:rPr lang="ru-RU" sz="2400" dirty="0"/>
              <a:t>єму ядра</a:t>
            </a:r>
          </a:p>
          <a:p>
            <a:pPr eaLnBrk="1" hangingPunct="1">
              <a:lnSpc>
                <a:spcPct val="90000"/>
              </a:lnSpc>
              <a:buFontTx/>
              <a:buNone/>
            </a:pPr>
            <a:endParaRPr lang="ru-RU" sz="2400" dirty="0"/>
          </a:p>
          <a:p>
            <a:pPr eaLnBrk="1" hangingPunct="1">
              <a:lnSpc>
                <a:spcPct val="90000"/>
              </a:lnSpc>
              <a:buFontTx/>
              <a:buNone/>
            </a:pPr>
            <a:r>
              <a:rPr lang="ru-RU" sz="2400" dirty="0"/>
              <a:t>        4. Регуляція потоків речовин (із ядра через пори в цитоплазму надходять різні види РНК і субодиниці рибосом, а всередину ядра переносяться необхідні білки, вода, іони)</a:t>
            </a:r>
          </a:p>
        </p:txBody>
      </p:sp>
      <p:sp>
        <p:nvSpPr>
          <p:cNvPr id="5" name="Rectangle 2"/>
          <p:cNvSpPr>
            <a:spLocks noGrp="1" noChangeArrowheads="1"/>
          </p:cNvSpPr>
          <p:nvPr>
            <p:ph type="title"/>
          </p:nvPr>
        </p:nvSpPr>
        <p:spPr/>
        <p:txBody>
          <a:bodyPr/>
          <a:lstStyle/>
          <a:p>
            <a:r>
              <a:rPr lang="ru-RU" sz="4000" dirty="0"/>
              <a:t> </a:t>
            </a:r>
            <a:r>
              <a:rPr lang="ru-RU" sz="3200" b="1" dirty="0">
                <a:solidFill>
                  <a:srgbClr val="0000CC"/>
                </a:solidFill>
              </a:rPr>
              <a:t>Основні функції ядерної оболонки</a:t>
            </a:r>
            <a:br>
              <a:rPr lang="ru-RU" sz="3200" b="1" dirty="0">
                <a:solidFill>
                  <a:srgbClr val="0000CC"/>
                </a:solidFill>
              </a:rPr>
            </a:br>
            <a:endParaRPr lang="ru-RU" sz="4000" b="1"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
          <p:cNvSpPr>
            <a:spLocks noGrp="1" noChangeArrowheads="1"/>
          </p:cNvSpPr>
          <p:nvPr>
            <p:ph type="title"/>
          </p:nvPr>
        </p:nvSpPr>
        <p:spPr>
          <a:xfrm>
            <a:off x="457200" y="390525"/>
            <a:ext cx="8231188" cy="912813"/>
          </a:xfrm>
        </p:spPr>
        <p:txBody>
          <a:bodyPr/>
          <a:lstStyle/>
          <a:p>
            <a:pPr algn="l"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b="1"/>
              <a:t>            </a:t>
            </a:r>
          </a:p>
        </p:txBody>
      </p:sp>
      <p:sp>
        <p:nvSpPr>
          <p:cNvPr id="92163" name="Rectangle 2"/>
          <p:cNvSpPr>
            <a:spLocks noGrp="1" noChangeArrowheads="1"/>
          </p:cNvSpPr>
          <p:nvPr>
            <p:ph type="body" idx="1"/>
          </p:nvPr>
        </p:nvSpPr>
        <p:spPr>
          <a:xfrm>
            <a:off x="395288" y="260649"/>
            <a:ext cx="8569325" cy="6408440"/>
          </a:xfrm>
        </p:spPr>
        <p:txBody>
          <a:bodyPr/>
          <a:lstStyle/>
          <a:p>
            <a:pPr marL="339725" indent="-339725">
              <a:spcBef>
                <a:spcPts val="600"/>
              </a:spcBef>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ru-RU" sz="2000" dirty="0">
                <a:solidFill>
                  <a:srgbClr val="0000CC"/>
                </a:solidFill>
              </a:rPr>
              <a:t> </a:t>
            </a:r>
            <a:r>
              <a:rPr lang="ru-RU" sz="2400" b="1" dirty="0">
                <a:solidFill>
                  <a:srgbClr val="0000CC"/>
                </a:solidFill>
              </a:rPr>
              <a:t>Каріоплазма </a:t>
            </a:r>
            <a:r>
              <a:rPr lang="ru-RU" sz="2000" b="1" i="1" dirty="0"/>
              <a:t>–</a:t>
            </a:r>
            <a:r>
              <a:rPr lang="ru-RU" sz="2000" dirty="0"/>
              <a:t> однородна безструктурна маса, яка заповнює простір між хроматином і ядерцями. Містить воду (75-80 %), білки, нуклеотиди, амінокислоти, АТФ, різні види РНК, субодиниці рибосом, проміжні продукти обміну речовин і обумовлює взаємозв</a:t>
            </a:r>
            <a:r>
              <a:rPr lang="en-US" sz="2000" dirty="0"/>
              <a:t>’</a:t>
            </a:r>
            <a:r>
              <a:rPr lang="ru-RU" sz="2000" dirty="0"/>
              <a:t>язок структур ядра і цитоплазми</a:t>
            </a:r>
            <a:endParaRPr lang="ru-RU" altLang="ru-RU" sz="2000" dirty="0"/>
          </a:p>
        </p:txBody>
      </p:sp>
      <p:pic>
        <p:nvPicPr>
          <p:cNvPr id="92164" name="Picture 3"/>
          <p:cNvPicPr>
            <a:picLocks noChangeAspect="1" noChangeArrowheads="1"/>
          </p:cNvPicPr>
          <p:nvPr/>
        </p:nvPicPr>
        <p:blipFill>
          <a:blip r:embed="rId3" cstate="print"/>
          <a:srcRect/>
          <a:stretch>
            <a:fillRect/>
          </a:stretch>
        </p:blipFill>
        <p:spPr bwMode="auto">
          <a:xfrm>
            <a:off x="4644008" y="2492896"/>
            <a:ext cx="4248150" cy="3629025"/>
          </a:xfrm>
          <a:prstGeom prst="rect">
            <a:avLst/>
          </a:prstGeom>
          <a:noFill/>
          <a:ln w="9525">
            <a:noFill/>
            <a:round/>
            <a:headEnd/>
            <a:tailEnd/>
          </a:ln>
        </p:spPr>
      </p:pic>
      <p:sp>
        <p:nvSpPr>
          <p:cNvPr id="92165" name="Text Box 4"/>
          <p:cNvSpPr txBox="1">
            <a:spLocks noChangeArrowheads="1"/>
          </p:cNvSpPr>
          <p:nvPr/>
        </p:nvSpPr>
        <p:spPr bwMode="auto">
          <a:xfrm>
            <a:off x="395536" y="2348880"/>
            <a:ext cx="4104828" cy="4041748"/>
          </a:xfrm>
          <a:prstGeom prst="rect">
            <a:avLst/>
          </a:prstGeom>
          <a:noFill/>
          <a:ln w="9525">
            <a:noFill/>
            <a:round/>
            <a:headEnd/>
            <a:tailEnd/>
          </a:ln>
        </p:spPr>
        <p:txBody>
          <a:bodyPr wrap="square" lIns="90000" tIns="46800" rIns="90000" bIns="46800">
            <a:spAutoFit/>
          </a:bodyPr>
          <a:lstStyle/>
          <a:p>
            <a:pPr>
              <a:spcBef>
                <a:spcPts val="1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b="1" dirty="0">
                <a:solidFill>
                  <a:srgbClr val="0000FF"/>
                </a:solidFill>
              </a:rPr>
              <a:t>Ядерний матрикс </a:t>
            </a:r>
            <a:r>
              <a:rPr lang="uk-UA" altLang="ru-RU" sz="2000" dirty="0">
                <a:solidFill>
                  <a:srgbClr val="000000"/>
                </a:solidFill>
              </a:rPr>
              <a:t>- мережа тонких білків (близько 50 видів) Він підтримує форму ядра і фіксує волокна хроматину (ядерний каркас).</a:t>
            </a:r>
          </a:p>
          <a:p>
            <a:pPr>
              <a:spcBef>
                <a:spcPts val="1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2000" dirty="0"/>
              <a:t>Внутрішній «скелет» ядра має велике значення для забезпечення впорядкованого протікання основних процесів </a:t>
            </a:r>
            <a:r>
              <a:rPr lang="ru-RU" sz="2000" b="1" dirty="0">
                <a:solidFill>
                  <a:srgbClr val="008000"/>
                </a:solidFill>
              </a:rPr>
              <a:t>реплікації ДНК, репарації ДНК, транскрипції (</a:t>
            </a:r>
            <a:r>
              <a:rPr lang="ru-RU" sz="2000" dirty="0"/>
              <a:t>утворення РНК</a:t>
            </a:r>
            <a:r>
              <a:rPr lang="ru-RU" sz="2000" b="1" dirty="0">
                <a:solidFill>
                  <a:srgbClr val="008000"/>
                </a:solidFill>
              </a:rPr>
              <a:t>) процесингу (</a:t>
            </a:r>
            <a:r>
              <a:rPr lang="ru-RU" sz="2000" dirty="0"/>
              <a:t>дозрівання РНК)</a:t>
            </a:r>
            <a:endParaRPr lang="en-US" altLang="ru-RU" sz="20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
          <p:cNvSpPr>
            <a:spLocks noGrp="1" noChangeArrowheads="1"/>
          </p:cNvSpPr>
          <p:nvPr>
            <p:ph type="title"/>
          </p:nvPr>
        </p:nvSpPr>
        <p:spPr>
          <a:xfrm>
            <a:off x="468313" y="34925"/>
            <a:ext cx="8229600" cy="885825"/>
          </a:xfrm>
        </p:spPr>
        <p:txBody>
          <a:bodyPr/>
          <a:lstStyle/>
          <a:p>
            <a:pPr algn="l"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800"/>
              <a:t>          </a:t>
            </a:r>
            <a:r>
              <a:rPr lang="uk-UA" altLang="ru-RU" sz="2800">
                <a:latin typeface="Arial Black" pitchFamily="32" charset="0"/>
              </a:rPr>
              <a:t>  </a:t>
            </a:r>
          </a:p>
        </p:txBody>
      </p:sp>
      <p:sp>
        <p:nvSpPr>
          <p:cNvPr id="94211" name="Rectangle 2"/>
          <p:cNvSpPr>
            <a:spLocks noGrp="1" noChangeArrowheads="1"/>
          </p:cNvSpPr>
          <p:nvPr>
            <p:ph type="body" idx="1"/>
          </p:nvPr>
        </p:nvSpPr>
        <p:spPr>
          <a:xfrm>
            <a:off x="179388" y="333375"/>
            <a:ext cx="8569325" cy="6264275"/>
          </a:xfrm>
        </p:spPr>
        <p:txBody>
          <a:bodyPr/>
          <a:lstStyle/>
          <a:p>
            <a:pPr eaLnBrk="1" hangingPunct="1">
              <a:lnSpc>
                <a:spcPct val="80000"/>
              </a:lnSpc>
              <a:buFontTx/>
              <a:buNone/>
              <a:defRPr/>
            </a:pPr>
            <a:r>
              <a:rPr lang="ru-RU" sz="2400" b="1" dirty="0">
                <a:solidFill>
                  <a:srgbClr val="0000FF"/>
                </a:solidFill>
              </a:rPr>
              <a:t>Ядерця</a:t>
            </a:r>
            <a:r>
              <a:rPr lang="ru-RU" sz="2400" b="1" dirty="0">
                <a:solidFill>
                  <a:srgbClr val="00FF00"/>
                </a:solidFill>
                <a:latin typeface="Arial Black" pitchFamily="34" charset="0"/>
              </a:rPr>
              <a:t> </a:t>
            </a:r>
            <a:r>
              <a:rPr lang="ru-RU" sz="2400" dirty="0"/>
              <a:t>(одне чи декілька) </a:t>
            </a:r>
            <a:r>
              <a:rPr lang="ru-RU" sz="2400" i="1" dirty="0"/>
              <a:t>– </a:t>
            </a:r>
            <a:r>
              <a:rPr lang="ru-RU" sz="2400" dirty="0"/>
              <a:t>гранулярні, округлі, сильно забарвлені структури, які не мають мембран.</a:t>
            </a:r>
          </a:p>
          <a:p>
            <a:pPr eaLnBrk="1" hangingPunct="1">
              <a:lnSpc>
                <a:spcPct val="80000"/>
              </a:lnSpc>
              <a:buFontTx/>
              <a:buNone/>
              <a:defRPr/>
            </a:pPr>
            <a:r>
              <a:rPr lang="ru-RU" sz="2400" dirty="0"/>
              <a:t>       Ядерця складаються з білків, РНК, ліпідів і ферментів. Вміст ДНК –  не більше 15 %.</a:t>
            </a:r>
          </a:p>
          <a:p>
            <a:pPr eaLnBrk="1" hangingPunct="1">
              <a:lnSpc>
                <a:spcPct val="80000"/>
              </a:lnSpc>
              <a:buFontTx/>
              <a:buNone/>
              <a:defRPr/>
            </a:pPr>
            <a:r>
              <a:rPr lang="ru-RU" sz="2400" dirty="0"/>
              <a:t>         Ядерця фрагментуються на початку поділу клітини та поновлюються після його закінчення.                                                          </a:t>
            </a:r>
          </a:p>
          <a:p>
            <a:pPr marL="339725" indent="-338138" eaLnBrk="1" hangingPunct="1">
              <a:lnSpc>
                <a:spcPct val="80000"/>
              </a:lnSpc>
              <a:spcBef>
                <a:spcPts val="600"/>
              </a:spcBef>
              <a:buClrTx/>
              <a:buFont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ru-RU" altLang="ru-RU" sz="2800" dirty="0"/>
              <a:t>                                                       </a:t>
            </a:r>
          </a:p>
          <a:p>
            <a:pPr marL="339725" indent="-338138" eaLnBrk="1" hangingPunct="1">
              <a:lnSpc>
                <a:spcPct val="80000"/>
              </a:lnSpc>
              <a:spcBef>
                <a:spcPts val="600"/>
              </a:spcBef>
              <a:buClrTx/>
              <a:buFont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endParaRPr lang="ru-RU" altLang="ru-RU" sz="2800" dirty="0">
              <a:solidFill>
                <a:srgbClr val="0000CC"/>
              </a:solidFill>
            </a:endParaRPr>
          </a:p>
          <a:p>
            <a:pPr marL="339725" indent="-338138" eaLnBrk="1" hangingPunct="1">
              <a:lnSpc>
                <a:spcPct val="80000"/>
              </a:lnSpc>
              <a:spcBef>
                <a:spcPts val="600"/>
              </a:spcBef>
              <a:buClrTx/>
              <a:buFont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ru-RU" altLang="ru-RU" sz="2800" dirty="0">
                <a:solidFill>
                  <a:srgbClr val="0000CC"/>
                </a:solidFill>
              </a:rPr>
              <a:t>                                                       </a:t>
            </a:r>
            <a:r>
              <a:rPr lang="uk-UA" altLang="ru-RU" sz="2800" dirty="0">
                <a:solidFill>
                  <a:srgbClr val="0000CC"/>
                </a:solidFill>
              </a:rPr>
              <a:t>ядерце</a:t>
            </a:r>
            <a:r>
              <a:rPr lang="ru-RU" altLang="ru-RU" sz="2800" dirty="0"/>
              <a:t>   </a:t>
            </a:r>
          </a:p>
          <a:p>
            <a:pPr marL="339725" indent="-338138" eaLnBrk="1" hangingPunct="1">
              <a:lnSpc>
                <a:spcPct val="80000"/>
              </a:lnSpc>
              <a:spcBef>
                <a:spcPts val="600"/>
              </a:spcBef>
              <a:buClrTx/>
              <a:buFont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altLang="ru-RU" sz="2800" dirty="0">
                <a:solidFill>
                  <a:srgbClr val="0000CC"/>
                </a:solidFill>
              </a:rPr>
              <a:t>                                           </a:t>
            </a:r>
          </a:p>
          <a:p>
            <a:pPr marL="339725" indent="-338138" eaLnBrk="1" hangingPunct="1">
              <a:lnSpc>
                <a:spcPct val="80000"/>
              </a:lnSpc>
              <a:spcBef>
                <a:spcPts val="600"/>
              </a:spcBef>
              <a:buClrTx/>
              <a:buFont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endParaRPr lang="en-US" altLang="ru-RU" sz="2800" dirty="0">
              <a:solidFill>
                <a:srgbClr val="0000CC"/>
              </a:solidFill>
            </a:endParaRPr>
          </a:p>
          <a:p>
            <a:pPr marL="339725" indent="-338138" eaLnBrk="1" hangingPunct="1">
              <a:lnSpc>
                <a:spcPct val="80000"/>
              </a:lnSpc>
              <a:spcBef>
                <a:spcPts val="600"/>
              </a:spcBef>
              <a:buClrTx/>
              <a:buFont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altLang="ru-RU" sz="2800" dirty="0">
                <a:solidFill>
                  <a:srgbClr val="0000CC"/>
                </a:solidFill>
              </a:rPr>
              <a:t> </a:t>
            </a:r>
            <a:r>
              <a:rPr lang="uk-UA" altLang="ru-RU" sz="2800" dirty="0">
                <a:solidFill>
                  <a:srgbClr val="0000CC"/>
                </a:solidFill>
              </a:rPr>
              <a:t>                                              </a:t>
            </a:r>
            <a:r>
              <a:rPr lang="uk-UA" altLang="ru-RU" sz="2800" b="1" dirty="0">
                <a:solidFill>
                  <a:srgbClr val="0000CC"/>
                </a:solidFill>
              </a:rPr>
              <a:t>Функція ядерця -</a:t>
            </a:r>
          </a:p>
          <a:p>
            <a:pPr marL="339725" indent="-338138" eaLnBrk="1" hangingPunct="1">
              <a:lnSpc>
                <a:spcPct val="80000"/>
              </a:lnSpc>
              <a:spcBef>
                <a:spcPts val="600"/>
              </a:spcBef>
              <a:buClrTx/>
              <a:buFont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uk-UA" altLang="ru-RU" sz="2800" b="1" dirty="0">
                <a:solidFill>
                  <a:srgbClr val="0000CC"/>
                </a:solidFill>
              </a:rPr>
              <a:t>                                              утворення рибосом</a:t>
            </a:r>
            <a:endParaRPr lang="en-US" altLang="ru-RU" sz="2800" dirty="0">
              <a:solidFill>
                <a:srgbClr val="0000CC"/>
              </a:solidFill>
            </a:endParaRPr>
          </a:p>
          <a:p>
            <a:pPr marL="339725" indent="-338138" eaLnBrk="1" hangingPunct="1">
              <a:lnSpc>
                <a:spcPct val="80000"/>
              </a:lnSpc>
              <a:spcBef>
                <a:spcPts val="600"/>
              </a:spcBef>
              <a:buClrTx/>
              <a:buFont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endParaRPr lang="en-US" altLang="ru-RU" sz="2800" dirty="0">
              <a:solidFill>
                <a:srgbClr val="0000CC"/>
              </a:solidFill>
            </a:endParaRPr>
          </a:p>
          <a:p>
            <a:pPr marL="339725" indent="-338138" eaLnBrk="1" hangingPunct="1">
              <a:lnSpc>
                <a:spcPct val="80000"/>
              </a:lnSpc>
              <a:spcBef>
                <a:spcPts val="600"/>
              </a:spcBef>
              <a:buClrTx/>
              <a:buFont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altLang="ru-RU" sz="2800" dirty="0">
                <a:solidFill>
                  <a:srgbClr val="0000CC"/>
                </a:solidFill>
              </a:rPr>
              <a:t> </a:t>
            </a:r>
            <a:r>
              <a:rPr lang="uk-UA" altLang="ru-RU" sz="2800" dirty="0">
                <a:solidFill>
                  <a:srgbClr val="0000CC"/>
                </a:solidFill>
              </a:rPr>
              <a:t>                                          </a:t>
            </a:r>
            <a:endParaRPr lang="ru-RU" altLang="ru-RU" sz="2400" dirty="0"/>
          </a:p>
          <a:p>
            <a:pPr marL="339725" indent="-338138" eaLnBrk="1" hangingPunct="1">
              <a:lnSpc>
                <a:spcPct val="80000"/>
              </a:lnSpc>
              <a:spcBef>
                <a:spcPts val="450"/>
              </a:spcBef>
              <a:buClr>
                <a:srgbClr val="FFFFCC"/>
              </a:buClr>
              <a:buSzPct val="60000"/>
              <a:buFont typeface="Wingdings" charset="2"/>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ru-RU" altLang="ru-RU" sz="2400" dirty="0"/>
              <a:t>      </a:t>
            </a:r>
          </a:p>
          <a:p>
            <a:pPr marL="339725" indent="-338138" eaLnBrk="1" hangingPunct="1">
              <a:lnSpc>
                <a:spcPct val="80000"/>
              </a:lnSpc>
              <a:spcBef>
                <a:spcPts val="45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ru-RU" altLang="ru-RU" sz="2400" dirty="0"/>
              <a:t>                                                                                                           </a:t>
            </a:r>
          </a:p>
          <a:p>
            <a:pPr marL="339725" indent="-338138" eaLnBrk="1" hangingPunct="1">
              <a:lnSpc>
                <a:spcPct val="80000"/>
              </a:lnSpc>
              <a:spcBef>
                <a:spcPts val="450"/>
              </a:spcBef>
              <a:buClrTx/>
              <a:buFont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endParaRPr lang="ru-RU" altLang="ru-RU" sz="2400" dirty="0"/>
          </a:p>
          <a:p>
            <a:pPr marL="339725" indent="-338138" eaLnBrk="1" hangingPunct="1">
              <a:lnSpc>
                <a:spcPct val="80000"/>
              </a:lnSpc>
              <a:spcBef>
                <a:spcPts val="450"/>
              </a:spcBef>
              <a:buClr>
                <a:srgbClr val="FFFFCC"/>
              </a:buClr>
              <a:buSzPct val="60000"/>
              <a:buFont typeface="Wingdings" charset="2"/>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ru-RU" altLang="ru-RU" sz="2400" dirty="0"/>
              <a:t>                                                                       .</a:t>
            </a:r>
          </a:p>
          <a:p>
            <a:pPr marL="738188" lvl="1" indent="-280988" eaLnBrk="1" hangingPunct="1">
              <a:lnSpc>
                <a:spcPct val="80000"/>
              </a:lnSpc>
              <a:spcBef>
                <a:spcPts val="450"/>
              </a:spcBef>
              <a:buClr>
                <a:srgbClr val="FEEC94"/>
              </a:buClr>
              <a:buSzPct val="60000"/>
              <a:buFont typeface="Wingdings" charset="2"/>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ru-RU" altLang="ru-RU" sz="2400" i="1" dirty="0">
                <a:latin typeface="Arial Black" pitchFamily="32" charset="0"/>
              </a:rPr>
              <a:t>    </a:t>
            </a:r>
          </a:p>
          <a:p>
            <a:pPr marL="339725" indent="-338138" eaLnBrk="1" hangingPunct="1">
              <a:lnSpc>
                <a:spcPct val="80000"/>
              </a:lnSpc>
              <a:spcBef>
                <a:spcPts val="450"/>
              </a:spcBef>
              <a:buClr>
                <a:srgbClr val="FFFFCC"/>
              </a:buClr>
              <a:buSzPct val="60000"/>
              <a:buFont typeface="Wingdings" charset="2"/>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ru-RU" altLang="ru-RU" sz="2400" i="1" dirty="0">
                <a:latin typeface="Arial Black" pitchFamily="32" charset="0"/>
              </a:rPr>
              <a:t>      </a:t>
            </a:r>
          </a:p>
        </p:txBody>
      </p:sp>
      <p:pic>
        <p:nvPicPr>
          <p:cNvPr id="94212" name="Picture 3"/>
          <p:cNvPicPr>
            <a:picLocks noChangeAspect="1" noChangeArrowheads="1"/>
          </p:cNvPicPr>
          <p:nvPr/>
        </p:nvPicPr>
        <p:blipFill>
          <a:blip r:embed="rId3" cstate="print"/>
          <a:srcRect/>
          <a:stretch>
            <a:fillRect/>
          </a:stretch>
        </p:blipFill>
        <p:spPr bwMode="auto">
          <a:xfrm>
            <a:off x="539552" y="2780928"/>
            <a:ext cx="3888432" cy="3181295"/>
          </a:xfrm>
          <a:prstGeom prst="rect">
            <a:avLst/>
          </a:prstGeom>
          <a:noFill/>
          <a:ln w="9525">
            <a:noFill/>
            <a:round/>
            <a:headEnd/>
            <a:tailEnd/>
          </a:ln>
        </p:spPr>
      </p:pic>
      <p:cxnSp>
        <p:nvCxnSpPr>
          <p:cNvPr id="10" name="Прямая со стрелкой 9"/>
          <p:cNvCxnSpPr/>
          <p:nvPr/>
        </p:nvCxnSpPr>
        <p:spPr>
          <a:xfrm flipH="1">
            <a:off x="2267744" y="3429000"/>
            <a:ext cx="3240360" cy="64807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68313" y="188913"/>
            <a:ext cx="8229600" cy="576262"/>
          </a:xfrm>
        </p:spPr>
        <p:txBody>
          <a:bodyPr/>
          <a:lstStyle/>
          <a:p>
            <a:pPr eaLnBrk="1" hangingPunct="1"/>
            <a:br>
              <a:rPr lang="ru-RU" sz="2800" b="1" i="1" dirty="0">
                <a:solidFill>
                  <a:srgbClr val="00FF00"/>
                </a:solidFill>
                <a:latin typeface="Arial Black" pitchFamily="32" charset="0"/>
              </a:rPr>
            </a:br>
            <a:r>
              <a:rPr lang="ru-RU" sz="2400" i="1" dirty="0"/>
              <a:t> </a:t>
            </a:r>
          </a:p>
        </p:txBody>
      </p:sp>
      <p:sp>
        <p:nvSpPr>
          <p:cNvPr id="390147" name="Rectangle 3"/>
          <p:cNvSpPr>
            <a:spLocks noGrp="1" noChangeArrowheads="1"/>
          </p:cNvSpPr>
          <p:nvPr>
            <p:ph type="body" idx="1"/>
          </p:nvPr>
        </p:nvSpPr>
        <p:spPr>
          <a:xfrm>
            <a:off x="190563" y="-243172"/>
            <a:ext cx="8785100" cy="2808312"/>
          </a:xfrm>
        </p:spPr>
        <p:txBody>
          <a:bodyPr/>
          <a:lstStyle/>
          <a:p>
            <a:pPr eaLnBrk="1" hangingPunct="1">
              <a:lnSpc>
                <a:spcPct val="80000"/>
              </a:lnSpc>
              <a:buFontTx/>
              <a:buNone/>
              <a:defRPr/>
            </a:pPr>
            <a:r>
              <a:rPr lang="ru-RU" sz="2400" dirty="0">
                <a:solidFill>
                  <a:srgbClr val="0000CC"/>
                </a:solidFill>
              </a:rPr>
              <a:t>     </a:t>
            </a:r>
          </a:p>
          <a:p>
            <a:pPr eaLnBrk="1" hangingPunct="1">
              <a:lnSpc>
                <a:spcPct val="80000"/>
              </a:lnSpc>
              <a:buFontTx/>
              <a:buNone/>
              <a:defRPr/>
            </a:pPr>
            <a:r>
              <a:rPr lang="ru-RU" sz="2400" dirty="0">
                <a:solidFill>
                  <a:srgbClr val="0000CC"/>
                </a:solidFill>
              </a:rPr>
              <a:t> </a:t>
            </a:r>
            <a:r>
              <a:rPr lang="ru-RU" sz="2400" dirty="0"/>
              <a:t>За допомогою електронного мікроскопа в ядерцях  визначають  три  ділянки: </a:t>
            </a:r>
          </a:p>
          <a:p>
            <a:pPr marL="457200" indent="-457200" eaLnBrk="1" hangingPunct="1">
              <a:lnSpc>
                <a:spcPct val="80000"/>
              </a:lnSpc>
              <a:buFontTx/>
              <a:buAutoNum type="arabicParenR"/>
              <a:defRPr/>
            </a:pPr>
            <a:r>
              <a:rPr lang="ru-RU" sz="2400" b="1" dirty="0" err="1">
                <a:solidFill>
                  <a:srgbClr val="008000"/>
                </a:solidFill>
              </a:rPr>
              <a:t>фібрилярна</a:t>
            </a:r>
            <a:r>
              <a:rPr lang="ru-RU" sz="2400" dirty="0"/>
              <a:t>, </a:t>
            </a:r>
            <a:r>
              <a:rPr lang="ru-RU" sz="2400" dirty="0" err="1"/>
              <a:t>складається</a:t>
            </a:r>
            <a:r>
              <a:rPr lang="ru-RU" sz="2400" dirty="0"/>
              <a:t> з ниток РНК. </a:t>
            </a:r>
            <a:r>
              <a:rPr lang="ru-RU" sz="2400" dirty="0" err="1"/>
              <a:t>Це</a:t>
            </a:r>
            <a:r>
              <a:rPr lang="ru-RU" sz="2400" dirty="0"/>
              <a:t> </a:t>
            </a:r>
            <a:r>
              <a:rPr lang="ru-RU" sz="2400" dirty="0" err="1"/>
              <a:t>місце</a:t>
            </a:r>
            <a:r>
              <a:rPr lang="ru-RU" sz="2400" dirty="0"/>
              <a:t> активного синтезу рРНК на рРНК-генах </a:t>
            </a:r>
            <a:r>
              <a:rPr lang="ru-RU" sz="2400" dirty="0" err="1"/>
              <a:t>молекули</a:t>
            </a:r>
            <a:r>
              <a:rPr lang="ru-RU" sz="2400" dirty="0"/>
              <a:t> ДНК</a:t>
            </a:r>
          </a:p>
          <a:p>
            <a:pPr marL="457200" indent="-457200" eaLnBrk="1" hangingPunct="1">
              <a:lnSpc>
                <a:spcPct val="80000"/>
              </a:lnSpc>
              <a:buFontTx/>
              <a:buAutoNum type="arabicParenR"/>
              <a:defRPr/>
            </a:pPr>
            <a:r>
              <a:rPr lang="ru-RU" sz="2400" b="1" dirty="0" err="1">
                <a:solidFill>
                  <a:srgbClr val="008000"/>
                </a:solidFill>
              </a:rPr>
              <a:t>гранулярна</a:t>
            </a:r>
            <a:r>
              <a:rPr lang="ru-RU" sz="2400" dirty="0"/>
              <a:t> </a:t>
            </a:r>
            <a:r>
              <a:rPr lang="ru-RU" sz="2400" dirty="0" err="1"/>
              <a:t>складається</a:t>
            </a:r>
            <a:r>
              <a:rPr lang="ru-RU" sz="2400" dirty="0"/>
              <a:t> з </a:t>
            </a:r>
            <a:r>
              <a:rPr lang="ru-RU" sz="2400" dirty="0" err="1"/>
              <a:t>часток</a:t>
            </a:r>
            <a:r>
              <a:rPr lang="ru-RU" sz="2400" dirty="0"/>
              <a:t> РНК, </a:t>
            </a:r>
            <a:r>
              <a:rPr lang="ru-RU" sz="2400" dirty="0" err="1"/>
              <a:t>подібних</a:t>
            </a:r>
            <a:r>
              <a:rPr lang="ru-RU" sz="2400" dirty="0"/>
              <a:t> до рибосом </a:t>
            </a:r>
            <a:r>
              <a:rPr lang="ru-RU" sz="2400" dirty="0" err="1"/>
              <a:t>цитоплазми</a:t>
            </a:r>
            <a:r>
              <a:rPr lang="ru-RU" sz="2400" dirty="0"/>
              <a:t>. </a:t>
            </a:r>
            <a:r>
              <a:rPr lang="ru-RU" sz="2400" dirty="0" err="1"/>
              <a:t>Це</a:t>
            </a:r>
            <a:r>
              <a:rPr lang="ru-RU" sz="2400" dirty="0"/>
              <a:t> </a:t>
            </a:r>
            <a:r>
              <a:rPr lang="ru-RU" sz="2400" dirty="0" err="1"/>
              <a:t>місце</a:t>
            </a:r>
            <a:r>
              <a:rPr lang="ru-RU" sz="2400" dirty="0"/>
              <a:t> об</a:t>
            </a:r>
            <a:r>
              <a:rPr lang="en-US" sz="2400" dirty="0"/>
              <a:t>’</a:t>
            </a:r>
            <a:r>
              <a:rPr lang="ru-RU" sz="2400" dirty="0" err="1"/>
              <a:t>єднання</a:t>
            </a:r>
            <a:r>
              <a:rPr lang="ru-RU" sz="2400" dirty="0"/>
              <a:t> РНК і </a:t>
            </a:r>
            <a:r>
              <a:rPr lang="ru-RU" sz="2400" dirty="0" err="1"/>
              <a:t>рибосомальних</a:t>
            </a:r>
            <a:r>
              <a:rPr lang="ru-RU" sz="2400" dirty="0"/>
              <a:t> </a:t>
            </a:r>
            <a:r>
              <a:rPr lang="ru-RU" sz="2400" dirty="0" err="1"/>
              <a:t>білків</a:t>
            </a:r>
            <a:r>
              <a:rPr lang="ru-RU" sz="2400" dirty="0"/>
              <a:t> з </a:t>
            </a:r>
            <a:r>
              <a:rPr lang="ru-RU" sz="2400" dirty="0" err="1"/>
              <a:t>утвореннім</a:t>
            </a:r>
            <a:r>
              <a:rPr lang="ru-RU" sz="2400" dirty="0"/>
              <a:t> </a:t>
            </a:r>
            <a:r>
              <a:rPr lang="ru-RU" sz="2400" dirty="0" err="1"/>
              <a:t>зрілих</a:t>
            </a:r>
            <a:r>
              <a:rPr lang="ru-RU" sz="2400" dirty="0"/>
              <a:t> </a:t>
            </a:r>
            <a:r>
              <a:rPr lang="ru-RU" sz="2400" dirty="0" err="1"/>
              <a:t>малих</a:t>
            </a:r>
            <a:r>
              <a:rPr lang="ru-RU" sz="2400" dirty="0"/>
              <a:t> і великих </a:t>
            </a:r>
            <a:r>
              <a:rPr lang="ru-RU" sz="2400" dirty="0" err="1">
                <a:solidFill>
                  <a:srgbClr val="0000FF"/>
                </a:solidFill>
              </a:rPr>
              <a:t>субодиниць</a:t>
            </a:r>
            <a:r>
              <a:rPr lang="ru-RU" sz="2400" dirty="0">
                <a:solidFill>
                  <a:srgbClr val="0000FF"/>
                </a:solidFill>
              </a:rPr>
              <a:t> рибосом</a:t>
            </a:r>
            <a:r>
              <a:rPr lang="ru-RU" sz="2400" dirty="0"/>
              <a:t>.</a:t>
            </a:r>
          </a:p>
          <a:p>
            <a:pPr marL="457200" indent="-457200" eaLnBrk="1" hangingPunct="1">
              <a:lnSpc>
                <a:spcPct val="80000"/>
              </a:lnSpc>
              <a:buFontTx/>
              <a:buAutoNum type="arabicParenR"/>
              <a:defRPr/>
            </a:pPr>
            <a:r>
              <a:rPr lang="ru-RU" sz="2400" b="1" dirty="0" err="1">
                <a:solidFill>
                  <a:srgbClr val="008000"/>
                </a:solidFill>
              </a:rPr>
              <a:t>Слабкозабарвлена</a:t>
            </a:r>
            <a:r>
              <a:rPr lang="ru-RU" sz="2400" dirty="0"/>
              <a:t> містить неактивну ДНК, яка не транскрибується. </a:t>
            </a:r>
          </a:p>
          <a:p>
            <a:pPr marL="457200" indent="-457200" eaLnBrk="1" hangingPunct="1">
              <a:lnSpc>
                <a:spcPct val="80000"/>
              </a:lnSpc>
              <a:buNone/>
              <a:defRPr/>
            </a:pPr>
            <a:endParaRPr lang="en-US" sz="1800" dirty="0"/>
          </a:p>
          <a:p>
            <a:pPr marL="457200" indent="-457200" eaLnBrk="1" hangingPunct="1">
              <a:lnSpc>
                <a:spcPct val="80000"/>
              </a:lnSpc>
              <a:buNone/>
              <a:defRPr/>
            </a:pPr>
            <a:endParaRPr lang="en-US" sz="1800" dirty="0"/>
          </a:p>
          <a:p>
            <a:pPr marL="457200" indent="-457200" eaLnBrk="1" hangingPunct="1">
              <a:lnSpc>
                <a:spcPct val="80000"/>
              </a:lnSpc>
              <a:buNone/>
              <a:defRPr/>
            </a:pPr>
            <a:endParaRPr lang="en-US" sz="1800" dirty="0"/>
          </a:p>
          <a:p>
            <a:pPr marL="457200" indent="-457200" eaLnBrk="1" hangingPunct="1">
              <a:lnSpc>
                <a:spcPct val="80000"/>
              </a:lnSpc>
              <a:buNone/>
              <a:defRPr/>
            </a:pPr>
            <a:endParaRPr lang="en-US" sz="1800" dirty="0"/>
          </a:p>
          <a:p>
            <a:pPr marL="457200" indent="-457200" eaLnBrk="1" hangingPunct="1">
              <a:lnSpc>
                <a:spcPct val="80000"/>
              </a:lnSpc>
              <a:buNone/>
              <a:defRPr/>
            </a:pPr>
            <a:endParaRPr lang="en-US" sz="1800" dirty="0"/>
          </a:p>
          <a:p>
            <a:pPr marL="457200" indent="-457200" eaLnBrk="1" hangingPunct="1">
              <a:lnSpc>
                <a:spcPct val="80000"/>
              </a:lnSpc>
              <a:buNone/>
              <a:defRPr/>
            </a:pPr>
            <a:endParaRPr lang="en-US" sz="1800" dirty="0"/>
          </a:p>
          <a:p>
            <a:pPr marL="457200" indent="-457200" eaLnBrk="1" hangingPunct="1">
              <a:lnSpc>
                <a:spcPct val="80000"/>
              </a:lnSpc>
              <a:buNone/>
              <a:defRPr/>
            </a:pPr>
            <a:endParaRPr lang="en-US" sz="1800" dirty="0"/>
          </a:p>
          <a:p>
            <a:pPr marL="457200" indent="-457200" eaLnBrk="1" hangingPunct="1">
              <a:lnSpc>
                <a:spcPct val="80000"/>
              </a:lnSpc>
              <a:buNone/>
              <a:defRPr/>
            </a:pPr>
            <a:endParaRPr lang="en-US" sz="1800" dirty="0"/>
          </a:p>
          <a:p>
            <a:pPr marL="457200" indent="-457200" eaLnBrk="1" hangingPunct="1">
              <a:lnSpc>
                <a:spcPct val="80000"/>
              </a:lnSpc>
              <a:buNone/>
              <a:defRPr/>
            </a:pPr>
            <a:endParaRPr lang="en-US" sz="1800" dirty="0"/>
          </a:p>
          <a:p>
            <a:pPr marL="457200" indent="-457200" eaLnBrk="1" hangingPunct="1">
              <a:lnSpc>
                <a:spcPct val="80000"/>
              </a:lnSpc>
              <a:buNone/>
              <a:defRPr/>
            </a:pPr>
            <a:r>
              <a:rPr lang="ru-RU" sz="1800" dirty="0" err="1"/>
              <a:t>Ядерце</a:t>
            </a:r>
            <a:r>
              <a:rPr lang="ru-RU" sz="1800" dirty="0"/>
              <a:t> утворюється  </a:t>
            </a:r>
            <a:r>
              <a:rPr lang="uk-UA" sz="1800" dirty="0"/>
              <a:t>на певних ділянках хромосом </a:t>
            </a:r>
            <a:r>
              <a:rPr lang="ru-RU" sz="1800" dirty="0"/>
              <a:t>(</a:t>
            </a:r>
            <a:r>
              <a:rPr lang="ru-RU" sz="1800" dirty="0">
                <a:solidFill>
                  <a:srgbClr val="0000FF"/>
                </a:solidFill>
              </a:rPr>
              <a:t>ядерцеві організатори</a:t>
            </a:r>
            <a:r>
              <a:rPr lang="ru-RU" sz="1800" dirty="0"/>
              <a:t>), в яких локалізовано гени, що кодують рРНК. У людини це хромосоми 13, 14, 15, 21 і 22 (п</a:t>
            </a:r>
            <a:r>
              <a:rPr lang="en-US" sz="1800" dirty="0"/>
              <a:t>’</a:t>
            </a:r>
            <a:r>
              <a:rPr lang="ru-RU" sz="1800" dirty="0"/>
              <a:t>ять пар хромосом).  </a:t>
            </a:r>
            <a:endParaRPr lang="ru-RU" sz="1800" dirty="0">
              <a:solidFill>
                <a:srgbClr val="0000CC"/>
              </a:solidFill>
            </a:endParaRPr>
          </a:p>
          <a:p>
            <a:pPr eaLnBrk="1" hangingPunct="1">
              <a:lnSpc>
                <a:spcPct val="80000"/>
              </a:lnSpc>
              <a:buFontTx/>
              <a:buNone/>
              <a:defRPr/>
            </a:pPr>
            <a:r>
              <a:rPr lang="ru-RU" sz="2400" dirty="0">
                <a:solidFill>
                  <a:srgbClr val="0000CC"/>
                </a:solidFill>
              </a:rPr>
              <a:t>        </a:t>
            </a:r>
            <a:endParaRPr lang="ru-RU" sz="2000" i="1" dirty="0">
              <a:latin typeface="Arial Black" pitchFamily="34" charset="0"/>
            </a:endParaRPr>
          </a:p>
        </p:txBody>
      </p:sp>
      <p:pic>
        <p:nvPicPr>
          <p:cNvPr id="2052" name="Picture 4" descr="Nucleolar Function in Lifespan Regulation: Trends in Cell Biology">
            <a:extLst>
              <a:ext uri="{FF2B5EF4-FFF2-40B4-BE49-F238E27FC236}">
                <a16:creationId xmlns:a16="http://schemas.microsoft.com/office/drawing/2014/main" id="{8BB86763-AD37-F779-B561-0BDE53CDB6F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1233"/>
          <a:stretch/>
        </p:blipFill>
        <p:spPr bwMode="auto">
          <a:xfrm>
            <a:off x="1475656" y="3412719"/>
            <a:ext cx="5688632" cy="22741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38985A8-E6B8-9D23-414B-3E5592A56C6E}"/>
              </a:ext>
            </a:extLst>
          </p:cNvPr>
          <p:cNvSpPr txBox="1"/>
          <p:nvPr/>
        </p:nvSpPr>
        <p:spPr>
          <a:xfrm>
            <a:off x="5508104" y="4365104"/>
            <a:ext cx="2376264" cy="369332"/>
          </a:xfrm>
          <a:prstGeom prst="rect">
            <a:avLst/>
          </a:prstGeom>
          <a:noFill/>
        </p:spPr>
        <p:txBody>
          <a:bodyPr wrap="square" rtlCol="0">
            <a:spAutoFit/>
          </a:bodyPr>
          <a:lstStyle/>
          <a:p>
            <a:endParaRPr lang="ru-UA"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
          <p:cNvSpPr>
            <a:spLocks noGrp="1" noChangeArrowheads="1"/>
          </p:cNvSpPr>
          <p:nvPr>
            <p:ph type="title"/>
          </p:nvPr>
        </p:nvSpPr>
        <p:spPr>
          <a:xfrm>
            <a:off x="467544" y="0"/>
            <a:ext cx="8229600" cy="11906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200" b="1" dirty="0">
                <a:solidFill>
                  <a:srgbClr val="0000FF"/>
                </a:solidFill>
              </a:rPr>
              <a:t>Хромосоми – компонент ядра, що містить спадкову інформацію</a:t>
            </a:r>
            <a:endParaRPr lang="en-US" altLang="ru-RU" sz="4000" b="1" dirty="0">
              <a:solidFill>
                <a:srgbClr val="0000FF"/>
              </a:solidFill>
            </a:endParaRPr>
          </a:p>
        </p:txBody>
      </p:sp>
      <p:sp>
        <p:nvSpPr>
          <p:cNvPr id="96259" name="Rectangle 2"/>
          <p:cNvSpPr>
            <a:spLocks noGrp="1" noChangeArrowheads="1"/>
          </p:cNvSpPr>
          <p:nvPr>
            <p:ph type="body" idx="1"/>
          </p:nvPr>
        </p:nvSpPr>
        <p:spPr>
          <a:xfrm>
            <a:off x="467544" y="1124744"/>
            <a:ext cx="8229600" cy="4641850"/>
          </a:xfrm>
        </p:spPr>
        <p:txBody>
          <a:bodyPr/>
          <a:lstStyle/>
          <a:p>
            <a:pPr marL="608013" indent="-606425" algn="ctr" eaLnBrk="1" hangingPunct="1">
              <a:spcBef>
                <a:spcPts val="700"/>
              </a:spcBef>
              <a:buClrTx/>
              <a:buFontTx/>
              <a:buNone/>
              <a:tabLst>
                <a:tab pos="608013" algn="l"/>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r>
              <a:rPr lang="uk-UA" altLang="ru-RU" sz="2800" b="1" dirty="0"/>
              <a:t>Хімічний склад хромосом (хроматину)</a:t>
            </a:r>
            <a:endParaRPr lang="en-US" altLang="ru-RU" sz="2800" b="1" dirty="0"/>
          </a:p>
          <a:p>
            <a:pPr marL="608013" indent="-606425" eaLnBrk="1" hangingPunct="1">
              <a:spcBef>
                <a:spcPts val="700"/>
              </a:spcBef>
              <a:buFont typeface="Times New Roman" pitchFamily="16" charset="0"/>
              <a:buAutoNum type="arabicPeriod"/>
              <a:tabLst>
                <a:tab pos="608013" algn="l"/>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r>
              <a:rPr lang="uk-UA" altLang="ru-RU" sz="2400" dirty="0"/>
              <a:t>ДНК</a:t>
            </a:r>
            <a:r>
              <a:rPr lang="ru-RU" altLang="ru-RU" sz="2400" dirty="0"/>
              <a:t> – 40% ;</a:t>
            </a:r>
          </a:p>
          <a:p>
            <a:pPr marL="608013" indent="-606425" eaLnBrk="1" hangingPunct="1">
              <a:spcBef>
                <a:spcPts val="700"/>
              </a:spcBef>
              <a:buFont typeface="Times New Roman" pitchFamily="16" charset="0"/>
              <a:buAutoNum type="arabicPeriod"/>
              <a:tabLst>
                <a:tab pos="608013" algn="l"/>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r>
              <a:rPr lang="uk-UA" altLang="ru-RU" sz="2400" dirty="0"/>
              <a:t>Гістонові білки (лужні) </a:t>
            </a:r>
            <a:r>
              <a:rPr lang="ru-RU" altLang="ru-RU" sz="2400" dirty="0"/>
              <a:t>– 40%; Забезпечують пакування ДНК и регуляцію роботи генів</a:t>
            </a:r>
          </a:p>
          <a:p>
            <a:pPr marL="608013" indent="-606425" eaLnBrk="1" hangingPunct="1">
              <a:spcBef>
                <a:spcPts val="700"/>
              </a:spcBef>
              <a:buClrTx/>
              <a:buFontTx/>
              <a:buNone/>
              <a:tabLst>
                <a:tab pos="608013" algn="l"/>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r>
              <a:rPr lang="ru-RU" altLang="ru-RU" sz="2400" dirty="0"/>
              <a:t>3. </a:t>
            </a:r>
            <a:r>
              <a:rPr lang="en-US" altLang="ru-RU" sz="2400" dirty="0"/>
              <a:t>  </a:t>
            </a:r>
            <a:r>
              <a:rPr lang="uk-UA" altLang="ru-RU" sz="2400" dirty="0"/>
              <a:t>Негістонові білки (кислі або нейтральні)</a:t>
            </a:r>
            <a:r>
              <a:rPr lang="ru-RU" altLang="ru-RU" sz="2400" dirty="0"/>
              <a:t>- 20%; </a:t>
            </a:r>
            <a:r>
              <a:rPr lang="ru-RU" sz="2400" dirty="0"/>
              <a:t>велика гетерогенна </a:t>
            </a:r>
            <a:r>
              <a:rPr lang="ru-RU" sz="2400" dirty="0" err="1"/>
              <a:t>група</a:t>
            </a:r>
            <a:r>
              <a:rPr lang="ru-RU" sz="2400" dirty="0"/>
              <a:t> протеїнів. Серед них є структурні і регуляторні білки, ферменти</a:t>
            </a:r>
            <a:endParaRPr lang="ru-RU" altLang="ru-RU" sz="2400" dirty="0"/>
          </a:p>
          <a:p>
            <a:pPr marL="608013" indent="-606425" eaLnBrk="1" hangingPunct="1">
              <a:spcBef>
                <a:spcPts val="600"/>
              </a:spcBef>
              <a:buClrTx/>
              <a:buFontTx/>
              <a:buAutoNum type="arabicPeriod" startAt="4"/>
              <a:tabLst>
                <a:tab pos="608013" algn="l"/>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r>
              <a:rPr lang="uk-UA" altLang="ru-RU" sz="2400" dirty="0"/>
              <a:t>Сліди РНК</a:t>
            </a:r>
            <a:r>
              <a:rPr lang="ru-RU" altLang="ru-RU" sz="2400" dirty="0"/>
              <a:t>, </a:t>
            </a:r>
            <a:r>
              <a:rPr lang="uk-UA" altLang="ru-RU" sz="2400" dirty="0"/>
              <a:t>ліпідів</a:t>
            </a:r>
            <a:r>
              <a:rPr lang="ru-RU" altLang="ru-RU" sz="2400" dirty="0"/>
              <a:t>, </a:t>
            </a:r>
            <a:r>
              <a:rPr lang="uk-UA" altLang="ru-RU" sz="2400" dirty="0"/>
              <a:t>полісахаридів</a:t>
            </a:r>
            <a:r>
              <a:rPr lang="ru-RU" altLang="ru-RU" sz="2400" dirty="0"/>
              <a:t>, </a:t>
            </a:r>
            <a:r>
              <a:rPr lang="uk-UA" altLang="ru-RU" sz="2400" dirty="0"/>
              <a:t>йонів</a:t>
            </a:r>
            <a:r>
              <a:rPr lang="ru-RU" altLang="ru-RU" sz="2400" dirty="0"/>
              <a:t>.</a:t>
            </a:r>
          </a:p>
          <a:p>
            <a:pPr marL="608013" indent="-606425" eaLnBrk="1" hangingPunct="1">
              <a:spcBef>
                <a:spcPts val="600"/>
              </a:spcBef>
              <a:buClrTx/>
              <a:buNone/>
              <a:tabLst>
                <a:tab pos="608013" algn="l"/>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endParaRPr lang="ru-RU" altLang="ru-RU" sz="2400" dirty="0"/>
          </a:p>
          <a:p>
            <a:pPr marL="608013" indent="-606425" eaLnBrk="1" hangingPunct="1">
              <a:spcBef>
                <a:spcPts val="600"/>
              </a:spcBef>
              <a:buClrTx/>
              <a:buFontTx/>
              <a:buNone/>
              <a:tabLst>
                <a:tab pos="608013" algn="l"/>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r>
              <a:rPr lang="ru-RU" sz="2000" b="1" dirty="0"/>
              <a:t> </a:t>
            </a:r>
            <a:r>
              <a:rPr lang="ru-RU" sz="2400" b="1" dirty="0"/>
              <a:t>Хромосоми – ниткоподібні структури, які добре видно в світловому мікроскопі лише в процесі поділу клітини; утворюються з ниток </a:t>
            </a:r>
            <a:r>
              <a:rPr lang="ru-RU" sz="2400" b="1" dirty="0">
                <a:solidFill>
                  <a:srgbClr val="008000"/>
                </a:solidFill>
              </a:rPr>
              <a:t>хроматину </a:t>
            </a:r>
            <a:r>
              <a:rPr lang="ru-RU" sz="2400" b="1" dirty="0"/>
              <a:t>внаслідок його конденсації.</a:t>
            </a:r>
            <a:endParaRPr lang="ru-RU" altLang="ru-RU"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Grp="1" noChangeArrowheads="1"/>
          </p:cNvSpPr>
          <p:nvPr>
            <p:ph type="body"/>
          </p:nvPr>
        </p:nvSpPr>
        <p:spPr>
          <a:xfrm>
            <a:off x="457200" y="260648"/>
            <a:ext cx="8229600" cy="5865515"/>
          </a:xfrm>
        </p:spPr>
        <p:txBody>
          <a:bodyPr anchor="t"/>
          <a:lstStyle/>
          <a:p>
            <a:pPr marL="342900" indent="-341313" eaLnBrk="1" hangingPunct="1">
              <a:spcBef>
                <a:spcPts val="80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3200" b="1" dirty="0">
                <a:solidFill>
                  <a:srgbClr val="009900"/>
                </a:solidFill>
              </a:rPr>
              <a:t> </a:t>
            </a:r>
            <a:r>
              <a:rPr lang="uk-UA" sz="3200" b="1" dirty="0">
                <a:solidFill>
                  <a:srgbClr val="009900"/>
                </a:solidFill>
              </a:rPr>
              <a:t>ХРОМОСОМИ</a:t>
            </a:r>
            <a:endParaRPr lang="en-US" sz="3200" b="1" dirty="0">
              <a:solidFill>
                <a:srgbClr val="009900"/>
              </a:solidFill>
            </a:endParaRPr>
          </a:p>
          <a:p>
            <a:pPr marL="342900" indent="-341313" algn="l" eaLnBrk="1" hangingPunct="1">
              <a:spcBef>
                <a:spcPts val="60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b="1" dirty="0"/>
              <a:t>     </a:t>
            </a:r>
            <a:r>
              <a:rPr lang="uk-UA" sz="2400" b="1" dirty="0"/>
              <a:t>    </a:t>
            </a:r>
          </a:p>
          <a:p>
            <a:pPr marL="342900" indent="-341313" algn="l" eaLnBrk="1" hangingPunct="1">
              <a:spcBef>
                <a:spcPts val="60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uk-UA" sz="2400" b="1" dirty="0"/>
              <a:t>       </a:t>
            </a:r>
            <a:r>
              <a:rPr lang="en-US" sz="2400" b="1" dirty="0"/>
              <a:t> </a:t>
            </a:r>
            <a:r>
              <a:rPr lang="uk-UA" sz="2400" b="1" dirty="0"/>
              <a:t>під час інтерфази                   під час поділу</a:t>
            </a:r>
            <a:endParaRPr lang="en-US" sz="2400" b="1" dirty="0"/>
          </a:p>
          <a:p>
            <a:pPr marL="342900" indent="-341313" algn="l" eaLnBrk="1" hangingPunct="1">
              <a:spcBef>
                <a:spcPts val="90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1" dirty="0">
                <a:solidFill>
                  <a:srgbClr val="0000FF"/>
                </a:solidFill>
              </a:rPr>
              <a:t>           </a:t>
            </a:r>
            <a:r>
              <a:rPr lang="uk-UA" sz="2000" b="1" dirty="0">
                <a:solidFill>
                  <a:srgbClr val="0000FF"/>
                </a:solidFill>
              </a:rPr>
              <a:t>деконденсовані                     конденсовані(спіралізовані)</a:t>
            </a:r>
            <a:r>
              <a:rPr lang="ru-RU" sz="3600" b="1" dirty="0">
                <a:solidFill>
                  <a:srgbClr val="0000FF"/>
                </a:solidFill>
              </a:rPr>
              <a:t>                                                          </a:t>
            </a:r>
          </a:p>
        </p:txBody>
      </p:sp>
      <p:sp>
        <p:nvSpPr>
          <p:cNvPr id="98307" name="Text Box 2"/>
          <p:cNvSpPr txBox="1">
            <a:spLocks noChangeArrowheads="1"/>
          </p:cNvSpPr>
          <p:nvPr/>
        </p:nvSpPr>
        <p:spPr bwMode="auto">
          <a:xfrm>
            <a:off x="323528" y="2420888"/>
            <a:ext cx="2412775" cy="1479509"/>
          </a:xfrm>
          <a:prstGeom prst="rect">
            <a:avLst/>
          </a:prstGeom>
          <a:noFill/>
          <a:ln w="9525">
            <a:noFill/>
            <a:round/>
            <a:headEnd/>
            <a:tailEnd/>
          </a:ln>
        </p:spPr>
        <p:txBody>
          <a:bodyPr wrap="square"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dirty="0">
                <a:solidFill>
                  <a:srgbClr val="000000"/>
                </a:solidFill>
              </a:rPr>
              <a:t>Виглядають як тонкі довгі нитки </a:t>
            </a:r>
            <a:r>
              <a:rPr lang="ru-RU" altLang="ru-RU" b="1" dirty="0">
                <a:solidFill>
                  <a:srgbClr val="000000"/>
                </a:solidFill>
              </a:rPr>
              <a:t>хроматину</a:t>
            </a:r>
            <a:r>
              <a:rPr lang="ru-RU" altLang="ru-RU" dirty="0">
                <a:solidFill>
                  <a:srgbClr val="000000"/>
                </a:solidFill>
              </a:rPr>
              <a:t>, невидимі в світловий мікроскоп</a:t>
            </a:r>
            <a:endParaRPr lang="en-US" altLang="ru-RU" dirty="0">
              <a:solidFill>
                <a:srgbClr val="000000"/>
              </a:solidFill>
            </a:endParaRPr>
          </a:p>
        </p:txBody>
      </p:sp>
      <p:sp>
        <p:nvSpPr>
          <p:cNvPr id="98308" name="Text Box 3"/>
          <p:cNvSpPr txBox="1">
            <a:spLocks noChangeArrowheads="1"/>
          </p:cNvSpPr>
          <p:nvPr/>
        </p:nvSpPr>
        <p:spPr bwMode="auto">
          <a:xfrm>
            <a:off x="5148064" y="2276872"/>
            <a:ext cx="2520280" cy="2033506"/>
          </a:xfrm>
          <a:prstGeom prst="rect">
            <a:avLst/>
          </a:prstGeom>
          <a:noFill/>
          <a:ln w="9525">
            <a:noFill/>
            <a:round/>
            <a:headEnd/>
            <a:tailEnd/>
          </a:ln>
        </p:spPr>
        <p:txBody>
          <a:bodyPr wrap="square"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dirty="0">
                <a:solidFill>
                  <a:srgbClr val="000000"/>
                </a:solidFill>
              </a:rPr>
              <a:t>Виглядають як Х-подібні щільні структури, видимі у світловий мікроскоп. Максимально конденсовані у метафазі</a:t>
            </a:r>
            <a:endParaRPr lang="en-US" altLang="ru-RU" dirty="0">
              <a:solidFill>
                <a:srgbClr val="000000"/>
              </a:solidFill>
            </a:endParaRPr>
          </a:p>
        </p:txBody>
      </p:sp>
      <p:sp>
        <p:nvSpPr>
          <p:cNvPr id="98309" name="Text Box 4"/>
          <p:cNvSpPr txBox="1">
            <a:spLocks noChangeArrowheads="1"/>
          </p:cNvSpPr>
          <p:nvPr/>
        </p:nvSpPr>
        <p:spPr bwMode="auto">
          <a:xfrm>
            <a:off x="467544" y="4653136"/>
            <a:ext cx="8281988" cy="1879618"/>
          </a:xfrm>
          <a:prstGeom prst="rect">
            <a:avLst/>
          </a:prstGeom>
          <a:noFill/>
          <a:ln w="9525">
            <a:noFill/>
            <a:round/>
            <a:headEnd/>
            <a:tailEnd/>
          </a:ln>
        </p:spPr>
        <p:txBody>
          <a:bodyPr lIns="90000" tIns="46800" rIns="90000" bIns="46800">
            <a:spAutoFit/>
          </a:bodyPr>
          <a:lstStyle/>
          <a:p>
            <a:pPr eaLnBrk="1" hangingPunct="1">
              <a:lnSpc>
                <a:spcPct val="80000"/>
              </a:lnSpc>
              <a:buFontTx/>
              <a:buNone/>
              <a:defRPr/>
            </a:pPr>
            <a:r>
              <a:rPr lang="ru-RU" sz="2000" b="1" dirty="0"/>
              <a:t>Залежно від ступеню </a:t>
            </a:r>
            <a:r>
              <a:rPr lang="ru-RU" sz="2000" dirty="0"/>
              <a:t>конденсації хроматин поділяють на:</a:t>
            </a:r>
          </a:p>
          <a:p>
            <a:pPr eaLnBrk="1" hangingPunct="1">
              <a:lnSpc>
                <a:spcPct val="80000"/>
              </a:lnSpc>
              <a:buFontTx/>
              <a:buNone/>
              <a:defRPr/>
            </a:pPr>
            <a:r>
              <a:rPr lang="ru-RU" sz="2000" b="1" dirty="0"/>
              <a:t>              </a:t>
            </a:r>
            <a:r>
              <a:rPr lang="ru-RU" sz="2000" b="1" dirty="0">
                <a:solidFill>
                  <a:srgbClr val="FF0000"/>
                </a:solidFill>
                <a:effectLst>
                  <a:outerShdw blurRad="38100" dist="38100" dir="2700000" algn="tl">
                    <a:srgbClr val="C0C0C0"/>
                  </a:outerShdw>
                </a:effectLst>
              </a:rPr>
              <a:t>1</a:t>
            </a:r>
            <a:r>
              <a:rPr lang="ru-RU" sz="2000" b="1" dirty="0">
                <a:solidFill>
                  <a:srgbClr val="FF0000"/>
                </a:solidFill>
              </a:rPr>
              <a:t>. Гетерохроматин</a:t>
            </a:r>
            <a:r>
              <a:rPr lang="ru-RU" sz="2000" b="1" dirty="0"/>
              <a:t> – </a:t>
            </a:r>
            <a:r>
              <a:rPr lang="ru-RU" sz="2000" dirty="0"/>
              <a:t>сильно спіралізований і  </a:t>
            </a:r>
            <a:r>
              <a:rPr lang="ru-RU" sz="2000" b="1" dirty="0">
                <a:solidFill>
                  <a:srgbClr val="FF0000"/>
                </a:solidFill>
              </a:rPr>
              <a:t>генетично неактивний</a:t>
            </a:r>
            <a:r>
              <a:rPr lang="ru-RU" sz="2000" dirty="0"/>
              <a:t>, виявляється у вигляді сильно забарвлених темних ділянок ядра.                                                                                                                                 </a:t>
            </a:r>
          </a:p>
          <a:p>
            <a:pPr eaLnBrk="1" hangingPunct="1">
              <a:lnSpc>
                <a:spcPct val="80000"/>
              </a:lnSpc>
              <a:buFontTx/>
              <a:buNone/>
              <a:defRPr/>
            </a:pPr>
            <a:r>
              <a:rPr lang="ru-RU" sz="2000" b="1" dirty="0"/>
              <a:t>               </a:t>
            </a:r>
            <a:r>
              <a:rPr lang="ru-RU" sz="2000" b="1" dirty="0">
                <a:solidFill>
                  <a:srgbClr val="FF0000"/>
                </a:solidFill>
              </a:rPr>
              <a:t>2. Еухроматин</a:t>
            </a:r>
            <a:r>
              <a:rPr lang="ru-RU" sz="2000" b="1" dirty="0"/>
              <a:t> – </a:t>
            </a:r>
            <a:r>
              <a:rPr lang="ru-RU" sz="2000" dirty="0"/>
              <a:t>малоконденсований, </a:t>
            </a:r>
            <a:r>
              <a:rPr lang="ru-RU" sz="2000" b="1" dirty="0">
                <a:solidFill>
                  <a:srgbClr val="FF0000"/>
                </a:solidFill>
              </a:rPr>
              <a:t>генетично активний</a:t>
            </a:r>
            <a:r>
              <a:rPr lang="ru-RU" sz="2000" dirty="0"/>
              <a:t>, виявляється у вигляді світлих ділянок ядра.</a:t>
            </a:r>
          </a:p>
          <a:p>
            <a:pP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ru-RU" sz="2000" dirty="0">
              <a:solidFill>
                <a:srgbClr val="000000"/>
              </a:solidFill>
            </a:endParaRPr>
          </a:p>
        </p:txBody>
      </p:sp>
      <p:sp>
        <p:nvSpPr>
          <p:cNvPr id="98310" name="AutoShape 5"/>
          <p:cNvSpPr>
            <a:spLocks noChangeArrowheads="1"/>
          </p:cNvSpPr>
          <p:nvPr/>
        </p:nvSpPr>
        <p:spPr bwMode="auto">
          <a:xfrm rot="18776367">
            <a:off x="2842323" y="1051778"/>
            <a:ext cx="792163" cy="146050"/>
          </a:xfrm>
          <a:prstGeom prst="leftArrow">
            <a:avLst>
              <a:gd name="adj1" fmla="val 50000"/>
              <a:gd name="adj2" fmla="val 135598"/>
            </a:avLst>
          </a:prstGeom>
          <a:solidFill>
            <a:srgbClr val="00B8FF"/>
          </a:solidFill>
          <a:ln w="9360">
            <a:solidFill>
              <a:srgbClr val="000000"/>
            </a:solidFill>
            <a:miter lim="800000"/>
            <a:headEnd/>
            <a:tailEnd/>
          </a:ln>
        </p:spPr>
        <p:txBody>
          <a:bodyPr wrap="none" anchor="ctr"/>
          <a:lstStyle/>
          <a:p>
            <a:pPr>
              <a:buClr>
                <a:srgbClr val="000000"/>
              </a:buClr>
              <a:buSzPct val="100000"/>
              <a:buFont typeface="Times New Roman" pitchFamily="16" charset="0"/>
              <a:buNone/>
            </a:pPr>
            <a:endParaRPr lang="uk-UA" altLang="ru-RU"/>
          </a:p>
        </p:txBody>
      </p:sp>
      <p:sp>
        <p:nvSpPr>
          <p:cNvPr id="98311" name="AutoShape 6"/>
          <p:cNvSpPr>
            <a:spLocks noChangeArrowheads="1"/>
          </p:cNvSpPr>
          <p:nvPr/>
        </p:nvSpPr>
        <p:spPr bwMode="auto">
          <a:xfrm rot="12685601">
            <a:off x="5344061" y="1032519"/>
            <a:ext cx="792163" cy="146050"/>
          </a:xfrm>
          <a:prstGeom prst="leftArrow">
            <a:avLst>
              <a:gd name="adj1" fmla="val 50000"/>
              <a:gd name="adj2" fmla="val 135598"/>
            </a:avLst>
          </a:prstGeom>
          <a:solidFill>
            <a:srgbClr val="00B8FF"/>
          </a:solidFill>
          <a:ln w="9360">
            <a:solidFill>
              <a:srgbClr val="000000"/>
            </a:solidFill>
            <a:miter lim="800000"/>
            <a:headEnd/>
            <a:tailEnd/>
          </a:ln>
        </p:spPr>
        <p:txBody>
          <a:bodyPr wrap="none" anchor="ctr"/>
          <a:lstStyle/>
          <a:p>
            <a:pPr>
              <a:buClr>
                <a:srgbClr val="000000"/>
              </a:buClr>
              <a:buSzPct val="100000"/>
              <a:buFont typeface="Times New Roman" pitchFamily="16" charset="0"/>
              <a:buNone/>
            </a:pPr>
            <a:endParaRPr lang="uk-UA" altLang="ru-RU"/>
          </a:p>
        </p:txBody>
      </p:sp>
      <p:pic>
        <p:nvPicPr>
          <p:cNvPr id="98313" name="Picture 9"/>
          <p:cNvPicPr>
            <a:picLocks noChangeAspect="1" noChangeArrowheads="1"/>
          </p:cNvPicPr>
          <p:nvPr/>
        </p:nvPicPr>
        <p:blipFill>
          <a:blip r:embed="rId3" cstate="print"/>
          <a:srcRect/>
          <a:stretch>
            <a:fillRect/>
          </a:stretch>
        </p:blipFill>
        <p:spPr bwMode="auto">
          <a:xfrm>
            <a:off x="7452320" y="2420888"/>
            <a:ext cx="1325563" cy="1365250"/>
          </a:xfrm>
          <a:prstGeom prst="rect">
            <a:avLst/>
          </a:prstGeom>
          <a:noFill/>
          <a:ln w="9525">
            <a:noFill/>
            <a:round/>
            <a:headEnd/>
            <a:tailEnd/>
          </a:ln>
        </p:spPr>
      </p:pic>
      <p:pic>
        <p:nvPicPr>
          <p:cNvPr id="98314" name="Picture 10"/>
          <p:cNvPicPr>
            <a:picLocks noChangeAspect="1" noChangeArrowheads="1"/>
          </p:cNvPicPr>
          <p:nvPr/>
        </p:nvPicPr>
        <p:blipFill>
          <a:blip r:embed="rId4" cstate="print"/>
          <a:srcRect/>
          <a:stretch>
            <a:fillRect/>
          </a:stretch>
        </p:blipFill>
        <p:spPr bwMode="auto">
          <a:xfrm>
            <a:off x="2627784" y="2348880"/>
            <a:ext cx="1957387" cy="1303338"/>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
          <p:cNvSpPr>
            <a:spLocks noGrp="1" noChangeArrowheads="1"/>
          </p:cNvSpPr>
          <p:nvPr>
            <p:ph type="title"/>
          </p:nvPr>
        </p:nvSpPr>
        <p:spPr>
          <a:xfrm>
            <a:off x="457200" y="250825"/>
            <a:ext cx="8229600" cy="1190625"/>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200" b="1" dirty="0">
                <a:solidFill>
                  <a:srgbClr val="0000FF"/>
                </a:solidFill>
              </a:rPr>
              <a:t>РІВНІ КОНДЕНСАЦІЇ ХРОМАТИНУ</a:t>
            </a:r>
            <a:endParaRPr lang="en-US" altLang="ru-RU" sz="3200" b="1" dirty="0">
              <a:solidFill>
                <a:srgbClr val="0000FF"/>
              </a:solidFill>
            </a:endParaRPr>
          </a:p>
        </p:txBody>
      </p:sp>
      <p:sp>
        <p:nvSpPr>
          <p:cNvPr id="100355" name="Rectangle 2"/>
          <p:cNvSpPr>
            <a:spLocks noGrp="1" noChangeArrowheads="1"/>
          </p:cNvSpPr>
          <p:nvPr>
            <p:ph type="body" idx="1"/>
          </p:nvPr>
        </p:nvSpPr>
        <p:spPr>
          <a:xfrm>
            <a:off x="107950" y="1052513"/>
            <a:ext cx="4608513" cy="5256212"/>
          </a:xfrm>
        </p:spPr>
        <p:txBody>
          <a:bodyPr/>
          <a:lstStyle/>
          <a:p>
            <a:pPr indent="-341313" eaLnBrk="1" hangingPunct="1">
              <a:lnSpc>
                <a:spcPct val="80000"/>
              </a:lnSpc>
              <a:spcBef>
                <a:spcPts val="70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sz="2800" b="1" dirty="0">
                <a:solidFill>
                  <a:srgbClr val="800080"/>
                </a:solidFill>
              </a:rPr>
              <a:t> </a:t>
            </a:r>
          </a:p>
          <a:p>
            <a:pPr indent="-341313" eaLnBrk="1" hangingPunct="1">
              <a:lnSpc>
                <a:spcPct val="80000"/>
              </a:lnSpc>
              <a:spcBef>
                <a:spcPts val="70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sz="2800" b="1" dirty="0">
                <a:solidFill>
                  <a:srgbClr val="800080"/>
                </a:solidFill>
              </a:rPr>
              <a:t>1. </a:t>
            </a:r>
            <a:r>
              <a:rPr lang="uk-UA" altLang="ru-RU" sz="2800" b="1" dirty="0">
                <a:solidFill>
                  <a:srgbClr val="800080"/>
                </a:solidFill>
              </a:rPr>
              <a:t>НУКЛЕОСОМНИЙ рівень</a:t>
            </a:r>
            <a:r>
              <a:rPr lang="en-US" altLang="ru-RU" sz="2800" dirty="0"/>
              <a:t>. </a:t>
            </a:r>
          </a:p>
          <a:p>
            <a:pPr indent="-341313" eaLnBrk="1" hangingPunct="1">
              <a:spcBef>
                <a:spcPts val="70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400" dirty="0"/>
              <a:t>Кожна нуклеосома є дископодібним тілом діаметром близько 11 нм. Вона складається з 8 молекул гістонів (по дві копії </a:t>
            </a:r>
            <a:r>
              <a:rPr lang="en-US" altLang="ru-RU" sz="2400" dirty="0"/>
              <a:t>H2A, H2B, H3 </a:t>
            </a:r>
            <a:r>
              <a:rPr lang="uk-UA" altLang="ru-RU" sz="2400" dirty="0"/>
              <a:t>і </a:t>
            </a:r>
            <a:r>
              <a:rPr lang="en-US" altLang="ru-RU" sz="2400" dirty="0"/>
              <a:t>H4) </a:t>
            </a:r>
            <a:r>
              <a:rPr lang="uk-UA" altLang="ru-RU" sz="2400" dirty="0"/>
              <a:t>і ланцюга ДНК, що має 146 пар основ і щільно обгорнутий навколо білкового ядра.</a:t>
            </a:r>
            <a:endParaRPr lang="en-US" altLang="ru-RU" sz="2400" dirty="0"/>
          </a:p>
        </p:txBody>
      </p:sp>
      <p:pic>
        <p:nvPicPr>
          <p:cNvPr id="100356" name="Picture 3"/>
          <p:cNvPicPr>
            <a:picLocks noChangeAspect="1" noChangeArrowheads="1"/>
          </p:cNvPicPr>
          <p:nvPr/>
        </p:nvPicPr>
        <p:blipFill>
          <a:blip r:embed="rId3" cstate="print"/>
          <a:srcRect/>
          <a:stretch>
            <a:fillRect/>
          </a:stretch>
        </p:blipFill>
        <p:spPr bwMode="auto">
          <a:xfrm>
            <a:off x="4859338" y="1916113"/>
            <a:ext cx="3887787" cy="3481387"/>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Заголовок 1"/>
          <p:cNvSpPr>
            <a:spLocks noGrp="1"/>
          </p:cNvSpPr>
          <p:nvPr>
            <p:ph type="title"/>
          </p:nvPr>
        </p:nvSpPr>
        <p:spPr>
          <a:xfrm>
            <a:off x="500063" y="0"/>
            <a:ext cx="8226425" cy="1143000"/>
          </a:xfrm>
        </p:spPr>
        <p:txBody>
          <a:bodyPr/>
          <a:lstStyle/>
          <a:p>
            <a:r>
              <a:rPr lang="uk-UA" altLang="ru-RU" sz="3200" b="1" dirty="0">
                <a:solidFill>
                  <a:srgbClr val="990000"/>
                </a:solidFill>
              </a:rPr>
              <a:t>ГІСТОНОВИЙ КОД</a:t>
            </a:r>
          </a:p>
        </p:txBody>
      </p:sp>
      <p:sp>
        <p:nvSpPr>
          <p:cNvPr id="102403" name="Содержимое 2"/>
          <p:cNvSpPr>
            <a:spLocks noGrp="1"/>
          </p:cNvSpPr>
          <p:nvPr>
            <p:ph idx="1"/>
          </p:nvPr>
        </p:nvSpPr>
        <p:spPr>
          <a:xfrm>
            <a:off x="251520" y="908720"/>
            <a:ext cx="4043363" cy="5357812"/>
          </a:xfrm>
        </p:spPr>
        <p:txBody>
          <a:bodyPr/>
          <a:lstStyle/>
          <a:p>
            <a:pPr>
              <a:spcBef>
                <a:spcPts val="0"/>
              </a:spcBef>
              <a:buNone/>
            </a:pPr>
            <a:r>
              <a:rPr lang="ru-RU" sz="2400" dirty="0"/>
              <a:t>Кінцева ділянка кожного з гістонових білків нуклеосоми виступає за її межі. З’єднання різних хімічних групп (ацетилування, метилування, фосфорилювання тощо) з цими ділянками впливає на ступінь конденсації хроматину і, таким чином, на можливість синтезу іРНК, тобто експресію генів.</a:t>
            </a:r>
            <a:r>
              <a:rPr lang="ru-RU" dirty="0"/>
              <a:t> </a:t>
            </a:r>
            <a:endParaRPr lang="uk-UA" altLang="ru-RU" dirty="0"/>
          </a:p>
        </p:txBody>
      </p:sp>
      <p:pic>
        <p:nvPicPr>
          <p:cNvPr id="102404" name="Рисунок 3" descr="Картинки по запросу histone code"/>
          <p:cNvPicPr>
            <a:picLocks noChangeAspect="1" noChangeArrowheads="1"/>
          </p:cNvPicPr>
          <p:nvPr/>
        </p:nvPicPr>
        <p:blipFill>
          <a:blip r:embed="rId3" cstate="print"/>
          <a:srcRect/>
          <a:stretch>
            <a:fillRect/>
          </a:stretch>
        </p:blipFill>
        <p:spPr bwMode="auto">
          <a:xfrm>
            <a:off x="4499992" y="836712"/>
            <a:ext cx="4392613" cy="5740400"/>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1"/>
          <p:cNvPicPr>
            <a:picLocks noChangeAspect="1" noChangeArrowheads="1"/>
          </p:cNvPicPr>
          <p:nvPr/>
        </p:nvPicPr>
        <p:blipFill>
          <a:blip r:embed="rId3" cstate="print"/>
          <a:srcRect/>
          <a:stretch>
            <a:fillRect/>
          </a:stretch>
        </p:blipFill>
        <p:spPr bwMode="auto">
          <a:xfrm>
            <a:off x="3276600" y="1484313"/>
            <a:ext cx="3025775" cy="1374775"/>
          </a:xfrm>
          <a:prstGeom prst="rect">
            <a:avLst/>
          </a:prstGeom>
          <a:noFill/>
          <a:ln w="9525">
            <a:noFill/>
            <a:round/>
            <a:headEnd/>
            <a:tailEnd/>
          </a:ln>
        </p:spPr>
      </p:pic>
      <p:sp>
        <p:nvSpPr>
          <p:cNvPr id="103427" name="Text Box 2"/>
          <p:cNvSpPr txBox="1">
            <a:spLocks noChangeArrowheads="1"/>
          </p:cNvSpPr>
          <p:nvPr/>
        </p:nvSpPr>
        <p:spPr bwMode="auto">
          <a:xfrm>
            <a:off x="468313" y="549275"/>
            <a:ext cx="8207375" cy="833178"/>
          </a:xfrm>
          <a:prstGeom prst="rect">
            <a:avLst/>
          </a:prstGeom>
          <a:noFill/>
          <a:ln w="9525">
            <a:noFill/>
            <a:round/>
            <a:headEnd/>
            <a:tailEnd/>
          </a:ln>
        </p:spPr>
        <p:txBody>
          <a:bodyPr lIns="90000" tIns="46800" rIns="90000" bIns="46800">
            <a:spAutoFit/>
          </a:bodyPr>
          <a:lstStyle/>
          <a:p>
            <a:pPr eaLnBrk="1" hangingPunct="1">
              <a:lnSpc>
                <a:spcPct val="80000"/>
              </a:lnSpc>
              <a:spcBef>
                <a:spcPts val="45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000" dirty="0">
                <a:solidFill>
                  <a:srgbClr val="000000"/>
                </a:solidFill>
              </a:rPr>
              <a:t>Частина ДНК, яка не з'єднується з білками гістонів, називається лінкерною ДНК. </a:t>
            </a:r>
            <a:r>
              <a:rPr lang="uk-UA" altLang="ru-RU" sz="2000" b="1" dirty="0">
                <a:solidFill>
                  <a:srgbClr val="FF0000"/>
                </a:solidFill>
              </a:rPr>
              <a:t>Лінкерна ДНК</a:t>
            </a:r>
            <a:r>
              <a:rPr lang="uk-UA" altLang="ru-RU" sz="2000" dirty="0">
                <a:solidFill>
                  <a:srgbClr val="000000"/>
                </a:solidFill>
              </a:rPr>
              <a:t> з'єднує дві сусідні нуклеосоми, має від 15 до 100 пар основ.</a:t>
            </a:r>
            <a:endParaRPr lang="en-US" altLang="ru-RU" dirty="0">
              <a:solidFill>
                <a:srgbClr val="000000"/>
              </a:solidFill>
            </a:endParaRPr>
          </a:p>
        </p:txBody>
      </p:sp>
      <p:sp>
        <p:nvSpPr>
          <p:cNvPr id="103428" name="Text Box 3"/>
          <p:cNvSpPr txBox="1">
            <a:spLocks noChangeArrowheads="1"/>
          </p:cNvSpPr>
          <p:nvPr/>
        </p:nvSpPr>
        <p:spPr bwMode="auto">
          <a:xfrm>
            <a:off x="468313" y="3068638"/>
            <a:ext cx="8135937" cy="1325620"/>
          </a:xfrm>
          <a:prstGeom prst="rect">
            <a:avLst/>
          </a:prstGeom>
          <a:noFill/>
          <a:ln w="9525">
            <a:noFill/>
            <a:round/>
            <a:headEnd/>
            <a:tailEnd/>
          </a:ln>
        </p:spPr>
        <p:txBody>
          <a:bodyPr lIns="90000" tIns="46800" rIns="90000" bIns="46800">
            <a:spAutoFit/>
          </a:bodyPr>
          <a:lstStyle/>
          <a:p>
            <a:pPr>
              <a:spcBef>
                <a:spcPts val="125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sz="2000" b="1" dirty="0">
                <a:solidFill>
                  <a:srgbClr val="990000"/>
                </a:solidFill>
              </a:rPr>
              <a:t>2. </a:t>
            </a:r>
            <a:r>
              <a:rPr lang="ru-RU" altLang="ru-RU" sz="2000" dirty="0">
                <a:solidFill>
                  <a:srgbClr val="000000"/>
                </a:solidFill>
              </a:rPr>
              <a:t>Нуклеосоми упаковані одна з одною, утворюючи </a:t>
            </a:r>
            <a:r>
              <a:rPr lang="ru-RU" altLang="ru-RU" sz="2000" b="1" dirty="0">
                <a:solidFill>
                  <a:srgbClr val="7030A0"/>
                </a:solidFill>
              </a:rPr>
              <a:t>ХРОМАТИНОВУ Ф</a:t>
            </a:r>
            <a:r>
              <a:rPr lang="uk-UA" altLang="ru-RU" sz="2000" b="1" dirty="0">
                <a:solidFill>
                  <a:srgbClr val="7030A0"/>
                </a:solidFill>
              </a:rPr>
              <a:t>ІБРІЛУ</a:t>
            </a:r>
            <a:r>
              <a:rPr lang="ru-RU" altLang="ru-RU" sz="2000" b="1" dirty="0">
                <a:solidFill>
                  <a:srgbClr val="7030A0"/>
                </a:solidFill>
              </a:rPr>
              <a:t> </a:t>
            </a:r>
            <a:r>
              <a:rPr lang="ru-RU" altLang="ru-RU" sz="2000" dirty="0">
                <a:solidFill>
                  <a:srgbClr val="000000"/>
                </a:solidFill>
              </a:rPr>
              <a:t>(соленоїд) діаметром приблизно 30 нм. Підтримання цієї структури забезпечує гістон H1.</a:t>
            </a:r>
            <a:r>
              <a:rPr lang="ru-RU" sz="2000" dirty="0"/>
              <a:t> Один виток фібрили містить 6-10 нуклеосом</a:t>
            </a:r>
            <a:endParaRPr lang="en-US" altLang="ru-RU" sz="2000" dirty="0">
              <a:solidFill>
                <a:srgbClr val="000000"/>
              </a:solidFill>
            </a:endParaRPr>
          </a:p>
        </p:txBody>
      </p:sp>
      <p:pic>
        <p:nvPicPr>
          <p:cNvPr id="103429" name="Picture 4"/>
          <p:cNvPicPr>
            <a:picLocks noChangeAspect="1" noChangeArrowheads="1"/>
          </p:cNvPicPr>
          <p:nvPr/>
        </p:nvPicPr>
        <p:blipFill>
          <a:blip r:embed="rId4" cstate="print"/>
          <a:srcRect/>
          <a:stretch>
            <a:fillRect/>
          </a:stretch>
        </p:blipFill>
        <p:spPr bwMode="auto">
          <a:xfrm>
            <a:off x="2627313" y="4581525"/>
            <a:ext cx="4100512" cy="1279525"/>
          </a:xfrm>
          <a:prstGeom prst="rect">
            <a:avLst/>
          </a:prstGeom>
          <a:noFill/>
          <a:ln w="9525">
            <a:noFill/>
            <a:round/>
            <a:headEnd/>
            <a:tailEnd/>
          </a:ln>
        </p:spPr>
      </p:pic>
      <p:cxnSp>
        <p:nvCxnSpPr>
          <p:cNvPr id="7" name="Прямая со стрелкой 6"/>
          <p:cNvCxnSpPr/>
          <p:nvPr/>
        </p:nvCxnSpPr>
        <p:spPr>
          <a:xfrm>
            <a:off x="4067944" y="1052736"/>
            <a:ext cx="1080120" cy="792088"/>
          </a:xfrm>
          <a:prstGeom prst="straightConnector1">
            <a:avLst/>
          </a:prstGeom>
          <a:ln w="254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1"/>
          <p:cNvPicPr>
            <a:picLocks noChangeAspect="1" noChangeArrowheads="1"/>
          </p:cNvPicPr>
          <p:nvPr/>
        </p:nvPicPr>
        <p:blipFill>
          <a:blip r:embed="rId3" cstate="print"/>
          <a:srcRect b="7025"/>
          <a:stretch>
            <a:fillRect/>
          </a:stretch>
        </p:blipFill>
        <p:spPr bwMode="auto">
          <a:xfrm>
            <a:off x="1042988" y="333375"/>
            <a:ext cx="4405312" cy="6264275"/>
          </a:xfrm>
          <a:prstGeom prst="rect">
            <a:avLst/>
          </a:prstGeom>
          <a:noFill/>
          <a:ln w="9525">
            <a:noFill/>
            <a:round/>
            <a:headEnd/>
            <a:tailEnd/>
          </a:ln>
        </p:spPr>
      </p:pic>
      <p:sp>
        <p:nvSpPr>
          <p:cNvPr id="105475" name="Text Box 2"/>
          <p:cNvSpPr txBox="1">
            <a:spLocks noChangeArrowheads="1"/>
          </p:cNvSpPr>
          <p:nvPr/>
        </p:nvSpPr>
        <p:spPr bwMode="auto">
          <a:xfrm>
            <a:off x="5868144" y="333375"/>
            <a:ext cx="2880319" cy="5967917"/>
          </a:xfrm>
          <a:prstGeom prst="rect">
            <a:avLst/>
          </a:prstGeom>
          <a:noFill/>
          <a:ln w="9525">
            <a:noFill/>
            <a:round/>
            <a:headEnd/>
            <a:tailEnd/>
          </a:ln>
        </p:spPr>
        <p:txBody>
          <a:bodyPr wrap="square" lIns="90000" tIns="46800" rIns="90000" bIns="46800">
            <a:spAutoFit/>
          </a:bodyPr>
          <a:lstStyle/>
          <a:p>
            <a:pPr>
              <a:spcBef>
                <a:spcPts val="125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sz="2000" b="1" dirty="0">
                <a:solidFill>
                  <a:srgbClr val="990000"/>
                </a:solidFill>
              </a:rPr>
              <a:t>3.</a:t>
            </a:r>
            <a:r>
              <a:rPr lang="uk-UA" altLang="ru-RU" sz="2000" b="1" dirty="0">
                <a:solidFill>
                  <a:srgbClr val="990000"/>
                </a:solidFill>
              </a:rPr>
              <a:t> Петлевий рівень:</a:t>
            </a:r>
            <a:r>
              <a:rPr lang="en-US" altLang="ru-RU" sz="2000" b="1" dirty="0">
                <a:solidFill>
                  <a:srgbClr val="990000"/>
                </a:solidFill>
              </a:rPr>
              <a:t> </a:t>
            </a:r>
            <a:r>
              <a:rPr lang="uk-UA" altLang="ru-RU" sz="2000" dirty="0">
                <a:solidFill>
                  <a:srgbClr val="000000"/>
                </a:solidFill>
              </a:rPr>
              <a:t>Волокна хроматину з'єднані з кислими (негістоновими) білками, упакованими в петлі. Це рівень інтерфазної хромосоми.</a:t>
            </a:r>
          </a:p>
          <a:p>
            <a:pPr>
              <a:spcBef>
                <a:spcPts val="125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uk-UA" altLang="ru-RU" sz="2000" dirty="0">
              <a:solidFill>
                <a:srgbClr val="000000"/>
              </a:solidFill>
            </a:endParaRPr>
          </a:p>
          <a:p>
            <a:pPr>
              <a:spcBef>
                <a:spcPts val="125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000" b="1" dirty="0">
                <a:solidFill>
                  <a:srgbClr val="A50021"/>
                </a:solidFill>
              </a:rPr>
              <a:t>4</a:t>
            </a:r>
            <a:r>
              <a:rPr lang="uk-UA" altLang="ru-RU" sz="2000" dirty="0">
                <a:solidFill>
                  <a:srgbClr val="000000"/>
                </a:solidFill>
              </a:rPr>
              <a:t>. </a:t>
            </a:r>
            <a:r>
              <a:rPr lang="uk-UA" altLang="ru-RU" sz="2000" b="1" dirty="0">
                <a:solidFill>
                  <a:srgbClr val="A50021"/>
                </a:solidFill>
              </a:rPr>
              <a:t>Рівень метафазної хромосоми       </a:t>
            </a:r>
            <a:r>
              <a:rPr lang="uk-UA" altLang="ru-RU" sz="2000" dirty="0">
                <a:solidFill>
                  <a:srgbClr val="000000"/>
                </a:solidFill>
              </a:rPr>
              <a:t>Вищий рівень упаковки – це суперскручені петлі, утворюється лише під час поділу клітини, коли хромосоми стають видимими.</a:t>
            </a:r>
            <a:endParaRPr lang="en-US" altLang="ru-RU" sz="2000"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
          <p:cNvSpPr>
            <a:spLocks noGrp="1" noChangeArrowheads="1"/>
          </p:cNvSpPr>
          <p:nvPr>
            <p:ph type="title"/>
          </p:nvPr>
        </p:nvSpPr>
        <p:spPr>
          <a:xfrm>
            <a:off x="395536" y="1"/>
            <a:ext cx="8229600" cy="980728"/>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200" b="1" dirty="0">
                <a:solidFill>
                  <a:srgbClr val="FF0000"/>
                </a:solidFill>
              </a:rPr>
              <a:t>Будова метафазної хромосоми</a:t>
            </a:r>
            <a:endParaRPr lang="en-US" altLang="ru-RU" sz="3200" b="1" dirty="0">
              <a:solidFill>
                <a:srgbClr val="FF0000"/>
              </a:solidFill>
            </a:endParaRPr>
          </a:p>
        </p:txBody>
      </p:sp>
      <p:pic>
        <p:nvPicPr>
          <p:cNvPr id="107523" name="Picture 2"/>
          <p:cNvPicPr>
            <a:picLocks noChangeAspect="1" noChangeArrowheads="1"/>
          </p:cNvPicPr>
          <p:nvPr/>
        </p:nvPicPr>
        <p:blipFill>
          <a:blip r:embed="rId3" cstate="print"/>
          <a:srcRect/>
          <a:stretch>
            <a:fillRect/>
          </a:stretch>
        </p:blipFill>
        <p:spPr bwMode="auto">
          <a:xfrm>
            <a:off x="5435600" y="1628775"/>
            <a:ext cx="3148013" cy="4468813"/>
          </a:xfrm>
          <a:prstGeom prst="rect">
            <a:avLst/>
          </a:prstGeom>
          <a:noFill/>
          <a:ln w="9525">
            <a:noFill/>
            <a:round/>
            <a:headEnd/>
            <a:tailEnd/>
          </a:ln>
        </p:spPr>
      </p:pic>
      <p:sp>
        <p:nvSpPr>
          <p:cNvPr id="107524" name="Text Box 3"/>
          <p:cNvSpPr txBox="1">
            <a:spLocks noChangeArrowheads="1"/>
          </p:cNvSpPr>
          <p:nvPr/>
        </p:nvSpPr>
        <p:spPr bwMode="auto">
          <a:xfrm>
            <a:off x="5435600" y="4581525"/>
            <a:ext cx="1441450" cy="366713"/>
          </a:xfrm>
          <a:prstGeom prst="rect">
            <a:avLst/>
          </a:prstGeom>
          <a:noFill/>
          <a:ln w="9525">
            <a:noFill/>
            <a:round/>
            <a:headEnd/>
            <a:tailEnd/>
          </a:ln>
        </p:spPr>
        <p:txBody>
          <a:bodyPr wrap="none" anchor="ctr"/>
          <a:lstStyle/>
          <a:p>
            <a:pPr>
              <a:buClr>
                <a:srgbClr val="000000"/>
              </a:buClr>
              <a:buSzPct val="100000"/>
              <a:buFont typeface="Times New Roman" pitchFamily="16" charset="0"/>
              <a:buNone/>
            </a:pPr>
            <a:endParaRPr lang="uk-UA" altLang="ru-RU"/>
          </a:p>
        </p:txBody>
      </p:sp>
      <p:sp>
        <p:nvSpPr>
          <p:cNvPr id="107525" name="Text Box 4"/>
          <p:cNvSpPr txBox="1">
            <a:spLocks noChangeArrowheads="1"/>
          </p:cNvSpPr>
          <p:nvPr/>
        </p:nvSpPr>
        <p:spPr bwMode="auto">
          <a:xfrm>
            <a:off x="5435600" y="4724400"/>
            <a:ext cx="1584325" cy="368300"/>
          </a:xfrm>
          <a:prstGeom prst="rect">
            <a:avLst/>
          </a:prstGeom>
          <a:solidFill>
            <a:srgbClr val="FFFFFF"/>
          </a:solidFill>
          <a:ln w="9525">
            <a:noFill/>
            <a:round/>
            <a:headEnd/>
            <a:tailEnd/>
          </a:ln>
        </p:spPr>
        <p:txBody>
          <a:bodyPr lIns="90000" tIns="46800" rIns="90000" bIns="46800">
            <a:spAutoFit/>
          </a:bodyPr>
          <a:lstStyle/>
          <a:p>
            <a:pPr>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b="1" dirty="0">
                <a:solidFill>
                  <a:srgbClr val="000000"/>
                </a:solidFill>
              </a:rPr>
              <a:t>           </a:t>
            </a:r>
            <a:r>
              <a:rPr lang="uk-UA" altLang="ru-RU" b="1" dirty="0">
                <a:solidFill>
                  <a:srgbClr val="000000"/>
                </a:solidFill>
              </a:rPr>
              <a:t>Плече</a:t>
            </a:r>
            <a:endParaRPr lang="en-US" altLang="ru-RU" b="1" dirty="0">
              <a:solidFill>
                <a:srgbClr val="000000"/>
              </a:solidFill>
            </a:endParaRPr>
          </a:p>
        </p:txBody>
      </p:sp>
      <p:sp>
        <p:nvSpPr>
          <p:cNvPr id="107526" name="Text Box 5"/>
          <p:cNvSpPr txBox="1">
            <a:spLocks noChangeArrowheads="1"/>
          </p:cNvSpPr>
          <p:nvPr/>
        </p:nvSpPr>
        <p:spPr bwMode="auto">
          <a:xfrm>
            <a:off x="467544" y="980728"/>
            <a:ext cx="5111750" cy="5634492"/>
          </a:xfrm>
          <a:prstGeom prst="rect">
            <a:avLst/>
          </a:prstGeom>
          <a:noFill/>
          <a:ln w="9525">
            <a:noFill/>
            <a:round/>
            <a:headEnd/>
            <a:tailEnd/>
          </a:ln>
        </p:spPr>
        <p:txBody>
          <a:bodyPr lIns="90000" tIns="46800" rIns="90000" bIns="46800">
            <a:spAutoFit/>
          </a:bodyPr>
          <a:lstStyle/>
          <a:p>
            <a:pP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2000" dirty="0"/>
              <a:t>Хромосома складається з двох </a:t>
            </a:r>
            <a:r>
              <a:rPr lang="uk-UA" altLang="ru-RU" sz="2000" b="1" dirty="0">
                <a:solidFill>
                  <a:srgbClr val="FF0000"/>
                </a:solidFill>
              </a:rPr>
              <a:t>хроматид</a:t>
            </a:r>
            <a:r>
              <a:rPr lang="uk-UA" altLang="ru-RU" sz="2000" b="1" dirty="0">
                <a:solidFill>
                  <a:srgbClr val="800080"/>
                </a:solidFill>
              </a:rPr>
              <a:t>. Сестринські хроматиди </a:t>
            </a:r>
            <a:r>
              <a:rPr lang="ru-RU" altLang="ru-RU" sz="2000" dirty="0">
                <a:solidFill>
                  <a:srgbClr val="000000"/>
                </a:solidFill>
              </a:rPr>
              <a:t>з</a:t>
            </a:r>
            <a:r>
              <a:rPr lang="en-US" altLang="ru-RU" sz="2000" dirty="0">
                <a:solidFill>
                  <a:srgbClr val="000000"/>
                </a:solidFill>
              </a:rPr>
              <a:t>’</a:t>
            </a:r>
            <a:r>
              <a:rPr lang="ru-RU" altLang="ru-RU" sz="2000" dirty="0">
                <a:solidFill>
                  <a:srgbClr val="000000"/>
                </a:solidFill>
              </a:rPr>
              <a:t>єднуються в місці первинної перетяжки або </a:t>
            </a:r>
            <a:r>
              <a:rPr lang="ru-RU" altLang="ru-RU" sz="2000" b="1" dirty="0">
                <a:solidFill>
                  <a:srgbClr val="FF0000"/>
                </a:solidFill>
              </a:rPr>
              <a:t>центромери</a:t>
            </a:r>
            <a:r>
              <a:rPr lang="ru-RU" altLang="ru-RU" sz="2000" dirty="0">
                <a:solidFill>
                  <a:srgbClr val="000000"/>
                </a:solidFill>
              </a:rPr>
              <a:t>. На центромері є білковий комплекс для  прикріплення мікротрубочок  веретена поділу - </a:t>
            </a:r>
            <a:r>
              <a:rPr lang="ru-RU" altLang="ru-RU" sz="2000" b="1" dirty="0">
                <a:solidFill>
                  <a:srgbClr val="FF0000"/>
                </a:solidFill>
              </a:rPr>
              <a:t>кінетохор</a:t>
            </a:r>
            <a:r>
              <a:rPr lang="ru-RU" altLang="ru-RU" sz="2000" dirty="0">
                <a:solidFill>
                  <a:srgbClr val="000000"/>
                </a:solidFill>
              </a:rPr>
              <a:t>.</a:t>
            </a:r>
          </a:p>
          <a:p>
            <a:pP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altLang="ru-RU" sz="2000" dirty="0">
              <a:solidFill>
                <a:srgbClr val="000000"/>
              </a:solidFill>
            </a:endParaRPr>
          </a:p>
          <a:p>
            <a:pP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a:solidFill>
                  <a:srgbClr val="000000"/>
                </a:solidFill>
              </a:rPr>
              <a:t>Центромера ділить хромосому на дві частини, кожна з яких називається </a:t>
            </a:r>
            <a:r>
              <a:rPr lang="ru-RU" altLang="ru-RU" sz="2000" b="1" dirty="0">
                <a:solidFill>
                  <a:srgbClr val="FF0000"/>
                </a:solidFill>
              </a:rPr>
              <a:t>плечем</a:t>
            </a:r>
            <a:r>
              <a:rPr lang="ru-RU" altLang="ru-RU" sz="2000" dirty="0">
                <a:solidFill>
                  <a:srgbClr val="000000"/>
                </a:solidFill>
              </a:rPr>
              <a:t>. </a:t>
            </a:r>
            <a:r>
              <a:rPr lang="ru-RU" sz="2000" dirty="0"/>
              <a:t>Коротке  плече позначають латинською літерою </a:t>
            </a:r>
            <a:r>
              <a:rPr lang="ru-RU" sz="2000" b="1" dirty="0">
                <a:solidFill>
                  <a:srgbClr val="0000FF"/>
                </a:solidFill>
              </a:rPr>
              <a:t>р</a:t>
            </a:r>
            <a:r>
              <a:rPr lang="ru-RU" sz="2000" b="1" dirty="0"/>
              <a:t>,</a:t>
            </a:r>
            <a:r>
              <a:rPr lang="ru-RU" sz="2000" dirty="0"/>
              <a:t> довге –</a:t>
            </a:r>
            <a:r>
              <a:rPr lang="en-US" sz="2000" dirty="0"/>
              <a:t> </a:t>
            </a:r>
            <a:r>
              <a:rPr lang="en-US" sz="2000" b="1" dirty="0">
                <a:solidFill>
                  <a:srgbClr val="0000FF"/>
                </a:solidFill>
              </a:rPr>
              <a:t>q</a:t>
            </a:r>
            <a:r>
              <a:rPr lang="ru-RU" sz="2000" dirty="0">
                <a:solidFill>
                  <a:srgbClr val="0000FF"/>
                </a:solidFill>
              </a:rPr>
              <a:t>.</a:t>
            </a:r>
            <a:endParaRPr lang="ru-RU" altLang="ru-RU" sz="2000" dirty="0">
              <a:solidFill>
                <a:srgbClr val="000000"/>
              </a:solidFill>
            </a:endParaRPr>
          </a:p>
          <a:p>
            <a:pP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altLang="ru-RU" sz="2000" dirty="0">
              <a:solidFill>
                <a:srgbClr val="000000"/>
              </a:solidFill>
            </a:endParaRPr>
          </a:p>
          <a:p>
            <a:pP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a:solidFill>
                  <a:srgbClr val="000000"/>
                </a:solidFill>
              </a:rPr>
              <a:t>Кінцеві ділянки плеч хромосом називаються </a:t>
            </a:r>
            <a:r>
              <a:rPr lang="ru-RU" altLang="ru-RU" sz="2000" b="1" dirty="0">
                <a:solidFill>
                  <a:srgbClr val="FF0000"/>
                </a:solidFill>
              </a:rPr>
              <a:t>теломерами</a:t>
            </a:r>
            <a:r>
              <a:rPr lang="ru-RU" altLang="ru-RU" sz="2000" b="1" dirty="0">
                <a:solidFill>
                  <a:srgbClr val="7030A0"/>
                </a:solidFill>
              </a:rPr>
              <a:t>. </a:t>
            </a:r>
            <a:r>
              <a:rPr lang="ru-RU" altLang="ru-RU" sz="2000" dirty="0"/>
              <a:t>Вони першкоджують </a:t>
            </a:r>
            <a:r>
              <a:rPr lang="ru-RU" altLang="ru-RU" sz="2000" dirty="0">
                <a:solidFill>
                  <a:srgbClr val="000000"/>
                </a:solidFill>
              </a:rPr>
              <a:t>з</a:t>
            </a:r>
            <a:r>
              <a:rPr lang="en-US" altLang="ru-RU" sz="2000" dirty="0">
                <a:solidFill>
                  <a:srgbClr val="000000"/>
                </a:solidFill>
              </a:rPr>
              <a:t>’</a:t>
            </a:r>
            <a:r>
              <a:rPr lang="ru-RU" altLang="ru-RU" sz="2000" dirty="0">
                <a:solidFill>
                  <a:srgbClr val="000000"/>
                </a:solidFill>
              </a:rPr>
              <a:t>єднанню хромосом між собою. Втрата цих ділянок призводить до хромосомних перебудов (мутацій) </a:t>
            </a:r>
            <a:endParaRPr lang="ru-RU" altLang="ru-RU" sz="2000" b="1" dirty="0">
              <a:solidFill>
                <a:srgbClr val="7030A0"/>
              </a:solidFill>
            </a:endParaRPr>
          </a:p>
        </p:txBody>
      </p:sp>
      <p:sp useBgFill="1">
        <p:nvSpPr>
          <p:cNvPr id="7" name="TextBox 6"/>
          <p:cNvSpPr txBox="1"/>
          <p:nvPr/>
        </p:nvSpPr>
        <p:spPr>
          <a:xfrm>
            <a:off x="5508104" y="3645024"/>
            <a:ext cx="1585499" cy="369332"/>
          </a:xfrm>
          <a:prstGeom prst="rect">
            <a:avLst/>
          </a:prstGeom>
        </p:spPr>
        <p:txBody>
          <a:bodyPr wrap="none" rtlCol="0">
            <a:spAutoFit/>
          </a:bodyPr>
          <a:lstStyle/>
          <a:p>
            <a:r>
              <a:rPr lang="uk-UA" b="1" dirty="0"/>
              <a:t>Центромера</a:t>
            </a:r>
          </a:p>
        </p:txBody>
      </p:sp>
      <p:sp useBgFill="1">
        <p:nvSpPr>
          <p:cNvPr id="8" name="TextBox 7"/>
          <p:cNvSpPr txBox="1"/>
          <p:nvPr/>
        </p:nvSpPr>
        <p:spPr>
          <a:xfrm>
            <a:off x="7092280" y="1556792"/>
            <a:ext cx="1306896" cy="369332"/>
          </a:xfrm>
          <a:prstGeom prst="rect">
            <a:avLst/>
          </a:prstGeom>
        </p:spPr>
        <p:txBody>
          <a:bodyPr wrap="none" rtlCol="0">
            <a:spAutoFit/>
          </a:bodyPr>
          <a:lstStyle/>
          <a:p>
            <a:r>
              <a:rPr lang="uk-UA" b="1" dirty="0"/>
              <a:t>Теломери</a:t>
            </a:r>
          </a:p>
        </p:txBody>
      </p:sp>
      <p:sp>
        <p:nvSpPr>
          <p:cNvPr id="9" name="TextBox 8"/>
          <p:cNvSpPr txBox="1"/>
          <p:nvPr/>
        </p:nvSpPr>
        <p:spPr>
          <a:xfrm>
            <a:off x="8316416" y="2492896"/>
            <a:ext cx="485518" cy="2793970"/>
          </a:xfrm>
          <a:prstGeom prst="rect">
            <a:avLst/>
          </a:prstGeom>
          <a:noFill/>
        </p:spPr>
        <p:txBody>
          <a:bodyPr vert="wordArtVert" wrap="none" rtlCol="0">
            <a:spAutoFit/>
          </a:bodyPr>
          <a:lstStyle/>
          <a:p>
            <a:r>
              <a:rPr lang="uk-UA" b="1" dirty="0"/>
              <a:t>Хроматида</a:t>
            </a:r>
          </a:p>
        </p:txBody>
      </p:sp>
      <p:sp>
        <p:nvSpPr>
          <p:cNvPr id="11" name="Правая круглая скобка 10"/>
          <p:cNvSpPr/>
          <p:nvPr/>
        </p:nvSpPr>
        <p:spPr>
          <a:xfrm>
            <a:off x="8316416" y="2348880"/>
            <a:ext cx="45719" cy="3312368"/>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1"/>
          <p:cNvPicPr>
            <a:picLocks noChangeAspect="1" noChangeArrowheads="1"/>
          </p:cNvPicPr>
          <p:nvPr/>
        </p:nvPicPr>
        <p:blipFill>
          <a:blip r:embed="rId3" cstate="print"/>
          <a:srcRect/>
          <a:stretch>
            <a:fillRect/>
          </a:stretch>
        </p:blipFill>
        <p:spPr bwMode="auto">
          <a:xfrm>
            <a:off x="611188" y="0"/>
            <a:ext cx="3613150" cy="3819525"/>
          </a:xfrm>
          <a:prstGeom prst="rect">
            <a:avLst/>
          </a:prstGeom>
          <a:noFill/>
          <a:ln w="9525">
            <a:noFill/>
            <a:round/>
            <a:headEnd/>
            <a:tailEnd/>
          </a:ln>
        </p:spPr>
      </p:pic>
      <p:sp>
        <p:nvSpPr>
          <p:cNvPr id="50178" name="Rectangle 2"/>
          <p:cNvSpPr>
            <a:spLocks noGrp="1" noChangeArrowheads="1"/>
          </p:cNvSpPr>
          <p:nvPr>
            <p:ph type="body"/>
          </p:nvPr>
        </p:nvSpPr>
        <p:spPr>
          <a:xfrm>
            <a:off x="2735262" y="1196752"/>
            <a:ext cx="6408738" cy="4814887"/>
          </a:xfrm>
        </p:spPr>
        <p:txBody>
          <a:bodyPr anchor="t"/>
          <a:lstStyle/>
          <a:p>
            <a:pPr marL="342900" indent="-341313" algn="l" eaLnBrk="1" hangingPunct="1">
              <a:spcBef>
                <a:spcPts val="800"/>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uk-UA" sz="3200" dirty="0"/>
              <a:t>Деякі хромосоми мають </a:t>
            </a:r>
            <a:r>
              <a:rPr lang="uk-UA" sz="3200" b="1" dirty="0">
                <a:solidFill>
                  <a:srgbClr val="9900CC"/>
                </a:solidFill>
              </a:rPr>
              <a:t>вторинну перетяжку</a:t>
            </a:r>
            <a:r>
              <a:rPr lang="uk-UA" sz="3200" dirty="0"/>
              <a:t>. Вторинна перетяжка містить гени для рРНК, є основою ядерця (</a:t>
            </a:r>
            <a:r>
              <a:rPr lang="uk-UA" sz="3200" b="1" dirty="0">
                <a:solidFill>
                  <a:srgbClr val="9900CC"/>
                </a:solidFill>
              </a:rPr>
              <a:t>ядерцевий організатор</a:t>
            </a:r>
            <a:r>
              <a:rPr lang="uk-UA" sz="3200" dirty="0"/>
              <a:t>) Кінцева ділянка плеча за вторинною пертяжкою називається </a:t>
            </a:r>
            <a:r>
              <a:rPr lang="uk-UA" sz="3200" b="1" dirty="0">
                <a:solidFill>
                  <a:srgbClr val="9900CC"/>
                </a:solidFill>
              </a:rPr>
              <a:t>супутник</a:t>
            </a:r>
            <a:r>
              <a:rPr lang="uk-UA" sz="3200" dirty="0"/>
              <a:t>, хромосоми називають супутникові.</a:t>
            </a:r>
            <a:endParaRPr lang="ru-RU" sz="3200" dirty="0"/>
          </a:p>
        </p:txBody>
      </p:sp>
      <p:sp useBgFill="1">
        <p:nvSpPr>
          <p:cNvPr id="4" name="TextBox 3"/>
          <p:cNvSpPr txBox="1"/>
          <p:nvPr/>
        </p:nvSpPr>
        <p:spPr>
          <a:xfrm>
            <a:off x="2555776" y="332656"/>
            <a:ext cx="2544864" cy="646331"/>
          </a:xfrm>
          <a:prstGeom prst="rect">
            <a:avLst/>
          </a:prstGeom>
        </p:spPr>
        <p:txBody>
          <a:bodyPr wrap="square" rtlCol="0">
            <a:spAutoFit/>
          </a:bodyPr>
          <a:lstStyle/>
          <a:p>
            <a:r>
              <a:rPr lang="uk-UA" b="1" dirty="0"/>
              <a:t>Вторинна  перетяжка</a:t>
            </a:r>
          </a:p>
        </p:txBody>
      </p:sp>
      <p:sp useBgFill="1">
        <p:nvSpPr>
          <p:cNvPr id="6" name="TextBox 5"/>
          <p:cNvSpPr txBox="1"/>
          <p:nvPr/>
        </p:nvSpPr>
        <p:spPr>
          <a:xfrm>
            <a:off x="755576" y="620688"/>
            <a:ext cx="1582100" cy="369332"/>
          </a:xfrm>
          <a:prstGeom prst="rect">
            <a:avLst/>
          </a:prstGeom>
        </p:spPr>
        <p:txBody>
          <a:bodyPr wrap="none" rtlCol="0">
            <a:spAutoFit/>
          </a:bodyPr>
          <a:lstStyle/>
          <a:p>
            <a:r>
              <a:rPr lang="uk-UA" b="1" dirty="0"/>
              <a:t>Супутник</a:t>
            </a:r>
            <a:r>
              <a:rPr lang="uk-UA" dirty="0"/>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548680"/>
            <a:ext cx="8229600" cy="778098"/>
          </a:xfrm>
        </p:spPr>
        <p:txBody>
          <a:bodyPr/>
          <a:lstStyle/>
          <a:p>
            <a:r>
              <a:rPr lang="uk-UA" sz="3200" b="1" dirty="0"/>
              <a:t>Форми метафазних хромосом</a:t>
            </a:r>
          </a:p>
        </p:txBody>
      </p:sp>
      <p:graphicFrame>
        <p:nvGraphicFramePr>
          <p:cNvPr id="4" name="Содержимое 3"/>
          <p:cNvGraphicFramePr>
            <a:graphicFrameLocks noGrp="1"/>
          </p:cNvGraphicFramePr>
          <p:nvPr>
            <p:ph idx="1"/>
          </p:nvPr>
        </p:nvGraphicFramePr>
        <p:xfrm>
          <a:off x="539552" y="1772816"/>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Grp="1" noChangeArrowheads="1"/>
          </p:cNvSpPr>
          <p:nvPr>
            <p:ph type="title"/>
          </p:nvPr>
        </p:nvSpPr>
        <p:spPr>
          <a:xfrm>
            <a:off x="457200" y="190500"/>
            <a:ext cx="8229600" cy="1312863"/>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600" b="1" dirty="0">
                <a:solidFill>
                  <a:srgbClr val="0000FF"/>
                </a:solidFill>
              </a:rPr>
              <a:t>Форми метафазних хромосом</a:t>
            </a:r>
            <a:endParaRPr lang="en-US" altLang="ru-RU" sz="3600" b="1" dirty="0">
              <a:solidFill>
                <a:srgbClr val="0000FF"/>
              </a:solidFill>
            </a:endParaRPr>
          </a:p>
        </p:txBody>
      </p:sp>
      <p:pic>
        <p:nvPicPr>
          <p:cNvPr id="111619" name="Picture 2"/>
          <p:cNvPicPr>
            <a:picLocks noChangeAspect="1" noChangeArrowheads="1"/>
          </p:cNvPicPr>
          <p:nvPr/>
        </p:nvPicPr>
        <p:blipFill>
          <a:blip r:embed="rId3" cstate="print"/>
          <a:srcRect/>
          <a:stretch>
            <a:fillRect/>
          </a:stretch>
        </p:blipFill>
        <p:spPr bwMode="auto">
          <a:xfrm>
            <a:off x="611188" y="1557338"/>
            <a:ext cx="7920037" cy="43942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lstStyle/>
          <a:p>
            <a:r>
              <a:rPr lang="uk-UA" b="1" dirty="0">
                <a:solidFill>
                  <a:schemeClr val="accent2"/>
                </a:solidFill>
              </a:rPr>
              <a:t>Каріотип</a:t>
            </a:r>
          </a:p>
        </p:txBody>
      </p:sp>
      <p:sp>
        <p:nvSpPr>
          <p:cNvPr id="3" name="Содержимое 2"/>
          <p:cNvSpPr>
            <a:spLocks noGrp="1"/>
          </p:cNvSpPr>
          <p:nvPr>
            <p:ph idx="1"/>
          </p:nvPr>
        </p:nvSpPr>
        <p:spPr>
          <a:xfrm>
            <a:off x="251520" y="1052736"/>
            <a:ext cx="8892480" cy="4813995"/>
          </a:xfrm>
        </p:spPr>
        <p:txBody>
          <a:bodyPr/>
          <a:lstStyle/>
          <a:p>
            <a:r>
              <a:rPr lang="ru-RU" sz="2800" b="1" dirty="0">
                <a:solidFill>
                  <a:srgbClr val="008000"/>
                </a:solidFill>
                <a:effectLst>
                  <a:outerShdw blurRad="38100" dist="38100" dir="2700000" algn="tl">
                    <a:srgbClr val="C0C0C0"/>
                  </a:outerShdw>
                </a:effectLst>
              </a:rPr>
              <a:t>КАРІОТИП</a:t>
            </a:r>
            <a:r>
              <a:rPr lang="ru-RU" sz="2800" dirty="0"/>
              <a:t> – сукупність хромосом соматичної клітини, що характеризується їх певною кількістю, розмірами та формою, притаманна цьому виду.</a:t>
            </a:r>
          </a:p>
          <a:p>
            <a:endParaRPr lang="ru-RU" dirty="0"/>
          </a:p>
          <a:p>
            <a:endParaRPr lang="uk-UA" dirty="0"/>
          </a:p>
        </p:txBody>
      </p:sp>
      <p:pic>
        <p:nvPicPr>
          <p:cNvPr id="5" name="Picture 3"/>
          <p:cNvPicPr>
            <a:picLocks noChangeAspect="1" noChangeArrowheads="1"/>
          </p:cNvPicPr>
          <p:nvPr/>
        </p:nvPicPr>
        <p:blipFill>
          <a:blip r:embed="rId2" cstate="print"/>
          <a:srcRect/>
          <a:stretch>
            <a:fillRect/>
          </a:stretch>
        </p:blipFill>
        <p:spPr bwMode="auto">
          <a:xfrm>
            <a:off x="755576" y="2564904"/>
            <a:ext cx="4824413" cy="4052888"/>
          </a:xfrm>
          <a:prstGeom prst="rect">
            <a:avLst/>
          </a:prstGeom>
          <a:noFill/>
          <a:ln w="9525">
            <a:noFill/>
            <a:round/>
            <a:headEnd/>
            <a:tailEnd/>
          </a:ln>
        </p:spPr>
      </p:pic>
      <p:sp>
        <p:nvSpPr>
          <p:cNvPr id="6" name="Прямоугольник 5"/>
          <p:cNvSpPr/>
          <p:nvPr/>
        </p:nvSpPr>
        <p:spPr>
          <a:xfrm>
            <a:off x="6012160" y="3501008"/>
            <a:ext cx="2843808" cy="2062103"/>
          </a:xfrm>
          <a:prstGeom prst="rect">
            <a:avLst/>
          </a:prstGeom>
        </p:spPr>
        <p:txBody>
          <a:bodyPr wrap="square">
            <a:spAutoFit/>
          </a:bodyPr>
          <a:lstStyle/>
          <a:p>
            <a:pPr>
              <a:buNone/>
            </a:pPr>
            <a:r>
              <a:rPr lang="uk-UA" sz="3200" dirty="0"/>
              <a:t>Каріотип людини – 46 хромосом (2</a:t>
            </a:r>
            <a:r>
              <a:rPr lang="en-US" sz="3200" dirty="0"/>
              <a:t>n</a:t>
            </a:r>
            <a:r>
              <a:rPr lang="uk-UA" sz="3200" dirty="0"/>
              <a:t>, 23 пари)</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67544" y="692696"/>
            <a:ext cx="8229600" cy="630237"/>
          </a:xfrm>
        </p:spPr>
        <p:txBody>
          <a:bodyPr/>
          <a:lstStyle/>
          <a:p>
            <a:br>
              <a:rPr lang="ru-RU" sz="3200" b="1" dirty="0">
                <a:solidFill>
                  <a:srgbClr val="0033CC"/>
                </a:solidFill>
              </a:rPr>
            </a:br>
            <a:r>
              <a:rPr lang="ru-RU" sz="3200" b="1" dirty="0">
                <a:solidFill>
                  <a:srgbClr val="0033CC"/>
                </a:solidFill>
              </a:rPr>
              <a:t>Хромосоми поділяють на:</a:t>
            </a:r>
            <a:br>
              <a:rPr lang="ru-RU" sz="3200" b="1" dirty="0">
                <a:solidFill>
                  <a:srgbClr val="0033CC"/>
                </a:solidFill>
              </a:rPr>
            </a:br>
            <a:br>
              <a:rPr lang="ru-RU" sz="3200" b="1" dirty="0">
                <a:solidFill>
                  <a:srgbClr val="0033CC"/>
                </a:solidFill>
              </a:rPr>
            </a:br>
            <a:endParaRPr lang="ru-RU" sz="3200" b="1" dirty="0">
              <a:solidFill>
                <a:srgbClr val="0033CC"/>
              </a:solidFill>
            </a:endParaRPr>
          </a:p>
        </p:txBody>
      </p:sp>
      <p:sp>
        <p:nvSpPr>
          <p:cNvPr id="408579" name="Rectangle 3"/>
          <p:cNvSpPr>
            <a:spLocks noGrp="1" noChangeArrowheads="1"/>
          </p:cNvSpPr>
          <p:nvPr>
            <p:ph type="body" idx="1"/>
          </p:nvPr>
        </p:nvSpPr>
        <p:spPr>
          <a:xfrm>
            <a:off x="0" y="1169988"/>
            <a:ext cx="8820150" cy="5688012"/>
          </a:xfrm>
        </p:spPr>
        <p:txBody>
          <a:bodyPr/>
          <a:lstStyle/>
          <a:p>
            <a:pPr eaLnBrk="1" hangingPunct="1">
              <a:lnSpc>
                <a:spcPct val="80000"/>
              </a:lnSpc>
              <a:buFontTx/>
              <a:buNone/>
              <a:defRPr/>
            </a:pPr>
            <a:r>
              <a:rPr lang="ru-RU" sz="800" dirty="0"/>
              <a:t>            </a:t>
            </a:r>
            <a:r>
              <a:rPr lang="ru-RU" sz="800" b="1" dirty="0">
                <a:effectLst>
                  <a:outerShdw blurRad="38100" dist="38100" dir="2700000" algn="tl">
                    <a:srgbClr val="C0C0C0"/>
                  </a:outerShdw>
                </a:effectLst>
              </a:rPr>
              <a:t> </a:t>
            </a:r>
          </a:p>
          <a:p>
            <a:pPr eaLnBrk="1" hangingPunct="1">
              <a:lnSpc>
                <a:spcPct val="80000"/>
              </a:lnSpc>
              <a:buFontTx/>
              <a:buNone/>
              <a:defRPr/>
            </a:pPr>
            <a:endParaRPr lang="ru-RU" sz="800" b="1" dirty="0">
              <a:effectLst>
                <a:outerShdw blurRad="38100" dist="38100" dir="2700000" algn="tl">
                  <a:srgbClr val="C0C0C0"/>
                </a:outerShdw>
              </a:effectLst>
            </a:endParaRPr>
          </a:p>
          <a:p>
            <a:pPr eaLnBrk="1" hangingPunct="1">
              <a:lnSpc>
                <a:spcPct val="80000"/>
              </a:lnSpc>
              <a:buFontTx/>
              <a:buNone/>
              <a:defRPr/>
            </a:pPr>
            <a:endParaRPr lang="ru-RU" sz="800" b="1" dirty="0">
              <a:effectLst>
                <a:outerShdw blurRad="38100" dist="38100" dir="2700000" algn="tl">
                  <a:srgbClr val="C0C0C0"/>
                </a:outerShdw>
              </a:effectLst>
            </a:endParaRPr>
          </a:p>
          <a:p>
            <a:pPr eaLnBrk="1" hangingPunct="1">
              <a:lnSpc>
                <a:spcPct val="80000"/>
              </a:lnSpc>
              <a:buFontTx/>
              <a:buNone/>
              <a:defRPr/>
            </a:pPr>
            <a:r>
              <a:rPr lang="ru-RU" sz="800" b="1" dirty="0">
                <a:effectLst>
                  <a:outerShdw blurRad="38100" dist="38100" dir="2700000" algn="tl">
                    <a:srgbClr val="C0C0C0"/>
                  </a:outerShdw>
                </a:effectLst>
              </a:rPr>
              <a:t>  </a:t>
            </a:r>
            <a:r>
              <a:rPr lang="ru-RU" sz="2400" b="1" dirty="0">
                <a:effectLst>
                  <a:outerShdw blurRad="38100" dist="38100" dir="2700000" algn="tl">
                    <a:srgbClr val="C0C0C0"/>
                  </a:outerShdw>
                </a:effectLst>
              </a:rPr>
              <a:t>   </a:t>
            </a:r>
            <a:r>
              <a:rPr lang="ru-RU" sz="2400" dirty="0">
                <a:effectLst>
                  <a:outerShdw blurRad="38100" dist="38100" dir="2700000" algn="tl">
                    <a:srgbClr val="C0C0C0"/>
                  </a:outerShdw>
                </a:effectLst>
              </a:rPr>
              <a:t>1</a:t>
            </a:r>
            <a:r>
              <a:rPr lang="ru-RU" sz="2800" dirty="0">
                <a:effectLst>
                  <a:outerShdw blurRad="38100" dist="38100" dir="2700000" algn="tl">
                    <a:srgbClr val="C0C0C0"/>
                  </a:outerShdw>
                </a:effectLst>
              </a:rPr>
              <a:t>)  </a:t>
            </a:r>
            <a:r>
              <a:rPr lang="ru-RU" sz="2800" dirty="0">
                <a:solidFill>
                  <a:srgbClr val="FF0000"/>
                </a:solidFill>
              </a:rPr>
              <a:t>Автосоми</a:t>
            </a:r>
            <a:r>
              <a:rPr lang="ru-RU" sz="2800" dirty="0">
                <a:solidFill>
                  <a:srgbClr val="FF0066"/>
                </a:solidFill>
                <a:effectLst>
                  <a:outerShdw blurRad="38100" dist="38100" dir="2700000" algn="tl">
                    <a:srgbClr val="C0C0C0"/>
                  </a:outerShdw>
                </a:effectLst>
              </a:rPr>
              <a:t> </a:t>
            </a:r>
            <a:r>
              <a:rPr lang="ru-RU" sz="2800" dirty="0">
                <a:solidFill>
                  <a:srgbClr val="FF0066"/>
                </a:solidFill>
              </a:rPr>
              <a:t>  </a:t>
            </a:r>
            <a:r>
              <a:rPr lang="ru-RU" sz="2800" dirty="0"/>
              <a:t>- </a:t>
            </a:r>
            <a:r>
              <a:rPr lang="ru-RU" sz="2800" dirty="0">
                <a:solidFill>
                  <a:srgbClr val="FF0066"/>
                </a:solidFill>
              </a:rPr>
              <a:t> </a:t>
            </a:r>
            <a:r>
              <a:rPr lang="ru-RU" sz="2800" dirty="0"/>
              <a:t>однакові в обох статей</a:t>
            </a:r>
            <a:r>
              <a:rPr lang="ru-RU" sz="2800" dirty="0">
                <a:solidFill>
                  <a:srgbClr val="FF0066"/>
                </a:solidFill>
              </a:rPr>
              <a:t>  </a:t>
            </a:r>
          </a:p>
          <a:p>
            <a:pPr eaLnBrk="1" hangingPunct="1">
              <a:lnSpc>
                <a:spcPct val="80000"/>
              </a:lnSpc>
              <a:buFontTx/>
              <a:buNone/>
              <a:defRPr/>
            </a:pPr>
            <a:r>
              <a:rPr lang="ru-RU" sz="2400" dirty="0">
                <a:solidFill>
                  <a:srgbClr val="FF0066"/>
                </a:solidFill>
              </a:rPr>
              <a:t>               </a:t>
            </a:r>
          </a:p>
          <a:p>
            <a:pPr eaLnBrk="1" hangingPunct="1">
              <a:lnSpc>
                <a:spcPct val="80000"/>
              </a:lnSpc>
              <a:buFontTx/>
              <a:buNone/>
              <a:defRPr/>
            </a:pPr>
            <a:r>
              <a:rPr lang="ru-RU" sz="2400" dirty="0"/>
              <a:t>    2)</a:t>
            </a:r>
            <a:r>
              <a:rPr lang="ru-RU" sz="2400" b="1" dirty="0">
                <a:solidFill>
                  <a:srgbClr val="FF0066"/>
                </a:solidFill>
              </a:rPr>
              <a:t>  </a:t>
            </a:r>
            <a:r>
              <a:rPr lang="ru-RU" sz="2800" dirty="0">
                <a:solidFill>
                  <a:srgbClr val="FF0000"/>
                </a:solidFill>
              </a:rPr>
              <a:t>Гетерохромосоми (статеві</a:t>
            </a:r>
            <a:r>
              <a:rPr lang="ru-RU" sz="2800" dirty="0">
                <a:solidFill>
                  <a:srgbClr val="FF0066"/>
                </a:solidFill>
              </a:rPr>
              <a:t>) </a:t>
            </a:r>
            <a:r>
              <a:rPr lang="ru-RU" sz="2800" dirty="0"/>
              <a:t>– пара хромосом, що відрізняються у чоловіків і</a:t>
            </a:r>
            <a:r>
              <a:rPr lang="en-US" sz="2800" dirty="0"/>
              <a:t> </a:t>
            </a:r>
            <a:r>
              <a:rPr lang="ru-RU" sz="2800" dirty="0" err="1"/>
              <a:t>жінок</a:t>
            </a:r>
            <a:r>
              <a:rPr lang="ru-RU" sz="2800" dirty="0"/>
              <a:t>, визначають стать</a:t>
            </a:r>
          </a:p>
          <a:p>
            <a:pPr eaLnBrk="1" hangingPunct="1">
              <a:lnSpc>
                <a:spcPct val="80000"/>
              </a:lnSpc>
              <a:buFontTx/>
              <a:buNone/>
              <a:defRPr/>
            </a:pPr>
            <a:endParaRPr lang="en-US" sz="2000" dirty="0"/>
          </a:p>
          <a:p>
            <a:pPr eaLnBrk="1" hangingPunct="1">
              <a:lnSpc>
                <a:spcPct val="80000"/>
              </a:lnSpc>
              <a:buFontTx/>
              <a:buNone/>
              <a:defRPr/>
            </a:pPr>
            <a:r>
              <a:rPr lang="ru-RU" sz="2000" dirty="0"/>
              <a:t>     </a:t>
            </a:r>
          </a:p>
          <a:p>
            <a:pPr eaLnBrk="1" hangingPunct="1">
              <a:lnSpc>
                <a:spcPct val="80000"/>
              </a:lnSpc>
              <a:buFontTx/>
              <a:buNone/>
              <a:defRPr/>
            </a:pPr>
            <a:r>
              <a:rPr lang="ru-RU" sz="2800" dirty="0"/>
              <a:t>   </a:t>
            </a:r>
            <a:r>
              <a:rPr lang="ru-RU" sz="2400" dirty="0"/>
              <a:t>У людини </a:t>
            </a:r>
            <a:r>
              <a:rPr lang="ru-RU" sz="2400" b="1" dirty="0">
                <a:solidFill>
                  <a:srgbClr val="008000"/>
                </a:solidFill>
              </a:rPr>
              <a:t>22 пари </a:t>
            </a:r>
            <a:r>
              <a:rPr lang="ru-RU" sz="2400" dirty="0"/>
              <a:t>автосом і</a:t>
            </a:r>
            <a:r>
              <a:rPr lang="ru-RU" sz="2400" dirty="0">
                <a:solidFill>
                  <a:srgbClr val="008000"/>
                </a:solidFill>
              </a:rPr>
              <a:t> </a:t>
            </a:r>
            <a:r>
              <a:rPr lang="ru-RU" sz="2400" b="1" dirty="0">
                <a:solidFill>
                  <a:srgbClr val="008000"/>
                </a:solidFill>
              </a:rPr>
              <a:t>1 пара </a:t>
            </a:r>
            <a:r>
              <a:rPr lang="ru-RU" sz="2400" dirty="0"/>
              <a:t>гетерохромосом::</a:t>
            </a:r>
          </a:p>
          <a:p>
            <a:pPr eaLnBrk="1" hangingPunct="1">
              <a:lnSpc>
                <a:spcPct val="80000"/>
              </a:lnSpc>
              <a:buFontTx/>
              <a:buNone/>
              <a:defRPr/>
            </a:pPr>
            <a:r>
              <a:rPr lang="ru-RU" sz="2400" dirty="0"/>
              <a:t>                                                                  </a:t>
            </a:r>
            <a:r>
              <a:rPr lang="en-US" sz="2400" b="1" dirty="0"/>
              <a:t>XX</a:t>
            </a:r>
            <a:r>
              <a:rPr lang="ru-RU" sz="2400" b="1" dirty="0"/>
              <a:t> – у жінки</a:t>
            </a:r>
          </a:p>
          <a:p>
            <a:pPr eaLnBrk="1" hangingPunct="1">
              <a:lnSpc>
                <a:spcPct val="80000"/>
              </a:lnSpc>
              <a:buFontTx/>
              <a:buNone/>
              <a:defRPr/>
            </a:pPr>
            <a:r>
              <a:rPr lang="ru-RU" sz="2400" b="1" dirty="0"/>
              <a:t>                                                                  </a:t>
            </a:r>
            <a:r>
              <a:rPr lang="en-US" sz="2400" b="1" dirty="0"/>
              <a:t>XY</a:t>
            </a:r>
            <a:r>
              <a:rPr lang="ru-RU" sz="2400" b="1" dirty="0"/>
              <a:t> – у </a:t>
            </a:r>
            <a:r>
              <a:rPr lang="ru-RU" sz="2800" b="1" dirty="0"/>
              <a:t>чоловіка</a:t>
            </a:r>
          </a:p>
          <a:p>
            <a:pPr eaLnBrk="1" hangingPunct="1">
              <a:lnSpc>
                <a:spcPct val="80000"/>
              </a:lnSpc>
              <a:buFontTx/>
              <a:buNone/>
              <a:defRPr/>
            </a:pPr>
            <a:r>
              <a:rPr lang="ru-RU" sz="2000" dirty="0"/>
              <a:t>   </a:t>
            </a:r>
            <a:r>
              <a:rPr lang="ru-RU" sz="2000" dirty="0">
                <a:solidFill>
                  <a:srgbClr val="008000"/>
                </a:solidFill>
              </a:rPr>
              <a:t> </a:t>
            </a:r>
            <a:r>
              <a:rPr lang="ru-RU" sz="2000" dirty="0"/>
              <a:t>                                                                                 </a:t>
            </a:r>
          </a:p>
          <a:p>
            <a:pPr eaLnBrk="1" hangingPunct="1">
              <a:lnSpc>
                <a:spcPct val="80000"/>
              </a:lnSpc>
              <a:buFontTx/>
              <a:buNone/>
              <a:defRPr/>
            </a:pPr>
            <a:endParaRPr lang="ru-RU" sz="2000" dirty="0"/>
          </a:p>
          <a:p>
            <a:pPr eaLnBrk="1" hangingPunct="1">
              <a:lnSpc>
                <a:spcPct val="80000"/>
              </a:lnSpc>
              <a:buFontTx/>
              <a:buNone/>
              <a:defRPr/>
            </a:pPr>
            <a:r>
              <a:rPr lang="ru-RU" sz="1000" dirty="0"/>
              <a:t> </a:t>
            </a:r>
            <a:r>
              <a:rPr lang="ru-RU" sz="1000" dirty="0">
                <a:solidFill>
                  <a:srgbClr val="008000"/>
                </a:solidFill>
              </a:rPr>
              <a:t> </a:t>
            </a:r>
            <a:r>
              <a:rPr lang="ru-RU" sz="1000" b="1" dirty="0">
                <a:solidFill>
                  <a:srgbClr val="008000"/>
                </a:solidFill>
                <a:effectLst>
                  <a:outerShdw blurRad="38100" dist="38100" dir="2700000" algn="tl">
                    <a:srgbClr val="C0C0C0"/>
                  </a:outerShdw>
                </a:effectLst>
              </a:rPr>
              <a:t> 	</a:t>
            </a:r>
            <a:endParaRPr lang="ru-RU" sz="3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
          <p:cNvSpPr>
            <a:spLocks noGrp="1" noChangeArrowheads="1"/>
          </p:cNvSpPr>
          <p:nvPr>
            <p:ph type="title"/>
          </p:nvPr>
        </p:nvSpPr>
        <p:spPr>
          <a:xfrm>
            <a:off x="457200" y="274638"/>
            <a:ext cx="8229600" cy="1143000"/>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altLang="ru-RU" sz="3600" b="1" dirty="0">
                <a:solidFill>
                  <a:srgbClr val="002060"/>
                </a:solidFill>
              </a:rPr>
              <a:t>Метафазна пластинка – препарат</a:t>
            </a:r>
            <a:r>
              <a:rPr lang="en-US" altLang="ru-RU" sz="3600" b="1" dirty="0">
                <a:solidFill>
                  <a:srgbClr val="002060"/>
                </a:solidFill>
              </a:rPr>
              <a:t> </a:t>
            </a:r>
            <a:r>
              <a:rPr lang="uk-UA" altLang="ru-RU" sz="3600" b="1" dirty="0">
                <a:solidFill>
                  <a:srgbClr val="002060"/>
                </a:solidFill>
              </a:rPr>
              <a:t>для вивчення каріотипу</a:t>
            </a:r>
            <a:endParaRPr lang="en-US" altLang="ru-RU" sz="3600" b="1" dirty="0">
              <a:solidFill>
                <a:srgbClr val="002060"/>
              </a:solidFill>
            </a:endParaRPr>
          </a:p>
        </p:txBody>
      </p:sp>
      <p:pic>
        <p:nvPicPr>
          <p:cNvPr id="123907" name="Picture 2"/>
          <p:cNvPicPr>
            <a:picLocks noChangeAspect="1" noChangeArrowheads="1"/>
          </p:cNvPicPr>
          <p:nvPr/>
        </p:nvPicPr>
        <p:blipFill>
          <a:blip r:embed="rId3" cstate="print"/>
          <a:srcRect t="17624" r="52856" b="6389"/>
          <a:stretch>
            <a:fillRect/>
          </a:stretch>
        </p:blipFill>
        <p:spPr bwMode="auto">
          <a:xfrm>
            <a:off x="0" y="1844824"/>
            <a:ext cx="5472113" cy="4803775"/>
          </a:xfrm>
          <a:prstGeom prst="rect">
            <a:avLst/>
          </a:prstGeom>
          <a:noFill/>
          <a:ln w="9525">
            <a:noFill/>
            <a:round/>
            <a:headEnd/>
            <a:tailEnd/>
          </a:ln>
        </p:spPr>
      </p:pic>
      <p:pic>
        <p:nvPicPr>
          <p:cNvPr id="16386" name="Picture 2" descr="Цитогенетика - Обласний медичний центр репродукції людини м. Запоріжжя"/>
          <p:cNvPicPr>
            <a:picLocks noChangeAspect="1" noChangeArrowheads="1"/>
          </p:cNvPicPr>
          <p:nvPr/>
        </p:nvPicPr>
        <p:blipFill>
          <a:blip r:embed="rId4" cstate="print"/>
          <a:srcRect/>
          <a:stretch>
            <a:fillRect/>
          </a:stretch>
        </p:blipFill>
        <p:spPr bwMode="auto">
          <a:xfrm rot="5400000">
            <a:off x="4818829" y="2149297"/>
            <a:ext cx="4536504" cy="3281405"/>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p:cNvSpPr>
            <a:spLocks noGrp="1" noChangeArrowheads="1"/>
          </p:cNvSpPr>
          <p:nvPr>
            <p:ph type="title"/>
          </p:nvPr>
        </p:nvSpPr>
        <p:spPr>
          <a:xfrm>
            <a:off x="468313" y="260350"/>
            <a:ext cx="8229600" cy="720725"/>
          </a:xfrm>
        </p:spPr>
        <p:txBody>
          <a:bodyPr/>
          <a:lstStyle/>
          <a:p>
            <a:pPr eaLnBrk="1" hangingPunct="1">
              <a:defRPr/>
            </a:pPr>
            <a:r>
              <a:rPr lang="ru-RU" sz="2800" b="1" dirty="0">
                <a:solidFill>
                  <a:srgbClr val="0000FF"/>
                </a:solidFill>
              </a:rPr>
              <a:t>ВИГОТОВЛЕННЯ</a:t>
            </a:r>
            <a:r>
              <a:rPr lang="ru-RU" sz="2800" b="1" dirty="0">
                <a:solidFill>
                  <a:srgbClr val="0000FF"/>
                </a:solidFill>
                <a:effectLst>
                  <a:outerShdw blurRad="38100" dist="38100" dir="2700000" algn="tl">
                    <a:srgbClr val="C0C0C0"/>
                  </a:outerShdw>
                </a:effectLst>
              </a:rPr>
              <a:t> </a:t>
            </a:r>
            <a:r>
              <a:rPr lang="ru-RU" sz="2800" b="1" dirty="0">
                <a:solidFill>
                  <a:srgbClr val="0000FF"/>
                </a:solidFill>
              </a:rPr>
              <a:t>МЕТАФАЗНОЇ ПЛАСТИНКИ</a:t>
            </a:r>
          </a:p>
        </p:txBody>
      </p:sp>
      <p:sp>
        <p:nvSpPr>
          <p:cNvPr id="44035" name="Rectangle 3"/>
          <p:cNvSpPr>
            <a:spLocks noGrp="1" noChangeArrowheads="1"/>
          </p:cNvSpPr>
          <p:nvPr>
            <p:ph type="body" idx="1"/>
          </p:nvPr>
        </p:nvSpPr>
        <p:spPr>
          <a:xfrm>
            <a:off x="179388" y="1052736"/>
            <a:ext cx="8964612" cy="5805264"/>
          </a:xfrm>
        </p:spPr>
        <p:txBody>
          <a:bodyPr/>
          <a:lstStyle/>
          <a:p>
            <a:pPr eaLnBrk="1" hangingPunct="1">
              <a:lnSpc>
                <a:spcPct val="80000"/>
              </a:lnSpc>
              <a:buFontTx/>
              <a:buNone/>
            </a:pPr>
            <a:r>
              <a:rPr lang="ru-RU" sz="2800" dirty="0"/>
              <a:t>      </a:t>
            </a:r>
            <a:r>
              <a:rPr lang="uk-UA" sz="2800" dirty="0"/>
              <a:t>Для вивчення каріотипу людини </a:t>
            </a:r>
            <a:r>
              <a:rPr lang="uk-UA" sz="2800" b="1" dirty="0" err="1">
                <a:solidFill>
                  <a:srgbClr val="C00000"/>
                </a:solidFill>
              </a:rPr>
              <a:t>постнатально</a:t>
            </a:r>
            <a:r>
              <a:rPr lang="uk-UA" sz="2800" b="1" dirty="0">
                <a:solidFill>
                  <a:srgbClr val="C00000"/>
                </a:solidFill>
              </a:rPr>
              <a:t> </a:t>
            </a:r>
            <a:r>
              <a:rPr lang="uk-UA" sz="2800" dirty="0"/>
              <a:t>(після народження) використовують </a:t>
            </a:r>
          </a:p>
          <a:p>
            <a:pPr eaLnBrk="1" hangingPunct="1">
              <a:lnSpc>
                <a:spcPct val="80000"/>
              </a:lnSpc>
              <a:buFont typeface="Arial" pitchFamily="34" charset="0"/>
              <a:buChar char="•"/>
            </a:pPr>
            <a:r>
              <a:rPr lang="uk-UA" sz="2800" b="1" dirty="0"/>
              <a:t>лейкоцити </a:t>
            </a:r>
            <a:r>
              <a:rPr lang="en-US" sz="2800" b="1" dirty="0"/>
              <a:t>(</a:t>
            </a:r>
            <a:r>
              <a:rPr lang="ru-RU" sz="2800" b="1" dirty="0"/>
              <a:t>л</a:t>
            </a:r>
            <a:r>
              <a:rPr lang="uk-UA" sz="2800" b="1" dirty="0" err="1"/>
              <a:t>імфоцити</a:t>
            </a:r>
            <a:r>
              <a:rPr lang="uk-UA" sz="2800" b="1" dirty="0"/>
              <a:t>)крові</a:t>
            </a:r>
            <a:r>
              <a:rPr lang="uk-UA" sz="2800" dirty="0"/>
              <a:t>, </a:t>
            </a:r>
          </a:p>
          <a:p>
            <a:pPr eaLnBrk="1" hangingPunct="1">
              <a:lnSpc>
                <a:spcPct val="80000"/>
              </a:lnSpc>
              <a:buFont typeface="Arial" pitchFamily="34" charset="0"/>
              <a:buChar char="•"/>
            </a:pPr>
            <a:r>
              <a:rPr lang="uk-UA" sz="2800" dirty="0"/>
              <a:t>фібробласти шкіри, </a:t>
            </a:r>
          </a:p>
          <a:p>
            <a:pPr eaLnBrk="1" hangingPunct="1">
              <a:lnSpc>
                <a:spcPct val="80000"/>
              </a:lnSpc>
              <a:buFont typeface="Arial" pitchFamily="34" charset="0"/>
              <a:buChar char="•"/>
            </a:pPr>
            <a:r>
              <a:rPr lang="ru-RU" sz="2800" dirty="0" err="1"/>
              <a:t>клітини</a:t>
            </a:r>
            <a:r>
              <a:rPr lang="ru-RU" sz="2800" dirty="0"/>
              <a:t> червоного кісткового мозку. </a:t>
            </a:r>
            <a:endParaRPr lang="en-US" sz="2800" dirty="0"/>
          </a:p>
          <a:p>
            <a:pPr eaLnBrk="1" hangingPunct="1">
              <a:lnSpc>
                <a:spcPct val="80000"/>
              </a:lnSpc>
              <a:buNone/>
            </a:pPr>
            <a:endParaRPr lang="en-US" sz="2800" dirty="0"/>
          </a:p>
          <a:p>
            <a:pPr eaLnBrk="1" hangingPunct="1">
              <a:lnSpc>
                <a:spcPct val="80000"/>
              </a:lnSpc>
              <a:buNone/>
            </a:pPr>
            <a:r>
              <a:rPr lang="uk-UA" sz="2800" dirty="0"/>
              <a:t>Для </a:t>
            </a:r>
            <a:r>
              <a:rPr lang="uk-UA" sz="2800" b="1" dirty="0">
                <a:solidFill>
                  <a:srgbClr val="C00000"/>
                </a:solidFill>
              </a:rPr>
              <a:t>пренатальної </a:t>
            </a:r>
            <a:r>
              <a:rPr lang="uk-UA" sz="2800" dirty="0"/>
              <a:t>діагностики (до народження)</a:t>
            </a:r>
            <a:r>
              <a:rPr lang="ru-RU" sz="2800" dirty="0"/>
              <a:t> – </a:t>
            </a:r>
            <a:r>
              <a:rPr lang="uk-UA" sz="2800" dirty="0"/>
              <a:t>використовують </a:t>
            </a:r>
            <a:r>
              <a:rPr lang="ru-RU" sz="2800" dirty="0" err="1"/>
              <a:t>клітини</a:t>
            </a:r>
            <a:endParaRPr lang="en-US" sz="2800" dirty="0"/>
          </a:p>
          <a:p>
            <a:pPr eaLnBrk="1" hangingPunct="1">
              <a:lnSpc>
                <a:spcPct val="80000"/>
              </a:lnSpc>
              <a:buFont typeface="Arial" pitchFamily="34" charset="0"/>
              <a:buChar char="•"/>
            </a:pPr>
            <a:r>
              <a:rPr lang="ru-RU" sz="2800" dirty="0" err="1"/>
              <a:t>плаценти</a:t>
            </a:r>
            <a:r>
              <a:rPr lang="ru-RU" sz="2800" dirty="0"/>
              <a:t>, </a:t>
            </a:r>
            <a:endParaRPr lang="en-US" sz="2800" dirty="0"/>
          </a:p>
          <a:p>
            <a:pPr eaLnBrk="1" hangingPunct="1">
              <a:lnSpc>
                <a:spcPct val="80000"/>
              </a:lnSpc>
              <a:buFont typeface="Arial" pitchFamily="34" charset="0"/>
              <a:buChar char="•"/>
            </a:pPr>
            <a:r>
              <a:rPr lang="ru-RU" sz="2800" dirty="0"/>
              <a:t>ворсинчастої оболонки плоду (хоріону), </a:t>
            </a:r>
            <a:endParaRPr lang="en-US" sz="2800" dirty="0"/>
          </a:p>
          <a:p>
            <a:pPr eaLnBrk="1" hangingPunct="1">
              <a:lnSpc>
                <a:spcPct val="80000"/>
              </a:lnSpc>
              <a:buFont typeface="Arial" pitchFamily="34" charset="0"/>
              <a:buChar char="•"/>
            </a:pPr>
            <a:r>
              <a:rPr lang="ru-RU" sz="2800" dirty="0" err="1"/>
              <a:t>амніотичної</a:t>
            </a:r>
            <a:r>
              <a:rPr lang="ru-RU" sz="2800" dirty="0"/>
              <a:t> рідини, </a:t>
            </a:r>
            <a:endParaRPr lang="en-US" sz="2800" dirty="0"/>
          </a:p>
          <a:p>
            <a:pPr eaLnBrk="1" hangingPunct="1">
              <a:lnSpc>
                <a:spcPct val="80000"/>
              </a:lnSpc>
              <a:buFont typeface="Arial" pitchFamily="34" charset="0"/>
              <a:buChar char="•"/>
            </a:pPr>
            <a:r>
              <a:rPr lang="ru-RU" sz="2800" dirty="0"/>
              <a:t>пуповинної крові.</a:t>
            </a:r>
          </a:p>
          <a:p>
            <a:pPr eaLnBrk="1" hangingPunct="1">
              <a:lnSpc>
                <a:spcPct val="80000"/>
              </a:lnSpc>
              <a:buFontTx/>
              <a:buNone/>
            </a:pPr>
            <a:r>
              <a:rPr lang="ru-RU" sz="2800" dirty="0"/>
              <a:t>          </a:t>
            </a:r>
            <a:endParaRPr lang="ru-RU" sz="24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Grp="1" noChangeArrowheads="1"/>
          </p:cNvSpPr>
          <p:nvPr>
            <p:ph type="body"/>
          </p:nvPr>
        </p:nvSpPr>
        <p:spPr>
          <a:xfrm>
            <a:off x="457200" y="333375"/>
            <a:ext cx="8229600" cy="5792788"/>
          </a:xfrm>
        </p:spPr>
        <p:txBody>
          <a:bodyPr anchor="t"/>
          <a:lstStyle/>
          <a:p>
            <a:pPr eaLnBrk="1" hangingPunct="1">
              <a:lnSpc>
                <a:spcPct val="80000"/>
              </a:lnSpc>
              <a:buFontTx/>
              <a:buNone/>
            </a:pPr>
            <a:r>
              <a:rPr lang="ru-RU" sz="2800" dirty="0"/>
              <a:t> </a:t>
            </a:r>
            <a:r>
              <a:rPr lang="ru-RU" sz="2400" b="1" dirty="0">
                <a:solidFill>
                  <a:srgbClr val="FF0000"/>
                </a:solidFill>
              </a:rPr>
              <a:t>Етапи виготовлення метафазної пластинки:</a:t>
            </a:r>
            <a:endParaRPr lang="en-US" sz="2400" b="1" dirty="0">
              <a:solidFill>
                <a:srgbClr val="FF0000"/>
              </a:solidFill>
            </a:endParaRPr>
          </a:p>
          <a:p>
            <a:pPr eaLnBrk="1" hangingPunct="1">
              <a:lnSpc>
                <a:spcPct val="80000"/>
              </a:lnSpc>
              <a:buFontTx/>
              <a:buNone/>
            </a:pPr>
            <a:endParaRPr lang="ru-RU" sz="2400" b="1" dirty="0">
              <a:solidFill>
                <a:srgbClr val="FF0000"/>
              </a:solidFill>
            </a:endParaRPr>
          </a:p>
          <a:p>
            <a:pPr eaLnBrk="1" hangingPunct="1">
              <a:lnSpc>
                <a:spcPct val="80000"/>
              </a:lnSpc>
              <a:buFontTx/>
              <a:buNone/>
            </a:pPr>
            <a:r>
              <a:rPr lang="ru-RU" sz="2800" dirty="0"/>
              <a:t>1. </a:t>
            </a:r>
            <a:r>
              <a:rPr lang="ru-RU" sz="2400" dirty="0"/>
              <a:t>Декілька крапель крові з вени поміщують у пробірку з поживним середовищем і </a:t>
            </a:r>
            <a:r>
              <a:rPr lang="ru-RU" sz="2400" u="sng" dirty="0"/>
              <a:t>фітогемаглютиніном</a:t>
            </a:r>
            <a:r>
              <a:rPr lang="ru-RU" sz="2400" dirty="0"/>
              <a:t> (ФГА), який стимулює поділ клітин.</a:t>
            </a:r>
          </a:p>
          <a:p>
            <a:pPr eaLnBrk="1" hangingPunct="1">
              <a:lnSpc>
                <a:spcPct val="80000"/>
              </a:lnSpc>
              <a:buFontTx/>
              <a:buNone/>
            </a:pPr>
            <a:r>
              <a:rPr lang="ru-RU" sz="2400" dirty="0"/>
              <a:t>2. Поміщують у термостат на 72 год. За цей час клітини проходять три митотичних поділи.</a:t>
            </a:r>
          </a:p>
          <a:p>
            <a:pPr eaLnBrk="1" hangingPunct="1">
              <a:lnSpc>
                <a:spcPct val="80000"/>
              </a:lnSpc>
              <a:buFontTx/>
              <a:buNone/>
            </a:pPr>
            <a:r>
              <a:rPr lang="ru-RU" sz="2400" dirty="0"/>
              <a:t>3. Додають </a:t>
            </a:r>
            <a:r>
              <a:rPr lang="ru-RU" sz="2400" b="1" u="sng" dirty="0"/>
              <a:t>колхіцин</a:t>
            </a:r>
            <a:r>
              <a:rPr lang="ru-RU" sz="2400" dirty="0"/>
              <a:t>, який розчинює нитки веретена та зупиняє поділ на стадії метафази.</a:t>
            </a:r>
          </a:p>
          <a:p>
            <a:pPr eaLnBrk="1" hangingPunct="1">
              <a:lnSpc>
                <a:spcPct val="80000"/>
              </a:lnSpc>
              <a:buFontTx/>
              <a:buNone/>
            </a:pPr>
            <a:r>
              <a:rPr lang="ru-RU" sz="2400" dirty="0"/>
              <a:t>4. Додають </a:t>
            </a:r>
            <a:r>
              <a:rPr lang="ru-RU" sz="2400" b="1" u="sng" dirty="0"/>
              <a:t>гіпотонічний розчин</a:t>
            </a:r>
            <a:r>
              <a:rPr lang="ru-RU" sz="2400" b="1" dirty="0"/>
              <a:t> КС</a:t>
            </a:r>
            <a:r>
              <a:rPr lang="en-US" sz="2400" b="1" dirty="0"/>
              <a:t>l</a:t>
            </a:r>
            <a:r>
              <a:rPr lang="ru-RU" sz="2400" b="1" dirty="0"/>
              <a:t> (0,56 %): </a:t>
            </a:r>
            <a:r>
              <a:rPr lang="ru-RU" sz="2400" dirty="0"/>
              <a:t>клітини набухають, хромосоми відходять одна від іншої.</a:t>
            </a:r>
          </a:p>
          <a:p>
            <a:pPr lvl="1" algn="l">
              <a:defRPr/>
            </a:pPr>
            <a:r>
              <a:rPr lang="en-US" sz="2400" dirty="0"/>
              <a:t> </a:t>
            </a:r>
            <a:r>
              <a:rPr lang="ru-RU" sz="2400" dirty="0"/>
              <a:t>5. Готують тимчасовий препарат: 1 краплю культури </a:t>
            </a:r>
            <a:r>
              <a:rPr lang="en-US" sz="2400" dirty="0"/>
              <a:t> </a:t>
            </a:r>
            <a:r>
              <a:rPr lang="ru-RU" sz="2400" dirty="0"/>
              <a:t>крапають на предметне скло з висоти 1 м для того, аби клітини розбилися та хромосоми розташувалися на відстані одна від іншої.</a:t>
            </a:r>
          </a:p>
          <a:p>
            <a:pPr algn="l" eaLnBrk="1" hangingPunct="1">
              <a:buFontTx/>
              <a:buNone/>
              <a:defRPr/>
            </a:pPr>
            <a:r>
              <a:rPr lang="ru-RU" sz="2400" dirty="0"/>
              <a:t> 6. Препарат фіксують, забарвлюють.</a:t>
            </a:r>
          </a:p>
          <a:p>
            <a:pPr algn="l" eaLnBrk="1" hangingPunct="1">
              <a:buFontTx/>
              <a:buNone/>
              <a:defRPr/>
            </a:pPr>
            <a:r>
              <a:rPr lang="ru-RU" sz="2400" dirty="0"/>
              <a:t> 7. Вивчають за допомогою світлового мікроскопу, під імерсією.</a:t>
            </a:r>
            <a:endParaRPr lang="en-GB"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Grp="1" noChangeArrowheads="1"/>
          </p:cNvSpPr>
          <p:nvPr>
            <p:ph type="body"/>
          </p:nvPr>
        </p:nvSpPr>
        <p:spPr>
          <a:xfrm>
            <a:off x="457200" y="260648"/>
            <a:ext cx="8229600" cy="5865515"/>
          </a:xfrm>
        </p:spPr>
        <p:txBody>
          <a:bodyPr anchor="t"/>
          <a:lstStyle/>
          <a:p>
            <a:pPr marL="341313" indent="-339725" algn="l" eaLnBrk="1" hangingPunct="1">
              <a:lnSpc>
                <a:spcPct val="80000"/>
              </a:lnSpc>
              <a:spcBef>
                <a:spcPts val="600"/>
              </a:spcBef>
              <a:buClrTx/>
              <a:buFontTx/>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uk-UA" sz="2400" dirty="0"/>
              <a:t>Відповідно до форми хромосом (положення центромери і розміру</a:t>
            </a:r>
            <a:r>
              <a:rPr lang="en-US" sz="2400" dirty="0"/>
              <a:t> 22 </a:t>
            </a:r>
            <a:r>
              <a:rPr lang="uk-UA" sz="2400" dirty="0"/>
              <a:t>пари</a:t>
            </a:r>
            <a:r>
              <a:rPr lang="en-US" sz="2400" dirty="0"/>
              <a:t> </a:t>
            </a:r>
            <a:r>
              <a:rPr lang="uk-UA" sz="2400" dirty="0"/>
              <a:t>аутосом поділені на</a:t>
            </a:r>
            <a:r>
              <a:rPr lang="en-US" sz="2400" dirty="0"/>
              <a:t> 7 </a:t>
            </a:r>
            <a:r>
              <a:rPr lang="uk-UA" sz="2400" dirty="0"/>
              <a:t>груп від </a:t>
            </a:r>
            <a:r>
              <a:rPr lang="en-US" sz="2400" dirty="0"/>
              <a:t>“A” to “G”, 23</a:t>
            </a:r>
            <a:r>
              <a:rPr lang="uk-UA" sz="2400" dirty="0"/>
              <a:t>пара – статеві хромосми виділена окремо.</a:t>
            </a:r>
          </a:p>
          <a:p>
            <a:pPr marL="341313" indent="-339725" algn="l" eaLnBrk="1" hangingPunct="1">
              <a:lnSpc>
                <a:spcPct val="80000"/>
              </a:lnSpc>
              <a:spcBef>
                <a:spcPts val="600"/>
              </a:spcBef>
              <a:buClrTx/>
              <a:buFontTx/>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endParaRPr lang="en-US" sz="2400" b="1" dirty="0"/>
          </a:p>
          <a:p>
            <a:pPr algn="l"/>
            <a:r>
              <a:rPr lang="ru-RU" sz="2000" dirty="0"/>
              <a:t>    </a:t>
            </a:r>
            <a:endParaRPr lang="uk-UA" sz="2000" dirty="0"/>
          </a:p>
        </p:txBody>
      </p:sp>
      <p:pic>
        <p:nvPicPr>
          <p:cNvPr id="5122" name="Picture 2" descr="Каріотипування подружньої пари (дітей) | Клініка &quot;Надія&quot;">
            <a:extLst>
              <a:ext uri="{FF2B5EF4-FFF2-40B4-BE49-F238E27FC236}">
                <a16:creationId xmlns:a16="http://schemas.microsoft.com/office/drawing/2014/main" id="{EFD5D22E-0501-B648-F1E7-B912E6C57FB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59632" y="1340768"/>
            <a:ext cx="6624736"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84500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9E49A27-2D98-1AB8-9BFD-E5987176AAEC}"/>
              </a:ext>
            </a:extLst>
          </p:cNvPr>
          <p:cNvGraphicFramePr>
            <a:graphicFrameLocks noGrp="1"/>
          </p:cNvGraphicFramePr>
          <p:nvPr>
            <p:ph idx="1"/>
            <p:extLst>
              <p:ext uri="{D42A27DB-BD31-4B8C-83A1-F6EECF244321}">
                <p14:modId xmlns:p14="http://schemas.microsoft.com/office/powerpoint/2010/main" val="2570269637"/>
              </p:ext>
            </p:extLst>
          </p:nvPr>
        </p:nvGraphicFramePr>
        <p:xfrm>
          <a:off x="457200" y="260648"/>
          <a:ext cx="8229600" cy="5877560"/>
        </p:xfrm>
        <a:graphic>
          <a:graphicData uri="http://schemas.openxmlformats.org/drawingml/2006/table">
            <a:tbl>
              <a:tblPr firstRow="1" bandRow="1">
                <a:tableStyleId>{5C22544A-7EE6-4342-B048-85BDC9FD1C3A}</a:tableStyleId>
              </a:tblPr>
              <a:tblGrid>
                <a:gridCol w="1882552">
                  <a:extLst>
                    <a:ext uri="{9D8B030D-6E8A-4147-A177-3AD203B41FA5}">
                      <a16:colId xmlns:a16="http://schemas.microsoft.com/office/drawing/2014/main" val="2634012630"/>
                    </a:ext>
                  </a:extLst>
                </a:gridCol>
                <a:gridCol w="6347048">
                  <a:extLst>
                    <a:ext uri="{9D8B030D-6E8A-4147-A177-3AD203B41FA5}">
                      <a16:colId xmlns:a16="http://schemas.microsoft.com/office/drawing/2014/main" val="2272792537"/>
                    </a:ext>
                  </a:extLst>
                </a:gridCol>
              </a:tblGrid>
              <a:tr h="370840">
                <a:tc>
                  <a:txBody>
                    <a:bodyPr/>
                    <a:lstStyle/>
                    <a:p>
                      <a:pPr algn="ctr"/>
                      <a:r>
                        <a:rPr lang="uk-UA" dirty="0"/>
                        <a:t>Група</a:t>
                      </a:r>
                      <a:endParaRPr lang="ru-UA" dirty="0"/>
                    </a:p>
                  </a:txBody>
                  <a:tcPr anchor="ctr"/>
                </a:tc>
                <a:tc>
                  <a:txBody>
                    <a:bodyPr/>
                    <a:lstStyle/>
                    <a:p>
                      <a:pPr algn="ctr"/>
                      <a:endParaRPr lang="uk-UA" dirty="0"/>
                    </a:p>
                    <a:p>
                      <a:pPr algn="ctr"/>
                      <a:r>
                        <a:rPr lang="uk-UA" dirty="0"/>
                        <a:t>Характеристика</a:t>
                      </a:r>
                    </a:p>
                    <a:p>
                      <a:pPr algn="ctr"/>
                      <a:endParaRPr lang="ru-UA" dirty="0"/>
                    </a:p>
                  </a:txBody>
                  <a:tcPr anchor="ctr"/>
                </a:tc>
                <a:extLst>
                  <a:ext uri="{0D108BD9-81ED-4DB2-BD59-A6C34878D82A}">
                    <a16:rowId xmlns:a16="http://schemas.microsoft.com/office/drawing/2014/main" val="3079515726"/>
                  </a:ext>
                </a:extLst>
              </a:tr>
              <a:tr h="370840">
                <a:tc>
                  <a:txBody>
                    <a:bodyPr/>
                    <a:lstStyle/>
                    <a:p>
                      <a:r>
                        <a:rPr lang="ru-RU" sz="1800" dirty="0"/>
                        <a:t>Група А (1–3)</a:t>
                      </a:r>
                      <a:endParaRPr lang="ru-U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t>великі, </a:t>
                      </a:r>
                      <a:r>
                        <a:rPr lang="ru-RU" sz="1800" dirty="0" err="1"/>
                        <a:t>чітко</a:t>
                      </a:r>
                      <a:r>
                        <a:rPr lang="ru-RU" sz="1800" dirty="0"/>
                        <a:t> </a:t>
                      </a:r>
                      <a:r>
                        <a:rPr lang="ru-RU" sz="1800" dirty="0" err="1"/>
                        <a:t>відрізняються</a:t>
                      </a:r>
                      <a:r>
                        <a:rPr lang="ru-RU" sz="1800" dirty="0"/>
                        <a:t> одна </a:t>
                      </a:r>
                      <a:r>
                        <a:rPr lang="ru-RU" sz="1800" dirty="0" err="1"/>
                        <a:t>від</a:t>
                      </a:r>
                      <a:r>
                        <a:rPr lang="ru-RU" sz="1800" dirty="0"/>
                        <a:t> </a:t>
                      </a:r>
                      <a:r>
                        <a:rPr lang="ru-RU" sz="1800" dirty="0" err="1"/>
                        <a:t>одної</a:t>
                      </a:r>
                      <a:r>
                        <a:rPr lang="ru-RU" sz="1800" dirty="0"/>
                        <a:t>; 1 і 3 </a:t>
                      </a:r>
                      <a:r>
                        <a:rPr lang="ru-RU" sz="1800" dirty="0" err="1"/>
                        <a:t>хромосоми</a:t>
                      </a:r>
                      <a:r>
                        <a:rPr lang="ru-RU" sz="1800" dirty="0"/>
                        <a:t> – </a:t>
                      </a:r>
                      <a:r>
                        <a:rPr lang="ru-RU" sz="1800" dirty="0" err="1"/>
                        <a:t>метацентричні</a:t>
                      </a:r>
                      <a:r>
                        <a:rPr lang="ru-RU" sz="1800" dirty="0"/>
                        <a:t>, 2 – </a:t>
                      </a:r>
                      <a:r>
                        <a:rPr lang="ru-RU" sz="1800" dirty="0" err="1"/>
                        <a:t>субметацентрична</a:t>
                      </a:r>
                      <a:endParaRPr lang="ru-RU" sz="1800" dirty="0"/>
                    </a:p>
                    <a:p>
                      <a:endParaRPr lang="ru-UA" dirty="0"/>
                    </a:p>
                  </a:txBody>
                  <a:tcPr/>
                </a:tc>
                <a:extLst>
                  <a:ext uri="{0D108BD9-81ED-4DB2-BD59-A6C34878D82A}">
                    <a16:rowId xmlns:a16="http://schemas.microsoft.com/office/drawing/2014/main" val="766889998"/>
                  </a:ext>
                </a:extLst>
              </a:tr>
              <a:tr h="370840">
                <a:tc>
                  <a:txBody>
                    <a:bodyPr/>
                    <a:lstStyle/>
                    <a:p>
                      <a:r>
                        <a:rPr lang="ru-RU" sz="1800" dirty="0"/>
                        <a:t>Група В (4–5)</a:t>
                      </a:r>
                      <a:endParaRPr lang="ru-UA" dirty="0"/>
                    </a:p>
                  </a:txBody>
                  <a:tcPr/>
                </a:tc>
                <a:tc>
                  <a:txBody>
                    <a:bodyPr/>
                    <a:lstStyle/>
                    <a:p>
                      <a:r>
                        <a:rPr lang="ru-RU" sz="1800" dirty="0"/>
                        <a:t>великі </a:t>
                      </a:r>
                      <a:r>
                        <a:rPr lang="ru-RU" sz="1800" dirty="0" err="1"/>
                        <a:t>субметацентричні</a:t>
                      </a:r>
                      <a:r>
                        <a:rPr lang="ru-RU" sz="1800" dirty="0"/>
                        <a:t> </a:t>
                      </a:r>
                      <a:r>
                        <a:rPr lang="ru-RU" sz="1800" dirty="0" err="1"/>
                        <a:t>хромосоми</a:t>
                      </a:r>
                      <a:endParaRPr lang="ru-UA" dirty="0"/>
                    </a:p>
                  </a:txBody>
                  <a:tcPr/>
                </a:tc>
                <a:extLst>
                  <a:ext uri="{0D108BD9-81ED-4DB2-BD59-A6C34878D82A}">
                    <a16:rowId xmlns:a16="http://schemas.microsoft.com/office/drawing/2014/main" val="636502623"/>
                  </a:ext>
                </a:extLst>
              </a:tr>
              <a:tr h="370840">
                <a:tc>
                  <a:txBody>
                    <a:bodyPr/>
                    <a:lstStyle/>
                    <a:p>
                      <a:r>
                        <a:rPr lang="ru-RU" sz="1800" dirty="0"/>
                        <a:t>Група С (6–12) </a:t>
                      </a:r>
                      <a:endParaRPr lang="ru-U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err="1"/>
                        <a:t>середні</a:t>
                      </a:r>
                      <a:r>
                        <a:rPr lang="ru-RU" sz="1800" dirty="0"/>
                        <a:t>, </a:t>
                      </a:r>
                      <a:r>
                        <a:rPr lang="ru-RU" sz="1800" dirty="0" err="1"/>
                        <a:t>субметацентричні</a:t>
                      </a:r>
                      <a:r>
                        <a:rPr lang="ru-RU" sz="1800" dirty="0"/>
                        <a:t>, мало </a:t>
                      </a:r>
                      <a:r>
                        <a:rPr lang="ru-RU" sz="1800" dirty="0" err="1"/>
                        <a:t>різняться</a:t>
                      </a:r>
                      <a:r>
                        <a:rPr lang="ru-RU" sz="1800" dirty="0"/>
                        <a:t> </a:t>
                      </a:r>
                      <a:r>
                        <a:rPr lang="ru-RU" sz="1800" dirty="0" err="1"/>
                        <a:t>між</a:t>
                      </a:r>
                      <a:r>
                        <a:rPr lang="ru-RU" sz="1800" dirty="0"/>
                        <a:t> собою. </a:t>
                      </a:r>
                      <a:r>
                        <a:rPr lang="ru-RU" sz="1800" dirty="0" err="1"/>
                        <a:t>Найбільша</a:t>
                      </a:r>
                      <a:r>
                        <a:rPr lang="ru-RU" sz="1800" dirty="0"/>
                        <a:t> за </a:t>
                      </a:r>
                      <a:r>
                        <a:rPr lang="ru-RU" sz="1800" dirty="0" err="1"/>
                        <a:t>дов­жиною</a:t>
                      </a:r>
                      <a:r>
                        <a:rPr lang="ru-RU" sz="1800" dirty="0"/>
                        <a:t> з </a:t>
                      </a:r>
                      <a:r>
                        <a:rPr lang="ru-RU" sz="1800" dirty="0" err="1"/>
                        <a:t>цієї</a:t>
                      </a:r>
                      <a:r>
                        <a:rPr lang="ru-RU" sz="1800" dirty="0"/>
                        <a:t> </a:t>
                      </a:r>
                      <a:r>
                        <a:rPr lang="ru-RU" sz="1800" dirty="0" err="1"/>
                        <a:t>групи</a:t>
                      </a:r>
                      <a:r>
                        <a:rPr lang="ru-RU" sz="1800" dirty="0"/>
                        <a:t> – хромосома 6­, вона схожа з Х ­хромосомою.</a:t>
                      </a:r>
                      <a:endParaRPr lang="uk-UA" sz="1800" dirty="0"/>
                    </a:p>
                  </a:txBody>
                  <a:tcPr/>
                </a:tc>
                <a:extLst>
                  <a:ext uri="{0D108BD9-81ED-4DB2-BD59-A6C34878D82A}">
                    <a16:rowId xmlns:a16="http://schemas.microsoft.com/office/drawing/2014/main" val="127156520"/>
                  </a:ext>
                </a:extLst>
              </a:tr>
              <a:tr h="370840">
                <a:tc>
                  <a:txBody>
                    <a:bodyPr/>
                    <a:lstStyle/>
                    <a:p>
                      <a:r>
                        <a:rPr lang="ru-RU" sz="1800" dirty="0"/>
                        <a:t>Група </a:t>
                      </a:r>
                      <a:r>
                        <a:rPr lang="en-US" sz="1800" dirty="0"/>
                        <a:t>D</a:t>
                      </a:r>
                      <a:r>
                        <a:rPr lang="ru-RU" sz="1800" dirty="0"/>
                        <a:t> (13–15) </a:t>
                      </a:r>
                      <a:endParaRPr lang="ru-U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err="1"/>
                        <a:t>середні</a:t>
                      </a:r>
                      <a:r>
                        <a:rPr lang="ru-RU" sz="1800" dirty="0"/>
                        <a:t>, </a:t>
                      </a:r>
                      <a:r>
                        <a:rPr lang="ru-RU" sz="1800" dirty="0" err="1"/>
                        <a:t>акроцентричні</a:t>
                      </a:r>
                      <a:r>
                        <a:rPr lang="ru-RU" sz="1800" dirty="0"/>
                        <a:t>, мають </a:t>
                      </a:r>
                      <a:r>
                        <a:rPr lang="ru-RU" sz="1800" b="1" dirty="0" err="1"/>
                        <a:t>супутники</a:t>
                      </a:r>
                      <a:r>
                        <a:rPr lang="ru-RU" sz="1800" b="1" dirty="0"/>
                        <a:t>.</a:t>
                      </a:r>
                      <a:r>
                        <a:rPr lang="ru-RU" sz="1800" dirty="0"/>
                        <a:t> </a:t>
                      </a:r>
                      <a:endParaRPr lang="uk-UA"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uk-UA" sz="1800" dirty="0"/>
                    </a:p>
                  </a:txBody>
                  <a:tcPr/>
                </a:tc>
                <a:extLst>
                  <a:ext uri="{0D108BD9-81ED-4DB2-BD59-A6C34878D82A}">
                    <a16:rowId xmlns:a16="http://schemas.microsoft.com/office/drawing/2014/main" val="3739707809"/>
                  </a:ext>
                </a:extLst>
              </a:tr>
              <a:tr h="370840">
                <a:tc>
                  <a:txBody>
                    <a:bodyPr/>
                    <a:lstStyle/>
                    <a:p>
                      <a:r>
                        <a:rPr lang="ru-RU" sz="1800" dirty="0"/>
                        <a:t>Група Е (16–18)</a:t>
                      </a:r>
                      <a:endParaRPr lang="ru-UA" dirty="0"/>
                    </a:p>
                  </a:txBody>
                  <a:tcPr/>
                </a:tc>
                <a:tc>
                  <a:txBody>
                    <a:bodyPr/>
                    <a:lstStyle/>
                    <a:p>
                      <a:r>
                        <a:rPr lang="ru-RU" sz="1800" dirty="0" err="1"/>
                        <a:t>маленькі</a:t>
                      </a:r>
                      <a:r>
                        <a:rPr lang="ru-RU" sz="1800" dirty="0"/>
                        <a:t> </a:t>
                      </a:r>
                      <a:r>
                        <a:rPr lang="ru-RU" sz="1800" dirty="0" err="1"/>
                        <a:t>субметацентричні</a:t>
                      </a:r>
                      <a:endParaRPr lang="ru-UA" dirty="0"/>
                    </a:p>
                  </a:txBody>
                  <a:tcPr/>
                </a:tc>
                <a:extLst>
                  <a:ext uri="{0D108BD9-81ED-4DB2-BD59-A6C34878D82A}">
                    <a16:rowId xmlns:a16="http://schemas.microsoft.com/office/drawing/2014/main" val="627514134"/>
                  </a:ext>
                </a:extLst>
              </a:tr>
              <a:tr h="370840">
                <a:tc>
                  <a:txBody>
                    <a:bodyPr/>
                    <a:lstStyle/>
                    <a:p>
                      <a:r>
                        <a:rPr lang="ru-RU" sz="1800" dirty="0"/>
                        <a:t>Група </a:t>
                      </a:r>
                      <a:r>
                        <a:rPr lang="en-US" sz="1800" dirty="0"/>
                        <a:t>F</a:t>
                      </a:r>
                      <a:r>
                        <a:rPr lang="uk-UA" sz="1800" dirty="0"/>
                        <a:t> (</a:t>
                      </a:r>
                      <a:r>
                        <a:rPr lang="ru-RU" sz="1800" dirty="0"/>
                        <a:t>19–20)</a:t>
                      </a:r>
                      <a:endParaRPr lang="ru-UA" dirty="0"/>
                    </a:p>
                  </a:txBody>
                  <a:tcPr/>
                </a:tc>
                <a:tc>
                  <a:txBody>
                    <a:bodyPr/>
                    <a:lstStyle/>
                    <a:p>
                      <a:r>
                        <a:rPr lang="ru-RU" sz="1800" dirty="0" err="1"/>
                        <a:t>маленькі</a:t>
                      </a:r>
                      <a:r>
                        <a:rPr lang="ru-RU" sz="1800" dirty="0"/>
                        <a:t>  </a:t>
                      </a:r>
                      <a:r>
                        <a:rPr lang="ru-RU" sz="1800" dirty="0" err="1"/>
                        <a:t>метацентричні</a:t>
                      </a:r>
                      <a:endParaRPr lang="ru-UA" dirty="0"/>
                    </a:p>
                  </a:txBody>
                  <a:tcPr/>
                </a:tc>
                <a:extLst>
                  <a:ext uri="{0D108BD9-81ED-4DB2-BD59-A6C34878D82A}">
                    <a16:rowId xmlns:a16="http://schemas.microsoft.com/office/drawing/2014/main" val="2522826281"/>
                  </a:ext>
                </a:extLst>
              </a:tr>
              <a:tr h="370840">
                <a:tc>
                  <a:txBody>
                    <a:bodyPr/>
                    <a:lstStyle/>
                    <a:p>
                      <a:r>
                        <a:rPr lang="ru-RU" sz="1800" dirty="0"/>
                        <a:t>Група </a:t>
                      </a:r>
                      <a:r>
                        <a:rPr lang="en-US" sz="1800" dirty="0"/>
                        <a:t>G</a:t>
                      </a:r>
                      <a:r>
                        <a:rPr lang="uk-UA" sz="1800" dirty="0"/>
                        <a:t> (</a:t>
                      </a:r>
                      <a:r>
                        <a:rPr lang="ru-RU" sz="1800" dirty="0"/>
                        <a:t>21–22) </a:t>
                      </a:r>
                      <a:endParaRPr lang="ru-U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err="1"/>
                        <a:t>найменші</a:t>
                      </a:r>
                      <a:r>
                        <a:rPr lang="ru-RU" sz="1800" dirty="0"/>
                        <a:t>, </a:t>
                      </a:r>
                      <a:r>
                        <a:rPr lang="ru-RU" sz="1800" dirty="0" err="1"/>
                        <a:t>акроцентричні</a:t>
                      </a:r>
                      <a:r>
                        <a:rPr lang="ru-RU" sz="1800" dirty="0"/>
                        <a:t>, мають </a:t>
                      </a:r>
                      <a:r>
                        <a:rPr lang="ru-RU" sz="1800" b="1" dirty="0" err="1"/>
                        <a:t>супутники</a:t>
                      </a:r>
                      <a:r>
                        <a:rPr lang="ru-RU" sz="1800" b="1" dirty="0"/>
                        <a:t>.</a:t>
                      </a:r>
                      <a:r>
                        <a:rPr lang="ru-RU" sz="1800" dirty="0"/>
                        <a:t> </a:t>
                      </a:r>
                      <a:endParaRPr lang="uk-UA" sz="1800" dirty="0"/>
                    </a:p>
                  </a:txBody>
                  <a:tcPr/>
                </a:tc>
                <a:extLst>
                  <a:ext uri="{0D108BD9-81ED-4DB2-BD59-A6C34878D82A}">
                    <a16:rowId xmlns:a16="http://schemas.microsoft.com/office/drawing/2014/main" val="2106394894"/>
                  </a:ext>
                </a:extLst>
              </a:tr>
              <a:tr h="370840">
                <a:tc>
                  <a:txBody>
                    <a:bodyPr/>
                    <a:lstStyle/>
                    <a:p>
                      <a:r>
                        <a:rPr lang="ru-RU" sz="1800" dirty="0"/>
                        <a:t>Х хромосома </a:t>
                      </a:r>
                      <a:endParaRPr lang="ru-UA" dirty="0"/>
                    </a:p>
                  </a:txBody>
                  <a:tcPr/>
                </a:tc>
                <a:tc>
                  <a:txBody>
                    <a:bodyPr/>
                    <a:lstStyle/>
                    <a:p>
                      <a:r>
                        <a:rPr lang="ru-RU" sz="1800" dirty="0" err="1"/>
                        <a:t>субметацентрична</a:t>
                      </a:r>
                      <a:r>
                        <a:rPr lang="ru-RU" sz="1800" dirty="0"/>
                        <a:t>, </a:t>
                      </a:r>
                      <a:r>
                        <a:rPr lang="ru-RU" sz="1800" dirty="0" err="1"/>
                        <a:t>подібна</a:t>
                      </a:r>
                      <a:r>
                        <a:rPr lang="ru-RU" sz="1800" dirty="0"/>
                        <a:t> до хромосом </a:t>
                      </a:r>
                      <a:r>
                        <a:rPr lang="ru-RU" sz="1800" dirty="0" err="1"/>
                        <a:t>групи</a:t>
                      </a:r>
                      <a:r>
                        <a:rPr lang="ru-RU" sz="1800" dirty="0"/>
                        <a:t> С</a:t>
                      </a:r>
                      <a:endParaRPr lang="ru-UA" dirty="0"/>
                    </a:p>
                  </a:txBody>
                  <a:tcPr/>
                </a:tc>
                <a:extLst>
                  <a:ext uri="{0D108BD9-81ED-4DB2-BD59-A6C34878D82A}">
                    <a16:rowId xmlns:a16="http://schemas.microsoft.com/office/drawing/2014/main" val="471898458"/>
                  </a:ext>
                </a:extLst>
              </a:tr>
              <a:tr h="370840">
                <a:tc>
                  <a:txBody>
                    <a:bodyPr/>
                    <a:lstStyle/>
                    <a:p>
                      <a:r>
                        <a:rPr lang="ru-RU" sz="1800" dirty="0"/>
                        <a:t>У хромосома </a:t>
                      </a:r>
                      <a:endParaRPr lang="ru-U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err="1"/>
                        <a:t>акроцентрична</a:t>
                      </a:r>
                      <a:r>
                        <a:rPr lang="ru-RU" sz="1800" dirty="0"/>
                        <a:t>, </a:t>
                      </a:r>
                      <a:r>
                        <a:rPr lang="ru-RU" sz="1800" dirty="0" err="1"/>
                        <a:t>подібна</a:t>
                      </a:r>
                      <a:r>
                        <a:rPr lang="ru-RU" sz="1800" dirty="0"/>
                        <a:t> до хромосом </a:t>
                      </a:r>
                      <a:r>
                        <a:rPr lang="ru-RU" sz="1800" dirty="0" err="1"/>
                        <a:t>групи</a:t>
                      </a:r>
                      <a:r>
                        <a:rPr lang="ru-RU" sz="1800" dirty="0"/>
                        <a:t> </a:t>
                      </a:r>
                      <a:r>
                        <a:rPr lang="en-US" sz="1800" dirty="0"/>
                        <a:t>G</a:t>
                      </a:r>
                      <a:r>
                        <a:rPr lang="ru-RU" sz="1800" dirty="0"/>
                        <a:t> .</a:t>
                      </a:r>
                      <a:endParaRPr lang="uk-UA" sz="1800" dirty="0"/>
                    </a:p>
                    <a:p>
                      <a:endParaRPr lang="ru-UA" dirty="0"/>
                    </a:p>
                  </a:txBody>
                  <a:tcPr/>
                </a:tc>
                <a:extLst>
                  <a:ext uri="{0D108BD9-81ED-4DB2-BD59-A6C34878D82A}">
                    <a16:rowId xmlns:a16="http://schemas.microsoft.com/office/drawing/2014/main" val="707804320"/>
                  </a:ext>
                </a:extLst>
              </a:tr>
            </a:tbl>
          </a:graphicData>
        </a:graphic>
      </p:graphicFrame>
    </p:spTree>
    <p:extLst>
      <p:ext uri="{BB962C8B-B14F-4D97-AF65-F5344CB8AC3E}">
        <p14:creationId xmlns:p14="http://schemas.microsoft.com/office/powerpoint/2010/main" val="42663252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1"/>
          <p:cNvPicPr>
            <a:picLocks noChangeAspect="1" noChangeArrowheads="1"/>
          </p:cNvPicPr>
          <p:nvPr/>
        </p:nvPicPr>
        <p:blipFill>
          <a:blip r:embed="rId3" cstate="print"/>
          <a:srcRect/>
          <a:stretch>
            <a:fillRect/>
          </a:stretch>
        </p:blipFill>
        <p:spPr bwMode="auto">
          <a:xfrm>
            <a:off x="2699792" y="1916832"/>
            <a:ext cx="4104456" cy="4414656"/>
          </a:xfrm>
          <a:prstGeom prst="rect">
            <a:avLst/>
          </a:prstGeom>
          <a:noFill/>
          <a:ln w="9525">
            <a:noFill/>
            <a:round/>
            <a:headEnd/>
            <a:tailEnd/>
          </a:ln>
        </p:spPr>
      </p:pic>
      <p:sp>
        <p:nvSpPr>
          <p:cNvPr id="119811" name="Text Box 2"/>
          <p:cNvSpPr txBox="1">
            <a:spLocks noChangeArrowheads="1"/>
          </p:cNvSpPr>
          <p:nvPr/>
        </p:nvSpPr>
        <p:spPr bwMode="auto">
          <a:xfrm>
            <a:off x="395536" y="476250"/>
            <a:ext cx="7848352" cy="1473353"/>
          </a:xfrm>
          <a:prstGeom prst="rect">
            <a:avLst/>
          </a:prstGeom>
          <a:noFill/>
          <a:ln w="9525">
            <a:noFill/>
            <a:round/>
            <a:headEnd/>
            <a:tailEnd/>
          </a:ln>
        </p:spPr>
        <p:txBody>
          <a:bodyPr wrap="square" lIns="90000" tIns="46800" rIns="90000" bIns="46800">
            <a:spAutoFit/>
          </a:bodyPr>
          <a:lstStyle/>
          <a:p>
            <a:pPr eaLnBrk="1" hangingPunct="1">
              <a:lnSpc>
                <a:spcPct val="80000"/>
              </a:lnSpc>
              <a:buFontTx/>
              <a:buNone/>
              <a:defRPr/>
            </a:pPr>
            <a:r>
              <a:rPr lang="ru-RU" sz="2800" b="1" dirty="0">
                <a:solidFill>
                  <a:srgbClr val="008000"/>
                </a:solidFill>
              </a:rPr>
              <a:t>ІДІОГРАМА </a:t>
            </a:r>
            <a:r>
              <a:rPr lang="ru-RU" sz="2800" dirty="0"/>
              <a:t>– систематизований графічне зображення каріотипу, в якому хромосоми розташовують у порядку ЗМЕНШЕННЯ їх розмірів.</a:t>
            </a:r>
          </a:p>
        </p:txBody>
      </p:sp>
    </p:spTree>
    <p:extLst>
      <p:ext uri="{BB962C8B-B14F-4D97-AF65-F5344CB8AC3E}">
        <p14:creationId xmlns:p14="http://schemas.microsoft.com/office/powerpoint/2010/main" val="31974083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a:xfrm>
            <a:off x="395288" y="0"/>
            <a:ext cx="8229600" cy="1052513"/>
          </a:xfrm>
        </p:spPr>
        <p:txBody>
          <a:bodyPr/>
          <a:lstStyle/>
          <a:p>
            <a:pPr algn="l" eaLnBrk="1" hangingPunct="1">
              <a:defRPr/>
            </a:pPr>
            <a:r>
              <a:rPr lang="ru-RU" dirty="0"/>
              <a:t>       </a:t>
            </a:r>
            <a:r>
              <a:rPr lang="ru-RU" sz="3600" b="1" dirty="0">
                <a:solidFill>
                  <a:srgbClr val="0000FF"/>
                </a:solidFill>
              </a:rPr>
              <a:t>Правила хромосом</a:t>
            </a:r>
            <a:r>
              <a:rPr lang="ru-RU" sz="3600" b="1" dirty="0">
                <a:solidFill>
                  <a:srgbClr val="0000FF"/>
                </a:solidFill>
                <a:effectLst>
                  <a:outerShdw blurRad="38100" dist="38100" dir="2700000" algn="tl">
                    <a:srgbClr val="C0C0C0"/>
                  </a:outerShdw>
                </a:effectLst>
              </a:rPr>
              <a:t>:</a:t>
            </a:r>
          </a:p>
        </p:txBody>
      </p:sp>
      <p:sp>
        <p:nvSpPr>
          <p:cNvPr id="406531" name="Rectangle 3"/>
          <p:cNvSpPr>
            <a:spLocks noGrp="1" noChangeArrowheads="1"/>
          </p:cNvSpPr>
          <p:nvPr>
            <p:ph type="body" idx="1"/>
          </p:nvPr>
        </p:nvSpPr>
        <p:spPr>
          <a:xfrm>
            <a:off x="250825" y="1052513"/>
            <a:ext cx="8642350" cy="5184775"/>
          </a:xfrm>
        </p:spPr>
        <p:txBody>
          <a:bodyPr/>
          <a:lstStyle/>
          <a:p>
            <a:pPr eaLnBrk="1" hangingPunct="1">
              <a:lnSpc>
                <a:spcPct val="80000"/>
              </a:lnSpc>
              <a:buFontTx/>
              <a:buNone/>
              <a:defRPr/>
            </a:pPr>
            <a:r>
              <a:rPr lang="ru-RU" sz="2400" b="1" dirty="0">
                <a:solidFill>
                  <a:srgbClr val="0000FF"/>
                </a:solidFill>
              </a:rPr>
              <a:t>1. Сталість числа хромосом. </a:t>
            </a:r>
          </a:p>
          <a:p>
            <a:pPr eaLnBrk="1" hangingPunct="1">
              <a:lnSpc>
                <a:spcPct val="80000"/>
              </a:lnSpc>
              <a:buFontTx/>
              <a:buNone/>
              <a:defRPr/>
            </a:pPr>
            <a:r>
              <a:rPr lang="ru-RU" sz="2000" dirty="0"/>
              <a:t>                 </a:t>
            </a:r>
            <a:r>
              <a:rPr lang="ru-RU" sz="1800" dirty="0"/>
              <a:t>Людина – 46                        Голуб – 80</a:t>
            </a:r>
          </a:p>
          <a:p>
            <a:pPr eaLnBrk="1" hangingPunct="1">
              <a:lnSpc>
                <a:spcPct val="80000"/>
              </a:lnSpc>
              <a:buFontTx/>
              <a:buNone/>
              <a:defRPr/>
            </a:pPr>
            <a:r>
              <a:rPr lang="ru-RU" sz="1800" dirty="0"/>
              <a:t>                  Кімнатна муха – 12              Кішка – 38</a:t>
            </a:r>
          </a:p>
          <a:p>
            <a:pPr eaLnBrk="1" hangingPunct="1">
              <a:lnSpc>
                <a:spcPct val="80000"/>
              </a:lnSpc>
              <a:buFontTx/>
              <a:buNone/>
              <a:defRPr/>
            </a:pPr>
            <a:r>
              <a:rPr lang="ru-RU" sz="1800" dirty="0"/>
              <a:t>                  Зелена жаба – 26                Собака – 78</a:t>
            </a:r>
          </a:p>
          <a:p>
            <a:pPr eaLnBrk="1" hangingPunct="1">
              <a:lnSpc>
                <a:spcPct val="80000"/>
              </a:lnSpc>
              <a:buFontTx/>
              <a:buNone/>
              <a:defRPr/>
            </a:pPr>
            <a:r>
              <a:rPr lang="ru-RU" sz="1800" dirty="0"/>
              <a:t>                  Окунь – 28                            Курка – 78</a:t>
            </a:r>
          </a:p>
          <a:p>
            <a:pPr eaLnBrk="1" hangingPunct="1">
              <a:lnSpc>
                <a:spcPct val="80000"/>
              </a:lnSpc>
              <a:buFontTx/>
              <a:buNone/>
              <a:defRPr/>
            </a:pPr>
            <a:r>
              <a:rPr lang="ru-RU" sz="1800" dirty="0"/>
              <a:t>                  Кролик – 44                           Аскарида – 2 </a:t>
            </a:r>
          </a:p>
          <a:p>
            <a:pPr eaLnBrk="1" hangingPunct="1">
              <a:lnSpc>
                <a:spcPct val="80000"/>
              </a:lnSpc>
              <a:buFontTx/>
              <a:buNone/>
              <a:defRPr/>
            </a:pPr>
            <a:r>
              <a:rPr lang="ru-RU" sz="1800" dirty="0"/>
              <a:t>                  Тарган – 48                           Дрозофіла – 8</a:t>
            </a:r>
          </a:p>
          <a:p>
            <a:pPr eaLnBrk="1" hangingPunct="1">
              <a:lnSpc>
                <a:spcPct val="80000"/>
              </a:lnSpc>
              <a:buFontTx/>
              <a:buNone/>
              <a:defRPr/>
            </a:pPr>
            <a:r>
              <a:rPr lang="ru-RU" sz="1800" dirty="0"/>
              <a:t>                  Шимпанзе – 48                     Короп – 104      </a:t>
            </a:r>
          </a:p>
          <a:p>
            <a:pPr eaLnBrk="1" hangingPunct="1">
              <a:lnSpc>
                <a:spcPct val="80000"/>
              </a:lnSpc>
              <a:buFontTx/>
              <a:buNone/>
              <a:defRPr/>
            </a:pPr>
            <a:r>
              <a:rPr lang="ru-RU" sz="1800" dirty="0"/>
              <a:t>                  Кінь – 66                                Річковий рак – 254</a:t>
            </a:r>
          </a:p>
          <a:p>
            <a:pPr eaLnBrk="1" hangingPunct="1">
              <a:lnSpc>
                <a:spcPct val="80000"/>
              </a:lnSpc>
              <a:buFontTx/>
              <a:buNone/>
              <a:defRPr/>
            </a:pPr>
            <a:r>
              <a:rPr lang="ru-RU" sz="1800" dirty="0"/>
              <a:t>                   </a:t>
            </a:r>
          </a:p>
          <a:p>
            <a:pPr eaLnBrk="1" hangingPunct="1">
              <a:lnSpc>
                <a:spcPct val="80000"/>
              </a:lnSpc>
              <a:buFontTx/>
              <a:buNone/>
              <a:defRPr/>
            </a:pPr>
            <a:r>
              <a:rPr lang="ru-RU" sz="2400" b="1" dirty="0">
                <a:solidFill>
                  <a:srgbClr val="0000FF"/>
                </a:solidFill>
                <a:effectLst>
                  <a:outerShdw blurRad="38100" dist="38100" dir="2700000" algn="tl">
                    <a:srgbClr val="C0C0C0"/>
                  </a:outerShdw>
                </a:effectLst>
              </a:rPr>
              <a:t>2.  </a:t>
            </a:r>
            <a:r>
              <a:rPr lang="ru-RU" sz="2400" b="1" dirty="0">
                <a:solidFill>
                  <a:srgbClr val="0000FF"/>
                </a:solidFill>
              </a:rPr>
              <a:t>Парність хромосом</a:t>
            </a:r>
            <a:r>
              <a:rPr lang="ru-RU" sz="2000" b="1" dirty="0">
                <a:solidFill>
                  <a:srgbClr val="0000FF"/>
                </a:solidFill>
              </a:rPr>
              <a:t>.</a:t>
            </a:r>
          </a:p>
          <a:p>
            <a:pPr eaLnBrk="1" hangingPunct="1">
              <a:lnSpc>
                <a:spcPct val="80000"/>
              </a:lnSpc>
              <a:buFontTx/>
              <a:buNone/>
              <a:defRPr/>
            </a:pPr>
            <a:r>
              <a:rPr lang="ru-RU" sz="2000" dirty="0"/>
              <a:t>            Кожна хромосома соматичних клітин має </a:t>
            </a:r>
            <a:r>
              <a:rPr lang="ru-RU" sz="2000" b="1" dirty="0">
                <a:solidFill>
                  <a:srgbClr val="FF0000"/>
                </a:solidFill>
              </a:rPr>
              <a:t>гомологічну </a:t>
            </a:r>
            <a:r>
              <a:rPr lang="ru-RU" sz="2000" dirty="0"/>
              <a:t>– подібну за розмірами,  розташуванню центромери та вмісту генів. </a:t>
            </a:r>
          </a:p>
          <a:p>
            <a:pPr eaLnBrk="1" hangingPunct="1">
              <a:lnSpc>
                <a:spcPct val="80000"/>
              </a:lnSpc>
              <a:buFontTx/>
              <a:buNone/>
              <a:defRPr/>
            </a:pPr>
            <a:r>
              <a:rPr lang="ru-RU" sz="2000" dirty="0"/>
              <a:t>            </a:t>
            </a:r>
          </a:p>
          <a:p>
            <a:pPr eaLnBrk="1" hangingPunct="1">
              <a:lnSpc>
                <a:spcPct val="80000"/>
              </a:lnSpc>
              <a:buFontTx/>
              <a:buNone/>
              <a:defRPr/>
            </a:pPr>
            <a:r>
              <a:rPr lang="ru-RU" sz="2000" dirty="0"/>
              <a:t>           Парний набір хромосом – </a:t>
            </a:r>
            <a:r>
              <a:rPr lang="ru-RU" sz="2000" b="1" dirty="0">
                <a:solidFill>
                  <a:srgbClr val="FF0000"/>
                </a:solidFill>
              </a:rPr>
              <a:t>диплоїдний (2</a:t>
            </a:r>
            <a:r>
              <a:rPr lang="en-US" sz="2000" b="1" dirty="0">
                <a:solidFill>
                  <a:srgbClr val="FF0000"/>
                </a:solidFill>
              </a:rPr>
              <a:t>n</a:t>
            </a:r>
            <a:r>
              <a:rPr lang="uk-UA" sz="2000" b="1" dirty="0">
                <a:solidFill>
                  <a:srgbClr val="FF0000"/>
                </a:solidFill>
              </a:rPr>
              <a:t>), </a:t>
            </a:r>
            <a:r>
              <a:rPr lang="uk-UA" sz="2000" dirty="0"/>
              <a:t>міститься в соматичних клітинах (клітини тіла окрім статевих).</a:t>
            </a:r>
          </a:p>
          <a:p>
            <a:pPr eaLnBrk="1" hangingPunct="1">
              <a:lnSpc>
                <a:spcPct val="80000"/>
              </a:lnSpc>
              <a:buFontTx/>
              <a:buNone/>
              <a:defRPr/>
            </a:pPr>
            <a:r>
              <a:rPr lang="uk-UA" sz="2000" dirty="0"/>
              <a:t>           В статевих клітинах одинарний набір хромосом - </a:t>
            </a:r>
            <a:r>
              <a:rPr lang="ru-RU" sz="2000" b="1" dirty="0">
                <a:solidFill>
                  <a:srgbClr val="FF0000"/>
                </a:solidFill>
              </a:rPr>
              <a:t>гаплоїдний (</a:t>
            </a:r>
            <a:r>
              <a:rPr lang="en-US" sz="2000" b="1" dirty="0">
                <a:solidFill>
                  <a:srgbClr val="FF0000"/>
                </a:solidFill>
              </a:rPr>
              <a:t>n</a:t>
            </a:r>
            <a:r>
              <a:rPr lang="uk-UA" sz="2000" b="1" dirty="0">
                <a:solidFill>
                  <a:srgbClr val="FF0000"/>
                </a:solidFill>
              </a:rPr>
              <a:t>)</a:t>
            </a:r>
            <a:endParaRPr lang="ru-RU" sz="2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274638"/>
            <a:ext cx="8229600" cy="847725"/>
          </a:xfrm>
        </p:spPr>
        <p:txBody>
          <a:bodyPr/>
          <a:lstStyle/>
          <a:p>
            <a:pPr algn="l" eaLnBrk="1" hangingPunct="1"/>
            <a:r>
              <a:rPr lang="ru-RU" b="1" dirty="0"/>
              <a:t>   </a:t>
            </a:r>
            <a:r>
              <a:rPr lang="ru-RU" sz="2400" b="1" dirty="0">
                <a:solidFill>
                  <a:srgbClr val="0033CC"/>
                </a:solidFill>
              </a:rPr>
              <a:t>3. Індивідуальність хромосом.</a:t>
            </a:r>
          </a:p>
        </p:txBody>
      </p:sp>
      <p:sp>
        <p:nvSpPr>
          <p:cNvPr id="41987" name="Rectangle 3"/>
          <p:cNvSpPr>
            <a:spLocks noGrp="1" noChangeArrowheads="1"/>
          </p:cNvSpPr>
          <p:nvPr>
            <p:ph type="body" idx="1"/>
          </p:nvPr>
        </p:nvSpPr>
        <p:spPr>
          <a:xfrm>
            <a:off x="0" y="981075"/>
            <a:ext cx="8964613" cy="5688013"/>
          </a:xfrm>
        </p:spPr>
        <p:txBody>
          <a:bodyPr/>
          <a:lstStyle/>
          <a:p>
            <a:pPr eaLnBrk="1" hangingPunct="1">
              <a:lnSpc>
                <a:spcPct val="80000"/>
              </a:lnSpc>
              <a:buFontTx/>
              <a:buNone/>
            </a:pPr>
            <a:r>
              <a:rPr lang="ru-RU" sz="4000" dirty="0"/>
              <a:t>        </a:t>
            </a:r>
            <a:r>
              <a:rPr lang="ru-RU" sz="2800" dirty="0"/>
              <a:t>Кожна пара хромосом відрізняється від іншої пари за розмірами, розташуванню центромери та вмістом генів.</a:t>
            </a:r>
          </a:p>
          <a:p>
            <a:pPr eaLnBrk="1" hangingPunct="1">
              <a:lnSpc>
                <a:spcPct val="80000"/>
              </a:lnSpc>
              <a:buFontTx/>
              <a:buNone/>
            </a:pPr>
            <a:endParaRPr lang="ru-RU" sz="2800" dirty="0"/>
          </a:p>
          <a:p>
            <a:pPr eaLnBrk="1" hangingPunct="1">
              <a:lnSpc>
                <a:spcPct val="80000"/>
              </a:lnSpc>
              <a:buFontTx/>
              <a:buNone/>
            </a:pPr>
            <a:r>
              <a:rPr lang="ru-RU" sz="2800" dirty="0"/>
              <a:t>          </a:t>
            </a:r>
            <a:r>
              <a:rPr lang="ru-RU" sz="2400" b="1" dirty="0">
                <a:solidFill>
                  <a:srgbClr val="0033CC"/>
                </a:solidFill>
              </a:rPr>
              <a:t>4.  Безперервність хромосом.</a:t>
            </a:r>
          </a:p>
          <a:p>
            <a:pPr eaLnBrk="1" hangingPunct="1">
              <a:lnSpc>
                <a:spcPct val="80000"/>
              </a:lnSpc>
              <a:buFontTx/>
              <a:buNone/>
            </a:pPr>
            <a:r>
              <a:rPr lang="ru-RU" sz="2800" dirty="0"/>
              <a:t>             У ході подвоєння генетичного матеріалу дочірня молекула ДНК синтезується на основі інформації материнської молекули ДНК (кожна хромосома – від хромосоми).</a:t>
            </a:r>
          </a:p>
          <a:p>
            <a:pPr algn="ctr" eaLnBrk="1" hangingPunct="1">
              <a:lnSpc>
                <a:spcPct val="80000"/>
              </a:lnSpc>
              <a:buFontTx/>
              <a:buNone/>
            </a:pPr>
            <a:r>
              <a:rPr lang="ru-RU" sz="2800" dirty="0"/>
              <a:t>   </a:t>
            </a:r>
            <a:endParaRPr lang="ru-RU" sz="2800" b="1" dirty="0">
              <a:solidFill>
                <a:srgbClr val="CC0099"/>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6708" name="Picture 4" descr="svoistva_koteiko"/>
          <p:cNvPicPr>
            <a:picLocks noGrp="1" noChangeAspect="1" noChangeArrowheads="1"/>
          </p:cNvPicPr>
          <p:nvPr>
            <p:ph type="body" idx="1"/>
          </p:nvPr>
        </p:nvPicPr>
        <p:blipFill>
          <a:blip r:embed="rId2" cstate="print"/>
          <a:srcRect/>
          <a:stretch>
            <a:fillRect/>
          </a:stretch>
        </p:blipFill>
        <p:spPr>
          <a:xfrm>
            <a:off x="2177995" y="2420888"/>
            <a:ext cx="4810235" cy="3789040"/>
          </a:xfrm>
          <a:noFill/>
          <a:ln/>
        </p:spPr>
      </p:pic>
      <p:sp>
        <p:nvSpPr>
          <p:cNvPr id="456706" name="Rectangle 2"/>
          <p:cNvSpPr>
            <a:spLocks noGrp="1" noChangeArrowheads="1"/>
          </p:cNvSpPr>
          <p:nvPr>
            <p:ph type="title"/>
          </p:nvPr>
        </p:nvSpPr>
        <p:spPr>
          <a:xfrm>
            <a:off x="468313" y="0"/>
            <a:ext cx="8229600" cy="1143000"/>
          </a:xfrm>
        </p:spPr>
        <p:txBody>
          <a:bodyPr/>
          <a:lstStyle/>
          <a:p>
            <a:br>
              <a:rPr lang="ru-RU" sz="6000" b="1" u="sng">
                <a:solidFill>
                  <a:srgbClr val="FF3300"/>
                </a:solidFill>
              </a:rPr>
            </a:br>
            <a:r>
              <a:rPr lang="ru-RU" sz="6000" b="1" u="sng">
                <a:solidFill>
                  <a:srgbClr val="FF3300"/>
                </a:solidFill>
              </a:rPr>
              <a:t>УСПІХІВ У ВИВЧЕННІ</a:t>
            </a:r>
            <a:br>
              <a:rPr lang="ru-RU" sz="6000" b="1" u="sng">
                <a:solidFill>
                  <a:srgbClr val="FF3300"/>
                </a:solidFill>
              </a:rPr>
            </a:br>
            <a:r>
              <a:rPr lang="ru-RU" sz="6000" b="1" u="sng">
                <a:solidFill>
                  <a:srgbClr val="FF3300"/>
                </a:solidFill>
              </a:rPr>
              <a:t>МЕДИЧНОЇ БІОЛОГІЇ!</a:t>
            </a:r>
          </a:p>
        </p:txBody>
      </p: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7905</TotalTime>
  <Words>4415</Words>
  <Application>Microsoft Office PowerPoint</Application>
  <PresentationFormat>Экран (4:3)</PresentationFormat>
  <Paragraphs>588</Paragraphs>
  <Slides>80</Slides>
  <Notes>35</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80</vt:i4>
      </vt:variant>
    </vt:vector>
  </HeadingPairs>
  <TitlesOfParts>
    <vt:vector size="86" baseType="lpstr">
      <vt:lpstr>Arial</vt:lpstr>
      <vt:lpstr>Arial Black</vt:lpstr>
      <vt:lpstr>fira sans</vt:lpstr>
      <vt:lpstr>Times New Roman</vt:lpstr>
      <vt:lpstr>Wingdings</vt:lpstr>
      <vt:lpstr>Оформление по умолчанию</vt:lpstr>
      <vt:lpstr>Презентация PowerPoint</vt:lpstr>
      <vt:lpstr>  Жан Батіст Ламарк (1744-1829)</vt:lpstr>
      <vt:lpstr>Презентация PowerPoint</vt:lpstr>
      <vt:lpstr>БІОЛОГІЯ ЛЮДИНИ  є розділом біології, яка вивчає</vt:lpstr>
      <vt:lpstr>Біологія є основою МОЛЕКУЛЯРНОЇ МЕДИЦИНИ</vt:lpstr>
      <vt:lpstr>       “Життя – це спосіб існування білкових тіл, суттєвим моментом якого є постійний обмін речовин із середовищем, причому з припиненням цього обміну припиняється й життя, що призводить до розкладання білка’’ (Ф.Енгельс, 1878 р).   Сучасне визначення життя надав учений         М.В.ВОЛЬКЕНШТЕЙН: Живі тіла, які існують на Землі, являють собою відкриті, саморегульовані та самооновлювальні системи, побудовані з біополімерів – білків і нуклеїнових кислот’’.</vt:lpstr>
      <vt:lpstr>      ОсновнІ властивості життя:</vt:lpstr>
      <vt:lpstr>Рівні організації живих систем</vt:lpstr>
      <vt:lpstr>Презентация PowerPoint</vt:lpstr>
      <vt:lpstr>Презентация PowerPoint</vt:lpstr>
      <vt:lpstr>Презентация PowerPoint</vt:lpstr>
      <vt:lpstr>Презентация PowerPoint</vt:lpstr>
      <vt:lpstr>Популяційно-видовий рівень</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Структурно-функціональна організація клітини</vt:lpstr>
      <vt:lpstr>Презентация PowerPoint</vt:lpstr>
      <vt:lpstr>Презентация PowerPoint</vt:lpstr>
      <vt:lpstr>Прокаріоти – одноклітинні доядерні           організми</vt:lpstr>
      <vt:lpstr>Презентация PowerPoint</vt:lpstr>
      <vt:lpstr>   Еукаріоти – ядерні організми, мають ядро оточене ядерною мембраною  </vt:lpstr>
      <vt:lpstr>Презентация PowerPoint</vt:lpstr>
      <vt:lpstr>Генетичний матеріал еукаріотичної клітини </vt:lpstr>
      <vt:lpstr>Принципові відмінності між прокаріотичною і еукаріотичною клітиною</vt:lpstr>
      <vt:lpstr>Презентация PowerPoint</vt:lpstr>
      <vt:lpstr>Презентация PowerPoint</vt:lpstr>
      <vt:lpstr>Презентация PowerPoint</vt:lpstr>
      <vt:lpstr>Головні функції плазмалеми</vt:lpstr>
      <vt:lpstr>ТРАНСПОРТ РЕЧОВИН ЧЕРЕЗ КЛІТИННУ МЕМБРАНУ</vt:lpstr>
      <vt:lpstr>Цитоскелет</vt:lpstr>
      <vt:lpstr>Білки цитоскелету</vt:lpstr>
      <vt:lpstr>Презентация PowerPoint</vt:lpstr>
      <vt:lpstr>Митохондрія </vt:lpstr>
      <vt:lpstr>Презентация PowerPoint</vt:lpstr>
      <vt:lpstr>Ендоплазматична сітка</vt:lpstr>
      <vt:lpstr>Презентация PowerPoint</vt:lpstr>
      <vt:lpstr>Комплекс Гольджі</vt:lpstr>
      <vt:lpstr>Комплекс (апарат) Гольджі </vt:lpstr>
      <vt:lpstr>Презентация PowerPoint</vt:lpstr>
      <vt:lpstr>ЛІЗОСОМИ</vt:lpstr>
      <vt:lpstr>Презентация PowerPoint</vt:lpstr>
      <vt:lpstr>Пероксисоми</vt:lpstr>
      <vt:lpstr>Презентация PowerPoint</vt:lpstr>
      <vt:lpstr>Презентация PowerPoint</vt:lpstr>
      <vt:lpstr>Клітинний центр (центросома)</vt:lpstr>
      <vt:lpstr>ВКЛЮЧЕННЯ</vt:lpstr>
      <vt:lpstr>Презентация PowerPoint</vt:lpstr>
      <vt:lpstr>Презентация PowerPoint</vt:lpstr>
      <vt:lpstr>Презентация PowerPoint</vt:lpstr>
      <vt:lpstr>Презентация PowerPoint</vt:lpstr>
      <vt:lpstr> Основні функції ядерної оболонки </vt:lpstr>
      <vt:lpstr>            </vt:lpstr>
      <vt:lpstr>            </vt:lpstr>
      <vt:lpstr>  </vt:lpstr>
      <vt:lpstr>Хромосоми – компонент ядра, що містить спадкову інформацію</vt:lpstr>
      <vt:lpstr>Презентация PowerPoint</vt:lpstr>
      <vt:lpstr>РІВНІ КОНДЕНСАЦІЇ ХРОМАТИНУ</vt:lpstr>
      <vt:lpstr>ГІСТОНОВИЙ КОД</vt:lpstr>
      <vt:lpstr>Презентация PowerPoint</vt:lpstr>
      <vt:lpstr>Презентация PowerPoint</vt:lpstr>
      <vt:lpstr>Будова метафазної хромосоми</vt:lpstr>
      <vt:lpstr>Презентация PowerPoint</vt:lpstr>
      <vt:lpstr>Форми метафазних хромосом</vt:lpstr>
      <vt:lpstr>Форми метафазних хромосом</vt:lpstr>
      <vt:lpstr>Каріотип</vt:lpstr>
      <vt:lpstr> Хромосоми поділяють на:  </vt:lpstr>
      <vt:lpstr>Метафазна пластинка – препарат для вивчення каріотипу</vt:lpstr>
      <vt:lpstr>ВИГОТОВЛЕННЯ МЕТАФАЗНОЇ ПЛАСТИНКИ</vt:lpstr>
      <vt:lpstr>Презентация PowerPoint</vt:lpstr>
      <vt:lpstr>Презентация PowerPoint</vt:lpstr>
      <vt:lpstr>Презентация PowerPoint</vt:lpstr>
      <vt:lpstr>Презентация PowerPoint</vt:lpstr>
      <vt:lpstr>       Правила хромосом:</vt:lpstr>
      <vt:lpstr>   3. Індивідуальність хромосом.</vt:lpstr>
      <vt:lpstr> УСПІХІВ У ВИВЧЕННІ МЕДИЧНОЇ БІОЛОГІЇ!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Введение в курс медицинской биологии</dc:title>
  <dc:creator>Nelli</dc:creator>
  <cp:lastModifiedBy>Марина Михайлівна Чеснокова</cp:lastModifiedBy>
  <cp:revision>397</cp:revision>
  <cp:lastPrinted>1601-01-01T00:00:00Z</cp:lastPrinted>
  <dcterms:created xsi:type="dcterms:W3CDTF">2009-08-14T09:26:21Z</dcterms:created>
  <dcterms:modified xsi:type="dcterms:W3CDTF">2024-12-21T17:06:28Z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7</vt:i4>
  </property>
</Properties>
</file>