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767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368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991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353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288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37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934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359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144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176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417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1967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222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915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80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143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490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788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708920"/>
            <a:ext cx="7772400" cy="720080"/>
          </a:xfrm>
        </p:spPr>
        <p:txBody>
          <a:bodyPr/>
          <a:lstStyle/>
          <a:p>
            <a:pPr algn="ctr"/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Лекція № 1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0"/>
            <a:ext cx="7772400" cy="980728"/>
          </a:xfrm>
        </p:spPr>
        <p:txBody>
          <a:bodyPr>
            <a:normAutofit lnSpcReduction="10000"/>
          </a:bodyPr>
          <a:lstStyle/>
          <a:p>
            <a:pPr algn="ctr"/>
            <a:r>
              <a:rPr lang="uk-UA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</a:p>
          <a:p>
            <a:pPr algn="ctr"/>
            <a:r>
              <a:rPr lang="uk-UA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ФАРМАЦЕВТИЧНИЙ УНІВЕРСИТЕТ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1556792"/>
            <a:ext cx="6033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Навчальна дисципліна:</a:t>
            </a:r>
            <a:r>
              <a:rPr lang="uk-UA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Інформаційні технології в фармації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3861048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ТЕМА: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Інформаційні технології. Основні поняття та визначення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99992" y="573325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51520" y="620688"/>
            <a:ext cx="8892480" cy="292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Інформація </a:t>
            </a:r>
            <a:r>
              <a:rPr kumimoji="0" lang="de-DE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(lat. </a:t>
            </a:r>
            <a:r>
              <a:rPr kumimoji="0" lang="de-DE" sz="2000" b="0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Informatio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- знання, відомості, обізнаність. Це відомості про навколишній світ, його процеси та явища, які сприймаються людиною чи спеціальним пристроєм в різні способи за допомогою умовних сигналів, технічних засобів тощо.</a:t>
            </a: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Інформація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 поняття, що пов'язано з об'єктивною властивістю матеріальних об'єктів і явищ (процесів) породжувати різноманіття станів, які за допомогою взаємодії (фундаментальної взаємодії) передаються до інших об'єктів та відображаються в їх структурі. (В.М. Глушков, М.М. Амосов «Енциклопедія кібернетики», Київ. 1975 р..)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026" name="Picture 2" descr="Українська бібліотечна енциклопедія">
            <a:extLst>
              <a:ext uri="{FF2B5EF4-FFF2-40B4-BE49-F238E27FC236}">
                <a16:creationId xmlns:a16="http://schemas.microsoft.com/office/drawing/2014/main" id="{21CD9995-1DE8-4A00-B782-68195C72F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558" y="3550325"/>
            <a:ext cx="4208884" cy="2952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23528" y="322784"/>
            <a:ext cx="882047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35300" algn="l"/>
              </a:tabLst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Поняття інформації є багатозначним, тому розглядають різі тлумачення:</a:t>
            </a: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35300" algn="l"/>
              </a:tabLst>
            </a:pPr>
            <a:endParaRPr kumimoji="0" lang="uk-UA" sz="2000" b="0" i="0" u="none" strike="noStrike" cap="none" normalizeH="0" baseline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35300" algn="l"/>
              </a:tabLst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«кібернетичному</a:t>
            </a:r>
            <a:r>
              <a:rPr kumimoji="0" lang="uk-UA" sz="2000" b="0" i="0" u="none" strike="noStrike" cap="none" normalizeH="0" baseline="3000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розумінні поняття інформації широко використовується в системі керуючого </a:t>
            </a:r>
            <a:r>
              <a:rPr kumimoji="0" lang="uk-UA" sz="2000" b="0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сигналу</a:t>
            </a:r>
            <a:r>
              <a:rPr kumimoji="0" lang="uk-UA" sz="2000" b="0" i="0" u="none" strike="noStrike" cap="none" normalizeH="0" baseline="30000" dirty="0" err="1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який передається по лініях зв'язку.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35300" algn="l"/>
              </a:tabLst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У «філософському» розумінні інформація тісно пов’язана з такими поняттями як взаємодія, відображення.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35300" algn="l"/>
              </a:tabLst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В «ймовірному» розумінні під інформацією розуміють відомості про об'єкти та явища навколишнього середовища, їх параметри, властивості і стан, які зменшують наявну ступінь невизначеності та неповноти знань.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35300" algn="l"/>
              </a:tabLst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В «звичайному» розумінні, слово інформація застосовується як синонім інтуїтивно зрозумілих слів: відомості, значення, повідомлення, обізнаність.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35300" algn="l"/>
              </a:tabLst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Для людини це відомості, знання, повідомлення, які людина сприймає з навколишнього світу за допомогою органів чуття (зору, слуху, смак)', нюху, дотик)’).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35300" algn="l"/>
              </a:tabLst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Стосовно комп'ютерної обробки під інформацією розриють певну послідовність символів (цифр, букв, звуків), що мають ЗМІСТ 1 надані до/з комп’ютера у зрозумілому вигляді.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79512" y="476672"/>
            <a:ext cx="8362039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225" algn="l"/>
              </a:tabLst>
            </a:pPr>
            <a:r>
              <a:rPr kumimoji="0" lang="uk-UA" b="0" i="1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природі інформація існує в різних формах: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03225" algn="l"/>
              </a:tabLst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Людська мова.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03225" algn="l"/>
              </a:tabLst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Тексти, числа.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03225" algn="l"/>
              </a:tabLst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Світлові чи звукові сигнали. 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03225" algn="l"/>
              </a:tabLst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Електричні чи нервові імпульси.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03225" algn="l"/>
              </a:tabLst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Жести, міміка.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03225" algn="l"/>
              </a:tabLst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Запахи чи смакові відчуття. 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03225" algn="l"/>
              </a:tabLst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Генетична спадковість 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03225" algn="l"/>
              </a:tabLst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Інші форми.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225" algn="l"/>
              </a:tabLst>
            </a:pPr>
            <a:r>
              <a:rPr kumimoji="0" lang="uk-UA" b="0" i="1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Класифікація за формою представлення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225" algn="l"/>
              </a:tabLst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Неперервна інформація. Величина, яка характеризує неперервний у часі процес.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225" algn="l"/>
              </a:tabLst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Дискретна інформація. Послідовність символів, яка характеризує перервну величину яка змінюється.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225" algn="l"/>
              </a:tabLst>
            </a:pPr>
            <a:r>
              <a:rPr kumimoji="0" lang="uk-UA" b="0" i="1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Властивості інформації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225" algn="l"/>
              </a:tabLst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Об'єктивність. Не залежить від обставин чи чиєїсь думки.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225" algn="l"/>
              </a:tabLst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Достовірність. Відображає справжній стан справ.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225" algn="l"/>
              </a:tabLst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Повнота. Має достатньо відомостей для розуміння і прийняття рішення.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225" algn="l"/>
              </a:tabLst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Актуальність. Є важливою при роботі у постійно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змінюючихся</a:t>
            </a: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умовах.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225" algn="l"/>
              </a:tabLst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Цінність (корисність. значущість). Забезпечує вирішення поставленого завдання, потрібна для того, щоб приймати правильні рішення.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225" algn="l"/>
              </a:tabLst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Зрозумілість (ясність). Виражена мовою, яка є доступною для сприйняття.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Інформація. Інформаційний метаболізм – 11 клас – HISTORY-TEACHER">
            <a:extLst>
              <a:ext uri="{FF2B5EF4-FFF2-40B4-BE49-F238E27FC236}">
                <a16:creationId xmlns:a16="http://schemas.microsoft.com/office/drawing/2014/main" id="{DAD26D73-2EB5-4F84-BB6C-5E038850A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836712"/>
            <a:ext cx="356716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67544" y="643533"/>
            <a:ext cx="8208912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Інформаційні ресурси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це ідеї людства та вказівки по їх реалізації. Це - книги, статті, різноманітна документація, інструкції </a:t>
            </a:r>
            <a:r>
              <a:rPr kumimoji="0" lang="uk-UA" sz="2000" b="0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веб-сайти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тощо.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Носії інформації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це середовище або фізичне тіло для передачі, зберігання і відтворення інформації: електричні, світлові, теплові, звукові, радіо сигнали, магнітні й лазерні диски, друковані видання, фотографії тощо.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Інформаційні процеси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це процеси, які пов'язані з отриманням, зберіганням, обробкою та передачею інформації, в ході яких змінюється зміст інформації або форма її подання.</a:t>
            </a: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забезпечення інформаційного процесу необхідне джерело інформації, канал зв'язку і споживач інформації. Джерело передає (надсилає) інформацію, а приймач її отримує (сприймає). Інформація передається від джерела до приймача за допомогою сигналу (коду). Зміна сигналу дозволяє отримати інформацію.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3074" name="Picture 2" descr="Державні інформаційні ресурси | Кафедра теорії та практики управління ФСП  КПІ ім. Ігоря Сікорського">
            <a:extLst>
              <a:ext uri="{FF2B5EF4-FFF2-40B4-BE49-F238E27FC236}">
                <a16:creationId xmlns:a16="http://schemas.microsoft.com/office/drawing/2014/main" id="{2848ADF2-0C59-40F6-B532-A0F8E32E9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650" y="5044738"/>
            <a:ext cx="25527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51520" y="-5417"/>
            <a:ext cx="8676456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Основні операції над даними</a:t>
            </a:r>
            <a:endParaRPr kumimoji="0" lang="uk-UA" sz="20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Збір даних. Накопичення інформації з метою забезпечення достатньої повноти для прийняття рішень.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Формалізація даних. Приведення даних, що надходять з різних джерел, до однакової форми, щоб зробити їх сумірними (який можна виміряти однаковою з будь-якою мірою; спільномірний) і підвищити рівень доступності.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Фільтрація даних. Відсіювання «зайвих» даних, які не є важливими для прийняття рішень. Після фільтрації достовірність і адекватність даних повинні зростати.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Сортування даних. Впорядкування даних за заданою ознакою з метою зручності використання та підвищення доступності інформації.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Архівація даних. Організація збереження даних в зручній та легкодоступній формі. Це потрібно для зниження економічних витрат на зберігання даних і підвищує загальну надійність інформаційного процес}' в цілому.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Захист даних. Комплекс заходів, що скеровані на запобігання втрат, відтворення та модифікації даних.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269875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3035300" algn="l"/>
              </a:tabLst>
            </a:pPr>
            <a:r>
              <a:rPr lang="uk-UA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Транспортування даних. Прийом та передача даних між віддаленими учасниками інформаційного процес)'.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Перетворення даних. Переведення даних з однієї форми в іншу або з одній структури в іншу.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51520" y="275163"/>
            <a:ext cx="8676456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Інформаційні технології слово «технологія» є грецького походження від двох складових: «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logos</a:t>
            </a: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 поняття, вчення, «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techne</a:t>
            </a: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 мистецтво, майстерність, уміння, процес. Під процесом потрібно розуміти певну сукупність дій, які скеровані на досягнення поставленої мети. Процес повинен визначатися вибраною стратегією і реалізуватися за допомогою сукупності різних засобів і методів.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 технологією матеріального виробництва розуміють процес, який визначається сукупністю засобів і методів обробки, виготовлення, зміни стану, властивостей, форми сировини або матеріалу. Технологія змінює якість або первинний стан матерії з метою отримання матеріального продукту 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Метою технології матеріального виробництва є випуск продукції, що задовольняє потребам людини або системи.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Інформація є одним з найцінніших ресурсів суспільства поруч з традиційними матеріальними видами ресурсів, як нафта, метал, корисні копалини тощо,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тому'</a:t>
            </a: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процес переробки інформації, подібно до процесів переробки матеріальних ресурсів можна сприймати як технологію.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Інформаційна технологія передбачає вміння грамотно працювати з інформацією і обчислювальною технікою.</a:t>
            </a: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035300" algn="l"/>
              </a:tabLst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Інформаційна технологія - процес, що використовує сукупність засобів і методів збору, отримання, накопичення, зберігання, обробки, аналізу і передачі даних (первинної інформації) в організаційній структурі з використанням засобів обчислювальної техніки для отримання інформації нової якості про стан об'єкта, процесу або явища (інформаційного продукту)</a:t>
            </a: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23528" y="117693"/>
            <a:ext cx="8568952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 основних принципи комп'ютерної інформаційної технології:</a:t>
            </a:r>
            <a:endParaRPr kumimoji="0" lang="uk-UA" sz="1600" b="0" i="0" u="none" strike="noStrike" cap="none" normalizeH="0" baseline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Інтерактивний (діалоговий) режим роботи з комп'ютером.</a:t>
            </a:r>
            <a:endParaRPr kumimoji="0" lang="uk-UA" sz="16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Інтегрованість (взаємозв'язок) з іншими програмними продуктами</a:t>
            </a:r>
            <a:endParaRPr kumimoji="0" lang="uk-UA" sz="16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Гнучкість процесу злими як даних, так і постановки задачі.</a:t>
            </a:r>
            <a:endParaRPr kumimoji="0" lang="uk-UA" sz="16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Етапи розвитку інформаційних технологій </a:t>
            </a: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етап (до другої половини XIX ст.). «Ручна» інформаційна технологія, інструментарій якої складали: перо, чорнильниця, книга. Комунікації здійснювалися в ручний спосіб або через пошту* листів, пакетів, депеш. Основною метою було представлення інформації в потрібній формі.</a:t>
            </a:r>
            <a:endParaRPr kumimoji="0" lang="uk-UA" sz="16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uk-UA" sz="1600" b="0" i="0" u="none" strike="noStrike" cap="none" normalizeH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16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етап (з кінця XIX ст.). «Механічна» технологія, інструментарій якої складали: пишуча машинка, телефон, диктофон та пошта, що оснащена більш довершеними засобами доставки. Основною метою було представлення інформації в потрібній формі більш зручними засобами.</a:t>
            </a:r>
            <a:endParaRPr kumimoji="0" lang="uk-UA" sz="16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uk-UA" sz="1600" b="0" i="0" u="none" strike="noStrike" cap="none" normalizeH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16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етап (40-60 рр. XX ст.). «Електрична» технологія, інструментарій якої складали: великі ЕОМ і відповідне програмне забезпечення, електричні пишучі машинки, ксерокси, портативні диктофони. Акценти в інформаційній технології починають зміщатися з форми представлення інформації на формування її змісту.</a:t>
            </a:r>
            <a:endParaRPr kumimoji="0" lang="uk-UA" sz="16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kumimoji="0" lang="uk-UA" sz="1600" b="0" i="0" u="none" strike="noStrike" cap="none" normalizeH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16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етап (з початку 70-х рр.). «Електронна» технологія, основним інструментарієм якої стають великі ЕОМ та інформаційно-обчислювальні системи, оснащені широким спектром базових і спеціалізованих програмних комплексів. Центр технології зміщується на формування змістовної сторони інформації для управлінського середовища різних сфер суспільного життя.</a:t>
            </a:r>
            <a:endParaRPr kumimoji="0" lang="uk-UA" sz="16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</a:t>
            </a:r>
            <a:r>
              <a:rPr kumimoji="0" lang="uk-UA" sz="1600" b="0" i="0" u="none" strike="noStrike" cap="none" normalizeH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16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етап (з середини 80-х рр.). «Комп'ютерна» («нова») технологія, основним інструментарієм якої є персональний комп'ютер з широким спектром стандартних програмних продуктів різного призначення. На цьому етапі відбувається процес персоналізації обчислювальних систем і широке використання </a:t>
            </a:r>
            <a:r>
              <a:rPr kumimoji="0" lang="uk-UA" sz="1600" b="0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телекомунікацій</a:t>
            </a:r>
            <a:r>
              <a:rPr kumimoji="0" lang="uk-UA" sz="16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У зв'язку з переходом на мікропроцесорну базу істотних змін зазнають і технічні засоби побутового, культурного та іншого призначень. Починають широко використовуватися в різних областях глобальні і локальні комп'ютерні мережі.</a:t>
            </a:r>
            <a:endParaRPr kumimoji="0" lang="uk-UA" sz="16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374509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Базові складові інформаційних технологій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Технічне забезпечення.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Програмне забезпечення.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Інформаційне забезпечення.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Методичне і організаційне забезпечення.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Технічне забезпечення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 персональні комп'ютери, оргтехніка, лінії зв'язку, обладнання мереж. Технічна оснащеність впливає на збір, обробку і передач)’ інформації. Розвиток обчислювальної техніки не стоїть на місці. Персональні комп'ютери стають більш потужними та дешевшими і, отже, е доступними для широкого кола користувачів. Комп'ютери оснащуються вбудованими комунікаційними можливостями, швидкісними модемами, великими об'ємами пам'яті, сканерами, пристроями розпізнавання голосу і рукописного тексту.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Програмне забезпечення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Знаходиться в прямій залежності від технічного і інформаційного забезпечення, реалізовує функції накопичення, обробки, аналізу, зберігання, та забезпечує інтерфейс користувача з комп'ютером.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Інформаційне забезпечення. Сукупність даних, які представлені в певній формі для комп’ютерної обробки.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Організаційне і методичне забезпечення являють собою комплекс заходів, що скеровані на функціонування комп'ютера і програмного забезпечення для отримання необхідного результату.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260648"/>
            <a:ext cx="91440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Основними властивостями інформаційної технології є:</a:t>
            </a:r>
            <a:endParaRPr kumimoji="0" lang="uk-UA" sz="2000" b="0" i="0" u="none" strike="noStrike" cap="none" normalizeH="0" baseline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Доцільність.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Наявність компонентів та їх структури.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Взаємодія із зовнішнім середовищем.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Цілісність.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Розвиток у часі.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Доцільність. Головною метою реалізації інформаційної технології е підвищення ефективності виробництва на базі використання сучасних ЕОМ розподіленої переробки інформації, розподілених баз даних, різних інформаційних обчислювальних мереж шляхом забезпечення циркуляції і перетворення інформації.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Компоненти. Це функціональні вузли процесів обігу і переробки інформації.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Структура. Внутрішня організація, яка відображає взаємозв'язки компонентів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Взаємодія із зовнішнім середовищем. Взаємодія інформаційної технології з об'єктами управління, системами, програмними і технічними засобами автоматизації.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Цілісність. Інформаційна технологія е цілісною системою, яка здатна вирішувати задачі, використовуючи можливості своїх компонентів.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Реалізація (розвиток) у часі Забезпечення динамічності розвитку інформаційної технології, її модифікація, зміна структури, додавання нових компонентів.</a:t>
            </a:r>
            <a:endParaRPr kumimoji="0" lang="uk-UA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Краплинка">
  <a:themeElements>
    <a:clrScheme name="Краплинка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раплинка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раплинка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TM04033925[[fn=Краплинка]]</Template>
  <TotalTime>34</TotalTime>
  <Words>1618</Words>
  <Application>Microsoft Office PowerPoint</Application>
  <PresentationFormat>Екран (4:3)</PresentationFormat>
  <Paragraphs>85</Paragraphs>
  <Slides>10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4" baseType="lpstr">
      <vt:lpstr>Arial</vt:lpstr>
      <vt:lpstr>Times New Roman</vt:lpstr>
      <vt:lpstr>Tw Cen MT</vt:lpstr>
      <vt:lpstr>Краплинка</vt:lpstr>
      <vt:lpstr>Лекція № 1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№ 1</dc:title>
  <dc:creator>Приступа Богдан Володимирович</dc:creator>
  <cp:lastModifiedBy>Богдан Володимирович Приступа</cp:lastModifiedBy>
  <cp:revision>7</cp:revision>
  <dcterms:created xsi:type="dcterms:W3CDTF">2020-09-04T08:38:22Z</dcterms:created>
  <dcterms:modified xsi:type="dcterms:W3CDTF">2025-01-10T12:07:43Z</dcterms:modified>
</cp:coreProperties>
</file>