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834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27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97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47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68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4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860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58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518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04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3106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36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014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627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787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18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21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3452" y="486147"/>
            <a:ext cx="9865096" cy="85462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Інформаційні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фармації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1624" y="2708920"/>
            <a:ext cx="6400800" cy="1752600"/>
          </a:xfrm>
        </p:spPr>
        <p:txBody>
          <a:bodyPr/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Лекція № 2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5629729" y="594928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35560" y="812898"/>
            <a:ext cx="8136904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Для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автоматизації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даними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важливим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приведення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правило: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тобто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представлення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одного типу через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дані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іншого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типу.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ідей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понять для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висловлення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думок за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мовлення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Азбука -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графічних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символів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В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галузях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науки та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математичні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вирази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телеграфна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азбука,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морська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азбука, азбука для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сліпих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жестів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91544" y="397401"/>
            <a:ext cx="820891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(англ.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encoding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нім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Kodieren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):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інформатика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)—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заміни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коду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текстових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заміна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звичайних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тєкстових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скороченими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умовними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позначеннями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переклад будь-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засобами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послідовність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умовних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символів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сигналів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певними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правилами;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називають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кодом.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символів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яка кожному символу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певного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набору ставить у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послідовність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байтів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програмухання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—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написання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програмного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коду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обраною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мовою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програму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телекомунікації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—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послідовність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імпульсів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самосинхронізації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передачі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телекомунікаційні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канали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9536" y="764704"/>
            <a:ext cx="842493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Двійковий код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інформатиці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своя система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кодування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двійковим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кодом (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цифровим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кодом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«0» та «1» (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Інформацію, що представлена у такому вигляді легко технічно змоделювати. Наприклад, у вигляді електричних імпульсів (імпульс є - «1», імпульсу немає - «0») або на оптичному диску (ділянка прозора - промінь відбивається - «1», ділянка затемнена - промінь поглинається - «0»),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Вся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зберігається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обробляється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обчислювальної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типу (числа, текст,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графіка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звук,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відео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), представлена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двійковому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коді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Об’єм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потрібен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такого символу («0»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«1»)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бітом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(bit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від скорочення англійських слів 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binar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digit).</a:t>
            </a:r>
            <a:endParaRPr lang="uk-UA" sz="2400" baseline="-25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Одним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бітом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: 0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1 (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так,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хибне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істинне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імпульсу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імпульс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бітами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: 00, 01,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10,11.</a:t>
            </a:r>
          </a:p>
          <a:p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Трьома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бітами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кодують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вісім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: 000, 001, 010, 011,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100, 101, ПО, 111.</a:t>
            </a:r>
          </a:p>
          <a:p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Збільшуючи кількість бітів (іноді називають розрядів) для кодування у два рази збільшується кількість значень, що можна закодувати. Отже, кількість значень обчислюється за формулою:</a:t>
            </a:r>
          </a:p>
          <a:p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N=2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,</a:t>
            </a:r>
            <a:endParaRPr lang="uk-UA" sz="2400" baseline="-25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незалежних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- розрядність двійкового кодування.</a:t>
            </a:r>
          </a:p>
          <a:p>
            <a:pPr algn="just"/>
            <a:endParaRPr lang="uk-UA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5520" y="188641"/>
            <a:ext cx="856895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Одиниці інформації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Базовою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одиницею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біт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приймає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«0»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«1».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кодування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звичних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інформатиці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біт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=256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стандартний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набір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256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American Standard 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Code for 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Interchange 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Американський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стандартний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код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інформацією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). Код 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всьому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врахуванням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національних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алфавітів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•	128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відведено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літер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латинського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алфавіту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цифр,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математичних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•	128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відведено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літер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національних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алфавітів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Об’єм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виділяється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одного символу 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називається байтом.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Байт </a:t>
            </a:r>
            <a:r>
              <a:rPr lang="de-DE" sz="2400" baseline="-25000" dirty="0">
                <a:latin typeface="Times New Roman" pitchFamily="18" charset="0"/>
                <a:cs typeface="Times New Roman" pitchFamily="18" charset="0"/>
              </a:rPr>
              <a:t>(Byte)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найменшою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одиницею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бітів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1705" y="3492050"/>
            <a:ext cx="5904359" cy="33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528" y="404665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СИСТЕМИ ЧИСЛЕННЯ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Система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чисел за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заданого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набору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- цифр.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поділити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на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•	Непозиційні системи числення.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•	Позиційні системи числення.</a:t>
            </a:r>
          </a:p>
          <a:p>
            <a:pPr algn="ctr"/>
            <a:endParaRPr lang="uk-UA" sz="2400" baseline="-25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Непозиційна система числення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непозиційна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довільному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цифр,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позначає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числа не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непозиційній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знак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означає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число.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Добре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відомим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прикладом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непозиційної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римська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система,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роль цифр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відіграють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літери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латинського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алфавіту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І –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; С – сто;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І -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’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ятдесят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; М –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тисяча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У-п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’ять;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X – десять; О-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’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ятсот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;	</a:t>
            </a:r>
          </a:p>
          <a:p>
            <a:pPr algn="just"/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324 = СССХХІУ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римській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відсутнє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«0».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Непозиційна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незручною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 складною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арифметичних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чисел.</a:t>
            </a:r>
          </a:p>
          <a:p>
            <a:pPr algn="just"/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7568" y="332656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Позиційна система числення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позиційній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цифр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числа.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Загальноприйнятою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десяткова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позиційна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Індії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арабські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прийшла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Європу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 	Основою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число десять.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Основою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число,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позначає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наступного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розряду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більшою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попередню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скороченою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формою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розкладу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за степенями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123 456= 1 * 10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+2*10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+3* 10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+4* 10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+5* 10'+6* 10°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Тут, 10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основою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степені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номер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позиції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числа (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нумерація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ведеться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направо,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починаючи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нуля).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1 2 3 4 5 6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5 4 3 2 1 0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Арифметичні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за правилами,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запропоновані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середньовіччі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додаючи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багатозначних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числа,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застосовуємо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правило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стовпчиком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зводиться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однозначних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чисел,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необхідним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таблиці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Як основу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теоретично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використати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будь яке число,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кілька</a:t>
            </a:r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2349" y="5445224"/>
            <a:ext cx="238593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528" y="404664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Двійкова система числення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представлення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чисел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пам’яті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комп’ютера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	Для позначення чисел у цій системі існує лише дві цифри: «0» та «1», тобто два стійкі стани фізичних елементів (немає сигналу - «0», є сигнал - «1»; вимкнуто - «0», увімкнуто - «1» тощо).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легкою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моделювання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елементарною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арифметичних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множення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двійковій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721" y="2852936"/>
            <a:ext cx="44862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19536" y="5157193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Вся інформація, що зберігається та обробляється засобами обчислювальної техніки, незалежно від її типу (числа, текст, графіка, звук, відео), представлена у двійковому коді, тобто довгою послідовністю «0» та «1».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5520" y="260649"/>
            <a:ext cx="61926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baseline="-25000" dirty="0" err="1">
                <a:latin typeface="Times New Roman" pitchFamily="18" charset="0"/>
                <a:cs typeface="Times New Roman" pitchFamily="18" charset="0"/>
              </a:rPr>
              <a:t>Вісімкова</a:t>
            </a:r>
            <a:r>
              <a:rPr lang="uk-UA" sz="2400" b="1" baseline="-25000" dirty="0">
                <a:latin typeface="Times New Roman" pitchFamily="18" charset="0"/>
                <a:cs typeface="Times New Roman" pitchFamily="18" charset="0"/>
              </a:rPr>
              <a:t> система числення</a:t>
            </a:r>
          </a:p>
          <a:p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                                 Двійковий    </a:t>
            </a:r>
            <a:r>
              <a:rPr lang="uk-UA" sz="2400" baseline="-25000" dirty="0" err="1">
                <a:latin typeface="Times New Roman" pitchFamily="18" charset="0"/>
                <a:cs typeface="Times New Roman" pitchFamily="18" charset="0"/>
              </a:rPr>
              <a:t>Вісімковий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код	</a:t>
            </a:r>
            <a:r>
              <a:rPr lang="uk-UA" sz="2400" baseline="-25000" dirty="0" err="1">
                <a:latin typeface="Times New Roman" pitchFamily="18" charset="0"/>
                <a:cs typeface="Times New Roman" pitchFamily="18" charset="0"/>
              </a:rPr>
              <a:t>код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000	0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001	1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010	2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011	3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100	4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101	5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110	6	</a:t>
            </a:r>
          </a:p>
          <a:p>
            <a:pPr algn="ctr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111	7	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комп’ютера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представлення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зручним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ефективним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програмістів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розробників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апаратного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програмного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вкрай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незручним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скоротити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довжелезні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записі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двійковому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коді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вирішено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заміняти послідовність з трьох двійкових цифр на одну десяткову цифру. Оскільки перебір всіх комбінацій з трьох двійкових цифр надає 8 значень (2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=8), тому такий код називають </a:t>
            </a:r>
            <a:r>
              <a:rPr lang="uk-UA" sz="2400" baseline="-25000" dirty="0" err="1">
                <a:latin typeface="Times New Roman" pitchFamily="18" charset="0"/>
                <a:cs typeface="Times New Roman" pitchFamily="18" charset="0"/>
              </a:rPr>
              <a:t>вісімковим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 і він використовує лише 8 цифр (від «0» до «7»).</a:t>
            </a:r>
          </a:p>
          <a:p>
            <a:pPr algn="just"/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216" y="404665"/>
            <a:ext cx="23812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17" y="1844824"/>
            <a:ext cx="23526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1544" y="476672"/>
            <a:ext cx="806489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 err="1">
                <a:latin typeface="Times New Roman" pitchFamily="18" charset="0"/>
                <a:cs typeface="Times New Roman" pitchFamily="18" charset="0"/>
              </a:rPr>
              <a:t>Шіснадцяткова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 система числення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	Згодом, аналогічно було застосовано групування по чотири двійкових символи і позначення такої групи однією цифрою. Оскільки перебір всіх комбінацій з чотирьох двійкових цифр надає 16 значень (2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=16), тому такий код називають </a:t>
            </a:r>
            <a:r>
              <a:rPr lang="uk-UA" sz="2400" baseline="-25000" dirty="0" err="1">
                <a:latin typeface="Times New Roman" pitchFamily="18" charset="0"/>
                <a:cs typeface="Times New Roman" pitchFamily="18" charset="0"/>
              </a:rPr>
              <a:t>шіснадцятковим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 і він використовує 10 десяткових цифр (від «0» до «9») та додаткові цифри, що позначаються першими літерами латинського алфавіту («А», «В», 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«С»,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«О», «Р», «Е»).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налагодження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програм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ситуаціях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програмуванні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чисел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іншу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правила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систем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Правила переведення</a:t>
            </a:r>
          </a:p>
          <a:p>
            <a:pPr algn="ctr"/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2-ої у 8-у та 16-у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основа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нової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деякому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степеню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(8=2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16=2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), то алгоритм переводу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простим: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Потрібно згрупувати справа наліво двійкові цифри (від кінця числа) в кількості, що дорівнює показнику степеня і замінити цю групу цифр відповідною цифрою нової системи числення (якщо бракує цифр до групи, то зліва можна доповнити число нулями).</a:t>
            </a:r>
          </a:p>
          <a:p>
            <a:pPr algn="just"/>
            <a:r>
              <a:rPr lang="uk-UA" sz="2400" baseline="-25000" dirty="0">
                <a:latin typeface="Times New Roman" pitchFamily="18" charset="0"/>
                <a:cs typeface="Times New Roman" pitchFamily="18" charset="0"/>
              </a:rPr>
              <a:t>Наприклад:</a:t>
            </a:r>
          </a:p>
          <a:p>
            <a:pPr algn="just"/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1238" y="4797152"/>
            <a:ext cx="6207090" cy="152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1584" y="548681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8-ої та 16-ої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2-у</a:t>
            </a:r>
          </a:p>
          <a:p>
            <a:pPr algn="ctr"/>
            <a:endParaRPr lang="ru-RU" sz="2400" baseline="-25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чисел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вісімкової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шістнадцяткової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систем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зворотнім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правилом:</a:t>
            </a:r>
          </a:p>
          <a:p>
            <a:pPr algn="just"/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	Один символ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старої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заміняється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групою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цифр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двійкової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показнику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степені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старої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(8=2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, 16=2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4700" y="2786064"/>
            <a:ext cx="55626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</TotalTime>
  <Words>1492</Words>
  <Application>Microsoft Office PowerPoint</Application>
  <PresentationFormat>Широкий екран</PresentationFormat>
  <Paragraphs>87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Віхоть</vt:lpstr>
      <vt:lpstr>Інформаційні технології в фармації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Інформаційні технології в фармації </dc:title>
  <dc:creator>Приступа Богдан Володимирович</dc:creator>
  <cp:lastModifiedBy>Богдан Володимирович Приступа</cp:lastModifiedBy>
  <cp:revision>5</cp:revision>
  <dcterms:created xsi:type="dcterms:W3CDTF">2020-09-23T09:22:47Z</dcterms:created>
  <dcterms:modified xsi:type="dcterms:W3CDTF">2025-01-10T12:10:03Z</dcterms:modified>
</cp:coreProperties>
</file>