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79" r:id="rId23"/>
    <p:sldId id="280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4" r:id="rId36"/>
    <p:sldId id="295" r:id="rId37"/>
    <p:sldId id="296" r:id="rId38"/>
    <p:sldId id="297" r:id="rId39"/>
    <p:sldId id="298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8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F721F-3CC7-41C3-AD6B-0EEB27DA6B28}" type="datetimeFigureOut">
              <a:rPr lang="uk-UA" smtClean="0"/>
              <a:t>10.01.2025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B60A93A-D6D2-468F-9225-2C1BE1F370B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05813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F721F-3CC7-41C3-AD6B-0EEB27DA6B28}" type="datetimeFigureOut">
              <a:rPr lang="uk-UA" smtClean="0"/>
              <a:t>10.01.2025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0A93A-D6D2-468F-9225-2C1BE1F370B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15336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F721F-3CC7-41C3-AD6B-0EEB27DA6B28}" type="datetimeFigureOut">
              <a:rPr lang="uk-UA" smtClean="0"/>
              <a:t>10.01.2025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B60A93A-D6D2-468F-9225-2C1BE1F370B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7853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F721F-3CC7-41C3-AD6B-0EEB27DA6B28}" type="datetimeFigureOut">
              <a:rPr lang="uk-UA" smtClean="0"/>
              <a:t>10.01.2025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B60A93A-D6D2-468F-9225-2C1BE1F370B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43115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F721F-3CC7-41C3-AD6B-0EEB27DA6B28}" type="datetimeFigureOut">
              <a:rPr lang="uk-UA" smtClean="0"/>
              <a:t>10.01.2025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B60A93A-D6D2-468F-9225-2C1BE1F370B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96419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F721F-3CC7-41C3-AD6B-0EEB27DA6B28}" type="datetimeFigureOut">
              <a:rPr lang="uk-UA" smtClean="0"/>
              <a:t>10.01.2025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0A93A-D6D2-468F-9225-2C1BE1F370B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75916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F721F-3CC7-41C3-AD6B-0EEB27DA6B28}" type="datetimeFigureOut">
              <a:rPr lang="uk-UA" smtClean="0"/>
              <a:t>10.01.2025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0A93A-D6D2-468F-9225-2C1BE1F370B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80359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F721F-3CC7-41C3-AD6B-0EEB27DA6B28}" type="datetimeFigureOut">
              <a:rPr lang="uk-UA" smtClean="0"/>
              <a:t>10.01.2025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0A93A-D6D2-468F-9225-2C1BE1F370B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0237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F721F-3CC7-41C3-AD6B-0EEB27DA6B28}" type="datetimeFigureOut">
              <a:rPr lang="uk-UA" smtClean="0"/>
              <a:t>10.01.2025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B60A93A-D6D2-468F-9225-2C1BE1F370B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14444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F721F-3CC7-41C3-AD6B-0EEB27DA6B28}" type="datetimeFigureOut">
              <a:rPr lang="uk-UA" smtClean="0"/>
              <a:t>10.01.2025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B60A93A-D6D2-468F-9225-2C1BE1F370B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00202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F721F-3CC7-41C3-AD6B-0EEB27DA6B28}" type="datetimeFigureOut">
              <a:rPr lang="uk-UA" smtClean="0"/>
              <a:t>10.01.2025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B60A93A-D6D2-468F-9225-2C1BE1F370BA}" type="slidenum">
              <a:rPr lang="uk-UA" smtClean="0"/>
              <a:t>‹№›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567943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F721F-3CC7-41C3-AD6B-0EEB27DA6B28}" type="datetimeFigureOut">
              <a:rPr lang="uk-UA" smtClean="0"/>
              <a:t>10.01.2025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B60A93A-D6D2-468F-9225-2C1BE1F370B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015324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F721F-3CC7-41C3-AD6B-0EEB27DA6B28}" type="datetimeFigureOut">
              <a:rPr lang="uk-UA" smtClean="0"/>
              <a:t>10.01.2025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B60A93A-D6D2-468F-9225-2C1BE1F370BA}" type="slidenum">
              <a:rPr lang="uk-UA" smtClean="0"/>
              <a:t>‹№›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454433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F721F-3CC7-41C3-AD6B-0EEB27DA6B28}" type="datetimeFigureOut">
              <a:rPr lang="uk-UA" smtClean="0"/>
              <a:t>10.01.2025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B60A93A-D6D2-468F-9225-2C1BE1F370B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805205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F721F-3CC7-41C3-AD6B-0EEB27DA6B28}" type="datetimeFigureOut">
              <a:rPr lang="uk-UA" smtClean="0"/>
              <a:t>10.01.2025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0A93A-D6D2-468F-9225-2C1BE1F370B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017281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F721F-3CC7-41C3-AD6B-0EEB27DA6B28}" type="datetimeFigureOut">
              <a:rPr lang="uk-UA" smtClean="0"/>
              <a:t>10.01.2025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0A93A-D6D2-468F-9225-2C1BE1F370B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29193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EF721F-3CC7-41C3-AD6B-0EEB27DA6B28}" type="datetimeFigureOut">
              <a:rPr lang="uk-UA" smtClean="0"/>
              <a:t>10.01.2025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B60A93A-D6D2-468F-9225-2C1BE1F370B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5450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056" userDrawn="1">
          <p15:clr>
            <a:srgbClr val="F26B43"/>
          </p15:clr>
        </p15:guide>
        <p15:guide id="2" pos="9600" userDrawn="1">
          <p15:clr>
            <a:srgbClr val="F26B43"/>
          </p15:clr>
        </p15:guide>
        <p15:guide id="3" pos="792" userDrawn="1">
          <p15:clr>
            <a:srgbClr val="F26B43"/>
          </p15:clr>
        </p15:guide>
        <p15:guide id="4" pos="7200" userDrawn="1">
          <p15:clr>
            <a:srgbClr val="F26B43"/>
          </p15:clr>
        </p15:guide>
        <p15:guide id="5" orient="horz" pos="4008" userDrawn="1">
          <p15:clr>
            <a:srgbClr val="F26B43"/>
          </p15:clr>
        </p15:guide>
        <p15:guide id="6" orient="horz" pos="1440" userDrawn="1">
          <p15:clr>
            <a:srgbClr val="F26B43"/>
          </p15:clr>
        </p15:guide>
        <p15:guide id="7" orient="horz" pos="3720" userDrawn="1">
          <p15:clr>
            <a:srgbClr val="F26B43"/>
          </p15:clr>
        </p15:guide>
        <p15:guide id="8" orient="horz" pos="2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essons-tva.info/business/bus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ssons-tva.info/go/?privatbank.ua/udalenniy-banking/privat24/" TargetMode="External"/><Relationship Id="rId2" Type="http://schemas.openxmlformats.org/officeDocument/2006/relationships/hyperlink" Target="https://www.lessons-tva.info/edu/trainbus/5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lessons-tva.info/go/?www.kf-forex.ru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essons-tva.info/edu/trainbus/4.htm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essons-tva.info/edu/trainbus/4.html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ssons-tva.info/book/book1.html" TargetMode="External"/><Relationship Id="rId2" Type="http://schemas.openxmlformats.org/officeDocument/2006/relationships/hyperlink" Target="https://www.lessons-tva.info/archive/nov016.html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essons-tva.info/business/transfer-factor.html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essons-tva.info/business/bus.html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ssons-tva.info/go/?privatbank.ua/" TargetMode="External"/><Relationship Id="rId2" Type="http://schemas.openxmlformats.org/officeDocument/2006/relationships/hyperlink" Target="https://privatbank.ua/ru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ssons-tva.info/edu/trainbus/5_1.html" TargetMode="External"/><Relationship Id="rId2" Type="http://schemas.openxmlformats.org/officeDocument/2006/relationships/hyperlink" Target="https://www.lessons-tva.info/edu/trainbus/5_4.html" TargetMode="Externa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nvestopedia.com/terms/b/blockchain.asp" TargetMode="Externa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essons-tva.info/" TargetMode="Externa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essons-tva.info/edu/e-inf3/m3t3_1.html" TargetMode="Externa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54710" y="2012789"/>
            <a:ext cx="6163993" cy="1416212"/>
          </a:xfrm>
        </p:spPr>
        <p:txBody>
          <a:bodyPr/>
          <a:lstStyle/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бізнеС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комерція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08530" y="1449919"/>
            <a:ext cx="4185755" cy="742279"/>
          </a:xfrm>
        </p:spPr>
        <p:txBody>
          <a:bodyPr/>
          <a:lstStyle/>
          <a:p>
            <a:r>
              <a:rPr lang="uk-UA" dirty="0"/>
              <a:t>Лекція № 4</a:t>
            </a:r>
          </a:p>
        </p:txBody>
      </p:sp>
      <p:sp>
        <p:nvSpPr>
          <p:cNvPr id="4" name="TextBox 5"/>
          <p:cNvSpPr txBox="1"/>
          <p:nvPr/>
        </p:nvSpPr>
        <p:spPr>
          <a:xfrm>
            <a:off x="5917705" y="5581134"/>
            <a:ext cx="650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dirty="0"/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864138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ведення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мережевого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1678" y="1427020"/>
            <a:ext cx="10178322" cy="359359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секторами ринку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моделями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суб'єктів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ринку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комп'ютерних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мережах є: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B2B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бізнес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(Business-to-Business);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B2C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бізнес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(Business-to-Consumer);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C2C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бізнес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орієнтований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кінцевого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B2A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бізнес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адміністрація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взаємодію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адміністративними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органами;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C2A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адміністрація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взаємодію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адміністрацією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9823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1569" y="235528"/>
            <a:ext cx="10178322" cy="359359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Business-to-Business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бізнес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модель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собою за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комп'ютерних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мереж. Основу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бізнес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B2C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роздрібна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торгівля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мережного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електронного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віртуального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розділі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"</a:t>
            </a:r>
            <a:r>
              <a:rPr lang="ru-RU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Ведення</a:t>
            </a:r>
            <a:r>
              <a:rPr lang="ru-RU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електронного</a:t>
            </a:r>
            <a:r>
              <a:rPr lang="ru-RU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або</a:t>
            </a:r>
            <a:r>
              <a:rPr lang="ru-RU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мережевого</a:t>
            </a:r>
            <a:r>
              <a:rPr lang="ru-RU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бізнесу</a:t>
            </a:r>
            <a:r>
              <a:rPr lang="ru-RU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":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Торгові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майданчики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магазини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Інвестиційні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маркетинг;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бізнес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і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MLM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мережевий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маркетинг;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Партнерські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Розглянемо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деякі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електронного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0416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60732" y="124692"/>
            <a:ext cx="10178322" cy="359359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Торговий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майданчик</a:t>
            </a:r>
            <a:endParaRPr lang="uk-UA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Торговий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майданчик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(модель B2B -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електронний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майданчик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портал, на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здійснювати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весь комплекс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торговельно-закупівельних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заходів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шукати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каталогами,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on-line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переговори,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укладати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угоди,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здійснювати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оплату і т.д. 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Торгові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майданчики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 правило,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оптових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угод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біржі</a:t>
            </a:r>
            <a:endParaRPr lang="uk-UA" sz="1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Біржа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торгова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площадка для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торгівлі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біржовим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товаром (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цінними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паперами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валютою, товаром),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ціна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визначається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попитом і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пропозицією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Біржі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поділяються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фондові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валютні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товарні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ф'ючерсні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торгівля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ф'ючерсними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контрактами),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універсальні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Фондова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біржа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торги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цінними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паперами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акціями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облігаціями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паями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цінними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паперами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Інтернет-аукціони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OnLine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аукціони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sz="1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Аукціон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торгова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площадка, де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продавець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виставляє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продаж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свій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товар,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покупцем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стає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той,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запропонує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товар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більшу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суму. До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популярних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інтернет-аукціонів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відносяться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eBay.com (І-Бей); Molotok.ru. 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Аукціон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eBay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торгова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площадка для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вигідного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придбання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необхідних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Вам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для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ведення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власного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Інтернет-аукціонах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ставки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роблять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через сайт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аукціону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закінчення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інтернет-аукціону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покупець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повинен перевести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гроші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продавцю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продавець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зобов'язаний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вислати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товар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покупцеві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Каталоги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endParaRPr lang="uk-UA" sz="1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Каталог -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торгова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площадка (B2B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електронний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майданчик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яка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являє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собою список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продажу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покупки. 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каталогів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значно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економить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 на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пошуки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До каталогом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відносяться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веб-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майданчика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294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20950" y="1454728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магазини</a:t>
            </a:r>
            <a:endParaRPr lang="uk-UA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-магазин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(модель B2C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роздрібна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торгівля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сайт, на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спеціалізована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(скрипт), так звана "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Віртуальний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магазин". На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сайті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викладені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реклама з метою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товару, форма для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замовлення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вказані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оплати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Інтернет-магазині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вибрати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товар,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оформити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замовлення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здійснити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оплату товару через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платіжні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способом,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зазначеному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сайті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продавця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-магазинах, як правило,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застосовуються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виробника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безпосередньо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кінцевому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споживачеві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590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7418" y="1"/>
            <a:ext cx="11083637" cy="356061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Фінансові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endParaRPr lang="uk-UA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До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відносяться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платіжні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WebMoney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Transfer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UkrMoney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E-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Gold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т.д.),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Інтернет-банкінг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Онлайн 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трейдинг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Платіжні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endParaRPr lang="uk-UA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Електронні</a:t>
            </a:r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sz="1600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платіжні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платіжних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За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сплатити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домен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хостинг для сайту,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комунальні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мобільний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зв'язок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кабельне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супутникове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телебачення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покупку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електронному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магазині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комерційними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-сайтами і т.д.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банкінг</a:t>
            </a:r>
            <a:endParaRPr lang="uk-UA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Інтернет-банкінг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банком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мережу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Інтернет-банкінг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користувачам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управляти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банківським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рахунком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Інтернет-банкінг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досконала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модифікація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-Банк".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інтернет-банкінгу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ознайомитися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будь-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банку,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Інтернет</a:t>
            </a:r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-банк Приват24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Онлайн-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трейдинг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Інтернет-трейдинг</a:t>
            </a:r>
            <a:endParaRPr lang="uk-UA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Торгівля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онлайн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Інтернет-трейдинг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працювати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деяких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біржах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світових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інвестиційних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ринках,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"FOREX"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Foreign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Exchange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Market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 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Міжнародний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валютний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являє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собою систему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взаємодіючих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собою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регіональних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валютних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ринків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Робота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міжнародному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валютному ринку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являє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собою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сукупність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купівлі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-продажу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іноземних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валют. Суть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тому,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купити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дешевше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дорожче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Інтернет-трейдинг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здійснювати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біржах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ринках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режимі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реального часу через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використовуючи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програмне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термінал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ПК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Як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заробити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Forex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дивіться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kf-forex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. Як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працювати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біржі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дивіться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www.finam.ru/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132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68551" y="1163783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	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Інтернет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-маркетинг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зв'язку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бізнес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комерція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знаходяться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величезна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мільйони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потенційних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власників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порталів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впізнаваними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відвідуваними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Аукціони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біржі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магазини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т.д. повинна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відвідувати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цільова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Цільові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дізнаються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сайтах і порталах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спеціалізованих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каталогах. Тому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напрямком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-маркетингу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сайту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системах,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ресурс став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цільової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відвідуємо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246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бізнес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Реклама як вид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заснована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сторінках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вашого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сайту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посилань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-сайт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замовника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До 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Інтернет-реклами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відносяться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банерна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реклама;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контекстна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реклама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іміджева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реклама.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9409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3132" y="332511"/>
            <a:ext cx="10178322" cy="608214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і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цифрових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Одним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книг,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т.д. 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книг e-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book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як: TXT, RTF, DOC, HTML, CHM, EXE, PDF,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DjVu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FB2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book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режимі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offline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книги в форматах EXE. 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book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компілятори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SbookBuilder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Natata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eBook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Compiler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ExeBookWM-Publisher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eBook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Fast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EBook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Compiler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eBook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Maestro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eBooks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Compiler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EbookCreator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компілятори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віртуальних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обкладинок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електронних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книг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редактор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обкладинок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eCover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Studio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book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великого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обсягу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PDF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Portable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Document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Format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режимі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online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offline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PDF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файлів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PdfFactory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v3.00, PDF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Factory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v3.10,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Primo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PDF 3.0,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утиліта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PDF995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докладно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книг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викладено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книзі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Як 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створити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електронну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книгу в 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форматі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. EXE</a:t>
            </a:r>
            <a:r>
              <a:rPr lang="uk-UA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?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 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85750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57715" y="166256"/>
            <a:ext cx="10178322" cy="359359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Multi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level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marketing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MLM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Network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marketing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Multi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level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marketing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багатоступінчастий або багаторівневий маркетинг означає доставку товарів, або інформаційних продуктів, або послуг від виробника до споживача за допомогою багаторівневої структури, що складається з дистриб'юторів.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MLM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або мережевий маркетинг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Network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marketing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- це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Внемагазинная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форма ведення роздрібної торгівлі.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Суть MLM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мережевого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зводиться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того,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просуваючи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пропонують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покупцям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стати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проектах MLM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вводять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ширини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першої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лінії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бінарні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т.д.)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прямий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mail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безліч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легальних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MLM,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авторизовані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дистриб'ютори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агенти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будуть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пропонувати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приєднатися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проектом MLM є: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4life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MLM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продажу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мережу,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дистриб'юторів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бізнес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як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пряма продаж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членів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3334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55965" y="387928"/>
            <a:ext cx="10792690" cy="359359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-маркетинг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 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вид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людської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 за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обміну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Компонентами маркетингу є: товар; 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 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збут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 реклама.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Маркетинг не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ототожнювати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збутом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стимулюванням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продажів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Маркетинг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пристосовуватися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потреб ринку.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Один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провідних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теоретиків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проблем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Петер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Друкер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говорив про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маркетингу так: "Мета маркетингу 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зусилля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збуту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непотрібними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мета - так добре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пізнати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зрозуміти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товар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будуть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точно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підходити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останньому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продавати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себе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інфраструктури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коммерцілізація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привели до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ведення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появі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електронного</a:t>
            </a:r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ринку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. 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інтерактивний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канал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бізнес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-партнерами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забезпечило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ведення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інтерактивного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маркетингу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-маркетингу)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прямих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онлайнових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продажів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бізнес-процеси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(продаж, маркетинг,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т.д.)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мережевій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економіці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набувають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Таким чином,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бурхливе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комерції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стали основою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появи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-маркетингу (он-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лайн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маркетингу). 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-маркетинг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відрізняються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маркетингу.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940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1569" y="304801"/>
            <a:ext cx="10178322" cy="359359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-маркетингу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офф-лайнових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відносяться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найширший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охоплення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цільової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глобалізація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ринку);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персоналізація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транзакційних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-маркетинг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заходів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продажу на ринку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мережевих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-сайт,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повинна бути представлена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розмістити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сплатити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замовлення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-маркетинг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безліч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сайту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системах).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3202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8982" y="138546"/>
            <a:ext cx="10945091" cy="359359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попиту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ціноутворення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збуту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збуту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асортименту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т.д.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напрямком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-маркетингу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сайту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системах.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сайту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системах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цільовою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аудиторією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як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тематичні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каталоги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каналами, по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цільові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відвідувачі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потрапляють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сайт.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сайту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системах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заходів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сайту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ресурс став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цільової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відвідуємо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розкрутка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сайту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нарощування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посилальної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оптимізацію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сайту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реклама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опитувань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спілкування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зворотного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зв'язку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оперативне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потреб);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сайту,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оптимізація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моніторинг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527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85424" y="1205347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Розкрутка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сайту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Розкрутка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сайту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реєстрація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сайту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системах і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спеціалізованих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каталогах,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обмін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посиланнями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платних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посилань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популярних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-серверах з метою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авторитетності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ресурсу,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вказівка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​​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електронної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-сайту у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оголошеннях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Оптимізація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сайту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Оптимізація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сайту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оптимізація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сайту,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підбір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текст і заголовок сайту.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43084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3133" y="706583"/>
            <a:ext cx="10178322" cy="359359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реклама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рекламу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власного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-сайту і рекламу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Internet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вид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Реклама як вид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заснована на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наданні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сторінках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вашого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сайту для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платних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посилань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-сайт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замовника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-реклама сайту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на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залучення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аудиторії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сайт, так і на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позитивного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іміджу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До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Інтернет-реклами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відносяться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банерна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реклама (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цільова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іміджева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контекстна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реклама (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реклама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Google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реклама на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Бігуні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Яндекс.Директ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того, до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-маркетингу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відносяться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Direct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marketing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 і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Network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marketing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мережевий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48088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30004" y="180110"/>
            <a:ext cx="10607813" cy="359359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Direct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marketing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Для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Direct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marketing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 (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Direct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Marketing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максимальну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вибірковість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включає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себе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клієнтської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організацію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цією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базою для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персоналізації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поштова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розсилка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персоніфіковані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продажу і так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Network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marketing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Для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Internet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MLM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Network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marketing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Внемагазинная форма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ведення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роздрібної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торгівлі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Суть MLM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мережевого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маркетингу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зводиться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того,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просуваючи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торгові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пропонують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покупцям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теж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стати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торговими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представниками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MLM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називають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Network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Marketing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мережевим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маркетингом, так як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дистриб'ютори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формують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мережу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ієрархічну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організацію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покупців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стають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дистриб'юторами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MLM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один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роздрібної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торгівлі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через мережу,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дистриб'юторів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бізнес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4616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7604" y="96983"/>
            <a:ext cx="10968031" cy="359359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Платіжні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Інтернеті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платіжні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платіжних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За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сплатити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домен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хостинг для сайту,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комунальні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мобільний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зв'язок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кабельне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супутникове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телебачення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покупку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електронному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магазині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надаються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комерційними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-сайтами і т.д.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способу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розрахунків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платіжні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інтернету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поділяють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при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банківських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карток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дебетні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працюють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чеками і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цифровими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грошима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чеки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аналог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паперових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чеків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платник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гроші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рахунку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банку,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пересилати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одержувачу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електронному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платежу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застосовуються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розрахунків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Для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дрібних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термінових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платежів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так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званих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мікроплатежів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для оплати покупок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невеликій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вартості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застосовуються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гроші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гроші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аналог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готівки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гроші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платіжних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системах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називаються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різному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Вони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купуються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купуються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користувачами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вводяться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пристрої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зберігаються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До таких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пристроїв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відносяться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смарт-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банківські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платіжні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картки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мікропроцесором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програмно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апаратні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сервери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платіжних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 і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комп'ютери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8892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3564" y="0"/>
            <a:ext cx="11042071" cy="359359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Для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здійснення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платежів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мережах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смарт-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підключити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спеціальний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зчитувальний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пристрій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комп'ютера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платника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В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даний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технологія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країнах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СНД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знайшла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широкого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За кордоном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смарт-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Mondex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емітуються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MasterCard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uk-UA" sz="19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У СНД для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мікроплатежів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широко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другий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тип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пристроїв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електронними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грошима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забезпечують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взаєморозрахунки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безпосередньо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платником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одержувачем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підключені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однієї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тієї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платіжної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стати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учасником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однієї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платіжних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 в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Інтернеті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ній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зареєструватися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Вам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відкриють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електронних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гаманців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9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Електронний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гаманець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електронний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пристрій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зберігає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своїй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пам'яті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суму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грошових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коштів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цифрові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гроші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 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розрахунки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Вам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спочатку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купити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цифрові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гроші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перевести (ввести)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гаманці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наповнити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можете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сплачувати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покупки.</a:t>
            </a:r>
            <a:endParaRPr lang="uk-UA" sz="19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грошових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коштів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електронні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гаманці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методами,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передбачаються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конкретної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платіжною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системою. 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Електронні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гроші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віртуального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рахунку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можете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обміняти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реальні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гроші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вивести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електронних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платіжних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систем.</a:t>
            </a:r>
            <a:endParaRPr lang="uk-UA" sz="19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Існуючі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електронні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платіжні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 правило,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забезпечують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користувачів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Web-інтерфейсом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рахунками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гаманцями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але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деякі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платіжні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вимагають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скачати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встановити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спеціальну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прикладну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програму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комп'ютер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користувача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WebMoney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Transfer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uk-UA" sz="19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82701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0841" y="457201"/>
            <a:ext cx="10178322" cy="359359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УПлатіжна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WebMoney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Transfer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засіб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розрахунків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інтернеті</a:t>
            </a:r>
            <a:endParaRPr lang="uk-UA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WebMoney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Transfer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платіжна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розрахунків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online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Internet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створена в 1998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(wmtransfer.com/).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Для того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стати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учасником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платіжної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WebMoney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Transfer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встановити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комп'ютер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клієнтське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ПЗ - WM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Keeper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Keeper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Classic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та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зареєструватися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інтерфейс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прийнявши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угоди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вам буде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присвоєно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ідентифікатор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WM-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ідентифікатор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WMID: 088492845977).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Для вас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будуть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WM-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гаманців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(по одному для кожного з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WebMoney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WMZ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облікові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одиниці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WM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USD;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WME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облікові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одиниці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WM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EUR;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WMU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облікові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одиниці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WM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UAH;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WMR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облікові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одиниці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WM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RUR.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8934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55965" y="615967"/>
            <a:ext cx="1077883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За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платіжної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WebMoney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Здійснювати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безпечні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миттєві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перекази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іншим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користувачам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Приймати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платежі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інтернеті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товари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Комісія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переклади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становить - 0.8%.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операції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платіжній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WebMoney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відбуваються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гаманцями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одного типу. Ви можете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переказати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кошти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свого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Z-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гаманця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інший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Z-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гаманець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Отримати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реквізити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поповнення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можете за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WebMoney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Keeper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Classic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(пункт меню «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Поповнити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гаманець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...»).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Знайти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яких-небудь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причин не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надійшов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ваш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гаманець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можете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розділі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Розшук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платежів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У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платіжній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реалізована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WM-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атестації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користувач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WM-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атестат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цифрове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свідоцтво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складене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підставі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наданих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персональних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учасник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певний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бізнес-рівень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(BUSINESS LEVEL).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BL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публічна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інтегральна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характеристика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ділової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активності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власника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WM-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ідентифікатора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обчислюється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тривалість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активного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платіжної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WebMoney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Transfer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 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кореспондентів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з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якими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користувача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трансакції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 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обсязі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проведених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трансакцій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наявності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претензій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позитивних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відгуків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адресу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користувача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BL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побачити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діалозі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WebMoney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Keeper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роботі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конкретним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контрагентом, 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сторінках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сервісів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2191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42109" y="108540"/>
            <a:ext cx="1087581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Опис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процедури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реєстрації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Для того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стати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користувачем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платіжної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WebMoney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Transfer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виконайте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наступні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кроки: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  <a:tabLst>
                <a:tab pos="457200" algn="l"/>
              </a:tabLst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Скачайте на ваш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комп'ютер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інсталяційний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архів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клієнтської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WM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Keeper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Classic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  <a:tabLst>
                <a:tab pos="457200" algn="l"/>
              </a:tabLst>
            </a:pP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Проінсталюйте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отриманий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файл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подвійним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кліком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імені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файлу,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інсталяції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виконуйте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інструкції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з'являтимуться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екрані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  <a:tabLst>
                <a:tab pos="457200" algn="l"/>
              </a:tabLst>
            </a:pP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інсталяції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запустіть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програму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клікнувши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значку WM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Keeper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У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діалоговому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вікні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вам буде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запропоновано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зареєструватися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увійти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систему. 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Виберіть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реєстрацію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  <a:tabLst>
                <a:tab pos="457200" algn="l"/>
              </a:tabLst>
            </a:pP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Далі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вам буде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запропоновано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вказати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пам'яті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комп'ютера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зберігання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файлів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секретним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ключем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гаманцями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призначити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пароль для запуску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Заповніть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поля та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виберіть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Створити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  <a:tabLst>
                <a:tab pos="457200" algn="l"/>
              </a:tabLst>
            </a:pP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реєстрації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буде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виконаний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автоматично. Вам буде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присвоєно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унікальний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WM-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ідентифікатор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входу в систему. 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Запишіть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пароль до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нього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обов'язково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зробіть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резервну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копію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файлу з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ключем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  <a:tabLst>
                <a:tab pos="457200" algn="l"/>
              </a:tabLst>
            </a:pP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установки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створить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чотири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гаманця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R, Z, Е і U,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зможете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розрахунків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42109" y="4408438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Запуск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WebMoney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Keeper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Classic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виконується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стартового меню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піктограми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робочому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столі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При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появі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екрані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стилізованого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зображення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WM-сейфа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виберіть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Увійти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програму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і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введіть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WMID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ідентифікатор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пароль,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призначений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вами при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реєстрації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Дочекайтеся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підключення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сервера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сертифікації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(стан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Online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і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отримаєте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доступ до ваших WM-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гаманців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операцій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платіжна система WebMoney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63696" y="4160887"/>
            <a:ext cx="3128645" cy="255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501948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1382" y="925752"/>
            <a:ext cx="1072341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Рекомендації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користувачам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платіжної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WebMoney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Keeper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Classic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Користуючись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рекомендаціями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сервісами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описаними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сайті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користувачі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зможуть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убезпечити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електронні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гаманці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різного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роду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несанкціонованих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злочинних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втручань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форс-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мажорних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обставинах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При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реєстрації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вкажіть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ваш файл з ключами буде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збережений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змінному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носії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(Файл з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гаманцями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зберігатися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жорсткому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диску,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без файлу з ключами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ніхто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зможе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отримати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нього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доступ).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Зробіть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резервну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копію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файлу з ключами на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надійному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змінному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носії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забезпечте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збереження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Проводьте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цю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операцію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повторно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раз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процедури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ключів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доступу і (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паролів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70099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64328" y="99782"/>
            <a:ext cx="9767454" cy="6673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440"/>
              </a:lnSpc>
            </a:pP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електронних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платежів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-банк Приват24</a:t>
            </a:r>
            <a:endParaRPr lang="uk-UA" sz="16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У 2006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ПриватБанк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відкрив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систему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електронних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платежів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UkrMoney.com.ua для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платіжних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операції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UAH (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гривня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USD (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долар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EUR (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євро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 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UkrMoney.com є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відображенням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реальних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рахунків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користувачів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КБ "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ПриватБанк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".</a:t>
            </a:r>
            <a:endParaRPr lang="uk-UA" sz="16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зв'язку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закриттям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проекту "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UkrMoney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в 2008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залишки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грошових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коштів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рахунках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перенесені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акаунти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Приват24 на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віртуальні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Надалі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клієнти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Приват24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здійснити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переклад з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віртуального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рахунку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будь-яку карту в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своєму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акаунті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без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комісії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Ви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клієнт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ПриватБанку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зареєструватися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електронних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платежів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Приват24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сайті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https://privatbank.ua/ru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по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посиланню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Реєстрація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".</a:t>
            </a:r>
            <a:endParaRPr lang="uk-UA" sz="16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Відкриється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вікно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введіть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свій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ІПН, номер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мобільного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телефону (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логіна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та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натисніть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"Войти".</a:t>
            </a:r>
            <a:endParaRPr lang="uk-UA" sz="16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Я,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клієнт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ПриватБанку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UkrMoney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зареєструвався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Приват24 за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посиланням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Реєстрація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сайті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ПриватБанку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Система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електронних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платежів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Приват24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-Банк Приват24 -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Інтернет-банкінг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ПриватБанк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першим в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запропонував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своїм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клієнтам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інтернет-банкінгу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даний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час система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електронних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платежів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"Приват24"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вважається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зручною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системою для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розрахунків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режимі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online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Вона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управляти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віртуальними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картковими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рахунками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ПриватБанку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режимі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реального часу. Система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електронних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платежів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Приват24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високу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швидкість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переказів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низькі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тарифи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операції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переказу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коштів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Клієнт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відстежувати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операції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управляти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своїми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рахунками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будь-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комп'ютера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підключеного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завершення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реєстрації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Ви можете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увійти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свій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аккаунт і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настройки. Для входу в систему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електронних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платежів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Приват24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ввести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логін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(номер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стільникового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телефону), 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клацніть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кнопці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"Войти".</a:t>
            </a:r>
            <a:endParaRPr lang="uk-UA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Введення логіна і пароля в Приват24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9183" y="99782"/>
            <a:ext cx="1787525" cy="1837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Введення динамічного пароля в Приват24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1102" y="2964643"/>
            <a:ext cx="2168093" cy="130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220946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254" y="765718"/>
            <a:ext cx="1072341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uk-UA" sz="20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пароля Вам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надійде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дзвінок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номер телефону,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вказаний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логіна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Вам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виконати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вказівки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(ввести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контрольну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цифру на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телефоні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отримаєте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 телефону. 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технологія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захист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пароля та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входити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систему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електронних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платежів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будь-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(чужого)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комп'ютера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підключеного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відкриється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Ваш аккаунт з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безліччю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вкладок.</a:t>
            </a:r>
            <a:endParaRPr lang="uk-UA" sz="20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Поповнення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платежів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здійснювати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різними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способами: ваучером Приват24, з карт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Visa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MasterCard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створити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переклад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Вашими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рахунками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Платежі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Створити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 Переклад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Вашими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рахунками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 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Перелік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способів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поповнення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є в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акаунті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платежів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Приват24.</a:t>
            </a:r>
            <a:endParaRPr lang="uk-UA" sz="20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З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карти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\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платіжної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Приват24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оплатити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комунальні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мобільний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зв'язок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провайдера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Skype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здійснити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експрес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переклади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т.д.</a:t>
            </a:r>
            <a:endParaRPr lang="uk-UA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0216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7527" y="869258"/>
            <a:ext cx="10723418" cy="45807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440"/>
              </a:lnSpc>
              <a:spcBef>
                <a:spcPts val="1000"/>
              </a:spcBef>
            </a:pP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система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E-Gold</a:t>
            </a:r>
            <a:endParaRPr lang="uk-UA" sz="20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440"/>
              </a:lnSpc>
              <a:spcBef>
                <a:spcPts val="1000"/>
              </a:spcBef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January 20, 2015. The e-gold website is now closed !!!</a:t>
            </a:r>
            <a:endParaRPr lang="uk-UA" sz="20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Інтернаціональна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система E-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gold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створена в 1996 р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компанією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Gold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Silver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Reserve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(G &amp; SR). 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Грошові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кошти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Платіжної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кореспондуються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дорогоцінні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метали: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срібло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золото, платину і палладиум. З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причини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система E-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Gold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ефективною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міжнародних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платежів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так як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користувачів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прив'язані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якої-небудь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національній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валюті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USD E-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Gold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облікові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e-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gold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одиниці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e-gold.com,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еквівалентні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USD. 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Поповнюючи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Платіжною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e-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gold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Ви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конвертуєте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гроші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обраний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дорогоцінний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метал за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ринковою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вартістю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таким чином,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гроші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вашому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зберігаються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еквіваленті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певної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маси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вибраного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металу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За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замовчуванням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золото, але Ви можете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продати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купити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інший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дорогоцінний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метал: платину,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срібло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паладій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На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відміну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WebMoney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операції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Платіжною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e-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gold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здійснюються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браузера, без установки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додаткового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програмного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локальний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комп'ютер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8701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22218" y="734355"/>
            <a:ext cx="965661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Відкриття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Платіжною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E-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Gold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20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Відкриття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e-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gold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безкоштовно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сайті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https://www.e-gold.com/, при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браузері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включені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показу картинки, і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повинен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підтримувати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JavaScript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128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бітний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SSL. 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Відкриється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сторінка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Account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Creation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облікового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запису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на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відображається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Угода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Користувача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Ви з ним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погоджуєтеся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вибираєте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відповідну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кнопку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Agree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продовжити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реєстрацію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Далі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Вам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вказати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E-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mail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ввести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зазначену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послідовність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випадкових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чисел в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текстовий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рядок. 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система e-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gold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використовує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Turing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Number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як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міру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автоматизованого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підбору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пароля.</a:t>
            </a:r>
            <a:endParaRPr lang="uk-UA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Аккаунт E-Gold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56765" y="4212230"/>
            <a:ext cx="4442384" cy="2645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432276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942975" y="-122439"/>
            <a:ext cx="10658476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Далі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Ви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заповнюєте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анкету. 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відзначити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вся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інформація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набирається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латиницею.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Заповніть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поля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Account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 «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Ім'я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рахунку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») і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Description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 «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Опис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рахунки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»). 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Ім'я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рахунку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буде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відображатися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операціях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перекладу і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грошей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користувачами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Опис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рахунку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необов'язково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Далі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слідують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поля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User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 «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Ім'я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користувача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») і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Description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 «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Опис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користувача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»). 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Опис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користувача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необов'язково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ось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ім'я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користувача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буде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відображатися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операцій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Далі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введіть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реквізити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ім'я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адреса і т.д. 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Ім'я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прізвище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адреса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писати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транслітом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по-російськи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англійськими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літерами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двічі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введіть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пароль (вводите не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менше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8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символів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повинен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містити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букви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цифри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записані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регістрах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Використовуйте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безпечну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допоміжну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клавіатуру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e-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gold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клацніть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кнопці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SRK) для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пароля,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побоюєтеся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клавіатурних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шпигунів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троянів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вірусів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Увага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!!! SRK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відображається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акаунті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кнопки з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написом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SRK</a:t>
            </a:r>
            <a:endParaRPr lang="ru-RU" alt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5" name="Рисунок 8" descr="S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6855" y="4066903"/>
            <a:ext cx="1427925" cy="1391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128710" y="5458214"/>
            <a:ext cx="9088145" cy="120032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При правильному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заповненні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анкети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отримаєте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унікальний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номер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рахунку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Номер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рахунку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пароль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збережіть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так як вони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будуть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ідентифікувати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ваш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Платіжною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e-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gold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Обов'язково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читайте і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здійснюйте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рекомендації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викладені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сайті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e-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gold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5269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3891" y="565687"/>
            <a:ext cx="10155382" cy="1066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440"/>
              </a:lnSpc>
            </a:pP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Вхід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свій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аккаунт</a:t>
            </a:r>
          </a:p>
          <a:p>
            <a:pPr algn="ctr">
              <a:lnSpc>
                <a:spcPts val="1440"/>
              </a:lnSpc>
            </a:pPr>
            <a:endParaRPr lang="uk-UA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вході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Ваш аккаунт (в Вашу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Облікову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запис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відкритий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за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адресою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https://www.e-gold.com/acct/login.html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Вхід в свій аккаунт e-gold 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63491" y="1802119"/>
            <a:ext cx="5152576" cy="2825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644230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66800" y="693055"/>
            <a:ext cx="1059872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Вам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ввести номер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пароль і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зазначену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послідовність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випадкових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чисел. Для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пароля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використовуйте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безпечну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допоміжну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клавіатуру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e-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gold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SRK,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побоюєтеся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клавіатурних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шпигунів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троянів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вірусів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система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виявила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вашому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IP-адресу та /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настройках браузера, то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далі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відкриється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сторінка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текстовим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вікном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PIN - коду,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система направить на Ваш E-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mail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Термін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ПІН - коду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15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хвилин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моменту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відправки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Ваш E-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mail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Введення PIN - коду в e-gold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55673" y="3228110"/>
            <a:ext cx="6221355" cy="3227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644816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00545" y="756475"/>
            <a:ext cx="1086196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вдалого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PIN-коду Ви входите в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аккаунт і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отримуєте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доступ до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наступних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елементів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розміщених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шести вкладках: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Logout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вихід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вихід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Вашого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Цю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операцію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виконувати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раз, коли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закінчуєте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роботу з системою.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Balance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(баланс) - баланс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Вашого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Платіжною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e-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gold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На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цій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вкладці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ознайомитися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кількістю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дорогоцінного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металу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Вашому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поточна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вартість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обраній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валюті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Spend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відправити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- переклад e-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gold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вашого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інший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При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перекладі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знімається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комісія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розмірі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1%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суми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переказу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але не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50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центів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Redeem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вилучення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фізичне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вилучення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дорогоцінних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металів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вашого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злитка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обраного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вами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металу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реалізується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жителів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США і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Канади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History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історія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історія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ваших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платежів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Account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Info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Інформація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облікового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запису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- ваша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персональна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інформація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19408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74618" y="1282260"/>
            <a:ext cx="103632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Поповнення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виведення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рахунки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Платіжною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Найпоширенішим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способам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поповнення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відносяться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отримати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переклад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друзів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знайомих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E-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gold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прямим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банківським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переказом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безпосередньо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E-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gold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поповнити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спеціальні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віртуальні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 </a:t>
            </a:r>
            <a:r>
              <a:rPr lang="ru-RU" sz="2000" u="sng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реальні</a:t>
            </a:r>
            <a:r>
              <a:rPr lang="ru-RU" sz="20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sz="2000" u="sng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обмінні</a:t>
            </a:r>
            <a:r>
              <a:rPr lang="ru-RU" sz="20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sz="2000" u="sng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пункти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систему </a:t>
            </a:r>
            <a:r>
              <a:rPr lang="ru-RU" sz="2000" u="sng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WebMoney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Виведення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коштів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Платіжною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E-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Gold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Виведення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грошей з E-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gold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здійснювати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аналогічними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способами,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через систему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WebMoney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через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обмінні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пункти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банківським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переказом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відзначити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виведенні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коштів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E-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Gold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обмінні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пункти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встановлюють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високу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Комісію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3270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05346" y="302337"/>
            <a:ext cx="10377054" cy="3606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000"/>
              </a:spcBef>
            </a:pP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Криптовалюта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зашифрована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цифрова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електронна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валюта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децентралізованої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електронної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платіжної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1000"/>
              </a:spcBef>
            </a:pPr>
            <a:endParaRPr lang="uk-UA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Криптовалюта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cryptocurrency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криптографічний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валюта)</a:t>
            </a:r>
            <a:endParaRPr lang="uk-UA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Криптовалюта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децентралізовані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цифрові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гроші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функціонують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розподіленої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комп'ютерної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Для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криптовалюта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характерним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відсутність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центру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криптовалюта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прив'язана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банківських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систем,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держав),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міг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би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контролювати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емісію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впливати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курс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криптовалюта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впливати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транзакції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учасників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платіжної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До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криптовалюта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відносяться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Litecoin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Peercoin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Ethereum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Ripple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т.д.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Bitcoin, BTC (bit -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coin -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монета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BitCoin-віртуальна монета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15324" y="4166217"/>
            <a:ext cx="1861820" cy="1872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906125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86691" y="-5417"/>
            <a:ext cx="10723418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Однією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популярних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криптовалюта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є 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. 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пірінгова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(P2P)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система (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Peer-to-Peer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Electronic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Cash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System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яка в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біткойн-мережі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використовує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віртуальну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валюту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певний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набір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байт,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сформований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емітентом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У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січні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2009 року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згенерований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перший блок, 50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біткойнов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З 2009 по 2010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рік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операції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купівля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-продаж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біткойнов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здійснювалися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У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квітні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2010 року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відбулася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перша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офіційна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продаж 1000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біткойнов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 0,3 цента. 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Обмінний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курс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станом на 28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серпня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2017 р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coinmarketcap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1.0000 BTC = 4307.34 USD, 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обмінний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курс в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Інтернет-банкінгу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Приват24: 1 BTC = 109946.5501 Приват24 UAH.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Для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платіжної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криптографічні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хеш-функції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і </a:t>
            </a:r>
            <a:r>
              <a:rPr lang="ru-RU" sz="2000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Blockchain</a:t>
            </a:r>
            <a:r>
              <a:rPr lang="ru-RU" sz="20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блокчейн</a:t>
            </a:r>
            <a:r>
              <a:rPr lang="ru-RU" sz="20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технологія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000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Blockchain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застосовується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метою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збереження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біткойн-транзакцій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Хеш-функції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є основою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безпеки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незмінність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структури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блокчейнов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ланцюжки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блоків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 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Ланцюжок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блоків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списку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блоків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наступний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блок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хеш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попереднього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блоку, і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того, як в блоки (списки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транзакцій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записані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біткойн-транзакції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платежі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ніхто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змінити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"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Blockchain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(блок-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ланцюг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є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публічним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регістром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(журналом)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транзакцій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криптовалюта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коли-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небудь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виконувалися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стає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дедалі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нього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додаються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завершення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»блоки з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новим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набором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записів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Блоки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додаються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блок-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ланцюжок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лінійному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хронологічному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порядку.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вузол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комп'ютер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підключений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використанням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ПЗ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клієнта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виконує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перевірки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ретрансляції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транзакцій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отримує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копію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блок-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ланцюга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яка автоматично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завантажується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підключенні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блок-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ланцюжок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повну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інфо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мацію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адреси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балансах прямо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блоку генезису до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останнього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завершеного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блоку ". - </a:t>
            </a:r>
            <a:r>
              <a:rPr lang="ru-RU" sz="2000" u="sng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Investopedia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5037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255" y="0"/>
            <a:ext cx="11055927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майбутньому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технологія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blockchain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використана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будь-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сфері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людської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довготривалого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прозорого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надійного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достовірного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зберігання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будь-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BTC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оплати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деяких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обміняти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іншу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валюту. 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оперативно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переводити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гроші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без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посередників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Обмін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традиційні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валюти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здійснити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приватних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обмінні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пункти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спеціальні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біржі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зазначити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цифрова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монета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відміну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традиційної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валюти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забезпечена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реальною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вартістю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є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анонімною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валютою,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сформованої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випадковим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набором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символів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(цифр і букв). 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Емітентом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Майнер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клієнти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платіжної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обчислювальні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потужності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свого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обладнання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орендовані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потужності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розподіленої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біткойн-мережі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отримують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винагороду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емітованих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біткойнов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мінімальна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величина 10 </a:t>
            </a:r>
            <a:r>
              <a:rPr lang="ru-RU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-8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біткойнов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 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Мінімальна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передана величина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отримала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назву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Сатоши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(10 </a:t>
            </a:r>
            <a:r>
              <a:rPr lang="ru-RU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-8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біткойнов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в честь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Сатоси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Накамото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Емісія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децентралізована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обмежена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обсягом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Кінцевий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обсяг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біткойнов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обмежений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21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мільйоном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Кожні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десять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хвилин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обробка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транзакції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в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світі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з'являються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25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біткойнов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(один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новий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блок)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незалежно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того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скільки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людина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видобуває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емітовані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розподіляються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усіма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здобувачами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 Так як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кінцевий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обсяг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обмежений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то, при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заданому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розробником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програмного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Сатоси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Накамото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алгоритмі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видобутку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імовірно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емісія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зупиниться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2140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У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підсумку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видобувачів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біткойнов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Майнер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працює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певний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складніше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добувати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менше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отриманий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прибуток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добувати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біткоіни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потужні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обчислювальні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встановлюється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 для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розподіленої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біткойн-мережі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розробки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Майнінг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біткойнов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mining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uk-UA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типи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програмного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стандартний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біткойн-клієнт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базовий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клієнт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біткойн-клієнтами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при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програми-клієнти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з'єднуються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собою в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однорангові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з'єднання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(P2P);</a:t>
            </a:r>
            <a:endParaRPr lang="uk-UA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програма-майнер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для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розробки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біткойнов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для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Bitcoin-Майнінг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4771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7527" y="341940"/>
            <a:ext cx="10764982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Де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купити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продати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uk-UA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безпосередньо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біткойн-клієнта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обміняти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сервіси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обміну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цифрових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валют: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обмінники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біржі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через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спеціалізовані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банкомати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самостійно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добувати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(Майн)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Заробити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різними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способами,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викладеними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Internet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Як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Майні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добувати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біткойни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uk-UA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даний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два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здійснення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Майнінг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перший -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купити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відповідні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апаратні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видобутку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біткойнов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виконувати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Майнінг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дому,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другий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інвестувати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розробку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хмарних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біткойнов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При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першому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варіанті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розглянути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наступні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впливають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прибуток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поточне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котирування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вартість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апаратних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Майнінг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електрику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охолодження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апаратних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зазначити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Майнінг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дому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доцільно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придбати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пристрої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типу ASIC (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blockhunter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здатні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замінити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ферму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комп'ютерів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того,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добувати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біткоіни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треба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обов'язково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пулі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(у великих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спільнотах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Майнер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так як в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даний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час в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поодинці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добувати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економічно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невигідно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Другий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розробки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біткойнов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інвестувати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розробку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хмарних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біткойнов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Хмарна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видобуток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біткойнов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користувачеві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платити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апаратного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програмного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необхідного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розробки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біткойнов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однією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компаній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хмарного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Майнінг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Genesis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Mining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9821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42655" y="1679803"/>
            <a:ext cx="9809018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Відкриття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рахунку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Платіжною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24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користуватися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BTC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придбати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гаманець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Гаманець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є як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сховищем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біткойнов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так 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інструментом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розрахунків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Номер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гаманця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адреси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переказів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біткойн-гаманця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wallet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здійснити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встановлювати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ПК,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MultiBit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Windows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так 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створенням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онлайн-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гаманця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на веб-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ресурсі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Coinbase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10857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83672" y="575742"/>
            <a:ext cx="10737273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Організація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сайту для </a:t>
            </a:r>
            <a:r>
              <a:rPr lang="ru-RU" sz="16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ведення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власного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електронного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Для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ведення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електронного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власний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сайт.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Сайти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створюються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іміджу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ведення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ефективної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реклами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маркетингових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метою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пошуку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покупців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обсягу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продажів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інформаційної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сервісної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підтримки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Сайти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використані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інформаційних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каналів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обміну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інформацією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партнерами.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того,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сайти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інструментом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ведення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електронного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мережевого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В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випадку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сайти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виконують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торгових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майданчиків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до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відносяться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біржі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аукціони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т.д.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Сайти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розроблено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надання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онлайнові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обмінні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пункти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т.п.) і так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далі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того,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сайти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 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дистанційного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навчання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через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Інтернет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. Таким чином,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ведення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електронного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електронної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комерції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без сайту не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представляється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можливим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-сайт (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site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ділянка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сервері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набір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Web-сторінок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файлів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пов'язаних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собою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гіперпосиланнями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Web-сторінки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гіпертекстові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документи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являють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собою текст, в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містяться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спеціальні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команди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звані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тегами (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tags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 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теги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забезпечують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форматування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елементів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сторінки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дозволяють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розміщувати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ній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тексту,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графічні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об'єкти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малюнки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звук,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відео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анімацію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гіперпосилання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т.д.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Web-сторінки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створюються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спеціальної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мови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HTML. 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Мова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HTML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Hyper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Markup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Language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мовою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розмітки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гіпертексту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розмітка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тегів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Сьогодні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HTML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застосовуються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мови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розмітки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WML, XML. 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Web-сторінку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відкрити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подивитися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браузера (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прикладної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перегляду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гіпертекстових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документів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Основними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компонентами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Web-сторінки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є: текст, дизайн і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навігації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Текст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несе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собі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інформаційне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навантаження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сторінки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сайту, тому головне на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сайті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зміст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контент. Дизайн сайту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визначається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вмістом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сторінок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Дизайн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оживляє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сторінки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за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унікального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оформлення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сторінок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виділити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даний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сайт з числа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сайтів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Інтернеті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94130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254" y="331425"/>
            <a:ext cx="1061258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Web-сторінки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-сайт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зручні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навігації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Переміщення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 сайту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гіперпосилань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Гіперпосилання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розділи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сайту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об'єднуються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панелі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навігації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розміщуються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кожній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сторінці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вгорі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ліворуч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праворуч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внизу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сторінки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 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сайт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велику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сторінок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створити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карту сайту і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вказати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ній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посилання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сторінки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сайту. 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того,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сайт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містити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пошукову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систему для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пошуку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сайті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Веб-сайту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мету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сайту;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розробити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ТЗ;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зареєструвати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домен сайту в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певній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зоні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ua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net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т.д.);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розробити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сайт;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розмістити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створений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сайт на хостингу (для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ведення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електронного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сайт треба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розміщувати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платному хостингу);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зареєструвати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пошукових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системах і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тематичних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каталогах;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виконати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пошукову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оптимізацію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сайту;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здійснювати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постійну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підтримку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сайту,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пошукову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оптимізацію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моніторинг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функціонування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Організація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-сайту,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дизайну,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сторінок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сайту за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редактора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FrontPage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детально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викладені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розділі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Прикладні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програми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створення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Веб-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сайтів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. 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FrontPage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відноситься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візуальних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редакторів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дозволяють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створювати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Web-сторінки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"як вона є", в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режимі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WYSIWYG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(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See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Ви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бачите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то і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отримуєте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Ви вводите,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редагуєте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форматуєте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тексти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вставляєте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малюнки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таблиці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як в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звичайному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текстовому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редакторі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Word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FrontPage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генерує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відповідний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HTML-код документа.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Партнерські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програми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Аффілат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6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програми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uk-UA" sz="16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Партнерські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ділове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співробітництво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бізнесменів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коли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бізнесмени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поширення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продуктів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певних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залучають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бізнес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партнерів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78787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35806" y="2505670"/>
            <a:ext cx="49282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5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3019390937"/>
      </p:ext>
    </p:extLst>
  </p:cSld>
  <p:clrMapOvr>
    <a:masterClrMapping/>
  </p:clrMapOvr>
</p:sld>
</file>

<file path=ppt/theme/theme1.xml><?xml version="1.0" encoding="utf-8"?>
<a:theme xmlns:a="http://schemas.openxmlformats.org/drawingml/2006/main" name="Віхоть">
  <a:themeElements>
    <a:clrScheme name="Віхоть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Віхоть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іхоть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289</TotalTime>
  <Words>6314</Words>
  <Application>Microsoft Office PowerPoint</Application>
  <PresentationFormat>Широкий екран</PresentationFormat>
  <Paragraphs>243</Paragraphs>
  <Slides>39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39</vt:i4>
      </vt:variant>
    </vt:vector>
  </HeadingPairs>
  <TitlesOfParts>
    <vt:vector size="45" baseType="lpstr">
      <vt:lpstr>Arial</vt:lpstr>
      <vt:lpstr>Century Gothic</vt:lpstr>
      <vt:lpstr>Times New Roman</vt:lpstr>
      <vt:lpstr>Wingdings</vt:lpstr>
      <vt:lpstr>Wingdings 3</vt:lpstr>
      <vt:lpstr>Віхоть</vt:lpstr>
      <vt:lpstr>Інтернет бізнеС, електронна комерція</vt:lpstr>
      <vt:lpstr> Основні способи ведення мережевого бізнесу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Приступа Богдан Володимирович</dc:creator>
  <cp:lastModifiedBy>Богдан Володимирович Приступа</cp:lastModifiedBy>
  <cp:revision>9</cp:revision>
  <dcterms:created xsi:type="dcterms:W3CDTF">2020-11-06T10:48:12Z</dcterms:created>
  <dcterms:modified xsi:type="dcterms:W3CDTF">2025-01-10T12:09:17Z</dcterms:modified>
</cp:coreProperties>
</file>