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Тема:</a:t>
            </a:r>
            <a:r>
              <a:rPr lang="uk-UA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Нестероїдні </a:t>
            </a:r>
            <a:r>
              <a:rPr lang="uk-UA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протизапальні засоби. Характеристика, класифікація, зв'язок між структурою і фармакологічною дією, механізм дії, методи отримання, методи аналізу, застосування в медицині.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912" y="820594"/>
            <a:ext cx="11265408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Нестероїдні протизапальні засоби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(НПЗП) – також відомі як нестероїдні протизапальні агенти/анальгетики (НПЗА), або нестероїдні протизапальні засоби (НПЗЗ) це клас лікарських засобів, які забезпечують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антипіретичний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(жарознижуючий) ефекти і, при застосуванні у вищих дозах, протизапальний ефект.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 в вітчизняній науково-популярній медико-фармацевтичній літературі можна зустріти використання англомовної абревіатури до назви цієї групи препаратів: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NSAIDs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Nonsteroidal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anti-inflammatory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 «нестероїдні» відрізняє ці препарати від стероїдів, які, серед широкого кола інших ефектів, мають аналогічні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ейкозаноїд-пригнічуючу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протизапальну дію. Як анальгетики, нестероїдні протизапальні засоби незвичайні тим, що вони не є наркотичними і, отже, можуть бути використані як альтернатива наркотикам, оскільки не призводять до звикання.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Станом на сьогодні немає єдиної універсальної класифікації НПЗП, для зручності і для відповідної потреби їх розподіляють за наступними критеріями: за хімічною структурою; тривалістю і силою протизапального, </a:t>
            </a:r>
            <a:r>
              <a:rPr lang="uk-UA" sz="16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анальгезивного</a:t>
            </a: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ефекту; селективністю, впливом на метаболізм суглобового хряща та іншими параметрами асоційованими з механізмом реалізації ефекту.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нестероїдних протизапальних препаратів (НПЗП) 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хімічною структурою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680642"/>
              </p:ext>
            </p:extLst>
          </p:nvPr>
        </p:nvGraphicFramePr>
        <p:xfrm>
          <a:off x="254524" y="1859909"/>
          <a:ext cx="10965164" cy="4578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1448">
                  <a:extLst>
                    <a:ext uri="{9D8B030D-6E8A-4147-A177-3AD203B41FA5}">
                      <a16:colId xmlns:a16="http://schemas.microsoft.com/office/drawing/2014/main" val="2000142023"/>
                    </a:ext>
                  </a:extLst>
                </a:gridCol>
                <a:gridCol w="5643716">
                  <a:extLst>
                    <a:ext uri="{9D8B030D-6E8A-4147-A177-3AD203B41FA5}">
                      <a16:colId xmlns:a16="http://schemas.microsoft.com/office/drawing/2014/main" val="1515941356"/>
                    </a:ext>
                  </a:extLst>
                </a:gridCol>
              </a:tblGrid>
              <a:tr h="4578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І. Похідні кислот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Арилкарбонові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саліцилової кислоти або саліцилати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Ацетилсаліцилова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Дифлунісал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антранілової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 або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фенамати</a:t>
                      </a:r>
                      <a:endParaRPr lang="uk-UA" sz="1500" b="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Ніфлумова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Арилалканові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гетерооцтової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Кеторолак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індол-/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інденоцтової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Індометацин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Суліндак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Етодолак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арилпропіонової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Ібупрофен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Напроксен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Енолінові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піразоліну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Метамізолу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натрієва сіль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ФеназонБутадіон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Оксиками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Піроксикам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Мелоксикам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ІІ. Деякі інші похідні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Німесулід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Колхіцин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Целекоксиб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Набуметон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ІІІ. Комбіновані препарати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Артротек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мізопростол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Амбене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дексаметазон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Аспіфат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(кислота ацетилсаліцилова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сукральфат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Доларен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парацетамол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77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073" y="366988"/>
            <a:ext cx="115195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НПЗП за </a:t>
            </a:r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вираженістю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протизапального ефекту</a:t>
            </a:r>
            <a:endParaRPr lang="uk-UA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із вираженою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Саліцилати (кислота ацетилсаліцилова,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дифлунісал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Піразолідини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фенілбутазон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суліндак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етодолак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Оксиками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Алканони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набуметон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пропіонової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напроксен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фенопофен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флурбіпрофен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кислота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тіапрофенова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сульфонанілідів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інших хімічних груп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зі слабкою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антранілової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мефенамова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метамізол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натрію,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пропіфеназон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параамінофенолу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парацетамол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гетероарилоцтової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кеторолак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489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767" y="979868"/>
            <a:ext cx="11293311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відкриттям двох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ЦОГ* була запропонована класифікація НПЗП (J.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Frolich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1997 р.) у модифікації: селективні інгібітори ЦОГ-1 (низькі дози кислоти ацетилсаліцилової); неселективні інгібітори ЦОГ – більшість НПЗП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селективні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високоселективні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(специфічні)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вальдекоксиб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sz="22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Циклооксигеназа</a:t>
            </a:r>
            <a:r>
              <a:rPr lang="uk-UA" sz="2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офіційна назва — </a:t>
            </a:r>
            <a:r>
              <a:rPr lang="uk-UA" sz="2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простагландин-ендопероксид-синтаза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PTGS) – фермент (точніше, родина ізоферментів, КФ 1.14.99.1), що відповідає за утворення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простаноїдів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зокрема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тромбоксану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як-от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простацикліну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арахідонової кислоти. Тому два людських ізоферменти PTGS1 і PTGS2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умедичній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літературі часто називають ЦОГ-1 і ЦОГ-2.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167990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1085" y="205253"/>
            <a:ext cx="11679810" cy="601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 протизапальної дії НПЗП пов’язаний із пригніченням ними активності ЦОГ – ключового ферменту метаболізму арахідонової кислоти і, як наслідок, зниженням синтезу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(ПГ). На початку 90-х років ХХ ст.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Вейном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встановлено, що в організмі одночасно існує дві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ферменту ЦОГ – ЦОГ-1 (конститутивна) і ЦОГ-2 (індукована). Вони мають різні функції: ЦОГ-1 відповідає за синтез ПГ, що беруть участь у захисті слизової оболонки ШКТ, регуляції функції тромбоцитів і ниркового кровотоку, а другий ізофермент (ЦОГ-2) бере участь у синтезі ПГ при запаленні. Терапевтичний ефект НПЗП реалізується за рахунок гальмування активності ЦОГ-2, а основні побічні ефекти з’являються при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ЦОГ-1.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2913">
              <a:lnSpc>
                <a:spcPct val="114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Протизапальна дія НПЗП також пов’язана з гальмуванням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перекисного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окиснення ліпідів, стабілізацією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лізосомальних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мембран, гальмуванням процесів утворення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макроергічних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процесах окисного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фосфорилювання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гальмуванням агрегації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нейтрофілів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пригніченням синтезу, взаємодією з рецепторами, інактивацією інших медіаторів запалення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брадикінін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лімфокіни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лейкотрієни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фактори комплементу й ін.).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926" y="398171"/>
            <a:ext cx="11566688" cy="601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побічних ефектів НПЗП досить широкий. До найбільш частих і небезпечних побічних ефектів належать шлунково-кишкові ускладнення. Термін «NSAID-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gastropathy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що був уведений у 1986 р. S.H.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Roth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означає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ерозивновиразкові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гастроінтестинальні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ураження на фоні прийому НПЗП.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декілька факторів, що спричиняють підвищення ризику НПЗП-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гастропатії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них належать: вік (старше 60 років), наявність патології ШКТ в анамнезі, прийом високих доз чи одночасний прийом декількох НПЗП, одночасний прийом із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глюкокортикоїдами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тривале застосування НПЗП (понад 3 місяці), терапія антикоагулянтами та/чи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антиагрегантами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для НПЗП характерна низка інших проявів побічної дії: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затримка натрію та води і, як наслідок, підвищення АТ;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 різного роду кровотеч;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алергічні реакції (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бронхоспазм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анафілактичний шок, набряк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Квінке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600" dirty="0"/>
          </a:p>
        </p:txBody>
      </p:sp>
    </p:spTree>
    <p:extLst>
      <p:ext uri="{BB962C8B-B14F-4D97-AF65-F5344CB8AC3E}">
        <p14:creationId xmlns:p14="http://schemas.microsoft.com/office/powerpoint/2010/main" val="47871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744" y="953624"/>
            <a:ext cx="1157630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патогенетичне лікування НПЗП показані при запаленні м’яких тканин, опорно-рухового апарату, при лікуванні ревматичних, серцево-судинних, нервових захворювань, при травмах, у післяопераційний період та ін. НПЗП широко застосовують для симптоматичної терапії больового синдрому різного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генезу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для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купірування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гарячки (пропасниці).</a:t>
            </a:r>
            <a:endParaRPr lang="uk-UA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Протипоказані НПЗП при індивідуальній непереносимості, пептичній виразці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та/або дванадцятипалої кишки, у період вагітності та годування грудьми, при тяжкому ураженні нирок. Ацетилсаліцилова кислота протипоказана дітям у віці до 12 років (небезпека розвитку синдрому Рея).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1288" y="188899"/>
            <a:ext cx="8531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Фармацевтичний аналіз </a:t>
            </a:r>
            <a:endParaRPr lang="uk-UA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Нестероїдних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протизапальних засобів (НПЗЗ)</a:t>
            </a:r>
            <a:endParaRPr lang="uk-UA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831" y="1143006"/>
            <a:ext cx="4589400" cy="20570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9768" y="3295180"/>
            <a:ext cx="113934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Взаємодією кислоти саліцилової з натрію гідрокарбонатом або еквівалентною кількістю натрію гідроксиду: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905" y="4498331"/>
            <a:ext cx="84391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9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6552" y="2562320"/>
            <a:ext cx="996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Реакція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розчином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– синьо-фіолетове забарвлення, яке зникає від додавання невеликої кількості кислоти хлористоводневої і зберігається в присутності кислоти оцтової: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3945529"/>
            <a:ext cx="7467600" cy="16383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496" y="242685"/>
            <a:ext cx="11073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пластівці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96 %-ному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/>
              <a:t> </a:t>
            </a:r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6552" y="1443014"/>
            <a:ext cx="10750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дає реакції на саліцилати.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0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896" y="28412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нагріванні кислоти саліцилової понад 160 °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 її декарбоксилування з утворенням фенолу (запах). Аби запобігти сублімації, реакцію проводять у присутності солей органічних кислот (натрію цитрату):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9" y="1655064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0896" y="2932254"/>
            <a:ext cx="11347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ауринового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формальдегіду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(реактив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284" y="3843300"/>
            <a:ext cx="7912671" cy="290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496" y="216331"/>
            <a:ext cx="8366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2648" y="677996"/>
            <a:ext cx="10863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 розчином 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піроантимонату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гексагідроксостибіату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V)) –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 білий осад: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105" y="1532508"/>
            <a:ext cx="4781550" cy="4381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648" y="1970658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метоксифенілоцтової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119" y="2968561"/>
            <a:ext cx="7867650" cy="84772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12648" y="3816286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амоніаку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карбонату.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2648" y="4647283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хлористоводневою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внесена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безбарвне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9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8304" y="7917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1144" y="540836"/>
            <a:ext cx="10969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42021"/>
                </a:solidFill>
                <a:latin typeface="Times-Roman"/>
              </a:rPr>
              <a:t>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Ацидиметрії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(проводиться за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аналогією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бензоатом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713" y="1371833"/>
            <a:ext cx="6560371" cy="1407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356" y="2715768"/>
            <a:ext cx="6804576" cy="28715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6072" y="5587348"/>
            <a:ext cx="10853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світла, у сухому місці.</a:t>
            </a:r>
          </a:p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жарознижувальний та протизапальний засіб.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72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6656" y="160127"/>
            <a:ext cx="8823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 ацетилсаліцилова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acetylsalicylicum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145" y="621792"/>
            <a:ext cx="2938566" cy="1911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29712" y="261563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2-(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Ацетокси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)бензойна кислота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6656" y="3294750"/>
            <a:ext cx="11192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Ацетилуванням кислоти саліцилової оцтовим ангідридом: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037" y="4466861"/>
            <a:ext cx="7452934" cy="14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312" y="233237"/>
            <a:ext cx="1157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Ацетилуванням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трихлориду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86" y="1179650"/>
            <a:ext cx="8220075" cy="1590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1752" y="2738446"/>
            <a:ext cx="10351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Взаємодією кислоти саліцилової з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кетеном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54" y="3163295"/>
            <a:ext cx="6848475" cy="16192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2336" y="4758907"/>
            <a:ext cx="11384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 або безбарвні кристали. Лікарський засіб стійкий у сухому повітрі, у вологому поступово гідролізується з утворенням оцтової і саліцилової кислот. Малорозчинний у воді, легкорозчинний у 96 %-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розчинний в ефірі, розчинах гідроксидів та карбонатів лужних металів.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3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888" y="18241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Лікарський засіб піддають лужному гідролізу: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1363784"/>
            <a:ext cx="6491287" cy="11177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616" y="2481489"/>
            <a:ext cx="115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 підкислюють кислотою сульфатною розведеною – спостерігається утворення білого кристалічного осаду кислоти саліцилової, який ідентифікують за температурою плавлення (ДФУ):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192" y="3576020"/>
            <a:ext cx="5593080" cy="1459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0248" y="5035464"/>
            <a:ext cx="11445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Реакційну суміш фільтрують, до фільтрату додають спирт і кислоту сульфатну концентровану: утворюється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оцтовоетиловий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має характерний запах (нефармакопейна реакція):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04" y="5898407"/>
            <a:ext cx="5037391" cy="8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7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808" y="78272"/>
            <a:ext cx="1161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ідентифікують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(III) хлориду за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779" y="587449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3776" y="1854758"/>
            <a:ext cx="10863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прожарюванні з кальцію гідроксидом утворюється ацетон, пари якого забарвлюють фільтрувальний папір, змочений 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нітробензальдегідом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жовто-зелений, блакитно-зелений, а при змочуванні розчином кислоти хлористоводневої – блакитний колір (ДФУ):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368" y="2830602"/>
            <a:ext cx="6007608" cy="39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9936" y="90762"/>
            <a:ext cx="11618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зворотне титрування (ДФУ). Метод ґрунтується на омиленні субстанції розчином натрію гідроксиду, надлишок якого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відтитровують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хлористоводневою (індикатор – фенолфталеїн);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1790681"/>
            <a:ext cx="7302817" cy="28158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4048" y="4606558"/>
            <a:ext cx="11484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тарі.</a:t>
            </a:r>
          </a:p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Протиревматичний, протизапальний, жарознижувальний, болезаспокійливий засіб, а також для попередження утворення тромбів, при тромбозі судин сітківки, порушенні мозкового кровообігу, для попередження ускладнень і зменшення приступів стенокардії при ішемічній хворобі серця.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7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512" y="131356"/>
            <a:ext cx="10863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Метамізолу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натрієва сіль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Анальгін 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Analginum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Sodium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1331685"/>
            <a:ext cx="3612642" cy="19388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3744" y="3267608"/>
            <a:ext cx="8284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[(1,5-диметил-3-оксо-2-феніл-2,3-дигідро-1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-піразол-4-іл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000" i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метиламіно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метансульфонат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248" y="397549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4591050"/>
            <a:ext cx="73152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100156"/>
            <a:ext cx="11801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майже білого кольору. У присутності вологи розкладається. Водні розчини при стоянні жовтіють. Дуже легко розчинний у воді, розчинний у 96 %-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спирті.</a:t>
            </a:r>
          </a:p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з розчином гідрогену пероксиду концентрованого дає синє забарвлення, яке швидко зникає і через декілька хвилин переходить в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-червоне.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іншими окисниками (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хлорне вапно,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анальгін також утворює забарвлені продукти окиснення</a:t>
            </a:r>
            <a:r>
              <a:rPr lang="uk-UA" sz="28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01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960" y="148304"/>
            <a:ext cx="113812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Підкислений розчин субстанції обережно нагрівають. Пробірку накривають фільтрувальним папером, змоченим розчином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розчином крохмалю. Пари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оксиду, що виділяються,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 фільтрувальний папір у синій колір. Формальдегід, що виділяється, з розчином натрієвої солі кислоти хромотропової у кислоті сульфатній дає синьо-фіолетове забарвлення: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50" y="1624488"/>
            <a:ext cx="5762335" cy="516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46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" y="135142"/>
            <a:ext cx="11801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Субстанція дає реакції на іони натрію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(Див. Натрію 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саліцилат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Нефармакопейна реакція. Підкислений спиртовий розчин субстанції при додаванні розчину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забарвлюється в малиновий колір (проміжні продукти окиснення), а при подальшому додаванні реактиву забарвлення посилюється і виділяється бурий осад йоду.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840" y="1458581"/>
            <a:ext cx="117287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Йодометрія (ДФУ), пряме титрування, індикатор – крохмаль,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Підкислений розчин субстанції титрують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блакитного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Температура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°C: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7" y="2651215"/>
            <a:ext cx="6677025" cy="22288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8224" y="5057037"/>
            <a:ext cx="11704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закупорених склянках із темного скла, у захищеному від світла місці.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активністю та швидкістю дії анальгін перевершує антипірин. Його розчинність сприяє швидкому всмоктуванню, а також полегшує виведення з організму. Він особливо зручний у тих випадках, коли необхідно терміново створити в крові високу концентрацію лікарської речовини.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28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3216" y="1340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Бутадіон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Butadionum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Phenylbutazone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727" y="595700"/>
            <a:ext cx="2257425" cy="1790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25240" y="231030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1,2-Дифеніл-4-бутилпіразолідиндіон-3,5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6784" y="2710417"/>
            <a:ext cx="11893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Конденсацією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бутилмалонового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етилату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28" y="3310087"/>
            <a:ext cx="6317188" cy="32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64592"/>
            <a:ext cx="119390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Білий, іноді з ледь жовтуватим відтінком порошок. Практично нерозчинний у воді, важкорозчинний у спирті, легкорозчинний у розчині натрію гідроксиду, хлороформі, ефірі й ацетоні, практично нерозчинний у кислотах розведених. Розчинність бутадіону в гідроксидах лужних металів пояснюється його кислотними властивостями, зумовленими здатністю до кето-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енольної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таутомерії: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604" y="1719536"/>
            <a:ext cx="5895975" cy="2619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984" y="4666548"/>
            <a:ext cx="119390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визначення температури плавлення, ІЧ-спектроскопія, тонкошарова хроматографія.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Після нагрівання субстанції із сумішшю кислот оцтової і хлористоводневої концентрованих додають натрію нітрит – з’являється жовте забарвлення. До одержаного розчину додають лужний розчин </a:t>
            </a:r>
            <a:r>
              <a:rPr lang="el-GR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нафтолу; спостерігається випадіння коричнево-червоного осаду.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0651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352" y="11819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3.Приокисненні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розчиномнатрію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нітриту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вкислотісульфатнійконцентрованій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з’являється оранжеве забарвлення, яке переходить у вишневе. Одночасно спостерігається виділення бульбашок газу. В жорстких умовах бутадіон як похідна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окислюється до похідних азобензолу: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986" y="1133857"/>
            <a:ext cx="5605272" cy="7918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9352" y="193550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 розчинами солей важких металів субстанція утворює нерозчинні забарвлені солі. Після нейтралізації гідроксидами лужних металів бутадіон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сульфату дає осад сіруватого кольору, який переходить у блідо-голубий: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184" y="2951167"/>
            <a:ext cx="8438875" cy="13502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9352" y="4506326"/>
            <a:ext cx="11737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чистоту. </a:t>
            </a:r>
            <a:r>
              <a:rPr lang="uk-UA" sz="2000" i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недопустима домішка. Виявляють окисненням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в кислоті сульфатній концентрованій. Не повинно з’являтися вишнево-червоне забарвлення.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 в середовищі ацетону, пряме титрування, індикатор – фенолфталеїн,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Болезаспокійливий, протизапальний і жарознижуючий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1589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0568" y="11574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06" y="946744"/>
            <a:ext cx="1444924" cy="17233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3024" y="267004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-(4-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Гідроксифеніл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)ацетамід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056" y="3042726"/>
            <a:ext cx="1198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Фенол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натрію нітритом у кислому середовищі. Утворений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нітрозофенол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відновлюють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гідрогенсульфідом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аміачному середовищі до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-амінофенолу, який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891" y="4393352"/>
            <a:ext cx="7158045" cy="17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3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640" y="167700"/>
            <a:ext cx="11756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кольору.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96 % спирті, дуже мало розчинний у метиленхлориді. Завдяки фенольному гідроксилу розчиняється в лугах.</a:t>
            </a:r>
          </a:p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marL="457200" indent="-457200" algn="just">
              <a:buAutoNum type="arabicPeriod"/>
            </a:pPr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методи: температура плавлення, УФ- та ІЧ-спектроскопія. </a:t>
            </a:r>
            <a:endParaRPr lang="uk-UA" sz="22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кислотному гідролізі утворюється </a:t>
            </a:r>
            <a:r>
              <a:rPr lang="en-US" sz="22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амінофенол, який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окиснюється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калію дихроматом до індофенолу фіолетового кольору, що не переходить у червоний: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721" y="2947034"/>
            <a:ext cx="7320751" cy="347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9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520" y="233279"/>
            <a:ext cx="11527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ацетил.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 лантану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III)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 в присутності йоду і розчину амоніаку при нагріванні утворюється синє забарвлення або осад синього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 (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556718"/>
            <a:ext cx="7354836" cy="4442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0520" y="1893242"/>
            <a:ext cx="1134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Нефармакопейні реакції: а)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утворюється синьо-фіолетове забарвлення: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48" y="2337488"/>
            <a:ext cx="3948545" cy="16459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1984" y="3983408"/>
            <a:ext cx="11446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наявність у молекулі фенольного гідроксилу зумовлює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із солями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діазонію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утворюється азобарвник червоного кольору: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88" y="4823655"/>
            <a:ext cx="79248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468344"/>
            <a:ext cx="1160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після кислотного гідролізу, під час якого утворюється первинна ароматична аміногрупа, лікарська речовина дає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діазотування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наступним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азосполученням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038" y="1900618"/>
            <a:ext cx="8480598" cy="37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1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776" y="154770"/>
            <a:ext cx="11765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Цериметрія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(ДФУ) після попереднього гідролізу субстанції кислотою сульфатною розведеною. Утворений </a:t>
            </a:r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 титрують розчином церію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сульфату, індикатор – фероїн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395" y="1622647"/>
            <a:ext cx="7692552" cy="1596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62" y="3317333"/>
            <a:ext cx="5658911" cy="25290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5552" y="5846356"/>
            <a:ext cx="11539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 </a:t>
            </a:r>
            <a:endParaRPr lang="uk-UA" sz="20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Жарознижувальний і болезаспокійливий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219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9343" y="196703"/>
            <a:ext cx="8010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диклофенак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Diclofenacum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Вольтарен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152" y="1027700"/>
            <a:ext cx="2164651" cy="16385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66288" y="266628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2-[[(2,6-дихлорфеніл)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]-феніл]ацетат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5344" y="303561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1" y="3347420"/>
            <a:ext cx="6506622" cy="35105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03" y="4461975"/>
            <a:ext cx="4401788" cy="23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5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13943"/>
            <a:ext cx="117469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білого з жовтуватим відтінком кольором,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малогігроскопічний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метанолі, розчинний у 96 %-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малорозчинний в ацетоні, практично нерозчинний в ефірі. Плавиться при температурі близько 280 °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розкладанням.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ІЧ-спектроскопія, тонкошарова хроматографія.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 розчином калію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фериціаніду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розчином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 присутності кислоти хлористоводневої поступово з’являється синє забарвлення і утворюється синій осад.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Субстанція дає реакції на натрій.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 в неводному середовищі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831" y="2851744"/>
            <a:ext cx="5640705" cy="23443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216" y="5476613"/>
            <a:ext cx="1161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сухому захищеному від світла місці.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Анальгетик, має виражену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антиревматичну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протизапальну та жарознижувальну дію.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35720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196</TotalTime>
  <Words>2436</Words>
  <Application>Microsoft Office PowerPoint</Application>
  <PresentationFormat>Широкоэкранный</PresentationFormat>
  <Paragraphs>158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Times New Roman</vt:lpstr>
      <vt:lpstr>Times-Roman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24</cp:revision>
  <dcterms:created xsi:type="dcterms:W3CDTF">2023-02-08T19:04:28Z</dcterms:created>
  <dcterms:modified xsi:type="dcterms:W3CDTF">2025-01-13T13:39:25Z</dcterms:modified>
</cp:coreProperties>
</file>