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4660"/>
  </p:normalViewPr>
  <p:slideViewPr>
    <p:cSldViewPr snapToGrid="0">
      <p:cViewPr varScale="1">
        <p:scale>
          <a:sx n="84" d="100"/>
          <a:sy n="84" d="100"/>
        </p:scale>
        <p:origin x="859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067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1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3812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7169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729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7465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498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4342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5448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401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0977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969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323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315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4871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6053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524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9742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2104" y="214991"/>
            <a:ext cx="106253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Лекція</a:t>
            </a:r>
            <a:r>
              <a:rPr lang="en-US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360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</a:t>
            </a: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дисципліни «Фармацевтична хімія»</a:t>
            </a:r>
            <a:b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</a:t>
            </a: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здобувачів </a:t>
            </a: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ІІІ курсу</a:t>
            </a:r>
            <a:endParaRPr lang="uk-UA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1792" y="2828836"/>
            <a:ext cx="11201400" cy="260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8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Блювотні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Протикашлеві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структурою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472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9609" y="934860"/>
            <a:ext cx="1158948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Блювання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–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складнорефлекторний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акт, реалізація якого здійснюється за допомогою багатьох груп м’язів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шлунка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тонкої кишки, діафрагми, черевної стінки та ін. Виникає при активації центру блювання різними факторами. Наприклад, зорові, нюхові, смакові подразники, що викликають огиду, можуть бути причиною блювання. Подразнення вестибулярного апарату,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інтерорецепторів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також може викликати блювання»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19882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2651" y="329321"/>
            <a:ext cx="11525693" cy="3355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Центральною ланкою акту блювання є розташований в довгастому мозку блювотний центр. З ним пов’язана розташована на дні шлуночка спеціальна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хеморецепторна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зона, що отримала назву пускової (тригерної). Стимуляція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хеморецептрів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цієї зони спричинює збудження блювотного центру.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Збудження блювотного центру може здійснюватися безпосередньо шляхом дії на хеморецептори пускової зони або рефлекторно.</a:t>
            </a:r>
            <a:r>
              <a:rPr lang="uk-UA" sz="2400" dirty="0"/>
              <a:t> 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2650" y="3859365"/>
            <a:ext cx="11525693" cy="1692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Блювотні засоби: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Symbol" panose="05050102010706020507" pitchFamily="18" charset="2"/>
              </a:rPr>
              <a:t>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центральної (прямої) дії – </a:t>
            </a:r>
            <a:r>
              <a:rPr lang="uk-UA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препарати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апоморфіну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гідрохлорид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Symbol" panose="05050102010706020507" pitchFamily="18" charset="2"/>
              </a:rPr>
              <a:t>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рефлекторної (непрямої) дії – </a:t>
            </a:r>
            <a:r>
              <a:rPr lang="uk-UA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препарати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термопсин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іпекакуани,</a:t>
            </a:r>
            <a:r>
              <a:rPr 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еметин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r>
              <a:rPr lang="uk-UA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417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966" y="507889"/>
            <a:ext cx="9593665" cy="594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1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2893" y="427809"/>
            <a:ext cx="111960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Нагріванням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морфіну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кислотою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хлористоводневою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095" y="1086451"/>
            <a:ext cx="8725281" cy="546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1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7953" y="0"/>
            <a:ext cx="10770782" cy="168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трохи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сіруватий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жовтуватий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сталічний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 без запаху. Під дією світла і повітря зеленіє. Важкорозчинний у воді та етанолі, практично нерозчинний в ефірі та хлороформі. Дуже легко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окиснюється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37953" y="1485656"/>
            <a:ext cx="10770782" cy="5011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Субстанція дає реакцію на хлориди.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При додаванні кислоти нітратної концентрованої з’являється криваво-червоне забарвлення.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При взаємодії з розчином йоду в присутності натрію гідрокарбонату та ефіру – ефірний шар забарвлюється в червоно-фіолетовий колір, а водний – стає зеленим.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Питоме обертання від –46° до –52° (1,5 % розчин в 0,02 </a:t>
            </a:r>
            <a:r>
              <a:rPr lang="uk-UA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 кислоти хлористоводневої).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084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2019" y="196977"/>
            <a:ext cx="118765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Ацидиметрія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неводному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меркурію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(ІІ) ацетату, s = 1.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51" y="1224951"/>
            <a:ext cx="3895725" cy="24003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176" y="2253651"/>
            <a:ext cx="2533650" cy="3429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095" y="4331968"/>
            <a:ext cx="647700" cy="190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3968" y="3231830"/>
            <a:ext cx="3219450" cy="23907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8591" y="2348901"/>
            <a:ext cx="152400" cy="1524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3927" y="2272701"/>
            <a:ext cx="2028825" cy="3238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2752" y="4260530"/>
            <a:ext cx="771525" cy="3429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0779" y="4241480"/>
            <a:ext cx="2847975" cy="36195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12664" y="653740"/>
            <a:ext cx="4895850" cy="314325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99151" y="5752969"/>
            <a:ext cx="117794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Метаболізм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апоморфіну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здійснюється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печінці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утворенням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глюкуронідів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.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кількості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4%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виводиться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нирками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r>
              <a:rPr lang="ru-RU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1201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199" y="169869"/>
            <a:ext cx="11153553" cy="279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 апоморфін через 10-15 хв після підшкірного введення, викликаючи 2-3- разове блювання.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Ентерально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вводити препарат недоцільно внаслідок поганого всмоктування. Коли пригнічується блювотний центр при наркозі, отруєнні снодійними засобами, тяжкій алкогольній інтоксикації, блювотна дія апоморфіну не виявляється.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7198" y="2965827"/>
            <a:ext cx="11153554" cy="279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Показання: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видалення зі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недоброякісних продуктів, отрут, особливо при неможливості провести промивання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зондом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спроби, психічні захворювання, порушення ковтання); гостре отруєння етиловим спиртом,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лікарських засобів лікування хронічного алкоголізму для вироблення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умовнорефлекторної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реакції огиди до алкоголю.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43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920" y="658642"/>
            <a:ext cx="11676759" cy="488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31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2651" y="0"/>
            <a:ext cx="1175960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Протиблювотні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</a:t>
            </a:r>
            <a:r>
              <a:rPr lang="uk-UA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це лікарські препарати, що знижують збудливість блювотного центру, тому запобігають блюванню або припиняють цей процес.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відміну від блювотних,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 використовуються дуже часто, тому що блювота супроводжує багато захворювань, які втягують у процес так звані “блювотні зони” організму. До них належать: горло, вінцеві 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брижові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судини, очеревина, жовчні протоки, кора великих півкуль головного мозку та ін.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2651" y="3224934"/>
            <a:ext cx="11759609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Блювотний рефлекс виникає при наявності підвищеного тиску в шлунку, тонкій і товстій кишках, при спазмі гладенької мускулатури порожнистих органів (бронхів,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кишок, судин), при підвищенні внутрішньочерепного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тиску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зв’язку з пухлинами, абсцесами, під впливом психічних стимулів. Блювання виникає під час інтенсивного болю будь-якого походження, при гострих інтоксикаціях багатьма лікарськими препаратами, наприклад,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цитостатиками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серцевими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глікозидами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ін. </a:t>
            </a:r>
          </a:p>
        </p:txBody>
      </p:sp>
    </p:spTree>
    <p:extLst>
      <p:ext uri="{BB962C8B-B14F-4D97-AF65-F5344CB8AC3E}">
        <p14:creationId xmlns:p14="http://schemas.microsoft.com/office/powerpoint/2010/main" val="57154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199" y="956954"/>
            <a:ext cx="11344940" cy="2241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 від механізму розвитку розрізняють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блювання центрального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периферичного походження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Відповідно,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 поділяють на засоби центральної і рефлекторної дії.</a:t>
            </a:r>
          </a:p>
          <a:p>
            <a:pPr algn="just">
              <a:lnSpc>
                <a:spcPct val="150000"/>
              </a:lnSpc>
            </a:pP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Протиблювотні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199" y="3124486"/>
            <a:ext cx="113449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центральної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 – </a:t>
            </a:r>
            <a:r>
              <a:rPr lang="uk-UA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антипсихотичні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засоби, блокатори </a:t>
            </a:r>
            <a:r>
              <a:rPr lang="uk-UA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холінорецепторів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гістамінових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</a:t>
            </a:r>
            <a:r>
              <a:rPr lang="uk-UA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-рецепторів,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дофамінових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серотонінових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рецепторів;</a:t>
            </a:r>
          </a:p>
          <a:p>
            <a:pPr algn="just">
              <a:lnSpc>
                <a:spcPct val="150000"/>
              </a:lnSpc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рефлекторної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 (при подразненні слизової оболонки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анестезин, ментол, м'ятну воду (з льодом).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075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44" y="329321"/>
            <a:ext cx="10396544" cy="598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17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845" y="248758"/>
            <a:ext cx="8048397" cy="364275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7200" y="4565576"/>
            <a:ext cx="11408735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прозорі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етанолі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хлороформі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2517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377" y="881925"/>
            <a:ext cx="10207360" cy="495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81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656" y="134125"/>
            <a:ext cx="7789345" cy="19151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581" y="2049256"/>
            <a:ext cx="5955450" cy="460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61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16" y="170121"/>
            <a:ext cx="10621926" cy="647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4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766" y="994477"/>
            <a:ext cx="9728791" cy="44812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214" y="54148"/>
            <a:ext cx="9016409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395" y="240450"/>
            <a:ext cx="9675628" cy="23113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395" y="2668328"/>
            <a:ext cx="9675627" cy="243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07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940" y="79633"/>
            <a:ext cx="6783795" cy="36509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0874" y="3705336"/>
            <a:ext cx="11663917" cy="279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Лікарський засіб належить до похідних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фенотіазину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 з заспокійливого впливу на блювотний центр і одночасної дії на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хеморецепторну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пускову (тригерну) зону довгастого мозку, у той час як у механізмі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протиблювотної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дії аміназину та інших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фенотіазинових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препаратів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хеморецептор.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Тіетилперазин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тому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5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8381" y="0"/>
            <a:ext cx="6507041" cy="38702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3870252"/>
            <a:ext cx="12191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кінця не з’ясований. Можливо, препарат блокує виникнення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блювального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рефлексу, проявляючи антагоністичну дію відносно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5-НТ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-рецепторів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які локалізуються у нейронах як периферичної, так і центральної нервової системи. </a:t>
            </a:r>
            <a:endParaRPr lang="uk-UA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 для лікування післяопераційної нудоти і блювання, а також нудоти і блювання, які спричинені цитотоксичною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хімієтерапією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променевою терапією.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3543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293" y="1"/>
            <a:ext cx="5519294" cy="34009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961" y="3400946"/>
            <a:ext cx="6420003" cy="70322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7842" y="4219768"/>
            <a:ext cx="118659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Синтетичний лікарський засіб, який є похідним індолу. Полягає у блокуванні як центральних, так і периферичних,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серотонінових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рецепторів 5-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наслідком чого є гальмування блювотного рефлексу, що призводить до зменшення або усунення післяопераційної нудоти та блювання.</a:t>
            </a:r>
          </a:p>
          <a:p>
            <a:pPr algn="just"/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лікування післяопераційної нудоти і блювання, а також нудоти і блювання, які спричинені цитотоксичною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хімієтерапією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променевою терапією.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636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039" y="345670"/>
            <a:ext cx="8220175" cy="3726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390" y="4385820"/>
            <a:ext cx="10090298" cy="202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75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5814" y="159489"/>
            <a:ext cx="1178087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ІЧ-спектром поглинання субстанції; методом ТШХ; визначають Т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145–149 °С; за реакціями на хлориди та на первинну ароматичну аміногрупу.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Неводним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ацидиметричним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титруванням з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потенціомеричною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фіксацією точки еквівалентності.</a:t>
            </a:r>
          </a:p>
          <a:p>
            <a:pPr algn="just">
              <a:lnSpc>
                <a:spcPct val="150000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Фармакологічні ефекти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Внаслідок блокади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допамінових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рецепторів і підвищення порогу збудливості хеморецепторів зони тригера стовбура мозку інгібує розслаблення гладких м’язів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викликано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допаміном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підсилюючи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холінергічні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реакції гладких м’язів ШКТ. Сприяє зменшенню нудоти, гикавки; має виражену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дію при блюванні різного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генезу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стимулює перистальтику ШКТ; покращує спорожнення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впливає на секреторну функцію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підшлункової залози, не погіршує всмоктування у ШКТ.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9323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926" y="329321"/>
            <a:ext cx="7244827" cy="28179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5693" y="3305368"/>
            <a:ext cx="12014791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структурою та дією близький до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метоклопраміду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Хімічно відрізняється лише наявністю атома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замість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положенні 5 бензольного ядра. За показаннями до застосування також наближається до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метоклопраміду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Призначають головним чином при нудоті та блюванні, пов’язаних з розладами шлунково-кишкового тракту (зниження тонусу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кишечника, відрижка, метеоризм та ін.), при гастриті,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дискінезії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жовчних шляхів та ін.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534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59218" y="233628"/>
            <a:ext cx="11142921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Кашель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симптом, що турбує пацієнтів не тільки з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пульмонологічною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патологією, але і при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гастроезофагеальних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розладах, синдромі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постназального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стікання тощо.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59217" y="1367593"/>
            <a:ext cx="1114292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Кашель є важливим захисним актом, який необхідний для виведення мокротиння з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трахеобронхіального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дерева, застосування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протикашльових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засобів повинно бути виваженим.</a:t>
            </a:r>
          </a:p>
          <a:p>
            <a:pPr algn="just">
              <a:lnSpc>
                <a:spcPct val="150000"/>
              </a:lnSpc>
            </a:pP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Протикашльові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показані у випадках, коли нічний кашель порушує сон та відпочинок хворого, або якщо денні напади сухого кашлю виснажують пацієнта, а також як симптоматична терапія у пацієнтів з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онкопатологією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захворюваннях, що супроводжуються кашлем, також призначають нестероїдні протизапальні та протимікробні лікарські засоби.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588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0753" y="572248"/>
            <a:ext cx="11865935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Протикашльові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лікарські засоби поділяють на: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1.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Лікарські засоби центральної дії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що пригнічують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кашльовий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центр;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1.1. Наркотичні анальгетики;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1.2. Ненаркотичні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протикашльові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засоби.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2.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Лікарські засоби периферичної дії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які блокують чутливі нервові закінчення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кашлевих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рефлексогенних зон.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3.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Комбіновані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протикашлеві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препарати,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крім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протикашльового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компоненту можуть містити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бронхолітики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деконгестанти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антигістамінні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протикашльові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жарознижуючі, антисептичні компоненти рослинного, мінерального або хімічного походження.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5257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8343" y="329321"/>
            <a:ext cx="113981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Наркотичні засоби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пригнічуть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кашльовий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центр, вони досить ефективні, але мають обмежене застосування через здатність пригнічувати дихальний центр, ризик розвитку медикаментозної залежності, порушення функції тазових органів та інших небажаних ефектів.</a:t>
            </a:r>
          </a:p>
          <a:p>
            <a:pPr algn="just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Найвідоміший представник групи – кодеїн – в Україні зареєстрований у складі комбінованих препаратів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кодетерп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кодтерпін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таблетки від кашлю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r>
              <a:rPr lang="uk-UA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064" y="2606518"/>
            <a:ext cx="4705086" cy="4135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82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0" y="58477"/>
            <a:ext cx="114087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Напівсинтетичний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 –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метилювання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морфіну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Як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метилюючі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агенти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підбирати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 не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реагували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третинним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нітрогеном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037" y="1155665"/>
            <a:ext cx="6834409" cy="556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81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29321"/>
            <a:ext cx="12192000" cy="6003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 порошок білого кольору або безбарвні кристали. Розчинний у киплячій воді, легкорозчинний у 96 %-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етанолі, розчинний в ефірі.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Фізико-хімічними методами: температура плавлення,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УФта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ІЧ- спектроскопія.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При нагріванні з кислотою сульфатною концентрованою та розчином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 хлориду з’являється синє забарвлення, яке переходить у червоне при додаванні однієї краплі кислоти нітратної розведеної.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Нефармакопейні реакції: а) з реактивом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синьо-фіолетове забарвлення, яке посилюється при стоянні;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з кислотою нітратною концентрованою – оранжеве забарвлення.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7120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29321"/>
            <a:ext cx="1201479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</a:t>
            </a:r>
          </a:p>
          <a:p>
            <a:pPr algn="just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Ацидиметрія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неводному середовищі (ДФУ). Наважку субстанції розчиняють в суміші кислоти оцтової безводної та діоксану, титрують розчином кислоти хлорної, індикатор – кристалічний фіолетовий,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= 1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захищеному від світла місці.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Кодеїн є слабким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аналгетиком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центральної дії. Кодеїн чинить свою дію,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взаємодіючи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опіоїдними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рецепторами, хоча він має до них низьку спорідненість, знеболювальний ефект кодеїну зумовлений його перетворенням у морфін. Активно гальмує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кашльовий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Анальгезуючий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наркотичний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протикашльовий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2343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304" y="0"/>
            <a:ext cx="7416460" cy="46570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7200" y="4817125"/>
            <a:ext cx="11461898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96 %-ному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етанолі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практично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ефірі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1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780" y="244260"/>
            <a:ext cx="9356651" cy="635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6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0" y="913823"/>
            <a:ext cx="11302409" cy="4895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Фізико-хімічними методами: ІЧ-спектроскопія.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За температурою плавлення основи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етилморфіну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виділеного під дією розчину натрію гідроксиду.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При нагріванні субстанції з кислотою сульфатною концентрованою та розчином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 хлориду з’являється блакитне забарвлення, що переходить у червоне після від додавання кислоти нітратної концентрованої.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Субстанція дає реакції на хлориди.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324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199" y="329321"/>
            <a:ext cx="111535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Нефармакопейні реакції.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йодоформна проба. При нагріванні до кипіння суміші субстанції, кристалічного йоду та розчину натрію гідроксиду з’являється характерний запах йодоформу: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139" y="2083647"/>
            <a:ext cx="8228074" cy="29349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3776" y="5104479"/>
            <a:ext cx="10774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з кислотою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нітратною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оранжеве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в) УФ-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спектрофотометрія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14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2771" y="74727"/>
            <a:ext cx="11632019" cy="168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Ацидиметрія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неводному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меркурію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(ІІ) ацетату,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кінець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потенціометрично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 = 1:</a:t>
            </a:r>
            <a:r>
              <a:rPr lang="ru-RU" dirty="0"/>
              <a:t> 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238" y="1867298"/>
            <a:ext cx="6430499" cy="84400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1979" y="2866738"/>
            <a:ext cx="11748977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добре закупорених банках із темного скла.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Загальною дією на організм близький до кодеїну. Знеболювальні властивості виражені слабо. Виражена здатність знижувати збудливість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кашльового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центру довгастого мозку.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гальмує моторику ШКТ.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Анальгезуючий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(наркотичний) 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протикашльовий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засіб. Для лікування очей як протизапальний засіб.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739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1506" y="191961"/>
            <a:ext cx="11610753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В Україні продаються болгарські ліки у вигляді сиропу, до складу яких входить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глауцин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глауцину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гідробромід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):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бронхолітин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бронхотон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бронхоцин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бронхолітин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нео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r>
              <a:rPr lang="uk-UA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060" y="1325926"/>
            <a:ext cx="5467350" cy="43910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11256" y="592346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Алкалоїд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трави мачка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1976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126" y="138112"/>
            <a:ext cx="7010400" cy="38385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7591" y="4253133"/>
            <a:ext cx="118446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uk-UA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 або майже білий кристалічний порошок, дуже малорозчинний у воді, малорозчинний в етанолі та метиленхлориді.</a:t>
            </a:r>
          </a:p>
          <a:p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ІЧ-спектром поглинання субстанції; методом ТШХ; за реакцією з розчином хлораміну в присутності кислоти сірчаної концентрованої та метиленхлориду — органічний шар забарвлюється у коричнево-жовтий колір; субстанція дає характерні реакції на хлориди.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875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99004"/>
            <a:ext cx="1219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алкаліметрії у суміші спирту етилового і 0,01 </a:t>
            </a:r>
            <a:r>
              <a:rPr lang="uk-UA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 кислоти хлористоводневої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потенціометрично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добре закупореній тарі, у захищеному від світла місці.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 у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деполімеризації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руйнуванні кислих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мукополісахаридів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бронхіального секрету; посиленням секреції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глікопротеїнів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мають у складі нейтральні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мукополісахариди.Усі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 ефекти призводять до полегшення відходження мокротиння без суттєвого збільшення його кількості та зменшення кашлю.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дихальних шляхів, які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супроводжуються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утворенням секрету, що важко відділяється: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трахеобронхіт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хронічний бронхіт із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бронхообструктивним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компонентом, бронхіальна астма,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муковісцидоз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хронічна пневмонія, як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муколітичний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засіб. Проявляє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відхаркуючу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слабку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протикашльову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дію.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436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975" y="188063"/>
            <a:ext cx="6830961" cy="41393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2019" y="4582428"/>
            <a:ext cx="118765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 або жовтуватий кристалічний порошок,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розчинний у воді, розчинний в метанолі, практично нерозчинний в метиленхлориді. УФ-спектр: </a:t>
            </a:r>
            <a:r>
              <a:rPr lang="el-G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max=245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нм, </a:t>
            </a:r>
            <a:r>
              <a:rPr lang="el-G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max=310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нм в 0,05 М розчині кислоти сірчаної.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298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60" y="0"/>
            <a:ext cx="1210694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ІЧ-спектром поглинання субстанції;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УФспектр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розчину речовини в 0,05 М розчині кислоти сірчаної має два максимуми </a:t>
            </a:r>
            <a:r>
              <a:rPr lang="el-G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max=245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нм і </a:t>
            </a:r>
            <a:r>
              <a:rPr lang="el-G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max=310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нм, відношення оптичної густини при 245 нм до оптичної густини при 310 нм повинно бути від 3,2 до 3,4; методом ТШХ; субстанція дає характерні реакції на хлориди та первинні ароматичні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аміни.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визначення. </a:t>
            </a:r>
            <a:endParaRPr lang="uk-UA" sz="2400" b="1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алкаліметрії у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суміші     спирту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етилового і 0,01 М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розчину    кислоти</a:t>
            </a:r>
          </a:p>
          <a:p>
            <a:pPr>
              <a:lnSpc>
                <a:spcPct val="150000"/>
              </a:lnSpc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хлористоводневої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потенціометрично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добре закупореній тарі, у захищеному від світла місці.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гострих та хронічних бронхітах,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пневмоніях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бронхіальній астмі як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муколітичний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засіб, що полегшує виділення мокроти. Проявляє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відхаркуючу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слабку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протикашльову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дію.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927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149" y="97244"/>
            <a:ext cx="5446183" cy="25077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9489" y="2604977"/>
            <a:ext cx="119190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слабким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запахом,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етанолі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ефірі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практично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метиленхлориді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Tпл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104–110 °С. [α]D20 =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21,0 до 26,0°.</a:t>
            </a:r>
            <a:r>
              <a:rPr lang="ru-RU" dirty="0"/>
              <a:t> 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9489" y="3805306"/>
            <a:ext cx="1191909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ІЧ-спектром поглинання субстанції; за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методом рідинної хроматографії; за реакцією з розчином натрію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нітропрусиду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присутності розчину аміаку концентрованого за утворенням темно-фіолетового забарвлення; з розчином заліза (ІІІ) хлориду субстанція утворює синє забарвлення, яке швидко зникає; при додаванні до водного розчину субстанції натрію нітриту утворюється червоне забарвлення; субстанція дає характерні реакції на ацетил.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93360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04036"/>
            <a:ext cx="120998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йодометрії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кислому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йодиду (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крохмаль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dirty="0"/>
              <a:t> </a:t>
            </a:r>
            <a:br>
              <a:rPr lang="ru-RU" dirty="0"/>
            </a:b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46075" y="1285734"/>
            <a:ext cx="1219199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Фармакологічні ефекти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Завдяки вільним сульфгідрильним групам розриває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дисульфідні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зв’язки кислих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мукополісахаридів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мокротиння, що призводить до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деполімеризації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мукопротеїдів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зменшення в’язкості слизу. Розріджуючи мокротиння та збільшуючи його об’єм, полегшує його виділення, сприяє відхаркуванню, зменшує прояви запалення. Також здатен розріджувати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гній.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Чинить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дезінтоксикаційний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гепатопротекторний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ефект, оскільки сприяє посиленню синтезу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глутатіону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важливого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детоксикації. Тому є антидотом при отруєнні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парацетамолом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альдегідами, фенолами та ін. 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добре закупореній тарі у захищеному від світла місці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захворюваннях органів дихання, що супроводжуються підвищенням в’язкості мокротиння та приєднанням гнійної інфекції (гострий та хронічний бронхіт, трахеїт, пневмонія,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бронхоектатична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хвороба,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муковісцидоз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ін.), для запобігання ускладнень при оперативних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органах дихання, при проведенні бронхоскопії.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297229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260" y="293060"/>
            <a:ext cx="6918030" cy="33228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5693" y="3704782"/>
            <a:ext cx="11706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Бронхолітичної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дії: пригнічує барорецептори, які беруть участь у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кашльовому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рефлексі; - незначне зниження активності дихального центру, але не спричиняє пригнічення дихання. Полегшує дихання та впливає на кількість мокротиння.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Протикашльовий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ефект триває понад 3-4 години.</a:t>
            </a:r>
            <a:r>
              <a:rPr lang="uk-UA" dirty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693" y="5274442"/>
            <a:ext cx="11706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Гострий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хронічний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кашель,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чином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непродуктивний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будь-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бронхіті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трахеїті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плевриті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пневмонії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кашель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серцевою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недостатністю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dirty="0">
                <a:solidFill>
                  <a:srgbClr val="000000"/>
                </a:solidFill>
                <a:latin typeface="MinionPro-Regular"/>
              </a:rPr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365359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020" y="300259"/>
            <a:ext cx="6753225" cy="31527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669" y="3824176"/>
            <a:ext cx="7019925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501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651" y="1785465"/>
            <a:ext cx="11834037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Ноотропні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 сприятливому впливу на метаболічні процеси мозку поліпшують психічну і розумову діяльність, яка при патологічних станах порушена. Термін «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засоби» запропоновано у 1972 р. К.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Журжеа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автором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ноотропного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засобу </a:t>
            </a:r>
            <a:r>
              <a:rPr lang="uk-UA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пірацетаму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здоровий організм ці засоби не впливають, не змінюють умовні рефлекси й поведінку, біоелектричну та рухову активність.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30037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6577" y="804785"/>
            <a:ext cx="117489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Ноотропні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засоби поділяють на такі групи</a:t>
            </a: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endParaRPr lang="uk-UA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1. Похідні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піролідону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рацетами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пірацетам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фенотропіл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прамірацетам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тіоцетам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2. Похідні ГАМК: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аміналон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натрію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оксибутират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пікамілон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3. Похідні інших амінокислот: кислота глутамінова,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гліцисед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4.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Нейропептиди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їх аналоги: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семакс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ноопепт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5. Церебральні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вазодилятатори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вінпоцетин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ніцерголін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вінкамін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оксибрал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пентоксифілін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6. Антиоксиданти прямої та непрямої дії: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мексидол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церебролізин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актовегін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солкосерил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мелатонін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гінкго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білоба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7.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Холінергічні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засоби: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8.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Антихолінестеразні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галантаміну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гідробромід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9. Антагоністи кальцію: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німодипін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цинаризин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10. Препарати різних груп: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ксантинолу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нікотинат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79263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5180" y="424773"/>
            <a:ext cx="11748977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ноотропів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Збудження рецепторів глутамінової кислоти, які сприймають сигнали від пептидів пам’яті.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Підвищення синтезу, обороту АТФ,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фосфатидилхоліну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Активізація синтезу протеїнів та РНК.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Поліпшення утилізації глюкози.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Стимуляція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аденілатциклази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накопичення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цАМФ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Активізація гліколізу, аеробного дихання.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Підвищення активності фосфоліпази А, пригнічення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</a:t>
            </a:r>
            <a:r>
              <a:rPr 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-АТФ-ази.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Пригнічення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вільнорадикальних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процесів,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перекисного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окислення ліпідів, стабілізація мембран.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Посилення активності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холінергічної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Розширення мозкових судин, поліпшення мозкового кровообігу, реологічних показників. </a:t>
            </a:r>
            <a:r>
              <a:rPr lang="uk-UA" dirty="0"/>
              <a:t/>
            </a:r>
            <a:br>
              <a:rPr lang="uk-UA" dirty="0"/>
            </a:b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169321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6446" y="572524"/>
            <a:ext cx="11834037" cy="5011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Властивості препаратів: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1) мають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нестичну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дію, покращують пам’ять, здатність до навчання;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2) підвищують стійкість мозку до екстремальних впливів;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3) можуть мати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психостимулюючу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(кислота глютамінова) або седативну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транквілізуючу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 дію (гліцин);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4) проявляють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антиастенічну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дію;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5) деякі препарати можуть мати антидепресивну,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протиепілептичну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антипаркінсонічну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вазовегетативну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адаптогенну,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стреспротекторну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кардіопротекторну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дію, поліпшувати реологічні властивості крові.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19966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4669" y="298288"/>
            <a:ext cx="11685181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пірацетам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ноотропіл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циклічною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сполукою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ГАМК.</a:t>
            </a:r>
            <a:r>
              <a:rPr lang="ru-RU" dirty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995" y="1553018"/>
            <a:ext cx="4105275" cy="39433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14670" y="5617133"/>
            <a:ext cx="11068494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етанолі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мало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хлороформі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23461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9609" y="158959"/>
            <a:ext cx="11355572" cy="279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ІЧ-спектроскопія.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Відсутність виражених максимумів поглинання в УФ-спектрі 1 %- ного водного розчину в інтервалі 230–350 нм.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Виділення амоніаку при нагріванні з розчином натрію гідроксиду:</a:t>
            </a:r>
            <a:r>
              <a:rPr lang="uk-UA" dirty="0"/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303" y="3303514"/>
            <a:ext cx="8051269" cy="274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360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3273" y="-93054"/>
            <a:ext cx="11185451" cy="279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</a:t>
            </a:r>
          </a:p>
          <a:p>
            <a:pPr algn="just">
              <a:lnSpc>
                <a:spcPct val="150000"/>
              </a:lnSpc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en-US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 Eur.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 проводять лужний гідроліз субстанції, після чого додають надлишок титрованого розчину кислоти хлористоводневої з наступним титруванням реакційної суміші розчином натрію гідроксиду, індикатор – фенолфталеїн,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1:</a:t>
            </a:r>
            <a:r>
              <a:rPr lang="en-US" dirty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242" y="2702904"/>
            <a:ext cx="7328733" cy="408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3040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6567" y="1370519"/>
            <a:ext cx="11185452" cy="3903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сухому, захищеному від світла місці.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Впливів на центральну нервову систему, імовірно, кілька: зміна швидкості поширення збудження у головному мозку; посилення метаболічних процесів у нервових клітинах; поліпшення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мікроциркуляції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впливу на реологічні характеристики крові, не спричиняючи при цьому судинорозширювальної дії.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Психотропний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ноотропний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засіб.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34427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575" y="165248"/>
            <a:ext cx="6172200" cy="2019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591" y="2575405"/>
            <a:ext cx="7134446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0212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3404" y="648609"/>
            <a:ext cx="11270511" cy="5011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слабким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запахом,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гіркуватий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смак.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Гігроскопічний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Легко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етанолі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практично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хлороформі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ацетоні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Реакція з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нінгідрином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 сплавленні з калію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тіоціанатом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виділяється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гідрогенсульфід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який виявляють за допомогою паперу, просоченого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(ІІ) ацетатом.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При нагріванні суміші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аміналону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алоксаном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середовищі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диметилформаміду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утворюється яскраво-малинове забарвлення: </a:t>
            </a:r>
          </a:p>
        </p:txBody>
      </p:sp>
    </p:spTree>
    <p:extLst>
      <p:ext uri="{BB962C8B-B14F-4D97-AF65-F5344CB8AC3E}">
        <p14:creationId xmlns:p14="http://schemas.microsoft.com/office/powerpoint/2010/main" val="42021146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700" y="890587"/>
            <a:ext cx="5815725" cy="559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1315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6567" y="340540"/>
            <a:ext cx="113768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Ацидиметрія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неводному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 = 1:</a:t>
            </a:r>
            <a:r>
              <a:rPr lang="ru-RU" dirty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779" y="1540869"/>
            <a:ext cx="5747844" cy="22122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46567" y="3676679"/>
            <a:ext cx="113768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закупореній тарі, у сухому, прохолодному, захищеному від світла місці.</a:t>
            </a:r>
          </a:p>
          <a:p>
            <a:pPr algn="just"/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Активізуються енергетичні процеси мозку, покращується утилізація останнім глюкози, підвищується дихальна активність тканин, покращується кровопостачання. Препарат покращує динаміку нервових процесів у головному мозку, мислення, пам’ять, увагу, сприяє відновленню рухів та мовлення після порушення мозкового кровообігу, проявляє м’яку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психостимулюючу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дію.</a:t>
            </a:r>
          </a:p>
          <a:p>
            <a:pPr algn="just"/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Нейротропний засіб. Застосовують при ослабленні пам’яті, атеросклерозі мозкових судин, порушенні мозкового кровообігу.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01966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2270" y="152400"/>
            <a:ext cx="5035180" cy="409417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831" y="4565556"/>
            <a:ext cx="11802139" cy="2125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 численні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нейрофармакологічні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ефекти: він не тільки підвищує надходження та споживання глюкози в мозку, підсилює біосинтез білка та нуклеїнових кислот, але також впливає на різні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нейротрансмітерні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960317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6048" y="264928"/>
            <a:ext cx="6743700" cy="28194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3786" y="3403305"/>
            <a:ext cx="116745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Фармакологічні ефекти.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Покращує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мікроциркуляцію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реологічні властивості крові за рахунок розширення кровоносних судин, зменшення агрегації тромбоцитів, підвищення еластичності еритроцитів та зниження в’язкості крові; покращує забезпечення тканин киснем.</a:t>
            </a:r>
            <a:r>
              <a:rPr lang="uk-UA" dirty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3786" y="4972965"/>
            <a:ext cx="115682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 периферичного (хвороба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Рейно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ендартеріїт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і мозкового (атеросклероз) кровообігу; ішемічне порушення після перенесеного інфаркту, діабетична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ангіопатія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судинна патологія очей, функціональне порушення слуху.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83828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333" y="182414"/>
            <a:ext cx="2990850" cy="18573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7591" y="2266465"/>
            <a:ext cx="119297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Фармакологічні ефекти.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Покращує метаболічні процеси в тканинах мозку; виявляє седативну, снодійну,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психостимулюючу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анксіолітичну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дію; зменшує тягу до алкоголю і прояви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абстинентного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синдрому.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7591" y="3743793"/>
            <a:ext cx="1148316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період ремісії при депресивних станах, підвищеній дратівливості, порушеннях сну, погіршеннях пам’яті, розумовій відсталості у дітей, старечому слабоумстві. Додатково — при хронічному алкоголізмі, гострому періоді абстиненції,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вегетосудинній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дистонії з астенічним синдромом, дистрофії м’язів.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0786107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542</TotalTime>
  <Words>3111</Words>
  <Application>Microsoft Office PowerPoint</Application>
  <PresentationFormat>Широкоэкранный</PresentationFormat>
  <Paragraphs>153</Paragraphs>
  <Slides>59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6" baseType="lpstr">
      <vt:lpstr>Arial</vt:lpstr>
      <vt:lpstr>Calibri</vt:lpstr>
      <vt:lpstr>MinionPro-Regular</vt:lpstr>
      <vt:lpstr>Symbol</vt:lpstr>
      <vt:lpstr>Times New Roman</vt:lpstr>
      <vt:lpstr>Tw Cen MT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Олексій Володимирович Нікітін</dc:creator>
  <cp:lastModifiedBy>Олексій Володимирович Нікітін</cp:lastModifiedBy>
  <cp:revision>63</cp:revision>
  <dcterms:created xsi:type="dcterms:W3CDTF">2023-02-08T19:04:28Z</dcterms:created>
  <dcterms:modified xsi:type="dcterms:W3CDTF">2025-01-13T13:40:43Z</dcterms:modified>
</cp:coreProperties>
</file>