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6" r:id="rId1"/>
  </p:sldMasterIdLst>
  <p:notesMasterIdLst>
    <p:notesMasterId r:id="rId25"/>
  </p:notesMasterIdLst>
  <p:sldIdLst>
    <p:sldId id="256" r:id="rId2"/>
    <p:sldId id="258" r:id="rId3"/>
    <p:sldId id="259" r:id="rId4"/>
    <p:sldId id="260" r:id="rId5"/>
    <p:sldId id="261" r:id="rId6"/>
    <p:sldId id="263" r:id="rId7"/>
    <p:sldId id="360" r:id="rId8"/>
    <p:sldId id="359" r:id="rId9"/>
    <p:sldId id="266" r:id="rId10"/>
    <p:sldId id="268" r:id="rId11"/>
    <p:sldId id="270" r:id="rId12"/>
    <p:sldId id="271" r:id="rId13"/>
    <p:sldId id="272" r:id="rId14"/>
    <p:sldId id="279" r:id="rId15"/>
    <p:sldId id="361" r:id="rId16"/>
    <p:sldId id="362" r:id="rId17"/>
    <p:sldId id="284" r:id="rId18"/>
    <p:sldId id="363" r:id="rId19"/>
    <p:sldId id="364" r:id="rId20"/>
    <p:sldId id="365" r:id="rId21"/>
    <p:sldId id="305" r:id="rId22"/>
    <p:sldId id="296" r:id="rId23"/>
    <p:sldId id="307" r:id="rId24"/>
  </p:sldIdLst>
  <p:sldSz cx="9144000" cy="6858000" type="screen4x3"/>
  <p:notesSz cx="6800850" cy="9931400"/>
  <p:defaultText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CCCC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D22E147-BB25-4C7D-A78B-1255803DA18D}">
  <a:tblStyle styleId="{AD22E147-BB25-4C7D-A78B-1255803DA18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45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6400"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2862" y="0"/>
            <a:ext cx="2946400" cy="4968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17575" y="744537"/>
            <a:ext cx="4965700"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9450" y="4718050"/>
            <a:ext cx="5441950" cy="446881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9432925"/>
            <a:ext cx="2946400" cy="4968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2862" y="9432925"/>
            <a:ext cx="2946400"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8: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1: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1: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3: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3: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5: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5: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6: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6: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7: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17: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4: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4: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9: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29: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a:xfrm>
            <a:off x="917575" y="744538"/>
            <a:ext cx="4965700" cy="3724275"/>
          </a:xfrm>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rgbClr val="000000"/>
                </a:solidFill>
                <a:latin typeface="Arial"/>
                <a:ea typeface="Arial"/>
                <a:cs typeface="Arial"/>
                <a:sym typeface="Arial"/>
              </a:rPr>
              <a:t>23</a:t>
            </a:fld>
            <a:endParaRPr lang="en-US"/>
          </a:p>
        </p:txBody>
      </p:sp>
    </p:spTree>
    <p:extLst>
      <p:ext uri="{BB962C8B-B14F-4D97-AF65-F5344CB8AC3E}">
        <p14:creationId xmlns:p14="http://schemas.microsoft.com/office/powerpoint/2010/main" val="29094818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2AF78E-FFAD-974F-90F9-90119C17D72D}"/>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D8C8B07-75A3-9C4F-9A69-BB07F220AF13}"/>
              </a:ext>
            </a:extLst>
          </p:cNvPr>
          <p:cNvSpPr>
            <a:spLocks noGrp="1"/>
          </p:cNvSpPr>
          <p:nvPr>
            <p:ph type="ctrTitle"/>
          </p:nvPr>
        </p:nvSpPr>
        <p:spPr>
          <a:xfrm>
            <a:off x="2529445" y="386093"/>
            <a:ext cx="5213267" cy="2387600"/>
          </a:xfrm>
        </p:spPr>
        <p:txBody>
          <a:bodyPr anchor="b"/>
          <a:lstStyle>
            <a:lvl1pPr algn="ctr">
              <a:defRPr sz="4500"/>
            </a:lvl1pPr>
          </a:lstStyle>
          <a:p>
            <a:r>
              <a:rPr lang="uk-UA"/>
              <a:t>Клацніть, щоб редагувати стиль зразка заголовка</a:t>
            </a:r>
            <a:endParaRPr lang="en-UA"/>
          </a:p>
        </p:txBody>
      </p:sp>
      <p:sp>
        <p:nvSpPr>
          <p:cNvPr id="3" name="Subtitle 2">
            <a:extLst>
              <a:ext uri="{FF2B5EF4-FFF2-40B4-BE49-F238E27FC236}">
                <a16:creationId xmlns:a16="http://schemas.microsoft.com/office/drawing/2014/main" id="{E3698A3C-02AC-914E-A09C-C8F676EF51F4}"/>
              </a:ext>
            </a:extLst>
          </p:cNvPr>
          <p:cNvSpPr>
            <a:spLocks noGrp="1"/>
          </p:cNvSpPr>
          <p:nvPr>
            <p:ph type="subTitle" idx="1"/>
          </p:nvPr>
        </p:nvSpPr>
        <p:spPr>
          <a:xfrm>
            <a:off x="2529445" y="2865768"/>
            <a:ext cx="5213267"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uk-UA"/>
              <a:t>Клацніть, щоб редагувати стиль зразка підзаголовка</a:t>
            </a:r>
            <a:endParaRPr lang="en-UA" dirty="0"/>
          </a:p>
        </p:txBody>
      </p:sp>
      <p:sp>
        <p:nvSpPr>
          <p:cNvPr id="4" name="Date Placeholder 3">
            <a:extLst>
              <a:ext uri="{FF2B5EF4-FFF2-40B4-BE49-F238E27FC236}">
                <a16:creationId xmlns:a16="http://schemas.microsoft.com/office/drawing/2014/main" id="{C3648E05-6956-964B-B33D-04221FC7A933}"/>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3FD17198-8907-CC4F-8457-C8DEA733280F}"/>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1D93B9CC-6EEE-D342-A7DC-0BDE23FBA7E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91239737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9BD58-8D43-074F-8DF2-81CBD57B962D}"/>
              </a:ext>
            </a:extLst>
          </p:cNvPr>
          <p:cNvSpPr>
            <a:spLocks noGrp="1"/>
          </p:cNvSpPr>
          <p:nvPr>
            <p:ph type="title"/>
          </p:nvPr>
        </p:nvSpPr>
        <p:spPr/>
        <p:txBody>
          <a:bodyPr/>
          <a:lstStyle/>
          <a:p>
            <a:r>
              <a:rPr lang="uk-UA"/>
              <a:t>Клацніть, щоб редагувати стиль зразка заголовка</a:t>
            </a:r>
            <a:endParaRPr lang="en-UA"/>
          </a:p>
        </p:txBody>
      </p:sp>
      <p:sp>
        <p:nvSpPr>
          <p:cNvPr id="3" name="Content Placeholder 2">
            <a:extLst>
              <a:ext uri="{FF2B5EF4-FFF2-40B4-BE49-F238E27FC236}">
                <a16:creationId xmlns:a16="http://schemas.microsoft.com/office/drawing/2014/main" id="{388C0DA5-062C-FC4B-9F9E-28A9FDD29960}"/>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Date Placeholder 3">
            <a:extLst>
              <a:ext uri="{FF2B5EF4-FFF2-40B4-BE49-F238E27FC236}">
                <a16:creationId xmlns:a16="http://schemas.microsoft.com/office/drawing/2014/main" id="{2C22B3BD-B302-6147-BA67-5EF395652B98}"/>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389C19E1-B44C-8847-92DB-EBE5558164FC}"/>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1C945334-FB0C-2049-BAEB-A9626AB971A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65403038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CDA05-80D8-B64B-A82D-AF42D2783D18}"/>
              </a:ext>
            </a:extLst>
          </p:cNvPr>
          <p:cNvSpPr>
            <a:spLocks noGrp="1"/>
          </p:cNvSpPr>
          <p:nvPr>
            <p:ph type="title"/>
          </p:nvPr>
        </p:nvSpPr>
        <p:spPr>
          <a:xfrm>
            <a:off x="623888" y="1709739"/>
            <a:ext cx="7886700" cy="2852737"/>
          </a:xfrm>
        </p:spPr>
        <p:txBody>
          <a:bodyPr anchor="b"/>
          <a:lstStyle>
            <a:lvl1pPr>
              <a:defRPr sz="4500"/>
            </a:lvl1pPr>
          </a:lstStyle>
          <a:p>
            <a:r>
              <a:rPr lang="uk-UA"/>
              <a:t>Клацніть, щоб редагувати стиль зразка заголовка</a:t>
            </a:r>
            <a:endParaRPr lang="en-UA"/>
          </a:p>
        </p:txBody>
      </p:sp>
      <p:sp>
        <p:nvSpPr>
          <p:cNvPr id="3" name="Text Placeholder 2">
            <a:extLst>
              <a:ext uri="{FF2B5EF4-FFF2-40B4-BE49-F238E27FC236}">
                <a16:creationId xmlns:a16="http://schemas.microsoft.com/office/drawing/2014/main" id="{F6A6F644-B84D-F949-8EE9-3B0C7907019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a:extLst>
              <a:ext uri="{FF2B5EF4-FFF2-40B4-BE49-F238E27FC236}">
                <a16:creationId xmlns:a16="http://schemas.microsoft.com/office/drawing/2014/main" id="{60D650DC-E998-A14A-A1FA-7F7795C94D26}"/>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BEE19A3D-296C-154C-B563-1CD340492F1F}"/>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1FD53863-70CC-BC4C-9402-7E25458BBA6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9596678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41F0-411F-C54D-A62B-1DE275549D92}"/>
              </a:ext>
            </a:extLst>
          </p:cNvPr>
          <p:cNvSpPr>
            <a:spLocks noGrp="1"/>
          </p:cNvSpPr>
          <p:nvPr>
            <p:ph type="title"/>
          </p:nvPr>
        </p:nvSpPr>
        <p:spPr/>
        <p:txBody>
          <a:bodyPr/>
          <a:lstStyle/>
          <a:p>
            <a:r>
              <a:rPr lang="uk-UA"/>
              <a:t>Клацніть, щоб редагувати стиль зразка заголовка</a:t>
            </a:r>
            <a:endParaRPr lang="en-UA"/>
          </a:p>
        </p:txBody>
      </p:sp>
      <p:sp>
        <p:nvSpPr>
          <p:cNvPr id="3" name="Content Placeholder 2">
            <a:extLst>
              <a:ext uri="{FF2B5EF4-FFF2-40B4-BE49-F238E27FC236}">
                <a16:creationId xmlns:a16="http://schemas.microsoft.com/office/drawing/2014/main" id="{A1B6DD56-7651-4D41-8F5F-62BDE1CE2521}"/>
              </a:ext>
            </a:extLst>
          </p:cNvPr>
          <p:cNvSpPr>
            <a:spLocks noGrp="1"/>
          </p:cNvSpPr>
          <p:nvPr>
            <p:ph sz="half" idx="1"/>
          </p:nvPr>
        </p:nvSpPr>
        <p:spPr>
          <a:xfrm>
            <a:off x="628650" y="1825625"/>
            <a:ext cx="38862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Content Placeholder 3">
            <a:extLst>
              <a:ext uri="{FF2B5EF4-FFF2-40B4-BE49-F238E27FC236}">
                <a16:creationId xmlns:a16="http://schemas.microsoft.com/office/drawing/2014/main" id="{B971F6FB-2E7D-C74E-8C47-474C6230B056}"/>
              </a:ext>
            </a:extLst>
          </p:cNvPr>
          <p:cNvSpPr>
            <a:spLocks noGrp="1"/>
          </p:cNvSpPr>
          <p:nvPr>
            <p:ph sz="half" idx="2"/>
          </p:nvPr>
        </p:nvSpPr>
        <p:spPr>
          <a:xfrm>
            <a:off x="4629150" y="1825625"/>
            <a:ext cx="38862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5" name="Date Placeholder 4">
            <a:extLst>
              <a:ext uri="{FF2B5EF4-FFF2-40B4-BE49-F238E27FC236}">
                <a16:creationId xmlns:a16="http://schemas.microsoft.com/office/drawing/2014/main" id="{8F58016E-FDBD-3541-A493-066F04A629BD}"/>
              </a:ext>
            </a:extLst>
          </p:cNvPr>
          <p:cNvSpPr>
            <a:spLocks noGrp="1"/>
          </p:cNvSpPr>
          <p:nvPr>
            <p:ph type="dt" sz="half" idx="10"/>
          </p:nvPr>
        </p:nvSpPr>
        <p:spPr/>
        <p:txBody>
          <a:bodyPr/>
          <a:lstStyle/>
          <a:p>
            <a:endParaRPr lang="uk-UA"/>
          </a:p>
        </p:txBody>
      </p:sp>
      <p:sp>
        <p:nvSpPr>
          <p:cNvPr id="6" name="Footer Placeholder 5">
            <a:extLst>
              <a:ext uri="{FF2B5EF4-FFF2-40B4-BE49-F238E27FC236}">
                <a16:creationId xmlns:a16="http://schemas.microsoft.com/office/drawing/2014/main" id="{128820F6-3AB0-1541-AC39-95B86E1B5E78}"/>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F4932DF6-DF21-4046-99FE-363EDE10CB6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8055690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84ED0-4543-2B4F-AFCB-65BBB24979EB}"/>
              </a:ext>
            </a:extLst>
          </p:cNvPr>
          <p:cNvSpPr>
            <a:spLocks noGrp="1"/>
          </p:cNvSpPr>
          <p:nvPr>
            <p:ph type="title"/>
          </p:nvPr>
        </p:nvSpPr>
        <p:spPr>
          <a:xfrm>
            <a:off x="629841" y="365126"/>
            <a:ext cx="7886700" cy="1325563"/>
          </a:xfrm>
        </p:spPr>
        <p:txBody>
          <a:bodyPr/>
          <a:lstStyle/>
          <a:p>
            <a:r>
              <a:rPr lang="uk-UA"/>
              <a:t>Клацніть, щоб редагувати стиль зразка заголовка</a:t>
            </a:r>
            <a:endParaRPr lang="en-UA"/>
          </a:p>
        </p:txBody>
      </p:sp>
      <p:sp>
        <p:nvSpPr>
          <p:cNvPr id="3" name="Text Placeholder 2">
            <a:extLst>
              <a:ext uri="{FF2B5EF4-FFF2-40B4-BE49-F238E27FC236}">
                <a16:creationId xmlns:a16="http://schemas.microsoft.com/office/drawing/2014/main" id="{E63C5FFB-92F8-E54D-AD06-648E729B4D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a:t>Клацніть, щоб відредагувати стилі зразків тексту</a:t>
            </a:r>
          </a:p>
        </p:txBody>
      </p:sp>
      <p:sp>
        <p:nvSpPr>
          <p:cNvPr id="4" name="Content Placeholder 3">
            <a:extLst>
              <a:ext uri="{FF2B5EF4-FFF2-40B4-BE49-F238E27FC236}">
                <a16:creationId xmlns:a16="http://schemas.microsoft.com/office/drawing/2014/main" id="{2C3F6AC2-2466-3549-BBB9-3F1D77D4439F}"/>
              </a:ext>
            </a:extLst>
          </p:cNvPr>
          <p:cNvSpPr>
            <a:spLocks noGrp="1"/>
          </p:cNvSpPr>
          <p:nvPr>
            <p:ph sz="half" idx="2"/>
          </p:nvPr>
        </p:nvSpPr>
        <p:spPr>
          <a:xfrm>
            <a:off x="629842" y="2505075"/>
            <a:ext cx="3868340"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5" name="Text Placeholder 4">
            <a:extLst>
              <a:ext uri="{FF2B5EF4-FFF2-40B4-BE49-F238E27FC236}">
                <a16:creationId xmlns:a16="http://schemas.microsoft.com/office/drawing/2014/main" id="{FA223CC8-D38B-2044-8ABC-EF21CEEC7E5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a:t>Клацніть, щоб відредагувати стилі зразків тексту</a:t>
            </a:r>
          </a:p>
        </p:txBody>
      </p:sp>
      <p:sp>
        <p:nvSpPr>
          <p:cNvPr id="6" name="Content Placeholder 5">
            <a:extLst>
              <a:ext uri="{FF2B5EF4-FFF2-40B4-BE49-F238E27FC236}">
                <a16:creationId xmlns:a16="http://schemas.microsoft.com/office/drawing/2014/main" id="{2533D2D5-2037-3C46-93D6-68EAC5027BB6}"/>
              </a:ext>
            </a:extLst>
          </p:cNvPr>
          <p:cNvSpPr>
            <a:spLocks noGrp="1"/>
          </p:cNvSpPr>
          <p:nvPr>
            <p:ph sz="quarter" idx="4"/>
          </p:nvPr>
        </p:nvSpPr>
        <p:spPr>
          <a:xfrm>
            <a:off x="4629150" y="2505075"/>
            <a:ext cx="3887391"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7" name="Date Placeholder 6">
            <a:extLst>
              <a:ext uri="{FF2B5EF4-FFF2-40B4-BE49-F238E27FC236}">
                <a16:creationId xmlns:a16="http://schemas.microsoft.com/office/drawing/2014/main" id="{42441699-DA27-854F-AC5D-F79E4836BC7C}"/>
              </a:ext>
            </a:extLst>
          </p:cNvPr>
          <p:cNvSpPr>
            <a:spLocks noGrp="1"/>
          </p:cNvSpPr>
          <p:nvPr>
            <p:ph type="dt" sz="half" idx="10"/>
          </p:nvPr>
        </p:nvSpPr>
        <p:spPr/>
        <p:txBody>
          <a:bodyPr/>
          <a:lstStyle/>
          <a:p>
            <a:endParaRPr lang="uk-UA"/>
          </a:p>
        </p:txBody>
      </p:sp>
      <p:sp>
        <p:nvSpPr>
          <p:cNvPr id="8" name="Footer Placeholder 7">
            <a:extLst>
              <a:ext uri="{FF2B5EF4-FFF2-40B4-BE49-F238E27FC236}">
                <a16:creationId xmlns:a16="http://schemas.microsoft.com/office/drawing/2014/main" id="{44C92B1E-848C-A840-B0B5-85A9862AE417}"/>
              </a:ext>
            </a:extLst>
          </p:cNvPr>
          <p:cNvSpPr>
            <a:spLocks noGrp="1"/>
          </p:cNvSpPr>
          <p:nvPr>
            <p:ph type="ftr" sz="quarter" idx="11"/>
          </p:nvPr>
        </p:nvSpPr>
        <p:spPr/>
        <p:txBody>
          <a:bodyPr/>
          <a:lstStyle/>
          <a:p>
            <a:endParaRPr lang="uk-UA"/>
          </a:p>
        </p:txBody>
      </p:sp>
      <p:sp>
        <p:nvSpPr>
          <p:cNvPr id="9" name="Slide Number Placeholder 8">
            <a:extLst>
              <a:ext uri="{FF2B5EF4-FFF2-40B4-BE49-F238E27FC236}">
                <a16:creationId xmlns:a16="http://schemas.microsoft.com/office/drawing/2014/main" id="{B9F103FE-6351-8D45-A975-5BB171BFBF9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03430262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DA1EF-62E2-AC42-9015-618B853B492D}"/>
              </a:ext>
            </a:extLst>
          </p:cNvPr>
          <p:cNvSpPr>
            <a:spLocks noGrp="1"/>
          </p:cNvSpPr>
          <p:nvPr>
            <p:ph type="title"/>
          </p:nvPr>
        </p:nvSpPr>
        <p:spPr/>
        <p:txBody>
          <a:bodyPr/>
          <a:lstStyle/>
          <a:p>
            <a:r>
              <a:rPr lang="uk-UA"/>
              <a:t>Клацніть, щоб редагувати стиль зразка заголовка</a:t>
            </a:r>
            <a:endParaRPr lang="en-UA"/>
          </a:p>
        </p:txBody>
      </p:sp>
      <p:sp>
        <p:nvSpPr>
          <p:cNvPr id="3" name="Date Placeholder 2">
            <a:extLst>
              <a:ext uri="{FF2B5EF4-FFF2-40B4-BE49-F238E27FC236}">
                <a16:creationId xmlns:a16="http://schemas.microsoft.com/office/drawing/2014/main" id="{4AE4884F-BF98-BD44-B257-130C719C04A8}"/>
              </a:ext>
            </a:extLst>
          </p:cNvPr>
          <p:cNvSpPr>
            <a:spLocks noGrp="1"/>
          </p:cNvSpPr>
          <p:nvPr>
            <p:ph type="dt" sz="half" idx="10"/>
          </p:nvPr>
        </p:nvSpPr>
        <p:spPr/>
        <p:txBody>
          <a:bodyPr/>
          <a:lstStyle/>
          <a:p>
            <a:endParaRPr lang="uk-UA"/>
          </a:p>
        </p:txBody>
      </p:sp>
      <p:sp>
        <p:nvSpPr>
          <p:cNvPr id="4" name="Footer Placeholder 3">
            <a:extLst>
              <a:ext uri="{FF2B5EF4-FFF2-40B4-BE49-F238E27FC236}">
                <a16:creationId xmlns:a16="http://schemas.microsoft.com/office/drawing/2014/main" id="{1D977D90-56D4-8A4F-9DFD-B6A0BC87712A}"/>
              </a:ext>
            </a:extLst>
          </p:cNvPr>
          <p:cNvSpPr>
            <a:spLocks noGrp="1"/>
          </p:cNvSpPr>
          <p:nvPr>
            <p:ph type="ftr" sz="quarter" idx="11"/>
          </p:nvPr>
        </p:nvSpPr>
        <p:spPr/>
        <p:txBody>
          <a:bodyPr/>
          <a:lstStyle/>
          <a:p>
            <a:endParaRPr lang="uk-UA"/>
          </a:p>
        </p:txBody>
      </p:sp>
      <p:sp>
        <p:nvSpPr>
          <p:cNvPr id="5" name="Slide Number Placeholder 4">
            <a:extLst>
              <a:ext uri="{FF2B5EF4-FFF2-40B4-BE49-F238E27FC236}">
                <a16:creationId xmlns:a16="http://schemas.microsoft.com/office/drawing/2014/main" id="{20BE8076-C607-9040-B443-8A861EBA745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87751204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EE20E3-1C3C-9442-9684-6CCA770AAFF0}"/>
              </a:ext>
            </a:extLst>
          </p:cNvPr>
          <p:cNvSpPr>
            <a:spLocks noGrp="1"/>
          </p:cNvSpPr>
          <p:nvPr>
            <p:ph type="dt" sz="half" idx="10"/>
          </p:nvPr>
        </p:nvSpPr>
        <p:spPr/>
        <p:txBody>
          <a:bodyPr/>
          <a:lstStyle/>
          <a:p>
            <a:endParaRPr lang="uk-UA"/>
          </a:p>
        </p:txBody>
      </p:sp>
      <p:sp>
        <p:nvSpPr>
          <p:cNvPr id="3" name="Footer Placeholder 2">
            <a:extLst>
              <a:ext uri="{FF2B5EF4-FFF2-40B4-BE49-F238E27FC236}">
                <a16:creationId xmlns:a16="http://schemas.microsoft.com/office/drawing/2014/main" id="{2A4C7B46-7491-9A45-92F8-C4017F96A9F2}"/>
              </a:ext>
            </a:extLst>
          </p:cNvPr>
          <p:cNvSpPr>
            <a:spLocks noGrp="1"/>
          </p:cNvSpPr>
          <p:nvPr>
            <p:ph type="ftr" sz="quarter" idx="11"/>
          </p:nvPr>
        </p:nvSpPr>
        <p:spPr/>
        <p:txBody>
          <a:bodyPr/>
          <a:lstStyle/>
          <a:p>
            <a:endParaRPr lang="uk-UA"/>
          </a:p>
        </p:txBody>
      </p:sp>
      <p:sp>
        <p:nvSpPr>
          <p:cNvPr id="4" name="Slide Number Placeholder 3">
            <a:extLst>
              <a:ext uri="{FF2B5EF4-FFF2-40B4-BE49-F238E27FC236}">
                <a16:creationId xmlns:a16="http://schemas.microsoft.com/office/drawing/2014/main" id="{E3A928C7-1355-E648-B677-496C5A66BB7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59034177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AED14-6227-9644-93EC-8313A0BD8C09}"/>
              </a:ext>
            </a:extLst>
          </p:cNvPr>
          <p:cNvSpPr>
            <a:spLocks noGrp="1"/>
          </p:cNvSpPr>
          <p:nvPr>
            <p:ph type="title"/>
          </p:nvPr>
        </p:nvSpPr>
        <p:spPr>
          <a:xfrm>
            <a:off x="629841" y="457200"/>
            <a:ext cx="2949178" cy="1600200"/>
          </a:xfrm>
        </p:spPr>
        <p:txBody>
          <a:bodyPr anchor="b"/>
          <a:lstStyle>
            <a:lvl1pPr>
              <a:defRPr sz="2400"/>
            </a:lvl1pPr>
          </a:lstStyle>
          <a:p>
            <a:r>
              <a:rPr lang="uk-UA"/>
              <a:t>Клацніть, щоб редагувати стиль зразка заголовка</a:t>
            </a:r>
            <a:endParaRPr lang="en-UA"/>
          </a:p>
        </p:txBody>
      </p:sp>
      <p:sp>
        <p:nvSpPr>
          <p:cNvPr id="3" name="Content Placeholder 2">
            <a:extLst>
              <a:ext uri="{FF2B5EF4-FFF2-40B4-BE49-F238E27FC236}">
                <a16:creationId xmlns:a16="http://schemas.microsoft.com/office/drawing/2014/main" id="{2067118A-D15D-8247-B3AD-7B2A4C24026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Text Placeholder 3">
            <a:extLst>
              <a:ext uri="{FF2B5EF4-FFF2-40B4-BE49-F238E27FC236}">
                <a16:creationId xmlns:a16="http://schemas.microsoft.com/office/drawing/2014/main" id="{7F9A907F-BF8E-7F42-A4AD-F3274156931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Клацніть, щоб відредагувати стилі зразків тексту</a:t>
            </a:r>
          </a:p>
        </p:txBody>
      </p:sp>
      <p:sp>
        <p:nvSpPr>
          <p:cNvPr id="5" name="Date Placeholder 4">
            <a:extLst>
              <a:ext uri="{FF2B5EF4-FFF2-40B4-BE49-F238E27FC236}">
                <a16:creationId xmlns:a16="http://schemas.microsoft.com/office/drawing/2014/main" id="{88724769-5E2E-C94A-B42F-8CE6EB60F551}"/>
              </a:ext>
            </a:extLst>
          </p:cNvPr>
          <p:cNvSpPr>
            <a:spLocks noGrp="1"/>
          </p:cNvSpPr>
          <p:nvPr>
            <p:ph type="dt" sz="half" idx="10"/>
          </p:nvPr>
        </p:nvSpPr>
        <p:spPr/>
        <p:txBody>
          <a:bodyPr/>
          <a:lstStyle/>
          <a:p>
            <a:endParaRPr lang="uk-UA"/>
          </a:p>
        </p:txBody>
      </p:sp>
      <p:sp>
        <p:nvSpPr>
          <p:cNvPr id="6" name="Footer Placeholder 5">
            <a:extLst>
              <a:ext uri="{FF2B5EF4-FFF2-40B4-BE49-F238E27FC236}">
                <a16:creationId xmlns:a16="http://schemas.microsoft.com/office/drawing/2014/main" id="{C829B174-5679-5743-8986-253CFCBF82DB}"/>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03AA4750-E891-DF48-9523-D3D98FB03CB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87810606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F48A-A2AF-6E4B-9C7B-FDB75859BB55}"/>
              </a:ext>
            </a:extLst>
          </p:cNvPr>
          <p:cNvSpPr>
            <a:spLocks noGrp="1"/>
          </p:cNvSpPr>
          <p:nvPr>
            <p:ph type="title"/>
          </p:nvPr>
        </p:nvSpPr>
        <p:spPr>
          <a:xfrm>
            <a:off x="629841" y="457200"/>
            <a:ext cx="2949178" cy="1600200"/>
          </a:xfrm>
        </p:spPr>
        <p:txBody>
          <a:bodyPr anchor="b"/>
          <a:lstStyle>
            <a:lvl1pPr>
              <a:defRPr sz="2400"/>
            </a:lvl1pPr>
          </a:lstStyle>
          <a:p>
            <a:r>
              <a:rPr lang="uk-UA"/>
              <a:t>Клацніть, щоб редагувати стиль зразка заголовка</a:t>
            </a:r>
            <a:endParaRPr lang="en-UA"/>
          </a:p>
        </p:txBody>
      </p:sp>
      <p:sp>
        <p:nvSpPr>
          <p:cNvPr id="3" name="Picture Placeholder 2">
            <a:extLst>
              <a:ext uri="{FF2B5EF4-FFF2-40B4-BE49-F238E27FC236}">
                <a16:creationId xmlns:a16="http://schemas.microsoft.com/office/drawing/2014/main" id="{A2F61E7B-2C28-6D4B-9FD5-99F9D770749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uk-UA"/>
              <a:t>Клацніть піктограму, щоб додати зображення</a:t>
            </a:r>
            <a:endParaRPr lang="en-UA"/>
          </a:p>
        </p:txBody>
      </p:sp>
      <p:sp>
        <p:nvSpPr>
          <p:cNvPr id="4" name="Text Placeholder 3">
            <a:extLst>
              <a:ext uri="{FF2B5EF4-FFF2-40B4-BE49-F238E27FC236}">
                <a16:creationId xmlns:a16="http://schemas.microsoft.com/office/drawing/2014/main" id="{A2C3F178-38E3-2A4B-A91C-70AA268F280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Клацніть, щоб відредагувати стилі зразків тексту</a:t>
            </a:r>
          </a:p>
        </p:txBody>
      </p:sp>
      <p:sp>
        <p:nvSpPr>
          <p:cNvPr id="5" name="Date Placeholder 4">
            <a:extLst>
              <a:ext uri="{FF2B5EF4-FFF2-40B4-BE49-F238E27FC236}">
                <a16:creationId xmlns:a16="http://schemas.microsoft.com/office/drawing/2014/main" id="{41A42584-6FB9-E844-909C-B74C6F29486C}"/>
              </a:ext>
            </a:extLst>
          </p:cNvPr>
          <p:cNvSpPr>
            <a:spLocks noGrp="1"/>
          </p:cNvSpPr>
          <p:nvPr>
            <p:ph type="dt" sz="half" idx="10"/>
          </p:nvPr>
        </p:nvSpPr>
        <p:spPr/>
        <p:txBody>
          <a:bodyPr/>
          <a:lstStyle/>
          <a:p>
            <a:endParaRPr lang="uk-UA"/>
          </a:p>
        </p:txBody>
      </p:sp>
      <p:sp>
        <p:nvSpPr>
          <p:cNvPr id="6" name="Footer Placeholder 5">
            <a:extLst>
              <a:ext uri="{FF2B5EF4-FFF2-40B4-BE49-F238E27FC236}">
                <a16:creationId xmlns:a16="http://schemas.microsoft.com/office/drawing/2014/main" id="{08171D32-4203-B846-A0B9-834EC497BD9C}"/>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CEAD1E65-1590-9B47-8909-306BA91DA8B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30582143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89905-0108-8B45-A428-A0F1F06F6669}"/>
              </a:ext>
            </a:extLst>
          </p:cNvPr>
          <p:cNvSpPr>
            <a:spLocks noGrp="1"/>
          </p:cNvSpPr>
          <p:nvPr>
            <p:ph type="title"/>
          </p:nvPr>
        </p:nvSpPr>
        <p:spPr/>
        <p:txBody>
          <a:bodyPr/>
          <a:lstStyle/>
          <a:p>
            <a:r>
              <a:rPr lang="uk-UA"/>
              <a:t>Клацніть, щоб редагувати стиль зразка заголовка</a:t>
            </a:r>
            <a:endParaRPr lang="en-UA"/>
          </a:p>
        </p:txBody>
      </p:sp>
      <p:sp>
        <p:nvSpPr>
          <p:cNvPr id="3" name="Vertical Text Placeholder 2">
            <a:extLst>
              <a:ext uri="{FF2B5EF4-FFF2-40B4-BE49-F238E27FC236}">
                <a16:creationId xmlns:a16="http://schemas.microsoft.com/office/drawing/2014/main" id="{B8F70BE0-6C8E-854C-9840-DA8A44895FAB}"/>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Date Placeholder 3">
            <a:extLst>
              <a:ext uri="{FF2B5EF4-FFF2-40B4-BE49-F238E27FC236}">
                <a16:creationId xmlns:a16="http://schemas.microsoft.com/office/drawing/2014/main" id="{BC400063-A534-6A4D-BACD-68D2F953550E}"/>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9F19B807-D7D4-9645-A69C-A0646C5A18CC}"/>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BAEBBDD1-51AC-F944-8963-5F65D126710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17006520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251DA0-B9BA-9242-8EFE-C7553949B7AD}"/>
              </a:ext>
            </a:extLst>
          </p:cNvPr>
          <p:cNvSpPr>
            <a:spLocks noGrp="1"/>
          </p:cNvSpPr>
          <p:nvPr>
            <p:ph type="title" orient="vert"/>
          </p:nvPr>
        </p:nvSpPr>
        <p:spPr>
          <a:xfrm>
            <a:off x="6543675" y="365125"/>
            <a:ext cx="1971675" cy="5811838"/>
          </a:xfrm>
        </p:spPr>
        <p:txBody>
          <a:bodyPr vert="eaVert"/>
          <a:lstStyle/>
          <a:p>
            <a:r>
              <a:rPr lang="uk-UA"/>
              <a:t>Клацніть, щоб редагувати стиль зразка заголовка</a:t>
            </a:r>
            <a:endParaRPr lang="en-UA"/>
          </a:p>
        </p:txBody>
      </p:sp>
      <p:sp>
        <p:nvSpPr>
          <p:cNvPr id="3" name="Vertical Text Placeholder 2">
            <a:extLst>
              <a:ext uri="{FF2B5EF4-FFF2-40B4-BE49-F238E27FC236}">
                <a16:creationId xmlns:a16="http://schemas.microsoft.com/office/drawing/2014/main" id="{BCEFA50B-018D-064B-9201-D7AE34ED2577}"/>
              </a:ext>
            </a:extLst>
          </p:cNvPr>
          <p:cNvSpPr>
            <a:spLocks noGrp="1"/>
          </p:cNvSpPr>
          <p:nvPr>
            <p:ph type="body" orient="vert" idx="1"/>
          </p:nvPr>
        </p:nvSpPr>
        <p:spPr>
          <a:xfrm>
            <a:off x="628650" y="365125"/>
            <a:ext cx="5800725"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Date Placeholder 3">
            <a:extLst>
              <a:ext uri="{FF2B5EF4-FFF2-40B4-BE49-F238E27FC236}">
                <a16:creationId xmlns:a16="http://schemas.microsoft.com/office/drawing/2014/main" id="{364A4066-701A-3F4C-B222-07DD337699FB}"/>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FCCF88E7-4AE2-8F43-8235-9CAAFC4F6B3E}"/>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C690A215-8897-094D-A802-2B2F5A435A6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34882725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308632-BD79-504E-84F5-B9D1CDB58AF5}"/>
              </a:ext>
            </a:extLst>
          </p:cNvPr>
          <p:cNvPicPr>
            <a:picLocks noChangeAspect="1"/>
          </p:cNvPicPr>
          <p:nvPr/>
        </p:nvPicPr>
        <p:blipFill>
          <a:blip r:embed="rId13"/>
          <a:stretch>
            <a:fillRect/>
          </a:stretch>
        </p:blipFill>
        <p:spPr>
          <a:xfrm>
            <a:off x="0" y="0"/>
            <a:ext cx="9144000" cy="6858000"/>
          </a:xfrm>
          <a:prstGeom prst="rect">
            <a:avLst/>
          </a:prstGeom>
        </p:spPr>
      </p:pic>
      <p:sp>
        <p:nvSpPr>
          <p:cNvPr id="2" name="Title Placeholder 1">
            <a:extLst>
              <a:ext uri="{FF2B5EF4-FFF2-40B4-BE49-F238E27FC236}">
                <a16:creationId xmlns:a16="http://schemas.microsoft.com/office/drawing/2014/main" id="{E82EA1D7-B0C6-8541-B84D-84C6CE766355}"/>
              </a:ext>
            </a:extLst>
          </p:cNvPr>
          <p:cNvSpPr>
            <a:spLocks noGrp="1"/>
          </p:cNvSpPr>
          <p:nvPr>
            <p:ph type="title"/>
          </p:nvPr>
        </p:nvSpPr>
        <p:spPr>
          <a:xfrm>
            <a:off x="628650" y="365126"/>
            <a:ext cx="7886700" cy="65615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A" dirty="0"/>
          </a:p>
        </p:txBody>
      </p:sp>
      <p:sp>
        <p:nvSpPr>
          <p:cNvPr id="3" name="Text Placeholder 2">
            <a:extLst>
              <a:ext uri="{FF2B5EF4-FFF2-40B4-BE49-F238E27FC236}">
                <a16:creationId xmlns:a16="http://schemas.microsoft.com/office/drawing/2014/main" id="{2BAD699E-5BD7-CB4F-AA57-8FAF46396D8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Date Placeholder 3">
            <a:extLst>
              <a:ext uri="{FF2B5EF4-FFF2-40B4-BE49-F238E27FC236}">
                <a16:creationId xmlns:a16="http://schemas.microsoft.com/office/drawing/2014/main" id="{DBFC304F-C3C0-9242-B331-4BDCB53C263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5" name="Footer Placeholder 4">
            <a:extLst>
              <a:ext uri="{FF2B5EF4-FFF2-40B4-BE49-F238E27FC236}">
                <a16:creationId xmlns:a16="http://schemas.microsoft.com/office/drawing/2014/main" id="{769C86FD-8B03-FD4A-96E7-80895F48D75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k-UA"/>
          </a:p>
        </p:txBody>
      </p:sp>
      <p:sp>
        <p:nvSpPr>
          <p:cNvPr id="6" name="Slide Number Placeholder 5">
            <a:extLst>
              <a:ext uri="{FF2B5EF4-FFF2-40B4-BE49-F238E27FC236}">
                <a16:creationId xmlns:a16="http://schemas.microsoft.com/office/drawing/2014/main" id="{9BA3E9A3-57F4-694F-8A6C-0A8A8E37C50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33019946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A"/>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2.bin"/><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9.w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1.wmf"/><Relationship Id="rId5" Type="http://schemas.openxmlformats.org/officeDocument/2006/relationships/oleObject" Target="../embeddings/oleObject6.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8.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4.wmf"/><Relationship Id="rId4" Type="http://schemas.openxmlformats.org/officeDocument/2006/relationships/oleObject" Target="../embeddings/oleObject9.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6.emf"/><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8.wmf"/><Relationship Id="rId5" Type="http://schemas.openxmlformats.org/officeDocument/2006/relationships/oleObject" Target="../embeddings/oleObject12.bin"/><Relationship Id="rId4" Type="http://schemas.openxmlformats.org/officeDocument/2006/relationships/image" Target="../media/image27.wmf"/></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0.emf"/><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txBox="1">
            <a:spLocks noGrp="1"/>
          </p:cNvSpPr>
          <p:nvPr>
            <p:ph type="ctrTitle"/>
          </p:nvPr>
        </p:nvSpPr>
        <p:spPr>
          <a:xfrm>
            <a:off x="1429770" y="914085"/>
            <a:ext cx="6284459"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uk-UA" sz="5400" b="1" i="1" dirty="0">
                <a:solidFill>
                  <a:schemeClr val="dk1"/>
                </a:solidFill>
                <a:latin typeface="Times New Roman" panose="02020603050405020304" pitchFamily="18" charset="0"/>
                <a:ea typeface="Calibri"/>
                <a:cs typeface="Times New Roman" panose="02020603050405020304" pitchFamily="18" charset="0"/>
                <a:sym typeface="Calibri"/>
              </a:rPr>
              <a:t>Лекція</a:t>
            </a:r>
            <a:r>
              <a:rPr lang="en-US" sz="5400" b="1" i="1" dirty="0">
                <a:solidFill>
                  <a:schemeClr val="dk1"/>
                </a:solidFill>
                <a:latin typeface="Times New Roman" panose="02020603050405020304" pitchFamily="18" charset="0"/>
                <a:ea typeface="Calibri"/>
                <a:cs typeface="Times New Roman" panose="02020603050405020304" pitchFamily="18" charset="0"/>
                <a:sym typeface="Calibri"/>
              </a:rPr>
              <a:t> 4</a:t>
            </a:r>
            <a:endParaRPr sz="6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9A68EEC-62F5-4FD7-A9ED-C6FFD00856CD}"/>
              </a:ext>
            </a:extLst>
          </p:cNvPr>
          <p:cNvSpPr txBox="1"/>
          <p:nvPr/>
        </p:nvSpPr>
        <p:spPr>
          <a:xfrm>
            <a:off x="803028" y="2384110"/>
            <a:ext cx="7537942" cy="646331"/>
          </a:xfrm>
          <a:prstGeom prst="rect">
            <a:avLst/>
          </a:prstGeom>
          <a:noFill/>
        </p:spPr>
        <p:txBody>
          <a:bodyPr wrap="square">
            <a:spAutoFit/>
          </a:bodyPr>
          <a:lstStyle/>
          <a:p>
            <a:r>
              <a:rPr lang="uk-UA" sz="3600" b="1" dirty="0">
                <a:solidFill>
                  <a:schemeClr val="dk1"/>
                </a:solidFill>
                <a:latin typeface="Times New Roman" panose="02020603050405020304" pitchFamily="18" charset="0"/>
                <a:ea typeface="Calibri"/>
                <a:cs typeface="Times New Roman" panose="02020603050405020304" pitchFamily="18" charset="0"/>
                <a:sym typeface="Calibri"/>
              </a:rPr>
              <a:t>Хімічні методи кількісного аналізу</a:t>
            </a:r>
            <a:endParaRPr lang="uk-U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400"/>
            </a:pPr>
            <a:r>
              <a:rPr lang="uk-UA" sz="4400" dirty="0">
                <a:solidFill>
                  <a:srgbClr val="002060"/>
                </a:solidFill>
                <a:latin typeface="Times New Roman" panose="02020603050405020304" pitchFamily="18" charset="0"/>
                <a:ea typeface="Calibri"/>
                <a:cs typeface="Times New Roman" panose="02020603050405020304" pitchFamily="18" charset="0"/>
                <a:sym typeface="Calibri"/>
              </a:rPr>
              <a:t>Загальні поняття</a:t>
            </a:r>
            <a:endParaRPr dirty="0">
              <a:solidFill>
                <a:srgbClr val="002060"/>
              </a:solidFill>
              <a:latin typeface="Times New Roman" panose="02020603050405020304" pitchFamily="18" charset="0"/>
              <a:cs typeface="Times New Roman" panose="02020603050405020304" pitchFamily="18" charset="0"/>
            </a:endParaRPr>
          </a:p>
        </p:txBody>
      </p:sp>
      <p:sp>
        <p:nvSpPr>
          <p:cNvPr id="110" name="Google Shape;110;p16"/>
          <p:cNvSpPr txBox="1">
            <a:spLocks noGrp="1"/>
          </p:cNvSpPr>
          <p:nvPr>
            <p:ph idx="1"/>
          </p:nvPr>
        </p:nvSpPr>
        <p:spPr>
          <a:xfrm>
            <a:off x="169101" y="1199495"/>
            <a:ext cx="8793271" cy="1456023"/>
          </a:xfrm>
          <a:prstGeom prst="rect">
            <a:avLst/>
          </a:prstGeom>
          <a:noFill/>
          <a:ln>
            <a:noFill/>
          </a:ln>
        </p:spPr>
        <p:txBody>
          <a:bodyPr spcFirstLastPara="1" wrap="square" lIns="91425" tIns="45700" rIns="91425" bIns="45700" anchor="t" anchorCtr="0">
            <a:noAutofit/>
          </a:bodyPr>
          <a:lstStyle/>
          <a:p>
            <a:pPr marL="0" lvl="0" indent="0" algn="just">
              <a:lnSpc>
                <a:spcPct val="80000"/>
              </a:lnSpc>
              <a:spcBef>
                <a:spcPts val="0"/>
              </a:spcBef>
              <a:buClr>
                <a:schemeClr val="dk1"/>
              </a:buClr>
              <a:buSzPts val="2500"/>
              <a:buNone/>
            </a:pPr>
            <a:r>
              <a:rPr lang="en-US" sz="2800" b="1"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800"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800" b="1" i="1" dirty="0">
                <a:solidFill>
                  <a:schemeClr val="dk1"/>
                </a:solidFill>
                <a:latin typeface="Times New Roman" panose="02020603050405020304" pitchFamily="18" charset="0"/>
                <a:ea typeface="Calibri"/>
                <a:cs typeface="Times New Roman" panose="02020603050405020304" pitchFamily="18" charset="0"/>
                <a:sym typeface="Calibri"/>
              </a:rPr>
              <a:t>Аналітичний сигнал</a:t>
            </a:r>
            <a:r>
              <a:rPr lang="uk-UA" sz="2800" b="1" dirty="0">
                <a:solidFill>
                  <a:schemeClr val="dk1"/>
                </a:solidFill>
                <a:latin typeface="Times New Roman" panose="02020603050405020304" pitchFamily="18" charset="0"/>
                <a:ea typeface="Calibri"/>
                <a:cs typeface="Times New Roman" panose="02020603050405020304" pitchFamily="18" charset="0"/>
                <a:sym typeface="Calibri"/>
              </a:rPr>
              <a:t> – </a:t>
            </a:r>
            <a:r>
              <a:rPr lang="uk-UA" sz="2800" dirty="0">
                <a:solidFill>
                  <a:schemeClr val="dk1"/>
                </a:solidFill>
                <a:latin typeface="Times New Roman" panose="02020603050405020304" pitchFamily="18" charset="0"/>
                <a:ea typeface="Calibri"/>
                <a:cs typeface="Times New Roman" panose="02020603050405020304" pitchFamily="18" charset="0"/>
                <a:sym typeface="Calibri"/>
              </a:rPr>
              <a:t>середнє значення результатів вимірювання фізичної величини на кінцевій стадії аналізу, функціонально пов'язане із вмістом (концентрацією) визначуваного компонента.</a:t>
            </a:r>
            <a:endParaRPr sz="1800" b="0" i="0" u="none" dirty="0">
              <a:solidFill>
                <a:schemeClr val="dk1"/>
              </a:solidFill>
              <a:latin typeface="Times New Roman" panose="02020603050405020304" pitchFamily="18" charset="0"/>
              <a:ea typeface="Calibri"/>
              <a:cs typeface="Times New Roman" panose="02020603050405020304" pitchFamily="18" charset="0"/>
              <a:sym typeface="Calibri"/>
            </a:endParaRPr>
          </a:p>
        </p:txBody>
      </p:sp>
      <p:sp>
        <p:nvSpPr>
          <p:cNvPr id="2" name="Прямокутник 1">
            <a:extLst>
              <a:ext uri="{FF2B5EF4-FFF2-40B4-BE49-F238E27FC236}">
                <a16:creationId xmlns:a16="http://schemas.microsoft.com/office/drawing/2014/main" id="{0CB13409-76F6-409F-8EB7-35A948D8070B}"/>
              </a:ext>
            </a:extLst>
          </p:cNvPr>
          <p:cNvSpPr/>
          <p:nvPr/>
        </p:nvSpPr>
        <p:spPr>
          <a:xfrm>
            <a:off x="169100" y="2655518"/>
            <a:ext cx="8793271" cy="3539430"/>
          </a:xfrm>
          <a:prstGeom prst="rect">
            <a:avLst/>
          </a:prstGeom>
        </p:spPr>
        <p:txBody>
          <a:bodyPr wrap="square">
            <a:spAutoFit/>
          </a:bodyPr>
          <a:lstStyle/>
          <a:p>
            <a:pPr algn="just"/>
            <a:r>
              <a:rPr lang="uk-UA" sz="2800" dirty="0">
                <a:latin typeface="Times New Roman" panose="02020603050405020304" pitchFamily="18" charset="0"/>
                <a:cs typeface="Times New Roman" panose="02020603050405020304" pitchFamily="18" charset="0"/>
              </a:rPr>
              <a:t>	Таким чином, сигнал, як носій інформації про склад речовини, є аналітичним сигналом. Він має якісну й кількісну характеристики. Поява осаду </a:t>
            </a:r>
            <a:r>
              <a:rPr lang="en-US" sz="2800" dirty="0">
                <a:latin typeface="Times New Roman" panose="02020603050405020304" pitchFamily="18" charset="0"/>
                <a:cs typeface="Times New Roman" panose="02020603050405020304" pitchFamily="18" charset="0"/>
              </a:rPr>
              <a:t>AgCl – </a:t>
            </a:r>
            <a:r>
              <a:rPr lang="uk-UA" sz="2800" dirty="0">
                <a:latin typeface="Times New Roman" panose="02020603050405020304" pitchFamily="18" charset="0"/>
                <a:cs typeface="Times New Roman" panose="02020603050405020304" pitchFamily="18" charset="0"/>
              </a:rPr>
              <a:t>це аналітичний сигнал наявності </a:t>
            </a:r>
            <a:r>
              <a:rPr lang="en-US" sz="2800" dirty="0">
                <a:latin typeface="Times New Roman" panose="02020603050405020304" pitchFamily="18" charset="0"/>
                <a:cs typeface="Times New Roman" panose="02020603050405020304" pitchFamily="18" charset="0"/>
              </a:rPr>
              <a:t>Cl</a:t>
            </a:r>
            <a:r>
              <a:rPr lang="uk-UA" sz="2800" baseline="30000" dirty="0">
                <a:latin typeface="Times New Roman" panose="02020603050405020304" pitchFamily="18" charset="0"/>
                <a:cs typeface="Times New Roman" panose="02020603050405020304" pitchFamily="18" charset="0"/>
              </a:rPr>
              <a:t>-</a:t>
            </a:r>
            <a:r>
              <a:rPr lang="uk-UA" sz="2800" dirty="0">
                <a:latin typeface="Times New Roman" panose="02020603050405020304" pitchFamily="18" charset="0"/>
                <a:cs typeface="Times New Roman" panose="02020603050405020304" pitchFamily="18" charset="0"/>
              </a:rPr>
              <a:t>у розчині, забарвлення розчину в яскраво-синій колір свідчить про присутність </a:t>
            </a:r>
            <a:r>
              <a:rPr lang="en-US" sz="2800" dirty="0">
                <a:latin typeface="Times New Roman" panose="02020603050405020304" pitchFamily="18" charset="0"/>
                <a:cs typeface="Times New Roman" panose="02020603050405020304" pitchFamily="18" charset="0"/>
              </a:rPr>
              <a:t>Cu</a:t>
            </a:r>
            <a:r>
              <a:rPr lang="en-US" sz="2800" baseline="30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Якісні характеристики аналітичного сигналу пов’язані з концентрацією чи кількістю компонента й використовуються в кількісному аналізі.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animEffect transition="in" filter="fade">
                                      <p:cBhvr>
                                        <p:cTn id="7" dur="500"/>
                                        <p:tgtEl>
                                          <p:spTgt spid="1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400"/>
            </a:pPr>
            <a:r>
              <a:rPr lang="uk-UA" sz="2800" dirty="0">
                <a:solidFill>
                  <a:srgbClr val="002060"/>
                </a:solidFill>
                <a:latin typeface="Times New Roman" panose="02020603050405020304" pitchFamily="18" charset="0"/>
                <a:ea typeface="Calibri"/>
                <a:cs typeface="Times New Roman" panose="02020603050405020304" pitchFamily="18" charset="0"/>
                <a:sym typeface="Calibri"/>
              </a:rPr>
              <a:t>Класифікація методів аналізу</a:t>
            </a:r>
            <a:endParaRPr sz="2000" dirty="0">
              <a:solidFill>
                <a:srgbClr val="002060"/>
              </a:solidFill>
              <a:latin typeface="Times New Roman" panose="02020603050405020304" pitchFamily="18" charset="0"/>
              <a:cs typeface="Times New Roman" panose="02020603050405020304" pitchFamily="18" charset="0"/>
            </a:endParaRPr>
          </a:p>
        </p:txBody>
      </p:sp>
      <p:sp>
        <p:nvSpPr>
          <p:cNvPr id="118" name="Google Shape;118;p17"/>
          <p:cNvSpPr txBox="1">
            <a:spLocks noGrp="1"/>
          </p:cNvSpPr>
          <p:nvPr>
            <p:ph idx="1"/>
          </p:nvPr>
        </p:nvSpPr>
        <p:spPr>
          <a:xfrm>
            <a:off x="140917" y="1478071"/>
            <a:ext cx="8862165" cy="5068410"/>
          </a:xfrm>
          <a:prstGeom prst="rect">
            <a:avLst/>
          </a:prstGeom>
          <a:noFill/>
          <a:ln>
            <a:noFill/>
          </a:ln>
        </p:spPr>
        <p:txBody>
          <a:bodyPr spcFirstLastPara="1" wrap="square" lIns="91425" tIns="45700" rIns="91425" bIns="45700" anchor="t" anchorCtr="0">
            <a:noAutofit/>
          </a:bodyPr>
          <a:lstStyle/>
          <a:p>
            <a:pPr marL="457200" lvl="0" indent="-457200" algn="just">
              <a:lnSpc>
                <a:spcPct val="70000"/>
              </a:lnSpc>
              <a:spcBef>
                <a:spcPts val="0"/>
              </a:spcBef>
              <a:buClr>
                <a:schemeClr val="dk1"/>
              </a:buClr>
              <a:buSzPts val="2000"/>
              <a:buFont typeface="+mj-lt"/>
              <a:buAutoNum type="arabicPeriod"/>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Хімічні методи </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засновані на використанні хімічної реакції</a:t>
            </a:r>
            <a:r>
              <a:rPr lang="uk-UA" sz="2000" i="0" u="none" dirty="0">
                <a:solidFill>
                  <a:schemeClr val="dk1"/>
                </a:solidFill>
                <a:latin typeface="Times New Roman" panose="02020603050405020304" pitchFamily="18" charset="0"/>
                <a:ea typeface="Arial"/>
                <a:cs typeface="Times New Roman" panose="02020603050405020304" pitchFamily="18" charset="0"/>
                <a:sym typeface="Arial"/>
              </a:rPr>
              <a:t>.</a:t>
            </a:r>
            <a:r>
              <a:rPr lang="uk-UA" sz="2000" b="0" i="0" u="none" dirty="0">
                <a:solidFill>
                  <a:schemeClr val="dk1"/>
                </a:solidFill>
                <a:latin typeface="Times New Roman" panose="02020603050405020304" pitchFamily="18" charset="0"/>
                <a:ea typeface="Arial"/>
                <a:cs typeface="Times New Roman" panose="02020603050405020304" pitchFamily="18" charset="0"/>
                <a:sym typeface="Arial"/>
              </a:rPr>
              <a:t> </a:t>
            </a:r>
          </a:p>
          <a:p>
            <a:pPr marL="0" lvl="0" indent="0" algn="just">
              <a:lnSpc>
                <a:spcPct val="70000"/>
              </a:lnSpc>
              <a:spcBef>
                <a:spcPts val="0"/>
              </a:spcBef>
              <a:buClr>
                <a:schemeClr val="dk1"/>
              </a:buClr>
              <a:buSzPts val="2000"/>
              <a:buNone/>
            </a:pPr>
            <a:endParaRPr lang="uk-UA" sz="2000" dirty="0">
              <a:latin typeface="Times New Roman" panose="02020603050405020304" pitchFamily="18" charset="0"/>
              <a:cs typeface="Times New Roman" panose="02020603050405020304" pitchFamily="18" charset="0"/>
            </a:endParaRPr>
          </a:p>
          <a:p>
            <a:pPr lvl="1" indent="-342900" algn="just">
              <a:lnSpc>
                <a:spcPct val="70000"/>
              </a:lnSpc>
              <a:spcBef>
                <a:spcPts val="400"/>
              </a:spcBef>
              <a:buClr>
                <a:schemeClr val="dk1"/>
              </a:buClr>
              <a:buSzPts val="2000"/>
              <a:buFont typeface="Arial"/>
              <a:buChar char="•"/>
            </a:pPr>
            <a:r>
              <a:rPr lang="uk-UA" sz="2000" i="1" dirty="0" err="1">
                <a:solidFill>
                  <a:schemeClr val="dk1"/>
                </a:solidFill>
                <a:latin typeface="Times New Roman" panose="02020603050405020304" pitchFamily="18" charset="0"/>
                <a:ea typeface="Arial"/>
                <a:cs typeface="Times New Roman" panose="02020603050405020304" pitchFamily="18" charset="0"/>
                <a:sym typeface="Arial"/>
              </a:rPr>
              <a:t>Титриметричні</a:t>
            </a:r>
            <a:r>
              <a:rPr lang="uk-UA" sz="2000" i="1" dirty="0">
                <a:solidFill>
                  <a:schemeClr val="dk1"/>
                </a:solidFill>
                <a:latin typeface="Times New Roman" panose="02020603050405020304" pitchFamily="18" charset="0"/>
                <a:ea typeface="Arial"/>
                <a:cs typeface="Times New Roman" panose="02020603050405020304" pitchFamily="18" charset="0"/>
                <a:sym typeface="Arial"/>
              </a:rPr>
              <a:t> методи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це методи, засновані на вимірюванні кількості реагенту, витраченого на повну реакцію з досліджуваною речовиною</a:t>
            </a:r>
            <a:r>
              <a:rPr lang="uk-UA" sz="2000" b="0" u="none" dirty="0">
                <a:solidFill>
                  <a:schemeClr val="dk1"/>
                </a:solidFill>
                <a:latin typeface="Times New Roman" panose="02020603050405020304" pitchFamily="18" charset="0"/>
                <a:ea typeface="Arial"/>
                <a:cs typeface="Times New Roman" panose="02020603050405020304" pitchFamily="18" charset="0"/>
                <a:sym typeface="Arial"/>
              </a:rPr>
              <a:t>.</a:t>
            </a:r>
          </a:p>
          <a:p>
            <a:pPr marL="171450" lvl="1" indent="0" algn="just">
              <a:lnSpc>
                <a:spcPct val="70000"/>
              </a:lnSpc>
              <a:spcBef>
                <a:spcPts val="400"/>
              </a:spcBef>
              <a:buClr>
                <a:schemeClr val="dk1"/>
              </a:buClr>
              <a:buSzPts val="2000"/>
              <a:buNone/>
            </a:pPr>
            <a:endParaRPr lang="uk-UA" sz="2000" dirty="0">
              <a:latin typeface="Times New Roman" panose="02020603050405020304" pitchFamily="18" charset="0"/>
              <a:cs typeface="Times New Roman" panose="02020603050405020304" pitchFamily="18" charset="0"/>
            </a:endParaRPr>
          </a:p>
          <a:p>
            <a:pPr lvl="1" indent="-342900" algn="just">
              <a:lnSpc>
                <a:spcPct val="70000"/>
              </a:lnSpc>
              <a:spcBef>
                <a:spcPts val="400"/>
              </a:spcBef>
              <a:buClr>
                <a:schemeClr val="dk1"/>
              </a:buClr>
              <a:buSzPts val="2000"/>
              <a:buFont typeface="Arial"/>
              <a:buChar char="•"/>
            </a:pPr>
            <a:r>
              <a:rPr lang="uk-UA" sz="2000" i="1" dirty="0">
                <a:solidFill>
                  <a:schemeClr val="dk1"/>
                </a:solidFill>
                <a:latin typeface="Times New Roman" panose="02020603050405020304" pitchFamily="18" charset="0"/>
                <a:ea typeface="Arial"/>
                <a:cs typeface="Times New Roman" panose="02020603050405020304" pitchFamily="18" charset="0"/>
                <a:sym typeface="Arial"/>
              </a:rPr>
              <a:t>Гравіметрія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це сукупність методів кількісного аналізу, заснованих на вимірюванні маси речовини або її складових, виділених у чистому вигляді або у вигляді </a:t>
            </a:r>
            <a:r>
              <a:rPr lang="uk-UA" sz="2000" dirty="0" err="1">
                <a:solidFill>
                  <a:schemeClr val="dk1"/>
                </a:solidFill>
                <a:latin typeface="Times New Roman" panose="02020603050405020304" pitchFamily="18" charset="0"/>
                <a:ea typeface="Arial"/>
                <a:cs typeface="Times New Roman" panose="02020603050405020304" pitchFamily="18" charset="0"/>
                <a:sym typeface="Arial"/>
              </a:rPr>
              <a:t>сполук</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 точно відомого складу</a:t>
            </a:r>
            <a:r>
              <a:rPr lang="uk-UA" sz="2000" b="0" u="none" dirty="0">
                <a:solidFill>
                  <a:schemeClr val="dk1"/>
                </a:solidFill>
                <a:latin typeface="Times New Roman" panose="02020603050405020304" pitchFamily="18" charset="0"/>
                <a:ea typeface="Arial"/>
                <a:cs typeface="Times New Roman" panose="02020603050405020304" pitchFamily="18" charset="0"/>
                <a:sym typeface="Arial"/>
              </a:rPr>
              <a:t>.</a:t>
            </a:r>
          </a:p>
          <a:p>
            <a:pPr marL="171450" lvl="1" indent="0" algn="just">
              <a:lnSpc>
                <a:spcPct val="70000"/>
              </a:lnSpc>
              <a:spcBef>
                <a:spcPts val="400"/>
              </a:spcBef>
              <a:buClr>
                <a:schemeClr val="dk1"/>
              </a:buClr>
              <a:buSzPts val="2000"/>
              <a:buNone/>
            </a:pPr>
            <a:endParaRPr lang="uk-UA" sz="2000" dirty="0">
              <a:latin typeface="Times New Roman" panose="02020603050405020304" pitchFamily="18" charset="0"/>
              <a:cs typeface="Times New Roman" panose="02020603050405020304" pitchFamily="18" charset="0"/>
            </a:endParaRPr>
          </a:p>
          <a:p>
            <a:pPr marL="457200" lvl="0" indent="-457200" algn="just">
              <a:lnSpc>
                <a:spcPct val="70000"/>
              </a:lnSpc>
              <a:spcBef>
                <a:spcPts val="400"/>
              </a:spcBef>
              <a:buClr>
                <a:schemeClr val="dk1"/>
              </a:buClr>
              <a:buSzPts val="2000"/>
              <a:buFont typeface="+mj-lt"/>
              <a:buAutoNum type="arabicPeriod" startAt="2"/>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Електрохімічні методи </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засновані на вимірюванні сигналу (потенціалу, струму, опору та ін.) в результаті взаємодії досліджуваної речовини з електричним струмом на поверхні електродів або в </a:t>
            </a:r>
            <a:r>
              <a:rPr lang="uk-UA" sz="2000" dirty="0" err="1">
                <a:solidFill>
                  <a:schemeClr val="dk1"/>
                </a:solidFill>
                <a:latin typeface="Times New Roman" panose="02020603050405020304" pitchFamily="18" charset="0"/>
                <a:ea typeface="Arial"/>
                <a:cs typeface="Times New Roman" panose="02020603050405020304" pitchFamily="18" charset="0"/>
                <a:sym typeface="Arial"/>
              </a:rPr>
              <a:t>приелектродному</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 просторі.</a:t>
            </a:r>
          </a:p>
          <a:p>
            <a:pPr marL="0" lvl="0" indent="0" algn="just">
              <a:lnSpc>
                <a:spcPct val="70000"/>
              </a:lnSpc>
              <a:spcBef>
                <a:spcPts val="400"/>
              </a:spcBef>
              <a:buClr>
                <a:schemeClr val="dk1"/>
              </a:buClr>
              <a:buSzPts val="2000"/>
              <a:buNone/>
            </a:pPr>
            <a:endParaRPr lang="uk-UA" sz="2000" dirty="0">
              <a:latin typeface="Times New Roman" panose="02020603050405020304" pitchFamily="18" charset="0"/>
              <a:cs typeface="Times New Roman" panose="02020603050405020304" pitchFamily="18" charset="0"/>
            </a:endParaRPr>
          </a:p>
          <a:p>
            <a:pPr marL="457200" lvl="0" indent="-457200">
              <a:lnSpc>
                <a:spcPct val="70000"/>
              </a:lnSpc>
              <a:spcBef>
                <a:spcPts val="400"/>
              </a:spcBef>
              <a:buClr>
                <a:schemeClr val="dk1"/>
              </a:buClr>
              <a:buSzPts val="2000"/>
              <a:buFont typeface="+mj-lt"/>
              <a:buAutoNum type="arabicPeriod" startAt="3"/>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Спектральні методи аналізу</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методи, засновані на вимірюванні сигналу в результаті взаємодії досліджуваної речовини з електромагнітним випромінюванням певного діапазону.</a:t>
            </a:r>
            <a:endParaRPr lang="uk-UA" sz="2000" dirty="0">
              <a:latin typeface="Times New Roman" panose="02020603050405020304" pitchFamily="18" charset="0"/>
              <a:cs typeface="Times New Roman" panose="02020603050405020304" pitchFamily="18" charset="0"/>
            </a:endParaRPr>
          </a:p>
          <a:p>
            <a:pPr marL="342900" marR="0" lvl="0" indent="-215900" algn="l" rtl="0">
              <a:lnSpc>
                <a:spcPct val="70000"/>
              </a:lnSpc>
              <a:spcBef>
                <a:spcPts val="400"/>
              </a:spcBef>
              <a:spcAft>
                <a:spcPts val="0"/>
              </a:spcAft>
              <a:buClr>
                <a:schemeClr val="dk1"/>
              </a:buClr>
              <a:buSzPts val="2000"/>
              <a:buFont typeface="Arial"/>
              <a:buNone/>
            </a:pPr>
            <a:endParaRPr sz="2000" b="0" i="0" u="none" dirty="0">
              <a:solidFill>
                <a:schemeClr val="dk1"/>
              </a:solidFill>
              <a:latin typeface="Arial"/>
              <a:ea typeface="Arial"/>
              <a:cs typeface="Arial"/>
              <a:sym typeface="Arial"/>
            </a:endParaRPr>
          </a:p>
          <a:p>
            <a:pPr marL="342900" marR="0" lvl="0" indent="-215900" algn="l" rtl="0">
              <a:spcBef>
                <a:spcPts val="400"/>
              </a:spcBef>
              <a:spcAft>
                <a:spcPts val="0"/>
              </a:spcAft>
              <a:buClr>
                <a:schemeClr val="dk1"/>
              </a:buClr>
              <a:buSzPts val="2000"/>
              <a:buFont typeface="Arial"/>
              <a:buNone/>
            </a:pPr>
            <a:endParaRPr sz="2000" b="0" i="0" u="none" dirty="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5" name="Google Shape;125;p18"/>
          <p:cNvSpPr txBox="1">
            <a:spLocks noGrp="1"/>
          </p:cNvSpPr>
          <p:nvPr>
            <p:ph idx="1"/>
          </p:nvPr>
        </p:nvSpPr>
        <p:spPr>
          <a:xfrm>
            <a:off x="106848" y="1384533"/>
            <a:ext cx="8930303" cy="4696853"/>
          </a:xfrm>
          <a:prstGeom prst="rect">
            <a:avLst/>
          </a:prstGeom>
          <a:noFill/>
          <a:ln>
            <a:noFill/>
          </a:ln>
        </p:spPr>
        <p:txBody>
          <a:bodyPr spcFirstLastPara="1" wrap="square" lIns="91425" tIns="45700" rIns="91425" bIns="45700" anchor="t" anchorCtr="0">
            <a:noAutofit/>
          </a:bodyPr>
          <a:lstStyle/>
          <a:p>
            <a:pPr marL="342900" lvl="0" indent="-342900" algn="just">
              <a:lnSpc>
                <a:spcPct val="70000"/>
              </a:lnSpc>
              <a:spcBef>
                <a:spcPts val="0"/>
              </a:spcBef>
              <a:buClr>
                <a:schemeClr val="dk1"/>
              </a:buClr>
              <a:buSzPts val="1800"/>
              <a:buFont typeface="+mj-lt"/>
              <a:buAutoNum type="arabicPeriod" startAt="4"/>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Хроматографічні методи </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гібридні методи аналізу, засновані на розділенні досліджуваної речовини з подальшим виявленням розділених </a:t>
            </a:r>
            <a:r>
              <a:rPr lang="uk-UA" sz="2000" dirty="0" err="1">
                <a:solidFill>
                  <a:schemeClr val="dk1"/>
                </a:solidFill>
                <a:latin typeface="Times New Roman" panose="02020603050405020304" pitchFamily="18" charset="0"/>
                <a:ea typeface="Arial"/>
                <a:cs typeface="Times New Roman" panose="02020603050405020304" pitchFamily="18" charset="0"/>
                <a:sym typeface="Arial"/>
              </a:rPr>
              <a:t>сполук</a:t>
            </a:r>
            <a:r>
              <a:rPr lang="uk-UA" sz="2000" i="0" u="none" dirty="0">
                <a:solidFill>
                  <a:schemeClr val="dk1"/>
                </a:solidFill>
                <a:latin typeface="Times New Roman" panose="02020603050405020304" pitchFamily="18" charset="0"/>
                <a:ea typeface="Arial"/>
                <a:cs typeface="Times New Roman" panose="02020603050405020304" pitchFamily="18" charset="0"/>
                <a:sym typeface="Arial"/>
              </a:rPr>
              <a:t>. </a:t>
            </a:r>
          </a:p>
          <a:p>
            <a:pPr marL="342900" marR="0" lvl="0" indent="-342900" algn="just" rtl="0">
              <a:lnSpc>
                <a:spcPct val="70000"/>
              </a:lnSpc>
              <a:spcBef>
                <a:spcPts val="0"/>
              </a:spcBef>
              <a:spcAft>
                <a:spcPts val="0"/>
              </a:spcAft>
              <a:buClr>
                <a:schemeClr val="dk1"/>
              </a:buClr>
              <a:buSzPts val="1800"/>
              <a:buFont typeface="+mj-lt"/>
              <a:buAutoNum type="arabicPeriod" startAt="4"/>
            </a:pPr>
            <a:endParaRPr lang="uk-UA" sz="2000" i="0" u="none" dirty="0">
              <a:solidFill>
                <a:schemeClr val="dk1"/>
              </a:solidFill>
              <a:latin typeface="Times New Roman" panose="02020603050405020304" pitchFamily="18" charset="0"/>
              <a:ea typeface="Arial"/>
              <a:cs typeface="Times New Roman" panose="02020603050405020304" pitchFamily="18" charset="0"/>
              <a:sym typeface="Arial"/>
            </a:endParaRPr>
          </a:p>
          <a:p>
            <a:pPr marL="342900" lvl="0" indent="-342900" algn="just">
              <a:lnSpc>
                <a:spcPct val="70000"/>
              </a:lnSpc>
              <a:spcBef>
                <a:spcPts val="0"/>
              </a:spcBef>
              <a:buClr>
                <a:schemeClr val="dk1"/>
              </a:buClr>
              <a:buSzPts val="1800"/>
              <a:buFont typeface="+mj-lt"/>
              <a:buAutoNum type="arabicPeriod" startAt="4"/>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Електрофорез</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метод розділення, заснований на електрокінетичному явищі переміщення частинок дисперсної фази (колоїдних або білкових розчинів) у рідкому або газоподібному середовищі під дією зовнішнього електричного поля з наступним детектуванням.</a:t>
            </a:r>
            <a:endParaRPr lang="uk-UA" sz="2000" i="0" u="none" dirty="0">
              <a:solidFill>
                <a:schemeClr val="dk1"/>
              </a:solidFill>
              <a:latin typeface="Times New Roman" panose="02020603050405020304" pitchFamily="18" charset="0"/>
              <a:ea typeface="Arial"/>
              <a:cs typeface="Times New Roman" panose="02020603050405020304" pitchFamily="18" charset="0"/>
              <a:sym typeface="Arial"/>
            </a:endParaRPr>
          </a:p>
          <a:p>
            <a:pPr marL="342900" marR="0" lvl="0" indent="-342900" algn="just" rtl="0">
              <a:lnSpc>
                <a:spcPct val="70000"/>
              </a:lnSpc>
              <a:spcBef>
                <a:spcPts val="0"/>
              </a:spcBef>
              <a:spcAft>
                <a:spcPts val="0"/>
              </a:spcAft>
              <a:buClr>
                <a:schemeClr val="dk1"/>
              </a:buClr>
              <a:buSzPts val="1800"/>
              <a:buFont typeface="+mj-lt"/>
              <a:buAutoNum type="arabicPeriod" startAt="4"/>
            </a:pPr>
            <a:endParaRPr lang="uk-UA" sz="2000" dirty="0">
              <a:latin typeface="Times New Roman" panose="02020603050405020304" pitchFamily="18" charset="0"/>
              <a:cs typeface="Times New Roman" panose="02020603050405020304" pitchFamily="18" charset="0"/>
            </a:endParaRPr>
          </a:p>
          <a:p>
            <a:pPr marL="342900" lvl="0" indent="-342900" algn="just">
              <a:lnSpc>
                <a:spcPct val="70000"/>
              </a:lnSpc>
              <a:spcBef>
                <a:spcPts val="360"/>
              </a:spcBef>
              <a:buClr>
                <a:schemeClr val="dk1"/>
              </a:buClr>
              <a:buSzPts val="1800"/>
              <a:buFont typeface="+mj-lt"/>
              <a:buAutoNum type="arabicPeriod" startAt="6"/>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Біологічні методи аналізу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засновані на використанні живих організмів як індикаторів для формування аналітичного сигналу. Методи зв'язування з білками - методи, засновані на вимірюванні сигналу, що виникає в результаті взаємодії досліджуваної речовини з біологічними полімерами.</a:t>
            </a:r>
            <a:endParaRPr lang="uk-UA" sz="2000" i="0" u="none" dirty="0">
              <a:solidFill>
                <a:schemeClr val="dk1"/>
              </a:solidFill>
              <a:latin typeface="Times New Roman" panose="02020603050405020304" pitchFamily="18" charset="0"/>
              <a:ea typeface="Arial"/>
              <a:cs typeface="Times New Roman" panose="02020603050405020304" pitchFamily="18" charset="0"/>
              <a:sym typeface="Arial"/>
            </a:endParaRPr>
          </a:p>
          <a:p>
            <a:pPr marL="342900" marR="0" lvl="0" indent="-342900" algn="just" rtl="0">
              <a:lnSpc>
                <a:spcPct val="70000"/>
              </a:lnSpc>
              <a:spcBef>
                <a:spcPts val="360"/>
              </a:spcBef>
              <a:spcAft>
                <a:spcPts val="0"/>
              </a:spcAft>
              <a:buClr>
                <a:schemeClr val="dk1"/>
              </a:buClr>
              <a:buSzPts val="1800"/>
              <a:buFont typeface="+mj-lt"/>
              <a:buAutoNum type="arabicPeriod" startAt="6"/>
            </a:pPr>
            <a:endParaRPr lang="uk-UA" sz="2000" dirty="0">
              <a:latin typeface="Times New Roman" panose="02020603050405020304" pitchFamily="18" charset="0"/>
              <a:cs typeface="Times New Roman" panose="02020603050405020304" pitchFamily="18" charset="0"/>
            </a:endParaRPr>
          </a:p>
          <a:p>
            <a:pPr marL="342900" lvl="0" indent="-342900" algn="just">
              <a:lnSpc>
                <a:spcPct val="70000"/>
              </a:lnSpc>
              <a:spcBef>
                <a:spcPts val="360"/>
              </a:spcBef>
              <a:buClr>
                <a:schemeClr val="dk1"/>
              </a:buClr>
              <a:buSzPts val="1800"/>
              <a:buFont typeface="+mj-lt"/>
              <a:buAutoNum type="arabicPeriod" startAt="6"/>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Мас-спектрометрія</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метод дослідження досліджуваних речовин, заснований на визначенні відношення маси до заряду іонів, що утворюються при іонізації компонентів проби.</a:t>
            </a:r>
          </a:p>
          <a:p>
            <a:pPr marL="342900" lvl="0" indent="-342900" algn="just">
              <a:lnSpc>
                <a:spcPct val="70000"/>
              </a:lnSpc>
              <a:spcBef>
                <a:spcPts val="360"/>
              </a:spcBef>
              <a:buClr>
                <a:schemeClr val="dk1"/>
              </a:buClr>
              <a:buSzPts val="1800"/>
              <a:buFont typeface="+mj-lt"/>
              <a:buAutoNum type="arabicPeriod" startAt="6"/>
            </a:pPr>
            <a:endParaRPr lang="uk-UA" sz="2000" dirty="0">
              <a:latin typeface="Times New Roman" panose="02020603050405020304" pitchFamily="18" charset="0"/>
              <a:cs typeface="Times New Roman" panose="02020603050405020304" pitchFamily="18" charset="0"/>
            </a:endParaRPr>
          </a:p>
          <a:p>
            <a:pPr marL="342900" lvl="0" indent="-342900" algn="just">
              <a:lnSpc>
                <a:spcPct val="70000"/>
              </a:lnSpc>
              <a:spcBef>
                <a:spcPts val="360"/>
              </a:spcBef>
              <a:buClr>
                <a:schemeClr val="dk1"/>
              </a:buClr>
              <a:buSzPts val="1800"/>
              <a:buFont typeface="+mj-lt"/>
              <a:buAutoNum type="arabicPeriod" startAt="6"/>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Термічні методи аналізу </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група фізичних методів, заснованих на вивченні результатів взаємодії речовини зі зміною температури (калориметрія, термографія, </a:t>
            </a:r>
            <a:r>
              <a:rPr lang="uk-UA" sz="2000" dirty="0" err="1">
                <a:solidFill>
                  <a:schemeClr val="dk1"/>
                </a:solidFill>
                <a:latin typeface="Times New Roman" panose="02020603050405020304" pitchFamily="18" charset="0"/>
                <a:ea typeface="Arial"/>
                <a:cs typeface="Times New Roman" panose="02020603050405020304" pitchFamily="18" charset="0"/>
                <a:sym typeface="Arial"/>
              </a:rPr>
              <a:t>термогравіметрія</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a:t>
            </a:r>
            <a:endParaRPr lang="uk-UA" sz="2000" i="0" u="none" dirty="0">
              <a:solidFill>
                <a:schemeClr val="dk1"/>
              </a:solidFill>
              <a:latin typeface="Times New Roman" panose="02020603050405020304" pitchFamily="18" charset="0"/>
              <a:ea typeface="Arial"/>
              <a:cs typeface="Times New Roman" panose="02020603050405020304" pitchFamily="18" charset="0"/>
              <a:sym typeface="Arial"/>
            </a:endParaRPr>
          </a:p>
        </p:txBody>
      </p:sp>
      <p:sp>
        <p:nvSpPr>
          <p:cNvPr id="6" name="Google Shape;117;p17">
            <a:extLst>
              <a:ext uri="{FF2B5EF4-FFF2-40B4-BE49-F238E27FC236}">
                <a16:creationId xmlns:a16="http://schemas.microsoft.com/office/drawing/2014/main" id="{472FB503-5A41-440D-9E3C-56D680461C4D}"/>
              </a:ext>
            </a:extLst>
          </p:cNvPr>
          <p:cNvSpPr txBox="1">
            <a:spLocks noGrp="1"/>
          </p:cNvSpPr>
          <p:nvPr>
            <p:ph type="title"/>
          </p:nvPr>
        </p:nvSpPr>
        <p:spPr>
          <a:xfrm>
            <a:off x="628650" y="365126"/>
            <a:ext cx="7886700" cy="656153"/>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400"/>
            </a:pPr>
            <a:r>
              <a:rPr lang="uk-UA" sz="2800" dirty="0">
                <a:solidFill>
                  <a:srgbClr val="002060"/>
                </a:solidFill>
                <a:latin typeface="Times New Roman" panose="02020603050405020304" pitchFamily="18" charset="0"/>
                <a:ea typeface="Calibri"/>
                <a:cs typeface="Times New Roman" panose="02020603050405020304" pitchFamily="18" charset="0"/>
                <a:sym typeface="Calibri"/>
              </a:rPr>
              <a:t>Класифікація методів аналізу</a:t>
            </a:r>
            <a:endParaRPr sz="20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19" descr="http://chemanalytica.com/book/novyy_spravochnik_khimika_i_tekhnologa/02_analiticheskaya_khimiya_chast_I/images/2.files/image014.gif"/>
          <p:cNvPicPr preferRelativeResize="0"/>
          <p:nvPr/>
        </p:nvPicPr>
        <p:blipFill rotWithShape="1">
          <a:blip r:embed="rId3">
            <a:alphaModFix/>
          </a:blip>
          <a:srcRect/>
          <a:stretch/>
        </p:blipFill>
        <p:spPr>
          <a:xfrm>
            <a:off x="4190896" y="4933463"/>
            <a:ext cx="2214562" cy="1519237"/>
          </a:xfrm>
          <a:prstGeom prst="rect">
            <a:avLst/>
          </a:prstGeom>
          <a:noFill/>
          <a:ln>
            <a:noFill/>
          </a:ln>
        </p:spPr>
      </p:pic>
      <p:sp>
        <p:nvSpPr>
          <p:cNvPr id="133" name="Google Shape;133;p19"/>
          <p:cNvSpPr txBox="1">
            <a:spLocks noGrp="1"/>
          </p:cNvSpPr>
          <p:nvPr>
            <p:ph idx="1"/>
          </p:nvPr>
        </p:nvSpPr>
        <p:spPr>
          <a:xfrm>
            <a:off x="111968" y="1285875"/>
            <a:ext cx="5568585" cy="5257800"/>
          </a:xfrm>
          <a:prstGeom prst="rect">
            <a:avLst/>
          </a:prstGeom>
          <a:noFill/>
          <a:ln>
            <a:noFill/>
          </a:ln>
        </p:spPr>
        <p:txBody>
          <a:bodyPr spcFirstLastPara="1" wrap="square" lIns="91425" tIns="45700" rIns="91425" bIns="45700" anchor="t" anchorCtr="0">
            <a:noAutofit/>
          </a:bodyPr>
          <a:lstStyle/>
          <a:p>
            <a:pPr marL="514350" lvl="0" indent="-514350" algn="just">
              <a:spcBef>
                <a:spcPts val="0"/>
              </a:spcBef>
              <a:buClr>
                <a:schemeClr val="dk1"/>
              </a:buClr>
              <a:buSzPts val="3400"/>
              <a:buFont typeface="+mj-lt"/>
              <a:buAutoNum type="arabicPeriod"/>
            </a:pPr>
            <a:r>
              <a:rPr lang="uk-UA" sz="2800" b="1" i="1" dirty="0">
                <a:solidFill>
                  <a:srgbClr val="0070C0"/>
                </a:solidFill>
                <a:latin typeface="Times New Roman" panose="02020603050405020304" pitchFamily="18" charset="0"/>
                <a:ea typeface="Calibri"/>
                <a:cs typeface="Times New Roman" panose="02020603050405020304" pitchFamily="18" charset="0"/>
                <a:sym typeface="Calibri"/>
              </a:rPr>
              <a:t>Метод градуювання</a:t>
            </a:r>
            <a:r>
              <a:rPr lang="en-US" sz="2800" b="1" i="1" u="none" dirty="0">
                <a:solidFill>
                  <a:srgbClr val="0070C0"/>
                </a:solidFill>
                <a:latin typeface="Times New Roman" panose="02020603050405020304" pitchFamily="18" charset="0"/>
                <a:ea typeface="Calibri"/>
                <a:cs typeface="Times New Roman" panose="02020603050405020304" pitchFamily="18" charset="0"/>
                <a:sym typeface="Calibri"/>
              </a:rPr>
              <a:t>.</a:t>
            </a:r>
            <a:endParaRPr sz="2800" b="1" i="1" dirty="0">
              <a:solidFill>
                <a:srgbClr val="0070C0"/>
              </a:solidFill>
              <a:latin typeface="Times New Roman" panose="02020603050405020304" pitchFamily="18" charset="0"/>
              <a:cs typeface="Times New Roman" panose="02020603050405020304" pitchFamily="18" charset="0"/>
            </a:endParaRPr>
          </a:p>
          <a:p>
            <a:pPr lvl="1" indent="-342900" algn="just">
              <a:spcBef>
                <a:spcPts val="680"/>
              </a:spcBef>
              <a:buClr>
                <a:schemeClr val="dk1"/>
              </a:buClr>
              <a:buSzPts val="3400"/>
              <a:buFont typeface="Arial"/>
              <a:buChar char="•"/>
            </a:pPr>
            <a:r>
              <a:rPr lang="uk-UA" sz="2800" dirty="0">
                <a:solidFill>
                  <a:schemeClr val="dk1"/>
                </a:solidFill>
                <a:latin typeface="Times New Roman" panose="02020603050405020304" pitchFamily="18" charset="0"/>
                <a:ea typeface="Calibri"/>
                <a:cs typeface="Times New Roman" panose="02020603050405020304" pitchFamily="18" charset="0"/>
                <a:sym typeface="Calibri"/>
              </a:rPr>
              <a:t>Метод зовнішнього стандарту</a:t>
            </a:r>
            <a:r>
              <a:rPr lang="en-US" sz="2800" dirty="0">
                <a:solidFill>
                  <a:schemeClr val="dk1"/>
                </a:solidFill>
                <a:latin typeface="Times New Roman" panose="02020603050405020304" pitchFamily="18" charset="0"/>
                <a:ea typeface="Calibri"/>
                <a:cs typeface="Times New Roman" panose="02020603050405020304" pitchFamily="18" charset="0"/>
                <a:sym typeface="Calibri"/>
              </a:rPr>
              <a:t>.</a:t>
            </a:r>
            <a:endParaRPr sz="2800" dirty="0">
              <a:latin typeface="Times New Roman" panose="02020603050405020304" pitchFamily="18" charset="0"/>
              <a:cs typeface="Times New Roman" panose="02020603050405020304" pitchFamily="18" charset="0"/>
            </a:endParaRPr>
          </a:p>
          <a:p>
            <a:pPr lvl="1" indent="-342900" algn="just">
              <a:spcBef>
                <a:spcPts val="680"/>
              </a:spcBef>
              <a:buClr>
                <a:schemeClr val="dk1"/>
              </a:buClr>
              <a:buSzPts val="3400"/>
              <a:buFont typeface="Arial"/>
              <a:buChar char="•"/>
            </a:pPr>
            <a:r>
              <a:rPr lang="uk-UA" sz="2800" dirty="0">
                <a:solidFill>
                  <a:schemeClr val="dk1"/>
                </a:solidFill>
                <a:latin typeface="Times New Roman" panose="02020603050405020304" pitchFamily="18" charset="0"/>
                <a:ea typeface="Calibri"/>
                <a:cs typeface="Times New Roman" panose="02020603050405020304" pitchFamily="18" charset="0"/>
                <a:sym typeface="Calibri"/>
              </a:rPr>
              <a:t>Метод внутрішнього стандарту</a:t>
            </a:r>
            <a:r>
              <a:rPr lang="en-US" sz="2800" b="0" i="0" u="none" dirty="0">
                <a:solidFill>
                  <a:schemeClr val="dk1"/>
                </a:solidFill>
                <a:latin typeface="Times New Roman" panose="02020603050405020304" pitchFamily="18" charset="0"/>
                <a:ea typeface="Calibri"/>
                <a:cs typeface="Times New Roman" panose="02020603050405020304" pitchFamily="18" charset="0"/>
                <a:sym typeface="Calibri"/>
              </a:rPr>
              <a:t>.</a:t>
            </a:r>
          </a:p>
          <a:p>
            <a:pPr lvl="1" indent="-342900" algn="just">
              <a:lnSpc>
                <a:spcPct val="90000"/>
              </a:lnSpc>
              <a:spcBef>
                <a:spcPts val="680"/>
              </a:spcBef>
              <a:spcAft>
                <a:spcPts val="0"/>
              </a:spcAft>
              <a:buClr>
                <a:schemeClr val="dk1"/>
              </a:buClr>
              <a:buSzPts val="3400"/>
              <a:buFont typeface="Arial"/>
              <a:buChar char="•"/>
            </a:pPr>
            <a:endParaRPr lang="en-US" sz="2800" dirty="0">
              <a:solidFill>
                <a:schemeClr val="dk1"/>
              </a:solidFill>
              <a:latin typeface="Times New Roman" panose="02020603050405020304" pitchFamily="18" charset="0"/>
              <a:cs typeface="Times New Roman" panose="02020603050405020304" pitchFamily="18" charset="0"/>
              <a:sym typeface="Calibri"/>
            </a:endParaRPr>
          </a:p>
          <a:p>
            <a:pPr lvl="1" indent="-342900" algn="just">
              <a:lnSpc>
                <a:spcPct val="90000"/>
              </a:lnSpc>
              <a:spcBef>
                <a:spcPts val="680"/>
              </a:spcBef>
              <a:spcAft>
                <a:spcPts val="0"/>
              </a:spcAft>
              <a:buClr>
                <a:schemeClr val="dk1"/>
              </a:buClr>
              <a:buSzPts val="3400"/>
              <a:buFont typeface="Arial"/>
              <a:buChar char="•"/>
            </a:pPr>
            <a:endParaRPr sz="2800" dirty="0">
              <a:latin typeface="Times New Roman" panose="02020603050405020304" pitchFamily="18" charset="0"/>
              <a:cs typeface="Times New Roman" panose="02020603050405020304" pitchFamily="18" charset="0"/>
            </a:endParaRPr>
          </a:p>
          <a:p>
            <a:pPr marL="514350" lvl="0" indent="-514350" algn="just">
              <a:spcBef>
                <a:spcPts val="680"/>
              </a:spcBef>
              <a:buClr>
                <a:schemeClr val="dk1"/>
              </a:buClr>
              <a:buSzPts val="3400"/>
              <a:buFont typeface="+mj-lt"/>
              <a:buAutoNum type="arabicPeriod" startAt="2"/>
            </a:pPr>
            <a:r>
              <a:rPr lang="uk-UA" sz="2800" b="1" i="1" dirty="0">
                <a:solidFill>
                  <a:srgbClr val="0070C0"/>
                </a:solidFill>
                <a:latin typeface="Times New Roman" panose="02020603050405020304" pitchFamily="18" charset="0"/>
                <a:ea typeface="Calibri"/>
                <a:cs typeface="Times New Roman" panose="02020603050405020304" pitchFamily="18" charset="0"/>
                <a:sym typeface="Calibri"/>
              </a:rPr>
              <a:t>Метод стандартів </a:t>
            </a:r>
            <a:r>
              <a:rPr lang="uk-UA" sz="2800" dirty="0">
                <a:solidFill>
                  <a:schemeClr val="dk1"/>
                </a:solidFill>
                <a:latin typeface="Times New Roman" panose="02020603050405020304" pitchFamily="18" charset="0"/>
                <a:ea typeface="Calibri"/>
                <a:cs typeface="Times New Roman" panose="02020603050405020304" pitchFamily="18" charset="0"/>
                <a:sym typeface="Calibri"/>
              </a:rPr>
              <a:t>(метод одного або двох стандартів)</a:t>
            </a:r>
            <a:r>
              <a:rPr lang="uk-UA" sz="2800" b="0" i="0" u="none" dirty="0">
                <a:solidFill>
                  <a:schemeClr val="dk1"/>
                </a:solidFill>
                <a:latin typeface="Times New Roman" panose="02020603050405020304" pitchFamily="18" charset="0"/>
                <a:ea typeface="Calibri"/>
                <a:cs typeface="Times New Roman" panose="02020603050405020304" pitchFamily="18" charset="0"/>
                <a:sym typeface="Calibri"/>
              </a:rPr>
              <a:t>.</a:t>
            </a:r>
          </a:p>
          <a:p>
            <a:pPr marL="514350" marR="0" lvl="0" indent="-514350" algn="just" rtl="0">
              <a:lnSpc>
                <a:spcPct val="90000"/>
              </a:lnSpc>
              <a:spcBef>
                <a:spcPts val="680"/>
              </a:spcBef>
              <a:spcAft>
                <a:spcPts val="0"/>
              </a:spcAft>
              <a:buClr>
                <a:schemeClr val="dk1"/>
              </a:buClr>
              <a:buSzPts val="3400"/>
              <a:buFont typeface="+mj-lt"/>
              <a:buAutoNum type="arabicPeriod" startAt="2"/>
            </a:pPr>
            <a:endParaRPr lang="en-US" sz="2800" dirty="0">
              <a:solidFill>
                <a:schemeClr val="dk1"/>
              </a:solidFill>
              <a:latin typeface="Times New Roman" panose="02020603050405020304" pitchFamily="18" charset="0"/>
              <a:cs typeface="Times New Roman" panose="02020603050405020304" pitchFamily="18" charset="0"/>
              <a:sym typeface="Calibri"/>
            </a:endParaRPr>
          </a:p>
          <a:p>
            <a:pPr marL="514350" marR="0" lvl="0" indent="-514350" algn="just" rtl="0">
              <a:lnSpc>
                <a:spcPct val="90000"/>
              </a:lnSpc>
              <a:spcBef>
                <a:spcPts val="680"/>
              </a:spcBef>
              <a:spcAft>
                <a:spcPts val="0"/>
              </a:spcAft>
              <a:buClr>
                <a:schemeClr val="dk1"/>
              </a:buClr>
              <a:buSzPts val="3400"/>
              <a:buFont typeface="+mj-lt"/>
              <a:buAutoNum type="arabicPeriod" startAt="2"/>
            </a:pPr>
            <a:endParaRPr sz="2800" dirty="0">
              <a:latin typeface="Times New Roman" panose="02020603050405020304" pitchFamily="18" charset="0"/>
              <a:cs typeface="Times New Roman" panose="02020603050405020304" pitchFamily="18" charset="0"/>
            </a:endParaRPr>
          </a:p>
          <a:p>
            <a:pPr marL="514350" lvl="0" indent="-514350" algn="just">
              <a:spcBef>
                <a:spcPts val="680"/>
              </a:spcBef>
              <a:buClr>
                <a:schemeClr val="dk1"/>
              </a:buClr>
              <a:buSzPts val="3400"/>
              <a:buFont typeface="+mj-lt"/>
              <a:buAutoNum type="arabicPeriod" startAt="3"/>
            </a:pPr>
            <a:r>
              <a:rPr lang="uk-UA" sz="2800" b="1" i="1" dirty="0">
                <a:solidFill>
                  <a:srgbClr val="0070C0"/>
                </a:solidFill>
                <a:latin typeface="Times New Roman" panose="02020603050405020304" pitchFamily="18" charset="0"/>
                <a:ea typeface="Calibri"/>
                <a:cs typeface="Times New Roman" panose="02020603050405020304" pitchFamily="18" charset="0"/>
                <a:sym typeface="Calibri"/>
              </a:rPr>
              <a:t>Адитивний метод</a:t>
            </a:r>
            <a:r>
              <a:rPr lang="en-US" sz="2800" b="1" i="1" u="none" dirty="0">
                <a:solidFill>
                  <a:srgbClr val="0070C0"/>
                </a:solidFill>
                <a:latin typeface="Times New Roman" panose="02020603050405020304" pitchFamily="18" charset="0"/>
                <a:ea typeface="Calibri"/>
                <a:cs typeface="Times New Roman" panose="02020603050405020304" pitchFamily="18" charset="0"/>
                <a:sym typeface="Calibri"/>
              </a:rPr>
              <a:t>.</a:t>
            </a:r>
            <a:endParaRPr sz="2800" b="1" i="1" dirty="0">
              <a:solidFill>
                <a:srgbClr val="0070C0"/>
              </a:solidFill>
              <a:latin typeface="Times New Roman" panose="02020603050405020304" pitchFamily="18" charset="0"/>
              <a:cs typeface="Times New Roman" panose="02020603050405020304" pitchFamily="18" charset="0"/>
            </a:endParaRPr>
          </a:p>
        </p:txBody>
      </p:sp>
      <p:pic>
        <p:nvPicPr>
          <p:cNvPr id="137" name="Google Shape;137;p19" descr="http://t1.gstatic.com/images?q=tbn:ANd9GcR7cL8phJ_AUOGR2NQIHiaTOciQcYtebP0d1wsUClJjRPhyn0RF"/>
          <p:cNvPicPr preferRelativeResize="0"/>
          <p:nvPr/>
        </p:nvPicPr>
        <p:blipFill rotWithShape="1">
          <a:blip r:embed="rId4">
            <a:alphaModFix/>
          </a:blip>
          <a:srcRect/>
          <a:stretch/>
        </p:blipFill>
        <p:spPr>
          <a:xfrm>
            <a:off x="5754628" y="1128219"/>
            <a:ext cx="2815803" cy="2011330"/>
          </a:xfrm>
          <a:prstGeom prst="rect">
            <a:avLst/>
          </a:prstGeom>
          <a:noFill/>
          <a:ln>
            <a:noFill/>
          </a:ln>
        </p:spPr>
      </p:pic>
      <p:pic>
        <p:nvPicPr>
          <p:cNvPr id="139" name="Google Shape;139;p19"/>
          <p:cNvPicPr preferRelativeResize="0"/>
          <p:nvPr/>
        </p:nvPicPr>
        <p:blipFill rotWithShape="1">
          <a:blip r:embed="rId5">
            <a:alphaModFix/>
          </a:blip>
          <a:srcRect/>
          <a:stretch/>
        </p:blipFill>
        <p:spPr>
          <a:xfrm>
            <a:off x="5754628" y="3556615"/>
            <a:ext cx="1374775" cy="642937"/>
          </a:xfrm>
          <a:prstGeom prst="rect">
            <a:avLst/>
          </a:prstGeom>
          <a:noFill/>
          <a:ln>
            <a:noFill/>
          </a:ln>
        </p:spPr>
      </p:pic>
      <p:pic>
        <p:nvPicPr>
          <p:cNvPr id="142" name="Google Shape;142;p19"/>
          <p:cNvPicPr preferRelativeResize="0"/>
          <p:nvPr/>
        </p:nvPicPr>
        <p:blipFill rotWithShape="1">
          <a:blip r:embed="rId6">
            <a:alphaModFix/>
          </a:blip>
          <a:srcRect/>
          <a:stretch/>
        </p:blipFill>
        <p:spPr>
          <a:xfrm>
            <a:off x="5737016" y="4199552"/>
            <a:ext cx="3101975" cy="642937"/>
          </a:xfrm>
          <a:prstGeom prst="rect">
            <a:avLst/>
          </a:prstGeom>
          <a:noFill/>
          <a:ln>
            <a:noFill/>
          </a:ln>
        </p:spPr>
      </p:pic>
      <p:sp>
        <p:nvSpPr>
          <p:cNvPr id="19" name="TextBox 18">
            <a:extLst>
              <a:ext uri="{FF2B5EF4-FFF2-40B4-BE49-F238E27FC236}">
                <a16:creationId xmlns:a16="http://schemas.microsoft.com/office/drawing/2014/main" id="{1A7F124A-16A4-4451-AA77-2559FBBD5678}"/>
              </a:ext>
            </a:extLst>
          </p:cNvPr>
          <p:cNvSpPr txBox="1"/>
          <p:nvPr/>
        </p:nvSpPr>
        <p:spPr>
          <a:xfrm>
            <a:off x="70271" y="208657"/>
            <a:ext cx="9003457" cy="523220"/>
          </a:xfrm>
          <a:prstGeom prst="rect">
            <a:avLst/>
          </a:prstGeom>
          <a:noFill/>
        </p:spPr>
        <p:txBody>
          <a:bodyPr wrap="square">
            <a:spAutoFit/>
          </a:bodyPr>
          <a:lstStyle/>
          <a:p>
            <a:pPr algn="ctr"/>
            <a:r>
              <a:rPr lang="uk-UA" sz="2800" dirty="0">
                <a:solidFill>
                  <a:srgbClr val="002060"/>
                </a:solidFill>
                <a:latin typeface="Times New Roman" panose="02020603050405020304" pitchFamily="18" charset="0"/>
                <a:cs typeface="Times New Roman" panose="02020603050405020304" pitchFamily="18" charset="0"/>
              </a:rPr>
              <a:t>Методи розрахунку вмісту досліджуваної речовини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1"/>
          <p:cNvSpPr txBox="1">
            <a:spLocks noGrp="1"/>
          </p:cNvSpPr>
          <p:nvPr>
            <p:ph type="title"/>
          </p:nvPr>
        </p:nvSpPr>
        <p:spPr>
          <a:xfrm>
            <a:off x="169101" y="274637"/>
            <a:ext cx="8780746" cy="514503"/>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0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Класифікація </a:t>
            </a:r>
            <a:r>
              <a:rPr lang="uk-UA" sz="2800" b="1" dirty="0" err="1">
                <a:solidFill>
                  <a:srgbClr val="002060"/>
                </a:solidFill>
                <a:latin typeface="Times New Roman" panose="02020603050405020304" pitchFamily="18" charset="0"/>
                <a:ea typeface="Calibri"/>
                <a:cs typeface="Times New Roman" panose="02020603050405020304" pitchFamily="18" charset="0"/>
                <a:sym typeface="Calibri"/>
              </a:rPr>
              <a:t>титриметричних</a:t>
            </a: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 методів аналізу</a:t>
            </a:r>
            <a:endParaRPr sz="2400" dirty="0">
              <a:solidFill>
                <a:srgbClr val="002060"/>
              </a:solidFill>
              <a:latin typeface="Times New Roman" panose="02020603050405020304" pitchFamily="18" charset="0"/>
              <a:cs typeface="Times New Roman" panose="02020603050405020304" pitchFamily="18" charset="0"/>
            </a:endParaRPr>
          </a:p>
        </p:txBody>
      </p:sp>
      <p:sp>
        <p:nvSpPr>
          <p:cNvPr id="158" name="Google Shape;158;p21"/>
          <p:cNvSpPr txBox="1">
            <a:spLocks noGrp="1"/>
          </p:cNvSpPr>
          <p:nvPr>
            <p:ph idx="1"/>
          </p:nvPr>
        </p:nvSpPr>
        <p:spPr>
          <a:xfrm>
            <a:off x="93944" y="889348"/>
            <a:ext cx="8924795" cy="5694015"/>
          </a:xfrm>
          <a:prstGeom prst="rect">
            <a:avLst/>
          </a:prstGeom>
          <a:noFill/>
          <a:ln>
            <a:noFill/>
          </a:ln>
        </p:spPr>
        <p:txBody>
          <a:bodyPr spcFirstLastPara="1" wrap="square" lIns="91425" tIns="45700" rIns="91425" bIns="45700" anchor="t" anchorCtr="0">
            <a:noAutofit/>
          </a:bodyPr>
          <a:lstStyle/>
          <a:p>
            <a:pPr marL="457200" lvl="0" indent="-457200" algn="just">
              <a:lnSpc>
                <a:spcPct val="80000"/>
              </a:lnSpc>
              <a:spcBef>
                <a:spcPts val="0"/>
              </a:spcBef>
              <a:buClr>
                <a:schemeClr val="dk1"/>
              </a:buClr>
              <a:buSzPts val="2200"/>
              <a:buFont typeface="+mj-lt"/>
              <a:buAutoNum type="arabicPeriod"/>
            </a:pPr>
            <a:r>
              <a:rPr lang="uk-UA" sz="2400" b="1" i="1" dirty="0">
                <a:solidFill>
                  <a:srgbClr val="00B050"/>
                </a:solidFill>
                <a:latin typeface="Times New Roman" panose="02020603050405020304" pitchFamily="18" charset="0"/>
                <a:ea typeface="Calibri"/>
                <a:cs typeface="Times New Roman" panose="02020603050405020304" pitchFamily="18" charset="0"/>
                <a:sym typeface="Calibri"/>
              </a:rPr>
              <a:t>За типом хімічної реакції</a:t>
            </a:r>
            <a:r>
              <a:rPr lang="uk-UA" sz="2400" b="1" i="1" u="none" dirty="0">
                <a:solidFill>
                  <a:srgbClr val="00B050"/>
                </a:solidFill>
                <a:latin typeface="Times New Roman" panose="02020603050405020304" pitchFamily="18" charset="0"/>
                <a:ea typeface="Calibri"/>
                <a:cs typeface="Times New Roman" panose="02020603050405020304" pitchFamily="18" charset="0"/>
                <a:sym typeface="Calibri"/>
              </a:rPr>
              <a:t>:</a:t>
            </a:r>
            <a:endParaRPr lang="uk-UA" sz="2400" b="1" i="1" dirty="0">
              <a:solidFill>
                <a:srgbClr val="00B050"/>
              </a:solidFill>
              <a:latin typeface="Times New Roman" panose="02020603050405020304" pitchFamily="18" charset="0"/>
              <a:cs typeface="Times New Roman" panose="02020603050405020304" pitchFamily="18" charset="0"/>
            </a:endParaRPr>
          </a:p>
          <a:p>
            <a:pPr lvl="1" indent="-342900" algn="just">
              <a:lnSpc>
                <a:spcPct val="80000"/>
              </a:lnSpc>
              <a:spcBef>
                <a:spcPts val="440"/>
              </a:spcBef>
              <a:buClr>
                <a:schemeClr val="dk1"/>
              </a:buClr>
              <a:buSzPts val="22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Кислотно-основне</a:t>
            </a:r>
            <a:r>
              <a:rPr lang="uk-UA" sz="2400" dirty="0">
                <a:solidFill>
                  <a:srgbClr val="00B050"/>
                </a:solidFill>
                <a:latin typeface="Times New Roman" panose="02020603050405020304" pitchFamily="18" charset="0"/>
                <a:ea typeface="Calibri"/>
                <a:cs typeface="Times New Roman" panose="02020603050405020304" pitchFamily="18" charset="0"/>
                <a:sym typeface="Calibri"/>
              </a:rPr>
              <a:t>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титрування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протолітичні</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реакції)</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40"/>
              </a:spcBef>
              <a:buClr>
                <a:schemeClr val="dk1"/>
              </a:buClr>
              <a:buSzPts val="2200"/>
              <a:buFont typeface="Arial"/>
              <a:buChar char="•"/>
            </a:pPr>
            <a:r>
              <a:rPr lang="uk-UA" sz="2400" i="1" dirty="0" err="1">
                <a:solidFill>
                  <a:srgbClr val="C00000"/>
                </a:solidFill>
                <a:latin typeface="Times New Roman" panose="02020603050405020304" pitchFamily="18" charset="0"/>
                <a:ea typeface="Calibri"/>
                <a:cs typeface="Times New Roman" panose="02020603050405020304" pitchFamily="18" charset="0"/>
                <a:sym typeface="Calibri"/>
              </a:rPr>
              <a:t>Комплексонометричне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титрування (утворення розчинних комплексних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сполук</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40"/>
              </a:spcBef>
              <a:buClr>
                <a:schemeClr val="dk1"/>
              </a:buClr>
              <a:buSzPts val="22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Окисно-відновне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титрування (Окисно-відновні реакції)</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40"/>
              </a:spcBef>
              <a:buClr>
                <a:schemeClr val="dk1"/>
              </a:buClr>
              <a:buSzPts val="2200"/>
              <a:buFont typeface="Arial"/>
              <a:buChar char="•"/>
            </a:pPr>
            <a:r>
              <a:rPr lang="uk-UA" sz="2400" i="1" dirty="0" err="1">
                <a:solidFill>
                  <a:srgbClr val="C00000"/>
                </a:solidFill>
                <a:latin typeface="Times New Roman" panose="02020603050405020304" pitchFamily="18" charset="0"/>
                <a:ea typeface="Calibri"/>
                <a:cs typeface="Times New Roman" panose="02020603050405020304" pitchFamily="18" charset="0"/>
                <a:sym typeface="Calibri"/>
              </a:rPr>
              <a:t>Преципітаційне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титрування (реакції осадження)</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b="1" i="0" u="none" dirty="0">
              <a:solidFill>
                <a:schemeClr val="dk1"/>
              </a:solidFill>
              <a:latin typeface="Times New Roman" panose="02020603050405020304" pitchFamily="18" charset="0"/>
              <a:ea typeface="Calibri"/>
              <a:cs typeface="Times New Roman" panose="02020603050405020304" pitchFamily="18" charset="0"/>
              <a:sym typeface="Calibri"/>
            </a:endParaRPr>
          </a:p>
          <a:p>
            <a:pPr marL="457200" lvl="0" indent="-457200" algn="just">
              <a:lnSpc>
                <a:spcPct val="80000"/>
              </a:lnSpc>
              <a:spcBef>
                <a:spcPts val="400"/>
              </a:spcBef>
              <a:buClr>
                <a:schemeClr val="dk1"/>
              </a:buClr>
              <a:buSzPts val="2000"/>
              <a:buFont typeface="+mj-lt"/>
              <a:buAutoNum type="arabicPeriod" startAt="2"/>
            </a:pPr>
            <a:r>
              <a:rPr lang="uk-UA" sz="2400" b="1" i="1" dirty="0">
                <a:solidFill>
                  <a:srgbClr val="00B050"/>
                </a:solidFill>
                <a:latin typeface="Times New Roman" panose="02020603050405020304" pitchFamily="18" charset="0"/>
                <a:ea typeface="Calibri"/>
                <a:cs typeface="Times New Roman" panose="02020603050405020304" pitchFamily="18" charset="0"/>
                <a:sym typeface="Calibri"/>
              </a:rPr>
              <a:t>За способом титрування</a:t>
            </a:r>
            <a:r>
              <a:rPr lang="uk-UA" sz="2400" b="1" i="1" u="none" dirty="0">
                <a:solidFill>
                  <a:srgbClr val="00B050"/>
                </a:solidFill>
                <a:latin typeface="Times New Roman" panose="02020603050405020304" pitchFamily="18" charset="0"/>
                <a:ea typeface="Calibri"/>
                <a:cs typeface="Times New Roman" panose="02020603050405020304" pitchFamily="18" charset="0"/>
                <a:sym typeface="Calibri"/>
              </a:rPr>
              <a:t>:</a:t>
            </a:r>
            <a:endParaRPr lang="uk-UA" sz="2400" b="1" i="1" dirty="0">
              <a:solidFill>
                <a:srgbClr val="00B050"/>
              </a:solidFill>
              <a:latin typeface="Times New Roman" panose="02020603050405020304" pitchFamily="18" charset="0"/>
              <a:cs typeface="Times New Roman" panose="02020603050405020304" pitchFamily="18" charset="0"/>
            </a:endParaRPr>
          </a:p>
          <a:p>
            <a:pPr lvl="1" indent="-342900" algn="just">
              <a:lnSpc>
                <a:spcPct val="80000"/>
              </a:lnSpc>
              <a:spcBef>
                <a:spcPts val="400"/>
              </a:spcBef>
              <a:buClr>
                <a:schemeClr val="dk1"/>
              </a:buClr>
              <a:buSzPts val="20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Пряме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титрант</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додається безпосередньо до досліджуваної речовини)</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00"/>
              </a:spcBef>
              <a:buClr>
                <a:schemeClr val="dk1"/>
              </a:buClr>
              <a:buSzPts val="20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Зворотне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(до досліджуваної речовини додають надлишок титранта-1, потім надлишок титранта-1 титрують титрантом-2)</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00"/>
              </a:spcBef>
              <a:buClr>
                <a:schemeClr val="dk1"/>
              </a:buClr>
              <a:buSzPts val="2000"/>
              <a:buFont typeface="Arial"/>
              <a:buChar char="•"/>
            </a:pPr>
            <a:r>
              <a:rPr lang="uk-UA" sz="2400" i="1" dirty="0" err="1">
                <a:solidFill>
                  <a:srgbClr val="C00000"/>
                </a:solidFill>
                <a:latin typeface="Times New Roman" panose="02020603050405020304" pitchFamily="18" charset="0"/>
                <a:ea typeface="Calibri"/>
                <a:cs typeface="Times New Roman" panose="02020603050405020304" pitchFamily="18" charset="0"/>
                <a:sym typeface="Calibri"/>
              </a:rPr>
              <a:t>Замісникове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(за участю допоміжного реактиву отримують продукт, який титрують)</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00"/>
              </a:spcBef>
              <a:buClr>
                <a:schemeClr val="dk1"/>
              </a:buClr>
              <a:buSzPts val="20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Непряме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(досліджувана речовина реагує з реагентом, і реагент титрується)</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p:txBody>
      </p:sp>
      <p:sp>
        <p:nvSpPr>
          <p:cNvPr id="2" name="AutoShape 2" descr="Lesson Explainer: Volumetric Analysis | Nagwa">
            <a:extLst>
              <a:ext uri="{FF2B5EF4-FFF2-40B4-BE49-F238E27FC236}">
                <a16:creationId xmlns:a16="http://schemas.microsoft.com/office/drawing/2014/main" id="{A4BD9A9A-5D7C-40C0-B0B2-669E5E74E37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8197D539-1EF2-47B7-AEB9-50B2B6FA3B7C}"/>
              </a:ext>
            </a:extLst>
          </p:cNvPr>
          <p:cNvPicPr>
            <a:picLocks noChangeAspect="1"/>
          </p:cNvPicPr>
          <p:nvPr/>
        </p:nvPicPr>
        <p:blipFill>
          <a:blip r:embed="rId2"/>
          <a:stretch>
            <a:fillRect/>
          </a:stretch>
        </p:blipFill>
        <p:spPr>
          <a:xfrm>
            <a:off x="264189" y="261257"/>
            <a:ext cx="8615622" cy="5915608"/>
          </a:xfrm>
          <a:prstGeom prst="rect">
            <a:avLst/>
          </a:prstGeom>
        </p:spPr>
      </p:pic>
      <p:sp>
        <p:nvSpPr>
          <p:cNvPr id="2" name="Прямокутник: округлені протилежні кути 1">
            <a:extLst>
              <a:ext uri="{FF2B5EF4-FFF2-40B4-BE49-F238E27FC236}">
                <a16:creationId xmlns:a16="http://schemas.microsoft.com/office/drawing/2014/main" id="{07B0ACFD-C303-419C-9035-917DB919ACCB}"/>
              </a:ext>
            </a:extLst>
          </p:cNvPr>
          <p:cNvSpPr/>
          <p:nvPr/>
        </p:nvSpPr>
        <p:spPr>
          <a:xfrm>
            <a:off x="945715" y="1077238"/>
            <a:ext cx="732773"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Бюретка</a:t>
            </a:r>
          </a:p>
        </p:txBody>
      </p:sp>
      <p:sp>
        <p:nvSpPr>
          <p:cNvPr id="4" name="Прямокутник: округлені протилежні кути 3">
            <a:extLst>
              <a:ext uri="{FF2B5EF4-FFF2-40B4-BE49-F238E27FC236}">
                <a16:creationId xmlns:a16="http://schemas.microsoft.com/office/drawing/2014/main" id="{8ACD20B9-B542-44E8-BEF0-F68A5A211BA2}"/>
              </a:ext>
            </a:extLst>
          </p:cNvPr>
          <p:cNvSpPr/>
          <p:nvPr/>
        </p:nvSpPr>
        <p:spPr>
          <a:xfrm>
            <a:off x="3590794" y="1227550"/>
            <a:ext cx="981206" cy="636740"/>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Меніск.</a:t>
            </a:r>
          </a:p>
          <a:p>
            <a:pPr algn="ctr"/>
            <a:r>
              <a:rPr lang="uk-UA" sz="1100" dirty="0">
                <a:latin typeface="Times New Roman" panose="02020603050405020304" pitchFamily="18" charset="0"/>
                <a:cs typeface="Times New Roman" panose="02020603050405020304" pitchFamily="18" charset="0"/>
              </a:rPr>
              <a:t>Початок титрування</a:t>
            </a:r>
          </a:p>
        </p:txBody>
      </p:sp>
      <p:sp>
        <p:nvSpPr>
          <p:cNvPr id="5" name="Прямокутник: округлені протилежні кути 4">
            <a:extLst>
              <a:ext uri="{FF2B5EF4-FFF2-40B4-BE49-F238E27FC236}">
                <a16:creationId xmlns:a16="http://schemas.microsoft.com/office/drawing/2014/main" id="{AFAEA740-ECC8-4511-A15D-53BA85B34BDF}"/>
              </a:ext>
            </a:extLst>
          </p:cNvPr>
          <p:cNvSpPr/>
          <p:nvPr/>
        </p:nvSpPr>
        <p:spPr>
          <a:xfrm>
            <a:off x="6592865" y="1227550"/>
            <a:ext cx="981206" cy="636740"/>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Меніск.</a:t>
            </a:r>
          </a:p>
          <a:p>
            <a:pPr algn="ctr"/>
            <a:r>
              <a:rPr lang="uk-UA" sz="1100" dirty="0">
                <a:latin typeface="Times New Roman" panose="02020603050405020304" pitchFamily="18" charset="0"/>
                <a:cs typeface="Times New Roman" panose="02020603050405020304" pitchFamily="18" charset="0"/>
              </a:rPr>
              <a:t>Початок титрування</a:t>
            </a:r>
          </a:p>
        </p:txBody>
      </p:sp>
      <p:sp>
        <p:nvSpPr>
          <p:cNvPr id="7" name="Прямокутник: округлені протилежні кути 6">
            <a:extLst>
              <a:ext uri="{FF2B5EF4-FFF2-40B4-BE49-F238E27FC236}">
                <a16:creationId xmlns:a16="http://schemas.microsoft.com/office/drawing/2014/main" id="{A1854F56-81E2-42DC-93AF-CA248556C72C}"/>
              </a:ext>
            </a:extLst>
          </p:cNvPr>
          <p:cNvSpPr/>
          <p:nvPr/>
        </p:nvSpPr>
        <p:spPr>
          <a:xfrm>
            <a:off x="3590794" y="3278687"/>
            <a:ext cx="732773"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err="1">
                <a:latin typeface="Times New Roman" panose="02020603050405020304" pitchFamily="18" charset="0"/>
                <a:cs typeface="Times New Roman" panose="02020603050405020304" pitchFamily="18" charset="0"/>
              </a:rPr>
              <a:t>Титрант</a:t>
            </a:r>
            <a:endParaRPr lang="uk-UA" sz="1100" dirty="0">
              <a:latin typeface="Times New Roman" panose="02020603050405020304" pitchFamily="18" charset="0"/>
              <a:cs typeface="Times New Roman" panose="02020603050405020304" pitchFamily="18" charset="0"/>
            </a:endParaRPr>
          </a:p>
        </p:txBody>
      </p:sp>
      <p:sp>
        <p:nvSpPr>
          <p:cNvPr id="8" name="Прямокутник: округлені протилежні кути 7">
            <a:extLst>
              <a:ext uri="{FF2B5EF4-FFF2-40B4-BE49-F238E27FC236}">
                <a16:creationId xmlns:a16="http://schemas.microsoft.com/office/drawing/2014/main" id="{8403183D-D8E6-4DE3-A1A1-1EAC8B9F6065}"/>
              </a:ext>
            </a:extLst>
          </p:cNvPr>
          <p:cNvSpPr/>
          <p:nvPr/>
        </p:nvSpPr>
        <p:spPr>
          <a:xfrm>
            <a:off x="6592865" y="3278687"/>
            <a:ext cx="1442582"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Кінець титрування</a:t>
            </a:r>
          </a:p>
        </p:txBody>
      </p:sp>
      <p:sp>
        <p:nvSpPr>
          <p:cNvPr id="9" name="Прямокутник: округлені протилежні кути 8">
            <a:extLst>
              <a:ext uri="{FF2B5EF4-FFF2-40B4-BE49-F238E27FC236}">
                <a16:creationId xmlns:a16="http://schemas.microsoft.com/office/drawing/2014/main" id="{FE949111-AA36-47AE-8F9F-8149B97319B8}"/>
              </a:ext>
            </a:extLst>
          </p:cNvPr>
          <p:cNvSpPr/>
          <p:nvPr/>
        </p:nvSpPr>
        <p:spPr>
          <a:xfrm>
            <a:off x="377868" y="3068748"/>
            <a:ext cx="1300620"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Затискач бюретки</a:t>
            </a:r>
          </a:p>
        </p:txBody>
      </p:sp>
      <p:sp>
        <p:nvSpPr>
          <p:cNvPr id="10" name="Прямокутник: округлені протилежні кути 9">
            <a:extLst>
              <a:ext uri="{FF2B5EF4-FFF2-40B4-BE49-F238E27FC236}">
                <a16:creationId xmlns:a16="http://schemas.microsoft.com/office/drawing/2014/main" id="{BD5AB757-3617-4891-BBF0-4D2362145720}"/>
              </a:ext>
            </a:extLst>
          </p:cNvPr>
          <p:cNvSpPr/>
          <p:nvPr/>
        </p:nvSpPr>
        <p:spPr>
          <a:xfrm>
            <a:off x="3532341" y="4999973"/>
            <a:ext cx="1121078" cy="636740"/>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досліджувана речовина</a:t>
            </a:r>
          </a:p>
        </p:txBody>
      </p:sp>
      <p:sp>
        <p:nvSpPr>
          <p:cNvPr id="11" name="Прямокутник: округлені протилежні кути 10">
            <a:extLst>
              <a:ext uri="{FF2B5EF4-FFF2-40B4-BE49-F238E27FC236}">
                <a16:creationId xmlns:a16="http://schemas.microsoft.com/office/drawing/2014/main" id="{2E1EC1F3-117F-4244-96F1-AFC0857DBEFE}"/>
              </a:ext>
            </a:extLst>
          </p:cNvPr>
          <p:cNvSpPr/>
          <p:nvPr/>
        </p:nvSpPr>
        <p:spPr>
          <a:xfrm>
            <a:off x="377868" y="4185354"/>
            <a:ext cx="1300620"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Запірний кран</a:t>
            </a:r>
          </a:p>
        </p:txBody>
      </p:sp>
      <p:sp>
        <p:nvSpPr>
          <p:cNvPr id="12" name="Прямокутник: округлені протилежні кути 11">
            <a:extLst>
              <a:ext uri="{FF2B5EF4-FFF2-40B4-BE49-F238E27FC236}">
                <a16:creationId xmlns:a16="http://schemas.microsoft.com/office/drawing/2014/main" id="{39C2555A-E3EB-4474-A77D-F37C76566736}"/>
              </a:ext>
            </a:extLst>
          </p:cNvPr>
          <p:cNvSpPr/>
          <p:nvPr/>
        </p:nvSpPr>
        <p:spPr>
          <a:xfrm>
            <a:off x="945715" y="4553913"/>
            <a:ext cx="732773"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Штатив</a:t>
            </a:r>
          </a:p>
        </p:txBody>
      </p:sp>
      <p:sp>
        <p:nvSpPr>
          <p:cNvPr id="13" name="Прямокутник: округлені протилежні кути 12">
            <a:extLst>
              <a:ext uri="{FF2B5EF4-FFF2-40B4-BE49-F238E27FC236}">
                <a16:creationId xmlns:a16="http://schemas.microsoft.com/office/drawing/2014/main" id="{81E44790-63CE-4DB1-B5B2-9C56D86E8CFA}"/>
              </a:ext>
            </a:extLst>
          </p:cNvPr>
          <p:cNvSpPr/>
          <p:nvPr/>
        </p:nvSpPr>
        <p:spPr>
          <a:xfrm>
            <a:off x="945714" y="5064764"/>
            <a:ext cx="732773"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Колба</a:t>
            </a:r>
          </a:p>
        </p:txBody>
      </p:sp>
      <p:sp>
        <p:nvSpPr>
          <p:cNvPr id="14" name="Прямокутник: округлені протилежні кути 13">
            <a:extLst>
              <a:ext uri="{FF2B5EF4-FFF2-40B4-BE49-F238E27FC236}">
                <a16:creationId xmlns:a16="http://schemas.microsoft.com/office/drawing/2014/main" id="{8849DC1A-E1AB-4A5B-B472-C0ED6712D0EB}"/>
              </a:ext>
            </a:extLst>
          </p:cNvPr>
          <p:cNvSpPr/>
          <p:nvPr/>
        </p:nvSpPr>
        <p:spPr>
          <a:xfrm>
            <a:off x="6507273" y="4999973"/>
            <a:ext cx="2081409" cy="636740"/>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Кінцева точка титрування</a:t>
            </a:r>
          </a:p>
          <a:p>
            <a:pPr algn="ctr"/>
            <a:r>
              <a:rPr lang="uk-UA" sz="1100" dirty="0">
                <a:latin typeface="Times New Roman" panose="02020603050405020304" pitchFamily="18" charset="0"/>
                <a:cs typeface="Times New Roman" panose="02020603050405020304" pitchFamily="18" charset="0"/>
              </a:rPr>
              <a:t>(зміна кольору індикатору)</a:t>
            </a:r>
          </a:p>
        </p:txBody>
      </p:sp>
    </p:spTree>
    <p:extLst>
      <p:ext uri="{BB962C8B-B14F-4D97-AF65-F5344CB8AC3E}">
        <p14:creationId xmlns:p14="http://schemas.microsoft.com/office/powerpoint/2010/main" val="3234216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5051094E-DBEF-4EEC-97A5-A25CFD74E531}"/>
              </a:ext>
            </a:extLst>
          </p:cNvPr>
          <p:cNvSpPr/>
          <p:nvPr/>
        </p:nvSpPr>
        <p:spPr>
          <a:xfrm>
            <a:off x="3069770" y="178244"/>
            <a:ext cx="3004457" cy="75267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b="1" dirty="0">
                <a:latin typeface="Times New Roman" panose="02020603050405020304" pitchFamily="18" charset="0"/>
                <a:ea typeface="Calibri"/>
                <a:cs typeface="Times New Roman" panose="02020603050405020304" pitchFamily="18" charset="0"/>
                <a:sym typeface="Calibri"/>
              </a:rPr>
              <a:t>За способом титрування</a:t>
            </a:r>
            <a:endParaRPr lang="uk-UA" dirty="0"/>
          </a:p>
        </p:txBody>
      </p:sp>
      <p:sp>
        <p:nvSpPr>
          <p:cNvPr id="10" name="Овал 9">
            <a:extLst>
              <a:ext uri="{FF2B5EF4-FFF2-40B4-BE49-F238E27FC236}">
                <a16:creationId xmlns:a16="http://schemas.microsoft.com/office/drawing/2014/main" id="{18839103-F568-4571-AF16-0B4774382937}"/>
              </a:ext>
            </a:extLst>
          </p:cNvPr>
          <p:cNvSpPr/>
          <p:nvPr/>
        </p:nvSpPr>
        <p:spPr>
          <a:xfrm>
            <a:off x="310287" y="904594"/>
            <a:ext cx="2808691" cy="7277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uk-UA" dirty="0"/>
              <a:t>Пряме титрування</a:t>
            </a:r>
          </a:p>
        </p:txBody>
      </p:sp>
      <p:sp>
        <p:nvSpPr>
          <p:cNvPr id="13" name="Овал 12">
            <a:extLst>
              <a:ext uri="{FF2B5EF4-FFF2-40B4-BE49-F238E27FC236}">
                <a16:creationId xmlns:a16="http://schemas.microsoft.com/office/drawing/2014/main" id="{26838E88-00AC-4BFB-A563-86CFF7001C1C}"/>
              </a:ext>
            </a:extLst>
          </p:cNvPr>
          <p:cNvSpPr/>
          <p:nvPr/>
        </p:nvSpPr>
        <p:spPr>
          <a:xfrm>
            <a:off x="2982415" y="3140445"/>
            <a:ext cx="3179165" cy="7277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uk-UA" dirty="0"/>
              <a:t>Зворотне титрування</a:t>
            </a:r>
          </a:p>
        </p:txBody>
      </p:sp>
      <p:sp>
        <p:nvSpPr>
          <p:cNvPr id="14" name="Овал 13">
            <a:extLst>
              <a:ext uri="{FF2B5EF4-FFF2-40B4-BE49-F238E27FC236}">
                <a16:creationId xmlns:a16="http://schemas.microsoft.com/office/drawing/2014/main" id="{18DED23F-36A4-47B1-B5B8-C75C7036D6EA}"/>
              </a:ext>
            </a:extLst>
          </p:cNvPr>
          <p:cNvSpPr/>
          <p:nvPr/>
        </p:nvSpPr>
        <p:spPr>
          <a:xfrm>
            <a:off x="5504950" y="967821"/>
            <a:ext cx="3639050" cy="7277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uk-UA" dirty="0" err="1"/>
              <a:t>Замісникове</a:t>
            </a:r>
            <a:r>
              <a:rPr lang="uk-UA" dirty="0"/>
              <a:t> титрування</a:t>
            </a:r>
          </a:p>
        </p:txBody>
      </p:sp>
      <p:cxnSp>
        <p:nvCxnSpPr>
          <p:cNvPr id="12" name="Прямая соединительная линия 11">
            <a:extLst>
              <a:ext uri="{FF2B5EF4-FFF2-40B4-BE49-F238E27FC236}">
                <a16:creationId xmlns:a16="http://schemas.microsoft.com/office/drawing/2014/main" id="{0AF47E91-F0CB-49A2-9E02-C410FDD6D067}"/>
              </a:ext>
            </a:extLst>
          </p:cNvPr>
          <p:cNvCxnSpPr>
            <a:cxnSpLocks/>
            <a:stCxn id="9" idx="1"/>
            <a:endCxn id="10" idx="0"/>
          </p:cNvCxnSpPr>
          <p:nvPr/>
        </p:nvCxnSpPr>
        <p:spPr>
          <a:xfrm flipH="1">
            <a:off x="1714633" y="554579"/>
            <a:ext cx="1355137" cy="350015"/>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7" name="Прямая соединительная линия 16">
            <a:extLst>
              <a:ext uri="{FF2B5EF4-FFF2-40B4-BE49-F238E27FC236}">
                <a16:creationId xmlns:a16="http://schemas.microsoft.com/office/drawing/2014/main" id="{8C07662C-03DB-418C-8CA4-C4B1422EC73F}"/>
              </a:ext>
            </a:extLst>
          </p:cNvPr>
          <p:cNvCxnSpPr>
            <a:cxnSpLocks/>
            <a:stCxn id="9" idx="2"/>
            <a:endCxn id="13" idx="0"/>
          </p:cNvCxnSpPr>
          <p:nvPr/>
        </p:nvCxnSpPr>
        <p:spPr>
          <a:xfrm flipH="1">
            <a:off x="4571998" y="930914"/>
            <a:ext cx="1" cy="2209531"/>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20" name="Прямая соединительная линия 19">
            <a:extLst>
              <a:ext uri="{FF2B5EF4-FFF2-40B4-BE49-F238E27FC236}">
                <a16:creationId xmlns:a16="http://schemas.microsoft.com/office/drawing/2014/main" id="{BB3486F4-5338-4321-A144-BAFE10059FA6}"/>
              </a:ext>
            </a:extLst>
          </p:cNvPr>
          <p:cNvCxnSpPr>
            <a:cxnSpLocks/>
            <a:stCxn id="9" idx="3"/>
            <a:endCxn id="14" idx="0"/>
          </p:cNvCxnSpPr>
          <p:nvPr/>
        </p:nvCxnSpPr>
        <p:spPr>
          <a:xfrm>
            <a:off x="6074227" y="554579"/>
            <a:ext cx="1250248" cy="413242"/>
          </a:xfrm>
          <a:prstGeom prst="line">
            <a:avLst/>
          </a:prstGeom>
          <a:ln/>
        </p:spPr>
        <p:style>
          <a:lnRef idx="3">
            <a:schemeClr val="accent6"/>
          </a:lnRef>
          <a:fillRef idx="0">
            <a:schemeClr val="accent6"/>
          </a:fillRef>
          <a:effectRef idx="2">
            <a:schemeClr val="accent6"/>
          </a:effectRef>
          <a:fontRef idx="minor">
            <a:schemeClr val="tx1"/>
          </a:fontRef>
        </p:style>
      </p:cxnSp>
      <p:sp>
        <p:nvSpPr>
          <p:cNvPr id="1033" name="Rectangle 8">
            <a:extLst>
              <a:ext uri="{FF2B5EF4-FFF2-40B4-BE49-F238E27FC236}">
                <a16:creationId xmlns:a16="http://schemas.microsoft.com/office/drawing/2014/main" id="{7EBF2364-8DA9-4E32-A9FE-5DDA1C445CF7}"/>
              </a:ext>
            </a:extLst>
          </p:cNvPr>
          <p:cNvSpPr>
            <a:spLocks noChangeArrowheads="1"/>
          </p:cNvSpPr>
          <p:nvPr/>
        </p:nvSpPr>
        <p:spPr bwMode="auto">
          <a:xfrm>
            <a:off x="4939855" y="23632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034" name="Объект 1033">
            <a:extLst>
              <a:ext uri="{FF2B5EF4-FFF2-40B4-BE49-F238E27FC236}">
                <a16:creationId xmlns:a16="http://schemas.microsoft.com/office/drawing/2014/main" id="{49335E11-C9C7-4BD7-85A6-50D9B6F0824F}"/>
              </a:ext>
            </a:extLst>
          </p:cNvPr>
          <p:cNvGraphicFramePr>
            <a:graphicFrameLocks noChangeAspect="1"/>
          </p:cNvGraphicFramePr>
          <p:nvPr>
            <p:extLst>
              <p:ext uri="{D42A27DB-BD31-4B8C-83A1-F6EECF244321}">
                <p14:modId xmlns:p14="http://schemas.microsoft.com/office/powerpoint/2010/main" val="3413144112"/>
              </p:ext>
            </p:extLst>
          </p:nvPr>
        </p:nvGraphicFramePr>
        <p:xfrm>
          <a:off x="59837" y="1695609"/>
          <a:ext cx="4410075" cy="1504950"/>
        </p:xfrm>
        <a:graphic>
          <a:graphicData uri="http://schemas.openxmlformats.org/presentationml/2006/ole">
            <mc:AlternateContent xmlns:mc="http://schemas.openxmlformats.org/markup-compatibility/2006">
              <mc:Choice xmlns:v="urn:schemas-microsoft-com:vml" Requires="v">
                <p:oleObj spid="_x0000_s1146" name="ChemSketch" r:id="rId3" imgW="4419600" imgH="1508760" progId="ACD.ChemSketch.20">
                  <p:embed/>
                </p:oleObj>
              </mc:Choice>
              <mc:Fallback>
                <p:oleObj name="ChemSketch" r:id="rId3" imgW="4419600" imgH="1508760" progId="ACD.ChemSketch.20">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37" y="1695609"/>
                        <a:ext cx="4410075" cy="1504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8" name="Объект 1037">
            <a:extLst>
              <a:ext uri="{FF2B5EF4-FFF2-40B4-BE49-F238E27FC236}">
                <a16:creationId xmlns:a16="http://schemas.microsoft.com/office/drawing/2014/main" id="{CD28BABC-BB50-42EE-9DBA-28EC50FDE14C}"/>
              </a:ext>
            </a:extLst>
          </p:cNvPr>
          <p:cNvGraphicFramePr>
            <a:graphicFrameLocks noChangeAspect="1"/>
          </p:cNvGraphicFramePr>
          <p:nvPr>
            <p:extLst>
              <p:ext uri="{D42A27DB-BD31-4B8C-83A1-F6EECF244321}">
                <p14:modId xmlns:p14="http://schemas.microsoft.com/office/powerpoint/2010/main" val="3078829751"/>
              </p:ext>
            </p:extLst>
          </p:nvPr>
        </p:nvGraphicFramePr>
        <p:xfrm>
          <a:off x="4716221" y="1770400"/>
          <a:ext cx="4386737" cy="1081661"/>
        </p:xfrm>
        <a:graphic>
          <a:graphicData uri="http://schemas.openxmlformats.org/presentationml/2006/ole">
            <mc:AlternateContent xmlns:mc="http://schemas.openxmlformats.org/markup-compatibility/2006">
              <mc:Choice xmlns:v="urn:schemas-microsoft-com:vml" Requires="v">
                <p:oleObj spid="_x0000_s1147" name="ChemSketch" r:id="rId5" imgW="4187952" imgH="1030224" progId="ACD.ChemSketch.20">
                  <p:embed/>
                </p:oleObj>
              </mc:Choice>
              <mc:Fallback>
                <p:oleObj name="ChemSketch" r:id="rId5" imgW="4187952" imgH="1030224" progId="ACD.ChemSketch.20">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221" y="1770400"/>
                        <a:ext cx="4386737" cy="1081661"/>
                      </a:xfrm>
                      <a:prstGeom prst="rect">
                        <a:avLst/>
                      </a:prstGeom>
                      <a:noFill/>
                    </p:spPr>
                  </p:pic>
                </p:oleObj>
              </mc:Fallback>
            </mc:AlternateContent>
          </a:graphicData>
        </a:graphic>
      </p:graphicFrame>
      <p:sp>
        <p:nvSpPr>
          <p:cNvPr id="1039" name="Rectangle 11">
            <a:extLst>
              <a:ext uri="{FF2B5EF4-FFF2-40B4-BE49-F238E27FC236}">
                <a16:creationId xmlns:a16="http://schemas.microsoft.com/office/drawing/2014/main" id="{E93BBD3B-A473-411B-A4C4-9DA3A24C2B93}"/>
              </a:ext>
            </a:extLst>
          </p:cNvPr>
          <p:cNvSpPr>
            <a:spLocks noChangeArrowheads="1"/>
          </p:cNvSpPr>
          <p:nvPr/>
        </p:nvSpPr>
        <p:spPr bwMode="auto">
          <a:xfrm>
            <a:off x="5006759" y="2857379"/>
            <a:ext cx="380566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NaOH  →  NaNO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endParaRPr kumimoji="0" lang="en-US" altLang="uk-UA" sz="1800" b="0" i="0" u="none" strike="noStrike" cap="none" normalizeH="0" baseline="0" dirty="0">
              <a:ln>
                <a:noFill/>
              </a:ln>
              <a:solidFill>
                <a:schemeClr val="tx1"/>
              </a:solidFill>
              <a:effectLst/>
              <a:latin typeface="Arial" panose="020B0604020202020204" pitchFamily="34" charset="0"/>
            </a:endParaRPr>
          </a:p>
        </p:txBody>
      </p:sp>
      <p:graphicFrame>
        <p:nvGraphicFramePr>
          <p:cNvPr id="1041" name="Объект 1040">
            <a:extLst>
              <a:ext uri="{FF2B5EF4-FFF2-40B4-BE49-F238E27FC236}">
                <a16:creationId xmlns:a16="http://schemas.microsoft.com/office/drawing/2014/main" id="{719FA491-82E5-43EB-8730-20B9470E0D89}"/>
              </a:ext>
            </a:extLst>
          </p:cNvPr>
          <p:cNvGraphicFramePr>
            <a:graphicFrameLocks noChangeAspect="1"/>
          </p:cNvGraphicFramePr>
          <p:nvPr>
            <p:extLst>
              <p:ext uri="{D42A27DB-BD31-4B8C-83A1-F6EECF244321}">
                <p14:modId xmlns:p14="http://schemas.microsoft.com/office/powerpoint/2010/main" val="1120984336"/>
              </p:ext>
            </p:extLst>
          </p:nvPr>
        </p:nvGraphicFramePr>
        <p:xfrm>
          <a:off x="1186200" y="4001070"/>
          <a:ext cx="6771594" cy="727788"/>
        </p:xfrm>
        <a:graphic>
          <a:graphicData uri="http://schemas.openxmlformats.org/presentationml/2006/ole">
            <mc:AlternateContent xmlns:mc="http://schemas.openxmlformats.org/markup-compatibility/2006">
              <mc:Choice xmlns:v="urn:schemas-microsoft-com:vml" Requires="v">
                <p:oleObj spid="_x0000_s1148" name="ChemSketch" r:id="rId7" imgW="6160008" imgH="655320" progId="ACD.ChemSketch.20">
                  <p:embed/>
                </p:oleObj>
              </mc:Choice>
              <mc:Fallback>
                <p:oleObj name="ChemSketch" r:id="rId7" imgW="6160008" imgH="655320" progId="ACD.ChemSketch.20">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6200" y="4001070"/>
                        <a:ext cx="6771594" cy="727788"/>
                      </a:xfrm>
                      <a:prstGeom prst="rect">
                        <a:avLst/>
                      </a:prstGeom>
                      <a:noFill/>
                    </p:spPr>
                  </p:pic>
                </p:oleObj>
              </mc:Fallback>
            </mc:AlternateContent>
          </a:graphicData>
        </a:graphic>
      </p:graphicFrame>
      <p:sp>
        <p:nvSpPr>
          <p:cNvPr id="1042" name="Rectangle 14">
            <a:extLst>
              <a:ext uri="{FF2B5EF4-FFF2-40B4-BE49-F238E27FC236}">
                <a16:creationId xmlns:a16="http://schemas.microsoft.com/office/drawing/2014/main" id="{6F440A6A-A4D4-412F-993A-F14F50916CD2}"/>
              </a:ext>
            </a:extLst>
          </p:cNvPr>
          <p:cNvSpPr>
            <a:spLocks noChangeArrowheads="1"/>
          </p:cNvSpPr>
          <p:nvPr/>
        </p:nvSpPr>
        <p:spPr bwMode="auto">
          <a:xfrm>
            <a:off x="2234403" y="4585281"/>
            <a:ext cx="4675187" cy="1319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200000"/>
              </a:lnSpc>
              <a:spcBef>
                <a:spcPct val="0"/>
              </a:spcBef>
              <a:spcAft>
                <a:spcPct val="0"/>
              </a:spcAft>
              <a:buClrTx/>
              <a:buSzTx/>
              <a:buFontTx/>
              <a:buNone/>
              <a:tabLst/>
            </a:pP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NaBr</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AgNO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AgBr</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NaNO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endParaRPr kumimoji="0" lang="uk-UA" altLang="uk-UA"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2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SCN  →  </a:t>
            </a: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AgSCN</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endParaRPr kumimoji="0" lang="uk-UA" altLang="uk-UA"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2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SCN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Fe(SO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Fe(SCN)</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altLang="uk-UA"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150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34"/>
                                        </p:tgtEl>
                                        <p:attrNameLst>
                                          <p:attrName>style.visibility</p:attrName>
                                        </p:attrNameLst>
                                      </p:cBhvr>
                                      <p:to>
                                        <p:strVal val="visible"/>
                                      </p:to>
                                    </p:set>
                                    <p:animEffect transition="in" filter="fade">
                                      <p:cBhvr>
                                        <p:cTn id="20" dur="500"/>
                                        <p:tgtEl>
                                          <p:spTgt spid="103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38"/>
                                        </p:tgtEl>
                                        <p:attrNameLst>
                                          <p:attrName>style.visibility</p:attrName>
                                        </p:attrNameLst>
                                      </p:cBhvr>
                                      <p:to>
                                        <p:strVal val="visible"/>
                                      </p:to>
                                    </p:set>
                                    <p:animEffect transition="in" filter="fade">
                                      <p:cBhvr>
                                        <p:cTn id="33" dur="500"/>
                                        <p:tgtEl>
                                          <p:spTgt spid="103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39"/>
                                        </p:tgtEl>
                                        <p:attrNameLst>
                                          <p:attrName>style.visibility</p:attrName>
                                        </p:attrNameLst>
                                      </p:cBhvr>
                                      <p:to>
                                        <p:strVal val="visible"/>
                                      </p:to>
                                    </p:set>
                                    <p:animEffect transition="in" filter="fade">
                                      <p:cBhvr>
                                        <p:cTn id="38" dur="500"/>
                                        <p:tgtEl>
                                          <p:spTgt spid="103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41"/>
                                        </p:tgtEl>
                                        <p:attrNameLst>
                                          <p:attrName>style.visibility</p:attrName>
                                        </p:attrNameLst>
                                      </p:cBhvr>
                                      <p:to>
                                        <p:strVal val="visible"/>
                                      </p:to>
                                    </p:set>
                                    <p:animEffect transition="in" filter="fade">
                                      <p:cBhvr>
                                        <p:cTn id="51" dur="500"/>
                                        <p:tgtEl>
                                          <p:spTgt spid="104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042"/>
                                        </p:tgtEl>
                                        <p:attrNameLst>
                                          <p:attrName>style.visibility</p:attrName>
                                        </p:attrNameLst>
                                      </p:cBhvr>
                                      <p:to>
                                        <p:strVal val="visible"/>
                                      </p:to>
                                    </p:set>
                                    <p:animEffect transition="in" filter="fade">
                                      <p:cBhvr>
                                        <p:cTn id="56" dur="500"/>
                                        <p:tgtEl>
                                          <p:spTgt spid="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4" grpId="0" animBg="1"/>
      <p:bldP spid="1039" grpId="0"/>
      <p:bldP spid="10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4"/>
          <p:cNvSpPr txBox="1">
            <a:spLocks noGrp="1"/>
          </p:cNvSpPr>
          <p:nvPr>
            <p:ph type="title"/>
          </p:nvPr>
        </p:nvSpPr>
        <p:spPr>
          <a:xfrm>
            <a:off x="127227" y="245220"/>
            <a:ext cx="8822620" cy="950167"/>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2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Кислотно-основне титрування (у водних, змішаних і неводних середовищах)</a:t>
            </a:r>
            <a:endParaRPr lang="uk-UA" sz="2800" dirty="0">
              <a:solidFill>
                <a:srgbClr val="002060"/>
              </a:solidFill>
              <a:latin typeface="Times New Roman" panose="02020603050405020304" pitchFamily="18" charset="0"/>
              <a:cs typeface="Times New Roman" panose="02020603050405020304" pitchFamily="18" charset="0"/>
            </a:endParaRPr>
          </a:p>
        </p:txBody>
      </p:sp>
      <p:sp>
        <p:nvSpPr>
          <p:cNvPr id="181" name="Google Shape;181;p24"/>
          <p:cNvSpPr txBox="1">
            <a:spLocks noGrp="1"/>
          </p:cNvSpPr>
          <p:nvPr>
            <p:ph idx="1"/>
          </p:nvPr>
        </p:nvSpPr>
        <p:spPr>
          <a:xfrm>
            <a:off x="93307" y="4285490"/>
            <a:ext cx="4227293" cy="1889841"/>
          </a:xfrm>
          <a:prstGeom prst="rect">
            <a:avLst/>
          </a:prstGeom>
          <a:noFill/>
          <a:ln>
            <a:noFill/>
          </a:ln>
        </p:spPr>
        <p:txBody>
          <a:bodyPr spcFirstLastPara="1" wrap="square" lIns="91425" tIns="45700" rIns="91425" bIns="45700" anchor="t" anchorCtr="0">
            <a:noAutofit/>
          </a:bodyPr>
          <a:lstStyle/>
          <a:p>
            <a:pPr marL="0" lvl="0" indent="0" algn="just">
              <a:spcBef>
                <a:spcPts val="480"/>
              </a:spcBef>
              <a:buClr>
                <a:schemeClr val="dk1"/>
              </a:buClr>
              <a:buSzPts val="2400"/>
              <a:buNone/>
            </a:pPr>
            <a:r>
              <a:rPr lang="uk-UA" sz="2400" b="1"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i="1" dirty="0">
                <a:solidFill>
                  <a:schemeClr val="dk1"/>
                </a:solidFill>
                <a:latin typeface="Times New Roman" panose="02020603050405020304" pitchFamily="18" charset="0"/>
                <a:ea typeface="Calibri"/>
                <a:cs typeface="Times New Roman" panose="02020603050405020304" pitchFamily="18" charset="0"/>
                <a:sym typeface="Calibri"/>
              </a:rPr>
              <a:t>Індикатори</a:t>
            </a:r>
            <a:r>
              <a:rPr lang="uk-UA" sz="2400" b="1" dirty="0">
                <a:solidFill>
                  <a:schemeClr val="dk1"/>
                </a:solidFill>
                <a:latin typeface="Times New Roman" panose="02020603050405020304" pitchFamily="18" charset="0"/>
                <a:ea typeface="Calibri"/>
                <a:cs typeface="Times New Roman" panose="02020603050405020304" pitchFamily="18" charset="0"/>
                <a:sym typeface="Calibri"/>
              </a:rPr>
              <a:t> –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на основі азобарвників,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сульфофталеїнів</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або потенціометричного визначення</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точки еквівалентності</a:t>
            </a:r>
            <a:endParaRPr lang="uk-UA" sz="2400" i="0" u="none" dirty="0">
              <a:solidFill>
                <a:schemeClr val="dk1"/>
              </a:solidFill>
              <a:latin typeface="Times New Roman" panose="02020603050405020304" pitchFamily="18" charset="0"/>
              <a:ea typeface="Calibri"/>
              <a:cs typeface="Times New Roman" panose="02020603050405020304" pitchFamily="18" charset="0"/>
              <a:sym typeface="Calibri"/>
            </a:endParaRPr>
          </a:p>
          <a:p>
            <a:pPr marL="342900" marR="0" lvl="0" indent="-139700" algn="l" rtl="0">
              <a:lnSpc>
                <a:spcPct val="90000"/>
              </a:lnSpc>
              <a:spcBef>
                <a:spcPts val="640"/>
              </a:spcBef>
              <a:spcAft>
                <a:spcPts val="0"/>
              </a:spcAft>
              <a:buClr>
                <a:schemeClr val="dk1"/>
              </a:buClr>
              <a:buSzPts val="3200"/>
              <a:buFont typeface="Arial"/>
              <a:buNone/>
            </a:pPr>
            <a:endParaRPr sz="3200" b="0" i="0" u="none" dirty="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dirty="0">
              <a:solidFill>
                <a:schemeClr val="dk1"/>
              </a:solidFill>
              <a:latin typeface="Calibri"/>
              <a:ea typeface="Calibri"/>
              <a:cs typeface="Calibri"/>
              <a:sym typeface="Calibri"/>
            </a:endParaRPr>
          </a:p>
        </p:txBody>
      </p:sp>
      <p:pic>
        <p:nvPicPr>
          <p:cNvPr id="183" name="Google Shape;183;p24"/>
          <p:cNvPicPr preferRelativeResize="0"/>
          <p:nvPr/>
        </p:nvPicPr>
        <p:blipFill rotWithShape="1">
          <a:blip r:embed="rId3">
            <a:alphaModFix/>
          </a:blip>
          <a:srcRect/>
          <a:stretch/>
        </p:blipFill>
        <p:spPr>
          <a:xfrm>
            <a:off x="4874419" y="1287373"/>
            <a:ext cx="3357562" cy="2795587"/>
          </a:xfrm>
          <a:prstGeom prst="rect">
            <a:avLst/>
          </a:prstGeom>
          <a:noFill/>
          <a:ln>
            <a:noFill/>
          </a:ln>
        </p:spPr>
      </p:pic>
      <p:pic>
        <p:nvPicPr>
          <p:cNvPr id="185" name="Google Shape;185;p24"/>
          <p:cNvPicPr preferRelativeResize="0"/>
          <p:nvPr/>
        </p:nvPicPr>
        <p:blipFill rotWithShape="1">
          <a:blip r:embed="rId4">
            <a:alphaModFix/>
          </a:blip>
          <a:srcRect/>
          <a:stretch/>
        </p:blipFill>
        <p:spPr>
          <a:xfrm>
            <a:off x="4320600" y="4291533"/>
            <a:ext cx="4823400" cy="2340525"/>
          </a:xfrm>
          <a:prstGeom prst="rect">
            <a:avLst/>
          </a:prstGeom>
          <a:noFill/>
          <a:ln>
            <a:noFill/>
          </a:ln>
        </p:spPr>
      </p:pic>
      <p:sp>
        <p:nvSpPr>
          <p:cNvPr id="188" name="Google Shape;188;p24"/>
          <p:cNvSpPr txBox="1"/>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a:solidFill>
                  <a:srgbClr val="898989"/>
                </a:solidFill>
                <a:latin typeface="Calibri"/>
                <a:ea typeface="Calibri"/>
                <a:cs typeface="Calibri"/>
                <a:sym typeface="Calibri"/>
              </a:rPr>
              <a:t>9</a:t>
            </a:fld>
            <a:endParaRPr/>
          </a:p>
        </p:txBody>
      </p:sp>
      <p:sp>
        <p:nvSpPr>
          <p:cNvPr id="2" name="Прямокутник 1">
            <a:extLst>
              <a:ext uri="{FF2B5EF4-FFF2-40B4-BE49-F238E27FC236}">
                <a16:creationId xmlns:a16="http://schemas.microsoft.com/office/drawing/2014/main" id="{770EC10B-7F96-42D7-8E35-F6B276254716}"/>
              </a:ext>
            </a:extLst>
          </p:cNvPr>
          <p:cNvSpPr/>
          <p:nvPr/>
        </p:nvSpPr>
        <p:spPr>
          <a:xfrm>
            <a:off x="194153" y="1151286"/>
            <a:ext cx="4572000" cy="1354217"/>
          </a:xfrm>
          <a:prstGeom prst="rect">
            <a:avLst/>
          </a:prstGeom>
        </p:spPr>
        <p:txBody>
          <a:bodyPr>
            <a:spAutoFit/>
          </a:bodyPr>
          <a:lstStyle/>
          <a:p>
            <a:pPr lvl="0">
              <a:spcBef>
                <a:spcPts val="640"/>
              </a:spcBef>
              <a:buClr>
                <a:schemeClr val="dk1"/>
              </a:buClr>
              <a:buSzPts val="3200"/>
            </a:pPr>
            <a:r>
              <a:rPr lang="uk-UA" b="1" i="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i="1" dirty="0" err="1">
                <a:solidFill>
                  <a:schemeClr val="dk1"/>
                </a:solidFill>
                <a:latin typeface="Times New Roman" panose="02020603050405020304" pitchFamily="18" charset="0"/>
                <a:ea typeface="Calibri"/>
                <a:cs typeface="Times New Roman" panose="02020603050405020304" pitchFamily="18" charset="0"/>
                <a:sym typeface="Calibri"/>
              </a:rPr>
              <a:t>Титранти</a:t>
            </a:r>
            <a:r>
              <a:rPr lang="uk-UA" sz="2400" b="1" i="1"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b="1" i="1" dirty="0">
              <a:latin typeface="Times New Roman" panose="02020603050405020304" pitchFamily="18" charset="0"/>
              <a:cs typeface="Times New Roman" panose="02020603050405020304" pitchFamily="18" charset="0"/>
            </a:endParaRPr>
          </a:p>
          <a:p>
            <a:pPr marL="800100" lvl="1" indent="-342900">
              <a:spcBef>
                <a:spcPts val="640"/>
              </a:spcBef>
              <a:buClr>
                <a:schemeClr val="dk1"/>
              </a:buClr>
              <a:buSzPts val="3200"/>
              <a:buFont typeface="Wingdings" panose="05000000000000000000" pitchFamily="2" charset="2"/>
              <a:buChar char="Ø"/>
            </a:pP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Кислота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HCl</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HClO</a:t>
            </a:r>
            <a:r>
              <a:rPr lang="en-US" sz="2400" baseline="-25000" dirty="0">
                <a:solidFill>
                  <a:schemeClr val="dk1"/>
                </a:solidFill>
                <a:latin typeface="Times New Roman" panose="02020603050405020304" pitchFamily="18" charset="0"/>
                <a:ea typeface="Calibri"/>
                <a:cs typeface="Times New Roman" panose="02020603050405020304" pitchFamily="18" charset="0"/>
                <a:sym typeface="Calibri"/>
              </a:rPr>
              <a:t>4</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marL="800100" lvl="1" indent="-342900">
              <a:spcBef>
                <a:spcPts val="640"/>
              </a:spcBef>
              <a:buClr>
                <a:schemeClr val="dk1"/>
              </a:buClr>
              <a:buSzPts val="3200"/>
              <a:buFont typeface="Wingdings" panose="05000000000000000000" pitchFamily="2" charset="2"/>
              <a:buChar char="Ø"/>
            </a:pP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Луги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NaOH</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CH</a:t>
            </a:r>
            <a:r>
              <a:rPr lang="en-US" sz="2400" baseline="-25000" dirty="0">
                <a:solidFill>
                  <a:schemeClr val="dk1"/>
                </a:solidFill>
                <a:latin typeface="Times New Roman" panose="02020603050405020304" pitchFamily="18" charset="0"/>
                <a:ea typeface="Calibri"/>
                <a:cs typeface="Times New Roman" panose="02020603050405020304" pitchFamily="18" charset="0"/>
                <a:sym typeface="Calibri"/>
              </a:rPr>
              <a:t>3</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ONa</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itchFamily="18" charset="0"/>
              <a:sym typeface="Calibri"/>
            </a:endParaRPr>
          </a:p>
        </p:txBody>
      </p:sp>
      <p:sp>
        <p:nvSpPr>
          <p:cNvPr id="3" name="Прямокутник 2">
            <a:extLst>
              <a:ext uri="{FF2B5EF4-FFF2-40B4-BE49-F238E27FC236}">
                <a16:creationId xmlns:a16="http://schemas.microsoft.com/office/drawing/2014/main" id="{40D07EEE-CB51-4208-8C59-994B4BA8C007}"/>
              </a:ext>
            </a:extLst>
          </p:cNvPr>
          <p:cNvSpPr/>
          <p:nvPr/>
        </p:nvSpPr>
        <p:spPr>
          <a:xfrm>
            <a:off x="127227" y="2924426"/>
            <a:ext cx="4300408" cy="523220"/>
          </a:xfrm>
          <a:prstGeom prst="rect">
            <a:avLst/>
          </a:prstGeom>
        </p:spPr>
        <p:txBody>
          <a:bodyPr wrap="none">
            <a:spAutoFit/>
          </a:bodyPr>
          <a:lstStyle/>
          <a:p>
            <a:r>
              <a:rPr lang="uk-UA" sz="2800" dirty="0">
                <a:solidFill>
                  <a:schemeClr val="dk1"/>
                </a:solidFill>
                <a:latin typeface="Times New Roman" panose="02020603050405020304" pitchFamily="18" charset="0"/>
                <a:ea typeface="Calibri"/>
                <a:cs typeface="Times New Roman" pitchFamily="18" charset="0"/>
                <a:sym typeface="Calibri"/>
              </a:rPr>
              <a:t>Стандартизація </a:t>
            </a:r>
            <a:r>
              <a:rPr lang="uk-UA" sz="2800" dirty="0" err="1">
                <a:solidFill>
                  <a:schemeClr val="dk1"/>
                </a:solidFill>
                <a:latin typeface="Times New Roman" panose="02020603050405020304" pitchFamily="18" charset="0"/>
                <a:ea typeface="Calibri"/>
                <a:cs typeface="Times New Roman" pitchFamily="18" charset="0"/>
                <a:sym typeface="Calibri"/>
              </a:rPr>
              <a:t>титрантів</a:t>
            </a:r>
            <a:r>
              <a:rPr lang="uk-UA" sz="2800" dirty="0">
                <a:solidFill>
                  <a:schemeClr val="dk1"/>
                </a:solidFill>
                <a:latin typeface="Times New Roman" panose="02020603050405020304" pitchFamily="18" charset="0"/>
                <a:ea typeface="Calibri"/>
                <a:cs typeface="Times New Roman" pitchFamily="18" charset="0"/>
                <a:sym typeface="Calibri"/>
              </a:rPr>
              <a:t>: </a:t>
            </a:r>
            <a:endParaRPr lang="uk-U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3"/>
                                        </p:tgtEl>
                                        <p:attrNameLst>
                                          <p:attrName>style.visibility</p:attrName>
                                        </p:attrNameLst>
                                      </p:cBhvr>
                                      <p:to>
                                        <p:strVal val="visible"/>
                                      </p:to>
                                    </p:set>
                                    <p:animEffect transition="in" filter="fade">
                                      <p:cBhvr>
                                        <p:cTn id="12" dur="500"/>
                                        <p:tgtEl>
                                          <p:spTgt spid="18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1">
                                            <p:txEl>
                                              <p:pRg st="0" end="0"/>
                                            </p:txEl>
                                          </p:spTgt>
                                        </p:tgtEl>
                                        <p:attrNameLst>
                                          <p:attrName>style.visibility</p:attrName>
                                        </p:attrNameLst>
                                      </p:cBhvr>
                                      <p:to>
                                        <p:strVal val="visible"/>
                                      </p:to>
                                    </p:set>
                                    <p:animEffect transition="in" filter="fade">
                                      <p:cBhvr>
                                        <p:cTn id="22" dur="500"/>
                                        <p:tgtEl>
                                          <p:spTgt spid="181">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85"/>
                                        </p:tgtEl>
                                        <p:attrNameLst>
                                          <p:attrName>style.visibility</p:attrName>
                                        </p:attrNameLst>
                                      </p:cBhvr>
                                      <p:to>
                                        <p:strVal val="visible"/>
                                      </p:to>
                                    </p:set>
                                    <p:animEffect transition="in" filter="fade">
                                      <p:cBhvr>
                                        <p:cTn id="25"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build="p"/>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6"/>
          <p:cNvSpPr txBox="1">
            <a:spLocks noGrp="1"/>
          </p:cNvSpPr>
          <p:nvPr>
            <p:ph type="title"/>
          </p:nvPr>
        </p:nvSpPr>
        <p:spPr>
          <a:xfrm>
            <a:off x="0" y="253531"/>
            <a:ext cx="9043792" cy="786782"/>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29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Індикатори кислотно-основного титрування.</a:t>
            </a:r>
            <a:b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b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Криві титрування (водне середовище)</a:t>
            </a:r>
            <a:endParaRPr lang="uk-UA" sz="4000" dirty="0">
              <a:solidFill>
                <a:srgbClr val="002060"/>
              </a:solidFill>
              <a:latin typeface="Times New Roman" panose="02020603050405020304" pitchFamily="18" charset="0"/>
              <a:cs typeface="Times New Roman" panose="02020603050405020304" pitchFamily="18" charset="0"/>
            </a:endParaRPr>
          </a:p>
        </p:txBody>
      </p:sp>
      <p:pic>
        <p:nvPicPr>
          <p:cNvPr id="204" name="Google Shape;204;p26"/>
          <p:cNvPicPr preferRelativeResize="0">
            <a:picLocks noGrp="1"/>
          </p:cNvPicPr>
          <p:nvPr>
            <p:ph idx="1"/>
          </p:nvPr>
        </p:nvPicPr>
        <p:blipFill rotWithShape="1">
          <a:blip r:embed="rId3">
            <a:alphaModFix/>
          </a:blip>
          <a:srcRect/>
          <a:stretch/>
        </p:blipFill>
        <p:spPr>
          <a:xfrm>
            <a:off x="0" y="1159668"/>
            <a:ext cx="5051425" cy="2714625"/>
          </a:xfrm>
          <a:prstGeom prst="rect">
            <a:avLst/>
          </a:prstGeom>
          <a:noFill/>
          <a:ln>
            <a:noFill/>
          </a:ln>
        </p:spPr>
      </p:pic>
      <p:pic>
        <p:nvPicPr>
          <p:cNvPr id="202" name="Google Shape;202;p26"/>
          <p:cNvPicPr preferRelativeResize="0"/>
          <p:nvPr/>
        </p:nvPicPr>
        <p:blipFill rotWithShape="1">
          <a:blip r:embed="rId4">
            <a:alphaModFix/>
          </a:blip>
          <a:srcRect/>
          <a:stretch/>
        </p:blipFill>
        <p:spPr>
          <a:xfrm>
            <a:off x="5051425" y="1293845"/>
            <a:ext cx="4092574" cy="2580448"/>
          </a:xfrm>
          <a:prstGeom prst="rect">
            <a:avLst/>
          </a:prstGeom>
          <a:noFill/>
          <a:ln>
            <a:noFill/>
          </a:ln>
        </p:spPr>
      </p:pic>
      <p:pic>
        <p:nvPicPr>
          <p:cNvPr id="203" name="Google Shape;203;p26"/>
          <p:cNvPicPr preferRelativeResize="0"/>
          <p:nvPr/>
        </p:nvPicPr>
        <p:blipFill rotWithShape="1">
          <a:blip r:embed="rId5">
            <a:alphaModFix/>
          </a:blip>
          <a:srcRect/>
          <a:stretch/>
        </p:blipFill>
        <p:spPr>
          <a:xfrm>
            <a:off x="4264024" y="3874293"/>
            <a:ext cx="4879975" cy="2983707"/>
          </a:xfrm>
          <a:prstGeom prst="rect">
            <a:avLst/>
          </a:prstGeom>
          <a:noFill/>
          <a:ln>
            <a:noFill/>
          </a:ln>
        </p:spPr>
      </p:pic>
      <p:pic>
        <p:nvPicPr>
          <p:cNvPr id="205" name="Google Shape;205;p26"/>
          <p:cNvPicPr preferRelativeResize="0"/>
          <p:nvPr/>
        </p:nvPicPr>
        <p:blipFill rotWithShape="1">
          <a:blip r:embed="rId6">
            <a:alphaModFix/>
          </a:blip>
          <a:srcRect/>
          <a:stretch/>
        </p:blipFill>
        <p:spPr>
          <a:xfrm>
            <a:off x="0" y="3874293"/>
            <a:ext cx="4264025" cy="3019425"/>
          </a:xfrm>
          <a:prstGeom prst="rect">
            <a:avLst/>
          </a:prstGeom>
          <a:noFill/>
          <a:ln>
            <a:noFill/>
          </a:ln>
        </p:spPr>
      </p:pic>
      <p:sp>
        <p:nvSpPr>
          <p:cNvPr id="2" name="Прямоугольник 1">
            <a:extLst>
              <a:ext uri="{FF2B5EF4-FFF2-40B4-BE49-F238E27FC236}">
                <a16:creationId xmlns:a16="http://schemas.microsoft.com/office/drawing/2014/main" id="{78BD4E33-1166-4B69-968B-3F375B1248B6}"/>
              </a:ext>
            </a:extLst>
          </p:cNvPr>
          <p:cNvSpPr/>
          <p:nvPr/>
        </p:nvSpPr>
        <p:spPr>
          <a:xfrm>
            <a:off x="6537649" y="1822580"/>
            <a:ext cx="914400"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solidFill>
                  <a:srgbClr val="FFC000"/>
                </a:solidFill>
                <a:latin typeface="Times New Roman" panose="02020603050405020304" pitchFamily="18" charset="0"/>
                <a:cs typeface="Times New Roman" panose="02020603050405020304" pitchFamily="18" charset="0"/>
              </a:rPr>
              <a:t>жовтий</a:t>
            </a:r>
          </a:p>
        </p:txBody>
      </p:sp>
      <p:sp>
        <p:nvSpPr>
          <p:cNvPr id="9" name="Прямоугольник 8">
            <a:extLst>
              <a:ext uri="{FF2B5EF4-FFF2-40B4-BE49-F238E27FC236}">
                <a16:creationId xmlns:a16="http://schemas.microsoft.com/office/drawing/2014/main" id="{B1A23FE7-4629-4C14-B85D-3B03A1FC1691}"/>
              </a:ext>
            </a:extLst>
          </p:cNvPr>
          <p:cNvSpPr/>
          <p:nvPr/>
        </p:nvSpPr>
        <p:spPr>
          <a:xfrm>
            <a:off x="6422572" y="3637918"/>
            <a:ext cx="1144554"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solidFill>
                  <a:srgbClr val="FF0000"/>
                </a:solidFill>
                <a:latin typeface="Times New Roman" panose="02020603050405020304" pitchFamily="18" charset="0"/>
                <a:cs typeface="Times New Roman" panose="02020603050405020304" pitchFamily="18" charset="0"/>
              </a:rPr>
              <a:t>червоний</a:t>
            </a:r>
          </a:p>
        </p:txBody>
      </p:sp>
      <p:sp>
        <p:nvSpPr>
          <p:cNvPr id="10" name="Прямоугольник 9">
            <a:extLst>
              <a:ext uri="{FF2B5EF4-FFF2-40B4-BE49-F238E27FC236}">
                <a16:creationId xmlns:a16="http://schemas.microsoft.com/office/drawing/2014/main" id="{569940B3-AA29-435D-B551-FD84E637448B}"/>
              </a:ext>
            </a:extLst>
          </p:cNvPr>
          <p:cNvSpPr/>
          <p:nvPr/>
        </p:nvSpPr>
        <p:spPr>
          <a:xfrm>
            <a:off x="7097712" y="5029230"/>
            <a:ext cx="1430696"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latin typeface="Times New Roman" panose="02020603050405020304" pitchFamily="18" charset="0"/>
                <a:cs typeface="Times New Roman" panose="02020603050405020304" pitchFamily="18" charset="0"/>
              </a:rPr>
              <a:t>без кольору</a:t>
            </a:r>
          </a:p>
        </p:txBody>
      </p:sp>
      <p:sp>
        <p:nvSpPr>
          <p:cNvPr id="11" name="Прямоугольник 10">
            <a:extLst>
              <a:ext uri="{FF2B5EF4-FFF2-40B4-BE49-F238E27FC236}">
                <a16:creationId xmlns:a16="http://schemas.microsoft.com/office/drawing/2014/main" id="{1C512CDA-0A45-42BB-A098-DE3F30393ADF}"/>
              </a:ext>
            </a:extLst>
          </p:cNvPr>
          <p:cNvSpPr/>
          <p:nvPr/>
        </p:nvSpPr>
        <p:spPr>
          <a:xfrm>
            <a:off x="4633426" y="5029230"/>
            <a:ext cx="1419744"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latin typeface="Times New Roman" panose="02020603050405020304" pitchFamily="18" charset="0"/>
                <a:cs typeface="Times New Roman" panose="02020603050405020304" pitchFamily="18" charset="0"/>
              </a:rPr>
              <a:t>без кольору</a:t>
            </a:r>
          </a:p>
        </p:txBody>
      </p:sp>
      <p:sp>
        <p:nvSpPr>
          <p:cNvPr id="13" name="Прямоугольник 12">
            <a:extLst>
              <a:ext uri="{FF2B5EF4-FFF2-40B4-BE49-F238E27FC236}">
                <a16:creationId xmlns:a16="http://schemas.microsoft.com/office/drawing/2014/main" id="{6CEED586-5421-4EC6-B205-32214D57DDF8}"/>
              </a:ext>
            </a:extLst>
          </p:cNvPr>
          <p:cNvSpPr/>
          <p:nvPr/>
        </p:nvSpPr>
        <p:spPr>
          <a:xfrm>
            <a:off x="4879977" y="6368092"/>
            <a:ext cx="1333539"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solidFill>
                  <a:srgbClr val="FF0066"/>
                </a:solidFill>
                <a:latin typeface="Times New Roman" panose="02020603050405020304" pitchFamily="18" charset="0"/>
                <a:cs typeface="Times New Roman" panose="02020603050405020304" pitchFamily="18" charset="0"/>
              </a:rPr>
              <a:t>малиновий</a:t>
            </a:r>
          </a:p>
        </p:txBody>
      </p:sp>
      <p:sp>
        <p:nvSpPr>
          <p:cNvPr id="14" name="Прямоугольник 9">
            <a:extLst>
              <a:ext uri="{FF2B5EF4-FFF2-40B4-BE49-F238E27FC236}">
                <a16:creationId xmlns:a16="http://schemas.microsoft.com/office/drawing/2014/main" id="{CB2AE0E4-E2A3-4A9A-AAD0-5F0F3641F54F}"/>
              </a:ext>
            </a:extLst>
          </p:cNvPr>
          <p:cNvSpPr/>
          <p:nvPr/>
        </p:nvSpPr>
        <p:spPr>
          <a:xfrm>
            <a:off x="7452049" y="6368092"/>
            <a:ext cx="1430696"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latin typeface="Times New Roman" panose="02020603050405020304" pitchFamily="18" charset="0"/>
                <a:cs typeface="Times New Roman" panose="02020603050405020304" pitchFamily="18" charset="0"/>
              </a:rPr>
              <a:t>без кольору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28"/>
          <p:cNvPicPr preferRelativeResize="0"/>
          <p:nvPr/>
        </p:nvPicPr>
        <p:blipFill rotWithShape="1">
          <a:blip r:embed="rId3">
            <a:alphaModFix/>
          </a:blip>
          <a:srcRect/>
          <a:stretch/>
        </p:blipFill>
        <p:spPr>
          <a:xfrm>
            <a:off x="1324565" y="3851754"/>
            <a:ext cx="6494869" cy="2635066"/>
          </a:xfrm>
          <a:prstGeom prst="rect">
            <a:avLst/>
          </a:prstGeom>
          <a:noFill/>
          <a:ln>
            <a:noFill/>
          </a:ln>
        </p:spPr>
      </p:pic>
      <p:sp>
        <p:nvSpPr>
          <p:cNvPr id="221" name="Google Shape;221;p28"/>
          <p:cNvSpPr txBox="1">
            <a:spLocks noGrp="1"/>
          </p:cNvSpPr>
          <p:nvPr>
            <p:ph type="title"/>
          </p:nvPr>
        </p:nvSpPr>
        <p:spPr>
          <a:xfrm>
            <a:off x="457200" y="274637"/>
            <a:ext cx="8367386" cy="894800"/>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6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Кислотно-основне титрування (у водному середовищі)</a:t>
            </a:r>
            <a:endParaRPr lang="uk-UA" sz="3600" dirty="0">
              <a:solidFill>
                <a:srgbClr val="002060"/>
              </a:solidFill>
              <a:latin typeface="Times New Roman" panose="02020603050405020304" pitchFamily="18" charset="0"/>
              <a:cs typeface="Times New Roman" panose="02020603050405020304" pitchFamily="18" charset="0"/>
            </a:endParaRPr>
          </a:p>
        </p:txBody>
      </p:sp>
      <p:sp>
        <p:nvSpPr>
          <p:cNvPr id="222" name="Google Shape;222;p28"/>
          <p:cNvSpPr txBox="1">
            <a:spLocks noGrp="1"/>
          </p:cNvSpPr>
          <p:nvPr>
            <p:ph idx="1"/>
          </p:nvPr>
        </p:nvSpPr>
        <p:spPr>
          <a:xfrm>
            <a:off x="-1" y="1511559"/>
            <a:ext cx="8938727" cy="1704392"/>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chemeClr val="dk1"/>
              </a:buClr>
              <a:buSzPts val="2400"/>
              <a:buNone/>
            </a:pPr>
            <a:r>
              <a:rPr lang="uk-UA" sz="2400" b="1" dirty="0">
                <a:solidFill>
                  <a:srgbClr val="002060"/>
                </a:solidFill>
                <a:latin typeface="Times New Roman" panose="02020603050405020304" pitchFamily="18" charset="0"/>
                <a:ea typeface="Calibri"/>
                <a:cs typeface="Times New Roman" panose="02020603050405020304" pitchFamily="18" charset="0"/>
                <a:sym typeface="Calibri"/>
              </a:rPr>
              <a:t>Визначення азоту методом </a:t>
            </a:r>
            <a:r>
              <a:rPr lang="uk-UA" sz="2400" b="1" dirty="0" err="1">
                <a:solidFill>
                  <a:srgbClr val="002060"/>
                </a:solidFill>
                <a:latin typeface="Times New Roman" panose="02020603050405020304" pitchFamily="18" charset="0"/>
                <a:ea typeface="Calibri"/>
                <a:cs typeface="Times New Roman" panose="02020603050405020304" pitchFamily="18" charset="0"/>
                <a:sym typeface="Calibri"/>
              </a:rPr>
              <a:t>Кьєльдаля</a:t>
            </a:r>
            <a:endParaRPr sz="2400" b="0" i="0" u="none" dirty="0">
              <a:solidFill>
                <a:srgbClr val="002060"/>
              </a:solidFill>
              <a:latin typeface="Times New Roman" panose="02020603050405020304" pitchFamily="18" charset="0"/>
              <a:ea typeface="Calibri"/>
              <a:cs typeface="Times New Roman" panose="02020603050405020304" pitchFamily="18" charset="0"/>
              <a:sym typeface="Calibri"/>
            </a:endParaRPr>
          </a:p>
          <a:p>
            <a:pPr marL="0" lvl="0" indent="0" algn="just">
              <a:lnSpc>
                <a:spcPct val="100000"/>
              </a:lnSpc>
              <a:spcBef>
                <a:spcPts val="480"/>
              </a:spcBef>
              <a:buClr>
                <a:schemeClr val="dk1"/>
              </a:buClr>
              <a:buSzPts val="2400"/>
              <a:buNone/>
            </a:pPr>
            <a:r>
              <a:rPr lang="ru-RU" sz="2400" b="1"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i="1" dirty="0">
                <a:solidFill>
                  <a:schemeClr val="dk1"/>
                </a:solidFill>
                <a:latin typeface="Times New Roman" panose="02020603050405020304" pitchFamily="18" charset="0"/>
                <a:ea typeface="Calibri"/>
                <a:cs typeface="Times New Roman" panose="02020603050405020304" pitchFamily="18" charset="0"/>
                <a:sym typeface="Calibri"/>
              </a:rPr>
              <a:t>Етапи:</a:t>
            </a:r>
            <a:r>
              <a:rPr lang="uk-UA" sz="2400"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мінералізація (повна або часткова) або гідроліз, відпарювання аміаку (або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алкіламінів</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парою, абсорбція аміаку кислотою, титрування кислоти, що не прореагувала.</a:t>
            </a:r>
            <a:endParaRPr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CB666FB2-9473-4566-9F81-A0FDE5D4434B}"/>
              </a:ext>
            </a:extLst>
          </p:cNvPr>
          <p:cNvSpPr txBox="1"/>
          <p:nvPr/>
        </p:nvSpPr>
        <p:spPr>
          <a:xfrm>
            <a:off x="339449" y="3429681"/>
            <a:ext cx="8385244" cy="369332"/>
          </a:xfrm>
          <a:prstGeom prst="rect">
            <a:avLst/>
          </a:prstGeom>
          <a:noFill/>
        </p:spPr>
        <p:txBody>
          <a:bodyPr wrap="none" rtlCol="0">
            <a:spAutoFit/>
          </a:bodyPr>
          <a:lstStyle/>
          <a:p>
            <a:r>
              <a:rPr lang="uk-UA" b="1" i="1" dirty="0">
                <a:solidFill>
                  <a:srgbClr val="002060"/>
                </a:solidFill>
                <a:latin typeface="Times New Roman" panose="02020603050405020304" pitchFamily="18" charset="0"/>
                <a:cs typeface="Times New Roman" panose="02020603050405020304" pitchFamily="18" charset="0"/>
              </a:rPr>
              <a:t>Наприклад: </a:t>
            </a:r>
            <a:r>
              <a:rPr lang="uk-UA" dirty="0">
                <a:latin typeface="Times New Roman" panose="02020603050405020304" pitchFamily="18" charset="0"/>
                <a:cs typeface="Times New Roman" panose="02020603050405020304" pitchFamily="18" charset="0"/>
              </a:rPr>
              <a:t>Кількісне визначення </a:t>
            </a:r>
            <a:r>
              <a:rPr lang="uk-UA" dirty="0" err="1">
                <a:latin typeface="Times New Roman" panose="02020603050405020304" pitchFamily="18" charset="0"/>
                <a:cs typeface="Times New Roman" panose="02020603050405020304" pitchFamily="18" charset="0"/>
              </a:rPr>
              <a:t>Неостигміну</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метилсульфату</a:t>
            </a:r>
            <a:r>
              <a:rPr lang="uk-UA" dirty="0">
                <a:latin typeface="Times New Roman" panose="02020603050405020304" pitchFamily="18" charset="0"/>
                <a:cs typeface="Times New Roman" panose="02020603050405020304" pitchFamily="18" charset="0"/>
              </a:rPr>
              <a:t> методом </a:t>
            </a:r>
            <a:r>
              <a:rPr lang="uk-UA" dirty="0" err="1">
                <a:latin typeface="Times New Roman" panose="02020603050405020304" pitchFamily="18" charset="0"/>
                <a:cs typeface="Times New Roman" panose="02020603050405020304" pitchFamily="18" charset="0"/>
              </a:rPr>
              <a:t>Кьєльдаля</a:t>
            </a:r>
            <a:endParaRPr lang="uk-UA"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9"/>
                                        </p:tgtEl>
                                        <p:attrNameLst>
                                          <p:attrName>style.visibility</p:attrName>
                                        </p:attrNameLst>
                                      </p:cBhvr>
                                      <p:to>
                                        <p:strVal val="visible"/>
                                      </p:to>
                                    </p:set>
                                    <p:animEffect transition="in" filter="fade">
                                      <p:cBhvr>
                                        <p:cTn id="12" dur="500"/>
                                        <p:tgtEl>
                                          <p:spTgt spid="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29"/>
          <p:cNvPicPr preferRelativeResize="0"/>
          <p:nvPr/>
        </p:nvPicPr>
        <p:blipFill rotWithShape="1">
          <a:blip r:embed="rId3">
            <a:alphaModFix/>
          </a:blip>
          <a:srcRect/>
          <a:stretch/>
        </p:blipFill>
        <p:spPr>
          <a:xfrm>
            <a:off x="2205853" y="2902450"/>
            <a:ext cx="4500562" cy="1766887"/>
          </a:xfrm>
          <a:prstGeom prst="rect">
            <a:avLst/>
          </a:prstGeom>
          <a:noFill/>
          <a:ln>
            <a:noFill/>
          </a:ln>
        </p:spPr>
      </p:pic>
      <p:sp>
        <p:nvSpPr>
          <p:cNvPr id="229" name="Google Shape;229;p29"/>
          <p:cNvSpPr txBox="1">
            <a:spLocks noGrp="1"/>
          </p:cNvSpPr>
          <p:nvPr>
            <p:ph type="title"/>
          </p:nvPr>
        </p:nvSpPr>
        <p:spPr>
          <a:xfrm>
            <a:off x="118997" y="159852"/>
            <a:ext cx="8674273" cy="806029"/>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2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Кислотно-основне титрування (у змішаних середовищах)</a:t>
            </a:r>
            <a:endParaRPr lang="uk-UA" sz="3200" dirty="0">
              <a:solidFill>
                <a:srgbClr val="002060"/>
              </a:solidFill>
              <a:latin typeface="Times New Roman" panose="02020603050405020304" pitchFamily="18" charset="0"/>
              <a:cs typeface="Times New Roman" panose="02020603050405020304" pitchFamily="18" charset="0"/>
            </a:endParaRPr>
          </a:p>
        </p:txBody>
      </p:sp>
      <p:sp>
        <p:nvSpPr>
          <p:cNvPr id="230" name="Google Shape;230;p29"/>
          <p:cNvSpPr txBox="1">
            <a:spLocks noGrp="1"/>
          </p:cNvSpPr>
          <p:nvPr>
            <p:ph idx="1"/>
          </p:nvPr>
        </p:nvSpPr>
        <p:spPr>
          <a:xfrm>
            <a:off x="151937" y="4763574"/>
            <a:ext cx="8840125" cy="1356823"/>
          </a:xfrm>
          <a:prstGeom prst="rect">
            <a:avLst/>
          </a:prstGeom>
          <a:noFill/>
          <a:ln>
            <a:noFill/>
          </a:ln>
        </p:spPr>
        <p:txBody>
          <a:bodyPr spcFirstLastPara="1" wrap="square" lIns="91425" tIns="45700" rIns="91425" bIns="45700" anchor="t" anchorCtr="0">
            <a:noAutofit/>
          </a:bodyPr>
          <a:lstStyle/>
          <a:p>
            <a:pPr marL="0" lvl="0" indent="0" algn="just">
              <a:lnSpc>
                <a:spcPct val="100000"/>
              </a:lnSpc>
              <a:spcBef>
                <a:spcPts val="0"/>
              </a:spcBef>
              <a:buClr>
                <a:schemeClr val="dk1"/>
              </a:buClr>
              <a:buSzPts val="2400"/>
              <a:buNone/>
            </a:pPr>
            <a:r>
              <a:rPr lang="uk-UA" sz="2000" b="1" i="1" dirty="0">
                <a:solidFill>
                  <a:srgbClr val="002060"/>
                </a:solidFill>
                <a:latin typeface="Times New Roman" panose="02020603050405020304" pitchFamily="18" charset="0"/>
                <a:ea typeface="Calibri"/>
                <a:cs typeface="Times New Roman" panose="02020603050405020304" pitchFamily="18" charset="0"/>
                <a:sym typeface="Calibri"/>
              </a:rPr>
              <a:t>Наприклад: </a:t>
            </a:r>
            <a:r>
              <a:rPr lang="uk-UA" sz="2000" b="1" i="1" dirty="0" err="1">
                <a:solidFill>
                  <a:srgbClr val="002060"/>
                </a:solidFill>
                <a:latin typeface="Times New Roman" panose="02020603050405020304" pitchFamily="18" charset="0"/>
                <a:ea typeface="Calibri"/>
                <a:cs typeface="Times New Roman" panose="02020603050405020304" pitchFamily="18" charset="0"/>
                <a:sym typeface="Calibri"/>
              </a:rPr>
              <a:t>метоклопрамід</a:t>
            </a:r>
            <a:r>
              <a:rPr lang="uk-UA" sz="2000" b="1" i="1" dirty="0">
                <a:solidFill>
                  <a:srgbClr val="002060"/>
                </a:solidFill>
                <a:latin typeface="Times New Roman" panose="02020603050405020304" pitchFamily="18" charset="0"/>
                <a:ea typeface="Calibri"/>
                <a:cs typeface="Times New Roman" panose="02020603050405020304" pitchFamily="18" charset="0"/>
                <a:sym typeface="Calibri"/>
              </a:rPr>
              <a:t> </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(містить слабку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кон’юговану</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кислоти) титрують 0,1</a:t>
            </a:r>
            <a:r>
              <a:rPr lang="en-US" sz="2000" dirty="0">
                <a:solidFill>
                  <a:schemeClr val="dk1"/>
                </a:solidFill>
                <a:latin typeface="Times New Roman" panose="02020603050405020304" pitchFamily="18" charset="0"/>
                <a:ea typeface="Calibri"/>
                <a:cs typeface="Times New Roman" panose="02020603050405020304" pitchFamily="18" charset="0"/>
                <a:sym typeface="Calibri"/>
              </a:rPr>
              <a:t>N</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000" dirty="0">
                <a:solidFill>
                  <a:schemeClr val="dk1"/>
                </a:solidFill>
                <a:latin typeface="Times New Roman" panose="02020603050405020304" pitchFamily="18" charset="0"/>
                <a:ea typeface="Calibri"/>
                <a:cs typeface="Times New Roman" panose="02020603050405020304" pitchFamily="18" charset="0"/>
                <a:sym typeface="Calibri"/>
              </a:rPr>
              <a:t>NaOH </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у водно-</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етанольному</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середовищі 90:10. Отримана основа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метоклопраміду</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також розчинна в етанолі і не заважає точному потенціометричному встановленню кінцевої точки титрування.</a:t>
            </a:r>
            <a:r>
              <a:rPr lang="en-US" sz="200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sz="2000" dirty="0">
              <a:latin typeface="Times New Roman" panose="02020603050405020304" pitchFamily="18" charset="0"/>
              <a:cs typeface="Times New Roman" panose="02020603050405020304" pitchFamily="18" charset="0"/>
            </a:endParaRPr>
          </a:p>
        </p:txBody>
      </p:sp>
      <p:sp>
        <p:nvSpPr>
          <p:cNvPr id="2" name="Прямокутник 1">
            <a:extLst>
              <a:ext uri="{FF2B5EF4-FFF2-40B4-BE49-F238E27FC236}">
                <a16:creationId xmlns:a16="http://schemas.microsoft.com/office/drawing/2014/main" id="{5FBD20A0-7604-4A85-82EB-C6346896C11B}"/>
              </a:ext>
            </a:extLst>
          </p:cNvPr>
          <p:cNvSpPr/>
          <p:nvPr/>
        </p:nvSpPr>
        <p:spPr>
          <a:xfrm>
            <a:off x="72144" y="1416014"/>
            <a:ext cx="8767980" cy="1477328"/>
          </a:xfrm>
          <a:prstGeom prst="rect">
            <a:avLst/>
          </a:prstGeom>
        </p:spPr>
        <p:txBody>
          <a:bodyPr wrap="square">
            <a:spAutoFit/>
          </a:bodyPr>
          <a:lstStyle/>
          <a:p>
            <a:pPr lvl="0" algn="just">
              <a:buClr>
                <a:schemeClr val="dk1"/>
              </a:buClr>
              <a:buSzPts val="2400"/>
            </a:pPr>
            <a:r>
              <a:rPr lang="uk-UA" dirty="0">
                <a:solidFill>
                  <a:schemeClr val="dk1"/>
                </a:solidFill>
                <a:latin typeface="Times New Roman" panose="02020603050405020304" pitchFamily="18" charset="0"/>
                <a:ea typeface="Calibri"/>
                <a:cs typeface="Times New Roman" panose="02020603050405020304" pitchFamily="18" charset="0"/>
                <a:sym typeface="Calibri"/>
              </a:rPr>
              <a:t>	Використовується, коли препарат погано розчиняється у воді (для покращення розчинення препарату використовується органічний розчинник) або водні розчини препарату мають слабкі кислотні чи основні властивості для визначення кінцевої точки титрування (для визначення кінцевої точки титрування використовується етанол або ацетон) посилюють кислотні або основні властивості).</a:t>
            </a:r>
            <a:endParaRPr lang="uk-UA"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500"/>
                                        <p:tgtEl>
                                          <p:spTgt spid="2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0">
                                            <p:txEl>
                                              <p:pRg st="0" end="0"/>
                                            </p:txEl>
                                          </p:spTgt>
                                        </p:tgtEl>
                                        <p:attrNameLst>
                                          <p:attrName>style.visibility</p:attrName>
                                        </p:attrNameLst>
                                      </p:cBhvr>
                                      <p:to>
                                        <p:strVal val="visible"/>
                                      </p:to>
                                    </p:set>
                                    <p:animEffect transition="in" filter="fade">
                                      <p:cBhvr>
                                        <p:cTn id="12" dur="500"/>
                                        <p:tgtEl>
                                          <p:spTgt spid="2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0"/>
          <p:cNvSpPr txBox="1">
            <a:spLocks noGrp="1"/>
          </p:cNvSpPr>
          <p:nvPr>
            <p:ph type="title"/>
          </p:nvPr>
        </p:nvSpPr>
        <p:spPr>
          <a:xfrm>
            <a:off x="107950" y="188913"/>
            <a:ext cx="8821737" cy="1079500"/>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4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Кислотно-основне титрування (у неводних середовищах)</a:t>
            </a:r>
            <a:endParaRPr lang="uk-UA" sz="2800" dirty="0">
              <a:solidFill>
                <a:srgbClr val="002060"/>
              </a:solidFill>
              <a:latin typeface="Times New Roman" panose="02020603050405020304" pitchFamily="18" charset="0"/>
              <a:cs typeface="Times New Roman" panose="02020603050405020304" pitchFamily="18" charset="0"/>
            </a:endParaRPr>
          </a:p>
        </p:txBody>
      </p:sp>
      <p:sp>
        <p:nvSpPr>
          <p:cNvPr id="237" name="Google Shape;237;p30"/>
          <p:cNvSpPr txBox="1">
            <a:spLocks noGrp="1"/>
          </p:cNvSpPr>
          <p:nvPr>
            <p:ph idx="1"/>
          </p:nvPr>
        </p:nvSpPr>
        <p:spPr>
          <a:xfrm>
            <a:off x="107950" y="1268414"/>
            <a:ext cx="8928100" cy="2846386"/>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chemeClr val="dk1"/>
              </a:buClr>
              <a:buSzPts val="2000"/>
              <a:buNone/>
            </a:pPr>
            <a:r>
              <a:rPr lang="uk-UA" sz="2000" b="1" i="1" dirty="0">
                <a:solidFill>
                  <a:srgbClr val="002060"/>
                </a:solidFill>
                <a:latin typeface="Times New Roman" panose="02020603050405020304" pitchFamily="18" charset="0"/>
                <a:ea typeface="Calibri"/>
                <a:cs typeface="Times New Roman" panose="02020603050405020304" pitchFamily="18" charset="0"/>
                <a:sym typeface="Calibri"/>
              </a:rPr>
              <a:t>Критерії вибору розчинника</a:t>
            </a:r>
            <a:r>
              <a:rPr lang="en-US" sz="2000" b="1" i="1" u="none" dirty="0">
                <a:solidFill>
                  <a:srgbClr val="002060"/>
                </a:solidFill>
                <a:latin typeface="Times New Roman" panose="02020603050405020304" pitchFamily="18" charset="0"/>
                <a:ea typeface="Calibri"/>
                <a:cs typeface="Times New Roman" panose="02020603050405020304" pitchFamily="18" charset="0"/>
                <a:sym typeface="Calibri"/>
              </a:rPr>
              <a:t>:</a:t>
            </a:r>
            <a:endParaRPr sz="2000" b="1" i="1" dirty="0">
              <a:solidFill>
                <a:srgbClr val="002060"/>
              </a:solidFill>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Для основ вибирають кислоту (безводну оцтову, мурашину та ін.), для кислот — розчинник з хорошими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протоноакцепторними</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властивостями</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Низьке значення константи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автопротолізу</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Висока діелектрична здатність</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Хороша розчинна здатність</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Відсутність токсичності (або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малотоксичність</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можливість отримання чистого реактиву</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p:txBody>
      </p:sp>
      <p:graphicFrame>
        <p:nvGraphicFramePr>
          <p:cNvPr id="3" name="Объект 2">
            <a:extLst>
              <a:ext uri="{FF2B5EF4-FFF2-40B4-BE49-F238E27FC236}">
                <a16:creationId xmlns:a16="http://schemas.microsoft.com/office/drawing/2014/main" id="{0B629275-042C-4A42-A3F8-43A54DE5BFDD}"/>
              </a:ext>
            </a:extLst>
          </p:cNvPr>
          <p:cNvGraphicFramePr>
            <a:graphicFrameLocks noChangeAspect="1"/>
          </p:cNvGraphicFramePr>
          <p:nvPr>
            <p:extLst>
              <p:ext uri="{D42A27DB-BD31-4B8C-83A1-F6EECF244321}">
                <p14:modId xmlns:p14="http://schemas.microsoft.com/office/powerpoint/2010/main" val="174818250"/>
              </p:ext>
            </p:extLst>
          </p:nvPr>
        </p:nvGraphicFramePr>
        <p:xfrm>
          <a:off x="859802" y="4578221"/>
          <a:ext cx="7318031" cy="2090866"/>
        </p:xfrm>
        <a:graphic>
          <a:graphicData uri="http://schemas.openxmlformats.org/presentationml/2006/ole">
            <mc:AlternateContent xmlns:mc="http://schemas.openxmlformats.org/markup-compatibility/2006">
              <mc:Choice xmlns:v="urn:schemas-microsoft-com:vml" Requires="v">
                <p:oleObj spid="_x0000_s2090" name="ChemSketch" r:id="rId4" imgW="5135880" imgH="1463040" progId="ACD.ChemSketch.20">
                  <p:embed/>
                </p:oleObj>
              </mc:Choice>
              <mc:Fallback>
                <p:oleObj name="ChemSketch" r:id="rId4" imgW="5135880" imgH="1463040" progId="ACD.ChemSketch.20">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9802" y="4578221"/>
                        <a:ext cx="7318031" cy="2090866"/>
                      </a:xfrm>
                      <a:prstGeom prst="rect">
                        <a:avLst/>
                      </a:prstGeom>
                      <a:noFill/>
                    </p:spPr>
                  </p:pic>
                </p:oleObj>
              </mc:Fallback>
            </mc:AlternateContent>
          </a:graphicData>
        </a:graphic>
      </p:graphicFrame>
      <p:sp>
        <p:nvSpPr>
          <p:cNvPr id="4" name="Прямокутник 3">
            <a:extLst>
              <a:ext uri="{FF2B5EF4-FFF2-40B4-BE49-F238E27FC236}">
                <a16:creationId xmlns:a16="http://schemas.microsoft.com/office/drawing/2014/main" id="{03B34B86-CD03-49C4-807B-B45D5505119E}"/>
              </a:ext>
            </a:extLst>
          </p:cNvPr>
          <p:cNvSpPr/>
          <p:nvPr/>
        </p:nvSpPr>
        <p:spPr>
          <a:xfrm>
            <a:off x="107949" y="3988207"/>
            <a:ext cx="8928100" cy="646331"/>
          </a:xfrm>
          <a:prstGeom prst="rect">
            <a:avLst/>
          </a:prstGeom>
        </p:spPr>
        <p:txBody>
          <a:bodyPr wrap="square">
            <a:spAutoFit/>
          </a:bodyPr>
          <a:lstStyle/>
          <a:p>
            <a:pPr lvl="0" algn="just">
              <a:spcBef>
                <a:spcPts val="400"/>
              </a:spcBef>
              <a:buClr>
                <a:schemeClr val="dk1"/>
              </a:buClr>
              <a:buSzPts val="2000"/>
            </a:pPr>
            <a:r>
              <a:rPr lang="uk-UA" dirty="0">
                <a:solidFill>
                  <a:schemeClr val="dk1"/>
                </a:solidFill>
                <a:latin typeface="Times New Roman" panose="02020603050405020304" pitchFamily="18" charset="0"/>
                <a:ea typeface="Calibri"/>
                <a:cs typeface="Times New Roman" panose="02020603050405020304" pitchFamily="18" charset="0"/>
                <a:sym typeface="Calibri"/>
              </a:rPr>
              <a:t>	 </a:t>
            </a:r>
            <a:r>
              <a:rPr lang="uk-UA" b="1" i="1" dirty="0">
                <a:solidFill>
                  <a:srgbClr val="002060"/>
                </a:solidFill>
                <a:latin typeface="Times New Roman" panose="02020603050405020304" pitchFamily="18" charset="0"/>
                <a:ea typeface="Calibri"/>
                <a:cs typeface="Times New Roman" panose="02020603050405020304" pitchFamily="18" charset="0"/>
                <a:sym typeface="Calibri"/>
              </a:rPr>
              <a:t>Наприклад: </a:t>
            </a:r>
            <a:r>
              <a:rPr lang="uk-UA" dirty="0">
                <a:solidFill>
                  <a:schemeClr val="dk1"/>
                </a:solidFill>
                <a:latin typeface="Times New Roman" panose="02020603050405020304" pitchFamily="18" charset="0"/>
                <a:ea typeface="Calibri"/>
                <a:cs typeface="Times New Roman" panose="02020603050405020304" pitchFamily="18" charset="0"/>
                <a:sym typeface="Calibri"/>
              </a:rPr>
              <a:t>титрування слабкої основи кислотою </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перхлоратною</a:t>
            </a:r>
            <a:r>
              <a:rPr lang="uk-UA" dirty="0">
                <a:solidFill>
                  <a:schemeClr val="dk1"/>
                </a:solidFill>
                <a:latin typeface="Times New Roman" panose="02020603050405020304" pitchFamily="18" charset="0"/>
                <a:ea typeface="Calibri"/>
                <a:cs typeface="Times New Roman" panose="02020603050405020304" pitchFamily="18" charset="0"/>
                <a:sym typeface="Calibri"/>
              </a:rPr>
              <a:t> в середовищі льодяної оцтової кислоти:</a:t>
            </a:r>
            <a:endParaRPr lang="uk-UA"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7"/>
          <p:cNvSpPr txBox="1">
            <a:spLocks noGrp="1"/>
          </p:cNvSpPr>
          <p:nvPr>
            <p:ph type="title"/>
          </p:nvPr>
        </p:nvSpPr>
        <p:spPr>
          <a:xfrm>
            <a:off x="1236945" y="237059"/>
            <a:ext cx="6670110" cy="725487"/>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200"/>
            </a:pPr>
            <a:r>
              <a:rPr lang="uk-UA" sz="2800" b="1" dirty="0" err="1">
                <a:solidFill>
                  <a:srgbClr val="002060"/>
                </a:solidFill>
                <a:latin typeface="Times New Roman" panose="02020603050405020304" pitchFamily="18" charset="0"/>
                <a:ea typeface="Calibri"/>
                <a:cs typeface="Times New Roman" panose="02020603050405020304" pitchFamily="18" charset="0"/>
                <a:sym typeface="Calibri"/>
              </a:rPr>
              <a:t>Комплексонометричне</a:t>
            </a: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 титрування</a:t>
            </a:r>
            <a:endParaRPr sz="3200" dirty="0">
              <a:solidFill>
                <a:srgbClr val="002060"/>
              </a:solidFill>
              <a:latin typeface="Times New Roman" panose="02020603050405020304" pitchFamily="18" charset="0"/>
              <a:cs typeface="Times New Roman" panose="02020603050405020304" pitchFamily="18" charset="0"/>
            </a:endParaRPr>
          </a:p>
        </p:txBody>
      </p:sp>
      <p:sp>
        <p:nvSpPr>
          <p:cNvPr id="299" name="Google Shape;299;p37"/>
          <p:cNvSpPr txBox="1">
            <a:spLocks noGrp="1"/>
          </p:cNvSpPr>
          <p:nvPr>
            <p:ph idx="1"/>
          </p:nvPr>
        </p:nvSpPr>
        <p:spPr>
          <a:xfrm>
            <a:off x="65314" y="1845631"/>
            <a:ext cx="9013371" cy="3496720"/>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chemeClr val="dk1"/>
              </a:buClr>
              <a:buSzPts val="3200"/>
              <a:buNone/>
            </a:pPr>
            <a:r>
              <a:rPr lang="ru-RU" sz="2800" b="0" i="1"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800" b="0" i="1"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800" i="1" dirty="0">
                <a:solidFill>
                  <a:schemeClr val="dk1"/>
                </a:solidFill>
                <a:latin typeface="Times New Roman" panose="02020603050405020304" pitchFamily="18" charset="0"/>
                <a:ea typeface="Calibri"/>
                <a:cs typeface="Times New Roman" panose="02020603050405020304" pitchFamily="18" charset="0"/>
                <a:sym typeface="Calibri"/>
              </a:rPr>
              <a:t>Група </a:t>
            </a:r>
            <a:r>
              <a:rPr lang="uk-UA" sz="2800" i="1" dirty="0" err="1">
                <a:solidFill>
                  <a:schemeClr val="dk1"/>
                </a:solidFill>
                <a:latin typeface="Times New Roman" panose="02020603050405020304" pitchFamily="18" charset="0"/>
                <a:ea typeface="Calibri"/>
                <a:cs typeface="Times New Roman" panose="02020603050405020304" pitchFamily="18" charset="0"/>
                <a:sym typeface="Calibri"/>
              </a:rPr>
              <a:t>титриметричних</a:t>
            </a:r>
            <a:r>
              <a:rPr lang="uk-UA" sz="2800" i="1" dirty="0">
                <a:solidFill>
                  <a:schemeClr val="dk1"/>
                </a:solidFill>
                <a:latin typeface="Times New Roman" panose="02020603050405020304" pitchFamily="18" charset="0"/>
                <a:ea typeface="Calibri"/>
                <a:cs typeface="Times New Roman" panose="02020603050405020304" pitchFamily="18" charset="0"/>
                <a:sym typeface="Calibri"/>
              </a:rPr>
              <a:t> методів, заснованих на реакціях утворення розчинних комплексних </a:t>
            </a:r>
            <a:r>
              <a:rPr lang="uk-UA" sz="2800" i="1" dirty="0" err="1">
                <a:solidFill>
                  <a:schemeClr val="dk1"/>
                </a:solidFill>
                <a:latin typeface="Times New Roman" panose="02020603050405020304" pitchFamily="18" charset="0"/>
                <a:ea typeface="Calibri"/>
                <a:cs typeface="Times New Roman" panose="02020603050405020304" pitchFamily="18" charset="0"/>
                <a:sym typeface="Calibri"/>
              </a:rPr>
              <a:t>сполук</a:t>
            </a:r>
            <a:r>
              <a:rPr lang="uk-UA" sz="2800" b="0" i="1" u="none" dirty="0">
                <a:solidFill>
                  <a:schemeClr val="dk1"/>
                </a:solidFill>
                <a:latin typeface="Times New Roman" panose="02020603050405020304" pitchFamily="18" charset="0"/>
                <a:ea typeface="Calibri"/>
                <a:cs typeface="Times New Roman" panose="02020603050405020304" pitchFamily="18" charset="0"/>
                <a:sym typeface="Calibri"/>
              </a:rPr>
              <a:t>.</a:t>
            </a:r>
          </a:p>
          <a:p>
            <a:pPr marL="0" lvl="0" indent="0" algn="ctr">
              <a:lnSpc>
                <a:spcPct val="100000"/>
              </a:lnSpc>
              <a:spcBef>
                <a:spcPts val="0"/>
              </a:spcBef>
              <a:buClr>
                <a:schemeClr val="dk1"/>
              </a:buClr>
              <a:buSzPts val="3200"/>
              <a:buNone/>
            </a:pPr>
            <a:endParaRPr lang="uk-UA" sz="2800" i="1" dirty="0">
              <a:solidFill>
                <a:schemeClr val="dk1"/>
              </a:solidFill>
              <a:latin typeface="Times New Roman" panose="02020603050405020304" pitchFamily="18" charset="0"/>
              <a:ea typeface="Calibri"/>
              <a:cs typeface="Times New Roman" panose="02020603050405020304" pitchFamily="18" charset="0"/>
              <a:sym typeface="Calibri"/>
            </a:endParaRPr>
          </a:p>
          <a:p>
            <a:pPr marL="0" lvl="0" indent="0" algn="ctr">
              <a:lnSpc>
                <a:spcPct val="100000"/>
              </a:lnSpc>
              <a:spcBef>
                <a:spcPts val="0"/>
              </a:spcBef>
              <a:buClr>
                <a:schemeClr val="dk1"/>
              </a:buClr>
              <a:buSzPts val="3200"/>
              <a:buNone/>
            </a:pPr>
            <a:endParaRPr lang="uk-UA" sz="2800" i="1" dirty="0">
              <a:solidFill>
                <a:schemeClr val="dk1"/>
              </a:solidFill>
              <a:latin typeface="Times New Roman" panose="02020603050405020304" pitchFamily="18" charset="0"/>
              <a:ea typeface="Calibri"/>
              <a:cs typeface="Times New Roman" panose="02020603050405020304" pitchFamily="18" charset="0"/>
              <a:sym typeface="Calibri"/>
            </a:endParaRPr>
          </a:p>
          <a:p>
            <a:pPr marL="0" lvl="0" indent="0" algn="ctr">
              <a:lnSpc>
                <a:spcPct val="100000"/>
              </a:lnSpc>
              <a:spcBef>
                <a:spcPts val="0"/>
              </a:spcBef>
              <a:buClr>
                <a:schemeClr val="dk1"/>
              </a:buClr>
              <a:buSzPts val="3200"/>
              <a:buNone/>
            </a:pPr>
            <a:endParaRPr lang="uk-UA" sz="2800" i="1" dirty="0">
              <a:solidFill>
                <a:schemeClr val="dk1"/>
              </a:solidFill>
              <a:latin typeface="Times New Roman" panose="02020603050405020304" pitchFamily="18" charset="0"/>
              <a:ea typeface="Calibri"/>
              <a:cs typeface="Times New Roman" panose="02020603050405020304" pitchFamily="18" charset="0"/>
              <a:sym typeface="Calibri"/>
            </a:endParaRPr>
          </a:p>
          <a:p>
            <a:pPr marL="0" lvl="0" indent="0" algn="ctr">
              <a:lnSpc>
                <a:spcPct val="100000"/>
              </a:lnSpc>
              <a:spcBef>
                <a:spcPts val="0"/>
              </a:spcBef>
              <a:buClr>
                <a:schemeClr val="dk1"/>
              </a:buClr>
              <a:buSzPts val="3200"/>
              <a:buNone/>
            </a:pPr>
            <a:endParaRPr lang="ru-RU" dirty="0">
              <a:sym typeface="Calibri"/>
            </a:endParaRPr>
          </a:p>
          <a:p>
            <a:pPr marL="0" lvl="0" indent="0" algn="just">
              <a:lnSpc>
                <a:spcPct val="100000"/>
              </a:lnSpc>
              <a:spcBef>
                <a:spcPts val="0"/>
              </a:spcBef>
              <a:buClr>
                <a:schemeClr val="dk1"/>
              </a:buClr>
              <a:buSzPts val="3200"/>
              <a:buNone/>
            </a:pPr>
            <a:r>
              <a:rPr lang="ru-RU" sz="2800" b="1" i="0" u="none" dirty="0">
                <a:solidFill>
                  <a:schemeClr val="dk1"/>
                </a:solidFill>
                <a:latin typeface="Calibri"/>
                <a:ea typeface="Calibri"/>
                <a:cs typeface="Calibri"/>
                <a:sym typeface="Calibri"/>
              </a:rPr>
              <a:t>	</a:t>
            </a:r>
            <a:r>
              <a:rPr lang="uk-UA"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b="1" dirty="0" err="1">
                <a:solidFill>
                  <a:schemeClr val="dk1"/>
                </a:solidFill>
                <a:latin typeface="Times New Roman" panose="02020603050405020304" pitchFamily="18" charset="0"/>
                <a:ea typeface="Calibri"/>
                <a:cs typeface="Times New Roman" panose="02020603050405020304" pitchFamily="18" charset="0"/>
                <a:sym typeface="Calibri"/>
              </a:rPr>
              <a:t>Трилонометрія</a:t>
            </a:r>
            <a:r>
              <a:rPr lang="uk-UA"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dirty="0">
                <a:solidFill>
                  <a:schemeClr val="dk1"/>
                </a:solidFill>
                <a:latin typeface="Times New Roman" panose="02020603050405020304" pitchFamily="18" charset="0"/>
                <a:ea typeface="Calibri"/>
                <a:cs typeface="Times New Roman" panose="02020603050405020304" pitchFamily="18" charset="0"/>
                <a:sym typeface="Calibri"/>
              </a:rPr>
              <a:t>(</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полідентатні</a:t>
            </a:r>
            <a:r>
              <a:rPr lang="uk-UA" dirty="0">
                <a:solidFill>
                  <a:schemeClr val="dk1"/>
                </a:solidFill>
                <a:latin typeface="Times New Roman" panose="02020603050405020304" pitchFamily="18" charset="0"/>
                <a:ea typeface="Calibri"/>
                <a:cs typeface="Times New Roman" panose="02020603050405020304" pitchFamily="18" charset="0"/>
                <a:sym typeface="Calibri"/>
              </a:rPr>
              <a:t> комплекси – </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Трилон</a:t>
            </a:r>
            <a:r>
              <a:rPr lang="uk-UA" dirty="0">
                <a:solidFill>
                  <a:schemeClr val="dk1"/>
                </a:solidFill>
                <a:latin typeface="Times New Roman" panose="02020603050405020304" pitchFamily="18" charset="0"/>
                <a:ea typeface="Calibri"/>
                <a:cs typeface="Times New Roman" panose="02020603050405020304" pitchFamily="18" charset="0"/>
                <a:sym typeface="Calibri"/>
              </a:rPr>
              <a:t> Б або </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етилендіамінтетраацетат</a:t>
            </a:r>
            <a:r>
              <a:rPr lang="uk-UA" dirty="0">
                <a:solidFill>
                  <a:schemeClr val="dk1"/>
                </a:solidFill>
                <a:latin typeface="Times New Roman" panose="02020603050405020304" pitchFamily="18" charset="0"/>
                <a:ea typeface="Calibri"/>
                <a:cs typeface="Times New Roman" panose="02020603050405020304" pitchFamily="18" charset="0"/>
                <a:sym typeface="Calibri"/>
              </a:rPr>
              <a:t> - ЕДТА), індикатор - </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металохромна</a:t>
            </a:r>
            <a:r>
              <a:rPr lang="uk-UA" dirty="0">
                <a:solidFill>
                  <a:schemeClr val="dk1"/>
                </a:solidFill>
                <a:latin typeface="Times New Roman" panose="02020603050405020304" pitchFamily="18" charset="0"/>
                <a:ea typeface="Calibri"/>
                <a:cs typeface="Times New Roman" panose="02020603050405020304" pitchFamily="18" charset="0"/>
                <a:sym typeface="Calibri"/>
              </a:rPr>
              <a:t> сполука </a:t>
            </a:r>
            <a:r>
              <a:rPr lang="uk-UA"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EA0110E-B713-408E-A3FE-259D3ED4120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
        <p:nvSpPr>
          <p:cNvPr id="7" name="Прямоугольник: скругленные углы 6">
            <a:extLst>
              <a:ext uri="{FF2B5EF4-FFF2-40B4-BE49-F238E27FC236}">
                <a16:creationId xmlns:a16="http://schemas.microsoft.com/office/drawing/2014/main" id="{27178E50-EE4F-406B-851A-8D25AF333ED8}"/>
              </a:ext>
            </a:extLst>
          </p:cNvPr>
          <p:cNvSpPr/>
          <p:nvPr/>
        </p:nvSpPr>
        <p:spPr>
          <a:xfrm>
            <a:off x="1184987" y="136524"/>
            <a:ext cx="6774025" cy="46653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sz="2400" dirty="0" err="1">
                <a:solidFill>
                  <a:srgbClr val="002060"/>
                </a:solidFill>
                <a:latin typeface="Times New Roman" panose="02020603050405020304" pitchFamily="18" charset="0"/>
              </a:rPr>
              <a:t>Металохромні</a:t>
            </a:r>
            <a:r>
              <a:rPr lang="uk-UA" sz="2400" dirty="0">
                <a:solidFill>
                  <a:srgbClr val="002060"/>
                </a:solidFill>
                <a:latin typeface="Times New Roman" panose="02020603050405020304" pitchFamily="18" charset="0"/>
              </a:rPr>
              <a:t>/</a:t>
            </a:r>
            <a:r>
              <a:rPr lang="uk-UA" sz="2400" dirty="0" err="1">
                <a:solidFill>
                  <a:srgbClr val="002060"/>
                </a:solidFill>
                <a:latin typeface="Times New Roman" panose="02020603050405020304" pitchFamily="18" charset="0"/>
              </a:rPr>
              <a:t>Комплексометричні</a:t>
            </a:r>
            <a:r>
              <a:rPr lang="uk-UA" sz="2400" dirty="0">
                <a:solidFill>
                  <a:srgbClr val="002060"/>
                </a:solidFill>
                <a:latin typeface="Times New Roman" panose="02020603050405020304" pitchFamily="18" charset="0"/>
              </a:rPr>
              <a:t> індикатори</a:t>
            </a:r>
            <a:endParaRPr lang="uk-UA" sz="2400" dirty="0">
              <a:solidFill>
                <a:srgbClr val="002060"/>
              </a:solidFill>
            </a:endParaRPr>
          </a:p>
        </p:txBody>
      </p:sp>
      <p:graphicFrame>
        <p:nvGraphicFramePr>
          <p:cNvPr id="3" name="Таблиця 4">
            <a:extLst>
              <a:ext uri="{FF2B5EF4-FFF2-40B4-BE49-F238E27FC236}">
                <a16:creationId xmlns:a16="http://schemas.microsoft.com/office/drawing/2014/main" id="{14E6FF9E-1E77-4797-8E8F-9113073B502D}"/>
              </a:ext>
            </a:extLst>
          </p:cNvPr>
          <p:cNvGraphicFramePr>
            <a:graphicFrameLocks noGrp="1"/>
          </p:cNvGraphicFramePr>
          <p:nvPr>
            <p:extLst>
              <p:ext uri="{D42A27DB-BD31-4B8C-83A1-F6EECF244321}">
                <p14:modId xmlns:p14="http://schemas.microsoft.com/office/powerpoint/2010/main" val="3167518158"/>
              </p:ext>
            </p:extLst>
          </p:nvPr>
        </p:nvGraphicFramePr>
        <p:xfrm>
          <a:off x="122127" y="820489"/>
          <a:ext cx="8899743" cy="5460861"/>
        </p:xfrm>
        <a:graphic>
          <a:graphicData uri="http://schemas.openxmlformats.org/drawingml/2006/table">
            <a:tbl>
              <a:tblPr firstRow="1" bandRow="1">
                <a:tableStyleId>{AD22E147-BB25-4C7D-A78B-1255803DA18D}</a:tableStyleId>
              </a:tblPr>
              <a:tblGrid>
                <a:gridCol w="2113769">
                  <a:extLst>
                    <a:ext uri="{9D8B030D-6E8A-4147-A177-3AD203B41FA5}">
                      <a16:colId xmlns:a16="http://schemas.microsoft.com/office/drawing/2014/main" val="852588446"/>
                    </a:ext>
                  </a:extLst>
                </a:gridCol>
                <a:gridCol w="2505205">
                  <a:extLst>
                    <a:ext uri="{9D8B030D-6E8A-4147-A177-3AD203B41FA5}">
                      <a16:colId xmlns:a16="http://schemas.microsoft.com/office/drawing/2014/main" val="1141785094"/>
                    </a:ext>
                  </a:extLst>
                </a:gridCol>
                <a:gridCol w="1321496">
                  <a:extLst>
                    <a:ext uri="{9D8B030D-6E8A-4147-A177-3AD203B41FA5}">
                      <a16:colId xmlns:a16="http://schemas.microsoft.com/office/drawing/2014/main" val="919298346"/>
                    </a:ext>
                  </a:extLst>
                </a:gridCol>
                <a:gridCol w="2959273">
                  <a:extLst>
                    <a:ext uri="{9D8B030D-6E8A-4147-A177-3AD203B41FA5}">
                      <a16:colId xmlns:a16="http://schemas.microsoft.com/office/drawing/2014/main" val="2750381265"/>
                    </a:ext>
                  </a:extLst>
                </a:gridCol>
              </a:tblGrid>
              <a:tr h="350381">
                <a:tc>
                  <a:txBody>
                    <a:bodyPr/>
                    <a:lstStyle/>
                    <a:p>
                      <a:pPr algn="ctr"/>
                      <a:r>
                        <a:rPr lang="uk-UA" sz="1600" dirty="0">
                          <a:solidFill>
                            <a:srgbClr val="002060"/>
                          </a:solidFill>
                          <a:latin typeface="Times New Roman" panose="02020603050405020304" pitchFamily="18" charset="0"/>
                          <a:cs typeface="Times New Roman" panose="02020603050405020304" pitchFamily="18" charset="0"/>
                        </a:rPr>
                        <a:t>Назва індикатору</a:t>
                      </a:r>
                    </a:p>
                  </a:txBody>
                  <a:tcPr/>
                </a:tc>
                <a:tc>
                  <a:txBody>
                    <a:bodyPr/>
                    <a:lstStyle/>
                    <a:p>
                      <a:pPr algn="ctr"/>
                      <a:r>
                        <a:rPr lang="uk-UA" sz="1600" dirty="0">
                          <a:solidFill>
                            <a:srgbClr val="002060"/>
                          </a:solidFill>
                          <a:latin typeface="Times New Roman" panose="02020603050405020304" pitchFamily="18" charset="0"/>
                          <a:cs typeface="Times New Roman" panose="02020603050405020304" pitchFamily="18" charset="0"/>
                        </a:rPr>
                        <a:t>Зміна </a:t>
                      </a:r>
                      <a:r>
                        <a:rPr lang="uk-UA" sz="1600" dirty="0">
                          <a:solidFill>
                            <a:srgbClr val="00B0F0"/>
                          </a:solidFill>
                          <a:latin typeface="Times New Roman" panose="02020603050405020304" pitchFamily="18" charset="0"/>
                          <a:cs typeface="Times New Roman" panose="02020603050405020304" pitchFamily="18" charset="0"/>
                        </a:rPr>
                        <a:t>к</a:t>
                      </a:r>
                      <a:r>
                        <a:rPr lang="uk-UA" sz="1600" dirty="0">
                          <a:solidFill>
                            <a:srgbClr val="7030A0"/>
                          </a:solidFill>
                          <a:latin typeface="Times New Roman" panose="02020603050405020304" pitchFamily="18" charset="0"/>
                          <a:cs typeface="Times New Roman" panose="02020603050405020304" pitchFamily="18" charset="0"/>
                        </a:rPr>
                        <a:t>о</a:t>
                      </a:r>
                      <a:r>
                        <a:rPr lang="uk-UA" sz="1600" dirty="0">
                          <a:solidFill>
                            <a:srgbClr val="00B050"/>
                          </a:solidFill>
                          <a:latin typeface="Times New Roman" panose="02020603050405020304" pitchFamily="18" charset="0"/>
                          <a:cs typeface="Times New Roman" panose="02020603050405020304" pitchFamily="18" charset="0"/>
                        </a:rPr>
                        <a:t>л</a:t>
                      </a:r>
                      <a:r>
                        <a:rPr lang="uk-UA" sz="1600" dirty="0">
                          <a:solidFill>
                            <a:srgbClr val="7030A0"/>
                          </a:solidFill>
                          <a:latin typeface="Times New Roman" panose="02020603050405020304" pitchFamily="18" charset="0"/>
                          <a:cs typeface="Times New Roman" panose="02020603050405020304" pitchFamily="18" charset="0"/>
                        </a:rPr>
                        <a:t>ь</a:t>
                      </a:r>
                      <a:r>
                        <a:rPr lang="uk-UA" sz="1600" dirty="0">
                          <a:solidFill>
                            <a:srgbClr val="FF0000"/>
                          </a:solidFill>
                          <a:latin typeface="Times New Roman" panose="02020603050405020304" pitchFamily="18" charset="0"/>
                          <a:cs typeface="Times New Roman" panose="02020603050405020304" pitchFamily="18" charset="0"/>
                        </a:rPr>
                        <a:t>о</a:t>
                      </a:r>
                      <a:r>
                        <a:rPr lang="uk-UA" sz="1600" dirty="0">
                          <a:solidFill>
                            <a:srgbClr val="00B0F0"/>
                          </a:solidFill>
                          <a:latin typeface="Times New Roman" panose="02020603050405020304" pitchFamily="18" charset="0"/>
                          <a:cs typeface="Times New Roman" panose="02020603050405020304" pitchFamily="18" charset="0"/>
                        </a:rPr>
                        <a:t>р</a:t>
                      </a:r>
                      <a:r>
                        <a:rPr lang="uk-UA" sz="1600" dirty="0">
                          <a:solidFill>
                            <a:srgbClr val="FFC000"/>
                          </a:solidFill>
                          <a:latin typeface="Times New Roman" panose="02020603050405020304" pitchFamily="18" charset="0"/>
                          <a:cs typeface="Times New Roman" panose="02020603050405020304" pitchFamily="18" charset="0"/>
                        </a:rPr>
                        <a:t>у</a:t>
                      </a:r>
                    </a:p>
                  </a:txBody>
                  <a:tcPr/>
                </a:tc>
                <a:tc>
                  <a:txBody>
                    <a:bodyPr/>
                    <a:lstStyle/>
                    <a:p>
                      <a:pPr algn="ctr"/>
                      <a:r>
                        <a:rPr lang="uk-UA" sz="1600" dirty="0" err="1">
                          <a:solidFill>
                            <a:srgbClr val="002060"/>
                          </a:solidFill>
                          <a:latin typeface="Times New Roman" panose="02020603050405020304" pitchFamily="18" charset="0"/>
                          <a:cs typeface="Times New Roman" panose="02020603050405020304" pitchFamily="18" charset="0"/>
                        </a:rPr>
                        <a:t>Діапозон</a:t>
                      </a:r>
                      <a:r>
                        <a:rPr lang="uk-UA" sz="1600" dirty="0">
                          <a:solidFill>
                            <a:srgbClr val="002060"/>
                          </a:solidFill>
                          <a:latin typeface="Times New Roman" panose="02020603050405020304" pitchFamily="18" charset="0"/>
                          <a:cs typeface="Times New Roman" panose="02020603050405020304" pitchFamily="18" charset="0"/>
                        </a:rPr>
                        <a:t> </a:t>
                      </a:r>
                      <a:r>
                        <a:rPr lang="uk-UA" sz="1600" dirty="0" err="1">
                          <a:solidFill>
                            <a:srgbClr val="002060"/>
                          </a:solidFill>
                          <a:latin typeface="Times New Roman" panose="02020603050405020304" pitchFamily="18" charset="0"/>
                          <a:cs typeface="Times New Roman" panose="02020603050405020304" pitchFamily="18" charset="0"/>
                        </a:rPr>
                        <a:t>рН</a:t>
                      </a:r>
                      <a:endParaRPr lang="uk-UA" sz="1600" dirty="0">
                        <a:solidFill>
                          <a:srgbClr val="002060"/>
                        </a:solidFill>
                        <a:latin typeface="Times New Roman" panose="02020603050405020304" pitchFamily="18" charset="0"/>
                        <a:cs typeface="Times New Roman" panose="02020603050405020304" pitchFamily="18" charset="0"/>
                      </a:endParaRPr>
                    </a:p>
                  </a:txBody>
                  <a:tcPr/>
                </a:tc>
                <a:tc>
                  <a:txBody>
                    <a:bodyPr/>
                    <a:lstStyle/>
                    <a:p>
                      <a:pPr algn="ctr"/>
                      <a:r>
                        <a:rPr lang="uk-UA" sz="1600" dirty="0">
                          <a:solidFill>
                            <a:srgbClr val="002060"/>
                          </a:solidFill>
                          <a:latin typeface="Times New Roman" panose="02020603050405020304" pitchFamily="18" charset="0"/>
                          <a:cs typeface="Times New Roman" panose="02020603050405020304" pitchFamily="18" charset="0"/>
                        </a:rPr>
                        <a:t>Ідентифікація металів</a:t>
                      </a:r>
                    </a:p>
                  </a:txBody>
                  <a:tcPr/>
                </a:tc>
                <a:extLst>
                  <a:ext uri="{0D108BD9-81ED-4DB2-BD59-A6C34878D82A}">
                    <a16:rowId xmlns:a16="http://schemas.microsoft.com/office/drawing/2014/main" val="2953145285"/>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Протравний чорний </a:t>
                      </a:r>
                      <a:r>
                        <a:rPr lang="en-US" sz="1600" dirty="0">
                          <a:latin typeface="Times New Roman" panose="02020603050405020304" pitchFamily="18" charset="0"/>
                          <a:cs typeface="Times New Roman" panose="02020603050405020304" pitchFamily="18" charset="0"/>
                        </a:rPr>
                        <a:t>II</a:t>
                      </a:r>
                      <a:endParaRPr lang="uk-UA" sz="1600" dirty="0">
                        <a:latin typeface="Times New Roman" panose="02020603050405020304" pitchFamily="18" charset="0"/>
                        <a:cs typeface="Times New Roman" panose="02020603050405020304" pitchFamily="18" charset="0"/>
                      </a:endParaRPr>
                    </a:p>
                  </a:txBody>
                  <a:tcPr anchor="ctr"/>
                </a:tc>
                <a:tc rowSpan="3">
                  <a:txBody>
                    <a:bodyPr/>
                    <a:lstStyle/>
                    <a:p>
                      <a:pPr algn="ctr"/>
                      <a:r>
                        <a:rPr lang="uk-UA" sz="1600" dirty="0">
                          <a:solidFill>
                            <a:srgbClr val="FF0000"/>
                          </a:solidFill>
                          <a:latin typeface="Times New Roman" panose="02020603050405020304" pitchFamily="18" charset="0"/>
                          <a:cs typeface="Times New Roman" panose="02020603050405020304" pitchFamily="18" charset="0"/>
                        </a:rPr>
                        <a:t>Червоний</a:t>
                      </a:r>
                      <a:r>
                        <a:rPr lang="uk-UA" sz="1600" dirty="0">
                          <a:latin typeface="Times New Roman" panose="02020603050405020304" pitchFamily="18" charset="0"/>
                          <a:cs typeface="Times New Roman" panose="02020603050405020304" pitchFamily="18" charset="0"/>
                        </a:rPr>
                        <a:t> → </a:t>
                      </a:r>
                      <a:r>
                        <a:rPr lang="uk-UA" sz="1600" dirty="0">
                          <a:solidFill>
                            <a:srgbClr val="0070C0"/>
                          </a:solidFill>
                          <a:latin typeface="Times New Roman" panose="02020603050405020304" pitchFamily="18" charset="0"/>
                          <a:cs typeface="Times New Roman" panose="02020603050405020304" pitchFamily="18" charset="0"/>
                        </a:rPr>
                        <a:t>Синій</a:t>
                      </a:r>
                    </a:p>
                  </a:txBody>
                  <a:tcPr anchor="ctr"/>
                </a:tc>
                <a:tc rowSpan="3">
                  <a:txBody>
                    <a:bodyPr/>
                    <a:lstStyle/>
                    <a:p>
                      <a:pPr algn="ctr"/>
                      <a:r>
                        <a:rPr lang="uk-UA" sz="1600" dirty="0">
                          <a:latin typeface="Times New Roman" panose="02020603050405020304" pitchFamily="18" charset="0"/>
                          <a:cs typeface="Times New Roman" panose="02020603050405020304" pitchFamily="18" charset="0"/>
                        </a:rPr>
                        <a:t>6 – 7</a:t>
                      </a:r>
                    </a:p>
                  </a:txBody>
                  <a:tcPr anchor="ctr"/>
                </a:tc>
                <a:tc rowSpan="3">
                  <a:txBody>
                    <a:bodyPr/>
                    <a:lstStyle/>
                    <a:p>
                      <a:pPr algn="ctr"/>
                      <a:r>
                        <a:rPr lang="en-US" sz="1600" dirty="0">
                          <a:latin typeface="Times New Roman" panose="02020603050405020304" pitchFamily="18" charset="0"/>
                          <a:cs typeface="Times New Roman" panose="02020603050405020304" pitchFamily="18" charset="0"/>
                        </a:rPr>
                        <a:t>Ca, Ba, Mg, Zn, Cd, Mn, Pb, Hg</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009329204"/>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Еріохром</a:t>
                      </a:r>
                      <a:r>
                        <a:rPr lang="uk-UA" sz="1600" dirty="0">
                          <a:latin typeface="Times New Roman" panose="02020603050405020304" pitchFamily="18" charset="0"/>
                          <a:cs typeface="Times New Roman" panose="02020603050405020304" pitchFamily="18" charset="0"/>
                        </a:rPr>
                        <a:t> чорний Т</a:t>
                      </a: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tc vMerge="1">
                  <a:txBody>
                    <a:bodyPr/>
                    <a:lstStyle/>
                    <a:p>
                      <a:endParaRPr lang="uk-UA" sz="1600" dirty="0">
                        <a:latin typeface="Times New Roman" panose="02020603050405020304" pitchFamily="18" charset="0"/>
                        <a:cs typeface="Times New Roman" panose="02020603050405020304" pitchFamily="18" charset="0"/>
                      </a:endParaRPr>
                    </a:p>
                  </a:txBody>
                  <a:tcPr/>
                </a:tc>
                <a:tc vMerge="1">
                  <a:txBody>
                    <a:bodyPr/>
                    <a:lstStyle/>
                    <a:p>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012238513"/>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Монохром</a:t>
                      </a:r>
                      <a:r>
                        <a:rPr lang="uk-UA" sz="1600" dirty="0">
                          <a:latin typeface="Times New Roman" panose="02020603050405020304" pitchFamily="18" charset="0"/>
                          <a:cs typeface="Times New Roman" panose="02020603050405020304" pitchFamily="18" charset="0"/>
                        </a:rPr>
                        <a:t> чорни Т</a:t>
                      </a: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tc vMerge="1">
                  <a:txBody>
                    <a:bodyPr/>
                    <a:lstStyle/>
                    <a:p>
                      <a:endParaRPr lang="uk-UA" sz="1600" dirty="0">
                        <a:latin typeface="Times New Roman" panose="02020603050405020304" pitchFamily="18" charset="0"/>
                        <a:cs typeface="Times New Roman" panose="02020603050405020304" pitchFamily="18" charset="0"/>
                      </a:endParaRPr>
                    </a:p>
                  </a:txBody>
                  <a:tcPr/>
                </a:tc>
                <a:tc vMerge="1">
                  <a:txBody>
                    <a:bodyPr/>
                    <a:lstStyle/>
                    <a:p>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217478866"/>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Мурексид</a:t>
                      </a:r>
                      <a:r>
                        <a:rPr lang="uk-UA"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або </a:t>
                      </a:r>
                      <a:endParaRPr lang="en-US" sz="1600" dirty="0">
                        <a:latin typeface="Times New Roman" panose="02020603050405020304" pitchFamily="18" charset="0"/>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Амонію </a:t>
                      </a:r>
                      <a:r>
                        <a:rPr lang="uk-UA" sz="1600" dirty="0" err="1">
                          <a:latin typeface="Times New Roman" panose="02020603050405020304" pitchFamily="18" charset="0"/>
                          <a:cs typeface="Times New Roman" panose="02020603050405020304" pitchFamily="18" charset="0"/>
                        </a:rPr>
                        <a:t>пурпурат</a:t>
                      </a:r>
                      <a:endParaRPr lang="uk-UA" sz="1600" dirty="0">
                        <a:latin typeface="Times New Roman" panose="02020603050405020304" pitchFamily="18" charset="0"/>
                        <a:cs typeface="Times New Roman" panose="02020603050405020304" pitchFamily="18" charset="0"/>
                      </a:endParaRPr>
                    </a:p>
                  </a:txBody>
                  <a:tcPr anchor="ctr"/>
                </a:tc>
                <a:tc>
                  <a:txBody>
                    <a:bodyPr/>
                    <a:lstStyle/>
                    <a:p>
                      <a:pPr algn="ctr"/>
                      <a:r>
                        <a:rPr lang="uk-UA" sz="1600" dirty="0">
                          <a:solidFill>
                            <a:srgbClr val="7030A0"/>
                          </a:solidFill>
                          <a:latin typeface="Times New Roman" panose="02020603050405020304" pitchFamily="18" charset="0"/>
                          <a:cs typeface="Times New Roman" panose="02020603050405020304" pitchFamily="18" charset="0"/>
                        </a:rPr>
                        <a:t>Фіолетовий</a:t>
                      </a:r>
                      <a:r>
                        <a:rPr lang="uk-UA" sz="1600" dirty="0">
                          <a:latin typeface="Times New Roman" panose="02020603050405020304" pitchFamily="18" charset="0"/>
                          <a:cs typeface="Times New Roman" panose="02020603050405020304" pitchFamily="18" charset="0"/>
                        </a:rPr>
                        <a:t> → </a:t>
                      </a:r>
                      <a:r>
                        <a:rPr lang="uk-UA" sz="1600" dirty="0">
                          <a:solidFill>
                            <a:srgbClr val="0070C0"/>
                          </a:solidFill>
                          <a:latin typeface="Times New Roman" panose="02020603050405020304" pitchFamily="18" charset="0"/>
                          <a:cs typeface="Times New Roman" panose="02020603050405020304" pitchFamily="18" charset="0"/>
                        </a:rPr>
                        <a:t>Синій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12</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Ca, Cu, Co</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248029649"/>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Катехол</a:t>
                      </a:r>
                      <a:r>
                        <a:rPr lang="uk-UA" sz="1600" dirty="0">
                          <a:latin typeface="Times New Roman" panose="02020603050405020304" pitchFamily="18" charset="0"/>
                          <a:cs typeface="Times New Roman" panose="02020603050405020304" pitchFamily="18" charset="0"/>
                        </a:rPr>
                        <a:t>-фіолетовий</a:t>
                      </a:r>
                    </a:p>
                  </a:txBody>
                  <a:tcPr anchor="ctr"/>
                </a:tc>
                <a:tc>
                  <a:txBody>
                    <a:bodyPr/>
                    <a:lstStyle/>
                    <a:p>
                      <a:pPr algn="ctr"/>
                      <a:r>
                        <a:rPr lang="uk-UA" sz="1600" dirty="0">
                          <a:solidFill>
                            <a:srgbClr val="7030A0"/>
                          </a:solidFill>
                          <a:latin typeface="Times New Roman" panose="02020603050405020304" pitchFamily="18" charset="0"/>
                          <a:cs typeface="Times New Roman" panose="02020603050405020304" pitchFamily="18" charset="0"/>
                        </a:rPr>
                        <a:t>Фіолетовий</a:t>
                      </a:r>
                      <a:r>
                        <a:rPr lang="uk-UA" sz="1600" dirty="0">
                          <a:latin typeface="Times New Roman" panose="02020603050405020304" pitchFamily="18" charset="0"/>
                          <a:cs typeface="Times New Roman" panose="02020603050405020304" pitchFamily="18" charset="0"/>
                        </a:rPr>
                        <a:t> → </a:t>
                      </a:r>
                      <a:r>
                        <a:rPr lang="uk-UA" sz="1600" dirty="0">
                          <a:solidFill>
                            <a:srgbClr val="FF0000"/>
                          </a:solidFill>
                          <a:latin typeface="Times New Roman" panose="02020603050405020304" pitchFamily="18" charset="0"/>
                          <a:cs typeface="Times New Roman" panose="02020603050405020304" pitchFamily="18" charset="0"/>
                        </a:rPr>
                        <a:t>Червоний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8 – 10</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Mn, Mg, Fe, Co, Pb</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73497939"/>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Метиловий синій</a:t>
                      </a:r>
                    </a:p>
                  </a:txBody>
                  <a:tcPr anchor="ctr"/>
                </a:tc>
                <a:tc>
                  <a:txBody>
                    <a:bodyPr/>
                    <a:lstStyle/>
                    <a:p>
                      <a:pPr algn="ctr"/>
                      <a:r>
                        <a:rPr lang="uk-UA" sz="1600" dirty="0">
                          <a:solidFill>
                            <a:srgbClr val="0070C0"/>
                          </a:solidFill>
                          <a:latin typeface="Times New Roman" panose="02020603050405020304" pitchFamily="18" charset="0"/>
                          <a:cs typeface="Times New Roman" panose="02020603050405020304" pitchFamily="18" charset="0"/>
                        </a:rPr>
                        <a:t>Синій</a:t>
                      </a:r>
                      <a:r>
                        <a:rPr lang="uk-UA" sz="1600" dirty="0">
                          <a:latin typeface="Times New Roman" panose="02020603050405020304" pitchFamily="18" charset="0"/>
                          <a:cs typeface="Times New Roman" panose="02020603050405020304" pitchFamily="18" charset="0"/>
                        </a:rPr>
                        <a:t> → </a:t>
                      </a:r>
                      <a:r>
                        <a:rPr lang="uk-UA" sz="1600" dirty="0">
                          <a:solidFill>
                            <a:srgbClr val="FFC000"/>
                          </a:solidFill>
                          <a:latin typeface="Times New Roman" panose="02020603050405020304" pitchFamily="18" charset="0"/>
                          <a:cs typeface="Times New Roman" panose="02020603050405020304" pitchFamily="18" charset="0"/>
                        </a:rPr>
                        <a:t>Жовтий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4 – 5</a:t>
                      </a:r>
                    </a:p>
                  </a:txBody>
                  <a:tcPr anchor="ctr"/>
                </a:tc>
                <a:tc rowSpan="2">
                  <a:txBody>
                    <a:bodyPr/>
                    <a:lstStyle/>
                    <a:p>
                      <a:pPr algn="ctr"/>
                      <a:r>
                        <a:rPr lang="en-US" sz="1600" dirty="0">
                          <a:latin typeface="Times New Roman" panose="02020603050405020304" pitchFamily="18" charset="0"/>
                          <a:cs typeface="Times New Roman" panose="02020603050405020304" pitchFamily="18" charset="0"/>
                        </a:rPr>
                        <a:t>Pb, Zn, Cd, Hg</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958701616"/>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Тимоловий синій</a:t>
                      </a:r>
                    </a:p>
                  </a:txBody>
                  <a:tcPr anchor="ctr"/>
                </a:tc>
                <a:tc>
                  <a:txBody>
                    <a:bodyPr/>
                    <a:lstStyle/>
                    <a:p>
                      <a:pPr algn="ctr"/>
                      <a:r>
                        <a:rPr lang="uk-UA" sz="1600" dirty="0">
                          <a:solidFill>
                            <a:srgbClr val="0070C0"/>
                          </a:solidFill>
                          <a:latin typeface="Times New Roman" panose="02020603050405020304" pitchFamily="18" charset="0"/>
                          <a:cs typeface="Times New Roman" panose="02020603050405020304" pitchFamily="18" charset="0"/>
                        </a:rPr>
                        <a:t>Синій</a:t>
                      </a:r>
                      <a:r>
                        <a:rPr lang="uk-UA" sz="1600" dirty="0">
                          <a:latin typeface="Times New Roman" panose="02020603050405020304" pitchFamily="18" charset="0"/>
                          <a:cs typeface="Times New Roman" panose="02020603050405020304" pitchFamily="18" charset="0"/>
                        </a:rPr>
                        <a:t> → </a:t>
                      </a:r>
                      <a:r>
                        <a:rPr lang="uk-UA" sz="1600" dirty="0">
                          <a:solidFill>
                            <a:schemeClr val="bg1">
                              <a:lumMod val="50000"/>
                            </a:schemeClr>
                          </a:solidFill>
                          <a:latin typeface="Times New Roman" panose="02020603050405020304" pitchFamily="18" charset="0"/>
                          <a:cs typeface="Times New Roman" panose="02020603050405020304" pitchFamily="18" charset="0"/>
                        </a:rPr>
                        <a:t>Сірий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10 – 12</a:t>
                      </a: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76435511"/>
                  </a:ext>
                </a:extLst>
              </a:tr>
              <a:tr h="370840">
                <a:tc>
                  <a:txBody>
                    <a:bodyPr/>
                    <a:lstStyle/>
                    <a:p>
                      <a:pPr algn="ctr"/>
                      <a:r>
                        <a:rPr lang="uk-UA" sz="1600" dirty="0">
                          <a:latin typeface="Times New Roman" panose="02020603050405020304" pitchFamily="18" charset="0"/>
                          <a:cs typeface="Times New Roman" panose="02020603050405020304" pitchFamily="18" charset="0"/>
                        </a:rPr>
                        <a:t>Алізарин</a:t>
                      </a:r>
                    </a:p>
                  </a:txBody>
                  <a:tcPr anchor="ctr"/>
                </a:tc>
                <a:tc>
                  <a:txBody>
                    <a:bodyPr/>
                    <a:lstStyle/>
                    <a:p>
                      <a:pPr algn="ctr"/>
                      <a:r>
                        <a:rPr lang="uk-UA" sz="1600" dirty="0">
                          <a:solidFill>
                            <a:srgbClr val="FF0000"/>
                          </a:solidFill>
                          <a:latin typeface="Times New Roman" panose="02020603050405020304" pitchFamily="18" charset="0"/>
                          <a:cs typeface="Times New Roman" panose="02020603050405020304" pitchFamily="18" charset="0"/>
                        </a:rPr>
                        <a:t>Червоний</a:t>
                      </a:r>
                      <a:r>
                        <a:rPr lang="uk-UA" sz="1600" dirty="0">
                          <a:latin typeface="Times New Roman" panose="02020603050405020304" pitchFamily="18" charset="0"/>
                          <a:cs typeface="Times New Roman" panose="02020603050405020304" pitchFamily="18" charset="0"/>
                        </a:rPr>
                        <a:t> → </a:t>
                      </a:r>
                      <a:r>
                        <a:rPr lang="uk-UA" sz="1600" dirty="0">
                          <a:solidFill>
                            <a:srgbClr val="FFC000"/>
                          </a:solidFill>
                          <a:latin typeface="Times New Roman" panose="02020603050405020304" pitchFamily="18" charset="0"/>
                          <a:cs typeface="Times New Roman" panose="02020603050405020304" pitchFamily="18" charset="0"/>
                        </a:rPr>
                        <a:t>Жовтий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4.3</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Pb, Zn, Co, Mg, Cu</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066773319"/>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Натрію алізарин сульфат</a:t>
                      </a:r>
                    </a:p>
                  </a:txBody>
                  <a:tcPr anchor="ctr"/>
                </a:tc>
                <a:tc>
                  <a:txBody>
                    <a:bodyPr/>
                    <a:lstStyle/>
                    <a:p>
                      <a:pPr algn="ctr"/>
                      <a:r>
                        <a:rPr lang="uk-UA" sz="1600" dirty="0">
                          <a:solidFill>
                            <a:srgbClr val="0070C0"/>
                          </a:solidFill>
                          <a:latin typeface="Times New Roman" panose="02020603050405020304" pitchFamily="18" charset="0"/>
                          <a:cs typeface="Times New Roman" panose="02020603050405020304" pitchFamily="18" charset="0"/>
                        </a:rPr>
                        <a:t>Синій</a:t>
                      </a:r>
                      <a:r>
                        <a:rPr lang="uk-UA" sz="1600" dirty="0">
                          <a:latin typeface="Times New Roman" panose="02020603050405020304" pitchFamily="18" charset="0"/>
                          <a:cs typeface="Times New Roman" panose="02020603050405020304" pitchFamily="18" charset="0"/>
                        </a:rPr>
                        <a:t> → </a:t>
                      </a:r>
                      <a:r>
                        <a:rPr lang="uk-UA" sz="1600" dirty="0">
                          <a:solidFill>
                            <a:srgbClr val="FF0000"/>
                          </a:solidFill>
                          <a:latin typeface="Times New Roman" panose="02020603050405020304" pitchFamily="18" charset="0"/>
                          <a:cs typeface="Times New Roman" panose="02020603050405020304" pitchFamily="18" charset="0"/>
                        </a:rPr>
                        <a:t>Червоний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4</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Al, Th</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602864556"/>
                  </a:ext>
                </a:extLst>
              </a:tr>
              <a:tr h="370840">
                <a:tc rowSpan="3">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Ксиленоловий</a:t>
                      </a:r>
                      <a:r>
                        <a:rPr lang="uk-UA" sz="1600" dirty="0">
                          <a:latin typeface="Times New Roman" panose="02020603050405020304" pitchFamily="18" charset="0"/>
                          <a:cs typeface="Times New Roman" panose="02020603050405020304" pitchFamily="18" charset="0"/>
                        </a:rPr>
                        <a:t> оранжевий</a:t>
                      </a:r>
                    </a:p>
                  </a:txBody>
                  <a:tcPr anchor="ctr"/>
                </a:tc>
                <a:tc rowSpan="3">
                  <a:txBody>
                    <a:bodyPr/>
                    <a:lstStyle/>
                    <a:p>
                      <a:pPr algn="ctr"/>
                      <a:r>
                        <a:rPr lang="uk-UA" sz="1600" dirty="0">
                          <a:solidFill>
                            <a:srgbClr val="CCCC00"/>
                          </a:solidFill>
                          <a:latin typeface="Times New Roman" panose="02020603050405020304" pitchFamily="18" charset="0"/>
                          <a:cs typeface="Times New Roman" panose="02020603050405020304" pitchFamily="18" charset="0"/>
                        </a:rPr>
                        <a:t>Лимонний</a:t>
                      </a:r>
                      <a:r>
                        <a:rPr lang="uk-UA" sz="1600" dirty="0">
                          <a:latin typeface="Times New Roman" panose="02020603050405020304" pitchFamily="18" charset="0"/>
                          <a:cs typeface="Times New Roman" panose="02020603050405020304" pitchFamily="18" charset="0"/>
                        </a:rPr>
                        <a:t> → </a:t>
                      </a:r>
                      <a:r>
                        <a:rPr lang="uk-UA" sz="1600" dirty="0">
                          <a:solidFill>
                            <a:srgbClr val="FFC000"/>
                          </a:solidFill>
                          <a:latin typeface="Times New Roman" panose="02020603050405020304" pitchFamily="18" charset="0"/>
                          <a:cs typeface="Times New Roman" panose="02020603050405020304" pitchFamily="18" charset="0"/>
                        </a:rPr>
                        <a:t>Жовтий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1 – 3</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Bi, Th</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69898955"/>
                  </a:ext>
                </a:extLst>
              </a:tr>
              <a:tr h="37084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uk-UA" sz="1600" dirty="0">
                        <a:latin typeface="Times New Roman" panose="02020603050405020304" pitchFamily="18" charset="0"/>
                        <a:cs typeface="Times New Roman" panose="02020603050405020304" pitchFamily="18" charset="0"/>
                      </a:endParaRP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tc>
                  <a:txBody>
                    <a:bodyPr/>
                    <a:lstStyle/>
                    <a:p>
                      <a:pPr algn="ctr"/>
                      <a:r>
                        <a:rPr lang="uk-UA" sz="1600" dirty="0">
                          <a:latin typeface="Times New Roman" panose="02020603050405020304" pitchFamily="18" charset="0"/>
                          <a:cs typeface="Times New Roman" panose="02020603050405020304" pitchFamily="18" charset="0"/>
                        </a:rPr>
                        <a:t>4 – 5</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Pb, Zn</a:t>
                      </a:r>
                    </a:p>
                  </a:txBody>
                  <a:tcPr anchor="ctr"/>
                </a:tc>
                <a:extLst>
                  <a:ext uri="{0D108BD9-81ED-4DB2-BD59-A6C34878D82A}">
                    <a16:rowId xmlns:a16="http://schemas.microsoft.com/office/drawing/2014/main" val="4294475721"/>
                  </a:ext>
                </a:extLst>
              </a:tr>
              <a:tr h="37084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uk-UA" sz="1600" dirty="0">
                        <a:latin typeface="Times New Roman" panose="02020603050405020304" pitchFamily="18" charset="0"/>
                        <a:cs typeface="Times New Roman" panose="02020603050405020304" pitchFamily="18" charset="0"/>
                      </a:endParaRP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tc>
                  <a:txBody>
                    <a:bodyPr/>
                    <a:lstStyle/>
                    <a:p>
                      <a:pPr algn="ctr"/>
                      <a:r>
                        <a:rPr lang="uk-UA" sz="1600" dirty="0">
                          <a:latin typeface="Times New Roman" panose="02020603050405020304" pitchFamily="18" charset="0"/>
                          <a:cs typeface="Times New Roman" panose="02020603050405020304" pitchFamily="18" charset="0"/>
                        </a:rPr>
                        <a:t>5 – 6</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Cd, Hg</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853893688"/>
                  </a:ext>
                </a:extLst>
              </a:tr>
            </a:tbl>
          </a:graphicData>
        </a:graphic>
      </p:graphicFrame>
    </p:spTree>
    <p:extLst>
      <p:ext uri="{BB962C8B-B14F-4D97-AF65-F5344CB8AC3E}">
        <p14:creationId xmlns:p14="http://schemas.microsoft.com/office/powerpoint/2010/main" val="3430364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FFEBA0-ADE6-4CA5-A5CC-578B2C3AEF74}"/>
              </a:ext>
            </a:extLst>
          </p:cNvPr>
          <p:cNvSpPr>
            <a:spLocks noChangeArrowheads="1"/>
          </p:cNvSpPr>
          <p:nvPr/>
        </p:nvSpPr>
        <p:spPr bwMode="auto">
          <a:xfrm>
            <a:off x="1362269" y="27369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4" name="Объект 3">
            <a:extLst>
              <a:ext uri="{FF2B5EF4-FFF2-40B4-BE49-F238E27FC236}">
                <a16:creationId xmlns:a16="http://schemas.microsoft.com/office/drawing/2014/main" id="{1787166C-1D64-4D9C-B97D-E011CCE68C0E}"/>
              </a:ext>
            </a:extLst>
          </p:cNvPr>
          <p:cNvGraphicFramePr>
            <a:graphicFrameLocks noChangeAspect="1"/>
          </p:cNvGraphicFramePr>
          <p:nvPr>
            <p:extLst>
              <p:ext uri="{D42A27DB-BD31-4B8C-83A1-F6EECF244321}">
                <p14:modId xmlns:p14="http://schemas.microsoft.com/office/powerpoint/2010/main" val="3466949474"/>
              </p:ext>
            </p:extLst>
          </p:nvPr>
        </p:nvGraphicFramePr>
        <p:xfrm>
          <a:off x="920420" y="195576"/>
          <a:ext cx="7303159" cy="1660843"/>
        </p:xfrm>
        <a:graphic>
          <a:graphicData uri="http://schemas.openxmlformats.org/presentationml/2006/ole">
            <mc:AlternateContent xmlns:mc="http://schemas.openxmlformats.org/markup-compatibility/2006">
              <mc:Choice xmlns:v="urn:schemas-microsoft-com:vml" Requires="v">
                <p:oleObj spid="_x0000_s3234" name="ChemSketch" r:id="rId3" imgW="6617208" imgH="1508760" progId="ACD.ChemSketch.20">
                  <p:embed/>
                </p:oleObj>
              </mc:Choice>
              <mc:Fallback>
                <p:oleObj name="ChemSketch" r:id="rId3" imgW="6617208" imgH="1508760" progId="ACD.ChemSketch.2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420" y="195576"/>
                        <a:ext cx="7303159" cy="1660843"/>
                      </a:xfrm>
                      <a:prstGeom prst="rect">
                        <a:avLst/>
                      </a:prstGeom>
                      <a:noFill/>
                    </p:spPr>
                  </p:pic>
                </p:oleObj>
              </mc:Fallback>
            </mc:AlternateContent>
          </a:graphicData>
        </a:graphic>
      </p:graphicFrame>
      <p:sp>
        <p:nvSpPr>
          <p:cNvPr id="7" name="Rectangle 6">
            <a:extLst>
              <a:ext uri="{FF2B5EF4-FFF2-40B4-BE49-F238E27FC236}">
                <a16:creationId xmlns:a16="http://schemas.microsoft.com/office/drawing/2014/main" id="{6A838A81-2A92-4AD2-B399-09B9A8BD0606}"/>
              </a:ext>
            </a:extLst>
          </p:cNvPr>
          <p:cNvSpPr>
            <a:spLocks noChangeArrowheads="1"/>
          </p:cNvSpPr>
          <p:nvPr/>
        </p:nvSpPr>
        <p:spPr bwMode="auto">
          <a:xfrm>
            <a:off x="2486025" y="189100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8" name="Объект 7">
            <a:extLst>
              <a:ext uri="{FF2B5EF4-FFF2-40B4-BE49-F238E27FC236}">
                <a16:creationId xmlns:a16="http://schemas.microsoft.com/office/drawing/2014/main" id="{E01B24BE-02B9-4FD0-ACBB-8E412FC78C30}"/>
              </a:ext>
            </a:extLst>
          </p:cNvPr>
          <p:cNvGraphicFramePr>
            <a:graphicFrameLocks noChangeAspect="1"/>
          </p:cNvGraphicFramePr>
          <p:nvPr>
            <p:extLst>
              <p:ext uri="{D42A27DB-BD31-4B8C-83A1-F6EECF244321}">
                <p14:modId xmlns:p14="http://schemas.microsoft.com/office/powerpoint/2010/main" val="3773915416"/>
              </p:ext>
            </p:extLst>
          </p:nvPr>
        </p:nvGraphicFramePr>
        <p:xfrm>
          <a:off x="1951540" y="1887334"/>
          <a:ext cx="5240918" cy="1519627"/>
        </p:xfrm>
        <a:graphic>
          <a:graphicData uri="http://schemas.openxmlformats.org/presentationml/2006/ole">
            <mc:AlternateContent xmlns:mc="http://schemas.openxmlformats.org/markup-compatibility/2006">
              <mc:Choice xmlns:v="urn:schemas-microsoft-com:vml" Requires="v">
                <p:oleObj spid="_x0000_s3235" name="ChemSketch" r:id="rId5" imgW="4166616" imgH="1213104" progId="ACD.ChemSketch.20">
                  <p:embed/>
                </p:oleObj>
              </mc:Choice>
              <mc:Fallback>
                <p:oleObj name="ChemSketch" r:id="rId5" imgW="4166616" imgH="1213104" progId="ACD.ChemSketch.20">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1540" y="1887334"/>
                        <a:ext cx="5240918" cy="1519627"/>
                      </a:xfrm>
                      <a:prstGeom prst="rect">
                        <a:avLst/>
                      </a:prstGeom>
                      <a:noFill/>
                    </p:spPr>
                  </p:pic>
                </p:oleObj>
              </mc:Fallback>
            </mc:AlternateContent>
          </a:graphicData>
        </a:graphic>
      </p:graphicFrame>
      <p:sp>
        <p:nvSpPr>
          <p:cNvPr id="9" name="Rectangle 8">
            <a:extLst>
              <a:ext uri="{FF2B5EF4-FFF2-40B4-BE49-F238E27FC236}">
                <a16:creationId xmlns:a16="http://schemas.microsoft.com/office/drawing/2014/main" id="{88E7388F-13E5-483B-BFC9-92F20F7DF0BF}"/>
              </a:ext>
            </a:extLst>
          </p:cNvPr>
          <p:cNvSpPr>
            <a:spLocks noChangeArrowheads="1"/>
          </p:cNvSpPr>
          <p:nvPr/>
        </p:nvSpPr>
        <p:spPr bwMode="auto">
          <a:xfrm>
            <a:off x="43543" y="36762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0" name="Объект 9">
            <a:extLst>
              <a:ext uri="{FF2B5EF4-FFF2-40B4-BE49-F238E27FC236}">
                <a16:creationId xmlns:a16="http://schemas.microsoft.com/office/drawing/2014/main" id="{96DBC32E-1350-4808-954C-1B3B2DA1E84C}"/>
              </a:ext>
            </a:extLst>
          </p:cNvPr>
          <p:cNvGraphicFramePr>
            <a:graphicFrameLocks noChangeAspect="1"/>
          </p:cNvGraphicFramePr>
          <p:nvPr>
            <p:extLst>
              <p:ext uri="{D42A27DB-BD31-4B8C-83A1-F6EECF244321}">
                <p14:modId xmlns:p14="http://schemas.microsoft.com/office/powerpoint/2010/main" val="3998112615"/>
              </p:ext>
            </p:extLst>
          </p:nvPr>
        </p:nvGraphicFramePr>
        <p:xfrm>
          <a:off x="0" y="3429000"/>
          <a:ext cx="5430416" cy="1568787"/>
        </p:xfrm>
        <a:graphic>
          <a:graphicData uri="http://schemas.openxmlformats.org/presentationml/2006/ole">
            <mc:AlternateContent xmlns:mc="http://schemas.openxmlformats.org/markup-compatibility/2006">
              <mc:Choice xmlns:v="urn:schemas-microsoft-com:vml" Requires="v">
                <p:oleObj spid="_x0000_s3236" name="ChemSketch" r:id="rId7" imgW="5145024" imgH="1490472" progId="ACD.ChemSketch.20">
                  <p:embed/>
                </p:oleObj>
              </mc:Choice>
              <mc:Fallback>
                <p:oleObj name="ChemSketch" r:id="rId7" imgW="5145024" imgH="1490472" progId="ACD.ChemSketch.20">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429000"/>
                        <a:ext cx="5430416" cy="1568787"/>
                      </a:xfrm>
                      <a:prstGeom prst="rect">
                        <a:avLst/>
                      </a:prstGeom>
                      <a:noFill/>
                    </p:spPr>
                  </p:pic>
                </p:oleObj>
              </mc:Fallback>
            </mc:AlternateContent>
          </a:graphicData>
        </a:graphic>
      </p:graphicFrame>
      <p:sp>
        <p:nvSpPr>
          <p:cNvPr id="11" name="Rectangle 10">
            <a:extLst>
              <a:ext uri="{FF2B5EF4-FFF2-40B4-BE49-F238E27FC236}">
                <a16:creationId xmlns:a16="http://schemas.microsoft.com/office/drawing/2014/main" id="{DB263FC6-295A-4228-AEA1-6057B94C8DAE}"/>
              </a:ext>
            </a:extLst>
          </p:cNvPr>
          <p:cNvSpPr>
            <a:spLocks noChangeArrowheads="1"/>
          </p:cNvSpPr>
          <p:nvPr/>
        </p:nvSpPr>
        <p:spPr bwMode="auto">
          <a:xfrm>
            <a:off x="2904930" y="48954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2" name="Объект 11">
            <a:extLst>
              <a:ext uri="{FF2B5EF4-FFF2-40B4-BE49-F238E27FC236}">
                <a16:creationId xmlns:a16="http://schemas.microsoft.com/office/drawing/2014/main" id="{B3565ECD-20D7-4607-BC60-723292BF55D2}"/>
              </a:ext>
            </a:extLst>
          </p:cNvPr>
          <p:cNvGraphicFramePr>
            <a:graphicFrameLocks noChangeAspect="1"/>
          </p:cNvGraphicFramePr>
          <p:nvPr>
            <p:extLst>
              <p:ext uri="{D42A27DB-BD31-4B8C-83A1-F6EECF244321}">
                <p14:modId xmlns:p14="http://schemas.microsoft.com/office/powerpoint/2010/main" val="1475290988"/>
              </p:ext>
            </p:extLst>
          </p:nvPr>
        </p:nvGraphicFramePr>
        <p:xfrm>
          <a:off x="2255196" y="4503240"/>
          <a:ext cx="6888804" cy="1791089"/>
        </p:xfrm>
        <a:graphic>
          <a:graphicData uri="http://schemas.openxmlformats.org/presentationml/2006/ole">
            <mc:AlternateContent xmlns:mc="http://schemas.openxmlformats.org/markup-compatibility/2006">
              <mc:Choice xmlns:v="urn:schemas-microsoft-com:vml" Requires="v">
                <p:oleObj spid="_x0000_s3237" name="ChemSketch" r:id="rId9" imgW="5705856" imgH="1490472" progId="ACD.ChemSketch.20">
                  <p:embed/>
                </p:oleObj>
              </mc:Choice>
              <mc:Fallback>
                <p:oleObj name="ChemSketch" r:id="rId9" imgW="5705856" imgH="1490472" progId="ACD.ChemSketch.20">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55196" y="4503240"/>
                        <a:ext cx="6888804" cy="1791089"/>
                      </a:xfrm>
                      <a:prstGeom prst="rect">
                        <a:avLst/>
                      </a:prstGeom>
                      <a:noFill/>
                    </p:spPr>
                  </p:pic>
                </p:oleObj>
              </mc:Fallback>
            </mc:AlternateContent>
          </a:graphicData>
        </a:graphic>
      </p:graphicFrame>
    </p:spTree>
    <p:extLst>
      <p:ext uri="{BB962C8B-B14F-4D97-AF65-F5344CB8AC3E}">
        <p14:creationId xmlns:p14="http://schemas.microsoft.com/office/powerpoint/2010/main" val="258697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2"/>
          <p:cNvSpPr txBox="1">
            <a:spLocks noGrp="1"/>
          </p:cNvSpPr>
          <p:nvPr>
            <p:ph type="title"/>
          </p:nvPr>
        </p:nvSpPr>
        <p:spPr>
          <a:xfrm>
            <a:off x="1158657" y="160796"/>
            <a:ext cx="6826685" cy="796925"/>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200"/>
            </a:pPr>
            <a:r>
              <a:rPr lang="uk-UA" sz="3200" b="1" dirty="0">
                <a:solidFill>
                  <a:schemeClr val="dk1"/>
                </a:solidFill>
                <a:latin typeface="Times New Roman" panose="02020603050405020304" pitchFamily="18" charset="0"/>
                <a:ea typeface="Calibri"/>
                <a:cs typeface="Times New Roman" panose="02020603050405020304" pitchFamily="18" charset="0"/>
                <a:sym typeface="Calibri"/>
              </a:rPr>
              <a:t>Окисно-відновне титрування</a:t>
            </a:r>
            <a:endParaRPr dirty="0">
              <a:latin typeface="Times New Roman" panose="02020603050405020304" pitchFamily="18" charset="0"/>
              <a:cs typeface="Times New Roman" panose="02020603050405020304" pitchFamily="18" charset="0"/>
            </a:endParaRPr>
          </a:p>
        </p:txBody>
      </p:sp>
      <p:sp>
        <p:nvSpPr>
          <p:cNvPr id="355" name="Google Shape;355;p42"/>
          <p:cNvSpPr txBox="1">
            <a:spLocks noGrp="1"/>
          </p:cNvSpPr>
          <p:nvPr>
            <p:ph idx="1"/>
          </p:nvPr>
        </p:nvSpPr>
        <p:spPr>
          <a:xfrm>
            <a:off x="180537" y="964282"/>
            <a:ext cx="8782924" cy="796925"/>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chemeClr val="dk1"/>
              </a:buClr>
              <a:buSzPts val="3200"/>
              <a:buNone/>
            </a:pP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Група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титриметричних</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методів, заснованих на</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використанні окисно-відновних реакцій</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1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395D444-77BA-4021-AAE7-DB1719ED594E}"/>
              </a:ext>
            </a:extLst>
          </p:cNvPr>
          <p:cNvSpPr txBox="1"/>
          <p:nvPr/>
        </p:nvSpPr>
        <p:spPr>
          <a:xfrm>
            <a:off x="186612" y="2779095"/>
            <a:ext cx="8391331" cy="887422"/>
          </a:xfrm>
          <a:prstGeom prst="rect">
            <a:avLst/>
          </a:prstGeom>
          <a:noFill/>
        </p:spPr>
        <p:txBody>
          <a:bodyPr wrap="square">
            <a:spAutoFit/>
          </a:bodyPr>
          <a:lstStyle/>
          <a:p>
            <a:pPr algn="ctr">
              <a:lnSpc>
                <a:spcPct val="150000"/>
              </a:lnSpc>
              <a:spcAft>
                <a:spcPts val="800"/>
              </a:spcAft>
            </a:pPr>
            <a:r>
              <a:rPr lang="en-US" sz="1800" b="1" dirty="0">
                <a:effectLst/>
                <a:latin typeface="Times New Roman" panose="02020603050405020304" pitchFamily="18" charset="0"/>
                <a:ea typeface="Calibri" panose="020F0502020204030204" pitchFamily="34" charset="0"/>
                <a:cs typeface="Arial" panose="020B0604020202020204" pitchFamily="34" charset="0"/>
              </a:rPr>
              <a:t>2CCl</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CH(OH)</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2I</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3Na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CO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b="1" dirty="0">
                <a:effectLst/>
                <a:latin typeface="Times New Roman" panose="02020603050405020304" pitchFamily="18" charset="0"/>
                <a:ea typeface="Calibri" panose="020F0502020204030204" pitchFamily="34" charset="0"/>
                <a:cs typeface="Arial" panose="020B0604020202020204" pitchFamily="34" charset="0"/>
              </a:rPr>
              <a:t>  2CCl</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COONa  +  4NaI  +  3H</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O  +  3CO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b="1" dirty="0">
              <a:effectLst/>
              <a:latin typeface="Times New Roman" panose="02020603050405020304" pitchFamily="18" charset="0"/>
              <a:ea typeface="Calibri" panose="020F0502020204030204" pitchFamily="34" charset="0"/>
              <a:cs typeface="Arial" panose="020B0604020202020204" pitchFamily="34" charset="0"/>
            </a:endParaRPr>
          </a:p>
          <a:p>
            <a:pPr algn="ctr"/>
            <a:r>
              <a:rPr lang="en-US" sz="1800" b="1" dirty="0">
                <a:effectLst/>
                <a:latin typeface="Times New Roman" panose="02020603050405020304" pitchFamily="18" charset="0"/>
                <a:ea typeface="Calibri" panose="020F0502020204030204" pitchFamily="34" charset="0"/>
                <a:cs typeface="Arial" panose="020B0604020202020204" pitchFamily="34" charset="0"/>
              </a:rPr>
              <a:t>I</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2Na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S</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  </a:t>
            </a:r>
            <a:r>
              <a:rPr lang="en-US" sz="1800" b="1"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cs typeface="Arial" panose="020B0604020202020204" pitchFamily="34" charset="0"/>
              </a:rPr>
              <a:t>  2NaI  +  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S</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4</a:t>
            </a:r>
            <a:r>
              <a:rPr lang="en-US" sz="1800" b="1" dirty="0">
                <a:effectLst/>
                <a:latin typeface="Times New Roman" panose="02020603050405020304" pitchFamily="18" charset="0"/>
                <a:ea typeface="Calibri" panose="020F0502020204030204" pitchFamily="34" charset="0"/>
                <a:cs typeface="Arial" panose="020B0604020202020204" pitchFamily="34" charset="0"/>
              </a:rPr>
              <a:t>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6</a:t>
            </a:r>
            <a:endParaRPr lang="uk-UA" b="1" dirty="0"/>
          </a:p>
        </p:txBody>
      </p:sp>
      <p:sp>
        <p:nvSpPr>
          <p:cNvPr id="3" name="Овал 2">
            <a:extLst>
              <a:ext uri="{FF2B5EF4-FFF2-40B4-BE49-F238E27FC236}">
                <a16:creationId xmlns:a16="http://schemas.microsoft.com/office/drawing/2014/main" id="{50F53581-2967-486C-A43B-40408F0893C2}"/>
              </a:ext>
            </a:extLst>
          </p:cNvPr>
          <p:cNvSpPr/>
          <p:nvPr/>
        </p:nvSpPr>
        <p:spPr>
          <a:xfrm>
            <a:off x="0" y="1989385"/>
            <a:ext cx="9144000" cy="708006"/>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err="1">
                <a:latin typeface="Times New Roman" panose="02020603050405020304" pitchFamily="18" charset="0"/>
                <a:cs typeface="Times New Roman" panose="02020603050405020304" pitchFamily="18" charset="0"/>
              </a:rPr>
              <a:t>Йодометричне</a:t>
            </a:r>
            <a:r>
              <a:rPr lang="uk-UA" dirty="0">
                <a:latin typeface="Times New Roman" panose="02020603050405020304" pitchFamily="18" charset="0"/>
                <a:cs typeface="Times New Roman" panose="02020603050405020304" pitchFamily="18" charset="0"/>
              </a:rPr>
              <a:t> титрування </a:t>
            </a:r>
            <a:r>
              <a:rPr lang="uk-UA" dirty="0" err="1">
                <a:latin typeface="Times New Roman" panose="02020603050405020304" pitchFamily="18" charset="0"/>
                <a:cs typeface="Times New Roman" panose="02020603050405020304" pitchFamily="18" charset="0"/>
              </a:rPr>
              <a:t>Хлоралгидрату</a:t>
            </a:r>
            <a:r>
              <a:rPr lang="uk-UA" dirty="0">
                <a:latin typeface="Times New Roman" panose="02020603050405020304" pitchFamily="18" charset="0"/>
                <a:cs typeface="Times New Roman" panose="02020603050405020304" pitchFamily="18" charset="0"/>
              </a:rPr>
              <a:t>.</a:t>
            </a:r>
          </a:p>
          <a:p>
            <a:pPr algn="ctr"/>
            <a:r>
              <a:rPr lang="uk-UA" dirty="0">
                <a:latin typeface="Times New Roman" panose="02020603050405020304" pitchFamily="18" charset="0"/>
                <a:cs typeface="Times New Roman" panose="02020603050405020304" pitchFamily="18" charset="0"/>
              </a:rPr>
              <a:t>Зворотне титрування. Індикатор - крохмаль</a:t>
            </a:r>
          </a:p>
        </p:txBody>
      </p:sp>
      <p:sp>
        <p:nvSpPr>
          <p:cNvPr id="9" name="Овал 8">
            <a:extLst>
              <a:ext uri="{FF2B5EF4-FFF2-40B4-BE49-F238E27FC236}">
                <a16:creationId xmlns:a16="http://schemas.microsoft.com/office/drawing/2014/main" id="{AC33482B-76E0-4406-AD33-994A2E154FA7}"/>
              </a:ext>
            </a:extLst>
          </p:cNvPr>
          <p:cNvSpPr/>
          <p:nvPr/>
        </p:nvSpPr>
        <p:spPr>
          <a:xfrm>
            <a:off x="0" y="3668776"/>
            <a:ext cx="9144000" cy="604218"/>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Броматометрія. Зворотне титрування Натрію </a:t>
            </a:r>
            <a:r>
              <a:rPr lang="uk-UA" dirty="0" err="1">
                <a:latin typeface="Times New Roman" panose="02020603050405020304" pitchFamily="18" charset="0"/>
                <a:cs typeface="Times New Roman" panose="02020603050405020304" pitchFamily="18" charset="0"/>
              </a:rPr>
              <a:t>саліцилату</a:t>
            </a:r>
            <a:r>
              <a:rPr lang="uk-UA" dirty="0">
                <a:latin typeface="Times New Roman" panose="02020603050405020304" pitchFamily="18" charset="0"/>
                <a:cs typeface="Times New Roman" panose="02020603050405020304" pitchFamily="18" charset="0"/>
              </a:rPr>
              <a:t>. Індикатор - крохмаль</a:t>
            </a:r>
          </a:p>
        </p:txBody>
      </p:sp>
      <p:sp>
        <p:nvSpPr>
          <p:cNvPr id="4" name="Rectangle 2">
            <a:extLst>
              <a:ext uri="{FF2B5EF4-FFF2-40B4-BE49-F238E27FC236}">
                <a16:creationId xmlns:a16="http://schemas.microsoft.com/office/drawing/2014/main" id="{3420D5D2-D10B-4D69-B492-DA506C968B96}"/>
              </a:ext>
            </a:extLst>
          </p:cNvPr>
          <p:cNvSpPr>
            <a:spLocks noChangeArrowheads="1"/>
          </p:cNvSpPr>
          <p:nvPr/>
        </p:nvSpPr>
        <p:spPr bwMode="auto">
          <a:xfrm>
            <a:off x="2083836" y="4272994"/>
            <a:ext cx="459688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KBrO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5KBr  +  3H</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3Br</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3K</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3H</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endParaRPr kumimoji="0" lang="uk-UA" altLang="uk-UA" sz="400" b="1" i="0" u="none" strike="noStrike" cap="none" normalizeH="0" baseline="0" dirty="0">
              <a:ln>
                <a:noFill/>
              </a:ln>
              <a:solidFill>
                <a:schemeClr val="tx1"/>
              </a:solidFill>
              <a:effectLst/>
            </a:endParaRPr>
          </a:p>
        </p:txBody>
      </p:sp>
      <p:graphicFrame>
        <p:nvGraphicFramePr>
          <p:cNvPr id="5" name="Объект 4">
            <a:extLst>
              <a:ext uri="{FF2B5EF4-FFF2-40B4-BE49-F238E27FC236}">
                <a16:creationId xmlns:a16="http://schemas.microsoft.com/office/drawing/2014/main" id="{59AE62B4-C105-456A-85F9-53A3B203C69A}"/>
              </a:ext>
            </a:extLst>
          </p:cNvPr>
          <p:cNvGraphicFramePr>
            <a:graphicFrameLocks noChangeAspect="1"/>
          </p:cNvGraphicFramePr>
          <p:nvPr>
            <p:extLst>
              <p:ext uri="{D42A27DB-BD31-4B8C-83A1-F6EECF244321}">
                <p14:modId xmlns:p14="http://schemas.microsoft.com/office/powerpoint/2010/main" val="2449058465"/>
              </p:ext>
            </p:extLst>
          </p:nvPr>
        </p:nvGraphicFramePr>
        <p:xfrm>
          <a:off x="2272829" y="4580771"/>
          <a:ext cx="4324350" cy="1038225"/>
        </p:xfrm>
        <a:graphic>
          <a:graphicData uri="http://schemas.openxmlformats.org/presentationml/2006/ole">
            <mc:AlternateContent xmlns:mc="http://schemas.openxmlformats.org/markup-compatibility/2006">
              <mc:Choice xmlns:v="urn:schemas-microsoft-com:vml" Requires="v">
                <p:oleObj spid="_x0000_s4138" name="ChemSketch" r:id="rId4" imgW="4328160" imgH="1045464" progId="ACD.ChemSketch.20">
                  <p:embed/>
                </p:oleObj>
              </mc:Choice>
              <mc:Fallback>
                <p:oleObj name="ChemSketch" r:id="rId4" imgW="4328160" imgH="1045464" progId="ACD.ChemSketch.20">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2829" y="4580771"/>
                        <a:ext cx="4324350" cy="1038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3">
            <a:extLst>
              <a:ext uri="{FF2B5EF4-FFF2-40B4-BE49-F238E27FC236}">
                <a16:creationId xmlns:a16="http://schemas.microsoft.com/office/drawing/2014/main" id="{825C758E-4712-46A8-A4BE-9319F3528E25}"/>
              </a:ext>
            </a:extLst>
          </p:cNvPr>
          <p:cNvSpPr>
            <a:spLocks noChangeArrowheads="1"/>
          </p:cNvSpPr>
          <p:nvPr/>
        </p:nvSpPr>
        <p:spPr bwMode="auto">
          <a:xfrm>
            <a:off x="2508195" y="5665163"/>
            <a:ext cx="38536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2KI  +  Br</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I</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2KBr</a:t>
            </a:r>
            <a:endParaRPr kumimoji="0" lang="uk-UA" altLang="uk-UA" sz="400" b="1"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2Na</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2NaI  +  Na</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endParaRPr kumimoji="0" lang="en-US" altLang="uk-UA" sz="1800" b="1"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5">
                                            <p:txEl>
                                              <p:pRg st="0" end="0"/>
                                            </p:txEl>
                                          </p:spTgt>
                                        </p:tgtEl>
                                        <p:attrNameLst>
                                          <p:attrName>style.visibility</p:attrName>
                                        </p:attrNameLst>
                                      </p:cBhvr>
                                      <p:to>
                                        <p:strVal val="visible"/>
                                      </p:to>
                                    </p:set>
                                    <p:animEffect transition="in" filter="fade">
                                      <p:cBhvr>
                                        <p:cTn id="7" dur="500"/>
                                        <p:tgtEl>
                                          <p:spTgt spid="3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 grpId="0" build="p"/>
      <p:bldP spid="7" grpId="0"/>
      <p:bldP spid="3" grpId="0" animBg="1"/>
      <p:bldP spid="9" grpId="0" animBg="1"/>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a:extLst>
              <a:ext uri="{FF2B5EF4-FFF2-40B4-BE49-F238E27FC236}">
                <a16:creationId xmlns:a16="http://schemas.microsoft.com/office/drawing/2014/main" id="{5642094B-9A0F-4F6C-AF4B-A35F4D867173}"/>
              </a:ext>
            </a:extLst>
          </p:cNvPr>
          <p:cNvSpPr/>
          <p:nvPr/>
        </p:nvSpPr>
        <p:spPr>
          <a:xfrm>
            <a:off x="93946" y="142421"/>
            <a:ext cx="8943584" cy="610248"/>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err="1">
                <a:latin typeface="Times New Roman" panose="02020603050405020304" pitchFamily="18" charset="0"/>
                <a:cs typeface="Times New Roman" panose="02020603050405020304" pitchFamily="18" charset="0"/>
              </a:rPr>
              <a:t>Цериметрія</a:t>
            </a:r>
            <a:r>
              <a:rPr lang="uk-UA" dirty="0">
                <a:latin typeface="Times New Roman" panose="02020603050405020304" pitchFamily="18" charset="0"/>
                <a:cs typeface="Times New Roman" panose="02020603050405020304" pitchFamily="18" charset="0"/>
              </a:rPr>
              <a:t>. Титрування церію (IV) сульфатом, індикатор - фероїн</a:t>
            </a:r>
          </a:p>
        </p:txBody>
      </p:sp>
      <p:sp>
        <p:nvSpPr>
          <p:cNvPr id="4" name="Rectangle 2">
            <a:extLst>
              <a:ext uri="{FF2B5EF4-FFF2-40B4-BE49-F238E27FC236}">
                <a16:creationId xmlns:a16="http://schemas.microsoft.com/office/drawing/2014/main" id="{C13862DC-DE05-4E9E-9584-F4CFCBCD1474}"/>
              </a:ext>
            </a:extLst>
          </p:cNvPr>
          <p:cNvSpPr>
            <a:spLocks noChangeArrowheads="1"/>
          </p:cNvSpPr>
          <p:nvPr/>
        </p:nvSpPr>
        <p:spPr bwMode="auto">
          <a:xfrm>
            <a:off x="2345094" y="75266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5" name="Объект 4">
            <a:extLst>
              <a:ext uri="{FF2B5EF4-FFF2-40B4-BE49-F238E27FC236}">
                <a16:creationId xmlns:a16="http://schemas.microsoft.com/office/drawing/2014/main" id="{7BCA1196-9299-434B-9AB2-E395F938A241}"/>
              </a:ext>
            </a:extLst>
          </p:cNvPr>
          <p:cNvGraphicFramePr>
            <a:graphicFrameLocks noChangeAspect="1"/>
          </p:cNvGraphicFramePr>
          <p:nvPr>
            <p:extLst>
              <p:ext uri="{D42A27DB-BD31-4B8C-83A1-F6EECF244321}">
                <p14:modId xmlns:p14="http://schemas.microsoft.com/office/powerpoint/2010/main" val="3080682144"/>
              </p:ext>
            </p:extLst>
          </p:nvPr>
        </p:nvGraphicFramePr>
        <p:xfrm>
          <a:off x="2858603" y="727718"/>
          <a:ext cx="4671526" cy="3509455"/>
        </p:xfrm>
        <a:graphic>
          <a:graphicData uri="http://schemas.openxmlformats.org/presentationml/2006/ole">
            <mc:AlternateContent xmlns:mc="http://schemas.openxmlformats.org/markup-compatibility/2006">
              <mc:Choice xmlns:v="urn:schemas-microsoft-com:vml" Requires="v">
                <p:oleObj spid="_x0000_s5193" name="ChemSketch" r:id="rId3" imgW="3828288" imgH="2880360" progId="ACD.ChemSketch.20">
                  <p:embed/>
                </p:oleObj>
              </mc:Choice>
              <mc:Fallback>
                <p:oleObj name="ChemSketch" r:id="rId3" imgW="3828288" imgH="2880360" progId="ACD.ChemSketch.2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8603" y="727718"/>
                        <a:ext cx="4671526" cy="3509455"/>
                      </a:xfrm>
                      <a:prstGeom prst="rect">
                        <a:avLst/>
                      </a:prstGeom>
                      <a:noFill/>
                    </p:spPr>
                  </p:pic>
                </p:oleObj>
              </mc:Fallback>
            </mc:AlternateContent>
          </a:graphicData>
        </a:graphic>
      </p:graphicFrame>
      <p:sp>
        <p:nvSpPr>
          <p:cNvPr id="6" name="Rectangle 4">
            <a:extLst>
              <a:ext uri="{FF2B5EF4-FFF2-40B4-BE49-F238E27FC236}">
                <a16:creationId xmlns:a16="http://schemas.microsoft.com/office/drawing/2014/main" id="{C4CA5006-BC71-4ECC-B90C-C994A58A0144}"/>
              </a:ext>
            </a:extLst>
          </p:cNvPr>
          <p:cNvSpPr>
            <a:spLocks noChangeArrowheads="1"/>
          </p:cNvSpPr>
          <p:nvPr/>
        </p:nvSpPr>
        <p:spPr bwMode="auto">
          <a:xfrm>
            <a:off x="2593910" y="434456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8" name="Овал 7">
            <a:extLst>
              <a:ext uri="{FF2B5EF4-FFF2-40B4-BE49-F238E27FC236}">
                <a16:creationId xmlns:a16="http://schemas.microsoft.com/office/drawing/2014/main" id="{C10969B8-29B9-4290-A39F-32FB2F3ACB5D}"/>
              </a:ext>
            </a:extLst>
          </p:cNvPr>
          <p:cNvSpPr/>
          <p:nvPr/>
        </p:nvSpPr>
        <p:spPr>
          <a:xfrm>
            <a:off x="2448126" y="6244180"/>
            <a:ext cx="6589404" cy="303486"/>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a:solidFill>
                  <a:srgbClr val="FF0000"/>
                </a:solidFill>
                <a:latin typeface="Times New Roman" panose="02020603050405020304" pitchFamily="18" charset="0"/>
                <a:cs typeface="Times New Roman" panose="02020603050405020304" pitchFamily="18" charset="0"/>
              </a:rPr>
              <a:t>Червоне</a:t>
            </a:r>
            <a:r>
              <a:rPr lang="uk-UA" dirty="0">
                <a:latin typeface="Times New Roman" panose="02020603050405020304" pitchFamily="18" charset="0"/>
                <a:cs typeface="Times New Roman" panose="02020603050405020304" pitchFamily="18" charset="0"/>
              </a:rPr>
              <a:t>			</a:t>
            </a:r>
            <a:r>
              <a:rPr lang="uk-UA" dirty="0">
                <a:solidFill>
                  <a:srgbClr val="0070C0"/>
                </a:solidFill>
                <a:latin typeface="Times New Roman" panose="02020603050405020304" pitchFamily="18" charset="0"/>
                <a:cs typeface="Times New Roman" panose="02020603050405020304" pitchFamily="18" charset="0"/>
              </a:rPr>
              <a:t>Синє</a:t>
            </a:r>
          </a:p>
        </p:txBody>
      </p:sp>
      <p:sp>
        <p:nvSpPr>
          <p:cNvPr id="2" name="TextBox 1">
            <a:extLst>
              <a:ext uri="{FF2B5EF4-FFF2-40B4-BE49-F238E27FC236}">
                <a16:creationId xmlns:a16="http://schemas.microsoft.com/office/drawing/2014/main" id="{9E304A4A-A49A-4BF8-BC5D-9382801059CC}"/>
              </a:ext>
            </a:extLst>
          </p:cNvPr>
          <p:cNvSpPr txBox="1"/>
          <p:nvPr/>
        </p:nvSpPr>
        <p:spPr>
          <a:xfrm>
            <a:off x="0" y="863485"/>
            <a:ext cx="3366563" cy="584775"/>
          </a:xfrm>
          <a:prstGeom prst="rect">
            <a:avLst/>
          </a:prstGeom>
          <a:noFill/>
        </p:spPr>
        <p:txBody>
          <a:bodyPr wrap="none" rtlCol="0">
            <a:spAutoFit/>
          </a:bodyPr>
          <a:lstStyle/>
          <a:p>
            <a:r>
              <a:rPr lang="uk-UA" sz="1600" b="1" i="1" dirty="0">
                <a:solidFill>
                  <a:srgbClr val="002060"/>
                </a:solidFill>
                <a:latin typeface="Times New Roman" panose="02020603050405020304" pitchFamily="18" charset="0"/>
                <a:cs typeface="Times New Roman" panose="02020603050405020304" pitchFamily="18" charset="0"/>
              </a:rPr>
              <a:t>Наприклад:</a:t>
            </a:r>
          </a:p>
          <a:p>
            <a:r>
              <a:rPr lang="uk-UA" sz="1600" dirty="0">
                <a:latin typeface="Times New Roman" panose="02020603050405020304" pitchFamily="18" charset="0"/>
                <a:cs typeface="Times New Roman" panose="02020603050405020304" pitchFamily="18" charset="0"/>
              </a:rPr>
              <a:t>Кількісне визначення </a:t>
            </a:r>
            <a:r>
              <a:rPr lang="uk-UA" sz="1600" dirty="0" err="1">
                <a:latin typeface="Times New Roman" panose="02020603050405020304" pitchFamily="18" charset="0"/>
                <a:cs typeface="Times New Roman" panose="02020603050405020304" pitchFamily="18" charset="0"/>
              </a:rPr>
              <a:t>парацетамолу</a:t>
            </a:r>
            <a:r>
              <a:rPr lang="uk-UA" sz="1600" dirty="0">
                <a:latin typeface="Times New Roman" panose="02020603050405020304" pitchFamily="18" charset="0"/>
                <a:cs typeface="Times New Roman" panose="02020603050405020304" pitchFamily="18" charset="0"/>
              </a:rPr>
              <a:t>:</a:t>
            </a:r>
          </a:p>
        </p:txBody>
      </p:sp>
      <p:sp>
        <p:nvSpPr>
          <p:cNvPr id="9" name="TextBox 8">
            <a:extLst>
              <a:ext uri="{FF2B5EF4-FFF2-40B4-BE49-F238E27FC236}">
                <a16:creationId xmlns:a16="http://schemas.microsoft.com/office/drawing/2014/main" id="{B1C752F8-70A9-4B16-B135-DC6071B562E8}"/>
              </a:ext>
            </a:extLst>
          </p:cNvPr>
          <p:cNvSpPr txBox="1"/>
          <p:nvPr/>
        </p:nvSpPr>
        <p:spPr>
          <a:xfrm>
            <a:off x="0" y="1742512"/>
            <a:ext cx="2858603" cy="1815882"/>
          </a:xfrm>
          <a:prstGeom prst="rect">
            <a:avLst/>
          </a:prstGeom>
          <a:noFill/>
        </p:spPr>
        <p:txBody>
          <a:bodyPr wrap="none" rtlCol="0">
            <a:spAutoFit/>
          </a:bodyPr>
          <a:lstStyle/>
          <a:p>
            <a:r>
              <a:rPr lang="uk-UA" sz="1600" dirty="0">
                <a:latin typeface="Times New Roman" panose="02020603050405020304" pitchFamily="18" charset="0"/>
                <a:cs typeface="Times New Roman" panose="02020603050405020304" pitchFamily="18" charset="0"/>
              </a:rPr>
              <a:t>Після попереднього </a:t>
            </a:r>
            <a:r>
              <a:rPr lang="uk-UA" sz="1600" dirty="0" err="1">
                <a:latin typeface="Times New Roman" panose="02020603050405020304" pitchFamily="18" charset="0"/>
                <a:cs typeface="Times New Roman" panose="02020603050405020304" pitchFamily="18" charset="0"/>
              </a:rPr>
              <a:t>гадролізу</a:t>
            </a:r>
            <a:r>
              <a:rPr lang="uk-UA" sz="1600" dirty="0">
                <a:latin typeface="Times New Roman" panose="02020603050405020304" pitchFamily="18" charset="0"/>
                <a:cs typeface="Times New Roman" panose="02020603050405020304" pitchFamily="18" charset="0"/>
              </a:rPr>
              <a:t>:</a:t>
            </a:r>
          </a:p>
          <a:p>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a:p>
            <a:r>
              <a:rPr lang="uk-UA" sz="1600" dirty="0">
                <a:latin typeface="Times New Roman" panose="02020603050405020304" pitchFamily="18" charset="0"/>
                <a:cs typeface="Times New Roman" panose="02020603050405020304" pitchFamily="18" charset="0"/>
              </a:rPr>
              <a:t>Аналізують </a:t>
            </a:r>
            <a:r>
              <a:rPr lang="uk-UA" sz="1600" dirty="0" err="1">
                <a:latin typeface="Times New Roman" panose="02020603050405020304" pitchFamily="18" charset="0"/>
                <a:cs typeface="Times New Roman" panose="02020603050405020304" pitchFamily="18" charset="0"/>
              </a:rPr>
              <a:t>цериметрично</a:t>
            </a:r>
            <a:r>
              <a:rPr lang="uk-UA" sz="1600" dirty="0">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C696E5FB-ECD5-4226-AFDE-FADA0CE01863}"/>
              </a:ext>
            </a:extLst>
          </p:cNvPr>
          <p:cNvSpPr txBox="1"/>
          <p:nvPr/>
        </p:nvSpPr>
        <p:spPr>
          <a:xfrm>
            <a:off x="0" y="5127755"/>
            <a:ext cx="3318024" cy="584775"/>
          </a:xfrm>
          <a:prstGeom prst="rect">
            <a:avLst/>
          </a:prstGeom>
          <a:noFill/>
        </p:spPr>
        <p:txBody>
          <a:bodyPr wrap="none" rtlCol="0">
            <a:spAutoFit/>
          </a:bodyPr>
          <a:lstStyle/>
          <a:p>
            <a:pPr algn="just"/>
            <a:r>
              <a:rPr lang="uk-UA" sz="1600" dirty="0">
                <a:latin typeface="Times New Roman" panose="02020603050405020304" pitchFamily="18" charset="0"/>
                <a:cs typeface="Times New Roman" panose="02020603050405020304" pitchFamily="18" charset="0"/>
              </a:rPr>
              <a:t>Фіксація кінцевої точки титрування</a:t>
            </a:r>
          </a:p>
          <a:p>
            <a:pPr algn="just"/>
            <a:r>
              <a:rPr lang="uk-UA" sz="1600" dirty="0">
                <a:latin typeface="Times New Roman" panose="02020603050405020304" pitchFamily="18" charset="0"/>
                <a:cs typeface="Times New Roman" panose="02020603050405020304" pitchFamily="18" charset="0"/>
              </a:rPr>
              <a:t>за зміною кольору індикатора</a:t>
            </a:r>
          </a:p>
        </p:txBody>
      </p:sp>
      <p:pic>
        <p:nvPicPr>
          <p:cNvPr id="12" name="Рисунок 11">
            <a:extLst>
              <a:ext uri="{FF2B5EF4-FFF2-40B4-BE49-F238E27FC236}">
                <a16:creationId xmlns:a16="http://schemas.microsoft.com/office/drawing/2014/main" id="{4283E733-BE9F-4650-ACEE-928D7C15DC11}"/>
              </a:ext>
            </a:extLst>
          </p:cNvPr>
          <p:cNvPicPr>
            <a:picLocks noChangeAspect="1"/>
          </p:cNvPicPr>
          <p:nvPr/>
        </p:nvPicPr>
        <p:blipFill>
          <a:blip r:embed="rId5"/>
          <a:stretch>
            <a:fillRect/>
          </a:stretch>
        </p:blipFill>
        <p:spPr>
          <a:xfrm>
            <a:off x="3614998" y="4237173"/>
            <a:ext cx="4619625" cy="1990725"/>
          </a:xfrm>
          <a:prstGeom prst="rect">
            <a:avLst/>
          </a:prstGeom>
        </p:spPr>
      </p:pic>
    </p:spTree>
    <p:extLst>
      <p:ext uri="{BB962C8B-B14F-4D97-AF65-F5344CB8AC3E}">
        <p14:creationId xmlns:p14="http://schemas.microsoft.com/office/powerpoint/2010/main" val="316458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262F0B8-8133-42C4-9EB0-AD25D9A5F20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
        <p:nvSpPr>
          <p:cNvPr id="3" name="Овал 2">
            <a:extLst>
              <a:ext uri="{FF2B5EF4-FFF2-40B4-BE49-F238E27FC236}">
                <a16:creationId xmlns:a16="http://schemas.microsoft.com/office/drawing/2014/main" id="{E8DC70B1-A3F9-4317-A331-A8A40942B190}"/>
              </a:ext>
            </a:extLst>
          </p:cNvPr>
          <p:cNvSpPr/>
          <p:nvPr/>
        </p:nvSpPr>
        <p:spPr>
          <a:xfrm>
            <a:off x="373224" y="142421"/>
            <a:ext cx="8397551" cy="522514"/>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err="1">
                <a:latin typeface="Times New Roman" panose="02020603050405020304" pitchFamily="18" charset="0"/>
                <a:cs typeface="Times New Roman" panose="02020603050405020304" pitchFamily="18" charset="0"/>
              </a:rPr>
              <a:t>Нітритометрія</a:t>
            </a:r>
            <a:r>
              <a:rPr lang="uk-UA" dirty="0">
                <a:latin typeface="Times New Roman" panose="02020603050405020304" pitchFamily="18" charset="0"/>
                <a:cs typeface="Times New Roman" panose="02020603050405020304" pitchFamily="18" charset="0"/>
              </a:rPr>
              <a:t>. Пряме титрування. Індикатор – дифеніламін</a:t>
            </a:r>
          </a:p>
        </p:txBody>
      </p:sp>
      <p:graphicFrame>
        <p:nvGraphicFramePr>
          <p:cNvPr id="5" name="Объект 4">
            <a:extLst>
              <a:ext uri="{FF2B5EF4-FFF2-40B4-BE49-F238E27FC236}">
                <a16:creationId xmlns:a16="http://schemas.microsoft.com/office/drawing/2014/main" id="{C95A2EE7-06C5-4834-8BFA-D38A0AEFF834}"/>
              </a:ext>
            </a:extLst>
          </p:cNvPr>
          <p:cNvGraphicFramePr>
            <a:graphicFrameLocks noChangeAspect="1"/>
          </p:cNvGraphicFramePr>
          <p:nvPr>
            <p:extLst>
              <p:ext uri="{D42A27DB-BD31-4B8C-83A1-F6EECF244321}">
                <p14:modId xmlns:p14="http://schemas.microsoft.com/office/powerpoint/2010/main" val="2523719284"/>
              </p:ext>
            </p:extLst>
          </p:nvPr>
        </p:nvGraphicFramePr>
        <p:xfrm>
          <a:off x="1740338" y="1601161"/>
          <a:ext cx="5663320" cy="1284125"/>
        </p:xfrm>
        <a:graphic>
          <a:graphicData uri="http://schemas.openxmlformats.org/presentationml/2006/ole">
            <mc:AlternateContent xmlns:mc="http://schemas.openxmlformats.org/markup-compatibility/2006">
              <mc:Choice xmlns:v="urn:schemas-microsoft-com:vml" Requires="v">
                <p:oleObj spid="_x0000_s6226" name="ChemSketch" r:id="rId3" imgW="3282696" imgH="743712" progId="ACD.ChemSketch.20">
                  <p:embed/>
                </p:oleObj>
              </mc:Choice>
              <mc:Fallback>
                <p:oleObj name="ChemSketch" r:id="rId3" imgW="3282696" imgH="743712" progId="ACD.ChemSketch.2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0338" y="1601161"/>
                        <a:ext cx="5663320" cy="1284125"/>
                      </a:xfrm>
                      <a:prstGeom prst="rect">
                        <a:avLst/>
                      </a:prstGeom>
                      <a:noFill/>
                    </p:spPr>
                  </p:pic>
                </p:oleObj>
              </mc:Fallback>
            </mc:AlternateContent>
          </a:graphicData>
        </a:graphic>
      </p:graphicFrame>
      <p:sp>
        <p:nvSpPr>
          <p:cNvPr id="6" name="Rectangle 4">
            <a:extLst>
              <a:ext uri="{FF2B5EF4-FFF2-40B4-BE49-F238E27FC236}">
                <a16:creationId xmlns:a16="http://schemas.microsoft.com/office/drawing/2014/main" id="{CFF43CC0-8639-4FA5-B460-2280A165E535}"/>
              </a:ext>
            </a:extLst>
          </p:cNvPr>
          <p:cNvSpPr>
            <a:spLocks noChangeArrowheads="1"/>
          </p:cNvSpPr>
          <p:nvPr/>
        </p:nvSpPr>
        <p:spPr bwMode="auto">
          <a:xfrm>
            <a:off x="373224" y="353319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7" name="Объект 6">
            <a:extLst>
              <a:ext uri="{FF2B5EF4-FFF2-40B4-BE49-F238E27FC236}">
                <a16:creationId xmlns:a16="http://schemas.microsoft.com/office/drawing/2014/main" id="{804A2D6A-0240-4FA0-838A-D9944F71FE50}"/>
              </a:ext>
            </a:extLst>
          </p:cNvPr>
          <p:cNvGraphicFramePr>
            <a:graphicFrameLocks noChangeAspect="1"/>
          </p:cNvGraphicFramePr>
          <p:nvPr>
            <p:extLst>
              <p:ext uri="{D42A27DB-BD31-4B8C-83A1-F6EECF244321}">
                <p14:modId xmlns:p14="http://schemas.microsoft.com/office/powerpoint/2010/main" val="1602729709"/>
              </p:ext>
            </p:extLst>
          </p:nvPr>
        </p:nvGraphicFramePr>
        <p:xfrm>
          <a:off x="552533" y="3883113"/>
          <a:ext cx="8038927" cy="1715472"/>
        </p:xfrm>
        <a:graphic>
          <a:graphicData uri="http://schemas.openxmlformats.org/presentationml/2006/ole">
            <mc:AlternateContent xmlns:mc="http://schemas.openxmlformats.org/markup-compatibility/2006">
              <mc:Choice xmlns:v="urn:schemas-microsoft-com:vml" Requires="v">
                <p:oleObj spid="_x0000_s6227" name="ChemSketch" r:id="rId5" imgW="6510528" imgH="1386840" progId="ACD.ChemSketch.20">
                  <p:embed/>
                </p:oleObj>
              </mc:Choice>
              <mc:Fallback>
                <p:oleObj name="ChemSketch" r:id="rId5" imgW="6510528" imgH="1386840" progId="ACD.ChemSketch.20">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533" y="3883113"/>
                        <a:ext cx="8038927" cy="1715472"/>
                      </a:xfrm>
                      <a:prstGeom prst="rect">
                        <a:avLst/>
                      </a:prstGeom>
                      <a:noFill/>
                    </p:spPr>
                  </p:pic>
                </p:oleObj>
              </mc:Fallback>
            </mc:AlternateContent>
          </a:graphicData>
        </a:graphic>
      </p:graphicFrame>
      <p:sp>
        <p:nvSpPr>
          <p:cNvPr id="4" name="TextBox 3">
            <a:extLst>
              <a:ext uri="{FF2B5EF4-FFF2-40B4-BE49-F238E27FC236}">
                <a16:creationId xmlns:a16="http://schemas.microsoft.com/office/drawing/2014/main" id="{6C410B4A-64ED-454A-AD92-E45980EB2098}"/>
              </a:ext>
            </a:extLst>
          </p:cNvPr>
          <p:cNvSpPr txBox="1"/>
          <p:nvPr/>
        </p:nvSpPr>
        <p:spPr>
          <a:xfrm>
            <a:off x="477479" y="1019439"/>
            <a:ext cx="8189037" cy="369332"/>
          </a:xfrm>
          <a:prstGeom prst="rect">
            <a:avLst/>
          </a:prstGeom>
          <a:noFill/>
        </p:spPr>
        <p:txBody>
          <a:bodyPr wrap="none" rtlCol="0">
            <a:spAutoFit/>
          </a:bodyPr>
          <a:lstStyle/>
          <a:p>
            <a:pPr algn="ctr"/>
            <a:r>
              <a:rPr lang="uk-UA" dirty="0">
                <a:latin typeface="Times New Roman" panose="02020603050405020304" pitchFamily="18" charset="0"/>
                <a:cs typeface="Times New Roman" panose="02020603050405020304" pitchFamily="18" charset="0"/>
              </a:rPr>
              <a:t>Використовують для визначення лікарських засобів похідних ароматичних амінів</a:t>
            </a:r>
          </a:p>
        </p:txBody>
      </p:sp>
      <p:sp>
        <p:nvSpPr>
          <p:cNvPr id="8" name="TextBox 7">
            <a:extLst>
              <a:ext uri="{FF2B5EF4-FFF2-40B4-BE49-F238E27FC236}">
                <a16:creationId xmlns:a16="http://schemas.microsoft.com/office/drawing/2014/main" id="{FA92C79F-D833-423D-BD71-A0D4F999EB98}"/>
              </a:ext>
            </a:extLst>
          </p:cNvPr>
          <p:cNvSpPr txBox="1"/>
          <p:nvPr/>
        </p:nvSpPr>
        <p:spPr>
          <a:xfrm>
            <a:off x="173506" y="3061822"/>
            <a:ext cx="8796980" cy="646331"/>
          </a:xfrm>
          <a:prstGeom prst="rect">
            <a:avLst/>
          </a:prstGeom>
          <a:noFill/>
        </p:spPr>
        <p:txBody>
          <a:bodyPr wrap="square" rtlCol="0">
            <a:spAutoFit/>
          </a:bodyPr>
          <a:lstStyle/>
          <a:p>
            <a:pPr algn="ctr"/>
            <a:r>
              <a:rPr lang="uk-UA" dirty="0">
                <a:latin typeface="Times New Roman" panose="02020603050405020304" pitchFamily="18" charset="0"/>
                <a:cs typeface="Times New Roman" panose="02020603050405020304" pitchFamily="18" charset="0"/>
              </a:rPr>
              <a:t>Індикатор в присутності нітритів </a:t>
            </a:r>
            <a:r>
              <a:rPr lang="uk-UA" dirty="0" err="1">
                <a:latin typeface="Times New Roman" panose="02020603050405020304" pitchFamily="18" charset="0"/>
                <a:cs typeface="Times New Roman" panose="02020603050405020304" pitchFamily="18" charset="0"/>
              </a:rPr>
              <a:t>окиснюється</a:t>
            </a:r>
            <a:r>
              <a:rPr lang="uk-UA" dirty="0">
                <a:latin typeface="Times New Roman" panose="02020603050405020304" pitchFamily="18" charset="0"/>
                <a:cs typeface="Times New Roman" panose="02020603050405020304" pitchFamily="18" charset="0"/>
              </a:rPr>
              <a:t> з утворенням барвника синього кольору в кислому середовищі</a:t>
            </a:r>
          </a:p>
        </p:txBody>
      </p:sp>
    </p:spTree>
    <p:extLst>
      <p:ext uri="{BB962C8B-B14F-4D97-AF65-F5344CB8AC3E}">
        <p14:creationId xmlns:p14="http://schemas.microsoft.com/office/powerpoint/2010/main" val="64007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403C61E2-A144-4359-9416-967D692F67A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
        <p:nvSpPr>
          <p:cNvPr id="3" name="Овал 2">
            <a:extLst>
              <a:ext uri="{FF2B5EF4-FFF2-40B4-BE49-F238E27FC236}">
                <a16:creationId xmlns:a16="http://schemas.microsoft.com/office/drawing/2014/main" id="{C71F6988-9D88-4E67-9057-E67E8A7129C1}"/>
              </a:ext>
            </a:extLst>
          </p:cNvPr>
          <p:cNvSpPr/>
          <p:nvPr/>
        </p:nvSpPr>
        <p:spPr>
          <a:xfrm>
            <a:off x="0" y="142421"/>
            <a:ext cx="9144000" cy="1097656"/>
          </a:xfrm>
          <a:prstGeom prst="ellipse">
            <a:avLst/>
          </a:prstGeom>
          <a:solidFill>
            <a:srgbClr val="CC00C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err="1">
                <a:latin typeface="Times New Roman" panose="02020603050405020304" pitchFamily="18" charset="0"/>
                <a:cs typeface="Times New Roman" panose="02020603050405020304" pitchFamily="18" charset="0"/>
              </a:rPr>
              <a:t>Пермангонатометрія</a:t>
            </a:r>
            <a:r>
              <a:rPr lang="uk-UA" dirty="0">
                <a:latin typeface="Times New Roman" panose="02020603050405020304" pitchFamily="18" charset="0"/>
                <a:cs typeface="Times New Roman" panose="02020603050405020304" pitchFamily="18" charset="0"/>
              </a:rPr>
              <a:t>. Пряме титрування. Титрування проводять без індикатора тому, що сам </a:t>
            </a:r>
            <a:r>
              <a:rPr lang="uk-UA" dirty="0" err="1">
                <a:latin typeface="Times New Roman" panose="02020603050405020304" pitchFamily="18" charset="0"/>
                <a:cs typeface="Times New Roman" panose="02020603050405020304" pitchFamily="18" charset="0"/>
              </a:rPr>
              <a:t>титрант</a:t>
            </a:r>
            <a:r>
              <a:rPr lang="uk-UA" dirty="0">
                <a:latin typeface="Times New Roman" panose="02020603050405020304" pitchFamily="18" charset="0"/>
                <a:cs typeface="Times New Roman" panose="02020603050405020304" pitchFamily="18" charset="0"/>
              </a:rPr>
              <a:t> змінює колір в залежності від </a:t>
            </a:r>
            <a:r>
              <a:rPr lang="uk-UA" dirty="0" err="1">
                <a:latin typeface="Times New Roman" panose="02020603050405020304" pitchFamily="18" charset="0"/>
                <a:cs typeface="Times New Roman" panose="02020603050405020304" pitchFamily="18" charset="0"/>
              </a:rPr>
              <a:t>рН</a:t>
            </a:r>
            <a:r>
              <a:rPr lang="uk-UA" dirty="0">
                <a:latin typeface="Times New Roman" panose="02020603050405020304" pitchFamily="18" charset="0"/>
                <a:cs typeface="Times New Roman" panose="02020603050405020304" pitchFamily="18" charset="0"/>
              </a:rPr>
              <a:t> середовища</a:t>
            </a:r>
          </a:p>
        </p:txBody>
      </p:sp>
      <p:sp>
        <p:nvSpPr>
          <p:cNvPr id="5" name="TextBox 4">
            <a:extLst>
              <a:ext uri="{FF2B5EF4-FFF2-40B4-BE49-F238E27FC236}">
                <a16:creationId xmlns:a16="http://schemas.microsoft.com/office/drawing/2014/main" id="{A0EE5738-4E0E-4DD4-A33E-E83B6A7656D6}"/>
              </a:ext>
            </a:extLst>
          </p:cNvPr>
          <p:cNvSpPr txBox="1"/>
          <p:nvPr/>
        </p:nvSpPr>
        <p:spPr>
          <a:xfrm>
            <a:off x="1746376" y="1525018"/>
            <a:ext cx="5651240" cy="369332"/>
          </a:xfrm>
          <a:prstGeom prst="rect">
            <a:avLst/>
          </a:prstGeom>
          <a:noFill/>
        </p:spPr>
        <p:txBody>
          <a:bodyPr wrap="square">
            <a:spAutoFit/>
          </a:bodyPr>
          <a:lstStyle/>
          <a:p>
            <a:r>
              <a:rPr lang="en-US" sz="1800" b="1" dirty="0">
                <a:effectLst/>
                <a:latin typeface="Times New Roman" panose="02020603050405020304" pitchFamily="18" charset="0"/>
                <a:ea typeface="Calibri" panose="020F0502020204030204" pitchFamily="34" charset="0"/>
              </a:rPr>
              <a:t>5NO</a:t>
            </a:r>
            <a:r>
              <a:rPr lang="en-US" sz="1800" b="1" baseline="-25000" dirty="0">
                <a:effectLst/>
                <a:latin typeface="Times New Roman" panose="02020603050405020304" pitchFamily="18" charset="0"/>
                <a:ea typeface="Calibri" panose="020F0502020204030204" pitchFamily="34" charset="0"/>
              </a:rPr>
              <a:t>2</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2MnO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6H</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5NO</a:t>
            </a:r>
            <a:r>
              <a:rPr lang="en-US" sz="1800" b="1" baseline="-25000" dirty="0">
                <a:effectLst/>
                <a:latin typeface="Times New Roman" panose="02020603050405020304" pitchFamily="18" charset="0"/>
                <a:ea typeface="Calibri" panose="020F0502020204030204" pitchFamily="34" charset="0"/>
              </a:rPr>
              <a:t>3</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2Mn</a:t>
            </a:r>
            <a:r>
              <a:rPr lang="en-US" sz="1800" b="1" baseline="30000" dirty="0">
                <a:effectLst/>
                <a:latin typeface="Times New Roman" panose="02020603050405020304" pitchFamily="18" charset="0"/>
                <a:ea typeface="Calibri" panose="020F0502020204030204" pitchFamily="34" charset="0"/>
              </a:rPr>
              <a:t>2+</a:t>
            </a:r>
            <a:r>
              <a:rPr lang="en-US" sz="1800" b="1" dirty="0">
                <a:effectLst/>
                <a:latin typeface="Times New Roman" panose="02020603050405020304" pitchFamily="18" charset="0"/>
                <a:ea typeface="Calibri" panose="020F0502020204030204" pitchFamily="34" charset="0"/>
              </a:rPr>
              <a:t>  +  3H</a:t>
            </a:r>
            <a:r>
              <a:rPr lang="en-US" sz="1800" b="1" baseline="-25000" dirty="0">
                <a:effectLst/>
                <a:latin typeface="Times New Roman" panose="02020603050405020304" pitchFamily="18" charset="0"/>
                <a:ea typeface="Calibri" panose="020F0502020204030204" pitchFamily="34" charset="0"/>
              </a:rPr>
              <a:t>2</a:t>
            </a:r>
            <a:r>
              <a:rPr lang="en-US" sz="1800" b="1" dirty="0">
                <a:effectLst/>
                <a:latin typeface="Times New Roman" panose="02020603050405020304" pitchFamily="18" charset="0"/>
                <a:ea typeface="Calibri" panose="020F0502020204030204" pitchFamily="34" charset="0"/>
              </a:rPr>
              <a:t>O</a:t>
            </a:r>
            <a:endParaRPr lang="uk-UA" b="1" dirty="0"/>
          </a:p>
        </p:txBody>
      </p:sp>
      <p:sp>
        <p:nvSpPr>
          <p:cNvPr id="6" name="Овал 5">
            <a:extLst>
              <a:ext uri="{FF2B5EF4-FFF2-40B4-BE49-F238E27FC236}">
                <a16:creationId xmlns:a16="http://schemas.microsoft.com/office/drawing/2014/main" id="{B8A22BB1-3DB4-4285-B718-AD481C73F6BF}"/>
              </a:ext>
            </a:extLst>
          </p:cNvPr>
          <p:cNvSpPr/>
          <p:nvPr/>
        </p:nvSpPr>
        <p:spPr>
          <a:xfrm>
            <a:off x="3582954" y="1852401"/>
            <a:ext cx="1978089" cy="522514"/>
          </a:xfrm>
          <a:prstGeom prst="ellipse">
            <a:avLst/>
          </a:prstGeom>
          <a:solidFill>
            <a:srgbClr val="CC00CC"/>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800" b="1" dirty="0">
                <a:effectLst/>
                <a:latin typeface="Times New Roman" panose="02020603050405020304" pitchFamily="18" charset="0"/>
                <a:ea typeface="Calibri" panose="020F0502020204030204" pitchFamily="34" charset="0"/>
              </a:rPr>
              <a:t>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a:t>
            </a:r>
            <a:endParaRPr lang="uk-UA" dirty="0"/>
          </a:p>
        </p:txBody>
      </p:sp>
      <p:sp>
        <p:nvSpPr>
          <p:cNvPr id="7" name="Овал 6">
            <a:extLst>
              <a:ext uri="{FF2B5EF4-FFF2-40B4-BE49-F238E27FC236}">
                <a16:creationId xmlns:a16="http://schemas.microsoft.com/office/drawing/2014/main" id="{EBABD0A0-A0A7-404B-AD7D-C590FD40CE06}"/>
              </a:ext>
            </a:extLst>
          </p:cNvPr>
          <p:cNvSpPr/>
          <p:nvPr/>
        </p:nvSpPr>
        <p:spPr>
          <a:xfrm>
            <a:off x="6754127" y="3527422"/>
            <a:ext cx="1978089" cy="522514"/>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effectLst/>
                <a:latin typeface="Times New Roman" panose="02020603050405020304" pitchFamily="18" charset="0"/>
                <a:ea typeface="Calibri" panose="020F0502020204030204" pitchFamily="34" charset="0"/>
              </a:rPr>
              <a:t>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2–</a:t>
            </a:r>
            <a:endParaRPr lang="uk-UA" dirty="0"/>
          </a:p>
        </p:txBody>
      </p:sp>
      <p:sp>
        <p:nvSpPr>
          <p:cNvPr id="8" name="Овал 7">
            <a:extLst>
              <a:ext uri="{FF2B5EF4-FFF2-40B4-BE49-F238E27FC236}">
                <a16:creationId xmlns:a16="http://schemas.microsoft.com/office/drawing/2014/main" id="{C70F516B-DE32-405E-9489-D12D108F5C75}"/>
              </a:ext>
            </a:extLst>
          </p:cNvPr>
          <p:cNvSpPr/>
          <p:nvPr/>
        </p:nvSpPr>
        <p:spPr>
          <a:xfrm>
            <a:off x="3582954" y="3529498"/>
            <a:ext cx="1978089" cy="522514"/>
          </a:xfrm>
          <a:prstGeom prst="ellipse">
            <a:avLst/>
          </a:prstGeom>
          <a:solidFill>
            <a:schemeClr val="accent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MnO</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
        <p:nvSpPr>
          <p:cNvPr id="9" name="Овал 8">
            <a:extLst>
              <a:ext uri="{FF2B5EF4-FFF2-40B4-BE49-F238E27FC236}">
                <a16:creationId xmlns:a16="http://schemas.microsoft.com/office/drawing/2014/main" id="{BF10FA99-47F0-4CAF-A415-655475C62385}"/>
              </a:ext>
            </a:extLst>
          </p:cNvPr>
          <p:cNvSpPr/>
          <p:nvPr/>
        </p:nvSpPr>
        <p:spPr>
          <a:xfrm>
            <a:off x="638829" y="3522504"/>
            <a:ext cx="1978089" cy="522514"/>
          </a:xfrm>
          <a:prstGeom prst="ellipse">
            <a:avLst/>
          </a:prstGeom>
          <a:solidFill>
            <a:schemeClr val="bg1"/>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800" b="1" dirty="0">
                <a:solidFill>
                  <a:schemeClr val="tx1"/>
                </a:solidFill>
                <a:effectLst/>
                <a:latin typeface="Times New Roman" panose="02020603050405020304" pitchFamily="18" charset="0"/>
                <a:ea typeface="Calibri" panose="020F0502020204030204" pitchFamily="34" charset="0"/>
              </a:rPr>
              <a:t>Mn</a:t>
            </a:r>
            <a:r>
              <a:rPr lang="en-US" sz="1800" b="1" baseline="30000" dirty="0">
                <a:solidFill>
                  <a:schemeClr val="tx1"/>
                </a:solidFill>
                <a:effectLst/>
                <a:latin typeface="Times New Roman" panose="02020603050405020304" pitchFamily="18" charset="0"/>
                <a:ea typeface="Calibri" panose="020F0502020204030204" pitchFamily="34" charset="0"/>
              </a:rPr>
              <a:t>2+</a:t>
            </a:r>
            <a:endParaRPr lang="uk-UA" dirty="0">
              <a:solidFill>
                <a:schemeClr val="tx1"/>
              </a:solidFill>
            </a:endParaRPr>
          </a:p>
        </p:txBody>
      </p:sp>
      <p:cxnSp>
        <p:nvCxnSpPr>
          <p:cNvPr id="11" name="Прямая соединительная линия 10">
            <a:extLst>
              <a:ext uri="{FF2B5EF4-FFF2-40B4-BE49-F238E27FC236}">
                <a16:creationId xmlns:a16="http://schemas.microsoft.com/office/drawing/2014/main" id="{EE8719C6-2C66-41F1-8413-155C39642A08}"/>
              </a:ext>
            </a:extLst>
          </p:cNvPr>
          <p:cNvCxnSpPr>
            <a:stCxn id="6" idx="2"/>
            <a:endCxn id="9" idx="0"/>
          </p:cNvCxnSpPr>
          <p:nvPr/>
        </p:nvCxnSpPr>
        <p:spPr>
          <a:xfrm flipH="1">
            <a:off x="1627874" y="2113658"/>
            <a:ext cx="1955080" cy="1408846"/>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2" name="Прямая соединительная линия 11">
            <a:extLst>
              <a:ext uri="{FF2B5EF4-FFF2-40B4-BE49-F238E27FC236}">
                <a16:creationId xmlns:a16="http://schemas.microsoft.com/office/drawing/2014/main" id="{B3CD55A8-8EF8-42E3-B2D4-58EFD196DFA1}"/>
              </a:ext>
            </a:extLst>
          </p:cNvPr>
          <p:cNvCxnSpPr>
            <a:cxnSpLocks/>
            <a:stCxn id="6" idx="4"/>
            <a:endCxn id="8" idx="0"/>
          </p:cNvCxnSpPr>
          <p:nvPr/>
        </p:nvCxnSpPr>
        <p:spPr>
          <a:xfrm>
            <a:off x="4571999" y="2374915"/>
            <a:ext cx="0" cy="1154583"/>
          </a:xfrm>
          <a:prstGeom prst="line">
            <a:avLst/>
          </a:prstGeom>
          <a:ln/>
        </p:spPr>
        <p:style>
          <a:lnRef idx="3">
            <a:schemeClr val="accent5"/>
          </a:lnRef>
          <a:fillRef idx="0">
            <a:schemeClr val="accent5"/>
          </a:fillRef>
          <a:effectRef idx="2">
            <a:schemeClr val="accent5"/>
          </a:effectRef>
          <a:fontRef idx="minor">
            <a:schemeClr val="tx1"/>
          </a:fontRef>
        </p:style>
      </p:cxnSp>
      <p:cxnSp>
        <p:nvCxnSpPr>
          <p:cNvPr id="15" name="Прямая соединительная линия 14">
            <a:extLst>
              <a:ext uri="{FF2B5EF4-FFF2-40B4-BE49-F238E27FC236}">
                <a16:creationId xmlns:a16="http://schemas.microsoft.com/office/drawing/2014/main" id="{FB19A516-17B7-4B17-BCF4-CB560EB3F729}"/>
              </a:ext>
            </a:extLst>
          </p:cNvPr>
          <p:cNvCxnSpPr>
            <a:cxnSpLocks/>
            <a:stCxn id="6" idx="6"/>
            <a:endCxn id="7" idx="0"/>
          </p:cNvCxnSpPr>
          <p:nvPr/>
        </p:nvCxnSpPr>
        <p:spPr>
          <a:xfrm>
            <a:off x="5561043" y="2113658"/>
            <a:ext cx="2182129" cy="1413764"/>
          </a:xfrm>
          <a:prstGeom prst="line">
            <a:avLst/>
          </a:prstGeom>
          <a:ln/>
        </p:spPr>
        <p:style>
          <a:lnRef idx="3">
            <a:schemeClr val="accent1"/>
          </a:lnRef>
          <a:fillRef idx="0">
            <a:schemeClr val="accent1"/>
          </a:fillRef>
          <a:effectRef idx="2">
            <a:schemeClr val="accent1"/>
          </a:effectRef>
          <a:fontRef idx="minor">
            <a:schemeClr val="tx1"/>
          </a:fontRef>
        </p:style>
      </p:cxnSp>
      <p:sp>
        <p:nvSpPr>
          <p:cNvPr id="18" name="Овал 17">
            <a:extLst>
              <a:ext uri="{FF2B5EF4-FFF2-40B4-BE49-F238E27FC236}">
                <a16:creationId xmlns:a16="http://schemas.microsoft.com/office/drawing/2014/main" id="{C0ECC6EC-77F1-4A22-B225-4411A2AFF492}"/>
              </a:ext>
            </a:extLst>
          </p:cNvPr>
          <p:cNvSpPr/>
          <p:nvPr/>
        </p:nvSpPr>
        <p:spPr>
          <a:xfrm>
            <a:off x="2223814" y="2474100"/>
            <a:ext cx="690466" cy="702907"/>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sp>
        <p:nvSpPr>
          <p:cNvPr id="19" name="Овал 18">
            <a:extLst>
              <a:ext uri="{FF2B5EF4-FFF2-40B4-BE49-F238E27FC236}">
                <a16:creationId xmlns:a16="http://schemas.microsoft.com/office/drawing/2014/main" id="{F21E2F77-3EBC-49FF-9B93-607829D8CC90}"/>
              </a:ext>
            </a:extLst>
          </p:cNvPr>
          <p:cNvSpPr/>
          <p:nvPr/>
        </p:nvSpPr>
        <p:spPr>
          <a:xfrm>
            <a:off x="4212768" y="2471641"/>
            <a:ext cx="718457" cy="696686"/>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sp>
        <p:nvSpPr>
          <p:cNvPr id="20" name="Овал 19">
            <a:extLst>
              <a:ext uri="{FF2B5EF4-FFF2-40B4-BE49-F238E27FC236}">
                <a16:creationId xmlns:a16="http://schemas.microsoft.com/office/drawing/2014/main" id="{17E18D62-06B4-4D42-897C-04D40265A840}"/>
              </a:ext>
            </a:extLst>
          </p:cNvPr>
          <p:cNvSpPr/>
          <p:nvPr/>
        </p:nvSpPr>
        <p:spPr>
          <a:xfrm>
            <a:off x="6306874" y="2476067"/>
            <a:ext cx="690466" cy="702907"/>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pic>
        <p:nvPicPr>
          <p:cNvPr id="22" name="Рисунок 21">
            <a:extLst>
              <a:ext uri="{FF2B5EF4-FFF2-40B4-BE49-F238E27FC236}">
                <a16:creationId xmlns:a16="http://schemas.microsoft.com/office/drawing/2014/main" id="{20FD7442-0257-42B9-B915-45A865CFB535}"/>
              </a:ext>
            </a:extLst>
          </p:cNvPr>
          <p:cNvPicPr>
            <a:picLocks noChangeAspect="1"/>
          </p:cNvPicPr>
          <p:nvPr/>
        </p:nvPicPr>
        <p:blipFill rotWithShape="1">
          <a:blip r:embed="rId2"/>
          <a:srcRect t="26145" b="5767"/>
          <a:stretch/>
        </p:blipFill>
        <p:spPr>
          <a:xfrm>
            <a:off x="0" y="4058432"/>
            <a:ext cx="9144000" cy="2799567"/>
          </a:xfrm>
          <a:prstGeom prst="rect">
            <a:avLst/>
          </a:prstGeom>
        </p:spPr>
      </p:pic>
    </p:spTree>
    <p:extLst>
      <p:ext uri="{BB962C8B-B14F-4D97-AF65-F5344CB8AC3E}">
        <p14:creationId xmlns:p14="http://schemas.microsoft.com/office/powerpoint/2010/main" val="384244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6">
            <a:extLst>
              <a:ext uri="{FF2B5EF4-FFF2-40B4-BE49-F238E27FC236}">
                <a16:creationId xmlns:a16="http://schemas.microsoft.com/office/drawing/2014/main" id="{C8F0954E-3411-4AA6-85D8-B50BD18AAC86}"/>
              </a:ext>
            </a:extLst>
          </p:cNvPr>
          <p:cNvSpPr txBox="1">
            <a:spLocks noChangeArrowheads="1"/>
          </p:cNvSpPr>
          <p:nvPr/>
        </p:nvSpPr>
        <p:spPr bwMode="auto">
          <a:xfrm>
            <a:off x="267570" y="2096213"/>
            <a:ext cx="3502764" cy="359579"/>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1800" dirty="0">
                <a:latin typeface="Times New Roman" panose="02020603050405020304" pitchFamily="18" charset="0"/>
              </a:rPr>
              <a:t>(</a:t>
            </a:r>
            <a:r>
              <a:rPr lang="uk-UA" altLang="uk-UA" sz="1800" dirty="0">
                <a:latin typeface="Times New Roman" panose="02020603050405020304" pitchFamily="18" charset="0"/>
              </a:rPr>
              <a:t>пряме і </a:t>
            </a:r>
            <a:r>
              <a:rPr lang="uk-UA" altLang="uk-UA" sz="1800" dirty="0" err="1">
                <a:latin typeface="Times New Roman" panose="02020603050405020304" pitchFamily="18" charset="0"/>
              </a:rPr>
              <a:t>замісникове</a:t>
            </a:r>
            <a:r>
              <a:rPr lang="uk-UA" altLang="uk-UA" sz="1800" dirty="0">
                <a:latin typeface="Times New Roman" panose="02020603050405020304" pitchFamily="18" charset="0"/>
              </a:rPr>
              <a:t> титрування</a:t>
            </a:r>
            <a:r>
              <a:rPr lang="ru-RU" altLang="uk-UA" sz="1800" dirty="0">
                <a:latin typeface="Times New Roman" panose="02020603050405020304" pitchFamily="18" charset="0"/>
              </a:rPr>
              <a:t>)</a:t>
            </a:r>
          </a:p>
        </p:txBody>
      </p:sp>
      <p:sp>
        <p:nvSpPr>
          <p:cNvPr id="40967" name="Text Box 7">
            <a:extLst>
              <a:ext uri="{FF2B5EF4-FFF2-40B4-BE49-F238E27FC236}">
                <a16:creationId xmlns:a16="http://schemas.microsoft.com/office/drawing/2014/main" id="{065921BA-D907-4C45-83B1-C3B6DF5BF0B0}"/>
              </a:ext>
            </a:extLst>
          </p:cNvPr>
          <p:cNvSpPr txBox="1">
            <a:spLocks noChangeArrowheads="1"/>
          </p:cNvSpPr>
          <p:nvPr/>
        </p:nvSpPr>
        <p:spPr bwMode="auto">
          <a:xfrm>
            <a:off x="1120070" y="3429000"/>
            <a:ext cx="2411127" cy="342900"/>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1800" dirty="0">
                <a:latin typeface="Times New Roman" panose="02020603050405020304" pitchFamily="18" charset="0"/>
              </a:rPr>
              <a:t>(</a:t>
            </a:r>
            <a:r>
              <a:rPr lang="uk-UA" altLang="uk-UA" sz="1800" dirty="0">
                <a:latin typeface="Times New Roman" panose="02020603050405020304" pitchFamily="18" charset="0"/>
              </a:rPr>
              <a:t>зворотне титрування</a:t>
            </a:r>
            <a:r>
              <a:rPr lang="ru-RU" altLang="uk-UA" sz="1800" dirty="0">
                <a:latin typeface="Times New Roman" panose="02020603050405020304" pitchFamily="18" charset="0"/>
              </a:rPr>
              <a:t>)</a:t>
            </a:r>
          </a:p>
        </p:txBody>
      </p:sp>
      <p:sp>
        <p:nvSpPr>
          <p:cNvPr id="40968" name="Text Box 8">
            <a:extLst>
              <a:ext uri="{FF2B5EF4-FFF2-40B4-BE49-F238E27FC236}">
                <a16:creationId xmlns:a16="http://schemas.microsoft.com/office/drawing/2014/main" id="{02DEC728-511E-4878-B6A4-2424B4E158DC}"/>
              </a:ext>
            </a:extLst>
          </p:cNvPr>
          <p:cNvSpPr txBox="1">
            <a:spLocks noChangeArrowheads="1"/>
          </p:cNvSpPr>
          <p:nvPr/>
        </p:nvSpPr>
        <p:spPr bwMode="auto">
          <a:xfrm>
            <a:off x="1058057" y="181038"/>
            <a:ext cx="70278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uk-UA" altLang="uk-UA" sz="2400" b="1" dirty="0">
                <a:solidFill>
                  <a:srgbClr val="002060"/>
                </a:solidFill>
                <a:latin typeface="Times New Roman" panose="02020603050405020304" pitchFamily="18" charset="0"/>
              </a:rPr>
              <a:t>Формули розрахунку в </a:t>
            </a:r>
            <a:r>
              <a:rPr lang="uk-UA" altLang="uk-UA" sz="2400" b="1" dirty="0" err="1">
                <a:solidFill>
                  <a:srgbClr val="002060"/>
                </a:solidFill>
                <a:latin typeface="Times New Roman" panose="02020603050405020304" pitchFamily="18" charset="0"/>
              </a:rPr>
              <a:t>титриметричному</a:t>
            </a:r>
            <a:r>
              <a:rPr lang="uk-UA" altLang="uk-UA" sz="2400" b="1" dirty="0">
                <a:solidFill>
                  <a:srgbClr val="002060"/>
                </a:solidFill>
                <a:latin typeface="Times New Roman" panose="02020603050405020304" pitchFamily="18" charset="0"/>
              </a:rPr>
              <a:t> аналізі</a:t>
            </a:r>
          </a:p>
        </p:txBody>
      </p:sp>
      <p:sp>
        <p:nvSpPr>
          <p:cNvPr id="40969" name="Rectangle 9">
            <a:extLst>
              <a:ext uri="{FF2B5EF4-FFF2-40B4-BE49-F238E27FC236}">
                <a16:creationId xmlns:a16="http://schemas.microsoft.com/office/drawing/2014/main" id="{7A55DDC9-C1FA-400E-AB2F-A57C6FBE56EA}"/>
              </a:ext>
            </a:extLst>
          </p:cNvPr>
          <p:cNvSpPr>
            <a:spLocks noChangeArrowheads="1"/>
          </p:cNvSpPr>
          <p:nvPr/>
        </p:nvSpPr>
        <p:spPr bwMode="auto">
          <a:xfrm>
            <a:off x="257170" y="979008"/>
            <a:ext cx="38056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marL="257175" indent="-257175">
              <a:buFont typeface="Wingdings" panose="05000000000000000000" pitchFamily="2" charset="2"/>
              <a:buChar char="ü"/>
            </a:pPr>
            <a:r>
              <a:rPr lang="uk-UA" altLang="uk-UA" sz="1800" b="1" dirty="0">
                <a:solidFill>
                  <a:srgbClr val="002060"/>
                </a:solidFill>
                <a:latin typeface="Times New Roman" panose="02020603050405020304" pitchFamily="18" charset="0"/>
              </a:rPr>
              <a:t>Метод індивідуальних наважок</a:t>
            </a:r>
            <a:r>
              <a:rPr lang="en-US" altLang="uk-UA" sz="1800" b="1" dirty="0">
                <a:solidFill>
                  <a:srgbClr val="002060"/>
                </a:solidFill>
                <a:latin typeface="Times New Roman" panose="02020603050405020304" pitchFamily="18" charset="0"/>
              </a:rPr>
              <a:t>:</a:t>
            </a:r>
            <a:endParaRPr lang="ru-RU" altLang="uk-UA" sz="1800" b="1" dirty="0">
              <a:solidFill>
                <a:srgbClr val="002060"/>
              </a:solidFill>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F545D01-628C-4176-A41A-47B919AD50C8}"/>
                  </a:ext>
                </a:extLst>
              </p:cNvPr>
              <p:cNvSpPr txBox="1"/>
              <p:nvPr/>
            </p:nvSpPr>
            <p:spPr>
              <a:xfrm>
                <a:off x="355140" y="1443162"/>
                <a:ext cx="3014030" cy="54072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0070C0"/>
                          </a:solidFill>
                          <a:latin typeface="Cambria Math" panose="02040503050406030204" pitchFamily="18" charset="0"/>
                        </a:rPr>
                        <m:t>%= </m:t>
                      </m:r>
                      <m:f>
                        <m:fPr>
                          <m:ctrlPr>
                            <a:rPr lang="ru-RU" b="1" i="1" smtClean="0">
                              <a:solidFill>
                                <a:srgbClr val="0070C0"/>
                              </a:solidFill>
                              <a:latin typeface="Cambria Math" panose="02040503050406030204" pitchFamily="18" charset="0"/>
                            </a:rPr>
                          </m:ctrlPr>
                        </m:fPr>
                        <m:num>
                          <m:r>
                            <a:rPr lang="en-US" b="1" i="1" smtClean="0">
                              <a:solidFill>
                                <a:srgbClr val="0070C0"/>
                              </a:solidFill>
                              <a:latin typeface="Cambria Math" panose="02040503050406030204" pitchFamily="18" charset="0"/>
                            </a:rPr>
                            <m:t>𝑽</m:t>
                          </m:r>
                          <m:r>
                            <a:rPr lang="en-US" b="1" i="1" baseline="-25000" smtClean="0">
                              <a:solidFill>
                                <a:srgbClr val="0070C0"/>
                              </a:solidFill>
                              <a:latin typeface="Cambria Math" panose="02040503050406030204" pitchFamily="18" charset="0"/>
                            </a:rPr>
                            <m:t>𝑻</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𝑻</m:t>
                          </m:r>
                          <m:f>
                            <m:fPr>
                              <m:type m:val="skw"/>
                              <m:ctrlPr>
                                <a:rPr lang="en-US" b="1" i="1" baseline="-25000" smtClean="0">
                                  <a:solidFill>
                                    <a:srgbClr val="0070C0"/>
                                  </a:solidFill>
                                  <a:latin typeface="Cambria Math" panose="02040503050406030204" pitchFamily="18" charset="0"/>
                                </a:rPr>
                              </m:ctrlPr>
                            </m:fPr>
                            <m:num>
                              <m:r>
                                <a:rPr lang="en-US" b="1" i="1" baseline="-25000" smtClean="0">
                                  <a:solidFill>
                                    <a:srgbClr val="0070C0"/>
                                  </a:solidFill>
                                  <a:latin typeface="Cambria Math" panose="02040503050406030204" pitchFamily="18" charset="0"/>
                                </a:rPr>
                                <m:t>𝑻</m:t>
                              </m:r>
                            </m:num>
                            <m:den>
                              <m:r>
                                <a:rPr lang="en-US" b="1" i="1" baseline="-2000" smtClean="0">
                                  <a:solidFill>
                                    <a:srgbClr val="0070C0"/>
                                  </a:solidFill>
                                  <a:latin typeface="Cambria Math" panose="02040503050406030204" pitchFamily="18" charset="0"/>
                                </a:rPr>
                                <m:t>𝑶</m:t>
                              </m:r>
                            </m:den>
                          </m:f>
                          <m:r>
                            <a:rPr lang="en-US" b="1" i="1" smtClean="0">
                              <a:solidFill>
                                <a:srgbClr val="0070C0"/>
                              </a:solidFill>
                              <a:latin typeface="Cambria Math" panose="02040503050406030204" pitchFamily="18" charset="0"/>
                              <a:ea typeface="Cambria Math" panose="02040503050406030204" pitchFamily="18" charset="0"/>
                            </a:rPr>
                            <m:t>×</m:t>
                          </m:r>
                          <m:r>
                            <a:rPr lang="uk-UA" b="1" i="1" smtClean="0">
                              <a:solidFill>
                                <a:srgbClr val="0070C0"/>
                              </a:solidFill>
                              <a:latin typeface="Cambria Math" panose="02040503050406030204" pitchFamily="18" charset="0"/>
                              <a:ea typeface="Cambria Math" panose="02040503050406030204" pitchFamily="18" charset="0"/>
                            </a:rPr>
                            <m:t>КП</m:t>
                          </m:r>
                          <m:r>
                            <a:rPr lang="ru-RU"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𝟏𝟎𝟎</m:t>
                          </m:r>
                        </m:num>
                        <m:den>
                          <m:r>
                            <a:rPr lang="en-US" b="1" i="1" smtClean="0">
                              <a:solidFill>
                                <a:srgbClr val="0070C0"/>
                              </a:solidFill>
                              <a:latin typeface="Cambria Math" panose="02040503050406030204" pitchFamily="18" charset="0"/>
                            </a:rPr>
                            <m:t>𝒎</m:t>
                          </m:r>
                        </m:den>
                      </m:f>
                    </m:oMath>
                  </m:oMathPara>
                </a14:m>
                <a:endParaRPr lang="ru-RU" b="1" dirty="0">
                  <a:solidFill>
                    <a:srgbClr val="0070C0"/>
                  </a:solidFill>
                </a:endParaRPr>
              </a:p>
            </p:txBody>
          </p:sp>
        </mc:Choice>
        <mc:Fallback xmlns="">
          <p:sp>
            <p:nvSpPr>
              <p:cNvPr id="3" name="TextBox 2">
                <a:extLst>
                  <a:ext uri="{FF2B5EF4-FFF2-40B4-BE49-F238E27FC236}">
                    <a16:creationId xmlns:a16="http://schemas.microsoft.com/office/drawing/2014/main" id="{9F545D01-628C-4176-A41A-47B919AD50C8}"/>
                  </a:ext>
                </a:extLst>
              </p:cNvPr>
              <p:cNvSpPr txBox="1">
                <a:spLocks noRot="1" noChangeAspect="1" noMove="1" noResize="1" noEditPoints="1" noAdjustHandles="1" noChangeArrowheads="1" noChangeShapeType="1" noTextEdit="1"/>
              </p:cNvSpPr>
              <p:nvPr/>
            </p:nvSpPr>
            <p:spPr>
              <a:xfrm>
                <a:off x="355140" y="1443162"/>
                <a:ext cx="3014030" cy="540725"/>
              </a:xfrm>
              <a:prstGeom prst="rect">
                <a:avLst/>
              </a:prstGeom>
              <a:blipFill>
                <a:blip r:embed="rId2"/>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75F815B-286A-4ED8-91DC-54E333B70A3A}"/>
                  </a:ext>
                </a:extLst>
              </p:cNvPr>
              <p:cNvSpPr txBox="1"/>
              <p:nvPr/>
            </p:nvSpPr>
            <p:spPr>
              <a:xfrm>
                <a:off x="88038" y="2742565"/>
                <a:ext cx="3974229"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0070C0"/>
                          </a:solidFill>
                          <a:latin typeface="Cambria Math" panose="02040503050406030204" pitchFamily="18" charset="0"/>
                        </a:rPr>
                        <m:t>%= </m:t>
                      </m:r>
                      <m:f>
                        <m:fPr>
                          <m:ctrlPr>
                            <a:rPr lang="ru-RU" b="1" i="1" smtClean="0">
                              <a:solidFill>
                                <a:srgbClr val="0070C0"/>
                              </a:solidFill>
                              <a:latin typeface="Cambria Math" panose="02040503050406030204" pitchFamily="18" charset="0"/>
                            </a:rPr>
                          </m:ctrlPr>
                        </m:fPr>
                        <m:num>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𝑽𝑻</m:t>
                          </m:r>
                          <m:r>
                            <a:rPr lang="en-US" b="1" i="1" baseline="-25000" smtClean="0">
                              <a:solidFill>
                                <a:srgbClr val="0070C0"/>
                              </a:solidFill>
                              <a:latin typeface="Cambria Math" panose="02040503050406030204" pitchFamily="18" charset="0"/>
                            </a:rPr>
                            <m:t>𝟏</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𝑽𝑻</m:t>
                          </m:r>
                          <m:r>
                            <a:rPr lang="en-US" b="1" i="1" baseline="-25000" smtClean="0">
                              <a:solidFill>
                                <a:srgbClr val="0070C0"/>
                              </a:solidFill>
                              <a:latin typeface="Cambria Math" panose="02040503050406030204" pitchFamily="18" charset="0"/>
                            </a:rPr>
                            <m:t>𝟐</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𝑻</m:t>
                          </m:r>
                          <m:f>
                            <m:fPr>
                              <m:type m:val="skw"/>
                              <m:ctrlPr>
                                <a:rPr lang="en-US" b="1" i="1" baseline="-25000" smtClean="0">
                                  <a:solidFill>
                                    <a:srgbClr val="0070C0"/>
                                  </a:solidFill>
                                  <a:latin typeface="Cambria Math" panose="02040503050406030204" pitchFamily="18" charset="0"/>
                                </a:rPr>
                              </m:ctrlPr>
                            </m:fPr>
                            <m:num>
                              <m:r>
                                <a:rPr lang="en-US" b="1" i="1" baseline="-25000" smtClean="0">
                                  <a:solidFill>
                                    <a:srgbClr val="0070C0"/>
                                  </a:solidFill>
                                  <a:latin typeface="Cambria Math" panose="02040503050406030204" pitchFamily="18" charset="0"/>
                                </a:rPr>
                                <m:t>𝑻</m:t>
                              </m:r>
                            </m:num>
                            <m:den>
                              <m:r>
                                <a:rPr lang="en-US" b="1" i="1" baseline="-2000" smtClean="0">
                                  <a:solidFill>
                                    <a:srgbClr val="0070C0"/>
                                  </a:solidFill>
                                  <a:latin typeface="Cambria Math" panose="02040503050406030204" pitchFamily="18" charset="0"/>
                                </a:rPr>
                                <m:t>𝑶</m:t>
                              </m:r>
                            </m:den>
                          </m:f>
                          <m:r>
                            <a:rPr lang="en-US" b="1" i="1" smtClean="0">
                              <a:solidFill>
                                <a:srgbClr val="0070C0"/>
                              </a:solidFill>
                              <a:latin typeface="Cambria Math" panose="02040503050406030204" pitchFamily="18" charset="0"/>
                              <a:ea typeface="Cambria Math" panose="02040503050406030204" pitchFamily="18" charset="0"/>
                            </a:rPr>
                            <m:t>×</m:t>
                          </m:r>
                          <m:r>
                            <a:rPr lang="uk-UA" b="1" i="1" smtClean="0">
                              <a:solidFill>
                                <a:srgbClr val="0070C0"/>
                              </a:solidFill>
                              <a:latin typeface="Cambria Math" panose="02040503050406030204" pitchFamily="18" charset="0"/>
                              <a:ea typeface="Cambria Math" panose="02040503050406030204" pitchFamily="18" charset="0"/>
                            </a:rPr>
                            <m:t>КП</m:t>
                          </m:r>
                          <m:r>
                            <a:rPr lang="ru-RU"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𝟏𝟎𝟎</m:t>
                          </m:r>
                        </m:num>
                        <m:den>
                          <m:r>
                            <a:rPr lang="en-US" b="1" i="1" smtClean="0">
                              <a:solidFill>
                                <a:srgbClr val="0070C0"/>
                              </a:solidFill>
                              <a:latin typeface="Cambria Math" panose="02040503050406030204" pitchFamily="18" charset="0"/>
                            </a:rPr>
                            <m:t>𝒎</m:t>
                          </m:r>
                        </m:den>
                      </m:f>
                    </m:oMath>
                  </m:oMathPara>
                </a14:m>
                <a:endParaRPr lang="ru-RU" b="1" dirty="0">
                  <a:solidFill>
                    <a:srgbClr val="0070C0"/>
                  </a:solidFill>
                  <a:latin typeface="Times New Roman" panose="02020603050405020304" pitchFamily="18" charset="0"/>
                  <a:cs typeface="Times New Roman" panose="02020603050405020304" pitchFamily="18" charset="0"/>
                </a:endParaRPr>
              </a:p>
            </p:txBody>
          </p:sp>
        </mc:Choice>
        <mc:Fallback xmlns="">
          <p:sp>
            <p:nvSpPr>
              <p:cNvPr id="19" name="TextBox 18">
                <a:extLst>
                  <a:ext uri="{FF2B5EF4-FFF2-40B4-BE49-F238E27FC236}">
                    <a16:creationId xmlns:a16="http://schemas.microsoft.com/office/drawing/2014/main" id="{E75F815B-286A-4ED8-91DC-54E333B70A3A}"/>
                  </a:ext>
                </a:extLst>
              </p:cNvPr>
              <p:cNvSpPr txBox="1">
                <a:spLocks noRot="1" noChangeAspect="1" noMove="1" noResize="1" noEditPoints="1" noAdjustHandles="1" noChangeArrowheads="1" noChangeShapeType="1" noTextEdit="1"/>
              </p:cNvSpPr>
              <p:nvPr/>
            </p:nvSpPr>
            <p:spPr>
              <a:xfrm>
                <a:off x="88038" y="2742565"/>
                <a:ext cx="3974229" cy="540725"/>
              </a:xfrm>
              <a:prstGeom prst="rect">
                <a:avLst/>
              </a:prstGeom>
              <a:blipFill>
                <a:blip r:embed="rId3"/>
                <a:stretch>
                  <a:fillRect/>
                </a:stretch>
              </a:blipFill>
            </p:spPr>
            <p:txBody>
              <a:bodyPr/>
              <a:lstStyle/>
              <a:p>
                <a:r>
                  <a:rPr lang="uk-UA">
                    <a:noFill/>
                  </a:rPr>
                  <a:t> </a:t>
                </a:r>
              </a:p>
            </p:txBody>
          </p:sp>
        </mc:Fallback>
      </mc:AlternateContent>
      <p:sp>
        <p:nvSpPr>
          <p:cNvPr id="20" name="Rectangle 3">
            <a:extLst>
              <a:ext uri="{FF2B5EF4-FFF2-40B4-BE49-F238E27FC236}">
                <a16:creationId xmlns:a16="http://schemas.microsoft.com/office/drawing/2014/main" id="{AD9CEA1D-5EE2-42BC-9D00-5282A15DC915}"/>
              </a:ext>
            </a:extLst>
          </p:cNvPr>
          <p:cNvSpPr>
            <a:spLocks noChangeArrowheads="1"/>
          </p:cNvSpPr>
          <p:nvPr/>
        </p:nvSpPr>
        <p:spPr bwMode="auto">
          <a:xfrm>
            <a:off x="5598517" y="979008"/>
            <a:ext cx="25814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marL="257175" indent="-257175">
              <a:buFont typeface="Wingdings" panose="05000000000000000000" pitchFamily="2" charset="2"/>
              <a:buChar char="ü"/>
            </a:pPr>
            <a:r>
              <a:rPr lang="uk-UA" altLang="uk-UA" sz="1800" b="1" dirty="0">
                <a:solidFill>
                  <a:srgbClr val="002060"/>
                </a:solidFill>
                <a:latin typeface="Times New Roman" panose="02020603050405020304" pitchFamily="18" charset="0"/>
              </a:rPr>
              <a:t>Метод </a:t>
            </a:r>
            <a:r>
              <a:rPr lang="uk-UA" altLang="uk-UA" sz="1800" b="1" dirty="0" err="1">
                <a:solidFill>
                  <a:srgbClr val="002060"/>
                </a:solidFill>
                <a:latin typeface="Times New Roman" panose="02020603050405020304" pitchFamily="18" charset="0"/>
              </a:rPr>
              <a:t>піпетування</a:t>
            </a:r>
            <a:r>
              <a:rPr lang="en-US" altLang="uk-UA" sz="1800" b="1" dirty="0">
                <a:solidFill>
                  <a:srgbClr val="002060"/>
                </a:solidFill>
                <a:latin typeface="Times New Roman" panose="02020603050405020304" pitchFamily="18" charset="0"/>
              </a:rPr>
              <a:t>:</a:t>
            </a:r>
            <a:endParaRPr lang="ru-RU" altLang="uk-UA" sz="1800" b="1" dirty="0">
              <a:solidFill>
                <a:srgbClr val="002060"/>
              </a:solidFill>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4FD76F80-A9EA-4731-AAA1-9D236784C845}"/>
                  </a:ext>
                </a:extLst>
              </p:cNvPr>
              <p:cNvSpPr txBox="1"/>
              <p:nvPr/>
            </p:nvSpPr>
            <p:spPr>
              <a:xfrm>
                <a:off x="4991100" y="1406408"/>
                <a:ext cx="3740191"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0070C0"/>
                          </a:solidFill>
                          <a:latin typeface="Cambria Math" panose="02040503050406030204" pitchFamily="18" charset="0"/>
                        </a:rPr>
                        <m:t>%= </m:t>
                      </m:r>
                      <m:f>
                        <m:fPr>
                          <m:ctrlPr>
                            <a:rPr lang="ru-RU" b="1" i="1" smtClean="0">
                              <a:solidFill>
                                <a:srgbClr val="0070C0"/>
                              </a:solidFill>
                              <a:latin typeface="Cambria Math" panose="02040503050406030204" pitchFamily="18" charset="0"/>
                            </a:rPr>
                          </m:ctrlPr>
                        </m:fPr>
                        <m:num>
                          <m:r>
                            <a:rPr lang="en-US" b="1" i="1" smtClean="0">
                              <a:solidFill>
                                <a:srgbClr val="0070C0"/>
                              </a:solidFill>
                              <a:latin typeface="Cambria Math" panose="02040503050406030204" pitchFamily="18" charset="0"/>
                            </a:rPr>
                            <m:t>𝑽</m:t>
                          </m:r>
                          <m:r>
                            <a:rPr lang="en-US" b="1" i="1" baseline="-25000" smtClean="0">
                              <a:solidFill>
                                <a:srgbClr val="0070C0"/>
                              </a:solidFill>
                              <a:latin typeface="Cambria Math" panose="02040503050406030204" pitchFamily="18" charset="0"/>
                            </a:rPr>
                            <m:t>𝑻</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𝑻</m:t>
                          </m:r>
                          <m:f>
                            <m:fPr>
                              <m:type m:val="skw"/>
                              <m:ctrlPr>
                                <a:rPr lang="en-US" b="1" i="1" baseline="-25000" smtClean="0">
                                  <a:solidFill>
                                    <a:srgbClr val="0070C0"/>
                                  </a:solidFill>
                                  <a:latin typeface="Cambria Math" panose="02040503050406030204" pitchFamily="18" charset="0"/>
                                </a:rPr>
                              </m:ctrlPr>
                            </m:fPr>
                            <m:num>
                              <m:r>
                                <a:rPr lang="en-US" b="1" i="1" baseline="-25000" smtClean="0">
                                  <a:solidFill>
                                    <a:srgbClr val="0070C0"/>
                                  </a:solidFill>
                                  <a:latin typeface="Cambria Math" panose="02040503050406030204" pitchFamily="18" charset="0"/>
                                </a:rPr>
                                <m:t>𝑻</m:t>
                              </m:r>
                            </m:num>
                            <m:den>
                              <m:r>
                                <a:rPr lang="en-US" b="1" i="1" baseline="-2000" smtClean="0">
                                  <a:solidFill>
                                    <a:srgbClr val="0070C0"/>
                                  </a:solidFill>
                                  <a:latin typeface="Cambria Math" panose="02040503050406030204" pitchFamily="18" charset="0"/>
                                </a:rPr>
                                <m:t>𝑶</m:t>
                              </m:r>
                            </m:den>
                          </m:f>
                          <m:r>
                            <a:rPr lang="en-US" b="1" i="1" smtClean="0">
                              <a:solidFill>
                                <a:srgbClr val="0070C0"/>
                              </a:solidFill>
                              <a:latin typeface="Cambria Math" panose="02040503050406030204" pitchFamily="18" charset="0"/>
                              <a:ea typeface="Cambria Math" panose="02040503050406030204" pitchFamily="18" charset="0"/>
                            </a:rPr>
                            <m:t>×</m:t>
                          </m:r>
                          <m:r>
                            <a:rPr lang="uk-UA" b="1" i="1" smtClean="0">
                              <a:solidFill>
                                <a:srgbClr val="0070C0"/>
                              </a:solidFill>
                              <a:latin typeface="Cambria Math" panose="02040503050406030204" pitchFamily="18" charset="0"/>
                              <a:ea typeface="Cambria Math" panose="02040503050406030204" pitchFamily="18" charset="0"/>
                            </a:rPr>
                            <m:t>КП</m:t>
                          </m:r>
                          <m:r>
                            <a:rPr lang="ru-RU"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𝟏𝟎𝟎</m:t>
                          </m:r>
                          <m:r>
                            <a:rPr lang="en-US"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𝑽</m:t>
                          </m:r>
                          <m:r>
                            <a:rPr lang="ru-RU" b="1" i="1" baseline="-25000" smtClean="0">
                              <a:solidFill>
                                <a:srgbClr val="0070C0"/>
                              </a:solidFill>
                              <a:latin typeface="Cambria Math" panose="02040503050406030204" pitchFamily="18" charset="0"/>
                              <a:ea typeface="Cambria Math" panose="02040503050406030204" pitchFamily="18" charset="0"/>
                            </a:rPr>
                            <m:t>м.к.</m:t>
                          </m:r>
                        </m:num>
                        <m:den>
                          <m:r>
                            <a:rPr lang="en-US" b="1" i="1" smtClean="0">
                              <a:solidFill>
                                <a:srgbClr val="0070C0"/>
                              </a:solidFill>
                              <a:latin typeface="Cambria Math" panose="02040503050406030204" pitchFamily="18" charset="0"/>
                            </a:rPr>
                            <m:t>𝒎</m:t>
                          </m:r>
                          <m:r>
                            <a:rPr lang="ru-RU" b="1" i="1" smtClean="0">
                              <a:solidFill>
                                <a:srgbClr val="0070C0"/>
                              </a:solidFill>
                              <a:latin typeface="Cambria Math" panose="02040503050406030204" pitchFamily="18" charset="0"/>
                            </a:rPr>
                            <m:t> </m:t>
                          </m:r>
                          <m:r>
                            <a:rPr lang="ru-RU"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ea typeface="Cambria Math" panose="02040503050406030204" pitchFamily="18" charset="0"/>
                            </a:rPr>
                            <m:t>𝑽</m:t>
                          </m:r>
                          <m:r>
                            <a:rPr lang="uk-UA" b="1" i="1" baseline="-25000" smtClean="0">
                              <a:solidFill>
                                <a:srgbClr val="0070C0"/>
                              </a:solidFill>
                              <a:latin typeface="Cambria Math" panose="02040503050406030204" pitchFamily="18" charset="0"/>
                              <a:ea typeface="Cambria Math" panose="02040503050406030204" pitchFamily="18" charset="0"/>
                            </a:rPr>
                            <m:t>п</m:t>
                          </m:r>
                        </m:den>
                      </m:f>
                    </m:oMath>
                  </m:oMathPara>
                </a14:m>
                <a:endParaRPr lang="ru-RU" b="1" dirty="0">
                  <a:solidFill>
                    <a:srgbClr val="0070C0"/>
                  </a:solidFill>
                </a:endParaRPr>
              </a:p>
            </p:txBody>
          </p:sp>
        </mc:Choice>
        <mc:Fallback xmlns="">
          <p:sp>
            <p:nvSpPr>
              <p:cNvPr id="21" name="TextBox 20">
                <a:extLst>
                  <a:ext uri="{FF2B5EF4-FFF2-40B4-BE49-F238E27FC236}">
                    <a16:creationId xmlns:a16="http://schemas.microsoft.com/office/drawing/2014/main" id="{4FD76F80-A9EA-4731-AAA1-9D236784C845}"/>
                  </a:ext>
                </a:extLst>
              </p:cNvPr>
              <p:cNvSpPr txBox="1">
                <a:spLocks noRot="1" noChangeAspect="1" noMove="1" noResize="1" noEditPoints="1" noAdjustHandles="1" noChangeArrowheads="1" noChangeShapeType="1" noTextEdit="1"/>
              </p:cNvSpPr>
              <p:nvPr/>
            </p:nvSpPr>
            <p:spPr>
              <a:xfrm>
                <a:off x="4991100" y="1406408"/>
                <a:ext cx="3740191" cy="540725"/>
              </a:xfrm>
              <a:prstGeom prst="rect">
                <a:avLst/>
              </a:prstGeom>
              <a:blipFill>
                <a:blip r:embed="rId4"/>
                <a:stretch>
                  <a:fillRect b="-7955"/>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4EED5BC-C42D-4487-9E9B-B712FF03496C}"/>
                  </a:ext>
                </a:extLst>
              </p:cNvPr>
              <p:cNvSpPr txBox="1"/>
              <p:nvPr/>
            </p:nvSpPr>
            <p:spPr>
              <a:xfrm>
                <a:off x="4474964" y="2745103"/>
                <a:ext cx="4548938"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0070C0"/>
                          </a:solidFill>
                          <a:latin typeface="Cambria Math" panose="02040503050406030204" pitchFamily="18" charset="0"/>
                        </a:rPr>
                        <m:t>%= </m:t>
                      </m:r>
                      <m:f>
                        <m:fPr>
                          <m:ctrlPr>
                            <a:rPr lang="ru-RU" b="1" i="1" smtClean="0">
                              <a:solidFill>
                                <a:srgbClr val="0070C0"/>
                              </a:solidFill>
                              <a:latin typeface="Cambria Math" panose="02040503050406030204" pitchFamily="18" charset="0"/>
                            </a:rPr>
                          </m:ctrlPr>
                        </m:fPr>
                        <m:num>
                          <m:d>
                            <m:dPr>
                              <m:ctrlPr>
                                <a:rPr lang="en-US" b="1" i="1" smtClean="0">
                                  <a:solidFill>
                                    <a:srgbClr val="0070C0"/>
                                  </a:solidFill>
                                  <a:latin typeface="Cambria Math" panose="02040503050406030204" pitchFamily="18" charset="0"/>
                                </a:rPr>
                              </m:ctrlPr>
                            </m:dPr>
                            <m:e>
                              <m:r>
                                <a:rPr lang="en-US" b="1" i="1" smtClean="0">
                                  <a:solidFill>
                                    <a:srgbClr val="0070C0"/>
                                  </a:solidFill>
                                  <a:latin typeface="Cambria Math" panose="02040503050406030204" pitchFamily="18" charset="0"/>
                                </a:rPr>
                                <m:t>𝑽</m:t>
                              </m:r>
                              <m:r>
                                <a:rPr lang="en-US" b="1" i="1" baseline="-25000" smtClean="0">
                                  <a:solidFill>
                                    <a:srgbClr val="0070C0"/>
                                  </a:solidFill>
                                  <a:latin typeface="Cambria Math" panose="02040503050406030204" pitchFamily="18" charset="0"/>
                                </a:rPr>
                                <m:t>𝑻</m:t>
                              </m:r>
                              <m:r>
                                <a:rPr lang="en-US" b="1" i="1" baseline="-25000" smtClean="0">
                                  <a:solidFill>
                                    <a:srgbClr val="0070C0"/>
                                  </a:solidFill>
                                  <a:latin typeface="Cambria Math" panose="02040503050406030204" pitchFamily="18" charset="0"/>
                                </a:rPr>
                                <m:t>𝟏</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𝑽𝑻</m:t>
                              </m:r>
                              <m:r>
                                <a:rPr lang="en-US" b="1" i="1" baseline="-25000" smtClean="0">
                                  <a:solidFill>
                                    <a:srgbClr val="0070C0"/>
                                  </a:solidFill>
                                  <a:latin typeface="Cambria Math" panose="02040503050406030204" pitchFamily="18" charset="0"/>
                                </a:rPr>
                                <m:t>𝟐</m:t>
                              </m:r>
                            </m:e>
                          </m:d>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𝑻</m:t>
                          </m:r>
                          <m:f>
                            <m:fPr>
                              <m:type m:val="skw"/>
                              <m:ctrlPr>
                                <a:rPr lang="en-US" b="1" i="1" baseline="-25000" smtClean="0">
                                  <a:solidFill>
                                    <a:srgbClr val="0070C0"/>
                                  </a:solidFill>
                                  <a:latin typeface="Cambria Math" panose="02040503050406030204" pitchFamily="18" charset="0"/>
                                </a:rPr>
                              </m:ctrlPr>
                            </m:fPr>
                            <m:num>
                              <m:r>
                                <a:rPr lang="en-US" b="1" i="1" baseline="-25000" smtClean="0">
                                  <a:solidFill>
                                    <a:srgbClr val="0070C0"/>
                                  </a:solidFill>
                                  <a:latin typeface="Cambria Math" panose="02040503050406030204" pitchFamily="18" charset="0"/>
                                </a:rPr>
                                <m:t>𝑻</m:t>
                              </m:r>
                            </m:num>
                            <m:den>
                              <m:r>
                                <a:rPr lang="en-US" b="1" i="1" baseline="-2000" smtClean="0">
                                  <a:solidFill>
                                    <a:srgbClr val="0070C0"/>
                                  </a:solidFill>
                                  <a:latin typeface="Cambria Math" panose="02040503050406030204" pitchFamily="18" charset="0"/>
                                </a:rPr>
                                <m:t>𝑶</m:t>
                              </m:r>
                            </m:den>
                          </m:f>
                          <m:r>
                            <a:rPr lang="en-US" b="1" i="1" smtClean="0">
                              <a:solidFill>
                                <a:srgbClr val="0070C0"/>
                              </a:solidFill>
                              <a:latin typeface="Cambria Math" panose="02040503050406030204" pitchFamily="18" charset="0"/>
                              <a:ea typeface="Cambria Math" panose="02040503050406030204" pitchFamily="18" charset="0"/>
                            </a:rPr>
                            <m:t>×</m:t>
                          </m:r>
                          <m:r>
                            <a:rPr lang="uk-UA" b="1" i="1" smtClean="0">
                              <a:solidFill>
                                <a:srgbClr val="0070C0"/>
                              </a:solidFill>
                              <a:latin typeface="Cambria Math" panose="02040503050406030204" pitchFamily="18" charset="0"/>
                              <a:ea typeface="Cambria Math" panose="02040503050406030204" pitchFamily="18" charset="0"/>
                            </a:rPr>
                            <m:t>КП</m:t>
                          </m:r>
                          <m:r>
                            <a:rPr lang="ru-RU"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𝟏𝟎𝟎</m:t>
                          </m:r>
                          <m:r>
                            <a:rPr lang="en-US" b="1" i="1" smtClean="0">
                              <a:solidFill>
                                <a:srgbClr val="0070C0"/>
                              </a:solidFill>
                              <a:latin typeface="Cambria Math" panose="02040503050406030204" pitchFamily="18" charset="0"/>
                              <a:ea typeface="Cambria Math" panose="02040503050406030204" pitchFamily="18" charset="0"/>
                            </a:rPr>
                            <m:t>×</m:t>
                          </m:r>
                          <m:r>
                            <a:rPr lang="en-US" b="1" i="1">
                              <a:solidFill>
                                <a:srgbClr val="0070C0"/>
                              </a:solidFill>
                              <a:latin typeface="Cambria Math" panose="02040503050406030204" pitchFamily="18" charset="0"/>
                              <a:ea typeface="Cambria Math" panose="02040503050406030204" pitchFamily="18" charset="0"/>
                            </a:rPr>
                            <m:t>𝑽</m:t>
                          </m:r>
                          <m:r>
                            <a:rPr lang="ru-RU" b="1" i="1" baseline="-25000">
                              <a:solidFill>
                                <a:srgbClr val="0070C0"/>
                              </a:solidFill>
                              <a:latin typeface="Cambria Math" panose="02040503050406030204" pitchFamily="18" charset="0"/>
                              <a:ea typeface="Cambria Math" panose="02040503050406030204" pitchFamily="18" charset="0"/>
                            </a:rPr>
                            <m:t>м.к</m:t>
                          </m:r>
                        </m:num>
                        <m:den>
                          <m:r>
                            <a:rPr lang="en-US" b="1" i="1" smtClean="0">
                              <a:solidFill>
                                <a:srgbClr val="0070C0"/>
                              </a:solidFill>
                              <a:latin typeface="Cambria Math" panose="02040503050406030204" pitchFamily="18" charset="0"/>
                            </a:rPr>
                            <m:t>𝒎</m:t>
                          </m:r>
                          <m:r>
                            <a:rPr lang="uk-UA" b="1" i="1" smtClean="0">
                              <a:solidFill>
                                <a:srgbClr val="0070C0"/>
                              </a:solidFill>
                              <a:latin typeface="Cambria Math" panose="02040503050406030204" pitchFamily="18" charset="0"/>
                            </a:rPr>
                            <m:t> </m:t>
                          </m:r>
                          <m:r>
                            <a:rPr lang="uk-UA" b="1" i="1" smtClean="0">
                              <a:solidFill>
                                <a:srgbClr val="0070C0"/>
                              </a:solidFill>
                              <a:latin typeface="Cambria Math" panose="02040503050406030204" pitchFamily="18" charset="0"/>
                              <a:ea typeface="Cambria Math" panose="02040503050406030204" pitchFamily="18" charset="0"/>
                            </a:rPr>
                            <m:t>×</m:t>
                          </m:r>
                          <m:r>
                            <a:rPr lang="en-US" b="1" i="1">
                              <a:solidFill>
                                <a:srgbClr val="0070C0"/>
                              </a:solidFill>
                              <a:latin typeface="Cambria Math" panose="02040503050406030204" pitchFamily="18" charset="0"/>
                              <a:ea typeface="Cambria Math" panose="02040503050406030204" pitchFamily="18" charset="0"/>
                            </a:rPr>
                            <m:t>𝑽</m:t>
                          </m:r>
                          <m:r>
                            <a:rPr lang="uk-UA" b="1" i="1" baseline="-25000" smtClean="0">
                              <a:solidFill>
                                <a:srgbClr val="0070C0"/>
                              </a:solidFill>
                              <a:latin typeface="Cambria Math" panose="02040503050406030204" pitchFamily="18" charset="0"/>
                              <a:ea typeface="Cambria Math" panose="02040503050406030204" pitchFamily="18" charset="0"/>
                            </a:rPr>
                            <m:t>п</m:t>
                          </m:r>
                        </m:den>
                      </m:f>
                    </m:oMath>
                  </m:oMathPara>
                </a14:m>
                <a:endParaRPr lang="ru-RU" b="1" dirty="0">
                  <a:solidFill>
                    <a:srgbClr val="0070C0"/>
                  </a:solidFill>
                </a:endParaRPr>
              </a:p>
            </p:txBody>
          </p:sp>
        </mc:Choice>
        <mc:Fallback xmlns="">
          <p:sp>
            <p:nvSpPr>
              <p:cNvPr id="22" name="TextBox 21">
                <a:extLst>
                  <a:ext uri="{FF2B5EF4-FFF2-40B4-BE49-F238E27FC236}">
                    <a16:creationId xmlns:a16="http://schemas.microsoft.com/office/drawing/2014/main" id="{44EED5BC-C42D-4487-9E9B-B712FF03496C}"/>
                  </a:ext>
                </a:extLst>
              </p:cNvPr>
              <p:cNvSpPr txBox="1">
                <a:spLocks noRot="1" noChangeAspect="1" noMove="1" noResize="1" noEditPoints="1" noAdjustHandles="1" noChangeArrowheads="1" noChangeShapeType="1" noTextEdit="1"/>
              </p:cNvSpPr>
              <p:nvPr/>
            </p:nvSpPr>
            <p:spPr>
              <a:xfrm>
                <a:off x="4474964" y="2745103"/>
                <a:ext cx="4548938" cy="540725"/>
              </a:xfrm>
              <a:prstGeom prst="rect">
                <a:avLst/>
              </a:prstGeom>
              <a:blipFill>
                <a:blip r:embed="rId5"/>
                <a:stretch>
                  <a:fillRect b="-7865"/>
                </a:stretch>
              </a:blipFill>
            </p:spPr>
            <p:txBody>
              <a:bodyPr/>
              <a:lstStyle/>
              <a:p>
                <a:r>
                  <a:rPr lang="uk-UA">
                    <a:noFill/>
                  </a:rPr>
                  <a:t> </a:t>
                </a:r>
              </a:p>
            </p:txBody>
          </p:sp>
        </mc:Fallback>
      </mc:AlternateContent>
      <p:sp>
        <p:nvSpPr>
          <p:cNvPr id="23" name="Text Box 6">
            <a:extLst>
              <a:ext uri="{FF2B5EF4-FFF2-40B4-BE49-F238E27FC236}">
                <a16:creationId xmlns:a16="http://schemas.microsoft.com/office/drawing/2014/main" id="{2CC68A50-A46E-4C65-800D-E2A048C12A1B}"/>
              </a:ext>
            </a:extLst>
          </p:cNvPr>
          <p:cNvSpPr txBox="1">
            <a:spLocks noChangeArrowheads="1"/>
          </p:cNvSpPr>
          <p:nvPr/>
        </p:nvSpPr>
        <p:spPr bwMode="auto">
          <a:xfrm>
            <a:off x="5110416" y="2096213"/>
            <a:ext cx="3502764" cy="359579"/>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1800" dirty="0">
                <a:latin typeface="Times New Roman" panose="02020603050405020304" pitchFamily="18" charset="0"/>
              </a:rPr>
              <a:t>(</a:t>
            </a:r>
            <a:r>
              <a:rPr lang="uk-UA" altLang="uk-UA" sz="1800" dirty="0">
                <a:latin typeface="Times New Roman" panose="02020603050405020304" pitchFamily="18" charset="0"/>
              </a:rPr>
              <a:t>пряме і </a:t>
            </a:r>
            <a:r>
              <a:rPr lang="uk-UA" altLang="uk-UA" sz="1800" dirty="0" err="1">
                <a:latin typeface="Times New Roman" panose="02020603050405020304" pitchFamily="18" charset="0"/>
              </a:rPr>
              <a:t>замісникове</a:t>
            </a:r>
            <a:r>
              <a:rPr lang="uk-UA" altLang="uk-UA" sz="1800" dirty="0">
                <a:latin typeface="Times New Roman" panose="02020603050405020304" pitchFamily="18" charset="0"/>
              </a:rPr>
              <a:t> титрування</a:t>
            </a:r>
            <a:r>
              <a:rPr lang="ru-RU" altLang="uk-UA" sz="1800" dirty="0">
                <a:latin typeface="Times New Roman" panose="02020603050405020304" pitchFamily="18" charset="0"/>
              </a:rPr>
              <a: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206A891-EC2E-4270-AAD2-89C2A32673C9}"/>
                  </a:ext>
                </a:extLst>
              </p:cNvPr>
              <p:cNvSpPr txBox="1"/>
              <p:nvPr/>
            </p:nvSpPr>
            <p:spPr>
              <a:xfrm>
                <a:off x="3698973" y="4599654"/>
                <a:ext cx="1746054"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rPr>
                        <m:t>= </m:t>
                      </m:r>
                      <m:f>
                        <m:fPr>
                          <m:ctrlPr>
                            <a:rPr lang="en-US"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𝑬</m:t>
                          </m:r>
                          <m:r>
                            <a:rPr lang="en-US" b="1" i="1" baseline="-25000" smtClean="0">
                              <a:solidFill>
                                <a:srgbClr val="7030A0"/>
                              </a:solidFill>
                              <a:latin typeface="Cambria Math" panose="02040503050406030204" pitchFamily="18" charset="0"/>
                            </a:rPr>
                            <m:t>𝒎</m:t>
                          </m:r>
                          <m:r>
                            <a:rPr lang="ru-RU" b="1" i="1" smtClean="0">
                              <a:solidFill>
                                <a:srgbClr val="7030A0"/>
                              </a:solidFill>
                              <a:latin typeface="Cambria Math" panose="02040503050406030204" pitchFamily="18" charset="0"/>
                            </a:rPr>
                            <m:t> </m:t>
                          </m:r>
                          <m:r>
                            <a:rPr lang="ru-RU" b="1" i="1" smtClean="0">
                              <a:solidFill>
                                <a:srgbClr val="7030A0"/>
                              </a:solidFill>
                              <a:latin typeface="Cambria Math" panose="02040503050406030204" pitchFamily="18" charset="0"/>
                              <a:ea typeface="Cambria Math" panose="02040503050406030204" pitchFamily="18" charset="0"/>
                            </a:rPr>
                            <m:t>×С</m:t>
                          </m:r>
                          <m:r>
                            <a:rPr lang="en-US" b="1" i="1" baseline="-25000" smtClean="0">
                              <a:solidFill>
                                <a:srgbClr val="7030A0"/>
                              </a:solidFill>
                              <a:latin typeface="Cambria Math" panose="02040503050406030204" pitchFamily="18" charset="0"/>
                              <a:ea typeface="Cambria Math" panose="02040503050406030204" pitchFamily="18" charset="0"/>
                            </a:rPr>
                            <m:t>𝑵</m:t>
                          </m:r>
                        </m:num>
                        <m:den>
                          <m:r>
                            <a:rPr lang="en-US" b="1" i="1" smtClean="0">
                              <a:solidFill>
                                <a:srgbClr val="7030A0"/>
                              </a:solidFill>
                              <a:latin typeface="Cambria Math" panose="02040503050406030204" pitchFamily="18" charset="0"/>
                            </a:rPr>
                            <m:t>𝟏𝟎𝟎𝟎</m:t>
                          </m:r>
                        </m:den>
                      </m:f>
                    </m:oMath>
                  </m:oMathPara>
                </a14:m>
                <a:endParaRPr lang="ru-RU" b="1" dirty="0">
                  <a:solidFill>
                    <a:srgbClr val="7030A0"/>
                  </a:solidFill>
                </a:endParaRPr>
              </a:p>
            </p:txBody>
          </p:sp>
        </mc:Choice>
        <mc:Fallback xmlns="">
          <p:sp>
            <p:nvSpPr>
              <p:cNvPr id="4" name="TextBox 3">
                <a:extLst>
                  <a:ext uri="{FF2B5EF4-FFF2-40B4-BE49-F238E27FC236}">
                    <a16:creationId xmlns:a16="http://schemas.microsoft.com/office/drawing/2014/main" id="{A206A891-EC2E-4270-AAD2-89C2A32673C9}"/>
                  </a:ext>
                </a:extLst>
              </p:cNvPr>
              <p:cNvSpPr txBox="1">
                <a:spLocks noRot="1" noChangeAspect="1" noMove="1" noResize="1" noEditPoints="1" noAdjustHandles="1" noChangeArrowheads="1" noChangeShapeType="1" noTextEdit="1"/>
              </p:cNvSpPr>
              <p:nvPr/>
            </p:nvSpPr>
            <p:spPr>
              <a:xfrm>
                <a:off x="3698973" y="4599654"/>
                <a:ext cx="1746054" cy="520399"/>
              </a:xfrm>
              <a:prstGeom prst="rect">
                <a:avLst/>
              </a:prstGeom>
              <a:blipFill>
                <a:blip r:embed="rId6"/>
                <a:stretch>
                  <a:fillRect/>
                </a:stretch>
              </a:blipFill>
            </p:spPr>
            <p:txBody>
              <a:bodyPr/>
              <a:lstStyle/>
              <a:p>
                <a:r>
                  <a:rPr lang="uk-UA">
                    <a:noFill/>
                  </a:rPr>
                  <a:t> </a:t>
                </a:r>
              </a:p>
            </p:txBody>
          </p:sp>
        </mc:Fallback>
      </mc:AlternateContent>
      <p:sp>
        <p:nvSpPr>
          <p:cNvPr id="5" name="TextBox 4">
            <a:extLst>
              <a:ext uri="{FF2B5EF4-FFF2-40B4-BE49-F238E27FC236}">
                <a16:creationId xmlns:a16="http://schemas.microsoft.com/office/drawing/2014/main" id="{4766A1ED-7D60-4156-A456-2582F7AF7216}"/>
              </a:ext>
            </a:extLst>
          </p:cNvPr>
          <p:cNvSpPr txBox="1"/>
          <p:nvPr/>
        </p:nvSpPr>
        <p:spPr>
          <a:xfrm>
            <a:off x="104067" y="5201024"/>
            <a:ext cx="8935863" cy="369332"/>
          </a:xfrm>
          <a:prstGeom prst="rect">
            <a:avLst/>
          </a:prstGeom>
          <a:noFill/>
        </p:spPr>
        <p:txBody>
          <a:bodyPr wrap="square" rtlCol="0">
            <a:spAutoFit/>
          </a:bodyPr>
          <a:lstStyle/>
          <a:p>
            <a:pPr algn="ctr"/>
            <a:r>
              <a:rPr lang="en-US" i="1" dirty="0" err="1">
                <a:latin typeface="Times New Roman" panose="02020603050405020304" pitchFamily="18" charset="0"/>
                <a:cs typeface="Times New Roman" panose="02020603050405020304" pitchFamily="18" charset="0"/>
              </a:rPr>
              <a:t>E</a:t>
            </a:r>
            <a:r>
              <a:rPr lang="en-US" baseline="-25000" dirty="0" err="1">
                <a:latin typeface="Times New Roman" panose="02020603050405020304" pitchFamily="18" charset="0"/>
                <a:cs typeface="Times New Roman" panose="02020603050405020304" pitchFamily="18" charset="0"/>
              </a:rPr>
              <a:t>m</a:t>
            </a:r>
            <a:r>
              <a:rPr lang="ru-RU" dirty="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rPr>
              <a:t>еквівалентна маса досліджуваної речовини</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ru-RU" dirty="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rPr>
              <a:t>нормальна концентрація </a:t>
            </a:r>
            <a:r>
              <a:rPr lang="uk-UA" dirty="0" err="1">
                <a:latin typeface="Times New Roman" panose="02020603050405020304" pitchFamily="18" charset="0"/>
                <a:cs typeface="Times New Roman" panose="02020603050405020304" pitchFamily="18" charset="0"/>
              </a:rPr>
              <a:t>титранта</a:t>
            </a:r>
            <a:r>
              <a:rPr lang="ru-RU" dirty="0">
                <a:latin typeface="Times New Roman" panose="02020603050405020304" pitchFamily="18" charset="0"/>
                <a:cs typeface="Times New Roman" panose="02020603050405020304" pitchFamily="18" charset="0"/>
              </a:rPr>
              <a:t>.</a:t>
            </a:r>
          </a:p>
        </p:txBody>
      </p:sp>
      <p:sp>
        <p:nvSpPr>
          <p:cNvPr id="15" name="Text Box 7">
            <a:extLst>
              <a:ext uri="{FF2B5EF4-FFF2-40B4-BE49-F238E27FC236}">
                <a16:creationId xmlns:a16="http://schemas.microsoft.com/office/drawing/2014/main" id="{A048708E-4C55-4336-94B3-3A7658C0AAB9}"/>
              </a:ext>
            </a:extLst>
          </p:cNvPr>
          <p:cNvSpPr txBox="1">
            <a:spLocks noChangeArrowheads="1"/>
          </p:cNvSpPr>
          <p:nvPr/>
        </p:nvSpPr>
        <p:spPr bwMode="auto">
          <a:xfrm>
            <a:off x="6254842" y="3429000"/>
            <a:ext cx="2411127" cy="342900"/>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1800" dirty="0">
                <a:latin typeface="Times New Roman" panose="02020603050405020304" pitchFamily="18" charset="0"/>
              </a:rPr>
              <a:t>(</a:t>
            </a:r>
            <a:r>
              <a:rPr lang="uk-UA" altLang="uk-UA" sz="1800" dirty="0">
                <a:latin typeface="Times New Roman" panose="02020603050405020304" pitchFamily="18" charset="0"/>
              </a:rPr>
              <a:t>зворотне титрування</a:t>
            </a:r>
            <a:r>
              <a:rPr lang="ru-RU" altLang="uk-UA" sz="1800" dirty="0">
                <a:latin typeface="Times New Roman" panose="02020603050405020304" pitchFamily="18" charset="0"/>
              </a:rPr>
              <a:t>)</a:t>
            </a:r>
          </a:p>
        </p:txBody>
      </p:sp>
      <p:sp>
        <p:nvSpPr>
          <p:cNvPr id="17" name="TextBox 16">
            <a:extLst>
              <a:ext uri="{FF2B5EF4-FFF2-40B4-BE49-F238E27FC236}">
                <a16:creationId xmlns:a16="http://schemas.microsoft.com/office/drawing/2014/main" id="{8E85CA54-FA20-464E-888B-25866E02496F}"/>
              </a:ext>
            </a:extLst>
          </p:cNvPr>
          <p:cNvSpPr txBox="1"/>
          <p:nvPr/>
        </p:nvSpPr>
        <p:spPr>
          <a:xfrm>
            <a:off x="2103068" y="4064455"/>
            <a:ext cx="4937863" cy="369332"/>
          </a:xfrm>
          <a:prstGeom prst="rect">
            <a:avLst/>
          </a:prstGeom>
          <a:noFill/>
        </p:spPr>
        <p:txBody>
          <a:bodyPr wrap="square">
            <a:spAutoFit/>
          </a:bodyPr>
          <a:lstStyle/>
          <a:p>
            <a:r>
              <a:rPr lang="uk-UA" b="1" dirty="0">
                <a:solidFill>
                  <a:srgbClr val="002060"/>
                </a:solidFill>
                <a:latin typeface="Times New Roman" panose="02020603050405020304" pitchFamily="18" charset="0"/>
                <a:cs typeface="Times New Roman" panose="02020603050405020304" pitchFamily="18" charset="0"/>
              </a:rPr>
              <a:t>Титр </a:t>
            </a:r>
            <a:r>
              <a:rPr lang="uk-UA" b="1" dirty="0" err="1">
                <a:solidFill>
                  <a:srgbClr val="002060"/>
                </a:solidFill>
                <a:latin typeface="Times New Roman" panose="02020603050405020304" pitchFamily="18" charset="0"/>
                <a:cs typeface="Times New Roman" panose="02020603050405020304" pitchFamily="18" charset="0"/>
              </a:rPr>
              <a:t>титранту</a:t>
            </a:r>
            <a:r>
              <a:rPr lang="uk-UA" b="1" dirty="0">
                <a:solidFill>
                  <a:srgbClr val="002060"/>
                </a:solidFill>
                <a:latin typeface="Times New Roman" panose="02020603050405020304" pitchFamily="18" charset="0"/>
                <a:cs typeface="Times New Roman" panose="02020603050405020304" pitchFamily="18" charset="0"/>
              </a:rPr>
              <a:t> за досліджуваної речовиною</a:t>
            </a:r>
          </a:p>
        </p:txBody>
      </p:sp>
      <p:sp>
        <p:nvSpPr>
          <p:cNvPr id="2" name="Овал 1">
            <a:extLst>
              <a:ext uri="{FF2B5EF4-FFF2-40B4-BE49-F238E27FC236}">
                <a16:creationId xmlns:a16="http://schemas.microsoft.com/office/drawing/2014/main" id="{8F474A1A-90A4-4C5D-AEBC-13E591190111}"/>
              </a:ext>
            </a:extLst>
          </p:cNvPr>
          <p:cNvSpPr/>
          <p:nvPr/>
        </p:nvSpPr>
        <p:spPr>
          <a:xfrm>
            <a:off x="1484334" y="1329944"/>
            <a:ext cx="618734" cy="523938"/>
          </a:xfrm>
          <a:prstGeom prst="ellipse">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uk-UA"/>
          </a:p>
        </p:txBody>
      </p:sp>
      <p:sp>
        <p:nvSpPr>
          <p:cNvPr id="18" name="Овал 17">
            <a:extLst>
              <a:ext uri="{FF2B5EF4-FFF2-40B4-BE49-F238E27FC236}">
                <a16:creationId xmlns:a16="http://schemas.microsoft.com/office/drawing/2014/main" id="{B4D99229-CDC8-4EE4-A1B1-E1C8D91AC6AB}"/>
              </a:ext>
            </a:extLst>
          </p:cNvPr>
          <p:cNvSpPr/>
          <p:nvPr/>
        </p:nvSpPr>
        <p:spPr>
          <a:xfrm>
            <a:off x="6114389" y="1315979"/>
            <a:ext cx="618734" cy="523938"/>
          </a:xfrm>
          <a:prstGeom prst="ellipse">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uk-UA"/>
          </a:p>
        </p:txBody>
      </p:sp>
      <p:sp>
        <p:nvSpPr>
          <p:cNvPr id="24" name="Овал 23">
            <a:extLst>
              <a:ext uri="{FF2B5EF4-FFF2-40B4-BE49-F238E27FC236}">
                <a16:creationId xmlns:a16="http://schemas.microsoft.com/office/drawing/2014/main" id="{45A256DE-5BB3-4E1D-8516-AA9AFF0168FC}"/>
              </a:ext>
            </a:extLst>
          </p:cNvPr>
          <p:cNvSpPr/>
          <p:nvPr/>
        </p:nvSpPr>
        <p:spPr>
          <a:xfrm>
            <a:off x="2136423" y="2646416"/>
            <a:ext cx="618734" cy="523938"/>
          </a:xfrm>
          <a:prstGeom prst="ellipse">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uk-UA"/>
          </a:p>
        </p:txBody>
      </p:sp>
      <p:sp>
        <p:nvSpPr>
          <p:cNvPr id="25" name="Овал 24">
            <a:extLst>
              <a:ext uri="{FF2B5EF4-FFF2-40B4-BE49-F238E27FC236}">
                <a16:creationId xmlns:a16="http://schemas.microsoft.com/office/drawing/2014/main" id="{59CE6799-B0B0-4696-980E-D506922B4520}"/>
              </a:ext>
            </a:extLst>
          </p:cNvPr>
          <p:cNvSpPr/>
          <p:nvPr/>
        </p:nvSpPr>
        <p:spPr>
          <a:xfrm>
            <a:off x="6484307" y="2646416"/>
            <a:ext cx="618734" cy="523938"/>
          </a:xfrm>
          <a:prstGeom prst="ellipse">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uk-U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9"/>
                                        </p:tgtEl>
                                        <p:attrNameLst>
                                          <p:attrName>style.visibility</p:attrName>
                                        </p:attrNameLst>
                                      </p:cBhvr>
                                      <p:to>
                                        <p:strVal val="visible"/>
                                      </p:to>
                                    </p:set>
                                    <p:animEffect transition="in" filter="fade">
                                      <p:cBhvr>
                                        <p:cTn id="7" dur="500"/>
                                        <p:tgtEl>
                                          <p:spTgt spid="409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66"/>
                                        </p:tgtEl>
                                        <p:attrNameLst>
                                          <p:attrName>style.visibility</p:attrName>
                                        </p:attrNameLst>
                                      </p:cBhvr>
                                      <p:to>
                                        <p:strVal val="visible"/>
                                      </p:to>
                                    </p:set>
                                    <p:animEffect transition="in" filter="fade">
                                      <p:cBhvr>
                                        <p:cTn id="17" dur="500"/>
                                        <p:tgtEl>
                                          <p:spTgt spid="409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67"/>
                                        </p:tgtEl>
                                        <p:attrNameLst>
                                          <p:attrName>style.visibility</p:attrName>
                                        </p:attrNameLst>
                                      </p:cBhvr>
                                      <p:to>
                                        <p:strVal val="visible"/>
                                      </p:to>
                                    </p:set>
                                    <p:animEffect transition="in" filter="fade">
                                      <p:cBhvr>
                                        <p:cTn id="27" dur="500"/>
                                        <p:tgtEl>
                                          <p:spTgt spid="4096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500"/>
                                        <p:tgtEl>
                                          <p:spTgt spid="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fade">
                                      <p:cBhvr>
                                        <p:cTn id="76" dur="500"/>
                                        <p:tgtEl>
                                          <p:spTgt spid="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fade">
                                      <p:cBhvr>
                                        <p:cTn id="8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animBg="1"/>
      <p:bldP spid="40967" grpId="0" animBg="1"/>
      <p:bldP spid="40969" grpId="0"/>
      <p:bldP spid="3" grpId="0"/>
      <p:bldP spid="19" grpId="0"/>
      <p:bldP spid="20" grpId="0"/>
      <p:bldP spid="21" grpId="0"/>
      <p:bldP spid="22" grpId="0"/>
      <p:bldP spid="23" grpId="0" animBg="1"/>
      <p:bldP spid="4" grpId="0"/>
      <p:bldP spid="5" grpId="0"/>
      <p:bldP spid="15" grpId="0" animBg="1"/>
      <p:bldP spid="17" grpId="0"/>
      <p:bldP spid="2" grpId="0" animBg="1"/>
      <p:bldP spid="18" grpId="0" animBg="1"/>
      <p:bldP spid="2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289AE8-775D-4873-8C2E-BA716AA56A09}"/>
              </a:ext>
            </a:extLst>
          </p:cNvPr>
          <p:cNvSpPr txBox="1"/>
          <p:nvPr/>
        </p:nvSpPr>
        <p:spPr>
          <a:xfrm>
            <a:off x="49905" y="185504"/>
            <a:ext cx="9044189" cy="923330"/>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Обчисліть масу наважки кислоти глутамінової (</a:t>
            </a:r>
            <a:r>
              <a:rPr lang="uk-UA" dirty="0" err="1">
                <a:latin typeface="Times New Roman" panose="02020603050405020304" pitchFamily="18" charset="0"/>
                <a:cs typeface="Times New Roman" panose="02020603050405020304" pitchFamily="18" charset="0"/>
              </a:rPr>
              <a:t>М.м</a:t>
            </a:r>
            <a:r>
              <a:rPr lang="uk-UA" dirty="0">
                <a:latin typeface="Times New Roman" panose="02020603050405020304" pitchFamily="18" charset="0"/>
                <a:cs typeface="Times New Roman" panose="02020603050405020304" pitchFamily="18" charset="0"/>
              </a:rPr>
              <a:t>. = 147,13), якщо на титрування методом прямої алкаліметрії використано 20,06 мл 0,1 Н розчину натрію гідроксиду, КП</a:t>
            </a:r>
            <a:r>
              <a:rPr lang="en-US" dirty="0">
                <a:latin typeface="Times New Roman" panose="02020603050405020304" pitchFamily="18" charset="0"/>
                <a:cs typeface="Times New Roman" panose="02020603050405020304" pitchFamily="18" charset="0"/>
              </a:rPr>
              <a:t> = 1,0000. </a:t>
            </a:r>
            <a:r>
              <a:rPr lang="uk-UA" dirty="0">
                <a:latin typeface="Times New Roman" panose="02020603050405020304" pitchFamily="18" charset="0"/>
                <a:cs typeface="Times New Roman" panose="02020603050405020304" pitchFamily="18" charset="0"/>
              </a:rPr>
              <a:t>Відсоток діючої речовини - 99,1 %</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cxnSp>
        <p:nvCxnSpPr>
          <p:cNvPr id="3" name="Прямая соединительная линия 2">
            <a:extLst>
              <a:ext uri="{FF2B5EF4-FFF2-40B4-BE49-F238E27FC236}">
                <a16:creationId xmlns:a16="http://schemas.microsoft.com/office/drawing/2014/main" id="{A9E17E73-E339-4550-B412-BBFA78FAA5E5}"/>
              </a:ext>
            </a:extLst>
          </p:cNvPr>
          <p:cNvCxnSpPr>
            <a:cxnSpLocks/>
          </p:cNvCxnSpPr>
          <p:nvPr/>
        </p:nvCxnSpPr>
        <p:spPr>
          <a:xfrm>
            <a:off x="2071442" y="1143166"/>
            <a:ext cx="0" cy="4246519"/>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id="{76A691CF-86C9-4670-AB6B-1C1FB1D9D4AE}"/>
              </a:ext>
            </a:extLst>
          </p:cNvPr>
          <p:cNvCxnSpPr>
            <a:cxnSpLocks/>
          </p:cNvCxnSpPr>
          <p:nvPr/>
        </p:nvCxnSpPr>
        <p:spPr>
          <a:xfrm flipH="1">
            <a:off x="1" y="3195817"/>
            <a:ext cx="2071441"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id="{CD8AB432-D6EE-4A96-B005-1D6B975A9B5F}"/>
              </a:ext>
            </a:extLst>
          </p:cNvPr>
          <p:cNvSpPr/>
          <p:nvPr/>
        </p:nvSpPr>
        <p:spPr>
          <a:xfrm>
            <a:off x="24698" y="1158658"/>
            <a:ext cx="2112801" cy="1754326"/>
          </a:xfrm>
          <a:prstGeom prst="rect">
            <a:avLst/>
          </a:prstGeom>
        </p:spPr>
        <p:txBody>
          <a:bodyPr wrap="square">
            <a:spAutoFit/>
          </a:bodyPr>
          <a:lstStyle/>
          <a:p>
            <a:r>
              <a:rPr lang="uk-UA" dirty="0">
                <a:solidFill>
                  <a:srgbClr val="00B050"/>
                </a:solidFill>
                <a:latin typeface="Times New Roman" panose="02020603050405020304" pitchFamily="18" charset="0"/>
                <a:cs typeface="Times New Roman" panose="02020603050405020304" pitchFamily="18" charset="0"/>
              </a:rPr>
              <a:t>Дано</a:t>
            </a:r>
            <a:r>
              <a:rPr lang="ru-RU" dirty="0">
                <a:solidFill>
                  <a:srgbClr val="00B050"/>
                </a:solidFill>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147,13</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a:t>
            </a:r>
            <a:r>
              <a:rPr lang="uk-UA" baseline="-25000" dirty="0" err="1">
                <a:latin typeface="Times New Roman" panose="02020603050405020304" pitchFamily="18" charset="0"/>
                <a:cs typeface="Times New Roman" panose="02020603050405020304" pitchFamily="18" charset="0"/>
              </a:rPr>
              <a:t>титранту</a:t>
            </a:r>
            <a:r>
              <a:rPr lang="en-US"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20,06 мл</a:t>
            </a: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a:t>
            </a:r>
            <a:r>
              <a:rPr lang="uk-UA" dirty="0">
                <a:latin typeface="Times New Roman" panose="02020603050405020304" pitchFamily="18" charset="0"/>
                <a:cs typeface="Times New Roman" panose="02020603050405020304" pitchFamily="18" charset="0"/>
              </a:rPr>
              <a:t>Н</a:t>
            </a:r>
            <a:endParaRPr lang="ru-RU" dirty="0">
              <a:latin typeface="Times New Roman" panose="02020603050405020304" pitchFamily="18" charset="0"/>
              <a:cs typeface="Times New Roman" panose="02020603050405020304" pitchFamily="18" charset="0"/>
            </a:endParaRPr>
          </a:p>
          <a:p>
            <a:pPr>
              <a:defRPr/>
            </a:pPr>
            <a:r>
              <a:rPr lang="ru-RU" dirty="0">
                <a:latin typeface="Times New Roman" panose="02020603050405020304" pitchFamily="18" charset="0"/>
                <a:cs typeface="Times New Roman" panose="02020603050405020304" pitchFamily="18" charset="0"/>
              </a:rPr>
              <a:t>КП = 1,0000</a:t>
            </a:r>
          </a:p>
          <a:p>
            <a:pPr>
              <a:defRPr/>
            </a:pPr>
            <a:r>
              <a:rPr lang="ru-RU" dirty="0">
                <a:latin typeface="Times New Roman" panose="02020603050405020304" pitchFamily="18" charset="0"/>
                <a:cs typeface="Times New Roman" panose="02020603050405020304" pitchFamily="18" charset="0"/>
              </a:rPr>
              <a:t>% = 99,1%</a:t>
            </a:r>
          </a:p>
        </p:txBody>
      </p:sp>
      <p:sp>
        <p:nvSpPr>
          <p:cNvPr id="6" name="Прямоугольник 5">
            <a:extLst>
              <a:ext uri="{FF2B5EF4-FFF2-40B4-BE49-F238E27FC236}">
                <a16:creationId xmlns:a16="http://schemas.microsoft.com/office/drawing/2014/main" id="{2F346B1F-640C-4F12-9551-6CD4004E4846}"/>
              </a:ext>
            </a:extLst>
          </p:cNvPr>
          <p:cNvSpPr/>
          <p:nvPr/>
        </p:nvSpPr>
        <p:spPr>
          <a:xfrm>
            <a:off x="47985" y="3265257"/>
            <a:ext cx="1277939" cy="646331"/>
          </a:xfrm>
          <a:prstGeom prst="rect">
            <a:avLst/>
          </a:prstGeom>
        </p:spPr>
        <p:txBody>
          <a:bodyPr wrap="square">
            <a:spAutoFit/>
          </a:bodyPr>
          <a:lstStyle/>
          <a:p>
            <a:r>
              <a:rPr lang="uk-UA" dirty="0">
                <a:solidFill>
                  <a:srgbClr val="FF0000"/>
                </a:solidFill>
                <a:latin typeface="Times New Roman" panose="02020603050405020304" pitchFamily="18" charset="0"/>
                <a:cs typeface="Times New Roman" panose="02020603050405020304" pitchFamily="18" charset="0"/>
              </a:rPr>
              <a:t>Знайти</a:t>
            </a:r>
            <a:r>
              <a:rPr lang="ru-RU" dirty="0">
                <a:solidFill>
                  <a:srgbClr val="FF0000"/>
                </a:solidFill>
                <a:latin typeface="Times New Roman" panose="02020603050405020304" pitchFamily="18" charset="0"/>
                <a:cs typeface="Times New Roman" panose="02020603050405020304" pitchFamily="18" charset="0"/>
              </a:rPr>
              <a:t>:</a:t>
            </a:r>
          </a:p>
          <a:p>
            <a:r>
              <a:rPr lang="en-US" i="1" dirty="0">
                <a:solidFill>
                  <a:srgbClr val="FF0000"/>
                </a:solidFill>
                <a:latin typeface="Times New Roman" panose="02020603050405020304" pitchFamily="18" charset="0"/>
                <a:cs typeface="Times New Roman" panose="02020603050405020304" pitchFamily="18" charset="0"/>
              </a:rPr>
              <a:t>m</a:t>
            </a:r>
            <a:r>
              <a:rPr lang="en-US" i="1" baseline="-25000" dirty="0">
                <a:solidFill>
                  <a:srgbClr val="FF0000"/>
                </a:solidFill>
                <a:latin typeface="Times New Roman" panose="02020603050405020304" pitchFamily="18" charset="0"/>
                <a:cs typeface="Times New Roman" panose="02020603050405020304" pitchFamily="18" charset="0"/>
              </a:rPr>
              <a:t> </a:t>
            </a:r>
            <a:r>
              <a:rPr lang="uk-UA" i="1" baseline="-25000" dirty="0">
                <a:solidFill>
                  <a:srgbClr val="FF0000"/>
                </a:solidFill>
                <a:latin typeface="Times New Roman" panose="02020603050405020304" pitchFamily="18" charset="0"/>
                <a:cs typeface="Times New Roman" panose="02020603050405020304" pitchFamily="18" charset="0"/>
              </a:rPr>
              <a:t>наважки</a:t>
            </a:r>
            <a:r>
              <a:rPr lang="en-US" i="1" baseline="-25000" dirty="0">
                <a:solidFill>
                  <a:srgbClr val="FF0000"/>
                </a:solidFill>
                <a:latin typeface="Times New Roman" panose="02020603050405020304" pitchFamily="18" charset="0"/>
                <a:cs typeface="Times New Roman" panose="02020603050405020304" pitchFamily="18" charset="0"/>
              </a:rPr>
              <a:t> </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4CAAFEA1-C21E-4536-B255-942406CBC0AC}"/>
              </a:ext>
            </a:extLst>
          </p:cNvPr>
          <p:cNvSpPr/>
          <p:nvPr/>
        </p:nvSpPr>
        <p:spPr>
          <a:xfrm>
            <a:off x="2016083" y="1143166"/>
            <a:ext cx="2675922" cy="646331"/>
          </a:xfrm>
          <a:prstGeom prst="rect">
            <a:avLst/>
          </a:prstGeom>
        </p:spPr>
        <p:txBody>
          <a:bodyPr wrap="square">
            <a:spAutoFit/>
          </a:bodyPr>
          <a:lstStyle/>
          <a:p>
            <a:r>
              <a:rPr lang="uk-UA" dirty="0">
                <a:solidFill>
                  <a:srgbClr val="00B050"/>
                </a:solidFill>
                <a:latin typeface="Times New Roman" panose="02020603050405020304" pitchFamily="18" charset="0"/>
                <a:cs typeface="Times New Roman" panose="02020603050405020304" pitchFamily="18" charset="0"/>
              </a:rPr>
              <a:t>Розв’язування</a:t>
            </a:r>
            <a:r>
              <a:rPr lang="en-US" dirty="0">
                <a:solidFill>
                  <a:srgbClr val="00B050"/>
                </a:solidFill>
                <a:latin typeface="Times New Roman" panose="02020603050405020304" pitchFamily="18" charset="0"/>
                <a:cs typeface="Times New Roman" panose="02020603050405020304" pitchFamily="18" charset="0"/>
              </a:rPr>
              <a:t> </a:t>
            </a:r>
            <a:r>
              <a:rPr lang="uk-UA" dirty="0">
                <a:solidFill>
                  <a:srgbClr val="00B050"/>
                </a:solidFill>
                <a:latin typeface="Times New Roman" panose="02020603050405020304" pitchFamily="18" charset="0"/>
                <a:cs typeface="Times New Roman" panose="02020603050405020304" pitchFamily="18" charset="0"/>
              </a:rPr>
              <a:t>:</a:t>
            </a:r>
          </a:p>
          <a:p>
            <a:r>
              <a:rPr lang="en-US" dirty="0">
                <a:solidFill>
                  <a:srgbClr val="002060"/>
                </a:solidFill>
                <a:latin typeface="Times New Roman" panose="02020603050405020304" pitchFamily="18" charset="0"/>
                <a:cs typeface="Times New Roman" panose="02020603050405020304" pitchFamily="18" charset="0"/>
              </a:rPr>
              <a:t>1. </a:t>
            </a:r>
            <a:r>
              <a:rPr lang="uk-UA" dirty="0">
                <a:solidFill>
                  <a:srgbClr val="002060"/>
                </a:solidFill>
                <a:latin typeface="Times New Roman" panose="02020603050405020304" pitchFamily="18" charset="0"/>
                <a:cs typeface="Times New Roman" panose="02020603050405020304" pitchFamily="18" charset="0"/>
              </a:rPr>
              <a:t>Розрахункові формули</a:t>
            </a:r>
            <a:r>
              <a:rPr lang="ru-RU" dirty="0">
                <a:solidFill>
                  <a:srgbClr val="002060"/>
                </a:solidFill>
                <a:latin typeface="Times New Roman" panose="02020603050405020304" pitchFamily="18" charset="0"/>
                <a:cs typeface="Times New Roman" panose="02020603050405020304" pitchFamily="18" charset="0"/>
              </a:rPr>
              <a:t>:</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1C7D0AA3-66F5-4AC6-B9B5-7AACDC78ECC1}"/>
              </a:ext>
            </a:extLst>
          </p:cNvPr>
          <p:cNvSpPr/>
          <p:nvPr/>
        </p:nvSpPr>
        <p:spPr>
          <a:xfrm>
            <a:off x="2016083" y="1965960"/>
            <a:ext cx="2165593" cy="369332"/>
          </a:xfrm>
          <a:prstGeom prst="rect">
            <a:avLst/>
          </a:prstGeom>
        </p:spPr>
        <p:txBody>
          <a:bodyPr wrap="none">
            <a:spAutoFit/>
          </a:bodyPr>
          <a:lstStyle/>
          <a:p>
            <a:pPr marL="257175" indent="-257175"/>
            <a:r>
              <a:rPr lang="ru-RU" dirty="0">
                <a:solidFill>
                  <a:srgbClr val="002060"/>
                </a:solidFill>
                <a:latin typeface="Times New Roman"/>
                <a:cs typeface="Times New Roman"/>
              </a:rPr>
              <a:t>2. </a:t>
            </a:r>
            <a:r>
              <a:rPr lang="uk-UA" dirty="0">
                <a:solidFill>
                  <a:srgbClr val="002060"/>
                </a:solidFill>
                <a:latin typeface="Times New Roman"/>
                <a:cs typeface="Times New Roman"/>
              </a:rPr>
              <a:t>Рівняння реакції</a:t>
            </a:r>
            <a:r>
              <a:rPr lang="ru-RU" dirty="0">
                <a:solidFill>
                  <a:srgbClr val="002060"/>
                </a:solidFill>
                <a:latin typeface="Times New Roman"/>
                <a:cs typeface="Times New Roman"/>
              </a:rPr>
              <a:t>: </a:t>
            </a:r>
          </a:p>
        </p:txBody>
      </p:sp>
      <p:sp>
        <p:nvSpPr>
          <p:cNvPr id="11" name="Прямоугольник 10">
            <a:extLst>
              <a:ext uri="{FF2B5EF4-FFF2-40B4-BE49-F238E27FC236}">
                <a16:creationId xmlns:a16="http://schemas.microsoft.com/office/drawing/2014/main" id="{5BE18D04-8F8A-47D7-AB9F-4F2EE955AC4E}"/>
              </a:ext>
            </a:extLst>
          </p:cNvPr>
          <p:cNvSpPr/>
          <p:nvPr/>
        </p:nvSpPr>
        <p:spPr>
          <a:xfrm>
            <a:off x="2021041" y="2713674"/>
            <a:ext cx="6068969" cy="369332"/>
          </a:xfrm>
          <a:prstGeom prst="rect">
            <a:avLst/>
          </a:prstGeom>
        </p:spPr>
        <p:txBody>
          <a:bodyPr wrap="none">
            <a:spAutoFit/>
          </a:bodyPr>
          <a:lstStyle/>
          <a:p>
            <a:pPr marL="257175" indent="-257175"/>
            <a:r>
              <a:rPr lang="uk-UA" dirty="0">
                <a:solidFill>
                  <a:srgbClr val="002060"/>
                </a:solidFill>
                <a:latin typeface="Times New Roman"/>
                <a:cs typeface="Times New Roman"/>
              </a:rPr>
              <a:t>3. </a:t>
            </a:r>
            <a:r>
              <a:rPr lang="ru-RU" dirty="0" err="1">
                <a:solidFill>
                  <a:srgbClr val="002060"/>
                </a:solidFill>
                <a:latin typeface="Times New Roman"/>
                <a:cs typeface="Times New Roman"/>
              </a:rPr>
              <a:t>Розрахунок</a:t>
            </a:r>
            <a:r>
              <a:rPr lang="ru-RU" dirty="0">
                <a:solidFill>
                  <a:srgbClr val="002060"/>
                </a:solidFill>
                <a:latin typeface="Times New Roman"/>
                <a:cs typeface="Times New Roman"/>
              </a:rPr>
              <a:t> титру </a:t>
            </a:r>
            <a:r>
              <a:rPr lang="ru-RU" dirty="0" err="1">
                <a:solidFill>
                  <a:srgbClr val="002060"/>
                </a:solidFill>
                <a:latin typeface="Times New Roman"/>
                <a:cs typeface="Times New Roman"/>
              </a:rPr>
              <a:t>титранту</a:t>
            </a:r>
            <a:r>
              <a:rPr lang="ru-RU" dirty="0">
                <a:solidFill>
                  <a:srgbClr val="002060"/>
                </a:solidFill>
                <a:latin typeface="Times New Roman"/>
                <a:cs typeface="Times New Roman"/>
              </a:rPr>
              <a:t> для </a:t>
            </a:r>
            <a:r>
              <a:rPr lang="ru-RU" dirty="0" err="1">
                <a:solidFill>
                  <a:srgbClr val="002060"/>
                </a:solidFill>
                <a:latin typeface="Times New Roman"/>
                <a:cs typeface="Times New Roman"/>
              </a:rPr>
              <a:t>досліджуваної</a:t>
            </a:r>
            <a:r>
              <a:rPr lang="ru-RU" dirty="0">
                <a:solidFill>
                  <a:srgbClr val="002060"/>
                </a:solidFill>
                <a:latin typeface="Times New Roman"/>
                <a:cs typeface="Times New Roman"/>
              </a:rPr>
              <a:t> </a:t>
            </a:r>
            <a:r>
              <a:rPr lang="ru-RU" dirty="0" err="1">
                <a:solidFill>
                  <a:srgbClr val="002060"/>
                </a:solidFill>
                <a:latin typeface="Times New Roman"/>
                <a:cs typeface="Times New Roman"/>
              </a:rPr>
              <a:t>речовини</a:t>
            </a:r>
            <a:r>
              <a:rPr lang="ru-RU" dirty="0">
                <a:solidFill>
                  <a:srgbClr val="002060"/>
                </a:solidFill>
                <a:latin typeface="Times New Roman"/>
                <a:cs typeface="Times New Roman"/>
              </a:rPr>
              <a:t> :</a:t>
            </a:r>
            <a:endParaRPr lang="uk-UA" dirty="0">
              <a:solidFill>
                <a:srgbClr val="002060"/>
              </a:solidFill>
              <a:latin typeface="Times New Roman"/>
              <a:cs typeface="Times New Roman"/>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635BE28-2D5D-495D-8BFF-BC6B9AE29AA6}"/>
                  </a:ext>
                </a:extLst>
              </p:cNvPr>
              <p:cNvSpPr txBox="1"/>
              <p:nvPr/>
            </p:nvSpPr>
            <p:spPr>
              <a:xfrm>
                <a:off x="5111978" y="1221297"/>
                <a:ext cx="2977162"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uk-UA" b="0" i="1" smtClean="0">
                              <a:solidFill>
                                <a:schemeClr val="tx1"/>
                              </a:solidFill>
                              <a:latin typeface="Cambria Math" panose="02040503050406030204" pitchFamily="18" charset="0"/>
                              <a:ea typeface="Cambria Math" panose="02040503050406030204" pitchFamily="18" charset="0"/>
                            </a:rPr>
                            <m:t>КП</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𝑚</m:t>
                          </m:r>
                          <m:r>
                            <a:rPr lang="uk-UA" b="0" i="1" baseline="-25000" dirty="0" smtClean="0">
                              <a:solidFill>
                                <a:schemeClr val="tx1"/>
                              </a:solidFill>
                              <a:latin typeface="Cambria Math" panose="02040503050406030204" pitchFamily="18" charset="0"/>
                              <a:cs typeface="Times New Roman" panose="02020603050405020304" pitchFamily="18" charset="0"/>
                            </a:rPr>
                            <m:t>наважки</m:t>
                          </m:r>
                        </m:den>
                      </m:f>
                    </m:oMath>
                  </m:oMathPara>
                </a14:m>
                <a:endParaRPr lang="ru-RU" dirty="0">
                  <a:solidFill>
                    <a:schemeClr val="tx1"/>
                  </a:solidFill>
                </a:endParaRPr>
              </a:p>
            </p:txBody>
          </p:sp>
        </mc:Choice>
        <mc:Fallback xmlns="">
          <p:sp>
            <p:nvSpPr>
              <p:cNvPr id="15" name="TextBox 14">
                <a:extLst>
                  <a:ext uri="{FF2B5EF4-FFF2-40B4-BE49-F238E27FC236}">
                    <a16:creationId xmlns:a16="http://schemas.microsoft.com/office/drawing/2014/main" id="{B635BE28-2D5D-495D-8BFF-BC6B9AE29AA6}"/>
                  </a:ext>
                </a:extLst>
              </p:cNvPr>
              <p:cNvSpPr txBox="1">
                <a:spLocks noRot="1" noChangeAspect="1" noMove="1" noResize="1" noEditPoints="1" noAdjustHandles="1" noChangeArrowheads="1" noChangeShapeType="1" noTextEdit="1"/>
              </p:cNvSpPr>
              <p:nvPr/>
            </p:nvSpPr>
            <p:spPr>
              <a:xfrm>
                <a:off x="5111978" y="1221297"/>
                <a:ext cx="2977162" cy="540725"/>
              </a:xfrm>
              <a:prstGeom prst="rect">
                <a:avLst/>
              </a:prstGeom>
              <a:blipFill>
                <a:blip r:embed="rId2"/>
                <a:stretch>
                  <a:fillRect b="-7865"/>
                </a:stretch>
              </a:blipFill>
            </p:spPr>
            <p:txBody>
              <a:bodyPr/>
              <a:lstStyle/>
              <a:p>
                <a:r>
                  <a:rPr lang="uk-UA">
                    <a:noFill/>
                  </a:rPr>
                  <a:t> </a:t>
                </a:r>
              </a:p>
            </p:txBody>
          </p:sp>
        </mc:Fallback>
      </mc:AlternateContent>
      <p:pic>
        <p:nvPicPr>
          <p:cNvPr id="19" name="Рисунок 18">
            <a:extLst>
              <a:ext uri="{FF2B5EF4-FFF2-40B4-BE49-F238E27FC236}">
                <a16:creationId xmlns:a16="http://schemas.microsoft.com/office/drawing/2014/main" id="{C4781FC7-29BB-4A33-B9DF-827B791F6DB9}"/>
              </a:ext>
            </a:extLst>
          </p:cNvPr>
          <p:cNvPicPr>
            <a:picLocks noChangeAspect="1"/>
          </p:cNvPicPr>
          <p:nvPr/>
        </p:nvPicPr>
        <p:blipFill>
          <a:blip r:embed="rId3"/>
          <a:stretch>
            <a:fillRect/>
          </a:stretch>
        </p:blipFill>
        <p:spPr>
          <a:xfrm>
            <a:off x="4482100" y="2108616"/>
            <a:ext cx="4018030" cy="608792"/>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2DC9EC8-1221-4DB3-9DD0-4F971074F914}"/>
                  </a:ext>
                </a:extLst>
              </p:cNvPr>
              <p:cNvSpPr txBox="1"/>
              <p:nvPr/>
            </p:nvSpPr>
            <p:spPr>
              <a:xfrm>
                <a:off x="2137500" y="3083006"/>
                <a:ext cx="1792286"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xmlns="">
          <p:sp>
            <p:nvSpPr>
              <p:cNvPr id="20" name="TextBox 19">
                <a:extLst>
                  <a:ext uri="{FF2B5EF4-FFF2-40B4-BE49-F238E27FC236}">
                    <a16:creationId xmlns:a16="http://schemas.microsoft.com/office/drawing/2014/main" id="{A2DC9EC8-1221-4DB3-9DD0-4F971074F914}"/>
                  </a:ext>
                </a:extLst>
              </p:cNvPr>
              <p:cNvSpPr txBox="1">
                <a:spLocks noRot="1" noChangeAspect="1" noMove="1" noResize="1" noEditPoints="1" noAdjustHandles="1" noChangeArrowheads="1" noChangeShapeType="1" noTextEdit="1"/>
              </p:cNvSpPr>
              <p:nvPr/>
            </p:nvSpPr>
            <p:spPr>
              <a:xfrm>
                <a:off x="2137500" y="3083006"/>
                <a:ext cx="1792286" cy="520399"/>
              </a:xfrm>
              <a:prstGeom prst="rect">
                <a:avLst/>
              </a:prstGeom>
              <a:blipFill>
                <a:blip r:embed="rId4"/>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415D4CB-E75C-4177-8590-B6A78192E2B3}"/>
                  </a:ext>
                </a:extLst>
              </p:cNvPr>
              <p:cNvSpPr txBox="1"/>
              <p:nvPr/>
            </p:nvSpPr>
            <p:spPr>
              <a:xfrm>
                <a:off x="4349205" y="3333620"/>
                <a:ext cx="3739935"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147,13 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r>
                        <a:rPr lang="ru-RU" b="0" i="1" smtClean="0">
                          <a:solidFill>
                            <a:schemeClr val="tx1"/>
                          </a:solidFill>
                          <a:latin typeface="Cambria Math" panose="02040503050406030204" pitchFamily="18" charset="0"/>
                        </a:rPr>
                        <m:t>=0,0147 </m:t>
                      </m:r>
                      <m:r>
                        <a:rPr lang="uk-UA" b="0" i="1" smtClean="0">
                          <a:solidFill>
                            <a:schemeClr val="tx1"/>
                          </a:solidFill>
                          <a:latin typeface="Cambria Math" panose="02040503050406030204" pitchFamily="18" charset="0"/>
                        </a:rPr>
                        <m:t>г</m:t>
                      </m:r>
                      <m:r>
                        <a:rPr lang="ru-RU" b="0" i="1" smtClean="0">
                          <a:solidFill>
                            <a:schemeClr val="tx1"/>
                          </a:solidFill>
                          <a:latin typeface="Cambria Math" panose="02040503050406030204" pitchFamily="18" charset="0"/>
                        </a:rPr>
                        <m:t>/</m:t>
                      </m:r>
                      <m:r>
                        <a:rPr lang="uk-UA" b="0" i="1" smtClean="0">
                          <a:solidFill>
                            <a:schemeClr val="tx1"/>
                          </a:solidFill>
                          <a:latin typeface="Cambria Math" panose="02040503050406030204" pitchFamily="18" charset="0"/>
                        </a:rPr>
                        <m:t>мл</m:t>
                      </m:r>
                    </m:oMath>
                  </m:oMathPara>
                </a14:m>
                <a:endParaRPr lang="ru-RU" dirty="0">
                  <a:solidFill>
                    <a:schemeClr val="tx1"/>
                  </a:solidFill>
                </a:endParaRPr>
              </a:p>
            </p:txBody>
          </p:sp>
        </mc:Choice>
        <mc:Fallback xmlns="">
          <p:sp>
            <p:nvSpPr>
              <p:cNvPr id="21" name="TextBox 20">
                <a:extLst>
                  <a:ext uri="{FF2B5EF4-FFF2-40B4-BE49-F238E27FC236}">
                    <a16:creationId xmlns:a16="http://schemas.microsoft.com/office/drawing/2014/main" id="{2415D4CB-E75C-4177-8590-B6A78192E2B3}"/>
                  </a:ext>
                </a:extLst>
              </p:cNvPr>
              <p:cNvSpPr txBox="1">
                <a:spLocks noRot="1" noChangeAspect="1" noMove="1" noResize="1" noEditPoints="1" noAdjustHandles="1" noChangeArrowheads="1" noChangeShapeType="1" noTextEdit="1"/>
              </p:cNvSpPr>
              <p:nvPr/>
            </p:nvSpPr>
            <p:spPr>
              <a:xfrm>
                <a:off x="4349205" y="3333620"/>
                <a:ext cx="3739935" cy="520399"/>
              </a:xfrm>
              <a:prstGeom prst="rect">
                <a:avLst/>
              </a:prstGeom>
              <a:blipFill>
                <a:blip r:embed="rId5"/>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0DA816F-CE07-4EDD-9E6B-2AB149CD247D}"/>
                  </a:ext>
                </a:extLst>
              </p:cNvPr>
              <p:cNvSpPr txBox="1"/>
              <p:nvPr/>
            </p:nvSpPr>
            <p:spPr>
              <a:xfrm>
                <a:off x="2137500" y="4659247"/>
                <a:ext cx="2952283" cy="5514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𝑉</m:t>
                          </m:r>
                          <m:r>
                            <a:rPr lang="en-US" b="0" i="1" baseline="-25000" smtClean="0">
                              <a:latin typeface="Cambria Math" panose="02040503050406030204" pitchFamily="18" charset="0"/>
                            </a:rPr>
                            <m:t>𝑇</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ru-RU" b="0" i="1" smtClean="0">
                              <a:latin typeface="Cambria Math" panose="02040503050406030204" pitchFamily="18" charset="0"/>
                              <a:ea typeface="Cambria Math" panose="02040503050406030204" pitchFamily="18" charset="0"/>
                            </a:rPr>
                            <m:t>КП ×</m:t>
                          </m:r>
                          <m:r>
                            <a:rPr lang="en-US" i="1">
                              <a:latin typeface="Cambria Math" panose="02040503050406030204" pitchFamily="18" charset="0"/>
                            </a:rPr>
                            <m:t>𝑇</m:t>
                          </m:r>
                          <m:f>
                            <m:fPr>
                              <m:type m:val="skw"/>
                              <m:ctrlPr>
                                <a:rPr lang="en-US" i="1" baseline="-25000">
                                  <a:latin typeface="Cambria Math" panose="02040503050406030204" pitchFamily="18" charset="0"/>
                                </a:rPr>
                              </m:ctrlPr>
                            </m:fPr>
                            <m:num>
                              <m:r>
                                <a:rPr lang="en-US" i="1" baseline="-25000">
                                  <a:latin typeface="Cambria Math" panose="02040503050406030204" pitchFamily="18" charset="0"/>
                                </a:rPr>
                                <m:t>𝑇</m:t>
                              </m:r>
                            </m:num>
                            <m:den>
                              <m:r>
                                <a:rPr lang="en-US" i="1" baseline="-2000">
                                  <a:latin typeface="Cambria Math" panose="02040503050406030204" pitchFamily="18" charset="0"/>
                                </a:rPr>
                                <m:t>𝑂</m:t>
                              </m:r>
                            </m:den>
                          </m:f>
                          <m:r>
                            <a:rPr lang="ru-RU" b="0" i="1" baseline="-2000"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×100</m:t>
                          </m:r>
                        </m:num>
                        <m:den>
                          <m:r>
                            <a:rPr lang="ru-RU" b="0" i="1" smtClean="0">
                              <a:latin typeface="Cambria Math" panose="02040503050406030204" pitchFamily="18" charset="0"/>
                            </a:rPr>
                            <m:t>%</m:t>
                          </m:r>
                        </m:den>
                      </m:f>
                    </m:oMath>
                  </m:oMathPara>
                </a14:m>
                <a:endParaRPr lang="ru-RU" dirty="0"/>
              </a:p>
            </p:txBody>
          </p:sp>
        </mc:Choice>
        <mc:Fallback xmlns="">
          <p:sp>
            <p:nvSpPr>
              <p:cNvPr id="22" name="TextBox 21">
                <a:extLst>
                  <a:ext uri="{FF2B5EF4-FFF2-40B4-BE49-F238E27FC236}">
                    <a16:creationId xmlns:a16="http://schemas.microsoft.com/office/drawing/2014/main" id="{10DA816F-CE07-4EDD-9E6B-2AB149CD247D}"/>
                  </a:ext>
                </a:extLst>
              </p:cNvPr>
              <p:cNvSpPr txBox="1">
                <a:spLocks noRot="1" noChangeAspect="1" noMove="1" noResize="1" noEditPoints="1" noAdjustHandles="1" noChangeArrowheads="1" noChangeShapeType="1" noTextEdit="1"/>
              </p:cNvSpPr>
              <p:nvPr/>
            </p:nvSpPr>
            <p:spPr>
              <a:xfrm>
                <a:off x="2137500" y="4659247"/>
                <a:ext cx="2952283" cy="551498"/>
              </a:xfrm>
              <a:prstGeom prst="rect">
                <a:avLst/>
              </a:prstGeom>
              <a:blipFill>
                <a:blip r:embed="rId6"/>
                <a:stretch>
                  <a:fillRect/>
                </a:stretch>
              </a:blipFill>
            </p:spPr>
            <p:txBody>
              <a:bodyPr/>
              <a:lstStyle/>
              <a:p>
                <a:r>
                  <a:rPr lang="uk-UA">
                    <a:noFill/>
                  </a:rPr>
                  <a:t> </a:t>
                </a:r>
              </a:p>
            </p:txBody>
          </p:sp>
        </mc:Fallback>
      </mc:AlternateContent>
      <p:sp>
        <p:nvSpPr>
          <p:cNvPr id="23" name="Прямоугольник 22">
            <a:extLst>
              <a:ext uri="{FF2B5EF4-FFF2-40B4-BE49-F238E27FC236}">
                <a16:creationId xmlns:a16="http://schemas.microsoft.com/office/drawing/2014/main" id="{FF209283-2141-46AB-9423-8568A71CDDCB}"/>
              </a:ext>
            </a:extLst>
          </p:cNvPr>
          <p:cNvSpPr/>
          <p:nvPr/>
        </p:nvSpPr>
        <p:spPr>
          <a:xfrm>
            <a:off x="2021739" y="4082788"/>
            <a:ext cx="3866508" cy="369332"/>
          </a:xfrm>
          <a:prstGeom prst="rect">
            <a:avLst/>
          </a:prstGeom>
        </p:spPr>
        <p:txBody>
          <a:bodyPr wrap="none">
            <a:spAutoFit/>
          </a:bodyPr>
          <a:lstStyle/>
          <a:p>
            <a:pPr marL="257175" indent="-257175"/>
            <a:r>
              <a:rPr lang="uk-UA" dirty="0">
                <a:solidFill>
                  <a:srgbClr val="002060"/>
                </a:solidFill>
                <a:latin typeface="Times New Roman"/>
                <a:cs typeface="Times New Roman"/>
              </a:rPr>
              <a:t>4. Розрахунок маси діючої речовини</a:t>
            </a:r>
            <a:r>
              <a:rPr lang="ru-RU" dirty="0">
                <a:solidFill>
                  <a:srgbClr val="002060"/>
                </a:solidFill>
                <a:latin typeface="Times New Roman"/>
                <a:cs typeface="Times New Roman"/>
              </a:rPr>
              <a:t>:</a:t>
            </a:r>
            <a:endParaRPr lang="uk-UA" dirty="0">
              <a:solidFill>
                <a:srgbClr val="002060"/>
              </a:solidFill>
              <a:latin typeface="Times New Roman"/>
              <a:cs typeface="Times New Roman"/>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1B3A7C6-9378-40C1-A29D-42A363488CEE}"/>
                  </a:ext>
                </a:extLst>
              </p:cNvPr>
              <p:cNvSpPr txBox="1"/>
              <p:nvPr/>
            </p:nvSpPr>
            <p:spPr>
              <a:xfrm>
                <a:off x="2137500" y="5331410"/>
                <a:ext cx="3867213" cy="5497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ru-RU" b="0" i="1" smtClean="0">
                              <a:latin typeface="Cambria Math" panose="02040503050406030204" pitchFamily="18" charset="0"/>
                            </a:rPr>
                            <m:t>20,06</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ru-RU" b="0" i="1" smtClean="0">
                              <a:latin typeface="Cambria Math" panose="02040503050406030204" pitchFamily="18" charset="0"/>
                              <a:ea typeface="Cambria Math" panose="02040503050406030204" pitchFamily="18" charset="0"/>
                            </a:rPr>
                            <m:t>1,0000 ×</m:t>
                          </m:r>
                          <m:r>
                            <a:rPr lang="ru-RU" b="0" i="1" smtClean="0">
                              <a:latin typeface="Cambria Math" panose="02040503050406030204" pitchFamily="18" charset="0"/>
                            </a:rPr>
                            <m:t>0,0147</m:t>
                          </m:r>
                          <m:r>
                            <a:rPr lang="ru-RU" b="0" i="1" baseline="-2000"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×100</m:t>
                          </m:r>
                        </m:num>
                        <m:den>
                          <m:r>
                            <a:rPr lang="ru-RU" b="0" i="1" smtClean="0">
                              <a:latin typeface="Cambria Math" panose="02040503050406030204" pitchFamily="18" charset="0"/>
                            </a:rPr>
                            <m:t>99,1</m:t>
                          </m:r>
                        </m:den>
                      </m:f>
                    </m:oMath>
                  </m:oMathPara>
                </a14:m>
                <a:endParaRPr lang="ru-RU" dirty="0"/>
              </a:p>
            </p:txBody>
          </p:sp>
        </mc:Choice>
        <mc:Fallback xmlns="">
          <p:sp>
            <p:nvSpPr>
              <p:cNvPr id="24" name="TextBox 23">
                <a:extLst>
                  <a:ext uri="{FF2B5EF4-FFF2-40B4-BE49-F238E27FC236}">
                    <a16:creationId xmlns:a16="http://schemas.microsoft.com/office/drawing/2014/main" id="{11B3A7C6-9378-40C1-A29D-42A363488CEE}"/>
                  </a:ext>
                </a:extLst>
              </p:cNvPr>
              <p:cNvSpPr txBox="1">
                <a:spLocks noRot="1" noChangeAspect="1" noMove="1" noResize="1" noEditPoints="1" noAdjustHandles="1" noChangeArrowheads="1" noChangeShapeType="1" noTextEdit="1"/>
              </p:cNvSpPr>
              <p:nvPr/>
            </p:nvSpPr>
            <p:spPr>
              <a:xfrm>
                <a:off x="2137500" y="5331410"/>
                <a:ext cx="3867213" cy="549702"/>
              </a:xfrm>
              <a:prstGeom prst="rect">
                <a:avLst/>
              </a:prstGeom>
              <a:blipFill>
                <a:blip r:embed="rId7"/>
                <a:stretch>
                  <a:fillRect/>
                </a:stretch>
              </a:blipFill>
            </p:spPr>
            <p:txBody>
              <a:bodyPr/>
              <a:lstStyle/>
              <a:p>
                <a:r>
                  <a:rPr lang="uk-UA">
                    <a:noFill/>
                  </a:rPr>
                  <a:t> </a:t>
                </a:r>
              </a:p>
            </p:txBody>
          </p:sp>
        </mc:Fallback>
      </mc:AlternateContent>
      <p:sp>
        <p:nvSpPr>
          <p:cNvPr id="25" name="TextBox 24">
            <a:extLst>
              <a:ext uri="{FF2B5EF4-FFF2-40B4-BE49-F238E27FC236}">
                <a16:creationId xmlns:a16="http://schemas.microsoft.com/office/drawing/2014/main" id="{27CC90CE-54C8-47EA-972D-854B596EF9D8}"/>
              </a:ext>
            </a:extLst>
          </p:cNvPr>
          <p:cNvSpPr txBox="1"/>
          <p:nvPr/>
        </p:nvSpPr>
        <p:spPr>
          <a:xfrm>
            <a:off x="6491115" y="5421595"/>
            <a:ext cx="1292341" cy="369332"/>
          </a:xfrm>
          <a:prstGeom prst="rect">
            <a:avLst/>
          </a:prstGeom>
          <a:noFill/>
        </p:spPr>
        <p:txBody>
          <a:bodyPr wrap="none" rtlCol="0">
            <a:spAutoFit/>
          </a:bodyPr>
          <a:lstStyle/>
          <a:p>
            <a:r>
              <a:rPr lang="en-US" b="1" i="1" dirty="0">
                <a:solidFill>
                  <a:srgbClr val="00B050"/>
                </a:solidFill>
                <a:latin typeface="Times New Roman" panose="02020603050405020304" pitchFamily="18" charset="0"/>
                <a:cs typeface="Times New Roman" panose="02020603050405020304" pitchFamily="18" charset="0"/>
              </a:rPr>
              <a:t>m</a:t>
            </a:r>
            <a:r>
              <a:rPr lang="en-US" b="1" dirty="0">
                <a:solidFill>
                  <a:srgbClr val="00B050"/>
                </a:solidFill>
                <a:latin typeface="Times New Roman" panose="02020603050405020304" pitchFamily="18" charset="0"/>
                <a:cs typeface="Times New Roman" panose="02020603050405020304" pitchFamily="18" charset="0"/>
              </a:rPr>
              <a:t> = </a:t>
            </a:r>
            <a:r>
              <a:rPr lang="ru-RU" b="1" dirty="0">
                <a:solidFill>
                  <a:srgbClr val="00B050"/>
                </a:solidFill>
                <a:latin typeface="Times New Roman" panose="02020603050405020304" pitchFamily="18" charset="0"/>
                <a:cs typeface="Times New Roman" panose="02020603050405020304" pitchFamily="18" charset="0"/>
              </a:rPr>
              <a:t>0,297 г</a:t>
            </a:r>
          </a:p>
        </p:txBody>
      </p:sp>
    </p:spTree>
    <p:extLst>
      <p:ext uri="{BB962C8B-B14F-4D97-AF65-F5344CB8AC3E}">
        <p14:creationId xmlns:p14="http://schemas.microsoft.com/office/powerpoint/2010/main" val="29462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15" grpId="0"/>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289AE8-775D-4873-8C2E-BA716AA56A09}"/>
              </a:ext>
            </a:extLst>
          </p:cNvPr>
          <p:cNvSpPr txBox="1"/>
          <p:nvPr/>
        </p:nvSpPr>
        <p:spPr>
          <a:xfrm>
            <a:off x="0" y="216288"/>
            <a:ext cx="9044189" cy="1200329"/>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Обчисліть масу наважки калій перманганату (</a:t>
            </a:r>
            <a:r>
              <a:rPr lang="uk-UA" dirty="0" err="1">
                <a:latin typeface="Times New Roman" panose="02020603050405020304" pitchFamily="18" charset="0"/>
                <a:cs typeface="Times New Roman" panose="02020603050405020304" pitchFamily="18" charset="0"/>
              </a:rPr>
              <a:t>М.м</a:t>
            </a:r>
            <a:r>
              <a:rPr lang="uk-UA" dirty="0">
                <a:latin typeface="Times New Roman" panose="02020603050405020304" pitchFamily="18" charset="0"/>
                <a:cs typeface="Times New Roman" panose="02020603050405020304" pitchFamily="18" charset="0"/>
              </a:rPr>
              <a:t>. = 158,04), якщо для титрування методом зворотної йодометрії використано 23,68 мл 0,1 Н розчину натрій тіосульфату (КП = 1,0000); процентний вміст в речовині - 99,8%. Об'єм мірної колби 100 мл, об'єм піпетки 25 мл.</a:t>
            </a:r>
            <a:endParaRPr lang="ru-RU" dirty="0">
              <a:latin typeface="Times New Roman" panose="02020603050405020304" pitchFamily="18" charset="0"/>
              <a:cs typeface="Times New Roman" panose="02020603050405020304" pitchFamily="18" charset="0"/>
            </a:endParaRPr>
          </a:p>
        </p:txBody>
      </p:sp>
      <p:cxnSp>
        <p:nvCxnSpPr>
          <p:cNvPr id="3" name="Прямая соединительная линия 2">
            <a:extLst>
              <a:ext uri="{FF2B5EF4-FFF2-40B4-BE49-F238E27FC236}">
                <a16:creationId xmlns:a16="http://schemas.microsoft.com/office/drawing/2014/main" id="{A9E17E73-E339-4550-B412-BBFA78FAA5E5}"/>
              </a:ext>
            </a:extLst>
          </p:cNvPr>
          <p:cNvCxnSpPr/>
          <p:nvPr/>
        </p:nvCxnSpPr>
        <p:spPr>
          <a:xfrm>
            <a:off x="2052653" y="1091598"/>
            <a:ext cx="0" cy="3834426"/>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id="{76A691CF-86C9-4670-AB6B-1C1FB1D9D4AE}"/>
              </a:ext>
            </a:extLst>
          </p:cNvPr>
          <p:cNvCxnSpPr>
            <a:cxnSpLocks/>
          </p:cNvCxnSpPr>
          <p:nvPr/>
        </p:nvCxnSpPr>
        <p:spPr>
          <a:xfrm flipH="1">
            <a:off x="0" y="3734383"/>
            <a:ext cx="2052654" cy="1735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id="{CD8AB432-D6EE-4A96-B005-1D6B975A9B5F}"/>
              </a:ext>
            </a:extLst>
          </p:cNvPr>
          <p:cNvSpPr/>
          <p:nvPr/>
        </p:nvSpPr>
        <p:spPr>
          <a:xfrm>
            <a:off x="5651" y="1368013"/>
            <a:ext cx="2101931" cy="2308324"/>
          </a:xfrm>
          <a:prstGeom prst="rect">
            <a:avLst/>
          </a:prstGeom>
        </p:spPr>
        <p:txBody>
          <a:bodyPr wrap="square">
            <a:spAutoFit/>
          </a:bodyPr>
          <a:lstStyle/>
          <a:p>
            <a:r>
              <a:rPr lang="uk-UA" dirty="0">
                <a:solidFill>
                  <a:srgbClr val="00B050"/>
                </a:solidFill>
                <a:latin typeface="Times New Roman" panose="02020603050405020304" pitchFamily="18" charset="0"/>
                <a:cs typeface="Times New Roman" panose="02020603050405020304" pitchFamily="18" charset="0"/>
              </a:rPr>
              <a:t>Дано</a:t>
            </a:r>
            <a:r>
              <a:rPr lang="ru-RU" dirty="0">
                <a:solidFill>
                  <a:srgbClr val="00B050"/>
                </a:solidFill>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158,04</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a:t>
            </a:r>
            <a:r>
              <a:rPr lang="uk-UA" baseline="-25000" dirty="0" err="1">
                <a:latin typeface="Times New Roman" panose="02020603050405020304" pitchFamily="18" charset="0"/>
                <a:cs typeface="Times New Roman" panose="02020603050405020304" pitchFamily="18" charset="0"/>
              </a:rPr>
              <a:t>титранту</a:t>
            </a:r>
            <a:r>
              <a:rPr lang="en-US"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23,68 </a:t>
            </a:r>
            <a:r>
              <a:rPr lang="uk-UA" dirty="0">
                <a:latin typeface="Times New Roman" panose="02020603050405020304" pitchFamily="18" charset="0"/>
                <a:cs typeface="Times New Roman" panose="02020603050405020304" pitchFamily="18" charset="0"/>
              </a:rPr>
              <a:t>мл</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0,1Н</a:t>
            </a:r>
          </a:p>
          <a:p>
            <a:pPr>
              <a:defRPr/>
            </a:pPr>
            <a:r>
              <a:rPr lang="uk-UA" dirty="0">
                <a:latin typeface="Times New Roman" panose="02020603050405020304" pitchFamily="18" charset="0"/>
                <a:cs typeface="Times New Roman" panose="02020603050405020304" pitchFamily="18" charset="0"/>
              </a:rPr>
              <a:t>КП</a:t>
            </a:r>
            <a:r>
              <a:rPr lang="ru-RU" dirty="0">
                <a:latin typeface="Times New Roman" panose="02020603050405020304" pitchFamily="18" charset="0"/>
                <a:cs typeface="Times New Roman" panose="02020603050405020304" pitchFamily="18" charset="0"/>
              </a:rPr>
              <a:t> = 1,0000</a:t>
            </a:r>
          </a:p>
          <a:p>
            <a:pPr>
              <a:defRPr/>
            </a:pPr>
            <a:r>
              <a:rPr lang="ru-RU" dirty="0">
                <a:latin typeface="Times New Roman" panose="02020603050405020304" pitchFamily="18" charset="0"/>
                <a:cs typeface="Times New Roman" panose="02020603050405020304" pitchFamily="18" charset="0"/>
              </a:rPr>
              <a:t>% = 99,8%</a:t>
            </a:r>
          </a:p>
          <a:p>
            <a:pPr>
              <a:defRPr/>
            </a:pP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v.b</a:t>
            </a:r>
            <a:r>
              <a:rPr lang="ru-RU" baseline="-25000"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 100 </a:t>
            </a:r>
            <a:r>
              <a:rPr lang="uk-UA" dirty="0">
                <a:latin typeface="Times New Roman" panose="02020603050405020304" pitchFamily="18" charset="0"/>
                <a:cs typeface="Times New Roman" panose="02020603050405020304" pitchFamily="18" charset="0"/>
              </a:rPr>
              <a:t>мл</a:t>
            </a:r>
            <a:endParaRPr lang="ru-RU" dirty="0">
              <a:latin typeface="Times New Roman" panose="02020603050405020304" pitchFamily="18" charset="0"/>
              <a:cs typeface="Times New Roman" panose="02020603050405020304" pitchFamily="18" charset="0"/>
            </a:endParaRPr>
          </a:p>
          <a:p>
            <a:pPr>
              <a:defRPr/>
            </a:pP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p</a:t>
            </a:r>
            <a:r>
              <a:rPr lang="ru-RU" dirty="0">
                <a:latin typeface="Times New Roman" panose="02020603050405020304" pitchFamily="18" charset="0"/>
                <a:cs typeface="Times New Roman" panose="02020603050405020304" pitchFamily="18" charset="0"/>
              </a:rPr>
              <a:t> = 25 </a:t>
            </a:r>
            <a:r>
              <a:rPr lang="uk-UA" dirty="0">
                <a:latin typeface="Times New Roman" panose="02020603050405020304" pitchFamily="18" charset="0"/>
                <a:cs typeface="Times New Roman" panose="02020603050405020304" pitchFamily="18" charset="0"/>
              </a:rPr>
              <a:t>мл</a:t>
            </a:r>
            <a:endParaRPr lang="ru-RU" dirty="0">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2F346B1F-640C-4F12-9551-6CD4004E4846}"/>
              </a:ext>
            </a:extLst>
          </p:cNvPr>
          <p:cNvSpPr/>
          <p:nvPr/>
        </p:nvSpPr>
        <p:spPr>
          <a:xfrm>
            <a:off x="0" y="3797899"/>
            <a:ext cx="1442986" cy="646331"/>
          </a:xfrm>
          <a:prstGeom prst="rect">
            <a:avLst/>
          </a:prstGeom>
        </p:spPr>
        <p:txBody>
          <a:bodyPr wrap="square">
            <a:spAutoFit/>
          </a:bodyPr>
          <a:lstStyle/>
          <a:p>
            <a:r>
              <a:rPr lang="uk-UA" dirty="0">
                <a:solidFill>
                  <a:srgbClr val="FF0000"/>
                </a:solidFill>
                <a:latin typeface="Times New Roman" panose="02020603050405020304" pitchFamily="18" charset="0"/>
                <a:cs typeface="Times New Roman" panose="02020603050405020304" pitchFamily="18" charset="0"/>
              </a:rPr>
              <a:t>Знайти</a:t>
            </a:r>
            <a:r>
              <a:rPr lang="ru-RU" dirty="0">
                <a:solidFill>
                  <a:srgbClr val="FF0000"/>
                </a:solidFill>
                <a:latin typeface="Times New Roman" panose="02020603050405020304" pitchFamily="18" charset="0"/>
                <a:cs typeface="Times New Roman" panose="02020603050405020304" pitchFamily="18" charset="0"/>
              </a:rPr>
              <a:t>:</a:t>
            </a:r>
          </a:p>
          <a:p>
            <a:r>
              <a:rPr lang="en-US" dirty="0">
                <a:solidFill>
                  <a:srgbClr val="FF0000"/>
                </a:solidFill>
                <a:latin typeface="Times New Roman" panose="02020603050405020304" pitchFamily="18" charset="0"/>
                <a:cs typeface="Times New Roman" panose="02020603050405020304" pitchFamily="18" charset="0"/>
              </a:rPr>
              <a:t>m</a:t>
            </a:r>
            <a:r>
              <a:rPr lang="en-US" i="1" baseline="-25000" dirty="0">
                <a:solidFill>
                  <a:srgbClr val="FF0000"/>
                </a:solidFill>
                <a:latin typeface="Times New Roman" panose="02020603050405020304" pitchFamily="18" charset="0"/>
                <a:cs typeface="Times New Roman" panose="02020603050405020304" pitchFamily="18" charset="0"/>
              </a:rPr>
              <a:t> </a:t>
            </a:r>
            <a:r>
              <a:rPr lang="uk-UA" i="1" baseline="-25000" dirty="0">
                <a:solidFill>
                  <a:srgbClr val="FF0000"/>
                </a:solidFill>
                <a:latin typeface="Times New Roman" panose="02020603050405020304" pitchFamily="18" charset="0"/>
                <a:cs typeface="Times New Roman" panose="02020603050405020304" pitchFamily="18" charset="0"/>
              </a:rPr>
              <a:t>наважки</a:t>
            </a:r>
            <a:r>
              <a:rPr lang="ru-RU" dirty="0">
                <a:solidFill>
                  <a:srgbClr val="FF0000"/>
                </a:solidFill>
                <a:latin typeface="Times New Roman" panose="02020603050405020304" pitchFamily="18" charset="0"/>
                <a:cs typeface="Times New Roman" panose="02020603050405020304" pitchFamily="18" charset="0"/>
              </a:rPr>
              <a:t> </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4CAAFEA1-C21E-4536-B255-942406CBC0AC}"/>
              </a:ext>
            </a:extLst>
          </p:cNvPr>
          <p:cNvSpPr/>
          <p:nvPr/>
        </p:nvSpPr>
        <p:spPr>
          <a:xfrm>
            <a:off x="2107581" y="1106907"/>
            <a:ext cx="2708665" cy="646331"/>
          </a:xfrm>
          <a:prstGeom prst="rect">
            <a:avLst/>
          </a:prstGeom>
        </p:spPr>
        <p:txBody>
          <a:bodyPr wrap="square">
            <a:spAutoFit/>
          </a:bodyPr>
          <a:lstStyle/>
          <a:p>
            <a:r>
              <a:rPr lang="uk-UA" dirty="0">
                <a:solidFill>
                  <a:srgbClr val="00B050"/>
                </a:solidFill>
                <a:latin typeface="Times New Roman" panose="02020603050405020304" pitchFamily="18" charset="0"/>
                <a:cs typeface="Times New Roman" panose="02020603050405020304" pitchFamily="18" charset="0"/>
              </a:rPr>
              <a:t>Розв’язування:</a:t>
            </a:r>
          </a:p>
          <a:p>
            <a:r>
              <a:rPr lang="en-US" dirty="0">
                <a:solidFill>
                  <a:srgbClr val="002060"/>
                </a:solidFill>
                <a:latin typeface="Times New Roman" panose="02020603050405020304" pitchFamily="18" charset="0"/>
                <a:cs typeface="Times New Roman" panose="02020603050405020304" pitchFamily="18" charset="0"/>
              </a:rPr>
              <a:t>1. </a:t>
            </a:r>
            <a:r>
              <a:rPr lang="uk-UA" dirty="0">
                <a:solidFill>
                  <a:srgbClr val="002060"/>
                </a:solidFill>
                <a:latin typeface="Times New Roman" panose="02020603050405020304" pitchFamily="18" charset="0"/>
                <a:cs typeface="Times New Roman" panose="02020603050405020304" pitchFamily="18" charset="0"/>
              </a:rPr>
              <a:t>Розрахункові формули</a:t>
            </a:r>
            <a:r>
              <a:rPr lang="ru-RU" dirty="0">
                <a:solidFill>
                  <a:srgbClr val="002060"/>
                </a:solidFill>
                <a:latin typeface="Times New Roman" panose="02020603050405020304" pitchFamily="18" charset="0"/>
                <a:cs typeface="Times New Roman" panose="02020603050405020304" pitchFamily="18" charset="0"/>
              </a:rPr>
              <a:t>:</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1C7D0AA3-66F5-4AC6-B9B5-7AACDC78ECC1}"/>
              </a:ext>
            </a:extLst>
          </p:cNvPr>
          <p:cNvSpPr/>
          <p:nvPr/>
        </p:nvSpPr>
        <p:spPr>
          <a:xfrm>
            <a:off x="2107581" y="2001209"/>
            <a:ext cx="2165593" cy="369332"/>
          </a:xfrm>
          <a:prstGeom prst="rect">
            <a:avLst/>
          </a:prstGeom>
        </p:spPr>
        <p:txBody>
          <a:bodyPr wrap="none">
            <a:spAutoFit/>
          </a:bodyPr>
          <a:lstStyle/>
          <a:p>
            <a:pPr marL="257175" indent="-257175"/>
            <a:r>
              <a:rPr lang="ru-RU" dirty="0">
                <a:solidFill>
                  <a:srgbClr val="002060"/>
                </a:solidFill>
                <a:latin typeface="Times New Roman"/>
                <a:cs typeface="Times New Roman"/>
              </a:rPr>
              <a:t>2. </a:t>
            </a:r>
            <a:r>
              <a:rPr lang="uk-UA" dirty="0">
                <a:solidFill>
                  <a:srgbClr val="002060"/>
                </a:solidFill>
                <a:latin typeface="Times New Roman"/>
                <a:cs typeface="Times New Roman"/>
              </a:rPr>
              <a:t>Рівняння реакції</a:t>
            </a:r>
            <a:r>
              <a:rPr lang="ru-RU" dirty="0">
                <a:solidFill>
                  <a:srgbClr val="002060"/>
                </a:solidFill>
                <a:latin typeface="Times New Roman"/>
                <a:cs typeface="Times New Roman"/>
              </a:rPr>
              <a:t>: </a:t>
            </a:r>
          </a:p>
        </p:txBody>
      </p:sp>
      <p:sp>
        <p:nvSpPr>
          <p:cNvPr id="11" name="Прямоугольник 10">
            <a:extLst>
              <a:ext uri="{FF2B5EF4-FFF2-40B4-BE49-F238E27FC236}">
                <a16:creationId xmlns:a16="http://schemas.microsoft.com/office/drawing/2014/main" id="{5BE18D04-8F8A-47D7-AB9F-4F2EE955AC4E}"/>
              </a:ext>
            </a:extLst>
          </p:cNvPr>
          <p:cNvSpPr/>
          <p:nvPr/>
        </p:nvSpPr>
        <p:spPr>
          <a:xfrm>
            <a:off x="2108027" y="3054276"/>
            <a:ext cx="6068969" cy="369332"/>
          </a:xfrm>
          <a:prstGeom prst="rect">
            <a:avLst/>
          </a:prstGeom>
        </p:spPr>
        <p:txBody>
          <a:bodyPr wrap="none">
            <a:spAutoFit/>
          </a:bodyPr>
          <a:lstStyle/>
          <a:p>
            <a:pPr marL="257175" indent="-257175"/>
            <a:r>
              <a:rPr lang="uk-UA" dirty="0">
                <a:solidFill>
                  <a:srgbClr val="002060"/>
                </a:solidFill>
                <a:latin typeface="Times New Roman"/>
                <a:cs typeface="Times New Roman"/>
              </a:rPr>
              <a:t>3. Розрахунок титру </a:t>
            </a:r>
            <a:r>
              <a:rPr lang="uk-UA" dirty="0" err="1">
                <a:solidFill>
                  <a:srgbClr val="002060"/>
                </a:solidFill>
                <a:latin typeface="Times New Roman"/>
                <a:cs typeface="Times New Roman"/>
              </a:rPr>
              <a:t>титранту</a:t>
            </a:r>
            <a:r>
              <a:rPr lang="uk-UA" dirty="0">
                <a:solidFill>
                  <a:srgbClr val="002060"/>
                </a:solidFill>
                <a:latin typeface="Times New Roman"/>
                <a:cs typeface="Times New Roman"/>
              </a:rPr>
              <a:t> для досліджуваної речовини:</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2DC9EC8-1221-4DB3-9DD0-4F971074F914}"/>
                  </a:ext>
                </a:extLst>
              </p:cNvPr>
              <p:cNvSpPr txBox="1"/>
              <p:nvPr/>
            </p:nvSpPr>
            <p:spPr>
              <a:xfrm>
                <a:off x="2164470" y="3488372"/>
                <a:ext cx="1792286"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xmlns="">
          <p:sp>
            <p:nvSpPr>
              <p:cNvPr id="20" name="TextBox 19">
                <a:extLst>
                  <a:ext uri="{FF2B5EF4-FFF2-40B4-BE49-F238E27FC236}">
                    <a16:creationId xmlns:a16="http://schemas.microsoft.com/office/drawing/2014/main" id="{A2DC9EC8-1221-4DB3-9DD0-4F971074F914}"/>
                  </a:ext>
                </a:extLst>
              </p:cNvPr>
              <p:cNvSpPr txBox="1">
                <a:spLocks noRot="1" noChangeAspect="1" noMove="1" noResize="1" noEditPoints="1" noAdjustHandles="1" noChangeArrowheads="1" noChangeShapeType="1" noTextEdit="1"/>
              </p:cNvSpPr>
              <p:nvPr/>
            </p:nvSpPr>
            <p:spPr>
              <a:xfrm>
                <a:off x="2164470" y="3488372"/>
                <a:ext cx="1792286" cy="520399"/>
              </a:xfrm>
              <a:prstGeom prst="rect">
                <a:avLst/>
              </a:prstGeom>
              <a:blipFill>
                <a:blip r:embed="rId3"/>
                <a:stretch>
                  <a:fillRect/>
                </a:stretch>
              </a:blipFill>
            </p:spPr>
            <p:txBody>
              <a:bodyPr/>
              <a:lstStyle/>
              <a:p>
                <a:r>
                  <a:rPr lang="uk-UA">
                    <a:noFill/>
                  </a:rPr>
                  <a:t> </a:t>
                </a:r>
              </a:p>
            </p:txBody>
          </p:sp>
        </mc:Fallback>
      </mc:AlternateContent>
      <p:sp>
        <p:nvSpPr>
          <p:cNvPr id="23" name="Прямоугольник 22">
            <a:extLst>
              <a:ext uri="{FF2B5EF4-FFF2-40B4-BE49-F238E27FC236}">
                <a16:creationId xmlns:a16="http://schemas.microsoft.com/office/drawing/2014/main" id="{FF209283-2141-46AB-9423-8568A71CDDCB}"/>
              </a:ext>
            </a:extLst>
          </p:cNvPr>
          <p:cNvSpPr/>
          <p:nvPr/>
        </p:nvSpPr>
        <p:spPr>
          <a:xfrm>
            <a:off x="2107581" y="4663479"/>
            <a:ext cx="3866508" cy="369332"/>
          </a:xfrm>
          <a:prstGeom prst="rect">
            <a:avLst/>
          </a:prstGeom>
        </p:spPr>
        <p:txBody>
          <a:bodyPr wrap="none">
            <a:spAutoFit/>
          </a:bodyPr>
          <a:lstStyle/>
          <a:p>
            <a:pPr marL="257175" indent="-257175"/>
            <a:r>
              <a:rPr lang="uk-UA" dirty="0">
                <a:solidFill>
                  <a:srgbClr val="002060"/>
                </a:solidFill>
                <a:latin typeface="Times New Roman"/>
                <a:cs typeface="Times New Roman"/>
              </a:rPr>
              <a:t>4. Розрахунок маси діючої речовини</a:t>
            </a:r>
            <a:r>
              <a:rPr lang="ru-RU" dirty="0">
                <a:solidFill>
                  <a:srgbClr val="002060"/>
                </a:solidFill>
                <a:latin typeface="Times New Roman"/>
                <a:cs typeface="Times New Roman"/>
              </a:rPr>
              <a:t>:</a:t>
            </a:r>
            <a:endParaRPr lang="uk-UA" dirty="0">
              <a:solidFill>
                <a:srgbClr val="002060"/>
              </a:solidFill>
              <a:latin typeface="Times New Roman"/>
              <a:cs typeface="Times New Roman"/>
            </a:endParaRPr>
          </a:p>
        </p:txBody>
      </p:sp>
      <p:sp>
        <p:nvSpPr>
          <p:cNvPr id="25" name="TextBox 24">
            <a:extLst>
              <a:ext uri="{FF2B5EF4-FFF2-40B4-BE49-F238E27FC236}">
                <a16:creationId xmlns:a16="http://schemas.microsoft.com/office/drawing/2014/main" id="{27CC90CE-54C8-47EA-972D-854B596EF9D8}"/>
              </a:ext>
            </a:extLst>
          </p:cNvPr>
          <p:cNvSpPr txBox="1"/>
          <p:nvPr/>
        </p:nvSpPr>
        <p:spPr>
          <a:xfrm>
            <a:off x="3869724" y="5687519"/>
            <a:ext cx="1404552" cy="369332"/>
          </a:xfrm>
          <a:prstGeom prst="rect">
            <a:avLst/>
          </a:prstGeom>
          <a:noFill/>
        </p:spPr>
        <p:txBody>
          <a:bodyPr wrap="none" rtlCol="0">
            <a:spAutoFit/>
          </a:bodyPr>
          <a:lstStyle/>
          <a:p>
            <a:r>
              <a:rPr lang="en-US" i="1" dirty="0">
                <a:solidFill>
                  <a:srgbClr val="00B050"/>
                </a:solidFill>
                <a:latin typeface="Times New Roman" panose="02020603050405020304" pitchFamily="18" charset="0"/>
                <a:cs typeface="Times New Roman" panose="02020603050405020304" pitchFamily="18" charset="0"/>
              </a:rPr>
              <a:t>m</a:t>
            </a:r>
            <a:r>
              <a:rPr lang="en-US" dirty="0">
                <a:solidFill>
                  <a:srgbClr val="00B050"/>
                </a:solidFill>
                <a:latin typeface="Times New Roman" panose="02020603050405020304" pitchFamily="18" charset="0"/>
                <a:cs typeface="Times New Roman" panose="02020603050405020304" pitchFamily="18" charset="0"/>
              </a:rPr>
              <a:t> = 0,3037 </a:t>
            </a:r>
            <a:r>
              <a:rPr lang="uk-UA" dirty="0">
                <a:solidFill>
                  <a:srgbClr val="00B050"/>
                </a:solidFill>
                <a:latin typeface="Times New Roman" panose="02020603050405020304" pitchFamily="18" charset="0"/>
                <a:cs typeface="Times New Roman" panose="02020603050405020304" pitchFamily="18" charset="0"/>
              </a:rPr>
              <a:t>г</a:t>
            </a:r>
            <a:endParaRPr lang="ru-RU" dirty="0">
              <a:solidFill>
                <a:srgbClr val="00B05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AEBBBDE-6762-4002-B970-F6C4120A0910}"/>
                  </a:ext>
                </a:extLst>
              </p:cNvPr>
              <p:cNvSpPr txBox="1"/>
              <p:nvPr/>
            </p:nvSpPr>
            <p:spPr>
              <a:xfrm>
                <a:off x="5017905" y="1315981"/>
                <a:ext cx="3730572" cy="5407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uk-UA" b="0" i="1" smtClean="0">
                              <a:solidFill>
                                <a:schemeClr val="tx1"/>
                              </a:solidFill>
                              <a:latin typeface="Cambria Math" panose="02040503050406030204" pitchFamily="18" charset="0"/>
                              <a:ea typeface="Cambria Math" panose="02040503050406030204" pitchFamily="18" charset="0"/>
                            </a:rPr>
                            <m:t>КП</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m:t>
                          </m:r>
                          <m:r>
                            <a:rPr lang="uk-UA" b="0" i="1" baseline="-25000" smtClean="0">
                              <a:solidFill>
                                <a:schemeClr val="tx1"/>
                              </a:solidFill>
                              <a:latin typeface="Cambria Math" panose="02040503050406030204" pitchFamily="18" charset="0"/>
                              <a:ea typeface="Cambria Math" panose="02040503050406030204" pitchFamily="18" charset="0"/>
                            </a:rPr>
                            <m:t>м</m:t>
                          </m:r>
                          <m:r>
                            <a:rPr lang="ru-RU" b="0" i="1" baseline="-25000" smtClean="0">
                              <a:solidFill>
                                <a:schemeClr val="tx1"/>
                              </a:solidFill>
                              <a:latin typeface="Cambria Math" panose="02040503050406030204" pitchFamily="18" charset="0"/>
                              <a:ea typeface="Cambria Math" panose="02040503050406030204" pitchFamily="18" charset="0"/>
                            </a:rPr>
                            <m:t>.</m:t>
                          </m:r>
                          <m:r>
                            <a:rPr lang="uk-UA" b="0" i="1" baseline="-25000" smtClean="0">
                              <a:solidFill>
                                <a:schemeClr val="tx1"/>
                              </a:solidFill>
                              <a:latin typeface="Cambria Math" panose="02040503050406030204" pitchFamily="18" charset="0"/>
                              <a:ea typeface="Cambria Math" panose="02040503050406030204" pitchFamily="18" charset="0"/>
                            </a:rPr>
                            <m:t>к</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uk-UA" b="0" i="1" baseline="-25000" smtClean="0">
                              <a:solidFill>
                                <a:schemeClr val="tx1"/>
                              </a:solidFill>
                              <a:latin typeface="Cambria Math" panose="02040503050406030204" pitchFamily="18" charset="0"/>
                              <a:ea typeface="Cambria Math" panose="02040503050406030204" pitchFamily="18" charset="0"/>
                            </a:rPr>
                            <m:t>п</m:t>
                          </m:r>
                        </m:den>
                      </m:f>
                    </m:oMath>
                  </m:oMathPara>
                </a14:m>
                <a:endParaRPr lang="ru-RU" dirty="0">
                  <a:solidFill>
                    <a:schemeClr val="tx1"/>
                  </a:solidFill>
                </a:endParaRPr>
              </a:p>
            </p:txBody>
          </p:sp>
        </mc:Choice>
        <mc:Fallback xmlns="">
          <p:sp>
            <p:nvSpPr>
              <p:cNvPr id="18" name="TextBox 17">
                <a:extLst>
                  <a:ext uri="{FF2B5EF4-FFF2-40B4-BE49-F238E27FC236}">
                    <a16:creationId xmlns:a16="http://schemas.microsoft.com/office/drawing/2014/main" id="{EAEBBBDE-6762-4002-B970-F6C4120A0910}"/>
                  </a:ext>
                </a:extLst>
              </p:cNvPr>
              <p:cNvSpPr txBox="1">
                <a:spLocks noRot="1" noChangeAspect="1" noMove="1" noResize="1" noEditPoints="1" noAdjustHandles="1" noChangeArrowheads="1" noChangeShapeType="1" noTextEdit="1"/>
              </p:cNvSpPr>
              <p:nvPr/>
            </p:nvSpPr>
            <p:spPr>
              <a:xfrm>
                <a:off x="5017905" y="1315981"/>
                <a:ext cx="3730572" cy="540789"/>
              </a:xfrm>
              <a:prstGeom prst="rect">
                <a:avLst/>
              </a:prstGeom>
              <a:blipFill>
                <a:blip r:embed="rId4"/>
                <a:stretch>
                  <a:fillRect b="-6742"/>
                </a:stretch>
              </a:blipFill>
            </p:spPr>
            <p:txBody>
              <a:bodyPr/>
              <a:lstStyle/>
              <a:p>
                <a:r>
                  <a:rPr lang="uk-UA">
                    <a:noFill/>
                  </a:rPr>
                  <a:t> </a:t>
                </a:r>
              </a:p>
            </p:txBody>
          </p:sp>
        </mc:Fallback>
      </mc:AlternateContent>
      <p:sp>
        <p:nvSpPr>
          <p:cNvPr id="8" name="TextBox 7">
            <a:extLst>
              <a:ext uri="{FF2B5EF4-FFF2-40B4-BE49-F238E27FC236}">
                <a16:creationId xmlns:a16="http://schemas.microsoft.com/office/drawing/2014/main" id="{77388693-2EFE-4330-A94C-277D1FFF1F5A}"/>
              </a:ext>
            </a:extLst>
          </p:cNvPr>
          <p:cNvSpPr txBox="1"/>
          <p:nvPr/>
        </p:nvSpPr>
        <p:spPr>
          <a:xfrm>
            <a:off x="2802960" y="2281758"/>
            <a:ext cx="6335389"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KMnO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Na</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MnSO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Na</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K</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endParaRPr lang="ru-RU"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67883695-651B-4A42-B2EF-55895E6AD0E4}"/>
              </a:ext>
            </a:extLst>
          </p:cNvPr>
          <p:cNvSpPr txBox="1"/>
          <p:nvPr/>
        </p:nvSpPr>
        <p:spPr>
          <a:xfrm>
            <a:off x="4042382" y="2627512"/>
            <a:ext cx="347883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MnO</a:t>
            </a:r>
            <a:r>
              <a:rPr lang="en-US" baseline="-25000" dirty="0">
                <a:latin typeface="Times New Roman" panose="02020603050405020304" pitchFamily="18" charset="0"/>
                <a:cs typeface="Times New Roman" panose="02020603050405020304" pitchFamily="18" charset="0"/>
              </a:rPr>
              <a:t>4</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+ 8H</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+ 5e → Mn</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+ 4H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endParaRPr lang="ru-RU"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5B25DD7-880E-40D8-A01E-0F36C6EB5D65}"/>
                  </a:ext>
                </a:extLst>
              </p:cNvPr>
              <p:cNvSpPr txBox="1"/>
              <p:nvPr/>
            </p:nvSpPr>
            <p:spPr>
              <a:xfrm>
                <a:off x="4099656" y="3613233"/>
                <a:ext cx="15752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𝐸𝑚</m:t>
                      </m:r>
                      <m:r>
                        <a:rPr lang="ru-RU" b="0" i="1" smtClean="0">
                          <a:latin typeface="Cambria Math" panose="02040503050406030204" pitchFamily="18" charset="0"/>
                        </a:rPr>
                        <m:t>=М.м.  </m:t>
                      </m:r>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oMath>
                  </m:oMathPara>
                </a14:m>
                <a:endParaRPr lang="ru-RU" dirty="0"/>
              </a:p>
            </p:txBody>
          </p:sp>
        </mc:Choice>
        <mc:Fallback xmlns="">
          <p:sp>
            <p:nvSpPr>
              <p:cNvPr id="13" name="TextBox 12">
                <a:extLst>
                  <a:ext uri="{FF2B5EF4-FFF2-40B4-BE49-F238E27FC236}">
                    <a16:creationId xmlns:a16="http://schemas.microsoft.com/office/drawing/2014/main" id="{B5B25DD7-880E-40D8-A01E-0F36C6EB5D65}"/>
                  </a:ext>
                </a:extLst>
              </p:cNvPr>
              <p:cNvSpPr txBox="1">
                <a:spLocks noRot="1" noChangeAspect="1" noMove="1" noResize="1" noEditPoints="1" noAdjustHandles="1" noChangeArrowheads="1" noChangeShapeType="1" noTextEdit="1"/>
              </p:cNvSpPr>
              <p:nvPr/>
            </p:nvSpPr>
            <p:spPr>
              <a:xfrm>
                <a:off x="4099656" y="3613233"/>
                <a:ext cx="1575239" cy="276999"/>
              </a:xfrm>
              <a:prstGeom prst="rect">
                <a:avLst/>
              </a:prstGeom>
              <a:blipFill>
                <a:blip r:embed="rId5"/>
                <a:stretch>
                  <a:fillRect l="-3101" t="-4444" r="-4651" b="-35556"/>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F714A3D-A943-4BFC-BFA5-1ED05B67935A}"/>
                  </a:ext>
                </a:extLst>
              </p:cNvPr>
              <p:cNvSpPr txBox="1"/>
              <p:nvPr/>
            </p:nvSpPr>
            <p:spPr>
              <a:xfrm>
                <a:off x="5781800" y="3559257"/>
                <a:ext cx="2158796" cy="367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𝐸𝑚</m:t>
                      </m:r>
                      <m:r>
                        <a:rPr lang="ru-RU" b="0" i="1" smtClean="0">
                          <a:latin typeface="Cambria Math" panose="02040503050406030204" pitchFamily="18" charset="0"/>
                        </a:rPr>
                        <m:t>=</m:t>
                      </m:r>
                      <m:r>
                        <a:rPr lang="en-US" b="0" i="1" smtClean="0">
                          <a:latin typeface="Cambria Math" panose="02040503050406030204" pitchFamily="18" charset="0"/>
                        </a:rPr>
                        <m:t>158,04</m:t>
                      </m:r>
                      <m:r>
                        <a:rPr lang="ru-RU" b="0" i="1"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f>
                        <m:fPr>
                          <m:type m:val="skw"/>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5</m:t>
                          </m:r>
                        </m:den>
                      </m:f>
                    </m:oMath>
                  </m:oMathPara>
                </a14:m>
                <a:endParaRPr lang="ru-RU" dirty="0">
                  <a:latin typeface="Times New Roman" panose="02020603050405020304" pitchFamily="18" charset="0"/>
                  <a:cs typeface="Times New Roman" panose="02020603050405020304" pitchFamily="18" charset="0"/>
                </a:endParaRPr>
              </a:p>
            </p:txBody>
          </p:sp>
        </mc:Choice>
        <mc:Fallback xmlns="">
          <p:sp>
            <p:nvSpPr>
              <p:cNvPr id="22" name="TextBox 21">
                <a:extLst>
                  <a:ext uri="{FF2B5EF4-FFF2-40B4-BE49-F238E27FC236}">
                    <a16:creationId xmlns:a16="http://schemas.microsoft.com/office/drawing/2014/main" id="{2F714A3D-A943-4BFC-BFA5-1ED05B67935A}"/>
                  </a:ext>
                </a:extLst>
              </p:cNvPr>
              <p:cNvSpPr txBox="1">
                <a:spLocks noRot="1" noChangeAspect="1" noMove="1" noResize="1" noEditPoints="1" noAdjustHandles="1" noChangeArrowheads="1" noChangeShapeType="1" noTextEdit="1"/>
              </p:cNvSpPr>
              <p:nvPr/>
            </p:nvSpPr>
            <p:spPr>
              <a:xfrm>
                <a:off x="5781800" y="3559257"/>
                <a:ext cx="2158796" cy="367601"/>
              </a:xfrm>
              <a:prstGeom prst="rect">
                <a:avLst/>
              </a:prstGeom>
              <a:blipFill>
                <a:blip r:embed="rId6"/>
                <a:stretch>
                  <a:fillRect l="-1972" t="-161667" r="-34085" b="-241667"/>
                </a:stretch>
              </a:blipFill>
            </p:spPr>
            <p:txBody>
              <a:bodyPr/>
              <a:lstStyle/>
              <a:p>
                <a:r>
                  <a:rPr lang="uk-UA">
                    <a:noFill/>
                  </a:rPr>
                  <a:t> </a:t>
                </a:r>
              </a:p>
            </p:txBody>
          </p:sp>
        </mc:Fallback>
      </mc:AlternateContent>
      <p:sp>
        <p:nvSpPr>
          <p:cNvPr id="14" name="TextBox 13">
            <a:extLst>
              <a:ext uri="{FF2B5EF4-FFF2-40B4-BE49-F238E27FC236}">
                <a16:creationId xmlns:a16="http://schemas.microsoft.com/office/drawing/2014/main" id="{0A683ACA-EC35-4206-9A09-E287111F63AA}"/>
              </a:ext>
            </a:extLst>
          </p:cNvPr>
          <p:cNvSpPr txBox="1"/>
          <p:nvPr/>
        </p:nvSpPr>
        <p:spPr>
          <a:xfrm>
            <a:off x="7954255" y="3549717"/>
            <a:ext cx="1269899"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Em</a:t>
            </a:r>
            <a:r>
              <a:rPr lang="ru-RU" dirty="0">
                <a:latin typeface="Times New Roman" panose="02020603050405020304" pitchFamily="18" charset="0"/>
                <a:cs typeface="Times New Roman" panose="02020603050405020304" pitchFamily="18" charset="0"/>
              </a:rPr>
              <a:t> = 31,61</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7EE089C-3C99-4035-911A-EA5DA018300B}"/>
                  </a:ext>
                </a:extLst>
              </p:cNvPr>
              <p:cNvSpPr txBox="1"/>
              <p:nvPr/>
            </p:nvSpPr>
            <p:spPr>
              <a:xfrm>
                <a:off x="3713798" y="4201441"/>
                <a:ext cx="2068002"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31,61 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xmlns="">
          <p:sp>
            <p:nvSpPr>
              <p:cNvPr id="24" name="TextBox 23">
                <a:extLst>
                  <a:ext uri="{FF2B5EF4-FFF2-40B4-BE49-F238E27FC236}">
                    <a16:creationId xmlns:a16="http://schemas.microsoft.com/office/drawing/2014/main" id="{17EE089C-3C99-4035-911A-EA5DA018300B}"/>
                  </a:ext>
                </a:extLst>
              </p:cNvPr>
              <p:cNvSpPr txBox="1">
                <a:spLocks noRot="1" noChangeAspect="1" noMove="1" noResize="1" noEditPoints="1" noAdjustHandles="1" noChangeArrowheads="1" noChangeShapeType="1" noTextEdit="1"/>
              </p:cNvSpPr>
              <p:nvPr/>
            </p:nvSpPr>
            <p:spPr>
              <a:xfrm>
                <a:off x="3713798" y="4201441"/>
                <a:ext cx="2068002" cy="520399"/>
              </a:xfrm>
              <a:prstGeom prst="rect">
                <a:avLst/>
              </a:prstGeom>
              <a:blipFill>
                <a:blip r:embed="rId7"/>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4AFD13E-2F50-4615-A05A-64F46BC0ED2F}"/>
                  </a:ext>
                </a:extLst>
              </p:cNvPr>
              <p:cNvSpPr txBox="1"/>
              <p:nvPr/>
            </p:nvSpPr>
            <p:spPr>
              <a:xfrm>
                <a:off x="5970654" y="4303998"/>
                <a:ext cx="2068002" cy="369332"/>
              </a:xfrm>
              <a:prstGeom prst="rect">
                <a:avLst/>
              </a:prstGeom>
              <a:noFill/>
            </p:spPr>
            <p:txBody>
              <a:bodyPr wrap="square">
                <a:spAutoFit/>
              </a:bodyPr>
              <a:lstStyle/>
              <a:p>
                <a14:m>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oMath>
                </a14:m>
                <a:r>
                  <a:rPr lang="ru-RU" dirty="0">
                    <a:latin typeface="Times New Roman" panose="02020603050405020304" pitchFamily="18" charset="0"/>
                    <a:cs typeface="Times New Roman" panose="02020603050405020304" pitchFamily="18" charset="0"/>
                  </a:rPr>
                  <a:t> = 0,0032 г/</a:t>
                </a:r>
                <a:r>
                  <a:rPr lang="uk-UA" dirty="0">
                    <a:latin typeface="Times New Roman" panose="02020603050405020304" pitchFamily="18" charset="0"/>
                    <a:cs typeface="Times New Roman" panose="02020603050405020304" pitchFamily="18" charset="0"/>
                  </a:rPr>
                  <a:t>мл</a:t>
                </a:r>
                <a:r>
                  <a:rPr lang="ru-RU" dirty="0">
                    <a:latin typeface="Times New Roman" panose="02020603050405020304" pitchFamily="18" charset="0"/>
                    <a:cs typeface="Times New Roman" panose="02020603050405020304" pitchFamily="18" charset="0"/>
                  </a:rPr>
                  <a:t> </a:t>
                </a:r>
              </a:p>
            </p:txBody>
          </p:sp>
        </mc:Choice>
        <mc:Fallback xmlns="">
          <p:sp>
            <p:nvSpPr>
              <p:cNvPr id="26" name="TextBox 25">
                <a:extLst>
                  <a:ext uri="{FF2B5EF4-FFF2-40B4-BE49-F238E27FC236}">
                    <a16:creationId xmlns:a16="http://schemas.microsoft.com/office/drawing/2014/main" id="{44AFD13E-2F50-4615-A05A-64F46BC0ED2F}"/>
                  </a:ext>
                </a:extLst>
              </p:cNvPr>
              <p:cNvSpPr txBox="1">
                <a:spLocks noRot="1" noChangeAspect="1" noMove="1" noResize="1" noEditPoints="1" noAdjustHandles="1" noChangeArrowheads="1" noChangeShapeType="1" noTextEdit="1"/>
              </p:cNvSpPr>
              <p:nvPr/>
            </p:nvSpPr>
            <p:spPr>
              <a:xfrm>
                <a:off x="5970654" y="4303998"/>
                <a:ext cx="2068002" cy="369332"/>
              </a:xfrm>
              <a:prstGeom prst="rect">
                <a:avLst/>
              </a:prstGeom>
              <a:blipFill>
                <a:blip r:embed="rId8"/>
                <a:stretch>
                  <a:fillRect t="-42623" b="-111475"/>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8B7C54C-DD04-4DE4-AC6F-45092681CE0D}"/>
                  </a:ext>
                </a:extLst>
              </p:cNvPr>
              <p:cNvSpPr txBox="1"/>
              <p:nvPr/>
            </p:nvSpPr>
            <p:spPr>
              <a:xfrm>
                <a:off x="102547" y="5065388"/>
                <a:ext cx="3730573" cy="540789"/>
              </a:xfrm>
              <a:prstGeom prst="rect">
                <a:avLst/>
              </a:prstGeom>
              <a:noFill/>
            </p:spPr>
            <p:txBody>
              <a:bodyPr wrap="none" lIns="0" tIns="0" rIns="0" bIns="0" rtlCol="0">
                <a:spAutoFit/>
              </a:bodyPr>
              <a:lstStyle/>
              <a:p>
                <a:pPr algn="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uk-UA" b="0" i="1" smtClean="0">
                              <a:solidFill>
                                <a:schemeClr val="tx1"/>
                              </a:solidFill>
                              <a:latin typeface="Cambria Math" panose="02040503050406030204" pitchFamily="18" charset="0"/>
                              <a:ea typeface="Cambria Math" panose="02040503050406030204" pitchFamily="18" charset="0"/>
                            </a:rPr>
                            <m:t>КП</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m:t>
                          </m:r>
                          <m:r>
                            <a:rPr lang="uk-UA" b="0" i="1" baseline="-25000" smtClean="0">
                              <a:solidFill>
                                <a:schemeClr val="tx1"/>
                              </a:solidFill>
                              <a:latin typeface="Cambria Math" panose="02040503050406030204" pitchFamily="18" charset="0"/>
                              <a:ea typeface="Cambria Math" panose="02040503050406030204" pitchFamily="18" charset="0"/>
                            </a:rPr>
                            <m:t>м</m:t>
                          </m:r>
                          <m:r>
                            <a:rPr lang="ru-RU" b="0" i="1" baseline="-25000" smtClean="0">
                              <a:solidFill>
                                <a:schemeClr val="tx1"/>
                              </a:solidFill>
                              <a:latin typeface="Cambria Math" panose="02040503050406030204" pitchFamily="18" charset="0"/>
                              <a:ea typeface="Cambria Math" panose="02040503050406030204" pitchFamily="18" charset="0"/>
                            </a:rPr>
                            <m:t>.</m:t>
                          </m:r>
                          <m:r>
                            <a:rPr lang="uk-UA" b="0" i="1" baseline="-25000" smtClean="0">
                              <a:solidFill>
                                <a:schemeClr val="tx1"/>
                              </a:solidFill>
                              <a:latin typeface="Cambria Math" panose="02040503050406030204" pitchFamily="18" charset="0"/>
                              <a:ea typeface="Cambria Math" panose="02040503050406030204" pitchFamily="18" charset="0"/>
                            </a:rPr>
                            <m:t>к</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uk-UA" b="0" i="1" baseline="-25000" smtClean="0">
                              <a:solidFill>
                                <a:schemeClr val="tx1"/>
                              </a:solidFill>
                              <a:latin typeface="Cambria Math" panose="02040503050406030204" pitchFamily="18" charset="0"/>
                              <a:ea typeface="Cambria Math" panose="02040503050406030204" pitchFamily="18" charset="0"/>
                            </a:rPr>
                            <m:t>п</m:t>
                          </m:r>
                        </m:den>
                      </m:f>
                    </m:oMath>
                  </m:oMathPara>
                </a14:m>
                <a:endParaRPr lang="ru-RU" dirty="0">
                  <a:solidFill>
                    <a:schemeClr val="tx1"/>
                  </a:solidFill>
                </a:endParaRPr>
              </a:p>
            </p:txBody>
          </p:sp>
        </mc:Choice>
        <mc:Fallback xmlns="">
          <p:sp>
            <p:nvSpPr>
              <p:cNvPr id="29" name="TextBox 28">
                <a:extLst>
                  <a:ext uri="{FF2B5EF4-FFF2-40B4-BE49-F238E27FC236}">
                    <a16:creationId xmlns:a16="http://schemas.microsoft.com/office/drawing/2014/main" id="{B8B7C54C-DD04-4DE4-AC6F-45092681CE0D}"/>
                  </a:ext>
                </a:extLst>
              </p:cNvPr>
              <p:cNvSpPr txBox="1">
                <a:spLocks noRot="1" noChangeAspect="1" noMove="1" noResize="1" noEditPoints="1" noAdjustHandles="1" noChangeArrowheads="1" noChangeShapeType="1" noTextEdit="1"/>
              </p:cNvSpPr>
              <p:nvPr/>
            </p:nvSpPr>
            <p:spPr>
              <a:xfrm>
                <a:off x="102547" y="5065388"/>
                <a:ext cx="3730573" cy="540789"/>
              </a:xfrm>
              <a:prstGeom prst="rect">
                <a:avLst/>
              </a:prstGeom>
              <a:blipFill>
                <a:blip r:embed="rId9"/>
                <a:stretch>
                  <a:fillRect b="-6742"/>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93FD8AD-218F-4C76-8056-BA2652BED430}"/>
                  </a:ext>
                </a:extLst>
              </p:cNvPr>
              <p:cNvSpPr txBox="1"/>
              <p:nvPr/>
            </p:nvSpPr>
            <p:spPr>
              <a:xfrm>
                <a:off x="3956756" y="5090779"/>
                <a:ext cx="4804200"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99,8= </m:t>
                      </m:r>
                      <m:f>
                        <m:fPr>
                          <m:ctrlPr>
                            <a:rPr lang="ru-RU"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23,68</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rPr>
                            <m:t>0,0032</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ea typeface="Cambria Math" panose="02040503050406030204" pitchFamily="18" charset="0"/>
                            </a:rPr>
                            <m:t>1,0000 ×</m:t>
                          </m:r>
                          <m:r>
                            <a:rPr lang="en-US" b="0" i="1" smtClean="0">
                              <a:solidFill>
                                <a:schemeClr val="tx1"/>
                              </a:solidFill>
                              <a:latin typeface="Cambria Math" panose="02040503050406030204" pitchFamily="18" charset="0"/>
                              <a:ea typeface="Cambria Math" panose="02040503050406030204" pitchFamily="18" charset="0"/>
                            </a:rPr>
                            <m:t>100 ×</m:t>
                          </m:r>
                          <m:r>
                            <a:rPr lang="ru-RU" b="0" i="1" smtClean="0">
                              <a:solidFill>
                                <a:schemeClr val="tx1"/>
                              </a:solidFill>
                              <a:latin typeface="Cambria Math" panose="02040503050406030204" pitchFamily="18" charset="0"/>
                              <a:ea typeface="Cambria Math" panose="02040503050406030204" pitchFamily="18" charset="0"/>
                            </a:rPr>
                            <m:t>100</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×25</m:t>
                          </m:r>
                        </m:den>
                      </m:f>
                    </m:oMath>
                  </m:oMathPara>
                </a14:m>
                <a:endParaRPr lang="ru-RU" dirty="0">
                  <a:solidFill>
                    <a:schemeClr val="tx1"/>
                  </a:solidFill>
                </a:endParaRPr>
              </a:p>
            </p:txBody>
          </p:sp>
        </mc:Choice>
        <mc:Fallback xmlns="">
          <p:sp>
            <p:nvSpPr>
              <p:cNvPr id="30" name="TextBox 29">
                <a:extLst>
                  <a:ext uri="{FF2B5EF4-FFF2-40B4-BE49-F238E27FC236}">
                    <a16:creationId xmlns:a16="http://schemas.microsoft.com/office/drawing/2014/main" id="{A93FD8AD-218F-4C76-8056-BA2652BED430}"/>
                  </a:ext>
                </a:extLst>
              </p:cNvPr>
              <p:cNvSpPr txBox="1">
                <a:spLocks noRot="1" noChangeAspect="1" noMove="1" noResize="1" noEditPoints="1" noAdjustHandles="1" noChangeArrowheads="1" noChangeShapeType="1" noTextEdit="1"/>
              </p:cNvSpPr>
              <p:nvPr/>
            </p:nvSpPr>
            <p:spPr>
              <a:xfrm>
                <a:off x="3956756" y="5090779"/>
                <a:ext cx="4804200" cy="520463"/>
              </a:xfrm>
              <a:prstGeom prst="rect">
                <a:avLst/>
              </a:prstGeom>
              <a:blipFill>
                <a:blip r:embed="rId10"/>
                <a:stretch>
                  <a:fillRect/>
                </a:stretch>
              </a:blipFill>
            </p:spPr>
            <p:txBody>
              <a:bodyPr/>
              <a:lstStyle/>
              <a:p>
                <a:r>
                  <a:rPr lang="uk-UA">
                    <a:noFill/>
                  </a:rPr>
                  <a:t> </a:t>
                </a:r>
              </a:p>
            </p:txBody>
          </p:sp>
        </mc:Fallback>
      </mc:AlternateContent>
    </p:spTree>
    <p:extLst>
      <p:ext uri="{BB962C8B-B14F-4D97-AF65-F5344CB8AC3E}">
        <p14:creationId xmlns:p14="http://schemas.microsoft.com/office/powerpoint/2010/main" val="111218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500"/>
                                        <p:tgtEl>
                                          <p:spTgt spid="1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500"/>
                                        <p:tgtEl>
                                          <p:spTgt spid="23"/>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fade">
                                      <p:cBhvr>
                                        <p:cTn id="100" dur="500"/>
                                        <p:tgtEl>
                                          <p:spTgt spid="30"/>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20" grpId="0"/>
      <p:bldP spid="23" grpId="0"/>
      <p:bldP spid="25" grpId="0"/>
      <p:bldP spid="18" grpId="0"/>
      <p:bldP spid="8" grpId="0"/>
      <p:bldP spid="10" grpId="0"/>
      <p:bldP spid="13" grpId="0"/>
      <p:bldP spid="22" grpId="0"/>
      <p:bldP spid="14" grpId="0"/>
      <p:bldP spid="24" grpId="0"/>
      <p:bldP spid="26" grpId="0"/>
      <p:bldP spid="29" grpId="0"/>
      <p:bldP spid="30" grpId="0"/>
    </p:bldLst>
  </p:timing>
</p:sld>
</file>

<file path=ppt/theme/theme1.xml><?xml version="1.0" encoding="utf-8"?>
<a:theme xmlns:a="http://schemas.openxmlformats.org/drawingml/2006/main" name="Тема1">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ема1" id="{E34C1910-08F9-49F5-BD63-42B64A3CAE1F}" vid="{21FD4412-8119-4784-B9B8-3703166FE4D9}"/>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374</TotalTime>
  <Words>1259</Words>
  <Application>Microsoft Office PowerPoint</Application>
  <PresentationFormat>Экран (4:3)</PresentationFormat>
  <Paragraphs>249</Paragraphs>
  <Slides>23</Slides>
  <Notes>14</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23</vt:i4>
      </vt:variant>
    </vt:vector>
  </HeadingPairs>
  <TitlesOfParts>
    <vt:vector size="31" baseType="lpstr">
      <vt:lpstr>Arial</vt:lpstr>
      <vt:lpstr>Calibri</vt:lpstr>
      <vt:lpstr>Calibri Light</vt:lpstr>
      <vt:lpstr>Cambria Math</vt:lpstr>
      <vt:lpstr>Times New Roman</vt:lpstr>
      <vt:lpstr>Wingdings</vt:lpstr>
      <vt:lpstr>Тема1</vt:lpstr>
      <vt:lpstr>ChemSketch</vt:lpstr>
      <vt:lpstr>Лекція 4</vt:lpstr>
      <vt:lpstr>Загальні поняття</vt:lpstr>
      <vt:lpstr>Класифікація методів аналізу</vt:lpstr>
      <vt:lpstr>Класифікація методів аналізу</vt:lpstr>
      <vt:lpstr>Презентация PowerPoint</vt:lpstr>
      <vt:lpstr>Класифікація титриметричних методів аналізу</vt:lpstr>
      <vt:lpstr>Презентация PowerPoint</vt:lpstr>
      <vt:lpstr>Презентация PowerPoint</vt:lpstr>
      <vt:lpstr>Кислотно-основне титрування (у водних, змішаних і неводних середовищах)</vt:lpstr>
      <vt:lpstr>Індикатори кислотно-основного титрування. Криві титрування (водне середовище)</vt:lpstr>
      <vt:lpstr>Кислотно-основне титрування (у водному середовищі)</vt:lpstr>
      <vt:lpstr>Кислотно-основне титрування (у змішаних середовищах)</vt:lpstr>
      <vt:lpstr>Кислотно-основне титрування (у неводних середовищах)</vt:lpstr>
      <vt:lpstr>Комплексонометричне титрування</vt:lpstr>
      <vt:lpstr>Презентация PowerPoint</vt:lpstr>
      <vt:lpstr>Презентация PowerPoint</vt:lpstr>
      <vt:lpstr>Окисно-відновне титрування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 Chemical methods of quantitative analysis. Electrochemical methods</dc:title>
  <dc:creator>Suida</dc:creator>
  <cp:lastModifiedBy>Олексій Володимирович Нікітін</cp:lastModifiedBy>
  <cp:revision>46</cp:revision>
  <dcterms:modified xsi:type="dcterms:W3CDTF">2025-01-13T13:38:20Z</dcterms:modified>
</cp:coreProperties>
</file>