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82" r:id="rId10"/>
    <p:sldId id="284" r:id="rId11"/>
    <p:sldId id="283" r:id="rId12"/>
    <p:sldId id="264" r:id="rId13"/>
    <p:sldId id="268"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45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039E1-6AF4-4EF6-B859-C151330B6F2F}" type="datetimeFigureOut">
              <a:rPr lang="uk-UA" smtClean="0"/>
              <a:t>13.01.2025</a:t>
            </a:fld>
            <a:endParaRPr lang="uk-UA"/>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E7127-181F-4D53-8EA0-A100CC61DFD7}" type="slidenum">
              <a:rPr lang="uk-UA" smtClean="0"/>
              <a:t>‹#›</a:t>
            </a:fld>
            <a:endParaRPr lang="uk-UA"/>
          </a:p>
        </p:txBody>
      </p:sp>
    </p:spTree>
    <p:extLst>
      <p:ext uri="{BB962C8B-B14F-4D97-AF65-F5344CB8AC3E}">
        <p14:creationId xmlns:p14="http://schemas.microsoft.com/office/powerpoint/2010/main" val="1563029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3" name="Google Shape;17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906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8" name="Google Shape;17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4787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4" name="Google Shape;18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128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9" name="Google Shape;18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0384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4" name="Google Shape;19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2038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00" name="Google Shape;20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2150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6" name="Google Shape;20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4068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6" name="Google Shape;216;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0422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22" name="Google Shape;22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301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13.01.2025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F4C112-93B9-459C-8C12-BF947102592A}" type="datetimeFigureOut">
              <a:rPr lang="ru-RU" smtClean="0"/>
              <a:pPr/>
              <a:t>13.01.2025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296E6-5FB2-46D3-8C1F-96F082CCE26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phu.org/wp-content/uploads/2016/12/%D0%9D%D0%B0%D0%BA%D0%B0%D0%B7_%D0%94%D0%A4%D0%A3.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hu.org/wp-content/uploads/2018/07/4028-dn_20180314_476.pdf" TargetMode="External"/><Relationship Id="rId2" Type="http://schemas.openxmlformats.org/officeDocument/2006/relationships/hyperlink" Target="http://sphu.org/wp-content/uploads/2016/12/%D0%9D%D0%B0%D0%BA%D0%B0%D0%B7_%D0%94%D0%BE%D0%BF%D0%BE%D0%B2%D0%BD%D0%B5%D0%BD%D0%BD%D1%8F-2.1-1.pdf" TargetMode="External"/><Relationship Id="rId1" Type="http://schemas.openxmlformats.org/officeDocument/2006/relationships/slideLayout" Target="../slideLayouts/slideLayout2.xml"/><Relationship Id="rId6" Type="http://schemas.openxmlformats.org/officeDocument/2006/relationships/hyperlink" Target="http://sphu.org/wp-content/uploads/2021/03/Dopolnenye_5_Prikaz_2021.pdf" TargetMode="External"/><Relationship Id="rId5" Type="http://schemas.openxmlformats.org/officeDocument/2006/relationships/hyperlink" Target="http://sphu.org/wp-content/uploads/2020/04/20806-dn_22052020_1239.pdf" TargetMode="External"/><Relationship Id="rId4" Type="http://schemas.openxmlformats.org/officeDocument/2006/relationships/hyperlink" Target="http://sphu.org/wp-content/uploads/2018/07/N-1178-20.06.2018.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1556792"/>
            <a:ext cx="7772400" cy="3672408"/>
          </a:xfrm>
        </p:spPr>
        <p:txBody>
          <a:bodyPr>
            <a:noAutofit/>
          </a:bodyPr>
          <a:lstStyle/>
          <a:p>
            <a:pPr lvl="0"/>
            <a:r>
              <a:rPr lang="ru-RU" sz="2800" b="1" dirty="0" err="1" smtClean="0">
                <a:latin typeface="Times New Roman" pitchFamily="18" charset="0"/>
                <a:cs typeface="Times New Roman" pitchFamily="18" charset="0"/>
              </a:rPr>
              <a:t>Лекція</a:t>
            </a:r>
            <a:r>
              <a:rPr lang="ru-RU" sz="2800" b="1" dirty="0" smtClean="0">
                <a:latin typeface="Times New Roman" pitchFamily="18" charset="0"/>
                <a:cs typeface="Times New Roman" pitchFamily="18" charset="0"/>
              </a:rPr>
              <a:t> </a:t>
            </a:r>
            <a:r>
              <a:rPr lang="ru-RU" sz="2800" b="1" dirty="0">
                <a:latin typeface="Times New Roman" pitchFamily="18" charset="0"/>
                <a:cs typeface="Times New Roman" pitchFamily="18" charset="0"/>
              </a:rPr>
              <a:t>№ 1 </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u="sng" dirty="0" smtClean="0">
                <a:latin typeface="Times New Roman" panose="02020603050405020304" pitchFamily="18" charset="0"/>
                <a:cs typeface="Times New Roman" pitchFamily="18" charset="0"/>
              </a:rPr>
              <a:t>«</a:t>
            </a:r>
            <a:r>
              <a:rPr lang="ru-RU" sz="2800" b="1" u="sng" dirty="0">
                <a:latin typeface="Times New Roman" panose="02020603050405020304" pitchFamily="18" charset="0"/>
                <a:cs typeface="Times New Roman" panose="02020603050405020304" pitchFamily="18" charset="0"/>
              </a:rPr>
              <a:t>Предмет та </a:t>
            </a:r>
            <a:r>
              <a:rPr lang="ru-RU" sz="2800" b="1" u="sng" dirty="0" err="1">
                <a:latin typeface="Times New Roman" panose="02020603050405020304" pitchFamily="18" charset="0"/>
                <a:cs typeface="Times New Roman" panose="02020603050405020304" pitchFamily="18" charset="0"/>
              </a:rPr>
              <a:t>завдання</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фармацевтичної</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хімії</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історія</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розвитку</a:t>
            </a:r>
            <a:r>
              <a:rPr lang="ru-RU" sz="2800" b="1" u="sng" dirty="0">
                <a:latin typeface="Times New Roman" panose="02020603050405020304" pitchFamily="18" charset="0"/>
                <a:cs typeface="Times New Roman" panose="02020603050405020304" pitchFamily="18" charset="0"/>
              </a:rPr>
              <a:t>. Система </a:t>
            </a:r>
            <a:r>
              <a:rPr lang="ru-RU" sz="2800" b="1" u="sng" dirty="0" err="1">
                <a:latin typeface="Times New Roman" panose="02020603050405020304" pitchFamily="18" charset="0"/>
                <a:cs typeface="Times New Roman" panose="02020603050405020304" pitchFamily="18" charset="0"/>
              </a:rPr>
              <a:t>оцінки</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якості</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лікарських</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засобів</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Державна</a:t>
            </a:r>
            <a:r>
              <a:rPr lang="ru-RU" sz="2800" b="1" u="sng" dirty="0">
                <a:latin typeface="Times New Roman" panose="02020603050405020304" pitchFamily="18" charset="0"/>
                <a:cs typeface="Times New Roman" panose="02020603050405020304" pitchFamily="18" charset="0"/>
              </a:rPr>
              <a:t> Фармакопея </a:t>
            </a:r>
            <a:r>
              <a:rPr lang="ru-RU" sz="2800" b="1" u="sng" dirty="0" err="1">
                <a:latin typeface="Times New Roman" panose="02020603050405020304" pitchFamily="18" charset="0"/>
                <a:cs typeface="Times New Roman" panose="02020603050405020304" pitchFamily="18" charset="0"/>
              </a:rPr>
              <a:t>України</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її</a:t>
            </a:r>
            <a:r>
              <a:rPr lang="ru-RU" sz="2800" b="1" u="sng" dirty="0">
                <a:latin typeface="Times New Roman" panose="02020603050405020304" pitchFamily="18" charset="0"/>
                <a:cs typeface="Times New Roman" panose="02020603050405020304" pitchFamily="18" charset="0"/>
              </a:rPr>
              <a:t> </a:t>
            </a:r>
            <a:r>
              <a:rPr lang="ru-RU" sz="2800" b="1" u="sng" dirty="0" smtClean="0">
                <a:latin typeface="Times New Roman" panose="02020603050405020304" pitchFamily="18" charset="0"/>
                <a:cs typeface="Times New Roman" panose="02020603050405020304" pitchFamily="18" charset="0"/>
              </a:rPr>
              <a:t>структура.</a:t>
            </a:r>
            <a:br>
              <a:rPr lang="ru-RU" sz="2800" b="1" u="sng" dirty="0" smtClean="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Принципи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класифікації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лікарських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засобів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їх</a:t>
            </a:r>
            <a:r>
              <a:rPr lang="ru-RU" sz="2800" b="1" dirty="0">
                <a:latin typeface="Times New Roman" panose="02020603050405020304" pitchFamily="18" charset="0"/>
                <a:cs typeface="Times New Roman" panose="02020603050405020304" pitchFamily="18" charset="0"/>
              </a:rPr>
              <a:t> номенклатура. </a:t>
            </a:r>
            <a:r>
              <a:rPr lang="ru-RU" sz="2800" b="1" dirty="0" err="1">
                <a:latin typeface="Times New Roman" panose="02020603050405020304" pitchFamily="18" charset="0"/>
                <a:cs typeface="Times New Roman" panose="02020603050405020304" pitchFamily="18" charset="0"/>
              </a:rPr>
              <a:t>Взаємозв’язок</a:t>
            </a:r>
            <a:r>
              <a:rPr lang="ru-RU" sz="2800" b="1" dirty="0">
                <a:latin typeface="Times New Roman" panose="02020603050405020304" pitchFamily="18" charset="0"/>
                <a:cs typeface="Times New Roman" panose="02020603050405020304" pitchFamily="18" charset="0"/>
              </a:rPr>
              <a:t> структура-</a:t>
            </a:r>
            <a:r>
              <a:rPr lang="ru-RU" sz="2800" b="1" dirty="0" err="1">
                <a:latin typeface="Times New Roman" panose="02020603050405020304" pitchFamily="18" charset="0"/>
                <a:cs typeface="Times New Roman" panose="02020603050405020304" pitchFamily="18" charset="0"/>
              </a:rPr>
              <a:t>активність</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Створення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інноваційних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лікарських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засобів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Основні</a:t>
            </a:r>
            <a:r>
              <a:rPr lang="ru-RU" sz="2800" b="1" dirty="0">
                <a:latin typeface="Times New Roman" panose="02020603050405020304" pitchFamily="18" charset="0"/>
                <a:cs typeface="Times New Roman" panose="02020603050405020304" pitchFamily="18" charset="0"/>
              </a:rPr>
              <a:t> шляхи </a:t>
            </a:r>
            <a:r>
              <a:rPr lang="ru-RU" sz="2800" b="1" dirty="0" err="1">
                <a:latin typeface="Times New Roman" panose="02020603050405020304" pitchFamily="18" charset="0"/>
                <a:cs typeface="Times New Roman" panose="02020603050405020304" pitchFamily="18" charset="0"/>
              </a:rPr>
              <a:t>метаболізму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лікарських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препаратів</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Проліки</a:t>
            </a:r>
            <a:r>
              <a:rPr lang="ru-RU" sz="2800" b="1" dirty="0">
                <a:latin typeface="Times New Roman" panose="02020603050405020304" pitchFamily="18" charset="0"/>
                <a:cs typeface="Times New Roman" panose="02020603050405020304" pitchFamily="18" charset="0"/>
              </a:rPr>
              <a:t>.</a:t>
            </a:r>
            <a:r>
              <a:rPr lang="ru-RU" sz="2800" b="1" dirty="0" smtClean="0">
                <a:latin typeface="Times New Roman" panose="02020603050405020304" pitchFamily="18" charset="0"/>
                <a:cs typeface="Times New Roman" panose="02020603050405020304" pitchFamily="18" charset="0"/>
              </a:rPr>
              <a:t>»</a:t>
            </a:r>
            <a:r>
              <a:rPr lang="ru-RU" sz="2800" b="1" u="sng" dirty="0">
                <a:latin typeface="Times New Roman" pitchFamily="18" charset="0"/>
                <a:cs typeface="Times New Roman" pitchFamily="18" charset="0"/>
              </a:rPr>
              <a:t/>
            </a:r>
            <a:br>
              <a:rPr lang="ru-RU" sz="2800" b="1" u="sng" dirty="0">
                <a:latin typeface="Times New Roman" pitchFamily="18" charset="0"/>
                <a:cs typeface="Times New Roman" pitchFamily="18" charset="0"/>
              </a:rPr>
            </a:br>
            <a:endParaRPr lang="ru-RU" sz="2800" b="1" u="sng"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620688"/>
            <a:ext cx="8229600" cy="5760640"/>
          </a:xfrm>
        </p:spPr>
        <p:txBody>
          <a:bodyPr>
            <a:normAutofit fontScale="25000" lnSpcReduction="20000"/>
          </a:bodyPr>
          <a:lstStyle/>
          <a:p>
            <a:pPr marL="0" indent="0" algn="ctr">
              <a:buNone/>
            </a:pPr>
            <a:r>
              <a:rPr lang="ru-RU" sz="8000" b="1" dirty="0">
                <a:latin typeface="Times New Roman" pitchFamily="18" charset="0"/>
                <a:cs typeface="Times New Roman" pitchFamily="18" charset="0"/>
              </a:rPr>
              <a:t>Предмет, </a:t>
            </a:r>
            <a:r>
              <a:rPr lang="ru-RU" sz="8000" b="1" dirty="0" err="1">
                <a:latin typeface="Times New Roman" pitchFamily="18" charset="0"/>
                <a:cs typeface="Times New Roman" pitchFamily="18" charset="0"/>
              </a:rPr>
              <a:t>завдання</a:t>
            </a:r>
            <a:r>
              <a:rPr lang="ru-RU" sz="8000" b="1" dirty="0">
                <a:latin typeface="Times New Roman" pitchFamily="18" charset="0"/>
                <a:cs typeface="Times New Roman" pitchFamily="18" charset="0"/>
              </a:rPr>
              <a:t> та </a:t>
            </a:r>
            <a:r>
              <a:rPr lang="ru-RU" sz="8000" b="1" dirty="0" err="1">
                <a:latin typeface="Times New Roman" pitchFamily="18" charset="0"/>
                <a:cs typeface="Times New Roman" pitchFamily="18" charset="0"/>
              </a:rPr>
              <a:t>історія</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розвитку</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фармацевтичної</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хімії</a:t>
            </a:r>
            <a:endParaRPr lang="ru-RU" sz="8000" dirty="0">
              <a:latin typeface="Times New Roman" pitchFamily="18" charset="0"/>
              <a:cs typeface="Times New Roman" pitchFamily="18" charset="0"/>
            </a:endParaRPr>
          </a:p>
          <a:p>
            <a:pPr algn="just" fontAlgn="base"/>
            <a:endParaRPr lang="ru-RU" sz="8000" dirty="0" smtClean="0">
              <a:latin typeface="Times New Roman" pitchFamily="18" charset="0"/>
              <a:cs typeface="Times New Roman" pitchFamily="18" charset="0"/>
            </a:endParaRPr>
          </a:p>
          <a:p>
            <a:pPr algn="just" fontAlgn="base"/>
            <a:r>
              <a:rPr lang="ru-RU" sz="8000" dirty="0" err="1" smtClean="0">
                <a:latin typeface="Times New Roman" pitchFamily="18" charset="0"/>
                <a:cs typeface="Times New Roman" pitchFamily="18" charset="0"/>
              </a:rPr>
              <a:t>Фармацевтична</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 наука,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вивчає</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err="1" smtClean="0">
                <a:latin typeface="Times New Roman" pitchFamily="18" charset="0"/>
                <a:cs typeface="Times New Roman" pitchFamily="18" charset="0"/>
              </a:rPr>
              <a:t>способи</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одержання</a:t>
            </a:r>
            <a:r>
              <a:rPr lang="ru-RU" sz="8000" dirty="0">
                <a:latin typeface="Times New Roman" pitchFamily="18" charset="0"/>
                <a:cs typeface="Times New Roman" pitchFamily="18" charset="0"/>
              </a:rPr>
              <a:t>, структуру, </a:t>
            </a:r>
            <a:r>
              <a:rPr lang="ru-RU" sz="8000" dirty="0" err="1">
                <a:latin typeface="Times New Roman" pitchFamily="18" charset="0"/>
                <a:cs typeface="Times New Roman" pitchFamily="18" charset="0"/>
              </a:rPr>
              <a:t>фізичні</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хімічні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властивості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лікарських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засобів</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err="1" smtClean="0">
                <a:latin typeface="Times New Roman" pitchFamily="18" charset="0"/>
                <a:cs typeface="Times New Roman" pitchFamily="18" charset="0"/>
              </a:rPr>
              <a:t>взаємозв'язок</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між</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їх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хімічною</a:t>
            </a:r>
            <a:r>
              <a:rPr lang="ru-RU" sz="8000" dirty="0">
                <a:latin typeface="Times New Roman" pitchFamily="18" charset="0"/>
                <a:cs typeface="Times New Roman" pitchFamily="18" charset="0"/>
              </a:rPr>
              <a:t> структурою та </a:t>
            </a:r>
            <a:r>
              <a:rPr lang="ru-RU" sz="8000" dirty="0" err="1">
                <a:latin typeface="Times New Roman" pitchFamily="18" charset="0"/>
                <a:cs typeface="Times New Roman" pitchFamily="18" charset="0"/>
              </a:rPr>
              <a:t>дією</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організм</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err="1" smtClean="0">
                <a:latin typeface="Times New Roman" pitchFamily="18" charset="0"/>
                <a:cs typeface="Times New Roman" pitchFamily="18" charset="0"/>
              </a:rPr>
              <a:t>методи</a:t>
            </a:r>
            <a:r>
              <a:rPr lang="ru-RU" sz="8000" dirty="0" smtClean="0">
                <a:latin typeface="Times New Roman" pitchFamily="18" charset="0"/>
                <a:cs typeface="Times New Roman" pitchFamily="18" charset="0"/>
              </a:rPr>
              <a:t> </a:t>
            </a:r>
            <a:r>
              <a:rPr lang="ru-RU" sz="8000" dirty="0">
                <a:latin typeface="Times New Roman" pitchFamily="18" charset="0"/>
                <a:cs typeface="Times New Roman" pitchFamily="18" charset="0"/>
              </a:rPr>
              <a:t>контролю </a:t>
            </a:r>
            <a:r>
              <a:rPr lang="ru-RU" sz="8000" dirty="0" err="1">
                <a:latin typeface="Times New Roman" pitchFamily="18" charset="0"/>
                <a:cs typeface="Times New Roman" pitchFamily="18" charset="0"/>
              </a:rPr>
              <a:t>якості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ліків</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зміни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відбуваються</a:t>
            </a:r>
            <a:r>
              <a:rPr lang="ru-RU" sz="8000" dirty="0">
                <a:latin typeface="Times New Roman" pitchFamily="18" charset="0"/>
                <a:cs typeface="Times New Roman" pitchFamily="18" charset="0"/>
              </a:rPr>
              <a:t> при </a:t>
            </a:r>
            <a:r>
              <a:rPr lang="ru-RU" sz="8000" dirty="0" err="1">
                <a:latin typeface="Times New Roman" pitchFamily="18" charset="0"/>
                <a:cs typeface="Times New Roman" pitchFamily="18" charset="0"/>
              </a:rPr>
              <a:t>їх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зберіганні</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smtClean="0">
                <a:latin typeface="Times New Roman" pitchFamily="18" charset="0"/>
                <a:cs typeface="Times New Roman" pitchFamily="18" charset="0"/>
              </a:rPr>
              <a:t>а </a:t>
            </a:r>
            <a:r>
              <a:rPr lang="ru-RU" sz="8000" dirty="0" err="1">
                <a:latin typeface="Times New Roman" pitchFamily="18" charset="0"/>
                <a:cs typeface="Times New Roman" pitchFamily="18" charset="0"/>
              </a:rPr>
              <a:t>також</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застосування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їх</a:t>
            </a:r>
            <a:r>
              <a:rPr lang="ru-RU" sz="8000" dirty="0">
                <a:latin typeface="Times New Roman" pitchFamily="18" charset="0"/>
                <a:cs typeface="Times New Roman" pitchFamily="18" charset="0"/>
              </a:rPr>
              <a:t> у </a:t>
            </a:r>
            <a:r>
              <a:rPr lang="ru-RU" sz="8000" dirty="0" err="1" smtClean="0">
                <a:latin typeface="Times New Roman" pitchFamily="18" charset="0"/>
                <a:cs typeface="Times New Roman" pitchFamily="18" charset="0"/>
              </a:rPr>
              <a:t>медицині</a:t>
            </a:r>
            <a:r>
              <a:rPr lang="ru-RU" sz="8000" dirty="0" smtClean="0">
                <a:latin typeface="Times New Roman" pitchFamily="18" charset="0"/>
                <a:cs typeface="Times New Roman" pitchFamily="18" charset="0"/>
              </a:rPr>
              <a:t>.</a:t>
            </a:r>
          </a:p>
          <a:p>
            <a:pPr algn="just" fontAlgn="base"/>
            <a:endParaRPr lang="ru-RU" sz="8000" dirty="0" smtClean="0">
              <a:latin typeface="Times New Roman" pitchFamily="18" charset="0"/>
              <a:cs typeface="Times New Roman" pitchFamily="18" charset="0"/>
            </a:endParaRPr>
          </a:p>
          <a:p>
            <a:pPr algn="just" fontAlgn="base"/>
            <a:r>
              <a:rPr lang="ru-RU" sz="8000" dirty="0" err="1" smtClean="0">
                <a:latin typeface="Times New Roman" pitchFamily="18" charset="0"/>
                <a:cs typeface="Times New Roman" pitchFamily="18" charset="0"/>
              </a:rPr>
              <a:t>Завдання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стоять перед </a:t>
            </a:r>
            <a:r>
              <a:rPr lang="ru-RU" sz="8000" dirty="0" err="1">
                <a:latin typeface="Times New Roman" pitchFamily="18" charset="0"/>
                <a:cs typeface="Times New Roman" pitchFamily="18" charset="0"/>
              </a:rPr>
              <a:t>фармацевтичною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вирішуються</a:t>
            </a:r>
            <a:r>
              <a:rPr lang="ru-RU" sz="8000" dirty="0">
                <a:latin typeface="Times New Roman" pitchFamily="18" charset="0"/>
                <a:cs typeface="Times New Roman" pitchFamily="18" charset="0"/>
              </a:rPr>
              <a:t> за </a:t>
            </a:r>
            <a:r>
              <a:rPr lang="ru-RU" sz="8000" dirty="0" err="1">
                <a:latin typeface="Times New Roman" pitchFamily="18" charset="0"/>
                <a:cs typeface="Times New Roman" pitchFamily="18" charset="0"/>
              </a:rPr>
              <a:t>допомогою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фізичних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хімічних</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фізико-хімічних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методів</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використовуються</a:t>
            </a:r>
            <a:r>
              <a:rPr lang="ru-RU" sz="8000" dirty="0">
                <a:latin typeface="Times New Roman" pitchFamily="18" charset="0"/>
                <a:cs typeface="Times New Roman" pitchFamily="18" charset="0"/>
              </a:rPr>
              <a:t> як для синтезу, так і для </a:t>
            </a:r>
            <a:r>
              <a:rPr lang="ru-RU" sz="8000" dirty="0" err="1">
                <a:latin typeface="Times New Roman" pitchFamily="18" charset="0"/>
                <a:cs typeface="Times New Roman" pitchFamily="18" charset="0"/>
              </a:rPr>
              <a:t>аналізу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лікарських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засобів</a:t>
            </a:r>
            <a:r>
              <a:rPr lang="ru-RU" sz="8000" dirty="0" smtClean="0">
                <a:latin typeface="Times New Roman" pitchFamily="18" charset="0"/>
                <a:cs typeface="Times New Roman" pitchFamily="18" charset="0"/>
              </a:rPr>
              <a:t>.</a:t>
            </a:r>
          </a:p>
          <a:p>
            <a:pPr algn="just" fontAlgn="base"/>
            <a:r>
              <a:rPr lang="ru-RU" sz="8000" dirty="0" err="1" smtClean="0">
                <a:latin typeface="Times New Roman" pitchFamily="18" charset="0"/>
                <a:cs typeface="Times New Roman" pitchFamily="18" charset="0"/>
              </a:rPr>
              <a:t>Фармацевтична</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 наука </a:t>
            </a:r>
            <a:r>
              <a:rPr lang="ru-RU" sz="8000" dirty="0" err="1">
                <a:latin typeface="Times New Roman" pitchFamily="18" charset="0"/>
                <a:cs typeface="Times New Roman" pitchFamily="18" charset="0"/>
              </a:rPr>
              <a:t>прикладна</a:t>
            </a:r>
            <a:r>
              <a:rPr lang="ru-RU" sz="8000" dirty="0">
                <a:latin typeface="Times New Roman" pitchFamily="18" charset="0"/>
                <a:cs typeface="Times New Roman" pitchFamily="18" charset="0"/>
              </a:rPr>
              <a:t>, заснована на </a:t>
            </a:r>
            <a:r>
              <a:rPr lang="ru-RU" sz="8000" dirty="0" err="1">
                <a:latin typeface="Times New Roman" pitchFamily="18" charset="0"/>
                <a:cs typeface="Times New Roman" pitchFamily="18" charset="0"/>
              </a:rPr>
              <a:t>теорії</a:t>
            </a:r>
            <a:r>
              <a:rPr lang="ru-RU" sz="8000" dirty="0">
                <a:latin typeface="Times New Roman" pitchFamily="18" charset="0"/>
                <a:cs typeface="Times New Roman" pitchFamily="18" charset="0"/>
              </a:rPr>
              <a:t> та законах таких </a:t>
            </a:r>
            <a:r>
              <a:rPr lang="ru-RU" sz="8000" dirty="0" err="1">
                <a:latin typeface="Times New Roman" pitchFamily="18" charset="0"/>
                <a:cs typeface="Times New Roman" pitchFamily="18" charset="0"/>
              </a:rPr>
              <a:t>хімічних</a:t>
            </a:r>
            <a:r>
              <a:rPr lang="ru-RU" sz="8000" dirty="0">
                <a:latin typeface="Times New Roman" pitchFamily="18" charset="0"/>
                <a:cs typeface="Times New Roman" pitchFamily="18" charset="0"/>
              </a:rPr>
              <a:t> наук, як </a:t>
            </a:r>
            <a:r>
              <a:rPr lang="ru-RU" sz="8000" dirty="0" err="1">
                <a:latin typeface="Times New Roman" pitchFamily="18" charset="0"/>
                <a:cs typeface="Times New Roman" pitchFamily="18" charset="0"/>
              </a:rPr>
              <a:t>неорганічна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органічна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аналітична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колоїдна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У </a:t>
            </a:r>
            <a:r>
              <a:rPr lang="ru-RU" sz="8000" dirty="0" err="1">
                <a:latin typeface="Times New Roman" pitchFamily="18" charset="0"/>
                <a:cs typeface="Times New Roman" pitchFamily="18" charset="0"/>
              </a:rPr>
              <a:t>тісному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зв'язку</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неорганічною</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органічною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фармацевтична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займається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дослідженням</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способів</a:t>
            </a:r>
            <a:r>
              <a:rPr lang="ru-RU" sz="8000" dirty="0">
                <a:latin typeface="Times New Roman" pitchFamily="18" charset="0"/>
                <a:cs typeface="Times New Roman" pitchFamily="18" charset="0"/>
              </a:rPr>
              <a:t> синтезу </a:t>
            </a:r>
            <a:r>
              <a:rPr lang="ru-RU" sz="8000" dirty="0" err="1">
                <a:latin typeface="Times New Roman" pitchFamily="18" charset="0"/>
                <a:cs typeface="Times New Roman" pitchFamily="18" charset="0"/>
              </a:rPr>
              <a:t>лікарських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засобів.Оскільки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їхня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дія</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організм</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залежить</a:t>
            </a:r>
            <a:r>
              <a:rPr lang="ru-RU" sz="8000" dirty="0">
                <a:latin typeface="Times New Roman" pitchFamily="18" charset="0"/>
                <a:cs typeface="Times New Roman" pitchFamily="18" charset="0"/>
              </a:rPr>
              <a:t> як </a:t>
            </a:r>
            <a:r>
              <a:rPr lang="ru-RU" sz="8000" dirty="0" err="1">
                <a:latin typeface="Times New Roman" pitchFamily="18" charset="0"/>
                <a:cs typeface="Times New Roman" pitchFamily="18" charset="0"/>
              </a:rPr>
              <a:t>від</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хімічної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структури</a:t>
            </a:r>
            <a:r>
              <a:rPr lang="ru-RU" sz="8000" dirty="0">
                <a:latin typeface="Times New Roman" pitchFamily="18" charset="0"/>
                <a:cs typeface="Times New Roman" pitchFamily="18" charset="0"/>
              </a:rPr>
              <a:t>, так і </a:t>
            </a:r>
            <a:r>
              <a:rPr lang="ru-RU" sz="8000" dirty="0" err="1">
                <a:latin typeface="Times New Roman" pitchFamily="18" charset="0"/>
                <a:cs typeface="Times New Roman" pitchFamily="18" charset="0"/>
              </a:rPr>
              <a:t>від</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фізико-хімічних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властивостей</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фармацевтична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використовує</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закони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фізичної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хімії</a:t>
            </a:r>
            <a:r>
              <a:rPr lang="ru-RU" sz="8000" dirty="0">
                <a:latin typeface="Times New Roman" pitchFamily="18" charset="0"/>
                <a:cs typeface="Times New Roman" pitchFamily="18" charset="0"/>
              </a:rPr>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64704"/>
            <a:ext cx="8229600" cy="5544616"/>
          </a:xfrm>
        </p:spPr>
        <p:txBody>
          <a:bodyPr>
            <a:noAutofit/>
          </a:bodyPr>
          <a:lstStyle/>
          <a:p>
            <a:pPr algn="just" fontAlgn="base"/>
            <a:r>
              <a:rPr lang="ru-RU" sz="2000" dirty="0">
                <a:latin typeface="Times New Roman" pitchFamily="18" charset="0"/>
                <a:cs typeface="Times New Roman" pitchFamily="18" charset="0"/>
              </a:rPr>
              <a:t>При </a:t>
            </a:r>
            <a:r>
              <a:rPr lang="ru-RU" sz="2000" dirty="0" err="1">
                <a:latin typeface="Times New Roman" pitchFamily="18" charset="0"/>
                <a:cs typeface="Times New Roman" pitchFamily="18" charset="0"/>
              </a:rPr>
              <a:t>розробці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способів</a:t>
            </a:r>
            <a:r>
              <a:rPr lang="ru-RU" sz="2000" dirty="0">
                <a:latin typeface="Times New Roman" pitchFamily="18" charset="0"/>
                <a:cs typeface="Times New Roman" pitchFamily="18" charset="0"/>
              </a:rPr>
              <a:t> контролю </a:t>
            </a:r>
            <a:r>
              <a:rPr lang="ru-RU" sz="2000" dirty="0" err="1">
                <a:latin typeface="Times New Roman" pitchFamily="18" charset="0"/>
                <a:cs typeface="Times New Roman" pitchFamily="18" charset="0"/>
              </a:rPr>
              <a:t>якості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форм у </a:t>
            </a:r>
            <a:r>
              <a:rPr lang="ru-RU" sz="2000" dirty="0" err="1">
                <a:latin typeface="Times New Roman" pitchFamily="18" charset="0"/>
                <a:cs typeface="Times New Roman" pitchFamily="18" charset="0"/>
              </a:rPr>
              <a:t>фармацевтичній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хімії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застосовують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методи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аналітичної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хімії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Однак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фармацевтичний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аналіз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свої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специфічні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особливості</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включає</a:t>
            </a:r>
            <a:r>
              <a:rPr lang="ru-RU" sz="2000" dirty="0">
                <a:latin typeface="Times New Roman" pitchFamily="18" charset="0"/>
                <a:cs typeface="Times New Roman" pitchFamily="18" charset="0"/>
              </a:rPr>
              <a:t> три </a:t>
            </a:r>
            <a:r>
              <a:rPr lang="ru-RU" sz="2000" dirty="0" err="1">
                <a:latin typeface="Times New Roman" pitchFamily="18" charset="0"/>
                <a:cs typeface="Times New Roman" pitchFamily="18" charset="0"/>
              </a:rPr>
              <a:t>обов'язкові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етапи</a:t>
            </a:r>
            <a:r>
              <a:rPr lang="ru-RU" sz="2000" dirty="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fontAlgn="base">
              <a:buFontTx/>
              <a:buChar char="-"/>
            </a:pPr>
            <a:r>
              <a:rPr lang="ru-RU" sz="2000" dirty="0" smtClean="0">
                <a:latin typeface="Times New Roman" pitchFamily="18" charset="0"/>
                <a:cs typeface="Times New Roman" pitchFamily="18" charset="0"/>
              </a:rPr>
              <a:t>встановлення тотожності  </a:t>
            </a:r>
            <a:r>
              <a:rPr lang="ru-RU" sz="2000" dirty="0">
                <a:latin typeface="Times New Roman" pitchFamily="18" charset="0"/>
                <a:cs typeface="Times New Roman" pitchFamily="18" charset="0"/>
              </a:rPr>
              <a:t>лікарського </a:t>
            </a:r>
            <a:r>
              <a:rPr lang="ru-RU" sz="2000" dirty="0" smtClean="0">
                <a:latin typeface="Times New Roman" pitchFamily="18" charset="0"/>
                <a:cs typeface="Times New Roman" pitchFamily="18" charset="0"/>
              </a:rPr>
              <a:t>засобу (ідентифікація), </a:t>
            </a:r>
          </a:p>
          <a:p>
            <a:pPr algn="just" fontAlgn="base">
              <a:buFontTx/>
              <a:buChar char="-"/>
            </a:pPr>
            <a:r>
              <a:rPr lang="ru-RU" sz="2000" dirty="0" smtClean="0">
                <a:latin typeface="Times New Roman" pitchFamily="18" charset="0"/>
                <a:cs typeface="Times New Roman" pitchFamily="18" charset="0"/>
              </a:rPr>
              <a:t>контроль </a:t>
            </a:r>
            <a:r>
              <a:rPr lang="ru-RU" sz="2000" dirty="0" err="1">
                <a:latin typeface="Times New Roman" pitchFamily="18" charset="0"/>
                <a:cs typeface="Times New Roman" pitchFamily="18" charset="0"/>
              </a:rPr>
              <a:t>його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доброякісності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встановлення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допустимих</a:t>
            </a:r>
            <a:r>
              <a:rPr lang="ru-RU" sz="2000" dirty="0">
                <a:latin typeface="Times New Roman" pitchFamily="18" charset="0"/>
                <a:cs typeface="Times New Roman" pitchFamily="18" charset="0"/>
              </a:rPr>
              <a:t> меж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a:t>
            </a:r>
          </a:p>
          <a:p>
            <a:pPr algn="just" fontAlgn="base">
              <a:buFontTx/>
              <a:buChar char="-"/>
            </a:pPr>
            <a:r>
              <a:rPr lang="ru-RU" sz="2000" dirty="0" err="1" smtClean="0">
                <a:latin typeface="Times New Roman" pitchFamily="18" charset="0"/>
                <a:cs typeface="Times New Roman" pitchFamily="18" charset="0"/>
              </a:rPr>
              <a:t>кількісне</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визначення</a:t>
            </a:r>
            <a:r>
              <a:rPr lang="ru-RU" sz="2000" dirty="0" smtClean="0">
                <a:latin typeface="Times New Roman" pitchFamily="18" charset="0"/>
                <a:cs typeface="Times New Roman" pitchFamily="18" charset="0"/>
              </a:rPr>
              <a:t>.</a:t>
            </a:r>
          </a:p>
          <a:p>
            <a:pPr algn="just" fontAlgn="base"/>
            <a:endParaRPr lang="ru-RU" sz="2000" dirty="0">
              <a:latin typeface="Times New Roman" pitchFamily="18" charset="0"/>
              <a:cs typeface="Times New Roman" pitchFamily="18" charset="0"/>
            </a:endParaRPr>
          </a:p>
          <a:p>
            <a:pPr algn="just" fontAlgn="base"/>
            <a:r>
              <a:rPr lang="uk-UA" sz="2000" dirty="0">
                <a:latin typeface="Times New Roman" pitchFamily="18" charset="0"/>
                <a:cs typeface="Times New Roman" pitchFamily="18" charset="0"/>
              </a:rPr>
              <a:t>Розвиток фармацевтичної хімії тісно пов'язаний із медико-біологічними (анатомія, фізіологія, біохімія, фармакологія) та хімічними (загальна та неорганічна хімія, органічна, аналітична хімія) науками. Фармацевтична хімія одночасно є базовою для основних профільних фармацевтичних дисциплін: технології лікарських форм, токсикологічної хімії та фармакогнозії.</a:t>
            </a:r>
            <a:endParaRPr lang="ru-RU"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857232"/>
            <a:ext cx="8229600" cy="5596104"/>
          </a:xfrm>
        </p:spPr>
        <p:txBody>
          <a:bodyPr>
            <a:noAutofit/>
          </a:bodyPr>
          <a:lstStyle/>
          <a:p>
            <a:pPr marL="0" indent="0" algn="just" fontAlgn="base">
              <a:buNone/>
            </a:pPr>
            <a:r>
              <a:rPr lang="uk-UA" sz="2000" dirty="0" smtClean="0">
                <a:latin typeface="Times New Roman" pitchFamily="18" charset="0"/>
                <a:cs typeface="Times New Roman" pitchFamily="18" charset="0"/>
              </a:rPr>
              <a:t>	Термін </a:t>
            </a:r>
            <a:r>
              <a:rPr lang="uk-UA" sz="2000" dirty="0">
                <a:latin typeface="Times New Roman" pitchFamily="18" charset="0"/>
                <a:cs typeface="Times New Roman" pitchFamily="18" charset="0"/>
              </a:rPr>
              <a:t>«Фармацевтична хімія» виник у середині ХІХ ст. </a:t>
            </a:r>
            <a:endParaRPr lang="uk-UA" sz="2000" dirty="0" smtClean="0">
              <a:latin typeface="Times New Roman" pitchFamily="18" charset="0"/>
              <a:cs typeface="Times New Roman" pitchFamily="18" charset="0"/>
            </a:endParaRPr>
          </a:p>
          <a:p>
            <a:pPr marL="0" indent="0" algn="just" fontAlgn="base">
              <a:buNone/>
            </a:pPr>
            <a:r>
              <a:rPr lang="uk-UA" sz="2000" dirty="0" smtClean="0">
                <a:latin typeface="Times New Roman" pitchFamily="18" charset="0"/>
                <a:cs typeface="Times New Roman" pitchFamily="18" charset="0"/>
              </a:rPr>
              <a:t>Фармацевтична хімія </a:t>
            </a:r>
            <a:r>
              <a:rPr lang="uk-UA" sz="2000" dirty="0">
                <a:latin typeface="Times New Roman" pitchFamily="18" charset="0"/>
                <a:cs typeface="Times New Roman" pitchFamily="18" charset="0"/>
              </a:rPr>
              <a:t>стала самостійним напрямом </a:t>
            </a:r>
            <a:r>
              <a:rPr lang="uk-UA" sz="2000" dirty="0" smtClean="0">
                <a:latin typeface="Times New Roman" pitchFamily="18" charset="0"/>
                <a:cs typeface="Times New Roman" pitchFamily="18" charset="0"/>
              </a:rPr>
              <a:t>на межі </a:t>
            </a:r>
            <a:r>
              <a:rPr lang="uk-UA" sz="2000" dirty="0">
                <a:latin typeface="Times New Roman" pitchFamily="18" charset="0"/>
                <a:cs typeface="Times New Roman" pitchFamily="18" charset="0"/>
              </a:rPr>
              <a:t>Х</a:t>
            </a:r>
            <a:r>
              <a:rPr lang="en-US" sz="2000" dirty="0">
                <a:latin typeface="Times New Roman" pitchFamily="18" charset="0"/>
                <a:cs typeface="Times New Roman" pitchFamily="18" charset="0"/>
              </a:rPr>
              <a:t>I</a:t>
            </a:r>
            <a:r>
              <a:rPr lang="uk-UA" sz="2000" dirty="0">
                <a:latin typeface="Times New Roman" pitchFamily="18" charset="0"/>
                <a:cs typeface="Times New Roman" pitchFamily="18" charset="0"/>
              </a:rPr>
              <a:t>Х і ХХ ст. </a:t>
            </a:r>
            <a:endParaRPr lang="uk-UA" sz="2000" dirty="0" smtClean="0">
              <a:latin typeface="Times New Roman" pitchFamily="18" charset="0"/>
              <a:cs typeface="Times New Roman" pitchFamily="18" charset="0"/>
            </a:endParaRPr>
          </a:p>
          <a:p>
            <a:pPr marL="0" indent="0" algn="just" fontAlgn="base">
              <a:buNone/>
            </a:pPr>
            <a:r>
              <a:rPr lang="uk-UA" sz="2000" dirty="0">
                <a:latin typeface="Times New Roman" pitchFamily="18" charset="0"/>
                <a:cs typeface="Times New Roman" pitchFamily="18" charset="0"/>
              </a:rPr>
              <a:t>	</a:t>
            </a:r>
            <a:r>
              <a:rPr lang="uk-UA" sz="2000" b="1" dirty="0" smtClean="0">
                <a:latin typeface="Times New Roman" pitchFamily="18" charset="0"/>
                <a:cs typeface="Times New Roman" pitchFamily="18" charset="0"/>
              </a:rPr>
              <a:t>Історію </a:t>
            </a:r>
            <a:r>
              <a:rPr lang="uk-UA" sz="2000" b="1" dirty="0">
                <a:latin typeface="Times New Roman" pitchFamily="18" charset="0"/>
                <a:cs typeface="Times New Roman" pitchFamily="18" charset="0"/>
              </a:rPr>
              <a:t>розвитку </a:t>
            </a:r>
            <a:r>
              <a:rPr lang="uk-UA" sz="2000" dirty="0">
                <a:latin typeface="Times New Roman" pitchFamily="18" charset="0"/>
                <a:cs typeface="Times New Roman" pitchFamily="18" charset="0"/>
              </a:rPr>
              <a:t>фармацевтичної хімії можна розділити на 3 епохи: </a:t>
            </a:r>
            <a:r>
              <a:rPr lang="uk-UA" sz="2000" b="1" dirty="0">
                <a:latin typeface="Times New Roman" pitchFamily="18" charset="0"/>
                <a:cs typeface="Times New Roman" pitchFamily="18" charset="0"/>
              </a:rPr>
              <a:t>емпіричну, експериментально-наукову та епоху раціональних методів спрямованого синтезу на основі інноваційних технологій </a:t>
            </a:r>
            <a:r>
              <a:rPr lang="uk-UA" sz="2000" dirty="0">
                <a:latin typeface="Times New Roman" pitchFamily="18" charset="0"/>
                <a:cs typeface="Times New Roman" pitchFamily="18" charset="0"/>
              </a:rPr>
              <a:t>(віртуальний скринінг, комбінаторна хімія, високоефективний скринінг, молекулярне моделювання та ін.). </a:t>
            </a:r>
            <a:endParaRPr lang="uk-UA" sz="2000" dirty="0" smtClean="0">
              <a:latin typeface="Times New Roman" pitchFamily="18" charset="0"/>
              <a:cs typeface="Times New Roman" pitchFamily="18" charset="0"/>
            </a:endParaRPr>
          </a:p>
          <a:p>
            <a:pPr marL="0" indent="0" algn="just" fontAlgn="base">
              <a:buNone/>
            </a:pPr>
            <a:r>
              <a:rPr lang="uk-UA" sz="2000" dirty="0">
                <a:latin typeface="Times New Roman" pitchFamily="18" charset="0"/>
                <a:cs typeface="Times New Roman" pitchFamily="18" charset="0"/>
              </a:rPr>
              <a:t>	</a:t>
            </a:r>
            <a:r>
              <a:rPr lang="uk-UA" sz="2000" dirty="0" smtClean="0">
                <a:latin typeface="Times New Roman" pitchFamily="18" charset="0"/>
                <a:cs typeface="Times New Roman" pitchFamily="18" charset="0"/>
              </a:rPr>
              <a:t>Спроби </a:t>
            </a:r>
            <a:r>
              <a:rPr lang="uk-UA" sz="2000" dirty="0">
                <a:latin typeface="Times New Roman" pitchFamily="18" charset="0"/>
                <a:cs typeface="Times New Roman" pitchFamily="18" charset="0"/>
              </a:rPr>
              <a:t>лікування розпочалися з того часу, коли на Землі з'явилася людина. Вже первісна людина намагалася полегшити муки хворих, попередити захворювання і, власне, тоді й виникли перші ліки. Це були мінерали та ЛР, які людина відкривала, шукаючи собі їжу. Коли ж вона навчилася полювати, вона отримала ліки тваринного походження (печінка, жир, кров). Згодом людина навчилася надавати примітивну допомогу при травмах.</a:t>
            </a:r>
            <a:endParaRPr lang="ru-RU"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332656"/>
            <a:ext cx="8229600" cy="6336704"/>
          </a:xfrm>
        </p:spPr>
        <p:txBody>
          <a:bodyPr>
            <a:noAutofit/>
          </a:bodyPr>
          <a:lstStyle/>
          <a:p>
            <a:pPr algn="just" fontAlgn="base"/>
            <a:r>
              <a:rPr lang="uk-UA" sz="2000" b="1" dirty="0">
                <a:latin typeface="Times New Roman" pitchFamily="18" charset="0"/>
                <a:cs typeface="Times New Roman" pitchFamily="18" charset="0"/>
              </a:rPr>
              <a:t>Основними напрямками</a:t>
            </a:r>
            <a:r>
              <a:rPr lang="uk-UA" sz="2000" dirty="0">
                <a:latin typeface="Times New Roman" pitchFamily="18" charset="0"/>
                <a:cs typeface="Times New Roman" pitchFamily="18" charset="0"/>
              </a:rPr>
              <a:t> сучасної фармацевтичної хімії є: цілеспрямований пошук нових лікарських речовин, розробка та вдосконалення методів оцінки якості ЛП з метою забезпечення їх ефективності, безпеки та зберігання. </a:t>
            </a:r>
            <a:r>
              <a:rPr lang="uk-UA" sz="2000" b="1" dirty="0">
                <a:latin typeface="Times New Roman" pitchFamily="18" charset="0"/>
                <a:cs typeface="Times New Roman" pitchFamily="18" charset="0"/>
              </a:rPr>
              <a:t>Основними методами дослідження</a:t>
            </a:r>
            <a:r>
              <a:rPr lang="uk-UA" sz="2000" dirty="0">
                <a:latin typeface="Times New Roman" pitchFamily="18" charset="0"/>
                <a:cs typeface="Times New Roman" pitchFamily="18" charset="0"/>
              </a:rPr>
              <a:t> лікарських речовин у фармацевтичній хімії є </a:t>
            </a:r>
            <a:r>
              <a:rPr lang="uk-UA" sz="2000" b="1" dirty="0">
                <a:solidFill>
                  <a:srgbClr val="C00000"/>
                </a:solidFill>
                <a:latin typeface="Times New Roman" pitchFamily="18" charset="0"/>
                <a:cs typeface="Times New Roman" pitchFamily="18" charset="0"/>
              </a:rPr>
              <a:t>аналіз</a:t>
            </a:r>
            <a:r>
              <a:rPr lang="uk-UA" sz="2000" dirty="0">
                <a:latin typeface="Times New Roman" pitchFamily="18" charset="0"/>
                <a:cs typeface="Times New Roman" pitchFamily="18" charset="0"/>
              </a:rPr>
              <a:t> та </a:t>
            </a:r>
            <a:r>
              <a:rPr lang="uk-UA" sz="2000" b="1" dirty="0">
                <a:solidFill>
                  <a:srgbClr val="C00000"/>
                </a:solidFill>
                <a:latin typeface="Times New Roman" pitchFamily="18" charset="0"/>
                <a:cs typeface="Times New Roman" pitchFamily="18" charset="0"/>
              </a:rPr>
              <a:t>синтез</a:t>
            </a:r>
            <a:r>
              <a:rPr lang="uk-UA" sz="2000" dirty="0">
                <a:latin typeface="Times New Roman" pitchFamily="18" charset="0"/>
                <a:cs typeface="Times New Roman" pitchFamily="18" charset="0"/>
              </a:rPr>
              <a:t> – діалектично тісно пов'язані між собою процеси, які доповнюють один одного.</a:t>
            </a:r>
            <a:endParaRPr lang="en-US" sz="2000" dirty="0" smtClean="0">
              <a:latin typeface="Times New Roman" pitchFamily="18" charset="0"/>
              <a:cs typeface="Times New Roman" pitchFamily="18" charset="0"/>
            </a:endParaRPr>
          </a:p>
          <a:p>
            <a:pPr algn="just" fontAlgn="base"/>
            <a:endParaRPr lang="ru-RU" sz="2000" dirty="0" smtClean="0">
              <a:latin typeface="Times New Roman" pitchFamily="18" charset="0"/>
              <a:cs typeface="Times New Roman" pitchFamily="18" charset="0"/>
            </a:endParaRPr>
          </a:p>
          <a:p>
            <a:pPr marL="0" indent="0" algn="ctr">
              <a:buNone/>
            </a:pPr>
            <a:r>
              <a:rPr lang="uk-UA" sz="2000" b="1" dirty="0">
                <a:latin typeface="Times New Roman" pitchFamily="18" charset="0"/>
                <a:cs typeface="Times New Roman" pitchFamily="18" charset="0"/>
              </a:rPr>
              <a:t>Фармацевтична хімія розглядає такі проблеми: </a:t>
            </a:r>
            <a:endParaRPr lang="uk-UA" sz="2000" b="1"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встановлення </a:t>
            </a:r>
            <a:r>
              <a:rPr lang="uk-UA" sz="2000" dirty="0">
                <a:latin typeface="Times New Roman" pitchFamily="18" charset="0"/>
                <a:cs typeface="Times New Roman" pitchFamily="18" charset="0"/>
              </a:rPr>
              <a:t>зв'язку будови лікарських речовин з їх фізико-хімічними та фармакологічними властивостями; </a:t>
            </a:r>
            <a:endParaRPr lang="uk-UA" sz="2000"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пошук </a:t>
            </a:r>
            <a:r>
              <a:rPr lang="uk-UA" sz="2000" dirty="0">
                <a:latin typeface="Times New Roman" pitchFamily="18" charset="0"/>
                <a:cs typeface="Times New Roman" pitchFamily="18" charset="0"/>
              </a:rPr>
              <a:t>нових способів одержання фізіологічно активних речовин шляхом спрямованих змін їх будови (тонкий органічний синтез, хімічна та біологічна модифікація) або шляхом одержання речовин раніше невідомої будови; </a:t>
            </a:r>
            <a:endParaRPr lang="uk-UA" sz="2000"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розробка </a:t>
            </a:r>
            <a:r>
              <a:rPr lang="uk-UA" sz="2000" dirty="0">
                <a:latin typeface="Times New Roman" pitchFamily="18" charset="0"/>
                <a:cs typeface="Times New Roman" pitchFamily="18" charset="0"/>
              </a:rPr>
              <a:t>принципів та вимог, що визначають якість лікарських речовин, </a:t>
            </a:r>
            <a:endParaRPr lang="uk-UA" sz="2000"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вибір </a:t>
            </a:r>
            <a:r>
              <a:rPr lang="uk-UA" sz="2000" dirty="0">
                <a:latin typeface="Times New Roman" pitchFamily="18" charset="0"/>
                <a:cs typeface="Times New Roman" pitchFamily="18" charset="0"/>
              </a:rPr>
              <a:t>методів оцінки якості ЛП, здійснення їх контролю відповідно до вимог ДФУ та іншої АНД.</a:t>
            </a:r>
            <a:endParaRPr lang="ru-RU" sz="2000" dirty="0" smtClean="0">
              <a:latin typeface="Times New Roman" pitchFamily="18" charset="0"/>
              <a:cs typeface="Times New Roman" pitchFamily="18" charset="0"/>
            </a:endParaRPr>
          </a:p>
          <a:p>
            <a:pPr marL="0" indent="0">
              <a:buNone/>
            </a:pPr>
            <a:r>
              <a:rPr lang="uk-UA" sz="200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endParaRPr lang="ru-RU" sz="2000" dirty="0" smtClean="0"/>
          </a:p>
          <a:p>
            <a:endParaRPr lang="ru-RU"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14356"/>
            <a:ext cx="8229600" cy="5955004"/>
          </a:xfrm>
        </p:spPr>
        <p:txBody>
          <a:bodyPr>
            <a:noAutofit/>
          </a:bodyPr>
          <a:lstStyle/>
          <a:p>
            <a:pPr marL="0" indent="0" algn="ctr">
              <a:buNone/>
            </a:pPr>
            <a:r>
              <a:rPr lang="ru-RU" sz="2000" b="1" dirty="0">
                <a:latin typeface="Times New Roman" pitchFamily="18" charset="0"/>
                <a:cs typeface="Times New Roman" pitchFamily="18" charset="0"/>
              </a:rPr>
              <a:t>Система </a:t>
            </a:r>
            <a:r>
              <a:rPr lang="ru-RU" sz="2000" b="1" dirty="0" err="1" smtClean="0">
                <a:latin typeface="Times New Roman" pitchFamily="18" charset="0"/>
                <a:cs typeface="Times New Roman" pitchFamily="18" charset="0"/>
              </a:rPr>
              <a:t>оц</a:t>
            </a:r>
            <a:r>
              <a:rPr lang="uk-UA" sz="2000" b="1" dirty="0" smtClean="0">
                <a:latin typeface="Times New Roman" pitchFamily="18" charset="0"/>
                <a:cs typeface="Times New Roman" pitchFamily="18" charset="0"/>
              </a:rPr>
              <a:t>і</a:t>
            </a:r>
            <a:r>
              <a:rPr lang="ru-RU" sz="2000" b="1" dirty="0" err="1" smtClean="0">
                <a:latin typeface="Times New Roman" pitchFamily="18" charset="0"/>
                <a:cs typeface="Times New Roman" pitchFamily="18" charset="0"/>
              </a:rPr>
              <a:t>нки</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якості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лікарських</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засобів</a:t>
            </a:r>
            <a:endParaRPr lang="ru-RU" sz="2000" dirty="0">
              <a:latin typeface="Times New Roman" pitchFamily="18" charset="0"/>
              <a:cs typeface="Times New Roman" pitchFamily="18" charset="0"/>
            </a:endParaRPr>
          </a:p>
          <a:p>
            <a:pPr algn="just"/>
            <a:r>
              <a:rPr lang="ru-RU" sz="2000" b="1" dirty="0" err="1" smtClean="0">
                <a:latin typeface="Times New Roman" pitchFamily="18" charset="0"/>
                <a:cs typeface="Times New Roman" pitchFamily="18" charset="0"/>
              </a:rPr>
              <a:t>Державна</a:t>
            </a:r>
            <a:r>
              <a:rPr lang="ru-RU" sz="2000" b="1" dirty="0" smtClean="0">
                <a:latin typeface="Times New Roman" pitchFamily="18" charset="0"/>
                <a:cs typeface="Times New Roman" pitchFamily="18" charset="0"/>
              </a:rPr>
              <a:t> Фармакопея </a:t>
            </a:r>
            <a:r>
              <a:rPr lang="ru-RU" sz="2000" b="1" dirty="0" err="1" smtClean="0">
                <a:latin typeface="Times New Roman" pitchFamily="18" charset="0"/>
                <a:cs typeface="Times New Roman" pitchFamily="18" charset="0"/>
              </a:rPr>
              <a:t>України</a:t>
            </a:r>
            <a:endParaRPr lang="ru-RU" sz="2000" dirty="0">
              <a:latin typeface="Times New Roman" pitchFamily="18" charset="0"/>
              <a:cs typeface="Times New Roman" pitchFamily="18" charset="0"/>
            </a:endParaRPr>
          </a:p>
          <a:p>
            <a:pPr algn="just"/>
            <a:r>
              <a:rPr lang="ru-RU" sz="2000" dirty="0" err="1">
                <a:latin typeface="Times New Roman" pitchFamily="18" charset="0"/>
                <a:cs typeface="Times New Roman" pitchFamily="18" charset="0"/>
              </a:rPr>
              <a:t>Державна</a:t>
            </a:r>
            <a:r>
              <a:rPr lang="ru-RU" sz="2000" dirty="0">
                <a:latin typeface="Times New Roman" pitchFamily="18" charset="0"/>
                <a:cs typeface="Times New Roman" pitchFamily="18" charset="0"/>
              </a:rPr>
              <a:t> фармакопея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(ДФУ) – </a:t>
            </a:r>
            <a:r>
              <a:rPr lang="ru-RU" sz="2000" dirty="0" err="1">
                <a:latin typeface="Times New Roman" pitchFamily="18" charset="0"/>
                <a:cs typeface="Times New Roman" pitchFamily="18" charset="0"/>
              </a:rPr>
              <a:t>це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правовий</a:t>
            </a:r>
            <a:r>
              <a:rPr lang="ru-RU" sz="2000" dirty="0">
                <a:latin typeface="Times New Roman" pitchFamily="18" charset="0"/>
                <a:cs typeface="Times New Roman" pitchFamily="18" charset="0"/>
              </a:rPr>
              <a:t> документ,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містить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загальні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вимоги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ліків</a:t>
            </a:r>
            <a:r>
              <a:rPr lang="ru-RU" sz="2000" dirty="0">
                <a:latin typeface="Times New Roman" pitchFamily="18" charset="0"/>
                <a:cs typeface="Times New Roman" pitchFamily="18" charset="0"/>
              </a:rPr>
              <a:t>, ФС (</a:t>
            </a:r>
            <a:r>
              <a:rPr lang="ru-RU" sz="2000" dirty="0" err="1">
                <a:latin typeface="Times New Roman" pitchFamily="18" charset="0"/>
                <a:cs typeface="Times New Roman" pitchFamily="18" charset="0"/>
              </a:rPr>
              <a:t>монографії</a:t>
            </a:r>
            <a:r>
              <a:rPr lang="ru-RU" sz="2000" dirty="0">
                <a:latin typeface="Times New Roman" pitchFamily="18" charset="0"/>
                <a:cs typeface="Times New Roman" pitchFamily="18" charset="0"/>
              </a:rPr>
              <a:t>), а </a:t>
            </a:r>
            <a:r>
              <a:rPr lang="ru-RU" sz="2000" dirty="0" err="1">
                <a:latin typeface="Times New Roman" pitchFamily="18" charset="0"/>
                <a:cs typeface="Times New Roman" pitchFamily="18" charset="0"/>
              </a:rPr>
              <a:t>також</a:t>
            </a:r>
            <a:r>
              <a:rPr lang="ru-RU" sz="2000" dirty="0">
                <a:latin typeface="Times New Roman" pitchFamily="18" charset="0"/>
                <a:cs typeface="Times New Roman" pitchFamily="18" charset="0"/>
              </a:rPr>
              <a:t> методики контролю </a:t>
            </a:r>
            <a:r>
              <a:rPr lang="ru-RU" sz="2000" dirty="0" err="1">
                <a:latin typeface="Times New Roman" pitchFamily="18" charset="0"/>
                <a:cs typeface="Times New Roman" pitchFamily="18" charset="0"/>
              </a:rPr>
              <a:t>їх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якості</a:t>
            </a:r>
            <a:r>
              <a:rPr lang="ru-RU" sz="2000" dirty="0">
                <a:latin typeface="Times New Roman" pitchFamily="18" charset="0"/>
                <a:cs typeface="Times New Roman" pitchFamily="18" charset="0"/>
              </a:rPr>
              <a:t> (Закон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«Про </a:t>
            </a:r>
            <a:r>
              <a:rPr lang="ru-RU" sz="2000" dirty="0" err="1">
                <a:latin typeface="Times New Roman" pitchFamily="18" charset="0"/>
                <a:cs typeface="Times New Roman" pitchFamily="18" charset="0"/>
              </a:rPr>
              <a:t>лікарські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засоби</a:t>
            </a:r>
            <a:r>
              <a:rPr lang="ru-RU" sz="2000" dirty="0">
                <a:latin typeface="Times New Roman" pitchFamily="18" charset="0"/>
                <a:cs typeface="Times New Roman" pitchFamily="18" charset="0"/>
              </a:rPr>
              <a:t>», ст. 2). ДФУ </a:t>
            </a:r>
            <a:r>
              <a:rPr lang="ru-RU" sz="2000" dirty="0" err="1">
                <a:latin typeface="Times New Roman" pitchFamily="18" charset="0"/>
                <a:cs typeface="Times New Roman" pitchFamily="18" charset="0"/>
              </a:rPr>
              <a:t>має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законодавчий</a:t>
            </a:r>
            <a:r>
              <a:rPr lang="ru-RU" sz="2000" dirty="0">
                <a:latin typeface="Times New Roman" pitchFamily="18" charset="0"/>
                <a:cs typeface="Times New Roman" pitchFamily="18" charset="0"/>
              </a:rPr>
              <a:t> характер.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вимоги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ліків</a:t>
            </a:r>
            <a:r>
              <a:rPr lang="ru-RU" sz="2000" dirty="0">
                <a:latin typeface="Times New Roman" pitchFamily="18" charset="0"/>
                <a:cs typeface="Times New Roman" pitchFamily="18" charset="0"/>
              </a:rPr>
              <a:t> є </a:t>
            </a:r>
            <a:r>
              <a:rPr lang="ru-RU" sz="2000" b="1" dirty="0" err="1">
                <a:latin typeface="Times New Roman" pitchFamily="18" charset="0"/>
                <a:cs typeface="Times New Roman" pitchFamily="18" charset="0"/>
              </a:rPr>
              <a:t>обов'язковими</a:t>
            </a:r>
            <a:r>
              <a:rPr lang="ru-RU" sz="2000" b="1" dirty="0">
                <a:latin typeface="Times New Roman" pitchFamily="18" charset="0"/>
                <a:cs typeface="Times New Roman" pitchFamily="18" charset="0"/>
              </a:rPr>
              <a:t> </a:t>
            </a:r>
            <a:r>
              <a:rPr lang="ru-RU" sz="2000" dirty="0">
                <a:latin typeface="Times New Roman" pitchFamily="18" charset="0"/>
                <a:cs typeface="Times New Roman" pitchFamily="18" charset="0"/>
              </a:rPr>
              <a:t>для </a:t>
            </a:r>
            <a:r>
              <a:rPr lang="ru-RU" sz="2000" dirty="0" err="1">
                <a:latin typeface="Times New Roman" pitchFamily="18" charset="0"/>
                <a:cs typeface="Times New Roman" pitchFamily="18" charset="0"/>
              </a:rPr>
              <a:t>всіх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установ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незалежно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від</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форми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виробляють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зберігають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контролюють</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використовують</a:t>
            </a:r>
            <a:r>
              <a:rPr lang="ru-RU" sz="2000" dirty="0">
                <a:latin typeface="Times New Roman" pitchFamily="18" charset="0"/>
                <a:cs typeface="Times New Roman" pitchFamily="18" charset="0"/>
              </a:rPr>
              <a:t> ЛП.</a:t>
            </a:r>
          </a:p>
          <a:p>
            <a:pPr algn="just"/>
            <a:r>
              <a:rPr lang="ru-RU" sz="2000" dirty="0" err="1">
                <a:latin typeface="Times New Roman" pitchFamily="18" charset="0"/>
                <a:cs typeface="Times New Roman" pitchFamily="18" charset="0"/>
              </a:rPr>
              <a:t>Україна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єдина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серед</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країн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колишнього</a:t>
            </a:r>
            <a:r>
              <a:rPr lang="ru-RU" sz="2000" dirty="0">
                <a:latin typeface="Times New Roman" pitchFamily="18" charset="0"/>
                <a:cs typeface="Times New Roman" pitchFamily="18" charset="0"/>
              </a:rPr>
              <a:t> СРСР </a:t>
            </a:r>
            <a:r>
              <a:rPr lang="ru-RU" sz="2000" dirty="0" err="1">
                <a:latin typeface="Times New Roman" pitchFamily="18" charset="0"/>
                <a:cs typeface="Times New Roman" pitchFamily="18" charset="0"/>
              </a:rPr>
              <a:t>має</a:t>
            </a:r>
            <a:r>
              <a:rPr lang="ru-RU" sz="2000" dirty="0">
                <a:latin typeface="Times New Roman" pitchFamily="18" charset="0"/>
                <a:cs typeface="Times New Roman" pitchFamily="18" charset="0"/>
              </a:rPr>
              <a:t> свою </a:t>
            </a:r>
            <a:r>
              <a:rPr lang="ru-RU" sz="2000" dirty="0" err="1">
                <a:latin typeface="Times New Roman" pitchFamily="18" charset="0"/>
                <a:cs typeface="Times New Roman" pitchFamily="18" charset="0"/>
              </a:rPr>
              <a:t>національну</a:t>
            </a:r>
            <a:r>
              <a:rPr lang="ru-RU" sz="2000" dirty="0">
                <a:latin typeface="Times New Roman" pitchFamily="18" charset="0"/>
                <a:cs typeface="Times New Roman" pitchFamily="18" charset="0"/>
              </a:rPr>
              <a:t> Фармакопею - ДФУ 1-го </a:t>
            </a:r>
            <a:r>
              <a:rPr lang="ru-RU" sz="2000" dirty="0" err="1">
                <a:latin typeface="Times New Roman" pitchFamily="18" charset="0"/>
                <a:cs typeface="Times New Roman" pitchFamily="18" charset="0"/>
              </a:rPr>
              <a:t>видання</a:t>
            </a:r>
            <a:r>
              <a:rPr lang="ru-RU" sz="2000" dirty="0">
                <a:latin typeface="Times New Roman" pitchFamily="18" charset="0"/>
                <a:cs typeface="Times New Roman" pitchFamily="18" charset="0"/>
              </a:rPr>
              <a:t> (ДФУ 1), </a:t>
            </a:r>
            <a:r>
              <a:rPr lang="ru-RU" sz="2000" dirty="0" err="1">
                <a:latin typeface="Times New Roman" pitchFamily="18" charset="0"/>
                <a:cs typeface="Times New Roman" pitchFamily="18" charset="0"/>
              </a:rPr>
              <a:t>введену</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дію</a:t>
            </a:r>
            <a:r>
              <a:rPr lang="ru-RU" sz="2000" dirty="0">
                <a:latin typeface="Times New Roman" pitchFamily="18" charset="0"/>
                <a:cs typeface="Times New Roman" pitchFamily="18" charset="0"/>
              </a:rPr>
              <a:t> з 1 </a:t>
            </a:r>
            <a:r>
              <a:rPr lang="ru-RU" sz="2000" dirty="0" err="1">
                <a:latin typeface="Times New Roman" pitchFamily="18" charset="0"/>
                <a:cs typeface="Times New Roman" pitchFamily="18" charset="0"/>
              </a:rPr>
              <a:t>жовтня</a:t>
            </a:r>
            <a:r>
              <a:rPr lang="ru-RU" sz="2000" dirty="0">
                <a:latin typeface="Times New Roman" pitchFamily="18" charset="0"/>
                <a:cs typeface="Times New Roman" pitchFamily="18" charset="0"/>
              </a:rPr>
              <a:t> 2001 р. </a:t>
            </a:r>
            <a:r>
              <a:rPr lang="ru-RU" sz="2000" dirty="0" err="1">
                <a:latin typeface="Times New Roman" pitchFamily="18" charset="0"/>
                <a:cs typeface="Times New Roman" pitchFamily="18" charset="0"/>
              </a:rPr>
              <a:t>Розробником</a:t>
            </a:r>
            <a:r>
              <a:rPr lang="ru-RU" sz="2000" dirty="0">
                <a:latin typeface="Times New Roman" pitchFamily="18" charset="0"/>
                <a:cs typeface="Times New Roman" pitchFamily="18" charset="0"/>
              </a:rPr>
              <a:t> ДФУ є </a:t>
            </a:r>
            <a:r>
              <a:rPr lang="ru-RU" sz="2000" dirty="0" err="1">
                <a:latin typeface="Times New Roman" pitchFamily="18" charset="0"/>
                <a:cs typeface="Times New Roman" pitchFamily="18" charset="0"/>
              </a:rPr>
              <a:t>Державне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Науково-експертний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фармакопейний</a:t>
            </a:r>
            <a:r>
              <a:rPr lang="ru-RU" sz="2000" dirty="0">
                <a:latin typeface="Times New Roman" pitchFamily="18" charset="0"/>
                <a:cs typeface="Times New Roman" pitchFamily="18" charset="0"/>
              </a:rPr>
              <a:t> центр». У </a:t>
            </a:r>
            <a:r>
              <a:rPr lang="ru-RU" sz="2000" dirty="0" err="1">
                <a:latin typeface="Times New Roman" pitchFamily="18" charset="0"/>
                <a:cs typeface="Times New Roman" pitchFamily="18" charset="0"/>
              </a:rPr>
              <a:t>розробці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рецензуванні</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доопрацюванні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загальних</a:t>
            </a:r>
            <a:r>
              <a:rPr lang="ru-RU" sz="2000" dirty="0">
                <a:latin typeface="Times New Roman" pitchFamily="18" charset="0"/>
                <a:cs typeface="Times New Roman" pitchFamily="18" charset="0"/>
              </a:rPr>
              <a:t> статей та </a:t>
            </a:r>
            <a:r>
              <a:rPr lang="ru-RU" sz="2000" dirty="0" err="1">
                <a:latin typeface="Times New Roman" pitchFamily="18" charset="0"/>
                <a:cs typeface="Times New Roman" pitchFamily="18" charset="0"/>
              </a:rPr>
              <a:t>монографій</a:t>
            </a:r>
            <a:r>
              <a:rPr lang="ru-RU" sz="2000" dirty="0">
                <a:latin typeface="Times New Roman" pitchFamily="18" charset="0"/>
                <a:cs typeface="Times New Roman" pitchFamily="18" charset="0"/>
              </a:rPr>
              <a:t> ДФУ взяли участь </a:t>
            </a:r>
            <a:r>
              <a:rPr lang="ru-RU" sz="2000" dirty="0" err="1">
                <a:latin typeface="Times New Roman" pitchFamily="18" charset="0"/>
                <a:cs typeface="Times New Roman" pitchFamily="18" charset="0"/>
              </a:rPr>
              <a:t>провідні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фахівці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вищої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школи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академічних</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галузевих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інститутів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контролюючих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фармацевтичних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фармацевтична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громадськість</a:t>
            </a:r>
            <a:r>
              <a:rPr lang="ru-RU" sz="2000" dirty="0">
                <a:latin typeface="Times New Roman" pitchFamily="18" charset="0"/>
                <a:cs typeface="Times New Roman" pitchFamily="18" charset="0"/>
              </a:rPr>
              <a:t>.</a:t>
            </a:r>
          </a:p>
          <a:p>
            <a:pPr algn="just"/>
            <a:endParaRPr lang="ru-RU"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260648"/>
            <a:ext cx="8784976" cy="6408712"/>
          </a:xfrm>
        </p:spPr>
        <p:txBody>
          <a:bodyPr>
            <a:normAutofit fontScale="25000" lnSpcReduction="20000"/>
          </a:bodyPr>
          <a:lstStyle/>
          <a:p>
            <a:pPr algn="just">
              <a:lnSpc>
                <a:spcPct val="120000"/>
              </a:lnSpc>
              <a:spcBef>
                <a:spcPts val="0"/>
              </a:spcBef>
            </a:pPr>
            <a:r>
              <a:rPr lang="ru-RU" sz="8000" dirty="0">
                <a:latin typeface="Times New Roman" pitchFamily="18" charset="0"/>
                <a:cs typeface="Times New Roman" pitchFamily="18" charset="0"/>
              </a:rPr>
              <a:t>У 1998 р. </a:t>
            </a:r>
            <a:r>
              <a:rPr lang="ru-RU" sz="8000" dirty="0" err="1">
                <a:latin typeface="Times New Roman" pitchFamily="18" charset="0"/>
                <a:cs typeface="Times New Roman" pitchFamily="18" charset="0"/>
              </a:rPr>
              <a:t>Україна</a:t>
            </a:r>
            <a:r>
              <a:rPr lang="ru-RU" sz="8000" dirty="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отримала</a:t>
            </a:r>
            <a:r>
              <a:rPr lang="ru-RU" sz="8000" dirty="0" smtClean="0">
                <a:latin typeface="Times New Roman" pitchFamily="18" charset="0"/>
                <a:cs typeface="Times New Roman" pitchFamily="18" charset="0"/>
              </a:rPr>
              <a:t> статус </a:t>
            </a:r>
            <a:r>
              <a:rPr lang="ru-RU" sz="8000" dirty="0" err="1">
                <a:latin typeface="Times New Roman" pitchFamily="18" charset="0"/>
                <a:cs typeface="Times New Roman" pitchFamily="18" charset="0"/>
              </a:rPr>
              <a:t>спостерігача</a:t>
            </a:r>
            <a:r>
              <a:rPr lang="ru-RU" sz="8000" dirty="0">
                <a:latin typeface="Times New Roman" pitchFamily="18" charset="0"/>
                <a:cs typeface="Times New Roman" pitchFamily="18" charset="0"/>
              </a:rPr>
              <a:t> в </a:t>
            </a:r>
            <a:r>
              <a:rPr lang="ru-RU" sz="8000" dirty="0" err="1">
                <a:latin typeface="Times New Roman" pitchFamily="18" charset="0"/>
                <a:cs typeface="Times New Roman" pitchFamily="18" charset="0"/>
              </a:rPr>
              <a:t>Європейській</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Відповідно</a:t>
            </a:r>
            <a:r>
              <a:rPr lang="ru-RU" sz="8000" dirty="0">
                <a:latin typeface="Times New Roman" pitchFamily="18" charset="0"/>
                <a:cs typeface="Times New Roman" pitchFamily="18" charset="0"/>
              </a:rPr>
              <a:t> до </a:t>
            </a:r>
            <a:r>
              <a:rPr lang="ru-RU" sz="8000" dirty="0" err="1">
                <a:latin typeface="Times New Roman" pitchFamily="18" charset="0"/>
                <a:cs typeface="Times New Roman" pitchFamily="18" charset="0"/>
              </a:rPr>
              <a:t>Рішення</a:t>
            </a:r>
            <a:r>
              <a:rPr lang="ru-RU" sz="8000" dirty="0">
                <a:latin typeface="Times New Roman" pitchFamily="18" charset="0"/>
                <a:cs typeface="Times New Roman" pitchFamily="18" charset="0"/>
              </a:rPr>
              <a:t> Ради </a:t>
            </a:r>
            <a:r>
              <a:rPr lang="ru-RU" sz="8000" dirty="0" err="1">
                <a:latin typeface="Times New Roman" pitchFamily="18" charset="0"/>
                <a:cs typeface="Times New Roman" pitchFamily="18" charset="0"/>
              </a:rPr>
              <a:t>Європи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a:t>
            </a:r>
            <a:r>
              <a:rPr lang="ru-RU" sz="8000" dirty="0">
                <a:latin typeface="Times New Roman" pitchFamily="18" charset="0"/>
                <a:cs typeface="Times New Roman" pitchFamily="18" charset="0"/>
              </a:rPr>
              <a:t> 18 </a:t>
            </a:r>
            <a:r>
              <a:rPr lang="ru-RU" sz="8000" dirty="0" err="1">
                <a:latin typeface="Times New Roman" pitchFamily="18" charset="0"/>
                <a:cs typeface="Times New Roman" pitchFamily="18" charset="0"/>
              </a:rPr>
              <a:t>березня</a:t>
            </a:r>
            <a:r>
              <a:rPr lang="ru-RU" sz="8000" dirty="0">
                <a:latin typeface="Times New Roman" pitchFamily="18" charset="0"/>
                <a:cs typeface="Times New Roman" pitchFamily="18" charset="0"/>
              </a:rPr>
              <a:t> 2013 року </a:t>
            </a:r>
            <a:r>
              <a:rPr lang="ru-RU" sz="8000" dirty="0" err="1">
                <a:latin typeface="Times New Roman" pitchFamily="18" charset="0"/>
                <a:cs typeface="Times New Roman" pitchFamily="18" charset="0"/>
              </a:rPr>
              <a:t>Україна</a:t>
            </a:r>
            <a:r>
              <a:rPr lang="ru-RU" sz="8000" dirty="0">
                <a:latin typeface="Times New Roman" pitchFamily="18" charset="0"/>
                <a:cs typeface="Times New Roman" pitchFamily="18" charset="0"/>
              </a:rPr>
              <a:t> стала 38-м членом </a:t>
            </a:r>
            <a:r>
              <a:rPr lang="ru-RU" sz="8000" dirty="0" err="1">
                <a:latin typeface="Times New Roman" pitchFamily="18" charset="0"/>
                <a:cs typeface="Times New Roman" pitchFamily="18" charset="0"/>
              </a:rPr>
              <a:t>Європейської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Фармакопеї</a:t>
            </a:r>
            <a:r>
              <a:rPr lang="ru-RU" sz="8000" dirty="0">
                <a:latin typeface="Times New Roman" pitchFamily="18" charset="0"/>
                <a:cs typeface="Times New Roman" pitchFamily="18" charset="0"/>
              </a:rPr>
              <a:t>. ДФУ </a:t>
            </a:r>
            <a:r>
              <a:rPr lang="ru-RU" sz="8000" dirty="0" err="1">
                <a:latin typeface="Times New Roman" pitchFamily="18" charset="0"/>
                <a:cs typeface="Times New Roman" pitchFamily="18" charset="0"/>
              </a:rPr>
              <a:t>гармонізована</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Європейською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відповідає</a:t>
            </a:r>
            <a:r>
              <a:rPr lang="ru-RU" sz="8000" dirty="0">
                <a:latin typeface="Times New Roman" pitchFamily="18" charset="0"/>
                <a:cs typeface="Times New Roman" pitchFamily="18" charset="0"/>
              </a:rPr>
              <a:t> курсу </a:t>
            </a:r>
            <a:r>
              <a:rPr lang="ru-RU" sz="8000" dirty="0" err="1">
                <a:latin typeface="Times New Roman" pitchFamily="18" charset="0"/>
                <a:cs typeface="Times New Roman" pitchFamily="18" charset="0"/>
              </a:rPr>
              <a:t>України</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інтеграцію</a:t>
            </a:r>
            <a:r>
              <a:rPr lang="ru-RU" sz="8000" dirty="0">
                <a:latin typeface="Times New Roman" pitchFamily="18" charset="0"/>
                <a:cs typeface="Times New Roman" pitchFamily="18" charset="0"/>
              </a:rPr>
              <a:t> до ЄС. Тому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статті</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монографії</a:t>
            </a:r>
            <a:r>
              <a:rPr lang="ru-RU" sz="8000" dirty="0">
                <a:latin typeface="Times New Roman" pitchFamily="18" charset="0"/>
                <a:cs typeface="Times New Roman" pitchFamily="18" charset="0"/>
              </a:rPr>
              <a:t> ДФУ </a:t>
            </a:r>
            <a:r>
              <a:rPr lang="ru-RU" sz="8000" dirty="0" err="1">
                <a:latin typeface="Times New Roman" pitchFamily="18" charset="0"/>
                <a:cs typeface="Times New Roman" pitchFamily="18" charset="0"/>
              </a:rPr>
              <a:t>складаються</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двох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взаємопов'язаних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частин</a:t>
            </a:r>
            <a:r>
              <a:rPr lang="ru-RU" sz="8000" dirty="0">
                <a:latin typeface="Times New Roman" pitchFamily="18" charset="0"/>
                <a:cs typeface="Times New Roman" pitchFamily="18" charset="0"/>
              </a:rPr>
              <a:t> – </a:t>
            </a:r>
            <a:r>
              <a:rPr lang="ru-RU" sz="8000" b="1" dirty="0" err="1">
                <a:latin typeface="Times New Roman" pitchFamily="18" charset="0"/>
                <a:cs typeface="Times New Roman" pitchFamily="18" charset="0"/>
              </a:rPr>
              <a:t>європейської</a:t>
            </a:r>
            <a:r>
              <a:rPr lang="ru-RU" sz="8000" b="1" dirty="0">
                <a:latin typeface="Times New Roman" pitchFamily="18" charset="0"/>
                <a:cs typeface="Times New Roman" pitchFamily="18" charset="0"/>
              </a:rPr>
              <a:t>,</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ідентичної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відповідної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статті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Європейської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Фармакопеї</a:t>
            </a:r>
            <a:r>
              <a:rPr lang="ru-RU" sz="8000" dirty="0">
                <a:latin typeface="Times New Roman" pitchFamily="18" charset="0"/>
                <a:cs typeface="Times New Roman" pitchFamily="18" charset="0"/>
              </a:rPr>
              <a:t> та </a:t>
            </a:r>
            <a:r>
              <a:rPr lang="ru-RU" sz="8000" b="1" dirty="0" err="1">
                <a:latin typeface="Times New Roman" pitchFamily="18" charset="0"/>
                <a:cs typeface="Times New Roman" pitchFamily="18" charset="0"/>
              </a:rPr>
              <a:t>національної</a:t>
            </a:r>
            <a:r>
              <a:rPr lang="ru-RU" sz="8000" b="1" dirty="0">
                <a:latin typeface="Times New Roman" pitchFamily="18" charset="0"/>
                <a:cs typeface="Times New Roman" pitchFamily="18" charset="0"/>
              </a:rPr>
              <a:t>,</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враховує</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специфіку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сучасного</a:t>
            </a:r>
            <a:r>
              <a:rPr lang="ru-RU" sz="8000" dirty="0">
                <a:latin typeface="Times New Roman" pitchFamily="18" charset="0"/>
                <a:cs typeface="Times New Roman" pitchFamily="18" charset="0"/>
              </a:rPr>
              <a:t> стану </a:t>
            </a:r>
            <a:r>
              <a:rPr lang="ru-RU" sz="8000" dirty="0" err="1">
                <a:latin typeface="Times New Roman" pitchFamily="18" charset="0"/>
                <a:cs typeface="Times New Roman" pitchFamily="18" charset="0"/>
              </a:rPr>
              <a:t>фармацевтичного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виробництва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України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Національна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частина</a:t>
            </a:r>
            <a:r>
              <a:rPr lang="ru-RU" sz="8000" dirty="0">
                <a:latin typeface="Times New Roman" pitchFamily="18" charset="0"/>
                <a:cs typeface="Times New Roman" pitchFamily="18" charset="0"/>
              </a:rPr>
              <a:t> не </a:t>
            </a:r>
            <a:r>
              <a:rPr lang="ru-RU" sz="8000" dirty="0" err="1">
                <a:latin typeface="Times New Roman" pitchFamily="18" charset="0"/>
                <a:cs typeface="Times New Roman" pitchFamily="18" charset="0"/>
              </a:rPr>
              <a:t>суперечить</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європейській</a:t>
            </a:r>
            <a:r>
              <a:rPr lang="ru-RU" sz="8000" dirty="0">
                <a:latin typeface="Times New Roman" pitchFamily="18" charset="0"/>
                <a:cs typeface="Times New Roman" pitchFamily="18" charset="0"/>
              </a:rPr>
              <a:t>, а </a:t>
            </a:r>
            <a:r>
              <a:rPr lang="ru-RU" sz="8000" dirty="0" err="1">
                <a:latin typeface="Times New Roman" pitchFamily="18" charset="0"/>
                <a:cs typeface="Times New Roman" pitchFamily="18" charset="0"/>
              </a:rPr>
              <a:t>містить</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додаткові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вимоги</a:t>
            </a:r>
            <a:r>
              <a:rPr lang="ru-RU" sz="8000" dirty="0">
                <a:latin typeface="Times New Roman" pitchFamily="18" charset="0"/>
                <a:cs typeface="Times New Roman" pitchFamily="18" charset="0"/>
              </a:rPr>
              <a:t> до ЛП,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не </a:t>
            </a:r>
            <a:r>
              <a:rPr lang="ru-RU" sz="8000" dirty="0" err="1">
                <a:latin typeface="Times New Roman" pitchFamily="18" charset="0"/>
                <a:cs typeface="Times New Roman" pitchFamily="18" charset="0"/>
              </a:rPr>
              <a:t>випускаються</a:t>
            </a:r>
            <a:r>
              <a:rPr lang="ru-RU" sz="8000" dirty="0">
                <a:latin typeface="Times New Roman" pitchFamily="18" charset="0"/>
                <a:cs typeface="Times New Roman" pitchFamily="18" charset="0"/>
              </a:rPr>
              <a:t> за </a:t>
            </a:r>
            <a:r>
              <a:rPr lang="ru-RU" sz="8000" dirty="0" err="1">
                <a:latin typeface="Times New Roman" pitchFamily="18" charset="0"/>
                <a:cs typeface="Times New Roman" pitchFamily="18" charset="0"/>
              </a:rPr>
              <a:t>умовами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належної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виробничої</a:t>
            </a:r>
            <a:r>
              <a:rPr lang="ru-RU" sz="8000" dirty="0">
                <a:latin typeface="Times New Roman" pitchFamily="18" charset="0"/>
                <a:cs typeface="Times New Roman" pitchFamily="18" charset="0"/>
              </a:rPr>
              <a:t> практики (</a:t>
            </a:r>
            <a:r>
              <a:rPr lang="en-US" sz="8000" dirty="0">
                <a:latin typeface="Times New Roman" pitchFamily="18" charset="0"/>
                <a:cs typeface="Times New Roman" pitchFamily="18" charset="0"/>
              </a:rPr>
              <a:t>GMP), </a:t>
            </a:r>
            <a:r>
              <a:rPr lang="ru-RU" sz="8000" dirty="0" err="1">
                <a:latin typeface="Times New Roman" pitchFamily="18" charset="0"/>
                <a:cs typeface="Times New Roman" pitchFamily="18" charset="0"/>
              </a:rPr>
              <a:t>встановленими</a:t>
            </a:r>
            <a:r>
              <a:rPr lang="ru-RU" sz="8000" dirty="0">
                <a:latin typeface="Times New Roman" pitchFamily="18" charset="0"/>
                <a:cs typeface="Times New Roman" pitchFamily="18" charset="0"/>
              </a:rPr>
              <a:t> в ЄС. До </a:t>
            </a:r>
            <a:r>
              <a:rPr lang="ru-RU" sz="8000" dirty="0" err="1">
                <a:latin typeface="Times New Roman" pitchFamily="18" charset="0"/>
                <a:cs typeface="Times New Roman" pitchFamily="18" charset="0"/>
              </a:rPr>
              <a:t>національної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частини</a:t>
            </a:r>
            <a:r>
              <a:rPr lang="ru-RU" sz="8000" dirty="0">
                <a:latin typeface="Times New Roman" pitchFamily="18" charset="0"/>
                <a:cs typeface="Times New Roman" pitchFamily="18" charset="0"/>
              </a:rPr>
              <a:t> включено </a:t>
            </a:r>
            <a:r>
              <a:rPr lang="ru-RU" sz="8000" dirty="0" err="1">
                <a:latin typeface="Times New Roman" pitchFamily="18" charset="0"/>
                <a:cs typeface="Times New Roman" pitchFamily="18" charset="0"/>
              </a:rPr>
              <a:t>також</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додаткові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інформаційні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матеріали</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альтернативні</a:t>
            </a:r>
            <a:r>
              <a:rPr lang="ru-RU" sz="8000" dirty="0">
                <a:latin typeface="Times New Roman" pitchFamily="18" charset="0"/>
                <a:cs typeface="Times New Roman" pitchFamily="18" charset="0"/>
              </a:rPr>
              <a:t> методики. </a:t>
            </a:r>
            <a:endParaRPr lang="ru-RU" sz="8000" dirty="0" smtClean="0">
              <a:latin typeface="Times New Roman" pitchFamily="18" charset="0"/>
              <a:cs typeface="Times New Roman" pitchFamily="18" charset="0"/>
            </a:endParaRPr>
          </a:p>
          <a:p>
            <a:pPr algn="just">
              <a:lnSpc>
                <a:spcPct val="120000"/>
              </a:lnSpc>
              <a:spcBef>
                <a:spcPts val="0"/>
              </a:spcBef>
            </a:pPr>
            <a:r>
              <a:rPr lang="ru-RU" sz="8000" dirty="0" smtClean="0">
                <a:latin typeface="Times New Roman" pitchFamily="18" charset="0"/>
                <a:cs typeface="Times New Roman" pitchFamily="18" charset="0"/>
              </a:rPr>
              <a:t>ДФУ </a:t>
            </a:r>
            <a:r>
              <a:rPr lang="ru-RU" sz="8000" dirty="0" err="1">
                <a:latin typeface="Times New Roman" pitchFamily="18" charset="0"/>
                <a:cs typeface="Times New Roman" pitchFamily="18" charset="0"/>
              </a:rPr>
              <a:t>містить</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такі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розділи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зауваження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Методи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аналізу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Реактиви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тексти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статті</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лікарські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форми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монографії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Монографії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Гомеопатичні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лікарські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засоби</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інші</a:t>
            </a:r>
            <a:r>
              <a:rPr lang="ru-RU" sz="8000" dirty="0">
                <a:latin typeface="Times New Roman" pitchFamily="18" charset="0"/>
                <a:cs typeface="Times New Roman" pitchFamily="18" charset="0"/>
              </a:rPr>
              <a:t>. Для </a:t>
            </a:r>
            <a:r>
              <a:rPr lang="ru-RU" sz="8000" dirty="0" err="1">
                <a:latin typeface="Times New Roman" pitchFamily="18" charset="0"/>
                <a:cs typeface="Times New Roman" pitchFamily="18" charset="0"/>
              </a:rPr>
              <a:t>збереження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гармонізації</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Європейською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щорічно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доповнюється</a:t>
            </a:r>
            <a:r>
              <a:rPr lang="ru-RU" sz="8000" dirty="0">
                <a:latin typeface="Times New Roman" pitchFamily="18" charset="0"/>
                <a:cs typeface="Times New Roman" pitchFamily="18" charset="0"/>
              </a:rPr>
              <a:t>, проводиться </a:t>
            </a:r>
            <a:r>
              <a:rPr lang="ru-RU" sz="8000" dirty="0" err="1">
                <a:latin typeface="Times New Roman" pitchFamily="18" charset="0"/>
                <a:cs typeface="Times New Roman" pitchFamily="18" charset="0"/>
              </a:rPr>
              <a:t>доповнення</a:t>
            </a:r>
            <a:r>
              <a:rPr lang="ru-RU" sz="8000" dirty="0">
                <a:latin typeface="Times New Roman" pitchFamily="18" charset="0"/>
                <a:cs typeface="Times New Roman" pitchFamily="18" charset="0"/>
              </a:rPr>
              <a:t> ДФУ.</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571480"/>
            <a:ext cx="8229600" cy="6097880"/>
          </a:xfrm>
        </p:spPr>
        <p:txBody>
          <a:bodyPr>
            <a:noAutofit/>
          </a:bodyPr>
          <a:lstStyle/>
          <a:p>
            <a:pPr marL="0" indent="0" algn="just">
              <a:buNone/>
            </a:pPr>
            <a:r>
              <a:rPr lang="ru-RU" sz="2000" b="1" dirty="0" err="1">
                <a:latin typeface="Times New Roman" pitchFamily="18" charset="0"/>
                <a:cs typeface="Times New Roman" pitchFamily="18" charset="0"/>
              </a:rPr>
              <a:t>Випробування</a:t>
            </a:r>
            <a:r>
              <a:rPr lang="ru-RU" sz="2000" b="1" dirty="0">
                <a:latin typeface="Times New Roman" pitchFamily="18" charset="0"/>
                <a:cs typeface="Times New Roman" pitchFamily="18" charset="0"/>
              </a:rPr>
              <a:t> на чистоту та </a:t>
            </a:r>
            <a:r>
              <a:rPr lang="ru-RU" sz="2000" b="1" dirty="0" err="1">
                <a:latin typeface="Times New Roman" pitchFamily="18" charset="0"/>
                <a:cs typeface="Times New Roman" pitchFamily="18" charset="0"/>
              </a:rPr>
              <a:t>допустимі</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межі</a:t>
            </a:r>
            <a:r>
              <a:rPr lang="ru-RU" sz="2000" b="1" dirty="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домішок</a:t>
            </a:r>
            <a:endParaRPr lang="ru-RU" sz="2000" b="1" dirty="0" smtClean="0">
              <a:latin typeface="Times New Roman" pitchFamily="18" charset="0"/>
              <a:cs typeface="Times New Roman" pitchFamily="18" charset="0"/>
            </a:endParaRPr>
          </a:p>
          <a:p>
            <a:pPr marL="0" indent="0" algn="just">
              <a:buNone/>
            </a:pPr>
            <a:endParaRPr lang="ru-RU" sz="2000" dirty="0">
              <a:latin typeface="Times New Roman" pitchFamily="18" charset="0"/>
              <a:cs typeface="Times New Roman" pitchFamily="18" charset="0"/>
            </a:endParaRPr>
          </a:p>
          <a:p>
            <a:pPr algn="just"/>
            <a:r>
              <a:rPr lang="ru-RU" sz="2000" dirty="0" err="1">
                <a:latin typeface="Times New Roman" pitchFamily="18" charset="0"/>
                <a:cs typeface="Times New Roman" pitchFamily="18" charset="0"/>
              </a:rPr>
              <a:t>Якість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придатність</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медичного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застосування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визначається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вимогами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фармакопейних</a:t>
            </a:r>
            <a:r>
              <a:rPr lang="ru-RU" sz="2000" dirty="0">
                <a:latin typeface="Times New Roman" pitchFamily="18" charset="0"/>
                <a:cs typeface="Times New Roman" pitchFamily="18" charset="0"/>
              </a:rPr>
              <a:t> статей. У </a:t>
            </a:r>
            <a:r>
              <a:rPr lang="ru-RU" sz="2000" dirty="0" err="1">
                <a:latin typeface="Times New Roman" pitchFamily="18" charset="0"/>
                <a:cs typeface="Times New Roman" pitchFamily="18" charset="0"/>
              </a:rPr>
              <a:t>приватних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статтях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окремі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допускаються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різні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сторонні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речовини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звані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Якісний</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кількісний</a:t>
            </a:r>
            <a:r>
              <a:rPr lang="ru-RU" sz="2000" dirty="0">
                <a:latin typeface="Times New Roman" pitchFamily="18" charset="0"/>
                <a:cs typeface="Times New Roman" pitchFamily="18" charset="0"/>
              </a:rPr>
              <a:t> склад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для кожного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встановлюється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експериментальним</a:t>
            </a:r>
            <a:r>
              <a:rPr lang="ru-RU" sz="2000" dirty="0">
                <a:latin typeface="Times New Roman" pitchFamily="18" charset="0"/>
                <a:cs typeface="Times New Roman" pitchFamily="18" charset="0"/>
              </a:rPr>
              <a:t> шляхом та </a:t>
            </a:r>
            <a:r>
              <a:rPr lang="ru-RU" sz="2000" dirty="0" err="1">
                <a:latin typeface="Times New Roman" pitchFamily="18" charset="0"/>
                <a:cs typeface="Times New Roman" pitchFamily="18" charset="0"/>
              </a:rPr>
              <a:t>регламентується</a:t>
            </a:r>
            <a:r>
              <a:rPr lang="ru-RU" sz="2000" dirty="0">
                <a:latin typeface="Times New Roman" pitchFamily="18" charset="0"/>
                <a:cs typeface="Times New Roman" pitchFamily="18" charset="0"/>
              </a:rPr>
              <a:t> Д</a:t>
            </a:r>
            <a:r>
              <a:rPr lang="ru-RU" sz="2000" dirty="0" smtClean="0">
                <a:latin typeface="Times New Roman" pitchFamily="18" charset="0"/>
                <a:cs typeface="Times New Roman" pitchFamily="18" charset="0"/>
              </a:rPr>
              <a:t>Ф</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При </a:t>
            </a:r>
            <a:r>
              <a:rPr lang="ru-RU" sz="2000" dirty="0" err="1" smtClean="0">
                <a:latin typeface="Times New Roman" pitchFamily="18" charset="0"/>
                <a:cs typeface="Times New Roman" pitchFamily="18" charset="0"/>
              </a:rPr>
              <a:t>проведенні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аналізу</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на </a:t>
            </a:r>
            <a:r>
              <a:rPr lang="ru-RU" sz="2000" dirty="0" err="1">
                <a:latin typeface="Times New Roman" pitchFamily="18" charset="0"/>
                <a:cs typeface="Times New Roman" pitchFamily="18" charset="0"/>
              </a:rPr>
              <a:t>доброякісність</a:t>
            </a:r>
            <a:r>
              <a:rPr lang="ru-RU" sz="2000" dirty="0">
                <a:latin typeface="Times New Roman" pitchFamily="18" charset="0"/>
                <a:cs typeface="Times New Roman" pitchFamily="18" charset="0"/>
              </a:rPr>
              <a:t> продукту, ми </a:t>
            </a:r>
            <a:r>
              <a:rPr lang="ru-RU" sz="2000" dirty="0" err="1">
                <a:latin typeface="Times New Roman" pitchFamily="18" charset="0"/>
                <a:cs typeface="Times New Roman" pitchFamily="18" charset="0"/>
              </a:rPr>
              <a:t>визначаємо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a:t>
            </a:r>
            <a:r>
              <a:rPr lang="ru-RU" sz="2000" dirty="0">
                <a:latin typeface="Times New Roman" pitchFamily="18" charset="0"/>
                <a:cs typeface="Times New Roman" pitchFamily="18" charset="0"/>
              </a:rPr>
              <a:t> не </a:t>
            </a:r>
            <a:r>
              <a:rPr lang="ru-RU" sz="2000" dirty="0" err="1">
                <a:latin typeface="Times New Roman" pitchFamily="18" charset="0"/>
                <a:cs typeface="Times New Roman" pitchFamily="18" charset="0"/>
              </a:rPr>
              <a:t>перевищує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кількість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тієї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іншої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межа, </a:t>
            </a:r>
            <a:r>
              <a:rPr lang="ru-RU" sz="2000" dirty="0" err="1">
                <a:latin typeface="Times New Roman" pitchFamily="18" charset="0"/>
                <a:cs typeface="Times New Roman" pitchFamily="18" charset="0"/>
              </a:rPr>
              <a:t>встановлена</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a:t>
            </a:r>
            <a:r>
              <a:rPr lang="ru-RU" sz="2000" dirty="0" err="1" smtClean="0">
                <a:latin typeface="Times New Roman" pitchFamily="18" charset="0"/>
                <a:cs typeface="Times New Roman" pitchFamily="18" charset="0"/>
              </a:rPr>
              <a:t>ДФ.Державна</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фармакопея не </a:t>
            </a:r>
            <a:r>
              <a:rPr lang="ru-RU" sz="2000" dirty="0" err="1">
                <a:latin typeface="Times New Roman" pitchFamily="18" charset="0"/>
                <a:cs typeface="Times New Roman" pitchFamily="18" charset="0"/>
              </a:rPr>
              <a:t>вимагає</a:t>
            </a:r>
            <a:r>
              <a:rPr lang="ru-RU" sz="2000" dirty="0">
                <a:latin typeface="Times New Roman" pitchFamily="18" charset="0"/>
                <a:cs typeface="Times New Roman" pitchFamily="18" charset="0"/>
              </a:rPr>
              <a:t> абсолютно чистого препарату і </a:t>
            </a:r>
            <a:r>
              <a:rPr lang="ru-RU" sz="2000" dirty="0" err="1">
                <a:latin typeface="Times New Roman" pitchFamily="18" charset="0"/>
                <a:cs typeface="Times New Roman" pitchFamily="18" charset="0"/>
              </a:rPr>
              <a:t>допускає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в строго </a:t>
            </a:r>
            <a:r>
              <a:rPr lang="ru-RU" sz="2000" dirty="0" err="1">
                <a:latin typeface="Times New Roman" pitchFamily="18" charset="0"/>
                <a:cs typeface="Times New Roman" pitchFamily="18" charset="0"/>
              </a:rPr>
              <a:t>певних</a:t>
            </a:r>
            <a:r>
              <a:rPr lang="ru-RU" sz="2000" dirty="0">
                <a:latin typeface="Times New Roman" pitchFamily="18" charset="0"/>
                <a:cs typeface="Times New Roman" pitchFamily="18" charset="0"/>
              </a:rPr>
              <a:t> межах. </a:t>
            </a:r>
            <a:r>
              <a:rPr lang="ru-RU" sz="2000" dirty="0" err="1">
                <a:latin typeface="Times New Roman" pitchFamily="18" charset="0"/>
                <a:cs typeface="Times New Roman" pitchFamily="18" charset="0"/>
              </a:rPr>
              <a:t>Ця</a:t>
            </a:r>
            <a:r>
              <a:rPr lang="ru-RU" sz="2000" dirty="0">
                <a:latin typeface="Times New Roman" pitchFamily="18" charset="0"/>
                <a:cs typeface="Times New Roman" pitchFamily="18" charset="0"/>
              </a:rPr>
              <a:t> допустима межа </a:t>
            </a:r>
            <a:r>
              <a:rPr lang="ru-RU" sz="2000" dirty="0" err="1">
                <a:latin typeface="Times New Roman" pitchFamily="18" charset="0"/>
                <a:cs typeface="Times New Roman" pitchFamily="18" charset="0"/>
              </a:rPr>
              <a:t>визначається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фізіологічною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дією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цієї</a:t>
            </a:r>
            <a:r>
              <a:rPr lang="ru-RU" sz="2000" dirty="0">
                <a:latin typeface="Times New Roman" pitchFamily="18" charset="0"/>
                <a:cs typeface="Times New Roman" pitchFamily="18" charset="0"/>
              </a:rPr>
              <a:t> добавки на </a:t>
            </a:r>
            <a:r>
              <a:rPr lang="ru-RU" sz="2000" dirty="0" err="1">
                <a:latin typeface="Times New Roman" pitchFamily="18" charset="0"/>
                <a:cs typeface="Times New Roman" pitchFamily="18" charset="0"/>
              </a:rPr>
              <a:t>організм</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вплив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властивості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Тому в </a:t>
            </a:r>
            <a:r>
              <a:rPr lang="ru-RU" sz="2000" dirty="0" err="1">
                <a:latin typeface="Times New Roman" pitchFamily="18" charset="0"/>
                <a:cs typeface="Times New Roman" pitchFamily="18" charset="0"/>
              </a:rPr>
              <a:t>різних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засобах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a:t>
            </a:r>
            <a:r>
              <a:rPr lang="ru-RU" sz="2000" dirty="0">
                <a:latin typeface="Times New Roman" pitchFamily="18" charset="0"/>
                <a:cs typeface="Times New Roman" pitchFamily="18" charset="0"/>
              </a:rPr>
              <a:t> ж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допускаються</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різних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кількостях</a:t>
            </a:r>
            <a:r>
              <a:rPr lang="ru-RU" sz="2000" dirty="0">
                <a:latin typeface="Times New Roman" pitchFamily="18" charset="0"/>
                <a:cs typeface="Times New Roman" pitchFamily="18" charset="0"/>
              </a:rPr>
              <a:t>.</a:t>
            </a:r>
          </a:p>
          <a:p>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atin typeface="Times New Roman" panose="02020603050405020304" pitchFamily="18" charset="0"/>
                <a:cs typeface="Times New Roman" panose="02020603050405020304" pitchFamily="18" charset="0"/>
              </a:rPr>
              <a:t>ДФУ та доповнення</a:t>
            </a:r>
            <a:endParaRPr lang="uk-UA"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417638"/>
            <a:ext cx="8229600" cy="5107706"/>
          </a:xfrm>
        </p:spPr>
        <p:txBody>
          <a:bodyPr>
            <a:normAutofit fontScale="92500"/>
          </a:bodyPr>
          <a:lstStyle/>
          <a:p>
            <a:r>
              <a:rPr lang="uk-UA" sz="2800" dirty="0">
                <a:latin typeface="Times New Roman" panose="02020603050405020304" pitchFamily="18" charset="0"/>
                <a:cs typeface="Times New Roman" panose="02020603050405020304" pitchFamily="18" charset="0"/>
              </a:rPr>
              <a:t>Презентація першої </a:t>
            </a:r>
            <a:r>
              <a:rPr lang="uk-UA" sz="2800" dirty="0" smtClean="0">
                <a:latin typeface="Times New Roman" panose="02020603050405020304" pitchFamily="18" charset="0"/>
                <a:cs typeface="Times New Roman" panose="02020603050405020304" pitchFamily="18" charset="0"/>
              </a:rPr>
              <a:t>ДФУ(ДФУ 1) </a:t>
            </a:r>
            <a:r>
              <a:rPr lang="uk-UA" sz="2800" dirty="0">
                <a:latin typeface="Times New Roman" panose="02020603050405020304" pitchFamily="18" charset="0"/>
                <a:cs typeface="Times New Roman" panose="02020603050405020304" pitchFamily="18" charset="0"/>
              </a:rPr>
              <a:t>відбулася </a:t>
            </a:r>
            <a:r>
              <a:rPr lang="uk-UA" sz="2800" b="1" dirty="0">
                <a:latin typeface="Times New Roman" panose="02020603050405020304" pitchFamily="18" charset="0"/>
                <a:cs typeface="Times New Roman" panose="02020603050405020304" pitchFamily="18" charset="0"/>
              </a:rPr>
              <a:t>20 вересня 2001 р</a:t>
            </a:r>
            <a:r>
              <a:rPr lang="uk-UA" sz="2800" dirty="0">
                <a:latin typeface="Times New Roman" panose="02020603050405020304" pitchFamily="18" charset="0"/>
                <a:cs typeface="Times New Roman" panose="02020603050405020304" pitchFamily="18" charset="0"/>
              </a:rPr>
              <a:t>. в Міністерстві охорони здоров’я України. До цієї роботи було залучено понад 40 організацій і наукових установ України, а також більш ніж 15 вітчизняних фармацевтичних підприємств (колектив авторів охоплював 113 осіб). </a:t>
            </a:r>
            <a:r>
              <a:rPr lang="uk-UA" sz="2800" b="1" dirty="0">
                <a:latin typeface="Times New Roman" panose="02020603050405020304" pitchFamily="18" charset="0"/>
                <a:cs typeface="Times New Roman" panose="02020603050405020304" pitchFamily="18" charset="0"/>
              </a:rPr>
              <a:t>ДФУ набула чинності з 1 жовтня 2001 р. згідно з наказом М О З </a:t>
            </a:r>
            <a:r>
              <a:rPr lang="uk-UA" sz="2800" b="1" dirty="0" err="1">
                <a:latin typeface="Times New Roman" panose="02020603050405020304" pitchFamily="18" charset="0"/>
                <a:cs typeface="Times New Roman" panose="02020603050405020304" pitchFamily="18" charset="0"/>
              </a:rPr>
              <a:t>Ук</a:t>
            </a:r>
            <a:r>
              <a:rPr lang="uk-UA" sz="2800" b="1" dirty="0">
                <a:latin typeface="Times New Roman" panose="02020603050405020304" pitchFamily="18" charset="0"/>
                <a:cs typeface="Times New Roman" panose="02020603050405020304" pitchFamily="18" charset="0"/>
              </a:rPr>
              <a:t> р а ї н и № 95 від 12.03.2001 р. </a:t>
            </a:r>
            <a:endParaRPr lang="uk-UA" sz="2800" b="1" dirty="0" smtClean="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В 2001, 2004, 2008, 2009 і 2011 </a:t>
            </a:r>
            <a:r>
              <a:rPr lang="ru-RU" dirty="0" err="1">
                <a:latin typeface="Times New Roman" panose="02020603050405020304" pitchFamily="18" charset="0"/>
                <a:cs typeface="Times New Roman" panose="02020603050405020304" pitchFamily="18" charset="0"/>
              </a:rPr>
              <a:t>рр</a:t>
            </a:r>
            <a:r>
              <a:rPr lang="ru-RU" dirty="0">
                <a:latin typeface="Times New Roman" panose="02020603050405020304" pitchFamily="18" charset="0"/>
                <a:cs typeface="Times New Roman" panose="02020603050405020304" pitchFamily="18" charset="0"/>
              </a:rPr>
              <a:t>. видано 5 </a:t>
            </a:r>
            <a:r>
              <a:rPr lang="ru-RU" dirty="0" err="1">
                <a:latin typeface="Times New Roman" panose="02020603050405020304" pitchFamily="18" charset="0"/>
                <a:cs typeface="Times New Roman" panose="02020603050405020304" pitchFamily="18" charset="0"/>
              </a:rPr>
              <a:t>томів</a:t>
            </a:r>
            <a:r>
              <a:rPr lang="ru-RU" dirty="0">
                <a:latin typeface="Times New Roman" panose="02020603050405020304" pitchFamily="18" charset="0"/>
                <a:cs typeface="Times New Roman" panose="02020603050405020304" pitchFamily="18" charset="0"/>
              </a:rPr>
              <a:t> ДФУ 1 </a:t>
            </a:r>
            <a:r>
              <a:rPr lang="ru-RU" dirty="0" err="1">
                <a:latin typeface="Times New Roman" panose="02020603050405020304" pitchFamily="18" charset="0"/>
                <a:cs typeface="Times New Roman" panose="02020603050405020304" pitchFamily="18" charset="0"/>
              </a:rPr>
              <a:t>видання</a:t>
            </a:r>
            <a:r>
              <a:rPr lang="ru-RU" dirty="0">
                <a:latin typeface="Times New Roman" panose="02020603050405020304" pitchFamily="18" charset="0"/>
                <a:cs typeface="Times New Roman" panose="02020603050405020304" pitchFamily="18" charset="0"/>
              </a:rPr>
              <a:t>. В 2014, 2015, </a:t>
            </a:r>
            <a:r>
              <a:rPr lang="ru-RU" dirty="0" smtClean="0">
                <a:latin typeface="Times New Roman" panose="02020603050405020304" pitchFamily="18" charset="0"/>
                <a:cs typeface="Times New Roman" panose="02020603050405020304" pitchFamily="18" charset="0"/>
              </a:rPr>
              <a:t>2016, 2017 та 2021 </a:t>
            </a:r>
            <a:r>
              <a:rPr lang="ru-RU" dirty="0" err="1">
                <a:latin typeface="Times New Roman" panose="02020603050405020304" pitchFamily="18" charset="0"/>
                <a:cs typeface="Times New Roman" panose="02020603050405020304" pitchFamily="18" charset="0"/>
              </a:rPr>
              <a:t>рр</a:t>
            </a:r>
            <a:r>
              <a:rPr lang="ru-RU" dirty="0">
                <a:latin typeface="Times New Roman" panose="02020603050405020304" pitchFamily="18" charset="0"/>
                <a:cs typeface="Times New Roman" panose="02020603050405020304" pitchFamily="18" charset="0"/>
              </a:rPr>
              <a:t>. видано </a:t>
            </a:r>
            <a:r>
              <a:rPr lang="ru-RU" dirty="0" smtClean="0">
                <a:latin typeface="Times New Roman" panose="02020603050405020304" pitchFamily="18" charset="0"/>
                <a:cs typeface="Times New Roman" panose="02020603050405020304" pitchFamily="18" charset="0"/>
              </a:rPr>
              <a:t>5 томів </a:t>
            </a:r>
            <a:r>
              <a:rPr lang="ru-RU" dirty="0">
                <a:latin typeface="Times New Roman" panose="02020603050405020304" pitchFamily="18" charset="0"/>
                <a:cs typeface="Times New Roman" panose="02020603050405020304" pitchFamily="18" charset="0"/>
              </a:rPr>
              <a:t>ДФУ 2 </a:t>
            </a:r>
            <a:r>
              <a:rPr lang="ru-RU" dirty="0" smtClean="0">
                <a:latin typeface="Times New Roman" panose="02020603050405020304" pitchFamily="18" charset="0"/>
                <a:cs typeface="Times New Roman" panose="02020603050405020304" pitchFamily="18" charset="0"/>
              </a:rPr>
              <a:t>видання.</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3541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uk-UA" dirty="0">
                <a:latin typeface="Times New Roman" panose="02020603050405020304" pitchFamily="18" charset="0"/>
                <a:cs typeface="Times New Roman" panose="02020603050405020304" pitchFamily="18" charset="0"/>
              </a:rPr>
              <a:t>ДФУ та доповнення</a:t>
            </a:r>
          </a:p>
        </p:txBody>
      </p:sp>
      <p:sp>
        <p:nvSpPr>
          <p:cNvPr id="3" name="Объект 2"/>
          <p:cNvSpPr>
            <a:spLocks noGrp="1"/>
          </p:cNvSpPr>
          <p:nvPr>
            <p:ph idx="1"/>
          </p:nvPr>
        </p:nvSpPr>
        <p:spPr>
          <a:xfrm>
            <a:off x="251520" y="1052736"/>
            <a:ext cx="8784976" cy="5544616"/>
          </a:xfrm>
        </p:spPr>
        <p:txBody>
          <a:bodyPr>
            <a:noAutofit/>
          </a:bodyPr>
          <a:lstStyle/>
          <a:p>
            <a:pPr fontAlgn="base"/>
            <a:r>
              <a:rPr lang="uk-UA" sz="1600" dirty="0">
                <a:latin typeface="Times New Roman" panose="02020603050405020304" pitchFamily="18" charset="0"/>
                <a:cs typeface="Times New Roman" panose="02020603050405020304" pitchFamily="18" charset="0"/>
              </a:rPr>
              <a:t>Державна Фармакопея України, 2-е видання (ДФУ 2.0), розроблена Державним підприємством «Український науковий фармакопейний центр якості лікарських засобів» (далі – ДП "Фармакопейний центр") за дорученням Державної служби України з лікарських засобів.</a:t>
            </a:r>
          </a:p>
          <a:p>
            <a:pPr fontAlgn="base"/>
            <a:r>
              <a:rPr lang="uk-UA" sz="1600" dirty="0">
                <a:latin typeface="Times New Roman" panose="02020603050405020304" pitchFamily="18" charset="0"/>
                <a:cs typeface="Times New Roman" panose="02020603050405020304" pitchFamily="18" charset="0"/>
              </a:rPr>
              <a:t>Згідно з Постановою № 244 Кабінету Міністрів від 19.03.97 р. Україна офіційно взяла курс на інтеграцію в ЄС. Україна перша серед країн СНД у 1998 р. стала спостерігачем в Європейському директораті якості лікарських засобів та Комісії Європейської Фармакопеї. Даний статус дозволив при розробці ДФУ використовувати матеріали Європейської Фармакопеї (ЄФ). З 1 жовтня 2001 р. було введено в дію ДФУ 1-го видання. За період 2001–2011 рр. ДП "Фармакопейний центр" розробив і видав 4 доповнення до ДФУ 1-го видання українською та російською мовами.</a:t>
            </a:r>
          </a:p>
          <a:p>
            <a:pPr fontAlgn="base"/>
            <a:r>
              <a:rPr lang="uk-UA" sz="1600" dirty="0">
                <a:latin typeface="Times New Roman" panose="02020603050405020304" pitchFamily="18" charset="0"/>
                <a:cs typeface="Times New Roman" panose="02020603050405020304" pitchFamily="18" charset="0"/>
              </a:rPr>
              <a:t>З 18.03.2013 р. Україна є постійним членом ЄФ. ДФУ 2.0 є першою Державною Фармакопеєю України в цьому статусі. ДФУ 2.0 була введена в дію </a:t>
            </a:r>
            <a:r>
              <a:rPr lang="uk-UA" sz="1600" dirty="0">
                <a:latin typeface="Times New Roman" panose="02020603050405020304" pitchFamily="18" charset="0"/>
                <a:cs typeface="Times New Roman" panose="02020603050405020304" pitchFamily="18" charset="0"/>
                <a:hlinkClick r:id="rId2"/>
              </a:rPr>
              <a:t>наказом №830</a:t>
            </a:r>
            <a:r>
              <a:rPr lang="uk-UA" sz="1600" dirty="0">
                <a:latin typeface="Times New Roman" panose="02020603050405020304" pitchFamily="18" charset="0"/>
                <a:cs typeface="Times New Roman" panose="02020603050405020304" pitchFamily="18" charset="0"/>
              </a:rPr>
              <a:t> від 01.01.2016.</a:t>
            </a:r>
          </a:p>
          <a:p>
            <a:pPr fontAlgn="base"/>
            <a:r>
              <a:rPr lang="uk-UA" sz="1600" dirty="0">
                <a:latin typeface="Times New Roman" panose="02020603050405020304" pitchFamily="18" charset="0"/>
                <a:cs typeface="Times New Roman" panose="02020603050405020304" pitchFamily="18" charset="0"/>
              </a:rPr>
              <a:t>Основне завдання ДФУ – сприяння встановленню в Україні європейських і сучасних міжнародних стандартів якості лікарських засобів та інтеграція до світового фармацевтичного ринку. Всі статті ДФУ 1.0 та її доповнень актуалізовані в ДФУ 2.0 на основі поточного видання ЄФ. Під актуалізацією статей мається на увазі ретельне вивчення та правка відповідно до чинної редакції ЄФ на базі сучасного рівня розвитку вітчизняної фармації та передових світових фармакопейних вимог. Національні частини багатьох статей та монографій, а також деякі національні статті не були внесені до ДФУ 2.0 через втрату актуальності та недоцільність включення, а також новий статус України в ЄФ. Для ДФУ 2.0 також було розроблено понад 300 нових статей, гармонізованих з ЄФ, а також суто національних.</a:t>
            </a:r>
          </a:p>
          <a:p>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9649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atin typeface="Times New Roman" panose="02020603050405020304" pitchFamily="18" charset="0"/>
                <a:cs typeface="Times New Roman" panose="02020603050405020304" pitchFamily="18" charset="0"/>
              </a:rPr>
              <a:t>Доповнення до ДФУ 2</a:t>
            </a:r>
            <a:endParaRPr lang="uk-UA"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925144"/>
          </a:xfrm>
        </p:spPr>
        <p:txBody>
          <a:bodyPr>
            <a:normAutofit fontScale="85000" lnSpcReduction="20000"/>
          </a:bodyPr>
          <a:lstStyle/>
          <a:p>
            <a:r>
              <a:rPr lang="uk-UA" dirty="0" smtClean="0">
                <a:latin typeface="Times New Roman" panose="02020603050405020304" pitchFamily="18" charset="0"/>
                <a:cs typeface="Times New Roman" panose="02020603050405020304" pitchFamily="18" charset="0"/>
              </a:rPr>
              <a:t>Доповнення 1 – </a:t>
            </a:r>
            <a:r>
              <a:rPr lang="ru-RU" dirty="0" smtClean="0">
                <a:latin typeface="Times New Roman" panose="02020603050405020304" pitchFamily="18" charset="0"/>
                <a:cs typeface="Times New Roman" panose="02020603050405020304" pitchFamily="18" charset="0"/>
              </a:rPr>
              <a:t>Введено </a:t>
            </a:r>
            <a:r>
              <a:rPr lang="ru-RU" dirty="0">
                <a:latin typeface="Times New Roman" panose="02020603050405020304" pitchFamily="18" charset="0"/>
                <a:cs typeface="Times New Roman" panose="02020603050405020304" pitchFamily="18" charset="0"/>
              </a:rPr>
              <a:t>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hlinkClick r:id="rId2"/>
              </a:rPr>
              <a:t>наказом №1308</a:t>
            </a:r>
            <a:r>
              <a:rPr lang="ru-RU" dirty="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2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16 </a:t>
            </a:r>
            <a:r>
              <a:rPr lang="ru-RU" dirty="0" err="1">
                <a:latin typeface="Times New Roman" panose="02020603050405020304" pitchFamily="18" charset="0"/>
                <a:cs typeface="Times New Roman" panose="02020603050405020304" pitchFamily="18" charset="0"/>
              </a:rPr>
              <a:t>березня</a:t>
            </a:r>
            <a:r>
              <a:rPr lang="ru-RU" dirty="0">
                <a:latin typeface="Times New Roman" panose="02020603050405020304" pitchFamily="18" charset="0"/>
                <a:cs typeface="Times New Roman" panose="02020603050405020304" pitchFamily="18" charset="0"/>
              </a:rPr>
              <a:t> 2018 року </a:t>
            </a:r>
            <a:r>
              <a:rPr lang="ru-RU" u="sng" dirty="0">
                <a:latin typeface="Times New Roman" panose="02020603050405020304" pitchFamily="18" charset="0"/>
                <a:cs typeface="Times New Roman" panose="02020603050405020304" pitchFamily="18" charset="0"/>
                <a:hlinkClick r:id="rId3"/>
              </a:rPr>
              <a:t>наказом</a:t>
            </a:r>
            <a:r>
              <a:rPr lang="ru-RU"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Міністерства</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охорони</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здоров'я</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України</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від</a:t>
            </a:r>
            <a:r>
              <a:rPr lang="ru-RU" u="sng" dirty="0">
                <a:latin typeface="Times New Roman" panose="02020603050405020304" pitchFamily="18" charset="0"/>
                <a:cs typeface="Times New Roman" panose="02020603050405020304" pitchFamily="18" charset="0"/>
                <a:hlinkClick r:id="rId3"/>
              </a:rPr>
              <a:t> 14.03.2018 № 746</a:t>
            </a:r>
            <a:r>
              <a:rPr lang="ru-RU" dirty="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3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 </a:t>
            </a:r>
            <a:r>
              <a:rPr lang="ru-RU" dirty="0" err="1">
                <a:latin typeface="Times New Roman" panose="02020603050405020304" pitchFamily="18" charset="0"/>
                <a:cs typeface="Times New Roman" panose="02020603050405020304" pitchFamily="18" charset="0"/>
              </a:rPr>
              <a:t>липня</a:t>
            </a:r>
            <a:r>
              <a:rPr lang="ru-RU" dirty="0">
                <a:latin typeface="Times New Roman" panose="02020603050405020304" pitchFamily="18" charset="0"/>
                <a:cs typeface="Times New Roman" panose="02020603050405020304" pitchFamily="18" charset="0"/>
              </a:rPr>
              <a:t> 2018 року </a:t>
            </a:r>
            <a:r>
              <a:rPr lang="ru-RU" u="sng" dirty="0">
                <a:latin typeface="Times New Roman" panose="02020603050405020304" pitchFamily="18" charset="0"/>
                <a:cs typeface="Times New Roman" panose="02020603050405020304" pitchFamily="18" charset="0"/>
                <a:hlinkClick r:id="rId4"/>
              </a:rPr>
              <a:t>наказом</a:t>
            </a:r>
            <a:r>
              <a:rPr lang="ru-RU"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Міністерства</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охорони</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здоров'я</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України</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від</a:t>
            </a:r>
            <a:r>
              <a:rPr lang="ru-RU" u="sng" dirty="0">
                <a:latin typeface="Times New Roman" panose="02020603050405020304" pitchFamily="18" charset="0"/>
                <a:cs typeface="Times New Roman" panose="02020603050405020304" pitchFamily="18" charset="0"/>
                <a:hlinkClick r:id="rId4"/>
              </a:rPr>
              <a:t> 20.06.2018 № 1178</a:t>
            </a:r>
            <a:r>
              <a:rPr lang="ru-RU" dirty="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4 –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 </a:t>
            </a:r>
            <a:r>
              <a:rPr lang="ru-RU" dirty="0" err="1">
                <a:latin typeface="Times New Roman" panose="02020603050405020304" pitchFamily="18" charset="0"/>
                <a:cs typeface="Times New Roman" panose="02020603050405020304" pitchFamily="18" charset="0"/>
              </a:rPr>
              <a:t>липня</a:t>
            </a:r>
            <a:r>
              <a:rPr lang="ru-RU" dirty="0">
                <a:latin typeface="Times New Roman" panose="02020603050405020304" pitchFamily="18" charset="0"/>
                <a:cs typeface="Times New Roman" panose="02020603050405020304" pitchFamily="18" charset="0"/>
              </a:rPr>
              <a:t> 2020 року </a:t>
            </a:r>
            <a:r>
              <a:rPr lang="ru-RU" u="sng" dirty="0">
                <a:latin typeface="Times New Roman" panose="02020603050405020304" pitchFamily="18" charset="0"/>
                <a:cs typeface="Times New Roman" panose="02020603050405020304" pitchFamily="18" charset="0"/>
                <a:hlinkClick r:id="rId5"/>
              </a:rPr>
              <a:t>наказом</a:t>
            </a:r>
            <a:r>
              <a:rPr lang="ru-RU"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Міністерства</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охорони</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здоров'я</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України</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від</a:t>
            </a:r>
            <a:r>
              <a:rPr lang="ru-RU" u="sng" dirty="0">
                <a:latin typeface="Times New Roman" panose="02020603050405020304" pitchFamily="18" charset="0"/>
                <a:cs typeface="Times New Roman" panose="02020603050405020304" pitchFamily="18" charset="0"/>
                <a:hlinkClick r:id="rId5"/>
              </a:rPr>
              <a:t> 22.05.2020 № 1239</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5 -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 </a:t>
            </a:r>
            <a:r>
              <a:rPr lang="ru-RU" dirty="0" err="1">
                <a:latin typeface="Times New Roman" panose="02020603050405020304" pitchFamily="18" charset="0"/>
                <a:cs typeface="Times New Roman" panose="02020603050405020304" pitchFamily="18" charset="0"/>
              </a:rPr>
              <a:t>квітня</a:t>
            </a:r>
            <a:r>
              <a:rPr lang="ru-RU" dirty="0">
                <a:latin typeface="Times New Roman" panose="02020603050405020304" pitchFamily="18" charset="0"/>
                <a:cs typeface="Times New Roman" panose="02020603050405020304" pitchFamily="18" charset="0"/>
              </a:rPr>
              <a:t> 2021 року </a:t>
            </a:r>
            <a:r>
              <a:rPr lang="ru-RU" u="sng" dirty="0">
                <a:latin typeface="Times New Roman" panose="02020603050405020304" pitchFamily="18" charset="0"/>
                <a:cs typeface="Times New Roman" panose="02020603050405020304" pitchFamily="18" charset="0"/>
                <a:hlinkClick r:id="rId6"/>
              </a:rPr>
              <a:t>наказом</a:t>
            </a:r>
            <a:r>
              <a:rPr lang="ru-RU"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Міністерства</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охорони</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здоров'я</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України</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від</a:t>
            </a:r>
            <a:r>
              <a:rPr lang="ru-RU" u="sng" dirty="0">
                <a:latin typeface="Times New Roman" panose="02020603050405020304" pitchFamily="18" charset="0"/>
                <a:cs typeface="Times New Roman" panose="02020603050405020304" pitchFamily="18" charset="0"/>
                <a:hlinkClick r:id="rId6"/>
              </a:rPr>
              <a:t> 16.03.2021 № 477</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8620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571480"/>
            <a:ext cx="8229600" cy="5881856"/>
          </a:xfrm>
        </p:spPr>
        <p:txBody>
          <a:bodyPr>
            <a:noAutofit/>
          </a:bodyPr>
          <a:lstStyle/>
          <a:p>
            <a:pPr marL="0" indent="0" algn="ctr">
              <a:buNone/>
            </a:pPr>
            <a:r>
              <a:rPr lang="ru-RU" sz="2000" b="1" dirty="0" err="1">
                <a:latin typeface="Times New Roman" pitchFamily="18" charset="0"/>
                <a:cs typeface="Times New Roman" pitchFamily="18" charset="0"/>
              </a:rPr>
              <a:t>Джерела</a:t>
            </a:r>
            <a:r>
              <a:rPr lang="ru-RU" sz="2000" b="1" dirty="0">
                <a:latin typeface="Times New Roman" pitchFamily="18" charset="0"/>
                <a:cs typeface="Times New Roman" pitchFamily="18" charset="0"/>
              </a:rPr>
              <a:t> та причини </a:t>
            </a:r>
            <a:r>
              <a:rPr lang="ru-RU" sz="2000" b="1" dirty="0" err="1">
                <a:latin typeface="Times New Roman" pitchFamily="18" charset="0"/>
                <a:cs typeface="Times New Roman" pitchFamily="18" charset="0"/>
              </a:rPr>
              <a:t>забруднення</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лікарських</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засобів</a:t>
            </a:r>
            <a:r>
              <a:rPr lang="ru-RU" sz="2000" b="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marL="0" indent="0" algn="just">
              <a:buNone/>
            </a:pPr>
            <a:r>
              <a:rPr lang="ru-RU" sz="2000" dirty="0">
                <a:latin typeface="Times New Roman" pitchFamily="18" charset="0"/>
                <a:cs typeface="Times New Roman" pitchFamily="18" charset="0"/>
              </a:rPr>
              <a:t>1. </a:t>
            </a:r>
            <a:r>
              <a:rPr lang="ru-RU" sz="2000" dirty="0" err="1">
                <a:latin typeface="Times New Roman" pitchFamily="18" charset="0"/>
                <a:cs typeface="Times New Roman" pitchFamily="18" charset="0"/>
              </a:rPr>
              <a:t>Внаслідок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отримання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Основні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джерела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апаратура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вихідна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сировина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розчинники</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інші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речовини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використовуються</a:t>
            </a:r>
            <a:r>
              <a:rPr lang="ru-RU" sz="2000" dirty="0">
                <a:latin typeface="Times New Roman" pitchFamily="18" charset="0"/>
                <a:cs typeface="Times New Roman" pitchFamily="18" charset="0"/>
              </a:rPr>
              <a:t> при </a:t>
            </a:r>
            <a:r>
              <a:rPr lang="ru-RU" sz="2000" dirty="0" err="1">
                <a:latin typeface="Times New Roman" pitchFamily="18" charset="0"/>
                <a:cs typeface="Times New Roman" pitchFamily="18" charset="0"/>
              </a:rPr>
              <a:t>отриманні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Матеріал</a:t>
            </a:r>
            <a:r>
              <a:rPr lang="ru-RU" sz="2000" dirty="0">
                <a:latin typeface="Times New Roman" pitchFamily="18" charset="0"/>
                <a:cs typeface="Times New Roman" pitchFamily="18" charset="0"/>
              </a:rPr>
              <a:t>, з </a:t>
            </a:r>
            <a:r>
              <a:rPr lang="ru-RU" sz="2000" dirty="0" err="1">
                <a:latin typeface="Times New Roman" pitchFamily="18" charset="0"/>
                <a:cs typeface="Times New Roman" pitchFamily="18" charset="0"/>
              </a:rPr>
              <a:t>якого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виготовлена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апаратура</a:t>
            </a:r>
            <a:r>
              <a:rPr lang="ru-RU" sz="2000" dirty="0">
                <a:latin typeface="Times New Roman" pitchFamily="18" charset="0"/>
                <a:cs typeface="Times New Roman" pitchFamily="18" charset="0"/>
              </a:rPr>
              <a:t> (метал, </a:t>
            </a:r>
            <a:r>
              <a:rPr lang="ru-RU" sz="2000" dirty="0" err="1">
                <a:latin typeface="Times New Roman" pitchFamily="18" charset="0"/>
                <a:cs typeface="Times New Roman" pitchFamily="18" charset="0"/>
              </a:rPr>
              <a:t>скло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може</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джерелом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важких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металів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миш'яку</a:t>
            </a:r>
            <a:r>
              <a:rPr lang="ru-RU" sz="2000" dirty="0">
                <a:latin typeface="Times New Roman" pitchFamily="18" charset="0"/>
                <a:cs typeface="Times New Roman" pitchFamily="18" charset="0"/>
              </a:rPr>
              <a:t>. При поганому </a:t>
            </a:r>
            <a:r>
              <a:rPr lang="ru-RU" sz="2000" dirty="0" err="1">
                <a:latin typeface="Times New Roman" pitchFamily="18" charset="0"/>
                <a:cs typeface="Times New Roman" pitchFamily="18" charset="0"/>
              </a:rPr>
              <a:t>очищенні</a:t>
            </a:r>
            <a:r>
              <a:rPr lang="ru-RU" sz="2000" dirty="0">
                <a:latin typeface="Times New Roman" pitchFamily="18" charset="0"/>
                <a:cs typeface="Times New Roman" pitchFamily="18" charset="0"/>
              </a:rPr>
              <a:t> в препаратах </a:t>
            </a:r>
            <a:r>
              <a:rPr lang="ru-RU" sz="2000" dirty="0" err="1">
                <a:latin typeface="Times New Roman" pitchFamily="18" charset="0"/>
                <a:cs typeface="Times New Roman" pitchFamily="18" charset="0"/>
              </a:rPr>
              <a:t>можуть</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розчинників</a:t>
            </a:r>
            <a:r>
              <a:rPr lang="ru-RU" sz="2000" dirty="0">
                <a:latin typeface="Times New Roman" pitchFamily="18" charset="0"/>
                <a:cs typeface="Times New Roman" pitchFamily="18" charset="0"/>
              </a:rPr>
              <a:t>, волокна тканин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фільтрувального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паперу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пісок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азбест</a:t>
            </a:r>
            <a:r>
              <a:rPr lang="ru-RU" sz="2000" dirty="0">
                <a:latin typeface="Times New Roman" pitchFamily="18" charset="0"/>
                <a:cs typeface="Times New Roman" pitchFamily="18" charset="0"/>
              </a:rPr>
              <a:t> і т.д., а </a:t>
            </a:r>
            <a:r>
              <a:rPr lang="ru-RU" sz="2000" dirty="0" err="1">
                <a:latin typeface="Times New Roman" pitchFamily="18" charset="0"/>
                <a:cs typeface="Times New Roman" pitchFamily="18" charset="0"/>
              </a:rPr>
              <a:t>також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залишки</a:t>
            </a:r>
            <a:r>
              <a:rPr lang="ru-RU" sz="2000" dirty="0">
                <a:latin typeface="Times New Roman" pitchFamily="18" charset="0"/>
                <a:cs typeface="Times New Roman" pitchFamily="18" charset="0"/>
              </a:rPr>
              <a:t> кислот і </a:t>
            </a:r>
            <a:r>
              <a:rPr lang="ru-RU" sz="2000" dirty="0" err="1">
                <a:latin typeface="Times New Roman" pitchFamily="18" charset="0"/>
                <a:cs typeface="Times New Roman" pitchFamily="18" charset="0"/>
              </a:rPr>
              <a:t>лугів</a:t>
            </a:r>
            <a:r>
              <a:rPr lang="ru-RU" sz="2000" dirty="0">
                <a:latin typeface="Times New Roman" pitchFamily="18" charset="0"/>
                <a:cs typeface="Times New Roman" pitchFamily="18" charset="0"/>
              </a:rPr>
              <a:t>.</a:t>
            </a:r>
          </a:p>
          <a:p>
            <a:pPr algn="just"/>
            <a:r>
              <a:rPr lang="ru-RU" sz="2000" dirty="0" err="1">
                <a:latin typeface="Times New Roman" pitchFamily="18" charset="0"/>
                <a:cs typeface="Times New Roman" pitchFamily="18" charset="0"/>
              </a:rPr>
              <a:t>Синтетичні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зазвичай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містять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вихідних</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проміжних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продуктів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органічного</a:t>
            </a:r>
            <a:r>
              <a:rPr lang="ru-RU" sz="2000" dirty="0">
                <a:latin typeface="Times New Roman" pitchFamily="18" charset="0"/>
                <a:cs typeface="Times New Roman" pitchFamily="18" charset="0"/>
              </a:rPr>
              <a:t> синтезу, а </a:t>
            </a:r>
            <a:r>
              <a:rPr lang="ru-RU" sz="2000" dirty="0" err="1">
                <a:latin typeface="Times New Roman" pitchFamily="18" charset="0"/>
                <a:cs typeface="Times New Roman" pitchFamily="18" charset="0"/>
              </a:rPr>
              <a:t>препарати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одержуються</a:t>
            </a:r>
            <a:r>
              <a:rPr lang="ru-RU" sz="2000" dirty="0">
                <a:latin typeface="Times New Roman" pitchFamily="18" charset="0"/>
                <a:cs typeface="Times New Roman" pitchFamily="18" charset="0"/>
              </a:rPr>
              <a:t> з </a:t>
            </a:r>
            <a:r>
              <a:rPr lang="ru-RU" sz="2000" dirty="0" err="1">
                <a:latin typeface="Times New Roman" pitchFamily="18" charset="0"/>
                <a:cs typeface="Times New Roman" pitchFamily="18" charset="0"/>
              </a:rPr>
              <a:t>рослинної</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тваринної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сировини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нерідко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сторонніх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екстрактивних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речовин</a:t>
            </a:r>
            <a:r>
              <a:rPr lang="ru-RU" sz="2000" dirty="0">
                <a:latin typeface="Times New Roman" pitchFamily="18" charset="0"/>
                <a:cs typeface="Times New Roman" pitchFamily="18" charset="0"/>
              </a:rPr>
              <a:t>.</a:t>
            </a:r>
          </a:p>
          <a:p>
            <a:pPr marL="0" indent="0" algn="just">
              <a:buNone/>
            </a:pPr>
            <a:r>
              <a:rPr lang="ru-RU" sz="2000" dirty="0">
                <a:latin typeface="Times New Roman" pitchFamily="18" charset="0"/>
                <a:cs typeface="Times New Roman" pitchFamily="18" charset="0"/>
              </a:rPr>
              <a:t>2. </a:t>
            </a:r>
            <a:r>
              <a:rPr lang="ru-RU" sz="2000" dirty="0" err="1">
                <a:latin typeface="Times New Roman" pitchFamily="18" charset="0"/>
                <a:cs typeface="Times New Roman" pitchFamily="18" charset="0"/>
              </a:rPr>
              <a:t>Внаслідок</a:t>
            </a:r>
            <a:r>
              <a:rPr lang="ru-RU" sz="2000" dirty="0">
                <a:latin typeface="Times New Roman" pitchFamily="18" charset="0"/>
                <a:cs typeface="Times New Roman" pitchFamily="18" charset="0"/>
              </a:rPr>
              <a:t> неправильного </a:t>
            </a:r>
            <a:r>
              <a:rPr lang="ru-RU" sz="2000" dirty="0" err="1">
                <a:latin typeface="Times New Roman" pitchFamily="18" charset="0"/>
                <a:cs typeface="Times New Roman" pitchFamily="18" charset="0"/>
              </a:rPr>
              <a:t>зберігання</a:t>
            </a:r>
            <a:r>
              <a:rPr lang="ru-RU" sz="2000" dirty="0">
                <a:latin typeface="Times New Roman" pitchFamily="18" charset="0"/>
                <a:cs typeface="Times New Roman" pitchFamily="18" charset="0"/>
              </a:rPr>
              <a:t>, коли не </a:t>
            </a:r>
            <a:r>
              <a:rPr lang="ru-RU" sz="2000" dirty="0" err="1">
                <a:latin typeface="Times New Roman" pitchFamily="18" charset="0"/>
                <a:cs typeface="Times New Roman" pitchFamily="18" charset="0"/>
              </a:rPr>
              <a:t>було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враховано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властивості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порушено </a:t>
            </a:r>
            <a:r>
              <a:rPr lang="ru-RU" sz="2000" dirty="0" err="1">
                <a:latin typeface="Times New Roman" pitchFamily="18" charset="0"/>
                <a:cs typeface="Times New Roman" pitchFamily="18" charset="0"/>
              </a:rPr>
              <a:t>умови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зберігання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внаслідок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відбувається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розкладання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нерідко</a:t>
            </a:r>
            <a:r>
              <a:rPr lang="ru-RU" sz="2000" dirty="0">
                <a:latin typeface="Times New Roman" pitchFamily="18" charset="0"/>
                <a:cs typeface="Times New Roman" pitchFamily="18" charset="0"/>
              </a:rPr>
              <a:t> з </a:t>
            </a:r>
            <a:r>
              <a:rPr lang="ru-RU" sz="2000" dirty="0" err="1">
                <a:latin typeface="Times New Roman" pitchFamily="18" charset="0"/>
                <a:cs typeface="Times New Roman" pitchFamily="18" charset="0"/>
              </a:rPr>
              <a:t>утворенням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продуктів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небезпечних</a:t>
            </a:r>
            <a:r>
              <a:rPr lang="ru-RU" sz="2000" dirty="0">
                <a:latin typeface="Times New Roman" pitchFamily="18" charset="0"/>
                <a:cs typeface="Times New Roman" pitchFamily="18" charset="0"/>
              </a:rPr>
              <a:t> для </a:t>
            </a:r>
            <a:r>
              <a:rPr lang="ru-RU" sz="2000" dirty="0" err="1">
                <a:latin typeface="Times New Roman" pitchFamily="18" charset="0"/>
                <a:cs typeface="Times New Roman" pitchFamily="18" charset="0"/>
              </a:rPr>
              <a:t>організму</a:t>
            </a:r>
            <a:r>
              <a:rPr lang="ru-RU" sz="2000" dirty="0">
                <a:latin typeface="Times New Roman" pitchFamily="18" charset="0"/>
                <a:cs typeface="Times New Roman" pitchFamily="18" charset="0"/>
              </a:rPr>
              <a:t>. Таким чином, </a:t>
            </a:r>
            <a:r>
              <a:rPr lang="ru-RU" sz="2000" dirty="0" err="1">
                <a:latin typeface="Times New Roman" pitchFamily="18" charset="0"/>
                <a:cs typeface="Times New Roman" pitchFamily="18" charset="0"/>
              </a:rPr>
              <a:t>умови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зберігання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можуть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спричинити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недоброякісність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357166"/>
            <a:ext cx="8515352" cy="6096170"/>
          </a:xfrm>
        </p:spPr>
        <p:txBody>
          <a:bodyPr>
            <a:noAutofit/>
          </a:bodyPr>
          <a:lstStyle/>
          <a:p>
            <a:r>
              <a:rPr lang="ru-RU" sz="1800" b="1" dirty="0" err="1">
                <a:latin typeface="Times New Roman" pitchFamily="18" charset="0"/>
                <a:cs typeface="Times New Roman" pitchFamily="18" charset="0"/>
              </a:rPr>
              <a:t>Загальні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зауваження</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яких</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необхідно</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дотримуватись</a:t>
            </a:r>
            <a:r>
              <a:rPr lang="ru-RU" sz="1800" b="1" dirty="0">
                <a:latin typeface="Times New Roman" pitchFamily="18" charset="0"/>
                <a:cs typeface="Times New Roman" pitchFamily="18" charset="0"/>
              </a:rPr>
              <a:t> при </a:t>
            </a:r>
            <a:r>
              <a:rPr lang="ru-RU" sz="1800" b="1" dirty="0" err="1">
                <a:latin typeface="Times New Roman" pitchFamily="18" charset="0"/>
                <a:cs typeface="Times New Roman" pitchFamily="18" charset="0"/>
              </a:rPr>
              <a:t>визначенні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домішок</a:t>
            </a:r>
            <a:r>
              <a:rPr lang="ru-RU" sz="1800" b="1" dirty="0">
                <a:latin typeface="Times New Roman" pitchFamily="18" charset="0"/>
                <a:cs typeface="Times New Roman" pitchFamily="18" charset="0"/>
              </a:rPr>
              <a:t> :</a:t>
            </a:r>
          </a:p>
          <a:p>
            <a:pPr>
              <a:buAutoNum type="arabicPeriod"/>
            </a:pPr>
            <a:r>
              <a:rPr lang="ru-RU" sz="1800" dirty="0" smtClean="0">
                <a:latin typeface="Times New Roman" pitchFamily="18" charset="0"/>
                <a:cs typeface="Times New Roman" pitchFamily="18" charset="0"/>
              </a:rPr>
              <a:t>Вода </a:t>
            </a:r>
            <a:r>
              <a:rPr lang="ru-RU" sz="1800" dirty="0">
                <a:latin typeface="Times New Roman" pitchFamily="18" charset="0"/>
                <a:cs typeface="Times New Roman" pitchFamily="18" charset="0"/>
              </a:rPr>
              <a:t>та </a:t>
            </a:r>
            <a:r>
              <a:rPr lang="ru-RU" sz="1800" dirty="0" err="1">
                <a:latin typeface="Times New Roman" pitchFamily="18" charset="0"/>
                <a:cs typeface="Times New Roman" pitchFamily="18" charset="0"/>
              </a:rPr>
              <a:t>реактиви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мають</a:t>
            </a:r>
            <a:r>
              <a:rPr lang="ru-RU" sz="1800" dirty="0">
                <a:latin typeface="Times New Roman" pitchFamily="18" charset="0"/>
                <a:cs typeface="Times New Roman" pitchFamily="18" charset="0"/>
              </a:rPr>
              <a:t> бути </a:t>
            </a:r>
            <a:r>
              <a:rPr lang="ru-RU" sz="1800" dirty="0" err="1">
                <a:latin typeface="Times New Roman" pitchFamily="18" charset="0"/>
                <a:cs typeface="Times New Roman" pitchFamily="18" charset="0"/>
              </a:rPr>
              <a:t>вільними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іонів</a:t>
            </a:r>
            <a:r>
              <a:rPr lang="ru-RU" sz="1800" dirty="0">
                <a:latin typeface="Times New Roman" pitchFamily="18" charset="0"/>
                <a:cs typeface="Times New Roman" pitchFamily="18" charset="0"/>
              </a:rPr>
              <a:t>, на </a:t>
            </a:r>
            <a:r>
              <a:rPr lang="ru-RU" sz="1800" dirty="0" err="1">
                <a:latin typeface="Times New Roman" pitchFamily="18" charset="0"/>
                <a:cs typeface="Times New Roman" pitchFamily="18" charset="0"/>
              </a:rPr>
              <a:t>які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роблять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іспит</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Пробірки</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яких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проводяться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спостереження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мають</a:t>
            </a:r>
            <a:r>
              <a:rPr lang="ru-RU" sz="1800" dirty="0">
                <a:latin typeface="Times New Roman" pitchFamily="18" charset="0"/>
                <a:cs typeface="Times New Roman" pitchFamily="18" charset="0"/>
              </a:rPr>
              <a:t> бути </a:t>
            </a:r>
            <a:r>
              <a:rPr lang="ru-RU" sz="1800" dirty="0" err="1">
                <a:latin typeface="Times New Roman" pitchFamily="18" charset="0"/>
                <a:cs typeface="Times New Roman" pitchFamily="18" charset="0"/>
              </a:rPr>
              <a:t>зовсім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безбарвний</a:t>
            </a:r>
            <a:r>
              <a:rPr lang="ru-RU" sz="1800" dirty="0">
                <a:latin typeface="Times New Roman" pitchFamily="18" charset="0"/>
                <a:cs typeface="Times New Roman" pitchFamily="18" charset="0"/>
              </a:rPr>
              <a:t> і </a:t>
            </a:r>
            <a:r>
              <a:rPr lang="ru-RU" sz="1800" dirty="0" err="1">
                <a:latin typeface="Times New Roman" pitchFamily="18" charset="0"/>
                <a:cs typeface="Times New Roman" pitchFamily="18" charset="0"/>
              </a:rPr>
              <a:t>однаковий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діаметр</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Наважка</a:t>
            </a:r>
            <a:r>
              <a:rPr lang="ru-RU" sz="1800" dirty="0" smtClean="0">
                <a:latin typeface="Times New Roman" pitchFamily="18" charset="0"/>
                <a:cs typeface="Times New Roman" pitchFamily="18" charset="0"/>
              </a:rPr>
              <a:t> </a:t>
            </a:r>
            <a:r>
              <a:rPr lang="ru-RU" sz="1800" dirty="0">
                <a:latin typeface="Times New Roman" pitchFamily="18" charset="0"/>
                <a:cs typeface="Times New Roman" pitchFamily="18" charset="0"/>
              </a:rPr>
              <a:t>для </a:t>
            </a:r>
            <a:r>
              <a:rPr lang="ru-RU" sz="1800" dirty="0" err="1">
                <a:latin typeface="Times New Roman" pitchFamily="18" charset="0"/>
                <a:cs typeface="Times New Roman" pitchFamily="18" charset="0"/>
              </a:rPr>
              <a:t>виготовлення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еталонних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беруться</a:t>
            </a:r>
            <a:r>
              <a:rPr lang="ru-RU" sz="1800" dirty="0">
                <a:latin typeface="Times New Roman" pitchFamily="18" charset="0"/>
                <a:cs typeface="Times New Roman" pitchFamily="18" charset="0"/>
              </a:rPr>
              <a:t> з </a:t>
            </a:r>
            <a:r>
              <a:rPr lang="ru-RU" sz="1800" dirty="0" err="1">
                <a:latin typeface="Times New Roman" pitchFamily="18" charset="0"/>
                <a:cs typeface="Times New Roman" pitchFamily="18" charset="0"/>
              </a:rPr>
              <a:t>точністю</a:t>
            </a:r>
            <a:r>
              <a:rPr lang="ru-RU" sz="1800" dirty="0">
                <a:latin typeface="Times New Roman" pitchFamily="18" charset="0"/>
                <a:cs typeface="Times New Roman" pitchFamily="18" charset="0"/>
              </a:rPr>
              <a:t> до 0.001 </a:t>
            </a:r>
            <a:r>
              <a:rPr lang="ru-RU" sz="1800" dirty="0" smtClean="0">
                <a:latin typeface="Times New Roman" pitchFamily="18" charset="0"/>
                <a:cs typeface="Times New Roman" pitchFamily="18" charset="0"/>
              </a:rPr>
              <a:t>г.</a:t>
            </a:r>
          </a:p>
          <a:p>
            <a:pPr>
              <a:buAutoNum type="arabicPeriod" startAt="2"/>
            </a:pPr>
            <a:r>
              <a:rPr lang="ru-RU" sz="1800" dirty="0" err="1" smtClean="0">
                <a:latin typeface="Times New Roman" pitchFamily="18" charset="0"/>
                <a:cs typeface="Times New Roman" pitchFamily="18" charset="0"/>
              </a:rPr>
              <a:t>Еталонні</a:t>
            </a:r>
            <a:r>
              <a:rPr lang="ru-RU" sz="1800" dirty="0" smtClean="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розчини</a:t>
            </a:r>
            <a:r>
              <a:rPr lang="ru-RU" sz="1800" dirty="0">
                <a:latin typeface="Times New Roman" pitchFamily="18" charset="0"/>
                <a:cs typeface="Times New Roman" pitchFamily="18" charset="0"/>
              </a:rPr>
              <a:t> Б та В </a:t>
            </a:r>
            <a:r>
              <a:rPr lang="ru-RU" sz="1800" dirty="0" err="1">
                <a:latin typeface="Times New Roman" pitchFamily="18" charset="0"/>
                <a:cs typeface="Times New Roman" pitchFamily="18" charset="0"/>
              </a:rPr>
              <a:t>готують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безпосередньо</a:t>
            </a:r>
            <a:r>
              <a:rPr lang="ru-RU" sz="1800" dirty="0">
                <a:latin typeface="Times New Roman" pitchFamily="18" charset="0"/>
                <a:cs typeface="Times New Roman" pitchFamily="18" charset="0"/>
              </a:rPr>
              <a:t> перед </a:t>
            </a:r>
            <a:r>
              <a:rPr lang="ru-RU" sz="1800" dirty="0" err="1">
                <a:latin typeface="Times New Roman" pitchFamily="18" charset="0"/>
                <a:cs typeface="Times New Roman" pitchFamily="18" charset="0"/>
              </a:rPr>
              <a:t>застосуванням</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Спостереження</a:t>
            </a:r>
            <a:r>
              <a:rPr lang="ru-RU" sz="1800" dirty="0" smtClean="0">
                <a:latin typeface="Times New Roman" pitchFamily="18" charset="0"/>
                <a:cs typeface="Times New Roman" pitchFamily="18" charset="0"/>
              </a:rPr>
              <a:t> </a:t>
            </a:r>
            <a:r>
              <a:rPr lang="ru-RU" sz="1800" dirty="0" err="1">
                <a:latin typeface="Times New Roman" pitchFamily="18" charset="0"/>
                <a:cs typeface="Times New Roman" pitchFamily="18" charset="0"/>
              </a:rPr>
              <a:t>каламуті</a:t>
            </a:r>
            <a:r>
              <a:rPr lang="ru-RU" sz="1800" dirty="0">
                <a:latin typeface="Times New Roman" pitchFamily="18" charset="0"/>
                <a:cs typeface="Times New Roman" pitchFamily="18" charset="0"/>
              </a:rPr>
              <a:t> і </a:t>
            </a:r>
            <a:r>
              <a:rPr lang="ru-RU" sz="1800" dirty="0" err="1">
                <a:latin typeface="Times New Roman" pitchFamily="18" charset="0"/>
                <a:cs typeface="Times New Roman" pitchFamily="18" charset="0"/>
              </a:rPr>
              <a:t>опалесценції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роблять</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світлі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проходить, на темному </a:t>
            </a:r>
            <a:r>
              <a:rPr lang="ru-RU" sz="1800" dirty="0" err="1">
                <a:latin typeface="Times New Roman" pitchFamily="18" charset="0"/>
                <a:cs typeface="Times New Roman" pitchFamily="18" charset="0"/>
              </a:rPr>
              <a:t>тлі</a:t>
            </a:r>
            <a:r>
              <a:rPr lang="ru-RU" sz="1800" dirty="0">
                <a:latin typeface="Times New Roman" pitchFamily="18" charset="0"/>
                <a:cs typeface="Times New Roman" pitchFamily="18" charset="0"/>
              </a:rPr>
              <a:t>, а </a:t>
            </a:r>
            <a:r>
              <a:rPr lang="ru-RU" sz="1800" dirty="0" err="1">
                <a:latin typeface="Times New Roman" pitchFamily="18" charset="0"/>
                <a:cs typeface="Times New Roman" pitchFamily="18" charset="0"/>
              </a:rPr>
              <a:t>забарвлення</a:t>
            </a:r>
            <a:r>
              <a:rPr lang="ru-RU" sz="1800" dirty="0">
                <a:latin typeface="Times New Roman" pitchFamily="18" charset="0"/>
                <a:cs typeface="Times New Roman" pitchFamily="18" charset="0"/>
              </a:rPr>
              <a:t> - у </a:t>
            </a:r>
            <a:r>
              <a:rPr lang="ru-RU" sz="1800" dirty="0" err="1">
                <a:latin typeface="Times New Roman" pitchFamily="18" charset="0"/>
                <a:cs typeface="Times New Roman" pitchFamily="18" charset="0"/>
              </a:rPr>
              <a:t>відбитому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світлі</a:t>
            </a:r>
            <a:r>
              <a:rPr lang="ru-RU" sz="1800" dirty="0">
                <a:latin typeface="Times New Roman" pitchFamily="18" charset="0"/>
                <a:cs typeface="Times New Roman" pitchFamily="18" charset="0"/>
              </a:rPr>
              <a:t> на </a:t>
            </a:r>
            <a:r>
              <a:rPr lang="ru-RU" sz="1800" dirty="0" err="1">
                <a:latin typeface="Times New Roman" pitchFamily="18" charset="0"/>
                <a:cs typeface="Times New Roman" pitchFamily="18" charset="0"/>
              </a:rPr>
              <a:t>білому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тлі</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Додавання</a:t>
            </a:r>
            <a:r>
              <a:rPr lang="ru-RU" sz="1800" dirty="0" smtClean="0">
                <a:latin typeface="Times New Roman" pitchFamily="18" charset="0"/>
                <a:cs typeface="Times New Roman" pitchFamily="18" charset="0"/>
              </a:rPr>
              <a:t> </a:t>
            </a:r>
            <a:r>
              <a:rPr lang="ru-RU" sz="1800" dirty="0" err="1">
                <a:latin typeface="Times New Roman" pitchFamily="18" charset="0"/>
                <a:cs typeface="Times New Roman" pitchFamily="18" charset="0"/>
              </a:rPr>
              <a:t>реактивів</a:t>
            </a:r>
            <a:r>
              <a:rPr lang="ru-RU" sz="1800" dirty="0">
                <a:latin typeface="Times New Roman" pitchFamily="18" charset="0"/>
                <a:cs typeface="Times New Roman" pitchFamily="18" charset="0"/>
              </a:rPr>
              <a:t> до </a:t>
            </a:r>
            <a:r>
              <a:rPr lang="ru-RU" sz="1800" dirty="0" err="1">
                <a:latin typeface="Times New Roman" pitchFamily="18" charset="0"/>
                <a:cs typeface="Times New Roman" pitchFamily="18" charset="0"/>
              </a:rPr>
              <a:t>випробуваного</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еталонного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повинні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проводитися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одночасно</a:t>
            </a:r>
            <a:r>
              <a:rPr lang="ru-RU" sz="1800" dirty="0">
                <a:latin typeface="Times New Roman" pitchFamily="18" charset="0"/>
                <a:cs typeface="Times New Roman" pitchFamily="18" charset="0"/>
              </a:rPr>
              <a:t> і в </a:t>
            </a:r>
            <a:r>
              <a:rPr lang="ru-RU" sz="1800" dirty="0" err="1">
                <a:latin typeface="Times New Roman" pitchFamily="18" charset="0"/>
                <a:cs typeface="Times New Roman" pitchFamily="18" charset="0"/>
              </a:rPr>
              <a:t>однакових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кількостях</a:t>
            </a:r>
            <a:r>
              <a:rPr lang="ru-RU" sz="1800" dirty="0" smtClean="0">
                <a:latin typeface="Times New Roman" pitchFamily="18" charset="0"/>
                <a:cs typeface="Times New Roman" pitchFamily="18" charset="0"/>
              </a:rPr>
              <a:t>.</a:t>
            </a:r>
          </a:p>
          <a:p>
            <a:pPr>
              <a:buAutoNum type="arabicPeriod" startAt="2"/>
            </a:pPr>
            <a:r>
              <a:rPr lang="ru-RU" sz="1800" dirty="0" smtClean="0">
                <a:latin typeface="Times New Roman" pitchFamily="18" charset="0"/>
                <a:cs typeface="Times New Roman" pitchFamily="18" charset="0"/>
              </a:rPr>
              <a:t>У </a:t>
            </a:r>
            <a:r>
              <a:rPr lang="ru-RU" sz="1800" dirty="0" err="1">
                <a:latin typeface="Times New Roman" pitchFamily="18" charset="0"/>
                <a:cs typeface="Times New Roman" pitchFamily="18" charset="0"/>
              </a:rPr>
              <a:t>випадках</a:t>
            </a:r>
            <a:r>
              <a:rPr lang="ru-RU" sz="1800" dirty="0">
                <a:latin typeface="Times New Roman" pitchFamily="18" charset="0"/>
                <a:cs typeface="Times New Roman" pitchFamily="18" charset="0"/>
              </a:rPr>
              <a:t>, коли у </a:t>
            </a:r>
            <a:r>
              <a:rPr lang="ru-RU" sz="1800" dirty="0" err="1">
                <a:latin typeface="Times New Roman" pitchFamily="18" charset="0"/>
                <a:cs typeface="Times New Roman" pitchFamily="18" charset="0"/>
              </a:rPr>
              <a:t>відповідній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статті</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ДФ </a:t>
            </a:r>
            <a:r>
              <a:rPr lang="ru-RU" sz="1800" dirty="0" err="1">
                <a:latin typeface="Times New Roman" pitchFamily="18" charset="0"/>
                <a:cs typeface="Times New Roman" pitchFamily="18" charset="0"/>
              </a:rPr>
              <a:t>зазначено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даній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концентрації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розчину</a:t>
            </a:r>
            <a:r>
              <a:rPr lang="ru-RU" sz="1800" dirty="0">
                <a:latin typeface="Times New Roman" pitchFamily="18" charset="0"/>
                <a:cs typeface="Times New Roman" pitchFamily="18" charset="0"/>
              </a:rPr>
              <a:t> не повинно </a:t>
            </a:r>
            <a:r>
              <a:rPr lang="ru-RU" sz="1800" dirty="0" err="1">
                <a:latin typeface="Times New Roman" pitchFamily="18" charset="0"/>
                <a:cs typeface="Times New Roman" pitchFamily="18" charset="0"/>
              </a:rPr>
              <a:t>виявлятися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тієї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чи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іншої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домішки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неприпустимої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надходять</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такий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спосіб</a:t>
            </a:r>
            <a:r>
              <a:rPr lang="ru-RU" sz="1800" dirty="0">
                <a:latin typeface="Times New Roman" pitchFamily="18" charset="0"/>
                <a:cs typeface="Times New Roman" pitchFamily="18" charset="0"/>
              </a:rPr>
              <a:t>. До </a:t>
            </a:r>
            <a:r>
              <a:rPr lang="ru-RU" sz="1800" dirty="0" err="1">
                <a:latin typeface="Times New Roman" pitchFamily="18" charset="0"/>
                <a:cs typeface="Times New Roman" pitchFamily="18" charset="0"/>
              </a:rPr>
              <a:t>випробуваного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додають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застосовувані</a:t>
            </a:r>
            <a:r>
              <a:rPr lang="ru-RU" sz="1800" dirty="0">
                <a:latin typeface="Times New Roman" pitchFamily="18" charset="0"/>
                <a:cs typeface="Times New Roman" pitchFamily="18" charset="0"/>
              </a:rPr>
              <a:t> для </a:t>
            </a:r>
            <a:r>
              <a:rPr lang="ru-RU" sz="1800" dirty="0" err="1">
                <a:latin typeface="Times New Roman" pitchFamily="18" charset="0"/>
                <a:cs typeface="Times New Roman" pitchFamily="18" charset="0"/>
              </a:rPr>
              <a:t>кожної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реакції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наведені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реактиви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крім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основна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відкриває</a:t>
            </a:r>
            <a:r>
              <a:rPr lang="ru-RU" sz="1800" dirty="0">
                <a:latin typeface="Times New Roman" pitchFamily="18" charset="0"/>
                <a:cs typeface="Times New Roman" pitchFamily="18" charset="0"/>
              </a:rPr>
              <a:t> дана </a:t>
            </a:r>
            <a:r>
              <a:rPr lang="ru-RU" sz="1800" dirty="0" err="1">
                <a:latin typeface="Times New Roman" pitchFamily="18" charset="0"/>
                <a:cs typeface="Times New Roman" pitchFamily="18" charset="0"/>
              </a:rPr>
              <a:t>домішка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наприклад</a:t>
            </a:r>
            <a:r>
              <a:rPr lang="ru-RU" sz="1800" dirty="0">
                <a:latin typeface="Times New Roman" pitchFamily="18" charset="0"/>
                <a:cs typeface="Times New Roman" pitchFamily="18" charset="0"/>
              </a:rPr>
              <a:t>, при </a:t>
            </a:r>
            <a:r>
              <a:rPr lang="ru-RU" sz="1800" dirty="0" err="1">
                <a:latin typeface="Times New Roman" pitchFamily="18" charset="0"/>
                <a:cs typeface="Times New Roman" pitchFamily="18" charset="0"/>
              </a:rPr>
              <a:t>визначенні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хлоридів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додають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азотну</a:t>
            </a:r>
            <a:r>
              <a:rPr lang="ru-RU" sz="1800" dirty="0">
                <a:latin typeface="Times New Roman" pitchFamily="18" charset="0"/>
                <a:cs typeface="Times New Roman" pitchFamily="18" charset="0"/>
              </a:rPr>
              <a:t> кислоту). </a:t>
            </a:r>
            <a:r>
              <a:rPr lang="ru-RU" sz="1800" dirty="0" err="1">
                <a:latin typeface="Times New Roman" pitchFamily="18" charset="0"/>
                <a:cs typeface="Times New Roman" pitchFamily="18" charset="0"/>
              </a:rPr>
              <a:t>Отриманий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ділять</a:t>
            </a:r>
            <a:r>
              <a:rPr lang="ru-RU" sz="1800" dirty="0">
                <a:latin typeface="Times New Roman" pitchFamily="18" charset="0"/>
                <a:cs typeface="Times New Roman" pitchFamily="18" charset="0"/>
              </a:rPr>
              <a:t> на </a:t>
            </a:r>
            <a:r>
              <a:rPr lang="ru-RU" sz="1800" dirty="0" err="1">
                <a:latin typeface="Times New Roman" pitchFamily="18" charset="0"/>
                <a:cs typeface="Times New Roman" pitchFamily="18" charset="0"/>
              </a:rPr>
              <a:t>дві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рівні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частини</a:t>
            </a:r>
            <a:r>
              <a:rPr lang="ru-RU" sz="1800" dirty="0">
                <a:latin typeface="Times New Roman" pitchFamily="18" charset="0"/>
                <a:cs typeface="Times New Roman" pitchFamily="18" charset="0"/>
              </a:rPr>
              <a:t>, в одну з них </a:t>
            </a:r>
            <a:r>
              <a:rPr lang="ru-RU" sz="1800" dirty="0" err="1">
                <a:latin typeface="Times New Roman" pitchFamily="18" charset="0"/>
                <a:cs typeface="Times New Roman" pitchFamily="18" charset="0"/>
              </a:rPr>
              <a:t>додають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основний</a:t>
            </a:r>
            <a:r>
              <a:rPr lang="ru-RU" sz="1800" dirty="0">
                <a:latin typeface="Times New Roman" pitchFamily="18" charset="0"/>
                <a:cs typeface="Times New Roman" pitchFamily="18" charset="0"/>
              </a:rPr>
              <a:t>, реактив,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відкриває</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срібла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нітрат</a:t>
            </a:r>
            <a:r>
              <a:rPr lang="ru-RU" sz="1800" dirty="0">
                <a:latin typeface="Times New Roman" pitchFamily="18" charset="0"/>
                <a:cs typeface="Times New Roman" pitchFamily="18" charset="0"/>
              </a:rPr>
              <a:t>), а до </a:t>
            </a:r>
            <a:r>
              <a:rPr lang="ru-RU" sz="1800" dirty="0" err="1">
                <a:latin typeface="Times New Roman" pitchFamily="18" charset="0"/>
                <a:cs typeface="Times New Roman" pitchFamily="18" charset="0"/>
              </a:rPr>
              <a:t>іншої</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ні</a:t>
            </a:r>
            <a:r>
              <a:rPr lang="ru-RU" sz="1800" dirty="0">
                <a:latin typeface="Times New Roman" pitchFamily="18" charset="0"/>
                <a:cs typeface="Times New Roman" pitchFamily="18" charset="0"/>
              </a:rPr>
              <a:t>. І </a:t>
            </a:r>
            <a:r>
              <a:rPr lang="ru-RU" sz="1800" dirty="0" err="1">
                <a:latin typeface="Times New Roman" pitchFamily="18" charset="0"/>
                <a:cs typeface="Times New Roman" pitchFamily="18" charset="0"/>
              </a:rPr>
              <a:t>потім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обидва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порівнюють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між</a:t>
            </a:r>
            <a:r>
              <a:rPr lang="ru-RU" sz="1800" dirty="0">
                <a:latin typeface="Times New Roman" pitchFamily="18" charset="0"/>
                <a:cs typeface="Times New Roman" pitchFamily="18" charset="0"/>
              </a:rPr>
              <a:t> собою. </a:t>
            </a:r>
            <a:r>
              <a:rPr lang="ru-RU" sz="1800" dirty="0" err="1">
                <a:latin typeface="Times New Roman" pitchFamily="18" charset="0"/>
                <a:cs typeface="Times New Roman" pitchFamily="18" charset="0"/>
              </a:rPr>
              <a:t>Між</a:t>
            </a:r>
            <a:r>
              <a:rPr lang="ru-RU" sz="1800" dirty="0">
                <a:latin typeface="Times New Roman" pitchFamily="18" charset="0"/>
                <a:cs typeface="Times New Roman" pitchFamily="18" charset="0"/>
              </a:rPr>
              <a:t> ними не повинно бути </a:t>
            </a:r>
            <a:r>
              <a:rPr lang="ru-RU" sz="1800" dirty="0" err="1">
                <a:latin typeface="Times New Roman" pitchFamily="18" charset="0"/>
                <a:cs typeface="Times New Roman" pitchFamily="18" charset="0"/>
              </a:rPr>
              <a:t>помітних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відмінностей</a:t>
            </a:r>
            <a:r>
              <a:rPr lang="ru-RU" sz="1800" dirty="0">
                <a:latin typeface="Times New Roman" pitchFamily="18" charset="0"/>
                <a:cs typeface="Times New Roman" pitchFamily="18" charset="0"/>
              </a:rPr>
              <a:t>.</a:t>
            </a:r>
          </a:p>
          <a:p>
            <a:endParaRPr lang="ru-RU" sz="1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3" name="Заголовок 2"/>
          <p:cNvSpPr>
            <a:spLocks noGrp="1"/>
          </p:cNvSpPr>
          <p:nvPr>
            <p:ph type="title"/>
          </p:nvPr>
        </p:nvSpPr>
        <p:spPr>
          <a:xfrm>
            <a:off x="138545" y="151990"/>
            <a:ext cx="8885382" cy="974846"/>
          </a:xfrm>
        </p:spPr>
        <p:txBody>
          <a:bodyPr wrap="none" anchor="ctr" anchorCtr="1">
            <a:normAutofit fontScale="90000"/>
          </a:bodyPr>
          <a:lstStyle/>
          <a:p>
            <a:pPr lvl="0" algn="ctr"/>
            <a:r>
              <a:rPr lang="uk-UA" dirty="0" smtClean="0"/>
              <a:t/>
            </a:r>
            <a:br>
              <a:rPr lang="uk-UA" dirty="0" smtClean="0"/>
            </a:br>
            <a:r>
              <a:rPr lang="uk-UA" sz="4000" dirty="0" smtClean="0">
                <a:latin typeface="Times New Roman" panose="02020603050405020304" pitchFamily="18" charset="0"/>
                <a:cs typeface="Times New Roman" panose="02020603050405020304" pitchFamily="18" charset="0"/>
              </a:rPr>
              <a:t>Принципи </a:t>
            </a:r>
            <a:r>
              <a:rPr lang="uk-UA" sz="4000" dirty="0">
                <a:latin typeface="Times New Roman" panose="02020603050405020304" pitchFamily="18" charset="0"/>
                <a:cs typeface="Times New Roman" panose="02020603050405020304" pitchFamily="18" charset="0"/>
              </a:rPr>
              <a:t>класифікації лікарських </a:t>
            </a:r>
            <a:r>
              <a:rPr lang="uk-UA" sz="4000" dirty="0" smtClean="0">
                <a:latin typeface="Times New Roman" panose="02020603050405020304" pitchFamily="18" charset="0"/>
                <a:cs typeface="Times New Roman" panose="02020603050405020304" pitchFamily="18" charset="0"/>
              </a:rPr>
              <a:t>засобів, </a:t>
            </a:r>
            <a:br>
              <a:rPr lang="uk-UA" sz="4000" dirty="0" smtClean="0">
                <a:latin typeface="Times New Roman" panose="02020603050405020304" pitchFamily="18" charset="0"/>
                <a:cs typeface="Times New Roman" panose="02020603050405020304" pitchFamily="18" charset="0"/>
              </a:rPr>
            </a:br>
            <a:r>
              <a:rPr lang="uk-UA" sz="4000" dirty="0" smtClean="0">
                <a:latin typeface="Times New Roman" panose="02020603050405020304" pitchFamily="18" charset="0"/>
                <a:cs typeface="Times New Roman" panose="02020603050405020304" pitchFamily="18" charset="0"/>
              </a:rPr>
              <a:t>їх </a:t>
            </a:r>
            <a:r>
              <a:rPr lang="uk-UA" sz="4000" dirty="0">
                <a:latin typeface="Times New Roman" panose="02020603050405020304" pitchFamily="18" charset="0"/>
                <a:cs typeface="Times New Roman" panose="02020603050405020304" pitchFamily="18" charset="0"/>
              </a:rPr>
              <a:t>номенклатура </a:t>
            </a:r>
            <a:r>
              <a:rPr lang="uk-UA" sz="4000" dirty="0"/>
              <a:t/>
            </a:r>
            <a:br>
              <a:rPr lang="uk-UA" sz="4000" dirty="0"/>
            </a:br>
            <a:endParaRPr lang="uk-UA" sz="4000" dirty="0"/>
          </a:p>
        </p:txBody>
      </p:sp>
      <p:sp>
        <p:nvSpPr>
          <p:cNvPr id="175" name="Google Shape;175;p23"/>
          <p:cNvSpPr txBox="1">
            <a:spLocks noGrp="1"/>
          </p:cNvSpPr>
          <p:nvPr>
            <p:ph idx="1"/>
          </p:nvPr>
        </p:nvSpPr>
        <p:spPr/>
        <p:txBody>
          <a:bodyPr>
            <a:normAutofit fontScale="92500" lnSpcReduction="10000"/>
          </a:bodyPr>
          <a:lstStyle/>
          <a:p>
            <a:pPr marL="0" lvl="0" indent="0" algn="ctr">
              <a:buNone/>
            </a:pPr>
            <a:r>
              <a:rPr lang="uk-UA" dirty="0" smtClean="0">
                <a:latin typeface="Times New Roman" panose="02020603050405020304" pitchFamily="18" charset="0"/>
                <a:cs typeface="Times New Roman" panose="02020603050405020304" pitchFamily="18" charset="0"/>
              </a:rPr>
              <a:t>Класифікація лікарських засобів</a:t>
            </a:r>
          </a:p>
          <a:p>
            <a:pPr marL="0" lvl="0" indent="0" algn="ctr">
              <a:buNone/>
            </a:pPr>
            <a:r>
              <a:rPr lang="uk-UA" dirty="0" smtClean="0">
                <a:latin typeface="Times New Roman" panose="02020603050405020304" pitchFamily="18" charset="0"/>
                <a:cs typeface="Times New Roman" panose="02020603050405020304" pitchFamily="18" charset="0"/>
              </a:rPr>
              <a:t>Існує три основних типи класифікації </a:t>
            </a:r>
          </a:p>
          <a:p>
            <a:pPr marL="0" lvl="0" indent="0" algn="ctr">
              <a:buNone/>
            </a:pPr>
            <a:r>
              <a:rPr lang="uk-UA" dirty="0" smtClean="0">
                <a:latin typeface="Times New Roman" panose="02020603050405020304" pitchFamily="18" charset="0"/>
                <a:cs typeface="Times New Roman" panose="02020603050405020304" pitchFamily="18" charset="0"/>
              </a:rPr>
              <a:t>лікарських засобів: </a:t>
            </a:r>
          </a:p>
          <a:p>
            <a:r>
              <a:rPr lang="uk-UA" dirty="0" smtClean="0">
                <a:latin typeface="Times New Roman" panose="02020603050405020304" pitchFamily="18" charset="0"/>
                <a:cs typeface="Times New Roman" panose="02020603050405020304" pitchFamily="18" charset="0"/>
              </a:rPr>
              <a:t>за хімічною будовою; </a:t>
            </a:r>
          </a:p>
          <a:p>
            <a:r>
              <a:rPr lang="uk-UA" dirty="0" smtClean="0">
                <a:latin typeface="Times New Roman" panose="02020603050405020304" pitchFamily="18" charset="0"/>
                <a:cs typeface="Times New Roman" panose="02020603050405020304" pitchFamily="18" charset="0"/>
              </a:rPr>
              <a:t>за джерелами походження; </a:t>
            </a:r>
          </a:p>
          <a:p>
            <a:r>
              <a:rPr lang="uk-UA" dirty="0" smtClean="0">
                <a:latin typeface="Times New Roman" panose="02020603050405020304" pitchFamily="18" charset="0"/>
                <a:cs typeface="Times New Roman" panose="02020603050405020304" pitchFamily="18" charset="0"/>
              </a:rPr>
              <a:t>за	лікувальною	дією. </a:t>
            </a:r>
            <a:r>
              <a:rPr lang="uk-UA" dirty="0" smtClean="0"/>
              <a:t/>
            </a:r>
            <a:br>
              <a:rPr lang="uk-UA" dirty="0" smtClean="0"/>
            </a:br>
            <a:endParaRPr lang="uk-UA" dirty="0" smtClean="0"/>
          </a:p>
          <a:p>
            <a:pPr lvl="0"/>
            <a:r>
              <a:rPr lang="uk-UA" dirty="0" smtClean="0"/>
              <a:t/>
            </a:r>
            <a:br>
              <a:rPr lang="uk-UA" dirty="0" smtClean="0"/>
            </a:br>
            <a:endParaRPr lang="uk-UA" dirty="0"/>
          </a:p>
        </p:txBody>
      </p:sp>
    </p:spTree>
    <p:extLst>
      <p:ext uri="{BB962C8B-B14F-4D97-AF65-F5344CB8AC3E}">
        <p14:creationId xmlns:p14="http://schemas.microsoft.com/office/powerpoint/2010/main" val="1068043635"/>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2" name="Объект 1"/>
          <p:cNvSpPr>
            <a:spLocks noGrp="1"/>
          </p:cNvSpPr>
          <p:nvPr>
            <p:ph idx="1"/>
          </p:nvPr>
        </p:nvSpPr>
        <p:spPr>
          <a:xfrm>
            <a:off x="452582" y="206600"/>
            <a:ext cx="8432222" cy="6651400"/>
          </a:xfrm>
        </p:spPr>
        <p:txBody>
          <a:bodyPr>
            <a:normAutofit fontScale="92500" lnSpcReduction="20000"/>
          </a:bodyPr>
          <a:lstStyle/>
          <a:p>
            <a:pPr marL="0" indent="0" algn="just">
              <a:lnSpc>
                <a:spcPct val="150000"/>
              </a:lnSpc>
              <a:buNone/>
            </a:pPr>
            <a:r>
              <a:rPr lang="uk-UA" b="1" i="1" dirty="0">
                <a:solidFill>
                  <a:srgbClr val="C00000"/>
                </a:solidFill>
                <a:latin typeface="Times New Roman" panose="02020603050405020304" pitchFamily="18" charset="0"/>
                <a:cs typeface="Times New Roman" panose="02020603050405020304" pitchFamily="18" charset="0"/>
              </a:rPr>
              <a:t>За хімічною будовою</a:t>
            </a:r>
            <a:r>
              <a:rPr lang="uk-UA" dirty="0">
                <a:latin typeface="Times New Roman" panose="02020603050405020304" pitchFamily="18" charset="0"/>
                <a:cs typeface="Times New Roman" panose="02020603050405020304" pitchFamily="18" charset="0"/>
              </a:rPr>
              <a:t> лікарські речовини поділяють на </a:t>
            </a:r>
            <a:r>
              <a:rPr lang="uk-UA" i="1" dirty="0">
                <a:solidFill>
                  <a:schemeClr val="accent1"/>
                </a:solidFill>
                <a:latin typeface="Times New Roman" panose="02020603050405020304" pitchFamily="18" charset="0"/>
                <a:cs typeface="Times New Roman" panose="02020603050405020304" pitchFamily="18" charset="0"/>
              </a:rPr>
              <a:t>неорганічні</a:t>
            </a:r>
            <a:r>
              <a:rPr lang="uk-UA" i="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(солі, оксиди, комплексні сполуки), </a:t>
            </a:r>
            <a:r>
              <a:rPr lang="uk-UA" i="1" dirty="0">
                <a:solidFill>
                  <a:schemeClr val="accent1"/>
                </a:solidFill>
                <a:latin typeface="Times New Roman" panose="02020603050405020304" pitchFamily="18" charset="0"/>
                <a:cs typeface="Times New Roman" panose="02020603050405020304" pitchFamily="18" charset="0"/>
              </a:rPr>
              <a:t>органічні синтетичні</a:t>
            </a:r>
            <a:r>
              <a:rPr lang="uk-UA" i="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похідні аліфатичного, </a:t>
            </a:r>
            <a:r>
              <a:rPr lang="uk-UA" dirty="0" err="1">
                <a:latin typeface="Times New Roman" panose="02020603050405020304" pitchFamily="18" charset="0"/>
                <a:cs typeface="Times New Roman" panose="02020603050405020304" pitchFamily="18" charset="0"/>
              </a:rPr>
              <a:t>аліциклічного</a:t>
            </a:r>
            <a:r>
              <a:rPr lang="uk-UA" dirty="0">
                <a:latin typeface="Times New Roman" panose="02020603050405020304" pitchFamily="18" charset="0"/>
                <a:cs typeface="Times New Roman" panose="02020603050405020304" pitchFamily="18" charset="0"/>
              </a:rPr>
              <a:t>, ароматичного і гетероциклічного рядів (всередині кожного ряду лікарські речовини підрозділяють на групи, ґрунтуючись на наявності тих чи інших функціональних груп та замісників), </a:t>
            </a:r>
            <a:r>
              <a:rPr lang="uk-UA" i="1" dirty="0">
                <a:solidFill>
                  <a:schemeClr val="accent1"/>
                </a:solidFill>
                <a:latin typeface="Times New Roman" panose="02020603050405020304" pitchFamily="18" charset="0"/>
                <a:cs typeface="Times New Roman" panose="02020603050405020304" pitchFamily="18" charset="0"/>
              </a:rPr>
              <a:t>органічні природні сполуки</a:t>
            </a:r>
            <a:r>
              <a:rPr lang="uk-UA" i="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(алкалоїди, антибіотики, гормони, вітаміни, </a:t>
            </a:r>
            <a:r>
              <a:rPr lang="uk-UA" dirty="0" err="1">
                <a:latin typeface="Times New Roman" panose="02020603050405020304" pitchFamily="18" charset="0"/>
                <a:cs typeface="Times New Roman" panose="02020603050405020304" pitchFamily="18" charset="0"/>
              </a:rPr>
              <a:t>глікозиди</a:t>
            </a:r>
            <a:r>
              <a:rPr lang="uk-UA" dirty="0">
                <a:latin typeface="Times New Roman" panose="02020603050405020304" pitchFamily="18" charset="0"/>
                <a:cs typeface="Times New Roman" panose="02020603050405020304" pitchFamily="18" charset="0"/>
              </a:rPr>
              <a:t> та інші).</a:t>
            </a:r>
            <a:r>
              <a:rPr lang="uk-UA" dirty="0"/>
              <a:t> </a:t>
            </a:r>
            <a:br>
              <a:rPr lang="uk-UA" dirty="0"/>
            </a:br>
            <a:endParaRPr lang="uk-UA" dirty="0"/>
          </a:p>
        </p:txBody>
      </p:sp>
    </p:spTree>
    <p:extLst>
      <p:ext uri="{BB962C8B-B14F-4D97-AF65-F5344CB8AC3E}">
        <p14:creationId xmlns:p14="http://schemas.microsoft.com/office/powerpoint/2010/main" val="1874334597"/>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2" name="Прямоугольник 1"/>
          <p:cNvSpPr/>
          <p:nvPr/>
        </p:nvSpPr>
        <p:spPr>
          <a:xfrm>
            <a:off x="240145" y="719967"/>
            <a:ext cx="8405091" cy="5678478"/>
          </a:xfrm>
          <a:prstGeom prst="rect">
            <a:avLst/>
          </a:prstGeom>
        </p:spPr>
        <p:txBody>
          <a:bodyPr wrap="square">
            <a:spAutoFit/>
          </a:bodyPr>
          <a:lstStyle/>
          <a:p>
            <a:pPr algn="just">
              <a:lnSpc>
                <a:spcPct val="150000"/>
              </a:lnSpc>
            </a:pPr>
            <a:r>
              <a:rPr lang="uk-UA" sz="2800" dirty="0">
                <a:solidFill>
                  <a:srgbClr val="C00000"/>
                </a:solidFill>
                <a:latin typeface="Times New Roman" panose="02020603050405020304" pitchFamily="18" charset="0"/>
              </a:rPr>
              <a:t>За джерелами походження</a:t>
            </a:r>
            <a:r>
              <a:rPr lang="uk-UA" sz="2800" dirty="0">
                <a:solidFill>
                  <a:srgbClr val="365F91"/>
                </a:solidFill>
                <a:latin typeface="Times New Roman" panose="02020603050405020304" pitchFamily="18" charset="0"/>
              </a:rPr>
              <a:t> </a:t>
            </a:r>
            <a:r>
              <a:rPr lang="uk-UA" sz="2800" dirty="0">
                <a:latin typeface="Times New Roman" panose="02020603050405020304" pitchFamily="18" charset="0"/>
              </a:rPr>
              <a:t>лікарські речовини поділяють на </a:t>
            </a:r>
            <a:r>
              <a:rPr lang="uk-UA" sz="2800" i="1" dirty="0">
                <a:solidFill>
                  <a:srgbClr val="FF0000"/>
                </a:solidFill>
                <a:latin typeface="Times New Roman" panose="02020603050405020304" pitchFamily="18" charset="0"/>
              </a:rPr>
              <a:t>синтетичні</a:t>
            </a:r>
            <a:r>
              <a:rPr lang="uk-UA" sz="2800" i="1" dirty="0">
                <a:latin typeface="Times New Roman" panose="02020603050405020304" pitchFamily="18" charset="0"/>
              </a:rPr>
              <a:t> </a:t>
            </a:r>
            <a:r>
              <a:rPr lang="uk-UA" sz="2800" dirty="0">
                <a:latin typeface="Times New Roman" panose="02020603050405020304" pitchFamily="18" charset="0"/>
              </a:rPr>
              <a:t>(складають близько 70 % усіх лікарських речовин), </a:t>
            </a:r>
            <a:r>
              <a:rPr lang="uk-UA" sz="2800" i="1" dirty="0">
                <a:solidFill>
                  <a:schemeClr val="accent1"/>
                </a:solidFill>
                <a:latin typeface="Times New Roman" panose="02020603050405020304" pitchFamily="18" charset="0"/>
              </a:rPr>
              <a:t>напівсинтетичні</a:t>
            </a:r>
            <a:r>
              <a:rPr lang="uk-UA" sz="2800" i="1" dirty="0">
                <a:latin typeface="Times New Roman" panose="02020603050405020304" pitchFamily="18" charset="0"/>
              </a:rPr>
              <a:t> </a:t>
            </a:r>
            <a:r>
              <a:rPr lang="uk-UA" sz="2800" dirty="0">
                <a:latin typeface="Times New Roman" panose="02020603050405020304" pitchFamily="18" charset="0"/>
              </a:rPr>
              <a:t>(отримують з природних речовин шляхом їх хімічної модифікації (наприклад, антибіотики </a:t>
            </a:r>
            <a:r>
              <a:rPr lang="uk-UA" sz="2800" dirty="0" err="1">
                <a:latin typeface="Times New Roman" panose="02020603050405020304" pitchFamily="18" charset="0"/>
              </a:rPr>
              <a:t>цефалоспоринового</a:t>
            </a:r>
            <a:r>
              <a:rPr lang="uk-UA" sz="2800" dirty="0">
                <a:latin typeface="Times New Roman" panose="02020603050405020304" pitchFamily="18" charset="0"/>
              </a:rPr>
              <a:t> та </a:t>
            </a:r>
            <a:r>
              <a:rPr lang="uk-UA" sz="2800" dirty="0" err="1">
                <a:latin typeface="Times New Roman" panose="02020603050405020304" pitchFamily="18" charset="0"/>
              </a:rPr>
              <a:t>пеніцилінового</a:t>
            </a:r>
            <a:r>
              <a:rPr lang="uk-UA" sz="2800" dirty="0">
                <a:latin typeface="Times New Roman" panose="02020603050405020304" pitchFamily="18" charset="0"/>
              </a:rPr>
              <a:t> рядів) і </a:t>
            </a:r>
            <a:r>
              <a:rPr lang="uk-UA" sz="2800" i="1" dirty="0">
                <a:solidFill>
                  <a:srgbClr val="FF0000"/>
                </a:solidFill>
                <a:latin typeface="Times New Roman" panose="02020603050405020304" pitchFamily="18" charset="0"/>
              </a:rPr>
              <a:t>природні</a:t>
            </a:r>
            <a:r>
              <a:rPr lang="uk-UA" sz="2800" i="1" dirty="0">
                <a:latin typeface="Times New Roman" panose="02020603050405020304" pitchFamily="18" charset="0"/>
              </a:rPr>
              <a:t> </a:t>
            </a:r>
            <a:r>
              <a:rPr lang="uk-UA" sz="2800" dirty="0">
                <a:latin typeface="Times New Roman" panose="02020603050405020304" pitchFamily="18" charset="0"/>
              </a:rPr>
              <a:t>(наприклад, алкалоїди, вітаміни, гормональні речовини та ін.).</a:t>
            </a:r>
            <a:r>
              <a:rPr lang="uk-UA" dirty="0"/>
              <a:t> </a:t>
            </a:r>
            <a:br>
              <a:rPr lang="uk-UA" dirty="0"/>
            </a:br>
            <a:endParaRPr lang="uk-UA" dirty="0"/>
          </a:p>
        </p:txBody>
      </p:sp>
    </p:spTree>
    <p:extLst>
      <p:ext uri="{BB962C8B-B14F-4D97-AF65-F5344CB8AC3E}">
        <p14:creationId xmlns:p14="http://schemas.microsoft.com/office/powerpoint/2010/main" val="3090538413"/>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3" name="Объект 2"/>
          <p:cNvSpPr>
            <a:spLocks noGrp="1"/>
          </p:cNvSpPr>
          <p:nvPr>
            <p:ph idx="1"/>
          </p:nvPr>
        </p:nvSpPr>
        <p:spPr>
          <a:xfrm>
            <a:off x="123825" y="123826"/>
            <a:ext cx="8953500" cy="1276350"/>
          </a:xfrm>
        </p:spPr>
        <p:txBody>
          <a:bodyPr>
            <a:noAutofit/>
          </a:bodyPr>
          <a:lstStyle/>
          <a:p>
            <a:pPr marL="0" indent="0" algn="just">
              <a:lnSpc>
                <a:spcPts val="3000"/>
              </a:lnSpc>
              <a:buNone/>
            </a:pPr>
            <a:r>
              <a:rPr lang="uk-UA" sz="2800" dirty="0" smtClean="0">
                <a:latin typeface="Times New Roman" panose="02020603050405020304" pitchFamily="18" charset="0"/>
                <a:cs typeface="Times New Roman" panose="02020603050405020304" pitchFamily="18" charset="0"/>
              </a:rPr>
              <a:t>За </a:t>
            </a:r>
            <a:r>
              <a:rPr lang="uk-UA" sz="2800" dirty="0" smtClean="0">
                <a:solidFill>
                  <a:srgbClr val="C00000"/>
                </a:solidFill>
                <a:latin typeface="Times New Roman" panose="02020603050405020304" pitchFamily="18" charset="0"/>
                <a:cs typeface="Times New Roman" panose="02020603050405020304" pitchFamily="18" charset="0"/>
              </a:rPr>
              <a:t>лікувальною дією</a:t>
            </a:r>
            <a:r>
              <a:rPr lang="uk-UA" sz="2800" dirty="0" smtClean="0">
                <a:latin typeface="Times New Roman" panose="02020603050405020304" pitchFamily="18" charset="0"/>
                <a:cs typeface="Times New Roman" panose="02020603050405020304" pitchFamily="18" charset="0"/>
              </a:rPr>
              <a:t> лікарські речовини поділяють на три великі групи – </a:t>
            </a:r>
            <a:r>
              <a:rPr lang="uk-UA" sz="2800" i="1" dirty="0" smtClean="0">
                <a:solidFill>
                  <a:schemeClr val="accent1"/>
                </a:solidFill>
                <a:latin typeface="Times New Roman" panose="02020603050405020304" pitchFamily="18" charset="0"/>
                <a:cs typeface="Times New Roman" panose="02020603050405020304" pitchFamily="18" charset="0"/>
              </a:rPr>
              <a:t>хіміотерапевтичні</a:t>
            </a:r>
            <a:r>
              <a:rPr lang="uk-UA" sz="2800" dirty="0" smtClean="0">
                <a:solidFill>
                  <a:schemeClr val="accent1"/>
                </a:solidFill>
                <a:latin typeface="Times New Roman" panose="02020603050405020304" pitchFamily="18" charset="0"/>
                <a:cs typeface="Times New Roman" panose="02020603050405020304" pitchFamily="18" charset="0"/>
              </a:rPr>
              <a:t>, </a:t>
            </a:r>
            <a:r>
              <a:rPr lang="uk-UA" sz="2800" i="1" dirty="0" err="1" smtClean="0">
                <a:solidFill>
                  <a:schemeClr val="accent1"/>
                </a:solidFill>
                <a:latin typeface="Times New Roman" panose="02020603050405020304" pitchFamily="18" charset="0"/>
                <a:cs typeface="Times New Roman" panose="02020603050405020304" pitchFamily="18" charset="0"/>
              </a:rPr>
              <a:t>нейрофармакологічні</a:t>
            </a:r>
            <a:r>
              <a:rPr lang="uk-UA" sz="2800" i="1" dirty="0" smtClean="0">
                <a:solidFill>
                  <a:schemeClr val="accent1"/>
                </a:solidFill>
                <a:latin typeface="Times New Roman" panose="02020603050405020304" pitchFamily="18" charset="0"/>
                <a:cs typeface="Times New Roman" panose="02020603050405020304" pitchFamily="18" charset="0"/>
              </a:rPr>
              <a:t> </a:t>
            </a:r>
            <a:r>
              <a:rPr lang="uk-UA" sz="2800" dirty="0" smtClean="0">
                <a:solidFill>
                  <a:schemeClr val="accent1"/>
                </a:solidFill>
                <a:latin typeface="Times New Roman" panose="02020603050405020304" pitchFamily="18" charset="0"/>
                <a:cs typeface="Times New Roman" panose="02020603050405020304" pitchFamily="18" charset="0"/>
              </a:rPr>
              <a:t>та </a:t>
            </a:r>
            <a:r>
              <a:rPr lang="uk-UA" sz="2800" i="1" dirty="0" smtClean="0">
                <a:solidFill>
                  <a:schemeClr val="accent1"/>
                </a:solidFill>
                <a:latin typeface="Times New Roman" panose="02020603050405020304" pitchFamily="18" charset="0"/>
                <a:cs typeface="Times New Roman" panose="02020603050405020304" pitchFamily="18" charset="0"/>
              </a:rPr>
              <a:t>регуляторні.</a:t>
            </a:r>
          </a:p>
          <a:p>
            <a:pPr marL="0" indent="0" algn="just">
              <a:lnSpc>
                <a:spcPts val="3000"/>
              </a:lnSpc>
              <a:spcBef>
                <a:spcPts val="0"/>
              </a:spcBef>
              <a:buNone/>
            </a:pPr>
            <a:endParaRPr lang="uk-UA" sz="2400" dirty="0" smtClean="0">
              <a:latin typeface="Times New Roman" panose="02020603050405020304" pitchFamily="18" charset="0"/>
              <a:cs typeface="Times New Roman" panose="02020603050405020304" pitchFamily="18" charset="0"/>
            </a:endParaRPr>
          </a:p>
          <a:p>
            <a:pPr marL="0" indent="0" algn="just">
              <a:lnSpc>
                <a:spcPts val="3000"/>
              </a:lnSpc>
              <a:spcBef>
                <a:spcPts val="0"/>
              </a:spcBef>
              <a:buNone/>
            </a:pPr>
            <a:r>
              <a:rPr lang="uk-UA" dirty="0" smtClean="0"/>
              <a:t/>
            </a:r>
            <a:br>
              <a:rPr lang="uk-UA" dirty="0" smtClean="0"/>
            </a:br>
            <a:endParaRPr lang="uk-UA" dirty="0"/>
          </a:p>
        </p:txBody>
      </p:sp>
      <p:sp>
        <p:nvSpPr>
          <p:cNvPr id="6" name="Прямоугольник 5"/>
          <p:cNvSpPr/>
          <p:nvPr/>
        </p:nvSpPr>
        <p:spPr>
          <a:xfrm>
            <a:off x="123825" y="1400176"/>
            <a:ext cx="8877299" cy="1446550"/>
          </a:xfrm>
          <a:prstGeom prst="rect">
            <a:avLst/>
          </a:prstGeom>
        </p:spPr>
        <p:txBody>
          <a:bodyPr wrap="square">
            <a:spAutoFit/>
          </a:bodyPr>
          <a:lstStyle/>
          <a:p>
            <a:pPr algn="just"/>
            <a:r>
              <a:rPr lang="uk-UA" sz="2200" dirty="0">
                <a:latin typeface="Times New Roman" panose="02020603050405020304" pitchFamily="18" charset="0"/>
                <a:cs typeface="Times New Roman" panose="02020603050405020304" pitchFamily="18" charset="0"/>
              </a:rPr>
              <a:t>До </a:t>
            </a:r>
            <a:r>
              <a:rPr lang="uk-UA" sz="2200" dirty="0">
                <a:solidFill>
                  <a:srgbClr val="FF0000"/>
                </a:solidFill>
                <a:latin typeface="Times New Roman" panose="02020603050405020304" pitchFamily="18" charset="0"/>
                <a:cs typeface="Times New Roman" panose="02020603050405020304" pitchFamily="18" charset="0"/>
              </a:rPr>
              <a:t>хіміотерапевтичних</a:t>
            </a:r>
            <a:r>
              <a:rPr lang="uk-UA" sz="2200" dirty="0">
                <a:latin typeface="Times New Roman" panose="02020603050405020304" pitchFamily="18" charset="0"/>
                <a:cs typeface="Times New Roman" panose="02020603050405020304" pitchFamily="18" charset="0"/>
              </a:rPr>
              <a:t> відносять </a:t>
            </a:r>
            <a:r>
              <a:rPr lang="uk-UA" sz="2200" dirty="0" err="1">
                <a:latin typeface="Times New Roman" panose="02020603050405020304" pitchFamily="18" charset="0"/>
                <a:cs typeface="Times New Roman" panose="02020603050405020304" pitchFamily="18" charset="0"/>
              </a:rPr>
              <a:t>протиінфекційні</a:t>
            </a:r>
            <a:r>
              <a:rPr lang="uk-UA" sz="2200" dirty="0">
                <a:latin typeface="Times New Roman" panose="02020603050405020304" pitchFamily="18" charset="0"/>
                <a:cs typeface="Times New Roman" panose="02020603050405020304" pitchFamily="18" charset="0"/>
              </a:rPr>
              <a:t> лікарські речовини, які діють на паразитичні організми: антивірусні, антимікробні (антибіотики, антисептики), </a:t>
            </a:r>
            <a:r>
              <a:rPr lang="uk-UA" sz="2200" dirty="0" err="1">
                <a:latin typeface="Times New Roman" panose="02020603050405020304" pitchFamily="18" charset="0"/>
                <a:cs typeface="Times New Roman" panose="02020603050405020304" pitchFamily="18" charset="0"/>
              </a:rPr>
              <a:t>антитуберкульозні</a:t>
            </a:r>
            <a:r>
              <a:rPr lang="uk-UA" sz="2200" dirty="0">
                <a:latin typeface="Times New Roman" panose="02020603050405020304" pitchFamily="18" charset="0"/>
                <a:cs typeface="Times New Roman" panose="02020603050405020304" pitchFamily="18" charset="0"/>
              </a:rPr>
              <a:t>, </a:t>
            </a:r>
            <a:r>
              <a:rPr lang="uk-UA" sz="2200" dirty="0" err="1">
                <a:latin typeface="Times New Roman" panose="02020603050405020304" pitchFamily="18" charset="0"/>
                <a:cs typeface="Times New Roman" panose="02020603050405020304" pitchFamily="18" charset="0"/>
              </a:rPr>
              <a:t>антималярійні</a:t>
            </a:r>
            <a:r>
              <a:rPr lang="uk-UA" sz="2200" dirty="0">
                <a:latin typeface="Times New Roman" panose="02020603050405020304" pitchFamily="18" charset="0"/>
                <a:cs typeface="Times New Roman" panose="02020603050405020304" pitchFamily="18" charset="0"/>
              </a:rPr>
              <a:t>, фунгіцидні, протипухлинні, </a:t>
            </a:r>
            <a:r>
              <a:rPr lang="uk-UA" sz="2200" dirty="0" err="1">
                <a:latin typeface="Times New Roman" panose="02020603050405020304" pitchFamily="18" charset="0"/>
                <a:cs typeface="Times New Roman" panose="02020603050405020304" pitchFamily="18" charset="0"/>
              </a:rPr>
              <a:t>антигельмінтні</a:t>
            </a:r>
            <a:r>
              <a:rPr lang="uk-UA" sz="2200" dirty="0">
                <a:latin typeface="Times New Roman" panose="02020603050405020304" pitchFamily="18" charset="0"/>
                <a:cs typeface="Times New Roman" panose="02020603050405020304" pitchFamily="18" charset="0"/>
              </a:rPr>
              <a:t> препарати. </a:t>
            </a:r>
          </a:p>
        </p:txBody>
      </p:sp>
      <p:sp>
        <p:nvSpPr>
          <p:cNvPr id="7" name="Прямоугольник 6"/>
          <p:cNvSpPr/>
          <p:nvPr/>
        </p:nvSpPr>
        <p:spPr>
          <a:xfrm>
            <a:off x="209550" y="2774634"/>
            <a:ext cx="8782050" cy="1800493"/>
          </a:xfrm>
          <a:prstGeom prst="rect">
            <a:avLst/>
          </a:prstGeom>
        </p:spPr>
        <p:txBody>
          <a:bodyPr wrap="square" bIns="0">
            <a:spAutoFit/>
          </a:bodyPr>
          <a:lstStyle/>
          <a:p>
            <a:r>
              <a:rPr lang="uk-UA" sz="2200" dirty="0">
                <a:latin typeface="Times New Roman" panose="02020603050405020304" pitchFamily="18" charset="0"/>
                <a:cs typeface="Times New Roman" panose="02020603050405020304" pitchFamily="18" charset="0"/>
              </a:rPr>
              <a:t>У </a:t>
            </a:r>
            <a:r>
              <a:rPr lang="uk-UA" sz="2200" dirty="0" err="1">
                <a:solidFill>
                  <a:srgbClr val="FF0000"/>
                </a:solidFill>
                <a:latin typeface="Times New Roman" panose="02020603050405020304" pitchFamily="18" charset="0"/>
                <a:cs typeface="Times New Roman" panose="02020603050405020304" pitchFamily="18" charset="0"/>
              </a:rPr>
              <a:t>нейрофармакологічній</a:t>
            </a:r>
            <a:r>
              <a:rPr lang="uk-UA" sz="2200" dirty="0">
                <a:solidFill>
                  <a:srgbClr val="FF0000"/>
                </a:solidFill>
                <a:latin typeface="Times New Roman" panose="02020603050405020304" pitchFamily="18" charset="0"/>
                <a:cs typeface="Times New Roman" panose="02020603050405020304" pitchFamily="18" charset="0"/>
              </a:rPr>
              <a:t> групі </a:t>
            </a:r>
            <a:r>
              <a:rPr lang="uk-UA" sz="2200" dirty="0">
                <a:latin typeface="Times New Roman" panose="02020603050405020304" pitchFamily="18" charset="0"/>
                <a:cs typeface="Times New Roman" panose="02020603050405020304" pitchFamily="18" charset="0"/>
              </a:rPr>
              <a:t>розрізняють лікарські речовини, які діють на центральну нервову систему (</a:t>
            </a:r>
            <a:r>
              <a:rPr lang="uk-UA" sz="2200" dirty="0" smtClean="0">
                <a:latin typeface="Times New Roman" panose="02020603050405020304" pitchFamily="18" charset="0"/>
                <a:cs typeface="Times New Roman" panose="02020603050405020304" pitchFamily="18" charset="0"/>
              </a:rPr>
              <a:t>наркотичні </a:t>
            </a:r>
            <a:r>
              <a:rPr lang="uk-UA" sz="2200" dirty="0">
                <a:latin typeface="Times New Roman" panose="02020603050405020304" pitchFamily="18" charset="0"/>
                <a:cs typeface="Times New Roman" panose="02020603050405020304" pitchFamily="18" charset="0"/>
              </a:rPr>
              <a:t>знеболюючі засоби, снодійні та інші психотропні препарати), і речовини, які діють на периферичну нервову систему (наприклад, місцеві анестетики).</a:t>
            </a:r>
            <a:r>
              <a:rPr lang="uk-UA" sz="2400" dirty="0">
                <a:latin typeface="Times New Roman" panose="02020603050405020304" pitchFamily="18" charset="0"/>
                <a:cs typeface="Times New Roman" panose="02020603050405020304" pitchFamily="18" charset="0"/>
              </a:rPr>
              <a:t> </a:t>
            </a:r>
            <a:br>
              <a:rPr lang="uk-UA" sz="2400" dirty="0">
                <a:latin typeface="Times New Roman" panose="02020603050405020304" pitchFamily="18" charset="0"/>
                <a:cs typeface="Times New Roman" panose="02020603050405020304" pitchFamily="18" charset="0"/>
              </a:rPr>
            </a:br>
            <a:endParaRPr lang="uk-UA" sz="24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47650" y="4626146"/>
            <a:ext cx="8753475" cy="1384995"/>
          </a:xfrm>
          <a:prstGeom prst="rect">
            <a:avLst/>
          </a:prstGeom>
        </p:spPr>
        <p:txBody>
          <a:bodyPr wrap="square">
            <a:spAutoFit/>
          </a:bodyPr>
          <a:lstStyle/>
          <a:p>
            <a:pPr algn="just"/>
            <a:r>
              <a:rPr lang="uk-UA" sz="2200" dirty="0">
                <a:latin typeface="Times New Roman" panose="02020603050405020304" pitchFamily="18" charset="0"/>
              </a:rPr>
              <a:t>Група </a:t>
            </a:r>
            <a:r>
              <a:rPr lang="uk-UA" sz="2200" dirty="0">
                <a:solidFill>
                  <a:srgbClr val="FF0000"/>
                </a:solidFill>
                <a:latin typeface="Times New Roman" panose="02020603050405020304" pitchFamily="18" charset="0"/>
              </a:rPr>
              <a:t>регуляторних</a:t>
            </a:r>
            <a:r>
              <a:rPr lang="uk-UA" sz="2200" dirty="0">
                <a:latin typeface="Times New Roman" panose="02020603050405020304" pitchFamily="18" charset="0"/>
              </a:rPr>
              <a:t> лікарських речовин включає вітаміни, гормони, метаболіти та антиметаболіти (речовини, які регулюють активність ферментних, гормональних, імунних і генних систем).</a:t>
            </a:r>
            <a:r>
              <a:rPr lang="uk-UA" dirty="0"/>
              <a:t> </a:t>
            </a:r>
            <a:br>
              <a:rPr lang="uk-UA" dirty="0"/>
            </a:br>
            <a:endParaRPr lang="uk-UA" dirty="0"/>
          </a:p>
        </p:txBody>
      </p:sp>
    </p:spTree>
    <p:extLst>
      <p:ext uri="{BB962C8B-B14F-4D97-AF65-F5344CB8AC3E}">
        <p14:creationId xmlns:p14="http://schemas.microsoft.com/office/powerpoint/2010/main" val="2245362740"/>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5" name="Прямоугольник 4"/>
          <p:cNvSpPr/>
          <p:nvPr/>
        </p:nvSpPr>
        <p:spPr>
          <a:xfrm>
            <a:off x="257174" y="76766"/>
            <a:ext cx="8677275" cy="6477735"/>
          </a:xfrm>
          <a:prstGeom prst="rect">
            <a:avLst/>
          </a:prstGeom>
        </p:spPr>
        <p:txBody>
          <a:bodyPr wrap="square">
            <a:spAutoFit/>
          </a:bodyPr>
          <a:lstStyle/>
          <a:p>
            <a:pPr algn="just">
              <a:lnSpc>
                <a:spcPct val="150000"/>
              </a:lnSpc>
            </a:pPr>
            <a:r>
              <a:rPr lang="uk-UA" sz="2800" dirty="0">
                <a:latin typeface="Times New Roman" panose="02020603050405020304" pitchFamily="18" charset="0"/>
                <a:cs typeface="Times New Roman" panose="02020603050405020304" pitchFamily="18" charset="0"/>
              </a:rPr>
              <a:t>Існує також значно більша та деталізована класифікація: «Міжнародна класифікація лікарських засобів» Всесвітньої організації охорони здоров’я. Наприкінці 60-х років ХХ </a:t>
            </a:r>
            <a:r>
              <a:rPr lang="uk-UA" sz="2800" dirty="0" err="1">
                <a:latin typeface="Times New Roman" panose="02020603050405020304" pitchFamily="18" charset="0"/>
                <a:cs typeface="Times New Roman" panose="02020603050405020304" pitchFamily="18" charset="0"/>
              </a:rPr>
              <a:t>ст</a:t>
            </a:r>
            <a:r>
              <a:rPr lang="uk-UA" sz="2800" dirty="0">
                <a:latin typeface="Times New Roman" panose="02020603050405020304" pitchFamily="18" charset="0"/>
                <a:cs typeface="Times New Roman" panose="02020603050405020304" pitchFamily="18" charset="0"/>
              </a:rPr>
              <a:t> Всесвітня організація з охорони здоров’я запропонувала «Анатомо-терапевтично-хімічну (англійська версія назви, яка досить часто фігурує – АТС-класифікація, </a:t>
            </a:r>
            <a:r>
              <a:rPr lang="en-US" sz="2800" b="1" dirty="0">
                <a:solidFill>
                  <a:srgbClr val="FF0000"/>
                </a:solidFill>
                <a:latin typeface="Times New Roman" panose="02020603050405020304" pitchFamily="18" charset="0"/>
                <a:cs typeface="Times New Roman" panose="02020603050405020304" pitchFamily="18" charset="0"/>
              </a:rPr>
              <a:t>Anatomical Therapeutic Chemical</a:t>
            </a:r>
            <a:r>
              <a:rPr lang="en-US" sz="2800"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класифікацію лікарських засобів». Завершений (доповнений) варіант класифікації був опублікований в 1996 році.</a:t>
            </a:r>
            <a:endParaRPr lang="uk-UA" sz="2800" dirty="0"/>
          </a:p>
        </p:txBody>
      </p:sp>
    </p:spTree>
    <p:extLst>
      <p:ext uri="{BB962C8B-B14F-4D97-AF65-F5344CB8AC3E}">
        <p14:creationId xmlns:p14="http://schemas.microsoft.com/office/powerpoint/2010/main" val="4283635052"/>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4" name="Прямоугольник 3"/>
          <p:cNvSpPr/>
          <p:nvPr/>
        </p:nvSpPr>
        <p:spPr>
          <a:xfrm>
            <a:off x="129210" y="397566"/>
            <a:ext cx="8756374" cy="6192529"/>
          </a:xfrm>
          <a:prstGeom prst="rect">
            <a:avLst/>
          </a:prstGeom>
        </p:spPr>
        <p:txBody>
          <a:bodyPr wrap="square">
            <a:spAutoFit/>
          </a:bodyPr>
          <a:lstStyle/>
          <a:p>
            <a:pPr algn="just">
              <a:lnSpc>
                <a:spcPts val="3000"/>
              </a:lnSpc>
            </a:pPr>
            <a:r>
              <a:rPr lang="uk-UA" sz="2000" dirty="0">
                <a:latin typeface="Times New Roman" panose="02020603050405020304" pitchFamily="18" charset="0"/>
              </a:rPr>
              <a:t>Відповідно до цієї класифікації всі лікарські засоби поділяють на групи в залежності від органу або системи, на які вони діють, а також їх терапевтичних і хімічних характеристик.</a:t>
            </a:r>
          </a:p>
          <a:p>
            <a:pPr algn="just">
              <a:lnSpc>
                <a:spcPts val="3000"/>
              </a:lnSpc>
            </a:pPr>
            <a:r>
              <a:rPr lang="uk-UA" sz="2000" dirty="0">
                <a:latin typeface="Times New Roman" panose="02020603050405020304" pitchFamily="18" charset="0"/>
              </a:rPr>
              <a:t>Всі ліки поділені на 14 груп (позначаються буквами латинського алфавіту).</a:t>
            </a:r>
          </a:p>
          <a:p>
            <a:pPr algn="just">
              <a:lnSpc>
                <a:spcPts val="3000"/>
              </a:lnSpc>
            </a:pPr>
            <a:r>
              <a:rPr lang="uk-UA" sz="2000" dirty="0">
                <a:latin typeface="Times New Roman" panose="02020603050405020304" pitchFamily="18" charset="0"/>
              </a:rPr>
              <a:t>Кожна група включає терапевтичні та фармакологічні, а в деяких випадках хімічні підгрупи.</a:t>
            </a:r>
          </a:p>
          <a:p>
            <a:pPr algn="just">
              <a:lnSpc>
                <a:spcPts val="3000"/>
              </a:lnSpc>
            </a:pPr>
            <a:r>
              <a:rPr lang="uk-UA" sz="2000" dirty="0">
                <a:latin typeface="Times New Roman" panose="02020603050405020304" pitchFamily="18" charset="0"/>
              </a:rPr>
              <a:t>Підгрупи мають свої позначення буквами та додаткові цифрові позначення. Кожна лікарська субстанція та лікарські форми мають свій, індекс, який складається з букв і цифр.</a:t>
            </a:r>
          </a:p>
          <a:p>
            <a:pPr algn="just">
              <a:lnSpc>
                <a:spcPts val="3000"/>
              </a:lnSpc>
            </a:pPr>
            <a:r>
              <a:rPr lang="uk-UA" sz="2000" dirty="0">
                <a:latin typeface="Times New Roman" panose="02020603050405020304" pitchFamily="18" charset="0"/>
              </a:rPr>
              <a:t>Класифікація АТХ достатньо детальна і чітко «індексує» кожний лікарський препарат. Це великий банк даних про сучасні лікарські препарати та їх розподіл за вказаними групами. Дана класифікація є цінним класифікаційним документом для користування.</a:t>
            </a:r>
          </a:p>
          <a:p>
            <a:pPr algn="just">
              <a:lnSpc>
                <a:spcPts val="3000"/>
              </a:lnSpc>
            </a:pPr>
            <a:r>
              <a:rPr lang="uk-UA" sz="2000" dirty="0">
                <a:latin typeface="Times New Roman" panose="02020603050405020304" pitchFamily="18" charset="0"/>
              </a:rPr>
              <a:t>За АТХ класифікацією укладений реєстр-формуляр лікарських засобів на території України – Компендіум.</a:t>
            </a:r>
            <a:r>
              <a:rPr lang="uk-UA" dirty="0"/>
              <a:t> </a:t>
            </a:r>
            <a:br>
              <a:rPr lang="uk-UA" dirty="0"/>
            </a:br>
            <a:endParaRPr lang="uk-UA" dirty="0"/>
          </a:p>
        </p:txBody>
      </p:sp>
    </p:spTree>
    <p:extLst>
      <p:ext uri="{BB962C8B-B14F-4D97-AF65-F5344CB8AC3E}">
        <p14:creationId xmlns:p14="http://schemas.microsoft.com/office/powerpoint/2010/main" val="120924170"/>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4" name="Прямоугольник 3"/>
          <p:cNvSpPr/>
          <p:nvPr/>
        </p:nvSpPr>
        <p:spPr>
          <a:xfrm>
            <a:off x="258417" y="4008"/>
            <a:ext cx="8587409" cy="6853992"/>
          </a:xfrm>
          <a:prstGeom prst="rect">
            <a:avLst/>
          </a:prstGeom>
        </p:spPr>
        <p:txBody>
          <a:bodyPr wrap="square">
            <a:spAutoFit/>
          </a:bodyPr>
          <a:lstStyle/>
          <a:p>
            <a:pPr indent="447675" algn="just">
              <a:lnSpc>
                <a:spcPct val="115000"/>
              </a:lnSpc>
            </a:pPr>
            <a:r>
              <a:rPr lang="uk-UA" sz="2400" b="1" i="1" dirty="0">
                <a:latin typeface="Times New Roman" panose="02020603050405020304" pitchFamily="18" charset="0"/>
                <a:ea typeface="Calibri" panose="020F0502020204030204" pitchFamily="34" charset="0"/>
                <a:cs typeface="Times New Roman" panose="02020603050405020304" pitchFamily="18" charset="0"/>
              </a:rPr>
              <a:t>В нашій країні широко використовується класифікація, яка передбачає такі основні групи лікарських засобів:</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 Лікарські засоби, що діють переважно на центральну нервову систему.</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2. Лікарські засоби, що діють переважно на периферичні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нейромедіаторні</a:t>
            </a:r>
            <a:r>
              <a:rPr lang="uk-UA" sz="2400" dirty="0">
                <a:latin typeface="Times New Roman" panose="02020603050405020304" pitchFamily="18" charset="0"/>
                <a:ea typeface="Calibri" panose="020F0502020204030204" pitchFamily="34" charset="0"/>
                <a:cs typeface="Times New Roman" panose="02020603050405020304" pitchFamily="18" charset="0"/>
              </a:rPr>
              <a:t> процеси.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3. Засоби, що діють переважно на чутливі нервові закінчення.</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4. Засоби, що діють на серцево-судинну систему.</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5. Засоби, що підсилюють видільну функцію нирок.</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6. Засоби, що стимулюють і розслаблюють мускулатуру матки.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7. Засоби, що регулюють метаболічні процеси.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8.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Антигіпоксанти</a:t>
            </a:r>
            <a:r>
              <a:rPr lang="uk-UA" sz="2400" dirty="0">
                <a:latin typeface="Times New Roman" panose="02020603050405020304" pitchFamily="18" charset="0"/>
                <a:ea typeface="Calibri" panose="020F0502020204030204" pitchFamily="34" charset="0"/>
                <a:cs typeface="Times New Roman" panose="02020603050405020304" pitchFamily="18" charset="0"/>
              </a:rPr>
              <a:t> і антиоксиданти.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9.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Імуномодулятори</a:t>
            </a:r>
            <a:r>
              <a:rPr lang="uk-UA" sz="2400" dirty="0">
                <a:latin typeface="Times New Roman" panose="02020603050405020304" pitchFamily="18" charset="0"/>
                <a:ea typeface="Calibri" panose="020F0502020204030204" pitchFamily="34" charset="0"/>
                <a:cs typeface="Times New Roman" panose="02020603050405020304" pitchFamily="18" charset="0"/>
              </a:rPr>
              <a:t> та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імунокоректори</a:t>
            </a:r>
            <a:r>
              <a:rPr lang="uk-UA" sz="2400"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10. Протимікробні, противірусні та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протипаразитарні</a:t>
            </a:r>
            <a:r>
              <a:rPr lang="uk-UA" sz="2400" dirty="0">
                <a:latin typeface="Times New Roman" panose="02020603050405020304" pitchFamily="18" charset="0"/>
                <a:ea typeface="Calibri" panose="020F0502020204030204" pitchFamily="34" charset="0"/>
                <a:cs typeface="Times New Roman" panose="02020603050405020304" pitchFamily="18" charset="0"/>
              </a:rPr>
              <a:t> засоби.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11. Препарати для лікування онкологічних захворювань.</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12.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Рентгеноконтрастні</a:t>
            </a:r>
            <a:r>
              <a:rPr lang="uk-UA" sz="2400" dirty="0">
                <a:latin typeface="Times New Roman" panose="02020603050405020304" pitchFamily="18" charset="0"/>
                <a:ea typeface="Calibri" panose="020F0502020204030204" pitchFamily="34" charset="0"/>
                <a:cs typeface="Times New Roman" panose="02020603050405020304" pitchFamily="18" charset="0"/>
              </a:rPr>
              <a:t> та інші діагностичні препарати.</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5567927"/>
      </p:ext>
    </p:extLst>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9" name="Google Shape;219;p31"/>
          <p:cNvSpPr/>
          <p:nvPr/>
        </p:nvSpPr>
        <p:spPr>
          <a:xfrm>
            <a:off x="1835150" y="333375"/>
            <a:ext cx="5219700" cy="1416050"/>
          </a:xfrm>
          <a:prstGeom prst="rect">
            <a:avLst/>
          </a:prstGeom>
        </p:spPr>
        <p:txBody>
          <a:bodyPr>
            <a:prstTxWarp prst="textPlain">
              <a:avLst/>
            </a:prstTxWarp>
          </a:bodyPr>
          <a:lstStyle/>
          <a:p>
            <a:pPr lvl="0" algn="l"/>
            <a:endParaRPr sz="100" b="0" i="0" dirty="0">
              <a:ln>
                <a:noFill/>
              </a:ln>
              <a:solidFill>
                <a:schemeClr val="accent2"/>
              </a:solidFill>
              <a:latin typeface="Times New Roman"/>
            </a:endParaRPr>
          </a:p>
        </p:txBody>
      </p:sp>
      <p:sp>
        <p:nvSpPr>
          <p:cNvPr id="3" name="Прямоугольник 2"/>
          <p:cNvSpPr/>
          <p:nvPr/>
        </p:nvSpPr>
        <p:spPr>
          <a:xfrm>
            <a:off x="278295" y="-39273"/>
            <a:ext cx="8865705" cy="6897273"/>
          </a:xfrm>
          <a:prstGeom prst="rect">
            <a:avLst/>
          </a:prstGeom>
        </p:spPr>
        <p:txBody>
          <a:bodyPr wrap="square">
            <a:spAutoFit/>
          </a:bodyPr>
          <a:lstStyle/>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Єдиної системи (загального принципу) складання назв лікарських препаратів до нашого часу не існує, лише найменування лікарських засобів природнього походження прийнято пов’язувати з їх походженням.</a:t>
            </a: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Визначені емпіричним шляхом, отримали назви за тими ефектами, які вони викликали. Так, ацетанілід (викликає жарознижуючий ефект) отримав назву антифебрин – від </a:t>
            </a:r>
            <a:r>
              <a:rPr lang="uk-UA" sz="2200" i="1" dirty="0">
                <a:latin typeface="Times New Roman" panose="02020603050405020304" pitchFamily="18" charset="0"/>
                <a:ea typeface="Calibri" panose="020F0502020204030204" pitchFamily="34" charset="0"/>
                <a:cs typeface="Times New Roman" panose="02020603050405020304" pitchFamily="18" charset="0"/>
              </a:rPr>
              <a:t>анти </a:t>
            </a:r>
            <a:r>
              <a:rPr lang="uk-UA" sz="2200" dirty="0">
                <a:latin typeface="Times New Roman" panose="02020603050405020304" pitchFamily="18" charset="0"/>
                <a:ea typeface="Calibri" panose="020F0502020204030204" pitchFamily="34" charset="0"/>
                <a:cs typeface="Times New Roman" panose="02020603050405020304" pitchFamily="18" charset="0"/>
              </a:rPr>
              <a:t>і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febris</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жар, лихоманка. За таким же принципом отримав назву антипірин. Етиловий ефір </a:t>
            </a:r>
            <a:r>
              <a:rPr lang="uk-UA" sz="2200" i="1" dirty="0">
                <a:latin typeface="Times New Roman" panose="02020603050405020304" pitchFamily="18" charset="0"/>
                <a:ea typeface="Calibri" panose="020F0502020204030204" pitchFamily="34" charset="0"/>
                <a:cs typeface="Times New Roman" panose="02020603050405020304" pitchFamily="18" charset="0"/>
              </a:rPr>
              <a:t>пара-</a:t>
            </a:r>
            <a:r>
              <a:rPr lang="uk-UA" sz="2200" dirty="0" err="1">
                <a:latin typeface="Times New Roman" panose="02020603050405020304" pitchFamily="18" charset="0"/>
                <a:ea typeface="Calibri" panose="020F0502020204030204" pitchFamily="34" charset="0"/>
                <a:cs typeface="Times New Roman" panose="02020603050405020304" pitchFamily="18" charset="0"/>
              </a:rPr>
              <a:t>амінобензенової</a:t>
            </a:r>
            <a:r>
              <a:rPr lang="uk-UA" sz="2200" dirty="0">
                <a:latin typeface="Times New Roman" panose="02020603050405020304" pitchFamily="18" charset="0"/>
                <a:ea typeface="Calibri" panose="020F0502020204030204" pitchFamily="34" charset="0"/>
                <a:cs typeface="Times New Roman" panose="02020603050405020304" pitchFamily="18" charset="0"/>
              </a:rPr>
              <a:t> кислоти, який викликає місцеву знеболюючу дію, отримав назву анестезин від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an</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заперечення та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esthesia</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чутливість, дотик. </a:t>
            </a: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В наш час продовжують давати назви препаратам за лікарським ефектом, який вони викликають: </a:t>
            </a:r>
            <a:r>
              <a:rPr lang="uk-UA" sz="2200" dirty="0" err="1">
                <a:latin typeface="Times New Roman" panose="02020603050405020304" pitchFamily="18" charset="0"/>
                <a:ea typeface="Calibri" panose="020F0502020204030204" pitchFamily="34" charset="0"/>
                <a:cs typeface="Times New Roman" panose="02020603050405020304" pitchFamily="18" charset="0"/>
              </a:rPr>
              <a:t>Адверзутен</a:t>
            </a:r>
            <a:r>
              <a:rPr lang="uk-UA" sz="2200" dirty="0">
                <a:latin typeface="Times New Roman" panose="02020603050405020304" pitchFamily="18" charset="0"/>
                <a:ea typeface="Calibri" panose="020F0502020204030204" pitchFamily="34" charset="0"/>
                <a:cs typeface="Times New Roman" panose="02020603050405020304" pitchFamily="18" charset="0"/>
              </a:rPr>
              <a:t> – від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adverse</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проти та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tensio</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тиск (крові); Анальгін –від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an</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заперечення та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algos</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біль.</a:t>
            </a:r>
          </a:p>
          <a:p>
            <a:r>
              <a:rPr lang="uk-UA" sz="2200" dirty="0">
                <a:latin typeface="Times New Roman" panose="02020603050405020304" pitchFamily="18" charset="0"/>
                <a:ea typeface="Calibri" panose="020F0502020204030204" pitchFamily="34" charset="0"/>
                <a:cs typeface="Times New Roman" panose="02020603050405020304" pitchFamily="18" charset="0"/>
              </a:rPr>
              <a:t>В деяких випадках в назвах препаратів поєднуються елементи лікарської дії та хімічної структури або джерела їх добування: </a:t>
            </a:r>
            <a:r>
              <a:rPr lang="uk-UA" sz="2200" dirty="0" err="1">
                <a:latin typeface="Times New Roman" panose="02020603050405020304" pitchFamily="18" charset="0"/>
                <a:ea typeface="Calibri" panose="020F0502020204030204" pitchFamily="34" charset="0"/>
                <a:cs typeface="Times New Roman" panose="02020603050405020304" pitchFamily="18" charset="0"/>
              </a:rPr>
              <a:t>Уросульфан</a:t>
            </a:r>
            <a:r>
              <a:rPr lang="uk-UA" sz="2200" dirty="0">
                <a:latin typeface="Times New Roman" panose="02020603050405020304" pitchFamily="18" charset="0"/>
                <a:ea typeface="Calibri" panose="020F0502020204030204" pitchFamily="34" charset="0"/>
                <a:cs typeface="Times New Roman" panose="02020603050405020304" pitchFamily="18" charset="0"/>
              </a:rPr>
              <a:t> – сульфамід з переважним впливом на флору сечових шляхів. </a:t>
            </a:r>
            <a:r>
              <a:rPr lang="uk-UA" sz="2200" dirty="0" err="1">
                <a:latin typeface="Times New Roman" panose="02020603050405020304" pitchFamily="18" charset="0"/>
                <a:ea typeface="Calibri" panose="020F0502020204030204" pitchFamily="34" charset="0"/>
                <a:cs typeface="Times New Roman" panose="02020603050405020304" pitchFamily="18" charset="0"/>
              </a:rPr>
              <a:t>Вінбластин</a:t>
            </a:r>
            <a:r>
              <a:rPr lang="uk-UA" sz="2200" dirty="0">
                <a:latin typeface="Times New Roman" panose="02020603050405020304" pitchFamily="18" charset="0"/>
                <a:ea typeface="Calibri" panose="020F0502020204030204" pitchFamily="34" charset="0"/>
                <a:cs typeface="Times New Roman" panose="02020603050405020304" pitchFamily="18" charset="0"/>
              </a:rPr>
              <a:t> – алкалоїд з </a:t>
            </a:r>
            <a:r>
              <a:rPr lang="uk-UA" sz="2200" dirty="0" err="1">
                <a:latin typeface="Times New Roman" panose="02020603050405020304" pitchFamily="18" charset="0"/>
                <a:ea typeface="Calibri" panose="020F0502020204030204" pitchFamily="34" charset="0"/>
                <a:cs typeface="Times New Roman" panose="02020603050405020304" pitchFamily="18" charset="0"/>
              </a:rPr>
              <a:t>Vinca</a:t>
            </a:r>
            <a:r>
              <a:rPr lang="uk-UA" sz="2200" dirty="0">
                <a:latin typeface="Times New Roman" panose="02020603050405020304" pitchFamily="18" charset="0"/>
                <a:ea typeface="Calibri" panose="020F0502020204030204" pitchFamily="34" charset="0"/>
                <a:cs typeface="Times New Roman" panose="02020603050405020304" pitchFamily="18" charset="0"/>
              </a:rPr>
              <a:t> з </a:t>
            </a:r>
            <a:r>
              <a:rPr lang="uk-UA" sz="2200" dirty="0" err="1">
                <a:latin typeface="Times New Roman" panose="02020603050405020304" pitchFamily="18" charset="0"/>
                <a:ea typeface="Calibri" panose="020F0502020204030204" pitchFamily="34" charset="0"/>
                <a:cs typeface="Times New Roman" panose="02020603050405020304" pitchFamily="18" charset="0"/>
              </a:rPr>
              <a:t>антибластовою</a:t>
            </a:r>
            <a:r>
              <a:rPr lang="uk-UA" sz="2200" dirty="0">
                <a:latin typeface="Times New Roman" panose="02020603050405020304" pitchFamily="18" charset="0"/>
                <a:ea typeface="Calibri" panose="020F0502020204030204" pitchFamily="34" charset="0"/>
                <a:cs typeface="Times New Roman" panose="02020603050405020304" pitchFamily="18" charset="0"/>
              </a:rPr>
              <a:t> активністю.</a:t>
            </a:r>
            <a:endParaRPr lang="uk-UA"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448497"/>
      </p:ext>
    </p:extLst>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3" name="Прямоугольник 2"/>
          <p:cNvSpPr/>
          <p:nvPr/>
        </p:nvSpPr>
        <p:spPr>
          <a:xfrm>
            <a:off x="258417" y="1000028"/>
            <a:ext cx="8537713" cy="4912114"/>
          </a:xfrm>
          <a:prstGeom prst="rect">
            <a:avLst/>
          </a:prstGeom>
        </p:spPr>
        <p:txBody>
          <a:bodyPr wrap="square">
            <a:spAutoFit/>
          </a:bodyPr>
          <a:lstStyle/>
          <a:p>
            <a:pPr indent="450215"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На допомогу лікарю і фармацевту покликана прийти розроблена всесвітньою організацією охорони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здоровя</a:t>
            </a:r>
            <a:r>
              <a:rPr lang="uk-UA" sz="2400" dirty="0">
                <a:latin typeface="Times New Roman" panose="02020603050405020304" pitchFamily="18" charset="0"/>
                <a:ea typeface="Calibri" panose="020F0502020204030204" pitchFamily="34" charset="0"/>
                <a:cs typeface="Times New Roman" panose="02020603050405020304" pitchFamily="18" charset="0"/>
              </a:rPr>
              <a:t> (ВООЗ) система міжнародних непатентованих найменувань – МНН. Вперше виконавчий комітет ВООЗ опублікував «Основні принципи складання міжнародних непатентованих найменувань для фармацевтичних речовин» в 1955 році. З того часу ця система постійно удосконалюється.</a:t>
            </a:r>
          </a:p>
          <a:p>
            <a:pPr algn="just"/>
            <a:r>
              <a:rPr lang="uk-UA" sz="2400" dirty="0">
                <a:latin typeface="Times New Roman" panose="02020603050405020304" pitchFamily="18" charset="0"/>
                <a:ea typeface="Calibri" panose="020F0502020204030204" pitchFamily="34" charset="0"/>
                <a:cs typeface="Times New Roman" panose="02020603050405020304" pitchFamily="18" charset="0"/>
              </a:rPr>
              <a:t>Основне завдання МНН полягало в створенні для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фармакологічно</a:t>
            </a:r>
            <a:r>
              <a:rPr lang="uk-UA" sz="2400" dirty="0">
                <a:latin typeface="Times New Roman" panose="02020603050405020304" pitchFamily="18" charset="0"/>
                <a:ea typeface="Calibri" panose="020F0502020204030204" pitchFamily="34" charset="0"/>
                <a:cs typeface="Times New Roman" panose="02020603050405020304" pitchFamily="18" charset="0"/>
              </a:rPr>
              <a:t> активних (лікарських) субстанцій таких найменувань, які б не залежали від патентів, не були б будь-чиєю патентною власністю та могли вільно використовуватись як єдині назви в різних країнах (а з часом і в усьому світі).</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824726"/>
      </p:ext>
    </p:extLst>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78294" y="72801"/>
            <a:ext cx="8627165" cy="6681124"/>
          </a:xfrm>
          <a:prstGeom prst="rect">
            <a:avLst/>
          </a:prstGeom>
        </p:spPr>
        <p:txBody>
          <a:bodyPr wrap="square">
            <a:spAutoFit/>
          </a:bodyPr>
          <a:lstStyle/>
          <a:p>
            <a:pPr indent="450215" algn="just">
              <a:lnSpc>
                <a:spcPct val="150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Основні принципи складання МНН передбачають, що такі назви надаються лише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фармакологічно</a:t>
            </a:r>
            <a:r>
              <a:rPr lang="uk-UA" sz="2400" dirty="0">
                <a:latin typeface="Times New Roman" panose="02020603050405020304" pitchFamily="18" charset="0"/>
                <a:ea typeface="Calibri" panose="020F0502020204030204" pitchFamily="34" charset="0"/>
                <a:cs typeface="Times New Roman" panose="02020603050405020304" pitchFamily="18" charset="0"/>
              </a:rPr>
              <a:t> активним субстанціям. МНН повинні мати написання та вимову, які легко розрізняються, не бути дуже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довгими,не</a:t>
            </a:r>
            <a:r>
              <a:rPr lang="uk-UA" sz="2400" dirty="0">
                <a:latin typeface="Times New Roman" panose="02020603050405020304" pitchFamily="18" charset="0"/>
                <a:ea typeface="Calibri" panose="020F0502020204030204" pitchFamily="34" charset="0"/>
                <a:cs typeface="Times New Roman" panose="02020603050405020304" pitchFamily="18" charset="0"/>
              </a:rPr>
              <a:t> містити анатомічних, фізіологічних і терапевтичних понять. Разом з тим, найменування речовин, які відносяться до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фармакологічно</a:t>
            </a:r>
            <a:r>
              <a:rPr lang="uk-UA" sz="2400" dirty="0">
                <a:latin typeface="Times New Roman" panose="02020603050405020304" pitchFamily="18" charset="0"/>
                <a:ea typeface="Calibri" panose="020F0502020204030204" pitchFamily="34" charset="0"/>
                <a:cs typeface="Times New Roman" panose="02020603050405020304" pitchFamily="18" charset="0"/>
              </a:rPr>
              <a:t> близьких препаратів, повинні вказувати на цей зв’язок. Рекомендується, зокрема, використовувати для цього загальні частини слів. Наприклад, в назві речовини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діазепаму</a:t>
            </a:r>
            <a:r>
              <a:rPr lang="uk-UA" sz="2400" dirty="0">
                <a:latin typeface="Times New Roman" panose="02020603050405020304" pitchFamily="18" charset="0"/>
                <a:ea typeface="Calibri" panose="020F0502020204030204" pitchFamily="34" charset="0"/>
                <a:cs typeface="Times New Roman" panose="02020603050405020304" pitchFamily="18" charset="0"/>
              </a:rPr>
              <a:t> включати суфікс«-</a:t>
            </a:r>
            <a:r>
              <a:rPr lang="uk-UA" sz="2400" dirty="0" err="1">
                <a:latin typeface="Times New Roman" panose="02020603050405020304" pitchFamily="18" charset="0"/>
                <a:ea typeface="Calibri" panose="020F0502020204030204" pitchFamily="34" charset="0"/>
                <a:cs typeface="Times New Roman" panose="02020603050405020304" pitchFamily="18" charset="0"/>
              </a:rPr>
              <a:t>азепам</a:t>
            </a:r>
            <a:r>
              <a:rPr lang="uk-UA" sz="2400" dirty="0">
                <a:latin typeface="Times New Roman" panose="02020603050405020304" pitchFamily="18" charset="0"/>
                <a:ea typeface="Calibri" panose="020F0502020204030204" pitchFamily="34" charset="0"/>
                <a:cs typeface="Times New Roman" panose="02020603050405020304" pitchFamily="18" charset="0"/>
              </a:rPr>
              <a:t>», антибіотиків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цефалоспоринів</a:t>
            </a:r>
            <a:r>
              <a:rPr lang="uk-UA" sz="2400" dirty="0">
                <a:latin typeface="Times New Roman" panose="02020603050405020304" pitchFamily="18" charset="0"/>
                <a:ea typeface="Calibri" panose="020F0502020204030204" pitchFamily="34" charset="0"/>
                <a:cs typeface="Times New Roman" panose="02020603050405020304" pitchFamily="18" charset="0"/>
              </a:rPr>
              <a:t> –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цеф</a:t>
            </a:r>
            <a:r>
              <a:rPr lang="uk-UA" sz="2400" dirty="0">
                <a:latin typeface="Times New Roman" panose="02020603050405020304" pitchFamily="18" charset="0"/>
                <a:ea typeface="Calibri" panose="020F0502020204030204" pitchFamily="34" charset="0"/>
                <a:cs typeface="Times New Roman" panose="02020603050405020304" pitchFamily="18" charset="0"/>
              </a:rPr>
              <a:t>», β-</a:t>
            </a:r>
            <a:r>
              <a:rPr lang="uk-UA" sz="2400" dirty="0" err="1">
                <a:latin typeface="Times New Roman" panose="02020603050405020304" pitchFamily="18" charset="0"/>
                <a:ea typeface="Calibri" panose="020F0502020204030204" pitchFamily="34" charset="0"/>
                <a:cs typeface="Times New Roman" panose="02020603050405020304" pitchFamily="18" charset="0"/>
              </a:rPr>
              <a:t>адреноблокаторів</a:t>
            </a:r>
            <a:r>
              <a:rPr lang="uk-UA" sz="2400" dirty="0">
                <a:latin typeface="Times New Roman" panose="02020603050405020304" pitchFamily="18" charset="0"/>
                <a:ea typeface="Calibri" panose="020F0502020204030204" pitchFamily="34" charset="0"/>
                <a:cs typeface="Times New Roman" panose="02020603050405020304" pitchFamily="18" charset="0"/>
              </a:rPr>
              <a:t>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пропранолола</a:t>
            </a:r>
            <a:r>
              <a:rPr lang="uk-UA" sz="2400" dirty="0">
                <a:latin typeface="Times New Roman" panose="02020603050405020304" pitchFamily="18" charset="0"/>
                <a:ea typeface="Calibri" panose="020F0502020204030204" pitchFamily="34" charset="0"/>
                <a:cs typeface="Times New Roman" panose="02020603050405020304" pitchFamily="18" charset="0"/>
              </a:rPr>
              <a:t> –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олол</a:t>
            </a:r>
            <a:r>
              <a:rPr lang="uk-UA" sz="2400" dirty="0">
                <a:latin typeface="Times New Roman" panose="02020603050405020304" pitchFamily="18" charset="0"/>
                <a:ea typeface="Calibri" panose="020F0502020204030204" pitchFamily="34" charset="0"/>
                <a:cs typeface="Times New Roman" panose="02020603050405020304" pitchFamily="18" charset="0"/>
              </a:rPr>
              <a:t>» та ін.</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7257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9330" y="82102"/>
            <a:ext cx="8925339" cy="6321731"/>
          </a:xfrm>
          <a:prstGeom prst="rect">
            <a:avLst/>
          </a:prstGeom>
        </p:spPr>
        <p:txBody>
          <a:bodyPr wrap="square">
            <a:spAutoFit/>
          </a:bodyPr>
          <a:lstStyle/>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Всесвітньою організацією з охорони здоров’я присвоєно та публіковано велику кількість МНН. В наш час МНН надається практично кожному новому лікарському препарату. МНН присвоєно великій кількості вітчизняних лікарських препаратів. Міжнародні непатентовані назви прийняті в сучасній медичній літературі.</a:t>
            </a:r>
            <a:endParaRPr lang="uk-UA" sz="22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Система МНН суттєво полегшила користування сучасними лікарськими препаратами. Лікарі та фармацевти отримали можливість вільно орієнтуватися в “потоці” торгових назв; визначати відповідність препарату потребам хворого; робити заміну однаково діючих препаратів (у випадку розбіжності в їх торгових назвах).</a:t>
            </a:r>
            <a:endParaRPr lang="uk-UA" sz="22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Фармакопейна (контрольно-аналітична) служба отримала можливість висувати чіткі вимоги до </a:t>
            </a:r>
            <a:r>
              <a:rPr lang="uk-UA" sz="2200" dirty="0" err="1">
                <a:latin typeface="Times New Roman" panose="02020603050405020304" pitchFamily="18" charset="0"/>
                <a:ea typeface="Calibri" panose="020F0502020204030204" pitchFamily="34" charset="0"/>
                <a:cs typeface="Times New Roman" panose="02020603050405020304" pitchFamily="18" charset="0"/>
              </a:rPr>
              <a:t>співпадіння</a:t>
            </a:r>
            <a:r>
              <a:rPr lang="uk-UA" sz="2200" dirty="0">
                <a:latin typeface="Times New Roman" panose="02020603050405020304" pitchFamily="18" charset="0"/>
                <a:ea typeface="Calibri" panose="020F0502020204030204" pitchFamily="34" charset="0"/>
                <a:cs typeface="Times New Roman" panose="02020603050405020304" pitchFamily="18" charset="0"/>
              </a:rPr>
              <a:t> якісних показників однакових по МНН речовин у випадку розбіжностей в їх торгових назвах. Наслідком цих дій стало також посилення контролю за виконанням розробниками та виробниками лікарських препаратів вимог GLP – </a:t>
            </a:r>
            <a:r>
              <a:rPr lang="uk-UA" sz="2200" dirty="0" err="1">
                <a:latin typeface="Times New Roman" panose="02020603050405020304" pitchFamily="18" charset="0"/>
                <a:ea typeface="Calibri" panose="020F0502020204030204" pitchFamily="34" charset="0"/>
                <a:cs typeface="Times New Roman" panose="02020603050405020304" pitchFamily="18" charset="0"/>
              </a:rPr>
              <a:t>Good</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Laboratory</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Practice</a:t>
            </a:r>
            <a:r>
              <a:rPr lang="uk-UA" sz="2200" dirty="0">
                <a:latin typeface="Times New Roman" panose="02020603050405020304" pitchFamily="18" charset="0"/>
                <a:ea typeface="Calibri" panose="020F0502020204030204" pitchFamily="34" charset="0"/>
                <a:cs typeface="Times New Roman" panose="02020603050405020304" pitchFamily="18" charset="0"/>
              </a:rPr>
              <a:t> та GMP – </a:t>
            </a:r>
            <a:r>
              <a:rPr lang="uk-UA" sz="2200" dirty="0" err="1">
                <a:latin typeface="Times New Roman" panose="02020603050405020304" pitchFamily="18" charset="0"/>
                <a:ea typeface="Calibri" panose="020F0502020204030204" pitchFamily="34" charset="0"/>
                <a:cs typeface="Times New Roman" panose="02020603050405020304" pitchFamily="18" charset="0"/>
              </a:rPr>
              <a:t>Good</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Manufacturine</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Practice</a:t>
            </a:r>
            <a:r>
              <a:rPr lang="uk-UA" sz="2200" dirty="0">
                <a:latin typeface="Times New Roman" panose="02020603050405020304" pitchFamily="18" charset="0"/>
                <a:ea typeface="Calibri" panose="020F0502020204030204" pitchFamily="34" charset="0"/>
                <a:cs typeface="Times New Roman" panose="02020603050405020304" pitchFamily="18" charset="0"/>
              </a:rPr>
              <a:t>.</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0728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68964" y="116077"/>
            <a:ext cx="8865705" cy="1200329"/>
          </a:xfrm>
          <a:prstGeom prst="rect">
            <a:avLst/>
          </a:prstGeom>
        </p:spPr>
        <p:txBody>
          <a:bodyPr wrap="square">
            <a:spAutoFit/>
          </a:bodyPr>
          <a:lstStyle/>
          <a:p>
            <a:pPr algn="ctr"/>
            <a:r>
              <a:rPr lang="uk-UA" sz="3600" b="1" i="1" dirty="0">
                <a:latin typeface="Times New Roman" panose="02020603050405020304" pitchFamily="18" charset="0"/>
              </a:rPr>
              <a:t>Зв’язок структура – </a:t>
            </a:r>
            <a:r>
              <a:rPr lang="uk-UA" sz="3600" b="1" i="1" dirty="0" smtClean="0">
                <a:latin typeface="Times New Roman" panose="02020603050405020304" pitchFamily="18" charset="0"/>
              </a:rPr>
              <a:t>біологічна активність</a:t>
            </a:r>
            <a:r>
              <a:rPr lang="uk-UA" sz="3600" dirty="0" smtClean="0"/>
              <a:t> </a:t>
            </a:r>
            <a:endParaRPr lang="uk-UA" sz="3600" dirty="0"/>
          </a:p>
        </p:txBody>
      </p:sp>
      <p:sp>
        <p:nvSpPr>
          <p:cNvPr id="6" name="Прямоугольник 5"/>
          <p:cNvSpPr/>
          <p:nvPr/>
        </p:nvSpPr>
        <p:spPr>
          <a:xfrm>
            <a:off x="168963" y="1551563"/>
            <a:ext cx="8865705" cy="5478423"/>
          </a:xfrm>
          <a:prstGeom prst="rect">
            <a:avLst/>
          </a:prstGeom>
        </p:spPr>
        <p:txBody>
          <a:bodyPr wrap="square">
            <a:spAutoFit/>
          </a:bodyPr>
          <a:lstStyle/>
          <a:p>
            <a:pPr indent="447675" algn="just"/>
            <a:r>
              <a:rPr lang="uk-UA" sz="2400" dirty="0">
                <a:latin typeface="Times New Roman" panose="02020603050405020304" pitchFamily="18" charset="0"/>
                <a:cs typeface="Times New Roman" panose="02020603050405020304" pitchFamily="18" charset="0"/>
              </a:rPr>
              <a:t>Біологічна активність речовини визначається її хімічною та просторовою будовою. Однак, рівень такої активності (ефективність дії) може суттєво залежати і від інших факторів. Так, важливим фактором для багатьох ЛР є добра розчинність у воді, тому що вони переносяться в організмі, головним чином, током крові, що сприяє створенню концентрації, достатньої для виявлення фармакологічної дії. Також лікарські речовини повинні мати добру </a:t>
            </a:r>
            <a:r>
              <a:rPr lang="uk-UA" sz="2400" dirty="0" err="1">
                <a:latin typeface="Times New Roman" panose="02020603050405020304" pitchFamily="18" charset="0"/>
                <a:cs typeface="Times New Roman" panose="02020603050405020304" pitchFamily="18" charset="0"/>
              </a:rPr>
              <a:t>ліпофільність</a:t>
            </a:r>
            <a:r>
              <a:rPr lang="uk-UA" sz="2400" dirty="0">
                <a:latin typeface="Times New Roman" panose="02020603050405020304" pitchFamily="18" charset="0"/>
                <a:cs typeface="Times New Roman" panose="02020603050405020304" pitchFamily="18" charset="0"/>
              </a:rPr>
              <a:t> і володіти здатністю проникати крізь клітинні напівпроникні мембрани, щоб впливати на біохімічні процеси метаболізму. Препарати, які діють на центральну нервову систему, повинні вільно переходити з крові до спино-мозкової рідини та мозку, тобто долати </a:t>
            </a:r>
            <a:r>
              <a:rPr lang="uk-UA" sz="2400" dirty="0" err="1">
                <a:latin typeface="Times New Roman" panose="02020603050405020304" pitchFamily="18" charset="0"/>
                <a:cs typeface="Times New Roman" panose="02020603050405020304" pitchFamily="18" charset="0"/>
              </a:rPr>
              <a:t>гематоенцефалічний</a:t>
            </a:r>
            <a:r>
              <a:rPr lang="uk-UA" sz="2400" dirty="0">
                <a:latin typeface="Times New Roman" panose="02020603050405020304" pitchFamily="18" charset="0"/>
                <a:cs typeface="Times New Roman" panose="02020603050405020304" pitchFamily="18" charset="0"/>
              </a:rPr>
              <a:t> бар’єр, який захищає мозок від проникнення до нього сторонніх речовин, розчинених в крові.</a:t>
            </a:r>
            <a:r>
              <a:rPr lang="uk-UA" dirty="0"/>
              <a:t/>
            </a:r>
            <a:br>
              <a:rPr lang="uk-UA" dirty="0"/>
            </a:br>
            <a:endParaRPr lang="uk-UA" dirty="0"/>
          </a:p>
        </p:txBody>
      </p:sp>
    </p:spTree>
    <p:extLst>
      <p:ext uri="{BB962C8B-B14F-4D97-AF65-F5344CB8AC3E}">
        <p14:creationId xmlns:p14="http://schemas.microsoft.com/office/powerpoint/2010/main" val="1750700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9208" y="165199"/>
            <a:ext cx="8865705" cy="6555641"/>
          </a:xfrm>
          <a:prstGeom prst="rect">
            <a:avLst/>
          </a:prstGeom>
        </p:spPr>
        <p:txBody>
          <a:bodyPr wrap="square">
            <a:spAutoFit/>
          </a:bodyPr>
          <a:lstStyle/>
          <a:p>
            <a:pPr indent="447675" algn="just"/>
            <a:r>
              <a:rPr lang="uk-UA" sz="2800" dirty="0">
                <a:latin typeface="Times New Roman" panose="02020603050405020304" pitchFamily="18" charset="0"/>
                <a:ea typeface="Calibri" panose="020F0502020204030204" pitchFamily="34" charset="0"/>
                <a:cs typeface="Times New Roman" panose="02020603050405020304" pitchFamily="18" charset="0"/>
              </a:rPr>
              <a:t>Іншим бар’єром для проникнення лікарської речовини з крові до тканин органу – мішені є стінки капілярів. Для більшості лікарських речовин з невеликою молекулярною масою цей бар’єр є нездоланним. Існує ще один бар’єр – плацентарний, який відокремлює організм матері від плоду. Зазвичай, він є легкопроникним для лікарських речовин, тому вибір препаратів для вагітних жінок відбувається надзвичайно ретельно. В цілому, молекула ліків крім основного </a:t>
            </a:r>
            <a:r>
              <a:rPr lang="uk-UA" sz="2800" dirty="0" err="1">
                <a:latin typeface="Times New Roman" panose="02020603050405020304" pitchFamily="18" charset="0"/>
                <a:ea typeface="Calibri" panose="020F0502020204030204" pitchFamily="34" charset="0"/>
                <a:cs typeface="Times New Roman" panose="02020603050405020304" pitchFamily="18" charset="0"/>
              </a:rPr>
              <a:t>фармакофорного</a:t>
            </a:r>
            <a:r>
              <a:rPr lang="uk-UA" sz="2800" dirty="0">
                <a:latin typeface="Times New Roman" panose="02020603050405020304" pitchFamily="18" charset="0"/>
                <a:ea typeface="Calibri" panose="020F0502020204030204" pitchFamily="34" charset="0"/>
                <a:cs typeface="Times New Roman" panose="02020603050405020304" pitchFamily="18" charset="0"/>
              </a:rPr>
              <a:t> угрупування, яке безпосередньо відповідає за терапевтичний ефект, повинна містити також гідрофільні та (або) </a:t>
            </a:r>
            <a:r>
              <a:rPr lang="uk-UA" sz="2800" dirty="0" err="1">
                <a:latin typeface="Times New Roman" panose="02020603050405020304" pitchFamily="18" charset="0"/>
                <a:ea typeface="Calibri" panose="020F0502020204030204" pitchFamily="34" charset="0"/>
                <a:cs typeface="Times New Roman" panose="02020603050405020304" pitchFamily="18" charset="0"/>
              </a:rPr>
              <a:t>ліпофільні</a:t>
            </a:r>
            <a:r>
              <a:rPr lang="uk-UA" sz="2800" dirty="0">
                <a:latin typeface="Times New Roman" panose="02020603050405020304" pitchFamily="18" charset="0"/>
                <a:ea typeface="Calibri" panose="020F0502020204030204" pitchFamily="34" charset="0"/>
                <a:cs typeface="Times New Roman" panose="02020603050405020304" pitchFamily="18" charset="0"/>
              </a:rPr>
              <a:t> фрагменти (бути по ним збалансованою), щоб здійснювати її нормальний перенос до відповідної системи організму.</a:t>
            </a:r>
            <a:endParaRPr lang="uk-UA" sz="2800" dirty="0"/>
          </a:p>
        </p:txBody>
      </p:sp>
    </p:spTree>
    <p:extLst>
      <p:ext uri="{BB962C8B-B14F-4D97-AF65-F5344CB8AC3E}">
        <p14:creationId xmlns:p14="http://schemas.microsoft.com/office/powerpoint/2010/main" val="1750950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18052" y="0"/>
            <a:ext cx="8567531" cy="6140142"/>
          </a:xfrm>
          <a:prstGeom prst="rect">
            <a:avLst/>
          </a:prstGeom>
        </p:spPr>
        <p:txBody>
          <a:bodyPr wrap="square">
            <a:spAutoFit/>
          </a:bodyPr>
          <a:lstStyle/>
          <a:p>
            <a:pPr indent="450215" algn="just">
              <a:lnSpc>
                <a:spcPct val="115000"/>
              </a:lnSpc>
            </a:pPr>
            <a:r>
              <a:rPr lang="uk-UA" sz="2000" dirty="0">
                <a:latin typeface="Times New Roman" panose="02020603050405020304" pitchFamily="18" charset="0"/>
                <a:ea typeface="Calibri" panose="020F0502020204030204" pitchFamily="34" charset="0"/>
                <a:cs typeface="Times New Roman" panose="02020603050405020304" pitchFamily="18" charset="0"/>
              </a:rPr>
              <a:t>В процесі конструювання лікарського препарату намагаються враховувати наведені вище фактори при введенні відповідних хімічних угрупувань в потенційну лікарську речовину. Так, введення в структуру фенольних угрупувань,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карбоксильних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або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сульфо</a:t>
            </a:r>
            <a:r>
              <a:rPr lang="uk-UA" sz="2000" dirty="0">
                <a:latin typeface="Times New Roman" panose="02020603050405020304" pitchFamily="18" charset="0"/>
                <a:ea typeface="Calibri" panose="020F0502020204030204" pitchFamily="34" charset="0"/>
                <a:cs typeface="Times New Roman" panose="02020603050405020304" pitchFamily="18" charset="0"/>
              </a:rPr>
              <a:t>-груп, основного або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амінійного</a:t>
            </a:r>
            <a:r>
              <a:rPr lang="uk-UA" sz="2000" dirty="0">
                <a:latin typeface="Times New Roman" panose="02020603050405020304" pitchFamily="18" charset="0"/>
                <a:ea typeface="Calibri" panose="020F0502020204030204" pitchFamily="34" charset="0"/>
                <a:cs typeface="Times New Roman" panose="02020603050405020304" pitchFamily="18" charset="0"/>
              </a:rPr>
              <a:t> атома Нітрогену (четвертинна сіль) покращує розчинність у воді органічної молекули лікарської речовини, змінює її основність або кислотність, як правильно, посилює її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біоактивність</a:t>
            </a:r>
            <a:r>
              <a:rPr lang="uk-UA" sz="2000" dirty="0">
                <a:latin typeface="Times New Roman" panose="02020603050405020304" pitchFamily="18" charset="0"/>
                <a:ea typeface="Calibri" panose="020F0502020204030204" pitchFamily="34" charset="0"/>
                <a:cs typeface="Times New Roman" panose="02020603050405020304" pitchFamily="18" charset="0"/>
              </a:rPr>
              <a:t>. Наявність н-</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алкільних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ланцюгів, їх подовження,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атакож</a:t>
            </a:r>
            <a:r>
              <a:rPr lang="uk-UA" sz="2000" dirty="0">
                <a:latin typeface="Times New Roman" panose="02020603050405020304" pitchFamily="18" charset="0"/>
                <a:ea typeface="Calibri" panose="020F0502020204030204" pitchFamily="34" charset="0"/>
                <a:cs typeface="Times New Roman" panose="02020603050405020304" pitchFamily="18" charset="0"/>
              </a:rPr>
              <a:t> введення галогенів, навпаки, підвищує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ліпофільність</a:t>
            </a:r>
            <a:r>
              <a:rPr lang="uk-UA" sz="2000" dirty="0">
                <a:latin typeface="Times New Roman" panose="02020603050405020304" pitchFamily="18" charset="0"/>
                <a:ea typeface="Calibri" panose="020F0502020204030204" pitchFamily="34" charset="0"/>
                <a:cs typeface="Times New Roman" panose="02020603050405020304" pitchFamily="18" charset="0"/>
              </a:rPr>
              <a:t> лікарських речовин (розчинність в жирових тканинах, які можуть виконувати роль лікарського депо) та полегшують їх проходження крізь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біомембрани</a:t>
            </a:r>
            <a:r>
              <a:rPr lang="uk-UA" sz="2000" dirty="0">
                <a:latin typeface="Times New Roman" panose="02020603050405020304" pitchFamily="18" charset="0"/>
                <a:ea typeface="Calibri" panose="020F0502020204030204" pitchFamily="34" charset="0"/>
                <a:cs typeface="Times New Roman" panose="02020603050405020304" pitchFamily="18" charset="0"/>
              </a:rPr>
              <a:t>.</a:t>
            </a:r>
            <a:endParaRPr lang="uk-UA" sz="2000" dirty="0">
              <a:latin typeface="Calibri" panose="020F0502020204030204" pitchFamily="34" charset="0"/>
              <a:ea typeface="Calibri" panose="020F0502020204030204" pitchFamily="34" charset="0"/>
              <a:cs typeface="Times New Roman" panose="02020603050405020304" pitchFamily="18" charset="0"/>
            </a:endParaRPr>
          </a:p>
          <a:p>
            <a:pPr indent="447675"/>
            <a:r>
              <a:rPr lang="uk-UA" sz="2000" dirty="0">
                <a:latin typeface="Times New Roman" panose="02020603050405020304" pitchFamily="18" charset="0"/>
                <a:ea typeface="Calibri" panose="020F0502020204030204" pitchFamily="34" charset="0"/>
                <a:cs typeface="Times New Roman" panose="02020603050405020304" pitchFamily="18" charset="0"/>
              </a:rPr>
              <a:t>Присутність розгалужених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алкільних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замісників та атомів галогенів ускладнюють метаболізм (зокрема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біоокиснення</a:t>
            </a:r>
            <a:r>
              <a:rPr lang="uk-UA" sz="2000" dirty="0">
                <a:latin typeface="Times New Roman" panose="02020603050405020304" pitchFamily="18" charset="0"/>
                <a:ea typeface="Calibri" panose="020F0502020204030204" pitchFamily="34" charset="0"/>
                <a:cs typeface="Times New Roman" panose="02020603050405020304" pitchFamily="18" charset="0"/>
              </a:rPr>
              <a:t>) лікарських речовин.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Циклоалкільні</a:t>
            </a:r>
            <a:r>
              <a:rPr lang="uk-UA" sz="2000" dirty="0">
                <a:latin typeface="Times New Roman" panose="02020603050405020304" pitchFamily="18" charset="0"/>
                <a:ea typeface="Calibri" panose="020F0502020204030204" pitchFamily="34" charset="0"/>
                <a:cs typeface="Times New Roman" panose="02020603050405020304" pitchFamily="18" charset="0"/>
              </a:rPr>
              <a:t> угрупування покращують сполучення з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біорецептором</a:t>
            </a:r>
            <a:r>
              <a:rPr lang="uk-UA" sz="2000" dirty="0">
                <a:latin typeface="Times New Roman" panose="02020603050405020304" pitchFamily="18" charset="0"/>
                <a:ea typeface="Calibri" panose="020F0502020204030204" pitchFamily="34" charset="0"/>
                <a:cs typeface="Times New Roman" panose="02020603050405020304" pitchFamily="18" charset="0"/>
              </a:rPr>
              <a:t> за рахунок Ван-дер-Вальсових сил. Застосування лікарських речовин з спиртовою або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карбоксильною</a:t>
            </a:r>
            <a:r>
              <a:rPr lang="uk-UA" sz="2000" dirty="0">
                <a:latin typeface="Times New Roman" panose="02020603050405020304" pitchFamily="18" charset="0"/>
                <a:ea typeface="Calibri" panose="020F0502020204030204" pitchFamily="34" charset="0"/>
                <a:cs typeface="Times New Roman" panose="02020603050405020304" pitchFamily="18" charset="0"/>
              </a:rPr>
              <a:t> групами (у вигляді їх складних або простих ефірів) змінює полярність молекули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молекули</a:t>
            </a:r>
            <a:r>
              <a:rPr lang="uk-UA" sz="2000" dirty="0">
                <a:latin typeface="Times New Roman" panose="02020603050405020304" pitchFamily="18" charset="0"/>
                <a:ea typeface="Calibri" panose="020F0502020204030204" pitchFamily="34" charset="0"/>
                <a:cs typeface="Times New Roman" panose="02020603050405020304" pitchFamily="18" charset="0"/>
              </a:rPr>
              <a:t> лікарської речовини та гальмує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біодекарбоксилювання</a:t>
            </a:r>
            <a:r>
              <a:rPr lang="uk-UA" sz="2000" dirty="0">
                <a:latin typeface="Times New Roman" panose="02020603050405020304" pitchFamily="18" charset="0"/>
                <a:ea typeface="Calibri" panose="020F0502020204030204" pitchFamily="34" charset="0"/>
                <a:cs typeface="Times New Roman" panose="02020603050405020304" pitchFamily="18" charset="0"/>
              </a:rPr>
              <a:t>.</a:t>
            </a:r>
            <a:endParaRPr lang="uk-UA" sz="2000" dirty="0"/>
          </a:p>
        </p:txBody>
      </p:sp>
    </p:spTree>
    <p:extLst>
      <p:ext uri="{BB962C8B-B14F-4D97-AF65-F5344CB8AC3E}">
        <p14:creationId xmlns:p14="http://schemas.microsoft.com/office/powerpoint/2010/main" val="3288683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8783" y="123474"/>
            <a:ext cx="8855765" cy="6601807"/>
          </a:xfrm>
          <a:prstGeom prst="rect">
            <a:avLst/>
          </a:prstGeom>
        </p:spPr>
        <p:txBody>
          <a:bodyPr wrap="square">
            <a:spAutoFit/>
          </a:bodyPr>
          <a:lstStyle/>
          <a:p>
            <a:pPr algn="ctr">
              <a:lnSpc>
                <a:spcPct val="115000"/>
              </a:lnSpc>
            </a:pPr>
            <a:r>
              <a:rPr lang="uk-UA" sz="2000" b="1" i="1" dirty="0" err="1">
                <a:latin typeface="Times New Roman" panose="02020603050405020304" pitchFamily="18" charset="0"/>
                <a:ea typeface="Calibri" panose="020F0502020204030204" pitchFamily="34" charset="0"/>
                <a:cs typeface="Times New Roman" panose="02020603050405020304" pitchFamily="18" charset="0"/>
              </a:rPr>
              <a:t>Біомішені</a:t>
            </a:r>
            <a:endParaRPr lang="uk-UA" sz="2000" dirty="0">
              <a:latin typeface="Calibri" panose="020F0502020204030204" pitchFamily="34" charset="0"/>
              <a:ea typeface="Calibri" panose="020F0502020204030204" pitchFamily="34" charset="0"/>
              <a:cs typeface="Times New Roman" panose="02020603050405020304" pitchFamily="18" charset="0"/>
            </a:endParaRPr>
          </a:p>
          <a:p>
            <a:pPr indent="447675"/>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Біомолекулярна</a:t>
            </a:r>
            <a:r>
              <a:rPr lang="uk-UA" sz="2000" dirty="0">
                <a:latin typeface="Times New Roman" panose="02020603050405020304" pitchFamily="18" charset="0"/>
                <a:ea typeface="Calibri" panose="020F0502020204030204" pitchFamily="34" charset="0"/>
                <a:cs typeface="Times New Roman" panose="02020603050405020304" pitchFamily="18" charset="0"/>
              </a:rPr>
              <a:t> мішень (найчастіше білок (фермент, рецептор) або нуклеїнова кислота) є ключовою молекулою, яка залучена до конкретного метаболічного/сигнального шляху, пов’язаного із специфічною нозологією чи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інфекційністю</a:t>
            </a:r>
            <a:r>
              <a:rPr lang="uk-UA" sz="2000" dirty="0">
                <a:latin typeface="Times New Roman" panose="02020603050405020304" pitchFamily="18" charset="0"/>
                <a:ea typeface="Calibri" panose="020F0502020204030204" pitchFamily="34" charset="0"/>
                <a:cs typeface="Times New Roman" panose="02020603050405020304" pitchFamily="18" charset="0"/>
              </a:rPr>
              <a:t>/виживанням певного мікроорганізму. Активація/</a:t>
            </a:r>
            <a:r>
              <a:rPr lang="uk-UA" sz="2000" dirty="0" err="1">
                <a:latin typeface="Times New Roman" panose="02020603050405020304" pitchFamily="18" charset="0"/>
                <a:ea typeface="Calibri" panose="020F0502020204030204" pitchFamily="34" charset="0"/>
                <a:cs typeface="Times New Roman" panose="02020603050405020304" pitchFamily="18" charset="0"/>
              </a:rPr>
              <a:t>інгібування</a:t>
            </a:r>
            <a:r>
              <a:rPr lang="uk-UA" sz="2000" dirty="0">
                <a:latin typeface="Times New Roman" panose="02020603050405020304" pitchFamily="18" charset="0"/>
                <a:ea typeface="Calibri" panose="020F0502020204030204" pitchFamily="34" charset="0"/>
                <a:cs typeface="Times New Roman" panose="02020603050405020304" pitchFamily="18" charset="0"/>
              </a:rPr>
              <a:t> потенційної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біомішені</a:t>
            </a:r>
            <a:r>
              <a:rPr lang="uk-UA" sz="2000" dirty="0">
                <a:latin typeface="Times New Roman" panose="02020603050405020304" pitchFamily="18" charset="0"/>
                <a:ea typeface="Calibri" panose="020F0502020204030204" pitchFamily="34" charset="0"/>
                <a:cs typeface="Times New Roman" panose="02020603050405020304" pitchFamily="18" charset="0"/>
              </a:rPr>
              <a:t> не обов’язково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спичиняє</a:t>
            </a:r>
            <a:r>
              <a:rPr lang="uk-UA" sz="2000" dirty="0">
                <a:latin typeface="Times New Roman" panose="02020603050405020304" pitchFamily="18" charset="0"/>
                <a:ea typeface="Calibri" panose="020F0502020204030204" pitchFamily="34" charset="0"/>
                <a:cs typeface="Times New Roman" panose="02020603050405020304" pitchFamily="18" charset="0"/>
              </a:rPr>
              <a:t> розвиток захворювання, але, за визначенням, повинна бути залучена у розвиток захворювання. У деяких випадках розробляються малі молекули для активації/</a:t>
            </a:r>
            <a:r>
              <a:rPr lang="uk-UA" sz="2000" dirty="0" err="1">
                <a:latin typeface="Times New Roman" panose="02020603050405020304" pitchFamily="18" charset="0"/>
                <a:ea typeface="Calibri" panose="020F0502020204030204" pitchFamily="34" charset="0"/>
                <a:cs typeface="Times New Roman" panose="02020603050405020304" pitchFamily="18" charset="0"/>
              </a:rPr>
              <a:t>інгібування</a:t>
            </a:r>
            <a:r>
              <a:rPr lang="uk-UA" sz="2000" dirty="0">
                <a:latin typeface="Times New Roman" panose="02020603050405020304" pitchFamily="18" charset="0"/>
                <a:ea typeface="Calibri" panose="020F0502020204030204" pitchFamily="34" charset="0"/>
                <a:cs typeface="Times New Roman" panose="02020603050405020304" pitchFamily="18" charset="0"/>
              </a:rPr>
              <a:t> функції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біомішені</a:t>
            </a:r>
            <a:r>
              <a:rPr lang="uk-UA" sz="2000" dirty="0">
                <a:latin typeface="Times New Roman" panose="02020603050405020304" pitchFamily="18" charset="0"/>
                <a:ea typeface="Calibri" panose="020F0502020204030204" pitchFamily="34" charset="0"/>
                <a:cs typeface="Times New Roman" panose="02020603050405020304" pitchFamily="18" charset="0"/>
              </a:rPr>
              <a:t> в конкретному метаболічному шляху, що змінюється в результаті розвитку захворювання. Малі молекули (наприклад,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агоністи</a:t>
            </a:r>
            <a:r>
              <a:rPr lang="uk-UA" sz="2000" dirty="0">
                <a:latin typeface="Times New Roman" panose="02020603050405020304" pitchFamily="18" charset="0"/>
                <a:ea typeface="Calibri" panose="020F0502020204030204" pitchFamily="34" charset="0"/>
                <a:cs typeface="Times New Roman" panose="02020603050405020304" pitchFamily="18" charset="0"/>
              </a:rPr>
              <a:t>, антагоністи, зворотні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агоністи</a:t>
            </a:r>
            <a:r>
              <a:rPr lang="uk-UA" sz="2000" dirty="0">
                <a:latin typeface="Times New Roman" panose="02020603050405020304" pitchFamily="18" charset="0"/>
                <a:ea typeface="Calibri" panose="020F0502020204030204" pitchFamily="34" charset="0"/>
                <a:cs typeface="Times New Roman" panose="02020603050405020304" pitchFamily="18" charset="0"/>
              </a:rPr>
              <a:t> чи модулятори, активатори або інгібітори ферментів, активатори і блокатори іонних каналів тощо) розробляють комплементарними до місць зв’язування з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біомішенню</a:t>
            </a:r>
            <a:r>
              <a:rPr lang="uk-UA" sz="2000" dirty="0">
                <a:latin typeface="Times New Roman" panose="02020603050405020304" pitchFamily="18" charset="0"/>
                <a:ea typeface="Calibri" panose="020F0502020204030204" pitchFamily="34" charset="0"/>
                <a:cs typeface="Times New Roman" panose="02020603050405020304" pitchFamily="18" charset="0"/>
              </a:rPr>
              <a:t> (активний центр,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алостеричний</a:t>
            </a:r>
            <a:r>
              <a:rPr lang="uk-UA" sz="2000" dirty="0">
                <a:latin typeface="Times New Roman" panose="02020603050405020304" pitchFamily="18" charset="0"/>
                <a:ea typeface="Calibri" panose="020F0502020204030204" pitchFamily="34" charset="0"/>
                <a:cs typeface="Times New Roman" panose="02020603050405020304" pitchFamily="18" charset="0"/>
              </a:rPr>
              <a:t> центр тощо). Малі молекули (лікарські засоби) мають бути розроблені таким чином, щоб вони не впливали на інші важливі «нецільові» («</a:t>
            </a:r>
            <a:r>
              <a:rPr lang="uk-UA" sz="2000" i="1" dirty="0" err="1">
                <a:latin typeface="Times New Roman" panose="02020603050405020304" pitchFamily="18" charset="0"/>
                <a:ea typeface="Calibri" panose="020F0502020204030204" pitchFamily="34" charset="0"/>
                <a:cs typeface="Times New Roman" panose="02020603050405020304" pitchFamily="18" charset="0"/>
              </a:rPr>
              <a:t>off-targets</a:t>
            </a:r>
            <a:r>
              <a:rPr lang="uk-UA" sz="2000" dirty="0">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біомолекули</a:t>
            </a:r>
            <a:r>
              <a:rPr lang="uk-UA" sz="2000" dirty="0">
                <a:latin typeface="Times New Roman" panose="02020603050405020304" pitchFamily="18" charset="0"/>
                <a:ea typeface="Calibri" panose="020F0502020204030204" pitchFamily="34" charset="0"/>
                <a:cs typeface="Times New Roman" panose="02020603050405020304" pitchFamily="18" charset="0"/>
              </a:rPr>
              <a:t> (часто трактуються як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антимішені</a:t>
            </a:r>
            <a:r>
              <a:rPr lang="uk-UA" sz="2000" dirty="0">
                <a:latin typeface="Times New Roman" panose="02020603050405020304" pitchFamily="18" charset="0"/>
                <a:ea typeface="Calibri" panose="020F0502020204030204" pitchFamily="34" charset="0"/>
                <a:cs typeface="Times New Roman" panose="02020603050405020304" pitchFamily="18" charset="0"/>
              </a:rPr>
              <a:t>), оскільки така взаємодія може призвести до небажаних ефектів. Окремо слід виділити так звану перехресну реактивність (здатність малих молекул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неселективно</a:t>
            </a:r>
            <a:r>
              <a:rPr lang="uk-UA" sz="2000" dirty="0">
                <a:latin typeface="Times New Roman" panose="02020603050405020304" pitchFamily="18" charset="0"/>
                <a:ea typeface="Calibri" panose="020F0502020204030204" pitchFamily="34" charset="0"/>
                <a:cs typeface="Times New Roman" panose="02020603050405020304" pitchFamily="18" charset="0"/>
              </a:rPr>
              <a:t> зв’язуватись із цілою групою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біомішеней</a:t>
            </a:r>
            <a:r>
              <a:rPr lang="uk-UA" sz="2000" dirty="0">
                <a:latin typeface="Times New Roman" panose="02020603050405020304" pitchFamily="18" charset="0"/>
                <a:ea typeface="Calibri" panose="020F0502020204030204" pitchFamily="34" charset="0"/>
                <a:cs typeface="Times New Roman" panose="02020603050405020304" pitchFamily="18" charset="0"/>
              </a:rPr>
              <a:t>) до споріднених мішеней (високо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гомологічнних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що мають подібні сайти зв’язування (активні центри), що також приводить до небажаних ефектів.</a:t>
            </a:r>
            <a:endParaRPr lang="uk-UA" sz="2000" dirty="0"/>
          </a:p>
        </p:txBody>
      </p:sp>
    </p:spTree>
    <p:extLst>
      <p:ext uri="{BB962C8B-B14F-4D97-AF65-F5344CB8AC3E}">
        <p14:creationId xmlns:p14="http://schemas.microsoft.com/office/powerpoint/2010/main" val="26430422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3150</Words>
  <Application>Microsoft Office PowerPoint</Application>
  <PresentationFormat>Экран (4:3)</PresentationFormat>
  <Paragraphs>117</Paragraphs>
  <Slides>28</Slides>
  <Notes>9</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Calibri</vt:lpstr>
      <vt:lpstr>Times New Roman</vt:lpstr>
      <vt:lpstr>Тема Office</vt:lpstr>
      <vt:lpstr>Лекція № 1  «Предмет та завдання фармацевтичної хімії, історія розвитку. Система оцінки якості лікарських засобів. Державна Фармакопея України, її структура. Принципи класифікації лікарських засобів, їх номенклатура. Взаємозв’язок структура-активність. Створення інноваційних лікарських засобів Основні шляхи метаболізму лікарських препаратів. Проліки.»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ДФУ та доповнення</vt:lpstr>
      <vt:lpstr>ДФУ та доповнення</vt:lpstr>
      <vt:lpstr>Доповнення до ДФУ 2</vt:lpstr>
      <vt:lpstr>Презентация PowerPoint</vt:lpstr>
      <vt:lpstr>Презентация PowerPoint</vt:lpstr>
      <vt:lpstr> Принципи класифікації лікарських засобів,  їх номенклатура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 1 «Предмет и задачи фармацевтической химии, история развития. Система оценки качества лекарственных средств. Государственная фармакопея Украины, её структура.»</dc:title>
  <dc:creator>User</dc:creator>
  <cp:lastModifiedBy>Олексій Володимирович Нікітін</cp:lastModifiedBy>
  <cp:revision>54</cp:revision>
  <dcterms:created xsi:type="dcterms:W3CDTF">2020-06-01T14:08:27Z</dcterms:created>
  <dcterms:modified xsi:type="dcterms:W3CDTF">2025-01-13T13:37:14Z</dcterms:modified>
</cp:coreProperties>
</file>