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56" r:id="rId2"/>
    <p:sldId id="269" r:id="rId3"/>
    <p:sldId id="257" r:id="rId4"/>
    <p:sldId id="258" r:id="rId5"/>
    <p:sldId id="299" r:id="rId6"/>
    <p:sldId id="344" r:id="rId7"/>
    <p:sldId id="345" r:id="rId8"/>
    <p:sldId id="312" r:id="rId9"/>
    <p:sldId id="336" r:id="rId10"/>
    <p:sldId id="346" r:id="rId11"/>
    <p:sldId id="349" r:id="rId12"/>
    <p:sldId id="262" r:id="rId13"/>
    <p:sldId id="264" r:id="rId14"/>
    <p:sldId id="351" r:id="rId15"/>
    <p:sldId id="337" r:id="rId16"/>
    <p:sldId id="348" r:id="rId17"/>
    <p:sldId id="347" r:id="rId18"/>
    <p:sldId id="339" r:id="rId19"/>
    <p:sldId id="350" r:id="rId20"/>
    <p:sldId id="340" r:id="rId21"/>
    <p:sldId id="341" r:id="rId22"/>
    <p:sldId id="342" r:id="rId23"/>
    <p:sldId id="343" r:id="rId24"/>
    <p:sldId id="314"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E7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85" autoAdjust="0"/>
    <p:restoredTop sz="94660"/>
  </p:normalViewPr>
  <p:slideViewPr>
    <p:cSldViewPr>
      <p:cViewPr varScale="1">
        <p:scale>
          <a:sx n="154" d="100"/>
          <a:sy n="154" d="100"/>
        </p:scale>
        <p:origin x="2022" y="1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9C2D32-C33B-409C-A505-462288A0A21D}" type="doc">
      <dgm:prSet loTypeId="urn:microsoft.com/office/officeart/2005/8/layout/default" loCatId="list" qsTypeId="urn:microsoft.com/office/officeart/2005/8/quickstyle/3d3" qsCatId="3D" csTypeId="urn:microsoft.com/office/officeart/2005/8/colors/accent1_2" csCatId="accent1" phldr="1"/>
      <dgm:spPr/>
      <dgm:t>
        <a:bodyPr/>
        <a:lstStyle/>
        <a:p>
          <a:endParaRPr lang="ru-RU"/>
        </a:p>
      </dgm:t>
    </dgm:pt>
    <dgm:pt modelId="{68E219CA-572C-4DB4-B0E9-B764A9490F29}" type="pres">
      <dgm:prSet presAssocID="{409C2D32-C33B-409C-A505-462288A0A21D}" presName="diagram" presStyleCnt="0">
        <dgm:presLayoutVars>
          <dgm:dir/>
          <dgm:resizeHandles val="exact"/>
        </dgm:presLayoutVars>
      </dgm:prSet>
      <dgm:spPr/>
    </dgm:pt>
  </dgm:ptLst>
  <dgm:cxnLst>
    <dgm:cxn modelId="{1697B51F-C735-4E24-9D23-DE03B7CEF857}" type="presOf" srcId="{409C2D32-C33B-409C-A505-462288A0A21D}" destId="{68E219CA-572C-4DB4-B0E9-B764A9490F29}"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774206-8ED5-4BBE-A3B6-2B44BC76D6DB}" type="doc">
      <dgm:prSet loTypeId="urn:microsoft.com/office/officeart/2005/8/layout/list1" loCatId="list" qsTypeId="urn:microsoft.com/office/officeart/2005/8/quickstyle/3d3" qsCatId="3D" csTypeId="urn:microsoft.com/office/officeart/2005/8/colors/accent3_1" csCatId="accent3" phldr="1"/>
      <dgm:spPr/>
      <dgm:t>
        <a:bodyPr/>
        <a:lstStyle/>
        <a:p>
          <a:endParaRPr lang="ru-RU"/>
        </a:p>
      </dgm:t>
    </dgm:pt>
    <dgm:pt modelId="{D3CF463C-3D78-44F5-82D6-47C7BD50F2FC}">
      <dgm:prSet phldrT="[Текст]" custT="1"/>
      <dgm:spPr/>
      <dgm:t>
        <a:bodyPr/>
        <a:lstStyle/>
        <a:p>
          <a:r>
            <a:rPr lang="en-US" sz="2100" b="1" dirty="0">
              <a:solidFill>
                <a:srgbClr val="002060"/>
              </a:solidFill>
              <a:latin typeface="Times New Roman" pitchFamily="18" charset="0"/>
              <a:cs typeface="Times New Roman" pitchFamily="18" charset="0"/>
            </a:rPr>
            <a:t>Oxygen-containing nucleophiles</a:t>
          </a:r>
          <a:r>
            <a:rPr lang="ru-RU" sz="2100" b="1" dirty="0">
              <a:solidFill>
                <a:srgbClr val="002060"/>
              </a:solidFill>
              <a:latin typeface="Times New Roman" pitchFamily="18" charset="0"/>
              <a:cs typeface="Times New Roman" pitchFamily="18" charset="0"/>
            </a:rPr>
            <a:t>	</a:t>
          </a:r>
          <a:r>
            <a:rPr lang="en-US" sz="2100" b="1" dirty="0">
              <a:solidFill>
                <a:srgbClr val="002060"/>
              </a:solidFill>
              <a:latin typeface="Times New Roman" pitchFamily="18" charset="0"/>
              <a:cs typeface="Times New Roman" pitchFamily="18" charset="0"/>
            </a:rPr>
            <a:t>(</a:t>
          </a:r>
          <a:r>
            <a:rPr lang="en-US" sz="2100" b="1" dirty="0">
              <a:solidFill>
                <a:srgbClr val="FF0000"/>
              </a:solidFill>
              <a:latin typeface="Times New Roman" pitchFamily="18" charset="0"/>
              <a:cs typeface="Times New Roman" pitchFamily="18" charset="0"/>
            </a:rPr>
            <a:t>NaOH,  </a:t>
          </a:r>
          <a:r>
            <a:rPr lang="en-US" sz="2100" b="1" dirty="0" err="1">
              <a:solidFill>
                <a:srgbClr val="FF0000"/>
              </a:solidFill>
              <a:latin typeface="Times New Roman" pitchFamily="18" charset="0"/>
              <a:cs typeface="Times New Roman" pitchFamily="18" charset="0"/>
            </a:rPr>
            <a:t>RONa</a:t>
          </a:r>
          <a:r>
            <a:rPr lang="en-US" sz="2100" b="1" dirty="0">
              <a:solidFill>
                <a:srgbClr val="FF0000"/>
              </a:solidFill>
              <a:latin typeface="Times New Roman" pitchFamily="18" charset="0"/>
              <a:cs typeface="Times New Roman" pitchFamily="18" charset="0"/>
            </a:rPr>
            <a:t>,   </a:t>
          </a:r>
          <a:r>
            <a:rPr lang="en-US" sz="2100" b="1" dirty="0" err="1">
              <a:solidFill>
                <a:srgbClr val="FF0000"/>
              </a:solidFill>
              <a:latin typeface="Times New Roman" pitchFamily="18" charset="0"/>
              <a:cs typeface="Times New Roman" pitchFamily="18" charset="0"/>
            </a:rPr>
            <a:t>RCOONa</a:t>
          </a:r>
          <a:r>
            <a:rPr lang="en-US" sz="2100" b="1" dirty="0">
              <a:solidFill>
                <a:srgbClr val="002060"/>
              </a:solidFill>
              <a:latin typeface="Times New Roman" pitchFamily="18" charset="0"/>
              <a:cs typeface="Times New Roman" pitchFamily="18" charset="0"/>
            </a:rPr>
            <a:t>)</a:t>
          </a:r>
          <a:endParaRPr lang="ru-RU" sz="2100" b="1" dirty="0">
            <a:solidFill>
              <a:srgbClr val="002060"/>
            </a:solidFill>
          </a:endParaRPr>
        </a:p>
      </dgm:t>
    </dgm:pt>
    <dgm:pt modelId="{CD4DFB32-969F-4863-9A28-1796CB50E41E}" type="parTrans" cxnId="{479C5E03-B55A-45F7-A0B1-2C6709B3A0EE}">
      <dgm:prSet/>
      <dgm:spPr/>
      <dgm:t>
        <a:bodyPr/>
        <a:lstStyle/>
        <a:p>
          <a:endParaRPr lang="ru-RU"/>
        </a:p>
      </dgm:t>
    </dgm:pt>
    <dgm:pt modelId="{75AAF648-5EA4-46DE-9037-2A9863886CE2}" type="sibTrans" cxnId="{479C5E03-B55A-45F7-A0B1-2C6709B3A0EE}">
      <dgm:prSet/>
      <dgm:spPr/>
      <dgm:t>
        <a:bodyPr/>
        <a:lstStyle/>
        <a:p>
          <a:endParaRPr lang="ru-RU"/>
        </a:p>
      </dgm:t>
    </dgm:pt>
    <dgm:pt modelId="{B2F20423-50B2-4080-BE4A-C86376B468B4}">
      <dgm:prSet phldrT="[Текст]" custT="1"/>
      <dgm:spPr/>
      <dgm:t>
        <a:bodyPr/>
        <a:lstStyle/>
        <a:p>
          <a:r>
            <a:rPr lang="en-US" sz="2100" b="1" dirty="0">
              <a:solidFill>
                <a:srgbClr val="002060"/>
              </a:solidFill>
              <a:latin typeface="Times New Roman" pitchFamily="18" charset="0"/>
              <a:cs typeface="Times New Roman" pitchFamily="18" charset="0"/>
            </a:rPr>
            <a:t>Carbon-containing nucleophiles</a:t>
          </a:r>
          <a:r>
            <a:rPr lang="ru-RU" sz="2100" b="1" dirty="0">
              <a:solidFill>
                <a:srgbClr val="002060"/>
              </a:solidFill>
              <a:latin typeface="Times New Roman" pitchFamily="18" charset="0"/>
              <a:cs typeface="Times New Roman" pitchFamily="18" charset="0"/>
            </a:rPr>
            <a:t>       </a:t>
          </a:r>
          <a:r>
            <a:rPr lang="en-US" sz="2100" b="1" dirty="0">
              <a:solidFill>
                <a:srgbClr val="002060"/>
              </a:solidFill>
              <a:latin typeface="Times New Roman" pitchFamily="18" charset="0"/>
              <a:cs typeface="Times New Roman" pitchFamily="18" charset="0"/>
            </a:rPr>
            <a:t>(</a:t>
          </a:r>
          <a:r>
            <a:rPr lang="en-US" sz="2100" b="1" dirty="0" err="1">
              <a:solidFill>
                <a:srgbClr val="FF0000"/>
              </a:solidFill>
              <a:latin typeface="Times New Roman" pitchFamily="18" charset="0"/>
              <a:cs typeface="Times New Roman" pitchFamily="18" charset="0"/>
            </a:rPr>
            <a:t>NaCN</a:t>
          </a:r>
          <a:r>
            <a:rPr lang="en-US" sz="2100" b="1" dirty="0">
              <a:solidFill>
                <a:srgbClr val="FF0000"/>
              </a:solidFill>
              <a:latin typeface="Times New Roman" pitchFamily="18" charset="0"/>
              <a:cs typeface="Times New Roman" pitchFamily="18" charset="0"/>
            </a:rPr>
            <a:t>, </a:t>
          </a:r>
          <a:r>
            <a:rPr lang="en-US" sz="2100" b="1" dirty="0" err="1">
              <a:solidFill>
                <a:srgbClr val="FF0000"/>
              </a:solidFill>
              <a:latin typeface="Times New Roman" pitchFamily="18" charset="0"/>
              <a:cs typeface="Times New Roman" pitchFamily="18" charset="0"/>
            </a:rPr>
            <a:t>RC≡CNa</a:t>
          </a:r>
          <a:r>
            <a:rPr lang="en-US" sz="2100" b="1" dirty="0">
              <a:solidFill>
                <a:srgbClr val="002060"/>
              </a:solidFill>
              <a:latin typeface="Times New Roman" pitchFamily="18" charset="0"/>
              <a:cs typeface="Times New Roman" pitchFamily="18" charset="0"/>
            </a:rPr>
            <a:t>)</a:t>
          </a:r>
          <a:endParaRPr lang="ru-RU" sz="2100" b="1" dirty="0">
            <a:solidFill>
              <a:srgbClr val="002060"/>
            </a:solidFill>
          </a:endParaRPr>
        </a:p>
      </dgm:t>
    </dgm:pt>
    <dgm:pt modelId="{81CAE56C-227B-4EE9-99B0-0A59BE0AE3E3}" type="parTrans" cxnId="{E33785D7-0481-4F1E-A0A8-6592B5C6590B}">
      <dgm:prSet/>
      <dgm:spPr/>
      <dgm:t>
        <a:bodyPr/>
        <a:lstStyle/>
        <a:p>
          <a:endParaRPr lang="ru-RU"/>
        </a:p>
      </dgm:t>
    </dgm:pt>
    <dgm:pt modelId="{1CD5CE09-3EF3-483B-8DA2-E5649FAECEF2}" type="sibTrans" cxnId="{E33785D7-0481-4F1E-A0A8-6592B5C6590B}">
      <dgm:prSet/>
      <dgm:spPr/>
      <dgm:t>
        <a:bodyPr/>
        <a:lstStyle/>
        <a:p>
          <a:endParaRPr lang="ru-RU"/>
        </a:p>
      </dgm:t>
    </dgm:pt>
    <dgm:pt modelId="{A3DE3C11-521D-4C16-AA10-E20315D7736E}">
      <dgm:prSet phldrT="[Текст]" custT="1"/>
      <dgm:spPr/>
      <dgm:t>
        <a:bodyPr/>
        <a:lstStyle/>
        <a:p>
          <a:r>
            <a:rPr lang="en-US" sz="2100" b="1" dirty="0">
              <a:solidFill>
                <a:srgbClr val="002060"/>
              </a:solidFill>
              <a:latin typeface="Times New Roman" pitchFamily="18" charset="0"/>
              <a:cs typeface="Times New Roman" pitchFamily="18" charset="0"/>
            </a:rPr>
            <a:t>Halogen-containing nucleophiles</a:t>
          </a:r>
          <a:r>
            <a:rPr lang="ru-RU" sz="2100" b="1" dirty="0">
              <a:solidFill>
                <a:srgbClr val="002060"/>
              </a:solidFill>
              <a:latin typeface="Times New Roman" pitchFamily="18" charset="0"/>
              <a:cs typeface="Times New Roman" pitchFamily="18" charset="0"/>
            </a:rPr>
            <a:t>      (</a:t>
          </a:r>
          <a:r>
            <a:rPr lang="en-US" sz="2100" b="1" dirty="0" err="1">
              <a:solidFill>
                <a:srgbClr val="FF0000"/>
              </a:solidFill>
              <a:latin typeface="Times New Roman" pitchFamily="18" charset="0"/>
              <a:cs typeface="Times New Roman" pitchFamily="18" charset="0"/>
            </a:rPr>
            <a:t>MeHal</a:t>
          </a:r>
          <a:r>
            <a:rPr lang="en-US" sz="2100" b="1" dirty="0">
              <a:solidFill>
                <a:srgbClr val="002060"/>
              </a:solidFill>
              <a:latin typeface="Times New Roman" pitchFamily="18" charset="0"/>
              <a:cs typeface="Times New Roman" pitchFamily="18" charset="0"/>
            </a:rPr>
            <a:t>)</a:t>
          </a:r>
          <a:endParaRPr lang="ru-RU" sz="2100" b="1" dirty="0">
            <a:solidFill>
              <a:srgbClr val="002060"/>
            </a:solidFill>
          </a:endParaRPr>
        </a:p>
      </dgm:t>
    </dgm:pt>
    <dgm:pt modelId="{379F8E79-6E32-4078-A424-3FC671BF4005}" type="parTrans" cxnId="{E7598828-C461-42EA-8A58-84DF56B7A015}">
      <dgm:prSet/>
      <dgm:spPr/>
      <dgm:t>
        <a:bodyPr/>
        <a:lstStyle/>
        <a:p>
          <a:endParaRPr lang="ru-RU"/>
        </a:p>
      </dgm:t>
    </dgm:pt>
    <dgm:pt modelId="{92A7DB70-32B1-467B-B685-02452D10B7D2}" type="sibTrans" cxnId="{E7598828-C461-42EA-8A58-84DF56B7A015}">
      <dgm:prSet/>
      <dgm:spPr/>
      <dgm:t>
        <a:bodyPr/>
        <a:lstStyle/>
        <a:p>
          <a:endParaRPr lang="ru-RU"/>
        </a:p>
      </dgm:t>
    </dgm:pt>
    <dgm:pt modelId="{5082275A-4EC0-4EB7-A065-735D40225AD5}">
      <dgm:prSet custT="1"/>
      <dgm:spPr/>
      <dgm:t>
        <a:bodyPr/>
        <a:lstStyle/>
        <a:p>
          <a:pPr algn="just"/>
          <a:r>
            <a:rPr lang="en-US" sz="2100" b="1" dirty="0">
              <a:solidFill>
                <a:srgbClr val="002060"/>
              </a:solidFill>
              <a:latin typeface="Times New Roman" pitchFamily="18" charset="0"/>
              <a:cs typeface="Times New Roman" pitchFamily="18" charset="0"/>
            </a:rPr>
            <a:t>Sulfur containing nucleophiles</a:t>
          </a:r>
          <a:r>
            <a:rPr lang="ru-RU" sz="2100" b="1" dirty="0">
              <a:solidFill>
                <a:srgbClr val="002060"/>
              </a:solidFill>
              <a:latin typeface="Times New Roman" pitchFamily="18" charset="0"/>
              <a:cs typeface="Times New Roman" pitchFamily="18" charset="0"/>
            </a:rPr>
            <a:t>	</a:t>
          </a:r>
          <a:r>
            <a:rPr lang="en-US" sz="2100" b="1" dirty="0">
              <a:solidFill>
                <a:srgbClr val="002060"/>
              </a:solidFill>
              <a:latin typeface="Times New Roman" pitchFamily="18" charset="0"/>
              <a:cs typeface="Times New Roman" pitchFamily="18" charset="0"/>
            </a:rPr>
            <a:t>(</a:t>
          </a:r>
          <a:r>
            <a:rPr lang="en-US" sz="2100" b="1" dirty="0" err="1">
              <a:solidFill>
                <a:srgbClr val="FF0000"/>
              </a:solidFill>
              <a:latin typeface="Times New Roman" pitchFamily="18" charset="0"/>
              <a:cs typeface="Times New Roman" pitchFamily="18" charset="0"/>
            </a:rPr>
            <a:t>NaSH</a:t>
          </a:r>
          <a:r>
            <a:rPr lang="en-US" sz="2100" b="1" dirty="0">
              <a:solidFill>
                <a:srgbClr val="FF0000"/>
              </a:solidFill>
              <a:latin typeface="Times New Roman" pitchFamily="18" charset="0"/>
              <a:cs typeface="Times New Roman" pitchFamily="18" charset="0"/>
            </a:rPr>
            <a:t>,  H</a:t>
          </a:r>
          <a:r>
            <a:rPr lang="en-US" sz="2100" b="1" baseline="-25000" dirty="0">
              <a:solidFill>
                <a:srgbClr val="FF0000"/>
              </a:solidFill>
              <a:latin typeface="Times New Roman" pitchFamily="18" charset="0"/>
              <a:cs typeface="Times New Roman" pitchFamily="18" charset="0"/>
            </a:rPr>
            <a:t>2</a:t>
          </a:r>
          <a:r>
            <a:rPr lang="en-US" sz="2100" b="1" dirty="0">
              <a:solidFill>
                <a:srgbClr val="FF0000"/>
              </a:solidFill>
              <a:latin typeface="Times New Roman" pitchFamily="18" charset="0"/>
              <a:cs typeface="Times New Roman" pitchFamily="18" charset="0"/>
            </a:rPr>
            <a:t>S,  </a:t>
          </a:r>
          <a:r>
            <a:rPr lang="en-US" sz="2100" b="1" dirty="0" err="1">
              <a:solidFill>
                <a:srgbClr val="FF0000"/>
              </a:solidFill>
              <a:latin typeface="Times New Roman" pitchFamily="18" charset="0"/>
              <a:cs typeface="Times New Roman" pitchFamily="18" charset="0"/>
            </a:rPr>
            <a:t>RSNa</a:t>
          </a:r>
          <a:r>
            <a:rPr lang="en-US" sz="2100" b="1" dirty="0">
              <a:solidFill>
                <a:srgbClr val="FF0000"/>
              </a:solidFill>
              <a:latin typeface="Times New Roman" pitchFamily="18" charset="0"/>
              <a:cs typeface="Times New Roman" pitchFamily="18" charset="0"/>
            </a:rPr>
            <a:t>,  RSH</a:t>
          </a:r>
          <a:r>
            <a:rPr lang="en-US" sz="2100" b="1" dirty="0">
              <a:solidFill>
                <a:srgbClr val="002060"/>
              </a:solidFill>
              <a:latin typeface="Times New Roman" pitchFamily="18" charset="0"/>
              <a:cs typeface="Times New Roman" pitchFamily="18" charset="0"/>
            </a:rPr>
            <a:t>)</a:t>
          </a:r>
          <a:endParaRPr lang="ru-RU" sz="2100" b="1" dirty="0">
            <a:solidFill>
              <a:srgbClr val="002060"/>
            </a:solidFill>
          </a:endParaRPr>
        </a:p>
      </dgm:t>
    </dgm:pt>
    <dgm:pt modelId="{A0F8FB4D-6436-4FD5-A950-6C0BF1FB0C19}" type="parTrans" cxnId="{88B12957-90F4-41B1-ADBE-99FEBB292808}">
      <dgm:prSet/>
      <dgm:spPr/>
      <dgm:t>
        <a:bodyPr/>
        <a:lstStyle/>
        <a:p>
          <a:endParaRPr lang="ru-RU"/>
        </a:p>
      </dgm:t>
    </dgm:pt>
    <dgm:pt modelId="{F6331AF4-FD8C-424A-863B-F931D30594AF}" type="sibTrans" cxnId="{88B12957-90F4-41B1-ADBE-99FEBB292808}">
      <dgm:prSet/>
      <dgm:spPr/>
      <dgm:t>
        <a:bodyPr/>
        <a:lstStyle/>
        <a:p>
          <a:endParaRPr lang="ru-RU"/>
        </a:p>
      </dgm:t>
    </dgm:pt>
    <dgm:pt modelId="{26AEEA47-55A2-4C4D-9408-7395E17D1F0E}">
      <dgm:prSet custT="1"/>
      <dgm:spPr/>
      <dgm:t>
        <a:bodyPr/>
        <a:lstStyle/>
        <a:p>
          <a:pPr algn="just"/>
          <a:r>
            <a:rPr lang="en-US" sz="2100" b="1" dirty="0">
              <a:solidFill>
                <a:srgbClr val="002060"/>
              </a:solidFill>
              <a:latin typeface="Times New Roman" pitchFamily="18" charset="0"/>
              <a:cs typeface="Times New Roman" pitchFamily="18" charset="0"/>
            </a:rPr>
            <a:t>Nitrogen containing nucleophiles</a:t>
          </a:r>
          <a:r>
            <a:rPr lang="ru-RU" sz="2100" b="1" dirty="0">
              <a:solidFill>
                <a:srgbClr val="002060"/>
              </a:solidFill>
              <a:latin typeface="Times New Roman" pitchFamily="18" charset="0"/>
              <a:cs typeface="Times New Roman" pitchFamily="18" charset="0"/>
            </a:rPr>
            <a:t> (</a:t>
          </a:r>
          <a:r>
            <a:rPr lang="en-US" sz="2100" b="1" dirty="0">
              <a:solidFill>
                <a:srgbClr val="FF0000"/>
              </a:solidFill>
              <a:latin typeface="Times New Roman" pitchFamily="18" charset="0"/>
              <a:cs typeface="Times New Roman" pitchFamily="18" charset="0"/>
            </a:rPr>
            <a:t>NH</a:t>
          </a:r>
          <a:r>
            <a:rPr lang="en-US" sz="2100" b="1" baseline="-25000" dirty="0">
              <a:solidFill>
                <a:srgbClr val="FF0000"/>
              </a:solidFill>
              <a:latin typeface="Times New Roman" pitchFamily="18" charset="0"/>
              <a:cs typeface="Times New Roman" pitchFamily="18" charset="0"/>
            </a:rPr>
            <a:t>3</a:t>
          </a:r>
          <a:r>
            <a:rPr lang="en-US" sz="2100" b="1" dirty="0">
              <a:solidFill>
                <a:srgbClr val="FF0000"/>
              </a:solidFill>
              <a:latin typeface="Times New Roman" pitchFamily="18" charset="0"/>
              <a:cs typeface="Times New Roman" pitchFamily="18" charset="0"/>
            </a:rPr>
            <a:t>,  RNH</a:t>
          </a:r>
          <a:r>
            <a:rPr lang="en-US" sz="2100" b="1" baseline="-25000" dirty="0">
              <a:solidFill>
                <a:srgbClr val="FF0000"/>
              </a:solidFill>
              <a:latin typeface="Times New Roman" pitchFamily="18" charset="0"/>
              <a:cs typeface="Times New Roman" pitchFamily="18" charset="0"/>
            </a:rPr>
            <a:t>2</a:t>
          </a:r>
          <a:r>
            <a:rPr lang="en-US" sz="2100" b="1" dirty="0">
              <a:solidFill>
                <a:srgbClr val="FF0000"/>
              </a:solidFill>
              <a:latin typeface="Times New Roman" pitchFamily="18" charset="0"/>
              <a:cs typeface="Times New Roman" pitchFamily="18" charset="0"/>
            </a:rPr>
            <a:t>,  R</a:t>
          </a:r>
          <a:r>
            <a:rPr lang="en-US" sz="2100" b="1" baseline="-25000" dirty="0">
              <a:solidFill>
                <a:srgbClr val="FF0000"/>
              </a:solidFill>
              <a:latin typeface="Times New Roman" pitchFamily="18" charset="0"/>
              <a:cs typeface="Times New Roman" pitchFamily="18" charset="0"/>
            </a:rPr>
            <a:t>2</a:t>
          </a:r>
          <a:r>
            <a:rPr lang="en-US" sz="2100" b="1" dirty="0">
              <a:solidFill>
                <a:srgbClr val="FF0000"/>
              </a:solidFill>
              <a:latin typeface="Times New Roman" pitchFamily="18" charset="0"/>
              <a:cs typeface="Times New Roman" pitchFamily="18" charset="0"/>
            </a:rPr>
            <a:t>NH,  R</a:t>
          </a:r>
          <a:r>
            <a:rPr lang="en-US" sz="2100" b="1" baseline="-25000" dirty="0">
              <a:solidFill>
                <a:srgbClr val="FF0000"/>
              </a:solidFill>
              <a:latin typeface="Times New Roman" pitchFamily="18" charset="0"/>
              <a:cs typeface="Times New Roman" pitchFamily="18" charset="0"/>
            </a:rPr>
            <a:t>3</a:t>
          </a:r>
          <a:r>
            <a:rPr lang="en-US" sz="2100" b="1" dirty="0">
              <a:solidFill>
                <a:srgbClr val="FF0000"/>
              </a:solidFill>
              <a:latin typeface="Times New Roman" pitchFamily="18" charset="0"/>
              <a:cs typeface="Times New Roman" pitchFamily="18" charset="0"/>
            </a:rPr>
            <a:t>N,  NaNO</a:t>
          </a:r>
          <a:r>
            <a:rPr lang="en-US" sz="2100" b="1" baseline="-25000" dirty="0">
              <a:solidFill>
                <a:srgbClr val="FF0000"/>
              </a:solidFill>
              <a:latin typeface="Times New Roman" pitchFamily="18" charset="0"/>
              <a:cs typeface="Times New Roman" pitchFamily="18" charset="0"/>
            </a:rPr>
            <a:t>2</a:t>
          </a:r>
          <a:r>
            <a:rPr lang="en-US" sz="2100" b="1" dirty="0">
              <a:solidFill>
                <a:srgbClr val="FF0000"/>
              </a:solidFill>
              <a:latin typeface="Times New Roman" pitchFamily="18" charset="0"/>
              <a:cs typeface="Times New Roman" pitchFamily="18" charset="0"/>
            </a:rPr>
            <a:t>,  NaN</a:t>
          </a:r>
          <a:r>
            <a:rPr lang="en-US" sz="2100" b="1" baseline="-25000" dirty="0">
              <a:solidFill>
                <a:srgbClr val="FF0000"/>
              </a:solidFill>
              <a:latin typeface="Times New Roman" pitchFamily="18" charset="0"/>
              <a:cs typeface="Times New Roman" pitchFamily="18" charset="0"/>
            </a:rPr>
            <a:t>3</a:t>
          </a:r>
          <a:r>
            <a:rPr lang="en-US" sz="2100" b="1" dirty="0">
              <a:solidFill>
                <a:srgbClr val="002060"/>
              </a:solidFill>
              <a:latin typeface="Times New Roman" pitchFamily="18" charset="0"/>
              <a:cs typeface="Times New Roman" pitchFamily="18" charset="0"/>
            </a:rPr>
            <a:t>)</a:t>
          </a:r>
          <a:endParaRPr lang="ru-RU" sz="2100" b="1" dirty="0">
            <a:solidFill>
              <a:srgbClr val="002060"/>
            </a:solidFill>
          </a:endParaRPr>
        </a:p>
      </dgm:t>
    </dgm:pt>
    <dgm:pt modelId="{3C9F28D7-4BF6-4929-9965-644241230503}" type="parTrans" cxnId="{703DB152-41B6-4D11-96D5-BC398AC9EC3A}">
      <dgm:prSet/>
      <dgm:spPr/>
      <dgm:t>
        <a:bodyPr/>
        <a:lstStyle/>
        <a:p>
          <a:endParaRPr lang="ru-RU"/>
        </a:p>
      </dgm:t>
    </dgm:pt>
    <dgm:pt modelId="{F15CB435-9AE4-4D68-B052-448EFA58AAF7}" type="sibTrans" cxnId="{703DB152-41B6-4D11-96D5-BC398AC9EC3A}">
      <dgm:prSet/>
      <dgm:spPr/>
      <dgm:t>
        <a:bodyPr/>
        <a:lstStyle/>
        <a:p>
          <a:endParaRPr lang="ru-RU"/>
        </a:p>
      </dgm:t>
    </dgm:pt>
    <dgm:pt modelId="{FC7FF5C5-68FC-4BB5-88F7-3ED672CE9EA7}" type="pres">
      <dgm:prSet presAssocID="{96774206-8ED5-4BBE-A3B6-2B44BC76D6DB}" presName="linear" presStyleCnt="0">
        <dgm:presLayoutVars>
          <dgm:dir/>
          <dgm:animLvl val="lvl"/>
          <dgm:resizeHandles val="exact"/>
        </dgm:presLayoutVars>
      </dgm:prSet>
      <dgm:spPr/>
    </dgm:pt>
    <dgm:pt modelId="{DAC465EC-B964-4E48-A595-1F0262A1493F}" type="pres">
      <dgm:prSet presAssocID="{D3CF463C-3D78-44F5-82D6-47C7BD50F2FC}" presName="parentLin" presStyleCnt="0"/>
      <dgm:spPr/>
    </dgm:pt>
    <dgm:pt modelId="{47B8F1F8-AD38-40C1-92F8-F31A51A5B084}" type="pres">
      <dgm:prSet presAssocID="{D3CF463C-3D78-44F5-82D6-47C7BD50F2FC}" presName="parentLeftMargin" presStyleLbl="node1" presStyleIdx="0" presStyleCnt="5"/>
      <dgm:spPr/>
    </dgm:pt>
    <dgm:pt modelId="{0A240294-5813-4210-BA87-6AD985614A37}" type="pres">
      <dgm:prSet presAssocID="{D3CF463C-3D78-44F5-82D6-47C7BD50F2FC}" presName="parentText" presStyleLbl="node1" presStyleIdx="0" presStyleCnt="5" custScaleX="171322" custLinFactNeighborX="-67714" custLinFactNeighborY="-3123">
        <dgm:presLayoutVars>
          <dgm:chMax val="0"/>
          <dgm:bulletEnabled val="1"/>
        </dgm:presLayoutVars>
      </dgm:prSet>
      <dgm:spPr/>
    </dgm:pt>
    <dgm:pt modelId="{E18305A7-B120-4912-90D1-3517152689E1}" type="pres">
      <dgm:prSet presAssocID="{D3CF463C-3D78-44F5-82D6-47C7BD50F2FC}" presName="negativeSpace" presStyleCnt="0"/>
      <dgm:spPr/>
    </dgm:pt>
    <dgm:pt modelId="{650B1AC8-983D-4EB5-9489-A26974A69DBD}" type="pres">
      <dgm:prSet presAssocID="{D3CF463C-3D78-44F5-82D6-47C7BD50F2FC}" presName="childText" presStyleLbl="conFgAcc1" presStyleIdx="0" presStyleCnt="5">
        <dgm:presLayoutVars>
          <dgm:bulletEnabled val="1"/>
        </dgm:presLayoutVars>
      </dgm:prSet>
      <dgm:spPr>
        <a:solidFill>
          <a:srgbClr val="002060">
            <a:alpha val="90000"/>
          </a:srgbClr>
        </a:solidFill>
      </dgm:spPr>
    </dgm:pt>
    <dgm:pt modelId="{8A7E577D-B9A3-421F-814B-DD344B67146B}" type="pres">
      <dgm:prSet presAssocID="{75AAF648-5EA4-46DE-9037-2A9863886CE2}" presName="spaceBetweenRectangles" presStyleCnt="0"/>
      <dgm:spPr/>
    </dgm:pt>
    <dgm:pt modelId="{34444897-93B3-4EA7-84E9-3ACDD990FB17}" type="pres">
      <dgm:prSet presAssocID="{5082275A-4EC0-4EB7-A065-735D40225AD5}" presName="parentLin" presStyleCnt="0"/>
      <dgm:spPr/>
    </dgm:pt>
    <dgm:pt modelId="{E77DEB04-FF99-4F1A-B0E7-4828936A22AF}" type="pres">
      <dgm:prSet presAssocID="{5082275A-4EC0-4EB7-A065-735D40225AD5}" presName="parentLeftMargin" presStyleLbl="node1" presStyleIdx="0" presStyleCnt="5"/>
      <dgm:spPr/>
    </dgm:pt>
    <dgm:pt modelId="{80F6569A-7B5B-42B6-A109-27BA418EE728}" type="pres">
      <dgm:prSet presAssocID="{5082275A-4EC0-4EB7-A065-735D40225AD5}" presName="parentText" presStyleLbl="node1" presStyleIdx="1" presStyleCnt="5" custScaleX="135407" custLinFactNeighborX="-55050" custLinFactNeighborY="4551">
        <dgm:presLayoutVars>
          <dgm:chMax val="0"/>
          <dgm:bulletEnabled val="1"/>
        </dgm:presLayoutVars>
      </dgm:prSet>
      <dgm:spPr/>
    </dgm:pt>
    <dgm:pt modelId="{29F9CA79-3DB0-4DBD-8AD6-F4E6EC6F5D2A}" type="pres">
      <dgm:prSet presAssocID="{5082275A-4EC0-4EB7-A065-735D40225AD5}" presName="negativeSpace" presStyleCnt="0"/>
      <dgm:spPr/>
    </dgm:pt>
    <dgm:pt modelId="{BE01B485-B9EB-4497-8669-75379352F85A}" type="pres">
      <dgm:prSet presAssocID="{5082275A-4EC0-4EB7-A065-735D40225AD5}" presName="childText" presStyleLbl="conFgAcc1" presStyleIdx="1" presStyleCnt="5">
        <dgm:presLayoutVars>
          <dgm:bulletEnabled val="1"/>
        </dgm:presLayoutVars>
      </dgm:prSet>
      <dgm:spPr>
        <a:solidFill>
          <a:srgbClr val="002060">
            <a:alpha val="90000"/>
          </a:srgbClr>
        </a:solidFill>
      </dgm:spPr>
    </dgm:pt>
    <dgm:pt modelId="{5B0305F1-B332-4145-8441-5F7D400E2039}" type="pres">
      <dgm:prSet presAssocID="{F6331AF4-FD8C-424A-863B-F931D30594AF}" presName="spaceBetweenRectangles" presStyleCnt="0"/>
      <dgm:spPr/>
    </dgm:pt>
    <dgm:pt modelId="{548DA237-539A-4C91-B33F-3689DF18711E}" type="pres">
      <dgm:prSet presAssocID="{26AEEA47-55A2-4C4D-9408-7395E17D1F0E}" presName="parentLin" presStyleCnt="0"/>
      <dgm:spPr/>
    </dgm:pt>
    <dgm:pt modelId="{47AF25E3-1A78-490A-9ECA-76BE7EB4773E}" type="pres">
      <dgm:prSet presAssocID="{26AEEA47-55A2-4C4D-9408-7395E17D1F0E}" presName="parentLeftMargin" presStyleLbl="node1" presStyleIdx="1" presStyleCnt="5"/>
      <dgm:spPr/>
    </dgm:pt>
    <dgm:pt modelId="{FEB938B3-048F-4C48-BB3D-9DE4ED2EE2A9}" type="pres">
      <dgm:prSet presAssocID="{26AEEA47-55A2-4C4D-9408-7395E17D1F0E}" presName="parentText" presStyleLbl="node1" presStyleIdx="2" presStyleCnt="5" custScaleX="135243" custLinFactNeighborX="-55050">
        <dgm:presLayoutVars>
          <dgm:chMax val="0"/>
          <dgm:bulletEnabled val="1"/>
        </dgm:presLayoutVars>
      </dgm:prSet>
      <dgm:spPr/>
    </dgm:pt>
    <dgm:pt modelId="{0424FCF5-1127-438B-8822-2C52240C2C5D}" type="pres">
      <dgm:prSet presAssocID="{26AEEA47-55A2-4C4D-9408-7395E17D1F0E}" presName="negativeSpace" presStyleCnt="0"/>
      <dgm:spPr/>
    </dgm:pt>
    <dgm:pt modelId="{9CDC8556-1D1B-4CC2-AC57-AAA5148842FA}" type="pres">
      <dgm:prSet presAssocID="{26AEEA47-55A2-4C4D-9408-7395E17D1F0E}" presName="childText" presStyleLbl="conFgAcc1" presStyleIdx="2" presStyleCnt="5">
        <dgm:presLayoutVars>
          <dgm:bulletEnabled val="1"/>
        </dgm:presLayoutVars>
      </dgm:prSet>
      <dgm:spPr>
        <a:solidFill>
          <a:srgbClr val="002060">
            <a:alpha val="90000"/>
          </a:srgbClr>
        </a:solidFill>
      </dgm:spPr>
    </dgm:pt>
    <dgm:pt modelId="{0C0E692F-AE58-4494-8E27-9F8EF6B61C49}" type="pres">
      <dgm:prSet presAssocID="{F15CB435-9AE4-4D68-B052-448EFA58AAF7}" presName="spaceBetweenRectangles" presStyleCnt="0"/>
      <dgm:spPr/>
    </dgm:pt>
    <dgm:pt modelId="{F4B73E9C-4774-45D9-B142-F39379C556A1}" type="pres">
      <dgm:prSet presAssocID="{B2F20423-50B2-4080-BE4A-C86376B468B4}" presName="parentLin" presStyleCnt="0"/>
      <dgm:spPr/>
    </dgm:pt>
    <dgm:pt modelId="{8EC7ECC8-7AD3-4551-94DA-D3776B0884FA}" type="pres">
      <dgm:prSet presAssocID="{B2F20423-50B2-4080-BE4A-C86376B468B4}" presName="parentLeftMargin" presStyleLbl="node1" presStyleIdx="2" presStyleCnt="5"/>
      <dgm:spPr/>
    </dgm:pt>
    <dgm:pt modelId="{E8DA8FB6-4C5D-44F9-A377-E931184C4404}" type="pres">
      <dgm:prSet presAssocID="{B2F20423-50B2-4080-BE4A-C86376B468B4}" presName="parentText" presStyleLbl="node1" presStyleIdx="3" presStyleCnt="5" custScaleX="134963" custLinFactNeighborX="-55050" custLinFactNeighborY="-268">
        <dgm:presLayoutVars>
          <dgm:chMax val="0"/>
          <dgm:bulletEnabled val="1"/>
        </dgm:presLayoutVars>
      </dgm:prSet>
      <dgm:spPr/>
    </dgm:pt>
    <dgm:pt modelId="{D98D0954-8205-4C4A-840E-C0DDEF3E1562}" type="pres">
      <dgm:prSet presAssocID="{B2F20423-50B2-4080-BE4A-C86376B468B4}" presName="negativeSpace" presStyleCnt="0"/>
      <dgm:spPr/>
    </dgm:pt>
    <dgm:pt modelId="{C21F804C-C4B2-4C1F-A225-682C17288392}" type="pres">
      <dgm:prSet presAssocID="{B2F20423-50B2-4080-BE4A-C86376B468B4}" presName="childText" presStyleLbl="conFgAcc1" presStyleIdx="3" presStyleCnt="5">
        <dgm:presLayoutVars>
          <dgm:bulletEnabled val="1"/>
        </dgm:presLayoutVars>
      </dgm:prSet>
      <dgm:spPr>
        <a:solidFill>
          <a:srgbClr val="002060">
            <a:alpha val="90000"/>
          </a:srgbClr>
        </a:solidFill>
      </dgm:spPr>
    </dgm:pt>
    <dgm:pt modelId="{40675C26-FAB7-458C-97D6-995BA9F584F9}" type="pres">
      <dgm:prSet presAssocID="{1CD5CE09-3EF3-483B-8DA2-E5649FAECEF2}" presName="spaceBetweenRectangles" presStyleCnt="0"/>
      <dgm:spPr/>
    </dgm:pt>
    <dgm:pt modelId="{E85672C4-10D8-4433-8CC2-C8DA0BD0CC96}" type="pres">
      <dgm:prSet presAssocID="{A3DE3C11-521D-4C16-AA10-E20315D7736E}" presName="parentLin" presStyleCnt="0"/>
      <dgm:spPr/>
    </dgm:pt>
    <dgm:pt modelId="{B4D4C8F5-D2A3-49C7-A7CD-4A6A2A977ED2}" type="pres">
      <dgm:prSet presAssocID="{A3DE3C11-521D-4C16-AA10-E20315D7736E}" presName="parentLeftMargin" presStyleLbl="node1" presStyleIdx="3" presStyleCnt="5"/>
      <dgm:spPr/>
    </dgm:pt>
    <dgm:pt modelId="{BE5D1BB8-4190-4966-A011-9AF4ED181806}" type="pres">
      <dgm:prSet presAssocID="{A3DE3C11-521D-4C16-AA10-E20315D7736E}" presName="parentText" presStyleLbl="node1" presStyleIdx="4" presStyleCnt="5" custScaleX="135780" custLinFactNeighborX="-55006" custLinFactNeighborY="7406">
        <dgm:presLayoutVars>
          <dgm:chMax val="0"/>
          <dgm:bulletEnabled val="1"/>
        </dgm:presLayoutVars>
      </dgm:prSet>
      <dgm:spPr/>
    </dgm:pt>
    <dgm:pt modelId="{B154CDDD-AD16-456D-BE57-2F47367C1070}" type="pres">
      <dgm:prSet presAssocID="{A3DE3C11-521D-4C16-AA10-E20315D7736E}" presName="negativeSpace" presStyleCnt="0"/>
      <dgm:spPr/>
    </dgm:pt>
    <dgm:pt modelId="{27E1A755-A3C8-4DC4-AC27-74EECD1EF500}" type="pres">
      <dgm:prSet presAssocID="{A3DE3C11-521D-4C16-AA10-E20315D7736E}" presName="childText" presStyleLbl="conFgAcc1" presStyleIdx="4" presStyleCnt="5">
        <dgm:presLayoutVars>
          <dgm:bulletEnabled val="1"/>
        </dgm:presLayoutVars>
      </dgm:prSet>
      <dgm:spPr>
        <a:solidFill>
          <a:srgbClr val="002060">
            <a:alpha val="90000"/>
          </a:srgbClr>
        </a:solidFill>
      </dgm:spPr>
    </dgm:pt>
  </dgm:ptLst>
  <dgm:cxnLst>
    <dgm:cxn modelId="{479C5E03-B55A-45F7-A0B1-2C6709B3A0EE}" srcId="{96774206-8ED5-4BBE-A3B6-2B44BC76D6DB}" destId="{D3CF463C-3D78-44F5-82D6-47C7BD50F2FC}" srcOrd="0" destOrd="0" parTransId="{CD4DFB32-969F-4863-9A28-1796CB50E41E}" sibTransId="{75AAF648-5EA4-46DE-9037-2A9863886CE2}"/>
    <dgm:cxn modelId="{C81FD419-20AB-4E73-B56A-0658FA7D7B4A}" type="presOf" srcId="{D3CF463C-3D78-44F5-82D6-47C7BD50F2FC}" destId="{47B8F1F8-AD38-40C1-92F8-F31A51A5B084}" srcOrd="0" destOrd="0" presId="urn:microsoft.com/office/officeart/2005/8/layout/list1"/>
    <dgm:cxn modelId="{1657AA20-A662-45C5-8925-E32F280CD395}" type="presOf" srcId="{26AEEA47-55A2-4C4D-9408-7395E17D1F0E}" destId="{47AF25E3-1A78-490A-9ECA-76BE7EB4773E}" srcOrd="0" destOrd="0" presId="urn:microsoft.com/office/officeart/2005/8/layout/list1"/>
    <dgm:cxn modelId="{E7598828-C461-42EA-8A58-84DF56B7A015}" srcId="{96774206-8ED5-4BBE-A3B6-2B44BC76D6DB}" destId="{A3DE3C11-521D-4C16-AA10-E20315D7736E}" srcOrd="4" destOrd="0" parTransId="{379F8E79-6E32-4078-A424-3FC671BF4005}" sibTransId="{92A7DB70-32B1-467B-B685-02452D10B7D2}"/>
    <dgm:cxn modelId="{703DB152-41B6-4D11-96D5-BC398AC9EC3A}" srcId="{96774206-8ED5-4BBE-A3B6-2B44BC76D6DB}" destId="{26AEEA47-55A2-4C4D-9408-7395E17D1F0E}" srcOrd="2" destOrd="0" parTransId="{3C9F28D7-4BF6-4929-9965-644241230503}" sibTransId="{F15CB435-9AE4-4D68-B052-448EFA58AAF7}"/>
    <dgm:cxn modelId="{7F55FB72-F145-412C-9D8C-93C069F95B19}" type="presOf" srcId="{B2F20423-50B2-4080-BE4A-C86376B468B4}" destId="{E8DA8FB6-4C5D-44F9-A377-E931184C4404}" srcOrd="1" destOrd="0" presId="urn:microsoft.com/office/officeart/2005/8/layout/list1"/>
    <dgm:cxn modelId="{120D5374-E5E5-4F55-B95F-361458CD452B}" type="presOf" srcId="{D3CF463C-3D78-44F5-82D6-47C7BD50F2FC}" destId="{0A240294-5813-4210-BA87-6AD985614A37}" srcOrd="1" destOrd="0" presId="urn:microsoft.com/office/officeart/2005/8/layout/list1"/>
    <dgm:cxn modelId="{98837974-1FF1-4CAD-8C53-098D328A1D1F}" type="presOf" srcId="{26AEEA47-55A2-4C4D-9408-7395E17D1F0E}" destId="{FEB938B3-048F-4C48-BB3D-9DE4ED2EE2A9}" srcOrd="1" destOrd="0" presId="urn:microsoft.com/office/officeart/2005/8/layout/list1"/>
    <dgm:cxn modelId="{88B12957-90F4-41B1-ADBE-99FEBB292808}" srcId="{96774206-8ED5-4BBE-A3B6-2B44BC76D6DB}" destId="{5082275A-4EC0-4EB7-A065-735D40225AD5}" srcOrd="1" destOrd="0" parTransId="{A0F8FB4D-6436-4FD5-A950-6C0BF1FB0C19}" sibTransId="{F6331AF4-FD8C-424A-863B-F931D30594AF}"/>
    <dgm:cxn modelId="{C474237D-0EA6-443B-947A-C9A4A4FE7DE4}" type="presOf" srcId="{5082275A-4EC0-4EB7-A065-735D40225AD5}" destId="{E77DEB04-FF99-4F1A-B0E7-4828936A22AF}" srcOrd="0" destOrd="0" presId="urn:microsoft.com/office/officeart/2005/8/layout/list1"/>
    <dgm:cxn modelId="{8831567F-6982-437E-BE3C-79463089B160}" type="presOf" srcId="{A3DE3C11-521D-4C16-AA10-E20315D7736E}" destId="{B4D4C8F5-D2A3-49C7-A7CD-4A6A2A977ED2}" srcOrd="0" destOrd="0" presId="urn:microsoft.com/office/officeart/2005/8/layout/list1"/>
    <dgm:cxn modelId="{E8B677AB-256D-41CB-A3B6-75D6A634840F}" type="presOf" srcId="{5082275A-4EC0-4EB7-A065-735D40225AD5}" destId="{80F6569A-7B5B-42B6-A109-27BA418EE728}" srcOrd="1" destOrd="0" presId="urn:microsoft.com/office/officeart/2005/8/layout/list1"/>
    <dgm:cxn modelId="{AC31BFAB-ED78-4136-8E7C-0D17C54B1CE4}" type="presOf" srcId="{B2F20423-50B2-4080-BE4A-C86376B468B4}" destId="{8EC7ECC8-7AD3-4551-94DA-D3776B0884FA}" srcOrd="0" destOrd="0" presId="urn:microsoft.com/office/officeart/2005/8/layout/list1"/>
    <dgm:cxn modelId="{56E19FD5-9AEA-482D-87A9-BBA5CFC3AD73}" type="presOf" srcId="{A3DE3C11-521D-4C16-AA10-E20315D7736E}" destId="{BE5D1BB8-4190-4966-A011-9AF4ED181806}" srcOrd="1" destOrd="0" presId="urn:microsoft.com/office/officeart/2005/8/layout/list1"/>
    <dgm:cxn modelId="{E33785D7-0481-4F1E-A0A8-6592B5C6590B}" srcId="{96774206-8ED5-4BBE-A3B6-2B44BC76D6DB}" destId="{B2F20423-50B2-4080-BE4A-C86376B468B4}" srcOrd="3" destOrd="0" parTransId="{81CAE56C-227B-4EE9-99B0-0A59BE0AE3E3}" sibTransId="{1CD5CE09-3EF3-483B-8DA2-E5649FAECEF2}"/>
    <dgm:cxn modelId="{09C82BED-5623-4E3E-AA5A-B350A937D139}" type="presOf" srcId="{96774206-8ED5-4BBE-A3B6-2B44BC76D6DB}" destId="{FC7FF5C5-68FC-4BB5-88F7-3ED672CE9EA7}" srcOrd="0" destOrd="0" presId="urn:microsoft.com/office/officeart/2005/8/layout/list1"/>
    <dgm:cxn modelId="{E16547CF-9A5F-4321-A5C2-A64D9BE81EAD}" type="presParOf" srcId="{FC7FF5C5-68FC-4BB5-88F7-3ED672CE9EA7}" destId="{DAC465EC-B964-4E48-A595-1F0262A1493F}" srcOrd="0" destOrd="0" presId="urn:microsoft.com/office/officeart/2005/8/layout/list1"/>
    <dgm:cxn modelId="{D10D709B-2E8D-400F-8472-14DE46595472}" type="presParOf" srcId="{DAC465EC-B964-4E48-A595-1F0262A1493F}" destId="{47B8F1F8-AD38-40C1-92F8-F31A51A5B084}" srcOrd="0" destOrd="0" presId="urn:microsoft.com/office/officeart/2005/8/layout/list1"/>
    <dgm:cxn modelId="{55F486BB-F2A7-426F-A79B-973647406646}" type="presParOf" srcId="{DAC465EC-B964-4E48-A595-1F0262A1493F}" destId="{0A240294-5813-4210-BA87-6AD985614A37}" srcOrd="1" destOrd="0" presId="urn:microsoft.com/office/officeart/2005/8/layout/list1"/>
    <dgm:cxn modelId="{21641813-8FEA-461A-8C1A-26B31C31E1A1}" type="presParOf" srcId="{FC7FF5C5-68FC-4BB5-88F7-3ED672CE9EA7}" destId="{E18305A7-B120-4912-90D1-3517152689E1}" srcOrd="1" destOrd="0" presId="urn:microsoft.com/office/officeart/2005/8/layout/list1"/>
    <dgm:cxn modelId="{C381F9C3-7B66-441A-8320-15036104B111}" type="presParOf" srcId="{FC7FF5C5-68FC-4BB5-88F7-3ED672CE9EA7}" destId="{650B1AC8-983D-4EB5-9489-A26974A69DBD}" srcOrd="2" destOrd="0" presId="urn:microsoft.com/office/officeart/2005/8/layout/list1"/>
    <dgm:cxn modelId="{99B10A14-3BEF-4833-A215-0A1B45C83B0B}" type="presParOf" srcId="{FC7FF5C5-68FC-4BB5-88F7-3ED672CE9EA7}" destId="{8A7E577D-B9A3-421F-814B-DD344B67146B}" srcOrd="3" destOrd="0" presId="urn:microsoft.com/office/officeart/2005/8/layout/list1"/>
    <dgm:cxn modelId="{9175DD1C-7471-4468-8104-5CD80A95BACD}" type="presParOf" srcId="{FC7FF5C5-68FC-4BB5-88F7-3ED672CE9EA7}" destId="{34444897-93B3-4EA7-84E9-3ACDD990FB17}" srcOrd="4" destOrd="0" presId="urn:microsoft.com/office/officeart/2005/8/layout/list1"/>
    <dgm:cxn modelId="{47D7CAEC-E4A2-4127-ACB2-16741E4D26A3}" type="presParOf" srcId="{34444897-93B3-4EA7-84E9-3ACDD990FB17}" destId="{E77DEB04-FF99-4F1A-B0E7-4828936A22AF}" srcOrd="0" destOrd="0" presId="urn:microsoft.com/office/officeart/2005/8/layout/list1"/>
    <dgm:cxn modelId="{7592FE29-C9C4-490C-99FF-5485A78B7F19}" type="presParOf" srcId="{34444897-93B3-4EA7-84E9-3ACDD990FB17}" destId="{80F6569A-7B5B-42B6-A109-27BA418EE728}" srcOrd="1" destOrd="0" presId="urn:microsoft.com/office/officeart/2005/8/layout/list1"/>
    <dgm:cxn modelId="{056D90CA-6B17-4491-A9E8-60941C2F58BA}" type="presParOf" srcId="{FC7FF5C5-68FC-4BB5-88F7-3ED672CE9EA7}" destId="{29F9CA79-3DB0-4DBD-8AD6-F4E6EC6F5D2A}" srcOrd="5" destOrd="0" presId="urn:microsoft.com/office/officeart/2005/8/layout/list1"/>
    <dgm:cxn modelId="{B7B2237D-C9F4-4976-BCFB-EDE40821F4DC}" type="presParOf" srcId="{FC7FF5C5-68FC-4BB5-88F7-3ED672CE9EA7}" destId="{BE01B485-B9EB-4497-8669-75379352F85A}" srcOrd="6" destOrd="0" presId="urn:microsoft.com/office/officeart/2005/8/layout/list1"/>
    <dgm:cxn modelId="{D4286358-BB1A-4F19-B252-63A6337D47A1}" type="presParOf" srcId="{FC7FF5C5-68FC-4BB5-88F7-3ED672CE9EA7}" destId="{5B0305F1-B332-4145-8441-5F7D400E2039}" srcOrd="7" destOrd="0" presId="urn:microsoft.com/office/officeart/2005/8/layout/list1"/>
    <dgm:cxn modelId="{8D34AF18-BD17-4B94-9FA6-87612285F6B8}" type="presParOf" srcId="{FC7FF5C5-68FC-4BB5-88F7-3ED672CE9EA7}" destId="{548DA237-539A-4C91-B33F-3689DF18711E}" srcOrd="8" destOrd="0" presId="urn:microsoft.com/office/officeart/2005/8/layout/list1"/>
    <dgm:cxn modelId="{BCEAF7E5-9035-4BD1-8ACC-5469F0A1344E}" type="presParOf" srcId="{548DA237-539A-4C91-B33F-3689DF18711E}" destId="{47AF25E3-1A78-490A-9ECA-76BE7EB4773E}" srcOrd="0" destOrd="0" presId="urn:microsoft.com/office/officeart/2005/8/layout/list1"/>
    <dgm:cxn modelId="{BCDEC6F1-7B55-4523-8041-C055DBF2541D}" type="presParOf" srcId="{548DA237-539A-4C91-B33F-3689DF18711E}" destId="{FEB938B3-048F-4C48-BB3D-9DE4ED2EE2A9}" srcOrd="1" destOrd="0" presId="urn:microsoft.com/office/officeart/2005/8/layout/list1"/>
    <dgm:cxn modelId="{A17725ED-50B6-4ACB-941C-E07C5626DDBB}" type="presParOf" srcId="{FC7FF5C5-68FC-4BB5-88F7-3ED672CE9EA7}" destId="{0424FCF5-1127-438B-8822-2C52240C2C5D}" srcOrd="9" destOrd="0" presId="urn:microsoft.com/office/officeart/2005/8/layout/list1"/>
    <dgm:cxn modelId="{EB5ADC9B-5BA1-4B78-9AC6-61517F937205}" type="presParOf" srcId="{FC7FF5C5-68FC-4BB5-88F7-3ED672CE9EA7}" destId="{9CDC8556-1D1B-4CC2-AC57-AAA5148842FA}" srcOrd="10" destOrd="0" presId="urn:microsoft.com/office/officeart/2005/8/layout/list1"/>
    <dgm:cxn modelId="{85B049FC-2790-4653-A7E5-FD67E0F4FFD6}" type="presParOf" srcId="{FC7FF5C5-68FC-4BB5-88F7-3ED672CE9EA7}" destId="{0C0E692F-AE58-4494-8E27-9F8EF6B61C49}" srcOrd="11" destOrd="0" presId="urn:microsoft.com/office/officeart/2005/8/layout/list1"/>
    <dgm:cxn modelId="{A079CCAE-1A4B-494F-9DFA-2F0C6A8E04A6}" type="presParOf" srcId="{FC7FF5C5-68FC-4BB5-88F7-3ED672CE9EA7}" destId="{F4B73E9C-4774-45D9-B142-F39379C556A1}" srcOrd="12" destOrd="0" presId="urn:microsoft.com/office/officeart/2005/8/layout/list1"/>
    <dgm:cxn modelId="{B5DFCAFD-A17A-4C7A-BB69-0CCE354F17D1}" type="presParOf" srcId="{F4B73E9C-4774-45D9-B142-F39379C556A1}" destId="{8EC7ECC8-7AD3-4551-94DA-D3776B0884FA}" srcOrd="0" destOrd="0" presId="urn:microsoft.com/office/officeart/2005/8/layout/list1"/>
    <dgm:cxn modelId="{7BB0D315-1903-47B1-BB5D-FD0487B3B972}" type="presParOf" srcId="{F4B73E9C-4774-45D9-B142-F39379C556A1}" destId="{E8DA8FB6-4C5D-44F9-A377-E931184C4404}" srcOrd="1" destOrd="0" presId="urn:microsoft.com/office/officeart/2005/8/layout/list1"/>
    <dgm:cxn modelId="{C1A36E9C-5E10-4C78-91E0-E7EB2BCD75A3}" type="presParOf" srcId="{FC7FF5C5-68FC-4BB5-88F7-3ED672CE9EA7}" destId="{D98D0954-8205-4C4A-840E-C0DDEF3E1562}" srcOrd="13" destOrd="0" presId="urn:microsoft.com/office/officeart/2005/8/layout/list1"/>
    <dgm:cxn modelId="{895665BC-53B2-4D32-8B51-BE066A547CB7}" type="presParOf" srcId="{FC7FF5C5-68FC-4BB5-88F7-3ED672CE9EA7}" destId="{C21F804C-C4B2-4C1F-A225-682C17288392}" srcOrd="14" destOrd="0" presId="urn:microsoft.com/office/officeart/2005/8/layout/list1"/>
    <dgm:cxn modelId="{0CF0119A-180E-4D74-A76B-147DD70C1FD2}" type="presParOf" srcId="{FC7FF5C5-68FC-4BB5-88F7-3ED672CE9EA7}" destId="{40675C26-FAB7-458C-97D6-995BA9F584F9}" srcOrd="15" destOrd="0" presId="urn:microsoft.com/office/officeart/2005/8/layout/list1"/>
    <dgm:cxn modelId="{0C741A34-4ACE-42ED-A38E-E31E47EA3A15}" type="presParOf" srcId="{FC7FF5C5-68FC-4BB5-88F7-3ED672CE9EA7}" destId="{E85672C4-10D8-4433-8CC2-C8DA0BD0CC96}" srcOrd="16" destOrd="0" presId="urn:microsoft.com/office/officeart/2005/8/layout/list1"/>
    <dgm:cxn modelId="{F25383C0-342B-4152-AB40-4EE43B2E3B2F}" type="presParOf" srcId="{E85672C4-10D8-4433-8CC2-C8DA0BD0CC96}" destId="{B4D4C8F5-D2A3-49C7-A7CD-4A6A2A977ED2}" srcOrd="0" destOrd="0" presId="urn:microsoft.com/office/officeart/2005/8/layout/list1"/>
    <dgm:cxn modelId="{BBC974AE-C5FD-4910-9CFE-C8773A57D551}" type="presParOf" srcId="{E85672C4-10D8-4433-8CC2-C8DA0BD0CC96}" destId="{BE5D1BB8-4190-4966-A011-9AF4ED181806}" srcOrd="1" destOrd="0" presId="urn:microsoft.com/office/officeart/2005/8/layout/list1"/>
    <dgm:cxn modelId="{912DE17F-5334-4CCE-B150-4308CA1F1266}" type="presParOf" srcId="{FC7FF5C5-68FC-4BB5-88F7-3ED672CE9EA7}" destId="{B154CDDD-AD16-456D-BE57-2F47367C1070}" srcOrd="17" destOrd="0" presId="urn:microsoft.com/office/officeart/2005/8/layout/list1"/>
    <dgm:cxn modelId="{BD792A51-E4D2-4377-BC40-15710D6F4A59}" type="presParOf" srcId="{FC7FF5C5-68FC-4BB5-88F7-3ED672CE9EA7}" destId="{27E1A755-A3C8-4DC4-AC27-74EECD1EF500}"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0B1AC8-983D-4EB5-9489-A26974A69DBD}">
      <dsp:nvSpPr>
        <dsp:cNvPr id="0" name=""/>
        <dsp:cNvSpPr/>
      </dsp:nvSpPr>
      <dsp:spPr>
        <a:xfrm>
          <a:off x="0" y="447803"/>
          <a:ext cx="8686800" cy="604800"/>
        </a:xfrm>
        <a:prstGeom prst="rect">
          <a:avLst/>
        </a:prstGeom>
        <a:solidFill>
          <a:srgbClr val="002060">
            <a:alpha val="90000"/>
          </a:srgb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0A240294-5813-4210-BA87-6AD985614A37}">
      <dsp:nvSpPr>
        <dsp:cNvPr id="0" name=""/>
        <dsp:cNvSpPr/>
      </dsp:nvSpPr>
      <dsp:spPr>
        <a:xfrm>
          <a:off x="112157" y="71437"/>
          <a:ext cx="8332109" cy="708480"/>
        </a:xfrm>
        <a:prstGeom prst="roundRect">
          <a:avLst/>
        </a:prstGeom>
        <a:solidFill>
          <a:schemeClr val="lt1">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9838" tIns="0" rIns="229838" bIns="0" numCol="1" spcCol="1270" anchor="ctr" anchorCtr="0">
          <a:noAutofit/>
        </a:bodyPr>
        <a:lstStyle/>
        <a:p>
          <a:pPr marL="0" lvl="0" indent="0" algn="l" defTabSz="933450">
            <a:lnSpc>
              <a:spcPct val="90000"/>
            </a:lnSpc>
            <a:spcBef>
              <a:spcPct val="0"/>
            </a:spcBef>
            <a:spcAft>
              <a:spcPct val="35000"/>
            </a:spcAft>
            <a:buNone/>
          </a:pPr>
          <a:r>
            <a:rPr lang="en-US" sz="2100" b="1" kern="1200" dirty="0">
              <a:solidFill>
                <a:srgbClr val="002060"/>
              </a:solidFill>
              <a:latin typeface="Times New Roman" pitchFamily="18" charset="0"/>
              <a:cs typeface="Times New Roman" pitchFamily="18" charset="0"/>
            </a:rPr>
            <a:t>Oxygen-containing nucleophiles</a:t>
          </a:r>
          <a:r>
            <a:rPr lang="ru-RU" sz="2100" b="1" kern="1200" dirty="0">
              <a:solidFill>
                <a:srgbClr val="002060"/>
              </a:solidFill>
              <a:latin typeface="Times New Roman" pitchFamily="18" charset="0"/>
              <a:cs typeface="Times New Roman" pitchFamily="18" charset="0"/>
            </a:rPr>
            <a:t>	</a:t>
          </a:r>
          <a:r>
            <a:rPr lang="en-US" sz="2100" b="1" kern="1200" dirty="0">
              <a:solidFill>
                <a:srgbClr val="002060"/>
              </a:solidFill>
              <a:latin typeface="Times New Roman" pitchFamily="18" charset="0"/>
              <a:cs typeface="Times New Roman" pitchFamily="18" charset="0"/>
            </a:rPr>
            <a:t>(</a:t>
          </a:r>
          <a:r>
            <a:rPr lang="en-US" sz="2100" b="1" kern="1200" dirty="0">
              <a:solidFill>
                <a:srgbClr val="FF0000"/>
              </a:solidFill>
              <a:latin typeface="Times New Roman" pitchFamily="18" charset="0"/>
              <a:cs typeface="Times New Roman" pitchFamily="18" charset="0"/>
            </a:rPr>
            <a:t>NaOH,  </a:t>
          </a:r>
          <a:r>
            <a:rPr lang="en-US" sz="2100" b="1" kern="1200" dirty="0" err="1">
              <a:solidFill>
                <a:srgbClr val="FF0000"/>
              </a:solidFill>
              <a:latin typeface="Times New Roman" pitchFamily="18" charset="0"/>
              <a:cs typeface="Times New Roman" pitchFamily="18" charset="0"/>
            </a:rPr>
            <a:t>RONa</a:t>
          </a:r>
          <a:r>
            <a:rPr lang="en-US" sz="2100" b="1" kern="1200" dirty="0">
              <a:solidFill>
                <a:srgbClr val="FF0000"/>
              </a:solidFill>
              <a:latin typeface="Times New Roman" pitchFamily="18" charset="0"/>
              <a:cs typeface="Times New Roman" pitchFamily="18" charset="0"/>
            </a:rPr>
            <a:t>,   </a:t>
          </a:r>
          <a:r>
            <a:rPr lang="en-US" sz="2100" b="1" kern="1200" dirty="0" err="1">
              <a:solidFill>
                <a:srgbClr val="FF0000"/>
              </a:solidFill>
              <a:latin typeface="Times New Roman" pitchFamily="18" charset="0"/>
              <a:cs typeface="Times New Roman" pitchFamily="18" charset="0"/>
            </a:rPr>
            <a:t>RCOONa</a:t>
          </a:r>
          <a:r>
            <a:rPr lang="en-US" sz="2100" b="1" kern="1200" dirty="0">
              <a:solidFill>
                <a:srgbClr val="002060"/>
              </a:solidFill>
              <a:latin typeface="Times New Roman" pitchFamily="18" charset="0"/>
              <a:cs typeface="Times New Roman" pitchFamily="18" charset="0"/>
            </a:rPr>
            <a:t>)</a:t>
          </a:r>
          <a:endParaRPr lang="ru-RU" sz="2100" b="1" kern="1200" dirty="0">
            <a:solidFill>
              <a:srgbClr val="002060"/>
            </a:solidFill>
          </a:endParaRPr>
        </a:p>
      </dsp:txBody>
      <dsp:txXfrm>
        <a:off x="146742" y="106022"/>
        <a:ext cx="8262939" cy="639310"/>
      </dsp:txXfrm>
    </dsp:sp>
    <dsp:sp modelId="{BE01B485-B9EB-4497-8669-75379352F85A}">
      <dsp:nvSpPr>
        <dsp:cNvPr id="0" name=""/>
        <dsp:cNvSpPr/>
      </dsp:nvSpPr>
      <dsp:spPr>
        <a:xfrm>
          <a:off x="0" y="1536443"/>
          <a:ext cx="8686800" cy="604800"/>
        </a:xfrm>
        <a:prstGeom prst="rect">
          <a:avLst/>
        </a:prstGeom>
        <a:solidFill>
          <a:srgbClr val="002060">
            <a:alpha val="90000"/>
          </a:srgb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80F6569A-7B5B-42B6-A109-27BA418EE728}">
      <dsp:nvSpPr>
        <dsp:cNvPr id="0" name=""/>
        <dsp:cNvSpPr/>
      </dsp:nvSpPr>
      <dsp:spPr>
        <a:xfrm>
          <a:off x="195235" y="1214445"/>
          <a:ext cx="8233774" cy="708480"/>
        </a:xfrm>
        <a:prstGeom prst="roundRect">
          <a:avLst/>
        </a:prstGeom>
        <a:solidFill>
          <a:schemeClr val="lt1">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9838" tIns="0" rIns="229838" bIns="0" numCol="1" spcCol="1270" anchor="ctr" anchorCtr="0">
          <a:noAutofit/>
        </a:bodyPr>
        <a:lstStyle/>
        <a:p>
          <a:pPr marL="0" lvl="0" indent="0" algn="just" defTabSz="933450">
            <a:lnSpc>
              <a:spcPct val="90000"/>
            </a:lnSpc>
            <a:spcBef>
              <a:spcPct val="0"/>
            </a:spcBef>
            <a:spcAft>
              <a:spcPct val="35000"/>
            </a:spcAft>
            <a:buNone/>
          </a:pPr>
          <a:r>
            <a:rPr lang="en-US" sz="2100" b="1" kern="1200" dirty="0">
              <a:solidFill>
                <a:srgbClr val="002060"/>
              </a:solidFill>
              <a:latin typeface="Times New Roman" pitchFamily="18" charset="0"/>
              <a:cs typeface="Times New Roman" pitchFamily="18" charset="0"/>
            </a:rPr>
            <a:t>Sulfur containing nucleophiles</a:t>
          </a:r>
          <a:r>
            <a:rPr lang="ru-RU" sz="2100" b="1" kern="1200" dirty="0">
              <a:solidFill>
                <a:srgbClr val="002060"/>
              </a:solidFill>
              <a:latin typeface="Times New Roman" pitchFamily="18" charset="0"/>
              <a:cs typeface="Times New Roman" pitchFamily="18" charset="0"/>
            </a:rPr>
            <a:t>	</a:t>
          </a:r>
          <a:r>
            <a:rPr lang="en-US" sz="2100" b="1" kern="1200" dirty="0">
              <a:solidFill>
                <a:srgbClr val="002060"/>
              </a:solidFill>
              <a:latin typeface="Times New Roman" pitchFamily="18" charset="0"/>
              <a:cs typeface="Times New Roman" pitchFamily="18" charset="0"/>
            </a:rPr>
            <a:t>(</a:t>
          </a:r>
          <a:r>
            <a:rPr lang="en-US" sz="2100" b="1" kern="1200" dirty="0" err="1">
              <a:solidFill>
                <a:srgbClr val="FF0000"/>
              </a:solidFill>
              <a:latin typeface="Times New Roman" pitchFamily="18" charset="0"/>
              <a:cs typeface="Times New Roman" pitchFamily="18" charset="0"/>
            </a:rPr>
            <a:t>NaSH</a:t>
          </a:r>
          <a:r>
            <a:rPr lang="en-US" sz="2100" b="1" kern="1200" dirty="0">
              <a:solidFill>
                <a:srgbClr val="FF0000"/>
              </a:solidFill>
              <a:latin typeface="Times New Roman" pitchFamily="18" charset="0"/>
              <a:cs typeface="Times New Roman" pitchFamily="18" charset="0"/>
            </a:rPr>
            <a:t>,  H</a:t>
          </a:r>
          <a:r>
            <a:rPr lang="en-US" sz="2100" b="1" kern="1200" baseline="-25000" dirty="0">
              <a:solidFill>
                <a:srgbClr val="FF0000"/>
              </a:solidFill>
              <a:latin typeface="Times New Roman" pitchFamily="18" charset="0"/>
              <a:cs typeface="Times New Roman" pitchFamily="18" charset="0"/>
            </a:rPr>
            <a:t>2</a:t>
          </a:r>
          <a:r>
            <a:rPr lang="en-US" sz="2100" b="1" kern="1200" dirty="0">
              <a:solidFill>
                <a:srgbClr val="FF0000"/>
              </a:solidFill>
              <a:latin typeface="Times New Roman" pitchFamily="18" charset="0"/>
              <a:cs typeface="Times New Roman" pitchFamily="18" charset="0"/>
            </a:rPr>
            <a:t>S,  </a:t>
          </a:r>
          <a:r>
            <a:rPr lang="en-US" sz="2100" b="1" kern="1200" dirty="0" err="1">
              <a:solidFill>
                <a:srgbClr val="FF0000"/>
              </a:solidFill>
              <a:latin typeface="Times New Roman" pitchFamily="18" charset="0"/>
              <a:cs typeface="Times New Roman" pitchFamily="18" charset="0"/>
            </a:rPr>
            <a:t>RSNa</a:t>
          </a:r>
          <a:r>
            <a:rPr lang="en-US" sz="2100" b="1" kern="1200" dirty="0">
              <a:solidFill>
                <a:srgbClr val="FF0000"/>
              </a:solidFill>
              <a:latin typeface="Times New Roman" pitchFamily="18" charset="0"/>
              <a:cs typeface="Times New Roman" pitchFamily="18" charset="0"/>
            </a:rPr>
            <a:t>,  RSH</a:t>
          </a:r>
          <a:r>
            <a:rPr lang="en-US" sz="2100" b="1" kern="1200" dirty="0">
              <a:solidFill>
                <a:srgbClr val="002060"/>
              </a:solidFill>
              <a:latin typeface="Times New Roman" pitchFamily="18" charset="0"/>
              <a:cs typeface="Times New Roman" pitchFamily="18" charset="0"/>
            </a:rPr>
            <a:t>)</a:t>
          </a:r>
          <a:endParaRPr lang="ru-RU" sz="2100" b="1" kern="1200" dirty="0">
            <a:solidFill>
              <a:srgbClr val="002060"/>
            </a:solidFill>
          </a:endParaRPr>
        </a:p>
      </dsp:txBody>
      <dsp:txXfrm>
        <a:off x="229820" y="1249030"/>
        <a:ext cx="8164604" cy="639310"/>
      </dsp:txXfrm>
    </dsp:sp>
    <dsp:sp modelId="{9CDC8556-1D1B-4CC2-AC57-AAA5148842FA}">
      <dsp:nvSpPr>
        <dsp:cNvPr id="0" name=""/>
        <dsp:cNvSpPr/>
      </dsp:nvSpPr>
      <dsp:spPr>
        <a:xfrm>
          <a:off x="0" y="2625083"/>
          <a:ext cx="8686800" cy="604800"/>
        </a:xfrm>
        <a:prstGeom prst="rect">
          <a:avLst/>
        </a:prstGeom>
        <a:solidFill>
          <a:srgbClr val="002060">
            <a:alpha val="90000"/>
          </a:srgb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FEB938B3-048F-4C48-BB3D-9DE4ED2EE2A9}">
      <dsp:nvSpPr>
        <dsp:cNvPr id="0" name=""/>
        <dsp:cNvSpPr/>
      </dsp:nvSpPr>
      <dsp:spPr>
        <a:xfrm>
          <a:off x="195235" y="2270843"/>
          <a:ext cx="8223802" cy="708480"/>
        </a:xfrm>
        <a:prstGeom prst="roundRect">
          <a:avLst/>
        </a:prstGeom>
        <a:solidFill>
          <a:schemeClr val="lt1">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9838" tIns="0" rIns="229838" bIns="0" numCol="1" spcCol="1270" anchor="ctr" anchorCtr="0">
          <a:noAutofit/>
        </a:bodyPr>
        <a:lstStyle/>
        <a:p>
          <a:pPr marL="0" lvl="0" indent="0" algn="just" defTabSz="933450">
            <a:lnSpc>
              <a:spcPct val="90000"/>
            </a:lnSpc>
            <a:spcBef>
              <a:spcPct val="0"/>
            </a:spcBef>
            <a:spcAft>
              <a:spcPct val="35000"/>
            </a:spcAft>
            <a:buNone/>
          </a:pPr>
          <a:r>
            <a:rPr lang="en-US" sz="2100" b="1" kern="1200" dirty="0">
              <a:solidFill>
                <a:srgbClr val="002060"/>
              </a:solidFill>
              <a:latin typeface="Times New Roman" pitchFamily="18" charset="0"/>
              <a:cs typeface="Times New Roman" pitchFamily="18" charset="0"/>
            </a:rPr>
            <a:t>Nitrogen containing nucleophiles</a:t>
          </a:r>
          <a:r>
            <a:rPr lang="ru-RU" sz="2100" b="1" kern="1200" dirty="0">
              <a:solidFill>
                <a:srgbClr val="002060"/>
              </a:solidFill>
              <a:latin typeface="Times New Roman" pitchFamily="18" charset="0"/>
              <a:cs typeface="Times New Roman" pitchFamily="18" charset="0"/>
            </a:rPr>
            <a:t> (</a:t>
          </a:r>
          <a:r>
            <a:rPr lang="en-US" sz="2100" b="1" kern="1200" dirty="0">
              <a:solidFill>
                <a:srgbClr val="FF0000"/>
              </a:solidFill>
              <a:latin typeface="Times New Roman" pitchFamily="18" charset="0"/>
              <a:cs typeface="Times New Roman" pitchFamily="18" charset="0"/>
            </a:rPr>
            <a:t>NH</a:t>
          </a:r>
          <a:r>
            <a:rPr lang="en-US" sz="2100" b="1" kern="1200" baseline="-25000" dirty="0">
              <a:solidFill>
                <a:srgbClr val="FF0000"/>
              </a:solidFill>
              <a:latin typeface="Times New Roman" pitchFamily="18" charset="0"/>
              <a:cs typeface="Times New Roman" pitchFamily="18" charset="0"/>
            </a:rPr>
            <a:t>3</a:t>
          </a:r>
          <a:r>
            <a:rPr lang="en-US" sz="2100" b="1" kern="1200" dirty="0">
              <a:solidFill>
                <a:srgbClr val="FF0000"/>
              </a:solidFill>
              <a:latin typeface="Times New Roman" pitchFamily="18" charset="0"/>
              <a:cs typeface="Times New Roman" pitchFamily="18" charset="0"/>
            </a:rPr>
            <a:t>,  RNH</a:t>
          </a:r>
          <a:r>
            <a:rPr lang="en-US" sz="2100" b="1" kern="1200" baseline="-25000" dirty="0">
              <a:solidFill>
                <a:srgbClr val="FF0000"/>
              </a:solidFill>
              <a:latin typeface="Times New Roman" pitchFamily="18" charset="0"/>
              <a:cs typeface="Times New Roman" pitchFamily="18" charset="0"/>
            </a:rPr>
            <a:t>2</a:t>
          </a:r>
          <a:r>
            <a:rPr lang="en-US" sz="2100" b="1" kern="1200" dirty="0">
              <a:solidFill>
                <a:srgbClr val="FF0000"/>
              </a:solidFill>
              <a:latin typeface="Times New Roman" pitchFamily="18" charset="0"/>
              <a:cs typeface="Times New Roman" pitchFamily="18" charset="0"/>
            </a:rPr>
            <a:t>,  R</a:t>
          </a:r>
          <a:r>
            <a:rPr lang="en-US" sz="2100" b="1" kern="1200" baseline="-25000" dirty="0">
              <a:solidFill>
                <a:srgbClr val="FF0000"/>
              </a:solidFill>
              <a:latin typeface="Times New Roman" pitchFamily="18" charset="0"/>
              <a:cs typeface="Times New Roman" pitchFamily="18" charset="0"/>
            </a:rPr>
            <a:t>2</a:t>
          </a:r>
          <a:r>
            <a:rPr lang="en-US" sz="2100" b="1" kern="1200" dirty="0">
              <a:solidFill>
                <a:srgbClr val="FF0000"/>
              </a:solidFill>
              <a:latin typeface="Times New Roman" pitchFamily="18" charset="0"/>
              <a:cs typeface="Times New Roman" pitchFamily="18" charset="0"/>
            </a:rPr>
            <a:t>NH,  R</a:t>
          </a:r>
          <a:r>
            <a:rPr lang="en-US" sz="2100" b="1" kern="1200" baseline="-25000" dirty="0">
              <a:solidFill>
                <a:srgbClr val="FF0000"/>
              </a:solidFill>
              <a:latin typeface="Times New Roman" pitchFamily="18" charset="0"/>
              <a:cs typeface="Times New Roman" pitchFamily="18" charset="0"/>
            </a:rPr>
            <a:t>3</a:t>
          </a:r>
          <a:r>
            <a:rPr lang="en-US" sz="2100" b="1" kern="1200" dirty="0">
              <a:solidFill>
                <a:srgbClr val="FF0000"/>
              </a:solidFill>
              <a:latin typeface="Times New Roman" pitchFamily="18" charset="0"/>
              <a:cs typeface="Times New Roman" pitchFamily="18" charset="0"/>
            </a:rPr>
            <a:t>N,  NaNO</a:t>
          </a:r>
          <a:r>
            <a:rPr lang="en-US" sz="2100" b="1" kern="1200" baseline="-25000" dirty="0">
              <a:solidFill>
                <a:srgbClr val="FF0000"/>
              </a:solidFill>
              <a:latin typeface="Times New Roman" pitchFamily="18" charset="0"/>
              <a:cs typeface="Times New Roman" pitchFamily="18" charset="0"/>
            </a:rPr>
            <a:t>2</a:t>
          </a:r>
          <a:r>
            <a:rPr lang="en-US" sz="2100" b="1" kern="1200" dirty="0">
              <a:solidFill>
                <a:srgbClr val="FF0000"/>
              </a:solidFill>
              <a:latin typeface="Times New Roman" pitchFamily="18" charset="0"/>
              <a:cs typeface="Times New Roman" pitchFamily="18" charset="0"/>
            </a:rPr>
            <a:t>,  NaN</a:t>
          </a:r>
          <a:r>
            <a:rPr lang="en-US" sz="2100" b="1" kern="1200" baseline="-25000" dirty="0">
              <a:solidFill>
                <a:srgbClr val="FF0000"/>
              </a:solidFill>
              <a:latin typeface="Times New Roman" pitchFamily="18" charset="0"/>
              <a:cs typeface="Times New Roman" pitchFamily="18" charset="0"/>
            </a:rPr>
            <a:t>3</a:t>
          </a:r>
          <a:r>
            <a:rPr lang="en-US" sz="2100" b="1" kern="1200" dirty="0">
              <a:solidFill>
                <a:srgbClr val="002060"/>
              </a:solidFill>
              <a:latin typeface="Times New Roman" pitchFamily="18" charset="0"/>
              <a:cs typeface="Times New Roman" pitchFamily="18" charset="0"/>
            </a:rPr>
            <a:t>)</a:t>
          </a:r>
          <a:endParaRPr lang="ru-RU" sz="2100" b="1" kern="1200" dirty="0">
            <a:solidFill>
              <a:srgbClr val="002060"/>
            </a:solidFill>
          </a:endParaRPr>
        </a:p>
      </dsp:txBody>
      <dsp:txXfrm>
        <a:off x="229820" y="2305428"/>
        <a:ext cx="8154632" cy="639310"/>
      </dsp:txXfrm>
    </dsp:sp>
    <dsp:sp modelId="{C21F804C-C4B2-4C1F-A225-682C17288392}">
      <dsp:nvSpPr>
        <dsp:cNvPr id="0" name=""/>
        <dsp:cNvSpPr/>
      </dsp:nvSpPr>
      <dsp:spPr>
        <a:xfrm>
          <a:off x="0" y="3713723"/>
          <a:ext cx="8686800" cy="604800"/>
        </a:xfrm>
        <a:prstGeom prst="rect">
          <a:avLst/>
        </a:prstGeom>
        <a:solidFill>
          <a:srgbClr val="002060">
            <a:alpha val="90000"/>
          </a:srgb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E8DA8FB6-4C5D-44F9-A377-E931184C4404}">
      <dsp:nvSpPr>
        <dsp:cNvPr id="0" name=""/>
        <dsp:cNvSpPr/>
      </dsp:nvSpPr>
      <dsp:spPr>
        <a:xfrm>
          <a:off x="195235" y="3357584"/>
          <a:ext cx="8206776" cy="708480"/>
        </a:xfrm>
        <a:prstGeom prst="roundRect">
          <a:avLst/>
        </a:prstGeom>
        <a:solidFill>
          <a:schemeClr val="lt1">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9838" tIns="0" rIns="229838" bIns="0" numCol="1" spcCol="1270" anchor="ctr" anchorCtr="0">
          <a:noAutofit/>
        </a:bodyPr>
        <a:lstStyle/>
        <a:p>
          <a:pPr marL="0" lvl="0" indent="0" algn="l" defTabSz="933450">
            <a:lnSpc>
              <a:spcPct val="90000"/>
            </a:lnSpc>
            <a:spcBef>
              <a:spcPct val="0"/>
            </a:spcBef>
            <a:spcAft>
              <a:spcPct val="35000"/>
            </a:spcAft>
            <a:buNone/>
          </a:pPr>
          <a:r>
            <a:rPr lang="en-US" sz="2100" b="1" kern="1200" dirty="0">
              <a:solidFill>
                <a:srgbClr val="002060"/>
              </a:solidFill>
              <a:latin typeface="Times New Roman" pitchFamily="18" charset="0"/>
              <a:cs typeface="Times New Roman" pitchFamily="18" charset="0"/>
            </a:rPr>
            <a:t>Carbon-containing nucleophiles</a:t>
          </a:r>
          <a:r>
            <a:rPr lang="ru-RU" sz="2100" b="1" kern="1200" dirty="0">
              <a:solidFill>
                <a:srgbClr val="002060"/>
              </a:solidFill>
              <a:latin typeface="Times New Roman" pitchFamily="18" charset="0"/>
              <a:cs typeface="Times New Roman" pitchFamily="18" charset="0"/>
            </a:rPr>
            <a:t>       </a:t>
          </a:r>
          <a:r>
            <a:rPr lang="en-US" sz="2100" b="1" kern="1200" dirty="0">
              <a:solidFill>
                <a:srgbClr val="002060"/>
              </a:solidFill>
              <a:latin typeface="Times New Roman" pitchFamily="18" charset="0"/>
              <a:cs typeface="Times New Roman" pitchFamily="18" charset="0"/>
            </a:rPr>
            <a:t>(</a:t>
          </a:r>
          <a:r>
            <a:rPr lang="en-US" sz="2100" b="1" kern="1200" dirty="0" err="1">
              <a:solidFill>
                <a:srgbClr val="FF0000"/>
              </a:solidFill>
              <a:latin typeface="Times New Roman" pitchFamily="18" charset="0"/>
              <a:cs typeface="Times New Roman" pitchFamily="18" charset="0"/>
            </a:rPr>
            <a:t>NaCN</a:t>
          </a:r>
          <a:r>
            <a:rPr lang="en-US" sz="2100" b="1" kern="1200" dirty="0">
              <a:solidFill>
                <a:srgbClr val="FF0000"/>
              </a:solidFill>
              <a:latin typeface="Times New Roman" pitchFamily="18" charset="0"/>
              <a:cs typeface="Times New Roman" pitchFamily="18" charset="0"/>
            </a:rPr>
            <a:t>, </a:t>
          </a:r>
          <a:r>
            <a:rPr lang="en-US" sz="2100" b="1" kern="1200" dirty="0" err="1">
              <a:solidFill>
                <a:srgbClr val="FF0000"/>
              </a:solidFill>
              <a:latin typeface="Times New Roman" pitchFamily="18" charset="0"/>
              <a:cs typeface="Times New Roman" pitchFamily="18" charset="0"/>
            </a:rPr>
            <a:t>RC≡CNa</a:t>
          </a:r>
          <a:r>
            <a:rPr lang="en-US" sz="2100" b="1" kern="1200" dirty="0">
              <a:solidFill>
                <a:srgbClr val="002060"/>
              </a:solidFill>
              <a:latin typeface="Times New Roman" pitchFamily="18" charset="0"/>
              <a:cs typeface="Times New Roman" pitchFamily="18" charset="0"/>
            </a:rPr>
            <a:t>)</a:t>
          </a:r>
          <a:endParaRPr lang="ru-RU" sz="2100" b="1" kern="1200" dirty="0">
            <a:solidFill>
              <a:srgbClr val="002060"/>
            </a:solidFill>
          </a:endParaRPr>
        </a:p>
      </dsp:txBody>
      <dsp:txXfrm>
        <a:off x="229820" y="3392169"/>
        <a:ext cx="8137606" cy="639310"/>
      </dsp:txXfrm>
    </dsp:sp>
    <dsp:sp modelId="{27E1A755-A3C8-4DC4-AC27-74EECD1EF500}">
      <dsp:nvSpPr>
        <dsp:cNvPr id="0" name=""/>
        <dsp:cNvSpPr/>
      </dsp:nvSpPr>
      <dsp:spPr>
        <a:xfrm>
          <a:off x="0" y="4802362"/>
          <a:ext cx="8686800" cy="604800"/>
        </a:xfrm>
        <a:prstGeom prst="rect">
          <a:avLst/>
        </a:prstGeom>
        <a:solidFill>
          <a:srgbClr val="002060">
            <a:alpha val="90000"/>
          </a:srgb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BE5D1BB8-4190-4966-A011-9AF4ED181806}">
      <dsp:nvSpPr>
        <dsp:cNvPr id="0" name=""/>
        <dsp:cNvSpPr/>
      </dsp:nvSpPr>
      <dsp:spPr>
        <a:xfrm>
          <a:off x="195236" y="4500593"/>
          <a:ext cx="8248392" cy="708480"/>
        </a:xfrm>
        <a:prstGeom prst="roundRect">
          <a:avLst/>
        </a:prstGeom>
        <a:solidFill>
          <a:schemeClr val="lt1">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9838" tIns="0" rIns="229838" bIns="0" numCol="1" spcCol="1270" anchor="ctr" anchorCtr="0">
          <a:noAutofit/>
        </a:bodyPr>
        <a:lstStyle/>
        <a:p>
          <a:pPr marL="0" lvl="0" indent="0" algn="l" defTabSz="933450">
            <a:lnSpc>
              <a:spcPct val="90000"/>
            </a:lnSpc>
            <a:spcBef>
              <a:spcPct val="0"/>
            </a:spcBef>
            <a:spcAft>
              <a:spcPct val="35000"/>
            </a:spcAft>
            <a:buNone/>
          </a:pPr>
          <a:r>
            <a:rPr lang="en-US" sz="2100" b="1" kern="1200" dirty="0">
              <a:solidFill>
                <a:srgbClr val="002060"/>
              </a:solidFill>
              <a:latin typeface="Times New Roman" pitchFamily="18" charset="0"/>
              <a:cs typeface="Times New Roman" pitchFamily="18" charset="0"/>
            </a:rPr>
            <a:t>Halogen-containing nucleophiles</a:t>
          </a:r>
          <a:r>
            <a:rPr lang="ru-RU" sz="2100" b="1" kern="1200" dirty="0">
              <a:solidFill>
                <a:srgbClr val="002060"/>
              </a:solidFill>
              <a:latin typeface="Times New Roman" pitchFamily="18" charset="0"/>
              <a:cs typeface="Times New Roman" pitchFamily="18" charset="0"/>
            </a:rPr>
            <a:t>      (</a:t>
          </a:r>
          <a:r>
            <a:rPr lang="en-US" sz="2100" b="1" kern="1200" dirty="0" err="1">
              <a:solidFill>
                <a:srgbClr val="FF0000"/>
              </a:solidFill>
              <a:latin typeface="Times New Roman" pitchFamily="18" charset="0"/>
              <a:cs typeface="Times New Roman" pitchFamily="18" charset="0"/>
            </a:rPr>
            <a:t>MeHal</a:t>
          </a:r>
          <a:r>
            <a:rPr lang="en-US" sz="2100" b="1" kern="1200" dirty="0">
              <a:solidFill>
                <a:srgbClr val="002060"/>
              </a:solidFill>
              <a:latin typeface="Times New Roman" pitchFamily="18" charset="0"/>
              <a:cs typeface="Times New Roman" pitchFamily="18" charset="0"/>
            </a:rPr>
            <a:t>)</a:t>
          </a:r>
          <a:endParaRPr lang="ru-RU" sz="2100" b="1" kern="1200" dirty="0">
            <a:solidFill>
              <a:srgbClr val="002060"/>
            </a:solidFill>
          </a:endParaRPr>
        </a:p>
      </dsp:txBody>
      <dsp:txXfrm>
        <a:off x="229821" y="4535178"/>
        <a:ext cx="8179222" cy="63931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DACC4F-6919-4A6F-A163-C7B24B7F752F}" type="datetimeFigureOut">
              <a:rPr lang="ru-RU" smtClean="0"/>
              <a:pPr/>
              <a:t>пн 26.09.22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C490D8-456F-4DF4-9022-EACF7ED628FA}"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16" name="Дата 15"/>
          <p:cNvSpPr>
            <a:spLocks noGrp="1"/>
          </p:cNvSpPr>
          <p:nvPr>
            <p:ph type="dt" sz="half" idx="10"/>
          </p:nvPr>
        </p:nvSpPr>
        <p:spPr/>
        <p:txBody>
          <a:bodyPr/>
          <a:lstStyle/>
          <a:p>
            <a:fld id="{561B1E13-3174-4A8D-9425-A3589D5DA5A0}" type="datetimeFigureOut">
              <a:rPr lang="ru-RU" smtClean="0"/>
              <a:pPr/>
              <a:t>пн 26.09.22</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267EA20B-6288-414D-B410-03D6D436FDD9}"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561B1E13-3174-4A8D-9425-A3589D5DA5A0}" type="datetimeFigureOut">
              <a:rPr lang="ru-RU" smtClean="0"/>
              <a:pPr/>
              <a:t>пн 26.09.22</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267EA20B-6288-414D-B410-03D6D436FDD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19" name="Дата 18"/>
          <p:cNvSpPr>
            <a:spLocks noGrp="1"/>
          </p:cNvSpPr>
          <p:nvPr>
            <p:ph type="dt" sz="half" idx="10"/>
          </p:nvPr>
        </p:nvSpPr>
        <p:spPr/>
        <p:txBody>
          <a:bodyPr/>
          <a:lstStyle/>
          <a:p>
            <a:fld id="{561B1E13-3174-4A8D-9425-A3589D5DA5A0}" type="datetimeFigureOut">
              <a:rPr lang="ru-RU" smtClean="0"/>
              <a:pPr/>
              <a:t>пн 26.09.22</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267EA20B-6288-414D-B410-03D6D436FDD9}"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a:t>Образец заголовка</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1" name="Дата 20"/>
          <p:cNvSpPr>
            <a:spLocks noGrp="1"/>
          </p:cNvSpPr>
          <p:nvPr>
            <p:ph type="dt" sz="half" idx="10"/>
          </p:nvPr>
        </p:nvSpPr>
        <p:spPr/>
        <p:txBody>
          <a:bodyPr/>
          <a:lstStyle/>
          <a:p>
            <a:fld id="{561B1E13-3174-4A8D-9425-A3589D5DA5A0}" type="datetimeFigureOut">
              <a:rPr lang="ru-RU" smtClean="0"/>
              <a:pPr/>
              <a:t>пн 26.09.22</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267EA20B-6288-414D-B410-03D6D436FDD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0" name="Дата 9"/>
          <p:cNvSpPr>
            <a:spLocks noGrp="1"/>
          </p:cNvSpPr>
          <p:nvPr>
            <p:ph type="dt" sz="half" idx="10"/>
          </p:nvPr>
        </p:nvSpPr>
        <p:spPr/>
        <p:txBody>
          <a:bodyPr/>
          <a:lstStyle/>
          <a:p>
            <a:fld id="{561B1E13-3174-4A8D-9425-A3589D5DA5A0}" type="datetimeFigureOut">
              <a:rPr lang="ru-RU" smtClean="0"/>
              <a:pPr/>
              <a:t>пн 26.09.22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267EA20B-6288-414D-B410-03D6D436FDD9}"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a:t>Образец заголовка</a:t>
            </a:r>
            <a:endParaRPr kumimoji="0" lang="en-US"/>
          </a:p>
        </p:txBody>
      </p:sp>
      <p:sp>
        <p:nvSpPr>
          <p:cNvPr id="12" name="Дата 11"/>
          <p:cNvSpPr>
            <a:spLocks noGrp="1"/>
          </p:cNvSpPr>
          <p:nvPr>
            <p:ph type="dt" sz="half" idx="10"/>
          </p:nvPr>
        </p:nvSpPr>
        <p:spPr/>
        <p:txBody>
          <a:bodyPr/>
          <a:lstStyle/>
          <a:p>
            <a:fld id="{561B1E13-3174-4A8D-9425-A3589D5DA5A0}" type="datetimeFigureOut">
              <a:rPr lang="ru-RU" smtClean="0"/>
              <a:pPr/>
              <a:t>пн 26.09.22</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7EA20B-6288-414D-B410-03D6D436FDD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61B1E13-3174-4A8D-9425-A3589D5DA5A0}" type="datetimeFigureOut">
              <a:rPr lang="ru-RU" smtClean="0"/>
              <a:pPr/>
              <a:t>пн 26.09.22</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67EA20B-6288-414D-B410-03D6D436FDD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561B1E13-3174-4A8D-9425-A3589D5DA5A0}" type="datetimeFigureOut">
              <a:rPr lang="ru-RU" smtClean="0"/>
              <a:pPr/>
              <a:t>пн 26.09.22</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67EA20B-6288-414D-B410-03D6D436FDD9}"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a:t>Вставка рисунка</a:t>
            </a:r>
            <a:endParaRPr kumimoji="0" lang="en-US" dirty="0"/>
          </a:p>
        </p:txBody>
      </p:sp>
      <p:sp>
        <p:nvSpPr>
          <p:cNvPr id="7" name="Дата 6"/>
          <p:cNvSpPr>
            <a:spLocks noGrp="1"/>
          </p:cNvSpPr>
          <p:nvPr>
            <p:ph type="dt" sz="half" idx="10"/>
          </p:nvPr>
        </p:nvSpPr>
        <p:spPr/>
        <p:txBody>
          <a:bodyPr/>
          <a:lstStyle/>
          <a:p>
            <a:fld id="{561B1E13-3174-4A8D-9425-A3589D5DA5A0}" type="datetimeFigureOut">
              <a:rPr lang="ru-RU" smtClean="0"/>
              <a:pPr/>
              <a:t>пн 26.09.22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267EA20B-6288-414D-B410-03D6D436FDD9}"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61B1E13-3174-4A8D-9425-A3589D5DA5A0}" type="datetimeFigureOut">
              <a:rPr lang="ru-RU" smtClean="0"/>
              <a:pPr/>
              <a:t>пн 26.09.22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7EA20B-6288-414D-B410-03D6D436FDD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61B1E13-3174-4A8D-9425-A3589D5DA5A0}" type="datetimeFigureOut">
              <a:rPr lang="ru-RU" smtClean="0"/>
              <a:pPr/>
              <a:t>пн 26.09.22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7EA20B-6288-414D-B410-03D6D436FDD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61B1E13-3174-4A8D-9425-A3589D5DA5A0}" type="datetimeFigureOut">
              <a:rPr lang="ru-RU" smtClean="0"/>
              <a:pPr/>
              <a:t>пн 26.09.22</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67EA20B-6288-414D-B410-03D6D436FDD9}"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5.emf"/><Relationship Id="rId12" Type="http://schemas.openxmlformats.org/officeDocument/2006/relationships/oleObject" Target="../embeddings/oleObject6.bin"/><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11" Type="http://schemas.openxmlformats.org/officeDocument/2006/relationships/image" Target="../media/image7.emf"/><Relationship Id="rId5" Type="http://schemas.openxmlformats.org/officeDocument/2006/relationships/image" Target="../media/image4.emf"/><Relationship Id="rId15" Type="http://schemas.openxmlformats.org/officeDocument/2006/relationships/image" Target="../media/image9.e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6.emf"/><Relationship Id="rId14" Type="http://schemas.openxmlformats.org/officeDocument/2006/relationships/oleObject" Target="../embeddings/oleObject7.bin"/></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7.emf"/><Relationship Id="rId7" Type="http://schemas.openxmlformats.org/officeDocument/2006/relationships/image" Target="../media/image19.emf"/><Relationship Id="rId2" Type="http://schemas.openxmlformats.org/officeDocument/2006/relationships/oleObject" Target="../embeddings/oleObject8.bin"/><Relationship Id="rId1" Type="http://schemas.openxmlformats.org/officeDocument/2006/relationships/slideLayout" Target="../slideLayouts/slideLayout2.xml"/><Relationship Id="rId6" Type="http://schemas.openxmlformats.org/officeDocument/2006/relationships/oleObject" Target="../embeddings/oleObject10.bin"/><Relationship Id="rId5" Type="http://schemas.openxmlformats.org/officeDocument/2006/relationships/image" Target="../media/image18.emf"/><Relationship Id="rId4" Type="http://schemas.openxmlformats.org/officeDocument/2006/relationships/oleObject" Target="../embeddings/oleObject9.bin"/></Relationships>
</file>

<file path=ppt/slides/_rels/slide6.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20.emf"/><Relationship Id="rId7" Type="http://schemas.openxmlformats.org/officeDocument/2006/relationships/image" Target="../media/image23.emf"/><Relationship Id="rId2" Type="http://schemas.openxmlformats.org/officeDocument/2006/relationships/oleObject" Target="../embeddings/oleObject11.bin"/><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oleObject" Target="../embeddings/oleObject12.bin"/></Relationships>
</file>

<file path=ppt/slides/_rels/slide7.xml.rels><?xml version="1.0" encoding="UTF-8" standalone="yes"?>
<Relationships xmlns="http://schemas.openxmlformats.org/package/2006/relationships"><Relationship Id="rId3" Type="http://schemas.openxmlformats.org/officeDocument/2006/relationships/image" Target="../media/image25.emf"/><Relationship Id="rId7" Type="http://schemas.openxmlformats.org/officeDocument/2006/relationships/image" Target="../media/image27.emf"/><Relationship Id="rId2" Type="http://schemas.openxmlformats.org/officeDocument/2006/relationships/oleObject" Target="../embeddings/oleObject13.bin"/><Relationship Id="rId1" Type="http://schemas.openxmlformats.org/officeDocument/2006/relationships/slideLayout" Target="../slideLayouts/slideLayout2.xml"/><Relationship Id="rId6" Type="http://schemas.openxmlformats.org/officeDocument/2006/relationships/oleObject" Target="../embeddings/oleObject15.bin"/><Relationship Id="rId5" Type="http://schemas.openxmlformats.org/officeDocument/2006/relationships/image" Target="../media/image26.emf"/><Relationship Id="rId4" Type="http://schemas.openxmlformats.org/officeDocument/2006/relationships/oleObject" Target="../embeddings/oleObject14.bin"/></Relationships>
</file>

<file path=ppt/slides/_rels/slide8.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diagramLayout" Target="../diagrams/layout1.xml"/><Relationship Id="rId7" Type="http://schemas.openxmlformats.org/officeDocument/2006/relationships/oleObject" Target="../embeddings/oleObject16.bin"/><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oleObject" Target="../embeddings/oleObject17.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oleObject" Target="../embeddings/oleObject18.bin"/><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oleObject" Target="../embeddings/oleObject19.bin"/><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oleObject" Target="../embeddings/oleObject20.bin"/><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emf"/><Relationship Id="rId7" Type="http://schemas.openxmlformats.org/officeDocument/2006/relationships/image" Target="../media/image36.emf"/><Relationship Id="rId2" Type="http://schemas.openxmlformats.org/officeDocument/2006/relationships/oleObject" Target="../embeddings/oleObject21.bin"/><Relationship Id="rId1" Type="http://schemas.openxmlformats.org/officeDocument/2006/relationships/slideLayout" Target="../slideLayouts/slideLayout2.xml"/><Relationship Id="rId6" Type="http://schemas.openxmlformats.org/officeDocument/2006/relationships/oleObject" Target="../embeddings/oleObject23.bin"/><Relationship Id="rId5" Type="http://schemas.openxmlformats.org/officeDocument/2006/relationships/image" Target="../media/image35.emf"/><Relationship Id="rId4" Type="http://schemas.openxmlformats.org/officeDocument/2006/relationships/oleObject" Target="../embeddings/oleObject22.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oleObject" Target="../embeddings/oleObject24.bin"/><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oleObject" Target="../embeddings/oleObject25.bin"/><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oleObject" Target="../embeddings/oleObject26.bin"/><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oleObject" Target="../embeddings/oleObject27.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2844" y="3857628"/>
            <a:ext cx="9001156" cy="793747"/>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Halo derivatives of hydrocarbons</a:t>
            </a:r>
            <a:endParaRPr lang="ru-RU" sz="4400"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3610168" y="1700808"/>
            <a:ext cx="1923664" cy="628648"/>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a:r>
              <a:rPr lang="en-US" sz="3200" b="1" dirty="0">
                <a:ln w="11430"/>
                <a:solidFill>
                  <a:srgbClr val="002060"/>
                </a:solidFill>
                <a:effectLst>
                  <a:outerShdw blurRad="50800" dist="39000" dir="5460000" algn="tl">
                    <a:srgbClr val="000000">
                      <a:alpha val="38000"/>
                    </a:srgbClr>
                  </a:outerShdw>
                </a:effectLst>
                <a:latin typeface="Times New Roman" pitchFamily="18" charset="0"/>
                <a:cs typeface="Times New Roman" pitchFamily="18" charset="0"/>
              </a:rPr>
              <a:t>Lecture 5</a:t>
            </a:r>
            <a:endParaRPr lang="ru-RU" sz="3200" b="1" dirty="0">
              <a:ln w="11430"/>
              <a:solidFill>
                <a:srgbClr val="002060"/>
              </a:solidFill>
              <a:effectLst>
                <a:outerShdw blurRad="50800" dist="39000" dir="5460000" algn="tl">
                  <a:srgbClr val="000000">
                    <a:alpha val="38000"/>
                  </a:srgbClr>
                </a:outerShdw>
              </a:effectLst>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Содержимое 7"/>
          <p:cNvSpPr>
            <a:spLocks noGrp="1"/>
          </p:cNvSpPr>
          <p:nvPr>
            <p:ph idx="1"/>
          </p:nvPr>
        </p:nvSpPr>
        <p:spPr>
          <a:xfrm>
            <a:off x="285720" y="71414"/>
            <a:ext cx="8686800" cy="6500834"/>
          </a:xfrm>
        </p:spPr>
        <p:txBody>
          <a:bodyPr>
            <a:normAutofit/>
          </a:bodyPr>
          <a:lstStyle/>
          <a:p>
            <a:pPr marL="0" indent="0" algn="just">
              <a:spcBef>
                <a:spcPts val="0"/>
              </a:spcBef>
              <a:buNone/>
            </a:pPr>
            <a:r>
              <a:rPr lang="en-US" b="1" i="1" dirty="0" err="1">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Halohydrocarbons</a:t>
            </a:r>
            <a:r>
              <a:rPr lang="ru-RU" b="1" dirty="0">
                <a:solidFill>
                  <a:srgbClr val="002060"/>
                </a:solidFill>
                <a:latin typeface="Times New Roman" pitchFamily="18" charset="0"/>
                <a:cs typeface="Times New Roman" pitchFamily="18" charset="0"/>
              </a:rPr>
              <a:t> – </a:t>
            </a:r>
            <a:r>
              <a:rPr lang="en-US" b="1" dirty="0">
                <a:solidFill>
                  <a:srgbClr val="002060"/>
                </a:solidFill>
                <a:latin typeface="Times New Roman" pitchFamily="18" charset="0"/>
                <a:cs typeface="Times New Roman" pitchFamily="18" charset="0"/>
              </a:rPr>
              <a:t>are derivatives of hydrocarbons in which one or more hydrogen atoms are replaced by halogens</a:t>
            </a:r>
            <a:r>
              <a:rPr lang="ru-RU" b="1" dirty="0">
                <a:solidFill>
                  <a:srgbClr val="002060"/>
                </a:solidFill>
                <a:latin typeface="Times New Roman" pitchFamily="18" charset="0"/>
                <a:cs typeface="Times New Roman" pitchFamily="18" charset="0"/>
              </a:rPr>
              <a:t>.</a:t>
            </a:r>
          </a:p>
          <a:p>
            <a:pPr marL="0" indent="0" algn="just">
              <a:spcBef>
                <a:spcPts val="0"/>
              </a:spcBef>
              <a:buNone/>
            </a:pPr>
            <a:endParaRPr lang="ru-RU" b="1" dirty="0">
              <a:solidFill>
                <a:schemeClr val="bg1"/>
              </a:solidFill>
              <a:latin typeface="Times New Roman" pitchFamily="18" charset="0"/>
              <a:cs typeface="Times New Roman" pitchFamily="18" charset="0"/>
            </a:endParaRPr>
          </a:p>
          <a:p>
            <a:pPr algn="ctr">
              <a:buNone/>
            </a:pPr>
            <a:endParaRPr lang="ru-RU" dirty="0">
              <a:ln w="18415" cmpd="sng">
                <a:solidFill>
                  <a:srgbClr val="FFFFFF"/>
                </a:solidFill>
                <a:prstDash val="solid"/>
              </a:ln>
              <a:solidFill>
                <a:srgbClr val="FFFF00"/>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sp>
        <p:nvSpPr>
          <p:cNvPr id="15" name="Скругленный прямоугольник 14"/>
          <p:cNvSpPr/>
          <p:nvPr/>
        </p:nvSpPr>
        <p:spPr>
          <a:xfrm>
            <a:off x="2571736" y="1857364"/>
            <a:ext cx="3929090" cy="642942"/>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bg1"/>
                </a:solidFill>
                <a:latin typeface="Times New Roman" pitchFamily="18" charset="0"/>
                <a:cs typeface="Times New Roman" pitchFamily="18" charset="0"/>
              </a:rPr>
              <a:t>halohydrocarbons</a:t>
            </a:r>
            <a:endParaRPr lang="ru-RU" sz="2800" b="1" dirty="0">
              <a:solidFill>
                <a:schemeClr val="bg1"/>
              </a:solidFill>
              <a:latin typeface="Times New Roman" pitchFamily="18" charset="0"/>
              <a:cs typeface="Times New Roman" pitchFamily="18" charset="0"/>
            </a:endParaRPr>
          </a:p>
        </p:txBody>
      </p:sp>
      <p:sp>
        <p:nvSpPr>
          <p:cNvPr id="16" name="Скругленный прямоугольник 15"/>
          <p:cNvSpPr/>
          <p:nvPr/>
        </p:nvSpPr>
        <p:spPr>
          <a:xfrm>
            <a:off x="714348" y="2857496"/>
            <a:ext cx="2500330" cy="642942"/>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Times New Roman" pitchFamily="18" charset="0"/>
                <a:cs typeface="Times New Roman" pitchFamily="18" charset="0"/>
              </a:rPr>
              <a:t>Alkyl halides</a:t>
            </a:r>
            <a:endParaRPr lang="ru-RU" sz="2000" b="1" dirty="0">
              <a:solidFill>
                <a:schemeClr val="bg1"/>
              </a:solidFill>
              <a:latin typeface="Times New Roman" pitchFamily="18" charset="0"/>
              <a:cs typeface="Times New Roman" pitchFamily="18" charset="0"/>
            </a:endParaRPr>
          </a:p>
        </p:txBody>
      </p:sp>
      <p:sp>
        <p:nvSpPr>
          <p:cNvPr id="17" name="Скругленный прямоугольник 16"/>
          <p:cNvSpPr/>
          <p:nvPr/>
        </p:nvSpPr>
        <p:spPr>
          <a:xfrm>
            <a:off x="3857620" y="4714884"/>
            <a:ext cx="2500330" cy="642942"/>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Times New Roman" pitchFamily="18" charset="0"/>
                <a:cs typeface="Times New Roman" pitchFamily="18" charset="0"/>
              </a:rPr>
              <a:t>Aryl halides</a:t>
            </a:r>
            <a:endParaRPr lang="ru-RU" sz="2000" b="1" dirty="0">
              <a:solidFill>
                <a:schemeClr val="bg1"/>
              </a:solidFill>
              <a:latin typeface="Times New Roman" pitchFamily="18" charset="0"/>
              <a:cs typeface="Times New Roman" pitchFamily="18" charset="0"/>
            </a:endParaRPr>
          </a:p>
        </p:txBody>
      </p:sp>
      <p:sp>
        <p:nvSpPr>
          <p:cNvPr id="18" name="Скругленный прямоугольник 17"/>
          <p:cNvSpPr/>
          <p:nvPr/>
        </p:nvSpPr>
        <p:spPr>
          <a:xfrm>
            <a:off x="3786182" y="2857496"/>
            <a:ext cx="2500298" cy="642942"/>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Times New Roman" pitchFamily="18" charset="0"/>
                <a:cs typeface="Times New Roman" pitchFamily="18" charset="0"/>
              </a:rPr>
              <a:t>Vinyl halides</a:t>
            </a:r>
            <a:endParaRPr lang="ru-RU" sz="2000" b="1" dirty="0">
              <a:solidFill>
                <a:schemeClr val="bg1"/>
              </a:solidFill>
              <a:latin typeface="Times New Roman" pitchFamily="18" charset="0"/>
              <a:cs typeface="Times New Roman" pitchFamily="18" charset="0"/>
            </a:endParaRPr>
          </a:p>
        </p:txBody>
      </p:sp>
      <p:sp>
        <p:nvSpPr>
          <p:cNvPr id="19" name="Скругленный прямоугольник 18"/>
          <p:cNvSpPr/>
          <p:nvPr/>
        </p:nvSpPr>
        <p:spPr>
          <a:xfrm>
            <a:off x="6500826" y="4714884"/>
            <a:ext cx="2500330" cy="642942"/>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Times New Roman" pitchFamily="18" charset="0"/>
                <a:cs typeface="Times New Roman" pitchFamily="18" charset="0"/>
              </a:rPr>
              <a:t>Benzyl halides</a:t>
            </a:r>
            <a:endParaRPr lang="ru-RU" sz="2000" b="1" dirty="0">
              <a:solidFill>
                <a:schemeClr val="bg1"/>
              </a:solidFill>
              <a:latin typeface="Times New Roman" pitchFamily="18" charset="0"/>
              <a:cs typeface="Times New Roman" pitchFamily="18" charset="0"/>
            </a:endParaRPr>
          </a:p>
        </p:txBody>
      </p:sp>
      <p:sp>
        <p:nvSpPr>
          <p:cNvPr id="20" name="Скругленный прямоугольник 19"/>
          <p:cNvSpPr/>
          <p:nvPr/>
        </p:nvSpPr>
        <p:spPr>
          <a:xfrm>
            <a:off x="6429388" y="2857496"/>
            <a:ext cx="2500330" cy="642942"/>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Times New Roman" pitchFamily="18" charset="0"/>
                <a:cs typeface="Times New Roman" pitchFamily="18" charset="0"/>
              </a:rPr>
              <a:t>Allyl halides</a:t>
            </a:r>
            <a:endParaRPr lang="ru-RU" sz="2000" b="1" dirty="0">
              <a:solidFill>
                <a:schemeClr val="bg1"/>
              </a:solidFill>
              <a:latin typeface="Times New Roman" pitchFamily="18" charset="0"/>
              <a:cs typeface="Times New Roman" pitchFamily="18" charset="0"/>
            </a:endParaRPr>
          </a:p>
        </p:txBody>
      </p:sp>
      <p:sp>
        <p:nvSpPr>
          <p:cNvPr id="21" name="Скругленный прямоугольник 20"/>
          <p:cNvSpPr/>
          <p:nvPr/>
        </p:nvSpPr>
        <p:spPr>
          <a:xfrm>
            <a:off x="285720" y="3786190"/>
            <a:ext cx="1571636" cy="642942"/>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Times New Roman" pitchFamily="18" charset="0"/>
                <a:cs typeface="Times New Roman" pitchFamily="18" charset="0"/>
              </a:rPr>
              <a:t>primary</a:t>
            </a:r>
            <a:endParaRPr lang="ru-RU" sz="2000" b="1" dirty="0">
              <a:solidFill>
                <a:schemeClr val="bg1"/>
              </a:solidFill>
              <a:latin typeface="Times New Roman" pitchFamily="18" charset="0"/>
              <a:cs typeface="Times New Roman" pitchFamily="18" charset="0"/>
            </a:endParaRPr>
          </a:p>
        </p:txBody>
      </p:sp>
      <p:sp>
        <p:nvSpPr>
          <p:cNvPr id="22" name="Скругленный прямоугольник 21"/>
          <p:cNvSpPr/>
          <p:nvPr/>
        </p:nvSpPr>
        <p:spPr>
          <a:xfrm>
            <a:off x="285720" y="4786322"/>
            <a:ext cx="1571636" cy="642942"/>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Times New Roman" pitchFamily="18" charset="0"/>
                <a:cs typeface="Times New Roman" pitchFamily="18" charset="0"/>
              </a:rPr>
              <a:t>secondary</a:t>
            </a:r>
            <a:endParaRPr lang="ru-RU" sz="2000" b="1" dirty="0">
              <a:solidFill>
                <a:schemeClr val="bg1"/>
              </a:solidFill>
              <a:latin typeface="Times New Roman" pitchFamily="18" charset="0"/>
              <a:cs typeface="Times New Roman" pitchFamily="18" charset="0"/>
            </a:endParaRPr>
          </a:p>
        </p:txBody>
      </p:sp>
      <p:sp>
        <p:nvSpPr>
          <p:cNvPr id="23" name="Скругленный прямоугольник 22"/>
          <p:cNvSpPr/>
          <p:nvPr/>
        </p:nvSpPr>
        <p:spPr>
          <a:xfrm>
            <a:off x="285720" y="5715016"/>
            <a:ext cx="1571636" cy="642942"/>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Times New Roman" pitchFamily="18" charset="0"/>
                <a:cs typeface="Times New Roman" pitchFamily="18" charset="0"/>
              </a:rPr>
              <a:t>tertiary</a:t>
            </a:r>
            <a:endParaRPr lang="ru-RU" sz="2000" b="1" dirty="0">
              <a:solidFill>
                <a:schemeClr val="bg1"/>
              </a:solidFill>
              <a:latin typeface="Times New Roman" pitchFamily="18" charset="0"/>
              <a:cs typeface="Times New Roman" pitchFamily="18" charset="0"/>
            </a:endParaRPr>
          </a:p>
        </p:txBody>
      </p:sp>
      <p:graphicFrame>
        <p:nvGraphicFramePr>
          <p:cNvPr id="78852" name="Object 4"/>
          <p:cNvGraphicFramePr>
            <a:graphicFrameLocks noChangeAspect="1"/>
          </p:cNvGraphicFramePr>
          <p:nvPr/>
        </p:nvGraphicFramePr>
        <p:xfrm>
          <a:off x="1931988" y="4000500"/>
          <a:ext cx="1576387" cy="285750"/>
        </p:xfrm>
        <a:graphic>
          <a:graphicData uri="http://schemas.openxmlformats.org/presentationml/2006/ole">
            <mc:AlternateContent xmlns:mc="http://schemas.openxmlformats.org/markup-compatibility/2006">
              <mc:Choice xmlns:v="urn:schemas-microsoft-com:vml" Requires="v">
                <p:oleObj name="CS ChemDraw Drawing" r:id="rId2" imgW="1290320" imgH="223520" progId="ChemDraw.Document.6.0">
                  <p:embed/>
                </p:oleObj>
              </mc:Choice>
              <mc:Fallback>
                <p:oleObj name="CS ChemDraw Drawing" r:id="rId2" imgW="1290320" imgH="223520" progId="ChemDraw.Document.6.0">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1988" y="4000500"/>
                        <a:ext cx="1576387"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3" name="Object 5"/>
          <p:cNvGraphicFramePr>
            <a:graphicFrameLocks noChangeAspect="1"/>
          </p:cNvGraphicFramePr>
          <p:nvPr/>
        </p:nvGraphicFramePr>
        <p:xfrm>
          <a:off x="2000250" y="4640263"/>
          <a:ext cx="1382713" cy="777875"/>
        </p:xfrm>
        <a:graphic>
          <a:graphicData uri="http://schemas.openxmlformats.org/presentationml/2006/ole">
            <mc:AlternateContent xmlns:mc="http://schemas.openxmlformats.org/markup-compatibility/2006">
              <mc:Choice xmlns:v="urn:schemas-microsoft-com:vml" Requires="v">
                <p:oleObj name="CS ChemDraw Drawing" r:id="rId4" imgW="1071154" imgH="601617" progId="ChemDraw.Document.6.0">
                  <p:embed/>
                </p:oleObj>
              </mc:Choice>
              <mc:Fallback>
                <p:oleObj name="CS ChemDraw Drawing" r:id="rId4" imgW="1071154" imgH="601617" progId="ChemDraw.Document.6.0">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0250" y="4640263"/>
                        <a:ext cx="1382713"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4" name="Object 6"/>
          <p:cNvGraphicFramePr>
            <a:graphicFrameLocks noChangeAspect="1"/>
          </p:cNvGraphicFramePr>
          <p:nvPr/>
        </p:nvGraphicFramePr>
        <p:xfrm>
          <a:off x="2000250" y="5578475"/>
          <a:ext cx="1279525" cy="925513"/>
        </p:xfrm>
        <a:graphic>
          <a:graphicData uri="http://schemas.openxmlformats.org/presentationml/2006/ole">
            <mc:AlternateContent xmlns:mc="http://schemas.openxmlformats.org/markup-compatibility/2006">
              <mc:Choice xmlns:v="urn:schemas-microsoft-com:vml" Requires="v">
                <p:oleObj name="CS ChemDraw Drawing" r:id="rId6" imgW="997857" imgH="715917" progId="ChemDraw.Document.6.0">
                  <p:embed/>
                </p:oleObj>
              </mc:Choice>
              <mc:Fallback>
                <p:oleObj name="CS ChemDraw Drawing" r:id="rId6" imgW="997857" imgH="715917" progId="ChemDraw.Document.6.0">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00250" y="5578475"/>
                        <a:ext cx="1279525" cy="92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5" name="Object 7"/>
          <p:cNvGraphicFramePr>
            <a:graphicFrameLocks noChangeAspect="1"/>
          </p:cNvGraphicFramePr>
          <p:nvPr/>
        </p:nvGraphicFramePr>
        <p:xfrm>
          <a:off x="6435725" y="4000500"/>
          <a:ext cx="2479675" cy="285750"/>
        </p:xfrm>
        <a:graphic>
          <a:graphicData uri="http://schemas.openxmlformats.org/presentationml/2006/ole">
            <mc:AlternateContent xmlns:mc="http://schemas.openxmlformats.org/markup-compatibility/2006">
              <mc:Choice xmlns:v="urn:schemas-microsoft-com:vml" Requires="v">
                <p:oleObj name="CS ChemDraw Drawing" r:id="rId8" imgW="2029460" imgH="223520" progId="ChemDraw.Document.6.0">
                  <p:embed/>
                </p:oleObj>
              </mc:Choice>
              <mc:Fallback>
                <p:oleObj name="CS ChemDraw Drawing" r:id="rId8" imgW="2029460" imgH="223520" progId="ChemDraw.Document.6.0">
                  <p:embed/>
                  <p:pic>
                    <p:nvPicPr>
                      <p:cNvPr id="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35725" y="4000500"/>
                        <a:ext cx="2479675"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6" name="Object 8"/>
          <p:cNvGraphicFramePr>
            <a:graphicFrameLocks noChangeAspect="1"/>
          </p:cNvGraphicFramePr>
          <p:nvPr/>
        </p:nvGraphicFramePr>
        <p:xfrm>
          <a:off x="4068763" y="3978275"/>
          <a:ext cx="1909762" cy="307975"/>
        </p:xfrm>
        <a:graphic>
          <a:graphicData uri="http://schemas.openxmlformats.org/presentationml/2006/ole">
            <mc:AlternateContent xmlns:mc="http://schemas.openxmlformats.org/markup-compatibility/2006">
              <mc:Choice xmlns:v="urn:schemas-microsoft-com:vml" Requires="v">
                <p:oleObj name="CS ChemDraw Drawing" r:id="rId10" imgW="1432197" imgH="223520" progId="ChemDraw.Document.6.0">
                  <p:embed/>
                </p:oleObj>
              </mc:Choice>
              <mc:Fallback>
                <p:oleObj name="CS ChemDraw Drawing" r:id="rId10" imgW="1432197" imgH="223520" progId="ChemDraw.Document.6.0">
                  <p:embed/>
                  <p:pic>
                    <p:nvPicPr>
                      <p:cNvPr id="0"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68763" y="3978275"/>
                        <a:ext cx="190976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7" name="Object 9"/>
          <p:cNvGraphicFramePr>
            <a:graphicFrameLocks noChangeAspect="1"/>
          </p:cNvGraphicFramePr>
          <p:nvPr/>
        </p:nvGraphicFramePr>
        <p:xfrm>
          <a:off x="6572250" y="5543550"/>
          <a:ext cx="2274888" cy="800100"/>
        </p:xfrm>
        <a:graphic>
          <a:graphicData uri="http://schemas.openxmlformats.org/presentationml/2006/ole">
            <mc:AlternateContent xmlns:mc="http://schemas.openxmlformats.org/markup-compatibility/2006">
              <mc:Choice xmlns:v="urn:schemas-microsoft-com:vml" Requires="v">
                <p:oleObj name="CS ChemDraw Drawing" r:id="rId12" imgW="1676037" imgH="587829" progId="ChemDraw.Document.6.0">
                  <p:embed/>
                </p:oleObj>
              </mc:Choice>
              <mc:Fallback>
                <p:oleObj name="CS ChemDraw Drawing" r:id="rId12" imgW="1676037" imgH="587829" progId="ChemDraw.Document.6.0">
                  <p:embed/>
                  <p:pic>
                    <p:nvPicPr>
                      <p:cNvPr id="0" name="Picture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572250" y="5543550"/>
                        <a:ext cx="2274888"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8" name="Object 10"/>
          <p:cNvGraphicFramePr>
            <a:graphicFrameLocks noChangeAspect="1"/>
          </p:cNvGraphicFramePr>
          <p:nvPr/>
        </p:nvGraphicFramePr>
        <p:xfrm>
          <a:off x="4286250" y="5578475"/>
          <a:ext cx="1635125" cy="800100"/>
        </p:xfrm>
        <a:graphic>
          <a:graphicData uri="http://schemas.openxmlformats.org/presentationml/2006/ole">
            <mc:AlternateContent xmlns:mc="http://schemas.openxmlformats.org/markup-compatibility/2006">
              <mc:Choice xmlns:v="urn:schemas-microsoft-com:vml" Requires="v">
                <p:oleObj name="CS ChemDraw Drawing" r:id="rId14" imgW="1212669" imgH="587829" progId="ChemDraw.Document.6.0">
                  <p:embed/>
                </p:oleObj>
              </mc:Choice>
              <mc:Fallback>
                <p:oleObj name="CS ChemDraw Drawing" r:id="rId14" imgW="1212669" imgH="587829" progId="ChemDraw.Document.6.0">
                  <p:embed/>
                  <p:pic>
                    <p:nvPicPr>
                      <p:cNvPr id="0"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286250" y="5578475"/>
                        <a:ext cx="163512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32" name="Прямая со стрелкой 31"/>
          <p:cNvCxnSpPr/>
          <p:nvPr/>
        </p:nvCxnSpPr>
        <p:spPr>
          <a:xfrm rot="10800000" flipV="1">
            <a:off x="2214546" y="2500306"/>
            <a:ext cx="571504" cy="35719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p:nvPr/>
        </p:nvCxnSpPr>
        <p:spPr>
          <a:xfrm>
            <a:off x="4786314" y="2500306"/>
            <a:ext cx="428628" cy="35719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p:nvPr/>
        </p:nvCxnSpPr>
        <p:spPr>
          <a:xfrm>
            <a:off x="6357950" y="2500306"/>
            <a:ext cx="785818" cy="35719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a:stCxn id="16" idx="1"/>
          </p:cNvCxnSpPr>
          <p:nvPr/>
        </p:nvCxnSpPr>
        <p:spPr>
          <a:xfrm rot="10800000" flipV="1">
            <a:off x="428596" y="3178966"/>
            <a:ext cx="285752" cy="60722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p:cNvCxnSpPr/>
          <p:nvPr/>
        </p:nvCxnSpPr>
        <p:spPr>
          <a:xfrm rot="5400000">
            <a:off x="250001" y="4607727"/>
            <a:ext cx="357190" cy="1588"/>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p:cNvCxnSpPr/>
          <p:nvPr/>
        </p:nvCxnSpPr>
        <p:spPr>
          <a:xfrm rot="5400000">
            <a:off x="285720" y="5572140"/>
            <a:ext cx="285752" cy="1588"/>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up)">
                                      <p:cBhvr>
                                        <p:cTn id="10" dur="500"/>
                                        <p:tgtEl>
                                          <p:spTgt spid="1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up)">
                                      <p:cBhvr>
                                        <p:cTn id="13" dur="500"/>
                                        <p:tgtEl>
                                          <p:spTgt spid="17"/>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500"/>
                                        <p:tgtEl>
                                          <p:spTgt spid="20"/>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up)">
                                      <p:cBhvr>
                                        <p:cTn id="25" dur="500"/>
                                        <p:tgtEl>
                                          <p:spTgt spid="21"/>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up)">
                                      <p:cBhvr>
                                        <p:cTn id="28" dur="500"/>
                                        <p:tgtEl>
                                          <p:spTgt spid="22"/>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up)">
                                      <p:cBhvr>
                                        <p:cTn id="31" dur="500"/>
                                        <p:tgtEl>
                                          <p:spTgt spid="23"/>
                                        </p:tgtEl>
                                      </p:cBhvr>
                                    </p:animEffect>
                                  </p:childTnLst>
                                </p:cTn>
                              </p:par>
                              <p:par>
                                <p:cTn id="32" presetID="22" presetClass="entr" presetSubtype="1" fill="hold" nodeType="withEffect">
                                  <p:stCondLst>
                                    <p:cond delay="0"/>
                                  </p:stCondLst>
                                  <p:childTnLst>
                                    <p:set>
                                      <p:cBhvr>
                                        <p:cTn id="33" dur="1" fill="hold">
                                          <p:stCondLst>
                                            <p:cond delay="0"/>
                                          </p:stCondLst>
                                        </p:cTn>
                                        <p:tgtEl>
                                          <p:spTgt spid="78852"/>
                                        </p:tgtEl>
                                        <p:attrNameLst>
                                          <p:attrName>style.visibility</p:attrName>
                                        </p:attrNameLst>
                                      </p:cBhvr>
                                      <p:to>
                                        <p:strVal val="visible"/>
                                      </p:to>
                                    </p:set>
                                    <p:animEffect transition="in" filter="wipe(up)">
                                      <p:cBhvr>
                                        <p:cTn id="34" dur="500"/>
                                        <p:tgtEl>
                                          <p:spTgt spid="78852"/>
                                        </p:tgtEl>
                                      </p:cBhvr>
                                    </p:animEffect>
                                  </p:childTnLst>
                                </p:cTn>
                              </p:par>
                              <p:par>
                                <p:cTn id="35" presetID="22" presetClass="entr" presetSubtype="1" fill="hold" nodeType="withEffect">
                                  <p:stCondLst>
                                    <p:cond delay="0"/>
                                  </p:stCondLst>
                                  <p:childTnLst>
                                    <p:set>
                                      <p:cBhvr>
                                        <p:cTn id="36" dur="1" fill="hold">
                                          <p:stCondLst>
                                            <p:cond delay="0"/>
                                          </p:stCondLst>
                                        </p:cTn>
                                        <p:tgtEl>
                                          <p:spTgt spid="78853"/>
                                        </p:tgtEl>
                                        <p:attrNameLst>
                                          <p:attrName>style.visibility</p:attrName>
                                        </p:attrNameLst>
                                      </p:cBhvr>
                                      <p:to>
                                        <p:strVal val="visible"/>
                                      </p:to>
                                    </p:set>
                                    <p:animEffect transition="in" filter="wipe(up)">
                                      <p:cBhvr>
                                        <p:cTn id="37" dur="500"/>
                                        <p:tgtEl>
                                          <p:spTgt spid="78853"/>
                                        </p:tgtEl>
                                      </p:cBhvr>
                                    </p:animEffect>
                                  </p:childTnLst>
                                </p:cTn>
                              </p:par>
                              <p:par>
                                <p:cTn id="38" presetID="22" presetClass="entr" presetSubtype="1" fill="hold" nodeType="withEffect">
                                  <p:stCondLst>
                                    <p:cond delay="0"/>
                                  </p:stCondLst>
                                  <p:childTnLst>
                                    <p:set>
                                      <p:cBhvr>
                                        <p:cTn id="39" dur="1" fill="hold">
                                          <p:stCondLst>
                                            <p:cond delay="0"/>
                                          </p:stCondLst>
                                        </p:cTn>
                                        <p:tgtEl>
                                          <p:spTgt spid="78854"/>
                                        </p:tgtEl>
                                        <p:attrNameLst>
                                          <p:attrName>style.visibility</p:attrName>
                                        </p:attrNameLst>
                                      </p:cBhvr>
                                      <p:to>
                                        <p:strVal val="visible"/>
                                      </p:to>
                                    </p:set>
                                    <p:animEffect transition="in" filter="wipe(up)">
                                      <p:cBhvr>
                                        <p:cTn id="40" dur="500"/>
                                        <p:tgtEl>
                                          <p:spTgt spid="78854"/>
                                        </p:tgtEl>
                                      </p:cBhvr>
                                    </p:animEffect>
                                  </p:childTnLst>
                                </p:cTn>
                              </p:par>
                              <p:par>
                                <p:cTn id="41" presetID="22" presetClass="entr" presetSubtype="1" fill="hold" nodeType="withEffect">
                                  <p:stCondLst>
                                    <p:cond delay="0"/>
                                  </p:stCondLst>
                                  <p:childTnLst>
                                    <p:set>
                                      <p:cBhvr>
                                        <p:cTn id="42" dur="1" fill="hold">
                                          <p:stCondLst>
                                            <p:cond delay="0"/>
                                          </p:stCondLst>
                                        </p:cTn>
                                        <p:tgtEl>
                                          <p:spTgt spid="78855"/>
                                        </p:tgtEl>
                                        <p:attrNameLst>
                                          <p:attrName>style.visibility</p:attrName>
                                        </p:attrNameLst>
                                      </p:cBhvr>
                                      <p:to>
                                        <p:strVal val="visible"/>
                                      </p:to>
                                    </p:set>
                                    <p:animEffect transition="in" filter="wipe(up)">
                                      <p:cBhvr>
                                        <p:cTn id="43" dur="500"/>
                                        <p:tgtEl>
                                          <p:spTgt spid="78855"/>
                                        </p:tgtEl>
                                      </p:cBhvr>
                                    </p:animEffect>
                                  </p:childTnLst>
                                </p:cTn>
                              </p:par>
                              <p:par>
                                <p:cTn id="44" presetID="22" presetClass="entr" presetSubtype="1" fill="hold" nodeType="withEffect">
                                  <p:stCondLst>
                                    <p:cond delay="0"/>
                                  </p:stCondLst>
                                  <p:childTnLst>
                                    <p:set>
                                      <p:cBhvr>
                                        <p:cTn id="45" dur="1" fill="hold">
                                          <p:stCondLst>
                                            <p:cond delay="0"/>
                                          </p:stCondLst>
                                        </p:cTn>
                                        <p:tgtEl>
                                          <p:spTgt spid="78856"/>
                                        </p:tgtEl>
                                        <p:attrNameLst>
                                          <p:attrName>style.visibility</p:attrName>
                                        </p:attrNameLst>
                                      </p:cBhvr>
                                      <p:to>
                                        <p:strVal val="visible"/>
                                      </p:to>
                                    </p:set>
                                    <p:animEffect transition="in" filter="wipe(up)">
                                      <p:cBhvr>
                                        <p:cTn id="46" dur="500"/>
                                        <p:tgtEl>
                                          <p:spTgt spid="78856"/>
                                        </p:tgtEl>
                                      </p:cBhvr>
                                    </p:animEffect>
                                  </p:childTnLst>
                                </p:cTn>
                              </p:par>
                              <p:par>
                                <p:cTn id="47" presetID="22" presetClass="entr" presetSubtype="1" fill="hold" nodeType="withEffect">
                                  <p:stCondLst>
                                    <p:cond delay="0"/>
                                  </p:stCondLst>
                                  <p:childTnLst>
                                    <p:set>
                                      <p:cBhvr>
                                        <p:cTn id="48" dur="1" fill="hold">
                                          <p:stCondLst>
                                            <p:cond delay="0"/>
                                          </p:stCondLst>
                                        </p:cTn>
                                        <p:tgtEl>
                                          <p:spTgt spid="78857"/>
                                        </p:tgtEl>
                                        <p:attrNameLst>
                                          <p:attrName>style.visibility</p:attrName>
                                        </p:attrNameLst>
                                      </p:cBhvr>
                                      <p:to>
                                        <p:strVal val="visible"/>
                                      </p:to>
                                    </p:set>
                                    <p:animEffect transition="in" filter="wipe(up)">
                                      <p:cBhvr>
                                        <p:cTn id="49" dur="500"/>
                                        <p:tgtEl>
                                          <p:spTgt spid="78857"/>
                                        </p:tgtEl>
                                      </p:cBhvr>
                                    </p:animEffect>
                                  </p:childTnLst>
                                </p:cTn>
                              </p:par>
                              <p:par>
                                <p:cTn id="50" presetID="22" presetClass="entr" presetSubtype="1" fill="hold" nodeType="withEffect">
                                  <p:stCondLst>
                                    <p:cond delay="0"/>
                                  </p:stCondLst>
                                  <p:childTnLst>
                                    <p:set>
                                      <p:cBhvr>
                                        <p:cTn id="51" dur="1" fill="hold">
                                          <p:stCondLst>
                                            <p:cond delay="0"/>
                                          </p:stCondLst>
                                        </p:cTn>
                                        <p:tgtEl>
                                          <p:spTgt spid="78858"/>
                                        </p:tgtEl>
                                        <p:attrNameLst>
                                          <p:attrName>style.visibility</p:attrName>
                                        </p:attrNameLst>
                                      </p:cBhvr>
                                      <p:to>
                                        <p:strVal val="visible"/>
                                      </p:to>
                                    </p:set>
                                    <p:animEffect transition="in" filter="wipe(up)">
                                      <p:cBhvr>
                                        <p:cTn id="52" dur="500"/>
                                        <p:tgtEl>
                                          <p:spTgt spid="78858"/>
                                        </p:tgtEl>
                                      </p:cBhvr>
                                    </p:animEffect>
                                  </p:childTnLst>
                                </p:cTn>
                              </p:par>
                              <p:par>
                                <p:cTn id="53" presetID="22" presetClass="entr" presetSubtype="1"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up)">
                                      <p:cBhvr>
                                        <p:cTn id="55" dur="500"/>
                                        <p:tgtEl>
                                          <p:spTgt spid="32"/>
                                        </p:tgtEl>
                                      </p:cBhvr>
                                    </p:animEffect>
                                  </p:childTnLst>
                                </p:cTn>
                              </p:par>
                              <p:par>
                                <p:cTn id="56" presetID="22" presetClass="entr" presetSubtype="1" fill="hold"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ipe(up)">
                                      <p:cBhvr>
                                        <p:cTn id="58" dur="500"/>
                                        <p:tgtEl>
                                          <p:spTgt spid="34"/>
                                        </p:tgtEl>
                                      </p:cBhvr>
                                    </p:animEffect>
                                  </p:childTnLst>
                                </p:cTn>
                              </p:par>
                              <p:par>
                                <p:cTn id="59" presetID="22" presetClass="entr" presetSubtype="1" fill="hold"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wipe(up)">
                                      <p:cBhvr>
                                        <p:cTn id="61" dur="500"/>
                                        <p:tgtEl>
                                          <p:spTgt spid="36"/>
                                        </p:tgtEl>
                                      </p:cBhvr>
                                    </p:animEffect>
                                  </p:childTnLst>
                                </p:cTn>
                              </p:par>
                              <p:par>
                                <p:cTn id="62" presetID="22" presetClass="entr" presetSubtype="1" fill="hold" nodeType="with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wipe(up)">
                                      <p:cBhvr>
                                        <p:cTn id="64" dur="500"/>
                                        <p:tgtEl>
                                          <p:spTgt spid="53"/>
                                        </p:tgtEl>
                                      </p:cBhvr>
                                    </p:animEffect>
                                  </p:childTnLst>
                                </p:cTn>
                              </p:par>
                              <p:par>
                                <p:cTn id="65" presetID="22" presetClass="entr" presetSubtype="1" fill="hold" nodeType="with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up)">
                                      <p:cBhvr>
                                        <p:cTn id="67" dur="500"/>
                                        <p:tgtEl>
                                          <p:spTgt spid="55"/>
                                        </p:tgtEl>
                                      </p:cBhvr>
                                    </p:animEffect>
                                  </p:childTnLst>
                                </p:cTn>
                              </p:par>
                              <p:par>
                                <p:cTn id="68" presetID="22" presetClass="entr" presetSubtype="1" fill="hold" nodeType="with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wipe(up)">
                                      <p:cBhvr>
                                        <p:cTn id="7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5171" y="476672"/>
            <a:ext cx="8968829" cy="923330"/>
          </a:xfrm>
          <a:prstGeom prst="rect">
            <a:avLst/>
          </a:prstGeom>
        </p:spPr>
        <p:txBody>
          <a:bodyPr wrap="square">
            <a:spAutoFit/>
          </a:bodyPr>
          <a:lstStyle/>
          <a:p>
            <a:pPr algn="l" rtl="0"/>
            <a:r>
              <a:rPr lang="ru-RU" b="1" i="1" u="sng" dirty="0">
                <a:latin typeface="Times New Roman" panose="02020603050405020304" pitchFamily="18" charset="0"/>
                <a:cs typeface="Times New Roman" panose="02020603050405020304" pitchFamily="18" charset="0"/>
              </a:rPr>
              <a:t>According to IUPAC replacement nomenclature </a:t>
            </a:r>
            <a:r>
              <a:rPr lang="ru-RU" dirty="0">
                <a:latin typeface="Times New Roman" panose="02020603050405020304" pitchFamily="18" charset="0"/>
                <a:cs typeface="Times New Roman" panose="02020603050405020304" pitchFamily="18" charset="0"/>
              </a:rPr>
              <a:t>the names of halogen derivatives of hydrocarbons are, adding to the name of the halogen atoms, the name </a:t>
            </a:r>
            <a:r>
              <a:rPr lang="ru-RU" dirty="0" err="1">
                <a:latin typeface="Times New Roman" panose="02020603050405020304" pitchFamily="18" charset="0"/>
                <a:cs typeface="Times New Roman" panose="02020603050405020304" pitchFamily="18" charset="0"/>
              </a:rPr>
              <a:t>ancestral</a:t>
            </a:r>
            <a:r>
              <a:rPr lang="ru-RU" dirty="0">
                <a:latin typeface="Times New Roman" panose="02020603050405020304" pitchFamily="18" charset="0"/>
                <a:cs typeface="Times New Roman" panose="02020603050405020304" pitchFamily="18" charset="0"/>
              </a:rPr>
              <a:t> structure (main carbon chain or cycle).</a:t>
            </a:r>
          </a:p>
        </p:txBody>
      </p:sp>
      <p:pic>
        <p:nvPicPr>
          <p:cNvPr id="1030" name="Picture 6">
            <a:extLst>
              <a:ext uri="{FF2B5EF4-FFF2-40B4-BE49-F238E27FC236}">
                <a16:creationId xmlns:a16="http://schemas.microsoft.com/office/drawing/2014/main" id="{C42AFEC4-8BE9-4D17-9379-8816ECEF77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77001"/>
            <a:ext cx="2000302" cy="223462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CERT Ebook for Haloalkanes and Haloarenes - Haloalkanes and Haloarenes -  Chapter 10 - NCERT Chemistry - XII">
            <a:extLst>
              <a:ext uri="{FF2B5EF4-FFF2-40B4-BE49-F238E27FC236}">
                <a16:creationId xmlns:a16="http://schemas.microsoft.com/office/drawing/2014/main" id="{6C5512D0-BF4A-46AF-96FC-61FB5C06DB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620" y="4042039"/>
            <a:ext cx="6840760" cy="233928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lkyl &amp;amp; Aryl Halides - Study Material for IIT JEE | askIITians">
            <a:extLst>
              <a:ext uri="{FF2B5EF4-FFF2-40B4-BE49-F238E27FC236}">
                <a16:creationId xmlns:a16="http://schemas.microsoft.com/office/drawing/2014/main" id="{E3C0E35F-711D-4716-B3BC-145EDBFCB0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4312" y="1340768"/>
            <a:ext cx="4264517" cy="257085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ntroduction to the Chemistry of Alkyl Halides - Chemgapedia">
            <a:extLst>
              <a:ext uri="{FF2B5EF4-FFF2-40B4-BE49-F238E27FC236}">
                <a16:creationId xmlns:a16="http://schemas.microsoft.com/office/drawing/2014/main" id="{EBA8D965-E1BB-4049-BE4A-0B82CB7339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0302" y="2793776"/>
            <a:ext cx="2716992" cy="1117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8432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09057" y="146249"/>
            <a:ext cx="1368152" cy="369332"/>
          </a:xfrm>
          <a:prstGeom prst="rect">
            <a:avLst/>
          </a:prstGeom>
        </p:spPr>
        <p:txBody>
          <a:bodyPr wrap="square">
            <a:spAutoFit/>
          </a:bodyPr>
          <a:lstStyle/>
          <a:p>
            <a:pPr algn="ctr" rtl="0"/>
            <a:r>
              <a:rPr lang="en-US" b="1" dirty="0">
                <a:solidFill>
                  <a:srgbClr val="C00000"/>
                </a:solidFill>
                <a:latin typeface="Times New Roman" panose="02020603050405020304" pitchFamily="18" charset="0"/>
                <a:cs typeface="Times New Roman" panose="02020603050405020304" pitchFamily="18" charset="0"/>
              </a:rPr>
              <a:t>I</a:t>
            </a:r>
            <a:r>
              <a:rPr lang="ru-RU" b="1" dirty="0" err="1">
                <a:solidFill>
                  <a:srgbClr val="C00000"/>
                </a:solidFill>
                <a:latin typeface="Times New Roman" panose="02020603050405020304" pitchFamily="18" charset="0"/>
                <a:cs typeface="Times New Roman" panose="02020603050405020304" pitchFamily="18" charset="0"/>
              </a:rPr>
              <a:t>somerism</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79512" y="692696"/>
            <a:ext cx="8532948" cy="369332"/>
          </a:xfrm>
          <a:prstGeom prst="rect">
            <a:avLst/>
          </a:prstGeom>
        </p:spPr>
        <p:txBody>
          <a:bodyPr wrap="square">
            <a:spAutoFit/>
          </a:bodyPr>
          <a:lstStyle/>
          <a:p>
            <a:pPr algn="l" rtl="0"/>
            <a:r>
              <a:rPr lang="ru-RU" dirty="0">
                <a:latin typeface="Times New Roman" panose="02020603050405020304" pitchFamily="18" charset="0"/>
                <a:cs typeface="Times New Roman" panose="02020603050405020304" pitchFamily="18" charset="0"/>
              </a:rPr>
              <a:t>For halogen derivatives of hydrocarbons, </a:t>
            </a:r>
            <a:r>
              <a:rPr lang="ru-RU" b="1" i="1" u="sng" dirty="0">
                <a:latin typeface="Times New Roman" panose="02020603050405020304" pitchFamily="18" charset="0"/>
                <a:cs typeface="Times New Roman" panose="02020603050405020304" pitchFamily="18" charset="0"/>
              </a:rPr>
              <a:t>structural, geometric and optical isomerism. </a:t>
            </a:r>
          </a:p>
        </p:txBody>
      </p:sp>
      <p:pic>
        <p:nvPicPr>
          <p:cNvPr id="2050" name="Picture 2" descr="how many isomers of C5H11Br show stereochemistry that is optical active -  Chemistry - Organic Chemistry Some Basic Principles and Techniques -  10448839 | Meritnation.com">
            <a:extLst>
              <a:ext uri="{FF2B5EF4-FFF2-40B4-BE49-F238E27FC236}">
                <a16:creationId xmlns:a16="http://schemas.microsoft.com/office/drawing/2014/main" id="{99231B12-16D2-4FE7-8830-0837955F36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68760"/>
            <a:ext cx="3362325" cy="45529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gure 4.1 cis- and trans-1,2-Dimethylcyclopropane and cis- and  trans-2-butene are pairs of stereoisomeric molecules. In the two  cyclopropanes, the thicker. - ppt video online download">
            <a:extLst>
              <a:ext uri="{FF2B5EF4-FFF2-40B4-BE49-F238E27FC236}">
                <a16:creationId xmlns:a16="http://schemas.microsoft.com/office/drawing/2014/main" id="{9CF28712-B1D4-4558-B742-213DDF2C1D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581" t="35542" r="3807" b="35957"/>
          <a:stretch/>
        </p:blipFill>
        <p:spPr bwMode="auto">
          <a:xfrm>
            <a:off x="3541837" y="1268760"/>
            <a:ext cx="5539770" cy="129261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ain topic Organic Subtopic Optical isomerism Paper 2">
            <a:extLst>
              <a:ext uri="{FF2B5EF4-FFF2-40B4-BE49-F238E27FC236}">
                <a16:creationId xmlns:a16="http://schemas.microsoft.com/office/drawing/2014/main" id="{9A962030-D863-434E-8D60-CCDF35C1DD1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184" b="20822"/>
          <a:stretch/>
        </p:blipFill>
        <p:spPr bwMode="auto">
          <a:xfrm>
            <a:off x="3525813" y="2553278"/>
            <a:ext cx="5438675" cy="3268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801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85728"/>
            <a:ext cx="8686800" cy="8382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Methods for preparation </a:t>
            </a:r>
            <a:r>
              <a:rPr lang="en-US" b="1" cap="none" dirty="0" err="1">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halohydrocarbons</a:t>
            </a:r>
            <a:endPar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3" name="Содержимое 2"/>
          <p:cNvSpPr>
            <a:spLocks noGrp="1"/>
          </p:cNvSpPr>
          <p:nvPr>
            <p:ph idx="1"/>
          </p:nvPr>
        </p:nvSpPr>
        <p:spPr>
          <a:xfrm>
            <a:off x="142844" y="1071546"/>
            <a:ext cx="8572560" cy="5429288"/>
          </a:xfrm>
        </p:spPr>
        <p:txBody>
          <a:bodyPr/>
          <a:lstStyle/>
          <a:p>
            <a:pPr marL="514350" indent="-514350">
              <a:buNone/>
            </a:pPr>
            <a:endParaRPr lang="ru-RU" dirty="0"/>
          </a:p>
          <a:p>
            <a:pPr marL="514350" indent="-514350">
              <a:buNone/>
            </a:pPr>
            <a:endParaRPr lang="ru-RU" dirty="0"/>
          </a:p>
          <a:p>
            <a:pPr marL="514350" indent="-514350">
              <a:buNone/>
            </a:pPr>
            <a:endParaRPr lang="ru-RU" dirty="0"/>
          </a:p>
        </p:txBody>
      </p:sp>
      <p:sp>
        <p:nvSpPr>
          <p:cNvPr id="6" name="Прямоугольник 5"/>
          <p:cNvSpPr/>
          <p:nvPr/>
        </p:nvSpPr>
        <p:spPr>
          <a:xfrm>
            <a:off x="142844" y="1071546"/>
            <a:ext cx="8858280" cy="2123658"/>
          </a:xfrm>
          <a:prstGeom prst="rect">
            <a:avLst/>
          </a:prstGeom>
        </p:spPr>
        <p:txBody>
          <a:bodyPr wrap="square">
            <a:spAutoFit/>
          </a:bodyPr>
          <a:lstStyle/>
          <a:p>
            <a:pPr>
              <a:buFont typeface="Wingdings" pitchFamily="2" charset="2"/>
              <a:buChar char="ü"/>
            </a:pPr>
            <a:r>
              <a:rPr lang="ru-RU" sz="3200" b="1" dirty="0">
                <a:ln w="1905"/>
                <a:solidFill>
                  <a:srgbClr val="FF0000"/>
                </a:solidFill>
                <a:effectLst>
                  <a:innerShdw blurRad="69850" dist="43180" dir="5400000">
                    <a:srgbClr val="000000">
                      <a:alpha val="65000"/>
                    </a:srgbClr>
                  </a:innerShdw>
                </a:effectLst>
              </a:rPr>
              <a:t> </a:t>
            </a:r>
            <a:r>
              <a:rPr lang="en-US" sz="3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Halogenation of saturated hydrocarbons</a:t>
            </a:r>
            <a:endParaRPr lang="ru-RU" sz="3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endParaRPr lang="ru-RU" sz="32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endParaRPr lang="ru-RU" sz="20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endParaRPr lang="ru-RU" sz="20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buFont typeface="Wingdings" pitchFamily="2" charset="2"/>
              <a:buChar char="ü"/>
            </a:pPr>
            <a:r>
              <a:rPr lang="ru-RU" sz="28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Halogenation of unsaturated hydrocarbons</a:t>
            </a:r>
            <a:endParaRPr lang="ru-RU" sz="28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p:txBody>
      </p:sp>
      <p:graphicFrame>
        <p:nvGraphicFramePr>
          <p:cNvPr id="108545" name="Object 1"/>
          <p:cNvGraphicFramePr>
            <a:graphicFrameLocks noChangeAspect="1"/>
          </p:cNvGraphicFramePr>
          <p:nvPr/>
        </p:nvGraphicFramePr>
        <p:xfrm>
          <a:off x="1863725" y="1863725"/>
          <a:ext cx="5187950" cy="604838"/>
        </p:xfrm>
        <a:graphic>
          <a:graphicData uri="http://schemas.openxmlformats.org/presentationml/2006/ole">
            <mc:AlternateContent xmlns:mc="http://schemas.openxmlformats.org/markup-compatibility/2006">
              <mc:Choice xmlns:v="urn:schemas-microsoft-com:vml" Requires="v">
                <p:oleObj name="CS ChemDraw Drawing" r:id="rId2" imgW="3221446" imgH="368300" progId="ChemDraw.Document.6.0">
                  <p:embed/>
                </p:oleObj>
              </mc:Choice>
              <mc:Fallback>
                <p:oleObj name="CS ChemDraw Drawing" r:id="rId2" imgW="3221446" imgH="368300" progId="ChemDraw.Document.6.0">
                  <p:embed/>
                  <p:pic>
                    <p:nvPicPr>
                      <p:cNvPr id="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3725" y="1863725"/>
                        <a:ext cx="5187950"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8546" name="Object 2"/>
          <p:cNvGraphicFramePr>
            <a:graphicFrameLocks noChangeAspect="1"/>
          </p:cNvGraphicFramePr>
          <p:nvPr/>
        </p:nvGraphicFramePr>
        <p:xfrm>
          <a:off x="720725" y="3497263"/>
          <a:ext cx="7829550" cy="868362"/>
        </p:xfrm>
        <a:graphic>
          <a:graphicData uri="http://schemas.openxmlformats.org/presentationml/2006/ole">
            <mc:AlternateContent xmlns:mc="http://schemas.openxmlformats.org/markup-compatibility/2006">
              <mc:Choice xmlns:v="urn:schemas-microsoft-com:vml" Requires="v">
                <p:oleObj name="CS ChemDraw Drawing" r:id="rId4" imgW="4807857" imgH="513080" progId="ChemDraw.Document.6.0">
                  <p:embed/>
                </p:oleObj>
              </mc:Choice>
              <mc:Fallback>
                <p:oleObj name="CS ChemDraw Drawing" r:id="rId4" imgW="4807857" imgH="513080" progId="ChemDraw.Document.6.0">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725" y="3497263"/>
                        <a:ext cx="7829550" cy="86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8547" name="Object 3"/>
          <p:cNvGraphicFramePr>
            <a:graphicFrameLocks noChangeAspect="1"/>
          </p:cNvGraphicFramePr>
          <p:nvPr>
            <p:extLst>
              <p:ext uri="{D42A27DB-BD31-4B8C-83A1-F6EECF244321}">
                <p14:modId xmlns:p14="http://schemas.microsoft.com/office/powerpoint/2010/main" val="2769159957"/>
              </p:ext>
            </p:extLst>
          </p:nvPr>
        </p:nvGraphicFramePr>
        <p:xfrm>
          <a:off x="1096962" y="4797152"/>
          <a:ext cx="6950075" cy="1347787"/>
        </p:xfrm>
        <a:graphic>
          <a:graphicData uri="http://schemas.openxmlformats.org/presentationml/2006/ole">
            <mc:AlternateContent xmlns:mc="http://schemas.openxmlformats.org/markup-compatibility/2006">
              <mc:Choice xmlns:v="urn:schemas-microsoft-com:vml" Requires="v">
                <p:oleObj name="CS ChemDraw Drawing" r:id="rId6" imgW="4396377" imgH="844006" progId="ChemDraw.Document.6.0">
                  <p:embed/>
                </p:oleObj>
              </mc:Choice>
              <mc:Fallback>
                <p:oleObj name="CS ChemDraw Drawing" r:id="rId6" imgW="4396377" imgH="844006" progId="ChemDraw.Document.6.0">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6962" y="4797152"/>
                        <a:ext cx="6950075" cy="134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10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08545"/>
                                        </p:tgtEl>
                                        <p:attrNameLst>
                                          <p:attrName>style.visibility</p:attrName>
                                        </p:attrNameLst>
                                      </p:cBhvr>
                                      <p:to>
                                        <p:strVal val="visible"/>
                                      </p:to>
                                    </p:set>
                                    <p:anim calcmode="lin" valueType="num">
                                      <p:cBhvr additive="base">
                                        <p:cTn id="11" dur="1000" fill="hold"/>
                                        <p:tgtEl>
                                          <p:spTgt spid="108545"/>
                                        </p:tgtEl>
                                        <p:attrNameLst>
                                          <p:attrName>ppt_x</p:attrName>
                                        </p:attrNameLst>
                                      </p:cBhvr>
                                      <p:tavLst>
                                        <p:tav tm="0">
                                          <p:val>
                                            <p:strVal val="0-#ppt_w/2"/>
                                          </p:val>
                                        </p:tav>
                                        <p:tav tm="100000">
                                          <p:val>
                                            <p:strVal val="#ppt_x"/>
                                          </p:val>
                                        </p:tav>
                                      </p:tavLst>
                                    </p:anim>
                                    <p:anim calcmode="lin" valueType="num">
                                      <p:cBhvr additive="base">
                                        <p:cTn id="12" dur="1000" fill="hold"/>
                                        <p:tgtEl>
                                          <p:spTgt spid="10854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 calcmode="lin" valueType="num">
                                      <p:cBhvr additive="base">
                                        <p:cTn id="17" dur="10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18" dur="1000" fill="hold"/>
                                        <p:tgtEl>
                                          <p:spTgt spid="6">
                                            <p:txEl>
                                              <p:pRg st="4" end="4"/>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08546"/>
                                        </p:tgtEl>
                                        <p:attrNameLst>
                                          <p:attrName>style.visibility</p:attrName>
                                        </p:attrNameLst>
                                      </p:cBhvr>
                                      <p:to>
                                        <p:strVal val="visible"/>
                                      </p:to>
                                    </p:set>
                                    <p:anim calcmode="lin" valueType="num">
                                      <p:cBhvr additive="base">
                                        <p:cTn id="21" dur="1000" fill="hold"/>
                                        <p:tgtEl>
                                          <p:spTgt spid="108546"/>
                                        </p:tgtEl>
                                        <p:attrNameLst>
                                          <p:attrName>ppt_x</p:attrName>
                                        </p:attrNameLst>
                                      </p:cBhvr>
                                      <p:tavLst>
                                        <p:tav tm="0">
                                          <p:val>
                                            <p:strVal val="0-#ppt_w/2"/>
                                          </p:val>
                                        </p:tav>
                                        <p:tav tm="100000">
                                          <p:val>
                                            <p:strVal val="#ppt_x"/>
                                          </p:val>
                                        </p:tav>
                                      </p:tavLst>
                                    </p:anim>
                                    <p:anim calcmode="lin" valueType="num">
                                      <p:cBhvr additive="base">
                                        <p:cTn id="22" dur="1000" fill="hold"/>
                                        <p:tgtEl>
                                          <p:spTgt spid="108546"/>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108547"/>
                                        </p:tgtEl>
                                        <p:attrNameLst>
                                          <p:attrName>style.visibility</p:attrName>
                                        </p:attrNameLst>
                                      </p:cBhvr>
                                      <p:to>
                                        <p:strVal val="visible"/>
                                      </p:to>
                                    </p:set>
                                    <p:anim calcmode="lin" valueType="num">
                                      <p:cBhvr additive="base">
                                        <p:cTn id="25" dur="1000" fill="hold"/>
                                        <p:tgtEl>
                                          <p:spTgt spid="108547"/>
                                        </p:tgtEl>
                                        <p:attrNameLst>
                                          <p:attrName>ppt_x</p:attrName>
                                        </p:attrNameLst>
                                      </p:cBhvr>
                                      <p:tavLst>
                                        <p:tav tm="0">
                                          <p:val>
                                            <p:strVal val="0-#ppt_w/2"/>
                                          </p:val>
                                        </p:tav>
                                        <p:tav tm="100000">
                                          <p:val>
                                            <p:strVal val="#ppt_x"/>
                                          </p:val>
                                        </p:tav>
                                      </p:tavLst>
                                    </p:anim>
                                    <p:anim calcmode="lin" valueType="num">
                                      <p:cBhvr additive="base">
                                        <p:cTn id="26" dur="1000" fill="hold"/>
                                        <p:tgtEl>
                                          <p:spTgt spid="1085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85728"/>
            <a:ext cx="8686800" cy="838200"/>
          </a:xfrm>
        </p:spPr>
        <p:txBody>
          <a:bodyPr>
            <a:normAutofit/>
          </a:bodyPr>
          <a:lstStyle/>
          <a:p>
            <a:pPr algn="ct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Methods for preparation </a:t>
            </a:r>
            <a:r>
              <a:rPr lang="en-US" b="1" cap="none" dirty="0" err="1">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halohydrocarbons</a:t>
            </a:r>
            <a:endParaRPr lang="ru-RU" dirty="0">
              <a:solidFill>
                <a:srgbClr val="C00000"/>
              </a:solidFill>
            </a:endParaRPr>
          </a:p>
        </p:txBody>
      </p:sp>
      <p:sp>
        <p:nvSpPr>
          <p:cNvPr id="3" name="Содержимое 2"/>
          <p:cNvSpPr>
            <a:spLocks noGrp="1"/>
          </p:cNvSpPr>
          <p:nvPr>
            <p:ph idx="1"/>
          </p:nvPr>
        </p:nvSpPr>
        <p:spPr>
          <a:xfrm>
            <a:off x="214282" y="1285860"/>
            <a:ext cx="8686800" cy="5357850"/>
          </a:xfrm>
        </p:spPr>
        <p:txBody>
          <a:bodyPr>
            <a:normAutofit/>
          </a:bodyPr>
          <a:lstStyle/>
          <a:p>
            <a:pPr>
              <a:buFont typeface="Wingdings" pitchFamily="2" charset="2"/>
              <a:buChar char="ü"/>
            </a:pPr>
            <a:r>
              <a:rPr lang="ru-RU" sz="28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Hydrohalogenation of unsaturated hydrocarbons</a:t>
            </a:r>
            <a:endParaRPr lang="ru-RU" sz="28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a:buNone/>
            </a:pPr>
            <a:endParaRPr lang="ru-RU" sz="30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buFont typeface="Wingdings" pitchFamily="2" charset="2"/>
              <a:buChar char="ü"/>
            </a:pPr>
            <a:endParaRPr lang="ru-RU" sz="30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buFont typeface="Wingdings" pitchFamily="2" charset="2"/>
              <a:buChar char="ü"/>
            </a:pPr>
            <a:endParaRPr lang="ru-RU" sz="30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buFont typeface="Wingdings" pitchFamily="2" charset="2"/>
              <a:buChar char="ü"/>
            </a:pPr>
            <a:endParaRPr lang="en-US" sz="28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a:buFont typeface="Wingdings" pitchFamily="2" charset="2"/>
              <a:buChar char="ü"/>
            </a:pPr>
            <a:endParaRPr lang="en-US" sz="28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a:buFont typeface="Wingdings" pitchFamily="2" charset="2"/>
              <a:buChar char="ü"/>
            </a:pPr>
            <a:endParaRPr lang="en-US" sz="28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a:buFont typeface="Wingdings" pitchFamily="2" charset="2"/>
              <a:buChar char="ü"/>
            </a:pPr>
            <a:r>
              <a:rPr lang="en-US" sz="28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Halogenation of aromatic hydrocarbons</a:t>
            </a:r>
            <a:endParaRPr lang="ru-RU" sz="30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150530" name="Object 2"/>
          <p:cNvGraphicFramePr>
            <a:graphicFrameLocks noChangeAspect="1"/>
          </p:cNvGraphicFramePr>
          <p:nvPr>
            <p:extLst>
              <p:ext uri="{D42A27DB-BD31-4B8C-83A1-F6EECF244321}">
                <p14:modId xmlns:p14="http://schemas.microsoft.com/office/powerpoint/2010/main" val="1470604443"/>
              </p:ext>
            </p:extLst>
          </p:nvPr>
        </p:nvGraphicFramePr>
        <p:xfrm>
          <a:off x="669131" y="1857375"/>
          <a:ext cx="7805738" cy="857250"/>
        </p:xfrm>
        <a:graphic>
          <a:graphicData uri="http://schemas.openxmlformats.org/presentationml/2006/ole">
            <mc:AlternateContent xmlns:mc="http://schemas.openxmlformats.org/markup-compatibility/2006">
              <mc:Choice xmlns:v="urn:schemas-microsoft-com:vml" Requires="v">
                <p:oleObj name="CS ChemDraw Drawing" r:id="rId2" imgW="4807857" imgH="513080" progId="ChemDraw.Document.6.0">
                  <p:embed/>
                </p:oleObj>
              </mc:Choice>
              <mc:Fallback>
                <p:oleObj name="CS ChemDraw Drawing" r:id="rId2" imgW="4807857" imgH="513080" progId="ChemDraw.Document.6.0">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131" y="1857375"/>
                        <a:ext cx="7805738"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0531" name="Object 3"/>
          <p:cNvGraphicFramePr>
            <a:graphicFrameLocks noChangeAspect="1"/>
          </p:cNvGraphicFramePr>
          <p:nvPr>
            <p:extLst>
              <p:ext uri="{D42A27DB-BD31-4B8C-83A1-F6EECF244321}">
                <p14:modId xmlns:p14="http://schemas.microsoft.com/office/powerpoint/2010/main" val="3672490557"/>
              </p:ext>
            </p:extLst>
          </p:nvPr>
        </p:nvGraphicFramePr>
        <p:xfrm>
          <a:off x="1475656" y="5600223"/>
          <a:ext cx="6572250" cy="1050925"/>
        </p:xfrm>
        <a:graphic>
          <a:graphicData uri="http://schemas.openxmlformats.org/presentationml/2006/ole">
            <mc:AlternateContent xmlns:mc="http://schemas.openxmlformats.org/markup-compatibility/2006">
              <mc:Choice xmlns:v="urn:schemas-microsoft-com:vml" Requires="v">
                <p:oleObj name="CS ChemDraw Drawing" r:id="rId4" imgW="3367677" imgH="533037" progId="ChemDraw.Document.6.0">
                  <p:embed/>
                </p:oleObj>
              </mc:Choice>
              <mc:Fallback>
                <p:oleObj name="CS ChemDraw Drawing" r:id="rId4" imgW="3367677" imgH="533037" progId="ChemDraw.Document.6.0">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5656" y="5600223"/>
                        <a:ext cx="6572250" cy="105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 name="Рисунок 9">
            <a:extLst>
              <a:ext uri="{FF2B5EF4-FFF2-40B4-BE49-F238E27FC236}">
                <a16:creationId xmlns:a16="http://schemas.microsoft.com/office/drawing/2014/main" id="{2924400B-2DFB-4747-8163-3A763E3336BF}"/>
              </a:ext>
            </a:extLst>
          </p:cNvPr>
          <p:cNvPicPr>
            <a:picLocks noChangeAspect="1"/>
          </p:cNvPicPr>
          <p:nvPr/>
        </p:nvPicPr>
        <p:blipFill>
          <a:blip r:embed="rId6"/>
          <a:stretch>
            <a:fillRect/>
          </a:stretch>
        </p:blipFill>
        <p:spPr>
          <a:xfrm>
            <a:off x="669131" y="2604407"/>
            <a:ext cx="3171825" cy="714375"/>
          </a:xfrm>
          <a:prstGeom prst="rect">
            <a:avLst/>
          </a:prstGeom>
        </p:spPr>
      </p:pic>
      <p:pic>
        <p:nvPicPr>
          <p:cNvPr id="14" name="Рисунок 13">
            <a:extLst>
              <a:ext uri="{FF2B5EF4-FFF2-40B4-BE49-F238E27FC236}">
                <a16:creationId xmlns:a16="http://schemas.microsoft.com/office/drawing/2014/main" id="{A1FD4F35-D4F4-414A-B49C-23A379AC9A41}"/>
              </a:ext>
            </a:extLst>
          </p:cNvPr>
          <p:cNvPicPr>
            <a:picLocks noChangeAspect="1"/>
          </p:cNvPicPr>
          <p:nvPr/>
        </p:nvPicPr>
        <p:blipFill>
          <a:blip r:embed="rId7"/>
          <a:stretch>
            <a:fillRect/>
          </a:stretch>
        </p:blipFill>
        <p:spPr>
          <a:xfrm>
            <a:off x="4414837" y="2718131"/>
            <a:ext cx="3486150" cy="714375"/>
          </a:xfrm>
          <a:prstGeom prst="rect">
            <a:avLst/>
          </a:prstGeom>
        </p:spPr>
      </p:pic>
      <p:pic>
        <p:nvPicPr>
          <p:cNvPr id="18" name="Рисунок 17">
            <a:extLst>
              <a:ext uri="{FF2B5EF4-FFF2-40B4-BE49-F238E27FC236}">
                <a16:creationId xmlns:a16="http://schemas.microsoft.com/office/drawing/2014/main" id="{20EF9DDF-FB82-498A-B20B-9F1653A25EED}"/>
              </a:ext>
            </a:extLst>
          </p:cNvPr>
          <p:cNvPicPr>
            <a:picLocks noChangeAspect="1"/>
          </p:cNvPicPr>
          <p:nvPr/>
        </p:nvPicPr>
        <p:blipFill>
          <a:blip r:embed="rId8"/>
          <a:stretch>
            <a:fillRect/>
          </a:stretch>
        </p:blipFill>
        <p:spPr>
          <a:xfrm>
            <a:off x="2790794" y="3860017"/>
            <a:ext cx="3533775" cy="8191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50530"/>
                                        </p:tgtEl>
                                        <p:attrNameLst>
                                          <p:attrName>style.visibility</p:attrName>
                                        </p:attrNameLst>
                                      </p:cBhvr>
                                      <p:to>
                                        <p:strVal val="visible"/>
                                      </p:to>
                                    </p:set>
                                    <p:anim calcmode="lin" valueType="num">
                                      <p:cBhvr additive="base">
                                        <p:cTn id="11" dur="1000" fill="hold"/>
                                        <p:tgtEl>
                                          <p:spTgt spid="150530"/>
                                        </p:tgtEl>
                                        <p:attrNameLst>
                                          <p:attrName>ppt_x</p:attrName>
                                        </p:attrNameLst>
                                      </p:cBhvr>
                                      <p:tavLst>
                                        <p:tav tm="0">
                                          <p:val>
                                            <p:strVal val="0-#ppt_w/2"/>
                                          </p:val>
                                        </p:tav>
                                        <p:tav tm="100000">
                                          <p:val>
                                            <p:strVal val="#ppt_x"/>
                                          </p:val>
                                        </p:tav>
                                      </p:tavLst>
                                    </p:anim>
                                    <p:anim calcmode="lin" valueType="num">
                                      <p:cBhvr additive="base">
                                        <p:cTn id="12" dur="1000" fill="hold"/>
                                        <p:tgtEl>
                                          <p:spTgt spid="15053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50531"/>
                                        </p:tgtEl>
                                        <p:attrNameLst>
                                          <p:attrName>style.visibility</p:attrName>
                                        </p:attrNameLst>
                                      </p:cBhvr>
                                      <p:to>
                                        <p:strVal val="visible"/>
                                      </p:to>
                                    </p:set>
                                    <p:anim calcmode="lin" valueType="num">
                                      <p:cBhvr additive="base">
                                        <p:cTn id="15" dur="1000" fill="hold"/>
                                        <p:tgtEl>
                                          <p:spTgt spid="150531"/>
                                        </p:tgtEl>
                                        <p:attrNameLst>
                                          <p:attrName>ppt_x</p:attrName>
                                        </p:attrNameLst>
                                      </p:cBhvr>
                                      <p:tavLst>
                                        <p:tav tm="0">
                                          <p:val>
                                            <p:strVal val="0-#ppt_w/2"/>
                                          </p:val>
                                        </p:tav>
                                        <p:tav tm="100000">
                                          <p:val>
                                            <p:strVal val="#ppt_x"/>
                                          </p:val>
                                        </p:tav>
                                      </p:tavLst>
                                    </p:anim>
                                    <p:anim calcmode="lin" valueType="num">
                                      <p:cBhvr additive="base">
                                        <p:cTn id="16" dur="1000" fill="hold"/>
                                        <p:tgtEl>
                                          <p:spTgt spid="1505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85728"/>
            <a:ext cx="8686800" cy="838200"/>
          </a:xfrm>
        </p:spPr>
        <p:txBody>
          <a:bodyPr>
            <a:normAutofit/>
          </a:bodyPr>
          <a:lstStyle/>
          <a:p>
            <a:pPr algn="ct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Methods for preparation </a:t>
            </a:r>
            <a:r>
              <a:rPr lang="en-US" b="1" cap="none" dirty="0" err="1">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halohydrocarbons</a:t>
            </a:r>
            <a:endParaRPr lang="ru-RU" dirty="0">
              <a:solidFill>
                <a:srgbClr val="C00000"/>
              </a:solidFill>
            </a:endParaRPr>
          </a:p>
        </p:txBody>
      </p:sp>
      <p:sp>
        <p:nvSpPr>
          <p:cNvPr id="3" name="Содержимое 2"/>
          <p:cNvSpPr>
            <a:spLocks noGrp="1"/>
          </p:cNvSpPr>
          <p:nvPr>
            <p:ph idx="1"/>
          </p:nvPr>
        </p:nvSpPr>
        <p:spPr>
          <a:xfrm>
            <a:off x="0" y="1285860"/>
            <a:ext cx="9144000" cy="5357850"/>
          </a:xfrm>
        </p:spPr>
        <p:txBody>
          <a:bodyPr>
            <a:normAutofit/>
          </a:bodyPr>
          <a:lstStyle/>
          <a:p>
            <a:pPr>
              <a:buFont typeface="Wingdings" pitchFamily="2" charset="2"/>
              <a:buChar char="ü"/>
            </a:pPr>
            <a:r>
              <a:rPr lang="ru-RU" sz="28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Substitution of a hydroxy group in alcohols by a halogen</a:t>
            </a:r>
            <a:endParaRPr lang="ru-RU" sz="28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a:buNone/>
            </a:pPr>
            <a:endParaRPr lang="ru-RU" sz="30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buNone/>
            </a:pPr>
            <a:endParaRPr lang="ru-RU" sz="24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marL="0" indent="0" algn="just">
              <a:spcBef>
                <a:spcPts val="0"/>
              </a:spcBef>
              <a:buNone/>
            </a:pPr>
            <a:r>
              <a:rPr lang="en-US"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Convenient reagents for replacing the OH group in alcohols are phosphorus (III), phosphorus (V) halides, thionyl chloride</a:t>
            </a:r>
            <a:r>
              <a:rPr lang="ru-RU"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a:t>
            </a:r>
          </a:p>
          <a:p>
            <a:pPr>
              <a:buFont typeface="Wingdings" pitchFamily="2" charset="2"/>
              <a:buChar char="ü"/>
            </a:pPr>
            <a:endParaRPr lang="ru-RU" sz="30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buNone/>
            </a:pPr>
            <a:endParaRPr lang="ru-RU" sz="30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buNone/>
            </a:pPr>
            <a:endParaRPr lang="ru-RU" sz="3000" dirty="0">
              <a:effectLst>
                <a:glow rad="101600">
                  <a:schemeClr val="accent5">
                    <a:satMod val="175000"/>
                    <a:alpha val="40000"/>
                  </a:schemeClr>
                </a:glow>
                <a:outerShdw blurRad="63500" dir="3600000" algn="tl" rotWithShape="0">
                  <a:srgbClr val="000000">
                    <a:alpha val="70000"/>
                  </a:srgbClr>
                </a:outerShdw>
              </a:effectLst>
            </a:endParaRPr>
          </a:p>
        </p:txBody>
      </p:sp>
      <p:graphicFrame>
        <p:nvGraphicFramePr>
          <p:cNvPr id="151556" name="Object 4"/>
          <p:cNvGraphicFramePr>
            <a:graphicFrameLocks noChangeAspect="1"/>
          </p:cNvGraphicFramePr>
          <p:nvPr/>
        </p:nvGraphicFramePr>
        <p:xfrm>
          <a:off x="1863725" y="2000250"/>
          <a:ext cx="6011863" cy="503238"/>
        </p:xfrm>
        <a:graphic>
          <a:graphicData uri="http://schemas.openxmlformats.org/presentationml/2006/ole">
            <mc:AlternateContent xmlns:mc="http://schemas.openxmlformats.org/markup-compatibility/2006">
              <mc:Choice xmlns:v="urn:schemas-microsoft-com:vml" Requires="v">
                <p:oleObj name="CS ChemDraw Drawing" r:id="rId2" imgW="3450046" imgH="278674" progId="ChemDraw.Document.6.0">
                  <p:embed/>
                </p:oleObj>
              </mc:Choice>
              <mc:Fallback>
                <p:oleObj name="CS ChemDraw Drawing" r:id="rId2" imgW="3450046" imgH="278674" progId="ChemDraw.Document.6.0">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3725" y="2000250"/>
                        <a:ext cx="6011863"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1557" name="Object 5"/>
          <p:cNvGraphicFramePr>
            <a:graphicFrameLocks noChangeAspect="1"/>
          </p:cNvGraphicFramePr>
          <p:nvPr>
            <p:extLst>
              <p:ext uri="{D42A27DB-BD31-4B8C-83A1-F6EECF244321}">
                <p14:modId xmlns:p14="http://schemas.microsoft.com/office/powerpoint/2010/main" val="4280346249"/>
              </p:ext>
            </p:extLst>
          </p:nvPr>
        </p:nvGraphicFramePr>
        <p:xfrm>
          <a:off x="1331640" y="4699568"/>
          <a:ext cx="7269162" cy="479425"/>
        </p:xfrm>
        <a:graphic>
          <a:graphicData uri="http://schemas.openxmlformats.org/presentationml/2006/ole">
            <mc:AlternateContent xmlns:mc="http://schemas.openxmlformats.org/markup-compatibility/2006">
              <mc:Choice xmlns:v="urn:schemas-microsoft-com:vml" Requires="v">
                <p:oleObj name="CS ChemDraw Drawing" r:id="rId4" imgW="4344489" imgH="278674" progId="ChemDraw.Document.6.0">
                  <p:embed/>
                </p:oleObj>
              </mc:Choice>
              <mc:Fallback>
                <p:oleObj name="CS ChemDraw Drawing" r:id="rId4" imgW="4344489" imgH="278674" progId="ChemDraw.Document.6.0">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640" y="4699568"/>
                        <a:ext cx="7269162"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1558" name="Object 6"/>
          <p:cNvGraphicFramePr>
            <a:graphicFrameLocks noChangeAspect="1"/>
          </p:cNvGraphicFramePr>
          <p:nvPr>
            <p:extLst>
              <p:ext uri="{D42A27DB-BD31-4B8C-83A1-F6EECF244321}">
                <p14:modId xmlns:p14="http://schemas.microsoft.com/office/powerpoint/2010/main" val="2524216750"/>
              </p:ext>
            </p:extLst>
          </p:nvPr>
        </p:nvGraphicFramePr>
        <p:xfrm>
          <a:off x="1090613" y="5516563"/>
          <a:ext cx="6962775" cy="490537"/>
        </p:xfrm>
        <a:graphic>
          <a:graphicData uri="http://schemas.openxmlformats.org/presentationml/2006/ole">
            <mc:AlternateContent xmlns:mc="http://schemas.openxmlformats.org/markup-compatibility/2006">
              <mc:Choice xmlns:v="urn:schemas-microsoft-com:vml" Requires="v">
                <p:oleObj name="CS ChemDraw Drawing" r:id="rId6" imgW="4062549" imgH="278674" progId="ChemDraw.Document.6.0">
                  <p:embed/>
                </p:oleObj>
              </mc:Choice>
              <mc:Fallback>
                <p:oleObj name="CS ChemDraw Drawing" r:id="rId6" imgW="4062549" imgH="278674" progId="ChemDraw.Document.6.0">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0613" y="5516563"/>
                        <a:ext cx="6962775" cy="49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155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15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14290"/>
            <a:ext cx="8686800" cy="785818"/>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Reaction centers in </a:t>
            </a:r>
            <a:r>
              <a:rPr lang="en-US" b="1" cap="none" dirty="0" err="1">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halohydrocarbons</a:t>
            </a:r>
            <a:endPar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3" name="Содержимое 2"/>
          <p:cNvSpPr>
            <a:spLocks noGrp="1"/>
          </p:cNvSpPr>
          <p:nvPr>
            <p:ph idx="1"/>
          </p:nvPr>
        </p:nvSpPr>
        <p:spPr>
          <a:xfrm>
            <a:off x="304800" y="1142984"/>
            <a:ext cx="8686800" cy="5500726"/>
          </a:xfrm>
        </p:spPr>
        <p:txBody>
          <a:bodyPr/>
          <a:lstStyle/>
          <a:p>
            <a:pPr algn="just">
              <a:buFont typeface="Wingdings" pitchFamily="2" charset="2"/>
              <a:buChar char="ü"/>
            </a:pPr>
            <a:endParaRPr lang="ru-RU"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lgn="just">
              <a:buNone/>
            </a:pPr>
            <a:endParaRPr lang="ru-RU"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6" name="Схема 5"/>
          <p:cNvGraphicFramePr/>
          <p:nvPr>
            <p:extLst>
              <p:ext uri="{D42A27DB-BD31-4B8C-83A1-F6EECF244321}">
                <p14:modId xmlns:p14="http://schemas.microsoft.com/office/powerpoint/2010/main" val="656577102"/>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49505" name="Object 1"/>
          <p:cNvGraphicFramePr>
            <a:graphicFrameLocks noChangeAspect="1"/>
          </p:cNvGraphicFramePr>
          <p:nvPr/>
        </p:nvGraphicFramePr>
        <p:xfrm>
          <a:off x="2214546" y="2246386"/>
          <a:ext cx="4893605" cy="2682812"/>
        </p:xfrm>
        <a:graphic>
          <a:graphicData uri="http://schemas.openxmlformats.org/presentationml/2006/ole">
            <mc:AlternateContent xmlns:mc="http://schemas.openxmlformats.org/markup-compatibility/2006">
              <mc:Choice xmlns:v="urn:schemas-microsoft-com:vml" Requires="v">
                <p:oleObj name="CS ChemDraw Drawing" r:id="rId7" imgW="1613626" imgH="885009" progId="ChemDraw.Document.6.0">
                  <p:embed/>
                </p:oleObj>
              </mc:Choice>
              <mc:Fallback>
                <p:oleObj name="CS ChemDraw Drawing" r:id="rId7" imgW="1613626" imgH="885009" progId="ChemDraw.Document.6.0">
                  <p:embed/>
                  <p:pic>
                    <p:nvPicPr>
                      <p:cNvPr id="0" name="Picture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14546" y="2246386"/>
                        <a:ext cx="4893605" cy="2682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Скругленная прямоугольная выноска 9"/>
          <p:cNvSpPr/>
          <p:nvPr/>
        </p:nvSpPr>
        <p:spPr>
          <a:xfrm>
            <a:off x="4500562" y="5143512"/>
            <a:ext cx="4000528" cy="1143008"/>
          </a:xfrm>
          <a:prstGeom prst="wedgeRoundRectCallout">
            <a:avLst>
              <a:gd name="adj1" fmla="val -36368"/>
              <a:gd name="adj2" fmla="val -177499"/>
              <a:gd name="adj3" fmla="val 16667"/>
            </a:avLst>
          </a:prstGeom>
          <a:solidFill>
            <a:schemeClr val="bg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0000"/>
                </a:solidFill>
                <a:latin typeface="Times New Roman" pitchFamily="18" charset="0"/>
                <a:cs typeface="Times New Roman" pitchFamily="18" charset="0"/>
              </a:rPr>
              <a:t>Electrophilic Center</a:t>
            </a:r>
          </a:p>
          <a:p>
            <a:pPr algn="ctr"/>
            <a:r>
              <a:rPr lang="en-US" sz="2000" b="1" dirty="0">
                <a:solidFill>
                  <a:srgbClr val="FF0000"/>
                </a:solidFill>
                <a:latin typeface="Times New Roman" pitchFamily="18" charset="0"/>
                <a:cs typeface="Times New Roman" pitchFamily="18" charset="0"/>
              </a:rPr>
              <a:t>(reactions of nucleophilic substitution S</a:t>
            </a:r>
            <a:r>
              <a:rPr lang="en-US" sz="2000" b="1" baseline="-25000" dirty="0">
                <a:solidFill>
                  <a:srgbClr val="FF0000"/>
                </a:solidFill>
                <a:latin typeface="Times New Roman" pitchFamily="18" charset="0"/>
                <a:cs typeface="Times New Roman" pitchFamily="18" charset="0"/>
              </a:rPr>
              <a:t>N</a:t>
            </a:r>
            <a:r>
              <a:rPr lang="en-US" sz="2000" b="1" dirty="0">
                <a:solidFill>
                  <a:srgbClr val="FF0000"/>
                </a:solidFill>
                <a:latin typeface="Times New Roman" pitchFamily="18" charset="0"/>
                <a:cs typeface="Times New Roman" pitchFamily="18" charset="0"/>
              </a:rPr>
              <a:t>)</a:t>
            </a:r>
            <a:endParaRPr lang="ru-RU" sz="2000" b="1" dirty="0">
              <a:solidFill>
                <a:srgbClr val="FF0000"/>
              </a:solidFill>
              <a:latin typeface="Times New Roman" pitchFamily="18" charset="0"/>
              <a:cs typeface="Times New Roman" pitchFamily="18" charset="0"/>
            </a:endParaRPr>
          </a:p>
        </p:txBody>
      </p:sp>
      <p:sp>
        <p:nvSpPr>
          <p:cNvPr id="11" name="Скругленная прямоугольная выноска 10"/>
          <p:cNvSpPr/>
          <p:nvPr/>
        </p:nvSpPr>
        <p:spPr>
          <a:xfrm>
            <a:off x="142844" y="1071546"/>
            <a:ext cx="3786214" cy="1071570"/>
          </a:xfrm>
          <a:prstGeom prst="wedgeRoundRectCallout">
            <a:avLst>
              <a:gd name="adj1" fmla="val 40698"/>
              <a:gd name="adj2" fmla="val 123795"/>
              <a:gd name="adj3" fmla="val 16667"/>
            </a:avLst>
          </a:prstGeom>
          <a:solidFill>
            <a:schemeClr val="bg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0000"/>
                </a:solidFill>
                <a:latin typeface="Times New Roman" pitchFamily="18" charset="0"/>
                <a:cs typeface="Times New Roman" pitchFamily="18" charset="0"/>
              </a:rPr>
              <a:t>CH-acid center </a:t>
            </a:r>
          </a:p>
          <a:p>
            <a:pPr algn="ctr"/>
            <a:r>
              <a:rPr lang="en-US" sz="2000" b="1" dirty="0">
                <a:solidFill>
                  <a:srgbClr val="FF0000"/>
                </a:solidFill>
                <a:latin typeface="Times New Roman" pitchFamily="18" charset="0"/>
                <a:cs typeface="Times New Roman" pitchFamily="18" charset="0"/>
              </a:rPr>
              <a:t>(elimination reactions E</a:t>
            </a:r>
            <a:r>
              <a:rPr lang="ru-RU" sz="2000" b="1" dirty="0">
                <a:solidFill>
                  <a:srgbClr val="FF0000"/>
                </a:solidFill>
                <a:latin typeface="Times New Roman" pitchFamily="18" charset="0"/>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22" dur="1000" fill="hold"/>
                                        <p:tgtEl>
                                          <p:spTgt spid="11"/>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85728"/>
            <a:ext cx="8686800" cy="8382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Nucleophilic substitution reactions</a:t>
            </a:r>
            <a:endPar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5" name="Содержимое 4"/>
          <p:cNvSpPr>
            <a:spLocks noGrp="1"/>
          </p:cNvSpPr>
          <p:nvPr>
            <p:ph idx="1"/>
          </p:nvPr>
        </p:nvSpPr>
        <p:spPr>
          <a:xfrm>
            <a:off x="304800" y="1214422"/>
            <a:ext cx="8686800" cy="5286412"/>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buNone/>
            </a:pPr>
            <a:endParaRPr lang="ru-RU" sz="1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pPr marL="0" indent="0" algn="just">
              <a:spcBef>
                <a:spcPts val="0"/>
              </a:spcBef>
              <a:buNone/>
            </a:pPr>
            <a:r>
              <a:rPr lang="en-US"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The more stable the leaving group is as a free particle (or the stronger its conjugate base), the more easily it is replaced</a:t>
            </a:r>
            <a:r>
              <a:rPr lang="ru-RU"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a:t>
            </a:r>
          </a:p>
          <a:p>
            <a:pPr algn="ctr">
              <a:buNone/>
            </a:pPr>
            <a:endParaRPr lang="ru-RU" sz="1800" b="1" dirty="0">
              <a:ln w="11430"/>
              <a:solidFill>
                <a:srgbClr val="FF0000"/>
              </a:solidFill>
              <a:effectLst>
                <a:outerShdw blurRad="50800" dist="39000" dir="5460000" algn="tl">
                  <a:srgbClr val="000000">
                    <a:alpha val="38000"/>
                  </a:srgbClr>
                </a:outerShdw>
              </a:effectLst>
              <a:latin typeface="Times New Roman" pitchFamily="18" charset="0"/>
              <a:cs typeface="Times New Roman" pitchFamily="18" charset="0"/>
            </a:endParaRPr>
          </a:p>
          <a:p>
            <a:pPr algn="ctr">
              <a:buNone/>
            </a:pPr>
            <a:r>
              <a:rPr lang="en-US" b="1" dirty="0">
                <a:ln w="11430"/>
                <a:solidFill>
                  <a:srgbClr val="FF0000"/>
                </a:solidFill>
                <a:effectLst>
                  <a:outerShdw blurRad="50800" dist="39000" dir="5460000" algn="tl">
                    <a:srgbClr val="000000">
                      <a:alpha val="38000"/>
                    </a:srgbClr>
                  </a:outerShdw>
                </a:effectLst>
                <a:latin typeface="Times New Roman" pitchFamily="18" charset="0"/>
                <a:cs typeface="Times New Roman" pitchFamily="18" charset="0"/>
              </a:rPr>
              <a:t>F</a:t>
            </a:r>
            <a:r>
              <a:rPr lang="ru-RU" b="1" dirty="0">
                <a:ln w="11430"/>
                <a:solidFill>
                  <a:srgbClr val="FF0000"/>
                </a:solidFill>
                <a:effectLst>
                  <a:outerShdw blurRad="50800" dist="39000" dir="5460000" algn="tl">
                    <a:srgbClr val="000000">
                      <a:alpha val="38000"/>
                    </a:srgbClr>
                  </a:outerShdw>
                </a:effectLst>
                <a:latin typeface="Times New Roman" pitchFamily="18" charset="0"/>
                <a:cs typeface="Times New Roman" pitchFamily="18" charset="0"/>
              </a:rPr>
              <a:t> </a:t>
            </a:r>
            <a:r>
              <a:rPr lang="ru-RU" b="1" baseline="30000" dirty="0">
                <a:ln w="11430"/>
                <a:solidFill>
                  <a:srgbClr val="FF0000"/>
                </a:solidFill>
                <a:effectLst>
                  <a:outerShdw blurRad="50800" dist="39000" dir="5460000" algn="tl">
                    <a:srgbClr val="000000">
                      <a:alpha val="38000"/>
                    </a:srgbClr>
                  </a:outerShdw>
                </a:effectLst>
                <a:latin typeface="Times New Roman" pitchFamily="18" charset="0"/>
                <a:cs typeface="Times New Roman" pitchFamily="18" charset="0"/>
              </a:rPr>
              <a:t>-</a:t>
            </a:r>
            <a:r>
              <a:rPr lang="en-US" b="1" dirty="0">
                <a:ln w="11430"/>
                <a:solidFill>
                  <a:srgbClr val="FF0000"/>
                </a:solidFill>
                <a:effectLst>
                  <a:outerShdw blurRad="50800" dist="39000" dir="5460000" algn="tl">
                    <a:srgbClr val="000000">
                      <a:alpha val="38000"/>
                    </a:srgbClr>
                  </a:outerShdw>
                </a:effectLst>
                <a:latin typeface="Times New Roman" pitchFamily="18" charset="0"/>
                <a:cs typeface="Times New Roman" pitchFamily="18" charset="0"/>
              </a:rPr>
              <a:t>           </a:t>
            </a:r>
            <a:r>
              <a:rPr lang="en-US" b="1" dirty="0" err="1">
                <a:ln w="11430"/>
                <a:solidFill>
                  <a:srgbClr val="FF0000"/>
                </a:solidFill>
                <a:effectLst>
                  <a:outerShdw blurRad="50800" dist="39000" dir="5460000" algn="tl">
                    <a:srgbClr val="000000">
                      <a:alpha val="38000"/>
                    </a:srgbClr>
                  </a:outerShdw>
                </a:effectLst>
                <a:latin typeface="Times New Roman" pitchFamily="18" charset="0"/>
                <a:cs typeface="Times New Roman" pitchFamily="18" charset="0"/>
              </a:rPr>
              <a:t>Cl</a:t>
            </a:r>
            <a:r>
              <a:rPr lang="ru-RU" b="1" dirty="0">
                <a:ln w="11430"/>
                <a:solidFill>
                  <a:srgbClr val="FF0000"/>
                </a:solidFill>
                <a:effectLst>
                  <a:outerShdw blurRad="50800" dist="39000" dir="5460000" algn="tl">
                    <a:srgbClr val="000000">
                      <a:alpha val="38000"/>
                    </a:srgbClr>
                  </a:outerShdw>
                </a:effectLst>
                <a:latin typeface="Times New Roman" pitchFamily="18" charset="0"/>
                <a:cs typeface="Times New Roman" pitchFamily="18" charset="0"/>
              </a:rPr>
              <a:t> </a:t>
            </a:r>
            <a:r>
              <a:rPr lang="ru-RU" b="1" baseline="30000" dirty="0">
                <a:ln w="11430"/>
                <a:solidFill>
                  <a:srgbClr val="FF0000"/>
                </a:solidFill>
                <a:effectLst>
                  <a:outerShdw blurRad="50800" dist="39000" dir="5460000" algn="tl">
                    <a:srgbClr val="000000">
                      <a:alpha val="38000"/>
                    </a:srgbClr>
                  </a:outerShdw>
                </a:effectLst>
                <a:latin typeface="Times New Roman" pitchFamily="18" charset="0"/>
                <a:cs typeface="Times New Roman" pitchFamily="18" charset="0"/>
              </a:rPr>
              <a:t>-</a:t>
            </a:r>
            <a:r>
              <a:rPr lang="en-US" b="1" dirty="0">
                <a:ln w="11430"/>
                <a:solidFill>
                  <a:srgbClr val="FF0000"/>
                </a:solidFill>
                <a:effectLst>
                  <a:outerShdw blurRad="50800" dist="39000" dir="5460000" algn="tl">
                    <a:srgbClr val="000000">
                      <a:alpha val="38000"/>
                    </a:srgbClr>
                  </a:outerShdw>
                </a:effectLst>
                <a:latin typeface="Times New Roman" pitchFamily="18" charset="0"/>
                <a:cs typeface="Times New Roman" pitchFamily="18" charset="0"/>
              </a:rPr>
              <a:t>           Br</a:t>
            </a:r>
            <a:r>
              <a:rPr lang="ru-RU" b="1" dirty="0">
                <a:ln w="11430"/>
                <a:solidFill>
                  <a:srgbClr val="FF0000"/>
                </a:solidFill>
                <a:effectLst>
                  <a:outerShdw blurRad="50800" dist="39000" dir="5460000" algn="tl">
                    <a:srgbClr val="000000">
                      <a:alpha val="38000"/>
                    </a:srgbClr>
                  </a:outerShdw>
                </a:effectLst>
                <a:latin typeface="Times New Roman" pitchFamily="18" charset="0"/>
                <a:cs typeface="Times New Roman" pitchFamily="18" charset="0"/>
              </a:rPr>
              <a:t> </a:t>
            </a:r>
            <a:r>
              <a:rPr lang="ru-RU" b="1" baseline="30000" dirty="0">
                <a:ln w="11430"/>
                <a:solidFill>
                  <a:srgbClr val="FF0000"/>
                </a:solidFill>
                <a:effectLst>
                  <a:outerShdw blurRad="50800" dist="39000" dir="5460000" algn="tl">
                    <a:srgbClr val="000000">
                      <a:alpha val="38000"/>
                    </a:srgbClr>
                  </a:outerShdw>
                </a:effectLst>
                <a:latin typeface="Times New Roman" pitchFamily="18" charset="0"/>
                <a:cs typeface="Times New Roman" pitchFamily="18" charset="0"/>
              </a:rPr>
              <a:t>-</a:t>
            </a:r>
            <a:r>
              <a:rPr lang="en-US" b="1" dirty="0">
                <a:ln w="11430"/>
                <a:solidFill>
                  <a:srgbClr val="FF0000"/>
                </a:solidFill>
                <a:effectLst>
                  <a:outerShdw blurRad="50800" dist="39000" dir="5460000" algn="tl">
                    <a:srgbClr val="000000">
                      <a:alpha val="38000"/>
                    </a:srgbClr>
                  </a:outerShdw>
                </a:effectLst>
                <a:latin typeface="Times New Roman" pitchFamily="18" charset="0"/>
                <a:cs typeface="Times New Roman" pitchFamily="18" charset="0"/>
              </a:rPr>
              <a:t>          I</a:t>
            </a:r>
            <a:r>
              <a:rPr lang="ru-RU" b="1" dirty="0">
                <a:ln w="11430"/>
                <a:solidFill>
                  <a:srgbClr val="FF0000"/>
                </a:solidFill>
                <a:effectLst>
                  <a:outerShdw blurRad="50800" dist="39000" dir="5460000" algn="tl">
                    <a:srgbClr val="000000">
                      <a:alpha val="38000"/>
                    </a:srgbClr>
                  </a:outerShdw>
                </a:effectLst>
                <a:latin typeface="Times New Roman" pitchFamily="18" charset="0"/>
                <a:cs typeface="Times New Roman" pitchFamily="18" charset="0"/>
              </a:rPr>
              <a:t> </a:t>
            </a:r>
            <a:r>
              <a:rPr lang="ru-RU" b="1" baseline="30000" dirty="0">
                <a:ln w="11430"/>
                <a:solidFill>
                  <a:srgbClr val="FF0000"/>
                </a:solidFill>
                <a:effectLst>
                  <a:outerShdw blurRad="50800" dist="39000" dir="5460000" algn="tl">
                    <a:srgbClr val="000000">
                      <a:alpha val="38000"/>
                    </a:srgbClr>
                  </a:outerShdw>
                </a:effectLst>
                <a:latin typeface="Times New Roman" pitchFamily="18" charset="0"/>
                <a:cs typeface="Times New Roman" pitchFamily="18" charset="0"/>
              </a:rPr>
              <a:t>-</a:t>
            </a:r>
          </a:p>
        </p:txBody>
      </p:sp>
      <p:graphicFrame>
        <p:nvGraphicFramePr>
          <p:cNvPr id="105474" name="Object 2"/>
          <p:cNvGraphicFramePr>
            <a:graphicFrameLocks noChangeAspect="1"/>
          </p:cNvGraphicFramePr>
          <p:nvPr>
            <p:extLst>
              <p:ext uri="{D42A27DB-BD31-4B8C-83A1-F6EECF244321}">
                <p14:modId xmlns:p14="http://schemas.microsoft.com/office/powerpoint/2010/main" val="2411686736"/>
              </p:ext>
            </p:extLst>
          </p:nvPr>
        </p:nvGraphicFramePr>
        <p:xfrm>
          <a:off x="1214438" y="1214422"/>
          <a:ext cx="6858000" cy="1874837"/>
        </p:xfrm>
        <a:graphic>
          <a:graphicData uri="http://schemas.openxmlformats.org/presentationml/2006/ole">
            <mc:AlternateContent xmlns:mc="http://schemas.openxmlformats.org/markup-compatibility/2006">
              <mc:Choice xmlns:v="urn:schemas-microsoft-com:vml" Requires="v">
                <p:oleObj name="CS ChemDraw Drawing" r:id="rId2" imgW="3044734" imgH="827314" progId="ChemDraw.Document.6.0">
                  <p:embed/>
                </p:oleObj>
              </mc:Choice>
              <mc:Fallback>
                <p:oleObj name="CS ChemDraw Drawing" r:id="rId2" imgW="3044734" imgH="827314" progId="ChemDraw.Document.6.0">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4438" y="1214422"/>
                        <a:ext cx="6858000" cy="187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Стрелка вправо 7"/>
          <p:cNvSpPr/>
          <p:nvPr/>
        </p:nvSpPr>
        <p:spPr>
          <a:xfrm>
            <a:off x="500034" y="5214950"/>
            <a:ext cx="8286808" cy="1071570"/>
          </a:xfrm>
          <a:prstGeom prst="rightArrow">
            <a:avLst/>
          </a:prstGeom>
          <a:solidFill>
            <a:srgbClr val="0070C0">
              <a:alpha val="48000"/>
            </a:srgbClr>
          </a:solidFill>
          <a:ln>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C00000"/>
                </a:solidFill>
                <a:latin typeface="Times New Roman" pitchFamily="18" charset="0"/>
                <a:cs typeface="Times New Roman" pitchFamily="18" charset="0"/>
              </a:rPr>
              <a:t>Ease of splitting out leaving groups</a:t>
            </a:r>
            <a:endParaRPr lang="ru-RU" sz="2800" b="1" dirty="0">
              <a:solidFill>
                <a:srgbClr val="C00000"/>
              </a:solidFill>
              <a:latin typeface="Times New Roman" pitchFamily="18" charset="0"/>
              <a:cs typeface="Times New Roman" pitchFamily="18" charset="0"/>
            </a:endParaRPr>
          </a:p>
        </p:txBody>
      </p:sp>
      <p:sp>
        <p:nvSpPr>
          <p:cNvPr id="3" name="Прямоугольник 2">
            <a:extLst>
              <a:ext uri="{FF2B5EF4-FFF2-40B4-BE49-F238E27FC236}">
                <a16:creationId xmlns:a16="http://schemas.microsoft.com/office/drawing/2014/main" id="{72A203D5-E48F-417E-A5A1-FB855320B6E0}"/>
              </a:ext>
            </a:extLst>
          </p:cNvPr>
          <p:cNvSpPr/>
          <p:nvPr/>
        </p:nvSpPr>
        <p:spPr>
          <a:xfrm>
            <a:off x="2411760" y="2365107"/>
            <a:ext cx="2952328" cy="740379"/>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leaving group (nucleofuge)</a:t>
            </a:r>
            <a:endParaRPr lang="uk-UA"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idx="1"/>
            <p:extLst>
              <p:ext uri="{D42A27DB-BD31-4B8C-83A1-F6EECF244321}">
                <p14:modId xmlns:p14="http://schemas.microsoft.com/office/powerpoint/2010/main" val="3878740327"/>
              </p:ext>
            </p:extLst>
          </p:nvPr>
        </p:nvGraphicFramePr>
        <p:xfrm>
          <a:off x="304800" y="1071546"/>
          <a:ext cx="8686800" cy="5500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Прямоугольник 6"/>
          <p:cNvSpPr/>
          <p:nvPr/>
        </p:nvSpPr>
        <p:spPr>
          <a:xfrm>
            <a:off x="1500166" y="285728"/>
            <a:ext cx="6286544" cy="646331"/>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Nucleophiles</a:t>
            </a:r>
            <a:endParaRPr lang="ru-RU" sz="3600" b="1" dirty="0">
              <a:ln w="11430"/>
              <a:solidFill>
                <a:srgbClr val="C00000"/>
              </a:soli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52;p18">
            <a:extLst>
              <a:ext uri="{FF2B5EF4-FFF2-40B4-BE49-F238E27FC236}">
                <a16:creationId xmlns:a16="http://schemas.microsoft.com/office/drawing/2014/main" id="{FE741D41-A3E5-4C71-AE5A-31F4E03F5C15}"/>
              </a:ext>
            </a:extLst>
          </p:cNvPr>
          <p:cNvSpPr txBox="1"/>
          <p:nvPr/>
        </p:nvSpPr>
        <p:spPr>
          <a:xfrm>
            <a:off x="1187450" y="406400"/>
            <a:ext cx="6219825" cy="366712"/>
          </a:xfrm>
          <a:prstGeom prst="rect">
            <a:avLst/>
          </a:prstGeo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en-US" sz="1800" b="1" i="0" u="none" strike="noStrike" cap="none" dirty="0">
                <a:solidFill>
                  <a:srgbClr val="C00000"/>
                </a:solidFill>
                <a:latin typeface="Times New Roman" panose="02020603050405020304" pitchFamily="18" charset="0"/>
                <a:ea typeface="Arial"/>
                <a:cs typeface="Times New Roman" panose="02020603050405020304" pitchFamily="18" charset="0"/>
                <a:sym typeface="Arial"/>
              </a:rPr>
              <a:t>Nucleophilic substitution R-Hal + Nu → R-Nu + Hal</a:t>
            </a:r>
            <a:r>
              <a:rPr lang="en-US" sz="1800" b="1" i="0" u="none" strike="noStrike" cap="none" baseline="30000" dirty="0">
                <a:solidFill>
                  <a:srgbClr val="C00000"/>
                </a:solidFill>
                <a:latin typeface="Times New Roman" panose="02020603050405020304" pitchFamily="18" charset="0"/>
                <a:ea typeface="Arial"/>
                <a:cs typeface="Times New Roman" panose="02020603050405020304" pitchFamily="18" charset="0"/>
                <a:sym typeface="Arial"/>
              </a:rPr>
              <a:t>-</a:t>
            </a:r>
            <a:r>
              <a:rPr lang="en-US" sz="1800" b="0" i="0" u="none" strike="noStrike" cap="none" dirty="0">
                <a:solidFill>
                  <a:srgbClr val="C00000"/>
                </a:solidFill>
                <a:latin typeface="Times New Roman" panose="02020603050405020304" pitchFamily="18" charset="0"/>
                <a:ea typeface="Arial"/>
                <a:cs typeface="Times New Roman" panose="02020603050405020304" pitchFamily="18" charset="0"/>
                <a:sym typeface="Arial"/>
              </a:rPr>
              <a:t> </a:t>
            </a:r>
            <a:endParaRPr dirty="0">
              <a:solidFill>
                <a:srgbClr val="C00000"/>
              </a:solidFill>
              <a:latin typeface="Times New Roman" panose="02020603050405020304" pitchFamily="18" charset="0"/>
              <a:cs typeface="Times New Roman" panose="02020603050405020304" pitchFamily="18" charset="0"/>
            </a:endParaRPr>
          </a:p>
        </p:txBody>
      </p:sp>
      <p:graphicFrame>
        <p:nvGraphicFramePr>
          <p:cNvPr id="3" name="Google Shape;150;p18">
            <a:extLst>
              <a:ext uri="{FF2B5EF4-FFF2-40B4-BE49-F238E27FC236}">
                <a16:creationId xmlns:a16="http://schemas.microsoft.com/office/drawing/2014/main" id="{17C4942A-6288-49B1-A995-EB654FEA57B4}"/>
              </a:ext>
            </a:extLst>
          </p:cNvPr>
          <p:cNvGraphicFramePr/>
          <p:nvPr>
            <p:extLst>
              <p:ext uri="{D42A27DB-BD31-4B8C-83A1-F6EECF244321}">
                <p14:modId xmlns:p14="http://schemas.microsoft.com/office/powerpoint/2010/main" val="325505147"/>
              </p:ext>
            </p:extLst>
          </p:nvPr>
        </p:nvGraphicFramePr>
        <p:xfrm>
          <a:off x="1331912" y="844550"/>
          <a:ext cx="5897550" cy="5182955"/>
        </p:xfrm>
        <a:graphic>
          <a:graphicData uri="http://schemas.openxmlformats.org/drawingml/2006/table">
            <a:tbl>
              <a:tblPr>
                <a:noFill/>
              </a:tblPr>
              <a:tblGrid>
                <a:gridCol w="2741600">
                  <a:extLst>
                    <a:ext uri="{9D8B030D-6E8A-4147-A177-3AD203B41FA5}">
                      <a16:colId xmlns:a16="http://schemas.microsoft.com/office/drawing/2014/main" val="20000"/>
                    </a:ext>
                  </a:extLst>
                </a:gridCol>
                <a:gridCol w="3155950">
                  <a:extLst>
                    <a:ext uri="{9D8B030D-6E8A-4147-A177-3AD203B41FA5}">
                      <a16:colId xmlns:a16="http://schemas.microsoft.com/office/drawing/2014/main" val="20001"/>
                    </a:ext>
                  </a:extLst>
                </a:gridCol>
              </a:tblGrid>
              <a:tr h="304800">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1" i="0" u="none" strike="noStrike" cap="none" dirty="0">
                          <a:solidFill>
                            <a:srgbClr val="C00000"/>
                          </a:solidFill>
                          <a:latin typeface="Times New Roman"/>
                          <a:ea typeface="Times New Roman"/>
                          <a:cs typeface="Times New Roman"/>
                          <a:sym typeface="Times New Roman"/>
                        </a:rPr>
                        <a:t>Nucleophile Nu</a:t>
                      </a:r>
                      <a:endParaRPr b="1" dirty="0">
                        <a:solidFill>
                          <a:srgbClr val="C00000"/>
                        </a:solidFill>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1" i="0" u="none" strike="noStrike" cap="none" dirty="0">
                          <a:solidFill>
                            <a:srgbClr val="C00000"/>
                          </a:solidFill>
                          <a:latin typeface="Times New Roman"/>
                          <a:ea typeface="Times New Roman"/>
                          <a:cs typeface="Times New Roman"/>
                          <a:sym typeface="Times New Roman"/>
                        </a:rPr>
                        <a:t>Reaction product R-Nu</a:t>
                      </a:r>
                      <a:endParaRPr b="1" dirty="0">
                        <a:solidFill>
                          <a:srgbClr val="C00000"/>
                        </a:solidFill>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04800">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strike="noStrike" cap="none" dirty="0">
                          <a:solidFill>
                            <a:schemeClr val="dk1"/>
                          </a:solidFill>
                          <a:latin typeface="Times New Roman"/>
                          <a:ea typeface="Times New Roman"/>
                          <a:cs typeface="Times New Roman"/>
                          <a:sym typeface="Times New Roman"/>
                        </a:rPr>
                        <a:t>НО</a:t>
                      </a:r>
                      <a:r>
                        <a:rPr lang="en-US" sz="1400" b="0" i="0" u="none" strike="noStrike" cap="none" baseline="30000" dirty="0">
                          <a:solidFill>
                            <a:schemeClr val="dk1"/>
                          </a:solidFill>
                          <a:latin typeface="Times New Roman"/>
                          <a:ea typeface="Times New Roman"/>
                          <a:cs typeface="Times New Roman"/>
                          <a:sym typeface="Times New Roman"/>
                        </a:rPr>
                        <a:t>– </a:t>
                      </a:r>
                      <a:r>
                        <a:rPr lang="en-US" sz="1400" b="0" i="0" u="none" strike="noStrike" cap="none" dirty="0">
                          <a:solidFill>
                            <a:schemeClr val="dk1"/>
                          </a:solidFill>
                          <a:latin typeface="Times New Roman"/>
                          <a:ea typeface="Times New Roman"/>
                          <a:cs typeface="Times New Roman"/>
                          <a:sym typeface="Times New Roman"/>
                        </a:rPr>
                        <a:t> or Н</a:t>
                      </a:r>
                      <a:r>
                        <a:rPr lang="en-US" sz="1400" b="0" i="0" u="none" strike="noStrike" cap="none" baseline="-25000" dirty="0">
                          <a:solidFill>
                            <a:schemeClr val="dk1"/>
                          </a:solidFill>
                          <a:latin typeface="Times New Roman"/>
                          <a:ea typeface="Times New Roman"/>
                          <a:cs typeface="Times New Roman"/>
                          <a:sym typeface="Times New Roman"/>
                        </a:rPr>
                        <a:t>2</a:t>
                      </a:r>
                      <a:r>
                        <a:rPr lang="en-US" sz="1400" b="0" i="0" u="none" strike="noStrike" cap="none" dirty="0">
                          <a:solidFill>
                            <a:schemeClr val="dk1"/>
                          </a:solidFill>
                          <a:latin typeface="Times New Roman"/>
                          <a:ea typeface="Times New Roman"/>
                          <a:cs typeface="Times New Roman"/>
                          <a:sym typeface="Times New Roman"/>
                        </a:rPr>
                        <a:t>О</a:t>
                      </a:r>
                      <a:endParaRPr dirty="0"/>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strike="noStrike" cap="none" dirty="0">
                          <a:solidFill>
                            <a:schemeClr val="dk1"/>
                          </a:solidFill>
                          <a:latin typeface="Times New Roman"/>
                          <a:ea typeface="Times New Roman"/>
                          <a:cs typeface="Times New Roman"/>
                          <a:sym typeface="Times New Roman"/>
                        </a:rPr>
                        <a:t>Alcohol   R-OH</a:t>
                      </a:r>
                      <a:endParaRPr dirty="0"/>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04800">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strike="noStrike" cap="none" dirty="0">
                          <a:solidFill>
                            <a:schemeClr val="dk1"/>
                          </a:solidFill>
                          <a:latin typeface="Times New Roman"/>
                          <a:ea typeface="Times New Roman"/>
                          <a:cs typeface="Times New Roman"/>
                          <a:sym typeface="Times New Roman"/>
                        </a:rPr>
                        <a:t>R</a:t>
                      </a:r>
                      <a:r>
                        <a:rPr lang="en-US" sz="1400" b="0" i="0" u="none" strike="noStrike" cap="none" baseline="-25000" dirty="0">
                          <a:solidFill>
                            <a:schemeClr val="dk1"/>
                          </a:solidFill>
                          <a:latin typeface="Times New Roman"/>
                          <a:ea typeface="Times New Roman"/>
                          <a:cs typeface="Times New Roman"/>
                          <a:sym typeface="Times New Roman"/>
                        </a:rPr>
                        <a:t>1</a:t>
                      </a:r>
                      <a:r>
                        <a:rPr lang="en-US" sz="1400" b="0" i="0" u="none" strike="noStrike" cap="none" dirty="0">
                          <a:solidFill>
                            <a:schemeClr val="dk1"/>
                          </a:solidFill>
                          <a:latin typeface="Times New Roman"/>
                          <a:ea typeface="Times New Roman"/>
                          <a:cs typeface="Times New Roman"/>
                          <a:sym typeface="Times New Roman"/>
                        </a:rPr>
                        <a:t>O</a:t>
                      </a:r>
                      <a:r>
                        <a:rPr lang="en-US" sz="1400" b="0" i="0" u="none" strike="noStrike" cap="none" baseline="30000" dirty="0">
                          <a:solidFill>
                            <a:schemeClr val="dk1"/>
                          </a:solidFill>
                          <a:latin typeface="Times New Roman"/>
                          <a:ea typeface="Times New Roman"/>
                          <a:cs typeface="Times New Roman"/>
                          <a:sym typeface="Times New Roman"/>
                        </a:rPr>
                        <a:t>−  </a:t>
                      </a:r>
                      <a:r>
                        <a:rPr lang="en-US" sz="1400" b="0" i="0" u="none" strike="noStrike" cap="none" baseline="0" dirty="0">
                          <a:solidFill>
                            <a:schemeClr val="dk1"/>
                          </a:solidFill>
                          <a:latin typeface="Times New Roman"/>
                          <a:ea typeface="Times New Roman"/>
                          <a:cs typeface="Times New Roman"/>
                          <a:sym typeface="Times New Roman"/>
                        </a:rPr>
                        <a:t>or</a:t>
                      </a:r>
                      <a:r>
                        <a:rPr lang="en-US" sz="1400" b="0" i="0" u="none" strike="noStrike" cap="none" dirty="0">
                          <a:solidFill>
                            <a:schemeClr val="dk1"/>
                          </a:solidFill>
                          <a:latin typeface="Times New Roman"/>
                          <a:ea typeface="Times New Roman"/>
                          <a:cs typeface="Times New Roman"/>
                          <a:sym typeface="Times New Roman"/>
                        </a:rPr>
                        <a:t> R</a:t>
                      </a:r>
                      <a:r>
                        <a:rPr lang="en-US" sz="1400" b="0" i="0" u="none" strike="noStrike" cap="none" baseline="-25000" dirty="0">
                          <a:solidFill>
                            <a:schemeClr val="dk1"/>
                          </a:solidFill>
                          <a:latin typeface="Times New Roman"/>
                          <a:ea typeface="Times New Roman"/>
                          <a:cs typeface="Times New Roman"/>
                          <a:sym typeface="Times New Roman"/>
                        </a:rPr>
                        <a:t>1</a:t>
                      </a:r>
                      <a:r>
                        <a:rPr lang="en-US" sz="1400" b="0" i="0" u="none" strike="noStrike" cap="none" dirty="0">
                          <a:solidFill>
                            <a:schemeClr val="dk1"/>
                          </a:solidFill>
                          <a:latin typeface="Times New Roman"/>
                          <a:ea typeface="Times New Roman"/>
                          <a:cs typeface="Times New Roman"/>
                          <a:sym typeface="Times New Roman"/>
                        </a:rPr>
                        <a:t>OH</a:t>
                      </a:r>
                      <a:endParaRPr dirty="0"/>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strike="noStrike" cap="none" dirty="0">
                          <a:solidFill>
                            <a:schemeClr val="dk1"/>
                          </a:solidFill>
                          <a:latin typeface="Times New Roman"/>
                          <a:ea typeface="Times New Roman"/>
                          <a:cs typeface="Times New Roman"/>
                          <a:sym typeface="Times New Roman"/>
                        </a:rPr>
                        <a:t>Ether     R-O-R</a:t>
                      </a:r>
                      <a:r>
                        <a:rPr lang="en-US" sz="1400" b="0" i="0" u="none" strike="noStrike" cap="none" baseline="-25000" dirty="0">
                          <a:solidFill>
                            <a:schemeClr val="dk1"/>
                          </a:solidFill>
                          <a:latin typeface="Times New Roman"/>
                          <a:ea typeface="Times New Roman"/>
                          <a:cs typeface="Times New Roman"/>
                          <a:sym typeface="Times New Roman"/>
                        </a:rPr>
                        <a:t>1</a:t>
                      </a:r>
                      <a:endParaRPr dirty="0"/>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04800">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dirty="0">
                          <a:solidFill>
                            <a:schemeClr val="dk1"/>
                          </a:solidFill>
                          <a:latin typeface="Times New Roman"/>
                          <a:ea typeface="Times New Roman"/>
                          <a:cs typeface="Times New Roman"/>
                          <a:sym typeface="Times New Roman"/>
                        </a:rPr>
                        <a:t>N≡C</a:t>
                      </a:r>
                      <a:r>
                        <a:rPr lang="en-US" sz="1400" b="0" i="0" u="none" baseline="30000" dirty="0">
                          <a:solidFill>
                            <a:schemeClr val="dk1"/>
                          </a:solidFill>
                          <a:latin typeface="Times New Roman"/>
                          <a:ea typeface="Times New Roman"/>
                          <a:cs typeface="Times New Roman"/>
                          <a:sym typeface="Times New Roman"/>
                        </a:rPr>
                        <a:t>−</a:t>
                      </a:r>
                      <a:endParaRPr dirty="0"/>
                    </a:p>
                  </a:txBody>
                  <a:tcPr marL="91450" marR="91450" marT="45725" marB="45725">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dirty="0">
                          <a:solidFill>
                            <a:schemeClr val="dk1"/>
                          </a:solidFill>
                          <a:latin typeface="Times New Roman"/>
                          <a:ea typeface="Times New Roman"/>
                          <a:cs typeface="Times New Roman"/>
                          <a:sym typeface="Times New Roman"/>
                        </a:rPr>
                        <a:t>Nitrile carboxylic acid R-C≡N</a:t>
                      </a:r>
                      <a:endParaRPr dirty="0"/>
                    </a:p>
                  </a:txBody>
                  <a:tcPr marL="91450" marR="91450" marT="45725" marB="45725">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519100">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NO</a:t>
                      </a:r>
                      <a:r>
                        <a:rPr lang="en-US" sz="1400" b="0" i="0" u="none" baseline="-25000">
                          <a:solidFill>
                            <a:schemeClr val="dk1"/>
                          </a:solidFill>
                          <a:latin typeface="Times New Roman"/>
                          <a:ea typeface="Times New Roman"/>
                          <a:cs typeface="Times New Roman"/>
                          <a:sym typeface="Times New Roman"/>
                        </a:rPr>
                        <a:t>2</a:t>
                      </a:r>
                      <a:r>
                        <a:rPr lang="en-US" sz="1400" b="0" i="0" u="none" baseline="30000">
                          <a:solidFill>
                            <a:schemeClr val="dk1"/>
                          </a:solidFill>
                          <a:latin typeface="Times New Roman"/>
                          <a:ea typeface="Times New Roman"/>
                          <a:cs typeface="Times New Roman"/>
                          <a:sym typeface="Times New Roman"/>
                        </a:rPr>
                        <a:t>−</a:t>
                      </a:r>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dirty="0">
                          <a:solidFill>
                            <a:schemeClr val="dk1"/>
                          </a:solidFill>
                          <a:latin typeface="Times New Roman"/>
                          <a:ea typeface="Times New Roman"/>
                          <a:cs typeface="Times New Roman"/>
                          <a:sym typeface="Times New Roman"/>
                        </a:rPr>
                        <a:t>Nitro compound R-NO</a:t>
                      </a:r>
                      <a:r>
                        <a:rPr lang="en-US" sz="1400" b="0" i="0" u="none" baseline="-25000" dirty="0">
                          <a:solidFill>
                            <a:schemeClr val="dk1"/>
                          </a:solidFill>
                          <a:latin typeface="Times New Roman"/>
                          <a:ea typeface="Times New Roman"/>
                          <a:cs typeface="Times New Roman"/>
                          <a:sym typeface="Times New Roman"/>
                        </a:rPr>
                        <a:t>2</a:t>
                      </a:r>
                      <a:r>
                        <a:rPr lang="en-US" sz="1400" b="0" i="0" u="none" dirty="0">
                          <a:solidFill>
                            <a:schemeClr val="dk1"/>
                          </a:solidFill>
                          <a:latin typeface="Times New Roman"/>
                          <a:ea typeface="Times New Roman"/>
                          <a:cs typeface="Times New Roman"/>
                          <a:sym typeface="Times New Roman"/>
                        </a:rPr>
                        <a:t> and/or R-ONO</a:t>
                      </a:r>
                      <a:endParaRPr dirty="0"/>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04800">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NH</a:t>
                      </a:r>
                      <a:r>
                        <a:rPr lang="en-US" sz="1400" b="0" i="0" u="none" baseline="-25000">
                          <a:solidFill>
                            <a:schemeClr val="dk1"/>
                          </a:solidFill>
                          <a:latin typeface="Times New Roman"/>
                          <a:ea typeface="Times New Roman"/>
                          <a:cs typeface="Times New Roman"/>
                          <a:sym typeface="Times New Roman"/>
                        </a:rPr>
                        <a:t>2</a:t>
                      </a:r>
                      <a:r>
                        <a:rPr lang="en-US" sz="1400" b="0" i="0" u="none" baseline="30000">
                          <a:solidFill>
                            <a:schemeClr val="dk1"/>
                          </a:solidFill>
                          <a:latin typeface="Times New Roman"/>
                          <a:ea typeface="Times New Roman"/>
                          <a:cs typeface="Times New Roman"/>
                          <a:sym typeface="Times New Roman"/>
                        </a:rPr>
                        <a:t>–</a:t>
                      </a:r>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dirty="0">
                          <a:solidFill>
                            <a:schemeClr val="dk1"/>
                          </a:solidFill>
                          <a:latin typeface="Times New Roman"/>
                          <a:ea typeface="Times New Roman"/>
                          <a:cs typeface="Times New Roman"/>
                          <a:sym typeface="Times New Roman"/>
                        </a:rPr>
                        <a:t>Amine R-NH</a:t>
                      </a:r>
                      <a:r>
                        <a:rPr lang="en-US" sz="1400" b="0" i="0" u="none" baseline="-25000" dirty="0">
                          <a:solidFill>
                            <a:schemeClr val="dk1"/>
                          </a:solidFill>
                          <a:latin typeface="Times New Roman"/>
                          <a:ea typeface="Times New Roman"/>
                          <a:cs typeface="Times New Roman"/>
                          <a:sym typeface="Times New Roman"/>
                        </a:rPr>
                        <a:t>2</a:t>
                      </a:r>
                      <a:endParaRPr dirty="0"/>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04800">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NH</a:t>
                      </a:r>
                      <a:r>
                        <a:rPr lang="en-US" sz="1400" b="0" i="0" u="none" baseline="-25000">
                          <a:solidFill>
                            <a:schemeClr val="dk1"/>
                          </a:solidFill>
                          <a:latin typeface="Times New Roman"/>
                          <a:ea typeface="Times New Roman"/>
                          <a:cs typeface="Times New Roman"/>
                          <a:sym typeface="Times New Roman"/>
                        </a:rPr>
                        <a:t>3</a:t>
                      </a:r>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dirty="0">
                          <a:solidFill>
                            <a:schemeClr val="dk1"/>
                          </a:solidFill>
                          <a:latin typeface="Times New Roman"/>
                          <a:ea typeface="Times New Roman"/>
                          <a:cs typeface="Times New Roman"/>
                          <a:sym typeface="Times New Roman"/>
                        </a:rPr>
                        <a:t>Primary amine salt RNH</a:t>
                      </a:r>
                      <a:r>
                        <a:rPr lang="en-US" sz="1400" b="0" i="0" u="none" baseline="-25000" dirty="0">
                          <a:solidFill>
                            <a:schemeClr val="dk1"/>
                          </a:solidFill>
                          <a:latin typeface="Times New Roman"/>
                          <a:ea typeface="Times New Roman"/>
                          <a:cs typeface="Times New Roman"/>
                          <a:sym typeface="Times New Roman"/>
                        </a:rPr>
                        <a:t>3</a:t>
                      </a:r>
                      <a:r>
                        <a:rPr lang="en-US" sz="1400" b="0" i="0" u="none" baseline="30000" dirty="0">
                          <a:solidFill>
                            <a:schemeClr val="dk1"/>
                          </a:solidFill>
                          <a:latin typeface="Times New Roman"/>
                          <a:ea typeface="Times New Roman"/>
                          <a:cs typeface="Times New Roman"/>
                          <a:sym typeface="Times New Roman"/>
                        </a:rPr>
                        <a:t>+</a:t>
                      </a:r>
                      <a:r>
                        <a:rPr lang="en-US" sz="1400" b="0" i="0" u="none" dirty="0">
                          <a:solidFill>
                            <a:schemeClr val="dk1"/>
                          </a:solidFill>
                          <a:latin typeface="Times New Roman"/>
                          <a:ea typeface="Times New Roman"/>
                          <a:cs typeface="Times New Roman"/>
                          <a:sym typeface="Times New Roman"/>
                        </a:rPr>
                        <a:t>X</a:t>
                      </a:r>
                      <a:r>
                        <a:rPr lang="en-US" sz="1400" b="0" i="0" u="none" baseline="30000" dirty="0">
                          <a:solidFill>
                            <a:schemeClr val="dk1"/>
                          </a:solidFill>
                          <a:latin typeface="Times New Roman"/>
                          <a:ea typeface="Times New Roman"/>
                          <a:cs typeface="Times New Roman"/>
                          <a:sym typeface="Times New Roman"/>
                        </a:rPr>
                        <a:t>−</a:t>
                      </a:r>
                      <a:endParaRPr dirty="0"/>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731825">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R</a:t>
                      </a:r>
                      <a:r>
                        <a:rPr lang="en-US" sz="1400" b="0" i="0" u="none" baseline="-25000">
                          <a:solidFill>
                            <a:schemeClr val="dk1"/>
                          </a:solidFill>
                          <a:latin typeface="Times New Roman"/>
                          <a:ea typeface="Times New Roman"/>
                          <a:cs typeface="Times New Roman"/>
                          <a:sym typeface="Times New Roman"/>
                        </a:rPr>
                        <a:t>1</a:t>
                      </a:r>
                      <a:r>
                        <a:rPr lang="en-US" sz="1400" b="0" i="0" u="none">
                          <a:solidFill>
                            <a:schemeClr val="dk1"/>
                          </a:solidFill>
                          <a:latin typeface="Times New Roman"/>
                          <a:ea typeface="Times New Roman"/>
                          <a:cs typeface="Times New Roman"/>
                          <a:sym typeface="Times New Roman"/>
                        </a:rPr>
                        <a:t>NH</a:t>
                      </a:r>
                      <a:r>
                        <a:rPr lang="en-US" sz="1400" b="0" i="0" u="none" baseline="-25000">
                          <a:solidFill>
                            <a:schemeClr val="dk1"/>
                          </a:solidFill>
                          <a:latin typeface="Times New Roman"/>
                          <a:ea typeface="Times New Roman"/>
                          <a:cs typeface="Times New Roman"/>
                          <a:sym typeface="Times New Roman"/>
                        </a:rPr>
                        <a:t>2</a:t>
                      </a:r>
                      <a:r>
                        <a:rPr lang="en-US" sz="1400" b="0" i="0" u="none">
                          <a:solidFill>
                            <a:schemeClr val="dk1"/>
                          </a:solidFill>
                          <a:latin typeface="Times New Roman"/>
                          <a:ea typeface="Times New Roman"/>
                          <a:cs typeface="Times New Roman"/>
                          <a:sym typeface="Times New Roman"/>
                        </a:rPr>
                        <a:t>, R</a:t>
                      </a:r>
                      <a:r>
                        <a:rPr lang="en-US" sz="1400" b="0" i="0" u="none" baseline="-25000">
                          <a:solidFill>
                            <a:schemeClr val="dk1"/>
                          </a:solidFill>
                          <a:latin typeface="Times New Roman"/>
                          <a:ea typeface="Times New Roman"/>
                          <a:cs typeface="Times New Roman"/>
                          <a:sym typeface="Times New Roman"/>
                        </a:rPr>
                        <a:t>1</a:t>
                      </a:r>
                      <a:r>
                        <a:rPr lang="en-US" sz="1400" b="0" i="0" u="none">
                          <a:solidFill>
                            <a:schemeClr val="dk1"/>
                          </a:solidFill>
                          <a:latin typeface="Times New Roman"/>
                          <a:ea typeface="Times New Roman"/>
                          <a:cs typeface="Times New Roman"/>
                          <a:sym typeface="Times New Roman"/>
                        </a:rPr>
                        <a:t>R</a:t>
                      </a:r>
                      <a:r>
                        <a:rPr lang="en-US" sz="1400" b="0" i="0" u="none" baseline="-25000">
                          <a:solidFill>
                            <a:schemeClr val="dk1"/>
                          </a:solidFill>
                          <a:latin typeface="Times New Roman"/>
                          <a:ea typeface="Times New Roman"/>
                          <a:cs typeface="Times New Roman"/>
                          <a:sym typeface="Times New Roman"/>
                        </a:rPr>
                        <a:t>2</a:t>
                      </a:r>
                      <a:r>
                        <a:rPr lang="en-US" sz="1400" b="0" i="0" u="none">
                          <a:solidFill>
                            <a:schemeClr val="dk1"/>
                          </a:solidFill>
                          <a:latin typeface="Times New Roman"/>
                          <a:ea typeface="Times New Roman"/>
                          <a:cs typeface="Times New Roman"/>
                          <a:sym typeface="Times New Roman"/>
                        </a:rPr>
                        <a:t>NH</a:t>
                      </a:r>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1587" algn="ctr" rtl="0">
                        <a:lnSpc>
                          <a:spcPct val="100000"/>
                        </a:lnSpc>
                        <a:spcBef>
                          <a:spcPts val="0"/>
                        </a:spcBef>
                        <a:spcAft>
                          <a:spcPts val="0"/>
                        </a:spcAft>
                        <a:buClr>
                          <a:schemeClr val="dk1"/>
                        </a:buClr>
                        <a:buSzPts val="1400"/>
                        <a:buFont typeface="Times New Roman"/>
                        <a:buNone/>
                      </a:pPr>
                      <a:r>
                        <a:rPr lang="en-US" sz="1400" b="0" i="0" u="none" dirty="0">
                          <a:solidFill>
                            <a:schemeClr val="dk1"/>
                          </a:solidFill>
                          <a:latin typeface="Times New Roman"/>
                          <a:ea typeface="Times New Roman"/>
                          <a:cs typeface="Times New Roman"/>
                          <a:sym typeface="Times New Roman"/>
                        </a:rPr>
                        <a:t>Salt of a secondary or tertiary amine</a:t>
                      </a:r>
                    </a:p>
                    <a:p>
                      <a:pPr marL="0" marR="0" lvl="0" indent="1587" algn="ctr" rtl="0">
                        <a:lnSpc>
                          <a:spcPct val="100000"/>
                        </a:lnSpc>
                        <a:spcBef>
                          <a:spcPts val="0"/>
                        </a:spcBef>
                        <a:spcAft>
                          <a:spcPts val="0"/>
                        </a:spcAft>
                        <a:buClr>
                          <a:schemeClr val="dk1"/>
                        </a:buClr>
                        <a:buSzPts val="1400"/>
                        <a:buFont typeface="Times New Roman"/>
                        <a:buNone/>
                      </a:pPr>
                      <a:r>
                        <a:rPr lang="en-US" sz="1400" b="0" i="0" u="none" dirty="0">
                          <a:solidFill>
                            <a:schemeClr val="dk1"/>
                          </a:solidFill>
                          <a:latin typeface="Times New Roman"/>
                          <a:ea typeface="Times New Roman"/>
                          <a:cs typeface="Times New Roman"/>
                          <a:sym typeface="Times New Roman"/>
                        </a:rPr>
                        <a:t> </a:t>
                      </a:r>
                      <a:endParaRPr sz="1000" b="0" i="0" u="none" dirty="0">
                        <a:solidFill>
                          <a:schemeClr val="dk1"/>
                        </a:solidFill>
                        <a:latin typeface="Times New Roman"/>
                        <a:ea typeface="Times New Roman"/>
                        <a:cs typeface="Times New Roman"/>
                        <a:sym typeface="Times New Roman"/>
                      </a:endParaRPr>
                    </a:p>
                    <a:p>
                      <a:pPr marL="0" marR="0" lvl="0" indent="1587" algn="ctr" rtl="0">
                        <a:lnSpc>
                          <a:spcPct val="100000"/>
                        </a:lnSpc>
                        <a:spcBef>
                          <a:spcPts val="0"/>
                        </a:spcBef>
                        <a:spcAft>
                          <a:spcPts val="0"/>
                        </a:spcAft>
                        <a:buClr>
                          <a:schemeClr val="dk1"/>
                        </a:buClr>
                        <a:buSzPts val="1400"/>
                        <a:buFont typeface="Times New Roman"/>
                        <a:buNone/>
                      </a:pPr>
                      <a:r>
                        <a:rPr lang="en-US" sz="1400" b="0" i="0" u="none" dirty="0">
                          <a:solidFill>
                            <a:schemeClr val="dk1"/>
                          </a:solidFill>
                          <a:latin typeface="Times New Roman"/>
                          <a:ea typeface="Times New Roman"/>
                          <a:cs typeface="Times New Roman"/>
                          <a:sym typeface="Times New Roman"/>
                        </a:rPr>
                        <a:t> RR</a:t>
                      </a:r>
                      <a:r>
                        <a:rPr lang="en-US" sz="1400" b="0" i="0" u="none" baseline="-25000" dirty="0">
                          <a:solidFill>
                            <a:schemeClr val="dk1"/>
                          </a:solidFill>
                          <a:latin typeface="Times New Roman"/>
                          <a:ea typeface="Times New Roman"/>
                          <a:cs typeface="Times New Roman"/>
                          <a:sym typeface="Times New Roman"/>
                        </a:rPr>
                        <a:t>1</a:t>
                      </a:r>
                      <a:r>
                        <a:rPr lang="en-US" sz="1400" b="0" i="0" u="none" dirty="0">
                          <a:solidFill>
                            <a:schemeClr val="dk1"/>
                          </a:solidFill>
                          <a:latin typeface="Times New Roman"/>
                          <a:ea typeface="Times New Roman"/>
                          <a:cs typeface="Times New Roman"/>
                          <a:sym typeface="Times New Roman"/>
                        </a:rPr>
                        <a:t>NH</a:t>
                      </a:r>
                      <a:r>
                        <a:rPr lang="en-US" sz="1400" b="0" i="0" u="none" baseline="-25000" dirty="0">
                          <a:solidFill>
                            <a:schemeClr val="dk1"/>
                          </a:solidFill>
                          <a:latin typeface="Times New Roman"/>
                          <a:ea typeface="Times New Roman"/>
                          <a:cs typeface="Times New Roman"/>
                          <a:sym typeface="Times New Roman"/>
                        </a:rPr>
                        <a:t>2</a:t>
                      </a:r>
                      <a:r>
                        <a:rPr lang="en-US" sz="1400" b="0" i="0" u="none" baseline="30000" dirty="0">
                          <a:solidFill>
                            <a:schemeClr val="dk1"/>
                          </a:solidFill>
                          <a:latin typeface="Times New Roman"/>
                          <a:ea typeface="Times New Roman"/>
                          <a:cs typeface="Times New Roman"/>
                          <a:sym typeface="Times New Roman"/>
                        </a:rPr>
                        <a:t>+</a:t>
                      </a:r>
                      <a:r>
                        <a:rPr lang="en-US" sz="1400" b="0" i="0" u="none" dirty="0">
                          <a:solidFill>
                            <a:schemeClr val="dk1"/>
                          </a:solidFill>
                          <a:latin typeface="Times New Roman"/>
                          <a:ea typeface="Times New Roman"/>
                          <a:cs typeface="Times New Roman"/>
                          <a:sym typeface="Times New Roman"/>
                        </a:rPr>
                        <a:t>X</a:t>
                      </a:r>
                      <a:r>
                        <a:rPr lang="en-US" sz="1400" b="0" i="0" u="none" baseline="30000" dirty="0">
                          <a:solidFill>
                            <a:schemeClr val="dk1"/>
                          </a:solidFill>
                          <a:latin typeface="Times New Roman"/>
                          <a:ea typeface="Times New Roman"/>
                          <a:cs typeface="Times New Roman"/>
                          <a:sym typeface="Times New Roman"/>
                        </a:rPr>
                        <a:t>−</a:t>
                      </a:r>
                      <a:r>
                        <a:rPr lang="en-US" sz="1400" b="0" i="0" u="none" dirty="0">
                          <a:solidFill>
                            <a:schemeClr val="dk1"/>
                          </a:solidFill>
                          <a:latin typeface="Times New Roman"/>
                          <a:ea typeface="Times New Roman"/>
                          <a:cs typeface="Times New Roman"/>
                          <a:sym typeface="Times New Roman"/>
                        </a:rPr>
                        <a:t>, RR</a:t>
                      </a:r>
                      <a:r>
                        <a:rPr lang="en-US" sz="1400" b="0" i="0" u="none" baseline="-25000" dirty="0">
                          <a:solidFill>
                            <a:schemeClr val="dk1"/>
                          </a:solidFill>
                          <a:latin typeface="Times New Roman"/>
                          <a:ea typeface="Times New Roman"/>
                          <a:cs typeface="Times New Roman"/>
                          <a:sym typeface="Times New Roman"/>
                        </a:rPr>
                        <a:t>1</a:t>
                      </a:r>
                      <a:r>
                        <a:rPr lang="en-US" sz="1400" b="0" i="0" u="none" dirty="0">
                          <a:solidFill>
                            <a:schemeClr val="dk1"/>
                          </a:solidFill>
                          <a:latin typeface="Times New Roman"/>
                          <a:ea typeface="Times New Roman"/>
                          <a:cs typeface="Times New Roman"/>
                          <a:sym typeface="Times New Roman"/>
                        </a:rPr>
                        <a:t>R</a:t>
                      </a:r>
                      <a:r>
                        <a:rPr lang="en-US" sz="1400" b="0" i="0" u="none" baseline="-25000" dirty="0">
                          <a:solidFill>
                            <a:schemeClr val="dk1"/>
                          </a:solidFill>
                          <a:latin typeface="Times New Roman"/>
                          <a:ea typeface="Times New Roman"/>
                          <a:cs typeface="Times New Roman"/>
                          <a:sym typeface="Times New Roman"/>
                        </a:rPr>
                        <a:t>2</a:t>
                      </a:r>
                      <a:r>
                        <a:rPr lang="en-US" sz="1400" b="0" i="0" u="none" dirty="0">
                          <a:solidFill>
                            <a:schemeClr val="dk1"/>
                          </a:solidFill>
                          <a:latin typeface="Times New Roman"/>
                          <a:ea typeface="Times New Roman"/>
                          <a:cs typeface="Times New Roman"/>
                          <a:sym typeface="Times New Roman"/>
                        </a:rPr>
                        <a:t>NH</a:t>
                      </a:r>
                      <a:r>
                        <a:rPr lang="en-US" sz="1400" b="0" i="0" u="none" baseline="30000" dirty="0">
                          <a:solidFill>
                            <a:schemeClr val="dk1"/>
                          </a:solidFill>
                          <a:latin typeface="Times New Roman"/>
                          <a:ea typeface="Times New Roman"/>
                          <a:cs typeface="Times New Roman"/>
                          <a:sym typeface="Times New Roman"/>
                        </a:rPr>
                        <a:t>+</a:t>
                      </a:r>
                      <a:r>
                        <a:rPr lang="en-US" sz="1400" b="0" i="0" u="none" dirty="0">
                          <a:solidFill>
                            <a:schemeClr val="dk1"/>
                          </a:solidFill>
                          <a:latin typeface="Times New Roman"/>
                          <a:ea typeface="Times New Roman"/>
                          <a:cs typeface="Times New Roman"/>
                          <a:sym typeface="Times New Roman"/>
                        </a:rPr>
                        <a:t> X</a:t>
                      </a:r>
                      <a:r>
                        <a:rPr lang="en-US" sz="1400" b="0" i="0" u="none" baseline="30000" dirty="0">
                          <a:solidFill>
                            <a:schemeClr val="dk1"/>
                          </a:solidFill>
                          <a:latin typeface="Times New Roman"/>
                          <a:ea typeface="Times New Roman"/>
                          <a:cs typeface="Times New Roman"/>
                          <a:sym typeface="Times New Roman"/>
                        </a:rPr>
                        <a:t>−</a:t>
                      </a:r>
                      <a:endParaRPr dirty="0"/>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517525">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R</a:t>
                      </a:r>
                      <a:r>
                        <a:rPr lang="en-US" sz="1400" b="0" i="0" u="none" baseline="-25000">
                          <a:solidFill>
                            <a:schemeClr val="dk1"/>
                          </a:solidFill>
                          <a:latin typeface="Times New Roman"/>
                          <a:ea typeface="Times New Roman"/>
                          <a:cs typeface="Times New Roman"/>
                          <a:sym typeface="Times New Roman"/>
                        </a:rPr>
                        <a:t>1</a:t>
                      </a:r>
                      <a:r>
                        <a:rPr lang="en-US" sz="1400" b="0" i="0" u="none">
                          <a:solidFill>
                            <a:schemeClr val="dk1"/>
                          </a:solidFill>
                          <a:latin typeface="Times New Roman"/>
                          <a:ea typeface="Times New Roman"/>
                          <a:cs typeface="Times New Roman"/>
                          <a:sym typeface="Times New Roman"/>
                        </a:rPr>
                        <a:t>R</a:t>
                      </a:r>
                      <a:r>
                        <a:rPr lang="en-US" sz="1400" b="0" i="0" u="none" baseline="-25000">
                          <a:solidFill>
                            <a:schemeClr val="dk1"/>
                          </a:solidFill>
                          <a:latin typeface="Times New Roman"/>
                          <a:ea typeface="Times New Roman"/>
                          <a:cs typeface="Times New Roman"/>
                          <a:sym typeface="Times New Roman"/>
                        </a:rPr>
                        <a:t>2</a:t>
                      </a:r>
                      <a:r>
                        <a:rPr lang="en-US" sz="1400" b="0" i="0" u="none">
                          <a:solidFill>
                            <a:schemeClr val="dk1"/>
                          </a:solidFill>
                          <a:latin typeface="Times New Roman"/>
                          <a:ea typeface="Times New Roman"/>
                          <a:cs typeface="Times New Roman"/>
                          <a:sym typeface="Times New Roman"/>
                        </a:rPr>
                        <a:t>R</a:t>
                      </a:r>
                      <a:r>
                        <a:rPr lang="en-US" sz="1400" b="0" i="0" u="none" baseline="-25000">
                          <a:solidFill>
                            <a:schemeClr val="dk1"/>
                          </a:solidFill>
                          <a:latin typeface="Times New Roman"/>
                          <a:ea typeface="Times New Roman"/>
                          <a:cs typeface="Times New Roman"/>
                          <a:sym typeface="Times New Roman"/>
                        </a:rPr>
                        <a:t>3</a:t>
                      </a:r>
                      <a:r>
                        <a:rPr lang="en-US" sz="1400" b="0" i="0" u="none">
                          <a:solidFill>
                            <a:schemeClr val="dk1"/>
                          </a:solidFill>
                          <a:latin typeface="Times New Roman"/>
                          <a:ea typeface="Times New Roman"/>
                          <a:cs typeface="Times New Roman"/>
                          <a:sym typeface="Times New Roman"/>
                        </a:rPr>
                        <a:t>N</a:t>
                      </a:r>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1587" algn="ctr" rtl="0">
                        <a:lnSpc>
                          <a:spcPct val="100000"/>
                        </a:lnSpc>
                        <a:spcBef>
                          <a:spcPts val="0"/>
                        </a:spcBef>
                        <a:spcAft>
                          <a:spcPts val="0"/>
                        </a:spcAft>
                        <a:buClr>
                          <a:schemeClr val="dk1"/>
                        </a:buClr>
                        <a:buSzPts val="1400"/>
                        <a:buFont typeface="Times New Roman"/>
                        <a:buNone/>
                      </a:pPr>
                      <a:r>
                        <a:rPr lang="en-US" sz="1400" b="0" i="0" u="none" dirty="0">
                          <a:solidFill>
                            <a:schemeClr val="dk1"/>
                          </a:solidFill>
                          <a:latin typeface="Times New Roman"/>
                          <a:ea typeface="Times New Roman"/>
                          <a:cs typeface="Times New Roman"/>
                          <a:sym typeface="Times New Roman"/>
                        </a:rPr>
                        <a:t>Quaternary ammonium salt</a:t>
                      </a:r>
                    </a:p>
                    <a:p>
                      <a:pPr marL="0" marR="0" lvl="0" indent="1587" algn="ctr" rtl="0">
                        <a:lnSpc>
                          <a:spcPct val="100000"/>
                        </a:lnSpc>
                        <a:spcBef>
                          <a:spcPts val="0"/>
                        </a:spcBef>
                        <a:spcAft>
                          <a:spcPts val="0"/>
                        </a:spcAft>
                        <a:buClr>
                          <a:schemeClr val="dk1"/>
                        </a:buClr>
                        <a:buSzPts val="1400"/>
                        <a:buFont typeface="Times New Roman"/>
                        <a:buNone/>
                      </a:pPr>
                      <a:endParaRPr sz="1000" b="0" i="0" u="none" dirty="0">
                        <a:solidFill>
                          <a:schemeClr val="dk1"/>
                        </a:solidFill>
                        <a:latin typeface="Times New Roman"/>
                        <a:ea typeface="Times New Roman"/>
                        <a:cs typeface="Times New Roman"/>
                        <a:sym typeface="Times New Roman"/>
                      </a:endParaRPr>
                    </a:p>
                    <a:p>
                      <a:pPr marL="0" marR="0" lvl="0" indent="1587" algn="ctr" rtl="0">
                        <a:lnSpc>
                          <a:spcPct val="100000"/>
                        </a:lnSpc>
                        <a:spcBef>
                          <a:spcPts val="0"/>
                        </a:spcBef>
                        <a:spcAft>
                          <a:spcPts val="0"/>
                        </a:spcAft>
                        <a:buClr>
                          <a:schemeClr val="dk1"/>
                        </a:buClr>
                        <a:buSzPts val="1400"/>
                        <a:buFont typeface="Times New Roman"/>
                        <a:buNone/>
                      </a:pPr>
                      <a:r>
                        <a:rPr lang="en-US" sz="1400" b="0" i="0" u="none" dirty="0">
                          <a:solidFill>
                            <a:schemeClr val="dk1"/>
                          </a:solidFill>
                          <a:latin typeface="Times New Roman"/>
                          <a:ea typeface="Times New Roman"/>
                          <a:cs typeface="Times New Roman"/>
                          <a:sym typeface="Times New Roman"/>
                        </a:rPr>
                        <a:t>RR</a:t>
                      </a:r>
                      <a:r>
                        <a:rPr lang="en-US" sz="1400" b="0" i="0" u="none" baseline="-25000" dirty="0">
                          <a:solidFill>
                            <a:schemeClr val="dk1"/>
                          </a:solidFill>
                          <a:latin typeface="Times New Roman"/>
                          <a:ea typeface="Times New Roman"/>
                          <a:cs typeface="Times New Roman"/>
                          <a:sym typeface="Times New Roman"/>
                        </a:rPr>
                        <a:t>1</a:t>
                      </a:r>
                      <a:r>
                        <a:rPr lang="en-US" sz="1400" b="0" i="0" u="none" dirty="0">
                          <a:solidFill>
                            <a:schemeClr val="dk1"/>
                          </a:solidFill>
                          <a:latin typeface="Times New Roman"/>
                          <a:ea typeface="Times New Roman"/>
                          <a:cs typeface="Times New Roman"/>
                          <a:sym typeface="Times New Roman"/>
                        </a:rPr>
                        <a:t>R</a:t>
                      </a:r>
                      <a:r>
                        <a:rPr lang="en-US" sz="1400" b="0" i="0" u="none" baseline="-25000" dirty="0">
                          <a:solidFill>
                            <a:schemeClr val="dk1"/>
                          </a:solidFill>
                          <a:latin typeface="Times New Roman"/>
                          <a:ea typeface="Times New Roman"/>
                          <a:cs typeface="Times New Roman"/>
                          <a:sym typeface="Times New Roman"/>
                        </a:rPr>
                        <a:t>2</a:t>
                      </a:r>
                      <a:r>
                        <a:rPr lang="en-US" sz="1400" b="0" i="0" u="none" dirty="0">
                          <a:solidFill>
                            <a:schemeClr val="dk1"/>
                          </a:solidFill>
                          <a:latin typeface="Times New Roman"/>
                          <a:ea typeface="Times New Roman"/>
                          <a:cs typeface="Times New Roman"/>
                          <a:sym typeface="Times New Roman"/>
                        </a:rPr>
                        <a:t>R</a:t>
                      </a:r>
                      <a:r>
                        <a:rPr lang="en-US" sz="1400" b="0" i="0" u="none" baseline="-25000" dirty="0">
                          <a:solidFill>
                            <a:schemeClr val="dk1"/>
                          </a:solidFill>
                          <a:latin typeface="Times New Roman"/>
                          <a:ea typeface="Times New Roman"/>
                          <a:cs typeface="Times New Roman"/>
                          <a:sym typeface="Times New Roman"/>
                        </a:rPr>
                        <a:t>3</a:t>
                      </a:r>
                      <a:r>
                        <a:rPr lang="en-US" sz="1400" b="0" i="0" u="none" dirty="0">
                          <a:solidFill>
                            <a:schemeClr val="dk1"/>
                          </a:solidFill>
                          <a:latin typeface="Times New Roman"/>
                          <a:ea typeface="Times New Roman"/>
                          <a:cs typeface="Times New Roman"/>
                          <a:sym typeface="Times New Roman"/>
                        </a:rPr>
                        <a:t>N</a:t>
                      </a:r>
                      <a:r>
                        <a:rPr lang="en-US" sz="1400" b="0" i="0" u="none" baseline="30000" dirty="0">
                          <a:solidFill>
                            <a:schemeClr val="dk1"/>
                          </a:solidFill>
                          <a:latin typeface="Times New Roman"/>
                          <a:ea typeface="Times New Roman"/>
                          <a:cs typeface="Times New Roman"/>
                          <a:sym typeface="Times New Roman"/>
                        </a:rPr>
                        <a:t>+</a:t>
                      </a:r>
                      <a:r>
                        <a:rPr lang="en-US" sz="1400" b="0" i="0" u="none" dirty="0">
                          <a:solidFill>
                            <a:schemeClr val="dk1"/>
                          </a:solidFill>
                          <a:latin typeface="Times New Roman"/>
                          <a:ea typeface="Times New Roman"/>
                          <a:cs typeface="Times New Roman"/>
                          <a:sym typeface="Times New Roman"/>
                        </a:rPr>
                        <a:t> X</a:t>
                      </a:r>
                      <a:r>
                        <a:rPr lang="en-US" sz="1400" b="0" i="0" u="none" baseline="30000" dirty="0">
                          <a:solidFill>
                            <a:schemeClr val="dk1"/>
                          </a:solidFill>
                          <a:latin typeface="Times New Roman"/>
                          <a:ea typeface="Times New Roman"/>
                          <a:cs typeface="Times New Roman"/>
                          <a:sym typeface="Times New Roman"/>
                        </a:rPr>
                        <a:t>−</a:t>
                      </a:r>
                      <a:endParaRPr dirty="0"/>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304800">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R</a:t>
                      </a:r>
                      <a:r>
                        <a:rPr lang="en-US" sz="1400" b="0" i="0" u="none" baseline="-25000">
                          <a:solidFill>
                            <a:schemeClr val="dk1"/>
                          </a:solidFill>
                          <a:latin typeface="Times New Roman"/>
                          <a:ea typeface="Times New Roman"/>
                          <a:cs typeface="Times New Roman"/>
                          <a:sym typeface="Times New Roman"/>
                        </a:rPr>
                        <a:t>1</a:t>
                      </a:r>
                      <a:r>
                        <a:rPr lang="en-US" sz="1400" b="0" i="0" u="none">
                          <a:solidFill>
                            <a:schemeClr val="dk1"/>
                          </a:solidFill>
                          <a:latin typeface="Times New Roman"/>
                          <a:ea typeface="Times New Roman"/>
                          <a:cs typeface="Times New Roman"/>
                          <a:sym typeface="Times New Roman"/>
                        </a:rPr>
                        <a:t>C≡C</a:t>
                      </a:r>
                      <a:r>
                        <a:rPr lang="en-US" sz="1400" b="0" i="0" u="none" baseline="30000">
                          <a:solidFill>
                            <a:schemeClr val="dk1"/>
                          </a:solidFill>
                          <a:latin typeface="Times New Roman"/>
                          <a:ea typeface="Times New Roman"/>
                          <a:cs typeface="Times New Roman"/>
                          <a:sym typeface="Times New Roman"/>
                        </a:rPr>
                        <a:t>−</a:t>
                      </a:r>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dirty="0">
                          <a:solidFill>
                            <a:schemeClr val="dk1"/>
                          </a:solidFill>
                          <a:latin typeface="Times New Roman"/>
                          <a:ea typeface="Times New Roman"/>
                          <a:cs typeface="Times New Roman"/>
                          <a:sym typeface="Times New Roman"/>
                        </a:rPr>
                        <a:t>Alkynes R</a:t>
                      </a:r>
                      <a:r>
                        <a:rPr lang="en-US" sz="1400" b="0" i="0" u="none" baseline="-25000" dirty="0">
                          <a:solidFill>
                            <a:schemeClr val="dk1"/>
                          </a:solidFill>
                          <a:latin typeface="Times New Roman"/>
                          <a:ea typeface="Times New Roman"/>
                          <a:cs typeface="Times New Roman"/>
                          <a:sym typeface="Times New Roman"/>
                        </a:rPr>
                        <a:t>1</a:t>
                      </a:r>
                      <a:r>
                        <a:rPr lang="en-US" sz="1400" b="0" i="0" u="none" dirty="0">
                          <a:solidFill>
                            <a:schemeClr val="dk1"/>
                          </a:solidFill>
                          <a:latin typeface="Times New Roman"/>
                          <a:ea typeface="Times New Roman"/>
                          <a:cs typeface="Times New Roman"/>
                          <a:sym typeface="Times New Roman"/>
                        </a:rPr>
                        <a:t>C≡C-R</a:t>
                      </a:r>
                      <a:endParaRPr dirty="0"/>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r h="304800">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R</a:t>
                      </a:r>
                      <a:r>
                        <a:rPr lang="en-US" sz="1400" b="0" i="0" u="none" baseline="-25000">
                          <a:solidFill>
                            <a:schemeClr val="dk1"/>
                          </a:solidFill>
                          <a:latin typeface="Times New Roman"/>
                          <a:ea typeface="Times New Roman"/>
                          <a:cs typeface="Times New Roman"/>
                          <a:sym typeface="Times New Roman"/>
                        </a:rPr>
                        <a:t>1</a:t>
                      </a:r>
                      <a:r>
                        <a:rPr lang="en-US" sz="1400" b="0" i="0" u="none">
                          <a:solidFill>
                            <a:schemeClr val="dk1"/>
                          </a:solidFill>
                          <a:latin typeface="Times New Roman"/>
                          <a:ea typeface="Times New Roman"/>
                          <a:cs typeface="Times New Roman"/>
                          <a:sym typeface="Times New Roman"/>
                        </a:rPr>
                        <a:t>C</a:t>
                      </a:r>
                      <a:r>
                        <a:rPr lang="en-US" sz="1400" b="0" i="0" u="none" baseline="30000">
                          <a:solidFill>
                            <a:schemeClr val="dk1"/>
                          </a:solidFill>
                          <a:latin typeface="Times New Roman"/>
                          <a:ea typeface="Times New Roman"/>
                          <a:cs typeface="Times New Roman"/>
                          <a:sym typeface="Times New Roman"/>
                        </a:rPr>
                        <a:t>−</a:t>
                      </a:r>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dirty="0">
                          <a:solidFill>
                            <a:schemeClr val="dk1"/>
                          </a:solidFill>
                          <a:latin typeface="Times New Roman"/>
                          <a:ea typeface="Times New Roman"/>
                          <a:cs typeface="Times New Roman"/>
                          <a:sym typeface="Times New Roman"/>
                        </a:rPr>
                        <a:t>R</a:t>
                      </a:r>
                      <a:r>
                        <a:rPr lang="en-US" sz="1400" b="0" i="0" u="none" baseline="-25000" dirty="0">
                          <a:solidFill>
                            <a:schemeClr val="dk1"/>
                          </a:solidFill>
                          <a:latin typeface="Times New Roman"/>
                          <a:ea typeface="Times New Roman"/>
                          <a:cs typeface="Times New Roman"/>
                          <a:sym typeface="Times New Roman"/>
                        </a:rPr>
                        <a:t>1</a:t>
                      </a:r>
                      <a:r>
                        <a:rPr lang="en-US" sz="1400" b="0" i="0" u="none" dirty="0">
                          <a:solidFill>
                            <a:schemeClr val="dk1"/>
                          </a:solidFill>
                          <a:latin typeface="Times New Roman"/>
                          <a:ea typeface="Times New Roman"/>
                          <a:cs typeface="Times New Roman"/>
                          <a:sym typeface="Times New Roman"/>
                        </a:rPr>
                        <a:t>C-R (</a:t>
                      </a:r>
                      <a:r>
                        <a:rPr lang="en-US" sz="1400" b="0" i="0" u="none" dirty="0" err="1">
                          <a:solidFill>
                            <a:schemeClr val="dk1"/>
                          </a:solidFill>
                          <a:latin typeface="Times New Roman"/>
                          <a:ea typeface="Times New Roman"/>
                          <a:cs typeface="Times New Roman"/>
                          <a:sym typeface="Times New Roman"/>
                        </a:rPr>
                        <a:t>Wurtz</a:t>
                      </a:r>
                      <a:r>
                        <a:rPr lang="en-US" sz="1400" b="0" i="0" u="none" dirty="0">
                          <a:solidFill>
                            <a:schemeClr val="dk1"/>
                          </a:solidFill>
                          <a:latin typeface="Times New Roman"/>
                          <a:ea typeface="Times New Roman"/>
                          <a:cs typeface="Times New Roman"/>
                          <a:sym typeface="Times New Roman"/>
                        </a:rPr>
                        <a:t> reaction)</a:t>
                      </a:r>
                      <a:endParaRPr dirty="0"/>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1"/>
                  </a:ext>
                </a:extLst>
              </a:tr>
              <a:tr h="304800">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baseline="0" dirty="0">
                          <a:solidFill>
                            <a:schemeClr val="dk1"/>
                          </a:solidFill>
                          <a:latin typeface="Times New Roman"/>
                          <a:ea typeface="Times New Roman"/>
                          <a:cs typeface="Times New Roman"/>
                          <a:sym typeface="Times New Roman"/>
                        </a:rPr>
                        <a:t>I</a:t>
                      </a:r>
                      <a:r>
                        <a:rPr lang="en-US" sz="1400" b="0" i="0" u="none" baseline="30000" dirty="0">
                          <a:solidFill>
                            <a:schemeClr val="dk1"/>
                          </a:solidFill>
                          <a:latin typeface="Times New Roman"/>
                          <a:ea typeface="Times New Roman"/>
                          <a:cs typeface="Times New Roman"/>
                          <a:sym typeface="Times New Roman"/>
                        </a:rPr>
                        <a:t>−</a:t>
                      </a:r>
                      <a:endParaRPr dirty="0"/>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dirty="0">
                          <a:solidFill>
                            <a:schemeClr val="dk1"/>
                          </a:solidFill>
                          <a:latin typeface="Times New Roman"/>
                          <a:ea typeface="Times New Roman"/>
                          <a:cs typeface="Times New Roman"/>
                          <a:sym typeface="Times New Roman"/>
                        </a:rPr>
                        <a:t>iodides R-I</a:t>
                      </a:r>
                      <a:endParaRPr dirty="0"/>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2"/>
                  </a:ext>
                </a:extLst>
              </a:tr>
              <a:tr h="517525">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SH</a:t>
                      </a:r>
                      <a:r>
                        <a:rPr lang="en-US" sz="1400" b="0" i="0" u="none" baseline="30000">
                          <a:solidFill>
                            <a:schemeClr val="dk1"/>
                          </a:solidFill>
                          <a:latin typeface="Times New Roman"/>
                          <a:ea typeface="Times New Roman"/>
                          <a:cs typeface="Times New Roman"/>
                          <a:sym typeface="Times New Roman"/>
                        </a:rPr>
                        <a:t>−</a:t>
                      </a:r>
                      <a:r>
                        <a:rPr lang="en-US" sz="1400" b="0" i="0" u="none">
                          <a:solidFill>
                            <a:schemeClr val="dk1"/>
                          </a:solidFill>
                          <a:latin typeface="Times New Roman"/>
                          <a:ea typeface="Times New Roman"/>
                          <a:cs typeface="Times New Roman"/>
                          <a:sym typeface="Times New Roman"/>
                        </a:rPr>
                        <a:t>, R</a:t>
                      </a:r>
                      <a:r>
                        <a:rPr lang="en-US" sz="1400" b="0" i="0" u="none" baseline="-25000">
                          <a:solidFill>
                            <a:schemeClr val="dk1"/>
                          </a:solidFill>
                          <a:latin typeface="Times New Roman"/>
                          <a:ea typeface="Times New Roman"/>
                          <a:cs typeface="Times New Roman"/>
                          <a:sym typeface="Times New Roman"/>
                        </a:rPr>
                        <a:t>1</a:t>
                      </a:r>
                      <a:r>
                        <a:rPr lang="en-US" sz="1400" b="0" i="0" u="none">
                          <a:solidFill>
                            <a:schemeClr val="dk1"/>
                          </a:solidFill>
                          <a:latin typeface="Times New Roman"/>
                          <a:ea typeface="Times New Roman"/>
                          <a:cs typeface="Times New Roman"/>
                          <a:sym typeface="Times New Roman"/>
                        </a:rPr>
                        <a:t>–S</a:t>
                      </a:r>
                      <a:r>
                        <a:rPr lang="en-US" sz="1400" b="0" i="0" u="none" baseline="30000">
                          <a:solidFill>
                            <a:schemeClr val="dk1"/>
                          </a:solidFill>
                          <a:latin typeface="Times New Roman"/>
                          <a:ea typeface="Times New Roman"/>
                          <a:cs typeface="Times New Roman"/>
                          <a:sym typeface="Times New Roman"/>
                        </a:rPr>
                        <a:t>−</a:t>
                      </a:r>
                      <a:r>
                        <a:rPr lang="en-US" sz="1400" b="0" i="0" u="none">
                          <a:solidFill>
                            <a:schemeClr val="dk1"/>
                          </a:solidFill>
                          <a:latin typeface="Times New Roman"/>
                          <a:ea typeface="Times New Roman"/>
                          <a:cs typeface="Times New Roman"/>
                          <a:sym typeface="Times New Roman"/>
                        </a:rPr>
                        <a:t>, </a:t>
                      </a:r>
                      <a:r>
                        <a:rPr lang="en-US" sz="1400" b="0" i="0" u="none" baseline="30000">
                          <a:solidFill>
                            <a:schemeClr val="dk1"/>
                          </a:solidFill>
                          <a:latin typeface="Times New Roman"/>
                          <a:ea typeface="Times New Roman"/>
                          <a:cs typeface="Times New Roman"/>
                          <a:sym typeface="Times New Roman"/>
                        </a:rPr>
                        <a:t>−</a:t>
                      </a:r>
                      <a:r>
                        <a:rPr lang="en-US" sz="1400" b="0" i="0" u="none">
                          <a:solidFill>
                            <a:schemeClr val="dk1"/>
                          </a:solidFill>
                          <a:latin typeface="Times New Roman"/>
                          <a:ea typeface="Times New Roman"/>
                          <a:cs typeface="Times New Roman"/>
                          <a:sym typeface="Times New Roman"/>
                        </a:rPr>
                        <a:t>S–S</a:t>
                      </a:r>
                      <a:r>
                        <a:rPr lang="en-US" sz="1400" b="0" i="0" u="none" baseline="30000">
                          <a:solidFill>
                            <a:schemeClr val="dk1"/>
                          </a:solidFill>
                          <a:latin typeface="Times New Roman"/>
                          <a:ea typeface="Times New Roman"/>
                          <a:cs typeface="Times New Roman"/>
                          <a:sym typeface="Times New Roman"/>
                        </a:rPr>
                        <a:t>−</a:t>
                      </a:r>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Times New Roman"/>
                        <a:buNone/>
                      </a:pPr>
                      <a:r>
                        <a:rPr lang="en-US" sz="1400" b="0" i="0" u="none" dirty="0">
                          <a:solidFill>
                            <a:schemeClr val="dk1"/>
                          </a:solidFill>
                          <a:latin typeface="Times New Roman"/>
                          <a:ea typeface="Times New Roman"/>
                          <a:cs typeface="Times New Roman"/>
                          <a:sym typeface="Times New Roman"/>
                        </a:rPr>
                        <a:t>Thiols R-SH, sulfides </a:t>
                      </a:r>
                      <a:r>
                        <a:rPr lang="en-US" sz="1400" b="0" i="0" u="none" baseline="0" dirty="0">
                          <a:solidFill>
                            <a:schemeClr val="dk1"/>
                          </a:solidFill>
                          <a:latin typeface="Times New Roman"/>
                          <a:ea typeface="Times New Roman"/>
                          <a:cs typeface="Times New Roman"/>
                          <a:sym typeface="Times New Roman"/>
                        </a:rPr>
                        <a:t>R</a:t>
                      </a:r>
                      <a:r>
                        <a:rPr lang="en-US" sz="1400" b="0" i="0" u="none" baseline="-25000" dirty="0">
                          <a:solidFill>
                            <a:schemeClr val="dk1"/>
                          </a:solidFill>
                          <a:latin typeface="Times New Roman"/>
                          <a:ea typeface="Times New Roman"/>
                          <a:cs typeface="Times New Roman"/>
                          <a:sym typeface="Times New Roman"/>
                        </a:rPr>
                        <a:t>1</a:t>
                      </a:r>
                      <a:r>
                        <a:rPr lang="en-US" sz="1400" b="0" i="0" u="none" baseline="0" dirty="0">
                          <a:solidFill>
                            <a:schemeClr val="dk1"/>
                          </a:solidFill>
                          <a:latin typeface="Times New Roman"/>
                          <a:ea typeface="Times New Roman"/>
                          <a:cs typeface="Times New Roman"/>
                          <a:sym typeface="Times New Roman"/>
                        </a:rPr>
                        <a:t>-S-R</a:t>
                      </a:r>
                      <a:r>
                        <a:rPr lang="en-US" sz="1400" b="0" i="0" u="none" dirty="0">
                          <a:solidFill>
                            <a:schemeClr val="dk1"/>
                          </a:solidFill>
                          <a:latin typeface="Times New Roman"/>
                          <a:ea typeface="Times New Roman"/>
                          <a:cs typeface="Times New Roman"/>
                          <a:sym typeface="Times New Roman"/>
                        </a:rPr>
                        <a:t>, </a:t>
                      </a:r>
                    </a:p>
                    <a:p>
                      <a:pPr marL="0" marR="0" lvl="0" indent="0" algn="ctr" rtl="0">
                        <a:lnSpc>
                          <a:spcPct val="100000"/>
                        </a:lnSpc>
                        <a:spcBef>
                          <a:spcPts val="0"/>
                        </a:spcBef>
                        <a:spcAft>
                          <a:spcPts val="0"/>
                        </a:spcAft>
                        <a:buClr>
                          <a:schemeClr val="dk1"/>
                        </a:buClr>
                        <a:buSzPts val="1400"/>
                        <a:buFont typeface="Times New Roman"/>
                        <a:buNone/>
                      </a:pPr>
                      <a:r>
                        <a:rPr lang="en-US" sz="1400" b="0" i="0" u="none" dirty="0">
                          <a:solidFill>
                            <a:schemeClr val="dk1"/>
                          </a:solidFill>
                          <a:latin typeface="Times New Roman"/>
                          <a:ea typeface="Times New Roman"/>
                          <a:cs typeface="Times New Roman"/>
                          <a:sym typeface="Times New Roman"/>
                        </a:rPr>
                        <a:t>disulfides R-S-S-R</a:t>
                      </a:r>
                      <a:endParaRPr dirty="0"/>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939089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808" y="1917322"/>
            <a:ext cx="8071591" cy="369332"/>
          </a:xfrm>
          <a:prstGeom prst="rect">
            <a:avLst/>
          </a:prstGeom>
        </p:spPr>
        <p:txBody>
          <a:bodyPr wrap="square">
            <a:spAutoFit/>
          </a:bodyPr>
          <a:lstStyle/>
          <a:p>
            <a:pPr algn="l" rtl="0"/>
            <a:r>
              <a:rPr lang="ru-RU" dirty="0">
                <a:latin typeface="Arial" panose="020B0604020202020204" pitchFamily="34" charset="0"/>
                <a:cs typeface="Arial" panose="020B0604020202020204" pitchFamily="34" charset="0"/>
              </a:rPr>
              <a:t>2. Interaction with alcoholates and phenolates (Williamson reaction):</a:t>
            </a:r>
          </a:p>
        </p:txBody>
      </p:sp>
      <p:sp>
        <p:nvSpPr>
          <p:cNvPr id="3" name="Прямоугольник 2"/>
          <p:cNvSpPr/>
          <p:nvPr/>
        </p:nvSpPr>
        <p:spPr>
          <a:xfrm>
            <a:off x="1907704" y="2302061"/>
            <a:ext cx="4680520" cy="785343"/>
          </a:xfrm>
          <a:prstGeom prst="rect">
            <a:avLst/>
          </a:prstGeom>
        </p:spPr>
        <p:txBody>
          <a:bodyPr wrap="square">
            <a:spAutoFit/>
          </a:bodyPr>
          <a:lstStyle/>
          <a:p>
            <a:pPr algn="l" rtl="0">
              <a:lnSpc>
                <a:spcPct val="150000"/>
              </a:lnSpc>
            </a:pPr>
            <a:r>
              <a:rPr lang="en-US" sz="1600" dirty="0">
                <a:latin typeface="Arial" panose="020B0604020202020204" pitchFamily="34" charset="0"/>
                <a:cs typeface="Arial" panose="020B0604020202020204" pitchFamily="34" charset="0"/>
              </a:rPr>
              <a:t>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en-US" sz="1600" dirty="0">
                <a:latin typeface="Arial" panose="020B0604020202020204" pitchFamily="34" charset="0"/>
                <a:cs typeface="Arial" panose="020B0604020202020204" pitchFamily="34" charset="0"/>
              </a:rPr>
              <a:t>Br</a:t>
            </a:r>
            <a:r>
              <a:rPr lang="ru-RU" sz="1600" dirty="0">
                <a:latin typeface="Arial" panose="020B0604020202020204" pitchFamily="34" charset="0"/>
                <a:cs typeface="Arial" panose="020B0604020202020204" pitchFamily="34" charset="0"/>
              </a:rPr>
              <a:t> + 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ru-RU" sz="1600" dirty="0">
                <a:latin typeface="Arial" panose="020B0604020202020204" pitchFamily="34" charset="0"/>
                <a:cs typeface="Arial" panose="020B0604020202020204" pitchFamily="34" charset="0"/>
              </a:rPr>
              <a:t>O</a:t>
            </a:r>
            <a:r>
              <a:rPr lang="en-US" sz="1600" dirty="0">
                <a:latin typeface="Arial" panose="020B0604020202020204" pitchFamily="34" charset="0"/>
                <a:cs typeface="Arial" panose="020B0604020202020204" pitchFamily="34" charset="0"/>
              </a:rPr>
              <a:t>Na </a:t>
            </a:r>
            <a:r>
              <a:rPr lang="ru-RU" sz="1600" dirty="0">
                <a:latin typeface="Arial" panose="020B0604020202020204" pitchFamily="34" charset="0"/>
                <a:cs typeface="Arial" panose="020B0604020202020204" pitchFamily="34" charset="0"/>
              </a:rPr>
              <a:t>→ 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ru-RU" sz="1600" dirty="0">
                <a:latin typeface="Arial" panose="020B0604020202020204" pitchFamily="34" charset="0"/>
                <a:cs typeface="Arial" panose="020B0604020202020204" pitchFamily="34" charset="0"/>
              </a:rPr>
              <a:t>–O–</a:t>
            </a:r>
            <a:r>
              <a:rPr lang="en-US" sz="1600" dirty="0">
                <a:latin typeface="Arial" panose="020B0604020202020204" pitchFamily="34" charset="0"/>
                <a:cs typeface="Arial" panose="020B0604020202020204" pitchFamily="34" charset="0"/>
              </a:rPr>
              <a:t>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en-US" sz="1600" baseline="-250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NaBr</a:t>
            </a:r>
            <a:r>
              <a:rPr lang="ru-RU" sz="1600" dirty="0">
                <a:latin typeface="Arial" panose="020B0604020202020204" pitchFamily="34" charset="0"/>
                <a:cs typeface="Arial" panose="020B0604020202020204" pitchFamily="34" charset="0"/>
              </a:rPr>
              <a:t>,</a:t>
            </a:r>
          </a:p>
          <a:p>
            <a:pPr algn="l" rtl="0">
              <a:lnSpc>
                <a:spcPct val="150000"/>
              </a:lnSpc>
            </a:pPr>
            <a:r>
              <a:rPr lang="en-US" sz="1600" dirty="0">
                <a:latin typeface="Arial" panose="020B0604020202020204" pitchFamily="34" charset="0"/>
                <a:cs typeface="Arial" panose="020B0604020202020204" pitchFamily="34" charset="0"/>
              </a:rPr>
              <a:t>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en-US" sz="1600" dirty="0">
                <a:latin typeface="Arial" panose="020B0604020202020204" pitchFamily="34" charset="0"/>
                <a:cs typeface="Arial" panose="020B0604020202020204" pitchFamily="34" charset="0"/>
              </a:rPr>
              <a:t>Br</a:t>
            </a:r>
            <a:r>
              <a:rPr lang="ru-RU" sz="1600" dirty="0">
                <a:latin typeface="Arial" panose="020B0604020202020204" pitchFamily="34" charset="0"/>
                <a:cs typeface="Arial" panose="020B0604020202020204" pitchFamily="34" charset="0"/>
              </a:rPr>
              <a:t> + C</a:t>
            </a:r>
            <a:r>
              <a:rPr lang="ru-RU" sz="1600" baseline="-25000" dirty="0">
                <a:latin typeface="Arial" panose="020B0604020202020204" pitchFamily="34" charset="0"/>
                <a:cs typeface="Arial" panose="020B0604020202020204" pitchFamily="34" charset="0"/>
              </a:rPr>
              <a:t>6</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ru-RU" sz="1600" dirty="0">
                <a:latin typeface="Arial" panose="020B0604020202020204" pitchFamily="34" charset="0"/>
                <a:cs typeface="Arial" panose="020B0604020202020204" pitchFamily="34" charset="0"/>
              </a:rPr>
              <a:t>O</a:t>
            </a:r>
            <a:r>
              <a:rPr lang="en-US" sz="1600" dirty="0">
                <a:latin typeface="Arial" panose="020B0604020202020204" pitchFamily="34" charset="0"/>
                <a:cs typeface="Arial" panose="020B0604020202020204" pitchFamily="34" charset="0"/>
              </a:rPr>
              <a:t>Na </a:t>
            </a:r>
            <a:r>
              <a:rPr lang="ru-RU" sz="1600" dirty="0">
                <a:latin typeface="Arial" panose="020B0604020202020204" pitchFamily="34" charset="0"/>
                <a:cs typeface="Arial" panose="020B0604020202020204" pitchFamily="34" charset="0"/>
              </a:rPr>
              <a:t>→ 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ru-RU" sz="1600" dirty="0">
                <a:latin typeface="Arial" panose="020B0604020202020204" pitchFamily="34" charset="0"/>
                <a:cs typeface="Arial" panose="020B0604020202020204" pitchFamily="34" charset="0"/>
              </a:rPr>
              <a:t>–O–</a:t>
            </a:r>
            <a:r>
              <a:rPr lang="en-US" sz="1600" dirty="0">
                <a:latin typeface="Arial" panose="020B0604020202020204" pitchFamily="34" charset="0"/>
                <a:cs typeface="Arial" panose="020B0604020202020204" pitchFamily="34" charset="0"/>
              </a:rPr>
              <a:t>C</a:t>
            </a:r>
            <a:r>
              <a:rPr lang="ru-RU" sz="1600" baseline="-25000" dirty="0">
                <a:latin typeface="Arial" panose="020B0604020202020204" pitchFamily="34" charset="0"/>
                <a:cs typeface="Arial" panose="020B0604020202020204" pitchFamily="34" charset="0"/>
              </a:rPr>
              <a:t>6</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en-US" sz="1600" baseline="-250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NaBr</a:t>
            </a:r>
            <a:r>
              <a:rPr lang="ru-RU" sz="1600" dirty="0">
                <a:latin typeface="Arial" panose="020B0604020202020204" pitchFamily="34" charset="0"/>
                <a:cs typeface="Arial" panose="020B0604020202020204" pitchFamily="34" charset="0"/>
              </a:rPr>
              <a:t>.</a:t>
            </a:r>
          </a:p>
        </p:txBody>
      </p:sp>
      <p:sp>
        <p:nvSpPr>
          <p:cNvPr id="4" name="Прямоугольник 3"/>
          <p:cNvSpPr/>
          <p:nvPr/>
        </p:nvSpPr>
        <p:spPr>
          <a:xfrm>
            <a:off x="100808" y="3340194"/>
            <a:ext cx="5760640" cy="369332"/>
          </a:xfrm>
          <a:prstGeom prst="rect">
            <a:avLst/>
          </a:prstGeom>
        </p:spPr>
        <p:txBody>
          <a:bodyPr wrap="square">
            <a:spAutoFit/>
          </a:bodyPr>
          <a:lstStyle/>
          <a:p>
            <a:pPr algn="l" rtl="0"/>
            <a:r>
              <a:rPr lang="ru-RU" dirty="0">
                <a:latin typeface="Arial" panose="020B0604020202020204" pitchFamily="34" charset="0"/>
                <a:cs typeface="Arial" panose="020B0604020202020204" pitchFamily="34" charset="0"/>
              </a:rPr>
              <a:t>3. Interaction with salts of carboxylic acids:</a:t>
            </a:r>
          </a:p>
        </p:txBody>
      </p:sp>
      <p:sp>
        <p:nvSpPr>
          <p:cNvPr id="5" name="Прямоугольник 4"/>
          <p:cNvSpPr/>
          <p:nvPr/>
        </p:nvSpPr>
        <p:spPr>
          <a:xfrm>
            <a:off x="1733896" y="3755684"/>
            <a:ext cx="5676208" cy="338554"/>
          </a:xfrm>
          <a:prstGeom prst="rect">
            <a:avLst/>
          </a:prstGeom>
        </p:spPr>
        <p:txBody>
          <a:bodyPr wrap="square">
            <a:spAutoFit/>
          </a:bodyPr>
          <a:lstStyle/>
          <a:p>
            <a:pPr algn="l" rtl="0"/>
            <a:r>
              <a:rPr lang="en-US" sz="1600" dirty="0">
                <a:latin typeface="Arial" panose="020B0604020202020204" pitchFamily="34" charset="0"/>
                <a:cs typeface="Arial" panose="020B0604020202020204" pitchFamily="34" charset="0"/>
              </a:rPr>
              <a:t>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en-US" sz="1600" dirty="0">
                <a:latin typeface="Arial" panose="020B0604020202020204" pitchFamily="34" charset="0"/>
                <a:cs typeface="Arial" panose="020B0604020202020204" pitchFamily="34" charset="0"/>
              </a:rPr>
              <a:t>Br </a:t>
            </a:r>
            <a:r>
              <a:rPr lang="ru-RU" sz="1600"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 CH</a:t>
            </a:r>
            <a:r>
              <a:rPr lang="ru-RU" sz="1600" baseline="-25000" dirty="0">
                <a:latin typeface="Arial" panose="020B0604020202020204" pitchFamily="34" charset="0"/>
                <a:cs typeface="Arial" panose="020B0604020202020204" pitchFamily="34" charset="0"/>
              </a:rPr>
              <a:t>3</a:t>
            </a:r>
            <a:r>
              <a:rPr lang="en-US" sz="1600" dirty="0" err="1">
                <a:latin typeface="Arial" panose="020B0604020202020204" pitchFamily="34" charset="0"/>
                <a:cs typeface="Arial" panose="020B0604020202020204" pitchFamily="34" charset="0"/>
              </a:rPr>
              <a:t>COONa</a:t>
            </a:r>
            <a:r>
              <a:rPr lang="en-US"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CH</a:t>
            </a:r>
            <a:r>
              <a:rPr lang="ru-RU" sz="1600" baseline="-25000" dirty="0">
                <a:latin typeface="Arial" panose="020B0604020202020204" pitchFamily="34" charset="0"/>
                <a:cs typeface="Arial" panose="020B0604020202020204" pitchFamily="34" charset="0"/>
              </a:rPr>
              <a:t>3</a:t>
            </a:r>
            <a:r>
              <a:rPr lang="en-US" sz="1600" dirty="0">
                <a:latin typeface="Arial" panose="020B0604020202020204" pitchFamily="34" charset="0"/>
                <a:cs typeface="Arial" panose="020B0604020202020204" pitchFamily="34" charset="0"/>
              </a:rPr>
              <a:t>COOC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 </a:t>
            </a:r>
            <a:r>
              <a:rPr lang="ru-RU"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NaBr</a:t>
            </a:r>
            <a:r>
              <a:rPr lang="ru-RU" sz="1600" dirty="0">
                <a:latin typeface="Arial" panose="020B0604020202020204" pitchFamily="34" charset="0"/>
                <a:cs typeface="Arial" panose="020B0604020202020204" pitchFamily="34" charset="0"/>
              </a:rPr>
              <a:t>.</a:t>
            </a:r>
          </a:p>
        </p:txBody>
      </p:sp>
      <p:sp>
        <p:nvSpPr>
          <p:cNvPr id="6" name="Прямоугольник 5"/>
          <p:cNvSpPr/>
          <p:nvPr/>
        </p:nvSpPr>
        <p:spPr>
          <a:xfrm>
            <a:off x="100808" y="4335443"/>
            <a:ext cx="6353501" cy="369332"/>
          </a:xfrm>
          <a:prstGeom prst="rect">
            <a:avLst/>
          </a:prstGeom>
        </p:spPr>
        <p:txBody>
          <a:bodyPr wrap="square">
            <a:spAutoFit/>
          </a:bodyPr>
          <a:lstStyle/>
          <a:p>
            <a:pPr algn="l" rtl="0"/>
            <a:r>
              <a:rPr lang="ru-RU" dirty="0">
                <a:latin typeface="Arial" panose="020B0604020202020204" pitchFamily="34" charset="0"/>
                <a:cs typeface="Arial" panose="020B0604020202020204" pitchFamily="34" charset="0"/>
              </a:rPr>
              <a:t>4. Interaction with ammonia, alkyl- and </a:t>
            </a:r>
            <a:r>
              <a:rPr lang="ru-RU" dirty="0" err="1">
                <a:latin typeface="Arial" panose="020B0604020202020204" pitchFamily="34" charset="0"/>
                <a:cs typeface="Arial" panose="020B0604020202020204" pitchFamily="34" charset="0"/>
              </a:rPr>
              <a:t>arylamines</a:t>
            </a:r>
            <a:r>
              <a:rPr lang="ru-RU" dirty="0">
                <a:latin typeface="Arial" panose="020B0604020202020204" pitchFamily="34" charset="0"/>
                <a:cs typeface="Arial" panose="020B0604020202020204" pitchFamily="34" charset="0"/>
              </a:rPr>
              <a:t>:</a:t>
            </a:r>
          </a:p>
        </p:txBody>
      </p:sp>
      <p:sp>
        <p:nvSpPr>
          <p:cNvPr id="10" name="Прямоугольник 9"/>
          <p:cNvSpPr/>
          <p:nvPr/>
        </p:nvSpPr>
        <p:spPr>
          <a:xfrm>
            <a:off x="1272082" y="4876865"/>
            <a:ext cx="3081293" cy="338554"/>
          </a:xfrm>
          <a:prstGeom prst="rect">
            <a:avLst/>
          </a:prstGeom>
        </p:spPr>
        <p:txBody>
          <a:bodyPr wrap="none">
            <a:spAutoFit/>
          </a:bodyPr>
          <a:lstStyle/>
          <a:p>
            <a:pPr algn="l" rtl="0"/>
            <a:r>
              <a:rPr lang="en-US" sz="1600" dirty="0">
                <a:latin typeface="Arial" panose="020B0604020202020204" pitchFamily="34" charset="0"/>
                <a:cs typeface="Arial" panose="020B0604020202020204" pitchFamily="34" charset="0"/>
              </a:rPr>
              <a:t>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en-US" sz="1600" dirty="0">
                <a:latin typeface="Arial" panose="020B0604020202020204" pitchFamily="34" charset="0"/>
                <a:cs typeface="Arial" panose="020B0604020202020204" pitchFamily="34" charset="0"/>
              </a:rPr>
              <a:t>Br </a:t>
            </a:r>
            <a:r>
              <a:rPr lang="ru-RU" sz="1600"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 NH</a:t>
            </a:r>
            <a:r>
              <a:rPr lang="ru-RU" sz="1600" baseline="-25000" dirty="0">
                <a:latin typeface="Arial" panose="020B0604020202020204" pitchFamily="34" charset="0"/>
                <a:cs typeface="Arial" panose="020B0604020202020204" pitchFamily="34" charset="0"/>
              </a:rPr>
              <a:t>3</a:t>
            </a:r>
            <a:r>
              <a:rPr lang="ru-RU" sz="1600" dirty="0">
                <a:latin typeface="Arial" panose="020B0604020202020204" pitchFamily="34" charset="0"/>
                <a:cs typeface="Arial" panose="020B0604020202020204" pitchFamily="34" charset="0"/>
              </a:rPr>
              <a:t> → [C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en-US" sz="1600" dirty="0">
                <a:latin typeface="Arial" panose="020B0604020202020204" pitchFamily="34" charset="0"/>
                <a:cs typeface="Arial" panose="020B0604020202020204" pitchFamily="34" charset="0"/>
              </a:rPr>
              <a:t>NH</a:t>
            </a:r>
            <a:r>
              <a:rPr lang="ru-RU" sz="1600" baseline="-25000" dirty="0">
                <a:latin typeface="Arial" panose="020B0604020202020204" pitchFamily="34" charset="0"/>
                <a:cs typeface="Arial" panose="020B0604020202020204" pitchFamily="34" charset="0"/>
              </a:rPr>
              <a:t>3</a:t>
            </a:r>
            <a:r>
              <a:rPr lang="ru-RU" sz="1600" dirty="0">
                <a:latin typeface="Arial" panose="020B0604020202020204" pitchFamily="34" charset="0"/>
                <a:cs typeface="Arial" panose="020B0604020202020204" pitchFamily="34" charset="0"/>
              </a:rPr>
              <a:t>]</a:t>
            </a:r>
            <a:r>
              <a:rPr lang="ru-RU" sz="1600" baseline="30000"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Br</a:t>
            </a:r>
            <a:r>
              <a:rPr lang="ru-RU" sz="1600" baseline="30000" dirty="0">
                <a:latin typeface="Arial" panose="020B0604020202020204" pitchFamily="34" charset="0"/>
                <a:cs typeface="Arial" panose="020B0604020202020204" pitchFamily="34" charset="0"/>
              </a:rPr>
              <a:t>-</a:t>
            </a:r>
            <a:r>
              <a:rPr lang="ru-RU" sz="1600" dirty="0">
                <a:latin typeface="Arial" panose="020B0604020202020204" pitchFamily="34" charset="0"/>
                <a:cs typeface="Arial" panose="020B0604020202020204" pitchFamily="34" charset="0"/>
              </a:rPr>
              <a:t> </a:t>
            </a:r>
          </a:p>
        </p:txBody>
      </p:sp>
      <p:sp>
        <p:nvSpPr>
          <p:cNvPr id="11"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l" rtl="0"/>
            <a:endParaRPr lang="ru-RU"/>
          </a:p>
        </p:txBody>
      </p:sp>
      <p:graphicFrame>
        <p:nvGraphicFramePr>
          <p:cNvPr id="12" name="Объект 11"/>
          <p:cNvGraphicFramePr>
            <a:graphicFrameLocks noChangeAspect="1"/>
          </p:cNvGraphicFramePr>
          <p:nvPr>
            <p:extLst>
              <p:ext uri="{D42A27DB-BD31-4B8C-83A1-F6EECF244321}">
                <p14:modId xmlns:p14="http://schemas.microsoft.com/office/powerpoint/2010/main" val="4275786298"/>
              </p:ext>
            </p:extLst>
          </p:nvPr>
        </p:nvGraphicFramePr>
        <p:xfrm>
          <a:off x="4361592" y="4911501"/>
          <a:ext cx="657225" cy="257175"/>
        </p:xfrm>
        <a:graphic>
          <a:graphicData uri="http://schemas.openxmlformats.org/presentationml/2006/ole">
            <mc:AlternateContent xmlns:mc="http://schemas.openxmlformats.org/markup-compatibility/2006">
              <mc:Choice xmlns:v="urn:schemas-microsoft-com:vml" Requires="v">
                <p:oleObj name="Формула" r:id="rId2" imgW="660113" imgH="253890" progId="Equation.3">
                  <p:embed/>
                </p:oleObj>
              </mc:Choice>
              <mc:Fallback>
                <p:oleObj name="Формула" r:id="rId2" imgW="660113" imgH="253890" progId="Equation.3">
                  <p:embed/>
                  <p:pic>
                    <p:nvPicPr>
                      <p:cNvPr id="12" name="Объект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1592" y="4911501"/>
                        <a:ext cx="657225"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Прямоугольник 12"/>
          <p:cNvSpPr/>
          <p:nvPr/>
        </p:nvSpPr>
        <p:spPr>
          <a:xfrm>
            <a:off x="5030671" y="4880186"/>
            <a:ext cx="1838837" cy="338554"/>
          </a:xfrm>
          <a:prstGeom prst="rect">
            <a:avLst/>
          </a:prstGeom>
        </p:spPr>
        <p:txBody>
          <a:bodyPr wrap="none">
            <a:spAutoFit/>
          </a:bodyPr>
          <a:lstStyle/>
          <a:p>
            <a:pPr algn="l" rtl="0"/>
            <a:r>
              <a:rPr lang="en-US" sz="1600" dirty="0">
                <a:latin typeface="Arial" panose="020B0604020202020204" pitchFamily="34" charset="0"/>
                <a:cs typeface="Arial" panose="020B0604020202020204" pitchFamily="34" charset="0"/>
              </a:rPr>
              <a:t>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en-US" sz="1600" dirty="0">
                <a:latin typeface="Arial" panose="020B0604020202020204" pitchFamily="34" charset="0"/>
                <a:cs typeface="Arial" panose="020B0604020202020204" pitchFamily="34" charset="0"/>
              </a:rPr>
              <a:t>NH</a:t>
            </a:r>
            <a:r>
              <a:rPr lang="ru-RU" sz="1600" baseline="-25000" dirty="0">
                <a:latin typeface="Arial" panose="020B0604020202020204" pitchFamily="34" charset="0"/>
                <a:cs typeface="Arial" panose="020B0604020202020204" pitchFamily="34" charset="0"/>
              </a:rPr>
              <a:t>2</a:t>
            </a:r>
            <a:r>
              <a:rPr lang="en-US" sz="1600" baseline="-250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 NH</a:t>
            </a:r>
            <a:r>
              <a:rPr lang="ru-RU" sz="1600" baseline="-25000" dirty="0">
                <a:latin typeface="Arial" panose="020B0604020202020204" pitchFamily="34" charset="0"/>
                <a:cs typeface="Arial" panose="020B0604020202020204" pitchFamily="34" charset="0"/>
              </a:rPr>
              <a:t>4</a:t>
            </a:r>
            <a:r>
              <a:rPr lang="en-US" sz="1600" dirty="0">
                <a:latin typeface="Arial" panose="020B0604020202020204" pitchFamily="34" charset="0"/>
                <a:cs typeface="Arial" panose="020B0604020202020204" pitchFamily="34" charset="0"/>
              </a:rPr>
              <a:t>Br</a:t>
            </a:r>
            <a:r>
              <a:rPr lang="ru-RU" sz="1600" dirty="0">
                <a:latin typeface="Arial" panose="020B0604020202020204" pitchFamily="34" charset="0"/>
                <a:cs typeface="Arial" panose="020B0604020202020204" pitchFamily="34" charset="0"/>
              </a:rPr>
              <a:t>.</a:t>
            </a:r>
          </a:p>
        </p:txBody>
      </p:sp>
      <p:sp>
        <p:nvSpPr>
          <p:cNvPr id="14" name="Прямоугольник 13"/>
          <p:cNvSpPr/>
          <p:nvPr/>
        </p:nvSpPr>
        <p:spPr>
          <a:xfrm>
            <a:off x="100808" y="5662715"/>
            <a:ext cx="6563399" cy="369332"/>
          </a:xfrm>
          <a:prstGeom prst="rect">
            <a:avLst/>
          </a:prstGeom>
        </p:spPr>
        <p:txBody>
          <a:bodyPr wrap="square">
            <a:spAutoFit/>
          </a:bodyPr>
          <a:lstStyle/>
          <a:p>
            <a:pPr algn="l" rtl="0"/>
            <a:r>
              <a:rPr lang="ru-RU" dirty="0">
                <a:latin typeface="Arial" panose="020B0604020202020204" pitchFamily="34" charset="0"/>
                <a:cs typeface="Arial" panose="020B0604020202020204" pitchFamily="34" charset="0"/>
              </a:rPr>
              <a:t>5. Interaction with hydrocyanic acid salts:</a:t>
            </a:r>
          </a:p>
        </p:txBody>
      </p:sp>
      <p:sp>
        <p:nvSpPr>
          <p:cNvPr id="15" name="Прямоугольник 14"/>
          <p:cNvSpPr/>
          <p:nvPr/>
        </p:nvSpPr>
        <p:spPr>
          <a:xfrm>
            <a:off x="2335428" y="6216713"/>
            <a:ext cx="4572000" cy="338554"/>
          </a:xfrm>
          <a:prstGeom prst="rect">
            <a:avLst/>
          </a:prstGeom>
        </p:spPr>
        <p:txBody>
          <a:bodyPr>
            <a:spAutoFit/>
          </a:bodyPr>
          <a:lstStyle/>
          <a:p>
            <a:pPr algn="l" rtl="0"/>
            <a:r>
              <a:rPr lang="en-US" sz="1600" dirty="0">
                <a:latin typeface="Arial" panose="020B0604020202020204" pitchFamily="34" charset="0"/>
                <a:cs typeface="Arial" panose="020B0604020202020204" pitchFamily="34" charset="0"/>
              </a:rPr>
              <a:t>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en-US" sz="1600" dirty="0">
                <a:latin typeface="Arial" panose="020B0604020202020204" pitchFamily="34" charset="0"/>
                <a:cs typeface="Arial" panose="020B0604020202020204" pitchFamily="34" charset="0"/>
              </a:rPr>
              <a:t>Br </a:t>
            </a:r>
            <a:r>
              <a:rPr lang="ru-RU" sz="1600"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NaCN</a:t>
            </a:r>
            <a:r>
              <a:rPr lang="en-US"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 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ru-RU" sz="1600" dirty="0">
                <a:latin typeface="Arial" panose="020B0604020202020204" pitchFamily="34" charset="0"/>
                <a:cs typeface="Arial" panose="020B0604020202020204" pitchFamily="34" charset="0"/>
              </a:rPr>
              <a:t>–С≡</a:t>
            </a:r>
            <a:r>
              <a:rPr lang="en-US" sz="1600" dirty="0">
                <a:latin typeface="Arial" panose="020B0604020202020204" pitchFamily="34" charset="0"/>
                <a:cs typeface="Arial" panose="020B0604020202020204" pitchFamily="34" charset="0"/>
              </a:rPr>
              <a:t>N </a:t>
            </a:r>
            <a:r>
              <a:rPr lang="ru-RU" sz="1600"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NaBr</a:t>
            </a:r>
            <a:r>
              <a:rPr lang="ru-RU" sz="1600" dirty="0">
                <a:latin typeface="Arial" panose="020B0604020202020204" pitchFamily="34" charset="0"/>
                <a:cs typeface="Arial" panose="020B0604020202020204" pitchFamily="34" charset="0"/>
              </a:rPr>
              <a:t>.</a:t>
            </a:r>
          </a:p>
        </p:txBody>
      </p:sp>
      <p:sp>
        <p:nvSpPr>
          <p:cNvPr id="16" name="Прямоугольник 15">
            <a:extLst>
              <a:ext uri="{FF2B5EF4-FFF2-40B4-BE49-F238E27FC236}">
                <a16:creationId xmlns:a16="http://schemas.microsoft.com/office/drawing/2014/main" id="{C5E4BF06-678D-4269-B318-6BBBA81A35DB}"/>
              </a:ext>
            </a:extLst>
          </p:cNvPr>
          <p:cNvSpPr/>
          <p:nvPr/>
        </p:nvSpPr>
        <p:spPr>
          <a:xfrm>
            <a:off x="100808" y="574793"/>
            <a:ext cx="3379771" cy="369332"/>
          </a:xfrm>
          <a:prstGeom prst="rect">
            <a:avLst/>
          </a:prstGeom>
        </p:spPr>
        <p:txBody>
          <a:bodyPr wrap="none">
            <a:spAutoFit/>
          </a:bodyPr>
          <a:lstStyle/>
          <a:p>
            <a:pPr algn="l" rtl="0"/>
            <a:r>
              <a:rPr lang="ru-RU" dirty="0">
                <a:latin typeface="Arial" panose="020B0604020202020204" pitchFamily="34" charset="0"/>
                <a:cs typeface="Arial" panose="020B0604020202020204" pitchFamily="34" charset="0"/>
              </a:rPr>
              <a:t>1. Hydrolysis of haloalkanes:</a:t>
            </a:r>
          </a:p>
        </p:txBody>
      </p:sp>
      <p:sp>
        <p:nvSpPr>
          <p:cNvPr id="17" name="Прямоугольник 16">
            <a:extLst>
              <a:ext uri="{FF2B5EF4-FFF2-40B4-BE49-F238E27FC236}">
                <a16:creationId xmlns:a16="http://schemas.microsoft.com/office/drawing/2014/main" id="{54DE9423-8D95-482D-9AFE-A42EBA433BD5}"/>
              </a:ext>
            </a:extLst>
          </p:cNvPr>
          <p:cNvSpPr/>
          <p:nvPr/>
        </p:nvSpPr>
        <p:spPr>
          <a:xfrm>
            <a:off x="2205913" y="967204"/>
            <a:ext cx="3861380" cy="785343"/>
          </a:xfrm>
          <a:prstGeom prst="rect">
            <a:avLst/>
          </a:prstGeom>
        </p:spPr>
        <p:txBody>
          <a:bodyPr wrap="square">
            <a:spAutoFit/>
          </a:bodyPr>
          <a:lstStyle/>
          <a:p>
            <a:pPr algn="l" rtl="0">
              <a:lnSpc>
                <a:spcPct val="150000"/>
              </a:lnSpc>
            </a:pPr>
            <a:r>
              <a:rPr lang="en-US" sz="1600" dirty="0">
                <a:latin typeface="Arial" panose="020B0604020202020204" pitchFamily="34" charset="0"/>
                <a:cs typeface="Arial" panose="020B0604020202020204" pitchFamily="34" charset="0"/>
              </a:rPr>
              <a:t>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en-US" sz="1600" dirty="0">
                <a:latin typeface="Arial" panose="020B0604020202020204" pitchFamily="34" charset="0"/>
                <a:cs typeface="Arial" panose="020B0604020202020204" pitchFamily="34" charset="0"/>
              </a:rPr>
              <a:t>Br </a:t>
            </a:r>
            <a:r>
              <a:rPr lang="ru-RU" sz="1600" dirty="0">
                <a:latin typeface="Arial" panose="020B0604020202020204" pitchFamily="34" charset="0"/>
                <a:cs typeface="Arial" panose="020B0604020202020204" pitchFamily="34" charset="0"/>
              </a:rPr>
              <a:t>+ H</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O </a:t>
            </a:r>
            <a:r>
              <a:rPr lang="ru-RU" sz="1600" b="1" dirty="0">
                <a:latin typeface="Arial" panose="020B0604020202020204" pitchFamily="34" charset="0"/>
                <a:cs typeface="Arial" panose="020B0604020202020204" pitchFamily="34" charset="0"/>
              </a:rPr>
              <a:t>⇄</a:t>
            </a:r>
            <a:r>
              <a:rPr lang="en-US" sz="1600" b="1"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ru-RU" sz="1600" dirty="0">
                <a:latin typeface="Arial" panose="020B0604020202020204" pitchFamily="34" charset="0"/>
                <a:cs typeface="Arial" panose="020B0604020202020204" pitchFamily="34" charset="0"/>
              </a:rPr>
              <a:t>OH + H</a:t>
            </a:r>
            <a:r>
              <a:rPr lang="en-US" sz="1600" dirty="0">
                <a:latin typeface="Arial" panose="020B0604020202020204" pitchFamily="34" charset="0"/>
                <a:cs typeface="Arial" panose="020B0604020202020204" pitchFamily="34" charset="0"/>
              </a:rPr>
              <a:t>Br</a:t>
            </a:r>
            <a:r>
              <a:rPr lang="ru-RU" sz="1600" dirty="0">
                <a:latin typeface="Arial" panose="020B0604020202020204" pitchFamily="34" charset="0"/>
                <a:cs typeface="Arial" panose="020B0604020202020204" pitchFamily="34" charset="0"/>
              </a:rPr>
              <a:t>,</a:t>
            </a:r>
          </a:p>
          <a:p>
            <a:pPr algn="l" rtl="0">
              <a:lnSpc>
                <a:spcPct val="150000"/>
              </a:lnSpc>
            </a:pPr>
            <a:r>
              <a:rPr lang="en-US" sz="1600" dirty="0">
                <a:latin typeface="Arial" panose="020B0604020202020204" pitchFamily="34" charset="0"/>
                <a:cs typeface="Arial" panose="020B0604020202020204" pitchFamily="34" charset="0"/>
              </a:rPr>
              <a:t>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en-US" sz="1600" dirty="0">
                <a:latin typeface="Arial" panose="020B0604020202020204" pitchFamily="34" charset="0"/>
                <a:cs typeface="Arial" panose="020B0604020202020204" pitchFamily="34" charset="0"/>
              </a:rPr>
              <a:t>Br </a:t>
            </a:r>
            <a:r>
              <a:rPr lang="ru-RU" sz="1600"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 NaOH </a:t>
            </a:r>
            <a:r>
              <a:rPr lang="ru-RU" sz="1600" dirty="0">
                <a:latin typeface="Arial" panose="020B0604020202020204" pitchFamily="34" charset="0"/>
                <a:cs typeface="Arial" panose="020B0604020202020204" pitchFamily="34" charset="0"/>
              </a:rPr>
              <a:t>→ C</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H</a:t>
            </a:r>
            <a:r>
              <a:rPr lang="ru-RU" sz="1600" baseline="-25000" dirty="0">
                <a:latin typeface="Arial" panose="020B0604020202020204" pitchFamily="34" charset="0"/>
                <a:cs typeface="Arial" panose="020B0604020202020204" pitchFamily="34" charset="0"/>
              </a:rPr>
              <a:t>5</a:t>
            </a:r>
            <a:r>
              <a:rPr lang="ru-RU" sz="1600" dirty="0">
                <a:latin typeface="Arial" panose="020B0604020202020204" pitchFamily="34" charset="0"/>
                <a:cs typeface="Arial" panose="020B0604020202020204" pitchFamily="34" charset="0"/>
              </a:rPr>
              <a:t>OH</a:t>
            </a:r>
            <a:r>
              <a:rPr lang="en-US"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NaBr</a:t>
            </a:r>
            <a:r>
              <a:rPr lang="ru-RU" sz="16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019356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3915"/>
            <a:ext cx="5616624" cy="400110"/>
          </a:xfrm>
          <a:prstGeom prst="rect">
            <a:avLst/>
          </a:prstGeom>
        </p:spPr>
        <p:txBody>
          <a:bodyPr wrap="square">
            <a:spAutoFit/>
          </a:bodyPr>
          <a:lstStyle/>
          <a:p>
            <a:pPr algn="l" rtl="0"/>
            <a:r>
              <a:rPr lang="ru-RU" sz="2000" dirty="0">
                <a:latin typeface="Times New Roman" panose="02020603050405020304" pitchFamily="18" charset="0"/>
                <a:cs typeface="Times New Roman" panose="02020603050405020304" pitchFamily="18" charset="0"/>
              </a:rPr>
              <a:t>6. Interaction with salts of nitrous acid:</a:t>
            </a:r>
          </a:p>
        </p:txBody>
      </p:sp>
      <p:sp>
        <p:nvSpPr>
          <p:cNvPr id="3" name="Прямоугольник 2"/>
          <p:cNvSpPr/>
          <p:nvPr/>
        </p:nvSpPr>
        <p:spPr>
          <a:xfrm>
            <a:off x="2483768" y="722122"/>
            <a:ext cx="4680520" cy="400110"/>
          </a:xfrm>
          <a:prstGeom prst="rect">
            <a:avLst/>
          </a:prstGeom>
        </p:spPr>
        <p:txBody>
          <a:bodyPr wrap="square">
            <a:spAutoFit/>
          </a:bodyPr>
          <a:lstStyle/>
          <a:p>
            <a:pPr algn="l" rtl="0"/>
            <a:r>
              <a:rPr lang="en-US" sz="2000" dirty="0">
                <a:latin typeface="Times New Roman" panose="02020603050405020304" pitchFamily="18" charset="0"/>
                <a:cs typeface="Times New Roman" panose="02020603050405020304" pitchFamily="18" charset="0"/>
              </a:rPr>
              <a:t>C</a:t>
            </a:r>
            <a:r>
              <a:rPr lang="ru-RU" sz="2000" baseline="-25000" dirty="0">
                <a:latin typeface="Times New Roman" panose="02020603050405020304" pitchFamily="18" charset="0"/>
                <a:cs typeface="Times New Roman" panose="02020603050405020304" pitchFamily="18" charset="0"/>
              </a:rPr>
              <a:t>2</a:t>
            </a:r>
            <a:r>
              <a:rPr lang="ru-RU" sz="2000" dirty="0">
                <a:latin typeface="Times New Roman" panose="02020603050405020304" pitchFamily="18" charset="0"/>
                <a:cs typeface="Times New Roman" panose="02020603050405020304" pitchFamily="18" charset="0"/>
              </a:rPr>
              <a:t>H</a:t>
            </a:r>
            <a:r>
              <a:rPr lang="ru-RU" sz="2000" baseline="-25000" dirty="0">
                <a:latin typeface="Times New Roman" panose="02020603050405020304" pitchFamily="18" charset="0"/>
                <a:cs typeface="Times New Roman" panose="02020603050405020304" pitchFamily="18" charset="0"/>
              </a:rPr>
              <a:t>5</a:t>
            </a:r>
            <a:r>
              <a:rPr lang="en-US" sz="2000" dirty="0">
                <a:latin typeface="Times New Roman" panose="02020603050405020304" pitchFamily="18" charset="0"/>
                <a:cs typeface="Times New Roman" panose="02020603050405020304" pitchFamily="18" charset="0"/>
              </a:rPr>
              <a:t>Br </a:t>
            </a:r>
            <a:r>
              <a:rPr lang="ru-RU"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NaN</a:t>
            </a:r>
            <a:r>
              <a:rPr lang="ru-RU" sz="2000" dirty="0">
                <a:latin typeface="Times New Roman" panose="02020603050405020304" pitchFamily="18" charset="0"/>
                <a:cs typeface="Times New Roman" panose="02020603050405020304" pitchFamily="18" charset="0"/>
              </a:rPr>
              <a:t>O</a:t>
            </a:r>
            <a:r>
              <a:rPr lang="ru-RU" sz="2000" baseline="-25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C</a:t>
            </a:r>
            <a:r>
              <a:rPr lang="ru-RU" sz="2000" baseline="-25000" dirty="0">
                <a:latin typeface="Times New Roman" panose="02020603050405020304" pitchFamily="18" charset="0"/>
                <a:cs typeface="Times New Roman" panose="02020603050405020304" pitchFamily="18" charset="0"/>
              </a:rPr>
              <a:t>2</a:t>
            </a:r>
            <a:r>
              <a:rPr lang="ru-RU" sz="2000" dirty="0">
                <a:latin typeface="Times New Roman" panose="02020603050405020304" pitchFamily="18" charset="0"/>
                <a:cs typeface="Times New Roman" panose="02020603050405020304" pitchFamily="18" charset="0"/>
              </a:rPr>
              <a:t>H</a:t>
            </a:r>
            <a:r>
              <a:rPr lang="ru-RU" sz="2000" baseline="-25000" dirty="0">
                <a:latin typeface="Times New Roman" panose="02020603050405020304" pitchFamily="18" charset="0"/>
                <a:cs typeface="Times New Roman" panose="02020603050405020304" pitchFamily="18" charset="0"/>
              </a:rPr>
              <a:t>5</a:t>
            </a:r>
            <a:r>
              <a:rPr lang="ru-RU"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N</a:t>
            </a:r>
            <a:r>
              <a:rPr lang="ru-RU" sz="2000" dirty="0">
                <a:latin typeface="Times New Roman" panose="02020603050405020304" pitchFamily="18" charset="0"/>
                <a:cs typeface="Times New Roman" panose="02020603050405020304" pitchFamily="18" charset="0"/>
              </a:rPr>
              <a:t>O</a:t>
            </a:r>
            <a:r>
              <a:rPr lang="ru-RU" sz="2000" baseline="-25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NaBr</a:t>
            </a:r>
            <a:endParaRPr lang="ru-RU" sz="20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51520" y="1355744"/>
            <a:ext cx="8712968" cy="923330"/>
          </a:xfrm>
          <a:prstGeom prst="rect">
            <a:avLst/>
          </a:prstGeom>
        </p:spPr>
        <p:txBody>
          <a:bodyPr wrap="square">
            <a:spAutoFit/>
          </a:bodyPr>
          <a:lstStyle/>
          <a:p>
            <a:pPr algn="just" rtl="0"/>
            <a:r>
              <a:rPr lang="ru-RU" dirty="0">
                <a:latin typeface="Arial" panose="020B0604020202020204" pitchFamily="34" charset="0"/>
                <a:cs typeface="Arial" panose="020B0604020202020204" pitchFamily="34" charset="0"/>
              </a:rPr>
              <a:t>7. Interaction with salts of hydrohalic acids (reaction </a:t>
            </a:r>
            <a:r>
              <a:rPr lang="ru-RU" dirty="0" err="1">
                <a:latin typeface="Arial" panose="020B0604020202020204" pitchFamily="34" charset="0"/>
                <a:cs typeface="Arial" panose="020B0604020202020204" pitchFamily="34" charset="0"/>
              </a:rPr>
              <a:t>Finkelstein</a:t>
            </a:r>
            <a:r>
              <a:rPr lang="ru-RU" dirty="0">
                <a:latin typeface="Arial" panose="020B0604020202020204" pitchFamily="34" charset="0"/>
                <a:cs typeface="Arial" panose="020B0604020202020204" pitchFamily="34" charset="0"/>
              </a:rPr>
              <a:t> – is of practical importance for obtaining primary fluorine- and </a:t>
            </a:r>
            <a:r>
              <a:rPr lang="ru-RU" dirty="0" err="1">
                <a:latin typeface="Arial" panose="020B0604020202020204" pitchFamily="34" charset="0"/>
                <a:cs typeface="Arial" panose="020B0604020202020204" pitchFamily="34" charset="0"/>
              </a:rPr>
              <a:t>iodalkanes</a:t>
            </a:r>
            <a:r>
              <a:rPr lang="ru-RU" dirty="0">
                <a:latin typeface="Arial" panose="020B0604020202020204" pitchFamily="34" charset="0"/>
                <a:cs typeface="Arial" panose="020B0604020202020204" pitchFamily="34" charset="0"/>
              </a:rPr>
              <a:t> from the more available chlorine, </a:t>
            </a:r>
            <a:r>
              <a:rPr lang="ru-RU" dirty="0" err="1">
                <a:latin typeface="Arial" panose="020B0604020202020204" pitchFamily="34" charset="0"/>
                <a:cs typeface="Arial" panose="020B0604020202020204" pitchFamily="34" charset="0"/>
              </a:rPr>
              <a:t>bromo derivatives</a:t>
            </a:r>
            <a:r>
              <a:rPr lang="ru-RU" dirty="0">
                <a:latin typeface="Arial" panose="020B0604020202020204" pitchFamily="34" charset="0"/>
                <a:cs typeface="Arial" panose="020B0604020202020204" pitchFamily="34" charset="0"/>
              </a:rPr>
              <a:t>).  </a:t>
            </a:r>
          </a:p>
        </p:txBody>
      </p:sp>
      <p:sp>
        <p:nvSpPr>
          <p:cNvPr id="5" name="Прямоугольник 4"/>
          <p:cNvSpPr/>
          <p:nvPr/>
        </p:nvSpPr>
        <p:spPr>
          <a:xfrm>
            <a:off x="251520" y="3284308"/>
            <a:ext cx="7128792" cy="400110"/>
          </a:xfrm>
          <a:prstGeom prst="rect">
            <a:avLst/>
          </a:prstGeom>
        </p:spPr>
        <p:txBody>
          <a:bodyPr wrap="square">
            <a:spAutoFit/>
          </a:bodyPr>
          <a:lstStyle/>
          <a:p>
            <a:pPr algn="l" rtl="0"/>
            <a:r>
              <a:rPr lang="ru-RU" sz="2000" dirty="0">
                <a:latin typeface="Times New Roman" panose="02020603050405020304" pitchFamily="18" charset="0"/>
                <a:cs typeface="Times New Roman" panose="02020603050405020304" pitchFamily="18" charset="0"/>
              </a:rPr>
              <a:t>8. Interaction with hydrosulfides and sulfides of alkali metals:</a:t>
            </a:r>
          </a:p>
        </p:txBody>
      </p:sp>
      <p:sp>
        <p:nvSpPr>
          <p:cNvPr id="6" name="Прямоугольник 5"/>
          <p:cNvSpPr/>
          <p:nvPr/>
        </p:nvSpPr>
        <p:spPr>
          <a:xfrm>
            <a:off x="2555776" y="3575712"/>
            <a:ext cx="4427724" cy="960328"/>
          </a:xfrm>
          <a:prstGeom prst="rect">
            <a:avLst/>
          </a:prstGeom>
        </p:spPr>
        <p:txBody>
          <a:bodyPr wrap="square">
            <a:spAutoFit/>
          </a:bodyPr>
          <a:lstStyle/>
          <a:p>
            <a:pPr algn="l" rtl="0">
              <a:lnSpc>
                <a:spcPct val="150000"/>
              </a:lnSpc>
            </a:pPr>
            <a:r>
              <a:rPr lang="en-US" sz="2000" dirty="0">
                <a:latin typeface="Times New Roman" panose="02020603050405020304" pitchFamily="18" charset="0"/>
                <a:cs typeface="Times New Roman" panose="02020603050405020304" pitchFamily="18" charset="0"/>
              </a:rPr>
              <a:t>C</a:t>
            </a:r>
            <a:r>
              <a:rPr lang="ru-RU" sz="2000" baseline="-25000" dirty="0">
                <a:latin typeface="Times New Roman" panose="02020603050405020304" pitchFamily="18" charset="0"/>
                <a:cs typeface="Times New Roman" panose="02020603050405020304" pitchFamily="18" charset="0"/>
              </a:rPr>
              <a:t>2</a:t>
            </a:r>
            <a:r>
              <a:rPr lang="ru-RU" sz="2000" dirty="0">
                <a:latin typeface="Times New Roman" panose="02020603050405020304" pitchFamily="18" charset="0"/>
                <a:cs typeface="Times New Roman" panose="02020603050405020304" pitchFamily="18" charset="0"/>
              </a:rPr>
              <a:t>H</a:t>
            </a:r>
            <a:r>
              <a:rPr lang="ru-RU" sz="2000" baseline="-25000" dirty="0">
                <a:latin typeface="Times New Roman" panose="02020603050405020304" pitchFamily="18" charset="0"/>
                <a:cs typeface="Times New Roman" panose="02020603050405020304" pitchFamily="18" charset="0"/>
              </a:rPr>
              <a:t>5</a:t>
            </a:r>
            <a:r>
              <a:rPr lang="en-US" sz="2000" dirty="0">
                <a:latin typeface="Times New Roman" panose="02020603050405020304" pitchFamily="18" charset="0"/>
                <a:cs typeface="Times New Roman" panose="02020603050405020304" pitchFamily="18" charset="0"/>
              </a:rPr>
              <a:t>I </a:t>
            </a:r>
            <a:r>
              <a:rPr lang="ru-RU"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NaSH</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C</a:t>
            </a:r>
            <a:r>
              <a:rPr lang="ru-RU" sz="2000" baseline="-25000" dirty="0">
                <a:latin typeface="Times New Roman" panose="02020603050405020304" pitchFamily="18" charset="0"/>
                <a:cs typeface="Times New Roman" panose="02020603050405020304" pitchFamily="18" charset="0"/>
              </a:rPr>
              <a:t>2</a:t>
            </a:r>
            <a:r>
              <a:rPr lang="ru-RU" sz="2000" dirty="0">
                <a:latin typeface="Times New Roman" panose="02020603050405020304" pitchFamily="18" charset="0"/>
                <a:cs typeface="Times New Roman" panose="02020603050405020304" pitchFamily="18" charset="0"/>
              </a:rPr>
              <a:t>H</a:t>
            </a:r>
            <a:r>
              <a:rPr lang="ru-RU" sz="2000" baseline="-25000" dirty="0">
                <a:latin typeface="Times New Roman" panose="02020603050405020304" pitchFamily="18" charset="0"/>
                <a:cs typeface="Times New Roman" panose="02020603050405020304" pitchFamily="18" charset="0"/>
              </a:rPr>
              <a:t>5</a:t>
            </a:r>
            <a:r>
              <a:rPr lang="en-US" sz="2000" dirty="0">
                <a:latin typeface="Times New Roman" panose="02020603050405020304" pitchFamily="18" charset="0"/>
                <a:cs typeface="Times New Roman" panose="02020603050405020304" pitchFamily="18" charset="0"/>
              </a:rPr>
              <a:t>SH </a:t>
            </a:r>
            <a:r>
              <a:rPr lang="ru-RU"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NaI</a:t>
            </a:r>
            <a:endParaRPr lang="ru-RU" sz="2000" dirty="0">
              <a:latin typeface="Times New Roman" panose="02020603050405020304" pitchFamily="18" charset="0"/>
              <a:cs typeface="Times New Roman" panose="02020603050405020304" pitchFamily="18" charset="0"/>
            </a:endParaRPr>
          </a:p>
          <a:p>
            <a:pPr algn="l" rtl="0">
              <a:lnSpc>
                <a:spcPct val="150000"/>
              </a:lnSpc>
            </a:pPr>
            <a:r>
              <a:rPr lang="ru-RU" sz="2000" dirty="0">
                <a:latin typeface="Times New Roman" panose="02020603050405020304" pitchFamily="18" charset="0"/>
                <a:cs typeface="Times New Roman" panose="02020603050405020304" pitchFamily="18" charset="0"/>
              </a:rPr>
              <a:t>2C</a:t>
            </a:r>
            <a:r>
              <a:rPr lang="ru-RU" sz="2000" baseline="-25000" dirty="0">
                <a:latin typeface="Times New Roman" panose="02020603050405020304" pitchFamily="18" charset="0"/>
                <a:cs typeface="Times New Roman" panose="02020603050405020304" pitchFamily="18" charset="0"/>
              </a:rPr>
              <a:t>2</a:t>
            </a:r>
            <a:r>
              <a:rPr lang="ru-RU" sz="2000" dirty="0">
                <a:latin typeface="Times New Roman" panose="02020603050405020304" pitchFamily="18" charset="0"/>
                <a:cs typeface="Times New Roman" panose="02020603050405020304" pitchFamily="18" charset="0"/>
              </a:rPr>
              <a:t>H</a:t>
            </a:r>
            <a:r>
              <a:rPr lang="ru-RU" sz="2000" baseline="-25000" dirty="0">
                <a:latin typeface="Times New Roman" panose="02020603050405020304" pitchFamily="18" charset="0"/>
                <a:cs typeface="Times New Roman" panose="02020603050405020304" pitchFamily="18" charset="0"/>
              </a:rPr>
              <a:t>5</a:t>
            </a:r>
            <a:r>
              <a:rPr lang="en-US" sz="2000" dirty="0">
                <a:latin typeface="Times New Roman" panose="02020603050405020304" pitchFamily="18" charset="0"/>
                <a:cs typeface="Times New Roman" panose="02020603050405020304" pitchFamily="18" charset="0"/>
              </a:rPr>
              <a:t>I </a:t>
            </a:r>
            <a:r>
              <a:rPr lang="ru-RU"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Na</a:t>
            </a:r>
            <a:r>
              <a:rPr lang="ru-RU"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S </a:t>
            </a:r>
            <a:r>
              <a:rPr lang="ru-RU" sz="2000" dirty="0">
                <a:latin typeface="Times New Roman" panose="02020603050405020304" pitchFamily="18" charset="0"/>
                <a:cs typeface="Times New Roman" panose="02020603050405020304" pitchFamily="18" charset="0"/>
              </a:rPr>
              <a:t>→ C</a:t>
            </a:r>
            <a:r>
              <a:rPr lang="ru-RU" sz="2000" baseline="-25000" dirty="0">
                <a:latin typeface="Times New Roman" panose="02020603050405020304" pitchFamily="18" charset="0"/>
                <a:cs typeface="Times New Roman" panose="02020603050405020304" pitchFamily="18" charset="0"/>
              </a:rPr>
              <a:t>2</a:t>
            </a:r>
            <a:r>
              <a:rPr lang="ru-RU" sz="2000" dirty="0">
                <a:latin typeface="Times New Roman" panose="02020603050405020304" pitchFamily="18" charset="0"/>
                <a:cs typeface="Times New Roman" panose="02020603050405020304" pitchFamily="18" charset="0"/>
              </a:rPr>
              <a:t>H</a:t>
            </a:r>
            <a:r>
              <a:rPr lang="ru-RU" sz="2000" baseline="-25000" dirty="0">
                <a:latin typeface="Times New Roman" panose="02020603050405020304" pitchFamily="18" charset="0"/>
                <a:cs typeface="Times New Roman" panose="02020603050405020304" pitchFamily="18" charset="0"/>
              </a:rPr>
              <a:t>5</a:t>
            </a:r>
            <a:r>
              <a:rPr lang="ru-RU"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S</a:t>
            </a:r>
            <a:r>
              <a:rPr lang="ru-RU"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C</a:t>
            </a:r>
            <a:r>
              <a:rPr lang="ru-RU" sz="2000" baseline="-25000" dirty="0">
                <a:latin typeface="Times New Roman" panose="02020603050405020304" pitchFamily="18" charset="0"/>
                <a:cs typeface="Times New Roman" panose="02020603050405020304" pitchFamily="18" charset="0"/>
              </a:rPr>
              <a:t>2</a:t>
            </a:r>
            <a:r>
              <a:rPr lang="ru-RU" sz="2000" dirty="0">
                <a:latin typeface="Times New Roman" panose="02020603050405020304" pitchFamily="18" charset="0"/>
                <a:cs typeface="Times New Roman" panose="02020603050405020304" pitchFamily="18" charset="0"/>
              </a:rPr>
              <a:t>H</a:t>
            </a:r>
            <a:r>
              <a:rPr lang="ru-RU" sz="2000" baseline="-25000" dirty="0">
                <a:latin typeface="Times New Roman" panose="02020603050405020304" pitchFamily="18" charset="0"/>
                <a:cs typeface="Times New Roman" panose="02020603050405020304" pitchFamily="18" charset="0"/>
              </a:rPr>
              <a:t>5</a:t>
            </a:r>
            <a:r>
              <a:rPr lang="ru-RU" sz="2000" dirty="0">
                <a:latin typeface="Times New Roman" panose="02020603050405020304" pitchFamily="18" charset="0"/>
                <a:cs typeface="Times New Roman" panose="02020603050405020304" pitchFamily="18" charset="0"/>
              </a:rPr>
              <a:t> + 2</a:t>
            </a:r>
            <a:r>
              <a:rPr lang="en-US" sz="2000" dirty="0" err="1">
                <a:latin typeface="Times New Roman" panose="02020603050405020304" pitchFamily="18" charset="0"/>
                <a:cs typeface="Times New Roman" panose="02020603050405020304" pitchFamily="18" charset="0"/>
              </a:rPr>
              <a:t>NaI</a:t>
            </a:r>
            <a:endParaRPr lang="ru-RU" sz="2000"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915816" y="2663017"/>
            <a:ext cx="3643946" cy="400110"/>
          </a:xfrm>
          <a:prstGeom prst="rect">
            <a:avLst/>
          </a:prstGeom>
        </p:spPr>
        <p:txBody>
          <a:bodyPr wrap="square">
            <a:spAutoFit/>
          </a:bodyPr>
          <a:lstStyle/>
          <a:p>
            <a:pPr algn="l" rtl="0"/>
            <a:r>
              <a:rPr lang="en-US" sz="2000" dirty="0">
                <a:latin typeface="Times New Roman" panose="02020603050405020304" pitchFamily="18" charset="0"/>
                <a:cs typeface="Times New Roman" panose="02020603050405020304" pitchFamily="18" charset="0"/>
              </a:rPr>
              <a:t>C</a:t>
            </a:r>
            <a:r>
              <a:rPr lang="ru-RU" sz="2000" baseline="-25000" dirty="0">
                <a:latin typeface="Times New Roman" panose="02020603050405020304" pitchFamily="18" charset="0"/>
                <a:cs typeface="Times New Roman" panose="02020603050405020304" pitchFamily="18" charset="0"/>
              </a:rPr>
              <a:t>2</a:t>
            </a:r>
            <a:r>
              <a:rPr lang="ru-RU" sz="2000" dirty="0">
                <a:latin typeface="Times New Roman" panose="02020603050405020304" pitchFamily="18" charset="0"/>
                <a:cs typeface="Times New Roman" panose="02020603050405020304" pitchFamily="18" charset="0"/>
              </a:rPr>
              <a:t>H</a:t>
            </a:r>
            <a:r>
              <a:rPr lang="ru-RU" sz="2000" baseline="-25000" dirty="0">
                <a:latin typeface="Times New Roman" panose="02020603050405020304" pitchFamily="18" charset="0"/>
                <a:cs typeface="Times New Roman" panose="02020603050405020304" pitchFamily="18" charset="0"/>
              </a:rPr>
              <a:t>5</a:t>
            </a:r>
            <a:r>
              <a:rPr lang="en-US" sz="2000" dirty="0">
                <a:latin typeface="Times New Roman" panose="02020603050405020304" pitchFamily="18" charset="0"/>
                <a:cs typeface="Times New Roman" panose="02020603050405020304" pitchFamily="18" charset="0"/>
              </a:rPr>
              <a:t>Br </a:t>
            </a:r>
            <a:r>
              <a:rPr lang="ru-RU"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NaI</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C</a:t>
            </a:r>
            <a:r>
              <a:rPr lang="ru-RU" sz="2000" baseline="-25000" dirty="0">
                <a:latin typeface="Times New Roman" panose="02020603050405020304" pitchFamily="18" charset="0"/>
                <a:cs typeface="Times New Roman" panose="02020603050405020304" pitchFamily="18" charset="0"/>
              </a:rPr>
              <a:t>2</a:t>
            </a:r>
            <a:r>
              <a:rPr lang="ru-RU" sz="2000" dirty="0">
                <a:latin typeface="Times New Roman" panose="02020603050405020304" pitchFamily="18" charset="0"/>
                <a:cs typeface="Times New Roman" panose="02020603050405020304" pitchFamily="18" charset="0"/>
              </a:rPr>
              <a:t>H</a:t>
            </a:r>
            <a:r>
              <a:rPr lang="ru-RU" sz="2000" baseline="-25000" dirty="0">
                <a:latin typeface="Times New Roman" panose="02020603050405020304" pitchFamily="18" charset="0"/>
                <a:cs typeface="Times New Roman" panose="02020603050405020304" pitchFamily="18" charset="0"/>
              </a:rPr>
              <a:t>5</a:t>
            </a:r>
            <a:r>
              <a:rPr lang="en-US" sz="2000" dirty="0">
                <a:latin typeface="Times New Roman" panose="02020603050405020304" pitchFamily="18" charset="0"/>
                <a:cs typeface="Times New Roman" panose="02020603050405020304" pitchFamily="18" charset="0"/>
              </a:rPr>
              <a:t>I </a:t>
            </a:r>
            <a:r>
              <a:rPr lang="ru-RU"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NaBr</a:t>
            </a:r>
            <a:r>
              <a:rPr lang="en-US"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697DD06E-3725-4EB0-A684-D6D6E43CB6E6}"/>
              </a:ext>
            </a:extLst>
          </p:cNvPr>
          <p:cNvSpPr/>
          <p:nvPr/>
        </p:nvSpPr>
        <p:spPr>
          <a:xfrm>
            <a:off x="251520" y="4556301"/>
            <a:ext cx="2986715" cy="400110"/>
          </a:xfrm>
          <a:prstGeom prst="rect">
            <a:avLst/>
          </a:prstGeom>
        </p:spPr>
        <p:txBody>
          <a:bodyPr wrap="square">
            <a:spAutoFit/>
          </a:bodyPr>
          <a:lstStyle/>
          <a:p>
            <a:pPr algn="l" rtl="0"/>
            <a:r>
              <a:rPr lang="en-US" sz="2000" dirty="0">
                <a:latin typeface="Times New Roman" panose="02020603050405020304" pitchFamily="18" charset="0"/>
                <a:cs typeface="Times New Roman" panose="02020603050405020304" pitchFamily="18" charset="0"/>
              </a:rPr>
              <a:t>9. </a:t>
            </a:r>
            <a:r>
              <a:rPr lang="ru-RU" sz="2000" dirty="0" err="1">
                <a:latin typeface="Times New Roman" panose="02020603050405020304" pitchFamily="18" charset="0"/>
                <a:cs typeface="Times New Roman" panose="02020603050405020304" pitchFamily="18" charset="0"/>
              </a:rPr>
              <a:t>Interaction</a:t>
            </a:r>
            <a:r>
              <a:rPr lang="ru-RU" sz="2000" dirty="0">
                <a:latin typeface="Times New Roman" panose="02020603050405020304" pitchFamily="18" charset="0"/>
                <a:cs typeface="Times New Roman" panose="02020603050405020304" pitchFamily="18" charset="0"/>
              </a:rPr>
              <a:t> with metals</a:t>
            </a:r>
          </a:p>
        </p:txBody>
      </p:sp>
      <p:sp>
        <p:nvSpPr>
          <p:cNvPr id="10" name="Прямоугольник 9">
            <a:extLst>
              <a:ext uri="{FF2B5EF4-FFF2-40B4-BE49-F238E27FC236}">
                <a16:creationId xmlns:a16="http://schemas.microsoft.com/office/drawing/2014/main" id="{7A582DC2-E421-4D91-BBD8-9075E1ED5D0A}"/>
              </a:ext>
            </a:extLst>
          </p:cNvPr>
          <p:cNvSpPr/>
          <p:nvPr/>
        </p:nvSpPr>
        <p:spPr>
          <a:xfrm>
            <a:off x="2555776" y="4958217"/>
            <a:ext cx="3185487" cy="400110"/>
          </a:xfrm>
          <a:prstGeom prst="rect">
            <a:avLst/>
          </a:prstGeom>
        </p:spPr>
        <p:txBody>
          <a:bodyPr wrap="square">
            <a:spAutoFit/>
          </a:bodyPr>
          <a:lstStyle/>
          <a:p>
            <a:pPr algn="l" rtl="0"/>
            <a:r>
              <a:rPr lang="ru-RU" sz="2000" dirty="0">
                <a:latin typeface="Times New Roman" panose="02020603050405020304" pitchFamily="18" charset="0"/>
                <a:cs typeface="Times New Roman" panose="02020603050405020304" pitchFamily="18" charset="0"/>
              </a:rPr>
              <a:t>Obtaining Grignard reagents:</a:t>
            </a:r>
          </a:p>
        </p:txBody>
      </p:sp>
      <p:sp>
        <p:nvSpPr>
          <p:cNvPr id="11" name="TextBox 10">
            <a:extLst>
              <a:ext uri="{FF2B5EF4-FFF2-40B4-BE49-F238E27FC236}">
                <a16:creationId xmlns:a16="http://schemas.microsoft.com/office/drawing/2014/main" id="{F0F18119-2E28-423F-B418-DF123BBF5426}"/>
              </a:ext>
            </a:extLst>
          </p:cNvPr>
          <p:cNvSpPr txBox="1"/>
          <p:nvPr/>
        </p:nvSpPr>
        <p:spPr>
          <a:xfrm>
            <a:off x="1414667" y="5760243"/>
            <a:ext cx="2562112"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CH</a:t>
            </a:r>
            <a:r>
              <a:rPr lang="en-US" sz="2000" b="1" baseline="-25000" dirty="0">
                <a:latin typeface="Times New Roman" panose="02020603050405020304" pitchFamily="18" charset="0"/>
                <a:cs typeface="Times New Roman" panose="02020603050405020304" pitchFamily="18" charset="0"/>
              </a:rPr>
              <a:t>3</a:t>
            </a:r>
            <a:r>
              <a:rPr lang="en-US" sz="2000" b="1" dirty="0">
                <a:latin typeface="Times New Roman" panose="02020603050405020304" pitchFamily="18" charset="0"/>
                <a:cs typeface="Times New Roman" panose="02020603050405020304" pitchFamily="18" charset="0"/>
              </a:rPr>
              <a:t>―CH</a:t>
            </a:r>
            <a:r>
              <a:rPr lang="en-US" sz="2000" b="1" baseline="-25000" dirty="0">
                <a:latin typeface="Times New Roman" panose="02020603050405020304" pitchFamily="18" charset="0"/>
                <a:cs typeface="Times New Roman" panose="02020603050405020304" pitchFamily="18" charset="0"/>
              </a:rPr>
              <a:t>2</a:t>
            </a:r>
            <a:r>
              <a:rPr lang="en-US" sz="2000" b="1" dirty="0">
                <a:latin typeface="Times New Roman" panose="02020603050405020304" pitchFamily="18" charset="0"/>
                <a:cs typeface="Times New Roman" panose="02020603050405020304" pitchFamily="18" charset="0"/>
              </a:rPr>
              <a:t>―Br + </a:t>
            </a:r>
            <a:r>
              <a:rPr lang="en-US" sz="2000" b="1" dirty="0">
                <a:solidFill>
                  <a:srgbClr val="FF0000"/>
                </a:solidFill>
                <a:latin typeface="Times New Roman" panose="02020603050405020304" pitchFamily="18" charset="0"/>
                <a:cs typeface="Times New Roman" panose="02020603050405020304" pitchFamily="18" charset="0"/>
              </a:rPr>
              <a:t>Mg</a:t>
            </a:r>
            <a:endParaRPr lang="ru-RU" sz="2000" b="1" dirty="0">
              <a:solidFill>
                <a:srgbClr val="FF0000"/>
              </a:solidFill>
              <a:latin typeface="Times New Roman" panose="02020603050405020304" pitchFamily="18" charset="0"/>
              <a:cs typeface="Times New Roman" panose="02020603050405020304" pitchFamily="18" charset="0"/>
            </a:endParaRPr>
          </a:p>
        </p:txBody>
      </p:sp>
      <p:cxnSp>
        <p:nvCxnSpPr>
          <p:cNvPr id="12" name="Прямая со стрелкой 11">
            <a:extLst>
              <a:ext uri="{FF2B5EF4-FFF2-40B4-BE49-F238E27FC236}">
                <a16:creationId xmlns:a16="http://schemas.microsoft.com/office/drawing/2014/main" id="{085F57B7-42FC-4970-AFCB-E135173B66A2}"/>
              </a:ext>
            </a:extLst>
          </p:cNvPr>
          <p:cNvCxnSpPr>
            <a:cxnSpLocks/>
          </p:cNvCxnSpPr>
          <p:nvPr/>
        </p:nvCxnSpPr>
        <p:spPr>
          <a:xfrm>
            <a:off x="3862939" y="5944909"/>
            <a:ext cx="11521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0584DD2-EB20-4B54-B340-2E528AD581A4}"/>
              </a:ext>
            </a:extLst>
          </p:cNvPr>
          <p:cNvSpPr txBox="1"/>
          <p:nvPr/>
        </p:nvSpPr>
        <p:spPr>
          <a:xfrm>
            <a:off x="5015067" y="5749561"/>
            <a:ext cx="2549096"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CH</a:t>
            </a:r>
            <a:r>
              <a:rPr lang="en-US" sz="2000" b="1" baseline="-25000" dirty="0">
                <a:latin typeface="Times New Roman" panose="02020603050405020304" pitchFamily="18" charset="0"/>
                <a:cs typeface="Times New Roman" panose="02020603050405020304" pitchFamily="18" charset="0"/>
              </a:rPr>
              <a:t>3</a:t>
            </a:r>
            <a:r>
              <a:rPr lang="en-US" sz="2000" b="1" dirty="0">
                <a:latin typeface="Times New Roman" panose="02020603050405020304" pitchFamily="18" charset="0"/>
                <a:cs typeface="Times New Roman" panose="02020603050405020304" pitchFamily="18" charset="0"/>
              </a:rPr>
              <a:t>―CH</a:t>
            </a:r>
            <a:r>
              <a:rPr lang="en-US" sz="2000" b="1" baseline="-25000" dirty="0">
                <a:latin typeface="Times New Roman" panose="02020603050405020304" pitchFamily="18" charset="0"/>
                <a:cs typeface="Times New Roman" panose="02020603050405020304" pitchFamily="18" charset="0"/>
              </a:rPr>
              <a:t>2</a:t>
            </a:r>
            <a:r>
              <a:rPr lang="en-US" sz="2000" b="1" dirty="0">
                <a:latin typeface="Times New Roman" panose="02020603050405020304" pitchFamily="18" charset="0"/>
                <a:cs typeface="Times New Roman" panose="02020603050405020304" pitchFamily="18" charset="0"/>
              </a:rPr>
              <a:t>―</a:t>
            </a:r>
            <a:r>
              <a:rPr lang="en-US" sz="2000" b="1" dirty="0">
                <a:solidFill>
                  <a:srgbClr val="FF0000"/>
                </a:solidFill>
                <a:latin typeface="Times New Roman" panose="02020603050405020304" pitchFamily="18" charset="0"/>
                <a:cs typeface="Times New Roman" panose="02020603050405020304" pitchFamily="18" charset="0"/>
              </a:rPr>
              <a:t>Mg</a:t>
            </a:r>
            <a:r>
              <a:rPr lang="en-US" sz="2000" b="1" dirty="0">
                <a:latin typeface="Times New Roman" panose="02020603050405020304" pitchFamily="18" charset="0"/>
                <a:cs typeface="Times New Roman" panose="02020603050405020304" pitchFamily="18" charset="0"/>
              </a:rPr>
              <a:t>―Br</a:t>
            </a:r>
            <a:endParaRPr lang="ru-RU" sz="2000" b="1" dirty="0">
              <a:solidFill>
                <a:schemeClr val="accent5">
                  <a:lumMod val="60000"/>
                  <a:lumOff val="40000"/>
                </a:schemeClr>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6D3C1D26-A868-4C9F-99BA-38BC62FF8874}"/>
              </a:ext>
            </a:extLst>
          </p:cNvPr>
          <p:cNvSpPr txBox="1"/>
          <p:nvPr/>
        </p:nvSpPr>
        <p:spPr>
          <a:xfrm>
            <a:off x="4117440" y="5606354"/>
            <a:ext cx="811441"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Ether</a:t>
            </a: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692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7499D05-D002-4040-9FD2-6270A86EF7E5}"/>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300"/>
                    </a14:imgEffect>
                  </a14:imgLayer>
                </a14:imgProps>
              </a:ext>
            </a:extLst>
          </a:blip>
          <a:srcRect t="5900" r="-402"/>
          <a:stretch/>
        </p:blipFill>
        <p:spPr>
          <a:xfrm>
            <a:off x="0" y="0"/>
            <a:ext cx="9180512" cy="6866106"/>
          </a:xfrm>
          <a:prstGeom prst="rect">
            <a:avLst/>
          </a:prstGeom>
        </p:spPr>
      </p:pic>
    </p:spTree>
    <p:extLst>
      <p:ext uri="{BB962C8B-B14F-4D97-AF65-F5344CB8AC3E}">
        <p14:creationId xmlns:p14="http://schemas.microsoft.com/office/powerpoint/2010/main" val="3415871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71414"/>
            <a:ext cx="9144000" cy="8382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Monomolecular nucleophilic substitution</a:t>
            </a:r>
            <a:r>
              <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 (</a:t>
            </a: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S</a:t>
            </a:r>
            <a:r>
              <a:rPr lang="en-US" b="1" cap="none" baseline="-25000"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N</a:t>
            </a: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1)</a:t>
            </a:r>
            <a:endPar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6" name="Содержимое 2"/>
          <p:cNvSpPr>
            <a:spLocks noGrp="1"/>
          </p:cNvSpPr>
          <p:nvPr>
            <p:ph idx="1"/>
          </p:nvPr>
        </p:nvSpPr>
        <p:spPr>
          <a:xfrm>
            <a:off x="142844" y="1142984"/>
            <a:ext cx="8848756" cy="5500726"/>
          </a:xfrm>
        </p:spPr>
        <p:txBody>
          <a:bodyPr/>
          <a:lstStyle/>
          <a:p>
            <a:pPr>
              <a:buNone/>
            </a:pPr>
            <a:endParaRPr lang="ru-RU"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buNone/>
            </a:pPr>
            <a:endParaRPr lang="ru-RU"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buNone/>
            </a:pPr>
            <a:endParaRPr lang="ru-RU"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buNone/>
            </a:pPr>
            <a:endParaRPr lang="ru-RU"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buNone/>
            </a:pPr>
            <a:endParaRPr lang="ru-RU"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sp>
        <p:nvSpPr>
          <p:cNvPr id="7" name="Прямоугольник 6"/>
          <p:cNvSpPr/>
          <p:nvPr/>
        </p:nvSpPr>
        <p:spPr>
          <a:xfrm>
            <a:off x="285720" y="1500174"/>
            <a:ext cx="8572560" cy="2277547"/>
          </a:xfrm>
          <a:prstGeom prst="rect">
            <a:avLst/>
          </a:prstGeom>
        </p:spPr>
        <p:txBody>
          <a:bodyPr wrap="square">
            <a:spAutoFit/>
          </a:bodyPr>
          <a:lstStyle/>
          <a:p>
            <a:pPr algn="just"/>
            <a:endParaRPr lang="ru-RU" sz="32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lgn="just">
              <a:buFont typeface="Wingdings" pitchFamily="2" charset="2"/>
              <a:buChar char="ü"/>
            </a:pPr>
            <a:endParaRPr lang="ru-RU" sz="32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lgn="just"/>
            <a:endParaRPr lang="ru-RU" sz="32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lgn="just">
              <a:buFont typeface="Wingdings" pitchFamily="2" charset="2"/>
              <a:buChar char="ü"/>
            </a:pPr>
            <a:endParaRPr lang="ru-RU" sz="14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lgn="just"/>
            <a:endParaRPr lang="ru-RU" sz="32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142346" name="Object 10"/>
          <p:cNvGraphicFramePr>
            <a:graphicFrameLocks noChangeAspect="1"/>
          </p:cNvGraphicFramePr>
          <p:nvPr/>
        </p:nvGraphicFramePr>
        <p:xfrm>
          <a:off x="285750" y="1360488"/>
          <a:ext cx="8469313" cy="1600200"/>
        </p:xfrm>
        <a:graphic>
          <a:graphicData uri="http://schemas.openxmlformats.org/presentationml/2006/ole">
            <mc:AlternateContent xmlns:mc="http://schemas.openxmlformats.org/markup-compatibility/2006">
              <mc:Choice xmlns:v="urn:schemas-microsoft-com:vml" Requires="v">
                <p:oleObj name="CS ChemDraw Drawing" r:id="rId2" imgW="6336574" imgH="1194526" progId="ChemDraw.Document.6.0">
                  <p:embed/>
                </p:oleObj>
              </mc:Choice>
              <mc:Fallback>
                <p:oleObj name="CS ChemDraw Drawing" r:id="rId2" imgW="6336574" imgH="1194526" progId="ChemDraw.Document.6.0">
                  <p:embed/>
                  <p:pic>
                    <p:nvPicPr>
                      <p:cNvPr id="0"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1360488"/>
                        <a:ext cx="8469313"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Прямоугольник 10"/>
          <p:cNvSpPr/>
          <p:nvPr/>
        </p:nvSpPr>
        <p:spPr>
          <a:xfrm>
            <a:off x="285720" y="3000372"/>
            <a:ext cx="8572560" cy="3323987"/>
          </a:xfrm>
          <a:prstGeom prst="rect">
            <a:avLst/>
          </a:prstGeom>
        </p:spPr>
        <p:txBody>
          <a:bodyPr wrap="square">
            <a:spAutoFit/>
          </a:bodyPr>
          <a:lstStyle/>
          <a:p>
            <a:pPr algn="just">
              <a:spcAft>
                <a:spcPts val="1200"/>
              </a:spcAft>
              <a:buFont typeface="Wingdings" pitchFamily="2" charset="2"/>
              <a:buChar char="ü"/>
            </a:pPr>
            <a:r>
              <a:rPr lang="ru-RU"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The rate-limiting step of the reaction is the ionization of the substrate, leading to the formation of a planar carbocation. The more stable the resulting carbocation, the higher the rate of the reaction. Thus, the reactivity of alkyl halides increases in the series</a:t>
            </a: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primary</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&lt;</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secondary</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&lt;</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tertiary</a:t>
            </a:r>
            <a:r>
              <a:rPr lang="ru-RU" sz="2000" b="1" dirty="0">
                <a:ln w="1905"/>
                <a:effectLst>
                  <a:innerShdw blurRad="69850" dist="43180" dir="5400000">
                    <a:srgbClr val="000000">
                      <a:alpha val="65000"/>
                    </a:srgbClr>
                  </a:innerShdw>
                </a:effectLst>
                <a:latin typeface="Times New Roman" pitchFamily="18" charset="0"/>
                <a:cs typeface="Times New Roman" pitchFamily="18" charset="0"/>
              </a:rPr>
              <a:t>.</a:t>
            </a:r>
          </a:p>
          <a:p>
            <a:pPr algn="just">
              <a:spcAft>
                <a:spcPts val="1200"/>
              </a:spcAft>
              <a:buFont typeface="Wingdings" pitchFamily="2" charset="2"/>
              <a:buChar char="ü"/>
            </a:pP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The reaction rate does not depend on the nature and concentration of the nucleophile</a:t>
            </a: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p>
          <a:p>
            <a:pPr algn="just">
              <a:spcAft>
                <a:spcPts val="1200"/>
              </a:spcAft>
              <a:buFont typeface="Wingdings" pitchFamily="2" charset="2"/>
              <a:buChar char="ü"/>
            </a:pP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The stereochemical result of the reaction is racemization.</a:t>
            </a:r>
            <a:endPar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algn="just">
              <a:spcAft>
                <a:spcPts val="1200"/>
              </a:spcAft>
              <a:buFont typeface="Wingdings" pitchFamily="2" charset="2"/>
              <a:buChar char="ü"/>
            </a:pP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The reaction may be accompanied by rearrangements of carbocations at an intermediate stage</a:t>
            </a: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endParaRPr lang="ru-RU" sz="2000" b="1" dirty="0">
              <a:ln w="1905"/>
              <a:solidFill>
                <a:srgbClr val="FF0000"/>
              </a:solidFill>
              <a:effectLst>
                <a:innerShdw blurRad="69850" dist="43180" dir="5400000">
                  <a:srgbClr val="000000">
                    <a:alpha val="65000"/>
                  </a:srgbClr>
                </a:innerShdw>
              </a:effectLst>
            </a:endParaRPr>
          </a:p>
        </p:txBody>
      </p:sp>
      <p:sp>
        <p:nvSpPr>
          <p:cNvPr id="3" name="Прямоугольник 2">
            <a:extLst>
              <a:ext uri="{FF2B5EF4-FFF2-40B4-BE49-F238E27FC236}">
                <a16:creationId xmlns:a16="http://schemas.microsoft.com/office/drawing/2014/main" id="{12968D18-4A86-428A-A1C6-8F737FB0D9D1}"/>
              </a:ext>
            </a:extLst>
          </p:cNvPr>
          <p:cNvSpPr/>
          <p:nvPr/>
        </p:nvSpPr>
        <p:spPr>
          <a:xfrm>
            <a:off x="1691680" y="1700808"/>
            <a:ext cx="1152128" cy="28803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a:t>slowly</a:t>
            </a:r>
            <a:endParaRPr lang="uk-UA"/>
          </a:p>
        </p:txBody>
      </p:sp>
      <p:sp>
        <p:nvSpPr>
          <p:cNvPr id="8" name="Прямоугольник 7">
            <a:extLst>
              <a:ext uri="{FF2B5EF4-FFF2-40B4-BE49-F238E27FC236}">
                <a16:creationId xmlns:a16="http://schemas.microsoft.com/office/drawing/2014/main" id="{2AF505BF-DB54-483E-9808-36E2900D8294}"/>
              </a:ext>
            </a:extLst>
          </p:cNvPr>
          <p:cNvSpPr/>
          <p:nvPr/>
        </p:nvSpPr>
        <p:spPr>
          <a:xfrm>
            <a:off x="3707904" y="2048789"/>
            <a:ext cx="1152128" cy="28803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a:t>fast</a:t>
            </a:r>
            <a:endParaRPr lang="uk-U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1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left)">
                                      <p:cBhvr>
                                        <p:cTn id="12" dur="10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ipe(left)">
                                      <p:cBhvr>
                                        <p:cTn id="17" dur="10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wipe(left)">
                                      <p:cBhvr>
                                        <p:cTn id="22"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71414"/>
            <a:ext cx="9144000" cy="8382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Bimolecular nucleophilic substitution</a:t>
            </a:r>
            <a:r>
              <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 (</a:t>
            </a: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S</a:t>
            </a:r>
            <a:r>
              <a:rPr lang="en-US" b="1" cap="none" baseline="-25000"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N</a:t>
            </a:r>
            <a:r>
              <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2</a:t>
            </a: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a:t>
            </a:r>
            <a:endPar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6" name="Содержимое 2"/>
          <p:cNvSpPr>
            <a:spLocks noGrp="1"/>
          </p:cNvSpPr>
          <p:nvPr>
            <p:ph idx="1"/>
          </p:nvPr>
        </p:nvSpPr>
        <p:spPr>
          <a:xfrm>
            <a:off x="142844" y="1142984"/>
            <a:ext cx="8848756" cy="5500726"/>
          </a:xfrm>
        </p:spPr>
        <p:txBody>
          <a:bodyPr/>
          <a:lstStyle/>
          <a:p>
            <a:pPr>
              <a:buNone/>
            </a:pPr>
            <a:endParaRPr lang="ru-RU"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buNone/>
            </a:pPr>
            <a:endParaRPr lang="ru-RU"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buNone/>
            </a:pPr>
            <a:endParaRPr lang="ru-RU"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buNone/>
            </a:pPr>
            <a:endParaRPr lang="ru-RU"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buNone/>
            </a:pPr>
            <a:endParaRPr lang="ru-RU"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sp>
        <p:nvSpPr>
          <p:cNvPr id="7" name="Прямоугольник 6"/>
          <p:cNvSpPr/>
          <p:nvPr/>
        </p:nvSpPr>
        <p:spPr>
          <a:xfrm>
            <a:off x="285720" y="1500174"/>
            <a:ext cx="8572560" cy="2277547"/>
          </a:xfrm>
          <a:prstGeom prst="rect">
            <a:avLst/>
          </a:prstGeom>
        </p:spPr>
        <p:txBody>
          <a:bodyPr wrap="square">
            <a:spAutoFit/>
          </a:bodyPr>
          <a:lstStyle/>
          <a:p>
            <a:pPr algn="just"/>
            <a:endParaRPr lang="ru-RU" sz="32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lgn="just">
              <a:buFont typeface="Wingdings" pitchFamily="2" charset="2"/>
              <a:buChar char="ü"/>
            </a:pPr>
            <a:endParaRPr lang="ru-RU" sz="32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lgn="just"/>
            <a:endParaRPr lang="ru-RU" sz="32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lgn="just">
              <a:buFont typeface="Wingdings" pitchFamily="2" charset="2"/>
              <a:buChar char="ü"/>
            </a:pPr>
            <a:endParaRPr lang="ru-RU" sz="14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lgn="just"/>
            <a:endParaRPr lang="ru-RU" sz="32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sp>
        <p:nvSpPr>
          <p:cNvPr id="11" name="Прямоугольник 10"/>
          <p:cNvSpPr/>
          <p:nvPr/>
        </p:nvSpPr>
        <p:spPr>
          <a:xfrm>
            <a:off x="285720" y="3000372"/>
            <a:ext cx="8572560" cy="3170099"/>
          </a:xfrm>
          <a:prstGeom prst="rect">
            <a:avLst/>
          </a:prstGeom>
        </p:spPr>
        <p:txBody>
          <a:bodyPr wrap="square">
            <a:spAutoFit/>
          </a:bodyPr>
          <a:lstStyle/>
          <a:p>
            <a:pPr algn="just">
              <a:spcAft>
                <a:spcPts val="1200"/>
              </a:spcAft>
              <a:buFont typeface="Wingdings" pitchFamily="2" charset="2"/>
              <a:buChar char="ü"/>
            </a:pPr>
            <a:r>
              <a:rPr lang="ru-RU"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The reaction is a one-step synchronous process that proceeds through a transition state with a </a:t>
            </a:r>
            <a:r>
              <a:rPr lang="en-US" sz="2000" b="1" dirty="0" err="1">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pentacoordinated</a:t>
            </a:r>
            <a:r>
              <a:rPr lang="en-US"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carbon atom. The more accessible the reaction center for attack by the nucleophile, the higher the reaction rate. Thus, the reactivity of alkyl halides increases in the series </a:t>
            </a: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tertiary</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&lt;</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secondary</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&lt;</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primary</a:t>
            </a: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p>
          <a:p>
            <a:pPr algn="just">
              <a:spcAft>
                <a:spcPts val="1200"/>
              </a:spcAft>
              <a:buFont typeface="Wingdings" pitchFamily="2" charset="2"/>
              <a:buChar char="ü"/>
            </a:pP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The reaction rate depends on the nature and concentration of the nucleophile</a:t>
            </a: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p>
          <a:p>
            <a:pPr algn="just">
              <a:spcAft>
                <a:spcPts val="1200"/>
              </a:spcAft>
              <a:buFont typeface="Wingdings" pitchFamily="2" charset="2"/>
              <a:buChar char="ü"/>
            </a:pP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The stereochemical result of the reaction is the inversion of the configuration (the nucleophile attacks "from the rear"</a:t>
            </a: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p>
        </p:txBody>
      </p:sp>
      <p:graphicFrame>
        <p:nvGraphicFramePr>
          <p:cNvPr id="152579" name="Object 3"/>
          <p:cNvGraphicFramePr>
            <a:graphicFrameLocks noChangeAspect="1"/>
          </p:cNvGraphicFramePr>
          <p:nvPr/>
        </p:nvGraphicFramePr>
        <p:xfrm>
          <a:off x="68263" y="1292225"/>
          <a:ext cx="8904287" cy="1668463"/>
        </p:xfrm>
        <a:graphic>
          <a:graphicData uri="http://schemas.openxmlformats.org/presentationml/2006/ole">
            <mc:AlternateContent xmlns:mc="http://schemas.openxmlformats.org/markup-compatibility/2006">
              <mc:Choice xmlns:v="urn:schemas-microsoft-com:vml" Requires="v">
                <p:oleObj name="CS ChemDraw Drawing" r:id="rId2" imgW="6679474" imgH="1241697" progId="ChemDraw.Document.6.0">
                  <p:embed/>
                </p:oleObj>
              </mc:Choice>
              <mc:Fallback>
                <p:oleObj name="CS ChemDraw Drawing" r:id="rId2" imgW="6679474" imgH="1241697" progId="ChemDraw.Document.6.0">
                  <p:embed/>
                  <p:pic>
                    <p:nvPicPr>
                      <p:cNvPr id="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3" y="1292225"/>
                        <a:ext cx="8904287" cy="166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Прямоугольник 7">
            <a:extLst>
              <a:ext uri="{FF2B5EF4-FFF2-40B4-BE49-F238E27FC236}">
                <a16:creationId xmlns:a16="http://schemas.microsoft.com/office/drawing/2014/main" id="{C319DAD2-B2EA-4630-B287-8487F95BA834}"/>
              </a:ext>
            </a:extLst>
          </p:cNvPr>
          <p:cNvSpPr/>
          <p:nvPr/>
        </p:nvSpPr>
        <p:spPr>
          <a:xfrm>
            <a:off x="2051720" y="1712867"/>
            <a:ext cx="1152128" cy="28803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a:t>slowly</a:t>
            </a:r>
            <a:endParaRPr lang="uk-UA"/>
          </a:p>
        </p:txBody>
      </p:sp>
      <p:sp>
        <p:nvSpPr>
          <p:cNvPr id="9" name="Прямоугольник 8">
            <a:extLst>
              <a:ext uri="{FF2B5EF4-FFF2-40B4-BE49-F238E27FC236}">
                <a16:creationId xmlns:a16="http://schemas.microsoft.com/office/drawing/2014/main" id="{1716026A-3CE1-4FCF-B0D5-B520D5A5B99F}"/>
              </a:ext>
            </a:extLst>
          </p:cNvPr>
          <p:cNvSpPr/>
          <p:nvPr/>
        </p:nvSpPr>
        <p:spPr>
          <a:xfrm>
            <a:off x="5292080" y="2060848"/>
            <a:ext cx="1152128" cy="28803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a:t>fast</a:t>
            </a:r>
            <a:endParaRPr lang="uk-U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1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left)">
                                      <p:cBhvr>
                                        <p:cTn id="12" dur="10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ipe(left)">
                                      <p:cBhvr>
                                        <p:cTn id="17"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85728"/>
            <a:ext cx="8686800" cy="8382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Nucleophilicity</a:t>
            </a:r>
            <a:endPar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3" name="Содержимое 2"/>
          <p:cNvSpPr>
            <a:spLocks noGrp="1"/>
          </p:cNvSpPr>
          <p:nvPr>
            <p:ph idx="1"/>
          </p:nvPr>
        </p:nvSpPr>
        <p:spPr>
          <a:xfrm>
            <a:off x="142844" y="1142984"/>
            <a:ext cx="8848756" cy="5357850"/>
          </a:xfrm>
        </p:spPr>
        <p:txBody>
          <a:bodyPr>
            <a:normAutofit fontScale="62500" lnSpcReduction="20000"/>
          </a:bodyPr>
          <a:lstStyle/>
          <a:p>
            <a:pPr marL="0" indent="0" algn="just">
              <a:lnSpc>
                <a:spcPct val="120000"/>
              </a:lnSpc>
              <a:spcBef>
                <a:spcPts val="0"/>
              </a:spcBef>
              <a:buNone/>
            </a:pPr>
            <a:r>
              <a:rPr lang="en-US" sz="3600" b="1" i="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Nucleophilicity</a:t>
            </a:r>
            <a:r>
              <a:rPr lang="ru-RU" sz="36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 </a:t>
            </a:r>
            <a:r>
              <a:rPr lang="en-US" sz="36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is the ability to donate a pair of electrons to an electrophilic carbon atom or another positively charged atom other than a proton</a:t>
            </a:r>
            <a:r>
              <a:rPr lang="ru-RU" sz="36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a:t>
            </a:r>
          </a:p>
          <a:p>
            <a:pPr marL="0" indent="0" algn="just">
              <a:lnSpc>
                <a:spcPct val="120000"/>
              </a:lnSpc>
              <a:spcBef>
                <a:spcPts val="0"/>
              </a:spcBef>
              <a:buNone/>
            </a:pPr>
            <a:endParaRPr lang="ru-RU" sz="36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endParaRPr>
          </a:p>
          <a:p>
            <a:pPr marL="0" indent="0" algn="just">
              <a:lnSpc>
                <a:spcPct val="120000"/>
              </a:lnSpc>
              <a:spcBef>
                <a:spcPts val="0"/>
              </a:spcBef>
              <a:buFont typeface="Wingdings" pitchFamily="2" charset="2"/>
              <a:buChar char="ü"/>
            </a:pPr>
            <a:r>
              <a:rPr lang="ru-RU" sz="36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the nucleophilicity of negatively charged nucleophiles is higher than that of the corresponding conjugated acids</a:t>
            </a:r>
            <a:r>
              <a:rPr lang="ru-RU" sz="36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a:t>
            </a:r>
          </a:p>
          <a:p>
            <a:pPr marL="0" indent="0" algn="just">
              <a:lnSpc>
                <a:spcPct val="120000"/>
              </a:lnSpc>
              <a:spcBef>
                <a:spcPts val="0"/>
              </a:spcBef>
              <a:buFont typeface="Wingdings" pitchFamily="2" charset="2"/>
              <a:buChar char="ü"/>
            </a:pPr>
            <a:endParaRPr lang="ru-RU" sz="36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endParaRPr>
          </a:p>
          <a:p>
            <a:pPr marL="0" indent="0" algn="just">
              <a:lnSpc>
                <a:spcPct val="120000"/>
              </a:lnSpc>
              <a:spcBef>
                <a:spcPts val="0"/>
              </a:spcBef>
              <a:buFont typeface="Wingdings" pitchFamily="2" charset="2"/>
              <a:buChar char="ü"/>
            </a:pPr>
            <a:r>
              <a:rPr lang="ru-RU" sz="36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in the PTE period, nucleophilicity changes in parallel with basicity</a:t>
            </a:r>
            <a:endParaRPr lang="ru-RU" sz="36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endParaRPr>
          </a:p>
          <a:p>
            <a:pPr marL="0" indent="0" algn="ctr">
              <a:lnSpc>
                <a:spcPct val="120000"/>
              </a:lnSpc>
              <a:spcBef>
                <a:spcPts val="0"/>
              </a:spcBef>
              <a:buNone/>
            </a:pPr>
            <a:r>
              <a:rPr lang="en-US" sz="36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NH</a:t>
            </a:r>
            <a:r>
              <a:rPr lang="ru-RU" sz="3600" b="1" baseline="-2500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2</a:t>
            </a:r>
            <a:r>
              <a:rPr lang="ru-RU" sz="3600" b="1" baseline="3000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r>
              <a:rPr lang="ru-RU" sz="36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&gt; </a:t>
            </a:r>
            <a:r>
              <a:rPr lang="en-US" sz="36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RO</a:t>
            </a:r>
            <a:r>
              <a:rPr lang="ru-RU" sz="3600" b="1" baseline="3000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r>
              <a:rPr lang="ru-RU" sz="36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&gt; </a:t>
            </a:r>
            <a:r>
              <a:rPr lang="en-US" sz="36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OH</a:t>
            </a:r>
            <a:r>
              <a:rPr lang="ru-RU" sz="3600" b="1" baseline="3000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r>
              <a:rPr lang="ru-RU" sz="36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&gt; </a:t>
            </a:r>
            <a:r>
              <a:rPr lang="en-US" sz="36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R</a:t>
            </a:r>
            <a:r>
              <a:rPr lang="ru-RU" sz="3600" b="1" baseline="-2500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2</a:t>
            </a:r>
            <a:r>
              <a:rPr lang="en-US" sz="36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NH</a:t>
            </a:r>
            <a:r>
              <a:rPr lang="ru-RU" sz="36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&gt; </a:t>
            </a:r>
            <a:r>
              <a:rPr lang="en-US" sz="3600" b="1" dirty="0" err="1">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ArO</a:t>
            </a:r>
            <a:r>
              <a:rPr lang="ru-RU" sz="3600" b="1" baseline="3000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r>
              <a:rPr lang="ru-RU" sz="36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&gt; </a:t>
            </a:r>
            <a:r>
              <a:rPr lang="en-US" sz="36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NH</a:t>
            </a:r>
            <a:r>
              <a:rPr lang="ru-RU" sz="3600" b="1" baseline="-2500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3</a:t>
            </a:r>
            <a:r>
              <a:rPr lang="ru-RU" sz="36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&gt;  </a:t>
            </a:r>
            <a:r>
              <a:rPr lang="en-US" sz="36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F</a:t>
            </a:r>
            <a:r>
              <a:rPr lang="ru-RU" sz="3600" b="1" baseline="3000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r>
              <a:rPr lang="ru-RU" sz="36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ru-RU" sz="2000" b="1" dirty="0">
                <a:ln w="1905"/>
                <a:solidFill>
                  <a:srgbClr val="FF0000"/>
                </a:solidFill>
                <a:effectLst>
                  <a:innerShdw blurRad="69850" dist="43180" dir="5400000">
                    <a:srgbClr val="000000">
                      <a:alpha val="65000"/>
                    </a:srgbClr>
                  </a:innerShdw>
                </a:effectLst>
              </a:rPr>
              <a:t>…</a:t>
            </a:r>
          </a:p>
          <a:p>
            <a:pPr marL="0" indent="0" algn="just">
              <a:lnSpc>
                <a:spcPct val="120000"/>
              </a:lnSpc>
              <a:spcBef>
                <a:spcPts val="0"/>
              </a:spcBef>
              <a:buFont typeface="Wingdings" pitchFamily="2" charset="2"/>
              <a:buChar char="ü"/>
            </a:pPr>
            <a:endParaRPr lang="ru-RU" sz="36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endParaRPr>
          </a:p>
          <a:p>
            <a:pPr marL="0" indent="0" algn="just">
              <a:lnSpc>
                <a:spcPct val="120000"/>
              </a:lnSpc>
              <a:spcBef>
                <a:spcPts val="0"/>
              </a:spcBef>
              <a:buFont typeface="Wingdings" pitchFamily="2" charset="2"/>
              <a:buChar char="ü"/>
            </a:pPr>
            <a:r>
              <a:rPr lang="ru-RU" sz="36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in the PTE group, nucleophilicity increases from top to bottom (whereas basicity decreases</a:t>
            </a:r>
            <a:r>
              <a:rPr lang="ru-RU" sz="36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a:t>
            </a:r>
          </a:p>
          <a:p>
            <a:pPr marL="0" indent="0" algn="ctr">
              <a:lnSpc>
                <a:spcPct val="120000"/>
              </a:lnSpc>
              <a:spcBef>
                <a:spcPts val="0"/>
              </a:spcBef>
              <a:buNone/>
            </a:pPr>
            <a:r>
              <a:rPr lang="en-US" sz="42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I</a:t>
            </a:r>
            <a:r>
              <a:rPr lang="en-US" sz="4200" b="1" baseline="3000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r>
              <a:rPr lang="en-US" sz="42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&gt; Br</a:t>
            </a:r>
            <a:r>
              <a:rPr lang="en-US" sz="4200" b="1" baseline="3000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r>
              <a:rPr lang="en-US" sz="42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&gt; </a:t>
            </a:r>
            <a:r>
              <a:rPr lang="en-US" sz="4200" b="1" dirty="0" err="1">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Cl</a:t>
            </a:r>
            <a:r>
              <a:rPr lang="en-US" sz="4200" b="1" baseline="3000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r>
              <a:rPr lang="en-US" sz="42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&gt; F</a:t>
            </a:r>
            <a:r>
              <a:rPr lang="en-US" sz="4200" b="1" baseline="3000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endParaRPr lang="ru-RU" sz="42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marL="0" indent="0" algn="just">
              <a:lnSpc>
                <a:spcPct val="120000"/>
              </a:lnSpc>
              <a:spcBef>
                <a:spcPts val="0"/>
              </a:spcBef>
              <a:buFont typeface="Wingdings" pitchFamily="2" charset="2"/>
              <a:buChar char="ü"/>
            </a:pPr>
            <a:endParaRPr lang="ru-RU" sz="36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pPr marL="0" indent="0" algn="just">
              <a:lnSpc>
                <a:spcPct val="120000"/>
              </a:lnSpc>
              <a:spcBef>
                <a:spcPts val="0"/>
              </a:spcBef>
              <a:buFont typeface="Wingdings" pitchFamily="2" charset="2"/>
              <a:buChar char="ü"/>
            </a:pPr>
            <a:endParaRPr lang="ru-RU" sz="36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endParaRPr lang="ru-RU" dirty="0"/>
          </a:p>
          <a:p>
            <a:pPr>
              <a:buNone/>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10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left)">
                                      <p:cBhvr>
                                        <p:cTn id="17" dur="10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wipe(left)">
                                      <p:cBhvr>
                                        <p:cTn id="22" dur="10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left)">
                                      <p:cBhvr>
                                        <p:cTn id="27"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42852"/>
            <a:ext cx="8686800" cy="8382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Elimination reactions</a:t>
            </a:r>
            <a:endPar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3" name="Содержимое 2"/>
          <p:cNvSpPr>
            <a:spLocks noGrp="1"/>
          </p:cNvSpPr>
          <p:nvPr>
            <p:ph idx="1"/>
          </p:nvPr>
        </p:nvSpPr>
        <p:spPr>
          <a:xfrm>
            <a:off x="304800" y="1214422"/>
            <a:ext cx="8686800" cy="5357850"/>
          </a:xfrm>
        </p:spPr>
        <p:txBody>
          <a:bodyPr/>
          <a:lstStyle/>
          <a:p>
            <a:pPr marL="0" indent="0" algn="just">
              <a:spcBef>
                <a:spcPts val="0"/>
              </a:spcBef>
              <a:buFont typeface="Wingdings" pitchFamily="2" charset="2"/>
              <a:buChar char="ü"/>
            </a:pPr>
            <a:r>
              <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l-GR"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α</a:t>
            </a:r>
            <a:r>
              <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r>
              <a:rPr lang="en-US"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elimination</a:t>
            </a:r>
            <a:endPar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marL="0" indent="0" algn="just">
              <a:spcBef>
                <a:spcPts val="0"/>
              </a:spcBef>
              <a:buFont typeface="Wingdings" pitchFamily="2" charset="2"/>
              <a:buChar char="ü"/>
            </a:pPr>
            <a:endParaRPr lang="ru-RU" sz="2400" b="1" dirty="0">
              <a:ln w="18000">
                <a:solidFill>
                  <a:schemeClr val="bg1"/>
                </a:solidFill>
                <a:prstDash val="solid"/>
                <a:miter lim="800000"/>
              </a:ln>
              <a:solidFill>
                <a:schemeClr val="bg1"/>
              </a:solidFill>
              <a:effectLst>
                <a:outerShdw blurRad="25500" dist="23000" dir="7020000" algn="tl">
                  <a:srgbClr val="000000">
                    <a:alpha val="50000"/>
                  </a:srgbClr>
                </a:outerShdw>
              </a:effectLst>
              <a:latin typeface="Times New Roman" pitchFamily="18" charset="0"/>
              <a:cs typeface="Times New Roman" pitchFamily="18" charset="0"/>
            </a:endParaRPr>
          </a:p>
          <a:p>
            <a:pPr marL="0" indent="0" algn="just">
              <a:spcBef>
                <a:spcPts val="0"/>
              </a:spcBef>
              <a:buFont typeface="Wingdings" pitchFamily="2" charset="2"/>
              <a:buChar char="ü"/>
            </a:pPr>
            <a:endParaRPr lang="ru-RU" sz="2400" b="1" dirty="0">
              <a:ln w="18000">
                <a:solidFill>
                  <a:schemeClr val="bg1"/>
                </a:solidFill>
                <a:prstDash val="solid"/>
                <a:miter lim="800000"/>
              </a:ln>
              <a:solidFill>
                <a:schemeClr val="bg1"/>
              </a:solidFill>
              <a:effectLst>
                <a:outerShdw blurRad="25500" dist="23000" dir="7020000" algn="tl">
                  <a:srgbClr val="000000">
                    <a:alpha val="50000"/>
                  </a:srgbClr>
                </a:outerShdw>
              </a:effectLst>
              <a:latin typeface="Times New Roman" pitchFamily="18" charset="0"/>
              <a:cs typeface="Times New Roman" pitchFamily="18" charset="0"/>
            </a:endParaRPr>
          </a:p>
          <a:p>
            <a:pPr marL="0" indent="0" algn="just">
              <a:spcBef>
                <a:spcPts val="0"/>
              </a:spcBef>
              <a:buFont typeface="Wingdings" pitchFamily="2" charset="2"/>
              <a:buChar char="ü"/>
            </a:pPr>
            <a:endParaRPr lang="ru-RU" sz="2400" b="1" dirty="0">
              <a:ln w="18000">
                <a:solidFill>
                  <a:schemeClr val="bg1"/>
                </a:solidFill>
                <a:prstDash val="solid"/>
                <a:miter lim="800000"/>
              </a:ln>
              <a:solidFill>
                <a:schemeClr val="bg1"/>
              </a:solidFill>
              <a:effectLst>
                <a:outerShdw blurRad="25500" dist="23000" dir="7020000" algn="tl">
                  <a:srgbClr val="000000">
                    <a:alpha val="50000"/>
                  </a:srgbClr>
                </a:outerShdw>
              </a:effectLst>
              <a:latin typeface="Times New Roman" pitchFamily="18" charset="0"/>
              <a:cs typeface="Times New Roman" pitchFamily="18" charset="0"/>
            </a:endParaRPr>
          </a:p>
          <a:p>
            <a:pPr marL="0" indent="0" algn="just">
              <a:spcBef>
                <a:spcPts val="0"/>
              </a:spcBef>
              <a:buFont typeface="Wingdings" pitchFamily="2" charset="2"/>
              <a:buChar char="ü"/>
            </a:pPr>
            <a:endPar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marL="0" indent="0" algn="just">
              <a:spcBef>
                <a:spcPts val="0"/>
              </a:spcBef>
              <a:buFont typeface="Wingdings" pitchFamily="2" charset="2"/>
              <a:buChar char="ü"/>
            </a:pPr>
            <a:r>
              <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l-GR"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β</a:t>
            </a:r>
            <a:r>
              <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r>
              <a:rPr lang="en-US"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elimination</a:t>
            </a:r>
            <a:endPar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marL="0" indent="0" algn="just">
              <a:spcBef>
                <a:spcPts val="0"/>
              </a:spcBef>
              <a:buFont typeface="Wingdings" pitchFamily="2" charset="2"/>
              <a:buChar char="ü"/>
            </a:pPr>
            <a:endParaRPr lang="ru-RU" sz="2400" b="1" dirty="0">
              <a:ln w="18000">
                <a:solidFill>
                  <a:schemeClr val="bg1"/>
                </a:solidFill>
                <a:prstDash val="solid"/>
                <a:miter lim="800000"/>
              </a:ln>
              <a:solidFill>
                <a:schemeClr val="bg1"/>
              </a:solidFill>
              <a:effectLst>
                <a:outerShdw blurRad="25500" dist="23000" dir="7020000" algn="tl">
                  <a:srgbClr val="000000">
                    <a:alpha val="50000"/>
                  </a:srgbClr>
                </a:outerShdw>
              </a:effectLst>
              <a:latin typeface="Times New Roman" pitchFamily="18" charset="0"/>
              <a:cs typeface="Times New Roman" pitchFamily="18" charset="0"/>
            </a:endParaRPr>
          </a:p>
          <a:p>
            <a:pPr marL="0" indent="0" algn="just">
              <a:spcBef>
                <a:spcPts val="0"/>
              </a:spcBef>
              <a:buFont typeface="Wingdings" pitchFamily="2" charset="2"/>
              <a:buChar char="ü"/>
            </a:pPr>
            <a:endParaRPr lang="ru-RU" sz="2400" b="1" dirty="0">
              <a:ln w="18000">
                <a:solidFill>
                  <a:schemeClr val="bg1"/>
                </a:solidFill>
                <a:prstDash val="solid"/>
                <a:miter lim="800000"/>
              </a:ln>
              <a:solidFill>
                <a:schemeClr val="bg1"/>
              </a:solidFill>
              <a:effectLst>
                <a:outerShdw blurRad="25500" dist="23000" dir="7020000" algn="tl">
                  <a:srgbClr val="000000">
                    <a:alpha val="50000"/>
                  </a:srgbClr>
                </a:outerShdw>
              </a:effectLst>
              <a:latin typeface="Times New Roman" pitchFamily="18" charset="0"/>
              <a:cs typeface="Times New Roman" pitchFamily="18" charset="0"/>
            </a:endParaRPr>
          </a:p>
          <a:p>
            <a:pPr marL="0" indent="0" algn="just">
              <a:spcBef>
                <a:spcPts val="0"/>
              </a:spcBef>
              <a:buFont typeface="Wingdings" pitchFamily="2" charset="2"/>
              <a:buChar char="ü"/>
            </a:pPr>
            <a:endParaRPr lang="ru-RU" sz="2400" b="1" dirty="0">
              <a:ln w="18000">
                <a:solidFill>
                  <a:schemeClr val="bg1"/>
                </a:solidFill>
                <a:prstDash val="solid"/>
                <a:miter lim="800000"/>
              </a:ln>
              <a:solidFill>
                <a:schemeClr val="bg1"/>
              </a:solidFill>
              <a:effectLst>
                <a:outerShdw blurRad="25500" dist="23000" dir="7020000" algn="tl">
                  <a:srgbClr val="000000">
                    <a:alpha val="50000"/>
                  </a:srgbClr>
                </a:outerShdw>
              </a:effectLst>
              <a:latin typeface="Times New Roman" pitchFamily="18" charset="0"/>
              <a:cs typeface="Times New Roman" pitchFamily="18" charset="0"/>
            </a:endParaRPr>
          </a:p>
          <a:p>
            <a:pPr marL="0" indent="0" algn="just">
              <a:spcBef>
                <a:spcPts val="0"/>
              </a:spcBef>
              <a:buFont typeface="Wingdings" pitchFamily="2" charset="2"/>
              <a:buChar char="ü"/>
            </a:pPr>
            <a:endPar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marL="0" indent="0" algn="just">
              <a:spcBef>
                <a:spcPts val="0"/>
              </a:spcBef>
              <a:buFont typeface="Wingdings" pitchFamily="2" charset="2"/>
              <a:buChar char="ü"/>
            </a:pPr>
            <a:r>
              <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l-GR"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γ</a:t>
            </a:r>
            <a:r>
              <a:rPr lang="en-US"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-elimination</a:t>
            </a:r>
            <a:endPar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marL="0" indent="0" algn="just">
              <a:spcBef>
                <a:spcPts val="0"/>
              </a:spcBef>
              <a:buFont typeface="Wingdings" pitchFamily="2" charset="2"/>
              <a:buChar char="ü"/>
            </a:pPr>
            <a:endParaRPr lang="ru-RU" sz="2400" b="1" dirty="0">
              <a:ln w="18000">
                <a:solidFill>
                  <a:schemeClr val="bg1"/>
                </a:solidFill>
                <a:prstDash val="solid"/>
                <a:miter lim="800000"/>
              </a:ln>
              <a:solidFill>
                <a:schemeClr val="bg1"/>
              </a:solidFill>
              <a:effectLst>
                <a:outerShdw blurRad="25500" dist="23000" dir="7020000" algn="tl">
                  <a:srgbClr val="000000">
                    <a:alpha val="50000"/>
                  </a:srgbClr>
                </a:outerShdw>
              </a:effectLst>
              <a:latin typeface="Times New Roman" pitchFamily="18" charset="0"/>
              <a:cs typeface="Times New Roman" pitchFamily="18" charset="0"/>
            </a:endParaRPr>
          </a:p>
          <a:p>
            <a:pPr marL="0" indent="0" algn="just">
              <a:spcBef>
                <a:spcPts val="0"/>
              </a:spcBef>
              <a:buFont typeface="Wingdings" pitchFamily="2" charset="2"/>
              <a:buChar char="ü"/>
            </a:pPr>
            <a:endParaRPr lang="ru-RU" sz="2400" b="1" dirty="0">
              <a:ln w="18000">
                <a:solidFill>
                  <a:schemeClr val="bg1"/>
                </a:solidFill>
                <a:prstDash val="solid"/>
                <a:miter lim="800000"/>
              </a:ln>
              <a:solidFill>
                <a:schemeClr val="bg1"/>
              </a:solidFill>
              <a:effectLst>
                <a:outerShdw blurRad="25500" dist="23000" dir="7020000" algn="tl">
                  <a:srgbClr val="000000">
                    <a:alpha val="50000"/>
                  </a:srgbClr>
                </a:outerShdw>
              </a:effectLst>
              <a:latin typeface="Times New Roman" pitchFamily="18" charset="0"/>
              <a:cs typeface="Times New Roman" pitchFamily="18" charset="0"/>
            </a:endParaRPr>
          </a:p>
        </p:txBody>
      </p:sp>
      <p:graphicFrame>
        <p:nvGraphicFramePr>
          <p:cNvPr id="144387" name="Object 3"/>
          <p:cNvGraphicFramePr>
            <a:graphicFrameLocks noChangeAspect="1"/>
          </p:cNvGraphicFramePr>
          <p:nvPr/>
        </p:nvGraphicFramePr>
        <p:xfrm>
          <a:off x="2217738" y="1646238"/>
          <a:ext cx="3908425" cy="1233487"/>
        </p:xfrm>
        <a:graphic>
          <a:graphicData uri="http://schemas.openxmlformats.org/presentationml/2006/ole">
            <mc:AlternateContent xmlns:mc="http://schemas.openxmlformats.org/markup-compatibility/2006">
              <mc:Choice xmlns:v="urn:schemas-microsoft-com:vml" Requires="v">
                <p:oleObj name="CS ChemDraw Drawing" r:id="rId2" imgW="3001917" imgH="938349" progId="ChemDraw.Document.6.0">
                  <p:embed/>
                </p:oleObj>
              </mc:Choice>
              <mc:Fallback>
                <p:oleObj name="CS ChemDraw Drawing" r:id="rId2" imgW="3001917" imgH="938349" progId="ChemDraw.Document.6.0">
                  <p:embed/>
                  <p:pic>
                    <p:nvPicPr>
                      <p:cNvPr id="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7738" y="1646238"/>
                        <a:ext cx="3908425" cy="1233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4388" name="Object 4"/>
          <p:cNvGraphicFramePr>
            <a:graphicFrameLocks noChangeAspect="1"/>
          </p:cNvGraphicFramePr>
          <p:nvPr>
            <p:extLst>
              <p:ext uri="{D42A27DB-BD31-4B8C-83A1-F6EECF244321}">
                <p14:modId xmlns:p14="http://schemas.microsoft.com/office/powerpoint/2010/main" val="163450647"/>
              </p:ext>
            </p:extLst>
          </p:nvPr>
        </p:nvGraphicFramePr>
        <p:xfrm>
          <a:off x="1292225" y="3497263"/>
          <a:ext cx="6183313" cy="1349375"/>
        </p:xfrm>
        <a:graphic>
          <a:graphicData uri="http://schemas.openxmlformats.org/presentationml/2006/ole">
            <mc:AlternateContent xmlns:mc="http://schemas.openxmlformats.org/markup-compatibility/2006">
              <mc:Choice xmlns:v="urn:schemas-microsoft-com:vml" Requires="v">
                <p:oleObj name="CS ChemDraw Drawing" r:id="rId4" imgW="4340134" imgH="938349" progId="ChemDraw.Document.6.0">
                  <p:embed/>
                </p:oleObj>
              </mc:Choice>
              <mc:Fallback>
                <p:oleObj name="CS ChemDraw Drawing" r:id="rId4" imgW="4340134" imgH="938349" progId="ChemDraw.Document.6.0">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2225" y="3497263"/>
                        <a:ext cx="6183313" cy="134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4389" name="Object 5"/>
          <p:cNvGraphicFramePr>
            <a:graphicFrameLocks noChangeAspect="1"/>
          </p:cNvGraphicFramePr>
          <p:nvPr/>
        </p:nvGraphicFramePr>
        <p:xfrm>
          <a:off x="1863725" y="5360988"/>
          <a:ext cx="5405438" cy="1290637"/>
        </p:xfrm>
        <a:graphic>
          <a:graphicData uri="http://schemas.openxmlformats.org/presentationml/2006/ole">
            <mc:AlternateContent xmlns:mc="http://schemas.openxmlformats.org/markup-compatibility/2006">
              <mc:Choice xmlns:v="urn:schemas-microsoft-com:vml" Requires="v">
                <p:oleObj name="CS ChemDraw Drawing" r:id="rId6" imgW="3719649" imgH="883557" progId="ChemDraw.Document.6.0">
                  <p:embed/>
                </p:oleObj>
              </mc:Choice>
              <mc:Fallback>
                <p:oleObj name="CS ChemDraw Drawing" r:id="rId6" imgW="3719649" imgH="883557" progId="ChemDraw.Document.6.0">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63725" y="5360988"/>
                        <a:ext cx="5405438" cy="1290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Овал 3">
            <a:extLst>
              <a:ext uri="{FF2B5EF4-FFF2-40B4-BE49-F238E27FC236}">
                <a16:creationId xmlns:a16="http://schemas.microsoft.com/office/drawing/2014/main" id="{DBF95240-7E8E-4153-B05E-17D83AA4509E}"/>
              </a:ext>
            </a:extLst>
          </p:cNvPr>
          <p:cNvSpPr/>
          <p:nvPr/>
        </p:nvSpPr>
        <p:spPr>
          <a:xfrm>
            <a:off x="4283968" y="2420888"/>
            <a:ext cx="1440160" cy="360040"/>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a:t>carbene</a:t>
            </a:r>
            <a:endParaRPr lang="uk-UA"/>
          </a:p>
        </p:txBody>
      </p:sp>
      <p:sp>
        <p:nvSpPr>
          <p:cNvPr id="5" name="Прямоугольник 4">
            <a:extLst>
              <a:ext uri="{FF2B5EF4-FFF2-40B4-BE49-F238E27FC236}">
                <a16:creationId xmlns:a16="http://schemas.microsoft.com/office/drawing/2014/main" id="{5F0C3DB3-827C-4E0F-89F5-53E63C814101}"/>
              </a:ext>
            </a:extLst>
          </p:cNvPr>
          <p:cNvSpPr/>
          <p:nvPr/>
        </p:nvSpPr>
        <p:spPr>
          <a:xfrm>
            <a:off x="3275856" y="3861048"/>
            <a:ext cx="1152128" cy="21602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050" dirty="0">
                <a:latin typeface="Times New Roman" panose="02020603050405020304" pitchFamily="18" charset="0"/>
                <a:cs typeface="Times New Roman" panose="02020603050405020304" pitchFamily="18" charset="0"/>
              </a:rPr>
              <a:t>NaOH / C</a:t>
            </a:r>
            <a:r>
              <a:rPr lang="en-US" sz="1050" baseline="-25000" dirty="0">
                <a:latin typeface="Times New Roman" panose="02020603050405020304" pitchFamily="18" charset="0"/>
                <a:cs typeface="Times New Roman" panose="02020603050405020304" pitchFamily="18" charset="0"/>
              </a:rPr>
              <a:t>2</a:t>
            </a:r>
            <a:r>
              <a:rPr lang="en-US" sz="1050" dirty="0">
                <a:latin typeface="Times New Roman" panose="02020603050405020304" pitchFamily="18" charset="0"/>
                <a:cs typeface="Times New Roman" panose="02020603050405020304" pitchFamily="18" charset="0"/>
              </a:rPr>
              <a:t>H</a:t>
            </a:r>
            <a:r>
              <a:rPr lang="en-US" sz="1050" baseline="-25000" dirty="0">
                <a:latin typeface="Times New Roman" panose="02020603050405020304" pitchFamily="18" charset="0"/>
                <a:cs typeface="Times New Roman" panose="02020603050405020304" pitchFamily="18" charset="0"/>
              </a:rPr>
              <a:t>5</a:t>
            </a:r>
            <a:r>
              <a:rPr lang="en-US" sz="1050" dirty="0">
                <a:latin typeface="Times New Roman" panose="02020603050405020304" pitchFamily="18" charset="0"/>
                <a:cs typeface="Times New Roman" panose="02020603050405020304" pitchFamily="18" charset="0"/>
              </a:rPr>
              <a:t>OH</a:t>
            </a:r>
            <a:endParaRPr lang="uk-UA" sz="1050" dirty="0">
              <a:latin typeface="Times New Roman" panose="02020603050405020304" pitchFamily="18" charset="0"/>
              <a:cs typeface="Times New Roman" panose="02020603050405020304" pitchFamily="18" charset="0"/>
            </a:endParaRPr>
          </a:p>
        </p:txBody>
      </p:sp>
      <p:sp>
        <p:nvSpPr>
          <p:cNvPr id="13" name="Прямоугольник 12">
            <a:extLst>
              <a:ext uri="{FF2B5EF4-FFF2-40B4-BE49-F238E27FC236}">
                <a16:creationId xmlns:a16="http://schemas.microsoft.com/office/drawing/2014/main" id="{215019F4-3238-496E-A0D5-B728C6AF2AF5}"/>
              </a:ext>
            </a:extLst>
          </p:cNvPr>
          <p:cNvSpPr/>
          <p:nvPr/>
        </p:nvSpPr>
        <p:spPr>
          <a:xfrm>
            <a:off x="3388285" y="1880946"/>
            <a:ext cx="1152128" cy="21602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050" dirty="0">
                <a:latin typeface="Times New Roman" panose="02020603050405020304" pitchFamily="18" charset="0"/>
                <a:cs typeface="Times New Roman" panose="02020603050405020304" pitchFamily="18" charset="0"/>
              </a:rPr>
              <a:t>NaOH / C</a:t>
            </a:r>
            <a:r>
              <a:rPr lang="en-US" sz="1050" baseline="-25000" dirty="0">
                <a:latin typeface="Times New Roman" panose="02020603050405020304" pitchFamily="18" charset="0"/>
                <a:cs typeface="Times New Roman" panose="02020603050405020304" pitchFamily="18" charset="0"/>
              </a:rPr>
              <a:t>2</a:t>
            </a:r>
            <a:r>
              <a:rPr lang="en-US" sz="1050" dirty="0">
                <a:latin typeface="Times New Roman" panose="02020603050405020304" pitchFamily="18" charset="0"/>
                <a:cs typeface="Times New Roman" panose="02020603050405020304" pitchFamily="18" charset="0"/>
              </a:rPr>
              <a:t>H</a:t>
            </a:r>
            <a:r>
              <a:rPr lang="en-US" sz="1050" baseline="-25000" dirty="0">
                <a:latin typeface="Times New Roman" panose="02020603050405020304" pitchFamily="18" charset="0"/>
                <a:cs typeface="Times New Roman" panose="02020603050405020304" pitchFamily="18" charset="0"/>
              </a:rPr>
              <a:t>5</a:t>
            </a:r>
            <a:r>
              <a:rPr lang="en-US" sz="1050" dirty="0">
                <a:latin typeface="Times New Roman" panose="02020603050405020304" pitchFamily="18" charset="0"/>
                <a:cs typeface="Times New Roman" panose="02020603050405020304" pitchFamily="18" charset="0"/>
              </a:rPr>
              <a:t>OH</a:t>
            </a:r>
            <a:endParaRPr lang="uk-UA" sz="1050" dirty="0">
              <a:latin typeface="Times New Roman" panose="02020603050405020304" pitchFamily="18" charset="0"/>
              <a:cs typeface="Times New Roman" panose="02020603050405020304" pitchFamily="18" charset="0"/>
            </a:endParaRPr>
          </a:p>
        </p:txBody>
      </p:sp>
      <p:sp>
        <p:nvSpPr>
          <p:cNvPr id="14" name="Прямоугольник 13">
            <a:extLst>
              <a:ext uri="{FF2B5EF4-FFF2-40B4-BE49-F238E27FC236}">
                <a16:creationId xmlns:a16="http://schemas.microsoft.com/office/drawing/2014/main" id="{167064C5-D35D-4920-B7BB-6ADCE67E9E55}"/>
              </a:ext>
            </a:extLst>
          </p:cNvPr>
          <p:cNvSpPr/>
          <p:nvPr/>
        </p:nvSpPr>
        <p:spPr>
          <a:xfrm>
            <a:off x="4072136" y="5658722"/>
            <a:ext cx="1152128" cy="21602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050" dirty="0">
                <a:latin typeface="Times New Roman" panose="02020603050405020304" pitchFamily="18" charset="0"/>
                <a:cs typeface="Times New Roman" panose="02020603050405020304" pitchFamily="18" charset="0"/>
              </a:rPr>
              <a:t>NaOH / C</a:t>
            </a:r>
            <a:r>
              <a:rPr lang="en-US" sz="1050" baseline="-25000" dirty="0">
                <a:latin typeface="Times New Roman" panose="02020603050405020304" pitchFamily="18" charset="0"/>
                <a:cs typeface="Times New Roman" panose="02020603050405020304" pitchFamily="18" charset="0"/>
              </a:rPr>
              <a:t>2</a:t>
            </a:r>
            <a:r>
              <a:rPr lang="en-US" sz="1050" dirty="0">
                <a:latin typeface="Times New Roman" panose="02020603050405020304" pitchFamily="18" charset="0"/>
                <a:cs typeface="Times New Roman" panose="02020603050405020304" pitchFamily="18" charset="0"/>
              </a:rPr>
              <a:t>H</a:t>
            </a:r>
            <a:r>
              <a:rPr lang="en-US" sz="1050" baseline="-25000" dirty="0">
                <a:latin typeface="Times New Roman" panose="02020603050405020304" pitchFamily="18" charset="0"/>
                <a:cs typeface="Times New Roman" panose="02020603050405020304" pitchFamily="18" charset="0"/>
              </a:rPr>
              <a:t>5</a:t>
            </a:r>
            <a:r>
              <a:rPr lang="en-US" sz="1050" dirty="0">
                <a:latin typeface="Times New Roman" panose="02020603050405020304" pitchFamily="18" charset="0"/>
                <a:cs typeface="Times New Roman" panose="02020603050405020304" pitchFamily="18" charset="0"/>
              </a:rPr>
              <a:t>OH</a:t>
            </a:r>
            <a:endParaRPr lang="uk-UA" sz="105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AB95AF8-32D1-4243-9852-70BEE40B4142}"/>
              </a:ext>
            </a:extLst>
          </p:cNvPr>
          <p:cNvSpPr/>
          <p:nvPr/>
        </p:nvSpPr>
        <p:spPr>
          <a:xfrm>
            <a:off x="251412" y="1484784"/>
            <a:ext cx="8424936" cy="923330"/>
          </a:xfrm>
          <a:prstGeom prst="rect">
            <a:avLst/>
          </a:prstGeom>
        </p:spPr>
        <p:txBody>
          <a:bodyPr wrap="square">
            <a:spAutoFit/>
          </a:bodyPr>
          <a:lstStyle/>
          <a:p>
            <a:pPr algn="just" rtl="0"/>
            <a:r>
              <a:rPr lang="en-US" dirty="0">
                <a:latin typeface="Times New Roman" panose="02020603050405020304" pitchFamily="18" charset="0"/>
                <a:cs typeface="Times New Roman" panose="02020603050405020304" pitchFamily="18" charset="0"/>
              </a:rPr>
              <a:t>If a haloalkane molecule contains several alternative routes for the elimination of hydrogen halide, then one of them is predominantly implemented in which hydrogen leaves the least hydrogenated neighboring carbon atom together with the halogen.</a:t>
            </a:r>
            <a:endParaRPr lang="ru-RU" dirty="0">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82DDCC58-6EAC-4DE9-A1CD-BE761EE05A9D}"/>
              </a:ext>
            </a:extLst>
          </p:cNvPr>
          <p:cNvSpPr/>
          <p:nvPr/>
        </p:nvSpPr>
        <p:spPr>
          <a:xfrm>
            <a:off x="3707904" y="620688"/>
            <a:ext cx="1511952" cy="369332"/>
          </a:xfrm>
          <a:prstGeom prst="rect">
            <a:avLst/>
          </a:prstGeom>
        </p:spPr>
        <p:txBody>
          <a:bodyPr wrap="none">
            <a:spAutoFit/>
          </a:bodyPr>
          <a:lstStyle/>
          <a:p>
            <a:pPr algn="l" rtl="0"/>
            <a:r>
              <a:rPr lang="ru-RU" b="1" u="sng" dirty="0">
                <a:latin typeface="Times New Roman" panose="02020603050405020304" pitchFamily="18" charset="0"/>
                <a:cs typeface="Times New Roman" panose="02020603050405020304" pitchFamily="18" charset="0"/>
              </a:rPr>
              <a:t>Zaitsev's rule</a:t>
            </a:r>
          </a:p>
        </p:txBody>
      </p:sp>
      <p:sp>
        <p:nvSpPr>
          <p:cNvPr id="5" name="TextBox 4">
            <a:extLst>
              <a:ext uri="{FF2B5EF4-FFF2-40B4-BE49-F238E27FC236}">
                <a16:creationId xmlns:a16="http://schemas.microsoft.com/office/drawing/2014/main" id="{4BDCFF7A-7D2E-440A-8345-BCDA8751020F}"/>
              </a:ext>
            </a:extLst>
          </p:cNvPr>
          <p:cNvSpPr txBox="1"/>
          <p:nvPr/>
        </p:nvSpPr>
        <p:spPr>
          <a:xfrm>
            <a:off x="251412" y="3501008"/>
            <a:ext cx="8352820" cy="2031325"/>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The reactivity of haloalkenes depends on the mutual arrangement of the double bond and the halogen atom in the molecule: if they are separated by two or more C–C bonds, then each of these groups behaves independently of each other. In vinyl halides, due to the mutual influence of C=C and C–Hal bonds, they are characterized by low reactivity: addition reactions of electrophilic reagents and nucleophilic halogen substitution reactions are more difficult. The addition of hydrogen halides </a:t>
            </a:r>
            <a:r>
              <a:rPr lang="en-US" b="1" i="1" u="sng" dirty="0">
                <a:latin typeface="Arial" panose="020B0604020202020204" pitchFamily="34" charset="0"/>
                <a:cs typeface="Arial" panose="020B0604020202020204" pitchFamily="34" charset="0"/>
              </a:rPr>
              <a:t>follows the Markovnikov rule.</a:t>
            </a:r>
            <a:endParaRPr lang="uk-UA" dirty="0"/>
          </a:p>
        </p:txBody>
      </p:sp>
    </p:spTree>
    <p:extLst>
      <p:ext uri="{BB962C8B-B14F-4D97-AF65-F5344CB8AC3E}">
        <p14:creationId xmlns:p14="http://schemas.microsoft.com/office/powerpoint/2010/main" val="1059278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85728"/>
            <a:ext cx="8686800" cy="8382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Monomolecular elimination</a:t>
            </a:r>
            <a:r>
              <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 Е1</a:t>
            </a:r>
          </a:p>
        </p:txBody>
      </p:sp>
      <p:graphicFrame>
        <p:nvGraphicFramePr>
          <p:cNvPr id="145411" name="Object 3"/>
          <p:cNvGraphicFramePr>
            <a:graphicFrameLocks noChangeAspect="1"/>
          </p:cNvGraphicFramePr>
          <p:nvPr/>
        </p:nvGraphicFramePr>
        <p:xfrm>
          <a:off x="434975" y="1143000"/>
          <a:ext cx="8251825" cy="2206625"/>
        </p:xfrm>
        <a:graphic>
          <a:graphicData uri="http://schemas.openxmlformats.org/presentationml/2006/ole">
            <mc:AlternateContent xmlns:mc="http://schemas.openxmlformats.org/markup-compatibility/2006">
              <mc:Choice xmlns:v="urn:schemas-microsoft-com:vml" Requires="v">
                <p:oleObj name="CS ChemDraw Drawing" r:id="rId2" imgW="4969329" imgH="1322614" progId="ChemDraw.Document.6.0">
                  <p:embed/>
                </p:oleObj>
              </mc:Choice>
              <mc:Fallback>
                <p:oleObj name="CS ChemDraw Drawing" r:id="rId2" imgW="4969329" imgH="1322614" progId="ChemDraw.Document.6.0">
                  <p:embed/>
                  <p:pic>
                    <p:nvPicPr>
                      <p:cNvPr id="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975" y="1143000"/>
                        <a:ext cx="8251825" cy="220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Прямоугольник 4"/>
          <p:cNvSpPr/>
          <p:nvPr/>
        </p:nvSpPr>
        <p:spPr>
          <a:xfrm>
            <a:off x="214282" y="3857628"/>
            <a:ext cx="8643998" cy="2246769"/>
          </a:xfrm>
          <a:prstGeom prst="rect">
            <a:avLst/>
          </a:prstGeom>
        </p:spPr>
        <p:txBody>
          <a:bodyPr wrap="square">
            <a:spAutoFit/>
          </a:bodyPr>
          <a:lstStyle/>
          <a:p>
            <a:pPr algn="just">
              <a:spcAft>
                <a:spcPts val="1200"/>
              </a:spcAft>
              <a:buFont typeface="Wingdings" pitchFamily="2" charset="2"/>
              <a:buChar char="ü"/>
            </a:pPr>
            <a:r>
              <a:rPr lang="en-US"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The rate-limiting step of the reaction is the ionization of the substrate. The reactivity of alkyl halides increases in the series</a:t>
            </a: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primary</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&lt;</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secondary</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&lt;</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tertiary</a:t>
            </a: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p>
          <a:p>
            <a:pPr algn="just">
              <a:spcAft>
                <a:spcPts val="1200"/>
              </a:spcAft>
              <a:buFont typeface="Wingdings" pitchFamily="2" charset="2"/>
              <a:buChar char="ü"/>
            </a:pP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The reaction is accompanied by rearrangements of intermediately formed carbocations</a:t>
            </a: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p>
          <a:p>
            <a:pPr algn="just">
              <a:spcAft>
                <a:spcPts val="1200"/>
              </a:spcAft>
              <a:buFont typeface="Wingdings" pitchFamily="2" charset="2"/>
              <a:buChar char="ü"/>
            </a:pP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The reaction obeys the Zaitsev rule</a:t>
            </a: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p>
        </p:txBody>
      </p:sp>
      <p:sp>
        <p:nvSpPr>
          <p:cNvPr id="6" name="Прямоугольник 5">
            <a:extLst>
              <a:ext uri="{FF2B5EF4-FFF2-40B4-BE49-F238E27FC236}">
                <a16:creationId xmlns:a16="http://schemas.microsoft.com/office/drawing/2014/main" id="{5198A1FC-A01C-48E5-89F3-8882C099A971}"/>
              </a:ext>
            </a:extLst>
          </p:cNvPr>
          <p:cNvSpPr/>
          <p:nvPr/>
        </p:nvSpPr>
        <p:spPr>
          <a:xfrm>
            <a:off x="3491880" y="1226002"/>
            <a:ext cx="1368152" cy="28803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slowly</a:t>
            </a:r>
            <a:endParaRPr lang="uk-UA" dirty="0"/>
          </a:p>
        </p:txBody>
      </p:sp>
      <p:sp>
        <p:nvSpPr>
          <p:cNvPr id="7" name="Прямоугольник 6">
            <a:extLst>
              <a:ext uri="{FF2B5EF4-FFF2-40B4-BE49-F238E27FC236}">
                <a16:creationId xmlns:a16="http://schemas.microsoft.com/office/drawing/2014/main" id="{6A072378-880F-4AB4-977D-461ECAA4E103}"/>
              </a:ext>
            </a:extLst>
          </p:cNvPr>
          <p:cNvSpPr/>
          <p:nvPr/>
        </p:nvSpPr>
        <p:spPr>
          <a:xfrm>
            <a:off x="2843808" y="2564904"/>
            <a:ext cx="1296144" cy="28803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a:t>fast</a:t>
            </a:r>
            <a:endParaRPr lang="uk-U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1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14290"/>
            <a:ext cx="8686800" cy="8382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Bimolecular elimination </a:t>
            </a:r>
            <a:r>
              <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Е2</a:t>
            </a:r>
          </a:p>
        </p:txBody>
      </p:sp>
      <p:sp>
        <p:nvSpPr>
          <p:cNvPr id="3" name="Содержимое 2"/>
          <p:cNvSpPr>
            <a:spLocks noGrp="1"/>
          </p:cNvSpPr>
          <p:nvPr>
            <p:ph idx="1"/>
          </p:nvPr>
        </p:nvSpPr>
        <p:spPr>
          <a:xfrm>
            <a:off x="304800" y="1285860"/>
            <a:ext cx="8686800" cy="5214974"/>
          </a:xfrm>
        </p:spPr>
        <p:txBody>
          <a:bodyPr/>
          <a:lstStyle/>
          <a:p>
            <a:endParaRPr lang="ru-RU"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pPr>
              <a:buNone/>
            </a:pPr>
            <a:endParaRPr lang="ru-RU"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146436" name="Object 4"/>
          <p:cNvGraphicFramePr>
            <a:graphicFrameLocks noChangeAspect="1"/>
          </p:cNvGraphicFramePr>
          <p:nvPr/>
        </p:nvGraphicFramePr>
        <p:xfrm>
          <a:off x="639763" y="1143000"/>
          <a:ext cx="7840662" cy="2468563"/>
        </p:xfrm>
        <a:graphic>
          <a:graphicData uri="http://schemas.openxmlformats.org/presentationml/2006/ole">
            <mc:AlternateContent xmlns:mc="http://schemas.openxmlformats.org/markup-compatibility/2006">
              <mc:Choice xmlns:v="urn:schemas-microsoft-com:vml" Requires="v">
                <p:oleObj name="CS ChemDraw Drawing" r:id="rId2" imgW="4885509" imgH="1531257" progId="ChemDraw.Document.6.0">
                  <p:embed/>
                </p:oleObj>
              </mc:Choice>
              <mc:Fallback>
                <p:oleObj name="CS ChemDraw Drawing" r:id="rId2" imgW="4885509" imgH="1531257" progId="ChemDraw.Document.6.0">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763" y="1143000"/>
                        <a:ext cx="7840662" cy="246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Прямоугольник 6"/>
          <p:cNvSpPr/>
          <p:nvPr/>
        </p:nvSpPr>
        <p:spPr>
          <a:xfrm>
            <a:off x="285720" y="4071942"/>
            <a:ext cx="8643998" cy="1477328"/>
          </a:xfrm>
          <a:prstGeom prst="rect">
            <a:avLst/>
          </a:prstGeom>
        </p:spPr>
        <p:txBody>
          <a:bodyPr wrap="square">
            <a:spAutoFit/>
          </a:bodyPr>
          <a:lstStyle/>
          <a:p>
            <a:pPr algn="just">
              <a:spcAft>
                <a:spcPts val="1200"/>
              </a:spcAft>
              <a:buFont typeface="Wingdings" pitchFamily="2" charset="2"/>
              <a:buChar char="ü"/>
            </a:pPr>
            <a:r>
              <a:rPr lang="ru-RU"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The reaction is a one-stage synchronous process. The reactivity of alkyl halides increases in the series</a:t>
            </a: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tertiary</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&lt;</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secondary</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&lt;</a:t>
            </a:r>
            <a:r>
              <a:rPr lang="ru-RU"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primary</a:t>
            </a: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p>
          <a:p>
            <a:pPr algn="just">
              <a:spcAft>
                <a:spcPts val="1200"/>
              </a:spcAft>
              <a:buFont typeface="Wingdings" pitchFamily="2" charset="2"/>
              <a:buChar char="ü"/>
            </a:pP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The reaction is stereospecific, since the leaving group and the proton can only be cleaved off simultaneously from the </a:t>
            </a:r>
            <a:r>
              <a:rPr lang="en-US" sz="2000" b="1" dirty="0">
                <a:ln w="1905"/>
                <a:effectLst>
                  <a:innerShdw blurRad="69850" dist="43180" dir="5400000">
                    <a:srgbClr val="000000">
                      <a:alpha val="65000"/>
                    </a:srgbClr>
                  </a:innerShdw>
                </a:effectLst>
                <a:latin typeface="Times New Roman" pitchFamily="18" charset="0"/>
                <a:cs typeface="Times New Roman" pitchFamily="18" charset="0"/>
              </a:rPr>
              <a:t>anti</a:t>
            </a:r>
            <a:r>
              <a:rPr lang="en-US"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-conformation</a:t>
            </a:r>
            <a:r>
              <a:rPr lang="ru-RU" sz="20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endParaRPr lang="ru-RU" sz="2000" b="1" dirty="0">
              <a:ln w="1905"/>
              <a:solidFill>
                <a:srgbClr val="FF0000"/>
              </a:soli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1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1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85728"/>
            <a:ext cx="8686800" cy="8382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Reaction competitiveness</a:t>
            </a:r>
            <a:r>
              <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 </a:t>
            </a: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S</a:t>
            </a:r>
            <a:r>
              <a:rPr lang="en-US" b="1" cap="none" baseline="-25000"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N</a:t>
            </a: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 </a:t>
            </a:r>
            <a:r>
              <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и </a:t>
            </a: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E</a:t>
            </a:r>
            <a:endPar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4" name="Прямоугольник 3"/>
          <p:cNvSpPr/>
          <p:nvPr/>
        </p:nvSpPr>
        <p:spPr>
          <a:xfrm>
            <a:off x="214282" y="1285861"/>
            <a:ext cx="8643998" cy="4185761"/>
          </a:xfrm>
          <a:prstGeom prst="rect">
            <a:avLst/>
          </a:prstGeom>
        </p:spPr>
        <p:txBody>
          <a:bodyPr wrap="square">
            <a:spAutoFit/>
          </a:bodyPr>
          <a:lstStyle/>
          <a:p>
            <a:pPr algn="just">
              <a:spcAft>
                <a:spcPts val="1200"/>
              </a:spcAft>
              <a:buFont typeface="Wingdings" pitchFamily="2" charset="2"/>
              <a:buChar char="ü"/>
            </a:pPr>
            <a:r>
              <a:rPr lang="ru-RU"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In more polar solvents, nucleophilic substitution reactions proceed more preferentially than elimination reactions.</a:t>
            </a:r>
            <a:endParaRPr lang="ru-RU"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endParaRPr>
          </a:p>
          <a:p>
            <a:pPr algn="just"/>
            <a:r>
              <a:rPr lang="ru-RU"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ru-RU" sz="2400" b="1" i="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r>
              <a:rPr lang="en-US" sz="2400" b="1" i="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alcohol solution of alkali - elimination reaction;          alkali aqueous solution - substitution reaction</a:t>
            </a:r>
            <a:r>
              <a:rPr lang="ru-RU" sz="2400" b="1" i="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r>
              <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endParaRPr lang="en-US"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algn="just"/>
            <a:endPar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algn="just">
              <a:spcAft>
                <a:spcPts val="1200"/>
              </a:spcAft>
              <a:buFont typeface="Wingdings" pitchFamily="2" charset="2"/>
              <a:buChar char="ü"/>
            </a:pPr>
            <a:r>
              <a:rPr lang="ru-RU"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Nucleophiles, which are strong bases, direct the reaction in the direction of elimination by the E2 mechanism rather than in the direction of nucleophilic substitution</a:t>
            </a:r>
            <a:r>
              <a:rPr lang="ru-RU"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a:t>
            </a:r>
          </a:p>
          <a:p>
            <a:pPr algn="just">
              <a:spcAft>
                <a:spcPts val="1200"/>
              </a:spcAft>
              <a:buFont typeface="Wingdings" pitchFamily="2" charset="2"/>
              <a:buChar char="ü"/>
            </a:pPr>
            <a:r>
              <a:rPr lang="ru-RU"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Increasing the temperature promotes the elimination reaction</a:t>
            </a:r>
            <a:r>
              <a:rPr lang="ru-RU"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a:t>
            </a:r>
          </a:p>
          <a:p>
            <a:pPr algn="just">
              <a:spcAft>
                <a:spcPts val="1200"/>
              </a:spcAft>
            </a:pPr>
            <a:r>
              <a:rPr lang="ru-RU" sz="2000"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left)">
                                      <p:cBhvr>
                                        <p:cTn id="17" dur="10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wipe(left)">
                                      <p:cBhvr>
                                        <p:cTn id="22" dur="10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wipe(left)">
                                      <p:cBhvr>
                                        <p:cTn id="27"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142852"/>
            <a:ext cx="8686800" cy="8382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Reactivity of allyl and benzyl halides</a:t>
            </a:r>
            <a:endPar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3" name="Содержимое 2"/>
          <p:cNvSpPr>
            <a:spLocks noGrp="1"/>
          </p:cNvSpPr>
          <p:nvPr>
            <p:ph idx="1"/>
          </p:nvPr>
        </p:nvSpPr>
        <p:spPr>
          <a:xfrm>
            <a:off x="304800" y="1071546"/>
            <a:ext cx="8686800" cy="5500726"/>
          </a:xfrm>
        </p:spPr>
        <p:txBody>
          <a:bodyPr/>
          <a:lstStyle/>
          <a:p>
            <a:pPr marL="0" indent="0" algn="just">
              <a:spcBef>
                <a:spcPts val="0"/>
              </a:spcBef>
              <a:buFont typeface="Wingdings" pitchFamily="2" charset="2"/>
              <a:buChar char="ü"/>
            </a:pPr>
            <a:r>
              <a:rPr lang="ru-RU" sz="28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Easily enter into nucleophilic substitution reactions both by the S</a:t>
            </a:r>
            <a:r>
              <a:rPr lang="en-US" sz="2400" b="1" baseline="-2500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N</a:t>
            </a:r>
            <a:r>
              <a:rPr lang="en-US"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1 mechanism and by the S</a:t>
            </a:r>
            <a:r>
              <a:rPr lang="en-US" sz="2400" b="1" baseline="-2500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N</a:t>
            </a:r>
            <a:r>
              <a:rPr lang="en-US"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2 mechanism</a:t>
            </a:r>
            <a:r>
              <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p>
          <a:p>
            <a:pPr marL="0" indent="0" algn="just">
              <a:spcBef>
                <a:spcPts val="0"/>
              </a:spcBef>
              <a:buNone/>
            </a:pPr>
            <a:endPar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marL="0" indent="0" algn="just">
              <a:spcBef>
                <a:spcPts val="0"/>
              </a:spcBef>
              <a:buFont typeface="Wingdings" pitchFamily="2" charset="2"/>
              <a:buChar char="ü"/>
            </a:pPr>
            <a:r>
              <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The SN1 mechanism is realized more often, since a stable carbocation is formed at the intermediate stage</a:t>
            </a:r>
            <a:r>
              <a:rPr lang="ru-RU" sz="24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p>
          <a:p>
            <a:pPr marL="0" indent="0" algn="just">
              <a:spcBef>
                <a:spcPts val="0"/>
              </a:spcBef>
              <a:buFont typeface="Wingdings" pitchFamily="2" charset="2"/>
              <a:buChar char="ü"/>
            </a:pPr>
            <a:endParaRPr lang="ru-RU" dirty="0"/>
          </a:p>
        </p:txBody>
      </p:sp>
      <p:graphicFrame>
        <p:nvGraphicFramePr>
          <p:cNvPr id="148483" name="Object 3"/>
          <p:cNvGraphicFramePr>
            <a:graphicFrameLocks noChangeAspect="1"/>
          </p:cNvGraphicFramePr>
          <p:nvPr/>
        </p:nvGraphicFramePr>
        <p:xfrm>
          <a:off x="1211263" y="3143250"/>
          <a:ext cx="6858000" cy="1782763"/>
        </p:xfrm>
        <a:graphic>
          <a:graphicData uri="http://schemas.openxmlformats.org/presentationml/2006/ole">
            <mc:AlternateContent xmlns:mc="http://schemas.openxmlformats.org/markup-compatibility/2006">
              <mc:Choice xmlns:v="urn:schemas-microsoft-com:vml" Requires="v">
                <p:oleObj name="CS ChemDraw Drawing" r:id="rId2" imgW="5168900" imgH="1336040" progId="ChemDraw.Document.6.0">
                  <p:embed/>
                </p:oleObj>
              </mc:Choice>
              <mc:Fallback>
                <p:oleObj name="CS ChemDraw Drawing" r:id="rId2" imgW="5168900" imgH="1336040" progId="ChemDraw.Document.6.0">
                  <p:embed/>
                  <p:pic>
                    <p:nvPicPr>
                      <p:cNvPr id="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1263" y="3143250"/>
                        <a:ext cx="6858000" cy="178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8485" name="Object 5"/>
          <p:cNvGraphicFramePr>
            <a:graphicFrameLocks noChangeAspect="1"/>
          </p:cNvGraphicFramePr>
          <p:nvPr/>
        </p:nvGraphicFramePr>
        <p:xfrm>
          <a:off x="1074738" y="5211763"/>
          <a:ext cx="7223125" cy="925512"/>
        </p:xfrm>
        <a:graphic>
          <a:graphicData uri="http://schemas.openxmlformats.org/presentationml/2006/ole">
            <mc:AlternateContent xmlns:mc="http://schemas.openxmlformats.org/markup-compatibility/2006">
              <mc:Choice xmlns:v="urn:schemas-microsoft-com:vml" Requires="v">
                <p:oleObj name="CS ChemDraw Drawing" r:id="rId4" imgW="4726940" imgH="596900" progId="ChemDraw.Document.6.0">
                  <p:embed/>
                </p:oleObj>
              </mc:Choice>
              <mc:Fallback>
                <p:oleObj name="CS ChemDraw Drawing" r:id="rId4" imgW="4726940" imgH="596900" progId="ChemDraw.Document.6.0">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4738" y="5211763"/>
                        <a:ext cx="7223125" cy="92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71414"/>
            <a:ext cx="9144000" cy="8382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Reactivity of vinyl and aryl halides</a:t>
            </a:r>
            <a:endParaRPr lang="ru-RU" b="1" cap="none"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6" name="Содержимое 2"/>
          <p:cNvSpPr>
            <a:spLocks noGrp="1"/>
          </p:cNvSpPr>
          <p:nvPr>
            <p:ph idx="1"/>
          </p:nvPr>
        </p:nvSpPr>
        <p:spPr>
          <a:xfrm>
            <a:off x="304800" y="1142984"/>
            <a:ext cx="8686800" cy="5500726"/>
          </a:xfrm>
        </p:spPr>
        <p:txBody>
          <a:bodyPr/>
          <a:lstStyle/>
          <a:p>
            <a:pPr>
              <a:buNone/>
            </a:pPr>
            <a:r>
              <a:rPr lang="ru-RU"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 </a:t>
            </a:r>
          </a:p>
          <a:p>
            <a:pPr>
              <a:buFont typeface="Wingdings" pitchFamily="2" charset="2"/>
              <a:buChar char="ü"/>
            </a:pPr>
            <a:endParaRPr lang="ru-RU"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sp>
        <p:nvSpPr>
          <p:cNvPr id="9" name="Прямоугольник 8"/>
          <p:cNvSpPr/>
          <p:nvPr/>
        </p:nvSpPr>
        <p:spPr>
          <a:xfrm>
            <a:off x="285720" y="1571612"/>
            <a:ext cx="8643998" cy="2308324"/>
          </a:xfrm>
          <a:prstGeom prst="rect">
            <a:avLst/>
          </a:prstGeom>
        </p:spPr>
        <p:txBody>
          <a:bodyPr wrap="square">
            <a:spAutoFit/>
          </a:bodyPr>
          <a:lstStyle/>
          <a:p>
            <a:pPr algn="just">
              <a:buFont typeface="Wingdings" pitchFamily="2" charset="2"/>
              <a:buChar char="ü"/>
            </a:pPr>
            <a:r>
              <a:rPr lang="ru-RU"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Vinyl- and aryl halides contain a halogen atom conjugated with a multiple bond or a benzene ring, so they are resistant to nucleophilic substitution by the mechanisms S</a:t>
            </a:r>
            <a:r>
              <a:rPr lang="en-US" sz="2400" b="1" baseline="-25000"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N</a:t>
            </a:r>
            <a:r>
              <a:rPr lang="en-US"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1</a:t>
            </a:r>
            <a:r>
              <a:rPr lang="ru-RU"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and S</a:t>
            </a:r>
            <a:r>
              <a:rPr lang="en-US" sz="2400" b="1" baseline="-25000"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N</a:t>
            </a:r>
            <a:r>
              <a:rPr lang="en-US"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2</a:t>
            </a:r>
            <a:r>
              <a:rPr lang="ru-RU"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a:t>
            </a:r>
          </a:p>
          <a:p>
            <a:pPr algn="just">
              <a:buFont typeface="Wingdings" pitchFamily="2" charset="2"/>
              <a:buChar char="ü"/>
            </a:pPr>
            <a:endParaRPr lang="ru-RU"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endParaRPr>
          </a:p>
          <a:p>
            <a:pPr algn="just">
              <a:buFont typeface="Wingdings" pitchFamily="2" charset="2"/>
              <a:buChar char="ü"/>
            </a:pPr>
            <a:r>
              <a:rPr lang="ru-RU"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Aryl halides enter into nucleophilic substitution reactions by alternative mechanisms:</a:t>
            </a:r>
            <a:endParaRPr lang="ru-RU" sz="2400" b="1"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1971</TotalTime>
  <Words>1422</Words>
  <Application>Microsoft Office PowerPoint</Application>
  <PresentationFormat>Экран (4:3)</PresentationFormat>
  <Paragraphs>196</Paragraphs>
  <Slides>24</Slides>
  <Notes>0</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2</vt:i4>
      </vt:variant>
      <vt:variant>
        <vt:lpstr>Заголовки слайдов</vt:lpstr>
      </vt:variant>
      <vt:variant>
        <vt:i4>24</vt:i4>
      </vt:variant>
    </vt:vector>
  </HeadingPairs>
  <TitlesOfParts>
    <vt:vector size="34" baseType="lpstr">
      <vt:lpstr>Arial</vt:lpstr>
      <vt:lpstr>Calibri</vt:lpstr>
      <vt:lpstr>Franklin Gothic Book</vt:lpstr>
      <vt:lpstr>Franklin Gothic Medium</vt:lpstr>
      <vt:lpstr>Times New Roman</vt:lpstr>
      <vt:lpstr>Wingdings</vt:lpstr>
      <vt:lpstr>Wingdings 2</vt:lpstr>
      <vt:lpstr>Трек</vt:lpstr>
      <vt:lpstr>CS ChemDraw Drawing</vt:lpstr>
      <vt:lpstr>Формула</vt:lpstr>
      <vt:lpstr>Halo derivatives of hydrocarbons</vt:lpstr>
      <vt:lpstr>Презентация PowerPoint</vt:lpstr>
      <vt:lpstr>Презентация PowerPoint</vt:lpstr>
      <vt:lpstr>Презентация PowerPoint</vt:lpstr>
      <vt:lpstr>Methods for preparation halohydrocarbons</vt:lpstr>
      <vt:lpstr>Methods for preparation halohydrocarbons</vt:lpstr>
      <vt:lpstr>Methods for preparation halohydrocarbons</vt:lpstr>
      <vt:lpstr>Reaction centers in halohydrocarbons</vt:lpstr>
      <vt:lpstr>Nucleophilic substitution reactions</vt:lpstr>
      <vt:lpstr>Презентация PowerPoint</vt:lpstr>
      <vt:lpstr>Презентация PowerPoint</vt:lpstr>
      <vt:lpstr>Презентация PowerPoint</vt:lpstr>
      <vt:lpstr>Презентация PowerPoint</vt:lpstr>
      <vt:lpstr>Презентация PowerPoint</vt:lpstr>
      <vt:lpstr>Monomolecular nucleophilic substitution (SN1)</vt:lpstr>
      <vt:lpstr>Bimolecular nucleophilic substitution (SN2)</vt:lpstr>
      <vt:lpstr>Nucleophilicity</vt:lpstr>
      <vt:lpstr>Elimination reactions</vt:lpstr>
      <vt:lpstr>Презентация PowerPoint</vt:lpstr>
      <vt:lpstr>Monomolecular elimination Е1</vt:lpstr>
      <vt:lpstr>Bimolecular elimination Е2</vt:lpstr>
      <vt:lpstr>Reaction competitiveness SN и E</vt:lpstr>
      <vt:lpstr>Reactivity of allyl and benzyl halides</vt:lpstr>
      <vt:lpstr>Reactivity of vinyl and aryl halides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Классификация и номенклатура органических соединений</dc:title>
  <dc:creator>Ирина</dc:creator>
  <cp:lastModifiedBy>Іван Олегович Шишкін</cp:lastModifiedBy>
  <cp:revision>212</cp:revision>
  <dcterms:created xsi:type="dcterms:W3CDTF">2012-08-29T19:12:35Z</dcterms:created>
  <dcterms:modified xsi:type="dcterms:W3CDTF">2022-09-26T16:27:38Z</dcterms:modified>
</cp:coreProperties>
</file>