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79" r:id="rId2"/>
    <p:sldId id="278" r:id="rId3"/>
    <p:sldId id="257" r:id="rId4"/>
    <p:sldId id="258" r:id="rId5"/>
    <p:sldId id="263" r:id="rId6"/>
    <p:sldId id="259" r:id="rId7"/>
    <p:sldId id="260" r:id="rId8"/>
    <p:sldId id="264" r:id="rId9"/>
    <p:sldId id="265" r:id="rId10"/>
    <p:sldId id="266" r:id="rId11"/>
    <p:sldId id="267" r:id="rId12"/>
    <p:sldId id="261" r:id="rId13"/>
    <p:sldId id="262" r:id="rId14"/>
    <p:sldId id="268" r:id="rId15"/>
    <p:sldId id="269" r:id="rId16"/>
    <p:sldId id="270" r:id="rId17"/>
    <p:sldId id="271" r:id="rId18"/>
    <p:sldId id="275" r:id="rId19"/>
    <p:sldId id="272" r:id="rId20"/>
    <p:sldId id="273" r:id="rId21"/>
    <p:sldId id="274" r:id="rId22"/>
    <p:sldId id="276" r:id="rId23"/>
    <p:sldId id="277" r:id="rId24"/>
  </p:sldIdLst>
  <p:sldSz cx="12192000" cy="6858000"/>
  <p:notesSz cx="6858000" cy="9144000"/>
  <p:defaultTextStyle>
    <a:defPPr>
      <a:defRPr lang="en-US"/>
    </a:defPPr>
    <a:lvl1pPr algn="ctr" rtl="0" fontAlgn="base">
      <a:spcBef>
        <a:spcPct val="0"/>
      </a:spcBef>
      <a:spcAft>
        <a:spcPct val="0"/>
      </a:spcAft>
      <a:defRPr sz="2400" kern="1200">
        <a:solidFill>
          <a:schemeClr val="tx1"/>
        </a:solidFill>
        <a:latin typeface="Arial" panose="020B0604020202020204" pitchFamily="34" charset="0"/>
        <a:ea typeface="+mn-ea"/>
        <a:cs typeface="+mn-cs"/>
      </a:defRPr>
    </a:lvl1pPr>
    <a:lvl2pPr marL="457200" algn="ctr" rtl="0" fontAlgn="base">
      <a:spcBef>
        <a:spcPct val="0"/>
      </a:spcBef>
      <a:spcAft>
        <a:spcPct val="0"/>
      </a:spcAft>
      <a:defRPr sz="2400" kern="1200">
        <a:solidFill>
          <a:schemeClr val="tx1"/>
        </a:solidFill>
        <a:latin typeface="Arial" panose="020B0604020202020204" pitchFamily="34" charset="0"/>
        <a:ea typeface="+mn-ea"/>
        <a:cs typeface="+mn-cs"/>
      </a:defRPr>
    </a:lvl2pPr>
    <a:lvl3pPr marL="914400" algn="ctr" rtl="0" fontAlgn="base">
      <a:spcBef>
        <a:spcPct val="0"/>
      </a:spcBef>
      <a:spcAft>
        <a:spcPct val="0"/>
      </a:spcAft>
      <a:defRPr sz="2400" kern="1200">
        <a:solidFill>
          <a:schemeClr val="tx1"/>
        </a:solidFill>
        <a:latin typeface="Arial" panose="020B0604020202020204" pitchFamily="34" charset="0"/>
        <a:ea typeface="+mn-ea"/>
        <a:cs typeface="+mn-cs"/>
      </a:defRPr>
    </a:lvl3pPr>
    <a:lvl4pPr marL="1371600" algn="ctr" rtl="0" fontAlgn="base">
      <a:spcBef>
        <a:spcPct val="0"/>
      </a:spcBef>
      <a:spcAft>
        <a:spcPct val="0"/>
      </a:spcAft>
      <a:defRPr sz="2400" kern="1200">
        <a:solidFill>
          <a:schemeClr val="tx1"/>
        </a:solidFill>
        <a:latin typeface="Arial" panose="020B0604020202020204" pitchFamily="34" charset="0"/>
        <a:ea typeface="+mn-ea"/>
        <a:cs typeface="+mn-cs"/>
      </a:defRPr>
    </a:lvl4pPr>
    <a:lvl5pPr marL="1828800" algn="ctr" rtl="0" fontAlgn="base">
      <a:spcBef>
        <a:spcPct val="0"/>
      </a:spcBef>
      <a:spcAft>
        <a:spcPct val="0"/>
      </a:spcAft>
      <a:defRPr sz="2400" kern="1200">
        <a:solidFill>
          <a:schemeClr val="tx1"/>
        </a:solidFill>
        <a:latin typeface="Arial" panose="020B0604020202020204" pitchFamily="34" charset="0"/>
        <a:ea typeface="+mn-ea"/>
        <a:cs typeface="+mn-cs"/>
      </a:defRPr>
    </a:lvl5pPr>
    <a:lvl6pPr marL="2286000" algn="l" defTabSz="914400" rtl="0" eaLnBrk="1" latinLnBrk="0" hangingPunct="1">
      <a:defRPr sz="2400" kern="1200">
        <a:solidFill>
          <a:schemeClr val="tx1"/>
        </a:solidFill>
        <a:latin typeface="Arial" panose="020B0604020202020204" pitchFamily="34" charset="0"/>
        <a:ea typeface="+mn-ea"/>
        <a:cs typeface="+mn-cs"/>
      </a:defRPr>
    </a:lvl6pPr>
    <a:lvl7pPr marL="2743200" algn="l" defTabSz="914400" rtl="0" eaLnBrk="1" latinLnBrk="0" hangingPunct="1">
      <a:defRPr sz="2400" kern="1200">
        <a:solidFill>
          <a:schemeClr val="tx1"/>
        </a:solidFill>
        <a:latin typeface="Arial" panose="020B0604020202020204" pitchFamily="34" charset="0"/>
        <a:ea typeface="+mn-ea"/>
        <a:cs typeface="+mn-cs"/>
      </a:defRPr>
    </a:lvl7pPr>
    <a:lvl8pPr marL="3200400" algn="l" defTabSz="914400" rtl="0" eaLnBrk="1" latinLnBrk="0" hangingPunct="1">
      <a:defRPr sz="2400" kern="1200">
        <a:solidFill>
          <a:schemeClr val="tx1"/>
        </a:solidFill>
        <a:latin typeface="Arial" panose="020B0604020202020204" pitchFamily="34" charset="0"/>
        <a:ea typeface="+mn-ea"/>
        <a:cs typeface="+mn-cs"/>
      </a:defRPr>
    </a:lvl8pPr>
    <a:lvl9pPr marL="3657600" algn="l" defTabSz="914400" rtl="0" eaLnBrk="1" latinLnBrk="0" hangingPunct="1">
      <a:defRPr sz="24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007" autoAdjust="0"/>
  </p:normalViewPr>
  <p:slideViewPr>
    <p:cSldViewPr snapToGrid="0">
      <p:cViewPr varScale="1">
        <p:scale>
          <a:sx n="81" d="100"/>
          <a:sy n="81" d="100"/>
        </p:scale>
        <p:origin x="725"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FE709B35-4EE9-49A9-AF09-42E3859E1348}"/>
              </a:ext>
            </a:extLst>
          </p:cNvPr>
          <p:cNvSpPr>
            <a:spLocks noGrp="1" noChangeArrowheads="1"/>
          </p:cNvSpPr>
          <p:nvPr>
            <p:ph type="ctrTitle"/>
          </p:nvPr>
        </p:nvSpPr>
        <p:spPr>
          <a:xfrm>
            <a:off x="1422400" y="838200"/>
            <a:ext cx="10363200" cy="704850"/>
          </a:xfrm>
          <a:extLst>
            <a:ext uri="{AF507438-7753-43E0-B8FC-AC1667EBCBE1}">
              <a14:hiddenEffects xmlns:a14="http://schemas.microsoft.com/office/drawing/2010/main">
                <a:effectLst>
                  <a:outerShdw dist="17961" dir="2700000" algn="ctr" rotWithShape="0">
                    <a:schemeClr val="bg1"/>
                  </a:outerShdw>
                </a:effectLst>
              </a14:hiddenEffects>
            </a:ext>
          </a:extLst>
        </p:spPr>
        <p:txBody>
          <a:bodyPr/>
          <a:lstStyle>
            <a:lvl1pPr algn="ctr">
              <a:defRPr sz="3600"/>
            </a:lvl1pPr>
          </a:lstStyle>
          <a:p>
            <a:pPr lvl="0"/>
            <a:r>
              <a:rPr lang="uk-UA" altLang="uk-UA" noProof="0"/>
              <a:t>Клацніть, щоб редагувати стиль зразка заголовка</a:t>
            </a:r>
            <a:endParaRPr lang="en-US" altLang="uk-UA" noProof="0"/>
          </a:p>
        </p:txBody>
      </p:sp>
      <p:sp>
        <p:nvSpPr>
          <p:cNvPr id="3075" name="Rectangle 3">
            <a:extLst>
              <a:ext uri="{FF2B5EF4-FFF2-40B4-BE49-F238E27FC236}">
                <a16:creationId xmlns:a16="http://schemas.microsoft.com/office/drawing/2014/main" id="{70D122D3-53A0-4270-9EA7-889064B25CF8}"/>
              </a:ext>
            </a:extLst>
          </p:cNvPr>
          <p:cNvSpPr>
            <a:spLocks noGrp="1" noChangeArrowheads="1"/>
          </p:cNvSpPr>
          <p:nvPr>
            <p:ph type="subTitle" idx="1"/>
          </p:nvPr>
        </p:nvSpPr>
        <p:spPr>
          <a:xfrm>
            <a:off x="1422400" y="1524000"/>
            <a:ext cx="10363200" cy="685800"/>
          </a:xfrm>
          <a:extLst>
            <a:ext uri="{AF507438-7753-43E0-B8FC-AC1667EBCBE1}">
              <a14:hiddenEffects xmlns:a14="http://schemas.microsoft.com/office/drawing/2010/main">
                <a:effectLst>
                  <a:outerShdw dist="17961" dir="2700000" algn="ctr" rotWithShape="0">
                    <a:schemeClr val="bg1"/>
                  </a:outerShdw>
                </a:effectLst>
              </a14:hiddenEffects>
            </a:ext>
          </a:extLst>
        </p:spPr>
        <p:txBody>
          <a:bodyPr/>
          <a:lstStyle>
            <a:lvl1pPr marL="0" indent="0" algn="ctr">
              <a:buFontTx/>
              <a:buNone/>
              <a:defRPr sz="2400">
                <a:solidFill>
                  <a:schemeClr val="bg2"/>
                </a:solidFill>
              </a:defRPr>
            </a:lvl1pPr>
          </a:lstStyle>
          <a:p>
            <a:pPr lvl="0"/>
            <a:r>
              <a:rPr lang="uk-UA" altLang="uk-UA" noProof="0"/>
              <a:t>Клацніть, щоб редагувати стиль зразка підзаголовка</a:t>
            </a:r>
            <a:endParaRPr lang="en-US" altLang="uk-UA" noProof="0"/>
          </a:p>
        </p:txBody>
      </p:sp>
    </p:spTree>
    <p:extLst>
      <p:ext uri="{BB962C8B-B14F-4D97-AF65-F5344CB8AC3E}">
        <p14:creationId xmlns:p14="http://schemas.microsoft.com/office/powerpoint/2010/main" val="11085749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9AB71E3-EF87-4BCF-B359-47DB510FA5BC}"/>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C929D89B-6472-4233-8BF4-04114A8C74CB}"/>
              </a:ext>
            </a:extLst>
          </p:cNvPr>
          <p:cNvSpPr>
            <a:spLocks noGrp="1"/>
          </p:cNvSpPr>
          <p:nvPr>
            <p:ph idx="1"/>
          </p:nvPr>
        </p:nvSpPr>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Tree>
    <p:extLst>
      <p:ext uri="{BB962C8B-B14F-4D97-AF65-F5344CB8AC3E}">
        <p14:creationId xmlns:p14="http://schemas.microsoft.com/office/powerpoint/2010/main" val="930602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F675429-53EB-4CD4-B198-DA27DAA17F5E}"/>
              </a:ext>
            </a:extLst>
          </p:cNvPr>
          <p:cNvSpPr>
            <a:spLocks noGrp="1"/>
          </p:cNvSpPr>
          <p:nvPr>
            <p:ph type="title"/>
          </p:nvPr>
        </p:nvSpPr>
        <p:spPr>
          <a:xfrm>
            <a:off x="831851" y="1709739"/>
            <a:ext cx="10515600" cy="2852737"/>
          </a:xfrm>
        </p:spPr>
        <p:txBody>
          <a:bodyPr anchor="b"/>
          <a:lstStyle>
            <a:lvl1pPr>
              <a:defRPr sz="6000"/>
            </a:lvl1p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AC339FEB-7AF3-41E8-9384-B98E04080265}"/>
              </a:ext>
            </a:extLst>
          </p:cNvPr>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uk-UA"/>
              <a:t>Клацніть, щоб відредагувати стилі зразків тексту</a:t>
            </a:r>
          </a:p>
        </p:txBody>
      </p:sp>
    </p:spTree>
    <p:extLst>
      <p:ext uri="{BB962C8B-B14F-4D97-AF65-F5344CB8AC3E}">
        <p14:creationId xmlns:p14="http://schemas.microsoft.com/office/powerpoint/2010/main" val="28551124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90B7EC0-87F4-4A0C-A175-BDC8D8DD2ED6}"/>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C059F9F2-109C-41EC-B23C-F25661611F8A}"/>
              </a:ext>
            </a:extLst>
          </p:cNvPr>
          <p:cNvSpPr>
            <a:spLocks noGrp="1"/>
          </p:cNvSpPr>
          <p:nvPr>
            <p:ph sz="half" idx="1"/>
          </p:nvPr>
        </p:nvSpPr>
        <p:spPr>
          <a:xfrm>
            <a:off x="1219200" y="1828800"/>
            <a:ext cx="4775200" cy="4800600"/>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вмісту 3">
            <a:extLst>
              <a:ext uri="{FF2B5EF4-FFF2-40B4-BE49-F238E27FC236}">
                <a16:creationId xmlns:a16="http://schemas.microsoft.com/office/drawing/2014/main" id="{802538B0-178A-4758-B489-0CEE0E4AD356}"/>
              </a:ext>
            </a:extLst>
          </p:cNvPr>
          <p:cNvSpPr>
            <a:spLocks noGrp="1"/>
          </p:cNvSpPr>
          <p:nvPr>
            <p:ph sz="half" idx="2"/>
          </p:nvPr>
        </p:nvSpPr>
        <p:spPr>
          <a:xfrm>
            <a:off x="6197600" y="1828800"/>
            <a:ext cx="4775200" cy="4800600"/>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Tree>
    <p:extLst>
      <p:ext uri="{BB962C8B-B14F-4D97-AF65-F5344CB8AC3E}">
        <p14:creationId xmlns:p14="http://schemas.microsoft.com/office/powerpoint/2010/main" val="39649917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7DB7D57-4AB0-4A25-A441-59846BC1C2AB}"/>
              </a:ext>
            </a:extLst>
          </p:cNvPr>
          <p:cNvSpPr>
            <a:spLocks noGrp="1"/>
          </p:cNvSpPr>
          <p:nvPr>
            <p:ph type="title"/>
          </p:nvPr>
        </p:nvSpPr>
        <p:spPr>
          <a:xfrm>
            <a:off x="840317" y="365126"/>
            <a:ext cx="10515600" cy="1325563"/>
          </a:xfrm>
        </p:spPr>
        <p:txBody>
          <a:body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59564034-9AC8-4763-876A-4F987EFB9B5A}"/>
              </a:ext>
            </a:extLst>
          </p:cNvPr>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Місце для вмісту 3">
            <a:extLst>
              <a:ext uri="{FF2B5EF4-FFF2-40B4-BE49-F238E27FC236}">
                <a16:creationId xmlns:a16="http://schemas.microsoft.com/office/drawing/2014/main" id="{012E7957-AA68-41B5-A922-B9FAB15048BC}"/>
              </a:ext>
            </a:extLst>
          </p:cNvPr>
          <p:cNvSpPr>
            <a:spLocks noGrp="1"/>
          </p:cNvSpPr>
          <p:nvPr>
            <p:ph sz="half" idx="2"/>
          </p:nvPr>
        </p:nvSpPr>
        <p:spPr>
          <a:xfrm>
            <a:off x="840318" y="2505075"/>
            <a:ext cx="5158316"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тексту 4">
            <a:extLst>
              <a:ext uri="{FF2B5EF4-FFF2-40B4-BE49-F238E27FC236}">
                <a16:creationId xmlns:a16="http://schemas.microsoft.com/office/drawing/2014/main" id="{24F5A01A-5C61-4FBC-B7BE-B714C400C73F}"/>
              </a:ext>
            </a:extLst>
          </p:cNvPr>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Місце для вмісту 5">
            <a:extLst>
              <a:ext uri="{FF2B5EF4-FFF2-40B4-BE49-F238E27FC236}">
                <a16:creationId xmlns:a16="http://schemas.microsoft.com/office/drawing/2014/main" id="{F232A9B4-E381-4809-80BC-4D48AFE59E20}"/>
              </a:ext>
            </a:extLst>
          </p:cNvPr>
          <p:cNvSpPr>
            <a:spLocks noGrp="1"/>
          </p:cNvSpPr>
          <p:nvPr>
            <p:ph sz="quarter" idx="4"/>
          </p:nvPr>
        </p:nvSpPr>
        <p:spPr>
          <a:xfrm>
            <a:off x="6172200" y="2505075"/>
            <a:ext cx="5183717"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Tree>
    <p:extLst>
      <p:ext uri="{BB962C8B-B14F-4D97-AF65-F5344CB8AC3E}">
        <p14:creationId xmlns:p14="http://schemas.microsoft.com/office/powerpoint/2010/main" val="20267665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B7B01ED-C8E0-4853-BCA7-2F974294FC7C}"/>
              </a:ext>
            </a:extLst>
          </p:cNvPr>
          <p:cNvSpPr>
            <a:spLocks noGrp="1"/>
          </p:cNvSpPr>
          <p:nvPr>
            <p:ph type="title"/>
          </p:nvPr>
        </p:nvSpPr>
        <p:spPr/>
        <p:txBody>
          <a:bodyPr/>
          <a:lstStyle/>
          <a:p>
            <a:r>
              <a:rPr lang="uk-UA"/>
              <a:t>Клацніть, щоб редагувати стиль зразка заголовка</a:t>
            </a:r>
          </a:p>
        </p:txBody>
      </p:sp>
    </p:spTree>
    <p:extLst>
      <p:ext uri="{BB962C8B-B14F-4D97-AF65-F5344CB8AC3E}">
        <p14:creationId xmlns:p14="http://schemas.microsoft.com/office/powerpoint/2010/main" val="28162178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15794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1A40026-7910-4FFD-B619-192D2719A02E}"/>
              </a:ext>
            </a:extLst>
          </p:cNvPr>
          <p:cNvSpPr>
            <a:spLocks noGrp="1"/>
          </p:cNvSpPr>
          <p:nvPr>
            <p:ph type="title"/>
          </p:nvPr>
        </p:nvSpPr>
        <p:spPr>
          <a:xfrm>
            <a:off x="840318" y="457200"/>
            <a:ext cx="3932767" cy="1600200"/>
          </a:xfrm>
        </p:spPr>
        <p:txBody>
          <a:bodyPr anchor="b"/>
          <a:lstStyle>
            <a:lvl1pPr>
              <a:defRPr sz="3200"/>
            </a:lvl1p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08B88006-8887-43AA-A37D-492407469D27}"/>
              </a:ext>
            </a:extLst>
          </p:cNvPr>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тексту 3">
            <a:extLst>
              <a:ext uri="{FF2B5EF4-FFF2-40B4-BE49-F238E27FC236}">
                <a16:creationId xmlns:a16="http://schemas.microsoft.com/office/drawing/2014/main" id="{217ADBC7-550E-441D-B067-4EDAC5714671}"/>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Tree>
    <p:extLst>
      <p:ext uri="{BB962C8B-B14F-4D97-AF65-F5344CB8AC3E}">
        <p14:creationId xmlns:p14="http://schemas.microsoft.com/office/powerpoint/2010/main" val="33474286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D24DA29-C561-4364-AA39-9FCE1877F8F2}"/>
              </a:ext>
            </a:extLst>
          </p:cNvPr>
          <p:cNvSpPr>
            <a:spLocks noGrp="1"/>
          </p:cNvSpPr>
          <p:nvPr>
            <p:ph type="title"/>
          </p:nvPr>
        </p:nvSpPr>
        <p:spPr>
          <a:xfrm>
            <a:off x="840318" y="457200"/>
            <a:ext cx="3932767" cy="1600200"/>
          </a:xfrm>
        </p:spPr>
        <p:txBody>
          <a:bodyPr anchor="b"/>
          <a:lstStyle>
            <a:lvl1pPr>
              <a:defRPr sz="3200"/>
            </a:lvl1pPr>
          </a:lstStyle>
          <a:p>
            <a:r>
              <a:rPr lang="uk-UA"/>
              <a:t>Клацніть, щоб редагувати стиль зразка заголовка</a:t>
            </a:r>
          </a:p>
        </p:txBody>
      </p:sp>
      <p:sp>
        <p:nvSpPr>
          <p:cNvPr id="3" name="Місце для зображення 2">
            <a:extLst>
              <a:ext uri="{FF2B5EF4-FFF2-40B4-BE49-F238E27FC236}">
                <a16:creationId xmlns:a16="http://schemas.microsoft.com/office/drawing/2014/main" id="{A8C39BC4-BC4D-442C-8B4A-0A82A9C59CE8}"/>
              </a:ext>
            </a:extLst>
          </p:cNvPr>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uk-UA"/>
              <a:t>Клацніть піктограму, щоб додати зображення</a:t>
            </a:r>
          </a:p>
        </p:txBody>
      </p:sp>
      <p:sp>
        <p:nvSpPr>
          <p:cNvPr id="4" name="Місце для тексту 3">
            <a:extLst>
              <a:ext uri="{FF2B5EF4-FFF2-40B4-BE49-F238E27FC236}">
                <a16:creationId xmlns:a16="http://schemas.microsoft.com/office/drawing/2014/main" id="{2E799F2F-6902-489D-99B5-5FDB940367A2}"/>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Tree>
    <p:extLst>
      <p:ext uri="{BB962C8B-B14F-4D97-AF65-F5344CB8AC3E}">
        <p14:creationId xmlns:p14="http://schemas.microsoft.com/office/powerpoint/2010/main" val="38091805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0E391B1-6C85-4147-8023-6F5C2096993E}"/>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ертикального тексту 2">
            <a:extLst>
              <a:ext uri="{FF2B5EF4-FFF2-40B4-BE49-F238E27FC236}">
                <a16:creationId xmlns:a16="http://schemas.microsoft.com/office/drawing/2014/main" id="{ACCB9FE1-612B-4DFB-84BF-153F504CA27D}"/>
              </a:ext>
            </a:extLst>
          </p:cNvPr>
          <p:cNvSpPr>
            <a:spLocks noGrp="1"/>
          </p:cNvSpPr>
          <p:nvPr>
            <p:ph type="body" orient="vert" idx="1"/>
          </p:nvPr>
        </p:nvSpPr>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Tree>
    <p:extLst>
      <p:ext uri="{BB962C8B-B14F-4D97-AF65-F5344CB8AC3E}">
        <p14:creationId xmlns:p14="http://schemas.microsoft.com/office/powerpoint/2010/main" val="41877953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Вертикальний заголовок 1">
            <a:extLst>
              <a:ext uri="{FF2B5EF4-FFF2-40B4-BE49-F238E27FC236}">
                <a16:creationId xmlns:a16="http://schemas.microsoft.com/office/drawing/2014/main" id="{C98DF22C-0047-4892-9DFD-002735432E47}"/>
              </a:ext>
            </a:extLst>
          </p:cNvPr>
          <p:cNvSpPr>
            <a:spLocks noGrp="1"/>
          </p:cNvSpPr>
          <p:nvPr>
            <p:ph type="title" orient="vert"/>
          </p:nvPr>
        </p:nvSpPr>
        <p:spPr>
          <a:xfrm>
            <a:off x="9067800" y="304800"/>
            <a:ext cx="2616200" cy="6324600"/>
          </a:xfrm>
        </p:spPr>
        <p:txBody>
          <a:bodyPr vert="eaVert"/>
          <a:lstStyle/>
          <a:p>
            <a:r>
              <a:rPr lang="uk-UA"/>
              <a:t>Клацніть, щоб редагувати стиль зразка заголовка</a:t>
            </a:r>
          </a:p>
        </p:txBody>
      </p:sp>
      <p:sp>
        <p:nvSpPr>
          <p:cNvPr id="3" name="Місце для вертикального тексту 2">
            <a:extLst>
              <a:ext uri="{FF2B5EF4-FFF2-40B4-BE49-F238E27FC236}">
                <a16:creationId xmlns:a16="http://schemas.microsoft.com/office/drawing/2014/main" id="{FF35CD84-7709-491D-9F8C-86DBE34980DC}"/>
              </a:ext>
            </a:extLst>
          </p:cNvPr>
          <p:cNvSpPr>
            <a:spLocks noGrp="1"/>
          </p:cNvSpPr>
          <p:nvPr>
            <p:ph type="body" orient="vert" idx="1"/>
          </p:nvPr>
        </p:nvSpPr>
        <p:spPr>
          <a:xfrm>
            <a:off x="1219200" y="304800"/>
            <a:ext cx="7645400" cy="6324600"/>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Tree>
    <p:extLst>
      <p:ext uri="{BB962C8B-B14F-4D97-AF65-F5344CB8AC3E}">
        <p14:creationId xmlns:p14="http://schemas.microsoft.com/office/powerpoint/2010/main" val="22375946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4F74EFC2-A616-417E-A9E3-98330D726312}"/>
              </a:ext>
            </a:extLst>
          </p:cNvPr>
          <p:cNvSpPr>
            <a:spLocks noGrp="1" noChangeArrowheads="1"/>
          </p:cNvSpPr>
          <p:nvPr>
            <p:ph type="title"/>
          </p:nvPr>
        </p:nvSpPr>
        <p:spPr bwMode="auto">
          <a:xfrm>
            <a:off x="3048000" y="304801"/>
            <a:ext cx="8636000" cy="71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uk-UA" altLang="uk-UA"/>
              <a:t>Клацніть, щоб редагувати стиль зразка заголовка</a:t>
            </a:r>
            <a:endParaRPr lang="en-US" altLang="uk-UA"/>
          </a:p>
        </p:txBody>
      </p:sp>
      <p:sp>
        <p:nvSpPr>
          <p:cNvPr id="1027" name="Rectangle 3">
            <a:extLst>
              <a:ext uri="{FF2B5EF4-FFF2-40B4-BE49-F238E27FC236}">
                <a16:creationId xmlns:a16="http://schemas.microsoft.com/office/drawing/2014/main" id="{112D2949-1F3D-4CDC-B711-8104A592C43D}"/>
              </a:ext>
            </a:extLst>
          </p:cNvPr>
          <p:cNvSpPr>
            <a:spLocks noGrp="1" noChangeArrowheads="1"/>
          </p:cNvSpPr>
          <p:nvPr>
            <p:ph type="body" idx="1"/>
          </p:nvPr>
        </p:nvSpPr>
        <p:spPr bwMode="auto">
          <a:xfrm>
            <a:off x="1219200" y="1828800"/>
            <a:ext cx="9753600" cy="48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uk-UA" altLang="uk-UA"/>
              <a:t>Клацніть, щоб відредагувати стилі зразків тексту</a:t>
            </a:r>
          </a:p>
          <a:p>
            <a:pPr lvl="1"/>
            <a:r>
              <a:rPr lang="uk-UA" altLang="uk-UA"/>
              <a:t>Другий рівень</a:t>
            </a:r>
          </a:p>
          <a:p>
            <a:pPr lvl="2"/>
            <a:r>
              <a:rPr lang="uk-UA" altLang="uk-UA"/>
              <a:t>Третій рівень</a:t>
            </a:r>
          </a:p>
          <a:p>
            <a:pPr lvl="3"/>
            <a:r>
              <a:rPr lang="uk-UA" altLang="uk-UA"/>
              <a:t>Четвертий рівень</a:t>
            </a:r>
          </a:p>
          <a:p>
            <a:pPr lvl="4"/>
            <a:r>
              <a:rPr lang="uk-UA" altLang="uk-UA"/>
              <a:t>П’ятий рівень</a:t>
            </a:r>
            <a:endParaRPr lang="en-US" altLang="uk-UA"/>
          </a:p>
        </p:txBody>
      </p:sp>
    </p:spTree>
    <p:extLst>
      <p:ext uri="{BB962C8B-B14F-4D97-AF65-F5344CB8AC3E}">
        <p14:creationId xmlns:p14="http://schemas.microsoft.com/office/powerpoint/2010/main" val="41206312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fontAlgn="base" hangingPunct="1">
        <a:spcBef>
          <a:spcPct val="0"/>
        </a:spcBef>
        <a:spcAft>
          <a:spcPct val="0"/>
        </a:spcAft>
        <a:defRPr sz="4400" kern="1200">
          <a:solidFill>
            <a:schemeClr val="bg2"/>
          </a:solidFill>
          <a:latin typeface="+mj-lt"/>
          <a:ea typeface="+mj-ea"/>
          <a:cs typeface="+mj-cs"/>
        </a:defRPr>
      </a:lvl1pPr>
      <a:lvl2pPr algn="l" rtl="0" eaLnBrk="1" fontAlgn="base" hangingPunct="1">
        <a:spcBef>
          <a:spcPct val="0"/>
        </a:spcBef>
        <a:spcAft>
          <a:spcPct val="0"/>
        </a:spcAft>
        <a:defRPr sz="4400">
          <a:solidFill>
            <a:schemeClr val="bg2"/>
          </a:solidFill>
          <a:latin typeface="Microsoft Sans Serif" panose="020B0604020202020204" pitchFamily="34" charset="0"/>
        </a:defRPr>
      </a:lvl2pPr>
      <a:lvl3pPr algn="l" rtl="0" eaLnBrk="1" fontAlgn="base" hangingPunct="1">
        <a:spcBef>
          <a:spcPct val="0"/>
        </a:spcBef>
        <a:spcAft>
          <a:spcPct val="0"/>
        </a:spcAft>
        <a:defRPr sz="4400">
          <a:solidFill>
            <a:schemeClr val="bg2"/>
          </a:solidFill>
          <a:latin typeface="Microsoft Sans Serif" panose="020B0604020202020204" pitchFamily="34" charset="0"/>
        </a:defRPr>
      </a:lvl3pPr>
      <a:lvl4pPr algn="l" rtl="0" eaLnBrk="1" fontAlgn="base" hangingPunct="1">
        <a:spcBef>
          <a:spcPct val="0"/>
        </a:spcBef>
        <a:spcAft>
          <a:spcPct val="0"/>
        </a:spcAft>
        <a:defRPr sz="4400">
          <a:solidFill>
            <a:schemeClr val="bg2"/>
          </a:solidFill>
          <a:latin typeface="Microsoft Sans Serif" panose="020B0604020202020204" pitchFamily="34" charset="0"/>
        </a:defRPr>
      </a:lvl4pPr>
      <a:lvl5pPr algn="l" rtl="0" eaLnBrk="1" fontAlgn="base" hangingPunct="1">
        <a:spcBef>
          <a:spcPct val="0"/>
        </a:spcBef>
        <a:spcAft>
          <a:spcPct val="0"/>
        </a:spcAft>
        <a:defRPr sz="4400">
          <a:solidFill>
            <a:schemeClr val="bg2"/>
          </a:solidFill>
          <a:latin typeface="Microsoft Sans Serif" panose="020B0604020202020204" pitchFamily="34" charset="0"/>
        </a:defRPr>
      </a:lvl5pPr>
      <a:lvl6pPr marL="457200" algn="l" rtl="0" eaLnBrk="1" fontAlgn="base" hangingPunct="1">
        <a:spcBef>
          <a:spcPct val="0"/>
        </a:spcBef>
        <a:spcAft>
          <a:spcPct val="0"/>
        </a:spcAft>
        <a:defRPr sz="4400">
          <a:solidFill>
            <a:schemeClr val="bg2"/>
          </a:solidFill>
          <a:latin typeface="Microsoft Sans Serif" panose="020B0604020202020204" pitchFamily="34" charset="0"/>
        </a:defRPr>
      </a:lvl6pPr>
      <a:lvl7pPr marL="914400" algn="l" rtl="0" eaLnBrk="1" fontAlgn="base" hangingPunct="1">
        <a:spcBef>
          <a:spcPct val="0"/>
        </a:spcBef>
        <a:spcAft>
          <a:spcPct val="0"/>
        </a:spcAft>
        <a:defRPr sz="4400">
          <a:solidFill>
            <a:schemeClr val="bg2"/>
          </a:solidFill>
          <a:latin typeface="Microsoft Sans Serif" panose="020B0604020202020204" pitchFamily="34" charset="0"/>
        </a:defRPr>
      </a:lvl7pPr>
      <a:lvl8pPr marL="1371600" algn="l" rtl="0" eaLnBrk="1" fontAlgn="base" hangingPunct="1">
        <a:spcBef>
          <a:spcPct val="0"/>
        </a:spcBef>
        <a:spcAft>
          <a:spcPct val="0"/>
        </a:spcAft>
        <a:defRPr sz="4400">
          <a:solidFill>
            <a:schemeClr val="bg2"/>
          </a:solidFill>
          <a:latin typeface="Microsoft Sans Serif" panose="020B0604020202020204" pitchFamily="34" charset="0"/>
        </a:defRPr>
      </a:lvl8pPr>
      <a:lvl9pPr marL="1828800" algn="l" rtl="0" eaLnBrk="1" fontAlgn="base" hangingPunct="1">
        <a:spcBef>
          <a:spcPct val="0"/>
        </a:spcBef>
        <a:spcAft>
          <a:spcPct val="0"/>
        </a:spcAft>
        <a:defRPr sz="4400">
          <a:solidFill>
            <a:schemeClr val="bg2"/>
          </a:solidFill>
          <a:latin typeface="Microsoft Sans Serif"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emf"/><Relationship Id="rId7" Type="http://schemas.openxmlformats.org/officeDocument/2006/relationships/image" Target="../media/image5.emf"/><Relationship Id="rId2" Type="http://schemas.openxmlformats.org/officeDocument/2006/relationships/oleObject" Target="../embeddings/oleObject1.bin"/><Relationship Id="rId1" Type="http://schemas.openxmlformats.org/officeDocument/2006/relationships/slideLayout" Target="../slideLayouts/slideLayout7.xml"/><Relationship Id="rId6" Type="http://schemas.openxmlformats.org/officeDocument/2006/relationships/oleObject" Target="../embeddings/oleObject3.bin"/><Relationship Id="rId5" Type="http://schemas.openxmlformats.org/officeDocument/2006/relationships/image" Target="../media/image4.emf"/><Relationship Id="rId4" Type="http://schemas.openxmlformats.org/officeDocument/2006/relationships/oleObject" Target="../embeddings/oleObject2.bin"/><Relationship Id="rId9"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oleObject" Target="../embeddings/oleObject4.bin"/><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emf"/><Relationship Id="rId7" Type="http://schemas.openxmlformats.org/officeDocument/2006/relationships/image" Target="../media/image12.emf"/><Relationship Id="rId2" Type="http://schemas.openxmlformats.org/officeDocument/2006/relationships/oleObject" Target="../embeddings/oleObject5.bin"/><Relationship Id="rId1" Type="http://schemas.openxmlformats.org/officeDocument/2006/relationships/slideLayout" Target="../slideLayouts/slideLayout7.xml"/><Relationship Id="rId6" Type="http://schemas.openxmlformats.org/officeDocument/2006/relationships/oleObject" Target="../embeddings/oleObject7.bin"/><Relationship Id="rId5" Type="http://schemas.openxmlformats.org/officeDocument/2006/relationships/image" Target="../media/image11.emf"/><Relationship Id="rId4" Type="http://schemas.openxmlformats.org/officeDocument/2006/relationships/oleObject" Target="../embeddings/oleObject6.bin"/></Relationships>
</file>

<file path=ppt/slides/_rels/slide7.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oleObject" Target="../embeddings/oleObject8.bin"/><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oleObject" Target="../embeddings/oleObject9.bin"/><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oleObject" Target="../embeddings/oleObject10.bin"/><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oleObject" Target="../embeddings/oleObject11.bin"/><Relationship Id="rId1" Type="http://schemas.openxmlformats.org/officeDocument/2006/relationships/slideLayout" Target="../slideLayouts/slideLayout7.xml"/><Relationship Id="rId5" Type="http://schemas.openxmlformats.org/officeDocument/2006/relationships/image" Target="../media/image18.wmf"/><Relationship Id="rId4" Type="http://schemas.openxmlformats.org/officeDocument/2006/relationships/oleObject" Target="../embeddings/oleObject12.bin"/></Relationships>
</file>

<file path=ppt/slides/_rels/slide11.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oleObject" Target="../embeddings/oleObject13.bin"/><Relationship Id="rId1" Type="http://schemas.openxmlformats.org/officeDocument/2006/relationships/slideLayout" Target="../slideLayouts/slideLayout7.xml"/><Relationship Id="rId5" Type="http://schemas.openxmlformats.org/officeDocument/2006/relationships/image" Target="../media/image20.wmf"/><Relationship Id="rId4" Type="http://schemas.openxmlformats.org/officeDocument/2006/relationships/oleObject" Target="../embeddings/oleObject14.bin"/></Relationships>
</file>

<file path=ppt/slides/_rels/slide12.xml.rels><?xml version="1.0" encoding="UTF-8" standalone="yes"?>
<Relationships xmlns="http://schemas.openxmlformats.org/package/2006/relationships"><Relationship Id="rId3" Type="http://schemas.openxmlformats.org/officeDocument/2006/relationships/image" Target="../media/image21.emf"/><Relationship Id="rId7" Type="http://schemas.openxmlformats.org/officeDocument/2006/relationships/image" Target="../media/image23.emf"/><Relationship Id="rId2" Type="http://schemas.openxmlformats.org/officeDocument/2006/relationships/oleObject" Target="../embeddings/oleObject15.bin"/><Relationship Id="rId1" Type="http://schemas.openxmlformats.org/officeDocument/2006/relationships/slideLayout" Target="../slideLayouts/slideLayout7.xml"/><Relationship Id="rId6" Type="http://schemas.openxmlformats.org/officeDocument/2006/relationships/oleObject" Target="../embeddings/oleObject17.bin"/><Relationship Id="rId5" Type="http://schemas.openxmlformats.org/officeDocument/2006/relationships/image" Target="../media/image22.emf"/><Relationship Id="rId4" Type="http://schemas.openxmlformats.org/officeDocument/2006/relationships/oleObject" Target="../embeddings/oleObject16.bin"/></Relationships>
</file>

<file path=ppt/slides/_rels/slide13.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oleObject" Target="../embeddings/oleObject18.bin"/><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oleObject" Target="../embeddings/oleObject19.bin"/><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e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oleObject" Target="../embeddings/oleObject20.bin"/><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oleObject" Target="../embeddings/oleObject21.bin"/><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image" Target="../media/image33.em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image" Target="../media/image35.em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image" Target="../media/image37.e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DEAB10C-0728-4002-AD46-7A6902F8013E}"/>
              </a:ext>
            </a:extLst>
          </p:cNvPr>
          <p:cNvSpPr>
            <a:spLocks noGrp="1"/>
          </p:cNvSpPr>
          <p:nvPr>
            <p:ph type="ctrTitle"/>
          </p:nvPr>
        </p:nvSpPr>
        <p:spPr>
          <a:xfrm>
            <a:off x="1422400" y="527901"/>
            <a:ext cx="10363200" cy="1458209"/>
          </a:xfrm>
        </p:spPr>
        <p:txBody>
          <a:bodyPr/>
          <a:lstStyle/>
          <a:p>
            <a:r>
              <a:rPr lang="fr-FR" sz="3600" b="1" dirty="0">
                <a:solidFill>
                  <a:schemeClr val="accent6">
                    <a:lumMod val="50000"/>
                  </a:schemeClr>
                </a:solidFill>
                <a:latin typeface="Times New Roman" panose="02020603050405020304" pitchFamily="18" charset="0"/>
                <a:cs typeface="Times New Roman" panose="02020603050405020304" pitchFamily="18" charset="0"/>
              </a:rPr>
              <a:t>Lecture 6. Nitrogen-containing hydrocarbon derivatives</a:t>
            </a:r>
            <a:r>
              <a:rPr lang="uk-UA" sz="3600" b="1" dirty="0">
                <a:solidFill>
                  <a:schemeClr val="accent6">
                    <a:lumMod val="50000"/>
                  </a:schemeClr>
                </a:solidFill>
                <a:latin typeface="Times New Roman" panose="02020603050405020304" pitchFamily="18" charset="0"/>
                <a:cs typeface="Times New Roman" panose="02020603050405020304" pitchFamily="18" charset="0"/>
              </a:rPr>
              <a:t>.</a:t>
            </a:r>
            <a:endParaRPr lang="uk-UA" dirty="0"/>
          </a:p>
        </p:txBody>
      </p:sp>
      <p:sp>
        <p:nvSpPr>
          <p:cNvPr id="3" name="Підзаголовок 2">
            <a:extLst>
              <a:ext uri="{FF2B5EF4-FFF2-40B4-BE49-F238E27FC236}">
                <a16:creationId xmlns:a16="http://schemas.microsoft.com/office/drawing/2014/main" id="{80DCF779-B226-4023-9377-5AF6228E12B1}"/>
              </a:ext>
            </a:extLst>
          </p:cNvPr>
          <p:cNvSpPr>
            <a:spLocks noGrp="1"/>
          </p:cNvSpPr>
          <p:nvPr>
            <p:ph type="subTitle" idx="1"/>
          </p:nvPr>
        </p:nvSpPr>
        <p:spPr>
          <a:xfrm>
            <a:off x="1422400" y="2061328"/>
            <a:ext cx="10363200" cy="685800"/>
          </a:xfrm>
        </p:spPr>
        <p:txBody>
          <a:bodyPr/>
          <a:lstStyle/>
          <a:p>
            <a:r>
              <a:rPr lang="en-US" sz="3600" b="1" dirty="0">
                <a:solidFill>
                  <a:schemeClr val="accent6">
                    <a:lumMod val="50000"/>
                  </a:schemeClr>
                </a:solidFill>
                <a:latin typeface="Times New Roman" panose="02020603050405020304" pitchFamily="18" charset="0"/>
                <a:cs typeface="Times New Roman" panose="02020603050405020304" pitchFamily="18" charset="0"/>
              </a:rPr>
              <a:t>Nitro compounds</a:t>
            </a:r>
            <a:endParaRPr lang="uk-UA" sz="3600" b="1" dirty="0">
              <a:solidFill>
                <a:schemeClr val="accent6">
                  <a:lumMod val="50000"/>
                </a:schemeClr>
              </a:solidFill>
              <a:latin typeface="Times New Roman" panose="02020603050405020304" pitchFamily="18" charset="0"/>
              <a:cs typeface="Times New Roman" panose="02020603050405020304" pitchFamily="18" charset="0"/>
            </a:endParaRPr>
          </a:p>
          <a:p>
            <a:endParaRPr lang="uk-UA" dirty="0"/>
          </a:p>
        </p:txBody>
      </p:sp>
    </p:spTree>
    <p:extLst>
      <p:ext uri="{BB962C8B-B14F-4D97-AF65-F5344CB8AC3E}">
        <p14:creationId xmlns:p14="http://schemas.microsoft.com/office/powerpoint/2010/main" val="26874411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3CAC8DE-FECF-4961-A9ED-6BE106DDABB3}"/>
              </a:ext>
            </a:extLst>
          </p:cNvPr>
          <p:cNvSpPr txBox="1"/>
          <p:nvPr/>
        </p:nvSpPr>
        <p:spPr>
          <a:xfrm>
            <a:off x="236375" y="1755080"/>
            <a:ext cx="11719249" cy="4539191"/>
          </a:xfrm>
          <a:prstGeom prst="rect">
            <a:avLst/>
          </a:prstGeom>
          <a:noFill/>
        </p:spPr>
        <p:txBody>
          <a:bodyPr wrap="square">
            <a:spAutoFit/>
          </a:bodyPr>
          <a:lstStyle/>
          <a:p>
            <a:pPr>
              <a:lnSpc>
                <a:spcPct val="150000"/>
              </a:lnSpc>
              <a:buNone/>
            </a:pPr>
            <a:r>
              <a:rPr lang="en-US" sz="2800" dirty="0">
                <a:solidFill>
                  <a:schemeClr val="accent6">
                    <a:lumMod val="50000"/>
                  </a:schemeClr>
                </a:solidFill>
                <a:latin typeface="Times New Roman" panose="02020603050405020304" pitchFamily="18" charset="0"/>
                <a:cs typeface="Times New Roman" panose="02020603050405020304" pitchFamily="18" charset="0"/>
              </a:rPr>
              <a:t>Nitrogen-containing organic compounds include those containing nitrogen atoms directly bonded to carbon atoms. They are divided into: </a:t>
            </a:r>
            <a:r>
              <a:rPr lang="en-US" sz="2800" b="1" i="1" dirty="0">
                <a:solidFill>
                  <a:schemeClr val="accent6">
                    <a:lumMod val="50000"/>
                  </a:schemeClr>
                </a:solidFill>
                <a:latin typeface="Times New Roman" panose="02020603050405020304" pitchFamily="18" charset="0"/>
                <a:cs typeface="Times New Roman" panose="02020603050405020304" pitchFamily="18" charset="0"/>
              </a:rPr>
              <a:t>nitro compounds (RNO</a:t>
            </a:r>
            <a:r>
              <a:rPr lang="en-US" sz="2800" b="1" i="1" baseline="-25000" dirty="0">
                <a:solidFill>
                  <a:schemeClr val="accent6">
                    <a:lumMod val="50000"/>
                  </a:schemeClr>
                </a:solidFill>
                <a:latin typeface="Times New Roman" panose="02020603050405020304" pitchFamily="18" charset="0"/>
                <a:cs typeface="Times New Roman" panose="02020603050405020304" pitchFamily="18" charset="0"/>
              </a:rPr>
              <a:t>2</a:t>
            </a:r>
            <a:r>
              <a:rPr lang="en-US" sz="2800" b="1" i="1" dirty="0">
                <a:solidFill>
                  <a:schemeClr val="accent6">
                    <a:lumMod val="50000"/>
                  </a:schemeClr>
                </a:solidFill>
                <a:latin typeface="Times New Roman" panose="02020603050405020304" pitchFamily="18" charset="0"/>
                <a:cs typeface="Times New Roman" panose="02020603050405020304" pitchFamily="18" charset="0"/>
              </a:rPr>
              <a:t>), nitroso compounds (RNO), amines (RNH</a:t>
            </a:r>
            <a:r>
              <a:rPr lang="en-US" sz="2800" b="1" i="1" baseline="-25000" dirty="0">
                <a:solidFill>
                  <a:schemeClr val="accent6">
                    <a:lumMod val="50000"/>
                  </a:schemeClr>
                </a:solidFill>
                <a:latin typeface="Times New Roman" panose="02020603050405020304" pitchFamily="18" charset="0"/>
                <a:cs typeface="Times New Roman" panose="02020603050405020304" pitchFamily="18" charset="0"/>
              </a:rPr>
              <a:t>2</a:t>
            </a:r>
            <a:r>
              <a:rPr lang="en-US" sz="2800" b="1" i="1" dirty="0">
                <a:solidFill>
                  <a:schemeClr val="accent6">
                    <a:lumMod val="50000"/>
                  </a:schemeClr>
                </a:solidFill>
                <a:latin typeface="Times New Roman" panose="02020603050405020304" pitchFamily="18" charset="0"/>
                <a:cs typeface="Times New Roman" panose="02020603050405020304" pitchFamily="18" charset="0"/>
              </a:rPr>
              <a:t>, R</a:t>
            </a:r>
            <a:r>
              <a:rPr lang="en-US" sz="2800" b="1" i="1" baseline="-25000" dirty="0">
                <a:solidFill>
                  <a:schemeClr val="accent6">
                    <a:lumMod val="50000"/>
                  </a:schemeClr>
                </a:solidFill>
                <a:latin typeface="Times New Roman" panose="02020603050405020304" pitchFamily="18" charset="0"/>
                <a:cs typeface="Times New Roman" panose="02020603050405020304" pitchFamily="18" charset="0"/>
              </a:rPr>
              <a:t>2</a:t>
            </a:r>
            <a:r>
              <a:rPr lang="en-US" sz="2800" b="1" i="1" dirty="0">
                <a:solidFill>
                  <a:schemeClr val="accent6">
                    <a:lumMod val="50000"/>
                  </a:schemeClr>
                </a:solidFill>
                <a:latin typeface="Times New Roman" panose="02020603050405020304" pitchFamily="18" charset="0"/>
                <a:cs typeface="Times New Roman" panose="02020603050405020304" pitchFamily="18" charset="0"/>
              </a:rPr>
              <a:t>NH, R</a:t>
            </a:r>
            <a:r>
              <a:rPr lang="en-US" sz="2800" b="1" i="1" baseline="-25000" dirty="0">
                <a:solidFill>
                  <a:schemeClr val="accent6">
                    <a:lumMod val="50000"/>
                  </a:schemeClr>
                </a:solidFill>
                <a:latin typeface="Times New Roman" panose="02020603050405020304" pitchFamily="18" charset="0"/>
                <a:cs typeface="Times New Roman" panose="02020603050405020304" pitchFamily="18" charset="0"/>
              </a:rPr>
              <a:t>3</a:t>
            </a:r>
            <a:r>
              <a:rPr lang="en-US" sz="2800" b="1" i="1" dirty="0">
                <a:solidFill>
                  <a:schemeClr val="accent6">
                    <a:lumMod val="50000"/>
                  </a:schemeClr>
                </a:solidFill>
                <a:latin typeface="Times New Roman" panose="02020603050405020304" pitchFamily="18" charset="0"/>
                <a:cs typeface="Times New Roman" panose="02020603050405020304" pitchFamily="18" charset="0"/>
              </a:rPr>
              <a:t>N), nitriles of carboxylic acids or cyanides (RC≡N), azo compounds (RN═NR), hydroxyl amine derivatives (RNH―OH), etc. </a:t>
            </a:r>
            <a:r>
              <a:rPr lang="en-US" sz="2800" dirty="0">
                <a:solidFill>
                  <a:schemeClr val="accent6">
                    <a:lumMod val="50000"/>
                  </a:schemeClr>
                </a:solidFill>
                <a:latin typeface="Times New Roman" panose="02020603050405020304" pitchFamily="18" charset="0"/>
                <a:cs typeface="Times New Roman" panose="02020603050405020304" pitchFamily="18" charset="0"/>
              </a:rPr>
              <a:t>. In all the above formulas, R is an alkyl, cycloalkyl or aryl </a:t>
            </a:r>
            <a:r>
              <a:rPr lang="en-US" sz="2800" dirty="0" err="1">
                <a:solidFill>
                  <a:schemeClr val="accent6">
                    <a:lumMod val="50000"/>
                  </a:schemeClr>
                </a:solidFill>
                <a:latin typeface="Times New Roman" panose="02020603050405020304" pitchFamily="18" charset="0"/>
                <a:cs typeface="Times New Roman" panose="02020603050405020304" pitchFamily="18" charset="0"/>
              </a:rPr>
              <a:t>radicale</a:t>
            </a:r>
            <a:r>
              <a:rPr lang="uk-UA" sz="2800" dirty="0">
                <a:solidFill>
                  <a:schemeClr val="accent6">
                    <a:lumMod val="50000"/>
                  </a:schemeClr>
                </a:solidFill>
                <a:latin typeface="Times New Roman" panose="02020603050405020304" pitchFamily="18" charset="0"/>
                <a:cs typeface="Times New Roman" panose="02020603050405020304" pitchFamily="18" charset="0"/>
              </a:rPr>
              <a:t>. </a:t>
            </a:r>
            <a:endParaRPr lang="en-US" sz="2800" dirty="0">
              <a:solidFill>
                <a:schemeClr val="accent6">
                  <a:lumMod val="50000"/>
                </a:schemeClr>
              </a:solidFill>
              <a:latin typeface="Times New Roman" panose="02020603050405020304" pitchFamily="18" charset="0"/>
              <a:cs typeface="Times New Roman" panose="02020603050405020304" pitchFamily="18" charset="0"/>
            </a:endParaRPr>
          </a:p>
          <a:p>
            <a:pPr>
              <a:lnSpc>
                <a:spcPct val="150000"/>
              </a:lnSpc>
              <a:buNone/>
            </a:pPr>
            <a:r>
              <a:rPr lang="en-US" sz="2800" b="1" dirty="0">
                <a:solidFill>
                  <a:schemeClr val="accent6">
                    <a:lumMod val="50000"/>
                  </a:schemeClr>
                </a:solidFill>
                <a:latin typeface="Times New Roman" panose="02020603050405020304" pitchFamily="18" charset="0"/>
                <a:cs typeface="Times New Roman" panose="02020603050405020304" pitchFamily="18" charset="0"/>
              </a:rPr>
              <a:t>	 The most important are nitro compounds and amines</a:t>
            </a:r>
            <a:r>
              <a:rPr lang="ru-RU" sz="2800" b="1" dirty="0">
                <a:solidFill>
                  <a:schemeClr val="accent6">
                    <a:lumMod val="50000"/>
                  </a:schemeClr>
                </a:solidFill>
                <a:latin typeface="Times New Roman" panose="02020603050405020304" pitchFamily="18" charset="0"/>
                <a:cs typeface="Times New Roman" panose="02020603050405020304" pitchFamily="18" charset="0"/>
              </a:rPr>
              <a:t>.</a:t>
            </a:r>
            <a:endParaRPr lang="uk-UA" sz="2800" dirty="0">
              <a:solidFill>
                <a:schemeClr val="accent6">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511188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03E8597-CB8D-469B-9B58-D4644F8ECA7D}"/>
              </a:ext>
            </a:extLst>
          </p:cNvPr>
          <p:cNvSpPr txBox="1"/>
          <p:nvPr/>
        </p:nvSpPr>
        <p:spPr>
          <a:xfrm>
            <a:off x="1619250" y="551044"/>
            <a:ext cx="9713167" cy="1200329"/>
          </a:xfrm>
          <a:prstGeom prst="rect">
            <a:avLst/>
          </a:prstGeom>
          <a:noFill/>
        </p:spPr>
        <p:txBody>
          <a:bodyPr wrap="square">
            <a:spAutoFit/>
          </a:bodyPr>
          <a:lstStyle/>
          <a:p>
            <a:pPr algn="just"/>
            <a:r>
              <a:rPr lang="en-US" dirty="0">
                <a:solidFill>
                  <a:schemeClr val="accent6">
                    <a:lumMod val="50000"/>
                  </a:schemeClr>
                </a:solidFill>
                <a:latin typeface="Times New Roman" panose="02020603050405020304" pitchFamily="18" charset="0"/>
                <a:cs typeface="Times New Roman" panose="02020603050405020304" pitchFamily="18" charset="0"/>
              </a:rPr>
              <a:t>	 Nitro compounds are derivatives of hydrocarbons in which one or more hydrogen atoms are replaced by a nitro group —NO</a:t>
            </a:r>
            <a:r>
              <a:rPr lang="en-US" baseline="-25000" dirty="0">
                <a:solidFill>
                  <a:schemeClr val="accent6">
                    <a:lumMod val="50000"/>
                  </a:schemeClr>
                </a:solidFill>
                <a:latin typeface="Times New Roman" panose="02020603050405020304" pitchFamily="18" charset="0"/>
                <a:cs typeface="Times New Roman" panose="02020603050405020304" pitchFamily="18" charset="0"/>
              </a:rPr>
              <a:t>2</a:t>
            </a:r>
            <a:r>
              <a:rPr lang="en-US" dirty="0">
                <a:solidFill>
                  <a:schemeClr val="accent6">
                    <a:lumMod val="50000"/>
                  </a:schemeClr>
                </a:solidFill>
                <a:latin typeface="Times New Roman" panose="02020603050405020304" pitchFamily="18" charset="0"/>
                <a:cs typeface="Times New Roman" panose="02020603050405020304" pitchFamily="18" charset="0"/>
              </a:rPr>
              <a:t>. The general formula of saturated nitro compounds</a:t>
            </a:r>
            <a:r>
              <a:rPr lang="ru-RU" dirty="0">
                <a:solidFill>
                  <a:schemeClr val="accent6">
                    <a:lumMod val="50000"/>
                  </a:schemeClr>
                </a:solidFill>
                <a:latin typeface="Times New Roman" panose="02020603050405020304" pitchFamily="18" charset="0"/>
                <a:cs typeface="Times New Roman" panose="02020603050405020304" pitchFamily="18" charset="0"/>
              </a:rPr>
              <a:t> C</a:t>
            </a:r>
            <a:r>
              <a:rPr lang="ru-RU" baseline="-25000" dirty="0">
                <a:solidFill>
                  <a:schemeClr val="accent6">
                    <a:lumMod val="50000"/>
                  </a:schemeClr>
                </a:solidFill>
                <a:latin typeface="Times New Roman" panose="02020603050405020304" pitchFamily="18" charset="0"/>
                <a:cs typeface="Times New Roman" panose="02020603050405020304" pitchFamily="18" charset="0"/>
              </a:rPr>
              <a:t>n</a:t>
            </a:r>
            <a:r>
              <a:rPr lang="ru-RU" dirty="0">
                <a:solidFill>
                  <a:schemeClr val="accent6">
                    <a:lumMod val="50000"/>
                  </a:schemeClr>
                </a:solidFill>
                <a:latin typeface="Times New Roman" panose="02020603050405020304" pitchFamily="18" charset="0"/>
                <a:cs typeface="Times New Roman" panose="02020603050405020304" pitchFamily="18" charset="0"/>
              </a:rPr>
              <a:t>Н</a:t>
            </a:r>
            <a:r>
              <a:rPr lang="ru-RU" baseline="-25000" dirty="0">
                <a:solidFill>
                  <a:schemeClr val="accent6">
                    <a:lumMod val="50000"/>
                  </a:schemeClr>
                </a:solidFill>
                <a:latin typeface="Times New Roman" panose="02020603050405020304" pitchFamily="18" charset="0"/>
                <a:cs typeface="Times New Roman" panose="02020603050405020304" pitchFamily="18" charset="0"/>
              </a:rPr>
              <a:t>2n+1</a:t>
            </a:r>
            <a:r>
              <a:rPr lang="ru-RU" dirty="0">
                <a:solidFill>
                  <a:schemeClr val="accent6">
                    <a:lumMod val="50000"/>
                  </a:schemeClr>
                </a:solidFill>
                <a:latin typeface="Times New Roman" panose="02020603050405020304" pitchFamily="18" charset="0"/>
                <a:cs typeface="Times New Roman" panose="02020603050405020304" pitchFamily="18" charset="0"/>
              </a:rPr>
              <a:t>NО</a:t>
            </a:r>
            <a:r>
              <a:rPr lang="ru-RU" baseline="-25000" dirty="0">
                <a:solidFill>
                  <a:schemeClr val="accent6">
                    <a:lumMod val="50000"/>
                  </a:schemeClr>
                </a:solidFill>
                <a:latin typeface="Times New Roman" panose="02020603050405020304" pitchFamily="18" charset="0"/>
                <a:cs typeface="Times New Roman" panose="02020603050405020304" pitchFamily="18" charset="0"/>
              </a:rPr>
              <a:t>2</a:t>
            </a:r>
            <a:r>
              <a:rPr lang="ru-RU" dirty="0">
                <a:solidFill>
                  <a:schemeClr val="accent6">
                    <a:lumMod val="50000"/>
                  </a:schemeClr>
                </a:solidFill>
                <a:latin typeface="Times New Roman" panose="02020603050405020304" pitchFamily="18" charset="0"/>
                <a:cs typeface="Times New Roman" panose="02020603050405020304" pitchFamily="18" charset="0"/>
              </a:rPr>
              <a:t>. </a:t>
            </a:r>
            <a:endParaRPr lang="uk-UA"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7" name="Місце для номера слайда 1">
            <a:extLst>
              <a:ext uri="{FF2B5EF4-FFF2-40B4-BE49-F238E27FC236}">
                <a16:creationId xmlns:a16="http://schemas.microsoft.com/office/drawing/2014/main" id="{8EA76CF7-2962-44C0-B3D1-CB78BC6717C3}"/>
              </a:ext>
            </a:extLst>
          </p:cNvPr>
          <p:cNvSpPr txBox="1">
            <a:spLocks noChangeArrowheads="1"/>
          </p:cNvSpPr>
          <p:nvPr/>
        </p:nvSpPr>
        <p:spPr bwMode="auto">
          <a:xfrm>
            <a:off x="7580313" y="5961063"/>
            <a:ext cx="395287" cy="2794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defPPr>
              <a:defRPr lang="en-US"/>
            </a:defPPr>
            <a:lvl1pPr algn="ctr" rtl="0" fontAlgn="base">
              <a:spcBef>
                <a:spcPct val="20000"/>
              </a:spcBef>
              <a:spcAft>
                <a:spcPts val="600"/>
              </a:spcAft>
              <a:buClr>
                <a:schemeClr val="accent1"/>
              </a:buClr>
              <a:buSzPct val="115000"/>
              <a:buFont typeface="Arial" panose="020B0604020202020204" pitchFamily="34" charset="0"/>
              <a:buChar char="•"/>
              <a:defRPr sz="2400" kern="1200">
                <a:solidFill>
                  <a:srgbClr val="262626"/>
                </a:solidFill>
                <a:latin typeface="Garamond" panose="02020404030301010803" pitchFamily="18" charset="0"/>
                <a:ea typeface="+mn-ea"/>
                <a:cs typeface="+mn-cs"/>
              </a:defRPr>
            </a:lvl1pPr>
            <a:lvl2pPr marL="742950" indent="-285750" algn="ctr" rtl="0" fontAlgn="base">
              <a:spcBef>
                <a:spcPct val="20000"/>
              </a:spcBef>
              <a:spcAft>
                <a:spcPts val="600"/>
              </a:spcAft>
              <a:buClr>
                <a:schemeClr val="accent1"/>
              </a:buClr>
              <a:buSzPct val="115000"/>
              <a:buFont typeface="Arial" panose="020B0604020202020204" pitchFamily="34" charset="0"/>
              <a:buChar char="•"/>
              <a:defRPr sz="2000" kern="1200">
                <a:solidFill>
                  <a:srgbClr val="262626"/>
                </a:solidFill>
                <a:latin typeface="Garamond" panose="02020404030301010803" pitchFamily="18" charset="0"/>
                <a:ea typeface="+mn-ea"/>
                <a:cs typeface="+mn-cs"/>
              </a:defRPr>
            </a:lvl2pPr>
            <a:lvl3pPr marL="1143000" indent="-228600" algn="ctr" rtl="0" fontAlgn="base">
              <a:spcBef>
                <a:spcPct val="20000"/>
              </a:spcBef>
              <a:spcAft>
                <a:spcPts val="600"/>
              </a:spcAft>
              <a:buClr>
                <a:schemeClr val="accent1"/>
              </a:buClr>
              <a:buSzPct val="115000"/>
              <a:buFont typeface="Arial" panose="020B0604020202020204" pitchFamily="34" charset="0"/>
              <a:buChar char="•"/>
              <a:defRPr sz="2400" kern="1200">
                <a:solidFill>
                  <a:srgbClr val="262626"/>
                </a:solidFill>
                <a:latin typeface="Garamond" panose="02020404030301010803" pitchFamily="18" charset="0"/>
                <a:ea typeface="+mn-ea"/>
                <a:cs typeface="+mn-cs"/>
              </a:defRPr>
            </a:lvl3pPr>
            <a:lvl4pPr marL="1600200" indent="-228600" algn="ctr" rtl="0" fontAlgn="base">
              <a:spcBef>
                <a:spcPct val="20000"/>
              </a:spcBef>
              <a:spcAft>
                <a:spcPts val="600"/>
              </a:spcAft>
              <a:buClr>
                <a:schemeClr val="accent1"/>
              </a:buClr>
              <a:buSzPct val="115000"/>
              <a:buFont typeface="Arial" panose="020B0604020202020204" pitchFamily="34" charset="0"/>
              <a:buChar char="•"/>
              <a:defRPr sz="1600" kern="1200">
                <a:solidFill>
                  <a:srgbClr val="262626"/>
                </a:solidFill>
                <a:latin typeface="Garamond" panose="02020404030301010803" pitchFamily="18" charset="0"/>
                <a:ea typeface="+mn-ea"/>
                <a:cs typeface="+mn-cs"/>
              </a:defRPr>
            </a:lvl4pPr>
            <a:lvl5pPr marL="2057400" indent="-228600" algn="ctr" rtl="0" fontAlgn="base">
              <a:spcBef>
                <a:spcPct val="20000"/>
              </a:spcBef>
              <a:spcAft>
                <a:spcPts val="600"/>
              </a:spcAft>
              <a:buClr>
                <a:schemeClr val="accent1"/>
              </a:buClr>
              <a:buSzPct val="115000"/>
              <a:buFont typeface="Arial" panose="020B0604020202020204" pitchFamily="34" charset="0"/>
              <a:buChar char="•"/>
              <a:defRPr sz="1400" kern="1200">
                <a:solidFill>
                  <a:srgbClr val="262626"/>
                </a:solidFill>
                <a:latin typeface="Garamond" panose="02020404030301010803" pitchFamily="18" charset="0"/>
                <a:ea typeface="+mn-ea"/>
                <a:cs typeface="+mn-cs"/>
              </a:defRPr>
            </a:lvl5pPr>
            <a:lvl6pPr marL="2514600" indent="-228600" algn="l" defTabSz="457200" rtl="0" eaLnBrk="1" fontAlgn="base" latinLnBrk="0" hangingPunct="1">
              <a:spcBef>
                <a:spcPct val="20000"/>
              </a:spcBef>
              <a:spcAft>
                <a:spcPts val="600"/>
              </a:spcAft>
              <a:buClr>
                <a:schemeClr val="accent1"/>
              </a:buClr>
              <a:buSzPct val="115000"/>
              <a:buFont typeface="Arial" panose="020B0604020202020204" pitchFamily="34" charset="0"/>
              <a:buChar char="•"/>
              <a:defRPr sz="1400" kern="1200">
                <a:solidFill>
                  <a:srgbClr val="262626"/>
                </a:solidFill>
                <a:latin typeface="Garamond" panose="02020404030301010803" pitchFamily="18" charset="0"/>
                <a:ea typeface="+mn-ea"/>
                <a:cs typeface="+mn-cs"/>
              </a:defRPr>
            </a:lvl6pPr>
            <a:lvl7pPr marL="2971800" indent="-228600" algn="l" defTabSz="457200" rtl="0" eaLnBrk="1" fontAlgn="base" latinLnBrk="0" hangingPunct="1">
              <a:spcBef>
                <a:spcPct val="20000"/>
              </a:spcBef>
              <a:spcAft>
                <a:spcPts val="600"/>
              </a:spcAft>
              <a:buClr>
                <a:schemeClr val="accent1"/>
              </a:buClr>
              <a:buSzPct val="115000"/>
              <a:buFont typeface="Arial" panose="020B0604020202020204" pitchFamily="34" charset="0"/>
              <a:buChar char="•"/>
              <a:defRPr sz="1400" kern="1200">
                <a:solidFill>
                  <a:srgbClr val="262626"/>
                </a:solidFill>
                <a:latin typeface="Garamond" panose="02020404030301010803" pitchFamily="18" charset="0"/>
                <a:ea typeface="+mn-ea"/>
                <a:cs typeface="+mn-cs"/>
              </a:defRPr>
            </a:lvl7pPr>
            <a:lvl8pPr marL="3429000" indent="-228600" algn="l" defTabSz="457200" rtl="0" eaLnBrk="1" fontAlgn="base" latinLnBrk="0" hangingPunct="1">
              <a:spcBef>
                <a:spcPct val="20000"/>
              </a:spcBef>
              <a:spcAft>
                <a:spcPts val="600"/>
              </a:spcAft>
              <a:buClr>
                <a:schemeClr val="accent1"/>
              </a:buClr>
              <a:buSzPct val="115000"/>
              <a:buFont typeface="Arial" panose="020B0604020202020204" pitchFamily="34" charset="0"/>
              <a:buChar char="•"/>
              <a:defRPr sz="1400" kern="1200">
                <a:solidFill>
                  <a:srgbClr val="262626"/>
                </a:solidFill>
                <a:latin typeface="Garamond" panose="02020404030301010803" pitchFamily="18" charset="0"/>
                <a:ea typeface="+mn-ea"/>
                <a:cs typeface="+mn-cs"/>
              </a:defRPr>
            </a:lvl8pPr>
            <a:lvl9pPr marL="3886200" indent="-228600" algn="l" defTabSz="457200" rtl="0" eaLnBrk="1" fontAlgn="base" latinLnBrk="0" hangingPunct="1">
              <a:spcBef>
                <a:spcPct val="20000"/>
              </a:spcBef>
              <a:spcAft>
                <a:spcPts val="600"/>
              </a:spcAft>
              <a:buClr>
                <a:schemeClr val="accent1"/>
              </a:buClr>
              <a:buSzPct val="115000"/>
              <a:buFont typeface="Arial" panose="020B0604020202020204" pitchFamily="34" charset="0"/>
              <a:buChar char="•"/>
              <a:defRPr sz="1400" kern="1200">
                <a:solidFill>
                  <a:srgbClr val="262626"/>
                </a:solidFill>
                <a:latin typeface="Garamond" panose="02020404030301010803" pitchFamily="18" charset="0"/>
                <a:ea typeface="+mn-ea"/>
                <a:cs typeface="+mn-cs"/>
              </a:defRPr>
            </a:lvl9pPr>
          </a:lstStyle>
          <a:p>
            <a:pPr>
              <a:spcBef>
                <a:spcPct val="0"/>
              </a:spcBef>
              <a:spcAft>
                <a:spcPct val="0"/>
              </a:spcAft>
              <a:buClrTx/>
              <a:buSzTx/>
              <a:buFontTx/>
              <a:buNone/>
            </a:pPr>
            <a:fld id="{0F798AAD-10E8-451F-87D9-4B25D5A87723}" type="slidenum">
              <a:rPr lang="uk-UA" altLang="en-US" sz="1200" smtClean="0">
                <a:solidFill>
                  <a:srgbClr val="898989"/>
                </a:solidFill>
                <a:latin typeface="Constantia" panose="02030602050306030303" pitchFamily="18" charset="0"/>
              </a:rPr>
              <a:pPr>
                <a:spcBef>
                  <a:spcPct val="0"/>
                </a:spcBef>
                <a:spcAft>
                  <a:spcPct val="0"/>
                </a:spcAft>
                <a:buClrTx/>
                <a:buSzTx/>
                <a:buFontTx/>
                <a:buNone/>
              </a:pPr>
              <a:t>3</a:t>
            </a:fld>
            <a:endParaRPr lang="uk-UA" altLang="en-US" sz="1200">
              <a:solidFill>
                <a:srgbClr val="898989"/>
              </a:solidFill>
              <a:latin typeface="Constantia" panose="02030602050306030303" pitchFamily="18" charset="0"/>
            </a:endParaRPr>
          </a:p>
        </p:txBody>
      </p:sp>
      <p:sp>
        <p:nvSpPr>
          <p:cNvPr id="9" name="Rectangle 22">
            <a:extLst>
              <a:ext uri="{FF2B5EF4-FFF2-40B4-BE49-F238E27FC236}">
                <a16:creationId xmlns:a16="http://schemas.microsoft.com/office/drawing/2014/main" id="{7D65A446-354A-49B5-A84B-3E0A31181EA0}"/>
              </a:ext>
            </a:extLst>
          </p:cNvPr>
          <p:cNvSpPr>
            <a:spLocks noChangeArrowheads="1"/>
          </p:cNvSpPr>
          <p:nvPr/>
        </p:nvSpPr>
        <p:spPr bwMode="auto">
          <a:xfrm>
            <a:off x="684212" y="3757097"/>
            <a:ext cx="5932487" cy="36933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spcBef>
                <a:spcPct val="20000"/>
              </a:spcBef>
              <a:spcAft>
                <a:spcPts val="600"/>
              </a:spcAft>
              <a:buClr>
                <a:schemeClr val="accent1"/>
              </a:buClr>
              <a:buSzPct val="115000"/>
              <a:buFont typeface="Arial" panose="020B0604020202020204" pitchFamily="34" charset="0"/>
              <a:buChar char="•"/>
              <a:defRPr sz="2400">
                <a:solidFill>
                  <a:srgbClr val="262626"/>
                </a:solidFill>
                <a:latin typeface="Garamond" panose="02020404030301010803" pitchFamily="18" charset="0"/>
              </a:defRPr>
            </a:lvl1pPr>
            <a:lvl2pPr marL="742950" indent="-285750">
              <a:spcBef>
                <a:spcPct val="20000"/>
              </a:spcBef>
              <a:spcAft>
                <a:spcPts val="600"/>
              </a:spcAft>
              <a:buClr>
                <a:schemeClr val="accent1"/>
              </a:buClr>
              <a:buSzPct val="115000"/>
              <a:buFont typeface="Arial" panose="020B0604020202020204" pitchFamily="34" charset="0"/>
              <a:buChar char="•"/>
              <a:defRPr sz="2000">
                <a:solidFill>
                  <a:srgbClr val="262626"/>
                </a:solidFill>
                <a:latin typeface="Garamond" panose="02020404030301010803" pitchFamily="18" charset="0"/>
              </a:defRPr>
            </a:lvl2pPr>
            <a:lvl3pPr marL="1143000" indent="-228600">
              <a:spcBef>
                <a:spcPct val="20000"/>
              </a:spcBef>
              <a:spcAft>
                <a:spcPts val="600"/>
              </a:spcAft>
              <a:buClr>
                <a:schemeClr val="accent1"/>
              </a:buClr>
              <a:buSzPct val="115000"/>
              <a:buFont typeface="Arial" panose="020B0604020202020204" pitchFamily="34" charset="0"/>
              <a:buChar char="•"/>
              <a:defRPr>
                <a:solidFill>
                  <a:srgbClr val="262626"/>
                </a:solidFill>
                <a:latin typeface="Garamond" panose="02020404030301010803" pitchFamily="18" charset="0"/>
              </a:defRPr>
            </a:lvl3pPr>
            <a:lvl4pPr marL="1600200" indent="-228600">
              <a:spcBef>
                <a:spcPct val="20000"/>
              </a:spcBef>
              <a:spcAft>
                <a:spcPts val="600"/>
              </a:spcAft>
              <a:buClr>
                <a:schemeClr val="accent1"/>
              </a:buClr>
              <a:buSzPct val="115000"/>
              <a:buFont typeface="Arial" panose="020B0604020202020204" pitchFamily="34" charset="0"/>
              <a:buChar char="•"/>
              <a:defRPr sz="1600">
                <a:solidFill>
                  <a:srgbClr val="262626"/>
                </a:solidFill>
                <a:latin typeface="Garamond" panose="02020404030301010803" pitchFamily="18" charset="0"/>
              </a:defRPr>
            </a:lvl4pPr>
            <a:lvl5pPr marL="2057400" indent="-228600">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5pPr>
            <a:lvl6pPr marL="25146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6pPr>
            <a:lvl7pPr marL="29718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7pPr>
            <a:lvl8pPr marL="34290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8pPr>
            <a:lvl9pPr marL="38862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9pPr>
          </a:lstStyle>
          <a:p>
            <a:pPr>
              <a:spcBef>
                <a:spcPct val="0"/>
              </a:spcBef>
              <a:spcAft>
                <a:spcPct val="0"/>
              </a:spcAft>
              <a:buClrTx/>
              <a:buSzTx/>
              <a:buNone/>
            </a:pPr>
            <a:r>
              <a:rPr lang="uk-UA" altLang="uk-UA" dirty="0">
                <a:solidFill>
                  <a:schemeClr val="accent6">
                    <a:lumMod val="50000"/>
                  </a:schemeClr>
                </a:solidFill>
                <a:latin typeface="Times New Roman" panose="02020603050405020304" pitchFamily="18" charset="0"/>
                <a:cs typeface="Times New Roman" panose="02020603050405020304" pitchFamily="18" charset="0"/>
              </a:rPr>
              <a:t>б) </a:t>
            </a:r>
            <a:r>
              <a:rPr lang="en-US" altLang="uk-UA" dirty="0">
                <a:solidFill>
                  <a:schemeClr val="accent6">
                    <a:lumMod val="50000"/>
                  </a:schemeClr>
                </a:solidFill>
                <a:latin typeface="Times New Roman" panose="02020603050405020304" pitchFamily="18" charset="0"/>
                <a:cs typeface="Times New Roman" panose="02020603050405020304" pitchFamily="18" charset="0"/>
              </a:rPr>
              <a:t>from the placement of the NO2– group </a:t>
            </a:r>
            <a:r>
              <a:rPr lang="uk-UA" altLang="uk-UA" dirty="0">
                <a:solidFill>
                  <a:schemeClr val="accent6">
                    <a:lumMod val="50000"/>
                  </a:schemeClr>
                </a:solidFill>
                <a:latin typeface="Times New Roman" panose="02020603050405020304" pitchFamily="18" charset="0"/>
                <a:cs typeface="Times New Roman" panose="02020603050405020304" pitchFamily="18" charset="0"/>
              </a:rPr>
              <a:t>:</a:t>
            </a:r>
          </a:p>
        </p:txBody>
      </p:sp>
      <p:sp>
        <p:nvSpPr>
          <p:cNvPr id="10" name="Rectangle 24">
            <a:extLst>
              <a:ext uri="{FF2B5EF4-FFF2-40B4-BE49-F238E27FC236}">
                <a16:creationId xmlns:a16="http://schemas.microsoft.com/office/drawing/2014/main" id="{11A8A015-58BD-4A80-9376-54DE85BC70DB}"/>
              </a:ext>
            </a:extLst>
          </p:cNvPr>
          <p:cNvSpPr>
            <a:spLocks noChangeArrowheads="1"/>
          </p:cNvSpPr>
          <p:nvPr/>
        </p:nvSpPr>
        <p:spPr bwMode="auto">
          <a:xfrm>
            <a:off x="1619250" y="4340007"/>
            <a:ext cx="1379861" cy="36933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spcBef>
                <a:spcPct val="20000"/>
              </a:spcBef>
              <a:spcAft>
                <a:spcPts val="600"/>
              </a:spcAft>
              <a:buClr>
                <a:schemeClr val="accent1"/>
              </a:buClr>
              <a:buSzPct val="115000"/>
              <a:buFont typeface="Arial" panose="020B0604020202020204" pitchFamily="34" charset="0"/>
              <a:buChar char="•"/>
              <a:defRPr sz="2400">
                <a:solidFill>
                  <a:srgbClr val="262626"/>
                </a:solidFill>
                <a:latin typeface="Garamond" panose="02020404030301010803" pitchFamily="18" charset="0"/>
              </a:defRPr>
            </a:lvl1pPr>
            <a:lvl2pPr marL="742950" indent="-285750">
              <a:spcBef>
                <a:spcPct val="20000"/>
              </a:spcBef>
              <a:spcAft>
                <a:spcPts val="600"/>
              </a:spcAft>
              <a:buClr>
                <a:schemeClr val="accent1"/>
              </a:buClr>
              <a:buSzPct val="115000"/>
              <a:buFont typeface="Arial" panose="020B0604020202020204" pitchFamily="34" charset="0"/>
              <a:buChar char="•"/>
              <a:defRPr sz="2000">
                <a:solidFill>
                  <a:srgbClr val="262626"/>
                </a:solidFill>
                <a:latin typeface="Garamond" panose="02020404030301010803" pitchFamily="18" charset="0"/>
              </a:defRPr>
            </a:lvl2pPr>
            <a:lvl3pPr marL="1143000" indent="-228600">
              <a:spcBef>
                <a:spcPct val="20000"/>
              </a:spcBef>
              <a:spcAft>
                <a:spcPts val="600"/>
              </a:spcAft>
              <a:buClr>
                <a:schemeClr val="accent1"/>
              </a:buClr>
              <a:buSzPct val="115000"/>
              <a:buFont typeface="Arial" panose="020B0604020202020204" pitchFamily="34" charset="0"/>
              <a:buChar char="•"/>
              <a:defRPr>
                <a:solidFill>
                  <a:srgbClr val="262626"/>
                </a:solidFill>
                <a:latin typeface="Garamond" panose="02020404030301010803" pitchFamily="18" charset="0"/>
              </a:defRPr>
            </a:lvl3pPr>
            <a:lvl4pPr marL="1600200" indent="-228600">
              <a:spcBef>
                <a:spcPct val="20000"/>
              </a:spcBef>
              <a:spcAft>
                <a:spcPts val="600"/>
              </a:spcAft>
              <a:buClr>
                <a:schemeClr val="accent1"/>
              </a:buClr>
              <a:buSzPct val="115000"/>
              <a:buFont typeface="Arial" panose="020B0604020202020204" pitchFamily="34" charset="0"/>
              <a:buChar char="•"/>
              <a:defRPr sz="1600">
                <a:solidFill>
                  <a:srgbClr val="262626"/>
                </a:solidFill>
                <a:latin typeface="Garamond" panose="02020404030301010803" pitchFamily="18" charset="0"/>
              </a:defRPr>
            </a:lvl4pPr>
            <a:lvl5pPr marL="2057400" indent="-228600">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5pPr>
            <a:lvl6pPr marL="25146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6pPr>
            <a:lvl7pPr marL="29718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7pPr>
            <a:lvl8pPr marL="34290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8pPr>
            <a:lvl9pPr marL="38862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9pPr>
          </a:lstStyle>
          <a:p>
            <a:pPr>
              <a:spcBef>
                <a:spcPct val="0"/>
              </a:spcBef>
              <a:spcAft>
                <a:spcPct val="0"/>
              </a:spcAft>
              <a:buClrTx/>
              <a:buSzTx/>
              <a:buNone/>
            </a:pPr>
            <a:r>
              <a:rPr lang="en-US" altLang="uk-UA" dirty="0">
                <a:solidFill>
                  <a:schemeClr val="accent6">
                    <a:lumMod val="50000"/>
                  </a:schemeClr>
                </a:solidFill>
                <a:latin typeface="Times New Roman" panose="02020603050405020304" pitchFamily="18" charset="0"/>
                <a:cs typeface="Times New Roman" panose="02020603050405020304" pitchFamily="18" charset="0"/>
              </a:rPr>
              <a:t>primary</a:t>
            </a:r>
            <a:endParaRPr lang="uk-UA" altLang="uk-UA" sz="2000"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11" name="Rectangle 35">
            <a:extLst>
              <a:ext uri="{FF2B5EF4-FFF2-40B4-BE49-F238E27FC236}">
                <a16:creationId xmlns:a16="http://schemas.microsoft.com/office/drawing/2014/main" id="{FBB6EFAF-8FD5-454C-988B-C680C7B08F63}"/>
              </a:ext>
            </a:extLst>
          </p:cNvPr>
          <p:cNvSpPr>
            <a:spLocks noChangeArrowheads="1"/>
          </p:cNvSpPr>
          <p:nvPr/>
        </p:nvSpPr>
        <p:spPr bwMode="auto">
          <a:xfrm>
            <a:off x="1058019" y="2271197"/>
            <a:ext cx="2232025" cy="36933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spcBef>
                <a:spcPct val="20000"/>
              </a:spcBef>
              <a:spcAft>
                <a:spcPts val="600"/>
              </a:spcAft>
              <a:buClr>
                <a:schemeClr val="accent1"/>
              </a:buClr>
              <a:buSzPct val="115000"/>
              <a:buFont typeface="Arial" panose="020B0604020202020204" pitchFamily="34" charset="0"/>
              <a:buChar char="•"/>
              <a:defRPr sz="2400">
                <a:solidFill>
                  <a:srgbClr val="262626"/>
                </a:solidFill>
                <a:latin typeface="Garamond" panose="02020404030301010803" pitchFamily="18" charset="0"/>
              </a:defRPr>
            </a:lvl1pPr>
            <a:lvl2pPr marL="742950" indent="-285750">
              <a:spcBef>
                <a:spcPct val="20000"/>
              </a:spcBef>
              <a:spcAft>
                <a:spcPts val="600"/>
              </a:spcAft>
              <a:buClr>
                <a:schemeClr val="accent1"/>
              </a:buClr>
              <a:buSzPct val="115000"/>
              <a:buFont typeface="Arial" panose="020B0604020202020204" pitchFamily="34" charset="0"/>
              <a:buChar char="•"/>
              <a:defRPr sz="2000">
                <a:solidFill>
                  <a:srgbClr val="262626"/>
                </a:solidFill>
                <a:latin typeface="Garamond" panose="02020404030301010803" pitchFamily="18" charset="0"/>
              </a:defRPr>
            </a:lvl2pPr>
            <a:lvl3pPr marL="1143000" indent="-228600">
              <a:spcBef>
                <a:spcPct val="20000"/>
              </a:spcBef>
              <a:spcAft>
                <a:spcPts val="600"/>
              </a:spcAft>
              <a:buClr>
                <a:schemeClr val="accent1"/>
              </a:buClr>
              <a:buSzPct val="115000"/>
              <a:buFont typeface="Arial" panose="020B0604020202020204" pitchFamily="34" charset="0"/>
              <a:buChar char="•"/>
              <a:defRPr>
                <a:solidFill>
                  <a:srgbClr val="262626"/>
                </a:solidFill>
                <a:latin typeface="Garamond" panose="02020404030301010803" pitchFamily="18" charset="0"/>
              </a:defRPr>
            </a:lvl3pPr>
            <a:lvl4pPr marL="1600200" indent="-228600">
              <a:spcBef>
                <a:spcPct val="20000"/>
              </a:spcBef>
              <a:spcAft>
                <a:spcPts val="600"/>
              </a:spcAft>
              <a:buClr>
                <a:schemeClr val="accent1"/>
              </a:buClr>
              <a:buSzPct val="115000"/>
              <a:buFont typeface="Arial" panose="020B0604020202020204" pitchFamily="34" charset="0"/>
              <a:buChar char="•"/>
              <a:defRPr sz="1600">
                <a:solidFill>
                  <a:srgbClr val="262626"/>
                </a:solidFill>
                <a:latin typeface="Garamond" panose="02020404030301010803" pitchFamily="18" charset="0"/>
              </a:defRPr>
            </a:lvl4pPr>
            <a:lvl5pPr marL="2057400" indent="-228600">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5pPr>
            <a:lvl6pPr marL="25146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6pPr>
            <a:lvl7pPr marL="29718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7pPr>
            <a:lvl8pPr marL="34290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8pPr>
            <a:lvl9pPr marL="38862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9pPr>
          </a:lstStyle>
          <a:p>
            <a:pPr>
              <a:spcBef>
                <a:spcPct val="0"/>
              </a:spcBef>
              <a:spcAft>
                <a:spcPct val="0"/>
              </a:spcAft>
              <a:buClrTx/>
              <a:buSzTx/>
              <a:buNone/>
            </a:pPr>
            <a:r>
              <a:rPr lang="uk-UA" altLang="uk-UA" dirty="0">
                <a:solidFill>
                  <a:schemeClr val="accent6">
                    <a:lumMod val="50000"/>
                  </a:schemeClr>
                </a:solidFill>
                <a:latin typeface="Times New Roman" panose="02020603050405020304" pitchFamily="18" charset="0"/>
                <a:cs typeface="Times New Roman" panose="02020603050405020304" pitchFamily="18" charset="0"/>
              </a:rPr>
              <a:t>а) </a:t>
            </a:r>
            <a:r>
              <a:rPr lang="en-US" altLang="uk-UA" dirty="0">
                <a:solidFill>
                  <a:schemeClr val="accent6">
                    <a:lumMod val="50000"/>
                  </a:schemeClr>
                </a:solidFill>
                <a:latin typeface="Times New Roman" panose="02020603050405020304" pitchFamily="18" charset="0"/>
                <a:cs typeface="Times New Roman" panose="02020603050405020304" pitchFamily="18" charset="0"/>
              </a:rPr>
              <a:t>by nature</a:t>
            </a:r>
            <a:r>
              <a:rPr lang="uk-UA" altLang="uk-UA" dirty="0">
                <a:solidFill>
                  <a:schemeClr val="accent6">
                    <a:lumMod val="50000"/>
                  </a:schemeClr>
                </a:solidFill>
                <a:latin typeface="Times New Roman" panose="02020603050405020304" pitchFamily="18" charset="0"/>
                <a:cs typeface="Times New Roman" panose="02020603050405020304" pitchFamily="18" charset="0"/>
              </a:rPr>
              <a:t> </a:t>
            </a:r>
            <a:r>
              <a:rPr lang="en-US" altLang="uk-UA" dirty="0">
                <a:solidFill>
                  <a:schemeClr val="accent6">
                    <a:lumMod val="50000"/>
                  </a:schemeClr>
                </a:solidFill>
                <a:latin typeface="Times New Roman" panose="02020603050405020304" pitchFamily="18" charset="0"/>
                <a:cs typeface="Times New Roman" panose="02020603050405020304" pitchFamily="18" charset="0"/>
              </a:rPr>
              <a:t>R</a:t>
            </a:r>
            <a:endParaRPr lang="uk-UA" altLang="uk-UA"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12" name="Rectangle 36">
            <a:extLst>
              <a:ext uri="{FF2B5EF4-FFF2-40B4-BE49-F238E27FC236}">
                <a16:creationId xmlns:a16="http://schemas.microsoft.com/office/drawing/2014/main" id="{5CE22BB3-6EE0-4F0C-9ABD-46110DF6A057}"/>
              </a:ext>
            </a:extLst>
          </p:cNvPr>
          <p:cNvSpPr>
            <a:spLocks noChangeArrowheads="1"/>
          </p:cNvSpPr>
          <p:nvPr/>
        </p:nvSpPr>
        <p:spPr bwMode="auto">
          <a:xfrm>
            <a:off x="4889501" y="1750404"/>
            <a:ext cx="17271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a:spcBef>
                <a:spcPct val="20000"/>
              </a:spcBef>
              <a:spcAft>
                <a:spcPts val="600"/>
              </a:spcAft>
              <a:buClr>
                <a:schemeClr val="accent1"/>
              </a:buClr>
              <a:buSzPct val="115000"/>
              <a:buFont typeface="Arial" panose="020B0604020202020204" pitchFamily="34" charset="0"/>
              <a:buChar char="•"/>
              <a:defRPr sz="2400">
                <a:solidFill>
                  <a:srgbClr val="262626"/>
                </a:solidFill>
                <a:latin typeface="Garamond" panose="02020404030301010803" pitchFamily="18" charset="0"/>
              </a:defRPr>
            </a:lvl1pPr>
            <a:lvl2pPr marL="742950" indent="-285750">
              <a:spcBef>
                <a:spcPct val="20000"/>
              </a:spcBef>
              <a:spcAft>
                <a:spcPts val="600"/>
              </a:spcAft>
              <a:buClr>
                <a:schemeClr val="accent1"/>
              </a:buClr>
              <a:buSzPct val="115000"/>
              <a:buFont typeface="Arial" panose="020B0604020202020204" pitchFamily="34" charset="0"/>
              <a:buChar char="•"/>
              <a:defRPr sz="2000">
                <a:solidFill>
                  <a:srgbClr val="262626"/>
                </a:solidFill>
                <a:latin typeface="Garamond" panose="02020404030301010803" pitchFamily="18" charset="0"/>
              </a:defRPr>
            </a:lvl2pPr>
            <a:lvl3pPr marL="1143000" indent="-228600">
              <a:spcBef>
                <a:spcPct val="20000"/>
              </a:spcBef>
              <a:spcAft>
                <a:spcPts val="600"/>
              </a:spcAft>
              <a:buClr>
                <a:schemeClr val="accent1"/>
              </a:buClr>
              <a:buSzPct val="115000"/>
              <a:buFont typeface="Arial" panose="020B0604020202020204" pitchFamily="34" charset="0"/>
              <a:buChar char="•"/>
              <a:defRPr>
                <a:solidFill>
                  <a:srgbClr val="262626"/>
                </a:solidFill>
                <a:latin typeface="Garamond" panose="02020404030301010803" pitchFamily="18" charset="0"/>
              </a:defRPr>
            </a:lvl3pPr>
            <a:lvl4pPr marL="1600200" indent="-228600">
              <a:spcBef>
                <a:spcPct val="20000"/>
              </a:spcBef>
              <a:spcAft>
                <a:spcPts val="600"/>
              </a:spcAft>
              <a:buClr>
                <a:schemeClr val="accent1"/>
              </a:buClr>
              <a:buSzPct val="115000"/>
              <a:buFont typeface="Arial" panose="020B0604020202020204" pitchFamily="34" charset="0"/>
              <a:buChar char="•"/>
              <a:defRPr sz="1600">
                <a:solidFill>
                  <a:srgbClr val="262626"/>
                </a:solidFill>
                <a:latin typeface="Garamond" panose="02020404030301010803" pitchFamily="18" charset="0"/>
              </a:defRPr>
            </a:lvl4pPr>
            <a:lvl5pPr marL="2057400" indent="-228600">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5pPr>
            <a:lvl6pPr marL="25146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6pPr>
            <a:lvl7pPr marL="29718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7pPr>
            <a:lvl8pPr marL="34290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8pPr>
            <a:lvl9pPr marL="38862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9pPr>
          </a:lstStyle>
          <a:p>
            <a:pPr eaLnBrk="1" hangingPunct="1">
              <a:spcBef>
                <a:spcPct val="0"/>
              </a:spcBef>
              <a:spcAft>
                <a:spcPct val="0"/>
              </a:spcAft>
              <a:buClrTx/>
              <a:buSzTx/>
              <a:buFontTx/>
              <a:buNone/>
            </a:pPr>
            <a:r>
              <a:rPr lang="en-US" altLang="uk-UA" dirty="0">
                <a:solidFill>
                  <a:schemeClr val="accent6">
                    <a:lumMod val="50000"/>
                  </a:schemeClr>
                </a:solidFill>
                <a:latin typeface="Constantia" panose="02030602050306030303" pitchFamily="18" charset="0"/>
              </a:rPr>
              <a:t>aliphatic</a:t>
            </a:r>
            <a:endParaRPr lang="uk-UA" altLang="uk-UA" dirty="0">
              <a:solidFill>
                <a:schemeClr val="accent6">
                  <a:lumMod val="50000"/>
                </a:schemeClr>
              </a:solidFill>
              <a:latin typeface="Constantia" panose="02030602050306030303" pitchFamily="18" charset="0"/>
            </a:endParaRPr>
          </a:p>
        </p:txBody>
      </p:sp>
      <p:sp>
        <p:nvSpPr>
          <p:cNvPr id="13" name="Rectangle 37">
            <a:extLst>
              <a:ext uri="{FF2B5EF4-FFF2-40B4-BE49-F238E27FC236}">
                <a16:creationId xmlns:a16="http://schemas.microsoft.com/office/drawing/2014/main" id="{2818BEB7-06C4-4DDC-ADF2-CD78A8FCF07A}"/>
              </a:ext>
            </a:extLst>
          </p:cNvPr>
          <p:cNvSpPr>
            <a:spLocks noChangeArrowheads="1"/>
          </p:cNvSpPr>
          <p:nvPr/>
        </p:nvSpPr>
        <p:spPr bwMode="auto">
          <a:xfrm>
            <a:off x="4889501" y="2838489"/>
            <a:ext cx="1727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spcBef>
                <a:spcPct val="20000"/>
              </a:spcBef>
              <a:spcAft>
                <a:spcPts val="600"/>
              </a:spcAft>
              <a:buClr>
                <a:schemeClr val="accent1"/>
              </a:buClr>
              <a:buSzPct val="115000"/>
              <a:buFont typeface="Arial" panose="020B0604020202020204" pitchFamily="34" charset="0"/>
              <a:buChar char="•"/>
              <a:defRPr sz="2400">
                <a:solidFill>
                  <a:srgbClr val="262626"/>
                </a:solidFill>
                <a:latin typeface="Garamond" panose="02020404030301010803" pitchFamily="18" charset="0"/>
              </a:defRPr>
            </a:lvl1pPr>
            <a:lvl2pPr marL="742950" indent="-285750">
              <a:spcBef>
                <a:spcPct val="20000"/>
              </a:spcBef>
              <a:spcAft>
                <a:spcPts val="600"/>
              </a:spcAft>
              <a:buClr>
                <a:schemeClr val="accent1"/>
              </a:buClr>
              <a:buSzPct val="115000"/>
              <a:buFont typeface="Arial" panose="020B0604020202020204" pitchFamily="34" charset="0"/>
              <a:buChar char="•"/>
              <a:defRPr sz="2000">
                <a:solidFill>
                  <a:srgbClr val="262626"/>
                </a:solidFill>
                <a:latin typeface="Garamond" panose="02020404030301010803" pitchFamily="18" charset="0"/>
              </a:defRPr>
            </a:lvl2pPr>
            <a:lvl3pPr marL="1143000" indent="-228600">
              <a:spcBef>
                <a:spcPct val="20000"/>
              </a:spcBef>
              <a:spcAft>
                <a:spcPts val="600"/>
              </a:spcAft>
              <a:buClr>
                <a:schemeClr val="accent1"/>
              </a:buClr>
              <a:buSzPct val="115000"/>
              <a:buFont typeface="Arial" panose="020B0604020202020204" pitchFamily="34" charset="0"/>
              <a:buChar char="•"/>
              <a:defRPr>
                <a:solidFill>
                  <a:srgbClr val="262626"/>
                </a:solidFill>
                <a:latin typeface="Garamond" panose="02020404030301010803" pitchFamily="18" charset="0"/>
              </a:defRPr>
            </a:lvl3pPr>
            <a:lvl4pPr marL="1600200" indent="-228600">
              <a:spcBef>
                <a:spcPct val="20000"/>
              </a:spcBef>
              <a:spcAft>
                <a:spcPts val="600"/>
              </a:spcAft>
              <a:buClr>
                <a:schemeClr val="accent1"/>
              </a:buClr>
              <a:buSzPct val="115000"/>
              <a:buFont typeface="Arial" panose="020B0604020202020204" pitchFamily="34" charset="0"/>
              <a:buChar char="•"/>
              <a:defRPr sz="1600">
                <a:solidFill>
                  <a:srgbClr val="262626"/>
                </a:solidFill>
                <a:latin typeface="Garamond" panose="02020404030301010803" pitchFamily="18" charset="0"/>
              </a:defRPr>
            </a:lvl4pPr>
            <a:lvl5pPr marL="2057400" indent="-228600">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5pPr>
            <a:lvl6pPr marL="25146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6pPr>
            <a:lvl7pPr marL="29718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7pPr>
            <a:lvl8pPr marL="34290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8pPr>
            <a:lvl9pPr marL="38862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9pPr>
          </a:lstStyle>
          <a:p>
            <a:pPr>
              <a:spcBef>
                <a:spcPct val="0"/>
              </a:spcBef>
              <a:spcAft>
                <a:spcPct val="0"/>
              </a:spcAft>
              <a:buClrTx/>
              <a:buSzTx/>
              <a:buNone/>
            </a:pPr>
            <a:r>
              <a:rPr lang="en-US" altLang="uk-UA" dirty="0">
                <a:solidFill>
                  <a:schemeClr val="accent6">
                    <a:lumMod val="50000"/>
                  </a:schemeClr>
                </a:solidFill>
                <a:latin typeface="Constantia" panose="02030602050306030303" pitchFamily="18" charset="0"/>
              </a:rPr>
              <a:t>aromatic</a:t>
            </a:r>
            <a:endParaRPr lang="uk-UA" altLang="uk-UA" sz="2000" dirty="0">
              <a:solidFill>
                <a:schemeClr val="accent6">
                  <a:lumMod val="50000"/>
                </a:schemeClr>
              </a:solidFill>
              <a:latin typeface="Constantia" panose="02030602050306030303" pitchFamily="18" charset="0"/>
            </a:endParaRPr>
          </a:p>
        </p:txBody>
      </p:sp>
      <p:cxnSp>
        <p:nvCxnSpPr>
          <p:cNvPr id="14" name="AutoShape 39">
            <a:extLst>
              <a:ext uri="{FF2B5EF4-FFF2-40B4-BE49-F238E27FC236}">
                <a16:creationId xmlns:a16="http://schemas.microsoft.com/office/drawing/2014/main" id="{104E9819-54B4-4CD0-998D-CC642BB1564E}"/>
              </a:ext>
            </a:extLst>
          </p:cNvPr>
          <p:cNvCxnSpPr>
            <a:cxnSpLocks noChangeShapeType="1"/>
            <a:stCxn id="11" idx="3"/>
            <a:endCxn id="12" idx="1"/>
          </p:cNvCxnSpPr>
          <p:nvPr/>
        </p:nvCxnSpPr>
        <p:spPr bwMode="auto">
          <a:xfrm flipV="1">
            <a:off x="3290044" y="1935070"/>
            <a:ext cx="1599457" cy="520793"/>
          </a:xfrm>
          <a:prstGeom prst="straightConnector1">
            <a:avLst/>
          </a:prstGeom>
          <a:noFill/>
          <a:ln w="9525">
            <a:solidFill>
              <a:schemeClr val="tx1"/>
            </a:solidFill>
            <a:round/>
            <a:headEn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AutoShape 40">
            <a:extLst>
              <a:ext uri="{FF2B5EF4-FFF2-40B4-BE49-F238E27FC236}">
                <a16:creationId xmlns:a16="http://schemas.microsoft.com/office/drawing/2014/main" id="{46D4E419-EE19-4BD3-97D0-E2C59BA64074}"/>
              </a:ext>
            </a:extLst>
          </p:cNvPr>
          <p:cNvCxnSpPr>
            <a:cxnSpLocks noChangeShapeType="1"/>
            <a:stCxn id="11" idx="3"/>
            <a:endCxn id="13" idx="1"/>
          </p:cNvCxnSpPr>
          <p:nvPr/>
        </p:nvCxnSpPr>
        <p:spPr bwMode="auto">
          <a:xfrm>
            <a:off x="3290044" y="2455863"/>
            <a:ext cx="1599457" cy="567292"/>
          </a:xfrm>
          <a:prstGeom prst="straightConnector1">
            <a:avLst/>
          </a:prstGeom>
          <a:noFill/>
          <a:ln w="9525">
            <a:solidFill>
              <a:schemeClr val="tx1"/>
            </a:solidFill>
            <a:round/>
            <a:headEn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aphicFrame>
        <p:nvGraphicFramePr>
          <p:cNvPr id="16" name="Object 57">
            <a:extLst>
              <a:ext uri="{FF2B5EF4-FFF2-40B4-BE49-F238E27FC236}">
                <a16:creationId xmlns:a16="http://schemas.microsoft.com/office/drawing/2014/main" id="{0BA293D1-49F3-40B8-98AC-6EBE54E25F4A}"/>
              </a:ext>
            </a:extLst>
          </p:cNvPr>
          <p:cNvGraphicFramePr>
            <a:graphicFrameLocks noChangeAspect="1"/>
          </p:cNvGraphicFramePr>
          <p:nvPr>
            <p:extLst>
              <p:ext uri="{D42A27DB-BD31-4B8C-83A1-F6EECF244321}">
                <p14:modId xmlns:p14="http://schemas.microsoft.com/office/powerpoint/2010/main" val="2157131735"/>
              </p:ext>
            </p:extLst>
          </p:nvPr>
        </p:nvGraphicFramePr>
        <p:xfrm>
          <a:off x="3289300" y="4349750"/>
          <a:ext cx="4044950" cy="360363"/>
        </p:xfrm>
        <a:graphic>
          <a:graphicData uri="http://schemas.openxmlformats.org/presentationml/2006/ole">
            <mc:AlternateContent xmlns:mc="http://schemas.openxmlformats.org/markup-compatibility/2006">
              <mc:Choice xmlns:v="urn:schemas-microsoft-com:vml" Requires="v">
                <p:oleObj name="CS ChemDraw Drawing" r:id="rId2" imgW="2680289" imgH="237338" progId="ChemDraw.Document.6.0">
                  <p:embed/>
                </p:oleObj>
              </mc:Choice>
              <mc:Fallback>
                <p:oleObj name="CS ChemDraw Drawing" r:id="rId2" imgW="2680289" imgH="237338" progId="ChemDraw.Document.6.0">
                  <p:embed/>
                  <p:pic>
                    <p:nvPicPr>
                      <p:cNvPr id="79929" name="Object 57">
                        <a:extLst>
                          <a:ext uri="{FF2B5EF4-FFF2-40B4-BE49-F238E27FC236}">
                            <a16:creationId xmlns:a16="http://schemas.microsoft.com/office/drawing/2014/main" id="{8B32F442-253E-46BA-9C85-366A8E7CFE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89300" y="4349750"/>
                        <a:ext cx="4044950"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7" name="Rectangle 58">
            <a:extLst>
              <a:ext uri="{FF2B5EF4-FFF2-40B4-BE49-F238E27FC236}">
                <a16:creationId xmlns:a16="http://schemas.microsoft.com/office/drawing/2014/main" id="{AE686133-593F-4779-BCF2-E26BA71631EF}"/>
              </a:ext>
            </a:extLst>
          </p:cNvPr>
          <p:cNvSpPr>
            <a:spLocks noChangeArrowheads="1"/>
          </p:cNvSpPr>
          <p:nvPr/>
        </p:nvSpPr>
        <p:spPr bwMode="auto">
          <a:xfrm>
            <a:off x="1619250" y="5054084"/>
            <a:ext cx="1379860" cy="36933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spcBef>
                <a:spcPct val="20000"/>
              </a:spcBef>
              <a:spcAft>
                <a:spcPts val="600"/>
              </a:spcAft>
              <a:buClr>
                <a:schemeClr val="accent1"/>
              </a:buClr>
              <a:buSzPct val="115000"/>
              <a:buFont typeface="Arial" panose="020B0604020202020204" pitchFamily="34" charset="0"/>
              <a:buChar char="•"/>
              <a:defRPr sz="2400">
                <a:solidFill>
                  <a:srgbClr val="262626"/>
                </a:solidFill>
                <a:latin typeface="Garamond" panose="02020404030301010803" pitchFamily="18" charset="0"/>
              </a:defRPr>
            </a:lvl1pPr>
            <a:lvl2pPr marL="742950" indent="-285750">
              <a:spcBef>
                <a:spcPct val="20000"/>
              </a:spcBef>
              <a:spcAft>
                <a:spcPts val="600"/>
              </a:spcAft>
              <a:buClr>
                <a:schemeClr val="accent1"/>
              </a:buClr>
              <a:buSzPct val="115000"/>
              <a:buFont typeface="Arial" panose="020B0604020202020204" pitchFamily="34" charset="0"/>
              <a:buChar char="•"/>
              <a:defRPr sz="2000">
                <a:solidFill>
                  <a:srgbClr val="262626"/>
                </a:solidFill>
                <a:latin typeface="Garamond" panose="02020404030301010803" pitchFamily="18" charset="0"/>
              </a:defRPr>
            </a:lvl2pPr>
            <a:lvl3pPr marL="1143000" indent="-228600">
              <a:spcBef>
                <a:spcPct val="20000"/>
              </a:spcBef>
              <a:spcAft>
                <a:spcPts val="600"/>
              </a:spcAft>
              <a:buClr>
                <a:schemeClr val="accent1"/>
              </a:buClr>
              <a:buSzPct val="115000"/>
              <a:buFont typeface="Arial" panose="020B0604020202020204" pitchFamily="34" charset="0"/>
              <a:buChar char="•"/>
              <a:defRPr>
                <a:solidFill>
                  <a:srgbClr val="262626"/>
                </a:solidFill>
                <a:latin typeface="Garamond" panose="02020404030301010803" pitchFamily="18" charset="0"/>
              </a:defRPr>
            </a:lvl3pPr>
            <a:lvl4pPr marL="1600200" indent="-228600">
              <a:spcBef>
                <a:spcPct val="20000"/>
              </a:spcBef>
              <a:spcAft>
                <a:spcPts val="600"/>
              </a:spcAft>
              <a:buClr>
                <a:schemeClr val="accent1"/>
              </a:buClr>
              <a:buSzPct val="115000"/>
              <a:buFont typeface="Arial" panose="020B0604020202020204" pitchFamily="34" charset="0"/>
              <a:buChar char="•"/>
              <a:defRPr sz="1600">
                <a:solidFill>
                  <a:srgbClr val="262626"/>
                </a:solidFill>
                <a:latin typeface="Garamond" panose="02020404030301010803" pitchFamily="18" charset="0"/>
              </a:defRPr>
            </a:lvl4pPr>
            <a:lvl5pPr marL="2057400" indent="-228600">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5pPr>
            <a:lvl6pPr marL="25146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6pPr>
            <a:lvl7pPr marL="29718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7pPr>
            <a:lvl8pPr marL="34290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8pPr>
            <a:lvl9pPr marL="38862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9pPr>
          </a:lstStyle>
          <a:p>
            <a:pPr>
              <a:spcBef>
                <a:spcPct val="0"/>
              </a:spcBef>
              <a:spcAft>
                <a:spcPct val="0"/>
              </a:spcAft>
              <a:buClrTx/>
              <a:buSzTx/>
              <a:buNone/>
            </a:pPr>
            <a:r>
              <a:rPr lang="en-US" altLang="uk-UA" dirty="0">
                <a:solidFill>
                  <a:schemeClr val="accent6">
                    <a:lumMod val="50000"/>
                  </a:schemeClr>
                </a:solidFill>
                <a:latin typeface="Times New Roman" panose="02020603050405020304" pitchFamily="18" charset="0"/>
                <a:cs typeface="Times New Roman" panose="02020603050405020304" pitchFamily="18" charset="0"/>
              </a:rPr>
              <a:t>secondary</a:t>
            </a:r>
            <a:endParaRPr lang="uk-UA" altLang="uk-UA" sz="2000"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18" name="Rectangle 59">
            <a:extLst>
              <a:ext uri="{FF2B5EF4-FFF2-40B4-BE49-F238E27FC236}">
                <a16:creationId xmlns:a16="http://schemas.microsoft.com/office/drawing/2014/main" id="{96800486-E4AE-452C-B107-1BDF93B4CF2A}"/>
              </a:ext>
            </a:extLst>
          </p:cNvPr>
          <p:cNvSpPr>
            <a:spLocks noChangeArrowheads="1"/>
          </p:cNvSpPr>
          <p:nvPr/>
        </p:nvSpPr>
        <p:spPr bwMode="auto">
          <a:xfrm>
            <a:off x="4933562" y="5776367"/>
            <a:ext cx="1379860" cy="36933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spcBef>
                <a:spcPct val="20000"/>
              </a:spcBef>
              <a:spcAft>
                <a:spcPts val="600"/>
              </a:spcAft>
              <a:buClr>
                <a:schemeClr val="accent1"/>
              </a:buClr>
              <a:buSzPct val="115000"/>
              <a:buFont typeface="Arial" panose="020B0604020202020204" pitchFamily="34" charset="0"/>
              <a:buChar char="•"/>
              <a:defRPr sz="2400">
                <a:solidFill>
                  <a:srgbClr val="262626"/>
                </a:solidFill>
                <a:latin typeface="Garamond" panose="02020404030301010803" pitchFamily="18" charset="0"/>
              </a:defRPr>
            </a:lvl1pPr>
            <a:lvl2pPr marL="742950" indent="-285750">
              <a:spcBef>
                <a:spcPct val="20000"/>
              </a:spcBef>
              <a:spcAft>
                <a:spcPts val="600"/>
              </a:spcAft>
              <a:buClr>
                <a:schemeClr val="accent1"/>
              </a:buClr>
              <a:buSzPct val="115000"/>
              <a:buFont typeface="Arial" panose="020B0604020202020204" pitchFamily="34" charset="0"/>
              <a:buChar char="•"/>
              <a:defRPr sz="2000">
                <a:solidFill>
                  <a:srgbClr val="262626"/>
                </a:solidFill>
                <a:latin typeface="Garamond" panose="02020404030301010803" pitchFamily="18" charset="0"/>
              </a:defRPr>
            </a:lvl2pPr>
            <a:lvl3pPr marL="1143000" indent="-228600">
              <a:spcBef>
                <a:spcPct val="20000"/>
              </a:spcBef>
              <a:spcAft>
                <a:spcPts val="600"/>
              </a:spcAft>
              <a:buClr>
                <a:schemeClr val="accent1"/>
              </a:buClr>
              <a:buSzPct val="115000"/>
              <a:buFont typeface="Arial" panose="020B0604020202020204" pitchFamily="34" charset="0"/>
              <a:buChar char="•"/>
              <a:defRPr>
                <a:solidFill>
                  <a:srgbClr val="262626"/>
                </a:solidFill>
                <a:latin typeface="Garamond" panose="02020404030301010803" pitchFamily="18" charset="0"/>
              </a:defRPr>
            </a:lvl3pPr>
            <a:lvl4pPr marL="1600200" indent="-228600">
              <a:spcBef>
                <a:spcPct val="20000"/>
              </a:spcBef>
              <a:spcAft>
                <a:spcPts val="600"/>
              </a:spcAft>
              <a:buClr>
                <a:schemeClr val="accent1"/>
              </a:buClr>
              <a:buSzPct val="115000"/>
              <a:buFont typeface="Arial" panose="020B0604020202020204" pitchFamily="34" charset="0"/>
              <a:buChar char="•"/>
              <a:defRPr sz="1600">
                <a:solidFill>
                  <a:srgbClr val="262626"/>
                </a:solidFill>
                <a:latin typeface="Garamond" panose="02020404030301010803" pitchFamily="18" charset="0"/>
              </a:defRPr>
            </a:lvl4pPr>
            <a:lvl5pPr marL="2057400" indent="-228600">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5pPr>
            <a:lvl6pPr marL="25146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6pPr>
            <a:lvl7pPr marL="29718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7pPr>
            <a:lvl8pPr marL="34290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8pPr>
            <a:lvl9pPr marL="38862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9pPr>
          </a:lstStyle>
          <a:p>
            <a:pPr>
              <a:spcBef>
                <a:spcPct val="0"/>
              </a:spcBef>
              <a:spcAft>
                <a:spcPct val="0"/>
              </a:spcAft>
              <a:buClrTx/>
              <a:buSzTx/>
              <a:buNone/>
            </a:pPr>
            <a:r>
              <a:rPr lang="en-US" altLang="uk-UA" dirty="0">
                <a:solidFill>
                  <a:schemeClr val="accent6">
                    <a:lumMod val="50000"/>
                  </a:schemeClr>
                </a:solidFill>
                <a:latin typeface="Times New Roman" panose="02020603050405020304" pitchFamily="18" charset="0"/>
                <a:cs typeface="Times New Roman" panose="02020603050405020304" pitchFamily="18" charset="0"/>
              </a:rPr>
              <a:t>tertiary</a:t>
            </a:r>
            <a:endParaRPr lang="uk-UA" altLang="uk-UA" dirty="0">
              <a:solidFill>
                <a:schemeClr val="accent6">
                  <a:lumMod val="50000"/>
                </a:schemeClr>
              </a:solidFill>
              <a:latin typeface="Times New Roman" panose="02020603050405020304" pitchFamily="18" charset="0"/>
              <a:cs typeface="Times New Roman" panose="02020603050405020304" pitchFamily="18" charset="0"/>
            </a:endParaRPr>
          </a:p>
        </p:txBody>
      </p:sp>
      <p:graphicFrame>
        <p:nvGraphicFramePr>
          <p:cNvPr id="19" name="Object 61">
            <a:extLst>
              <a:ext uri="{FF2B5EF4-FFF2-40B4-BE49-F238E27FC236}">
                <a16:creationId xmlns:a16="http://schemas.microsoft.com/office/drawing/2014/main" id="{76067498-EA56-4C05-8BBA-4CE4DFD2076D}"/>
              </a:ext>
            </a:extLst>
          </p:cNvPr>
          <p:cNvGraphicFramePr>
            <a:graphicFrameLocks noChangeAspect="1"/>
          </p:cNvGraphicFramePr>
          <p:nvPr>
            <p:extLst>
              <p:ext uri="{D42A27DB-BD31-4B8C-83A1-F6EECF244321}">
                <p14:modId xmlns:p14="http://schemas.microsoft.com/office/powerpoint/2010/main" val="2581946170"/>
              </p:ext>
            </p:extLst>
          </p:nvPr>
        </p:nvGraphicFramePr>
        <p:xfrm>
          <a:off x="3113831" y="4675705"/>
          <a:ext cx="4221163" cy="936625"/>
        </p:xfrm>
        <a:graphic>
          <a:graphicData uri="http://schemas.openxmlformats.org/presentationml/2006/ole">
            <mc:AlternateContent xmlns:mc="http://schemas.openxmlformats.org/markup-compatibility/2006">
              <mc:Choice xmlns:v="urn:schemas-microsoft-com:vml" Requires="v">
                <p:oleObj name="CS ChemDraw Drawing" r:id="rId4" imgW="2814564" imgH="624556" progId="ChemDraw.Document.6.0">
                  <p:embed/>
                </p:oleObj>
              </mc:Choice>
              <mc:Fallback>
                <p:oleObj name="CS ChemDraw Drawing" r:id="rId4" imgW="2814564" imgH="624556" progId="ChemDraw.Document.6.0">
                  <p:embed/>
                  <p:pic>
                    <p:nvPicPr>
                      <p:cNvPr id="79933" name="Object 61">
                        <a:extLst>
                          <a:ext uri="{FF2B5EF4-FFF2-40B4-BE49-F238E27FC236}">
                            <a16:creationId xmlns:a16="http://schemas.microsoft.com/office/drawing/2014/main" id="{B4054A96-4414-4A20-BA7E-25E3172646B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3831" y="4675705"/>
                        <a:ext cx="4221163" cy="93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 name="Object 62">
            <a:extLst>
              <a:ext uri="{FF2B5EF4-FFF2-40B4-BE49-F238E27FC236}">
                <a16:creationId xmlns:a16="http://schemas.microsoft.com/office/drawing/2014/main" id="{3CACCD82-7861-4AA4-AFF5-1BA88EEBCCD9}"/>
              </a:ext>
            </a:extLst>
          </p:cNvPr>
          <p:cNvGraphicFramePr>
            <a:graphicFrameLocks noChangeAspect="1"/>
          </p:cNvGraphicFramePr>
          <p:nvPr>
            <p:extLst>
              <p:ext uri="{D42A27DB-BD31-4B8C-83A1-F6EECF244321}">
                <p14:modId xmlns:p14="http://schemas.microsoft.com/office/powerpoint/2010/main" val="4258929647"/>
              </p:ext>
            </p:extLst>
          </p:nvPr>
        </p:nvGraphicFramePr>
        <p:xfrm>
          <a:off x="6854112" y="5298370"/>
          <a:ext cx="5207000" cy="1449387"/>
        </p:xfrm>
        <a:graphic>
          <a:graphicData uri="http://schemas.openxmlformats.org/presentationml/2006/ole">
            <mc:AlternateContent xmlns:mc="http://schemas.openxmlformats.org/markup-compatibility/2006">
              <mc:Choice xmlns:v="urn:schemas-microsoft-com:vml" Requires="v">
                <p:oleObj name="CS ChemDraw Drawing" r:id="rId6" imgW="3472932" imgH="965932" progId="ChemDraw.Document.6.0">
                  <p:embed/>
                </p:oleObj>
              </mc:Choice>
              <mc:Fallback>
                <p:oleObj name="CS ChemDraw Drawing" r:id="rId6" imgW="3472932" imgH="965932" progId="ChemDraw.Document.6.0">
                  <p:embed/>
                  <p:pic>
                    <p:nvPicPr>
                      <p:cNvPr id="79934" name="Object 62">
                        <a:extLst>
                          <a:ext uri="{FF2B5EF4-FFF2-40B4-BE49-F238E27FC236}">
                            <a16:creationId xmlns:a16="http://schemas.microsoft.com/office/drawing/2014/main" id="{300CBE59-7488-4690-8D8A-FC82D7D9AC3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54112" y="5298370"/>
                        <a:ext cx="5207000" cy="1449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1028" name="Picture 4" descr="p - Nitrotoluene on further nitration gives :">
            <a:extLst>
              <a:ext uri="{FF2B5EF4-FFF2-40B4-BE49-F238E27FC236}">
                <a16:creationId xmlns:a16="http://schemas.microsoft.com/office/drawing/2014/main" id="{14F189DE-3690-44BC-864E-488078477E03}"/>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r="63416"/>
          <a:stretch/>
        </p:blipFill>
        <p:spPr bwMode="auto">
          <a:xfrm>
            <a:off x="6990597" y="1750404"/>
            <a:ext cx="1970006" cy="213516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Nitropropane (2-nitropropane, 2-NP) chemical solvent molecule. Used as  solvent in production of ink, polymers, coatings, adhesives, etc. Skeletal  form Stock Vector Image &amp; Art - Alamy">
            <a:extLst>
              <a:ext uri="{FF2B5EF4-FFF2-40B4-BE49-F238E27FC236}">
                <a16:creationId xmlns:a16="http://schemas.microsoft.com/office/drawing/2014/main" id="{44CD37CB-536F-46FA-B72D-D2824AA34FD3}"/>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10027" t="10387" r="10151" b="13078"/>
          <a:stretch/>
        </p:blipFill>
        <p:spPr bwMode="auto">
          <a:xfrm>
            <a:off x="8100791" y="1495721"/>
            <a:ext cx="1062063" cy="901646"/>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кутник 3">
            <a:extLst>
              <a:ext uri="{FF2B5EF4-FFF2-40B4-BE49-F238E27FC236}">
                <a16:creationId xmlns:a16="http://schemas.microsoft.com/office/drawing/2014/main" id="{18405778-2488-4815-B5E4-7D78EF1CD244}"/>
              </a:ext>
            </a:extLst>
          </p:cNvPr>
          <p:cNvSpPr/>
          <p:nvPr/>
        </p:nvSpPr>
        <p:spPr bwMode="auto">
          <a:xfrm>
            <a:off x="6025406" y="4389254"/>
            <a:ext cx="1599033" cy="360363"/>
          </a:xfrm>
          <a:prstGeom prst="rect">
            <a:avLst/>
          </a:prstGeom>
          <a:ln/>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bg1"/>
                </a:solidFill>
                <a:effectLst/>
                <a:latin typeface="Times New Roman" panose="02020603050405020304" pitchFamily="18" charset="0"/>
                <a:cs typeface="Times New Roman" panose="02020603050405020304" pitchFamily="18" charset="0"/>
              </a:rPr>
              <a:t>nitroethane</a:t>
            </a:r>
            <a:endParaRPr kumimoji="0" lang="uk-UA" sz="2400" b="0" i="0" u="none" strike="noStrike" cap="none" normalizeH="0" baseline="0" dirty="0">
              <a:ln>
                <a:noFill/>
              </a:ln>
              <a:solidFill>
                <a:schemeClr val="bg1"/>
              </a:solidFill>
              <a:effectLst/>
              <a:latin typeface="Times New Roman" panose="02020603050405020304" pitchFamily="18" charset="0"/>
              <a:cs typeface="Times New Roman" panose="02020603050405020304" pitchFamily="18" charset="0"/>
            </a:endParaRPr>
          </a:p>
        </p:txBody>
      </p:sp>
      <p:sp>
        <p:nvSpPr>
          <p:cNvPr id="23" name="Прямокутник 22">
            <a:extLst>
              <a:ext uri="{FF2B5EF4-FFF2-40B4-BE49-F238E27FC236}">
                <a16:creationId xmlns:a16="http://schemas.microsoft.com/office/drawing/2014/main" id="{D27C8350-0C55-4780-ADC6-0584AF34A6F6}"/>
              </a:ext>
            </a:extLst>
          </p:cNvPr>
          <p:cNvSpPr/>
          <p:nvPr/>
        </p:nvSpPr>
        <p:spPr bwMode="auto">
          <a:xfrm>
            <a:off x="5665510" y="5213798"/>
            <a:ext cx="1750706" cy="360363"/>
          </a:xfrm>
          <a:prstGeom prst="rect">
            <a:avLst/>
          </a:prstGeom>
          <a:ln/>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bg1"/>
                </a:solidFill>
                <a:effectLst/>
                <a:latin typeface="Times New Roman" panose="02020603050405020304" pitchFamily="18" charset="0"/>
                <a:cs typeface="Times New Roman" panose="02020603050405020304" pitchFamily="18" charset="0"/>
              </a:rPr>
              <a:t>2-nitrobutane</a:t>
            </a:r>
            <a:endParaRPr kumimoji="0" lang="uk-UA" sz="2400" b="0" i="0" u="none" strike="noStrike" cap="none" normalizeH="0" baseline="0" dirty="0">
              <a:ln>
                <a:noFill/>
              </a:ln>
              <a:solidFill>
                <a:schemeClr val="bg1"/>
              </a:solidFill>
              <a:effectLst/>
              <a:latin typeface="Times New Roman" panose="02020603050405020304" pitchFamily="18" charset="0"/>
              <a:cs typeface="Times New Roman" panose="02020603050405020304" pitchFamily="18" charset="0"/>
            </a:endParaRPr>
          </a:p>
        </p:txBody>
      </p:sp>
      <p:sp>
        <p:nvSpPr>
          <p:cNvPr id="24" name="Прямокутник 23">
            <a:extLst>
              <a:ext uri="{FF2B5EF4-FFF2-40B4-BE49-F238E27FC236}">
                <a16:creationId xmlns:a16="http://schemas.microsoft.com/office/drawing/2014/main" id="{2981CFC5-3195-4FE4-8FDA-7D255DDB5733}"/>
              </a:ext>
            </a:extLst>
          </p:cNvPr>
          <p:cNvSpPr/>
          <p:nvPr/>
        </p:nvSpPr>
        <p:spPr bwMode="auto">
          <a:xfrm>
            <a:off x="9532039" y="5774337"/>
            <a:ext cx="2512679" cy="360363"/>
          </a:xfrm>
          <a:prstGeom prst="rect">
            <a:avLst/>
          </a:prstGeom>
          <a:ln/>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bg1"/>
                </a:solidFill>
                <a:effectLst/>
                <a:latin typeface="Times New Roman" panose="02020603050405020304" pitchFamily="18" charset="0"/>
                <a:cs typeface="Times New Roman" panose="02020603050405020304" pitchFamily="18" charset="0"/>
              </a:rPr>
              <a:t>2-methyl-2-nitrobutane</a:t>
            </a:r>
            <a:endParaRPr kumimoji="0" lang="uk-UA" sz="2000" b="0" i="0" u="none" strike="noStrike" cap="none" normalizeH="0" baseline="0" dirty="0">
              <a:ln>
                <a:noFill/>
              </a:ln>
              <a:solidFill>
                <a:schemeClr val="bg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9926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Horizontal)">
                                      <p:cBhvr>
                                        <p:cTn id="7" dur="500"/>
                                        <p:tgtEl>
                                          <p:spTgt spid="11"/>
                                        </p:tgtEl>
                                      </p:cBhvr>
                                    </p:animEffect>
                                  </p:childTnLst>
                                </p:cTn>
                              </p:par>
                              <p:par>
                                <p:cTn id="8" presetID="16" presetClass="entr" presetSubtype="26"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barn(inHorizontal)">
                                      <p:cBhvr>
                                        <p:cTn id="10" dur="500"/>
                                        <p:tgtEl>
                                          <p:spTgt spid="12"/>
                                        </p:tgtEl>
                                      </p:cBhvr>
                                    </p:animEffect>
                                  </p:childTnLst>
                                </p:cTn>
                              </p:par>
                              <p:par>
                                <p:cTn id="11" presetID="16" presetClass="entr" presetSubtype="26"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barn(inHorizontal)">
                                      <p:cBhvr>
                                        <p:cTn id="13" dur="500"/>
                                        <p:tgtEl>
                                          <p:spTgt spid="13"/>
                                        </p:tgtEl>
                                      </p:cBhvr>
                                    </p:animEffect>
                                  </p:childTnLst>
                                </p:cTn>
                              </p:par>
                              <p:par>
                                <p:cTn id="14" presetID="16" presetClass="entr" presetSubtype="26" fill="hold"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barn(inHorizontal)">
                                      <p:cBhvr>
                                        <p:cTn id="16" dur="500"/>
                                        <p:tgtEl>
                                          <p:spTgt spid="14"/>
                                        </p:tgtEl>
                                      </p:cBhvr>
                                    </p:animEffect>
                                  </p:childTnLst>
                                </p:cTn>
                              </p:par>
                              <p:par>
                                <p:cTn id="17" presetID="16" presetClass="entr" presetSubtype="26"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barn(inHorizontal)">
                                      <p:cBhvr>
                                        <p:cTn id="19" dur="500"/>
                                        <p:tgtEl>
                                          <p:spTgt spid="15"/>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6"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barn(inHorizontal)">
                                      <p:cBhvr>
                                        <p:cTn id="24" dur="500"/>
                                        <p:tgtEl>
                                          <p:spTgt spid="9"/>
                                        </p:tgtEl>
                                      </p:cBhvr>
                                    </p:animEffect>
                                  </p:childTnLst>
                                </p:cTn>
                              </p:par>
                              <p:par>
                                <p:cTn id="25" presetID="16" presetClass="entr" presetSubtype="26"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arn(inHorizontal)">
                                      <p:cBhvr>
                                        <p:cTn id="27" dur="500"/>
                                        <p:tgtEl>
                                          <p:spTgt spid="10"/>
                                        </p:tgtEl>
                                      </p:cBhvr>
                                    </p:animEffect>
                                  </p:childTnLst>
                                </p:cTn>
                              </p:par>
                              <p:par>
                                <p:cTn id="28" presetID="16" presetClass="entr" presetSubtype="26" fill="hold" nodeType="with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barn(inHorizontal)">
                                      <p:cBhvr>
                                        <p:cTn id="30" dur="500"/>
                                        <p:tgtEl>
                                          <p:spTgt spid="16"/>
                                        </p:tgtEl>
                                      </p:cBhvr>
                                    </p:animEffect>
                                  </p:childTnLst>
                                </p:cTn>
                              </p:par>
                              <p:par>
                                <p:cTn id="31" presetID="16" presetClass="entr" presetSubtype="26"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barn(inHorizontal)">
                                      <p:cBhvr>
                                        <p:cTn id="33" dur="500"/>
                                        <p:tgtEl>
                                          <p:spTgt spid="17"/>
                                        </p:tgtEl>
                                      </p:cBhvr>
                                    </p:animEffect>
                                  </p:childTnLst>
                                </p:cTn>
                              </p:par>
                              <p:par>
                                <p:cTn id="34" presetID="16" presetClass="entr" presetSubtype="26"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barn(inHorizontal)">
                                      <p:cBhvr>
                                        <p:cTn id="36" dur="500"/>
                                        <p:tgtEl>
                                          <p:spTgt spid="18"/>
                                        </p:tgtEl>
                                      </p:cBhvr>
                                    </p:animEffect>
                                  </p:childTnLst>
                                </p:cTn>
                              </p:par>
                              <p:par>
                                <p:cTn id="37" presetID="16" presetClass="entr" presetSubtype="26" fill="hold"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barn(inHorizontal)">
                                      <p:cBhvr>
                                        <p:cTn id="39" dur="500"/>
                                        <p:tgtEl>
                                          <p:spTgt spid="19"/>
                                        </p:tgtEl>
                                      </p:cBhvr>
                                    </p:animEffect>
                                  </p:childTnLst>
                                </p:cTn>
                              </p:par>
                              <p:par>
                                <p:cTn id="40" presetID="16" presetClass="entr" presetSubtype="26" fill="hold"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barn(inHorizontal)">
                                      <p:cBhvr>
                                        <p:cTn id="4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7" grpId="0"/>
      <p:bldP spid="1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F4C03D4-D566-4647-8FE7-1FCD7275B6D8}"/>
              </a:ext>
            </a:extLst>
          </p:cNvPr>
          <p:cNvSpPr txBox="1"/>
          <p:nvPr/>
        </p:nvSpPr>
        <p:spPr>
          <a:xfrm>
            <a:off x="3616778" y="325993"/>
            <a:ext cx="4896239" cy="584775"/>
          </a:xfrm>
          <a:prstGeom prst="rect">
            <a:avLst/>
          </a:prstGeom>
          <a:noFill/>
        </p:spPr>
        <p:txBody>
          <a:bodyPr wrap="square">
            <a:spAutoFit/>
          </a:bodyPr>
          <a:lstStyle/>
          <a:p>
            <a:r>
              <a:rPr lang="en-US" sz="3200" dirty="0">
                <a:solidFill>
                  <a:schemeClr val="accent6">
                    <a:lumMod val="50000"/>
                  </a:schemeClr>
                </a:solidFill>
                <a:latin typeface="Times New Roman" panose="02020603050405020304" pitchFamily="18" charset="0"/>
                <a:cs typeface="Times New Roman" panose="02020603050405020304" pitchFamily="18" charset="0"/>
              </a:rPr>
              <a:t>Nomenclature</a:t>
            </a:r>
            <a:endParaRPr lang="uk-UA" sz="3200"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889E307E-2EAE-424C-A5E7-07E778476064}"/>
              </a:ext>
            </a:extLst>
          </p:cNvPr>
          <p:cNvSpPr txBox="1"/>
          <p:nvPr/>
        </p:nvSpPr>
        <p:spPr>
          <a:xfrm>
            <a:off x="275253" y="1150499"/>
            <a:ext cx="11989836" cy="1200329"/>
          </a:xfrm>
          <a:prstGeom prst="rect">
            <a:avLst/>
          </a:prstGeom>
          <a:noFill/>
        </p:spPr>
        <p:txBody>
          <a:bodyPr wrap="square">
            <a:spAutoFit/>
          </a:bodyPr>
          <a:lstStyle/>
          <a:p>
            <a:pPr algn="just"/>
            <a:r>
              <a:rPr lang="uk-UA" sz="2400" dirty="0">
                <a:solidFill>
                  <a:schemeClr val="accent6">
                    <a:lumMod val="50000"/>
                  </a:schemeClr>
                </a:solidFill>
                <a:effectLst/>
                <a:latin typeface="Times New Roman" panose="02020603050405020304" pitchFamily="18" charset="0"/>
                <a:ea typeface="Calibri" panose="020F0502020204030204" pitchFamily="34" charset="0"/>
              </a:rPr>
              <a:t>	</a:t>
            </a:r>
            <a:r>
              <a:rPr lang="en-US" sz="2400" dirty="0">
                <a:solidFill>
                  <a:schemeClr val="accent6">
                    <a:lumMod val="50000"/>
                  </a:schemeClr>
                </a:solidFill>
                <a:effectLst/>
                <a:latin typeface="Times New Roman" panose="02020603050405020304" pitchFamily="18" charset="0"/>
                <a:ea typeface="Calibri" panose="020F0502020204030204" pitchFamily="34" charset="0"/>
              </a:rPr>
              <a:t> According to the substitute nomenclature, the names of nitroalkanes and nitro compounds with a nitro group in the benzene ring are formed by adding the prefix nitro- to the name of the parent hydrocarbon, indicating the position of the nitro group in the carbon chain</a:t>
            </a:r>
            <a:endParaRPr lang="uk-UA" dirty="0">
              <a:solidFill>
                <a:schemeClr val="accent6">
                  <a:lumMod val="50000"/>
                </a:schemeClr>
              </a:solidFill>
            </a:endParaRPr>
          </a:p>
        </p:txBody>
      </p:sp>
      <p:sp>
        <p:nvSpPr>
          <p:cNvPr id="7" name="TextBox 6">
            <a:extLst>
              <a:ext uri="{FF2B5EF4-FFF2-40B4-BE49-F238E27FC236}">
                <a16:creationId xmlns:a16="http://schemas.microsoft.com/office/drawing/2014/main" id="{9F4CA750-A912-4910-A6FC-DA7A968D4A70}"/>
              </a:ext>
            </a:extLst>
          </p:cNvPr>
          <p:cNvSpPr txBox="1"/>
          <p:nvPr/>
        </p:nvSpPr>
        <p:spPr>
          <a:xfrm>
            <a:off x="438539" y="2214736"/>
            <a:ext cx="11252718" cy="1236557"/>
          </a:xfrm>
          <a:prstGeom prst="rect">
            <a:avLst/>
          </a:prstGeom>
          <a:noFill/>
        </p:spPr>
        <p:txBody>
          <a:bodyPr wrap="square">
            <a:spAutoFit/>
          </a:bodyPr>
          <a:lstStyle/>
          <a:p>
            <a:pPr algn="ctr">
              <a:lnSpc>
                <a:spcPct val="150000"/>
              </a:lnSpc>
              <a:spcBef>
                <a:spcPts val="1200"/>
              </a:spcBef>
              <a:spcAft>
                <a:spcPts val="800"/>
              </a:spcAft>
            </a:pPr>
            <a:r>
              <a:rPr lang="pl-PL"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CH</a:t>
            </a:r>
            <a:r>
              <a:rPr lang="pl-PL" sz="2400" baseline="-25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3</a:t>
            </a:r>
            <a:r>
              <a:rPr lang="pl-PL"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–CH(NO</a:t>
            </a:r>
            <a:r>
              <a:rPr lang="pl-PL" sz="2400" baseline="-25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2</a:t>
            </a:r>
            <a:r>
              <a:rPr lang="pl-PL"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)–CH</a:t>
            </a:r>
            <a:r>
              <a:rPr lang="pl-PL" sz="2400" baseline="-25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2</a:t>
            </a:r>
            <a:r>
              <a:rPr lang="pl-PL"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–CH</a:t>
            </a:r>
            <a:r>
              <a:rPr lang="pl-PL" sz="2400" baseline="-25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3</a:t>
            </a:r>
            <a:r>
              <a:rPr lang="pl-PL"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uk-UA"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pl-PL"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CH</a:t>
            </a:r>
            <a:r>
              <a:rPr lang="pl-PL" sz="2400" baseline="-25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3</a:t>
            </a:r>
            <a:r>
              <a:rPr lang="pl-PL"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–CH(NO</a:t>
            </a:r>
            <a:r>
              <a:rPr lang="pl-PL" sz="2400" baseline="-25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2</a:t>
            </a:r>
            <a:r>
              <a:rPr lang="pl-PL"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)–CH(CH</a:t>
            </a:r>
            <a:r>
              <a:rPr lang="pl-PL" sz="2400" baseline="-25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3</a:t>
            </a:r>
            <a:r>
              <a:rPr lang="pl-PL"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)–CH</a:t>
            </a:r>
            <a:r>
              <a:rPr lang="pl-PL" sz="2400" baseline="-25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3</a:t>
            </a:r>
            <a:r>
              <a:rPr lang="pl-PL"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uk-UA"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pl-PL"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C</a:t>
            </a:r>
            <a:r>
              <a:rPr lang="pl-PL" sz="2400" baseline="-25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6</a:t>
            </a:r>
            <a:r>
              <a:rPr lang="pl-PL"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H</a:t>
            </a:r>
            <a:r>
              <a:rPr lang="pl-PL" sz="2400" baseline="-25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5</a:t>
            </a:r>
            <a:r>
              <a:rPr lang="pl-PL"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–NO</a:t>
            </a:r>
            <a:r>
              <a:rPr lang="pl-PL" sz="2400" baseline="-25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2</a:t>
            </a:r>
            <a:endParaRPr lang="uk-UA"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p>
            <a:pPr indent="449580" algn="ctr">
              <a:lnSpc>
                <a:spcPct val="150000"/>
              </a:lnSpc>
              <a:spcAft>
                <a:spcPts val="800"/>
              </a:spcAft>
            </a:pPr>
            <a:r>
              <a:rPr lang="en-US"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2-nitrobutane</a:t>
            </a:r>
            <a:r>
              <a:rPr lang="uk-UA"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uk-UA"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2-methyl-3-nitrobutane</a:t>
            </a:r>
            <a:r>
              <a:rPr lang="uk-UA"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nitrobenzene</a:t>
            </a:r>
            <a:endParaRPr lang="uk-UA"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9" name="TextBox 8">
            <a:extLst>
              <a:ext uri="{FF2B5EF4-FFF2-40B4-BE49-F238E27FC236}">
                <a16:creationId xmlns:a16="http://schemas.microsoft.com/office/drawing/2014/main" id="{68D0CC89-53FE-40DF-B051-84FAFE19F9BF}"/>
              </a:ext>
            </a:extLst>
          </p:cNvPr>
          <p:cNvSpPr txBox="1"/>
          <p:nvPr/>
        </p:nvSpPr>
        <p:spPr>
          <a:xfrm>
            <a:off x="275253" y="3415065"/>
            <a:ext cx="11416004" cy="830997"/>
          </a:xfrm>
          <a:prstGeom prst="rect">
            <a:avLst/>
          </a:prstGeom>
          <a:noFill/>
        </p:spPr>
        <p:txBody>
          <a:bodyPr wrap="square">
            <a:spAutoFit/>
          </a:bodyPr>
          <a:lstStyle/>
          <a:p>
            <a:pPr algn="just"/>
            <a:r>
              <a:rPr lang="uk-UA" sz="2400" dirty="0">
                <a:solidFill>
                  <a:schemeClr val="accent6">
                    <a:lumMod val="50000"/>
                  </a:schemeClr>
                </a:solidFill>
                <a:effectLst/>
                <a:latin typeface="Times New Roman" panose="02020603050405020304" pitchFamily="18" charset="0"/>
                <a:ea typeface="Calibri" panose="020F0502020204030204" pitchFamily="34" charset="0"/>
              </a:rPr>
              <a:t>	</a:t>
            </a:r>
            <a:r>
              <a:rPr lang="en-US" sz="2400" dirty="0">
                <a:solidFill>
                  <a:schemeClr val="accent6">
                    <a:lumMod val="50000"/>
                  </a:schemeClr>
                </a:solidFill>
                <a:effectLst/>
                <a:latin typeface="Times New Roman" panose="02020603050405020304" pitchFamily="18" charset="0"/>
                <a:ea typeface="Calibri" panose="020F0502020204030204" pitchFamily="34" charset="0"/>
              </a:rPr>
              <a:t> Nitro compounds with a nitro group in the side chain are considered as derivatives of nitroalkanes containing an aromatic radical as a substitute</a:t>
            </a:r>
            <a:endParaRPr lang="uk-UA" dirty="0">
              <a:solidFill>
                <a:schemeClr val="accent6">
                  <a:lumMod val="50000"/>
                </a:schemeClr>
              </a:solidFill>
            </a:endParaRPr>
          </a:p>
        </p:txBody>
      </p:sp>
      <p:sp>
        <p:nvSpPr>
          <p:cNvPr id="12" name="TextBox 11">
            <a:extLst>
              <a:ext uri="{FF2B5EF4-FFF2-40B4-BE49-F238E27FC236}">
                <a16:creationId xmlns:a16="http://schemas.microsoft.com/office/drawing/2014/main" id="{D5D2052D-E44A-418B-8E73-8AF5B6530D72}"/>
              </a:ext>
            </a:extLst>
          </p:cNvPr>
          <p:cNvSpPr txBox="1"/>
          <p:nvPr/>
        </p:nvSpPr>
        <p:spPr>
          <a:xfrm>
            <a:off x="2892489" y="4284697"/>
            <a:ext cx="6430619" cy="461665"/>
          </a:xfrm>
          <a:prstGeom prst="rect">
            <a:avLst/>
          </a:prstGeom>
          <a:noFill/>
        </p:spPr>
        <p:txBody>
          <a:bodyPr wrap="square">
            <a:spAutoFit/>
          </a:bodyPr>
          <a:lstStyle/>
          <a:p>
            <a:pPr marL="0" indent="0" algn="ctr">
              <a:buFont typeface="Wingdings" panose="05000000000000000000" pitchFamily="2" charset="2"/>
              <a:buNone/>
            </a:pPr>
            <a:r>
              <a:rPr lang="en-US" altLang="uk-UA" dirty="0">
                <a:solidFill>
                  <a:schemeClr val="accent6">
                    <a:lumMod val="50000"/>
                  </a:schemeClr>
                </a:solidFill>
                <a:latin typeface="Times New Roman" panose="02020603050405020304" pitchFamily="18" charset="0"/>
              </a:rPr>
              <a:t>IUPAC</a:t>
            </a:r>
            <a:r>
              <a:rPr lang="uk-UA" altLang="uk-UA" dirty="0">
                <a:latin typeface="Times New Roman" panose="02020603050405020304" pitchFamily="18" charset="0"/>
              </a:rPr>
              <a:t> </a:t>
            </a:r>
            <a:r>
              <a:rPr lang="en-US" altLang="uk-UA" dirty="0">
                <a:solidFill>
                  <a:srgbClr val="FF0000"/>
                </a:solidFill>
                <a:latin typeface="Times New Roman" panose="02020603050405020304" pitchFamily="18" charset="0"/>
              </a:rPr>
              <a:t>nitro-</a:t>
            </a:r>
            <a:r>
              <a:rPr lang="uk-UA" altLang="uk-UA" dirty="0">
                <a:latin typeface="Times New Roman" panose="02020603050405020304" pitchFamily="18" charset="0"/>
              </a:rPr>
              <a:t> (</a:t>
            </a:r>
            <a:r>
              <a:rPr lang="en-US" altLang="uk-UA" dirty="0">
                <a:solidFill>
                  <a:schemeClr val="accent6">
                    <a:lumMod val="50000"/>
                  </a:schemeClr>
                </a:solidFill>
                <a:latin typeface="Times New Roman" panose="02020603050405020304" pitchFamily="18" charset="0"/>
              </a:rPr>
              <a:t>prefix</a:t>
            </a:r>
            <a:r>
              <a:rPr lang="uk-UA" altLang="uk-UA" dirty="0">
                <a:latin typeface="Times New Roman" panose="02020603050405020304" pitchFamily="18" charset="0"/>
              </a:rPr>
              <a:t>) </a:t>
            </a:r>
            <a:r>
              <a:rPr lang="uk-UA" altLang="uk-UA" dirty="0">
                <a:solidFill>
                  <a:schemeClr val="accent6">
                    <a:lumMod val="50000"/>
                  </a:schemeClr>
                </a:solidFill>
                <a:latin typeface="Times New Roman" panose="02020603050405020304" pitchFamily="18" charset="0"/>
              </a:rPr>
              <a:t>+</a:t>
            </a:r>
            <a:r>
              <a:rPr lang="uk-UA" altLang="uk-UA" dirty="0">
                <a:latin typeface="Times New Roman" panose="02020603050405020304" pitchFamily="18" charset="0"/>
              </a:rPr>
              <a:t> </a:t>
            </a:r>
            <a:r>
              <a:rPr lang="en-US" altLang="uk-UA" dirty="0">
                <a:solidFill>
                  <a:srgbClr val="FF0000"/>
                </a:solidFill>
                <a:latin typeface="Times New Roman" panose="02020603050405020304" pitchFamily="18" charset="0"/>
              </a:rPr>
              <a:t>the name of the alkane</a:t>
            </a:r>
            <a:endParaRPr lang="uk-UA" altLang="uk-UA" dirty="0">
              <a:solidFill>
                <a:srgbClr val="FF0000"/>
              </a:solidFill>
              <a:latin typeface="Times New Roman" panose="02020603050405020304" pitchFamily="18" charset="0"/>
            </a:endParaRPr>
          </a:p>
        </p:txBody>
      </p:sp>
      <p:graphicFrame>
        <p:nvGraphicFramePr>
          <p:cNvPr id="13" name="Object 6">
            <a:extLst>
              <a:ext uri="{FF2B5EF4-FFF2-40B4-BE49-F238E27FC236}">
                <a16:creationId xmlns:a16="http://schemas.microsoft.com/office/drawing/2014/main" id="{D609E93A-F426-4486-9DFE-03AFADAD5E5B}"/>
              </a:ext>
            </a:extLst>
          </p:cNvPr>
          <p:cNvGraphicFramePr>
            <a:graphicFrameLocks noChangeAspect="1"/>
          </p:cNvGraphicFramePr>
          <p:nvPr>
            <p:extLst>
              <p:ext uri="{D42A27DB-BD31-4B8C-83A1-F6EECF244321}">
                <p14:modId xmlns:p14="http://schemas.microsoft.com/office/powerpoint/2010/main" val="1574818541"/>
              </p:ext>
            </p:extLst>
          </p:nvPr>
        </p:nvGraphicFramePr>
        <p:xfrm>
          <a:off x="4533900" y="4919112"/>
          <a:ext cx="3124200" cy="1763713"/>
        </p:xfrm>
        <a:graphic>
          <a:graphicData uri="http://schemas.openxmlformats.org/presentationml/2006/ole">
            <mc:AlternateContent xmlns:mc="http://schemas.openxmlformats.org/markup-compatibility/2006">
              <mc:Choice xmlns:v="urn:schemas-microsoft-com:vml" Requires="v">
                <p:oleObj name="CS ChemDraw Drawing" r:id="rId2" imgW="2118157" imgH="1195791" progId="ChemDraw.Document.6.0">
                  <p:embed/>
                </p:oleObj>
              </mc:Choice>
              <mc:Fallback>
                <p:oleObj name="CS ChemDraw Drawing" r:id="rId2" imgW="2118157" imgH="1195791" progId="ChemDraw.Document.6.0">
                  <p:embed/>
                  <p:pic>
                    <p:nvPicPr>
                      <p:cNvPr id="229379" name="Object 6">
                        <a:extLst>
                          <a:ext uri="{FF2B5EF4-FFF2-40B4-BE49-F238E27FC236}">
                            <a16:creationId xmlns:a16="http://schemas.microsoft.com/office/drawing/2014/main" id="{19CAD70C-8B9F-4FBA-B408-1932F88C5902}"/>
                          </a:ext>
                        </a:extLst>
                      </p:cNvPr>
                      <p:cNvPicPr>
                        <a:picLocks noGrp="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33900" y="4919112"/>
                        <a:ext cx="3124200" cy="176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 name="Прямокутник 7">
            <a:extLst>
              <a:ext uri="{FF2B5EF4-FFF2-40B4-BE49-F238E27FC236}">
                <a16:creationId xmlns:a16="http://schemas.microsoft.com/office/drawing/2014/main" id="{5DDAE729-41FF-4BBA-AD8A-2CAB4494E902}"/>
              </a:ext>
            </a:extLst>
          </p:cNvPr>
          <p:cNvSpPr/>
          <p:nvPr/>
        </p:nvSpPr>
        <p:spPr bwMode="auto">
          <a:xfrm>
            <a:off x="4497183" y="6351825"/>
            <a:ext cx="3221229" cy="360363"/>
          </a:xfrm>
          <a:prstGeom prst="rect">
            <a:avLst/>
          </a:prstGeom>
          <a:ln/>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bg1"/>
                </a:solidFill>
                <a:effectLst/>
                <a:latin typeface="Times New Roman" panose="02020603050405020304" pitchFamily="18" charset="0"/>
                <a:cs typeface="Times New Roman" panose="02020603050405020304" pitchFamily="18" charset="0"/>
              </a:rPr>
              <a:t>2,2-dimethyl-3-nitropenthane</a:t>
            </a:r>
            <a:endParaRPr kumimoji="0" lang="uk-UA" sz="2000" b="0" i="0" u="none" strike="noStrike" cap="none" normalizeH="0" baseline="0" dirty="0">
              <a:ln>
                <a:noFill/>
              </a:ln>
              <a:solidFill>
                <a:schemeClr val="bg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936904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a:extLst>
              <a:ext uri="{FF2B5EF4-FFF2-40B4-BE49-F238E27FC236}">
                <a16:creationId xmlns:a16="http://schemas.microsoft.com/office/drawing/2014/main" id="{71C187C7-C00E-4A18-8E69-8E31723AAADB}"/>
              </a:ext>
            </a:extLst>
          </p:cNvPr>
          <p:cNvPicPr/>
          <p:nvPr/>
        </p:nvPicPr>
        <p:blipFill rotWithShape="1">
          <a:blip r:embed="rId2">
            <a:extLst>
              <a:ext uri="{28A0092B-C50C-407E-A947-70E740481C1C}">
                <a14:useLocalDpi xmlns:a14="http://schemas.microsoft.com/office/drawing/2010/main" val="0"/>
              </a:ext>
            </a:extLst>
          </a:blip>
          <a:srcRect b="64093"/>
          <a:stretch/>
        </p:blipFill>
        <p:spPr bwMode="auto">
          <a:xfrm>
            <a:off x="1524389" y="2617152"/>
            <a:ext cx="8388575" cy="1796226"/>
          </a:xfrm>
          <a:prstGeom prst="rect">
            <a:avLst/>
          </a:prstGeom>
          <a:noFill/>
          <a:ln>
            <a:noFill/>
          </a:ln>
          <a:extLst>
            <a:ext uri="{53640926-AAD7-44D8-BBD7-CCE9431645EC}">
              <a14:shadowObscured xmlns:a14="http://schemas.microsoft.com/office/drawing/2010/main"/>
            </a:ext>
          </a:extLst>
        </p:spPr>
      </p:pic>
      <p:pic>
        <p:nvPicPr>
          <p:cNvPr id="8" name="Рисунок 7">
            <a:extLst>
              <a:ext uri="{FF2B5EF4-FFF2-40B4-BE49-F238E27FC236}">
                <a16:creationId xmlns:a16="http://schemas.microsoft.com/office/drawing/2014/main" id="{85CD4432-7226-429F-83CA-6DBC805E07F1}"/>
              </a:ext>
            </a:extLst>
          </p:cNvPr>
          <p:cNvPicPr/>
          <p:nvPr/>
        </p:nvPicPr>
        <p:blipFill rotWithShape="1">
          <a:blip r:embed="rId2">
            <a:extLst>
              <a:ext uri="{28A0092B-C50C-407E-A947-70E740481C1C}">
                <a14:useLocalDpi xmlns:a14="http://schemas.microsoft.com/office/drawing/2010/main" val="0"/>
              </a:ext>
            </a:extLst>
          </a:blip>
          <a:srcRect t="43533" b="9724"/>
          <a:stretch/>
        </p:blipFill>
        <p:spPr bwMode="auto">
          <a:xfrm>
            <a:off x="2502191" y="4426882"/>
            <a:ext cx="6846993" cy="1950676"/>
          </a:xfrm>
          <a:prstGeom prst="rect">
            <a:avLst/>
          </a:prstGeom>
          <a:noFill/>
          <a:ln>
            <a:noFill/>
          </a:ln>
          <a:extLst>
            <a:ext uri="{53640926-AAD7-44D8-BBD7-CCE9431645EC}">
              <a14:shadowObscured xmlns:a14="http://schemas.microsoft.com/office/drawing/2010/main"/>
            </a:ext>
          </a:extLst>
        </p:spPr>
      </p:pic>
      <p:sp>
        <p:nvSpPr>
          <p:cNvPr id="2" name="TextBox 1">
            <a:extLst>
              <a:ext uri="{FF2B5EF4-FFF2-40B4-BE49-F238E27FC236}">
                <a16:creationId xmlns:a16="http://schemas.microsoft.com/office/drawing/2014/main" id="{F186653F-C002-4D6F-B0EF-2788D017B30C}"/>
              </a:ext>
            </a:extLst>
          </p:cNvPr>
          <p:cNvSpPr txBox="1"/>
          <p:nvPr/>
        </p:nvSpPr>
        <p:spPr>
          <a:xfrm>
            <a:off x="3616778" y="325993"/>
            <a:ext cx="4896239" cy="584775"/>
          </a:xfrm>
          <a:prstGeom prst="rect">
            <a:avLst/>
          </a:prstGeom>
          <a:noFill/>
        </p:spPr>
        <p:txBody>
          <a:bodyPr wrap="square">
            <a:spAutoFit/>
          </a:bodyPr>
          <a:lstStyle/>
          <a:p>
            <a:r>
              <a:rPr lang="en-US" sz="3200" dirty="0">
                <a:solidFill>
                  <a:schemeClr val="accent6">
                    <a:lumMod val="50000"/>
                  </a:schemeClr>
                </a:solidFill>
                <a:latin typeface="Times New Roman" panose="02020603050405020304" pitchFamily="18" charset="0"/>
                <a:cs typeface="Times New Roman" panose="02020603050405020304" pitchFamily="18" charset="0"/>
              </a:rPr>
              <a:t>Isomerism</a:t>
            </a:r>
            <a:endParaRPr lang="uk-UA" sz="3200"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0DD056D5-548D-4C36-AED7-53AF5B9C5134}"/>
              </a:ext>
            </a:extLst>
          </p:cNvPr>
          <p:cNvSpPr txBox="1"/>
          <p:nvPr/>
        </p:nvSpPr>
        <p:spPr>
          <a:xfrm>
            <a:off x="1524389" y="1339831"/>
            <a:ext cx="9143222" cy="1200329"/>
          </a:xfrm>
          <a:prstGeom prst="rect">
            <a:avLst/>
          </a:prstGeom>
          <a:noFill/>
        </p:spPr>
        <p:txBody>
          <a:bodyPr wrap="square">
            <a:spAutoFit/>
          </a:bodyPr>
          <a:lstStyle/>
          <a:p>
            <a:r>
              <a:rPr lang="en-US" sz="2400" dirty="0">
                <a:solidFill>
                  <a:schemeClr val="accent6">
                    <a:lumMod val="50000"/>
                  </a:schemeClr>
                </a:solidFill>
                <a:effectLst/>
                <a:latin typeface="Times New Roman" panose="02020603050405020304" pitchFamily="18" charset="0"/>
                <a:ea typeface="Calibri" panose="020F0502020204030204" pitchFamily="34" charset="0"/>
              </a:rPr>
              <a:t>Isomerism of nitro compounds can be caused by a different structure of the carbon skeleton </a:t>
            </a:r>
            <a:r>
              <a:rPr lang="en-US" sz="2400" b="1" i="1" dirty="0">
                <a:solidFill>
                  <a:schemeClr val="accent6">
                    <a:lumMod val="50000"/>
                  </a:schemeClr>
                </a:solidFill>
                <a:effectLst/>
                <a:latin typeface="Times New Roman" panose="02020603050405020304" pitchFamily="18" charset="0"/>
                <a:ea typeface="Calibri" panose="020F0502020204030204" pitchFamily="34" charset="0"/>
              </a:rPr>
              <a:t>(chain isomerism)</a:t>
            </a:r>
            <a:r>
              <a:rPr lang="en-US" sz="2400" dirty="0">
                <a:solidFill>
                  <a:schemeClr val="accent6">
                    <a:lumMod val="50000"/>
                  </a:schemeClr>
                </a:solidFill>
                <a:effectLst/>
                <a:latin typeface="Times New Roman" panose="02020603050405020304" pitchFamily="18" charset="0"/>
                <a:ea typeface="Calibri" panose="020F0502020204030204" pitchFamily="34" charset="0"/>
              </a:rPr>
              <a:t> and a different position of the nitro group in the carbon chain </a:t>
            </a:r>
            <a:r>
              <a:rPr lang="en-US" sz="2400" b="1" i="1" dirty="0">
                <a:solidFill>
                  <a:schemeClr val="accent6">
                    <a:lumMod val="50000"/>
                  </a:schemeClr>
                </a:solidFill>
                <a:effectLst/>
                <a:latin typeface="Times New Roman" panose="02020603050405020304" pitchFamily="18" charset="0"/>
                <a:ea typeface="Calibri" panose="020F0502020204030204" pitchFamily="34" charset="0"/>
              </a:rPr>
              <a:t>(positional isomerism).</a:t>
            </a:r>
            <a:endParaRPr lang="uk-UA" b="1" i="1" dirty="0">
              <a:solidFill>
                <a:schemeClr val="accent6">
                  <a:lumMod val="50000"/>
                </a:schemeClr>
              </a:solidFill>
            </a:endParaRPr>
          </a:p>
        </p:txBody>
      </p:sp>
      <p:sp>
        <p:nvSpPr>
          <p:cNvPr id="5" name="Прямоугольник 370">
            <a:extLst>
              <a:ext uri="{FF2B5EF4-FFF2-40B4-BE49-F238E27FC236}">
                <a16:creationId xmlns:a16="http://schemas.microsoft.com/office/drawing/2014/main" id="{6A06CB3D-0FB3-4C2B-B9B9-D0311BD971AD}"/>
              </a:ext>
            </a:extLst>
          </p:cNvPr>
          <p:cNvSpPr/>
          <p:nvPr/>
        </p:nvSpPr>
        <p:spPr>
          <a:xfrm>
            <a:off x="3513386" y="2706994"/>
            <a:ext cx="2943397" cy="515113"/>
          </a:xfrm>
          <a:prstGeom prst="rect">
            <a:avLst/>
          </a:prstGeom>
        </p:spPr>
        <p:style>
          <a:lnRef idx="2">
            <a:schemeClr val="accent3"/>
          </a:lnRef>
          <a:fillRef idx="1">
            <a:schemeClr val="lt1"/>
          </a:fillRef>
          <a:effectRef idx="0">
            <a:schemeClr val="accent3"/>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Position isomers</a:t>
            </a:r>
            <a:endParaRPr lang="uk-UA" sz="1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6" name="Прямоугольник 371">
            <a:extLst>
              <a:ext uri="{FF2B5EF4-FFF2-40B4-BE49-F238E27FC236}">
                <a16:creationId xmlns:a16="http://schemas.microsoft.com/office/drawing/2014/main" id="{49A099CA-B157-4262-A2AB-E10442CEC975}"/>
              </a:ext>
            </a:extLst>
          </p:cNvPr>
          <p:cNvSpPr/>
          <p:nvPr/>
        </p:nvSpPr>
        <p:spPr>
          <a:xfrm>
            <a:off x="4388440" y="4413378"/>
            <a:ext cx="2861447" cy="479837"/>
          </a:xfrm>
          <a:prstGeom prst="rect">
            <a:avLst/>
          </a:prstGeom>
        </p:spPr>
        <p:style>
          <a:lnRef idx="2">
            <a:schemeClr val="accent3"/>
          </a:lnRef>
          <a:fillRef idx="1">
            <a:schemeClr val="lt1"/>
          </a:fillRef>
          <a:effectRef idx="0">
            <a:schemeClr val="accent3"/>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Position isomers</a:t>
            </a:r>
            <a:endParaRPr lang="uk-UA" sz="1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7" name="Прямоугольник 372">
            <a:extLst>
              <a:ext uri="{FF2B5EF4-FFF2-40B4-BE49-F238E27FC236}">
                <a16:creationId xmlns:a16="http://schemas.microsoft.com/office/drawing/2014/main" id="{356312B6-01D1-4B8F-9D5A-3BA9522A958E}"/>
              </a:ext>
            </a:extLst>
          </p:cNvPr>
          <p:cNvSpPr/>
          <p:nvPr/>
        </p:nvSpPr>
        <p:spPr>
          <a:xfrm>
            <a:off x="6408626" y="2706994"/>
            <a:ext cx="2212859" cy="428801"/>
          </a:xfrm>
          <a:prstGeom prst="rect">
            <a:avLst/>
          </a:prstGeom>
        </p:spPr>
        <p:style>
          <a:lnRef idx="2">
            <a:schemeClr val="accent3"/>
          </a:lnRef>
          <a:fillRef idx="1">
            <a:schemeClr val="lt1"/>
          </a:fillRef>
          <a:effectRef idx="0">
            <a:schemeClr val="accent3"/>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Chain isomers</a:t>
            </a:r>
            <a:endParaRPr lang="uk-UA" sz="1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469603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763F27A2-56B5-4CB4-8937-9926BB1692DF}"/>
              </a:ext>
            </a:extLst>
          </p:cNvPr>
          <p:cNvSpPr txBox="1">
            <a:spLocks noChangeArrowheads="1"/>
          </p:cNvSpPr>
          <p:nvPr/>
        </p:nvSpPr>
        <p:spPr bwMode="auto">
          <a:xfrm>
            <a:off x="4365171" y="184507"/>
            <a:ext cx="3461657" cy="74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4400" kern="1200">
                <a:solidFill>
                  <a:schemeClr val="bg2"/>
                </a:solidFill>
                <a:latin typeface="+mj-lt"/>
                <a:ea typeface="+mj-ea"/>
                <a:cs typeface="+mj-cs"/>
              </a:defRPr>
            </a:lvl1pPr>
            <a:lvl2pPr algn="l" rtl="0" eaLnBrk="1" fontAlgn="base" hangingPunct="1">
              <a:spcBef>
                <a:spcPct val="0"/>
              </a:spcBef>
              <a:spcAft>
                <a:spcPct val="0"/>
              </a:spcAft>
              <a:defRPr sz="4400">
                <a:solidFill>
                  <a:schemeClr val="bg2"/>
                </a:solidFill>
                <a:latin typeface="Microsoft Sans Serif" panose="020B0604020202020204" pitchFamily="34" charset="0"/>
              </a:defRPr>
            </a:lvl2pPr>
            <a:lvl3pPr algn="l" rtl="0" eaLnBrk="1" fontAlgn="base" hangingPunct="1">
              <a:spcBef>
                <a:spcPct val="0"/>
              </a:spcBef>
              <a:spcAft>
                <a:spcPct val="0"/>
              </a:spcAft>
              <a:defRPr sz="4400">
                <a:solidFill>
                  <a:schemeClr val="bg2"/>
                </a:solidFill>
                <a:latin typeface="Microsoft Sans Serif" panose="020B0604020202020204" pitchFamily="34" charset="0"/>
              </a:defRPr>
            </a:lvl3pPr>
            <a:lvl4pPr algn="l" rtl="0" eaLnBrk="1" fontAlgn="base" hangingPunct="1">
              <a:spcBef>
                <a:spcPct val="0"/>
              </a:spcBef>
              <a:spcAft>
                <a:spcPct val="0"/>
              </a:spcAft>
              <a:defRPr sz="4400">
                <a:solidFill>
                  <a:schemeClr val="bg2"/>
                </a:solidFill>
                <a:latin typeface="Microsoft Sans Serif" panose="020B0604020202020204" pitchFamily="34" charset="0"/>
              </a:defRPr>
            </a:lvl4pPr>
            <a:lvl5pPr algn="l" rtl="0" eaLnBrk="1" fontAlgn="base" hangingPunct="1">
              <a:spcBef>
                <a:spcPct val="0"/>
              </a:spcBef>
              <a:spcAft>
                <a:spcPct val="0"/>
              </a:spcAft>
              <a:defRPr sz="4400">
                <a:solidFill>
                  <a:schemeClr val="bg2"/>
                </a:solidFill>
                <a:latin typeface="Microsoft Sans Serif" panose="020B0604020202020204" pitchFamily="34" charset="0"/>
              </a:defRPr>
            </a:lvl5pPr>
            <a:lvl6pPr marL="457200" algn="l" rtl="0" eaLnBrk="1" fontAlgn="base" hangingPunct="1">
              <a:spcBef>
                <a:spcPct val="0"/>
              </a:spcBef>
              <a:spcAft>
                <a:spcPct val="0"/>
              </a:spcAft>
              <a:defRPr sz="4400">
                <a:solidFill>
                  <a:schemeClr val="bg2"/>
                </a:solidFill>
                <a:latin typeface="Microsoft Sans Serif" panose="020B0604020202020204" pitchFamily="34" charset="0"/>
              </a:defRPr>
            </a:lvl6pPr>
            <a:lvl7pPr marL="914400" algn="l" rtl="0" eaLnBrk="1" fontAlgn="base" hangingPunct="1">
              <a:spcBef>
                <a:spcPct val="0"/>
              </a:spcBef>
              <a:spcAft>
                <a:spcPct val="0"/>
              </a:spcAft>
              <a:defRPr sz="4400">
                <a:solidFill>
                  <a:schemeClr val="bg2"/>
                </a:solidFill>
                <a:latin typeface="Microsoft Sans Serif" panose="020B0604020202020204" pitchFamily="34" charset="0"/>
              </a:defRPr>
            </a:lvl7pPr>
            <a:lvl8pPr marL="1371600" algn="l" rtl="0" eaLnBrk="1" fontAlgn="base" hangingPunct="1">
              <a:spcBef>
                <a:spcPct val="0"/>
              </a:spcBef>
              <a:spcAft>
                <a:spcPct val="0"/>
              </a:spcAft>
              <a:defRPr sz="4400">
                <a:solidFill>
                  <a:schemeClr val="bg2"/>
                </a:solidFill>
                <a:latin typeface="Microsoft Sans Serif" panose="020B0604020202020204" pitchFamily="34" charset="0"/>
              </a:defRPr>
            </a:lvl8pPr>
            <a:lvl9pPr marL="1828800" algn="l" rtl="0" eaLnBrk="1" fontAlgn="base" hangingPunct="1">
              <a:spcBef>
                <a:spcPct val="0"/>
              </a:spcBef>
              <a:spcAft>
                <a:spcPct val="0"/>
              </a:spcAft>
              <a:defRPr sz="4400">
                <a:solidFill>
                  <a:schemeClr val="bg2"/>
                </a:solidFill>
                <a:latin typeface="Microsoft Sans Serif" panose="020B0604020202020204" pitchFamily="34" charset="0"/>
              </a:defRPr>
            </a:lvl9pPr>
          </a:lstStyle>
          <a:p>
            <a:r>
              <a:rPr lang="en-US" altLang="uk-UA" sz="2800" b="1" dirty="0">
                <a:latin typeface="Times New Roman" panose="02020603050405020304" pitchFamily="18" charset="0"/>
                <a:cs typeface="Times New Roman" panose="02020603050405020304" pitchFamily="18" charset="0"/>
              </a:rPr>
              <a:t>Methods of obtaining</a:t>
            </a:r>
            <a:endParaRPr lang="uk-UA" altLang="uk-UA" sz="2800" dirty="0">
              <a:latin typeface="Times New Roman" panose="02020603050405020304" pitchFamily="18" charset="0"/>
              <a:cs typeface="Times New Roman" panose="02020603050405020304" pitchFamily="18" charset="0"/>
            </a:endParaRPr>
          </a:p>
        </p:txBody>
      </p:sp>
      <p:graphicFrame>
        <p:nvGraphicFramePr>
          <p:cNvPr id="3" name="Object 11">
            <a:extLst>
              <a:ext uri="{FF2B5EF4-FFF2-40B4-BE49-F238E27FC236}">
                <a16:creationId xmlns:a16="http://schemas.microsoft.com/office/drawing/2014/main" id="{D27EADAF-7CC7-4F87-A308-C054B6C18EE5}"/>
              </a:ext>
            </a:extLst>
          </p:cNvPr>
          <p:cNvGraphicFramePr>
            <a:graphicFrameLocks noChangeAspect="1"/>
          </p:cNvGraphicFramePr>
          <p:nvPr>
            <p:extLst>
              <p:ext uri="{D42A27DB-BD31-4B8C-83A1-F6EECF244321}">
                <p14:modId xmlns:p14="http://schemas.microsoft.com/office/powerpoint/2010/main" val="919687668"/>
              </p:ext>
            </p:extLst>
          </p:nvPr>
        </p:nvGraphicFramePr>
        <p:xfrm>
          <a:off x="1816238" y="1663217"/>
          <a:ext cx="8132763" cy="1281113"/>
        </p:xfrm>
        <a:graphic>
          <a:graphicData uri="http://schemas.openxmlformats.org/presentationml/2006/ole">
            <mc:AlternateContent xmlns:mc="http://schemas.openxmlformats.org/markup-compatibility/2006">
              <mc:Choice xmlns:v="urn:schemas-microsoft-com:vml" Requires="v">
                <p:oleObj name="CS ChemDraw Drawing" r:id="rId2" imgW="5845658" imgH="920090" progId="ChemDraw.Document.6.0">
                  <p:embed/>
                </p:oleObj>
              </mc:Choice>
              <mc:Fallback>
                <p:oleObj name="CS ChemDraw Drawing" r:id="rId2" imgW="5845658" imgH="920090" progId="ChemDraw.Document.6.0">
                  <p:embed/>
                  <p:pic>
                    <p:nvPicPr>
                      <p:cNvPr id="89099" name="Object 11">
                        <a:extLst>
                          <a:ext uri="{FF2B5EF4-FFF2-40B4-BE49-F238E27FC236}">
                            <a16:creationId xmlns:a16="http://schemas.microsoft.com/office/drawing/2014/main" id="{D4DED67B-9AE9-49E7-B1CF-2AA717C42F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6238" y="1663217"/>
                        <a:ext cx="8132763" cy="1281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 name="Rectangle 4">
            <a:extLst>
              <a:ext uri="{FF2B5EF4-FFF2-40B4-BE49-F238E27FC236}">
                <a16:creationId xmlns:a16="http://schemas.microsoft.com/office/drawing/2014/main" id="{5AA4988C-9A4A-4315-B702-DBD381E0AEA4}"/>
              </a:ext>
            </a:extLst>
          </p:cNvPr>
          <p:cNvSpPr>
            <a:spLocks noChangeArrowheads="1"/>
          </p:cNvSpPr>
          <p:nvPr/>
        </p:nvSpPr>
        <p:spPr bwMode="auto">
          <a:xfrm>
            <a:off x="1206757" y="1305889"/>
            <a:ext cx="10595601" cy="36933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spcBef>
                <a:spcPct val="20000"/>
              </a:spcBef>
              <a:spcAft>
                <a:spcPts val="600"/>
              </a:spcAft>
              <a:buClr>
                <a:schemeClr val="accent1"/>
              </a:buClr>
              <a:buSzPct val="115000"/>
              <a:buFont typeface="Arial" panose="020B0604020202020204" pitchFamily="34" charset="0"/>
              <a:buChar char="•"/>
              <a:defRPr sz="2400">
                <a:solidFill>
                  <a:srgbClr val="262626"/>
                </a:solidFill>
                <a:latin typeface="Garamond" panose="02020404030301010803" pitchFamily="18" charset="0"/>
              </a:defRPr>
            </a:lvl1pPr>
            <a:lvl2pPr marL="742950" indent="-285750">
              <a:spcBef>
                <a:spcPct val="20000"/>
              </a:spcBef>
              <a:spcAft>
                <a:spcPts val="600"/>
              </a:spcAft>
              <a:buClr>
                <a:schemeClr val="accent1"/>
              </a:buClr>
              <a:buSzPct val="115000"/>
              <a:buFont typeface="Arial" panose="020B0604020202020204" pitchFamily="34" charset="0"/>
              <a:buChar char="•"/>
              <a:defRPr sz="2000">
                <a:solidFill>
                  <a:srgbClr val="262626"/>
                </a:solidFill>
                <a:latin typeface="Garamond" panose="02020404030301010803" pitchFamily="18" charset="0"/>
              </a:defRPr>
            </a:lvl2pPr>
            <a:lvl3pPr marL="1143000" indent="-228600">
              <a:spcBef>
                <a:spcPct val="20000"/>
              </a:spcBef>
              <a:spcAft>
                <a:spcPts val="600"/>
              </a:spcAft>
              <a:buClr>
                <a:schemeClr val="accent1"/>
              </a:buClr>
              <a:buSzPct val="115000"/>
              <a:buFont typeface="Arial" panose="020B0604020202020204" pitchFamily="34" charset="0"/>
              <a:buChar char="•"/>
              <a:defRPr>
                <a:solidFill>
                  <a:srgbClr val="262626"/>
                </a:solidFill>
                <a:latin typeface="Garamond" panose="02020404030301010803" pitchFamily="18" charset="0"/>
              </a:defRPr>
            </a:lvl3pPr>
            <a:lvl4pPr marL="1600200" indent="-228600">
              <a:spcBef>
                <a:spcPct val="20000"/>
              </a:spcBef>
              <a:spcAft>
                <a:spcPts val="600"/>
              </a:spcAft>
              <a:buClr>
                <a:schemeClr val="accent1"/>
              </a:buClr>
              <a:buSzPct val="115000"/>
              <a:buFont typeface="Arial" panose="020B0604020202020204" pitchFamily="34" charset="0"/>
              <a:buChar char="•"/>
              <a:defRPr sz="1600">
                <a:solidFill>
                  <a:srgbClr val="262626"/>
                </a:solidFill>
                <a:latin typeface="Garamond" panose="02020404030301010803" pitchFamily="18" charset="0"/>
              </a:defRPr>
            </a:lvl4pPr>
            <a:lvl5pPr marL="2057400" indent="-228600">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5pPr>
            <a:lvl6pPr marL="25146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6pPr>
            <a:lvl7pPr marL="29718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7pPr>
            <a:lvl8pPr marL="34290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8pPr>
            <a:lvl9pPr marL="38862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9pPr>
          </a:lstStyle>
          <a:p>
            <a:pPr eaLnBrk="1" hangingPunct="1">
              <a:spcBef>
                <a:spcPct val="0"/>
              </a:spcBef>
              <a:spcAft>
                <a:spcPct val="0"/>
              </a:spcAft>
              <a:buClrTx/>
              <a:buSzTx/>
              <a:buFontTx/>
              <a:buNone/>
            </a:pPr>
            <a:r>
              <a:rPr lang="en-US" altLang="uk-UA" dirty="0">
                <a:solidFill>
                  <a:srgbClr val="0000FF"/>
                </a:solidFill>
                <a:latin typeface="Times New Roman" panose="02020603050405020304" pitchFamily="18" charset="0"/>
                <a:cs typeface="Times New Roman" panose="02020603050405020304" pitchFamily="18" charset="0"/>
              </a:rPr>
              <a:t>a) nitration of alkanes in the liquid phase. (reaction of M.I. </a:t>
            </a:r>
            <a:r>
              <a:rPr lang="en-US" altLang="uk-UA" dirty="0" err="1">
                <a:solidFill>
                  <a:srgbClr val="0000FF"/>
                </a:solidFill>
                <a:latin typeface="Times New Roman" panose="02020603050405020304" pitchFamily="18" charset="0"/>
                <a:cs typeface="Times New Roman" panose="02020603050405020304" pitchFamily="18" charset="0"/>
              </a:rPr>
              <a:t>Konovalov</a:t>
            </a:r>
            <a:r>
              <a:rPr lang="en-US" altLang="uk-UA" dirty="0">
                <a:solidFill>
                  <a:srgbClr val="0000FF"/>
                </a:solidFill>
                <a:latin typeface="Times New Roman" panose="02020603050405020304" pitchFamily="18" charset="0"/>
                <a:cs typeface="Times New Roman" panose="02020603050405020304" pitchFamily="18" charset="0"/>
              </a:rPr>
              <a:t> in 1899)</a:t>
            </a:r>
            <a:endParaRPr lang="uk-UA" altLang="uk-UA" dirty="0">
              <a:solidFill>
                <a:srgbClr val="0000FF"/>
              </a:solidFill>
              <a:latin typeface="Times New Roman" panose="02020603050405020304" pitchFamily="18" charset="0"/>
              <a:cs typeface="Times New Roman" panose="02020603050405020304" pitchFamily="18" charset="0"/>
            </a:endParaRPr>
          </a:p>
        </p:txBody>
      </p:sp>
      <p:sp>
        <p:nvSpPr>
          <p:cNvPr id="5" name="Rectangle 13">
            <a:extLst>
              <a:ext uri="{FF2B5EF4-FFF2-40B4-BE49-F238E27FC236}">
                <a16:creationId xmlns:a16="http://schemas.microsoft.com/office/drawing/2014/main" id="{CB0A4637-4655-455C-A778-E146F6AB2615}"/>
              </a:ext>
            </a:extLst>
          </p:cNvPr>
          <p:cNvSpPr>
            <a:spLocks noChangeArrowheads="1"/>
          </p:cNvSpPr>
          <p:nvPr/>
        </p:nvSpPr>
        <p:spPr bwMode="auto">
          <a:xfrm>
            <a:off x="558280" y="3229278"/>
            <a:ext cx="11075437" cy="36933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spcBef>
                <a:spcPct val="20000"/>
              </a:spcBef>
              <a:spcAft>
                <a:spcPts val="600"/>
              </a:spcAft>
              <a:buClr>
                <a:schemeClr val="accent1"/>
              </a:buClr>
              <a:buSzPct val="115000"/>
              <a:buFont typeface="Arial" panose="020B0604020202020204" pitchFamily="34" charset="0"/>
              <a:buChar char="•"/>
              <a:defRPr sz="2400">
                <a:solidFill>
                  <a:srgbClr val="262626"/>
                </a:solidFill>
                <a:latin typeface="Garamond" panose="02020404030301010803" pitchFamily="18" charset="0"/>
              </a:defRPr>
            </a:lvl1pPr>
            <a:lvl2pPr marL="742950" indent="-285750">
              <a:spcBef>
                <a:spcPct val="20000"/>
              </a:spcBef>
              <a:spcAft>
                <a:spcPts val="600"/>
              </a:spcAft>
              <a:buClr>
                <a:schemeClr val="accent1"/>
              </a:buClr>
              <a:buSzPct val="115000"/>
              <a:buFont typeface="Arial" panose="020B0604020202020204" pitchFamily="34" charset="0"/>
              <a:buChar char="•"/>
              <a:defRPr sz="2000">
                <a:solidFill>
                  <a:srgbClr val="262626"/>
                </a:solidFill>
                <a:latin typeface="Garamond" panose="02020404030301010803" pitchFamily="18" charset="0"/>
              </a:defRPr>
            </a:lvl2pPr>
            <a:lvl3pPr marL="1143000" indent="-228600">
              <a:spcBef>
                <a:spcPct val="20000"/>
              </a:spcBef>
              <a:spcAft>
                <a:spcPts val="600"/>
              </a:spcAft>
              <a:buClr>
                <a:schemeClr val="accent1"/>
              </a:buClr>
              <a:buSzPct val="115000"/>
              <a:buFont typeface="Arial" panose="020B0604020202020204" pitchFamily="34" charset="0"/>
              <a:buChar char="•"/>
              <a:defRPr>
                <a:solidFill>
                  <a:srgbClr val="262626"/>
                </a:solidFill>
                <a:latin typeface="Garamond" panose="02020404030301010803" pitchFamily="18" charset="0"/>
              </a:defRPr>
            </a:lvl3pPr>
            <a:lvl4pPr marL="1600200" indent="-228600">
              <a:spcBef>
                <a:spcPct val="20000"/>
              </a:spcBef>
              <a:spcAft>
                <a:spcPts val="600"/>
              </a:spcAft>
              <a:buClr>
                <a:schemeClr val="accent1"/>
              </a:buClr>
              <a:buSzPct val="115000"/>
              <a:buFont typeface="Arial" panose="020B0604020202020204" pitchFamily="34" charset="0"/>
              <a:buChar char="•"/>
              <a:defRPr sz="1600">
                <a:solidFill>
                  <a:srgbClr val="262626"/>
                </a:solidFill>
                <a:latin typeface="Garamond" panose="02020404030301010803" pitchFamily="18" charset="0"/>
              </a:defRPr>
            </a:lvl4pPr>
            <a:lvl5pPr marL="2057400" indent="-228600">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5pPr>
            <a:lvl6pPr marL="25146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6pPr>
            <a:lvl7pPr marL="29718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7pPr>
            <a:lvl8pPr marL="34290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8pPr>
            <a:lvl9pPr marL="38862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9pPr>
          </a:lstStyle>
          <a:p>
            <a:pPr eaLnBrk="1" hangingPunct="1">
              <a:spcBef>
                <a:spcPct val="0"/>
              </a:spcBef>
              <a:spcAft>
                <a:spcPct val="0"/>
              </a:spcAft>
              <a:buClrTx/>
              <a:buSzTx/>
              <a:buFontTx/>
              <a:buNone/>
            </a:pPr>
            <a:r>
              <a:rPr lang="en-US" altLang="uk-UA" dirty="0">
                <a:solidFill>
                  <a:schemeClr val="accent6">
                    <a:lumMod val="50000"/>
                  </a:schemeClr>
                </a:solidFill>
                <a:latin typeface="Times New Roman" panose="02020603050405020304" pitchFamily="18" charset="0"/>
                <a:cs typeface="Times New Roman" panose="02020603050405020304" pitchFamily="18" charset="0"/>
              </a:rPr>
              <a:t>In industry, nitration is carried out in the gas phase (300-500 °C) (Hess, 1930)</a:t>
            </a:r>
            <a:endParaRPr lang="uk-UA" altLang="uk-UA" dirty="0">
              <a:solidFill>
                <a:schemeClr val="accent6">
                  <a:lumMod val="50000"/>
                </a:schemeClr>
              </a:solidFill>
              <a:latin typeface="Times New Roman" panose="02020603050405020304" pitchFamily="18" charset="0"/>
              <a:cs typeface="Times New Roman" panose="02020603050405020304" pitchFamily="18" charset="0"/>
            </a:endParaRPr>
          </a:p>
        </p:txBody>
      </p:sp>
      <p:graphicFrame>
        <p:nvGraphicFramePr>
          <p:cNvPr id="6" name="Object 16">
            <a:extLst>
              <a:ext uri="{FF2B5EF4-FFF2-40B4-BE49-F238E27FC236}">
                <a16:creationId xmlns:a16="http://schemas.microsoft.com/office/drawing/2014/main" id="{9F8EC810-0041-4CAF-A251-27E13E5640D3}"/>
              </a:ext>
            </a:extLst>
          </p:cNvPr>
          <p:cNvGraphicFramePr>
            <a:graphicFrameLocks noChangeAspect="1"/>
          </p:cNvGraphicFramePr>
          <p:nvPr>
            <p:extLst>
              <p:ext uri="{D42A27DB-BD31-4B8C-83A1-F6EECF244321}">
                <p14:modId xmlns:p14="http://schemas.microsoft.com/office/powerpoint/2010/main" val="923375011"/>
              </p:ext>
            </p:extLst>
          </p:nvPr>
        </p:nvGraphicFramePr>
        <p:xfrm>
          <a:off x="3140028" y="3950210"/>
          <a:ext cx="5911944" cy="636402"/>
        </p:xfrm>
        <a:graphic>
          <a:graphicData uri="http://schemas.openxmlformats.org/presentationml/2006/ole">
            <mc:AlternateContent xmlns:mc="http://schemas.openxmlformats.org/markup-compatibility/2006">
              <mc:Choice xmlns:v="urn:schemas-microsoft-com:vml" Requires="v">
                <p:oleObj name="CS ChemDraw Drawing" r:id="rId4" imgW="3442371" imgH="369987" progId="ChemDraw.Document.6.0">
                  <p:embed/>
                </p:oleObj>
              </mc:Choice>
              <mc:Fallback>
                <p:oleObj name="CS ChemDraw Drawing" r:id="rId4" imgW="3442371" imgH="369987" progId="ChemDraw.Document.6.0">
                  <p:embed/>
                  <p:pic>
                    <p:nvPicPr>
                      <p:cNvPr id="89104" name="Object 16">
                        <a:extLst>
                          <a:ext uri="{FF2B5EF4-FFF2-40B4-BE49-F238E27FC236}">
                            <a16:creationId xmlns:a16="http://schemas.microsoft.com/office/drawing/2014/main" id="{6854EC73-79B3-4449-A9A9-A76037022ED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40028" y="3950210"/>
                        <a:ext cx="5911944" cy="636402"/>
                      </a:xfrm>
                      <a:prstGeom prst="rect">
                        <a:avLst/>
                      </a:prstGeom>
                      <a:noFill/>
                      <a:ln>
                        <a:noFill/>
                      </a:ln>
                      <a:effectLst/>
                    </p:spPr>
                  </p:pic>
                </p:oleObj>
              </mc:Fallback>
            </mc:AlternateContent>
          </a:graphicData>
        </a:graphic>
      </p:graphicFrame>
      <p:sp>
        <p:nvSpPr>
          <p:cNvPr id="7" name="Rectangle 17">
            <a:extLst>
              <a:ext uri="{FF2B5EF4-FFF2-40B4-BE49-F238E27FC236}">
                <a16:creationId xmlns:a16="http://schemas.microsoft.com/office/drawing/2014/main" id="{C094F14F-9EAC-4C96-BAB4-AD2C2F209872}"/>
              </a:ext>
            </a:extLst>
          </p:cNvPr>
          <p:cNvSpPr>
            <a:spLocks noChangeArrowheads="1"/>
          </p:cNvSpPr>
          <p:nvPr/>
        </p:nvSpPr>
        <p:spPr bwMode="auto">
          <a:xfrm>
            <a:off x="986291" y="4972432"/>
            <a:ext cx="6840537" cy="36933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lvl1pPr>
              <a:spcBef>
                <a:spcPct val="20000"/>
              </a:spcBef>
              <a:spcAft>
                <a:spcPts val="600"/>
              </a:spcAft>
              <a:buClr>
                <a:schemeClr val="accent1"/>
              </a:buClr>
              <a:buSzPct val="115000"/>
              <a:buFont typeface="Arial" panose="020B0604020202020204" pitchFamily="34" charset="0"/>
              <a:buChar char="•"/>
              <a:defRPr sz="2400">
                <a:solidFill>
                  <a:srgbClr val="262626"/>
                </a:solidFill>
                <a:latin typeface="Garamond" panose="02020404030301010803" pitchFamily="18" charset="0"/>
              </a:defRPr>
            </a:lvl1pPr>
            <a:lvl2pPr marL="742950" indent="-285750">
              <a:spcBef>
                <a:spcPct val="20000"/>
              </a:spcBef>
              <a:spcAft>
                <a:spcPts val="600"/>
              </a:spcAft>
              <a:buClr>
                <a:schemeClr val="accent1"/>
              </a:buClr>
              <a:buSzPct val="115000"/>
              <a:buFont typeface="Arial" panose="020B0604020202020204" pitchFamily="34" charset="0"/>
              <a:buChar char="•"/>
              <a:defRPr sz="2000">
                <a:solidFill>
                  <a:srgbClr val="262626"/>
                </a:solidFill>
                <a:latin typeface="Garamond" panose="02020404030301010803" pitchFamily="18" charset="0"/>
              </a:defRPr>
            </a:lvl2pPr>
            <a:lvl3pPr marL="1143000" indent="-228600">
              <a:spcBef>
                <a:spcPct val="20000"/>
              </a:spcBef>
              <a:spcAft>
                <a:spcPts val="600"/>
              </a:spcAft>
              <a:buClr>
                <a:schemeClr val="accent1"/>
              </a:buClr>
              <a:buSzPct val="115000"/>
              <a:buFont typeface="Arial" panose="020B0604020202020204" pitchFamily="34" charset="0"/>
              <a:buChar char="•"/>
              <a:defRPr>
                <a:solidFill>
                  <a:srgbClr val="262626"/>
                </a:solidFill>
                <a:latin typeface="Garamond" panose="02020404030301010803" pitchFamily="18" charset="0"/>
              </a:defRPr>
            </a:lvl3pPr>
            <a:lvl4pPr marL="1600200" indent="-228600">
              <a:spcBef>
                <a:spcPct val="20000"/>
              </a:spcBef>
              <a:spcAft>
                <a:spcPts val="600"/>
              </a:spcAft>
              <a:buClr>
                <a:schemeClr val="accent1"/>
              </a:buClr>
              <a:buSzPct val="115000"/>
              <a:buFont typeface="Arial" panose="020B0604020202020204" pitchFamily="34" charset="0"/>
              <a:buChar char="•"/>
              <a:defRPr sz="1600">
                <a:solidFill>
                  <a:srgbClr val="262626"/>
                </a:solidFill>
                <a:latin typeface="Garamond" panose="02020404030301010803" pitchFamily="18" charset="0"/>
              </a:defRPr>
            </a:lvl4pPr>
            <a:lvl5pPr marL="2057400" indent="-228600">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5pPr>
            <a:lvl6pPr marL="25146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6pPr>
            <a:lvl7pPr marL="29718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7pPr>
            <a:lvl8pPr marL="34290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8pPr>
            <a:lvl9pPr marL="38862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9pPr>
          </a:lstStyle>
          <a:p>
            <a:pPr eaLnBrk="1" hangingPunct="1">
              <a:spcBef>
                <a:spcPct val="0"/>
              </a:spcBef>
              <a:spcAft>
                <a:spcPct val="0"/>
              </a:spcAft>
              <a:buClrTx/>
              <a:buSzTx/>
              <a:buFontTx/>
              <a:buNone/>
            </a:pPr>
            <a:r>
              <a:rPr lang="en-US" altLang="uk-UA" dirty="0">
                <a:solidFill>
                  <a:srgbClr val="0000FF"/>
                </a:solidFill>
                <a:latin typeface="Times New Roman" panose="02020603050405020304" pitchFamily="18" charset="0"/>
                <a:cs typeface="Times New Roman" panose="02020603050405020304" pitchFamily="18" charset="0"/>
              </a:rPr>
              <a:t>b) interaction of </a:t>
            </a:r>
            <a:r>
              <a:rPr lang="en-US" altLang="uk-UA" dirty="0" err="1">
                <a:solidFill>
                  <a:srgbClr val="0000FF"/>
                </a:solidFill>
                <a:latin typeface="Times New Roman" panose="02020603050405020304" pitchFamily="18" charset="0"/>
                <a:cs typeface="Times New Roman" panose="02020603050405020304" pitchFamily="18" charset="0"/>
              </a:rPr>
              <a:t>iodo</a:t>
            </a:r>
            <a:r>
              <a:rPr lang="en-US" altLang="uk-UA" dirty="0">
                <a:solidFill>
                  <a:srgbClr val="0000FF"/>
                </a:solidFill>
                <a:latin typeface="Times New Roman" panose="02020603050405020304" pitchFamily="18" charset="0"/>
                <a:cs typeface="Times New Roman" panose="02020603050405020304" pitchFamily="18" charset="0"/>
              </a:rPr>
              <a:t>-, </a:t>
            </a:r>
            <a:r>
              <a:rPr lang="en-US" altLang="uk-UA" dirty="0" err="1">
                <a:solidFill>
                  <a:srgbClr val="0000FF"/>
                </a:solidFill>
                <a:latin typeface="Times New Roman" panose="02020603050405020304" pitchFamily="18" charset="0"/>
                <a:cs typeface="Times New Roman" panose="02020603050405020304" pitchFamily="18" charset="0"/>
              </a:rPr>
              <a:t>bromoalkanes</a:t>
            </a:r>
            <a:r>
              <a:rPr lang="en-US" altLang="uk-UA" dirty="0">
                <a:solidFill>
                  <a:srgbClr val="0000FF"/>
                </a:solidFill>
                <a:latin typeface="Times New Roman" panose="02020603050405020304" pitchFamily="18" charset="0"/>
                <a:cs typeface="Times New Roman" panose="02020603050405020304" pitchFamily="18" charset="0"/>
              </a:rPr>
              <a:t> with AgNO</a:t>
            </a:r>
            <a:r>
              <a:rPr lang="en-US" altLang="uk-UA" baseline="-25000" dirty="0">
                <a:solidFill>
                  <a:srgbClr val="0000FF"/>
                </a:solidFill>
                <a:latin typeface="Times New Roman" panose="02020603050405020304" pitchFamily="18" charset="0"/>
                <a:cs typeface="Times New Roman" panose="02020603050405020304" pitchFamily="18" charset="0"/>
              </a:rPr>
              <a:t>2</a:t>
            </a:r>
            <a:r>
              <a:rPr lang="uk-UA" altLang="uk-UA" dirty="0">
                <a:solidFill>
                  <a:srgbClr val="0000FF"/>
                </a:solidFill>
                <a:latin typeface="Times New Roman" panose="02020603050405020304" pitchFamily="18" charset="0"/>
                <a:cs typeface="Times New Roman" panose="02020603050405020304" pitchFamily="18" charset="0"/>
              </a:rPr>
              <a:t>:</a:t>
            </a:r>
          </a:p>
        </p:txBody>
      </p:sp>
      <p:graphicFrame>
        <p:nvGraphicFramePr>
          <p:cNvPr id="8" name="Object 18">
            <a:extLst>
              <a:ext uri="{FF2B5EF4-FFF2-40B4-BE49-F238E27FC236}">
                <a16:creationId xmlns:a16="http://schemas.microsoft.com/office/drawing/2014/main" id="{D0C8ED82-037D-43A0-BCAC-73138E5D773E}"/>
              </a:ext>
            </a:extLst>
          </p:cNvPr>
          <p:cNvGraphicFramePr>
            <a:graphicFrameLocks noChangeAspect="1"/>
          </p:cNvGraphicFramePr>
          <p:nvPr>
            <p:extLst>
              <p:ext uri="{D42A27DB-BD31-4B8C-83A1-F6EECF244321}">
                <p14:modId xmlns:p14="http://schemas.microsoft.com/office/powerpoint/2010/main" val="2287366978"/>
              </p:ext>
            </p:extLst>
          </p:nvPr>
        </p:nvGraphicFramePr>
        <p:xfrm>
          <a:off x="2675732" y="5659995"/>
          <a:ext cx="6840536" cy="428855"/>
        </p:xfrm>
        <a:graphic>
          <a:graphicData uri="http://schemas.openxmlformats.org/presentationml/2006/ole">
            <mc:AlternateContent xmlns:mc="http://schemas.openxmlformats.org/markup-compatibility/2006">
              <mc:Choice xmlns:v="urn:schemas-microsoft-com:vml" Requires="v">
                <p:oleObj name="CS ChemDraw Drawing" r:id="rId6" imgW="4015557" imgH="252618" progId="ChemDraw.Document.6.0">
                  <p:embed/>
                </p:oleObj>
              </mc:Choice>
              <mc:Fallback>
                <p:oleObj name="CS ChemDraw Drawing" r:id="rId6" imgW="4015557" imgH="252618" progId="ChemDraw.Document.6.0">
                  <p:embed/>
                  <p:pic>
                    <p:nvPicPr>
                      <p:cNvPr id="89106" name="Object 18">
                        <a:extLst>
                          <a:ext uri="{FF2B5EF4-FFF2-40B4-BE49-F238E27FC236}">
                            <a16:creationId xmlns:a16="http://schemas.microsoft.com/office/drawing/2014/main" id="{29E6EEC7-1682-4154-A7F0-627C6698025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75732" y="5659995"/>
                        <a:ext cx="6840536" cy="428855"/>
                      </a:xfrm>
                      <a:prstGeom prst="rect">
                        <a:avLst/>
                      </a:prstGeom>
                      <a:noFill/>
                      <a:ln>
                        <a:noFill/>
                      </a:ln>
                      <a:effectLst/>
                    </p:spPr>
                  </p:pic>
                </p:oleObj>
              </mc:Fallback>
            </mc:AlternateContent>
          </a:graphicData>
        </a:graphic>
      </p:graphicFrame>
      <p:sp>
        <p:nvSpPr>
          <p:cNvPr id="9" name="Прямокутник 8">
            <a:extLst>
              <a:ext uri="{FF2B5EF4-FFF2-40B4-BE49-F238E27FC236}">
                <a16:creationId xmlns:a16="http://schemas.microsoft.com/office/drawing/2014/main" id="{CB2EFF9D-9700-4E72-9399-1E7BCEBC0622}"/>
              </a:ext>
            </a:extLst>
          </p:cNvPr>
          <p:cNvSpPr/>
          <p:nvPr/>
        </p:nvSpPr>
        <p:spPr bwMode="auto">
          <a:xfrm>
            <a:off x="7457268" y="2672192"/>
            <a:ext cx="1750706" cy="360363"/>
          </a:xfrm>
          <a:prstGeom prst="rect">
            <a:avLst/>
          </a:prstGeom>
          <a:ln/>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bg1"/>
                </a:solidFill>
                <a:effectLst/>
                <a:latin typeface="Times New Roman" panose="02020603050405020304" pitchFamily="18" charset="0"/>
                <a:cs typeface="Times New Roman" panose="02020603050405020304" pitchFamily="18" charset="0"/>
              </a:rPr>
              <a:t>2-nitrobutane</a:t>
            </a:r>
            <a:endParaRPr kumimoji="0" lang="uk-UA" sz="2400" b="0" i="0" u="none" strike="noStrike" cap="none" normalizeH="0" baseline="0" dirty="0">
              <a:ln>
                <a:noFill/>
              </a:ln>
              <a:solidFill>
                <a:schemeClr val="bg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79709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par>
                                <p:cTn id="8" presetID="22" presetClass="entr" presetSubtype="4"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par>
                                <p:cTn id="16" presetID="22" presetClass="entr" presetSubtype="4"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down)">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00"/>
                                        <p:tgtEl>
                                          <p:spTgt spid="7"/>
                                        </p:tgtEl>
                                      </p:cBhvr>
                                    </p:animEffect>
                                  </p:childTnLst>
                                </p:cTn>
                              </p:par>
                              <p:par>
                                <p:cTn id="24" presetID="22" presetClass="entr" presetSubtype="4" fill="hold"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down)">
                                      <p:cBhvr>
                                        <p:cTn id="2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8353D81C-6069-4D7D-A244-94C451A02FED}"/>
              </a:ext>
            </a:extLst>
          </p:cNvPr>
          <p:cNvSpPr>
            <a:spLocks noChangeArrowheads="1"/>
          </p:cNvSpPr>
          <p:nvPr/>
        </p:nvSpPr>
        <p:spPr bwMode="auto">
          <a:xfrm>
            <a:off x="2675729" y="4248803"/>
            <a:ext cx="6840537" cy="36933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lvl1pPr>
              <a:spcBef>
                <a:spcPct val="20000"/>
              </a:spcBef>
              <a:spcAft>
                <a:spcPts val="600"/>
              </a:spcAft>
              <a:buClr>
                <a:schemeClr val="accent1"/>
              </a:buClr>
              <a:buSzPct val="115000"/>
              <a:buFont typeface="Arial" panose="020B0604020202020204" pitchFamily="34" charset="0"/>
              <a:buChar char="•"/>
              <a:defRPr sz="2400">
                <a:solidFill>
                  <a:srgbClr val="262626"/>
                </a:solidFill>
                <a:latin typeface="Garamond" panose="02020404030301010803" pitchFamily="18" charset="0"/>
              </a:defRPr>
            </a:lvl1pPr>
            <a:lvl2pPr marL="742950" indent="-285750">
              <a:spcBef>
                <a:spcPct val="20000"/>
              </a:spcBef>
              <a:spcAft>
                <a:spcPts val="600"/>
              </a:spcAft>
              <a:buClr>
                <a:schemeClr val="accent1"/>
              </a:buClr>
              <a:buSzPct val="115000"/>
              <a:buFont typeface="Arial" panose="020B0604020202020204" pitchFamily="34" charset="0"/>
              <a:buChar char="•"/>
              <a:defRPr sz="2000">
                <a:solidFill>
                  <a:srgbClr val="262626"/>
                </a:solidFill>
                <a:latin typeface="Garamond" panose="02020404030301010803" pitchFamily="18" charset="0"/>
              </a:defRPr>
            </a:lvl2pPr>
            <a:lvl3pPr marL="1143000" indent="-228600">
              <a:spcBef>
                <a:spcPct val="20000"/>
              </a:spcBef>
              <a:spcAft>
                <a:spcPts val="600"/>
              </a:spcAft>
              <a:buClr>
                <a:schemeClr val="accent1"/>
              </a:buClr>
              <a:buSzPct val="115000"/>
              <a:buFont typeface="Arial" panose="020B0604020202020204" pitchFamily="34" charset="0"/>
              <a:buChar char="•"/>
              <a:defRPr>
                <a:solidFill>
                  <a:srgbClr val="262626"/>
                </a:solidFill>
                <a:latin typeface="Garamond" panose="02020404030301010803" pitchFamily="18" charset="0"/>
              </a:defRPr>
            </a:lvl3pPr>
            <a:lvl4pPr marL="1600200" indent="-228600">
              <a:spcBef>
                <a:spcPct val="20000"/>
              </a:spcBef>
              <a:spcAft>
                <a:spcPts val="600"/>
              </a:spcAft>
              <a:buClr>
                <a:schemeClr val="accent1"/>
              </a:buClr>
              <a:buSzPct val="115000"/>
              <a:buFont typeface="Arial" panose="020B0604020202020204" pitchFamily="34" charset="0"/>
              <a:buChar char="•"/>
              <a:defRPr sz="1600">
                <a:solidFill>
                  <a:srgbClr val="262626"/>
                </a:solidFill>
                <a:latin typeface="Garamond" panose="02020404030301010803" pitchFamily="18" charset="0"/>
              </a:defRPr>
            </a:lvl4pPr>
            <a:lvl5pPr marL="2057400" indent="-228600">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5pPr>
            <a:lvl6pPr marL="25146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6pPr>
            <a:lvl7pPr marL="29718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7pPr>
            <a:lvl8pPr marL="34290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8pPr>
            <a:lvl9pPr marL="38862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9pPr>
          </a:lstStyle>
          <a:p>
            <a:pPr eaLnBrk="1" hangingPunct="1">
              <a:spcBef>
                <a:spcPct val="0"/>
              </a:spcBef>
              <a:spcAft>
                <a:spcPct val="0"/>
              </a:spcAft>
              <a:buClrTx/>
              <a:buSzTx/>
              <a:buFontTx/>
              <a:buNone/>
            </a:pPr>
            <a:r>
              <a:rPr lang="en-US" altLang="uk-UA" dirty="0">
                <a:solidFill>
                  <a:srgbClr val="0000FF"/>
                </a:solidFill>
                <a:latin typeface="Constantia" panose="02030602050306030303" pitchFamily="18" charset="0"/>
              </a:rPr>
              <a:t>d) nitration of arenes with a nitrating mixture:</a:t>
            </a:r>
            <a:endParaRPr lang="uk-UA" altLang="uk-UA" dirty="0">
              <a:solidFill>
                <a:srgbClr val="0000FF"/>
              </a:solidFill>
              <a:latin typeface="Constantia" panose="02030602050306030303" pitchFamily="18" charset="0"/>
            </a:endParaRPr>
          </a:p>
        </p:txBody>
      </p:sp>
      <p:graphicFrame>
        <p:nvGraphicFramePr>
          <p:cNvPr id="3" name="Object 20">
            <a:extLst>
              <a:ext uri="{FF2B5EF4-FFF2-40B4-BE49-F238E27FC236}">
                <a16:creationId xmlns:a16="http://schemas.microsoft.com/office/drawing/2014/main" id="{2CB973EB-9CD2-49CD-9D48-50AFCB5B6102}"/>
              </a:ext>
            </a:extLst>
          </p:cNvPr>
          <p:cNvGraphicFramePr>
            <a:graphicFrameLocks noChangeAspect="1"/>
          </p:cNvGraphicFramePr>
          <p:nvPr>
            <p:extLst>
              <p:ext uri="{D42A27DB-BD31-4B8C-83A1-F6EECF244321}">
                <p14:modId xmlns:p14="http://schemas.microsoft.com/office/powerpoint/2010/main" val="1123144597"/>
              </p:ext>
            </p:extLst>
          </p:nvPr>
        </p:nvGraphicFramePr>
        <p:xfrm>
          <a:off x="3552823" y="4618135"/>
          <a:ext cx="5086350" cy="1774825"/>
        </p:xfrm>
        <a:graphic>
          <a:graphicData uri="http://schemas.openxmlformats.org/presentationml/2006/ole">
            <mc:AlternateContent xmlns:mc="http://schemas.openxmlformats.org/markup-compatibility/2006">
              <mc:Choice xmlns:v="urn:schemas-microsoft-com:vml" Requires="v">
                <p:oleObj name="CS ChemDraw Drawing" r:id="rId2" imgW="3629025" imgH="1266825" progId="ChemDraw.Document.6.0">
                  <p:embed/>
                </p:oleObj>
              </mc:Choice>
              <mc:Fallback>
                <p:oleObj name="CS ChemDraw Drawing" r:id="rId2" imgW="3629025" imgH="1266825" progId="ChemDraw.Document.6.0">
                  <p:embed/>
                  <p:pic>
                    <p:nvPicPr>
                      <p:cNvPr id="89108" name="Object 20">
                        <a:extLst>
                          <a:ext uri="{FF2B5EF4-FFF2-40B4-BE49-F238E27FC236}">
                            <a16:creationId xmlns:a16="http://schemas.microsoft.com/office/drawing/2014/main" id="{29AAF22A-21A1-474F-A345-98EAB0E0FE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52823" y="4618135"/>
                        <a:ext cx="5086350" cy="177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 name="Rectangle 2">
            <a:extLst>
              <a:ext uri="{FF2B5EF4-FFF2-40B4-BE49-F238E27FC236}">
                <a16:creationId xmlns:a16="http://schemas.microsoft.com/office/drawing/2014/main" id="{D3B4F9DB-CFDA-4051-99B0-7AA9AA1F7C03}"/>
              </a:ext>
            </a:extLst>
          </p:cNvPr>
          <p:cNvSpPr txBox="1">
            <a:spLocks noChangeArrowheads="1"/>
          </p:cNvSpPr>
          <p:nvPr/>
        </p:nvSpPr>
        <p:spPr bwMode="auto">
          <a:xfrm>
            <a:off x="4365171" y="184507"/>
            <a:ext cx="3461657" cy="74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4400" kern="1200">
                <a:solidFill>
                  <a:schemeClr val="bg2"/>
                </a:solidFill>
                <a:latin typeface="+mj-lt"/>
                <a:ea typeface="+mj-ea"/>
                <a:cs typeface="+mj-cs"/>
              </a:defRPr>
            </a:lvl1pPr>
            <a:lvl2pPr algn="l" rtl="0" eaLnBrk="1" fontAlgn="base" hangingPunct="1">
              <a:spcBef>
                <a:spcPct val="0"/>
              </a:spcBef>
              <a:spcAft>
                <a:spcPct val="0"/>
              </a:spcAft>
              <a:defRPr sz="4400">
                <a:solidFill>
                  <a:schemeClr val="bg2"/>
                </a:solidFill>
                <a:latin typeface="Microsoft Sans Serif" panose="020B0604020202020204" pitchFamily="34" charset="0"/>
              </a:defRPr>
            </a:lvl2pPr>
            <a:lvl3pPr algn="l" rtl="0" eaLnBrk="1" fontAlgn="base" hangingPunct="1">
              <a:spcBef>
                <a:spcPct val="0"/>
              </a:spcBef>
              <a:spcAft>
                <a:spcPct val="0"/>
              </a:spcAft>
              <a:defRPr sz="4400">
                <a:solidFill>
                  <a:schemeClr val="bg2"/>
                </a:solidFill>
                <a:latin typeface="Microsoft Sans Serif" panose="020B0604020202020204" pitchFamily="34" charset="0"/>
              </a:defRPr>
            </a:lvl3pPr>
            <a:lvl4pPr algn="l" rtl="0" eaLnBrk="1" fontAlgn="base" hangingPunct="1">
              <a:spcBef>
                <a:spcPct val="0"/>
              </a:spcBef>
              <a:spcAft>
                <a:spcPct val="0"/>
              </a:spcAft>
              <a:defRPr sz="4400">
                <a:solidFill>
                  <a:schemeClr val="bg2"/>
                </a:solidFill>
                <a:latin typeface="Microsoft Sans Serif" panose="020B0604020202020204" pitchFamily="34" charset="0"/>
              </a:defRPr>
            </a:lvl4pPr>
            <a:lvl5pPr algn="l" rtl="0" eaLnBrk="1" fontAlgn="base" hangingPunct="1">
              <a:spcBef>
                <a:spcPct val="0"/>
              </a:spcBef>
              <a:spcAft>
                <a:spcPct val="0"/>
              </a:spcAft>
              <a:defRPr sz="4400">
                <a:solidFill>
                  <a:schemeClr val="bg2"/>
                </a:solidFill>
                <a:latin typeface="Microsoft Sans Serif" panose="020B0604020202020204" pitchFamily="34" charset="0"/>
              </a:defRPr>
            </a:lvl5pPr>
            <a:lvl6pPr marL="457200" algn="l" rtl="0" eaLnBrk="1" fontAlgn="base" hangingPunct="1">
              <a:spcBef>
                <a:spcPct val="0"/>
              </a:spcBef>
              <a:spcAft>
                <a:spcPct val="0"/>
              </a:spcAft>
              <a:defRPr sz="4400">
                <a:solidFill>
                  <a:schemeClr val="bg2"/>
                </a:solidFill>
                <a:latin typeface="Microsoft Sans Serif" panose="020B0604020202020204" pitchFamily="34" charset="0"/>
              </a:defRPr>
            </a:lvl6pPr>
            <a:lvl7pPr marL="914400" algn="l" rtl="0" eaLnBrk="1" fontAlgn="base" hangingPunct="1">
              <a:spcBef>
                <a:spcPct val="0"/>
              </a:spcBef>
              <a:spcAft>
                <a:spcPct val="0"/>
              </a:spcAft>
              <a:defRPr sz="4400">
                <a:solidFill>
                  <a:schemeClr val="bg2"/>
                </a:solidFill>
                <a:latin typeface="Microsoft Sans Serif" panose="020B0604020202020204" pitchFamily="34" charset="0"/>
              </a:defRPr>
            </a:lvl7pPr>
            <a:lvl8pPr marL="1371600" algn="l" rtl="0" eaLnBrk="1" fontAlgn="base" hangingPunct="1">
              <a:spcBef>
                <a:spcPct val="0"/>
              </a:spcBef>
              <a:spcAft>
                <a:spcPct val="0"/>
              </a:spcAft>
              <a:defRPr sz="4400">
                <a:solidFill>
                  <a:schemeClr val="bg2"/>
                </a:solidFill>
                <a:latin typeface="Microsoft Sans Serif" panose="020B0604020202020204" pitchFamily="34" charset="0"/>
              </a:defRPr>
            </a:lvl8pPr>
            <a:lvl9pPr marL="1828800" algn="l" rtl="0" eaLnBrk="1" fontAlgn="base" hangingPunct="1">
              <a:spcBef>
                <a:spcPct val="0"/>
              </a:spcBef>
              <a:spcAft>
                <a:spcPct val="0"/>
              </a:spcAft>
              <a:defRPr sz="4400">
                <a:solidFill>
                  <a:schemeClr val="bg2"/>
                </a:solidFill>
                <a:latin typeface="Microsoft Sans Serif" panose="020B0604020202020204" pitchFamily="34" charset="0"/>
              </a:defRPr>
            </a:lvl9pPr>
          </a:lstStyle>
          <a:p>
            <a:r>
              <a:rPr lang="en-US" altLang="uk-UA" sz="2800" b="1" dirty="0">
                <a:latin typeface="Times New Roman" panose="02020603050405020304" pitchFamily="18" charset="0"/>
                <a:cs typeface="Times New Roman" panose="02020603050405020304" pitchFamily="18" charset="0"/>
              </a:rPr>
              <a:t>Methods of obtaining</a:t>
            </a:r>
            <a:endParaRPr lang="uk-UA" altLang="uk-UA" sz="2800" dirty="0">
              <a:latin typeface="Times New Roman" panose="02020603050405020304" pitchFamily="18" charset="0"/>
              <a:cs typeface="Times New Roman" panose="02020603050405020304" pitchFamily="18" charset="0"/>
            </a:endParaRPr>
          </a:p>
        </p:txBody>
      </p:sp>
      <p:sp>
        <p:nvSpPr>
          <p:cNvPr id="5" name="Rectangle 19">
            <a:extLst>
              <a:ext uri="{FF2B5EF4-FFF2-40B4-BE49-F238E27FC236}">
                <a16:creationId xmlns:a16="http://schemas.microsoft.com/office/drawing/2014/main" id="{3B999A2C-3E33-4231-9085-77B6A6C3C30C}"/>
              </a:ext>
            </a:extLst>
          </p:cNvPr>
          <p:cNvSpPr>
            <a:spLocks noChangeArrowheads="1"/>
          </p:cNvSpPr>
          <p:nvPr/>
        </p:nvSpPr>
        <p:spPr bwMode="auto">
          <a:xfrm>
            <a:off x="2675729" y="1117727"/>
            <a:ext cx="6840537" cy="36933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lvl1pPr>
              <a:spcBef>
                <a:spcPct val="20000"/>
              </a:spcBef>
              <a:spcAft>
                <a:spcPts val="600"/>
              </a:spcAft>
              <a:buClr>
                <a:schemeClr val="accent1"/>
              </a:buClr>
              <a:buSzPct val="115000"/>
              <a:buFont typeface="Arial" panose="020B0604020202020204" pitchFamily="34" charset="0"/>
              <a:buChar char="•"/>
              <a:defRPr sz="2400">
                <a:solidFill>
                  <a:srgbClr val="262626"/>
                </a:solidFill>
                <a:latin typeface="Garamond" panose="02020404030301010803" pitchFamily="18" charset="0"/>
              </a:defRPr>
            </a:lvl1pPr>
            <a:lvl2pPr marL="742950" indent="-285750">
              <a:spcBef>
                <a:spcPct val="20000"/>
              </a:spcBef>
              <a:spcAft>
                <a:spcPts val="600"/>
              </a:spcAft>
              <a:buClr>
                <a:schemeClr val="accent1"/>
              </a:buClr>
              <a:buSzPct val="115000"/>
              <a:buFont typeface="Arial" panose="020B0604020202020204" pitchFamily="34" charset="0"/>
              <a:buChar char="•"/>
              <a:defRPr sz="2000">
                <a:solidFill>
                  <a:srgbClr val="262626"/>
                </a:solidFill>
                <a:latin typeface="Garamond" panose="02020404030301010803" pitchFamily="18" charset="0"/>
              </a:defRPr>
            </a:lvl2pPr>
            <a:lvl3pPr marL="1143000" indent="-228600">
              <a:spcBef>
                <a:spcPct val="20000"/>
              </a:spcBef>
              <a:spcAft>
                <a:spcPts val="600"/>
              </a:spcAft>
              <a:buClr>
                <a:schemeClr val="accent1"/>
              </a:buClr>
              <a:buSzPct val="115000"/>
              <a:buFont typeface="Arial" panose="020B0604020202020204" pitchFamily="34" charset="0"/>
              <a:buChar char="•"/>
              <a:defRPr>
                <a:solidFill>
                  <a:srgbClr val="262626"/>
                </a:solidFill>
                <a:latin typeface="Garamond" panose="02020404030301010803" pitchFamily="18" charset="0"/>
              </a:defRPr>
            </a:lvl3pPr>
            <a:lvl4pPr marL="1600200" indent="-228600">
              <a:spcBef>
                <a:spcPct val="20000"/>
              </a:spcBef>
              <a:spcAft>
                <a:spcPts val="600"/>
              </a:spcAft>
              <a:buClr>
                <a:schemeClr val="accent1"/>
              </a:buClr>
              <a:buSzPct val="115000"/>
              <a:buFont typeface="Arial" panose="020B0604020202020204" pitchFamily="34" charset="0"/>
              <a:buChar char="•"/>
              <a:defRPr sz="1600">
                <a:solidFill>
                  <a:srgbClr val="262626"/>
                </a:solidFill>
                <a:latin typeface="Garamond" panose="02020404030301010803" pitchFamily="18" charset="0"/>
              </a:defRPr>
            </a:lvl4pPr>
            <a:lvl5pPr marL="2057400" indent="-228600">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5pPr>
            <a:lvl6pPr marL="25146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6pPr>
            <a:lvl7pPr marL="29718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7pPr>
            <a:lvl8pPr marL="34290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8pPr>
            <a:lvl9pPr marL="3886200" indent="-228600" defTabSz="457200" fontAlgn="base">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9pPr>
          </a:lstStyle>
          <a:p>
            <a:pPr eaLnBrk="1" hangingPunct="1">
              <a:spcBef>
                <a:spcPct val="0"/>
              </a:spcBef>
              <a:spcAft>
                <a:spcPct val="0"/>
              </a:spcAft>
              <a:buClrTx/>
              <a:buSzTx/>
              <a:buFontTx/>
              <a:buNone/>
            </a:pPr>
            <a:r>
              <a:rPr lang="en-US" altLang="uk-UA" dirty="0">
                <a:solidFill>
                  <a:srgbClr val="0000FF"/>
                </a:solidFill>
                <a:latin typeface="Times New Roman" panose="02020603050405020304" pitchFamily="18" charset="0"/>
                <a:cs typeface="Times New Roman" panose="02020603050405020304" pitchFamily="18" charset="0"/>
              </a:rPr>
              <a:t>c) Oxidation of tert-alkylamines:</a:t>
            </a:r>
            <a:endParaRPr lang="uk-UA" altLang="uk-UA" dirty="0">
              <a:solidFill>
                <a:srgbClr val="0000FF"/>
              </a:solidFill>
              <a:latin typeface="Times New Roman" panose="02020603050405020304" pitchFamily="18" charset="0"/>
              <a:cs typeface="Times New Roman" panose="02020603050405020304" pitchFamily="18" charset="0"/>
            </a:endParaRPr>
          </a:p>
        </p:txBody>
      </p:sp>
      <p:pic>
        <p:nvPicPr>
          <p:cNvPr id="6" name="Рисунок 5">
            <a:extLst>
              <a:ext uri="{FF2B5EF4-FFF2-40B4-BE49-F238E27FC236}">
                <a16:creationId xmlns:a16="http://schemas.microsoft.com/office/drawing/2014/main" id="{AD4D5E5A-291E-4810-9302-C5B76C5FB876}"/>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3955356" y="2039752"/>
            <a:ext cx="4087632" cy="1138890"/>
          </a:xfrm>
          <a:prstGeom prst="rect">
            <a:avLst/>
          </a:prstGeom>
          <a:noFill/>
          <a:ln>
            <a:noFill/>
          </a:ln>
        </p:spPr>
      </p:pic>
    </p:spTree>
    <p:extLst>
      <p:ext uri="{BB962C8B-B14F-4D97-AF65-F5344CB8AC3E}">
        <p14:creationId xmlns:p14="http://schemas.microsoft.com/office/powerpoint/2010/main" val="3048651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8D72836E-149C-47B9-B278-0785C94E1EA1}"/>
              </a:ext>
            </a:extLst>
          </p:cNvPr>
          <p:cNvSpPr txBox="1">
            <a:spLocks noChangeArrowheads="1"/>
          </p:cNvSpPr>
          <p:nvPr/>
        </p:nvSpPr>
        <p:spPr bwMode="auto">
          <a:xfrm>
            <a:off x="4365171" y="184507"/>
            <a:ext cx="3461657" cy="74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4400" kern="1200">
                <a:solidFill>
                  <a:schemeClr val="bg2"/>
                </a:solidFill>
                <a:latin typeface="+mj-lt"/>
                <a:ea typeface="+mj-ea"/>
                <a:cs typeface="+mj-cs"/>
              </a:defRPr>
            </a:lvl1pPr>
            <a:lvl2pPr algn="l" rtl="0" eaLnBrk="1" fontAlgn="base" hangingPunct="1">
              <a:spcBef>
                <a:spcPct val="0"/>
              </a:spcBef>
              <a:spcAft>
                <a:spcPct val="0"/>
              </a:spcAft>
              <a:defRPr sz="4400">
                <a:solidFill>
                  <a:schemeClr val="bg2"/>
                </a:solidFill>
                <a:latin typeface="Microsoft Sans Serif" panose="020B0604020202020204" pitchFamily="34" charset="0"/>
              </a:defRPr>
            </a:lvl2pPr>
            <a:lvl3pPr algn="l" rtl="0" eaLnBrk="1" fontAlgn="base" hangingPunct="1">
              <a:spcBef>
                <a:spcPct val="0"/>
              </a:spcBef>
              <a:spcAft>
                <a:spcPct val="0"/>
              </a:spcAft>
              <a:defRPr sz="4400">
                <a:solidFill>
                  <a:schemeClr val="bg2"/>
                </a:solidFill>
                <a:latin typeface="Microsoft Sans Serif" panose="020B0604020202020204" pitchFamily="34" charset="0"/>
              </a:defRPr>
            </a:lvl3pPr>
            <a:lvl4pPr algn="l" rtl="0" eaLnBrk="1" fontAlgn="base" hangingPunct="1">
              <a:spcBef>
                <a:spcPct val="0"/>
              </a:spcBef>
              <a:spcAft>
                <a:spcPct val="0"/>
              </a:spcAft>
              <a:defRPr sz="4400">
                <a:solidFill>
                  <a:schemeClr val="bg2"/>
                </a:solidFill>
                <a:latin typeface="Microsoft Sans Serif" panose="020B0604020202020204" pitchFamily="34" charset="0"/>
              </a:defRPr>
            </a:lvl4pPr>
            <a:lvl5pPr algn="l" rtl="0" eaLnBrk="1" fontAlgn="base" hangingPunct="1">
              <a:spcBef>
                <a:spcPct val="0"/>
              </a:spcBef>
              <a:spcAft>
                <a:spcPct val="0"/>
              </a:spcAft>
              <a:defRPr sz="4400">
                <a:solidFill>
                  <a:schemeClr val="bg2"/>
                </a:solidFill>
                <a:latin typeface="Microsoft Sans Serif" panose="020B0604020202020204" pitchFamily="34" charset="0"/>
              </a:defRPr>
            </a:lvl5pPr>
            <a:lvl6pPr marL="457200" algn="l" rtl="0" eaLnBrk="1" fontAlgn="base" hangingPunct="1">
              <a:spcBef>
                <a:spcPct val="0"/>
              </a:spcBef>
              <a:spcAft>
                <a:spcPct val="0"/>
              </a:spcAft>
              <a:defRPr sz="4400">
                <a:solidFill>
                  <a:schemeClr val="bg2"/>
                </a:solidFill>
                <a:latin typeface="Microsoft Sans Serif" panose="020B0604020202020204" pitchFamily="34" charset="0"/>
              </a:defRPr>
            </a:lvl6pPr>
            <a:lvl7pPr marL="914400" algn="l" rtl="0" eaLnBrk="1" fontAlgn="base" hangingPunct="1">
              <a:spcBef>
                <a:spcPct val="0"/>
              </a:spcBef>
              <a:spcAft>
                <a:spcPct val="0"/>
              </a:spcAft>
              <a:defRPr sz="4400">
                <a:solidFill>
                  <a:schemeClr val="bg2"/>
                </a:solidFill>
                <a:latin typeface="Microsoft Sans Serif" panose="020B0604020202020204" pitchFamily="34" charset="0"/>
              </a:defRPr>
            </a:lvl7pPr>
            <a:lvl8pPr marL="1371600" algn="l" rtl="0" eaLnBrk="1" fontAlgn="base" hangingPunct="1">
              <a:spcBef>
                <a:spcPct val="0"/>
              </a:spcBef>
              <a:spcAft>
                <a:spcPct val="0"/>
              </a:spcAft>
              <a:defRPr sz="4400">
                <a:solidFill>
                  <a:schemeClr val="bg2"/>
                </a:solidFill>
                <a:latin typeface="Microsoft Sans Serif" panose="020B0604020202020204" pitchFamily="34" charset="0"/>
              </a:defRPr>
            </a:lvl8pPr>
            <a:lvl9pPr marL="1828800" algn="l" rtl="0" eaLnBrk="1" fontAlgn="base" hangingPunct="1">
              <a:spcBef>
                <a:spcPct val="0"/>
              </a:spcBef>
              <a:spcAft>
                <a:spcPct val="0"/>
              </a:spcAft>
              <a:defRPr sz="4400">
                <a:solidFill>
                  <a:schemeClr val="bg2"/>
                </a:solidFill>
                <a:latin typeface="Microsoft Sans Serif" panose="020B0604020202020204" pitchFamily="34" charset="0"/>
              </a:defRPr>
            </a:lvl9pPr>
          </a:lstStyle>
          <a:p>
            <a:r>
              <a:rPr lang="en-US" altLang="uk-UA" sz="2800" b="1" dirty="0">
                <a:latin typeface="Times New Roman" panose="02020603050405020304" pitchFamily="18" charset="0"/>
                <a:cs typeface="Times New Roman" panose="02020603050405020304" pitchFamily="18" charset="0"/>
              </a:rPr>
              <a:t>Physical properties</a:t>
            </a:r>
            <a:endParaRPr lang="uk-UA" altLang="uk-UA" sz="2800"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D0152D75-536C-4BB2-A8F5-04128997BA89}"/>
              </a:ext>
            </a:extLst>
          </p:cNvPr>
          <p:cNvSpPr txBox="1"/>
          <p:nvPr/>
        </p:nvSpPr>
        <p:spPr>
          <a:xfrm>
            <a:off x="118187" y="1062126"/>
            <a:ext cx="11666375" cy="1569660"/>
          </a:xfrm>
          <a:prstGeom prst="rect">
            <a:avLst/>
          </a:prstGeom>
          <a:noFill/>
        </p:spPr>
        <p:txBody>
          <a:bodyPr wrap="square">
            <a:spAutoFit/>
          </a:bodyPr>
          <a:lstStyle/>
          <a:p>
            <a:pPr algn="just">
              <a:buNone/>
            </a:pPr>
            <a:r>
              <a:rPr lang="en-US" dirty="0">
                <a:solidFill>
                  <a:schemeClr val="accent6">
                    <a:lumMod val="50000"/>
                  </a:schemeClr>
                </a:solidFill>
                <a:latin typeface="Times New Roman" panose="02020603050405020304" pitchFamily="18" charset="0"/>
                <a:cs typeface="Times New Roman" panose="02020603050405020304" pitchFamily="18" charset="0"/>
              </a:rPr>
              <a:t>	Nitro compounds of the aliphatic series are high-boiling, poorly soluble in water, strongly polar liquids or crystalline substances with a density, as a rule, greater than 1.</a:t>
            </a:r>
          </a:p>
          <a:p>
            <a:pPr algn="just">
              <a:buNone/>
            </a:pPr>
            <a:r>
              <a:rPr lang="en-US" dirty="0">
                <a:solidFill>
                  <a:schemeClr val="accent6">
                    <a:lumMod val="50000"/>
                  </a:schemeClr>
                </a:solidFill>
                <a:latin typeface="Times New Roman" panose="02020603050405020304" pitchFamily="18" charset="0"/>
                <a:cs typeface="Times New Roman" panose="02020603050405020304" pitchFamily="18" charset="0"/>
              </a:rPr>
              <a:t>	 The reason for the strong polarity of the nitro group lies in its structure. The nitro group contains a </a:t>
            </a:r>
            <a:r>
              <a:rPr lang="en-US" b="1" i="1" dirty="0">
                <a:solidFill>
                  <a:schemeClr val="accent6">
                    <a:lumMod val="50000"/>
                  </a:schemeClr>
                </a:solidFill>
                <a:latin typeface="Times New Roman" panose="02020603050405020304" pitchFamily="18" charset="0"/>
                <a:cs typeface="Times New Roman" panose="02020603050405020304" pitchFamily="18" charset="0"/>
              </a:rPr>
              <a:t>semipolar bond.</a:t>
            </a:r>
          </a:p>
        </p:txBody>
      </p:sp>
      <p:sp>
        <p:nvSpPr>
          <p:cNvPr id="6" name="TextBox 5">
            <a:extLst>
              <a:ext uri="{FF2B5EF4-FFF2-40B4-BE49-F238E27FC236}">
                <a16:creationId xmlns:a16="http://schemas.microsoft.com/office/drawing/2014/main" id="{CD2DD873-850E-46FD-BF95-B4DC9D1987DE}"/>
              </a:ext>
            </a:extLst>
          </p:cNvPr>
          <p:cNvSpPr txBox="1"/>
          <p:nvPr/>
        </p:nvSpPr>
        <p:spPr>
          <a:xfrm>
            <a:off x="118187" y="2566471"/>
            <a:ext cx="11666375" cy="1200329"/>
          </a:xfrm>
          <a:prstGeom prst="rect">
            <a:avLst/>
          </a:prstGeom>
          <a:noFill/>
        </p:spPr>
        <p:txBody>
          <a:bodyPr wrap="square">
            <a:spAutoFit/>
          </a:bodyPr>
          <a:lstStyle/>
          <a:p>
            <a:pPr algn="just"/>
            <a:r>
              <a:rPr lang="en-US" dirty="0">
                <a:solidFill>
                  <a:schemeClr val="accent6">
                    <a:lumMod val="50000"/>
                  </a:schemeClr>
                </a:solidFill>
                <a:latin typeface="Times New Roman" panose="02020603050405020304" pitchFamily="18" charset="0"/>
                <a:cs typeface="Times New Roman" panose="02020603050405020304" pitchFamily="18" charset="0"/>
              </a:rPr>
              <a:t>	 Due to the conjugation of the π-electron system in the nitro group, both nitrogen-oxygen bonds are aligned and both oxygen atoms are connected to nitrogen by the same bonds </a:t>
            </a:r>
            <a:r>
              <a:rPr lang="uk-UA" dirty="0">
                <a:solidFill>
                  <a:schemeClr val="accent6">
                    <a:lumMod val="50000"/>
                  </a:schemeClr>
                </a:solidFill>
                <a:latin typeface="Times New Roman" panose="02020603050405020304" pitchFamily="18" charset="0"/>
                <a:cs typeface="Times New Roman" panose="02020603050405020304" pitchFamily="18" charset="0"/>
              </a:rPr>
              <a:t>:</a:t>
            </a:r>
          </a:p>
        </p:txBody>
      </p:sp>
      <p:graphicFrame>
        <p:nvGraphicFramePr>
          <p:cNvPr id="7" name="Object 2">
            <a:extLst>
              <a:ext uri="{FF2B5EF4-FFF2-40B4-BE49-F238E27FC236}">
                <a16:creationId xmlns:a16="http://schemas.microsoft.com/office/drawing/2014/main" id="{54E21487-7A56-4857-BC28-226CA4A45FEF}"/>
              </a:ext>
            </a:extLst>
          </p:cNvPr>
          <p:cNvGraphicFramePr>
            <a:graphicFrameLocks noChangeAspect="1"/>
          </p:cNvGraphicFramePr>
          <p:nvPr>
            <p:extLst>
              <p:ext uri="{D42A27DB-BD31-4B8C-83A1-F6EECF244321}">
                <p14:modId xmlns:p14="http://schemas.microsoft.com/office/powerpoint/2010/main" val="2221089445"/>
              </p:ext>
            </p:extLst>
          </p:nvPr>
        </p:nvGraphicFramePr>
        <p:xfrm>
          <a:off x="2544878" y="3304872"/>
          <a:ext cx="6951413" cy="1857388"/>
        </p:xfrm>
        <a:graphic>
          <a:graphicData uri="http://schemas.openxmlformats.org/presentationml/2006/ole">
            <mc:AlternateContent xmlns:mc="http://schemas.openxmlformats.org/markup-compatibility/2006">
              <mc:Choice xmlns:v="urn:schemas-microsoft-com:vml" Requires="v">
                <p:oleObj name="Document" r:id="rId2" imgW="3600360" imgH="961920" progId="ChemWindow.Document">
                  <p:embed/>
                </p:oleObj>
              </mc:Choice>
              <mc:Fallback>
                <p:oleObj name="Document" r:id="rId2" imgW="3600360" imgH="961920" progId="ChemWindow.Document">
                  <p:embed/>
                  <p:pic>
                    <p:nvPicPr>
                      <p:cNvPr id="4098"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44878" y="3304872"/>
                        <a:ext cx="6951413" cy="1857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 name="TextBox 8">
            <a:extLst>
              <a:ext uri="{FF2B5EF4-FFF2-40B4-BE49-F238E27FC236}">
                <a16:creationId xmlns:a16="http://schemas.microsoft.com/office/drawing/2014/main" id="{9E7F29BE-FEFF-4B11-9F60-3478423723D5}"/>
              </a:ext>
            </a:extLst>
          </p:cNvPr>
          <p:cNvSpPr txBox="1"/>
          <p:nvPr/>
        </p:nvSpPr>
        <p:spPr>
          <a:xfrm>
            <a:off x="118187" y="5133675"/>
            <a:ext cx="11666375" cy="1569660"/>
          </a:xfrm>
          <a:prstGeom prst="rect">
            <a:avLst/>
          </a:prstGeom>
          <a:noFill/>
        </p:spPr>
        <p:txBody>
          <a:bodyPr wrap="square">
            <a:spAutoFit/>
          </a:bodyPr>
          <a:lstStyle/>
          <a:p>
            <a:pPr algn="just"/>
            <a:r>
              <a:rPr lang="uk-UA" dirty="0">
                <a:solidFill>
                  <a:schemeClr val="accent6">
                    <a:lumMod val="50000"/>
                  </a:schemeClr>
                </a:solidFill>
                <a:latin typeface="Times New Roman" panose="02020603050405020304" pitchFamily="18" charset="0"/>
                <a:cs typeface="Times New Roman" panose="02020603050405020304" pitchFamily="18" charset="0"/>
              </a:rPr>
              <a:t>	</a:t>
            </a:r>
            <a:r>
              <a:rPr lang="en-US" dirty="0">
                <a:solidFill>
                  <a:schemeClr val="accent6">
                    <a:lumMod val="50000"/>
                  </a:schemeClr>
                </a:solidFill>
                <a:latin typeface="Times New Roman" panose="02020603050405020304" pitchFamily="18" charset="0"/>
                <a:cs typeface="Times New Roman" panose="02020603050405020304" pitchFamily="18" charset="0"/>
              </a:rPr>
              <a:t> It can be seen from these formulas that the nitrogen atom of the nitro group carries an entire positive charge, which is the main reason for the manifestation of a strong -I effect by the nitro group, and the presence of a semipolar bond determines the high dipole moment of the nitro group</a:t>
            </a:r>
            <a:endParaRPr lang="uk-UA"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3" name="Овал 2">
            <a:extLst>
              <a:ext uri="{FF2B5EF4-FFF2-40B4-BE49-F238E27FC236}">
                <a16:creationId xmlns:a16="http://schemas.microsoft.com/office/drawing/2014/main" id="{79016C1A-8FEB-4B53-9CB3-7D9C566F0D4A}"/>
              </a:ext>
            </a:extLst>
          </p:cNvPr>
          <p:cNvSpPr/>
          <p:nvPr/>
        </p:nvSpPr>
        <p:spPr bwMode="auto">
          <a:xfrm>
            <a:off x="6020585" y="4075369"/>
            <a:ext cx="1058944" cy="659876"/>
          </a:xfrm>
          <a:prstGeom prst="ellipse">
            <a:avLst/>
          </a:prstGeom>
          <a:ln/>
        </p:spPr>
        <p:style>
          <a:lnRef idx="3">
            <a:schemeClr val="lt1"/>
          </a:lnRef>
          <a:fillRef idx="1">
            <a:schemeClr val="accent1"/>
          </a:fillRef>
          <a:effectRef idx="1">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3200" b="0" i="0" u="none" strike="noStrike" cap="none" normalizeH="0" baseline="0" dirty="0">
                <a:ln>
                  <a:noFill/>
                </a:ln>
                <a:solidFill>
                  <a:schemeClr val="bg1"/>
                </a:solidFill>
                <a:effectLst/>
                <a:latin typeface="Times New Roman" panose="02020603050405020304" pitchFamily="18" charset="0"/>
                <a:cs typeface="Times New Roman" panose="02020603050405020304" pitchFamily="18" charset="0"/>
              </a:rPr>
              <a:t>or</a:t>
            </a:r>
            <a:endParaRPr kumimoji="0" lang="uk-UA" sz="3200" b="0" i="0" u="none" strike="noStrike" cap="none" normalizeH="0" baseline="0" dirty="0">
              <a:ln>
                <a:noFill/>
              </a:ln>
              <a:solidFill>
                <a:schemeClr val="bg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440564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1F3152E7-03EC-499D-93CF-C8150E7143DC}"/>
              </a:ext>
            </a:extLst>
          </p:cNvPr>
          <p:cNvSpPr txBox="1">
            <a:spLocks noChangeArrowheads="1"/>
          </p:cNvSpPr>
          <p:nvPr/>
        </p:nvSpPr>
        <p:spPr bwMode="auto">
          <a:xfrm>
            <a:off x="4365171" y="184507"/>
            <a:ext cx="3461657" cy="74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4400" kern="1200">
                <a:solidFill>
                  <a:schemeClr val="bg2"/>
                </a:solidFill>
                <a:latin typeface="+mj-lt"/>
                <a:ea typeface="+mj-ea"/>
                <a:cs typeface="+mj-cs"/>
              </a:defRPr>
            </a:lvl1pPr>
            <a:lvl2pPr algn="l" rtl="0" eaLnBrk="1" fontAlgn="base" hangingPunct="1">
              <a:spcBef>
                <a:spcPct val="0"/>
              </a:spcBef>
              <a:spcAft>
                <a:spcPct val="0"/>
              </a:spcAft>
              <a:defRPr sz="4400">
                <a:solidFill>
                  <a:schemeClr val="bg2"/>
                </a:solidFill>
                <a:latin typeface="Microsoft Sans Serif" panose="020B0604020202020204" pitchFamily="34" charset="0"/>
              </a:defRPr>
            </a:lvl2pPr>
            <a:lvl3pPr algn="l" rtl="0" eaLnBrk="1" fontAlgn="base" hangingPunct="1">
              <a:spcBef>
                <a:spcPct val="0"/>
              </a:spcBef>
              <a:spcAft>
                <a:spcPct val="0"/>
              </a:spcAft>
              <a:defRPr sz="4400">
                <a:solidFill>
                  <a:schemeClr val="bg2"/>
                </a:solidFill>
                <a:latin typeface="Microsoft Sans Serif" panose="020B0604020202020204" pitchFamily="34" charset="0"/>
              </a:defRPr>
            </a:lvl3pPr>
            <a:lvl4pPr algn="l" rtl="0" eaLnBrk="1" fontAlgn="base" hangingPunct="1">
              <a:spcBef>
                <a:spcPct val="0"/>
              </a:spcBef>
              <a:spcAft>
                <a:spcPct val="0"/>
              </a:spcAft>
              <a:defRPr sz="4400">
                <a:solidFill>
                  <a:schemeClr val="bg2"/>
                </a:solidFill>
                <a:latin typeface="Microsoft Sans Serif" panose="020B0604020202020204" pitchFamily="34" charset="0"/>
              </a:defRPr>
            </a:lvl4pPr>
            <a:lvl5pPr algn="l" rtl="0" eaLnBrk="1" fontAlgn="base" hangingPunct="1">
              <a:spcBef>
                <a:spcPct val="0"/>
              </a:spcBef>
              <a:spcAft>
                <a:spcPct val="0"/>
              </a:spcAft>
              <a:defRPr sz="4400">
                <a:solidFill>
                  <a:schemeClr val="bg2"/>
                </a:solidFill>
                <a:latin typeface="Microsoft Sans Serif" panose="020B0604020202020204" pitchFamily="34" charset="0"/>
              </a:defRPr>
            </a:lvl5pPr>
            <a:lvl6pPr marL="457200" algn="l" rtl="0" eaLnBrk="1" fontAlgn="base" hangingPunct="1">
              <a:spcBef>
                <a:spcPct val="0"/>
              </a:spcBef>
              <a:spcAft>
                <a:spcPct val="0"/>
              </a:spcAft>
              <a:defRPr sz="4400">
                <a:solidFill>
                  <a:schemeClr val="bg2"/>
                </a:solidFill>
                <a:latin typeface="Microsoft Sans Serif" panose="020B0604020202020204" pitchFamily="34" charset="0"/>
              </a:defRPr>
            </a:lvl6pPr>
            <a:lvl7pPr marL="914400" algn="l" rtl="0" eaLnBrk="1" fontAlgn="base" hangingPunct="1">
              <a:spcBef>
                <a:spcPct val="0"/>
              </a:spcBef>
              <a:spcAft>
                <a:spcPct val="0"/>
              </a:spcAft>
              <a:defRPr sz="4400">
                <a:solidFill>
                  <a:schemeClr val="bg2"/>
                </a:solidFill>
                <a:latin typeface="Microsoft Sans Serif" panose="020B0604020202020204" pitchFamily="34" charset="0"/>
              </a:defRPr>
            </a:lvl7pPr>
            <a:lvl8pPr marL="1371600" algn="l" rtl="0" eaLnBrk="1" fontAlgn="base" hangingPunct="1">
              <a:spcBef>
                <a:spcPct val="0"/>
              </a:spcBef>
              <a:spcAft>
                <a:spcPct val="0"/>
              </a:spcAft>
              <a:defRPr sz="4400">
                <a:solidFill>
                  <a:schemeClr val="bg2"/>
                </a:solidFill>
                <a:latin typeface="Microsoft Sans Serif" panose="020B0604020202020204" pitchFamily="34" charset="0"/>
              </a:defRPr>
            </a:lvl8pPr>
            <a:lvl9pPr marL="1828800" algn="l" rtl="0" eaLnBrk="1" fontAlgn="base" hangingPunct="1">
              <a:spcBef>
                <a:spcPct val="0"/>
              </a:spcBef>
              <a:spcAft>
                <a:spcPct val="0"/>
              </a:spcAft>
              <a:defRPr sz="4400">
                <a:solidFill>
                  <a:schemeClr val="bg2"/>
                </a:solidFill>
                <a:latin typeface="Microsoft Sans Serif" panose="020B0604020202020204" pitchFamily="34" charset="0"/>
              </a:defRPr>
            </a:lvl9pPr>
          </a:lstStyle>
          <a:p>
            <a:r>
              <a:rPr lang="en-US" altLang="uk-UA" sz="2800" b="1" dirty="0">
                <a:latin typeface="Times New Roman" panose="02020603050405020304" pitchFamily="18" charset="0"/>
                <a:cs typeface="Times New Roman" panose="02020603050405020304" pitchFamily="18" charset="0"/>
              </a:rPr>
              <a:t>Chemical properties</a:t>
            </a:r>
            <a:endParaRPr lang="uk-UA" altLang="uk-UA" sz="2800" dirty="0">
              <a:latin typeface="Times New Roman" panose="02020603050405020304" pitchFamily="18" charset="0"/>
              <a:cs typeface="Times New Roman" panose="02020603050405020304" pitchFamily="18" charset="0"/>
            </a:endParaRPr>
          </a:p>
        </p:txBody>
      </p:sp>
      <p:sp>
        <p:nvSpPr>
          <p:cNvPr id="3" name="Місце для вмісту 2">
            <a:extLst>
              <a:ext uri="{FF2B5EF4-FFF2-40B4-BE49-F238E27FC236}">
                <a16:creationId xmlns:a16="http://schemas.microsoft.com/office/drawing/2014/main" id="{1610A878-68B3-4525-8309-2FF20300B162}"/>
              </a:ext>
            </a:extLst>
          </p:cNvPr>
          <p:cNvSpPr txBox="1">
            <a:spLocks/>
          </p:cNvSpPr>
          <p:nvPr/>
        </p:nvSpPr>
        <p:spPr>
          <a:xfrm>
            <a:off x="0" y="1071546"/>
            <a:ext cx="12192000" cy="3453801"/>
          </a:xfrm>
          <a:prstGeom prst="rect">
            <a:avLst/>
          </a:prstGeom>
        </p:spPr>
        <p:txBody>
          <a:bodyPr>
            <a:normAutofit/>
          </a:bodyPr>
          <a:lst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buFontTx/>
              <a:buNone/>
            </a:pPr>
            <a:r>
              <a:rPr lang="en-US" sz="2000" b="1" dirty="0">
                <a:solidFill>
                  <a:schemeClr val="accent6">
                    <a:lumMod val="50000"/>
                  </a:schemeClr>
                </a:solidFill>
              </a:rPr>
              <a:t>	</a:t>
            </a:r>
            <a:r>
              <a:rPr lang="uk-UA" sz="2000" b="1" dirty="0">
                <a:solidFill>
                  <a:schemeClr val="accent6">
                    <a:lumMod val="50000"/>
                  </a:schemeClr>
                </a:solidFill>
              </a:rPr>
              <a:t>		</a:t>
            </a:r>
            <a:r>
              <a:rPr lang="uk-UA" sz="2000" b="1" dirty="0">
                <a:solidFill>
                  <a:schemeClr val="accent6">
                    <a:lumMod val="50000"/>
                  </a:schemeClr>
                </a:solidFill>
                <a:latin typeface="Times New Roman" panose="02020603050405020304" pitchFamily="18" charset="0"/>
                <a:cs typeface="Times New Roman" panose="02020603050405020304" pitchFamily="18" charset="0"/>
              </a:rPr>
              <a:t>1. </a:t>
            </a:r>
            <a:r>
              <a:rPr lang="en-US" sz="2000" b="1" dirty="0">
                <a:solidFill>
                  <a:schemeClr val="accent6">
                    <a:lumMod val="50000"/>
                  </a:schemeClr>
                </a:solidFill>
                <a:latin typeface="Times New Roman" panose="02020603050405020304" pitchFamily="18" charset="0"/>
                <a:cs typeface="Times New Roman" panose="02020603050405020304" pitchFamily="18" charset="0"/>
              </a:rPr>
              <a:t>Tautomerism of primary and secondary nitro compounds</a:t>
            </a:r>
            <a:endParaRPr lang="ru-RU" sz="2000" b="1" dirty="0">
              <a:solidFill>
                <a:schemeClr val="accent6">
                  <a:lumMod val="50000"/>
                </a:schemeClr>
              </a:solidFill>
              <a:latin typeface="Times New Roman" panose="02020603050405020304" pitchFamily="18" charset="0"/>
              <a:cs typeface="Times New Roman" panose="02020603050405020304" pitchFamily="18" charset="0"/>
            </a:endParaRPr>
          </a:p>
          <a:p>
            <a:pPr algn="just">
              <a:buFontTx/>
              <a:buNone/>
            </a:pPr>
            <a:r>
              <a:rPr lang="en-US" sz="2000" dirty="0">
                <a:solidFill>
                  <a:schemeClr val="accent6">
                    <a:lumMod val="50000"/>
                  </a:schemeClr>
                </a:solidFill>
                <a:latin typeface="Times New Roman" panose="02020603050405020304" pitchFamily="18" charset="0"/>
                <a:cs typeface="Times New Roman" panose="02020603050405020304" pitchFamily="18" charset="0"/>
              </a:rPr>
              <a:t>	</a:t>
            </a:r>
            <a:r>
              <a:rPr lang="uk-UA" sz="2000" dirty="0">
                <a:solidFill>
                  <a:schemeClr val="accent6">
                    <a:lumMod val="50000"/>
                  </a:schemeClr>
                </a:solidFill>
                <a:latin typeface="Times New Roman" panose="02020603050405020304" pitchFamily="18" charset="0"/>
                <a:cs typeface="Times New Roman" panose="02020603050405020304" pitchFamily="18" charset="0"/>
              </a:rPr>
              <a:t>	</a:t>
            </a:r>
            <a:r>
              <a:rPr lang="en-US" sz="2000" dirty="0">
                <a:solidFill>
                  <a:schemeClr val="accent6">
                    <a:lumMod val="50000"/>
                  </a:schemeClr>
                </a:solidFill>
                <a:latin typeface="Times New Roman" panose="02020603050405020304" pitchFamily="18" charset="0"/>
                <a:cs typeface="Times New Roman" panose="02020603050405020304" pitchFamily="18" charset="0"/>
              </a:rPr>
              <a:t> As a result of the manifestation of strong electron-accepting properties by the nitro group, hydrogen atoms at the carbon atom combined with the nitrogen atom (at the α-carbon atom) are protonated and acquire increased mobility. This allows primary and secondary nitro compounds to exist in the form of two tautomeric forms: the nitro form and the </a:t>
            </a:r>
            <a:r>
              <a:rPr lang="en-US" sz="2000" dirty="0" err="1">
                <a:solidFill>
                  <a:schemeClr val="accent6">
                    <a:lumMod val="50000"/>
                  </a:schemeClr>
                </a:solidFill>
                <a:latin typeface="Times New Roman" panose="02020603050405020304" pitchFamily="18" charset="0"/>
                <a:cs typeface="Times New Roman" panose="02020603050405020304" pitchFamily="18" charset="0"/>
              </a:rPr>
              <a:t>acinitro</a:t>
            </a:r>
            <a:r>
              <a:rPr lang="en-US" sz="2000" dirty="0">
                <a:solidFill>
                  <a:schemeClr val="accent6">
                    <a:lumMod val="50000"/>
                  </a:schemeClr>
                </a:solidFill>
                <a:latin typeface="Times New Roman" panose="02020603050405020304" pitchFamily="18" charset="0"/>
                <a:cs typeface="Times New Roman" panose="02020603050405020304" pitchFamily="18" charset="0"/>
              </a:rPr>
              <a:t> form</a:t>
            </a:r>
            <a:r>
              <a:rPr lang="uk-UA" sz="2000" dirty="0">
                <a:solidFill>
                  <a:schemeClr val="accent6">
                    <a:lumMod val="50000"/>
                  </a:schemeClr>
                </a:solidFill>
                <a:latin typeface="Times New Roman" panose="02020603050405020304" pitchFamily="18" charset="0"/>
                <a:cs typeface="Times New Roman" panose="02020603050405020304" pitchFamily="18" charset="0"/>
              </a:rPr>
              <a:t>.</a:t>
            </a:r>
            <a:endParaRPr lang="en-US" sz="2000" dirty="0">
              <a:solidFill>
                <a:schemeClr val="accent6">
                  <a:lumMod val="50000"/>
                </a:schemeClr>
              </a:solidFill>
              <a:latin typeface="Times New Roman" panose="02020603050405020304" pitchFamily="18" charset="0"/>
              <a:cs typeface="Times New Roman" panose="02020603050405020304" pitchFamily="18" charset="0"/>
            </a:endParaRPr>
          </a:p>
          <a:p>
            <a:pPr algn="just">
              <a:buFontTx/>
              <a:buNone/>
            </a:pPr>
            <a:endParaRPr lang="en-US" sz="2000" dirty="0">
              <a:latin typeface="Times New Roman" panose="02020603050405020304" pitchFamily="18" charset="0"/>
              <a:cs typeface="Times New Roman" panose="02020603050405020304" pitchFamily="18" charset="0"/>
            </a:endParaRPr>
          </a:p>
          <a:p>
            <a:pPr algn="just">
              <a:buFontTx/>
              <a:buNone/>
            </a:pPr>
            <a:endParaRPr lang="en-US" sz="2000" dirty="0">
              <a:latin typeface="Times New Roman" panose="02020603050405020304" pitchFamily="18" charset="0"/>
              <a:cs typeface="Times New Roman" panose="02020603050405020304" pitchFamily="18" charset="0"/>
            </a:endParaRPr>
          </a:p>
          <a:p>
            <a:pPr algn="just">
              <a:buFontTx/>
              <a:buNone/>
            </a:pPr>
            <a:endParaRPr lang="en-US" sz="2000" dirty="0">
              <a:latin typeface="Times New Roman" panose="02020603050405020304" pitchFamily="18" charset="0"/>
              <a:cs typeface="Times New Roman" panose="02020603050405020304" pitchFamily="18" charset="0"/>
            </a:endParaRPr>
          </a:p>
          <a:p>
            <a:pPr algn="just">
              <a:buFontTx/>
              <a:buNone/>
            </a:pPr>
            <a:r>
              <a:rPr lang="en-US" sz="2000" dirty="0">
                <a:solidFill>
                  <a:schemeClr val="accent6">
                    <a:lumMod val="50000"/>
                  </a:schemeClr>
                </a:solidFill>
                <a:latin typeface="Times New Roman" panose="02020603050405020304" pitchFamily="18" charset="0"/>
                <a:cs typeface="Times New Roman" panose="02020603050405020304" pitchFamily="18" charset="0"/>
              </a:rPr>
              <a:t>	</a:t>
            </a:r>
            <a:r>
              <a:rPr lang="uk-UA" sz="2000" dirty="0">
                <a:solidFill>
                  <a:schemeClr val="accent6">
                    <a:lumMod val="50000"/>
                  </a:schemeClr>
                </a:solidFill>
                <a:latin typeface="Times New Roman" panose="02020603050405020304" pitchFamily="18" charset="0"/>
                <a:cs typeface="Times New Roman" panose="02020603050405020304" pitchFamily="18" charset="0"/>
              </a:rPr>
              <a:t>		</a:t>
            </a:r>
            <a:r>
              <a:rPr lang="en-US" sz="2000" dirty="0">
                <a:solidFill>
                  <a:schemeClr val="accent6">
                    <a:lumMod val="50000"/>
                  </a:schemeClr>
                </a:solidFill>
                <a:latin typeface="Times New Roman" panose="02020603050405020304" pitchFamily="18" charset="0"/>
                <a:cs typeface="Times New Roman" panose="02020603050405020304" pitchFamily="18" charset="0"/>
              </a:rPr>
              <a:t>        </a:t>
            </a:r>
            <a:r>
              <a:rPr lang="uk-UA" sz="2000" dirty="0">
                <a:solidFill>
                  <a:schemeClr val="accent6">
                    <a:lumMod val="50000"/>
                  </a:schemeClr>
                </a:solidFill>
                <a:latin typeface="Times New Roman" panose="02020603050405020304" pitchFamily="18" charset="0"/>
                <a:cs typeface="Times New Roman" panose="02020603050405020304" pitchFamily="18" charset="0"/>
              </a:rPr>
              <a:t> </a:t>
            </a:r>
            <a:r>
              <a:rPr lang="en-US" sz="2000" dirty="0">
                <a:solidFill>
                  <a:schemeClr val="accent6">
                    <a:lumMod val="50000"/>
                  </a:schemeClr>
                </a:solidFill>
                <a:latin typeface="Times New Roman" panose="02020603050405020304" pitchFamily="18" charset="0"/>
                <a:cs typeface="Times New Roman" panose="02020603050405020304" pitchFamily="18" charset="0"/>
              </a:rPr>
              <a:t>Nitro form </a:t>
            </a:r>
            <a:r>
              <a:rPr lang="uk-UA" sz="2000" dirty="0">
                <a:solidFill>
                  <a:schemeClr val="accent6">
                    <a:lumMod val="50000"/>
                  </a:schemeClr>
                </a:solidFill>
                <a:latin typeface="Times New Roman" panose="02020603050405020304" pitchFamily="18" charset="0"/>
                <a:cs typeface="Times New Roman" panose="02020603050405020304" pitchFamily="18" charset="0"/>
              </a:rPr>
              <a:t>	</a:t>
            </a:r>
            <a:r>
              <a:rPr lang="en-US" sz="2000" dirty="0">
                <a:solidFill>
                  <a:schemeClr val="accent6">
                    <a:lumMod val="50000"/>
                  </a:schemeClr>
                </a:solidFill>
                <a:latin typeface="Times New Roman" panose="02020603050405020304" pitchFamily="18" charset="0"/>
                <a:cs typeface="Times New Roman" panose="02020603050405020304" pitchFamily="18" charset="0"/>
              </a:rPr>
              <a:t>               </a:t>
            </a:r>
            <a:r>
              <a:rPr lang="uk-UA" sz="2000" dirty="0">
                <a:solidFill>
                  <a:schemeClr val="accent6">
                    <a:lumMod val="50000"/>
                  </a:schemeClr>
                </a:solidFill>
                <a:latin typeface="Times New Roman" panose="02020603050405020304" pitchFamily="18" charset="0"/>
                <a:cs typeface="Times New Roman" panose="02020603050405020304" pitchFamily="18" charset="0"/>
              </a:rPr>
              <a:t> </a:t>
            </a:r>
            <a:r>
              <a:rPr lang="en-US" sz="2000" dirty="0" err="1">
                <a:solidFill>
                  <a:schemeClr val="accent6">
                    <a:lumMod val="50000"/>
                  </a:schemeClr>
                </a:solidFill>
                <a:latin typeface="Times New Roman" panose="02020603050405020304" pitchFamily="18" charset="0"/>
                <a:cs typeface="Times New Roman" panose="02020603050405020304" pitchFamily="18" charset="0"/>
              </a:rPr>
              <a:t>Acinitroform</a:t>
            </a:r>
            <a:r>
              <a:rPr lang="ru-RU" sz="2000" dirty="0">
                <a:solidFill>
                  <a:schemeClr val="accent6">
                    <a:lumMod val="50000"/>
                  </a:schemeClr>
                </a:solidFill>
                <a:latin typeface="Times New Roman" panose="02020603050405020304" pitchFamily="18" charset="0"/>
                <a:cs typeface="Times New Roman" panose="02020603050405020304" pitchFamily="18" charset="0"/>
              </a:rPr>
              <a:t> </a:t>
            </a:r>
            <a:r>
              <a:rPr lang="en-US" sz="2000" dirty="0">
                <a:solidFill>
                  <a:schemeClr val="accent6">
                    <a:lumMod val="50000"/>
                  </a:schemeClr>
                </a:solidFill>
                <a:latin typeface="Times New Roman" panose="02020603050405020304" pitchFamily="18" charset="0"/>
                <a:cs typeface="Times New Roman" panose="02020603050405020304" pitchFamily="18" charset="0"/>
              </a:rPr>
              <a:t>               Sodium salt (</a:t>
            </a:r>
            <a:r>
              <a:rPr lang="en-US" sz="2000" dirty="0" err="1">
                <a:solidFill>
                  <a:schemeClr val="accent6">
                    <a:lumMod val="50000"/>
                  </a:schemeClr>
                </a:solidFill>
                <a:latin typeface="Times New Roman" panose="02020603050405020304" pitchFamily="18" charset="0"/>
                <a:cs typeface="Times New Roman" panose="02020603050405020304" pitchFamily="18" charset="0"/>
              </a:rPr>
              <a:t>nitronic</a:t>
            </a:r>
            <a:r>
              <a:rPr lang="en-US" sz="2000" dirty="0">
                <a:solidFill>
                  <a:schemeClr val="accent6">
                    <a:lumMod val="50000"/>
                  </a:schemeClr>
                </a:solidFill>
                <a:latin typeface="Times New Roman" panose="02020603050405020304" pitchFamily="18" charset="0"/>
                <a:cs typeface="Times New Roman" panose="02020603050405020304" pitchFamily="18" charset="0"/>
              </a:rPr>
              <a:t> acid) of </a:t>
            </a:r>
            <a:r>
              <a:rPr lang="en-US" sz="2000" dirty="0" err="1">
                <a:solidFill>
                  <a:schemeClr val="accent6">
                    <a:lumMod val="50000"/>
                  </a:schemeClr>
                </a:solidFill>
                <a:latin typeface="Times New Roman" panose="02020603050405020304" pitchFamily="18" charset="0"/>
                <a:cs typeface="Times New Roman" panose="02020603050405020304" pitchFamily="18" charset="0"/>
              </a:rPr>
              <a:t>nitronic</a:t>
            </a:r>
            <a:r>
              <a:rPr lang="en-US" sz="2000" dirty="0">
                <a:solidFill>
                  <a:schemeClr val="accent6">
                    <a:lumMod val="50000"/>
                  </a:schemeClr>
                </a:solidFill>
                <a:latin typeface="Times New Roman" panose="02020603050405020304" pitchFamily="18" charset="0"/>
                <a:cs typeface="Times New Roman" panose="02020603050405020304" pitchFamily="18" charset="0"/>
              </a:rPr>
              <a:t> acid</a:t>
            </a:r>
            <a:endParaRPr lang="ru-RU" sz="2000" dirty="0">
              <a:solidFill>
                <a:schemeClr val="accent6">
                  <a:lumMod val="50000"/>
                </a:schemeClr>
              </a:solidFill>
              <a:latin typeface="Times New Roman" panose="02020603050405020304" pitchFamily="18" charset="0"/>
              <a:cs typeface="Times New Roman" panose="02020603050405020304" pitchFamily="18" charset="0"/>
            </a:endParaRPr>
          </a:p>
          <a:p>
            <a:pPr algn="just">
              <a:buFontTx/>
              <a:buNone/>
            </a:pPr>
            <a:endParaRPr lang="ru-RU" sz="2000" dirty="0">
              <a:latin typeface="Times New Roman" panose="02020603050405020304" pitchFamily="18" charset="0"/>
              <a:cs typeface="Times New Roman" panose="02020603050405020304" pitchFamily="18" charset="0"/>
            </a:endParaRPr>
          </a:p>
          <a:p>
            <a:pPr algn="just">
              <a:buFontTx/>
              <a:buNone/>
            </a:pPr>
            <a:endParaRPr lang="ru-RU" sz="2000" dirty="0"/>
          </a:p>
        </p:txBody>
      </p:sp>
      <p:graphicFrame>
        <p:nvGraphicFramePr>
          <p:cNvPr id="4" name="Object 2">
            <a:extLst>
              <a:ext uri="{FF2B5EF4-FFF2-40B4-BE49-F238E27FC236}">
                <a16:creationId xmlns:a16="http://schemas.microsoft.com/office/drawing/2014/main" id="{BE919950-0F2D-4D12-B703-250931136D92}"/>
              </a:ext>
            </a:extLst>
          </p:cNvPr>
          <p:cNvGraphicFramePr>
            <a:graphicFrameLocks noChangeAspect="1"/>
          </p:cNvGraphicFramePr>
          <p:nvPr>
            <p:extLst>
              <p:ext uri="{D42A27DB-BD31-4B8C-83A1-F6EECF244321}">
                <p14:modId xmlns:p14="http://schemas.microsoft.com/office/powerpoint/2010/main" val="2046409865"/>
              </p:ext>
            </p:extLst>
          </p:nvPr>
        </p:nvGraphicFramePr>
        <p:xfrm>
          <a:off x="2340227" y="2612283"/>
          <a:ext cx="7511543" cy="1357322"/>
        </p:xfrm>
        <a:graphic>
          <a:graphicData uri="http://schemas.openxmlformats.org/presentationml/2006/ole">
            <mc:AlternateContent xmlns:mc="http://schemas.openxmlformats.org/markup-compatibility/2006">
              <mc:Choice xmlns:v="urn:schemas-microsoft-com:vml" Requires="v">
                <p:oleObj name="Document" r:id="rId2" imgW="4638600" imgH="838080" progId="ChemWindow.Document">
                  <p:embed/>
                </p:oleObj>
              </mc:Choice>
              <mc:Fallback>
                <p:oleObj name="Document" r:id="rId2" imgW="4638600" imgH="838080" progId="ChemWindow.Document">
                  <p:embed/>
                  <p:pic>
                    <p:nvPicPr>
                      <p:cNvPr id="5122"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40227" y="2612283"/>
                        <a:ext cx="7511543" cy="1357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 name="TextBox 5">
            <a:extLst>
              <a:ext uri="{FF2B5EF4-FFF2-40B4-BE49-F238E27FC236}">
                <a16:creationId xmlns:a16="http://schemas.microsoft.com/office/drawing/2014/main" id="{2558A005-BBE2-4F42-8E40-9FBF98762473}"/>
              </a:ext>
            </a:extLst>
          </p:cNvPr>
          <p:cNvSpPr txBox="1"/>
          <p:nvPr/>
        </p:nvSpPr>
        <p:spPr>
          <a:xfrm>
            <a:off x="-2" y="4663832"/>
            <a:ext cx="12191999" cy="1015663"/>
          </a:xfrm>
          <a:prstGeom prst="rect">
            <a:avLst/>
          </a:prstGeom>
          <a:noFill/>
        </p:spPr>
        <p:txBody>
          <a:bodyPr wrap="square">
            <a:spAutoFit/>
          </a:bodyPr>
          <a:lstStyle/>
          <a:p>
            <a:r>
              <a:rPr lang="en-US" sz="2000" dirty="0">
                <a:solidFill>
                  <a:schemeClr val="accent6">
                    <a:lumMod val="50000"/>
                  </a:schemeClr>
                </a:solidFill>
                <a:latin typeface="Times New Roman" panose="02020603050405020304" pitchFamily="18" charset="0"/>
                <a:cs typeface="Times New Roman" panose="02020603050405020304" pitchFamily="18" charset="0"/>
              </a:rPr>
              <a:t>Although aciform has acidic properties, it does not have electrical conductivity. Such compounds are called </a:t>
            </a:r>
            <a:r>
              <a:rPr lang="en-US" sz="2000" dirty="0">
                <a:solidFill>
                  <a:srgbClr val="FF0000"/>
                </a:solidFill>
                <a:latin typeface="Times New Roman" panose="02020603050405020304" pitchFamily="18" charset="0"/>
                <a:cs typeface="Times New Roman" panose="02020603050405020304" pitchFamily="18" charset="0"/>
              </a:rPr>
              <a:t>"</a:t>
            </a:r>
            <a:r>
              <a:rPr lang="en-US" sz="2000" dirty="0" err="1">
                <a:solidFill>
                  <a:srgbClr val="FF0000"/>
                </a:solidFill>
                <a:latin typeface="Times New Roman" panose="02020603050405020304" pitchFamily="18" charset="0"/>
                <a:cs typeface="Times New Roman" panose="02020603050405020304" pitchFamily="18" charset="0"/>
              </a:rPr>
              <a:t>pseudoacids</a:t>
            </a:r>
            <a:r>
              <a:rPr lang="en-US" sz="2000" dirty="0">
                <a:solidFill>
                  <a:srgbClr val="FF0000"/>
                </a:solidFill>
                <a:latin typeface="Times New Roman" panose="02020603050405020304" pitchFamily="18" charset="0"/>
                <a:cs typeface="Times New Roman" panose="02020603050405020304" pitchFamily="18" charset="0"/>
              </a:rPr>
              <a:t>"</a:t>
            </a:r>
            <a:r>
              <a:rPr lang="en-US" sz="2000" dirty="0">
                <a:solidFill>
                  <a:schemeClr val="accent6">
                    <a:lumMod val="50000"/>
                  </a:schemeClr>
                </a:solidFill>
                <a:latin typeface="Times New Roman" panose="02020603050405020304" pitchFamily="18" charset="0"/>
                <a:cs typeface="Times New Roman" panose="02020603050405020304" pitchFamily="18" charset="0"/>
              </a:rPr>
              <a:t>. In alkaline environments, they form salts. In an acidic environment, the equilibrium shifts to the left. Tertiary nitro compounds are not capable of such tautomerism (there is no hydrogen atom in the α-position)</a:t>
            </a:r>
            <a:r>
              <a:rPr lang="ru-RU" sz="2000" dirty="0">
                <a:solidFill>
                  <a:schemeClr val="accent6">
                    <a:lumMod val="50000"/>
                  </a:schemeClr>
                </a:solidFill>
                <a:latin typeface="Times New Roman" panose="02020603050405020304" pitchFamily="18" charset="0"/>
                <a:cs typeface="Times New Roman" panose="02020603050405020304" pitchFamily="18" charset="0"/>
              </a:rPr>
              <a:t>.</a:t>
            </a:r>
            <a:endParaRPr lang="uk-UA" sz="2000" dirty="0">
              <a:solidFill>
                <a:schemeClr val="accent6">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68144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738397FA-B2F5-4390-91DD-D1E95BB64D81}"/>
              </a:ext>
            </a:extLst>
          </p:cNvPr>
          <p:cNvSpPr txBox="1">
            <a:spLocks noChangeArrowheads="1"/>
          </p:cNvSpPr>
          <p:nvPr/>
        </p:nvSpPr>
        <p:spPr bwMode="auto">
          <a:xfrm>
            <a:off x="4365171" y="184507"/>
            <a:ext cx="3461657" cy="74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4400" kern="1200">
                <a:solidFill>
                  <a:schemeClr val="bg2"/>
                </a:solidFill>
                <a:latin typeface="+mj-lt"/>
                <a:ea typeface="+mj-ea"/>
                <a:cs typeface="+mj-cs"/>
              </a:defRPr>
            </a:lvl1pPr>
            <a:lvl2pPr algn="l" rtl="0" eaLnBrk="1" fontAlgn="base" hangingPunct="1">
              <a:spcBef>
                <a:spcPct val="0"/>
              </a:spcBef>
              <a:spcAft>
                <a:spcPct val="0"/>
              </a:spcAft>
              <a:defRPr sz="4400">
                <a:solidFill>
                  <a:schemeClr val="bg2"/>
                </a:solidFill>
                <a:latin typeface="Microsoft Sans Serif" panose="020B0604020202020204" pitchFamily="34" charset="0"/>
              </a:defRPr>
            </a:lvl2pPr>
            <a:lvl3pPr algn="l" rtl="0" eaLnBrk="1" fontAlgn="base" hangingPunct="1">
              <a:spcBef>
                <a:spcPct val="0"/>
              </a:spcBef>
              <a:spcAft>
                <a:spcPct val="0"/>
              </a:spcAft>
              <a:defRPr sz="4400">
                <a:solidFill>
                  <a:schemeClr val="bg2"/>
                </a:solidFill>
                <a:latin typeface="Microsoft Sans Serif" panose="020B0604020202020204" pitchFamily="34" charset="0"/>
              </a:defRPr>
            </a:lvl3pPr>
            <a:lvl4pPr algn="l" rtl="0" eaLnBrk="1" fontAlgn="base" hangingPunct="1">
              <a:spcBef>
                <a:spcPct val="0"/>
              </a:spcBef>
              <a:spcAft>
                <a:spcPct val="0"/>
              </a:spcAft>
              <a:defRPr sz="4400">
                <a:solidFill>
                  <a:schemeClr val="bg2"/>
                </a:solidFill>
                <a:latin typeface="Microsoft Sans Serif" panose="020B0604020202020204" pitchFamily="34" charset="0"/>
              </a:defRPr>
            </a:lvl4pPr>
            <a:lvl5pPr algn="l" rtl="0" eaLnBrk="1" fontAlgn="base" hangingPunct="1">
              <a:spcBef>
                <a:spcPct val="0"/>
              </a:spcBef>
              <a:spcAft>
                <a:spcPct val="0"/>
              </a:spcAft>
              <a:defRPr sz="4400">
                <a:solidFill>
                  <a:schemeClr val="bg2"/>
                </a:solidFill>
                <a:latin typeface="Microsoft Sans Serif" panose="020B0604020202020204" pitchFamily="34" charset="0"/>
              </a:defRPr>
            </a:lvl5pPr>
            <a:lvl6pPr marL="457200" algn="l" rtl="0" eaLnBrk="1" fontAlgn="base" hangingPunct="1">
              <a:spcBef>
                <a:spcPct val="0"/>
              </a:spcBef>
              <a:spcAft>
                <a:spcPct val="0"/>
              </a:spcAft>
              <a:defRPr sz="4400">
                <a:solidFill>
                  <a:schemeClr val="bg2"/>
                </a:solidFill>
                <a:latin typeface="Microsoft Sans Serif" panose="020B0604020202020204" pitchFamily="34" charset="0"/>
              </a:defRPr>
            </a:lvl6pPr>
            <a:lvl7pPr marL="914400" algn="l" rtl="0" eaLnBrk="1" fontAlgn="base" hangingPunct="1">
              <a:spcBef>
                <a:spcPct val="0"/>
              </a:spcBef>
              <a:spcAft>
                <a:spcPct val="0"/>
              </a:spcAft>
              <a:defRPr sz="4400">
                <a:solidFill>
                  <a:schemeClr val="bg2"/>
                </a:solidFill>
                <a:latin typeface="Microsoft Sans Serif" panose="020B0604020202020204" pitchFamily="34" charset="0"/>
              </a:defRPr>
            </a:lvl7pPr>
            <a:lvl8pPr marL="1371600" algn="l" rtl="0" eaLnBrk="1" fontAlgn="base" hangingPunct="1">
              <a:spcBef>
                <a:spcPct val="0"/>
              </a:spcBef>
              <a:spcAft>
                <a:spcPct val="0"/>
              </a:spcAft>
              <a:defRPr sz="4400">
                <a:solidFill>
                  <a:schemeClr val="bg2"/>
                </a:solidFill>
                <a:latin typeface="Microsoft Sans Serif" panose="020B0604020202020204" pitchFamily="34" charset="0"/>
              </a:defRPr>
            </a:lvl8pPr>
            <a:lvl9pPr marL="1828800" algn="l" rtl="0" eaLnBrk="1" fontAlgn="base" hangingPunct="1">
              <a:spcBef>
                <a:spcPct val="0"/>
              </a:spcBef>
              <a:spcAft>
                <a:spcPct val="0"/>
              </a:spcAft>
              <a:defRPr sz="4400">
                <a:solidFill>
                  <a:schemeClr val="bg2"/>
                </a:solidFill>
                <a:latin typeface="Microsoft Sans Serif" panose="020B0604020202020204" pitchFamily="34" charset="0"/>
              </a:defRPr>
            </a:lvl9pPr>
          </a:lstStyle>
          <a:p>
            <a:r>
              <a:rPr lang="en-US" altLang="uk-UA" sz="2800" b="1" dirty="0">
                <a:latin typeface="Times New Roman" panose="02020603050405020304" pitchFamily="18" charset="0"/>
                <a:cs typeface="Times New Roman" panose="02020603050405020304" pitchFamily="18" charset="0"/>
              </a:rPr>
              <a:t>Chemical properties</a:t>
            </a:r>
            <a:endParaRPr lang="uk-UA" altLang="uk-UA" sz="2800"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B8553495-D231-4CA3-A64A-37592ADC6EC3}"/>
              </a:ext>
            </a:extLst>
          </p:cNvPr>
          <p:cNvSpPr txBox="1"/>
          <p:nvPr/>
        </p:nvSpPr>
        <p:spPr>
          <a:xfrm>
            <a:off x="958780" y="924222"/>
            <a:ext cx="9143222" cy="461665"/>
          </a:xfrm>
          <a:prstGeom prst="rect">
            <a:avLst/>
          </a:prstGeom>
          <a:noFill/>
        </p:spPr>
        <p:txBody>
          <a:bodyPr wrap="square">
            <a:spAutoFit/>
          </a:bodyPr>
          <a:lstStyle/>
          <a:p>
            <a:r>
              <a:rPr lang="uk-UA" sz="2400" b="1" dirty="0">
                <a:solidFill>
                  <a:schemeClr val="accent6">
                    <a:lumMod val="50000"/>
                  </a:schemeClr>
                </a:solidFill>
                <a:latin typeface="Times New Roman" panose="02020603050405020304" pitchFamily="18" charset="0"/>
                <a:cs typeface="Times New Roman" panose="02020603050405020304" pitchFamily="18" charset="0"/>
              </a:rPr>
              <a:t>2. </a:t>
            </a:r>
            <a:r>
              <a:rPr lang="en-US" sz="2400" b="1" dirty="0">
                <a:solidFill>
                  <a:schemeClr val="accent6">
                    <a:lumMod val="50000"/>
                  </a:schemeClr>
                </a:solidFill>
                <a:latin typeface="Times New Roman" panose="02020603050405020304" pitchFamily="18" charset="0"/>
                <a:cs typeface="Times New Roman" panose="02020603050405020304" pitchFamily="18" charset="0"/>
              </a:rPr>
              <a:t>Reaction with nitrous acid (with salts of nitrous acid)</a:t>
            </a:r>
            <a:endParaRPr lang="uk-UA"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2C633EC7-EF6F-40BC-AAFD-61C49F7CD175}"/>
              </a:ext>
            </a:extLst>
          </p:cNvPr>
          <p:cNvSpPr txBox="1"/>
          <p:nvPr/>
        </p:nvSpPr>
        <p:spPr>
          <a:xfrm>
            <a:off x="0" y="1363371"/>
            <a:ext cx="12192000" cy="830997"/>
          </a:xfrm>
          <a:prstGeom prst="rect">
            <a:avLst/>
          </a:prstGeom>
          <a:noFill/>
        </p:spPr>
        <p:txBody>
          <a:bodyPr wrap="square">
            <a:spAutoFit/>
          </a:bodyPr>
          <a:lstStyle/>
          <a:p>
            <a:r>
              <a:rPr lang="en-US" dirty="0">
                <a:solidFill>
                  <a:schemeClr val="accent6">
                    <a:lumMod val="50000"/>
                  </a:schemeClr>
                </a:solidFill>
                <a:latin typeface="Times New Roman" panose="02020603050405020304" pitchFamily="18" charset="0"/>
                <a:cs typeface="Times New Roman" panose="02020603050405020304" pitchFamily="18" charset="0"/>
              </a:rPr>
              <a:t>This reaction makes it possible to distinguish between primary, secondary and tertiary nitro compounds.</a:t>
            </a:r>
            <a:endParaRPr lang="uk-UA"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8" name="Заголовок 1">
            <a:extLst>
              <a:ext uri="{FF2B5EF4-FFF2-40B4-BE49-F238E27FC236}">
                <a16:creationId xmlns:a16="http://schemas.microsoft.com/office/drawing/2014/main" id="{9964D096-CD49-4374-8951-D2CC396E659D}"/>
              </a:ext>
            </a:extLst>
          </p:cNvPr>
          <p:cNvSpPr txBox="1">
            <a:spLocks/>
          </p:cNvSpPr>
          <p:nvPr/>
        </p:nvSpPr>
        <p:spPr>
          <a:xfrm>
            <a:off x="250370" y="2040200"/>
            <a:ext cx="11664821" cy="461665"/>
          </a:xfrm>
          <a:prstGeom prst="rect">
            <a:avLst/>
          </a:prstGeom>
        </p:spPr>
        <p:txBody>
          <a:bodyPr>
            <a:noAutofit/>
          </a:bodyPr>
          <a:lstStyle>
            <a:lvl1pPr algn="l" rtl="0" eaLnBrk="1" fontAlgn="base" hangingPunct="1">
              <a:spcBef>
                <a:spcPct val="0"/>
              </a:spcBef>
              <a:spcAft>
                <a:spcPct val="0"/>
              </a:spcAft>
              <a:defRPr sz="4400" kern="1200">
                <a:solidFill>
                  <a:schemeClr val="bg2"/>
                </a:solidFill>
                <a:latin typeface="+mj-lt"/>
                <a:ea typeface="+mj-ea"/>
                <a:cs typeface="+mj-cs"/>
              </a:defRPr>
            </a:lvl1pPr>
            <a:lvl2pPr algn="l" rtl="0" eaLnBrk="1" fontAlgn="base" hangingPunct="1">
              <a:spcBef>
                <a:spcPct val="0"/>
              </a:spcBef>
              <a:spcAft>
                <a:spcPct val="0"/>
              </a:spcAft>
              <a:defRPr sz="4400">
                <a:solidFill>
                  <a:schemeClr val="bg2"/>
                </a:solidFill>
                <a:latin typeface="Microsoft Sans Serif" panose="020B0604020202020204" pitchFamily="34" charset="0"/>
              </a:defRPr>
            </a:lvl2pPr>
            <a:lvl3pPr algn="l" rtl="0" eaLnBrk="1" fontAlgn="base" hangingPunct="1">
              <a:spcBef>
                <a:spcPct val="0"/>
              </a:spcBef>
              <a:spcAft>
                <a:spcPct val="0"/>
              </a:spcAft>
              <a:defRPr sz="4400">
                <a:solidFill>
                  <a:schemeClr val="bg2"/>
                </a:solidFill>
                <a:latin typeface="Microsoft Sans Serif" panose="020B0604020202020204" pitchFamily="34" charset="0"/>
              </a:defRPr>
            </a:lvl3pPr>
            <a:lvl4pPr algn="l" rtl="0" eaLnBrk="1" fontAlgn="base" hangingPunct="1">
              <a:spcBef>
                <a:spcPct val="0"/>
              </a:spcBef>
              <a:spcAft>
                <a:spcPct val="0"/>
              </a:spcAft>
              <a:defRPr sz="4400">
                <a:solidFill>
                  <a:schemeClr val="bg2"/>
                </a:solidFill>
                <a:latin typeface="Microsoft Sans Serif" panose="020B0604020202020204" pitchFamily="34" charset="0"/>
              </a:defRPr>
            </a:lvl4pPr>
            <a:lvl5pPr algn="l" rtl="0" eaLnBrk="1" fontAlgn="base" hangingPunct="1">
              <a:spcBef>
                <a:spcPct val="0"/>
              </a:spcBef>
              <a:spcAft>
                <a:spcPct val="0"/>
              </a:spcAft>
              <a:defRPr sz="4400">
                <a:solidFill>
                  <a:schemeClr val="bg2"/>
                </a:solidFill>
                <a:latin typeface="Microsoft Sans Serif" panose="020B0604020202020204" pitchFamily="34" charset="0"/>
              </a:defRPr>
            </a:lvl5pPr>
            <a:lvl6pPr marL="457200" algn="l" rtl="0" eaLnBrk="1" fontAlgn="base" hangingPunct="1">
              <a:spcBef>
                <a:spcPct val="0"/>
              </a:spcBef>
              <a:spcAft>
                <a:spcPct val="0"/>
              </a:spcAft>
              <a:defRPr sz="4400">
                <a:solidFill>
                  <a:schemeClr val="bg2"/>
                </a:solidFill>
                <a:latin typeface="Microsoft Sans Serif" panose="020B0604020202020204" pitchFamily="34" charset="0"/>
              </a:defRPr>
            </a:lvl6pPr>
            <a:lvl7pPr marL="914400" algn="l" rtl="0" eaLnBrk="1" fontAlgn="base" hangingPunct="1">
              <a:spcBef>
                <a:spcPct val="0"/>
              </a:spcBef>
              <a:spcAft>
                <a:spcPct val="0"/>
              </a:spcAft>
              <a:defRPr sz="4400">
                <a:solidFill>
                  <a:schemeClr val="bg2"/>
                </a:solidFill>
                <a:latin typeface="Microsoft Sans Serif" panose="020B0604020202020204" pitchFamily="34" charset="0"/>
              </a:defRPr>
            </a:lvl7pPr>
            <a:lvl8pPr marL="1371600" algn="l" rtl="0" eaLnBrk="1" fontAlgn="base" hangingPunct="1">
              <a:spcBef>
                <a:spcPct val="0"/>
              </a:spcBef>
              <a:spcAft>
                <a:spcPct val="0"/>
              </a:spcAft>
              <a:defRPr sz="4400">
                <a:solidFill>
                  <a:schemeClr val="bg2"/>
                </a:solidFill>
                <a:latin typeface="Microsoft Sans Serif" panose="020B0604020202020204" pitchFamily="34" charset="0"/>
              </a:defRPr>
            </a:lvl8pPr>
            <a:lvl9pPr marL="1828800" algn="l" rtl="0" eaLnBrk="1" fontAlgn="base" hangingPunct="1">
              <a:spcBef>
                <a:spcPct val="0"/>
              </a:spcBef>
              <a:spcAft>
                <a:spcPct val="0"/>
              </a:spcAft>
              <a:defRPr sz="4400">
                <a:solidFill>
                  <a:schemeClr val="bg2"/>
                </a:solidFill>
                <a:latin typeface="Microsoft Sans Serif" panose="020B0604020202020204" pitchFamily="34" charset="0"/>
              </a:defRPr>
            </a:lvl9pPr>
          </a:lstStyle>
          <a:p>
            <a:r>
              <a:rPr lang="en-US" sz="2400" b="1" dirty="0">
                <a:latin typeface="Times New Roman" panose="02020603050405020304" pitchFamily="18" charset="0"/>
                <a:cs typeface="Times New Roman" panose="02020603050405020304" pitchFamily="18" charset="0"/>
              </a:rPr>
              <a:t>Primary nitroalkanes </a:t>
            </a:r>
            <a:r>
              <a:rPr lang="en-US" sz="2400" dirty="0">
                <a:latin typeface="Times New Roman" panose="02020603050405020304" pitchFamily="18" charset="0"/>
                <a:cs typeface="Times New Roman" panose="02020603050405020304" pitchFamily="18" charset="0"/>
              </a:rPr>
              <a:t>form </a:t>
            </a:r>
            <a:r>
              <a:rPr lang="en-US" sz="2400" b="1" dirty="0">
                <a:latin typeface="Times New Roman" panose="02020603050405020304" pitchFamily="18" charset="0"/>
                <a:cs typeface="Times New Roman" panose="02020603050405020304" pitchFamily="18" charset="0"/>
              </a:rPr>
              <a:t>nitrolic acids</a:t>
            </a:r>
            <a:r>
              <a:rPr lang="en-US" sz="2400" dirty="0">
                <a:latin typeface="Times New Roman" panose="02020603050405020304" pitchFamily="18" charset="0"/>
                <a:cs typeface="Times New Roman" panose="02020603050405020304" pitchFamily="18" charset="0"/>
              </a:rPr>
              <a:t>, which with alkali give </a:t>
            </a:r>
            <a:r>
              <a:rPr lang="en-US" sz="2400" dirty="0">
                <a:solidFill>
                  <a:srgbClr val="FF0000"/>
                </a:solidFill>
                <a:latin typeface="Times New Roman" panose="02020603050405020304" pitchFamily="18" charset="0"/>
                <a:cs typeface="Times New Roman" panose="02020603050405020304" pitchFamily="18" charset="0"/>
              </a:rPr>
              <a:t>red salts</a:t>
            </a:r>
            <a:r>
              <a:rPr lang="uk-UA" sz="2400" dirty="0">
                <a:latin typeface="Times New Roman" panose="02020603050405020304" pitchFamily="18" charset="0"/>
                <a:cs typeface="Times New Roman" panose="02020603050405020304" pitchFamily="18" charset="0"/>
              </a:rPr>
              <a:t>:</a:t>
            </a:r>
            <a:endParaRPr lang="ru-RU" sz="2400" dirty="0">
              <a:latin typeface="Times New Roman" panose="02020603050405020304" pitchFamily="18" charset="0"/>
              <a:cs typeface="Times New Roman" panose="02020603050405020304" pitchFamily="18" charset="0"/>
            </a:endParaRPr>
          </a:p>
        </p:txBody>
      </p:sp>
      <p:graphicFrame>
        <p:nvGraphicFramePr>
          <p:cNvPr id="9" name="Object 3">
            <a:extLst>
              <a:ext uri="{FF2B5EF4-FFF2-40B4-BE49-F238E27FC236}">
                <a16:creationId xmlns:a16="http://schemas.microsoft.com/office/drawing/2014/main" id="{B571D5AC-E0FC-4C92-8473-279CFA5A02B4}"/>
              </a:ext>
            </a:extLst>
          </p:cNvPr>
          <p:cNvGraphicFramePr>
            <a:graphicFrameLocks noChangeAspect="1"/>
          </p:cNvGraphicFramePr>
          <p:nvPr>
            <p:extLst>
              <p:ext uri="{D42A27DB-BD31-4B8C-83A1-F6EECF244321}">
                <p14:modId xmlns:p14="http://schemas.microsoft.com/office/powerpoint/2010/main" val="3066633163"/>
              </p:ext>
            </p:extLst>
          </p:nvPr>
        </p:nvGraphicFramePr>
        <p:xfrm>
          <a:off x="1358361" y="3056049"/>
          <a:ext cx="9162700" cy="714380"/>
        </p:xfrm>
        <a:graphic>
          <a:graphicData uri="http://schemas.openxmlformats.org/presentationml/2006/ole">
            <mc:AlternateContent xmlns:mc="http://schemas.openxmlformats.org/markup-compatibility/2006">
              <mc:Choice xmlns:v="urn:schemas-microsoft-com:vml" Requires="v">
                <p:oleObj name="Document" r:id="rId2" imgW="5619600" imgH="438120" progId="ChemWindow.Document">
                  <p:embed/>
                </p:oleObj>
              </mc:Choice>
              <mc:Fallback>
                <p:oleObj name="Document" r:id="rId2" imgW="5619600" imgH="438120" progId="ChemWindow.Document">
                  <p:embed/>
                  <p:pic>
                    <p:nvPicPr>
                      <p:cNvPr id="6147"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58361" y="3056049"/>
                        <a:ext cx="9162700" cy="7143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 name="TextBox 10">
            <a:extLst>
              <a:ext uri="{FF2B5EF4-FFF2-40B4-BE49-F238E27FC236}">
                <a16:creationId xmlns:a16="http://schemas.microsoft.com/office/drawing/2014/main" id="{BC258DDA-E50F-4EFE-BD3F-BDBC3D9B6042}"/>
              </a:ext>
            </a:extLst>
          </p:cNvPr>
          <p:cNvSpPr txBox="1"/>
          <p:nvPr/>
        </p:nvSpPr>
        <p:spPr>
          <a:xfrm>
            <a:off x="250370" y="3801951"/>
            <a:ext cx="11378682" cy="830997"/>
          </a:xfrm>
          <a:prstGeom prst="rect">
            <a:avLst/>
          </a:prstGeom>
          <a:noFill/>
        </p:spPr>
        <p:txBody>
          <a:bodyPr wrap="square">
            <a:spAutoFit/>
          </a:bodyPr>
          <a:lstStyle/>
          <a:p>
            <a:pPr algn="just"/>
            <a:r>
              <a:rPr lang="en-US" b="1" dirty="0">
                <a:solidFill>
                  <a:schemeClr val="accent6">
                    <a:lumMod val="50000"/>
                  </a:schemeClr>
                </a:solidFill>
                <a:latin typeface="Times New Roman" panose="02020603050405020304" pitchFamily="18" charset="0"/>
                <a:cs typeface="Times New Roman" panose="02020603050405020304" pitchFamily="18" charset="0"/>
              </a:rPr>
              <a:t>Secondary nitro compounds</a:t>
            </a:r>
            <a:r>
              <a:rPr lang="en-US" dirty="0">
                <a:solidFill>
                  <a:schemeClr val="accent6">
                    <a:lumMod val="50000"/>
                  </a:schemeClr>
                </a:solidFill>
                <a:latin typeface="Times New Roman" panose="02020603050405020304" pitchFamily="18" charset="0"/>
                <a:cs typeface="Times New Roman" panose="02020603050405020304" pitchFamily="18" charset="0"/>
              </a:rPr>
              <a:t> form </a:t>
            </a:r>
            <a:r>
              <a:rPr lang="en-US" b="1" dirty="0" err="1">
                <a:solidFill>
                  <a:schemeClr val="accent6">
                    <a:lumMod val="50000"/>
                  </a:schemeClr>
                </a:solidFill>
                <a:latin typeface="Times New Roman" panose="02020603050405020304" pitchFamily="18" charset="0"/>
                <a:cs typeface="Times New Roman" panose="02020603050405020304" pitchFamily="18" charset="0"/>
              </a:rPr>
              <a:t>pseudonitroles</a:t>
            </a:r>
            <a:r>
              <a:rPr lang="en-US" dirty="0">
                <a:solidFill>
                  <a:schemeClr val="accent6">
                    <a:lumMod val="50000"/>
                  </a:schemeClr>
                </a:solidFill>
                <a:latin typeface="Times New Roman" panose="02020603050405020304" pitchFamily="18" charset="0"/>
                <a:cs typeface="Times New Roman" panose="02020603050405020304" pitchFamily="18" charset="0"/>
              </a:rPr>
              <a:t>, the solutions of which have a </a:t>
            </a:r>
            <a:r>
              <a:rPr lang="en-US" dirty="0">
                <a:solidFill>
                  <a:srgbClr val="0070C0"/>
                </a:solidFill>
                <a:latin typeface="Times New Roman" panose="02020603050405020304" pitchFamily="18" charset="0"/>
                <a:cs typeface="Times New Roman" panose="02020603050405020304" pitchFamily="18" charset="0"/>
              </a:rPr>
              <a:t>blue</a:t>
            </a:r>
            <a:r>
              <a:rPr lang="en-US" dirty="0">
                <a:solidFill>
                  <a:schemeClr val="accent6">
                    <a:lumMod val="50000"/>
                  </a:schemeClr>
                </a:solidFill>
                <a:latin typeface="Times New Roman" panose="02020603050405020304" pitchFamily="18" charset="0"/>
                <a:cs typeface="Times New Roman" panose="02020603050405020304" pitchFamily="18" charset="0"/>
              </a:rPr>
              <a:t> or </a:t>
            </a:r>
            <a:r>
              <a:rPr lang="en-US" dirty="0">
                <a:solidFill>
                  <a:srgbClr val="00B050"/>
                </a:solidFill>
                <a:latin typeface="Times New Roman" panose="02020603050405020304" pitchFamily="18" charset="0"/>
                <a:cs typeface="Times New Roman" panose="02020603050405020304" pitchFamily="18" charset="0"/>
              </a:rPr>
              <a:t>green</a:t>
            </a:r>
            <a:r>
              <a:rPr lang="en-US" dirty="0">
                <a:solidFill>
                  <a:schemeClr val="accent6">
                    <a:lumMod val="50000"/>
                  </a:schemeClr>
                </a:solidFill>
                <a:latin typeface="Times New Roman" panose="02020603050405020304" pitchFamily="18" charset="0"/>
                <a:cs typeface="Times New Roman" panose="02020603050405020304" pitchFamily="18" charset="0"/>
              </a:rPr>
              <a:t> color</a:t>
            </a:r>
            <a:r>
              <a:rPr lang="ru-RU" dirty="0">
                <a:solidFill>
                  <a:schemeClr val="accent6">
                    <a:lumMod val="50000"/>
                  </a:schemeClr>
                </a:solidFill>
                <a:latin typeface="Times New Roman" panose="02020603050405020304" pitchFamily="18" charset="0"/>
                <a:cs typeface="Times New Roman" panose="02020603050405020304" pitchFamily="18" charset="0"/>
              </a:rPr>
              <a:t>:</a:t>
            </a:r>
            <a:endParaRPr lang="uk-UA" dirty="0">
              <a:solidFill>
                <a:schemeClr val="accent6">
                  <a:lumMod val="50000"/>
                </a:schemeClr>
              </a:solidFill>
              <a:latin typeface="Times New Roman" panose="02020603050405020304" pitchFamily="18" charset="0"/>
              <a:cs typeface="Times New Roman" panose="02020603050405020304" pitchFamily="18" charset="0"/>
            </a:endParaRPr>
          </a:p>
        </p:txBody>
      </p:sp>
      <p:graphicFrame>
        <p:nvGraphicFramePr>
          <p:cNvPr id="12" name="Object 3">
            <a:extLst>
              <a:ext uri="{FF2B5EF4-FFF2-40B4-BE49-F238E27FC236}">
                <a16:creationId xmlns:a16="http://schemas.microsoft.com/office/drawing/2014/main" id="{5269B36D-1375-47A6-9048-B44153EBEDBB}"/>
              </a:ext>
            </a:extLst>
          </p:cNvPr>
          <p:cNvGraphicFramePr>
            <a:graphicFrameLocks noChangeAspect="1"/>
          </p:cNvGraphicFramePr>
          <p:nvPr>
            <p:extLst>
              <p:ext uri="{D42A27DB-BD31-4B8C-83A1-F6EECF244321}">
                <p14:modId xmlns:p14="http://schemas.microsoft.com/office/powerpoint/2010/main" val="186844130"/>
              </p:ext>
            </p:extLst>
          </p:nvPr>
        </p:nvGraphicFramePr>
        <p:xfrm>
          <a:off x="3373282" y="4324613"/>
          <a:ext cx="4857784" cy="1274738"/>
        </p:xfrm>
        <a:graphic>
          <a:graphicData uri="http://schemas.openxmlformats.org/presentationml/2006/ole">
            <mc:AlternateContent xmlns:mc="http://schemas.openxmlformats.org/markup-compatibility/2006">
              <mc:Choice xmlns:v="urn:schemas-microsoft-com:vml" Requires="v">
                <p:oleObj name="Document" r:id="rId4" imgW="2685960" imgH="704880" progId="ChemWindow.Document">
                  <p:embed/>
                </p:oleObj>
              </mc:Choice>
              <mc:Fallback>
                <p:oleObj name="Document" r:id="rId4" imgW="2685960" imgH="704880" progId="ChemWindow.Document">
                  <p:embed/>
                  <p:pic>
                    <p:nvPicPr>
                      <p:cNvPr id="7171"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73282" y="4324613"/>
                        <a:ext cx="4857784" cy="1274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4" name="TextBox 13">
            <a:extLst>
              <a:ext uri="{FF2B5EF4-FFF2-40B4-BE49-F238E27FC236}">
                <a16:creationId xmlns:a16="http://schemas.microsoft.com/office/drawing/2014/main" id="{2AB075C6-C6CC-452D-B953-28F6B2D4FD5A}"/>
              </a:ext>
            </a:extLst>
          </p:cNvPr>
          <p:cNvSpPr txBox="1"/>
          <p:nvPr/>
        </p:nvSpPr>
        <p:spPr>
          <a:xfrm>
            <a:off x="250371" y="5581673"/>
            <a:ext cx="11378681" cy="461665"/>
          </a:xfrm>
          <a:prstGeom prst="rect">
            <a:avLst/>
          </a:prstGeom>
          <a:noFill/>
        </p:spPr>
        <p:txBody>
          <a:bodyPr wrap="square">
            <a:spAutoFit/>
          </a:bodyPr>
          <a:lstStyle/>
          <a:p>
            <a:pPr algn="just">
              <a:buNone/>
            </a:pPr>
            <a:r>
              <a:rPr lang="en-US" sz="2400" b="1" dirty="0">
                <a:solidFill>
                  <a:schemeClr val="accent6">
                    <a:lumMod val="50000"/>
                  </a:schemeClr>
                </a:solidFill>
                <a:latin typeface="Times New Roman" panose="02020603050405020304" pitchFamily="18" charset="0"/>
                <a:cs typeface="Times New Roman" panose="02020603050405020304" pitchFamily="18" charset="0"/>
              </a:rPr>
              <a:t>Tertiary nitro compounds </a:t>
            </a:r>
            <a:r>
              <a:rPr lang="en-US" sz="2400" b="1" dirty="0">
                <a:solidFill>
                  <a:srgbClr val="FF0000"/>
                </a:solidFill>
                <a:latin typeface="Times New Roman" panose="02020603050405020304" pitchFamily="18" charset="0"/>
                <a:cs typeface="Times New Roman" panose="02020603050405020304" pitchFamily="18" charset="0"/>
              </a:rPr>
              <a:t>do not react with nitrite acid</a:t>
            </a:r>
            <a:r>
              <a:rPr lang="ru-RU" sz="2400" dirty="0">
                <a:solidFill>
                  <a:schemeClr val="accent6">
                    <a:lumMod val="50000"/>
                  </a:schemeClr>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40166402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A23DCE0-EFBD-4960-A05A-C6E477ADD44B}"/>
              </a:ext>
            </a:extLst>
          </p:cNvPr>
          <p:cNvSpPr txBox="1"/>
          <p:nvPr/>
        </p:nvSpPr>
        <p:spPr>
          <a:xfrm>
            <a:off x="1524388" y="1098780"/>
            <a:ext cx="9143222" cy="461665"/>
          </a:xfrm>
          <a:prstGeom prst="rect">
            <a:avLst/>
          </a:prstGeom>
          <a:noFill/>
        </p:spPr>
        <p:txBody>
          <a:bodyPr wrap="square">
            <a:spAutoFit/>
          </a:bodyPr>
          <a:lstStyle/>
          <a:p>
            <a:r>
              <a:rPr lang="uk-UA" sz="2400" b="1" dirty="0">
                <a:solidFill>
                  <a:schemeClr val="accent6">
                    <a:lumMod val="50000"/>
                  </a:schemeClr>
                </a:solidFill>
                <a:latin typeface="Times New Roman" panose="02020603050405020304" pitchFamily="18" charset="0"/>
                <a:cs typeface="Times New Roman" panose="02020603050405020304" pitchFamily="18" charset="0"/>
              </a:rPr>
              <a:t>3. </a:t>
            </a:r>
            <a:r>
              <a:rPr lang="en-US" sz="2400" b="1" dirty="0">
                <a:solidFill>
                  <a:schemeClr val="accent6">
                    <a:lumMod val="50000"/>
                  </a:schemeClr>
                </a:solidFill>
                <a:latin typeface="Times New Roman" panose="02020603050405020304" pitchFamily="18" charset="0"/>
                <a:cs typeface="Times New Roman" panose="02020603050405020304" pitchFamily="18" charset="0"/>
              </a:rPr>
              <a:t>Interaction with aldehydes or ketones</a:t>
            </a:r>
            <a:endParaRPr lang="uk-UA"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id="{92CD6D4C-97CB-4B17-A068-DAEFA67EB1FF}"/>
              </a:ext>
            </a:extLst>
          </p:cNvPr>
          <p:cNvSpPr txBox="1">
            <a:spLocks noChangeArrowheads="1"/>
          </p:cNvSpPr>
          <p:nvPr/>
        </p:nvSpPr>
        <p:spPr bwMode="auto">
          <a:xfrm>
            <a:off x="4365171" y="184507"/>
            <a:ext cx="3461657" cy="74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4400" kern="1200">
                <a:solidFill>
                  <a:schemeClr val="bg2"/>
                </a:solidFill>
                <a:latin typeface="+mj-lt"/>
                <a:ea typeface="+mj-ea"/>
                <a:cs typeface="+mj-cs"/>
              </a:defRPr>
            </a:lvl1pPr>
            <a:lvl2pPr algn="l" rtl="0" eaLnBrk="1" fontAlgn="base" hangingPunct="1">
              <a:spcBef>
                <a:spcPct val="0"/>
              </a:spcBef>
              <a:spcAft>
                <a:spcPct val="0"/>
              </a:spcAft>
              <a:defRPr sz="4400">
                <a:solidFill>
                  <a:schemeClr val="bg2"/>
                </a:solidFill>
                <a:latin typeface="Microsoft Sans Serif" panose="020B0604020202020204" pitchFamily="34" charset="0"/>
              </a:defRPr>
            </a:lvl2pPr>
            <a:lvl3pPr algn="l" rtl="0" eaLnBrk="1" fontAlgn="base" hangingPunct="1">
              <a:spcBef>
                <a:spcPct val="0"/>
              </a:spcBef>
              <a:spcAft>
                <a:spcPct val="0"/>
              </a:spcAft>
              <a:defRPr sz="4400">
                <a:solidFill>
                  <a:schemeClr val="bg2"/>
                </a:solidFill>
                <a:latin typeface="Microsoft Sans Serif" panose="020B0604020202020204" pitchFamily="34" charset="0"/>
              </a:defRPr>
            </a:lvl3pPr>
            <a:lvl4pPr algn="l" rtl="0" eaLnBrk="1" fontAlgn="base" hangingPunct="1">
              <a:spcBef>
                <a:spcPct val="0"/>
              </a:spcBef>
              <a:spcAft>
                <a:spcPct val="0"/>
              </a:spcAft>
              <a:defRPr sz="4400">
                <a:solidFill>
                  <a:schemeClr val="bg2"/>
                </a:solidFill>
                <a:latin typeface="Microsoft Sans Serif" panose="020B0604020202020204" pitchFamily="34" charset="0"/>
              </a:defRPr>
            </a:lvl4pPr>
            <a:lvl5pPr algn="l" rtl="0" eaLnBrk="1" fontAlgn="base" hangingPunct="1">
              <a:spcBef>
                <a:spcPct val="0"/>
              </a:spcBef>
              <a:spcAft>
                <a:spcPct val="0"/>
              </a:spcAft>
              <a:defRPr sz="4400">
                <a:solidFill>
                  <a:schemeClr val="bg2"/>
                </a:solidFill>
                <a:latin typeface="Microsoft Sans Serif" panose="020B0604020202020204" pitchFamily="34" charset="0"/>
              </a:defRPr>
            </a:lvl5pPr>
            <a:lvl6pPr marL="457200" algn="l" rtl="0" eaLnBrk="1" fontAlgn="base" hangingPunct="1">
              <a:spcBef>
                <a:spcPct val="0"/>
              </a:spcBef>
              <a:spcAft>
                <a:spcPct val="0"/>
              </a:spcAft>
              <a:defRPr sz="4400">
                <a:solidFill>
                  <a:schemeClr val="bg2"/>
                </a:solidFill>
                <a:latin typeface="Microsoft Sans Serif" panose="020B0604020202020204" pitchFamily="34" charset="0"/>
              </a:defRPr>
            </a:lvl6pPr>
            <a:lvl7pPr marL="914400" algn="l" rtl="0" eaLnBrk="1" fontAlgn="base" hangingPunct="1">
              <a:spcBef>
                <a:spcPct val="0"/>
              </a:spcBef>
              <a:spcAft>
                <a:spcPct val="0"/>
              </a:spcAft>
              <a:defRPr sz="4400">
                <a:solidFill>
                  <a:schemeClr val="bg2"/>
                </a:solidFill>
                <a:latin typeface="Microsoft Sans Serif" panose="020B0604020202020204" pitchFamily="34" charset="0"/>
              </a:defRPr>
            </a:lvl7pPr>
            <a:lvl8pPr marL="1371600" algn="l" rtl="0" eaLnBrk="1" fontAlgn="base" hangingPunct="1">
              <a:spcBef>
                <a:spcPct val="0"/>
              </a:spcBef>
              <a:spcAft>
                <a:spcPct val="0"/>
              </a:spcAft>
              <a:defRPr sz="4400">
                <a:solidFill>
                  <a:schemeClr val="bg2"/>
                </a:solidFill>
                <a:latin typeface="Microsoft Sans Serif" panose="020B0604020202020204" pitchFamily="34" charset="0"/>
              </a:defRPr>
            </a:lvl8pPr>
            <a:lvl9pPr marL="1828800" algn="l" rtl="0" eaLnBrk="1" fontAlgn="base" hangingPunct="1">
              <a:spcBef>
                <a:spcPct val="0"/>
              </a:spcBef>
              <a:spcAft>
                <a:spcPct val="0"/>
              </a:spcAft>
              <a:defRPr sz="4400">
                <a:solidFill>
                  <a:schemeClr val="bg2"/>
                </a:solidFill>
                <a:latin typeface="Microsoft Sans Serif" panose="020B0604020202020204" pitchFamily="34" charset="0"/>
              </a:defRPr>
            </a:lvl9pPr>
          </a:lstStyle>
          <a:p>
            <a:r>
              <a:rPr lang="en-US" altLang="uk-UA" sz="2800" b="1" dirty="0">
                <a:latin typeface="Times New Roman" panose="02020603050405020304" pitchFamily="18" charset="0"/>
                <a:cs typeface="Times New Roman" panose="02020603050405020304" pitchFamily="18" charset="0"/>
              </a:rPr>
              <a:t>Chemical properties</a:t>
            </a:r>
            <a:endParaRPr lang="uk-UA" altLang="uk-UA" sz="2800"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D262410D-1938-49D5-A07C-8B0FF307D08C}"/>
              </a:ext>
            </a:extLst>
          </p:cNvPr>
          <p:cNvSpPr txBox="1"/>
          <p:nvPr/>
        </p:nvSpPr>
        <p:spPr>
          <a:xfrm>
            <a:off x="93306" y="1726164"/>
            <a:ext cx="11812555" cy="830997"/>
          </a:xfrm>
          <a:prstGeom prst="rect">
            <a:avLst/>
          </a:prstGeom>
          <a:noFill/>
        </p:spPr>
        <p:txBody>
          <a:bodyPr wrap="square">
            <a:spAutoFit/>
          </a:bodyPr>
          <a:lstStyle/>
          <a:p>
            <a:pPr algn="just"/>
            <a:r>
              <a:rPr lang="ru-RU" dirty="0">
                <a:solidFill>
                  <a:schemeClr val="accent6">
                    <a:lumMod val="50000"/>
                  </a:schemeClr>
                </a:solidFill>
                <a:latin typeface="Times New Roman" panose="02020603050405020304" pitchFamily="18" charset="0"/>
                <a:cs typeface="Times New Roman" panose="02020603050405020304" pitchFamily="18" charset="0"/>
              </a:rPr>
              <a:t>	</a:t>
            </a:r>
            <a:r>
              <a:rPr lang="en-US" dirty="0">
                <a:solidFill>
                  <a:schemeClr val="accent6">
                    <a:lumMod val="50000"/>
                  </a:schemeClr>
                </a:solidFill>
                <a:latin typeface="Times New Roman" panose="02020603050405020304" pitchFamily="18" charset="0"/>
                <a:cs typeface="Times New Roman" panose="02020603050405020304" pitchFamily="18" charset="0"/>
              </a:rPr>
              <a:t> During the interaction of primary and secondary nitro compounds with aldehydes, nitro alcohols are formed </a:t>
            </a:r>
            <a:r>
              <a:rPr lang="ru-RU" dirty="0">
                <a:solidFill>
                  <a:schemeClr val="accent6">
                    <a:lumMod val="50000"/>
                  </a:schemeClr>
                </a:solidFill>
                <a:latin typeface="Times New Roman" panose="02020603050405020304" pitchFamily="18" charset="0"/>
                <a:cs typeface="Times New Roman" panose="02020603050405020304" pitchFamily="18" charset="0"/>
              </a:rPr>
              <a:t>:</a:t>
            </a:r>
          </a:p>
        </p:txBody>
      </p:sp>
      <p:graphicFrame>
        <p:nvGraphicFramePr>
          <p:cNvPr id="8" name="Object 3">
            <a:extLst>
              <a:ext uri="{FF2B5EF4-FFF2-40B4-BE49-F238E27FC236}">
                <a16:creationId xmlns:a16="http://schemas.microsoft.com/office/drawing/2014/main" id="{9CC893F2-59CF-466E-8854-AB0C4667A9A6}"/>
              </a:ext>
            </a:extLst>
          </p:cNvPr>
          <p:cNvGraphicFramePr>
            <a:graphicFrameLocks noChangeAspect="1"/>
          </p:cNvGraphicFramePr>
          <p:nvPr>
            <p:extLst>
              <p:ext uri="{D42A27DB-BD31-4B8C-83A1-F6EECF244321}">
                <p14:modId xmlns:p14="http://schemas.microsoft.com/office/powerpoint/2010/main" val="2462694359"/>
              </p:ext>
            </p:extLst>
          </p:nvPr>
        </p:nvGraphicFramePr>
        <p:xfrm>
          <a:off x="3537946" y="2327834"/>
          <a:ext cx="6812929" cy="1143008"/>
        </p:xfrm>
        <a:graphic>
          <a:graphicData uri="http://schemas.openxmlformats.org/presentationml/2006/ole">
            <mc:AlternateContent xmlns:mc="http://schemas.openxmlformats.org/markup-compatibility/2006">
              <mc:Choice xmlns:v="urn:schemas-microsoft-com:vml" Requires="v">
                <p:oleObj name="Document" r:id="rId2" imgW="4314960" imgH="723960" progId="ChemWindow.Document">
                  <p:embed/>
                </p:oleObj>
              </mc:Choice>
              <mc:Fallback>
                <p:oleObj name="Document" r:id="rId2" imgW="4314960" imgH="723960" progId="ChemWindow.Document">
                  <p:embed/>
                  <p:pic>
                    <p:nvPicPr>
                      <p:cNvPr id="8195"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37946" y="2327834"/>
                        <a:ext cx="6812929" cy="11430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 name="TextBox 8">
            <a:extLst>
              <a:ext uri="{FF2B5EF4-FFF2-40B4-BE49-F238E27FC236}">
                <a16:creationId xmlns:a16="http://schemas.microsoft.com/office/drawing/2014/main" id="{157D7045-D984-43CB-B121-9BE8BD11C5A7}"/>
              </a:ext>
            </a:extLst>
          </p:cNvPr>
          <p:cNvSpPr txBox="1"/>
          <p:nvPr/>
        </p:nvSpPr>
        <p:spPr>
          <a:xfrm>
            <a:off x="1524387" y="3512684"/>
            <a:ext cx="9143222" cy="461665"/>
          </a:xfrm>
          <a:prstGeom prst="rect">
            <a:avLst/>
          </a:prstGeom>
          <a:noFill/>
        </p:spPr>
        <p:txBody>
          <a:bodyPr wrap="square">
            <a:spAutoFit/>
          </a:bodyPr>
          <a:lstStyle/>
          <a:p>
            <a:r>
              <a:rPr lang="uk-UA" sz="2400" b="1" dirty="0">
                <a:solidFill>
                  <a:schemeClr val="accent6">
                    <a:lumMod val="50000"/>
                  </a:schemeClr>
                </a:solidFill>
                <a:latin typeface="Times New Roman" panose="02020603050405020304" pitchFamily="18" charset="0"/>
                <a:cs typeface="Times New Roman" panose="02020603050405020304" pitchFamily="18" charset="0"/>
              </a:rPr>
              <a:t>4. </a:t>
            </a:r>
            <a:r>
              <a:rPr lang="en-US" sz="2400" b="1" dirty="0">
                <a:solidFill>
                  <a:schemeClr val="accent6">
                    <a:lumMod val="50000"/>
                  </a:schemeClr>
                </a:solidFill>
                <a:latin typeface="Times New Roman" panose="02020603050405020304" pitchFamily="18" charset="0"/>
                <a:cs typeface="Times New Roman" panose="02020603050405020304" pitchFamily="18" charset="0"/>
              </a:rPr>
              <a:t>Action of strong acids</a:t>
            </a:r>
            <a:r>
              <a:rPr lang="ru-RU" sz="2400" b="1" dirty="0">
                <a:solidFill>
                  <a:schemeClr val="accent6">
                    <a:lumMod val="50000"/>
                  </a:schemeClr>
                </a:solidFill>
                <a:latin typeface="Times New Roman" panose="02020603050405020304" pitchFamily="18" charset="0"/>
                <a:cs typeface="Times New Roman" panose="02020603050405020304" pitchFamily="18" charset="0"/>
              </a:rPr>
              <a:t>(80-90% Н</a:t>
            </a:r>
            <a:r>
              <a:rPr lang="ru-RU" sz="2400" b="1" baseline="-25000" dirty="0">
                <a:solidFill>
                  <a:schemeClr val="accent6">
                    <a:lumMod val="50000"/>
                  </a:schemeClr>
                </a:solidFill>
                <a:latin typeface="Times New Roman" panose="02020603050405020304" pitchFamily="18" charset="0"/>
                <a:cs typeface="Times New Roman" panose="02020603050405020304" pitchFamily="18" charset="0"/>
              </a:rPr>
              <a:t>2</a:t>
            </a:r>
            <a:r>
              <a:rPr lang="ru-RU" sz="2400" b="1" dirty="0">
                <a:solidFill>
                  <a:schemeClr val="accent6">
                    <a:lumMod val="50000"/>
                  </a:schemeClr>
                </a:solidFill>
                <a:latin typeface="Times New Roman" panose="02020603050405020304" pitchFamily="18" charset="0"/>
                <a:cs typeface="Times New Roman" panose="02020603050405020304" pitchFamily="18" charset="0"/>
              </a:rPr>
              <a:t>SО</a:t>
            </a:r>
            <a:r>
              <a:rPr lang="ru-RU" sz="2400" b="1" baseline="-25000" dirty="0">
                <a:solidFill>
                  <a:schemeClr val="accent6">
                    <a:lumMod val="50000"/>
                  </a:schemeClr>
                </a:solidFill>
                <a:latin typeface="Times New Roman" panose="02020603050405020304" pitchFamily="18" charset="0"/>
                <a:cs typeface="Times New Roman" panose="02020603050405020304" pitchFamily="18" charset="0"/>
              </a:rPr>
              <a:t>4</a:t>
            </a:r>
            <a:r>
              <a:rPr lang="ru-RU" sz="2400" b="1" dirty="0">
                <a:solidFill>
                  <a:schemeClr val="accent6">
                    <a:lumMod val="50000"/>
                  </a:schemeClr>
                </a:solidFill>
                <a:latin typeface="Times New Roman" panose="02020603050405020304" pitchFamily="18" charset="0"/>
                <a:cs typeface="Times New Roman" panose="02020603050405020304" pitchFamily="18" charset="0"/>
              </a:rPr>
              <a:t> )</a:t>
            </a:r>
          </a:p>
        </p:txBody>
      </p:sp>
      <p:sp>
        <p:nvSpPr>
          <p:cNvPr id="11" name="TextBox 10">
            <a:extLst>
              <a:ext uri="{FF2B5EF4-FFF2-40B4-BE49-F238E27FC236}">
                <a16:creationId xmlns:a16="http://schemas.microsoft.com/office/drawing/2014/main" id="{1A055C5F-485A-44CA-8F80-3E628648FCF2}"/>
              </a:ext>
            </a:extLst>
          </p:cNvPr>
          <p:cNvSpPr txBox="1"/>
          <p:nvPr/>
        </p:nvSpPr>
        <p:spPr>
          <a:xfrm>
            <a:off x="286139" y="4058033"/>
            <a:ext cx="11619722" cy="1200329"/>
          </a:xfrm>
          <a:prstGeom prst="rect">
            <a:avLst/>
          </a:prstGeom>
          <a:noFill/>
        </p:spPr>
        <p:txBody>
          <a:bodyPr wrap="square">
            <a:spAutoFit/>
          </a:bodyPr>
          <a:lstStyle/>
          <a:p>
            <a:pPr algn="just"/>
            <a:r>
              <a:rPr lang="uk-UA" sz="2400" dirty="0">
                <a:solidFill>
                  <a:schemeClr val="accent6">
                    <a:lumMod val="50000"/>
                  </a:schemeClr>
                </a:solidFill>
                <a:latin typeface="Times New Roman" panose="02020603050405020304" pitchFamily="18" charset="0"/>
                <a:cs typeface="Times New Roman" panose="02020603050405020304" pitchFamily="18" charset="0"/>
              </a:rPr>
              <a:t>	</a:t>
            </a:r>
            <a:r>
              <a:rPr lang="en-US" sz="2400" b="1" dirty="0">
                <a:solidFill>
                  <a:schemeClr val="accent6">
                    <a:lumMod val="50000"/>
                  </a:schemeClr>
                </a:solidFill>
                <a:latin typeface="Times New Roman" panose="02020603050405020304" pitchFamily="18" charset="0"/>
                <a:cs typeface="Times New Roman" panose="02020603050405020304" pitchFamily="18" charset="0"/>
              </a:rPr>
              <a:t> Primary nitroalkanes </a:t>
            </a:r>
            <a:r>
              <a:rPr lang="en-US" sz="2400" dirty="0">
                <a:solidFill>
                  <a:schemeClr val="accent6">
                    <a:lumMod val="50000"/>
                  </a:schemeClr>
                </a:solidFill>
                <a:latin typeface="Times New Roman" panose="02020603050405020304" pitchFamily="18" charset="0"/>
                <a:cs typeface="Times New Roman" panose="02020603050405020304" pitchFamily="18" charset="0"/>
              </a:rPr>
              <a:t>form carboxylic acids and hydroxylamine in an acidic environment (the industrial method of extracting hydroxylamine). The reaction proceeds through the stage of formation of hydroxamic acid</a:t>
            </a:r>
            <a:r>
              <a:rPr lang="uk-UA" sz="2400" dirty="0">
                <a:solidFill>
                  <a:schemeClr val="accent6">
                    <a:lumMod val="50000"/>
                  </a:schemeClr>
                </a:solidFill>
                <a:latin typeface="Times New Roman" panose="02020603050405020304" pitchFamily="18" charset="0"/>
                <a:cs typeface="Times New Roman" panose="02020603050405020304" pitchFamily="18" charset="0"/>
              </a:rPr>
              <a:t>.</a:t>
            </a:r>
            <a:endParaRPr lang="uk-UA" dirty="0">
              <a:solidFill>
                <a:schemeClr val="accent6">
                  <a:lumMod val="50000"/>
                </a:schemeClr>
              </a:solidFill>
              <a:latin typeface="Times New Roman" panose="02020603050405020304" pitchFamily="18" charset="0"/>
              <a:cs typeface="Times New Roman" panose="02020603050405020304" pitchFamily="18" charset="0"/>
            </a:endParaRPr>
          </a:p>
        </p:txBody>
      </p:sp>
      <p:graphicFrame>
        <p:nvGraphicFramePr>
          <p:cNvPr id="12" name="Object 4">
            <a:extLst>
              <a:ext uri="{FF2B5EF4-FFF2-40B4-BE49-F238E27FC236}">
                <a16:creationId xmlns:a16="http://schemas.microsoft.com/office/drawing/2014/main" id="{FECC0854-7653-435C-9BD3-D0E82EBE57FF}"/>
              </a:ext>
            </a:extLst>
          </p:cNvPr>
          <p:cNvGraphicFramePr>
            <a:graphicFrameLocks noChangeAspect="1"/>
          </p:cNvGraphicFramePr>
          <p:nvPr>
            <p:extLst>
              <p:ext uri="{D42A27DB-BD31-4B8C-83A1-F6EECF244321}">
                <p14:modId xmlns:p14="http://schemas.microsoft.com/office/powerpoint/2010/main" val="1713874937"/>
              </p:ext>
            </p:extLst>
          </p:nvPr>
        </p:nvGraphicFramePr>
        <p:xfrm>
          <a:off x="2111345" y="5475221"/>
          <a:ext cx="7969306" cy="1000132"/>
        </p:xfrm>
        <a:graphic>
          <a:graphicData uri="http://schemas.openxmlformats.org/presentationml/2006/ole">
            <mc:AlternateContent xmlns:mc="http://schemas.openxmlformats.org/markup-compatibility/2006">
              <mc:Choice xmlns:v="urn:schemas-microsoft-com:vml" Requires="v">
                <p:oleObj name="Document" r:id="rId4" imgW="4781520" imgH="600120" progId="ChemWindow.Document">
                  <p:embed/>
                </p:oleObj>
              </mc:Choice>
              <mc:Fallback>
                <p:oleObj name="Document" r:id="rId4" imgW="4781520" imgH="600120" progId="ChemWindow.Document">
                  <p:embed/>
                  <p:pic>
                    <p:nvPicPr>
                      <p:cNvPr id="8196"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11345" y="5475221"/>
                        <a:ext cx="7969306" cy="10001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33972065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6C75693D-C7D3-4EA7-B99A-5E295BC88A21}"/>
              </a:ext>
            </a:extLst>
          </p:cNvPr>
          <p:cNvSpPr txBox="1">
            <a:spLocks noChangeArrowheads="1"/>
          </p:cNvSpPr>
          <p:nvPr/>
        </p:nvSpPr>
        <p:spPr bwMode="auto">
          <a:xfrm>
            <a:off x="4365171" y="184507"/>
            <a:ext cx="3461657" cy="74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4400" kern="1200">
                <a:solidFill>
                  <a:schemeClr val="bg2"/>
                </a:solidFill>
                <a:latin typeface="+mj-lt"/>
                <a:ea typeface="+mj-ea"/>
                <a:cs typeface="+mj-cs"/>
              </a:defRPr>
            </a:lvl1pPr>
            <a:lvl2pPr algn="l" rtl="0" eaLnBrk="1" fontAlgn="base" hangingPunct="1">
              <a:spcBef>
                <a:spcPct val="0"/>
              </a:spcBef>
              <a:spcAft>
                <a:spcPct val="0"/>
              </a:spcAft>
              <a:defRPr sz="4400">
                <a:solidFill>
                  <a:schemeClr val="bg2"/>
                </a:solidFill>
                <a:latin typeface="Microsoft Sans Serif" panose="020B0604020202020204" pitchFamily="34" charset="0"/>
              </a:defRPr>
            </a:lvl2pPr>
            <a:lvl3pPr algn="l" rtl="0" eaLnBrk="1" fontAlgn="base" hangingPunct="1">
              <a:spcBef>
                <a:spcPct val="0"/>
              </a:spcBef>
              <a:spcAft>
                <a:spcPct val="0"/>
              </a:spcAft>
              <a:defRPr sz="4400">
                <a:solidFill>
                  <a:schemeClr val="bg2"/>
                </a:solidFill>
                <a:latin typeface="Microsoft Sans Serif" panose="020B0604020202020204" pitchFamily="34" charset="0"/>
              </a:defRPr>
            </a:lvl3pPr>
            <a:lvl4pPr algn="l" rtl="0" eaLnBrk="1" fontAlgn="base" hangingPunct="1">
              <a:spcBef>
                <a:spcPct val="0"/>
              </a:spcBef>
              <a:spcAft>
                <a:spcPct val="0"/>
              </a:spcAft>
              <a:defRPr sz="4400">
                <a:solidFill>
                  <a:schemeClr val="bg2"/>
                </a:solidFill>
                <a:latin typeface="Microsoft Sans Serif" panose="020B0604020202020204" pitchFamily="34" charset="0"/>
              </a:defRPr>
            </a:lvl4pPr>
            <a:lvl5pPr algn="l" rtl="0" eaLnBrk="1" fontAlgn="base" hangingPunct="1">
              <a:spcBef>
                <a:spcPct val="0"/>
              </a:spcBef>
              <a:spcAft>
                <a:spcPct val="0"/>
              </a:spcAft>
              <a:defRPr sz="4400">
                <a:solidFill>
                  <a:schemeClr val="bg2"/>
                </a:solidFill>
                <a:latin typeface="Microsoft Sans Serif" panose="020B0604020202020204" pitchFamily="34" charset="0"/>
              </a:defRPr>
            </a:lvl5pPr>
            <a:lvl6pPr marL="457200" algn="l" rtl="0" eaLnBrk="1" fontAlgn="base" hangingPunct="1">
              <a:spcBef>
                <a:spcPct val="0"/>
              </a:spcBef>
              <a:spcAft>
                <a:spcPct val="0"/>
              </a:spcAft>
              <a:defRPr sz="4400">
                <a:solidFill>
                  <a:schemeClr val="bg2"/>
                </a:solidFill>
                <a:latin typeface="Microsoft Sans Serif" panose="020B0604020202020204" pitchFamily="34" charset="0"/>
              </a:defRPr>
            </a:lvl6pPr>
            <a:lvl7pPr marL="914400" algn="l" rtl="0" eaLnBrk="1" fontAlgn="base" hangingPunct="1">
              <a:spcBef>
                <a:spcPct val="0"/>
              </a:spcBef>
              <a:spcAft>
                <a:spcPct val="0"/>
              </a:spcAft>
              <a:defRPr sz="4400">
                <a:solidFill>
                  <a:schemeClr val="bg2"/>
                </a:solidFill>
                <a:latin typeface="Microsoft Sans Serif" panose="020B0604020202020204" pitchFamily="34" charset="0"/>
              </a:defRPr>
            </a:lvl7pPr>
            <a:lvl8pPr marL="1371600" algn="l" rtl="0" eaLnBrk="1" fontAlgn="base" hangingPunct="1">
              <a:spcBef>
                <a:spcPct val="0"/>
              </a:spcBef>
              <a:spcAft>
                <a:spcPct val="0"/>
              </a:spcAft>
              <a:defRPr sz="4400">
                <a:solidFill>
                  <a:schemeClr val="bg2"/>
                </a:solidFill>
                <a:latin typeface="Microsoft Sans Serif" panose="020B0604020202020204" pitchFamily="34" charset="0"/>
              </a:defRPr>
            </a:lvl8pPr>
            <a:lvl9pPr marL="1828800" algn="l" rtl="0" eaLnBrk="1" fontAlgn="base" hangingPunct="1">
              <a:spcBef>
                <a:spcPct val="0"/>
              </a:spcBef>
              <a:spcAft>
                <a:spcPct val="0"/>
              </a:spcAft>
              <a:defRPr sz="4400">
                <a:solidFill>
                  <a:schemeClr val="bg2"/>
                </a:solidFill>
                <a:latin typeface="Microsoft Sans Serif" panose="020B0604020202020204" pitchFamily="34" charset="0"/>
              </a:defRPr>
            </a:lvl9pPr>
          </a:lstStyle>
          <a:p>
            <a:r>
              <a:rPr lang="en-US" altLang="uk-UA" sz="2800" b="1" dirty="0">
                <a:latin typeface="Times New Roman" panose="02020603050405020304" pitchFamily="18" charset="0"/>
                <a:cs typeface="Times New Roman" panose="02020603050405020304" pitchFamily="18" charset="0"/>
              </a:rPr>
              <a:t>Chemical properties</a:t>
            </a:r>
            <a:endParaRPr lang="uk-UA" altLang="uk-UA" sz="2800" dirty="0">
              <a:latin typeface="Times New Roman" panose="02020603050405020304" pitchFamily="18" charset="0"/>
              <a:cs typeface="Times New Roman" panose="02020603050405020304" pitchFamily="18" charset="0"/>
            </a:endParaRPr>
          </a:p>
        </p:txBody>
      </p:sp>
      <p:sp>
        <p:nvSpPr>
          <p:cNvPr id="3" name="Rectangle 4">
            <a:extLst>
              <a:ext uri="{FF2B5EF4-FFF2-40B4-BE49-F238E27FC236}">
                <a16:creationId xmlns:a16="http://schemas.microsoft.com/office/drawing/2014/main" id="{D65E8CB7-6552-45ED-B7A4-4A68E2441AEB}"/>
              </a:ext>
            </a:extLst>
          </p:cNvPr>
          <p:cNvSpPr txBox="1">
            <a:spLocks noChangeArrowheads="1"/>
          </p:cNvSpPr>
          <p:nvPr/>
        </p:nvSpPr>
        <p:spPr bwMode="auto">
          <a:xfrm>
            <a:off x="1558082" y="1066671"/>
            <a:ext cx="8388350" cy="4603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0"/>
              </a:spcBef>
              <a:buFontTx/>
              <a:buNone/>
            </a:pPr>
            <a:r>
              <a:rPr lang="uk-UA" altLang="uk-UA" sz="2400" b="1" dirty="0">
                <a:solidFill>
                  <a:schemeClr val="accent6">
                    <a:lumMod val="50000"/>
                  </a:schemeClr>
                </a:solidFill>
                <a:latin typeface="Times New Roman" panose="02020603050405020304" pitchFamily="18" charset="0"/>
              </a:rPr>
              <a:t>5. </a:t>
            </a:r>
            <a:r>
              <a:rPr lang="en-US" altLang="uk-UA" sz="2400" b="1" dirty="0">
                <a:solidFill>
                  <a:schemeClr val="accent6">
                    <a:lumMod val="50000"/>
                  </a:schemeClr>
                </a:solidFill>
                <a:latin typeface="Times New Roman" panose="02020603050405020304" pitchFamily="18" charset="0"/>
              </a:rPr>
              <a:t>Reduction of nitro compounds</a:t>
            </a:r>
            <a:r>
              <a:rPr lang="uk-UA" altLang="uk-UA" sz="2400" b="1" dirty="0">
                <a:solidFill>
                  <a:schemeClr val="accent6">
                    <a:lumMod val="50000"/>
                  </a:schemeClr>
                </a:solidFill>
                <a:latin typeface="Times New Roman" panose="02020603050405020304" pitchFamily="18" charset="0"/>
              </a:rPr>
              <a:t>:</a:t>
            </a:r>
          </a:p>
        </p:txBody>
      </p:sp>
      <p:graphicFrame>
        <p:nvGraphicFramePr>
          <p:cNvPr id="4" name="Object 5">
            <a:extLst>
              <a:ext uri="{FF2B5EF4-FFF2-40B4-BE49-F238E27FC236}">
                <a16:creationId xmlns:a16="http://schemas.microsoft.com/office/drawing/2014/main" id="{4CF60657-ED4E-4098-AE8D-1C975421AB92}"/>
              </a:ext>
            </a:extLst>
          </p:cNvPr>
          <p:cNvGraphicFramePr>
            <a:graphicFrameLocks noChangeAspect="1"/>
          </p:cNvGraphicFramePr>
          <p:nvPr>
            <p:extLst>
              <p:ext uri="{D42A27DB-BD31-4B8C-83A1-F6EECF244321}">
                <p14:modId xmlns:p14="http://schemas.microsoft.com/office/powerpoint/2010/main" val="1080810309"/>
              </p:ext>
            </p:extLst>
          </p:nvPr>
        </p:nvGraphicFramePr>
        <p:xfrm>
          <a:off x="2629989" y="1806573"/>
          <a:ext cx="6932022" cy="710585"/>
        </p:xfrm>
        <a:graphic>
          <a:graphicData uri="http://schemas.openxmlformats.org/presentationml/2006/ole">
            <mc:AlternateContent xmlns:mc="http://schemas.openxmlformats.org/markup-compatibility/2006">
              <mc:Choice xmlns:v="urn:schemas-microsoft-com:vml" Requires="v">
                <p:oleObj name="CS ChemDraw Drawing" r:id="rId2" imgW="4260698" imgH="436961" progId="ChemDraw.Document.6.0">
                  <p:embed/>
                </p:oleObj>
              </mc:Choice>
              <mc:Fallback>
                <p:oleObj name="CS ChemDraw Drawing" r:id="rId2" imgW="4260698" imgH="436961" progId="ChemDraw.Document.6.0">
                  <p:embed/>
                  <p:pic>
                    <p:nvPicPr>
                      <p:cNvPr id="92165" name="Object 5">
                        <a:extLst>
                          <a:ext uri="{FF2B5EF4-FFF2-40B4-BE49-F238E27FC236}">
                            <a16:creationId xmlns:a16="http://schemas.microsoft.com/office/drawing/2014/main" id="{44D42658-33D6-4F50-BAF4-85C97825C4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9989" y="1806573"/>
                        <a:ext cx="6932022" cy="710585"/>
                      </a:xfrm>
                      <a:prstGeom prst="rect">
                        <a:avLst/>
                      </a:prstGeom>
                      <a:noFill/>
                      <a:ln>
                        <a:noFill/>
                      </a:ln>
                      <a:effectLst/>
                    </p:spPr>
                  </p:pic>
                </p:oleObj>
              </mc:Fallback>
            </mc:AlternateContent>
          </a:graphicData>
        </a:graphic>
      </p:graphicFrame>
      <p:graphicFrame>
        <p:nvGraphicFramePr>
          <p:cNvPr id="5" name="Object 7">
            <a:extLst>
              <a:ext uri="{FF2B5EF4-FFF2-40B4-BE49-F238E27FC236}">
                <a16:creationId xmlns:a16="http://schemas.microsoft.com/office/drawing/2014/main" id="{090A53CA-4F46-4C0B-803D-44C3DA569715}"/>
              </a:ext>
            </a:extLst>
          </p:cNvPr>
          <p:cNvGraphicFramePr>
            <a:graphicFrameLocks noChangeAspect="1"/>
          </p:cNvGraphicFramePr>
          <p:nvPr>
            <p:extLst>
              <p:ext uri="{D42A27DB-BD31-4B8C-83A1-F6EECF244321}">
                <p14:modId xmlns:p14="http://schemas.microsoft.com/office/powerpoint/2010/main" val="2878455556"/>
              </p:ext>
            </p:extLst>
          </p:nvPr>
        </p:nvGraphicFramePr>
        <p:xfrm>
          <a:off x="2458194" y="2755851"/>
          <a:ext cx="6588125" cy="2236787"/>
        </p:xfrm>
        <a:graphic>
          <a:graphicData uri="http://schemas.openxmlformats.org/presentationml/2006/ole">
            <mc:AlternateContent xmlns:mc="http://schemas.openxmlformats.org/markup-compatibility/2006">
              <mc:Choice xmlns:v="urn:schemas-microsoft-com:vml" Requires="v">
                <p:oleObj name="CS ChemDraw Drawing" r:id="rId4" imgW="4685955" imgH="1596664" progId="ChemDraw.Document.6.0">
                  <p:embed/>
                </p:oleObj>
              </mc:Choice>
              <mc:Fallback>
                <p:oleObj name="CS ChemDraw Drawing" r:id="rId4" imgW="4685955" imgH="1596664" progId="ChemDraw.Document.6.0">
                  <p:embed/>
                  <p:pic>
                    <p:nvPicPr>
                      <p:cNvPr id="92167" name="Object 7">
                        <a:extLst>
                          <a:ext uri="{FF2B5EF4-FFF2-40B4-BE49-F238E27FC236}">
                            <a16:creationId xmlns:a16="http://schemas.microsoft.com/office/drawing/2014/main" id="{8E8C3246-BCA1-4E05-85C7-7602CFE4CF1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58194" y="2755851"/>
                        <a:ext cx="6588125" cy="2236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 name="Object 20">
            <a:extLst>
              <a:ext uri="{FF2B5EF4-FFF2-40B4-BE49-F238E27FC236}">
                <a16:creationId xmlns:a16="http://schemas.microsoft.com/office/drawing/2014/main" id="{1DBADBEB-16B6-47DD-A2C9-C821A5B3E339}"/>
              </a:ext>
            </a:extLst>
          </p:cNvPr>
          <p:cNvGraphicFramePr>
            <a:graphicFrameLocks noChangeAspect="1"/>
          </p:cNvGraphicFramePr>
          <p:nvPr>
            <p:extLst>
              <p:ext uri="{D42A27DB-BD31-4B8C-83A1-F6EECF244321}">
                <p14:modId xmlns:p14="http://schemas.microsoft.com/office/powerpoint/2010/main" val="1656780500"/>
              </p:ext>
            </p:extLst>
          </p:nvPr>
        </p:nvGraphicFramePr>
        <p:xfrm>
          <a:off x="2445726" y="5487323"/>
          <a:ext cx="7300548" cy="460375"/>
        </p:xfrm>
        <a:graphic>
          <a:graphicData uri="http://schemas.openxmlformats.org/presentationml/2006/ole">
            <mc:AlternateContent xmlns:mc="http://schemas.openxmlformats.org/markup-compatibility/2006">
              <mc:Choice xmlns:v="urn:schemas-microsoft-com:vml" Requires="v">
                <p:oleObj name="CS ChemDraw Drawing" r:id="rId6" imgW="3520074" imgH="222057" progId="ChemDraw.Document.6.0">
                  <p:embed/>
                </p:oleObj>
              </mc:Choice>
              <mc:Fallback>
                <p:oleObj name="CS ChemDraw Drawing" r:id="rId6" imgW="3520074" imgH="222057" progId="ChemDraw.Document.6.0">
                  <p:embed/>
                  <p:pic>
                    <p:nvPicPr>
                      <p:cNvPr id="92180" name="Object 20">
                        <a:extLst>
                          <a:ext uri="{FF2B5EF4-FFF2-40B4-BE49-F238E27FC236}">
                            <a16:creationId xmlns:a16="http://schemas.microsoft.com/office/drawing/2014/main" id="{9B45CD36-70C5-4E40-94F1-763905A5848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45726" y="5487323"/>
                        <a:ext cx="7300548" cy="460375"/>
                      </a:xfrm>
                      <a:prstGeom prst="rect">
                        <a:avLst/>
                      </a:prstGeom>
                      <a:noFill/>
                      <a:ln>
                        <a:noFill/>
                      </a:ln>
                      <a:effectLst/>
                    </p:spPr>
                  </p:pic>
                </p:oleObj>
              </mc:Fallback>
            </mc:AlternateContent>
          </a:graphicData>
        </a:graphic>
      </p:graphicFrame>
      <p:sp>
        <p:nvSpPr>
          <p:cNvPr id="7" name="Прямокутник 6">
            <a:extLst>
              <a:ext uri="{FF2B5EF4-FFF2-40B4-BE49-F238E27FC236}">
                <a16:creationId xmlns:a16="http://schemas.microsoft.com/office/drawing/2014/main" id="{D71F1A8A-FE36-477E-A185-EF4E5BF33B00}"/>
              </a:ext>
            </a:extLst>
          </p:cNvPr>
          <p:cNvSpPr/>
          <p:nvPr/>
        </p:nvSpPr>
        <p:spPr bwMode="auto">
          <a:xfrm>
            <a:off x="7286920" y="3714161"/>
            <a:ext cx="2026762" cy="460375"/>
          </a:xfrm>
          <a:prstGeom prst="rect">
            <a:avLst/>
          </a:prstGeom>
          <a:ln/>
        </p:spPr>
        <p:style>
          <a:lnRef idx="1">
            <a:schemeClr val="accent2"/>
          </a:lnRef>
          <a:fillRef idx="3">
            <a:schemeClr val="accent2"/>
          </a:fillRef>
          <a:effectRef idx="2">
            <a:schemeClr val="accent2"/>
          </a:effectRef>
          <a:fontRef idx="minor">
            <a:schemeClr val="lt1"/>
          </a:fontRef>
        </p:style>
        <p:txBody>
          <a:bodyPr vert="horz" wrap="none" lIns="91440" tIns="45720" rIns="91440" bIns="45720" numCol="1" rtlCol="0" anchor="ctr" anchorCtr="0" compatLnSpc="1">
            <a:prstTxWarp prst="textNoShape">
              <a:avLst/>
            </a:prstTxWarp>
          </a:bodyPr>
          <a:lstStyle/>
          <a:p>
            <a:r>
              <a:rPr lang="en-US" dirty="0" err="1">
                <a:solidFill>
                  <a:schemeClr val="bg1"/>
                </a:solidFill>
                <a:latin typeface="Times New Roman" panose="02020603050405020304" pitchFamily="18" charset="0"/>
                <a:cs typeface="Times New Roman" panose="02020603050405020304" pitchFamily="18" charset="0"/>
              </a:rPr>
              <a:t>Zinin's</a:t>
            </a:r>
            <a:r>
              <a:rPr lang="en-US" dirty="0">
                <a:solidFill>
                  <a:schemeClr val="bg1"/>
                </a:solidFill>
                <a:latin typeface="Times New Roman" panose="02020603050405020304" pitchFamily="18" charset="0"/>
                <a:cs typeface="Times New Roman" panose="02020603050405020304" pitchFamily="18" charset="0"/>
              </a:rPr>
              <a:t> reaction</a:t>
            </a:r>
            <a:endParaRPr kumimoji="0" lang="uk-UA" sz="2400" b="0" i="0" u="none" strike="noStrike" cap="none" normalizeH="0" baseline="0" dirty="0">
              <a:ln>
                <a:noFill/>
              </a:ln>
              <a:solidFill>
                <a:schemeClr val="bg1"/>
              </a:solidFill>
              <a:effectLst/>
              <a:latin typeface="Times New Roman" panose="02020603050405020304" pitchFamily="18" charset="0"/>
              <a:cs typeface="Times New Roman" panose="02020603050405020304" pitchFamily="18" charset="0"/>
            </a:endParaRPr>
          </a:p>
        </p:txBody>
      </p:sp>
      <p:sp>
        <p:nvSpPr>
          <p:cNvPr id="8" name="Прямокутник 7">
            <a:extLst>
              <a:ext uri="{FF2B5EF4-FFF2-40B4-BE49-F238E27FC236}">
                <a16:creationId xmlns:a16="http://schemas.microsoft.com/office/drawing/2014/main" id="{A782B606-0C4A-459E-81CB-17E47C4F84CC}"/>
              </a:ext>
            </a:extLst>
          </p:cNvPr>
          <p:cNvSpPr/>
          <p:nvPr/>
        </p:nvSpPr>
        <p:spPr bwMode="auto">
          <a:xfrm>
            <a:off x="4582997" y="4497211"/>
            <a:ext cx="2825429" cy="460375"/>
          </a:xfrm>
          <a:prstGeom prst="rect">
            <a:avLst/>
          </a:prstGeom>
          <a:ln/>
        </p:spPr>
        <p:style>
          <a:lnRef idx="1">
            <a:schemeClr val="accent2"/>
          </a:lnRef>
          <a:fillRef idx="3">
            <a:schemeClr val="accent2"/>
          </a:fillRef>
          <a:effectRef idx="2">
            <a:schemeClr val="accent2"/>
          </a:effectRef>
          <a:fontRef idx="minor">
            <a:schemeClr val="lt1"/>
          </a:fontRef>
        </p:style>
        <p:txBody>
          <a:bodyPr vert="horz" wrap="none" lIns="91440" tIns="45720" rIns="91440" bIns="45720" numCol="1" rtlCol="0" anchor="ctr" anchorCtr="0" compatLnSpc="1">
            <a:prstTxWarp prst="textNoShape">
              <a:avLst/>
            </a:prstTxWarp>
          </a:bodyPr>
          <a:lstStyle/>
          <a:p>
            <a:r>
              <a:rPr lang="en-US" dirty="0">
                <a:solidFill>
                  <a:schemeClr val="bg1"/>
                </a:solidFill>
                <a:latin typeface="Times New Roman" panose="02020603050405020304" pitchFamily="18" charset="0"/>
                <a:cs typeface="Times New Roman" panose="02020603050405020304" pitchFamily="18" charset="0"/>
              </a:rPr>
              <a:t>Phenylamine (</a:t>
            </a:r>
            <a:r>
              <a:rPr lang="en-US" dirty="0" err="1">
                <a:solidFill>
                  <a:schemeClr val="bg1"/>
                </a:solidFill>
                <a:latin typeface="Times New Roman" panose="02020603050405020304" pitchFamily="18" charset="0"/>
                <a:cs typeface="Times New Roman" panose="02020603050405020304" pitchFamily="18" charset="0"/>
              </a:rPr>
              <a:t>Anline</a:t>
            </a:r>
            <a:r>
              <a:rPr lang="en-US" dirty="0">
                <a:solidFill>
                  <a:schemeClr val="bg1"/>
                </a:solidFill>
                <a:latin typeface="Times New Roman" panose="02020603050405020304" pitchFamily="18" charset="0"/>
                <a:cs typeface="Times New Roman" panose="02020603050405020304" pitchFamily="18" charset="0"/>
              </a:rPr>
              <a:t>)</a:t>
            </a:r>
            <a:endParaRPr kumimoji="0" lang="uk-UA" sz="2400" b="0" i="0" u="none" strike="noStrike" cap="none" normalizeH="0" baseline="0" dirty="0">
              <a:ln>
                <a:noFill/>
              </a:ln>
              <a:solidFill>
                <a:schemeClr val="bg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18874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1" fill="hold" grpId="0" nodeType="clickEffect">
                                  <p:stCondLst>
                                    <p:cond delay="0"/>
                                  </p:stCondLst>
                                  <p:childTnLst>
                                    <p:anim calcmode="lin" valueType="num">
                                      <p:cBhvr additive="base">
                                        <p:cTn id="6" dur="500"/>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7" dur="500"/>
                                        <p:tgtEl>
                                          <p:spTgt spid="3">
                                            <p:txEl>
                                              <p:pRg st="0" end="0"/>
                                            </p:txEl>
                                          </p:spTgt>
                                        </p:tgtEl>
                                        <p:attrNameLst>
                                          <p:attrName>ppt_y</p:attrName>
                                        </p:attrNameLst>
                                      </p:cBhvr>
                                      <p:tavLst>
                                        <p:tav tm="0">
                                          <p:val>
                                            <p:strVal val="ppt_y"/>
                                          </p:val>
                                        </p:tav>
                                        <p:tav tm="100000">
                                          <p:val>
                                            <p:strVal val="0-ppt_h/2"/>
                                          </p:val>
                                        </p:tav>
                                      </p:tavLst>
                                    </p:anim>
                                    <p:set>
                                      <p:cBhvr>
                                        <p:cTn id="8" dur="1" fill="hold">
                                          <p:stCondLst>
                                            <p:cond delay="499"/>
                                          </p:stCondLst>
                                        </p:cTn>
                                        <p:tgtEl>
                                          <p:spTgt spid="3">
                                            <p:txEl>
                                              <p:pRg st="0" end="0"/>
                                            </p:txEl>
                                          </p:spTgt>
                                        </p:tgtEl>
                                        <p:attrNameLst>
                                          <p:attrName>style.visibility</p:attrName>
                                        </p:attrNameLst>
                                      </p:cBhvr>
                                      <p:to>
                                        <p:strVal val="hidden"/>
                                      </p:to>
                                    </p:set>
                                  </p:childTnLst>
                                </p:cTn>
                              </p:par>
                              <p:par>
                                <p:cTn id="9" presetID="2" presetClass="entr" presetSubtype="1" fill="hold" grpId="1"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0-#ppt_h/2"/>
                                          </p:val>
                                        </p:tav>
                                        <p:tav tm="100000">
                                          <p:val>
                                            <p:strVal val="#ppt_y"/>
                                          </p:val>
                                        </p:tav>
                                      </p:tavLst>
                                    </p:anim>
                                  </p:childTnLst>
                                </p:cTn>
                              </p:par>
                              <p:par>
                                <p:cTn id="13" presetID="2" presetClass="exit" presetSubtype="1" fill="hold" nodeType="withEffect">
                                  <p:stCondLst>
                                    <p:cond delay="0"/>
                                  </p:stCondLst>
                                  <p:childTnLst>
                                    <p:anim calcmode="lin" valueType="num">
                                      <p:cBhvr additive="base">
                                        <p:cTn id="14" dur="500"/>
                                        <p:tgtEl>
                                          <p:spTgt spid="4"/>
                                        </p:tgtEl>
                                        <p:attrNameLst>
                                          <p:attrName>ppt_x</p:attrName>
                                        </p:attrNameLst>
                                      </p:cBhvr>
                                      <p:tavLst>
                                        <p:tav tm="0">
                                          <p:val>
                                            <p:strVal val="ppt_x"/>
                                          </p:val>
                                        </p:tav>
                                        <p:tav tm="100000">
                                          <p:val>
                                            <p:strVal val="ppt_x"/>
                                          </p:val>
                                        </p:tav>
                                      </p:tavLst>
                                    </p:anim>
                                    <p:anim calcmode="lin" valueType="num">
                                      <p:cBhvr additive="base">
                                        <p:cTn id="15" dur="500"/>
                                        <p:tgtEl>
                                          <p:spTgt spid="4"/>
                                        </p:tgtEl>
                                        <p:attrNameLst>
                                          <p:attrName>ppt_y</p:attrName>
                                        </p:attrNameLst>
                                      </p:cBhvr>
                                      <p:tavLst>
                                        <p:tav tm="0">
                                          <p:val>
                                            <p:strVal val="ppt_y"/>
                                          </p:val>
                                        </p:tav>
                                        <p:tav tm="100000">
                                          <p:val>
                                            <p:strVal val="0-ppt_h/2"/>
                                          </p:val>
                                        </p:tav>
                                      </p:tavLst>
                                    </p:anim>
                                    <p:set>
                                      <p:cBhvr>
                                        <p:cTn id="16" dur="1" fill="hold">
                                          <p:stCondLst>
                                            <p:cond delay="499"/>
                                          </p:stCondLst>
                                        </p:cTn>
                                        <p:tgtEl>
                                          <p:spTgt spid="4"/>
                                        </p:tgtEl>
                                        <p:attrNameLst>
                                          <p:attrName>style.visibility</p:attrName>
                                        </p:attrNameLst>
                                      </p:cBhvr>
                                      <p:to>
                                        <p:strVal val="hidden"/>
                                      </p:to>
                                    </p:set>
                                  </p:childTnLst>
                                </p:cTn>
                              </p:par>
                              <p:par>
                                <p:cTn id="17" presetID="2" presetClass="entr" presetSubtype="1"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0-#ppt_h/2"/>
                                          </p:val>
                                        </p:tav>
                                        <p:tav tm="100000">
                                          <p:val>
                                            <p:strVal val="#ppt_y"/>
                                          </p:val>
                                        </p:tav>
                                      </p:tavLst>
                                    </p:anim>
                                  </p:childTnLst>
                                </p:cTn>
                              </p:par>
                              <p:par>
                                <p:cTn id="21" presetID="64" presetClass="path" presetSubtype="0" accel="50000" decel="50000" fill="hold" nodeType="withEffect">
                                  <p:stCondLst>
                                    <p:cond delay="0"/>
                                  </p:stCondLst>
                                  <p:childTnLst>
                                    <p:animMotion origin="layout" path="M -2.5E-6 -2.22222E-6 L -0.00208 -0.3625 " pathEditMode="relative" rAng="0" ptsTypes="AA">
                                      <p:cBhvr>
                                        <p:cTn id="22" dur="2000" fill="hold"/>
                                        <p:tgtEl>
                                          <p:spTgt spid="5"/>
                                        </p:tgtEl>
                                        <p:attrNameLst>
                                          <p:attrName>ppt_x</p:attrName>
                                          <p:attrName>ppt_y</p:attrName>
                                        </p:attrNameLst>
                                      </p:cBhvr>
                                      <p:rCtr x="-104" y="-18125"/>
                                    </p:animMotion>
                                  </p:childTnLst>
                                </p:cTn>
                              </p:par>
                              <p:par>
                                <p:cTn id="23" presetID="6" presetClass="emph" presetSubtype="0" fill="hold" nodeType="withEffect">
                                  <p:stCondLst>
                                    <p:cond delay="0"/>
                                  </p:stCondLst>
                                  <p:childTnLst>
                                    <p:animScale>
                                      <p:cBhvr>
                                        <p:cTn id="24" dur="2000" fill="hold"/>
                                        <p:tgtEl>
                                          <p:spTgt spid="5"/>
                                        </p:tgtEl>
                                      </p:cBhvr>
                                      <p:by x="70000" y="70000"/>
                                    </p:animScale>
                                  </p:childTnLst>
                                </p:cTn>
                              </p:par>
                              <p:par>
                                <p:cTn id="25" presetID="2" presetClass="exit" presetSubtype="4" fill="hold" nodeType="withEffect">
                                  <p:stCondLst>
                                    <p:cond delay="0"/>
                                  </p:stCondLst>
                                  <p:childTnLst>
                                    <p:anim calcmode="lin" valueType="num">
                                      <p:cBhvr additive="base">
                                        <p:cTn id="26" dur="500"/>
                                        <p:tgtEl>
                                          <p:spTgt spid="5"/>
                                        </p:tgtEl>
                                        <p:attrNameLst>
                                          <p:attrName>ppt_x</p:attrName>
                                        </p:attrNameLst>
                                      </p:cBhvr>
                                      <p:tavLst>
                                        <p:tav tm="0">
                                          <p:val>
                                            <p:strVal val="ppt_x"/>
                                          </p:val>
                                        </p:tav>
                                        <p:tav tm="100000">
                                          <p:val>
                                            <p:strVal val="ppt_x"/>
                                          </p:val>
                                        </p:tav>
                                      </p:tavLst>
                                    </p:anim>
                                    <p:anim calcmode="lin" valueType="num">
                                      <p:cBhvr additive="base">
                                        <p:cTn id="27" dur="500"/>
                                        <p:tgtEl>
                                          <p:spTgt spid="5"/>
                                        </p:tgtEl>
                                        <p:attrNameLst>
                                          <p:attrName>ppt_y</p:attrName>
                                        </p:attrNameLst>
                                      </p:cBhvr>
                                      <p:tavLst>
                                        <p:tav tm="0">
                                          <p:val>
                                            <p:strVal val="ppt_y"/>
                                          </p:val>
                                        </p:tav>
                                        <p:tav tm="100000">
                                          <p:val>
                                            <p:strVal val="1+ppt_h/2"/>
                                          </p:val>
                                        </p:tav>
                                      </p:tavLst>
                                    </p:anim>
                                    <p:set>
                                      <p:cBhvr>
                                        <p:cTn id="28" dur="1" fill="hold">
                                          <p:stCondLst>
                                            <p:cond delay="499"/>
                                          </p:stCondLst>
                                        </p:cTn>
                                        <p:tgtEl>
                                          <p:spTgt spid="5"/>
                                        </p:tgtEl>
                                        <p:attrNameLst>
                                          <p:attrName>style.visibility</p:attrName>
                                        </p:attrNameLst>
                                      </p:cBhvr>
                                      <p:to>
                                        <p:strVal val="hidden"/>
                                      </p:to>
                                    </p:set>
                                  </p:childTnLst>
                                </p:cTn>
                              </p:par>
                              <p:par>
                                <p:cTn id="29" presetID="2" presetClass="entr" presetSubtype="1" fill="hold"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ppt_x"/>
                                          </p:val>
                                        </p:tav>
                                        <p:tav tm="100000">
                                          <p:val>
                                            <p:strVal val="#ppt_x"/>
                                          </p:val>
                                        </p:tav>
                                      </p:tavLst>
                                    </p:anim>
                                    <p:anim calcmode="lin" valueType="num">
                                      <p:cBhvr additive="base">
                                        <p:cTn id="32" dur="500" fill="hold"/>
                                        <p:tgtEl>
                                          <p:spTgt spid="5"/>
                                        </p:tgtEl>
                                        <p:attrNameLst>
                                          <p:attrName>ppt_y</p:attrName>
                                        </p:attrNameLst>
                                      </p:cBhvr>
                                      <p:tavLst>
                                        <p:tav tm="0">
                                          <p:val>
                                            <p:strVal val="0-#ppt_h/2"/>
                                          </p:val>
                                        </p:tav>
                                        <p:tav tm="100000">
                                          <p:val>
                                            <p:strVal val="#ppt_y"/>
                                          </p:val>
                                        </p:tav>
                                      </p:tavLst>
                                    </p:anim>
                                  </p:childTnLst>
                                </p:cTn>
                              </p:par>
                              <p:par>
                                <p:cTn id="33" presetID="22" presetClass="entr" presetSubtype="1" fill="hold" nodeType="with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wipe(up)">
                                      <p:cBhvr>
                                        <p:cTn id="3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68BAFF1-1CF5-497F-8B6B-AD9F82F40F92}"/>
              </a:ext>
            </a:extLst>
          </p:cNvPr>
          <p:cNvSpPr txBox="1"/>
          <p:nvPr/>
        </p:nvSpPr>
        <p:spPr>
          <a:xfrm>
            <a:off x="3048786" y="155666"/>
            <a:ext cx="6094428" cy="523220"/>
          </a:xfrm>
          <a:prstGeom prst="rect">
            <a:avLst/>
          </a:prstGeom>
          <a:noFill/>
        </p:spPr>
        <p:txBody>
          <a:bodyPr wrap="square">
            <a:spAutoFit/>
          </a:bodyPr>
          <a:lstStyle/>
          <a:p>
            <a:r>
              <a:rPr lang="en-US" sz="2800" b="1" dirty="0">
                <a:solidFill>
                  <a:schemeClr val="accent6">
                    <a:lumMod val="50000"/>
                  </a:schemeClr>
                </a:solidFill>
                <a:effectLst/>
                <a:latin typeface="Times New Roman" panose="02020603050405020304" pitchFamily="18" charset="0"/>
                <a:ea typeface="Calibri" panose="020F0502020204030204" pitchFamily="34" charset="0"/>
              </a:rPr>
              <a:t>Aromatic nitro compounds</a:t>
            </a:r>
            <a:endParaRPr lang="uk-UA" sz="2800" dirty="0">
              <a:solidFill>
                <a:schemeClr val="accent6">
                  <a:lumMod val="50000"/>
                </a:schemeClr>
              </a:solidFill>
            </a:endParaRPr>
          </a:p>
        </p:txBody>
      </p:sp>
      <p:sp>
        <p:nvSpPr>
          <p:cNvPr id="4" name="Rectangle 2">
            <a:extLst>
              <a:ext uri="{FF2B5EF4-FFF2-40B4-BE49-F238E27FC236}">
                <a16:creationId xmlns:a16="http://schemas.microsoft.com/office/drawing/2014/main" id="{938873A8-85FA-4257-9055-DC646557E1AE}"/>
              </a:ext>
            </a:extLst>
          </p:cNvPr>
          <p:cNvSpPr txBox="1">
            <a:spLocks noChangeArrowheads="1"/>
          </p:cNvSpPr>
          <p:nvPr/>
        </p:nvSpPr>
        <p:spPr bwMode="auto">
          <a:xfrm>
            <a:off x="4365171" y="542725"/>
            <a:ext cx="3461657" cy="74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4400" kern="1200">
                <a:solidFill>
                  <a:schemeClr val="bg2"/>
                </a:solidFill>
                <a:latin typeface="+mj-lt"/>
                <a:ea typeface="+mj-ea"/>
                <a:cs typeface="+mj-cs"/>
              </a:defRPr>
            </a:lvl1pPr>
            <a:lvl2pPr algn="l" rtl="0" eaLnBrk="1" fontAlgn="base" hangingPunct="1">
              <a:spcBef>
                <a:spcPct val="0"/>
              </a:spcBef>
              <a:spcAft>
                <a:spcPct val="0"/>
              </a:spcAft>
              <a:defRPr sz="4400">
                <a:solidFill>
                  <a:schemeClr val="bg2"/>
                </a:solidFill>
                <a:latin typeface="Microsoft Sans Serif" panose="020B0604020202020204" pitchFamily="34" charset="0"/>
              </a:defRPr>
            </a:lvl2pPr>
            <a:lvl3pPr algn="l" rtl="0" eaLnBrk="1" fontAlgn="base" hangingPunct="1">
              <a:spcBef>
                <a:spcPct val="0"/>
              </a:spcBef>
              <a:spcAft>
                <a:spcPct val="0"/>
              </a:spcAft>
              <a:defRPr sz="4400">
                <a:solidFill>
                  <a:schemeClr val="bg2"/>
                </a:solidFill>
                <a:latin typeface="Microsoft Sans Serif" panose="020B0604020202020204" pitchFamily="34" charset="0"/>
              </a:defRPr>
            </a:lvl3pPr>
            <a:lvl4pPr algn="l" rtl="0" eaLnBrk="1" fontAlgn="base" hangingPunct="1">
              <a:spcBef>
                <a:spcPct val="0"/>
              </a:spcBef>
              <a:spcAft>
                <a:spcPct val="0"/>
              </a:spcAft>
              <a:defRPr sz="4400">
                <a:solidFill>
                  <a:schemeClr val="bg2"/>
                </a:solidFill>
                <a:latin typeface="Microsoft Sans Serif" panose="020B0604020202020204" pitchFamily="34" charset="0"/>
              </a:defRPr>
            </a:lvl4pPr>
            <a:lvl5pPr algn="l" rtl="0" eaLnBrk="1" fontAlgn="base" hangingPunct="1">
              <a:spcBef>
                <a:spcPct val="0"/>
              </a:spcBef>
              <a:spcAft>
                <a:spcPct val="0"/>
              </a:spcAft>
              <a:defRPr sz="4400">
                <a:solidFill>
                  <a:schemeClr val="bg2"/>
                </a:solidFill>
                <a:latin typeface="Microsoft Sans Serif" panose="020B0604020202020204" pitchFamily="34" charset="0"/>
              </a:defRPr>
            </a:lvl5pPr>
            <a:lvl6pPr marL="457200" algn="l" rtl="0" eaLnBrk="1" fontAlgn="base" hangingPunct="1">
              <a:spcBef>
                <a:spcPct val="0"/>
              </a:spcBef>
              <a:spcAft>
                <a:spcPct val="0"/>
              </a:spcAft>
              <a:defRPr sz="4400">
                <a:solidFill>
                  <a:schemeClr val="bg2"/>
                </a:solidFill>
                <a:latin typeface="Microsoft Sans Serif" panose="020B0604020202020204" pitchFamily="34" charset="0"/>
              </a:defRPr>
            </a:lvl6pPr>
            <a:lvl7pPr marL="914400" algn="l" rtl="0" eaLnBrk="1" fontAlgn="base" hangingPunct="1">
              <a:spcBef>
                <a:spcPct val="0"/>
              </a:spcBef>
              <a:spcAft>
                <a:spcPct val="0"/>
              </a:spcAft>
              <a:defRPr sz="4400">
                <a:solidFill>
                  <a:schemeClr val="bg2"/>
                </a:solidFill>
                <a:latin typeface="Microsoft Sans Serif" panose="020B0604020202020204" pitchFamily="34" charset="0"/>
              </a:defRPr>
            </a:lvl7pPr>
            <a:lvl8pPr marL="1371600" algn="l" rtl="0" eaLnBrk="1" fontAlgn="base" hangingPunct="1">
              <a:spcBef>
                <a:spcPct val="0"/>
              </a:spcBef>
              <a:spcAft>
                <a:spcPct val="0"/>
              </a:spcAft>
              <a:defRPr sz="4400">
                <a:solidFill>
                  <a:schemeClr val="bg2"/>
                </a:solidFill>
                <a:latin typeface="Microsoft Sans Serif" panose="020B0604020202020204" pitchFamily="34" charset="0"/>
              </a:defRPr>
            </a:lvl8pPr>
            <a:lvl9pPr marL="1828800" algn="l" rtl="0" eaLnBrk="1" fontAlgn="base" hangingPunct="1">
              <a:spcBef>
                <a:spcPct val="0"/>
              </a:spcBef>
              <a:spcAft>
                <a:spcPct val="0"/>
              </a:spcAft>
              <a:defRPr sz="4400">
                <a:solidFill>
                  <a:schemeClr val="bg2"/>
                </a:solidFill>
                <a:latin typeface="Microsoft Sans Serif" panose="020B0604020202020204" pitchFamily="34" charset="0"/>
              </a:defRPr>
            </a:lvl9pPr>
          </a:lstStyle>
          <a:p>
            <a:r>
              <a:rPr lang="en-US" altLang="uk-UA" sz="2800" b="1" dirty="0">
                <a:latin typeface="Times New Roman" panose="02020603050405020304" pitchFamily="18" charset="0"/>
                <a:cs typeface="Times New Roman" panose="02020603050405020304" pitchFamily="18" charset="0"/>
              </a:rPr>
              <a:t>Methods of obtaining</a:t>
            </a:r>
            <a:endParaRPr lang="uk-UA" altLang="uk-UA" sz="2800"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F8CABF30-B384-43E8-90D4-91B092E606B2}"/>
              </a:ext>
            </a:extLst>
          </p:cNvPr>
          <p:cNvSpPr txBox="1"/>
          <p:nvPr/>
        </p:nvSpPr>
        <p:spPr>
          <a:xfrm>
            <a:off x="841342" y="1291279"/>
            <a:ext cx="4022888" cy="461665"/>
          </a:xfrm>
          <a:prstGeom prst="rect">
            <a:avLst/>
          </a:prstGeom>
          <a:noFill/>
        </p:spPr>
        <p:txBody>
          <a:bodyPr wrap="square">
            <a:spAutoFit/>
          </a:bodyPr>
          <a:lstStyle/>
          <a:p>
            <a:r>
              <a:rPr lang="uk-UA" b="1" dirty="0">
                <a:solidFill>
                  <a:schemeClr val="accent6">
                    <a:lumMod val="50000"/>
                  </a:schemeClr>
                </a:solidFill>
                <a:latin typeface="Times New Roman" panose="02020603050405020304" pitchFamily="18" charset="0"/>
                <a:cs typeface="Times New Roman" panose="02020603050405020304" pitchFamily="18" charset="0"/>
              </a:rPr>
              <a:t>1.	</a:t>
            </a:r>
            <a:r>
              <a:rPr lang="en-US" b="1" dirty="0">
                <a:solidFill>
                  <a:schemeClr val="accent6">
                    <a:lumMod val="50000"/>
                  </a:schemeClr>
                </a:solidFill>
                <a:latin typeface="Times New Roman" panose="02020603050405020304" pitchFamily="18" charset="0"/>
                <a:cs typeface="Times New Roman" panose="02020603050405020304" pitchFamily="18" charset="0"/>
              </a:rPr>
              <a:t> Nitration of arenes </a:t>
            </a:r>
            <a:r>
              <a:rPr lang="uk-UA" b="1" dirty="0">
                <a:solidFill>
                  <a:schemeClr val="accent6">
                    <a:lumMod val="50000"/>
                  </a:schemeClr>
                </a:solidFill>
                <a:latin typeface="Times New Roman" panose="02020603050405020304" pitchFamily="18" charset="0"/>
                <a:cs typeface="Times New Roman" panose="02020603050405020304" pitchFamily="18" charset="0"/>
              </a:rPr>
              <a:t>:</a:t>
            </a:r>
          </a:p>
        </p:txBody>
      </p:sp>
      <p:sp>
        <p:nvSpPr>
          <p:cNvPr id="10" name="TextBox 9">
            <a:extLst>
              <a:ext uri="{FF2B5EF4-FFF2-40B4-BE49-F238E27FC236}">
                <a16:creationId xmlns:a16="http://schemas.microsoft.com/office/drawing/2014/main" id="{3583767B-5B15-4DAE-A6D0-4E0A843B89FD}"/>
              </a:ext>
            </a:extLst>
          </p:cNvPr>
          <p:cNvSpPr txBox="1"/>
          <p:nvPr/>
        </p:nvSpPr>
        <p:spPr>
          <a:xfrm>
            <a:off x="0" y="1752944"/>
            <a:ext cx="12192000" cy="830997"/>
          </a:xfrm>
          <a:prstGeom prst="rect">
            <a:avLst/>
          </a:prstGeom>
          <a:noFill/>
        </p:spPr>
        <p:txBody>
          <a:bodyPr wrap="square">
            <a:spAutoFit/>
          </a:bodyPr>
          <a:lstStyle/>
          <a:p>
            <a:pPr algn="just"/>
            <a:r>
              <a:rPr lang="uk-UA" sz="2400" dirty="0">
                <a:solidFill>
                  <a:schemeClr val="accent6">
                    <a:lumMod val="50000"/>
                  </a:schemeClr>
                </a:solidFill>
                <a:effectLst/>
                <a:latin typeface="Times New Roman" panose="02020603050405020304" pitchFamily="18" charset="0"/>
                <a:ea typeface="Calibri" panose="020F0502020204030204" pitchFamily="34" charset="0"/>
              </a:rPr>
              <a:t>	</a:t>
            </a:r>
            <a:r>
              <a:rPr lang="en-US" sz="2400" dirty="0">
                <a:solidFill>
                  <a:schemeClr val="accent6">
                    <a:lumMod val="50000"/>
                  </a:schemeClr>
                </a:solidFill>
                <a:effectLst/>
                <a:latin typeface="Times New Roman" panose="02020603050405020304" pitchFamily="18" charset="0"/>
                <a:ea typeface="Calibri" panose="020F0502020204030204" pitchFamily="34" charset="0"/>
              </a:rPr>
              <a:t> The introduction of the second nitro group requires harsher conditions: high temperature, concentrated acids, prolonged heating. Introduction of the third nitro group occurs with difficulty</a:t>
            </a:r>
            <a:r>
              <a:rPr lang="uk-UA" sz="2400" dirty="0">
                <a:solidFill>
                  <a:schemeClr val="accent6">
                    <a:lumMod val="50000"/>
                  </a:schemeClr>
                </a:solidFill>
                <a:effectLst/>
                <a:latin typeface="Times New Roman" panose="02020603050405020304" pitchFamily="18" charset="0"/>
                <a:ea typeface="Calibri" panose="020F0502020204030204" pitchFamily="34" charset="0"/>
              </a:rPr>
              <a:t>.</a:t>
            </a:r>
            <a:endParaRPr lang="uk-UA" dirty="0">
              <a:solidFill>
                <a:schemeClr val="accent6">
                  <a:lumMod val="50000"/>
                </a:schemeClr>
              </a:solidFill>
            </a:endParaRPr>
          </a:p>
        </p:txBody>
      </p:sp>
      <p:graphicFrame>
        <p:nvGraphicFramePr>
          <p:cNvPr id="12" name="Об'єкт 11">
            <a:extLst>
              <a:ext uri="{FF2B5EF4-FFF2-40B4-BE49-F238E27FC236}">
                <a16:creationId xmlns:a16="http://schemas.microsoft.com/office/drawing/2014/main" id="{88CADDAB-5745-4B98-842E-79545F6B3142}"/>
              </a:ext>
            </a:extLst>
          </p:cNvPr>
          <p:cNvGraphicFramePr>
            <a:graphicFrameLocks noChangeAspect="1"/>
          </p:cNvGraphicFramePr>
          <p:nvPr>
            <p:extLst>
              <p:ext uri="{D42A27DB-BD31-4B8C-83A1-F6EECF244321}">
                <p14:modId xmlns:p14="http://schemas.microsoft.com/office/powerpoint/2010/main" val="2497064149"/>
              </p:ext>
            </p:extLst>
          </p:nvPr>
        </p:nvGraphicFramePr>
        <p:xfrm>
          <a:off x="1053713" y="2632761"/>
          <a:ext cx="10273110" cy="3033419"/>
        </p:xfrm>
        <a:graphic>
          <a:graphicData uri="http://schemas.openxmlformats.org/presentationml/2006/ole">
            <mc:AlternateContent xmlns:mc="http://schemas.openxmlformats.org/markup-compatibility/2006">
              <mc:Choice xmlns:v="urn:schemas-microsoft-com:vml" Requires="v">
                <p:oleObj name="ChemSketch" r:id="rId2" imgW="6647688" imgH="1962912" progId="ACD.ChemSketch.20">
                  <p:embed/>
                </p:oleObj>
              </mc:Choice>
              <mc:Fallback>
                <p:oleObj name="ChemSketch" r:id="rId2" imgW="6647688" imgH="1962912" progId="ACD.ChemSketch.20">
                  <p:embed/>
                  <p:pic>
                    <p:nvPicPr>
                      <p:cNvPr id="0"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3713" y="2632761"/>
                        <a:ext cx="10273110" cy="3033419"/>
                      </a:xfrm>
                      <a:prstGeom prst="rect">
                        <a:avLst/>
                      </a:prstGeom>
                      <a:noFill/>
                    </p:spPr>
                  </p:pic>
                </p:oleObj>
              </mc:Fallback>
            </mc:AlternateContent>
          </a:graphicData>
        </a:graphic>
      </p:graphicFrame>
      <p:sp>
        <p:nvSpPr>
          <p:cNvPr id="14" name="TextBox 13">
            <a:extLst>
              <a:ext uri="{FF2B5EF4-FFF2-40B4-BE49-F238E27FC236}">
                <a16:creationId xmlns:a16="http://schemas.microsoft.com/office/drawing/2014/main" id="{82DF0B54-EAA4-42E8-8CF7-BF285752D60A}"/>
              </a:ext>
            </a:extLst>
          </p:cNvPr>
          <p:cNvSpPr txBox="1"/>
          <p:nvPr/>
        </p:nvSpPr>
        <p:spPr>
          <a:xfrm>
            <a:off x="-1" y="5566721"/>
            <a:ext cx="12192000" cy="1200329"/>
          </a:xfrm>
          <a:prstGeom prst="rect">
            <a:avLst/>
          </a:prstGeom>
          <a:noFill/>
        </p:spPr>
        <p:txBody>
          <a:bodyPr wrap="square">
            <a:spAutoFit/>
          </a:bodyPr>
          <a:lstStyle/>
          <a:p>
            <a:pPr algn="just"/>
            <a:r>
              <a:rPr lang="uk-UA" sz="2400" dirty="0">
                <a:solidFill>
                  <a:schemeClr val="accent6">
                    <a:lumMod val="50000"/>
                  </a:schemeClr>
                </a:solidFill>
                <a:effectLst/>
                <a:latin typeface="Times New Roman" panose="02020603050405020304" pitchFamily="18" charset="0"/>
                <a:ea typeface="Calibri" panose="020F0502020204030204" pitchFamily="34" charset="0"/>
              </a:rPr>
              <a:t>	</a:t>
            </a:r>
            <a:r>
              <a:rPr lang="en-US" sz="2400" dirty="0">
                <a:solidFill>
                  <a:schemeClr val="accent6">
                    <a:lumMod val="50000"/>
                  </a:schemeClr>
                </a:solidFill>
                <a:effectLst/>
                <a:latin typeface="Times New Roman" panose="02020603050405020304" pitchFamily="18" charset="0"/>
                <a:ea typeface="Calibri" panose="020F0502020204030204" pitchFamily="34" charset="0"/>
              </a:rPr>
              <a:t> In the presence of electron-donating substituents in the nucleus, the nitration reaction is significantly facilitated, which illustrates the synthesis of 2,4,6-trinitrotoluene under normal conditions</a:t>
            </a:r>
            <a:r>
              <a:rPr lang="uk-UA" sz="2400" dirty="0">
                <a:solidFill>
                  <a:schemeClr val="accent6">
                    <a:lumMod val="50000"/>
                  </a:schemeClr>
                </a:solidFill>
                <a:effectLst/>
                <a:latin typeface="Times New Roman" panose="02020603050405020304" pitchFamily="18" charset="0"/>
                <a:ea typeface="Calibri" panose="020F0502020204030204" pitchFamily="34" charset="0"/>
              </a:rPr>
              <a:t>.</a:t>
            </a:r>
            <a:endParaRPr lang="uk-UA" dirty="0">
              <a:solidFill>
                <a:schemeClr val="accent6">
                  <a:lumMod val="50000"/>
                </a:schemeClr>
              </a:solidFill>
            </a:endParaRPr>
          </a:p>
        </p:txBody>
      </p:sp>
    </p:spTree>
    <p:extLst>
      <p:ext uri="{BB962C8B-B14F-4D97-AF65-F5344CB8AC3E}">
        <p14:creationId xmlns:p14="http://schemas.microsoft.com/office/powerpoint/2010/main" val="12613923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B49AFF8-7A22-47F2-A395-043DE1ACCE9D}"/>
              </a:ext>
            </a:extLst>
          </p:cNvPr>
          <p:cNvSpPr txBox="1"/>
          <p:nvPr/>
        </p:nvSpPr>
        <p:spPr>
          <a:xfrm>
            <a:off x="3048786" y="155666"/>
            <a:ext cx="6094428" cy="523220"/>
          </a:xfrm>
          <a:prstGeom prst="rect">
            <a:avLst/>
          </a:prstGeom>
          <a:noFill/>
        </p:spPr>
        <p:txBody>
          <a:bodyPr wrap="square">
            <a:spAutoFit/>
          </a:bodyPr>
          <a:lstStyle/>
          <a:p>
            <a:r>
              <a:rPr lang="en-US" sz="2800" b="1" dirty="0">
                <a:solidFill>
                  <a:schemeClr val="accent6">
                    <a:lumMod val="50000"/>
                  </a:schemeClr>
                </a:solidFill>
                <a:effectLst/>
                <a:latin typeface="Times New Roman" panose="02020603050405020304" pitchFamily="18" charset="0"/>
                <a:ea typeface="Calibri" panose="020F0502020204030204" pitchFamily="34" charset="0"/>
              </a:rPr>
              <a:t>Aromatic nitro compounds</a:t>
            </a:r>
            <a:endParaRPr lang="uk-UA" sz="2800" dirty="0">
              <a:solidFill>
                <a:schemeClr val="accent6">
                  <a:lumMod val="50000"/>
                </a:schemeClr>
              </a:solidFill>
            </a:endParaRPr>
          </a:p>
        </p:txBody>
      </p:sp>
      <p:sp>
        <p:nvSpPr>
          <p:cNvPr id="4" name="Rectangle 2">
            <a:extLst>
              <a:ext uri="{FF2B5EF4-FFF2-40B4-BE49-F238E27FC236}">
                <a16:creationId xmlns:a16="http://schemas.microsoft.com/office/drawing/2014/main" id="{51E89B68-FE5B-4947-A1FA-32D8840F9988}"/>
              </a:ext>
            </a:extLst>
          </p:cNvPr>
          <p:cNvSpPr txBox="1">
            <a:spLocks noChangeArrowheads="1"/>
          </p:cNvSpPr>
          <p:nvPr/>
        </p:nvSpPr>
        <p:spPr bwMode="auto">
          <a:xfrm>
            <a:off x="4365171" y="542725"/>
            <a:ext cx="3461657" cy="74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4400" kern="1200">
                <a:solidFill>
                  <a:schemeClr val="bg2"/>
                </a:solidFill>
                <a:latin typeface="+mj-lt"/>
                <a:ea typeface="+mj-ea"/>
                <a:cs typeface="+mj-cs"/>
              </a:defRPr>
            </a:lvl1pPr>
            <a:lvl2pPr algn="l" rtl="0" eaLnBrk="1" fontAlgn="base" hangingPunct="1">
              <a:spcBef>
                <a:spcPct val="0"/>
              </a:spcBef>
              <a:spcAft>
                <a:spcPct val="0"/>
              </a:spcAft>
              <a:defRPr sz="4400">
                <a:solidFill>
                  <a:schemeClr val="bg2"/>
                </a:solidFill>
                <a:latin typeface="Microsoft Sans Serif" panose="020B0604020202020204" pitchFamily="34" charset="0"/>
              </a:defRPr>
            </a:lvl2pPr>
            <a:lvl3pPr algn="l" rtl="0" eaLnBrk="1" fontAlgn="base" hangingPunct="1">
              <a:spcBef>
                <a:spcPct val="0"/>
              </a:spcBef>
              <a:spcAft>
                <a:spcPct val="0"/>
              </a:spcAft>
              <a:defRPr sz="4400">
                <a:solidFill>
                  <a:schemeClr val="bg2"/>
                </a:solidFill>
                <a:latin typeface="Microsoft Sans Serif" panose="020B0604020202020204" pitchFamily="34" charset="0"/>
              </a:defRPr>
            </a:lvl3pPr>
            <a:lvl4pPr algn="l" rtl="0" eaLnBrk="1" fontAlgn="base" hangingPunct="1">
              <a:spcBef>
                <a:spcPct val="0"/>
              </a:spcBef>
              <a:spcAft>
                <a:spcPct val="0"/>
              </a:spcAft>
              <a:defRPr sz="4400">
                <a:solidFill>
                  <a:schemeClr val="bg2"/>
                </a:solidFill>
                <a:latin typeface="Microsoft Sans Serif" panose="020B0604020202020204" pitchFamily="34" charset="0"/>
              </a:defRPr>
            </a:lvl4pPr>
            <a:lvl5pPr algn="l" rtl="0" eaLnBrk="1" fontAlgn="base" hangingPunct="1">
              <a:spcBef>
                <a:spcPct val="0"/>
              </a:spcBef>
              <a:spcAft>
                <a:spcPct val="0"/>
              </a:spcAft>
              <a:defRPr sz="4400">
                <a:solidFill>
                  <a:schemeClr val="bg2"/>
                </a:solidFill>
                <a:latin typeface="Microsoft Sans Serif" panose="020B0604020202020204" pitchFamily="34" charset="0"/>
              </a:defRPr>
            </a:lvl5pPr>
            <a:lvl6pPr marL="457200" algn="l" rtl="0" eaLnBrk="1" fontAlgn="base" hangingPunct="1">
              <a:spcBef>
                <a:spcPct val="0"/>
              </a:spcBef>
              <a:spcAft>
                <a:spcPct val="0"/>
              </a:spcAft>
              <a:defRPr sz="4400">
                <a:solidFill>
                  <a:schemeClr val="bg2"/>
                </a:solidFill>
                <a:latin typeface="Microsoft Sans Serif" panose="020B0604020202020204" pitchFamily="34" charset="0"/>
              </a:defRPr>
            </a:lvl6pPr>
            <a:lvl7pPr marL="914400" algn="l" rtl="0" eaLnBrk="1" fontAlgn="base" hangingPunct="1">
              <a:spcBef>
                <a:spcPct val="0"/>
              </a:spcBef>
              <a:spcAft>
                <a:spcPct val="0"/>
              </a:spcAft>
              <a:defRPr sz="4400">
                <a:solidFill>
                  <a:schemeClr val="bg2"/>
                </a:solidFill>
                <a:latin typeface="Microsoft Sans Serif" panose="020B0604020202020204" pitchFamily="34" charset="0"/>
              </a:defRPr>
            </a:lvl7pPr>
            <a:lvl8pPr marL="1371600" algn="l" rtl="0" eaLnBrk="1" fontAlgn="base" hangingPunct="1">
              <a:spcBef>
                <a:spcPct val="0"/>
              </a:spcBef>
              <a:spcAft>
                <a:spcPct val="0"/>
              </a:spcAft>
              <a:defRPr sz="4400">
                <a:solidFill>
                  <a:schemeClr val="bg2"/>
                </a:solidFill>
                <a:latin typeface="Microsoft Sans Serif" panose="020B0604020202020204" pitchFamily="34" charset="0"/>
              </a:defRPr>
            </a:lvl8pPr>
            <a:lvl9pPr marL="1828800" algn="l" rtl="0" eaLnBrk="1" fontAlgn="base" hangingPunct="1">
              <a:spcBef>
                <a:spcPct val="0"/>
              </a:spcBef>
              <a:spcAft>
                <a:spcPct val="0"/>
              </a:spcAft>
              <a:defRPr sz="4400">
                <a:solidFill>
                  <a:schemeClr val="bg2"/>
                </a:solidFill>
                <a:latin typeface="Microsoft Sans Serif" panose="020B0604020202020204" pitchFamily="34" charset="0"/>
              </a:defRPr>
            </a:lvl9pPr>
          </a:lstStyle>
          <a:p>
            <a:r>
              <a:rPr lang="en-US" altLang="uk-UA" sz="2800" b="1" dirty="0">
                <a:latin typeface="Times New Roman" panose="02020603050405020304" pitchFamily="18" charset="0"/>
                <a:cs typeface="Times New Roman" panose="02020603050405020304" pitchFamily="18" charset="0"/>
              </a:rPr>
              <a:t>Methods of obtaining</a:t>
            </a:r>
            <a:endParaRPr lang="uk-UA" altLang="uk-UA" sz="2800"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29CDC3DF-0E20-45BB-95E9-D222A8152731}"/>
              </a:ext>
            </a:extLst>
          </p:cNvPr>
          <p:cNvSpPr txBox="1"/>
          <p:nvPr/>
        </p:nvSpPr>
        <p:spPr>
          <a:xfrm>
            <a:off x="0" y="1625490"/>
            <a:ext cx="12192000" cy="830997"/>
          </a:xfrm>
          <a:prstGeom prst="rect">
            <a:avLst/>
          </a:prstGeom>
          <a:noFill/>
        </p:spPr>
        <p:txBody>
          <a:bodyPr wrap="square">
            <a:spAutoFit/>
          </a:bodyPr>
          <a:lstStyle/>
          <a:p>
            <a:pPr algn="just"/>
            <a:r>
              <a:rPr lang="en-US" sz="2400" dirty="0">
                <a:solidFill>
                  <a:schemeClr val="accent6">
                    <a:lumMod val="50000"/>
                  </a:schemeClr>
                </a:solidFill>
                <a:effectLst/>
                <a:latin typeface="Times New Roman" panose="02020603050405020304" pitchFamily="18" charset="0"/>
                <a:ea typeface="Calibri" panose="020F0502020204030204" pitchFamily="34" charset="0"/>
              </a:rPr>
              <a:t>	The introduction of the nitro group into the side chain of the arene is carried out by the </a:t>
            </a:r>
            <a:r>
              <a:rPr lang="en-US" sz="2400" dirty="0" err="1">
                <a:solidFill>
                  <a:schemeClr val="accent6">
                    <a:lumMod val="50000"/>
                  </a:schemeClr>
                </a:solidFill>
                <a:effectLst/>
                <a:latin typeface="Times New Roman" panose="02020603050405020304" pitchFamily="18" charset="0"/>
                <a:ea typeface="Calibri" panose="020F0502020204030204" pitchFamily="34" charset="0"/>
              </a:rPr>
              <a:t>Konovalov</a:t>
            </a:r>
            <a:r>
              <a:rPr lang="en-US" sz="2400" dirty="0">
                <a:solidFill>
                  <a:schemeClr val="accent6">
                    <a:lumMod val="50000"/>
                  </a:schemeClr>
                </a:solidFill>
                <a:effectLst/>
                <a:latin typeface="Times New Roman" panose="02020603050405020304" pitchFamily="18" charset="0"/>
                <a:ea typeface="Calibri" panose="020F0502020204030204" pitchFamily="34" charset="0"/>
              </a:rPr>
              <a:t> reaction </a:t>
            </a:r>
            <a:r>
              <a:rPr lang="uk-UA" sz="2400" dirty="0">
                <a:solidFill>
                  <a:schemeClr val="accent6">
                    <a:lumMod val="50000"/>
                  </a:schemeClr>
                </a:solidFill>
                <a:effectLst/>
                <a:latin typeface="Times New Roman" panose="02020603050405020304" pitchFamily="18" charset="0"/>
                <a:ea typeface="Calibri" panose="020F0502020204030204" pitchFamily="34" charset="0"/>
              </a:rPr>
              <a:t>:</a:t>
            </a:r>
            <a:endParaRPr lang="uk-UA" dirty="0">
              <a:solidFill>
                <a:schemeClr val="accent6">
                  <a:lumMod val="50000"/>
                </a:schemeClr>
              </a:solidFill>
            </a:endParaRPr>
          </a:p>
        </p:txBody>
      </p:sp>
      <p:graphicFrame>
        <p:nvGraphicFramePr>
          <p:cNvPr id="8" name="Об'єкт 7">
            <a:extLst>
              <a:ext uri="{FF2B5EF4-FFF2-40B4-BE49-F238E27FC236}">
                <a16:creationId xmlns:a16="http://schemas.microsoft.com/office/drawing/2014/main" id="{2B12B47C-2BF1-4314-BD2B-E9C85EDB6562}"/>
              </a:ext>
            </a:extLst>
          </p:cNvPr>
          <p:cNvGraphicFramePr>
            <a:graphicFrameLocks noChangeAspect="1"/>
          </p:cNvGraphicFramePr>
          <p:nvPr>
            <p:extLst>
              <p:ext uri="{D42A27DB-BD31-4B8C-83A1-F6EECF244321}">
                <p14:modId xmlns:p14="http://schemas.microsoft.com/office/powerpoint/2010/main" val="823416672"/>
              </p:ext>
            </p:extLst>
          </p:nvPr>
        </p:nvGraphicFramePr>
        <p:xfrm>
          <a:off x="3915587" y="2237883"/>
          <a:ext cx="4360826" cy="1750408"/>
        </p:xfrm>
        <a:graphic>
          <a:graphicData uri="http://schemas.openxmlformats.org/presentationml/2006/ole">
            <mc:AlternateContent xmlns:mc="http://schemas.openxmlformats.org/markup-compatibility/2006">
              <mc:Choice xmlns:v="urn:schemas-microsoft-com:vml" Requires="v">
                <p:oleObj name="ChemSketch" r:id="rId2" imgW="2279904" imgH="914400" progId="ACD.ChemSketch.20">
                  <p:embed/>
                </p:oleObj>
              </mc:Choice>
              <mc:Fallback>
                <p:oleObj name="ChemSketch" r:id="rId2" imgW="2279904" imgH="914400" progId="ACD.ChemSketch.20">
                  <p:embed/>
                  <p:pic>
                    <p:nvPicPr>
                      <p:cNvPr id="0"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15587" y="2237883"/>
                        <a:ext cx="4360826" cy="1750408"/>
                      </a:xfrm>
                      <a:prstGeom prst="rect">
                        <a:avLst/>
                      </a:prstGeom>
                      <a:noFill/>
                    </p:spPr>
                  </p:pic>
                </p:oleObj>
              </mc:Fallback>
            </mc:AlternateContent>
          </a:graphicData>
        </a:graphic>
      </p:graphicFrame>
      <p:sp>
        <p:nvSpPr>
          <p:cNvPr id="9" name="Rectangle 2">
            <a:extLst>
              <a:ext uri="{FF2B5EF4-FFF2-40B4-BE49-F238E27FC236}">
                <a16:creationId xmlns:a16="http://schemas.microsoft.com/office/drawing/2014/main" id="{2C27332B-7CC1-4089-BD2F-342A7C0DF970}"/>
              </a:ext>
            </a:extLst>
          </p:cNvPr>
          <p:cNvSpPr txBox="1">
            <a:spLocks noChangeArrowheads="1"/>
          </p:cNvSpPr>
          <p:nvPr/>
        </p:nvSpPr>
        <p:spPr bwMode="auto">
          <a:xfrm>
            <a:off x="4365171" y="4139019"/>
            <a:ext cx="3461657" cy="74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4400" kern="1200">
                <a:solidFill>
                  <a:schemeClr val="bg2"/>
                </a:solidFill>
                <a:latin typeface="+mj-lt"/>
                <a:ea typeface="+mj-ea"/>
                <a:cs typeface="+mj-cs"/>
              </a:defRPr>
            </a:lvl1pPr>
            <a:lvl2pPr algn="l" rtl="0" eaLnBrk="1" fontAlgn="base" hangingPunct="1">
              <a:spcBef>
                <a:spcPct val="0"/>
              </a:spcBef>
              <a:spcAft>
                <a:spcPct val="0"/>
              </a:spcAft>
              <a:defRPr sz="4400">
                <a:solidFill>
                  <a:schemeClr val="bg2"/>
                </a:solidFill>
                <a:latin typeface="Microsoft Sans Serif" panose="020B0604020202020204" pitchFamily="34" charset="0"/>
              </a:defRPr>
            </a:lvl2pPr>
            <a:lvl3pPr algn="l" rtl="0" eaLnBrk="1" fontAlgn="base" hangingPunct="1">
              <a:spcBef>
                <a:spcPct val="0"/>
              </a:spcBef>
              <a:spcAft>
                <a:spcPct val="0"/>
              </a:spcAft>
              <a:defRPr sz="4400">
                <a:solidFill>
                  <a:schemeClr val="bg2"/>
                </a:solidFill>
                <a:latin typeface="Microsoft Sans Serif" panose="020B0604020202020204" pitchFamily="34" charset="0"/>
              </a:defRPr>
            </a:lvl3pPr>
            <a:lvl4pPr algn="l" rtl="0" eaLnBrk="1" fontAlgn="base" hangingPunct="1">
              <a:spcBef>
                <a:spcPct val="0"/>
              </a:spcBef>
              <a:spcAft>
                <a:spcPct val="0"/>
              </a:spcAft>
              <a:defRPr sz="4400">
                <a:solidFill>
                  <a:schemeClr val="bg2"/>
                </a:solidFill>
                <a:latin typeface="Microsoft Sans Serif" panose="020B0604020202020204" pitchFamily="34" charset="0"/>
              </a:defRPr>
            </a:lvl4pPr>
            <a:lvl5pPr algn="l" rtl="0" eaLnBrk="1" fontAlgn="base" hangingPunct="1">
              <a:spcBef>
                <a:spcPct val="0"/>
              </a:spcBef>
              <a:spcAft>
                <a:spcPct val="0"/>
              </a:spcAft>
              <a:defRPr sz="4400">
                <a:solidFill>
                  <a:schemeClr val="bg2"/>
                </a:solidFill>
                <a:latin typeface="Microsoft Sans Serif" panose="020B0604020202020204" pitchFamily="34" charset="0"/>
              </a:defRPr>
            </a:lvl5pPr>
            <a:lvl6pPr marL="457200" algn="l" rtl="0" eaLnBrk="1" fontAlgn="base" hangingPunct="1">
              <a:spcBef>
                <a:spcPct val="0"/>
              </a:spcBef>
              <a:spcAft>
                <a:spcPct val="0"/>
              </a:spcAft>
              <a:defRPr sz="4400">
                <a:solidFill>
                  <a:schemeClr val="bg2"/>
                </a:solidFill>
                <a:latin typeface="Microsoft Sans Serif" panose="020B0604020202020204" pitchFamily="34" charset="0"/>
              </a:defRPr>
            </a:lvl6pPr>
            <a:lvl7pPr marL="914400" algn="l" rtl="0" eaLnBrk="1" fontAlgn="base" hangingPunct="1">
              <a:spcBef>
                <a:spcPct val="0"/>
              </a:spcBef>
              <a:spcAft>
                <a:spcPct val="0"/>
              </a:spcAft>
              <a:defRPr sz="4400">
                <a:solidFill>
                  <a:schemeClr val="bg2"/>
                </a:solidFill>
                <a:latin typeface="Microsoft Sans Serif" panose="020B0604020202020204" pitchFamily="34" charset="0"/>
              </a:defRPr>
            </a:lvl7pPr>
            <a:lvl8pPr marL="1371600" algn="l" rtl="0" eaLnBrk="1" fontAlgn="base" hangingPunct="1">
              <a:spcBef>
                <a:spcPct val="0"/>
              </a:spcBef>
              <a:spcAft>
                <a:spcPct val="0"/>
              </a:spcAft>
              <a:defRPr sz="4400">
                <a:solidFill>
                  <a:schemeClr val="bg2"/>
                </a:solidFill>
                <a:latin typeface="Microsoft Sans Serif" panose="020B0604020202020204" pitchFamily="34" charset="0"/>
              </a:defRPr>
            </a:lvl8pPr>
            <a:lvl9pPr marL="1828800" algn="l" rtl="0" eaLnBrk="1" fontAlgn="base" hangingPunct="1">
              <a:spcBef>
                <a:spcPct val="0"/>
              </a:spcBef>
              <a:spcAft>
                <a:spcPct val="0"/>
              </a:spcAft>
              <a:defRPr sz="4400">
                <a:solidFill>
                  <a:schemeClr val="bg2"/>
                </a:solidFill>
                <a:latin typeface="Microsoft Sans Serif" panose="020B0604020202020204" pitchFamily="34" charset="0"/>
              </a:defRPr>
            </a:lvl9pPr>
          </a:lstStyle>
          <a:p>
            <a:r>
              <a:rPr lang="en-US" altLang="uk-UA" sz="2800" b="1" dirty="0">
                <a:latin typeface="Times New Roman" panose="02020603050405020304" pitchFamily="18" charset="0"/>
                <a:cs typeface="Times New Roman" panose="02020603050405020304" pitchFamily="18" charset="0"/>
              </a:rPr>
              <a:t>Physical properties</a:t>
            </a:r>
            <a:endParaRPr lang="uk-UA" altLang="uk-UA" sz="2800" dirty="0">
              <a:latin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B3DFC37C-E722-4550-A001-25581A624A52}"/>
              </a:ext>
            </a:extLst>
          </p:cNvPr>
          <p:cNvSpPr txBox="1"/>
          <p:nvPr/>
        </p:nvSpPr>
        <p:spPr>
          <a:xfrm>
            <a:off x="-1" y="5038301"/>
            <a:ext cx="12192000" cy="1200329"/>
          </a:xfrm>
          <a:prstGeom prst="rect">
            <a:avLst/>
          </a:prstGeom>
          <a:noFill/>
        </p:spPr>
        <p:txBody>
          <a:bodyPr wrap="square">
            <a:spAutoFit/>
          </a:bodyPr>
          <a:lstStyle/>
          <a:p>
            <a:pPr algn="just"/>
            <a:r>
              <a:rPr lang="uk-UA" sz="2400" dirty="0">
                <a:solidFill>
                  <a:schemeClr val="accent6">
                    <a:lumMod val="50000"/>
                  </a:schemeClr>
                </a:solidFill>
                <a:effectLst/>
                <a:latin typeface="Times New Roman" panose="02020603050405020304" pitchFamily="18" charset="0"/>
                <a:ea typeface="Calibri" panose="020F0502020204030204" pitchFamily="34" charset="0"/>
              </a:rPr>
              <a:t>	</a:t>
            </a:r>
            <a:r>
              <a:rPr lang="en-US" sz="2400" dirty="0">
                <a:solidFill>
                  <a:schemeClr val="accent6">
                    <a:lumMod val="50000"/>
                  </a:schemeClr>
                </a:solidFill>
                <a:effectLst/>
                <a:latin typeface="Times New Roman" panose="02020603050405020304" pitchFamily="18" charset="0"/>
                <a:ea typeface="Calibri" panose="020F0502020204030204" pitchFamily="34" charset="0"/>
              </a:rPr>
              <a:t> Nitroarenes are liquids or crystalline substances, colorless or pale yellow, insoluble in water, with the smell of bitter almonds. Nitroarenes containing several nitro groups are yellow, explosive crystalline substances</a:t>
            </a:r>
            <a:r>
              <a:rPr lang="uk-UA" sz="2400" dirty="0">
                <a:solidFill>
                  <a:schemeClr val="accent6">
                    <a:lumMod val="50000"/>
                  </a:schemeClr>
                </a:solidFill>
                <a:effectLst/>
                <a:latin typeface="Times New Roman" panose="02020603050405020304" pitchFamily="18" charset="0"/>
                <a:ea typeface="Calibri" panose="020F0502020204030204" pitchFamily="34" charset="0"/>
              </a:rPr>
              <a:t>.</a:t>
            </a:r>
            <a:endParaRPr lang="uk-UA" dirty="0">
              <a:solidFill>
                <a:schemeClr val="accent6">
                  <a:lumMod val="50000"/>
                </a:schemeClr>
              </a:solidFill>
            </a:endParaRPr>
          </a:p>
        </p:txBody>
      </p:sp>
    </p:spTree>
    <p:extLst>
      <p:ext uri="{BB962C8B-B14F-4D97-AF65-F5344CB8AC3E}">
        <p14:creationId xmlns:p14="http://schemas.microsoft.com/office/powerpoint/2010/main" val="19971010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7BA225A3-A402-45AD-9159-A260EC861B7C}"/>
              </a:ext>
            </a:extLst>
          </p:cNvPr>
          <p:cNvSpPr txBox="1">
            <a:spLocks noChangeArrowheads="1"/>
          </p:cNvSpPr>
          <p:nvPr/>
        </p:nvSpPr>
        <p:spPr bwMode="auto">
          <a:xfrm>
            <a:off x="4365169" y="396583"/>
            <a:ext cx="3461657" cy="74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4400" kern="1200">
                <a:solidFill>
                  <a:schemeClr val="bg2"/>
                </a:solidFill>
                <a:latin typeface="+mj-lt"/>
                <a:ea typeface="+mj-ea"/>
                <a:cs typeface="+mj-cs"/>
              </a:defRPr>
            </a:lvl1pPr>
            <a:lvl2pPr algn="l" rtl="0" eaLnBrk="1" fontAlgn="base" hangingPunct="1">
              <a:spcBef>
                <a:spcPct val="0"/>
              </a:spcBef>
              <a:spcAft>
                <a:spcPct val="0"/>
              </a:spcAft>
              <a:defRPr sz="4400">
                <a:solidFill>
                  <a:schemeClr val="bg2"/>
                </a:solidFill>
                <a:latin typeface="Microsoft Sans Serif" panose="020B0604020202020204" pitchFamily="34" charset="0"/>
              </a:defRPr>
            </a:lvl2pPr>
            <a:lvl3pPr algn="l" rtl="0" eaLnBrk="1" fontAlgn="base" hangingPunct="1">
              <a:spcBef>
                <a:spcPct val="0"/>
              </a:spcBef>
              <a:spcAft>
                <a:spcPct val="0"/>
              </a:spcAft>
              <a:defRPr sz="4400">
                <a:solidFill>
                  <a:schemeClr val="bg2"/>
                </a:solidFill>
                <a:latin typeface="Microsoft Sans Serif" panose="020B0604020202020204" pitchFamily="34" charset="0"/>
              </a:defRPr>
            </a:lvl3pPr>
            <a:lvl4pPr algn="l" rtl="0" eaLnBrk="1" fontAlgn="base" hangingPunct="1">
              <a:spcBef>
                <a:spcPct val="0"/>
              </a:spcBef>
              <a:spcAft>
                <a:spcPct val="0"/>
              </a:spcAft>
              <a:defRPr sz="4400">
                <a:solidFill>
                  <a:schemeClr val="bg2"/>
                </a:solidFill>
                <a:latin typeface="Microsoft Sans Serif" panose="020B0604020202020204" pitchFamily="34" charset="0"/>
              </a:defRPr>
            </a:lvl4pPr>
            <a:lvl5pPr algn="l" rtl="0" eaLnBrk="1" fontAlgn="base" hangingPunct="1">
              <a:spcBef>
                <a:spcPct val="0"/>
              </a:spcBef>
              <a:spcAft>
                <a:spcPct val="0"/>
              </a:spcAft>
              <a:defRPr sz="4400">
                <a:solidFill>
                  <a:schemeClr val="bg2"/>
                </a:solidFill>
                <a:latin typeface="Microsoft Sans Serif" panose="020B0604020202020204" pitchFamily="34" charset="0"/>
              </a:defRPr>
            </a:lvl5pPr>
            <a:lvl6pPr marL="457200" algn="l" rtl="0" eaLnBrk="1" fontAlgn="base" hangingPunct="1">
              <a:spcBef>
                <a:spcPct val="0"/>
              </a:spcBef>
              <a:spcAft>
                <a:spcPct val="0"/>
              </a:spcAft>
              <a:defRPr sz="4400">
                <a:solidFill>
                  <a:schemeClr val="bg2"/>
                </a:solidFill>
                <a:latin typeface="Microsoft Sans Serif" panose="020B0604020202020204" pitchFamily="34" charset="0"/>
              </a:defRPr>
            </a:lvl6pPr>
            <a:lvl7pPr marL="914400" algn="l" rtl="0" eaLnBrk="1" fontAlgn="base" hangingPunct="1">
              <a:spcBef>
                <a:spcPct val="0"/>
              </a:spcBef>
              <a:spcAft>
                <a:spcPct val="0"/>
              </a:spcAft>
              <a:defRPr sz="4400">
                <a:solidFill>
                  <a:schemeClr val="bg2"/>
                </a:solidFill>
                <a:latin typeface="Microsoft Sans Serif" panose="020B0604020202020204" pitchFamily="34" charset="0"/>
              </a:defRPr>
            </a:lvl7pPr>
            <a:lvl8pPr marL="1371600" algn="l" rtl="0" eaLnBrk="1" fontAlgn="base" hangingPunct="1">
              <a:spcBef>
                <a:spcPct val="0"/>
              </a:spcBef>
              <a:spcAft>
                <a:spcPct val="0"/>
              </a:spcAft>
              <a:defRPr sz="4400">
                <a:solidFill>
                  <a:schemeClr val="bg2"/>
                </a:solidFill>
                <a:latin typeface="Microsoft Sans Serif" panose="020B0604020202020204" pitchFamily="34" charset="0"/>
              </a:defRPr>
            </a:lvl8pPr>
            <a:lvl9pPr marL="1828800" algn="l" rtl="0" eaLnBrk="1" fontAlgn="base" hangingPunct="1">
              <a:spcBef>
                <a:spcPct val="0"/>
              </a:spcBef>
              <a:spcAft>
                <a:spcPct val="0"/>
              </a:spcAft>
              <a:defRPr sz="4400">
                <a:solidFill>
                  <a:schemeClr val="bg2"/>
                </a:solidFill>
                <a:latin typeface="Microsoft Sans Serif" panose="020B0604020202020204" pitchFamily="34" charset="0"/>
              </a:defRPr>
            </a:lvl9pPr>
          </a:lstStyle>
          <a:p>
            <a:r>
              <a:rPr lang="en-US" altLang="uk-UA" sz="2800" b="1" dirty="0">
                <a:latin typeface="Times New Roman" panose="02020603050405020304" pitchFamily="18" charset="0"/>
                <a:cs typeface="Times New Roman" panose="02020603050405020304" pitchFamily="18" charset="0"/>
              </a:rPr>
              <a:t>Chemical properties</a:t>
            </a:r>
            <a:endParaRPr lang="uk-UA" altLang="uk-UA" sz="2800"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0101D1F0-8A0C-48B2-9DE5-B4CC6D3E21E6}"/>
              </a:ext>
            </a:extLst>
          </p:cNvPr>
          <p:cNvSpPr txBox="1"/>
          <p:nvPr/>
        </p:nvSpPr>
        <p:spPr>
          <a:xfrm>
            <a:off x="1831157" y="1032359"/>
            <a:ext cx="8378072" cy="461665"/>
          </a:xfrm>
          <a:prstGeom prst="rect">
            <a:avLst/>
          </a:prstGeom>
          <a:noFill/>
        </p:spPr>
        <p:txBody>
          <a:bodyPr wrap="square">
            <a:spAutoFit/>
          </a:bodyPr>
          <a:lstStyle/>
          <a:p>
            <a:pPr algn="just"/>
            <a:r>
              <a:rPr lang="uk-UA" sz="2400" b="1" dirty="0">
                <a:solidFill>
                  <a:schemeClr val="accent6">
                    <a:lumMod val="50000"/>
                  </a:schemeClr>
                </a:solidFill>
                <a:effectLst/>
                <a:latin typeface="Times New Roman" panose="02020603050405020304" pitchFamily="18" charset="0"/>
                <a:ea typeface="Calibri" panose="020F0502020204030204" pitchFamily="34" charset="0"/>
              </a:rPr>
              <a:t>1. </a:t>
            </a:r>
            <a:r>
              <a:rPr lang="en-US" sz="2400" b="1" dirty="0">
                <a:solidFill>
                  <a:schemeClr val="accent6">
                    <a:lumMod val="50000"/>
                  </a:schemeClr>
                </a:solidFill>
                <a:effectLst/>
                <a:latin typeface="Times New Roman" panose="02020603050405020304" pitchFamily="18" charset="0"/>
                <a:ea typeface="Calibri" panose="020F0502020204030204" pitchFamily="34" charset="0"/>
              </a:rPr>
              <a:t>Reduction of nitroarenes (</a:t>
            </a:r>
            <a:r>
              <a:rPr lang="en-US" sz="2400" b="1" dirty="0" err="1">
                <a:solidFill>
                  <a:schemeClr val="accent6">
                    <a:lumMod val="50000"/>
                  </a:schemeClr>
                </a:solidFill>
                <a:effectLst/>
                <a:latin typeface="Times New Roman" panose="02020603050405020304" pitchFamily="18" charset="0"/>
                <a:ea typeface="Calibri" panose="020F0502020204030204" pitchFamily="34" charset="0"/>
              </a:rPr>
              <a:t>Zinin's</a:t>
            </a:r>
            <a:r>
              <a:rPr lang="en-US" sz="2400" b="1" dirty="0">
                <a:solidFill>
                  <a:schemeClr val="accent6">
                    <a:lumMod val="50000"/>
                  </a:schemeClr>
                </a:solidFill>
                <a:effectLst/>
                <a:latin typeface="Times New Roman" panose="02020603050405020304" pitchFamily="18" charset="0"/>
                <a:ea typeface="Calibri" panose="020F0502020204030204" pitchFamily="34" charset="0"/>
              </a:rPr>
              <a:t> reaction</a:t>
            </a:r>
            <a:r>
              <a:rPr lang="uk-UA" sz="2400" b="1" dirty="0">
                <a:solidFill>
                  <a:schemeClr val="accent6">
                    <a:lumMod val="50000"/>
                  </a:schemeClr>
                </a:solidFill>
                <a:effectLst/>
                <a:latin typeface="Times New Roman" panose="02020603050405020304" pitchFamily="18" charset="0"/>
                <a:ea typeface="Calibri" panose="020F0502020204030204" pitchFamily="34" charset="0"/>
              </a:rPr>
              <a:t>):</a:t>
            </a:r>
            <a:endParaRPr lang="uk-UA" b="1" dirty="0">
              <a:solidFill>
                <a:schemeClr val="accent6">
                  <a:lumMod val="50000"/>
                </a:schemeClr>
              </a:solidFill>
            </a:endParaRPr>
          </a:p>
        </p:txBody>
      </p:sp>
      <p:sp>
        <p:nvSpPr>
          <p:cNvPr id="6" name="TextBox 5">
            <a:extLst>
              <a:ext uri="{FF2B5EF4-FFF2-40B4-BE49-F238E27FC236}">
                <a16:creationId xmlns:a16="http://schemas.microsoft.com/office/drawing/2014/main" id="{2AE9E9DD-A404-4CE0-9219-A3EE6D601CD4}"/>
              </a:ext>
            </a:extLst>
          </p:cNvPr>
          <p:cNvSpPr txBox="1"/>
          <p:nvPr/>
        </p:nvSpPr>
        <p:spPr>
          <a:xfrm>
            <a:off x="2628113" y="1677971"/>
            <a:ext cx="6935771" cy="584775"/>
          </a:xfrm>
          <a:prstGeom prst="rect">
            <a:avLst/>
          </a:prstGeom>
          <a:noFill/>
        </p:spPr>
        <p:txBody>
          <a:bodyPr wrap="square">
            <a:spAutoFit/>
          </a:bodyPr>
          <a:lstStyle/>
          <a:p>
            <a:r>
              <a:rPr lang="it-IT" sz="3200" dirty="0">
                <a:solidFill>
                  <a:schemeClr val="accent6">
                    <a:lumMod val="50000"/>
                  </a:schemeClr>
                </a:solidFill>
                <a:effectLst/>
                <a:latin typeface="Times New Roman" panose="02020603050405020304" pitchFamily="18" charset="0"/>
                <a:ea typeface="Calibri" panose="020F0502020204030204" pitchFamily="34" charset="0"/>
              </a:rPr>
              <a:t>C</a:t>
            </a:r>
            <a:r>
              <a:rPr lang="uk-UA" sz="3200" baseline="-25000" dirty="0">
                <a:solidFill>
                  <a:schemeClr val="accent6">
                    <a:lumMod val="50000"/>
                  </a:schemeClr>
                </a:solidFill>
                <a:effectLst/>
                <a:latin typeface="Times New Roman" panose="02020603050405020304" pitchFamily="18" charset="0"/>
                <a:ea typeface="Calibri" panose="020F0502020204030204" pitchFamily="34" charset="0"/>
              </a:rPr>
              <a:t>6</a:t>
            </a:r>
            <a:r>
              <a:rPr lang="it-IT" sz="3200" dirty="0">
                <a:solidFill>
                  <a:schemeClr val="accent6">
                    <a:lumMod val="50000"/>
                  </a:schemeClr>
                </a:solidFill>
                <a:effectLst/>
                <a:latin typeface="Times New Roman" panose="02020603050405020304" pitchFamily="18" charset="0"/>
                <a:ea typeface="Calibri" panose="020F0502020204030204" pitchFamily="34" charset="0"/>
              </a:rPr>
              <a:t>H</a:t>
            </a:r>
            <a:r>
              <a:rPr lang="uk-UA" sz="3200" baseline="-25000" dirty="0">
                <a:solidFill>
                  <a:schemeClr val="accent6">
                    <a:lumMod val="50000"/>
                  </a:schemeClr>
                </a:solidFill>
                <a:effectLst/>
                <a:latin typeface="Times New Roman" panose="02020603050405020304" pitchFamily="18" charset="0"/>
                <a:ea typeface="Calibri" panose="020F0502020204030204" pitchFamily="34" charset="0"/>
              </a:rPr>
              <a:t>5</a:t>
            </a:r>
            <a:r>
              <a:rPr lang="it-IT" sz="3200" dirty="0">
                <a:solidFill>
                  <a:schemeClr val="accent6">
                    <a:lumMod val="50000"/>
                  </a:schemeClr>
                </a:solidFill>
                <a:effectLst/>
                <a:latin typeface="Times New Roman" panose="02020603050405020304" pitchFamily="18" charset="0"/>
                <a:ea typeface="Calibri" panose="020F0502020204030204" pitchFamily="34" charset="0"/>
              </a:rPr>
              <a:t>NO</a:t>
            </a:r>
            <a:r>
              <a:rPr lang="uk-UA" sz="3200" baseline="-25000" dirty="0">
                <a:solidFill>
                  <a:schemeClr val="accent6">
                    <a:lumMod val="50000"/>
                  </a:schemeClr>
                </a:solidFill>
                <a:effectLst/>
                <a:latin typeface="Times New Roman" panose="02020603050405020304" pitchFamily="18" charset="0"/>
                <a:ea typeface="Calibri" panose="020F0502020204030204" pitchFamily="34" charset="0"/>
              </a:rPr>
              <a:t>2</a:t>
            </a:r>
            <a:r>
              <a:rPr lang="uk-UA" sz="3200" dirty="0">
                <a:solidFill>
                  <a:schemeClr val="accent6">
                    <a:lumMod val="50000"/>
                  </a:schemeClr>
                </a:solidFill>
                <a:effectLst/>
                <a:latin typeface="Times New Roman" panose="02020603050405020304" pitchFamily="18" charset="0"/>
                <a:ea typeface="Calibri" panose="020F0502020204030204" pitchFamily="34" charset="0"/>
              </a:rPr>
              <a:t> + 6[</a:t>
            </a:r>
            <a:r>
              <a:rPr lang="en-US" sz="3200" dirty="0">
                <a:solidFill>
                  <a:schemeClr val="accent6">
                    <a:lumMod val="50000"/>
                  </a:schemeClr>
                </a:solidFill>
                <a:effectLst/>
                <a:latin typeface="Times New Roman" panose="02020603050405020304" pitchFamily="18" charset="0"/>
                <a:ea typeface="Calibri" panose="020F0502020204030204" pitchFamily="34" charset="0"/>
              </a:rPr>
              <a:t>H</a:t>
            </a:r>
            <a:r>
              <a:rPr lang="uk-UA" sz="3200" dirty="0">
                <a:solidFill>
                  <a:schemeClr val="accent6">
                    <a:lumMod val="50000"/>
                  </a:schemeClr>
                </a:solidFill>
                <a:effectLst/>
                <a:latin typeface="Times New Roman" panose="02020603050405020304" pitchFamily="18" charset="0"/>
                <a:ea typeface="Calibri" panose="020F0502020204030204" pitchFamily="34" charset="0"/>
              </a:rPr>
              <a:t>] </a:t>
            </a:r>
            <a:r>
              <a:rPr lang="it-IT" sz="3200" dirty="0">
                <a:solidFill>
                  <a:schemeClr val="accent6">
                    <a:lumMod val="50000"/>
                  </a:schemeClr>
                </a:solidFill>
                <a:effectLst/>
                <a:latin typeface="Times New Roman" panose="02020603050405020304" pitchFamily="18" charset="0"/>
                <a:ea typeface="Calibri" panose="020F0502020204030204" pitchFamily="34" charset="0"/>
              </a:rPr>
              <a:t>→ C</a:t>
            </a:r>
            <a:r>
              <a:rPr lang="uk-UA" sz="3200" baseline="-25000" dirty="0">
                <a:solidFill>
                  <a:schemeClr val="accent6">
                    <a:lumMod val="50000"/>
                  </a:schemeClr>
                </a:solidFill>
                <a:effectLst/>
                <a:latin typeface="Times New Roman" panose="02020603050405020304" pitchFamily="18" charset="0"/>
                <a:ea typeface="Calibri" panose="020F0502020204030204" pitchFamily="34" charset="0"/>
              </a:rPr>
              <a:t>6</a:t>
            </a:r>
            <a:r>
              <a:rPr lang="it-IT" sz="3200" dirty="0">
                <a:solidFill>
                  <a:schemeClr val="accent6">
                    <a:lumMod val="50000"/>
                  </a:schemeClr>
                </a:solidFill>
                <a:effectLst/>
                <a:latin typeface="Times New Roman" panose="02020603050405020304" pitchFamily="18" charset="0"/>
                <a:ea typeface="Calibri" panose="020F0502020204030204" pitchFamily="34" charset="0"/>
              </a:rPr>
              <a:t>H</a:t>
            </a:r>
            <a:r>
              <a:rPr lang="uk-UA" sz="3200" baseline="-25000" dirty="0">
                <a:solidFill>
                  <a:schemeClr val="accent6">
                    <a:lumMod val="50000"/>
                  </a:schemeClr>
                </a:solidFill>
                <a:effectLst/>
                <a:latin typeface="Times New Roman" panose="02020603050405020304" pitchFamily="18" charset="0"/>
                <a:ea typeface="Calibri" panose="020F0502020204030204" pitchFamily="34" charset="0"/>
              </a:rPr>
              <a:t>5</a:t>
            </a:r>
            <a:r>
              <a:rPr lang="it-IT" sz="3200" dirty="0">
                <a:solidFill>
                  <a:schemeClr val="accent6">
                    <a:lumMod val="50000"/>
                  </a:schemeClr>
                </a:solidFill>
                <a:effectLst/>
                <a:latin typeface="Times New Roman" panose="02020603050405020304" pitchFamily="18" charset="0"/>
                <a:ea typeface="Calibri" panose="020F0502020204030204" pitchFamily="34" charset="0"/>
              </a:rPr>
              <a:t>NH</a:t>
            </a:r>
            <a:r>
              <a:rPr lang="uk-UA" sz="3200" baseline="-25000" dirty="0">
                <a:solidFill>
                  <a:schemeClr val="accent6">
                    <a:lumMod val="50000"/>
                  </a:schemeClr>
                </a:solidFill>
                <a:effectLst/>
                <a:latin typeface="Times New Roman" panose="02020603050405020304" pitchFamily="18" charset="0"/>
                <a:ea typeface="Calibri" panose="020F0502020204030204" pitchFamily="34" charset="0"/>
              </a:rPr>
              <a:t>2</a:t>
            </a:r>
            <a:r>
              <a:rPr lang="uk-UA" sz="3200" dirty="0">
                <a:solidFill>
                  <a:schemeClr val="accent6">
                    <a:lumMod val="50000"/>
                  </a:schemeClr>
                </a:solidFill>
                <a:effectLst/>
                <a:latin typeface="Times New Roman" panose="02020603050405020304" pitchFamily="18" charset="0"/>
                <a:ea typeface="Calibri" panose="020F0502020204030204" pitchFamily="34" charset="0"/>
              </a:rPr>
              <a:t>  + 2</a:t>
            </a:r>
            <a:r>
              <a:rPr lang="it-IT" sz="3200" dirty="0">
                <a:solidFill>
                  <a:schemeClr val="accent6">
                    <a:lumMod val="50000"/>
                  </a:schemeClr>
                </a:solidFill>
                <a:effectLst/>
                <a:latin typeface="Times New Roman" panose="02020603050405020304" pitchFamily="18" charset="0"/>
                <a:ea typeface="Calibri" panose="020F0502020204030204" pitchFamily="34" charset="0"/>
              </a:rPr>
              <a:t>H</a:t>
            </a:r>
            <a:r>
              <a:rPr lang="it-IT" sz="3200" baseline="-25000" dirty="0">
                <a:solidFill>
                  <a:schemeClr val="accent6">
                    <a:lumMod val="50000"/>
                  </a:schemeClr>
                </a:solidFill>
                <a:effectLst/>
                <a:latin typeface="Times New Roman" panose="02020603050405020304" pitchFamily="18" charset="0"/>
                <a:ea typeface="Calibri" panose="020F0502020204030204" pitchFamily="34" charset="0"/>
              </a:rPr>
              <a:t>2</a:t>
            </a:r>
            <a:r>
              <a:rPr lang="it-IT" sz="3200" dirty="0">
                <a:solidFill>
                  <a:schemeClr val="accent6">
                    <a:lumMod val="50000"/>
                  </a:schemeClr>
                </a:solidFill>
                <a:effectLst/>
                <a:latin typeface="Times New Roman" panose="02020603050405020304" pitchFamily="18" charset="0"/>
                <a:ea typeface="Calibri" panose="020F0502020204030204" pitchFamily="34" charset="0"/>
              </a:rPr>
              <a:t>O</a:t>
            </a:r>
            <a:endParaRPr lang="uk-UA" sz="3200" dirty="0">
              <a:solidFill>
                <a:schemeClr val="accent6">
                  <a:lumMod val="50000"/>
                </a:schemeClr>
              </a:solidFill>
            </a:endParaRPr>
          </a:p>
        </p:txBody>
      </p:sp>
      <p:sp>
        <p:nvSpPr>
          <p:cNvPr id="8" name="TextBox 7">
            <a:extLst>
              <a:ext uri="{FF2B5EF4-FFF2-40B4-BE49-F238E27FC236}">
                <a16:creationId xmlns:a16="http://schemas.microsoft.com/office/drawing/2014/main" id="{D83E20AE-5F41-4004-8D2F-D8604C6C802B}"/>
              </a:ext>
            </a:extLst>
          </p:cNvPr>
          <p:cNvSpPr txBox="1"/>
          <p:nvPr/>
        </p:nvSpPr>
        <p:spPr>
          <a:xfrm>
            <a:off x="-3" y="2889911"/>
            <a:ext cx="12192000" cy="461665"/>
          </a:xfrm>
          <a:prstGeom prst="rect">
            <a:avLst/>
          </a:prstGeom>
          <a:noFill/>
        </p:spPr>
        <p:txBody>
          <a:bodyPr wrap="square">
            <a:spAutoFit/>
          </a:bodyPr>
          <a:lstStyle/>
          <a:p>
            <a:r>
              <a:rPr lang="en-US" sz="2400" dirty="0">
                <a:solidFill>
                  <a:schemeClr val="accent6">
                    <a:lumMod val="50000"/>
                  </a:schemeClr>
                </a:solidFill>
                <a:effectLst/>
                <a:latin typeface="Times New Roman" panose="02020603050405020304" pitchFamily="18" charset="0"/>
                <a:ea typeface="Calibri" panose="020F0502020204030204" pitchFamily="34" charset="0"/>
              </a:rPr>
              <a:t>Depending on the pH of the reaction medium, the recovery process can follow two directions</a:t>
            </a:r>
            <a:r>
              <a:rPr lang="uk-UA" sz="2400" dirty="0">
                <a:solidFill>
                  <a:schemeClr val="accent6">
                    <a:lumMod val="50000"/>
                  </a:schemeClr>
                </a:solidFill>
                <a:effectLst/>
                <a:latin typeface="Times New Roman" panose="02020603050405020304" pitchFamily="18" charset="0"/>
                <a:ea typeface="Calibri" panose="020F0502020204030204" pitchFamily="34" charset="0"/>
              </a:rPr>
              <a:t>.</a:t>
            </a:r>
            <a:endParaRPr lang="uk-UA" dirty="0">
              <a:solidFill>
                <a:schemeClr val="accent6">
                  <a:lumMod val="50000"/>
                </a:schemeClr>
              </a:solidFill>
            </a:endParaRPr>
          </a:p>
        </p:txBody>
      </p:sp>
      <p:sp>
        <p:nvSpPr>
          <p:cNvPr id="10" name="TextBox 9">
            <a:extLst>
              <a:ext uri="{FF2B5EF4-FFF2-40B4-BE49-F238E27FC236}">
                <a16:creationId xmlns:a16="http://schemas.microsoft.com/office/drawing/2014/main" id="{80C83112-632A-44E0-93CC-94C81743594A}"/>
              </a:ext>
            </a:extLst>
          </p:cNvPr>
          <p:cNvSpPr txBox="1"/>
          <p:nvPr/>
        </p:nvSpPr>
        <p:spPr>
          <a:xfrm>
            <a:off x="3048783" y="3392520"/>
            <a:ext cx="6094428" cy="461665"/>
          </a:xfrm>
          <a:prstGeom prst="rect">
            <a:avLst/>
          </a:prstGeom>
          <a:noFill/>
        </p:spPr>
        <p:txBody>
          <a:bodyPr wrap="square">
            <a:spAutoFit/>
          </a:bodyPr>
          <a:lstStyle/>
          <a:p>
            <a:r>
              <a:rPr lang="en-US" sz="2400" b="1" i="1" dirty="0">
                <a:solidFill>
                  <a:schemeClr val="accent6">
                    <a:lumMod val="50000"/>
                  </a:schemeClr>
                </a:solidFill>
                <a:effectLst/>
                <a:latin typeface="Times New Roman" panose="02020603050405020304" pitchFamily="18" charset="0"/>
                <a:ea typeface="Calibri" panose="020F0502020204030204" pitchFamily="34" charset="0"/>
              </a:rPr>
              <a:t>In a neutral and acidic medium </a:t>
            </a:r>
            <a:r>
              <a:rPr lang="uk-UA" sz="2400" b="1" dirty="0">
                <a:solidFill>
                  <a:schemeClr val="accent6">
                    <a:lumMod val="50000"/>
                  </a:schemeClr>
                </a:solidFill>
                <a:effectLst/>
                <a:latin typeface="Times New Roman" panose="02020603050405020304" pitchFamily="18" charset="0"/>
                <a:ea typeface="Calibri" panose="020F0502020204030204" pitchFamily="34" charset="0"/>
              </a:rPr>
              <a:t>:</a:t>
            </a:r>
            <a:endParaRPr lang="uk-UA" b="1" dirty="0">
              <a:solidFill>
                <a:schemeClr val="accent6">
                  <a:lumMod val="50000"/>
                </a:schemeClr>
              </a:solidFill>
            </a:endParaRPr>
          </a:p>
        </p:txBody>
      </p:sp>
      <p:pic>
        <p:nvPicPr>
          <p:cNvPr id="11" name="Рисунок 10">
            <a:extLst>
              <a:ext uri="{FF2B5EF4-FFF2-40B4-BE49-F238E27FC236}">
                <a16:creationId xmlns:a16="http://schemas.microsoft.com/office/drawing/2014/main" id="{EE1C99BF-BF21-46CC-A80C-B1E84818D1B6}"/>
              </a:ext>
            </a:extLst>
          </p:cNvPr>
          <p:cNvPicPr/>
          <p:nvPr/>
        </p:nvPicPr>
        <p:blipFill rotWithShape="1">
          <a:blip r:embed="rId2">
            <a:extLst>
              <a:ext uri="{28A0092B-C50C-407E-A947-70E740481C1C}">
                <a14:useLocalDpi xmlns:a14="http://schemas.microsoft.com/office/drawing/2010/main" val="0"/>
              </a:ext>
            </a:extLst>
          </a:blip>
          <a:srcRect b="33754"/>
          <a:stretch/>
        </p:blipFill>
        <p:spPr bwMode="auto">
          <a:xfrm>
            <a:off x="1452906" y="3978741"/>
            <a:ext cx="9134573" cy="1123352"/>
          </a:xfrm>
          <a:prstGeom prst="rect">
            <a:avLst/>
          </a:prstGeom>
          <a:noFill/>
          <a:ln>
            <a:noFill/>
          </a:ln>
          <a:extLst>
            <a:ext uri="{53640926-AAD7-44D8-BBD7-CCE9431645EC}">
              <a14:shadowObscured xmlns:a14="http://schemas.microsoft.com/office/drawing/2010/main"/>
            </a:ext>
          </a:extLst>
        </p:spPr>
      </p:pic>
      <p:sp>
        <p:nvSpPr>
          <p:cNvPr id="13" name="TextBox 12">
            <a:extLst>
              <a:ext uri="{FF2B5EF4-FFF2-40B4-BE49-F238E27FC236}">
                <a16:creationId xmlns:a16="http://schemas.microsoft.com/office/drawing/2014/main" id="{79929CAC-C28C-4876-93C5-4D7219932532}"/>
              </a:ext>
            </a:extLst>
          </p:cNvPr>
          <p:cNvSpPr txBox="1"/>
          <p:nvPr/>
        </p:nvSpPr>
        <p:spPr>
          <a:xfrm>
            <a:off x="-2" y="5480905"/>
            <a:ext cx="12192000" cy="830997"/>
          </a:xfrm>
          <a:prstGeom prst="rect">
            <a:avLst/>
          </a:prstGeom>
          <a:noFill/>
        </p:spPr>
        <p:txBody>
          <a:bodyPr wrap="square">
            <a:spAutoFit/>
          </a:bodyPr>
          <a:lstStyle/>
          <a:p>
            <a:pPr algn="just"/>
            <a:r>
              <a:rPr lang="uk-UA" sz="2400" dirty="0">
                <a:solidFill>
                  <a:schemeClr val="accent6">
                    <a:lumMod val="50000"/>
                  </a:schemeClr>
                </a:solidFill>
                <a:effectLst/>
                <a:latin typeface="Times New Roman" panose="02020603050405020304" pitchFamily="18" charset="0"/>
                <a:ea typeface="Calibri" panose="020F0502020204030204" pitchFamily="34" charset="0"/>
              </a:rPr>
              <a:t>	</a:t>
            </a:r>
            <a:r>
              <a:rPr lang="en-US" sz="2400" dirty="0">
                <a:solidFill>
                  <a:schemeClr val="accent6">
                    <a:lumMod val="50000"/>
                  </a:schemeClr>
                </a:solidFill>
                <a:effectLst/>
                <a:latin typeface="Times New Roman" panose="02020603050405020304" pitchFamily="18" charset="0"/>
                <a:ea typeface="Calibri" panose="020F0502020204030204" pitchFamily="34" charset="0"/>
              </a:rPr>
              <a:t> When restored in a neutral environment, the reaction can be stopped at any stage. In an acidic environment, it is impossible to isolate intermediate products</a:t>
            </a:r>
            <a:r>
              <a:rPr lang="uk-UA" sz="2400" dirty="0">
                <a:solidFill>
                  <a:schemeClr val="accent6">
                    <a:lumMod val="50000"/>
                  </a:schemeClr>
                </a:solidFill>
                <a:effectLst/>
                <a:latin typeface="Times New Roman" panose="02020603050405020304" pitchFamily="18" charset="0"/>
                <a:ea typeface="Calibri" panose="020F0502020204030204" pitchFamily="34" charset="0"/>
              </a:rPr>
              <a:t>.</a:t>
            </a:r>
            <a:endParaRPr lang="uk-UA" dirty="0">
              <a:solidFill>
                <a:schemeClr val="accent6">
                  <a:lumMod val="50000"/>
                </a:schemeClr>
              </a:solidFill>
            </a:endParaRPr>
          </a:p>
        </p:txBody>
      </p:sp>
      <p:sp>
        <p:nvSpPr>
          <p:cNvPr id="14" name="TextBox 13">
            <a:extLst>
              <a:ext uri="{FF2B5EF4-FFF2-40B4-BE49-F238E27FC236}">
                <a16:creationId xmlns:a16="http://schemas.microsoft.com/office/drawing/2014/main" id="{0130A461-8694-4448-9E5B-408C6AFFE6D3}"/>
              </a:ext>
            </a:extLst>
          </p:cNvPr>
          <p:cNvSpPr txBox="1"/>
          <p:nvPr/>
        </p:nvSpPr>
        <p:spPr>
          <a:xfrm>
            <a:off x="3048783" y="118139"/>
            <a:ext cx="6094428" cy="523220"/>
          </a:xfrm>
          <a:prstGeom prst="rect">
            <a:avLst/>
          </a:prstGeom>
          <a:noFill/>
        </p:spPr>
        <p:txBody>
          <a:bodyPr wrap="square">
            <a:spAutoFit/>
          </a:bodyPr>
          <a:lstStyle/>
          <a:p>
            <a:r>
              <a:rPr lang="en-US" sz="2800" b="1" dirty="0">
                <a:solidFill>
                  <a:schemeClr val="accent6">
                    <a:lumMod val="50000"/>
                  </a:schemeClr>
                </a:solidFill>
                <a:effectLst/>
                <a:latin typeface="Times New Roman" panose="02020603050405020304" pitchFamily="18" charset="0"/>
                <a:ea typeface="Calibri" panose="020F0502020204030204" pitchFamily="34" charset="0"/>
              </a:rPr>
              <a:t>Aromatic nitro compounds</a:t>
            </a:r>
            <a:endParaRPr lang="uk-UA" sz="2800" dirty="0">
              <a:solidFill>
                <a:schemeClr val="accent6">
                  <a:lumMod val="50000"/>
                </a:schemeClr>
              </a:solidFill>
            </a:endParaRPr>
          </a:p>
        </p:txBody>
      </p:sp>
    </p:spTree>
    <p:extLst>
      <p:ext uri="{BB962C8B-B14F-4D97-AF65-F5344CB8AC3E}">
        <p14:creationId xmlns:p14="http://schemas.microsoft.com/office/powerpoint/2010/main" val="3850889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D63AD684-9D2D-479C-B6D4-EF1A83374748}"/>
              </a:ext>
            </a:extLst>
          </p:cNvPr>
          <p:cNvSpPr txBox="1">
            <a:spLocks noChangeArrowheads="1"/>
          </p:cNvSpPr>
          <p:nvPr/>
        </p:nvSpPr>
        <p:spPr bwMode="auto">
          <a:xfrm>
            <a:off x="4365169" y="589860"/>
            <a:ext cx="3461657" cy="74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4400" kern="1200">
                <a:solidFill>
                  <a:schemeClr val="bg2"/>
                </a:solidFill>
                <a:latin typeface="+mj-lt"/>
                <a:ea typeface="+mj-ea"/>
                <a:cs typeface="+mj-cs"/>
              </a:defRPr>
            </a:lvl1pPr>
            <a:lvl2pPr algn="l" rtl="0" eaLnBrk="1" fontAlgn="base" hangingPunct="1">
              <a:spcBef>
                <a:spcPct val="0"/>
              </a:spcBef>
              <a:spcAft>
                <a:spcPct val="0"/>
              </a:spcAft>
              <a:defRPr sz="4400">
                <a:solidFill>
                  <a:schemeClr val="bg2"/>
                </a:solidFill>
                <a:latin typeface="Microsoft Sans Serif" panose="020B0604020202020204" pitchFamily="34" charset="0"/>
              </a:defRPr>
            </a:lvl2pPr>
            <a:lvl3pPr algn="l" rtl="0" eaLnBrk="1" fontAlgn="base" hangingPunct="1">
              <a:spcBef>
                <a:spcPct val="0"/>
              </a:spcBef>
              <a:spcAft>
                <a:spcPct val="0"/>
              </a:spcAft>
              <a:defRPr sz="4400">
                <a:solidFill>
                  <a:schemeClr val="bg2"/>
                </a:solidFill>
                <a:latin typeface="Microsoft Sans Serif" panose="020B0604020202020204" pitchFamily="34" charset="0"/>
              </a:defRPr>
            </a:lvl3pPr>
            <a:lvl4pPr algn="l" rtl="0" eaLnBrk="1" fontAlgn="base" hangingPunct="1">
              <a:spcBef>
                <a:spcPct val="0"/>
              </a:spcBef>
              <a:spcAft>
                <a:spcPct val="0"/>
              </a:spcAft>
              <a:defRPr sz="4400">
                <a:solidFill>
                  <a:schemeClr val="bg2"/>
                </a:solidFill>
                <a:latin typeface="Microsoft Sans Serif" panose="020B0604020202020204" pitchFamily="34" charset="0"/>
              </a:defRPr>
            </a:lvl4pPr>
            <a:lvl5pPr algn="l" rtl="0" eaLnBrk="1" fontAlgn="base" hangingPunct="1">
              <a:spcBef>
                <a:spcPct val="0"/>
              </a:spcBef>
              <a:spcAft>
                <a:spcPct val="0"/>
              </a:spcAft>
              <a:defRPr sz="4400">
                <a:solidFill>
                  <a:schemeClr val="bg2"/>
                </a:solidFill>
                <a:latin typeface="Microsoft Sans Serif" panose="020B0604020202020204" pitchFamily="34" charset="0"/>
              </a:defRPr>
            </a:lvl5pPr>
            <a:lvl6pPr marL="457200" algn="l" rtl="0" eaLnBrk="1" fontAlgn="base" hangingPunct="1">
              <a:spcBef>
                <a:spcPct val="0"/>
              </a:spcBef>
              <a:spcAft>
                <a:spcPct val="0"/>
              </a:spcAft>
              <a:defRPr sz="4400">
                <a:solidFill>
                  <a:schemeClr val="bg2"/>
                </a:solidFill>
                <a:latin typeface="Microsoft Sans Serif" panose="020B0604020202020204" pitchFamily="34" charset="0"/>
              </a:defRPr>
            </a:lvl6pPr>
            <a:lvl7pPr marL="914400" algn="l" rtl="0" eaLnBrk="1" fontAlgn="base" hangingPunct="1">
              <a:spcBef>
                <a:spcPct val="0"/>
              </a:spcBef>
              <a:spcAft>
                <a:spcPct val="0"/>
              </a:spcAft>
              <a:defRPr sz="4400">
                <a:solidFill>
                  <a:schemeClr val="bg2"/>
                </a:solidFill>
                <a:latin typeface="Microsoft Sans Serif" panose="020B0604020202020204" pitchFamily="34" charset="0"/>
              </a:defRPr>
            </a:lvl7pPr>
            <a:lvl8pPr marL="1371600" algn="l" rtl="0" eaLnBrk="1" fontAlgn="base" hangingPunct="1">
              <a:spcBef>
                <a:spcPct val="0"/>
              </a:spcBef>
              <a:spcAft>
                <a:spcPct val="0"/>
              </a:spcAft>
              <a:defRPr sz="4400">
                <a:solidFill>
                  <a:schemeClr val="bg2"/>
                </a:solidFill>
                <a:latin typeface="Microsoft Sans Serif" panose="020B0604020202020204" pitchFamily="34" charset="0"/>
              </a:defRPr>
            </a:lvl8pPr>
            <a:lvl9pPr marL="1828800" algn="l" rtl="0" eaLnBrk="1" fontAlgn="base" hangingPunct="1">
              <a:spcBef>
                <a:spcPct val="0"/>
              </a:spcBef>
              <a:spcAft>
                <a:spcPct val="0"/>
              </a:spcAft>
              <a:defRPr sz="4400">
                <a:solidFill>
                  <a:schemeClr val="bg2"/>
                </a:solidFill>
                <a:latin typeface="Microsoft Sans Serif" panose="020B0604020202020204" pitchFamily="34" charset="0"/>
              </a:defRPr>
            </a:lvl9pPr>
          </a:lstStyle>
          <a:p>
            <a:r>
              <a:rPr lang="en-US" altLang="uk-UA" sz="2800" b="1" dirty="0">
                <a:latin typeface="Times New Roman" panose="02020603050405020304" pitchFamily="18" charset="0"/>
                <a:cs typeface="Times New Roman" panose="02020603050405020304" pitchFamily="18" charset="0"/>
              </a:rPr>
              <a:t>Chemical properties</a:t>
            </a:r>
            <a:endParaRPr lang="uk-UA" altLang="uk-UA" sz="2800"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705DD9A6-E41C-439B-BE5B-1BBCD44C9C47}"/>
              </a:ext>
            </a:extLst>
          </p:cNvPr>
          <p:cNvSpPr txBox="1"/>
          <p:nvPr/>
        </p:nvSpPr>
        <p:spPr>
          <a:xfrm>
            <a:off x="0" y="1258807"/>
            <a:ext cx="12192000" cy="1672253"/>
          </a:xfrm>
          <a:prstGeom prst="rect">
            <a:avLst/>
          </a:prstGeom>
          <a:noFill/>
        </p:spPr>
        <p:txBody>
          <a:bodyPr wrap="square">
            <a:spAutoFit/>
          </a:bodyPr>
          <a:lstStyle/>
          <a:p>
            <a:pPr indent="449580" algn="just">
              <a:lnSpc>
                <a:spcPct val="150000"/>
              </a:lnSpc>
              <a:spcAft>
                <a:spcPts val="800"/>
              </a:spcAft>
            </a:pPr>
            <a:r>
              <a:rPr lang="uk-UA" sz="2400"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When restored in a neutral environment, the reaction can be stopped at any stage. In an acidic environment, it is impossible to isolate intermediate products</a:t>
            </a:r>
            <a:r>
              <a:rPr lang="uk-UA" sz="2400"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a:t>
            </a:r>
          </a:p>
          <a:p>
            <a:r>
              <a:rPr lang="en-US" sz="2400" b="1" i="1" dirty="0">
                <a:solidFill>
                  <a:schemeClr val="accent6">
                    <a:lumMod val="50000"/>
                  </a:schemeClr>
                </a:solidFill>
                <a:effectLst/>
                <a:latin typeface="Times New Roman" panose="02020603050405020304" pitchFamily="18" charset="0"/>
                <a:ea typeface="Calibri" panose="020F0502020204030204" pitchFamily="34" charset="0"/>
              </a:rPr>
              <a:t>In alkaline medium </a:t>
            </a:r>
            <a:r>
              <a:rPr lang="uk-UA" sz="2400" b="1" i="1" dirty="0">
                <a:solidFill>
                  <a:schemeClr val="accent6">
                    <a:lumMod val="50000"/>
                  </a:schemeClr>
                </a:solidFill>
                <a:effectLst/>
                <a:latin typeface="Times New Roman" panose="02020603050405020304" pitchFamily="18" charset="0"/>
                <a:ea typeface="Calibri" panose="020F0502020204030204" pitchFamily="34" charset="0"/>
              </a:rPr>
              <a:t>:</a:t>
            </a:r>
            <a:endParaRPr lang="uk-UA" b="1" i="1" dirty="0">
              <a:solidFill>
                <a:schemeClr val="accent6">
                  <a:lumMod val="50000"/>
                </a:schemeClr>
              </a:solidFill>
            </a:endParaRPr>
          </a:p>
        </p:txBody>
      </p:sp>
      <p:pic>
        <p:nvPicPr>
          <p:cNvPr id="5" name="Рисунок 4" descr="Ідентифікація">
            <a:extLst>
              <a:ext uri="{FF2B5EF4-FFF2-40B4-BE49-F238E27FC236}">
                <a16:creationId xmlns:a16="http://schemas.microsoft.com/office/drawing/2014/main" id="{726359F7-742D-424C-B3A5-8518D18086AE}"/>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194160" y="2931060"/>
            <a:ext cx="9803674" cy="2668133"/>
          </a:xfrm>
          <a:prstGeom prst="rect">
            <a:avLst/>
          </a:prstGeom>
          <a:noFill/>
          <a:ln>
            <a:noFill/>
          </a:ln>
        </p:spPr>
      </p:pic>
      <p:sp>
        <p:nvSpPr>
          <p:cNvPr id="7" name="TextBox 6">
            <a:extLst>
              <a:ext uri="{FF2B5EF4-FFF2-40B4-BE49-F238E27FC236}">
                <a16:creationId xmlns:a16="http://schemas.microsoft.com/office/drawing/2014/main" id="{9BED5FA6-E95A-4FBE-9A62-F3DBD2C9DD0A}"/>
              </a:ext>
            </a:extLst>
          </p:cNvPr>
          <p:cNvSpPr txBox="1"/>
          <p:nvPr/>
        </p:nvSpPr>
        <p:spPr>
          <a:xfrm>
            <a:off x="0" y="5728248"/>
            <a:ext cx="12192000" cy="830997"/>
          </a:xfrm>
          <a:prstGeom prst="rect">
            <a:avLst/>
          </a:prstGeom>
          <a:noFill/>
        </p:spPr>
        <p:txBody>
          <a:bodyPr wrap="square">
            <a:spAutoFit/>
          </a:bodyPr>
          <a:lstStyle/>
          <a:p>
            <a:pPr algn="just"/>
            <a:r>
              <a:rPr lang="uk-UA" sz="2400" dirty="0">
                <a:solidFill>
                  <a:schemeClr val="accent6">
                    <a:lumMod val="50000"/>
                  </a:schemeClr>
                </a:solidFill>
                <a:effectLst/>
                <a:latin typeface="Times New Roman" panose="02020603050405020304" pitchFamily="18" charset="0"/>
                <a:ea typeface="Calibri" panose="020F0502020204030204" pitchFamily="34" charset="0"/>
              </a:rPr>
              <a:t>	</a:t>
            </a:r>
            <a:r>
              <a:rPr lang="en-US" sz="2400" dirty="0">
                <a:solidFill>
                  <a:schemeClr val="accent6">
                    <a:lumMod val="50000"/>
                  </a:schemeClr>
                </a:solidFill>
                <a:effectLst/>
                <a:latin typeface="Times New Roman" panose="02020603050405020304" pitchFamily="18" charset="0"/>
                <a:ea typeface="Calibri" panose="020F0502020204030204" pitchFamily="34" charset="0"/>
              </a:rPr>
              <a:t> The reduction reaction of nitroarenes in an alkaline environment can be stopped at any of the following stages. It serves as the main way of obtaining azo and hydrazo compounds</a:t>
            </a:r>
            <a:r>
              <a:rPr lang="uk-UA" sz="2400" dirty="0">
                <a:solidFill>
                  <a:schemeClr val="accent6">
                    <a:lumMod val="50000"/>
                  </a:schemeClr>
                </a:solidFill>
                <a:effectLst/>
                <a:latin typeface="Times New Roman" panose="02020603050405020304" pitchFamily="18" charset="0"/>
                <a:ea typeface="Calibri" panose="020F0502020204030204" pitchFamily="34" charset="0"/>
              </a:rPr>
              <a:t>.</a:t>
            </a:r>
            <a:endParaRPr lang="uk-UA" dirty="0">
              <a:solidFill>
                <a:schemeClr val="accent6">
                  <a:lumMod val="50000"/>
                </a:schemeClr>
              </a:solidFill>
            </a:endParaRPr>
          </a:p>
        </p:txBody>
      </p:sp>
      <p:sp>
        <p:nvSpPr>
          <p:cNvPr id="8" name="TextBox 7">
            <a:extLst>
              <a:ext uri="{FF2B5EF4-FFF2-40B4-BE49-F238E27FC236}">
                <a16:creationId xmlns:a16="http://schemas.microsoft.com/office/drawing/2014/main" id="{F3C43666-383F-4361-961C-74DE3C875CCE}"/>
              </a:ext>
            </a:extLst>
          </p:cNvPr>
          <p:cNvSpPr txBox="1"/>
          <p:nvPr/>
        </p:nvSpPr>
        <p:spPr>
          <a:xfrm>
            <a:off x="3048786" y="155666"/>
            <a:ext cx="6094428" cy="523220"/>
          </a:xfrm>
          <a:prstGeom prst="rect">
            <a:avLst/>
          </a:prstGeom>
          <a:noFill/>
        </p:spPr>
        <p:txBody>
          <a:bodyPr wrap="square">
            <a:spAutoFit/>
          </a:bodyPr>
          <a:lstStyle/>
          <a:p>
            <a:r>
              <a:rPr lang="en-US" sz="2800" b="1" dirty="0">
                <a:solidFill>
                  <a:schemeClr val="accent6">
                    <a:lumMod val="50000"/>
                  </a:schemeClr>
                </a:solidFill>
                <a:effectLst/>
                <a:latin typeface="Times New Roman" panose="02020603050405020304" pitchFamily="18" charset="0"/>
                <a:ea typeface="Calibri" panose="020F0502020204030204" pitchFamily="34" charset="0"/>
              </a:rPr>
              <a:t>Aromatic nitro compounds</a:t>
            </a:r>
            <a:endParaRPr lang="uk-UA" sz="2800" dirty="0">
              <a:solidFill>
                <a:schemeClr val="accent6">
                  <a:lumMod val="50000"/>
                </a:schemeClr>
              </a:solidFill>
            </a:endParaRPr>
          </a:p>
        </p:txBody>
      </p:sp>
    </p:spTree>
    <p:extLst>
      <p:ext uri="{BB962C8B-B14F-4D97-AF65-F5344CB8AC3E}">
        <p14:creationId xmlns:p14="http://schemas.microsoft.com/office/powerpoint/2010/main" val="31548124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66C55D6-B9CC-4265-939D-127A6166BBD2}"/>
              </a:ext>
            </a:extLst>
          </p:cNvPr>
          <p:cNvSpPr txBox="1"/>
          <p:nvPr/>
        </p:nvSpPr>
        <p:spPr>
          <a:xfrm>
            <a:off x="3048786" y="155666"/>
            <a:ext cx="6094428" cy="523220"/>
          </a:xfrm>
          <a:prstGeom prst="rect">
            <a:avLst/>
          </a:prstGeom>
          <a:noFill/>
        </p:spPr>
        <p:txBody>
          <a:bodyPr wrap="square">
            <a:spAutoFit/>
          </a:bodyPr>
          <a:lstStyle/>
          <a:p>
            <a:r>
              <a:rPr lang="en-US" sz="2800" b="1" dirty="0">
                <a:solidFill>
                  <a:schemeClr val="accent6">
                    <a:lumMod val="50000"/>
                  </a:schemeClr>
                </a:solidFill>
                <a:effectLst/>
                <a:latin typeface="Times New Roman" panose="02020603050405020304" pitchFamily="18" charset="0"/>
                <a:ea typeface="Calibri" panose="020F0502020204030204" pitchFamily="34" charset="0"/>
              </a:rPr>
              <a:t>Aromatic nitro compounds</a:t>
            </a:r>
            <a:endParaRPr lang="uk-UA" sz="2800" dirty="0">
              <a:solidFill>
                <a:schemeClr val="accent6">
                  <a:lumMod val="50000"/>
                </a:schemeClr>
              </a:solidFill>
            </a:endParaRPr>
          </a:p>
        </p:txBody>
      </p:sp>
      <p:sp>
        <p:nvSpPr>
          <p:cNvPr id="3" name="Rectangle 2">
            <a:extLst>
              <a:ext uri="{FF2B5EF4-FFF2-40B4-BE49-F238E27FC236}">
                <a16:creationId xmlns:a16="http://schemas.microsoft.com/office/drawing/2014/main" id="{821D9BDE-5298-487D-A27C-1BE9B796C5FA}"/>
              </a:ext>
            </a:extLst>
          </p:cNvPr>
          <p:cNvSpPr txBox="1">
            <a:spLocks noChangeArrowheads="1"/>
          </p:cNvSpPr>
          <p:nvPr/>
        </p:nvSpPr>
        <p:spPr bwMode="auto">
          <a:xfrm>
            <a:off x="4365169" y="589860"/>
            <a:ext cx="3461657" cy="74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4400" kern="1200">
                <a:solidFill>
                  <a:schemeClr val="bg2"/>
                </a:solidFill>
                <a:latin typeface="+mj-lt"/>
                <a:ea typeface="+mj-ea"/>
                <a:cs typeface="+mj-cs"/>
              </a:defRPr>
            </a:lvl1pPr>
            <a:lvl2pPr algn="l" rtl="0" eaLnBrk="1" fontAlgn="base" hangingPunct="1">
              <a:spcBef>
                <a:spcPct val="0"/>
              </a:spcBef>
              <a:spcAft>
                <a:spcPct val="0"/>
              </a:spcAft>
              <a:defRPr sz="4400">
                <a:solidFill>
                  <a:schemeClr val="bg2"/>
                </a:solidFill>
                <a:latin typeface="Microsoft Sans Serif" panose="020B0604020202020204" pitchFamily="34" charset="0"/>
              </a:defRPr>
            </a:lvl2pPr>
            <a:lvl3pPr algn="l" rtl="0" eaLnBrk="1" fontAlgn="base" hangingPunct="1">
              <a:spcBef>
                <a:spcPct val="0"/>
              </a:spcBef>
              <a:spcAft>
                <a:spcPct val="0"/>
              </a:spcAft>
              <a:defRPr sz="4400">
                <a:solidFill>
                  <a:schemeClr val="bg2"/>
                </a:solidFill>
                <a:latin typeface="Microsoft Sans Serif" panose="020B0604020202020204" pitchFamily="34" charset="0"/>
              </a:defRPr>
            </a:lvl3pPr>
            <a:lvl4pPr algn="l" rtl="0" eaLnBrk="1" fontAlgn="base" hangingPunct="1">
              <a:spcBef>
                <a:spcPct val="0"/>
              </a:spcBef>
              <a:spcAft>
                <a:spcPct val="0"/>
              </a:spcAft>
              <a:defRPr sz="4400">
                <a:solidFill>
                  <a:schemeClr val="bg2"/>
                </a:solidFill>
                <a:latin typeface="Microsoft Sans Serif" panose="020B0604020202020204" pitchFamily="34" charset="0"/>
              </a:defRPr>
            </a:lvl4pPr>
            <a:lvl5pPr algn="l" rtl="0" eaLnBrk="1" fontAlgn="base" hangingPunct="1">
              <a:spcBef>
                <a:spcPct val="0"/>
              </a:spcBef>
              <a:spcAft>
                <a:spcPct val="0"/>
              </a:spcAft>
              <a:defRPr sz="4400">
                <a:solidFill>
                  <a:schemeClr val="bg2"/>
                </a:solidFill>
                <a:latin typeface="Microsoft Sans Serif" panose="020B0604020202020204" pitchFamily="34" charset="0"/>
              </a:defRPr>
            </a:lvl5pPr>
            <a:lvl6pPr marL="457200" algn="l" rtl="0" eaLnBrk="1" fontAlgn="base" hangingPunct="1">
              <a:spcBef>
                <a:spcPct val="0"/>
              </a:spcBef>
              <a:spcAft>
                <a:spcPct val="0"/>
              </a:spcAft>
              <a:defRPr sz="4400">
                <a:solidFill>
                  <a:schemeClr val="bg2"/>
                </a:solidFill>
                <a:latin typeface="Microsoft Sans Serif" panose="020B0604020202020204" pitchFamily="34" charset="0"/>
              </a:defRPr>
            </a:lvl6pPr>
            <a:lvl7pPr marL="914400" algn="l" rtl="0" eaLnBrk="1" fontAlgn="base" hangingPunct="1">
              <a:spcBef>
                <a:spcPct val="0"/>
              </a:spcBef>
              <a:spcAft>
                <a:spcPct val="0"/>
              </a:spcAft>
              <a:defRPr sz="4400">
                <a:solidFill>
                  <a:schemeClr val="bg2"/>
                </a:solidFill>
                <a:latin typeface="Microsoft Sans Serif" panose="020B0604020202020204" pitchFamily="34" charset="0"/>
              </a:defRPr>
            </a:lvl7pPr>
            <a:lvl8pPr marL="1371600" algn="l" rtl="0" eaLnBrk="1" fontAlgn="base" hangingPunct="1">
              <a:spcBef>
                <a:spcPct val="0"/>
              </a:spcBef>
              <a:spcAft>
                <a:spcPct val="0"/>
              </a:spcAft>
              <a:defRPr sz="4400">
                <a:solidFill>
                  <a:schemeClr val="bg2"/>
                </a:solidFill>
                <a:latin typeface="Microsoft Sans Serif" panose="020B0604020202020204" pitchFamily="34" charset="0"/>
              </a:defRPr>
            </a:lvl8pPr>
            <a:lvl9pPr marL="1828800" algn="l" rtl="0" eaLnBrk="1" fontAlgn="base" hangingPunct="1">
              <a:spcBef>
                <a:spcPct val="0"/>
              </a:spcBef>
              <a:spcAft>
                <a:spcPct val="0"/>
              </a:spcAft>
              <a:defRPr sz="4400">
                <a:solidFill>
                  <a:schemeClr val="bg2"/>
                </a:solidFill>
                <a:latin typeface="Microsoft Sans Serif" panose="020B0604020202020204" pitchFamily="34" charset="0"/>
              </a:defRPr>
            </a:lvl9pPr>
          </a:lstStyle>
          <a:p>
            <a:r>
              <a:rPr lang="en-US" altLang="uk-UA" sz="2800" b="1" dirty="0">
                <a:latin typeface="Times New Roman" panose="02020603050405020304" pitchFamily="18" charset="0"/>
                <a:cs typeface="Times New Roman" panose="02020603050405020304" pitchFamily="18" charset="0"/>
              </a:rPr>
              <a:t>Chemical properties</a:t>
            </a:r>
            <a:endParaRPr lang="uk-UA" altLang="uk-UA" sz="2800"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B3622F37-E3DF-4C77-AEF2-2DC692B52DAB}"/>
              </a:ext>
            </a:extLst>
          </p:cNvPr>
          <p:cNvSpPr txBox="1"/>
          <p:nvPr/>
        </p:nvSpPr>
        <p:spPr>
          <a:xfrm>
            <a:off x="1732398" y="1235629"/>
            <a:ext cx="6094428" cy="461665"/>
          </a:xfrm>
          <a:prstGeom prst="rect">
            <a:avLst/>
          </a:prstGeom>
          <a:noFill/>
        </p:spPr>
        <p:txBody>
          <a:bodyPr wrap="square">
            <a:spAutoFit/>
          </a:bodyPr>
          <a:lstStyle/>
          <a:p>
            <a:pPr algn="just"/>
            <a:r>
              <a:rPr lang="uk-UA" sz="2400" b="1" dirty="0">
                <a:solidFill>
                  <a:schemeClr val="accent6">
                    <a:lumMod val="50000"/>
                  </a:schemeClr>
                </a:solidFill>
                <a:effectLst/>
                <a:latin typeface="Times New Roman" panose="02020603050405020304" pitchFamily="18" charset="0"/>
                <a:ea typeface="Calibri" panose="020F0502020204030204" pitchFamily="34" charset="0"/>
              </a:rPr>
              <a:t>2. </a:t>
            </a:r>
            <a:r>
              <a:rPr lang="en-US" sz="2400" b="1" dirty="0">
                <a:solidFill>
                  <a:schemeClr val="accent6">
                    <a:lumMod val="50000"/>
                  </a:schemeClr>
                </a:solidFill>
                <a:effectLst/>
                <a:latin typeface="Times New Roman" panose="02020603050405020304" pitchFamily="18" charset="0"/>
                <a:ea typeface="Calibri" panose="020F0502020204030204" pitchFamily="34" charset="0"/>
              </a:rPr>
              <a:t>Reactions from the aromatic nucleus</a:t>
            </a:r>
            <a:r>
              <a:rPr lang="uk-UA" sz="2400" b="1" dirty="0">
                <a:solidFill>
                  <a:schemeClr val="accent6">
                    <a:lumMod val="50000"/>
                  </a:schemeClr>
                </a:solidFill>
                <a:effectLst/>
                <a:latin typeface="Times New Roman" panose="02020603050405020304" pitchFamily="18" charset="0"/>
                <a:ea typeface="Calibri" panose="020F0502020204030204" pitchFamily="34" charset="0"/>
              </a:rPr>
              <a:t>.</a:t>
            </a:r>
            <a:endParaRPr lang="uk-UA" b="1" dirty="0">
              <a:solidFill>
                <a:schemeClr val="accent6">
                  <a:lumMod val="50000"/>
                </a:schemeClr>
              </a:solidFill>
            </a:endParaRPr>
          </a:p>
        </p:txBody>
      </p:sp>
      <p:sp>
        <p:nvSpPr>
          <p:cNvPr id="7" name="TextBox 6">
            <a:extLst>
              <a:ext uri="{FF2B5EF4-FFF2-40B4-BE49-F238E27FC236}">
                <a16:creationId xmlns:a16="http://schemas.microsoft.com/office/drawing/2014/main" id="{ACB42FD2-2782-4B01-865F-EE89C81763D0}"/>
              </a:ext>
            </a:extLst>
          </p:cNvPr>
          <p:cNvSpPr txBox="1"/>
          <p:nvPr/>
        </p:nvSpPr>
        <p:spPr>
          <a:xfrm>
            <a:off x="-3" y="1772608"/>
            <a:ext cx="12192000" cy="1938992"/>
          </a:xfrm>
          <a:prstGeom prst="rect">
            <a:avLst/>
          </a:prstGeom>
          <a:noFill/>
        </p:spPr>
        <p:txBody>
          <a:bodyPr wrap="square">
            <a:spAutoFit/>
          </a:bodyPr>
          <a:lstStyle/>
          <a:p>
            <a:pPr algn="just"/>
            <a:r>
              <a:rPr lang="uk-UA" sz="2400" dirty="0">
                <a:solidFill>
                  <a:schemeClr val="accent6">
                    <a:lumMod val="50000"/>
                  </a:schemeClr>
                </a:solidFill>
                <a:effectLst/>
                <a:latin typeface="Times New Roman" panose="02020603050405020304" pitchFamily="18" charset="0"/>
                <a:ea typeface="Calibri" panose="020F0502020204030204" pitchFamily="34" charset="0"/>
              </a:rPr>
              <a:t>	</a:t>
            </a:r>
            <a:r>
              <a:rPr lang="en-US" sz="2400" dirty="0">
                <a:solidFill>
                  <a:schemeClr val="accent6">
                    <a:lumMod val="50000"/>
                  </a:schemeClr>
                </a:solidFill>
                <a:effectLst/>
                <a:latin typeface="Times New Roman" panose="02020603050405020304" pitchFamily="18" charset="0"/>
                <a:ea typeface="Calibri" panose="020F0502020204030204" pitchFamily="34" charset="0"/>
              </a:rPr>
              <a:t> Reaction of electrophilic substitution (S</a:t>
            </a:r>
            <a:r>
              <a:rPr lang="en-US" sz="2400" baseline="-25000" dirty="0">
                <a:solidFill>
                  <a:schemeClr val="accent6">
                    <a:lumMod val="50000"/>
                  </a:schemeClr>
                </a:solidFill>
                <a:effectLst/>
                <a:latin typeface="Times New Roman" panose="02020603050405020304" pitchFamily="18" charset="0"/>
                <a:ea typeface="Calibri" panose="020F0502020204030204" pitchFamily="34" charset="0"/>
              </a:rPr>
              <a:t>E</a:t>
            </a:r>
            <a:r>
              <a:rPr lang="en-US" sz="2400" dirty="0">
                <a:solidFill>
                  <a:schemeClr val="accent6">
                    <a:lumMod val="50000"/>
                  </a:schemeClr>
                </a:solidFill>
                <a:effectLst/>
                <a:latin typeface="Times New Roman" panose="02020603050405020304" pitchFamily="18" charset="0"/>
                <a:ea typeface="Calibri" panose="020F0502020204030204" pitchFamily="34" charset="0"/>
              </a:rPr>
              <a:t>). The nitro group, which has electron-withdrawing properties, </a:t>
            </a:r>
            <a:r>
              <a:rPr lang="en-US" sz="2400" dirty="0">
                <a:solidFill>
                  <a:srgbClr val="FF0000"/>
                </a:solidFill>
                <a:effectLst/>
                <a:latin typeface="Times New Roman" panose="02020603050405020304" pitchFamily="18" charset="0"/>
                <a:ea typeface="Calibri" panose="020F0502020204030204" pitchFamily="34" charset="0"/>
              </a:rPr>
              <a:t>deactivates</a:t>
            </a:r>
            <a:r>
              <a:rPr lang="en-US" sz="2400" dirty="0">
                <a:solidFill>
                  <a:schemeClr val="accent6">
                    <a:lumMod val="50000"/>
                  </a:schemeClr>
                </a:solidFill>
                <a:effectLst/>
                <a:latin typeface="Times New Roman" panose="02020603050405020304" pitchFamily="18" charset="0"/>
                <a:ea typeface="Calibri" panose="020F0502020204030204" pitchFamily="34" charset="0"/>
              </a:rPr>
              <a:t> the benzene nucleus in S</a:t>
            </a:r>
            <a:r>
              <a:rPr lang="en-US" sz="2400" baseline="-25000" dirty="0">
                <a:solidFill>
                  <a:schemeClr val="accent6">
                    <a:lumMod val="50000"/>
                  </a:schemeClr>
                </a:solidFill>
                <a:effectLst/>
                <a:latin typeface="Times New Roman" panose="02020603050405020304" pitchFamily="18" charset="0"/>
                <a:ea typeface="Calibri" panose="020F0502020204030204" pitchFamily="34" charset="0"/>
              </a:rPr>
              <a:t>N</a:t>
            </a:r>
            <a:r>
              <a:rPr lang="en-US" sz="2400" dirty="0">
                <a:solidFill>
                  <a:schemeClr val="accent6">
                    <a:lumMod val="50000"/>
                  </a:schemeClr>
                </a:solidFill>
                <a:effectLst/>
                <a:latin typeface="Times New Roman" panose="02020603050405020304" pitchFamily="18" charset="0"/>
                <a:ea typeface="Calibri" panose="020F0502020204030204" pitchFamily="34" charset="0"/>
              </a:rPr>
              <a:t> reactions. Thus, nitrobenzene is not alkylated under the conditions of the Friedel-Crafts reaction, but it can undergo nitration, sulfonation, halogenation reactions with the formation of corresponding meta-substituted ones, for example </a:t>
            </a:r>
            <a:r>
              <a:rPr lang="uk-UA" sz="2400" dirty="0">
                <a:solidFill>
                  <a:schemeClr val="accent6">
                    <a:lumMod val="50000"/>
                  </a:schemeClr>
                </a:solidFill>
                <a:effectLst/>
                <a:latin typeface="Times New Roman" panose="02020603050405020304" pitchFamily="18" charset="0"/>
                <a:ea typeface="Calibri" panose="020F0502020204030204" pitchFamily="34" charset="0"/>
              </a:rPr>
              <a:t>:</a:t>
            </a:r>
            <a:endParaRPr lang="uk-UA" dirty="0">
              <a:solidFill>
                <a:schemeClr val="accent6">
                  <a:lumMod val="50000"/>
                </a:schemeClr>
              </a:solidFill>
            </a:endParaRPr>
          </a:p>
        </p:txBody>
      </p:sp>
      <p:pic>
        <p:nvPicPr>
          <p:cNvPr id="8" name="Рисунок 7">
            <a:extLst>
              <a:ext uri="{FF2B5EF4-FFF2-40B4-BE49-F238E27FC236}">
                <a16:creationId xmlns:a16="http://schemas.microsoft.com/office/drawing/2014/main" id="{094FA46E-303B-443C-AB73-116ED94EFB90}"/>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872338" y="3515733"/>
            <a:ext cx="4447324" cy="1480889"/>
          </a:xfrm>
          <a:prstGeom prst="rect">
            <a:avLst/>
          </a:prstGeom>
          <a:noFill/>
          <a:ln>
            <a:noFill/>
          </a:ln>
        </p:spPr>
      </p:pic>
      <p:pic>
        <p:nvPicPr>
          <p:cNvPr id="9" name="Рисунок 8">
            <a:extLst>
              <a:ext uri="{FF2B5EF4-FFF2-40B4-BE49-F238E27FC236}">
                <a16:creationId xmlns:a16="http://schemas.microsoft.com/office/drawing/2014/main" id="{8B43DE97-4DB3-4304-8AB4-54EBF4383245}"/>
              </a:ext>
            </a:extLst>
          </p:cNvPr>
          <p:cNvPicPr/>
          <p:nvPr/>
        </p:nvPicPr>
        <p:blipFill rotWithShape="1">
          <a:blip r:embed="rId3"/>
          <a:srcRect b="26080"/>
          <a:stretch/>
        </p:blipFill>
        <p:spPr bwMode="auto">
          <a:xfrm>
            <a:off x="2093143" y="4996622"/>
            <a:ext cx="8005713" cy="1569660"/>
          </a:xfrm>
          <a:prstGeom prst="rect">
            <a:avLst/>
          </a:prstGeom>
          <a:ln>
            <a:noFill/>
          </a:ln>
          <a:extLst>
            <a:ext uri="{53640926-AAD7-44D8-BBD7-CCE9431645EC}">
              <a14:shadowObscured xmlns:a14="http://schemas.microsoft.com/office/drawing/2010/main"/>
            </a:ext>
          </a:extLst>
        </p:spPr>
      </p:pic>
      <p:sp>
        <p:nvSpPr>
          <p:cNvPr id="4" name="Прямокутник 3">
            <a:extLst>
              <a:ext uri="{FF2B5EF4-FFF2-40B4-BE49-F238E27FC236}">
                <a16:creationId xmlns:a16="http://schemas.microsoft.com/office/drawing/2014/main" id="{A0528FCE-C0EC-429B-91FE-6DB0872A613A}"/>
              </a:ext>
            </a:extLst>
          </p:cNvPr>
          <p:cNvSpPr/>
          <p:nvPr/>
        </p:nvSpPr>
        <p:spPr bwMode="auto">
          <a:xfrm>
            <a:off x="4901938" y="5769204"/>
            <a:ext cx="980388" cy="498936"/>
          </a:xfrm>
          <a:prstGeom prst="rect">
            <a:avLst/>
          </a:prstGeom>
          <a:ln/>
        </p:spPr>
        <p:style>
          <a:lnRef idx="1">
            <a:schemeClr val="accent3"/>
          </a:lnRef>
          <a:fillRef idx="2">
            <a:schemeClr val="accent3"/>
          </a:fillRef>
          <a:effectRef idx="1">
            <a:schemeClr val="accent3"/>
          </a:effectRef>
          <a:fontRef idx="minor">
            <a:schemeClr val="dk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a:solidFill>
                  <a:schemeClr val="tx1"/>
                </a:solidFill>
                <a:latin typeface="Times New Roman" panose="02020603050405020304" pitchFamily="18" charset="0"/>
                <a:cs typeface="Times New Roman" panose="02020603050405020304" pitchFamily="18" charset="0"/>
              </a:rPr>
              <a:t>c</a:t>
            </a: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onc.</a:t>
            </a:r>
            <a:endParaRPr kumimoji="0" lang="uk-UA"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357693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5AF6D29-91DC-45BD-BF4E-0B321015EFF0}"/>
              </a:ext>
            </a:extLst>
          </p:cNvPr>
          <p:cNvSpPr txBox="1"/>
          <p:nvPr/>
        </p:nvSpPr>
        <p:spPr>
          <a:xfrm>
            <a:off x="3048786" y="155666"/>
            <a:ext cx="6094428" cy="523220"/>
          </a:xfrm>
          <a:prstGeom prst="rect">
            <a:avLst/>
          </a:prstGeom>
          <a:noFill/>
        </p:spPr>
        <p:txBody>
          <a:bodyPr wrap="square">
            <a:spAutoFit/>
          </a:bodyPr>
          <a:lstStyle/>
          <a:p>
            <a:r>
              <a:rPr lang="en-US" sz="2800" b="1" dirty="0">
                <a:solidFill>
                  <a:schemeClr val="accent6">
                    <a:lumMod val="50000"/>
                  </a:schemeClr>
                </a:solidFill>
                <a:effectLst/>
                <a:latin typeface="Times New Roman" panose="02020603050405020304" pitchFamily="18" charset="0"/>
                <a:ea typeface="Calibri" panose="020F0502020204030204" pitchFamily="34" charset="0"/>
              </a:rPr>
              <a:t>Aromatic nitro compounds</a:t>
            </a:r>
            <a:endParaRPr lang="uk-UA" sz="2800" dirty="0">
              <a:solidFill>
                <a:schemeClr val="accent6">
                  <a:lumMod val="50000"/>
                </a:schemeClr>
              </a:solidFill>
            </a:endParaRPr>
          </a:p>
        </p:txBody>
      </p:sp>
      <p:sp>
        <p:nvSpPr>
          <p:cNvPr id="3" name="Rectangle 2">
            <a:extLst>
              <a:ext uri="{FF2B5EF4-FFF2-40B4-BE49-F238E27FC236}">
                <a16:creationId xmlns:a16="http://schemas.microsoft.com/office/drawing/2014/main" id="{C17C5BE6-4DFF-41CD-A44A-7F8B99D8EA03}"/>
              </a:ext>
            </a:extLst>
          </p:cNvPr>
          <p:cNvSpPr txBox="1">
            <a:spLocks noChangeArrowheads="1"/>
          </p:cNvSpPr>
          <p:nvPr/>
        </p:nvSpPr>
        <p:spPr bwMode="auto">
          <a:xfrm>
            <a:off x="4365169" y="589860"/>
            <a:ext cx="3461657" cy="74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4400" kern="1200">
                <a:solidFill>
                  <a:schemeClr val="bg2"/>
                </a:solidFill>
                <a:latin typeface="+mj-lt"/>
                <a:ea typeface="+mj-ea"/>
                <a:cs typeface="+mj-cs"/>
              </a:defRPr>
            </a:lvl1pPr>
            <a:lvl2pPr algn="l" rtl="0" eaLnBrk="1" fontAlgn="base" hangingPunct="1">
              <a:spcBef>
                <a:spcPct val="0"/>
              </a:spcBef>
              <a:spcAft>
                <a:spcPct val="0"/>
              </a:spcAft>
              <a:defRPr sz="4400">
                <a:solidFill>
                  <a:schemeClr val="bg2"/>
                </a:solidFill>
                <a:latin typeface="Microsoft Sans Serif" panose="020B0604020202020204" pitchFamily="34" charset="0"/>
              </a:defRPr>
            </a:lvl2pPr>
            <a:lvl3pPr algn="l" rtl="0" eaLnBrk="1" fontAlgn="base" hangingPunct="1">
              <a:spcBef>
                <a:spcPct val="0"/>
              </a:spcBef>
              <a:spcAft>
                <a:spcPct val="0"/>
              </a:spcAft>
              <a:defRPr sz="4400">
                <a:solidFill>
                  <a:schemeClr val="bg2"/>
                </a:solidFill>
                <a:latin typeface="Microsoft Sans Serif" panose="020B0604020202020204" pitchFamily="34" charset="0"/>
              </a:defRPr>
            </a:lvl3pPr>
            <a:lvl4pPr algn="l" rtl="0" eaLnBrk="1" fontAlgn="base" hangingPunct="1">
              <a:spcBef>
                <a:spcPct val="0"/>
              </a:spcBef>
              <a:spcAft>
                <a:spcPct val="0"/>
              </a:spcAft>
              <a:defRPr sz="4400">
                <a:solidFill>
                  <a:schemeClr val="bg2"/>
                </a:solidFill>
                <a:latin typeface="Microsoft Sans Serif" panose="020B0604020202020204" pitchFamily="34" charset="0"/>
              </a:defRPr>
            </a:lvl4pPr>
            <a:lvl5pPr algn="l" rtl="0" eaLnBrk="1" fontAlgn="base" hangingPunct="1">
              <a:spcBef>
                <a:spcPct val="0"/>
              </a:spcBef>
              <a:spcAft>
                <a:spcPct val="0"/>
              </a:spcAft>
              <a:defRPr sz="4400">
                <a:solidFill>
                  <a:schemeClr val="bg2"/>
                </a:solidFill>
                <a:latin typeface="Microsoft Sans Serif" panose="020B0604020202020204" pitchFamily="34" charset="0"/>
              </a:defRPr>
            </a:lvl5pPr>
            <a:lvl6pPr marL="457200" algn="l" rtl="0" eaLnBrk="1" fontAlgn="base" hangingPunct="1">
              <a:spcBef>
                <a:spcPct val="0"/>
              </a:spcBef>
              <a:spcAft>
                <a:spcPct val="0"/>
              </a:spcAft>
              <a:defRPr sz="4400">
                <a:solidFill>
                  <a:schemeClr val="bg2"/>
                </a:solidFill>
                <a:latin typeface="Microsoft Sans Serif" panose="020B0604020202020204" pitchFamily="34" charset="0"/>
              </a:defRPr>
            </a:lvl6pPr>
            <a:lvl7pPr marL="914400" algn="l" rtl="0" eaLnBrk="1" fontAlgn="base" hangingPunct="1">
              <a:spcBef>
                <a:spcPct val="0"/>
              </a:spcBef>
              <a:spcAft>
                <a:spcPct val="0"/>
              </a:spcAft>
              <a:defRPr sz="4400">
                <a:solidFill>
                  <a:schemeClr val="bg2"/>
                </a:solidFill>
                <a:latin typeface="Microsoft Sans Serif" panose="020B0604020202020204" pitchFamily="34" charset="0"/>
              </a:defRPr>
            </a:lvl7pPr>
            <a:lvl8pPr marL="1371600" algn="l" rtl="0" eaLnBrk="1" fontAlgn="base" hangingPunct="1">
              <a:spcBef>
                <a:spcPct val="0"/>
              </a:spcBef>
              <a:spcAft>
                <a:spcPct val="0"/>
              </a:spcAft>
              <a:defRPr sz="4400">
                <a:solidFill>
                  <a:schemeClr val="bg2"/>
                </a:solidFill>
                <a:latin typeface="Microsoft Sans Serif" panose="020B0604020202020204" pitchFamily="34" charset="0"/>
              </a:defRPr>
            </a:lvl8pPr>
            <a:lvl9pPr marL="1828800" algn="l" rtl="0" eaLnBrk="1" fontAlgn="base" hangingPunct="1">
              <a:spcBef>
                <a:spcPct val="0"/>
              </a:spcBef>
              <a:spcAft>
                <a:spcPct val="0"/>
              </a:spcAft>
              <a:defRPr sz="4400">
                <a:solidFill>
                  <a:schemeClr val="bg2"/>
                </a:solidFill>
                <a:latin typeface="Microsoft Sans Serif" panose="020B0604020202020204" pitchFamily="34" charset="0"/>
              </a:defRPr>
            </a:lvl9pPr>
          </a:lstStyle>
          <a:p>
            <a:r>
              <a:rPr lang="en-US" altLang="uk-UA" sz="2800" b="1" dirty="0">
                <a:latin typeface="Times New Roman" panose="02020603050405020304" pitchFamily="18" charset="0"/>
                <a:cs typeface="Times New Roman" panose="02020603050405020304" pitchFamily="18" charset="0"/>
              </a:rPr>
              <a:t>Chemical properties</a:t>
            </a:r>
            <a:endParaRPr lang="uk-UA" altLang="uk-UA" sz="2800"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D370B105-B658-40E5-A099-C9819793DA24}"/>
              </a:ext>
            </a:extLst>
          </p:cNvPr>
          <p:cNvSpPr txBox="1"/>
          <p:nvPr/>
        </p:nvSpPr>
        <p:spPr>
          <a:xfrm>
            <a:off x="-4" y="2409225"/>
            <a:ext cx="4925416" cy="3539430"/>
          </a:xfrm>
          <a:prstGeom prst="rect">
            <a:avLst/>
          </a:prstGeom>
          <a:noFill/>
        </p:spPr>
        <p:txBody>
          <a:bodyPr wrap="square">
            <a:spAutoFit/>
          </a:bodyPr>
          <a:lstStyle/>
          <a:p>
            <a:pPr algn="just"/>
            <a:r>
              <a:rPr lang="uk-UA" sz="2800" dirty="0">
                <a:solidFill>
                  <a:schemeClr val="accent6">
                    <a:lumMod val="50000"/>
                  </a:schemeClr>
                </a:solidFill>
                <a:effectLst/>
                <a:latin typeface="Times New Roman" panose="02020603050405020304" pitchFamily="18" charset="0"/>
                <a:ea typeface="Calibri" panose="020F0502020204030204" pitchFamily="34" charset="0"/>
              </a:rPr>
              <a:t>	</a:t>
            </a:r>
            <a:r>
              <a:rPr lang="en-US" sz="2800" dirty="0">
                <a:solidFill>
                  <a:schemeClr val="accent6">
                    <a:lumMod val="50000"/>
                  </a:schemeClr>
                </a:solidFill>
                <a:effectLst/>
                <a:latin typeface="Times New Roman" panose="02020603050405020304" pitchFamily="18" charset="0"/>
                <a:ea typeface="Calibri" panose="020F0502020204030204" pitchFamily="34" charset="0"/>
              </a:rPr>
              <a:t> Reaction of electrophilic substitution (S</a:t>
            </a:r>
            <a:r>
              <a:rPr lang="en-US" sz="2800" baseline="-25000" dirty="0">
                <a:solidFill>
                  <a:schemeClr val="accent6">
                    <a:lumMod val="50000"/>
                  </a:schemeClr>
                </a:solidFill>
                <a:effectLst/>
                <a:latin typeface="Times New Roman" panose="02020603050405020304" pitchFamily="18" charset="0"/>
                <a:ea typeface="Calibri" panose="020F0502020204030204" pitchFamily="34" charset="0"/>
              </a:rPr>
              <a:t>E</a:t>
            </a:r>
            <a:r>
              <a:rPr lang="en-US" sz="2800" dirty="0">
                <a:solidFill>
                  <a:schemeClr val="accent6">
                    <a:lumMod val="50000"/>
                  </a:schemeClr>
                </a:solidFill>
                <a:effectLst/>
                <a:latin typeface="Times New Roman" panose="02020603050405020304" pitchFamily="18" charset="0"/>
                <a:ea typeface="Calibri" panose="020F0502020204030204" pitchFamily="34" charset="0"/>
              </a:rPr>
              <a:t>). Due to the electron-accepting properties of the nitro group, it has </a:t>
            </a:r>
            <a:r>
              <a:rPr lang="en-US" sz="2800" b="1" i="1" dirty="0">
                <a:solidFill>
                  <a:schemeClr val="accent6">
                    <a:lumMod val="50000"/>
                  </a:schemeClr>
                </a:solidFill>
                <a:effectLst/>
                <a:latin typeface="Times New Roman" panose="02020603050405020304" pitchFamily="18" charset="0"/>
                <a:ea typeface="Calibri" panose="020F0502020204030204" pitchFamily="34" charset="0"/>
              </a:rPr>
              <a:t>–I</a:t>
            </a:r>
            <a:r>
              <a:rPr lang="en-US" sz="2800" dirty="0">
                <a:solidFill>
                  <a:schemeClr val="accent6">
                    <a:lumMod val="50000"/>
                  </a:schemeClr>
                </a:solidFill>
                <a:effectLst/>
                <a:latin typeface="Times New Roman" panose="02020603050405020304" pitchFamily="18" charset="0"/>
                <a:ea typeface="Calibri" panose="020F0502020204030204" pitchFamily="34" charset="0"/>
              </a:rPr>
              <a:t> and </a:t>
            </a:r>
            <a:r>
              <a:rPr lang="en-US" sz="2800" b="1" i="1" dirty="0">
                <a:solidFill>
                  <a:schemeClr val="accent6">
                    <a:lumMod val="50000"/>
                  </a:schemeClr>
                </a:solidFill>
                <a:effectLst/>
                <a:latin typeface="Times New Roman" panose="02020603050405020304" pitchFamily="18" charset="0"/>
                <a:ea typeface="Calibri" panose="020F0502020204030204" pitchFamily="34" charset="0"/>
              </a:rPr>
              <a:t>–M</a:t>
            </a:r>
            <a:r>
              <a:rPr lang="en-US" sz="2800" dirty="0">
                <a:solidFill>
                  <a:schemeClr val="accent6">
                    <a:lumMod val="50000"/>
                  </a:schemeClr>
                </a:solidFill>
                <a:effectLst/>
                <a:latin typeface="Times New Roman" panose="02020603050405020304" pitchFamily="18" charset="0"/>
                <a:ea typeface="Calibri" panose="020F0502020204030204" pitchFamily="34" charset="0"/>
              </a:rPr>
              <a:t> effects. Therefore, it guides the entry of the next substituent only in the </a:t>
            </a:r>
            <a:r>
              <a:rPr lang="en-US" sz="2800" b="1" i="1" dirty="0">
                <a:solidFill>
                  <a:schemeClr val="accent6">
                    <a:lumMod val="50000"/>
                  </a:schemeClr>
                </a:solidFill>
                <a:effectLst/>
                <a:latin typeface="Times New Roman" panose="02020603050405020304" pitchFamily="18" charset="0"/>
                <a:ea typeface="Calibri" panose="020F0502020204030204" pitchFamily="34" charset="0"/>
              </a:rPr>
              <a:t>meta</a:t>
            </a:r>
            <a:r>
              <a:rPr lang="en-US" sz="2800" b="1" i="1" dirty="0">
                <a:solidFill>
                  <a:schemeClr val="accent6">
                    <a:lumMod val="50000"/>
                  </a:schemeClr>
                </a:solidFill>
                <a:latin typeface="Times New Roman" panose="02020603050405020304" pitchFamily="18" charset="0"/>
                <a:ea typeface="Calibri" panose="020F0502020204030204" pitchFamily="34" charset="0"/>
              </a:rPr>
              <a:t>-</a:t>
            </a:r>
            <a:r>
              <a:rPr lang="en-US" sz="2800" dirty="0">
                <a:solidFill>
                  <a:schemeClr val="accent6">
                    <a:lumMod val="50000"/>
                  </a:schemeClr>
                </a:solidFill>
                <a:effectLst/>
                <a:latin typeface="Times New Roman" panose="02020603050405020304" pitchFamily="18" charset="0"/>
                <a:ea typeface="Calibri" panose="020F0502020204030204" pitchFamily="34" charset="0"/>
              </a:rPr>
              <a:t>position relative to the nitro group</a:t>
            </a:r>
            <a:r>
              <a:rPr lang="uk-UA" sz="2800" dirty="0">
                <a:solidFill>
                  <a:schemeClr val="accent6">
                    <a:lumMod val="50000"/>
                  </a:schemeClr>
                </a:solidFill>
                <a:effectLst/>
                <a:latin typeface="Times New Roman" panose="02020603050405020304" pitchFamily="18" charset="0"/>
                <a:ea typeface="Calibri" panose="020F0502020204030204" pitchFamily="34" charset="0"/>
              </a:rPr>
              <a:t>.</a:t>
            </a:r>
            <a:endParaRPr lang="uk-UA" sz="2800" dirty="0">
              <a:solidFill>
                <a:schemeClr val="accent6">
                  <a:lumMod val="50000"/>
                </a:schemeClr>
              </a:solidFill>
            </a:endParaRPr>
          </a:p>
        </p:txBody>
      </p:sp>
      <p:graphicFrame>
        <p:nvGraphicFramePr>
          <p:cNvPr id="5" name="Object 4">
            <a:extLst>
              <a:ext uri="{FF2B5EF4-FFF2-40B4-BE49-F238E27FC236}">
                <a16:creationId xmlns:a16="http://schemas.microsoft.com/office/drawing/2014/main" id="{2294B4C6-7209-48F6-8F18-FB8D16CD0B6F}"/>
              </a:ext>
            </a:extLst>
          </p:cNvPr>
          <p:cNvGraphicFramePr>
            <a:graphicFrameLocks noChangeAspect="1"/>
          </p:cNvGraphicFramePr>
          <p:nvPr>
            <p:extLst>
              <p:ext uri="{D42A27DB-BD31-4B8C-83A1-F6EECF244321}">
                <p14:modId xmlns:p14="http://schemas.microsoft.com/office/powerpoint/2010/main" val="2631041986"/>
              </p:ext>
            </p:extLst>
          </p:nvPr>
        </p:nvGraphicFramePr>
        <p:xfrm>
          <a:off x="4925412" y="1772608"/>
          <a:ext cx="7046591" cy="4320223"/>
        </p:xfrm>
        <a:graphic>
          <a:graphicData uri="http://schemas.openxmlformats.org/presentationml/2006/ole">
            <mc:AlternateContent xmlns:mc="http://schemas.openxmlformats.org/markup-compatibility/2006">
              <mc:Choice xmlns:v="urn:schemas-microsoft-com:vml" Requires="v">
                <p:oleObj name="CS ChemDraw Drawing" r:id="rId2" imgW="5325791" imgH="3265505" progId="ChemDraw.Document.6.0">
                  <p:embed/>
                </p:oleObj>
              </mc:Choice>
              <mc:Fallback>
                <p:oleObj name="CS ChemDraw Drawing" r:id="rId2" imgW="5325791" imgH="3265505" progId="ChemDraw.Document.6.0">
                  <p:embed/>
                  <p:pic>
                    <p:nvPicPr>
                      <p:cNvPr id="236547" name="Object 4">
                        <a:extLst>
                          <a:ext uri="{FF2B5EF4-FFF2-40B4-BE49-F238E27FC236}">
                            <a16:creationId xmlns:a16="http://schemas.microsoft.com/office/drawing/2014/main" id="{C247453F-15B1-431A-9648-2E9347BE02B1}"/>
                          </a:ext>
                        </a:extLst>
                      </p:cNvPr>
                      <p:cNvPicPr>
                        <a:picLocks noGrp="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25412" y="1772608"/>
                        <a:ext cx="7046591" cy="4320223"/>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11396259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C0085C4-E033-4A9E-B047-0F061B796A5F}"/>
              </a:ext>
            </a:extLst>
          </p:cNvPr>
          <p:cNvSpPr txBox="1"/>
          <p:nvPr/>
        </p:nvSpPr>
        <p:spPr>
          <a:xfrm>
            <a:off x="3048786" y="155666"/>
            <a:ext cx="6094428" cy="523220"/>
          </a:xfrm>
          <a:prstGeom prst="rect">
            <a:avLst/>
          </a:prstGeom>
          <a:noFill/>
        </p:spPr>
        <p:txBody>
          <a:bodyPr wrap="square">
            <a:spAutoFit/>
          </a:bodyPr>
          <a:lstStyle/>
          <a:p>
            <a:r>
              <a:rPr lang="en-US" sz="2800" b="1" dirty="0">
                <a:solidFill>
                  <a:schemeClr val="accent6">
                    <a:lumMod val="50000"/>
                  </a:schemeClr>
                </a:solidFill>
                <a:effectLst/>
                <a:latin typeface="Times New Roman" panose="02020603050405020304" pitchFamily="18" charset="0"/>
                <a:ea typeface="Calibri" panose="020F0502020204030204" pitchFamily="34" charset="0"/>
              </a:rPr>
              <a:t>Aromatic nitro compounds</a:t>
            </a:r>
            <a:endParaRPr lang="uk-UA" sz="2800" dirty="0">
              <a:solidFill>
                <a:schemeClr val="accent6">
                  <a:lumMod val="50000"/>
                </a:schemeClr>
              </a:solidFill>
            </a:endParaRPr>
          </a:p>
        </p:txBody>
      </p:sp>
      <p:sp>
        <p:nvSpPr>
          <p:cNvPr id="3" name="Rectangle 2">
            <a:extLst>
              <a:ext uri="{FF2B5EF4-FFF2-40B4-BE49-F238E27FC236}">
                <a16:creationId xmlns:a16="http://schemas.microsoft.com/office/drawing/2014/main" id="{45602CC9-CDC6-4265-90B3-660A87BC5CD5}"/>
              </a:ext>
            </a:extLst>
          </p:cNvPr>
          <p:cNvSpPr txBox="1">
            <a:spLocks noChangeArrowheads="1"/>
          </p:cNvSpPr>
          <p:nvPr/>
        </p:nvSpPr>
        <p:spPr bwMode="auto">
          <a:xfrm>
            <a:off x="4365169" y="589860"/>
            <a:ext cx="3461657" cy="74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4400" kern="1200">
                <a:solidFill>
                  <a:schemeClr val="bg2"/>
                </a:solidFill>
                <a:latin typeface="+mj-lt"/>
                <a:ea typeface="+mj-ea"/>
                <a:cs typeface="+mj-cs"/>
              </a:defRPr>
            </a:lvl1pPr>
            <a:lvl2pPr algn="l" rtl="0" eaLnBrk="1" fontAlgn="base" hangingPunct="1">
              <a:spcBef>
                <a:spcPct val="0"/>
              </a:spcBef>
              <a:spcAft>
                <a:spcPct val="0"/>
              </a:spcAft>
              <a:defRPr sz="4400">
                <a:solidFill>
                  <a:schemeClr val="bg2"/>
                </a:solidFill>
                <a:latin typeface="Microsoft Sans Serif" panose="020B0604020202020204" pitchFamily="34" charset="0"/>
              </a:defRPr>
            </a:lvl2pPr>
            <a:lvl3pPr algn="l" rtl="0" eaLnBrk="1" fontAlgn="base" hangingPunct="1">
              <a:spcBef>
                <a:spcPct val="0"/>
              </a:spcBef>
              <a:spcAft>
                <a:spcPct val="0"/>
              </a:spcAft>
              <a:defRPr sz="4400">
                <a:solidFill>
                  <a:schemeClr val="bg2"/>
                </a:solidFill>
                <a:latin typeface="Microsoft Sans Serif" panose="020B0604020202020204" pitchFamily="34" charset="0"/>
              </a:defRPr>
            </a:lvl3pPr>
            <a:lvl4pPr algn="l" rtl="0" eaLnBrk="1" fontAlgn="base" hangingPunct="1">
              <a:spcBef>
                <a:spcPct val="0"/>
              </a:spcBef>
              <a:spcAft>
                <a:spcPct val="0"/>
              </a:spcAft>
              <a:defRPr sz="4400">
                <a:solidFill>
                  <a:schemeClr val="bg2"/>
                </a:solidFill>
                <a:latin typeface="Microsoft Sans Serif" panose="020B0604020202020204" pitchFamily="34" charset="0"/>
              </a:defRPr>
            </a:lvl4pPr>
            <a:lvl5pPr algn="l" rtl="0" eaLnBrk="1" fontAlgn="base" hangingPunct="1">
              <a:spcBef>
                <a:spcPct val="0"/>
              </a:spcBef>
              <a:spcAft>
                <a:spcPct val="0"/>
              </a:spcAft>
              <a:defRPr sz="4400">
                <a:solidFill>
                  <a:schemeClr val="bg2"/>
                </a:solidFill>
                <a:latin typeface="Microsoft Sans Serif" panose="020B0604020202020204" pitchFamily="34" charset="0"/>
              </a:defRPr>
            </a:lvl5pPr>
            <a:lvl6pPr marL="457200" algn="l" rtl="0" eaLnBrk="1" fontAlgn="base" hangingPunct="1">
              <a:spcBef>
                <a:spcPct val="0"/>
              </a:spcBef>
              <a:spcAft>
                <a:spcPct val="0"/>
              </a:spcAft>
              <a:defRPr sz="4400">
                <a:solidFill>
                  <a:schemeClr val="bg2"/>
                </a:solidFill>
                <a:latin typeface="Microsoft Sans Serif" panose="020B0604020202020204" pitchFamily="34" charset="0"/>
              </a:defRPr>
            </a:lvl6pPr>
            <a:lvl7pPr marL="914400" algn="l" rtl="0" eaLnBrk="1" fontAlgn="base" hangingPunct="1">
              <a:spcBef>
                <a:spcPct val="0"/>
              </a:spcBef>
              <a:spcAft>
                <a:spcPct val="0"/>
              </a:spcAft>
              <a:defRPr sz="4400">
                <a:solidFill>
                  <a:schemeClr val="bg2"/>
                </a:solidFill>
                <a:latin typeface="Microsoft Sans Serif" panose="020B0604020202020204" pitchFamily="34" charset="0"/>
              </a:defRPr>
            </a:lvl7pPr>
            <a:lvl8pPr marL="1371600" algn="l" rtl="0" eaLnBrk="1" fontAlgn="base" hangingPunct="1">
              <a:spcBef>
                <a:spcPct val="0"/>
              </a:spcBef>
              <a:spcAft>
                <a:spcPct val="0"/>
              </a:spcAft>
              <a:defRPr sz="4400">
                <a:solidFill>
                  <a:schemeClr val="bg2"/>
                </a:solidFill>
                <a:latin typeface="Microsoft Sans Serif" panose="020B0604020202020204" pitchFamily="34" charset="0"/>
              </a:defRPr>
            </a:lvl8pPr>
            <a:lvl9pPr marL="1828800" algn="l" rtl="0" eaLnBrk="1" fontAlgn="base" hangingPunct="1">
              <a:spcBef>
                <a:spcPct val="0"/>
              </a:spcBef>
              <a:spcAft>
                <a:spcPct val="0"/>
              </a:spcAft>
              <a:defRPr sz="4400">
                <a:solidFill>
                  <a:schemeClr val="bg2"/>
                </a:solidFill>
                <a:latin typeface="Microsoft Sans Serif" panose="020B0604020202020204" pitchFamily="34" charset="0"/>
              </a:defRPr>
            </a:lvl9pPr>
          </a:lstStyle>
          <a:p>
            <a:r>
              <a:rPr lang="en-US" altLang="uk-UA" sz="2800" b="1" dirty="0">
                <a:latin typeface="Times New Roman" panose="02020603050405020304" pitchFamily="18" charset="0"/>
                <a:cs typeface="Times New Roman" panose="02020603050405020304" pitchFamily="18" charset="0"/>
              </a:rPr>
              <a:t>Chemical properties</a:t>
            </a:r>
            <a:endParaRPr lang="uk-UA" altLang="uk-UA" sz="2800"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044A2ACE-FCE1-4A52-AFA8-AA25F1380649}"/>
              </a:ext>
            </a:extLst>
          </p:cNvPr>
          <p:cNvSpPr txBox="1"/>
          <p:nvPr/>
        </p:nvSpPr>
        <p:spPr>
          <a:xfrm>
            <a:off x="0" y="1338414"/>
            <a:ext cx="12192000" cy="1569660"/>
          </a:xfrm>
          <a:prstGeom prst="rect">
            <a:avLst/>
          </a:prstGeom>
          <a:noFill/>
        </p:spPr>
        <p:txBody>
          <a:bodyPr wrap="square">
            <a:spAutoFit/>
          </a:bodyPr>
          <a:lstStyle/>
          <a:p>
            <a:pPr algn="just"/>
            <a:r>
              <a:rPr lang="uk-UA" sz="2400" dirty="0">
                <a:solidFill>
                  <a:schemeClr val="accent6">
                    <a:lumMod val="50000"/>
                  </a:schemeClr>
                </a:solidFill>
                <a:effectLst/>
                <a:latin typeface="Times New Roman" panose="02020603050405020304" pitchFamily="18" charset="0"/>
                <a:ea typeface="Calibri" panose="020F0502020204030204" pitchFamily="34" charset="0"/>
              </a:rPr>
              <a:t>	</a:t>
            </a:r>
            <a:r>
              <a:rPr lang="en-US" sz="2400" dirty="0">
                <a:solidFill>
                  <a:schemeClr val="accent6">
                    <a:lumMod val="50000"/>
                  </a:schemeClr>
                </a:solidFill>
                <a:effectLst/>
                <a:latin typeface="Times New Roman" panose="02020603050405020304" pitchFamily="18" charset="0"/>
                <a:ea typeface="Calibri" panose="020F0502020204030204" pitchFamily="34" charset="0"/>
              </a:rPr>
              <a:t> Reaction of nucleophilic substitution (S</a:t>
            </a:r>
            <a:r>
              <a:rPr lang="en-US" sz="2400" baseline="-25000" dirty="0">
                <a:solidFill>
                  <a:schemeClr val="accent6">
                    <a:lumMod val="50000"/>
                  </a:schemeClr>
                </a:solidFill>
                <a:effectLst/>
                <a:latin typeface="Times New Roman" panose="02020603050405020304" pitchFamily="18" charset="0"/>
                <a:ea typeface="Calibri" panose="020F0502020204030204" pitchFamily="34" charset="0"/>
              </a:rPr>
              <a:t>N</a:t>
            </a:r>
            <a:r>
              <a:rPr lang="en-US" sz="2400" dirty="0">
                <a:solidFill>
                  <a:schemeClr val="accent6">
                    <a:lumMod val="50000"/>
                  </a:schemeClr>
                </a:solidFill>
                <a:effectLst/>
                <a:latin typeface="Times New Roman" panose="02020603050405020304" pitchFamily="18" charset="0"/>
                <a:ea typeface="Calibri" panose="020F0502020204030204" pitchFamily="34" charset="0"/>
              </a:rPr>
              <a:t>). The electron-accepting effect of the nitro group creates an opportunity for S</a:t>
            </a:r>
            <a:r>
              <a:rPr lang="en-US" sz="2400" baseline="-25000" dirty="0">
                <a:solidFill>
                  <a:schemeClr val="accent6">
                    <a:lumMod val="50000"/>
                  </a:schemeClr>
                </a:solidFill>
                <a:effectLst/>
                <a:latin typeface="Times New Roman" panose="02020603050405020304" pitchFamily="18" charset="0"/>
                <a:ea typeface="Calibri" panose="020F0502020204030204" pitchFamily="34" charset="0"/>
              </a:rPr>
              <a:t>N</a:t>
            </a:r>
            <a:r>
              <a:rPr lang="en-US" sz="2400" dirty="0">
                <a:solidFill>
                  <a:schemeClr val="accent6">
                    <a:lumMod val="50000"/>
                  </a:schemeClr>
                </a:solidFill>
                <a:effectLst/>
                <a:latin typeface="Times New Roman" panose="02020603050405020304" pitchFamily="18" charset="0"/>
                <a:ea typeface="Calibri" panose="020F0502020204030204" pitchFamily="34" charset="0"/>
              </a:rPr>
              <a:t>-reactions to occur, and the nitro group directs the substituent to the ortho and para positions. For example, when nitrobenzene is heated with solid KOH, a mixture of potassium </a:t>
            </a:r>
            <a:r>
              <a:rPr lang="en-US" sz="2400" i="1" dirty="0">
                <a:solidFill>
                  <a:schemeClr val="accent6">
                    <a:lumMod val="50000"/>
                  </a:schemeClr>
                </a:solidFill>
                <a:effectLst/>
                <a:latin typeface="Times New Roman" panose="02020603050405020304" pitchFamily="18" charset="0"/>
                <a:ea typeface="Calibri" panose="020F0502020204030204" pitchFamily="34" charset="0"/>
              </a:rPr>
              <a:t>o</a:t>
            </a:r>
            <a:r>
              <a:rPr lang="en-US" sz="2400" dirty="0">
                <a:solidFill>
                  <a:schemeClr val="accent6">
                    <a:lumMod val="50000"/>
                  </a:schemeClr>
                </a:solidFill>
                <a:effectLst/>
                <a:latin typeface="Times New Roman" panose="02020603050405020304" pitchFamily="18" charset="0"/>
                <a:ea typeface="Calibri" panose="020F0502020204030204" pitchFamily="34" charset="0"/>
              </a:rPr>
              <a:t>- and </a:t>
            </a:r>
            <a:r>
              <a:rPr lang="en-US" sz="2400" i="1" dirty="0">
                <a:solidFill>
                  <a:schemeClr val="accent6">
                    <a:lumMod val="50000"/>
                  </a:schemeClr>
                </a:solidFill>
                <a:effectLst/>
                <a:latin typeface="Times New Roman" panose="02020603050405020304" pitchFamily="18" charset="0"/>
                <a:ea typeface="Calibri" panose="020F0502020204030204" pitchFamily="34" charset="0"/>
              </a:rPr>
              <a:t>p</a:t>
            </a:r>
            <a:r>
              <a:rPr lang="en-US" sz="2400" dirty="0">
                <a:solidFill>
                  <a:schemeClr val="accent6">
                    <a:lumMod val="50000"/>
                  </a:schemeClr>
                </a:solidFill>
                <a:effectLst/>
                <a:latin typeface="Times New Roman" panose="02020603050405020304" pitchFamily="18" charset="0"/>
                <a:ea typeface="Calibri" panose="020F0502020204030204" pitchFamily="34" charset="0"/>
              </a:rPr>
              <a:t>-nitrophenolates is obtained </a:t>
            </a:r>
            <a:r>
              <a:rPr lang="uk-UA" sz="2400" dirty="0">
                <a:solidFill>
                  <a:schemeClr val="accent6">
                    <a:lumMod val="50000"/>
                  </a:schemeClr>
                </a:solidFill>
                <a:effectLst/>
                <a:latin typeface="Times New Roman" panose="02020603050405020304" pitchFamily="18" charset="0"/>
                <a:ea typeface="Calibri" panose="020F0502020204030204" pitchFamily="34" charset="0"/>
              </a:rPr>
              <a:t>:</a:t>
            </a:r>
            <a:endParaRPr lang="uk-UA" dirty="0">
              <a:solidFill>
                <a:schemeClr val="accent6">
                  <a:lumMod val="50000"/>
                </a:schemeClr>
              </a:solidFill>
            </a:endParaRPr>
          </a:p>
        </p:txBody>
      </p:sp>
      <p:pic>
        <p:nvPicPr>
          <p:cNvPr id="6" name="Рисунок 5">
            <a:extLst>
              <a:ext uri="{FF2B5EF4-FFF2-40B4-BE49-F238E27FC236}">
                <a16:creationId xmlns:a16="http://schemas.microsoft.com/office/drawing/2014/main" id="{FBF9369C-B229-414D-A959-2AB54ED6495B}"/>
              </a:ext>
            </a:extLst>
          </p:cNvPr>
          <p:cNvPicPr/>
          <p:nvPr/>
        </p:nvPicPr>
        <p:blipFill rotWithShape="1">
          <a:blip r:embed="rId2">
            <a:extLst>
              <a:ext uri="{28A0092B-C50C-407E-A947-70E740481C1C}">
                <a14:useLocalDpi xmlns:a14="http://schemas.microsoft.com/office/drawing/2010/main" val="0"/>
              </a:ext>
            </a:extLst>
          </a:blip>
          <a:srcRect b="18227"/>
          <a:stretch/>
        </p:blipFill>
        <p:spPr bwMode="auto">
          <a:xfrm>
            <a:off x="3152350" y="3343323"/>
            <a:ext cx="5887294" cy="156966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3792086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Об'єкт 2">
            <a:extLst>
              <a:ext uri="{FF2B5EF4-FFF2-40B4-BE49-F238E27FC236}">
                <a16:creationId xmlns:a16="http://schemas.microsoft.com/office/drawing/2014/main" id="{C3B9C052-B0DD-470E-B4C1-6CADD4A1FD45}"/>
              </a:ext>
            </a:extLst>
          </p:cNvPr>
          <p:cNvGraphicFramePr>
            <a:graphicFrameLocks noChangeAspect="1"/>
          </p:cNvGraphicFramePr>
          <p:nvPr>
            <p:extLst>
              <p:ext uri="{D42A27DB-BD31-4B8C-83A1-F6EECF244321}">
                <p14:modId xmlns:p14="http://schemas.microsoft.com/office/powerpoint/2010/main" val="834191024"/>
              </p:ext>
            </p:extLst>
          </p:nvPr>
        </p:nvGraphicFramePr>
        <p:xfrm>
          <a:off x="6740165" y="1419682"/>
          <a:ext cx="4949072" cy="5228572"/>
        </p:xfrm>
        <a:graphic>
          <a:graphicData uri="http://schemas.openxmlformats.org/presentationml/2006/ole">
            <mc:AlternateContent xmlns:mc="http://schemas.openxmlformats.org/markup-compatibility/2006">
              <mc:Choice xmlns:v="urn:schemas-microsoft-com:vml" Requires="v">
                <p:oleObj name="ChemSketch" r:id="rId2" imgW="3261360" imgH="3438144" progId="ACD.ChemSketch.20">
                  <p:embed/>
                </p:oleObj>
              </mc:Choice>
              <mc:Fallback>
                <p:oleObj name="ChemSketch" r:id="rId2" imgW="3261360" imgH="3438144" progId="ACD.ChemSketch.20">
                  <p:embed/>
                  <p:pic>
                    <p:nvPicPr>
                      <p:cNvPr id="0"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0165" y="1419682"/>
                        <a:ext cx="4949072" cy="5228572"/>
                      </a:xfrm>
                      <a:prstGeom prst="rect">
                        <a:avLst/>
                      </a:prstGeom>
                      <a:noFill/>
                    </p:spPr>
                  </p:pic>
                </p:oleObj>
              </mc:Fallback>
            </mc:AlternateContent>
          </a:graphicData>
        </a:graphic>
      </p:graphicFrame>
      <p:sp>
        <p:nvSpPr>
          <p:cNvPr id="4" name="TextBox 3">
            <a:extLst>
              <a:ext uri="{FF2B5EF4-FFF2-40B4-BE49-F238E27FC236}">
                <a16:creationId xmlns:a16="http://schemas.microsoft.com/office/drawing/2014/main" id="{3DF5FF37-B943-44FA-9FAB-EC891DB30A05}"/>
              </a:ext>
            </a:extLst>
          </p:cNvPr>
          <p:cNvSpPr txBox="1"/>
          <p:nvPr/>
        </p:nvSpPr>
        <p:spPr>
          <a:xfrm>
            <a:off x="0" y="2229647"/>
            <a:ext cx="6740165" cy="1938992"/>
          </a:xfrm>
          <a:prstGeom prst="rect">
            <a:avLst/>
          </a:prstGeom>
          <a:noFill/>
        </p:spPr>
        <p:txBody>
          <a:bodyPr wrap="square">
            <a:spAutoFit/>
          </a:bodyPr>
          <a:lstStyle/>
          <a:p>
            <a:pPr algn="just"/>
            <a:r>
              <a:rPr lang="uk-UA" sz="2400" dirty="0">
                <a:solidFill>
                  <a:schemeClr val="accent6">
                    <a:lumMod val="50000"/>
                  </a:schemeClr>
                </a:solidFill>
                <a:effectLst/>
                <a:latin typeface="Times New Roman" panose="02020603050405020304" pitchFamily="18" charset="0"/>
                <a:ea typeface="Calibri" panose="020F0502020204030204" pitchFamily="34" charset="0"/>
              </a:rPr>
              <a:t>	</a:t>
            </a:r>
            <a:r>
              <a:rPr lang="en-US" sz="2400" dirty="0">
                <a:solidFill>
                  <a:schemeClr val="accent6">
                    <a:lumMod val="50000"/>
                  </a:schemeClr>
                </a:solidFill>
                <a:effectLst/>
                <a:latin typeface="Times New Roman" panose="02020603050405020304" pitchFamily="18" charset="0"/>
                <a:ea typeface="Calibri" panose="020F0502020204030204" pitchFamily="34" charset="0"/>
              </a:rPr>
              <a:t> By reducing the electron density in the nucleus, the nitro group increases the mobility of the substituents in the </a:t>
            </a:r>
            <a:r>
              <a:rPr lang="en-US" sz="2400" i="1" dirty="0">
                <a:solidFill>
                  <a:schemeClr val="accent6">
                    <a:lumMod val="50000"/>
                  </a:schemeClr>
                </a:solidFill>
                <a:effectLst/>
                <a:latin typeface="Times New Roman" panose="02020603050405020304" pitchFamily="18" charset="0"/>
                <a:ea typeface="Calibri" panose="020F0502020204030204" pitchFamily="34" charset="0"/>
              </a:rPr>
              <a:t>ortho</a:t>
            </a:r>
            <a:r>
              <a:rPr lang="en-US" sz="2400" dirty="0">
                <a:solidFill>
                  <a:schemeClr val="accent6">
                    <a:lumMod val="50000"/>
                  </a:schemeClr>
                </a:solidFill>
                <a:effectLst/>
                <a:latin typeface="Times New Roman" panose="02020603050405020304" pitchFamily="18" charset="0"/>
                <a:ea typeface="Calibri" panose="020F0502020204030204" pitchFamily="34" charset="0"/>
              </a:rPr>
              <a:t>- or </a:t>
            </a:r>
            <a:r>
              <a:rPr lang="en-US" sz="2400" i="1" dirty="0">
                <a:solidFill>
                  <a:schemeClr val="accent6">
                    <a:lumMod val="50000"/>
                  </a:schemeClr>
                </a:solidFill>
                <a:effectLst/>
                <a:latin typeface="Times New Roman" panose="02020603050405020304" pitchFamily="18" charset="0"/>
                <a:ea typeface="Calibri" panose="020F0502020204030204" pitchFamily="34" charset="0"/>
              </a:rPr>
              <a:t>para</a:t>
            </a:r>
            <a:r>
              <a:rPr lang="en-US" sz="2400" dirty="0">
                <a:solidFill>
                  <a:schemeClr val="accent6">
                    <a:lumMod val="50000"/>
                  </a:schemeClr>
                </a:solidFill>
                <a:effectLst/>
                <a:latin typeface="Times New Roman" panose="02020603050405020304" pitchFamily="18" charset="0"/>
                <a:ea typeface="Calibri" panose="020F0502020204030204" pitchFamily="34" charset="0"/>
              </a:rPr>
              <a:t>-position relative to it. This makes it possible to obtain various </a:t>
            </a:r>
            <a:r>
              <a:rPr lang="en-US" sz="2400" dirty="0" err="1">
                <a:solidFill>
                  <a:schemeClr val="accent6">
                    <a:lumMod val="50000"/>
                  </a:schemeClr>
                </a:solidFill>
                <a:effectLst/>
                <a:latin typeface="Times New Roman" panose="02020603050405020304" pitchFamily="18" charset="0"/>
                <a:ea typeface="Calibri" panose="020F0502020204030204" pitchFamily="34" charset="0"/>
              </a:rPr>
              <a:t>nitroderivatives</a:t>
            </a:r>
            <a:r>
              <a:rPr lang="en-US" sz="2400" dirty="0">
                <a:solidFill>
                  <a:schemeClr val="accent6">
                    <a:lumMod val="50000"/>
                  </a:schemeClr>
                </a:solidFill>
                <a:effectLst/>
                <a:latin typeface="Times New Roman" panose="02020603050405020304" pitchFamily="18" charset="0"/>
                <a:ea typeface="Calibri" panose="020F0502020204030204" pitchFamily="34" charset="0"/>
              </a:rPr>
              <a:t> of the aromatic series </a:t>
            </a:r>
            <a:r>
              <a:rPr lang="uk-UA" sz="2400" dirty="0">
                <a:solidFill>
                  <a:schemeClr val="accent6">
                    <a:lumMod val="50000"/>
                  </a:schemeClr>
                </a:solidFill>
                <a:effectLst/>
                <a:latin typeface="Times New Roman" panose="02020603050405020304" pitchFamily="18" charset="0"/>
                <a:ea typeface="Calibri" panose="020F0502020204030204" pitchFamily="34" charset="0"/>
              </a:rPr>
              <a:t>:</a:t>
            </a:r>
            <a:endParaRPr lang="uk-UA" dirty="0">
              <a:solidFill>
                <a:schemeClr val="accent6">
                  <a:lumMod val="50000"/>
                </a:schemeClr>
              </a:solidFill>
            </a:endParaRPr>
          </a:p>
        </p:txBody>
      </p:sp>
      <p:sp>
        <p:nvSpPr>
          <p:cNvPr id="5" name="TextBox 4">
            <a:extLst>
              <a:ext uri="{FF2B5EF4-FFF2-40B4-BE49-F238E27FC236}">
                <a16:creationId xmlns:a16="http://schemas.microsoft.com/office/drawing/2014/main" id="{D1D2AB97-AA5D-49F8-B743-F455EF3A1187}"/>
              </a:ext>
            </a:extLst>
          </p:cNvPr>
          <p:cNvSpPr txBox="1"/>
          <p:nvPr/>
        </p:nvSpPr>
        <p:spPr>
          <a:xfrm>
            <a:off x="3048786" y="155666"/>
            <a:ext cx="6094428" cy="523220"/>
          </a:xfrm>
          <a:prstGeom prst="rect">
            <a:avLst/>
          </a:prstGeom>
          <a:noFill/>
        </p:spPr>
        <p:txBody>
          <a:bodyPr wrap="square">
            <a:spAutoFit/>
          </a:bodyPr>
          <a:lstStyle/>
          <a:p>
            <a:r>
              <a:rPr lang="en-US" sz="2800" b="1" dirty="0">
                <a:solidFill>
                  <a:schemeClr val="accent6">
                    <a:lumMod val="50000"/>
                  </a:schemeClr>
                </a:solidFill>
                <a:effectLst/>
                <a:latin typeface="Times New Roman" panose="02020603050405020304" pitchFamily="18" charset="0"/>
                <a:ea typeface="Calibri" panose="020F0502020204030204" pitchFamily="34" charset="0"/>
              </a:rPr>
              <a:t>Aromatic nitro compounds</a:t>
            </a:r>
            <a:endParaRPr lang="uk-UA" sz="2800" dirty="0">
              <a:solidFill>
                <a:schemeClr val="accent6">
                  <a:lumMod val="50000"/>
                </a:schemeClr>
              </a:solidFill>
            </a:endParaRPr>
          </a:p>
        </p:txBody>
      </p:sp>
      <p:sp>
        <p:nvSpPr>
          <p:cNvPr id="6" name="Rectangle 2">
            <a:extLst>
              <a:ext uri="{FF2B5EF4-FFF2-40B4-BE49-F238E27FC236}">
                <a16:creationId xmlns:a16="http://schemas.microsoft.com/office/drawing/2014/main" id="{A3E474F5-E5FC-43F7-AEF0-04B41D96B1DB}"/>
              </a:ext>
            </a:extLst>
          </p:cNvPr>
          <p:cNvSpPr txBox="1">
            <a:spLocks noChangeArrowheads="1"/>
          </p:cNvSpPr>
          <p:nvPr/>
        </p:nvSpPr>
        <p:spPr bwMode="auto">
          <a:xfrm>
            <a:off x="4365169" y="589860"/>
            <a:ext cx="3461657" cy="74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4400" kern="1200">
                <a:solidFill>
                  <a:schemeClr val="bg2"/>
                </a:solidFill>
                <a:latin typeface="+mj-lt"/>
                <a:ea typeface="+mj-ea"/>
                <a:cs typeface="+mj-cs"/>
              </a:defRPr>
            </a:lvl1pPr>
            <a:lvl2pPr algn="l" rtl="0" eaLnBrk="1" fontAlgn="base" hangingPunct="1">
              <a:spcBef>
                <a:spcPct val="0"/>
              </a:spcBef>
              <a:spcAft>
                <a:spcPct val="0"/>
              </a:spcAft>
              <a:defRPr sz="4400">
                <a:solidFill>
                  <a:schemeClr val="bg2"/>
                </a:solidFill>
                <a:latin typeface="Microsoft Sans Serif" panose="020B0604020202020204" pitchFamily="34" charset="0"/>
              </a:defRPr>
            </a:lvl2pPr>
            <a:lvl3pPr algn="l" rtl="0" eaLnBrk="1" fontAlgn="base" hangingPunct="1">
              <a:spcBef>
                <a:spcPct val="0"/>
              </a:spcBef>
              <a:spcAft>
                <a:spcPct val="0"/>
              </a:spcAft>
              <a:defRPr sz="4400">
                <a:solidFill>
                  <a:schemeClr val="bg2"/>
                </a:solidFill>
                <a:latin typeface="Microsoft Sans Serif" panose="020B0604020202020204" pitchFamily="34" charset="0"/>
              </a:defRPr>
            </a:lvl3pPr>
            <a:lvl4pPr algn="l" rtl="0" eaLnBrk="1" fontAlgn="base" hangingPunct="1">
              <a:spcBef>
                <a:spcPct val="0"/>
              </a:spcBef>
              <a:spcAft>
                <a:spcPct val="0"/>
              </a:spcAft>
              <a:defRPr sz="4400">
                <a:solidFill>
                  <a:schemeClr val="bg2"/>
                </a:solidFill>
                <a:latin typeface="Microsoft Sans Serif" panose="020B0604020202020204" pitchFamily="34" charset="0"/>
              </a:defRPr>
            </a:lvl4pPr>
            <a:lvl5pPr algn="l" rtl="0" eaLnBrk="1" fontAlgn="base" hangingPunct="1">
              <a:spcBef>
                <a:spcPct val="0"/>
              </a:spcBef>
              <a:spcAft>
                <a:spcPct val="0"/>
              </a:spcAft>
              <a:defRPr sz="4400">
                <a:solidFill>
                  <a:schemeClr val="bg2"/>
                </a:solidFill>
                <a:latin typeface="Microsoft Sans Serif" panose="020B0604020202020204" pitchFamily="34" charset="0"/>
              </a:defRPr>
            </a:lvl5pPr>
            <a:lvl6pPr marL="457200" algn="l" rtl="0" eaLnBrk="1" fontAlgn="base" hangingPunct="1">
              <a:spcBef>
                <a:spcPct val="0"/>
              </a:spcBef>
              <a:spcAft>
                <a:spcPct val="0"/>
              </a:spcAft>
              <a:defRPr sz="4400">
                <a:solidFill>
                  <a:schemeClr val="bg2"/>
                </a:solidFill>
                <a:latin typeface="Microsoft Sans Serif" panose="020B0604020202020204" pitchFamily="34" charset="0"/>
              </a:defRPr>
            </a:lvl6pPr>
            <a:lvl7pPr marL="914400" algn="l" rtl="0" eaLnBrk="1" fontAlgn="base" hangingPunct="1">
              <a:spcBef>
                <a:spcPct val="0"/>
              </a:spcBef>
              <a:spcAft>
                <a:spcPct val="0"/>
              </a:spcAft>
              <a:defRPr sz="4400">
                <a:solidFill>
                  <a:schemeClr val="bg2"/>
                </a:solidFill>
                <a:latin typeface="Microsoft Sans Serif" panose="020B0604020202020204" pitchFamily="34" charset="0"/>
              </a:defRPr>
            </a:lvl7pPr>
            <a:lvl8pPr marL="1371600" algn="l" rtl="0" eaLnBrk="1" fontAlgn="base" hangingPunct="1">
              <a:spcBef>
                <a:spcPct val="0"/>
              </a:spcBef>
              <a:spcAft>
                <a:spcPct val="0"/>
              </a:spcAft>
              <a:defRPr sz="4400">
                <a:solidFill>
                  <a:schemeClr val="bg2"/>
                </a:solidFill>
                <a:latin typeface="Microsoft Sans Serif" panose="020B0604020202020204" pitchFamily="34" charset="0"/>
              </a:defRPr>
            </a:lvl8pPr>
            <a:lvl9pPr marL="1828800" algn="l" rtl="0" eaLnBrk="1" fontAlgn="base" hangingPunct="1">
              <a:spcBef>
                <a:spcPct val="0"/>
              </a:spcBef>
              <a:spcAft>
                <a:spcPct val="0"/>
              </a:spcAft>
              <a:defRPr sz="4400">
                <a:solidFill>
                  <a:schemeClr val="bg2"/>
                </a:solidFill>
                <a:latin typeface="Microsoft Sans Serif" panose="020B0604020202020204" pitchFamily="34" charset="0"/>
              </a:defRPr>
            </a:lvl9pPr>
          </a:lstStyle>
          <a:p>
            <a:r>
              <a:rPr lang="en-US" altLang="uk-UA" sz="2800" b="1" dirty="0">
                <a:latin typeface="Times New Roman" panose="02020603050405020304" pitchFamily="18" charset="0"/>
                <a:cs typeface="Times New Roman" panose="02020603050405020304" pitchFamily="18" charset="0"/>
              </a:rPr>
              <a:t>Chemical properties</a:t>
            </a:r>
            <a:endParaRPr lang="uk-UA" altLang="uk-UA"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535621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AA446DB-0E25-4235-86B1-1E3EA2E9736B}"/>
              </a:ext>
            </a:extLst>
          </p:cNvPr>
          <p:cNvSpPr txBox="1"/>
          <p:nvPr/>
        </p:nvSpPr>
        <p:spPr>
          <a:xfrm>
            <a:off x="3048786" y="155666"/>
            <a:ext cx="6094428" cy="523220"/>
          </a:xfrm>
          <a:prstGeom prst="rect">
            <a:avLst/>
          </a:prstGeom>
          <a:noFill/>
        </p:spPr>
        <p:txBody>
          <a:bodyPr wrap="square">
            <a:spAutoFit/>
          </a:bodyPr>
          <a:lstStyle/>
          <a:p>
            <a:r>
              <a:rPr lang="en-US" sz="2800" b="1" dirty="0">
                <a:solidFill>
                  <a:schemeClr val="accent6">
                    <a:lumMod val="50000"/>
                  </a:schemeClr>
                </a:solidFill>
                <a:effectLst/>
                <a:latin typeface="Times New Roman" panose="02020603050405020304" pitchFamily="18" charset="0"/>
                <a:ea typeface="Calibri" panose="020F0502020204030204" pitchFamily="34" charset="0"/>
              </a:rPr>
              <a:t>Aromatic nitro compounds</a:t>
            </a:r>
            <a:endParaRPr lang="uk-UA" sz="2800" dirty="0">
              <a:solidFill>
                <a:schemeClr val="accent6">
                  <a:lumMod val="50000"/>
                </a:schemeClr>
              </a:solidFill>
            </a:endParaRPr>
          </a:p>
        </p:txBody>
      </p:sp>
      <p:sp>
        <p:nvSpPr>
          <p:cNvPr id="3" name="Rectangle 2">
            <a:extLst>
              <a:ext uri="{FF2B5EF4-FFF2-40B4-BE49-F238E27FC236}">
                <a16:creationId xmlns:a16="http://schemas.microsoft.com/office/drawing/2014/main" id="{2369A585-B3B6-4625-B615-A7364527A2B0}"/>
              </a:ext>
            </a:extLst>
          </p:cNvPr>
          <p:cNvSpPr txBox="1">
            <a:spLocks noChangeArrowheads="1"/>
          </p:cNvSpPr>
          <p:nvPr/>
        </p:nvSpPr>
        <p:spPr bwMode="auto">
          <a:xfrm>
            <a:off x="4365169" y="589860"/>
            <a:ext cx="3461657" cy="74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4400" kern="1200">
                <a:solidFill>
                  <a:schemeClr val="bg2"/>
                </a:solidFill>
                <a:latin typeface="+mj-lt"/>
                <a:ea typeface="+mj-ea"/>
                <a:cs typeface="+mj-cs"/>
              </a:defRPr>
            </a:lvl1pPr>
            <a:lvl2pPr algn="l" rtl="0" eaLnBrk="1" fontAlgn="base" hangingPunct="1">
              <a:spcBef>
                <a:spcPct val="0"/>
              </a:spcBef>
              <a:spcAft>
                <a:spcPct val="0"/>
              </a:spcAft>
              <a:defRPr sz="4400">
                <a:solidFill>
                  <a:schemeClr val="bg2"/>
                </a:solidFill>
                <a:latin typeface="Microsoft Sans Serif" panose="020B0604020202020204" pitchFamily="34" charset="0"/>
              </a:defRPr>
            </a:lvl2pPr>
            <a:lvl3pPr algn="l" rtl="0" eaLnBrk="1" fontAlgn="base" hangingPunct="1">
              <a:spcBef>
                <a:spcPct val="0"/>
              </a:spcBef>
              <a:spcAft>
                <a:spcPct val="0"/>
              </a:spcAft>
              <a:defRPr sz="4400">
                <a:solidFill>
                  <a:schemeClr val="bg2"/>
                </a:solidFill>
                <a:latin typeface="Microsoft Sans Serif" panose="020B0604020202020204" pitchFamily="34" charset="0"/>
              </a:defRPr>
            </a:lvl3pPr>
            <a:lvl4pPr algn="l" rtl="0" eaLnBrk="1" fontAlgn="base" hangingPunct="1">
              <a:spcBef>
                <a:spcPct val="0"/>
              </a:spcBef>
              <a:spcAft>
                <a:spcPct val="0"/>
              </a:spcAft>
              <a:defRPr sz="4400">
                <a:solidFill>
                  <a:schemeClr val="bg2"/>
                </a:solidFill>
                <a:latin typeface="Microsoft Sans Serif" panose="020B0604020202020204" pitchFamily="34" charset="0"/>
              </a:defRPr>
            </a:lvl4pPr>
            <a:lvl5pPr algn="l" rtl="0" eaLnBrk="1" fontAlgn="base" hangingPunct="1">
              <a:spcBef>
                <a:spcPct val="0"/>
              </a:spcBef>
              <a:spcAft>
                <a:spcPct val="0"/>
              </a:spcAft>
              <a:defRPr sz="4400">
                <a:solidFill>
                  <a:schemeClr val="bg2"/>
                </a:solidFill>
                <a:latin typeface="Microsoft Sans Serif" panose="020B0604020202020204" pitchFamily="34" charset="0"/>
              </a:defRPr>
            </a:lvl5pPr>
            <a:lvl6pPr marL="457200" algn="l" rtl="0" eaLnBrk="1" fontAlgn="base" hangingPunct="1">
              <a:spcBef>
                <a:spcPct val="0"/>
              </a:spcBef>
              <a:spcAft>
                <a:spcPct val="0"/>
              </a:spcAft>
              <a:defRPr sz="4400">
                <a:solidFill>
                  <a:schemeClr val="bg2"/>
                </a:solidFill>
                <a:latin typeface="Microsoft Sans Serif" panose="020B0604020202020204" pitchFamily="34" charset="0"/>
              </a:defRPr>
            </a:lvl6pPr>
            <a:lvl7pPr marL="914400" algn="l" rtl="0" eaLnBrk="1" fontAlgn="base" hangingPunct="1">
              <a:spcBef>
                <a:spcPct val="0"/>
              </a:spcBef>
              <a:spcAft>
                <a:spcPct val="0"/>
              </a:spcAft>
              <a:defRPr sz="4400">
                <a:solidFill>
                  <a:schemeClr val="bg2"/>
                </a:solidFill>
                <a:latin typeface="Microsoft Sans Serif" panose="020B0604020202020204" pitchFamily="34" charset="0"/>
              </a:defRPr>
            </a:lvl7pPr>
            <a:lvl8pPr marL="1371600" algn="l" rtl="0" eaLnBrk="1" fontAlgn="base" hangingPunct="1">
              <a:spcBef>
                <a:spcPct val="0"/>
              </a:spcBef>
              <a:spcAft>
                <a:spcPct val="0"/>
              </a:spcAft>
              <a:defRPr sz="4400">
                <a:solidFill>
                  <a:schemeClr val="bg2"/>
                </a:solidFill>
                <a:latin typeface="Microsoft Sans Serif" panose="020B0604020202020204" pitchFamily="34" charset="0"/>
              </a:defRPr>
            </a:lvl8pPr>
            <a:lvl9pPr marL="1828800" algn="l" rtl="0" eaLnBrk="1" fontAlgn="base" hangingPunct="1">
              <a:spcBef>
                <a:spcPct val="0"/>
              </a:spcBef>
              <a:spcAft>
                <a:spcPct val="0"/>
              </a:spcAft>
              <a:defRPr sz="4400">
                <a:solidFill>
                  <a:schemeClr val="bg2"/>
                </a:solidFill>
                <a:latin typeface="Microsoft Sans Serif" panose="020B0604020202020204" pitchFamily="34" charset="0"/>
              </a:defRPr>
            </a:lvl9pPr>
          </a:lstStyle>
          <a:p>
            <a:r>
              <a:rPr lang="en-US" altLang="uk-UA" sz="2800" b="1" dirty="0">
                <a:latin typeface="Times New Roman" panose="02020603050405020304" pitchFamily="18" charset="0"/>
                <a:cs typeface="Times New Roman" panose="02020603050405020304" pitchFamily="18" charset="0"/>
              </a:rPr>
              <a:t>Chemical properties</a:t>
            </a:r>
            <a:endParaRPr lang="uk-UA" altLang="uk-UA" sz="2800"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1B92E98D-4371-4FB0-9074-E1778DE1A2AA}"/>
              </a:ext>
            </a:extLst>
          </p:cNvPr>
          <p:cNvSpPr txBox="1"/>
          <p:nvPr/>
        </p:nvSpPr>
        <p:spPr>
          <a:xfrm>
            <a:off x="-3" y="1473732"/>
            <a:ext cx="12192000" cy="830997"/>
          </a:xfrm>
          <a:prstGeom prst="rect">
            <a:avLst/>
          </a:prstGeom>
          <a:noFill/>
        </p:spPr>
        <p:txBody>
          <a:bodyPr wrap="square">
            <a:spAutoFit/>
          </a:bodyPr>
          <a:lstStyle/>
          <a:p>
            <a:pPr algn="just"/>
            <a:r>
              <a:rPr lang="uk-UA" sz="2400" dirty="0">
                <a:solidFill>
                  <a:schemeClr val="accent6">
                    <a:lumMod val="50000"/>
                  </a:schemeClr>
                </a:solidFill>
                <a:effectLst/>
                <a:latin typeface="Times New Roman" panose="02020603050405020304" pitchFamily="18" charset="0"/>
                <a:ea typeface="Calibri" panose="020F0502020204030204" pitchFamily="34" charset="0"/>
              </a:rPr>
              <a:t>	</a:t>
            </a:r>
            <a:r>
              <a:rPr lang="en-US" sz="2400" dirty="0">
                <a:solidFill>
                  <a:schemeClr val="accent6">
                    <a:lumMod val="50000"/>
                  </a:schemeClr>
                </a:solidFill>
                <a:effectLst/>
                <a:latin typeface="Times New Roman" panose="02020603050405020304" pitchFamily="18" charset="0"/>
                <a:ea typeface="Calibri" panose="020F0502020204030204" pitchFamily="34" charset="0"/>
              </a:rPr>
              <a:t> The presence of three nitro groups in the benzene ring dramatically increases the mobility of the hydrogen atom in the benzene nucleus</a:t>
            </a:r>
            <a:r>
              <a:rPr lang="uk-UA" sz="2400" i="1" dirty="0">
                <a:solidFill>
                  <a:schemeClr val="accent6">
                    <a:lumMod val="50000"/>
                  </a:schemeClr>
                </a:solidFill>
                <a:effectLst/>
                <a:latin typeface="Times New Roman" panose="02020603050405020304" pitchFamily="18" charset="0"/>
                <a:ea typeface="Calibri" panose="020F0502020204030204" pitchFamily="34" charset="0"/>
              </a:rPr>
              <a:t>.</a:t>
            </a:r>
            <a:endParaRPr lang="uk-UA" dirty="0">
              <a:solidFill>
                <a:schemeClr val="accent6">
                  <a:lumMod val="50000"/>
                </a:schemeClr>
              </a:solidFill>
            </a:endParaRPr>
          </a:p>
        </p:txBody>
      </p:sp>
      <p:pic>
        <p:nvPicPr>
          <p:cNvPr id="6" name="Рисунок 5">
            <a:extLst>
              <a:ext uri="{FF2B5EF4-FFF2-40B4-BE49-F238E27FC236}">
                <a16:creationId xmlns:a16="http://schemas.microsoft.com/office/drawing/2014/main" id="{0339D3CD-BD67-4FAF-8DDD-502694F305EA}"/>
              </a:ext>
            </a:extLst>
          </p:cNvPr>
          <p:cNvPicPr/>
          <p:nvPr/>
        </p:nvPicPr>
        <p:blipFill rotWithShape="1">
          <a:blip r:embed="rId2">
            <a:extLst>
              <a:ext uri="{28A0092B-C50C-407E-A947-70E740481C1C}">
                <a14:useLocalDpi xmlns:a14="http://schemas.microsoft.com/office/drawing/2010/main" val="0"/>
              </a:ext>
            </a:extLst>
          </a:blip>
          <a:srcRect b="16614"/>
          <a:stretch/>
        </p:blipFill>
        <p:spPr bwMode="auto">
          <a:xfrm>
            <a:off x="3299697" y="3087279"/>
            <a:ext cx="5592600" cy="1682809"/>
          </a:xfrm>
          <a:prstGeom prst="rect">
            <a:avLst/>
          </a:prstGeom>
          <a:noFill/>
          <a:ln>
            <a:noFill/>
          </a:ln>
          <a:extLst>
            <a:ext uri="{53640926-AAD7-44D8-BBD7-CCE9431645EC}">
              <a14:shadowObscured xmlns:a14="http://schemas.microsoft.com/office/drawing/2010/main"/>
            </a:ext>
          </a:extLst>
        </p:spPr>
      </p:pic>
      <p:pic>
        <p:nvPicPr>
          <p:cNvPr id="7" name="Рисунок 6">
            <a:extLst>
              <a:ext uri="{FF2B5EF4-FFF2-40B4-BE49-F238E27FC236}">
                <a16:creationId xmlns:a16="http://schemas.microsoft.com/office/drawing/2014/main" id="{DD999AC0-A0B7-45D3-AAA5-3FF9BF7A9046}"/>
              </a:ext>
            </a:extLst>
          </p:cNvPr>
          <p:cNvPicPr/>
          <p:nvPr/>
        </p:nvPicPr>
        <p:blipFill rotWithShape="1">
          <a:blip r:embed="rId3">
            <a:extLst>
              <a:ext uri="{28A0092B-C50C-407E-A947-70E740481C1C}">
                <a14:useLocalDpi xmlns:a14="http://schemas.microsoft.com/office/drawing/2010/main" val="0"/>
              </a:ext>
            </a:extLst>
          </a:blip>
          <a:srcRect b="14157"/>
          <a:stretch/>
        </p:blipFill>
        <p:spPr bwMode="auto">
          <a:xfrm>
            <a:off x="2688431" y="4770088"/>
            <a:ext cx="6815138" cy="1655277"/>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9923609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604B92A-B245-4B4C-A444-1D86ECDAD637}"/>
              </a:ext>
            </a:extLst>
          </p:cNvPr>
          <p:cNvSpPr txBox="1"/>
          <p:nvPr/>
        </p:nvSpPr>
        <p:spPr>
          <a:xfrm>
            <a:off x="3048786" y="155666"/>
            <a:ext cx="6094428" cy="523220"/>
          </a:xfrm>
          <a:prstGeom prst="rect">
            <a:avLst/>
          </a:prstGeom>
          <a:noFill/>
        </p:spPr>
        <p:txBody>
          <a:bodyPr wrap="square">
            <a:spAutoFit/>
          </a:bodyPr>
          <a:lstStyle/>
          <a:p>
            <a:r>
              <a:rPr lang="en-US" sz="2800" b="1" dirty="0">
                <a:solidFill>
                  <a:schemeClr val="accent6">
                    <a:lumMod val="50000"/>
                  </a:schemeClr>
                </a:solidFill>
                <a:effectLst/>
                <a:latin typeface="Times New Roman" panose="02020603050405020304" pitchFamily="18" charset="0"/>
                <a:ea typeface="Calibri" panose="020F0502020204030204" pitchFamily="34" charset="0"/>
              </a:rPr>
              <a:t>Individual representatives</a:t>
            </a:r>
            <a:endParaRPr lang="uk-UA" sz="2800" dirty="0">
              <a:solidFill>
                <a:schemeClr val="accent6">
                  <a:lumMod val="50000"/>
                </a:schemeClr>
              </a:solidFill>
            </a:endParaRPr>
          </a:p>
        </p:txBody>
      </p:sp>
      <p:sp>
        <p:nvSpPr>
          <p:cNvPr id="4" name="TextBox 3">
            <a:extLst>
              <a:ext uri="{FF2B5EF4-FFF2-40B4-BE49-F238E27FC236}">
                <a16:creationId xmlns:a16="http://schemas.microsoft.com/office/drawing/2014/main" id="{CD3EFBE9-2890-4B66-A18C-3839E97B96EC}"/>
              </a:ext>
            </a:extLst>
          </p:cNvPr>
          <p:cNvSpPr txBox="1"/>
          <p:nvPr/>
        </p:nvSpPr>
        <p:spPr>
          <a:xfrm>
            <a:off x="0" y="5488655"/>
            <a:ext cx="8568965" cy="830997"/>
          </a:xfrm>
          <a:prstGeom prst="rect">
            <a:avLst/>
          </a:prstGeom>
          <a:noFill/>
        </p:spPr>
        <p:txBody>
          <a:bodyPr wrap="square">
            <a:spAutoFit/>
          </a:bodyPr>
          <a:lstStyle/>
          <a:p>
            <a:pPr algn="just"/>
            <a:r>
              <a:rPr lang="en-US" dirty="0">
                <a:solidFill>
                  <a:schemeClr val="accent6">
                    <a:lumMod val="50000"/>
                  </a:schemeClr>
                </a:solidFill>
                <a:latin typeface="Times New Roman" panose="02020603050405020304" pitchFamily="18" charset="0"/>
                <a:cs typeface="Times New Roman" panose="02020603050405020304" pitchFamily="18" charset="0"/>
              </a:rPr>
              <a:t>	Nitrobenzene is obtained by nitration of benzene. It is used as a solvent, as well as in organic synthesis</a:t>
            </a:r>
            <a:r>
              <a:rPr lang="uk-UA" dirty="0">
                <a:solidFill>
                  <a:schemeClr val="accent6">
                    <a:lumMod val="50000"/>
                  </a:schemeClr>
                </a:solidFill>
                <a:latin typeface="Times New Roman" panose="02020603050405020304" pitchFamily="18" charset="0"/>
                <a:cs typeface="Times New Roman" panose="02020603050405020304" pitchFamily="18" charset="0"/>
              </a:rPr>
              <a:t>.</a:t>
            </a:r>
          </a:p>
        </p:txBody>
      </p:sp>
      <p:pic>
        <p:nvPicPr>
          <p:cNvPr id="8" name="Рисунок 7">
            <a:extLst>
              <a:ext uri="{FF2B5EF4-FFF2-40B4-BE49-F238E27FC236}">
                <a16:creationId xmlns:a16="http://schemas.microsoft.com/office/drawing/2014/main" id="{C31593AC-83E1-4CBF-B251-4A4DA7D3C5C4}"/>
              </a:ext>
            </a:extLst>
          </p:cNvPr>
          <p:cNvPicPr>
            <a:picLocks noChangeAspect="1"/>
          </p:cNvPicPr>
          <p:nvPr/>
        </p:nvPicPr>
        <p:blipFill>
          <a:blip r:embed="rId2"/>
          <a:stretch>
            <a:fillRect/>
          </a:stretch>
        </p:blipFill>
        <p:spPr>
          <a:xfrm>
            <a:off x="9704059" y="5199287"/>
            <a:ext cx="2004031" cy="1409732"/>
          </a:xfrm>
          <a:prstGeom prst="rect">
            <a:avLst/>
          </a:prstGeom>
        </p:spPr>
      </p:pic>
      <p:sp>
        <p:nvSpPr>
          <p:cNvPr id="21" name="TextBox 20">
            <a:extLst>
              <a:ext uri="{FF2B5EF4-FFF2-40B4-BE49-F238E27FC236}">
                <a16:creationId xmlns:a16="http://schemas.microsoft.com/office/drawing/2014/main" id="{DB376975-0C79-4538-BF31-BE61BF0F765D}"/>
              </a:ext>
            </a:extLst>
          </p:cNvPr>
          <p:cNvSpPr txBox="1"/>
          <p:nvPr/>
        </p:nvSpPr>
        <p:spPr>
          <a:xfrm>
            <a:off x="0" y="1369345"/>
            <a:ext cx="9143214" cy="3046988"/>
          </a:xfrm>
          <a:prstGeom prst="rect">
            <a:avLst/>
          </a:prstGeom>
          <a:noFill/>
        </p:spPr>
        <p:txBody>
          <a:bodyPr wrap="square">
            <a:spAutoFit/>
          </a:bodyPr>
          <a:lstStyle/>
          <a:p>
            <a:pPr algn="just"/>
            <a:r>
              <a:rPr lang="uk-UA" b="0" i="0" dirty="0">
                <a:solidFill>
                  <a:schemeClr val="accent6">
                    <a:lumMod val="50000"/>
                  </a:schemeClr>
                </a:solidFill>
                <a:effectLst/>
                <a:latin typeface="Times New Roman" panose="02020603050405020304" pitchFamily="18" charset="0"/>
                <a:cs typeface="Times New Roman" panose="02020603050405020304" pitchFamily="18" charset="0"/>
              </a:rPr>
              <a:t>	</a:t>
            </a:r>
            <a:r>
              <a:rPr lang="en-US" b="0" i="0" dirty="0">
                <a:solidFill>
                  <a:schemeClr val="accent6">
                    <a:lumMod val="50000"/>
                  </a:schemeClr>
                </a:solidFill>
                <a:effectLst/>
                <a:latin typeface="Times New Roman" panose="02020603050405020304" pitchFamily="18" charset="0"/>
                <a:cs typeface="Times New Roman" panose="02020603050405020304" pitchFamily="18" charset="0"/>
              </a:rPr>
              <a:t> Nitromethane is used as an independent liquid frost-resistant liquid that does not mix with water, as well as </a:t>
            </a:r>
            <a:r>
              <a:rPr lang="en-US" b="0" i="0" dirty="0" err="1">
                <a:solidFill>
                  <a:schemeClr val="accent6">
                    <a:lumMod val="50000"/>
                  </a:schemeClr>
                </a:solidFill>
                <a:effectLst/>
                <a:latin typeface="Times New Roman" panose="02020603050405020304" pitchFamily="18" charset="0"/>
                <a:cs typeface="Times New Roman" panose="02020603050405020304" pitchFamily="18" charset="0"/>
              </a:rPr>
              <a:t>as</a:t>
            </a:r>
            <a:r>
              <a:rPr lang="en-US" b="0" i="0" dirty="0">
                <a:solidFill>
                  <a:schemeClr val="accent6">
                    <a:lumMod val="50000"/>
                  </a:schemeClr>
                </a:solidFill>
                <a:effectLst/>
                <a:latin typeface="Times New Roman" panose="02020603050405020304" pitchFamily="18" charset="0"/>
                <a:cs typeface="Times New Roman" panose="02020603050405020304" pitchFamily="18" charset="0"/>
              </a:rPr>
              <a:t> a component of ammonia-nitrite mixtures and aluminum-containing ones. Nitromethane is also used as a solvent for the extraction of aromatic hydrocarbons from mixtures with aliphatic and alicyclic ones; as an intermediate product for the synthesis of chloropicrin, </a:t>
            </a:r>
            <a:r>
              <a:rPr lang="en-US" b="0" i="0" dirty="0" err="1">
                <a:solidFill>
                  <a:schemeClr val="accent6">
                    <a:lumMod val="50000"/>
                  </a:schemeClr>
                </a:solidFill>
                <a:effectLst/>
                <a:latin typeface="Times New Roman" panose="02020603050405020304" pitchFamily="18" charset="0"/>
                <a:cs typeface="Times New Roman" panose="02020603050405020304" pitchFamily="18" charset="0"/>
              </a:rPr>
              <a:t>nitroalcohols</a:t>
            </a:r>
            <a:r>
              <a:rPr lang="en-US" b="0" i="0" dirty="0">
                <a:solidFill>
                  <a:schemeClr val="accent6">
                    <a:lumMod val="50000"/>
                  </a:schemeClr>
                </a:solidFill>
                <a:effectLst/>
                <a:latin typeface="Times New Roman" panose="02020603050405020304" pitchFamily="18" charset="0"/>
                <a:cs typeface="Times New Roman" panose="02020603050405020304" pitchFamily="18" charset="0"/>
              </a:rPr>
              <a:t>, explosives, </a:t>
            </a:r>
            <a:r>
              <a:rPr lang="en-US" b="1" i="1" dirty="0">
                <a:solidFill>
                  <a:schemeClr val="accent6">
                    <a:lumMod val="50000"/>
                  </a:schemeClr>
                </a:solidFill>
                <a:effectLst/>
                <a:latin typeface="Times New Roman" panose="02020603050405020304" pitchFamily="18" charset="0"/>
                <a:cs typeface="Times New Roman" panose="02020603050405020304" pitchFamily="18" charset="0"/>
              </a:rPr>
              <a:t>as a fuel for the engines of cars participating in drag racing </a:t>
            </a:r>
            <a:r>
              <a:rPr lang="en-US" b="0" i="0" dirty="0">
                <a:solidFill>
                  <a:schemeClr val="accent6">
                    <a:lumMod val="50000"/>
                  </a:schemeClr>
                </a:solidFill>
                <a:effectLst/>
                <a:latin typeface="Times New Roman" panose="02020603050405020304" pitchFamily="18" charset="0"/>
                <a:cs typeface="Times New Roman" panose="02020603050405020304" pitchFamily="18" charset="0"/>
              </a:rPr>
              <a:t>competitions and as an additive (5-30%) to methanol in fuel for aircraft engines</a:t>
            </a:r>
            <a:r>
              <a:rPr lang="uk-UA" b="0" i="0" dirty="0">
                <a:solidFill>
                  <a:schemeClr val="accent6">
                    <a:lumMod val="50000"/>
                  </a:schemeClr>
                </a:solidFill>
                <a:effectLst/>
                <a:latin typeface="Times New Roman" panose="02020603050405020304" pitchFamily="18" charset="0"/>
                <a:cs typeface="Times New Roman" panose="02020603050405020304" pitchFamily="18" charset="0"/>
              </a:rPr>
              <a:t>.</a:t>
            </a:r>
            <a:endParaRPr lang="uk-UA" dirty="0">
              <a:solidFill>
                <a:schemeClr val="accent6">
                  <a:lumMod val="50000"/>
                </a:schemeClr>
              </a:solidFill>
              <a:latin typeface="Times New Roman" panose="02020603050405020304" pitchFamily="18" charset="0"/>
              <a:cs typeface="Times New Roman" panose="02020603050405020304" pitchFamily="18" charset="0"/>
            </a:endParaRPr>
          </a:p>
        </p:txBody>
      </p:sp>
      <p:pic>
        <p:nvPicPr>
          <p:cNvPr id="25" name="Рисунок 24">
            <a:extLst>
              <a:ext uri="{FF2B5EF4-FFF2-40B4-BE49-F238E27FC236}">
                <a16:creationId xmlns:a16="http://schemas.microsoft.com/office/drawing/2014/main" id="{FF9D3CDD-4C00-493F-83F9-DEBCDDDFDCDC}"/>
              </a:ext>
            </a:extLst>
          </p:cNvPr>
          <p:cNvPicPr>
            <a:picLocks noChangeAspect="1"/>
          </p:cNvPicPr>
          <p:nvPr/>
        </p:nvPicPr>
        <p:blipFill>
          <a:blip r:embed="rId3"/>
          <a:stretch>
            <a:fillRect/>
          </a:stretch>
        </p:blipFill>
        <p:spPr>
          <a:xfrm>
            <a:off x="9704059" y="2715915"/>
            <a:ext cx="2004031" cy="550126"/>
          </a:xfrm>
          <a:prstGeom prst="rect">
            <a:avLst/>
          </a:prstGeom>
        </p:spPr>
      </p:pic>
    </p:spTree>
    <p:extLst>
      <p:ext uri="{BB962C8B-B14F-4D97-AF65-F5344CB8AC3E}">
        <p14:creationId xmlns:p14="http://schemas.microsoft.com/office/powerpoint/2010/main" val="40758758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C1E3B0-A66F-4387-968D-46045E6950CF}"/>
              </a:ext>
            </a:extLst>
          </p:cNvPr>
          <p:cNvSpPr txBox="1"/>
          <p:nvPr/>
        </p:nvSpPr>
        <p:spPr>
          <a:xfrm>
            <a:off x="3928" y="4239533"/>
            <a:ext cx="8568965" cy="1569660"/>
          </a:xfrm>
          <a:prstGeom prst="rect">
            <a:avLst/>
          </a:prstGeom>
          <a:noFill/>
        </p:spPr>
        <p:txBody>
          <a:bodyPr wrap="square">
            <a:spAutoFit/>
          </a:bodyPr>
          <a:lstStyle/>
          <a:p>
            <a:pPr algn="just"/>
            <a:r>
              <a:rPr lang="en-US" dirty="0">
                <a:solidFill>
                  <a:schemeClr val="accent6">
                    <a:lumMod val="50000"/>
                  </a:schemeClr>
                </a:solidFill>
                <a:latin typeface="Times New Roman" panose="02020603050405020304" pitchFamily="18" charset="0"/>
                <a:cs typeface="Times New Roman" panose="02020603050405020304" pitchFamily="18" charset="0"/>
              </a:rPr>
              <a:t>	Picric acid (trinitrophenol) is used as a dye, a high-explosive substance (high-explosiveness is the ability of an explosive substance to shred and pierce the environment adjacent to the charge during the explosion).</a:t>
            </a:r>
            <a:endParaRPr lang="uk-UA" dirty="0">
              <a:solidFill>
                <a:schemeClr val="accent6">
                  <a:lumMod val="50000"/>
                </a:schemeClr>
              </a:solidFill>
              <a:latin typeface="Times New Roman" panose="02020603050405020304" pitchFamily="18" charset="0"/>
              <a:cs typeface="Times New Roman" panose="02020603050405020304" pitchFamily="18" charset="0"/>
            </a:endParaRPr>
          </a:p>
        </p:txBody>
      </p:sp>
      <p:pic>
        <p:nvPicPr>
          <p:cNvPr id="5" name="Рисунок 4">
            <a:extLst>
              <a:ext uri="{FF2B5EF4-FFF2-40B4-BE49-F238E27FC236}">
                <a16:creationId xmlns:a16="http://schemas.microsoft.com/office/drawing/2014/main" id="{4FFA53D5-9B43-483F-B9A6-EEFA54A724C7}"/>
              </a:ext>
            </a:extLst>
          </p:cNvPr>
          <p:cNvPicPr>
            <a:picLocks noChangeAspect="1"/>
          </p:cNvPicPr>
          <p:nvPr/>
        </p:nvPicPr>
        <p:blipFill>
          <a:blip r:embed="rId2"/>
          <a:stretch>
            <a:fillRect/>
          </a:stretch>
        </p:blipFill>
        <p:spPr>
          <a:xfrm>
            <a:off x="9226038" y="4152332"/>
            <a:ext cx="2110475" cy="1952977"/>
          </a:xfrm>
          <a:prstGeom prst="rect">
            <a:avLst/>
          </a:prstGeom>
        </p:spPr>
      </p:pic>
      <p:sp>
        <p:nvSpPr>
          <p:cNvPr id="6" name="TextBox 5">
            <a:extLst>
              <a:ext uri="{FF2B5EF4-FFF2-40B4-BE49-F238E27FC236}">
                <a16:creationId xmlns:a16="http://schemas.microsoft.com/office/drawing/2014/main" id="{BB32BB1C-09AA-4C3C-9270-077A3B3FB8B3}"/>
              </a:ext>
            </a:extLst>
          </p:cNvPr>
          <p:cNvSpPr txBox="1"/>
          <p:nvPr/>
        </p:nvSpPr>
        <p:spPr>
          <a:xfrm>
            <a:off x="3928" y="1573339"/>
            <a:ext cx="8568965" cy="1200329"/>
          </a:xfrm>
          <a:prstGeom prst="rect">
            <a:avLst/>
          </a:prstGeom>
          <a:noFill/>
        </p:spPr>
        <p:txBody>
          <a:bodyPr wrap="square">
            <a:spAutoFit/>
          </a:bodyPr>
          <a:lstStyle/>
          <a:p>
            <a:pPr algn="just"/>
            <a:r>
              <a:rPr lang="en-US" dirty="0">
                <a:solidFill>
                  <a:schemeClr val="accent6">
                    <a:lumMod val="50000"/>
                  </a:schemeClr>
                </a:solidFill>
                <a:latin typeface="Times New Roman" panose="02020603050405020304" pitchFamily="18" charset="0"/>
                <a:cs typeface="Times New Roman" panose="02020603050405020304" pitchFamily="18" charset="0"/>
              </a:rPr>
              <a:t>	Trinitrotoluene is obtained by nitration of nitrotoluenes with concentrated HNO</a:t>
            </a:r>
            <a:r>
              <a:rPr lang="en-US" baseline="-25000" dirty="0">
                <a:solidFill>
                  <a:schemeClr val="accent6">
                    <a:lumMod val="50000"/>
                  </a:schemeClr>
                </a:solidFill>
                <a:latin typeface="Times New Roman" panose="02020603050405020304" pitchFamily="18" charset="0"/>
                <a:cs typeface="Times New Roman" panose="02020603050405020304" pitchFamily="18" charset="0"/>
              </a:rPr>
              <a:t>3</a:t>
            </a:r>
            <a:r>
              <a:rPr lang="en-US" dirty="0">
                <a:solidFill>
                  <a:schemeClr val="accent6">
                    <a:lumMod val="50000"/>
                  </a:schemeClr>
                </a:solidFill>
                <a:latin typeface="Times New Roman" panose="02020603050405020304" pitchFamily="18" charset="0"/>
                <a:cs typeface="Times New Roman" panose="02020603050405020304" pitchFamily="18" charset="0"/>
              </a:rPr>
              <a:t> in a mixture with concentrated H</a:t>
            </a:r>
            <a:r>
              <a:rPr lang="en-US" baseline="-25000" dirty="0">
                <a:solidFill>
                  <a:schemeClr val="accent6">
                    <a:lumMod val="50000"/>
                  </a:schemeClr>
                </a:solidFill>
                <a:latin typeface="Times New Roman" panose="02020603050405020304" pitchFamily="18" charset="0"/>
                <a:cs typeface="Times New Roman" panose="02020603050405020304" pitchFamily="18" charset="0"/>
              </a:rPr>
              <a:t>2</a:t>
            </a:r>
            <a:r>
              <a:rPr lang="en-US" dirty="0">
                <a:solidFill>
                  <a:schemeClr val="accent6">
                    <a:lumMod val="50000"/>
                  </a:schemeClr>
                </a:solidFill>
                <a:latin typeface="Times New Roman" panose="02020603050405020304" pitchFamily="18" charset="0"/>
                <a:cs typeface="Times New Roman" panose="02020603050405020304" pitchFamily="18" charset="0"/>
              </a:rPr>
              <a:t>SO</a:t>
            </a:r>
            <a:r>
              <a:rPr lang="en-US" baseline="-25000" dirty="0">
                <a:solidFill>
                  <a:schemeClr val="accent6">
                    <a:lumMod val="50000"/>
                  </a:schemeClr>
                </a:solidFill>
                <a:latin typeface="Times New Roman" panose="02020603050405020304" pitchFamily="18" charset="0"/>
                <a:cs typeface="Times New Roman" panose="02020603050405020304" pitchFamily="18" charset="0"/>
              </a:rPr>
              <a:t>4</a:t>
            </a:r>
            <a:r>
              <a:rPr lang="en-US" dirty="0">
                <a:solidFill>
                  <a:schemeClr val="accent6">
                    <a:lumMod val="50000"/>
                  </a:schemeClr>
                </a:solidFill>
                <a:latin typeface="Times New Roman" panose="02020603050405020304" pitchFamily="18" charset="0"/>
                <a:cs typeface="Times New Roman" panose="02020603050405020304" pitchFamily="18" charset="0"/>
              </a:rPr>
              <a:t>. Used as an explosive (Tol, TNT)</a:t>
            </a:r>
            <a:r>
              <a:rPr lang="uk-UA" dirty="0">
                <a:solidFill>
                  <a:schemeClr val="accent6">
                    <a:lumMod val="50000"/>
                  </a:schemeClr>
                </a:solidFill>
                <a:latin typeface="Times New Roman" panose="02020603050405020304" pitchFamily="18" charset="0"/>
                <a:cs typeface="Times New Roman" panose="02020603050405020304" pitchFamily="18" charset="0"/>
              </a:rPr>
              <a:t>. </a:t>
            </a:r>
          </a:p>
        </p:txBody>
      </p:sp>
      <p:pic>
        <p:nvPicPr>
          <p:cNvPr id="7" name="Рисунок 6">
            <a:extLst>
              <a:ext uri="{FF2B5EF4-FFF2-40B4-BE49-F238E27FC236}">
                <a16:creationId xmlns:a16="http://schemas.microsoft.com/office/drawing/2014/main" id="{8F276332-2A24-4F11-A492-4322DDE7EF45}"/>
              </a:ext>
            </a:extLst>
          </p:cNvPr>
          <p:cNvPicPr>
            <a:picLocks noChangeAspect="1"/>
          </p:cNvPicPr>
          <p:nvPr/>
        </p:nvPicPr>
        <p:blipFill>
          <a:blip r:embed="rId3"/>
          <a:stretch>
            <a:fillRect/>
          </a:stretch>
        </p:blipFill>
        <p:spPr>
          <a:xfrm>
            <a:off x="9143214" y="1120370"/>
            <a:ext cx="2276125" cy="2106265"/>
          </a:xfrm>
          <a:prstGeom prst="rect">
            <a:avLst/>
          </a:prstGeom>
        </p:spPr>
      </p:pic>
      <p:sp>
        <p:nvSpPr>
          <p:cNvPr id="8" name="TextBox 7">
            <a:extLst>
              <a:ext uri="{FF2B5EF4-FFF2-40B4-BE49-F238E27FC236}">
                <a16:creationId xmlns:a16="http://schemas.microsoft.com/office/drawing/2014/main" id="{AD0DFFE2-7530-4C25-BD20-0C194F7C2D7B}"/>
              </a:ext>
            </a:extLst>
          </p:cNvPr>
          <p:cNvSpPr txBox="1"/>
          <p:nvPr/>
        </p:nvSpPr>
        <p:spPr>
          <a:xfrm>
            <a:off x="3048786" y="155666"/>
            <a:ext cx="6094428" cy="523220"/>
          </a:xfrm>
          <a:prstGeom prst="rect">
            <a:avLst/>
          </a:prstGeom>
          <a:noFill/>
        </p:spPr>
        <p:txBody>
          <a:bodyPr wrap="square">
            <a:spAutoFit/>
          </a:bodyPr>
          <a:lstStyle/>
          <a:p>
            <a:r>
              <a:rPr lang="en-US" sz="2800" b="1" dirty="0">
                <a:solidFill>
                  <a:schemeClr val="accent6">
                    <a:lumMod val="50000"/>
                  </a:schemeClr>
                </a:solidFill>
                <a:effectLst/>
                <a:latin typeface="Times New Roman" panose="02020603050405020304" pitchFamily="18" charset="0"/>
                <a:ea typeface="Calibri" panose="020F0502020204030204" pitchFamily="34" charset="0"/>
              </a:rPr>
              <a:t>Individual representatives</a:t>
            </a:r>
            <a:endParaRPr lang="uk-UA" sz="2800" dirty="0">
              <a:solidFill>
                <a:schemeClr val="accent6">
                  <a:lumMod val="50000"/>
                </a:schemeClr>
              </a:solidFill>
            </a:endParaRPr>
          </a:p>
        </p:txBody>
      </p:sp>
    </p:spTree>
    <p:extLst>
      <p:ext uri="{BB962C8B-B14F-4D97-AF65-F5344CB8AC3E}">
        <p14:creationId xmlns:p14="http://schemas.microsoft.com/office/powerpoint/2010/main" val="2735939312"/>
      </p:ext>
    </p:extLst>
  </p:cSld>
  <p:clrMapOvr>
    <a:masterClrMapping/>
  </p:clrMapOvr>
</p:sld>
</file>

<file path=ppt/theme/theme1.xml><?xml version="1.0" encoding="utf-8"?>
<a:theme xmlns:a="http://schemas.openxmlformats.org/drawingml/2006/main" name="Тема2">
  <a:themeElements>
    <a:clrScheme name="powerpoint-template-24 15">
      <a:dk1>
        <a:srgbClr val="4D4D4D"/>
      </a:dk1>
      <a:lt1>
        <a:srgbClr val="FFFFFF"/>
      </a:lt1>
      <a:dk2>
        <a:srgbClr val="4D4D4D"/>
      </a:dk2>
      <a:lt2>
        <a:srgbClr val="2D2D2D"/>
      </a:lt2>
      <a:accent1>
        <a:srgbClr val="353535"/>
      </a:accent1>
      <a:accent2>
        <a:srgbClr val="4F4F4F"/>
      </a:accent2>
      <a:accent3>
        <a:srgbClr val="FFFFFF"/>
      </a:accent3>
      <a:accent4>
        <a:srgbClr val="404040"/>
      </a:accent4>
      <a:accent5>
        <a:srgbClr val="AEAEAE"/>
      </a:accent5>
      <a:accent6>
        <a:srgbClr val="474747"/>
      </a:accent6>
      <a:hlink>
        <a:srgbClr val="7D7D7D"/>
      </a:hlink>
      <a:folHlink>
        <a:srgbClr val="DDDDDD"/>
      </a:folHlink>
    </a:clrScheme>
    <a:fontScheme name="powerpoint-template-24">
      <a:majorFont>
        <a:latin typeface="Microsoft Sans Serif"/>
        <a:ea typeface=""/>
        <a:cs typeface=""/>
      </a:majorFont>
      <a:minorFont>
        <a:latin typeface="Microsoft Sans Serif"/>
        <a:ea typeface=""/>
        <a:cs typeface=""/>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gradFill rotWithShape="1">
          <a:gsLst>
            <a:gs pos="0">
              <a:schemeClr val="bg2">
                <a:gamma/>
                <a:tint val="26667"/>
                <a:invGamma/>
              </a:schemeClr>
            </a:gs>
            <a:gs pos="100000">
              <a:schemeClr val="bg2">
                <a:alpha val="14999"/>
              </a:schemeClr>
            </a:gs>
          </a:gsLst>
          <a:lin ang="5400000" scaled="1"/>
        </a:gra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uk-UA" sz="24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gradFill rotWithShape="1">
          <a:gsLst>
            <a:gs pos="0">
              <a:schemeClr val="bg2">
                <a:gamma/>
                <a:tint val="26667"/>
                <a:invGamma/>
              </a:schemeClr>
            </a:gs>
            <a:gs pos="100000">
              <a:schemeClr val="bg2">
                <a:alpha val="14999"/>
              </a:schemeClr>
            </a:gs>
          </a:gsLst>
          <a:lin ang="5400000" scaled="1"/>
        </a:gra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uk-UA" sz="24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powerpoint-template-24 1">
        <a:dk1>
          <a:srgbClr val="4D4D4D"/>
        </a:dk1>
        <a:lt1>
          <a:srgbClr val="FFFFFF"/>
        </a:lt1>
        <a:dk2>
          <a:srgbClr val="4D4D4D"/>
        </a:dk2>
        <a:lt2>
          <a:srgbClr val="0C209B"/>
        </a:lt2>
        <a:accent1>
          <a:srgbClr val="2167BF"/>
        </a:accent1>
        <a:accent2>
          <a:srgbClr val="C60C0D"/>
        </a:accent2>
        <a:accent3>
          <a:srgbClr val="FFFFFF"/>
        </a:accent3>
        <a:accent4>
          <a:srgbClr val="404040"/>
        </a:accent4>
        <a:accent5>
          <a:srgbClr val="ABB8DC"/>
        </a:accent5>
        <a:accent6>
          <a:srgbClr val="B30A0B"/>
        </a:accent6>
        <a:hlink>
          <a:srgbClr val="4793C7"/>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2">
        <a:dk1>
          <a:srgbClr val="4D4D4D"/>
        </a:dk1>
        <a:lt1>
          <a:srgbClr val="FFFFFF"/>
        </a:lt1>
        <a:dk2>
          <a:srgbClr val="4D4D4D"/>
        </a:dk2>
        <a:lt2>
          <a:srgbClr val="CC0000"/>
        </a:lt2>
        <a:accent1>
          <a:srgbClr val="FF9933"/>
        </a:accent1>
        <a:accent2>
          <a:srgbClr val="009900"/>
        </a:accent2>
        <a:accent3>
          <a:srgbClr val="FFFFFF"/>
        </a:accent3>
        <a:accent4>
          <a:srgbClr val="404040"/>
        </a:accent4>
        <a:accent5>
          <a:srgbClr val="FFCAAD"/>
        </a:accent5>
        <a:accent6>
          <a:srgbClr val="008A00"/>
        </a:accent6>
        <a:hlink>
          <a:srgbClr val="3366FF"/>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3">
        <a:dk1>
          <a:srgbClr val="4D4D4D"/>
        </a:dk1>
        <a:lt1>
          <a:srgbClr val="FFFFFF"/>
        </a:lt1>
        <a:dk2>
          <a:srgbClr val="4D4D4D"/>
        </a:dk2>
        <a:lt2>
          <a:srgbClr val="0E0F83"/>
        </a:lt2>
        <a:accent1>
          <a:srgbClr val="4049D2"/>
        </a:accent1>
        <a:accent2>
          <a:srgbClr val="494FD9"/>
        </a:accent2>
        <a:accent3>
          <a:srgbClr val="FFFFFF"/>
        </a:accent3>
        <a:accent4>
          <a:srgbClr val="404040"/>
        </a:accent4>
        <a:accent5>
          <a:srgbClr val="AFB1E5"/>
        </a:accent5>
        <a:accent6>
          <a:srgbClr val="4147C4"/>
        </a:accent6>
        <a:hlink>
          <a:srgbClr val="757DDF"/>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4">
        <a:dk1>
          <a:srgbClr val="4D4D4D"/>
        </a:dk1>
        <a:lt1>
          <a:srgbClr val="FFFFFF"/>
        </a:lt1>
        <a:dk2>
          <a:srgbClr val="4D4D4D"/>
        </a:dk2>
        <a:lt2>
          <a:srgbClr val="4B8ACD"/>
        </a:lt2>
        <a:accent1>
          <a:srgbClr val="5C98C2"/>
        </a:accent1>
        <a:accent2>
          <a:srgbClr val="93BAD6"/>
        </a:accent2>
        <a:accent3>
          <a:srgbClr val="FFFFFF"/>
        </a:accent3>
        <a:accent4>
          <a:srgbClr val="404040"/>
        </a:accent4>
        <a:accent5>
          <a:srgbClr val="B5CADD"/>
        </a:accent5>
        <a:accent6>
          <a:srgbClr val="85A8C2"/>
        </a:accent6>
        <a:hlink>
          <a:srgbClr val="AECDE1"/>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5">
        <a:dk1>
          <a:srgbClr val="4D4D4D"/>
        </a:dk1>
        <a:lt1>
          <a:srgbClr val="FFFFFF"/>
        </a:lt1>
        <a:dk2>
          <a:srgbClr val="4D4D4D"/>
        </a:dk2>
        <a:lt2>
          <a:srgbClr val="114682"/>
        </a:lt2>
        <a:accent1>
          <a:srgbClr val="295B99"/>
        </a:accent1>
        <a:accent2>
          <a:srgbClr val="406DA6"/>
        </a:accent2>
        <a:accent3>
          <a:srgbClr val="FFFFFF"/>
        </a:accent3>
        <a:accent4>
          <a:srgbClr val="404040"/>
        </a:accent4>
        <a:accent5>
          <a:srgbClr val="ACB5CA"/>
        </a:accent5>
        <a:accent6>
          <a:srgbClr val="396296"/>
        </a:accent6>
        <a:hlink>
          <a:srgbClr val="5F84B5"/>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6">
        <a:dk1>
          <a:srgbClr val="4D4D4D"/>
        </a:dk1>
        <a:lt1>
          <a:srgbClr val="FFFFFF"/>
        </a:lt1>
        <a:dk2>
          <a:srgbClr val="4D4D4D"/>
        </a:dk2>
        <a:lt2>
          <a:srgbClr val="1984CC"/>
        </a:lt2>
        <a:accent1>
          <a:srgbClr val="0960AF"/>
        </a:accent1>
        <a:accent2>
          <a:srgbClr val="05438C"/>
        </a:accent2>
        <a:accent3>
          <a:srgbClr val="FFFFFF"/>
        </a:accent3>
        <a:accent4>
          <a:srgbClr val="404040"/>
        </a:accent4>
        <a:accent5>
          <a:srgbClr val="AAB6D4"/>
        </a:accent5>
        <a:accent6>
          <a:srgbClr val="043C7E"/>
        </a:accent6>
        <a:hlink>
          <a:srgbClr val="023069"/>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7">
        <a:dk1>
          <a:srgbClr val="4D4D4D"/>
        </a:dk1>
        <a:lt1>
          <a:srgbClr val="FFFFFF"/>
        </a:lt1>
        <a:dk2>
          <a:srgbClr val="4D4D4D"/>
        </a:dk2>
        <a:lt2>
          <a:srgbClr val="116DE4"/>
        </a:lt2>
        <a:accent1>
          <a:srgbClr val="235CAF"/>
        </a:accent1>
        <a:accent2>
          <a:srgbClr val="54A1EE"/>
        </a:accent2>
        <a:accent3>
          <a:srgbClr val="FFFFFF"/>
        </a:accent3>
        <a:accent4>
          <a:srgbClr val="404040"/>
        </a:accent4>
        <a:accent5>
          <a:srgbClr val="ACB5D4"/>
        </a:accent5>
        <a:accent6>
          <a:srgbClr val="4B91D8"/>
        </a:accent6>
        <a:hlink>
          <a:srgbClr val="1391EF"/>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8">
        <a:dk1>
          <a:srgbClr val="4D4D4D"/>
        </a:dk1>
        <a:lt1>
          <a:srgbClr val="FFFFFF"/>
        </a:lt1>
        <a:dk2>
          <a:srgbClr val="4D4D4D"/>
        </a:dk2>
        <a:lt2>
          <a:srgbClr val="246DD8"/>
        </a:lt2>
        <a:accent1>
          <a:srgbClr val="2FC5F1"/>
        </a:accent1>
        <a:accent2>
          <a:srgbClr val="218DEB"/>
        </a:accent2>
        <a:accent3>
          <a:srgbClr val="FFFFFF"/>
        </a:accent3>
        <a:accent4>
          <a:srgbClr val="404040"/>
        </a:accent4>
        <a:accent5>
          <a:srgbClr val="ADDFF7"/>
        </a:accent5>
        <a:accent6>
          <a:srgbClr val="1D7FD5"/>
        </a:accent6>
        <a:hlink>
          <a:srgbClr val="39A1EB"/>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9">
        <a:dk1>
          <a:srgbClr val="4D4D4D"/>
        </a:dk1>
        <a:lt1>
          <a:srgbClr val="FFFFFF"/>
        </a:lt1>
        <a:dk2>
          <a:srgbClr val="4D4D4D"/>
        </a:dk2>
        <a:lt2>
          <a:srgbClr val="4377BA"/>
        </a:lt2>
        <a:accent1>
          <a:srgbClr val="5793D1"/>
        </a:accent1>
        <a:accent2>
          <a:srgbClr val="5FA2DB"/>
        </a:accent2>
        <a:accent3>
          <a:srgbClr val="FFFFFF"/>
        </a:accent3>
        <a:accent4>
          <a:srgbClr val="404040"/>
        </a:accent4>
        <a:accent5>
          <a:srgbClr val="B4C8E5"/>
        </a:accent5>
        <a:accent6>
          <a:srgbClr val="5592C6"/>
        </a:accent6>
        <a:hlink>
          <a:srgbClr val="68AEE3"/>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0">
        <a:dk1>
          <a:srgbClr val="4D4D4D"/>
        </a:dk1>
        <a:lt1>
          <a:srgbClr val="FFFFFF"/>
        </a:lt1>
        <a:dk2>
          <a:srgbClr val="4D4D4D"/>
        </a:dk2>
        <a:lt2>
          <a:srgbClr val="4377BA"/>
        </a:lt2>
        <a:accent1>
          <a:srgbClr val="5793D1"/>
        </a:accent1>
        <a:accent2>
          <a:srgbClr val="5FA2DB"/>
        </a:accent2>
        <a:accent3>
          <a:srgbClr val="FFFFFF"/>
        </a:accent3>
        <a:accent4>
          <a:srgbClr val="404040"/>
        </a:accent4>
        <a:accent5>
          <a:srgbClr val="B4C8E5"/>
        </a:accent5>
        <a:accent6>
          <a:srgbClr val="5592C6"/>
        </a:accent6>
        <a:hlink>
          <a:srgbClr val="A29AA3"/>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1">
        <a:dk1>
          <a:srgbClr val="4D4D4D"/>
        </a:dk1>
        <a:lt1>
          <a:srgbClr val="FFFFFF"/>
        </a:lt1>
        <a:dk2>
          <a:srgbClr val="4D4D4D"/>
        </a:dk2>
        <a:lt2>
          <a:srgbClr val="0067B5"/>
        </a:lt2>
        <a:accent1>
          <a:srgbClr val="1881BF"/>
        </a:accent1>
        <a:accent2>
          <a:srgbClr val="39B0DA"/>
        </a:accent2>
        <a:accent3>
          <a:srgbClr val="FFFFFF"/>
        </a:accent3>
        <a:accent4>
          <a:srgbClr val="404040"/>
        </a:accent4>
        <a:accent5>
          <a:srgbClr val="ABC1DC"/>
        </a:accent5>
        <a:accent6>
          <a:srgbClr val="339FC5"/>
        </a:accent6>
        <a:hlink>
          <a:srgbClr val="40B0DB"/>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2">
        <a:dk1>
          <a:srgbClr val="4D4D4D"/>
        </a:dk1>
        <a:lt1>
          <a:srgbClr val="FFFFFF"/>
        </a:lt1>
        <a:dk2>
          <a:srgbClr val="4D4D4D"/>
        </a:dk2>
        <a:lt2>
          <a:srgbClr val="0F4FBE"/>
        </a:lt2>
        <a:accent1>
          <a:srgbClr val="0664E4"/>
        </a:accent1>
        <a:accent2>
          <a:srgbClr val="0A8AF4"/>
        </a:accent2>
        <a:accent3>
          <a:srgbClr val="FFFFFF"/>
        </a:accent3>
        <a:accent4>
          <a:srgbClr val="404040"/>
        </a:accent4>
        <a:accent5>
          <a:srgbClr val="AAB8EF"/>
        </a:accent5>
        <a:accent6>
          <a:srgbClr val="087DDD"/>
        </a:accent6>
        <a:hlink>
          <a:srgbClr val="0B99F8"/>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3">
        <a:dk1>
          <a:srgbClr val="4D4D4D"/>
        </a:dk1>
        <a:lt1>
          <a:srgbClr val="FFFFFF"/>
        </a:lt1>
        <a:dk2>
          <a:srgbClr val="4D4D4D"/>
        </a:dk2>
        <a:lt2>
          <a:srgbClr val="0345B9"/>
        </a:lt2>
        <a:accent1>
          <a:srgbClr val="1E65CA"/>
        </a:accent1>
        <a:accent2>
          <a:srgbClr val="2C77D1"/>
        </a:accent2>
        <a:accent3>
          <a:srgbClr val="FFFFFF"/>
        </a:accent3>
        <a:accent4>
          <a:srgbClr val="404040"/>
        </a:accent4>
        <a:accent5>
          <a:srgbClr val="ABB8E1"/>
        </a:accent5>
        <a:accent6>
          <a:srgbClr val="276BBD"/>
        </a:accent6>
        <a:hlink>
          <a:srgbClr val="4091DE"/>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4">
        <a:dk1>
          <a:srgbClr val="4D4D4D"/>
        </a:dk1>
        <a:lt1>
          <a:srgbClr val="FFFFFF"/>
        </a:lt1>
        <a:dk2>
          <a:srgbClr val="4D4D4D"/>
        </a:dk2>
        <a:lt2>
          <a:srgbClr val="5CA3E0"/>
        </a:lt2>
        <a:accent1>
          <a:srgbClr val="6DAFE4"/>
        </a:accent1>
        <a:accent2>
          <a:srgbClr val="72B3E5"/>
        </a:accent2>
        <a:accent3>
          <a:srgbClr val="FFFFFF"/>
        </a:accent3>
        <a:accent4>
          <a:srgbClr val="404040"/>
        </a:accent4>
        <a:accent5>
          <a:srgbClr val="BAD4EF"/>
        </a:accent5>
        <a:accent6>
          <a:srgbClr val="67A2CF"/>
        </a:accent6>
        <a:hlink>
          <a:srgbClr val="7DB8E6"/>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5">
        <a:dk1>
          <a:srgbClr val="4D4D4D"/>
        </a:dk1>
        <a:lt1>
          <a:srgbClr val="FFFFFF"/>
        </a:lt1>
        <a:dk2>
          <a:srgbClr val="4D4D4D"/>
        </a:dk2>
        <a:lt2>
          <a:srgbClr val="2D2D2D"/>
        </a:lt2>
        <a:accent1>
          <a:srgbClr val="353535"/>
        </a:accent1>
        <a:accent2>
          <a:srgbClr val="4F4F4F"/>
        </a:accent2>
        <a:accent3>
          <a:srgbClr val="FFFFFF"/>
        </a:accent3>
        <a:accent4>
          <a:srgbClr val="404040"/>
        </a:accent4>
        <a:accent5>
          <a:srgbClr val="AEAEAE"/>
        </a:accent5>
        <a:accent6>
          <a:srgbClr val="474747"/>
        </a:accent6>
        <a:hlink>
          <a:srgbClr val="7D7D7D"/>
        </a:hlink>
        <a:folHlink>
          <a:srgbClr val="DDDDD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Тема2" id="{C0C4D37A-BA2F-4212-943E-6B86B4A3163E}" vid="{EB4967C8-BA3B-44EA-B99B-DC5A31779F14}"/>
    </a:ext>
  </a:extLst>
</a:theme>
</file>

<file path=docProps/app.xml><?xml version="1.0" encoding="utf-8"?>
<Properties xmlns="http://schemas.openxmlformats.org/officeDocument/2006/extended-properties" xmlns:vt="http://schemas.openxmlformats.org/officeDocument/2006/docPropsVTypes">
  <Template>Тема2</Template>
  <TotalTime>176</TotalTime>
  <Words>1634</Words>
  <Application>Microsoft Office PowerPoint</Application>
  <PresentationFormat>Широкий екран</PresentationFormat>
  <Paragraphs>110</Paragraphs>
  <Slides>23</Slides>
  <Notes>0</Notes>
  <HiddenSlides>0</HiddenSlides>
  <MMClips>0</MMClips>
  <ScaleCrop>false</ScaleCrop>
  <HeadingPairs>
    <vt:vector size="8" baseType="variant">
      <vt:variant>
        <vt:lpstr>Використані шрифти</vt:lpstr>
      </vt:variant>
      <vt:variant>
        <vt:i4>5</vt:i4>
      </vt:variant>
      <vt:variant>
        <vt:lpstr>Тема</vt:lpstr>
      </vt:variant>
      <vt:variant>
        <vt:i4>1</vt:i4>
      </vt:variant>
      <vt:variant>
        <vt:lpstr>Вбудовані сервери OLE</vt:lpstr>
      </vt:variant>
      <vt:variant>
        <vt:i4>3</vt:i4>
      </vt:variant>
      <vt:variant>
        <vt:lpstr>Заголовки слайдів</vt:lpstr>
      </vt:variant>
      <vt:variant>
        <vt:i4>23</vt:i4>
      </vt:variant>
    </vt:vector>
  </HeadingPairs>
  <TitlesOfParts>
    <vt:vector size="32" baseType="lpstr">
      <vt:lpstr>Arial</vt:lpstr>
      <vt:lpstr>Constantia</vt:lpstr>
      <vt:lpstr>Microsoft Sans Serif</vt:lpstr>
      <vt:lpstr>Times New Roman</vt:lpstr>
      <vt:lpstr>Wingdings</vt:lpstr>
      <vt:lpstr>Тема2</vt:lpstr>
      <vt:lpstr>CS ChemDraw Drawing</vt:lpstr>
      <vt:lpstr>Document</vt:lpstr>
      <vt:lpstr>ChemSketch</vt:lpstr>
      <vt:lpstr>Lecture 6. Nitrogen-containing hydrocarbon derivatives.</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Презентація PowerPoint</dc:title>
  <dc:creator>ivan.shyshkin@onmedu.edu.ua</dc:creator>
  <cp:lastModifiedBy>ivan.shyshkin@onmedu.edu.ua</cp:lastModifiedBy>
  <cp:revision>31</cp:revision>
  <dcterms:created xsi:type="dcterms:W3CDTF">2023-01-31T18:38:59Z</dcterms:created>
  <dcterms:modified xsi:type="dcterms:W3CDTF">2023-01-31T21:39:00Z</dcterms:modified>
</cp:coreProperties>
</file>