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78" r:id="rId3"/>
    <p:sldId id="257" r:id="rId4"/>
    <p:sldId id="258" r:id="rId5"/>
    <p:sldId id="263" r:id="rId6"/>
    <p:sldId id="280" r:id="rId7"/>
    <p:sldId id="259" r:id="rId8"/>
    <p:sldId id="260" r:id="rId9"/>
    <p:sldId id="281" r:id="rId10"/>
    <p:sldId id="264" r:id="rId11"/>
    <p:sldId id="265" r:id="rId12"/>
    <p:sldId id="266" r:id="rId13"/>
    <p:sldId id="267" r:id="rId14"/>
    <p:sldId id="261" r:id="rId15"/>
    <p:sldId id="262" r:id="rId16"/>
    <p:sldId id="268" r:id="rId17"/>
    <p:sldId id="269" r:id="rId18"/>
    <p:sldId id="270" r:id="rId19"/>
    <p:sldId id="271" r:id="rId20"/>
    <p:sldId id="275" r:id="rId21"/>
    <p:sldId id="272" r:id="rId22"/>
    <p:sldId id="273" r:id="rId23"/>
    <p:sldId id="274" r:id="rId24"/>
    <p:sldId id="282" r:id="rId25"/>
    <p:sldId id="283" r:id="rId26"/>
    <p:sldId id="284" r:id="rId27"/>
    <p:sldId id="285" r:id="rId28"/>
    <p:sldId id="286" r:id="rId29"/>
  </p:sldIdLst>
  <p:sldSz cx="12192000" cy="6858000"/>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007" autoAdjust="0"/>
  </p:normalViewPr>
  <p:slideViewPr>
    <p:cSldViewPr snapToGrid="0">
      <p:cViewPr varScale="1">
        <p:scale>
          <a:sx n="81" d="100"/>
          <a:sy n="81" d="100"/>
        </p:scale>
        <p:origin x="89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E709B35-4EE9-49A9-AF09-42E3859E1348}"/>
              </a:ext>
            </a:extLst>
          </p:cNvPr>
          <p:cNvSpPr>
            <a:spLocks noGrp="1" noChangeArrowheads="1"/>
          </p:cNvSpPr>
          <p:nvPr>
            <p:ph type="ctrTitle"/>
          </p:nvPr>
        </p:nvSpPr>
        <p:spPr>
          <a:xfrm>
            <a:off x="1422400" y="838200"/>
            <a:ext cx="103632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3600"/>
            </a:lvl1pPr>
          </a:lstStyle>
          <a:p>
            <a:pPr lvl="0"/>
            <a:r>
              <a:rPr lang="uk-UA" altLang="uk-UA" noProof="0"/>
              <a:t>Клацніть, щоб редагувати стиль зразка заголовка</a:t>
            </a:r>
            <a:endParaRPr lang="en-US" altLang="uk-UA" noProof="0"/>
          </a:p>
        </p:txBody>
      </p:sp>
      <p:sp>
        <p:nvSpPr>
          <p:cNvPr id="3075" name="Rectangle 3">
            <a:extLst>
              <a:ext uri="{FF2B5EF4-FFF2-40B4-BE49-F238E27FC236}">
                <a16:creationId xmlns:a16="http://schemas.microsoft.com/office/drawing/2014/main" id="{70D122D3-53A0-4270-9EA7-889064B25CF8}"/>
              </a:ext>
            </a:extLst>
          </p:cNvPr>
          <p:cNvSpPr>
            <a:spLocks noGrp="1" noChangeArrowheads="1"/>
          </p:cNvSpPr>
          <p:nvPr>
            <p:ph type="subTitle" idx="1"/>
          </p:nvPr>
        </p:nvSpPr>
        <p:spPr>
          <a:xfrm>
            <a:off x="1422400" y="1524000"/>
            <a:ext cx="103632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solidFill>
                  <a:schemeClr val="bg2"/>
                </a:solidFill>
              </a:defRPr>
            </a:lvl1pPr>
          </a:lstStyle>
          <a:p>
            <a:pPr lvl="0"/>
            <a:r>
              <a:rPr lang="uk-UA" altLang="uk-UA" noProof="0"/>
              <a:t>Клацніть, щоб редагувати стиль зразка підзаголовка</a:t>
            </a:r>
            <a:endParaRPr lang="en-US" altLang="uk-UA" noProof="0"/>
          </a:p>
        </p:txBody>
      </p:sp>
    </p:spTree>
    <p:extLst>
      <p:ext uri="{BB962C8B-B14F-4D97-AF65-F5344CB8AC3E}">
        <p14:creationId xmlns:p14="http://schemas.microsoft.com/office/powerpoint/2010/main" val="1108574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B71E3-EF87-4BCF-B359-47DB510FA5B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29D89B-6472-4233-8BF4-04114A8C74CB}"/>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930602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5429-53EB-4CD4-B198-DA27DAA17F5E}"/>
              </a:ext>
            </a:extLst>
          </p:cNvPr>
          <p:cNvSpPr>
            <a:spLocks noGrp="1"/>
          </p:cNvSpPr>
          <p:nvPr>
            <p:ph type="title"/>
          </p:nvPr>
        </p:nvSpPr>
        <p:spPr>
          <a:xfrm>
            <a:off x="831851" y="1709739"/>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C339FEB-7AF3-41E8-9384-B98E04080265}"/>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285511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B7EC0-87F4-4A0C-A175-BDC8D8DD2E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59F9F2-109C-41EC-B23C-F25661611F8A}"/>
              </a:ext>
            </a:extLst>
          </p:cNvPr>
          <p:cNvSpPr>
            <a:spLocks noGrp="1"/>
          </p:cNvSpPr>
          <p:nvPr>
            <p:ph sz="half" idx="1"/>
          </p:nvPr>
        </p:nvSpPr>
        <p:spPr>
          <a:xfrm>
            <a:off x="12192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802538B0-178A-4758-B489-0CEE0E4AD356}"/>
              </a:ext>
            </a:extLst>
          </p:cNvPr>
          <p:cNvSpPr>
            <a:spLocks noGrp="1"/>
          </p:cNvSpPr>
          <p:nvPr>
            <p:ph sz="half" idx="2"/>
          </p:nvPr>
        </p:nvSpPr>
        <p:spPr>
          <a:xfrm>
            <a:off x="61976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96499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DB7D57-4AB0-4A25-A441-59846BC1C2AB}"/>
              </a:ext>
            </a:extLst>
          </p:cNvPr>
          <p:cNvSpPr>
            <a:spLocks noGrp="1"/>
          </p:cNvSpPr>
          <p:nvPr>
            <p:ph type="title"/>
          </p:nvPr>
        </p:nvSpPr>
        <p:spPr>
          <a:xfrm>
            <a:off x="840317" y="365126"/>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564034-9AC8-4763-876A-4F987EFB9B5A}"/>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012E7957-AA68-41B5-A922-B9FAB15048BC}"/>
              </a:ext>
            </a:extLst>
          </p:cNvPr>
          <p:cNvSpPr>
            <a:spLocks noGrp="1"/>
          </p:cNvSpPr>
          <p:nvPr>
            <p:ph sz="half" idx="2"/>
          </p:nvPr>
        </p:nvSpPr>
        <p:spPr>
          <a:xfrm>
            <a:off x="840318" y="2505075"/>
            <a:ext cx="5158316"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4F5A01A-5C61-4FBC-B7BE-B714C400C73F}"/>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232A9B4-E381-4809-80BC-4D48AFE59E20}"/>
              </a:ext>
            </a:extLst>
          </p:cNvPr>
          <p:cNvSpPr>
            <a:spLocks noGrp="1"/>
          </p:cNvSpPr>
          <p:nvPr>
            <p:ph sz="quarter" idx="4"/>
          </p:nvPr>
        </p:nvSpPr>
        <p:spPr>
          <a:xfrm>
            <a:off x="6172200" y="2505075"/>
            <a:ext cx="518371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02676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B01ED-C8E0-4853-BCA7-2F974294FC7C}"/>
              </a:ext>
            </a:extLst>
          </p:cNvPr>
          <p:cNvSpPr>
            <a:spLocks noGrp="1"/>
          </p:cNvSpPr>
          <p:nvPr>
            <p:ph type="title"/>
          </p:nvPr>
        </p:nvSpPr>
        <p:spPr/>
        <p:txBody>
          <a:bodyPr/>
          <a:lstStyle/>
          <a:p>
            <a:r>
              <a:rPr lang="uk-UA"/>
              <a:t>Клацніть, щоб редагувати стиль зразка заголовка</a:t>
            </a:r>
          </a:p>
        </p:txBody>
      </p:sp>
    </p:spTree>
    <p:extLst>
      <p:ext uri="{BB962C8B-B14F-4D97-AF65-F5344CB8AC3E}">
        <p14:creationId xmlns:p14="http://schemas.microsoft.com/office/powerpoint/2010/main" val="281621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57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40026-7910-4FFD-B619-192D2719A02E}"/>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08B88006-8887-43AA-A37D-492407469D27}"/>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17ADBC7-550E-441D-B067-4EDAC571467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347428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4DA29-C561-4364-AA39-9FCE1877F8F2}"/>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8C39BC4-BC4D-442C-8B4A-0A82A9C59CE8}"/>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p>
        </p:txBody>
      </p:sp>
      <p:sp>
        <p:nvSpPr>
          <p:cNvPr id="4" name="Місце для тексту 3">
            <a:extLst>
              <a:ext uri="{FF2B5EF4-FFF2-40B4-BE49-F238E27FC236}">
                <a16:creationId xmlns:a16="http://schemas.microsoft.com/office/drawing/2014/main" id="{2E799F2F-6902-489D-99B5-5FDB940367A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80918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391B1-6C85-4147-8023-6F5C2096993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CCB9FE1-612B-4DFB-84BF-153F504CA27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418779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C98DF22C-0047-4892-9DFD-002735432E47}"/>
              </a:ext>
            </a:extLst>
          </p:cNvPr>
          <p:cNvSpPr>
            <a:spLocks noGrp="1"/>
          </p:cNvSpPr>
          <p:nvPr>
            <p:ph type="title" orient="vert"/>
          </p:nvPr>
        </p:nvSpPr>
        <p:spPr>
          <a:xfrm>
            <a:off x="9067800" y="304800"/>
            <a:ext cx="2616200" cy="6324600"/>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35CD84-7709-491D-9F8C-86DBE34980DC}"/>
              </a:ext>
            </a:extLst>
          </p:cNvPr>
          <p:cNvSpPr>
            <a:spLocks noGrp="1"/>
          </p:cNvSpPr>
          <p:nvPr>
            <p:ph type="body" orient="vert" idx="1"/>
          </p:nvPr>
        </p:nvSpPr>
        <p:spPr>
          <a:xfrm>
            <a:off x="1219200" y="304800"/>
            <a:ext cx="7645400" cy="63246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237594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74EFC2-A616-417E-A9E3-98330D726312}"/>
              </a:ext>
            </a:extLst>
          </p:cNvPr>
          <p:cNvSpPr>
            <a:spLocks noGrp="1" noChangeArrowheads="1"/>
          </p:cNvSpPr>
          <p:nvPr>
            <p:ph type="title"/>
          </p:nvPr>
        </p:nvSpPr>
        <p:spPr bwMode="auto">
          <a:xfrm>
            <a:off x="3048000" y="304801"/>
            <a:ext cx="8636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a:t>Клацніть, щоб редагувати стиль зразка заголовка</a:t>
            </a:r>
            <a:endParaRPr lang="en-US" altLang="uk-UA"/>
          </a:p>
        </p:txBody>
      </p:sp>
      <p:sp>
        <p:nvSpPr>
          <p:cNvPr id="1027" name="Rectangle 3">
            <a:extLst>
              <a:ext uri="{FF2B5EF4-FFF2-40B4-BE49-F238E27FC236}">
                <a16:creationId xmlns:a16="http://schemas.microsoft.com/office/drawing/2014/main" id="{112D2949-1F3D-4CDC-B711-8104A592C43D}"/>
              </a:ext>
            </a:extLst>
          </p:cNvPr>
          <p:cNvSpPr>
            <a:spLocks noGrp="1" noChangeArrowheads="1"/>
          </p:cNvSpPr>
          <p:nvPr>
            <p:ph type="body" idx="1"/>
          </p:nvPr>
        </p:nvSpPr>
        <p:spPr bwMode="auto">
          <a:xfrm>
            <a:off x="1219200" y="1828800"/>
            <a:ext cx="9753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a:t>Клацніть, щоб відредагувати стилі зразків тексту</a:t>
            </a:r>
          </a:p>
          <a:p>
            <a:pPr lvl="1"/>
            <a:r>
              <a:rPr lang="uk-UA" altLang="uk-UA"/>
              <a:t>Другий рівень</a:t>
            </a:r>
          </a:p>
          <a:p>
            <a:pPr lvl="2"/>
            <a:r>
              <a:rPr lang="uk-UA" altLang="uk-UA"/>
              <a:t>Третій рівень</a:t>
            </a:r>
          </a:p>
          <a:p>
            <a:pPr lvl="3"/>
            <a:r>
              <a:rPr lang="uk-UA" altLang="uk-UA"/>
              <a:t>Четвертий рівень</a:t>
            </a:r>
          </a:p>
          <a:p>
            <a:pPr lvl="4"/>
            <a:r>
              <a:rPr lang="uk-UA" altLang="uk-UA"/>
              <a:t>П’ятий рівень</a:t>
            </a:r>
            <a:endParaRPr lang="en-US" altLang="uk-UA"/>
          </a:p>
        </p:txBody>
      </p:sp>
    </p:spTree>
    <p:extLst>
      <p:ext uri="{BB962C8B-B14F-4D97-AF65-F5344CB8AC3E}">
        <p14:creationId xmlns:p14="http://schemas.microsoft.com/office/powerpoint/2010/main" val="41206312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7.emf"/><Relationship Id="rId5" Type="http://schemas.openxmlformats.org/officeDocument/2006/relationships/image" Target="../media/image4.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oleObject" Target="../embeddings/oleObject7.bin"/><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1.e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oleObject" Target="../embeddings/oleObject10.bin"/><Relationship Id="rId5" Type="http://schemas.openxmlformats.org/officeDocument/2006/relationships/image" Target="../media/image20.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4.emf"/><Relationship Id="rId2" Type="http://schemas.openxmlformats.org/officeDocument/2006/relationships/oleObject" Target="../embeddings/oleObject11.bin"/><Relationship Id="rId1" Type="http://schemas.openxmlformats.org/officeDocument/2006/relationships/slideLayout" Target="../slideLayouts/slideLayout7.xml"/><Relationship Id="rId6" Type="http://schemas.openxmlformats.org/officeDocument/2006/relationships/oleObject" Target="../embeddings/oleObject13.bin"/><Relationship Id="rId5" Type="http://schemas.openxmlformats.org/officeDocument/2006/relationships/image" Target="../media/image23.emf"/><Relationship Id="rId4"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image" Target="../media/image25.emf"/><Relationship Id="rId7" Type="http://schemas.openxmlformats.org/officeDocument/2006/relationships/image" Target="../media/image27.emf"/><Relationship Id="rId2" Type="http://schemas.openxmlformats.org/officeDocument/2006/relationships/oleObject" Target="../embeddings/oleObject14.bin"/><Relationship Id="rId1" Type="http://schemas.openxmlformats.org/officeDocument/2006/relationships/slideLayout" Target="../slideLayouts/slideLayout7.xml"/><Relationship Id="rId6" Type="http://schemas.openxmlformats.org/officeDocument/2006/relationships/oleObject" Target="../embeddings/oleObject16.bin"/><Relationship Id="rId5" Type="http://schemas.openxmlformats.org/officeDocument/2006/relationships/image" Target="../media/image26.emf"/><Relationship Id="rId4" Type="http://schemas.openxmlformats.org/officeDocument/2006/relationships/oleObject" Target="../embeddings/oleObject15.bin"/><Relationship Id="rId9" Type="http://schemas.openxmlformats.org/officeDocument/2006/relationships/image" Target="../media/image28.emf"/></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1.emf"/><Relationship Id="rId2" Type="http://schemas.openxmlformats.org/officeDocument/2006/relationships/oleObject" Target="../embeddings/oleObject18.bin"/><Relationship Id="rId1" Type="http://schemas.openxmlformats.org/officeDocument/2006/relationships/slideLayout" Target="../slideLayouts/slideLayout7.xml"/><Relationship Id="rId6" Type="http://schemas.openxmlformats.org/officeDocument/2006/relationships/oleObject" Target="../embeddings/oleObject20.bin"/><Relationship Id="rId5" Type="http://schemas.openxmlformats.org/officeDocument/2006/relationships/image" Target="../media/image30.emf"/><Relationship Id="rId4" Type="http://schemas.openxmlformats.org/officeDocument/2006/relationships/oleObject" Target="../embeddings/oleObject19.bin"/></Relationships>
</file>

<file path=ppt/slides/_rels/slide14.xml.rels><?xml version="1.0" encoding="UTF-8" standalone="yes"?>
<Relationships xmlns="http://schemas.openxmlformats.org/package/2006/relationships"><Relationship Id="rId3" Type="http://schemas.openxmlformats.org/officeDocument/2006/relationships/image" Target="../media/image32.emf"/><Relationship Id="rId7" Type="http://schemas.openxmlformats.org/officeDocument/2006/relationships/image" Target="../media/image34.emf"/><Relationship Id="rId2" Type="http://schemas.openxmlformats.org/officeDocument/2006/relationships/oleObject" Target="../embeddings/oleObject21.bin"/><Relationship Id="rId1" Type="http://schemas.openxmlformats.org/officeDocument/2006/relationships/slideLayout" Target="../slideLayouts/slideLayout7.xml"/><Relationship Id="rId6" Type="http://schemas.openxmlformats.org/officeDocument/2006/relationships/oleObject" Target="../embeddings/oleObject23.bin"/><Relationship Id="rId5" Type="http://schemas.openxmlformats.org/officeDocument/2006/relationships/image" Target="../media/image33.emf"/><Relationship Id="rId4" Type="http://schemas.openxmlformats.org/officeDocument/2006/relationships/oleObject" Target="../embeddings/oleObject22.bin"/></Relationships>
</file>

<file path=ppt/slides/_rels/slide1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 Id="rId5" Type="http://schemas.openxmlformats.org/officeDocument/2006/relationships/image" Target="../media/image38.emf"/><Relationship Id="rId4" Type="http://schemas.openxmlformats.org/officeDocument/2006/relationships/image" Target="../media/image37.emf"/></Relationships>
</file>

<file path=ppt/slides/_rels/slide1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image" Target="../media/image43.emf"/><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2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oleObject" Target="../embeddings/oleObject25.bin"/><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oleObject" Target="../embeddings/oleObject26.bin"/><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27.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oleObject" Target="../embeddings/oleObject28.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oleObject" Target="../embeddings/oleObject29.bin"/><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3C61B0-DBBE-41BF-B2C8-C6CF56D361B0}"/>
              </a:ext>
            </a:extLst>
          </p:cNvPr>
          <p:cNvSpPr>
            <a:spLocks noGrp="1"/>
          </p:cNvSpPr>
          <p:nvPr>
            <p:ph type="ctrTitle"/>
          </p:nvPr>
        </p:nvSpPr>
        <p:spPr>
          <a:xfrm>
            <a:off x="430491" y="1369865"/>
            <a:ext cx="11331018" cy="704850"/>
          </a:xfrm>
        </p:spPr>
        <p:txBody>
          <a:bodyPr/>
          <a:lstStyle/>
          <a:p>
            <a:r>
              <a:rPr lang="fr-FR" sz="3600" b="1" dirty="0">
                <a:solidFill>
                  <a:schemeClr val="accent6">
                    <a:lumMod val="50000"/>
                  </a:schemeClr>
                </a:solidFill>
                <a:latin typeface="Times New Roman" panose="02020603050405020304" pitchFamily="18" charset="0"/>
                <a:cs typeface="Times New Roman" panose="02020603050405020304" pitchFamily="18" charset="0"/>
              </a:rPr>
              <a:t>Lecture 7. Nitrogen-containing hydrocarbon derivatives</a:t>
            </a:r>
            <a:r>
              <a:rPr lang="uk-UA" sz="3600" b="1"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p>
        </p:txBody>
      </p:sp>
      <p:sp>
        <p:nvSpPr>
          <p:cNvPr id="3" name="Підзаголовок 2">
            <a:extLst>
              <a:ext uri="{FF2B5EF4-FFF2-40B4-BE49-F238E27FC236}">
                <a16:creationId xmlns:a16="http://schemas.microsoft.com/office/drawing/2014/main" id="{7297396B-758B-4765-808C-AF465666702F}"/>
              </a:ext>
            </a:extLst>
          </p:cNvPr>
          <p:cNvSpPr>
            <a:spLocks noGrp="1"/>
          </p:cNvSpPr>
          <p:nvPr>
            <p:ph type="subTitle" idx="1"/>
          </p:nvPr>
        </p:nvSpPr>
        <p:spPr>
          <a:xfrm>
            <a:off x="5230194" y="2092226"/>
            <a:ext cx="1731612" cy="685800"/>
          </a:xfrm>
        </p:spPr>
        <p:txBody>
          <a:bodyPr/>
          <a:lstStyle/>
          <a:p>
            <a:r>
              <a:rPr lang="en-US" sz="3600" b="1" dirty="0">
                <a:solidFill>
                  <a:schemeClr val="accent6">
                    <a:lumMod val="50000"/>
                  </a:schemeClr>
                </a:solidFill>
                <a:latin typeface="Times New Roman" panose="02020603050405020304" pitchFamily="18" charset="0"/>
                <a:cs typeface="Times New Roman" panose="02020603050405020304" pitchFamily="18" charset="0"/>
              </a:rPr>
              <a:t>Amines</a:t>
            </a:r>
            <a:endParaRPr lang="uk-UA" sz="3600" b="1" dirty="0">
              <a:solidFill>
                <a:schemeClr val="accent6">
                  <a:lumMod val="50000"/>
                </a:schemeClr>
              </a:solidFill>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2421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CAC8DE-FECF-4961-A9ED-6BE106DDABB3}"/>
              </a:ext>
            </a:extLst>
          </p:cNvPr>
          <p:cNvSpPr txBox="1"/>
          <p:nvPr/>
        </p:nvSpPr>
        <p:spPr>
          <a:xfrm>
            <a:off x="236375" y="1264886"/>
            <a:ext cx="11719249" cy="4539191"/>
          </a:xfrm>
          <a:prstGeom prst="rect">
            <a:avLst/>
          </a:prstGeom>
          <a:noFill/>
        </p:spPr>
        <p:txBody>
          <a:bodyPr wrap="square">
            <a:spAutoFit/>
          </a:bodyPr>
          <a:lstStyle/>
          <a:p>
            <a:pPr>
              <a:lnSpc>
                <a:spcPct val="150000"/>
              </a:lnSpc>
              <a:buNone/>
            </a:pPr>
            <a:r>
              <a:rPr lang="en-US" sz="2800" dirty="0">
                <a:solidFill>
                  <a:schemeClr val="accent6">
                    <a:lumMod val="50000"/>
                  </a:schemeClr>
                </a:solidFill>
                <a:latin typeface="Times New Roman" panose="02020603050405020304" pitchFamily="18" charset="0"/>
                <a:cs typeface="Times New Roman" panose="02020603050405020304" pitchFamily="18" charset="0"/>
              </a:rPr>
              <a:t>Nitrogen-containing organic compounds include those containing nitrogen atoms directly bonded to carbon atoms. They are divided into: </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nitro compounds (RNO2), nitroso compounds (RNO), amines (RNH2, R2NH, R3N), nitriles of carboxylic acids or cyanides (RC≡N), azo compounds (RN═NR), hydroxyl amine derivatives (RNH―OH), etc</a:t>
            </a:r>
            <a:r>
              <a:rPr lang="en-US" sz="2800" dirty="0">
                <a:solidFill>
                  <a:schemeClr val="accent6">
                    <a:lumMod val="50000"/>
                  </a:schemeClr>
                </a:solidFill>
                <a:latin typeface="Times New Roman" panose="02020603050405020304" pitchFamily="18" charset="0"/>
                <a:cs typeface="Times New Roman" panose="02020603050405020304" pitchFamily="18" charset="0"/>
              </a:rPr>
              <a:t>. In all the above formulas, R is an alkyl, cycloalkyl or aryl radical</a:t>
            </a:r>
            <a:r>
              <a:rPr lang="uk-UA" sz="2800" dirty="0">
                <a:solidFill>
                  <a:schemeClr val="accent6">
                    <a:lumMod val="50000"/>
                  </a:schemeClr>
                </a:solidFill>
                <a:latin typeface="Times New Roman" panose="02020603050405020304" pitchFamily="18" charset="0"/>
                <a:cs typeface="Times New Roman" panose="02020603050405020304" pitchFamily="18" charset="0"/>
              </a:rPr>
              <a:t>. </a:t>
            </a:r>
            <a:endParaRPr lang="en-US" sz="2800"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50000"/>
              </a:lnSpc>
              <a:buNone/>
            </a:pPr>
            <a:r>
              <a:rPr lang="en-US" sz="2800" b="1" dirty="0">
                <a:solidFill>
                  <a:schemeClr val="accent6">
                    <a:lumMod val="50000"/>
                  </a:schemeClr>
                </a:solidFill>
                <a:latin typeface="Times New Roman" panose="02020603050405020304" pitchFamily="18" charset="0"/>
                <a:cs typeface="Times New Roman" panose="02020603050405020304" pitchFamily="18" charset="0"/>
              </a:rPr>
              <a:t>	 The most important are nitro compounds and amines</a:t>
            </a:r>
            <a:r>
              <a:rPr lang="ru-RU" sz="2800" b="1" dirty="0">
                <a:solidFill>
                  <a:schemeClr val="accent6">
                    <a:lumMod val="50000"/>
                  </a:schemeClr>
                </a:solidFill>
                <a:latin typeface="Times New Roman" panose="02020603050405020304" pitchFamily="18" charset="0"/>
                <a:cs typeface="Times New Roman" panose="02020603050405020304" pitchFamily="18" charset="0"/>
              </a:rPr>
              <a:t>.</a:t>
            </a:r>
            <a:endParaRPr lang="uk-UA" sz="28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111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3E8597-CB8D-469B-9B58-D4644F8ECA7D}"/>
              </a:ext>
            </a:extLst>
          </p:cNvPr>
          <p:cNvSpPr txBox="1"/>
          <p:nvPr/>
        </p:nvSpPr>
        <p:spPr>
          <a:xfrm>
            <a:off x="2174032" y="253986"/>
            <a:ext cx="9713167" cy="1133965"/>
          </a:xfrm>
          <a:prstGeom prst="rect">
            <a:avLst/>
          </a:prstGeom>
          <a:noFill/>
        </p:spPr>
        <p:txBody>
          <a:bodyPr wrap="square">
            <a:spAutoFit/>
          </a:bodyPr>
          <a:lstStyle/>
          <a:p>
            <a:pPr indent="449580" algn="just">
              <a:lnSpc>
                <a:spcPct val="150000"/>
              </a:lnSpc>
              <a:spcAft>
                <a:spcPts val="800"/>
              </a:spcAft>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Amines </a:t>
            </a:r>
            <a:r>
              <a:rPr lang="en-US"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are ammonia derivatives, in the molecule of which one, two or three hydrogen atoms are replaced by hydrocarbon radicals</a:t>
            </a:r>
            <a:r>
              <a:rPr lang="uk-UA"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22" name="TextBox 21">
            <a:extLst>
              <a:ext uri="{FF2B5EF4-FFF2-40B4-BE49-F238E27FC236}">
                <a16:creationId xmlns:a16="http://schemas.microsoft.com/office/drawing/2014/main" id="{4785FA22-DEB8-4321-9647-8B85F14462BC}"/>
              </a:ext>
            </a:extLst>
          </p:cNvPr>
          <p:cNvSpPr txBox="1"/>
          <p:nvPr/>
        </p:nvSpPr>
        <p:spPr>
          <a:xfrm>
            <a:off x="586819" y="1387951"/>
            <a:ext cx="11300380" cy="830997"/>
          </a:xfrm>
          <a:prstGeom prst="rect">
            <a:avLst/>
          </a:prstGeom>
          <a:noFill/>
        </p:spPr>
        <p:txBody>
          <a:bodyPr wrap="square">
            <a:spAutoFit/>
          </a:bodyPr>
          <a:lstStyle/>
          <a:p>
            <a:pPr algn="just"/>
            <a:r>
              <a:rPr lang="uk-UA" dirty="0">
                <a:solidFill>
                  <a:schemeClr val="accent6">
                    <a:lumMod val="50000"/>
                  </a:schemeClr>
                </a:solidFill>
                <a:effectLst/>
                <a:latin typeface="Times New Roman" panose="02020603050405020304" pitchFamily="18" charset="0"/>
                <a:ea typeface="Calibri" panose="020F0502020204030204" pitchFamily="34" charset="0"/>
              </a:rPr>
              <a:t>	</a:t>
            </a:r>
            <a:r>
              <a:rPr lang="en-US" dirty="0">
                <a:solidFill>
                  <a:schemeClr val="accent6">
                    <a:lumMod val="50000"/>
                  </a:schemeClr>
                </a:solidFill>
                <a:effectLst/>
                <a:latin typeface="Times New Roman" panose="02020603050405020304" pitchFamily="18" charset="0"/>
                <a:ea typeface="Calibri" panose="020F0502020204030204" pitchFamily="34" charset="0"/>
              </a:rPr>
              <a:t> According to the number of hydrocarbon radicals, primary, secondary and tertiary amines are distinguished</a:t>
            </a:r>
            <a:r>
              <a:rPr lang="uk-UA"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23" name="Rectangle 20">
            <a:extLst>
              <a:ext uri="{FF2B5EF4-FFF2-40B4-BE49-F238E27FC236}">
                <a16:creationId xmlns:a16="http://schemas.microsoft.com/office/drawing/2014/main" id="{4C07A40F-EFA5-40F5-A3A9-824462753352}"/>
              </a:ext>
            </a:extLst>
          </p:cNvPr>
          <p:cNvSpPr txBox="1">
            <a:spLocks noChangeArrowheads="1"/>
          </p:cNvSpPr>
          <p:nvPr/>
        </p:nvSpPr>
        <p:spPr>
          <a:xfrm>
            <a:off x="4090729" y="2141476"/>
            <a:ext cx="4010541" cy="592301"/>
          </a:xfrm>
          <a:prstGeom prst="rect">
            <a:avLst/>
          </a:prstGeom>
        </p:spPr>
        <p:txBody>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Classification of amines</a:t>
            </a:r>
            <a:endParaRPr lang="uk-UA" altLang="uk-UA" sz="2800" b="1" dirty="0">
              <a:latin typeface="Times New Roman" panose="02020603050405020304" pitchFamily="18" charset="0"/>
              <a:cs typeface="Times New Roman" panose="02020603050405020304" pitchFamily="18" charset="0"/>
            </a:endParaRPr>
          </a:p>
        </p:txBody>
      </p:sp>
      <p:sp>
        <p:nvSpPr>
          <p:cNvPr id="24" name="Rectangle 7">
            <a:extLst>
              <a:ext uri="{FF2B5EF4-FFF2-40B4-BE49-F238E27FC236}">
                <a16:creationId xmlns:a16="http://schemas.microsoft.com/office/drawing/2014/main" id="{89CDECB2-2833-4820-AF41-5758C24585AD}"/>
              </a:ext>
            </a:extLst>
          </p:cNvPr>
          <p:cNvSpPr>
            <a:spLocks noChangeArrowheads="1"/>
          </p:cNvSpPr>
          <p:nvPr/>
        </p:nvSpPr>
        <p:spPr bwMode="auto">
          <a:xfrm>
            <a:off x="2067826" y="3244334"/>
            <a:ext cx="2345130"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a</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 </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by nature R</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Rectangle 8">
            <a:extLst>
              <a:ext uri="{FF2B5EF4-FFF2-40B4-BE49-F238E27FC236}">
                <a16:creationId xmlns:a16="http://schemas.microsoft.com/office/drawing/2014/main" id="{99936576-0796-4778-ACE8-AEF6D767F8E7}"/>
              </a:ext>
            </a:extLst>
          </p:cNvPr>
          <p:cNvSpPr>
            <a:spLocks noChangeArrowheads="1"/>
          </p:cNvSpPr>
          <p:nvPr/>
        </p:nvSpPr>
        <p:spPr bwMode="auto">
          <a:xfrm>
            <a:off x="5422605" y="2749034"/>
            <a:ext cx="1582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aliphatic</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6" name="Rectangle 9">
            <a:extLst>
              <a:ext uri="{FF2B5EF4-FFF2-40B4-BE49-F238E27FC236}">
                <a16:creationId xmlns:a16="http://schemas.microsoft.com/office/drawing/2014/main" id="{64CACE47-0E54-4928-934B-E1869623A762}"/>
              </a:ext>
            </a:extLst>
          </p:cNvPr>
          <p:cNvSpPr>
            <a:spLocks noChangeArrowheads="1"/>
          </p:cNvSpPr>
          <p:nvPr/>
        </p:nvSpPr>
        <p:spPr bwMode="auto">
          <a:xfrm>
            <a:off x="5422605" y="3749159"/>
            <a:ext cx="16852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aromatic</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27" name="Object 10">
            <a:extLst>
              <a:ext uri="{FF2B5EF4-FFF2-40B4-BE49-F238E27FC236}">
                <a16:creationId xmlns:a16="http://schemas.microsoft.com/office/drawing/2014/main" id="{34B9564D-8ADB-4F35-B3B4-292EF50964F1}"/>
              </a:ext>
            </a:extLst>
          </p:cNvPr>
          <p:cNvGraphicFramePr>
            <a:graphicFrameLocks noChangeAspect="1"/>
          </p:cNvGraphicFramePr>
          <p:nvPr>
            <p:extLst>
              <p:ext uri="{D42A27DB-BD31-4B8C-83A1-F6EECF244321}">
                <p14:modId xmlns:p14="http://schemas.microsoft.com/office/powerpoint/2010/main" val="788905101"/>
              </p:ext>
            </p:extLst>
          </p:nvPr>
        </p:nvGraphicFramePr>
        <p:xfrm>
          <a:off x="7695583" y="3360367"/>
          <a:ext cx="2345130" cy="1146915"/>
        </p:xfrm>
        <a:graphic>
          <a:graphicData uri="http://schemas.openxmlformats.org/presentationml/2006/ole">
            <mc:AlternateContent xmlns:mc="http://schemas.openxmlformats.org/markup-compatibility/2006">
              <mc:Choice xmlns:v="urn:schemas-microsoft-com:vml" Requires="v">
                <p:oleObj name="CS ChemDraw Drawing" r:id="rId2" imgW="1458163" imgH="714289" progId="ChemDraw.Document.6.0">
                  <p:embed/>
                </p:oleObj>
              </mc:Choice>
              <mc:Fallback>
                <p:oleObj name="CS ChemDraw Drawing" r:id="rId2" imgW="1458163" imgH="714289" progId="ChemDraw.Document.6.0">
                  <p:embed/>
                  <p:pic>
                    <p:nvPicPr>
                      <p:cNvPr id="112650" name="Object 10">
                        <a:extLst>
                          <a:ext uri="{FF2B5EF4-FFF2-40B4-BE49-F238E27FC236}">
                            <a16:creationId xmlns:a16="http://schemas.microsoft.com/office/drawing/2014/main" id="{E70F6CE3-5BA9-4D15-AE02-CF817F447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583" y="3360367"/>
                        <a:ext cx="2345130" cy="1146915"/>
                      </a:xfrm>
                      <a:prstGeom prst="rect">
                        <a:avLst/>
                      </a:prstGeom>
                      <a:noFill/>
                      <a:ln>
                        <a:noFill/>
                      </a:ln>
                      <a:effectLst/>
                    </p:spPr>
                  </p:pic>
                </p:oleObj>
              </mc:Fallback>
            </mc:AlternateContent>
          </a:graphicData>
        </a:graphic>
      </p:graphicFrame>
      <p:cxnSp>
        <p:nvCxnSpPr>
          <p:cNvPr id="28" name="AutoShape 11">
            <a:extLst>
              <a:ext uri="{FF2B5EF4-FFF2-40B4-BE49-F238E27FC236}">
                <a16:creationId xmlns:a16="http://schemas.microsoft.com/office/drawing/2014/main" id="{6E15D141-B842-4725-8ED7-7711D94B7AF6}"/>
              </a:ext>
            </a:extLst>
          </p:cNvPr>
          <p:cNvCxnSpPr>
            <a:cxnSpLocks noChangeShapeType="1"/>
            <a:stCxn id="24" idx="3"/>
            <a:endCxn id="25" idx="1"/>
          </p:cNvCxnSpPr>
          <p:nvPr/>
        </p:nvCxnSpPr>
        <p:spPr bwMode="auto">
          <a:xfrm flipV="1">
            <a:off x="4412956" y="2933700"/>
            <a:ext cx="1009649" cy="495300"/>
          </a:xfrm>
          <a:prstGeom prst="straightConnector1">
            <a:avLst/>
          </a:prstGeom>
          <a:noFill/>
          <a:ln w="952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AutoShape 12">
            <a:extLst>
              <a:ext uri="{FF2B5EF4-FFF2-40B4-BE49-F238E27FC236}">
                <a16:creationId xmlns:a16="http://schemas.microsoft.com/office/drawing/2014/main" id="{496AA417-AA28-4644-B431-4597D12DBE63}"/>
              </a:ext>
            </a:extLst>
          </p:cNvPr>
          <p:cNvCxnSpPr>
            <a:cxnSpLocks noChangeShapeType="1"/>
            <a:endCxn id="26" idx="1"/>
          </p:cNvCxnSpPr>
          <p:nvPr/>
        </p:nvCxnSpPr>
        <p:spPr bwMode="auto">
          <a:xfrm>
            <a:off x="4392890" y="3474236"/>
            <a:ext cx="1029715" cy="459589"/>
          </a:xfrm>
          <a:prstGeom prst="straightConnector1">
            <a:avLst/>
          </a:prstGeom>
          <a:noFill/>
          <a:ln w="952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30" name="Object 18">
            <a:extLst>
              <a:ext uri="{FF2B5EF4-FFF2-40B4-BE49-F238E27FC236}">
                <a16:creationId xmlns:a16="http://schemas.microsoft.com/office/drawing/2014/main" id="{8AA37E1E-F47E-42DE-8537-8EC36047536C}"/>
              </a:ext>
            </a:extLst>
          </p:cNvPr>
          <p:cNvGraphicFramePr>
            <a:graphicFrameLocks noChangeAspect="1"/>
          </p:cNvGraphicFramePr>
          <p:nvPr>
            <p:extLst>
              <p:ext uri="{D42A27DB-BD31-4B8C-83A1-F6EECF244321}">
                <p14:modId xmlns:p14="http://schemas.microsoft.com/office/powerpoint/2010/main" val="2821247672"/>
              </p:ext>
            </p:extLst>
          </p:nvPr>
        </p:nvGraphicFramePr>
        <p:xfrm>
          <a:off x="7365705" y="2773837"/>
          <a:ext cx="3004886" cy="380901"/>
        </p:xfrm>
        <a:graphic>
          <a:graphicData uri="http://schemas.openxmlformats.org/presentationml/2006/ole">
            <mc:AlternateContent xmlns:mc="http://schemas.openxmlformats.org/markup-compatibility/2006">
              <mc:Choice xmlns:v="urn:schemas-microsoft-com:vml" Requires="v">
                <p:oleObj name="CS ChemDraw Drawing" r:id="rId4" imgW="1607393" imgH="203850" progId="ChemDraw.Document.6.0">
                  <p:embed/>
                </p:oleObj>
              </mc:Choice>
              <mc:Fallback>
                <p:oleObj name="CS ChemDraw Drawing" r:id="rId4" imgW="1607393" imgH="203850" progId="ChemDraw.Document.6.0">
                  <p:embed/>
                  <p:pic>
                    <p:nvPicPr>
                      <p:cNvPr id="112658" name="Object 18">
                        <a:extLst>
                          <a:ext uri="{FF2B5EF4-FFF2-40B4-BE49-F238E27FC236}">
                            <a16:creationId xmlns:a16="http://schemas.microsoft.com/office/drawing/2014/main" id="{222A2A4E-D20B-425A-B514-6D483D304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5705" y="2773837"/>
                        <a:ext cx="3004886" cy="380901"/>
                      </a:xfrm>
                      <a:prstGeom prst="rect">
                        <a:avLst/>
                      </a:prstGeom>
                      <a:noFill/>
                      <a:ln>
                        <a:noFill/>
                      </a:ln>
                      <a:effectLst/>
                    </p:spPr>
                  </p:pic>
                </p:oleObj>
              </mc:Fallback>
            </mc:AlternateContent>
          </a:graphicData>
        </a:graphic>
      </p:graphicFrame>
      <p:sp>
        <p:nvSpPr>
          <p:cNvPr id="33" name="TextBox 32">
            <a:extLst>
              <a:ext uri="{FF2B5EF4-FFF2-40B4-BE49-F238E27FC236}">
                <a16:creationId xmlns:a16="http://schemas.microsoft.com/office/drawing/2014/main" id="{D54D8277-D8E8-48A2-96E2-A80145FB921A}"/>
              </a:ext>
            </a:extLst>
          </p:cNvPr>
          <p:cNvSpPr txBox="1"/>
          <p:nvPr/>
        </p:nvSpPr>
        <p:spPr>
          <a:xfrm>
            <a:off x="153186" y="4371382"/>
            <a:ext cx="7652208" cy="461665"/>
          </a:xfrm>
          <a:prstGeom prst="rect">
            <a:avLst/>
          </a:prstGeom>
          <a:noFill/>
        </p:spPr>
        <p:txBody>
          <a:bodyPr wrap="square">
            <a:spAutoFit/>
          </a:bodyPr>
          <a:lstStyle/>
          <a:p>
            <a:pPr algn="just" eaLnBrk="1" hangingPunct="1">
              <a:spcBef>
                <a:spcPct val="0"/>
              </a:spcBef>
              <a:spcAft>
                <a:spcPct val="0"/>
              </a:spcAft>
              <a:buClrTx/>
              <a:buSzTx/>
              <a:buFontTx/>
              <a:buNone/>
            </a:pPr>
            <a:r>
              <a:rPr lang="en-US" altLang="uk-UA" sz="2400" dirty="0">
                <a:solidFill>
                  <a:schemeClr val="accent6">
                    <a:lumMod val="50000"/>
                  </a:schemeClr>
                </a:solidFill>
                <a:latin typeface="Times New Roman" panose="02020603050405020304" pitchFamily="18" charset="0"/>
                <a:cs typeface="Times New Roman" panose="02020603050405020304" pitchFamily="18" charset="0"/>
              </a:rPr>
              <a:t>b</a:t>
            </a:r>
            <a:r>
              <a:rPr lang="uk-UA" altLang="uk-UA" sz="2400" dirty="0">
                <a:solidFill>
                  <a:schemeClr val="accent6">
                    <a:lumMod val="50000"/>
                  </a:schemeClr>
                </a:solidFill>
                <a:latin typeface="Times New Roman" panose="02020603050405020304" pitchFamily="18" charset="0"/>
                <a:cs typeface="Times New Roman" panose="02020603050405020304" pitchFamily="18" charset="0"/>
              </a:rPr>
              <a:t>) </a:t>
            </a:r>
            <a:r>
              <a:rPr lang="en-US" altLang="uk-UA" sz="2400" dirty="0">
                <a:solidFill>
                  <a:schemeClr val="accent6">
                    <a:lumMod val="50000"/>
                  </a:schemeClr>
                </a:solidFill>
                <a:latin typeface="Times New Roman" panose="02020603050405020304" pitchFamily="18" charset="0"/>
                <a:cs typeface="Times New Roman" panose="02020603050405020304" pitchFamily="18" charset="0"/>
              </a:rPr>
              <a:t>from the number of hydrogen atoms substituted for R</a:t>
            </a:r>
            <a:r>
              <a:rPr lang="uk-UA" altLang="uk-UA" sz="2400" dirty="0">
                <a:solidFill>
                  <a:schemeClr val="accent6">
                    <a:lumMod val="50000"/>
                  </a:schemeClr>
                </a:solidFill>
                <a:latin typeface="Times New Roman" panose="02020603050405020304" pitchFamily="18" charset="0"/>
                <a:cs typeface="Times New Roman" panose="02020603050405020304" pitchFamily="18" charset="0"/>
              </a:rPr>
              <a:t>:</a:t>
            </a:r>
          </a:p>
        </p:txBody>
      </p:sp>
      <p:sp>
        <p:nvSpPr>
          <p:cNvPr id="34" name="Rectangle 6">
            <a:extLst>
              <a:ext uri="{FF2B5EF4-FFF2-40B4-BE49-F238E27FC236}">
                <a16:creationId xmlns:a16="http://schemas.microsoft.com/office/drawing/2014/main" id="{E33A9648-595E-414D-B07D-0E92A6A843DE}"/>
              </a:ext>
            </a:extLst>
          </p:cNvPr>
          <p:cNvSpPr>
            <a:spLocks noChangeArrowheads="1"/>
          </p:cNvSpPr>
          <p:nvPr/>
        </p:nvSpPr>
        <p:spPr bwMode="auto">
          <a:xfrm>
            <a:off x="153186" y="4965803"/>
            <a:ext cx="1225550"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primary</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35" name="Object 13">
            <a:extLst>
              <a:ext uri="{FF2B5EF4-FFF2-40B4-BE49-F238E27FC236}">
                <a16:creationId xmlns:a16="http://schemas.microsoft.com/office/drawing/2014/main" id="{699950F4-F95C-44E4-BE06-F9A1FFC94A22}"/>
              </a:ext>
            </a:extLst>
          </p:cNvPr>
          <p:cNvGraphicFramePr>
            <a:graphicFrameLocks noChangeAspect="1"/>
          </p:cNvGraphicFramePr>
          <p:nvPr>
            <p:extLst>
              <p:ext uri="{D42A27DB-BD31-4B8C-83A1-F6EECF244321}">
                <p14:modId xmlns:p14="http://schemas.microsoft.com/office/powerpoint/2010/main" val="1727327468"/>
              </p:ext>
            </p:extLst>
          </p:nvPr>
        </p:nvGraphicFramePr>
        <p:xfrm>
          <a:off x="1648611" y="5037757"/>
          <a:ext cx="3194050" cy="306387"/>
        </p:xfrm>
        <a:graphic>
          <a:graphicData uri="http://schemas.openxmlformats.org/presentationml/2006/ole">
            <mc:AlternateContent xmlns:mc="http://schemas.openxmlformats.org/markup-compatibility/2006">
              <mc:Choice xmlns:v="urn:schemas-microsoft-com:vml" Requires="v">
                <p:oleObj name="CS ChemDraw Drawing" r:id="rId6" imgW="2116531" imgH="203850" progId="ChemDraw.Document.6.0">
                  <p:embed/>
                </p:oleObj>
              </mc:Choice>
              <mc:Fallback>
                <p:oleObj name="CS ChemDraw Drawing" r:id="rId6" imgW="2116531" imgH="203850" progId="ChemDraw.Document.6.0">
                  <p:embed/>
                  <p:pic>
                    <p:nvPicPr>
                      <p:cNvPr id="112653" name="Object 13">
                        <a:extLst>
                          <a:ext uri="{FF2B5EF4-FFF2-40B4-BE49-F238E27FC236}">
                            <a16:creationId xmlns:a16="http://schemas.microsoft.com/office/drawing/2014/main" id="{87CDD628-4968-4B46-915F-B1312E4A8B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611" y="5037757"/>
                        <a:ext cx="3194050"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 name="Rectangle 14">
            <a:extLst>
              <a:ext uri="{FF2B5EF4-FFF2-40B4-BE49-F238E27FC236}">
                <a16:creationId xmlns:a16="http://schemas.microsoft.com/office/drawing/2014/main" id="{E8812E8F-1193-4D19-800B-52E541A4745E}"/>
              </a:ext>
            </a:extLst>
          </p:cNvPr>
          <p:cNvSpPr>
            <a:spLocks noChangeArrowheads="1"/>
          </p:cNvSpPr>
          <p:nvPr/>
        </p:nvSpPr>
        <p:spPr bwMode="auto">
          <a:xfrm>
            <a:off x="153185" y="5709184"/>
            <a:ext cx="1290599"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secondary</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37" name="Object 16">
            <a:extLst>
              <a:ext uri="{FF2B5EF4-FFF2-40B4-BE49-F238E27FC236}">
                <a16:creationId xmlns:a16="http://schemas.microsoft.com/office/drawing/2014/main" id="{E4622526-C266-4D55-A8B1-F9734D50EC47}"/>
              </a:ext>
            </a:extLst>
          </p:cNvPr>
          <p:cNvGraphicFramePr>
            <a:graphicFrameLocks noChangeAspect="1"/>
          </p:cNvGraphicFramePr>
          <p:nvPr>
            <p:extLst>
              <p:ext uri="{D42A27DB-BD31-4B8C-83A1-F6EECF244321}">
                <p14:modId xmlns:p14="http://schemas.microsoft.com/office/powerpoint/2010/main" val="2710429458"/>
              </p:ext>
            </p:extLst>
          </p:nvPr>
        </p:nvGraphicFramePr>
        <p:xfrm>
          <a:off x="1648611" y="5766100"/>
          <a:ext cx="3760787" cy="350838"/>
        </p:xfrm>
        <a:graphic>
          <a:graphicData uri="http://schemas.openxmlformats.org/presentationml/2006/ole">
            <mc:AlternateContent xmlns:mc="http://schemas.openxmlformats.org/markup-compatibility/2006">
              <mc:Choice xmlns:v="urn:schemas-microsoft-com:vml" Requires="v">
                <p:oleObj name="CS ChemDraw Drawing" r:id="rId8" imgW="2506675" imgH="232786" progId="ChemDraw.Document.6.0">
                  <p:embed/>
                </p:oleObj>
              </mc:Choice>
              <mc:Fallback>
                <p:oleObj name="CS ChemDraw Drawing" r:id="rId8" imgW="2506675" imgH="232786" progId="ChemDraw.Document.6.0">
                  <p:embed/>
                  <p:pic>
                    <p:nvPicPr>
                      <p:cNvPr id="112656" name="Object 16">
                        <a:extLst>
                          <a:ext uri="{FF2B5EF4-FFF2-40B4-BE49-F238E27FC236}">
                            <a16:creationId xmlns:a16="http://schemas.microsoft.com/office/drawing/2014/main" id="{1A7A47E6-2714-4EA4-B18E-A09989AA93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611" y="5766100"/>
                        <a:ext cx="3760787"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 name="Rectangle 15">
            <a:extLst>
              <a:ext uri="{FF2B5EF4-FFF2-40B4-BE49-F238E27FC236}">
                <a16:creationId xmlns:a16="http://schemas.microsoft.com/office/drawing/2014/main" id="{BA0F3133-679F-46D6-A3C4-F157F9362B23}"/>
              </a:ext>
            </a:extLst>
          </p:cNvPr>
          <p:cNvSpPr>
            <a:spLocks noChangeArrowheads="1"/>
          </p:cNvSpPr>
          <p:nvPr/>
        </p:nvSpPr>
        <p:spPr bwMode="auto">
          <a:xfrm>
            <a:off x="6265207" y="5276572"/>
            <a:ext cx="1225550"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tertiary</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39" name="Object 17">
            <a:extLst>
              <a:ext uri="{FF2B5EF4-FFF2-40B4-BE49-F238E27FC236}">
                <a16:creationId xmlns:a16="http://schemas.microsoft.com/office/drawing/2014/main" id="{E932ABC3-499F-4B89-9B66-CB99119DDF45}"/>
              </a:ext>
            </a:extLst>
          </p:cNvPr>
          <p:cNvGraphicFramePr>
            <a:graphicFrameLocks noChangeAspect="1"/>
          </p:cNvGraphicFramePr>
          <p:nvPr>
            <p:extLst>
              <p:ext uri="{D42A27DB-BD31-4B8C-83A1-F6EECF244321}">
                <p14:modId xmlns:p14="http://schemas.microsoft.com/office/powerpoint/2010/main" val="1518428451"/>
              </p:ext>
            </p:extLst>
          </p:nvPr>
        </p:nvGraphicFramePr>
        <p:xfrm>
          <a:off x="7695583" y="4972563"/>
          <a:ext cx="4337050" cy="903288"/>
        </p:xfrm>
        <a:graphic>
          <a:graphicData uri="http://schemas.openxmlformats.org/presentationml/2006/ole">
            <mc:AlternateContent xmlns:mc="http://schemas.openxmlformats.org/markup-compatibility/2006">
              <mc:Choice xmlns:v="urn:schemas-microsoft-com:vml" Requires="v">
                <p:oleObj name="CS ChemDraw Drawing" r:id="rId10" imgW="2893893" imgH="603098" progId="ChemDraw.Document.6.0">
                  <p:embed/>
                </p:oleObj>
              </mc:Choice>
              <mc:Fallback>
                <p:oleObj name="CS ChemDraw Drawing" r:id="rId10" imgW="2893893" imgH="603098" progId="ChemDraw.Document.6.0">
                  <p:embed/>
                  <p:pic>
                    <p:nvPicPr>
                      <p:cNvPr id="112657" name="Object 17">
                        <a:extLst>
                          <a:ext uri="{FF2B5EF4-FFF2-40B4-BE49-F238E27FC236}">
                            <a16:creationId xmlns:a16="http://schemas.microsoft.com/office/drawing/2014/main" id="{5212783D-9900-4E3A-973E-9C8A43812B0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5583" y="4972563"/>
                        <a:ext cx="4337050" cy="90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9926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4C03D4-D566-4647-8FE7-1FCD7275B6D8}"/>
              </a:ext>
            </a:extLst>
          </p:cNvPr>
          <p:cNvSpPr txBox="1"/>
          <p:nvPr/>
        </p:nvSpPr>
        <p:spPr>
          <a:xfrm>
            <a:off x="3616778" y="325993"/>
            <a:ext cx="4896239" cy="584775"/>
          </a:xfrm>
          <a:prstGeom prst="rect">
            <a:avLst/>
          </a:prstGeom>
          <a:noFill/>
        </p:spPr>
        <p:txBody>
          <a:bodyPr wrap="square">
            <a:spAutoFit/>
          </a:bodyPr>
          <a:lstStyle/>
          <a:p>
            <a:r>
              <a:rPr lang="en-US" sz="3200" dirty="0">
                <a:solidFill>
                  <a:schemeClr val="accent6">
                    <a:lumMod val="50000"/>
                  </a:schemeClr>
                </a:solidFill>
                <a:latin typeface="Times New Roman" panose="02020603050405020304" pitchFamily="18" charset="0"/>
                <a:cs typeface="Times New Roman" panose="02020603050405020304" pitchFamily="18" charset="0"/>
              </a:rPr>
              <a:t>Nomenclature</a:t>
            </a:r>
            <a:endParaRPr lang="uk-UA" sz="3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89E307E-2EAE-424C-A5E7-07E778476064}"/>
              </a:ext>
            </a:extLst>
          </p:cNvPr>
          <p:cNvSpPr txBox="1"/>
          <p:nvPr/>
        </p:nvSpPr>
        <p:spPr>
          <a:xfrm>
            <a:off x="275252" y="1049724"/>
            <a:ext cx="11916747" cy="2345001"/>
          </a:xfrm>
          <a:prstGeom prst="rect">
            <a:avLst/>
          </a:prstGeom>
          <a:noFill/>
        </p:spPr>
        <p:txBody>
          <a:bodyPr wrap="square">
            <a:spAutoFit/>
          </a:bodyPr>
          <a:lstStyle/>
          <a:p>
            <a:pPr algn="just">
              <a:lnSpc>
                <a:spcPct val="150000"/>
              </a:lnSpc>
            </a:pPr>
            <a:r>
              <a:rPr lang="uk-UA" sz="2000" dirty="0">
                <a:solidFill>
                  <a:schemeClr val="accent6">
                    <a:lumMod val="50000"/>
                  </a:schemeClr>
                </a:solidFill>
                <a:effectLst/>
                <a:latin typeface="Times New Roman" panose="02020603050405020304" pitchFamily="18" charset="0"/>
                <a:ea typeface="Calibri" panose="020F0502020204030204" pitchFamily="34" charset="0"/>
              </a:rPr>
              <a:t>	</a:t>
            </a:r>
            <a:r>
              <a:rPr lang="en-US" sz="2000" dirty="0">
                <a:solidFill>
                  <a:schemeClr val="accent6">
                    <a:lumMod val="50000"/>
                  </a:schemeClr>
                </a:solidFill>
                <a:effectLst/>
                <a:latin typeface="Times New Roman" panose="02020603050405020304" pitchFamily="18" charset="0"/>
                <a:ea typeface="Calibri" panose="020F0502020204030204" pitchFamily="34" charset="0"/>
              </a:rPr>
              <a:t> According to the substitute nomenclature of IUPAC, the names of primary amines are formed by adding the suffix -amine to the name of the hydrocarbon followed by the indication of the position of the amino group in the carbon chain. When compiling the names of secondary and tertiary amines, they are considered as derivatives of the primary amine with substituents at the nitrogen atom. In this case, the most structurally complex radical bound to a nitrogen atom is taken as the original primary amine</a:t>
            </a:r>
            <a:r>
              <a:rPr lang="uk-UA" sz="2000" dirty="0">
                <a:solidFill>
                  <a:schemeClr val="accent6">
                    <a:lumMod val="50000"/>
                  </a:schemeClr>
                </a:solidFill>
                <a:effectLst/>
                <a:latin typeface="Times New Roman" panose="02020603050405020304" pitchFamily="18" charset="0"/>
                <a:ea typeface="Calibri" panose="020F0502020204030204" pitchFamily="34" charset="0"/>
              </a:rPr>
              <a:t>.</a:t>
            </a:r>
            <a:endParaRPr lang="uk-UA" sz="2800" dirty="0">
              <a:solidFill>
                <a:schemeClr val="accent6">
                  <a:lumMod val="50000"/>
                </a:schemeClr>
              </a:solidFill>
            </a:endParaRPr>
          </a:p>
        </p:txBody>
      </p:sp>
      <p:pic>
        <p:nvPicPr>
          <p:cNvPr id="8" name="Рисунок 7">
            <a:extLst>
              <a:ext uri="{FF2B5EF4-FFF2-40B4-BE49-F238E27FC236}">
                <a16:creationId xmlns:a16="http://schemas.microsoft.com/office/drawing/2014/main" id="{CE4A9FFC-6948-4415-8EFB-5F9765211B0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0813" y="3401478"/>
            <a:ext cx="8233512" cy="1330493"/>
          </a:xfrm>
          <a:prstGeom prst="rect">
            <a:avLst/>
          </a:prstGeom>
          <a:noFill/>
          <a:ln>
            <a:noFill/>
          </a:ln>
        </p:spPr>
      </p:pic>
      <p:sp>
        <p:nvSpPr>
          <p:cNvPr id="10" name="Прямоугольник 222">
            <a:extLst>
              <a:ext uri="{FF2B5EF4-FFF2-40B4-BE49-F238E27FC236}">
                <a16:creationId xmlns:a16="http://schemas.microsoft.com/office/drawing/2014/main" id="{52A4B56D-F750-49F7-A8B4-A09FC4505508}"/>
              </a:ext>
            </a:extLst>
          </p:cNvPr>
          <p:cNvSpPr/>
          <p:nvPr/>
        </p:nvSpPr>
        <p:spPr>
          <a:xfrm>
            <a:off x="2370026" y="4391303"/>
            <a:ext cx="8069461" cy="340668"/>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2-propanamine</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methylethylamine</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-methyl-N-ethyl-1-propanamine</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D5310D26-15D1-499B-854D-DD149E2C28A1}"/>
              </a:ext>
            </a:extLst>
          </p:cNvPr>
          <p:cNvSpPr txBox="1"/>
          <p:nvPr/>
        </p:nvSpPr>
        <p:spPr>
          <a:xfrm>
            <a:off x="0" y="4691863"/>
            <a:ext cx="12191999"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The names of primary aromatic amines, as well as mixed amines, are usually formed on the basis of the name of the parent representative - aniline</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5" name="Object 17">
            <a:extLst>
              <a:ext uri="{FF2B5EF4-FFF2-40B4-BE49-F238E27FC236}">
                <a16:creationId xmlns:a16="http://schemas.microsoft.com/office/drawing/2014/main" id="{7C4415F1-157D-4C8E-A48B-C7E526D1FCF2}"/>
              </a:ext>
            </a:extLst>
          </p:cNvPr>
          <p:cNvGraphicFramePr>
            <a:graphicFrameLocks noChangeAspect="1"/>
          </p:cNvGraphicFramePr>
          <p:nvPr>
            <p:extLst>
              <p:ext uri="{D42A27DB-BD31-4B8C-83A1-F6EECF244321}">
                <p14:modId xmlns:p14="http://schemas.microsoft.com/office/powerpoint/2010/main" val="2143750085"/>
              </p:ext>
            </p:extLst>
          </p:nvPr>
        </p:nvGraphicFramePr>
        <p:xfrm>
          <a:off x="482630" y="5275452"/>
          <a:ext cx="2719509" cy="1401827"/>
        </p:xfrm>
        <a:graphic>
          <a:graphicData uri="http://schemas.openxmlformats.org/presentationml/2006/ole">
            <mc:AlternateContent xmlns:mc="http://schemas.openxmlformats.org/markup-compatibility/2006">
              <mc:Choice xmlns:v="urn:schemas-microsoft-com:vml" Requires="v">
                <p:oleObj name="CS ChemDraw Drawing" r:id="rId3" imgW="2425720" imgH="1244559" progId="ChemDraw.Document.6.0">
                  <p:embed/>
                </p:oleObj>
              </mc:Choice>
              <mc:Fallback>
                <p:oleObj name="CS ChemDraw Drawing" r:id="rId3" imgW="2425720" imgH="1244559" progId="ChemDraw.Document.6.0">
                  <p:embed/>
                  <p:pic>
                    <p:nvPicPr>
                      <p:cNvPr id="115729" name="Object 17">
                        <a:extLst>
                          <a:ext uri="{FF2B5EF4-FFF2-40B4-BE49-F238E27FC236}">
                            <a16:creationId xmlns:a16="http://schemas.microsoft.com/office/drawing/2014/main" id="{737D8992-52F1-4D01-8D6E-32078CBB1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30" y="5275452"/>
                        <a:ext cx="2719509" cy="1401827"/>
                      </a:xfrm>
                      <a:prstGeom prst="rect">
                        <a:avLst/>
                      </a:prstGeom>
                      <a:noFill/>
                      <a:ln>
                        <a:noFill/>
                      </a:ln>
                      <a:effectLst/>
                    </p:spPr>
                  </p:pic>
                </p:oleObj>
              </mc:Fallback>
            </mc:AlternateContent>
          </a:graphicData>
        </a:graphic>
      </p:graphicFrame>
      <p:graphicFrame>
        <p:nvGraphicFramePr>
          <p:cNvPr id="16" name="Object 18">
            <a:extLst>
              <a:ext uri="{FF2B5EF4-FFF2-40B4-BE49-F238E27FC236}">
                <a16:creationId xmlns:a16="http://schemas.microsoft.com/office/drawing/2014/main" id="{76BD5441-B96D-44BF-AE41-CFC81F9BB285}"/>
              </a:ext>
            </a:extLst>
          </p:cNvPr>
          <p:cNvGraphicFramePr>
            <a:graphicFrameLocks noChangeAspect="1"/>
          </p:cNvGraphicFramePr>
          <p:nvPr>
            <p:extLst>
              <p:ext uri="{D42A27DB-BD31-4B8C-83A1-F6EECF244321}">
                <p14:modId xmlns:p14="http://schemas.microsoft.com/office/powerpoint/2010/main" val="462929630"/>
              </p:ext>
            </p:extLst>
          </p:nvPr>
        </p:nvGraphicFramePr>
        <p:xfrm>
          <a:off x="6874459" y="5522860"/>
          <a:ext cx="2043797" cy="1136937"/>
        </p:xfrm>
        <a:graphic>
          <a:graphicData uri="http://schemas.openxmlformats.org/presentationml/2006/ole">
            <mc:AlternateContent xmlns:mc="http://schemas.openxmlformats.org/markup-compatibility/2006">
              <mc:Choice xmlns:v="urn:schemas-microsoft-com:vml" Requires="v">
                <p:oleObj name="CS ChemDraw Drawing" r:id="rId5" imgW="2425720" imgH="1343721" progId="ChemDraw.Document.6.0">
                  <p:embed/>
                </p:oleObj>
              </mc:Choice>
              <mc:Fallback>
                <p:oleObj name="CS ChemDraw Drawing" r:id="rId5" imgW="2425720" imgH="1343721" progId="ChemDraw.Document.6.0">
                  <p:embed/>
                  <p:pic>
                    <p:nvPicPr>
                      <p:cNvPr id="115730" name="Object 18">
                        <a:extLst>
                          <a:ext uri="{FF2B5EF4-FFF2-40B4-BE49-F238E27FC236}">
                            <a16:creationId xmlns:a16="http://schemas.microsoft.com/office/drawing/2014/main" id="{D7440B9E-3C21-48F4-B865-506209BE05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4459" y="5522860"/>
                        <a:ext cx="2043797" cy="1136937"/>
                      </a:xfrm>
                      <a:prstGeom prst="rect">
                        <a:avLst/>
                      </a:prstGeom>
                      <a:noFill/>
                      <a:ln>
                        <a:noFill/>
                      </a:ln>
                      <a:effectLst/>
                    </p:spPr>
                  </p:pic>
                </p:oleObj>
              </mc:Fallback>
            </mc:AlternateContent>
          </a:graphicData>
        </a:graphic>
      </p:graphicFrame>
      <p:sp>
        <p:nvSpPr>
          <p:cNvPr id="17" name="Rectangle 19">
            <a:extLst>
              <a:ext uri="{FF2B5EF4-FFF2-40B4-BE49-F238E27FC236}">
                <a16:creationId xmlns:a16="http://schemas.microsoft.com/office/drawing/2014/main" id="{0C529091-4E70-4BD2-9AD5-0CB16E9A0413}"/>
              </a:ext>
            </a:extLst>
          </p:cNvPr>
          <p:cNvSpPr>
            <a:spLocks noChangeArrowheads="1"/>
          </p:cNvSpPr>
          <p:nvPr/>
        </p:nvSpPr>
        <p:spPr bwMode="auto">
          <a:xfrm>
            <a:off x="1797417" y="6066341"/>
            <a:ext cx="2160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N- methylaniline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8" name="Rectangle 20">
            <a:extLst>
              <a:ext uri="{FF2B5EF4-FFF2-40B4-BE49-F238E27FC236}">
                <a16:creationId xmlns:a16="http://schemas.microsoft.com/office/drawing/2014/main" id="{5D2049AC-C4B5-4CE3-AB94-769A2003470A}"/>
              </a:ext>
            </a:extLst>
          </p:cNvPr>
          <p:cNvSpPr>
            <a:spLocks noChangeArrowheads="1"/>
          </p:cNvSpPr>
          <p:nvPr/>
        </p:nvSpPr>
        <p:spPr bwMode="auto">
          <a:xfrm>
            <a:off x="8513017" y="6049100"/>
            <a:ext cx="2160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3- methylaniline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690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18F284A-563B-4685-BC2A-87E2B747A756}"/>
              </a:ext>
            </a:extLst>
          </p:cNvPr>
          <p:cNvSpPr txBox="1"/>
          <p:nvPr/>
        </p:nvSpPr>
        <p:spPr>
          <a:xfrm>
            <a:off x="3616778" y="325993"/>
            <a:ext cx="4896239" cy="584775"/>
          </a:xfrm>
          <a:prstGeom prst="rect">
            <a:avLst/>
          </a:prstGeom>
          <a:noFill/>
        </p:spPr>
        <p:txBody>
          <a:bodyPr wrap="square">
            <a:spAutoFit/>
          </a:bodyPr>
          <a:lstStyle/>
          <a:p>
            <a:r>
              <a:rPr lang="en-US" sz="3200" dirty="0">
                <a:solidFill>
                  <a:schemeClr val="accent6">
                    <a:lumMod val="50000"/>
                  </a:schemeClr>
                </a:solidFill>
                <a:latin typeface="Times New Roman" panose="02020603050405020304" pitchFamily="18" charset="0"/>
                <a:cs typeface="Times New Roman" panose="02020603050405020304" pitchFamily="18" charset="0"/>
              </a:rPr>
              <a:t>Nomenclature</a:t>
            </a:r>
            <a:endParaRPr lang="uk-UA" sz="3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598A789-0139-44D7-92CD-F9BB9C38235B}"/>
              </a:ext>
            </a:extLst>
          </p:cNvPr>
          <p:cNvSpPr txBox="1"/>
          <p:nvPr/>
        </p:nvSpPr>
        <p:spPr>
          <a:xfrm>
            <a:off x="1" y="1820031"/>
            <a:ext cx="12191999" cy="1077218"/>
          </a:xfrm>
          <a:prstGeom prst="rect">
            <a:avLst/>
          </a:prstGeom>
          <a:noFill/>
        </p:spPr>
        <p:txBody>
          <a:bodyPr wrap="square">
            <a:spAutoFit/>
          </a:bodyPr>
          <a:lstStyle/>
          <a:p>
            <a:pPr algn="just"/>
            <a:r>
              <a:rPr lang="uk-UA" sz="3200" dirty="0">
                <a:solidFill>
                  <a:schemeClr val="accent6">
                    <a:lumMod val="50000"/>
                  </a:schemeClr>
                </a:solidFill>
                <a:effectLst/>
                <a:latin typeface="Times New Roman" panose="02020603050405020304" pitchFamily="18" charset="0"/>
                <a:ea typeface="Calibri" panose="020F0502020204030204" pitchFamily="34" charset="0"/>
              </a:rPr>
              <a:t>		</a:t>
            </a:r>
            <a:r>
              <a:rPr lang="en-US" sz="3200" dirty="0">
                <a:solidFill>
                  <a:schemeClr val="accent6">
                    <a:lumMod val="50000"/>
                  </a:schemeClr>
                </a:solidFill>
                <a:effectLst/>
                <a:latin typeface="Times New Roman" panose="02020603050405020304" pitchFamily="18" charset="0"/>
                <a:ea typeface="Calibri" panose="020F0502020204030204" pitchFamily="34" charset="0"/>
              </a:rPr>
              <a:t> Toluene derivatives containing an amino group in the benzene nucleus are called </a:t>
            </a:r>
            <a:r>
              <a:rPr lang="en-US" sz="3200" dirty="0" err="1">
                <a:solidFill>
                  <a:schemeClr val="accent6">
                    <a:lumMod val="50000"/>
                  </a:schemeClr>
                </a:solidFill>
                <a:effectLst/>
                <a:latin typeface="Times New Roman" panose="02020603050405020304" pitchFamily="18" charset="0"/>
                <a:ea typeface="Calibri" panose="020F0502020204030204" pitchFamily="34" charset="0"/>
              </a:rPr>
              <a:t>toluidines</a:t>
            </a:r>
            <a:r>
              <a:rPr lang="en-US" sz="3200" dirty="0">
                <a:solidFill>
                  <a:schemeClr val="accent6">
                    <a:lumMod val="50000"/>
                  </a:schemeClr>
                </a:solidFill>
                <a:effectLst/>
                <a:latin typeface="Times New Roman" panose="02020603050405020304" pitchFamily="18" charset="0"/>
                <a:ea typeface="Calibri" panose="020F0502020204030204" pitchFamily="34" charset="0"/>
              </a:rPr>
              <a:t> (</a:t>
            </a:r>
            <a:r>
              <a:rPr lang="en-US" sz="3200" i="1" dirty="0">
                <a:solidFill>
                  <a:schemeClr val="accent6">
                    <a:lumMod val="50000"/>
                  </a:schemeClr>
                </a:solidFill>
                <a:effectLst/>
                <a:latin typeface="Times New Roman" panose="02020603050405020304" pitchFamily="18" charset="0"/>
                <a:ea typeface="Calibri" panose="020F0502020204030204" pitchFamily="34" charset="0"/>
              </a:rPr>
              <a:t>o</a:t>
            </a:r>
            <a:r>
              <a:rPr lang="en-US" sz="3200" dirty="0">
                <a:solidFill>
                  <a:schemeClr val="accent6">
                    <a:lumMod val="50000"/>
                  </a:schemeClr>
                </a:solidFill>
                <a:effectLst/>
                <a:latin typeface="Times New Roman" panose="02020603050405020304" pitchFamily="18" charset="0"/>
                <a:ea typeface="Calibri" panose="020F0502020204030204" pitchFamily="34" charset="0"/>
              </a:rPr>
              <a:t>-, </a:t>
            </a:r>
            <a:r>
              <a:rPr lang="en-US" sz="3200" i="1" dirty="0">
                <a:solidFill>
                  <a:schemeClr val="accent6">
                    <a:lumMod val="50000"/>
                  </a:schemeClr>
                </a:solidFill>
                <a:effectLst/>
                <a:latin typeface="Times New Roman" panose="02020603050405020304" pitchFamily="18" charset="0"/>
                <a:ea typeface="Calibri" panose="020F0502020204030204" pitchFamily="34" charset="0"/>
              </a:rPr>
              <a:t>m</a:t>
            </a:r>
            <a:r>
              <a:rPr lang="en-US" sz="3200" dirty="0">
                <a:solidFill>
                  <a:schemeClr val="accent6">
                    <a:lumMod val="50000"/>
                  </a:schemeClr>
                </a:solidFill>
                <a:effectLst/>
                <a:latin typeface="Times New Roman" panose="02020603050405020304" pitchFamily="18" charset="0"/>
                <a:ea typeface="Calibri" panose="020F0502020204030204" pitchFamily="34" charset="0"/>
              </a:rPr>
              <a:t>-, </a:t>
            </a:r>
            <a:r>
              <a:rPr lang="en-US" sz="3200" i="1" dirty="0">
                <a:solidFill>
                  <a:schemeClr val="accent6">
                    <a:lumMod val="50000"/>
                  </a:schemeClr>
                </a:solidFill>
                <a:effectLst/>
                <a:latin typeface="Times New Roman" panose="02020603050405020304" pitchFamily="18" charset="0"/>
                <a:ea typeface="Calibri" panose="020F0502020204030204" pitchFamily="34" charset="0"/>
              </a:rPr>
              <a:t>p</a:t>
            </a:r>
            <a:r>
              <a:rPr lang="en-US" sz="3200" dirty="0">
                <a:solidFill>
                  <a:schemeClr val="accent6">
                    <a:lumMod val="50000"/>
                  </a:schemeClr>
                </a:solidFill>
                <a:effectLst/>
                <a:latin typeface="Times New Roman" panose="02020603050405020304" pitchFamily="18" charset="0"/>
                <a:ea typeface="Calibri" panose="020F0502020204030204" pitchFamily="34" charset="0"/>
              </a:rPr>
              <a:t>-toluidine)</a:t>
            </a:r>
            <a:endParaRPr lang="uk-UA" sz="3200" dirty="0">
              <a:solidFill>
                <a:schemeClr val="accent6">
                  <a:lumMod val="50000"/>
                </a:schemeClr>
              </a:solidFill>
            </a:endParaRPr>
          </a:p>
        </p:txBody>
      </p:sp>
      <p:pic>
        <p:nvPicPr>
          <p:cNvPr id="1026" name="Picture 2" descr="2-толуїдин — Вікіпедія">
            <a:extLst>
              <a:ext uri="{FF2B5EF4-FFF2-40B4-BE49-F238E27FC236}">
                <a16:creationId xmlns:a16="http://schemas.microsoft.com/office/drawing/2014/main" id="{85ABD2CB-7B6E-4A2A-B0B4-9FE12651B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432" y="3806512"/>
            <a:ext cx="19050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3-толуїдин — Вікіпедія">
            <a:extLst>
              <a:ext uri="{FF2B5EF4-FFF2-40B4-BE49-F238E27FC236}">
                <a16:creationId xmlns:a16="http://schemas.microsoft.com/office/drawing/2014/main" id="{10E73285-A673-4876-85FC-69173B455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3806512"/>
            <a:ext cx="1905000" cy="1945532"/>
          </a:xfrm>
          <a:prstGeom prst="rect">
            <a:avLst/>
          </a:prstGeom>
          <a:noFill/>
          <a:extLst>
            <a:ext uri="{909E8E84-426E-40DD-AFC4-6F175D3DCCD1}">
              <a14:hiddenFill xmlns:a14="http://schemas.microsoft.com/office/drawing/2010/main">
                <a:solidFill>
                  <a:srgbClr val="FFFFFF"/>
                </a:solidFill>
              </a14:hiddenFill>
            </a:ext>
          </a:extLst>
        </p:spPr>
      </p:pic>
      <p:pic>
        <p:nvPicPr>
          <p:cNvPr id="14" name="Рисунок 13">
            <a:extLst>
              <a:ext uri="{FF2B5EF4-FFF2-40B4-BE49-F238E27FC236}">
                <a16:creationId xmlns:a16="http://schemas.microsoft.com/office/drawing/2014/main" id="{9DBE0668-D524-4993-9BFE-3D377FB0202C}"/>
              </a:ext>
            </a:extLst>
          </p:cNvPr>
          <p:cNvPicPr>
            <a:picLocks noChangeAspect="1"/>
          </p:cNvPicPr>
          <p:nvPr/>
        </p:nvPicPr>
        <p:blipFill>
          <a:blip r:embed="rId4"/>
          <a:stretch>
            <a:fillRect/>
          </a:stretch>
        </p:blipFill>
        <p:spPr>
          <a:xfrm>
            <a:off x="9161970" y="3806512"/>
            <a:ext cx="1261326" cy="2606740"/>
          </a:xfrm>
          <a:prstGeom prst="rect">
            <a:avLst/>
          </a:prstGeom>
        </p:spPr>
      </p:pic>
    </p:spTree>
    <p:extLst>
      <p:ext uri="{BB962C8B-B14F-4D97-AF65-F5344CB8AC3E}">
        <p14:creationId xmlns:p14="http://schemas.microsoft.com/office/powerpoint/2010/main" val="244696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18B233-6C78-47E0-B2CE-C4ABED73E48D}"/>
              </a:ext>
            </a:extLst>
          </p:cNvPr>
          <p:cNvSpPr txBox="1"/>
          <p:nvPr/>
        </p:nvSpPr>
        <p:spPr>
          <a:xfrm>
            <a:off x="3616778" y="325993"/>
            <a:ext cx="4896239" cy="584775"/>
          </a:xfrm>
          <a:prstGeom prst="rect">
            <a:avLst/>
          </a:prstGeom>
          <a:noFill/>
        </p:spPr>
        <p:txBody>
          <a:bodyPr wrap="square">
            <a:spAutoFit/>
          </a:bodyPr>
          <a:lstStyle/>
          <a:p>
            <a:r>
              <a:rPr lang="en-US" sz="3200" dirty="0">
                <a:solidFill>
                  <a:schemeClr val="accent6">
                    <a:lumMod val="50000"/>
                  </a:schemeClr>
                </a:solidFill>
                <a:latin typeface="Times New Roman" panose="02020603050405020304" pitchFamily="18" charset="0"/>
                <a:cs typeface="Times New Roman" panose="02020603050405020304" pitchFamily="18" charset="0"/>
              </a:rPr>
              <a:t>Isomerism</a:t>
            </a:r>
            <a:endParaRPr lang="uk-UA" sz="3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9E9E977-858B-4897-BE1D-D0D114145DEC}"/>
              </a:ext>
            </a:extLst>
          </p:cNvPr>
          <p:cNvSpPr txBox="1"/>
          <p:nvPr/>
        </p:nvSpPr>
        <p:spPr>
          <a:xfrm>
            <a:off x="1" y="1262969"/>
            <a:ext cx="12191999" cy="1200329"/>
          </a:xfrm>
          <a:prstGeom prst="rect">
            <a:avLst/>
          </a:prstGeom>
          <a:noFill/>
        </p:spPr>
        <p:txBody>
          <a:bodyPr wrap="square">
            <a:spAutoFit/>
          </a:bodyPr>
          <a:lstStyle/>
          <a:p>
            <a:pPr algn="just"/>
            <a:r>
              <a:rPr lang="uk-UA" sz="24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 The isomerism of amines </a:t>
            </a:r>
            <a:r>
              <a:rPr lang="en-US" sz="2400" dirty="0">
                <a:solidFill>
                  <a:schemeClr val="accent6">
                    <a:lumMod val="50000"/>
                  </a:schemeClr>
                </a:solidFill>
                <a:effectLst/>
                <a:latin typeface="Times New Roman" panose="02020603050405020304" pitchFamily="18" charset="0"/>
                <a:ea typeface="Calibri" panose="020F0502020204030204" pitchFamily="34" charset="0"/>
              </a:rPr>
              <a:t>is caused by the different structure of hydrocarbon radicals, the different position of the amino group, and metamerism. The essence of metamerism is that amines with the same gross formula can be primary, secondary and tertiary. Yes, there are metamers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3073" name="Рисунок 377">
            <a:extLst>
              <a:ext uri="{FF2B5EF4-FFF2-40B4-BE49-F238E27FC236}">
                <a16:creationId xmlns:a16="http://schemas.microsoft.com/office/drawing/2014/main" id="{C1017CCF-938B-4530-A76E-944E4FCBF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7889" y="3137636"/>
            <a:ext cx="7956222" cy="123466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228">
            <a:extLst>
              <a:ext uri="{FF2B5EF4-FFF2-40B4-BE49-F238E27FC236}">
                <a16:creationId xmlns:a16="http://schemas.microsoft.com/office/drawing/2014/main" id="{5D1FA742-6826-453E-99B8-BE9255AAF3C6}"/>
              </a:ext>
            </a:extLst>
          </p:cNvPr>
          <p:cNvSpPr>
            <a:spLocks noChangeArrowheads="1"/>
          </p:cNvSpPr>
          <p:nvPr/>
        </p:nvSpPr>
        <p:spPr bwMode="auto">
          <a:xfrm>
            <a:off x="2117890" y="3940404"/>
            <a:ext cx="7956222" cy="48263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Propylamine</a:t>
            </a:r>
            <a:r>
              <a:rPr kumimoji="0" lang="uk-UA"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uk-UA" sz="20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Methylethylamine</a:t>
            </a:r>
            <a:r>
              <a:rPr kumimoji="0" lang="en-US"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uk-UA"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uk-UA"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Trimethylamine</a:t>
            </a:r>
            <a:endParaRPr kumimoji="0" lang="uk-UA" altLang="uk-UA"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Rectangle 5">
            <a:extLst>
              <a:ext uri="{FF2B5EF4-FFF2-40B4-BE49-F238E27FC236}">
                <a16:creationId xmlns:a16="http://schemas.microsoft.com/office/drawing/2014/main" id="{FCEB7747-200B-4CA1-8435-EC637B059975}"/>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1600149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63F27A2-56B5-4CB4-8937-9926BB1692DF}"/>
              </a:ext>
            </a:extLst>
          </p:cNvPr>
          <p:cNvSpPr txBox="1">
            <a:spLocks noChangeArrowheads="1"/>
          </p:cNvSpPr>
          <p:nvPr/>
        </p:nvSpPr>
        <p:spPr bwMode="auto">
          <a:xfrm>
            <a:off x="3239674" y="184507"/>
            <a:ext cx="5712643"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Methods of obtaining</a:t>
            </a:r>
            <a:endParaRPr lang="uk-UA" altLang="uk-UA"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573C34F-13F3-4822-92C0-ADD857737BB9}"/>
              </a:ext>
            </a:extLst>
          </p:cNvPr>
          <p:cNvSpPr txBox="1"/>
          <p:nvPr/>
        </p:nvSpPr>
        <p:spPr>
          <a:xfrm>
            <a:off x="-1" y="933061"/>
            <a:ext cx="12192000" cy="1200329"/>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1.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Interaction of haloalkanes with ammonia (Hoffman reaction)</a:t>
            </a:r>
            <a:r>
              <a:rPr lang="uk-UA" sz="2400" b="1" i="1" dirty="0">
                <a:solidFill>
                  <a:schemeClr val="accent6">
                    <a:lumMod val="50000"/>
                  </a:schemeClr>
                </a:solidFill>
                <a:effectLst/>
                <a:latin typeface="Times New Roman" panose="02020603050405020304" pitchFamily="18" charset="0"/>
                <a:ea typeface="Calibri" panose="020F0502020204030204" pitchFamily="34" charset="0"/>
              </a:rPr>
              <a:t>.</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When heating an alcoholic solution of ammonia with haloalkanes, a mixture of primary, secondary and tertiary amines, as well as a salt of a quaternary ammonium base is formed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1" name="Picture 34">
            <a:extLst>
              <a:ext uri="{FF2B5EF4-FFF2-40B4-BE49-F238E27FC236}">
                <a16:creationId xmlns:a16="http://schemas.microsoft.com/office/drawing/2014/main" id="{43B79245-81B8-48F3-851A-C460DBD67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525" y="2133390"/>
            <a:ext cx="7774950" cy="1852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D8F04A51-8F8A-43ED-9AD1-4D1845E956C4}"/>
              </a:ext>
            </a:extLst>
          </p:cNvPr>
          <p:cNvSpPr txBox="1"/>
          <p:nvPr/>
        </p:nvSpPr>
        <p:spPr>
          <a:xfrm>
            <a:off x="-2" y="3985947"/>
            <a:ext cx="12191999" cy="1200329"/>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2.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Hoffman's rearrangement </a:t>
            </a: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cleavage of amides of carboxylic acids with sodium hypobromite. At the same time, primary amines containing one less carbon atom than the original amide are formed</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4" name="Рисунок 13">
            <a:extLst>
              <a:ext uri="{FF2B5EF4-FFF2-40B4-BE49-F238E27FC236}">
                <a16:creationId xmlns:a16="http://schemas.microsoft.com/office/drawing/2014/main" id="{F6FE3CF4-47A5-4DD2-B3F1-C587E97B3A71}"/>
              </a:ext>
            </a:extLst>
          </p:cNvPr>
          <p:cNvPicPr/>
          <p:nvPr/>
        </p:nvPicPr>
        <p:blipFill rotWithShape="1">
          <a:blip r:embed="rId3">
            <a:extLst>
              <a:ext uri="{28A0092B-C50C-407E-A947-70E740481C1C}">
                <a14:useLocalDpi xmlns:a14="http://schemas.microsoft.com/office/drawing/2010/main" val="0"/>
              </a:ext>
            </a:extLst>
          </a:blip>
          <a:srcRect b="22413"/>
          <a:stretch/>
        </p:blipFill>
        <p:spPr bwMode="auto">
          <a:xfrm>
            <a:off x="1896356" y="5238048"/>
            <a:ext cx="8399281" cy="8734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79709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FC3FD62-BDC1-49B4-8BDE-6BBA05B64BFF}"/>
              </a:ext>
            </a:extLst>
          </p:cNvPr>
          <p:cNvSpPr txBox="1"/>
          <p:nvPr/>
        </p:nvSpPr>
        <p:spPr>
          <a:xfrm>
            <a:off x="-1" y="933061"/>
            <a:ext cx="12192000" cy="1200329"/>
          </a:xfrm>
          <a:prstGeom prst="rect">
            <a:avLst/>
          </a:prstGeom>
          <a:noFill/>
        </p:spPr>
        <p:txBody>
          <a:bodyPr wrap="square">
            <a:spAutoFit/>
          </a:bodyPr>
          <a:lstStyle/>
          <a:p>
            <a:pPr algn="just"/>
            <a:r>
              <a:rPr lang="uk-UA" b="1" i="1" dirty="0">
                <a:solidFill>
                  <a:schemeClr val="accent6">
                    <a:lumMod val="50000"/>
                  </a:schemeClr>
                </a:solidFill>
                <a:effectLst/>
                <a:latin typeface="Times New Roman" panose="02020603050405020304" pitchFamily="18" charset="0"/>
                <a:ea typeface="Calibri" panose="020F0502020204030204" pitchFamily="34" charset="0"/>
              </a:rPr>
              <a:t>		3. </a:t>
            </a:r>
            <a:r>
              <a:rPr lang="en-US" b="1" i="1" dirty="0">
                <a:solidFill>
                  <a:schemeClr val="accent6">
                    <a:lumMod val="50000"/>
                  </a:schemeClr>
                </a:solidFill>
                <a:effectLst/>
                <a:latin typeface="Times New Roman" panose="02020603050405020304" pitchFamily="18" charset="0"/>
                <a:ea typeface="Calibri" panose="020F0502020204030204" pitchFamily="34" charset="0"/>
              </a:rPr>
              <a:t>Synthesis of Gabriel</a:t>
            </a:r>
            <a:r>
              <a:rPr lang="uk-UA" b="1" i="1" dirty="0">
                <a:solidFill>
                  <a:schemeClr val="accent6">
                    <a:lumMod val="50000"/>
                  </a:schemeClr>
                </a:solidFill>
                <a:effectLst/>
                <a:latin typeface="Times New Roman" panose="02020603050405020304" pitchFamily="18" charset="0"/>
                <a:ea typeface="Calibri" panose="020F0502020204030204" pitchFamily="34" charset="0"/>
              </a:rPr>
              <a:t>.</a:t>
            </a:r>
            <a:r>
              <a:rPr lang="uk-UA" dirty="0">
                <a:solidFill>
                  <a:schemeClr val="accent6">
                    <a:lumMod val="50000"/>
                  </a:schemeClr>
                </a:solidFill>
                <a:effectLst/>
                <a:latin typeface="Times New Roman" panose="02020603050405020304" pitchFamily="18" charset="0"/>
                <a:ea typeface="Calibri" panose="020F0502020204030204" pitchFamily="34" charset="0"/>
              </a:rPr>
              <a:t> </a:t>
            </a:r>
            <a:r>
              <a:rPr lang="en-US" dirty="0">
                <a:solidFill>
                  <a:schemeClr val="accent6">
                    <a:lumMod val="50000"/>
                  </a:schemeClr>
                </a:solidFill>
                <a:effectLst/>
                <a:latin typeface="Times New Roman" panose="02020603050405020304" pitchFamily="18" charset="0"/>
                <a:ea typeface="Calibri" panose="020F0502020204030204" pitchFamily="34" charset="0"/>
              </a:rPr>
              <a:t>Allows to obtain primary alkylamines by the interaction of potassium phthalimide and haloalkanes with subsequent hydrolysis of the resulting N-</a:t>
            </a:r>
            <a:r>
              <a:rPr lang="en-US" dirty="0" err="1">
                <a:solidFill>
                  <a:schemeClr val="accent6">
                    <a:lumMod val="50000"/>
                  </a:schemeClr>
                </a:solidFill>
                <a:effectLst/>
                <a:latin typeface="Times New Roman" panose="02020603050405020304" pitchFamily="18" charset="0"/>
                <a:ea typeface="Calibri" panose="020F0502020204030204" pitchFamily="34" charset="0"/>
              </a:rPr>
              <a:t>alkylphthalimide</a:t>
            </a:r>
            <a:r>
              <a:rPr lang="en-US" dirty="0">
                <a:solidFill>
                  <a:schemeClr val="accent6">
                    <a:lumMod val="50000"/>
                  </a:schemeClr>
                </a:solidFill>
                <a:effectLst/>
                <a:latin typeface="Times New Roman" panose="02020603050405020304" pitchFamily="18" charset="0"/>
                <a:ea typeface="Calibri" panose="020F0502020204030204" pitchFamily="34" charset="0"/>
              </a:rPr>
              <a:t> </a:t>
            </a:r>
            <a:r>
              <a:rPr lang="uk-UA"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5122" name="Picture 2">
            <a:extLst>
              <a:ext uri="{FF2B5EF4-FFF2-40B4-BE49-F238E27FC236}">
                <a16:creationId xmlns:a16="http://schemas.microsoft.com/office/drawing/2014/main" id="{C5EBDFCF-4DE1-4A16-8BD9-58C98F23D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214" y="1906743"/>
            <a:ext cx="9907571" cy="152225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86A8D3E-6356-45A1-8259-5A07C316C0B4}"/>
              </a:ext>
            </a:extLst>
          </p:cNvPr>
          <p:cNvSpPr txBox="1"/>
          <p:nvPr/>
        </p:nvSpPr>
        <p:spPr>
          <a:xfrm>
            <a:off x="-1" y="3331607"/>
            <a:ext cx="12192000" cy="1569660"/>
          </a:xfrm>
          <a:prstGeom prst="rect">
            <a:avLst/>
          </a:prstGeom>
          <a:noFill/>
        </p:spPr>
        <p:txBody>
          <a:bodyPr wrap="square">
            <a:spAutoFit/>
          </a:bodyPr>
          <a:lstStyle/>
          <a:p>
            <a:pPr algn="just"/>
            <a:r>
              <a:rPr lang="uk-UA" b="0" i="0"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 Hydrolysis of the phthalimide complex, both alkaline and acidic, proceeds rather slowly, so other methods of its decomposition are used. The most common is the Inga-</a:t>
            </a:r>
            <a:r>
              <a:rPr lang="en-US" b="0" i="0" dirty="0" err="1">
                <a:solidFill>
                  <a:schemeClr val="accent6">
                    <a:lumMod val="50000"/>
                  </a:schemeClr>
                </a:solidFill>
                <a:effectLst/>
                <a:latin typeface="Times New Roman" panose="02020603050405020304" pitchFamily="18" charset="0"/>
                <a:cs typeface="Times New Roman" panose="02020603050405020304" pitchFamily="18" charset="0"/>
              </a:rPr>
              <a:t>Manske</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 procedure, which consists in the decomposition of phthalimide with hydrazine (hydrazinolysis) under slight heating </a:t>
            </a:r>
            <a:r>
              <a:rPr lang="uk-UA" b="0" i="0" dirty="0">
                <a:solidFill>
                  <a:schemeClr val="accent6">
                    <a:lumMod val="50000"/>
                  </a:schemeClr>
                </a:solidFill>
                <a:effectLst/>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5124" name="Picture 4">
            <a:extLst>
              <a:ext uri="{FF2B5EF4-FFF2-40B4-BE49-F238E27FC236}">
                <a16:creationId xmlns:a16="http://schemas.microsoft.com/office/drawing/2014/main" id="{5A5B1BD8-3590-41C2-A870-74BC2DD03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704" y="4803874"/>
            <a:ext cx="7522590" cy="198643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a:extLst>
              <a:ext uri="{FF2B5EF4-FFF2-40B4-BE49-F238E27FC236}">
                <a16:creationId xmlns:a16="http://schemas.microsoft.com/office/drawing/2014/main" id="{E508DF79-495F-44BB-B582-E4F634E21C06}"/>
              </a:ext>
            </a:extLst>
          </p:cNvPr>
          <p:cNvSpPr txBox="1">
            <a:spLocks noChangeArrowheads="1"/>
          </p:cNvSpPr>
          <p:nvPr/>
        </p:nvSpPr>
        <p:spPr bwMode="auto">
          <a:xfrm>
            <a:off x="3239674" y="184507"/>
            <a:ext cx="5712643"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Methods of obtaining</a:t>
            </a:r>
            <a:endParaRPr lang="uk-UA" alt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8651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573C34F-13F3-4822-92C0-ADD857737BB9}"/>
              </a:ext>
            </a:extLst>
          </p:cNvPr>
          <p:cNvSpPr txBox="1"/>
          <p:nvPr/>
        </p:nvSpPr>
        <p:spPr>
          <a:xfrm>
            <a:off x="-1" y="933061"/>
            <a:ext cx="12192000"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4.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Reduction of nitroalkanes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13" name="TextBox 12">
            <a:extLst>
              <a:ext uri="{FF2B5EF4-FFF2-40B4-BE49-F238E27FC236}">
                <a16:creationId xmlns:a16="http://schemas.microsoft.com/office/drawing/2014/main" id="{D8F04A51-8F8A-43ED-9AD1-4D1845E956C4}"/>
              </a:ext>
            </a:extLst>
          </p:cNvPr>
          <p:cNvSpPr txBox="1"/>
          <p:nvPr/>
        </p:nvSpPr>
        <p:spPr>
          <a:xfrm>
            <a:off x="-5" y="1940540"/>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5.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Reduction of nitriles and </a:t>
            </a:r>
            <a:r>
              <a:rPr lang="en-US" sz="2400" b="1" i="1" dirty="0" err="1">
                <a:solidFill>
                  <a:schemeClr val="accent6">
                    <a:lumMod val="50000"/>
                  </a:schemeClr>
                </a:solidFill>
                <a:effectLst/>
                <a:latin typeface="Times New Roman" panose="02020603050405020304" pitchFamily="18" charset="0"/>
                <a:ea typeface="Calibri" panose="020F0502020204030204" pitchFamily="34" charset="0"/>
              </a:rPr>
              <a:t>isonitriles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7" name="Rectangle 2">
            <a:extLst>
              <a:ext uri="{FF2B5EF4-FFF2-40B4-BE49-F238E27FC236}">
                <a16:creationId xmlns:a16="http://schemas.microsoft.com/office/drawing/2014/main" id="{370B15A4-D1C3-43BA-BFDC-66E44EC6E875}"/>
              </a:ext>
            </a:extLst>
          </p:cNvPr>
          <p:cNvSpPr txBox="1">
            <a:spLocks noChangeArrowheads="1"/>
          </p:cNvSpPr>
          <p:nvPr/>
        </p:nvSpPr>
        <p:spPr bwMode="auto">
          <a:xfrm>
            <a:off x="3239674" y="184507"/>
            <a:ext cx="5712643"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Methods of obtaining</a:t>
            </a:r>
            <a:endParaRPr lang="uk-UA" altLang="uk-UA" sz="2800" dirty="0">
              <a:latin typeface="Times New Roman" panose="02020603050405020304" pitchFamily="18" charset="0"/>
              <a:cs typeface="Times New Roman" panose="02020603050405020304" pitchFamily="18" charset="0"/>
            </a:endParaRPr>
          </a:p>
        </p:txBody>
      </p:sp>
      <p:graphicFrame>
        <p:nvGraphicFramePr>
          <p:cNvPr id="8" name="Object 6">
            <a:extLst>
              <a:ext uri="{FF2B5EF4-FFF2-40B4-BE49-F238E27FC236}">
                <a16:creationId xmlns:a16="http://schemas.microsoft.com/office/drawing/2014/main" id="{A3DE9FDD-0261-46C4-8F96-8676FD41BD2F}"/>
              </a:ext>
            </a:extLst>
          </p:cNvPr>
          <p:cNvGraphicFramePr>
            <a:graphicFrameLocks noChangeAspect="1"/>
          </p:cNvGraphicFramePr>
          <p:nvPr>
            <p:extLst>
              <p:ext uri="{D42A27DB-BD31-4B8C-83A1-F6EECF244321}">
                <p14:modId xmlns:p14="http://schemas.microsoft.com/office/powerpoint/2010/main" val="1648199152"/>
              </p:ext>
            </p:extLst>
          </p:nvPr>
        </p:nvGraphicFramePr>
        <p:xfrm>
          <a:off x="3534283" y="1364277"/>
          <a:ext cx="4830762" cy="576263"/>
        </p:xfrm>
        <a:graphic>
          <a:graphicData uri="http://schemas.openxmlformats.org/presentationml/2006/ole">
            <mc:AlternateContent xmlns:mc="http://schemas.openxmlformats.org/markup-compatibility/2006">
              <mc:Choice xmlns:v="urn:schemas-microsoft-com:vml" Requires="v">
                <p:oleObj name="CS ChemDraw Drawing" r:id="rId2" imgW="3166344" imgH="377464" progId="ChemDraw.Document.6.0">
                  <p:embed/>
                </p:oleObj>
              </mc:Choice>
              <mc:Fallback>
                <p:oleObj name="CS ChemDraw Drawing" r:id="rId2" imgW="3166344" imgH="377464" progId="ChemDraw.Document.6.0">
                  <p:embed/>
                  <p:pic>
                    <p:nvPicPr>
                      <p:cNvPr id="117766" name="Object 6">
                        <a:extLst>
                          <a:ext uri="{FF2B5EF4-FFF2-40B4-BE49-F238E27FC236}">
                            <a16:creationId xmlns:a16="http://schemas.microsoft.com/office/drawing/2014/main" id="{19833C77-D07D-474B-BC1D-E447BF5E0D28}"/>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4283" y="1364277"/>
                        <a:ext cx="48307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a:extLst>
              <a:ext uri="{FF2B5EF4-FFF2-40B4-BE49-F238E27FC236}">
                <a16:creationId xmlns:a16="http://schemas.microsoft.com/office/drawing/2014/main" id="{F708FF5F-2D6A-498F-B5E0-466D1F20015F}"/>
              </a:ext>
            </a:extLst>
          </p:cNvPr>
          <p:cNvGraphicFramePr>
            <a:graphicFrameLocks noChangeAspect="1"/>
          </p:cNvGraphicFramePr>
          <p:nvPr>
            <p:extLst>
              <p:ext uri="{D42A27DB-BD31-4B8C-83A1-F6EECF244321}">
                <p14:modId xmlns:p14="http://schemas.microsoft.com/office/powerpoint/2010/main" val="3916622508"/>
              </p:ext>
            </p:extLst>
          </p:nvPr>
        </p:nvGraphicFramePr>
        <p:xfrm>
          <a:off x="2790825" y="2576750"/>
          <a:ext cx="6369050" cy="568325"/>
        </p:xfrm>
        <a:graphic>
          <a:graphicData uri="http://schemas.openxmlformats.org/presentationml/2006/ole">
            <mc:AlternateContent xmlns:mc="http://schemas.openxmlformats.org/markup-compatibility/2006">
              <mc:Choice xmlns:v="urn:schemas-microsoft-com:vml" Requires="v">
                <p:oleObj name="CS ChemDraw Drawing" r:id="rId4" imgW="4274353" imgH="385267" progId="ChemDraw.Document.6.0">
                  <p:embed/>
                </p:oleObj>
              </mc:Choice>
              <mc:Fallback>
                <p:oleObj name="CS ChemDraw Drawing" r:id="rId4" imgW="4274353" imgH="385267" progId="ChemDraw.Document.6.0">
                  <p:embed/>
                  <p:pic>
                    <p:nvPicPr>
                      <p:cNvPr id="117768" name="Object 8">
                        <a:extLst>
                          <a:ext uri="{FF2B5EF4-FFF2-40B4-BE49-F238E27FC236}">
                            <a16:creationId xmlns:a16="http://schemas.microsoft.com/office/drawing/2014/main" id="{85F86139-C1F7-496C-AA16-E689EBBFB5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0825" y="2576750"/>
                        <a:ext cx="636905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9">
            <a:extLst>
              <a:ext uri="{FF2B5EF4-FFF2-40B4-BE49-F238E27FC236}">
                <a16:creationId xmlns:a16="http://schemas.microsoft.com/office/drawing/2014/main" id="{5BA9E73B-8457-42F4-AE70-BCB6CDEE3BAD}"/>
              </a:ext>
            </a:extLst>
          </p:cNvPr>
          <p:cNvSpPr>
            <a:spLocks noChangeArrowheads="1"/>
          </p:cNvSpPr>
          <p:nvPr/>
        </p:nvSpPr>
        <p:spPr bwMode="auto">
          <a:xfrm>
            <a:off x="2734362" y="3316612"/>
            <a:ext cx="2879725"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sz="2000" dirty="0">
                <a:solidFill>
                  <a:schemeClr val="accent6">
                    <a:lumMod val="50000"/>
                  </a:schemeClr>
                </a:solidFill>
                <a:latin typeface="Times New Roman" panose="02020603050405020304" pitchFamily="18" charset="0"/>
                <a:cs typeface="Times New Roman" panose="02020603050405020304" pitchFamily="18" charset="0"/>
              </a:rPr>
              <a:t>propanoic acid nitrile</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5" name="Rectangle 10">
            <a:extLst>
              <a:ext uri="{FF2B5EF4-FFF2-40B4-BE49-F238E27FC236}">
                <a16:creationId xmlns:a16="http://schemas.microsoft.com/office/drawing/2014/main" id="{BA30B406-E0EE-4226-AD40-895D42009873}"/>
              </a:ext>
            </a:extLst>
          </p:cNvPr>
          <p:cNvSpPr>
            <a:spLocks noChangeArrowheads="1"/>
          </p:cNvSpPr>
          <p:nvPr/>
        </p:nvSpPr>
        <p:spPr bwMode="auto">
          <a:xfrm>
            <a:off x="6361194" y="3319589"/>
            <a:ext cx="287972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sz="2000" dirty="0">
                <a:solidFill>
                  <a:schemeClr val="accent6">
                    <a:lumMod val="50000"/>
                  </a:schemeClr>
                </a:solidFill>
                <a:latin typeface="Times New Roman" panose="02020603050405020304" pitchFamily="18" charset="0"/>
                <a:cs typeface="Times New Roman" panose="02020603050405020304" pitchFamily="18" charset="0"/>
              </a:rPr>
              <a:t>propylamine</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6" name="Object 11">
            <a:extLst>
              <a:ext uri="{FF2B5EF4-FFF2-40B4-BE49-F238E27FC236}">
                <a16:creationId xmlns:a16="http://schemas.microsoft.com/office/drawing/2014/main" id="{3FB52605-CCAC-4942-8AC3-971AEEF5B113}"/>
              </a:ext>
            </a:extLst>
          </p:cNvPr>
          <p:cNvGraphicFramePr>
            <a:graphicFrameLocks noChangeAspect="1"/>
          </p:cNvGraphicFramePr>
          <p:nvPr>
            <p:extLst>
              <p:ext uri="{D42A27DB-BD31-4B8C-83A1-F6EECF244321}">
                <p14:modId xmlns:p14="http://schemas.microsoft.com/office/powerpoint/2010/main" val="910005188"/>
              </p:ext>
            </p:extLst>
          </p:nvPr>
        </p:nvGraphicFramePr>
        <p:xfrm>
          <a:off x="2734362" y="4441494"/>
          <a:ext cx="6356350" cy="968375"/>
        </p:xfrm>
        <a:graphic>
          <a:graphicData uri="http://schemas.openxmlformats.org/presentationml/2006/ole">
            <mc:AlternateContent xmlns:mc="http://schemas.openxmlformats.org/markup-compatibility/2006">
              <mc:Choice xmlns:v="urn:schemas-microsoft-com:vml" Requires="v">
                <p:oleObj name="CS ChemDraw Drawing" r:id="rId6" imgW="4265249" imgH="659668" progId="ChemDraw.Document.6.0">
                  <p:embed/>
                </p:oleObj>
              </mc:Choice>
              <mc:Fallback>
                <p:oleObj name="CS ChemDraw Drawing" r:id="rId6" imgW="4265249" imgH="659668" progId="ChemDraw.Document.6.0">
                  <p:embed/>
                  <p:pic>
                    <p:nvPicPr>
                      <p:cNvPr id="117771" name="Object 11">
                        <a:extLst>
                          <a:ext uri="{FF2B5EF4-FFF2-40B4-BE49-F238E27FC236}">
                            <a16:creationId xmlns:a16="http://schemas.microsoft.com/office/drawing/2014/main" id="{41588580-9A84-4835-B43F-D5AD725021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4362" y="4441494"/>
                        <a:ext cx="635635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Rectangle 9">
            <a:extLst>
              <a:ext uri="{FF2B5EF4-FFF2-40B4-BE49-F238E27FC236}">
                <a16:creationId xmlns:a16="http://schemas.microsoft.com/office/drawing/2014/main" id="{BB8AFBE7-504F-4FDC-8A84-D50EDB4AE01C}"/>
              </a:ext>
            </a:extLst>
          </p:cNvPr>
          <p:cNvSpPr>
            <a:spLocks noChangeArrowheads="1"/>
          </p:cNvSpPr>
          <p:nvPr/>
        </p:nvSpPr>
        <p:spPr bwMode="auto">
          <a:xfrm>
            <a:off x="2501835" y="4899132"/>
            <a:ext cx="2991275" cy="487634"/>
          </a:xfrm>
          <a:prstGeom prst="rect">
            <a:avLst/>
          </a:prstGeom>
          <a:ln/>
        </p:spPr>
        <p:style>
          <a:lnRef idx="1">
            <a:schemeClr val="accent5"/>
          </a:lnRef>
          <a:fillRef idx="2">
            <a:schemeClr val="accent5"/>
          </a:fillRef>
          <a:effectRef idx="1">
            <a:schemeClr val="accent5"/>
          </a:effectRef>
          <a:fontRef idx="minor">
            <a:schemeClr val="dk1"/>
          </a:fontRef>
        </p:style>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lnSpc>
                <a:spcPct val="150000"/>
              </a:lnSpc>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propanoic acid </a:t>
            </a: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isonitrile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4" name="Rectangle 9">
            <a:extLst>
              <a:ext uri="{FF2B5EF4-FFF2-40B4-BE49-F238E27FC236}">
                <a16:creationId xmlns:a16="http://schemas.microsoft.com/office/drawing/2014/main" id="{22B96821-61C5-40AD-9184-45F2CFD05E60}"/>
              </a:ext>
            </a:extLst>
          </p:cNvPr>
          <p:cNvSpPr>
            <a:spLocks noChangeArrowheads="1"/>
          </p:cNvSpPr>
          <p:nvPr/>
        </p:nvSpPr>
        <p:spPr bwMode="auto">
          <a:xfrm>
            <a:off x="6281394" y="5017434"/>
            <a:ext cx="2991275" cy="369332"/>
          </a:xfrm>
          <a:prstGeom prst="rect">
            <a:avLst/>
          </a:prstGeom>
          <a:ln/>
        </p:spPr>
        <p:style>
          <a:lnRef idx="1">
            <a:schemeClr val="accent5"/>
          </a:lnRef>
          <a:fillRef idx="2">
            <a:schemeClr val="accent5"/>
          </a:fillRef>
          <a:effectRef idx="1">
            <a:schemeClr val="accent5"/>
          </a:effectRef>
          <a:fontRef idx="minor">
            <a:schemeClr val="dk1"/>
          </a:fontRef>
        </p:style>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methylethylamine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512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72836E-149C-47B9-B278-0785C94E1EA1}"/>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Physical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0152D75-536C-4BB2-A8F5-04128997BA89}"/>
              </a:ext>
            </a:extLst>
          </p:cNvPr>
          <p:cNvSpPr txBox="1"/>
          <p:nvPr/>
        </p:nvSpPr>
        <p:spPr>
          <a:xfrm>
            <a:off x="-1" y="2232847"/>
            <a:ext cx="12192000" cy="1938992"/>
          </a:xfrm>
          <a:prstGeom prst="rect">
            <a:avLst/>
          </a:prstGeom>
          <a:noFill/>
        </p:spPr>
        <p:txBody>
          <a:bodyPr wrap="square">
            <a:spAutoFit/>
          </a:bodyPr>
          <a:lstStyle/>
          <a:p>
            <a:pPr algn="just">
              <a:buNone/>
            </a:pPr>
            <a:r>
              <a:rPr lang="uk-UA" dirty="0">
                <a:solidFill>
                  <a:schemeClr val="accent6">
                    <a:lumMod val="50000"/>
                  </a:schemeClr>
                </a:solidFill>
                <a:effectLst/>
                <a:latin typeface="Times New Roman" panose="02020603050405020304" pitchFamily="18" charset="0"/>
                <a:ea typeface="Calibri" panose="020F0502020204030204" pitchFamily="34" charset="0"/>
              </a:rPr>
              <a:t>		</a:t>
            </a:r>
            <a:r>
              <a:rPr lang="en-US" dirty="0">
                <a:solidFill>
                  <a:schemeClr val="accent6">
                    <a:lumMod val="50000"/>
                  </a:schemeClr>
                </a:solidFill>
                <a:effectLst/>
                <a:latin typeface="Times New Roman" panose="02020603050405020304" pitchFamily="18" charset="0"/>
                <a:ea typeface="Calibri" panose="020F0502020204030204" pitchFamily="34" charset="0"/>
              </a:rPr>
              <a:t> Under normal conditions, methyl-, dimethyl-, and trimethylamine are gases, C</a:t>
            </a:r>
            <a:r>
              <a:rPr lang="en-US" baseline="-25000" dirty="0">
                <a:solidFill>
                  <a:schemeClr val="accent6">
                    <a:lumMod val="50000"/>
                  </a:schemeClr>
                </a:solidFill>
                <a:effectLst/>
                <a:latin typeface="Times New Roman" panose="02020603050405020304" pitchFamily="18" charset="0"/>
                <a:ea typeface="Calibri" panose="020F0502020204030204" pitchFamily="34" charset="0"/>
              </a:rPr>
              <a:t>4</a:t>
            </a:r>
            <a:r>
              <a:rPr lang="en-US" dirty="0">
                <a:solidFill>
                  <a:schemeClr val="accent6">
                    <a:lumMod val="50000"/>
                  </a:schemeClr>
                </a:solidFill>
                <a:effectLst/>
                <a:latin typeface="Times New Roman" panose="02020603050405020304" pitchFamily="18" charset="0"/>
                <a:ea typeface="Calibri" panose="020F0502020204030204" pitchFamily="34" charset="0"/>
              </a:rPr>
              <a:t>-C</a:t>
            </a:r>
            <a:r>
              <a:rPr lang="en-US" baseline="-25000" dirty="0">
                <a:solidFill>
                  <a:schemeClr val="accent6">
                    <a:lumMod val="50000"/>
                  </a:schemeClr>
                </a:solidFill>
                <a:effectLst/>
                <a:latin typeface="Times New Roman" panose="02020603050405020304" pitchFamily="18" charset="0"/>
                <a:ea typeface="Calibri" panose="020F0502020204030204" pitchFamily="34" charset="0"/>
              </a:rPr>
              <a:t>15</a:t>
            </a:r>
            <a:r>
              <a:rPr lang="en-US" dirty="0">
                <a:solidFill>
                  <a:schemeClr val="accent6">
                    <a:lumMod val="50000"/>
                  </a:schemeClr>
                </a:solidFill>
                <a:effectLst/>
                <a:latin typeface="Times New Roman" panose="02020603050405020304" pitchFamily="18" charset="0"/>
                <a:ea typeface="Calibri" panose="020F0502020204030204" pitchFamily="34" charset="0"/>
              </a:rPr>
              <a:t> alkylamines are liquids, and higher amines are solids. Lower amines dissolve well in water, with an increase in M solubility decreases. Gaseous amines have the smell of ammonia, liquid amines have a sharp unpleasant smell, solid ones have no smell. Primary and secondary amines are associated due to H-bonds NH···N</a:t>
            </a:r>
            <a:endParaRPr lang="en-US" sz="2800" dirty="0">
              <a:solidFill>
                <a:schemeClr val="accent6">
                  <a:lumMod val="50000"/>
                </a:schemeClr>
              </a:solidFill>
            </a:endParaRPr>
          </a:p>
        </p:txBody>
      </p:sp>
    </p:spTree>
    <p:extLst>
      <p:ext uri="{BB962C8B-B14F-4D97-AF65-F5344CB8AC3E}">
        <p14:creationId xmlns:p14="http://schemas.microsoft.com/office/powerpoint/2010/main" val="2844056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C7A7B38B-0920-417C-9580-7509677A1729}"/>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F40D746-7F14-49E0-B9EA-ACE1AF5F31CA}"/>
              </a:ext>
            </a:extLst>
          </p:cNvPr>
          <p:cNvSpPr txBox="1"/>
          <p:nvPr/>
        </p:nvSpPr>
        <p:spPr>
          <a:xfrm>
            <a:off x="-2" y="1077806"/>
            <a:ext cx="12192000" cy="830997"/>
          </a:xfrm>
          <a:prstGeom prst="rect">
            <a:avLst/>
          </a:prstGeom>
          <a:noFill/>
        </p:spPr>
        <p:txBody>
          <a:bodyPr wrap="square">
            <a:spAutoFit/>
          </a:bodyPr>
          <a:lstStyle/>
          <a:p>
            <a:pPr algn="just" eaLnBrk="1" hangingPunct="1">
              <a:spcBef>
                <a:spcPct val="0"/>
              </a:spcBef>
              <a:spcAft>
                <a:spcPct val="0"/>
              </a:spcAft>
              <a:buClrTx/>
              <a:buSzTx/>
              <a:buFontTx/>
              <a:buNone/>
            </a:pPr>
            <a:r>
              <a:rPr lang="uk-UA" altLang="uk-UA" b="1" dirty="0">
                <a:solidFill>
                  <a:schemeClr val="accent6">
                    <a:lumMod val="50000"/>
                  </a:schemeClr>
                </a:solidFill>
                <a:latin typeface="Times New Roman" panose="02020603050405020304" pitchFamily="18" charset="0"/>
                <a:cs typeface="Times New Roman" panose="02020603050405020304" pitchFamily="18" charset="0"/>
              </a:rPr>
              <a:t>		</a:t>
            </a:r>
            <a:r>
              <a:rPr lang="en-US" altLang="uk-UA" b="1" dirty="0">
                <a:solidFill>
                  <a:schemeClr val="accent6">
                    <a:lumMod val="50000"/>
                  </a:schemeClr>
                </a:solidFill>
                <a:latin typeface="Times New Roman" panose="02020603050405020304" pitchFamily="18" charset="0"/>
                <a:cs typeface="Times New Roman" panose="02020603050405020304" pitchFamily="18" charset="0"/>
              </a:rPr>
              <a:t> Chemical properties </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are determined by the amino group, whose nitrogen contains a free pair of electrons</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210A4CB-F451-45F5-BF3D-CA1A5FDECFA6}"/>
              </a:ext>
            </a:extLst>
          </p:cNvPr>
          <p:cNvSpPr txBox="1"/>
          <p:nvPr/>
        </p:nvSpPr>
        <p:spPr>
          <a:xfrm>
            <a:off x="-5" y="1940540"/>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1.</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 Aqueous solutions of alkylamines have an alkaline environment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1" name="Object 42">
            <a:extLst>
              <a:ext uri="{FF2B5EF4-FFF2-40B4-BE49-F238E27FC236}">
                <a16:creationId xmlns:a16="http://schemas.microsoft.com/office/drawing/2014/main" id="{00B5EC5C-9E07-4B61-8F8B-CCE913119030}"/>
              </a:ext>
            </a:extLst>
          </p:cNvPr>
          <p:cNvGraphicFramePr>
            <a:graphicFrameLocks noChangeAspect="1"/>
          </p:cNvGraphicFramePr>
          <p:nvPr>
            <p:extLst>
              <p:ext uri="{D42A27DB-BD31-4B8C-83A1-F6EECF244321}">
                <p14:modId xmlns:p14="http://schemas.microsoft.com/office/powerpoint/2010/main" val="2984671669"/>
              </p:ext>
            </p:extLst>
          </p:nvPr>
        </p:nvGraphicFramePr>
        <p:xfrm>
          <a:off x="2776115" y="2402205"/>
          <a:ext cx="6639757" cy="803418"/>
        </p:xfrm>
        <a:graphic>
          <a:graphicData uri="http://schemas.openxmlformats.org/presentationml/2006/ole">
            <mc:AlternateContent xmlns:mc="http://schemas.openxmlformats.org/markup-compatibility/2006">
              <mc:Choice xmlns:v="urn:schemas-microsoft-com:vml" Requires="v">
                <p:oleObj name="CS ChemDraw Drawing" r:id="rId2" imgW="4211887" imgH="510174" progId="ChemDraw.Document.6.0">
                  <p:embed/>
                </p:oleObj>
              </mc:Choice>
              <mc:Fallback>
                <p:oleObj name="CS ChemDraw Drawing" r:id="rId2" imgW="4211887" imgH="510174" progId="ChemDraw.Document.6.0">
                  <p:embed/>
                  <p:pic>
                    <p:nvPicPr>
                      <p:cNvPr id="120874" name="Object 42">
                        <a:extLst>
                          <a:ext uri="{FF2B5EF4-FFF2-40B4-BE49-F238E27FC236}">
                            <a16:creationId xmlns:a16="http://schemas.microsoft.com/office/drawing/2014/main" id="{8D168A88-D0EA-477B-B4A6-B443800A40F0}"/>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115" y="2402205"/>
                        <a:ext cx="6639757" cy="803418"/>
                      </a:xfrm>
                      <a:prstGeom prst="rect">
                        <a:avLst/>
                      </a:prstGeom>
                      <a:noFill/>
                      <a:ln>
                        <a:noFill/>
                      </a:ln>
                      <a:effectLst/>
                    </p:spPr>
                  </p:pic>
                </p:oleObj>
              </mc:Fallback>
            </mc:AlternateContent>
          </a:graphicData>
        </a:graphic>
      </p:graphicFrame>
      <p:sp>
        <p:nvSpPr>
          <p:cNvPr id="12" name="TextBox 11">
            <a:extLst>
              <a:ext uri="{FF2B5EF4-FFF2-40B4-BE49-F238E27FC236}">
                <a16:creationId xmlns:a16="http://schemas.microsoft.com/office/drawing/2014/main" id="{4C75133A-B631-4220-90D5-A44F1E4F8BA0}"/>
              </a:ext>
            </a:extLst>
          </p:cNvPr>
          <p:cNvSpPr txBox="1"/>
          <p:nvPr/>
        </p:nvSpPr>
        <p:spPr>
          <a:xfrm>
            <a:off x="-7" y="3190713"/>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2.</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 With alkylamine acids, they form alkylammonium salts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3" name="Object 22">
            <a:extLst>
              <a:ext uri="{FF2B5EF4-FFF2-40B4-BE49-F238E27FC236}">
                <a16:creationId xmlns:a16="http://schemas.microsoft.com/office/drawing/2014/main" id="{4ED9720F-2384-4BEF-819A-70A10D20BEE7}"/>
              </a:ext>
            </a:extLst>
          </p:cNvPr>
          <p:cNvGraphicFramePr>
            <a:graphicFrameLocks noChangeAspect="1"/>
          </p:cNvGraphicFramePr>
          <p:nvPr>
            <p:extLst>
              <p:ext uri="{D42A27DB-BD31-4B8C-83A1-F6EECF244321}">
                <p14:modId xmlns:p14="http://schemas.microsoft.com/office/powerpoint/2010/main" val="724881298"/>
              </p:ext>
            </p:extLst>
          </p:nvPr>
        </p:nvGraphicFramePr>
        <p:xfrm>
          <a:off x="2924961" y="3429000"/>
          <a:ext cx="6342062" cy="1398588"/>
        </p:xfrm>
        <a:graphic>
          <a:graphicData uri="http://schemas.openxmlformats.org/presentationml/2006/ole">
            <mc:AlternateContent xmlns:mc="http://schemas.openxmlformats.org/markup-compatibility/2006">
              <mc:Choice xmlns:v="urn:schemas-microsoft-com:vml" Requires="v">
                <p:oleObj name="CS ChemDraw Drawing" r:id="rId4" imgW="4211930" imgH="929193" progId="ChemDraw.Document.6.0">
                  <p:embed/>
                </p:oleObj>
              </mc:Choice>
              <mc:Fallback>
                <p:oleObj name="CS ChemDraw Drawing" r:id="rId4" imgW="4211930" imgH="929193" progId="ChemDraw.Document.6.0">
                  <p:embed/>
                  <p:pic>
                    <p:nvPicPr>
                      <p:cNvPr id="243715" name="Object 22">
                        <a:extLst>
                          <a:ext uri="{FF2B5EF4-FFF2-40B4-BE49-F238E27FC236}">
                            <a16:creationId xmlns:a16="http://schemas.microsoft.com/office/drawing/2014/main" id="{FEE03AA6-9AF3-475D-9C29-94D228B5F77F}"/>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4961" y="3429000"/>
                        <a:ext cx="6342062" cy="139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24">
            <a:extLst>
              <a:ext uri="{FF2B5EF4-FFF2-40B4-BE49-F238E27FC236}">
                <a16:creationId xmlns:a16="http://schemas.microsoft.com/office/drawing/2014/main" id="{AC55CA7A-CBA5-4322-8F8E-1F82C82FA70B}"/>
              </a:ext>
            </a:extLst>
          </p:cNvPr>
          <p:cNvSpPr>
            <a:spLocks noChangeArrowheads="1"/>
          </p:cNvSpPr>
          <p:nvPr/>
        </p:nvSpPr>
        <p:spPr bwMode="auto">
          <a:xfrm>
            <a:off x="6372144" y="4781888"/>
            <a:ext cx="3960812" cy="304800"/>
          </a:xfrm>
          <a:prstGeom prst="rect">
            <a:avLst/>
          </a:prstGeom>
          <a:noFill/>
          <a:ln>
            <a:noFill/>
          </a:ln>
          <a:effectLst/>
        </p:spPr>
        <p:txBody>
          <a:bodyPr lIns="0" tIns="0" rIns="0" bIns="0" anchor="ctr">
            <a:spAutoFit/>
          </a:bodyPr>
          <a:lstStyle/>
          <a:p>
            <a:pPr algn="just" eaLnBrk="1" fontAlgn="auto" hangingPunct="1">
              <a:spcBef>
                <a:spcPts val="0"/>
              </a:spcBef>
              <a:spcAft>
                <a:spcPts val="0"/>
              </a:spcAft>
              <a:defRPr/>
            </a:pPr>
            <a:r>
              <a:rPr lang="en-US" sz="2000" dirty="0" err="1">
                <a:solidFill>
                  <a:schemeClr val="accent6">
                    <a:lumMod val="50000"/>
                  </a:schemeClr>
                </a:solidFill>
                <a:latin typeface="Times New Roman" panose="02020603050405020304" pitchFamily="18" charset="0"/>
                <a:cs typeface="Times New Roman" panose="02020603050405020304" pitchFamily="18" charset="0"/>
              </a:rPr>
              <a:t>methylethylammonium</a:t>
            </a:r>
            <a:r>
              <a:rPr lang="en-US" sz="2000" dirty="0">
                <a:solidFill>
                  <a:schemeClr val="accent6">
                    <a:lumMod val="50000"/>
                  </a:schemeClr>
                </a:solidFill>
                <a:latin typeface="Times New Roman" panose="02020603050405020304" pitchFamily="18" charset="0"/>
                <a:cs typeface="Times New Roman" panose="02020603050405020304" pitchFamily="18" charset="0"/>
              </a:rPr>
              <a:t> chloride</a:t>
            </a:r>
            <a:endParaRPr lang="uk-UA" sz="2000" b="1" i="1" u="sng" dirty="0">
              <a:solidFill>
                <a:schemeClr val="accent6">
                  <a:lumMod val="50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p:txBody>
      </p:sp>
      <p:graphicFrame>
        <p:nvGraphicFramePr>
          <p:cNvPr id="15" name="Object 25">
            <a:extLst>
              <a:ext uri="{FF2B5EF4-FFF2-40B4-BE49-F238E27FC236}">
                <a16:creationId xmlns:a16="http://schemas.microsoft.com/office/drawing/2014/main" id="{CF2D2C59-9C33-414C-9AD0-370E4F914FD8}"/>
              </a:ext>
            </a:extLst>
          </p:cNvPr>
          <p:cNvGraphicFramePr>
            <a:graphicFrameLocks noChangeAspect="1"/>
          </p:cNvGraphicFramePr>
          <p:nvPr>
            <p:extLst>
              <p:ext uri="{D42A27DB-BD31-4B8C-83A1-F6EECF244321}">
                <p14:modId xmlns:p14="http://schemas.microsoft.com/office/powerpoint/2010/main" val="3193267965"/>
              </p:ext>
            </p:extLst>
          </p:nvPr>
        </p:nvGraphicFramePr>
        <p:xfrm>
          <a:off x="2629488" y="4823207"/>
          <a:ext cx="3471139" cy="1697564"/>
        </p:xfrm>
        <a:graphic>
          <a:graphicData uri="http://schemas.openxmlformats.org/presentationml/2006/ole">
            <mc:AlternateContent xmlns:mc="http://schemas.openxmlformats.org/markup-compatibility/2006">
              <mc:Choice xmlns:v="urn:schemas-microsoft-com:vml" Requires="v">
                <p:oleObj name="CS ChemDraw Drawing" r:id="rId6" imgW="2957617" imgH="1445809" progId="ChemDraw.Document.6.0">
                  <p:embed/>
                </p:oleObj>
              </mc:Choice>
              <mc:Fallback>
                <p:oleObj name="CS ChemDraw Drawing" r:id="rId6" imgW="2957617" imgH="1445809" progId="ChemDraw.Document.6.0">
                  <p:embed/>
                  <p:pic>
                    <p:nvPicPr>
                      <p:cNvPr id="243716" name="Object 25">
                        <a:extLst>
                          <a:ext uri="{FF2B5EF4-FFF2-40B4-BE49-F238E27FC236}">
                            <a16:creationId xmlns:a16="http://schemas.microsoft.com/office/drawing/2014/main" id="{3D3428FE-E4F5-48C1-8286-1C772B7F4387}"/>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9488" y="4823207"/>
                        <a:ext cx="3471139" cy="1697564"/>
                      </a:xfrm>
                      <a:prstGeom prst="rect">
                        <a:avLst/>
                      </a:prstGeom>
                      <a:noFill/>
                      <a:ln>
                        <a:noFill/>
                      </a:ln>
                      <a:effectLst/>
                    </p:spPr>
                  </p:pic>
                </p:oleObj>
              </mc:Fallback>
            </mc:AlternateContent>
          </a:graphicData>
        </a:graphic>
      </p:graphicFrame>
      <p:sp>
        <p:nvSpPr>
          <p:cNvPr id="16" name="Rectangle 27">
            <a:extLst>
              <a:ext uri="{FF2B5EF4-FFF2-40B4-BE49-F238E27FC236}">
                <a16:creationId xmlns:a16="http://schemas.microsoft.com/office/drawing/2014/main" id="{9B7AAAEF-5189-4AB0-BCAF-31CEEB90F158}"/>
              </a:ext>
            </a:extLst>
          </p:cNvPr>
          <p:cNvSpPr>
            <a:spLocks noChangeArrowheads="1"/>
          </p:cNvSpPr>
          <p:nvPr/>
        </p:nvSpPr>
        <p:spPr bwMode="auto">
          <a:xfrm>
            <a:off x="6095992" y="6214483"/>
            <a:ext cx="2903182" cy="307777"/>
          </a:xfrm>
          <a:prstGeom prst="rect">
            <a:avLst/>
          </a:prstGeom>
          <a:noFill/>
          <a:ln>
            <a:noFill/>
          </a:ln>
          <a:effectLst/>
        </p:spPr>
        <p:txBody>
          <a:bodyPr wrap="square" lIns="0" tIns="0" rIns="0" bIns="0" anchor="ctr">
            <a:spAutoFit/>
          </a:bodyPr>
          <a:lstStyle/>
          <a:p>
            <a:pPr algn="just" eaLnBrk="1" fontAlgn="auto" hangingPunct="1">
              <a:spcBef>
                <a:spcPts val="0"/>
              </a:spcBef>
              <a:spcAft>
                <a:spcPts val="0"/>
              </a:spcAft>
              <a:defRPr/>
            </a:pPr>
            <a:r>
              <a:rPr lang="en-US" sz="2000" dirty="0" err="1">
                <a:solidFill>
                  <a:schemeClr val="accent6">
                    <a:lumMod val="50000"/>
                  </a:schemeClr>
                </a:solidFill>
                <a:latin typeface="Times New Roman" panose="02020603050405020304" pitchFamily="18" charset="0"/>
                <a:cs typeface="Times New Roman" panose="02020603050405020304" pitchFamily="18" charset="0"/>
              </a:rPr>
              <a:t>phenylammonium</a:t>
            </a:r>
            <a:r>
              <a:rPr lang="en-US" sz="2000" dirty="0">
                <a:solidFill>
                  <a:schemeClr val="accent6">
                    <a:lumMod val="50000"/>
                  </a:schemeClr>
                </a:solidFill>
                <a:latin typeface="Times New Roman" panose="02020603050405020304" pitchFamily="18" charset="0"/>
                <a:cs typeface="Times New Roman" panose="02020603050405020304" pitchFamily="18" charset="0"/>
              </a:rPr>
              <a:t> chloride</a:t>
            </a:r>
            <a:endParaRPr lang="uk-UA" sz="2000" b="1" i="1" u="sng" dirty="0">
              <a:solidFill>
                <a:schemeClr val="accent6">
                  <a:lumMod val="50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814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26FD7D51-5033-41FB-AA4E-3506313BEF03}"/>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C2C5B196-18E0-4D99-AC32-062A443EEBA3}"/>
              </a:ext>
            </a:extLst>
          </p:cNvPr>
          <p:cNvSpPr txBox="1"/>
          <p:nvPr/>
        </p:nvSpPr>
        <p:spPr>
          <a:xfrm>
            <a:off x="1" y="819939"/>
            <a:ext cx="12191999" cy="523220"/>
          </a:xfrm>
          <a:prstGeom prst="rect">
            <a:avLst/>
          </a:prstGeom>
          <a:noFill/>
        </p:spPr>
        <p:txBody>
          <a:bodyPr wrap="square">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Weak acid properties with:</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6" name="Object 7">
            <a:extLst>
              <a:ext uri="{FF2B5EF4-FFF2-40B4-BE49-F238E27FC236}">
                <a16:creationId xmlns:a16="http://schemas.microsoft.com/office/drawing/2014/main" id="{573E2572-BAE9-4703-A116-FED635F537C6}"/>
              </a:ext>
            </a:extLst>
          </p:cNvPr>
          <p:cNvGraphicFramePr>
            <a:graphicFrameLocks noChangeAspect="1"/>
          </p:cNvGraphicFramePr>
          <p:nvPr>
            <p:extLst>
              <p:ext uri="{D42A27DB-BD31-4B8C-83A1-F6EECF244321}">
                <p14:modId xmlns:p14="http://schemas.microsoft.com/office/powerpoint/2010/main" val="2204790583"/>
              </p:ext>
            </p:extLst>
          </p:nvPr>
        </p:nvGraphicFramePr>
        <p:xfrm>
          <a:off x="1288788" y="2127105"/>
          <a:ext cx="8018074" cy="461664"/>
        </p:xfrm>
        <a:graphic>
          <a:graphicData uri="http://schemas.openxmlformats.org/presentationml/2006/ole">
            <mc:AlternateContent xmlns:mc="http://schemas.openxmlformats.org/markup-compatibility/2006">
              <mc:Choice xmlns:v="urn:schemas-microsoft-com:vml" Requires="v">
                <p:oleObj name="CS ChemDraw Drawing" r:id="rId2" imgW="4446341" imgH="254244" progId="ChemDraw.Document.6.0">
                  <p:embed/>
                </p:oleObj>
              </mc:Choice>
              <mc:Fallback>
                <p:oleObj name="CS ChemDraw Drawing" r:id="rId2" imgW="4446341" imgH="254244" progId="ChemDraw.Document.6.0">
                  <p:embed/>
                  <p:pic>
                    <p:nvPicPr>
                      <p:cNvPr id="131079" name="Object 7">
                        <a:extLst>
                          <a:ext uri="{FF2B5EF4-FFF2-40B4-BE49-F238E27FC236}">
                            <a16:creationId xmlns:a16="http://schemas.microsoft.com/office/drawing/2014/main" id="{A5CBB647-1D8E-4AA4-88CA-B0FD31256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8788" y="2127105"/>
                        <a:ext cx="8018074" cy="461664"/>
                      </a:xfrm>
                      <a:prstGeom prst="rect">
                        <a:avLst/>
                      </a:prstGeom>
                      <a:noFill/>
                      <a:ln>
                        <a:noFill/>
                      </a:ln>
                      <a:effectLst/>
                    </p:spPr>
                  </p:pic>
                </p:oleObj>
              </mc:Fallback>
            </mc:AlternateContent>
          </a:graphicData>
        </a:graphic>
      </p:graphicFrame>
      <p:sp>
        <p:nvSpPr>
          <p:cNvPr id="17" name="Rectangle 9">
            <a:extLst>
              <a:ext uri="{FF2B5EF4-FFF2-40B4-BE49-F238E27FC236}">
                <a16:creationId xmlns:a16="http://schemas.microsoft.com/office/drawing/2014/main" id="{7790F75D-E8C9-4A9B-AC75-7DD13472EDB2}"/>
              </a:ext>
            </a:extLst>
          </p:cNvPr>
          <p:cNvSpPr>
            <a:spLocks noChangeArrowheads="1"/>
          </p:cNvSpPr>
          <p:nvPr/>
        </p:nvSpPr>
        <p:spPr bwMode="auto">
          <a:xfrm>
            <a:off x="9643677" y="1966645"/>
            <a:ext cx="196974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ethyl amide</a:t>
            </a:r>
          </a:p>
          <a:p>
            <a:pPr algn="ct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(unstable)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8" name="Object 12">
            <a:extLst>
              <a:ext uri="{FF2B5EF4-FFF2-40B4-BE49-F238E27FC236}">
                <a16:creationId xmlns:a16="http://schemas.microsoft.com/office/drawing/2014/main" id="{DB8691BA-E954-4EF9-8DA0-44480ECC2B9B}"/>
              </a:ext>
            </a:extLst>
          </p:cNvPr>
          <p:cNvGraphicFramePr>
            <a:graphicFrameLocks noChangeAspect="1"/>
          </p:cNvGraphicFramePr>
          <p:nvPr>
            <p:extLst>
              <p:ext uri="{D42A27DB-BD31-4B8C-83A1-F6EECF244321}">
                <p14:modId xmlns:p14="http://schemas.microsoft.com/office/powerpoint/2010/main" val="3402666888"/>
              </p:ext>
            </p:extLst>
          </p:nvPr>
        </p:nvGraphicFramePr>
        <p:xfrm>
          <a:off x="1288788" y="2991193"/>
          <a:ext cx="8705078" cy="607331"/>
        </p:xfrm>
        <a:graphic>
          <a:graphicData uri="http://schemas.openxmlformats.org/presentationml/2006/ole">
            <mc:AlternateContent xmlns:mc="http://schemas.openxmlformats.org/markup-compatibility/2006">
              <mc:Choice xmlns:v="urn:schemas-microsoft-com:vml" Requires="v">
                <p:oleObj name="CS ChemDraw Drawing" r:id="rId4" imgW="4548754" imgH="315041" progId="ChemDraw.Document.6.0">
                  <p:embed/>
                </p:oleObj>
              </mc:Choice>
              <mc:Fallback>
                <p:oleObj name="CS ChemDraw Drawing" r:id="rId4" imgW="4548754" imgH="315041" progId="ChemDraw.Document.6.0">
                  <p:embed/>
                  <p:pic>
                    <p:nvPicPr>
                      <p:cNvPr id="131084" name="Object 12">
                        <a:extLst>
                          <a:ext uri="{FF2B5EF4-FFF2-40B4-BE49-F238E27FC236}">
                            <a16:creationId xmlns:a16="http://schemas.microsoft.com/office/drawing/2014/main" id="{4E9459D4-E6A0-437A-A742-9CB914D8ED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8788" y="2991193"/>
                        <a:ext cx="8705078" cy="607331"/>
                      </a:xfrm>
                      <a:prstGeom prst="rect">
                        <a:avLst/>
                      </a:prstGeom>
                      <a:noFill/>
                      <a:ln>
                        <a:noFill/>
                      </a:ln>
                      <a:effectLst/>
                    </p:spPr>
                  </p:pic>
                </p:oleObj>
              </mc:Fallback>
            </mc:AlternateContent>
          </a:graphicData>
        </a:graphic>
      </p:graphicFrame>
      <p:sp>
        <p:nvSpPr>
          <p:cNvPr id="19" name="TextBox 18">
            <a:extLst>
              <a:ext uri="{FF2B5EF4-FFF2-40B4-BE49-F238E27FC236}">
                <a16:creationId xmlns:a16="http://schemas.microsoft.com/office/drawing/2014/main" id="{FE6E3C01-A143-4537-8835-8BFAD47E2092}"/>
              </a:ext>
            </a:extLst>
          </p:cNvPr>
          <p:cNvSpPr txBox="1"/>
          <p:nvPr/>
        </p:nvSpPr>
        <p:spPr>
          <a:xfrm>
            <a:off x="1" y="1535587"/>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3.</a:t>
            </a:r>
            <a:r>
              <a:rPr lang="ru-RU"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solidFill>
                  <a:schemeClr val="accent6">
                    <a:lumMod val="50000"/>
                  </a:schemeClr>
                </a:solidFill>
                <a:latin typeface="Times New Roman" panose="02020603050405020304" pitchFamily="18" charset="0"/>
                <a:cs typeface="Times New Roman" panose="02020603050405020304" pitchFamily="18" charset="0"/>
              </a:rPr>
              <a:t> Interactions with</a:t>
            </a:r>
            <a:r>
              <a:rPr lang="uk-UA" sz="2400" b="1" i="1" dirty="0">
                <a:solidFill>
                  <a:schemeClr val="accent6">
                    <a:lumMod val="50000"/>
                  </a:schemeClr>
                </a:solidFill>
                <a:latin typeface="Times New Roman" panose="02020603050405020304" pitchFamily="18" charset="0"/>
                <a:cs typeface="Times New Roman" panose="02020603050405020304" pitchFamily="18" charset="0"/>
              </a:rPr>
              <a:t> </a:t>
            </a:r>
            <a:r>
              <a:rPr lang="en-US" sz="2400" b="1" i="1" dirty="0" err="1">
                <a:solidFill>
                  <a:schemeClr val="accent6">
                    <a:lumMod val="50000"/>
                  </a:schemeClr>
                </a:solidFill>
                <a:latin typeface="Times New Roman" panose="02020603050405020304" pitchFamily="18" charset="0"/>
                <a:cs typeface="Times New Roman" panose="02020603050405020304" pitchFamily="18" charset="0"/>
              </a:rPr>
              <a:t>Na</a:t>
            </a:r>
            <a:r>
              <a:rPr lang="en-US" sz="2400" b="1" i="1" baseline="-25000" dirty="0" err="1">
                <a:solidFill>
                  <a:schemeClr val="accent6">
                    <a:lumMod val="50000"/>
                  </a:schemeClr>
                </a:solidFill>
                <a:latin typeface="Times New Roman" panose="02020603050405020304" pitchFamily="18" charset="0"/>
                <a:cs typeface="Times New Roman" panose="02020603050405020304" pitchFamily="18" charset="0"/>
              </a:rPr>
              <a:t>metalic</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b="1" i="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E983CA8B-D8F1-4158-BB63-88DBFB552F73}"/>
              </a:ext>
            </a:extLst>
          </p:cNvPr>
          <p:cNvSpPr txBox="1"/>
          <p:nvPr/>
        </p:nvSpPr>
        <p:spPr>
          <a:xfrm>
            <a:off x="1" y="3767869"/>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4.</a:t>
            </a:r>
            <a:r>
              <a:rPr lang="ru-RU"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solidFill>
                  <a:schemeClr val="accent6">
                    <a:lumMod val="50000"/>
                  </a:schemeClr>
                </a:solidFill>
                <a:latin typeface="Times New Roman" panose="02020603050405020304" pitchFamily="18" charset="0"/>
                <a:cs typeface="Times New Roman" panose="02020603050405020304" pitchFamily="18" charset="0"/>
              </a:rPr>
              <a:t> Alkylation (production of secondary and tertiary amines) </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b="1" i="1"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21" name="Object 14">
            <a:extLst>
              <a:ext uri="{FF2B5EF4-FFF2-40B4-BE49-F238E27FC236}">
                <a16:creationId xmlns:a16="http://schemas.microsoft.com/office/drawing/2014/main" id="{0E177BFE-57D7-4511-BE8E-5DBDA344DE0B}"/>
              </a:ext>
            </a:extLst>
          </p:cNvPr>
          <p:cNvGraphicFramePr>
            <a:graphicFrameLocks noChangeAspect="1"/>
          </p:cNvGraphicFramePr>
          <p:nvPr>
            <p:extLst>
              <p:ext uri="{D42A27DB-BD31-4B8C-83A1-F6EECF244321}">
                <p14:modId xmlns:p14="http://schemas.microsoft.com/office/powerpoint/2010/main" val="2912419632"/>
              </p:ext>
            </p:extLst>
          </p:nvPr>
        </p:nvGraphicFramePr>
        <p:xfrm>
          <a:off x="1288788" y="4421718"/>
          <a:ext cx="9451490" cy="520506"/>
        </p:xfrm>
        <a:graphic>
          <a:graphicData uri="http://schemas.openxmlformats.org/presentationml/2006/ole">
            <mc:AlternateContent xmlns:mc="http://schemas.openxmlformats.org/markup-compatibility/2006">
              <mc:Choice xmlns:v="urn:schemas-microsoft-com:vml" Requires="v">
                <p:oleObj name="CS ChemDraw Drawing" r:id="rId6" imgW="5339771" imgH="292283" progId="ChemDraw.Document.6.0">
                  <p:embed/>
                </p:oleObj>
              </mc:Choice>
              <mc:Fallback>
                <p:oleObj name="CS ChemDraw Drawing" r:id="rId6" imgW="5339771" imgH="292283" progId="ChemDraw.Document.6.0">
                  <p:embed/>
                  <p:pic>
                    <p:nvPicPr>
                      <p:cNvPr id="131086" name="Object 14">
                        <a:extLst>
                          <a:ext uri="{FF2B5EF4-FFF2-40B4-BE49-F238E27FC236}">
                            <a16:creationId xmlns:a16="http://schemas.microsoft.com/office/drawing/2014/main" id="{519FBC2F-B286-4073-B18F-2BCE204208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8788" y="4421718"/>
                        <a:ext cx="9451490" cy="520506"/>
                      </a:xfrm>
                      <a:prstGeom prst="rect">
                        <a:avLst/>
                      </a:prstGeom>
                      <a:noFill/>
                      <a:ln>
                        <a:noFill/>
                      </a:ln>
                      <a:effectLst/>
                    </p:spPr>
                  </p:pic>
                </p:oleObj>
              </mc:Fallback>
            </mc:AlternateContent>
          </a:graphicData>
        </a:graphic>
      </p:graphicFrame>
      <p:sp>
        <p:nvSpPr>
          <p:cNvPr id="22" name="Rectangle 15">
            <a:extLst>
              <a:ext uri="{FF2B5EF4-FFF2-40B4-BE49-F238E27FC236}">
                <a16:creationId xmlns:a16="http://schemas.microsoft.com/office/drawing/2014/main" id="{EA5427F4-E33F-484A-80A8-A027497266BD}"/>
              </a:ext>
            </a:extLst>
          </p:cNvPr>
          <p:cNvSpPr>
            <a:spLocks noChangeArrowheads="1"/>
          </p:cNvSpPr>
          <p:nvPr/>
        </p:nvSpPr>
        <p:spPr bwMode="auto">
          <a:xfrm>
            <a:off x="7929181" y="4793652"/>
            <a:ext cx="17144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diethylamine</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23" name="Object 16">
            <a:extLst>
              <a:ext uri="{FF2B5EF4-FFF2-40B4-BE49-F238E27FC236}">
                <a16:creationId xmlns:a16="http://schemas.microsoft.com/office/drawing/2014/main" id="{DFE7177D-3355-4053-BB6F-E55A0CEA34F3}"/>
              </a:ext>
            </a:extLst>
          </p:cNvPr>
          <p:cNvGraphicFramePr>
            <a:graphicFrameLocks noChangeAspect="1"/>
          </p:cNvGraphicFramePr>
          <p:nvPr>
            <p:extLst>
              <p:ext uri="{D42A27DB-BD31-4B8C-83A1-F6EECF244321}">
                <p14:modId xmlns:p14="http://schemas.microsoft.com/office/powerpoint/2010/main" val="1914004071"/>
              </p:ext>
            </p:extLst>
          </p:nvPr>
        </p:nvGraphicFramePr>
        <p:xfrm>
          <a:off x="2086564" y="5134408"/>
          <a:ext cx="7665187" cy="1055534"/>
        </p:xfrm>
        <a:graphic>
          <a:graphicData uri="http://schemas.openxmlformats.org/presentationml/2006/ole">
            <mc:AlternateContent xmlns:mc="http://schemas.openxmlformats.org/markup-compatibility/2006">
              <mc:Choice xmlns:v="urn:schemas-microsoft-com:vml" Requires="v">
                <p:oleObj name="CS ChemDraw Drawing" r:id="rId8" imgW="4518193" imgH="618378" progId="ChemDraw.Document.6.0">
                  <p:embed/>
                </p:oleObj>
              </mc:Choice>
              <mc:Fallback>
                <p:oleObj name="CS ChemDraw Drawing" r:id="rId8" imgW="4518193" imgH="618378" progId="ChemDraw.Document.6.0">
                  <p:embed/>
                  <p:pic>
                    <p:nvPicPr>
                      <p:cNvPr id="131088" name="Object 16">
                        <a:extLst>
                          <a:ext uri="{FF2B5EF4-FFF2-40B4-BE49-F238E27FC236}">
                            <a16:creationId xmlns:a16="http://schemas.microsoft.com/office/drawing/2014/main" id="{5AB7E800-ED33-481F-A416-CEA4E1C7B0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6564" y="5134408"/>
                        <a:ext cx="7665187" cy="1055534"/>
                      </a:xfrm>
                      <a:prstGeom prst="rect">
                        <a:avLst/>
                      </a:prstGeom>
                      <a:noFill/>
                      <a:ln>
                        <a:noFill/>
                      </a:ln>
                      <a:effectLst/>
                    </p:spPr>
                  </p:pic>
                </p:oleObj>
              </mc:Fallback>
            </mc:AlternateContent>
          </a:graphicData>
        </a:graphic>
      </p:graphicFrame>
      <p:sp>
        <p:nvSpPr>
          <p:cNvPr id="24" name="Rectangle 17">
            <a:extLst>
              <a:ext uri="{FF2B5EF4-FFF2-40B4-BE49-F238E27FC236}">
                <a16:creationId xmlns:a16="http://schemas.microsoft.com/office/drawing/2014/main" id="{C58323FB-B50A-4163-9AC1-BCC319ED87B8}"/>
              </a:ext>
            </a:extLst>
          </p:cNvPr>
          <p:cNvSpPr>
            <a:spLocks noChangeArrowheads="1"/>
          </p:cNvSpPr>
          <p:nvPr/>
        </p:nvSpPr>
        <p:spPr bwMode="auto">
          <a:xfrm>
            <a:off x="6786137" y="6197460"/>
            <a:ext cx="31321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dimethylethylamine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CEBA6E09-4DAE-45D1-B8B5-6A0EB428FCB2}"/>
              </a:ext>
            </a:extLst>
          </p:cNvPr>
          <p:cNvSpPr txBox="1"/>
          <p:nvPr/>
        </p:nvSpPr>
        <p:spPr>
          <a:xfrm>
            <a:off x="5014273" y="2799284"/>
            <a:ext cx="1081725"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dirty="0">
                <a:solidFill>
                  <a:schemeClr val="accent6">
                    <a:lumMod val="50000"/>
                  </a:schemeClr>
                </a:solidFill>
                <a:latin typeface="Times New Roman" panose="02020603050405020304" pitchFamily="18" charset="0"/>
                <a:cs typeface="Times New Roman" panose="02020603050405020304" pitchFamily="18" charset="0"/>
              </a:rPr>
              <a:t>easily</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640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4977554-B1D3-4754-BB26-7604C38E29E7}"/>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D5213273-5F8F-4CAE-BC86-04092E27451A}"/>
              </a:ext>
            </a:extLst>
          </p:cNvPr>
          <p:cNvSpPr txBox="1"/>
          <p:nvPr/>
        </p:nvSpPr>
        <p:spPr>
          <a:xfrm>
            <a:off x="2613025" y="643384"/>
            <a:ext cx="9578975" cy="461665"/>
          </a:xfrm>
          <a:prstGeom prst="rect">
            <a:avLst/>
          </a:prstGeom>
          <a:noFill/>
        </p:spPr>
        <p:txBody>
          <a:bodyPr wrap="square">
            <a:spAutoFit/>
          </a:bodyPr>
          <a:lstStyle/>
          <a:p>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5.</a:t>
            </a:r>
            <a:r>
              <a:rPr lang="ru-RU"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solidFill>
                  <a:schemeClr val="accent6">
                    <a:lumMod val="50000"/>
                  </a:schemeClr>
                </a:solidFill>
                <a:latin typeface="Times New Roman" panose="02020603050405020304" pitchFamily="18" charset="0"/>
                <a:cs typeface="Times New Roman" panose="02020603050405020304" pitchFamily="18" charset="0"/>
              </a:rPr>
              <a:t> Acylation (substitution of H on a carboxylic acid residue) </a:t>
            </a:r>
            <a:r>
              <a:rPr lang="uk-UA" sz="2400" b="1" i="1" dirty="0">
                <a:solidFill>
                  <a:schemeClr val="accent6">
                    <a:lumMod val="50000"/>
                  </a:schemeClr>
                </a:solidFill>
                <a:latin typeface="Times New Roman" panose="02020603050405020304" pitchFamily="18" charset="0"/>
                <a:cs typeface="Times New Roman" panose="02020603050405020304" pitchFamily="18" charset="0"/>
              </a:rPr>
              <a:t>:</a:t>
            </a:r>
            <a:endParaRPr lang="uk-UA" b="1" i="1"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4" name="Object 5">
            <a:extLst>
              <a:ext uri="{FF2B5EF4-FFF2-40B4-BE49-F238E27FC236}">
                <a16:creationId xmlns:a16="http://schemas.microsoft.com/office/drawing/2014/main" id="{BC390AAC-F1BB-4A9A-BA83-92E1A3526994}"/>
              </a:ext>
            </a:extLst>
          </p:cNvPr>
          <p:cNvGraphicFramePr>
            <a:graphicFrameLocks noChangeAspect="1"/>
          </p:cNvGraphicFramePr>
          <p:nvPr>
            <p:extLst>
              <p:ext uri="{D42A27DB-BD31-4B8C-83A1-F6EECF244321}">
                <p14:modId xmlns:p14="http://schemas.microsoft.com/office/powerpoint/2010/main" val="1514413410"/>
              </p:ext>
            </p:extLst>
          </p:nvPr>
        </p:nvGraphicFramePr>
        <p:xfrm>
          <a:off x="3192823" y="1047692"/>
          <a:ext cx="5531734" cy="1693053"/>
        </p:xfrm>
        <a:graphic>
          <a:graphicData uri="http://schemas.openxmlformats.org/presentationml/2006/ole">
            <mc:AlternateContent xmlns:mc="http://schemas.openxmlformats.org/markup-compatibility/2006">
              <mc:Choice xmlns:v="urn:schemas-microsoft-com:vml" Requires="v">
                <p:oleObj name="CS ChemDraw Drawing" r:id="rId2" imgW="4620605" imgH="1413947" progId="ChemDraw.Document.6.0">
                  <p:embed/>
                </p:oleObj>
              </mc:Choice>
              <mc:Fallback>
                <p:oleObj name="CS ChemDraw Drawing" r:id="rId2" imgW="4620605" imgH="1413947" progId="ChemDraw.Document.6.0">
                  <p:embed/>
                  <p:pic>
                    <p:nvPicPr>
                      <p:cNvPr id="245763" name="Object 5">
                        <a:extLst>
                          <a:ext uri="{FF2B5EF4-FFF2-40B4-BE49-F238E27FC236}">
                            <a16:creationId xmlns:a16="http://schemas.microsoft.com/office/drawing/2014/main" id="{9894557D-FDFB-41C4-96D5-2DCB0238EC26}"/>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2823" y="1047692"/>
                        <a:ext cx="5531734" cy="1693053"/>
                      </a:xfrm>
                      <a:prstGeom prst="rect">
                        <a:avLst/>
                      </a:prstGeom>
                      <a:noFill/>
                      <a:ln>
                        <a:noFill/>
                      </a:ln>
                      <a:effectLst/>
                    </p:spPr>
                  </p:pic>
                </p:oleObj>
              </mc:Fallback>
            </mc:AlternateContent>
          </a:graphicData>
        </a:graphic>
      </p:graphicFrame>
      <p:graphicFrame>
        <p:nvGraphicFramePr>
          <p:cNvPr id="16" name="Object 11">
            <a:extLst>
              <a:ext uri="{FF2B5EF4-FFF2-40B4-BE49-F238E27FC236}">
                <a16:creationId xmlns:a16="http://schemas.microsoft.com/office/drawing/2014/main" id="{437AF15B-AC2E-4AF6-9BFB-8B1513C4C8D9}"/>
              </a:ext>
            </a:extLst>
          </p:cNvPr>
          <p:cNvGraphicFramePr>
            <a:graphicFrameLocks noChangeAspect="1"/>
          </p:cNvGraphicFramePr>
          <p:nvPr>
            <p:extLst>
              <p:ext uri="{D42A27DB-BD31-4B8C-83A1-F6EECF244321}">
                <p14:modId xmlns:p14="http://schemas.microsoft.com/office/powerpoint/2010/main" val="1779498582"/>
              </p:ext>
            </p:extLst>
          </p:nvPr>
        </p:nvGraphicFramePr>
        <p:xfrm>
          <a:off x="1066800" y="2566040"/>
          <a:ext cx="7839075" cy="1309688"/>
        </p:xfrm>
        <a:graphic>
          <a:graphicData uri="http://schemas.openxmlformats.org/presentationml/2006/ole">
            <mc:AlternateContent xmlns:mc="http://schemas.openxmlformats.org/markup-compatibility/2006">
              <mc:Choice xmlns:v="urn:schemas-microsoft-com:vml" Requires="v">
                <p:oleObj name="CS ChemDraw Drawing" r:id="rId4" imgW="5198019" imgH="868070" progId="ChemDraw.Document.6.0">
                  <p:embed/>
                </p:oleObj>
              </mc:Choice>
              <mc:Fallback>
                <p:oleObj name="CS ChemDraw Drawing" r:id="rId4" imgW="5198019" imgH="868070" progId="ChemDraw.Document.6.0">
                  <p:embed/>
                  <p:pic>
                    <p:nvPicPr>
                      <p:cNvPr id="246787" name="Object 11">
                        <a:extLst>
                          <a:ext uri="{FF2B5EF4-FFF2-40B4-BE49-F238E27FC236}">
                            <a16:creationId xmlns:a16="http://schemas.microsoft.com/office/drawing/2014/main" id="{3F9EA249-80DF-4B00-8916-62017A2BA9B5}"/>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566040"/>
                        <a:ext cx="7839075" cy="1309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 name="Object 20">
            <a:extLst>
              <a:ext uri="{FF2B5EF4-FFF2-40B4-BE49-F238E27FC236}">
                <a16:creationId xmlns:a16="http://schemas.microsoft.com/office/drawing/2014/main" id="{FB7EA74E-2857-4EC6-9EC3-94694A3CF5DB}"/>
              </a:ext>
            </a:extLst>
          </p:cNvPr>
          <p:cNvGraphicFramePr>
            <a:graphicFrameLocks noChangeAspect="1"/>
          </p:cNvGraphicFramePr>
          <p:nvPr>
            <p:extLst>
              <p:ext uri="{D42A27DB-BD31-4B8C-83A1-F6EECF244321}">
                <p14:modId xmlns:p14="http://schemas.microsoft.com/office/powerpoint/2010/main" val="1853825326"/>
              </p:ext>
            </p:extLst>
          </p:nvPr>
        </p:nvGraphicFramePr>
        <p:xfrm>
          <a:off x="732631" y="4390424"/>
          <a:ext cx="8507412" cy="1789112"/>
        </p:xfrm>
        <a:graphic>
          <a:graphicData uri="http://schemas.openxmlformats.org/presentationml/2006/ole">
            <mc:AlternateContent xmlns:mc="http://schemas.openxmlformats.org/markup-compatibility/2006">
              <mc:Choice xmlns:v="urn:schemas-microsoft-com:vml" Requires="v">
                <p:oleObj name="CS ChemDraw Drawing" r:id="rId6" imgW="6086246" imgH="1279997" progId="ChemDraw.Document.6.0">
                  <p:embed/>
                </p:oleObj>
              </mc:Choice>
              <mc:Fallback>
                <p:oleObj name="CS ChemDraw Drawing" r:id="rId6" imgW="6086246" imgH="1279997" progId="ChemDraw.Document.6.0">
                  <p:embed/>
                  <p:pic>
                    <p:nvPicPr>
                      <p:cNvPr id="246788" name="Object 20">
                        <a:extLst>
                          <a:ext uri="{FF2B5EF4-FFF2-40B4-BE49-F238E27FC236}">
                            <a16:creationId xmlns:a16="http://schemas.microsoft.com/office/drawing/2014/main" id="{AEB8417C-7D48-4FCA-A3A9-C056582C7ABB}"/>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631" y="4390424"/>
                        <a:ext cx="8507412" cy="178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Rectangle 13">
            <a:extLst>
              <a:ext uri="{FF2B5EF4-FFF2-40B4-BE49-F238E27FC236}">
                <a16:creationId xmlns:a16="http://schemas.microsoft.com/office/drawing/2014/main" id="{91125F5E-229D-4284-9FAA-6C16BDEA6FDF}"/>
              </a:ext>
            </a:extLst>
          </p:cNvPr>
          <p:cNvSpPr>
            <a:spLocks noChangeArrowheads="1"/>
          </p:cNvSpPr>
          <p:nvPr/>
        </p:nvSpPr>
        <p:spPr bwMode="auto">
          <a:xfrm>
            <a:off x="9484232" y="2927693"/>
            <a:ext cx="21605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acetylethylamine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9" name="Rectangle 22">
            <a:extLst>
              <a:ext uri="{FF2B5EF4-FFF2-40B4-BE49-F238E27FC236}">
                <a16:creationId xmlns:a16="http://schemas.microsoft.com/office/drawing/2014/main" id="{CF16AA99-B111-4784-B32A-7BF86558EFB7}"/>
              </a:ext>
            </a:extLst>
          </p:cNvPr>
          <p:cNvSpPr>
            <a:spLocks noChangeArrowheads="1"/>
          </p:cNvSpPr>
          <p:nvPr/>
        </p:nvSpPr>
        <p:spPr bwMode="auto">
          <a:xfrm>
            <a:off x="9484232" y="4870728"/>
            <a:ext cx="23995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acetyldiethylamine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7206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D3EE56A-9F1E-4FDA-9A60-E9E5CA35EAC0}"/>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4BFBEDE-1644-4EE7-96CE-DE91F3CE6BBB}"/>
              </a:ext>
            </a:extLst>
          </p:cNvPr>
          <p:cNvSpPr txBox="1"/>
          <p:nvPr/>
        </p:nvSpPr>
        <p:spPr>
          <a:xfrm>
            <a:off x="0" y="969579"/>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6.</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 Reaction with HNO</a:t>
            </a:r>
            <a:r>
              <a:rPr lang="en-US" sz="2400" b="1" i="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 (HONO) or its salts </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9" name="Rectangle 7">
            <a:extLst>
              <a:ext uri="{FF2B5EF4-FFF2-40B4-BE49-F238E27FC236}">
                <a16:creationId xmlns:a16="http://schemas.microsoft.com/office/drawing/2014/main" id="{C4414101-757D-445D-BDB6-559E29E367ED}"/>
              </a:ext>
            </a:extLst>
          </p:cNvPr>
          <p:cNvSpPr>
            <a:spLocks noChangeArrowheads="1"/>
          </p:cNvSpPr>
          <p:nvPr/>
        </p:nvSpPr>
        <p:spPr bwMode="auto">
          <a:xfrm>
            <a:off x="1955004" y="1463334"/>
            <a:ext cx="8281987" cy="36830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tx1"/>
                </a:solidFill>
                <a:latin typeface="Constantia" panose="02030602050306030303" pitchFamily="18" charset="0"/>
              </a:rPr>
              <a:t>primary amines</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alcohols</a:t>
            </a:r>
            <a:r>
              <a:rPr lang="uk-UA" altLang="uk-UA" dirty="0">
                <a:solidFill>
                  <a:schemeClr val="tx1"/>
                </a:solidFill>
                <a:latin typeface="Constantia" panose="02030602050306030303" pitchFamily="18" charset="0"/>
              </a:rPr>
              <a:t> + </a:t>
            </a:r>
            <a:r>
              <a:rPr lang="en-US" altLang="uk-UA" dirty="0">
                <a:solidFill>
                  <a:schemeClr val="tx1"/>
                </a:solidFill>
                <a:latin typeface="Constantia" panose="02030602050306030303" pitchFamily="18" charset="0"/>
              </a:rPr>
              <a:t>N</a:t>
            </a:r>
            <a:r>
              <a:rPr lang="en-US" altLang="uk-UA" baseline="-25000" dirty="0">
                <a:solidFill>
                  <a:schemeClr val="tx1"/>
                </a:solidFill>
                <a:latin typeface="Constantia" panose="02030602050306030303" pitchFamily="18" charset="0"/>
              </a:rPr>
              <a:t>2</a:t>
            </a:r>
            <a:r>
              <a:rPr lang="en-US" altLang="uk-UA" dirty="0">
                <a:solidFill>
                  <a:schemeClr val="tx1"/>
                </a:solidFill>
                <a:latin typeface="Constantia" panose="02030602050306030303" pitchFamily="18" charset="0"/>
              </a:rPr>
              <a:t> + H</a:t>
            </a:r>
            <a:r>
              <a:rPr lang="en-US" altLang="uk-UA" baseline="-25000" dirty="0">
                <a:solidFill>
                  <a:schemeClr val="tx1"/>
                </a:solidFill>
                <a:latin typeface="Constantia" panose="02030602050306030303" pitchFamily="18" charset="0"/>
              </a:rPr>
              <a:t>2</a:t>
            </a:r>
            <a:r>
              <a:rPr lang="en-US" altLang="uk-UA" dirty="0">
                <a:solidFill>
                  <a:schemeClr val="tx1"/>
                </a:solidFill>
                <a:latin typeface="Constantia" panose="02030602050306030303" pitchFamily="18" charset="0"/>
              </a:rPr>
              <a:t>O</a:t>
            </a:r>
            <a:r>
              <a:rPr lang="uk-UA" altLang="uk-UA" dirty="0">
                <a:solidFill>
                  <a:schemeClr val="tx1"/>
                </a:solidFill>
                <a:latin typeface="Constantia" panose="02030602050306030303" pitchFamily="18" charset="0"/>
              </a:rPr>
              <a:t>  </a:t>
            </a:r>
          </a:p>
        </p:txBody>
      </p:sp>
      <p:graphicFrame>
        <p:nvGraphicFramePr>
          <p:cNvPr id="10" name="Object 11">
            <a:extLst>
              <a:ext uri="{FF2B5EF4-FFF2-40B4-BE49-F238E27FC236}">
                <a16:creationId xmlns:a16="http://schemas.microsoft.com/office/drawing/2014/main" id="{AA518234-FDB4-4D75-BCB1-08FF67531B28}"/>
              </a:ext>
            </a:extLst>
          </p:cNvPr>
          <p:cNvGraphicFramePr>
            <a:graphicFrameLocks noChangeAspect="1"/>
          </p:cNvGraphicFramePr>
          <p:nvPr>
            <p:extLst>
              <p:ext uri="{D42A27DB-BD31-4B8C-83A1-F6EECF244321}">
                <p14:modId xmlns:p14="http://schemas.microsoft.com/office/powerpoint/2010/main" val="56721501"/>
              </p:ext>
            </p:extLst>
          </p:nvPr>
        </p:nvGraphicFramePr>
        <p:xfrm>
          <a:off x="981935" y="2074275"/>
          <a:ext cx="10228129" cy="541648"/>
        </p:xfrm>
        <a:graphic>
          <a:graphicData uri="http://schemas.openxmlformats.org/presentationml/2006/ole">
            <mc:AlternateContent xmlns:mc="http://schemas.openxmlformats.org/markup-compatibility/2006">
              <mc:Choice xmlns:v="urn:schemas-microsoft-com:vml" Requires="v">
                <p:oleObj name="CS ChemDraw Drawing" r:id="rId2" imgW="4737649" imgH="251318" progId="ChemDraw.Document.6.0">
                  <p:embed/>
                </p:oleObj>
              </mc:Choice>
              <mc:Fallback>
                <p:oleObj name="CS ChemDraw Drawing" r:id="rId2" imgW="4737649" imgH="251318" progId="ChemDraw.Document.6.0">
                  <p:embed/>
                  <p:pic>
                    <p:nvPicPr>
                      <p:cNvPr id="143371" name="Object 11">
                        <a:extLst>
                          <a:ext uri="{FF2B5EF4-FFF2-40B4-BE49-F238E27FC236}">
                            <a16:creationId xmlns:a16="http://schemas.microsoft.com/office/drawing/2014/main" id="{583E124B-35A7-4816-81BE-0E6D2DC663A6}"/>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935" y="2074275"/>
                        <a:ext cx="10228129" cy="541648"/>
                      </a:xfrm>
                      <a:prstGeom prst="rect">
                        <a:avLst/>
                      </a:prstGeom>
                      <a:noFill/>
                      <a:ln>
                        <a:noFill/>
                      </a:ln>
                      <a:effectLst/>
                    </p:spPr>
                  </p:pic>
                </p:oleObj>
              </mc:Fallback>
            </mc:AlternateContent>
          </a:graphicData>
        </a:graphic>
      </p:graphicFrame>
      <p:sp>
        <p:nvSpPr>
          <p:cNvPr id="13" name="Rectangle 13">
            <a:extLst>
              <a:ext uri="{FF2B5EF4-FFF2-40B4-BE49-F238E27FC236}">
                <a16:creationId xmlns:a16="http://schemas.microsoft.com/office/drawing/2014/main" id="{AD6D7DD4-7A27-43E3-980C-A5530F97DCCB}"/>
              </a:ext>
            </a:extLst>
          </p:cNvPr>
          <p:cNvSpPr>
            <a:spLocks noChangeArrowheads="1"/>
          </p:cNvSpPr>
          <p:nvPr/>
        </p:nvSpPr>
        <p:spPr bwMode="auto">
          <a:xfrm>
            <a:off x="1955003" y="3023734"/>
            <a:ext cx="8281987" cy="36933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tx1"/>
                </a:solidFill>
                <a:latin typeface="Constantia" panose="02030602050306030303" pitchFamily="18" charset="0"/>
              </a:rPr>
              <a:t>secondary amines</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a:t>
            </a:r>
            <a:r>
              <a:rPr lang="en-US" altLang="uk-UA" dirty="0" err="1">
                <a:solidFill>
                  <a:schemeClr val="tx1"/>
                </a:solidFill>
                <a:latin typeface="Constantia" panose="02030602050306030303" pitchFamily="18" charset="0"/>
              </a:rPr>
              <a:t>nitrosoamines</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H</a:t>
            </a:r>
            <a:r>
              <a:rPr lang="en-US" altLang="uk-UA" baseline="-25000" dirty="0">
                <a:solidFill>
                  <a:schemeClr val="tx1"/>
                </a:solidFill>
                <a:latin typeface="Constantia" panose="02030602050306030303" pitchFamily="18" charset="0"/>
              </a:rPr>
              <a:t>2</a:t>
            </a:r>
            <a:r>
              <a:rPr lang="en-US" altLang="uk-UA" dirty="0">
                <a:solidFill>
                  <a:schemeClr val="tx1"/>
                </a:solidFill>
                <a:latin typeface="Constantia" panose="02030602050306030303" pitchFamily="18" charset="0"/>
              </a:rPr>
              <a:t>O</a:t>
            </a:r>
            <a:r>
              <a:rPr lang="uk-UA" altLang="uk-UA" dirty="0">
                <a:solidFill>
                  <a:schemeClr val="tx1"/>
                </a:solidFill>
                <a:latin typeface="Constantia" panose="02030602050306030303" pitchFamily="18" charset="0"/>
              </a:rPr>
              <a:t>  </a:t>
            </a:r>
          </a:p>
        </p:txBody>
      </p:sp>
      <p:sp>
        <p:nvSpPr>
          <p:cNvPr id="14" name="Line 8">
            <a:extLst>
              <a:ext uri="{FF2B5EF4-FFF2-40B4-BE49-F238E27FC236}">
                <a16:creationId xmlns:a16="http://schemas.microsoft.com/office/drawing/2014/main" id="{D62EF73C-EE29-4CE4-B82E-C1C4A0D3AA9D}"/>
              </a:ext>
            </a:extLst>
          </p:cNvPr>
          <p:cNvSpPr>
            <a:spLocks noChangeShapeType="1"/>
          </p:cNvSpPr>
          <p:nvPr/>
        </p:nvSpPr>
        <p:spPr bwMode="auto">
          <a:xfrm>
            <a:off x="5384800" y="1668330"/>
            <a:ext cx="1079500"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15" name="Rectangle 9">
            <a:extLst>
              <a:ext uri="{FF2B5EF4-FFF2-40B4-BE49-F238E27FC236}">
                <a16:creationId xmlns:a16="http://schemas.microsoft.com/office/drawing/2014/main" id="{45E5A8E4-9A5A-401B-BC5D-CB8F70F3BF45}"/>
              </a:ext>
            </a:extLst>
          </p:cNvPr>
          <p:cNvSpPr>
            <a:spLocks noChangeArrowheads="1"/>
          </p:cNvSpPr>
          <p:nvPr/>
        </p:nvSpPr>
        <p:spPr bwMode="auto">
          <a:xfrm>
            <a:off x="5622925" y="1471480"/>
            <a:ext cx="946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just" eaLnBrk="1" hangingPunct="1">
              <a:spcBef>
                <a:spcPct val="0"/>
              </a:spcBef>
              <a:spcAft>
                <a:spcPct val="0"/>
              </a:spcAft>
              <a:buClrTx/>
              <a:buSzTx/>
              <a:buFontTx/>
              <a:buNone/>
            </a:pPr>
            <a:r>
              <a:rPr lang="uk-UA" altLang="uk-UA" sz="1400" dirty="0">
                <a:solidFill>
                  <a:schemeClr val="tx1"/>
                </a:solidFill>
                <a:latin typeface="Constantia" panose="02030602050306030303" pitchFamily="18" charset="0"/>
              </a:rPr>
              <a:t>+</a:t>
            </a:r>
            <a:r>
              <a:rPr lang="en-US" altLang="uk-UA" sz="1400" dirty="0">
                <a:solidFill>
                  <a:schemeClr val="tx1"/>
                </a:solidFill>
                <a:latin typeface="Constantia" panose="02030602050306030303" pitchFamily="18" charset="0"/>
              </a:rPr>
              <a:t>H</a:t>
            </a:r>
            <a:r>
              <a:rPr lang="uk-UA" altLang="uk-UA" sz="1400" dirty="0">
                <a:solidFill>
                  <a:schemeClr val="tx1"/>
                </a:solidFill>
                <a:latin typeface="Constantia" panose="02030602050306030303" pitchFamily="18" charset="0"/>
              </a:rPr>
              <a:t>О</a:t>
            </a:r>
            <a:r>
              <a:rPr lang="en-US" altLang="uk-UA" sz="1400" dirty="0">
                <a:solidFill>
                  <a:schemeClr val="tx1"/>
                </a:solidFill>
                <a:latin typeface="Constantia" panose="02030602050306030303" pitchFamily="18" charset="0"/>
              </a:rPr>
              <a:t>NO</a:t>
            </a:r>
            <a:endParaRPr lang="uk-UA" altLang="uk-UA" sz="1400" dirty="0">
              <a:solidFill>
                <a:schemeClr val="tx1"/>
              </a:solidFill>
              <a:latin typeface="Constantia" panose="02030602050306030303" pitchFamily="18" charset="0"/>
            </a:endParaRPr>
          </a:p>
        </p:txBody>
      </p:sp>
      <p:sp>
        <p:nvSpPr>
          <p:cNvPr id="16" name="Line 14">
            <a:extLst>
              <a:ext uri="{FF2B5EF4-FFF2-40B4-BE49-F238E27FC236}">
                <a16:creationId xmlns:a16="http://schemas.microsoft.com/office/drawing/2014/main" id="{F92CA45D-6828-43D6-AB40-CF9621E92E5B}"/>
              </a:ext>
            </a:extLst>
          </p:cNvPr>
          <p:cNvSpPr>
            <a:spLocks noChangeShapeType="1"/>
          </p:cNvSpPr>
          <p:nvPr/>
        </p:nvSpPr>
        <p:spPr bwMode="auto">
          <a:xfrm>
            <a:off x="5280025" y="3263978"/>
            <a:ext cx="1079500"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17" name="Rectangle 15">
            <a:extLst>
              <a:ext uri="{FF2B5EF4-FFF2-40B4-BE49-F238E27FC236}">
                <a16:creationId xmlns:a16="http://schemas.microsoft.com/office/drawing/2014/main" id="{84671388-1E3F-40A0-8CFC-F8E3916111C7}"/>
              </a:ext>
            </a:extLst>
          </p:cNvPr>
          <p:cNvSpPr>
            <a:spLocks noChangeArrowheads="1"/>
          </p:cNvSpPr>
          <p:nvPr/>
        </p:nvSpPr>
        <p:spPr bwMode="auto">
          <a:xfrm>
            <a:off x="5518150" y="3067128"/>
            <a:ext cx="946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just" eaLnBrk="1" hangingPunct="1">
              <a:spcBef>
                <a:spcPct val="0"/>
              </a:spcBef>
              <a:spcAft>
                <a:spcPct val="0"/>
              </a:spcAft>
              <a:buClrTx/>
              <a:buSzTx/>
              <a:buFontTx/>
              <a:buNone/>
            </a:pPr>
            <a:r>
              <a:rPr lang="uk-UA" altLang="uk-UA" sz="1400" dirty="0">
                <a:solidFill>
                  <a:schemeClr val="tx1"/>
                </a:solidFill>
                <a:latin typeface="Constantia" panose="02030602050306030303" pitchFamily="18" charset="0"/>
              </a:rPr>
              <a:t>+</a:t>
            </a:r>
            <a:r>
              <a:rPr lang="en-US" altLang="uk-UA" sz="1400" dirty="0">
                <a:solidFill>
                  <a:schemeClr val="tx1"/>
                </a:solidFill>
                <a:latin typeface="Constantia" panose="02030602050306030303" pitchFamily="18" charset="0"/>
              </a:rPr>
              <a:t>H</a:t>
            </a:r>
            <a:r>
              <a:rPr lang="uk-UA" altLang="uk-UA" sz="1400" dirty="0">
                <a:solidFill>
                  <a:schemeClr val="tx1"/>
                </a:solidFill>
                <a:latin typeface="Constantia" panose="02030602050306030303" pitchFamily="18" charset="0"/>
              </a:rPr>
              <a:t>О</a:t>
            </a:r>
            <a:r>
              <a:rPr lang="en-US" altLang="uk-UA" sz="1400" dirty="0">
                <a:solidFill>
                  <a:schemeClr val="tx1"/>
                </a:solidFill>
                <a:latin typeface="Constantia" panose="02030602050306030303" pitchFamily="18" charset="0"/>
              </a:rPr>
              <a:t>NO</a:t>
            </a:r>
            <a:endParaRPr lang="uk-UA" altLang="uk-UA" sz="1400" dirty="0">
              <a:solidFill>
                <a:schemeClr val="tx1"/>
              </a:solidFill>
              <a:latin typeface="Constantia" panose="02030602050306030303" pitchFamily="18" charset="0"/>
            </a:endParaRPr>
          </a:p>
        </p:txBody>
      </p:sp>
      <p:graphicFrame>
        <p:nvGraphicFramePr>
          <p:cNvPr id="18" name="Object 16">
            <a:extLst>
              <a:ext uri="{FF2B5EF4-FFF2-40B4-BE49-F238E27FC236}">
                <a16:creationId xmlns:a16="http://schemas.microsoft.com/office/drawing/2014/main" id="{F47EBD9F-78B2-4087-A1C4-4A39163A5886}"/>
              </a:ext>
            </a:extLst>
          </p:cNvPr>
          <p:cNvGraphicFramePr>
            <a:graphicFrameLocks noChangeAspect="1"/>
          </p:cNvGraphicFramePr>
          <p:nvPr>
            <p:extLst>
              <p:ext uri="{D42A27DB-BD31-4B8C-83A1-F6EECF244321}">
                <p14:modId xmlns:p14="http://schemas.microsoft.com/office/powerpoint/2010/main" val="3002338911"/>
              </p:ext>
            </p:extLst>
          </p:nvPr>
        </p:nvGraphicFramePr>
        <p:xfrm>
          <a:off x="2775833" y="3429000"/>
          <a:ext cx="6640334" cy="1063336"/>
        </p:xfrm>
        <a:graphic>
          <a:graphicData uri="http://schemas.openxmlformats.org/presentationml/2006/ole">
            <mc:AlternateContent xmlns:mc="http://schemas.openxmlformats.org/markup-compatibility/2006">
              <mc:Choice xmlns:v="urn:schemas-microsoft-com:vml" Requires="v">
                <p:oleObj name="CS ChemDraw Drawing" r:id="rId4" imgW="4192097" imgH="604723" progId="ChemDraw.Document.6.0">
                  <p:embed/>
                </p:oleObj>
              </mc:Choice>
              <mc:Fallback>
                <p:oleObj name="CS ChemDraw Drawing" r:id="rId4" imgW="4192097" imgH="604723" progId="ChemDraw.Document.6.0">
                  <p:embed/>
                  <p:pic>
                    <p:nvPicPr>
                      <p:cNvPr id="143376" name="Object 16">
                        <a:extLst>
                          <a:ext uri="{FF2B5EF4-FFF2-40B4-BE49-F238E27FC236}">
                            <a16:creationId xmlns:a16="http://schemas.microsoft.com/office/drawing/2014/main" id="{F0F599A9-2863-4843-9C39-B5C6F5A96E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5833" y="3429000"/>
                        <a:ext cx="6640334" cy="1063336"/>
                      </a:xfrm>
                      <a:prstGeom prst="rect">
                        <a:avLst/>
                      </a:prstGeom>
                      <a:noFill/>
                      <a:ln>
                        <a:noFill/>
                      </a:ln>
                      <a:effectLst/>
                    </p:spPr>
                  </p:pic>
                </p:oleObj>
              </mc:Fallback>
            </mc:AlternateContent>
          </a:graphicData>
        </a:graphic>
      </p:graphicFrame>
      <p:sp>
        <p:nvSpPr>
          <p:cNvPr id="19" name="Rectangle 17">
            <a:extLst>
              <a:ext uri="{FF2B5EF4-FFF2-40B4-BE49-F238E27FC236}">
                <a16:creationId xmlns:a16="http://schemas.microsoft.com/office/drawing/2014/main" id="{4FD587F8-DA31-4035-8DBE-F81EA2D0CA09}"/>
              </a:ext>
            </a:extLst>
          </p:cNvPr>
          <p:cNvSpPr>
            <a:spLocks noChangeArrowheads="1"/>
          </p:cNvSpPr>
          <p:nvPr/>
        </p:nvSpPr>
        <p:spPr bwMode="auto">
          <a:xfrm>
            <a:off x="1955003" y="4741936"/>
            <a:ext cx="8281987" cy="36933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dirty="0">
                <a:solidFill>
                  <a:schemeClr val="tx1"/>
                </a:solidFill>
                <a:latin typeface="Constantia" panose="02030602050306030303" pitchFamily="18" charset="0"/>
              </a:rPr>
              <a:t>tertiary amines</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a:t>
            </a:r>
            <a:r>
              <a:rPr lang="uk-UA" altLang="uk-UA" dirty="0">
                <a:solidFill>
                  <a:schemeClr val="tx1"/>
                </a:solidFill>
                <a:latin typeface="Constantia" panose="02030602050306030303" pitchFamily="18" charset="0"/>
              </a:rPr>
              <a:t>	</a:t>
            </a:r>
            <a:r>
              <a:rPr lang="en-US" altLang="uk-UA" dirty="0">
                <a:solidFill>
                  <a:schemeClr val="tx1"/>
                </a:solidFill>
                <a:latin typeface="Constantia" panose="02030602050306030303" pitchFamily="18" charset="0"/>
              </a:rPr>
              <a:t> do not interact</a:t>
            </a:r>
            <a:endParaRPr lang="uk-UA" altLang="uk-UA" dirty="0">
              <a:solidFill>
                <a:schemeClr val="tx1"/>
              </a:solidFill>
              <a:latin typeface="Constantia" panose="02030602050306030303" pitchFamily="18" charset="0"/>
            </a:endParaRPr>
          </a:p>
        </p:txBody>
      </p:sp>
      <p:sp>
        <p:nvSpPr>
          <p:cNvPr id="20" name="Line 18">
            <a:extLst>
              <a:ext uri="{FF2B5EF4-FFF2-40B4-BE49-F238E27FC236}">
                <a16:creationId xmlns:a16="http://schemas.microsoft.com/office/drawing/2014/main" id="{8CE84A66-5861-4A22-9536-46C3F88753DC}"/>
              </a:ext>
            </a:extLst>
          </p:cNvPr>
          <p:cNvSpPr>
            <a:spLocks noChangeShapeType="1"/>
          </p:cNvSpPr>
          <p:nvPr/>
        </p:nvSpPr>
        <p:spPr bwMode="auto">
          <a:xfrm>
            <a:off x="5588790" y="4969465"/>
            <a:ext cx="1079500"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1" name="Rectangle 19">
            <a:extLst>
              <a:ext uri="{FF2B5EF4-FFF2-40B4-BE49-F238E27FC236}">
                <a16:creationId xmlns:a16="http://schemas.microsoft.com/office/drawing/2014/main" id="{49AD16EF-C57B-40F1-9E4D-A3223965F6B2}"/>
              </a:ext>
            </a:extLst>
          </p:cNvPr>
          <p:cNvSpPr>
            <a:spLocks noChangeArrowheads="1"/>
          </p:cNvSpPr>
          <p:nvPr/>
        </p:nvSpPr>
        <p:spPr bwMode="auto">
          <a:xfrm>
            <a:off x="5801515" y="4759915"/>
            <a:ext cx="946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just" eaLnBrk="1" hangingPunct="1">
              <a:spcBef>
                <a:spcPct val="0"/>
              </a:spcBef>
              <a:spcAft>
                <a:spcPct val="0"/>
              </a:spcAft>
              <a:buClrTx/>
              <a:buSzTx/>
              <a:buFontTx/>
              <a:buNone/>
            </a:pPr>
            <a:r>
              <a:rPr lang="uk-UA" altLang="uk-UA" sz="1400">
                <a:solidFill>
                  <a:schemeClr val="tx1"/>
                </a:solidFill>
                <a:latin typeface="Constantia" panose="02030602050306030303" pitchFamily="18" charset="0"/>
              </a:rPr>
              <a:t>+</a:t>
            </a:r>
            <a:r>
              <a:rPr lang="en-US" altLang="uk-UA" sz="1400">
                <a:solidFill>
                  <a:schemeClr val="tx1"/>
                </a:solidFill>
                <a:latin typeface="Constantia" panose="02030602050306030303" pitchFamily="18" charset="0"/>
              </a:rPr>
              <a:t>H</a:t>
            </a:r>
            <a:r>
              <a:rPr lang="uk-UA" altLang="uk-UA" sz="1400">
                <a:solidFill>
                  <a:schemeClr val="tx1"/>
                </a:solidFill>
                <a:latin typeface="Constantia" panose="02030602050306030303" pitchFamily="18" charset="0"/>
              </a:rPr>
              <a:t>О</a:t>
            </a:r>
            <a:r>
              <a:rPr lang="en-US" altLang="uk-UA" sz="1400">
                <a:solidFill>
                  <a:schemeClr val="tx1"/>
                </a:solidFill>
                <a:latin typeface="Constantia" panose="02030602050306030303" pitchFamily="18" charset="0"/>
              </a:rPr>
              <a:t>NO</a:t>
            </a:r>
            <a:endParaRPr lang="uk-UA" altLang="uk-UA" sz="1400">
              <a:solidFill>
                <a:schemeClr val="tx1"/>
              </a:solidFill>
              <a:latin typeface="Constantia" panose="02030602050306030303" pitchFamily="18" charset="0"/>
            </a:endParaRPr>
          </a:p>
        </p:txBody>
      </p:sp>
      <p:graphicFrame>
        <p:nvGraphicFramePr>
          <p:cNvPr id="22" name="Object 20">
            <a:extLst>
              <a:ext uri="{FF2B5EF4-FFF2-40B4-BE49-F238E27FC236}">
                <a16:creationId xmlns:a16="http://schemas.microsoft.com/office/drawing/2014/main" id="{E7D523F0-D795-449C-A70C-9B90A3F84147}"/>
              </a:ext>
            </a:extLst>
          </p:cNvPr>
          <p:cNvGraphicFramePr>
            <a:graphicFrameLocks noChangeAspect="1"/>
          </p:cNvGraphicFramePr>
          <p:nvPr>
            <p:extLst>
              <p:ext uri="{D42A27DB-BD31-4B8C-83A1-F6EECF244321}">
                <p14:modId xmlns:p14="http://schemas.microsoft.com/office/powerpoint/2010/main" val="3248042758"/>
              </p:ext>
            </p:extLst>
          </p:nvPr>
        </p:nvGraphicFramePr>
        <p:xfrm>
          <a:off x="3556070" y="5385818"/>
          <a:ext cx="4490890" cy="1098457"/>
        </p:xfrm>
        <a:graphic>
          <a:graphicData uri="http://schemas.openxmlformats.org/presentationml/2006/ole">
            <mc:AlternateContent xmlns:mc="http://schemas.openxmlformats.org/markup-compatibility/2006">
              <mc:Choice xmlns:v="urn:schemas-microsoft-com:vml" Requires="v">
                <p:oleObj name="CS ChemDraw Drawing" r:id="rId6" imgW="2645176" imgH="584891" progId="ChemDraw.Document.6.0">
                  <p:embed/>
                </p:oleObj>
              </mc:Choice>
              <mc:Fallback>
                <p:oleObj name="CS ChemDraw Drawing" r:id="rId6" imgW="2645176" imgH="584891" progId="ChemDraw.Document.6.0">
                  <p:embed/>
                  <p:pic>
                    <p:nvPicPr>
                      <p:cNvPr id="143380" name="Object 20">
                        <a:extLst>
                          <a:ext uri="{FF2B5EF4-FFF2-40B4-BE49-F238E27FC236}">
                            <a16:creationId xmlns:a16="http://schemas.microsoft.com/office/drawing/2014/main" id="{65D1DC6C-CD84-427C-A926-98E03C24EF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6070" y="5385818"/>
                        <a:ext cx="4490890" cy="109845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18874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18DD4BD-8A2A-45A9-89C7-7D5E7AC98628}"/>
              </a:ext>
            </a:extLst>
          </p:cNvPr>
          <p:cNvSpPr txBox="1">
            <a:spLocks noChangeArrowheads="1"/>
          </p:cNvSpPr>
          <p:nvPr/>
        </p:nvSpPr>
        <p:spPr bwMode="auto">
          <a:xfrm>
            <a:off x="3192823" y="71385"/>
            <a:ext cx="580635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Alkylamines.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AD6F403-4493-4E6D-8330-75B4DDD8BC94}"/>
              </a:ext>
            </a:extLst>
          </p:cNvPr>
          <p:cNvSpPr txBox="1"/>
          <p:nvPr/>
        </p:nvSpPr>
        <p:spPr>
          <a:xfrm>
            <a:off x="0" y="969579"/>
            <a:ext cx="12191999" cy="1200329"/>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7.</a:t>
            </a:r>
            <a:r>
              <a:rPr lang="ru-RU" b="1" i="1" dirty="0">
                <a:solidFill>
                  <a:schemeClr val="accent6">
                    <a:lumMod val="50000"/>
                  </a:schemeClr>
                </a:solidFill>
                <a:latin typeface="Times New Roman" panose="02020603050405020304" pitchFamily="18" charset="0"/>
                <a:ea typeface="Calibri" panose="020F0502020204030204" pitchFamily="34" charset="0"/>
              </a:rPr>
              <a:t> </a:t>
            </a:r>
            <a:r>
              <a:rPr lang="en-US" sz="2400" b="1" i="1" dirty="0" err="1">
                <a:solidFill>
                  <a:schemeClr val="accent6">
                    <a:lumMod val="50000"/>
                  </a:schemeClr>
                </a:solidFill>
                <a:effectLst/>
                <a:latin typeface="Times New Roman" panose="02020603050405020304" pitchFamily="18" charset="0"/>
                <a:ea typeface="Calibri" panose="020F0502020204030204" pitchFamily="34" charset="0"/>
              </a:rPr>
              <a:t>Isonitrile</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 reaction (carbylamine)</a:t>
            </a:r>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 </a:t>
            </a:r>
            <a:r>
              <a:rPr lang="en-US" sz="2400" dirty="0">
                <a:solidFill>
                  <a:schemeClr val="accent6">
                    <a:lumMod val="50000"/>
                  </a:schemeClr>
                </a:solidFill>
                <a:effectLst/>
                <a:latin typeface="Times New Roman" panose="02020603050405020304" pitchFamily="18" charset="0"/>
                <a:ea typeface="Calibri" panose="020F0502020204030204" pitchFamily="34" charset="0"/>
              </a:rPr>
              <a:t>it is characteristic only for primary amines. When primary alkylamines are heated with chloroform in the presence of alkalis in an alcoholic medium,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isonitriles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(isocyanides) are formed, which have a very strong unpleasant odor</a:t>
            </a:r>
            <a:r>
              <a:rPr lang="ru-RU"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3" name="Рисунок 12">
            <a:extLst>
              <a:ext uri="{FF2B5EF4-FFF2-40B4-BE49-F238E27FC236}">
                <a16:creationId xmlns:a16="http://schemas.microsoft.com/office/drawing/2014/main" id="{C6562E55-825D-49AE-B69E-003291A6165C}"/>
              </a:ext>
            </a:extLst>
          </p:cNvPr>
          <p:cNvPicPr/>
          <p:nvPr/>
        </p:nvPicPr>
        <p:blipFill rotWithShape="1">
          <a:blip r:embed="rId2">
            <a:extLst>
              <a:ext uri="{28A0092B-C50C-407E-A947-70E740481C1C}">
                <a14:useLocalDpi xmlns:a14="http://schemas.microsoft.com/office/drawing/2010/main" val="0"/>
              </a:ext>
            </a:extLst>
          </a:blip>
          <a:srcRect b="33739"/>
          <a:stretch/>
        </p:blipFill>
        <p:spPr bwMode="auto">
          <a:xfrm>
            <a:off x="2125832" y="2309279"/>
            <a:ext cx="7940328" cy="586609"/>
          </a:xfrm>
          <a:prstGeom prst="rect">
            <a:avLst/>
          </a:prstGeom>
          <a:noFill/>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1A2A14D7-A111-4BE2-98C9-B488324BE43C}"/>
              </a:ext>
            </a:extLst>
          </p:cNvPr>
          <p:cNvSpPr txBox="1"/>
          <p:nvPr/>
        </p:nvSpPr>
        <p:spPr>
          <a:xfrm>
            <a:off x="0" y="3013501"/>
            <a:ext cx="12192003"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The use of the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isonitrile</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 for the qualitative detection of primary amines is based on this property</a:t>
            </a:r>
            <a:endParaRPr lang="uk-UA" dirty="0">
              <a:solidFill>
                <a:schemeClr val="accent6">
                  <a:lumMod val="50000"/>
                </a:schemeClr>
              </a:solidFill>
            </a:endParaRPr>
          </a:p>
        </p:txBody>
      </p:sp>
      <p:sp>
        <p:nvSpPr>
          <p:cNvPr id="16" name="TextBox 15">
            <a:extLst>
              <a:ext uri="{FF2B5EF4-FFF2-40B4-BE49-F238E27FC236}">
                <a16:creationId xmlns:a16="http://schemas.microsoft.com/office/drawing/2014/main" id="{E5C15A43-2E5B-4794-AA88-C8CDE89B0FB4}"/>
              </a:ext>
            </a:extLst>
          </p:cNvPr>
          <p:cNvSpPr txBox="1"/>
          <p:nvPr/>
        </p:nvSpPr>
        <p:spPr>
          <a:xfrm>
            <a:off x="-2" y="3732153"/>
            <a:ext cx="12191999" cy="461665"/>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8.</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N-halogenation, (for primary and secondary</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7" name="Рисунок 16">
            <a:extLst>
              <a:ext uri="{FF2B5EF4-FFF2-40B4-BE49-F238E27FC236}">
                <a16:creationId xmlns:a16="http://schemas.microsoft.com/office/drawing/2014/main" id="{107F5AB0-66CD-46D8-96C6-EF4A40B18467}"/>
              </a:ext>
            </a:extLst>
          </p:cNvPr>
          <p:cNvPicPr/>
          <p:nvPr/>
        </p:nvPicPr>
        <p:blipFill rotWithShape="1">
          <a:blip r:embed="rId3">
            <a:extLst>
              <a:ext uri="{28A0092B-C50C-407E-A947-70E740481C1C}">
                <a14:useLocalDpi xmlns:a14="http://schemas.microsoft.com/office/drawing/2010/main" val="0"/>
              </a:ext>
            </a:extLst>
          </a:blip>
          <a:srcRect b="25055"/>
          <a:stretch/>
        </p:blipFill>
        <p:spPr bwMode="auto">
          <a:xfrm>
            <a:off x="2260651" y="4193818"/>
            <a:ext cx="7269847" cy="865352"/>
          </a:xfrm>
          <a:prstGeom prst="rect">
            <a:avLst/>
          </a:prstGeom>
          <a:noFill/>
          <a:ln>
            <a:noFill/>
          </a:ln>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EF689DB9-580B-406F-A0B7-0DF9191A7F4E}"/>
              </a:ext>
            </a:extLst>
          </p:cNvPr>
          <p:cNvSpPr txBox="1"/>
          <p:nvPr/>
        </p:nvSpPr>
        <p:spPr>
          <a:xfrm>
            <a:off x="-3" y="5155899"/>
            <a:ext cx="12191999" cy="830997"/>
          </a:xfrm>
          <a:prstGeom prst="rect">
            <a:avLst/>
          </a:prstGeom>
          <a:noFill/>
        </p:spPr>
        <p:txBody>
          <a:bodyPr wrap="square">
            <a:spAutoFit/>
          </a:bodyPr>
          <a:lstStyle/>
          <a:p>
            <a:pPr algn="just"/>
            <a:r>
              <a:rPr lang="uk-UA" sz="2400" b="1" i="1" dirty="0">
                <a:solidFill>
                  <a:schemeClr val="accent6">
                    <a:lumMod val="50000"/>
                  </a:schemeClr>
                </a:solidFill>
                <a:effectLst/>
                <a:latin typeface="Times New Roman" panose="02020603050405020304" pitchFamily="18" charset="0"/>
                <a:ea typeface="Calibri" panose="020F0502020204030204" pitchFamily="34" charset="0"/>
              </a:rPr>
              <a:t>	9.</a:t>
            </a:r>
            <a:r>
              <a:rPr lang="ru-RU" b="1" i="1" dirty="0">
                <a:solidFill>
                  <a:schemeClr val="accent6">
                    <a:lumMod val="50000"/>
                  </a:schemeClr>
                </a:solidFill>
                <a:latin typeface="Times New Roman" panose="02020603050405020304" pitchFamily="18" charset="0"/>
                <a:ea typeface="Calibri" panose="020F0502020204030204" pitchFamily="34"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Oxidation: primary amines are oxidized to nitro compounds, tertiary amines to N-oxides</a:t>
            </a:r>
            <a:r>
              <a:rPr lang="ru-RU" sz="2400" b="1"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20" name="Рисунок 19">
            <a:extLst>
              <a:ext uri="{FF2B5EF4-FFF2-40B4-BE49-F238E27FC236}">
                <a16:creationId xmlns:a16="http://schemas.microsoft.com/office/drawing/2014/main" id="{71A3C3F9-485D-4341-98A5-16DACAE71EA7}"/>
              </a:ext>
            </a:extLst>
          </p:cNvPr>
          <p:cNvPicPr/>
          <p:nvPr/>
        </p:nvPicPr>
        <p:blipFill rotWithShape="1">
          <a:blip r:embed="rId4">
            <a:extLst>
              <a:ext uri="{28A0092B-C50C-407E-A947-70E740481C1C}">
                <a14:useLocalDpi xmlns:a14="http://schemas.microsoft.com/office/drawing/2010/main" val="0"/>
              </a:ext>
            </a:extLst>
          </a:blip>
          <a:srcRect b="38421"/>
          <a:stretch/>
        </p:blipFill>
        <p:spPr bwMode="auto">
          <a:xfrm>
            <a:off x="228442" y="6128713"/>
            <a:ext cx="5928761" cy="483715"/>
          </a:xfrm>
          <a:prstGeom prst="rect">
            <a:avLst/>
          </a:prstGeom>
          <a:noFill/>
          <a:ln>
            <a:noFill/>
          </a:ln>
          <a:extLst>
            <a:ext uri="{53640926-AAD7-44D8-BBD7-CCE9431645EC}">
              <a14:shadowObscured xmlns:a14="http://schemas.microsoft.com/office/drawing/2010/main"/>
            </a:ext>
          </a:extLst>
        </p:spPr>
      </p:pic>
      <p:pic>
        <p:nvPicPr>
          <p:cNvPr id="21" name="Рисунок 20">
            <a:extLst>
              <a:ext uri="{FF2B5EF4-FFF2-40B4-BE49-F238E27FC236}">
                <a16:creationId xmlns:a16="http://schemas.microsoft.com/office/drawing/2014/main" id="{5FB1DC98-0E6A-4619-9639-5D87092EFB0A}"/>
              </a:ext>
            </a:extLst>
          </p:cNvPr>
          <p:cNvPicPr/>
          <p:nvPr/>
        </p:nvPicPr>
        <p:blipFill rotWithShape="1">
          <a:blip r:embed="rId5">
            <a:extLst>
              <a:ext uri="{28A0092B-C50C-407E-A947-70E740481C1C}">
                <a14:useLocalDpi xmlns:a14="http://schemas.microsoft.com/office/drawing/2010/main" val="0"/>
              </a:ext>
            </a:extLst>
          </a:blip>
          <a:srcRect b="49485"/>
          <a:stretch/>
        </p:blipFill>
        <p:spPr bwMode="auto">
          <a:xfrm>
            <a:off x="7175298" y="6128712"/>
            <a:ext cx="4306550" cy="4837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1392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91385BB-B1D5-4683-A879-A294FB323338}"/>
              </a:ext>
            </a:extLst>
          </p:cNvPr>
          <p:cNvSpPr txBox="1"/>
          <p:nvPr/>
        </p:nvSpPr>
        <p:spPr>
          <a:xfrm>
            <a:off x="3048786" y="0"/>
            <a:ext cx="6094428" cy="579967"/>
          </a:xfrm>
          <a:prstGeom prst="rect">
            <a:avLst/>
          </a:prstGeom>
          <a:noFill/>
        </p:spPr>
        <p:txBody>
          <a:bodyPr wrap="square">
            <a:spAutoFit/>
          </a:bodyPr>
          <a:lstStyle/>
          <a:p>
            <a:pPr algn="ctr">
              <a:lnSpc>
                <a:spcPct val="150000"/>
              </a:lnSpc>
              <a:spcBef>
                <a:spcPts val="1200"/>
              </a:spcBef>
              <a:spcAft>
                <a:spcPts val="800"/>
              </a:spcAft>
            </a:pPr>
            <a:r>
              <a:rPr lang="en-US" sz="2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Arylamines</a:t>
            </a:r>
            <a:endPar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58671EC-9463-45F6-88D3-032A4928F063}"/>
              </a:ext>
            </a:extLst>
          </p:cNvPr>
          <p:cNvSpPr txBox="1"/>
          <p:nvPr/>
        </p:nvSpPr>
        <p:spPr>
          <a:xfrm>
            <a:off x="2611224" y="579967"/>
            <a:ext cx="9087440"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Arylamines are ammonia derivatives in the molecule of which one, two or three hydrogen atoms are replaced by aromatic hydrocarbon residues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14" name="TextBox 13">
            <a:extLst>
              <a:ext uri="{FF2B5EF4-FFF2-40B4-BE49-F238E27FC236}">
                <a16:creationId xmlns:a16="http://schemas.microsoft.com/office/drawing/2014/main" id="{6D795FEC-DCBA-4A64-BE37-56F968590E14}"/>
              </a:ext>
            </a:extLst>
          </p:cNvPr>
          <p:cNvSpPr txBox="1"/>
          <p:nvPr/>
        </p:nvSpPr>
        <p:spPr>
          <a:xfrm>
            <a:off x="0" y="1990931"/>
            <a:ext cx="12192000" cy="579967"/>
          </a:xfrm>
          <a:prstGeom prst="rect">
            <a:avLst/>
          </a:prstGeom>
          <a:noFill/>
        </p:spPr>
        <p:txBody>
          <a:bodyPr wrap="square">
            <a:spAutoFit/>
          </a:bodyPr>
          <a:lstStyle/>
          <a:p>
            <a:pPr marL="342900" lvl="0" indent="-342900" algn="just">
              <a:lnSpc>
                <a:spcPct val="150000"/>
              </a:lnSpc>
              <a:spcAft>
                <a:spcPts val="800"/>
              </a:spcAft>
              <a:buFont typeface="+mj-lt"/>
              <a:buAutoNum type="arabicPeriod"/>
            </a:pP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Reduction of nitroarenes (</a:t>
            </a:r>
            <a:r>
              <a:rPr lang="en-US" sz="2400" b="1" i="1"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Zinin</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reaction)</a:t>
            </a:r>
            <a:r>
              <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16" name="TextBox 15">
            <a:extLst>
              <a:ext uri="{FF2B5EF4-FFF2-40B4-BE49-F238E27FC236}">
                <a16:creationId xmlns:a16="http://schemas.microsoft.com/office/drawing/2014/main" id="{B76CD989-5C1D-47A1-9748-00AC495E2169}"/>
              </a:ext>
            </a:extLst>
          </p:cNvPr>
          <p:cNvSpPr txBox="1"/>
          <p:nvPr/>
        </p:nvSpPr>
        <p:spPr>
          <a:xfrm>
            <a:off x="3048786" y="2689200"/>
            <a:ext cx="6094428" cy="461665"/>
          </a:xfrm>
          <a:prstGeom prst="rect">
            <a:avLst/>
          </a:prstGeom>
          <a:noFill/>
        </p:spPr>
        <p:txBody>
          <a:bodyPr wrap="square">
            <a:spAutoFit/>
          </a:bodyPr>
          <a:lstStyle/>
          <a:p>
            <a:r>
              <a:rPr lang="uk-UA" sz="2400" b="1" dirty="0">
                <a:solidFill>
                  <a:schemeClr val="accent6">
                    <a:lumMod val="50000"/>
                  </a:schemeClr>
                </a:solidFill>
                <a:effectLst/>
                <a:latin typeface="Times New Roman" panose="02020603050405020304" pitchFamily="18" charset="0"/>
                <a:ea typeface="Calibri" panose="020F0502020204030204" pitchFamily="34" charset="0"/>
              </a:rPr>
              <a:t>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NO</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H</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О</a:t>
            </a:r>
            <a:endParaRPr lang="uk-UA" b="1" dirty="0">
              <a:solidFill>
                <a:schemeClr val="accent6">
                  <a:lumMod val="50000"/>
                </a:schemeClr>
              </a:solidFill>
            </a:endParaRPr>
          </a:p>
        </p:txBody>
      </p:sp>
      <p:sp>
        <p:nvSpPr>
          <p:cNvPr id="17" name="TextBox 16">
            <a:extLst>
              <a:ext uri="{FF2B5EF4-FFF2-40B4-BE49-F238E27FC236}">
                <a16:creationId xmlns:a16="http://schemas.microsoft.com/office/drawing/2014/main" id="{5617054D-BC10-47AD-93AE-2FF7F5205835}"/>
              </a:ext>
            </a:extLst>
          </p:cNvPr>
          <p:cNvSpPr txBox="1"/>
          <p:nvPr/>
        </p:nvSpPr>
        <p:spPr>
          <a:xfrm>
            <a:off x="1" y="3269167"/>
            <a:ext cx="12192000" cy="1133965"/>
          </a:xfrm>
          <a:prstGeom prst="rect">
            <a:avLst/>
          </a:prstGeom>
          <a:noFill/>
        </p:spPr>
        <p:txBody>
          <a:bodyPr wrap="square">
            <a:spAutoFit/>
          </a:bodyPr>
          <a:lstStyle/>
          <a:p>
            <a:pPr lvl="0" algn="just">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Interaction of haloarenes with ammonia and amines (harsh conditions – high pressure and temperature, catalysis by copper and its salts)</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9" name="Рисунок 28">
            <a:extLst>
              <a:ext uri="{FF2B5EF4-FFF2-40B4-BE49-F238E27FC236}">
                <a16:creationId xmlns:a16="http://schemas.microsoft.com/office/drawing/2014/main" id="{FC802D9B-B6B2-4743-BE9E-264B34D19B02}"/>
              </a:ext>
            </a:extLst>
          </p:cNvPr>
          <p:cNvPicPr>
            <a:picLocks noChangeAspect="1"/>
          </p:cNvPicPr>
          <p:nvPr/>
        </p:nvPicPr>
        <p:blipFill>
          <a:blip r:embed="rId2"/>
          <a:stretch>
            <a:fillRect/>
          </a:stretch>
        </p:blipFill>
        <p:spPr>
          <a:xfrm>
            <a:off x="1909134" y="4655938"/>
            <a:ext cx="10282866" cy="579967"/>
          </a:xfrm>
          <a:prstGeom prst="rect">
            <a:avLst/>
          </a:prstGeom>
        </p:spPr>
      </p:pic>
      <p:pic>
        <p:nvPicPr>
          <p:cNvPr id="33" name="Рисунок 32">
            <a:extLst>
              <a:ext uri="{FF2B5EF4-FFF2-40B4-BE49-F238E27FC236}">
                <a16:creationId xmlns:a16="http://schemas.microsoft.com/office/drawing/2014/main" id="{5D801BDC-9602-48DC-97F5-4009F7F58032}"/>
              </a:ext>
            </a:extLst>
          </p:cNvPr>
          <p:cNvPicPr>
            <a:picLocks noChangeAspect="1"/>
          </p:cNvPicPr>
          <p:nvPr/>
        </p:nvPicPr>
        <p:blipFill>
          <a:blip r:embed="rId3"/>
          <a:stretch>
            <a:fillRect/>
          </a:stretch>
        </p:blipFill>
        <p:spPr>
          <a:xfrm>
            <a:off x="1909134" y="5469857"/>
            <a:ext cx="10157532" cy="572898"/>
          </a:xfrm>
          <a:prstGeom prst="rect">
            <a:avLst/>
          </a:prstGeom>
        </p:spPr>
      </p:pic>
      <p:sp>
        <p:nvSpPr>
          <p:cNvPr id="34" name="Rectangle 2">
            <a:extLst>
              <a:ext uri="{FF2B5EF4-FFF2-40B4-BE49-F238E27FC236}">
                <a16:creationId xmlns:a16="http://schemas.microsoft.com/office/drawing/2014/main" id="{A6E58816-7FEA-4F5F-9FBE-47C8A9F6B041}"/>
              </a:ext>
            </a:extLst>
          </p:cNvPr>
          <p:cNvSpPr txBox="1">
            <a:spLocks noChangeArrowheads="1"/>
          </p:cNvSpPr>
          <p:nvPr/>
        </p:nvSpPr>
        <p:spPr bwMode="auto">
          <a:xfrm>
            <a:off x="3048786" y="1410964"/>
            <a:ext cx="6583052"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Methods of obtaining</a:t>
            </a:r>
            <a:endParaRPr lang="uk-UA" alt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7101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9C678066-A9E6-46D7-900F-F9557757B889}"/>
              </a:ext>
            </a:extLst>
          </p:cNvPr>
          <p:cNvSpPr txBox="1">
            <a:spLocks noChangeArrowheads="1"/>
          </p:cNvSpPr>
          <p:nvPr/>
        </p:nvSpPr>
        <p:spPr bwMode="auto">
          <a:xfrm>
            <a:off x="3239678" y="0"/>
            <a:ext cx="6583052"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Methods of obtaining</a:t>
            </a:r>
            <a:endParaRPr lang="uk-UA" altLang="uk-UA" sz="28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01C89904-8679-4393-A154-804C0F223F3A}"/>
              </a:ext>
            </a:extLst>
          </p:cNvPr>
          <p:cNvSpPr txBox="1"/>
          <p:nvPr/>
        </p:nvSpPr>
        <p:spPr>
          <a:xfrm>
            <a:off x="-1" y="748554"/>
            <a:ext cx="12192000" cy="579967"/>
          </a:xfrm>
          <a:prstGeom prst="rect">
            <a:avLst/>
          </a:prstGeom>
          <a:noFill/>
        </p:spPr>
        <p:txBody>
          <a:bodyPr wrap="square">
            <a:spAutoFit/>
          </a:bodyPr>
          <a:lstStyle/>
          <a:p>
            <a:pPr lvl="0" algn="just">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3.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Schmidt's reaction</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F28F4820-BFC0-4A5A-B554-354AE0778D92}"/>
              </a:ext>
            </a:extLst>
          </p:cNvPr>
          <p:cNvPicPr>
            <a:picLocks noChangeAspect="1"/>
          </p:cNvPicPr>
          <p:nvPr/>
        </p:nvPicPr>
        <p:blipFill>
          <a:blip r:embed="rId2"/>
          <a:stretch>
            <a:fillRect/>
          </a:stretch>
        </p:blipFill>
        <p:spPr>
          <a:xfrm>
            <a:off x="1206377" y="1624150"/>
            <a:ext cx="10985623" cy="583962"/>
          </a:xfrm>
          <a:prstGeom prst="rect">
            <a:avLst/>
          </a:prstGeom>
        </p:spPr>
      </p:pic>
      <p:sp>
        <p:nvSpPr>
          <p:cNvPr id="16" name="TextBox 15">
            <a:extLst>
              <a:ext uri="{FF2B5EF4-FFF2-40B4-BE49-F238E27FC236}">
                <a16:creationId xmlns:a16="http://schemas.microsoft.com/office/drawing/2014/main" id="{CA445F19-6748-4F75-830C-DE6C43BA79FA}"/>
              </a:ext>
            </a:extLst>
          </p:cNvPr>
          <p:cNvSpPr txBox="1"/>
          <p:nvPr/>
        </p:nvSpPr>
        <p:spPr>
          <a:xfrm>
            <a:off x="-1" y="2295035"/>
            <a:ext cx="12192000" cy="1687963"/>
          </a:xfrm>
          <a:prstGeom prst="rect">
            <a:avLst/>
          </a:prstGeom>
          <a:noFill/>
        </p:spPr>
        <p:txBody>
          <a:bodyPr wrap="square">
            <a:spAutoFit/>
          </a:bodyPr>
          <a:lstStyle/>
          <a:p>
            <a:pPr lvl="0" algn="just">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4.</a:t>
            </a:r>
            <a:r>
              <a:rPr lang="uk-UA" b="1" i="1" dirty="0">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Alkylation of primary arylamines (the method allows obtaining mixed N-alkyl- and N,N-</a:t>
            </a:r>
            <a:r>
              <a:rPr lang="en-US" sz="2400" b="1" i="1"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dialkylarylamines</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haloalkanes or alcohols in the presence of acids are usually used as alkylating agents)</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EA0DF92F-D362-4201-BD63-F42571B3B4B7}"/>
              </a:ext>
            </a:extLst>
          </p:cNvPr>
          <p:cNvSpPr txBox="1"/>
          <p:nvPr/>
        </p:nvSpPr>
        <p:spPr>
          <a:xfrm>
            <a:off x="2858677" y="3982998"/>
            <a:ext cx="6474643" cy="461665"/>
          </a:xfrm>
          <a:prstGeom prst="rect">
            <a:avLst/>
          </a:prstGeom>
          <a:noFill/>
        </p:spPr>
        <p:txBody>
          <a:bodyPr wrap="square">
            <a:spAutoFit/>
          </a:bodyPr>
          <a:lstStyle/>
          <a:p>
            <a:r>
              <a:rPr lang="uk-UA" sz="2400" b="1" dirty="0">
                <a:solidFill>
                  <a:schemeClr val="accent6">
                    <a:lumMod val="50000"/>
                  </a:schemeClr>
                </a:solidFill>
                <a:effectLst/>
                <a:latin typeface="Times New Roman" panose="02020603050405020304" pitchFamily="18" charset="0"/>
                <a:ea typeface="Calibri" panose="020F0502020204030204" pitchFamily="34" charset="0"/>
              </a:rPr>
              <a:t>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CH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I</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NH</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CH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H</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I</a:t>
            </a:r>
            <a:endParaRPr lang="uk-UA" dirty="0">
              <a:solidFill>
                <a:schemeClr val="accent6">
                  <a:lumMod val="50000"/>
                </a:schemeClr>
              </a:solidFill>
            </a:endParaRPr>
          </a:p>
        </p:txBody>
      </p:sp>
      <p:sp>
        <p:nvSpPr>
          <p:cNvPr id="20" name="TextBox 19">
            <a:extLst>
              <a:ext uri="{FF2B5EF4-FFF2-40B4-BE49-F238E27FC236}">
                <a16:creationId xmlns:a16="http://schemas.microsoft.com/office/drawing/2014/main" id="{6595F1E4-2946-4A06-9292-8452E290C94E}"/>
              </a:ext>
            </a:extLst>
          </p:cNvPr>
          <p:cNvSpPr txBox="1"/>
          <p:nvPr/>
        </p:nvSpPr>
        <p:spPr>
          <a:xfrm>
            <a:off x="2656000" y="4718679"/>
            <a:ext cx="6879996" cy="461665"/>
          </a:xfrm>
          <a:prstGeom prst="rect">
            <a:avLst/>
          </a:prstGeom>
          <a:noFill/>
        </p:spPr>
        <p:txBody>
          <a:bodyPr wrap="square">
            <a:spAutoFit/>
          </a:bodyPr>
          <a:lstStyle/>
          <a:p>
            <a:r>
              <a:rPr lang="uk-UA" sz="2400" b="1" dirty="0">
                <a:solidFill>
                  <a:schemeClr val="accent6">
                    <a:lumMod val="50000"/>
                  </a:schemeClr>
                </a:solidFill>
                <a:effectLst/>
                <a:latin typeface="Times New Roman" panose="02020603050405020304" pitchFamily="18" charset="0"/>
                <a:ea typeface="Calibri" panose="020F0502020204030204" pitchFamily="34" charset="0"/>
              </a:rPr>
              <a:t>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NH</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CH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CH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I</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С</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Н</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N</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CH</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r>
              <a:rPr lang="uk-UA" sz="2400" b="1"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  +  </a:t>
            </a:r>
            <a:r>
              <a:rPr lang="en-GB" sz="2400" b="1" dirty="0">
                <a:solidFill>
                  <a:schemeClr val="accent6">
                    <a:lumMod val="50000"/>
                  </a:schemeClr>
                </a:solidFill>
                <a:effectLst/>
                <a:latin typeface="Times New Roman" panose="02020603050405020304" pitchFamily="18" charset="0"/>
                <a:ea typeface="Calibri" panose="020F0502020204030204" pitchFamily="34" charset="0"/>
              </a:rPr>
              <a:t>H</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I</a:t>
            </a:r>
            <a:endParaRPr lang="uk-UA" dirty="0">
              <a:solidFill>
                <a:schemeClr val="accent6">
                  <a:lumMod val="50000"/>
                </a:schemeClr>
              </a:solidFill>
            </a:endParaRPr>
          </a:p>
        </p:txBody>
      </p:sp>
    </p:spTree>
    <p:extLst>
      <p:ext uri="{BB962C8B-B14F-4D97-AF65-F5344CB8AC3E}">
        <p14:creationId xmlns:p14="http://schemas.microsoft.com/office/powerpoint/2010/main" val="385088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4B037129-B6C2-4543-A7E4-AF8892BB9716}"/>
              </a:ext>
            </a:extLst>
          </p:cNvPr>
          <p:cNvSpPr txBox="1">
            <a:spLocks noChangeArrowheads="1"/>
          </p:cNvSpPr>
          <p:nvPr/>
        </p:nvSpPr>
        <p:spPr bwMode="auto">
          <a:xfrm>
            <a:off x="3192823" y="71385"/>
            <a:ext cx="6705321"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Physical properties</a:t>
            </a:r>
            <a:endParaRPr lang="uk-UA" altLang="uk-UA"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BA6A9C3-76FE-4699-9D5C-4BB0CB3B6EBA}"/>
              </a:ext>
            </a:extLst>
          </p:cNvPr>
          <p:cNvSpPr txBox="1"/>
          <p:nvPr/>
        </p:nvSpPr>
        <p:spPr>
          <a:xfrm>
            <a:off x="463484" y="1725168"/>
            <a:ext cx="11265031" cy="3407664"/>
          </a:xfrm>
          <a:prstGeom prst="rect">
            <a:avLst/>
          </a:prstGeom>
          <a:noFill/>
        </p:spPr>
        <p:txBody>
          <a:bodyPr wrap="square">
            <a:spAutoFit/>
          </a:bodyPr>
          <a:lstStyle/>
          <a:p>
            <a:pPr algn="just">
              <a:lnSpc>
                <a:spcPct val="200000"/>
              </a:lnSpc>
            </a:pPr>
            <a:r>
              <a:rPr lang="en-US" sz="2800" b="1" dirty="0">
                <a:solidFill>
                  <a:schemeClr val="accent6">
                    <a:lumMod val="50000"/>
                  </a:schemeClr>
                </a:solidFill>
                <a:effectLst/>
                <a:latin typeface="Times New Roman" panose="02020603050405020304" pitchFamily="18" charset="0"/>
                <a:ea typeface="Calibri" panose="020F0502020204030204" pitchFamily="34" charset="0"/>
              </a:rPr>
              <a:t>Under normal conditions, </a:t>
            </a:r>
            <a:r>
              <a:rPr lang="en-US" sz="2800" dirty="0">
                <a:solidFill>
                  <a:schemeClr val="accent6">
                    <a:lumMod val="50000"/>
                  </a:schemeClr>
                </a:solidFill>
                <a:effectLst/>
                <a:latin typeface="Times New Roman" panose="02020603050405020304" pitchFamily="18" charset="0"/>
                <a:ea typeface="Calibri" panose="020F0502020204030204" pitchFamily="34" charset="0"/>
              </a:rPr>
              <a:t>arylamines are colorless high-boiling liquids or crystalline substances with a weak unpleasant odor; sparingly soluble in water, highly toxic, oxidized by oxygen in the air (due to which they acquire a yellowish color during storage)</a:t>
            </a:r>
            <a:r>
              <a:rPr lang="uk-UA" sz="2800" dirty="0">
                <a:solidFill>
                  <a:schemeClr val="accent6">
                    <a:lumMod val="50000"/>
                  </a:schemeClr>
                </a:solidFill>
                <a:effectLst/>
                <a:latin typeface="Times New Roman" panose="02020603050405020304" pitchFamily="18" charset="0"/>
                <a:ea typeface="Calibri" panose="020F0502020204030204" pitchFamily="34" charset="0"/>
              </a:rPr>
              <a:t>.</a:t>
            </a:r>
            <a:endParaRPr lang="uk-UA" sz="2800" dirty="0">
              <a:solidFill>
                <a:schemeClr val="accent6">
                  <a:lumMod val="50000"/>
                </a:schemeClr>
              </a:solidFill>
            </a:endParaRPr>
          </a:p>
        </p:txBody>
      </p:sp>
    </p:spTree>
    <p:extLst>
      <p:ext uri="{BB962C8B-B14F-4D97-AF65-F5344CB8AC3E}">
        <p14:creationId xmlns:p14="http://schemas.microsoft.com/office/powerpoint/2010/main" val="315481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B62C8B55-9DD1-47E5-BD31-5EE939D50E49}"/>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1A7CC45-2D0E-437C-9550-32D3A05CFF8F}"/>
              </a:ext>
            </a:extLst>
          </p:cNvPr>
          <p:cNvSpPr txBox="1"/>
          <p:nvPr/>
        </p:nvSpPr>
        <p:spPr>
          <a:xfrm>
            <a:off x="0" y="925382"/>
            <a:ext cx="12192000" cy="2795958"/>
          </a:xfrm>
          <a:prstGeom prst="rect">
            <a:avLst/>
          </a:prstGeom>
          <a:noFill/>
        </p:spPr>
        <p:txBody>
          <a:bodyPr wrap="square">
            <a:spAutoFit/>
          </a:bodyPr>
          <a:lstStyle/>
          <a:p>
            <a:pPr indent="449580" algn="just">
              <a:lnSpc>
                <a:spcPct val="150000"/>
              </a:lnSpc>
              <a:spcAft>
                <a:spcPts val="800"/>
              </a:spcAft>
            </a:pP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The basicity of arylamines is noticeably lower than the basicity of alkylamines. The basicity of arylamines is significantly affected by the substituents in the benzene ring: electron-donating substituents increase the basicity, and electron-withdrawing substituents decrease it. For example, aniline is a stronger base than p-nitroaniline, but less strong than </a:t>
            </a:r>
            <a:r>
              <a:rPr lang="en-US" sz="24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-anisidine</a:t>
            </a: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12" name="Рисунок 11" descr="F26970C3">
            <a:extLst>
              <a:ext uri="{FF2B5EF4-FFF2-40B4-BE49-F238E27FC236}">
                <a16:creationId xmlns:a16="http://schemas.microsoft.com/office/drawing/2014/main" id="{2B66F854-96D3-4785-A368-4A1ED8D67D0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80741" y="3429000"/>
            <a:ext cx="5830517" cy="1122289"/>
          </a:xfrm>
          <a:prstGeom prst="rect">
            <a:avLst/>
          </a:prstGeom>
          <a:noFill/>
          <a:ln>
            <a:noFill/>
          </a:ln>
        </p:spPr>
      </p:pic>
      <p:sp>
        <p:nvSpPr>
          <p:cNvPr id="13" name="Прямоугольник 275">
            <a:extLst>
              <a:ext uri="{FF2B5EF4-FFF2-40B4-BE49-F238E27FC236}">
                <a16:creationId xmlns:a16="http://schemas.microsoft.com/office/drawing/2014/main" id="{EC73C6D1-BACA-4054-B1AC-881A2374EEA4}"/>
              </a:ext>
            </a:extLst>
          </p:cNvPr>
          <p:cNvSpPr/>
          <p:nvPr/>
        </p:nvSpPr>
        <p:spPr>
          <a:xfrm>
            <a:off x="3180741" y="4185502"/>
            <a:ext cx="5830516" cy="365788"/>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uk-UA" sz="20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2000" i="1"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anisidim</a:t>
            </a:r>
            <a:r>
              <a:rPr lang="uk-UA"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Aniline</a:t>
            </a:r>
            <a:r>
              <a:rPr lang="uk-UA"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-nitroaniline</a:t>
            </a:r>
            <a:r>
              <a:rPr lang="uk-UA"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4" name="TextBox 13">
            <a:extLst>
              <a:ext uri="{FF2B5EF4-FFF2-40B4-BE49-F238E27FC236}">
                <a16:creationId xmlns:a16="http://schemas.microsoft.com/office/drawing/2014/main" id="{BC1A9914-8834-4441-94E3-67A52A30789F}"/>
              </a:ext>
            </a:extLst>
          </p:cNvPr>
          <p:cNvSpPr txBox="1"/>
          <p:nvPr/>
        </p:nvSpPr>
        <p:spPr>
          <a:xfrm>
            <a:off x="0" y="4641343"/>
            <a:ext cx="12192000" cy="2041585"/>
          </a:xfrm>
          <a:prstGeom prst="rect">
            <a:avLst/>
          </a:prstGeom>
          <a:noFill/>
        </p:spPr>
        <p:txBody>
          <a:bodyPr wrap="square">
            <a:spAutoFit/>
          </a:bodyPr>
          <a:lstStyle/>
          <a:p>
            <a:pPr indent="449580" algn="just">
              <a:lnSpc>
                <a:spcPct val="150000"/>
              </a:lnSpc>
              <a:spcAft>
                <a:spcPts val="800"/>
              </a:spcAft>
            </a:pP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The basicity of arylamines strongly decreases among ArNH</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&gt;Ar</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NH&gt;Ar</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 For example, triphenylamine has practically no basic properties</a:t>
            </a: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a:solidFill>
                  <a:schemeClr val="accent6">
                    <a:lumMod val="50000"/>
                  </a:schemeClr>
                </a:solidFill>
                <a:effectLst/>
                <a:latin typeface="Times New Roman" panose="02020603050405020304" pitchFamily="18" charset="0"/>
                <a:ea typeface="Calibri" panose="020F0502020204030204" pitchFamily="34" charset="0"/>
              </a:rPr>
              <a:t>Arylamines are characterized by reactions involving the nitrogen atom and carbon atoms of the aromatic ring</a:t>
            </a:r>
            <a:endParaRPr lang="uk-UA" dirty="0">
              <a:solidFill>
                <a:schemeClr val="accent6">
                  <a:lumMod val="50000"/>
                </a:schemeClr>
              </a:solidFill>
            </a:endParaRPr>
          </a:p>
        </p:txBody>
      </p:sp>
    </p:spTree>
    <p:extLst>
      <p:ext uri="{BB962C8B-B14F-4D97-AF65-F5344CB8AC3E}">
        <p14:creationId xmlns:p14="http://schemas.microsoft.com/office/powerpoint/2010/main" val="3335769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B4FF952-DA04-4777-84A8-8D9E7F0981F8}"/>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383A7EE-8E88-4833-B3FB-BC274B759412}"/>
              </a:ext>
            </a:extLst>
          </p:cNvPr>
          <p:cNvSpPr txBox="1"/>
          <p:nvPr/>
        </p:nvSpPr>
        <p:spPr>
          <a:xfrm>
            <a:off x="1642622" y="819939"/>
            <a:ext cx="6094428" cy="461665"/>
          </a:xfrm>
          <a:prstGeom prst="rect">
            <a:avLst/>
          </a:prstGeom>
          <a:noFill/>
        </p:spPr>
        <p:txBody>
          <a:bodyPr wrap="square">
            <a:spAutoFit/>
          </a:bodyPr>
          <a:lstStyle/>
          <a:p>
            <a:r>
              <a:rPr lang="ru-RU" b="1" i="1" dirty="0">
                <a:solidFill>
                  <a:schemeClr val="accent6">
                    <a:lumMod val="50000"/>
                  </a:schemeClr>
                </a:solidFill>
                <a:latin typeface="Times New Roman" panose="02020603050405020304" pitchFamily="18" charset="0"/>
                <a:cs typeface="Times New Roman" panose="02020603050405020304" pitchFamily="18" charset="0"/>
              </a:rPr>
              <a:t>1.</a:t>
            </a:r>
            <a:r>
              <a:rPr lang="en-US" b="1" i="1" dirty="0">
                <a:solidFill>
                  <a:schemeClr val="accent6">
                    <a:lumMod val="50000"/>
                  </a:schemeClr>
                </a:solidFill>
                <a:latin typeface="Times New Roman" panose="02020603050405020304" pitchFamily="18" charset="0"/>
                <a:cs typeface="Times New Roman" panose="02020603050405020304" pitchFamily="18" charset="0"/>
              </a:rPr>
              <a:t> Reactions involving the nitrogen atom</a:t>
            </a:r>
            <a:r>
              <a:rPr lang="ru-RU" b="1" i="1" dirty="0">
                <a:solidFill>
                  <a:schemeClr val="accent6">
                    <a:lumMod val="50000"/>
                  </a:schemeClr>
                </a:solidFill>
                <a:latin typeface="Times New Roman" panose="02020603050405020304" pitchFamily="18" charset="0"/>
                <a:cs typeface="Times New Roman" panose="02020603050405020304" pitchFamily="18" charset="0"/>
              </a:rPr>
              <a:t>.</a:t>
            </a:r>
            <a:endParaRPr lang="uk-UA" b="1" i="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3996D5B-FB80-4285-823C-AE5C86848CCA}"/>
              </a:ext>
            </a:extLst>
          </p:cNvPr>
          <p:cNvSpPr txBox="1"/>
          <p:nvPr/>
        </p:nvSpPr>
        <p:spPr>
          <a:xfrm>
            <a:off x="4348113" y="1278509"/>
            <a:ext cx="2816257" cy="579967"/>
          </a:xfrm>
          <a:prstGeom prst="rect">
            <a:avLst/>
          </a:prstGeom>
          <a:noFill/>
        </p:spPr>
        <p:txBody>
          <a:bodyPr wrap="square">
            <a:spAutoFit/>
          </a:bodyPr>
          <a:lstStyle/>
          <a:p>
            <a:pPr algn="just">
              <a:lnSpc>
                <a:spcPct val="150000"/>
              </a:lnSpc>
              <a:spcAft>
                <a:spcPts val="800"/>
              </a:spcAft>
            </a:pPr>
            <a:r>
              <a:rPr lang="en-US" sz="24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Alkylation reactions </a:t>
            </a: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13" name="Рисунок 12">
            <a:extLst>
              <a:ext uri="{FF2B5EF4-FFF2-40B4-BE49-F238E27FC236}">
                <a16:creationId xmlns:a16="http://schemas.microsoft.com/office/drawing/2014/main" id="{356F90D3-E6C4-4970-B39B-15D0E03102BF}"/>
              </a:ext>
            </a:extLst>
          </p:cNvPr>
          <p:cNvPicPr/>
          <p:nvPr/>
        </p:nvPicPr>
        <p:blipFill rotWithShape="1">
          <a:blip r:embed="rId2">
            <a:extLst>
              <a:ext uri="{28A0092B-C50C-407E-A947-70E740481C1C}">
                <a14:useLocalDpi xmlns:a14="http://schemas.microsoft.com/office/drawing/2010/main" val="0"/>
              </a:ext>
            </a:extLst>
          </a:blip>
          <a:srcRect b="81928"/>
          <a:stretch/>
        </p:blipFill>
        <p:spPr bwMode="auto">
          <a:xfrm>
            <a:off x="2508996" y="2030158"/>
            <a:ext cx="6280033" cy="350928"/>
          </a:xfrm>
          <a:prstGeom prst="rect">
            <a:avLst/>
          </a:prstGeom>
          <a:noFill/>
          <a:ln>
            <a:noFill/>
          </a:ln>
          <a:extLst>
            <a:ext uri="{53640926-AAD7-44D8-BBD7-CCE9431645EC}">
              <a14:shadowObscured xmlns:a14="http://schemas.microsoft.com/office/drawing/2010/main"/>
            </a:ext>
          </a:extLst>
        </p:spPr>
      </p:pic>
      <p:pic>
        <p:nvPicPr>
          <p:cNvPr id="14" name="Рисунок 13">
            <a:extLst>
              <a:ext uri="{FF2B5EF4-FFF2-40B4-BE49-F238E27FC236}">
                <a16:creationId xmlns:a16="http://schemas.microsoft.com/office/drawing/2014/main" id="{B326EBD0-48E2-478F-BDFC-96C6359E50C6}"/>
              </a:ext>
            </a:extLst>
          </p:cNvPr>
          <p:cNvPicPr/>
          <p:nvPr/>
        </p:nvPicPr>
        <p:blipFill rotWithShape="1">
          <a:blip r:embed="rId2">
            <a:extLst>
              <a:ext uri="{28A0092B-C50C-407E-A947-70E740481C1C}">
                <a14:useLocalDpi xmlns:a14="http://schemas.microsoft.com/office/drawing/2010/main" val="0"/>
              </a:ext>
            </a:extLst>
          </a:blip>
          <a:srcRect t="41704" b="15645"/>
          <a:stretch/>
        </p:blipFill>
        <p:spPr bwMode="auto">
          <a:xfrm>
            <a:off x="2508996" y="2378728"/>
            <a:ext cx="6280033" cy="816959"/>
          </a:xfrm>
          <a:prstGeom prst="rect">
            <a:avLst/>
          </a:prstGeom>
          <a:noFill/>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A525AD09-C94D-4DA8-AC44-7AD96333306F}"/>
              </a:ext>
            </a:extLst>
          </p:cNvPr>
          <p:cNvSpPr txBox="1"/>
          <p:nvPr/>
        </p:nvSpPr>
        <p:spPr>
          <a:xfrm>
            <a:off x="2709027" y="3181547"/>
            <a:ext cx="6094428" cy="461665"/>
          </a:xfrm>
          <a:prstGeom prst="rect">
            <a:avLst/>
          </a:prstGeom>
          <a:noFill/>
        </p:spPr>
        <p:txBody>
          <a:bodyPr wrap="square">
            <a:spAutoFit/>
          </a:bodyPr>
          <a:lstStyle/>
          <a:p>
            <a:r>
              <a:rPr lang="en-US" sz="2400" i="1" dirty="0">
                <a:solidFill>
                  <a:schemeClr val="accent6">
                    <a:lumMod val="50000"/>
                  </a:schemeClr>
                </a:solidFill>
                <a:effectLst/>
                <a:latin typeface="Times New Roman" panose="02020603050405020304" pitchFamily="18" charset="0"/>
                <a:ea typeface="Calibri" panose="020F0502020204030204" pitchFamily="34" charset="0"/>
              </a:rPr>
              <a:t>Acylation reactions </a:t>
            </a:r>
            <a:r>
              <a:rPr lang="uk-UA" sz="2400"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7" name="Object 7">
            <a:extLst>
              <a:ext uri="{FF2B5EF4-FFF2-40B4-BE49-F238E27FC236}">
                <a16:creationId xmlns:a16="http://schemas.microsoft.com/office/drawing/2014/main" id="{0E87C8AB-D3EC-4AB1-9EFB-F40803519265}"/>
              </a:ext>
            </a:extLst>
          </p:cNvPr>
          <p:cNvGraphicFramePr>
            <a:graphicFrameLocks noChangeAspect="1"/>
          </p:cNvGraphicFramePr>
          <p:nvPr>
            <p:extLst>
              <p:ext uri="{D42A27DB-BD31-4B8C-83A1-F6EECF244321}">
                <p14:modId xmlns:p14="http://schemas.microsoft.com/office/powerpoint/2010/main" val="1001032801"/>
              </p:ext>
            </p:extLst>
          </p:nvPr>
        </p:nvGraphicFramePr>
        <p:xfrm>
          <a:off x="1935162" y="3662314"/>
          <a:ext cx="8321675" cy="2173287"/>
        </p:xfrm>
        <a:graphic>
          <a:graphicData uri="http://schemas.openxmlformats.org/presentationml/2006/ole">
            <mc:AlternateContent xmlns:mc="http://schemas.openxmlformats.org/markup-compatibility/2006">
              <mc:Choice xmlns:v="urn:schemas-microsoft-com:vml" Requires="v">
                <p:oleObj name="CS ChemDraw Drawing" r:id="rId3" imgW="5963026" imgH="1555699" progId="ChemDraw.Document.6.0">
                  <p:embed/>
                </p:oleObj>
              </mc:Choice>
              <mc:Fallback>
                <p:oleObj name="CS ChemDraw Drawing" r:id="rId3" imgW="5963026" imgH="1555699" progId="ChemDraw.Document.6.0">
                  <p:embed/>
                  <p:pic>
                    <p:nvPicPr>
                      <p:cNvPr id="245766" name="Object 7">
                        <a:extLst>
                          <a:ext uri="{FF2B5EF4-FFF2-40B4-BE49-F238E27FC236}">
                            <a16:creationId xmlns:a16="http://schemas.microsoft.com/office/drawing/2014/main" id="{442FC1AB-D354-4DFB-BCBF-ECF431CCC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5162" y="3662314"/>
                        <a:ext cx="8321675" cy="217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13">
            <a:extLst>
              <a:ext uri="{FF2B5EF4-FFF2-40B4-BE49-F238E27FC236}">
                <a16:creationId xmlns:a16="http://schemas.microsoft.com/office/drawing/2014/main" id="{A3F65F72-B50B-48F9-BFC4-8D56957307E3}"/>
              </a:ext>
            </a:extLst>
          </p:cNvPr>
          <p:cNvSpPr>
            <a:spLocks noChangeArrowheads="1"/>
          </p:cNvSpPr>
          <p:nvPr/>
        </p:nvSpPr>
        <p:spPr bwMode="auto">
          <a:xfrm>
            <a:off x="6084076" y="5557295"/>
            <a:ext cx="2160587" cy="369332"/>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i="1" dirty="0">
                <a:solidFill>
                  <a:schemeClr val="accent6">
                    <a:lumMod val="50000"/>
                  </a:schemeClr>
                </a:solidFill>
                <a:latin typeface="Times New Roman" panose="02020603050405020304" pitchFamily="18" charset="0"/>
                <a:cs typeface="Times New Roman" panose="02020603050405020304" pitchFamily="18" charset="0"/>
              </a:rPr>
              <a:t>N</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acethylaniline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9625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C56D72B5-8D9A-4405-86DC-3B5FDD951BB5}"/>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35DC14D-9ADF-4196-8257-E871C9EC4267}"/>
              </a:ext>
            </a:extLst>
          </p:cNvPr>
          <p:cNvSpPr txBox="1"/>
          <p:nvPr/>
        </p:nvSpPr>
        <p:spPr>
          <a:xfrm>
            <a:off x="0" y="1829260"/>
            <a:ext cx="12192000" cy="1200329"/>
          </a:xfrm>
          <a:prstGeom prst="rect">
            <a:avLst/>
          </a:prstGeom>
          <a:noFill/>
        </p:spPr>
        <p:txBody>
          <a:bodyPr wrap="square">
            <a:spAutoFit/>
          </a:bodyPr>
          <a:lstStyle/>
          <a:p>
            <a:r>
              <a:rPr lang="en-US" sz="2400" i="1" dirty="0">
                <a:solidFill>
                  <a:schemeClr val="accent6">
                    <a:lumMod val="50000"/>
                  </a:schemeClr>
                </a:solidFill>
                <a:effectLst/>
                <a:latin typeface="Times New Roman" panose="02020603050405020304" pitchFamily="18" charset="0"/>
                <a:ea typeface="Calibri" panose="020F0502020204030204" pitchFamily="34" charset="0"/>
              </a:rPr>
              <a:t>Formation of isocyanides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Similarly to alkylamines, primary aromatic amines when heated with chloroform and alkali in an alcoholic medium form isocyanides - substances with an unpleasant, nauseating smell</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9" name="Рисунок 8">
            <a:extLst>
              <a:ext uri="{FF2B5EF4-FFF2-40B4-BE49-F238E27FC236}">
                <a16:creationId xmlns:a16="http://schemas.microsoft.com/office/drawing/2014/main" id="{17C209BE-35EB-402B-89DE-FD0560FAA3BE}"/>
              </a:ext>
            </a:extLst>
          </p:cNvPr>
          <p:cNvPicPr/>
          <p:nvPr/>
        </p:nvPicPr>
        <p:blipFill rotWithShape="1">
          <a:blip r:embed="rId2">
            <a:extLst>
              <a:ext uri="{28A0092B-C50C-407E-A947-70E740481C1C}">
                <a14:useLocalDpi xmlns:a14="http://schemas.microsoft.com/office/drawing/2010/main" val="0"/>
              </a:ext>
            </a:extLst>
          </a:blip>
          <a:srcRect b="36129"/>
          <a:stretch/>
        </p:blipFill>
        <p:spPr bwMode="auto">
          <a:xfrm>
            <a:off x="2347274" y="4038911"/>
            <a:ext cx="7301235" cy="62505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9208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BB1C51-44A6-4390-AECA-4A68A0D9BC6F}"/>
              </a:ext>
            </a:extLst>
          </p:cNvPr>
          <p:cNvSpPr txBox="1"/>
          <p:nvPr/>
        </p:nvSpPr>
        <p:spPr>
          <a:xfrm>
            <a:off x="3192823" y="745377"/>
            <a:ext cx="6193410" cy="830997"/>
          </a:xfrm>
          <a:prstGeom prst="rect">
            <a:avLst/>
          </a:prstGeom>
          <a:noFill/>
        </p:spPr>
        <p:txBody>
          <a:bodyPr wrap="square">
            <a:spAutoFit/>
          </a:bodyPr>
          <a:lstStyle/>
          <a:p>
            <a:r>
              <a:rPr lang="en-US" altLang="uk-UA" dirty="0">
                <a:solidFill>
                  <a:schemeClr val="accent6">
                    <a:lumMod val="50000"/>
                  </a:schemeClr>
                </a:solidFill>
                <a:latin typeface="Times New Roman" panose="02020603050405020304" pitchFamily="18" charset="0"/>
                <a:cs typeface="Times New Roman" panose="02020603050405020304" pitchFamily="18" charset="0"/>
              </a:rPr>
              <a:t>Interaction of aromatic amines with HNO</a:t>
            </a:r>
            <a:r>
              <a:rPr lang="uk-UA" altLang="uk-UA" baseline="-25000" dirty="0">
                <a:solidFill>
                  <a:schemeClr val="accent6">
                    <a:lumMod val="50000"/>
                  </a:schemeClr>
                </a:solidFill>
                <a:latin typeface="Times New Roman" panose="02020603050405020304" pitchFamily="18" charset="0"/>
                <a:cs typeface="Times New Roman" panose="02020603050405020304" pitchFamily="18" charset="0"/>
              </a:rPr>
              <a:t>2 </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H</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О</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NO</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8" name="Rectangle 2">
            <a:extLst>
              <a:ext uri="{FF2B5EF4-FFF2-40B4-BE49-F238E27FC236}">
                <a16:creationId xmlns:a16="http://schemas.microsoft.com/office/drawing/2014/main" id="{A58D631F-0221-4892-9CD0-32F1661039FB}"/>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B21148C-2F61-40B8-A6E6-B2897BDAD22E}"/>
              </a:ext>
            </a:extLst>
          </p:cNvPr>
          <p:cNvSpPr txBox="1"/>
          <p:nvPr/>
        </p:nvSpPr>
        <p:spPr>
          <a:xfrm>
            <a:off x="0" y="1650201"/>
            <a:ext cx="12192000" cy="1200329"/>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 Interaction of primary aromatic amines with nitrous acid</a:t>
            </a: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Diazotization reaction followed by condensation of a diazonium salt with β-naphthol (azo coupling reaction). At the same time, a red azo dye is formed</a:t>
            </a:r>
            <a:endParaRPr lang="uk-UA" dirty="0">
              <a:solidFill>
                <a:schemeClr val="accent6">
                  <a:lumMod val="50000"/>
                </a:schemeClr>
              </a:solidFill>
            </a:endParaRPr>
          </a:p>
        </p:txBody>
      </p:sp>
      <p:graphicFrame>
        <p:nvGraphicFramePr>
          <p:cNvPr id="10" name="Object 9">
            <a:extLst>
              <a:ext uri="{FF2B5EF4-FFF2-40B4-BE49-F238E27FC236}">
                <a16:creationId xmlns:a16="http://schemas.microsoft.com/office/drawing/2014/main" id="{F1BCF1ED-1D5E-4E4A-89BA-C02AF076BF27}"/>
              </a:ext>
            </a:extLst>
          </p:cNvPr>
          <p:cNvGraphicFramePr>
            <a:graphicFrameLocks noChangeAspect="1"/>
          </p:cNvGraphicFramePr>
          <p:nvPr>
            <p:extLst>
              <p:ext uri="{D42A27DB-BD31-4B8C-83A1-F6EECF244321}">
                <p14:modId xmlns:p14="http://schemas.microsoft.com/office/powerpoint/2010/main" val="3256756202"/>
              </p:ext>
            </p:extLst>
          </p:nvPr>
        </p:nvGraphicFramePr>
        <p:xfrm>
          <a:off x="3555623" y="3300426"/>
          <a:ext cx="5080753" cy="2319063"/>
        </p:xfrm>
        <a:graphic>
          <a:graphicData uri="http://schemas.openxmlformats.org/presentationml/2006/ole">
            <mc:AlternateContent xmlns:mc="http://schemas.openxmlformats.org/markup-compatibility/2006">
              <mc:Choice xmlns:v="urn:schemas-microsoft-com:vml" Requires="v">
                <p:oleObj name="CS ChemDraw Drawing" r:id="rId2" imgW="3956060" imgH="1625600" progId="ChemDraw.Document.6.0">
                  <p:embed/>
                </p:oleObj>
              </mc:Choice>
              <mc:Fallback>
                <p:oleObj name="CS ChemDraw Drawing" r:id="rId2" imgW="3956060" imgH="1625600" progId="ChemDraw.Document.6.0">
                  <p:embed/>
                  <p:pic>
                    <p:nvPicPr>
                      <p:cNvPr id="146441" name="Object 9">
                        <a:extLst>
                          <a:ext uri="{FF2B5EF4-FFF2-40B4-BE49-F238E27FC236}">
                            <a16:creationId xmlns:a16="http://schemas.microsoft.com/office/drawing/2014/main" id="{6B430DAD-19CE-4D1E-8D2E-09AEF3D16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5623" y="3300426"/>
                        <a:ext cx="5080753" cy="2319063"/>
                      </a:xfrm>
                      <a:prstGeom prst="rect">
                        <a:avLst/>
                      </a:prstGeom>
                      <a:noFill/>
                      <a:ln>
                        <a:noFill/>
                      </a:ln>
                      <a:effectLst/>
                    </p:spPr>
                  </p:pic>
                </p:oleObj>
              </mc:Fallback>
            </mc:AlternateContent>
          </a:graphicData>
        </a:graphic>
      </p:graphicFrame>
      <p:sp>
        <p:nvSpPr>
          <p:cNvPr id="6" name="Rectangle 13">
            <a:extLst>
              <a:ext uri="{FF2B5EF4-FFF2-40B4-BE49-F238E27FC236}">
                <a16:creationId xmlns:a16="http://schemas.microsoft.com/office/drawing/2014/main" id="{D66CA110-96A7-4506-9815-C61C0AEE4BF1}"/>
              </a:ext>
            </a:extLst>
          </p:cNvPr>
          <p:cNvSpPr>
            <a:spLocks noChangeArrowheads="1"/>
          </p:cNvSpPr>
          <p:nvPr/>
        </p:nvSpPr>
        <p:spPr bwMode="auto">
          <a:xfrm>
            <a:off x="5769206" y="5342490"/>
            <a:ext cx="2560300" cy="27699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sz="1800" dirty="0" err="1">
                <a:solidFill>
                  <a:schemeClr val="accent6">
                    <a:lumMod val="50000"/>
                  </a:schemeClr>
                </a:solidFill>
                <a:latin typeface="Times New Roman" panose="02020603050405020304" pitchFamily="18" charset="0"/>
                <a:cs typeface="Times New Roman" panose="02020603050405020304" pitchFamily="18" charset="0"/>
              </a:rPr>
              <a:t>Phenildiazonium</a:t>
            </a:r>
            <a:r>
              <a:rPr lang="en-US" altLang="uk-UA" sz="1800" dirty="0">
                <a:solidFill>
                  <a:schemeClr val="accent6">
                    <a:lumMod val="50000"/>
                  </a:schemeClr>
                </a:solidFill>
                <a:latin typeface="Times New Roman" panose="02020603050405020304" pitchFamily="18" charset="0"/>
                <a:cs typeface="Times New Roman" panose="02020603050405020304" pitchFamily="18" charset="0"/>
              </a:rPr>
              <a:t> chloride</a:t>
            </a:r>
            <a:endParaRPr lang="uk-UA" altLang="uk-UA" sz="18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56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3BA01364-0B8D-42DE-9863-2B8529225B20}"/>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98CB86BE-927A-4616-AA15-51520DFF9DFA}"/>
              </a:ext>
            </a:extLst>
          </p:cNvPr>
          <p:cNvSpPr txBox="1"/>
          <p:nvPr/>
        </p:nvSpPr>
        <p:spPr>
          <a:xfrm>
            <a:off x="3192823" y="745377"/>
            <a:ext cx="6193410" cy="830997"/>
          </a:xfrm>
          <a:prstGeom prst="rect">
            <a:avLst/>
          </a:prstGeom>
          <a:noFill/>
        </p:spPr>
        <p:txBody>
          <a:bodyPr wrap="square">
            <a:spAutoFit/>
          </a:bodyPr>
          <a:lstStyle/>
          <a:p>
            <a:r>
              <a:rPr lang="en-US" altLang="uk-UA" dirty="0">
                <a:solidFill>
                  <a:schemeClr val="accent6">
                    <a:lumMod val="50000"/>
                  </a:schemeClr>
                </a:solidFill>
                <a:latin typeface="Times New Roman" panose="02020603050405020304" pitchFamily="18" charset="0"/>
                <a:cs typeface="Times New Roman" panose="02020603050405020304" pitchFamily="18" charset="0"/>
              </a:rPr>
              <a:t>Interaction of aromatic amines with HNO</a:t>
            </a:r>
            <a:r>
              <a:rPr lang="uk-UA" altLang="uk-UA" baseline="-25000" dirty="0">
                <a:solidFill>
                  <a:schemeClr val="accent6">
                    <a:lumMod val="50000"/>
                  </a:schemeClr>
                </a:solidFill>
                <a:latin typeface="Times New Roman" panose="02020603050405020304" pitchFamily="18" charset="0"/>
                <a:cs typeface="Times New Roman" panose="02020603050405020304" pitchFamily="18" charset="0"/>
              </a:rPr>
              <a:t>2 </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H</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О</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NO</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FAC729F5-0079-45F7-8F3D-74C9DF330AD8}"/>
              </a:ext>
            </a:extLst>
          </p:cNvPr>
          <p:cNvSpPr txBox="1"/>
          <p:nvPr/>
        </p:nvSpPr>
        <p:spPr>
          <a:xfrm>
            <a:off x="0" y="1576374"/>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Secondary arylamines and N-alkylarylamines react with nitrous acid, similar to alkylamines, to form N-</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nitrosoamines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1" name="Object 13">
            <a:extLst>
              <a:ext uri="{FF2B5EF4-FFF2-40B4-BE49-F238E27FC236}">
                <a16:creationId xmlns:a16="http://schemas.microsoft.com/office/drawing/2014/main" id="{9AB79CB5-347A-4205-B22D-FAC371EBFB6A}"/>
              </a:ext>
            </a:extLst>
          </p:cNvPr>
          <p:cNvGraphicFramePr>
            <a:graphicFrameLocks noChangeAspect="1"/>
          </p:cNvGraphicFramePr>
          <p:nvPr>
            <p:extLst>
              <p:ext uri="{D42A27DB-BD31-4B8C-83A1-F6EECF244321}">
                <p14:modId xmlns:p14="http://schemas.microsoft.com/office/powerpoint/2010/main" val="777291189"/>
              </p:ext>
            </p:extLst>
          </p:nvPr>
        </p:nvGraphicFramePr>
        <p:xfrm>
          <a:off x="2788668" y="3357121"/>
          <a:ext cx="6614663" cy="1858095"/>
        </p:xfrm>
        <a:graphic>
          <a:graphicData uri="http://schemas.openxmlformats.org/presentationml/2006/ole">
            <mc:AlternateContent xmlns:mc="http://schemas.openxmlformats.org/markup-compatibility/2006">
              <mc:Choice xmlns:v="urn:schemas-microsoft-com:vml" Requires="v">
                <p:oleObj name="CS ChemDraw Drawing" r:id="rId2" imgW="4949627" imgH="1250737" progId="ChemDraw.Document.6.0">
                  <p:embed/>
                </p:oleObj>
              </mc:Choice>
              <mc:Fallback>
                <p:oleObj name="CS ChemDraw Drawing" r:id="rId2" imgW="4949627" imgH="1250737" progId="ChemDraw.Document.6.0">
                  <p:embed/>
                  <p:pic>
                    <p:nvPicPr>
                      <p:cNvPr id="146445" name="Object 13">
                        <a:extLst>
                          <a:ext uri="{FF2B5EF4-FFF2-40B4-BE49-F238E27FC236}">
                            <a16:creationId xmlns:a16="http://schemas.microsoft.com/office/drawing/2014/main" id="{159DBB4B-3E14-4E1F-A548-1BA286D7B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8668" y="3357121"/>
                        <a:ext cx="6614663" cy="1858095"/>
                      </a:xfrm>
                      <a:prstGeom prst="rect">
                        <a:avLst/>
                      </a:prstGeom>
                      <a:noFill/>
                      <a:ln>
                        <a:noFill/>
                      </a:ln>
                      <a:effectLst/>
                    </p:spPr>
                  </p:pic>
                </p:oleObj>
              </mc:Fallback>
            </mc:AlternateContent>
          </a:graphicData>
        </a:graphic>
      </p:graphicFrame>
      <p:sp>
        <p:nvSpPr>
          <p:cNvPr id="12" name="Rectangle 18">
            <a:extLst>
              <a:ext uri="{FF2B5EF4-FFF2-40B4-BE49-F238E27FC236}">
                <a16:creationId xmlns:a16="http://schemas.microsoft.com/office/drawing/2014/main" id="{FA1585D4-7189-4567-9800-D1E5E2015FD2}"/>
              </a:ext>
            </a:extLst>
          </p:cNvPr>
          <p:cNvSpPr>
            <a:spLocks noChangeArrowheads="1"/>
          </p:cNvSpPr>
          <p:nvPr/>
        </p:nvSpPr>
        <p:spPr bwMode="auto">
          <a:xfrm>
            <a:off x="6289528" y="5281626"/>
            <a:ext cx="287731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just" eaLnBrk="1" hangingPunct="1">
              <a:spcBef>
                <a:spcPct val="0"/>
              </a:spcBef>
              <a:spcAft>
                <a:spcPct val="0"/>
              </a:spcAft>
              <a:buClrTx/>
              <a:buSzTx/>
              <a:buFontTx/>
              <a:buNone/>
            </a:pPr>
            <a:r>
              <a:rPr lang="en-US" altLang="uk-UA" sz="2000" dirty="0">
                <a:solidFill>
                  <a:schemeClr val="accent6">
                    <a:lumMod val="50000"/>
                  </a:schemeClr>
                </a:solidFill>
                <a:latin typeface="Times New Roman" panose="02020603050405020304" pitchFamily="18" charset="0"/>
                <a:cs typeface="Times New Roman" panose="02020603050405020304" pitchFamily="18" charset="0"/>
              </a:rPr>
              <a:t>N-nitroso-N-methylaniline</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360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905D39A-D1DD-4DA0-979A-F1C4D673C0A8}"/>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306AEEF-5835-40A4-8EB1-99C17D9C2CDA}"/>
              </a:ext>
            </a:extLst>
          </p:cNvPr>
          <p:cNvSpPr txBox="1"/>
          <p:nvPr/>
        </p:nvSpPr>
        <p:spPr>
          <a:xfrm>
            <a:off x="3192823" y="745377"/>
            <a:ext cx="6193410" cy="830997"/>
          </a:xfrm>
          <a:prstGeom prst="rect">
            <a:avLst/>
          </a:prstGeom>
          <a:noFill/>
        </p:spPr>
        <p:txBody>
          <a:bodyPr wrap="square">
            <a:spAutoFit/>
          </a:bodyPr>
          <a:lstStyle/>
          <a:p>
            <a:r>
              <a:rPr lang="en-US" altLang="uk-UA" dirty="0">
                <a:solidFill>
                  <a:schemeClr val="accent6">
                    <a:lumMod val="50000"/>
                  </a:schemeClr>
                </a:solidFill>
                <a:latin typeface="Times New Roman" panose="02020603050405020304" pitchFamily="18" charset="0"/>
                <a:cs typeface="Times New Roman" panose="02020603050405020304" pitchFamily="18" charset="0"/>
              </a:rPr>
              <a:t>Interaction of aromatic amines with HNO</a:t>
            </a:r>
            <a:r>
              <a:rPr lang="uk-UA" altLang="uk-UA" baseline="-25000" dirty="0">
                <a:solidFill>
                  <a:schemeClr val="accent6">
                    <a:lumMod val="50000"/>
                  </a:schemeClr>
                </a:solidFill>
                <a:latin typeface="Times New Roman" panose="02020603050405020304" pitchFamily="18" charset="0"/>
                <a:cs typeface="Times New Roman" panose="02020603050405020304" pitchFamily="18" charset="0"/>
              </a:rPr>
              <a:t>2 </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H</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О</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NO</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C60A450-9F13-42A5-BAD6-284A22660542}"/>
              </a:ext>
            </a:extLst>
          </p:cNvPr>
          <p:cNvSpPr txBox="1"/>
          <p:nvPr/>
        </p:nvSpPr>
        <p:spPr>
          <a:xfrm>
            <a:off x="0" y="1576374"/>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Tertiary N,N-</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dialkylarylamines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under the action of nitrous acid undergo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nitrosation</a:t>
            </a:r>
            <a:r>
              <a:rPr lang="en-US" sz="2400" dirty="0">
                <a:solidFill>
                  <a:schemeClr val="accent6">
                    <a:lumMod val="50000"/>
                  </a:schemeClr>
                </a:solidFill>
                <a:effectLst/>
                <a:latin typeface="Times New Roman" panose="02020603050405020304" pitchFamily="18" charset="0"/>
                <a:ea typeface="Calibri" panose="020F0502020204030204" pitchFamily="34" charset="0"/>
              </a:rPr>
              <a:t> in the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para</a:t>
            </a:r>
            <a:r>
              <a:rPr lang="en-US" sz="2400" dirty="0">
                <a:solidFill>
                  <a:schemeClr val="accent6">
                    <a:lumMod val="50000"/>
                  </a:schemeClr>
                </a:solidFill>
                <a:effectLst/>
                <a:latin typeface="Times New Roman" panose="02020603050405020304" pitchFamily="18" charset="0"/>
                <a:ea typeface="Calibri" panose="020F0502020204030204" pitchFamily="34" charset="0"/>
              </a:rPr>
              <a:t>-position of the benzene ring, and if it is occupied - in the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ortho</a:t>
            </a:r>
            <a:r>
              <a:rPr lang="en-US" sz="2400" dirty="0">
                <a:solidFill>
                  <a:schemeClr val="accent6">
                    <a:lumMod val="50000"/>
                  </a:schemeClr>
                </a:solidFill>
                <a:effectLst/>
                <a:latin typeface="Times New Roman" panose="02020603050405020304" pitchFamily="18" charset="0"/>
                <a:ea typeface="Calibri" panose="020F0502020204030204" pitchFamily="34" charset="0"/>
              </a:rPr>
              <a:t>-position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7" name="Object 7">
            <a:extLst>
              <a:ext uri="{FF2B5EF4-FFF2-40B4-BE49-F238E27FC236}">
                <a16:creationId xmlns:a16="http://schemas.microsoft.com/office/drawing/2014/main" id="{9D3562A1-8F0B-4CC3-A3D5-6520AE75D683}"/>
              </a:ext>
            </a:extLst>
          </p:cNvPr>
          <p:cNvGraphicFramePr>
            <a:graphicFrameLocks/>
          </p:cNvGraphicFramePr>
          <p:nvPr>
            <p:extLst>
              <p:ext uri="{D42A27DB-BD31-4B8C-83A1-F6EECF244321}">
                <p14:modId xmlns:p14="http://schemas.microsoft.com/office/powerpoint/2010/main" val="4185160323"/>
              </p:ext>
            </p:extLst>
          </p:nvPr>
        </p:nvGraphicFramePr>
        <p:xfrm>
          <a:off x="1480802" y="3163806"/>
          <a:ext cx="9230396" cy="1827425"/>
        </p:xfrm>
        <a:graphic>
          <a:graphicData uri="http://schemas.openxmlformats.org/presentationml/2006/ole">
            <mc:AlternateContent xmlns:mc="http://schemas.openxmlformats.org/markup-compatibility/2006">
              <mc:Choice xmlns:v="urn:schemas-microsoft-com:vml" Requires="v">
                <p:oleObj name="CS ChemDraw Drawing" r:id="rId2" imgW="5908406" imgH="1148649" progId="ChemDraw.Document.6.0">
                  <p:embed/>
                </p:oleObj>
              </mc:Choice>
              <mc:Fallback>
                <p:oleObj name="CS ChemDraw Drawing" r:id="rId2" imgW="5908406" imgH="1148649" progId="ChemDraw.Document.6.0">
                  <p:embed/>
                  <p:pic>
                    <p:nvPicPr>
                      <p:cNvPr id="249863" name="Object 7">
                        <a:extLst>
                          <a:ext uri="{FF2B5EF4-FFF2-40B4-BE49-F238E27FC236}">
                            <a16:creationId xmlns:a16="http://schemas.microsoft.com/office/drawing/2014/main" id="{AF124346-CDB2-488F-B002-518DC66EB0E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802" y="3163806"/>
                        <a:ext cx="9230396" cy="1827425"/>
                      </a:xfrm>
                      <a:prstGeom prst="rect">
                        <a:avLst/>
                      </a:prstGeom>
                      <a:noFill/>
                      <a:ln>
                        <a:noFill/>
                      </a:ln>
                    </p:spPr>
                  </p:pic>
                </p:oleObj>
              </mc:Fallback>
            </mc:AlternateContent>
          </a:graphicData>
        </a:graphic>
      </p:graphicFrame>
      <p:sp>
        <p:nvSpPr>
          <p:cNvPr id="6" name="Rectangle 13">
            <a:extLst>
              <a:ext uri="{FF2B5EF4-FFF2-40B4-BE49-F238E27FC236}">
                <a16:creationId xmlns:a16="http://schemas.microsoft.com/office/drawing/2014/main" id="{760680BF-CF8C-447D-B734-C366C06D2604}"/>
              </a:ext>
            </a:extLst>
          </p:cNvPr>
          <p:cNvSpPr>
            <a:spLocks noChangeArrowheads="1"/>
          </p:cNvSpPr>
          <p:nvPr/>
        </p:nvSpPr>
        <p:spPr bwMode="auto">
          <a:xfrm>
            <a:off x="1893819" y="4652677"/>
            <a:ext cx="3177801" cy="369332"/>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i="1" dirty="0">
                <a:solidFill>
                  <a:schemeClr val="accent6">
                    <a:lumMod val="50000"/>
                  </a:schemeClr>
                </a:solidFill>
                <a:latin typeface="Times New Roman" panose="02020603050405020304" pitchFamily="18" charset="0"/>
                <a:cs typeface="Times New Roman" panose="02020603050405020304" pitchFamily="18" charset="0"/>
              </a:rPr>
              <a:t>N</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i="1" dirty="0">
                <a:solidFill>
                  <a:schemeClr val="accent6">
                    <a:lumMod val="50000"/>
                  </a:schemeClr>
                </a:solidFill>
                <a:latin typeface="Times New Roman" panose="02020603050405020304" pitchFamily="18" charset="0"/>
                <a:cs typeface="Times New Roman" panose="02020603050405020304" pitchFamily="18" charset="0"/>
              </a:rPr>
              <a:t>N</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dimethylphenilamine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8" name="Rectangle 13">
            <a:extLst>
              <a:ext uri="{FF2B5EF4-FFF2-40B4-BE49-F238E27FC236}">
                <a16:creationId xmlns:a16="http://schemas.microsoft.com/office/drawing/2014/main" id="{DE2504B6-8DDA-488F-AA62-9EF8CB364C3B}"/>
              </a:ext>
            </a:extLst>
          </p:cNvPr>
          <p:cNvSpPr>
            <a:spLocks noChangeArrowheads="1"/>
          </p:cNvSpPr>
          <p:nvPr/>
        </p:nvSpPr>
        <p:spPr bwMode="auto">
          <a:xfrm>
            <a:off x="6705409" y="4652676"/>
            <a:ext cx="4625609" cy="369332"/>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lgn="ctr" eaLnBrk="1" hangingPunct="1">
              <a:spcBef>
                <a:spcPct val="0"/>
              </a:spcBef>
              <a:spcAft>
                <a:spcPct val="0"/>
              </a:spcAft>
              <a:buClrTx/>
              <a:buSzTx/>
              <a:buFontTx/>
              <a:buNone/>
            </a:pPr>
            <a:r>
              <a:rPr lang="en-US" altLang="uk-UA" i="1" dirty="0">
                <a:solidFill>
                  <a:schemeClr val="accent6">
                    <a:lumMod val="50000"/>
                  </a:schemeClr>
                </a:solidFill>
                <a:latin typeface="Times New Roman" panose="02020603050405020304" pitchFamily="18" charset="0"/>
                <a:cs typeface="Times New Roman" panose="02020603050405020304" pitchFamily="18" charset="0"/>
              </a:rPr>
              <a:t>p</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-nitroso-</a:t>
            </a:r>
            <a:r>
              <a:rPr lang="en-US" altLang="uk-UA" i="1" dirty="0">
                <a:solidFill>
                  <a:schemeClr val="accent6">
                    <a:lumMod val="50000"/>
                  </a:schemeClr>
                </a:solidFill>
                <a:latin typeface="Times New Roman" panose="02020603050405020304" pitchFamily="18" charset="0"/>
                <a:cs typeface="Times New Roman" panose="02020603050405020304" pitchFamily="18" charset="0"/>
              </a:rPr>
              <a:t>N</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i="1" dirty="0">
                <a:solidFill>
                  <a:schemeClr val="accent6">
                    <a:lumMod val="50000"/>
                  </a:schemeClr>
                </a:solidFill>
                <a:latin typeface="Times New Roman" panose="02020603050405020304" pitchFamily="18" charset="0"/>
                <a:cs typeface="Times New Roman" panose="02020603050405020304" pitchFamily="18" charset="0"/>
              </a:rPr>
              <a:t>N</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a:t>
            </a:r>
            <a:r>
              <a:rPr lang="en-US" altLang="uk-UA" dirty="0" err="1">
                <a:solidFill>
                  <a:schemeClr val="accent6">
                    <a:lumMod val="50000"/>
                  </a:schemeClr>
                </a:solidFill>
                <a:latin typeface="Times New Roman" panose="02020603050405020304" pitchFamily="18" charset="0"/>
                <a:cs typeface="Times New Roman" panose="02020603050405020304" pitchFamily="18" charset="0"/>
              </a:rPr>
              <a:t>dimethylphenylamine</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6176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0C5D002-F86F-4C1C-942A-C582C67673DF}"/>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AF96B31-C0A8-48E9-B7D0-42C43EE41EB0}"/>
              </a:ext>
            </a:extLst>
          </p:cNvPr>
          <p:cNvSpPr txBox="1"/>
          <p:nvPr/>
        </p:nvSpPr>
        <p:spPr>
          <a:xfrm>
            <a:off x="0" y="1733813"/>
            <a:ext cx="12192000" cy="461665"/>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Interaction with aromatic aldehydes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(azomethines are formed - Schiff bases)</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endParaRPr lang="uk-UA" b="1" dirty="0">
              <a:solidFill>
                <a:schemeClr val="accent6">
                  <a:lumMod val="50000"/>
                </a:schemeClr>
              </a:solidFill>
            </a:endParaRPr>
          </a:p>
        </p:txBody>
      </p:sp>
      <p:graphicFrame>
        <p:nvGraphicFramePr>
          <p:cNvPr id="8" name="Об'єкт 7">
            <a:extLst>
              <a:ext uri="{FF2B5EF4-FFF2-40B4-BE49-F238E27FC236}">
                <a16:creationId xmlns:a16="http://schemas.microsoft.com/office/drawing/2014/main" id="{71A38D1E-DEDA-4CA9-8A4A-28BF24369562}"/>
              </a:ext>
            </a:extLst>
          </p:cNvPr>
          <p:cNvGraphicFramePr>
            <a:graphicFrameLocks noChangeAspect="1"/>
          </p:cNvGraphicFramePr>
          <p:nvPr>
            <p:extLst>
              <p:ext uri="{D42A27DB-BD31-4B8C-83A1-F6EECF244321}">
                <p14:modId xmlns:p14="http://schemas.microsoft.com/office/powerpoint/2010/main" val="2643356512"/>
              </p:ext>
            </p:extLst>
          </p:nvPr>
        </p:nvGraphicFramePr>
        <p:xfrm>
          <a:off x="1976858" y="3109352"/>
          <a:ext cx="8238284" cy="1298232"/>
        </p:xfrm>
        <a:graphic>
          <a:graphicData uri="http://schemas.openxmlformats.org/presentationml/2006/ole">
            <mc:AlternateContent xmlns:mc="http://schemas.openxmlformats.org/markup-compatibility/2006">
              <mc:Choice xmlns:v="urn:schemas-microsoft-com:vml" Requires="v">
                <p:oleObj name="ChemSketch" r:id="rId2" imgW="4642104" imgH="731520" progId="ACD.ChemSketch.20">
                  <p:embed/>
                </p:oleObj>
              </mc:Choice>
              <mc:Fallback>
                <p:oleObj name="ChemSketch" r:id="rId2" imgW="4642104" imgH="731520" progId="ACD.ChemSketch.20">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858" y="3109352"/>
                        <a:ext cx="8238284" cy="1298232"/>
                      </a:xfrm>
                      <a:prstGeom prst="rect">
                        <a:avLst/>
                      </a:prstGeom>
                      <a:noFill/>
                    </p:spPr>
                  </p:pic>
                </p:oleObj>
              </mc:Fallback>
            </mc:AlternateContent>
          </a:graphicData>
        </a:graphic>
      </p:graphicFrame>
    </p:spTree>
    <p:extLst>
      <p:ext uri="{BB962C8B-B14F-4D97-AF65-F5344CB8AC3E}">
        <p14:creationId xmlns:p14="http://schemas.microsoft.com/office/powerpoint/2010/main" val="240421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42FF65C-1DFE-449E-9348-10827992E7B3}"/>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94A7DA0-20AD-4CAC-A65C-A00651609AE1}"/>
              </a:ext>
            </a:extLst>
          </p:cNvPr>
          <p:cNvSpPr txBox="1"/>
          <p:nvPr/>
        </p:nvSpPr>
        <p:spPr>
          <a:xfrm>
            <a:off x="1925425" y="819939"/>
            <a:ext cx="6865577" cy="461665"/>
          </a:xfrm>
          <a:prstGeom prst="rect">
            <a:avLst/>
          </a:prstGeom>
          <a:noFill/>
        </p:spPr>
        <p:txBody>
          <a:bodyPr wrap="square">
            <a:spAutoFit/>
          </a:bodyPr>
          <a:lstStyle/>
          <a:p>
            <a:r>
              <a:rPr lang="ru-RU" b="1" i="1" dirty="0">
                <a:solidFill>
                  <a:schemeClr val="accent6">
                    <a:lumMod val="50000"/>
                  </a:schemeClr>
                </a:solidFill>
                <a:latin typeface="Times New Roman" panose="02020603050405020304" pitchFamily="18" charset="0"/>
                <a:cs typeface="Times New Roman" panose="02020603050405020304" pitchFamily="18" charset="0"/>
              </a:rPr>
              <a:t>2.	</a:t>
            </a:r>
            <a:r>
              <a:rPr lang="en-US" b="1" i="1" dirty="0">
                <a:solidFill>
                  <a:schemeClr val="accent6">
                    <a:lumMod val="50000"/>
                  </a:schemeClr>
                </a:solidFill>
                <a:latin typeface="Times New Roman" panose="02020603050405020304" pitchFamily="18" charset="0"/>
                <a:cs typeface="Times New Roman" panose="02020603050405020304" pitchFamily="18" charset="0"/>
              </a:rPr>
              <a:t> Reactions involving an aromatic ring </a:t>
            </a:r>
            <a:r>
              <a:rPr lang="ru-RU" b="1" i="1" dirty="0">
                <a:solidFill>
                  <a:schemeClr val="accent6">
                    <a:lumMod val="50000"/>
                  </a:schemeClr>
                </a:solidFill>
                <a:latin typeface="Times New Roman" panose="02020603050405020304" pitchFamily="18" charset="0"/>
                <a:cs typeface="Times New Roman" panose="02020603050405020304" pitchFamily="18" charset="0"/>
              </a:rPr>
              <a:t>:</a:t>
            </a:r>
            <a:endParaRPr lang="uk-UA" b="1" i="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D28070F-4074-4D09-AE54-5AE54FE65B26}"/>
              </a:ext>
            </a:extLst>
          </p:cNvPr>
          <p:cNvSpPr txBox="1"/>
          <p:nvPr/>
        </p:nvSpPr>
        <p:spPr>
          <a:xfrm>
            <a:off x="0" y="1568493"/>
            <a:ext cx="12192000" cy="1200329"/>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Arylamines are characterized by reactions of electrophilic substitution along the aromatic cycle, in which the amino group as an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orientant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of the first kind directs the substituents to the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ortho</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para</a:t>
            </a:r>
            <a:r>
              <a:rPr lang="en-US" sz="2400" dirty="0">
                <a:solidFill>
                  <a:schemeClr val="accent6">
                    <a:lumMod val="50000"/>
                  </a:schemeClr>
                </a:solidFill>
                <a:effectLst/>
                <a:latin typeface="Times New Roman" panose="02020603050405020304" pitchFamily="18" charset="0"/>
                <a:ea typeface="Calibri" panose="020F0502020204030204" pitchFamily="34" charset="0"/>
              </a:rPr>
              <a:t>-positions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7" name="TextBox 6">
            <a:extLst>
              <a:ext uri="{FF2B5EF4-FFF2-40B4-BE49-F238E27FC236}">
                <a16:creationId xmlns:a16="http://schemas.microsoft.com/office/drawing/2014/main" id="{1140D2AB-1C96-400C-8303-2CC25DCE4824}"/>
              </a:ext>
            </a:extLst>
          </p:cNvPr>
          <p:cNvSpPr txBox="1"/>
          <p:nvPr/>
        </p:nvSpPr>
        <p:spPr>
          <a:xfrm>
            <a:off x="3048786" y="3055711"/>
            <a:ext cx="6094428" cy="461665"/>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Halogenation</a:t>
            </a:r>
            <a:endParaRPr lang="uk-UA" b="1" dirty="0">
              <a:solidFill>
                <a:schemeClr val="accent6">
                  <a:lumMod val="50000"/>
                </a:schemeClr>
              </a:solidFill>
            </a:endParaRPr>
          </a:p>
        </p:txBody>
      </p:sp>
      <p:graphicFrame>
        <p:nvGraphicFramePr>
          <p:cNvPr id="9" name="Об'єкт 8">
            <a:extLst>
              <a:ext uri="{FF2B5EF4-FFF2-40B4-BE49-F238E27FC236}">
                <a16:creationId xmlns:a16="http://schemas.microsoft.com/office/drawing/2014/main" id="{EE8AD38E-FFF7-4149-AC5F-28FF3F90E2C8}"/>
              </a:ext>
            </a:extLst>
          </p:cNvPr>
          <p:cNvGraphicFramePr>
            <a:graphicFrameLocks noChangeAspect="1"/>
          </p:cNvGraphicFramePr>
          <p:nvPr>
            <p:extLst>
              <p:ext uri="{D42A27DB-BD31-4B8C-83A1-F6EECF244321}">
                <p14:modId xmlns:p14="http://schemas.microsoft.com/office/powerpoint/2010/main" val="3767891677"/>
              </p:ext>
            </p:extLst>
          </p:nvPr>
        </p:nvGraphicFramePr>
        <p:xfrm>
          <a:off x="3048786" y="3890542"/>
          <a:ext cx="6341882" cy="1598753"/>
        </p:xfrm>
        <a:graphic>
          <a:graphicData uri="http://schemas.openxmlformats.org/presentationml/2006/ole">
            <mc:AlternateContent xmlns:mc="http://schemas.openxmlformats.org/markup-compatibility/2006">
              <mc:Choice xmlns:v="urn:schemas-microsoft-com:vml" Requires="v">
                <p:oleObj name="ChemSketch" r:id="rId2" imgW="4166616" imgH="1048512" progId="ACD.ChemSketch.20">
                  <p:embed/>
                </p:oleObj>
              </mc:Choice>
              <mc:Fallback>
                <p:oleObj name="ChemSketch" r:id="rId2" imgW="4166616" imgH="1048512"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786" y="3890542"/>
                        <a:ext cx="6341882" cy="1598753"/>
                      </a:xfrm>
                      <a:prstGeom prst="rect">
                        <a:avLst/>
                      </a:prstGeom>
                      <a:noFill/>
                    </p:spPr>
                  </p:pic>
                </p:oleObj>
              </mc:Fallback>
            </mc:AlternateContent>
          </a:graphicData>
        </a:graphic>
      </p:graphicFrame>
    </p:spTree>
    <p:extLst>
      <p:ext uri="{BB962C8B-B14F-4D97-AF65-F5344CB8AC3E}">
        <p14:creationId xmlns:p14="http://schemas.microsoft.com/office/powerpoint/2010/main" val="784822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FFDE21D-86CF-4BD6-92C6-FFDA5D8BC17E}"/>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2D8E267-F1D5-4AD9-98A2-D0D3F0A7B0E4}"/>
              </a:ext>
            </a:extLst>
          </p:cNvPr>
          <p:cNvSpPr txBox="1"/>
          <p:nvPr/>
        </p:nvSpPr>
        <p:spPr>
          <a:xfrm>
            <a:off x="3048786" y="895286"/>
            <a:ext cx="6094428" cy="461665"/>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Nitration</a:t>
            </a:r>
            <a:endParaRPr lang="uk-UA" b="1" dirty="0">
              <a:solidFill>
                <a:schemeClr val="accent6">
                  <a:lumMod val="50000"/>
                </a:schemeClr>
              </a:solidFill>
            </a:endParaRPr>
          </a:p>
        </p:txBody>
      </p:sp>
      <p:sp>
        <p:nvSpPr>
          <p:cNvPr id="5" name="TextBox 4">
            <a:extLst>
              <a:ext uri="{FF2B5EF4-FFF2-40B4-BE49-F238E27FC236}">
                <a16:creationId xmlns:a16="http://schemas.microsoft.com/office/drawing/2014/main" id="{3D6A5A17-217C-499E-9D54-D06378B45FD9}"/>
              </a:ext>
            </a:extLst>
          </p:cNvPr>
          <p:cNvSpPr txBox="1"/>
          <p:nvPr/>
        </p:nvSpPr>
        <p:spPr>
          <a:xfrm>
            <a:off x="1" y="1538530"/>
            <a:ext cx="12192000" cy="1569660"/>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Arylamines are easily oxidized by concentrated nitric acid; to protect the amino group from oxidation, arylamines are pre-acylated. The acetylamino group orients the nitration process in the ortho and para positions. After nitration, N-acyl derivatives are hydrolyzed in an acidic or alkaline medium to obtain ortho- and para-nitroanilines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a:t>
            </a:r>
            <a:r>
              <a:rPr lang="en-US" sz="2400" dirty="0">
                <a:solidFill>
                  <a:schemeClr val="accent6">
                    <a:lumMod val="50000"/>
                  </a:schemeClr>
                </a:solidFill>
                <a:effectLst/>
                <a:latin typeface="Times New Roman" panose="02020603050405020304" pitchFamily="18" charset="0"/>
                <a:ea typeface="Calibri" panose="020F0502020204030204" pitchFamily="34" charset="0"/>
              </a:rPr>
              <a:t>-</a:t>
            </a:r>
            <a:r>
              <a:rPr lang="uk-UA" sz="2400" dirty="0">
                <a:solidFill>
                  <a:schemeClr val="accent6">
                    <a:lumMod val="50000"/>
                  </a:schemeClr>
                </a:solidFill>
                <a:effectLst/>
                <a:latin typeface="Times New Roman" panose="02020603050405020304" pitchFamily="18" charset="0"/>
                <a:ea typeface="Calibri" panose="020F0502020204030204" pitchFamily="34" charset="0"/>
              </a:rPr>
              <a:t>О</a:t>
            </a:r>
            <a:r>
              <a:rPr lang="uk-UA"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NC</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en-US" sz="2400" dirty="0">
                <a:solidFill>
                  <a:schemeClr val="accent6">
                    <a:lumMod val="50000"/>
                  </a:schemeClr>
                </a:solidFill>
                <a:effectLst/>
                <a:latin typeface="Times New Roman" panose="02020603050405020304" pitchFamily="18" charset="0"/>
                <a:ea typeface="Calibri" panose="020F0502020204030204" pitchFamily="34" charset="0"/>
              </a:rPr>
              <a:t>H</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NH</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p</a:t>
            </a:r>
            <a:r>
              <a:rPr lang="en-US" sz="2400" dirty="0">
                <a:solidFill>
                  <a:schemeClr val="accent6">
                    <a:lumMod val="50000"/>
                  </a:schemeClr>
                </a:solidFill>
                <a:effectLst/>
                <a:latin typeface="Times New Roman" panose="02020603050405020304" pitchFamily="18" charset="0"/>
                <a:ea typeface="Calibri" panose="020F0502020204030204" pitchFamily="34" charset="0"/>
              </a:rPr>
              <a:t>-</a:t>
            </a:r>
            <a:r>
              <a:rPr lang="uk-UA" sz="2400" dirty="0">
                <a:solidFill>
                  <a:schemeClr val="accent6">
                    <a:lumMod val="50000"/>
                  </a:schemeClr>
                </a:solidFill>
                <a:effectLst/>
                <a:latin typeface="Times New Roman" panose="02020603050405020304" pitchFamily="18" charset="0"/>
                <a:ea typeface="Calibri" panose="020F0502020204030204" pitchFamily="34" charset="0"/>
              </a:rPr>
              <a:t>О</a:t>
            </a:r>
            <a:r>
              <a:rPr lang="uk-UA"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NC</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en-US" sz="2400" dirty="0">
                <a:solidFill>
                  <a:schemeClr val="accent6">
                    <a:lumMod val="50000"/>
                  </a:schemeClr>
                </a:solidFill>
                <a:effectLst/>
                <a:latin typeface="Times New Roman" panose="02020603050405020304" pitchFamily="18" charset="0"/>
                <a:ea typeface="Calibri" panose="020F0502020204030204" pitchFamily="34" charset="0"/>
              </a:rPr>
              <a:t>H</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NH</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2</a:t>
            </a:r>
            <a:endParaRPr lang="uk-UA" baseline="-25000" dirty="0">
              <a:solidFill>
                <a:schemeClr val="accent6">
                  <a:lumMod val="50000"/>
                </a:schemeClr>
              </a:solidFill>
            </a:endParaRPr>
          </a:p>
        </p:txBody>
      </p:sp>
      <p:pic>
        <p:nvPicPr>
          <p:cNvPr id="6" name="Рисунок 5" descr="ГАЛОГЕНУВАННЯ АНІЛІНУ ВІЛЬНИМИ ГАЛОГЕНАМИ, НІТРУВАННЯ АРОМАТИЧНИХ АМІНІВ,  СУЛЬФИРОВАНИЕ АНІЛІНУ, РЕАКЦІЇ КОНДЕНСАЦІЇ АРОМАТИЧНИХ АМІНІВ - ОРГАНІЧНА  ХІМІЯ - Підручники для студентів онлайн">
            <a:extLst>
              <a:ext uri="{FF2B5EF4-FFF2-40B4-BE49-F238E27FC236}">
                <a16:creationId xmlns:a16="http://schemas.microsoft.com/office/drawing/2014/main" id="{C0C58F47-E107-406E-A002-281A449768F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310087" y="3949831"/>
            <a:ext cx="7571825" cy="2116578"/>
          </a:xfrm>
          <a:prstGeom prst="rect">
            <a:avLst/>
          </a:prstGeom>
          <a:noFill/>
          <a:ln>
            <a:noFill/>
          </a:ln>
        </p:spPr>
      </p:pic>
    </p:spTree>
    <p:extLst>
      <p:ext uri="{BB962C8B-B14F-4D97-AF65-F5344CB8AC3E}">
        <p14:creationId xmlns:p14="http://schemas.microsoft.com/office/powerpoint/2010/main" val="3793508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3EEBD52-4DF9-4927-9749-3C9EA3DA09BA}"/>
              </a:ext>
            </a:extLst>
          </p:cNvPr>
          <p:cNvSpPr txBox="1">
            <a:spLocks noChangeArrowheads="1"/>
          </p:cNvSpPr>
          <p:nvPr/>
        </p:nvSpPr>
        <p:spPr bwMode="auto">
          <a:xfrm>
            <a:off x="3192823" y="71385"/>
            <a:ext cx="686557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Aromatic amines. 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BFC8D40-C8B9-4F0C-917A-80D1492076A1}"/>
              </a:ext>
            </a:extLst>
          </p:cNvPr>
          <p:cNvSpPr txBox="1"/>
          <p:nvPr/>
        </p:nvSpPr>
        <p:spPr>
          <a:xfrm>
            <a:off x="3048786" y="895286"/>
            <a:ext cx="6094428" cy="461665"/>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Sulfation</a:t>
            </a:r>
            <a:endParaRPr lang="uk-UA" b="1" dirty="0">
              <a:solidFill>
                <a:schemeClr val="accent6">
                  <a:lumMod val="50000"/>
                </a:schemeClr>
              </a:solidFill>
            </a:endParaRPr>
          </a:p>
        </p:txBody>
      </p:sp>
      <p:pic>
        <p:nvPicPr>
          <p:cNvPr id="4" name="Рисунок 3" descr="2. Нітрозування">
            <a:extLst>
              <a:ext uri="{FF2B5EF4-FFF2-40B4-BE49-F238E27FC236}">
                <a16:creationId xmlns:a16="http://schemas.microsoft.com/office/drawing/2014/main" id="{AE7B997A-3928-4FFC-988C-BB18E93F8E8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70388" y="2601798"/>
            <a:ext cx="7651224" cy="2204657"/>
          </a:xfrm>
          <a:prstGeom prst="rect">
            <a:avLst/>
          </a:prstGeom>
          <a:noFill/>
          <a:ln>
            <a:noFill/>
          </a:ln>
        </p:spPr>
      </p:pic>
    </p:spTree>
    <p:extLst>
      <p:ext uri="{BB962C8B-B14F-4D97-AF65-F5344CB8AC3E}">
        <p14:creationId xmlns:p14="http://schemas.microsoft.com/office/powerpoint/2010/main" val="1572771503"/>
      </p:ext>
    </p:extLst>
  </p:cSld>
  <p:clrMapOvr>
    <a:masterClrMapping/>
  </p:clrMapOvr>
</p:sld>
</file>

<file path=ppt/theme/theme1.xml><?xml version="1.0" encoding="utf-8"?>
<a:theme xmlns:a="http://schemas.openxmlformats.org/drawingml/2006/main" name="Тема2">
  <a:themeElements>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A29AA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F4FBE"/>
        </a:lt2>
        <a:accent1>
          <a:srgbClr val="0664E4"/>
        </a:accent1>
        <a:accent2>
          <a:srgbClr val="0A8AF4"/>
        </a:accent2>
        <a:accent3>
          <a:srgbClr val="FFFFFF"/>
        </a:accent3>
        <a:accent4>
          <a:srgbClr val="404040"/>
        </a:accent4>
        <a:accent5>
          <a:srgbClr val="AAB8EF"/>
        </a:accent5>
        <a:accent6>
          <a:srgbClr val="087DDD"/>
        </a:accent6>
        <a:hlink>
          <a:srgbClr val="0B99F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345B9"/>
        </a:lt2>
        <a:accent1>
          <a:srgbClr val="1E65CA"/>
        </a:accent1>
        <a:accent2>
          <a:srgbClr val="2C77D1"/>
        </a:accent2>
        <a:accent3>
          <a:srgbClr val="FFFFFF"/>
        </a:accent3>
        <a:accent4>
          <a:srgbClr val="404040"/>
        </a:accent4>
        <a:accent5>
          <a:srgbClr val="ABB8E1"/>
        </a:accent5>
        <a:accent6>
          <a:srgbClr val="276BBD"/>
        </a:accent6>
        <a:hlink>
          <a:srgbClr val="4091D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5CA3E0"/>
        </a:lt2>
        <a:accent1>
          <a:srgbClr val="6DAFE4"/>
        </a:accent1>
        <a:accent2>
          <a:srgbClr val="72B3E5"/>
        </a:accent2>
        <a:accent3>
          <a:srgbClr val="FFFFFF"/>
        </a:accent3>
        <a:accent4>
          <a:srgbClr val="404040"/>
        </a:accent4>
        <a:accent5>
          <a:srgbClr val="BAD4EF"/>
        </a:accent5>
        <a:accent6>
          <a:srgbClr val="67A2CF"/>
        </a:accent6>
        <a:hlink>
          <a:srgbClr val="7DB8E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Тема2" id="{C0C4D37A-BA2F-4212-943E-6B86B4A3163E}" vid="{EB4967C8-BA3B-44EA-B99B-DC5A31779F14}"/>
    </a:ext>
  </a:extLst>
</a:theme>
</file>

<file path=docProps/app.xml><?xml version="1.0" encoding="utf-8"?>
<Properties xmlns="http://schemas.openxmlformats.org/officeDocument/2006/extended-properties" xmlns:vt="http://schemas.openxmlformats.org/officeDocument/2006/docPropsVTypes">
  <Template>Тема2</Template>
  <TotalTime>349</TotalTime>
  <Words>1623</Words>
  <Application>Microsoft Office PowerPoint</Application>
  <PresentationFormat>Широкий екран</PresentationFormat>
  <Paragraphs>121</Paragraphs>
  <Slides>28</Slides>
  <Notes>0</Notes>
  <HiddenSlides>0</HiddenSlides>
  <MMClips>0</MMClips>
  <ScaleCrop>false</ScaleCrop>
  <HeadingPairs>
    <vt:vector size="8" baseType="variant">
      <vt:variant>
        <vt:lpstr>Використані шрифти</vt:lpstr>
      </vt:variant>
      <vt:variant>
        <vt:i4>4</vt:i4>
      </vt:variant>
      <vt:variant>
        <vt:lpstr>Тема</vt:lpstr>
      </vt:variant>
      <vt:variant>
        <vt:i4>1</vt:i4>
      </vt:variant>
      <vt:variant>
        <vt:lpstr>Вбудовані сервери OLE</vt:lpstr>
      </vt:variant>
      <vt:variant>
        <vt:i4>2</vt:i4>
      </vt:variant>
      <vt:variant>
        <vt:lpstr>Заголовки слайдів</vt:lpstr>
      </vt:variant>
      <vt:variant>
        <vt:i4>28</vt:i4>
      </vt:variant>
    </vt:vector>
  </HeadingPairs>
  <TitlesOfParts>
    <vt:vector size="35" baseType="lpstr">
      <vt:lpstr>Arial</vt:lpstr>
      <vt:lpstr>Constantia</vt:lpstr>
      <vt:lpstr>Microsoft Sans Serif</vt:lpstr>
      <vt:lpstr>Times New Roman</vt:lpstr>
      <vt:lpstr>Тема2</vt:lpstr>
      <vt:lpstr>CS ChemDraw Drawing</vt:lpstr>
      <vt:lpstr>ChemSketch</vt:lpstr>
      <vt:lpstr>Lecture 7. Nitrogen-containing hydrocarbon derivatives.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ivan.shyshkin@onmedu.edu.ua</dc:creator>
  <cp:lastModifiedBy>ivan.shyshkin@onmedu.edu.ua</cp:lastModifiedBy>
  <cp:revision>42</cp:revision>
  <dcterms:created xsi:type="dcterms:W3CDTF">2023-01-31T18:38:59Z</dcterms:created>
  <dcterms:modified xsi:type="dcterms:W3CDTF">2023-02-01T21:03:56Z</dcterms:modified>
</cp:coreProperties>
</file>