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57"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algn="ctr"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E709B35-4EE9-49A9-AF09-42E3859E1348}"/>
              </a:ext>
            </a:extLst>
          </p:cNvPr>
          <p:cNvSpPr>
            <a:spLocks noGrp="1" noChangeArrowheads="1"/>
          </p:cNvSpPr>
          <p:nvPr>
            <p:ph type="ctrTitle"/>
          </p:nvPr>
        </p:nvSpPr>
        <p:spPr>
          <a:xfrm>
            <a:off x="1422400" y="838200"/>
            <a:ext cx="103632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ctr">
              <a:defRPr sz="3600"/>
            </a:lvl1pPr>
          </a:lstStyle>
          <a:p>
            <a:pPr lvl="0"/>
            <a:r>
              <a:rPr lang="uk-UA" altLang="uk-UA" noProof="0"/>
              <a:t>Клацніть, щоб редагувати стиль зразка заголовка</a:t>
            </a:r>
            <a:endParaRPr lang="en-US" altLang="uk-UA" noProof="0"/>
          </a:p>
        </p:txBody>
      </p:sp>
      <p:sp>
        <p:nvSpPr>
          <p:cNvPr id="3075" name="Rectangle 3">
            <a:extLst>
              <a:ext uri="{FF2B5EF4-FFF2-40B4-BE49-F238E27FC236}">
                <a16:creationId xmlns:a16="http://schemas.microsoft.com/office/drawing/2014/main" id="{70D122D3-53A0-4270-9EA7-889064B25CF8}"/>
              </a:ext>
            </a:extLst>
          </p:cNvPr>
          <p:cNvSpPr>
            <a:spLocks noGrp="1" noChangeArrowheads="1"/>
          </p:cNvSpPr>
          <p:nvPr>
            <p:ph type="subTitle" idx="1"/>
          </p:nvPr>
        </p:nvSpPr>
        <p:spPr>
          <a:xfrm>
            <a:off x="1422400" y="1524000"/>
            <a:ext cx="103632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ctr">
              <a:buFontTx/>
              <a:buNone/>
              <a:defRPr sz="2400">
                <a:solidFill>
                  <a:schemeClr val="bg2"/>
                </a:solidFill>
              </a:defRPr>
            </a:lvl1pPr>
          </a:lstStyle>
          <a:p>
            <a:pPr lvl="0"/>
            <a:r>
              <a:rPr lang="uk-UA" altLang="uk-UA" noProof="0"/>
              <a:t>Клацніть, щоб редагувати стиль зразка підзаголовка</a:t>
            </a:r>
            <a:endParaRPr lang="en-US" altLang="uk-UA" noProof="0"/>
          </a:p>
        </p:txBody>
      </p:sp>
    </p:spTree>
    <p:extLst>
      <p:ext uri="{BB962C8B-B14F-4D97-AF65-F5344CB8AC3E}">
        <p14:creationId xmlns:p14="http://schemas.microsoft.com/office/powerpoint/2010/main" val="359302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AB71E3-EF87-4BCF-B359-47DB510FA5B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929D89B-6472-4233-8BF4-04114A8C74CB}"/>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30003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675429-53EB-4CD4-B198-DA27DAA17F5E}"/>
              </a:ext>
            </a:extLst>
          </p:cNvPr>
          <p:cNvSpPr>
            <a:spLocks noGrp="1"/>
          </p:cNvSpPr>
          <p:nvPr>
            <p:ph type="title"/>
          </p:nvPr>
        </p:nvSpPr>
        <p:spPr>
          <a:xfrm>
            <a:off x="831851" y="1709739"/>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C339FEB-7AF3-41E8-9384-B98E04080265}"/>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2488792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B7EC0-87F4-4A0C-A175-BDC8D8DD2ED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059F9F2-109C-41EC-B23C-F25661611F8A}"/>
              </a:ext>
            </a:extLst>
          </p:cNvPr>
          <p:cNvSpPr>
            <a:spLocks noGrp="1"/>
          </p:cNvSpPr>
          <p:nvPr>
            <p:ph sz="half" idx="1"/>
          </p:nvPr>
        </p:nvSpPr>
        <p:spPr>
          <a:xfrm>
            <a:off x="1219200" y="1828800"/>
            <a:ext cx="47752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802538B0-178A-4758-B489-0CEE0E4AD356}"/>
              </a:ext>
            </a:extLst>
          </p:cNvPr>
          <p:cNvSpPr>
            <a:spLocks noGrp="1"/>
          </p:cNvSpPr>
          <p:nvPr>
            <p:ph sz="half" idx="2"/>
          </p:nvPr>
        </p:nvSpPr>
        <p:spPr>
          <a:xfrm>
            <a:off x="6197600" y="1828800"/>
            <a:ext cx="4775200" cy="48006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411604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DB7D57-4AB0-4A25-A441-59846BC1C2AB}"/>
              </a:ext>
            </a:extLst>
          </p:cNvPr>
          <p:cNvSpPr>
            <a:spLocks noGrp="1"/>
          </p:cNvSpPr>
          <p:nvPr>
            <p:ph type="title"/>
          </p:nvPr>
        </p:nvSpPr>
        <p:spPr>
          <a:xfrm>
            <a:off x="840317" y="365126"/>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564034-9AC8-4763-876A-4F987EFB9B5A}"/>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012E7957-AA68-41B5-A922-B9FAB15048BC}"/>
              </a:ext>
            </a:extLst>
          </p:cNvPr>
          <p:cNvSpPr>
            <a:spLocks noGrp="1"/>
          </p:cNvSpPr>
          <p:nvPr>
            <p:ph sz="half" idx="2"/>
          </p:nvPr>
        </p:nvSpPr>
        <p:spPr>
          <a:xfrm>
            <a:off x="840318" y="2505075"/>
            <a:ext cx="5158316"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4F5A01A-5C61-4FBC-B7BE-B714C400C73F}"/>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F232A9B4-E381-4809-80BC-4D48AFE59E20}"/>
              </a:ext>
            </a:extLst>
          </p:cNvPr>
          <p:cNvSpPr>
            <a:spLocks noGrp="1"/>
          </p:cNvSpPr>
          <p:nvPr>
            <p:ph sz="quarter" idx="4"/>
          </p:nvPr>
        </p:nvSpPr>
        <p:spPr>
          <a:xfrm>
            <a:off x="6172200" y="2505075"/>
            <a:ext cx="518371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3609481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7B01ED-C8E0-4853-BCA7-2F974294FC7C}"/>
              </a:ext>
            </a:extLst>
          </p:cNvPr>
          <p:cNvSpPr>
            <a:spLocks noGrp="1"/>
          </p:cNvSpPr>
          <p:nvPr>
            <p:ph type="title"/>
          </p:nvPr>
        </p:nvSpPr>
        <p:spPr/>
        <p:txBody>
          <a:bodyPr/>
          <a:lstStyle/>
          <a:p>
            <a:r>
              <a:rPr lang="uk-UA"/>
              <a:t>Клацніть, щоб редагувати стиль зразка заголовка</a:t>
            </a:r>
          </a:p>
        </p:txBody>
      </p:sp>
    </p:spTree>
    <p:extLst>
      <p:ext uri="{BB962C8B-B14F-4D97-AF65-F5344CB8AC3E}">
        <p14:creationId xmlns:p14="http://schemas.microsoft.com/office/powerpoint/2010/main" val="541717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4025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40026-7910-4FFD-B619-192D2719A02E}"/>
              </a:ext>
            </a:extLst>
          </p:cNvPr>
          <p:cNvSpPr>
            <a:spLocks noGrp="1"/>
          </p:cNvSpPr>
          <p:nvPr>
            <p:ph type="title"/>
          </p:nvPr>
        </p:nvSpPr>
        <p:spPr>
          <a:xfrm>
            <a:off x="840318" y="457200"/>
            <a:ext cx="393276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08B88006-8887-43AA-A37D-492407469D27}"/>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17ADBC7-550E-441D-B067-4EDAC571467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54711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4DA29-C561-4364-AA39-9FCE1877F8F2}"/>
              </a:ext>
            </a:extLst>
          </p:cNvPr>
          <p:cNvSpPr>
            <a:spLocks noGrp="1"/>
          </p:cNvSpPr>
          <p:nvPr>
            <p:ph type="title"/>
          </p:nvPr>
        </p:nvSpPr>
        <p:spPr>
          <a:xfrm>
            <a:off x="840318" y="457200"/>
            <a:ext cx="393276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8C39BC4-BC4D-442C-8B4A-0A82A9C59CE8}"/>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p>
        </p:txBody>
      </p:sp>
      <p:sp>
        <p:nvSpPr>
          <p:cNvPr id="4" name="Місце для тексту 3">
            <a:extLst>
              <a:ext uri="{FF2B5EF4-FFF2-40B4-BE49-F238E27FC236}">
                <a16:creationId xmlns:a16="http://schemas.microsoft.com/office/drawing/2014/main" id="{2E799F2F-6902-489D-99B5-5FDB940367A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3098907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391B1-6C85-4147-8023-6F5C2096993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CCB9FE1-612B-4DFB-84BF-153F504CA27D}"/>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2636251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C98DF22C-0047-4892-9DFD-002735432E47}"/>
              </a:ext>
            </a:extLst>
          </p:cNvPr>
          <p:cNvSpPr>
            <a:spLocks noGrp="1"/>
          </p:cNvSpPr>
          <p:nvPr>
            <p:ph type="title" orient="vert"/>
          </p:nvPr>
        </p:nvSpPr>
        <p:spPr>
          <a:xfrm>
            <a:off x="9067800" y="304800"/>
            <a:ext cx="2616200" cy="6324600"/>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F35CD84-7709-491D-9F8C-86DBE34980DC}"/>
              </a:ext>
            </a:extLst>
          </p:cNvPr>
          <p:cNvSpPr>
            <a:spLocks noGrp="1"/>
          </p:cNvSpPr>
          <p:nvPr>
            <p:ph type="body" orient="vert" idx="1"/>
          </p:nvPr>
        </p:nvSpPr>
        <p:spPr>
          <a:xfrm>
            <a:off x="1219200" y="304800"/>
            <a:ext cx="7645400" cy="63246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Tree>
    <p:extLst>
      <p:ext uri="{BB962C8B-B14F-4D97-AF65-F5344CB8AC3E}">
        <p14:creationId xmlns:p14="http://schemas.microsoft.com/office/powerpoint/2010/main" val="1815769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74EFC2-A616-417E-A9E3-98330D726312}"/>
              </a:ext>
            </a:extLst>
          </p:cNvPr>
          <p:cNvSpPr>
            <a:spLocks noGrp="1" noChangeArrowheads="1"/>
          </p:cNvSpPr>
          <p:nvPr>
            <p:ph type="title"/>
          </p:nvPr>
        </p:nvSpPr>
        <p:spPr bwMode="auto">
          <a:xfrm>
            <a:off x="3048000" y="304801"/>
            <a:ext cx="86360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uk-UA"/>
              <a:t>Клацніть, щоб редагувати стиль зразка заголовка</a:t>
            </a:r>
            <a:endParaRPr lang="en-US" altLang="uk-UA"/>
          </a:p>
        </p:txBody>
      </p:sp>
      <p:sp>
        <p:nvSpPr>
          <p:cNvPr id="1027" name="Rectangle 3">
            <a:extLst>
              <a:ext uri="{FF2B5EF4-FFF2-40B4-BE49-F238E27FC236}">
                <a16:creationId xmlns:a16="http://schemas.microsoft.com/office/drawing/2014/main" id="{112D2949-1F3D-4CDC-B711-8104A592C43D}"/>
              </a:ext>
            </a:extLst>
          </p:cNvPr>
          <p:cNvSpPr>
            <a:spLocks noGrp="1" noChangeArrowheads="1"/>
          </p:cNvSpPr>
          <p:nvPr>
            <p:ph type="body" idx="1"/>
          </p:nvPr>
        </p:nvSpPr>
        <p:spPr bwMode="auto">
          <a:xfrm>
            <a:off x="1219200" y="1828800"/>
            <a:ext cx="9753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a:t>Клацніть, щоб відредагувати стилі зразків тексту</a:t>
            </a:r>
          </a:p>
          <a:p>
            <a:pPr lvl="1"/>
            <a:r>
              <a:rPr lang="uk-UA" altLang="uk-UA"/>
              <a:t>Другий рівень</a:t>
            </a:r>
          </a:p>
          <a:p>
            <a:pPr lvl="2"/>
            <a:r>
              <a:rPr lang="uk-UA" altLang="uk-UA"/>
              <a:t>Третій рівень</a:t>
            </a:r>
          </a:p>
          <a:p>
            <a:pPr lvl="3"/>
            <a:r>
              <a:rPr lang="uk-UA" altLang="uk-UA"/>
              <a:t>Четвертий рівень</a:t>
            </a:r>
          </a:p>
          <a:p>
            <a:pPr lvl="4"/>
            <a:r>
              <a:rPr lang="uk-UA" altLang="uk-UA"/>
              <a:t>П’ятий рівень</a:t>
            </a:r>
            <a:endParaRPr lang="en-US" altLang="uk-UA"/>
          </a:p>
        </p:txBody>
      </p:sp>
    </p:spTree>
    <p:extLst>
      <p:ext uri="{BB962C8B-B14F-4D97-AF65-F5344CB8AC3E}">
        <p14:creationId xmlns:p14="http://schemas.microsoft.com/office/powerpoint/2010/main" val="1441356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kern="1200">
          <a:solidFill>
            <a:schemeClr val="bg2"/>
          </a:solidFill>
          <a:latin typeface="+mj-lt"/>
          <a:ea typeface="+mj-ea"/>
          <a:cs typeface="+mj-cs"/>
        </a:defRPr>
      </a:lvl1pPr>
      <a:lvl2pPr algn="l" rtl="0" eaLnBrk="1" fontAlgn="base" hangingPunct="1">
        <a:spcBef>
          <a:spcPct val="0"/>
        </a:spcBef>
        <a:spcAft>
          <a:spcPct val="0"/>
        </a:spcAft>
        <a:defRPr sz="4400">
          <a:solidFill>
            <a:schemeClr val="bg2"/>
          </a:solidFill>
          <a:latin typeface="Microsoft Sans Serif" panose="020B0604020202020204" pitchFamily="34" charset="0"/>
        </a:defRPr>
      </a:lvl2pPr>
      <a:lvl3pPr algn="l" rtl="0" eaLnBrk="1" fontAlgn="base" hangingPunct="1">
        <a:spcBef>
          <a:spcPct val="0"/>
        </a:spcBef>
        <a:spcAft>
          <a:spcPct val="0"/>
        </a:spcAft>
        <a:defRPr sz="4400">
          <a:solidFill>
            <a:schemeClr val="bg2"/>
          </a:solidFill>
          <a:latin typeface="Microsoft Sans Serif" panose="020B0604020202020204" pitchFamily="34" charset="0"/>
        </a:defRPr>
      </a:lvl3pPr>
      <a:lvl4pPr algn="l" rtl="0" eaLnBrk="1" fontAlgn="base" hangingPunct="1">
        <a:spcBef>
          <a:spcPct val="0"/>
        </a:spcBef>
        <a:spcAft>
          <a:spcPct val="0"/>
        </a:spcAft>
        <a:defRPr sz="4400">
          <a:solidFill>
            <a:schemeClr val="bg2"/>
          </a:solidFill>
          <a:latin typeface="Microsoft Sans Serif" panose="020B0604020202020204" pitchFamily="34" charset="0"/>
        </a:defRPr>
      </a:lvl4pPr>
      <a:lvl5pPr algn="l" rtl="0" eaLnBrk="1" fontAlgn="base" hangingPunct="1">
        <a:spcBef>
          <a:spcPct val="0"/>
        </a:spcBef>
        <a:spcAft>
          <a:spcPct val="0"/>
        </a:spcAft>
        <a:defRPr sz="4400">
          <a:solidFill>
            <a:schemeClr val="bg2"/>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2"/>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2"/>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2"/>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2"/>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3.bin"/><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5.bin"/><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7.bin"/><Relationship Id="rId1" Type="http://schemas.openxmlformats.org/officeDocument/2006/relationships/slideLayout" Target="../slideLayouts/slideLayout7.xml"/><Relationship Id="rId5" Type="http://schemas.openxmlformats.org/officeDocument/2006/relationships/image" Target="../media/image25.wmf"/><Relationship Id="rId4"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259CDE-CAA7-4AE5-A184-88E6F2EB7662}"/>
              </a:ext>
            </a:extLst>
          </p:cNvPr>
          <p:cNvSpPr>
            <a:spLocks noGrp="1"/>
          </p:cNvSpPr>
          <p:nvPr>
            <p:ph type="ctrTitle"/>
          </p:nvPr>
        </p:nvSpPr>
        <p:spPr>
          <a:xfrm>
            <a:off x="914400" y="1062135"/>
            <a:ext cx="11277600" cy="704850"/>
          </a:xfrm>
        </p:spPr>
        <p:txBody>
          <a:bodyPr/>
          <a:lstStyle/>
          <a:p>
            <a:r>
              <a:rPr lang="en-US" dirty="0">
                <a:solidFill>
                  <a:schemeClr val="accent6">
                    <a:lumMod val="50000"/>
                  </a:schemeClr>
                </a:solidFill>
                <a:latin typeface="Times New Roman" panose="02020603050405020304" pitchFamily="18" charset="0"/>
                <a:cs typeface="Times New Roman" panose="02020603050405020304" pitchFamily="18" charset="0"/>
              </a:rPr>
              <a:t>Lecture 8. Diazo compounds. Azo compounds. Azo dyes</a:t>
            </a:r>
            <a:endParaRPr lang="uk-UA"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6699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15DF9F-89B2-4382-9D6A-2C98BB3FB261}"/>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7EB9914-BEDF-4218-8C1B-426959E56DAF}"/>
              </a:ext>
            </a:extLst>
          </p:cNvPr>
          <p:cNvSpPr txBox="1"/>
          <p:nvPr/>
        </p:nvSpPr>
        <p:spPr>
          <a:xfrm>
            <a:off x="0" y="947945"/>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Diazo compounds are organic substances containing in their structure a group of two nitrogen atoms connected to a hydrocarbon radical and a residue of a mineral acid</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6" name="TextBox 5">
            <a:extLst>
              <a:ext uri="{FF2B5EF4-FFF2-40B4-BE49-F238E27FC236}">
                <a16:creationId xmlns:a16="http://schemas.microsoft.com/office/drawing/2014/main" id="{F1B790B8-B1F8-4F6F-B210-1CBE61DAE84C}"/>
              </a:ext>
            </a:extLst>
          </p:cNvPr>
          <p:cNvSpPr txBox="1"/>
          <p:nvPr/>
        </p:nvSpPr>
        <p:spPr>
          <a:xfrm>
            <a:off x="0" y="2148274"/>
            <a:ext cx="12192000" cy="2308324"/>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Aromatic diazo compounds have the general formula ArN</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2</a:t>
            </a:r>
            <a:r>
              <a:rPr lang="en-US" sz="2400" dirty="0">
                <a:solidFill>
                  <a:schemeClr val="accent6">
                    <a:lumMod val="50000"/>
                  </a:schemeClr>
                </a:solidFill>
                <a:effectLst/>
                <a:latin typeface="Times New Roman" panose="02020603050405020304" pitchFamily="18" charset="0"/>
                <a:ea typeface="Calibri" panose="020F0502020204030204" pitchFamily="34" charset="0"/>
              </a:rPr>
              <a:t>X, where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Ar</a:t>
            </a:r>
            <a:r>
              <a:rPr lang="en-US" sz="2400" dirty="0">
                <a:solidFill>
                  <a:schemeClr val="accent6">
                    <a:lumMod val="50000"/>
                  </a:schemeClr>
                </a:solidFill>
                <a:effectLst/>
                <a:latin typeface="Times New Roman" panose="02020603050405020304" pitchFamily="18" charset="0"/>
                <a:ea typeface="Calibri" panose="020F0502020204030204" pitchFamily="34" charset="0"/>
              </a:rPr>
              <a:t> is an aromatic radical and X is an acidic residue. If X is the residue of a strong mineral acid (Cl</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Br</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HSO</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4</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NO</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diazo compounds have an ionic structure and are called diazonium salts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Ar</a:t>
            </a:r>
            <a:r>
              <a:rPr lang="en-US" sz="2400" dirty="0">
                <a:solidFill>
                  <a:schemeClr val="accent6">
                    <a:lumMod val="50000"/>
                  </a:schemeClr>
                </a:solidFill>
                <a:effectLst/>
                <a:latin typeface="Times New Roman" panose="02020603050405020304" pitchFamily="18" charset="0"/>
                <a:ea typeface="Calibri" panose="020F0502020204030204" pitchFamily="34" charset="0"/>
              </a:rPr>
              <a:t>–N</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≡NX</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if X is the residue of a weak mineral acid (CN</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HSO</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3</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OH</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SH</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then they have the covalent structure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Ar</a:t>
            </a:r>
            <a:r>
              <a:rPr lang="en-US" sz="2400" dirty="0">
                <a:solidFill>
                  <a:schemeClr val="accent6">
                    <a:lumMod val="50000"/>
                  </a:schemeClr>
                </a:solidFill>
                <a:effectLst/>
                <a:latin typeface="Times New Roman" panose="02020603050405020304" pitchFamily="18" charset="0"/>
                <a:ea typeface="Calibri" panose="020F0502020204030204" pitchFamily="34" charset="0"/>
              </a:rPr>
              <a:t>–N=N–X. Diazo compounds of the general formula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Ar</a:t>
            </a:r>
            <a:r>
              <a:rPr lang="en-US" sz="2400" dirty="0">
                <a:solidFill>
                  <a:schemeClr val="accent6">
                    <a:lumMod val="50000"/>
                  </a:schemeClr>
                </a:solidFill>
                <a:effectLst/>
                <a:latin typeface="Times New Roman" panose="02020603050405020304" pitchFamily="18" charset="0"/>
                <a:ea typeface="Calibri" panose="020F0502020204030204" pitchFamily="34" charset="0"/>
              </a:rPr>
              <a:t>–N=N–O–М</a:t>
            </a:r>
            <a:r>
              <a:rPr lang="en-US" sz="2400" baseline="300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a:solidFill>
                  <a:schemeClr val="accent6">
                    <a:lumMod val="50000"/>
                  </a:schemeClr>
                </a:solidFill>
                <a:effectLst/>
                <a:latin typeface="Times New Roman" panose="02020603050405020304" pitchFamily="18" charset="0"/>
                <a:ea typeface="Calibri" panose="020F0502020204030204" pitchFamily="34" charset="0"/>
              </a:rPr>
              <a:t>, where M is a metal, are called diazotates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Tree>
    <p:extLst>
      <p:ext uri="{BB962C8B-B14F-4D97-AF65-F5344CB8AC3E}">
        <p14:creationId xmlns:p14="http://schemas.microsoft.com/office/powerpoint/2010/main" val="3262979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C12CD8-FC65-4509-9CD4-54EA5E83B375}"/>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5A186E6-4C48-4FA5-98BC-8AAD6B436607}"/>
              </a:ext>
            </a:extLst>
          </p:cNvPr>
          <p:cNvSpPr txBox="1"/>
          <p:nvPr/>
        </p:nvSpPr>
        <p:spPr>
          <a:xfrm>
            <a:off x="0" y="977883"/>
            <a:ext cx="12192000" cy="1569660"/>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Depending on the pH of the environment, these forms are able to transform into each other. In an acidic environment, diazo compounds exist in the form of diazonium salts, in an alkaline environment - in the form of diazotates, in a close to neutral environment - in the form of isomeric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diazohydrates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6" name="Object 17">
            <a:extLst>
              <a:ext uri="{FF2B5EF4-FFF2-40B4-BE49-F238E27FC236}">
                <a16:creationId xmlns:a16="http://schemas.microsoft.com/office/drawing/2014/main" id="{3A9D39A6-EB2C-4F03-A367-B7E3948076FE}"/>
              </a:ext>
            </a:extLst>
          </p:cNvPr>
          <p:cNvGraphicFramePr>
            <a:graphicFrameLocks noChangeAspect="1"/>
          </p:cNvGraphicFramePr>
          <p:nvPr>
            <p:extLst>
              <p:ext uri="{D42A27DB-BD31-4B8C-83A1-F6EECF244321}">
                <p14:modId xmlns:p14="http://schemas.microsoft.com/office/powerpoint/2010/main" val="1050483250"/>
              </p:ext>
            </p:extLst>
          </p:nvPr>
        </p:nvGraphicFramePr>
        <p:xfrm>
          <a:off x="1111137" y="2679528"/>
          <a:ext cx="9969726" cy="3666221"/>
        </p:xfrm>
        <a:graphic>
          <a:graphicData uri="http://schemas.openxmlformats.org/presentationml/2006/ole">
            <mc:AlternateContent xmlns:mc="http://schemas.openxmlformats.org/markup-compatibility/2006">
              <mc:Choice xmlns:v="urn:schemas-microsoft-com:vml" Requires="v">
                <p:oleObj r:id="rId2" imgW="3815080" imgH="1403350" progId="ISISServer">
                  <p:embed/>
                </p:oleObj>
              </mc:Choice>
              <mc:Fallback>
                <p:oleObj r:id="rId2" imgW="3815080" imgH="1403350" progId="ISISServer">
                  <p:embed/>
                  <p:pic>
                    <p:nvPicPr>
                      <p:cNvPr id="49164" name="Object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137" y="2679528"/>
                        <a:ext cx="9969726" cy="3666221"/>
                      </a:xfrm>
                      <a:prstGeom prst="rect">
                        <a:avLst/>
                      </a:prstGeom>
                      <a:noFill/>
                      <a:ln>
                        <a:noFill/>
                      </a:ln>
                      <a:effectLst/>
                    </p:spPr>
                  </p:pic>
                </p:oleObj>
              </mc:Fallback>
            </mc:AlternateContent>
          </a:graphicData>
        </a:graphic>
      </p:graphicFrame>
      <p:sp>
        <p:nvSpPr>
          <p:cNvPr id="3" name="Прямокутник 2">
            <a:extLst>
              <a:ext uri="{FF2B5EF4-FFF2-40B4-BE49-F238E27FC236}">
                <a16:creationId xmlns:a16="http://schemas.microsoft.com/office/drawing/2014/main" id="{945AD592-FCDF-4A2D-9D2F-18F8BD98204F}"/>
              </a:ext>
            </a:extLst>
          </p:cNvPr>
          <p:cNvSpPr/>
          <p:nvPr/>
        </p:nvSpPr>
        <p:spPr bwMode="auto">
          <a:xfrm>
            <a:off x="1111137" y="2679528"/>
            <a:ext cx="2929018"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Acidic medium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095CB1D2-1DF6-4A70-A8D4-0782489D90B8}"/>
              </a:ext>
            </a:extLst>
          </p:cNvPr>
          <p:cNvSpPr/>
          <p:nvPr/>
        </p:nvSpPr>
        <p:spPr bwMode="auto">
          <a:xfrm>
            <a:off x="2149944" y="4436438"/>
            <a:ext cx="3946055"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Neutral</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medium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9634046D-B6E6-4D07-83F0-EB0295CB2844}"/>
              </a:ext>
            </a:extLst>
          </p:cNvPr>
          <p:cNvSpPr/>
          <p:nvPr/>
        </p:nvSpPr>
        <p:spPr bwMode="auto">
          <a:xfrm>
            <a:off x="8037562" y="4334156"/>
            <a:ext cx="2929018"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Alkali medium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857B5B13-BCEE-47AD-8D95-28727A0B4649}"/>
              </a:ext>
            </a:extLst>
          </p:cNvPr>
          <p:cNvSpPr/>
          <p:nvPr/>
        </p:nvSpPr>
        <p:spPr bwMode="auto">
          <a:xfrm>
            <a:off x="2339666" y="5813368"/>
            <a:ext cx="3946055"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Aryldiazonium hydroxide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id="{AA5B8424-FE44-4F7D-836A-415DE0860613}"/>
              </a:ext>
            </a:extLst>
          </p:cNvPr>
          <p:cNvSpPr/>
          <p:nvPr/>
        </p:nvSpPr>
        <p:spPr bwMode="auto">
          <a:xfrm>
            <a:off x="7514250" y="5812123"/>
            <a:ext cx="3946055"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Sodium </a:t>
            </a:r>
            <a:r>
              <a:rPr lang="en-US" dirty="0" err="1">
                <a:solidFill>
                  <a:schemeClr val="tx1"/>
                </a:solidFill>
                <a:latin typeface="Times New Roman" panose="02020603050405020304" pitchFamily="18" charset="0"/>
                <a:cs typeface="Times New Roman" panose="02020603050405020304" pitchFamily="18" charset="0"/>
              </a:rPr>
              <a:t>aryldiazotate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003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293B2F-0BDC-47C3-839F-9002554BCA11}"/>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73B520C-1B5D-4531-8819-A04416273B67}"/>
              </a:ext>
            </a:extLst>
          </p:cNvPr>
          <p:cNvSpPr txBox="1"/>
          <p:nvPr/>
        </p:nvSpPr>
        <p:spPr>
          <a:xfrm>
            <a:off x="4811874" y="691171"/>
            <a:ext cx="2568251"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Nomenclature</a:t>
            </a:r>
            <a:endParaRPr lang="uk-UA" dirty="0">
              <a:solidFill>
                <a:schemeClr val="accent6">
                  <a:lumMod val="50000"/>
                </a:schemeClr>
              </a:solidFill>
            </a:endParaRPr>
          </a:p>
        </p:txBody>
      </p:sp>
      <p:sp>
        <p:nvSpPr>
          <p:cNvPr id="8" name="TextBox 7">
            <a:extLst>
              <a:ext uri="{FF2B5EF4-FFF2-40B4-BE49-F238E27FC236}">
                <a16:creationId xmlns:a16="http://schemas.microsoft.com/office/drawing/2014/main" id="{E08A7737-732A-436B-B145-AD3D37E1BA81}"/>
              </a:ext>
            </a:extLst>
          </p:cNvPr>
          <p:cNvSpPr txBox="1"/>
          <p:nvPr/>
        </p:nvSpPr>
        <p:spPr>
          <a:xfrm>
            <a:off x="0" y="1214391"/>
            <a:ext cx="12192000" cy="1200329"/>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According to the IUPAC nomenclature, the names of aromatic diazo compounds are formed by adding the suffix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-diazo </a:t>
            </a:r>
            <a:r>
              <a:rPr lang="en-US" sz="2400" dirty="0">
                <a:solidFill>
                  <a:schemeClr val="accent6">
                    <a:lumMod val="50000"/>
                  </a:schemeClr>
                </a:solidFill>
                <a:effectLst/>
                <a:latin typeface="Times New Roman" panose="02020603050405020304" pitchFamily="18" charset="0"/>
                <a:ea typeface="Calibri" panose="020F0502020204030204" pitchFamily="34" charset="0"/>
              </a:rPr>
              <a:t>to the name of the hydrocarbon, and the names of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diazonium salts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are formed by adding the ending </a:t>
            </a:r>
            <a:r>
              <a:rPr lang="en-US" sz="2400" b="1" dirty="0">
                <a:solidFill>
                  <a:schemeClr val="accent6">
                    <a:lumMod val="50000"/>
                  </a:schemeClr>
                </a:solidFill>
                <a:effectLst/>
                <a:latin typeface="Times New Roman" panose="02020603050405020304" pitchFamily="18" charset="0"/>
                <a:ea typeface="Calibri" panose="020F0502020204030204" pitchFamily="34" charset="0"/>
              </a:rPr>
              <a:t>-diazonium </a:t>
            </a:r>
            <a:r>
              <a:rPr lang="en-US" sz="2400" dirty="0">
                <a:solidFill>
                  <a:schemeClr val="accent6">
                    <a:lumMod val="50000"/>
                  </a:schemeClr>
                </a:solidFill>
                <a:effectLst/>
                <a:latin typeface="Times New Roman" panose="02020603050405020304" pitchFamily="18" charset="0"/>
                <a:ea typeface="Calibri" panose="020F0502020204030204" pitchFamily="34" charset="0"/>
              </a:rPr>
              <a:t>followed by the anion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9" name="Рисунок 8" descr="Ароматичні аміни - презентация онлайн">
            <a:extLst>
              <a:ext uri="{FF2B5EF4-FFF2-40B4-BE49-F238E27FC236}">
                <a16:creationId xmlns:a16="http://schemas.microsoft.com/office/drawing/2014/main" id="{44EFB3F1-C3F5-4773-B53B-FC35D75970CB}"/>
              </a:ext>
            </a:extLst>
          </p:cNvPr>
          <p:cNvPicPr/>
          <p:nvPr/>
        </p:nvPicPr>
        <p:blipFill rotWithShape="1">
          <a:blip r:embed="rId2">
            <a:extLst>
              <a:ext uri="{28A0092B-C50C-407E-A947-70E740481C1C}">
                <a14:useLocalDpi xmlns:a14="http://schemas.microsoft.com/office/drawing/2010/main" val="0"/>
              </a:ext>
            </a:extLst>
          </a:blip>
          <a:srcRect l="5458" t="51754" r="13876" b="6453"/>
          <a:stretch/>
        </p:blipFill>
        <p:spPr bwMode="auto">
          <a:xfrm>
            <a:off x="4326345" y="3919278"/>
            <a:ext cx="7781679" cy="2847029"/>
          </a:xfrm>
          <a:prstGeom prst="rect">
            <a:avLst/>
          </a:prstGeom>
          <a:noFill/>
          <a:ln>
            <a:noFill/>
          </a:ln>
          <a:extLst>
            <a:ext uri="{53640926-AAD7-44D8-BBD7-CCE9431645EC}">
              <a14:shadowObscured xmlns:a14="http://schemas.microsoft.com/office/drawing/2010/main"/>
            </a:ext>
          </a:extLst>
        </p:spPr>
      </p:pic>
      <p:graphicFrame>
        <p:nvGraphicFramePr>
          <p:cNvPr id="10" name="Object 9">
            <a:extLst>
              <a:ext uri="{FF2B5EF4-FFF2-40B4-BE49-F238E27FC236}">
                <a16:creationId xmlns:a16="http://schemas.microsoft.com/office/drawing/2014/main" id="{6822F111-9224-4F33-8B94-DC0A6B4C6581}"/>
              </a:ext>
            </a:extLst>
          </p:cNvPr>
          <p:cNvGraphicFramePr>
            <a:graphicFrameLocks noChangeAspect="1"/>
          </p:cNvGraphicFramePr>
          <p:nvPr>
            <p:extLst>
              <p:ext uri="{D42A27DB-BD31-4B8C-83A1-F6EECF244321}">
                <p14:modId xmlns:p14="http://schemas.microsoft.com/office/powerpoint/2010/main" val="3370289031"/>
              </p:ext>
            </p:extLst>
          </p:nvPr>
        </p:nvGraphicFramePr>
        <p:xfrm>
          <a:off x="162171" y="2291556"/>
          <a:ext cx="8496300" cy="2274888"/>
        </p:xfrm>
        <a:graphic>
          <a:graphicData uri="http://schemas.openxmlformats.org/presentationml/2006/ole">
            <mc:AlternateContent xmlns:mc="http://schemas.openxmlformats.org/markup-compatibility/2006">
              <mc:Choice xmlns:v="urn:schemas-microsoft-com:vml" Requires="v">
                <p:oleObj name="Document" r:id="rId3" imgW="4411980" imgH="1181100" progId="ChemWindow.Document">
                  <p:embed/>
                </p:oleObj>
              </mc:Choice>
              <mc:Fallback>
                <p:oleObj name="Document" r:id="rId3" imgW="4411980" imgH="1181100" progId="ChemWindow.Document">
                  <p:embed/>
                  <p:pic>
                    <p:nvPicPr>
                      <p:cNvPr id="5428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171" y="2291556"/>
                        <a:ext cx="8496300" cy="227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Прямокутник 10">
            <a:extLst>
              <a:ext uri="{FF2B5EF4-FFF2-40B4-BE49-F238E27FC236}">
                <a16:creationId xmlns:a16="http://schemas.microsoft.com/office/drawing/2014/main" id="{3FA1754A-60FA-4E81-AA09-535F0FE1005E}"/>
              </a:ext>
            </a:extLst>
          </p:cNvPr>
          <p:cNvSpPr/>
          <p:nvPr/>
        </p:nvSpPr>
        <p:spPr bwMode="auto">
          <a:xfrm>
            <a:off x="6096000" y="3191069"/>
            <a:ext cx="2450841" cy="819902"/>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solidFill>
                  <a:schemeClr val="accent6">
                    <a:lumMod val="50000"/>
                  </a:schemeClr>
                </a:solidFill>
                <a:effectLst/>
                <a:latin typeface="Times New Roman" panose="02020603050405020304" pitchFamily="18" charset="0"/>
                <a:cs typeface="Times New Roman" panose="02020603050405020304" pitchFamily="18" charset="0"/>
              </a:rPr>
              <a:t>Diazo group</a:t>
            </a:r>
            <a:endParaRPr kumimoji="0" lang="uk-UA" sz="2400" b="0" i="0" u="none" strike="noStrike" cap="none" normalizeH="0" baseline="0" dirty="0">
              <a:ln>
                <a:noFill/>
              </a:ln>
              <a:solidFill>
                <a:schemeClr val="accent6">
                  <a:lumMod val="50000"/>
                </a:schemeClr>
              </a:solidFill>
              <a:effectLst/>
              <a:latin typeface="Times New Roman" panose="02020603050405020304" pitchFamily="18" charset="0"/>
              <a:cs typeface="Times New Roman" panose="02020603050405020304" pitchFamily="18" charset="0"/>
            </a:endParaRPr>
          </a:p>
        </p:txBody>
      </p:sp>
      <p:sp>
        <p:nvSpPr>
          <p:cNvPr id="12" name="Прямокутник 11">
            <a:extLst>
              <a:ext uri="{FF2B5EF4-FFF2-40B4-BE49-F238E27FC236}">
                <a16:creationId xmlns:a16="http://schemas.microsoft.com/office/drawing/2014/main" id="{C4EC528B-D1B2-4A1B-83A6-AECDDF309A39}"/>
              </a:ext>
            </a:extLst>
          </p:cNvPr>
          <p:cNvSpPr/>
          <p:nvPr/>
        </p:nvSpPr>
        <p:spPr bwMode="auto">
          <a:xfrm>
            <a:off x="4326345" y="6264095"/>
            <a:ext cx="3675467"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Phenyl diazonium chloride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Прямокутник 12">
            <a:extLst>
              <a:ext uri="{FF2B5EF4-FFF2-40B4-BE49-F238E27FC236}">
                <a16:creationId xmlns:a16="http://schemas.microsoft.com/office/drawing/2014/main" id="{CA25E76C-2A57-4104-8483-7D92532F5853}"/>
              </a:ext>
            </a:extLst>
          </p:cNvPr>
          <p:cNvSpPr/>
          <p:nvPr/>
        </p:nvSpPr>
        <p:spPr bwMode="auto">
          <a:xfrm>
            <a:off x="8432557" y="6264095"/>
            <a:ext cx="3675467"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tolyldiazonium</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bromide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9126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832A51-6E1C-4E42-BEFC-8143A90311E0}"/>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D989BDE-1ACB-49BD-A2AF-A96470B3C323}"/>
              </a:ext>
            </a:extLst>
          </p:cNvPr>
          <p:cNvSpPr txBox="1"/>
          <p:nvPr/>
        </p:nvSpPr>
        <p:spPr>
          <a:xfrm>
            <a:off x="4811874" y="691171"/>
            <a:ext cx="2568251"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Isomerism</a:t>
            </a:r>
            <a:endParaRPr lang="uk-UA" dirty="0">
              <a:solidFill>
                <a:schemeClr val="accent6">
                  <a:lumMod val="50000"/>
                </a:schemeClr>
              </a:solidFill>
            </a:endParaRPr>
          </a:p>
        </p:txBody>
      </p:sp>
      <p:sp>
        <p:nvSpPr>
          <p:cNvPr id="7" name="TextBox 6">
            <a:extLst>
              <a:ext uri="{FF2B5EF4-FFF2-40B4-BE49-F238E27FC236}">
                <a16:creationId xmlns:a16="http://schemas.microsoft.com/office/drawing/2014/main" id="{4B79D078-D6B1-4F5A-B2B3-AE64592AF6CF}"/>
              </a:ext>
            </a:extLst>
          </p:cNvPr>
          <p:cNvSpPr txBox="1"/>
          <p:nvPr/>
        </p:nvSpPr>
        <p:spPr>
          <a:xfrm>
            <a:off x="0" y="1214391"/>
            <a:ext cx="12192000" cy="1200329"/>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Since covalently constructed diazo compounds contain a double bond in their composition, they are characterized by geometric isomerism, or the so-called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syn-</a:t>
            </a:r>
            <a:r>
              <a:rPr lang="en-US" sz="24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cis-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anti-</a:t>
            </a:r>
            <a:r>
              <a:rPr lang="en-US" sz="24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trans-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isomerism, for example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3076" name="Picture 4" descr="Азосоединения. Азокрасители - ОРГАНИЧЕСКАЯ ХИМИЯ В 2 Ч. ЧАСТЬ 2">
            <a:extLst>
              <a:ext uri="{FF2B5EF4-FFF2-40B4-BE49-F238E27FC236}">
                <a16:creationId xmlns:a16="http://schemas.microsoft.com/office/drawing/2014/main" id="{467C33C9-EF3D-482C-87D4-68647CC8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3652" y="2732134"/>
            <a:ext cx="7384693" cy="3160707"/>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кутник 5">
            <a:extLst>
              <a:ext uri="{FF2B5EF4-FFF2-40B4-BE49-F238E27FC236}">
                <a16:creationId xmlns:a16="http://schemas.microsoft.com/office/drawing/2014/main" id="{DC16C4E8-5528-4853-84BF-A4A27E98D2EA}"/>
              </a:ext>
            </a:extLst>
          </p:cNvPr>
          <p:cNvSpPr/>
          <p:nvPr/>
        </p:nvSpPr>
        <p:spPr bwMode="auto">
          <a:xfrm>
            <a:off x="2403652" y="5390630"/>
            <a:ext cx="2929018"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s</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in-(cis)-form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FCAE82FA-0440-4753-A95C-EA7A29212DF8}"/>
              </a:ext>
            </a:extLst>
          </p:cNvPr>
          <p:cNvSpPr/>
          <p:nvPr/>
        </p:nvSpPr>
        <p:spPr bwMode="auto">
          <a:xfrm>
            <a:off x="6859327" y="5417916"/>
            <a:ext cx="2929018" cy="502211"/>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anti-(trans)-form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4264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2910E4-347B-4C9D-8D24-A5A9BDBF3A0C}"/>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60FC7E6-FFA3-43BB-AD18-8E8FB5E684AF}"/>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Methods of obtaining</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CCC6912E-8D01-4CFC-8FF5-32042D236C60}"/>
              </a:ext>
            </a:extLst>
          </p:cNvPr>
          <p:cNvSpPr txBox="1"/>
          <p:nvPr/>
        </p:nvSpPr>
        <p:spPr>
          <a:xfrm>
            <a:off x="790770" y="1347540"/>
            <a:ext cx="6097554" cy="579967"/>
          </a:xfrm>
          <a:prstGeom prst="rect">
            <a:avLst/>
          </a:prstGeom>
          <a:noFill/>
        </p:spPr>
        <p:txBody>
          <a:bodyPr wrap="square">
            <a:spAutoFit/>
          </a:bodyPr>
          <a:lstStyle/>
          <a:p>
            <a:pPr lvl="0" algn="just">
              <a:lnSpc>
                <a:spcPct val="150000"/>
              </a:lnSpc>
              <a:spcAft>
                <a:spcPts val="800"/>
              </a:spcAft>
            </a:pP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Diazotization reaction (P. Griess, 1858</a:t>
            </a:r>
            <a:r>
              <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6" name="Рисунок 5" descr="Лабораторна робота № 8 Тема роботи: Реакції діазотування та азосполучення.">
            <a:extLst>
              <a:ext uri="{FF2B5EF4-FFF2-40B4-BE49-F238E27FC236}">
                <a16:creationId xmlns:a16="http://schemas.microsoft.com/office/drawing/2014/main" id="{18525883-C7E5-48E9-8D80-47365D7A877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7223" y="2146040"/>
            <a:ext cx="6097553" cy="1431931"/>
          </a:xfrm>
          <a:prstGeom prst="rect">
            <a:avLst/>
          </a:prstGeom>
          <a:noFill/>
          <a:ln>
            <a:noFill/>
          </a:ln>
        </p:spPr>
      </p:pic>
      <p:sp>
        <p:nvSpPr>
          <p:cNvPr id="8" name="TextBox 7">
            <a:extLst>
              <a:ext uri="{FF2B5EF4-FFF2-40B4-BE49-F238E27FC236}">
                <a16:creationId xmlns:a16="http://schemas.microsoft.com/office/drawing/2014/main" id="{1EE962E8-1608-4C2E-A174-EFA47E3405F7}"/>
              </a:ext>
            </a:extLst>
          </p:cNvPr>
          <p:cNvSpPr txBox="1"/>
          <p:nvPr/>
        </p:nvSpPr>
        <p:spPr>
          <a:xfrm>
            <a:off x="790769" y="3942637"/>
            <a:ext cx="10405965" cy="579967"/>
          </a:xfrm>
          <a:prstGeom prst="rect">
            <a:avLst/>
          </a:prstGeom>
          <a:noFill/>
        </p:spPr>
        <p:txBody>
          <a:bodyPr wrap="square">
            <a:spAutoFit/>
          </a:bodyPr>
          <a:lstStyle/>
          <a:p>
            <a:pPr lvl="0" algn="just">
              <a:lnSpc>
                <a:spcPct val="150000"/>
              </a:lnSpc>
              <a:spcAft>
                <a:spcPts val="800"/>
              </a:spcAft>
            </a:pP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Interaction of primary aromatic amines with </a:t>
            </a:r>
            <a:r>
              <a:rPr lang="en-US" sz="2400" b="1" i="1"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alkylnitriles</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id="{51497F0A-4C94-4C3F-985C-85FC6DCF7A0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49298" y="4691530"/>
            <a:ext cx="8893403" cy="1637859"/>
          </a:xfrm>
          <a:prstGeom prst="rect">
            <a:avLst/>
          </a:prstGeom>
          <a:noFill/>
          <a:ln>
            <a:noFill/>
          </a:ln>
        </p:spPr>
      </p:pic>
      <p:sp>
        <p:nvSpPr>
          <p:cNvPr id="10" name="Прямоугольник 475">
            <a:extLst>
              <a:ext uri="{FF2B5EF4-FFF2-40B4-BE49-F238E27FC236}">
                <a16:creationId xmlns:a16="http://schemas.microsoft.com/office/drawing/2014/main" id="{A50B278E-8D00-47E7-A9C7-94969A61D950}"/>
              </a:ext>
            </a:extLst>
          </p:cNvPr>
          <p:cNvSpPr/>
          <p:nvPr/>
        </p:nvSpPr>
        <p:spPr>
          <a:xfrm>
            <a:off x="3524191" y="5169941"/>
            <a:ext cx="1607646" cy="423160"/>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Ethyl nitrite</a:t>
            </a:r>
            <a:endParaRPr lang="uk-UA" sz="1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Прямоугольник 476">
            <a:extLst>
              <a:ext uri="{FF2B5EF4-FFF2-40B4-BE49-F238E27FC236}">
                <a16:creationId xmlns:a16="http://schemas.microsoft.com/office/drawing/2014/main" id="{7976D35A-E9F6-40E5-8199-54967A3C9D34}"/>
              </a:ext>
            </a:extLst>
          </p:cNvPr>
          <p:cNvSpPr/>
          <p:nvPr/>
        </p:nvSpPr>
        <p:spPr>
          <a:xfrm>
            <a:off x="5710335" y="5924939"/>
            <a:ext cx="3349690" cy="404450"/>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000"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Benzenediazonium</a:t>
            </a:r>
            <a:r>
              <a:rPr lang="en-US" sz="20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chloride</a:t>
            </a:r>
            <a:endParaRPr lang="uk-UA" sz="28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3267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B3E26E-2E76-4AEC-8B02-5B54DF397414}"/>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1E198C3-E959-4ECB-9E30-3101698556EA}"/>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Physical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112946A8-AF20-4851-B7BA-16288266E393}"/>
              </a:ext>
            </a:extLst>
          </p:cNvPr>
          <p:cNvSpPr txBox="1"/>
          <p:nvPr/>
        </p:nvSpPr>
        <p:spPr>
          <a:xfrm>
            <a:off x="0" y="1979502"/>
            <a:ext cx="12192000" cy="2195409"/>
          </a:xfrm>
          <a:prstGeom prst="rect">
            <a:avLst/>
          </a:prstGeom>
          <a:noFill/>
        </p:spPr>
        <p:txBody>
          <a:bodyPr wrap="square">
            <a:spAutoFit/>
          </a:bodyPr>
          <a:lstStyle/>
          <a:p>
            <a:pPr algn="just">
              <a:lnSpc>
                <a:spcPct val="200000"/>
              </a:lnSpc>
            </a:pPr>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Diazonium salts are colorless crystalline substances, easily soluble in water, unstable, decompose with an explosion when heated and mechanically affected. Their freshly prepared aqueous solutions are usually used in reactions</a:t>
            </a:r>
            <a:r>
              <a:rPr lang="en-US" dirty="0">
                <a:solidFill>
                  <a:schemeClr val="accent6">
                    <a:lumMod val="50000"/>
                  </a:schemeClr>
                </a:solidFill>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Tree>
    <p:extLst>
      <p:ext uri="{BB962C8B-B14F-4D97-AF65-F5344CB8AC3E}">
        <p14:creationId xmlns:p14="http://schemas.microsoft.com/office/powerpoint/2010/main" val="2401407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19FAC9-7C54-43F7-B29E-2EAD826839E1}"/>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5CF014F-C550-4C57-A0A3-AA0AF0A5A796}"/>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A37A5F09-1D18-4F38-A57C-2846E449A78D}"/>
              </a:ext>
            </a:extLst>
          </p:cNvPr>
          <p:cNvSpPr txBox="1"/>
          <p:nvPr/>
        </p:nvSpPr>
        <p:spPr>
          <a:xfrm>
            <a:off x="0" y="1585532"/>
            <a:ext cx="12192000" cy="2308324"/>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Diazonium salts are very reactive compounds. Their activity in chemical transformations is related to the presence of a diazo cation. The nitrogen atoms in the diazo cation are in a state of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sp</a:t>
            </a:r>
            <a:r>
              <a:rPr lang="en-US" sz="2400" dirty="0">
                <a:solidFill>
                  <a:schemeClr val="accent6">
                    <a:lumMod val="50000"/>
                  </a:schemeClr>
                </a:solidFill>
                <a:effectLst/>
                <a:latin typeface="Times New Roman" panose="02020603050405020304" pitchFamily="18" charset="0"/>
                <a:ea typeface="Calibri" panose="020F0502020204030204" pitchFamily="34" charset="0"/>
              </a:rPr>
              <a:t>-hybridization. One of them has an unshared electron pair, and the second contains a positive charge, which is distributed mainly between two nitrogen atoms and partially along the π-electron system of the benzene ring. Due to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dialization</a:t>
            </a:r>
            <a:r>
              <a:rPr lang="en-US" sz="2400" dirty="0">
                <a:solidFill>
                  <a:schemeClr val="accent6">
                    <a:lumMod val="50000"/>
                  </a:schemeClr>
                </a:solidFill>
                <a:effectLst/>
                <a:latin typeface="Times New Roman" panose="02020603050405020304" pitchFamily="18" charset="0"/>
                <a:ea typeface="Calibri" panose="020F0502020204030204" pitchFamily="34" charset="0"/>
              </a:rPr>
              <a:t>, each nitrogen atom acquires a partial positive charge, which can be represented in the form of resonance structures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6" name="Рисунок 5">
            <a:extLst>
              <a:ext uri="{FF2B5EF4-FFF2-40B4-BE49-F238E27FC236}">
                <a16:creationId xmlns:a16="http://schemas.microsoft.com/office/drawing/2014/main" id="{1B3DA98A-EB2E-4495-A0F4-20D9565FEA8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73413" y="4264997"/>
            <a:ext cx="5825354" cy="1659942"/>
          </a:xfrm>
          <a:prstGeom prst="rect">
            <a:avLst/>
          </a:prstGeom>
          <a:noFill/>
          <a:ln>
            <a:noFill/>
          </a:ln>
        </p:spPr>
      </p:pic>
    </p:spTree>
    <p:extLst>
      <p:ext uri="{BB962C8B-B14F-4D97-AF65-F5344CB8AC3E}">
        <p14:creationId xmlns:p14="http://schemas.microsoft.com/office/powerpoint/2010/main" val="19755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21FBA2-28BF-4E9A-9620-93270EAA43BB}"/>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427E508-561A-4704-B02A-2C98ADDA4524}"/>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DFFB8AFC-4197-4680-BBE8-AAA22086FF10}"/>
              </a:ext>
            </a:extLst>
          </p:cNvPr>
          <p:cNvSpPr txBox="1"/>
          <p:nvPr/>
        </p:nvSpPr>
        <p:spPr>
          <a:xfrm>
            <a:off x="-1" y="1761205"/>
            <a:ext cx="12192000" cy="830997"/>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All reactions of diazonium salts can be divided into two groups: with release and without release of nitrogen</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7" name="TextBox 6">
            <a:extLst>
              <a:ext uri="{FF2B5EF4-FFF2-40B4-BE49-F238E27FC236}">
                <a16:creationId xmlns:a16="http://schemas.microsoft.com/office/drawing/2014/main" id="{C89ABC19-D22A-43F5-BF50-4A35555CA3BD}"/>
              </a:ext>
            </a:extLst>
          </p:cNvPr>
          <p:cNvSpPr txBox="1"/>
          <p:nvPr/>
        </p:nvSpPr>
        <p:spPr>
          <a:xfrm>
            <a:off x="3047222" y="3139016"/>
            <a:ext cx="6097554" cy="579967"/>
          </a:xfrm>
          <a:prstGeom prst="rect">
            <a:avLst/>
          </a:prstGeom>
          <a:noFill/>
        </p:spPr>
        <p:txBody>
          <a:bodyPr wrap="square">
            <a:spAutoFit/>
          </a:bodyPr>
          <a:lstStyle/>
          <a:p>
            <a:pPr marL="342900" lvl="0" indent="-342900">
              <a:lnSpc>
                <a:spcPct val="150000"/>
              </a:lnSpc>
              <a:spcAft>
                <a:spcPts val="800"/>
              </a:spcAft>
              <a:buFont typeface="+mj-lt"/>
              <a:buAutoNum type="arabicPeriod"/>
            </a:pP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Reactions with nitrogen release</a:t>
            </a: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D78E78B5-78B0-4680-A460-38C2AF213F46}"/>
              </a:ext>
            </a:extLst>
          </p:cNvPr>
          <p:cNvSpPr txBox="1"/>
          <p:nvPr/>
        </p:nvSpPr>
        <p:spPr>
          <a:xfrm>
            <a:off x="-1" y="4223601"/>
            <a:ext cx="12192001" cy="830997"/>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These reactions are accompanied by the breaking of the C–N bond and the replacement of the diazo group by other atomic groups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Tree>
    <p:extLst>
      <p:ext uri="{BB962C8B-B14F-4D97-AF65-F5344CB8AC3E}">
        <p14:creationId xmlns:p14="http://schemas.microsoft.com/office/powerpoint/2010/main" val="3180608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1C4CAD-B250-49CA-A9C0-DE28788F6CF8}"/>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C4EFE11B-3891-46C8-85DA-7DD26761CE6D}"/>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A72EFC24-3018-41E8-BD07-F7C58AA84B0D}"/>
              </a:ext>
            </a:extLst>
          </p:cNvPr>
          <p:cNvSpPr txBox="1"/>
          <p:nvPr/>
        </p:nvSpPr>
        <p:spPr>
          <a:xfrm>
            <a:off x="0" y="1412530"/>
            <a:ext cx="12192000" cy="830997"/>
          </a:xfrm>
          <a:prstGeom prst="rect">
            <a:avLst/>
          </a:prstGeom>
          <a:noFill/>
        </p:spPr>
        <p:txBody>
          <a:bodyPr wrap="square">
            <a:spAutoFit/>
          </a:bodyPr>
          <a:lstStyle/>
          <a:p>
            <a:r>
              <a:rPr lang="en-US" sz="2400" b="1" i="1" dirty="0">
                <a:solidFill>
                  <a:schemeClr val="accent6">
                    <a:lumMod val="50000"/>
                  </a:schemeClr>
                </a:solidFill>
                <a:effectLst/>
                <a:latin typeface="Times New Roman" panose="02020603050405020304" pitchFamily="18" charset="0"/>
                <a:ea typeface="Calibri" panose="020F0502020204030204" pitchFamily="34" charset="0"/>
              </a:rPr>
              <a:t>Sandmeyer reaction </a:t>
            </a:r>
            <a:r>
              <a:rPr lang="en-US" sz="2400" dirty="0">
                <a:solidFill>
                  <a:schemeClr val="accent6">
                    <a:lumMod val="50000"/>
                  </a:schemeClr>
                </a:solidFill>
                <a:effectLst/>
                <a:latin typeface="Times New Roman" panose="02020603050405020304" pitchFamily="18" charset="0"/>
                <a:ea typeface="Calibri" panose="020F0502020204030204" pitchFamily="34" charset="0"/>
              </a:rPr>
              <a:t>(catalyzed by copper(I) salts, the diazo group is replaced by chlorine, bromine, nitro-, cyano-,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chlorosulfonyl</a:t>
            </a:r>
            <a:r>
              <a:rPr lang="en-US" sz="2400" dirty="0">
                <a:solidFill>
                  <a:schemeClr val="accent6">
                    <a:lumMod val="50000"/>
                  </a:schemeClr>
                </a:solidFill>
                <a:effectLst/>
                <a:latin typeface="Times New Roman" panose="02020603050405020304" pitchFamily="18" charset="0"/>
                <a:ea typeface="Calibri" panose="020F0502020204030204" pitchFamily="34" charset="0"/>
              </a:rPr>
              <a:t> and other groups)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5122" name="Picture 2" descr="Замещение диазогруппы на хлор, бром, циано- и нитрогруппы, инициируемое  солями меди. - Органическая химия.">
            <a:extLst>
              <a:ext uri="{FF2B5EF4-FFF2-40B4-BE49-F238E27FC236}">
                <a16:creationId xmlns:a16="http://schemas.microsoft.com/office/drawing/2014/main" id="{5A805ABA-E3E8-43D4-8780-EF3C245AA9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2" y="2276670"/>
            <a:ext cx="6772276" cy="423554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кутник 5">
            <a:extLst>
              <a:ext uri="{FF2B5EF4-FFF2-40B4-BE49-F238E27FC236}">
                <a16:creationId xmlns:a16="http://schemas.microsoft.com/office/drawing/2014/main" id="{33CE2910-95D0-4C22-9A7A-7697E8B3F4DC}"/>
              </a:ext>
            </a:extLst>
          </p:cNvPr>
          <p:cNvSpPr/>
          <p:nvPr/>
        </p:nvSpPr>
        <p:spPr bwMode="auto">
          <a:xfrm>
            <a:off x="6396337" y="2901820"/>
            <a:ext cx="2929018" cy="349898"/>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4-chlorotoluene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E6BA14BF-F145-4F40-AAEB-5FA47D3A4B04}"/>
              </a:ext>
            </a:extLst>
          </p:cNvPr>
          <p:cNvSpPr/>
          <p:nvPr/>
        </p:nvSpPr>
        <p:spPr bwMode="auto">
          <a:xfrm>
            <a:off x="6396337" y="4044543"/>
            <a:ext cx="2929018" cy="349898"/>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4-bromotoluene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219E11B7-69F2-4FC2-8080-A7363A7C1EF5}"/>
              </a:ext>
            </a:extLst>
          </p:cNvPr>
          <p:cNvSpPr/>
          <p:nvPr/>
        </p:nvSpPr>
        <p:spPr bwMode="auto">
          <a:xfrm>
            <a:off x="6396337" y="5095572"/>
            <a:ext cx="2929018" cy="349898"/>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4-methylbenzonitrile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503C7711-44EE-4A10-90E1-951B06CCEAE5}"/>
              </a:ext>
            </a:extLst>
          </p:cNvPr>
          <p:cNvSpPr/>
          <p:nvPr/>
        </p:nvSpPr>
        <p:spPr bwMode="auto">
          <a:xfrm>
            <a:off x="6396337" y="6146601"/>
            <a:ext cx="2929018" cy="349898"/>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4-nitrotoluene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781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34009A-125F-4BA5-9FD4-2EBED430A632}"/>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5FCD349-6355-4829-AF6D-112A1128A6AC}"/>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49E7968D-9F7C-4281-9EEC-F92C5408F5B2}"/>
              </a:ext>
            </a:extLst>
          </p:cNvPr>
          <p:cNvSpPr txBox="1"/>
          <p:nvPr/>
        </p:nvSpPr>
        <p:spPr>
          <a:xfrm>
            <a:off x="0" y="1380645"/>
            <a:ext cx="12192000" cy="461665"/>
          </a:xfrm>
          <a:prstGeom prst="rect">
            <a:avLst/>
          </a:prstGeom>
          <a:noFill/>
        </p:spPr>
        <p:txBody>
          <a:bodyPr wrap="square">
            <a:spAutoFit/>
          </a:bodyPr>
          <a:lstStyle/>
          <a:p>
            <a:r>
              <a:rPr lang="en-US" sz="2400" i="1" dirty="0">
                <a:solidFill>
                  <a:schemeClr val="accent6">
                    <a:lumMod val="50000"/>
                  </a:schemeClr>
                </a:solidFill>
                <a:effectLst/>
                <a:latin typeface="Times New Roman" panose="02020603050405020304" pitchFamily="18" charset="0"/>
                <a:ea typeface="Calibri" panose="020F0502020204030204" pitchFamily="34" charset="0"/>
              </a:rPr>
              <a:t>Substitution of a diazo group by a hydroxyl group</a:t>
            </a:r>
            <a:r>
              <a:rPr lang="en-US" sz="2400" dirty="0">
                <a:solidFill>
                  <a:schemeClr val="accent6">
                    <a:lumMod val="50000"/>
                  </a:schemeClr>
                </a:solidFill>
                <a:effectLst/>
                <a:latin typeface="Times New Roman" panose="02020603050405020304" pitchFamily="18" charset="0"/>
                <a:ea typeface="Calibri" panose="020F0502020204030204" pitchFamily="34" charset="0"/>
              </a:rPr>
              <a:t> (leads to phenols)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7" name="Об'єкт 6">
            <a:extLst>
              <a:ext uri="{FF2B5EF4-FFF2-40B4-BE49-F238E27FC236}">
                <a16:creationId xmlns:a16="http://schemas.microsoft.com/office/drawing/2014/main" id="{F4419592-08FB-4F76-88E8-8C399F5D94AB}"/>
              </a:ext>
            </a:extLst>
          </p:cNvPr>
          <p:cNvGraphicFramePr>
            <a:graphicFrameLocks noChangeAspect="1"/>
          </p:cNvGraphicFramePr>
          <p:nvPr>
            <p:extLst>
              <p:ext uri="{D42A27DB-BD31-4B8C-83A1-F6EECF244321}">
                <p14:modId xmlns:p14="http://schemas.microsoft.com/office/powerpoint/2010/main" val="3484910083"/>
              </p:ext>
            </p:extLst>
          </p:nvPr>
        </p:nvGraphicFramePr>
        <p:xfrm>
          <a:off x="3123422" y="1937076"/>
          <a:ext cx="5945155" cy="1728374"/>
        </p:xfrm>
        <a:graphic>
          <a:graphicData uri="http://schemas.openxmlformats.org/presentationml/2006/ole">
            <mc:AlternateContent xmlns:mc="http://schemas.openxmlformats.org/markup-compatibility/2006">
              <mc:Choice xmlns:v="urn:schemas-microsoft-com:vml" Requires="v">
                <p:oleObj name="ChemSketch" r:id="rId2" imgW="3355848" imgH="969264" progId="ACD.ChemSketch.20">
                  <p:embed/>
                </p:oleObj>
              </mc:Choice>
              <mc:Fallback>
                <p:oleObj name="ChemSketch" r:id="rId2" imgW="3355848" imgH="969264"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3422" y="1937076"/>
                        <a:ext cx="5945155" cy="1728374"/>
                      </a:xfrm>
                      <a:prstGeom prst="rect">
                        <a:avLst/>
                      </a:prstGeom>
                      <a:noFill/>
                    </p:spPr>
                  </p:pic>
                </p:oleObj>
              </mc:Fallback>
            </mc:AlternateContent>
          </a:graphicData>
        </a:graphic>
      </p:graphicFrame>
      <p:sp>
        <p:nvSpPr>
          <p:cNvPr id="9" name="TextBox 8">
            <a:extLst>
              <a:ext uri="{FF2B5EF4-FFF2-40B4-BE49-F238E27FC236}">
                <a16:creationId xmlns:a16="http://schemas.microsoft.com/office/drawing/2014/main" id="{9F215615-949A-4D18-A3DB-E0F30B3C24EE}"/>
              </a:ext>
            </a:extLst>
          </p:cNvPr>
          <p:cNvSpPr txBox="1"/>
          <p:nvPr/>
        </p:nvSpPr>
        <p:spPr>
          <a:xfrm>
            <a:off x="0" y="3569847"/>
            <a:ext cx="12192000" cy="1200329"/>
          </a:xfrm>
          <a:prstGeom prst="rect">
            <a:avLst/>
          </a:prstGeom>
          <a:noFill/>
        </p:spPr>
        <p:txBody>
          <a:bodyPr wrap="square">
            <a:spAutoFit/>
          </a:bodyPr>
          <a:lstStyle/>
          <a:p>
            <a:r>
              <a:rPr lang="en-US" sz="2400" i="1" dirty="0">
                <a:solidFill>
                  <a:schemeClr val="accent6">
                    <a:lumMod val="50000"/>
                  </a:schemeClr>
                </a:solidFill>
                <a:effectLst/>
                <a:latin typeface="Times New Roman" panose="02020603050405020304" pitchFamily="18" charset="0"/>
                <a:ea typeface="Calibri" panose="020F0502020204030204" pitchFamily="34" charset="0"/>
              </a:rPr>
              <a:t>Substitution of a diazo group by a hydrogen atom </a:t>
            </a:r>
            <a:r>
              <a:rPr lang="en-US" sz="2400" dirty="0">
                <a:solidFill>
                  <a:schemeClr val="accent6">
                    <a:lumMod val="50000"/>
                  </a:schemeClr>
                </a:solidFill>
                <a:effectLst/>
                <a:latin typeface="Times New Roman" panose="02020603050405020304" pitchFamily="18" charset="0"/>
                <a:ea typeface="Calibri" panose="020F0502020204030204" pitchFamily="34" charset="0"/>
              </a:rPr>
              <a:t>(in the presence of reducing agents). When used as a reductant of alcohols, along with the reduction, a side process occurs with the formation of simple ethers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0" name="Рисунок 9" descr="image431">
            <a:extLst>
              <a:ext uri="{FF2B5EF4-FFF2-40B4-BE49-F238E27FC236}">
                <a16:creationId xmlns:a16="http://schemas.microsoft.com/office/drawing/2014/main" id="{EAA2C870-DD2E-41BD-9177-9F0DA093CD8F}"/>
              </a:ext>
            </a:extLst>
          </p:cNvPr>
          <p:cNvPicPr/>
          <p:nvPr/>
        </p:nvPicPr>
        <p:blipFill rotWithShape="1">
          <a:blip r:embed="rId4">
            <a:extLst>
              <a:ext uri="{28A0092B-C50C-407E-A947-70E740481C1C}">
                <a14:useLocalDpi xmlns:a14="http://schemas.microsoft.com/office/drawing/2010/main" val="0"/>
              </a:ext>
            </a:extLst>
          </a:blip>
          <a:srcRect b="18539"/>
          <a:stretch/>
        </p:blipFill>
        <p:spPr bwMode="auto">
          <a:xfrm>
            <a:off x="2175843" y="5062103"/>
            <a:ext cx="7840314" cy="11047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5526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32D767-072E-425A-B37E-500956EFB1D3}"/>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9AA35F0-7B5E-46CC-8414-E7C0623A9F96}"/>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998BB704-B0B0-4220-8715-55B2406F23FE}"/>
              </a:ext>
            </a:extLst>
          </p:cNvPr>
          <p:cNvSpPr txBox="1"/>
          <p:nvPr/>
        </p:nvSpPr>
        <p:spPr>
          <a:xfrm>
            <a:off x="0" y="1948820"/>
            <a:ext cx="12192000" cy="830997"/>
          </a:xfrm>
          <a:prstGeom prst="rect">
            <a:avLst/>
          </a:prstGeom>
          <a:noFill/>
        </p:spPr>
        <p:txBody>
          <a:bodyPr wrap="square">
            <a:spAutoFit/>
          </a:bodyPr>
          <a:lstStyle/>
          <a:p>
            <a:r>
              <a:rPr lang="en-US" sz="2400" dirty="0">
                <a:solidFill>
                  <a:schemeClr val="accent6">
                    <a:lumMod val="50000"/>
                  </a:schemeClr>
                </a:solidFill>
                <a:effectLst/>
                <a:latin typeface="Times New Roman" panose="02020603050405020304" pitchFamily="18" charset="0"/>
                <a:ea typeface="Calibri" panose="020F0502020204030204" pitchFamily="34" charset="0"/>
              </a:rPr>
              <a:t>The reaction of the substitution of a diazo group on a hydrogen atom is used for the synthesis of benzene derivatives, which cannot be obtained in any other way. Example</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7" name="Об'єкт 6">
            <a:extLst>
              <a:ext uri="{FF2B5EF4-FFF2-40B4-BE49-F238E27FC236}">
                <a16:creationId xmlns:a16="http://schemas.microsoft.com/office/drawing/2014/main" id="{1F1E57A7-1563-4BFD-988E-887261F70F9D}"/>
              </a:ext>
            </a:extLst>
          </p:cNvPr>
          <p:cNvGraphicFramePr>
            <a:graphicFrameLocks noChangeAspect="1"/>
          </p:cNvGraphicFramePr>
          <p:nvPr>
            <p:extLst>
              <p:ext uri="{D42A27DB-BD31-4B8C-83A1-F6EECF244321}">
                <p14:modId xmlns:p14="http://schemas.microsoft.com/office/powerpoint/2010/main" val="2906912889"/>
              </p:ext>
            </p:extLst>
          </p:nvPr>
        </p:nvGraphicFramePr>
        <p:xfrm>
          <a:off x="1348282" y="3303037"/>
          <a:ext cx="9495436" cy="1904508"/>
        </p:xfrm>
        <a:graphic>
          <a:graphicData uri="http://schemas.openxmlformats.org/presentationml/2006/ole">
            <mc:AlternateContent xmlns:mc="http://schemas.openxmlformats.org/markup-compatibility/2006">
              <mc:Choice xmlns:v="urn:schemas-microsoft-com:vml" Requires="v">
                <p:oleObj name="ChemSketch" r:id="rId2" imgW="6489192" imgH="1298448" progId="ACD.ChemSketch.20">
                  <p:embed/>
                </p:oleObj>
              </mc:Choice>
              <mc:Fallback>
                <p:oleObj name="ChemSketch" r:id="rId2" imgW="6489192" imgH="1298448"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8282" y="3303037"/>
                        <a:ext cx="9495436" cy="1904508"/>
                      </a:xfrm>
                      <a:prstGeom prst="rect">
                        <a:avLst/>
                      </a:prstGeom>
                      <a:noFill/>
                    </p:spPr>
                  </p:pic>
                </p:oleObj>
              </mc:Fallback>
            </mc:AlternateContent>
          </a:graphicData>
        </a:graphic>
      </p:graphicFrame>
    </p:spTree>
    <p:extLst>
      <p:ext uri="{BB962C8B-B14F-4D97-AF65-F5344CB8AC3E}">
        <p14:creationId xmlns:p14="http://schemas.microsoft.com/office/powerpoint/2010/main" val="2950093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25E419-75A0-4B91-95FF-375F97805E49}"/>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9C0E5EE-331C-451F-B6AA-99F377BD4B47}"/>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6D66C891-C2EA-4431-976A-811FD9DAB655}"/>
              </a:ext>
            </a:extLst>
          </p:cNvPr>
          <p:cNvSpPr txBox="1"/>
          <p:nvPr/>
        </p:nvSpPr>
        <p:spPr>
          <a:xfrm>
            <a:off x="3289818" y="1302927"/>
            <a:ext cx="6097554" cy="579967"/>
          </a:xfrm>
          <a:prstGeom prst="rect">
            <a:avLst/>
          </a:prstGeom>
          <a:noFill/>
        </p:spPr>
        <p:txBody>
          <a:bodyPr wrap="square">
            <a:spAutoFit/>
          </a:bodyPr>
          <a:lstStyle/>
          <a:p>
            <a:pPr lvl="0">
              <a:lnSpc>
                <a:spcPct val="150000"/>
              </a:lnSpc>
              <a:spcAft>
                <a:spcPts val="800"/>
              </a:spcAft>
            </a:pPr>
            <a:r>
              <a:rPr lang="uk-UA"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b="1"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Reactions without nitrogen release:</a:t>
            </a:r>
            <a:endParaRPr lang="uk-UA" sz="24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B1EC9E6E-F05C-4048-A564-0394E29475CA}"/>
              </a:ext>
            </a:extLst>
          </p:cNvPr>
          <p:cNvSpPr txBox="1"/>
          <p:nvPr/>
        </p:nvSpPr>
        <p:spPr>
          <a:xfrm>
            <a:off x="0" y="1794358"/>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Formation of diazo derivatives. Being electrophilic reagents, diazonium salts react with nucleophilic reagents, forming diazo derivatives, for example</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8" name="Рисунок 7">
            <a:extLst>
              <a:ext uri="{FF2B5EF4-FFF2-40B4-BE49-F238E27FC236}">
                <a16:creationId xmlns:a16="http://schemas.microsoft.com/office/drawing/2014/main" id="{D10F7696-DD23-49DF-BD88-A89BEBD9B1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974209" y="2753453"/>
            <a:ext cx="8243581" cy="2958386"/>
          </a:xfrm>
          <a:prstGeom prst="rect">
            <a:avLst/>
          </a:prstGeom>
          <a:noFill/>
          <a:ln>
            <a:noFill/>
          </a:ln>
        </p:spPr>
      </p:pic>
      <p:sp>
        <p:nvSpPr>
          <p:cNvPr id="9" name="Прямокутник 8">
            <a:extLst>
              <a:ext uri="{FF2B5EF4-FFF2-40B4-BE49-F238E27FC236}">
                <a16:creationId xmlns:a16="http://schemas.microsoft.com/office/drawing/2014/main" id="{849C7795-A6CD-4218-9DBE-9ED0C40FA587}"/>
              </a:ext>
            </a:extLst>
          </p:cNvPr>
          <p:cNvSpPr/>
          <p:nvPr/>
        </p:nvSpPr>
        <p:spPr bwMode="auto">
          <a:xfrm>
            <a:off x="6825545" y="3620278"/>
            <a:ext cx="2929018"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diazotate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id="{CB8760C9-A322-4EC2-A7AC-3212F401ED12}"/>
              </a:ext>
            </a:extLst>
          </p:cNvPr>
          <p:cNvSpPr/>
          <p:nvPr/>
        </p:nvSpPr>
        <p:spPr bwMode="auto">
          <a:xfrm>
            <a:off x="6825545" y="4487103"/>
            <a:ext cx="3130218"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N-methyl-</a:t>
            </a:r>
            <a:r>
              <a:rPr kumimoji="0" 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phenyltriazene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Прямокутник 10">
            <a:extLst>
              <a:ext uri="{FF2B5EF4-FFF2-40B4-BE49-F238E27FC236}">
                <a16:creationId xmlns:a16="http://schemas.microsoft.com/office/drawing/2014/main" id="{C130DEF4-89E8-4375-9FA7-B4AFBEB5196E}"/>
              </a:ext>
            </a:extLst>
          </p:cNvPr>
          <p:cNvSpPr/>
          <p:nvPr/>
        </p:nvSpPr>
        <p:spPr bwMode="auto">
          <a:xfrm>
            <a:off x="6825545" y="5353928"/>
            <a:ext cx="3291645"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Benzenediazonium</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cianide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4410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23030E-DD34-4103-9290-98DFDB311371}"/>
              </a:ext>
            </a:extLst>
          </p:cNvPr>
          <p:cNvSpPr txBox="1"/>
          <p:nvPr/>
        </p:nvSpPr>
        <p:spPr>
          <a:xfrm>
            <a:off x="4641115" y="167951"/>
            <a:ext cx="2909771"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Diazo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600C3A9-8C9F-442A-9514-0D5C80CF7DB8}"/>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463DC555-E324-44E7-BBD4-7A1D13EA0637}"/>
              </a:ext>
            </a:extLst>
          </p:cNvPr>
          <p:cNvSpPr txBox="1"/>
          <p:nvPr/>
        </p:nvSpPr>
        <p:spPr>
          <a:xfrm>
            <a:off x="0" y="1362385"/>
            <a:ext cx="12192000" cy="1200329"/>
          </a:xfrm>
          <a:prstGeom prst="rect">
            <a:avLst/>
          </a:prstGeom>
          <a:noFill/>
        </p:spPr>
        <p:txBody>
          <a:bodyPr wrap="square">
            <a:spAutoFit/>
          </a:bodyPr>
          <a:lstStyle/>
          <a:p>
            <a:r>
              <a:rPr lang="en-US" sz="2400" i="1" dirty="0">
                <a:solidFill>
                  <a:schemeClr val="accent6">
                    <a:lumMod val="50000"/>
                  </a:schemeClr>
                </a:solidFill>
                <a:effectLst/>
                <a:latin typeface="Times New Roman" panose="02020603050405020304" pitchFamily="18" charset="0"/>
                <a:ea typeface="Calibri" panose="020F0502020204030204" pitchFamily="34" charset="0"/>
              </a:rPr>
              <a:t>Azo coupling reaction</a:t>
            </a:r>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Aryldiazonium salts interact with phenols and aromatic amines, forming azo compounds of the general formula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Ar</a:t>
            </a:r>
            <a:r>
              <a:rPr lang="en-US" sz="2400" dirty="0">
                <a:solidFill>
                  <a:schemeClr val="accent6">
                    <a:lumMod val="50000"/>
                  </a:schemeClr>
                </a:solidFill>
                <a:effectLst/>
                <a:latin typeface="Times New Roman" panose="02020603050405020304" pitchFamily="18" charset="0"/>
                <a:ea typeface="Calibri" panose="020F0502020204030204" pitchFamily="34" charset="0"/>
              </a:rPr>
              <a:t>–N=N–Ar. These reactions are called azo-compound reactions and proceed according to the electrophilic S</a:t>
            </a:r>
            <a:r>
              <a:rPr lang="en-US" sz="2400" baseline="-25000" dirty="0">
                <a:solidFill>
                  <a:schemeClr val="accent6">
                    <a:lumMod val="50000"/>
                  </a:schemeClr>
                </a:solidFill>
                <a:effectLst/>
                <a:latin typeface="Times New Roman" panose="02020603050405020304" pitchFamily="18" charset="0"/>
                <a:ea typeface="Calibri" panose="020F0502020204030204" pitchFamily="34" charset="0"/>
              </a:rPr>
              <a:t>E</a:t>
            </a:r>
            <a:r>
              <a:rPr lang="en-US" sz="2400" dirty="0">
                <a:solidFill>
                  <a:schemeClr val="accent6">
                    <a:lumMod val="50000"/>
                  </a:schemeClr>
                </a:solidFill>
                <a:effectLst/>
                <a:latin typeface="Times New Roman" panose="02020603050405020304" pitchFamily="18" charset="0"/>
                <a:ea typeface="Calibri" panose="020F0502020204030204" pitchFamily="34" charset="0"/>
              </a:rPr>
              <a:t> substitution mechanism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2290" name="Picture 2" descr="Азобарвники - Добавки">
            <a:extLst>
              <a:ext uri="{FF2B5EF4-FFF2-40B4-BE49-F238E27FC236}">
                <a16:creationId xmlns:a16="http://schemas.microsoft.com/office/drawing/2014/main" id="{3153A2AC-7B79-4CE6-993D-6137C41120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72536"/>
            <a:ext cx="12192000" cy="1584325"/>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кутник 5">
            <a:extLst>
              <a:ext uri="{FF2B5EF4-FFF2-40B4-BE49-F238E27FC236}">
                <a16:creationId xmlns:a16="http://schemas.microsoft.com/office/drawing/2014/main" id="{A4E096F4-1458-44FE-85D0-4273512A08C7}"/>
              </a:ext>
            </a:extLst>
          </p:cNvPr>
          <p:cNvSpPr/>
          <p:nvPr/>
        </p:nvSpPr>
        <p:spPr bwMode="auto">
          <a:xfrm>
            <a:off x="0" y="4860311"/>
            <a:ext cx="3458539"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Benzenediazonium</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chloride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324117E1-9ED4-4FB8-AB16-E732D0A292E5}"/>
              </a:ext>
            </a:extLst>
          </p:cNvPr>
          <p:cNvSpPr/>
          <p:nvPr/>
        </p:nvSpPr>
        <p:spPr bwMode="auto">
          <a:xfrm>
            <a:off x="3458539" y="4860311"/>
            <a:ext cx="2637461"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Phenole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05025AA7-C58B-4A85-B418-FD8812F95DFA}"/>
              </a:ext>
            </a:extLst>
          </p:cNvPr>
          <p:cNvSpPr/>
          <p:nvPr/>
        </p:nvSpPr>
        <p:spPr bwMode="auto">
          <a:xfrm>
            <a:off x="8108295" y="4860311"/>
            <a:ext cx="2637461"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Azo dye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8348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7B2C27-311E-4C0A-8E04-ACDE9190DB65}"/>
              </a:ext>
            </a:extLst>
          </p:cNvPr>
          <p:cNvSpPr txBox="1"/>
          <p:nvPr/>
        </p:nvSpPr>
        <p:spPr>
          <a:xfrm>
            <a:off x="4780576" y="167951"/>
            <a:ext cx="2630849"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07D94B5-3649-456D-8AB6-C38936D77D55}"/>
              </a:ext>
            </a:extLst>
          </p:cNvPr>
          <p:cNvSpPr txBox="1"/>
          <p:nvPr/>
        </p:nvSpPr>
        <p:spPr>
          <a:xfrm>
            <a:off x="0" y="992652"/>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Organic substances containing the group –N=N– (azo group) connected to two hydrocarbon radicals are called azo compounds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5" name="Рисунок 4">
            <a:extLst>
              <a:ext uri="{FF2B5EF4-FFF2-40B4-BE49-F238E27FC236}">
                <a16:creationId xmlns:a16="http://schemas.microsoft.com/office/drawing/2014/main" id="{5C2A4740-90B8-40F2-92D6-75A9E5797848}"/>
              </a:ext>
            </a:extLst>
          </p:cNvPr>
          <p:cNvPicPr/>
          <p:nvPr/>
        </p:nvPicPr>
        <p:blipFill rotWithShape="1">
          <a:blip r:embed="rId2">
            <a:extLst>
              <a:ext uri="{28A0092B-C50C-407E-A947-70E740481C1C}">
                <a14:useLocalDpi xmlns:a14="http://schemas.microsoft.com/office/drawing/2010/main" val="0"/>
              </a:ext>
            </a:extLst>
          </a:blip>
          <a:srcRect l="9472" t="30499" r="18088" b="26980"/>
          <a:stretch/>
        </p:blipFill>
        <p:spPr bwMode="auto">
          <a:xfrm>
            <a:off x="4709121" y="2035874"/>
            <a:ext cx="2773757" cy="453020"/>
          </a:xfrm>
          <a:prstGeom prst="rect">
            <a:avLst/>
          </a:prstGeom>
          <a:noFill/>
          <a:ln>
            <a:noFill/>
          </a:ln>
        </p:spPr>
      </p:pic>
      <p:sp>
        <p:nvSpPr>
          <p:cNvPr id="7" name="TextBox 6">
            <a:extLst>
              <a:ext uri="{FF2B5EF4-FFF2-40B4-BE49-F238E27FC236}">
                <a16:creationId xmlns:a16="http://schemas.microsoft.com/office/drawing/2014/main" id="{DA6B724E-B02A-4238-BD13-D2C09E5FCBFA}"/>
              </a:ext>
            </a:extLst>
          </p:cNvPr>
          <p:cNvSpPr txBox="1"/>
          <p:nvPr/>
        </p:nvSpPr>
        <p:spPr>
          <a:xfrm>
            <a:off x="0" y="2644170"/>
            <a:ext cx="12192000" cy="830997"/>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Depending on the nature of the hydrocarbon radical, aliphatic and aromatic azo compounds are distinguished. The latter are the most important</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sp>
        <p:nvSpPr>
          <p:cNvPr id="9" name="TextBox 8">
            <a:extLst>
              <a:ext uri="{FF2B5EF4-FFF2-40B4-BE49-F238E27FC236}">
                <a16:creationId xmlns:a16="http://schemas.microsoft.com/office/drawing/2014/main" id="{FD7F1DE6-629C-419E-AE4F-48A0E4A81900}"/>
              </a:ext>
            </a:extLst>
          </p:cNvPr>
          <p:cNvSpPr txBox="1"/>
          <p:nvPr/>
        </p:nvSpPr>
        <p:spPr>
          <a:xfrm>
            <a:off x="0" y="3429000"/>
            <a:ext cx="12192000" cy="1200329"/>
          </a:xfrm>
          <a:prstGeom prst="rect">
            <a:avLst/>
          </a:prstGeom>
          <a:noFill/>
        </p:spPr>
        <p:txBody>
          <a:bodyPr wrap="square">
            <a:spAutoFit/>
          </a:bodyPr>
          <a:lstStyle/>
          <a:p>
            <a:pPr algn="just"/>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 The names of azo compounds with the same radicals consist of the prefix </a:t>
            </a:r>
            <a:r>
              <a:rPr lang="en-US" sz="2400" b="1" i="1" dirty="0">
                <a:solidFill>
                  <a:schemeClr val="accent6">
                    <a:lumMod val="50000"/>
                  </a:schemeClr>
                </a:solidFill>
                <a:effectLst/>
                <a:latin typeface="Times New Roman" panose="02020603050405020304" pitchFamily="18" charset="0"/>
                <a:ea typeface="Calibri" panose="020F0502020204030204" pitchFamily="34" charset="0"/>
              </a:rPr>
              <a:t>azo- </a:t>
            </a:r>
            <a:r>
              <a:rPr lang="en-US" sz="2400" dirty="0">
                <a:solidFill>
                  <a:schemeClr val="accent6">
                    <a:lumMod val="50000"/>
                  </a:schemeClr>
                </a:solidFill>
                <a:effectLst/>
                <a:latin typeface="Times New Roman" panose="02020603050405020304" pitchFamily="18" charset="0"/>
                <a:ea typeface="Calibri" panose="020F0502020204030204" pitchFamily="34" charset="0"/>
              </a:rPr>
              <a:t>and the name of the hydrocarbon. The position of the substitutes is indicated by numbers or locants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ortho-, meta-, para-</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0" name="Рисунок 9">
            <a:extLst>
              <a:ext uri="{FF2B5EF4-FFF2-40B4-BE49-F238E27FC236}">
                <a16:creationId xmlns:a16="http://schemas.microsoft.com/office/drawing/2014/main" id="{08DBE676-10F7-4010-875E-816978B4B33E}"/>
              </a:ext>
            </a:extLst>
          </p:cNvPr>
          <p:cNvPicPr/>
          <p:nvPr/>
        </p:nvPicPr>
        <p:blipFill rotWithShape="1">
          <a:blip r:embed="rId3">
            <a:extLst>
              <a:ext uri="{28A0092B-C50C-407E-A947-70E740481C1C}">
                <a14:useLocalDpi xmlns:a14="http://schemas.microsoft.com/office/drawing/2010/main" val="0"/>
              </a:ext>
            </a:extLst>
          </a:blip>
          <a:srcRect l="6617" t="8995" r="8003" b="35931"/>
          <a:stretch/>
        </p:blipFill>
        <p:spPr bwMode="auto">
          <a:xfrm>
            <a:off x="3004457" y="4352638"/>
            <a:ext cx="6801804" cy="988991"/>
          </a:xfrm>
          <a:prstGeom prst="rect">
            <a:avLst/>
          </a:prstGeom>
          <a:noFill/>
          <a:ln>
            <a:noFill/>
          </a:ln>
          <a:extLst>
            <a:ext uri="{53640926-AAD7-44D8-BBD7-CCE9431645EC}">
              <a14:shadowObscured xmlns:a14="http://schemas.microsoft.com/office/drawing/2010/main"/>
            </a:ext>
          </a:extLst>
        </p:spPr>
      </p:pic>
      <p:sp>
        <p:nvSpPr>
          <p:cNvPr id="11" name="Прямоугольник 493">
            <a:extLst>
              <a:ext uri="{FF2B5EF4-FFF2-40B4-BE49-F238E27FC236}">
                <a16:creationId xmlns:a16="http://schemas.microsoft.com/office/drawing/2014/main" id="{3CCBF9E9-3EBC-4BAA-BAE8-BA6B8FF138E6}"/>
              </a:ext>
            </a:extLst>
          </p:cNvPr>
          <p:cNvSpPr/>
          <p:nvPr/>
        </p:nvSpPr>
        <p:spPr>
          <a:xfrm>
            <a:off x="3004457" y="5341628"/>
            <a:ext cx="2969916" cy="623789"/>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800" dirty="0">
                <a:solidFill>
                  <a:srgbClr val="FF66FF"/>
                </a:solidFill>
                <a:effectLst/>
                <a:latin typeface="Times New Roman" panose="02020603050405020304" pitchFamily="18" charset="0"/>
                <a:ea typeface="Calibri" panose="020F0502020204030204" pitchFamily="34" charset="0"/>
                <a:cs typeface="Times New Roman" panose="02020603050405020304" pitchFamily="18" charset="0"/>
              </a:rPr>
              <a:t>Azo</a:t>
            </a:r>
            <a:r>
              <a:rPr lang="en-US" sz="18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benzene</a:t>
            </a:r>
            <a:endParaRPr lang="uk-UA" sz="14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Прямоугольник 494">
            <a:extLst>
              <a:ext uri="{FF2B5EF4-FFF2-40B4-BE49-F238E27FC236}">
                <a16:creationId xmlns:a16="http://schemas.microsoft.com/office/drawing/2014/main" id="{46242E08-D12D-4813-80F5-F1BCF12F8437}"/>
              </a:ext>
            </a:extLst>
          </p:cNvPr>
          <p:cNvSpPr/>
          <p:nvPr/>
        </p:nvSpPr>
        <p:spPr>
          <a:xfrm>
            <a:off x="5974373" y="5341629"/>
            <a:ext cx="3831888" cy="623790"/>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8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2-hydroxy-4'-methylazobenzene</a:t>
            </a:r>
            <a:r>
              <a:rPr lang="uk-UA" sz="18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18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hydroxy</a:t>
            </a:r>
            <a:r>
              <a:rPr lang="en-US" sz="1800" i="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1800"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methylazobenzene</a:t>
            </a:r>
            <a:r>
              <a:rPr lang="uk-UA" sz="18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118969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3CE86E-6EE9-4E06-8DBE-EAA0131D8EE0}"/>
              </a:ext>
            </a:extLst>
          </p:cNvPr>
          <p:cNvSpPr txBox="1"/>
          <p:nvPr/>
        </p:nvSpPr>
        <p:spPr>
          <a:xfrm>
            <a:off x="4780576" y="167951"/>
            <a:ext cx="2630849"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FDCFB8A-016F-4FDA-9616-0044C7A4CD69}"/>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Methods of obtaining</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8FF30DCC-4814-4F19-AA39-77254E502A4D}"/>
              </a:ext>
            </a:extLst>
          </p:cNvPr>
          <p:cNvSpPr txBox="1"/>
          <p:nvPr/>
        </p:nvSpPr>
        <p:spPr>
          <a:xfrm>
            <a:off x="1" y="1419913"/>
            <a:ext cx="12191999" cy="830997"/>
          </a:xfrm>
          <a:prstGeom prst="rect">
            <a:avLst/>
          </a:prstGeom>
          <a:noFill/>
        </p:spPr>
        <p:txBody>
          <a:bodyPr wrap="square">
            <a:spAutoFit/>
          </a:bodyPr>
          <a:lstStyle/>
          <a:p>
            <a:pPr algn="just"/>
            <a:r>
              <a:rPr lang="uk-UA" sz="2400" i="1" dirty="0">
                <a:solidFill>
                  <a:schemeClr val="accent6">
                    <a:lumMod val="50000"/>
                  </a:schemeClr>
                </a:solidFill>
                <a:effectLst/>
                <a:latin typeface="Times New Roman" panose="02020603050405020304" pitchFamily="18" charset="0"/>
                <a:ea typeface="Calibri" panose="020F0502020204030204" pitchFamily="34" charset="0"/>
              </a:rPr>
              <a:t>1.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Azo coupling reaction </a:t>
            </a:r>
            <a:r>
              <a:rPr lang="en-US" sz="2400" dirty="0">
                <a:solidFill>
                  <a:schemeClr val="accent6">
                    <a:lumMod val="50000"/>
                  </a:schemeClr>
                </a:solidFill>
                <a:effectLst/>
                <a:latin typeface="Times New Roman" panose="02020603050405020304" pitchFamily="18" charset="0"/>
                <a:ea typeface="Calibri" panose="020F0502020204030204" pitchFamily="34" charset="0"/>
              </a:rPr>
              <a:t>(the most important method of obtaining azo compounds, which is widely used in industry</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r>
              <a:rPr lang="uk-UA" sz="2400" i="1"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graphicFrame>
        <p:nvGraphicFramePr>
          <p:cNvPr id="7" name="Об'єкт 6">
            <a:extLst>
              <a:ext uri="{FF2B5EF4-FFF2-40B4-BE49-F238E27FC236}">
                <a16:creationId xmlns:a16="http://schemas.microsoft.com/office/drawing/2014/main" id="{BF85DD71-D783-4BE0-9FC6-3F7A0573A0C3}"/>
              </a:ext>
            </a:extLst>
          </p:cNvPr>
          <p:cNvGraphicFramePr>
            <a:graphicFrameLocks noChangeAspect="1"/>
          </p:cNvGraphicFramePr>
          <p:nvPr>
            <p:extLst>
              <p:ext uri="{D42A27DB-BD31-4B8C-83A1-F6EECF244321}">
                <p14:modId xmlns:p14="http://schemas.microsoft.com/office/powerpoint/2010/main" val="4114990674"/>
              </p:ext>
            </p:extLst>
          </p:nvPr>
        </p:nvGraphicFramePr>
        <p:xfrm>
          <a:off x="2979574" y="2250910"/>
          <a:ext cx="6232849" cy="1853653"/>
        </p:xfrm>
        <a:graphic>
          <a:graphicData uri="http://schemas.openxmlformats.org/presentationml/2006/ole">
            <mc:AlternateContent xmlns:mc="http://schemas.openxmlformats.org/markup-compatibility/2006">
              <mc:Choice xmlns:v="urn:schemas-microsoft-com:vml" Requires="v">
                <p:oleObj name="ChemSketch" r:id="rId2" imgW="4145280" imgH="1234440" progId="ACD.ChemSketch.20">
                  <p:embed/>
                </p:oleObj>
              </mc:Choice>
              <mc:Fallback>
                <p:oleObj name="ChemSketch" r:id="rId2" imgW="4145280" imgH="1234440"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574" y="2250910"/>
                        <a:ext cx="6232849" cy="1853653"/>
                      </a:xfrm>
                      <a:prstGeom prst="rect">
                        <a:avLst/>
                      </a:prstGeom>
                      <a:noFill/>
                    </p:spPr>
                  </p:pic>
                </p:oleObj>
              </mc:Fallback>
            </mc:AlternateContent>
          </a:graphicData>
        </a:graphic>
      </p:graphicFrame>
      <p:sp>
        <p:nvSpPr>
          <p:cNvPr id="9" name="TextBox 8">
            <a:extLst>
              <a:ext uri="{FF2B5EF4-FFF2-40B4-BE49-F238E27FC236}">
                <a16:creationId xmlns:a16="http://schemas.microsoft.com/office/drawing/2014/main" id="{5EF8CAFF-4BDE-4A21-993F-E09EE19FDC1E}"/>
              </a:ext>
            </a:extLst>
          </p:cNvPr>
          <p:cNvSpPr txBox="1"/>
          <p:nvPr/>
        </p:nvSpPr>
        <p:spPr>
          <a:xfrm>
            <a:off x="-2" y="4145426"/>
            <a:ext cx="12192000" cy="461665"/>
          </a:xfrm>
          <a:prstGeom prst="rect">
            <a:avLst/>
          </a:prstGeom>
          <a:noFill/>
        </p:spPr>
        <p:txBody>
          <a:bodyPr wrap="square">
            <a:spAutoFit/>
          </a:bodyPr>
          <a:lstStyle/>
          <a:p>
            <a:pPr algn="just"/>
            <a:r>
              <a:rPr lang="uk-UA" sz="2400" i="1" dirty="0">
                <a:solidFill>
                  <a:schemeClr val="accent6">
                    <a:lumMod val="50000"/>
                  </a:schemeClr>
                </a:solidFill>
                <a:effectLst/>
                <a:latin typeface="Times New Roman" panose="02020603050405020304" pitchFamily="18" charset="0"/>
                <a:ea typeface="Calibri" panose="020F0502020204030204" pitchFamily="34" charset="0"/>
              </a:rPr>
              <a:t>2.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Reduction of nitroarenes in an alkaline environment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Zinin</a:t>
            </a:r>
            <a:r>
              <a:rPr lang="en-US" sz="2400" dirty="0">
                <a:solidFill>
                  <a:schemeClr val="accent6">
                    <a:lumMod val="50000"/>
                  </a:schemeClr>
                </a:solidFill>
                <a:effectLst/>
                <a:latin typeface="Times New Roman" panose="02020603050405020304" pitchFamily="18" charset="0"/>
                <a:ea typeface="Calibri" panose="020F0502020204030204" pitchFamily="34" charset="0"/>
              </a:rPr>
              <a:t> reaction)</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0" name="Рисунок 9">
            <a:extLst>
              <a:ext uri="{FF2B5EF4-FFF2-40B4-BE49-F238E27FC236}">
                <a16:creationId xmlns:a16="http://schemas.microsoft.com/office/drawing/2014/main" id="{43C2B34B-DD69-4945-94EF-7CFF4351F51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518236" y="4935560"/>
            <a:ext cx="7155524" cy="865569"/>
          </a:xfrm>
          <a:prstGeom prst="rect">
            <a:avLst/>
          </a:prstGeom>
          <a:noFill/>
          <a:ln>
            <a:noFill/>
          </a:ln>
        </p:spPr>
      </p:pic>
      <p:sp>
        <p:nvSpPr>
          <p:cNvPr id="8" name="Прямокутник 7">
            <a:extLst>
              <a:ext uri="{FF2B5EF4-FFF2-40B4-BE49-F238E27FC236}">
                <a16:creationId xmlns:a16="http://schemas.microsoft.com/office/drawing/2014/main" id="{DCD27405-57FC-488A-8FBB-D20934DED635}"/>
              </a:ext>
            </a:extLst>
          </p:cNvPr>
          <p:cNvSpPr/>
          <p:nvPr/>
        </p:nvSpPr>
        <p:spPr bwMode="auto">
          <a:xfrm>
            <a:off x="6574962" y="5469893"/>
            <a:ext cx="2637461"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Azobenzene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563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519BEA-9012-4478-B9AB-7F67A6E61C64}"/>
              </a:ext>
            </a:extLst>
          </p:cNvPr>
          <p:cNvSpPr txBox="1"/>
          <p:nvPr/>
        </p:nvSpPr>
        <p:spPr>
          <a:xfrm>
            <a:off x="4780576" y="167951"/>
            <a:ext cx="2630849"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F56A667-2F34-44EA-AC94-E8F24B96016B}"/>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147F859E-4DAE-4A42-8313-26981738A6E1}"/>
              </a:ext>
            </a:extLst>
          </p:cNvPr>
          <p:cNvSpPr txBox="1"/>
          <p:nvPr/>
        </p:nvSpPr>
        <p:spPr>
          <a:xfrm>
            <a:off x="0" y="1737611"/>
            <a:ext cx="12192000" cy="1200329"/>
          </a:xfrm>
          <a:prstGeom prst="rect">
            <a:avLst/>
          </a:prstGeom>
          <a:noFill/>
        </p:spPr>
        <p:txBody>
          <a:bodyPr wrap="square">
            <a:spAutoFit/>
          </a:bodyPr>
          <a:lstStyle/>
          <a:p>
            <a:pPr algn="just"/>
            <a:r>
              <a:rPr lang="uk-UA" sz="2400" i="1" dirty="0">
                <a:solidFill>
                  <a:schemeClr val="accent6">
                    <a:lumMod val="50000"/>
                  </a:schemeClr>
                </a:solidFill>
                <a:effectLst/>
                <a:latin typeface="Times New Roman" panose="02020603050405020304" pitchFamily="18" charset="0"/>
                <a:ea typeface="Calibri" panose="020F0502020204030204" pitchFamily="34" charset="0"/>
              </a:rPr>
              <a:t>1.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The reactivity of azo compounds is due to the presence in that structure of the azo group –N=N–. </a:t>
            </a:r>
            <a:r>
              <a:rPr lang="en-US" sz="2400" dirty="0">
                <a:solidFill>
                  <a:schemeClr val="accent6">
                    <a:lumMod val="50000"/>
                  </a:schemeClr>
                </a:solidFill>
                <a:effectLst/>
                <a:latin typeface="Times New Roman" panose="02020603050405020304" pitchFamily="18" charset="0"/>
                <a:ea typeface="Calibri" panose="020F0502020204030204" pitchFamily="34" charset="0"/>
              </a:rPr>
              <a:t>Due to the presence of AEP on nitrogen atoms, azo compounds exhibit weak basic properties</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16386" name="Picture 2" descr="МЕТИЛОВЫЙ ОРАНЖЕВЫЙ • Большая российская энциклопедия - электронная версия">
            <a:extLst>
              <a:ext uri="{FF2B5EF4-FFF2-40B4-BE49-F238E27FC236}">
                <a16:creationId xmlns:a16="http://schemas.microsoft.com/office/drawing/2014/main" id="{B003B84C-F2D4-4FF7-98A2-F64CB3A40F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49" y="3077353"/>
            <a:ext cx="6591300"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928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D98B43-FDA0-44C4-8B5D-0D4536FF6AC1}"/>
              </a:ext>
            </a:extLst>
          </p:cNvPr>
          <p:cNvSpPr txBox="1"/>
          <p:nvPr/>
        </p:nvSpPr>
        <p:spPr>
          <a:xfrm>
            <a:off x="4780576" y="167951"/>
            <a:ext cx="2630849"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3F11C2D9-A6F8-464F-9941-944AFFB52970}"/>
              </a:ext>
            </a:extLst>
          </p:cNvPr>
          <p:cNvSpPr txBox="1"/>
          <p:nvPr/>
        </p:nvSpPr>
        <p:spPr>
          <a:xfrm>
            <a:off x="4331153" y="691171"/>
            <a:ext cx="3529693" cy="523220"/>
          </a:xfrm>
          <a:prstGeom prst="rect">
            <a:avLst/>
          </a:prstGeom>
          <a:noFill/>
        </p:spPr>
        <p:txBody>
          <a:bodyPr wrap="square">
            <a:spAutoFit/>
          </a:bodyPr>
          <a:lstStyle/>
          <a:p>
            <a:r>
              <a:rPr lang="en-US" altLang="ru-RU" sz="2800" b="1" i="0" dirty="0">
                <a:solidFill>
                  <a:schemeClr val="accent6">
                    <a:lumMod val="50000"/>
                  </a:schemeClr>
                </a:solidFill>
                <a:latin typeface="Times New Roman" panose="02020603050405020304" pitchFamily="18" charset="0"/>
                <a:cs typeface="Times New Roman" panose="02020603050405020304" pitchFamily="18" charset="0"/>
              </a:rPr>
              <a:t>Chemical properties</a:t>
            </a:r>
            <a:endParaRPr lang="uk-UA" dirty="0">
              <a:solidFill>
                <a:schemeClr val="accent6">
                  <a:lumMod val="50000"/>
                </a:schemeClr>
              </a:solidFill>
            </a:endParaRPr>
          </a:p>
        </p:txBody>
      </p:sp>
      <p:sp>
        <p:nvSpPr>
          <p:cNvPr id="5" name="TextBox 4">
            <a:extLst>
              <a:ext uri="{FF2B5EF4-FFF2-40B4-BE49-F238E27FC236}">
                <a16:creationId xmlns:a16="http://schemas.microsoft.com/office/drawing/2014/main" id="{FCE3538E-31FB-4A3C-8E7A-CAFD615E9E47}"/>
              </a:ext>
            </a:extLst>
          </p:cNvPr>
          <p:cNvSpPr txBox="1"/>
          <p:nvPr/>
        </p:nvSpPr>
        <p:spPr>
          <a:xfrm>
            <a:off x="0" y="1459182"/>
            <a:ext cx="12192000" cy="1200329"/>
          </a:xfrm>
          <a:prstGeom prst="rect">
            <a:avLst/>
          </a:prstGeom>
          <a:noFill/>
        </p:spPr>
        <p:txBody>
          <a:bodyPr wrap="square">
            <a:spAutoFit/>
          </a:bodyPr>
          <a:lstStyle/>
          <a:p>
            <a:pPr algn="just"/>
            <a:r>
              <a:rPr lang="uk-UA" sz="2400" i="1" dirty="0">
                <a:solidFill>
                  <a:schemeClr val="accent6">
                    <a:lumMod val="50000"/>
                  </a:schemeClr>
                </a:solidFill>
                <a:effectLst/>
                <a:latin typeface="Times New Roman" panose="02020603050405020304" pitchFamily="18" charset="0"/>
                <a:ea typeface="Calibri" panose="020F0502020204030204" pitchFamily="34" charset="0"/>
              </a:rPr>
              <a:t>2.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With the participation of the azo group, azo compounds undergo oxidation and reduction reactions</a:t>
            </a:r>
            <a:r>
              <a:rPr lang="uk-UA" sz="2400" i="1" dirty="0">
                <a:solidFill>
                  <a:schemeClr val="accent6">
                    <a:lumMod val="50000"/>
                  </a:schemeClr>
                </a:solidFill>
                <a:effectLst/>
                <a:latin typeface="Times New Roman" panose="02020603050405020304" pitchFamily="18" charset="0"/>
                <a:ea typeface="Calibri" panose="020F0502020204030204" pitchFamily="34" charset="0"/>
              </a:rPr>
              <a:t>.</a:t>
            </a:r>
            <a:r>
              <a:rPr lang="uk-UA" sz="2400" dirty="0">
                <a:solidFill>
                  <a:schemeClr val="accent6">
                    <a:lumMod val="50000"/>
                  </a:schemeClr>
                </a:solidFill>
                <a:effectLst/>
                <a:latin typeface="Times New Roman" panose="02020603050405020304" pitchFamily="18" charset="0"/>
                <a:ea typeface="Calibri" panose="020F0502020204030204" pitchFamily="34" charset="0"/>
              </a:rPr>
              <a:t> </a:t>
            </a:r>
            <a:r>
              <a:rPr lang="en-US" sz="2400" dirty="0">
                <a:solidFill>
                  <a:schemeClr val="accent6">
                    <a:lumMod val="50000"/>
                  </a:schemeClr>
                </a:solidFill>
                <a:effectLst/>
                <a:latin typeface="Times New Roman" panose="02020603050405020304" pitchFamily="18" charset="0"/>
                <a:ea typeface="Calibri" panose="020F0502020204030204" pitchFamily="34" charset="0"/>
              </a:rPr>
              <a:t>Thus, under the action of </a:t>
            </a:r>
            <a:r>
              <a:rPr lang="en-US" sz="2400" dirty="0" err="1">
                <a:solidFill>
                  <a:schemeClr val="accent6">
                    <a:lumMod val="50000"/>
                  </a:schemeClr>
                </a:solidFill>
                <a:effectLst/>
                <a:latin typeface="Times New Roman" panose="02020603050405020304" pitchFamily="18" charset="0"/>
                <a:ea typeface="Calibri" panose="020F0502020204030204" pitchFamily="34" charset="0"/>
              </a:rPr>
              <a:t>peroxyacids</a:t>
            </a:r>
            <a:r>
              <a:rPr lang="en-US" sz="2400" dirty="0">
                <a:solidFill>
                  <a:schemeClr val="accent6">
                    <a:lumMod val="50000"/>
                  </a:schemeClr>
                </a:solidFill>
                <a:effectLst/>
                <a:latin typeface="Times New Roman" panose="02020603050405020304" pitchFamily="18" charset="0"/>
                <a:ea typeface="Calibri" panose="020F0502020204030204" pitchFamily="34" charset="0"/>
              </a:rPr>
              <a:t>, oxidation occurs with the formation of azoxy compounds </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6" name="Рисунок 5" descr="image443">
            <a:extLst>
              <a:ext uri="{FF2B5EF4-FFF2-40B4-BE49-F238E27FC236}">
                <a16:creationId xmlns:a16="http://schemas.microsoft.com/office/drawing/2014/main" id="{F4471690-61C9-461E-8667-DAC0D662C54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399890" y="2616750"/>
            <a:ext cx="5392213" cy="987373"/>
          </a:xfrm>
          <a:prstGeom prst="rect">
            <a:avLst/>
          </a:prstGeom>
          <a:noFill/>
          <a:ln>
            <a:noFill/>
          </a:ln>
        </p:spPr>
      </p:pic>
      <p:sp>
        <p:nvSpPr>
          <p:cNvPr id="8" name="TextBox 7">
            <a:extLst>
              <a:ext uri="{FF2B5EF4-FFF2-40B4-BE49-F238E27FC236}">
                <a16:creationId xmlns:a16="http://schemas.microsoft.com/office/drawing/2014/main" id="{3A37A8A4-2FA9-464C-A453-307DF843B3E1}"/>
              </a:ext>
            </a:extLst>
          </p:cNvPr>
          <p:cNvSpPr txBox="1"/>
          <p:nvPr/>
        </p:nvSpPr>
        <p:spPr>
          <a:xfrm>
            <a:off x="-3" y="3930695"/>
            <a:ext cx="12192000" cy="830997"/>
          </a:xfrm>
          <a:prstGeom prst="rect">
            <a:avLst/>
          </a:prstGeom>
          <a:noFill/>
        </p:spPr>
        <p:txBody>
          <a:bodyPr wrap="square">
            <a:spAutoFit/>
          </a:bodyPr>
          <a:lstStyle/>
          <a:p>
            <a:pPr algn="just"/>
            <a:r>
              <a:rPr lang="uk-UA" sz="2400" i="1" dirty="0">
                <a:solidFill>
                  <a:schemeClr val="accent6">
                    <a:lumMod val="50000"/>
                  </a:schemeClr>
                </a:solidFill>
                <a:effectLst/>
                <a:latin typeface="Times New Roman" panose="02020603050405020304" pitchFamily="18" charset="0"/>
                <a:ea typeface="Calibri" panose="020F0502020204030204" pitchFamily="34" charset="0"/>
              </a:rPr>
              <a:t>3. </a:t>
            </a:r>
            <a:r>
              <a:rPr lang="en-US" sz="2400" i="1" dirty="0">
                <a:solidFill>
                  <a:schemeClr val="accent6">
                    <a:lumMod val="50000"/>
                  </a:schemeClr>
                </a:solidFill>
                <a:effectLst/>
                <a:latin typeface="Times New Roman" panose="02020603050405020304" pitchFamily="18" charset="0"/>
                <a:ea typeface="Calibri" panose="020F0502020204030204" pitchFamily="34" charset="0"/>
              </a:rPr>
              <a:t>Reduction under mild conditions leads to hydrocoupling, </a:t>
            </a:r>
            <a:r>
              <a:rPr lang="en-US" sz="2400" dirty="0">
                <a:solidFill>
                  <a:schemeClr val="accent6">
                    <a:lumMod val="50000"/>
                  </a:schemeClr>
                </a:solidFill>
                <a:effectLst/>
                <a:latin typeface="Times New Roman" panose="02020603050405020304" pitchFamily="18" charset="0"/>
                <a:ea typeface="Calibri" panose="020F0502020204030204" pitchFamily="34" charset="0"/>
              </a:rPr>
              <a:t>and by the action of tin(II) chloride in hydrochloric acid, arylamines are obtained</a:t>
            </a:r>
            <a:r>
              <a:rPr lang="uk-UA" sz="2400" dirty="0">
                <a:solidFill>
                  <a:schemeClr val="accent6">
                    <a:lumMod val="50000"/>
                  </a:schemeClr>
                </a:solidFill>
                <a:effectLst/>
                <a:latin typeface="Times New Roman" panose="02020603050405020304" pitchFamily="18" charset="0"/>
                <a:ea typeface="Calibri" panose="020F0502020204030204" pitchFamily="34" charset="0"/>
              </a:rPr>
              <a:t>.</a:t>
            </a:r>
            <a:endParaRPr lang="uk-UA" dirty="0">
              <a:solidFill>
                <a:schemeClr val="accent6">
                  <a:lumMod val="50000"/>
                </a:schemeClr>
              </a:solidFill>
            </a:endParaRPr>
          </a:p>
        </p:txBody>
      </p:sp>
      <p:pic>
        <p:nvPicPr>
          <p:cNvPr id="9" name="Рисунок 8" descr="9.3.5. Строение азокрасителей и некоторые химические свойства">
            <a:extLst>
              <a:ext uri="{FF2B5EF4-FFF2-40B4-BE49-F238E27FC236}">
                <a16:creationId xmlns:a16="http://schemas.microsoft.com/office/drawing/2014/main" id="{7874E5BB-CEF6-4711-A2CA-BFA6BE866A81}"/>
              </a:ext>
            </a:extLst>
          </p:cNvPr>
          <p:cNvPicPr/>
          <p:nvPr/>
        </p:nvPicPr>
        <p:blipFill rotWithShape="1">
          <a:blip r:embed="rId3">
            <a:extLst>
              <a:ext uri="{28A0092B-C50C-407E-A947-70E740481C1C}">
                <a14:useLocalDpi xmlns:a14="http://schemas.microsoft.com/office/drawing/2010/main" val="0"/>
              </a:ext>
            </a:extLst>
          </a:blip>
          <a:srcRect l="23362" b="22316"/>
          <a:stretch/>
        </p:blipFill>
        <p:spPr bwMode="auto">
          <a:xfrm>
            <a:off x="2869380" y="5196017"/>
            <a:ext cx="6453235" cy="970812"/>
          </a:xfrm>
          <a:prstGeom prst="rect">
            <a:avLst/>
          </a:prstGeom>
          <a:noFill/>
          <a:ln>
            <a:noFill/>
          </a:ln>
          <a:extLst>
            <a:ext uri="{53640926-AAD7-44D8-BBD7-CCE9431645EC}">
              <a14:shadowObscured xmlns:a14="http://schemas.microsoft.com/office/drawing/2010/main"/>
            </a:ext>
          </a:extLst>
        </p:spPr>
      </p:pic>
      <p:sp>
        <p:nvSpPr>
          <p:cNvPr id="10" name="Прямокутник 9">
            <a:extLst>
              <a:ext uri="{FF2B5EF4-FFF2-40B4-BE49-F238E27FC236}">
                <a16:creationId xmlns:a16="http://schemas.microsoft.com/office/drawing/2014/main" id="{CDA0E2DF-ABBB-4032-BEC3-A3D06B76976B}"/>
              </a:ext>
            </a:extLst>
          </p:cNvPr>
          <p:cNvSpPr/>
          <p:nvPr/>
        </p:nvSpPr>
        <p:spPr bwMode="auto">
          <a:xfrm>
            <a:off x="6858000" y="3436173"/>
            <a:ext cx="1934103" cy="331236"/>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Azoxybenzene</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0685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1CCC38-5FAB-4DC3-AB82-6022002E02B2}"/>
              </a:ext>
            </a:extLst>
          </p:cNvPr>
          <p:cNvSpPr txBox="1"/>
          <p:nvPr/>
        </p:nvSpPr>
        <p:spPr>
          <a:xfrm>
            <a:off x="4780576" y="167951"/>
            <a:ext cx="2630849"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5" name="Object 8">
            <a:extLst>
              <a:ext uri="{FF2B5EF4-FFF2-40B4-BE49-F238E27FC236}">
                <a16:creationId xmlns:a16="http://schemas.microsoft.com/office/drawing/2014/main" id="{C608E5EC-9FC6-4F04-A878-7DED46446CC4}"/>
              </a:ext>
            </a:extLst>
          </p:cNvPr>
          <p:cNvGraphicFramePr>
            <a:graphicFrameLocks noChangeAspect="1"/>
          </p:cNvGraphicFramePr>
          <p:nvPr>
            <p:extLst>
              <p:ext uri="{D42A27DB-BD31-4B8C-83A1-F6EECF244321}">
                <p14:modId xmlns:p14="http://schemas.microsoft.com/office/powerpoint/2010/main" val="161072507"/>
              </p:ext>
            </p:extLst>
          </p:nvPr>
        </p:nvGraphicFramePr>
        <p:xfrm>
          <a:off x="1112902" y="1637923"/>
          <a:ext cx="9966195" cy="4492477"/>
        </p:xfrm>
        <a:graphic>
          <a:graphicData uri="http://schemas.openxmlformats.org/presentationml/2006/ole">
            <mc:AlternateContent xmlns:mc="http://schemas.openxmlformats.org/markup-compatibility/2006">
              <mc:Choice xmlns:v="urn:schemas-microsoft-com:vml" Requires="v">
                <p:oleObj name="Document" r:id="rId2" imgW="8427720" imgH="3794760" progId="ChemWindow.Document">
                  <p:embed/>
                </p:oleObj>
              </mc:Choice>
              <mc:Fallback>
                <p:oleObj name="Document" r:id="rId2" imgW="8427720" imgH="3794760" progId="ChemWindow.Document">
                  <p:embed/>
                  <p:pic>
                    <p:nvPicPr>
                      <p:cNvPr id="64519"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902" y="1637923"/>
                        <a:ext cx="9966195" cy="4492477"/>
                      </a:xfrm>
                      <a:prstGeom prst="rect">
                        <a:avLst/>
                      </a:prstGeom>
                      <a:noFill/>
                      <a:ln>
                        <a:noFill/>
                      </a:ln>
                    </p:spPr>
                  </p:pic>
                </p:oleObj>
              </mc:Fallback>
            </mc:AlternateContent>
          </a:graphicData>
        </a:graphic>
      </p:graphicFrame>
      <p:sp>
        <p:nvSpPr>
          <p:cNvPr id="6" name="Rectangle 10">
            <a:extLst>
              <a:ext uri="{FF2B5EF4-FFF2-40B4-BE49-F238E27FC236}">
                <a16:creationId xmlns:a16="http://schemas.microsoft.com/office/drawing/2014/main" id="{0E7C333A-8B4C-4F23-93CB-B72BE8E617F5}"/>
              </a:ext>
            </a:extLst>
          </p:cNvPr>
          <p:cNvSpPr>
            <a:spLocks noChangeArrowheads="1"/>
          </p:cNvSpPr>
          <p:nvPr/>
        </p:nvSpPr>
        <p:spPr bwMode="auto">
          <a:xfrm>
            <a:off x="4230946" y="727600"/>
            <a:ext cx="3730106" cy="461665"/>
          </a:xfrm>
          <a:prstGeom prst="rect">
            <a:avLst/>
          </a:prstGeom>
          <a:noFill/>
          <a:ln w="12700" cap="sq" algn="ctr">
            <a:noFill/>
            <a:miter lim="800000"/>
            <a:headEnd type="none" w="sm" len="sm"/>
            <a:tailEnd type="none" w="sm" len="sm"/>
          </a:ln>
          <a:effectLst/>
        </p:spPr>
        <p:txBody>
          <a:bodyPr wrap="square" anchor="ctr">
            <a:spAutoFit/>
          </a:bodyPr>
          <a:lstStyle/>
          <a:p>
            <a:pPr>
              <a:defRPr/>
            </a:pPr>
            <a:r>
              <a:rPr lang="en-US" b="1" i="0" dirty="0">
                <a:solidFill>
                  <a:srgbClr val="990000"/>
                </a:solidFill>
                <a:effectLst>
                  <a:outerShdw blurRad="38100" dist="38100" dir="2700000" algn="tl">
                    <a:srgbClr val="C0C0C0"/>
                  </a:outerShdw>
                </a:effectLst>
                <a:latin typeface="Arial" charset="0"/>
              </a:rPr>
              <a:t>SALAZODIMETOXIN</a:t>
            </a:r>
            <a:endParaRPr lang="ru-RU" b="1" dirty="0">
              <a:solidFill>
                <a:srgbClr val="990000"/>
              </a:solidFill>
              <a:effectLst>
                <a:outerShdw blurRad="38100" dist="38100" dir="2700000" algn="tl">
                  <a:srgbClr val="C0C0C0"/>
                </a:outerShdw>
              </a:effectLst>
              <a:latin typeface="Arial" charset="0"/>
            </a:endParaRPr>
          </a:p>
        </p:txBody>
      </p:sp>
      <p:sp>
        <p:nvSpPr>
          <p:cNvPr id="7" name="Прямокутник 6">
            <a:extLst>
              <a:ext uri="{FF2B5EF4-FFF2-40B4-BE49-F238E27FC236}">
                <a16:creationId xmlns:a16="http://schemas.microsoft.com/office/drawing/2014/main" id="{50B0592B-3E9C-47D6-BCB4-F927B7E7E14D}"/>
              </a:ext>
            </a:extLst>
          </p:cNvPr>
          <p:cNvSpPr/>
          <p:nvPr/>
        </p:nvSpPr>
        <p:spPr bwMode="auto">
          <a:xfrm>
            <a:off x="1371601" y="4888840"/>
            <a:ext cx="2211354" cy="1241560"/>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Salicylic acid part</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B96644DD-1B9D-4339-B5E3-E93258A81A11}"/>
              </a:ext>
            </a:extLst>
          </p:cNvPr>
          <p:cNvSpPr/>
          <p:nvPr/>
        </p:nvSpPr>
        <p:spPr bwMode="auto">
          <a:xfrm>
            <a:off x="5452189" y="5036280"/>
            <a:ext cx="4652864" cy="473340"/>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err="1">
                <a:solidFill>
                  <a:schemeClr val="tx1"/>
                </a:solidFill>
                <a:latin typeface="Times New Roman" panose="02020603050405020304" pitchFamily="18" charset="0"/>
                <a:cs typeface="Times New Roman" panose="02020603050405020304" pitchFamily="18" charset="0"/>
              </a:rPr>
              <a:t>Sulfodimetoxyni</a:t>
            </a:r>
            <a:r>
              <a:rPr lang="en-US" dirty="0">
                <a:solidFill>
                  <a:schemeClr val="tx1"/>
                </a:solidFill>
                <a:latin typeface="Times New Roman" panose="02020603050405020304" pitchFamily="18" charset="0"/>
                <a:cs typeface="Times New Roman" panose="02020603050405020304" pitchFamily="18" charset="0"/>
              </a:rPr>
              <a:t> part</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6265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51AF99-9ACB-4968-B4D7-A77F6DB76C53}"/>
              </a:ext>
            </a:extLst>
          </p:cNvPr>
          <p:cNvSpPr txBox="1"/>
          <p:nvPr/>
        </p:nvSpPr>
        <p:spPr>
          <a:xfrm>
            <a:off x="4780576" y="167951"/>
            <a:ext cx="2630849" cy="523220"/>
          </a:xfrm>
          <a:prstGeom prst="rect">
            <a:avLst/>
          </a:prstGeom>
          <a:noFill/>
        </p:spPr>
        <p:txBody>
          <a:bodyPr wrap="none" rtlCol="0">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Azo compounds</a:t>
            </a:r>
            <a:endParaRPr lang="uk-UA" sz="2800" b="1" dirty="0">
              <a:solidFill>
                <a:schemeClr val="accent6">
                  <a:lumMod val="50000"/>
                </a:schemeClr>
              </a:solidFill>
              <a:latin typeface="Times New Roman" panose="02020603050405020304" pitchFamily="18" charset="0"/>
              <a:cs typeface="Times New Roman" panose="02020603050405020304" pitchFamily="18" charset="0"/>
            </a:endParaRPr>
          </a:p>
        </p:txBody>
      </p:sp>
      <p:graphicFrame>
        <p:nvGraphicFramePr>
          <p:cNvPr id="3" name="Object 4">
            <a:extLst>
              <a:ext uri="{FF2B5EF4-FFF2-40B4-BE49-F238E27FC236}">
                <a16:creationId xmlns:a16="http://schemas.microsoft.com/office/drawing/2014/main" id="{5D5AB1D9-D913-4467-BD3F-1F3C4D25EDDC}"/>
              </a:ext>
            </a:extLst>
          </p:cNvPr>
          <p:cNvGraphicFramePr>
            <a:graphicFrameLocks noChangeAspect="1"/>
          </p:cNvGraphicFramePr>
          <p:nvPr>
            <p:extLst>
              <p:ext uri="{D42A27DB-BD31-4B8C-83A1-F6EECF244321}">
                <p14:modId xmlns:p14="http://schemas.microsoft.com/office/powerpoint/2010/main" val="3748398095"/>
              </p:ext>
            </p:extLst>
          </p:nvPr>
        </p:nvGraphicFramePr>
        <p:xfrm>
          <a:off x="3071811" y="691171"/>
          <a:ext cx="6048375" cy="4073525"/>
        </p:xfrm>
        <a:graphic>
          <a:graphicData uri="http://schemas.openxmlformats.org/presentationml/2006/ole">
            <mc:AlternateContent xmlns:mc="http://schemas.openxmlformats.org/markup-compatibility/2006">
              <mc:Choice xmlns:v="urn:schemas-microsoft-com:vml" Requires="v">
                <p:oleObj name="ISIS/Draw Sketch" r:id="rId2" imgW="4170680" imgH="2807970" progId="ISISServer">
                  <p:embed/>
                </p:oleObj>
              </mc:Choice>
              <mc:Fallback>
                <p:oleObj name="ISIS/Draw Sketch" r:id="rId2" imgW="4170680" imgH="2807970" progId="ISISServer">
                  <p:embed/>
                  <p:pic>
                    <p:nvPicPr>
                      <p:cNvPr id="65539"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1" y="691171"/>
                        <a:ext cx="6048375" cy="407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5">
            <a:extLst>
              <a:ext uri="{FF2B5EF4-FFF2-40B4-BE49-F238E27FC236}">
                <a16:creationId xmlns:a16="http://schemas.microsoft.com/office/drawing/2014/main" id="{32613339-7A7A-4D7A-9444-D8CEE11DB323}"/>
              </a:ext>
            </a:extLst>
          </p:cNvPr>
          <p:cNvGraphicFramePr>
            <a:graphicFrameLocks noChangeAspect="1"/>
          </p:cNvGraphicFramePr>
          <p:nvPr>
            <p:extLst>
              <p:ext uri="{D42A27DB-BD31-4B8C-83A1-F6EECF244321}">
                <p14:modId xmlns:p14="http://schemas.microsoft.com/office/powerpoint/2010/main" val="1113991414"/>
              </p:ext>
            </p:extLst>
          </p:nvPr>
        </p:nvGraphicFramePr>
        <p:xfrm>
          <a:off x="1630310" y="4917232"/>
          <a:ext cx="8931379" cy="1866123"/>
        </p:xfrm>
        <a:graphic>
          <a:graphicData uri="http://schemas.openxmlformats.org/presentationml/2006/ole">
            <mc:AlternateContent xmlns:mc="http://schemas.openxmlformats.org/markup-compatibility/2006">
              <mc:Choice xmlns:v="urn:schemas-microsoft-com:vml" Requires="v">
                <p:oleObj name="ISIS/Draw Sketch" r:id="rId4" imgW="4466590" imgH="933450" progId="ISISServer">
                  <p:embed/>
                </p:oleObj>
              </mc:Choice>
              <mc:Fallback>
                <p:oleObj name="ISIS/Draw Sketch" r:id="rId4" imgW="4466590" imgH="933450" progId="ISISServer">
                  <p:embed/>
                  <p:pic>
                    <p:nvPicPr>
                      <p:cNvPr id="6554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0310" y="4917232"/>
                        <a:ext cx="8931379" cy="1866123"/>
                      </a:xfrm>
                      <a:prstGeom prst="rect">
                        <a:avLst/>
                      </a:prstGeom>
                      <a:noFill/>
                      <a:ln>
                        <a:noFill/>
                      </a:ln>
                      <a:effectLst/>
                    </p:spPr>
                  </p:pic>
                </p:oleObj>
              </mc:Fallback>
            </mc:AlternateContent>
          </a:graphicData>
        </a:graphic>
      </p:graphicFrame>
      <p:sp>
        <p:nvSpPr>
          <p:cNvPr id="5" name="Прямокутник 4">
            <a:extLst>
              <a:ext uri="{FF2B5EF4-FFF2-40B4-BE49-F238E27FC236}">
                <a16:creationId xmlns:a16="http://schemas.microsoft.com/office/drawing/2014/main" id="{FFFD3BC1-3651-4536-92DF-E7D32818FE51}"/>
              </a:ext>
            </a:extLst>
          </p:cNvPr>
          <p:cNvSpPr/>
          <p:nvPr/>
        </p:nvSpPr>
        <p:spPr bwMode="auto">
          <a:xfrm>
            <a:off x="3001539" y="691171"/>
            <a:ext cx="5591953" cy="339307"/>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Methyl orange. Yellow form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Прямокутник 5">
            <a:extLst>
              <a:ext uri="{FF2B5EF4-FFF2-40B4-BE49-F238E27FC236}">
                <a16:creationId xmlns:a16="http://schemas.microsoft.com/office/drawing/2014/main" id="{1896CA79-6E9D-4D8D-8239-FF9245EEA80B}"/>
              </a:ext>
            </a:extLst>
          </p:cNvPr>
          <p:cNvSpPr/>
          <p:nvPr/>
        </p:nvSpPr>
        <p:spPr bwMode="auto">
          <a:xfrm>
            <a:off x="3163270" y="4425389"/>
            <a:ext cx="6048375" cy="339307"/>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Methyl orange. Red form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8BA40E76-3ACA-4994-A460-E071AC3D52A5}"/>
              </a:ext>
            </a:extLst>
          </p:cNvPr>
          <p:cNvSpPr/>
          <p:nvPr/>
        </p:nvSpPr>
        <p:spPr bwMode="auto">
          <a:xfrm>
            <a:off x="1630310" y="6326155"/>
            <a:ext cx="8931379" cy="457200"/>
          </a:xfrm>
          <a:prstGeom prst="rect">
            <a:avLst/>
          </a:prstGeom>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tx1"/>
                </a:solidFill>
                <a:latin typeface="Times New Roman" panose="02020603050405020304" pitchFamily="18" charset="0"/>
                <a:cs typeface="Times New Roman" panose="02020603050405020304" pitchFamily="18" charset="0"/>
              </a:rPr>
              <a:t>Methyl red. Red form</a:t>
            </a:r>
            <a:endParaRPr kumimoji="0" lang="uk-UA"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9743479"/>
      </p:ext>
    </p:extLst>
  </p:cSld>
  <p:clrMapOvr>
    <a:masterClrMapping/>
  </p:clrMapOvr>
</p:sld>
</file>

<file path=ppt/theme/theme1.xml><?xml version="1.0" encoding="utf-8"?>
<a:theme xmlns:a="http://schemas.openxmlformats.org/drawingml/2006/main" name="Тема2">
  <a:themeElements>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uk-U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A29AA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F4FBE"/>
        </a:lt2>
        <a:accent1>
          <a:srgbClr val="0664E4"/>
        </a:accent1>
        <a:accent2>
          <a:srgbClr val="0A8AF4"/>
        </a:accent2>
        <a:accent3>
          <a:srgbClr val="FFFFFF"/>
        </a:accent3>
        <a:accent4>
          <a:srgbClr val="404040"/>
        </a:accent4>
        <a:accent5>
          <a:srgbClr val="AAB8EF"/>
        </a:accent5>
        <a:accent6>
          <a:srgbClr val="087DDD"/>
        </a:accent6>
        <a:hlink>
          <a:srgbClr val="0B99F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0345B9"/>
        </a:lt2>
        <a:accent1>
          <a:srgbClr val="1E65CA"/>
        </a:accent1>
        <a:accent2>
          <a:srgbClr val="2C77D1"/>
        </a:accent2>
        <a:accent3>
          <a:srgbClr val="FFFFFF"/>
        </a:accent3>
        <a:accent4>
          <a:srgbClr val="404040"/>
        </a:accent4>
        <a:accent5>
          <a:srgbClr val="ABB8E1"/>
        </a:accent5>
        <a:accent6>
          <a:srgbClr val="276BBD"/>
        </a:accent6>
        <a:hlink>
          <a:srgbClr val="4091D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5CA3E0"/>
        </a:lt2>
        <a:accent1>
          <a:srgbClr val="6DAFE4"/>
        </a:accent1>
        <a:accent2>
          <a:srgbClr val="72B3E5"/>
        </a:accent2>
        <a:accent3>
          <a:srgbClr val="FFFFFF"/>
        </a:accent3>
        <a:accent4>
          <a:srgbClr val="404040"/>
        </a:accent4>
        <a:accent5>
          <a:srgbClr val="BAD4EF"/>
        </a:accent5>
        <a:accent6>
          <a:srgbClr val="67A2CF"/>
        </a:accent6>
        <a:hlink>
          <a:srgbClr val="7DB8E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2D2D2D"/>
        </a:lt2>
        <a:accent1>
          <a:srgbClr val="353535"/>
        </a:accent1>
        <a:accent2>
          <a:srgbClr val="4F4F4F"/>
        </a:accent2>
        <a:accent3>
          <a:srgbClr val="FFFFFF"/>
        </a:accent3>
        <a:accent4>
          <a:srgbClr val="404040"/>
        </a:accent4>
        <a:accent5>
          <a:srgbClr val="AEAEAE"/>
        </a:accent5>
        <a:accent6>
          <a:srgbClr val="474747"/>
        </a:accent6>
        <a:hlink>
          <a:srgbClr val="7D7D7D"/>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Тема2" id="{C0C4D37A-BA2F-4212-943E-6B86B4A3163E}" vid="{EB4967C8-BA3B-44EA-B99B-DC5A31779F14}"/>
    </a:ext>
  </a:extLst>
</a:theme>
</file>

<file path=docProps/app.xml><?xml version="1.0" encoding="utf-8"?>
<Properties xmlns="http://schemas.openxmlformats.org/officeDocument/2006/extended-properties" xmlns:vt="http://schemas.openxmlformats.org/officeDocument/2006/docPropsVTypes">
  <Template>Тема2</Template>
  <TotalTime>95</TotalTime>
  <Words>1094</Words>
  <Application>Microsoft Office PowerPoint</Application>
  <PresentationFormat>Широкий екран</PresentationFormat>
  <Paragraphs>93</Paragraphs>
  <Slides>20</Slides>
  <Notes>0</Notes>
  <HiddenSlides>0</HiddenSlides>
  <MMClips>0</MMClips>
  <ScaleCrop>false</ScaleCrop>
  <HeadingPairs>
    <vt:vector size="8" baseType="variant">
      <vt:variant>
        <vt:lpstr>Використані шрифти</vt:lpstr>
      </vt:variant>
      <vt:variant>
        <vt:i4>3</vt:i4>
      </vt:variant>
      <vt:variant>
        <vt:lpstr>Тема</vt:lpstr>
      </vt:variant>
      <vt:variant>
        <vt:i4>1</vt:i4>
      </vt:variant>
      <vt:variant>
        <vt:lpstr>Вбудовані сервери OLE</vt:lpstr>
      </vt:variant>
      <vt:variant>
        <vt:i4>4</vt:i4>
      </vt:variant>
      <vt:variant>
        <vt:lpstr>Заголовки слайдів</vt:lpstr>
      </vt:variant>
      <vt:variant>
        <vt:i4>20</vt:i4>
      </vt:variant>
    </vt:vector>
  </HeadingPairs>
  <TitlesOfParts>
    <vt:vector size="28" baseType="lpstr">
      <vt:lpstr>Arial</vt:lpstr>
      <vt:lpstr>Microsoft Sans Serif</vt:lpstr>
      <vt:lpstr>Times New Roman</vt:lpstr>
      <vt:lpstr>Тема2</vt:lpstr>
      <vt:lpstr>ISISServer</vt:lpstr>
      <vt:lpstr>Document</vt:lpstr>
      <vt:lpstr>ChemSketch</vt:lpstr>
      <vt:lpstr>ISIS/Draw Sketch</vt:lpstr>
      <vt:lpstr>Lecture 8. Diazo compounds. Azo compounds. Azo dyes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8. Діазосполуки. Азосполуки. Азобарвники</dc:title>
  <dc:creator>ivan.shyshkin@onmedu.edu.ua</dc:creator>
  <cp:lastModifiedBy>ivan.shyshkin@onmedu.edu.ua</cp:lastModifiedBy>
  <cp:revision>31</cp:revision>
  <dcterms:created xsi:type="dcterms:W3CDTF">2023-02-02T19:57:12Z</dcterms:created>
  <dcterms:modified xsi:type="dcterms:W3CDTF">2023-02-02T21:35:28Z</dcterms:modified>
</cp:coreProperties>
</file>