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4" d="100"/>
          <a:sy n="154" d="100"/>
        </p:scale>
        <p:origin x="534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E709B35-4EE9-49A9-AF09-42E3859E134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22400" y="838200"/>
            <a:ext cx="103632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ru-RU" altLang="uk-UA" noProof="0"/>
              <a:t>Образец заголовка</a:t>
            </a:r>
            <a:endParaRPr lang="en-US" altLang="uk-UA" noProof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0D122D3-53A0-4270-9EA7-889064B25CF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22400" y="1524000"/>
            <a:ext cx="103632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2"/>
                </a:solidFill>
              </a:defRPr>
            </a:lvl1pPr>
          </a:lstStyle>
          <a:p>
            <a:pPr lvl="0"/>
            <a:r>
              <a:rPr lang="ru-RU" altLang="uk-UA" noProof="0"/>
              <a:t>Образец подзаголовка</a:t>
            </a:r>
            <a:endParaRPr lang="en-US" altLang="uk-UA" noProof="0"/>
          </a:p>
        </p:txBody>
      </p:sp>
    </p:spTree>
    <p:extLst>
      <p:ext uri="{BB962C8B-B14F-4D97-AF65-F5344CB8AC3E}">
        <p14:creationId xmlns:p14="http://schemas.microsoft.com/office/powerpoint/2010/main" val="1867170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AB71E3-EF87-4BCF-B359-47DB510FA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929D89B-6472-4233-8BF4-04114A8C74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90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675429-53EB-4CD4-B198-DA27DAA17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C339FEB-7AF3-41E8-9384-B98E04080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8192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0B7EC0-87F4-4A0C-A175-BDC8D8DD2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059F9F2-109C-41EC-B23C-F25661611F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0" y="1828800"/>
            <a:ext cx="4775200" cy="48006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802538B0-178A-4758-B489-0CEE0E4AD3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28800"/>
            <a:ext cx="4775200" cy="48006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0620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DB7D57-4AB0-4A25-A441-59846BC1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59564034-9AC8-4763-876A-4F987EFB9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12E7957-AA68-41B5-A922-B9FAB15048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24F5A01A-5C61-4FBC-B7BE-B714C400C7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F232A9B4-E381-4809-80BC-4D48AFE59E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8937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7B01ED-C8E0-4853-BCA7-2F974294F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74843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2988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A40026-7910-4FFD-B619-192D2719A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8B88006-8887-43AA-A37D-492407469D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17ADBC7-550E-441D-B067-4EDAC57146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70279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24DA29-C561-4364-AA39-9FCE1877F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A8C39BC4-BC4D-442C-8B4A-0A82A9C59C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E799F2F-6902-489D-99B5-5FDB940367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62157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E391B1-6C85-4147-8023-6F5C20969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ACCB9FE1-612B-4DFB-84BF-153F504CA2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85209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C98DF22C-0047-4892-9DFD-002735432E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67800" y="304800"/>
            <a:ext cx="2616200" cy="63246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FF35CD84-7709-491D-9F8C-86DBE34980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19200" y="304800"/>
            <a:ext cx="7645400" cy="63246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41989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F74EFC2-A616-417E-A9E3-98330D7263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48000" y="304801"/>
            <a:ext cx="86360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uk-UA"/>
              <a:t>Клацніть, щоб редагувати стиль зразка заголовка</a:t>
            </a:r>
            <a:endParaRPr lang="en-US" altLang="uk-UA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12D2949-1F3D-4CDC-B711-8104A592C4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828800"/>
            <a:ext cx="97536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uk-UA"/>
              <a:t>Клацніть, щоб відредагувати стилі зразків тексту</a:t>
            </a:r>
          </a:p>
          <a:p>
            <a:pPr lvl="1"/>
            <a:r>
              <a:rPr lang="uk-UA" altLang="uk-UA"/>
              <a:t>Другий рівень</a:t>
            </a:r>
          </a:p>
          <a:p>
            <a:pPr lvl="2"/>
            <a:r>
              <a:rPr lang="uk-UA" altLang="uk-UA"/>
              <a:t>Третій рівень</a:t>
            </a:r>
          </a:p>
          <a:p>
            <a:pPr lvl="3"/>
            <a:r>
              <a:rPr lang="uk-UA" altLang="uk-UA"/>
              <a:t>Четвертий рівень</a:t>
            </a:r>
          </a:p>
          <a:p>
            <a:pPr lvl="4"/>
            <a:r>
              <a:rPr lang="uk-UA" altLang="uk-UA"/>
              <a:t>П’ятий рівень</a:t>
            </a:r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528283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5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7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9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4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7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emf"/><Relationship Id="rId4" Type="http://schemas.openxmlformats.org/officeDocument/2006/relationships/oleObject" Target="../embeddings/oleObject20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7" Type="http://schemas.openxmlformats.org/officeDocument/2006/relationships/image" Target="../media/image25.emf"/><Relationship Id="rId2" Type="http://schemas.openxmlformats.org/officeDocument/2006/relationships/oleObject" Target="../embeddings/oleObject2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24.emf"/><Relationship Id="rId4" Type="http://schemas.openxmlformats.org/officeDocument/2006/relationships/oleObject" Target="../embeddings/oleObject22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oleObject" Target="../embeddings/oleObject24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emf"/><Relationship Id="rId4" Type="http://schemas.openxmlformats.org/officeDocument/2006/relationships/oleObject" Target="../embeddings/oleObject2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oleObject" Target="../embeddings/oleObject26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emf"/><Relationship Id="rId4" Type="http://schemas.openxmlformats.org/officeDocument/2006/relationships/oleObject" Target="../embeddings/oleObject2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oleObject" Target="../embeddings/oleObject28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emf"/><Relationship Id="rId4" Type="http://schemas.openxmlformats.org/officeDocument/2006/relationships/oleObject" Target="../embeddings/oleObject29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oleObject" Target="../embeddings/oleObject30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emf"/><Relationship Id="rId4" Type="http://schemas.openxmlformats.org/officeDocument/2006/relationships/oleObject" Target="../embeddings/oleObject31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oleObject" Target="../embeddings/oleObject32.bin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oleObject" Target="../embeddings/oleObject33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emf"/><Relationship Id="rId4" Type="http://schemas.openxmlformats.org/officeDocument/2006/relationships/oleObject" Target="../embeddings/oleObject3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654077-C89E-4CAA-B9D4-9CC809DA94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Lecture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61F6099-3B27-4785-9075-0894420D54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Aldehydes and ketones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108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09E2F3B5-315E-40EC-8C50-D6BAC958A0BA}"/>
              </a:ext>
            </a:extLst>
          </p:cNvPr>
          <p:cNvSpPr txBox="1">
            <a:spLocks noChangeArrowheads="1"/>
          </p:cNvSpPr>
          <p:nvPr/>
        </p:nvSpPr>
        <p:spPr>
          <a:xfrm>
            <a:off x="2954695" y="113555"/>
            <a:ext cx="5650900" cy="81328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r>
              <a:rPr lang="en-US" alt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Aldehydes and ketones</a:t>
            </a:r>
            <a:endParaRPr lang="uk-UA" alt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0A8ECCC-3B4E-405A-86AB-47ACB5E2132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71562"/>
            <a:ext cx="10193353" cy="110334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15875" algn="just">
              <a:buFont typeface="Wingdings" panose="05000000000000000000" pitchFamily="2" charset="2"/>
              <a:buNone/>
            </a:pPr>
            <a:r>
              <a:rPr lang="en-US" alt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Aldehydes and ketones </a:t>
            </a:r>
            <a:r>
              <a:rPr lang="en-US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derivatives of hydrocarbons whose molecules contain a carbonyl group</a:t>
            </a: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uk-UA" altLang="uk-UA" dirty="0">
              <a:latin typeface="Times New Roman" panose="02020603050405020304" pitchFamily="18" charset="0"/>
            </a:endParaRPr>
          </a:p>
        </p:txBody>
      </p:sp>
      <p:graphicFrame>
        <p:nvGraphicFramePr>
          <p:cNvPr id="4" name="Object 7">
            <a:extLst>
              <a:ext uri="{FF2B5EF4-FFF2-40B4-BE49-F238E27FC236}">
                <a16:creationId xmlns:a16="http://schemas.microsoft.com/office/drawing/2014/main" id="{9EC4C3E5-EDCE-4DCF-A8E1-C264AD59A1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2092548"/>
              </p:ext>
            </p:extLst>
          </p:nvPr>
        </p:nvGraphicFramePr>
        <p:xfrm>
          <a:off x="10312659" y="1262077"/>
          <a:ext cx="1500188" cy="7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750771" imgH="404261" progId="ChemDraw.Document.6.0">
                  <p:embed/>
                </p:oleObj>
              </mc:Choice>
              <mc:Fallback>
                <p:oleObj name="CS ChemDraw Drawing" r:id="rId2" imgW="750771" imgH="404261" progId="ChemDraw.Document.6.0">
                  <p:embed/>
                  <p:pic>
                    <p:nvPicPr>
                      <p:cNvPr id="186376" name="Object 7">
                        <a:extLst>
                          <a:ext uri="{FF2B5EF4-FFF2-40B4-BE49-F238E27FC236}">
                            <a16:creationId xmlns:a16="http://schemas.microsoft.com/office/drawing/2014/main" id="{112DDC83-3DDA-4691-B40E-EC41B2E0DE6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12659" y="1262077"/>
                        <a:ext cx="1500188" cy="722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6">
            <a:extLst>
              <a:ext uri="{FF2B5EF4-FFF2-40B4-BE49-F238E27FC236}">
                <a16:creationId xmlns:a16="http://schemas.microsoft.com/office/drawing/2014/main" id="{1F5C2065-442E-4BB8-92A5-7D9FDF2DF8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711" y="2775663"/>
            <a:ext cx="4765416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6088" indent="-3175" algn="just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General formula of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aldehydes</a:t>
            </a:r>
            <a:endParaRPr lang="uk-UA" sz="32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graphicFrame>
        <p:nvGraphicFramePr>
          <p:cNvPr id="6" name="Object 9">
            <a:extLst>
              <a:ext uri="{FF2B5EF4-FFF2-40B4-BE49-F238E27FC236}">
                <a16:creationId xmlns:a16="http://schemas.microsoft.com/office/drawing/2014/main" id="{328A1E2E-87D9-43AC-A001-977A4CFDF9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6252668"/>
              </p:ext>
            </p:extLst>
          </p:nvPr>
        </p:nvGraphicFramePr>
        <p:xfrm>
          <a:off x="5719395" y="2479594"/>
          <a:ext cx="1500188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755515" imgH="525403" progId="ChemDraw.Document.6.0">
                  <p:embed/>
                </p:oleObj>
              </mc:Choice>
              <mc:Fallback>
                <p:oleObj name="CS ChemDraw Drawing" r:id="rId4" imgW="755515" imgH="525403" progId="ChemDraw.Document.6.0">
                  <p:embed/>
                  <p:pic>
                    <p:nvPicPr>
                      <p:cNvPr id="186379" name="Object 9">
                        <a:extLst>
                          <a:ext uri="{FF2B5EF4-FFF2-40B4-BE49-F238E27FC236}">
                            <a16:creationId xmlns:a16="http://schemas.microsoft.com/office/drawing/2014/main" id="{70B20DAB-D225-4515-A0B8-4777E6FD16D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9395" y="2479594"/>
                        <a:ext cx="1500188" cy="1044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C9531212-B292-4713-AF3C-5798590A14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25" y="4357688"/>
            <a:ext cx="11048028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6088" indent="-3175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algn="just" eaLnBrk="1" hangingPunct="1">
              <a:spcAft>
                <a:spcPct val="0"/>
              </a:spcAft>
              <a:buClr>
                <a:schemeClr val="hlink"/>
              </a:buClr>
              <a:buSzPct val="65000"/>
              <a:buFontTx/>
              <a:buNone/>
            </a:pPr>
            <a:r>
              <a:rPr lang="en-US" alt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Ketones </a:t>
            </a:r>
            <a:r>
              <a:rPr lang="en-US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organic compounds of the general formula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eaLnBrk="1" hangingPunct="1">
              <a:spcAft>
                <a:spcPct val="0"/>
              </a:spcAft>
              <a:buClr>
                <a:schemeClr val="hlink"/>
              </a:buClr>
              <a:buSzPct val="65000"/>
              <a:buFontTx/>
              <a:buNone/>
            </a:pP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where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en-US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uk-UA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the same or different hydrocarbon radicals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spcAft>
                <a:spcPct val="0"/>
              </a:spcAft>
              <a:buClr>
                <a:schemeClr val="hlink"/>
              </a:buClr>
              <a:buSzPct val="65000"/>
              <a:buFontTx/>
              <a:buNone/>
            </a:pP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alt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Object 11">
            <a:extLst>
              <a:ext uri="{FF2B5EF4-FFF2-40B4-BE49-F238E27FC236}">
                <a16:creationId xmlns:a16="http://schemas.microsoft.com/office/drawing/2014/main" id="{4AA0E7BB-B659-4A4D-BC77-75A4381923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9779872"/>
              </p:ext>
            </p:extLst>
          </p:nvPr>
        </p:nvGraphicFramePr>
        <p:xfrm>
          <a:off x="1412302" y="4911726"/>
          <a:ext cx="1785937" cy="87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932504" imgH="453696" progId="ChemDraw.Document.6.0">
                  <p:embed/>
                </p:oleObj>
              </mc:Choice>
              <mc:Fallback>
                <p:oleObj name="CS ChemDraw Drawing" r:id="rId6" imgW="932504" imgH="453696" progId="ChemDraw.Document.6.0">
                  <p:embed/>
                  <p:pic>
                    <p:nvPicPr>
                      <p:cNvPr id="186381" name="Object 11">
                        <a:extLst>
                          <a:ext uri="{FF2B5EF4-FFF2-40B4-BE49-F238E27FC236}">
                            <a16:creationId xmlns:a16="http://schemas.microsoft.com/office/drawing/2014/main" id="{C36EF452-023B-46F4-B273-FEF80313CB1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2302" y="4911726"/>
                        <a:ext cx="1785937" cy="874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28479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4BA42FA-6B92-4A1A-8401-8406BFB37988}"/>
              </a:ext>
            </a:extLst>
          </p:cNvPr>
          <p:cNvSpPr txBox="1"/>
          <p:nvPr/>
        </p:nvSpPr>
        <p:spPr>
          <a:xfrm>
            <a:off x="3048000" y="21392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uk-UA" b="1" dirty="0">
                <a:ln>
                  <a:noFill/>
                </a:ln>
              </a:rPr>
              <a:t>Nomenclature</a:t>
            </a:r>
            <a:endParaRPr lang="ru-RU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FEFB0D9-B74F-41FB-9D01-2CA1A14D54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12" y="1369948"/>
            <a:ext cx="11763375" cy="110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indent="360363" algn="just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According to the IUPAC nomenclature, the names of aldehydes are formed from the names of the corresponding hydrocarbons with the addition of the suffix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-al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Example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:</a:t>
            </a:r>
            <a:endParaRPr lang="uk-UA" sz="24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graphicFrame>
        <p:nvGraphicFramePr>
          <p:cNvPr id="5" name="Object 11">
            <a:extLst>
              <a:ext uri="{FF2B5EF4-FFF2-40B4-BE49-F238E27FC236}">
                <a16:creationId xmlns:a16="http://schemas.microsoft.com/office/drawing/2014/main" id="{F5E665B1-E278-4718-BB54-812FFEAC46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5124849"/>
              </p:ext>
            </p:extLst>
          </p:nvPr>
        </p:nvGraphicFramePr>
        <p:xfrm>
          <a:off x="3171824" y="2251691"/>
          <a:ext cx="5848350" cy="173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3270023" imgH="967442" progId="ChemDraw.Document.6.0">
                  <p:embed/>
                </p:oleObj>
              </mc:Choice>
              <mc:Fallback>
                <p:oleObj name="CS ChemDraw Drawing" r:id="rId2" imgW="3270023" imgH="967442" progId="ChemDraw.Document.6.0">
                  <p:embed/>
                  <p:pic>
                    <p:nvPicPr>
                      <p:cNvPr id="187399" name="Object 11">
                        <a:extLst>
                          <a:ext uri="{FF2B5EF4-FFF2-40B4-BE49-F238E27FC236}">
                            <a16:creationId xmlns:a16="http://schemas.microsoft.com/office/drawing/2014/main" id="{9A96D2AB-A86B-4935-BB3F-8FE5347ADA2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1824" y="2251691"/>
                        <a:ext cx="5848350" cy="173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6">
            <a:extLst>
              <a:ext uri="{FF2B5EF4-FFF2-40B4-BE49-F238E27FC236}">
                <a16:creationId xmlns:a16="http://schemas.microsoft.com/office/drawing/2014/main" id="{267B3436-AAF0-4836-9A72-C5A4DB7E5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11" y="3910597"/>
            <a:ext cx="11763375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360363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names of ketones are formed from the names of the corresponding hydrocarbons with the addition of the suffix </a:t>
            </a:r>
            <a:r>
              <a:rPr lang="en-US" alt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-one </a:t>
            </a:r>
            <a:r>
              <a:rPr lang="en-US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 location of the carbonyl group. Example </a:t>
            </a:r>
            <a:r>
              <a:rPr lang="uk-UA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7" name="Object 13">
            <a:extLst>
              <a:ext uri="{FF2B5EF4-FFF2-40B4-BE49-F238E27FC236}">
                <a16:creationId xmlns:a16="http://schemas.microsoft.com/office/drawing/2014/main" id="{ECF8F7C4-B8CC-413E-967F-ACD553FA39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8657010"/>
              </p:ext>
            </p:extLst>
          </p:nvPr>
        </p:nvGraphicFramePr>
        <p:xfrm>
          <a:off x="2503748" y="4866984"/>
          <a:ext cx="6203950" cy="166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3376745" imgH="906437" progId="ChemDraw.Document.6.0">
                  <p:embed/>
                </p:oleObj>
              </mc:Choice>
              <mc:Fallback>
                <p:oleObj name="CS ChemDraw Drawing" r:id="rId4" imgW="3376745" imgH="906437" progId="ChemDraw.Document.6.0">
                  <p:embed/>
                  <p:pic>
                    <p:nvPicPr>
                      <p:cNvPr id="187402" name="Object 13">
                        <a:extLst>
                          <a:ext uri="{FF2B5EF4-FFF2-40B4-BE49-F238E27FC236}">
                            <a16:creationId xmlns:a16="http://schemas.microsoft.com/office/drawing/2014/main" id="{D0D9E9AE-10B5-436A-AEF2-09B56355567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3748" y="4866984"/>
                        <a:ext cx="6203950" cy="166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1FA1AB2-ED69-4D54-81D7-52E7A50178D8}"/>
              </a:ext>
            </a:extLst>
          </p:cNvPr>
          <p:cNvSpPr/>
          <p:nvPr/>
        </p:nvSpPr>
        <p:spPr bwMode="auto">
          <a:xfrm>
            <a:off x="3222171" y="3645159"/>
            <a:ext cx="1480458" cy="26543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ethanal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2E5F13C-5CEA-49B6-A912-4482BA498C6B}"/>
              </a:ext>
            </a:extLst>
          </p:cNvPr>
          <p:cNvSpPr/>
          <p:nvPr/>
        </p:nvSpPr>
        <p:spPr bwMode="auto">
          <a:xfrm>
            <a:off x="6107565" y="3645159"/>
            <a:ext cx="3085324" cy="26543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2,2-dimethylpropanal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574421C-F8AA-43E2-A95F-BBF1D25C76FF}"/>
              </a:ext>
            </a:extLst>
          </p:cNvPr>
          <p:cNvSpPr/>
          <p:nvPr/>
        </p:nvSpPr>
        <p:spPr bwMode="auto">
          <a:xfrm>
            <a:off x="3601324" y="5950469"/>
            <a:ext cx="2202610" cy="709124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Propanone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</a:rPr>
              <a:t>Dimethylketone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0D56D70-74D0-4E38-A0E4-A28CC5216E10}"/>
              </a:ext>
            </a:extLst>
          </p:cNvPr>
          <p:cNvSpPr/>
          <p:nvPr/>
        </p:nvSpPr>
        <p:spPr bwMode="auto">
          <a:xfrm>
            <a:off x="6174434" y="6198569"/>
            <a:ext cx="2969565" cy="335290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3-methyl-2-butanone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915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18F2302-E9CB-4CE5-8648-5C0E6A28FE46}"/>
              </a:ext>
            </a:extLst>
          </p:cNvPr>
          <p:cNvSpPr txBox="1"/>
          <p:nvPr/>
        </p:nvSpPr>
        <p:spPr>
          <a:xfrm>
            <a:off x="3048000" y="126842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uk-UA" b="1" dirty="0">
                <a:ln>
                  <a:noFill/>
                </a:ln>
              </a:rPr>
              <a:t>Isomerism</a:t>
            </a:r>
            <a:endParaRPr lang="ru-RU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F36987-59E3-44AE-8E0D-8EFBDF4F645C}"/>
              </a:ext>
            </a:extLst>
          </p:cNvPr>
          <p:cNvSpPr txBox="1">
            <a:spLocks/>
          </p:cNvSpPr>
          <p:nvPr/>
        </p:nvSpPr>
        <p:spPr>
          <a:xfrm>
            <a:off x="1412033" y="1010363"/>
            <a:ext cx="10363199" cy="801688"/>
          </a:xfrm>
          <a:prstGeom prst="rect">
            <a:avLst/>
          </a:prstGeom>
        </p:spPr>
        <p:txBody>
          <a:bodyPr rtlCol="0">
            <a:normAutofit fontScale="85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 fontAlgn="auto">
              <a:spcBef>
                <a:spcPct val="0"/>
              </a:spcBef>
              <a:buFont typeface="Arial"/>
              <a:buChar char="•"/>
              <a:defRPr/>
            </a:pPr>
            <a:r>
              <a:rPr lang="en-US" altLang="uk-UA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aldehydes, isomerism begins with the fourth member of the homologous series</a:t>
            </a:r>
            <a:r>
              <a:rPr lang="uk-UA" altLang="uk-UA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63538" lvl="4" indent="-3175" fontAlgn="auto">
              <a:buFont typeface="Wingdings" panose="05000000000000000000" pitchFamily="2" charset="2"/>
              <a:buNone/>
              <a:defRPr/>
            </a:pPr>
            <a:endParaRPr lang="uk-UA" altLang="uk-UA" sz="12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5" name="Object 8">
            <a:extLst>
              <a:ext uri="{FF2B5EF4-FFF2-40B4-BE49-F238E27FC236}">
                <a16:creationId xmlns:a16="http://schemas.microsoft.com/office/drawing/2014/main" id="{FBD0AA72-FB88-41D4-858E-5D8B8F350C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4061800"/>
              </p:ext>
            </p:extLst>
          </p:nvPr>
        </p:nvGraphicFramePr>
        <p:xfrm>
          <a:off x="1970379" y="1752762"/>
          <a:ext cx="7766050" cy="200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4478655" imgH="1156335" progId="ChemDraw.Document.6.0">
                  <p:embed/>
                </p:oleObj>
              </mc:Choice>
              <mc:Fallback>
                <p:oleObj name="CS ChemDraw Drawing" r:id="rId2" imgW="4478655" imgH="1156335" progId="ChemDraw.Document.6.0">
                  <p:embed/>
                  <p:pic>
                    <p:nvPicPr>
                      <p:cNvPr id="188425" name="Object 8">
                        <a:extLst>
                          <a:ext uri="{FF2B5EF4-FFF2-40B4-BE49-F238E27FC236}">
                            <a16:creationId xmlns:a16="http://schemas.microsoft.com/office/drawing/2014/main" id="{5FADAF90-2142-47D9-916A-75C4C17ECB1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0379" y="1752762"/>
                        <a:ext cx="7766050" cy="200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3">
            <a:extLst>
              <a:ext uri="{FF2B5EF4-FFF2-40B4-BE49-F238E27FC236}">
                <a16:creationId xmlns:a16="http://schemas.microsoft.com/office/drawing/2014/main" id="{D28124A7-EA25-440C-8FAD-C1615CCD5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160" y="4176000"/>
            <a:ext cx="11611072" cy="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-3429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363538" indent="-3175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820738" indent="-3175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1277938" indent="-3175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1735138" indent="-3175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2192338" indent="-3175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ketones, isomerism begins with compounds that contain 5 carbon atoms, for example</a:t>
            </a:r>
            <a:r>
              <a:rPr lang="ru-RU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altLang="uk-UA" sz="12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7" name="Object 10">
            <a:extLst>
              <a:ext uri="{FF2B5EF4-FFF2-40B4-BE49-F238E27FC236}">
                <a16:creationId xmlns:a16="http://schemas.microsoft.com/office/drawing/2014/main" id="{79B96DDA-A73D-4C04-9868-95C1067B06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9137068"/>
              </p:ext>
            </p:extLst>
          </p:nvPr>
        </p:nvGraphicFramePr>
        <p:xfrm>
          <a:off x="1888622" y="5093574"/>
          <a:ext cx="7929563" cy="150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4411494" imgH="837841" progId="ChemDraw.Document.6.0">
                  <p:embed/>
                </p:oleObj>
              </mc:Choice>
              <mc:Fallback>
                <p:oleObj name="CS ChemDraw Drawing" r:id="rId4" imgW="4411494" imgH="837841" progId="ChemDraw.Document.6.0">
                  <p:embed/>
                  <p:pic>
                    <p:nvPicPr>
                      <p:cNvPr id="188427" name="Object 10">
                        <a:extLst>
                          <a:ext uri="{FF2B5EF4-FFF2-40B4-BE49-F238E27FC236}">
                            <a16:creationId xmlns:a16="http://schemas.microsoft.com/office/drawing/2014/main" id="{86989EB9-B3CA-4B51-8D7A-C1CAD6A4C0F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8622" y="5093574"/>
                        <a:ext cx="7929563" cy="1508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A1B7E3F-BEEB-48D5-805B-C8384FFF1C74}"/>
              </a:ext>
            </a:extLst>
          </p:cNvPr>
          <p:cNvSpPr/>
          <p:nvPr/>
        </p:nvSpPr>
        <p:spPr bwMode="auto">
          <a:xfrm>
            <a:off x="2718318" y="3165117"/>
            <a:ext cx="1480458" cy="26543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n-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buthanal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F61DE0F-9C94-4828-B0C6-7E4011B70E24}"/>
              </a:ext>
            </a:extLst>
          </p:cNvPr>
          <p:cNvSpPr/>
          <p:nvPr/>
        </p:nvSpPr>
        <p:spPr bwMode="auto">
          <a:xfrm>
            <a:off x="2718318" y="3459064"/>
            <a:ext cx="2304662" cy="26543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Butyric aldehyde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310489C-A0BA-453B-BB3E-873E3E5B4461}"/>
              </a:ext>
            </a:extLst>
          </p:cNvPr>
          <p:cNvSpPr/>
          <p:nvPr/>
        </p:nvSpPr>
        <p:spPr bwMode="auto">
          <a:xfrm>
            <a:off x="6957526" y="3163562"/>
            <a:ext cx="2460171" cy="26543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2-methylpropanal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2419609-5EBA-4BE4-9BB3-9B01AD57B1A3}"/>
              </a:ext>
            </a:extLst>
          </p:cNvPr>
          <p:cNvSpPr/>
          <p:nvPr/>
        </p:nvSpPr>
        <p:spPr bwMode="auto">
          <a:xfrm>
            <a:off x="6957526" y="3459064"/>
            <a:ext cx="2721429" cy="26543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Isobutyric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aldehyde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DB23AD8-6C1F-453F-8F24-67C4BA603AA8}"/>
              </a:ext>
            </a:extLst>
          </p:cNvPr>
          <p:cNvSpPr/>
          <p:nvPr/>
        </p:nvSpPr>
        <p:spPr bwMode="auto">
          <a:xfrm>
            <a:off x="2914261" y="6286498"/>
            <a:ext cx="1757266" cy="26543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2-pentanone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A52C0D0-FD27-4885-BFB3-D43A1B7E3D6F}"/>
              </a:ext>
            </a:extLst>
          </p:cNvPr>
          <p:cNvSpPr/>
          <p:nvPr/>
        </p:nvSpPr>
        <p:spPr bwMode="auto">
          <a:xfrm>
            <a:off x="7141028" y="6286254"/>
            <a:ext cx="1757266" cy="26543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3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-pentanone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931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245C36A-0C66-4DFC-A661-9278E5DC5B09}"/>
              </a:ext>
            </a:extLst>
          </p:cNvPr>
          <p:cNvSpPr txBox="1"/>
          <p:nvPr/>
        </p:nvSpPr>
        <p:spPr>
          <a:xfrm>
            <a:off x="3048000" y="10196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uk-UA" b="1" dirty="0">
                <a:ln>
                  <a:noFill/>
                </a:ln>
              </a:rPr>
              <a:t>Methods of obtaining</a:t>
            </a:r>
            <a:endParaRPr lang="ru-RU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FD02DF-AA83-45E1-96AE-FDA513A0BAE3}"/>
              </a:ext>
            </a:extLst>
          </p:cNvPr>
          <p:cNvSpPr txBox="1">
            <a:spLocks/>
          </p:cNvSpPr>
          <p:nvPr/>
        </p:nvSpPr>
        <p:spPr>
          <a:xfrm>
            <a:off x="1887894" y="1490628"/>
            <a:ext cx="8229600" cy="428625"/>
          </a:xfrm>
          <a:prstGeom prst="rect">
            <a:avLst/>
          </a:prstGeom>
        </p:spPr>
        <p:txBody>
          <a:bodyPr rtlCol="0">
            <a:normAutofit fontScale="85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buFont typeface="Arial"/>
              <a:buChar char="•"/>
              <a:defRPr/>
            </a:pPr>
            <a:r>
              <a:rPr lang="uk-UA" altLang="uk-UA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</a:t>
            </a:r>
            <a:r>
              <a:rPr lang="uk-UA" altLang="uk-UA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oxidation of alcohols</a:t>
            </a:r>
            <a:r>
              <a:rPr lang="uk-UA" altLang="uk-UA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altLang="uk-UA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Object 14">
            <a:extLst>
              <a:ext uri="{FF2B5EF4-FFF2-40B4-BE49-F238E27FC236}">
                <a16:creationId xmlns:a16="http://schemas.microsoft.com/office/drawing/2014/main" id="{C5C25533-D35A-4736-BC66-01FFC617448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702749"/>
              </p:ext>
            </p:extLst>
          </p:nvPr>
        </p:nvGraphicFramePr>
        <p:xfrm>
          <a:off x="1631415" y="2229627"/>
          <a:ext cx="8223250" cy="151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4742249" imgH="866757" progId="ChemDraw.Document.6.0">
                  <p:embed/>
                </p:oleObj>
              </mc:Choice>
              <mc:Fallback>
                <p:oleObj name="CS ChemDraw Drawing" r:id="rId2" imgW="4742249" imgH="866757" progId="ChemDraw.Document.6.0">
                  <p:embed/>
                  <p:pic>
                    <p:nvPicPr>
                      <p:cNvPr id="189451" name="Object 14">
                        <a:extLst>
                          <a:ext uri="{FF2B5EF4-FFF2-40B4-BE49-F238E27FC236}">
                            <a16:creationId xmlns:a16="http://schemas.microsoft.com/office/drawing/2014/main" id="{853A89FF-9960-4B32-819B-BF55D1BC0F2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1415" y="2229627"/>
                        <a:ext cx="8223250" cy="1512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3">
            <a:extLst>
              <a:ext uri="{FF2B5EF4-FFF2-40B4-BE49-F238E27FC236}">
                <a16:creationId xmlns:a16="http://schemas.microsoft.com/office/drawing/2014/main" id="{DFBC7471-3240-4047-BB00-BD4A3E68F2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876390"/>
              </p:ext>
            </p:extLst>
          </p:nvPr>
        </p:nvGraphicFramePr>
        <p:xfrm>
          <a:off x="1572677" y="4938747"/>
          <a:ext cx="8340725" cy="163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4704153" imgH="920204" progId="ChemDraw.Document.6.0">
                  <p:embed/>
                </p:oleObj>
              </mc:Choice>
              <mc:Fallback>
                <p:oleObj name="CS ChemDraw Drawing" r:id="rId4" imgW="4704153" imgH="920204" progId="ChemDraw.Document.6.0">
                  <p:embed/>
                  <p:pic>
                    <p:nvPicPr>
                      <p:cNvPr id="189455" name="Object 13">
                        <a:extLst>
                          <a:ext uri="{FF2B5EF4-FFF2-40B4-BE49-F238E27FC236}">
                            <a16:creationId xmlns:a16="http://schemas.microsoft.com/office/drawing/2014/main" id="{D7608DC2-CD7B-4D79-B884-F32B3FF24AC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2677" y="4938747"/>
                        <a:ext cx="8340725" cy="163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25DAF10-498B-4680-B7D3-AA05756E016A}"/>
              </a:ext>
            </a:extLst>
          </p:cNvPr>
          <p:cNvSpPr/>
          <p:nvPr/>
        </p:nvSpPr>
        <p:spPr bwMode="auto">
          <a:xfrm>
            <a:off x="2186474" y="3464393"/>
            <a:ext cx="1757266" cy="26543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n-propanol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1073208-E271-49BF-BBC6-862E11A6EE8A}"/>
              </a:ext>
            </a:extLst>
          </p:cNvPr>
          <p:cNvSpPr/>
          <p:nvPr/>
        </p:nvSpPr>
        <p:spPr bwMode="auto">
          <a:xfrm>
            <a:off x="6854890" y="3464393"/>
            <a:ext cx="1757266" cy="26543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propanal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C0EC9EB-D4D2-417D-AA24-7C219D7BF4C7}"/>
              </a:ext>
            </a:extLst>
          </p:cNvPr>
          <p:cNvSpPr/>
          <p:nvPr/>
        </p:nvSpPr>
        <p:spPr bwMode="auto">
          <a:xfrm>
            <a:off x="1962539" y="6186972"/>
            <a:ext cx="1869232" cy="386900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2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-butanol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0A4658B-DC51-43EA-9A2D-C224C75B2CF4}"/>
              </a:ext>
            </a:extLst>
          </p:cNvPr>
          <p:cNvSpPr/>
          <p:nvPr/>
        </p:nvSpPr>
        <p:spPr bwMode="auto">
          <a:xfrm>
            <a:off x="6515880" y="6186972"/>
            <a:ext cx="1869232" cy="386900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2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-butanone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945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3CF5039-DE78-446A-86B9-CD1F5EB1A95F}"/>
              </a:ext>
            </a:extLst>
          </p:cNvPr>
          <p:cNvSpPr txBox="1"/>
          <p:nvPr/>
        </p:nvSpPr>
        <p:spPr>
          <a:xfrm>
            <a:off x="3048000" y="10196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uk-UA" b="1" dirty="0">
                <a:ln>
                  <a:noFill/>
                </a:ln>
              </a:rPr>
              <a:t>Methods of obtaining</a:t>
            </a:r>
            <a:endParaRPr lang="ru-RU" dirty="0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44C32A6-3055-49CE-8EAC-FFC887C3324C}"/>
              </a:ext>
            </a:extLst>
          </p:cNvPr>
          <p:cNvSpPr txBox="1">
            <a:spLocks/>
          </p:cNvSpPr>
          <p:nvPr/>
        </p:nvSpPr>
        <p:spPr>
          <a:xfrm>
            <a:off x="1707502" y="1032038"/>
            <a:ext cx="5051425" cy="446087"/>
          </a:xfrm>
          <a:prstGeom prst="rect">
            <a:avLst/>
          </a:prstGeom>
        </p:spPr>
        <p:txBody>
          <a:bodyPr rtlCol="0">
            <a:normAutofit fontScale="85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buFont typeface="Arial"/>
              <a:buChar char="•"/>
              <a:defRPr/>
            </a:pPr>
            <a:r>
              <a:rPr lang="en-US" altLang="uk-UA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dehydrogenation of alcohols</a:t>
            </a:r>
            <a:endParaRPr lang="ru-RU" altLang="uk-UA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12">
            <a:extLst>
              <a:ext uri="{FF2B5EF4-FFF2-40B4-BE49-F238E27FC236}">
                <a16:creationId xmlns:a16="http://schemas.microsoft.com/office/drawing/2014/main" id="{FDC21763-009C-4361-90B2-A0D40396FF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6655067"/>
              </p:ext>
            </p:extLst>
          </p:nvPr>
        </p:nvGraphicFramePr>
        <p:xfrm>
          <a:off x="2524124" y="2324804"/>
          <a:ext cx="7143750" cy="1319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4166219" imgH="760133" progId="ChemDraw.Document.6.0">
                  <p:embed/>
                </p:oleObj>
              </mc:Choice>
              <mc:Fallback>
                <p:oleObj name="CS ChemDraw Drawing" r:id="rId2" imgW="4166219" imgH="760133" progId="ChemDraw.Document.6.0">
                  <p:embed/>
                  <p:pic>
                    <p:nvPicPr>
                      <p:cNvPr id="190475" name="Object 12">
                        <a:extLst>
                          <a:ext uri="{FF2B5EF4-FFF2-40B4-BE49-F238E27FC236}">
                            <a16:creationId xmlns:a16="http://schemas.microsoft.com/office/drawing/2014/main" id="{B736ECA1-9553-4AD3-951E-B1090B0D363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4124" y="2324804"/>
                        <a:ext cx="7143750" cy="1319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16">
            <a:extLst>
              <a:ext uri="{FF2B5EF4-FFF2-40B4-BE49-F238E27FC236}">
                <a16:creationId xmlns:a16="http://schemas.microsoft.com/office/drawing/2014/main" id="{EA338555-3C7B-44F9-AF7F-02C2475532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1792073"/>
              </p:ext>
            </p:extLst>
          </p:nvPr>
        </p:nvGraphicFramePr>
        <p:xfrm>
          <a:off x="2666998" y="4828949"/>
          <a:ext cx="6858000" cy="141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4146496" imgH="857579" progId="ChemDraw.Document.6.0">
                  <p:embed/>
                </p:oleObj>
              </mc:Choice>
              <mc:Fallback>
                <p:oleObj name="CS ChemDraw Drawing" r:id="rId4" imgW="4146496" imgH="857579" progId="ChemDraw.Document.6.0">
                  <p:embed/>
                  <p:pic>
                    <p:nvPicPr>
                      <p:cNvPr id="190479" name="Object 16">
                        <a:extLst>
                          <a:ext uri="{FF2B5EF4-FFF2-40B4-BE49-F238E27FC236}">
                            <a16:creationId xmlns:a16="http://schemas.microsoft.com/office/drawing/2014/main" id="{FD2E55D6-54C6-4C82-9985-1ADF4073982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6998" y="4828949"/>
                        <a:ext cx="6858000" cy="1419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2F1FF14-CD69-4BA2-8A7B-CA00C2943CA3}"/>
              </a:ext>
            </a:extLst>
          </p:cNvPr>
          <p:cNvSpPr/>
          <p:nvPr/>
        </p:nvSpPr>
        <p:spPr bwMode="auto">
          <a:xfrm>
            <a:off x="6954416" y="3378579"/>
            <a:ext cx="1757266" cy="26543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propanal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6FA2271-12BD-4086-8207-1224D0AE10D7}"/>
              </a:ext>
            </a:extLst>
          </p:cNvPr>
          <p:cNvSpPr/>
          <p:nvPr/>
        </p:nvSpPr>
        <p:spPr bwMode="auto">
          <a:xfrm>
            <a:off x="2666998" y="5919495"/>
            <a:ext cx="1869232" cy="386900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2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-butanol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6ED64FE-FAED-4E15-B14E-D7579ED91F4F}"/>
              </a:ext>
            </a:extLst>
          </p:cNvPr>
          <p:cNvSpPr/>
          <p:nvPr/>
        </p:nvSpPr>
        <p:spPr bwMode="auto">
          <a:xfrm>
            <a:off x="6758927" y="5919495"/>
            <a:ext cx="1869232" cy="386900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2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-butanone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837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258449-9923-43BD-AF50-33FD486A831E}"/>
              </a:ext>
            </a:extLst>
          </p:cNvPr>
          <p:cNvSpPr txBox="1"/>
          <p:nvPr/>
        </p:nvSpPr>
        <p:spPr>
          <a:xfrm>
            <a:off x="3048000" y="10196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uk-UA" b="1" dirty="0">
                <a:ln>
                  <a:noFill/>
                </a:ln>
              </a:rPr>
              <a:t>Methods of obtaining</a:t>
            </a:r>
            <a:endParaRPr lang="ru-RU" dirty="0"/>
          </a:p>
        </p:txBody>
      </p:sp>
      <p:sp>
        <p:nvSpPr>
          <p:cNvPr id="3" name="Содержимое 14">
            <a:extLst>
              <a:ext uri="{FF2B5EF4-FFF2-40B4-BE49-F238E27FC236}">
                <a16:creationId xmlns:a16="http://schemas.microsoft.com/office/drawing/2014/main" id="{C43C8C37-E515-4968-AA35-9FD262697DEE}"/>
              </a:ext>
            </a:extLst>
          </p:cNvPr>
          <p:cNvSpPr txBox="1">
            <a:spLocks/>
          </p:cNvSpPr>
          <p:nvPr/>
        </p:nvSpPr>
        <p:spPr>
          <a:xfrm>
            <a:off x="1981200" y="1023257"/>
            <a:ext cx="8229600" cy="519113"/>
          </a:xfrm>
          <a:prstGeom prst="rect">
            <a:avLst/>
          </a:prstGeom>
        </p:spPr>
        <p:txBody>
          <a:bodyPr rtlCol="0">
            <a:normAutofit fontScale="85000" lnSpcReduction="1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buFont typeface="Arial"/>
              <a:buChar char="•"/>
              <a:defRPr/>
            </a:pPr>
            <a:r>
              <a:rPr lang="en-US" altLang="uk-UA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 pyrolysis of magnesium salts of carboxylic acids</a:t>
            </a:r>
            <a:endParaRPr lang="uk-UA" altLang="uk-UA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4" name="Object 10">
            <a:extLst>
              <a:ext uri="{FF2B5EF4-FFF2-40B4-BE49-F238E27FC236}">
                <a16:creationId xmlns:a16="http://schemas.microsoft.com/office/drawing/2014/main" id="{85F1DDCC-EE06-4543-8F99-D0245583DB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8760435"/>
              </p:ext>
            </p:extLst>
          </p:nvPr>
        </p:nvGraphicFramePr>
        <p:xfrm>
          <a:off x="1625763" y="2207419"/>
          <a:ext cx="8269287" cy="2443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4868965" imgH="1444415" progId="ChemDraw.Document.6.0">
                  <p:embed/>
                </p:oleObj>
              </mc:Choice>
              <mc:Fallback>
                <p:oleObj name="CS ChemDraw Drawing" r:id="rId2" imgW="4868965" imgH="1444415" progId="ChemDraw.Document.6.0">
                  <p:embed/>
                  <p:pic>
                    <p:nvPicPr>
                      <p:cNvPr id="191495" name="Object 10">
                        <a:extLst>
                          <a:ext uri="{FF2B5EF4-FFF2-40B4-BE49-F238E27FC236}">
                            <a16:creationId xmlns:a16="http://schemas.microsoft.com/office/drawing/2014/main" id="{0E124327-2991-462D-B35B-8FFA5351D26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5763" y="2207419"/>
                        <a:ext cx="8269287" cy="2443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1E1A65D-EE17-4EBB-B841-1DE59D794448}"/>
              </a:ext>
            </a:extLst>
          </p:cNvPr>
          <p:cNvSpPr/>
          <p:nvPr/>
        </p:nvSpPr>
        <p:spPr bwMode="auto">
          <a:xfrm>
            <a:off x="1625763" y="4308409"/>
            <a:ext cx="3236169" cy="386900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Magnesium propionate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FFAB626-384A-4DBF-BA36-3EC8C831E835}"/>
              </a:ext>
            </a:extLst>
          </p:cNvPr>
          <p:cNvSpPr/>
          <p:nvPr/>
        </p:nvSpPr>
        <p:spPr bwMode="auto">
          <a:xfrm>
            <a:off x="6458116" y="4308409"/>
            <a:ext cx="1885657" cy="386900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3-pentanone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200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3D522B9-4E0B-4C8F-8F26-F0ACB518A0EA}"/>
              </a:ext>
            </a:extLst>
          </p:cNvPr>
          <p:cNvSpPr txBox="1"/>
          <p:nvPr/>
        </p:nvSpPr>
        <p:spPr>
          <a:xfrm>
            <a:off x="3048000" y="10196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uk-UA" b="1" dirty="0">
                <a:ln>
                  <a:noFill/>
                </a:ln>
              </a:rPr>
              <a:t>Methods of obtaining</a:t>
            </a:r>
            <a:endParaRPr lang="ru-RU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EB4CB455-8C7B-4D47-9A46-FB24A79A0C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750" y="974271"/>
            <a:ext cx="7929563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just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defRPr/>
            </a:pP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d) hydrolysis of geminal dihaloalkanes 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170AFD14-EBC2-492B-B73D-A5EC345FBF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158097"/>
              </p:ext>
            </p:extLst>
          </p:nvPr>
        </p:nvGraphicFramePr>
        <p:xfrm>
          <a:off x="1716087" y="1799010"/>
          <a:ext cx="8116888" cy="192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4727102" imgH="1122782" progId="ChemDraw.Document.6.0">
                  <p:embed/>
                </p:oleObj>
              </mc:Choice>
              <mc:Fallback>
                <p:oleObj name="CS ChemDraw Drawing" r:id="rId2" imgW="4727102" imgH="1122782" progId="ChemDraw.Document.6.0">
                  <p:embed/>
                  <p:pic>
                    <p:nvPicPr>
                      <p:cNvPr id="192517" name="Object 3">
                        <a:extLst>
                          <a:ext uri="{FF2B5EF4-FFF2-40B4-BE49-F238E27FC236}">
                            <a16:creationId xmlns:a16="http://schemas.microsoft.com/office/drawing/2014/main" id="{B5A0B4B2-8B74-481A-84E5-EA64E68FE51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6087" y="1799010"/>
                        <a:ext cx="8116888" cy="1928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7259F0E2-4F87-4FDF-A7CA-9F0F01E58D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8788530"/>
              </p:ext>
            </p:extLst>
          </p:nvPr>
        </p:nvGraphicFramePr>
        <p:xfrm>
          <a:off x="3883818" y="4411679"/>
          <a:ext cx="3781425" cy="128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2087394" imgH="706827" progId="ChemDraw.Document.6.0">
                  <p:embed/>
                </p:oleObj>
              </mc:Choice>
              <mc:Fallback>
                <p:oleObj name="CS ChemDraw Drawing" r:id="rId4" imgW="2087394" imgH="706827" progId="ChemDraw.Document.6.0">
                  <p:embed/>
                  <p:pic>
                    <p:nvPicPr>
                      <p:cNvPr id="192519" name="Object 5">
                        <a:extLst>
                          <a:ext uri="{FF2B5EF4-FFF2-40B4-BE49-F238E27FC236}">
                            <a16:creationId xmlns:a16="http://schemas.microsoft.com/office/drawing/2014/main" id="{5ED535BF-250E-476C-96DD-19A5EB9FB39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3818" y="4411679"/>
                        <a:ext cx="3781425" cy="1285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BF86EB2-A81F-4A7A-9207-261547646646}"/>
              </a:ext>
            </a:extLst>
          </p:cNvPr>
          <p:cNvSpPr/>
          <p:nvPr/>
        </p:nvSpPr>
        <p:spPr bwMode="auto">
          <a:xfrm>
            <a:off x="5282459" y="5310654"/>
            <a:ext cx="1885657" cy="386900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</a:rPr>
              <a:t>propanal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EB2D383-3A79-4923-8B6D-B6E9162760BA}"/>
              </a:ext>
            </a:extLst>
          </p:cNvPr>
          <p:cNvSpPr/>
          <p:nvPr/>
        </p:nvSpPr>
        <p:spPr bwMode="auto">
          <a:xfrm>
            <a:off x="2477054" y="3429000"/>
            <a:ext cx="3121313" cy="386900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1,1-dichloropropane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705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E15FE6F-3578-4CA5-A4FA-77B7D28404A5}"/>
              </a:ext>
            </a:extLst>
          </p:cNvPr>
          <p:cNvSpPr txBox="1"/>
          <p:nvPr/>
        </p:nvSpPr>
        <p:spPr>
          <a:xfrm>
            <a:off x="3048000" y="10196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uk-UA" b="1" dirty="0">
                <a:ln>
                  <a:noFill/>
                </a:ln>
              </a:rPr>
              <a:t>Methods of obtaining</a:t>
            </a:r>
            <a:endParaRPr lang="ru-RU" dirty="0"/>
          </a:p>
        </p:txBody>
      </p:sp>
      <p:graphicFrame>
        <p:nvGraphicFramePr>
          <p:cNvPr id="3" name="Object 1">
            <a:extLst>
              <a:ext uri="{FF2B5EF4-FFF2-40B4-BE49-F238E27FC236}">
                <a16:creationId xmlns:a16="http://schemas.microsoft.com/office/drawing/2014/main" id="{C4542AE6-AD0E-4D5F-854C-4B2515D6223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5152761"/>
              </p:ext>
            </p:extLst>
          </p:nvPr>
        </p:nvGraphicFramePr>
        <p:xfrm>
          <a:off x="1789112" y="1354137"/>
          <a:ext cx="8613775" cy="414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5031885" imgH="2416715" progId="ChemDraw.Document.6.0">
                  <p:embed/>
                </p:oleObj>
              </mc:Choice>
              <mc:Fallback>
                <p:oleObj name="CS ChemDraw Drawing" r:id="rId2" imgW="5031885" imgH="2416715" progId="ChemDraw.Document.6.0">
                  <p:embed/>
                  <p:pic>
                    <p:nvPicPr>
                      <p:cNvPr id="193541" name="Object 1">
                        <a:extLst>
                          <a:ext uri="{FF2B5EF4-FFF2-40B4-BE49-F238E27FC236}">
                            <a16:creationId xmlns:a16="http://schemas.microsoft.com/office/drawing/2014/main" id="{024FA179-5CB3-4061-9903-55FD77F670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9112" y="1354137"/>
                        <a:ext cx="8613775" cy="414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BCE80BB-3620-4A41-908D-701F771F758D}"/>
              </a:ext>
            </a:extLst>
          </p:cNvPr>
          <p:cNvSpPr/>
          <p:nvPr/>
        </p:nvSpPr>
        <p:spPr bwMode="auto">
          <a:xfrm>
            <a:off x="3273267" y="5116962"/>
            <a:ext cx="1885657" cy="386900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butanone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400975F-13BB-4BED-A8AC-E7BB7DEDAA2F}"/>
              </a:ext>
            </a:extLst>
          </p:cNvPr>
          <p:cNvSpPr/>
          <p:nvPr/>
        </p:nvSpPr>
        <p:spPr bwMode="auto">
          <a:xfrm>
            <a:off x="1973201" y="3379237"/>
            <a:ext cx="3121313" cy="386900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2,2-dichloropropane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168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FD6916-0B4E-4E80-9EDC-F2805D1CB195}"/>
              </a:ext>
            </a:extLst>
          </p:cNvPr>
          <p:cNvSpPr txBox="1"/>
          <p:nvPr/>
        </p:nvSpPr>
        <p:spPr>
          <a:xfrm>
            <a:off x="3048000" y="10196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uk-UA" b="1" dirty="0">
                <a:ln>
                  <a:noFill/>
                </a:ln>
              </a:rPr>
              <a:t>Methods of obtaining</a:t>
            </a:r>
            <a:endParaRPr lang="ru-RU" dirty="0"/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FEB09E30-6891-4008-A65F-D0FC858823AD}"/>
              </a:ext>
            </a:extLst>
          </p:cNvPr>
          <p:cNvSpPr txBox="1">
            <a:spLocks/>
          </p:cNvSpPr>
          <p:nvPr/>
        </p:nvSpPr>
        <p:spPr>
          <a:xfrm>
            <a:off x="457200" y="1500188"/>
            <a:ext cx="8229600" cy="947737"/>
          </a:xfrm>
          <a:prstGeom prst="rect">
            <a:avLst/>
          </a:prstGeom>
        </p:spPr>
        <p:txBody>
          <a:bodyPr rtlCol="0">
            <a:normAutofit fontScale="85000" lnSpcReduction="1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buFont typeface="Arial"/>
              <a:buChar char="•"/>
              <a:defRPr/>
            </a:pPr>
            <a:r>
              <a:rPr lang="en-US" altLang="uk-UA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e) hydration of ethyne and its homologues</a:t>
            </a:r>
          </a:p>
          <a:p>
            <a:pPr marL="0" indent="0" algn="just" fontAlgn="auto">
              <a:buNone/>
              <a:defRPr/>
            </a:pPr>
            <a:r>
              <a:rPr lang="en-US" altLang="uk-UA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Hydration of </a:t>
            </a:r>
            <a:r>
              <a:rPr lang="en-US" altLang="uk-UA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ethyne</a:t>
            </a:r>
            <a:r>
              <a:rPr lang="en-US" altLang="uk-UA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leads to the formation of </a:t>
            </a:r>
            <a:r>
              <a:rPr lang="en-US" altLang="uk-UA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ethanal</a:t>
            </a:r>
            <a:r>
              <a:rPr lang="uk-UA" altLang="uk-UA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altLang="uk-UA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buFont typeface="Arial"/>
              <a:buChar char="•"/>
              <a:defRPr/>
            </a:pPr>
            <a:endParaRPr lang="uk-UA" altLang="uk-UA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4" name="Object 1">
            <a:extLst>
              <a:ext uri="{FF2B5EF4-FFF2-40B4-BE49-F238E27FC236}">
                <a16:creationId xmlns:a16="http://schemas.microsoft.com/office/drawing/2014/main" id="{3A75447B-B42E-4C10-AF15-0B8E7A9AF5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9143883"/>
              </p:ext>
            </p:extLst>
          </p:nvPr>
        </p:nvGraphicFramePr>
        <p:xfrm>
          <a:off x="1881187" y="2341594"/>
          <a:ext cx="8429625" cy="150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4766584" imgH="854740" progId="ChemDraw.Document.6.0">
                  <p:embed/>
                </p:oleObj>
              </mc:Choice>
              <mc:Fallback>
                <p:oleObj name="CS ChemDraw Drawing" r:id="rId2" imgW="4766584" imgH="854740" progId="ChemDraw.Document.6.0">
                  <p:embed/>
                  <p:pic>
                    <p:nvPicPr>
                      <p:cNvPr id="194566" name="Object 1">
                        <a:extLst>
                          <a:ext uri="{FF2B5EF4-FFF2-40B4-BE49-F238E27FC236}">
                            <a16:creationId xmlns:a16="http://schemas.microsoft.com/office/drawing/2014/main" id="{86032EEB-9DAC-4E88-873A-5B813E499A2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1187" y="2341594"/>
                        <a:ext cx="8429625" cy="1509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6AFF377E-5723-4E57-8D6D-918A41EE5E22}"/>
              </a:ext>
            </a:extLst>
          </p:cNvPr>
          <p:cNvSpPr txBox="1">
            <a:spLocks/>
          </p:cNvSpPr>
          <p:nvPr/>
        </p:nvSpPr>
        <p:spPr bwMode="auto">
          <a:xfrm>
            <a:off x="428625" y="4286250"/>
            <a:ext cx="82296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When ethyne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homologues are ethyne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ketones are formed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uk-UA" sz="3200" dirty="0"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Arial" charset="0"/>
            </a:endParaRPr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FF5D9CFD-9532-4DA1-9BB8-6B27615EC2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2692872"/>
              </p:ext>
            </p:extLst>
          </p:nvPr>
        </p:nvGraphicFramePr>
        <p:xfrm>
          <a:off x="1722436" y="4778051"/>
          <a:ext cx="8747125" cy="177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5295583" imgH="1068127" progId="ChemDraw.Document.6.0">
                  <p:embed/>
                </p:oleObj>
              </mc:Choice>
              <mc:Fallback>
                <p:oleObj name="CS ChemDraw Drawing" r:id="rId4" imgW="5295583" imgH="1068127" progId="ChemDraw.Document.6.0">
                  <p:embed/>
                  <p:pic>
                    <p:nvPicPr>
                      <p:cNvPr id="194569" name="Object 3">
                        <a:extLst>
                          <a:ext uri="{FF2B5EF4-FFF2-40B4-BE49-F238E27FC236}">
                            <a16:creationId xmlns:a16="http://schemas.microsoft.com/office/drawing/2014/main" id="{3E4DA8A4-BCDE-4DF7-B61A-F59FAD4263E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2436" y="4778051"/>
                        <a:ext cx="8747125" cy="177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83032EF-3A06-406C-9FF0-27E8006F1554}"/>
              </a:ext>
            </a:extLst>
          </p:cNvPr>
          <p:cNvSpPr/>
          <p:nvPr/>
        </p:nvSpPr>
        <p:spPr bwMode="auto">
          <a:xfrm>
            <a:off x="1654012" y="3488428"/>
            <a:ext cx="1885657" cy="386900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</a:rPr>
              <a:t>ethyn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83C69BF-842E-4E39-BEED-A36B8E7C2DA3}"/>
              </a:ext>
            </a:extLst>
          </p:cNvPr>
          <p:cNvSpPr/>
          <p:nvPr/>
        </p:nvSpPr>
        <p:spPr bwMode="auto">
          <a:xfrm>
            <a:off x="5582201" y="3493427"/>
            <a:ext cx="1885657" cy="386900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Vinyl alcohol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1C25002-E5BF-4354-A11C-EFD94BE15B40}"/>
              </a:ext>
            </a:extLst>
          </p:cNvPr>
          <p:cNvSpPr/>
          <p:nvPr/>
        </p:nvSpPr>
        <p:spPr bwMode="auto">
          <a:xfrm>
            <a:off x="8403156" y="3488428"/>
            <a:ext cx="1692567" cy="386900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ethanal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7741F37-D98F-4986-86A1-E2EB7FC73190}"/>
              </a:ext>
            </a:extLst>
          </p:cNvPr>
          <p:cNvSpPr/>
          <p:nvPr/>
        </p:nvSpPr>
        <p:spPr bwMode="auto">
          <a:xfrm>
            <a:off x="1654012" y="6170739"/>
            <a:ext cx="1885657" cy="386900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</a:rPr>
              <a:t>propyn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556DED5-1F26-4177-8B0B-5198B2A7C9F0}"/>
              </a:ext>
            </a:extLst>
          </p:cNvPr>
          <p:cNvSpPr/>
          <p:nvPr/>
        </p:nvSpPr>
        <p:spPr bwMode="auto">
          <a:xfrm>
            <a:off x="8652328" y="6237738"/>
            <a:ext cx="1885657" cy="386900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propanone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497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834CF9-9CF9-4994-B322-F46F303A70B1}"/>
              </a:ext>
            </a:extLst>
          </p:cNvPr>
          <p:cNvSpPr txBox="1"/>
          <p:nvPr/>
        </p:nvSpPr>
        <p:spPr>
          <a:xfrm>
            <a:off x="3048000" y="10196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uk-UA" b="1" dirty="0">
                <a:ln>
                  <a:noFill/>
                </a:ln>
              </a:rPr>
              <a:t>Methods of obtaining</a:t>
            </a:r>
            <a:endParaRPr lang="ru-RU" dirty="0"/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47BED060-C2E4-4B43-A190-66B862978D6C}"/>
              </a:ext>
            </a:extLst>
          </p:cNvPr>
          <p:cNvSpPr txBox="1">
            <a:spLocks noChangeArrowheads="1"/>
          </p:cNvSpPr>
          <p:nvPr/>
        </p:nvSpPr>
        <p:spPr>
          <a:xfrm>
            <a:off x="755650" y="1412875"/>
            <a:ext cx="10279354" cy="121443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spcBef>
                <a:spcPct val="0"/>
              </a:spcBef>
            </a:pPr>
            <a:r>
              <a:rPr lang="en-US" alt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f) industrial method</a:t>
            </a: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algn="just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Oxosynthesis</a:t>
            </a:r>
            <a:r>
              <a:rPr lang="en-US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direct addition of CO and H</a:t>
            </a:r>
            <a:r>
              <a:rPr lang="en-US" altLang="uk-UA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alkenes</a:t>
            </a: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2807479-AF3C-4A95-8304-24EFCCD84D3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9376896"/>
              </p:ext>
            </p:extLst>
          </p:nvPr>
        </p:nvGraphicFramePr>
        <p:xfrm>
          <a:off x="1894827" y="2960235"/>
          <a:ext cx="8001000" cy="279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4798709" imgH="1678916" progId="ChemDraw.Document.6.0">
                  <p:embed/>
                </p:oleObj>
              </mc:Choice>
              <mc:Fallback>
                <p:oleObj name="CS ChemDraw Drawing" r:id="rId2" imgW="4798709" imgH="1678916" progId="ChemDraw.Document.6.0">
                  <p:embed/>
                  <p:pic>
                    <p:nvPicPr>
                      <p:cNvPr id="195591" name="Object 3">
                        <a:extLst>
                          <a:ext uri="{FF2B5EF4-FFF2-40B4-BE49-F238E27FC236}">
                            <a16:creationId xmlns:a16="http://schemas.microsoft.com/office/drawing/2014/main" id="{F292D464-5F51-4848-AD39-5749CEF8AE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4827" y="2960235"/>
                        <a:ext cx="8001000" cy="2792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DB5A499-4582-4F11-893E-AE066B8B9F9A}"/>
              </a:ext>
            </a:extLst>
          </p:cNvPr>
          <p:cNvSpPr/>
          <p:nvPr/>
        </p:nvSpPr>
        <p:spPr bwMode="auto">
          <a:xfrm>
            <a:off x="7103706" y="3732244"/>
            <a:ext cx="1754155" cy="27991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n-butanal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BE071A1-C9E0-4BB3-A697-8A6CBB1AB295}"/>
              </a:ext>
            </a:extLst>
          </p:cNvPr>
          <p:cNvSpPr/>
          <p:nvPr/>
        </p:nvSpPr>
        <p:spPr bwMode="auto">
          <a:xfrm>
            <a:off x="6585793" y="5445125"/>
            <a:ext cx="2483563" cy="27991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2-methylpropanal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857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35A77A-E959-4466-8DBC-78E9237AADFD}"/>
              </a:ext>
            </a:extLst>
          </p:cNvPr>
          <p:cNvSpPr txBox="1"/>
          <p:nvPr/>
        </p:nvSpPr>
        <p:spPr>
          <a:xfrm>
            <a:off x="3048000" y="189045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uk-UA" b="1" dirty="0">
                <a:ln>
                  <a:noFill/>
                </a:ln>
              </a:rPr>
              <a:t>Chemical properties</a:t>
            </a:r>
            <a:endParaRPr lang="ru-RU" dirty="0"/>
          </a:p>
        </p:txBody>
      </p:sp>
      <p:sp>
        <p:nvSpPr>
          <p:cNvPr id="4" name="Содержимое 8">
            <a:extLst>
              <a:ext uri="{FF2B5EF4-FFF2-40B4-BE49-F238E27FC236}">
                <a16:creationId xmlns:a16="http://schemas.microsoft.com/office/drawing/2014/main" id="{9A6BC079-7644-4B4B-9A52-E40F554792BB}"/>
              </a:ext>
            </a:extLst>
          </p:cNvPr>
          <p:cNvSpPr txBox="1">
            <a:spLocks/>
          </p:cNvSpPr>
          <p:nvPr/>
        </p:nvSpPr>
        <p:spPr>
          <a:xfrm>
            <a:off x="1918316" y="778782"/>
            <a:ext cx="8229600" cy="1000125"/>
          </a:xfrm>
          <a:prstGeom prst="rect">
            <a:avLst/>
          </a:prstGeom>
        </p:spPr>
        <p:txBody>
          <a:bodyPr rtlCol="0">
            <a:normAutofit fontScale="9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buFont typeface="Wingdings" panose="05000000000000000000" pitchFamily="2" charset="2"/>
              <a:buNone/>
              <a:defRPr/>
            </a:pPr>
            <a:r>
              <a:rPr lang="en-US" altLang="uk-UA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Addition reactions</a:t>
            </a:r>
            <a:endParaRPr lang="uk-UA" altLang="uk-UA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buFont typeface="Wingdings" panose="05000000000000000000" pitchFamily="2" charset="2"/>
              <a:buNone/>
              <a:defRPr/>
            </a:pPr>
            <a:r>
              <a:rPr lang="uk-UA" altLang="uk-UA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en-US" altLang="uk-UA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Hydrogenation (addition of H</a:t>
            </a:r>
            <a:r>
              <a:rPr lang="en-US" altLang="uk-UA" i="1" baseline="-25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altLang="uk-UA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buFont typeface="Arial"/>
              <a:buChar char="•"/>
              <a:defRPr/>
            </a:pPr>
            <a:endParaRPr lang="uk-UA" altLang="uk-UA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6" name="Object 11">
            <a:extLst>
              <a:ext uri="{FF2B5EF4-FFF2-40B4-BE49-F238E27FC236}">
                <a16:creationId xmlns:a16="http://schemas.microsoft.com/office/drawing/2014/main" id="{8637EBF7-4631-42BD-80C4-8125DE1A1C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9223871"/>
              </p:ext>
            </p:extLst>
          </p:nvPr>
        </p:nvGraphicFramePr>
        <p:xfrm>
          <a:off x="2230241" y="2465922"/>
          <a:ext cx="7445375" cy="1500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4047309" imgH="817789" progId="ChemDraw.Document.6.0">
                  <p:embed/>
                </p:oleObj>
              </mc:Choice>
              <mc:Fallback>
                <p:oleObj name="CS ChemDraw Drawing" r:id="rId2" imgW="4047309" imgH="817789" progId="ChemDraw.Document.6.0">
                  <p:embed/>
                  <p:pic>
                    <p:nvPicPr>
                      <p:cNvPr id="196618" name="Object 11">
                        <a:extLst>
                          <a:ext uri="{FF2B5EF4-FFF2-40B4-BE49-F238E27FC236}">
                            <a16:creationId xmlns:a16="http://schemas.microsoft.com/office/drawing/2014/main" id="{7547C894-B849-428A-BB06-6C8338A2C9B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0241" y="2465922"/>
                        <a:ext cx="7445375" cy="1500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5">
            <a:extLst>
              <a:ext uri="{FF2B5EF4-FFF2-40B4-BE49-F238E27FC236}">
                <a16:creationId xmlns:a16="http://schemas.microsoft.com/office/drawing/2014/main" id="{4A6967FD-BFE8-4719-AD28-905667FEFB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1984422"/>
              </p:ext>
            </p:extLst>
          </p:nvPr>
        </p:nvGraphicFramePr>
        <p:xfrm>
          <a:off x="2359817" y="5079094"/>
          <a:ext cx="7472363" cy="1557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4073276" imgH="847052" progId="ChemDraw.Document.6.0">
                  <p:embed/>
                </p:oleObj>
              </mc:Choice>
              <mc:Fallback>
                <p:oleObj name="CS ChemDraw Drawing" r:id="rId4" imgW="4073276" imgH="847052" progId="ChemDraw.Document.6.0">
                  <p:embed/>
                  <p:pic>
                    <p:nvPicPr>
                      <p:cNvPr id="196622" name="Object 15">
                        <a:extLst>
                          <a:ext uri="{FF2B5EF4-FFF2-40B4-BE49-F238E27FC236}">
                            <a16:creationId xmlns:a16="http://schemas.microsoft.com/office/drawing/2014/main" id="{9A973ADC-FE4A-4D0B-9B1D-56DD985C315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9817" y="5079094"/>
                        <a:ext cx="7472363" cy="1557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2C6CCCB-15A5-4B47-B2D3-210BC2C47B71}"/>
              </a:ext>
            </a:extLst>
          </p:cNvPr>
          <p:cNvSpPr/>
          <p:nvPr/>
        </p:nvSpPr>
        <p:spPr bwMode="auto">
          <a:xfrm>
            <a:off x="2516384" y="3665695"/>
            <a:ext cx="1754155" cy="27991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propanal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4C44677-6EDE-44B9-A3DC-381E0C39F47E}"/>
              </a:ext>
            </a:extLst>
          </p:cNvPr>
          <p:cNvSpPr/>
          <p:nvPr/>
        </p:nvSpPr>
        <p:spPr bwMode="auto">
          <a:xfrm>
            <a:off x="7209681" y="3665694"/>
            <a:ext cx="1754155" cy="27991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propanol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BA68A70-C123-49C0-9441-F2CDE320CF1B}"/>
              </a:ext>
            </a:extLst>
          </p:cNvPr>
          <p:cNvSpPr/>
          <p:nvPr/>
        </p:nvSpPr>
        <p:spPr bwMode="auto">
          <a:xfrm>
            <a:off x="2230241" y="6256495"/>
            <a:ext cx="2416400" cy="27991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methylethylketon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293F803-105E-47F0-8238-71C72021CCCC}"/>
              </a:ext>
            </a:extLst>
          </p:cNvPr>
          <p:cNvSpPr/>
          <p:nvPr/>
        </p:nvSpPr>
        <p:spPr bwMode="auto">
          <a:xfrm>
            <a:off x="7209680" y="6273921"/>
            <a:ext cx="1754155" cy="27991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Butanol-2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768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B42D42-5957-412F-9B44-D898E36D32B6}"/>
              </a:ext>
            </a:extLst>
          </p:cNvPr>
          <p:cNvSpPr txBox="1"/>
          <p:nvPr/>
        </p:nvSpPr>
        <p:spPr>
          <a:xfrm>
            <a:off x="3048000" y="189045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uk-UA" b="1" dirty="0">
                <a:ln>
                  <a:noFill/>
                </a:ln>
              </a:rPr>
              <a:t>Chemical properties</a:t>
            </a:r>
            <a:endParaRPr lang="ru-RU" dirty="0"/>
          </a:p>
        </p:txBody>
      </p:sp>
      <p:sp>
        <p:nvSpPr>
          <p:cNvPr id="3" name="Содержимое 11">
            <a:extLst>
              <a:ext uri="{FF2B5EF4-FFF2-40B4-BE49-F238E27FC236}">
                <a16:creationId xmlns:a16="http://schemas.microsoft.com/office/drawing/2014/main" id="{8F02777B-32DB-4E97-8F26-5445A0D5EA80}"/>
              </a:ext>
            </a:extLst>
          </p:cNvPr>
          <p:cNvSpPr txBox="1">
            <a:spLocks/>
          </p:cNvSpPr>
          <p:nvPr/>
        </p:nvSpPr>
        <p:spPr>
          <a:xfrm>
            <a:off x="1981199" y="850058"/>
            <a:ext cx="10067731" cy="785813"/>
          </a:xfrm>
          <a:prstGeom prst="rect">
            <a:avLst/>
          </a:prstGeom>
        </p:spPr>
        <p:txBody>
          <a:bodyPr rtlCol="0">
            <a:normAutofit fontScale="85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buFont typeface="Wingdings" panose="05000000000000000000" pitchFamily="2" charset="2"/>
              <a:buNone/>
              <a:defRPr/>
            </a:pPr>
            <a:r>
              <a:rPr lang="uk-UA" altLang="uk-UA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en-US" altLang="uk-UA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addition of sodium hydrosulfite - NaHSO</a:t>
            </a:r>
            <a:r>
              <a:rPr lang="en-US" altLang="uk-UA" i="1" baseline="-25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uk-UA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altLang="uk-UA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qualitative reaction to the carbonyl group</a:t>
            </a:r>
            <a:endParaRPr lang="uk-UA" altLang="uk-UA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4" name="Object 11">
            <a:extLst>
              <a:ext uri="{FF2B5EF4-FFF2-40B4-BE49-F238E27FC236}">
                <a16:creationId xmlns:a16="http://schemas.microsoft.com/office/drawing/2014/main" id="{9F8E7F3B-214F-4EC6-A2A4-411FC7A863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0456383"/>
              </p:ext>
            </p:extLst>
          </p:nvPr>
        </p:nvGraphicFramePr>
        <p:xfrm>
          <a:off x="2782054" y="1510643"/>
          <a:ext cx="6885457" cy="19183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4254569" imgH="1182309" progId="ChemDraw.Document.6.0">
                  <p:embed/>
                </p:oleObj>
              </mc:Choice>
              <mc:Fallback>
                <p:oleObj name="CS ChemDraw Drawing" r:id="rId2" imgW="4254569" imgH="1182309" progId="ChemDraw.Document.6.0">
                  <p:embed/>
                  <p:pic>
                    <p:nvPicPr>
                      <p:cNvPr id="197641" name="Object 11">
                        <a:extLst>
                          <a:ext uri="{FF2B5EF4-FFF2-40B4-BE49-F238E27FC236}">
                            <a16:creationId xmlns:a16="http://schemas.microsoft.com/office/drawing/2014/main" id="{EABF8ABC-12A6-472D-9B4D-2124595E921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2054" y="1510643"/>
                        <a:ext cx="6885457" cy="19183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7">
            <a:extLst>
              <a:ext uri="{FF2B5EF4-FFF2-40B4-BE49-F238E27FC236}">
                <a16:creationId xmlns:a16="http://schemas.microsoft.com/office/drawing/2014/main" id="{C14D0C69-044C-469A-95E9-9C5E06ABA5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629" y="3357798"/>
            <a:ext cx="7046006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uk-UA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altLang="uk-UA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uk-UA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addition of HCN </a:t>
            </a:r>
            <a:r>
              <a:rPr lang="en-US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(formation of </a:t>
            </a:r>
            <a:r>
              <a:rPr lang="en-US" alt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hydroxynitriles</a:t>
            </a:r>
            <a:r>
              <a:rPr lang="en-US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altLang="uk-UA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graphicFrame>
        <p:nvGraphicFramePr>
          <p:cNvPr id="6" name="Object 1">
            <a:extLst>
              <a:ext uri="{FF2B5EF4-FFF2-40B4-BE49-F238E27FC236}">
                <a16:creationId xmlns:a16="http://schemas.microsoft.com/office/drawing/2014/main" id="{BA7ADC02-376E-4CC9-AC60-8E4446CD8E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4429149"/>
              </p:ext>
            </p:extLst>
          </p:nvPr>
        </p:nvGraphicFramePr>
        <p:xfrm>
          <a:off x="130629" y="4263875"/>
          <a:ext cx="5903167" cy="1774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3920787" imgH="1177775" progId="ChemDraw.Document.6.0">
                  <p:embed/>
                </p:oleObj>
              </mc:Choice>
              <mc:Fallback>
                <p:oleObj name="CS ChemDraw Drawing" r:id="rId4" imgW="3920787" imgH="1177775" progId="ChemDraw.Document.6.0">
                  <p:embed/>
                  <p:pic>
                    <p:nvPicPr>
                      <p:cNvPr id="198661" name="Object 1">
                        <a:extLst>
                          <a:ext uri="{FF2B5EF4-FFF2-40B4-BE49-F238E27FC236}">
                            <a16:creationId xmlns:a16="http://schemas.microsoft.com/office/drawing/2014/main" id="{66528029-BB9D-4CAF-B995-E7F30CEC1D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629" y="4263875"/>
                        <a:ext cx="5903167" cy="17741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>
            <a:extLst>
              <a:ext uri="{FF2B5EF4-FFF2-40B4-BE49-F238E27FC236}">
                <a16:creationId xmlns:a16="http://schemas.microsoft.com/office/drawing/2014/main" id="{0C428B7B-8BDE-4AA0-BF88-4690A39D5F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1306306"/>
              </p:ext>
            </p:extLst>
          </p:nvPr>
        </p:nvGraphicFramePr>
        <p:xfrm>
          <a:off x="6853045" y="4492363"/>
          <a:ext cx="5071478" cy="170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3533721" imgH="1197425" progId="ChemDraw.Document.6.0">
                  <p:embed/>
                </p:oleObj>
              </mc:Choice>
              <mc:Fallback>
                <p:oleObj name="CS ChemDraw Drawing" r:id="rId6" imgW="3533721" imgH="1197425" progId="ChemDraw.Document.6.0">
                  <p:embed/>
                  <p:pic>
                    <p:nvPicPr>
                      <p:cNvPr id="198663" name="Object 3">
                        <a:extLst>
                          <a:ext uri="{FF2B5EF4-FFF2-40B4-BE49-F238E27FC236}">
                            <a16:creationId xmlns:a16="http://schemas.microsoft.com/office/drawing/2014/main" id="{B6C9A732-C927-4D9D-96E0-670213C5D9E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3045" y="4492363"/>
                        <a:ext cx="5071478" cy="1709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D421D2E-6629-43B5-A60E-FC361E7EC48E}"/>
              </a:ext>
            </a:extLst>
          </p:cNvPr>
          <p:cNvSpPr/>
          <p:nvPr/>
        </p:nvSpPr>
        <p:spPr bwMode="auto">
          <a:xfrm>
            <a:off x="7085273" y="2893570"/>
            <a:ext cx="3197062" cy="701033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Hydrosulfite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derivastive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of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propanal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FA45294-C80D-4FFF-8BB7-AF7C8CBD1D46}"/>
              </a:ext>
            </a:extLst>
          </p:cNvPr>
          <p:cNvSpPr/>
          <p:nvPr/>
        </p:nvSpPr>
        <p:spPr bwMode="auto">
          <a:xfrm>
            <a:off x="2578587" y="5541687"/>
            <a:ext cx="4133461" cy="701033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2-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hydroxybutanoic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acid nitrile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1F45B46-9B27-45D3-9DD7-25FE9903D81F}"/>
              </a:ext>
            </a:extLst>
          </p:cNvPr>
          <p:cNvSpPr/>
          <p:nvPr/>
        </p:nvSpPr>
        <p:spPr bwMode="auto">
          <a:xfrm>
            <a:off x="8058539" y="5657425"/>
            <a:ext cx="4133461" cy="701033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2-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hydroxy2-methylpropanoic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acid nitrile</a:t>
            </a:r>
          </a:p>
        </p:txBody>
      </p:sp>
    </p:spTree>
    <p:extLst>
      <p:ext uri="{BB962C8B-B14F-4D97-AF65-F5344CB8AC3E}">
        <p14:creationId xmlns:p14="http://schemas.microsoft.com/office/powerpoint/2010/main" val="1969110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C7DFC6-14EE-4D20-AAFB-AB00C709E419}"/>
              </a:ext>
            </a:extLst>
          </p:cNvPr>
          <p:cNvSpPr txBox="1"/>
          <p:nvPr/>
        </p:nvSpPr>
        <p:spPr>
          <a:xfrm>
            <a:off x="3048000" y="189045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uk-UA" b="1" dirty="0">
                <a:ln>
                  <a:noFill/>
                </a:ln>
              </a:rPr>
              <a:t>Chemical properties</a:t>
            </a:r>
            <a:endParaRPr lang="ru-RU" dirty="0"/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940B59A7-5616-495E-B7CC-227FC02ED6B2}"/>
              </a:ext>
            </a:extLst>
          </p:cNvPr>
          <p:cNvSpPr txBox="1">
            <a:spLocks/>
          </p:cNvSpPr>
          <p:nvPr/>
        </p:nvSpPr>
        <p:spPr>
          <a:xfrm>
            <a:off x="1981200" y="775607"/>
            <a:ext cx="8229600" cy="1000125"/>
          </a:xfrm>
          <a:prstGeom prst="rect">
            <a:avLst/>
          </a:prstGeom>
        </p:spPr>
        <p:txBody>
          <a:bodyPr rtlCol="0">
            <a:normAutofit fontScale="77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 fontAlgn="auto">
              <a:buFont typeface="Wingdings" panose="05000000000000000000" pitchFamily="2" charset="2"/>
              <a:buNone/>
              <a:defRPr/>
            </a:pPr>
            <a:r>
              <a:rPr lang="uk-UA" altLang="uk-UA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en-US" altLang="uk-UA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Oxygen substitution reactions of the carbonyl group</a:t>
            </a:r>
            <a:r>
              <a:rPr lang="uk-UA" altLang="uk-UA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 fontAlgn="auto">
              <a:buFont typeface="Wingdings" panose="05000000000000000000" pitchFamily="2" charset="2"/>
              <a:buNone/>
              <a:defRPr/>
            </a:pPr>
            <a:r>
              <a:rPr lang="uk-UA" altLang="uk-UA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en-US" altLang="uk-UA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uk-UA" altLang="uk-UA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uk-UA" altLang="uk-UA" baseline="-25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</a:t>
            </a:r>
            <a:r>
              <a:rPr lang="uk-UA" altLang="uk-UA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uk-UA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formation of oximes</a:t>
            </a:r>
            <a:r>
              <a:rPr lang="uk-UA" altLang="uk-UA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 fontAlgn="auto">
              <a:buFont typeface="Arial"/>
              <a:buChar char="•"/>
              <a:defRPr/>
            </a:pPr>
            <a:endParaRPr lang="uk-UA" altLang="uk-UA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4" name="Object 1">
            <a:extLst>
              <a:ext uri="{FF2B5EF4-FFF2-40B4-BE49-F238E27FC236}">
                <a16:creationId xmlns:a16="http://schemas.microsoft.com/office/drawing/2014/main" id="{8D4AACAA-106E-4266-930E-86961EB738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5804318"/>
              </p:ext>
            </p:extLst>
          </p:nvPr>
        </p:nvGraphicFramePr>
        <p:xfrm>
          <a:off x="2209800" y="2133309"/>
          <a:ext cx="7772400" cy="150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4312596" imgH="833258" progId="ChemDraw.Document.6.0">
                  <p:embed/>
                </p:oleObj>
              </mc:Choice>
              <mc:Fallback>
                <p:oleObj name="CS ChemDraw Drawing" r:id="rId2" imgW="4312596" imgH="833258" progId="ChemDraw.Document.6.0">
                  <p:embed/>
                  <p:pic>
                    <p:nvPicPr>
                      <p:cNvPr id="199686" name="Object 1">
                        <a:extLst>
                          <a:ext uri="{FF2B5EF4-FFF2-40B4-BE49-F238E27FC236}">
                            <a16:creationId xmlns:a16="http://schemas.microsoft.com/office/drawing/2014/main" id="{4A3B75FB-2B93-4EE7-B072-CAC1FBD40E7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133309"/>
                        <a:ext cx="7772400" cy="1500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>
            <a:extLst>
              <a:ext uri="{FF2B5EF4-FFF2-40B4-BE49-F238E27FC236}">
                <a16:creationId xmlns:a16="http://schemas.microsoft.com/office/drawing/2014/main" id="{D4FB89D5-0065-4123-8D8E-74D570823D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6173065"/>
              </p:ext>
            </p:extLst>
          </p:nvPr>
        </p:nvGraphicFramePr>
        <p:xfrm>
          <a:off x="2281237" y="4062121"/>
          <a:ext cx="7689850" cy="178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4179921" imgH="975054" progId="ChemDraw.Document.6.0">
                  <p:embed/>
                </p:oleObj>
              </mc:Choice>
              <mc:Fallback>
                <p:oleObj name="CS ChemDraw Drawing" r:id="rId4" imgW="4179921" imgH="975054" progId="ChemDraw.Document.6.0">
                  <p:embed/>
                  <p:pic>
                    <p:nvPicPr>
                      <p:cNvPr id="199688" name="Object 3">
                        <a:extLst>
                          <a:ext uri="{FF2B5EF4-FFF2-40B4-BE49-F238E27FC236}">
                            <a16:creationId xmlns:a16="http://schemas.microsoft.com/office/drawing/2014/main" id="{4CF10441-51FB-4DA7-A3C1-CBB2EA2C79B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1237" y="4062121"/>
                        <a:ext cx="7689850" cy="1785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7D9E5EA-3CBE-4B23-B76B-29BC3E222ADA}"/>
              </a:ext>
            </a:extLst>
          </p:cNvPr>
          <p:cNvSpPr/>
          <p:nvPr/>
        </p:nvSpPr>
        <p:spPr bwMode="auto">
          <a:xfrm>
            <a:off x="6609413" y="3289040"/>
            <a:ext cx="2186245" cy="27991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</a:rPr>
              <a:t>Propanal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 oxime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8D91CF0-DDD4-4220-B050-5B75665E78D6}"/>
              </a:ext>
            </a:extLst>
          </p:cNvPr>
          <p:cNvSpPr/>
          <p:nvPr/>
        </p:nvSpPr>
        <p:spPr bwMode="auto">
          <a:xfrm>
            <a:off x="6609413" y="5518863"/>
            <a:ext cx="2186245" cy="27991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Butanal oxime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7D9B442-8881-4CCB-9B59-0EBC93A65156}"/>
              </a:ext>
            </a:extLst>
          </p:cNvPr>
          <p:cNvSpPr/>
          <p:nvPr/>
        </p:nvSpPr>
        <p:spPr bwMode="auto">
          <a:xfrm>
            <a:off x="2370205" y="5518862"/>
            <a:ext cx="2186245" cy="27991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butanone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756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200BA4C-C2B4-4A14-9678-882534365639}"/>
              </a:ext>
            </a:extLst>
          </p:cNvPr>
          <p:cNvSpPr txBox="1"/>
          <p:nvPr/>
        </p:nvSpPr>
        <p:spPr>
          <a:xfrm>
            <a:off x="3048000" y="189045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uk-UA" b="1" dirty="0">
                <a:ln>
                  <a:noFill/>
                </a:ln>
              </a:rPr>
              <a:t>Chemical properties</a:t>
            </a:r>
            <a:endParaRPr lang="ru-RU" dirty="0"/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C09BDDCC-C0EE-4A5E-9233-A6D3DB299949}"/>
              </a:ext>
            </a:extLst>
          </p:cNvPr>
          <p:cNvSpPr txBox="1">
            <a:spLocks noChangeArrowheads="1"/>
          </p:cNvSpPr>
          <p:nvPr/>
        </p:nvSpPr>
        <p:spPr>
          <a:xfrm>
            <a:off x="1502229" y="1055331"/>
            <a:ext cx="10353870" cy="51911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hydrazine H</a:t>
            </a:r>
            <a:r>
              <a:rPr lang="uk-UA" altLang="uk-UA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uk-UA" altLang="uk-UA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formation of hydrazones</a:t>
            </a: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graphicFrame>
        <p:nvGraphicFramePr>
          <p:cNvPr id="4" name="Object 1">
            <a:extLst>
              <a:ext uri="{FF2B5EF4-FFF2-40B4-BE49-F238E27FC236}">
                <a16:creationId xmlns:a16="http://schemas.microsoft.com/office/drawing/2014/main" id="{25C57A3E-8716-41D4-8988-5F330C9221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9250155"/>
              </p:ext>
            </p:extLst>
          </p:nvPr>
        </p:nvGraphicFramePr>
        <p:xfrm>
          <a:off x="1901081" y="2016482"/>
          <a:ext cx="8023225" cy="171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4623639" imgH="994705" progId="ChemDraw.Document.6.0">
                  <p:embed/>
                </p:oleObj>
              </mc:Choice>
              <mc:Fallback>
                <p:oleObj name="CS ChemDraw Drawing" r:id="rId2" imgW="4623639" imgH="994705" progId="ChemDraw.Document.6.0">
                  <p:embed/>
                  <p:pic>
                    <p:nvPicPr>
                      <p:cNvPr id="200710" name="Object 1">
                        <a:extLst>
                          <a:ext uri="{FF2B5EF4-FFF2-40B4-BE49-F238E27FC236}">
                            <a16:creationId xmlns:a16="http://schemas.microsoft.com/office/drawing/2014/main" id="{2BDA815B-2939-45D8-8355-49E02C649E0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1081" y="2016482"/>
                        <a:ext cx="8023225" cy="171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>
            <a:extLst>
              <a:ext uri="{FF2B5EF4-FFF2-40B4-BE49-F238E27FC236}">
                <a16:creationId xmlns:a16="http://schemas.microsoft.com/office/drawing/2014/main" id="{525455D4-ED3C-4797-901E-533EBED02E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0813345"/>
              </p:ext>
            </p:extLst>
          </p:nvPr>
        </p:nvGraphicFramePr>
        <p:xfrm>
          <a:off x="1974106" y="4231044"/>
          <a:ext cx="7875587" cy="157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4763581" imgH="944592" progId="ChemDraw.Document.6.0">
                  <p:embed/>
                </p:oleObj>
              </mc:Choice>
              <mc:Fallback>
                <p:oleObj name="CS ChemDraw Drawing" r:id="rId4" imgW="4763581" imgH="944592" progId="ChemDraw.Document.6.0">
                  <p:embed/>
                  <p:pic>
                    <p:nvPicPr>
                      <p:cNvPr id="200712" name="Object 3">
                        <a:extLst>
                          <a:ext uri="{FF2B5EF4-FFF2-40B4-BE49-F238E27FC236}">
                            <a16:creationId xmlns:a16="http://schemas.microsoft.com/office/drawing/2014/main" id="{079B8E83-0D84-4FAC-A55F-0FF146E2BB0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4106" y="4231044"/>
                        <a:ext cx="7875587" cy="157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7554372-AD0C-449D-B1E6-48B32F9EBFA6}"/>
              </a:ext>
            </a:extLst>
          </p:cNvPr>
          <p:cNvSpPr/>
          <p:nvPr/>
        </p:nvSpPr>
        <p:spPr bwMode="auto">
          <a:xfrm>
            <a:off x="6528549" y="3429000"/>
            <a:ext cx="2758522" cy="27991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</a:rPr>
              <a:t>Propanal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</a:rPr>
              <a:t>hydrozone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B36F1D5-3AE2-4408-9810-1C6FEC71DFCD}"/>
              </a:ext>
            </a:extLst>
          </p:cNvPr>
          <p:cNvSpPr/>
          <p:nvPr/>
        </p:nvSpPr>
        <p:spPr bwMode="auto">
          <a:xfrm>
            <a:off x="6679164" y="5478526"/>
            <a:ext cx="2758522" cy="27991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Butanal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</a:rPr>
              <a:t>hydrozone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2926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48F29D-1CBA-432F-B245-84FE8BB93F42}"/>
              </a:ext>
            </a:extLst>
          </p:cNvPr>
          <p:cNvSpPr txBox="1"/>
          <p:nvPr/>
        </p:nvSpPr>
        <p:spPr>
          <a:xfrm>
            <a:off x="3048000" y="189045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uk-UA" b="1" dirty="0">
                <a:ln>
                  <a:noFill/>
                </a:ln>
              </a:rPr>
              <a:t>Chemical properties</a:t>
            </a:r>
            <a:endParaRPr lang="ru-RU" dirty="0"/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AC4FA894-6F88-4A79-AF8F-EF6378163ABE}"/>
              </a:ext>
            </a:extLst>
          </p:cNvPr>
          <p:cNvSpPr txBox="1">
            <a:spLocks noChangeArrowheads="1"/>
          </p:cNvSpPr>
          <p:nvPr/>
        </p:nvSpPr>
        <p:spPr>
          <a:xfrm>
            <a:off x="1875453" y="891216"/>
            <a:ext cx="8229600" cy="51911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uk-UA" altLang="uk-UA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endParaRPr lang="uk-UA" altLang="uk-UA" dirty="0"/>
          </a:p>
        </p:txBody>
      </p:sp>
      <p:graphicFrame>
        <p:nvGraphicFramePr>
          <p:cNvPr id="4" name="Object 1">
            <a:extLst>
              <a:ext uri="{FF2B5EF4-FFF2-40B4-BE49-F238E27FC236}">
                <a16:creationId xmlns:a16="http://schemas.microsoft.com/office/drawing/2014/main" id="{A6F7B497-CF03-4105-A4D1-646C3FFB93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8932635"/>
              </p:ext>
            </p:extLst>
          </p:nvPr>
        </p:nvGraphicFramePr>
        <p:xfrm>
          <a:off x="2105640" y="2138192"/>
          <a:ext cx="7769225" cy="157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4402577" imgH="891217" progId="ChemDraw.Document.6.0">
                  <p:embed/>
                </p:oleObj>
              </mc:Choice>
              <mc:Fallback>
                <p:oleObj name="CS ChemDraw Drawing" r:id="rId2" imgW="4402577" imgH="891217" progId="ChemDraw.Document.6.0">
                  <p:embed/>
                  <p:pic>
                    <p:nvPicPr>
                      <p:cNvPr id="201734" name="Object 1">
                        <a:extLst>
                          <a:ext uri="{FF2B5EF4-FFF2-40B4-BE49-F238E27FC236}">
                            <a16:creationId xmlns:a16="http://schemas.microsoft.com/office/drawing/2014/main" id="{411D0A78-4892-4481-9DD1-DE935BD3866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5640" y="2138192"/>
                        <a:ext cx="7769225" cy="157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>
            <a:extLst>
              <a:ext uri="{FF2B5EF4-FFF2-40B4-BE49-F238E27FC236}">
                <a16:creationId xmlns:a16="http://schemas.microsoft.com/office/drawing/2014/main" id="{BFE1FEA2-59B6-4D59-A400-7E93E3D84A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7843522"/>
              </p:ext>
            </p:extLst>
          </p:nvPr>
        </p:nvGraphicFramePr>
        <p:xfrm>
          <a:off x="2251868" y="4252284"/>
          <a:ext cx="7688263" cy="171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4138849" imgH="924644" progId="ChemDraw.Document.6.0">
                  <p:embed/>
                </p:oleObj>
              </mc:Choice>
              <mc:Fallback>
                <p:oleObj name="CS ChemDraw Drawing" r:id="rId4" imgW="4138849" imgH="924644" progId="ChemDraw.Document.6.0">
                  <p:embed/>
                  <p:pic>
                    <p:nvPicPr>
                      <p:cNvPr id="201736" name="Object 3">
                        <a:extLst>
                          <a:ext uri="{FF2B5EF4-FFF2-40B4-BE49-F238E27FC236}">
                            <a16:creationId xmlns:a16="http://schemas.microsoft.com/office/drawing/2014/main" id="{28ED8391-E741-48DB-95F7-AF8F2B1B1D6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1868" y="4252284"/>
                        <a:ext cx="7688263" cy="171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C10B7F6-1866-4DD3-AD28-5D58B045FDC5}"/>
              </a:ext>
            </a:extLst>
          </p:cNvPr>
          <p:cNvSpPr/>
          <p:nvPr/>
        </p:nvSpPr>
        <p:spPr bwMode="auto">
          <a:xfrm>
            <a:off x="2306331" y="3429898"/>
            <a:ext cx="1483337" cy="27991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</a:rPr>
              <a:t>Propanal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8B16456-0732-4132-9C5B-4789E2A32F04}"/>
              </a:ext>
            </a:extLst>
          </p:cNvPr>
          <p:cNvSpPr/>
          <p:nvPr/>
        </p:nvSpPr>
        <p:spPr bwMode="auto">
          <a:xfrm>
            <a:off x="6198867" y="3429000"/>
            <a:ext cx="2758522" cy="27991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1,1-dichloropropane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3571C4-14C5-4575-8E3C-020EEC8EF1C9}"/>
              </a:ext>
            </a:extLst>
          </p:cNvPr>
          <p:cNvSpPr/>
          <p:nvPr/>
        </p:nvSpPr>
        <p:spPr bwMode="auto">
          <a:xfrm>
            <a:off x="6198867" y="5637245"/>
            <a:ext cx="2758522" cy="27991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2,2-dichlorobutane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5893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BF68E9E-56D8-4383-84CF-1C045986A6E2}"/>
              </a:ext>
            </a:extLst>
          </p:cNvPr>
          <p:cNvSpPr txBox="1"/>
          <p:nvPr/>
        </p:nvSpPr>
        <p:spPr>
          <a:xfrm>
            <a:off x="3048000" y="189045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uk-UA" b="1" dirty="0">
                <a:ln>
                  <a:noFill/>
                </a:ln>
              </a:rPr>
              <a:t>Chemical properties</a:t>
            </a:r>
            <a:endParaRPr lang="ru-RU" dirty="0"/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75B652A0-DCCA-4297-BFDC-443EDDB0F727}"/>
              </a:ext>
            </a:extLst>
          </p:cNvPr>
          <p:cNvSpPr txBox="1">
            <a:spLocks/>
          </p:cNvSpPr>
          <p:nvPr/>
        </p:nvSpPr>
        <p:spPr>
          <a:xfrm>
            <a:off x="1981200" y="825371"/>
            <a:ext cx="8229600" cy="792162"/>
          </a:xfrm>
          <a:prstGeom prst="rect">
            <a:avLst/>
          </a:prstGeom>
        </p:spPr>
        <p:txBody>
          <a:bodyPr rtlCol="0">
            <a:normAutofit fontScale="77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17463" fontAlgn="auto">
              <a:buFont typeface="Wingdings" panose="05000000000000000000" pitchFamily="2" charset="2"/>
              <a:buNone/>
              <a:defRPr/>
            </a:pPr>
            <a:r>
              <a:rPr lang="en-US" altLang="uk-UA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Substitution reactions</a:t>
            </a:r>
            <a:endParaRPr lang="uk-UA" altLang="uk-UA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7463" fontAlgn="auto">
              <a:buFont typeface="Wingdings" panose="05000000000000000000" pitchFamily="2" charset="2"/>
              <a:buNone/>
              <a:defRPr/>
            </a:pPr>
            <a:r>
              <a:rPr lang="en-US" altLang="uk-UA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Replacement of hydrogen atoms in a hydrocarbon residue</a:t>
            </a:r>
            <a:endParaRPr lang="uk-UA" altLang="uk-UA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Object 9">
            <a:extLst>
              <a:ext uri="{FF2B5EF4-FFF2-40B4-BE49-F238E27FC236}">
                <a16:creationId xmlns:a16="http://schemas.microsoft.com/office/drawing/2014/main" id="{8736EC89-03EF-44E9-B6D9-25CC559B4B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8461812"/>
              </p:ext>
            </p:extLst>
          </p:nvPr>
        </p:nvGraphicFramePr>
        <p:xfrm>
          <a:off x="2079625" y="1617533"/>
          <a:ext cx="8032750" cy="195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4635561" imgH="1118088" progId="ChemDraw.Document.6.0">
                  <p:embed/>
                </p:oleObj>
              </mc:Choice>
              <mc:Fallback>
                <p:oleObj name="CS ChemDraw Drawing" r:id="rId2" imgW="4635561" imgH="1118088" progId="ChemDraw.Document.6.0">
                  <p:embed/>
                  <p:pic>
                    <p:nvPicPr>
                      <p:cNvPr id="202759" name="Object 9">
                        <a:extLst>
                          <a:ext uri="{FF2B5EF4-FFF2-40B4-BE49-F238E27FC236}">
                            <a16:creationId xmlns:a16="http://schemas.microsoft.com/office/drawing/2014/main" id="{B43A6A10-7929-4884-81D5-217CF43C409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9625" y="1617533"/>
                        <a:ext cx="8032750" cy="1952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597A3B3-C1F4-45B2-971F-AA3B065E79D3}"/>
              </a:ext>
            </a:extLst>
          </p:cNvPr>
          <p:cNvSpPr>
            <a:spLocks/>
          </p:cNvSpPr>
          <p:nvPr/>
        </p:nvSpPr>
        <p:spPr bwMode="auto">
          <a:xfrm>
            <a:off x="4114832" y="4039119"/>
            <a:ext cx="2809194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17463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en-US" alt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Oxidation reactions</a:t>
            </a:r>
            <a:endParaRPr lang="uk-UA" alt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Object 11">
            <a:extLst>
              <a:ext uri="{FF2B5EF4-FFF2-40B4-BE49-F238E27FC236}">
                <a16:creationId xmlns:a16="http://schemas.microsoft.com/office/drawing/2014/main" id="{DD71C00F-D134-4685-81AD-38A5AAC45B3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5060037"/>
              </p:ext>
            </p:extLst>
          </p:nvPr>
        </p:nvGraphicFramePr>
        <p:xfrm>
          <a:off x="3323123" y="4599506"/>
          <a:ext cx="4392613" cy="157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2483791" imgH="888081" progId="ChemDraw.Document.6.0">
                  <p:embed/>
                </p:oleObj>
              </mc:Choice>
              <mc:Fallback>
                <p:oleObj name="CS ChemDraw Drawing" r:id="rId4" imgW="2483791" imgH="888081" progId="ChemDraw.Document.6.0">
                  <p:embed/>
                  <p:pic>
                    <p:nvPicPr>
                      <p:cNvPr id="202762" name="Object 11">
                        <a:extLst>
                          <a:ext uri="{FF2B5EF4-FFF2-40B4-BE49-F238E27FC236}">
                            <a16:creationId xmlns:a16="http://schemas.microsoft.com/office/drawing/2014/main" id="{1935AF6E-87E6-4FC8-8BF7-12940C45997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3123" y="4599506"/>
                        <a:ext cx="4392613" cy="1571625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52EC62C-648D-4BBB-879A-9BAAC1FED5A9}"/>
              </a:ext>
            </a:extLst>
          </p:cNvPr>
          <p:cNvSpPr/>
          <p:nvPr/>
        </p:nvSpPr>
        <p:spPr bwMode="auto">
          <a:xfrm>
            <a:off x="2256568" y="3279353"/>
            <a:ext cx="1483337" cy="27991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butanal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D4BD6E2-DB40-4A8B-8C66-49C9172C7F83}"/>
              </a:ext>
            </a:extLst>
          </p:cNvPr>
          <p:cNvSpPr/>
          <p:nvPr/>
        </p:nvSpPr>
        <p:spPr bwMode="auto">
          <a:xfrm>
            <a:off x="6900102" y="3279352"/>
            <a:ext cx="2505155" cy="27991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l-GR" dirty="0">
                <a:solidFill>
                  <a:schemeClr val="tx1"/>
                </a:solidFill>
                <a:latin typeface="Arial" panose="020B0604020202020204" pitchFamily="34" charset="0"/>
              </a:rPr>
              <a:t>α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-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</a:rPr>
              <a:t>chlorobutanal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DF248A8-4721-4158-A2E0-45B5E44E368D}"/>
              </a:ext>
            </a:extLst>
          </p:cNvPr>
          <p:cNvSpPr/>
          <p:nvPr/>
        </p:nvSpPr>
        <p:spPr bwMode="auto">
          <a:xfrm>
            <a:off x="3323123" y="5835228"/>
            <a:ext cx="1483337" cy="27991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Aldehyde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C2344CA-C55C-48A8-AFF9-567549D33D6B}"/>
              </a:ext>
            </a:extLst>
          </p:cNvPr>
          <p:cNvSpPr/>
          <p:nvPr/>
        </p:nvSpPr>
        <p:spPr bwMode="auto">
          <a:xfrm>
            <a:off x="5519429" y="5835228"/>
            <a:ext cx="2187683" cy="27991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Carboxylic acid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6022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7F35BD-3D39-492B-8C5C-3187BA17BB39}"/>
              </a:ext>
            </a:extLst>
          </p:cNvPr>
          <p:cNvSpPr txBox="1"/>
          <p:nvPr/>
        </p:nvSpPr>
        <p:spPr>
          <a:xfrm>
            <a:off x="3048000" y="189045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uk-UA" b="1" dirty="0">
                <a:ln>
                  <a:noFill/>
                </a:ln>
              </a:rPr>
              <a:t>Chemical properties</a:t>
            </a:r>
            <a:endParaRPr lang="ru-RU" dirty="0"/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CEF3B825-948E-4710-9CC0-B559822EBD21}"/>
              </a:ext>
            </a:extLst>
          </p:cNvPr>
          <p:cNvSpPr txBox="1">
            <a:spLocks/>
          </p:cNvSpPr>
          <p:nvPr/>
        </p:nvSpPr>
        <p:spPr>
          <a:xfrm>
            <a:off x="273698" y="4668515"/>
            <a:ext cx="11153192" cy="777875"/>
          </a:xfrm>
          <a:prstGeom prst="rect">
            <a:avLst/>
          </a:prstGeom>
        </p:spPr>
        <p:txBody>
          <a:bodyPr rtlCol="0"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4138" indent="0" algn="just" fontAlgn="auto">
              <a:buFont typeface="Wingdings" panose="05000000000000000000" pitchFamily="2" charset="2"/>
              <a:buNone/>
              <a:defRPr/>
            </a:pPr>
            <a:r>
              <a:rPr lang="en-US" altLang="uk-UA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uk-UA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"silver mirror"</a:t>
            </a:r>
            <a:r>
              <a:rPr lang="en-US" altLang="uk-UA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reaction is characteristic </a:t>
            </a:r>
            <a:r>
              <a:rPr lang="en-US" altLang="uk-UA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only for aldehydes.</a:t>
            </a:r>
            <a:r>
              <a:rPr lang="uk-UA" altLang="uk-UA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4" name="Object 7">
            <a:extLst>
              <a:ext uri="{FF2B5EF4-FFF2-40B4-BE49-F238E27FC236}">
                <a16:creationId xmlns:a16="http://schemas.microsoft.com/office/drawing/2014/main" id="{C57D629D-45CE-4FC1-8532-3FF21364D9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3776513"/>
              </p:ext>
            </p:extLst>
          </p:nvPr>
        </p:nvGraphicFramePr>
        <p:xfrm>
          <a:off x="2524125" y="1300553"/>
          <a:ext cx="7143750" cy="228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3821889" imgH="1218751" progId="ChemDraw.Document.6.0">
                  <p:embed/>
                </p:oleObj>
              </mc:Choice>
              <mc:Fallback>
                <p:oleObj name="CS ChemDraw Drawing" r:id="rId2" imgW="3821889" imgH="1218751" progId="ChemDraw.Document.6.0">
                  <p:embed/>
                  <p:pic>
                    <p:nvPicPr>
                      <p:cNvPr id="203785" name="Object 7">
                        <a:extLst>
                          <a:ext uri="{FF2B5EF4-FFF2-40B4-BE49-F238E27FC236}">
                            <a16:creationId xmlns:a16="http://schemas.microsoft.com/office/drawing/2014/main" id="{CC93F14F-9DA0-44CA-9792-35579756568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4125" y="1300553"/>
                        <a:ext cx="7143750" cy="2281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66A758E-9810-4DC7-AD2F-4DC899F9FE11}"/>
              </a:ext>
            </a:extLst>
          </p:cNvPr>
          <p:cNvSpPr/>
          <p:nvPr/>
        </p:nvSpPr>
        <p:spPr bwMode="auto">
          <a:xfrm>
            <a:off x="6869258" y="3289040"/>
            <a:ext cx="2349387" cy="27991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Propionic acid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4623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68BB20-06DC-4F6A-88CF-EEC7B3D72D2E}"/>
              </a:ext>
            </a:extLst>
          </p:cNvPr>
          <p:cNvSpPr txBox="1"/>
          <p:nvPr/>
        </p:nvSpPr>
        <p:spPr>
          <a:xfrm>
            <a:off x="3048000" y="189045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uk-UA" b="1" dirty="0">
                <a:ln>
                  <a:noFill/>
                </a:ln>
              </a:rPr>
              <a:t>Chemical properties</a:t>
            </a:r>
            <a:endParaRPr lang="ru-RU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9CDFB05-48CA-4396-9925-3A93ADEC4524}"/>
              </a:ext>
            </a:extLst>
          </p:cNvPr>
          <p:cNvSpPr txBox="1">
            <a:spLocks noChangeArrowheads="1"/>
          </p:cNvSpPr>
          <p:nvPr/>
        </p:nvSpPr>
        <p:spPr>
          <a:xfrm>
            <a:off x="428624" y="1357313"/>
            <a:ext cx="11607865" cy="1379667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8" indent="20638" algn="just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Condensation reactions </a:t>
            </a:r>
            <a:r>
              <a:rPr lang="en-US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reactions of combining aldehydes and ketones with the formation of new carbon-carbon bonds</a:t>
            </a: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A29E85C6-D6FE-4747-A60D-BDD18CB2EB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3903360"/>
              </p:ext>
            </p:extLst>
          </p:nvPr>
        </p:nvGraphicFramePr>
        <p:xfrm>
          <a:off x="2200858" y="2339133"/>
          <a:ext cx="7383463" cy="152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4717932" imgH="968792" progId="ChemDraw.Document.6.0">
                  <p:embed/>
                </p:oleObj>
              </mc:Choice>
              <mc:Fallback>
                <p:oleObj name="CS ChemDraw Drawing" r:id="rId2" imgW="4717932" imgH="968792" progId="ChemDraw.Document.6.0">
                  <p:embed/>
                  <p:pic>
                    <p:nvPicPr>
                      <p:cNvPr id="204806" name="Object 4">
                        <a:extLst>
                          <a:ext uri="{FF2B5EF4-FFF2-40B4-BE49-F238E27FC236}">
                            <a16:creationId xmlns:a16="http://schemas.microsoft.com/office/drawing/2014/main" id="{9212C84B-CD8A-4D53-B606-1FEAC6CCD1A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0858" y="2339133"/>
                        <a:ext cx="7383463" cy="1525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6">
            <a:extLst>
              <a:ext uri="{FF2B5EF4-FFF2-40B4-BE49-F238E27FC236}">
                <a16:creationId xmlns:a16="http://schemas.microsoft.com/office/drawing/2014/main" id="{D8304B87-B171-429F-B667-B50EBBFC91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0102346"/>
              </p:ext>
            </p:extLst>
          </p:nvPr>
        </p:nvGraphicFramePr>
        <p:xfrm>
          <a:off x="2328862" y="4121021"/>
          <a:ext cx="7534275" cy="2640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4928135" imgH="1721906" progId="ChemDraw.Document.6.0">
                  <p:embed/>
                </p:oleObj>
              </mc:Choice>
              <mc:Fallback>
                <p:oleObj name="CS ChemDraw Drawing" r:id="rId4" imgW="4928135" imgH="1721906" progId="ChemDraw.Document.6.0">
                  <p:embed/>
                  <p:pic>
                    <p:nvPicPr>
                      <p:cNvPr id="204808" name="Object 6">
                        <a:extLst>
                          <a:ext uri="{FF2B5EF4-FFF2-40B4-BE49-F238E27FC236}">
                            <a16:creationId xmlns:a16="http://schemas.microsoft.com/office/drawing/2014/main" id="{232B2688-332F-4F78-B340-5D598C4A2F2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8862" y="4121021"/>
                        <a:ext cx="7534275" cy="2640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7AF37E7-3862-4E8A-9834-E4D234E333B7}"/>
              </a:ext>
            </a:extLst>
          </p:cNvPr>
          <p:cNvSpPr/>
          <p:nvPr/>
        </p:nvSpPr>
        <p:spPr bwMode="auto">
          <a:xfrm>
            <a:off x="6975005" y="3572993"/>
            <a:ext cx="2349387" cy="27991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3-hydroxybutanal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FDACAC0-438E-49CC-A237-F007B7CE2233}"/>
              </a:ext>
            </a:extLst>
          </p:cNvPr>
          <p:cNvSpPr/>
          <p:nvPr/>
        </p:nvSpPr>
        <p:spPr bwMode="auto">
          <a:xfrm>
            <a:off x="6794613" y="5301067"/>
            <a:ext cx="2349387" cy="27991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3-hydroxybutanal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159BC50-7907-4D90-9AB7-44164FDDD9DA}"/>
              </a:ext>
            </a:extLst>
          </p:cNvPr>
          <p:cNvSpPr/>
          <p:nvPr/>
        </p:nvSpPr>
        <p:spPr bwMode="auto">
          <a:xfrm>
            <a:off x="3131974" y="6482343"/>
            <a:ext cx="3843031" cy="373224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2-butenal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(Crotonaldehyde)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3203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4">
  <a:themeElements>
    <a:clrScheme name="powerpoint-template-24 15">
      <a:dk1>
        <a:srgbClr val="4D4D4D"/>
      </a:dk1>
      <a:lt1>
        <a:srgbClr val="FFFFFF"/>
      </a:lt1>
      <a:dk2>
        <a:srgbClr val="4D4D4D"/>
      </a:dk2>
      <a:lt2>
        <a:srgbClr val="2D2D2D"/>
      </a:lt2>
      <a:accent1>
        <a:srgbClr val="353535"/>
      </a:accent1>
      <a:accent2>
        <a:srgbClr val="4F4F4F"/>
      </a:accent2>
      <a:accent3>
        <a:srgbClr val="FFFFFF"/>
      </a:accent3>
      <a:accent4>
        <a:srgbClr val="404040"/>
      </a:accent4>
      <a:accent5>
        <a:srgbClr val="AEAEAE"/>
      </a:accent5>
      <a:accent6>
        <a:srgbClr val="474747"/>
      </a:accent6>
      <a:hlink>
        <a:srgbClr val="7D7D7D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uk-U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uk-U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0E0F83"/>
        </a:lt2>
        <a:accent1>
          <a:srgbClr val="4049D2"/>
        </a:accent1>
        <a:accent2>
          <a:srgbClr val="494FD9"/>
        </a:accent2>
        <a:accent3>
          <a:srgbClr val="FFFFFF"/>
        </a:accent3>
        <a:accent4>
          <a:srgbClr val="404040"/>
        </a:accent4>
        <a:accent5>
          <a:srgbClr val="AFB1E5"/>
        </a:accent5>
        <a:accent6>
          <a:srgbClr val="4147C4"/>
        </a:accent6>
        <a:hlink>
          <a:srgbClr val="757DD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4B8ACD"/>
        </a:lt2>
        <a:accent1>
          <a:srgbClr val="5C98C2"/>
        </a:accent1>
        <a:accent2>
          <a:srgbClr val="93BAD6"/>
        </a:accent2>
        <a:accent3>
          <a:srgbClr val="FFFFFF"/>
        </a:accent3>
        <a:accent4>
          <a:srgbClr val="404040"/>
        </a:accent4>
        <a:accent5>
          <a:srgbClr val="B5CADD"/>
        </a:accent5>
        <a:accent6>
          <a:srgbClr val="85A8C2"/>
        </a:accent6>
        <a:hlink>
          <a:srgbClr val="AECDE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114682"/>
        </a:lt2>
        <a:accent1>
          <a:srgbClr val="295B99"/>
        </a:accent1>
        <a:accent2>
          <a:srgbClr val="406DA6"/>
        </a:accent2>
        <a:accent3>
          <a:srgbClr val="FFFFFF"/>
        </a:accent3>
        <a:accent4>
          <a:srgbClr val="404040"/>
        </a:accent4>
        <a:accent5>
          <a:srgbClr val="ACB5CA"/>
        </a:accent5>
        <a:accent6>
          <a:srgbClr val="396296"/>
        </a:accent6>
        <a:hlink>
          <a:srgbClr val="5F84B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1984CC"/>
        </a:lt2>
        <a:accent1>
          <a:srgbClr val="0960AF"/>
        </a:accent1>
        <a:accent2>
          <a:srgbClr val="05438C"/>
        </a:accent2>
        <a:accent3>
          <a:srgbClr val="FFFFFF"/>
        </a:accent3>
        <a:accent4>
          <a:srgbClr val="404040"/>
        </a:accent4>
        <a:accent5>
          <a:srgbClr val="AAB6D4"/>
        </a:accent5>
        <a:accent6>
          <a:srgbClr val="043C7E"/>
        </a:accent6>
        <a:hlink>
          <a:srgbClr val="02306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116DE4"/>
        </a:lt2>
        <a:accent1>
          <a:srgbClr val="235CAF"/>
        </a:accent1>
        <a:accent2>
          <a:srgbClr val="54A1EE"/>
        </a:accent2>
        <a:accent3>
          <a:srgbClr val="FFFFFF"/>
        </a:accent3>
        <a:accent4>
          <a:srgbClr val="404040"/>
        </a:accent4>
        <a:accent5>
          <a:srgbClr val="ACB5D4"/>
        </a:accent5>
        <a:accent6>
          <a:srgbClr val="4B91D8"/>
        </a:accent6>
        <a:hlink>
          <a:srgbClr val="1391E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246DD8"/>
        </a:lt2>
        <a:accent1>
          <a:srgbClr val="2FC5F1"/>
        </a:accent1>
        <a:accent2>
          <a:srgbClr val="218DEB"/>
        </a:accent2>
        <a:accent3>
          <a:srgbClr val="FFFFFF"/>
        </a:accent3>
        <a:accent4>
          <a:srgbClr val="404040"/>
        </a:accent4>
        <a:accent5>
          <a:srgbClr val="ADDFF7"/>
        </a:accent5>
        <a:accent6>
          <a:srgbClr val="1D7FD5"/>
        </a:accent6>
        <a:hlink>
          <a:srgbClr val="39A1E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4377BA"/>
        </a:lt2>
        <a:accent1>
          <a:srgbClr val="5793D1"/>
        </a:accent1>
        <a:accent2>
          <a:srgbClr val="5FA2DB"/>
        </a:accent2>
        <a:accent3>
          <a:srgbClr val="FFFFFF"/>
        </a:accent3>
        <a:accent4>
          <a:srgbClr val="404040"/>
        </a:accent4>
        <a:accent5>
          <a:srgbClr val="B4C8E5"/>
        </a:accent5>
        <a:accent6>
          <a:srgbClr val="5592C6"/>
        </a:accent6>
        <a:hlink>
          <a:srgbClr val="68AEE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4377BA"/>
        </a:lt2>
        <a:accent1>
          <a:srgbClr val="5793D1"/>
        </a:accent1>
        <a:accent2>
          <a:srgbClr val="5FA2DB"/>
        </a:accent2>
        <a:accent3>
          <a:srgbClr val="FFFFFF"/>
        </a:accent3>
        <a:accent4>
          <a:srgbClr val="404040"/>
        </a:accent4>
        <a:accent5>
          <a:srgbClr val="B4C8E5"/>
        </a:accent5>
        <a:accent6>
          <a:srgbClr val="5592C6"/>
        </a:accent6>
        <a:hlink>
          <a:srgbClr val="A29AA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0067B5"/>
        </a:lt2>
        <a:accent1>
          <a:srgbClr val="1881BF"/>
        </a:accent1>
        <a:accent2>
          <a:srgbClr val="39B0DA"/>
        </a:accent2>
        <a:accent3>
          <a:srgbClr val="FFFFFF"/>
        </a:accent3>
        <a:accent4>
          <a:srgbClr val="404040"/>
        </a:accent4>
        <a:accent5>
          <a:srgbClr val="ABC1DC"/>
        </a:accent5>
        <a:accent6>
          <a:srgbClr val="339FC5"/>
        </a:accent6>
        <a:hlink>
          <a:srgbClr val="40B0D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0F4FBE"/>
        </a:lt2>
        <a:accent1>
          <a:srgbClr val="0664E4"/>
        </a:accent1>
        <a:accent2>
          <a:srgbClr val="0A8AF4"/>
        </a:accent2>
        <a:accent3>
          <a:srgbClr val="FFFFFF"/>
        </a:accent3>
        <a:accent4>
          <a:srgbClr val="404040"/>
        </a:accent4>
        <a:accent5>
          <a:srgbClr val="AAB8EF"/>
        </a:accent5>
        <a:accent6>
          <a:srgbClr val="087DDD"/>
        </a:accent6>
        <a:hlink>
          <a:srgbClr val="0B99F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0345B9"/>
        </a:lt2>
        <a:accent1>
          <a:srgbClr val="1E65CA"/>
        </a:accent1>
        <a:accent2>
          <a:srgbClr val="2C77D1"/>
        </a:accent2>
        <a:accent3>
          <a:srgbClr val="FFFFFF"/>
        </a:accent3>
        <a:accent4>
          <a:srgbClr val="404040"/>
        </a:accent4>
        <a:accent5>
          <a:srgbClr val="ABB8E1"/>
        </a:accent5>
        <a:accent6>
          <a:srgbClr val="276BBD"/>
        </a:accent6>
        <a:hlink>
          <a:srgbClr val="4091DE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4D4D4D"/>
        </a:dk1>
        <a:lt1>
          <a:srgbClr val="FFFFFF"/>
        </a:lt1>
        <a:dk2>
          <a:srgbClr val="4D4D4D"/>
        </a:dk2>
        <a:lt2>
          <a:srgbClr val="5CA3E0"/>
        </a:lt2>
        <a:accent1>
          <a:srgbClr val="6DAFE4"/>
        </a:accent1>
        <a:accent2>
          <a:srgbClr val="72B3E5"/>
        </a:accent2>
        <a:accent3>
          <a:srgbClr val="FFFFFF"/>
        </a:accent3>
        <a:accent4>
          <a:srgbClr val="404040"/>
        </a:accent4>
        <a:accent5>
          <a:srgbClr val="BAD4EF"/>
        </a:accent5>
        <a:accent6>
          <a:srgbClr val="67A2CF"/>
        </a:accent6>
        <a:hlink>
          <a:srgbClr val="7DB8E6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4D4D4D"/>
        </a:dk1>
        <a:lt1>
          <a:srgbClr val="FFFFFF"/>
        </a:lt1>
        <a:dk2>
          <a:srgbClr val="4D4D4D"/>
        </a:dk2>
        <a:lt2>
          <a:srgbClr val="2D2D2D"/>
        </a:lt2>
        <a:accent1>
          <a:srgbClr val="353535"/>
        </a:accent1>
        <a:accent2>
          <a:srgbClr val="4F4F4F"/>
        </a:accent2>
        <a:accent3>
          <a:srgbClr val="FFFFFF"/>
        </a:accent3>
        <a:accent4>
          <a:srgbClr val="404040"/>
        </a:accent4>
        <a:accent5>
          <a:srgbClr val="AEAEAE"/>
        </a:accent5>
        <a:accent6>
          <a:srgbClr val="474747"/>
        </a:accent6>
        <a:hlink>
          <a:srgbClr val="7D7D7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Тема4" id="{906ED1E3-D041-455B-880E-BA5CA26BB8F7}" vid="{15D3454D-DD53-4BE6-BB98-18D4495B76E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Тема4</Template>
  <TotalTime>130</TotalTime>
  <Words>447</Words>
  <Application>Microsoft Office PowerPoint</Application>
  <PresentationFormat>Широкоэкранный</PresentationFormat>
  <Paragraphs>107</Paragraphs>
  <Slides>19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Constantia</vt:lpstr>
      <vt:lpstr>Microsoft Sans Serif</vt:lpstr>
      <vt:lpstr>Times New Roman</vt:lpstr>
      <vt:lpstr>Wingdings</vt:lpstr>
      <vt:lpstr>Тема4</vt:lpstr>
      <vt:lpstr>CS ChemDraw Drawing</vt:lpstr>
      <vt:lpstr>Lecture 10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10</dc:title>
  <dc:creator>ivan.shyshkin@onmedu.edu.ua</dc:creator>
  <cp:lastModifiedBy>ivan.shyshkin@onmedu.edu.ua</cp:lastModifiedBy>
  <cp:revision>13</cp:revision>
  <dcterms:created xsi:type="dcterms:W3CDTF">2023-02-26T15:52:20Z</dcterms:created>
  <dcterms:modified xsi:type="dcterms:W3CDTF">2023-02-26T18:05:07Z</dcterms:modified>
</cp:coreProperties>
</file>