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4" r:id="rId13"/>
    <p:sldId id="267" r:id="rId14"/>
    <p:sldId id="276" r:id="rId15"/>
    <p:sldId id="275" r:id="rId16"/>
    <p:sldId id="268" r:id="rId17"/>
    <p:sldId id="269" r:id="rId18"/>
    <p:sldId id="270" r:id="rId19"/>
    <p:sldId id="271" r:id="rId20"/>
    <p:sldId id="272" r:id="rId21"/>
    <p:sldId id="273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77" r:id="rId30"/>
    <p:sldId id="278" r:id="rId31"/>
  </p:sldIdLst>
  <p:sldSz cx="12192000" cy="6858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53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E709B35-4EE9-49A9-AF09-42E3859E13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22400" y="8382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ru-RU" altLang="uk-UA" noProof="0"/>
              <a:t>Образец заголовка</a:t>
            </a:r>
            <a:endParaRPr lang="en-US" altLang="uk-UA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0D122D3-53A0-4270-9EA7-889064B25C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22400" y="1524000"/>
            <a:ext cx="103632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ru-RU" altLang="uk-UA" noProof="0"/>
              <a:t>Образец подзаголовка</a:t>
            </a:r>
            <a:endParaRPr lang="en-US" altLang="uk-UA" noProof="0"/>
          </a:p>
        </p:txBody>
      </p:sp>
    </p:spTree>
    <p:extLst>
      <p:ext uri="{BB962C8B-B14F-4D97-AF65-F5344CB8AC3E}">
        <p14:creationId xmlns:p14="http://schemas.microsoft.com/office/powerpoint/2010/main" val="1867170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B71E3-EF87-4BCF-B359-47DB510F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929D89B-6472-4233-8BF4-04114A8C7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90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675429-53EB-4CD4-B198-DA27DAA17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C339FEB-7AF3-41E8-9384-B98E04080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8192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0B7EC0-87F4-4A0C-A175-BDC8D8DD2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059F9F2-109C-41EC-B23C-F25661611F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1828800"/>
            <a:ext cx="4775200" cy="4800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02538B0-178A-4758-B489-0CEE0E4AD3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4775200" cy="4800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0620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DB7D57-4AB0-4A25-A441-59846BC1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9564034-9AC8-4763-876A-4F987EFB9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12E7957-AA68-41B5-A922-B9FAB1504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4F5A01A-5C61-4FBC-B7BE-B714C400C7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F232A9B4-E381-4809-80BC-4D48AFE59E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8937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B01ED-C8E0-4853-BCA7-2F974294F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4843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2988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40026-7910-4FFD-B619-192D2719A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8B88006-8887-43AA-A37D-492407469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17ADBC7-550E-441D-B067-4EDAC5714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70279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4DA29-C561-4364-AA39-9FCE1877F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A8C39BC4-BC4D-442C-8B4A-0A82A9C59C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E799F2F-6902-489D-99B5-5FDB94036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62157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391B1-6C85-4147-8023-6F5C20969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CCB9FE1-612B-4DFB-84BF-153F504CA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5209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C98DF22C-0047-4892-9DFD-002735432E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67800" y="304800"/>
            <a:ext cx="2616200" cy="6324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F35CD84-7709-491D-9F8C-86DBE3498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9200" y="304800"/>
            <a:ext cx="7645400" cy="63246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1989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F74EFC2-A616-417E-A9E3-98330D7263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0" y="304801"/>
            <a:ext cx="86360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редагувати стиль зразка заголовка</a:t>
            </a:r>
            <a:endParaRPr lang="en-US" altLang="uk-UA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12D2949-1F3D-4CDC-B711-8104A592C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828800"/>
            <a:ext cx="97536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відредагувати стилі зразків тексту</a:t>
            </a:r>
          </a:p>
          <a:p>
            <a:pPr lvl="1"/>
            <a:r>
              <a:rPr lang="uk-UA" altLang="uk-UA"/>
              <a:t>Другий рівень</a:t>
            </a:r>
          </a:p>
          <a:p>
            <a:pPr lvl="2"/>
            <a:r>
              <a:rPr lang="uk-UA" altLang="uk-UA"/>
              <a:t>Третій рівень</a:t>
            </a:r>
          </a:p>
          <a:p>
            <a:pPr lvl="3"/>
            <a:r>
              <a:rPr lang="uk-UA" altLang="uk-UA"/>
              <a:t>Четвертий рівень</a:t>
            </a:r>
          </a:p>
          <a:p>
            <a:pPr lvl="4"/>
            <a:r>
              <a:rPr lang="uk-UA" altLang="uk-UA"/>
              <a:t>П’ятий рівень</a:t>
            </a:r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528283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7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12.emf"/><Relationship Id="rId7" Type="http://schemas.openxmlformats.org/officeDocument/2006/relationships/image" Target="../media/image14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image" Target="../media/image24.wmf"/><Relationship Id="rId7" Type="http://schemas.openxmlformats.org/officeDocument/2006/relationships/image" Target="../media/image26.wmf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3.bin"/><Relationship Id="rId9" Type="http://schemas.openxmlformats.org/officeDocument/2006/relationships/image" Target="../media/image27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image" Target="../media/image28.wmf"/><Relationship Id="rId7" Type="http://schemas.openxmlformats.org/officeDocument/2006/relationships/image" Target="../media/image30.wmf"/><Relationship Id="rId2" Type="http://schemas.openxmlformats.org/officeDocument/2006/relationships/oleObject" Target="../embeddings/oleObject2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7.bin"/><Relationship Id="rId9" Type="http://schemas.openxmlformats.org/officeDocument/2006/relationships/image" Target="../media/image3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oleObject" Target="../embeddings/oleObject30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emf"/><Relationship Id="rId4" Type="http://schemas.openxmlformats.org/officeDocument/2006/relationships/oleObject" Target="../embeddings/oleObject3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oleObject" Target="../embeddings/oleObject32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emf"/><Relationship Id="rId4" Type="http://schemas.openxmlformats.org/officeDocument/2006/relationships/oleObject" Target="../embeddings/oleObject3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oleObject" Target="../embeddings/oleObject34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emf"/><Relationship Id="rId4" Type="http://schemas.openxmlformats.org/officeDocument/2006/relationships/oleObject" Target="../embeddings/oleObject3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oleObject" Target="../embeddings/oleObject36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37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7" Type="http://schemas.openxmlformats.org/officeDocument/2006/relationships/image" Target="../media/image42.wmf"/><Relationship Id="rId2" Type="http://schemas.openxmlformats.org/officeDocument/2006/relationships/oleObject" Target="../embeddings/oleObject3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0.bin"/><Relationship Id="rId5" Type="http://schemas.openxmlformats.org/officeDocument/2006/relationships/image" Target="../media/image41.wmf"/><Relationship Id="rId4" Type="http://schemas.openxmlformats.org/officeDocument/2006/relationships/oleObject" Target="../embeddings/oleObject3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oleObject" Target="../embeddings/oleObject41.bin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oleObject" Target="../embeddings/oleObject42.bin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3" Type="http://schemas.openxmlformats.org/officeDocument/2006/relationships/image" Target="../media/image45.wmf"/><Relationship Id="rId7" Type="http://schemas.openxmlformats.org/officeDocument/2006/relationships/image" Target="../media/image47.wmf"/><Relationship Id="rId2" Type="http://schemas.openxmlformats.org/officeDocument/2006/relationships/oleObject" Target="../embeddings/oleObject4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5.bin"/><Relationship Id="rId11" Type="http://schemas.openxmlformats.org/officeDocument/2006/relationships/image" Target="../media/image49.wmf"/><Relationship Id="rId5" Type="http://schemas.openxmlformats.org/officeDocument/2006/relationships/image" Target="../media/image46.wmf"/><Relationship Id="rId10" Type="http://schemas.openxmlformats.org/officeDocument/2006/relationships/oleObject" Target="../embeddings/oleObject47.bin"/><Relationship Id="rId4" Type="http://schemas.openxmlformats.org/officeDocument/2006/relationships/oleObject" Target="../embeddings/oleObject44.bin"/><Relationship Id="rId9" Type="http://schemas.openxmlformats.org/officeDocument/2006/relationships/image" Target="../media/image48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7" Type="http://schemas.openxmlformats.org/officeDocument/2006/relationships/image" Target="../media/image52.wmf"/><Relationship Id="rId2" Type="http://schemas.openxmlformats.org/officeDocument/2006/relationships/oleObject" Target="../embeddings/oleObject4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0.bin"/><Relationship Id="rId5" Type="http://schemas.openxmlformats.org/officeDocument/2006/relationships/image" Target="../media/image51.wmf"/><Relationship Id="rId4" Type="http://schemas.openxmlformats.org/officeDocument/2006/relationships/oleObject" Target="../embeddings/oleObject49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7" Type="http://schemas.openxmlformats.org/officeDocument/2006/relationships/image" Target="../media/image55.wmf"/><Relationship Id="rId2" Type="http://schemas.openxmlformats.org/officeDocument/2006/relationships/oleObject" Target="../embeddings/oleObject5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54.wmf"/><Relationship Id="rId4" Type="http://schemas.openxmlformats.org/officeDocument/2006/relationships/oleObject" Target="../embeddings/oleObject52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oleObject" Target="../embeddings/oleObject54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wmf"/><Relationship Id="rId4" Type="http://schemas.openxmlformats.org/officeDocument/2006/relationships/oleObject" Target="../embeddings/oleObject55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oleObject" Target="../embeddings/oleObject56.bin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oleObject" Target="../embeddings/oleObject57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wmf"/><Relationship Id="rId4" Type="http://schemas.openxmlformats.org/officeDocument/2006/relationships/oleObject" Target="../embeddings/oleObject58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oleObject" Target="../embeddings/oleObject59.bin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13" Type="http://schemas.openxmlformats.org/officeDocument/2006/relationships/image" Target="../media/image73.emf"/><Relationship Id="rId18" Type="http://schemas.openxmlformats.org/officeDocument/2006/relationships/image" Target="../media/image77.emf"/><Relationship Id="rId3" Type="http://schemas.openxmlformats.org/officeDocument/2006/relationships/image" Target="../media/image63.emf"/><Relationship Id="rId7" Type="http://schemas.openxmlformats.org/officeDocument/2006/relationships/image" Target="../media/image67.emf"/><Relationship Id="rId12" Type="http://schemas.openxmlformats.org/officeDocument/2006/relationships/image" Target="../media/image72.emf"/><Relationship Id="rId17" Type="http://schemas.openxmlformats.org/officeDocument/2006/relationships/image" Target="../media/image76.wmf"/><Relationship Id="rId2" Type="http://schemas.openxmlformats.org/officeDocument/2006/relationships/image" Target="../media/image62.emf"/><Relationship Id="rId16" Type="http://schemas.openxmlformats.org/officeDocument/2006/relationships/oleObject" Target="../embeddings/oleObject60.bin"/><Relationship Id="rId20" Type="http://schemas.openxmlformats.org/officeDocument/2006/relationships/image" Target="../media/image7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emf"/><Relationship Id="rId11" Type="http://schemas.openxmlformats.org/officeDocument/2006/relationships/image" Target="../media/image71.emf"/><Relationship Id="rId5" Type="http://schemas.openxmlformats.org/officeDocument/2006/relationships/image" Target="../media/image65.emf"/><Relationship Id="rId15" Type="http://schemas.openxmlformats.org/officeDocument/2006/relationships/image" Target="../media/image75.emf"/><Relationship Id="rId10" Type="http://schemas.openxmlformats.org/officeDocument/2006/relationships/image" Target="../media/image70.emf"/><Relationship Id="rId19" Type="http://schemas.openxmlformats.org/officeDocument/2006/relationships/image" Target="../media/image78.emf"/><Relationship Id="rId4" Type="http://schemas.openxmlformats.org/officeDocument/2006/relationships/image" Target="../media/image64.emf"/><Relationship Id="rId9" Type="http://schemas.openxmlformats.org/officeDocument/2006/relationships/image" Target="../media/image69.emf"/><Relationship Id="rId14" Type="http://schemas.openxmlformats.org/officeDocument/2006/relationships/image" Target="../media/image74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emf"/><Relationship Id="rId13" Type="http://schemas.openxmlformats.org/officeDocument/2006/relationships/image" Target="../media/image78.emf"/><Relationship Id="rId3" Type="http://schemas.openxmlformats.org/officeDocument/2006/relationships/image" Target="../media/image63.emf"/><Relationship Id="rId7" Type="http://schemas.openxmlformats.org/officeDocument/2006/relationships/image" Target="../media/image73.emf"/><Relationship Id="rId12" Type="http://schemas.openxmlformats.org/officeDocument/2006/relationships/image" Target="../media/image76.w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emf"/><Relationship Id="rId11" Type="http://schemas.openxmlformats.org/officeDocument/2006/relationships/oleObject" Target="../embeddings/oleObject61.bin"/><Relationship Id="rId5" Type="http://schemas.openxmlformats.org/officeDocument/2006/relationships/image" Target="../media/image71.emf"/><Relationship Id="rId10" Type="http://schemas.openxmlformats.org/officeDocument/2006/relationships/image" Target="../media/image82.emf"/><Relationship Id="rId4" Type="http://schemas.openxmlformats.org/officeDocument/2006/relationships/image" Target="../media/image64.emf"/><Relationship Id="rId9" Type="http://schemas.openxmlformats.org/officeDocument/2006/relationships/image" Target="../media/image81.emf"/><Relationship Id="rId14" Type="http://schemas.openxmlformats.org/officeDocument/2006/relationships/image" Target="../media/image8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654077-C89E-4CAA-B9D4-9CC809DA94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Lecture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1F6099-3B27-4785-9075-0894420D54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2400" y="1523999"/>
            <a:ext cx="10363200" cy="1045029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Monocarboxylic acids. Dicarboxylic acids.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Functional derivatives of carboxylic acids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108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059F5523-A1B9-41ED-A10B-3A4D4A6AB770}"/>
              </a:ext>
            </a:extLst>
          </p:cNvPr>
          <p:cNvSpPr txBox="1">
            <a:spLocks noChangeArrowheads="1"/>
          </p:cNvSpPr>
          <p:nvPr/>
        </p:nvSpPr>
        <p:spPr>
          <a:xfrm>
            <a:off x="4409455" y="111974"/>
            <a:ext cx="3373090" cy="57350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r>
              <a:rPr lang="en-US" alt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Carboxylic acids</a:t>
            </a:r>
            <a:endParaRPr lang="uk-UA" alt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5">
            <a:extLst>
              <a:ext uri="{FF2B5EF4-FFF2-40B4-BE49-F238E27FC236}">
                <a16:creationId xmlns:a16="http://schemas.microsoft.com/office/drawing/2014/main" id="{2ECBC8F9-DA73-4BA4-AC48-3B551FCF17B0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643063"/>
            <a:ext cx="11392678" cy="1500187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7463">
              <a:buFont typeface="Wingdings" panose="05000000000000000000" pitchFamily="2" charset="2"/>
              <a:buNone/>
            </a:pPr>
            <a:r>
              <a:rPr lang="en-US" alt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Carboxylic acids </a:t>
            </a:r>
            <a:r>
              <a:rPr lang="en-US" alt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derivatives of hydrocarbons that contain one or more carboxyl groups</a:t>
            </a:r>
            <a:r>
              <a:rPr lang="uk-UA" alt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alt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одержимое 5">
            <a:extLst>
              <a:ext uri="{FF2B5EF4-FFF2-40B4-BE49-F238E27FC236}">
                <a16:creationId xmlns:a16="http://schemas.microsoft.com/office/drawing/2014/main" id="{9D88ED8D-6AD6-4696-9DC0-F9E039F13BD4}"/>
              </a:ext>
            </a:extLst>
          </p:cNvPr>
          <p:cNvSpPr txBox="1">
            <a:spLocks/>
          </p:cNvSpPr>
          <p:nvPr/>
        </p:nvSpPr>
        <p:spPr bwMode="auto">
          <a:xfrm>
            <a:off x="357187" y="4143375"/>
            <a:ext cx="6279989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17463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Aft>
                <a:spcPct val="0"/>
              </a:spcAft>
              <a:buClr>
                <a:schemeClr val="hlink"/>
              </a:buClr>
              <a:buSzPct val="65000"/>
              <a:buFontTx/>
              <a:buNone/>
            </a:pPr>
            <a:r>
              <a:rPr lang="en-US" alt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formula of carboxylic acids</a:t>
            </a:r>
            <a:r>
              <a:rPr lang="uk-UA" alt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Aft>
                <a:spcPct val="0"/>
              </a:spcAft>
              <a:buClr>
                <a:schemeClr val="hlink"/>
              </a:buClr>
              <a:buSzPct val="65000"/>
              <a:buFontTx/>
              <a:buNone/>
            </a:pPr>
            <a:r>
              <a:rPr lang="en-US" alt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where: </a:t>
            </a:r>
            <a:r>
              <a:rPr lang="en-US" alt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hydrocarbon radical</a:t>
            </a:r>
            <a:endParaRPr lang="uk-UA" altLang="uk-UA" dirty="0">
              <a:solidFill>
                <a:schemeClr val="accent6">
                  <a:lumMod val="50000"/>
                </a:schemeClr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5" name="Object 6">
            <a:extLst>
              <a:ext uri="{FF2B5EF4-FFF2-40B4-BE49-F238E27FC236}">
                <a16:creationId xmlns:a16="http://schemas.microsoft.com/office/drawing/2014/main" id="{97C62D74-564D-4B87-9CF1-4EB04BE771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5490094"/>
              </p:ext>
            </p:extLst>
          </p:nvPr>
        </p:nvGraphicFramePr>
        <p:xfrm>
          <a:off x="7079261" y="2274887"/>
          <a:ext cx="1577975" cy="102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846938" imgH="549778" progId="ChemDraw.Document.6.0">
                  <p:embed/>
                </p:oleObj>
              </mc:Choice>
              <mc:Fallback>
                <p:oleObj name="CS ChemDraw Drawing" r:id="rId2" imgW="846938" imgH="549778" progId="ChemDraw.Document.6.0">
                  <p:embed/>
                  <p:pic>
                    <p:nvPicPr>
                      <p:cNvPr id="207879" name="Object 6">
                        <a:extLst>
                          <a:ext uri="{FF2B5EF4-FFF2-40B4-BE49-F238E27FC236}">
                            <a16:creationId xmlns:a16="http://schemas.microsoft.com/office/drawing/2014/main" id="{9C84757E-F9D4-4E44-826F-52BBCCBA7C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9261" y="2274887"/>
                        <a:ext cx="1577975" cy="1025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8">
            <a:extLst>
              <a:ext uri="{FF2B5EF4-FFF2-40B4-BE49-F238E27FC236}">
                <a16:creationId xmlns:a16="http://schemas.microsoft.com/office/drawing/2014/main" id="{D0025F7F-740B-40D3-99AB-D49D332362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4378736"/>
              </p:ext>
            </p:extLst>
          </p:nvPr>
        </p:nvGraphicFramePr>
        <p:xfrm>
          <a:off x="6314880" y="4070350"/>
          <a:ext cx="1528763" cy="114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784611" imgH="586566" progId="ChemDraw.Document.6.0">
                  <p:embed/>
                </p:oleObj>
              </mc:Choice>
              <mc:Fallback>
                <p:oleObj name="CS ChemDraw Drawing" r:id="rId4" imgW="784611" imgH="586566" progId="ChemDraw.Document.6.0">
                  <p:embed/>
                  <p:pic>
                    <p:nvPicPr>
                      <p:cNvPr id="207882" name="Object 8">
                        <a:extLst>
                          <a:ext uri="{FF2B5EF4-FFF2-40B4-BE49-F238E27FC236}">
                            <a16:creationId xmlns:a16="http://schemas.microsoft.com/office/drawing/2014/main" id="{0ED94780-876C-4EA3-80ED-F57184CFAB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4880" y="4070350"/>
                        <a:ext cx="1528763" cy="1144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8633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A7B7B4-1F8A-40BF-97DF-8A2645077A2A}"/>
              </a:ext>
            </a:extLst>
          </p:cNvPr>
          <p:cNvSpPr txBox="1">
            <a:spLocks noChangeArrowheads="1"/>
          </p:cNvSpPr>
          <p:nvPr/>
        </p:nvSpPr>
        <p:spPr>
          <a:xfrm>
            <a:off x="4466254" y="81514"/>
            <a:ext cx="3010678" cy="738674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r>
              <a:rPr lang="en-US" altLang="uk-UA" sz="3600" b="1" dirty="0"/>
              <a:t>Classification</a:t>
            </a:r>
            <a:endParaRPr lang="uk-UA" altLang="uk-UA" sz="3600" b="1" dirty="0"/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E0528D86-6404-42B4-8F54-664F5B84B99E}"/>
              </a:ext>
            </a:extLst>
          </p:cNvPr>
          <p:cNvSpPr txBox="1">
            <a:spLocks/>
          </p:cNvSpPr>
          <p:nvPr/>
        </p:nvSpPr>
        <p:spPr>
          <a:xfrm>
            <a:off x="905068" y="1285876"/>
            <a:ext cx="10963469" cy="1214437"/>
          </a:xfrm>
          <a:prstGeom prst="rect">
            <a:avLst/>
          </a:prstGeom>
        </p:spPr>
        <p:txBody>
          <a:bodyPr rtlCol="0">
            <a:normAutofit fontScale="85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7463" algn="just" fontAlgn="auto">
              <a:buFont typeface="Wingdings" panose="05000000000000000000" pitchFamily="2" charset="2"/>
              <a:buNone/>
              <a:defRPr/>
            </a:pPr>
            <a:r>
              <a:rPr lang="en-US" alt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Carboxylic acids are distinguished depending on the nature of the R radical</a:t>
            </a:r>
            <a:r>
              <a:rPr lang="uk-UA" alt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: </a:t>
            </a:r>
          </a:p>
          <a:p>
            <a:pPr marL="0" indent="17463" fontAlgn="auto">
              <a:buFont typeface="Wingdings" panose="05000000000000000000" pitchFamily="2" charset="2"/>
              <a:buNone/>
              <a:defRPr/>
            </a:pPr>
            <a:r>
              <a:rPr lang="en-US" altLang="uk-UA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saturated</a:t>
            </a:r>
            <a:r>
              <a:rPr lang="uk-UA" alt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alt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одержимое 2">
            <a:extLst>
              <a:ext uri="{FF2B5EF4-FFF2-40B4-BE49-F238E27FC236}">
                <a16:creationId xmlns:a16="http://schemas.microsoft.com/office/drawing/2014/main" id="{70BEEC60-87E2-40E0-8891-EE9D6143E577}"/>
              </a:ext>
            </a:extLst>
          </p:cNvPr>
          <p:cNvSpPr txBox="1">
            <a:spLocks/>
          </p:cNvSpPr>
          <p:nvPr/>
        </p:nvSpPr>
        <p:spPr bwMode="auto">
          <a:xfrm>
            <a:off x="905068" y="3487122"/>
            <a:ext cx="216829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uk-UA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unsaturated</a:t>
            </a:r>
            <a:r>
              <a:rPr lang="uk-UA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CCD6EC0B-AA45-4E48-9E81-C95641A790E0}"/>
              </a:ext>
            </a:extLst>
          </p:cNvPr>
          <p:cNvSpPr txBox="1">
            <a:spLocks/>
          </p:cNvSpPr>
          <p:nvPr/>
        </p:nvSpPr>
        <p:spPr bwMode="auto">
          <a:xfrm>
            <a:off x="905068" y="5322092"/>
            <a:ext cx="1819471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uk-UA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aromatic:</a:t>
            </a:r>
            <a:endParaRPr lang="uk-UA" alt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1">
            <a:extLst>
              <a:ext uri="{FF2B5EF4-FFF2-40B4-BE49-F238E27FC236}">
                <a16:creationId xmlns:a16="http://schemas.microsoft.com/office/drawing/2014/main" id="{6B0FDE3A-7E68-4993-9FE2-D325215316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8589105"/>
              </p:ext>
            </p:extLst>
          </p:nvPr>
        </p:nvGraphicFramePr>
        <p:xfrm>
          <a:off x="4543425" y="1714500"/>
          <a:ext cx="2862263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1628662" imgH="892940" progId="ChemDraw.Document.6.0">
                  <p:embed/>
                </p:oleObj>
              </mc:Choice>
              <mc:Fallback>
                <p:oleObj name="CS ChemDraw Drawing" r:id="rId2" imgW="1628662" imgH="892940" progId="ChemDraw.Document.6.0">
                  <p:embed/>
                  <p:pic>
                    <p:nvPicPr>
                      <p:cNvPr id="208904" name="Object 1">
                        <a:extLst>
                          <a:ext uri="{FF2B5EF4-FFF2-40B4-BE49-F238E27FC236}">
                            <a16:creationId xmlns:a16="http://schemas.microsoft.com/office/drawing/2014/main" id="{B2CA99F7-D36B-46D2-8E07-6181FA75684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3425" y="1714500"/>
                        <a:ext cx="2862263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>
            <a:extLst>
              <a:ext uri="{FF2B5EF4-FFF2-40B4-BE49-F238E27FC236}">
                <a16:creationId xmlns:a16="http://schemas.microsoft.com/office/drawing/2014/main" id="{1862857D-605F-488B-B124-50DC17A841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2154193"/>
              </p:ext>
            </p:extLst>
          </p:nvPr>
        </p:nvGraphicFramePr>
        <p:xfrm>
          <a:off x="3606315" y="3335338"/>
          <a:ext cx="3322637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1997462" imgH="728011" progId="ChemDraw.Document.6.0">
                  <p:embed/>
                </p:oleObj>
              </mc:Choice>
              <mc:Fallback>
                <p:oleObj name="CS ChemDraw Drawing" r:id="rId4" imgW="1997462" imgH="728011" progId="ChemDraw.Document.6.0">
                  <p:embed/>
                  <p:pic>
                    <p:nvPicPr>
                      <p:cNvPr id="208906" name="Object 3">
                        <a:extLst>
                          <a:ext uri="{FF2B5EF4-FFF2-40B4-BE49-F238E27FC236}">
                            <a16:creationId xmlns:a16="http://schemas.microsoft.com/office/drawing/2014/main" id="{12A06D7C-7AA7-402E-9828-ECBD6B6B464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6315" y="3335338"/>
                        <a:ext cx="3322637" cy="1209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>
            <a:extLst>
              <a:ext uri="{FF2B5EF4-FFF2-40B4-BE49-F238E27FC236}">
                <a16:creationId xmlns:a16="http://schemas.microsoft.com/office/drawing/2014/main" id="{D01933C7-D8D6-447E-A9BE-26F141021B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5610859"/>
              </p:ext>
            </p:extLst>
          </p:nvPr>
        </p:nvGraphicFramePr>
        <p:xfrm>
          <a:off x="3842301" y="4904225"/>
          <a:ext cx="3497262" cy="152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1968552" imgH="856229" progId="ChemDraw.Document.6.0">
                  <p:embed/>
                </p:oleObj>
              </mc:Choice>
              <mc:Fallback>
                <p:oleObj name="CS ChemDraw Drawing" r:id="rId6" imgW="1968552" imgH="856229" progId="ChemDraw.Document.6.0">
                  <p:embed/>
                  <p:pic>
                    <p:nvPicPr>
                      <p:cNvPr id="208908" name="Object 5">
                        <a:extLst>
                          <a:ext uri="{FF2B5EF4-FFF2-40B4-BE49-F238E27FC236}">
                            <a16:creationId xmlns:a16="http://schemas.microsoft.com/office/drawing/2014/main" id="{75340D7D-0E9E-4D46-9E7C-8B772B7392A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2301" y="4904225"/>
                        <a:ext cx="3497262" cy="152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1660AB6-66FD-46DE-AEAE-2A25B5CFA29D}"/>
              </a:ext>
            </a:extLst>
          </p:cNvPr>
          <p:cNvSpPr/>
          <p:nvPr/>
        </p:nvSpPr>
        <p:spPr bwMode="auto">
          <a:xfrm>
            <a:off x="4621762" y="3011757"/>
            <a:ext cx="2475723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Propanoic acid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7FF3525-30F8-49C8-BBE8-8885B24E58F9}"/>
              </a:ext>
            </a:extLst>
          </p:cNvPr>
          <p:cNvSpPr/>
          <p:nvPr/>
        </p:nvSpPr>
        <p:spPr bwMode="auto">
          <a:xfrm>
            <a:off x="3424332" y="4242043"/>
            <a:ext cx="3673153" cy="302969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Propenoic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acid (acrylic acid)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39A58F77-712B-46A4-9DB9-53BDA7E2A5D7}"/>
              </a:ext>
            </a:extLst>
          </p:cNvPr>
          <p:cNvSpPr/>
          <p:nvPr/>
        </p:nvSpPr>
        <p:spPr bwMode="auto">
          <a:xfrm>
            <a:off x="3803779" y="6123668"/>
            <a:ext cx="3673153" cy="302969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Benzenoic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(benzoic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acis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851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4EDA6783-D02C-4066-A2FE-1423D50AD183}"/>
              </a:ext>
            </a:extLst>
          </p:cNvPr>
          <p:cNvSpPr txBox="1">
            <a:spLocks noChangeArrowheads="1"/>
          </p:cNvSpPr>
          <p:nvPr/>
        </p:nvSpPr>
        <p:spPr>
          <a:xfrm>
            <a:off x="643811" y="1338781"/>
            <a:ext cx="11019453" cy="149150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the number of carboxyl groups, carboxylic acids are divided into</a:t>
            </a:r>
            <a:r>
              <a:rPr lang="uk-UA" alt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uk-UA" sz="24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monobasic (</a:t>
            </a:r>
            <a:r>
              <a:rPr lang="en-US" altLang="uk-UA" sz="2400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monocarbon</a:t>
            </a:r>
            <a:r>
              <a:rPr lang="en-US" altLang="uk-UA" sz="24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altLang="uk-UA" sz="24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4" name="Содержимое 2">
            <a:extLst>
              <a:ext uri="{FF2B5EF4-FFF2-40B4-BE49-F238E27FC236}">
                <a16:creationId xmlns:a16="http://schemas.microsoft.com/office/drawing/2014/main" id="{2F9E1A52-28E0-420C-87F8-2D182F732C02}"/>
              </a:ext>
            </a:extLst>
          </p:cNvPr>
          <p:cNvSpPr txBox="1">
            <a:spLocks/>
          </p:cNvSpPr>
          <p:nvPr/>
        </p:nvSpPr>
        <p:spPr bwMode="auto">
          <a:xfrm>
            <a:off x="643811" y="4472668"/>
            <a:ext cx="822960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uk-UA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dibasic (dicarbon)</a:t>
            </a:r>
            <a:r>
              <a:rPr lang="uk-UA" altLang="uk-UA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5" name="Object 1">
            <a:extLst>
              <a:ext uri="{FF2B5EF4-FFF2-40B4-BE49-F238E27FC236}">
                <a16:creationId xmlns:a16="http://schemas.microsoft.com/office/drawing/2014/main" id="{0D6AD199-8302-438E-8E79-082F062F61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8003792"/>
              </p:ext>
            </p:extLst>
          </p:nvPr>
        </p:nvGraphicFramePr>
        <p:xfrm>
          <a:off x="6605781" y="1970654"/>
          <a:ext cx="2241550" cy="171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1183671" imgH="911026" progId="ChemDraw.Document.6.0">
                  <p:embed/>
                </p:oleObj>
              </mc:Choice>
              <mc:Fallback>
                <p:oleObj name="CS ChemDraw Drawing" r:id="rId2" imgW="1183671" imgH="911026" progId="ChemDraw.Document.6.0">
                  <p:embed/>
                  <p:pic>
                    <p:nvPicPr>
                      <p:cNvPr id="209927" name="Object 1">
                        <a:extLst>
                          <a:ext uri="{FF2B5EF4-FFF2-40B4-BE49-F238E27FC236}">
                            <a16:creationId xmlns:a16="http://schemas.microsoft.com/office/drawing/2014/main" id="{91DBDEFF-2CBE-45F2-A660-C140AD5741D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5781" y="1970654"/>
                        <a:ext cx="2241550" cy="171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956C6EE1-7071-48D5-871C-52AD685580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0704939"/>
              </p:ext>
            </p:extLst>
          </p:nvPr>
        </p:nvGraphicFramePr>
        <p:xfrm>
          <a:off x="4153500" y="4472668"/>
          <a:ext cx="6646863" cy="167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3615985" imgH="904809" progId="ChemDraw.Document.6.0">
                  <p:embed/>
                </p:oleObj>
              </mc:Choice>
              <mc:Fallback>
                <p:oleObj name="CS ChemDraw Drawing" r:id="rId4" imgW="3615985" imgH="904809" progId="ChemDraw.Document.6.0">
                  <p:embed/>
                  <p:pic>
                    <p:nvPicPr>
                      <p:cNvPr id="209929" name="Object 3">
                        <a:extLst>
                          <a:ext uri="{FF2B5EF4-FFF2-40B4-BE49-F238E27FC236}">
                            <a16:creationId xmlns:a16="http://schemas.microsoft.com/office/drawing/2014/main" id="{5C0819EB-A6AC-4D1E-A774-5C5D3F9F3B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3500" y="4472668"/>
                        <a:ext cx="6646863" cy="167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7F90A64-5C3B-4646-A81D-AF23C7C1A776}"/>
              </a:ext>
            </a:extLst>
          </p:cNvPr>
          <p:cNvSpPr txBox="1">
            <a:spLocks noChangeArrowheads="1"/>
          </p:cNvSpPr>
          <p:nvPr/>
        </p:nvSpPr>
        <p:spPr>
          <a:xfrm>
            <a:off x="4466254" y="81514"/>
            <a:ext cx="3010678" cy="738674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r>
              <a:rPr lang="en-US" altLang="uk-UA" sz="3600" b="1" dirty="0">
                <a:solidFill>
                  <a:schemeClr val="accent6">
                    <a:lumMod val="50000"/>
                  </a:schemeClr>
                </a:solidFill>
              </a:rPr>
              <a:t>Classification</a:t>
            </a:r>
            <a:endParaRPr lang="uk-UA" altLang="uk-UA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25B1894-E782-4D71-BA04-5C99BE3D2EF4}"/>
              </a:ext>
            </a:extLst>
          </p:cNvPr>
          <p:cNvSpPr/>
          <p:nvPr/>
        </p:nvSpPr>
        <p:spPr bwMode="auto">
          <a:xfrm>
            <a:off x="6488694" y="3348509"/>
            <a:ext cx="2475723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Methanoic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acid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71199FE-414F-442F-998B-648C83393678}"/>
              </a:ext>
            </a:extLst>
          </p:cNvPr>
          <p:cNvSpPr/>
          <p:nvPr/>
        </p:nvSpPr>
        <p:spPr bwMode="auto">
          <a:xfrm>
            <a:off x="3985152" y="5519219"/>
            <a:ext cx="3056349" cy="56434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Ethandioic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(oxalic acid)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52D88D79-51A7-4E76-8958-8270AA38C4F6}"/>
              </a:ext>
            </a:extLst>
          </p:cNvPr>
          <p:cNvSpPr/>
          <p:nvPr/>
        </p:nvSpPr>
        <p:spPr bwMode="auto">
          <a:xfrm>
            <a:off x="7494841" y="5519349"/>
            <a:ext cx="3056349" cy="56434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Hexandioic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(adipic acid)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382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C184FA-8504-4F81-86B7-EC729BD9EC8A}"/>
              </a:ext>
            </a:extLst>
          </p:cNvPr>
          <p:cNvSpPr txBox="1"/>
          <p:nvPr/>
        </p:nvSpPr>
        <p:spPr>
          <a:xfrm>
            <a:off x="4777273" y="145502"/>
            <a:ext cx="26374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</a:rPr>
              <a:t>Nomenclature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одержимое 2">
            <a:extLst>
              <a:ext uri="{FF2B5EF4-FFF2-40B4-BE49-F238E27FC236}">
                <a16:creationId xmlns:a16="http://schemas.microsoft.com/office/drawing/2014/main" id="{330691D9-523E-4764-A80E-9085054E31C1}"/>
              </a:ext>
            </a:extLst>
          </p:cNvPr>
          <p:cNvSpPr txBox="1">
            <a:spLocks noChangeArrowheads="1"/>
          </p:cNvSpPr>
          <p:nvPr/>
        </p:nvSpPr>
        <p:spPr>
          <a:xfrm>
            <a:off x="428623" y="947638"/>
            <a:ext cx="11573069" cy="128587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" panose="05000000000000000000" pitchFamily="2" charset="2"/>
              <a:buNone/>
            </a:pP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the IUPAC nomenclature, the name of saturated carboxylic acids is formed from the name of the corresponding alkane with the addition of the suffix -ova and the word "acid"</a:t>
            </a:r>
            <a:endParaRPr lang="uk-UA" altLang="uk-UA" dirty="0"/>
          </a:p>
        </p:txBody>
      </p:sp>
      <p:graphicFrame>
        <p:nvGraphicFramePr>
          <p:cNvPr id="5" name="Object 1">
            <a:extLst>
              <a:ext uri="{FF2B5EF4-FFF2-40B4-BE49-F238E27FC236}">
                <a16:creationId xmlns:a16="http://schemas.microsoft.com/office/drawing/2014/main" id="{4C28921E-C4F0-4140-89B8-8F581A8C48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833898"/>
              </p:ext>
            </p:extLst>
          </p:nvPr>
        </p:nvGraphicFramePr>
        <p:xfrm>
          <a:off x="4524374" y="2438140"/>
          <a:ext cx="3143250" cy="1509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1682074" imgH="808726" progId="ChemDraw.Document.6.0">
                  <p:embed/>
                </p:oleObj>
              </mc:Choice>
              <mc:Fallback>
                <p:oleObj name="CS ChemDraw Drawing" r:id="rId2" imgW="1682074" imgH="808726" progId="ChemDraw.Document.6.0">
                  <p:embed/>
                  <p:pic>
                    <p:nvPicPr>
                      <p:cNvPr id="210950" name="Object 1">
                        <a:extLst>
                          <a:ext uri="{FF2B5EF4-FFF2-40B4-BE49-F238E27FC236}">
                            <a16:creationId xmlns:a16="http://schemas.microsoft.com/office/drawing/2014/main" id="{B22B70A9-60BD-4558-8DF7-9ECA4AB6A5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74" y="2438140"/>
                        <a:ext cx="3143250" cy="1509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Содержимое 2">
            <a:extLst>
              <a:ext uri="{FF2B5EF4-FFF2-40B4-BE49-F238E27FC236}">
                <a16:creationId xmlns:a16="http://schemas.microsoft.com/office/drawing/2014/main" id="{D3B47F0D-7426-4165-9DA3-0D8E29704E43}"/>
              </a:ext>
            </a:extLst>
          </p:cNvPr>
          <p:cNvSpPr txBox="1">
            <a:spLocks/>
          </p:cNvSpPr>
          <p:nvPr/>
        </p:nvSpPr>
        <p:spPr bwMode="auto">
          <a:xfrm>
            <a:off x="1554519" y="4295873"/>
            <a:ext cx="9542690" cy="50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Aft>
                <a:spcPct val="0"/>
              </a:spcAft>
              <a:buClr>
                <a:schemeClr val="hlink"/>
              </a:buClr>
              <a:buSzPct val="65000"/>
              <a:buFontTx/>
              <a:buNone/>
            </a:pPr>
            <a:r>
              <a:rPr lang="en-US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 that the carboxyl group is always in the main chain and is in position 1.</a:t>
            </a:r>
            <a:endParaRPr lang="uk-UA" altLang="uk-UA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7" name="Object 3">
            <a:extLst>
              <a:ext uri="{FF2B5EF4-FFF2-40B4-BE49-F238E27FC236}">
                <a16:creationId xmlns:a16="http://schemas.microsoft.com/office/drawing/2014/main" id="{F739E924-5193-47D9-9E6D-0BA701752A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304754"/>
              </p:ext>
            </p:extLst>
          </p:nvPr>
        </p:nvGraphicFramePr>
        <p:xfrm>
          <a:off x="4524374" y="4916747"/>
          <a:ext cx="3500438" cy="166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2028099" imgH="962680" progId="ChemDraw.Document.6.0">
                  <p:embed/>
                </p:oleObj>
              </mc:Choice>
              <mc:Fallback>
                <p:oleObj name="CS ChemDraw Drawing" r:id="rId4" imgW="2028099" imgH="962680" progId="ChemDraw.Document.6.0">
                  <p:embed/>
                  <p:pic>
                    <p:nvPicPr>
                      <p:cNvPr id="210953" name="Object 3">
                        <a:extLst>
                          <a:ext uri="{FF2B5EF4-FFF2-40B4-BE49-F238E27FC236}">
                            <a16:creationId xmlns:a16="http://schemas.microsoft.com/office/drawing/2014/main" id="{4621A85D-CCFA-474F-94F6-92BA70FCDC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74" y="4916747"/>
                        <a:ext cx="3500438" cy="166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A6C498A7-71E4-4777-B876-EA47AA60D0CF}"/>
              </a:ext>
            </a:extLst>
          </p:cNvPr>
          <p:cNvSpPr/>
          <p:nvPr/>
        </p:nvSpPr>
        <p:spPr bwMode="auto">
          <a:xfrm>
            <a:off x="4610131" y="3644884"/>
            <a:ext cx="2475723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Propanoic acid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6047E5C-BEFA-4D6F-9630-E75423A8CF7E}"/>
              </a:ext>
            </a:extLst>
          </p:cNvPr>
          <p:cNvSpPr/>
          <p:nvPr/>
        </p:nvSpPr>
        <p:spPr bwMode="auto">
          <a:xfrm>
            <a:off x="4610131" y="6274304"/>
            <a:ext cx="3154330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2-methyl-2-betenoic acid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51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D7B6A0-17D6-454A-AF01-073894BA7830}"/>
              </a:ext>
            </a:extLst>
          </p:cNvPr>
          <p:cNvSpPr txBox="1"/>
          <p:nvPr/>
        </p:nvSpPr>
        <p:spPr>
          <a:xfrm>
            <a:off x="4976327" y="126842"/>
            <a:ext cx="18661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</a:rPr>
              <a:t>Isomerism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Текст 11">
            <a:extLst>
              <a:ext uri="{FF2B5EF4-FFF2-40B4-BE49-F238E27FC236}">
                <a16:creationId xmlns:a16="http://schemas.microsoft.com/office/drawing/2014/main" id="{AD11DE13-0ADE-4CC3-8B67-4B7839254D79}"/>
              </a:ext>
            </a:extLst>
          </p:cNvPr>
          <p:cNvSpPr txBox="1">
            <a:spLocks noChangeArrowheads="1"/>
          </p:cNvSpPr>
          <p:nvPr/>
        </p:nvSpPr>
        <p:spPr>
          <a:xfrm>
            <a:off x="4233328" y="984420"/>
            <a:ext cx="3725344" cy="57626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Saturated acids</a:t>
            </a:r>
            <a:endParaRPr lang="uk-UA" alt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13">
            <a:extLst>
              <a:ext uri="{FF2B5EF4-FFF2-40B4-BE49-F238E27FC236}">
                <a16:creationId xmlns:a16="http://schemas.microsoft.com/office/drawing/2014/main" id="{D0B583FF-D56C-42DD-AABA-5D96A2365F3A}"/>
              </a:ext>
            </a:extLst>
          </p:cNvPr>
          <p:cNvSpPr txBox="1">
            <a:spLocks noChangeArrowheads="1"/>
          </p:cNvSpPr>
          <p:nvPr/>
        </p:nvSpPr>
        <p:spPr>
          <a:xfrm>
            <a:off x="3984916" y="3844444"/>
            <a:ext cx="4222167" cy="63976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Unsaturated acids</a:t>
            </a:r>
            <a:endParaRPr lang="uk-UA" alt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1">
            <a:extLst>
              <a:ext uri="{FF2B5EF4-FFF2-40B4-BE49-F238E27FC236}">
                <a16:creationId xmlns:a16="http://schemas.microsoft.com/office/drawing/2014/main" id="{1B22EC2C-AD30-4B32-BE75-9CC3B04FF5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9790481"/>
              </p:ext>
            </p:extLst>
          </p:nvPr>
        </p:nvGraphicFramePr>
        <p:xfrm>
          <a:off x="1419064" y="2023906"/>
          <a:ext cx="3756025" cy="135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2268687" imgH="822554" progId="ChemDraw.Document.6.0">
                  <p:embed/>
                </p:oleObj>
              </mc:Choice>
              <mc:Fallback>
                <p:oleObj name="CS ChemDraw Drawing" r:id="rId2" imgW="2268687" imgH="822554" progId="ChemDraw.Document.6.0">
                  <p:embed/>
                  <p:pic>
                    <p:nvPicPr>
                      <p:cNvPr id="211975" name="Object 1">
                        <a:extLst>
                          <a:ext uri="{FF2B5EF4-FFF2-40B4-BE49-F238E27FC236}">
                            <a16:creationId xmlns:a16="http://schemas.microsoft.com/office/drawing/2014/main" id="{2A6A8E67-93EE-47C8-B4CA-342B233115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9064" y="2023906"/>
                        <a:ext cx="3756025" cy="135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>
            <a:extLst>
              <a:ext uri="{FF2B5EF4-FFF2-40B4-BE49-F238E27FC236}">
                <a16:creationId xmlns:a16="http://schemas.microsoft.com/office/drawing/2014/main" id="{77475125-A5A3-48AC-B45F-10AB0E717D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6652769"/>
              </p:ext>
            </p:extLst>
          </p:nvPr>
        </p:nvGraphicFramePr>
        <p:xfrm>
          <a:off x="7202959" y="1752600"/>
          <a:ext cx="2928937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1779707" imgH="1023478" progId="ChemDraw.Document.6.0">
                  <p:embed/>
                </p:oleObj>
              </mc:Choice>
              <mc:Fallback>
                <p:oleObj name="CS ChemDraw Drawing" r:id="rId4" imgW="1779707" imgH="1023478" progId="ChemDraw.Document.6.0">
                  <p:embed/>
                  <p:pic>
                    <p:nvPicPr>
                      <p:cNvPr id="211977" name="Object 3">
                        <a:extLst>
                          <a:ext uri="{FF2B5EF4-FFF2-40B4-BE49-F238E27FC236}">
                            <a16:creationId xmlns:a16="http://schemas.microsoft.com/office/drawing/2014/main" id="{8FF939C9-8B70-4AFC-AE23-13B7F03AF8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2959" y="1752600"/>
                        <a:ext cx="2928937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>
            <a:extLst>
              <a:ext uri="{FF2B5EF4-FFF2-40B4-BE49-F238E27FC236}">
                <a16:creationId xmlns:a16="http://schemas.microsoft.com/office/drawing/2014/main" id="{669E9F6A-C0CC-4406-87FE-169877D994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5375860"/>
              </p:ext>
            </p:extLst>
          </p:nvPr>
        </p:nvGraphicFramePr>
        <p:xfrm>
          <a:off x="671804" y="5017293"/>
          <a:ext cx="4021137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2227634" imgH="708175" progId="ChemDraw.Document.6.0">
                  <p:embed/>
                </p:oleObj>
              </mc:Choice>
              <mc:Fallback>
                <p:oleObj name="CS ChemDraw Drawing" r:id="rId6" imgW="2227634" imgH="708175" progId="ChemDraw.Document.6.0">
                  <p:embed/>
                  <p:pic>
                    <p:nvPicPr>
                      <p:cNvPr id="211979" name="Object 5">
                        <a:extLst>
                          <a:ext uri="{FF2B5EF4-FFF2-40B4-BE49-F238E27FC236}">
                            <a16:creationId xmlns:a16="http://schemas.microsoft.com/office/drawing/2014/main" id="{ADE41F7A-3FE2-4676-B0F4-F070A4E2FC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804" y="5017293"/>
                        <a:ext cx="4021137" cy="128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7">
            <a:extLst>
              <a:ext uri="{FF2B5EF4-FFF2-40B4-BE49-F238E27FC236}">
                <a16:creationId xmlns:a16="http://schemas.microsoft.com/office/drawing/2014/main" id="{B7C2CF0D-BCA2-4927-A578-68B81C85E4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8260907"/>
              </p:ext>
            </p:extLst>
          </p:nvPr>
        </p:nvGraphicFramePr>
        <p:xfrm>
          <a:off x="7354983" y="5017293"/>
          <a:ext cx="3900488" cy="1214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2235200" imgH="690113" progId="ChemDraw.Document.6.0">
                  <p:embed/>
                </p:oleObj>
              </mc:Choice>
              <mc:Fallback>
                <p:oleObj name="CS ChemDraw Drawing" r:id="rId8" imgW="2235200" imgH="690113" progId="ChemDraw.Document.6.0">
                  <p:embed/>
                  <p:pic>
                    <p:nvPicPr>
                      <p:cNvPr id="211981" name="Object 7">
                        <a:extLst>
                          <a:ext uri="{FF2B5EF4-FFF2-40B4-BE49-F238E27FC236}">
                            <a16:creationId xmlns:a16="http://schemas.microsoft.com/office/drawing/2014/main" id="{3493FC5F-E3E2-4275-A6E5-DF04727930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4983" y="5017293"/>
                        <a:ext cx="3900488" cy="1214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7E5CAAC4-F94E-466D-8B58-B0EF0C04B1A7}"/>
              </a:ext>
            </a:extLst>
          </p:cNvPr>
          <p:cNvSpPr/>
          <p:nvPr/>
        </p:nvSpPr>
        <p:spPr bwMode="auto">
          <a:xfrm>
            <a:off x="1829608" y="3059998"/>
            <a:ext cx="2475723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-butanoic acid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B7064C40-B84E-40D1-8045-EE7922E2706E}"/>
              </a:ext>
            </a:extLst>
          </p:cNvPr>
          <p:cNvSpPr/>
          <p:nvPr/>
        </p:nvSpPr>
        <p:spPr bwMode="auto">
          <a:xfrm>
            <a:off x="7202958" y="3123449"/>
            <a:ext cx="2928937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2-methylpropanoic acid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5152A4C1-0BF4-486B-8FE9-80D77571A66B}"/>
              </a:ext>
            </a:extLst>
          </p:cNvPr>
          <p:cNvSpPr/>
          <p:nvPr/>
        </p:nvSpPr>
        <p:spPr bwMode="auto">
          <a:xfrm>
            <a:off x="1120482" y="5928762"/>
            <a:ext cx="2475723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3-butenoic acid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9180FB39-9AFE-42D3-AEB1-5B1E6F18C61F}"/>
              </a:ext>
            </a:extLst>
          </p:cNvPr>
          <p:cNvSpPr/>
          <p:nvPr/>
        </p:nvSpPr>
        <p:spPr bwMode="auto">
          <a:xfrm>
            <a:off x="7875037" y="5928762"/>
            <a:ext cx="2475723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2-butenoic acid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762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BD506F-F20C-42B5-978D-652FF18E2922}"/>
              </a:ext>
            </a:extLst>
          </p:cNvPr>
          <p:cNvSpPr txBox="1"/>
          <p:nvPr/>
        </p:nvSpPr>
        <p:spPr>
          <a:xfrm>
            <a:off x="4382277" y="120621"/>
            <a:ext cx="342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</a:rPr>
              <a:t>Methods of obtaining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одержимое 7">
            <a:extLst>
              <a:ext uri="{FF2B5EF4-FFF2-40B4-BE49-F238E27FC236}">
                <a16:creationId xmlns:a16="http://schemas.microsoft.com/office/drawing/2014/main" id="{EC5A2075-9696-4A7A-B839-305E0E51067C}"/>
              </a:ext>
            </a:extLst>
          </p:cNvPr>
          <p:cNvSpPr txBox="1">
            <a:spLocks/>
          </p:cNvSpPr>
          <p:nvPr/>
        </p:nvSpPr>
        <p:spPr>
          <a:xfrm>
            <a:off x="457200" y="1643063"/>
            <a:ext cx="8229600" cy="519112"/>
          </a:xfrm>
          <a:prstGeom prst="rect">
            <a:avLst/>
          </a:prstGeom>
        </p:spPr>
        <p:txBody>
          <a:bodyPr rtlCol="0">
            <a:normAutofit fontScale="92500" lnSpcReduction="1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buFont typeface="Arial"/>
              <a:buChar char="•"/>
              <a:defRPr/>
            </a:pPr>
            <a:r>
              <a:rPr lang="en-US" alt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oxidation of primary alcohols</a:t>
            </a:r>
            <a:endParaRPr lang="uk-UA" alt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5" name="Object 7">
            <a:extLst>
              <a:ext uri="{FF2B5EF4-FFF2-40B4-BE49-F238E27FC236}">
                <a16:creationId xmlns:a16="http://schemas.microsoft.com/office/drawing/2014/main" id="{0E64C80E-658F-480D-82FE-28043A6E12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8174903"/>
              </p:ext>
            </p:extLst>
          </p:nvPr>
        </p:nvGraphicFramePr>
        <p:xfrm>
          <a:off x="2077242" y="2269005"/>
          <a:ext cx="8037513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419330" imgH="837841" progId="ChemDraw.Document.6.0">
                  <p:embed/>
                </p:oleObj>
              </mc:Choice>
              <mc:Fallback>
                <p:oleObj name="CS ChemDraw Drawing" r:id="rId2" imgW="4419330" imgH="837841" progId="ChemDraw.Document.6.0">
                  <p:embed/>
                  <p:pic>
                    <p:nvPicPr>
                      <p:cNvPr id="213000" name="Object 7">
                        <a:extLst>
                          <a:ext uri="{FF2B5EF4-FFF2-40B4-BE49-F238E27FC236}">
                            <a16:creationId xmlns:a16="http://schemas.microsoft.com/office/drawing/2014/main" id="{8B7E5F5F-05C4-4564-AAC4-39B78BF210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7242" y="2269005"/>
                        <a:ext cx="8037513" cy="1500187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9">
            <a:extLst>
              <a:ext uri="{FF2B5EF4-FFF2-40B4-BE49-F238E27FC236}">
                <a16:creationId xmlns:a16="http://schemas.microsoft.com/office/drawing/2014/main" id="{DCB1EA30-0CFF-4EF7-8832-336D0C4B5E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4257088"/>
              </p:ext>
            </p:extLst>
          </p:nvPr>
        </p:nvGraphicFramePr>
        <p:xfrm>
          <a:off x="1977313" y="4343951"/>
          <a:ext cx="8072438" cy="133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4434462" imgH="731089" progId="ChemDraw.Document.6.0">
                  <p:embed/>
                </p:oleObj>
              </mc:Choice>
              <mc:Fallback>
                <p:oleObj name="CS ChemDraw Drawing" r:id="rId4" imgW="4434462" imgH="731089" progId="ChemDraw.Document.6.0">
                  <p:embed/>
                  <p:pic>
                    <p:nvPicPr>
                      <p:cNvPr id="213002" name="Object 9">
                        <a:extLst>
                          <a:ext uri="{FF2B5EF4-FFF2-40B4-BE49-F238E27FC236}">
                            <a16:creationId xmlns:a16="http://schemas.microsoft.com/office/drawing/2014/main" id="{65E7D9AE-BF0C-441C-8E12-86D4BCDC153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7313" y="4343951"/>
                        <a:ext cx="8072438" cy="133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5CD5D139-ABB5-4720-82F3-9221B97DBAE2}"/>
              </a:ext>
            </a:extLst>
          </p:cNvPr>
          <p:cNvSpPr/>
          <p:nvPr/>
        </p:nvSpPr>
        <p:spPr bwMode="auto">
          <a:xfrm>
            <a:off x="2077242" y="3466224"/>
            <a:ext cx="2475723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 alcohol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B56007C-F2C2-4936-928B-5CFCD41C3A00}"/>
              </a:ext>
            </a:extLst>
          </p:cNvPr>
          <p:cNvSpPr/>
          <p:nvPr/>
        </p:nvSpPr>
        <p:spPr bwMode="auto">
          <a:xfrm>
            <a:off x="5318443" y="3466224"/>
            <a:ext cx="1343611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aldehyde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00864ECB-AB65-49EF-89B2-8036D0791429}"/>
              </a:ext>
            </a:extLst>
          </p:cNvPr>
          <p:cNvSpPr/>
          <p:nvPr/>
        </p:nvSpPr>
        <p:spPr bwMode="auto">
          <a:xfrm>
            <a:off x="7639032" y="3466224"/>
            <a:ext cx="2475723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carboxylic acid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58E3A43D-7AF7-46D9-83EB-3D4A28DEC223}"/>
              </a:ext>
            </a:extLst>
          </p:cNvPr>
          <p:cNvSpPr/>
          <p:nvPr/>
        </p:nvSpPr>
        <p:spPr bwMode="auto">
          <a:xfrm>
            <a:off x="2077242" y="5360131"/>
            <a:ext cx="1311698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ethanol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58636F09-FF45-4120-8FA9-591110472E64}"/>
              </a:ext>
            </a:extLst>
          </p:cNvPr>
          <p:cNvSpPr/>
          <p:nvPr/>
        </p:nvSpPr>
        <p:spPr bwMode="auto">
          <a:xfrm>
            <a:off x="5232172" y="5360131"/>
            <a:ext cx="1118865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ethanal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162C10C6-E311-479C-9CEC-80700B395909}"/>
              </a:ext>
            </a:extLst>
          </p:cNvPr>
          <p:cNvSpPr/>
          <p:nvPr/>
        </p:nvSpPr>
        <p:spPr bwMode="auto">
          <a:xfrm>
            <a:off x="7574028" y="5360131"/>
            <a:ext cx="2475723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thanoic acid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759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F77040-0519-458F-B33C-378E799C905F}"/>
              </a:ext>
            </a:extLst>
          </p:cNvPr>
          <p:cNvSpPr txBox="1"/>
          <p:nvPr/>
        </p:nvSpPr>
        <p:spPr>
          <a:xfrm>
            <a:off x="4382277" y="120621"/>
            <a:ext cx="342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</a:rPr>
              <a:t>Methods of obtaining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9BE622C5-E235-4308-A628-7D0569E4C4DC}"/>
              </a:ext>
            </a:extLst>
          </p:cNvPr>
          <p:cNvSpPr txBox="1">
            <a:spLocks/>
          </p:cNvSpPr>
          <p:nvPr/>
        </p:nvSpPr>
        <p:spPr>
          <a:xfrm>
            <a:off x="428625" y="1571625"/>
            <a:ext cx="8229600" cy="447675"/>
          </a:xfrm>
          <a:prstGeom prst="rect">
            <a:avLst/>
          </a:prstGeom>
        </p:spPr>
        <p:txBody>
          <a:bodyPr rtlCol="0">
            <a:normAutofit fontScale="85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buFont typeface="Wingdings" panose="05000000000000000000" pitchFamily="2" charset="2"/>
              <a:buNone/>
              <a:defRPr/>
            </a:pPr>
            <a:r>
              <a:rPr lang="en-US" alt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hydrolysis of geminal </a:t>
            </a:r>
            <a:r>
              <a:rPr lang="en-US" altLang="uk-UA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trihaloalkanes</a:t>
            </a:r>
            <a:endParaRPr lang="uk-UA" alt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Object 1">
            <a:extLst>
              <a:ext uri="{FF2B5EF4-FFF2-40B4-BE49-F238E27FC236}">
                <a16:creationId xmlns:a16="http://schemas.microsoft.com/office/drawing/2014/main" id="{E463A229-E5F4-4389-B7B6-5578440581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5191240"/>
              </p:ext>
            </p:extLst>
          </p:nvPr>
        </p:nvGraphicFramePr>
        <p:xfrm>
          <a:off x="2011493" y="2415528"/>
          <a:ext cx="7916862" cy="3687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480172" imgH="2090636" progId="ChemDraw.Document.6.0">
                  <p:embed/>
                </p:oleObj>
              </mc:Choice>
              <mc:Fallback>
                <p:oleObj name="CS ChemDraw Drawing" r:id="rId2" imgW="4480172" imgH="2090636" progId="ChemDraw.Document.6.0">
                  <p:embed/>
                  <p:pic>
                    <p:nvPicPr>
                      <p:cNvPr id="214022" name="Object 1">
                        <a:extLst>
                          <a:ext uri="{FF2B5EF4-FFF2-40B4-BE49-F238E27FC236}">
                            <a16:creationId xmlns:a16="http://schemas.microsoft.com/office/drawing/2014/main" id="{C342F4D9-D33F-4BC8-8EEB-957E198465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1493" y="2415528"/>
                        <a:ext cx="7916862" cy="3687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C8BF134-D5A7-44A7-AAB0-E63C4F439815}"/>
              </a:ext>
            </a:extLst>
          </p:cNvPr>
          <p:cNvSpPr/>
          <p:nvPr/>
        </p:nvSpPr>
        <p:spPr bwMode="auto">
          <a:xfrm>
            <a:off x="2263645" y="4167398"/>
            <a:ext cx="2829476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1,1,1-trichloropropane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8BBFB31-F944-4B4E-A9F5-A059D1E2A5FC}"/>
              </a:ext>
            </a:extLst>
          </p:cNvPr>
          <p:cNvSpPr/>
          <p:nvPr/>
        </p:nvSpPr>
        <p:spPr bwMode="auto">
          <a:xfrm>
            <a:off x="2843535" y="5747382"/>
            <a:ext cx="2475723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Propanoic acid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986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F4DCC3-E8AB-4839-81EC-84BEA3BBADC7}"/>
              </a:ext>
            </a:extLst>
          </p:cNvPr>
          <p:cNvSpPr txBox="1"/>
          <p:nvPr/>
        </p:nvSpPr>
        <p:spPr>
          <a:xfrm>
            <a:off x="4382277" y="120621"/>
            <a:ext cx="342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</a:rPr>
              <a:t>Methods of obtaining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194C0DA7-FBE9-4C79-87F7-AFF0459BC4A8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500188"/>
            <a:ext cx="10814180" cy="5715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7463" algn="just">
              <a:buFont typeface="Wingdings" panose="05000000000000000000" pitchFamily="2" charset="2"/>
              <a:buNone/>
            </a:pPr>
            <a:r>
              <a:rPr lang="en-US" alt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interaction of Grignard reagents with carbon (IV) oxide</a:t>
            </a:r>
            <a:endParaRPr lang="uk-UA" altLang="uk-UA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1">
            <a:extLst>
              <a:ext uri="{FF2B5EF4-FFF2-40B4-BE49-F238E27FC236}">
                <a16:creationId xmlns:a16="http://schemas.microsoft.com/office/drawing/2014/main" id="{E4434860-CE00-4828-AB0F-268F51AA08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505179"/>
              </p:ext>
            </p:extLst>
          </p:nvPr>
        </p:nvGraphicFramePr>
        <p:xfrm>
          <a:off x="1655827" y="2855459"/>
          <a:ext cx="8416925" cy="271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5208621" imgH="1677568" progId="ChemDraw.Document.6.0">
                  <p:embed/>
                </p:oleObj>
              </mc:Choice>
              <mc:Fallback>
                <p:oleObj name="CS ChemDraw Drawing" r:id="rId2" imgW="5208621" imgH="1677568" progId="ChemDraw.Document.6.0">
                  <p:embed/>
                  <p:pic>
                    <p:nvPicPr>
                      <p:cNvPr id="215046" name="Object 1">
                        <a:extLst>
                          <a:ext uri="{FF2B5EF4-FFF2-40B4-BE49-F238E27FC236}">
                            <a16:creationId xmlns:a16="http://schemas.microsoft.com/office/drawing/2014/main" id="{06DB6833-57CD-41D5-B2AD-5F319AE9D6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5827" y="2855459"/>
                        <a:ext cx="8416925" cy="271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146DA2C-44B6-44BC-A18D-CC0FE6700EAA}"/>
              </a:ext>
            </a:extLst>
          </p:cNvPr>
          <p:cNvSpPr/>
          <p:nvPr/>
        </p:nvSpPr>
        <p:spPr bwMode="auto">
          <a:xfrm>
            <a:off x="1555103" y="3756852"/>
            <a:ext cx="3366050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Propylmagnesium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bromide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9C57698-94E4-48CB-A4AB-D9CE902BF063}"/>
              </a:ext>
            </a:extLst>
          </p:cNvPr>
          <p:cNvSpPr/>
          <p:nvPr/>
        </p:nvSpPr>
        <p:spPr bwMode="auto">
          <a:xfrm>
            <a:off x="2072204" y="5267116"/>
            <a:ext cx="2475723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Butanoic acid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349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E32E5F-B727-452F-81CE-E5872CC84EB5}"/>
              </a:ext>
            </a:extLst>
          </p:cNvPr>
          <p:cNvSpPr txBox="1"/>
          <p:nvPr/>
        </p:nvSpPr>
        <p:spPr>
          <a:xfrm>
            <a:off x="4382277" y="120621"/>
            <a:ext cx="342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</a:rPr>
              <a:t>Methods of obtaining</a:t>
            </a:r>
            <a:endParaRPr lang="uk-UA" dirty="0"/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03BFFE89-2AA1-4D12-8C64-ED1DEC62432B}"/>
              </a:ext>
            </a:extLst>
          </p:cNvPr>
          <p:cNvSpPr txBox="1">
            <a:spLocks noChangeArrowheads="1"/>
          </p:cNvSpPr>
          <p:nvPr/>
        </p:nvSpPr>
        <p:spPr>
          <a:xfrm>
            <a:off x="1981199" y="939636"/>
            <a:ext cx="8229600" cy="66198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hydrolysis (saponification) of nitriles</a:t>
            </a:r>
            <a:endParaRPr lang="uk-UA" alt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1">
            <a:extLst>
              <a:ext uri="{FF2B5EF4-FFF2-40B4-BE49-F238E27FC236}">
                <a16:creationId xmlns:a16="http://schemas.microsoft.com/office/drawing/2014/main" id="{A24A4A3C-F4CB-4095-9EA9-713DF7497D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208332"/>
              </p:ext>
            </p:extLst>
          </p:nvPr>
        </p:nvGraphicFramePr>
        <p:xfrm>
          <a:off x="1655536" y="2173094"/>
          <a:ext cx="8301038" cy="361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937321" imgH="2137874" progId="ChemDraw.Document.6.0">
                  <p:embed/>
                </p:oleObj>
              </mc:Choice>
              <mc:Fallback>
                <p:oleObj name="CS ChemDraw Drawing" r:id="rId2" imgW="4937321" imgH="2137874" progId="ChemDraw.Document.6.0">
                  <p:embed/>
                  <p:pic>
                    <p:nvPicPr>
                      <p:cNvPr id="216070" name="Object 1">
                        <a:extLst>
                          <a:ext uri="{FF2B5EF4-FFF2-40B4-BE49-F238E27FC236}">
                            <a16:creationId xmlns:a16="http://schemas.microsoft.com/office/drawing/2014/main" id="{4E6B5099-426F-4BD1-B00E-64C89556A88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5536" y="2173094"/>
                        <a:ext cx="8301038" cy="361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F6D4D3F-5CE6-45A4-ACBD-89A64B5C7D0B}"/>
              </a:ext>
            </a:extLst>
          </p:cNvPr>
          <p:cNvSpPr/>
          <p:nvPr/>
        </p:nvSpPr>
        <p:spPr bwMode="auto">
          <a:xfrm>
            <a:off x="1587111" y="3369244"/>
            <a:ext cx="2729853" cy="891736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Cianopropane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(butanoic acid nitrile)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6B17E87-3910-4563-9163-11E11DE0DD38}"/>
              </a:ext>
            </a:extLst>
          </p:cNvPr>
          <p:cNvSpPr/>
          <p:nvPr/>
        </p:nvSpPr>
        <p:spPr bwMode="auto">
          <a:xfrm>
            <a:off x="6843258" y="3557798"/>
            <a:ext cx="857608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enol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A271A06E-C26C-4D1A-8156-69E0715AF6CD}"/>
              </a:ext>
            </a:extLst>
          </p:cNvPr>
          <p:cNvSpPr/>
          <p:nvPr/>
        </p:nvSpPr>
        <p:spPr bwMode="auto">
          <a:xfrm>
            <a:off x="2318818" y="5457130"/>
            <a:ext cx="2831680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Butanoic acid amide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EC68CF2-F62D-4AA7-B1A8-F07FC09307A8}"/>
              </a:ext>
            </a:extLst>
          </p:cNvPr>
          <p:cNvSpPr/>
          <p:nvPr/>
        </p:nvSpPr>
        <p:spPr bwMode="auto">
          <a:xfrm>
            <a:off x="6463004" y="5457130"/>
            <a:ext cx="2475723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Butanoic acid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094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20B795-F23B-49EE-A9AC-6EDB945B90B6}"/>
              </a:ext>
            </a:extLst>
          </p:cNvPr>
          <p:cNvSpPr txBox="1"/>
          <p:nvPr/>
        </p:nvSpPr>
        <p:spPr>
          <a:xfrm>
            <a:off x="4382277" y="120621"/>
            <a:ext cx="342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</a:rPr>
              <a:t>Methods of obtaining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4CCB1144-D19E-48E6-B447-5E2A19115E51}"/>
              </a:ext>
            </a:extLst>
          </p:cNvPr>
          <p:cNvSpPr txBox="1">
            <a:spLocks/>
          </p:cNvSpPr>
          <p:nvPr/>
        </p:nvSpPr>
        <p:spPr>
          <a:xfrm>
            <a:off x="457200" y="1357313"/>
            <a:ext cx="11274490" cy="1233487"/>
          </a:xfrm>
          <a:prstGeom prst="rect">
            <a:avLst/>
          </a:prstGeom>
        </p:spPr>
        <p:txBody>
          <a:bodyPr rtlCol="0">
            <a:normAutofit fontScale="85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buFont typeface="Wingdings" panose="05000000000000000000" pitchFamily="2" charset="2"/>
              <a:buNone/>
              <a:defRPr/>
            </a:pPr>
            <a:r>
              <a:rPr lang="en-US" alt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e) industrial methods of obtaining carboxylic acids</a:t>
            </a:r>
            <a:endParaRPr lang="uk-UA" altLang="uk-UA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buFont typeface="Wingdings" panose="05000000000000000000" pitchFamily="2" charset="2"/>
              <a:buNone/>
              <a:defRPr/>
            </a:pPr>
            <a:r>
              <a:rPr lang="uk-UA" alt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en-US" alt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oxidation of alkanes in the presence of catalysts at high temperatures and pressure</a:t>
            </a:r>
            <a:r>
              <a:rPr lang="uk-UA" alt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fontAlgn="auto">
              <a:buFont typeface="Wingdings" panose="05000000000000000000" pitchFamily="2" charset="2"/>
              <a:buNone/>
              <a:defRPr/>
            </a:pPr>
            <a:endParaRPr lang="uk-UA" altLang="uk-UA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buFont typeface="Arial"/>
              <a:buChar char="•"/>
              <a:defRPr/>
            </a:pPr>
            <a:endParaRPr lang="uk-UA" altLang="uk-UA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4" name="Object 1">
            <a:extLst>
              <a:ext uri="{FF2B5EF4-FFF2-40B4-BE49-F238E27FC236}">
                <a16:creationId xmlns:a16="http://schemas.microsoft.com/office/drawing/2014/main" id="{33355C99-27DA-4AD2-9E17-CF7CE1C72C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307070"/>
              </p:ext>
            </p:extLst>
          </p:nvPr>
        </p:nvGraphicFramePr>
        <p:xfrm>
          <a:off x="4382277" y="2231232"/>
          <a:ext cx="5567363" cy="155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3059820" imgH="854340" progId="ChemDraw.Document.6.0">
                  <p:embed/>
                </p:oleObj>
              </mc:Choice>
              <mc:Fallback>
                <p:oleObj name="CS ChemDraw Drawing" r:id="rId2" imgW="3059820" imgH="854340" progId="ChemDraw.Document.6.0">
                  <p:embed/>
                  <p:pic>
                    <p:nvPicPr>
                      <p:cNvPr id="217094" name="Object 1">
                        <a:extLst>
                          <a:ext uri="{FF2B5EF4-FFF2-40B4-BE49-F238E27FC236}">
                            <a16:creationId xmlns:a16="http://schemas.microsoft.com/office/drawing/2014/main" id="{459032F0-6BAC-496D-B453-C5F8499D84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2277" y="2231232"/>
                        <a:ext cx="5567363" cy="155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653FB208-2399-4601-B914-B82D2731DB89}"/>
              </a:ext>
            </a:extLst>
          </p:cNvPr>
          <p:cNvSpPr txBox="1">
            <a:spLocks/>
          </p:cNvSpPr>
          <p:nvPr/>
        </p:nvSpPr>
        <p:spPr bwMode="auto">
          <a:xfrm>
            <a:off x="428625" y="3929063"/>
            <a:ext cx="8229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oxosynthesis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(interaction of alkenes with CO and H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defRPr/>
            </a:pPr>
            <a:endParaRPr lang="uk-UA" sz="3200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Arial" charset="0"/>
            </a:endParaRPr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5F99708A-6D3E-4053-B06E-3CB5186C5D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3046044"/>
              </p:ext>
            </p:extLst>
          </p:nvPr>
        </p:nvGraphicFramePr>
        <p:xfrm>
          <a:off x="1950635" y="4076729"/>
          <a:ext cx="7716837" cy="266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4714875" imgH="1619250" progId="ChemDraw.Document.6.0">
                  <p:embed/>
                </p:oleObj>
              </mc:Choice>
              <mc:Fallback>
                <p:oleObj name="CS ChemDraw Drawing" r:id="rId4" imgW="4714875" imgH="1619250" progId="ChemDraw.Document.6.0">
                  <p:embed/>
                  <p:pic>
                    <p:nvPicPr>
                      <p:cNvPr id="217097" name="Object 3">
                        <a:extLst>
                          <a:ext uri="{FF2B5EF4-FFF2-40B4-BE49-F238E27FC236}">
                            <a16:creationId xmlns:a16="http://schemas.microsoft.com/office/drawing/2014/main" id="{E6EEDA3B-82E6-4320-A064-A108F473C87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0635" y="4076729"/>
                        <a:ext cx="7716837" cy="2660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8DED71FA-A327-46D7-91B3-DC95BB57C87D}"/>
              </a:ext>
            </a:extLst>
          </p:cNvPr>
          <p:cNvSpPr/>
          <p:nvPr/>
        </p:nvSpPr>
        <p:spPr bwMode="auto">
          <a:xfrm>
            <a:off x="4261789" y="3432533"/>
            <a:ext cx="1249494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-butane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96E27345-CE8E-447A-9C36-4AA776B143CE}"/>
              </a:ext>
            </a:extLst>
          </p:cNvPr>
          <p:cNvSpPr/>
          <p:nvPr/>
        </p:nvSpPr>
        <p:spPr bwMode="auto">
          <a:xfrm>
            <a:off x="6492600" y="3432533"/>
            <a:ext cx="2475723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ethanoic acid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0A8B83A0-D8DC-4F9F-B08B-4A34D0BD8A46}"/>
              </a:ext>
            </a:extLst>
          </p:cNvPr>
          <p:cNvSpPr/>
          <p:nvPr/>
        </p:nvSpPr>
        <p:spPr bwMode="auto">
          <a:xfrm>
            <a:off x="6492599" y="4714502"/>
            <a:ext cx="2475723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-butanoic acid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C461842A-AF56-4403-BBA8-CCE515B24531}"/>
              </a:ext>
            </a:extLst>
          </p:cNvPr>
          <p:cNvSpPr/>
          <p:nvPr/>
        </p:nvSpPr>
        <p:spPr bwMode="auto">
          <a:xfrm>
            <a:off x="6209974" y="6434411"/>
            <a:ext cx="3040971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2-methylpropanoic acid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256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20B795-F23B-49EE-A9AC-6EDB945B90B6}"/>
              </a:ext>
            </a:extLst>
          </p:cNvPr>
          <p:cNvSpPr txBox="1"/>
          <p:nvPr/>
        </p:nvSpPr>
        <p:spPr>
          <a:xfrm>
            <a:off x="4382277" y="120621"/>
            <a:ext cx="342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</a:rPr>
              <a:t>Methods of obtaining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4CCB1144-D19E-48E6-B447-5E2A19115E51}"/>
              </a:ext>
            </a:extLst>
          </p:cNvPr>
          <p:cNvSpPr txBox="1">
            <a:spLocks/>
          </p:cNvSpPr>
          <p:nvPr/>
        </p:nvSpPr>
        <p:spPr>
          <a:xfrm>
            <a:off x="457200" y="1357313"/>
            <a:ext cx="11274490" cy="1233487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buNone/>
              <a:defRPr/>
            </a:pPr>
            <a:r>
              <a:rPr lang="en-US" altLang="ru-RU" sz="3200" b="1" i="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Derivation from homologues of benzene</a:t>
            </a:r>
            <a:r>
              <a:rPr lang="uk-UA" altLang="uk-UA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7" name="Object 9">
            <a:extLst>
              <a:ext uri="{FF2B5EF4-FFF2-40B4-BE49-F238E27FC236}">
                <a16:creationId xmlns:a16="http://schemas.microsoft.com/office/drawing/2014/main" id="{E7C89EEA-B9DF-4F1C-B14A-D5597B64B9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7054183"/>
              </p:ext>
            </p:extLst>
          </p:nvPr>
        </p:nvGraphicFramePr>
        <p:xfrm>
          <a:off x="2458276" y="2405484"/>
          <a:ext cx="7272338" cy="323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4533900" imgH="2019300" progId="ChemWindow.Document">
                  <p:embed/>
                </p:oleObj>
              </mc:Choice>
              <mc:Fallback>
                <p:oleObj name="Document" r:id="rId2" imgW="4533900" imgH="2019300" progId="ChemWindow.Document">
                  <p:embed/>
                  <p:pic>
                    <p:nvPicPr>
                      <p:cNvPr id="17415" name="Object 9">
                        <a:extLst>
                          <a:ext uri="{FF2B5EF4-FFF2-40B4-BE49-F238E27FC236}">
                            <a16:creationId xmlns:a16="http://schemas.microsoft.com/office/drawing/2014/main" id="{C746A785-951A-44A8-8E8C-A9617B6A9A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8276" y="2405484"/>
                        <a:ext cx="7272338" cy="323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214A97A-FA74-444E-B9A1-4345E0D560F9}"/>
              </a:ext>
            </a:extLst>
          </p:cNvPr>
          <p:cNvSpPr/>
          <p:nvPr/>
        </p:nvSpPr>
        <p:spPr bwMode="auto">
          <a:xfrm>
            <a:off x="2613381" y="5341016"/>
            <a:ext cx="1305477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Toluene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3F4F48AC-3A83-40A6-92DB-DCFE2EDDF4FC}"/>
              </a:ext>
            </a:extLst>
          </p:cNvPr>
          <p:cNvSpPr/>
          <p:nvPr/>
        </p:nvSpPr>
        <p:spPr bwMode="auto">
          <a:xfrm>
            <a:off x="6959130" y="5280559"/>
            <a:ext cx="2825572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Benzoic acid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235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A080DF-FE8C-4B52-B414-6A497D4A9838}"/>
              </a:ext>
            </a:extLst>
          </p:cNvPr>
          <p:cNvSpPr txBox="1"/>
          <p:nvPr/>
        </p:nvSpPr>
        <p:spPr>
          <a:xfrm>
            <a:off x="4475583" y="226368"/>
            <a:ext cx="32408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</a:rPr>
              <a:t>Chemical properties</a:t>
            </a:r>
            <a:endParaRPr lang="uk-UA" dirty="0"/>
          </a:p>
        </p:txBody>
      </p:sp>
      <p:sp>
        <p:nvSpPr>
          <p:cNvPr id="9" name="Rectangle 19">
            <a:extLst>
              <a:ext uri="{FF2B5EF4-FFF2-40B4-BE49-F238E27FC236}">
                <a16:creationId xmlns:a16="http://schemas.microsoft.com/office/drawing/2014/main" id="{1E805619-9B88-495A-B40C-AED9774CA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3504" y="781183"/>
            <a:ext cx="206498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000" b="1" i="0" dirty="0">
                <a:solidFill>
                  <a:srgbClr val="990000"/>
                </a:solidFill>
                <a:latin typeface="Arial" panose="020B0604020202020204" pitchFamily="34" charset="0"/>
              </a:rPr>
              <a:t>Acid properties</a:t>
            </a:r>
            <a:endParaRPr lang="ru-RU" altLang="ru-RU" sz="2000" b="1" dirty="0">
              <a:solidFill>
                <a:srgbClr val="99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0" name="Object 19">
            <a:extLst>
              <a:ext uri="{FF2B5EF4-FFF2-40B4-BE49-F238E27FC236}">
                <a16:creationId xmlns:a16="http://schemas.microsoft.com/office/drawing/2014/main" id="{BD60D5F3-4045-477B-A3FB-6689082650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8830590"/>
              </p:ext>
            </p:extLst>
          </p:nvPr>
        </p:nvGraphicFramePr>
        <p:xfrm>
          <a:off x="2550367" y="1771488"/>
          <a:ext cx="1497013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1173480" imgH="327660" progId="ChemWindow.Document">
                  <p:embed/>
                </p:oleObj>
              </mc:Choice>
              <mc:Fallback>
                <p:oleObj name="Document" r:id="rId2" imgW="1173480" imgH="327660" progId="ChemWindow.Document">
                  <p:embed/>
                  <p:pic>
                    <p:nvPicPr>
                      <p:cNvPr id="24592" name="Object 19">
                        <a:extLst>
                          <a:ext uri="{FF2B5EF4-FFF2-40B4-BE49-F238E27FC236}">
                            <a16:creationId xmlns:a16="http://schemas.microsoft.com/office/drawing/2014/main" id="{E1BBCD25-5552-47B7-8B99-12CF124598E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0367" y="1771488"/>
                        <a:ext cx="1497013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1">
            <a:extLst>
              <a:ext uri="{FF2B5EF4-FFF2-40B4-BE49-F238E27FC236}">
                <a16:creationId xmlns:a16="http://schemas.microsoft.com/office/drawing/2014/main" id="{5B9FA347-E172-4CAB-BCCC-3B3C6EA6B3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8350262"/>
              </p:ext>
            </p:extLst>
          </p:nvPr>
        </p:nvGraphicFramePr>
        <p:xfrm>
          <a:off x="2526555" y="2563650"/>
          <a:ext cx="2312987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1805940" imgH="327660" progId="ChemWindow.Document">
                  <p:embed/>
                </p:oleObj>
              </mc:Choice>
              <mc:Fallback>
                <p:oleObj name="Document" r:id="rId4" imgW="1805940" imgH="327660" progId="ChemWindow.Document">
                  <p:embed/>
                  <p:pic>
                    <p:nvPicPr>
                      <p:cNvPr id="24594" name="Object 21">
                        <a:extLst>
                          <a:ext uri="{FF2B5EF4-FFF2-40B4-BE49-F238E27FC236}">
                            <a16:creationId xmlns:a16="http://schemas.microsoft.com/office/drawing/2014/main" id="{A757B9F7-1C4F-4ADD-92BB-113F36D424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6555" y="2563650"/>
                        <a:ext cx="2312987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3">
            <a:extLst>
              <a:ext uri="{FF2B5EF4-FFF2-40B4-BE49-F238E27FC236}">
                <a16:creationId xmlns:a16="http://schemas.microsoft.com/office/drawing/2014/main" id="{1004C227-1149-4A0A-8EBC-BDC5A8711A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0566723"/>
              </p:ext>
            </p:extLst>
          </p:nvPr>
        </p:nvGraphicFramePr>
        <p:xfrm>
          <a:off x="2536080" y="3266913"/>
          <a:ext cx="2185987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1714500" imgH="807720" progId="ChemWindow.Document">
                  <p:embed/>
                </p:oleObj>
              </mc:Choice>
              <mc:Fallback>
                <p:oleObj name="Document" r:id="rId6" imgW="1714500" imgH="807720" progId="ChemWindow.Document">
                  <p:embed/>
                  <p:pic>
                    <p:nvPicPr>
                      <p:cNvPr id="24595" name="Object 23">
                        <a:extLst>
                          <a:ext uri="{FF2B5EF4-FFF2-40B4-BE49-F238E27FC236}">
                            <a16:creationId xmlns:a16="http://schemas.microsoft.com/office/drawing/2014/main" id="{957A2E2D-00DF-4BBB-BF10-B224DB3BC0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6080" y="3266913"/>
                        <a:ext cx="2185987" cy="103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5">
            <a:extLst>
              <a:ext uri="{FF2B5EF4-FFF2-40B4-BE49-F238E27FC236}">
                <a16:creationId xmlns:a16="http://schemas.microsoft.com/office/drawing/2014/main" id="{725FA5B0-B656-43C2-A7C8-03343ED84E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4740536"/>
              </p:ext>
            </p:extLst>
          </p:nvPr>
        </p:nvGraphicFramePr>
        <p:xfrm>
          <a:off x="2536080" y="4398800"/>
          <a:ext cx="19431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8" imgW="1524000" imgH="1310640" progId="ChemWindow.Document">
                  <p:embed/>
                </p:oleObj>
              </mc:Choice>
              <mc:Fallback>
                <p:oleObj name="Document" r:id="rId8" imgW="1524000" imgH="1310640" progId="ChemWindow.Document">
                  <p:embed/>
                  <p:pic>
                    <p:nvPicPr>
                      <p:cNvPr id="24597" name="Object 25">
                        <a:extLst>
                          <a:ext uri="{FF2B5EF4-FFF2-40B4-BE49-F238E27FC236}">
                            <a16:creationId xmlns:a16="http://schemas.microsoft.com/office/drawing/2014/main" id="{850AA459-6243-4D2E-A216-DE2FD97D7D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6080" y="4398800"/>
                        <a:ext cx="1943100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27">
            <a:extLst>
              <a:ext uri="{FF2B5EF4-FFF2-40B4-BE49-F238E27FC236}">
                <a16:creationId xmlns:a16="http://schemas.microsoft.com/office/drawing/2014/main" id="{00B80A0E-98E4-4EFE-AD9F-9F4CCDD70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5805" y="1774663"/>
            <a:ext cx="428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acetic acid </a:t>
            </a:r>
            <a:r>
              <a:rPr lang="ru-RU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		</a:t>
            </a:r>
            <a:r>
              <a:rPr lang="en-US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              </a:t>
            </a:r>
            <a:r>
              <a:rPr lang="ru-RU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4,76</a:t>
            </a:r>
          </a:p>
        </p:txBody>
      </p:sp>
      <p:sp>
        <p:nvSpPr>
          <p:cNvPr id="15" name="Text Box 28">
            <a:extLst>
              <a:ext uri="{FF2B5EF4-FFF2-40B4-BE49-F238E27FC236}">
                <a16:creationId xmlns:a16="http://schemas.microsoft.com/office/drawing/2014/main" id="{9A9EBFF6-1EDA-445D-8399-F33A685BC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17" y="2571588"/>
            <a:ext cx="43268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monochloroacetic acid </a:t>
            </a:r>
            <a:r>
              <a:rPr lang="uk-UA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		</a:t>
            </a:r>
            <a:r>
              <a:rPr lang="ru-RU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	2,85</a:t>
            </a:r>
          </a:p>
        </p:txBody>
      </p:sp>
      <p:sp>
        <p:nvSpPr>
          <p:cNvPr id="16" name="Text Box 30">
            <a:extLst>
              <a:ext uri="{FF2B5EF4-FFF2-40B4-BE49-F238E27FC236}">
                <a16:creationId xmlns:a16="http://schemas.microsoft.com/office/drawing/2014/main" id="{401B5001-A831-42E5-9C00-EFDEAFA6C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5805" y="3193888"/>
            <a:ext cx="43926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dichloroacetic acid </a:t>
            </a:r>
            <a:r>
              <a:rPr lang="ru-RU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	</a:t>
            </a:r>
            <a:r>
              <a:rPr lang="en-US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               </a:t>
            </a:r>
            <a:r>
              <a:rPr lang="ru-RU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1,25</a:t>
            </a:r>
          </a:p>
        </p:txBody>
      </p:sp>
      <p:sp>
        <p:nvSpPr>
          <p:cNvPr id="17" name="Text Box 31">
            <a:extLst>
              <a:ext uri="{FF2B5EF4-FFF2-40B4-BE49-F238E27FC236}">
                <a16:creationId xmlns:a16="http://schemas.microsoft.com/office/drawing/2014/main" id="{F8E3C744-56F7-43BA-9A0B-3267D3664E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5805" y="5019513"/>
            <a:ext cx="43926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trichloroacetic acid </a:t>
            </a:r>
            <a:r>
              <a:rPr lang="ru-RU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	</a:t>
            </a:r>
            <a:r>
              <a:rPr lang="en-US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                </a:t>
            </a:r>
            <a:r>
              <a:rPr lang="ru-RU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0,66</a:t>
            </a:r>
          </a:p>
        </p:txBody>
      </p:sp>
      <p:sp>
        <p:nvSpPr>
          <p:cNvPr id="18" name="Rectangle 32">
            <a:extLst>
              <a:ext uri="{FF2B5EF4-FFF2-40B4-BE49-F238E27FC236}">
                <a16:creationId xmlns:a16="http://schemas.microsoft.com/office/drawing/2014/main" id="{A7BFA2A4-F9C9-4DE7-9D7A-A46494D57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0717" y="1250788"/>
            <a:ext cx="735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000" b="1" i="0">
                <a:solidFill>
                  <a:srgbClr val="003399"/>
                </a:solidFill>
                <a:latin typeface="Arial" panose="020B0604020202020204" pitchFamily="34" charset="0"/>
              </a:rPr>
              <a:t>pKa</a:t>
            </a:r>
            <a:r>
              <a:rPr lang="ru-RU" altLang="ru-RU" sz="2000" b="1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0" name="Стрілка: униз 19">
            <a:extLst>
              <a:ext uri="{FF2B5EF4-FFF2-40B4-BE49-F238E27FC236}">
                <a16:creationId xmlns:a16="http://schemas.microsoft.com/office/drawing/2014/main" id="{2A19914B-64ED-42A2-8842-2A20D3CF5CCA}"/>
              </a:ext>
            </a:extLst>
          </p:cNvPr>
          <p:cNvSpPr/>
          <p:nvPr/>
        </p:nvSpPr>
        <p:spPr bwMode="auto">
          <a:xfrm>
            <a:off x="9760664" y="1629747"/>
            <a:ext cx="802433" cy="4464665"/>
          </a:xfrm>
          <a:prstGeom prst="downArrow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Increased acidity</a:t>
            </a:r>
            <a:endParaRPr kumimoji="0" lang="uk-UA" sz="24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362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23">
            <a:extLst>
              <a:ext uri="{FF2B5EF4-FFF2-40B4-BE49-F238E27FC236}">
                <a16:creationId xmlns:a16="http://schemas.microsoft.com/office/drawing/2014/main" id="{41F39C13-A899-4686-B1F7-F308FE6E9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7226" y="2006600"/>
            <a:ext cx="43211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0" dirty="0">
                <a:solidFill>
                  <a:srgbClr val="003399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</a:t>
            </a:r>
            <a:r>
              <a:rPr lang="en-US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- </a:t>
            </a:r>
            <a:r>
              <a:rPr lang="en-US" altLang="ru-RU" sz="1800" b="1" i="0" dirty="0" err="1">
                <a:solidFill>
                  <a:srgbClr val="003399"/>
                </a:solidFill>
                <a:latin typeface="Arial" panose="020B0604020202020204" pitchFamily="34" charset="0"/>
              </a:rPr>
              <a:t>chlorobutyric</a:t>
            </a:r>
            <a:r>
              <a:rPr lang="en-US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 acid</a:t>
            </a:r>
            <a:r>
              <a:rPr lang="uk-UA" altLang="ru-RU" sz="1800" b="1" dirty="0">
                <a:solidFill>
                  <a:srgbClr val="003399"/>
                </a:solidFill>
                <a:latin typeface="Arial" panose="020B0604020202020204" pitchFamily="34" charset="0"/>
              </a:rPr>
              <a:t>       </a:t>
            </a:r>
            <a:r>
              <a:rPr lang="en-US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               </a:t>
            </a:r>
            <a:r>
              <a:rPr lang="ru-RU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2,84</a:t>
            </a:r>
          </a:p>
        </p:txBody>
      </p:sp>
      <p:sp>
        <p:nvSpPr>
          <p:cNvPr id="21" name="Rectangle 27">
            <a:extLst>
              <a:ext uri="{FF2B5EF4-FFF2-40B4-BE49-F238E27FC236}">
                <a16:creationId xmlns:a16="http://schemas.microsoft.com/office/drawing/2014/main" id="{51B3505E-8A65-4414-9088-728866014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2138" y="1485900"/>
            <a:ext cx="735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000" b="1" i="0">
                <a:solidFill>
                  <a:srgbClr val="003399"/>
                </a:solidFill>
                <a:latin typeface="Arial" panose="020B0604020202020204" pitchFamily="34" charset="0"/>
              </a:rPr>
              <a:t>pKa</a:t>
            </a:r>
            <a:r>
              <a:rPr lang="ru-RU" altLang="ru-RU" sz="2000" b="1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</a:p>
        </p:txBody>
      </p:sp>
      <p:graphicFrame>
        <p:nvGraphicFramePr>
          <p:cNvPr id="22" name="Object 30">
            <a:extLst>
              <a:ext uri="{FF2B5EF4-FFF2-40B4-BE49-F238E27FC236}">
                <a16:creationId xmlns:a16="http://schemas.microsoft.com/office/drawing/2014/main" id="{D86AFA1A-DAF9-4C47-AB55-35E823DF1E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1629644"/>
              </p:ext>
            </p:extLst>
          </p:nvPr>
        </p:nvGraphicFramePr>
        <p:xfrm>
          <a:off x="2308938" y="1722437"/>
          <a:ext cx="2447925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1965960" imgH="1074420" progId="ChemWindow.Document">
                  <p:embed/>
                </p:oleObj>
              </mc:Choice>
              <mc:Fallback>
                <p:oleObj name="Document" r:id="rId2" imgW="1965960" imgH="1074420" progId="ChemWindow.Document">
                  <p:embed/>
                  <p:pic>
                    <p:nvPicPr>
                      <p:cNvPr id="25622" name="Object 30">
                        <a:extLst>
                          <a:ext uri="{FF2B5EF4-FFF2-40B4-BE49-F238E27FC236}">
                            <a16:creationId xmlns:a16="http://schemas.microsoft.com/office/drawing/2014/main" id="{2F7F11B0-EBB4-4870-8569-03CB98E8E4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8938" y="1722437"/>
                        <a:ext cx="2447925" cy="134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32">
            <a:extLst>
              <a:ext uri="{FF2B5EF4-FFF2-40B4-BE49-F238E27FC236}">
                <a16:creationId xmlns:a16="http://schemas.microsoft.com/office/drawing/2014/main" id="{8C82B84B-DB06-49A4-9AAA-30404B7A36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3842642"/>
              </p:ext>
            </p:extLst>
          </p:nvPr>
        </p:nvGraphicFramePr>
        <p:xfrm>
          <a:off x="2308938" y="2782887"/>
          <a:ext cx="2447925" cy="144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1965960" imgH="1165860" progId="ChemWindow.Document">
                  <p:embed/>
                </p:oleObj>
              </mc:Choice>
              <mc:Fallback>
                <p:oleObj name="Document" r:id="rId4" imgW="1965960" imgH="1165860" progId="ChemWindow.Document">
                  <p:embed/>
                  <p:pic>
                    <p:nvPicPr>
                      <p:cNvPr id="25624" name="Object 32">
                        <a:extLst>
                          <a:ext uri="{FF2B5EF4-FFF2-40B4-BE49-F238E27FC236}">
                            <a16:creationId xmlns:a16="http://schemas.microsoft.com/office/drawing/2014/main" id="{3C339170-BD26-4610-BA42-355B756324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8938" y="2782887"/>
                        <a:ext cx="2447925" cy="144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34">
            <a:extLst>
              <a:ext uri="{FF2B5EF4-FFF2-40B4-BE49-F238E27FC236}">
                <a16:creationId xmlns:a16="http://schemas.microsoft.com/office/drawing/2014/main" id="{8D049F0B-6183-4D61-BA3A-B2D5EC4E2C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3236458"/>
              </p:ext>
            </p:extLst>
          </p:nvPr>
        </p:nvGraphicFramePr>
        <p:xfrm>
          <a:off x="2259726" y="4078287"/>
          <a:ext cx="2570162" cy="1439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2057400" imgH="1150620" progId="ChemWindow.Document">
                  <p:embed/>
                </p:oleObj>
              </mc:Choice>
              <mc:Fallback>
                <p:oleObj name="Document" r:id="rId6" imgW="2057400" imgH="1150620" progId="ChemWindow.Document">
                  <p:embed/>
                  <p:pic>
                    <p:nvPicPr>
                      <p:cNvPr id="25626" name="Object 34">
                        <a:extLst>
                          <a:ext uri="{FF2B5EF4-FFF2-40B4-BE49-F238E27FC236}">
                            <a16:creationId xmlns:a16="http://schemas.microsoft.com/office/drawing/2014/main" id="{FA55CCBA-5CA4-4CD7-A566-4327BFA1CEF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726" y="4078287"/>
                        <a:ext cx="2570162" cy="1439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36">
            <a:extLst>
              <a:ext uri="{FF2B5EF4-FFF2-40B4-BE49-F238E27FC236}">
                <a16:creationId xmlns:a16="http://schemas.microsoft.com/office/drawing/2014/main" id="{4AAFE94C-B896-401F-9502-2CBACD53E4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1683292"/>
              </p:ext>
            </p:extLst>
          </p:nvPr>
        </p:nvGraphicFramePr>
        <p:xfrm>
          <a:off x="2256551" y="5689600"/>
          <a:ext cx="2573337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8" imgW="2057400" imgH="327660" progId="ChemWindow.Document">
                  <p:embed/>
                </p:oleObj>
              </mc:Choice>
              <mc:Fallback>
                <p:oleObj name="Document" r:id="rId8" imgW="2057400" imgH="327660" progId="ChemWindow.Document">
                  <p:embed/>
                  <p:pic>
                    <p:nvPicPr>
                      <p:cNvPr id="25627" name="Object 36">
                        <a:extLst>
                          <a:ext uri="{FF2B5EF4-FFF2-40B4-BE49-F238E27FC236}">
                            <a16:creationId xmlns:a16="http://schemas.microsoft.com/office/drawing/2014/main" id="{5A9F2AE1-3049-4971-AC91-A4453CEDCD4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6551" y="5689600"/>
                        <a:ext cx="2573337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38">
            <a:extLst>
              <a:ext uri="{FF2B5EF4-FFF2-40B4-BE49-F238E27FC236}">
                <a16:creationId xmlns:a16="http://schemas.microsoft.com/office/drawing/2014/main" id="{C0D50CED-503D-4754-AC7A-E73B93481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2151" y="3062287"/>
            <a:ext cx="4445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0" dirty="0">
                <a:solidFill>
                  <a:srgbClr val="003399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</a:t>
            </a:r>
            <a:r>
              <a:rPr lang="en-US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- </a:t>
            </a:r>
            <a:r>
              <a:rPr lang="en-US" altLang="ru-RU" sz="1800" b="1" i="0" dirty="0" err="1">
                <a:solidFill>
                  <a:srgbClr val="003399"/>
                </a:solidFill>
                <a:latin typeface="Arial" panose="020B0604020202020204" pitchFamily="34" charset="0"/>
              </a:rPr>
              <a:t>chlorobutyric</a:t>
            </a:r>
            <a:r>
              <a:rPr lang="en-US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 acid </a:t>
            </a:r>
            <a:r>
              <a:rPr lang="ru-RU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	</a:t>
            </a:r>
            <a:r>
              <a:rPr lang="en-US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             </a:t>
            </a:r>
            <a:r>
              <a:rPr lang="ru-RU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4,06</a:t>
            </a:r>
          </a:p>
        </p:txBody>
      </p:sp>
      <p:sp>
        <p:nvSpPr>
          <p:cNvPr id="27" name="Text Box 39">
            <a:extLst>
              <a:ext uri="{FF2B5EF4-FFF2-40B4-BE49-F238E27FC236}">
                <a16:creationId xmlns:a16="http://schemas.microsoft.com/office/drawing/2014/main" id="{EA7AD848-C819-4645-8AF0-8B9A432C5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7226" y="4365625"/>
            <a:ext cx="46085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i="0" dirty="0">
                <a:solidFill>
                  <a:srgbClr val="003399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</a:t>
            </a:r>
            <a:r>
              <a:rPr lang="en-US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- </a:t>
            </a:r>
            <a:r>
              <a:rPr lang="en-US" altLang="ru-RU" sz="1800" b="1" i="0" dirty="0" err="1">
                <a:solidFill>
                  <a:srgbClr val="003399"/>
                </a:solidFill>
                <a:latin typeface="Arial" panose="020B0604020202020204" pitchFamily="34" charset="0"/>
              </a:rPr>
              <a:t>chlorobutyric</a:t>
            </a:r>
            <a:r>
              <a:rPr lang="en-US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 acid </a:t>
            </a:r>
            <a:r>
              <a:rPr lang="ru-RU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	</a:t>
            </a:r>
            <a:r>
              <a:rPr lang="en-US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             </a:t>
            </a:r>
            <a:r>
              <a:rPr lang="ru-RU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4,52</a:t>
            </a:r>
          </a:p>
        </p:txBody>
      </p:sp>
      <p:sp>
        <p:nvSpPr>
          <p:cNvPr id="28" name="Text Box 40">
            <a:extLst>
              <a:ext uri="{FF2B5EF4-FFF2-40B4-BE49-F238E27FC236}">
                <a16:creationId xmlns:a16="http://schemas.microsoft.com/office/drawing/2014/main" id="{5B4EDA8B-F569-415D-9CBD-9FDADBB2C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2151" y="5592762"/>
            <a:ext cx="428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b="1" i="0" dirty="0" err="1">
                <a:solidFill>
                  <a:srgbClr val="003399"/>
                </a:solidFill>
                <a:latin typeface="Arial" panose="020B0604020202020204" pitchFamily="34" charset="0"/>
              </a:rPr>
              <a:t>chlorobutyric</a:t>
            </a:r>
            <a:r>
              <a:rPr lang="en-US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 acid</a:t>
            </a:r>
            <a:r>
              <a:rPr lang="ru-RU" altLang="ru-RU" sz="1800" b="1" i="0" dirty="0">
                <a:solidFill>
                  <a:srgbClr val="003399"/>
                </a:solidFill>
                <a:latin typeface="Arial" panose="020B0604020202020204" pitchFamily="34" charset="0"/>
              </a:rPr>
              <a:t>		4,82</a:t>
            </a:r>
          </a:p>
        </p:txBody>
      </p:sp>
      <p:sp>
        <p:nvSpPr>
          <p:cNvPr id="2" name="Стрілка: униз 1">
            <a:extLst>
              <a:ext uri="{FF2B5EF4-FFF2-40B4-BE49-F238E27FC236}">
                <a16:creationId xmlns:a16="http://schemas.microsoft.com/office/drawing/2014/main" id="{C25555E4-4486-4BD3-80AE-B7EE37DED05D}"/>
              </a:ext>
            </a:extLst>
          </p:cNvPr>
          <p:cNvSpPr/>
          <p:nvPr/>
        </p:nvSpPr>
        <p:spPr bwMode="auto">
          <a:xfrm>
            <a:off x="9760664" y="1629747"/>
            <a:ext cx="802433" cy="4464665"/>
          </a:xfrm>
          <a:prstGeom prst="downArrow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Reduction of acidity</a:t>
            </a:r>
            <a:endParaRPr kumimoji="0" lang="uk-UA" sz="24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C3D56F0-7A58-4F33-94DC-C34773C4BB69}"/>
              </a:ext>
            </a:extLst>
          </p:cNvPr>
          <p:cNvSpPr txBox="1"/>
          <p:nvPr/>
        </p:nvSpPr>
        <p:spPr>
          <a:xfrm>
            <a:off x="4475583" y="226368"/>
            <a:ext cx="32408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</a:rPr>
              <a:t>Chemical properties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Rectangle 19">
            <a:extLst>
              <a:ext uri="{FF2B5EF4-FFF2-40B4-BE49-F238E27FC236}">
                <a16:creationId xmlns:a16="http://schemas.microsoft.com/office/drawing/2014/main" id="{13AFC0C9-8561-4105-A1C2-A2808E11D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3504" y="781183"/>
            <a:ext cx="206498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000" b="1" i="0" dirty="0">
                <a:solidFill>
                  <a:srgbClr val="990000"/>
                </a:solidFill>
                <a:latin typeface="Arial" panose="020B0604020202020204" pitchFamily="34" charset="0"/>
              </a:rPr>
              <a:t>Acid properties</a:t>
            </a:r>
            <a:endParaRPr lang="ru-RU" altLang="ru-RU" sz="2000" b="1" dirty="0">
              <a:solidFill>
                <a:srgbClr val="99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00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A080DF-FE8C-4B52-B414-6A497D4A9838}"/>
              </a:ext>
            </a:extLst>
          </p:cNvPr>
          <p:cNvSpPr txBox="1"/>
          <p:nvPr/>
        </p:nvSpPr>
        <p:spPr>
          <a:xfrm>
            <a:off x="4475583" y="226368"/>
            <a:ext cx="32408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</a:rPr>
              <a:t>Chemical properties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одержимое 2">
            <a:extLst>
              <a:ext uri="{FF2B5EF4-FFF2-40B4-BE49-F238E27FC236}">
                <a16:creationId xmlns:a16="http://schemas.microsoft.com/office/drawing/2014/main" id="{43B1D20E-85B6-4CE2-BDEB-90C49799C66B}"/>
              </a:ext>
            </a:extLst>
          </p:cNvPr>
          <p:cNvSpPr txBox="1">
            <a:spLocks/>
          </p:cNvSpPr>
          <p:nvPr/>
        </p:nvSpPr>
        <p:spPr>
          <a:xfrm>
            <a:off x="1912874" y="876622"/>
            <a:ext cx="9747378" cy="857250"/>
          </a:xfrm>
          <a:prstGeom prst="rect">
            <a:avLst/>
          </a:prstGeom>
        </p:spPr>
        <p:txBody>
          <a:bodyPr rtlCol="0">
            <a:normAutofit fontScale="9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7463" algn="just" fontAlgn="auto">
              <a:buFont typeface="Wingdings" panose="05000000000000000000" pitchFamily="2" charset="2"/>
              <a:buNone/>
              <a:defRPr/>
            </a:pPr>
            <a:r>
              <a:rPr lang="en-US" alt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chemical properties of carboxylic acids are determined by the structure of the carboxyl group</a:t>
            </a:r>
            <a:r>
              <a:rPr lang="uk-UA" alt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alt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5" name="Object 1">
            <a:extLst>
              <a:ext uri="{FF2B5EF4-FFF2-40B4-BE49-F238E27FC236}">
                <a16:creationId xmlns:a16="http://schemas.microsoft.com/office/drawing/2014/main" id="{32D3DBE9-148A-47E9-A0F6-8703520054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67819" y="1338423"/>
          <a:ext cx="1714500" cy="129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942848" imgH="717540" progId="ChemDraw.Document.6.0">
                  <p:embed/>
                </p:oleObj>
              </mc:Choice>
              <mc:Fallback>
                <p:oleObj name="CS ChemDraw Drawing" r:id="rId2" imgW="942848" imgH="717540" progId="ChemDraw.Document.6.0">
                  <p:embed/>
                  <p:pic>
                    <p:nvPicPr>
                      <p:cNvPr id="5" name="Object 1">
                        <a:extLst>
                          <a:ext uri="{FF2B5EF4-FFF2-40B4-BE49-F238E27FC236}">
                            <a16:creationId xmlns:a16="http://schemas.microsoft.com/office/drawing/2014/main" id="{32D3DBE9-148A-47E9-A0F6-87035200542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819" y="1338423"/>
                        <a:ext cx="1714500" cy="1298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F033F31F-AE9D-4EEE-BE6E-D95D7F2F94B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88530" y="2913062"/>
          <a:ext cx="5214938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2786974" imgH="549664" progId="ChemDraw.Document.6.0">
                  <p:embed/>
                </p:oleObj>
              </mc:Choice>
              <mc:Fallback>
                <p:oleObj name="CS ChemDraw Drawing" r:id="rId4" imgW="2786974" imgH="549664" progId="ChemDraw.Document.6.0">
                  <p:embed/>
                  <p:pic>
                    <p:nvPicPr>
                      <p:cNvPr id="6" name="Object 3">
                        <a:extLst>
                          <a:ext uri="{FF2B5EF4-FFF2-40B4-BE49-F238E27FC236}">
                            <a16:creationId xmlns:a16="http://schemas.microsoft.com/office/drawing/2014/main" id="{F033F31F-AE9D-4EEE-BE6E-D95D7F2F94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8530" y="2913062"/>
                        <a:ext cx="5214938" cy="1031875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Содержимое 2">
            <a:extLst>
              <a:ext uri="{FF2B5EF4-FFF2-40B4-BE49-F238E27FC236}">
                <a16:creationId xmlns:a16="http://schemas.microsoft.com/office/drawing/2014/main" id="{D0978E0C-67BD-45CE-9163-4D540B68FA10}"/>
              </a:ext>
            </a:extLst>
          </p:cNvPr>
          <p:cNvSpPr txBox="1">
            <a:spLocks/>
          </p:cNvSpPr>
          <p:nvPr/>
        </p:nvSpPr>
        <p:spPr bwMode="auto">
          <a:xfrm>
            <a:off x="1981199" y="4733764"/>
            <a:ext cx="82296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tabLst>
                <a:tab pos="3314700" algn="l"/>
              </a:tabLst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tabLst>
                <a:tab pos="3314700" algn="l"/>
              </a:tabLst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tabLst>
                <a:tab pos="3314700" algn="l"/>
              </a:tabLst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tabLst>
                <a:tab pos="3314700" algn="l"/>
              </a:tabLst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tabLst>
                <a:tab pos="3314700" algn="l"/>
              </a:tabLst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tabLst>
                <a:tab pos="3314700" algn="l"/>
              </a:tabLst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tabLst>
                <a:tab pos="3314700" algn="l"/>
              </a:tabLst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tabLst>
                <a:tab pos="3314700" algn="l"/>
              </a:tabLst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tabLst>
                <a:tab pos="3314700" algn="l"/>
              </a:tabLst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types of reactions are characteristic of carboxylic acids:</a:t>
            </a:r>
            <a:endParaRPr lang="uk-UA" alt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lang="en-US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substitution of a Hydrogen atom in the carboxyl group;</a:t>
            </a:r>
            <a:endParaRPr lang="uk-UA" alt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lang="en-US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substitution of a Hydrogen atom in a hydrocarbon radical</a:t>
            </a:r>
            <a:r>
              <a:rPr lang="uk-UA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9699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74CB4815-0774-40B0-B2DA-23111BBE8687}"/>
              </a:ext>
            </a:extLst>
          </p:cNvPr>
          <p:cNvSpPr txBox="1">
            <a:spLocks/>
          </p:cNvSpPr>
          <p:nvPr/>
        </p:nvSpPr>
        <p:spPr>
          <a:xfrm>
            <a:off x="1981199" y="902345"/>
            <a:ext cx="7256107" cy="876300"/>
          </a:xfrm>
          <a:prstGeom prst="rect">
            <a:avLst/>
          </a:prstGeom>
        </p:spPr>
        <p:txBody>
          <a:bodyPr rtlCol="0">
            <a:normAutofit fontScale="85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buFont typeface="Wingdings" panose="05000000000000000000" pitchFamily="2" charset="2"/>
              <a:buNone/>
              <a:tabLst>
                <a:tab pos="3314700" algn="l"/>
              </a:tabLst>
              <a:defRPr/>
            </a:pPr>
            <a:r>
              <a:rPr lang="en-US" alt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Carboxylic acids are able to form salts with</a:t>
            </a:r>
            <a:r>
              <a:rPr lang="uk-UA" alt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fontAlgn="auto">
              <a:buFont typeface="Wingdings" panose="05000000000000000000" pitchFamily="2" charset="2"/>
              <a:buNone/>
              <a:tabLst>
                <a:tab pos="3314700" algn="l"/>
              </a:tabLst>
              <a:defRPr/>
            </a:pPr>
            <a:r>
              <a:rPr lang="en-US" alt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metals</a:t>
            </a:r>
            <a:endParaRPr lang="uk-UA" alt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Object 1">
            <a:extLst>
              <a:ext uri="{FF2B5EF4-FFF2-40B4-BE49-F238E27FC236}">
                <a16:creationId xmlns:a16="http://schemas.microsoft.com/office/drawing/2014/main" id="{8B85EBEC-5E74-48F7-B5CD-9A99D60064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6071304"/>
              </p:ext>
            </p:extLst>
          </p:nvPr>
        </p:nvGraphicFramePr>
        <p:xfrm>
          <a:off x="3044030" y="1733842"/>
          <a:ext cx="6103938" cy="157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3509345" imgH="909361" progId="ChemDraw.Document.6.0">
                  <p:embed/>
                </p:oleObj>
              </mc:Choice>
              <mc:Fallback>
                <p:oleObj name="CS ChemDraw Drawing" r:id="rId2" imgW="3509345" imgH="909361" progId="ChemDraw.Document.6.0">
                  <p:embed/>
                  <p:pic>
                    <p:nvPicPr>
                      <p:cNvPr id="219142" name="Object 1">
                        <a:extLst>
                          <a:ext uri="{FF2B5EF4-FFF2-40B4-BE49-F238E27FC236}">
                            <a16:creationId xmlns:a16="http://schemas.microsoft.com/office/drawing/2014/main" id="{5002FC4B-8267-465E-8AC1-14343C9E3A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4030" y="1733842"/>
                        <a:ext cx="6103938" cy="1579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2BF8A83B-58AE-4915-A97B-9CA6FA012CEF}"/>
              </a:ext>
            </a:extLst>
          </p:cNvPr>
          <p:cNvSpPr txBox="1">
            <a:spLocks/>
          </p:cNvSpPr>
          <p:nvPr/>
        </p:nvSpPr>
        <p:spPr bwMode="auto">
          <a:xfrm>
            <a:off x="1981199" y="3817390"/>
            <a:ext cx="8229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b) metal oxides</a:t>
            </a:r>
            <a:endParaRPr lang="uk-UA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Arial" charset="0"/>
            </a:endParaRPr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AE40D535-6CA5-47D2-90F1-2F89D6F816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8872442"/>
              </p:ext>
            </p:extLst>
          </p:nvPr>
        </p:nvGraphicFramePr>
        <p:xfrm>
          <a:off x="2298928" y="4602055"/>
          <a:ext cx="7351712" cy="150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4062374" imgH="831982" progId="ChemDraw.Document.6.0">
                  <p:embed/>
                </p:oleObj>
              </mc:Choice>
              <mc:Fallback>
                <p:oleObj name="CS ChemDraw Drawing" r:id="rId4" imgW="4062374" imgH="831982" progId="ChemDraw.Document.6.0">
                  <p:embed/>
                  <p:pic>
                    <p:nvPicPr>
                      <p:cNvPr id="219145" name="Object 3">
                        <a:extLst>
                          <a:ext uri="{FF2B5EF4-FFF2-40B4-BE49-F238E27FC236}">
                            <a16:creationId xmlns:a16="http://schemas.microsoft.com/office/drawing/2014/main" id="{4483945A-8C36-4944-BA8C-B45DAA66C2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8928" y="4602055"/>
                        <a:ext cx="7351712" cy="1500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23321C7-913B-4B0B-A1C5-EE1D6FA033D0}"/>
              </a:ext>
            </a:extLst>
          </p:cNvPr>
          <p:cNvSpPr txBox="1"/>
          <p:nvPr/>
        </p:nvSpPr>
        <p:spPr>
          <a:xfrm>
            <a:off x="4475583" y="226368"/>
            <a:ext cx="32408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</a:rPr>
              <a:t>Chemical properties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4B4375F-C811-4AAD-8BD4-1772FC89E5B5}"/>
              </a:ext>
            </a:extLst>
          </p:cNvPr>
          <p:cNvSpPr/>
          <p:nvPr/>
        </p:nvSpPr>
        <p:spPr bwMode="auto">
          <a:xfrm>
            <a:off x="2954692" y="2948365"/>
            <a:ext cx="2475723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u="none" strike="noStrike" cap="none" normalizeH="0" baseline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Methanoic</a:t>
            </a:r>
            <a:r>
              <a:rPr kumimoji="0" lang="en-US" b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acid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9825EEC-DC37-432B-B5EC-0467B957E6D0}"/>
              </a:ext>
            </a:extLst>
          </p:cNvPr>
          <p:cNvSpPr/>
          <p:nvPr/>
        </p:nvSpPr>
        <p:spPr bwMode="auto">
          <a:xfrm>
            <a:off x="6351036" y="2719194"/>
            <a:ext cx="2475723" cy="72911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Sodium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methanoate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(Sodium </a:t>
            </a:r>
            <a:r>
              <a:rPr kumimoji="0" lang="en-US" b="0" u="none" strike="noStrike" cap="none" normalizeH="0" baseline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formate</a:t>
            </a:r>
            <a:r>
              <a:rPr kumimoji="0" lang="en-US" b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37EA4E00-3629-4CB6-84F2-12526DCCFDB2}"/>
              </a:ext>
            </a:extLst>
          </p:cNvPr>
          <p:cNvSpPr/>
          <p:nvPr/>
        </p:nvSpPr>
        <p:spPr bwMode="auto">
          <a:xfrm>
            <a:off x="2223795" y="5799275"/>
            <a:ext cx="2475723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Ethanoic acid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2DFE7D7F-3ACC-4177-A43A-C16741E01CDA}"/>
              </a:ext>
            </a:extLst>
          </p:cNvPr>
          <p:cNvSpPr/>
          <p:nvPr/>
        </p:nvSpPr>
        <p:spPr bwMode="auto">
          <a:xfrm>
            <a:off x="5609252" y="5799275"/>
            <a:ext cx="4565352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Calcium ethanoate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(calcium acetate)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580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1358A6-814F-4007-9BEE-657E85BD0D84}"/>
              </a:ext>
            </a:extLst>
          </p:cNvPr>
          <p:cNvSpPr txBox="1"/>
          <p:nvPr/>
        </p:nvSpPr>
        <p:spPr>
          <a:xfrm>
            <a:off x="4475583" y="226368"/>
            <a:ext cx="32408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</a:rPr>
              <a:t>Chemical properties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171F3D2C-8F2E-491E-849C-F7CF9F516B75}"/>
              </a:ext>
            </a:extLst>
          </p:cNvPr>
          <p:cNvSpPr txBox="1">
            <a:spLocks/>
          </p:cNvSpPr>
          <p:nvPr/>
        </p:nvSpPr>
        <p:spPr>
          <a:xfrm>
            <a:off x="1756585" y="1058344"/>
            <a:ext cx="8229600" cy="447675"/>
          </a:xfrm>
          <a:prstGeom prst="rect">
            <a:avLst/>
          </a:prstGeom>
        </p:spPr>
        <p:txBody>
          <a:bodyPr rtlCol="0">
            <a:normAutofit fontScale="85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buFont typeface="Wingdings" panose="05000000000000000000" pitchFamily="2" charset="2"/>
              <a:buNone/>
              <a:tabLst>
                <a:tab pos="3314700" algn="l"/>
              </a:tabLst>
              <a:defRPr/>
            </a:pPr>
            <a:r>
              <a:rPr lang="en-US" alt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metal hydroxides</a:t>
            </a:r>
            <a:endParaRPr lang="uk-UA" alt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Object 1">
            <a:extLst>
              <a:ext uri="{FF2B5EF4-FFF2-40B4-BE49-F238E27FC236}">
                <a16:creationId xmlns:a16="http://schemas.microsoft.com/office/drawing/2014/main" id="{237B5AD7-58A0-4810-B9FE-AC56757CAC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227615"/>
              </p:ext>
            </p:extLst>
          </p:nvPr>
        </p:nvGraphicFramePr>
        <p:xfrm>
          <a:off x="2474556" y="1401339"/>
          <a:ext cx="7143750" cy="163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326377" imgH="988533" progId="ChemDraw.Document.6.0">
                  <p:embed/>
                </p:oleObj>
              </mc:Choice>
              <mc:Fallback>
                <p:oleObj name="CS ChemDraw Drawing" r:id="rId2" imgW="4326377" imgH="988533" progId="ChemDraw.Document.6.0">
                  <p:embed/>
                  <p:pic>
                    <p:nvPicPr>
                      <p:cNvPr id="220166" name="Object 1">
                        <a:extLst>
                          <a:ext uri="{FF2B5EF4-FFF2-40B4-BE49-F238E27FC236}">
                            <a16:creationId xmlns:a16="http://schemas.microsoft.com/office/drawing/2014/main" id="{C9AB38A3-19D7-4D3B-9BCF-4ADA8480953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4556" y="1401339"/>
                        <a:ext cx="7143750" cy="163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E5613B46-FB6E-445A-B54F-135A223E49E6}"/>
              </a:ext>
            </a:extLst>
          </p:cNvPr>
          <p:cNvSpPr txBox="1">
            <a:spLocks/>
          </p:cNvSpPr>
          <p:nvPr/>
        </p:nvSpPr>
        <p:spPr bwMode="auto">
          <a:xfrm>
            <a:off x="360783" y="3530176"/>
            <a:ext cx="82296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tabLst>
                <a:tab pos="3314700" algn="l"/>
              </a:tabLst>
              <a:defRPr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d) ammonia with the formation of ammonium salts</a:t>
            </a:r>
            <a:endParaRPr lang="uk-UA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Arial" charset="0"/>
            </a:endParaRPr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1117AC5A-456A-4100-9897-E15452BA45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6955625"/>
              </p:ext>
            </p:extLst>
          </p:nvPr>
        </p:nvGraphicFramePr>
        <p:xfrm>
          <a:off x="2993281" y="4207393"/>
          <a:ext cx="5857875" cy="159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3398089" imgH="926142" progId="ChemDraw.Document.6.0">
                  <p:embed/>
                </p:oleObj>
              </mc:Choice>
              <mc:Fallback>
                <p:oleObj name="CS ChemDraw Drawing" r:id="rId4" imgW="3398089" imgH="926142" progId="ChemDraw.Document.6.0">
                  <p:embed/>
                  <p:pic>
                    <p:nvPicPr>
                      <p:cNvPr id="220169" name="Object 3">
                        <a:extLst>
                          <a:ext uri="{FF2B5EF4-FFF2-40B4-BE49-F238E27FC236}">
                            <a16:creationId xmlns:a16="http://schemas.microsoft.com/office/drawing/2014/main" id="{51EFAF5B-BBD2-4BFB-8D89-E783151034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3281" y="4207393"/>
                        <a:ext cx="5857875" cy="159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0BBB8526-FC5C-4C50-AFC3-B71EFAF35E0A}"/>
              </a:ext>
            </a:extLst>
          </p:cNvPr>
          <p:cNvSpPr/>
          <p:nvPr/>
        </p:nvSpPr>
        <p:spPr bwMode="auto">
          <a:xfrm>
            <a:off x="6375433" y="2479189"/>
            <a:ext cx="2475723" cy="56045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Sodium propanoate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173E5EA-1841-4AD4-AC8B-EB3DE0B8D870}"/>
              </a:ext>
            </a:extLst>
          </p:cNvPr>
          <p:cNvSpPr/>
          <p:nvPr/>
        </p:nvSpPr>
        <p:spPr bwMode="auto">
          <a:xfrm>
            <a:off x="6329264" y="5456661"/>
            <a:ext cx="2774304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Ammonium ethanoate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767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B557B7-C658-4C6A-A869-B9EF9AC0A6E1}"/>
              </a:ext>
            </a:extLst>
          </p:cNvPr>
          <p:cNvSpPr txBox="1"/>
          <p:nvPr/>
        </p:nvSpPr>
        <p:spPr>
          <a:xfrm>
            <a:off x="4475583" y="235891"/>
            <a:ext cx="32408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</a:rPr>
              <a:t>Chemical properties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E3D11C87-2A69-45F2-AC3F-8F6146F89AF2}"/>
              </a:ext>
            </a:extLst>
          </p:cNvPr>
          <p:cNvSpPr txBox="1">
            <a:spLocks/>
          </p:cNvSpPr>
          <p:nvPr/>
        </p:nvSpPr>
        <p:spPr>
          <a:xfrm>
            <a:off x="342900" y="1571625"/>
            <a:ext cx="8229600" cy="447675"/>
          </a:xfrm>
          <a:prstGeom prst="rect">
            <a:avLst/>
          </a:prstGeom>
        </p:spPr>
        <p:txBody>
          <a:bodyPr rtlCol="0">
            <a:normAutofit fontScale="85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7463" algn="just" fontAlgn="auto">
              <a:buFont typeface="Wingdings" panose="05000000000000000000" pitchFamily="2" charset="2"/>
              <a:buNone/>
              <a:tabLst>
                <a:tab pos="3314700" algn="l"/>
              </a:tabLst>
              <a:defRPr/>
            </a:pPr>
            <a:r>
              <a:rPr lang="en-US" alt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e) with </a:t>
            </a:r>
            <a:r>
              <a:rPr lang="en-US" altLang="uk-UA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uk-UA" altLang="uk-UA" b="1" baseline="-25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alt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uk-UA" b="1" baseline="-25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SOCl</a:t>
            </a:r>
            <a:r>
              <a:rPr lang="en-US" altLang="uk-UA" b="1" baseline="-25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uk-UA" altLang="uk-UA" baseline="-25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Object 30">
            <a:extLst>
              <a:ext uri="{FF2B5EF4-FFF2-40B4-BE49-F238E27FC236}">
                <a16:creationId xmlns:a16="http://schemas.microsoft.com/office/drawing/2014/main" id="{D5487CEC-0A53-4331-8FD7-94861D40C3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0503822"/>
              </p:ext>
            </p:extLst>
          </p:nvPr>
        </p:nvGraphicFramePr>
        <p:xfrm>
          <a:off x="1882564" y="4039376"/>
          <a:ext cx="7921625" cy="227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7117080" imgH="2049780" progId="ChemWindow.Document">
                  <p:embed/>
                </p:oleObj>
              </mc:Choice>
              <mc:Fallback>
                <p:oleObj name="Document" r:id="rId2" imgW="7117080" imgH="2049780" progId="ChemWindow.Document">
                  <p:embed/>
                  <p:pic>
                    <p:nvPicPr>
                      <p:cNvPr id="31770" name="Object 30">
                        <a:extLst>
                          <a:ext uri="{FF2B5EF4-FFF2-40B4-BE49-F238E27FC236}">
                            <a16:creationId xmlns:a16="http://schemas.microsoft.com/office/drawing/2014/main" id="{F6E9E577-66F6-48B8-8CC5-3F8590E2EB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2564" y="4039376"/>
                        <a:ext cx="7921625" cy="2271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2">
            <a:extLst>
              <a:ext uri="{FF2B5EF4-FFF2-40B4-BE49-F238E27FC236}">
                <a16:creationId xmlns:a16="http://schemas.microsoft.com/office/drawing/2014/main" id="{3325F79A-1ABA-4F4C-AB0E-D7D21F5247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4330772"/>
              </p:ext>
            </p:extLst>
          </p:nvPr>
        </p:nvGraphicFramePr>
        <p:xfrm>
          <a:off x="2170696" y="2188221"/>
          <a:ext cx="7345362" cy="151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814060" imgH="1203960" progId="ChemWindow.Document">
                  <p:embed/>
                </p:oleObj>
              </mc:Choice>
              <mc:Fallback>
                <p:oleObj name="Document" r:id="rId4" imgW="5814060" imgH="1203960" progId="ChemWindow.Document">
                  <p:embed/>
                  <p:pic>
                    <p:nvPicPr>
                      <p:cNvPr id="31772" name="Object 32">
                        <a:extLst>
                          <a:ext uri="{FF2B5EF4-FFF2-40B4-BE49-F238E27FC236}">
                            <a16:creationId xmlns:a16="http://schemas.microsoft.com/office/drawing/2014/main" id="{EAD9885A-838E-4B43-A086-2EE3348A3A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0696" y="2188221"/>
                        <a:ext cx="7345362" cy="151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0B619F3-5AB6-4D27-BA84-E7CC61059F27}"/>
              </a:ext>
            </a:extLst>
          </p:cNvPr>
          <p:cNvSpPr/>
          <p:nvPr/>
        </p:nvSpPr>
        <p:spPr bwMode="auto">
          <a:xfrm>
            <a:off x="2170696" y="3126031"/>
            <a:ext cx="1685732" cy="579839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Acetic acid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6EE59E84-3825-422D-9E31-5B1EEAC1EC1D}"/>
              </a:ext>
            </a:extLst>
          </p:cNvPr>
          <p:cNvSpPr/>
          <p:nvPr/>
        </p:nvSpPr>
        <p:spPr bwMode="auto">
          <a:xfrm>
            <a:off x="3856428" y="3126030"/>
            <a:ext cx="2052960" cy="579839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Thionyl chloride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B04A8E08-3571-49C3-8FE9-234A66DEFC52}"/>
              </a:ext>
            </a:extLst>
          </p:cNvPr>
          <p:cNvSpPr/>
          <p:nvPr/>
        </p:nvSpPr>
        <p:spPr bwMode="auto">
          <a:xfrm>
            <a:off x="5909388" y="3374738"/>
            <a:ext cx="1927160" cy="33113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Acetyl chloride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76613620-756F-4751-8CA1-F41C6DB9FFC9}"/>
              </a:ext>
            </a:extLst>
          </p:cNvPr>
          <p:cNvSpPr/>
          <p:nvPr/>
        </p:nvSpPr>
        <p:spPr bwMode="auto">
          <a:xfrm>
            <a:off x="1635740" y="5806811"/>
            <a:ext cx="1698398" cy="447675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Benzoic acid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AA07780E-33B8-4045-A989-32600E7C9098}"/>
              </a:ext>
            </a:extLst>
          </p:cNvPr>
          <p:cNvSpPr/>
          <p:nvPr/>
        </p:nvSpPr>
        <p:spPr bwMode="auto">
          <a:xfrm>
            <a:off x="5131836" y="5810406"/>
            <a:ext cx="2189584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Benzoyl chloride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2641C697-05F7-4C94-80D8-5A67A9FA05CD}"/>
              </a:ext>
            </a:extLst>
          </p:cNvPr>
          <p:cNvSpPr/>
          <p:nvPr/>
        </p:nvSpPr>
        <p:spPr bwMode="auto">
          <a:xfrm>
            <a:off x="7463322" y="5810406"/>
            <a:ext cx="2663501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Phosphoryl chloride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789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3A784D-496B-4353-A652-B6D5B760DEAF}"/>
              </a:ext>
            </a:extLst>
          </p:cNvPr>
          <p:cNvSpPr txBox="1"/>
          <p:nvPr/>
        </p:nvSpPr>
        <p:spPr>
          <a:xfrm>
            <a:off x="4475583" y="235891"/>
            <a:ext cx="32408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</a:rPr>
              <a:t>Chemical properties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BEF6FFDD-23FE-4517-9F4E-96D070FACF38}"/>
              </a:ext>
            </a:extLst>
          </p:cNvPr>
          <p:cNvSpPr txBox="1">
            <a:spLocks/>
          </p:cNvSpPr>
          <p:nvPr/>
        </p:nvSpPr>
        <p:spPr>
          <a:xfrm>
            <a:off x="650033" y="3687831"/>
            <a:ext cx="8229600" cy="447675"/>
          </a:xfrm>
          <a:prstGeom prst="rect">
            <a:avLst/>
          </a:prstGeom>
        </p:spPr>
        <p:txBody>
          <a:bodyPr rtlCol="0">
            <a:normAutofit fontScale="85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7463" algn="just" fontAlgn="auto">
              <a:buFont typeface="Wingdings" panose="05000000000000000000" pitchFamily="2" charset="2"/>
              <a:buNone/>
              <a:tabLst>
                <a:tab pos="3314700" algn="l"/>
              </a:tabLst>
              <a:defRPr/>
            </a:pPr>
            <a:r>
              <a:rPr lang="en-US" alt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g) formation of carboxylic acid anhydrides</a:t>
            </a:r>
            <a:endParaRPr lang="uk-UA" alt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B82EE4A9-C79B-415D-94B2-5CF7F8FD450F}"/>
              </a:ext>
            </a:extLst>
          </p:cNvPr>
          <p:cNvSpPr txBox="1">
            <a:spLocks/>
          </p:cNvSpPr>
          <p:nvPr/>
        </p:nvSpPr>
        <p:spPr bwMode="auto">
          <a:xfrm>
            <a:off x="836159" y="1116081"/>
            <a:ext cx="82296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indent="342900" algn="just" eaLnBrk="1" fontAlgn="auto" hangingPunct="1">
              <a:spcBef>
                <a:spcPts val="0"/>
              </a:spcBef>
              <a:spcAft>
                <a:spcPts val="0"/>
              </a:spcAft>
              <a:tabLst>
                <a:tab pos="3314700" algn="l"/>
              </a:tabLst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f) alcohols (formation of esters)</a:t>
            </a:r>
            <a:endParaRPr lang="uk-UA" sz="3200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Arial" charset="0"/>
            </a:endParaRPr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FA052E82-EC5D-4A67-8FC6-ACBB4F625F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495995"/>
              </p:ext>
            </p:extLst>
          </p:nvPr>
        </p:nvGraphicFramePr>
        <p:xfrm>
          <a:off x="1666097" y="1739969"/>
          <a:ext cx="8035925" cy="185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775752" imgH="1102949" progId="ChemDraw.Document.6.0">
                  <p:embed/>
                </p:oleObj>
              </mc:Choice>
              <mc:Fallback>
                <p:oleObj name="CS ChemDraw Drawing" r:id="rId2" imgW="4775752" imgH="1102949" progId="ChemDraw.Document.6.0">
                  <p:embed/>
                  <p:pic>
                    <p:nvPicPr>
                      <p:cNvPr id="6" name="Object 3">
                        <a:extLst>
                          <a:ext uri="{FF2B5EF4-FFF2-40B4-BE49-F238E27FC236}">
                            <a16:creationId xmlns:a16="http://schemas.microsoft.com/office/drawing/2014/main" id="{02B00CBB-49DF-4007-8358-5655487124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097" y="1739969"/>
                        <a:ext cx="8035925" cy="185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2">
            <a:extLst>
              <a:ext uri="{FF2B5EF4-FFF2-40B4-BE49-F238E27FC236}">
                <a16:creationId xmlns:a16="http://schemas.microsoft.com/office/drawing/2014/main" id="{0CA596AE-FD00-4ACD-B42F-DA38191D40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0270583"/>
              </p:ext>
            </p:extLst>
          </p:nvPr>
        </p:nvGraphicFramePr>
        <p:xfrm>
          <a:off x="356724" y="4342203"/>
          <a:ext cx="6000022" cy="2236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4705350" imgH="2257425" progId="ChemWindow.Document">
                  <p:embed/>
                </p:oleObj>
              </mc:Choice>
              <mc:Fallback>
                <p:oleObj name="Document" r:id="rId4" imgW="4705350" imgH="2257425" progId="ChemWindow.Document">
                  <p:embed/>
                  <p:pic>
                    <p:nvPicPr>
                      <p:cNvPr id="32779" name="Object 32">
                        <a:extLst>
                          <a:ext uri="{FF2B5EF4-FFF2-40B4-BE49-F238E27FC236}">
                            <a16:creationId xmlns:a16="http://schemas.microsoft.com/office/drawing/2014/main" id="{D9EBB41E-7363-4E1C-B712-0B72DB3DC8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724" y="4342203"/>
                        <a:ext cx="6000022" cy="22368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3">
            <a:extLst>
              <a:ext uri="{FF2B5EF4-FFF2-40B4-BE49-F238E27FC236}">
                <a16:creationId xmlns:a16="http://schemas.microsoft.com/office/drawing/2014/main" id="{20C3F6A0-3182-4C56-B7E4-3D615858CD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4022288"/>
              </p:ext>
            </p:extLst>
          </p:nvPr>
        </p:nvGraphicFramePr>
        <p:xfrm>
          <a:off x="6356746" y="4508429"/>
          <a:ext cx="5739276" cy="2070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6469380" imgH="2331720" progId="ChemWindow.Document">
                  <p:embed/>
                </p:oleObj>
              </mc:Choice>
              <mc:Fallback>
                <p:oleObj name="Document" r:id="rId6" imgW="6469380" imgH="2331720" progId="ChemWindow.Document">
                  <p:embed/>
                  <p:pic>
                    <p:nvPicPr>
                      <p:cNvPr id="33802" name="Object 13">
                        <a:extLst>
                          <a:ext uri="{FF2B5EF4-FFF2-40B4-BE49-F238E27FC236}">
                            <a16:creationId xmlns:a16="http://schemas.microsoft.com/office/drawing/2014/main" id="{AEA054DB-5F3A-42E6-B245-20109ACBCD7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6746" y="4508429"/>
                        <a:ext cx="5739276" cy="20706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EADE5AA-E8B3-4BD2-B24C-D0309DF7C117}"/>
              </a:ext>
            </a:extLst>
          </p:cNvPr>
          <p:cNvSpPr/>
          <p:nvPr/>
        </p:nvSpPr>
        <p:spPr bwMode="auto">
          <a:xfrm>
            <a:off x="6259247" y="3022683"/>
            <a:ext cx="3233095" cy="561799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Ethyl propanoate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DA95890D-72CD-4791-81E8-2249FC0D6E6B}"/>
              </a:ext>
            </a:extLst>
          </p:cNvPr>
          <p:cNvSpPr/>
          <p:nvPr/>
        </p:nvSpPr>
        <p:spPr bwMode="auto">
          <a:xfrm>
            <a:off x="3494475" y="6276080"/>
            <a:ext cx="2189584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Acetyl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unhydride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D78A58EF-5E0A-4877-AB4E-34B8D9D08148}"/>
              </a:ext>
            </a:extLst>
          </p:cNvPr>
          <p:cNvSpPr/>
          <p:nvPr/>
        </p:nvSpPr>
        <p:spPr bwMode="auto">
          <a:xfrm>
            <a:off x="5934641" y="5809068"/>
            <a:ext cx="2189584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Acetyl chloride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93F99AC5-1375-4B8B-9502-F4F46694B73A}"/>
              </a:ext>
            </a:extLst>
          </p:cNvPr>
          <p:cNvSpPr/>
          <p:nvPr/>
        </p:nvSpPr>
        <p:spPr bwMode="auto">
          <a:xfrm>
            <a:off x="8131592" y="5809068"/>
            <a:ext cx="2189584" cy="46701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Sodium acetate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42EA3569-92E8-4B3F-B9B3-DBF2C0BA35EE}"/>
              </a:ext>
            </a:extLst>
          </p:cNvPr>
          <p:cNvSpPr/>
          <p:nvPr/>
        </p:nvSpPr>
        <p:spPr bwMode="auto">
          <a:xfrm>
            <a:off x="9767756" y="6204545"/>
            <a:ext cx="2189584" cy="44445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Acetyl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unhydride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350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5091ED-758B-435D-A563-75EE98EB5662}"/>
              </a:ext>
            </a:extLst>
          </p:cNvPr>
          <p:cNvSpPr txBox="1"/>
          <p:nvPr/>
        </p:nvSpPr>
        <p:spPr>
          <a:xfrm>
            <a:off x="4475583" y="235891"/>
            <a:ext cx="32408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</a:rPr>
              <a:t>Chemical properties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333AD73C-363C-4B3D-82C8-594D6CB21470}"/>
              </a:ext>
            </a:extLst>
          </p:cNvPr>
          <p:cNvSpPr txBox="1">
            <a:spLocks noChangeArrowheads="1"/>
          </p:cNvSpPr>
          <p:nvPr/>
        </p:nvSpPr>
        <p:spPr>
          <a:xfrm>
            <a:off x="1477346" y="1184988"/>
            <a:ext cx="8229600" cy="66198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None/>
            </a:pPr>
            <a:r>
              <a:rPr lang="en-US" alt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Substitution of H in the radical</a:t>
            </a:r>
            <a:endParaRPr lang="uk-UA" altLang="uk-UA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1">
            <a:extLst>
              <a:ext uri="{FF2B5EF4-FFF2-40B4-BE49-F238E27FC236}">
                <a16:creationId xmlns:a16="http://schemas.microsoft.com/office/drawing/2014/main" id="{5FA1434A-9E9D-49C7-9EAE-D7965C3CFC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6061514"/>
              </p:ext>
            </p:extLst>
          </p:nvPr>
        </p:nvGraphicFramePr>
        <p:xfrm>
          <a:off x="1736740" y="2864822"/>
          <a:ext cx="7894638" cy="220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129744" imgH="1150187" progId="ChemDraw.Document.6.0">
                  <p:embed/>
                </p:oleObj>
              </mc:Choice>
              <mc:Fallback>
                <p:oleObj name="CS ChemDraw Drawing" r:id="rId2" imgW="4129744" imgH="1150187" progId="ChemDraw.Document.6.0">
                  <p:embed/>
                  <p:pic>
                    <p:nvPicPr>
                      <p:cNvPr id="223238" name="Object 1">
                        <a:extLst>
                          <a:ext uri="{FF2B5EF4-FFF2-40B4-BE49-F238E27FC236}">
                            <a16:creationId xmlns:a16="http://schemas.microsoft.com/office/drawing/2014/main" id="{102FDEFE-7A91-48FA-850B-E00E4FCE0C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6740" y="2864822"/>
                        <a:ext cx="7894638" cy="220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0A305E7-8B98-44C9-AB2C-BAB5E5926343}"/>
              </a:ext>
            </a:extLst>
          </p:cNvPr>
          <p:cNvSpPr/>
          <p:nvPr/>
        </p:nvSpPr>
        <p:spPr bwMode="auto">
          <a:xfrm>
            <a:off x="1736740" y="4765304"/>
            <a:ext cx="2437154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Propanoic acid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01ED0410-F1F2-466E-B9D1-6BAD6E7CBB22}"/>
              </a:ext>
            </a:extLst>
          </p:cNvPr>
          <p:cNvSpPr/>
          <p:nvPr/>
        </p:nvSpPr>
        <p:spPr bwMode="auto">
          <a:xfrm>
            <a:off x="5592146" y="4709320"/>
            <a:ext cx="3620278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bromopropanoic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acid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7469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9133852-2772-423A-9CF4-29CD5A60A39D}"/>
              </a:ext>
            </a:extLst>
          </p:cNvPr>
          <p:cNvSpPr txBox="1"/>
          <p:nvPr/>
        </p:nvSpPr>
        <p:spPr>
          <a:xfrm>
            <a:off x="4475583" y="235891"/>
            <a:ext cx="32408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uk-UA" b="1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</a:rPr>
              <a:t>Chemical properties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E813A1EC-F87A-43F9-9ECB-7BB6EB723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976" y="822227"/>
            <a:ext cx="6958046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000" b="1" i="0" dirty="0">
                <a:solidFill>
                  <a:srgbClr val="990000"/>
                </a:solidFill>
                <a:latin typeface="Arial" panose="020B0604020202020204" pitchFamily="34" charset="0"/>
              </a:rPr>
              <a:t>Reactions of electrophilic substitution in aromatic acids</a:t>
            </a:r>
            <a:endParaRPr lang="ru-RU" altLang="ru-RU" sz="2000" b="1" dirty="0">
              <a:solidFill>
                <a:srgbClr val="99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64D8189B-E29A-4360-B75E-EDB3A4A34D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3274821"/>
              </p:ext>
            </p:extLst>
          </p:nvPr>
        </p:nvGraphicFramePr>
        <p:xfrm>
          <a:off x="2332427" y="1870464"/>
          <a:ext cx="7200900" cy="338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158740" imgH="2682240" progId="ChemWindow.Document">
                  <p:embed/>
                </p:oleObj>
              </mc:Choice>
              <mc:Fallback>
                <p:oleObj name="Document" r:id="rId2" imgW="5158740" imgH="2682240" progId="ChemWindow.Document">
                  <p:embed/>
                  <p:pic>
                    <p:nvPicPr>
                      <p:cNvPr id="37899" name="Object 2">
                        <a:extLst>
                          <a:ext uri="{FF2B5EF4-FFF2-40B4-BE49-F238E27FC236}">
                            <a16:creationId xmlns:a16="http://schemas.microsoft.com/office/drawing/2014/main" id="{C049ECEC-00A6-4B0E-A649-57C056EE52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2427" y="1870464"/>
                        <a:ext cx="7200900" cy="338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DDED003-73B5-40D3-AB48-2A432A4915D4}"/>
              </a:ext>
            </a:extLst>
          </p:cNvPr>
          <p:cNvSpPr/>
          <p:nvPr/>
        </p:nvSpPr>
        <p:spPr bwMode="auto">
          <a:xfrm>
            <a:off x="2332427" y="4696096"/>
            <a:ext cx="2189584" cy="558917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Benzoic acid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2AA570D0-3A70-47A5-A1E6-4906A0337A34}"/>
              </a:ext>
            </a:extLst>
          </p:cNvPr>
          <p:cNvSpPr/>
          <p:nvPr/>
        </p:nvSpPr>
        <p:spPr bwMode="auto">
          <a:xfrm>
            <a:off x="6677381" y="4696096"/>
            <a:ext cx="2454177" cy="558917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3-nitrobenzoic acid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9538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7CE6A64B-BECB-4398-9A48-613561200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75" y="80347"/>
            <a:ext cx="86042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4000" b="1" i="0" dirty="0">
                <a:solidFill>
                  <a:srgbClr val="003399"/>
                </a:solidFill>
                <a:latin typeface="Arial" panose="020B0604020202020204" pitchFamily="34" charset="0"/>
              </a:rPr>
              <a:t>Dicarboxylic acids</a:t>
            </a:r>
            <a:endParaRPr lang="uk-UA" altLang="ru-RU" sz="4000" b="1" i="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400" b="1" i="0" dirty="0">
                <a:solidFill>
                  <a:srgbClr val="006600"/>
                </a:solidFill>
                <a:latin typeface="Arial" panose="020B0604020202020204" pitchFamily="34" charset="0"/>
              </a:rPr>
              <a:t>Nomenclature, isomerism and physical properties</a:t>
            </a:r>
            <a:endParaRPr lang="ru-RU" altLang="ru-RU" sz="2400" dirty="0">
              <a:solidFill>
                <a:srgbClr val="0066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5" name="Group 874">
            <a:extLst>
              <a:ext uri="{FF2B5EF4-FFF2-40B4-BE49-F238E27FC236}">
                <a16:creationId xmlns:a16="http://schemas.microsoft.com/office/drawing/2014/main" id="{42651E3B-CC0E-4D8D-9064-50028B4BA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895889"/>
              </p:ext>
            </p:extLst>
          </p:nvPr>
        </p:nvGraphicFramePr>
        <p:xfrm>
          <a:off x="1886372" y="1297701"/>
          <a:ext cx="8208962" cy="5259386"/>
        </p:xfrm>
        <a:graphic>
          <a:graphicData uri="http://schemas.openxmlformats.org/drawingml/2006/table">
            <a:tbl>
              <a:tblPr/>
              <a:tblGrid>
                <a:gridCol w="3348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9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5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Name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Structural formula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pK</a:t>
                      </a:r>
                      <a:r>
                        <a:rPr kumimoji="0" lang="en-US" sz="18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pK</a:t>
                      </a:r>
                      <a:r>
                        <a:rPr kumimoji="0" lang="en-US" sz="18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a2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70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Aliphatic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30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Ethandioic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(oxalic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48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Freestyle Script" pitchFamily="66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1,27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4,27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0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Propandioic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malonic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48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Freestyle Script" pitchFamily="66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2,86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5,70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30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Butandioic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amber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48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Freestyle Script" pitchFamily="66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4,21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5,64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30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Pentandioic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glutaric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48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Freestyle Script" pitchFamily="66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4,34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5,27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30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Hexandioic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adipic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48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Freestyle Script" pitchFamily="66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4,41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5,28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0" name="Object 558">
            <a:extLst>
              <a:ext uri="{FF2B5EF4-FFF2-40B4-BE49-F238E27FC236}">
                <a16:creationId xmlns:a16="http://schemas.microsoft.com/office/drawing/2014/main" id="{F13CCC99-E972-4891-8DD8-2ED4E8B068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5103650"/>
              </p:ext>
            </p:extLst>
          </p:nvPr>
        </p:nvGraphicFramePr>
        <p:xfrm>
          <a:off x="5304071" y="5968773"/>
          <a:ext cx="3313112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2735580" imgH="327660" progId="ChemWindow.Document">
                  <p:embed/>
                </p:oleObj>
              </mc:Choice>
              <mc:Fallback>
                <p:oleObj name="Document" r:id="rId2" imgW="2735580" imgH="327660" progId="ChemWindow.Document">
                  <p:embed/>
                  <p:pic>
                    <p:nvPicPr>
                      <p:cNvPr id="56334" name="Object 558">
                        <a:extLst>
                          <a:ext uri="{FF2B5EF4-FFF2-40B4-BE49-F238E27FC236}">
                            <a16:creationId xmlns:a16="http://schemas.microsoft.com/office/drawing/2014/main" id="{BC6AF836-73C5-4E92-B3E4-2E32CA52D9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4071" y="5968773"/>
                        <a:ext cx="3313112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559">
            <a:extLst>
              <a:ext uri="{FF2B5EF4-FFF2-40B4-BE49-F238E27FC236}">
                <a16:creationId xmlns:a16="http://schemas.microsoft.com/office/drawing/2014/main" id="{E0987716-7BC7-4538-B529-B741A05065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8767806"/>
              </p:ext>
            </p:extLst>
          </p:nvPr>
        </p:nvGraphicFramePr>
        <p:xfrm>
          <a:off x="5304071" y="5158661"/>
          <a:ext cx="3384550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2735580" imgH="327660" progId="ChemWindow.Document">
                  <p:embed/>
                </p:oleObj>
              </mc:Choice>
              <mc:Fallback>
                <p:oleObj name="Document" r:id="rId4" imgW="2735580" imgH="327660" progId="ChemWindow.Document">
                  <p:embed/>
                  <p:pic>
                    <p:nvPicPr>
                      <p:cNvPr id="56333" name="Object 559">
                        <a:extLst>
                          <a:ext uri="{FF2B5EF4-FFF2-40B4-BE49-F238E27FC236}">
                            <a16:creationId xmlns:a16="http://schemas.microsoft.com/office/drawing/2014/main" id="{9D32A67E-8F63-48C1-8C82-769792F516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4071" y="5158661"/>
                        <a:ext cx="3384550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560">
            <a:extLst>
              <a:ext uri="{FF2B5EF4-FFF2-40B4-BE49-F238E27FC236}">
                <a16:creationId xmlns:a16="http://schemas.microsoft.com/office/drawing/2014/main" id="{AA896C3C-6501-405E-AA23-BFAE514E23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1401651"/>
              </p:ext>
            </p:extLst>
          </p:nvPr>
        </p:nvGraphicFramePr>
        <p:xfrm>
          <a:off x="5268352" y="4292244"/>
          <a:ext cx="3384550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2735580" imgH="327660" progId="ChemWindow.Document">
                  <p:embed/>
                </p:oleObj>
              </mc:Choice>
              <mc:Fallback>
                <p:oleObj name="Document" r:id="rId6" imgW="2735580" imgH="327660" progId="ChemWindow.Document">
                  <p:embed/>
                  <p:pic>
                    <p:nvPicPr>
                      <p:cNvPr id="56332" name="Object 560">
                        <a:extLst>
                          <a:ext uri="{FF2B5EF4-FFF2-40B4-BE49-F238E27FC236}">
                            <a16:creationId xmlns:a16="http://schemas.microsoft.com/office/drawing/2014/main" id="{E5CE3A34-394C-4AFF-B90F-1854B52659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8352" y="4292244"/>
                        <a:ext cx="3384550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561">
            <a:extLst>
              <a:ext uri="{FF2B5EF4-FFF2-40B4-BE49-F238E27FC236}">
                <a16:creationId xmlns:a16="http://schemas.microsoft.com/office/drawing/2014/main" id="{8D2928FE-9A71-4AF8-B1C5-60ABB0653B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0242418"/>
              </p:ext>
            </p:extLst>
          </p:nvPr>
        </p:nvGraphicFramePr>
        <p:xfrm>
          <a:off x="5268352" y="3484482"/>
          <a:ext cx="3384550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8" imgW="2476500" imgH="327660" progId="ChemWindow.Document">
                  <p:embed/>
                </p:oleObj>
              </mc:Choice>
              <mc:Fallback>
                <p:oleObj name="Document" r:id="rId8" imgW="2476500" imgH="327660" progId="ChemWindow.Document">
                  <p:embed/>
                  <p:pic>
                    <p:nvPicPr>
                      <p:cNvPr id="22" name="Object 561">
                        <a:extLst>
                          <a:ext uri="{FF2B5EF4-FFF2-40B4-BE49-F238E27FC236}">
                            <a16:creationId xmlns:a16="http://schemas.microsoft.com/office/drawing/2014/main" id="{B9D0EAC3-0E4D-47FE-9DDF-0617B3EB32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8352" y="3484482"/>
                        <a:ext cx="3384550" cy="44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562">
            <a:extLst>
              <a:ext uri="{FF2B5EF4-FFF2-40B4-BE49-F238E27FC236}">
                <a16:creationId xmlns:a16="http://schemas.microsoft.com/office/drawing/2014/main" id="{3A40BEAC-F95D-4A87-AA7B-497F6CAE6D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9069320"/>
              </p:ext>
            </p:extLst>
          </p:nvPr>
        </p:nvGraphicFramePr>
        <p:xfrm>
          <a:off x="5772383" y="2697220"/>
          <a:ext cx="24479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0" imgW="1790700" imgH="297180" progId="ChemWindow.Document">
                  <p:embed/>
                </p:oleObj>
              </mc:Choice>
              <mc:Fallback>
                <p:oleObj name="Document" r:id="rId10" imgW="1790700" imgH="297180" progId="ChemWindow.Document">
                  <p:embed/>
                  <p:pic>
                    <p:nvPicPr>
                      <p:cNvPr id="21" name="Object 562">
                        <a:extLst>
                          <a:ext uri="{FF2B5EF4-FFF2-40B4-BE49-F238E27FC236}">
                            <a16:creationId xmlns:a16="http://schemas.microsoft.com/office/drawing/2014/main" id="{48D57B0C-D3DC-4012-BB8B-708FC4E2DE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2383" y="2697220"/>
                        <a:ext cx="2447925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27108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32">
            <a:extLst>
              <a:ext uri="{FF2B5EF4-FFF2-40B4-BE49-F238E27FC236}">
                <a16:creationId xmlns:a16="http://schemas.microsoft.com/office/drawing/2014/main" id="{1022BCC2-D09D-438C-96B7-152294A3BF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780359"/>
              </p:ext>
            </p:extLst>
          </p:nvPr>
        </p:nvGraphicFramePr>
        <p:xfrm>
          <a:off x="1861490" y="1179513"/>
          <a:ext cx="8137525" cy="595312"/>
        </p:xfrm>
        <a:graphic>
          <a:graphicData uri="http://schemas.openxmlformats.org/drawingml/2006/table">
            <a:tbl>
              <a:tblPr/>
              <a:tblGrid>
                <a:gridCol w="3319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9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53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Name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Structural formula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pK</a:t>
                      </a:r>
                      <a:r>
                        <a:rPr kumimoji="0" lang="en-US" sz="18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pK</a:t>
                      </a:r>
                      <a:r>
                        <a:rPr kumimoji="0" lang="en-US" sz="18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a2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Group 237">
            <a:extLst>
              <a:ext uri="{FF2B5EF4-FFF2-40B4-BE49-F238E27FC236}">
                <a16:creationId xmlns:a16="http://schemas.microsoft.com/office/drawing/2014/main" id="{304F869B-9705-4066-8881-1F517774D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148624"/>
              </p:ext>
            </p:extLst>
          </p:nvPr>
        </p:nvGraphicFramePr>
        <p:xfrm>
          <a:off x="1861490" y="1785938"/>
          <a:ext cx="8137525" cy="4820783"/>
        </p:xfrm>
        <a:graphic>
          <a:graphicData uri="http://schemas.openxmlformats.org/drawingml/2006/table">
            <a:tbl>
              <a:tblPr/>
              <a:tblGrid>
                <a:gridCol w="331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30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Unsaturated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6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cis</a:t>
                      </a:r>
                      <a:r>
                        <a:rPr kumimoji="0" lang="ru-RU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Butandioic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maleic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48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Freestyle Scrip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1,92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6,23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5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trans</a:t>
                      </a:r>
                      <a:r>
                        <a:rPr kumimoji="0" lang="ru-RU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Butandioic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fumaric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48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Freestyle Scrip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3,02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4,38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23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Aromatic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91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Benzene-1,2-dicarboxylic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phthalic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48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Freestyle Scrip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5,64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Object 84">
            <a:extLst>
              <a:ext uri="{FF2B5EF4-FFF2-40B4-BE49-F238E27FC236}">
                <a16:creationId xmlns:a16="http://schemas.microsoft.com/office/drawing/2014/main" id="{75BF4D93-9CB2-45C0-A6F3-172DD06FA5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719816"/>
              </p:ext>
            </p:extLst>
          </p:nvPr>
        </p:nvGraphicFramePr>
        <p:xfrm>
          <a:off x="5746265" y="2348156"/>
          <a:ext cx="2200275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2202180" imgH="731520" progId="ChemWindow.Document">
                  <p:embed/>
                </p:oleObj>
              </mc:Choice>
              <mc:Fallback>
                <p:oleObj name="Document" r:id="rId2" imgW="2202180" imgH="731520" progId="ChemWindow.Document">
                  <p:embed/>
                  <p:pic>
                    <p:nvPicPr>
                      <p:cNvPr id="57369" name="Object 84">
                        <a:extLst>
                          <a:ext uri="{FF2B5EF4-FFF2-40B4-BE49-F238E27FC236}">
                            <a16:creationId xmlns:a16="http://schemas.microsoft.com/office/drawing/2014/main" id="{FB26B81A-EDDB-43FD-97CA-BBB9A795A3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265" y="2348156"/>
                        <a:ext cx="2200275" cy="73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83">
            <a:extLst>
              <a:ext uri="{FF2B5EF4-FFF2-40B4-BE49-F238E27FC236}">
                <a16:creationId xmlns:a16="http://schemas.microsoft.com/office/drawing/2014/main" id="{2969D090-62EC-4BA3-80AE-9CBFD51A73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553215"/>
              </p:ext>
            </p:extLst>
          </p:nvPr>
        </p:nvGraphicFramePr>
        <p:xfrm>
          <a:off x="5746265" y="3205649"/>
          <a:ext cx="2200275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2202180" imgH="1173480" progId="ChemWindow.Document">
                  <p:embed/>
                </p:oleObj>
              </mc:Choice>
              <mc:Fallback>
                <p:oleObj name="Document" r:id="rId4" imgW="2202180" imgH="1173480" progId="ChemWindow.Document">
                  <p:embed/>
                  <p:pic>
                    <p:nvPicPr>
                      <p:cNvPr id="57370" name="Object 83">
                        <a:extLst>
                          <a:ext uri="{FF2B5EF4-FFF2-40B4-BE49-F238E27FC236}">
                            <a16:creationId xmlns:a16="http://schemas.microsoft.com/office/drawing/2014/main" id="{1D83E6E0-E71E-4EE0-AAAA-535DC92BCE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265" y="3205649"/>
                        <a:ext cx="2200275" cy="117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82">
            <a:extLst>
              <a:ext uri="{FF2B5EF4-FFF2-40B4-BE49-F238E27FC236}">
                <a16:creationId xmlns:a16="http://schemas.microsoft.com/office/drawing/2014/main" id="{7FE8773A-D700-4C79-B2EA-F63C0F0018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7330655"/>
              </p:ext>
            </p:extLst>
          </p:nvPr>
        </p:nvGraphicFramePr>
        <p:xfrm>
          <a:off x="5649945" y="4842668"/>
          <a:ext cx="2592388" cy="167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2042160" imgH="1310640" progId="ChemWindow.Document">
                  <p:embed/>
                </p:oleObj>
              </mc:Choice>
              <mc:Fallback>
                <p:oleObj name="Document" r:id="rId6" imgW="2042160" imgH="1310640" progId="ChemWindow.Document">
                  <p:embed/>
                  <p:pic>
                    <p:nvPicPr>
                      <p:cNvPr id="57371" name="Object 82">
                        <a:extLst>
                          <a:ext uri="{FF2B5EF4-FFF2-40B4-BE49-F238E27FC236}">
                            <a16:creationId xmlns:a16="http://schemas.microsoft.com/office/drawing/2014/main" id="{4D0E0FC6-C11C-4B32-86EF-BE189C632D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9945" y="4842668"/>
                        <a:ext cx="2592388" cy="167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3">
            <a:extLst>
              <a:ext uri="{FF2B5EF4-FFF2-40B4-BE49-F238E27FC236}">
                <a16:creationId xmlns:a16="http://schemas.microsoft.com/office/drawing/2014/main" id="{85734DA5-A3CF-4F5E-87E5-5BF88BCD3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75" y="80347"/>
            <a:ext cx="86042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4000" b="1" i="0" dirty="0">
                <a:solidFill>
                  <a:srgbClr val="003399"/>
                </a:solidFill>
                <a:latin typeface="Arial" panose="020B0604020202020204" pitchFamily="34" charset="0"/>
              </a:rPr>
              <a:t>Dicarboxylic acids</a:t>
            </a:r>
            <a:endParaRPr lang="uk-UA" altLang="ru-RU" sz="4000" b="1" i="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400" b="1" i="0" dirty="0">
                <a:solidFill>
                  <a:srgbClr val="006600"/>
                </a:solidFill>
                <a:latin typeface="Arial" panose="020B0604020202020204" pitchFamily="34" charset="0"/>
              </a:rPr>
              <a:t>Nomenclature, isomerism and physical properties</a:t>
            </a:r>
            <a:endParaRPr lang="ru-RU" altLang="ru-RU" sz="2400" dirty="0">
              <a:solidFill>
                <a:srgbClr val="0066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8170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73">
            <a:extLst>
              <a:ext uri="{FF2B5EF4-FFF2-40B4-BE49-F238E27FC236}">
                <a16:creationId xmlns:a16="http://schemas.microsoft.com/office/drawing/2014/main" id="{08C1BCAE-2C1E-470C-A3B2-DDEEE58CED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715737"/>
              </p:ext>
            </p:extLst>
          </p:nvPr>
        </p:nvGraphicFramePr>
        <p:xfrm>
          <a:off x="1085332" y="2621223"/>
          <a:ext cx="2566988" cy="166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2034540" imgH="1310640" progId="ChemWindow.Document">
                  <p:embed/>
                </p:oleObj>
              </mc:Choice>
              <mc:Fallback>
                <p:oleObj name="Document" r:id="rId2" imgW="2034540" imgH="1310640" progId="ChemWindow.Document">
                  <p:embed/>
                  <p:pic>
                    <p:nvPicPr>
                      <p:cNvPr id="58382" name="Object 73">
                        <a:extLst>
                          <a:ext uri="{FF2B5EF4-FFF2-40B4-BE49-F238E27FC236}">
                            <a16:creationId xmlns:a16="http://schemas.microsoft.com/office/drawing/2014/main" id="{0EA4BCA7-E382-41F0-9C9E-B909126DC51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5332" y="2621223"/>
                        <a:ext cx="2566988" cy="166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72">
            <a:extLst>
              <a:ext uri="{FF2B5EF4-FFF2-40B4-BE49-F238E27FC236}">
                <a16:creationId xmlns:a16="http://schemas.microsoft.com/office/drawing/2014/main" id="{D3D4C7F4-4350-4FED-8174-F192486043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9410520"/>
              </p:ext>
            </p:extLst>
          </p:nvPr>
        </p:nvGraphicFramePr>
        <p:xfrm>
          <a:off x="4806950" y="2138590"/>
          <a:ext cx="2578100" cy="230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2042160" imgH="1821180" progId="ChemWindow.Document">
                  <p:embed/>
                </p:oleObj>
              </mc:Choice>
              <mc:Fallback>
                <p:oleObj name="Document" r:id="rId4" imgW="2042160" imgH="1821180" progId="ChemWindow.Document">
                  <p:embed/>
                  <p:pic>
                    <p:nvPicPr>
                      <p:cNvPr id="58383" name="Object 72">
                        <a:extLst>
                          <a:ext uri="{FF2B5EF4-FFF2-40B4-BE49-F238E27FC236}">
                            <a16:creationId xmlns:a16="http://schemas.microsoft.com/office/drawing/2014/main" id="{320E5522-6496-4EED-BB52-3C45611FE02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6950" y="2138590"/>
                        <a:ext cx="2578100" cy="2300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71">
            <a:extLst>
              <a:ext uri="{FF2B5EF4-FFF2-40B4-BE49-F238E27FC236}">
                <a16:creationId xmlns:a16="http://schemas.microsoft.com/office/drawing/2014/main" id="{90BA34F5-40B4-42E5-937B-CA71FA7DAD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8722147"/>
              </p:ext>
            </p:extLst>
          </p:nvPr>
        </p:nvGraphicFramePr>
        <p:xfrm>
          <a:off x="8711876" y="1813152"/>
          <a:ext cx="1470025" cy="295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1158240" imgH="2331720" progId="ChemWindow.Document">
                  <p:embed/>
                </p:oleObj>
              </mc:Choice>
              <mc:Fallback>
                <p:oleObj name="Document" r:id="rId6" imgW="1158240" imgH="2331720" progId="ChemWindow.Document">
                  <p:embed/>
                  <p:pic>
                    <p:nvPicPr>
                      <p:cNvPr id="58384" name="Object 71">
                        <a:extLst>
                          <a:ext uri="{FF2B5EF4-FFF2-40B4-BE49-F238E27FC236}">
                            <a16:creationId xmlns:a16="http://schemas.microsoft.com/office/drawing/2014/main" id="{3F782B30-CE0A-4090-8736-2252B8E9B0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1876" y="1813152"/>
                        <a:ext cx="1470025" cy="295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97">
            <a:extLst>
              <a:ext uri="{FF2B5EF4-FFF2-40B4-BE49-F238E27FC236}">
                <a16:creationId xmlns:a16="http://schemas.microsoft.com/office/drawing/2014/main" id="{7804F955-8B77-4358-9692-9BC10816D2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189" y="4949729"/>
            <a:ext cx="2376488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600" b="1" i="0" dirty="0">
                <a:solidFill>
                  <a:srgbClr val="990000"/>
                </a:solidFill>
                <a:latin typeface="Arial" panose="020B0604020202020204" pitchFamily="34" charset="0"/>
              </a:rPr>
              <a:t>Benzene-1,2-dicarboxylic</a:t>
            </a:r>
            <a:endParaRPr lang="ru-RU" altLang="ru-RU" sz="1600" b="1" i="0" dirty="0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rgbClr val="990000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600" b="1" i="0" dirty="0">
                <a:solidFill>
                  <a:srgbClr val="990000"/>
                </a:solidFill>
                <a:latin typeface="Arial" panose="020B0604020202020204" pitchFamily="34" charset="0"/>
              </a:rPr>
              <a:t>phthalic acid</a:t>
            </a:r>
            <a:r>
              <a:rPr lang="ru-RU" altLang="ru-RU" sz="1600" b="1" i="0" dirty="0">
                <a:solidFill>
                  <a:srgbClr val="990000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6" name="Rectangle 98">
            <a:extLst>
              <a:ext uri="{FF2B5EF4-FFF2-40B4-BE49-F238E27FC236}">
                <a16:creationId xmlns:a16="http://schemas.microsoft.com/office/drawing/2014/main" id="{BA55013A-1731-4B95-80F4-9F3851396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5896" y="4944232"/>
            <a:ext cx="25923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600" b="1" i="0" dirty="0">
                <a:solidFill>
                  <a:srgbClr val="990000"/>
                </a:solidFill>
                <a:latin typeface="Arial" panose="020B0604020202020204" pitchFamily="34" charset="0"/>
              </a:rPr>
              <a:t>Benzene-1,</a:t>
            </a:r>
            <a:r>
              <a:rPr lang="uk-UA" altLang="ru-RU" sz="1600" b="1" i="0" dirty="0">
                <a:solidFill>
                  <a:srgbClr val="990000"/>
                </a:solidFill>
                <a:latin typeface="Arial" panose="020B0604020202020204" pitchFamily="34" charset="0"/>
              </a:rPr>
              <a:t>3</a:t>
            </a:r>
            <a:r>
              <a:rPr lang="en-US" altLang="ru-RU" sz="1600" b="1" i="0" dirty="0">
                <a:solidFill>
                  <a:srgbClr val="990000"/>
                </a:solidFill>
                <a:latin typeface="Arial" panose="020B0604020202020204" pitchFamily="34" charset="0"/>
              </a:rPr>
              <a:t>-dicarboxylic</a:t>
            </a:r>
            <a:endParaRPr lang="ru-RU" altLang="ru-RU" sz="1600" b="1" i="0" dirty="0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rgbClr val="990000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600" b="1" i="0" dirty="0">
                <a:solidFill>
                  <a:srgbClr val="990000"/>
                </a:solidFill>
                <a:latin typeface="Arial" panose="020B0604020202020204" pitchFamily="34" charset="0"/>
              </a:rPr>
              <a:t>isophthalic acid</a:t>
            </a:r>
            <a:r>
              <a:rPr lang="ru-RU" altLang="ru-RU" sz="1600" b="1" i="0" dirty="0">
                <a:solidFill>
                  <a:srgbClr val="990000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7" name="Rectangle 99">
            <a:extLst>
              <a:ext uri="{FF2B5EF4-FFF2-40B4-BE49-F238E27FC236}">
                <a16:creationId xmlns:a16="http://schemas.microsoft.com/office/drawing/2014/main" id="{0148DF26-76F1-4E8B-B422-A2B996CD3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3282" y="5067342"/>
            <a:ext cx="2736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600" b="1" i="0" dirty="0">
                <a:solidFill>
                  <a:srgbClr val="990000"/>
                </a:solidFill>
                <a:latin typeface="Arial" panose="020B0604020202020204" pitchFamily="34" charset="0"/>
              </a:rPr>
              <a:t>Benzene-1,</a:t>
            </a:r>
            <a:r>
              <a:rPr lang="uk-UA" altLang="ru-RU" sz="1600" b="1" i="0" dirty="0">
                <a:solidFill>
                  <a:srgbClr val="990000"/>
                </a:solidFill>
                <a:latin typeface="Arial" panose="020B0604020202020204" pitchFamily="34" charset="0"/>
              </a:rPr>
              <a:t>4</a:t>
            </a:r>
            <a:r>
              <a:rPr lang="en-US" altLang="ru-RU" sz="1600" b="1" i="0" dirty="0">
                <a:solidFill>
                  <a:srgbClr val="990000"/>
                </a:solidFill>
                <a:latin typeface="Arial" panose="020B0604020202020204" pitchFamily="34" charset="0"/>
              </a:rPr>
              <a:t>-dicarboxylic</a:t>
            </a:r>
            <a:endParaRPr lang="ru-RU" altLang="ru-RU" sz="1600" b="1" i="0" dirty="0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rgbClr val="990000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600" b="1" i="0" dirty="0">
                <a:solidFill>
                  <a:srgbClr val="990000"/>
                </a:solidFill>
                <a:latin typeface="Arial" panose="020B0604020202020204" pitchFamily="34" charset="0"/>
              </a:rPr>
              <a:t>terephthalic acid</a:t>
            </a:r>
            <a:r>
              <a:rPr lang="ru-RU" altLang="ru-RU" sz="1600" b="1" i="0" dirty="0">
                <a:solidFill>
                  <a:srgbClr val="990000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6AE88751-7B6B-4179-A4EC-7D542DEB54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75" y="80347"/>
            <a:ext cx="86042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4000" b="1" i="0" dirty="0">
                <a:solidFill>
                  <a:srgbClr val="003399"/>
                </a:solidFill>
                <a:latin typeface="Arial" panose="020B0604020202020204" pitchFamily="34" charset="0"/>
              </a:rPr>
              <a:t>Dicarboxylic acids</a:t>
            </a:r>
            <a:endParaRPr lang="uk-UA" altLang="ru-RU" sz="4000" b="1" i="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400" b="1" i="0" dirty="0">
                <a:solidFill>
                  <a:srgbClr val="006600"/>
                </a:solidFill>
                <a:latin typeface="Arial" panose="020B0604020202020204" pitchFamily="34" charset="0"/>
              </a:rPr>
              <a:t>Nomenclature, isomerism and physical properties</a:t>
            </a:r>
            <a:endParaRPr lang="ru-RU" altLang="ru-RU" sz="2400" dirty="0">
              <a:solidFill>
                <a:srgbClr val="0066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9575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3">
            <a:extLst>
              <a:ext uri="{FF2B5EF4-FFF2-40B4-BE49-F238E27FC236}">
                <a16:creationId xmlns:a16="http://schemas.microsoft.com/office/drawing/2014/main" id="{2894BBC2-72C2-47D2-9B70-B964BD149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961" y="141289"/>
            <a:ext cx="4680566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4000" b="1" i="0" dirty="0">
                <a:solidFill>
                  <a:srgbClr val="003399"/>
                </a:solidFill>
                <a:latin typeface="Arial" panose="020B0604020202020204" pitchFamily="34" charset="0"/>
              </a:rPr>
              <a:t>Dicarboxylic acids</a:t>
            </a:r>
            <a:endParaRPr lang="ru-RU" altLang="ru-RU" sz="4000" b="1" i="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400" b="1" i="0" dirty="0">
                <a:solidFill>
                  <a:srgbClr val="006600"/>
                </a:solidFill>
                <a:latin typeface="Arial" panose="020B0604020202020204" pitchFamily="34" charset="0"/>
              </a:rPr>
              <a:t>Chemical properties</a:t>
            </a:r>
            <a:endParaRPr lang="ru-RU" altLang="ru-RU" sz="2400" dirty="0">
              <a:solidFill>
                <a:srgbClr val="006600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5">
            <a:extLst>
              <a:ext uri="{FF2B5EF4-FFF2-40B4-BE49-F238E27FC236}">
                <a16:creationId xmlns:a16="http://schemas.microsoft.com/office/drawing/2014/main" id="{4D4588BD-3C49-4762-9909-35C197B81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8766" y="1357283"/>
            <a:ext cx="206498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000" b="1" i="0" dirty="0">
                <a:solidFill>
                  <a:srgbClr val="990000"/>
                </a:solidFill>
                <a:latin typeface="Arial" panose="020B0604020202020204" pitchFamily="34" charset="0"/>
              </a:rPr>
              <a:t>Acid properties</a:t>
            </a:r>
            <a:endParaRPr lang="ru-RU" altLang="ru-RU" sz="2000" b="1" dirty="0">
              <a:solidFill>
                <a:srgbClr val="99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" name="Object 19">
            <a:extLst>
              <a:ext uri="{FF2B5EF4-FFF2-40B4-BE49-F238E27FC236}">
                <a16:creationId xmlns:a16="http://schemas.microsoft.com/office/drawing/2014/main" id="{75E26F22-075F-42C2-97AC-DB6E2B603D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772305"/>
              </p:ext>
            </p:extLst>
          </p:nvPr>
        </p:nvGraphicFramePr>
        <p:xfrm>
          <a:off x="2117919" y="2652712"/>
          <a:ext cx="7740650" cy="114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248400" imgH="922020" progId="ChemWindow.Document">
                  <p:embed/>
                </p:oleObj>
              </mc:Choice>
              <mc:Fallback>
                <p:oleObj name="Document" r:id="rId2" imgW="6248400" imgH="922020" progId="ChemWindow.Document">
                  <p:embed/>
                  <p:pic>
                    <p:nvPicPr>
                      <p:cNvPr id="60430" name="Object 19">
                        <a:extLst>
                          <a:ext uri="{FF2B5EF4-FFF2-40B4-BE49-F238E27FC236}">
                            <a16:creationId xmlns:a16="http://schemas.microsoft.com/office/drawing/2014/main" id="{301A08C5-03BA-4CF6-8115-47E8F589F4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919" y="2652712"/>
                        <a:ext cx="7740650" cy="1144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8">
            <a:extLst>
              <a:ext uri="{FF2B5EF4-FFF2-40B4-BE49-F238E27FC236}">
                <a16:creationId xmlns:a16="http://schemas.microsoft.com/office/drawing/2014/main" id="{AEB0A964-0A2A-481E-AEBE-5807386E95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6767456"/>
              </p:ext>
            </p:extLst>
          </p:nvPr>
        </p:nvGraphicFramePr>
        <p:xfrm>
          <a:off x="2117919" y="4297362"/>
          <a:ext cx="80645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6507480" imgH="807720" progId="ChemWindow.Document">
                  <p:embed/>
                </p:oleObj>
              </mc:Choice>
              <mc:Fallback>
                <p:oleObj name="Document" r:id="rId4" imgW="6507480" imgH="807720" progId="ChemWindow.Document">
                  <p:embed/>
                  <p:pic>
                    <p:nvPicPr>
                      <p:cNvPr id="60431" name="Object 18">
                        <a:extLst>
                          <a:ext uri="{FF2B5EF4-FFF2-40B4-BE49-F238E27FC236}">
                            <a16:creationId xmlns:a16="http://schemas.microsoft.com/office/drawing/2014/main" id="{7EF8D8F3-F5A8-4284-98AB-85213532472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919" y="4297362"/>
                        <a:ext cx="8064500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D64A4B07-2074-401A-B433-DB368EF98A0E}"/>
              </a:ext>
            </a:extLst>
          </p:cNvPr>
          <p:cNvSpPr/>
          <p:nvPr/>
        </p:nvSpPr>
        <p:spPr bwMode="auto">
          <a:xfrm>
            <a:off x="6350811" y="3238383"/>
            <a:ext cx="2594136" cy="558917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Sodium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hydroxalate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0B0FD475-9CBC-4FCC-B589-079D68743C66}"/>
              </a:ext>
            </a:extLst>
          </p:cNvPr>
          <p:cNvSpPr/>
          <p:nvPr/>
        </p:nvSpPr>
        <p:spPr bwMode="auto">
          <a:xfrm>
            <a:off x="6350811" y="4799012"/>
            <a:ext cx="2594136" cy="558917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Sodium oxalate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1698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>
            <a:extLst>
              <a:ext uri="{FF2B5EF4-FFF2-40B4-BE49-F238E27FC236}">
                <a16:creationId xmlns:a16="http://schemas.microsoft.com/office/drawing/2014/main" id="{26292E85-C610-4F48-860E-04E730BB9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7665" y="1314048"/>
            <a:ext cx="44566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000" b="1" i="0" dirty="0">
                <a:solidFill>
                  <a:srgbClr val="990000"/>
                </a:solidFill>
                <a:latin typeface="Arial" panose="020B0604020202020204" pitchFamily="34" charset="0"/>
              </a:rPr>
              <a:t>Nucleophilic substitution reactions</a:t>
            </a:r>
            <a:endParaRPr lang="ru-RU" altLang="ru-RU" sz="2000" b="1" dirty="0">
              <a:solidFill>
                <a:srgbClr val="99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" name="Object 22">
            <a:extLst>
              <a:ext uri="{FF2B5EF4-FFF2-40B4-BE49-F238E27FC236}">
                <a16:creationId xmlns:a16="http://schemas.microsoft.com/office/drawing/2014/main" id="{CD0ECB2F-7429-4176-BF10-B448AE1D52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289128"/>
              </p:ext>
            </p:extLst>
          </p:nvPr>
        </p:nvGraphicFramePr>
        <p:xfrm>
          <a:off x="1909633" y="1820117"/>
          <a:ext cx="7920037" cy="442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027420" imgH="3375660" progId="ChemWindow.Document">
                  <p:embed/>
                </p:oleObj>
              </mc:Choice>
              <mc:Fallback>
                <p:oleObj name="Document" r:id="rId2" imgW="6027420" imgH="3375660" progId="ChemWindow.Document">
                  <p:embed/>
                  <p:pic>
                    <p:nvPicPr>
                      <p:cNvPr id="61458" name="Object 22">
                        <a:extLst>
                          <a:ext uri="{FF2B5EF4-FFF2-40B4-BE49-F238E27FC236}">
                            <a16:creationId xmlns:a16="http://schemas.microsoft.com/office/drawing/2014/main" id="{D8DE3839-24D1-4010-8B9E-3EF750A39C0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9633" y="1820117"/>
                        <a:ext cx="7920037" cy="442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23">
            <a:extLst>
              <a:ext uri="{FF2B5EF4-FFF2-40B4-BE49-F238E27FC236}">
                <a16:creationId xmlns:a16="http://schemas.microsoft.com/office/drawing/2014/main" id="{B94EC104-C143-4C60-85BD-22F7314FA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961" y="141289"/>
            <a:ext cx="4680566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4000" b="1" i="0" dirty="0">
                <a:solidFill>
                  <a:srgbClr val="003399"/>
                </a:solidFill>
                <a:latin typeface="Arial" panose="020B0604020202020204" pitchFamily="34" charset="0"/>
              </a:rPr>
              <a:t>Dicarboxylic acids</a:t>
            </a:r>
            <a:endParaRPr lang="ru-RU" altLang="ru-RU" sz="4000" b="1" i="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400" b="1" i="0" dirty="0">
                <a:solidFill>
                  <a:srgbClr val="006600"/>
                </a:solidFill>
                <a:latin typeface="Arial" panose="020B0604020202020204" pitchFamily="34" charset="0"/>
              </a:rPr>
              <a:t>Chemical properties</a:t>
            </a:r>
            <a:endParaRPr lang="ru-RU" altLang="ru-RU" sz="2400" dirty="0">
              <a:solidFill>
                <a:srgbClr val="006600"/>
              </a:solidFill>
              <a:latin typeface="Arial" panose="020B0604020202020204" pitchFamily="34" charset="0"/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C7F8039-3CEE-4C54-B817-CBA5545F979D}"/>
              </a:ext>
            </a:extLst>
          </p:cNvPr>
          <p:cNvSpPr/>
          <p:nvPr/>
        </p:nvSpPr>
        <p:spPr bwMode="auto">
          <a:xfrm>
            <a:off x="6095999" y="3277516"/>
            <a:ext cx="3620278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Ethyl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hydroxolate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B8C4D641-236D-4B45-9137-89C15AE88CF9}"/>
              </a:ext>
            </a:extLst>
          </p:cNvPr>
          <p:cNvSpPr/>
          <p:nvPr/>
        </p:nvSpPr>
        <p:spPr bwMode="auto">
          <a:xfrm>
            <a:off x="6447452" y="5944217"/>
            <a:ext cx="3620278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Diethyl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oxolate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7582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>
            <a:extLst>
              <a:ext uri="{FF2B5EF4-FFF2-40B4-BE49-F238E27FC236}">
                <a16:creationId xmlns:a16="http://schemas.microsoft.com/office/drawing/2014/main" id="{BB5E5C4F-19B9-4AC4-B21C-B07D9B9110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4773" y="1301783"/>
            <a:ext cx="498245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000" b="1" i="0" dirty="0">
                <a:solidFill>
                  <a:srgbClr val="990000"/>
                </a:solidFill>
                <a:latin typeface="Arial" panose="020B0604020202020204" pitchFamily="34" charset="0"/>
              </a:rPr>
              <a:t>Specific reactions of dicarboxylic acids</a:t>
            </a:r>
            <a:endParaRPr lang="ru-RU" altLang="ru-RU" sz="2000" b="1" i="0" dirty="0">
              <a:solidFill>
                <a:srgbClr val="99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" name="Object 22">
            <a:extLst>
              <a:ext uri="{FF2B5EF4-FFF2-40B4-BE49-F238E27FC236}">
                <a16:creationId xmlns:a16="http://schemas.microsoft.com/office/drawing/2014/main" id="{39E9E4B5-DD25-4BED-B19B-F7248D17D3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4330913"/>
              </p:ext>
            </p:extLst>
          </p:nvPr>
        </p:nvGraphicFramePr>
        <p:xfrm>
          <a:off x="2403961" y="1830420"/>
          <a:ext cx="6113462" cy="191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4427220" imgH="1386840" progId="ChemWindow.Document">
                  <p:embed/>
                </p:oleObj>
              </mc:Choice>
              <mc:Fallback>
                <p:oleObj name="Document" r:id="rId2" imgW="4427220" imgH="1386840" progId="ChemWindow.Document">
                  <p:embed/>
                  <p:pic>
                    <p:nvPicPr>
                      <p:cNvPr id="62482" name="Object 22">
                        <a:extLst>
                          <a:ext uri="{FF2B5EF4-FFF2-40B4-BE49-F238E27FC236}">
                            <a16:creationId xmlns:a16="http://schemas.microsoft.com/office/drawing/2014/main" id="{8C514F81-6B2B-4DCC-AA89-2CFA1CF6AE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3961" y="1830420"/>
                        <a:ext cx="6113462" cy="191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21">
            <a:extLst>
              <a:ext uri="{FF2B5EF4-FFF2-40B4-BE49-F238E27FC236}">
                <a16:creationId xmlns:a16="http://schemas.microsoft.com/office/drawing/2014/main" id="{1F6C4EBE-A1FC-45BC-A704-0DC94F9B3C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619164"/>
              </p:ext>
            </p:extLst>
          </p:nvPr>
        </p:nvGraphicFramePr>
        <p:xfrm>
          <a:off x="2538898" y="4278345"/>
          <a:ext cx="7345363" cy="201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326380" imgH="1455420" progId="ChemWindow.Document">
                  <p:embed/>
                </p:oleObj>
              </mc:Choice>
              <mc:Fallback>
                <p:oleObj name="Document" r:id="rId4" imgW="5326380" imgH="1455420" progId="ChemWindow.Document">
                  <p:embed/>
                  <p:pic>
                    <p:nvPicPr>
                      <p:cNvPr id="62483" name="Object 21">
                        <a:extLst>
                          <a:ext uri="{FF2B5EF4-FFF2-40B4-BE49-F238E27FC236}">
                            <a16:creationId xmlns:a16="http://schemas.microsoft.com/office/drawing/2014/main" id="{7D27E991-AD6B-4235-9E71-239B27C401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8898" y="4278345"/>
                        <a:ext cx="7345363" cy="2011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23">
            <a:extLst>
              <a:ext uri="{FF2B5EF4-FFF2-40B4-BE49-F238E27FC236}">
                <a16:creationId xmlns:a16="http://schemas.microsoft.com/office/drawing/2014/main" id="{EB0CD399-091E-4060-B9B1-D10A66F72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961" y="141289"/>
            <a:ext cx="4680566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4000" b="1" i="0" dirty="0">
                <a:solidFill>
                  <a:srgbClr val="003399"/>
                </a:solidFill>
                <a:latin typeface="Arial" panose="020B0604020202020204" pitchFamily="34" charset="0"/>
              </a:rPr>
              <a:t>Dicarboxylic acids</a:t>
            </a:r>
            <a:endParaRPr lang="ru-RU" altLang="ru-RU" sz="4000" b="1" i="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400" b="1" i="0" dirty="0">
                <a:solidFill>
                  <a:srgbClr val="006600"/>
                </a:solidFill>
                <a:latin typeface="Arial" panose="020B0604020202020204" pitchFamily="34" charset="0"/>
              </a:rPr>
              <a:t>Chemical properties</a:t>
            </a:r>
            <a:endParaRPr lang="ru-RU" altLang="ru-RU" sz="2400" dirty="0">
              <a:solidFill>
                <a:srgbClr val="006600"/>
              </a:solidFill>
              <a:latin typeface="Arial" panose="020B0604020202020204" pitchFamily="34" charset="0"/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51CD5D94-8CD5-47A6-93F2-48D2910E4F37}"/>
              </a:ext>
            </a:extLst>
          </p:cNvPr>
          <p:cNvSpPr/>
          <p:nvPr/>
        </p:nvSpPr>
        <p:spPr bwMode="auto">
          <a:xfrm>
            <a:off x="2260809" y="3429000"/>
            <a:ext cx="2774303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Oxalic acid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CF00130-A193-4ADC-862B-C19B61BE38F1}"/>
              </a:ext>
            </a:extLst>
          </p:cNvPr>
          <p:cNvSpPr/>
          <p:nvPr/>
        </p:nvSpPr>
        <p:spPr bwMode="auto">
          <a:xfrm>
            <a:off x="5178264" y="3429000"/>
            <a:ext cx="2774303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Formic acid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A9AB84F-21FE-4A6B-BD1E-E5A8920A2DC2}"/>
              </a:ext>
            </a:extLst>
          </p:cNvPr>
          <p:cNvSpPr/>
          <p:nvPr/>
        </p:nvSpPr>
        <p:spPr bwMode="auto">
          <a:xfrm>
            <a:off x="2538898" y="5921833"/>
            <a:ext cx="2970554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Malic acid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B5076BA2-2CBC-4D47-A323-96142BEFADB6}"/>
              </a:ext>
            </a:extLst>
          </p:cNvPr>
          <p:cNvSpPr/>
          <p:nvPr/>
        </p:nvSpPr>
        <p:spPr bwMode="auto">
          <a:xfrm>
            <a:off x="6299135" y="5974304"/>
            <a:ext cx="2970554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Acetic acid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8796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4">
            <a:extLst>
              <a:ext uri="{FF2B5EF4-FFF2-40B4-BE49-F238E27FC236}">
                <a16:creationId xmlns:a16="http://schemas.microsoft.com/office/drawing/2014/main" id="{C114B395-6AE7-4129-95B7-8D83918447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9285994"/>
              </p:ext>
            </p:extLst>
          </p:nvPr>
        </p:nvGraphicFramePr>
        <p:xfrm>
          <a:off x="2494546" y="2717735"/>
          <a:ext cx="7129462" cy="324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4396740" imgH="2263140" progId="ChemWindow.Document">
                  <p:embed/>
                </p:oleObj>
              </mc:Choice>
              <mc:Fallback>
                <p:oleObj name="Document" r:id="rId2" imgW="4396740" imgH="2263140" progId="ChemWindow.Document">
                  <p:embed/>
                  <p:pic>
                    <p:nvPicPr>
                      <p:cNvPr id="63509" name="Object 24">
                        <a:extLst>
                          <a:ext uri="{FF2B5EF4-FFF2-40B4-BE49-F238E27FC236}">
                            <a16:creationId xmlns:a16="http://schemas.microsoft.com/office/drawing/2014/main" id="{28CDFAF1-66AB-4B45-92CF-576CA47F70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4546" y="2717735"/>
                        <a:ext cx="7129462" cy="324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23">
            <a:extLst>
              <a:ext uri="{FF2B5EF4-FFF2-40B4-BE49-F238E27FC236}">
                <a16:creationId xmlns:a16="http://schemas.microsoft.com/office/drawing/2014/main" id="{DA472D5C-D3B1-46FF-88F8-21B72D3BE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961" y="141289"/>
            <a:ext cx="4680566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4000" b="1" i="0" dirty="0">
                <a:solidFill>
                  <a:srgbClr val="003399"/>
                </a:solidFill>
                <a:latin typeface="Arial" panose="020B0604020202020204" pitchFamily="34" charset="0"/>
              </a:rPr>
              <a:t>Dicarboxylic acids</a:t>
            </a:r>
            <a:endParaRPr lang="ru-RU" altLang="ru-RU" sz="4000" b="1" i="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400" b="1" i="0" dirty="0">
                <a:solidFill>
                  <a:srgbClr val="006600"/>
                </a:solidFill>
                <a:latin typeface="Arial" panose="020B0604020202020204" pitchFamily="34" charset="0"/>
              </a:rPr>
              <a:t>Chemical properties</a:t>
            </a:r>
            <a:endParaRPr lang="ru-RU" altLang="ru-RU" sz="2400" dirty="0">
              <a:solidFill>
                <a:srgbClr val="006600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4474E3D2-692E-4C7C-A1D3-3EFCCF6C8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4773" y="1301783"/>
            <a:ext cx="498245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4800">
                <a:solidFill>
                  <a:schemeClr val="tx1"/>
                </a:solidFill>
                <a:latin typeface="Freestyle Script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4400">
                <a:solidFill>
                  <a:schemeClr val="tx1"/>
                </a:solidFill>
                <a:latin typeface="Freestyle Script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4000">
                <a:solidFill>
                  <a:schemeClr val="tx1"/>
                </a:solidFill>
                <a:latin typeface="Freestyle Script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Freestyle Script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Freestyle Script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000" b="1" i="0" dirty="0">
                <a:solidFill>
                  <a:srgbClr val="990000"/>
                </a:solidFill>
                <a:latin typeface="Arial" panose="020B0604020202020204" pitchFamily="34" charset="0"/>
              </a:rPr>
              <a:t>Specific reactions of dicarboxylic acids</a:t>
            </a:r>
            <a:endParaRPr lang="ru-RU" altLang="ru-RU" sz="2000" b="1" i="0" dirty="0">
              <a:solidFill>
                <a:srgbClr val="99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7FD4E830-474C-4C28-8446-6105D74FE51F}"/>
              </a:ext>
            </a:extLst>
          </p:cNvPr>
          <p:cNvSpPr/>
          <p:nvPr/>
        </p:nvSpPr>
        <p:spPr bwMode="auto">
          <a:xfrm>
            <a:off x="2402049" y="5654855"/>
            <a:ext cx="2970554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Succinic acid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F40758B-0F00-4DDE-B9FD-95AFEB9A1B12}"/>
              </a:ext>
            </a:extLst>
          </p:cNvPr>
          <p:cNvSpPr/>
          <p:nvPr/>
        </p:nvSpPr>
        <p:spPr bwMode="auto">
          <a:xfrm>
            <a:off x="6653454" y="5654855"/>
            <a:ext cx="2970554" cy="30296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Succinic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unhydrate</a:t>
            </a:r>
            <a:endParaRPr kumimoji="0" lang="uk-UA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2323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6E6D9E-2C47-48B8-A6E5-D460F6CC9A68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6640286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Synthesis based on malonic ester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5001D0-B870-4192-9890-6A484FC51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6699"/>
            <a:ext cx="1838325" cy="9144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830E52-C1EB-4B14-8749-0D58185DC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065" y="1650061"/>
            <a:ext cx="914400" cy="4476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EFF745-7301-4774-8ED7-20BFAF0F26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0205" y="1416699"/>
            <a:ext cx="1838325" cy="9144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7C5700F-AAD6-4EFF-B226-8FA1877D86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2624" y="1669110"/>
            <a:ext cx="914400" cy="4095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F5F50B-B3CE-4B11-88D6-E33B1E6F66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18" y="1416699"/>
            <a:ext cx="1838325" cy="914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ADB4C1E-759D-4DFF-A17F-B4C59AE295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3537" y="1607197"/>
            <a:ext cx="895350" cy="5334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3E70E2A-741B-44A7-8EDC-0BEE937951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12981" y="1416699"/>
            <a:ext cx="1133475" cy="9144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C9404DE-601B-48EC-AED4-2FB8844D9B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50550" y="1616722"/>
            <a:ext cx="638175" cy="5143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DE473F8-8A98-4C95-8061-8EF49E2AEC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88725" y="1546743"/>
            <a:ext cx="1247775" cy="6667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BD56F46-3A0D-4009-BDFF-21C3B79A0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341" y="3441882"/>
            <a:ext cx="1838325" cy="9144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6632686-E2EB-4DCB-A632-37404D05B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573" y="3698471"/>
            <a:ext cx="914400" cy="44767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D91CD76-C81C-451E-B7D6-A758D7861C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9066" y="3441881"/>
            <a:ext cx="1838325" cy="9144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673D997-678E-46FC-8FBF-ECF8E3D4AB2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91765" y="3698471"/>
            <a:ext cx="914400" cy="40957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A856547-8321-4D98-94F7-62478B048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6303" y="3675243"/>
            <a:ext cx="914400" cy="44767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CEB7A6E-6B8D-4275-9DE8-77030C61B9E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92072" y="3441880"/>
            <a:ext cx="1838325" cy="914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BFC3575-958B-4D97-813E-676E15B25D4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04472" y="3441880"/>
            <a:ext cx="1838325" cy="914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5861F85-E09B-4818-94E4-DD5F32A103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68354" y="3698471"/>
            <a:ext cx="914400" cy="40957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522C799-AFA6-49E6-B8C1-9F50A427884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75225" y="4772227"/>
            <a:ext cx="1371600" cy="120015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C3E35C1-7550-41F2-9565-5F7540E6EB5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42437" y="5288412"/>
            <a:ext cx="75501" cy="83890"/>
          </a:xfrm>
          <a:prstGeom prst="rect">
            <a:avLst/>
          </a:prstGeom>
        </p:spPr>
      </p:pic>
      <p:graphicFrame>
        <p:nvGraphicFramePr>
          <p:cNvPr id="22" name="Объект 85">
            <a:extLst>
              <a:ext uri="{FF2B5EF4-FFF2-40B4-BE49-F238E27FC236}">
                <a16:creationId xmlns:a16="http://schemas.microsoft.com/office/drawing/2014/main" id="{1731627C-F080-4A01-820F-2C1A6C0F1C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243466"/>
              </p:ext>
            </p:extLst>
          </p:nvPr>
        </p:nvGraphicFramePr>
        <p:xfrm>
          <a:off x="6193355" y="5270320"/>
          <a:ext cx="777875" cy="12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6" imgW="777240" imgH="124920" progId="ACD.ChemSketch.20">
                  <p:embed/>
                </p:oleObj>
              </mc:Choice>
              <mc:Fallback>
                <p:oleObj name="ChemSketch" r:id="rId16" imgW="777240" imgH="124920" progId="ACD.ChemSketch.20">
                  <p:embed/>
                  <p:pic>
                    <p:nvPicPr>
                      <p:cNvPr id="86" name="Объект 85">
                        <a:extLst>
                          <a:ext uri="{FF2B5EF4-FFF2-40B4-BE49-F238E27FC236}">
                            <a16:creationId xmlns:a16="http://schemas.microsoft.com/office/drawing/2014/main" id="{97570407-A4B2-4D95-8B7D-FD2F600B19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193355" y="5270320"/>
                        <a:ext cx="777875" cy="125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6609CE1-0538-4611-B3B4-035398B479C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036392" y="4744569"/>
            <a:ext cx="857250" cy="117157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375499D-C668-4833-99A4-6B6266D7C99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10817" y="5395733"/>
            <a:ext cx="742950" cy="209550"/>
          </a:xfrm>
          <a:prstGeom prst="rect">
            <a:avLst/>
          </a:prstGeom>
        </p:spPr>
      </p:pic>
      <p:sp>
        <p:nvSpPr>
          <p:cNvPr id="25" name="Овал 24">
            <a:extLst>
              <a:ext uri="{FF2B5EF4-FFF2-40B4-BE49-F238E27FC236}">
                <a16:creationId xmlns:a16="http://schemas.microsoft.com/office/drawing/2014/main" id="{E83A7D76-5F96-4AFE-BD9D-B1CC78C271DD}"/>
              </a:ext>
            </a:extLst>
          </p:cNvPr>
          <p:cNvSpPr/>
          <p:nvPr/>
        </p:nvSpPr>
        <p:spPr bwMode="auto">
          <a:xfrm>
            <a:off x="3968230" y="4656469"/>
            <a:ext cx="1250302" cy="631943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97C6848B-0AE6-4677-BAB0-2A068D23A9FB}"/>
              </a:ext>
            </a:extLst>
          </p:cNvPr>
          <p:cNvSpPr/>
          <p:nvPr/>
        </p:nvSpPr>
        <p:spPr bwMode="auto">
          <a:xfrm>
            <a:off x="3968229" y="5403015"/>
            <a:ext cx="1324947" cy="631943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4341E6A-EF06-4345-A505-4544BD51BD3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470612" y="4702624"/>
            <a:ext cx="1438275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64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F70EFD-E51D-496D-9C9F-72BBEE412815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6640286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Synthesis based on malonic ester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A561D5-D70D-4946-A52B-1D782C923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70" y="1917882"/>
            <a:ext cx="1838325" cy="9144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9B0DA8-B8C9-4B7B-ABA4-5C762AABF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402" y="2174471"/>
            <a:ext cx="914400" cy="4476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818DA4-0A94-410D-937C-19BBE1031D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4895" y="1917881"/>
            <a:ext cx="1838325" cy="9144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80040D8-E891-4976-BE2F-F946E0C276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594" y="2174471"/>
            <a:ext cx="914400" cy="4095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CF6895B-51F5-4BBB-908A-DECB2F164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132" y="2151243"/>
            <a:ext cx="914400" cy="4476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FAA8CDA-7FBF-4960-8DE8-9A313A517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7901" y="1917880"/>
            <a:ext cx="1838325" cy="9144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30DEC5F-D214-44B0-87CB-DB12115428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0301" y="1917880"/>
            <a:ext cx="1838325" cy="9144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97E980F-7593-458C-9EF7-7A3DBDCD18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5837" y="1989608"/>
            <a:ext cx="914400" cy="5524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E90961F-660C-4240-8FE6-3085C8614A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50982" y="3183488"/>
            <a:ext cx="1743075" cy="12001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3940AB0-2E42-4C0A-B18F-3B7B1F49A0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5045" y="3197775"/>
            <a:ext cx="1276350" cy="1171575"/>
          </a:xfrm>
          <a:prstGeom prst="rect">
            <a:avLst/>
          </a:prstGeom>
        </p:spPr>
      </p:pic>
      <p:graphicFrame>
        <p:nvGraphicFramePr>
          <p:cNvPr id="13" name="Объект 25">
            <a:extLst>
              <a:ext uri="{FF2B5EF4-FFF2-40B4-BE49-F238E27FC236}">
                <a16:creationId xmlns:a16="http://schemas.microsoft.com/office/drawing/2014/main" id="{F9D38FDA-D699-411F-9119-16FD8C2486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8720486"/>
              </p:ext>
            </p:extLst>
          </p:nvPr>
        </p:nvGraphicFramePr>
        <p:xfrm>
          <a:off x="5488861" y="3744971"/>
          <a:ext cx="777875" cy="12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777240" imgH="124920" progId="ACD.ChemSketch.20">
                  <p:embed/>
                </p:oleObj>
              </mc:Choice>
              <mc:Fallback>
                <p:oleObj name="ChemSketch" r:id="rId11" imgW="777240" imgH="124920" progId="ACD.ChemSketch.20">
                  <p:embed/>
                  <p:pic>
                    <p:nvPicPr>
                      <p:cNvPr id="26" name="Объект 25">
                        <a:extLst>
                          <a:ext uri="{FF2B5EF4-FFF2-40B4-BE49-F238E27FC236}">
                            <a16:creationId xmlns:a16="http://schemas.microsoft.com/office/drawing/2014/main" id="{2DF93640-0837-443F-9441-99A75AE997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488861" y="3744971"/>
                        <a:ext cx="777875" cy="125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414F5E2-689D-469D-913E-D582D756CD6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06323" y="3870384"/>
            <a:ext cx="742950" cy="209550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id="{5CDD2037-948F-467B-B61A-83F844E223D6}"/>
              </a:ext>
            </a:extLst>
          </p:cNvPr>
          <p:cNvSpPr/>
          <p:nvPr/>
        </p:nvSpPr>
        <p:spPr bwMode="auto">
          <a:xfrm>
            <a:off x="3270228" y="3113028"/>
            <a:ext cx="1442992" cy="631943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C3A4D39B-3F09-45D8-BE98-70FBE9754CE4}"/>
              </a:ext>
            </a:extLst>
          </p:cNvPr>
          <p:cNvSpPr/>
          <p:nvPr/>
        </p:nvSpPr>
        <p:spPr bwMode="auto">
          <a:xfrm>
            <a:off x="3215560" y="3794493"/>
            <a:ext cx="1497660" cy="631943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F1789A8-BEAB-48B0-B418-C2298477C95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66819" y="3221889"/>
            <a:ext cx="1819275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94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Тема4">
  <a:themeElements>
    <a:clrScheme name="powerpoint-template-24 15">
      <a:dk1>
        <a:srgbClr val="4D4D4D"/>
      </a:dk1>
      <a:lt1>
        <a:srgbClr val="FFFFFF"/>
      </a:lt1>
      <a:dk2>
        <a:srgbClr val="4D4D4D"/>
      </a:dk2>
      <a:lt2>
        <a:srgbClr val="2D2D2D"/>
      </a:lt2>
      <a:accent1>
        <a:srgbClr val="353535"/>
      </a:accent1>
      <a:accent2>
        <a:srgbClr val="4F4F4F"/>
      </a:accent2>
      <a:accent3>
        <a:srgbClr val="FFFFFF"/>
      </a:accent3>
      <a:accent4>
        <a:srgbClr val="404040"/>
      </a:accent4>
      <a:accent5>
        <a:srgbClr val="AEAEAE"/>
      </a:accent5>
      <a:accent6>
        <a:srgbClr val="474747"/>
      </a:accent6>
      <a:hlink>
        <a:srgbClr val="7D7D7D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1984CC"/>
        </a:lt2>
        <a:accent1>
          <a:srgbClr val="0960AF"/>
        </a:accent1>
        <a:accent2>
          <a:srgbClr val="05438C"/>
        </a:accent2>
        <a:accent3>
          <a:srgbClr val="FFFFFF"/>
        </a:accent3>
        <a:accent4>
          <a:srgbClr val="404040"/>
        </a:accent4>
        <a:accent5>
          <a:srgbClr val="AAB6D4"/>
        </a:accent5>
        <a:accent6>
          <a:srgbClr val="043C7E"/>
        </a:accent6>
        <a:hlink>
          <a:srgbClr val="0230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A29AA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F4FBE"/>
        </a:lt2>
        <a:accent1>
          <a:srgbClr val="0664E4"/>
        </a:accent1>
        <a:accent2>
          <a:srgbClr val="0A8AF4"/>
        </a:accent2>
        <a:accent3>
          <a:srgbClr val="FFFFFF"/>
        </a:accent3>
        <a:accent4>
          <a:srgbClr val="404040"/>
        </a:accent4>
        <a:accent5>
          <a:srgbClr val="AAB8EF"/>
        </a:accent5>
        <a:accent6>
          <a:srgbClr val="087DDD"/>
        </a:accent6>
        <a:hlink>
          <a:srgbClr val="0B99F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0345B9"/>
        </a:lt2>
        <a:accent1>
          <a:srgbClr val="1E65CA"/>
        </a:accent1>
        <a:accent2>
          <a:srgbClr val="2C77D1"/>
        </a:accent2>
        <a:accent3>
          <a:srgbClr val="FFFFFF"/>
        </a:accent3>
        <a:accent4>
          <a:srgbClr val="404040"/>
        </a:accent4>
        <a:accent5>
          <a:srgbClr val="ABB8E1"/>
        </a:accent5>
        <a:accent6>
          <a:srgbClr val="276BBD"/>
        </a:accent6>
        <a:hlink>
          <a:srgbClr val="4091D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5CA3E0"/>
        </a:lt2>
        <a:accent1>
          <a:srgbClr val="6DAFE4"/>
        </a:accent1>
        <a:accent2>
          <a:srgbClr val="72B3E5"/>
        </a:accent2>
        <a:accent3>
          <a:srgbClr val="FFFFFF"/>
        </a:accent3>
        <a:accent4>
          <a:srgbClr val="404040"/>
        </a:accent4>
        <a:accent5>
          <a:srgbClr val="BAD4EF"/>
        </a:accent5>
        <a:accent6>
          <a:srgbClr val="67A2CF"/>
        </a:accent6>
        <a:hlink>
          <a:srgbClr val="7DB8E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2D2D2D"/>
        </a:lt2>
        <a:accent1>
          <a:srgbClr val="353535"/>
        </a:accent1>
        <a:accent2>
          <a:srgbClr val="4F4F4F"/>
        </a:accent2>
        <a:accent3>
          <a:srgbClr val="FFFFFF"/>
        </a:accent3>
        <a:accent4>
          <a:srgbClr val="404040"/>
        </a:accent4>
        <a:accent5>
          <a:srgbClr val="AEAEAE"/>
        </a:accent5>
        <a:accent6>
          <a:srgbClr val="474747"/>
        </a:accent6>
        <a:hlink>
          <a:srgbClr val="7D7D7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Тема4" id="{906ED1E3-D041-455B-880E-BA5CA26BB8F7}" vid="{15D3454D-DD53-4BE6-BB98-18D4495B76E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Тема4</Template>
  <TotalTime>228</TotalTime>
  <Words>737</Words>
  <Application>Microsoft Office PowerPoint</Application>
  <PresentationFormat>Широкий екран</PresentationFormat>
  <Paragraphs>208</Paragraphs>
  <Slides>30</Slides>
  <Notes>0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3</vt:i4>
      </vt:variant>
      <vt:variant>
        <vt:lpstr>Заголовки слайдів</vt:lpstr>
      </vt:variant>
      <vt:variant>
        <vt:i4>30</vt:i4>
      </vt:variant>
    </vt:vector>
  </HeadingPairs>
  <TitlesOfParts>
    <vt:vector size="40" baseType="lpstr">
      <vt:lpstr>Arial</vt:lpstr>
      <vt:lpstr>Freestyle Script</vt:lpstr>
      <vt:lpstr>Microsoft Sans Serif</vt:lpstr>
      <vt:lpstr>Tahoma</vt:lpstr>
      <vt:lpstr>Times New Roman</vt:lpstr>
      <vt:lpstr>Wingdings</vt:lpstr>
      <vt:lpstr>Тема4</vt:lpstr>
      <vt:lpstr>CS ChemDraw Drawing</vt:lpstr>
      <vt:lpstr>ChemWindow Document</vt:lpstr>
      <vt:lpstr>ChemSketch</vt:lpstr>
      <vt:lpstr>Lecture 11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10</dc:title>
  <dc:creator>ivan.shyshkin@onmedu.edu.ua</dc:creator>
  <cp:lastModifiedBy>ivan.shyshkin@onmedu.edu.ua</cp:lastModifiedBy>
  <cp:revision>39</cp:revision>
  <dcterms:created xsi:type="dcterms:W3CDTF">2023-02-26T15:52:20Z</dcterms:created>
  <dcterms:modified xsi:type="dcterms:W3CDTF">2023-03-12T16:15:08Z</dcterms:modified>
</cp:coreProperties>
</file>