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203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38550" y="87884"/>
            <a:ext cx="18669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5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6565" y="87884"/>
            <a:ext cx="1610868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AF5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98394" y="6614482"/>
            <a:ext cx="427989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660"/>
              </a:lnSpc>
            </a:pPr>
            <a:r>
              <a:rPr spc="-100" dirty="0"/>
              <a:t>2018</a:t>
            </a:r>
            <a:r>
              <a:rPr spc="-290" dirty="0"/>
              <a:t> 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28406" y="6415970"/>
            <a:ext cx="762634" cy="532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pPr marL="495300">
              <a:lnSpc>
                <a:spcPts val="4029"/>
              </a:lnSpc>
            </a:pPr>
            <a:fld id="{81D60167-4931-47E6-BA6A-407CBD079E47}" type="slidenum">
              <a:rPr dirty="0"/>
              <a:t>‹№›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g"/><Relationship Id="rId7" Type="http://schemas.openxmlformats.org/officeDocument/2006/relationships/image" Target="../media/image36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g"/><Relationship Id="rId5" Type="http://schemas.openxmlformats.org/officeDocument/2006/relationships/image" Target="../media/image88.jp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jpg"/><Relationship Id="rId4" Type="http://schemas.openxmlformats.org/officeDocument/2006/relationships/image" Target="../media/image9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png"/><Relationship Id="rId4" Type="http://schemas.openxmlformats.org/officeDocument/2006/relationships/image" Target="../media/image14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jp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6.png"/><Relationship Id="rId4" Type="http://schemas.openxmlformats.org/officeDocument/2006/relationships/image" Target="../media/image16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7" Type="http://schemas.openxmlformats.org/officeDocument/2006/relationships/image" Target="../media/image174.pn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jpg"/><Relationship Id="rId5" Type="http://schemas.openxmlformats.org/officeDocument/2006/relationships/image" Target="../media/image172.jpg"/><Relationship Id="rId4" Type="http://schemas.openxmlformats.org/officeDocument/2006/relationships/image" Target="../media/image171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7" Type="http://schemas.openxmlformats.org/officeDocument/2006/relationships/image" Target="../media/image191.jp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jpg"/><Relationship Id="rId3" Type="http://schemas.openxmlformats.org/officeDocument/2006/relationships/image" Target="../media/image194.png"/><Relationship Id="rId7" Type="http://schemas.openxmlformats.org/officeDocument/2006/relationships/image" Target="../media/image198.jp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jp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0" Type="http://schemas.openxmlformats.org/officeDocument/2006/relationships/image" Target="../media/image201.jpg"/><Relationship Id="rId4" Type="http://schemas.openxmlformats.org/officeDocument/2006/relationships/image" Target="../media/image195.jpg"/><Relationship Id="rId9" Type="http://schemas.openxmlformats.org/officeDocument/2006/relationships/image" Target="../media/image200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7" Type="http://schemas.openxmlformats.org/officeDocument/2006/relationships/image" Target="../media/image209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g"/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jpg"/><Relationship Id="rId3" Type="http://schemas.openxmlformats.org/officeDocument/2006/relationships/image" Target="../media/image213.jpg"/><Relationship Id="rId7" Type="http://schemas.openxmlformats.org/officeDocument/2006/relationships/image" Target="../media/image217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jpg"/><Relationship Id="rId5" Type="http://schemas.openxmlformats.org/officeDocument/2006/relationships/image" Target="../media/image215.jpg"/><Relationship Id="rId4" Type="http://schemas.openxmlformats.org/officeDocument/2006/relationships/image" Target="../media/image214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2.png"/><Relationship Id="rId4" Type="http://schemas.openxmlformats.org/officeDocument/2006/relationships/image" Target="../media/image221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4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jpg"/><Relationship Id="rId3" Type="http://schemas.openxmlformats.org/officeDocument/2006/relationships/image" Target="../media/image228.png"/><Relationship Id="rId7" Type="http://schemas.openxmlformats.org/officeDocument/2006/relationships/image" Target="../media/image232.jpg"/><Relationship Id="rId2" Type="http://schemas.openxmlformats.org/officeDocument/2006/relationships/image" Target="../media/image2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8.png"/><Relationship Id="rId5" Type="http://schemas.openxmlformats.org/officeDocument/2006/relationships/image" Target="../media/image237.jpg"/><Relationship Id="rId4" Type="http://schemas.openxmlformats.org/officeDocument/2006/relationships/image" Target="../media/image23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g"/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7" Type="http://schemas.openxmlformats.org/officeDocument/2006/relationships/image" Target="../media/image251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9.jpg"/><Relationship Id="rId4" Type="http://schemas.openxmlformats.org/officeDocument/2006/relationships/image" Target="../media/image24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6.png"/><Relationship Id="rId4" Type="http://schemas.openxmlformats.org/officeDocument/2006/relationships/image" Target="../media/image25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5.jpg"/><Relationship Id="rId5" Type="http://schemas.openxmlformats.org/officeDocument/2006/relationships/image" Target="../media/image264.png"/><Relationship Id="rId4" Type="http://schemas.openxmlformats.org/officeDocument/2006/relationships/image" Target="../media/image26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7" Type="http://schemas.openxmlformats.org/officeDocument/2006/relationships/image" Target="../media/image271.jp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jpg"/><Relationship Id="rId5" Type="http://schemas.openxmlformats.org/officeDocument/2006/relationships/image" Target="../media/image269.jpg"/><Relationship Id="rId4" Type="http://schemas.openxmlformats.org/officeDocument/2006/relationships/image" Target="../media/image268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7" Type="http://schemas.openxmlformats.org/officeDocument/2006/relationships/image" Target="../media/image277.jp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Relationship Id="rId5" Type="http://schemas.openxmlformats.org/officeDocument/2006/relationships/image" Target="../media/image275.png"/><Relationship Id="rId4" Type="http://schemas.openxmlformats.org/officeDocument/2006/relationships/image" Target="../media/image274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2.jpg"/><Relationship Id="rId4" Type="http://schemas.openxmlformats.org/officeDocument/2006/relationships/image" Target="../media/image281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pn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jp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1.png"/><Relationship Id="rId4" Type="http://schemas.openxmlformats.org/officeDocument/2006/relationships/image" Target="../media/image290.jp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png"/><Relationship Id="rId2" Type="http://schemas.openxmlformats.org/officeDocument/2006/relationships/image" Target="../media/image29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png"/><Relationship Id="rId2" Type="http://schemas.openxmlformats.org/officeDocument/2006/relationships/image" Target="../media/image296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image" Target="../media/image30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4.png"/><Relationship Id="rId4" Type="http://schemas.openxmlformats.org/officeDocument/2006/relationships/image" Target="../media/image30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png"/><Relationship Id="rId2" Type="http://schemas.openxmlformats.org/officeDocument/2006/relationships/image" Target="../media/image30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9.png"/><Relationship Id="rId5" Type="http://schemas.openxmlformats.org/officeDocument/2006/relationships/image" Target="../media/image308.png"/><Relationship Id="rId4" Type="http://schemas.openxmlformats.org/officeDocument/2006/relationships/image" Target="../media/image30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jpg"/><Relationship Id="rId2" Type="http://schemas.openxmlformats.org/officeDocument/2006/relationships/image" Target="../media/image3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7.png"/><Relationship Id="rId4" Type="http://schemas.openxmlformats.org/officeDocument/2006/relationships/image" Target="../media/image31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9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g"/><Relationship Id="rId2" Type="http://schemas.openxmlformats.org/officeDocument/2006/relationships/image" Target="../media/image3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5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2" Type="http://schemas.openxmlformats.org/officeDocument/2006/relationships/image" Target="../media/image326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jpg"/><Relationship Id="rId2" Type="http://schemas.openxmlformats.org/officeDocument/2006/relationships/image" Target="../media/image3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png"/><Relationship Id="rId5" Type="http://schemas.openxmlformats.org/officeDocument/2006/relationships/image" Target="../media/image331.jpg"/><Relationship Id="rId4" Type="http://schemas.openxmlformats.org/officeDocument/2006/relationships/image" Target="../media/image330.jp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3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jp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0.png"/><Relationship Id="rId4" Type="http://schemas.openxmlformats.org/officeDocument/2006/relationships/image" Target="../media/image33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4.png"/><Relationship Id="rId4" Type="http://schemas.openxmlformats.org/officeDocument/2006/relationships/image" Target="../media/image343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5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7" Type="http://schemas.openxmlformats.org/officeDocument/2006/relationships/image" Target="../media/image351.png"/><Relationship Id="rId2" Type="http://schemas.openxmlformats.org/officeDocument/2006/relationships/image" Target="../media/image3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jpg"/><Relationship Id="rId5" Type="http://schemas.openxmlformats.org/officeDocument/2006/relationships/image" Target="../media/image349.png"/><Relationship Id="rId4" Type="http://schemas.openxmlformats.org/officeDocument/2006/relationships/image" Target="../media/image348.jp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41" y="56991"/>
            <a:ext cx="9001422" cy="67250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70828" y="5630367"/>
            <a:ext cx="26320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Amit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Z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Chaudhari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556" y="248411"/>
            <a:ext cx="8657844" cy="211378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00037" y="2438400"/>
            <a:ext cx="8543544" cy="4219956"/>
            <a:chOff x="304800" y="2438400"/>
            <a:chExt cx="8543544" cy="4219956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2438400"/>
              <a:ext cx="8467344" cy="15057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" y="3962400"/>
              <a:ext cx="8534400" cy="2695956"/>
            </a:xfrm>
            <a:prstGeom prst="rect">
              <a:avLst/>
            </a:prstGeom>
          </p:spPr>
        </p:pic>
      </p:grp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35B7A85-B96D-489D-9FBA-248E08E299ED}"/>
              </a:ext>
            </a:extLst>
          </p:cNvPr>
          <p:cNvSpPr/>
          <p:nvPr/>
        </p:nvSpPr>
        <p:spPr>
          <a:xfrm>
            <a:off x="5791200" y="5472132"/>
            <a:ext cx="2971800" cy="8524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ONMedU</a:t>
            </a:r>
            <a:endParaRPr lang="en-US" dirty="0"/>
          </a:p>
          <a:p>
            <a:pPr algn="ctr"/>
            <a:r>
              <a:rPr lang="en-US" dirty="0"/>
              <a:t>Department of pharmaceutical chemistry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8550" y="87884"/>
            <a:ext cx="1827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90" dirty="0">
                <a:solidFill>
                  <a:srgbClr val="00AF50"/>
                </a:solidFill>
                <a:latin typeface="Palatino Linotype"/>
                <a:cs typeface="Palatino Linotype"/>
              </a:rPr>
              <a:t>C</a:t>
            </a:r>
            <a:r>
              <a:rPr sz="2400" b="1" dirty="0">
                <a:solidFill>
                  <a:srgbClr val="00AF50"/>
                </a:solidFill>
                <a:latin typeface="Palatino Linotype"/>
                <a:cs typeface="Palatino Linotype"/>
              </a:rPr>
              <a:t>O</a:t>
            </a:r>
            <a:r>
              <a:rPr sz="2400" b="1" spc="-300" dirty="0">
                <a:solidFill>
                  <a:srgbClr val="00AF50"/>
                </a:solidFill>
                <a:latin typeface="Palatino Linotype"/>
                <a:cs typeface="Palatino Linotype"/>
              </a:rPr>
              <a:t> </a:t>
            </a:r>
            <a:r>
              <a:rPr sz="2400" b="1" dirty="0">
                <a:solidFill>
                  <a:srgbClr val="00AF50"/>
                </a:solidFill>
                <a:latin typeface="Palatino Linotype"/>
                <a:cs typeface="Palatino Linotype"/>
              </a:rPr>
              <a:t>N</a:t>
            </a:r>
            <a:r>
              <a:rPr sz="2400" b="1" spc="-300" dirty="0">
                <a:solidFill>
                  <a:srgbClr val="00AF50"/>
                </a:solidFill>
                <a:latin typeface="Palatino Linotype"/>
                <a:cs typeface="Palatino Linotype"/>
              </a:rPr>
              <a:t> </a:t>
            </a:r>
            <a:r>
              <a:rPr sz="2400" b="1" spc="290" dirty="0">
                <a:solidFill>
                  <a:srgbClr val="00AF50"/>
                </a:solidFill>
                <a:latin typeface="Palatino Linotype"/>
                <a:cs typeface="Palatino Linotype"/>
              </a:rPr>
              <a:t>T</a:t>
            </a:r>
            <a:r>
              <a:rPr sz="2400" b="1" spc="305" dirty="0">
                <a:solidFill>
                  <a:srgbClr val="00AF50"/>
                </a:solidFill>
                <a:latin typeface="Palatino Linotype"/>
                <a:cs typeface="Palatino Linotype"/>
              </a:rPr>
              <a:t>E</a:t>
            </a:r>
            <a:r>
              <a:rPr sz="2400" b="1" dirty="0">
                <a:solidFill>
                  <a:srgbClr val="00AF50"/>
                </a:solidFill>
                <a:latin typeface="Palatino Linotype"/>
                <a:cs typeface="Palatino Linotype"/>
              </a:rPr>
              <a:t>N</a:t>
            </a:r>
            <a:r>
              <a:rPr sz="2400" b="1" spc="-300" dirty="0">
                <a:solidFill>
                  <a:srgbClr val="00AF50"/>
                </a:solidFill>
                <a:latin typeface="Palatino Linotype"/>
                <a:cs typeface="Palatino Linotype"/>
              </a:rPr>
              <a:t> </a:t>
            </a:r>
            <a:r>
              <a:rPr sz="2400" b="1" dirty="0">
                <a:solidFill>
                  <a:srgbClr val="00AF50"/>
                </a:solidFill>
                <a:latin typeface="Palatino Linotype"/>
                <a:cs typeface="Palatino Linotype"/>
              </a:rPr>
              <a:t>T</a:t>
            </a:r>
            <a:endParaRPr sz="24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739" y="725550"/>
            <a:ext cx="66040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5F497A"/>
                </a:solidFill>
                <a:latin typeface="Palatino Linotype"/>
                <a:cs typeface="Palatino Linotype"/>
              </a:rPr>
              <a:t>Properties,</a:t>
            </a:r>
            <a:r>
              <a:rPr sz="2200" dirty="0">
                <a:solidFill>
                  <a:srgbClr val="5F497A"/>
                </a:solidFill>
                <a:latin typeface="Palatino Linotype"/>
                <a:cs typeface="Palatino Linotype"/>
              </a:rPr>
              <a:t> </a:t>
            </a:r>
            <a:r>
              <a:rPr sz="2200" spc="-5" dirty="0">
                <a:solidFill>
                  <a:srgbClr val="5F497A"/>
                </a:solidFill>
                <a:latin typeface="Palatino Linotype"/>
                <a:cs typeface="Palatino Linotype"/>
              </a:rPr>
              <a:t>synthesis,</a:t>
            </a:r>
            <a:r>
              <a:rPr sz="2200" spc="-15" dirty="0">
                <a:solidFill>
                  <a:srgbClr val="5F497A"/>
                </a:solidFill>
                <a:latin typeface="Palatino Linotype"/>
                <a:cs typeface="Palatino Linotype"/>
              </a:rPr>
              <a:t> </a:t>
            </a:r>
            <a:r>
              <a:rPr sz="2200" spc="-5" dirty="0">
                <a:solidFill>
                  <a:srgbClr val="5F497A"/>
                </a:solidFill>
                <a:latin typeface="Palatino Linotype"/>
                <a:cs typeface="Palatino Linotype"/>
              </a:rPr>
              <a:t>reactions</a:t>
            </a:r>
            <a:r>
              <a:rPr sz="2200" dirty="0">
                <a:solidFill>
                  <a:srgbClr val="5F497A"/>
                </a:solidFill>
                <a:latin typeface="Palatino Linotype"/>
                <a:cs typeface="Palatino Linotype"/>
              </a:rPr>
              <a:t> </a:t>
            </a:r>
            <a:r>
              <a:rPr sz="2200" spc="-5" dirty="0">
                <a:solidFill>
                  <a:srgbClr val="5F497A"/>
                </a:solidFill>
                <a:latin typeface="Palatino Linotype"/>
                <a:cs typeface="Palatino Linotype"/>
              </a:rPr>
              <a:t>&amp;</a:t>
            </a:r>
            <a:r>
              <a:rPr sz="2200" spc="5" dirty="0">
                <a:solidFill>
                  <a:srgbClr val="5F497A"/>
                </a:solidFill>
                <a:latin typeface="Palatino Linotype"/>
                <a:cs typeface="Palatino Linotype"/>
              </a:rPr>
              <a:t> </a:t>
            </a:r>
            <a:r>
              <a:rPr sz="2200" spc="-5" dirty="0">
                <a:solidFill>
                  <a:srgbClr val="5F497A"/>
                </a:solidFill>
                <a:latin typeface="Palatino Linotype"/>
                <a:cs typeface="Palatino Linotype"/>
              </a:rPr>
              <a:t>medicinal</a:t>
            </a:r>
            <a:r>
              <a:rPr sz="2200" spc="-10" dirty="0">
                <a:solidFill>
                  <a:srgbClr val="5F497A"/>
                </a:solidFill>
                <a:latin typeface="Palatino Linotype"/>
                <a:cs typeface="Palatino Linotype"/>
              </a:rPr>
              <a:t> uses</a:t>
            </a:r>
            <a:r>
              <a:rPr sz="2200" spc="10" dirty="0">
                <a:solidFill>
                  <a:srgbClr val="5F497A"/>
                </a:solidFill>
                <a:latin typeface="Palatino Linotype"/>
                <a:cs typeface="Palatino Linotype"/>
              </a:rPr>
              <a:t> </a:t>
            </a:r>
            <a:r>
              <a:rPr sz="2200" spc="-5" dirty="0">
                <a:solidFill>
                  <a:srgbClr val="5F497A"/>
                </a:solidFill>
                <a:latin typeface="Palatino Linotype"/>
                <a:cs typeface="Palatino Linotype"/>
              </a:rPr>
              <a:t>of…</a:t>
            </a:r>
            <a:endParaRPr sz="2200">
              <a:latin typeface="Palatino Linotype"/>
              <a:cs typeface="Palatino Linotype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5200" y="1828800"/>
            <a:ext cx="1019555" cy="30678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5200" y="4962144"/>
            <a:ext cx="1019555" cy="113385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8200" y="1828800"/>
            <a:ext cx="2305811" cy="3048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91200" y="4953000"/>
            <a:ext cx="1200911" cy="120091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244" y="3962400"/>
            <a:ext cx="3153156" cy="21717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06056" y="4876800"/>
            <a:ext cx="1304544" cy="126644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9600" y="2229611"/>
            <a:ext cx="1143000" cy="135178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81200" y="1828800"/>
            <a:ext cx="1295400" cy="1159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1676400"/>
            <a:ext cx="990600" cy="10896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7000" y="2667000"/>
            <a:ext cx="4858511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" y="1667255"/>
            <a:ext cx="9067800" cy="35234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33729"/>
            <a:ext cx="1569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1981200"/>
            <a:ext cx="4602480" cy="1409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4191000"/>
            <a:ext cx="3439667" cy="14478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495800" y="4191000"/>
            <a:ext cx="3162300" cy="2257425"/>
            <a:chOff x="4495800" y="4191000"/>
            <a:chExt cx="3162300" cy="22574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4400" y="4191000"/>
              <a:ext cx="2391155" cy="15910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5800" y="5791200"/>
              <a:ext cx="3162300" cy="65684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066800"/>
            <a:ext cx="6573011" cy="74371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3581400"/>
            <a:ext cx="3115056" cy="4191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3400" y="5867400"/>
            <a:ext cx="3191255" cy="6766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04914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From</a:t>
            </a:r>
            <a:r>
              <a:rPr sz="24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Furans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788" y="4419600"/>
            <a:ext cx="4896612" cy="14295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2600" y="2743200"/>
            <a:ext cx="3499104" cy="10668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524000"/>
            <a:ext cx="9058656" cy="11628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03339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Paal-Knorr</a:t>
            </a:r>
            <a:r>
              <a:rPr sz="2400" spc="-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2590800"/>
            <a:ext cx="5544311" cy="14295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076944" cy="8199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" y="4343400"/>
            <a:ext cx="9096756" cy="16581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03339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Paal-Knorr</a:t>
            </a:r>
            <a:r>
              <a:rPr sz="2400" spc="-8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1524000"/>
            <a:ext cx="9144000" cy="4791710"/>
            <a:chOff x="0" y="1524000"/>
            <a:chExt cx="9144000" cy="47917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4000"/>
              <a:ext cx="2705100" cy="14950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24000"/>
              <a:ext cx="4504944" cy="14950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4755" y="1524000"/>
              <a:ext cx="2418588" cy="14950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4755" y="1524000"/>
              <a:ext cx="4619244" cy="14950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" y="2971800"/>
              <a:ext cx="7848600" cy="15438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0411" y="3572255"/>
              <a:ext cx="1961388" cy="10759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2000" y="4572000"/>
              <a:ext cx="7848600" cy="17434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7846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Hantzsch</a:t>
            </a:r>
            <a:r>
              <a:rPr sz="24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Pyrrole</a:t>
            </a:r>
            <a:r>
              <a:rPr sz="24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2362200"/>
            <a:ext cx="6192011" cy="15819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9076944" cy="77114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" y="4343400"/>
            <a:ext cx="1542288" cy="48615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066800" y="5029200"/>
            <a:ext cx="5172710" cy="1343025"/>
            <a:chOff x="1066800" y="5029200"/>
            <a:chExt cx="5172710" cy="13430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6800" y="5029200"/>
              <a:ext cx="3343655" cy="13426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6800" y="5029200"/>
              <a:ext cx="5172456" cy="13426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7846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3.	Hantzsch</a:t>
            </a:r>
            <a:r>
              <a:rPr sz="2400" spc="-5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Pyrrole</a:t>
            </a:r>
            <a:r>
              <a:rPr sz="2400" spc="-5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1905000"/>
            <a:ext cx="9077325" cy="3182620"/>
            <a:chOff x="0" y="1905000"/>
            <a:chExt cx="9077325" cy="31826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05000"/>
              <a:ext cx="3296412" cy="15057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05000"/>
              <a:ext cx="5734812" cy="15057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05000"/>
              <a:ext cx="9076944" cy="15057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05000"/>
              <a:ext cx="9076944" cy="31821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40665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4.	Knorr</a:t>
            </a:r>
            <a:r>
              <a:rPr sz="24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2971800"/>
            <a:ext cx="6655308" cy="18760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067800" cy="12664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406650" cy="14122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4.	Knorr</a:t>
            </a:r>
            <a:r>
              <a:rPr sz="2400" spc="-8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181610">
              <a:lnSpc>
                <a:spcPct val="100000"/>
              </a:lnSpc>
              <a:spcBef>
                <a:spcPts val="1225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28600" y="2286000"/>
            <a:ext cx="8783320" cy="3095625"/>
            <a:chOff x="228600" y="2286000"/>
            <a:chExt cx="8783320" cy="30956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286000"/>
              <a:ext cx="2314956" cy="14767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286000"/>
              <a:ext cx="4210812" cy="14767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2286000"/>
              <a:ext cx="6544056" cy="14767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" y="2286000"/>
              <a:ext cx="8782812" cy="14767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8600" y="2286000"/>
              <a:ext cx="8782812" cy="30952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4729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5257800"/>
            <a:ext cx="8429244" cy="116281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85928" y="1505711"/>
            <a:ext cx="8772525" cy="3581400"/>
            <a:chOff x="185928" y="1505711"/>
            <a:chExt cx="8772525" cy="35814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928" y="1505711"/>
              <a:ext cx="8772144" cy="762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2285999"/>
              <a:ext cx="1418844" cy="28011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" y="2285999"/>
              <a:ext cx="3715512" cy="28011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8600" y="2285999"/>
              <a:ext cx="7525511" cy="28011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21477" y="1535938"/>
            <a:ext cx="18694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solidFill>
                  <a:srgbClr val="D99593"/>
                </a:solidFill>
                <a:latin typeface="SimSun"/>
                <a:cs typeface="SimSun"/>
              </a:rPr>
              <a:t>substitution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08214" y="1535938"/>
            <a:ext cx="1257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" dirty="0">
                <a:solidFill>
                  <a:srgbClr val="D99593"/>
                </a:solidFill>
                <a:latin typeface="SimSun"/>
                <a:cs typeface="SimSun"/>
              </a:rPr>
              <a:t>reaction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39" y="574294"/>
            <a:ext cx="5488940" cy="17189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  <a:spcBef>
                <a:spcPts val="530"/>
              </a:spcBef>
              <a:tabLst>
                <a:tab pos="4946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5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  <a:p>
            <a:pPr marL="495300" marR="43180" indent="4445">
              <a:lnSpc>
                <a:spcPct val="100000"/>
              </a:lnSpc>
              <a:spcBef>
                <a:spcPts val="755"/>
              </a:spcBef>
              <a:tabLst>
                <a:tab pos="1471930" algn="l"/>
                <a:tab pos="1814830" algn="l"/>
                <a:tab pos="3439795" algn="l"/>
              </a:tabLst>
            </a:pPr>
            <a:r>
              <a:rPr sz="2400" spc="10" dirty="0">
                <a:solidFill>
                  <a:srgbClr val="D99593"/>
                </a:solidFill>
                <a:latin typeface="SimSun"/>
                <a:cs typeface="SimSun"/>
              </a:rPr>
              <a:t>Pyrrol</a:t>
            </a:r>
            <a:r>
              <a:rPr sz="2400" dirty="0">
                <a:solidFill>
                  <a:srgbClr val="D99593"/>
                </a:solidFill>
                <a:latin typeface="SimSun"/>
                <a:cs typeface="SimSun"/>
              </a:rPr>
              <a:t>e	</a:t>
            </a:r>
            <a:r>
              <a:rPr sz="2400" spc="10" dirty="0">
                <a:solidFill>
                  <a:srgbClr val="D99593"/>
                </a:solidFill>
                <a:latin typeface="SimSun"/>
                <a:cs typeface="SimSun"/>
              </a:rPr>
              <a:t>undergo</a:t>
            </a:r>
            <a:r>
              <a:rPr sz="2400" spc="20" dirty="0">
                <a:solidFill>
                  <a:srgbClr val="D99593"/>
                </a:solidFill>
                <a:latin typeface="SimSun"/>
                <a:cs typeface="SimSun"/>
              </a:rPr>
              <a:t>e</a:t>
            </a:r>
            <a:r>
              <a:rPr sz="2400" dirty="0">
                <a:solidFill>
                  <a:srgbClr val="D99593"/>
                </a:solidFill>
                <a:latin typeface="SimSun"/>
                <a:cs typeface="SimSun"/>
              </a:rPr>
              <a:t>s	</a:t>
            </a:r>
            <a:r>
              <a:rPr sz="2400" spc="5" dirty="0">
                <a:solidFill>
                  <a:srgbClr val="D99593"/>
                </a:solidFill>
                <a:latin typeface="SimSun"/>
                <a:cs typeface="SimSun"/>
              </a:rPr>
              <a:t>electr</a:t>
            </a:r>
            <a:r>
              <a:rPr sz="2400" spc="20" dirty="0">
                <a:solidFill>
                  <a:srgbClr val="D99593"/>
                </a:solidFill>
                <a:latin typeface="SimSun"/>
                <a:cs typeface="SimSun"/>
              </a:rPr>
              <a:t>o</a:t>
            </a:r>
            <a:r>
              <a:rPr sz="2400" spc="5" dirty="0">
                <a:solidFill>
                  <a:srgbClr val="D99593"/>
                </a:solidFill>
                <a:latin typeface="SimSun"/>
                <a:cs typeface="SimSun"/>
              </a:rPr>
              <a:t>phili</a:t>
            </a:r>
            <a:r>
              <a:rPr sz="2400" dirty="0">
                <a:solidFill>
                  <a:srgbClr val="D99593"/>
                </a:solidFill>
                <a:latin typeface="SimSun"/>
                <a:cs typeface="SimSun"/>
              </a:rPr>
              <a:t>c  </a:t>
            </a:r>
            <a:r>
              <a:rPr sz="2400" spc="5" dirty="0">
                <a:solidFill>
                  <a:srgbClr val="D99593"/>
                </a:solidFill>
                <a:latin typeface="SimSun"/>
                <a:cs typeface="SimSun"/>
              </a:rPr>
              <a:t>at</a:t>
            </a:r>
            <a:r>
              <a:rPr sz="2400" spc="30" dirty="0">
                <a:solidFill>
                  <a:srgbClr val="D99593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D99593"/>
                </a:solidFill>
                <a:latin typeface="SimSun"/>
                <a:cs typeface="SimSun"/>
              </a:rPr>
              <a:t>2</a:t>
            </a:r>
            <a:r>
              <a:rPr sz="2400" spc="7" baseline="24305" dirty="0">
                <a:solidFill>
                  <a:srgbClr val="D99593"/>
                </a:solidFill>
                <a:latin typeface="SimSun"/>
                <a:cs typeface="SimSun"/>
              </a:rPr>
              <a:t>nd	</a:t>
            </a:r>
            <a:r>
              <a:rPr sz="2400" spc="10" dirty="0">
                <a:solidFill>
                  <a:srgbClr val="D99593"/>
                </a:solidFill>
                <a:latin typeface="SimSun"/>
                <a:cs typeface="SimSun"/>
              </a:rPr>
              <a:t>position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362200"/>
            <a:ext cx="4038600" cy="425043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900" y="3962400"/>
            <a:ext cx="4991099" cy="17343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4729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2296" y="1371600"/>
            <a:ext cx="4565904" cy="49438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2286000"/>
            <a:ext cx="3247644" cy="309524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73672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Reduct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295400" y="1981200"/>
            <a:ext cx="3915410" cy="3086100"/>
            <a:chOff x="1295400" y="1981200"/>
            <a:chExt cx="3915410" cy="30861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400" y="1981200"/>
              <a:ext cx="3915155" cy="1371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400" y="1981200"/>
              <a:ext cx="3915155" cy="3086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96004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Reimer</a:t>
            </a:r>
            <a:r>
              <a:rPr sz="24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Tiemann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81000" y="1981200"/>
            <a:ext cx="7992109" cy="4448810"/>
            <a:chOff x="381000" y="1981200"/>
            <a:chExt cx="7992109" cy="44488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981200"/>
              <a:ext cx="1819655" cy="35341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1981200"/>
              <a:ext cx="3390900" cy="35341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0" y="2895600"/>
              <a:ext cx="4562855" cy="35341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41350"/>
            <a:ext cx="149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</a:t>
            </a: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c</a:t>
            </a: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ti</a:t>
            </a: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o</a:t>
            </a: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81000" y="1447800"/>
            <a:ext cx="8343900" cy="2828925"/>
            <a:chOff x="381000" y="1447800"/>
            <a:chExt cx="8343900" cy="28289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447800"/>
              <a:ext cx="4020312" cy="28285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1447800"/>
              <a:ext cx="8343900" cy="28285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33729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200" y="1752600"/>
            <a:ext cx="2846831" cy="13426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800" y="4495800"/>
            <a:ext cx="3209544" cy="160477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99509" y="87884"/>
            <a:ext cx="1706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RR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955" y="990600"/>
            <a:ext cx="8124444" cy="4572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581400"/>
            <a:ext cx="9049512" cy="7528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524000"/>
            <a:ext cx="990600" cy="117957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33600" y="2819400"/>
            <a:ext cx="6219444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" y="1752600"/>
            <a:ext cx="906780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081779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Paal-Knorr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furan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2362200"/>
            <a:ext cx="4381500" cy="14386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8962644" cy="4480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081779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Paal-Knorr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furan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28600" y="2133600"/>
            <a:ext cx="6611620" cy="3220720"/>
            <a:chOff x="228600" y="2133600"/>
            <a:chExt cx="6611620" cy="32207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133600"/>
              <a:ext cx="6553200" cy="32202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133600"/>
              <a:ext cx="6553200" cy="1295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5600" y="3352800"/>
              <a:ext cx="3944111" cy="164744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244" y="1600200"/>
            <a:ext cx="1552956" cy="3627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814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2399030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Feist –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Benary	Synthes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8111" y="2595372"/>
            <a:ext cx="5829299" cy="16672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76400"/>
            <a:ext cx="9087612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81400" cy="13487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2399030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Feist –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Benary	Synthes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is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04800" y="2057400"/>
            <a:ext cx="7754620" cy="4124325"/>
            <a:chOff x="304800" y="2057400"/>
            <a:chExt cx="7754620" cy="41243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2057400"/>
              <a:ext cx="3095244" cy="11902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2057400"/>
              <a:ext cx="3095244" cy="26578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2057400"/>
              <a:ext cx="5353812" cy="26578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" y="2057400"/>
              <a:ext cx="7754111" cy="26578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800" y="2057400"/>
              <a:ext cx="7754111" cy="41239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81178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From</a:t>
            </a:r>
            <a:r>
              <a:rPr sz="2400" spc="-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carbohydrate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76400"/>
            <a:ext cx="6620256" cy="4099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162555"/>
            <a:ext cx="6638544" cy="35204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" y="2886455"/>
            <a:ext cx="3334512" cy="13807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43400" y="2971800"/>
            <a:ext cx="2391155" cy="8473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8986520" cy="135318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  <a:p>
            <a:pPr marL="474345">
              <a:lnSpc>
                <a:spcPct val="100000"/>
              </a:lnSpc>
              <a:spcBef>
                <a:spcPts val="755"/>
              </a:spcBef>
            </a:pP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furan</a:t>
            </a:r>
            <a:r>
              <a:rPr sz="2400" spc="325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undergoes</a:t>
            </a:r>
            <a:r>
              <a:rPr sz="2400" spc="330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electrophilic</a:t>
            </a:r>
            <a:r>
              <a:rPr sz="2400" spc="325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substitution</a:t>
            </a:r>
            <a:r>
              <a:rPr sz="2400" spc="335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reaction</a:t>
            </a:r>
            <a:r>
              <a:rPr sz="2400" spc="325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20" dirty="0">
                <a:solidFill>
                  <a:srgbClr val="FF0066"/>
                </a:solidFill>
                <a:latin typeface="SimSun"/>
                <a:cs typeface="SimSun"/>
              </a:rPr>
              <a:t>at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0540" y="1809953"/>
            <a:ext cx="4375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spc="15" baseline="-16203" dirty="0">
                <a:solidFill>
                  <a:srgbClr val="FF0066"/>
                </a:solidFill>
                <a:latin typeface="SimSun"/>
                <a:cs typeface="SimSun"/>
              </a:rPr>
              <a:t>2</a:t>
            </a:r>
            <a:r>
              <a:rPr sz="1600" spc="10" dirty="0">
                <a:solidFill>
                  <a:srgbClr val="FF0066"/>
                </a:solidFill>
                <a:latin typeface="SimSun"/>
                <a:cs typeface="SimSun"/>
              </a:rPr>
              <a:t>nd</a:t>
            </a:r>
            <a:endParaRPr sz="16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9832" y="1901393"/>
            <a:ext cx="12573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" dirty="0">
                <a:solidFill>
                  <a:srgbClr val="FF0066"/>
                </a:solidFill>
                <a:latin typeface="SimSun"/>
                <a:cs typeface="SimSun"/>
              </a:rPr>
              <a:t>position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105400"/>
            <a:ext cx="8525256" cy="109575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33400" y="2362200"/>
            <a:ext cx="7820025" cy="2628900"/>
            <a:chOff x="533400" y="2362200"/>
            <a:chExt cx="7820025" cy="26289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2362200"/>
              <a:ext cx="1514856" cy="26289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2362200"/>
              <a:ext cx="3628644" cy="26289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400" y="2362200"/>
              <a:ext cx="7743444" cy="26289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0800" y="3505200"/>
              <a:ext cx="1952244" cy="5151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4729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2133600"/>
            <a:ext cx="3276600" cy="9235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" y="3276600"/>
            <a:ext cx="5343144" cy="13426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4729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600200"/>
            <a:ext cx="6496811" cy="46573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73672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Reduct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752600"/>
            <a:ext cx="3819144" cy="147675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98069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Diels-Alder</a:t>
            </a:r>
            <a:r>
              <a:rPr sz="2400" spc="-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3200400"/>
            <a:ext cx="6448044" cy="1676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9029700" cy="7056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286000"/>
            <a:ext cx="9011412" cy="63855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98069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3.	Diels-Alder</a:t>
            </a:r>
            <a:r>
              <a:rPr sz="2400" spc="-9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0" y="4029455"/>
            <a:ext cx="8991600" cy="2828925"/>
            <a:chOff x="152400" y="4029455"/>
            <a:chExt cx="8991600" cy="2828925"/>
          </a:xfrm>
        </p:grpSpPr>
        <p:sp>
          <p:nvSpPr>
            <p:cNvPr id="4" name="object 4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4029455"/>
              <a:ext cx="8048244" cy="24475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1609344"/>
            <a:ext cx="5943600" cy="212445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57619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4.	Pyrrole</a:t>
            </a:r>
            <a:r>
              <a:rPr sz="24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024127" y="1319782"/>
            <a:ext cx="7218045" cy="5474335"/>
            <a:chOff x="1024127" y="1319782"/>
            <a:chExt cx="7218045" cy="54743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4127" y="1319782"/>
              <a:ext cx="7217664" cy="5474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199" y="1514855"/>
              <a:ext cx="6629400" cy="48859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33729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3944111"/>
            <a:ext cx="8502650" cy="1390015"/>
            <a:chOff x="0" y="3944111"/>
            <a:chExt cx="8502650" cy="13900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600" y="4267199"/>
              <a:ext cx="4463796" cy="1066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944111"/>
              <a:ext cx="7648956" cy="39928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05250" y="87884"/>
            <a:ext cx="1294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F</a:t>
            </a:r>
            <a:r>
              <a:rPr dirty="0"/>
              <a:t>U</a:t>
            </a:r>
            <a:r>
              <a:rPr spc="-300" dirty="0"/>
              <a:t> 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dirty="0"/>
              <a:t>N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0" y="1143000"/>
            <a:ext cx="9050020" cy="2066925"/>
            <a:chOff x="0" y="1143000"/>
            <a:chExt cx="9050020" cy="206692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800" y="2209800"/>
              <a:ext cx="2514600" cy="9997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143000"/>
              <a:ext cx="9049512" cy="10957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sp>
        <p:nvSpPr>
          <p:cNvPr id="5" name="object 5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447800"/>
            <a:ext cx="1074420" cy="1295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09800" y="3200400"/>
            <a:ext cx="6248400" cy="322021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6" y="1766316"/>
            <a:ext cx="9009888" cy="332536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955800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524000"/>
            <a:ext cx="8029956" cy="40081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447800" y="2086355"/>
            <a:ext cx="6105525" cy="1724025"/>
            <a:chOff x="1447800" y="2086355"/>
            <a:chExt cx="6105525" cy="17240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3305555"/>
              <a:ext cx="6105144" cy="5044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2086355"/>
              <a:ext cx="5867400" cy="124815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105655"/>
            <a:ext cx="8516112" cy="3901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811" y="4572000"/>
            <a:ext cx="9047988" cy="70561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401055"/>
            <a:ext cx="7467600" cy="11521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64121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Paal-Knorr</a:t>
            </a:r>
            <a:r>
              <a:rPr sz="24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thiophene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2743200"/>
            <a:ext cx="5154167" cy="10668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43" y="1600200"/>
            <a:ext cx="9058656" cy="75285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4081779" cy="13487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Paal-Knorr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furan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38200" y="2209800"/>
            <a:ext cx="6764020" cy="4038600"/>
            <a:chOff x="838200" y="2209800"/>
            <a:chExt cx="6764020" cy="4038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2209800"/>
              <a:ext cx="1819656" cy="25816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2209800"/>
              <a:ext cx="4352544" cy="25816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2209800"/>
              <a:ext cx="6763511" cy="25816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81400" y="4581144"/>
              <a:ext cx="3877055" cy="16672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93052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From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sod.</a:t>
            </a:r>
            <a:r>
              <a:rPr sz="24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succinate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2743200"/>
            <a:ext cx="4396740" cy="10485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7857744" cy="7330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292163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  <a:tab pos="1739264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Hinsbe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rg	Synthes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2971800"/>
            <a:ext cx="7552944" cy="13914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511" y="4572000"/>
            <a:ext cx="8857488" cy="18105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571244"/>
            <a:ext cx="9011412" cy="109575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039" y="574294"/>
            <a:ext cx="9010650" cy="17189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25400">
              <a:lnSpc>
                <a:spcPct val="100000"/>
              </a:lnSpc>
              <a:spcBef>
                <a:spcPts val="530"/>
              </a:spcBef>
              <a:tabLst>
                <a:tab pos="4819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  <a:p>
            <a:pPr marL="482600" marR="17780" indent="4445">
              <a:lnSpc>
                <a:spcPct val="100000"/>
              </a:lnSpc>
              <a:spcBef>
                <a:spcPts val="755"/>
              </a:spcBef>
              <a:tabLst>
                <a:tab pos="1459230" algn="l"/>
              </a:tabLst>
            </a:pP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thiophene</a:t>
            </a:r>
            <a:r>
              <a:rPr sz="2400" spc="100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undergoes</a:t>
            </a:r>
            <a:r>
              <a:rPr sz="2400" spc="105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electrophilic</a:t>
            </a:r>
            <a:r>
              <a:rPr sz="2400" spc="105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substitution</a:t>
            </a:r>
            <a:r>
              <a:rPr sz="2400" spc="100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10" dirty="0">
                <a:solidFill>
                  <a:srgbClr val="FF0066"/>
                </a:solidFill>
                <a:latin typeface="SimSun"/>
                <a:cs typeface="SimSun"/>
              </a:rPr>
              <a:t>reaction </a:t>
            </a:r>
            <a:r>
              <a:rPr sz="2400" spc="-1185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at</a:t>
            </a:r>
            <a:r>
              <a:rPr sz="2400" spc="30" dirty="0">
                <a:solidFill>
                  <a:srgbClr val="FF0066"/>
                </a:solidFill>
                <a:latin typeface="SimSun"/>
                <a:cs typeface="SimSun"/>
              </a:rPr>
              <a:t> </a:t>
            </a:r>
            <a:r>
              <a:rPr sz="2400" spc="5" dirty="0">
                <a:solidFill>
                  <a:srgbClr val="FF0066"/>
                </a:solidFill>
                <a:latin typeface="SimSun"/>
                <a:cs typeface="SimSun"/>
              </a:rPr>
              <a:t>2</a:t>
            </a:r>
            <a:r>
              <a:rPr sz="2400" spc="7" baseline="24305" dirty="0">
                <a:solidFill>
                  <a:srgbClr val="FF0066"/>
                </a:solidFill>
                <a:latin typeface="SimSun"/>
                <a:cs typeface="SimSun"/>
              </a:rPr>
              <a:t>nd	</a:t>
            </a:r>
            <a:r>
              <a:rPr sz="2400" spc="10" dirty="0">
                <a:solidFill>
                  <a:srgbClr val="FF0066"/>
                </a:solidFill>
                <a:latin typeface="SimSun"/>
                <a:cs typeface="SimSun"/>
              </a:rPr>
              <a:t>position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2286000"/>
            <a:ext cx="8648700" cy="3781425"/>
            <a:chOff x="0" y="2286000"/>
            <a:chExt cx="8648700" cy="37814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2286000"/>
              <a:ext cx="1543812" cy="26868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2286000"/>
              <a:ext cx="3810000" cy="26868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2286000"/>
              <a:ext cx="7933944" cy="26868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00800" y="3505200"/>
              <a:ext cx="1952244" cy="457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953000"/>
              <a:ext cx="8648700" cy="11140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4729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3048000"/>
            <a:ext cx="4629912" cy="22296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" y="1524000"/>
            <a:ext cx="9020556" cy="116281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3554729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955" y="1562100"/>
            <a:ext cx="6143244" cy="49911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73672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Reduct</a:t>
            </a:r>
            <a:r>
              <a:rPr sz="2400" spc="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981200"/>
            <a:ext cx="4858512" cy="27904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74294"/>
            <a:ext cx="149923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</a:t>
            </a: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c</a:t>
            </a: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ti</a:t>
            </a: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o</a:t>
            </a: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reaction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8903208" cy="1905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33729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600" y="6476999"/>
            <a:ext cx="1295400" cy="381000"/>
          </a:xfrm>
          <a:custGeom>
            <a:avLst/>
            <a:gdLst/>
            <a:ahLst/>
            <a:cxnLst/>
            <a:rect l="l" t="t" r="r" b="b"/>
            <a:pathLst>
              <a:path w="1295400" h="381000">
                <a:moveTo>
                  <a:pt x="1295400" y="0"/>
                </a:moveTo>
                <a:lnTo>
                  <a:pt x="0" y="0"/>
                </a:lnTo>
                <a:lnTo>
                  <a:pt x="0" y="380999"/>
                </a:lnTo>
                <a:lnTo>
                  <a:pt x="1295400" y="380999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1143000"/>
            <a:ext cx="9011920" cy="5181600"/>
            <a:chOff x="0" y="1143000"/>
            <a:chExt cx="9011920" cy="5181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0" y="4527803"/>
              <a:ext cx="3581400" cy="17967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114800"/>
              <a:ext cx="8744712" cy="381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143000"/>
              <a:ext cx="9011412" cy="7909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0600" y="1600200"/>
              <a:ext cx="2514600" cy="2514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33729"/>
            <a:ext cx="224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38905" y="87884"/>
            <a:ext cx="2225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O</a:t>
            </a:r>
            <a:r>
              <a:rPr spc="-300" dirty="0"/>
              <a:t> </a:t>
            </a:r>
            <a:r>
              <a:rPr spc="295" dirty="0"/>
              <a:t>P</a:t>
            </a:r>
            <a:r>
              <a:rPr dirty="0"/>
              <a:t>H</a:t>
            </a:r>
            <a:r>
              <a:rPr spc="-300" dirty="0"/>
              <a:t> </a:t>
            </a:r>
            <a:r>
              <a:rPr spc="305" dirty="0"/>
              <a:t>E</a:t>
            </a:r>
            <a:r>
              <a:rPr dirty="0"/>
              <a:t>N</a:t>
            </a:r>
            <a:r>
              <a:rPr spc="-300" dirty="0"/>
              <a:t> 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1219200"/>
            <a:ext cx="6117590" cy="2936875"/>
            <a:chOff x="0" y="1219200"/>
            <a:chExt cx="6117590" cy="29368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1600200"/>
              <a:ext cx="2231136" cy="25557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19200"/>
              <a:ext cx="4123944" cy="3520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608654"/>
            <a:ext cx="19558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762000" y="1024127"/>
            <a:ext cx="7518400" cy="5367655"/>
            <a:chOff x="762000" y="1024127"/>
            <a:chExt cx="7518400" cy="53676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524000"/>
              <a:ext cx="2962655" cy="1257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2728" y="1024127"/>
              <a:ext cx="3217164" cy="18653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7800" y="1219199"/>
              <a:ext cx="2628900" cy="12771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2000" y="2819400"/>
              <a:ext cx="7258811" cy="35722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19558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1" y="1552955"/>
            <a:ext cx="9058656" cy="385724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697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143000"/>
            <a:ext cx="8030209" cy="2702560"/>
            <a:chOff x="0" y="1143000"/>
            <a:chExt cx="8030209" cy="27025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400" y="2057400"/>
              <a:ext cx="5562600" cy="17876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43000"/>
              <a:ext cx="8029956" cy="88544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4191000"/>
            <a:ext cx="3068320" cy="2200910"/>
            <a:chOff x="0" y="4191000"/>
            <a:chExt cx="3068320" cy="220091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191000"/>
              <a:ext cx="3057144" cy="495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" y="4724400"/>
              <a:ext cx="2763012" cy="1667256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24400" y="4419600"/>
            <a:ext cx="1790700" cy="151028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05200" y="6019800"/>
            <a:ext cx="51054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255651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From</a:t>
            </a:r>
            <a:r>
              <a:rPr sz="24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pyrimidine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743200"/>
            <a:ext cx="5010912" cy="14295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752600"/>
            <a:ext cx="7429500" cy="75285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255651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From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pyrimidine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0"/>
            <a:ext cx="9076944" cy="109575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58036" y="2667000"/>
            <a:ext cx="8763000" cy="4191000"/>
            <a:chOff x="381000" y="2667000"/>
            <a:chExt cx="8763000" cy="41910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2667000"/>
              <a:ext cx="3610355" cy="17145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2667000"/>
              <a:ext cx="7991856" cy="1714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0" y="2667000"/>
              <a:ext cx="7991856" cy="38389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60807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5454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Knorr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pyrazole</a:t>
            </a:r>
            <a:r>
              <a:rPr sz="24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39" y="1673647"/>
            <a:ext cx="533400" cy="337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20"/>
              </a:lnSpc>
              <a:tabLst>
                <a:tab pos="456565" algn="l"/>
              </a:tabLst>
            </a:pPr>
            <a:r>
              <a:rPr sz="2400" dirty="0">
                <a:latin typeface="Times New Roman"/>
                <a:cs typeface="Times New Roman"/>
              </a:rPr>
              <a:t>-	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9058656" cy="8001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211" y="2866644"/>
            <a:ext cx="7277100" cy="1124711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608070" cy="133413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5454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Knorr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pyrazole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88265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905000"/>
            <a:ext cx="9144000" cy="4953000"/>
            <a:chOff x="0" y="1905000"/>
            <a:chExt cx="9144000" cy="4953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77083"/>
              <a:ext cx="9144000" cy="17038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05000"/>
              <a:ext cx="9143999" cy="46299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05000"/>
              <a:ext cx="4600956" cy="1761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05000"/>
              <a:ext cx="6306312" cy="15438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905000"/>
              <a:ext cx="9144000" cy="15331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905000"/>
              <a:ext cx="9144000" cy="46299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608070" cy="133731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5454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Knorr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pyrazole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96520">
              <a:lnSpc>
                <a:spcPct val="100000"/>
              </a:lnSpc>
              <a:spcBef>
                <a:spcPts val="620"/>
              </a:spcBef>
            </a:pPr>
            <a:r>
              <a:rPr sz="2400" spc="-5" dirty="0">
                <a:latin typeface="Arial MT"/>
                <a:cs typeface="Arial MT"/>
              </a:rPr>
              <a:t>Examples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2057400"/>
            <a:ext cx="9144000" cy="2438400"/>
            <a:chOff x="0" y="2057400"/>
            <a:chExt cx="9144000" cy="2438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57400"/>
              <a:ext cx="9144000" cy="1600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657600"/>
              <a:ext cx="3006852" cy="838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7400" y="3759707"/>
              <a:ext cx="2382011" cy="5455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299339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5454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From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Nitrile</a:t>
            </a:r>
            <a:r>
              <a:rPr sz="24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Imines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819400"/>
            <a:ext cx="6611111" cy="2209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9049512" cy="781812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4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</a:t>
            </a: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i</a:t>
            </a: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057400"/>
            <a:ext cx="6324600" cy="23713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8467344" cy="8199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5200" y="4495800"/>
            <a:ext cx="3229355" cy="206654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0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2667000"/>
            <a:ext cx="6758940" cy="1714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4067555" cy="3520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00200"/>
            <a:ext cx="4134612" cy="3337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981200"/>
            <a:ext cx="4924044" cy="39014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0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143000"/>
            <a:ext cx="4067810" cy="706120"/>
            <a:chOff x="0" y="1143000"/>
            <a:chExt cx="4067810" cy="706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1" y="1524000"/>
              <a:ext cx="2075688" cy="3246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43000"/>
              <a:ext cx="4067555" cy="35204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1981200"/>
            <a:ext cx="9144000" cy="4876800"/>
            <a:chOff x="0" y="1981200"/>
            <a:chExt cx="9144000" cy="48768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81200"/>
              <a:ext cx="9144000" cy="44866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191000"/>
              <a:ext cx="3581400" cy="15544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52600" y="3505200"/>
              <a:ext cx="2657855" cy="7056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981200"/>
              <a:ext cx="9144000" cy="44866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0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81200"/>
            <a:ext cx="9020556" cy="220065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1143000"/>
            <a:ext cx="4067810" cy="706120"/>
            <a:chOff x="0" y="1143000"/>
            <a:chExt cx="4067810" cy="7061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1" y="1524000"/>
              <a:ext cx="2075688" cy="3246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143000"/>
              <a:ext cx="4067555" cy="3520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0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4591812" cy="3901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" y="1676400"/>
            <a:ext cx="9029700" cy="71475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2458211"/>
            <a:ext cx="9144000" cy="4399915"/>
            <a:chOff x="0" y="2458211"/>
            <a:chExt cx="9144000" cy="43999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819399"/>
              <a:ext cx="3209544" cy="3771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819399"/>
              <a:ext cx="6725411" cy="3771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819399"/>
              <a:ext cx="3457955" cy="13624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819399"/>
              <a:ext cx="6725411" cy="13624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191000"/>
              <a:ext cx="3076956" cy="10485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00400" y="4267200"/>
              <a:ext cx="3581400" cy="90525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600" y="3348227"/>
              <a:ext cx="2362200" cy="15285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2458211"/>
              <a:ext cx="7868411" cy="3611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0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53000"/>
            <a:ext cx="9029700" cy="11719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4591812" cy="3901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590800"/>
            <a:ext cx="9096756" cy="2257044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0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600200"/>
            <a:ext cx="4229100" cy="1696720"/>
            <a:chOff x="0" y="1600200"/>
            <a:chExt cx="4229100" cy="1696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1905000"/>
              <a:ext cx="4000500" cy="13914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00200"/>
              <a:ext cx="1638300" cy="27584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3505200"/>
            <a:ext cx="3827145" cy="3048000"/>
            <a:chOff x="0" y="3505200"/>
            <a:chExt cx="3827145" cy="30480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3810000"/>
              <a:ext cx="3598164" cy="27432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505200"/>
              <a:ext cx="2218944" cy="32461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143000"/>
            <a:ext cx="4591812" cy="390144"/>
          </a:xfrm>
          <a:prstGeom prst="rect">
            <a:avLst/>
          </a:prstGeom>
        </p:spPr>
      </p:pic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C7BDFB5-3B33-4262-A211-EED02ECC9FDD}"/>
              </a:ext>
            </a:extLst>
          </p:cNvPr>
          <p:cNvSpPr/>
          <p:nvPr/>
        </p:nvSpPr>
        <p:spPr>
          <a:xfrm>
            <a:off x="4800600" y="5638800"/>
            <a:ext cx="3733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N-</a:t>
            </a:r>
            <a:r>
              <a:rPr lang="en-US" dirty="0" err="1"/>
              <a:t>bromosuccimide</a:t>
            </a:r>
            <a:endParaRPr lang="uk-UA" dirty="0"/>
          </a:p>
        </p:txBody>
      </p:sp>
      <p:pic>
        <p:nvPicPr>
          <p:cNvPr id="1026" name="Picture 2" descr="N-Бромсукцинимид — Википедия">
            <a:extLst>
              <a:ext uri="{FF2B5EF4-FFF2-40B4-BE49-F238E27FC236}">
                <a16:creationId xmlns:a16="http://schemas.microsoft.com/office/drawing/2014/main" id="{C0B2DFEB-C2DD-4532-8DE4-F017E99C4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797279"/>
            <a:ext cx="251326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0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4820412" cy="22296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962400"/>
            <a:ext cx="7411211" cy="2314956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1500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9125712" cy="117195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2362200"/>
            <a:ext cx="9144000" cy="1934210"/>
            <a:chOff x="0" y="2362200"/>
            <a:chExt cx="9144000" cy="193421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362200"/>
              <a:ext cx="3467100" cy="19339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362200"/>
              <a:ext cx="4486656" cy="19339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362200"/>
              <a:ext cx="6467856" cy="19339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362200"/>
              <a:ext cx="9144000" cy="1933956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52400" y="4648200"/>
            <a:ext cx="3648710" cy="1362710"/>
            <a:chOff x="152400" y="4648200"/>
            <a:chExt cx="3648710" cy="136271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2400" y="4648200"/>
              <a:ext cx="3648455" cy="12862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400" y="4724400"/>
              <a:ext cx="3648455" cy="12862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21126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2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Use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9970" y="87884"/>
            <a:ext cx="196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P</a:t>
            </a:r>
            <a:r>
              <a:rPr spc="290" dirty="0"/>
              <a:t>Y</a:t>
            </a:r>
            <a:r>
              <a:rPr spc="305" dirty="0"/>
              <a:t>R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9067800" cy="7437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" y="2133600"/>
            <a:ext cx="5934456" cy="14950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52632" y="3782631"/>
            <a:ext cx="4643628" cy="2514600"/>
          </a:xfrm>
          <a:prstGeom prst="rect">
            <a:avLst/>
          </a:prstGeom>
        </p:spPr>
      </p:pic>
      <p:pic>
        <p:nvPicPr>
          <p:cNvPr id="2050" name="Picture 2" descr="Tartrazine, Dye content &gt;=85 % | T0388-100G | SIGMA ALDRICH | SLS">
            <a:extLst>
              <a:ext uri="{FF2B5EF4-FFF2-40B4-BE49-F238E27FC236}">
                <a16:creationId xmlns:a16="http://schemas.microsoft.com/office/drawing/2014/main" id="{CE22971B-FEFD-4244-A2FA-FD304BBDA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86200"/>
            <a:ext cx="3962400" cy="157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C40DC0-D0CD-413C-A41E-EACD71B1B7DE}"/>
              </a:ext>
            </a:extLst>
          </p:cNvPr>
          <p:cNvSpPr txBox="1"/>
          <p:nvPr/>
        </p:nvSpPr>
        <p:spPr>
          <a:xfrm>
            <a:off x="1135061" y="5943600"/>
            <a:ext cx="1015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00B050"/>
                </a:solidFill>
              </a:rPr>
              <a:t>tartazine</a:t>
            </a:r>
            <a:endParaRPr lang="uk-UA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608654"/>
            <a:ext cx="19558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55" y="3276600"/>
            <a:ext cx="9038844" cy="30571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800" y="1591055"/>
            <a:ext cx="3505200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19558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591055"/>
            <a:ext cx="9135110" cy="3895725"/>
            <a:chOff x="0" y="1591055"/>
            <a:chExt cx="9135110" cy="38957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" y="1591055"/>
              <a:ext cx="9125712" cy="3895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886200"/>
              <a:ext cx="9076944" cy="14859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15697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981200"/>
            <a:ext cx="7678420" cy="2057400"/>
            <a:chOff x="0" y="1981200"/>
            <a:chExt cx="7678420" cy="2057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6400" y="1981200"/>
              <a:ext cx="5276088" cy="16367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657600"/>
              <a:ext cx="7677911" cy="3810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1143000"/>
            <a:ext cx="8326120" cy="744220"/>
            <a:chOff x="0" y="1143000"/>
            <a:chExt cx="8326120" cy="7442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143000"/>
              <a:ext cx="2324100" cy="3901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524000"/>
              <a:ext cx="8325611" cy="36271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4191000"/>
            <a:ext cx="6033770" cy="2286000"/>
            <a:chOff x="0" y="4191000"/>
            <a:chExt cx="6033770" cy="22860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191000"/>
              <a:ext cx="2962656" cy="3901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4200" y="4800600"/>
              <a:ext cx="2362200" cy="15240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95600" y="4572000"/>
              <a:ext cx="3137916" cy="1905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1504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Synthes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056" y="5172455"/>
            <a:ext cx="4285615" cy="995680"/>
            <a:chOff x="67056" y="5172455"/>
            <a:chExt cx="4285615" cy="9956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" y="5181599"/>
              <a:ext cx="4267200" cy="97688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628" y="5177027"/>
              <a:ext cx="4276725" cy="986155"/>
            </a:xfrm>
            <a:custGeom>
              <a:avLst/>
              <a:gdLst/>
              <a:ahLst/>
              <a:cxnLst/>
              <a:rect l="l" t="t" r="r" b="b"/>
              <a:pathLst>
                <a:path w="4276725" h="986154">
                  <a:moveTo>
                    <a:pt x="0" y="986028"/>
                  </a:moveTo>
                  <a:lnTo>
                    <a:pt x="4276344" y="986028"/>
                  </a:lnTo>
                  <a:lnTo>
                    <a:pt x="4276344" y="0"/>
                  </a:lnTo>
                  <a:lnTo>
                    <a:pt x="0" y="0"/>
                  </a:lnTo>
                  <a:lnTo>
                    <a:pt x="0" y="9860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658867" y="4867655"/>
            <a:ext cx="4418330" cy="637540"/>
            <a:chOff x="4658867" y="4867655"/>
            <a:chExt cx="4418330" cy="6375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8011" y="4876799"/>
              <a:ext cx="4399788" cy="6187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63439" y="4872227"/>
              <a:ext cx="4409440" cy="628015"/>
            </a:xfrm>
            <a:custGeom>
              <a:avLst/>
              <a:gdLst/>
              <a:ahLst/>
              <a:cxnLst/>
              <a:rect l="l" t="t" r="r" b="b"/>
              <a:pathLst>
                <a:path w="4409440" h="628014">
                  <a:moveTo>
                    <a:pt x="0" y="627888"/>
                  </a:moveTo>
                  <a:lnTo>
                    <a:pt x="4408932" y="627888"/>
                  </a:lnTo>
                  <a:lnTo>
                    <a:pt x="4408932" y="0"/>
                  </a:lnTo>
                  <a:lnTo>
                    <a:pt x="0" y="0"/>
                  </a:lnTo>
                  <a:lnTo>
                    <a:pt x="0" y="6278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66800"/>
            <a:ext cx="5076444" cy="36271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524000"/>
            <a:ext cx="8915400" cy="8763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056" y="2452116"/>
            <a:ext cx="9009888" cy="1953768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56261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  <a:tab pos="1282065" algn="l"/>
                <a:tab pos="1722755" algn="l"/>
                <a:tab pos="4193540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From	an	</a:t>
            </a:r>
            <a:r>
              <a:rPr sz="2400" i="1" dirty="0">
                <a:solidFill>
                  <a:srgbClr val="6F2F9F"/>
                </a:solidFill>
                <a:latin typeface="Times New Roman"/>
                <a:cs typeface="Times New Roman"/>
              </a:rPr>
              <a:t>α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- Halo</a:t>
            </a:r>
            <a:r>
              <a:rPr sz="2400" spc="-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- Carbonyl	Co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ponent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3294" y="2118852"/>
            <a:ext cx="523938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15"/>
              </a:lnSpc>
              <a:tabLst>
                <a:tab pos="3343275" algn="l"/>
              </a:tabLst>
            </a:pPr>
            <a:r>
              <a:rPr sz="2300" dirty="0">
                <a:latin typeface="Times New Roman"/>
                <a:cs typeface="Times New Roman"/>
              </a:rPr>
              <a:t>What is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i="1" dirty="0">
                <a:solidFill>
                  <a:srgbClr val="6F2F9F"/>
                </a:solidFill>
                <a:latin typeface="Times New Roman"/>
                <a:cs typeface="Times New Roman"/>
              </a:rPr>
              <a:t>α</a:t>
            </a:r>
            <a:r>
              <a:rPr sz="2300" dirty="0">
                <a:solidFill>
                  <a:srgbClr val="6F2F9F"/>
                </a:solidFill>
                <a:latin typeface="Times New Roman"/>
                <a:cs typeface="Times New Roman"/>
              </a:rPr>
              <a:t>-</a:t>
            </a:r>
            <a:r>
              <a:rPr sz="2300" spc="-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300" dirty="0">
                <a:solidFill>
                  <a:srgbClr val="6F2F9F"/>
                </a:solidFill>
                <a:latin typeface="Times New Roman"/>
                <a:cs typeface="Times New Roman"/>
              </a:rPr>
              <a:t>Halo</a:t>
            </a:r>
            <a:r>
              <a:rPr sz="2300" spc="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300" dirty="0">
                <a:solidFill>
                  <a:srgbClr val="6F2F9F"/>
                </a:solidFill>
                <a:latin typeface="Times New Roman"/>
                <a:cs typeface="Times New Roman"/>
              </a:rPr>
              <a:t>-</a:t>
            </a:r>
            <a:r>
              <a:rPr sz="2300" spc="-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300" dirty="0">
                <a:solidFill>
                  <a:srgbClr val="6F2F9F"/>
                </a:solidFill>
                <a:latin typeface="Times New Roman"/>
                <a:cs typeface="Times New Roman"/>
              </a:rPr>
              <a:t>Carbonyl	</a:t>
            </a:r>
            <a:r>
              <a:rPr sz="2300" spc="-5" dirty="0">
                <a:solidFill>
                  <a:srgbClr val="6F2F9F"/>
                </a:solidFill>
                <a:latin typeface="Times New Roman"/>
                <a:cs typeface="Times New Roman"/>
              </a:rPr>
              <a:t>Compound</a:t>
            </a:r>
            <a:r>
              <a:rPr sz="23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300" spc="5" dirty="0">
                <a:solidFill>
                  <a:srgbClr val="6F2F9F"/>
                </a:solidFill>
                <a:latin typeface="Times New Roman"/>
                <a:cs typeface="Times New Roman"/>
              </a:rPr>
              <a:t>????</a:t>
            </a:r>
            <a:endParaRPr sz="23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752600"/>
            <a:ext cx="6172200" cy="14295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3429000"/>
            <a:ext cx="6362700" cy="1696212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519747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From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Dehydrogenation</a:t>
            </a:r>
            <a:r>
              <a:rPr sz="2400" spc="-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sz="2400" spc="-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Imidazoline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2971800"/>
            <a:ext cx="7178040" cy="1524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115044" cy="1037844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73634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2895600"/>
            <a:ext cx="2382012" cy="16383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987294" y="3364298"/>
            <a:ext cx="746125" cy="619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805"/>
              </a:lnSpc>
            </a:pPr>
            <a:r>
              <a:rPr sz="4400" dirty="0">
                <a:latin typeface="Times New Roman"/>
                <a:cs typeface="Times New Roman"/>
              </a:rPr>
              <a:t>???</a:t>
            </a:r>
            <a:endParaRPr sz="4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2895600"/>
            <a:ext cx="4771644" cy="16383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76400"/>
            <a:ext cx="5125212" cy="694944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73634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2400" y="1981200"/>
            <a:ext cx="7954009" cy="4429125"/>
            <a:chOff x="152400" y="1981200"/>
            <a:chExt cx="7954009" cy="4429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1981200"/>
              <a:ext cx="2391156" cy="13533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1981200"/>
              <a:ext cx="5067300" cy="14005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" y="1981200"/>
              <a:ext cx="7953756" cy="28666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00" y="1981200"/>
              <a:ext cx="7953756" cy="44287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" y="4572000"/>
              <a:ext cx="3810000" cy="1781556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524000"/>
            <a:ext cx="2267712" cy="409955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73634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524000"/>
            <a:ext cx="9088120" cy="2524125"/>
            <a:chOff x="0" y="1524000"/>
            <a:chExt cx="9088120" cy="2524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4000"/>
              <a:ext cx="2267712" cy="4099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05000"/>
              <a:ext cx="9087612" cy="21427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414337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r>
              <a:rPr sz="2400" spc="-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0"/>
            <a:ext cx="8612124" cy="1371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3810000"/>
            <a:ext cx="6667500" cy="4770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29639" y="5034533"/>
            <a:ext cx="608965" cy="50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29"/>
              </a:lnSpc>
            </a:pPr>
            <a:r>
              <a:rPr sz="3600" dirty="0">
                <a:latin typeface="Times New Roman"/>
                <a:cs typeface="Times New Roman"/>
              </a:rPr>
              <a:t>???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78728" y="5034533"/>
            <a:ext cx="608330" cy="50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29"/>
              </a:lnSpc>
            </a:pPr>
            <a:r>
              <a:rPr sz="3600" spc="-5" dirty="0">
                <a:latin typeface="Times New Roman"/>
                <a:cs typeface="Times New Roman"/>
              </a:rPr>
              <a:t>???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95800" y="4495800"/>
            <a:ext cx="4343400" cy="1714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4800" y="4495800"/>
            <a:ext cx="3505200" cy="1571244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414337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r>
              <a:rPr sz="2400" spc="-3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76400"/>
            <a:ext cx="2142744" cy="4282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038600"/>
            <a:ext cx="5887212" cy="3718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572000"/>
            <a:ext cx="9067800" cy="6477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4800" y="2362200"/>
            <a:ext cx="6934200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405574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Imidazole</a:t>
            </a:r>
            <a:r>
              <a:rPr sz="24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catalyzed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ester</a:t>
            </a:r>
            <a:r>
              <a:rPr sz="2400" spc="-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6F2F9F"/>
                </a:solidFill>
                <a:latin typeface="Times New Roman"/>
                <a:cs typeface="Times New Roman"/>
              </a:rPr>
              <a:t>HL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8953500" cy="8854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978275" y="4559680"/>
            <a:ext cx="3455035" cy="253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64"/>
              </a:lnSpc>
            </a:pPr>
            <a:r>
              <a:rPr sz="1800" spc="-5" dirty="0">
                <a:latin typeface="Times New Roman"/>
                <a:cs typeface="Times New Roman"/>
              </a:rPr>
              <a:t>Slow </a:t>
            </a:r>
            <a:r>
              <a:rPr sz="1800" dirty="0">
                <a:latin typeface="Times New Roman"/>
                <a:cs typeface="Times New Roman"/>
              </a:rPr>
              <a:t>reaction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due to </a:t>
            </a:r>
            <a:r>
              <a:rPr sz="1800" spc="-5" dirty="0">
                <a:latin typeface="Times New Roman"/>
                <a:cs typeface="Times New Roman"/>
              </a:rPr>
              <a:t>weak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Nu:</a:t>
            </a:r>
            <a:r>
              <a:rPr sz="1800" dirty="0">
                <a:latin typeface="Times New Roman"/>
                <a:cs typeface="Times New Roman"/>
              </a:rPr>
              <a:t> (H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800" dirty="0">
                <a:latin typeface="Times New Roman"/>
                <a:cs typeface="Times New Roman"/>
              </a:rPr>
              <a:t>O)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2590800"/>
            <a:ext cx="5468620" cy="3839210"/>
            <a:chOff x="0" y="2590800"/>
            <a:chExt cx="5468620" cy="38392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90800"/>
              <a:ext cx="4172712" cy="419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000755"/>
              <a:ext cx="5468112" cy="4282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429000"/>
              <a:ext cx="3962400" cy="3000756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429000"/>
            <a:ext cx="8897112" cy="3000756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405574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3.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Imidazole</a:t>
            </a:r>
            <a:r>
              <a:rPr sz="2400" spc="-3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catalyzed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ester</a:t>
            </a:r>
            <a:r>
              <a:rPr sz="2400" spc="-3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B3A1C6"/>
                </a:solidFill>
                <a:latin typeface="Times New Roman"/>
                <a:cs typeface="Times New Roman"/>
              </a:rPr>
              <a:t>HL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" y="1600200"/>
            <a:ext cx="4991100" cy="4663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133600"/>
            <a:ext cx="5430012" cy="37185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2590800"/>
            <a:ext cx="8734425" cy="3667125"/>
            <a:chOff x="0" y="2590800"/>
            <a:chExt cx="8734425" cy="36671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590800"/>
              <a:ext cx="4962144" cy="19903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590800"/>
              <a:ext cx="4991100" cy="19903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590800"/>
              <a:ext cx="8734044" cy="19903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590800"/>
              <a:ext cx="8734043" cy="36667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4486656" cy="15148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8400" y="2667000"/>
            <a:ext cx="1371600" cy="2956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10200" y="1132332"/>
            <a:ext cx="2895600" cy="147218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3" y="3076955"/>
            <a:ext cx="7153656" cy="11140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4876800"/>
            <a:ext cx="5239512" cy="74371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96000" y="4876800"/>
            <a:ext cx="2209800" cy="1389888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D99593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D99593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5670" y="87884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-305" dirty="0"/>
              <a:t> </a:t>
            </a:r>
            <a:r>
              <a:rPr spc="295" dirty="0"/>
              <a:t>M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D</a:t>
            </a:r>
            <a:r>
              <a:rPr spc="-300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181100"/>
            <a:ext cx="8364220" cy="3060700"/>
            <a:chOff x="0" y="1181100"/>
            <a:chExt cx="8364220" cy="3060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81100"/>
              <a:ext cx="8363711" cy="11811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1676400"/>
              <a:ext cx="1828800" cy="25648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608654"/>
            <a:ext cx="19558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511" y="1676400"/>
            <a:ext cx="2913888" cy="115214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3505200"/>
            <a:ext cx="9067800" cy="2763520"/>
            <a:chOff x="0" y="3505200"/>
            <a:chExt cx="9067800" cy="27635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505200"/>
              <a:ext cx="6848856" cy="27630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505200"/>
              <a:ext cx="9067800" cy="27630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19558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058656" cy="77114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1600200"/>
            <a:ext cx="9115425" cy="3335020"/>
            <a:chOff x="0" y="1600200"/>
            <a:chExt cx="9115425" cy="3335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00200"/>
              <a:ext cx="9087612" cy="33345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" y="3962400"/>
              <a:ext cx="9038844" cy="685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7846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3930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Robinson-Gabriel</a:t>
            </a:r>
            <a:r>
              <a:rPr sz="2400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2490216"/>
            <a:ext cx="5295900" cy="20071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058656" cy="752855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784600" cy="133731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3930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Robinson-Gabriel</a:t>
            </a:r>
            <a:r>
              <a:rPr sz="2400" spc="-10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981200"/>
            <a:ext cx="8707120" cy="4048125"/>
            <a:chOff x="0" y="1981200"/>
            <a:chExt cx="8707120" cy="4048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81200"/>
              <a:ext cx="5049012" cy="20101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81200"/>
              <a:ext cx="8706612" cy="20101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81200"/>
              <a:ext cx="8706611" cy="39532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9400" y="4724400"/>
              <a:ext cx="3906011" cy="13045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604202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393065" algn="l"/>
                <a:tab pos="1205865" algn="l"/>
                <a:tab pos="1646555" algn="l"/>
                <a:tab pos="46094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From	an	</a:t>
            </a:r>
            <a:r>
              <a:rPr sz="2400" i="1" dirty="0">
                <a:solidFill>
                  <a:srgbClr val="6F2F9F"/>
                </a:solidFill>
                <a:latin typeface="Times New Roman"/>
                <a:cs typeface="Times New Roman"/>
              </a:rPr>
              <a:t>α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- Hydroxy - Carbonyl	Co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ponent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4294" y="2349626"/>
            <a:ext cx="3814445" cy="253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64"/>
              </a:lnSpc>
            </a:pPr>
            <a:r>
              <a:rPr sz="1800" i="1" dirty="0">
                <a:solidFill>
                  <a:srgbClr val="6F2F9F"/>
                </a:solidFill>
                <a:latin typeface="Times New Roman"/>
                <a:cs typeface="Times New Roman"/>
              </a:rPr>
              <a:t>α</a:t>
            </a:r>
            <a:r>
              <a:rPr sz="1800" dirty="0">
                <a:solidFill>
                  <a:srgbClr val="6F2F9F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6F2F9F"/>
                </a:solidFill>
                <a:latin typeface="Times New Roman"/>
                <a:cs typeface="Times New Roman"/>
              </a:rPr>
              <a:t>Hydroxy</a:t>
            </a:r>
            <a:r>
              <a:rPr sz="1800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6F2F9F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6F2F9F"/>
                </a:solidFill>
                <a:latin typeface="Times New Roman"/>
                <a:cs typeface="Times New Roman"/>
              </a:rPr>
              <a:t>Carbonyl</a:t>
            </a:r>
            <a:r>
              <a:rPr sz="1800" spc="4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6F2F9F"/>
                </a:solidFill>
                <a:latin typeface="Times New Roman"/>
                <a:cs typeface="Times New Roman"/>
              </a:rPr>
              <a:t>Component</a:t>
            </a:r>
            <a:r>
              <a:rPr sz="1800" spc="4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6F2F9F"/>
                </a:solidFill>
                <a:latin typeface="Times New Roman"/>
                <a:cs typeface="Times New Roman"/>
              </a:rPr>
              <a:t>????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828800"/>
            <a:ext cx="6371844" cy="1734312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6042025" cy="169989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393065" algn="l"/>
                <a:tab pos="1205865" algn="l"/>
                <a:tab pos="1646555" algn="l"/>
                <a:tab pos="46094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From	an	</a:t>
            </a:r>
            <a:r>
              <a:rPr sz="2400" i="1" dirty="0">
                <a:solidFill>
                  <a:srgbClr val="B3A1C6"/>
                </a:solidFill>
                <a:latin typeface="Times New Roman"/>
                <a:cs typeface="Times New Roman"/>
              </a:rPr>
              <a:t>α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- Hydroxy - Carbonyl	Co</a:t>
            </a:r>
            <a:r>
              <a:rPr sz="2400" spc="-25" dirty="0">
                <a:solidFill>
                  <a:srgbClr val="B3A1C6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ponent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E.g.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33400" y="2362200"/>
            <a:ext cx="8610600" cy="4495800"/>
            <a:chOff x="533400" y="2362200"/>
            <a:chExt cx="8610600" cy="44958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2362200"/>
              <a:ext cx="7962900" cy="15910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0" y="3886200"/>
              <a:ext cx="2534411" cy="25527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0" y="5029200"/>
              <a:ext cx="2962655" cy="14005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258318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3930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From</a:t>
            </a:r>
            <a:r>
              <a:rPr sz="2400" spc="-9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Isocyanides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2649092"/>
            <a:ext cx="516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.g.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3200400"/>
            <a:ext cx="8534400" cy="15636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828800"/>
            <a:ext cx="9076944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373634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3581400"/>
            <a:ext cx="5324856" cy="15148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049512" cy="8473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590800"/>
            <a:ext cx="8106156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414337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r>
              <a:rPr sz="2400" spc="-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819400"/>
            <a:ext cx="7335011" cy="200101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1600200"/>
            <a:ext cx="8288020" cy="1143000"/>
            <a:chOff x="0" y="1600200"/>
            <a:chExt cx="8288020" cy="11430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00200"/>
              <a:ext cx="6573011" cy="3718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81200"/>
              <a:ext cx="8287511" cy="3520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362200"/>
              <a:ext cx="6230112" cy="381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08654"/>
            <a:ext cx="308229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Diels-Alder</a:t>
            </a:r>
            <a:r>
              <a:rPr sz="2400" spc="-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4800600"/>
            <a:ext cx="6950964" cy="1600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4191000" cy="4099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133600"/>
            <a:ext cx="9049512" cy="7056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2895600"/>
            <a:ext cx="9076944" cy="762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810000"/>
            <a:ext cx="3457955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3505200"/>
            <a:ext cx="6611111" cy="18105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209800"/>
            <a:ext cx="9087612" cy="10866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739" y="608654"/>
            <a:ext cx="4607560" cy="141986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3.	Diels-Alder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2400" dirty="0">
                <a:latin typeface="Tahoma"/>
                <a:cs typeface="Tahoma"/>
              </a:rPr>
              <a:t>(2)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Kond</a:t>
            </a:r>
            <a:r>
              <a:rPr sz="2400" spc="-5" dirty="0">
                <a:latin typeface="Tahoma"/>
                <a:cs typeface="Tahoma"/>
              </a:rPr>
              <a:t>rat'eva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pyridine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synthesis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743200"/>
            <a:ext cx="7944611" cy="3648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2209800"/>
            <a:ext cx="1723644" cy="3520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739" y="608654"/>
            <a:ext cx="4607560" cy="141986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3.	Diels-Alder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2400" dirty="0">
                <a:solidFill>
                  <a:srgbClr val="A6A6A6"/>
                </a:solidFill>
                <a:latin typeface="Tahoma"/>
                <a:cs typeface="Tahoma"/>
              </a:rPr>
              <a:t>(2)</a:t>
            </a:r>
            <a:r>
              <a:rPr sz="2400" spc="10" dirty="0">
                <a:solidFill>
                  <a:srgbClr val="A6A6A6"/>
                </a:solidFill>
                <a:latin typeface="Tahoma"/>
                <a:cs typeface="Tahoma"/>
              </a:rPr>
              <a:t> </a:t>
            </a:r>
            <a:r>
              <a:rPr sz="2400" u="heavy" spc="-5" dirty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Tahoma"/>
                <a:cs typeface="Tahoma"/>
              </a:rPr>
              <a:t>Kond</a:t>
            </a:r>
            <a:r>
              <a:rPr sz="2400" spc="-5" dirty="0">
                <a:solidFill>
                  <a:srgbClr val="A6A6A6"/>
                </a:solidFill>
                <a:latin typeface="Tahoma"/>
                <a:cs typeface="Tahoma"/>
              </a:rPr>
              <a:t>rat'eva</a:t>
            </a:r>
            <a:r>
              <a:rPr sz="2400" spc="-10" dirty="0">
                <a:solidFill>
                  <a:srgbClr val="A6A6A6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A6A6A6"/>
                </a:solidFill>
                <a:latin typeface="Tahoma"/>
                <a:cs typeface="Tahoma"/>
              </a:rPr>
              <a:t>pyridine</a:t>
            </a:r>
            <a:r>
              <a:rPr sz="2400" dirty="0">
                <a:solidFill>
                  <a:srgbClr val="A6A6A6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A6A6A6"/>
                </a:solidFill>
                <a:latin typeface="Tahoma"/>
                <a:cs typeface="Tahoma"/>
              </a:rPr>
              <a:t>synthesis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458" y="87884"/>
            <a:ext cx="177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</a:t>
            </a:r>
            <a:r>
              <a:rPr spc="-300" dirty="0"/>
              <a:t> </a:t>
            </a:r>
            <a:r>
              <a:rPr spc="290" dirty="0"/>
              <a:t>X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811" y="1524000"/>
            <a:ext cx="8971915" cy="4791710"/>
            <a:chOff x="19811" y="1524000"/>
            <a:chExt cx="8971915" cy="47917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6800" y="1524000"/>
              <a:ext cx="3989832" cy="23774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0" y="3938016"/>
              <a:ext cx="3124200" cy="23774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55" y="1600200"/>
              <a:ext cx="4809744" cy="10957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11" y="4114800"/>
              <a:ext cx="5695188" cy="17236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608654"/>
            <a:ext cx="19558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828800"/>
            <a:ext cx="3200400" cy="12100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352800"/>
            <a:ext cx="9144000" cy="2877312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1955800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spc="-5" dirty="0">
                <a:solidFill>
                  <a:srgbClr val="D99593"/>
                </a:solidFill>
                <a:latin typeface="Verdana"/>
                <a:cs typeface="Verdana"/>
              </a:rPr>
              <a:t>Properties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Aromaticity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" y="1505711"/>
            <a:ext cx="9116568" cy="384810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243903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Gabriel</a:t>
            </a:r>
            <a:r>
              <a:rPr sz="24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676400"/>
            <a:ext cx="9144000" cy="2725420"/>
            <a:chOff x="0" y="1676400"/>
            <a:chExt cx="9144000" cy="27254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2438400"/>
              <a:ext cx="5210556" cy="19629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76400"/>
              <a:ext cx="9143999" cy="78181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2439035" cy="133731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1.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Gabriel</a:t>
            </a:r>
            <a:r>
              <a:rPr sz="2400" spc="-6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57200" y="2057400"/>
            <a:ext cx="5638800" cy="2626360"/>
            <a:chOff x="457200" y="2057400"/>
            <a:chExt cx="5638800" cy="26263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2057400"/>
              <a:ext cx="3549396" cy="11719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2057400"/>
              <a:ext cx="5638800" cy="11719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2057400"/>
              <a:ext cx="5638800" cy="26258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6118225" cy="125793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469900" marR="5080" indent="-457200">
              <a:lnSpc>
                <a:spcPct val="100000"/>
              </a:lnSpc>
              <a:spcBef>
                <a:spcPts val="535"/>
              </a:spcBef>
              <a:tabLst>
                <a:tab pos="469265" algn="l"/>
                <a:tab pos="1282065" algn="l"/>
                <a:tab pos="1722755" algn="l"/>
                <a:tab pos="46856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From	an	</a:t>
            </a:r>
            <a:r>
              <a:rPr sz="2400" i="1" dirty="0">
                <a:solidFill>
                  <a:srgbClr val="6F2F9F"/>
                </a:solidFill>
                <a:latin typeface="Times New Roman"/>
                <a:cs typeface="Times New Roman"/>
              </a:rPr>
              <a:t>α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- Hydroxy - Carbonyl	Co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ponent  (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Hantzsch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Thiazole</a:t>
            </a:r>
            <a:r>
              <a:rPr sz="2400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Synthesis)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3505200"/>
            <a:ext cx="6825996" cy="150571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81200"/>
            <a:ext cx="9058656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6118225" cy="170307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469900" marR="5080" indent="-457200">
              <a:lnSpc>
                <a:spcPct val="100000"/>
              </a:lnSpc>
              <a:spcBef>
                <a:spcPts val="535"/>
              </a:spcBef>
              <a:tabLst>
                <a:tab pos="469265" algn="l"/>
                <a:tab pos="1282065" algn="l"/>
                <a:tab pos="1722755" algn="l"/>
                <a:tab pos="46856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From	an	</a:t>
            </a:r>
            <a:r>
              <a:rPr sz="2400" i="1" dirty="0">
                <a:solidFill>
                  <a:srgbClr val="B3A1C6"/>
                </a:solidFill>
                <a:latin typeface="Times New Roman"/>
                <a:cs typeface="Times New Roman"/>
              </a:rPr>
              <a:t>α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- Hydroxy - Carbonyl	Co</a:t>
            </a:r>
            <a:r>
              <a:rPr sz="2400" spc="-25" dirty="0">
                <a:solidFill>
                  <a:srgbClr val="B3A1C6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ponent  (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Hantzsch</a:t>
            </a:r>
            <a:r>
              <a:rPr sz="2400" spc="-2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Thiazole</a:t>
            </a:r>
            <a:r>
              <a:rPr sz="2400" spc="-2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Synthesis)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400" spc="-5" dirty="0">
                <a:latin typeface="Arial MT"/>
                <a:cs typeface="Arial MT"/>
              </a:rPr>
              <a:t>Mechanism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2362200"/>
            <a:ext cx="9144000" cy="4495800"/>
            <a:chOff x="0" y="2362200"/>
            <a:chExt cx="9144000" cy="44958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362200"/>
              <a:ext cx="3372612" cy="15331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362200"/>
              <a:ext cx="6324600" cy="15331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362200"/>
              <a:ext cx="9144000" cy="15331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362200"/>
              <a:ext cx="9144000" cy="4152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7800" y="4648200"/>
              <a:ext cx="5734811" cy="18867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8654"/>
            <a:ext cx="375729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Synthesis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69265" algn="l"/>
                <a:tab pos="1282065" algn="l"/>
                <a:tab pos="172275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3.	From	an	thiocyanate</a:t>
            </a:r>
            <a:r>
              <a:rPr sz="2400" spc="-1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salts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981200"/>
            <a:ext cx="7001256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3978910" cy="13335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addition</a:t>
            </a:r>
            <a:r>
              <a:rPr sz="2400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 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528955" algn="l"/>
              </a:tabLst>
            </a:pPr>
            <a:r>
              <a:rPr sz="2400" dirty="0">
                <a:solidFill>
                  <a:srgbClr val="D72189"/>
                </a:solidFill>
                <a:latin typeface="Times New Roman"/>
                <a:cs typeface="Times New Roman"/>
              </a:rPr>
              <a:t>a.	Protonation</a:t>
            </a:r>
            <a:r>
              <a:rPr sz="2400" spc="-55" dirty="0">
                <a:solidFill>
                  <a:srgbClr val="D72189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D72189"/>
                </a:solidFill>
                <a:latin typeface="Times New Roman"/>
                <a:cs typeface="Times New Roman"/>
              </a:rPr>
              <a:t>(basic</a:t>
            </a:r>
            <a:r>
              <a:rPr sz="2400" spc="-40" dirty="0">
                <a:solidFill>
                  <a:srgbClr val="D7218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D72189"/>
                </a:solidFill>
                <a:latin typeface="Times New Roman"/>
                <a:cs typeface="Times New Roman"/>
              </a:rPr>
              <a:t>property)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057400"/>
            <a:ext cx="4934712" cy="162915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4419600"/>
            <a:ext cx="4991100" cy="2001520"/>
            <a:chOff x="0" y="4419600"/>
            <a:chExt cx="4991100" cy="20015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419600"/>
              <a:ext cx="2077212" cy="3901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600" y="4800600"/>
              <a:ext cx="4000500" cy="16200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600200"/>
            <a:ext cx="3441191" cy="11338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574294"/>
            <a:ext cx="414337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6F2F9F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substitution</a:t>
            </a:r>
            <a:r>
              <a:rPr sz="2400" spc="-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107" y="4876800"/>
            <a:ext cx="7746492" cy="154686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3048000"/>
            <a:ext cx="5448300" cy="1781810"/>
            <a:chOff x="0" y="3048000"/>
            <a:chExt cx="5448300" cy="178181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" y="3048000"/>
              <a:ext cx="1676400" cy="4480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505200"/>
              <a:ext cx="5448300" cy="13243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4294"/>
            <a:ext cx="4143375" cy="89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Reactions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469265" algn="l"/>
              </a:tabLst>
            </a:pP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2.	</a:t>
            </a:r>
            <a:r>
              <a:rPr sz="2400" spc="-5" dirty="0">
                <a:solidFill>
                  <a:srgbClr val="B3A1C6"/>
                </a:solidFill>
                <a:latin typeface="Times New Roman"/>
                <a:cs typeface="Times New Roman"/>
              </a:rPr>
              <a:t>Electrophilic</a:t>
            </a:r>
            <a:r>
              <a:rPr sz="2400" spc="-45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substitution</a:t>
            </a:r>
            <a:r>
              <a:rPr sz="2400" spc="-3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B3A1C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3A1C6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438400"/>
            <a:ext cx="4258056" cy="13914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155" y="1752600"/>
            <a:ext cx="2180844" cy="47701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4300" y="4267200"/>
            <a:ext cx="6286500" cy="1905000"/>
            <a:chOff x="114300" y="4267200"/>
            <a:chExt cx="6286500" cy="19050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744" y="4648200"/>
              <a:ext cx="6163056" cy="1524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00" y="4267200"/>
              <a:ext cx="2324100" cy="3901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41350"/>
            <a:ext cx="149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Rea</a:t>
            </a: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c</a:t>
            </a:r>
            <a:r>
              <a:rPr sz="2400" spc="-5" dirty="0">
                <a:solidFill>
                  <a:srgbClr val="E6B8B8"/>
                </a:solidFill>
                <a:latin typeface="Verdana"/>
                <a:cs typeface="Verdana"/>
              </a:rPr>
              <a:t>ti</a:t>
            </a:r>
            <a:r>
              <a:rPr sz="2400" spc="-10" dirty="0">
                <a:solidFill>
                  <a:srgbClr val="E6B8B8"/>
                </a:solidFill>
                <a:latin typeface="Verdana"/>
                <a:cs typeface="Verdana"/>
              </a:rPr>
              <a:t>o</a:t>
            </a:r>
            <a:r>
              <a:rPr sz="2400" dirty="0">
                <a:solidFill>
                  <a:srgbClr val="E6B8B8"/>
                </a:solidFill>
                <a:latin typeface="Verdana"/>
                <a:cs typeface="Verdana"/>
              </a:rPr>
              <a:t>ns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447800"/>
            <a:ext cx="7444740" cy="1400555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409700"/>
            <a:ext cx="8906510" cy="2057400"/>
            <a:chOff x="0" y="1409700"/>
            <a:chExt cx="8906510" cy="2057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1752600"/>
              <a:ext cx="7687056" cy="1714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09700"/>
              <a:ext cx="8630412" cy="3429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6200" y="3771900"/>
            <a:ext cx="9067800" cy="3086100"/>
            <a:chOff x="76200" y="3771900"/>
            <a:chExt cx="9067800" cy="30861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9800" y="3790188"/>
              <a:ext cx="1828800" cy="11536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38800" y="4924044"/>
              <a:ext cx="2674620" cy="15529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011" y="3771900"/>
              <a:ext cx="5771388" cy="3429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200" y="5181600"/>
              <a:ext cx="4562856" cy="8763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848600" y="6476999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4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1295400" y="3809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5209" y="87884"/>
            <a:ext cx="1933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dirty="0"/>
              <a:t>H</a:t>
            </a:r>
            <a:r>
              <a:rPr spc="-300" dirty="0"/>
              <a:t> </a:t>
            </a:r>
            <a:r>
              <a:rPr dirty="0"/>
              <a:t>I</a:t>
            </a:r>
            <a:r>
              <a:rPr spc="-305" dirty="0"/>
              <a:t> </a:t>
            </a:r>
            <a:r>
              <a:rPr dirty="0"/>
              <a:t>A</a:t>
            </a:r>
            <a:r>
              <a:rPr spc="-300" dirty="0"/>
              <a:t> </a:t>
            </a:r>
            <a:r>
              <a:rPr spc="290" dirty="0"/>
              <a:t>Z</a:t>
            </a:r>
            <a:r>
              <a:rPr dirty="0"/>
              <a:t>O</a:t>
            </a:r>
            <a:r>
              <a:rPr spc="-300" dirty="0"/>
              <a:t> </a:t>
            </a:r>
            <a:r>
              <a:rPr spc="305" dirty="0"/>
              <a:t>L</a:t>
            </a:r>
            <a:r>
              <a:rPr spc="10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6097"/>
            <a:ext cx="2242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Medicinal</a:t>
            </a:r>
            <a:r>
              <a:rPr sz="2400" spc="-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uses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524000"/>
            <a:ext cx="8162544" cy="46680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1150</Words>
  <Application>Microsoft Office PowerPoint</Application>
  <PresentationFormat>Екран (4:3)</PresentationFormat>
  <Paragraphs>328</Paragraphs>
  <Slides>108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108</vt:i4>
      </vt:variant>
    </vt:vector>
  </HeadingPairs>
  <TitlesOfParts>
    <vt:vector size="118" baseType="lpstr">
      <vt:lpstr>SimSun</vt:lpstr>
      <vt:lpstr>Arial</vt:lpstr>
      <vt:lpstr>Arial MT</vt:lpstr>
      <vt:lpstr>Calibri</vt:lpstr>
      <vt:lpstr>Palatino Linotype</vt:lpstr>
      <vt:lpstr>Tahoma</vt:lpstr>
      <vt:lpstr>Times New Roman</vt:lpstr>
      <vt:lpstr>Trebuchet MS</vt:lpstr>
      <vt:lpstr>Verdana</vt:lpstr>
      <vt:lpstr>Office Theme</vt:lpstr>
      <vt:lpstr>Презентація PowerPoint</vt:lpstr>
      <vt:lpstr>Презентація PowerPoint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PYRRO LE</vt:lpstr>
      <vt:lpstr>FU RA N</vt:lpstr>
      <vt:lpstr>FU RA N</vt:lpstr>
      <vt:lpstr>FU RA N</vt:lpstr>
      <vt:lpstr>FU RA N</vt:lpstr>
      <vt:lpstr>FU RA N</vt:lpstr>
      <vt:lpstr>FU RA N</vt:lpstr>
      <vt:lpstr>FU RA N</vt:lpstr>
      <vt:lpstr>FU RA N</vt:lpstr>
      <vt:lpstr>FU RA N</vt:lpstr>
      <vt:lpstr>FU RA N</vt:lpstr>
      <vt:lpstr>FU RA N</vt:lpstr>
      <vt:lpstr>FU RA N</vt:lpstr>
      <vt:lpstr>FU RA N</vt:lpstr>
      <vt:lpstr>FU RA N</vt:lpstr>
      <vt:lpstr>FU RA N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TH I O PH EN 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PYRA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I MI D A ZO LE</vt:lpstr>
      <vt:lpstr>O XA ZO LE</vt:lpstr>
      <vt:lpstr>O XA ZO LE</vt:lpstr>
      <vt:lpstr>O XA ZO LE</vt:lpstr>
      <vt:lpstr>O XA ZO LE</vt:lpstr>
      <vt:lpstr>O XA ZO LE</vt:lpstr>
      <vt:lpstr>O XA ZO LE</vt:lpstr>
      <vt:lpstr>O XA ZO LE</vt:lpstr>
      <vt:lpstr>O XA ZO LE</vt:lpstr>
      <vt:lpstr>O XA ZO LE</vt:lpstr>
      <vt:lpstr>O XA ZO LE</vt:lpstr>
      <vt:lpstr>O XA ZO LE</vt:lpstr>
      <vt:lpstr>O XA ZO LE</vt:lpstr>
      <vt:lpstr>O XA ZO LE</vt:lpstr>
      <vt:lpstr>TH I A ZO LE</vt:lpstr>
      <vt:lpstr>TH I A ZO LE</vt:lpstr>
      <vt:lpstr>TH I A ZO LE</vt:lpstr>
      <vt:lpstr>TH I A ZO LE</vt:lpstr>
      <vt:lpstr>TH I A ZO LE</vt:lpstr>
      <vt:lpstr>TH I A ZO LE</vt:lpstr>
      <vt:lpstr>TH I A ZO LE</vt:lpstr>
      <vt:lpstr>TH I A ZO LE</vt:lpstr>
      <vt:lpstr>TH I A ZO LE</vt:lpstr>
      <vt:lpstr>TH I A ZO LE</vt:lpstr>
      <vt:lpstr>TH I A ZO LE</vt:lpstr>
      <vt:lpstr>TH I A ZO LE</vt:lpstr>
      <vt:lpstr>TH I A ZO 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ivan.shyshkin@onmedu.edu.ua</cp:lastModifiedBy>
  <cp:revision>1</cp:revision>
  <dcterms:created xsi:type="dcterms:W3CDTF">2023-04-09T17:33:25Z</dcterms:created>
  <dcterms:modified xsi:type="dcterms:W3CDTF">2023-04-09T17:50:23Z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2023-04-09T00:00:00Z</vt:filetime>
  </property>
</Properties>
</file>