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9"/>
  </p:notesMasterIdLst>
  <p:sldIdLst>
    <p:sldId id="256" r:id="rId2"/>
    <p:sldId id="365" r:id="rId3"/>
    <p:sldId id="366" r:id="rId4"/>
    <p:sldId id="367" r:id="rId5"/>
    <p:sldId id="370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79" r:id="rId15"/>
    <p:sldId id="380" r:id="rId16"/>
    <p:sldId id="381" r:id="rId17"/>
    <p:sldId id="382" r:id="rId18"/>
    <p:sldId id="383" r:id="rId19"/>
    <p:sldId id="384" r:id="rId20"/>
    <p:sldId id="385" r:id="rId21"/>
    <p:sldId id="386" r:id="rId22"/>
    <p:sldId id="387" r:id="rId23"/>
    <p:sldId id="388" r:id="rId24"/>
    <p:sldId id="389" r:id="rId25"/>
    <p:sldId id="390" r:id="rId26"/>
    <p:sldId id="391" r:id="rId27"/>
    <p:sldId id="392" r:id="rId28"/>
    <p:sldId id="393" r:id="rId29"/>
    <p:sldId id="394" r:id="rId30"/>
    <p:sldId id="395" r:id="rId31"/>
    <p:sldId id="396" r:id="rId32"/>
    <p:sldId id="397" r:id="rId33"/>
    <p:sldId id="398" r:id="rId34"/>
    <p:sldId id="399" r:id="rId35"/>
    <p:sldId id="400" r:id="rId36"/>
    <p:sldId id="401" r:id="rId37"/>
    <p:sldId id="402" r:id="rId38"/>
    <p:sldId id="403" r:id="rId39"/>
    <p:sldId id="404" r:id="rId40"/>
    <p:sldId id="405" r:id="rId41"/>
    <p:sldId id="406" r:id="rId42"/>
    <p:sldId id="407" r:id="rId43"/>
    <p:sldId id="408" r:id="rId44"/>
    <p:sldId id="409" r:id="rId45"/>
    <p:sldId id="410" r:id="rId46"/>
    <p:sldId id="411" r:id="rId47"/>
    <p:sldId id="412" r:id="rId48"/>
    <p:sldId id="413" r:id="rId49"/>
    <p:sldId id="414" r:id="rId50"/>
    <p:sldId id="415" r:id="rId51"/>
    <p:sldId id="416" r:id="rId52"/>
    <p:sldId id="417" r:id="rId53"/>
    <p:sldId id="418" r:id="rId54"/>
    <p:sldId id="419" r:id="rId55"/>
    <p:sldId id="420" r:id="rId56"/>
    <p:sldId id="421" r:id="rId57"/>
    <p:sldId id="422" r:id="rId58"/>
    <p:sldId id="423" r:id="rId59"/>
    <p:sldId id="424" r:id="rId60"/>
    <p:sldId id="425" r:id="rId61"/>
    <p:sldId id="426" r:id="rId62"/>
    <p:sldId id="427" r:id="rId63"/>
    <p:sldId id="428" r:id="rId64"/>
    <p:sldId id="429" r:id="rId65"/>
    <p:sldId id="430" r:id="rId66"/>
    <p:sldId id="431" r:id="rId67"/>
    <p:sldId id="432" r:id="rId68"/>
    <p:sldId id="433" r:id="rId69"/>
    <p:sldId id="434" r:id="rId70"/>
    <p:sldId id="435" r:id="rId71"/>
    <p:sldId id="436" r:id="rId72"/>
    <p:sldId id="437" r:id="rId73"/>
    <p:sldId id="438" r:id="rId74"/>
    <p:sldId id="439" r:id="rId75"/>
    <p:sldId id="440" r:id="rId76"/>
    <p:sldId id="441" r:id="rId77"/>
    <p:sldId id="442" r:id="rId78"/>
    <p:sldId id="443" r:id="rId79"/>
    <p:sldId id="444" r:id="rId80"/>
    <p:sldId id="445" r:id="rId81"/>
    <p:sldId id="446" r:id="rId82"/>
    <p:sldId id="447" r:id="rId83"/>
    <p:sldId id="448" r:id="rId84"/>
    <p:sldId id="449" r:id="rId85"/>
    <p:sldId id="450" r:id="rId86"/>
    <p:sldId id="451" r:id="rId87"/>
    <p:sldId id="452" r:id="rId88"/>
    <p:sldId id="453" r:id="rId89"/>
    <p:sldId id="454" r:id="rId90"/>
    <p:sldId id="455" r:id="rId91"/>
    <p:sldId id="456" r:id="rId92"/>
    <p:sldId id="457" r:id="rId93"/>
    <p:sldId id="458" r:id="rId94"/>
    <p:sldId id="459" r:id="rId95"/>
    <p:sldId id="460" r:id="rId96"/>
    <p:sldId id="461" r:id="rId97"/>
    <p:sldId id="462" r:id="rId98"/>
    <p:sldId id="463" r:id="rId99"/>
    <p:sldId id="464" r:id="rId100"/>
    <p:sldId id="465" r:id="rId101"/>
    <p:sldId id="466" r:id="rId102"/>
    <p:sldId id="467" r:id="rId103"/>
    <p:sldId id="468" r:id="rId104"/>
    <p:sldId id="469" r:id="rId105"/>
    <p:sldId id="470" r:id="rId106"/>
    <p:sldId id="471" r:id="rId107"/>
    <p:sldId id="472" r:id="rId108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8" autoAdjust="0"/>
    <p:restoredTop sz="94660"/>
  </p:normalViewPr>
  <p:slideViewPr>
    <p:cSldViewPr>
      <p:cViewPr varScale="1">
        <p:scale>
          <a:sx n="153" d="100"/>
          <a:sy n="153" d="100"/>
        </p:scale>
        <p:origin x="2088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5EAA8-57CD-4983-A0D3-7504D31E99B9}" type="datetimeFigureOut">
              <a:rPr lang="uk-UA" smtClean="0"/>
              <a:t>23.04.2023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55E7E-D3AE-4D56-9572-66D3A3CE58E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616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55E7E-D3AE-4D56-9572-66D3A3CE58EF}" type="slidenum">
              <a:rPr lang="uk-UA" smtClean="0"/>
              <a:t>50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052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38550" y="87884"/>
            <a:ext cx="18669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6565" y="87884"/>
            <a:ext cx="1610868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98394" y="6614482"/>
            <a:ext cx="427989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28406" y="6415970"/>
            <a:ext cx="762634" cy="53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jp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jpg"/><Relationship Id="rId4" Type="http://schemas.openxmlformats.org/officeDocument/2006/relationships/image" Target="../media/image10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jpg"/><Relationship Id="rId4" Type="http://schemas.openxmlformats.org/officeDocument/2006/relationships/image" Target="../media/image1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g"/><Relationship Id="rId3" Type="http://schemas.openxmlformats.org/officeDocument/2006/relationships/image" Target="../media/image139.jpg"/><Relationship Id="rId7" Type="http://schemas.openxmlformats.org/officeDocument/2006/relationships/image" Target="../media/image143.pn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jpg"/><Relationship Id="rId4" Type="http://schemas.openxmlformats.org/officeDocument/2006/relationships/image" Target="../media/image14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1.jpg"/><Relationship Id="rId4" Type="http://schemas.openxmlformats.org/officeDocument/2006/relationships/image" Target="../media/image19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g"/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g"/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jpg"/><Relationship Id="rId3" Type="http://schemas.openxmlformats.org/officeDocument/2006/relationships/image" Target="../media/image224.png"/><Relationship Id="rId7" Type="http://schemas.openxmlformats.org/officeDocument/2006/relationships/image" Target="../media/image228.jpg"/><Relationship Id="rId12" Type="http://schemas.openxmlformats.org/officeDocument/2006/relationships/image" Target="../media/image233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7.jpg"/><Relationship Id="rId11" Type="http://schemas.openxmlformats.org/officeDocument/2006/relationships/image" Target="../media/image232.png"/><Relationship Id="rId5" Type="http://schemas.openxmlformats.org/officeDocument/2006/relationships/image" Target="../media/image226.jpg"/><Relationship Id="rId10" Type="http://schemas.openxmlformats.org/officeDocument/2006/relationships/image" Target="../media/image231.png"/><Relationship Id="rId4" Type="http://schemas.openxmlformats.org/officeDocument/2006/relationships/image" Target="../media/image225.jpg"/><Relationship Id="rId9" Type="http://schemas.openxmlformats.org/officeDocument/2006/relationships/image" Target="../media/image230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3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7" Type="http://schemas.openxmlformats.org/officeDocument/2006/relationships/image" Target="../media/image249.jp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5" Type="http://schemas.openxmlformats.org/officeDocument/2006/relationships/image" Target="../media/image247.jpg"/><Relationship Id="rId4" Type="http://schemas.openxmlformats.org/officeDocument/2006/relationships/image" Target="../media/image246.jp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3" Type="http://schemas.openxmlformats.org/officeDocument/2006/relationships/image" Target="../media/image251.jpg"/><Relationship Id="rId7" Type="http://schemas.openxmlformats.org/officeDocument/2006/relationships/image" Target="../media/image255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4.png"/><Relationship Id="rId5" Type="http://schemas.openxmlformats.org/officeDocument/2006/relationships/image" Target="../media/image253.png"/><Relationship Id="rId4" Type="http://schemas.openxmlformats.org/officeDocument/2006/relationships/image" Target="../media/image252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jpg"/><Relationship Id="rId5" Type="http://schemas.openxmlformats.org/officeDocument/2006/relationships/image" Target="../media/image260.jpg"/><Relationship Id="rId4" Type="http://schemas.openxmlformats.org/officeDocument/2006/relationships/image" Target="../media/image259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png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7" Type="http://schemas.openxmlformats.org/officeDocument/2006/relationships/image" Target="../media/image272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1.png"/><Relationship Id="rId5" Type="http://schemas.openxmlformats.org/officeDocument/2006/relationships/image" Target="../media/image270.png"/><Relationship Id="rId4" Type="http://schemas.openxmlformats.org/officeDocument/2006/relationships/image" Target="../media/image26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4" Type="http://schemas.openxmlformats.org/officeDocument/2006/relationships/image" Target="../media/image27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g"/><Relationship Id="rId2" Type="http://schemas.openxmlformats.org/officeDocument/2006/relationships/image" Target="../media/image28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9.jpg"/><Relationship Id="rId4" Type="http://schemas.openxmlformats.org/officeDocument/2006/relationships/image" Target="../media/image288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g"/><Relationship Id="rId2" Type="http://schemas.openxmlformats.org/officeDocument/2006/relationships/image" Target="../media/image29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3.png"/><Relationship Id="rId4" Type="http://schemas.openxmlformats.org/officeDocument/2006/relationships/image" Target="../media/image29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9.png"/><Relationship Id="rId4" Type="http://schemas.openxmlformats.org/officeDocument/2006/relationships/image" Target="../media/image29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jpg"/><Relationship Id="rId2" Type="http://schemas.openxmlformats.org/officeDocument/2006/relationships/image" Target="../media/image30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3.png"/><Relationship Id="rId4" Type="http://schemas.openxmlformats.org/officeDocument/2006/relationships/image" Target="../media/image30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g"/><Relationship Id="rId2" Type="http://schemas.openxmlformats.org/officeDocument/2006/relationships/image" Target="../media/image30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6.jp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7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1.png"/><Relationship Id="rId4" Type="http://schemas.openxmlformats.org/officeDocument/2006/relationships/image" Target="../media/image310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jpg"/><Relationship Id="rId7" Type="http://schemas.openxmlformats.org/officeDocument/2006/relationships/image" Target="../media/image323.jpg"/><Relationship Id="rId2" Type="http://schemas.openxmlformats.org/officeDocument/2006/relationships/image" Target="../media/image3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2.png"/><Relationship Id="rId5" Type="http://schemas.openxmlformats.org/officeDocument/2006/relationships/image" Target="../media/image321.png"/><Relationship Id="rId4" Type="http://schemas.openxmlformats.org/officeDocument/2006/relationships/image" Target="../media/image32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7" Type="http://schemas.openxmlformats.org/officeDocument/2006/relationships/image" Target="../media/image329.png"/><Relationship Id="rId2" Type="http://schemas.openxmlformats.org/officeDocument/2006/relationships/image" Target="../media/image3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8.jpg"/><Relationship Id="rId5" Type="http://schemas.openxmlformats.org/officeDocument/2006/relationships/image" Target="../media/image327.jpg"/><Relationship Id="rId4" Type="http://schemas.openxmlformats.org/officeDocument/2006/relationships/image" Target="../media/image326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3.png"/><Relationship Id="rId4" Type="http://schemas.openxmlformats.org/officeDocument/2006/relationships/image" Target="../media/image332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6.png"/><Relationship Id="rId4" Type="http://schemas.openxmlformats.org/officeDocument/2006/relationships/image" Target="../media/image33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2" Type="http://schemas.openxmlformats.org/officeDocument/2006/relationships/image" Target="../media/image337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9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3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jpg"/><Relationship Id="rId2" Type="http://schemas.openxmlformats.org/officeDocument/2006/relationships/image" Target="../media/image346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jpg"/><Relationship Id="rId2" Type="http://schemas.openxmlformats.org/officeDocument/2006/relationships/image" Target="../media/image3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1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3.png"/><Relationship Id="rId2" Type="http://schemas.openxmlformats.org/officeDocument/2006/relationships/image" Target="../media/image3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jpg"/><Relationship Id="rId2" Type="http://schemas.openxmlformats.org/officeDocument/2006/relationships/image" Target="../media/image35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8.jpg"/><Relationship Id="rId4" Type="http://schemas.openxmlformats.org/officeDocument/2006/relationships/image" Target="../media/image357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jpg"/><Relationship Id="rId2" Type="http://schemas.openxmlformats.org/officeDocument/2006/relationships/image" Target="../media/image3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41" y="56991"/>
            <a:ext cx="9001422" cy="67250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70828" y="5630367"/>
            <a:ext cx="26320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Amit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Z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Chaudhari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556" y="248411"/>
            <a:ext cx="8657844" cy="211378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04800" y="2438400"/>
            <a:ext cx="8543925" cy="4220210"/>
            <a:chOff x="304800" y="2438400"/>
            <a:chExt cx="8543925" cy="422021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2438400"/>
              <a:ext cx="8467344" cy="15057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" y="3962400"/>
              <a:ext cx="8534400" cy="2695956"/>
            </a:xfrm>
            <a:prstGeom prst="rect">
              <a:avLst/>
            </a:prstGeom>
          </p:spPr>
        </p:pic>
      </p:grp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866CC56-6155-4498-B87C-113883FA09D8}"/>
              </a:ext>
            </a:extLst>
          </p:cNvPr>
          <p:cNvSpPr/>
          <p:nvPr/>
        </p:nvSpPr>
        <p:spPr>
          <a:xfrm>
            <a:off x="5562600" y="5410200"/>
            <a:ext cx="3200400" cy="11993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ONMedU</a:t>
            </a:r>
            <a:endParaRPr lang="en-US" dirty="0"/>
          </a:p>
          <a:p>
            <a:pPr algn="ctr"/>
            <a:r>
              <a:rPr lang="en-US" dirty="0"/>
              <a:t>Department of pharmaceutical chemistry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1676400"/>
            <a:ext cx="1190244" cy="12954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04800" y="3429000"/>
            <a:ext cx="8839200" cy="3429000"/>
            <a:chOff x="304800" y="3429000"/>
            <a:chExt cx="8839200" cy="34290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429000"/>
              <a:ext cx="7639811" cy="30571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" y="1743455"/>
            <a:ext cx="9076944" cy="337108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5690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Basicity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784" y="3681984"/>
            <a:ext cx="3621404" cy="2780030"/>
            <a:chOff x="176784" y="3681984"/>
            <a:chExt cx="3621404" cy="27800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784" y="3681984"/>
              <a:ext cx="3621024" cy="27797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3886200"/>
              <a:ext cx="3014472" cy="21732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76428" y="3881628"/>
              <a:ext cx="3023870" cy="2182495"/>
            </a:xfrm>
            <a:custGeom>
              <a:avLst/>
              <a:gdLst/>
              <a:ahLst/>
              <a:cxnLst/>
              <a:rect l="l" t="t" r="r" b="b"/>
              <a:pathLst>
                <a:path w="3023870" h="2182495">
                  <a:moveTo>
                    <a:pt x="0" y="2182368"/>
                  </a:moveTo>
                  <a:lnTo>
                    <a:pt x="3023616" y="2182368"/>
                  </a:lnTo>
                  <a:lnTo>
                    <a:pt x="3023616" y="0"/>
                  </a:lnTo>
                  <a:lnTo>
                    <a:pt x="0" y="0"/>
                  </a:lnTo>
                  <a:lnTo>
                    <a:pt x="0" y="2182368"/>
                  </a:lnTo>
                  <a:close/>
                </a:path>
              </a:pathLst>
            </a:custGeom>
            <a:ln w="9144">
              <a:solidFill>
                <a:srgbClr val="F7954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28600" y="1600200"/>
            <a:ext cx="8915400" cy="5257800"/>
            <a:chOff x="228600" y="1600200"/>
            <a:chExt cx="8915400" cy="52578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5584" y="3681983"/>
              <a:ext cx="3044952" cy="28117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9800" y="3886200"/>
              <a:ext cx="2438400" cy="220522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015228" y="3881627"/>
              <a:ext cx="2447925" cy="2214880"/>
            </a:xfrm>
            <a:custGeom>
              <a:avLst/>
              <a:gdLst/>
              <a:ahLst/>
              <a:cxnLst/>
              <a:rect l="l" t="t" r="r" b="b"/>
              <a:pathLst>
                <a:path w="2447925" h="2214879">
                  <a:moveTo>
                    <a:pt x="0" y="2214372"/>
                  </a:moveTo>
                  <a:lnTo>
                    <a:pt x="2447544" y="2214372"/>
                  </a:lnTo>
                  <a:lnTo>
                    <a:pt x="2447544" y="0"/>
                  </a:lnTo>
                  <a:lnTo>
                    <a:pt x="0" y="0"/>
                  </a:lnTo>
                  <a:lnTo>
                    <a:pt x="0" y="2214372"/>
                  </a:lnTo>
                  <a:close/>
                </a:path>
              </a:pathLst>
            </a:custGeom>
            <a:ln w="9143">
              <a:solidFill>
                <a:srgbClr val="00C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19800" y="1752600"/>
              <a:ext cx="2877311" cy="21046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600" y="1600200"/>
              <a:ext cx="5600700" cy="381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1000" y="2057400"/>
            <a:ext cx="3343655" cy="1552956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5690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Basicity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1600200"/>
            <a:ext cx="8249920" cy="2752725"/>
            <a:chOff x="304800" y="1600200"/>
            <a:chExt cx="8249920" cy="27527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1981200"/>
              <a:ext cx="5629656" cy="133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1981200"/>
              <a:ext cx="5629656" cy="2371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1600200"/>
              <a:ext cx="6905244" cy="4008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2819400"/>
              <a:ext cx="1086612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29400" y="2819400"/>
              <a:ext cx="1924811" cy="31394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419600"/>
            <a:ext cx="9067800" cy="10866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562600"/>
            <a:ext cx="9076944" cy="82905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10756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Tautomerism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724400"/>
            <a:ext cx="5638800" cy="1640205"/>
            <a:chOff x="0" y="4724400"/>
            <a:chExt cx="5638800" cy="16402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800" y="5486400"/>
              <a:ext cx="2286000" cy="877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24400"/>
              <a:ext cx="3677412" cy="8473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00200"/>
            <a:ext cx="9038844" cy="73304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9184" y="2514600"/>
            <a:ext cx="8485632" cy="18288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9020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Hantzsch</a:t>
            </a:r>
            <a:r>
              <a:rPr sz="2400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pyridine</a:t>
            </a:r>
            <a:r>
              <a:rPr sz="2400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9020556" cy="7528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2590800"/>
            <a:ext cx="8039100" cy="162001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905000" y="4267200"/>
            <a:ext cx="6477000" cy="2095500"/>
            <a:chOff x="1905000" y="4267200"/>
            <a:chExt cx="6477000" cy="20955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4855" y="4267200"/>
              <a:ext cx="3057144" cy="19720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000" y="4953000"/>
              <a:ext cx="3476244" cy="14097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9020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Hantzsch</a:t>
            </a:r>
            <a:r>
              <a:rPr sz="2400" spc="-5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pyridine</a:t>
            </a:r>
            <a:r>
              <a:rPr sz="2400" spc="-7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4953000"/>
            <a:ext cx="4236720" cy="117348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1524000"/>
            <a:ext cx="1685544" cy="3048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5155" y="1981200"/>
            <a:ext cx="9039225" cy="2362200"/>
            <a:chOff x="105155" y="1981200"/>
            <a:chExt cx="9039225" cy="23622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2371343"/>
              <a:ext cx="5143500" cy="19720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155" y="1981200"/>
              <a:ext cx="9038844" cy="38100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200" y="4495800"/>
            <a:ext cx="4867656" cy="371856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9020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Hantzsch</a:t>
            </a:r>
            <a:r>
              <a:rPr sz="2400" spc="-5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pyridine</a:t>
            </a:r>
            <a:r>
              <a:rPr sz="2400" spc="-7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524000"/>
            <a:ext cx="1581912" cy="3246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1981200"/>
            <a:ext cx="9144000" cy="4448810"/>
            <a:chOff x="0" y="1981200"/>
            <a:chExt cx="9144000" cy="44488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1981200"/>
              <a:ext cx="5105400" cy="419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362200"/>
              <a:ext cx="2877312" cy="18379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362200"/>
              <a:ext cx="6230112" cy="18379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362200"/>
              <a:ext cx="9144000" cy="18379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362200"/>
              <a:ext cx="9144000" cy="4067555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6652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1094740" algn="l"/>
                <a:tab pos="2482850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The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Guareschi	Synthesis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4561332"/>
            <a:ext cx="7639811" cy="16108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2514600"/>
            <a:ext cx="6172200" cy="185318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00200"/>
            <a:ext cx="9115044" cy="7239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492442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1282065" algn="l"/>
                <a:tab pos="3440429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	1,5 - Dica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bonyl	Co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pounds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743200"/>
            <a:ext cx="8153400" cy="21534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038844" cy="6858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62680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1282065" algn="l"/>
              </a:tabLst>
            </a:pPr>
            <a:r>
              <a:rPr sz="2400" dirty="0">
                <a:solidFill>
                  <a:srgbClr val="8063A1"/>
                </a:solidFill>
                <a:latin typeface="Times New Roman"/>
                <a:cs typeface="Times New Roman"/>
              </a:rPr>
              <a:t>4.	From	Oxazoles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Kond</a:t>
            </a:r>
            <a:r>
              <a:rPr sz="2400" spc="-5" dirty="0">
                <a:latin typeface="Times New Roman"/>
                <a:cs typeface="Times New Roman"/>
              </a:rPr>
              <a:t>rat'eva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pyridine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9575" y="1484375"/>
            <a:ext cx="7964805" cy="5374005"/>
            <a:chOff x="1179575" y="1484375"/>
            <a:chExt cx="7964805" cy="5374005"/>
          </a:xfrm>
        </p:grpSpPr>
        <p:sp>
          <p:nvSpPr>
            <p:cNvPr id="5" name="object 5"/>
            <p:cNvSpPr/>
            <p:nvPr/>
          </p:nvSpPr>
          <p:spPr>
            <a:xfrm>
              <a:off x="7848599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9575" y="1484375"/>
              <a:ext cx="6784848" cy="51922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599" y="1676399"/>
              <a:ext cx="6400800" cy="480822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73634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209800"/>
            <a:ext cx="3610355" cy="15819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600" y="4495800"/>
            <a:ext cx="3572255" cy="169621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" y="1752600"/>
            <a:ext cx="4143755" cy="4099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038600"/>
            <a:ext cx="2115312" cy="3627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41350"/>
            <a:ext cx="149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</a:t>
            </a: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c</a:t>
            </a: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ti</a:t>
            </a: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o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0" y="2133600"/>
            <a:ext cx="3610355" cy="15819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1066800"/>
            <a:ext cx="8449056" cy="8001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2819400"/>
            <a:ext cx="8658225" cy="2781300"/>
            <a:chOff x="0" y="2819400"/>
            <a:chExt cx="8658225" cy="27813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3962400"/>
              <a:ext cx="4771644" cy="1638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819400"/>
              <a:ext cx="4533900" cy="119024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0135" y="2133600"/>
            <a:ext cx="6227064" cy="8656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0" y="3048000"/>
            <a:ext cx="6204204" cy="9631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5000" y="4088891"/>
            <a:ext cx="5686044" cy="13213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45844" y="2386711"/>
            <a:ext cx="370840" cy="2444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C2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Times New Roman"/>
              <a:cs typeface="Times New Roman"/>
            </a:endParaRPr>
          </a:p>
          <a:p>
            <a:pPr marL="32384">
              <a:lnSpc>
                <a:spcPct val="100000"/>
              </a:lnSpc>
            </a:pPr>
            <a:r>
              <a:rPr sz="2200" spc="-10" dirty="0">
                <a:latin typeface="Times New Roman"/>
                <a:cs typeface="Times New Roman"/>
              </a:rPr>
              <a:t>C3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latin typeface="Times New Roman"/>
                <a:cs typeface="Times New Roman"/>
              </a:rPr>
              <a:t>C4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574294"/>
            <a:ext cx="41433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5477255"/>
            <a:ext cx="9144000" cy="1381125"/>
            <a:chOff x="0" y="5477255"/>
            <a:chExt cx="9144000" cy="13811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477255"/>
              <a:ext cx="9049512" cy="10759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8055" y="1447800"/>
            <a:ext cx="8695943" cy="74371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41433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153411"/>
            <a:ext cx="4610100" cy="127558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752600"/>
            <a:ext cx="1685544" cy="3718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753611"/>
            <a:ext cx="2162556" cy="36118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0" y="4276344"/>
            <a:ext cx="9058910" cy="2200910"/>
            <a:chOff x="0" y="4276344"/>
            <a:chExt cx="9058910" cy="220091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5105400"/>
              <a:ext cx="5058156" cy="1371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276344"/>
              <a:ext cx="9058656" cy="10576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41433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362200"/>
            <a:ext cx="7060692" cy="132435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28800"/>
            <a:ext cx="2229612" cy="4191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038600"/>
            <a:ext cx="9096756" cy="162915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11978" y="1612138"/>
            <a:ext cx="18694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nucleophilic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90993" y="1612138"/>
            <a:ext cx="18694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substitution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74294"/>
            <a:ext cx="4429125" cy="17951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Nucleophilic</a:t>
            </a:r>
            <a:r>
              <a:rPr sz="24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  <a:p>
            <a:pPr marL="469900" marR="5080" indent="4445">
              <a:lnSpc>
                <a:spcPct val="100000"/>
              </a:lnSpc>
              <a:spcBef>
                <a:spcPts val="1355"/>
              </a:spcBef>
              <a:tabLst>
                <a:tab pos="1367155" algn="l"/>
                <a:tab pos="3030220" algn="l"/>
              </a:tabLst>
            </a:pPr>
            <a:r>
              <a:rPr sz="2400" spc="10" dirty="0">
                <a:solidFill>
                  <a:srgbClr val="FF0066"/>
                </a:solidFill>
                <a:latin typeface="SimSun"/>
                <a:cs typeface="SimSun"/>
              </a:rPr>
              <a:t>Wh</a:t>
            </a:r>
            <a:r>
              <a:rPr sz="2400" dirty="0">
                <a:solidFill>
                  <a:srgbClr val="FF0066"/>
                </a:solidFill>
                <a:latin typeface="SimSun"/>
                <a:cs typeface="SimSun"/>
              </a:rPr>
              <a:t>y	</a:t>
            </a:r>
            <a:r>
              <a:rPr sz="2400" spc="10" dirty="0">
                <a:solidFill>
                  <a:srgbClr val="FF0066"/>
                </a:solidFill>
                <a:latin typeface="SimSun"/>
                <a:cs typeface="SimSun"/>
              </a:rPr>
              <a:t>pyridin</a:t>
            </a:r>
            <a:r>
              <a:rPr sz="2400" dirty="0">
                <a:solidFill>
                  <a:srgbClr val="FF0066"/>
                </a:solidFill>
                <a:latin typeface="SimSun"/>
                <a:cs typeface="SimSun"/>
              </a:rPr>
              <a:t>e	</a:t>
            </a:r>
            <a:r>
              <a:rPr sz="2400" spc="10" dirty="0">
                <a:solidFill>
                  <a:srgbClr val="FF0066"/>
                </a:solidFill>
                <a:latin typeface="SimSun"/>
                <a:cs typeface="SimSun"/>
              </a:rPr>
              <a:t>undergoes 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reaction</a:t>
            </a:r>
            <a:r>
              <a:rPr sz="2400" spc="20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at</a:t>
            </a:r>
            <a:r>
              <a:rPr sz="2400" spc="30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2-position.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2843911"/>
            <a:ext cx="398780" cy="1503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C3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59690">
              <a:lnSpc>
                <a:spcPct val="100000"/>
              </a:lnSpc>
            </a:pPr>
            <a:r>
              <a:rPr sz="2200" spc="-10" dirty="0">
                <a:latin typeface="Times New Roman"/>
                <a:cs typeface="Times New Roman"/>
              </a:rPr>
              <a:t>C2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05855"/>
            <a:ext cx="9096756" cy="69494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33400" y="2362200"/>
            <a:ext cx="8249920" cy="3220720"/>
            <a:chOff x="533400" y="2362200"/>
            <a:chExt cx="8249920" cy="32207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2362200"/>
              <a:ext cx="8249411" cy="32202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2362200"/>
              <a:ext cx="3525012" cy="32202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400" y="2362200"/>
              <a:ext cx="8249411" cy="3220212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5560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Nucleophilic</a:t>
            </a:r>
            <a:r>
              <a:rPr sz="2400" spc="-10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600200"/>
            <a:ext cx="7362825" cy="2171700"/>
            <a:chOff x="0" y="1600200"/>
            <a:chExt cx="7362825" cy="21717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2514600"/>
              <a:ext cx="6620256" cy="1257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00200"/>
              <a:ext cx="7362444" cy="92354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4038600"/>
            <a:ext cx="7772400" cy="1905000"/>
            <a:chOff x="0" y="4038600"/>
            <a:chExt cx="7772400" cy="19050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4495800"/>
              <a:ext cx="7086600" cy="14478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038600"/>
              <a:ext cx="1524000" cy="4480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45027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4.	Pyridine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as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Nucleophilic</a:t>
            </a:r>
            <a:r>
              <a:rPr sz="24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catalyst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10000"/>
            <a:ext cx="1629156" cy="37185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676400"/>
            <a:ext cx="9088120" cy="2057400"/>
            <a:chOff x="0" y="1676400"/>
            <a:chExt cx="9088120" cy="20574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76400"/>
              <a:ext cx="9087612" cy="7909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2382012"/>
              <a:ext cx="4744211" cy="135178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752600" y="3810000"/>
            <a:ext cx="7391400" cy="3048000"/>
            <a:chOff x="1752600" y="3810000"/>
            <a:chExt cx="7391400" cy="3048000"/>
          </a:xfrm>
        </p:grpSpPr>
        <p:sp>
          <p:nvSpPr>
            <p:cNvPr id="9" name="object 9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2600" y="3810000"/>
              <a:ext cx="5362956" cy="27523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52600" y="3810000"/>
              <a:ext cx="6877811" cy="275234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173672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5.	Reduct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600200"/>
            <a:ext cx="4657344" cy="23622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1350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0" y="1219200"/>
            <a:ext cx="1371600" cy="16306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8400" y="5047488"/>
            <a:ext cx="2057400" cy="11094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" y="1447800"/>
            <a:ext cx="4639056" cy="48615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52400" y="3048000"/>
            <a:ext cx="8543925" cy="1600200"/>
            <a:chOff x="152400" y="3048000"/>
            <a:chExt cx="8543925" cy="16002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600" y="3276600"/>
              <a:ext cx="2752344" cy="1371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400" y="3048000"/>
              <a:ext cx="6553200" cy="40081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011" y="4800600"/>
            <a:ext cx="5771388" cy="74371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1350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3339" y="2133600"/>
            <a:ext cx="8938260" cy="4419600"/>
            <a:chOff x="53339" y="2133600"/>
            <a:chExt cx="8938260" cy="4419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5016" y="2133600"/>
              <a:ext cx="3553967" cy="25725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39" y="4657344"/>
              <a:ext cx="8938260" cy="189585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219200"/>
            <a:ext cx="9067800" cy="77114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3394" y="87884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0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1350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447800"/>
            <a:ext cx="9144000" cy="3962400"/>
            <a:chOff x="0" y="1447800"/>
            <a:chExt cx="9144000" cy="3962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4000"/>
              <a:ext cx="4971288" cy="3886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800" y="1447800"/>
              <a:ext cx="4267199" cy="3957828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600" y="1676400"/>
            <a:ext cx="5753100" cy="19304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1905000"/>
            <a:ext cx="9088120" cy="2552700"/>
            <a:chOff x="0" y="1905000"/>
            <a:chExt cx="9088120" cy="25527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905000"/>
              <a:ext cx="1524000" cy="17983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733800"/>
              <a:ext cx="9087612" cy="72390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4800" y="4581144"/>
            <a:ext cx="8744712" cy="75285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410200"/>
            <a:ext cx="8343900" cy="74371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10756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Tautomerism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676400"/>
            <a:ext cx="6467856" cy="2286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267200"/>
            <a:ext cx="4448556" cy="40995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9439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Valence-bond</a:t>
            </a:r>
            <a:r>
              <a:rPr sz="24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Isomerization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5791200"/>
            <a:ext cx="9144000" cy="1066800"/>
            <a:chOff x="0" y="5791200"/>
            <a:chExt cx="9144000" cy="1066800"/>
          </a:xfrm>
        </p:grpSpPr>
        <p:sp>
          <p:nvSpPr>
            <p:cNvPr id="5" name="object 5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791200"/>
              <a:ext cx="9076944" cy="74371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1600200"/>
            <a:ext cx="9050020" cy="3781425"/>
            <a:chOff x="0" y="1600200"/>
            <a:chExt cx="9050020" cy="37814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00200"/>
              <a:ext cx="9049512" cy="762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5400" y="2286000"/>
              <a:ext cx="6600444" cy="10287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5400" y="2286000"/>
              <a:ext cx="6600444" cy="3048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5400" y="3886200"/>
              <a:ext cx="4296156" cy="149504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270954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From</a:t>
            </a:r>
            <a:r>
              <a:rPr sz="2400" spc="-9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Phenylazide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676400"/>
            <a:ext cx="8601710" cy="4592320"/>
            <a:chOff x="0" y="1676400"/>
            <a:chExt cx="8601710" cy="45923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76400"/>
              <a:ext cx="3162300" cy="23058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76400"/>
              <a:ext cx="8115300" cy="23058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0" y="2057400"/>
              <a:ext cx="2420111" cy="13426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3962400"/>
              <a:ext cx="2734055" cy="230581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286194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</a:t>
            </a:r>
            <a:r>
              <a:rPr sz="2400" spc="-9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Nitrobenzene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04800" y="1524000"/>
            <a:ext cx="6867525" cy="1705610"/>
            <a:chOff x="304800" y="1524000"/>
            <a:chExt cx="6867525" cy="17056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524000"/>
              <a:ext cx="2695956" cy="17053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1524000"/>
              <a:ext cx="4981956" cy="1705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1524000"/>
              <a:ext cx="6867144" cy="170535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0711" y="1600200"/>
            <a:ext cx="1923287" cy="151485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0" y="3276600"/>
            <a:ext cx="9144000" cy="1963420"/>
            <a:chOff x="0" y="3276600"/>
            <a:chExt cx="9144000" cy="196342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0400" y="3276600"/>
              <a:ext cx="2133598" cy="19629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3733800"/>
              <a:ext cx="7010400" cy="3627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343400"/>
              <a:ext cx="6963156" cy="3429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800600"/>
              <a:ext cx="2429256" cy="37185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1350"/>
            <a:ext cx="149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ti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ns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734311"/>
            <a:ext cx="5219700" cy="177088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4495800"/>
            <a:ext cx="8106409" cy="1876425"/>
            <a:chOff x="0" y="4495800"/>
            <a:chExt cx="8106409" cy="18764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7400" y="4876800"/>
              <a:ext cx="4428744" cy="14950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495800"/>
              <a:ext cx="8106156" cy="35204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811" y="3962400"/>
            <a:ext cx="2723388" cy="40081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811" y="1286255"/>
            <a:ext cx="2799588" cy="31394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1350"/>
            <a:ext cx="3380740" cy="1174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5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845"/>
              </a:lnSpc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Diels-Alder</a:t>
            </a:r>
            <a:r>
              <a:rPr sz="24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45465" algn="l"/>
              </a:tabLst>
            </a:pPr>
            <a:r>
              <a:rPr sz="2400" dirty="0">
                <a:latin typeface="Times New Roman"/>
                <a:cs typeface="Times New Roman"/>
              </a:rPr>
              <a:t>-	6+2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π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electron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057400"/>
            <a:ext cx="8534400" cy="1752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87884"/>
            <a:ext cx="2029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Z</a:t>
            </a:r>
            <a:r>
              <a:rPr spc="-120" dirty="0"/>
              <a:t> </a:t>
            </a:r>
            <a:r>
              <a:rPr spc="10" dirty="0"/>
              <a:t>E</a:t>
            </a:r>
            <a:r>
              <a:rPr spc="-114" dirty="0"/>
              <a:t> </a:t>
            </a:r>
            <a:r>
              <a:rPr dirty="0"/>
              <a:t>P</a:t>
            </a:r>
            <a:r>
              <a:rPr spc="-120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  <a:r>
              <a:rPr spc="-120" dirty="0"/>
              <a:t> 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1350"/>
            <a:ext cx="2271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24400"/>
            <a:ext cx="4820412" cy="128625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1752600"/>
            <a:ext cx="8810625" cy="4791710"/>
            <a:chOff x="0" y="1752600"/>
            <a:chExt cx="8810625" cy="47917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800" y="1905000"/>
              <a:ext cx="2409444" cy="21899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52600"/>
              <a:ext cx="6858000" cy="3718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5000" y="4114800"/>
              <a:ext cx="2048255" cy="242925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6325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Aro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1600200"/>
            <a:ext cx="1895856" cy="12481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1800" y="1828800"/>
            <a:ext cx="2449068" cy="7239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648200"/>
            <a:ext cx="2010156" cy="4572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244" y="5486400"/>
            <a:ext cx="1933956" cy="4099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3124200"/>
            <a:ext cx="9058656" cy="112471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83667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Skraup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Quinoline</a:t>
            </a:r>
            <a:r>
              <a:rPr sz="24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3352800"/>
            <a:ext cx="5591556" cy="16962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76400"/>
            <a:ext cx="9087612" cy="6294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400300"/>
            <a:ext cx="9096756" cy="6477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836670" cy="13970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Skraup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Quinoline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  <a:spcBef>
                <a:spcPts val="1105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133600"/>
            <a:ext cx="3886200" cy="15621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83667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Skraup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Quinoline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4800" y="1600200"/>
            <a:ext cx="8839200" cy="5257800"/>
            <a:chOff x="304800" y="1600200"/>
            <a:chExt cx="8839200" cy="52578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600200"/>
              <a:ext cx="2420112" cy="1581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1600200"/>
              <a:ext cx="3686555" cy="15819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1600200"/>
              <a:ext cx="5715000" cy="15819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" y="1600200"/>
              <a:ext cx="8401812" cy="1581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800" y="1600200"/>
              <a:ext cx="8401812" cy="33436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800" y="1600200"/>
              <a:ext cx="8401812" cy="50002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19800" y="5334000"/>
              <a:ext cx="2619755" cy="88544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36</a:t>
            </a:fld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6398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Doebner-Miller</a:t>
            </a:r>
            <a:r>
              <a:rPr sz="24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2581655"/>
            <a:ext cx="5647944" cy="145694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12" y="1676400"/>
            <a:ext cx="9009887" cy="7239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37</a:t>
            </a:fld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1318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Friedlander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514600"/>
            <a:ext cx="5981700" cy="11902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4724400"/>
            <a:ext cx="6134100" cy="12573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543811"/>
            <a:ext cx="9058656" cy="7421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400" y="4343400"/>
            <a:ext cx="656844" cy="4389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38</a:t>
            </a:fld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73634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981200"/>
            <a:ext cx="4495800" cy="1524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4038600"/>
            <a:ext cx="4800600" cy="14478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39</a:t>
            </a:fld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1600200"/>
            <a:ext cx="9144000" cy="5257800"/>
            <a:chOff x="0" y="1600200"/>
            <a:chExt cx="9144000" cy="5257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00" y="2263140"/>
              <a:ext cx="5715000" cy="42900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00200"/>
              <a:ext cx="9087612" cy="67665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8739" y="608654"/>
            <a:ext cx="469392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40</a:t>
            </a:fld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291274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Reduction</a:t>
            </a:r>
            <a:r>
              <a:rPr sz="2400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676400"/>
            <a:ext cx="6896100" cy="18867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3657600"/>
            <a:ext cx="6496811" cy="14478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41</a:t>
            </a:fld>
            <a:endParaRPr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170307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4.	Oxidat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828800"/>
            <a:ext cx="7819644" cy="176174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42</a:t>
            </a:fld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35560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5.	Nucleophilic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2895600"/>
            <a:ext cx="6524244" cy="13152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10511"/>
            <a:ext cx="4715256" cy="93268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43</a:t>
            </a:fld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95400"/>
            <a:ext cx="6839711" cy="14767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3124200"/>
            <a:ext cx="3762755" cy="185775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44</a:t>
            </a:fld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846" y="87884"/>
            <a:ext cx="239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</a:t>
            </a:r>
            <a:r>
              <a:rPr spc="-11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spc="10" dirty="0"/>
              <a:t>L</a:t>
            </a:r>
            <a:r>
              <a:rPr spc="-13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0" y="4495800"/>
            <a:ext cx="1676400" cy="12771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" y="3886200"/>
            <a:ext cx="6515100" cy="40081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1295400"/>
            <a:ext cx="8182609" cy="2133600"/>
            <a:chOff x="0" y="1295400"/>
            <a:chExt cx="8182609" cy="21336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95400"/>
              <a:ext cx="8182356" cy="819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400" y="1828800"/>
              <a:ext cx="2362200" cy="16002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45</a:t>
            </a:fld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608654"/>
            <a:ext cx="163258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Aro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8400" y="1295400"/>
            <a:ext cx="2162555" cy="13243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0" y="1600200"/>
            <a:ext cx="2426207" cy="7620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3" y="4572000"/>
            <a:ext cx="2200656" cy="12192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71" y="2886455"/>
            <a:ext cx="9058656" cy="108508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46</a:t>
            </a:fld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579691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Bischler-Napieralski</a:t>
            </a:r>
            <a:r>
              <a:rPr sz="24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Isoquinoline</a:t>
            </a:r>
            <a:r>
              <a:rPr sz="24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05200"/>
            <a:ext cx="9096756" cy="6858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2048255"/>
            <a:ext cx="8982710" cy="1266825"/>
            <a:chOff x="0" y="2048255"/>
            <a:chExt cx="8982710" cy="12668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057399"/>
              <a:ext cx="4287012" cy="1257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6344" y="2048255"/>
              <a:ext cx="4706111" cy="122834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343400"/>
            <a:ext cx="9058656" cy="10759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5562600"/>
            <a:ext cx="6600444" cy="333756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47</a:t>
            </a:fld>
            <a:endParaRPr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401256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  <a:tab pos="1094740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The	Pictet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–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6F2F9F"/>
                </a:solidFill>
                <a:latin typeface="Times New Roman"/>
                <a:cs typeface="Times New Roman"/>
              </a:rPr>
              <a:t>Gams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2514600"/>
            <a:ext cx="7734300" cy="208635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76400"/>
            <a:ext cx="9096756" cy="7330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48</a:t>
            </a:fld>
            <a:endParaRPr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894454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Pomeranz–Fritsch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2743200"/>
            <a:ext cx="6248400" cy="141884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058656" cy="90525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49</a:t>
            </a:fld>
            <a:endParaRPr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373634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800" y="1524000"/>
            <a:ext cx="4808220" cy="50292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50</a:t>
            </a:fld>
            <a:endParaRPr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469392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2418588"/>
            <a:ext cx="5257800" cy="415594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9096756" cy="762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51</a:t>
            </a:fld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590800"/>
            <a:ext cx="6446520" cy="40218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608654"/>
            <a:ext cx="291274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Reduction</a:t>
            </a:r>
            <a:r>
              <a:rPr sz="2400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9058656" cy="105765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52</a:t>
            </a:fld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170307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4.	Oxidat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" y="1905000"/>
            <a:ext cx="7447788" cy="13807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3810000"/>
            <a:ext cx="4419600" cy="178155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35560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5.	Nucleophilic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676400"/>
            <a:ext cx="7286625" cy="2667000"/>
            <a:chOff x="0" y="1676400"/>
            <a:chExt cx="7286625" cy="2667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2514600"/>
              <a:ext cx="6752844" cy="1828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76400"/>
              <a:ext cx="4657344" cy="8001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4953000"/>
            <a:ext cx="2514600" cy="154228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11" y="4267200"/>
            <a:ext cx="8133588" cy="40081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8955" y="1219200"/>
            <a:ext cx="8201025" cy="2649220"/>
            <a:chOff x="28955" y="1219200"/>
            <a:chExt cx="8201025" cy="26492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55" y="1219200"/>
              <a:ext cx="8200644" cy="762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3600" y="1981200"/>
              <a:ext cx="5266944" cy="188671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942" y="87884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10" dirty="0"/>
              <a:t> </a:t>
            </a:r>
            <a:r>
              <a:rPr dirty="0"/>
              <a:t>S</a:t>
            </a:r>
            <a:r>
              <a:rPr spc="-114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Q</a:t>
            </a:r>
            <a:r>
              <a:rPr spc="-100" dirty="0"/>
              <a:t> </a:t>
            </a:r>
            <a:r>
              <a:rPr dirty="0"/>
              <a:t>U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2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1905000"/>
            <a:ext cx="2350007" cy="22098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95400"/>
            <a:ext cx="8020811" cy="4008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56</a:t>
            </a:fld>
            <a:endParaRPr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608654"/>
            <a:ext cx="163258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Aro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9200" y="1676400"/>
            <a:ext cx="2796540" cy="1562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1000" y="2133600"/>
            <a:ext cx="2779776" cy="8001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244" y="4876800"/>
            <a:ext cx="2010156" cy="571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429000"/>
            <a:ext cx="9029700" cy="10668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57</a:t>
            </a:fld>
            <a:endParaRPr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532955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From</a:t>
            </a:r>
            <a:r>
              <a:rPr sz="2400" spc="-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diphenyl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amine-2-carboxylic</a:t>
            </a:r>
            <a:r>
              <a:rPr sz="24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acid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371600" y="1524000"/>
            <a:ext cx="5925820" cy="5038725"/>
            <a:chOff x="1371600" y="1524000"/>
            <a:chExt cx="5925820" cy="50387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1524000"/>
              <a:ext cx="5820156" cy="13243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2857500"/>
              <a:ext cx="5753100" cy="2095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0" y="4953000"/>
              <a:ext cx="4495800" cy="16093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3000" y="5562600"/>
              <a:ext cx="2343911" cy="73304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58</a:t>
            </a:fld>
            <a:endParaRPr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97002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Bernthsen</a:t>
            </a:r>
            <a:r>
              <a:rPr sz="24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acridine</a:t>
            </a:r>
            <a:r>
              <a:rPr sz="24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9029700" cy="723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2743200"/>
            <a:ext cx="7362444" cy="151485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59</a:t>
            </a:fld>
            <a:endParaRPr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3736340" cy="748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5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845"/>
              </a:lnSpc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905000"/>
            <a:ext cx="5495544" cy="368655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60</a:t>
            </a:fld>
            <a:endParaRPr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8534400" cy="13335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676097"/>
            <a:ext cx="4693920" cy="748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5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845"/>
              </a:lnSpc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61</a:t>
            </a:fld>
            <a:endParaRPr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912745" cy="748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5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845"/>
              </a:lnSpc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Reduction</a:t>
            </a:r>
            <a:r>
              <a:rPr sz="2400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057400"/>
            <a:ext cx="7001256" cy="294284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62</a:t>
            </a:fld>
            <a:endParaRPr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1703070" cy="748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5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845"/>
              </a:lnSpc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4.	Oxidat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667000"/>
            <a:ext cx="6667500" cy="140055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752600"/>
            <a:ext cx="9038844" cy="7818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63</a:t>
            </a:fld>
            <a:endParaRPr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3556000" cy="748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5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845"/>
              </a:lnSpc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5.	Nucleophilic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676400"/>
            <a:ext cx="9058910" cy="3238500"/>
            <a:chOff x="0" y="1676400"/>
            <a:chExt cx="9058910" cy="32385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3200400"/>
              <a:ext cx="7019544" cy="1714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76400"/>
              <a:ext cx="9058656" cy="1524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64</a:t>
            </a:fld>
            <a:endParaRPr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8341" y="87884"/>
            <a:ext cx="2081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10" dirty="0"/>
              <a:t> </a:t>
            </a:r>
            <a:r>
              <a:rPr dirty="0"/>
              <a:t>C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200" y="3733800"/>
            <a:ext cx="2836163" cy="1943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219200"/>
            <a:ext cx="2857500" cy="17907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447800"/>
            <a:ext cx="5172456" cy="16474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00" y="4038600"/>
            <a:ext cx="4838700" cy="12954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65</a:t>
            </a:fld>
            <a:endParaRPr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6325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Aro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9200" y="1524000"/>
            <a:ext cx="1905000" cy="13868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33800" y="1676400"/>
            <a:ext cx="2238755" cy="66751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911" y="3276600"/>
            <a:ext cx="9086087" cy="113385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244" y="4800600"/>
            <a:ext cx="2543556" cy="59131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66</a:t>
            </a:fld>
            <a:endParaRPr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41249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Fischer</a:t>
            </a:r>
            <a:r>
              <a:rPr sz="2400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indole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828800"/>
            <a:ext cx="9067800" cy="2209800"/>
            <a:chOff x="0" y="1828800"/>
            <a:chExt cx="9067800" cy="22098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828800"/>
              <a:ext cx="9029700" cy="14676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305555"/>
              <a:ext cx="9067800" cy="73304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6200" y="4181855"/>
            <a:ext cx="4800600" cy="218998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000" y="4105655"/>
            <a:ext cx="3057144" cy="229514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67</a:t>
            </a:fld>
            <a:endParaRPr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412490" cy="136652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Fischer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indole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981200"/>
            <a:ext cx="9144000" cy="4876800"/>
            <a:chOff x="0" y="1981200"/>
            <a:chExt cx="9144000" cy="4876800"/>
          </a:xfrm>
        </p:grpSpPr>
        <p:sp>
          <p:nvSpPr>
            <p:cNvPr id="5" name="object 5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81200"/>
              <a:ext cx="9144000" cy="46101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4876800"/>
              <a:ext cx="4838700" cy="144780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1981200"/>
            <a:ext cx="9144000" cy="2772410"/>
            <a:chOff x="0" y="1981200"/>
            <a:chExt cx="9144000" cy="27724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81200"/>
              <a:ext cx="1647444" cy="19720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81200"/>
              <a:ext cx="3733800" cy="19720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981200"/>
              <a:ext cx="5858256" cy="19720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981200"/>
              <a:ext cx="9144000" cy="197205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114800"/>
              <a:ext cx="6905244" cy="5806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191000"/>
              <a:ext cx="4924044" cy="3048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4114800"/>
              <a:ext cx="6905244" cy="6096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038600"/>
              <a:ext cx="6858000" cy="7147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200" y="3962400"/>
              <a:ext cx="6696456" cy="7330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200" y="4114800"/>
              <a:ext cx="6638544" cy="542544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68</a:t>
            </a:fld>
            <a:endParaRPr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412490" cy="136652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Fischer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indole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400" spc="-5" dirty="0">
                <a:solidFill>
                  <a:srgbClr val="7E7E7E"/>
                </a:solidFill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09800"/>
            <a:ext cx="9038844" cy="29154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69</a:t>
            </a:fld>
            <a:endParaRPr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41249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Fischer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indole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905000"/>
            <a:ext cx="5829300" cy="1828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4114800"/>
            <a:ext cx="5334000" cy="195224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76400"/>
            <a:ext cx="667512" cy="42824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70</a:t>
            </a:fld>
            <a:endParaRPr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462915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Bischler–Möhlau</a:t>
            </a:r>
            <a:r>
              <a:rPr sz="2400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indole</a:t>
            </a:r>
            <a:r>
              <a:rPr sz="24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472" y="2543555"/>
            <a:ext cx="7687056" cy="177088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76400"/>
            <a:ext cx="9058656" cy="7711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71</a:t>
            </a:fld>
            <a:endParaRPr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291274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Madelung</a:t>
            </a:r>
            <a:r>
              <a:rPr sz="2400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5800" y="4572000"/>
            <a:ext cx="3915155" cy="3429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9067800" cy="762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2485644"/>
            <a:ext cx="8229600" cy="188671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72</a:t>
            </a:fld>
            <a:endParaRPr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2912745" cy="136398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Madelung</a:t>
            </a:r>
            <a:r>
              <a:rPr sz="2400" spc="-9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400" spc="-5" dirty="0">
                <a:latin typeface="Arial MT"/>
                <a:cs typeface="Arial MT"/>
              </a:rPr>
              <a:t>E.g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05928" y="1405127"/>
            <a:ext cx="1338580" cy="1731645"/>
            <a:chOff x="7805928" y="1405127"/>
            <a:chExt cx="1338580" cy="17316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05928" y="1405127"/>
              <a:ext cx="1338072" cy="17312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1000" y="1600199"/>
              <a:ext cx="1142998" cy="11430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981200"/>
            <a:ext cx="7543800" cy="168554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6200" y="3462528"/>
            <a:ext cx="9067800" cy="2862580"/>
            <a:chOff x="76200" y="3462528"/>
            <a:chExt cx="9067800" cy="286258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" y="4668012"/>
              <a:ext cx="8839200" cy="16565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35240" y="3462528"/>
              <a:ext cx="1508759" cy="15697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30311" y="3657600"/>
              <a:ext cx="1313687" cy="981456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73</a:t>
            </a:fld>
            <a:endParaRPr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73634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600200"/>
            <a:ext cx="7734300" cy="4953000"/>
            <a:chOff x="0" y="1600200"/>
            <a:chExt cx="7734300" cy="4953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00200"/>
              <a:ext cx="5753100" cy="4663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962911"/>
              <a:ext cx="7048500" cy="45902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0" y="2057400"/>
              <a:ext cx="2980944" cy="34579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3600" y="3648455"/>
              <a:ext cx="118872" cy="19903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09800" y="5257800"/>
              <a:ext cx="609600" cy="419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9400" y="4876800"/>
              <a:ext cx="1952244" cy="1371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3200" y="6172200"/>
              <a:ext cx="2915412" cy="266700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74</a:t>
            </a:fld>
            <a:endParaRPr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6939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81000" y="1524000"/>
            <a:ext cx="8763000" cy="5334000"/>
            <a:chOff x="381000" y="1524000"/>
            <a:chExt cx="8763000" cy="5334000"/>
          </a:xfrm>
        </p:grpSpPr>
        <p:sp>
          <p:nvSpPr>
            <p:cNvPr id="5" name="object 5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524000"/>
              <a:ext cx="5829300" cy="4191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972055"/>
              <a:ext cx="8077200" cy="4428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981200"/>
              <a:ext cx="3771900" cy="44287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000" y="1981200"/>
              <a:ext cx="4096511" cy="2743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5611" y="4706111"/>
              <a:ext cx="3790188" cy="1770888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75</a:t>
            </a:fld>
            <a:endParaRPr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6939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3886200"/>
            <a:ext cx="4305300" cy="17343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1734312" cy="37185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2048255"/>
            <a:ext cx="9144000" cy="2391410"/>
            <a:chOff x="0" y="2048255"/>
            <a:chExt cx="9144000" cy="239141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1600" y="2971800"/>
              <a:ext cx="1467611" cy="14676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048255"/>
              <a:ext cx="9076944" cy="10759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95743" y="3124200"/>
              <a:ext cx="2048255" cy="37185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76</a:t>
            </a:fld>
            <a:endParaRPr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6939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6300" y="4648200"/>
            <a:ext cx="4457699" cy="16764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1524000"/>
            <a:ext cx="7820025" cy="2514600"/>
            <a:chOff x="0" y="1524000"/>
            <a:chExt cx="7820025" cy="25146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362200"/>
              <a:ext cx="4800600" cy="1676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524000"/>
              <a:ext cx="2191512" cy="438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81200"/>
              <a:ext cx="7819644" cy="39014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4419600"/>
            <a:ext cx="4211320" cy="1676400"/>
            <a:chOff x="0" y="4419600"/>
            <a:chExt cx="4211320" cy="16764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639056"/>
              <a:ext cx="4210812" cy="14569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100" y="4419600"/>
              <a:ext cx="2171700" cy="400812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77</a:t>
            </a:fld>
            <a:endParaRPr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6939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1600200"/>
            <a:ext cx="1828800" cy="342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57400"/>
            <a:ext cx="9067800" cy="6477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819400"/>
            <a:ext cx="9049512" cy="107594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0" y="4114800"/>
            <a:ext cx="8724900" cy="1838325"/>
            <a:chOff x="0" y="4114800"/>
            <a:chExt cx="8724900" cy="18383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114800"/>
              <a:ext cx="3895344" cy="17907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86200" y="4191000"/>
              <a:ext cx="4838700" cy="176174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78</a:t>
            </a:fld>
            <a:endParaRPr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6939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1" y="1524000"/>
            <a:ext cx="6723888" cy="4099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81200"/>
            <a:ext cx="9029700" cy="11521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5400" y="3200400"/>
            <a:ext cx="6438900" cy="32202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79</a:t>
            </a:fld>
            <a:endParaRPr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91274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Reduction</a:t>
            </a:r>
            <a:r>
              <a:rPr sz="2400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9067800" cy="7711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2819400"/>
            <a:ext cx="6954011" cy="30099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80</a:t>
            </a:fld>
            <a:endParaRPr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60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4.	Nucleophilic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514855"/>
            <a:ext cx="8001000" cy="2752725"/>
            <a:chOff x="0" y="1514855"/>
            <a:chExt cx="8001000" cy="27527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09800"/>
              <a:ext cx="4152900" cy="14188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0" y="1600199"/>
              <a:ext cx="1485900" cy="25054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6711" y="1514855"/>
              <a:ext cx="2304288" cy="275234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81</a:t>
            </a:fld>
            <a:endParaRPr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13333"/>
            <a:ext cx="2595245" cy="101346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1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(1)</a:t>
            </a:r>
            <a:r>
              <a:rPr sz="2400" spc="1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Indole</a:t>
            </a:r>
            <a:r>
              <a:rPr sz="24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alkaloids</a:t>
            </a:r>
            <a:r>
              <a:rPr sz="2400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144011"/>
            <a:ext cx="5762244" cy="7421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91000"/>
            <a:ext cx="6658356" cy="203911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8955" y="1752600"/>
            <a:ext cx="9039225" cy="3810000"/>
            <a:chOff x="28955" y="1752600"/>
            <a:chExt cx="9039225" cy="38100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55" y="1752600"/>
              <a:ext cx="7438644" cy="12481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43344" y="2599944"/>
              <a:ext cx="2124455" cy="2962655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82</a:t>
            </a:fld>
            <a:endParaRPr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41350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3236976"/>
            <a:ext cx="3886200" cy="21061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3229355"/>
            <a:ext cx="3723132" cy="211836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1219200"/>
            <a:ext cx="8582025" cy="1849120"/>
            <a:chOff x="0" y="1219200"/>
            <a:chExt cx="8582025" cy="18491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19200"/>
              <a:ext cx="7039356" cy="8290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0" y="2057400"/>
              <a:ext cx="7819644" cy="101041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83</a:t>
            </a:fld>
            <a:endParaRPr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41350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0658" y="87884"/>
            <a:ext cx="1598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4" dirty="0"/>
              <a:t> </a:t>
            </a:r>
            <a:r>
              <a:rPr dirty="0"/>
              <a:t>D</a:t>
            </a:r>
            <a:r>
              <a:rPr spc="-110" dirty="0"/>
              <a:t> </a:t>
            </a:r>
            <a:r>
              <a:rPr dirty="0"/>
              <a:t>O</a:t>
            </a:r>
            <a:r>
              <a:rPr spc="-114" dirty="0"/>
              <a:t> </a:t>
            </a:r>
            <a:r>
              <a:rPr spc="10" dirty="0"/>
              <a:t>L</a:t>
            </a:r>
            <a:r>
              <a:rPr spc="-12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0" y="2362200"/>
            <a:ext cx="2971800" cy="155752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1524000"/>
            <a:ext cx="6981825" cy="791210"/>
            <a:chOff x="0" y="1524000"/>
            <a:chExt cx="6981825" cy="7912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24000"/>
              <a:ext cx="4838700" cy="419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81200"/>
              <a:ext cx="6981444" cy="3337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84</a:t>
            </a:fld>
            <a:endParaRPr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6325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Aro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43" y="4343400"/>
            <a:ext cx="1972056" cy="40995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1627" y="1524000"/>
            <a:ext cx="9001125" cy="2447925"/>
            <a:chOff x="71627" y="1524000"/>
            <a:chExt cx="9001125" cy="244792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1524000"/>
              <a:ext cx="1362456" cy="13243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27" y="2886455"/>
              <a:ext cx="9000744" cy="108508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85</a:t>
            </a:fld>
            <a:endParaRPr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80568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1282065" algn="l"/>
                <a:tab pos="3440429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From	1,3 - Dica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bonyl	Co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pound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812" y="2362200"/>
            <a:ext cx="6533388" cy="1981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2355" y="4876800"/>
            <a:ext cx="7133844" cy="16002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00200"/>
            <a:ext cx="9049512" cy="6949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19600"/>
            <a:ext cx="618744" cy="3429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86</a:t>
            </a:fld>
            <a:endParaRPr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80568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1282065" algn="l"/>
                <a:tab pos="3440429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From	1,3 - Dica</a:t>
            </a:r>
            <a:r>
              <a:rPr sz="2400" spc="5" dirty="0">
                <a:solidFill>
                  <a:srgbClr val="B3A1C6"/>
                </a:solidFill>
                <a:latin typeface="Times New Roman"/>
                <a:cs typeface="Times New Roman"/>
              </a:rPr>
              <a:t>r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bonyl	Co</a:t>
            </a:r>
            <a:r>
              <a:rPr sz="2400" spc="-25" dirty="0">
                <a:solidFill>
                  <a:srgbClr val="B3A1C6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pound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4953000"/>
            <a:ext cx="2133600" cy="9144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1752600"/>
            <a:ext cx="8886825" cy="4220210"/>
            <a:chOff x="0" y="1752600"/>
            <a:chExt cx="8886825" cy="42202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6600" y="3886200"/>
              <a:ext cx="1799844" cy="20863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52600"/>
              <a:ext cx="8886444" cy="20955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87</a:t>
            </a:fld>
            <a:endParaRPr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91926"/>
            <a:ext cx="4608195" cy="87884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From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500" spc="-65" dirty="0">
                <a:solidFill>
                  <a:srgbClr val="6F2F9F"/>
                </a:solidFill>
                <a:latin typeface="Symbol"/>
                <a:cs typeface="Symbol"/>
              </a:rPr>
              <a:t></a:t>
            </a:r>
            <a:r>
              <a:rPr sz="25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6F2F9F"/>
                </a:solidFill>
                <a:latin typeface="Symbol"/>
                <a:cs typeface="Symbol"/>
              </a:rPr>
              <a:t></a:t>
            </a:r>
            <a:r>
              <a:rPr sz="25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500" spc="-55" dirty="0">
                <a:solidFill>
                  <a:srgbClr val="6F2F9F"/>
                </a:solidFill>
                <a:latin typeface="Symbol"/>
                <a:cs typeface="Symbol"/>
              </a:rPr>
              <a:t></a:t>
            </a:r>
            <a:r>
              <a:rPr sz="25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-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Unsaturated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Ketones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133600"/>
            <a:ext cx="8801100" cy="193395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88</a:t>
            </a:fld>
            <a:endParaRPr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41350"/>
            <a:ext cx="1503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752600"/>
            <a:ext cx="5381244" cy="15910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4495800"/>
            <a:ext cx="5506211" cy="132435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66800"/>
            <a:ext cx="3534155" cy="3901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244" y="4038600"/>
            <a:ext cx="3762755" cy="4008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89</a:t>
            </a:fld>
            <a:endParaRPr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73634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620011"/>
            <a:ext cx="4419600" cy="345643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90</a:t>
            </a:fld>
            <a:endParaRPr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6939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3276600"/>
            <a:ext cx="4341876" cy="12009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8343900" cy="11247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91</a:t>
            </a:fld>
            <a:endParaRPr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60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Nucleophilic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176527" y="1405126"/>
            <a:ext cx="7099300" cy="5448300"/>
            <a:chOff x="1176527" y="1405126"/>
            <a:chExt cx="7099300" cy="54483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6527" y="1405126"/>
              <a:ext cx="7098792" cy="5448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599" y="1600200"/>
              <a:ext cx="6510528" cy="486003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92</a:t>
            </a:fld>
            <a:endParaRPr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60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Nucleophilic</a:t>
            </a:r>
            <a:r>
              <a:rPr sz="2400" spc="-10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752600"/>
            <a:ext cx="7830311" cy="18486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93</a:t>
            </a:fld>
            <a:endParaRPr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0" y="1371600"/>
            <a:ext cx="1219200" cy="14005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4588" y="4898135"/>
            <a:ext cx="2915412" cy="167487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11" y="1447800"/>
            <a:ext cx="4247388" cy="11628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5257800"/>
            <a:ext cx="3686555" cy="9144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7911" y="3352800"/>
            <a:ext cx="7571740" cy="1400810"/>
            <a:chOff x="57911" y="3352800"/>
            <a:chExt cx="7571740" cy="140081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1" y="3733800"/>
              <a:ext cx="4666488" cy="6568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4400" y="3352800"/>
              <a:ext cx="2904744" cy="140055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94</a:t>
            </a:fld>
            <a:endParaRPr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4876800"/>
            <a:ext cx="1371600" cy="150723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19200"/>
            <a:ext cx="4401312" cy="8473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5000" y="838200"/>
            <a:ext cx="2763011" cy="188671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8100" y="3124200"/>
            <a:ext cx="8039100" cy="2590800"/>
            <a:chOff x="38100" y="3124200"/>
            <a:chExt cx="8039100" cy="25908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" y="3124200"/>
              <a:ext cx="7581900" cy="7818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800" y="3505200"/>
              <a:ext cx="1676400" cy="16703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344" y="4867655"/>
              <a:ext cx="4639056" cy="84734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95</a:t>
            </a:fld>
            <a:endParaRPr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7550" y="87884"/>
            <a:ext cx="2563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14" dirty="0"/>
              <a:t> </a:t>
            </a:r>
            <a:r>
              <a:rPr dirty="0"/>
              <a:t>Y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14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D</a:t>
            </a:r>
            <a:r>
              <a:rPr spc="-105" dirty="0"/>
              <a:t> </a:t>
            </a:r>
            <a:r>
              <a:rPr dirty="0"/>
              <a:t>I</a:t>
            </a:r>
            <a:r>
              <a:rPr spc="-110" dirty="0"/>
              <a:t> </a:t>
            </a:r>
            <a:r>
              <a:rPr dirty="0"/>
              <a:t>N</a:t>
            </a:r>
            <a:r>
              <a:rPr spc="-105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8379" y="4085844"/>
            <a:ext cx="2674620" cy="155295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1219200"/>
            <a:ext cx="8296909" cy="2447925"/>
            <a:chOff x="0" y="1219200"/>
            <a:chExt cx="8296909" cy="24479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0" y="1219200"/>
              <a:ext cx="1743455" cy="24475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71600"/>
              <a:ext cx="7124700" cy="79095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811" y="3733800"/>
            <a:ext cx="5085588" cy="80924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96</a:t>
            </a:fld>
            <a:endParaRPr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63258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Aro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160" y="1447800"/>
            <a:ext cx="1815083" cy="15240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955" y="4800600"/>
            <a:ext cx="2180844" cy="381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124200"/>
            <a:ext cx="9038844" cy="115214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97</a:t>
            </a:fld>
            <a:endParaRPr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18376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5454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Tautomerism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057400"/>
            <a:ext cx="6658356" cy="43434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5943600" cy="3246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98</a:t>
            </a:fld>
            <a:endParaRPr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7432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545465" algn="l"/>
                <a:tab pos="1560830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Traube	Synthes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743200"/>
            <a:ext cx="6524244" cy="12192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058656" cy="6187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99</a:t>
            </a:fld>
            <a:endParaRPr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7432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545465" algn="l"/>
                <a:tab pos="1560830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Traube	Synthes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" y="1676400"/>
            <a:ext cx="638556" cy="3337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2057400"/>
            <a:ext cx="6696456" cy="1257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6800" y="3733800"/>
            <a:ext cx="6696456" cy="143865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100</a:t>
            </a:fld>
            <a:endParaRPr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55143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From</a:t>
            </a:r>
            <a:r>
              <a:rPr sz="2400" spc="-9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formamide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362200"/>
            <a:ext cx="5181600" cy="150571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752600"/>
            <a:ext cx="8753856" cy="3627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101</a:t>
            </a:fld>
            <a:endParaRPr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89255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12820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	substituted</a:t>
            </a:r>
            <a:r>
              <a:rPr sz="24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imidazole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6638544" cy="1943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3886200"/>
            <a:ext cx="7001256" cy="17145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102</a:t>
            </a:fld>
            <a:endParaRPr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73634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524000"/>
            <a:ext cx="9144000" cy="5334000"/>
            <a:chOff x="0" y="1524000"/>
            <a:chExt cx="9144000" cy="5334000"/>
          </a:xfrm>
        </p:grpSpPr>
        <p:sp>
          <p:nvSpPr>
            <p:cNvPr id="5" name="object 5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4000"/>
              <a:ext cx="9143999" cy="500024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103</a:t>
            </a:fld>
            <a:endParaRPr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469392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676400"/>
            <a:ext cx="9144000" cy="5181600"/>
            <a:chOff x="0" y="1676400"/>
            <a:chExt cx="9144000" cy="5181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76400"/>
              <a:ext cx="4695444" cy="48676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76400"/>
              <a:ext cx="9144000" cy="48676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9411" y="2971800"/>
              <a:ext cx="4704587" cy="9052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104</a:t>
            </a:fld>
            <a:endParaRPr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5560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Nucleophilic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667000"/>
            <a:ext cx="6143244" cy="14950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4495800"/>
            <a:ext cx="5315712" cy="176174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00200"/>
            <a:ext cx="9000744" cy="7239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105</a:t>
            </a:fld>
            <a:endParaRPr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42644"/>
            <a:ext cx="8772144" cy="9433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67000"/>
            <a:ext cx="8382000" cy="7056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3657600"/>
            <a:ext cx="2218944" cy="28864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8600" y="4038600"/>
            <a:ext cx="2039112" cy="202844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106</a:t>
            </a:fld>
            <a:endParaRPr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6565" y="87884"/>
            <a:ext cx="154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125" dirty="0"/>
              <a:t> </a:t>
            </a:r>
            <a:r>
              <a:rPr dirty="0"/>
              <a:t>U</a:t>
            </a:r>
            <a:r>
              <a:rPr spc="-114" dirty="0"/>
              <a:t> </a:t>
            </a:r>
            <a:r>
              <a:rPr spc="15"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N</a:t>
            </a:r>
            <a:r>
              <a:rPr spc="-110" dirty="0"/>
              <a:t> 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743200"/>
            <a:ext cx="2305812" cy="208635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1295400"/>
            <a:ext cx="7515225" cy="3467100"/>
            <a:chOff x="0" y="1295400"/>
            <a:chExt cx="7515225" cy="34671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95400"/>
              <a:ext cx="7449311" cy="1380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0" y="2590800"/>
              <a:ext cx="3781044" cy="21717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4029"/>
              </a:lnSpc>
            </a:pPr>
            <a:fld id="{81D60167-4931-47E6-BA6A-407CBD079E47}" type="slidenum">
              <a:rPr dirty="0"/>
              <a:t>107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1640</Words>
  <Application>Microsoft Office PowerPoint</Application>
  <PresentationFormat>Екран (4:3)</PresentationFormat>
  <Paragraphs>428</Paragraphs>
  <Slides>107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107</vt:i4>
      </vt:variant>
    </vt:vector>
  </HeadingPairs>
  <TitlesOfParts>
    <vt:vector size="116" baseType="lpstr">
      <vt:lpstr>SimSun</vt:lpstr>
      <vt:lpstr>Arial MT</vt:lpstr>
      <vt:lpstr>Calibri</vt:lpstr>
      <vt:lpstr>Palatino Linotype</vt:lpstr>
      <vt:lpstr>Symbol</vt:lpstr>
      <vt:lpstr>Times New Roman</vt:lpstr>
      <vt:lpstr>Trebuchet MS</vt:lpstr>
      <vt:lpstr>Verdana</vt:lpstr>
      <vt:lpstr>Office Theme</vt:lpstr>
      <vt:lpstr>Презентація PowerPoint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P Y R I D I N E</vt:lpstr>
      <vt:lpstr>A Z E P I N E S</vt:lpstr>
      <vt:lpstr>A Z E P I N E S</vt:lpstr>
      <vt:lpstr>A Z E P I N E S</vt:lpstr>
      <vt:lpstr>A Z E P I N E S</vt:lpstr>
      <vt:lpstr>A Z E P I N E S</vt:lpstr>
      <vt:lpstr>A Z E P I N E S</vt:lpstr>
      <vt:lpstr>A Z E P I N E S</vt:lpstr>
      <vt:lpstr>A Z E P I N E S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Q U I N O L I N E</vt:lpstr>
      <vt:lpstr>I S O Q U I N O L I N E</vt:lpstr>
      <vt:lpstr>I S O Q U I N O L I N E</vt:lpstr>
      <vt:lpstr>I S O Q U I N O L I N E</vt:lpstr>
      <vt:lpstr>I S O Q U I N O L I N E</vt:lpstr>
      <vt:lpstr>I S O Q U I N O L I N E</vt:lpstr>
      <vt:lpstr>I S O Q U I N O L I N E</vt:lpstr>
      <vt:lpstr>I S O Q U I N O L I N E</vt:lpstr>
      <vt:lpstr>I S O Q U I N O L I N E</vt:lpstr>
      <vt:lpstr>I S O Q U I N O L I N E</vt:lpstr>
      <vt:lpstr>I S O Q U I N O L I N E</vt:lpstr>
      <vt:lpstr>I S O Q U I N O L I N E</vt:lpstr>
      <vt:lpstr>A C R I D I N E</vt:lpstr>
      <vt:lpstr>A C R I D I N E</vt:lpstr>
      <vt:lpstr>A C R I D I N E</vt:lpstr>
      <vt:lpstr>A C R I D I N E</vt:lpstr>
      <vt:lpstr>A C R I D I N E</vt:lpstr>
      <vt:lpstr>A C R I D I N E</vt:lpstr>
      <vt:lpstr>A C R I D I N E</vt:lpstr>
      <vt:lpstr>A C R I D I N E</vt:lpstr>
      <vt:lpstr>A C R I D I N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I N D O L E</vt:lpstr>
      <vt:lpstr>P Y R I M I D I N E</vt:lpstr>
      <vt:lpstr>P Y R I M I D I N E</vt:lpstr>
      <vt:lpstr>P Y R I M I D I N E</vt:lpstr>
      <vt:lpstr>P Y R I M I D I N E</vt:lpstr>
      <vt:lpstr>P Y R I M I D I N E</vt:lpstr>
      <vt:lpstr>P Y R I M I D I N E</vt:lpstr>
      <vt:lpstr>P Y R I M I D I N E</vt:lpstr>
      <vt:lpstr>P Y R I M I D I N E</vt:lpstr>
      <vt:lpstr>P Y R I M I D I N E</vt:lpstr>
      <vt:lpstr>P Y R I M I D I N E</vt:lpstr>
      <vt:lpstr>P Y R I M I D I N E</vt:lpstr>
      <vt:lpstr>P Y R I M I D I N E</vt:lpstr>
      <vt:lpstr>P U R I N E</vt:lpstr>
      <vt:lpstr>P U R I N E</vt:lpstr>
      <vt:lpstr>P U R I N E</vt:lpstr>
      <vt:lpstr>P U R I N E</vt:lpstr>
      <vt:lpstr>P U R I N E</vt:lpstr>
      <vt:lpstr>P U R I N E</vt:lpstr>
      <vt:lpstr>P U R I N E</vt:lpstr>
      <vt:lpstr>P U R I N E</vt:lpstr>
      <vt:lpstr>P U R I N E</vt:lpstr>
      <vt:lpstr>P U R I N E</vt:lpstr>
      <vt:lpstr>P U R I N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ivan.shyshkin@onmedu.edu.ua</cp:lastModifiedBy>
  <cp:revision>1</cp:revision>
  <dcterms:created xsi:type="dcterms:W3CDTF">2023-04-09T17:33:25Z</dcterms:created>
  <dcterms:modified xsi:type="dcterms:W3CDTF">2023-04-23T16:21:05Z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2023-04-09T00:00:00Z</vt:filetime>
  </property>
</Properties>
</file>