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Lst>
  <p:sldSz cy="6858000" cx="9144000"/>
  <p:notesSz cx="6858000" cy="9144000"/>
  <p:embeddedFontLst>
    <p:embeddedFont>
      <p:font typeface="Gill Sans"/>
      <p:regular r:id="rId51"/>
      <p:bold r:id="rId5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GillSans-regular.fntdata"/><Relationship Id="rId50" Type="http://schemas.openxmlformats.org/officeDocument/2006/relationships/slide" Target="slides/slide45.xml"/><Relationship Id="rId52" Type="http://schemas.openxmlformats.org/officeDocument/2006/relationships/font" Target="fonts/GillSans-bold.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p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2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2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2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2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3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3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3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3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3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3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3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p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p3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p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3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p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3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p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4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p4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p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8" name="Google Shape;338;p4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p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4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p4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p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p4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4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объект" type="obj">
  <p:cSld name="OBJECT">
    <p:spTree>
      <p:nvGrpSpPr>
        <p:cNvPr id="16" name="Shape 16"/>
        <p:cNvGrpSpPr/>
        <p:nvPr/>
      </p:nvGrpSpPr>
      <p:grpSpPr>
        <a:xfrm>
          <a:off x="0" y="0"/>
          <a:ext cx="0" cy="0"/>
          <a:chOff x="0" y="0"/>
          <a:chExt cx="0" cy="0"/>
        </a:xfrm>
      </p:grpSpPr>
      <p:sp>
        <p:nvSpPr>
          <p:cNvPr id="17" name="Google Shape;17;p2"/>
          <p:cNvSpPr txBox="1"/>
          <p:nvPr>
            <p:ph type="title"/>
          </p:nvPr>
        </p:nvSpPr>
        <p:spPr>
          <a:xfrm>
            <a:off x="1435608" y="274638"/>
            <a:ext cx="749808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562214"/>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 name="Google Shape;18;p2"/>
          <p:cNvSpPr txBox="1"/>
          <p:nvPr>
            <p:ph idx="1" type="body"/>
          </p:nvPr>
        </p:nvSpPr>
        <p:spPr>
          <a:xfrm>
            <a:off x="1435608" y="1447800"/>
            <a:ext cx="7498080" cy="4800600"/>
          </a:xfrm>
          <a:prstGeom prst="rect">
            <a:avLst/>
          </a:prstGeom>
          <a:noFill/>
          <a:ln>
            <a:noFill/>
          </a:ln>
        </p:spPr>
        <p:txBody>
          <a:bodyPr anchorCtr="0" anchor="t" bIns="45700" lIns="91425" spcFirstLastPara="1" rIns="91425" wrap="square" tIns="45700">
            <a:normAutofit/>
          </a:bodyPr>
          <a:lstStyle>
            <a:lvl1pPr indent="-320040" lvl="0" marL="457200" algn="l">
              <a:lnSpc>
                <a:spcPct val="100000"/>
              </a:lnSpc>
              <a:spcBef>
                <a:spcPts val="600"/>
              </a:spcBef>
              <a:spcAft>
                <a:spcPts val="0"/>
              </a:spcAft>
              <a:buSzPts val="1440"/>
              <a:buChar char="⚫"/>
              <a:defRPr/>
            </a:lvl1pPr>
            <a:lvl2pPr indent="-342900" lvl="1" marL="914400" algn="l">
              <a:lnSpc>
                <a:spcPct val="100000"/>
              </a:lnSpc>
              <a:spcBef>
                <a:spcPts val="55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19" name="Google Shape;19;p2"/>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вертикальный текст" type="vertTx">
  <p:cSld name="VERTICAL_TEXT">
    <p:spTree>
      <p:nvGrpSpPr>
        <p:cNvPr id="84" name="Shape 84"/>
        <p:cNvGrpSpPr/>
        <p:nvPr/>
      </p:nvGrpSpPr>
      <p:grpSpPr>
        <a:xfrm>
          <a:off x="0" y="0"/>
          <a:ext cx="0" cy="0"/>
          <a:chOff x="0" y="0"/>
          <a:chExt cx="0" cy="0"/>
        </a:xfrm>
      </p:grpSpPr>
      <p:sp>
        <p:nvSpPr>
          <p:cNvPr id="85" name="Google Shape;85;p11"/>
          <p:cNvSpPr txBox="1"/>
          <p:nvPr>
            <p:ph type="title"/>
          </p:nvPr>
        </p:nvSpPr>
        <p:spPr>
          <a:xfrm>
            <a:off x="1435608" y="274638"/>
            <a:ext cx="749808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562214"/>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6" name="Google Shape;86;p11"/>
          <p:cNvSpPr txBox="1"/>
          <p:nvPr>
            <p:ph idx="1" type="body"/>
          </p:nvPr>
        </p:nvSpPr>
        <p:spPr>
          <a:xfrm rot="5400000">
            <a:off x="2784348" y="99060"/>
            <a:ext cx="4800600" cy="7498080"/>
          </a:xfrm>
          <a:prstGeom prst="rect">
            <a:avLst/>
          </a:prstGeom>
          <a:noFill/>
          <a:ln>
            <a:noFill/>
          </a:ln>
        </p:spPr>
        <p:txBody>
          <a:bodyPr anchorCtr="0" anchor="t" bIns="45700" lIns="91425" spcFirstLastPara="1" rIns="91425" wrap="square" tIns="45700">
            <a:normAutofit/>
          </a:bodyPr>
          <a:lstStyle>
            <a:lvl1pPr indent="-320040" lvl="0" marL="457200" algn="l">
              <a:lnSpc>
                <a:spcPct val="100000"/>
              </a:lnSpc>
              <a:spcBef>
                <a:spcPts val="600"/>
              </a:spcBef>
              <a:spcAft>
                <a:spcPts val="0"/>
              </a:spcAft>
              <a:buSzPts val="1440"/>
              <a:buChar char="⚫"/>
              <a:defRPr/>
            </a:lvl1pPr>
            <a:lvl2pPr indent="-342900" lvl="1" marL="914400" algn="l">
              <a:lnSpc>
                <a:spcPct val="100000"/>
              </a:lnSpc>
              <a:spcBef>
                <a:spcPts val="55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87" name="Google Shape;87;p11"/>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11"/>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11"/>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Вертикальный заголовок и текст" type="vertTitleAndTx">
  <p:cSld name="VERTICAL_TITLE_AND_VERTICAL_TEXT">
    <p:spTree>
      <p:nvGrpSpPr>
        <p:cNvPr id="90" name="Shape 90"/>
        <p:cNvGrpSpPr/>
        <p:nvPr/>
      </p:nvGrpSpPr>
      <p:grpSpPr>
        <a:xfrm>
          <a:off x="0" y="0"/>
          <a:ext cx="0" cy="0"/>
          <a:chOff x="0" y="0"/>
          <a:chExt cx="0" cy="0"/>
        </a:xfrm>
      </p:grpSpPr>
      <p:sp>
        <p:nvSpPr>
          <p:cNvPr id="91" name="Google Shape;91;p12"/>
          <p:cNvSpPr txBox="1"/>
          <p:nvPr>
            <p:ph type="title"/>
          </p:nvPr>
        </p:nvSpPr>
        <p:spPr>
          <a:xfrm rot="5400000">
            <a:off x="4846638" y="2286002"/>
            <a:ext cx="5851525" cy="18288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562214"/>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2" name="Google Shape;92;p12"/>
          <p:cNvSpPr txBox="1"/>
          <p:nvPr>
            <p:ph idx="1" type="body"/>
          </p:nvPr>
        </p:nvSpPr>
        <p:spPr>
          <a:xfrm rot="5400000">
            <a:off x="998538" y="419103"/>
            <a:ext cx="5851525" cy="5562600"/>
          </a:xfrm>
          <a:prstGeom prst="rect">
            <a:avLst/>
          </a:prstGeom>
          <a:noFill/>
          <a:ln>
            <a:noFill/>
          </a:ln>
        </p:spPr>
        <p:txBody>
          <a:bodyPr anchorCtr="0" anchor="t" bIns="45700" lIns="91425" spcFirstLastPara="1" rIns="91425" wrap="square" tIns="45700">
            <a:normAutofit/>
          </a:bodyPr>
          <a:lstStyle>
            <a:lvl1pPr indent="-320040" lvl="0" marL="457200" algn="l">
              <a:lnSpc>
                <a:spcPct val="100000"/>
              </a:lnSpc>
              <a:spcBef>
                <a:spcPts val="600"/>
              </a:spcBef>
              <a:spcAft>
                <a:spcPts val="0"/>
              </a:spcAft>
              <a:buSzPts val="1440"/>
              <a:buChar char="⚫"/>
              <a:defRPr/>
            </a:lvl1pPr>
            <a:lvl2pPr indent="-342900" lvl="1" marL="914400" algn="l">
              <a:lnSpc>
                <a:spcPct val="100000"/>
              </a:lnSpc>
              <a:spcBef>
                <a:spcPts val="55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93" name="Google Shape;93;p12"/>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12"/>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12"/>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итульный слайд" type="title">
  <p:cSld name="TITLE">
    <p:spTree>
      <p:nvGrpSpPr>
        <p:cNvPr id="22" name="Shape 22"/>
        <p:cNvGrpSpPr/>
        <p:nvPr/>
      </p:nvGrpSpPr>
      <p:grpSpPr>
        <a:xfrm>
          <a:off x="0" y="0"/>
          <a:ext cx="0" cy="0"/>
          <a:chOff x="0" y="0"/>
          <a:chExt cx="0" cy="0"/>
        </a:xfrm>
      </p:grpSpPr>
      <p:sp>
        <p:nvSpPr>
          <p:cNvPr id="23" name="Google Shape;23;p3"/>
          <p:cNvSpPr txBox="1"/>
          <p:nvPr>
            <p:ph type="ctrTitle"/>
          </p:nvPr>
        </p:nvSpPr>
        <p:spPr>
          <a:xfrm>
            <a:off x="1432560" y="359898"/>
            <a:ext cx="7406640" cy="1472184"/>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562214"/>
              </a:buClr>
              <a:buSzPts val="4300"/>
              <a:buFont typeface="Gill San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3"/>
          <p:cNvSpPr txBox="1"/>
          <p:nvPr>
            <p:ph idx="1" type="subTitle"/>
          </p:nvPr>
        </p:nvSpPr>
        <p:spPr>
          <a:xfrm>
            <a:off x="1432560" y="1850064"/>
            <a:ext cx="7406640" cy="1752600"/>
          </a:xfrm>
          <a:prstGeom prst="rect">
            <a:avLst/>
          </a:prstGeom>
          <a:noFill/>
          <a:ln>
            <a:noFill/>
          </a:ln>
        </p:spPr>
        <p:txBody>
          <a:bodyPr anchorCtr="0" anchor="t" bIns="45700" lIns="91425" spcFirstLastPara="1" rIns="91425" wrap="square" tIns="0">
            <a:normAutofit/>
          </a:bodyPr>
          <a:lstStyle>
            <a:lvl1pPr lvl="0" algn="l">
              <a:lnSpc>
                <a:spcPct val="100000"/>
              </a:lnSpc>
              <a:spcBef>
                <a:spcPts val="600"/>
              </a:spcBef>
              <a:spcAft>
                <a:spcPts val="0"/>
              </a:spcAft>
              <a:buSzPts val="2080"/>
              <a:buNone/>
              <a:defRPr sz="2600">
                <a:solidFill>
                  <a:srgbClr val="341108"/>
                </a:solidFill>
              </a:defRPr>
            </a:lvl1pPr>
            <a:lvl2pPr lvl="1" algn="ctr">
              <a:lnSpc>
                <a:spcPct val="100000"/>
              </a:lnSpc>
              <a:spcBef>
                <a:spcPts val="550"/>
              </a:spcBef>
              <a:spcAft>
                <a:spcPts val="0"/>
              </a:spcAft>
              <a:buSzPts val="1800"/>
              <a:buNone/>
              <a:defRPr/>
            </a:lvl2pPr>
            <a:lvl3pPr lvl="2" algn="ctr">
              <a:lnSpc>
                <a:spcPct val="100000"/>
              </a:lnSpc>
              <a:spcBef>
                <a:spcPts val="360"/>
              </a:spcBef>
              <a:spcAft>
                <a:spcPts val="0"/>
              </a:spcAft>
              <a:buSzPts val="1800"/>
              <a:buNone/>
              <a:defRPr/>
            </a:lvl3pPr>
            <a:lvl4pPr lvl="3" algn="ctr">
              <a:lnSpc>
                <a:spcPct val="100000"/>
              </a:lnSpc>
              <a:spcBef>
                <a:spcPts val="360"/>
              </a:spcBef>
              <a:spcAft>
                <a:spcPts val="0"/>
              </a:spcAft>
              <a:buSzPts val="1800"/>
              <a:buNone/>
              <a:defRPr/>
            </a:lvl4pPr>
            <a:lvl5pPr lvl="4" algn="ctr">
              <a:lnSpc>
                <a:spcPct val="100000"/>
              </a:lnSpc>
              <a:spcBef>
                <a:spcPts val="360"/>
              </a:spcBef>
              <a:spcAft>
                <a:spcPts val="0"/>
              </a:spcAft>
              <a:buSzPts val="1800"/>
              <a:buNone/>
              <a:defRPr/>
            </a:lvl5pPr>
            <a:lvl6pPr lvl="5" algn="ctr">
              <a:lnSpc>
                <a:spcPct val="100000"/>
              </a:lnSpc>
              <a:spcBef>
                <a:spcPts val="360"/>
              </a:spcBef>
              <a:spcAft>
                <a:spcPts val="0"/>
              </a:spcAft>
              <a:buSzPts val="1800"/>
              <a:buNone/>
              <a:defRPr/>
            </a:lvl6pPr>
            <a:lvl7pPr lvl="6" algn="ctr">
              <a:lnSpc>
                <a:spcPct val="100000"/>
              </a:lnSpc>
              <a:spcBef>
                <a:spcPts val="360"/>
              </a:spcBef>
              <a:spcAft>
                <a:spcPts val="0"/>
              </a:spcAft>
              <a:buSzPts val="1800"/>
              <a:buNone/>
              <a:defRPr/>
            </a:lvl7pPr>
            <a:lvl8pPr lvl="7" algn="ctr">
              <a:lnSpc>
                <a:spcPct val="100000"/>
              </a:lnSpc>
              <a:spcBef>
                <a:spcPts val="360"/>
              </a:spcBef>
              <a:spcAft>
                <a:spcPts val="0"/>
              </a:spcAft>
              <a:buSzPts val="1800"/>
              <a:buNone/>
              <a:defRPr/>
            </a:lvl8pPr>
            <a:lvl9pPr lvl="8" algn="ctr">
              <a:lnSpc>
                <a:spcPct val="100000"/>
              </a:lnSpc>
              <a:spcBef>
                <a:spcPts val="360"/>
              </a:spcBef>
              <a:spcAft>
                <a:spcPts val="0"/>
              </a:spcAft>
              <a:buSzPts val="1800"/>
              <a:buNone/>
              <a:defRPr/>
            </a:lvl9pPr>
          </a:lstStyle>
          <a:p/>
        </p:txBody>
      </p:sp>
      <p:sp>
        <p:nvSpPr>
          <p:cNvPr id="25" name="Google Shape;25;p3"/>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3"/>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
        <p:nvSpPr>
          <p:cNvPr id="28" name="Google Shape;28;p3"/>
          <p:cNvSpPr/>
          <p:nvPr/>
        </p:nvSpPr>
        <p:spPr>
          <a:xfrm>
            <a:off x="921433" y="1413802"/>
            <a:ext cx="210312" cy="210312"/>
          </a:xfrm>
          <a:prstGeom prst="ellipse">
            <a:avLst/>
          </a:prstGeom>
          <a:gradFill>
            <a:gsLst>
              <a:gs pos="0">
                <a:srgbClr val="D7F6FF">
                  <a:alpha val="94901"/>
                </a:srgbClr>
              </a:gs>
              <a:gs pos="50000">
                <a:srgbClr val="C0E3F0">
                  <a:alpha val="89803"/>
                </a:srgbClr>
              </a:gs>
              <a:gs pos="95000">
                <a:srgbClr val="65C6EA">
                  <a:alpha val="87843"/>
                </a:srgbClr>
              </a:gs>
              <a:gs pos="100000">
                <a:srgbClr val="00BBF1">
                  <a:alpha val="84705"/>
                </a:srgbClr>
              </a:gs>
            </a:gsLst>
            <a:path path="circle">
              <a:fillToRect b="100%" r="100%"/>
            </a:path>
            <a:tileRect l="-100%" t="-100%"/>
          </a:gradFill>
          <a:ln cap="rnd" cmpd="sng" w="9525">
            <a:solidFill>
              <a:srgbClr val="2F8DA4">
                <a:alpha val="60000"/>
              </a:srgbClr>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9" name="Google Shape;29;p3"/>
          <p:cNvSpPr/>
          <p:nvPr/>
        </p:nvSpPr>
        <p:spPr>
          <a:xfrm>
            <a:off x="1157176" y="1345016"/>
            <a:ext cx="64008" cy="64008"/>
          </a:xfrm>
          <a:prstGeom prst="ellipse">
            <a:avLst/>
          </a:prstGeom>
          <a:noFill/>
          <a:ln cap="rnd" cmpd="sng" w="12700">
            <a:solidFill>
              <a:srgbClr val="317F92">
                <a:alpha val="60000"/>
              </a:srgbClr>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Gill Sans"/>
              <a:ea typeface="Gill Sans"/>
              <a:cs typeface="Gill Sans"/>
              <a:sym typeface="Gill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раздела" showMasterSp="0" type="secHead">
  <p:cSld name="SECTION_HEADER">
    <p:spTree>
      <p:nvGrpSpPr>
        <p:cNvPr id="30" name="Shape 30"/>
        <p:cNvGrpSpPr/>
        <p:nvPr/>
      </p:nvGrpSpPr>
      <p:grpSpPr>
        <a:xfrm>
          <a:off x="0" y="0"/>
          <a:ext cx="0" cy="0"/>
          <a:chOff x="0" y="0"/>
          <a:chExt cx="0" cy="0"/>
        </a:xfrm>
      </p:grpSpPr>
      <p:sp>
        <p:nvSpPr>
          <p:cNvPr id="31" name="Google Shape;31;p4"/>
          <p:cNvSpPr/>
          <p:nvPr/>
        </p:nvSpPr>
        <p:spPr>
          <a:xfrm>
            <a:off x="2282890" y="-54"/>
            <a:ext cx="6858000" cy="6858054"/>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ill Sans"/>
              <a:ea typeface="Gill Sans"/>
              <a:cs typeface="Gill Sans"/>
              <a:sym typeface="Gill Sans"/>
            </a:endParaRPr>
          </a:p>
        </p:txBody>
      </p:sp>
      <p:sp>
        <p:nvSpPr>
          <p:cNvPr id="32" name="Google Shape;32;p4"/>
          <p:cNvSpPr txBox="1"/>
          <p:nvPr>
            <p:ph type="title"/>
          </p:nvPr>
        </p:nvSpPr>
        <p:spPr>
          <a:xfrm>
            <a:off x="2578392" y="2600325"/>
            <a:ext cx="6400800" cy="2286000"/>
          </a:xfrm>
          <a:prstGeom prst="rect">
            <a:avLst/>
          </a:prstGeom>
          <a:noFill/>
          <a:ln>
            <a:noFill/>
          </a:ln>
        </p:spPr>
        <p:txBody>
          <a:bodyPr anchorCtr="0" anchor="t" bIns="45700" lIns="91425" spcFirstLastPara="1" rIns="91425" wrap="square" tIns="45700">
            <a:normAutofit/>
          </a:bodyPr>
          <a:lstStyle>
            <a:lvl1pPr lvl="0" algn="l">
              <a:lnSpc>
                <a:spcPct val="112500"/>
              </a:lnSpc>
              <a:spcBef>
                <a:spcPts val="0"/>
              </a:spcBef>
              <a:spcAft>
                <a:spcPts val="0"/>
              </a:spcAft>
              <a:buClr>
                <a:srgbClr val="562214"/>
              </a:buClr>
              <a:buSzPts val="4000"/>
              <a:buFont typeface="Gill Sans"/>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4"/>
          <p:cNvSpPr txBox="1"/>
          <p:nvPr>
            <p:ph idx="1" type="body"/>
          </p:nvPr>
        </p:nvSpPr>
        <p:spPr>
          <a:xfrm>
            <a:off x="2578392" y="1066800"/>
            <a:ext cx="6400800" cy="1509712"/>
          </a:xfrm>
          <a:prstGeom prst="rect">
            <a:avLst/>
          </a:prstGeom>
          <a:noFill/>
          <a:ln>
            <a:noFill/>
          </a:ln>
        </p:spPr>
        <p:txBody>
          <a:bodyPr anchorCtr="0" anchor="b" bIns="45700" lIns="91425" spcFirstLastPara="1" rIns="91425" wrap="square" tIns="45700">
            <a:normAutofit/>
          </a:bodyPr>
          <a:lstStyle>
            <a:lvl1pPr indent="-228600" lvl="0" marL="457200" algn="l">
              <a:lnSpc>
                <a:spcPct val="115000"/>
              </a:lnSpc>
              <a:spcBef>
                <a:spcPts val="0"/>
              </a:spcBef>
              <a:spcAft>
                <a:spcPts val="0"/>
              </a:spcAft>
              <a:buSzPts val="1600"/>
              <a:buNone/>
              <a:defRPr sz="2000">
                <a:solidFill>
                  <a:srgbClr val="341108"/>
                </a:solidFill>
              </a:defRPr>
            </a:lvl1pPr>
            <a:lvl2pPr indent="-228600" lvl="1" marL="914400" algn="l">
              <a:lnSpc>
                <a:spcPct val="100000"/>
              </a:lnSpc>
              <a:spcBef>
                <a:spcPts val="550"/>
              </a:spcBef>
              <a:spcAft>
                <a:spcPts val="0"/>
              </a:spcAft>
              <a:buSzPts val="1800"/>
              <a:buNone/>
              <a:defRPr sz="1800">
                <a:solidFill>
                  <a:srgbClr val="888888"/>
                </a:solidFill>
              </a:defRPr>
            </a:lvl2pPr>
            <a:lvl3pPr indent="-228600" lvl="2" marL="1371600" algn="l">
              <a:lnSpc>
                <a:spcPct val="100000"/>
              </a:lnSpc>
              <a:spcBef>
                <a:spcPts val="320"/>
              </a:spcBef>
              <a:spcAft>
                <a:spcPts val="0"/>
              </a:spcAft>
              <a:buSzPts val="1600"/>
              <a:buNone/>
              <a:defRPr sz="1600">
                <a:solidFill>
                  <a:srgbClr val="888888"/>
                </a:solidFill>
              </a:defRPr>
            </a:lvl3pPr>
            <a:lvl4pPr indent="-228600" lvl="3" marL="1828800" algn="l">
              <a:lnSpc>
                <a:spcPct val="100000"/>
              </a:lnSpc>
              <a:spcBef>
                <a:spcPts val="280"/>
              </a:spcBef>
              <a:spcAft>
                <a:spcPts val="0"/>
              </a:spcAft>
              <a:buSzPts val="1400"/>
              <a:buNone/>
              <a:defRPr sz="1400">
                <a:solidFill>
                  <a:srgbClr val="888888"/>
                </a:solidFill>
              </a:defRPr>
            </a:lvl4pPr>
            <a:lvl5pPr indent="-228600" lvl="4" marL="2286000" algn="l">
              <a:lnSpc>
                <a:spcPct val="100000"/>
              </a:lnSpc>
              <a:spcBef>
                <a:spcPts val="280"/>
              </a:spcBef>
              <a:spcAft>
                <a:spcPts val="0"/>
              </a:spcAft>
              <a:buSzPts val="1400"/>
              <a:buNone/>
              <a:defRPr sz="1400">
                <a:solidFill>
                  <a:srgbClr val="888888"/>
                </a:solidFill>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34" name="Google Shape;34;p4"/>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4"/>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4"/>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
        <p:nvSpPr>
          <p:cNvPr id="37" name="Google Shape;37;p4"/>
          <p:cNvSpPr/>
          <p:nvPr/>
        </p:nvSpPr>
        <p:spPr>
          <a:xfrm>
            <a:off x="2286000" y="0"/>
            <a:ext cx="76200" cy="6858054"/>
          </a:xfrm>
          <a:prstGeom prst="rect">
            <a:avLst/>
          </a:prstGeom>
          <a:solidFill>
            <a:schemeClr val="lt1"/>
          </a:solidFill>
          <a:ln>
            <a:noFill/>
          </a:ln>
          <a:effectLst>
            <a:outerShdw blurRad="38550" rotWithShape="0" algn="tl" dir="10800000" dist="38000">
              <a:srgbClr val="6F6A5F">
                <a:alpha val="2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ill Sans"/>
              <a:ea typeface="Gill Sans"/>
              <a:cs typeface="Gill Sans"/>
              <a:sym typeface="Gill Sans"/>
            </a:endParaRPr>
          </a:p>
        </p:txBody>
      </p:sp>
      <p:sp>
        <p:nvSpPr>
          <p:cNvPr id="38" name="Google Shape;38;p4"/>
          <p:cNvSpPr/>
          <p:nvPr/>
        </p:nvSpPr>
        <p:spPr>
          <a:xfrm>
            <a:off x="2172321" y="2814656"/>
            <a:ext cx="210312" cy="210312"/>
          </a:xfrm>
          <a:prstGeom prst="ellipse">
            <a:avLst/>
          </a:prstGeom>
          <a:gradFill>
            <a:gsLst>
              <a:gs pos="0">
                <a:srgbClr val="D7F6FF">
                  <a:alpha val="94901"/>
                </a:srgbClr>
              </a:gs>
              <a:gs pos="50000">
                <a:srgbClr val="C0E3F0">
                  <a:alpha val="89803"/>
                </a:srgbClr>
              </a:gs>
              <a:gs pos="95000">
                <a:srgbClr val="65C6EA">
                  <a:alpha val="87843"/>
                </a:srgbClr>
              </a:gs>
              <a:gs pos="100000">
                <a:srgbClr val="00BBF1">
                  <a:alpha val="84705"/>
                </a:srgbClr>
              </a:gs>
            </a:gsLst>
            <a:path path="circle">
              <a:fillToRect b="100%" r="100%"/>
            </a:path>
            <a:tileRect l="-100%" t="-100%"/>
          </a:gradFill>
          <a:ln cap="rnd" cmpd="sng" w="9525">
            <a:solidFill>
              <a:srgbClr val="2F8DA4">
                <a:alpha val="60000"/>
              </a:srgbClr>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39" name="Google Shape;39;p4"/>
          <p:cNvSpPr/>
          <p:nvPr/>
        </p:nvSpPr>
        <p:spPr>
          <a:xfrm>
            <a:off x="2408064" y="2745870"/>
            <a:ext cx="64008" cy="64008"/>
          </a:xfrm>
          <a:prstGeom prst="ellipse">
            <a:avLst/>
          </a:prstGeom>
          <a:noFill/>
          <a:ln cap="rnd" cmpd="sng" w="12700">
            <a:solidFill>
              <a:srgbClr val="317F92">
                <a:alpha val="60000"/>
              </a:srgbClr>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Gill Sans"/>
              <a:ea typeface="Gill Sans"/>
              <a:cs typeface="Gill Sans"/>
              <a:sym typeface="Gill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Два объекта" type="twoObj">
  <p:cSld name="TWO_OBJECTS">
    <p:spTree>
      <p:nvGrpSpPr>
        <p:cNvPr id="40" name="Shape 40"/>
        <p:cNvGrpSpPr/>
        <p:nvPr/>
      </p:nvGrpSpPr>
      <p:grpSpPr>
        <a:xfrm>
          <a:off x="0" y="0"/>
          <a:ext cx="0" cy="0"/>
          <a:chOff x="0" y="0"/>
          <a:chExt cx="0" cy="0"/>
        </a:xfrm>
      </p:grpSpPr>
      <p:sp>
        <p:nvSpPr>
          <p:cNvPr id="41" name="Google Shape;41;p5"/>
          <p:cNvSpPr txBox="1"/>
          <p:nvPr>
            <p:ph type="title"/>
          </p:nvPr>
        </p:nvSpPr>
        <p:spPr>
          <a:xfrm>
            <a:off x="1435608" y="274320"/>
            <a:ext cx="749808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562214"/>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5"/>
          <p:cNvSpPr txBox="1"/>
          <p:nvPr>
            <p:ph idx="1" type="body"/>
          </p:nvPr>
        </p:nvSpPr>
        <p:spPr>
          <a:xfrm>
            <a:off x="1435608" y="1524000"/>
            <a:ext cx="3657600" cy="4663440"/>
          </a:xfrm>
          <a:prstGeom prst="rect">
            <a:avLst/>
          </a:prstGeom>
          <a:noFill/>
          <a:ln>
            <a:noFill/>
          </a:ln>
        </p:spPr>
        <p:txBody>
          <a:bodyPr anchorCtr="0" anchor="t" bIns="45700" lIns="91425" spcFirstLastPara="1" rIns="91425" wrap="square" tIns="45700">
            <a:normAutofit/>
          </a:bodyPr>
          <a:lstStyle>
            <a:lvl1pPr indent="-370840" lvl="0" marL="457200" algn="l">
              <a:lnSpc>
                <a:spcPct val="100000"/>
              </a:lnSpc>
              <a:spcBef>
                <a:spcPts val="600"/>
              </a:spcBef>
              <a:spcAft>
                <a:spcPts val="0"/>
              </a:spcAft>
              <a:buSzPts val="2240"/>
              <a:buChar char="⚫"/>
              <a:defRPr sz="2800"/>
            </a:lvl1pPr>
            <a:lvl2pPr indent="-381000" lvl="1" marL="914400" algn="l">
              <a:lnSpc>
                <a:spcPct val="100000"/>
              </a:lnSpc>
              <a:spcBef>
                <a:spcPts val="550"/>
              </a:spcBef>
              <a:spcAft>
                <a:spcPts val="0"/>
              </a:spcAft>
              <a:buSzPts val="2400"/>
              <a:buChar char="◦"/>
              <a:defRPr sz="2400"/>
            </a:lvl2pPr>
            <a:lvl3pPr indent="-355600" lvl="2" marL="1371600" algn="l">
              <a:lnSpc>
                <a:spcPct val="100000"/>
              </a:lnSpc>
              <a:spcBef>
                <a:spcPts val="400"/>
              </a:spcBef>
              <a:spcAft>
                <a:spcPts val="0"/>
              </a:spcAft>
              <a:buSzPts val="2000"/>
              <a:buChar char="●"/>
              <a:defRPr sz="2000"/>
            </a:lvl3pPr>
            <a:lvl4pPr indent="-342900" lvl="3" marL="1828800" algn="l">
              <a:lnSpc>
                <a:spcPct val="100000"/>
              </a:lnSpc>
              <a:spcBef>
                <a:spcPts val="360"/>
              </a:spcBef>
              <a:spcAft>
                <a:spcPts val="0"/>
              </a:spcAft>
              <a:buSzPts val="1800"/>
              <a:buChar char="●"/>
              <a:defRPr sz="1800"/>
            </a:lvl4pPr>
            <a:lvl5pPr indent="-342900" lvl="4" marL="2286000" algn="l">
              <a:lnSpc>
                <a:spcPct val="100000"/>
              </a:lnSpc>
              <a:spcBef>
                <a:spcPts val="360"/>
              </a:spcBef>
              <a:spcAft>
                <a:spcPts val="0"/>
              </a:spcAft>
              <a:buSzPts val="1800"/>
              <a:buChar char="●"/>
              <a:defRPr sz="18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3" name="Google Shape;43;p5"/>
          <p:cNvSpPr txBox="1"/>
          <p:nvPr>
            <p:ph idx="2" type="body"/>
          </p:nvPr>
        </p:nvSpPr>
        <p:spPr>
          <a:xfrm>
            <a:off x="5276088" y="1524000"/>
            <a:ext cx="3657600" cy="4663440"/>
          </a:xfrm>
          <a:prstGeom prst="rect">
            <a:avLst/>
          </a:prstGeom>
          <a:noFill/>
          <a:ln>
            <a:noFill/>
          </a:ln>
        </p:spPr>
        <p:txBody>
          <a:bodyPr anchorCtr="0" anchor="t" bIns="45700" lIns="91425" spcFirstLastPara="1" rIns="91425" wrap="square" tIns="45700">
            <a:normAutofit/>
          </a:bodyPr>
          <a:lstStyle>
            <a:lvl1pPr indent="-370840" lvl="0" marL="457200" algn="l">
              <a:lnSpc>
                <a:spcPct val="100000"/>
              </a:lnSpc>
              <a:spcBef>
                <a:spcPts val="600"/>
              </a:spcBef>
              <a:spcAft>
                <a:spcPts val="0"/>
              </a:spcAft>
              <a:buSzPts val="2240"/>
              <a:buChar char="⚫"/>
              <a:defRPr sz="2800"/>
            </a:lvl1pPr>
            <a:lvl2pPr indent="-381000" lvl="1" marL="914400" algn="l">
              <a:lnSpc>
                <a:spcPct val="100000"/>
              </a:lnSpc>
              <a:spcBef>
                <a:spcPts val="550"/>
              </a:spcBef>
              <a:spcAft>
                <a:spcPts val="0"/>
              </a:spcAft>
              <a:buSzPts val="2400"/>
              <a:buChar char="◦"/>
              <a:defRPr sz="2400"/>
            </a:lvl2pPr>
            <a:lvl3pPr indent="-355600" lvl="2" marL="1371600" algn="l">
              <a:lnSpc>
                <a:spcPct val="100000"/>
              </a:lnSpc>
              <a:spcBef>
                <a:spcPts val="400"/>
              </a:spcBef>
              <a:spcAft>
                <a:spcPts val="0"/>
              </a:spcAft>
              <a:buSzPts val="2000"/>
              <a:buChar char="●"/>
              <a:defRPr sz="2000"/>
            </a:lvl3pPr>
            <a:lvl4pPr indent="-342900" lvl="3" marL="1828800" algn="l">
              <a:lnSpc>
                <a:spcPct val="100000"/>
              </a:lnSpc>
              <a:spcBef>
                <a:spcPts val="360"/>
              </a:spcBef>
              <a:spcAft>
                <a:spcPts val="0"/>
              </a:spcAft>
              <a:buSzPts val="1800"/>
              <a:buChar char="●"/>
              <a:defRPr sz="1800"/>
            </a:lvl4pPr>
            <a:lvl5pPr indent="-342900" lvl="4" marL="2286000" algn="l">
              <a:lnSpc>
                <a:spcPct val="100000"/>
              </a:lnSpc>
              <a:spcBef>
                <a:spcPts val="360"/>
              </a:spcBef>
              <a:spcAft>
                <a:spcPts val="0"/>
              </a:spcAft>
              <a:buSzPts val="1800"/>
              <a:buChar char="●"/>
              <a:defRPr sz="18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4" name="Google Shape;44;p5"/>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5"/>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5"/>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Сравнение" showMasterSp="0" type="twoTxTwoObj">
  <p:cSld name="TWO_OBJECTS_WITH_TEXT">
    <p:spTree>
      <p:nvGrpSpPr>
        <p:cNvPr id="47" name="Shape 47"/>
        <p:cNvGrpSpPr/>
        <p:nvPr/>
      </p:nvGrpSpPr>
      <p:grpSpPr>
        <a:xfrm>
          <a:off x="0" y="0"/>
          <a:ext cx="0" cy="0"/>
          <a:chOff x="0" y="0"/>
          <a:chExt cx="0" cy="0"/>
        </a:xfrm>
      </p:grpSpPr>
      <p:sp>
        <p:nvSpPr>
          <p:cNvPr id="48" name="Google Shape;48;p6"/>
          <p:cNvSpPr txBox="1"/>
          <p:nvPr>
            <p:ph type="title"/>
          </p:nvPr>
        </p:nvSpPr>
        <p:spPr>
          <a:xfrm>
            <a:off x="457200" y="5160336"/>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562214"/>
              </a:buClr>
              <a:buSzPts val="4500"/>
              <a:buFont typeface="Gill Sans"/>
              <a:buNone/>
              <a:defRPr b="1" sz="45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9" name="Google Shape;49;p6"/>
          <p:cNvSpPr txBox="1"/>
          <p:nvPr>
            <p:ph idx="1" type="body"/>
          </p:nvPr>
        </p:nvSpPr>
        <p:spPr>
          <a:xfrm>
            <a:off x="457200" y="328278"/>
            <a:ext cx="4023360" cy="640080"/>
          </a:xfrm>
          <a:prstGeom prst="rect">
            <a:avLst/>
          </a:prstGeom>
          <a:solidFill>
            <a:schemeClr val="lt1"/>
          </a:solidFill>
          <a:ln cap="flat" cmpd="sng" w="10775">
            <a:solidFill>
              <a:schemeClr val="lt1"/>
            </a:solidFill>
            <a:prstDash val="solid"/>
            <a:miter lim="800000"/>
            <a:headEnd len="sm" w="sm" type="none"/>
            <a:tailEnd len="sm" w="sm" type="none"/>
          </a:ln>
        </p:spPr>
        <p:txBody>
          <a:bodyPr anchorCtr="0" anchor="ctr" bIns="45700" lIns="91425" spcFirstLastPara="1" rIns="91425" wrap="square" tIns="45700">
            <a:normAutofit/>
          </a:bodyPr>
          <a:lstStyle>
            <a:lvl1pPr indent="-228600" lvl="0" marL="457200" algn="l">
              <a:lnSpc>
                <a:spcPct val="100000"/>
              </a:lnSpc>
              <a:spcBef>
                <a:spcPts val="100"/>
              </a:spcBef>
              <a:spcAft>
                <a:spcPts val="0"/>
              </a:spcAft>
              <a:buSzPts val="1520"/>
              <a:buNone/>
              <a:defRPr b="0" sz="1900">
                <a:solidFill>
                  <a:schemeClr val="dk1"/>
                </a:solidFill>
              </a:defRPr>
            </a:lvl1pPr>
            <a:lvl2pPr indent="-228600" lvl="1" marL="914400" algn="l">
              <a:lnSpc>
                <a:spcPct val="100000"/>
              </a:lnSpc>
              <a:spcBef>
                <a:spcPts val="550"/>
              </a:spcBef>
              <a:spcAft>
                <a:spcPts val="0"/>
              </a:spcAft>
              <a:buSzPts val="2000"/>
              <a:buNone/>
              <a:defRPr b="1" sz="2000"/>
            </a:lvl2pPr>
            <a:lvl3pPr indent="-228600" lvl="2" marL="1371600" algn="l">
              <a:lnSpc>
                <a:spcPct val="100000"/>
              </a:lnSpc>
              <a:spcBef>
                <a:spcPts val="360"/>
              </a:spcBef>
              <a:spcAft>
                <a:spcPts val="0"/>
              </a:spcAft>
              <a:buSzPts val="1800"/>
              <a:buNone/>
              <a:defRPr b="1" sz="1800"/>
            </a:lvl3pPr>
            <a:lvl4pPr indent="-228600" lvl="3" marL="1828800" algn="l">
              <a:lnSpc>
                <a:spcPct val="100000"/>
              </a:lnSpc>
              <a:spcBef>
                <a:spcPts val="320"/>
              </a:spcBef>
              <a:spcAft>
                <a:spcPts val="0"/>
              </a:spcAft>
              <a:buSzPts val="1600"/>
              <a:buNone/>
              <a:defRPr b="1" sz="1600"/>
            </a:lvl4pPr>
            <a:lvl5pPr indent="-228600" lvl="4" marL="2286000" algn="l">
              <a:lnSpc>
                <a:spcPct val="100000"/>
              </a:lnSpc>
              <a:spcBef>
                <a:spcPts val="320"/>
              </a:spcBef>
              <a:spcAft>
                <a:spcPts val="0"/>
              </a:spcAft>
              <a:buSzPts val="1600"/>
              <a:buNone/>
              <a:defRPr b="1" sz="16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0" name="Google Shape;50;p6"/>
          <p:cNvSpPr txBox="1"/>
          <p:nvPr>
            <p:ph idx="2" type="body"/>
          </p:nvPr>
        </p:nvSpPr>
        <p:spPr>
          <a:xfrm>
            <a:off x="4663440" y="328278"/>
            <a:ext cx="4023360" cy="640080"/>
          </a:xfrm>
          <a:prstGeom prst="rect">
            <a:avLst/>
          </a:prstGeom>
          <a:solidFill>
            <a:schemeClr val="lt1"/>
          </a:solidFill>
          <a:ln cap="flat" cmpd="sng" w="10775">
            <a:solidFill>
              <a:schemeClr val="lt1"/>
            </a:solidFill>
            <a:prstDash val="solid"/>
            <a:miter lim="800000"/>
            <a:headEnd len="sm" w="sm" type="none"/>
            <a:tailEnd len="sm" w="sm" type="none"/>
          </a:ln>
        </p:spPr>
        <p:txBody>
          <a:bodyPr anchorCtr="0" anchor="ctr" bIns="45700" lIns="91425" spcFirstLastPara="1" rIns="91425" wrap="square" tIns="45700">
            <a:normAutofit/>
          </a:bodyPr>
          <a:lstStyle>
            <a:lvl1pPr indent="-228600" lvl="0" marL="457200" algn="l">
              <a:lnSpc>
                <a:spcPct val="100000"/>
              </a:lnSpc>
              <a:spcBef>
                <a:spcPts val="100"/>
              </a:spcBef>
              <a:spcAft>
                <a:spcPts val="0"/>
              </a:spcAft>
              <a:buSzPts val="1520"/>
              <a:buNone/>
              <a:defRPr b="0" sz="1900">
                <a:solidFill>
                  <a:schemeClr val="dk1"/>
                </a:solidFill>
              </a:defRPr>
            </a:lvl1pPr>
            <a:lvl2pPr indent="-228600" lvl="1" marL="914400" algn="l">
              <a:lnSpc>
                <a:spcPct val="100000"/>
              </a:lnSpc>
              <a:spcBef>
                <a:spcPts val="550"/>
              </a:spcBef>
              <a:spcAft>
                <a:spcPts val="0"/>
              </a:spcAft>
              <a:buSzPts val="2000"/>
              <a:buNone/>
              <a:defRPr b="1" sz="2000"/>
            </a:lvl2pPr>
            <a:lvl3pPr indent="-228600" lvl="2" marL="1371600" algn="l">
              <a:lnSpc>
                <a:spcPct val="100000"/>
              </a:lnSpc>
              <a:spcBef>
                <a:spcPts val="360"/>
              </a:spcBef>
              <a:spcAft>
                <a:spcPts val="0"/>
              </a:spcAft>
              <a:buSzPts val="1800"/>
              <a:buNone/>
              <a:defRPr b="1" sz="1800"/>
            </a:lvl3pPr>
            <a:lvl4pPr indent="-228600" lvl="3" marL="1828800" algn="l">
              <a:lnSpc>
                <a:spcPct val="100000"/>
              </a:lnSpc>
              <a:spcBef>
                <a:spcPts val="320"/>
              </a:spcBef>
              <a:spcAft>
                <a:spcPts val="0"/>
              </a:spcAft>
              <a:buSzPts val="1600"/>
              <a:buNone/>
              <a:defRPr b="1" sz="1600"/>
            </a:lvl4pPr>
            <a:lvl5pPr indent="-228600" lvl="4" marL="2286000" algn="l">
              <a:lnSpc>
                <a:spcPct val="100000"/>
              </a:lnSpc>
              <a:spcBef>
                <a:spcPts val="320"/>
              </a:spcBef>
              <a:spcAft>
                <a:spcPts val="0"/>
              </a:spcAft>
              <a:buSzPts val="1600"/>
              <a:buNone/>
              <a:defRPr b="1" sz="16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1" name="Google Shape;51;p6"/>
          <p:cNvSpPr txBox="1"/>
          <p:nvPr>
            <p:ph idx="3" type="body"/>
          </p:nvPr>
        </p:nvSpPr>
        <p:spPr>
          <a:xfrm>
            <a:off x="457200" y="969336"/>
            <a:ext cx="4023360" cy="4114800"/>
          </a:xfrm>
          <a:prstGeom prst="rect">
            <a:avLst/>
          </a:prstGeom>
          <a:noFill/>
          <a:ln cap="flat" cmpd="sng" w="10775">
            <a:solidFill>
              <a:schemeClr val="lt1"/>
            </a:solidFill>
            <a:prstDash val="dash"/>
            <a:miter lim="800000"/>
            <a:headEnd len="sm" w="sm" type="none"/>
            <a:tailEnd len="sm" w="sm" type="none"/>
          </a:ln>
        </p:spPr>
        <p:txBody>
          <a:bodyPr anchorCtr="0" anchor="t" bIns="45700" lIns="91425" spcFirstLastPara="1" rIns="91425" wrap="square" tIns="45700">
            <a:normAutofit/>
          </a:bodyPr>
          <a:lstStyle>
            <a:lvl1pPr indent="-350520" lvl="0" marL="457200" algn="l">
              <a:lnSpc>
                <a:spcPct val="100000"/>
              </a:lnSpc>
              <a:spcBef>
                <a:spcPts val="700"/>
              </a:spcBef>
              <a:spcAft>
                <a:spcPts val="0"/>
              </a:spcAft>
              <a:buSzPts val="1920"/>
              <a:buChar char="⚫"/>
              <a:defRPr sz="2400"/>
            </a:lvl1pPr>
            <a:lvl2pPr indent="-355600" lvl="1" marL="914400" algn="l">
              <a:lnSpc>
                <a:spcPct val="100000"/>
              </a:lnSpc>
              <a:spcBef>
                <a:spcPts val="700"/>
              </a:spcBef>
              <a:spcAft>
                <a:spcPts val="0"/>
              </a:spcAft>
              <a:buSzPts val="2000"/>
              <a:buChar char="◦"/>
              <a:defRPr sz="2000"/>
            </a:lvl2pPr>
            <a:lvl3pPr indent="-342900" lvl="2" marL="1371600" algn="l">
              <a:lnSpc>
                <a:spcPct val="100000"/>
              </a:lnSpc>
              <a:spcBef>
                <a:spcPts val="700"/>
              </a:spcBef>
              <a:spcAft>
                <a:spcPts val="0"/>
              </a:spcAft>
              <a:buSzPts val="1800"/>
              <a:buChar char="●"/>
              <a:defRPr sz="1800"/>
            </a:lvl3pPr>
            <a:lvl4pPr indent="-330200" lvl="3" marL="1828800" algn="l">
              <a:lnSpc>
                <a:spcPct val="100000"/>
              </a:lnSpc>
              <a:spcBef>
                <a:spcPts val="700"/>
              </a:spcBef>
              <a:spcAft>
                <a:spcPts val="0"/>
              </a:spcAft>
              <a:buSzPts val="1600"/>
              <a:buChar char="●"/>
              <a:defRPr sz="1600"/>
            </a:lvl4pPr>
            <a:lvl5pPr indent="-330200" lvl="4" marL="2286000" algn="l">
              <a:lnSpc>
                <a:spcPct val="100000"/>
              </a:lnSpc>
              <a:spcBef>
                <a:spcPts val="700"/>
              </a:spcBef>
              <a:spcAft>
                <a:spcPts val="0"/>
              </a:spcAft>
              <a:buSzPts val="1600"/>
              <a:buChar char="●"/>
              <a:defRPr sz="16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2" name="Google Shape;52;p6"/>
          <p:cNvSpPr txBox="1"/>
          <p:nvPr>
            <p:ph idx="4" type="body"/>
          </p:nvPr>
        </p:nvSpPr>
        <p:spPr>
          <a:xfrm>
            <a:off x="4663440" y="969336"/>
            <a:ext cx="4023360" cy="4114800"/>
          </a:xfrm>
          <a:prstGeom prst="rect">
            <a:avLst/>
          </a:prstGeom>
          <a:noFill/>
          <a:ln cap="flat" cmpd="sng" w="10775">
            <a:solidFill>
              <a:schemeClr val="lt1"/>
            </a:solidFill>
            <a:prstDash val="dash"/>
            <a:miter lim="800000"/>
            <a:headEnd len="sm" w="sm" type="none"/>
            <a:tailEnd len="sm" w="sm" type="none"/>
          </a:ln>
        </p:spPr>
        <p:txBody>
          <a:bodyPr anchorCtr="0" anchor="t" bIns="45700" lIns="91425" spcFirstLastPara="1" rIns="91425" wrap="square" tIns="45700">
            <a:normAutofit/>
          </a:bodyPr>
          <a:lstStyle>
            <a:lvl1pPr indent="-350520" lvl="0" marL="457200" algn="l">
              <a:lnSpc>
                <a:spcPct val="100000"/>
              </a:lnSpc>
              <a:spcBef>
                <a:spcPts val="700"/>
              </a:spcBef>
              <a:spcAft>
                <a:spcPts val="0"/>
              </a:spcAft>
              <a:buSzPts val="1920"/>
              <a:buChar char="⚫"/>
              <a:defRPr sz="2400"/>
            </a:lvl1pPr>
            <a:lvl2pPr indent="-355600" lvl="1" marL="914400" algn="l">
              <a:lnSpc>
                <a:spcPct val="100000"/>
              </a:lnSpc>
              <a:spcBef>
                <a:spcPts val="700"/>
              </a:spcBef>
              <a:spcAft>
                <a:spcPts val="0"/>
              </a:spcAft>
              <a:buSzPts val="2000"/>
              <a:buChar char="◦"/>
              <a:defRPr sz="2000"/>
            </a:lvl2pPr>
            <a:lvl3pPr indent="-342900" lvl="2" marL="1371600" algn="l">
              <a:lnSpc>
                <a:spcPct val="100000"/>
              </a:lnSpc>
              <a:spcBef>
                <a:spcPts val="700"/>
              </a:spcBef>
              <a:spcAft>
                <a:spcPts val="0"/>
              </a:spcAft>
              <a:buSzPts val="1800"/>
              <a:buChar char="●"/>
              <a:defRPr sz="1800"/>
            </a:lvl3pPr>
            <a:lvl4pPr indent="-330200" lvl="3" marL="1828800" algn="l">
              <a:lnSpc>
                <a:spcPct val="100000"/>
              </a:lnSpc>
              <a:spcBef>
                <a:spcPts val="700"/>
              </a:spcBef>
              <a:spcAft>
                <a:spcPts val="0"/>
              </a:spcAft>
              <a:buSzPts val="1600"/>
              <a:buChar char="●"/>
              <a:defRPr sz="1600"/>
            </a:lvl4pPr>
            <a:lvl5pPr indent="-330200" lvl="4" marL="2286000" algn="l">
              <a:lnSpc>
                <a:spcPct val="100000"/>
              </a:lnSpc>
              <a:spcBef>
                <a:spcPts val="700"/>
              </a:spcBef>
              <a:spcAft>
                <a:spcPts val="0"/>
              </a:spcAft>
              <a:buSzPts val="1600"/>
              <a:buChar char="●"/>
              <a:defRPr sz="16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3" name="Google Shape;53;p6"/>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6"/>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6"/>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олько заголовок" type="titleOnly">
  <p:cSld name="TITLE_ONLY">
    <p:spTree>
      <p:nvGrpSpPr>
        <p:cNvPr id="56" name="Shape 56"/>
        <p:cNvGrpSpPr/>
        <p:nvPr/>
      </p:nvGrpSpPr>
      <p:grpSpPr>
        <a:xfrm>
          <a:off x="0" y="0"/>
          <a:ext cx="0" cy="0"/>
          <a:chOff x="0" y="0"/>
          <a:chExt cx="0" cy="0"/>
        </a:xfrm>
      </p:grpSpPr>
      <p:sp>
        <p:nvSpPr>
          <p:cNvPr id="57" name="Google Shape;57;p7"/>
          <p:cNvSpPr txBox="1"/>
          <p:nvPr>
            <p:ph type="title"/>
          </p:nvPr>
        </p:nvSpPr>
        <p:spPr>
          <a:xfrm>
            <a:off x="1435608" y="274320"/>
            <a:ext cx="749808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562214"/>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7"/>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7"/>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7"/>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Пустой слайд" showMasterSp="0" type="blank">
  <p:cSld name="BLANK">
    <p:spTree>
      <p:nvGrpSpPr>
        <p:cNvPr id="61" name="Shape 61"/>
        <p:cNvGrpSpPr/>
        <p:nvPr/>
      </p:nvGrpSpPr>
      <p:grpSpPr>
        <a:xfrm>
          <a:off x="0" y="0"/>
          <a:ext cx="0" cy="0"/>
          <a:chOff x="0" y="0"/>
          <a:chExt cx="0" cy="0"/>
        </a:xfrm>
      </p:grpSpPr>
      <p:sp>
        <p:nvSpPr>
          <p:cNvPr id="62" name="Google Shape;62;p8"/>
          <p:cNvSpPr/>
          <p:nvPr/>
        </p:nvSpPr>
        <p:spPr>
          <a:xfrm>
            <a:off x="1014984" y="0"/>
            <a:ext cx="8129016"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ill Sans"/>
              <a:ea typeface="Gill Sans"/>
              <a:cs typeface="Gill Sans"/>
              <a:sym typeface="Gill Sans"/>
            </a:endParaRPr>
          </a:p>
        </p:txBody>
      </p:sp>
      <p:sp>
        <p:nvSpPr>
          <p:cNvPr id="63" name="Google Shape;63;p8"/>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8"/>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8"/>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
        <p:nvSpPr>
          <p:cNvPr id="66" name="Google Shape;66;p8"/>
          <p:cNvSpPr/>
          <p:nvPr/>
        </p:nvSpPr>
        <p:spPr>
          <a:xfrm>
            <a:off x="1014984" y="-54"/>
            <a:ext cx="73152" cy="6858054"/>
          </a:xfrm>
          <a:prstGeom prst="rect">
            <a:avLst/>
          </a:prstGeom>
          <a:solidFill>
            <a:schemeClr val="lt1"/>
          </a:solidFill>
          <a:ln>
            <a:noFill/>
          </a:ln>
          <a:effectLst>
            <a:outerShdw blurRad="38550" rotWithShape="0" algn="tl" dir="10800000" dist="38000">
              <a:srgbClr val="6F6A5F">
                <a:alpha val="2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ill Sans"/>
              <a:ea typeface="Gill Sans"/>
              <a:cs typeface="Gill Sans"/>
              <a:sym typeface="Gill San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Объект с подписью" showMasterSp="0" type="objTx">
  <p:cSld name="OBJECT_WITH_CAPTION_TEXT">
    <p:spTree>
      <p:nvGrpSpPr>
        <p:cNvPr id="67" name="Shape 67"/>
        <p:cNvGrpSpPr/>
        <p:nvPr/>
      </p:nvGrpSpPr>
      <p:grpSpPr>
        <a:xfrm>
          <a:off x="0" y="0"/>
          <a:ext cx="0" cy="0"/>
          <a:chOff x="0" y="0"/>
          <a:chExt cx="0" cy="0"/>
        </a:xfrm>
      </p:grpSpPr>
      <p:sp>
        <p:nvSpPr>
          <p:cNvPr id="68" name="Google Shape;68;p9"/>
          <p:cNvSpPr txBox="1"/>
          <p:nvPr>
            <p:ph type="title"/>
          </p:nvPr>
        </p:nvSpPr>
        <p:spPr>
          <a:xfrm>
            <a:off x="457200" y="216778"/>
            <a:ext cx="3810000" cy="1162050"/>
          </a:xfrm>
          <a:prstGeom prst="rect">
            <a:avLst/>
          </a:prstGeom>
          <a:noFill/>
          <a:ln>
            <a:noFill/>
          </a:ln>
        </p:spPr>
        <p:txBody>
          <a:bodyPr anchorCtr="0" anchor="b" bIns="45700" lIns="91425" spcFirstLastPara="1" rIns="91425" wrap="square" tIns="45700">
            <a:normAutofit/>
          </a:bodyPr>
          <a:lstStyle>
            <a:lvl1pPr lvl="0" algn="l">
              <a:lnSpc>
                <a:spcPct val="90909"/>
              </a:lnSpc>
              <a:spcBef>
                <a:spcPts val="0"/>
              </a:spcBef>
              <a:spcAft>
                <a:spcPts val="0"/>
              </a:spcAft>
              <a:buClr>
                <a:srgbClr val="562214"/>
              </a:buClr>
              <a:buSzPts val="2200"/>
              <a:buFont typeface="Gill Sans"/>
              <a:buNone/>
              <a:defRPr b="1" sz="2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9"/>
          <p:cNvSpPr txBox="1"/>
          <p:nvPr>
            <p:ph idx="1" type="body"/>
          </p:nvPr>
        </p:nvSpPr>
        <p:spPr>
          <a:xfrm>
            <a:off x="457200" y="1406964"/>
            <a:ext cx="3810000" cy="6985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0"/>
              </a:spcBef>
              <a:spcAft>
                <a:spcPts val="0"/>
              </a:spcAft>
              <a:buSzPts val="1120"/>
              <a:buNone/>
              <a:defRPr sz="1400"/>
            </a:lvl1pPr>
            <a:lvl2pPr indent="-228600" lvl="1" marL="914400" algn="l">
              <a:lnSpc>
                <a:spcPct val="100000"/>
              </a:lnSpc>
              <a:spcBef>
                <a:spcPts val="550"/>
              </a:spcBef>
              <a:spcAft>
                <a:spcPts val="0"/>
              </a:spcAft>
              <a:buSzPts val="1200"/>
              <a:buNone/>
              <a:defRPr sz="1200"/>
            </a:lvl2pPr>
            <a:lvl3pPr indent="-228600" lvl="2" marL="1371600" algn="l">
              <a:lnSpc>
                <a:spcPct val="100000"/>
              </a:lnSpc>
              <a:spcBef>
                <a:spcPts val="200"/>
              </a:spcBef>
              <a:spcAft>
                <a:spcPts val="0"/>
              </a:spcAft>
              <a:buSzPts val="1000"/>
              <a:buNone/>
              <a:defRPr sz="1000"/>
            </a:lvl3pPr>
            <a:lvl4pPr indent="-228600" lvl="3" marL="1828800" algn="l">
              <a:lnSpc>
                <a:spcPct val="100000"/>
              </a:lnSpc>
              <a:spcBef>
                <a:spcPts val="180"/>
              </a:spcBef>
              <a:spcAft>
                <a:spcPts val="0"/>
              </a:spcAft>
              <a:buSzPts val="900"/>
              <a:buNone/>
              <a:defRPr sz="900"/>
            </a:lvl4pPr>
            <a:lvl5pPr indent="-228600" lvl="4" marL="2286000" algn="l">
              <a:lnSpc>
                <a:spcPct val="100000"/>
              </a:lnSpc>
              <a:spcBef>
                <a:spcPts val="180"/>
              </a:spcBef>
              <a:spcAft>
                <a:spcPts val="0"/>
              </a:spcAft>
              <a:buSzPts val="900"/>
              <a:buNone/>
              <a:defRPr sz="9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70" name="Google Shape;70;p9"/>
          <p:cNvSpPr txBox="1"/>
          <p:nvPr>
            <p:ph idx="2" type="body"/>
          </p:nvPr>
        </p:nvSpPr>
        <p:spPr>
          <a:xfrm>
            <a:off x="457200" y="2133600"/>
            <a:ext cx="8153400" cy="3992563"/>
          </a:xfrm>
          <a:prstGeom prst="rect">
            <a:avLst/>
          </a:prstGeom>
          <a:noFill/>
          <a:ln>
            <a:noFill/>
          </a:ln>
        </p:spPr>
        <p:txBody>
          <a:bodyPr anchorCtr="0" anchor="t" bIns="45700" lIns="91425" spcFirstLastPara="1" rIns="91425" wrap="square" tIns="45700">
            <a:normAutofit/>
          </a:bodyPr>
          <a:lstStyle>
            <a:lvl1pPr indent="-391160" lvl="0" marL="457200" algn="l">
              <a:lnSpc>
                <a:spcPct val="100000"/>
              </a:lnSpc>
              <a:spcBef>
                <a:spcPts val="600"/>
              </a:spcBef>
              <a:spcAft>
                <a:spcPts val="0"/>
              </a:spcAft>
              <a:buSzPts val="2560"/>
              <a:buChar char="⚫"/>
              <a:defRPr sz="3200"/>
            </a:lvl1pPr>
            <a:lvl2pPr indent="-406400" lvl="1" marL="914400" algn="l">
              <a:lnSpc>
                <a:spcPct val="100000"/>
              </a:lnSpc>
              <a:spcBef>
                <a:spcPts val="550"/>
              </a:spcBef>
              <a:spcAft>
                <a:spcPts val="0"/>
              </a:spcAft>
              <a:buSzPts val="2800"/>
              <a:buChar char="◦"/>
              <a:defRPr sz="2800"/>
            </a:lvl2pPr>
            <a:lvl3pPr indent="-381000" lvl="2" marL="1371600" algn="l">
              <a:lnSpc>
                <a:spcPct val="100000"/>
              </a:lnSpc>
              <a:spcBef>
                <a:spcPts val="480"/>
              </a:spcBef>
              <a:spcAft>
                <a:spcPts val="0"/>
              </a:spcAft>
              <a:buSzPts val="2400"/>
              <a:buChar char="●"/>
              <a:defRPr sz="2400"/>
            </a:lvl3pPr>
            <a:lvl4pPr indent="-355600" lvl="3" marL="1828800" algn="l">
              <a:lnSpc>
                <a:spcPct val="100000"/>
              </a:lnSpc>
              <a:spcBef>
                <a:spcPts val="400"/>
              </a:spcBef>
              <a:spcAft>
                <a:spcPts val="0"/>
              </a:spcAft>
              <a:buSzPts val="2000"/>
              <a:buChar char="●"/>
              <a:defRPr sz="2000"/>
            </a:lvl4pPr>
            <a:lvl5pPr indent="-355600" lvl="4" marL="2286000" algn="l">
              <a:lnSpc>
                <a:spcPct val="100000"/>
              </a:lnSpc>
              <a:spcBef>
                <a:spcPts val="400"/>
              </a:spcBef>
              <a:spcAft>
                <a:spcPts val="0"/>
              </a:spcAft>
              <a:buSzPts val="2000"/>
              <a:buChar char="●"/>
              <a:defRPr sz="20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71" name="Google Shape;71;p9"/>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9"/>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9"/>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Рисунок с подписью" showMasterSp="0" type="picTx">
  <p:cSld name="PICTURE_WITH_CAPTION_TEXT">
    <p:spTree>
      <p:nvGrpSpPr>
        <p:cNvPr id="74" name="Shape 74"/>
        <p:cNvGrpSpPr/>
        <p:nvPr/>
      </p:nvGrpSpPr>
      <p:grpSpPr>
        <a:xfrm>
          <a:off x="0" y="0"/>
          <a:ext cx="0" cy="0"/>
          <a:chOff x="0" y="0"/>
          <a:chExt cx="0" cy="0"/>
        </a:xfrm>
      </p:grpSpPr>
      <p:sp>
        <p:nvSpPr>
          <p:cNvPr id="75" name="Google Shape;75;p10"/>
          <p:cNvSpPr txBox="1"/>
          <p:nvPr>
            <p:ph type="title"/>
          </p:nvPr>
        </p:nvSpPr>
        <p:spPr>
          <a:xfrm>
            <a:off x="5886896" y="1066800"/>
            <a:ext cx="2743200" cy="19812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rgbClr val="562214"/>
              </a:buClr>
              <a:buSzPts val="2100"/>
              <a:buFont typeface="Gill Sans"/>
              <a:buNone/>
              <a:defRPr b="1" sz="21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0"/>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0"/>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0"/>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
        <p:nvSpPr>
          <p:cNvPr id="79" name="Google Shape;79;p10"/>
          <p:cNvSpPr/>
          <p:nvPr/>
        </p:nvSpPr>
        <p:spPr>
          <a:xfrm>
            <a:off x="762000" y="1066800"/>
            <a:ext cx="4572000" cy="4572000"/>
          </a:xfrm>
          <a:prstGeom prst="rect">
            <a:avLst/>
          </a:prstGeom>
          <a:solidFill>
            <a:srgbClr val="FFFFFF"/>
          </a:solidFill>
          <a:ln cap="sq" cmpd="sng" w="88900">
            <a:solidFill>
              <a:srgbClr val="FFFFFF"/>
            </a:solidFill>
            <a:prstDash val="solid"/>
            <a:miter lim="800000"/>
            <a:headEnd len="sm" w="sm" type="none"/>
            <a:tailEnd len="sm" w="sm" type="none"/>
          </a:ln>
          <a:effectLst>
            <a:outerShdw blurRad="55500" rotWithShape="0" algn="tl" dir="5400000" dist="18500">
              <a:srgbClr val="000000">
                <a:alpha val="34901"/>
              </a:srgbClr>
            </a:outerShdw>
          </a:effectLst>
        </p:spPr>
        <p:txBody>
          <a:bodyPr anchorCtr="0" anchor="t" bIns="45700" lIns="91425" spcFirstLastPara="1" rIns="91425" wrap="square" tIns="274300">
            <a:noAutofit/>
          </a:bodyPr>
          <a:lstStyle/>
          <a:p>
            <a:pPr indent="0" lvl="0" marL="0" marR="0" rtl="0" algn="l">
              <a:lnSpc>
                <a:spcPct val="93750"/>
              </a:lnSpc>
              <a:spcBef>
                <a:spcPts val="0"/>
              </a:spcBef>
              <a:spcAft>
                <a:spcPts val="0"/>
              </a:spcAft>
              <a:buClr>
                <a:schemeClr val="accent1"/>
              </a:buClr>
              <a:buSzPts val="2560"/>
              <a:buFont typeface="Noto Sans Symbols"/>
              <a:buNone/>
            </a:pPr>
            <a:r>
              <a:t/>
            </a:r>
            <a:endParaRPr sz="3200">
              <a:solidFill>
                <a:schemeClr val="dk1"/>
              </a:solidFill>
              <a:latin typeface="Gill Sans"/>
              <a:ea typeface="Gill Sans"/>
              <a:cs typeface="Gill Sans"/>
              <a:sym typeface="Gill Sans"/>
            </a:endParaRPr>
          </a:p>
        </p:txBody>
      </p:sp>
      <p:sp>
        <p:nvSpPr>
          <p:cNvPr id="80" name="Google Shape;80;p10"/>
          <p:cNvSpPr/>
          <p:nvPr>
            <p:ph idx="2" type="pic"/>
          </p:nvPr>
        </p:nvSpPr>
        <p:spPr>
          <a:xfrm>
            <a:off x="838200" y="1143003"/>
            <a:ext cx="4419600" cy="3514531"/>
          </a:xfrm>
          <a:prstGeom prst="roundRect">
            <a:avLst>
              <a:gd fmla="val 783" name="adj"/>
            </a:avLst>
          </a:prstGeom>
          <a:solidFill>
            <a:schemeClr val="lt2"/>
          </a:solidFill>
          <a:ln>
            <a:noFill/>
          </a:ln>
        </p:spPr>
      </p:sp>
      <p:sp>
        <p:nvSpPr>
          <p:cNvPr id="81" name="Google Shape;81;p10"/>
          <p:cNvSpPr/>
          <p:nvPr/>
        </p:nvSpPr>
        <p:spPr>
          <a:xfrm rot="-2131329">
            <a:off x="396725" y="954341"/>
            <a:ext cx="685800" cy="204310"/>
          </a:xfrm>
          <a:prstGeom prst="flowChartProcess">
            <a:avLst/>
          </a:prstGeom>
          <a:solidFill>
            <a:srgbClr val="FBFBFB">
              <a:alpha val="44705"/>
            </a:srgbClr>
          </a:solidFill>
          <a:ln cap="rnd" cmpd="sng" w="9525">
            <a:solidFill>
              <a:srgbClr val="FFFFFF"/>
            </a:solidFill>
            <a:prstDash val="solid"/>
            <a:round/>
            <a:headEnd len="sm" w="sm" type="none"/>
            <a:tailEnd len="sm" w="sm" type="none"/>
          </a:ln>
          <a:effectLst>
            <a:outerShdw blurRad="25400" sx="96000" rotWithShape="0" algn="tl" dir="3300000" dist="25400" sy="96000">
              <a:srgbClr val="EAD8B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ill Sans"/>
              <a:ea typeface="Gill Sans"/>
              <a:cs typeface="Gill Sans"/>
              <a:sym typeface="Gill Sans"/>
            </a:endParaRPr>
          </a:p>
        </p:txBody>
      </p:sp>
      <p:sp>
        <p:nvSpPr>
          <p:cNvPr id="82" name="Google Shape;82;p10"/>
          <p:cNvSpPr/>
          <p:nvPr/>
        </p:nvSpPr>
        <p:spPr>
          <a:xfrm flipH="1" rot="2103354">
            <a:off x="5003667" y="936786"/>
            <a:ext cx="649224" cy="204310"/>
          </a:xfrm>
          <a:prstGeom prst="flowChartProcess">
            <a:avLst/>
          </a:prstGeom>
          <a:solidFill>
            <a:srgbClr val="FBFBFB">
              <a:alpha val="44705"/>
            </a:srgbClr>
          </a:solidFill>
          <a:ln cap="rnd" cmpd="sng" w="9525">
            <a:solidFill>
              <a:srgbClr val="FFFFFF"/>
            </a:solidFill>
            <a:prstDash val="solid"/>
            <a:round/>
            <a:headEnd len="sm" w="sm" type="none"/>
            <a:tailEnd len="sm" w="sm" type="none"/>
          </a:ln>
          <a:effectLst>
            <a:outerShdw blurRad="25400" sx="96000" rotWithShape="0" algn="tl" dir="3300000" dist="25400" sy="96000">
              <a:schemeClr val="lt2">
                <a:alpha val="20000"/>
              </a:scheme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ill Sans"/>
              <a:ea typeface="Gill Sans"/>
              <a:cs typeface="Gill Sans"/>
              <a:sym typeface="Gill Sans"/>
            </a:endParaRPr>
          </a:p>
        </p:txBody>
      </p:sp>
      <p:sp>
        <p:nvSpPr>
          <p:cNvPr id="83" name="Google Shape;83;p10"/>
          <p:cNvSpPr txBox="1"/>
          <p:nvPr>
            <p:ph idx="1" type="body"/>
          </p:nvPr>
        </p:nvSpPr>
        <p:spPr>
          <a:xfrm>
            <a:off x="838200" y="4800600"/>
            <a:ext cx="4419600" cy="762000"/>
          </a:xfrm>
          <a:prstGeom prst="rect">
            <a:avLst/>
          </a:prstGeom>
          <a:noFill/>
          <a:ln>
            <a:noFill/>
          </a:ln>
        </p:spPr>
        <p:txBody>
          <a:bodyPr anchorCtr="0" anchor="ctr" bIns="45700" lIns="91425" spcFirstLastPara="1" rIns="91425" wrap="square" tIns="45700">
            <a:normAutofit/>
          </a:bodyPr>
          <a:lstStyle>
            <a:lvl1pPr indent="-228600" lvl="0" marL="457200" algn="l">
              <a:lnSpc>
                <a:spcPct val="114285"/>
              </a:lnSpc>
              <a:spcBef>
                <a:spcPts val="0"/>
              </a:spcBef>
              <a:spcAft>
                <a:spcPts val="0"/>
              </a:spcAft>
              <a:buSzPts val="1120"/>
              <a:buNone/>
              <a:defRPr sz="1400">
                <a:solidFill>
                  <a:srgbClr val="777777"/>
                </a:solidFill>
              </a:defRPr>
            </a:lvl1pPr>
            <a:lvl2pPr indent="-304800" lvl="1" marL="914400" algn="l">
              <a:lnSpc>
                <a:spcPct val="100000"/>
              </a:lnSpc>
              <a:spcBef>
                <a:spcPts val="550"/>
              </a:spcBef>
              <a:spcAft>
                <a:spcPts val="0"/>
              </a:spcAft>
              <a:buSzPts val="1200"/>
              <a:buChar char="◦"/>
              <a:defRPr sz="1200"/>
            </a:lvl2pPr>
            <a:lvl3pPr indent="-292100" lvl="2" marL="1371600" algn="l">
              <a:lnSpc>
                <a:spcPct val="100000"/>
              </a:lnSpc>
              <a:spcBef>
                <a:spcPts val="200"/>
              </a:spcBef>
              <a:spcAft>
                <a:spcPts val="0"/>
              </a:spcAft>
              <a:buSzPts val="1000"/>
              <a:buChar char="●"/>
              <a:defRPr sz="1000"/>
            </a:lvl3pPr>
            <a:lvl4pPr indent="-285750" lvl="3" marL="1828800" algn="l">
              <a:lnSpc>
                <a:spcPct val="100000"/>
              </a:lnSpc>
              <a:spcBef>
                <a:spcPts val="180"/>
              </a:spcBef>
              <a:spcAft>
                <a:spcPts val="0"/>
              </a:spcAft>
              <a:buSzPts val="900"/>
              <a:buChar char="●"/>
              <a:defRPr sz="900"/>
            </a:lvl4pPr>
            <a:lvl5pPr indent="-285750" lvl="4" marL="2286000" algn="l">
              <a:lnSpc>
                <a:spcPct val="100000"/>
              </a:lnSpc>
              <a:spcBef>
                <a:spcPts val="180"/>
              </a:spcBef>
              <a:spcAft>
                <a:spcPts val="0"/>
              </a:spcAft>
              <a:buSzPts val="900"/>
              <a:buChar char="●"/>
              <a:defRPr sz="9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rotWithShape="1">
          <a:blip r:embed="rId1">
            <a:alphaModFix/>
          </a:blip>
          <a:tile algn="tl" flip="xy" tx="0" sx="90000" ty="0" sy="90000"/>
        </a:blipFill>
      </p:bgPr>
    </p:bg>
    <p:spTree>
      <p:nvGrpSpPr>
        <p:cNvPr id="5" name="Shape 5"/>
        <p:cNvGrpSpPr/>
        <p:nvPr/>
      </p:nvGrpSpPr>
      <p:grpSpPr>
        <a:xfrm>
          <a:off x="0" y="0"/>
          <a:ext cx="0" cy="0"/>
          <a:chOff x="0" y="0"/>
          <a:chExt cx="0" cy="0"/>
        </a:xfrm>
      </p:grpSpPr>
      <p:sp>
        <p:nvSpPr>
          <p:cNvPr id="6" name="Google Shape;6;p1"/>
          <p:cNvSpPr/>
          <p:nvPr/>
        </p:nvSpPr>
        <p:spPr>
          <a:xfrm>
            <a:off x="-815927" y="-815922"/>
            <a:ext cx="1638887" cy="1638887"/>
          </a:xfrm>
          <a:prstGeom prst="pie">
            <a:avLst>
              <a:gd fmla="val 0" name="adj1"/>
              <a:gd fmla="val 5402120" name="adj2"/>
            </a:avLst>
          </a:prstGeom>
          <a:solidFill>
            <a:srgbClr val="FEF9F3">
              <a:alpha val="32941"/>
            </a:srgbClr>
          </a:solidFill>
          <a:ln cap="rnd" cmpd="sng" w="9525">
            <a:solidFill>
              <a:srgbClr val="D1C19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
        <p:nvSpPr>
          <p:cNvPr id="7" name="Google Shape;7;p1"/>
          <p:cNvSpPr/>
          <p:nvPr/>
        </p:nvSpPr>
        <p:spPr>
          <a:xfrm>
            <a:off x="168816" y="21102"/>
            <a:ext cx="1702191" cy="1702191"/>
          </a:xfrm>
          <a:prstGeom prst="ellipse">
            <a:avLst/>
          </a:prstGeom>
          <a:noFill/>
          <a:ln cap="rnd" cmpd="sng" w="27300">
            <a:solidFill>
              <a:srgbClr val="FFF5DB"/>
            </a:solidFill>
            <a:prstDash val="solid"/>
            <a:round/>
            <a:headEnd len="sm" w="sm" type="none"/>
            <a:tailEnd len="sm" w="sm" type="none"/>
          </a:ln>
          <a:effectLst>
            <a:outerShdw blurRad="25400" rotWithShape="0" algn="tl" dir="5400000" dist="25400">
              <a:srgbClr val="ADA48C">
                <a:alpha val="8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
        <p:nvSpPr>
          <p:cNvPr id="8" name="Google Shape;8;p1"/>
          <p:cNvSpPr/>
          <p:nvPr/>
        </p:nvSpPr>
        <p:spPr>
          <a:xfrm rot="2315675">
            <a:off x="182881" y="1055077"/>
            <a:ext cx="1125717" cy="1102624"/>
          </a:xfrm>
          <a:prstGeom prst="donut">
            <a:avLst>
              <a:gd fmla="val 11833" name="adj"/>
            </a:avLst>
          </a:prstGeom>
          <a:gradFill>
            <a:gsLst>
              <a:gs pos="0">
                <a:srgbClr val="FEFBF4">
                  <a:alpha val="69803"/>
                </a:srgbClr>
              </a:gs>
              <a:gs pos="70000">
                <a:srgbClr val="FFFDF8">
                  <a:alpha val="54901"/>
                </a:srgbClr>
              </a:gs>
              <a:gs pos="100000">
                <a:srgbClr val="EDCF8C">
                  <a:alpha val="60000"/>
                </a:srgbClr>
              </a:gs>
            </a:gsLst>
            <a:path path="circle">
              <a:fillToRect b="100%" r="100%"/>
            </a:path>
            <a:tileRect l="-100%" t="-100%"/>
          </a:gradFill>
          <a:ln cap="rnd" cmpd="sng" w="9525">
            <a:solidFill>
              <a:srgbClr val="C5B390"/>
            </a:solidFill>
            <a:prstDash val="solid"/>
            <a:round/>
            <a:headEnd len="sm" w="sm" type="none"/>
            <a:tailEnd len="sm" w="sm" type="none"/>
          </a:ln>
          <a:effectLst>
            <a:outerShdw blurRad="12700" rotWithShape="0" algn="tl" dir="4500000" dist="15000">
              <a:srgbClr val="564E4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
        <p:nvSpPr>
          <p:cNvPr id="9" name="Google Shape;9;p1"/>
          <p:cNvSpPr/>
          <p:nvPr/>
        </p:nvSpPr>
        <p:spPr>
          <a:xfrm>
            <a:off x="1012873" y="-54"/>
            <a:ext cx="8131127" cy="6858054"/>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
        <p:nvSpPr>
          <p:cNvPr id="10" name="Google Shape;10;p1"/>
          <p:cNvSpPr txBox="1"/>
          <p:nvPr>
            <p:ph type="title"/>
          </p:nvPr>
        </p:nvSpPr>
        <p:spPr>
          <a:xfrm>
            <a:off x="1435608" y="274638"/>
            <a:ext cx="7498080" cy="1143000"/>
          </a:xfrm>
          <a:prstGeom prst="rect">
            <a:avLst/>
          </a:prstGeom>
          <a:noFill/>
          <a:ln>
            <a:noFill/>
          </a:ln>
        </p:spPr>
        <p:txBody>
          <a:bodyPr anchorCtr="0" anchor="ctr" bIns="45700" lIns="91425" spcFirstLastPara="1" rIns="91425" wrap="square" tIns="45700">
            <a:normAutofit/>
          </a:bodyPr>
          <a:lstStyle>
            <a:lvl1pPr lvl="0" marR="0" rtl="0" algn="l">
              <a:spcBef>
                <a:spcPts val="0"/>
              </a:spcBef>
              <a:spcAft>
                <a:spcPts val="0"/>
              </a:spcAft>
              <a:buClr>
                <a:srgbClr val="562214"/>
              </a:buClr>
              <a:buSzPts val="4300"/>
              <a:buFont typeface="Gill Sans"/>
              <a:buNone/>
              <a:defRPr b="0" i="0" sz="4300" u="none" cap="none" strike="noStrike">
                <a:solidFill>
                  <a:srgbClr val="562214"/>
                </a:solidFill>
                <a:latin typeface="Gill Sans"/>
                <a:ea typeface="Gill Sans"/>
                <a:cs typeface="Gill Sans"/>
                <a:sym typeface="Gill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1435608" y="1447800"/>
            <a:ext cx="7498080" cy="4800600"/>
          </a:xfrm>
          <a:prstGeom prst="rect">
            <a:avLst/>
          </a:prstGeom>
          <a:noFill/>
          <a:ln>
            <a:noFill/>
          </a:ln>
        </p:spPr>
        <p:txBody>
          <a:bodyPr anchorCtr="0" anchor="t" bIns="45700" lIns="91425" spcFirstLastPara="1" rIns="91425" wrap="square" tIns="45700">
            <a:normAutofit/>
          </a:bodyPr>
          <a:lstStyle>
            <a:lvl1pPr indent="-391160" lvl="0" marL="457200" marR="0" rtl="0" algn="l">
              <a:lnSpc>
                <a:spcPct val="100000"/>
              </a:lnSpc>
              <a:spcBef>
                <a:spcPts val="600"/>
              </a:spcBef>
              <a:spcAft>
                <a:spcPts val="0"/>
              </a:spcAft>
              <a:buClr>
                <a:schemeClr val="accent1"/>
              </a:buClr>
              <a:buSzPts val="2560"/>
              <a:buFont typeface="Noto Sans Symbols"/>
              <a:buChar char="⚫"/>
              <a:defRPr b="0" i="0" sz="3200" u="none" cap="none" strike="noStrike">
                <a:solidFill>
                  <a:schemeClr val="dk1"/>
                </a:solidFill>
                <a:latin typeface="Gill Sans"/>
                <a:ea typeface="Gill Sans"/>
                <a:cs typeface="Gill Sans"/>
                <a:sym typeface="Gill Sans"/>
              </a:defRPr>
            </a:lvl1pPr>
            <a:lvl2pPr indent="-406400" lvl="1" marL="914400" marR="0" rtl="0" algn="l">
              <a:lnSpc>
                <a:spcPct val="100000"/>
              </a:lnSpc>
              <a:spcBef>
                <a:spcPts val="550"/>
              </a:spcBef>
              <a:spcAft>
                <a:spcPts val="0"/>
              </a:spcAft>
              <a:buClr>
                <a:schemeClr val="accent1"/>
              </a:buClr>
              <a:buSzPts val="2800"/>
              <a:buFont typeface="Verdana"/>
              <a:buChar char="◦"/>
              <a:defRPr b="0" i="0" sz="2800" u="none" cap="none" strike="noStrike">
                <a:solidFill>
                  <a:schemeClr val="dk1"/>
                </a:solidFill>
                <a:latin typeface="Gill Sans"/>
                <a:ea typeface="Gill Sans"/>
                <a:cs typeface="Gill Sans"/>
                <a:sym typeface="Gill Sans"/>
              </a:defRPr>
            </a:lvl2pPr>
            <a:lvl3pPr indent="-381000" lvl="2" marL="1371600" marR="0" rtl="0" algn="l">
              <a:lnSpc>
                <a:spcPct val="100000"/>
              </a:lnSpc>
              <a:spcBef>
                <a:spcPts val="480"/>
              </a:spcBef>
              <a:spcAft>
                <a:spcPts val="0"/>
              </a:spcAft>
              <a:buClr>
                <a:schemeClr val="accent2"/>
              </a:buClr>
              <a:buSzPts val="2400"/>
              <a:buFont typeface="Noto Sans Symbols"/>
              <a:buChar char="●"/>
              <a:defRPr b="0" i="0" sz="2400" u="none" cap="none" strike="noStrike">
                <a:solidFill>
                  <a:schemeClr val="dk1"/>
                </a:solidFill>
                <a:latin typeface="Gill Sans"/>
                <a:ea typeface="Gill Sans"/>
                <a:cs typeface="Gill Sans"/>
                <a:sym typeface="Gill Sans"/>
              </a:defRPr>
            </a:lvl3pPr>
            <a:lvl4pPr indent="-355600" lvl="3" marL="1828800" marR="0" rtl="0" algn="l">
              <a:lnSpc>
                <a:spcPct val="100000"/>
              </a:lnSpc>
              <a:spcBef>
                <a:spcPts val="400"/>
              </a:spcBef>
              <a:spcAft>
                <a:spcPts val="0"/>
              </a:spcAft>
              <a:buClr>
                <a:schemeClr val="accent3"/>
              </a:buClr>
              <a:buSzPts val="2000"/>
              <a:buFont typeface="Noto Sans Symbols"/>
              <a:buChar char="●"/>
              <a:defRPr b="0" i="0" sz="2000" u="none" cap="none" strike="noStrike">
                <a:solidFill>
                  <a:schemeClr val="dk1"/>
                </a:solidFill>
                <a:latin typeface="Gill Sans"/>
                <a:ea typeface="Gill Sans"/>
                <a:cs typeface="Gill Sans"/>
                <a:sym typeface="Gill Sans"/>
              </a:defRPr>
            </a:lvl4pPr>
            <a:lvl5pPr indent="-355600" lvl="4" marL="2286000" marR="0" rtl="0" algn="l">
              <a:lnSpc>
                <a:spcPct val="100000"/>
              </a:lnSpc>
              <a:spcBef>
                <a:spcPts val="400"/>
              </a:spcBef>
              <a:spcAft>
                <a:spcPts val="0"/>
              </a:spcAft>
              <a:buClr>
                <a:schemeClr val="accent4"/>
              </a:buClr>
              <a:buSzPts val="2000"/>
              <a:buFont typeface="Noto Sans Symbols"/>
              <a:buChar char="●"/>
              <a:defRPr b="0" i="0" sz="2000" u="none" cap="none" strike="noStrike">
                <a:solidFill>
                  <a:schemeClr val="dk1"/>
                </a:solidFill>
                <a:latin typeface="Gill Sans"/>
                <a:ea typeface="Gill Sans"/>
                <a:cs typeface="Gill Sans"/>
                <a:sym typeface="Gill Sans"/>
              </a:defRPr>
            </a:lvl5pPr>
            <a:lvl6pPr indent="-355600" lvl="5" marL="2743200" marR="0" rtl="0" algn="l">
              <a:lnSpc>
                <a:spcPct val="100000"/>
              </a:lnSpc>
              <a:spcBef>
                <a:spcPts val="400"/>
              </a:spcBef>
              <a:spcAft>
                <a:spcPts val="0"/>
              </a:spcAft>
              <a:buClr>
                <a:schemeClr val="accent5"/>
              </a:buClr>
              <a:buSzPts val="2000"/>
              <a:buFont typeface="Noto Sans Symbols"/>
              <a:buChar char="●"/>
              <a:defRPr b="0" i="0" sz="2000" u="none" cap="none" strike="noStrike">
                <a:solidFill>
                  <a:schemeClr val="dk1"/>
                </a:solidFill>
                <a:latin typeface="Gill Sans"/>
                <a:ea typeface="Gill Sans"/>
                <a:cs typeface="Gill Sans"/>
                <a:sym typeface="Gill Sans"/>
              </a:defRPr>
            </a:lvl6pPr>
            <a:lvl7pPr indent="-355600" lvl="6" marL="3200400" marR="0" rtl="0" algn="l">
              <a:lnSpc>
                <a:spcPct val="100000"/>
              </a:lnSpc>
              <a:spcBef>
                <a:spcPts val="400"/>
              </a:spcBef>
              <a:spcAft>
                <a:spcPts val="0"/>
              </a:spcAft>
              <a:buClr>
                <a:schemeClr val="accent6"/>
              </a:buClr>
              <a:buSzPts val="2000"/>
              <a:buFont typeface="Noto Sans Symbols"/>
              <a:buChar char="●"/>
              <a:defRPr b="0" i="0" sz="2000" u="none" cap="none" strike="noStrike">
                <a:solidFill>
                  <a:schemeClr val="dk1"/>
                </a:solidFill>
                <a:latin typeface="Gill Sans"/>
                <a:ea typeface="Gill Sans"/>
                <a:cs typeface="Gill Sans"/>
                <a:sym typeface="Gill Sans"/>
              </a:defRPr>
            </a:lvl7pPr>
            <a:lvl8pPr indent="-355600" lvl="7" marL="3657600" marR="0" rtl="0" algn="l">
              <a:lnSpc>
                <a:spcPct val="100000"/>
              </a:lnSpc>
              <a:spcBef>
                <a:spcPts val="400"/>
              </a:spcBef>
              <a:spcAft>
                <a:spcPts val="0"/>
              </a:spcAft>
              <a:buClr>
                <a:schemeClr val="accent6"/>
              </a:buClr>
              <a:buSzPts val="2000"/>
              <a:buFont typeface="Noto Sans Symbols"/>
              <a:buChar char="●"/>
              <a:defRPr b="0" i="0" sz="2000" u="none" cap="none" strike="noStrike">
                <a:solidFill>
                  <a:schemeClr val="dk1"/>
                </a:solidFill>
                <a:latin typeface="Gill Sans"/>
                <a:ea typeface="Gill Sans"/>
                <a:cs typeface="Gill Sans"/>
                <a:sym typeface="Gill Sans"/>
              </a:defRPr>
            </a:lvl8pPr>
            <a:lvl9pPr indent="-355600" lvl="8" marL="4114800" marR="0" rtl="0" algn="l">
              <a:lnSpc>
                <a:spcPct val="100000"/>
              </a:lnSpc>
              <a:spcBef>
                <a:spcPts val="400"/>
              </a:spcBef>
              <a:spcAft>
                <a:spcPts val="0"/>
              </a:spcAft>
              <a:buClr>
                <a:schemeClr val="accent6"/>
              </a:buClr>
              <a:buSzPts val="2000"/>
              <a:buFont typeface="Noto Sans Symbols"/>
              <a:buChar char="●"/>
              <a:defRPr b="0" i="0" sz="2000" u="none" cap="none" strike="noStrike">
                <a:solidFill>
                  <a:schemeClr val="dk1"/>
                </a:solidFill>
                <a:latin typeface="Gill Sans"/>
                <a:ea typeface="Gill Sans"/>
                <a:cs typeface="Gill Sans"/>
                <a:sym typeface="Gill Sans"/>
              </a:defRPr>
            </a:lvl9pPr>
          </a:lstStyle>
          <a:p/>
        </p:txBody>
      </p:sp>
      <p:sp>
        <p:nvSpPr>
          <p:cNvPr id="12" name="Google Shape;12;p1"/>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marR="0" rtl="0" algn="r">
              <a:spcBef>
                <a:spcPts val="0"/>
              </a:spcBef>
              <a:spcAft>
                <a:spcPts val="0"/>
              </a:spcAft>
              <a:buSzPts val="1400"/>
              <a:buNone/>
              <a:defRPr b="0" i="0" sz="1200" u="none" cap="none" strike="noStrike">
                <a:solidFill>
                  <a:srgbClr val="B3A787"/>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3" name="Google Shape;13;p1"/>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B3A787"/>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4" name="Google Shape;14;p1"/>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marR="0" rtl="0" algn="ctr">
              <a:spcBef>
                <a:spcPts val="0"/>
              </a:spcBef>
              <a:buNone/>
              <a:defRPr b="0" i="0" sz="1200" u="none" cap="none" strike="noStrike">
                <a:solidFill>
                  <a:srgbClr val="B3A787"/>
                </a:solidFill>
                <a:latin typeface="Gill Sans"/>
                <a:ea typeface="Gill Sans"/>
                <a:cs typeface="Gill Sans"/>
                <a:sym typeface="Gill Sans"/>
              </a:defRPr>
            </a:lvl1pPr>
            <a:lvl2pPr indent="0" lvl="1" marL="0" marR="0" rtl="0" algn="ctr">
              <a:spcBef>
                <a:spcPts val="0"/>
              </a:spcBef>
              <a:buNone/>
              <a:defRPr b="0" i="0" sz="1200" u="none" cap="none" strike="noStrike">
                <a:solidFill>
                  <a:srgbClr val="B3A787"/>
                </a:solidFill>
                <a:latin typeface="Gill Sans"/>
                <a:ea typeface="Gill Sans"/>
                <a:cs typeface="Gill Sans"/>
                <a:sym typeface="Gill Sans"/>
              </a:defRPr>
            </a:lvl2pPr>
            <a:lvl3pPr indent="0" lvl="2" marL="0" marR="0" rtl="0" algn="ctr">
              <a:spcBef>
                <a:spcPts val="0"/>
              </a:spcBef>
              <a:buNone/>
              <a:defRPr b="0" i="0" sz="1200" u="none" cap="none" strike="noStrike">
                <a:solidFill>
                  <a:srgbClr val="B3A787"/>
                </a:solidFill>
                <a:latin typeface="Gill Sans"/>
                <a:ea typeface="Gill Sans"/>
                <a:cs typeface="Gill Sans"/>
                <a:sym typeface="Gill Sans"/>
              </a:defRPr>
            </a:lvl3pPr>
            <a:lvl4pPr indent="0" lvl="3" marL="0" marR="0" rtl="0" algn="ctr">
              <a:spcBef>
                <a:spcPts val="0"/>
              </a:spcBef>
              <a:buNone/>
              <a:defRPr b="0" i="0" sz="1200" u="none" cap="none" strike="noStrike">
                <a:solidFill>
                  <a:srgbClr val="B3A787"/>
                </a:solidFill>
                <a:latin typeface="Gill Sans"/>
                <a:ea typeface="Gill Sans"/>
                <a:cs typeface="Gill Sans"/>
                <a:sym typeface="Gill Sans"/>
              </a:defRPr>
            </a:lvl4pPr>
            <a:lvl5pPr indent="0" lvl="4" marL="0" marR="0" rtl="0" algn="ctr">
              <a:spcBef>
                <a:spcPts val="0"/>
              </a:spcBef>
              <a:buNone/>
              <a:defRPr b="0" i="0" sz="1200" u="none" cap="none" strike="noStrike">
                <a:solidFill>
                  <a:srgbClr val="B3A787"/>
                </a:solidFill>
                <a:latin typeface="Gill Sans"/>
                <a:ea typeface="Gill Sans"/>
                <a:cs typeface="Gill Sans"/>
                <a:sym typeface="Gill Sans"/>
              </a:defRPr>
            </a:lvl5pPr>
            <a:lvl6pPr indent="0" lvl="5" marL="0" marR="0" rtl="0" algn="ctr">
              <a:spcBef>
                <a:spcPts val="0"/>
              </a:spcBef>
              <a:buNone/>
              <a:defRPr b="0" i="0" sz="1200" u="none" cap="none" strike="noStrike">
                <a:solidFill>
                  <a:srgbClr val="B3A787"/>
                </a:solidFill>
                <a:latin typeface="Gill Sans"/>
                <a:ea typeface="Gill Sans"/>
                <a:cs typeface="Gill Sans"/>
                <a:sym typeface="Gill Sans"/>
              </a:defRPr>
            </a:lvl6pPr>
            <a:lvl7pPr indent="0" lvl="6" marL="0" marR="0" rtl="0" algn="ctr">
              <a:spcBef>
                <a:spcPts val="0"/>
              </a:spcBef>
              <a:buNone/>
              <a:defRPr b="0" i="0" sz="1200" u="none" cap="none" strike="noStrike">
                <a:solidFill>
                  <a:srgbClr val="B3A787"/>
                </a:solidFill>
                <a:latin typeface="Gill Sans"/>
                <a:ea typeface="Gill Sans"/>
                <a:cs typeface="Gill Sans"/>
                <a:sym typeface="Gill Sans"/>
              </a:defRPr>
            </a:lvl7pPr>
            <a:lvl8pPr indent="0" lvl="7" marL="0" marR="0" rtl="0" algn="ctr">
              <a:spcBef>
                <a:spcPts val="0"/>
              </a:spcBef>
              <a:buNone/>
              <a:defRPr b="0" i="0" sz="1200" u="none" cap="none" strike="noStrike">
                <a:solidFill>
                  <a:srgbClr val="B3A787"/>
                </a:solidFill>
                <a:latin typeface="Gill Sans"/>
                <a:ea typeface="Gill Sans"/>
                <a:cs typeface="Gill Sans"/>
                <a:sym typeface="Gill Sans"/>
              </a:defRPr>
            </a:lvl8pPr>
            <a:lvl9pPr indent="0" lvl="8" marL="0" marR="0" rtl="0" algn="ctr">
              <a:spcBef>
                <a:spcPts val="0"/>
              </a:spcBef>
              <a:buNone/>
              <a:defRPr b="0" i="0" sz="1200" u="none" cap="none" strike="noStrike">
                <a:solidFill>
                  <a:srgbClr val="B3A787"/>
                </a:solidFill>
                <a:latin typeface="Gill Sans"/>
                <a:ea typeface="Gill Sans"/>
                <a:cs typeface="Gill Sans"/>
                <a:sym typeface="Gill Sans"/>
              </a:defRPr>
            </a:lvl9pPr>
          </a:lstStyle>
          <a:p>
            <a:pPr indent="0" lvl="0" marL="0" rtl="0" algn="ctr">
              <a:spcBef>
                <a:spcPts val="0"/>
              </a:spcBef>
              <a:spcAft>
                <a:spcPts val="0"/>
              </a:spcAft>
              <a:buNone/>
            </a:pPr>
            <a:fld id="{00000000-1234-1234-1234-123412341234}" type="slidenum">
              <a:rPr lang="uk-UA"/>
              <a:t>‹#›</a:t>
            </a:fld>
            <a:endParaRPr/>
          </a:p>
        </p:txBody>
      </p:sp>
      <p:sp>
        <p:nvSpPr>
          <p:cNvPr id="15" name="Google Shape;15;p1"/>
          <p:cNvSpPr/>
          <p:nvPr/>
        </p:nvSpPr>
        <p:spPr>
          <a:xfrm>
            <a:off x="1014984" y="-54"/>
            <a:ext cx="73152" cy="6858054"/>
          </a:xfrm>
          <a:prstGeom prst="rect">
            <a:avLst/>
          </a:prstGeom>
          <a:solidFill>
            <a:schemeClr val="lt1"/>
          </a:solidFill>
          <a:ln>
            <a:noFill/>
          </a:ln>
          <a:effectLst>
            <a:outerShdw blurRad="38550" rotWithShape="0" algn="tl" dir="10800000" dist="38000">
              <a:srgbClr val="6F6A5F">
                <a:alpha val="2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3"/>
          <p:cNvSpPr txBox="1"/>
          <p:nvPr>
            <p:ph type="ctrTitle"/>
          </p:nvPr>
        </p:nvSpPr>
        <p:spPr>
          <a:xfrm>
            <a:off x="1297360" y="908720"/>
            <a:ext cx="7523100" cy="2691600"/>
          </a:xfrm>
          <a:prstGeom prst="rect">
            <a:avLst/>
          </a:prstGeom>
          <a:noFill/>
          <a:ln>
            <a:noFill/>
          </a:ln>
        </p:spPr>
        <p:txBody>
          <a:bodyPr anchorCtr="0" anchor="b" bIns="45700" lIns="91425" spcFirstLastPara="1" rIns="91425" wrap="square" tIns="45700">
            <a:normAutofit/>
          </a:bodyPr>
          <a:lstStyle/>
          <a:p>
            <a:pPr indent="0" lvl="0" marL="0" rtl="0" algn="ctr">
              <a:spcBef>
                <a:spcPts val="0"/>
              </a:spcBef>
              <a:spcAft>
                <a:spcPts val="0"/>
              </a:spcAft>
              <a:buClr>
                <a:srgbClr val="000080"/>
              </a:buClr>
              <a:buSzPts val="4300"/>
              <a:buFont typeface="Times New Roman"/>
              <a:buNone/>
            </a:pPr>
            <a:r>
              <a:rPr b="1" lang="uk-UA">
                <a:solidFill>
                  <a:srgbClr val="000080"/>
                </a:solidFill>
                <a:latin typeface="Times New Roman"/>
                <a:ea typeface="Times New Roman"/>
                <a:cs typeface="Times New Roman"/>
                <a:sym typeface="Times New Roman"/>
              </a:rPr>
              <a:t>Specific diseases of the ENT organs - 2 Scleroma, Wegener's granulomatosis, HIV infection.</a:t>
            </a:r>
            <a:endParaRPr b="1">
              <a:solidFill>
                <a:srgbClr val="000080"/>
              </a:solidFill>
              <a:latin typeface="Times New Roman"/>
              <a:ea typeface="Times New Roman"/>
              <a:cs typeface="Times New Roman"/>
              <a:sym typeface="Times New Roman"/>
            </a:endParaRPr>
          </a:p>
        </p:txBody>
      </p:sp>
      <p:sp>
        <p:nvSpPr>
          <p:cNvPr id="101" name="Google Shape;101;p13"/>
          <p:cNvSpPr txBox="1"/>
          <p:nvPr>
            <p:ph idx="1" type="subTitle"/>
          </p:nvPr>
        </p:nvSpPr>
        <p:spPr>
          <a:xfrm>
            <a:off x="1475656" y="4149080"/>
            <a:ext cx="7406700" cy="1752600"/>
          </a:xfrm>
          <a:prstGeom prst="rect">
            <a:avLst/>
          </a:prstGeom>
          <a:noFill/>
          <a:ln>
            <a:noFill/>
          </a:ln>
        </p:spPr>
        <p:txBody>
          <a:bodyPr anchorCtr="0" anchor="ctr" bIns="45700" lIns="91425" spcFirstLastPara="1" rIns="91425" wrap="square" tIns="0">
            <a:normAutofit/>
          </a:bodyPr>
          <a:lstStyle/>
          <a:p>
            <a:pPr indent="0" lvl="0" marL="27432" rtl="0" algn="r">
              <a:lnSpc>
                <a:spcPct val="100000"/>
              </a:lnSpc>
              <a:spcBef>
                <a:spcPts val="0"/>
              </a:spcBef>
              <a:spcAft>
                <a:spcPts val="0"/>
              </a:spcAft>
              <a:buSzPts val="2560"/>
              <a:buNone/>
            </a:pPr>
            <a:r>
              <a:rPr lang="uk-UA" sz="3200">
                <a:solidFill>
                  <a:schemeClr val="dk1"/>
                </a:solidFill>
                <a:latin typeface="Times New Roman"/>
                <a:ea typeface="Times New Roman"/>
                <a:cs typeface="Times New Roman"/>
                <a:sym typeface="Times New Roman"/>
              </a:rPr>
              <a:t>Doctor of Medicine Irina Dobronravova</a:t>
            </a:r>
            <a:endParaRPr sz="3200">
              <a:solidFill>
                <a:schemeClr val="dk1"/>
              </a:solidFill>
              <a:latin typeface="Times New Roman"/>
              <a:ea typeface="Times New Roman"/>
              <a:cs typeface="Times New Roman"/>
              <a:sym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2"/>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155" name="Google Shape;155;p22"/>
          <p:cNvSpPr txBox="1"/>
          <p:nvPr>
            <p:ph idx="1" type="body"/>
          </p:nvPr>
        </p:nvSpPr>
        <p:spPr>
          <a:xfrm>
            <a:off x="1435608" y="260648"/>
            <a:ext cx="7498200" cy="6192600"/>
          </a:xfrm>
          <a:prstGeom prst="rect">
            <a:avLst/>
          </a:prstGeom>
          <a:noFill/>
          <a:ln>
            <a:noFill/>
          </a:ln>
        </p:spPr>
        <p:txBody>
          <a:bodyPr anchorCtr="0" anchor="t" bIns="45700" lIns="91425" spcFirstLastPara="1" rIns="91425" wrap="square" tIns="45700">
            <a:normAutofit fontScale="77500" lnSpcReduction="10000"/>
          </a:bodyPr>
          <a:lstStyle/>
          <a:p>
            <a:pPr indent="-274319" lvl="0" marL="365760" rtl="0" algn="l">
              <a:lnSpc>
                <a:spcPct val="100000"/>
              </a:lnSpc>
              <a:spcBef>
                <a:spcPts val="0"/>
              </a:spcBef>
              <a:spcAft>
                <a:spcPts val="0"/>
              </a:spcAft>
              <a:buSzPct val="80000"/>
              <a:buChar char="⚫"/>
            </a:pPr>
            <a:r>
              <a:rPr lang="uk-UA" sz="2400">
                <a:latin typeface="Times New Roman"/>
                <a:ea typeface="Times New Roman"/>
                <a:cs typeface="Times New Roman"/>
                <a:sym typeface="Times New Roman"/>
              </a:rPr>
              <a:t>In the trachea, infiltrates and then scar tissue can be found in different parts of the trachea, but more commonly in the area of the bifurcation. </a:t>
            </a:r>
            <a:endParaRPr/>
          </a:p>
          <a:p>
            <a:pPr indent="-274319" lvl="0" marL="365760" rtl="0" algn="l">
              <a:lnSpc>
                <a:spcPct val="100000"/>
              </a:lnSpc>
              <a:spcBef>
                <a:spcPts val="600"/>
              </a:spcBef>
              <a:spcAft>
                <a:spcPts val="0"/>
              </a:spcAft>
              <a:buSzPct val="80000"/>
              <a:buChar char="⚫"/>
            </a:pPr>
            <a:r>
              <a:rPr lang="uk-UA" sz="2400">
                <a:latin typeface="Times New Roman"/>
                <a:ea typeface="Times New Roman"/>
                <a:cs typeface="Times New Roman"/>
                <a:sym typeface="Times New Roman"/>
              </a:rPr>
              <a:t>Scars are seen in one, and more often in both bronchi, and their lumen is progressively reduced. </a:t>
            </a:r>
            <a:endParaRPr/>
          </a:p>
          <a:p>
            <a:pPr indent="-274319" lvl="0" marL="365760" rtl="0" algn="l">
              <a:lnSpc>
                <a:spcPct val="100000"/>
              </a:lnSpc>
              <a:spcBef>
                <a:spcPts val="600"/>
              </a:spcBef>
              <a:spcAft>
                <a:spcPts val="0"/>
              </a:spcAft>
              <a:buSzPct val="80000"/>
              <a:buChar char="⚫"/>
            </a:pPr>
            <a:r>
              <a:rPr lang="uk-UA" sz="2400">
                <a:latin typeface="Times New Roman"/>
                <a:ea typeface="Times New Roman"/>
                <a:cs typeface="Times New Roman"/>
                <a:sym typeface="Times New Roman"/>
              </a:rPr>
              <a:t>One of the main symptoms is a cough with sputum that is difficult to expectorate, followed by shortness of breath.</a:t>
            </a:r>
            <a:endParaRPr/>
          </a:p>
          <a:p>
            <a:pPr indent="-274319" lvl="0" marL="365760" rtl="0" algn="l">
              <a:lnSpc>
                <a:spcPct val="100000"/>
              </a:lnSpc>
              <a:spcBef>
                <a:spcPts val="600"/>
              </a:spcBef>
              <a:spcAft>
                <a:spcPts val="0"/>
              </a:spcAft>
              <a:buSzPct val="80000"/>
              <a:buChar char="⚫"/>
            </a:pPr>
            <a:r>
              <a:rPr lang="uk-UA" sz="2400">
                <a:latin typeface="Times New Roman"/>
                <a:ea typeface="Times New Roman"/>
                <a:cs typeface="Times New Roman"/>
                <a:sym typeface="Times New Roman"/>
              </a:rPr>
              <a:t>The reaction of complement binding to sclerotic antigens in the scar form may be negative, especially after treatment with certain drugs. </a:t>
            </a:r>
            <a:endParaRPr/>
          </a:p>
          <a:p>
            <a:pPr indent="-274319" lvl="0" marL="365760" rtl="0" algn="l">
              <a:lnSpc>
                <a:spcPct val="100000"/>
              </a:lnSpc>
              <a:spcBef>
                <a:spcPts val="600"/>
              </a:spcBef>
              <a:spcAft>
                <a:spcPts val="0"/>
              </a:spcAft>
              <a:buSzPct val="80000"/>
              <a:buChar char="⚫"/>
            </a:pPr>
            <a:r>
              <a:rPr lang="uk-UA" sz="2400">
                <a:latin typeface="Times New Roman"/>
                <a:ea typeface="Times New Roman"/>
                <a:cs typeface="Times New Roman"/>
                <a:sym typeface="Times New Roman"/>
              </a:rPr>
              <a:t>The sclerotium must not be inoculated.</a:t>
            </a:r>
            <a:endParaRPr/>
          </a:p>
          <a:p>
            <a:pPr indent="-274319" lvl="0" marL="365760" rtl="0" algn="l">
              <a:lnSpc>
                <a:spcPct val="94791"/>
              </a:lnSpc>
              <a:spcBef>
                <a:spcPts val="600"/>
              </a:spcBef>
              <a:spcAft>
                <a:spcPts val="0"/>
              </a:spcAft>
              <a:buSzPct val="80000"/>
              <a:buChar char="⚫"/>
            </a:pPr>
            <a:r>
              <a:rPr lang="uk-UA" sz="2400">
                <a:latin typeface="Times New Roman"/>
                <a:ea typeface="Times New Roman"/>
                <a:cs typeface="Times New Roman"/>
                <a:sym typeface="Times New Roman"/>
              </a:rPr>
              <a:t>In the </a:t>
            </a:r>
            <a:r>
              <a:rPr b="1" lang="uk-UA" sz="2400">
                <a:latin typeface="Times New Roman"/>
                <a:ea typeface="Times New Roman"/>
                <a:cs typeface="Times New Roman"/>
                <a:sym typeface="Times New Roman"/>
              </a:rPr>
              <a:t>mixed form of </a:t>
            </a:r>
            <a:r>
              <a:rPr lang="uk-UA" sz="2400">
                <a:latin typeface="Times New Roman"/>
                <a:ea typeface="Times New Roman"/>
                <a:cs typeface="Times New Roman"/>
                <a:sym typeface="Times New Roman"/>
              </a:rPr>
              <a:t>sclerosis, the clinical picture is characterised by a polymorphism. </a:t>
            </a:r>
            <a:endParaRPr/>
          </a:p>
          <a:p>
            <a:pPr indent="-274319" lvl="0" marL="365760" rtl="0" algn="l">
              <a:lnSpc>
                <a:spcPct val="94791"/>
              </a:lnSpc>
              <a:spcBef>
                <a:spcPts val="1025"/>
              </a:spcBef>
              <a:spcAft>
                <a:spcPts val="0"/>
              </a:spcAft>
              <a:buSzPct val="80000"/>
              <a:buChar char="⚫"/>
            </a:pPr>
            <a:r>
              <a:rPr lang="uk-UA" sz="2400">
                <a:latin typeface="Times New Roman"/>
                <a:ea typeface="Times New Roman"/>
                <a:cs typeface="Times New Roman"/>
                <a:sym typeface="Times New Roman"/>
              </a:rPr>
              <a:t>In addition to atrophy of the mucous membrane with abundant viscous mucus and dense crusts, their removal may reveal red nodules, scarred concentric narrowings at the border of the nasal bridge and nasal cavity. </a:t>
            </a:r>
            <a:endParaRPr/>
          </a:p>
          <a:p>
            <a:pPr indent="-274319" lvl="0" marL="365760" rtl="0" algn="l">
              <a:lnSpc>
                <a:spcPct val="94791"/>
              </a:lnSpc>
              <a:spcBef>
                <a:spcPts val="1025"/>
              </a:spcBef>
              <a:spcAft>
                <a:spcPts val="0"/>
              </a:spcAft>
              <a:buSzPct val="80000"/>
              <a:buChar char="⚫"/>
            </a:pPr>
            <a:r>
              <a:rPr lang="uk-UA" sz="2400">
                <a:latin typeface="Times New Roman"/>
                <a:ea typeface="Times New Roman"/>
                <a:cs typeface="Times New Roman"/>
                <a:sym typeface="Times New Roman"/>
              </a:rPr>
              <a:t>Scar tissue or atrophy is seen in the larynx together with subcutaneous infiltrates, i.e. a combination of different forms of scleroma is observed.</a:t>
            </a:r>
            <a:endParaRPr sz="2400">
              <a:latin typeface="Times New Roman"/>
              <a:ea typeface="Times New Roman"/>
              <a:cs typeface="Times New Roman"/>
              <a:sym typeface="Times New Roman"/>
            </a:endParaRPr>
          </a:p>
          <a:p>
            <a:pPr indent="-179831" lvl="0" marL="365760" rtl="0" algn="l">
              <a:lnSpc>
                <a:spcPct val="100000"/>
              </a:lnSpc>
              <a:spcBef>
                <a:spcPts val="1025"/>
              </a:spcBef>
              <a:spcAft>
                <a:spcPts val="0"/>
              </a:spcAft>
              <a:buSzPct val="80000"/>
              <a:buNone/>
            </a:pPr>
            <a:r>
              <a:t/>
            </a:r>
            <a:endParaRPr sz="2400">
              <a:latin typeface="Times New Roman"/>
              <a:ea typeface="Times New Roman"/>
              <a:cs typeface="Times New Roman"/>
              <a:sym typeface="Times New Roman"/>
            </a:endParaRPr>
          </a:p>
          <a:p>
            <a:pPr indent="-197104" lvl="0" marL="365760" rtl="0" algn="l">
              <a:lnSpc>
                <a:spcPct val="100000"/>
              </a:lnSpc>
              <a:spcBef>
                <a:spcPts val="600"/>
              </a:spcBef>
              <a:spcAft>
                <a:spcPts val="0"/>
              </a:spcAft>
              <a:buSzPct val="80000"/>
              <a:buNone/>
            </a:pPr>
            <a:r>
              <a:t/>
            </a:r>
            <a:endParaRPr sz="20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23"/>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562214"/>
              </a:buClr>
              <a:buSzPts val="3200"/>
              <a:buFont typeface="Times New Roman"/>
              <a:buNone/>
            </a:pPr>
            <a:r>
              <a:rPr b="1" lang="uk-UA" sz="3200">
                <a:latin typeface="Times New Roman"/>
                <a:ea typeface="Times New Roman"/>
                <a:cs typeface="Times New Roman"/>
                <a:sym typeface="Times New Roman"/>
              </a:rPr>
              <a:t>Diagnostics</a:t>
            </a:r>
            <a:endParaRPr sz="3200"/>
          </a:p>
        </p:txBody>
      </p:sp>
      <p:sp>
        <p:nvSpPr>
          <p:cNvPr id="161" name="Google Shape;161;p23"/>
          <p:cNvSpPr txBox="1"/>
          <p:nvPr>
            <p:ph idx="1" type="body"/>
          </p:nvPr>
        </p:nvSpPr>
        <p:spPr>
          <a:xfrm>
            <a:off x="1435608" y="1556792"/>
            <a:ext cx="7498200" cy="4691700"/>
          </a:xfrm>
          <a:prstGeom prst="rect">
            <a:avLst/>
          </a:prstGeom>
          <a:noFill/>
          <a:ln>
            <a:noFill/>
          </a:ln>
        </p:spPr>
        <p:txBody>
          <a:bodyPr anchorCtr="0" anchor="t" bIns="45700" lIns="91425" spcFirstLastPara="1" rIns="91425" wrap="square" tIns="45700">
            <a:normAutofit lnSpcReduction="20000"/>
          </a:bodyPr>
          <a:lstStyle/>
          <a:p>
            <a:pPr indent="-283464" lvl="0" marL="365760" rtl="0" algn="l">
              <a:lnSpc>
                <a:spcPct val="91636"/>
              </a:lnSpc>
              <a:spcBef>
                <a:spcPts val="0"/>
              </a:spcBef>
              <a:spcAft>
                <a:spcPts val="0"/>
              </a:spcAft>
              <a:buSzPts val="1760"/>
              <a:buChar char="⚫"/>
            </a:pPr>
            <a:r>
              <a:rPr lang="uk-UA" sz="2200">
                <a:latin typeface="Times New Roman"/>
                <a:ea typeface="Times New Roman"/>
                <a:cs typeface="Times New Roman"/>
                <a:sym typeface="Times New Roman"/>
              </a:rPr>
              <a:t>In typical cases, the diagnosis is not difficult to make with the appropriate medical history. </a:t>
            </a:r>
            <a:endParaRPr/>
          </a:p>
          <a:p>
            <a:pPr indent="-283464" lvl="0" marL="365760" rtl="0" algn="l">
              <a:lnSpc>
                <a:spcPct val="91636"/>
              </a:lnSpc>
              <a:spcBef>
                <a:spcPts val="840"/>
              </a:spcBef>
              <a:spcAft>
                <a:spcPts val="0"/>
              </a:spcAft>
              <a:buSzPts val="1760"/>
              <a:buChar char="⚫"/>
            </a:pPr>
            <a:r>
              <a:rPr lang="uk-UA" sz="2200">
                <a:latin typeface="Times New Roman"/>
                <a:ea typeface="Times New Roman"/>
                <a:cs typeface="Times New Roman"/>
                <a:sym typeface="Times New Roman"/>
              </a:rPr>
              <a:t>The endoscopic picture is usually very characteristic. </a:t>
            </a:r>
            <a:endParaRPr/>
          </a:p>
          <a:p>
            <a:pPr indent="-283464" lvl="0" marL="365760" rtl="0" algn="l">
              <a:lnSpc>
                <a:spcPct val="91636"/>
              </a:lnSpc>
              <a:spcBef>
                <a:spcPts val="840"/>
              </a:spcBef>
              <a:spcAft>
                <a:spcPts val="0"/>
              </a:spcAft>
              <a:buSzPts val="1760"/>
              <a:buChar char="⚫"/>
            </a:pPr>
            <a:r>
              <a:rPr lang="uk-UA" sz="2200">
                <a:latin typeface="Times New Roman"/>
                <a:ea typeface="Times New Roman"/>
                <a:cs typeface="Times New Roman"/>
                <a:sym typeface="Times New Roman"/>
              </a:rPr>
              <a:t>Scar tissue is found on the mucous membranes of the upper airways, along with atrophy and infiltrates.</a:t>
            </a:r>
            <a:endParaRPr/>
          </a:p>
          <a:p>
            <a:pPr indent="-283464" lvl="0" marL="365760" rtl="0" algn="l">
              <a:lnSpc>
                <a:spcPct val="91636"/>
              </a:lnSpc>
              <a:spcBef>
                <a:spcPts val="840"/>
              </a:spcBef>
              <a:spcAft>
                <a:spcPts val="0"/>
              </a:spcAft>
              <a:buSzPts val="1760"/>
              <a:buChar char="⚫"/>
            </a:pPr>
            <a:r>
              <a:rPr lang="uk-UA" sz="2200">
                <a:latin typeface="Times New Roman"/>
                <a:ea typeface="Times New Roman"/>
                <a:cs typeface="Times New Roman"/>
                <a:sym typeface="Times New Roman"/>
              </a:rPr>
              <a:t>Tracheobronchoscopy can help with the diagnosis. </a:t>
            </a:r>
            <a:endParaRPr/>
          </a:p>
          <a:p>
            <a:pPr indent="-283464" lvl="0" marL="365760" rtl="0" algn="l">
              <a:lnSpc>
                <a:spcPct val="91636"/>
              </a:lnSpc>
              <a:spcBef>
                <a:spcPts val="840"/>
              </a:spcBef>
              <a:spcAft>
                <a:spcPts val="0"/>
              </a:spcAft>
              <a:buSzPts val="1760"/>
              <a:buChar char="⚫"/>
            </a:pPr>
            <a:r>
              <a:rPr lang="uk-UA" sz="2200">
                <a:latin typeface="Times New Roman"/>
                <a:ea typeface="Times New Roman"/>
                <a:cs typeface="Times New Roman"/>
                <a:sym typeface="Times New Roman"/>
              </a:rPr>
              <a:t>Serological tests are usually carried out using the Wasserman and Bordeaux-Jung sclerosis antigen.</a:t>
            </a:r>
            <a:endParaRPr/>
          </a:p>
          <a:p>
            <a:pPr indent="-283464" lvl="0" marL="365760" rtl="0" algn="l">
              <a:lnSpc>
                <a:spcPct val="91636"/>
              </a:lnSpc>
              <a:spcBef>
                <a:spcPts val="840"/>
              </a:spcBef>
              <a:spcAft>
                <a:spcPts val="0"/>
              </a:spcAft>
              <a:buSzPts val="1760"/>
              <a:buChar char="⚫"/>
            </a:pPr>
            <a:r>
              <a:rPr lang="uk-UA" sz="2200">
                <a:latin typeface="Times New Roman"/>
                <a:ea typeface="Times New Roman"/>
                <a:cs typeface="Times New Roman"/>
                <a:sym typeface="Times New Roman"/>
              </a:rPr>
              <a:t> Histological examination of the remote infiltrate, in which Volkovich-Frisch bacilli and Mikulich cells are found, helps in the diagnosis. </a:t>
            </a:r>
            <a:endParaRPr/>
          </a:p>
          <a:p>
            <a:pPr indent="-120903" lvl="0" marL="365760" rtl="0" algn="l">
              <a:lnSpc>
                <a:spcPct val="100000"/>
              </a:lnSpc>
              <a:spcBef>
                <a:spcPts val="1440"/>
              </a:spcBef>
              <a:spcAft>
                <a:spcPts val="0"/>
              </a:spcAft>
              <a:buSzPts val="2560"/>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4"/>
          <p:cNvSpPr txBox="1"/>
          <p:nvPr>
            <p:ph type="title"/>
          </p:nvPr>
        </p:nvSpPr>
        <p:spPr>
          <a:xfrm>
            <a:off x="1435608" y="274638"/>
            <a:ext cx="7498200" cy="850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562214"/>
              </a:buClr>
              <a:buSzPts val="3200"/>
              <a:buFont typeface="Gill Sans"/>
              <a:buNone/>
            </a:pPr>
            <a:r>
              <a:rPr lang="uk-UA" sz="3200"/>
              <a:t>Differential diagnosis</a:t>
            </a:r>
            <a:endParaRPr sz="3200"/>
          </a:p>
        </p:txBody>
      </p:sp>
      <p:sp>
        <p:nvSpPr>
          <p:cNvPr id="167" name="Google Shape;167;p24"/>
          <p:cNvSpPr txBox="1"/>
          <p:nvPr>
            <p:ph idx="1" type="body"/>
          </p:nvPr>
        </p:nvSpPr>
        <p:spPr>
          <a:xfrm>
            <a:off x="1435608" y="1340768"/>
            <a:ext cx="7498200" cy="4907700"/>
          </a:xfrm>
          <a:prstGeom prst="rect">
            <a:avLst/>
          </a:prstGeom>
          <a:noFill/>
          <a:ln>
            <a:noFill/>
          </a:ln>
        </p:spPr>
        <p:txBody>
          <a:bodyPr anchorCtr="0" anchor="t" bIns="45700" lIns="91425" spcFirstLastPara="1" rIns="91425" wrap="square" tIns="45700">
            <a:noAutofit/>
          </a:bodyPr>
          <a:lstStyle/>
          <a:p>
            <a:pPr indent="-283464" lvl="0" marL="365760" rtl="0" algn="l">
              <a:lnSpc>
                <a:spcPct val="100800"/>
              </a:lnSpc>
              <a:spcBef>
                <a:spcPts val="0"/>
              </a:spcBef>
              <a:spcAft>
                <a:spcPts val="0"/>
              </a:spcAft>
              <a:buSzPts val="1600"/>
              <a:buChar char="⚫"/>
            </a:pPr>
            <a:r>
              <a:rPr lang="uk-UA" sz="2000">
                <a:latin typeface="Times New Roman"/>
                <a:ea typeface="Times New Roman"/>
                <a:cs typeface="Times New Roman"/>
                <a:sym typeface="Times New Roman"/>
              </a:rPr>
              <a:t>The atrophic form of scleroma should be distinguished from ozena and atrophic rhinopharyngitis. </a:t>
            </a:r>
            <a:endParaRPr/>
          </a:p>
          <a:p>
            <a:pPr indent="-283464" lvl="0" marL="365760" rtl="0" algn="l">
              <a:lnSpc>
                <a:spcPct val="100800"/>
              </a:lnSpc>
              <a:spcBef>
                <a:spcPts val="0"/>
              </a:spcBef>
              <a:spcAft>
                <a:spcPts val="0"/>
              </a:spcAft>
              <a:buSzPts val="1600"/>
              <a:buChar char="⚫"/>
            </a:pPr>
            <a:r>
              <a:rPr lang="uk-UA" sz="2000">
                <a:latin typeface="Times New Roman"/>
                <a:ea typeface="Times New Roman"/>
                <a:cs typeface="Times New Roman"/>
                <a:sym typeface="Times New Roman"/>
              </a:rPr>
              <a:t>These conditions have three common symptoms: </a:t>
            </a:r>
            <a:endParaRPr/>
          </a:p>
          <a:p>
            <a:pPr indent="-283464" lvl="0" marL="365760" rtl="0" algn="l">
              <a:lnSpc>
                <a:spcPct val="1008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Atrophy of the mucous membrane, </a:t>
            </a:r>
            <a:endParaRPr/>
          </a:p>
          <a:p>
            <a:pPr indent="-283464" lvl="0" marL="365760" rtl="0" algn="l">
              <a:lnSpc>
                <a:spcPct val="1008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Crusting and </a:t>
            </a:r>
            <a:endParaRPr/>
          </a:p>
          <a:p>
            <a:pPr indent="-283464" lvl="0" marL="365760" rtl="0" algn="l">
              <a:lnSpc>
                <a:spcPct val="1008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Unpleasant odour. </a:t>
            </a:r>
            <a:endParaRPr/>
          </a:p>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However, ozone does not cause infiltration and scarring.</a:t>
            </a:r>
            <a:endParaRPr/>
          </a:p>
          <a:p>
            <a:pPr indent="-283464" lvl="0" marL="365760" rtl="0" algn="l">
              <a:lnSpc>
                <a:spcPct val="100000"/>
              </a:lnSpc>
              <a:spcBef>
                <a:spcPts val="420"/>
              </a:spcBef>
              <a:spcAft>
                <a:spcPts val="0"/>
              </a:spcAft>
              <a:buSzPts val="1600"/>
              <a:buChar char="⚫"/>
            </a:pPr>
            <a:r>
              <a:rPr lang="uk-UA" sz="2000">
                <a:latin typeface="Times New Roman"/>
                <a:ea typeface="Times New Roman"/>
                <a:cs typeface="Times New Roman"/>
                <a:sym typeface="Times New Roman"/>
              </a:rPr>
              <a:t>Atrophy refers to </a:t>
            </a:r>
            <a:endParaRPr/>
          </a:p>
          <a:p>
            <a:pPr indent="-283464" lvl="0" marL="365760" rtl="0" algn="l">
              <a:lnSpc>
                <a:spcPct val="100000"/>
              </a:lnSpc>
              <a:spcBef>
                <a:spcPts val="420"/>
              </a:spcBef>
              <a:spcAft>
                <a:spcPts val="0"/>
              </a:spcAft>
              <a:buSzPts val="1600"/>
              <a:buFont typeface="Noto Sans Symbols"/>
              <a:buChar char="⮚"/>
            </a:pPr>
            <a:r>
              <a:rPr lang="uk-UA" sz="2000">
                <a:latin typeface="Times New Roman"/>
                <a:ea typeface="Times New Roman"/>
                <a:cs typeface="Times New Roman"/>
                <a:sym typeface="Times New Roman"/>
              </a:rPr>
              <a:t>deeper parts of the nasal mucosa; </a:t>
            </a:r>
            <a:endParaRPr/>
          </a:p>
          <a:p>
            <a:pPr indent="-283464" lvl="0" marL="365760" rtl="0" algn="l">
              <a:lnSpc>
                <a:spcPct val="100000"/>
              </a:lnSpc>
              <a:spcBef>
                <a:spcPts val="420"/>
              </a:spcBef>
              <a:spcAft>
                <a:spcPts val="0"/>
              </a:spcAft>
              <a:buSzPts val="1600"/>
              <a:buFont typeface="Noto Sans Symbols"/>
              <a:buChar char="⮚"/>
            </a:pPr>
            <a:r>
              <a:rPr lang="uk-UA" sz="2000">
                <a:latin typeface="Times New Roman"/>
                <a:ea typeface="Times New Roman"/>
                <a:cs typeface="Times New Roman"/>
                <a:sym typeface="Times New Roman"/>
              </a:rPr>
              <a:t>There is a severe thinning of the shell and bone tissue. </a:t>
            </a:r>
            <a:endParaRPr/>
          </a:p>
          <a:p>
            <a:pPr indent="-283464" lvl="0" marL="365760" rtl="0" algn="l">
              <a:lnSpc>
                <a:spcPct val="100000"/>
              </a:lnSpc>
              <a:spcBef>
                <a:spcPts val="420"/>
              </a:spcBef>
              <a:spcAft>
                <a:spcPts val="0"/>
              </a:spcAft>
              <a:buSzPts val="1600"/>
              <a:buChar char="⚫"/>
            </a:pPr>
            <a:r>
              <a:rPr lang="uk-UA" sz="2000">
                <a:latin typeface="Times New Roman"/>
                <a:ea typeface="Times New Roman"/>
                <a:cs typeface="Times New Roman"/>
                <a:sym typeface="Times New Roman"/>
              </a:rPr>
              <a:t>The crusts in ozone are in the form of casts and are located in the depths, near the mid-shell, and are easier to remove than in sclerosis. </a:t>
            </a:r>
            <a:endParaRPr/>
          </a:p>
          <a:p>
            <a:pPr indent="-283464" lvl="0" marL="365760" rtl="0" algn="l">
              <a:lnSpc>
                <a:spcPct val="100000"/>
              </a:lnSpc>
              <a:spcBef>
                <a:spcPts val="420"/>
              </a:spcBef>
              <a:spcAft>
                <a:spcPts val="0"/>
              </a:spcAft>
              <a:buSzPts val="1600"/>
              <a:buChar char="⚫"/>
            </a:pPr>
            <a:r>
              <a:rPr lang="uk-UA" sz="2000">
                <a:latin typeface="Times New Roman"/>
                <a:ea typeface="Times New Roman"/>
                <a:cs typeface="Times New Roman"/>
                <a:sym typeface="Times New Roman"/>
              </a:rPr>
              <a:t>In the case of ozone, a specific nauseating, unbearable odour can sometimes be detected at a distance from the patient, which the patient usually does not notice due to anosmia. </a:t>
            </a:r>
            <a:endParaRPr/>
          </a:p>
          <a:p>
            <a:pPr indent="-181864" lvl="0" marL="365760" rtl="0" algn="l">
              <a:lnSpc>
                <a:spcPct val="100000"/>
              </a:lnSpc>
              <a:spcBef>
                <a:spcPts val="1020"/>
              </a:spcBef>
              <a:spcAft>
                <a:spcPts val="0"/>
              </a:spcAft>
              <a:buSzPts val="1600"/>
              <a:buNone/>
            </a:pPr>
            <a:r>
              <a:t/>
            </a:r>
            <a:endParaRPr sz="20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25"/>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173" name="Google Shape;173;p25"/>
          <p:cNvSpPr txBox="1"/>
          <p:nvPr>
            <p:ph idx="1" type="body"/>
          </p:nvPr>
        </p:nvSpPr>
        <p:spPr>
          <a:xfrm>
            <a:off x="1435608" y="620688"/>
            <a:ext cx="7498200" cy="5627700"/>
          </a:xfrm>
          <a:prstGeom prst="rect">
            <a:avLst/>
          </a:prstGeom>
          <a:noFill/>
          <a:ln>
            <a:noFill/>
          </a:ln>
        </p:spPr>
        <p:txBody>
          <a:bodyPr anchorCtr="0" anchor="t" bIns="45700" lIns="91425" spcFirstLastPara="1" rIns="91425" wrap="square" tIns="45700">
            <a:noAutofit/>
          </a:bodyPr>
          <a:lstStyle/>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In the atrophic form of sclerosis, there is sometimes a sweet odour, but it is much less pronounced. </a:t>
            </a:r>
            <a:endParaRPr/>
          </a:p>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The final diagnosis is made</a:t>
            </a:r>
            <a:endParaRPr/>
          </a:p>
          <a:p>
            <a:pPr indent="-283464" lvl="0" marL="36576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Bacteriological (Klebsiella pneumoniae or Klebsiella pneumoniae) and </a:t>
            </a:r>
            <a:endParaRPr/>
          </a:p>
          <a:p>
            <a:pPr indent="-283464" lvl="0" marL="36576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Serological studies (with sclerotic and ozenotic antigens).</a:t>
            </a:r>
            <a:endParaRPr/>
          </a:p>
          <a:p>
            <a:pPr indent="-283464" lvl="0" marL="365760" rtl="0" algn="l">
              <a:lnSpc>
                <a:spcPct val="100000"/>
              </a:lnSpc>
              <a:spcBef>
                <a:spcPts val="0"/>
              </a:spcBef>
              <a:spcAft>
                <a:spcPts val="0"/>
              </a:spcAft>
              <a:buSzPts val="1600"/>
              <a:buChar char="⚫"/>
            </a:pPr>
            <a:r>
              <a:rPr b="1" lang="uk-UA" sz="2000">
                <a:latin typeface="Times New Roman"/>
                <a:ea typeface="Times New Roman"/>
                <a:cs typeface="Times New Roman"/>
                <a:sym typeface="Times New Roman"/>
              </a:rPr>
              <a:t>The infiltrative form of scleroma </a:t>
            </a:r>
            <a:r>
              <a:rPr lang="uk-UA" sz="2000">
                <a:latin typeface="Times New Roman"/>
                <a:ea typeface="Times New Roman"/>
                <a:cs typeface="Times New Roman"/>
                <a:sym typeface="Times New Roman"/>
              </a:rPr>
              <a:t>should be distinguished from </a:t>
            </a:r>
            <a:endParaRPr/>
          </a:p>
          <a:p>
            <a:pPr indent="-283464" lvl="0" marL="36576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Tuberculosis and </a:t>
            </a:r>
            <a:endParaRPr/>
          </a:p>
          <a:p>
            <a:pPr indent="-283464" lvl="0" marL="36576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Syphilis. </a:t>
            </a:r>
            <a:endParaRPr/>
          </a:p>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Tuberculosis causes infiltration of the cartilaginous part of the nasal septum, followed by disintegration, ulceration and perforation. </a:t>
            </a:r>
            <a:endParaRPr/>
          </a:p>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In the larynx, the lesion is asymmetric and is almost never isolated, primary and associated with pulmonary tuberculosis.</a:t>
            </a:r>
            <a:endParaRPr/>
          </a:p>
          <a:p>
            <a:pPr indent="-181864" lvl="0" marL="365760" rtl="0" algn="l">
              <a:lnSpc>
                <a:spcPct val="100000"/>
              </a:lnSpc>
              <a:spcBef>
                <a:spcPts val="0"/>
              </a:spcBef>
              <a:spcAft>
                <a:spcPts val="0"/>
              </a:spcAft>
              <a:buSzPts val="1600"/>
              <a:buNone/>
            </a:pPr>
            <a:r>
              <a:t/>
            </a:r>
            <a:endParaRPr sz="20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26"/>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sz="4500"/>
          </a:p>
        </p:txBody>
      </p:sp>
      <p:sp>
        <p:nvSpPr>
          <p:cNvPr id="179" name="Google Shape;179;p26"/>
          <p:cNvSpPr txBox="1"/>
          <p:nvPr>
            <p:ph idx="1" type="body"/>
          </p:nvPr>
        </p:nvSpPr>
        <p:spPr>
          <a:xfrm>
            <a:off x="1435608" y="260648"/>
            <a:ext cx="7498200" cy="6192600"/>
          </a:xfrm>
          <a:prstGeom prst="rect">
            <a:avLst/>
          </a:prstGeom>
          <a:noFill/>
          <a:ln>
            <a:noFill/>
          </a:ln>
        </p:spPr>
        <p:txBody>
          <a:bodyPr anchorCtr="0" anchor="t" bIns="45700" lIns="91425" spcFirstLastPara="1" rIns="91425" wrap="square" tIns="45700">
            <a:noAutofit/>
          </a:bodyPr>
          <a:lstStyle/>
          <a:p>
            <a:pPr indent="-283972" lvl="0" marL="365760" rtl="0" algn="l">
              <a:lnSpc>
                <a:spcPct val="110000"/>
              </a:lnSpc>
              <a:spcBef>
                <a:spcPts val="0"/>
              </a:spcBef>
              <a:spcAft>
                <a:spcPts val="0"/>
              </a:spcAft>
              <a:buSzPts val="1608"/>
              <a:buChar char="⚫"/>
            </a:pPr>
            <a:r>
              <a:rPr b="1" lang="uk-UA" sz="1960">
                <a:latin typeface="Times New Roman"/>
                <a:ea typeface="Times New Roman"/>
                <a:cs typeface="Times New Roman"/>
                <a:sym typeface="Times New Roman"/>
              </a:rPr>
              <a:t>Syphilis </a:t>
            </a:r>
            <a:r>
              <a:rPr lang="uk-UA" sz="1960">
                <a:latin typeface="Times New Roman"/>
                <a:ea typeface="Times New Roman"/>
                <a:cs typeface="Times New Roman"/>
                <a:sym typeface="Times New Roman"/>
              </a:rPr>
              <a:t>in the larynx most often affects the upper floor, mainly the epiglottis; </a:t>
            </a:r>
            <a:endParaRPr sz="1960"/>
          </a:p>
          <a:p>
            <a:pPr indent="-283972" lvl="0" marL="365760" rtl="0" algn="l">
              <a:lnSpc>
                <a:spcPct val="110000"/>
              </a:lnSpc>
              <a:spcBef>
                <a:spcPts val="0"/>
              </a:spcBef>
              <a:spcAft>
                <a:spcPts val="0"/>
              </a:spcAft>
              <a:buSzPts val="1608"/>
              <a:buChar char="⚫"/>
            </a:pPr>
            <a:r>
              <a:rPr lang="uk-UA" sz="1960">
                <a:latin typeface="Times New Roman"/>
                <a:ea typeface="Times New Roman"/>
                <a:cs typeface="Times New Roman"/>
                <a:sym typeface="Times New Roman"/>
              </a:rPr>
              <a:t>The gingival infiltrate is broken down and ulcers with a sebaceous base are formed. </a:t>
            </a:r>
            <a:endParaRPr sz="1960"/>
          </a:p>
          <a:p>
            <a:pPr indent="-283972" lvl="0" marL="365760" rtl="0" algn="l">
              <a:lnSpc>
                <a:spcPct val="110000"/>
              </a:lnSpc>
              <a:spcBef>
                <a:spcPts val="0"/>
              </a:spcBef>
              <a:spcAft>
                <a:spcPts val="0"/>
              </a:spcAft>
              <a:buSzPts val="1608"/>
              <a:buChar char="⚫"/>
            </a:pPr>
            <a:r>
              <a:rPr lang="uk-UA" sz="1960">
                <a:latin typeface="Times New Roman"/>
                <a:ea typeface="Times New Roman"/>
                <a:cs typeface="Times New Roman"/>
                <a:sym typeface="Times New Roman"/>
              </a:rPr>
              <a:t>Enlarged lymph nodes are seen, which is not typical of scleroma.</a:t>
            </a:r>
            <a:endParaRPr sz="1960"/>
          </a:p>
          <a:p>
            <a:pPr indent="-283972" lvl="0" marL="365760" rtl="0" algn="l">
              <a:lnSpc>
                <a:spcPct val="110000"/>
              </a:lnSpc>
              <a:spcBef>
                <a:spcPts val="600"/>
              </a:spcBef>
              <a:spcAft>
                <a:spcPts val="0"/>
              </a:spcAft>
              <a:buSzPts val="1608"/>
              <a:buChar char="⚫"/>
            </a:pPr>
            <a:r>
              <a:rPr lang="uk-UA" sz="1960">
                <a:latin typeface="Times New Roman"/>
                <a:ea typeface="Times New Roman"/>
                <a:cs typeface="Times New Roman"/>
                <a:sym typeface="Times New Roman"/>
              </a:rPr>
              <a:t>The diagnosis of syphilis and scleroma is confirmed by serological reactions. </a:t>
            </a:r>
            <a:endParaRPr sz="1960"/>
          </a:p>
          <a:p>
            <a:pPr indent="-283464" lvl="0" marL="365760" rtl="0" algn="ctr">
              <a:lnSpc>
                <a:spcPct val="110000"/>
              </a:lnSpc>
              <a:spcBef>
                <a:spcPts val="1863"/>
              </a:spcBef>
              <a:spcAft>
                <a:spcPts val="0"/>
              </a:spcAft>
              <a:buSzPts val="1408"/>
              <a:buNone/>
            </a:pPr>
            <a:r>
              <a:rPr b="1" lang="uk-UA" sz="1960">
                <a:latin typeface="Times New Roman"/>
                <a:ea typeface="Times New Roman"/>
                <a:cs typeface="Times New Roman"/>
                <a:sym typeface="Times New Roman"/>
              </a:rPr>
              <a:t>Treatment</a:t>
            </a:r>
            <a:endParaRPr sz="1960"/>
          </a:p>
          <a:p>
            <a:pPr indent="-283972" lvl="0" marL="365760" rtl="0" algn="l">
              <a:lnSpc>
                <a:spcPct val="110000"/>
              </a:lnSpc>
              <a:spcBef>
                <a:spcPts val="1263"/>
              </a:spcBef>
              <a:spcAft>
                <a:spcPts val="0"/>
              </a:spcAft>
              <a:buSzPts val="1608"/>
              <a:buChar char="⚫"/>
            </a:pPr>
            <a:r>
              <a:rPr lang="uk-UA" sz="1960">
                <a:latin typeface="Times New Roman"/>
                <a:ea typeface="Times New Roman"/>
                <a:cs typeface="Times New Roman"/>
                <a:sym typeface="Times New Roman"/>
              </a:rPr>
              <a:t>Conservative and surgical. </a:t>
            </a:r>
            <a:endParaRPr sz="1960"/>
          </a:p>
          <a:p>
            <a:pPr indent="-283464" lvl="0" marL="365760" rtl="0" algn="ctr">
              <a:lnSpc>
                <a:spcPct val="110000"/>
              </a:lnSpc>
              <a:spcBef>
                <a:spcPts val="0"/>
              </a:spcBef>
              <a:spcAft>
                <a:spcPts val="0"/>
              </a:spcAft>
              <a:buSzPts val="1408"/>
              <a:buNone/>
            </a:pPr>
            <a:r>
              <a:t/>
            </a:r>
            <a:endParaRPr sz="1960">
              <a:latin typeface="Times New Roman"/>
              <a:ea typeface="Times New Roman"/>
              <a:cs typeface="Times New Roman"/>
              <a:sym typeface="Times New Roman"/>
            </a:endParaRPr>
          </a:p>
          <a:p>
            <a:pPr indent="-283464" lvl="0" marL="365760" rtl="0" algn="ctr">
              <a:lnSpc>
                <a:spcPct val="110000"/>
              </a:lnSpc>
              <a:spcBef>
                <a:spcPts val="0"/>
              </a:spcBef>
              <a:spcAft>
                <a:spcPts val="0"/>
              </a:spcAft>
              <a:buSzPts val="1408"/>
              <a:buNone/>
            </a:pPr>
            <a:r>
              <a:rPr lang="uk-UA" sz="1960">
                <a:latin typeface="Times New Roman"/>
                <a:ea typeface="Times New Roman"/>
                <a:cs typeface="Times New Roman"/>
                <a:sym typeface="Times New Roman"/>
              </a:rPr>
              <a:t>CONSERVATIVE </a:t>
            </a:r>
            <a:endParaRPr sz="1960"/>
          </a:p>
          <a:p>
            <a:pPr indent="-283972" lvl="0" marL="365760" rtl="0" algn="l">
              <a:lnSpc>
                <a:spcPct val="110000"/>
              </a:lnSpc>
              <a:spcBef>
                <a:spcPts val="0"/>
              </a:spcBef>
              <a:spcAft>
                <a:spcPts val="0"/>
              </a:spcAft>
              <a:buSzPts val="1608"/>
              <a:buChar char="⚫"/>
            </a:pPr>
            <a:r>
              <a:rPr lang="uk-UA" sz="1960">
                <a:latin typeface="Times New Roman"/>
                <a:ea typeface="Times New Roman"/>
                <a:cs typeface="Times New Roman"/>
                <a:sym typeface="Times New Roman"/>
              </a:rPr>
              <a:t>Among the etiotropic therapeutic agents, the leading place is occupied by </a:t>
            </a:r>
            <a:endParaRPr sz="1960"/>
          </a:p>
          <a:p>
            <a:pPr indent="-283972" lvl="0" marL="365760" rtl="0" algn="l">
              <a:lnSpc>
                <a:spcPct val="110000"/>
              </a:lnSpc>
              <a:spcBef>
                <a:spcPts val="0"/>
              </a:spcBef>
              <a:spcAft>
                <a:spcPts val="0"/>
              </a:spcAft>
              <a:buSzPts val="1608"/>
              <a:buFont typeface="Noto Sans Symbols"/>
              <a:buChar char="⮚"/>
            </a:pPr>
            <a:r>
              <a:rPr lang="uk-UA" sz="1960">
                <a:latin typeface="Times New Roman"/>
                <a:ea typeface="Times New Roman"/>
                <a:cs typeface="Times New Roman"/>
                <a:sym typeface="Times New Roman"/>
              </a:rPr>
              <a:t>Streptomycin - 500,000 U intramuscularly twice daily, a course of 40-80 g;</a:t>
            </a:r>
            <a:endParaRPr sz="1960"/>
          </a:p>
          <a:p>
            <a:pPr indent="-283972" lvl="0" marL="365760" rtl="0" algn="l">
              <a:lnSpc>
                <a:spcPct val="110000"/>
              </a:lnSpc>
              <a:spcBef>
                <a:spcPts val="0"/>
              </a:spcBef>
              <a:spcAft>
                <a:spcPts val="0"/>
              </a:spcAft>
              <a:buSzPts val="1608"/>
              <a:buFont typeface="Noto Sans Symbols"/>
              <a:buChar char="⮚"/>
            </a:pPr>
            <a:r>
              <a:rPr lang="uk-UA" sz="1960">
                <a:latin typeface="Times New Roman"/>
                <a:ea typeface="Times New Roman"/>
                <a:cs typeface="Times New Roman"/>
                <a:sym typeface="Times New Roman"/>
              </a:rPr>
              <a:t>Other antibiotics may be prescribed: levomycetin, tetracycline, oleandomycin, etc., but they are less effective.</a:t>
            </a:r>
            <a:endParaRPr sz="1960"/>
          </a:p>
          <a:p>
            <a:pPr indent="-283972" lvl="0" marL="365760" rtl="0" algn="l">
              <a:lnSpc>
                <a:spcPct val="110000"/>
              </a:lnSpc>
              <a:spcBef>
                <a:spcPts val="0"/>
              </a:spcBef>
              <a:spcAft>
                <a:spcPts val="0"/>
              </a:spcAft>
              <a:buSzPts val="1608"/>
              <a:buFont typeface="Noto Sans Symbols"/>
              <a:buChar char="⮚"/>
            </a:pPr>
            <a:r>
              <a:rPr lang="uk-UA" sz="1960">
                <a:latin typeface="Times New Roman"/>
                <a:ea typeface="Times New Roman"/>
                <a:cs typeface="Times New Roman"/>
                <a:sym typeface="Times New Roman"/>
              </a:rPr>
              <a:t>Prescribe enzymes: lidase, hyaluronidase, ronidase.</a:t>
            </a:r>
            <a:endParaRPr sz="1960"/>
          </a:p>
          <a:p>
            <a:pPr indent="-181864" lvl="0" marL="365760" rtl="0" algn="l">
              <a:lnSpc>
                <a:spcPct val="53000"/>
              </a:lnSpc>
              <a:spcBef>
                <a:spcPts val="0"/>
              </a:spcBef>
              <a:spcAft>
                <a:spcPts val="0"/>
              </a:spcAft>
              <a:buSzPts val="1408"/>
              <a:buNone/>
            </a:pPr>
            <a:r>
              <a:t/>
            </a:r>
            <a:endParaRPr sz="1960">
              <a:latin typeface="Times New Roman"/>
              <a:ea typeface="Times New Roman"/>
              <a:cs typeface="Times New Roman"/>
              <a:sym typeface="Times New Roman"/>
            </a:endParaRPr>
          </a:p>
          <a:p>
            <a:pPr indent="-181864" lvl="0" marL="365760" rtl="0" algn="l">
              <a:lnSpc>
                <a:spcPct val="90000"/>
              </a:lnSpc>
              <a:spcBef>
                <a:spcPts val="600"/>
              </a:spcBef>
              <a:spcAft>
                <a:spcPts val="0"/>
              </a:spcAft>
              <a:buSzPts val="1408"/>
              <a:buNone/>
            </a:pPr>
            <a:r>
              <a:t/>
            </a:r>
            <a:endParaRPr sz="1960"/>
          </a:p>
          <a:p>
            <a:pPr indent="-181864" lvl="0" marL="365760" rtl="0" algn="l">
              <a:lnSpc>
                <a:spcPct val="90000"/>
              </a:lnSpc>
              <a:spcBef>
                <a:spcPts val="600"/>
              </a:spcBef>
              <a:spcAft>
                <a:spcPts val="0"/>
              </a:spcAft>
              <a:buSzPts val="1408"/>
              <a:buNone/>
            </a:pPr>
            <a:r>
              <a:t/>
            </a:r>
            <a:endParaRPr sz="196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7"/>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185" name="Google Shape;185;p27"/>
          <p:cNvSpPr txBox="1"/>
          <p:nvPr>
            <p:ph idx="1" type="body"/>
          </p:nvPr>
        </p:nvSpPr>
        <p:spPr>
          <a:xfrm>
            <a:off x="1435608" y="260648"/>
            <a:ext cx="7498200" cy="5987700"/>
          </a:xfrm>
          <a:prstGeom prst="rect">
            <a:avLst/>
          </a:prstGeom>
          <a:noFill/>
          <a:ln>
            <a:noFill/>
          </a:ln>
        </p:spPr>
        <p:txBody>
          <a:bodyPr anchorCtr="0" anchor="t" bIns="45700" lIns="91425" spcFirstLastPara="1" rIns="91425" wrap="square" tIns="45700">
            <a:normAutofit lnSpcReduction="20000"/>
          </a:bodyPr>
          <a:lstStyle/>
          <a:p>
            <a:pPr indent="-291083"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To remove crusts and moisturise the mucous membranes, prescribe </a:t>
            </a:r>
            <a:endParaRPr/>
          </a:p>
          <a:p>
            <a:pPr indent="-291083" lvl="0" marL="365760" rtl="0" algn="l">
              <a:lnSpc>
                <a:spcPct val="12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Oil drops (olive oil, rosehip oil, etc.) </a:t>
            </a:r>
            <a:endParaRPr/>
          </a:p>
          <a:p>
            <a:pPr indent="-291083" lvl="0" marL="365760" rtl="0" algn="l">
              <a:lnSpc>
                <a:spcPct val="12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Lubricate with Lugol's solution, </a:t>
            </a:r>
            <a:endParaRPr/>
          </a:p>
          <a:p>
            <a:pPr indent="-291083" lvl="0" marL="365760" rtl="0" algn="l">
              <a:lnSpc>
                <a:spcPct val="12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Inhalation of proteolytic enzyme solutions, alkaline solutions.</a:t>
            </a:r>
            <a:endParaRPr/>
          </a:p>
          <a:p>
            <a:pPr indent="-283464" lvl="0" marL="365760" rtl="0" algn="ctr">
              <a:lnSpc>
                <a:spcPct val="120000"/>
              </a:lnSpc>
              <a:spcBef>
                <a:spcPts val="0"/>
              </a:spcBef>
              <a:spcAft>
                <a:spcPts val="0"/>
              </a:spcAft>
              <a:buSzPts val="1600"/>
              <a:buNone/>
            </a:pPr>
            <a:r>
              <a:rPr lang="uk-UA" sz="2000">
                <a:latin typeface="Times New Roman"/>
                <a:ea typeface="Times New Roman"/>
                <a:cs typeface="Times New Roman"/>
                <a:sym typeface="Times New Roman"/>
              </a:rPr>
              <a:t>SURGICAL</a:t>
            </a:r>
            <a:endParaRPr/>
          </a:p>
          <a:p>
            <a:pPr indent="-291083" lvl="0" marL="365760" rtl="0" algn="l">
              <a:lnSpc>
                <a:spcPct val="99400"/>
              </a:lnSpc>
              <a:spcBef>
                <a:spcPts val="600"/>
              </a:spcBef>
              <a:spcAft>
                <a:spcPts val="0"/>
              </a:spcAft>
              <a:buSzPts val="1600"/>
              <a:buChar char="⚫"/>
            </a:pPr>
            <a:r>
              <a:rPr lang="uk-UA" sz="2000">
                <a:latin typeface="Times New Roman"/>
                <a:ea typeface="Times New Roman"/>
                <a:cs typeface="Times New Roman"/>
                <a:sym typeface="Times New Roman"/>
              </a:rPr>
              <a:t>Surgical treatment consists of excision of infiltrates, scars and their removal by</a:t>
            </a:r>
            <a:endParaRPr/>
          </a:p>
          <a:p>
            <a:pPr indent="-291083" lvl="0" marL="365760" rtl="0" algn="l">
              <a:lnSpc>
                <a:spcPct val="99400"/>
              </a:lnSpc>
              <a:spcBef>
                <a:spcPts val="1863"/>
              </a:spcBef>
              <a:spcAft>
                <a:spcPts val="0"/>
              </a:spcAft>
              <a:buSzPts val="1600"/>
              <a:buFont typeface="Noto Sans Symbols"/>
              <a:buChar char="⮚"/>
            </a:pPr>
            <a:r>
              <a:rPr lang="uk-UA" sz="2000">
                <a:latin typeface="Times New Roman"/>
                <a:ea typeface="Times New Roman"/>
                <a:cs typeface="Times New Roman"/>
                <a:sym typeface="Times New Roman"/>
              </a:rPr>
              <a:t>Electrocoagulation, </a:t>
            </a:r>
            <a:endParaRPr/>
          </a:p>
          <a:p>
            <a:pPr indent="-291083" lvl="0" marL="365760" rtl="0" algn="l">
              <a:lnSpc>
                <a:spcPct val="99400"/>
              </a:lnSpc>
              <a:spcBef>
                <a:spcPts val="1863"/>
              </a:spcBef>
              <a:spcAft>
                <a:spcPts val="0"/>
              </a:spcAft>
              <a:buSzPts val="1600"/>
              <a:buFont typeface="Noto Sans Symbols"/>
              <a:buChar char="⮚"/>
            </a:pPr>
            <a:r>
              <a:rPr lang="uk-UA" sz="2000">
                <a:latin typeface="Times New Roman"/>
                <a:ea typeface="Times New Roman"/>
                <a:cs typeface="Times New Roman"/>
                <a:sym typeface="Times New Roman"/>
              </a:rPr>
              <a:t>Laser exposure, </a:t>
            </a:r>
            <a:endParaRPr/>
          </a:p>
          <a:p>
            <a:pPr indent="-291083" lvl="0" marL="365760" rtl="0" algn="l">
              <a:lnSpc>
                <a:spcPct val="99400"/>
              </a:lnSpc>
              <a:spcBef>
                <a:spcPts val="1863"/>
              </a:spcBef>
              <a:spcAft>
                <a:spcPts val="0"/>
              </a:spcAft>
              <a:buSzPts val="1600"/>
              <a:buFont typeface="Noto Sans Symbols"/>
              <a:buChar char="⮚"/>
            </a:pPr>
            <a:r>
              <a:rPr lang="uk-UA" sz="2000">
                <a:latin typeface="Times New Roman"/>
                <a:ea typeface="Times New Roman"/>
                <a:cs typeface="Times New Roman"/>
                <a:sym typeface="Times New Roman"/>
              </a:rPr>
              <a:t>Liquid nitrogen cryodestruction, etc. </a:t>
            </a:r>
            <a:endParaRPr/>
          </a:p>
          <a:p>
            <a:pPr indent="-291083" lvl="0" marL="365760" rtl="0" algn="l">
              <a:lnSpc>
                <a:spcPct val="99400"/>
              </a:lnSpc>
              <a:spcBef>
                <a:spcPts val="1863"/>
              </a:spcBef>
              <a:spcAft>
                <a:spcPts val="0"/>
              </a:spcAft>
              <a:buSzPts val="1600"/>
              <a:buChar char="⚫"/>
            </a:pPr>
            <a:r>
              <a:rPr lang="uk-UA" sz="2000">
                <a:latin typeface="Times New Roman"/>
                <a:ea typeface="Times New Roman"/>
                <a:cs typeface="Times New Roman"/>
                <a:sym typeface="Times New Roman"/>
              </a:rPr>
              <a:t>In the case of stenosis, a laryngeal bougie is sometimes used.</a:t>
            </a:r>
            <a:endParaRPr/>
          </a:p>
          <a:p>
            <a:pPr indent="-291083" lvl="0" marL="365760" rtl="0" algn="l">
              <a:lnSpc>
                <a:spcPct val="99400"/>
              </a:lnSpc>
              <a:spcBef>
                <a:spcPts val="1863"/>
              </a:spcBef>
              <a:spcAft>
                <a:spcPts val="0"/>
              </a:spcAft>
              <a:buSzPts val="1600"/>
              <a:buChar char="⚫"/>
            </a:pPr>
            <a:r>
              <a:rPr lang="uk-UA" sz="2000">
                <a:latin typeface="Times New Roman"/>
                <a:ea typeface="Times New Roman"/>
                <a:cs typeface="Times New Roman"/>
                <a:sym typeface="Times New Roman"/>
              </a:rPr>
              <a:t>The prognosis is favourable in the early stages of the disease, but severe in later stages, especially in the trachea and bronchi.</a:t>
            </a:r>
            <a:endParaRPr/>
          </a:p>
          <a:p>
            <a:pPr indent="-133096" lvl="0" marL="365760" rtl="0" algn="l">
              <a:lnSpc>
                <a:spcPct val="100000"/>
              </a:lnSpc>
              <a:spcBef>
                <a:spcPts val="1863"/>
              </a:spcBef>
              <a:spcAft>
                <a:spcPts val="0"/>
              </a:spcAft>
              <a:buSzPts val="2560"/>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28"/>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562214"/>
              </a:buClr>
              <a:buSzPts val="3200"/>
              <a:buFont typeface="Times New Roman"/>
              <a:buNone/>
            </a:pPr>
            <a:r>
              <a:rPr b="1" lang="uk-UA" sz="3200">
                <a:latin typeface="Times New Roman"/>
                <a:ea typeface="Times New Roman"/>
                <a:cs typeface="Times New Roman"/>
                <a:sym typeface="Times New Roman"/>
              </a:rPr>
              <a:t>WEGENER'S GRANULOMATOSIS</a:t>
            </a:r>
            <a:endParaRPr sz="3200"/>
          </a:p>
        </p:txBody>
      </p:sp>
      <p:sp>
        <p:nvSpPr>
          <p:cNvPr id="191" name="Google Shape;191;p28"/>
          <p:cNvSpPr txBox="1"/>
          <p:nvPr>
            <p:ph idx="1" type="body"/>
          </p:nvPr>
        </p:nvSpPr>
        <p:spPr>
          <a:xfrm>
            <a:off x="1331640" y="1268760"/>
            <a:ext cx="7498200" cy="4536600"/>
          </a:xfrm>
          <a:prstGeom prst="rect">
            <a:avLst/>
          </a:prstGeom>
          <a:noFill/>
          <a:ln>
            <a:noFill/>
          </a:ln>
        </p:spPr>
        <p:txBody>
          <a:bodyPr anchorCtr="0" anchor="t" bIns="45700" lIns="91425" spcFirstLastPara="1" rIns="91425" wrap="square" tIns="45700">
            <a:normAutofit/>
          </a:bodyPr>
          <a:lstStyle/>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Wegener's granulomatosis is a systemic necrotizing granulomatous vasculitis with predominant primary lesions of the upper respiratory tract and subsequent involvement of visceral organs (most commonly the lungs and kidneys).</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The disease was first described in 1936 by Wegener, after whom it was later named.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The prevalence of the disease is 3 in 100,000; </a:t>
            </a:r>
            <a:endParaRPr/>
          </a:p>
          <a:p>
            <a:pPr indent="-283464" lvl="0" marL="365760" rtl="0" algn="l">
              <a:lnSpc>
                <a:spcPct val="12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is equally common in men and women; </a:t>
            </a:r>
            <a:endParaRPr/>
          </a:p>
          <a:p>
            <a:pPr indent="-283464" lvl="0" marL="365760" rtl="0" algn="l">
              <a:lnSpc>
                <a:spcPct val="12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The average age of patients is around 40</a:t>
            </a:r>
            <a:r>
              <a:rPr lang="uk-UA" sz="3600">
                <a:latin typeface="Times New Roman"/>
                <a:ea typeface="Times New Roman"/>
                <a:cs typeface="Times New Roman"/>
                <a:sym typeface="Times New Roman"/>
              </a:rPr>
              <a:t>.</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9"/>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sz="4500"/>
          </a:p>
        </p:txBody>
      </p:sp>
      <p:sp>
        <p:nvSpPr>
          <p:cNvPr id="197" name="Google Shape;197;p29"/>
          <p:cNvSpPr txBox="1"/>
          <p:nvPr>
            <p:ph idx="1" type="body"/>
          </p:nvPr>
        </p:nvSpPr>
        <p:spPr>
          <a:xfrm>
            <a:off x="1435608" y="908720"/>
            <a:ext cx="7498200" cy="5339700"/>
          </a:xfrm>
          <a:prstGeom prst="rect">
            <a:avLst/>
          </a:prstGeom>
          <a:noFill/>
          <a:ln>
            <a:noFill/>
          </a:ln>
        </p:spPr>
        <p:txBody>
          <a:bodyPr anchorCtr="0" anchor="t" bIns="45700" lIns="91425" spcFirstLastPara="1" rIns="91425" wrap="square" tIns="45700">
            <a:normAutofit lnSpcReduction="20000"/>
          </a:bodyPr>
          <a:lstStyle/>
          <a:p>
            <a:pPr indent="-296164" lvl="0" marL="365760" rtl="0" algn="l">
              <a:lnSpc>
                <a:spcPct val="120000"/>
              </a:lnSpc>
              <a:spcBef>
                <a:spcPts val="0"/>
              </a:spcBef>
              <a:spcAft>
                <a:spcPts val="0"/>
              </a:spcAft>
              <a:buSzPts val="1800"/>
              <a:buChar char="⚫"/>
            </a:pPr>
            <a:r>
              <a:rPr b="1" lang="uk-UA" sz="2200">
                <a:latin typeface="Times New Roman"/>
                <a:ea typeface="Times New Roman"/>
                <a:cs typeface="Times New Roman"/>
                <a:sym typeface="Times New Roman"/>
              </a:rPr>
              <a:t>The aetiology of </a:t>
            </a:r>
            <a:r>
              <a:rPr lang="uk-UA" sz="2200">
                <a:latin typeface="Times New Roman"/>
                <a:ea typeface="Times New Roman"/>
                <a:cs typeface="Times New Roman"/>
                <a:sym typeface="Times New Roman"/>
              </a:rPr>
              <a:t>Wegener's disease is not well understood. </a:t>
            </a:r>
            <a:endParaRPr sz="3400"/>
          </a:p>
          <a:p>
            <a:pPr indent="-296164" lvl="0" marL="365760" rtl="0" algn="l">
              <a:lnSpc>
                <a:spcPct val="120000"/>
              </a:lnSpc>
              <a:spcBef>
                <a:spcPts val="0"/>
              </a:spcBef>
              <a:spcAft>
                <a:spcPts val="0"/>
              </a:spcAft>
              <a:buSzPts val="1800"/>
              <a:buChar char="⚫"/>
            </a:pPr>
            <a:r>
              <a:rPr lang="uk-UA" sz="2200">
                <a:latin typeface="Times New Roman"/>
                <a:ea typeface="Times New Roman"/>
                <a:cs typeface="Times New Roman"/>
                <a:sym typeface="Times New Roman"/>
              </a:rPr>
              <a:t>Chronic infections, especially viruses or Staphylococcus aureus, which were originally established on the mucous membranes of the respiratory tract, are thought to play an important role. </a:t>
            </a:r>
            <a:endParaRPr sz="3400"/>
          </a:p>
          <a:p>
            <a:pPr indent="-296164" lvl="0" marL="365760" rtl="0" algn="l">
              <a:lnSpc>
                <a:spcPct val="120000"/>
              </a:lnSpc>
              <a:spcBef>
                <a:spcPts val="0"/>
              </a:spcBef>
              <a:spcAft>
                <a:spcPts val="0"/>
              </a:spcAft>
              <a:buSzPts val="1800"/>
              <a:buChar char="⚫"/>
            </a:pPr>
            <a:r>
              <a:rPr lang="uk-UA" sz="2200">
                <a:latin typeface="Times New Roman"/>
                <a:ea typeface="Times New Roman"/>
                <a:cs typeface="Times New Roman"/>
                <a:sym typeface="Times New Roman"/>
              </a:rPr>
              <a:t>Sensitisation to bacterial toxins, which is common in these patients, can cause pathological changes in the walls of blood vessels, contributing to the formation of autoallergens. </a:t>
            </a:r>
            <a:endParaRPr sz="3400"/>
          </a:p>
          <a:p>
            <a:pPr indent="-296164" lvl="0" marL="365760" rtl="0" algn="l">
              <a:lnSpc>
                <a:spcPct val="120000"/>
              </a:lnSpc>
              <a:spcBef>
                <a:spcPts val="0"/>
              </a:spcBef>
              <a:spcAft>
                <a:spcPts val="0"/>
              </a:spcAft>
              <a:buSzPts val="1800"/>
              <a:buChar char="⚫"/>
            </a:pPr>
            <a:r>
              <a:rPr lang="uk-UA" sz="2200">
                <a:latin typeface="Times New Roman"/>
                <a:ea typeface="Times New Roman"/>
                <a:cs typeface="Times New Roman"/>
                <a:sym typeface="Times New Roman"/>
              </a:rPr>
              <a:t>Their appearance leads to the development of antibodies not only to altered but also to normal protein components. </a:t>
            </a:r>
            <a:endParaRPr sz="3400"/>
          </a:p>
          <a:p>
            <a:pPr indent="-296164" lvl="0" marL="365760" rtl="0" algn="l">
              <a:lnSpc>
                <a:spcPct val="120000"/>
              </a:lnSpc>
              <a:spcBef>
                <a:spcPts val="0"/>
              </a:spcBef>
              <a:spcAft>
                <a:spcPts val="0"/>
              </a:spcAft>
              <a:buSzPts val="1800"/>
              <a:buChar char="⚫"/>
            </a:pPr>
            <a:r>
              <a:rPr lang="uk-UA" sz="2200">
                <a:latin typeface="Times New Roman"/>
                <a:ea typeface="Times New Roman"/>
                <a:cs typeface="Times New Roman"/>
                <a:sym typeface="Times New Roman"/>
              </a:rPr>
              <a:t>Immune mechanisms, delayed-type hypersensitivity of bacterial, drug and other origin have been implicated in the </a:t>
            </a:r>
            <a:r>
              <a:rPr b="1" lang="uk-UA" sz="2200">
                <a:latin typeface="Times New Roman"/>
                <a:ea typeface="Times New Roman"/>
                <a:cs typeface="Times New Roman"/>
                <a:sym typeface="Times New Roman"/>
              </a:rPr>
              <a:t>pathogenesis of </a:t>
            </a:r>
            <a:r>
              <a:rPr lang="uk-UA" sz="2200">
                <a:latin typeface="Times New Roman"/>
                <a:ea typeface="Times New Roman"/>
                <a:cs typeface="Times New Roman"/>
                <a:sym typeface="Times New Roman"/>
              </a:rPr>
              <a:t>Wegener's disease.</a:t>
            </a:r>
            <a:endParaRPr sz="3400"/>
          </a:p>
          <a:p>
            <a:pPr indent="-181864" lvl="0" marL="365760" rtl="0" algn="l">
              <a:lnSpc>
                <a:spcPct val="120000"/>
              </a:lnSpc>
              <a:spcBef>
                <a:spcPts val="0"/>
              </a:spcBef>
              <a:spcAft>
                <a:spcPts val="0"/>
              </a:spcAft>
              <a:buSzPts val="1600"/>
              <a:buNone/>
            </a:pPr>
            <a:r>
              <a:t/>
            </a:r>
            <a:endParaRPr sz="2200"/>
          </a:p>
          <a:p>
            <a:pPr indent="-181864" lvl="0" marL="365760" rtl="0" algn="l">
              <a:lnSpc>
                <a:spcPct val="100000"/>
              </a:lnSpc>
              <a:spcBef>
                <a:spcPts val="600"/>
              </a:spcBef>
              <a:spcAft>
                <a:spcPts val="0"/>
              </a:spcAft>
              <a:buSzPts val="1600"/>
              <a:buNone/>
            </a:pPr>
            <a:r>
              <a:t/>
            </a:r>
            <a:endParaRPr sz="22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30"/>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203" name="Google Shape;203;p30"/>
          <p:cNvSpPr txBox="1"/>
          <p:nvPr>
            <p:ph idx="1" type="body"/>
          </p:nvPr>
        </p:nvSpPr>
        <p:spPr>
          <a:xfrm>
            <a:off x="1435608" y="1447800"/>
            <a:ext cx="7498200" cy="4800600"/>
          </a:xfrm>
          <a:prstGeom prst="rect">
            <a:avLst/>
          </a:prstGeom>
          <a:noFill/>
          <a:ln>
            <a:noFill/>
          </a:ln>
        </p:spPr>
        <p:txBody>
          <a:bodyPr anchorCtr="0" anchor="t" bIns="45700" lIns="91425" spcFirstLastPara="1" rIns="91425" wrap="square" tIns="45700">
            <a:normAutofit fontScale="62500" lnSpcReduction="10000"/>
          </a:bodyPr>
          <a:lstStyle/>
          <a:p>
            <a:pPr indent="-271272" lvl="0" marL="365760" rtl="0" algn="l">
              <a:lnSpc>
                <a:spcPct val="120000"/>
              </a:lnSpc>
              <a:spcBef>
                <a:spcPts val="0"/>
              </a:spcBef>
              <a:spcAft>
                <a:spcPts val="0"/>
              </a:spcAft>
              <a:buSzPct val="80000"/>
              <a:buChar char="⚫"/>
            </a:pPr>
            <a:r>
              <a:rPr b="1" lang="uk-UA">
                <a:latin typeface="Times New Roman"/>
                <a:ea typeface="Times New Roman"/>
                <a:cs typeface="Times New Roman"/>
                <a:sym typeface="Times New Roman"/>
              </a:rPr>
              <a:t>Pathomorphology. </a:t>
            </a:r>
            <a:r>
              <a:rPr lang="uk-UA">
                <a:latin typeface="Times New Roman"/>
                <a:ea typeface="Times New Roman"/>
                <a:cs typeface="Times New Roman"/>
                <a:sym typeface="Times New Roman"/>
              </a:rPr>
              <a:t>In Wegener's disease there is a peculiar lesion of medium and small calibre vessels. </a:t>
            </a:r>
            <a:endParaRPr/>
          </a:p>
          <a:p>
            <a:pPr indent="-271272"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The granulosa nodules, which cover the vessels like couplings, are characterised by cellular polymorphism. </a:t>
            </a:r>
            <a:endParaRPr/>
          </a:p>
          <a:p>
            <a:pPr indent="-271272"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In addition to lymphoid, epithelioid and plasma cells, there are histiocytes, eosinophils and neutrophils.</a:t>
            </a:r>
            <a:endParaRPr/>
          </a:p>
          <a:p>
            <a:pPr indent="-271272"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An important feature of these granulosa nodules are giant multinucleated cells of the Pirogov-Lanhans type, which are randomly distributed around the periphery.</a:t>
            </a:r>
            <a:endParaRPr/>
          </a:p>
          <a:p>
            <a:pPr indent="-271272"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They are characterised by a tendency to develop ischaemic necrosis.</a:t>
            </a:r>
            <a:endParaRPr/>
          </a:p>
          <a:p>
            <a:pPr indent="-169672" lvl="0" marL="365760" rtl="0" algn="l">
              <a:lnSpc>
                <a:spcPct val="100000"/>
              </a:lnSpc>
              <a:spcBef>
                <a:spcPts val="600"/>
              </a:spcBef>
              <a:spcAft>
                <a:spcPts val="0"/>
              </a:spcAft>
              <a:buSzPct val="80000"/>
              <a:buNone/>
            </a:pPr>
            <a:r>
              <a:t/>
            </a:r>
            <a:endParaRPr>
              <a:latin typeface="Times New Roman"/>
              <a:ea typeface="Times New Roman"/>
              <a:cs typeface="Times New Roman"/>
              <a:sym typeface="Times New Roman"/>
            </a:endParaRPr>
          </a:p>
          <a:p>
            <a:pPr indent="-169672" lvl="0" marL="365760" rtl="0" algn="l">
              <a:lnSpc>
                <a:spcPct val="120000"/>
              </a:lnSpc>
              <a:spcBef>
                <a:spcPts val="3150"/>
              </a:spcBef>
              <a:spcAft>
                <a:spcPts val="0"/>
              </a:spcAft>
              <a:buSzPct val="80000"/>
              <a:buNone/>
            </a:pPr>
            <a:r>
              <a:t/>
            </a:r>
            <a:endParaRPr>
              <a:latin typeface="Times New Roman"/>
              <a:ea typeface="Times New Roman"/>
              <a:cs typeface="Times New Roman"/>
              <a:sym typeface="Times New Roman"/>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31"/>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562214"/>
              </a:buClr>
              <a:buSzPts val="3200"/>
              <a:buFont typeface="Times New Roman"/>
              <a:buNone/>
            </a:pPr>
            <a:r>
              <a:rPr b="1" lang="uk-UA" sz="3200">
                <a:latin typeface="Times New Roman"/>
                <a:ea typeface="Times New Roman"/>
                <a:cs typeface="Times New Roman"/>
                <a:sym typeface="Times New Roman"/>
              </a:rPr>
              <a:t>Clinical picture. </a:t>
            </a:r>
            <a:endParaRPr sz="3200"/>
          </a:p>
        </p:txBody>
      </p:sp>
      <p:sp>
        <p:nvSpPr>
          <p:cNvPr id="209" name="Google Shape;209;p31"/>
          <p:cNvSpPr txBox="1"/>
          <p:nvPr>
            <p:ph idx="1" type="body"/>
          </p:nvPr>
        </p:nvSpPr>
        <p:spPr>
          <a:xfrm>
            <a:off x="1435608" y="1447800"/>
            <a:ext cx="7498200" cy="4800600"/>
          </a:xfrm>
          <a:prstGeom prst="rect">
            <a:avLst/>
          </a:prstGeom>
          <a:noFill/>
          <a:ln>
            <a:noFill/>
          </a:ln>
        </p:spPr>
        <p:txBody>
          <a:bodyPr anchorCtr="0" anchor="t" bIns="45700" lIns="91425" spcFirstLastPara="1" rIns="91425" wrap="square" tIns="45700">
            <a:normAutofit fontScale="25000" lnSpcReduction="10000"/>
          </a:bodyPr>
          <a:lstStyle/>
          <a:p>
            <a:pPr indent="-283464" lvl="0" marL="365760" rtl="0" algn="l">
              <a:lnSpc>
                <a:spcPct val="120000"/>
              </a:lnSpc>
              <a:spcBef>
                <a:spcPts val="0"/>
              </a:spcBef>
              <a:spcAft>
                <a:spcPts val="0"/>
              </a:spcAft>
              <a:buSzPct val="80000"/>
              <a:buChar char="⚫"/>
            </a:pPr>
            <a:r>
              <a:rPr lang="uk-UA" sz="8000">
                <a:latin typeface="Times New Roman"/>
                <a:ea typeface="Times New Roman"/>
                <a:cs typeface="Times New Roman"/>
                <a:sym typeface="Times New Roman"/>
              </a:rPr>
              <a:t>Depending on the rate at which the clinical symptoms of Wegener's disease increase, there are different courses of the disease:</a:t>
            </a:r>
            <a:endParaRPr/>
          </a:p>
          <a:p>
            <a:pPr indent="-283464" lvl="0" marL="365760" rtl="0" algn="l">
              <a:lnSpc>
                <a:spcPct val="120000"/>
              </a:lnSpc>
              <a:spcBef>
                <a:spcPts val="0"/>
              </a:spcBef>
              <a:spcAft>
                <a:spcPts val="0"/>
              </a:spcAft>
              <a:buSzPct val="80000"/>
              <a:buFont typeface="Noto Sans Symbols"/>
              <a:buChar char="⮚"/>
            </a:pPr>
            <a:r>
              <a:rPr lang="uk-UA" sz="8000">
                <a:latin typeface="Times New Roman"/>
                <a:ea typeface="Times New Roman"/>
                <a:cs typeface="Times New Roman"/>
                <a:sym typeface="Times New Roman"/>
              </a:rPr>
              <a:t>sharp,</a:t>
            </a:r>
            <a:endParaRPr/>
          </a:p>
          <a:p>
            <a:pPr indent="-283464" lvl="0" marL="365760" rtl="0" algn="l">
              <a:lnSpc>
                <a:spcPct val="120000"/>
              </a:lnSpc>
              <a:spcBef>
                <a:spcPts val="0"/>
              </a:spcBef>
              <a:spcAft>
                <a:spcPts val="0"/>
              </a:spcAft>
              <a:buSzPct val="80000"/>
              <a:buFont typeface="Noto Sans Symbols"/>
              <a:buChar char="⮚"/>
            </a:pPr>
            <a:r>
              <a:rPr lang="uk-UA" sz="8000">
                <a:latin typeface="Times New Roman"/>
                <a:ea typeface="Times New Roman"/>
                <a:cs typeface="Times New Roman"/>
                <a:sym typeface="Times New Roman"/>
              </a:rPr>
              <a:t> Subacute </a:t>
            </a:r>
            <a:endParaRPr/>
          </a:p>
          <a:p>
            <a:pPr indent="-283464" lvl="0" marL="365760" rtl="0" algn="l">
              <a:lnSpc>
                <a:spcPct val="120000"/>
              </a:lnSpc>
              <a:spcBef>
                <a:spcPts val="0"/>
              </a:spcBef>
              <a:spcAft>
                <a:spcPts val="0"/>
              </a:spcAft>
              <a:buSzPct val="80000"/>
              <a:buFont typeface="Noto Sans Symbols"/>
              <a:buChar char="⮚"/>
            </a:pPr>
            <a:r>
              <a:rPr lang="uk-UA" sz="8000">
                <a:latin typeface="Times New Roman"/>
                <a:ea typeface="Times New Roman"/>
                <a:cs typeface="Times New Roman"/>
                <a:sym typeface="Times New Roman"/>
              </a:rPr>
              <a:t>Chronic. </a:t>
            </a:r>
            <a:endParaRPr/>
          </a:p>
          <a:p>
            <a:pPr indent="-283464" lvl="0" marL="365760" rtl="0" algn="l">
              <a:lnSpc>
                <a:spcPct val="120000"/>
              </a:lnSpc>
              <a:spcBef>
                <a:spcPts val="0"/>
              </a:spcBef>
              <a:spcAft>
                <a:spcPts val="0"/>
              </a:spcAft>
              <a:buSzPct val="80000"/>
              <a:buChar char="⚫"/>
            </a:pPr>
            <a:r>
              <a:rPr lang="uk-UA" sz="8000">
                <a:latin typeface="Times New Roman"/>
                <a:ea typeface="Times New Roman"/>
                <a:cs typeface="Times New Roman"/>
                <a:sym typeface="Times New Roman"/>
              </a:rPr>
              <a:t>The more acute the onset of the disease, the more severe its course and the faster its generalisation. </a:t>
            </a:r>
            <a:endParaRPr/>
          </a:p>
          <a:p>
            <a:pPr indent="-283464" lvl="0" marL="365760" rtl="0" algn="l">
              <a:lnSpc>
                <a:spcPct val="120000"/>
              </a:lnSpc>
              <a:spcBef>
                <a:spcPts val="0"/>
              </a:spcBef>
              <a:spcAft>
                <a:spcPts val="0"/>
              </a:spcAft>
              <a:buSzPct val="80000"/>
              <a:buChar char="⚫"/>
            </a:pPr>
            <a:r>
              <a:rPr lang="uk-UA" sz="8000">
                <a:latin typeface="Times New Roman"/>
                <a:ea typeface="Times New Roman"/>
                <a:cs typeface="Times New Roman"/>
                <a:sym typeface="Times New Roman"/>
              </a:rPr>
              <a:t>There are also three stages in the development of granulomatosis:</a:t>
            </a:r>
            <a:endParaRPr/>
          </a:p>
          <a:p>
            <a:pPr indent="-283464" lvl="0" marL="365760" rtl="0" algn="just">
              <a:lnSpc>
                <a:spcPct val="120000"/>
              </a:lnSpc>
              <a:spcBef>
                <a:spcPts val="0"/>
              </a:spcBef>
              <a:spcAft>
                <a:spcPts val="0"/>
              </a:spcAft>
              <a:buSzPct val="80000"/>
              <a:buFont typeface="Noto Sans Symbols"/>
              <a:buChar char="⮚"/>
            </a:pPr>
            <a:r>
              <a:rPr lang="uk-UA" sz="8000">
                <a:latin typeface="Times New Roman"/>
                <a:ea typeface="Times New Roman"/>
                <a:cs typeface="Times New Roman"/>
                <a:sym typeface="Times New Roman"/>
              </a:rPr>
              <a:t>Initially with localised changes in the upper respiratory tract, sometimes in the ears and eyes;</a:t>
            </a:r>
            <a:endParaRPr/>
          </a:p>
          <a:p>
            <a:pPr indent="-283464" lvl="0" marL="365760" rtl="0" algn="just">
              <a:lnSpc>
                <a:spcPct val="120000"/>
              </a:lnSpc>
              <a:spcBef>
                <a:spcPts val="0"/>
              </a:spcBef>
              <a:spcAft>
                <a:spcPts val="0"/>
              </a:spcAft>
              <a:buSzPct val="80000"/>
              <a:buFont typeface="Noto Sans Symbols"/>
              <a:buChar char="⮚"/>
            </a:pPr>
            <a:r>
              <a:rPr lang="uk-UA" sz="8000">
                <a:latin typeface="Times New Roman"/>
                <a:ea typeface="Times New Roman"/>
                <a:cs typeface="Times New Roman"/>
                <a:sym typeface="Times New Roman"/>
              </a:rPr>
              <a:t>A period of generalisation with damage to internal organs (more often the lungs and kidneys);</a:t>
            </a:r>
            <a:endParaRPr/>
          </a:p>
          <a:p>
            <a:pPr indent="-283464" lvl="0" marL="365760" rtl="0" algn="just">
              <a:lnSpc>
                <a:spcPct val="120000"/>
              </a:lnSpc>
              <a:spcBef>
                <a:spcPts val="0"/>
              </a:spcBef>
              <a:spcAft>
                <a:spcPts val="0"/>
              </a:spcAft>
              <a:buSzPct val="80000"/>
              <a:buFont typeface="Noto Sans Symbols"/>
              <a:buChar char="⮚"/>
            </a:pPr>
            <a:r>
              <a:rPr lang="uk-UA" sz="8000">
                <a:latin typeface="Times New Roman"/>
                <a:ea typeface="Times New Roman"/>
                <a:cs typeface="Times New Roman"/>
                <a:sym typeface="Times New Roman"/>
              </a:rPr>
              <a:t>terminal - with the development of renal or pulmonary heart failure.</a:t>
            </a:r>
            <a:endParaRPr/>
          </a:p>
          <a:p>
            <a:pPr indent="-242823" lvl="0" marL="365760" rtl="0" algn="l">
              <a:lnSpc>
                <a:spcPct val="100000"/>
              </a:lnSpc>
              <a:spcBef>
                <a:spcPts val="600"/>
              </a:spcBef>
              <a:spcAft>
                <a:spcPts val="0"/>
              </a:spcAft>
              <a:buSzPct val="800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4"/>
          <p:cNvSpPr txBox="1"/>
          <p:nvPr>
            <p:ph type="title"/>
          </p:nvPr>
        </p:nvSpPr>
        <p:spPr>
          <a:xfrm>
            <a:off x="1435608" y="274638"/>
            <a:ext cx="74982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562214"/>
              </a:buClr>
              <a:buSzPts val="3200"/>
              <a:buFont typeface="Times New Roman"/>
              <a:buNone/>
            </a:pPr>
            <a:r>
              <a:rPr b="1" lang="uk-UA" sz="3200">
                <a:latin typeface="Times New Roman"/>
                <a:ea typeface="Times New Roman"/>
                <a:cs typeface="Times New Roman"/>
                <a:sym typeface="Times New Roman"/>
              </a:rPr>
              <a:t>SCLEROMA OF THE UPPER AIRWAYS</a:t>
            </a:r>
            <a:endParaRPr sz="3200"/>
          </a:p>
        </p:txBody>
      </p:sp>
      <p:sp>
        <p:nvSpPr>
          <p:cNvPr id="107" name="Google Shape;107;p14"/>
          <p:cNvSpPr txBox="1"/>
          <p:nvPr>
            <p:ph idx="1" type="body"/>
          </p:nvPr>
        </p:nvSpPr>
        <p:spPr>
          <a:xfrm>
            <a:off x="1187624" y="1556792"/>
            <a:ext cx="7498200" cy="4979700"/>
          </a:xfrm>
          <a:prstGeom prst="rect">
            <a:avLst/>
          </a:prstGeom>
          <a:noFill/>
          <a:ln>
            <a:noFill/>
          </a:ln>
        </p:spPr>
        <p:txBody>
          <a:bodyPr anchorCtr="0" anchor="t" bIns="45700" lIns="91425" spcFirstLastPara="1" rIns="91425" wrap="square" tIns="45700">
            <a:noAutofit/>
          </a:bodyPr>
          <a:lstStyle/>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It is a chronic infectious disease that affects the mucous membranes of the respiratory tract.</a:t>
            </a:r>
            <a:endParaRPr/>
          </a:p>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The causative agent of upper respiratory tract sclerosis is a capsule diplococcus - Klebsiella sclerosa (Volkovich-Frisch bacillus).</a:t>
            </a:r>
            <a:endParaRPr/>
          </a:p>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This endemic disease is most common in western Ukraine and Belarus, Poland, Italy and Germany; scleroma foci have been reported in Indonesia, Brazil, Mexico and other countries.</a:t>
            </a:r>
            <a:endParaRPr sz="2000">
              <a:latin typeface="Times New Roman"/>
              <a:ea typeface="Times New Roman"/>
              <a:cs typeface="Times New Roman"/>
              <a:sym typeface="Times New Roman"/>
            </a:endParaRPr>
          </a:p>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 The infection is spread by contact.</a:t>
            </a:r>
            <a:endParaRPr/>
          </a:p>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The incubation period of the disease is long.</a:t>
            </a:r>
            <a:endParaRPr/>
          </a:p>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Cataracts occur when the infection is established. </a:t>
            </a:r>
            <a:endParaRPr sz="2000">
              <a:latin typeface="Times New Roman"/>
              <a:ea typeface="Times New Roman"/>
              <a:cs typeface="Times New Roman"/>
              <a:sym typeface="Times New Roman"/>
            </a:endParaRPr>
          </a:p>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Signs of the disease appear after 3-5 years.</a:t>
            </a:r>
            <a:endParaRPr/>
          </a:p>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Young people have a shorter incubation period than older people.</a:t>
            </a:r>
            <a:endParaRPr/>
          </a:p>
          <a:p>
            <a:pPr indent="-181864" lvl="0" marL="365760" rtl="0" algn="l">
              <a:lnSpc>
                <a:spcPct val="100000"/>
              </a:lnSpc>
              <a:spcBef>
                <a:spcPts val="0"/>
              </a:spcBef>
              <a:spcAft>
                <a:spcPts val="0"/>
              </a:spcAft>
              <a:buSzPts val="1600"/>
              <a:buNone/>
            </a:pPr>
            <a:r>
              <a:t/>
            </a:r>
            <a:endParaRPr sz="2000">
              <a:latin typeface="Times New Roman"/>
              <a:ea typeface="Times New Roman"/>
              <a:cs typeface="Times New Roman"/>
              <a:sym typeface="Times New Roman"/>
            </a:endParaRPr>
          </a:p>
          <a:p>
            <a:pPr indent="-181864" lvl="0" marL="365760" rtl="0" algn="l">
              <a:lnSpc>
                <a:spcPct val="100000"/>
              </a:lnSpc>
              <a:spcBef>
                <a:spcPts val="0"/>
              </a:spcBef>
              <a:spcAft>
                <a:spcPts val="0"/>
              </a:spcAft>
              <a:buSzPts val="1600"/>
              <a:buNone/>
            </a:pPr>
            <a:r>
              <a:t/>
            </a:r>
            <a:endParaRPr sz="20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32"/>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215" name="Google Shape;215;p32"/>
          <p:cNvSpPr txBox="1"/>
          <p:nvPr>
            <p:ph idx="1" type="body"/>
          </p:nvPr>
        </p:nvSpPr>
        <p:spPr>
          <a:xfrm>
            <a:off x="1435608" y="548680"/>
            <a:ext cx="7498200" cy="5699700"/>
          </a:xfrm>
          <a:prstGeom prst="rect">
            <a:avLst/>
          </a:prstGeom>
          <a:noFill/>
          <a:ln>
            <a:noFill/>
          </a:ln>
        </p:spPr>
        <p:txBody>
          <a:bodyPr anchorCtr="0" anchor="t" bIns="45700" lIns="91425" spcFirstLastPara="1" rIns="91425" wrap="square" tIns="45700">
            <a:normAutofit lnSpcReduction="20000"/>
          </a:bodyPr>
          <a:lstStyle/>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The initial manifestations of Wegener's granulomatosis may vary in localisation, but are more commonly associated with upper respiratory lesions. </a:t>
            </a:r>
            <a:endParaRPr/>
          </a:p>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The patient usually complains of </a:t>
            </a:r>
            <a:endParaRPr/>
          </a:p>
          <a:p>
            <a:pPr indent="-283464" lvl="0" marL="36576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Difficulty breathing through the nose, usually in one side of the nose, </a:t>
            </a:r>
            <a:endParaRPr/>
          </a:p>
          <a:p>
            <a:pPr indent="-283464" lvl="0" marL="36576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notes the dryness, </a:t>
            </a:r>
            <a:endParaRPr/>
          </a:p>
          <a:p>
            <a:pPr indent="-283464" lvl="0" marL="36576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A small mucous discharge that soon becomes purulent and then bloody. </a:t>
            </a:r>
            <a:endParaRPr/>
          </a:p>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The most persistent symptom of Wegener's in the early stages is the formation of purulent, bloody crusts on the nasal mucosa. </a:t>
            </a:r>
            <a:endParaRPr/>
          </a:p>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The crusts are brownish-brown in colour and are removed from the nasal cavity in the form of casts.</a:t>
            </a:r>
            <a:endParaRPr/>
          </a:p>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The mucosa after removal of the crusts has a rather characteristic appearance: it is thin, reddish-blue in colour, covered in places with bleeding granulations.</a:t>
            </a:r>
            <a:endParaRPr sz="2000">
              <a:latin typeface="Times New Roman"/>
              <a:ea typeface="Times New Roman"/>
              <a:cs typeface="Times New Roman"/>
              <a:sym typeface="Times New Roman"/>
            </a:endParaRPr>
          </a:p>
          <a:p>
            <a:pPr indent="-120903" lvl="0" marL="365760" rtl="0" algn="l">
              <a:lnSpc>
                <a:spcPct val="100000"/>
              </a:lnSpc>
              <a:spcBef>
                <a:spcPts val="600"/>
              </a:spcBef>
              <a:spcAft>
                <a:spcPts val="0"/>
              </a:spcAft>
              <a:buSzPts val="2560"/>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33"/>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221" name="Google Shape;221;p33"/>
          <p:cNvSpPr txBox="1"/>
          <p:nvPr>
            <p:ph idx="1" type="body"/>
          </p:nvPr>
        </p:nvSpPr>
        <p:spPr>
          <a:xfrm>
            <a:off x="1435608" y="260648"/>
            <a:ext cx="7498200" cy="5987700"/>
          </a:xfrm>
          <a:prstGeom prst="rect">
            <a:avLst/>
          </a:prstGeom>
          <a:noFill/>
          <a:ln>
            <a:noFill/>
          </a:ln>
        </p:spPr>
        <p:txBody>
          <a:bodyPr anchorCtr="0" anchor="t" bIns="45700" lIns="91425" spcFirstLastPara="1" rIns="91425" wrap="square" tIns="45700">
            <a:noAutofit/>
          </a:bodyPr>
          <a:lstStyle/>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The presence of mucosal ulcers in the anterior parts of the nasal septum is characteristic, and there is often perforation with damage to the cartilaginous and then bony parts of the septum, and a saddle-shaped deformity of the nose develops.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The paranasal sinuses, more often the maxillary sinus, are also affected.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The bone wall between the nasal cavity and the paranasal sinus, as well as the nasal concha, is often destroyed, leaving a single cavity whose walls are covered with necrotic mucosa and crusts.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It should be noted that in Wegener's granulomatosis, the destructive process from the septum does not extend to the hard palate, as is observed in syphilis and is most pronounced in the fatal median Stewart's granuloma.</a:t>
            </a:r>
            <a:endParaRPr/>
          </a:p>
          <a:p>
            <a:pPr indent="-181864" lvl="0" marL="365760" rtl="0" algn="l">
              <a:lnSpc>
                <a:spcPct val="100000"/>
              </a:lnSpc>
              <a:spcBef>
                <a:spcPts val="600"/>
              </a:spcBef>
              <a:spcAft>
                <a:spcPts val="0"/>
              </a:spcAft>
              <a:buSzPts val="1600"/>
              <a:buNone/>
            </a:pPr>
            <a:r>
              <a:t/>
            </a:r>
            <a:endParaRPr sz="20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34"/>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227" name="Google Shape;227;p34"/>
          <p:cNvSpPr txBox="1"/>
          <p:nvPr>
            <p:ph idx="1" type="body"/>
          </p:nvPr>
        </p:nvSpPr>
        <p:spPr>
          <a:xfrm>
            <a:off x="1475656" y="620688"/>
            <a:ext cx="7498200" cy="5483700"/>
          </a:xfrm>
          <a:prstGeom prst="rect">
            <a:avLst/>
          </a:prstGeom>
          <a:noFill/>
          <a:ln>
            <a:noFill/>
          </a:ln>
        </p:spPr>
        <p:txBody>
          <a:bodyPr anchorCtr="0" anchor="t" bIns="45700" lIns="91425" spcFirstLastPara="1" rIns="91425" wrap="square" tIns="45700">
            <a:normAutofit fontScale="77500" lnSpcReduction="20000"/>
          </a:bodyPr>
          <a:lstStyle/>
          <a:p>
            <a:pPr indent="-273558" lvl="0" marL="365760" rtl="0" algn="l">
              <a:lnSpc>
                <a:spcPct val="120000"/>
              </a:lnSpc>
              <a:spcBef>
                <a:spcPts val="0"/>
              </a:spcBef>
              <a:spcAft>
                <a:spcPts val="0"/>
              </a:spcAft>
              <a:buSzPct val="79999"/>
              <a:buChar char="⚫"/>
            </a:pPr>
            <a:r>
              <a:rPr lang="uk-UA" sz="2600">
                <a:latin typeface="Times New Roman"/>
                <a:ea typeface="Times New Roman"/>
                <a:cs typeface="Times New Roman"/>
                <a:sym typeface="Times New Roman"/>
              </a:rPr>
              <a:t>As the process progresses, ulcerative-necrotic and granulomatous changes may occur in the mucous membranes of the pharynx, larynx and trachea. </a:t>
            </a:r>
            <a:endParaRPr/>
          </a:p>
          <a:p>
            <a:pPr indent="-273558" lvl="0" marL="365760" rtl="0" algn="l">
              <a:lnSpc>
                <a:spcPct val="120000"/>
              </a:lnSpc>
              <a:spcBef>
                <a:spcPts val="0"/>
              </a:spcBef>
              <a:spcAft>
                <a:spcPts val="0"/>
              </a:spcAft>
              <a:buSzPct val="79999"/>
              <a:buChar char="⚫"/>
            </a:pPr>
            <a:r>
              <a:rPr lang="uk-UA" sz="2600">
                <a:latin typeface="Times New Roman"/>
                <a:ea typeface="Times New Roman"/>
                <a:cs typeface="Times New Roman"/>
                <a:sym typeface="Times New Roman"/>
              </a:rPr>
              <a:t>The middle ear can be affected, sometimes complicated by paresis or paralysis of the facial nerve, and the process spreads to the labyrinth.</a:t>
            </a:r>
            <a:endParaRPr/>
          </a:p>
          <a:p>
            <a:pPr indent="-273558" lvl="0" marL="365760" rtl="0" algn="l">
              <a:lnSpc>
                <a:spcPct val="120000"/>
              </a:lnSpc>
              <a:spcBef>
                <a:spcPts val="0"/>
              </a:spcBef>
              <a:spcAft>
                <a:spcPts val="0"/>
              </a:spcAft>
              <a:buSzPct val="79999"/>
              <a:buChar char="⚫"/>
            </a:pPr>
            <a:r>
              <a:rPr lang="uk-UA" sz="2600">
                <a:latin typeface="Times New Roman"/>
                <a:ea typeface="Times New Roman"/>
                <a:cs typeface="Times New Roman"/>
                <a:sym typeface="Times New Roman"/>
              </a:rPr>
              <a:t>Eye damage, which occurs in about 15% of patients, is explained by the shared blood supply to the sinuses and orbit. </a:t>
            </a:r>
            <a:endParaRPr/>
          </a:p>
          <a:p>
            <a:pPr indent="-273558" lvl="0" marL="365760" rtl="0" algn="l">
              <a:lnSpc>
                <a:spcPct val="120000"/>
              </a:lnSpc>
              <a:spcBef>
                <a:spcPts val="0"/>
              </a:spcBef>
              <a:spcAft>
                <a:spcPts val="0"/>
              </a:spcAft>
              <a:buSzPct val="79999"/>
              <a:buChar char="⚫"/>
            </a:pPr>
            <a:r>
              <a:rPr lang="uk-UA" sz="2600">
                <a:latin typeface="Times New Roman"/>
                <a:ea typeface="Times New Roman"/>
                <a:cs typeface="Times New Roman"/>
                <a:sym typeface="Times New Roman"/>
              </a:rPr>
              <a:t>Periorbital granuloma formation is associated with </a:t>
            </a:r>
            <a:endParaRPr/>
          </a:p>
          <a:p>
            <a:pPr indent="-273558" lvl="0" marL="365760" rtl="0" algn="l">
              <a:lnSpc>
                <a:spcPct val="120000"/>
              </a:lnSpc>
              <a:spcBef>
                <a:spcPts val="0"/>
              </a:spcBef>
              <a:spcAft>
                <a:spcPts val="0"/>
              </a:spcAft>
              <a:buSzPct val="79999"/>
              <a:buFont typeface="Noto Sans Symbols"/>
              <a:buChar char="⮚"/>
            </a:pPr>
            <a:r>
              <a:rPr lang="uk-UA" sz="2600">
                <a:latin typeface="Times New Roman"/>
                <a:ea typeface="Times New Roman"/>
                <a:cs typeface="Times New Roman"/>
                <a:sym typeface="Times New Roman"/>
              </a:rPr>
              <a:t>Exophthalmos, </a:t>
            </a:r>
            <a:endParaRPr/>
          </a:p>
          <a:p>
            <a:pPr indent="-273558" lvl="0" marL="365760" rtl="0" algn="l">
              <a:lnSpc>
                <a:spcPct val="120000"/>
              </a:lnSpc>
              <a:spcBef>
                <a:spcPts val="0"/>
              </a:spcBef>
              <a:spcAft>
                <a:spcPts val="0"/>
              </a:spcAft>
              <a:buSzPct val="79999"/>
              <a:buFont typeface="Noto Sans Symbols"/>
              <a:buChar char="⮚"/>
            </a:pPr>
            <a:r>
              <a:rPr lang="uk-UA" sz="2600">
                <a:latin typeface="Times New Roman"/>
                <a:ea typeface="Times New Roman"/>
                <a:cs typeface="Times New Roman"/>
                <a:sym typeface="Times New Roman"/>
              </a:rPr>
              <a:t>Limitation of eye movement, </a:t>
            </a:r>
            <a:endParaRPr/>
          </a:p>
          <a:p>
            <a:pPr indent="-273558" lvl="0" marL="365760" rtl="0" algn="l">
              <a:lnSpc>
                <a:spcPct val="120000"/>
              </a:lnSpc>
              <a:spcBef>
                <a:spcPts val="0"/>
              </a:spcBef>
              <a:spcAft>
                <a:spcPts val="0"/>
              </a:spcAft>
              <a:buSzPct val="79999"/>
              <a:buFont typeface="Noto Sans Symbols"/>
              <a:buChar char="⮚"/>
            </a:pPr>
            <a:r>
              <a:rPr lang="uk-UA" sz="2600">
                <a:latin typeface="Times New Roman"/>
                <a:ea typeface="Times New Roman"/>
                <a:cs typeface="Times New Roman"/>
                <a:sym typeface="Times New Roman"/>
              </a:rPr>
              <a:t>Development of keratitis, </a:t>
            </a:r>
            <a:endParaRPr/>
          </a:p>
          <a:p>
            <a:pPr indent="-273558" lvl="0" marL="365760" rtl="0" algn="l">
              <a:lnSpc>
                <a:spcPct val="120000"/>
              </a:lnSpc>
              <a:spcBef>
                <a:spcPts val="0"/>
              </a:spcBef>
              <a:spcAft>
                <a:spcPts val="0"/>
              </a:spcAft>
              <a:buSzPct val="79999"/>
              <a:buFont typeface="Noto Sans Symbols"/>
              <a:buChar char="⮚"/>
            </a:pPr>
            <a:r>
              <a:rPr lang="uk-UA" sz="2600">
                <a:latin typeface="Times New Roman"/>
                <a:ea typeface="Times New Roman"/>
                <a:cs typeface="Times New Roman"/>
                <a:sym typeface="Times New Roman"/>
              </a:rPr>
              <a:t>Chemosis, </a:t>
            </a:r>
            <a:endParaRPr/>
          </a:p>
          <a:p>
            <a:pPr indent="-273558" lvl="0" marL="365760" rtl="0" algn="l">
              <a:lnSpc>
                <a:spcPct val="120000"/>
              </a:lnSpc>
              <a:spcBef>
                <a:spcPts val="0"/>
              </a:spcBef>
              <a:spcAft>
                <a:spcPts val="0"/>
              </a:spcAft>
              <a:buSzPct val="79999"/>
              <a:buFont typeface="Noto Sans Symbols"/>
              <a:buChar char="⮚"/>
            </a:pPr>
            <a:r>
              <a:rPr lang="uk-UA" sz="2600">
                <a:latin typeface="Times New Roman"/>
                <a:ea typeface="Times New Roman"/>
                <a:cs typeface="Times New Roman"/>
                <a:sym typeface="Times New Roman"/>
              </a:rPr>
              <a:t>Swelling and subsequent atrophy of the optic nerve.</a:t>
            </a:r>
            <a:endParaRPr/>
          </a:p>
          <a:p>
            <a:pPr indent="-145287" lvl="0" marL="365760" rtl="0" algn="l">
              <a:lnSpc>
                <a:spcPct val="120000"/>
              </a:lnSpc>
              <a:spcBef>
                <a:spcPts val="0"/>
              </a:spcBef>
              <a:spcAft>
                <a:spcPts val="0"/>
              </a:spcAft>
              <a:buSzPct val="80000"/>
              <a:buNone/>
            </a:pPr>
            <a:r>
              <a:t/>
            </a:r>
            <a:endParaRPr>
              <a:latin typeface="Times New Roman"/>
              <a:ea typeface="Times New Roman"/>
              <a:cs typeface="Times New Roman"/>
              <a:sym typeface="Times New Roman"/>
            </a:endParaRPr>
          </a:p>
          <a:p>
            <a:pPr indent="-145287" lvl="0" marL="365760" rtl="0" algn="l">
              <a:lnSpc>
                <a:spcPct val="100000"/>
              </a:lnSpc>
              <a:spcBef>
                <a:spcPts val="600"/>
              </a:spcBef>
              <a:spcAft>
                <a:spcPts val="0"/>
              </a:spcAft>
              <a:buSzPct val="80000"/>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35"/>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233" name="Google Shape;233;p35"/>
          <p:cNvSpPr txBox="1"/>
          <p:nvPr>
            <p:ph idx="1" type="body"/>
          </p:nvPr>
        </p:nvSpPr>
        <p:spPr>
          <a:xfrm>
            <a:off x="1403648" y="908720"/>
            <a:ext cx="7530000" cy="5339700"/>
          </a:xfrm>
          <a:prstGeom prst="rect">
            <a:avLst/>
          </a:prstGeom>
          <a:noFill/>
          <a:ln>
            <a:noFill/>
          </a:ln>
        </p:spPr>
        <p:txBody>
          <a:bodyPr anchorCtr="0" anchor="t" bIns="45700" lIns="91425" spcFirstLastPara="1" rIns="91425" wrap="square" tIns="45700">
            <a:noAutofit/>
          </a:bodyPr>
          <a:lstStyle/>
          <a:p>
            <a:pPr indent="-283464" lvl="0" marL="365760" rtl="0" algn="l">
              <a:lnSpc>
                <a:spcPct val="120000"/>
              </a:lnSpc>
              <a:spcBef>
                <a:spcPts val="0"/>
              </a:spcBef>
              <a:spcAft>
                <a:spcPts val="0"/>
              </a:spcAft>
              <a:buSzPts val="1600"/>
              <a:buChar char="⚫"/>
            </a:pPr>
            <a:r>
              <a:rPr b="1" lang="uk-UA" sz="2000">
                <a:latin typeface="Times New Roman"/>
                <a:ea typeface="Times New Roman"/>
                <a:cs typeface="Times New Roman"/>
                <a:sym typeface="Times New Roman"/>
              </a:rPr>
              <a:t>General symptoms are </a:t>
            </a:r>
            <a:r>
              <a:rPr lang="uk-UA" sz="2000">
                <a:latin typeface="Times New Roman"/>
                <a:ea typeface="Times New Roman"/>
                <a:cs typeface="Times New Roman"/>
                <a:sym typeface="Times New Roman"/>
              </a:rPr>
              <a:t>characteristic of the advanced stage of Wegener's granulomatosis and often appear only a few months, and in some patients several years, after the first local signs of the disease.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Fever appears,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weakness,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Malaise,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Weight loss,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Arthralgia and myalgia develop,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Less common than arthritis.</a:t>
            </a:r>
            <a:endParaRPr/>
          </a:p>
          <a:p>
            <a:pPr indent="-181864" lvl="0" marL="365760" rtl="0" algn="l">
              <a:lnSpc>
                <a:spcPct val="100000"/>
              </a:lnSpc>
              <a:spcBef>
                <a:spcPts val="600"/>
              </a:spcBef>
              <a:spcAft>
                <a:spcPts val="0"/>
              </a:spcAft>
              <a:buSzPts val="1600"/>
              <a:buNone/>
            </a:pPr>
            <a:r>
              <a:t/>
            </a:r>
            <a:endParaRPr sz="20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36"/>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239" name="Google Shape;239;p36"/>
          <p:cNvSpPr txBox="1"/>
          <p:nvPr>
            <p:ph idx="1" type="body"/>
          </p:nvPr>
        </p:nvSpPr>
        <p:spPr>
          <a:xfrm>
            <a:off x="1435608" y="1052736"/>
            <a:ext cx="7498200" cy="5195700"/>
          </a:xfrm>
          <a:prstGeom prst="rect">
            <a:avLst/>
          </a:prstGeom>
          <a:noFill/>
          <a:ln>
            <a:noFill/>
          </a:ln>
        </p:spPr>
        <p:txBody>
          <a:bodyPr anchorCtr="0" anchor="t" bIns="45700" lIns="91425" spcFirstLastPara="1" rIns="91425" wrap="square" tIns="45700">
            <a:normAutofit fontScale="77500" lnSpcReduction="20000"/>
          </a:bodyPr>
          <a:lstStyle/>
          <a:p>
            <a:pPr indent="-283489" lvl="0" marL="365760" rtl="0" algn="l">
              <a:lnSpc>
                <a:spcPct val="100000"/>
              </a:lnSpc>
              <a:spcBef>
                <a:spcPts val="0"/>
              </a:spcBef>
              <a:spcAft>
                <a:spcPts val="0"/>
              </a:spcAft>
              <a:buSzPct val="80000"/>
              <a:buChar char="⚫"/>
            </a:pPr>
            <a:r>
              <a:rPr lang="uk-UA" sz="2900">
                <a:latin typeface="Times New Roman"/>
                <a:ea typeface="Times New Roman"/>
                <a:cs typeface="Times New Roman"/>
                <a:sym typeface="Times New Roman"/>
              </a:rPr>
              <a:t>If the lungs are involved in the process (which is observed in more than 80% of patients), the following occur </a:t>
            </a:r>
            <a:endParaRPr/>
          </a:p>
          <a:p>
            <a:pPr indent="-283489" lvl="0" marL="365760" rtl="0" algn="l">
              <a:lnSpc>
                <a:spcPct val="100000"/>
              </a:lnSpc>
              <a:spcBef>
                <a:spcPts val="600"/>
              </a:spcBef>
              <a:spcAft>
                <a:spcPts val="0"/>
              </a:spcAft>
              <a:buSzPct val="80000"/>
              <a:buFont typeface="Noto Sans Symbols"/>
              <a:buChar char="⮚"/>
            </a:pPr>
            <a:r>
              <a:rPr lang="uk-UA" sz="2900">
                <a:latin typeface="Times New Roman"/>
                <a:ea typeface="Times New Roman"/>
                <a:cs typeface="Times New Roman"/>
                <a:sym typeface="Times New Roman"/>
              </a:rPr>
              <a:t>Cough, </a:t>
            </a:r>
            <a:endParaRPr/>
          </a:p>
          <a:p>
            <a:pPr indent="-283489" lvl="0" marL="365760" rtl="0" algn="l">
              <a:lnSpc>
                <a:spcPct val="100000"/>
              </a:lnSpc>
              <a:spcBef>
                <a:spcPts val="600"/>
              </a:spcBef>
              <a:spcAft>
                <a:spcPts val="0"/>
              </a:spcAft>
              <a:buSzPct val="80000"/>
              <a:buFont typeface="Noto Sans Symbols"/>
              <a:buChar char="⮚"/>
            </a:pPr>
            <a:r>
              <a:rPr lang="uk-UA" sz="2900">
                <a:latin typeface="Times New Roman"/>
                <a:ea typeface="Times New Roman"/>
                <a:cs typeface="Times New Roman"/>
                <a:sym typeface="Times New Roman"/>
              </a:rPr>
              <a:t>Shortness of breath, </a:t>
            </a:r>
            <a:endParaRPr/>
          </a:p>
          <a:p>
            <a:pPr indent="-283489" lvl="0" marL="365760" rtl="0" algn="l">
              <a:lnSpc>
                <a:spcPct val="100000"/>
              </a:lnSpc>
              <a:spcBef>
                <a:spcPts val="600"/>
              </a:spcBef>
              <a:spcAft>
                <a:spcPts val="0"/>
              </a:spcAft>
              <a:buSzPct val="80000"/>
              <a:buFont typeface="Noto Sans Symbols"/>
              <a:buChar char="⮚"/>
            </a:pPr>
            <a:r>
              <a:rPr lang="uk-UA" sz="2900">
                <a:latin typeface="Times New Roman"/>
                <a:ea typeface="Times New Roman"/>
                <a:cs typeface="Times New Roman"/>
                <a:sym typeface="Times New Roman"/>
              </a:rPr>
              <a:t>Chest pain, </a:t>
            </a:r>
            <a:endParaRPr/>
          </a:p>
          <a:p>
            <a:pPr indent="-283489" lvl="0" marL="365760" rtl="0" algn="l">
              <a:lnSpc>
                <a:spcPct val="100000"/>
              </a:lnSpc>
              <a:spcBef>
                <a:spcPts val="600"/>
              </a:spcBef>
              <a:spcAft>
                <a:spcPts val="0"/>
              </a:spcAft>
              <a:buSzPct val="80000"/>
              <a:buFont typeface="Noto Sans Symbols"/>
              <a:buChar char="⮚"/>
            </a:pPr>
            <a:r>
              <a:rPr lang="uk-UA" sz="2900">
                <a:latin typeface="Times New Roman"/>
                <a:ea typeface="Times New Roman"/>
                <a:cs typeface="Times New Roman"/>
                <a:sym typeface="Times New Roman"/>
              </a:rPr>
              <a:t>Haemoptysis. </a:t>
            </a:r>
            <a:endParaRPr/>
          </a:p>
          <a:p>
            <a:pPr indent="-283489" lvl="0" marL="365760" rtl="0" algn="l">
              <a:lnSpc>
                <a:spcPct val="100000"/>
              </a:lnSpc>
              <a:spcBef>
                <a:spcPts val="600"/>
              </a:spcBef>
              <a:spcAft>
                <a:spcPts val="0"/>
              </a:spcAft>
              <a:buSzPct val="80000"/>
              <a:buChar char="⚫"/>
            </a:pPr>
            <a:r>
              <a:rPr lang="uk-UA" sz="2900">
                <a:latin typeface="Times New Roman"/>
                <a:ea typeface="Times New Roman"/>
                <a:cs typeface="Times New Roman"/>
                <a:sym typeface="Times New Roman"/>
              </a:rPr>
              <a:t>The dissociation between sparse auscultatory findings and marked radiographic changes is characteristic. </a:t>
            </a:r>
            <a:endParaRPr/>
          </a:p>
          <a:p>
            <a:pPr indent="-283489" lvl="0" marL="365760" rtl="0" algn="l">
              <a:lnSpc>
                <a:spcPct val="100000"/>
              </a:lnSpc>
              <a:spcBef>
                <a:spcPts val="600"/>
              </a:spcBef>
              <a:spcAft>
                <a:spcPts val="0"/>
              </a:spcAft>
              <a:buSzPct val="80000"/>
              <a:buChar char="⚫"/>
            </a:pPr>
            <a:r>
              <a:rPr lang="uk-UA" sz="2900">
                <a:latin typeface="Times New Roman"/>
                <a:ea typeface="Times New Roman"/>
                <a:cs typeface="Times New Roman"/>
                <a:sym typeface="Times New Roman"/>
              </a:rPr>
              <a:t>There are many different radiological signs of lung damage: </a:t>
            </a:r>
            <a:endParaRPr/>
          </a:p>
          <a:p>
            <a:pPr indent="-283489" lvl="0" marL="365760" rtl="0" algn="l">
              <a:lnSpc>
                <a:spcPct val="100000"/>
              </a:lnSpc>
              <a:spcBef>
                <a:spcPts val="600"/>
              </a:spcBef>
              <a:spcAft>
                <a:spcPts val="0"/>
              </a:spcAft>
              <a:buSzPct val="80000"/>
              <a:buFont typeface="Noto Sans Symbols"/>
              <a:buChar char="⮚"/>
            </a:pPr>
            <a:r>
              <a:rPr lang="uk-UA" sz="2900">
                <a:latin typeface="Times New Roman"/>
                <a:ea typeface="Times New Roman"/>
                <a:cs typeface="Times New Roman"/>
                <a:sym typeface="Times New Roman"/>
              </a:rPr>
              <a:t>Single or multiple infiltrates, </a:t>
            </a:r>
            <a:endParaRPr/>
          </a:p>
          <a:p>
            <a:pPr indent="-283489" lvl="0" marL="365760" rtl="0" algn="l">
              <a:lnSpc>
                <a:spcPct val="100000"/>
              </a:lnSpc>
              <a:spcBef>
                <a:spcPts val="600"/>
              </a:spcBef>
              <a:spcAft>
                <a:spcPts val="0"/>
              </a:spcAft>
              <a:buSzPct val="80000"/>
              <a:buFont typeface="Noto Sans Symbols"/>
              <a:buChar char="⮚"/>
            </a:pPr>
            <a:r>
              <a:rPr lang="uk-UA" sz="2900">
                <a:latin typeface="Times New Roman"/>
                <a:ea typeface="Times New Roman"/>
                <a:cs typeface="Times New Roman"/>
                <a:sym typeface="Times New Roman"/>
              </a:rPr>
              <a:t>Cavity formation, </a:t>
            </a:r>
            <a:endParaRPr/>
          </a:p>
          <a:p>
            <a:pPr indent="-283489" lvl="0" marL="365760" rtl="0" algn="l">
              <a:lnSpc>
                <a:spcPct val="100000"/>
              </a:lnSpc>
              <a:spcBef>
                <a:spcPts val="600"/>
              </a:spcBef>
              <a:spcAft>
                <a:spcPts val="0"/>
              </a:spcAft>
              <a:buSzPct val="80000"/>
              <a:buFont typeface="Noto Sans Symbols"/>
              <a:buChar char="⮚"/>
            </a:pPr>
            <a:r>
              <a:rPr lang="uk-UA" sz="2900">
                <a:latin typeface="Times New Roman"/>
                <a:ea typeface="Times New Roman"/>
                <a:cs typeface="Times New Roman"/>
                <a:sym typeface="Times New Roman"/>
              </a:rPr>
              <a:t>focal atelectasis, </a:t>
            </a:r>
            <a:endParaRPr/>
          </a:p>
          <a:p>
            <a:pPr indent="-283489" lvl="0" marL="365760" rtl="0" algn="l">
              <a:lnSpc>
                <a:spcPct val="100000"/>
              </a:lnSpc>
              <a:spcBef>
                <a:spcPts val="600"/>
              </a:spcBef>
              <a:spcAft>
                <a:spcPts val="0"/>
              </a:spcAft>
              <a:buSzPct val="80000"/>
              <a:buFont typeface="Noto Sans Symbols"/>
              <a:buChar char="⮚"/>
            </a:pPr>
            <a:r>
              <a:rPr lang="uk-UA" sz="2900">
                <a:latin typeface="Times New Roman"/>
                <a:ea typeface="Times New Roman"/>
                <a:cs typeface="Times New Roman"/>
                <a:sym typeface="Times New Roman"/>
              </a:rPr>
              <a:t>Exudative pleurisy, </a:t>
            </a:r>
            <a:endParaRPr/>
          </a:p>
          <a:p>
            <a:pPr indent="-283489" lvl="0" marL="365760" rtl="0" algn="l">
              <a:lnSpc>
                <a:spcPct val="100000"/>
              </a:lnSpc>
              <a:spcBef>
                <a:spcPts val="600"/>
              </a:spcBef>
              <a:spcAft>
                <a:spcPts val="0"/>
              </a:spcAft>
              <a:buSzPct val="80000"/>
              <a:buFont typeface="Noto Sans Symbols"/>
              <a:buChar char="⮚"/>
            </a:pPr>
            <a:r>
              <a:rPr lang="uk-UA" sz="2900">
                <a:latin typeface="Times New Roman"/>
                <a:ea typeface="Times New Roman"/>
                <a:cs typeface="Times New Roman"/>
                <a:sym typeface="Times New Roman"/>
              </a:rPr>
              <a:t>Pneumothorax.</a:t>
            </a:r>
            <a:endParaRPr/>
          </a:p>
          <a:p>
            <a:pPr indent="-157480" lvl="0" marL="365760" rtl="0" algn="l">
              <a:lnSpc>
                <a:spcPct val="100000"/>
              </a:lnSpc>
              <a:spcBef>
                <a:spcPts val="600"/>
              </a:spcBef>
              <a:spcAft>
                <a:spcPts val="0"/>
              </a:spcAft>
              <a:buSzPct val="80000"/>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37"/>
          <p:cNvSpPr txBox="1"/>
          <p:nvPr>
            <p:ph type="title"/>
          </p:nvPr>
        </p:nvSpPr>
        <p:spPr>
          <a:xfrm>
            <a:off x="1435608" y="274638"/>
            <a:ext cx="7498200" cy="57900"/>
          </a:xfrm>
          <a:prstGeom prst="rect">
            <a:avLst/>
          </a:prstGeom>
          <a:noFill/>
          <a:ln>
            <a:noFill/>
          </a:ln>
        </p:spPr>
        <p:txBody>
          <a:bodyPr anchorCtr="0" anchor="ctr" bIns="45700" lIns="91425" spcFirstLastPara="1" rIns="91425" wrap="square" tIns="45700">
            <a:normAutofit fontScale="90000"/>
          </a:bodyPr>
          <a:lstStyle/>
          <a:p>
            <a:pPr indent="0" lvl="0" marL="0" rtl="0" algn="l">
              <a:spcBef>
                <a:spcPts val="0"/>
              </a:spcBef>
              <a:spcAft>
                <a:spcPts val="0"/>
              </a:spcAft>
              <a:buClr>
                <a:srgbClr val="562214"/>
              </a:buClr>
              <a:buSzPct val="100000"/>
              <a:buFont typeface="Gill Sans"/>
              <a:buNone/>
            </a:pPr>
            <a:r>
              <a:t/>
            </a:r>
            <a:endParaRPr/>
          </a:p>
        </p:txBody>
      </p:sp>
      <p:sp>
        <p:nvSpPr>
          <p:cNvPr id="245" name="Google Shape;245;p37"/>
          <p:cNvSpPr txBox="1"/>
          <p:nvPr>
            <p:ph idx="1" type="body"/>
          </p:nvPr>
        </p:nvSpPr>
        <p:spPr>
          <a:xfrm>
            <a:off x="1435608" y="476672"/>
            <a:ext cx="7498200" cy="6120600"/>
          </a:xfrm>
          <a:prstGeom prst="rect">
            <a:avLst/>
          </a:prstGeom>
          <a:noFill/>
          <a:ln>
            <a:noFill/>
          </a:ln>
        </p:spPr>
        <p:txBody>
          <a:bodyPr anchorCtr="0" anchor="t" bIns="45700" lIns="91425" spcFirstLastPara="1" rIns="91425" wrap="square" tIns="45700">
            <a:normAutofit fontScale="55000" lnSpcReduction="10000"/>
          </a:bodyPr>
          <a:lstStyle/>
          <a:p>
            <a:pPr indent="-271272"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Kidney damage is observed in 80-90% of patients, and the appearance of such symptoms is often a sign of generalisation of the disease. </a:t>
            </a:r>
            <a:endParaRPr>
              <a:latin typeface="Times New Roman"/>
              <a:ea typeface="Times New Roman"/>
              <a:cs typeface="Times New Roman"/>
              <a:sym typeface="Times New Roman"/>
            </a:endParaRPr>
          </a:p>
          <a:p>
            <a:pPr indent="-271272"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Changes in urine tests consistent with acute glomerulonephritis </a:t>
            </a:r>
            <a:endParaRPr/>
          </a:p>
          <a:p>
            <a:pPr indent="-271272"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Haematuria, </a:t>
            </a:r>
            <a:endParaRPr/>
          </a:p>
          <a:p>
            <a:pPr indent="-271272"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Proteinuria. </a:t>
            </a:r>
            <a:endParaRPr/>
          </a:p>
          <a:p>
            <a:pPr indent="-271272"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In some patients, glomerulonephritis progresses rapidly with the development of </a:t>
            </a:r>
            <a:endParaRPr/>
          </a:p>
          <a:p>
            <a:pPr indent="-271272"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Azotemia, </a:t>
            </a:r>
            <a:endParaRPr/>
          </a:p>
          <a:p>
            <a:pPr indent="-271272"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Impaired renal function.</a:t>
            </a:r>
            <a:endParaRPr/>
          </a:p>
          <a:p>
            <a:pPr indent="-271272"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In addition to these manifestations of the disease, there are also </a:t>
            </a:r>
            <a:endParaRPr/>
          </a:p>
          <a:p>
            <a:pPr indent="-271272"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Skin vasculitis in the form of ulcerative haemorrhagic rashes; </a:t>
            </a:r>
            <a:endParaRPr/>
          </a:p>
          <a:p>
            <a:pPr indent="-271272"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Peripheral nervous system lesions are characterised by asymmetric polyneuropathy.</a:t>
            </a:r>
            <a:endParaRPr/>
          </a:p>
          <a:p>
            <a:pPr indent="-271272"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Patients with Wegener's granulomatosis die </a:t>
            </a:r>
            <a:endParaRPr/>
          </a:p>
          <a:p>
            <a:pPr indent="-271272"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from azotemic uremia, </a:t>
            </a:r>
            <a:endParaRPr/>
          </a:p>
          <a:p>
            <a:pPr indent="-271272"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In the event of increasing symptoms of pulmonary insufficiency, </a:t>
            </a:r>
            <a:endParaRPr/>
          </a:p>
          <a:p>
            <a:pPr indent="-271272"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from septic complications.</a:t>
            </a:r>
            <a:endParaRPr/>
          </a:p>
          <a:p>
            <a:pPr indent="-181864" lvl="0" marL="365760" rtl="0" algn="l">
              <a:lnSpc>
                <a:spcPct val="100000"/>
              </a:lnSpc>
              <a:spcBef>
                <a:spcPts val="600"/>
              </a:spcBef>
              <a:spcAft>
                <a:spcPts val="0"/>
              </a:spcAft>
              <a:buSzPct val="80000"/>
              <a:buNone/>
            </a:pPr>
            <a:r>
              <a:t/>
            </a:r>
            <a:endParaRPr>
              <a:latin typeface="Times New Roman"/>
              <a:ea typeface="Times New Roman"/>
              <a:cs typeface="Times New Roman"/>
              <a:sym typeface="Times New Roman"/>
            </a:endParaRPr>
          </a:p>
          <a:p>
            <a:pPr indent="-181864" lvl="0" marL="365760" rtl="0" algn="l">
              <a:lnSpc>
                <a:spcPct val="120000"/>
              </a:lnSpc>
              <a:spcBef>
                <a:spcPts val="0"/>
              </a:spcBef>
              <a:spcAft>
                <a:spcPts val="0"/>
              </a:spcAft>
              <a:buSzPct val="80000"/>
              <a:buNone/>
            </a:pPr>
            <a:r>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38"/>
          <p:cNvSpPr txBox="1"/>
          <p:nvPr>
            <p:ph type="title"/>
          </p:nvPr>
        </p:nvSpPr>
        <p:spPr>
          <a:xfrm>
            <a:off x="1435608" y="274638"/>
            <a:ext cx="7498200" cy="778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562214"/>
              </a:buClr>
              <a:buSzPts val="3200"/>
              <a:buFont typeface="Times New Roman"/>
              <a:buNone/>
            </a:pPr>
            <a:r>
              <a:rPr b="1" lang="uk-UA" sz="3200">
                <a:latin typeface="Times New Roman"/>
                <a:ea typeface="Times New Roman"/>
                <a:cs typeface="Times New Roman"/>
                <a:sym typeface="Times New Roman"/>
              </a:rPr>
              <a:t>Diagnostics</a:t>
            </a:r>
            <a:endParaRPr sz="3200"/>
          </a:p>
        </p:txBody>
      </p:sp>
      <p:sp>
        <p:nvSpPr>
          <p:cNvPr id="251" name="Google Shape;251;p38"/>
          <p:cNvSpPr txBox="1"/>
          <p:nvPr>
            <p:ph idx="1" type="body"/>
          </p:nvPr>
        </p:nvSpPr>
        <p:spPr>
          <a:xfrm>
            <a:off x="1259632" y="1052736"/>
            <a:ext cx="7704900" cy="5051700"/>
          </a:xfrm>
          <a:prstGeom prst="rect">
            <a:avLst/>
          </a:prstGeom>
          <a:noFill/>
          <a:ln>
            <a:noFill/>
          </a:ln>
        </p:spPr>
        <p:txBody>
          <a:bodyPr anchorCtr="0" anchor="t" bIns="45700" lIns="91425" spcFirstLastPara="1" rIns="91425" wrap="square" tIns="45700">
            <a:noAutofit/>
          </a:bodyPr>
          <a:lstStyle/>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In the diagnosis of Wegener's granulomatosis, especially in the early stages of the disease, an adequate assessment of changes in the upper respiratory tract, especially the nose and sinuses, is extremely important.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This often determines the leading role of the otolaryngologist in the early diagnosis of the disease.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It is necessary to take into account changes in the lungs that can be seen on radiography: nodules, pulmonary infiltrates or cavities.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Kidney damage is characterised by changes in the urine: microhaematuria (more than 5 red blood cells in the field of view) or accumulation of red blood cells in the urine sediment.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Among the laboratory tests, the determination of antineutrophil cytoplasmic antibodies (ANCA) is important for the diagnosis of Wegener's granulomatosis, which are detected in 40-99% of patients - more often in patients with an active generalised process, less often during remission in a localised form of the disease.</a:t>
            </a:r>
            <a:endParaRPr/>
          </a:p>
          <a:p>
            <a:pPr indent="-181864" lvl="0" marL="365760" rtl="0" algn="l">
              <a:lnSpc>
                <a:spcPct val="120000"/>
              </a:lnSpc>
              <a:spcBef>
                <a:spcPts val="0"/>
              </a:spcBef>
              <a:spcAft>
                <a:spcPts val="0"/>
              </a:spcAft>
              <a:buSzPts val="1600"/>
              <a:buNone/>
            </a:pPr>
            <a:r>
              <a:t/>
            </a:r>
            <a:endParaRPr sz="2000">
              <a:latin typeface="Times New Roman"/>
              <a:ea typeface="Times New Roman"/>
              <a:cs typeface="Times New Roman"/>
              <a:sym typeface="Times New Roman"/>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39"/>
          <p:cNvSpPr txBox="1"/>
          <p:nvPr>
            <p:ph type="title"/>
          </p:nvPr>
        </p:nvSpPr>
        <p:spPr>
          <a:xfrm>
            <a:off x="1435608" y="274638"/>
            <a:ext cx="7498200" cy="129900"/>
          </a:xfrm>
          <a:prstGeom prst="rect">
            <a:avLst/>
          </a:prstGeom>
          <a:noFill/>
          <a:ln>
            <a:noFill/>
          </a:ln>
        </p:spPr>
        <p:txBody>
          <a:bodyPr anchorCtr="0" anchor="ctr" bIns="45700" lIns="91425" spcFirstLastPara="1" rIns="91425" wrap="square" tIns="45700">
            <a:normAutofit fontScale="90000"/>
          </a:bodyPr>
          <a:lstStyle/>
          <a:p>
            <a:pPr indent="0" lvl="0" marL="0" rtl="0" algn="l">
              <a:spcBef>
                <a:spcPts val="0"/>
              </a:spcBef>
              <a:spcAft>
                <a:spcPts val="0"/>
              </a:spcAft>
              <a:buClr>
                <a:srgbClr val="562214"/>
              </a:buClr>
              <a:buSzPct val="100000"/>
              <a:buFont typeface="Gill Sans"/>
              <a:buNone/>
            </a:pPr>
            <a:r>
              <a:t/>
            </a:r>
            <a:endParaRPr/>
          </a:p>
        </p:txBody>
      </p:sp>
      <p:sp>
        <p:nvSpPr>
          <p:cNvPr id="257" name="Google Shape;257;p39"/>
          <p:cNvSpPr txBox="1"/>
          <p:nvPr>
            <p:ph idx="1" type="body"/>
          </p:nvPr>
        </p:nvSpPr>
        <p:spPr>
          <a:xfrm>
            <a:off x="1403648" y="908720"/>
            <a:ext cx="7498200" cy="5627700"/>
          </a:xfrm>
          <a:prstGeom prst="rect">
            <a:avLst/>
          </a:prstGeom>
          <a:noFill/>
          <a:ln>
            <a:noFill/>
          </a:ln>
        </p:spPr>
        <p:txBody>
          <a:bodyPr anchorCtr="0" anchor="t" bIns="45700" lIns="91425" spcFirstLastPara="1" rIns="91425" wrap="square" tIns="45700">
            <a:normAutofit fontScale="70000" lnSpcReduction="20000"/>
          </a:bodyPr>
          <a:lstStyle/>
          <a:p>
            <a:pPr indent="-210312" lvl="0" marL="198120" rtl="0" algn="l">
              <a:lnSpc>
                <a:spcPct val="120000"/>
              </a:lnSpc>
              <a:spcBef>
                <a:spcPts val="0"/>
              </a:spcBef>
              <a:spcAft>
                <a:spcPts val="0"/>
              </a:spcAft>
              <a:buSzPct val="80000"/>
              <a:buChar char="⚫"/>
            </a:pPr>
            <a:r>
              <a:rPr lang="uk-UA">
                <a:latin typeface="Times New Roman"/>
                <a:ea typeface="Times New Roman"/>
                <a:cs typeface="Times New Roman"/>
                <a:sym typeface="Times New Roman"/>
              </a:rPr>
              <a:t>In some cases, the results of histological examination of granulation tissue biopsied from the surface of the upper airway mucosa are informative. </a:t>
            </a:r>
            <a:endParaRPr/>
          </a:p>
          <a:p>
            <a:pPr indent="-210312" lvl="0" marL="198120" rtl="0" algn="l">
              <a:lnSpc>
                <a:spcPct val="120000"/>
              </a:lnSpc>
              <a:spcBef>
                <a:spcPts val="0"/>
              </a:spcBef>
              <a:spcAft>
                <a:spcPts val="0"/>
              </a:spcAft>
              <a:buSzPct val="80000"/>
              <a:buChar char="⚫"/>
            </a:pPr>
            <a:r>
              <a:rPr lang="uk-UA">
                <a:latin typeface="Times New Roman"/>
                <a:ea typeface="Times New Roman"/>
                <a:cs typeface="Times New Roman"/>
                <a:sym typeface="Times New Roman"/>
              </a:rPr>
              <a:t>The histological diagnosis is based on a combination of signs of necrotizing vasculitis and granulomatous inflammation.</a:t>
            </a:r>
            <a:endParaRPr/>
          </a:p>
          <a:p>
            <a:pPr indent="-181864" lvl="0" marL="365760" rtl="0" algn="l">
              <a:lnSpc>
                <a:spcPct val="120000"/>
              </a:lnSpc>
              <a:spcBef>
                <a:spcPts val="0"/>
              </a:spcBef>
              <a:spcAft>
                <a:spcPts val="0"/>
              </a:spcAft>
              <a:buSzPct val="80000"/>
              <a:buNone/>
            </a:pPr>
            <a:r>
              <a:t/>
            </a:r>
            <a:endParaRPr b="1">
              <a:latin typeface="Times New Roman"/>
              <a:ea typeface="Times New Roman"/>
              <a:cs typeface="Times New Roman"/>
              <a:sym typeface="Times New Roman"/>
            </a:endParaRPr>
          </a:p>
          <a:p>
            <a:pPr indent="-283464" lvl="0" marL="365760" rtl="0" algn="l">
              <a:lnSpc>
                <a:spcPct val="120000"/>
              </a:lnSpc>
              <a:spcBef>
                <a:spcPts val="0"/>
              </a:spcBef>
              <a:spcAft>
                <a:spcPts val="0"/>
              </a:spcAft>
              <a:buSzPct val="80000"/>
              <a:buNone/>
            </a:pPr>
            <a:r>
              <a:rPr lang="uk-UA">
                <a:latin typeface="Times New Roman"/>
                <a:ea typeface="Times New Roman"/>
                <a:cs typeface="Times New Roman"/>
                <a:sym typeface="Times New Roman"/>
              </a:rPr>
              <a:t>    It is important to </a:t>
            </a:r>
            <a:r>
              <a:rPr b="1" lang="uk-UA">
                <a:latin typeface="Times New Roman"/>
                <a:ea typeface="Times New Roman"/>
                <a:cs typeface="Times New Roman"/>
                <a:sym typeface="Times New Roman"/>
              </a:rPr>
              <a:t> differentiate Wegener's </a:t>
            </a:r>
            <a:r>
              <a:rPr lang="uk-UA">
                <a:latin typeface="Times New Roman"/>
                <a:ea typeface="Times New Roman"/>
                <a:cs typeface="Times New Roman"/>
                <a:sym typeface="Times New Roman"/>
              </a:rPr>
              <a:t>granulomatosis from the following diseases </a:t>
            </a:r>
            <a:endParaRPr/>
          </a:p>
          <a:p>
            <a:pPr indent="-295656"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Systemic allergic vasculitis (systemic lupus erythematosus, haemorrhagic vasculitis, nodular periarteritis, etc;) </a:t>
            </a:r>
            <a:endParaRPr/>
          </a:p>
          <a:p>
            <a:pPr indent="-295656"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perforation in the cartilaginous region - tuberculosis and</a:t>
            </a:r>
            <a:endParaRPr/>
          </a:p>
          <a:p>
            <a:pPr indent="-295656"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in the osteoarticular department - with syphilis. </a:t>
            </a:r>
            <a:endParaRPr/>
          </a:p>
          <a:p>
            <a:pPr indent="-295656"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Further progression of the ulcerative-necrotic process in the nasal cavity and sinuses requires differential diagnosis with malignant neoplasms.</a:t>
            </a:r>
            <a:endParaRPr/>
          </a:p>
          <a:p>
            <a:pPr indent="-181864" lvl="0" marL="365760" rtl="0" algn="l">
              <a:lnSpc>
                <a:spcPct val="100000"/>
              </a:lnSpc>
              <a:spcBef>
                <a:spcPts val="600"/>
              </a:spcBef>
              <a:spcAft>
                <a:spcPts val="0"/>
              </a:spcAft>
              <a:buSzPct val="80000"/>
              <a:buNone/>
            </a:pPr>
            <a:r>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40"/>
          <p:cNvSpPr txBox="1"/>
          <p:nvPr>
            <p:ph type="title"/>
          </p:nvPr>
        </p:nvSpPr>
        <p:spPr>
          <a:xfrm>
            <a:off x="1435608" y="274638"/>
            <a:ext cx="7498200" cy="778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562214"/>
              </a:buClr>
              <a:buSzPts val="3200"/>
              <a:buFont typeface="Times New Roman"/>
              <a:buNone/>
            </a:pPr>
            <a:r>
              <a:rPr b="1" lang="uk-UA" sz="3200">
                <a:latin typeface="Times New Roman"/>
                <a:ea typeface="Times New Roman"/>
                <a:cs typeface="Times New Roman"/>
                <a:sym typeface="Times New Roman"/>
              </a:rPr>
              <a:t>Treatment</a:t>
            </a:r>
            <a:endParaRPr sz="3200"/>
          </a:p>
        </p:txBody>
      </p:sp>
      <p:sp>
        <p:nvSpPr>
          <p:cNvPr id="263" name="Google Shape;263;p40"/>
          <p:cNvSpPr txBox="1"/>
          <p:nvPr>
            <p:ph idx="1" type="body"/>
          </p:nvPr>
        </p:nvSpPr>
        <p:spPr>
          <a:xfrm>
            <a:off x="1115616" y="980728"/>
            <a:ext cx="8028300" cy="5688600"/>
          </a:xfrm>
          <a:prstGeom prst="rect">
            <a:avLst/>
          </a:prstGeom>
          <a:noFill/>
          <a:ln>
            <a:noFill/>
          </a:ln>
        </p:spPr>
        <p:txBody>
          <a:bodyPr anchorCtr="0" anchor="t" bIns="45700" lIns="91425" spcFirstLastPara="1" rIns="91425" wrap="square" tIns="45700">
            <a:noAutofit/>
          </a:bodyPr>
          <a:lstStyle/>
          <a:p>
            <a:pPr indent="-283464" lvl="0" marL="365760" rtl="0" algn="l">
              <a:lnSpc>
                <a:spcPct val="121250"/>
              </a:lnSpc>
              <a:spcBef>
                <a:spcPts val="0"/>
              </a:spcBef>
              <a:spcAft>
                <a:spcPts val="0"/>
              </a:spcAft>
              <a:buSzPts val="1600"/>
              <a:buChar char="⚫"/>
            </a:pPr>
            <a:r>
              <a:rPr lang="uk-UA" sz="2000">
                <a:latin typeface="Times New Roman"/>
                <a:ea typeface="Times New Roman"/>
                <a:cs typeface="Times New Roman"/>
                <a:sym typeface="Times New Roman"/>
              </a:rPr>
              <a:t>The basis of treatment for Wegener's granulomatosis is the use of cytostatic drugs. </a:t>
            </a:r>
            <a:endParaRPr/>
          </a:p>
          <a:p>
            <a:pPr indent="-283464" lvl="0" marL="365760" rtl="0" algn="l">
              <a:lnSpc>
                <a:spcPct val="121250"/>
              </a:lnSpc>
              <a:spcBef>
                <a:spcPts val="600"/>
              </a:spcBef>
              <a:spcAft>
                <a:spcPts val="0"/>
              </a:spcAft>
              <a:buSzPts val="1600"/>
              <a:buChar char="⚫"/>
            </a:pPr>
            <a:r>
              <a:rPr lang="uk-UA" sz="2000">
                <a:latin typeface="Times New Roman"/>
                <a:ea typeface="Times New Roman"/>
                <a:cs typeface="Times New Roman"/>
                <a:sym typeface="Times New Roman"/>
              </a:rPr>
              <a:t>Cyclophosphamide is prescribed at a daily dose of 2 mg/kg for about 4 weeks, then the dose is gradually reduced to 2 months and the patient is switched to an alternative drug (60 mg every other day). </a:t>
            </a:r>
            <a:endParaRPr/>
          </a:p>
          <a:p>
            <a:pPr indent="-283464" lvl="0" marL="365760" rtl="0" algn="l">
              <a:lnSpc>
                <a:spcPct val="121250"/>
              </a:lnSpc>
              <a:spcBef>
                <a:spcPts val="600"/>
              </a:spcBef>
              <a:spcAft>
                <a:spcPts val="0"/>
              </a:spcAft>
              <a:buSzPts val="1600"/>
              <a:buChar char="⚫"/>
            </a:pPr>
            <a:r>
              <a:rPr lang="uk-UA" sz="2000">
                <a:latin typeface="Times New Roman"/>
                <a:ea typeface="Times New Roman"/>
                <a:cs typeface="Times New Roman"/>
                <a:sym typeface="Times New Roman"/>
              </a:rPr>
              <a:t>Treatment with cyclophosphamide is continued for at least one year after stable remission is achieved, then the dose is reduced by 25 mg every 2-3 months. </a:t>
            </a:r>
            <a:endParaRPr/>
          </a:p>
          <a:p>
            <a:pPr indent="-283464" lvl="0" marL="365760" rtl="0" algn="l">
              <a:lnSpc>
                <a:spcPct val="121250"/>
              </a:lnSpc>
              <a:spcBef>
                <a:spcPts val="600"/>
              </a:spcBef>
              <a:spcAft>
                <a:spcPts val="0"/>
              </a:spcAft>
              <a:buSzPts val="1600"/>
              <a:buChar char="⚫"/>
            </a:pPr>
            <a:r>
              <a:rPr lang="uk-UA" sz="2000">
                <a:latin typeface="Times New Roman"/>
                <a:ea typeface="Times New Roman"/>
                <a:cs typeface="Times New Roman"/>
                <a:sym typeface="Times New Roman"/>
              </a:rPr>
              <a:t>In patients with a rapidly progressive form of the disease, the drug is given intravenously in the first few days of treatment. </a:t>
            </a:r>
            <a:endParaRPr/>
          </a:p>
          <a:p>
            <a:pPr indent="-283464" lvl="0" marL="365760" rtl="0" algn="l">
              <a:lnSpc>
                <a:spcPct val="121250"/>
              </a:lnSpc>
              <a:spcBef>
                <a:spcPts val="600"/>
              </a:spcBef>
              <a:spcAft>
                <a:spcPts val="0"/>
              </a:spcAft>
              <a:buSzPts val="1600"/>
              <a:buChar char="⚫"/>
            </a:pPr>
            <a:r>
              <a:rPr lang="uk-UA" sz="2000">
                <a:latin typeface="Times New Roman"/>
                <a:ea typeface="Times New Roman"/>
                <a:cs typeface="Times New Roman"/>
                <a:sym typeface="Times New Roman"/>
              </a:rPr>
              <a:t>Cyclophosphamide is usually combined with prednisolone at a dose of 1 mg/kg/day; after significant improvement, the dose of prednisolone is gradually reduced with an attempt to discontinue it altogether.</a:t>
            </a:r>
            <a:endParaRPr/>
          </a:p>
          <a:p>
            <a:pPr indent="-283464" lvl="0" marL="365760" rtl="0" algn="l">
              <a:lnSpc>
                <a:spcPct val="121250"/>
              </a:lnSpc>
              <a:spcBef>
                <a:spcPts val="600"/>
              </a:spcBef>
              <a:spcAft>
                <a:spcPts val="0"/>
              </a:spcAft>
              <a:buSzPts val="1600"/>
              <a:buChar char="⚫"/>
            </a:pPr>
            <a:r>
              <a:rPr lang="uk-UA" sz="2000">
                <a:latin typeface="Times New Roman"/>
                <a:ea typeface="Times New Roman"/>
                <a:cs typeface="Times New Roman"/>
                <a:sym typeface="Times New Roman"/>
              </a:rPr>
              <a:t>Methotrexate at a dose of 0.15-0.3 mg/kg per week is also used as basic therapy for the treatment of Wegener's granulomatosis.</a:t>
            </a:r>
            <a:endParaRPr/>
          </a:p>
          <a:p>
            <a:pPr indent="-181864" lvl="0" marL="365760" rtl="0" algn="l">
              <a:lnSpc>
                <a:spcPct val="100000"/>
              </a:lnSpc>
              <a:spcBef>
                <a:spcPts val="600"/>
              </a:spcBef>
              <a:spcAft>
                <a:spcPts val="0"/>
              </a:spcAft>
              <a:buSzPts val="1600"/>
              <a:buNone/>
            </a:pPr>
            <a:r>
              <a:t/>
            </a:r>
            <a:endParaRPr sz="200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41"/>
          <p:cNvSpPr txBox="1"/>
          <p:nvPr>
            <p:ph type="title"/>
          </p:nvPr>
        </p:nvSpPr>
        <p:spPr>
          <a:xfrm>
            <a:off x="1435608" y="274638"/>
            <a:ext cx="7498200" cy="706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562214"/>
              </a:buClr>
              <a:buSzPts val="3200"/>
              <a:buFont typeface="Times New Roman"/>
              <a:buNone/>
            </a:pPr>
            <a:r>
              <a:rPr b="1" lang="uk-UA" sz="3200">
                <a:latin typeface="Times New Roman"/>
                <a:ea typeface="Times New Roman"/>
                <a:cs typeface="Times New Roman"/>
                <a:sym typeface="Times New Roman"/>
              </a:rPr>
              <a:t>Forecast.</a:t>
            </a:r>
            <a:endParaRPr sz="3200"/>
          </a:p>
        </p:txBody>
      </p:sp>
      <p:sp>
        <p:nvSpPr>
          <p:cNvPr id="269" name="Google Shape;269;p41"/>
          <p:cNvSpPr txBox="1"/>
          <p:nvPr>
            <p:ph idx="1" type="body"/>
          </p:nvPr>
        </p:nvSpPr>
        <p:spPr>
          <a:xfrm>
            <a:off x="1435608" y="1447800"/>
            <a:ext cx="7498200" cy="4800600"/>
          </a:xfrm>
          <a:prstGeom prst="rect">
            <a:avLst/>
          </a:prstGeom>
          <a:noFill/>
          <a:ln>
            <a:noFill/>
          </a:ln>
        </p:spPr>
        <p:txBody>
          <a:bodyPr anchorCtr="0" anchor="t" bIns="45700" lIns="91425" spcFirstLastPara="1" rIns="91425" wrap="square" tIns="45700">
            <a:normAutofit/>
          </a:bodyPr>
          <a:lstStyle/>
          <a:p>
            <a:pPr indent="-283464" lvl="0" marL="365760" rtl="0" algn="l">
              <a:lnSpc>
                <a:spcPct val="100000"/>
              </a:lnSpc>
              <a:spcBef>
                <a:spcPts val="0"/>
              </a:spcBef>
              <a:spcAft>
                <a:spcPts val="0"/>
              </a:spcAft>
              <a:buSzPts val="1760"/>
              <a:buChar char="⚫"/>
            </a:pPr>
            <a:r>
              <a:rPr lang="uk-UA" sz="2200">
                <a:latin typeface="Times New Roman"/>
                <a:ea typeface="Times New Roman"/>
                <a:cs typeface="Times New Roman"/>
                <a:sym typeface="Times New Roman"/>
              </a:rPr>
              <a:t>Without treatment, the average life expectancy is 5 months,</a:t>
            </a:r>
            <a:endParaRPr/>
          </a:p>
          <a:p>
            <a:pPr indent="-283464" lvl="0" marL="365760" rtl="0" algn="l">
              <a:lnSpc>
                <a:spcPct val="100000"/>
              </a:lnSpc>
              <a:spcBef>
                <a:spcPts val="600"/>
              </a:spcBef>
              <a:spcAft>
                <a:spcPts val="0"/>
              </a:spcAft>
              <a:buSzPts val="1760"/>
              <a:buChar char="⚫"/>
            </a:pPr>
            <a:r>
              <a:rPr lang="uk-UA" sz="2200">
                <a:latin typeface="Times New Roman"/>
                <a:ea typeface="Times New Roman"/>
                <a:cs typeface="Times New Roman"/>
                <a:sym typeface="Times New Roman"/>
              </a:rPr>
              <a:t> and the mortality rate in the first year reaches 80%. </a:t>
            </a:r>
            <a:endParaRPr/>
          </a:p>
          <a:p>
            <a:pPr indent="-283464" lvl="0" marL="365760" rtl="0" algn="l">
              <a:lnSpc>
                <a:spcPct val="100000"/>
              </a:lnSpc>
              <a:spcBef>
                <a:spcPts val="600"/>
              </a:spcBef>
              <a:spcAft>
                <a:spcPts val="0"/>
              </a:spcAft>
              <a:buSzPts val="1760"/>
              <a:buChar char="⚫"/>
            </a:pPr>
            <a:r>
              <a:rPr lang="uk-UA" sz="2200">
                <a:latin typeface="Times New Roman"/>
                <a:ea typeface="Times New Roman"/>
                <a:cs typeface="Times New Roman"/>
                <a:sym typeface="Times New Roman"/>
              </a:rPr>
              <a:t>Early treatment of the disease significantly improves the prognosis. </a:t>
            </a:r>
            <a:endParaRPr/>
          </a:p>
          <a:p>
            <a:pPr indent="-283464" lvl="0" marL="365760" rtl="0" algn="l">
              <a:lnSpc>
                <a:spcPct val="100000"/>
              </a:lnSpc>
              <a:spcBef>
                <a:spcPts val="600"/>
              </a:spcBef>
              <a:spcAft>
                <a:spcPts val="0"/>
              </a:spcAft>
              <a:buSzPts val="1760"/>
              <a:buChar char="⚫"/>
            </a:pPr>
            <a:r>
              <a:rPr lang="uk-UA" sz="2200">
                <a:latin typeface="Times New Roman"/>
                <a:ea typeface="Times New Roman"/>
                <a:cs typeface="Times New Roman"/>
                <a:sym typeface="Times New Roman"/>
              </a:rPr>
              <a:t>With the combined treatment of cyclophosphamide and prednisolone, more than 90% of patients had stable remissions that lasted for about 4 years, and some for up to 10-15 years.</a:t>
            </a:r>
            <a:endParaRPr/>
          </a:p>
          <a:p>
            <a:pPr indent="-120903" lvl="0" marL="365760" rtl="0" algn="l">
              <a:lnSpc>
                <a:spcPct val="100000"/>
              </a:lnSpc>
              <a:spcBef>
                <a:spcPts val="600"/>
              </a:spcBef>
              <a:spcAft>
                <a:spcPts val="0"/>
              </a:spcAft>
              <a:buSzPts val="256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15"/>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113" name="Google Shape;113;p15"/>
          <p:cNvSpPr txBox="1"/>
          <p:nvPr>
            <p:ph idx="1" type="body"/>
          </p:nvPr>
        </p:nvSpPr>
        <p:spPr>
          <a:xfrm>
            <a:off x="1187624" y="260648"/>
            <a:ext cx="7746000" cy="5987700"/>
          </a:xfrm>
          <a:prstGeom prst="rect">
            <a:avLst/>
          </a:prstGeom>
          <a:noFill/>
          <a:ln>
            <a:noFill/>
          </a:ln>
        </p:spPr>
        <p:txBody>
          <a:bodyPr anchorCtr="0" anchor="t" bIns="45700" lIns="91425" spcFirstLastPara="1" rIns="91425" wrap="square" tIns="45700">
            <a:noAutofit/>
          </a:bodyPr>
          <a:lstStyle/>
          <a:p>
            <a:pPr indent="-283464" lvl="0" marL="365760" rtl="0" algn="l">
              <a:lnSpc>
                <a:spcPct val="100000"/>
              </a:lnSpc>
              <a:spcBef>
                <a:spcPts val="0"/>
              </a:spcBef>
              <a:spcAft>
                <a:spcPts val="0"/>
              </a:spcAft>
              <a:buSzPts val="1600"/>
              <a:buChar char="⚫"/>
            </a:pPr>
            <a:r>
              <a:rPr b="1" lang="uk-UA" sz="2000">
                <a:latin typeface="Times New Roman"/>
                <a:ea typeface="Times New Roman"/>
                <a:cs typeface="Times New Roman"/>
                <a:sym typeface="Times New Roman"/>
              </a:rPr>
              <a:t>The main symptoms of </a:t>
            </a:r>
            <a:r>
              <a:rPr lang="uk-UA" sz="2000">
                <a:latin typeface="Times New Roman"/>
                <a:ea typeface="Times New Roman"/>
                <a:cs typeface="Times New Roman"/>
                <a:sym typeface="Times New Roman"/>
              </a:rPr>
              <a:t>upper airway sclerosis</a:t>
            </a:r>
            <a:r>
              <a:rPr b="1" lang="uk-UA" sz="2000">
                <a:latin typeface="Times New Roman"/>
                <a:ea typeface="Times New Roman"/>
                <a:cs typeface="Times New Roman"/>
                <a:sym typeface="Times New Roman"/>
              </a:rPr>
              <a:t>:</a:t>
            </a:r>
            <a:endParaRPr sz="2000">
              <a:latin typeface="Times New Roman"/>
              <a:ea typeface="Times New Roman"/>
              <a:cs typeface="Times New Roman"/>
              <a:sym typeface="Times New Roman"/>
            </a:endParaRPr>
          </a:p>
          <a:p>
            <a:pPr indent="-283464" lvl="0" marL="36576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A runny nose with a thick, runny discharge;</a:t>
            </a:r>
            <a:endParaRPr/>
          </a:p>
          <a:p>
            <a:pPr indent="-283464" lvl="0" marL="36576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Dryness of the nose and throat;</a:t>
            </a:r>
            <a:endParaRPr/>
          </a:p>
          <a:p>
            <a:pPr indent="-283464" lvl="0" marL="36576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Accumulation of crusts in the nose;</a:t>
            </a:r>
            <a:endParaRPr/>
          </a:p>
          <a:p>
            <a:pPr indent="-283464" lvl="0" marL="36576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Impaired sense of smell;</a:t>
            </a:r>
            <a:endParaRPr/>
          </a:p>
          <a:p>
            <a:pPr indent="-283464" lvl="0" marL="36576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Breathing problems and difficulties;</a:t>
            </a:r>
            <a:endParaRPr/>
          </a:p>
          <a:p>
            <a:pPr indent="-283464" lvl="0" marL="36576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Voice change;</a:t>
            </a:r>
            <a:endParaRPr/>
          </a:p>
          <a:p>
            <a:pPr indent="-283464" lvl="0" marL="36576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Difficulty swallowing;</a:t>
            </a:r>
            <a:endParaRPr/>
          </a:p>
          <a:p>
            <a:pPr indent="-283464" lvl="0" marL="36576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Food gets into the nose.</a:t>
            </a:r>
            <a:endParaRPr/>
          </a:p>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The pathomorphological substrate of the disease is an infiltrate consisting of fibrous connective tissue with large numbers of plasma cells and blood vessels. </a:t>
            </a:r>
            <a:endParaRPr/>
          </a:p>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Inside these formations are Mikulich cells specific for scleroma, in the protoplasmic vacuoles and outside them are Volkovich-Frisch bacilli. </a:t>
            </a:r>
            <a:endParaRPr/>
          </a:p>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Hyaline globules - Roussel's bodies - are also found in the infiltrate. </a:t>
            </a:r>
            <a:endParaRPr/>
          </a:p>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In the scar tissue there are a large number of fibrous fibres, among which there are plasma cells and individual Mikulich cells; there are no bacilli, no hyaline globules and few vessels.</a:t>
            </a:r>
            <a:endParaRPr/>
          </a:p>
          <a:p>
            <a:pPr indent="-181864" lvl="0" marL="365760" rtl="0" algn="l">
              <a:lnSpc>
                <a:spcPct val="100000"/>
              </a:lnSpc>
              <a:spcBef>
                <a:spcPts val="600"/>
              </a:spcBef>
              <a:spcAft>
                <a:spcPts val="0"/>
              </a:spcAft>
              <a:buSzPts val="1600"/>
              <a:buNone/>
            </a:pPr>
            <a:r>
              <a:t/>
            </a:r>
            <a:endParaRPr sz="200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42"/>
          <p:cNvSpPr txBox="1"/>
          <p:nvPr>
            <p:ph type="title"/>
          </p:nvPr>
        </p:nvSpPr>
        <p:spPr>
          <a:xfrm>
            <a:off x="1435608" y="274638"/>
            <a:ext cx="7498200" cy="1143000"/>
          </a:xfrm>
          <a:prstGeom prst="rect">
            <a:avLst/>
          </a:prstGeom>
          <a:noFill/>
          <a:ln>
            <a:noFill/>
          </a:ln>
        </p:spPr>
        <p:txBody>
          <a:bodyPr anchorCtr="0" anchor="t" bIns="45700" lIns="91425" spcFirstLastPara="1" rIns="91425" wrap="square" tIns="45700">
            <a:normAutofit fontScale="90000"/>
          </a:bodyPr>
          <a:lstStyle/>
          <a:p>
            <a:pPr indent="0" lvl="0" marL="0" rtl="0" algn="ctr">
              <a:spcBef>
                <a:spcPts val="0"/>
              </a:spcBef>
              <a:spcAft>
                <a:spcPts val="0"/>
              </a:spcAft>
              <a:buClr>
                <a:srgbClr val="562214"/>
              </a:buClr>
              <a:buSzPct val="100000"/>
              <a:buFont typeface="Times New Roman"/>
              <a:buNone/>
            </a:pPr>
            <a:r>
              <a:rPr b="1" lang="uk-UA" sz="3600">
                <a:latin typeface="Times New Roman"/>
                <a:ea typeface="Times New Roman"/>
                <a:cs typeface="Times New Roman"/>
                <a:sym typeface="Times New Roman"/>
              </a:rPr>
              <a:t>Lesions of the ENT organs in HIV infection</a:t>
            </a:r>
            <a:endParaRPr/>
          </a:p>
        </p:txBody>
      </p:sp>
      <p:sp>
        <p:nvSpPr>
          <p:cNvPr id="275" name="Google Shape;275;p42"/>
          <p:cNvSpPr txBox="1"/>
          <p:nvPr>
            <p:ph idx="1" type="body"/>
          </p:nvPr>
        </p:nvSpPr>
        <p:spPr>
          <a:xfrm>
            <a:off x="1435608" y="1447800"/>
            <a:ext cx="7498200" cy="4800600"/>
          </a:xfrm>
          <a:prstGeom prst="rect">
            <a:avLst/>
          </a:prstGeom>
          <a:noFill/>
          <a:ln>
            <a:noFill/>
          </a:ln>
        </p:spPr>
        <p:txBody>
          <a:bodyPr anchorCtr="0" anchor="t" bIns="45700" lIns="91425" spcFirstLastPara="1" rIns="91425" wrap="square" tIns="45700">
            <a:normAutofit/>
          </a:bodyPr>
          <a:lstStyle/>
          <a:p>
            <a:pPr indent="-283464" lvl="0" marL="365760" rtl="0" algn="l">
              <a:lnSpc>
                <a:spcPct val="100000"/>
              </a:lnSpc>
              <a:spcBef>
                <a:spcPts val="0"/>
              </a:spcBef>
              <a:spcAft>
                <a:spcPts val="0"/>
              </a:spcAft>
              <a:buSzPts val="1760"/>
              <a:buChar char="⚫"/>
            </a:pPr>
            <a:r>
              <a:rPr lang="uk-UA" sz="2200">
                <a:latin typeface="Times New Roman"/>
                <a:ea typeface="Times New Roman"/>
                <a:cs typeface="Times New Roman"/>
                <a:sym typeface="Times New Roman"/>
              </a:rPr>
              <a:t>HIV infection is caused by retroviruses that </a:t>
            </a:r>
            <a:endParaRPr/>
          </a:p>
          <a:p>
            <a:pPr indent="-283464" lvl="0" marL="365760" rtl="0" algn="l">
              <a:lnSpc>
                <a:spcPct val="100000"/>
              </a:lnSpc>
              <a:spcBef>
                <a:spcPts val="600"/>
              </a:spcBef>
              <a:spcAft>
                <a:spcPts val="0"/>
              </a:spcAft>
              <a:buSzPts val="1760"/>
              <a:buFont typeface="Noto Sans Symbols"/>
              <a:buChar char="⮚"/>
            </a:pPr>
            <a:r>
              <a:rPr lang="uk-UA" sz="2200">
                <a:latin typeface="Times New Roman"/>
                <a:ea typeface="Times New Roman"/>
                <a:cs typeface="Times New Roman"/>
                <a:sym typeface="Times New Roman"/>
              </a:rPr>
              <a:t>lymphocytes, </a:t>
            </a:r>
            <a:endParaRPr/>
          </a:p>
          <a:p>
            <a:pPr indent="-283464" lvl="0" marL="365760" rtl="0" algn="l">
              <a:lnSpc>
                <a:spcPct val="100000"/>
              </a:lnSpc>
              <a:spcBef>
                <a:spcPts val="600"/>
              </a:spcBef>
              <a:spcAft>
                <a:spcPts val="0"/>
              </a:spcAft>
              <a:buSzPts val="1760"/>
              <a:buFont typeface="Noto Sans Symbols"/>
              <a:buChar char="⮚"/>
            </a:pPr>
            <a:r>
              <a:rPr lang="uk-UA" sz="2200">
                <a:latin typeface="Times New Roman"/>
                <a:ea typeface="Times New Roman"/>
                <a:cs typeface="Times New Roman"/>
                <a:sym typeface="Times New Roman"/>
              </a:rPr>
              <a:t>macrophages and </a:t>
            </a:r>
            <a:endParaRPr/>
          </a:p>
          <a:p>
            <a:pPr indent="-283464" lvl="0" marL="365760" rtl="0" algn="l">
              <a:lnSpc>
                <a:spcPct val="100000"/>
              </a:lnSpc>
              <a:spcBef>
                <a:spcPts val="600"/>
              </a:spcBef>
              <a:spcAft>
                <a:spcPts val="0"/>
              </a:spcAft>
              <a:buSzPts val="1760"/>
              <a:buFont typeface="Noto Sans Symbols"/>
              <a:buChar char="⮚"/>
            </a:pPr>
            <a:r>
              <a:rPr lang="uk-UA" sz="2200">
                <a:latin typeface="Times New Roman"/>
                <a:ea typeface="Times New Roman"/>
                <a:cs typeface="Times New Roman"/>
                <a:sym typeface="Times New Roman"/>
              </a:rPr>
              <a:t>Nerve cells, </a:t>
            </a:r>
            <a:endParaRPr/>
          </a:p>
          <a:p>
            <a:pPr indent="-283464" lvl="0" marL="365760" rtl="0" algn="l">
              <a:lnSpc>
                <a:spcPct val="100000"/>
              </a:lnSpc>
              <a:spcBef>
                <a:spcPts val="600"/>
              </a:spcBef>
              <a:spcAft>
                <a:spcPts val="0"/>
              </a:spcAft>
              <a:buSzPts val="1760"/>
              <a:buChar char="⚫"/>
            </a:pPr>
            <a:r>
              <a:rPr lang="uk-UA" sz="2200">
                <a:latin typeface="Times New Roman"/>
                <a:ea typeface="Times New Roman"/>
                <a:cs typeface="Times New Roman"/>
                <a:sym typeface="Times New Roman"/>
              </a:rPr>
              <a:t>This is manifested by a slowly progressive immunodeficiency - from asymptomatic carriage to the development of AIDS. </a:t>
            </a:r>
            <a:endParaRPr/>
          </a:p>
          <a:p>
            <a:pPr indent="-283464" lvl="0" marL="365760" rtl="0" algn="l">
              <a:lnSpc>
                <a:spcPct val="100000"/>
              </a:lnSpc>
              <a:spcBef>
                <a:spcPts val="600"/>
              </a:spcBef>
              <a:spcAft>
                <a:spcPts val="0"/>
              </a:spcAft>
              <a:buSzPts val="1760"/>
              <a:buChar char="⚫"/>
            </a:pPr>
            <a:r>
              <a:rPr lang="uk-UA" sz="2200">
                <a:latin typeface="Times New Roman"/>
                <a:ea typeface="Times New Roman"/>
                <a:cs typeface="Times New Roman"/>
                <a:sym typeface="Times New Roman"/>
              </a:rPr>
              <a:t>It is associated with severe disease, with 100% of patients dying.</a:t>
            </a:r>
            <a:endParaRPr/>
          </a:p>
          <a:p>
            <a:pPr indent="-120903" lvl="0" marL="365760" rtl="0" algn="l">
              <a:lnSpc>
                <a:spcPct val="100000"/>
              </a:lnSpc>
              <a:spcBef>
                <a:spcPts val="600"/>
              </a:spcBef>
              <a:spcAft>
                <a:spcPts val="0"/>
              </a:spcAft>
              <a:buSzPts val="2560"/>
              <a:buNone/>
            </a:pPr>
            <a:r>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43"/>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281" name="Google Shape;281;p43"/>
          <p:cNvSpPr txBox="1"/>
          <p:nvPr>
            <p:ph idx="1" type="body"/>
          </p:nvPr>
        </p:nvSpPr>
        <p:spPr>
          <a:xfrm>
            <a:off x="1403648" y="692696"/>
            <a:ext cx="7498200" cy="5267700"/>
          </a:xfrm>
          <a:prstGeom prst="rect">
            <a:avLst/>
          </a:prstGeom>
          <a:noFill/>
          <a:ln>
            <a:noFill/>
          </a:ln>
        </p:spPr>
        <p:txBody>
          <a:bodyPr anchorCtr="0" anchor="t" bIns="45700" lIns="91425" spcFirstLastPara="1" rIns="91425" wrap="square" tIns="45700">
            <a:normAutofit fontScale="85000" lnSpcReduction="10000"/>
          </a:bodyPr>
          <a:lstStyle/>
          <a:p>
            <a:pPr indent="-320040" lvl="0" marL="365760" rtl="0" algn="l">
              <a:lnSpc>
                <a:spcPct val="81656"/>
              </a:lnSpc>
              <a:spcBef>
                <a:spcPts val="0"/>
              </a:spcBef>
              <a:spcAft>
                <a:spcPts val="0"/>
              </a:spcAft>
              <a:buSzPct val="80000"/>
              <a:buChar char="⚫"/>
            </a:pPr>
            <a:r>
              <a:rPr lang="uk-UA">
                <a:latin typeface="Times New Roman"/>
                <a:ea typeface="Times New Roman"/>
                <a:cs typeface="Times New Roman"/>
                <a:sym typeface="Times New Roman"/>
              </a:rPr>
              <a:t>The beginning of the new millennium was marked by a global epidemic of this infectious disease that literally affected all of humanity. </a:t>
            </a:r>
            <a:endParaRPr/>
          </a:p>
          <a:p>
            <a:pPr indent="-320040" lvl="0" marL="365760" rtl="0" algn="l">
              <a:lnSpc>
                <a:spcPct val="81656"/>
              </a:lnSpc>
              <a:spcBef>
                <a:spcPts val="600"/>
              </a:spcBef>
              <a:spcAft>
                <a:spcPts val="0"/>
              </a:spcAft>
              <a:buSzPct val="80000"/>
              <a:buChar char="⚫"/>
            </a:pPr>
            <a:r>
              <a:rPr lang="uk-UA">
                <a:latin typeface="Times New Roman"/>
                <a:ea typeface="Times New Roman"/>
                <a:cs typeface="Times New Roman"/>
                <a:sym typeface="Times New Roman"/>
              </a:rPr>
              <a:t>At the end of 2001, there were about 1 million people living with HIV and about 25% of them had clinical manifestations of AIDS. </a:t>
            </a:r>
            <a:endParaRPr/>
          </a:p>
          <a:p>
            <a:pPr indent="-320040" lvl="0" marL="365760" rtl="0" algn="l">
              <a:lnSpc>
                <a:spcPct val="81656"/>
              </a:lnSpc>
              <a:spcBef>
                <a:spcPts val="600"/>
              </a:spcBef>
              <a:spcAft>
                <a:spcPts val="0"/>
              </a:spcAft>
              <a:buSzPct val="80000"/>
              <a:buChar char="⚫"/>
            </a:pPr>
            <a:r>
              <a:rPr lang="uk-UA">
                <a:latin typeface="Times New Roman"/>
                <a:ea typeface="Times New Roman"/>
                <a:cs typeface="Times New Roman"/>
                <a:sym typeface="Times New Roman"/>
              </a:rPr>
              <a:t>The disease is caused by the human immunodeficiency virus (HIV), </a:t>
            </a:r>
            <a:endParaRPr/>
          </a:p>
          <a:p>
            <a:pPr indent="-320040" lvl="0" marL="365760" rtl="0" algn="l">
              <a:lnSpc>
                <a:spcPct val="81656"/>
              </a:lnSpc>
              <a:spcBef>
                <a:spcPts val="600"/>
              </a:spcBef>
              <a:spcAft>
                <a:spcPts val="0"/>
              </a:spcAft>
              <a:buSzPct val="80000"/>
              <a:buFont typeface="Noto Sans Symbols"/>
              <a:buChar char="⮚"/>
            </a:pPr>
            <a:r>
              <a:rPr lang="uk-UA">
                <a:latin typeface="Times New Roman"/>
                <a:ea typeface="Times New Roman"/>
                <a:cs typeface="Times New Roman"/>
                <a:sym typeface="Times New Roman"/>
              </a:rPr>
              <a:t>which belongs to the family of retroviruses, </a:t>
            </a:r>
            <a:endParaRPr/>
          </a:p>
          <a:p>
            <a:pPr indent="-320040" lvl="0" marL="365760" rtl="0" algn="l">
              <a:lnSpc>
                <a:spcPct val="81656"/>
              </a:lnSpc>
              <a:spcBef>
                <a:spcPts val="600"/>
              </a:spcBef>
              <a:spcAft>
                <a:spcPts val="0"/>
              </a:spcAft>
              <a:buSzPct val="80000"/>
              <a:buFont typeface="Noto Sans Symbols"/>
              <a:buChar char="⮚"/>
            </a:pPr>
            <a:r>
              <a:rPr lang="uk-UA">
                <a:latin typeface="Times New Roman"/>
                <a:ea typeface="Times New Roman"/>
                <a:cs typeface="Times New Roman"/>
                <a:sym typeface="Times New Roman"/>
              </a:rPr>
              <a:t>which remains viable in blood and other biological media; </a:t>
            </a:r>
            <a:endParaRPr/>
          </a:p>
          <a:p>
            <a:pPr indent="-320040" lvl="0" marL="365760" rtl="0" algn="l">
              <a:lnSpc>
                <a:spcPct val="81656"/>
              </a:lnSpc>
              <a:spcBef>
                <a:spcPts val="600"/>
              </a:spcBef>
              <a:spcAft>
                <a:spcPts val="0"/>
              </a:spcAft>
              <a:buSzPct val="80000"/>
              <a:buFont typeface="Noto Sans Symbols"/>
              <a:buChar char="⮚"/>
            </a:pPr>
            <a:r>
              <a:rPr lang="uk-UA">
                <a:latin typeface="Times New Roman"/>
                <a:ea typeface="Times New Roman"/>
                <a:cs typeface="Times New Roman"/>
                <a:sym typeface="Times New Roman"/>
              </a:rPr>
              <a:t>in the lymphoid tissue, </a:t>
            </a:r>
            <a:endParaRPr/>
          </a:p>
          <a:p>
            <a:pPr indent="-320040" lvl="0" marL="365760" rtl="0" algn="l">
              <a:lnSpc>
                <a:spcPct val="81656"/>
              </a:lnSpc>
              <a:spcBef>
                <a:spcPts val="600"/>
              </a:spcBef>
              <a:spcAft>
                <a:spcPts val="0"/>
              </a:spcAft>
              <a:buSzPct val="80000"/>
              <a:buFont typeface="Noto Sans Symbols"/>
              <a:buChar char="⮚"/>
            </a:pPr>
            <a:r>
              <a:rPr lang="uk-UA">
                <a:latin typeface="Times New Roman"/>
                <a:ea typeface="Times New Roman"/>
                <a:cs typeface="Times New Roman"/>
                <a:sym typeface="Times New Roman"/>
              </a:rPr>
              <a:t>that is constantly reproduced and </a:t>
            </a:r>
            <a:endParaRPr/>
          </a:p>
          <a:p>
            <a:pPr indent="-320040" lvl="0" marL="365760" rtl="0" algn="l">
              <a:lnSpc>
                <a:spcPct val="81656"/>
              </a:lnSpc>
              <a:spcBef>
                <a:spcPts val="600"/>
              </a:spcBef>
              <a:spcAft>
                <a:spcPts val="0"/>
              </a:spcAft>
              <a:buSzPct val="80000"/>
              <a:buFont typeface="Noto Sans Symbols"/>
              <a:buChar char="⮚"/>
            </a:pPr>
            <a:r>
              <a:rPr lang="uk-UA">
                <a:latin typeface="Times New Roman"/>
                <a:ea typeface="Times New Roman"/>
                <a:cs typeface="Times New Roman"/>
                <a:sym typeface="Times New Roman"/>
              </a:rPr>
              <a:t>uses microglia from nervous tissue and intestinal epithelium as a reservoir of microglia. </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44"/>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287" name="Google Shape;287;p44"/>
          <p:cNvSpPr txBox="1"/>
          <p:nvPr>
            <p:ph idx="1" type="body"/>
          </p:nvPr>
        </p:nvSpPr>
        <p:spPr>
          <a:xfrm>
            <a:off x="1435608" y="260648"/>
            <a:ext cx="7498200" cy="5987700"/>
          </a:xfrm>
          <a:prstGeom prst="rect">
            <a:avLst/>
          </a:prstGeom>
          <a:noFill/>
          <a:ln>
            <a:noFill/>
          </a:ln>
        </p:spPr>
        <p:txBody>
          <a:bodyPr anchorCtr="0" anchor="t" bIns="45700" lIns="91425" spcFirstLastPara="1" rIns="91425" wrap="square" tIns="45700">
            <a:normAutofit fontScale="92500" lnSpcReduction="20000"/>
          </a:bodyPr>
          <a:lstStyle/>
          <a:p>
            <a:pPr indent="-275844" lvl="0" marL="365760" rtl="0" algn="l">
              <a:lnSpc>
                <a:spcPct val="130649"/>
              </a:lnSpc>
              <a:spcBef>
                <a:spcPts val="0"/>
              </a:spcBef>
              <a:spcAft>
                <a:spcPts val="0"/>
              </a:spcAft>
              <a:buSzPct val="80000"/>
              <a:buChar char="⚫"/>
            </a:pPr>
            <a:r>
              <a:rPr lang="uk-UA" sz="2000">
                <a:latin typeface="Times New Roman"/>
                <a:ea typeface="Times New Roman"/>
                <a:cs typeface="Times New Roman"/>
                <a:sym typeface="Times New Roman"/>
              </a:rPr>
              <a:t>The source of infection is a person at any stage of the infectious process. </a:t>
            </a:r>
            <a:endParaRPr/>
          </a:p>
          <a:p>
            <a:pPr indent="-275844" lvl="0" marL="365760" rtl="0" algn="l">
              <a:lnSpc>
                <a:spcPct val="130649"/>
              </a:lnSpc>
              <a:spcBef>
                <a:spcPts val="600"/>
              </a:spcBef>
              <a:spcAft>
                <a:spcPts val="0"/>
              </a:spcAft>
              <a:buSzPct val="80000"/>
              <a:buChar char="⚫"/>
            </a:pPr>
            <a:r>
              <a:rPr lang="uk-UA" sz="2000">
                <a:latin typeface="Times New Roman"/>
                <a:ea typeface="Times New Roman"/>
                <a:cs typeface="Times New Roman"/>
                <a:sym typeface="Times New Roman"/>
              </a:rPr>
              <a:t>The virus is found in blood, semen, vaginal secretions and breast milk. </a:t>
            </a:r>
            <a:endParaRPr/>
          </a:p>
          <a:p>
            <a:pPr indent="-275844" lvl="0" marL="365760" rtl="0" algn="l">
              <a:lnSpc>
                <a:spcPct val="130649"/>
              </a:lnSpc>
              <a:spcBef>
                <a:spcPts val="600"/>
              </a:spcBef>
              <a:spcAft>
                <a:spcPts val="0"/>
              </a:spcAft>
              <a:buSzPct val="80000"/>
              <a:buChar char="⚫"/>
            </a:pPr>
            <a:r>
              <a:rPr lang="uk-UA" sz="2000">
                <a:latin typeface="Times New Roman"/>
                <a:ea typeface="Times New Roman"/>
                <a:cs typeface="Times New Roman"/>
                <a:sym typeface="Times New Roman"/>
              </a:rPr>
              <a:t>Methods of transmission - </a:t>
            </a:r>
            <a:endParaRPr/>
          </a:p>
          <a:p>
            <a:pPr indent="-275844" lvl="0" marL="365760" rtl="0" algn="l">
              <a:lnSpc>
                <a:spcPct val="130649"/>
              </a:lnSpc>
              <a:spcBef>
                <a:spcPts val="600"/>
              </a:spcBef>
              <a:spcAft>
                <a:spcPts val="0"/>
              </a:spcAft>
              <a:buSzPct val="80000"/>
              <a:buFont typeface="Noto Sans Symbols"/>
              <a:buChar char="⮚"/>
            </a:pPr>
            <a:r>
              <a:rPr lang="uk-UA" sz="2000">
                <a:latin typeface="Times New Roman"/>
                <a:ea typeface="Times New Roman"/>
                <a:cs typeface="Times New Roman"/>
                <a:sym typeface="Times New Roman"/>
              </a:rPr>
              <a:t>Sexual, </a:t>
            </a:r>
            <a:endParaRPr/>
          </a:p>
          <a:p>
            <a:pPr indent="-275844" lvl="0" marL="365760" rtl="0" algn="l">
              <a:lnSpc>
                <a:spcPct val="130649"/>
              </a:lnSpc>
              <a:spcBef>
                <a:spcPts val="600"/>
              </a:spcBef>
              <a:spcAft>
                <a:spcPts val="0"/>
              </a:spcAft>
              <a:buSzPct val="80000"/>
              <a:buFont typeface="Noto Sans Symbols"/>
              <a:buChar char="⮚"/>
            </a:pPr>
            <a:r>
              <a:rPr lang="uk-UA" sz="2000">
                <a:latin typeface="Times New Roman"/>
                <a:ea typeface="Times New Roman"/>
                <a:cs typeface="Times New Roman"/>
                <a:sym typeface="Times New Roman"/>
              </a:rPr>
              <a:t>Parenteral, </a:t>
            </a:r>
            <a:endParaRPr/>
          </a:p>
          <a:p>
            <a:pPr indent="-275844" lvl="0" marL="365760" rtl="0" algn="l">
              <a:lnSpc>
                <a:spcPct val="130649"/>
              </a:lnSpc>
              <a:spcBef>
                <a:spcPts val="600"/>
              </a:spcBef>
              <a:spcAft>
                <a:spcPts val="0"/>
              </a:spcAft>
              <a:buSzPct val="80000"/>
              <a:buFont typeface="Noto Sans Symbols"/>
              <a:buChar char="⮚"/>
            </a:pPr>
            <a:r>
              <a:rPr lang="uk-UA" sz="2000">
                <a:latin typeface="Times New Roman"/>
                <a:ea typeface="Times New Roman"/>
                <a:cs typeface="Times New Roman"/>
                <a:sym typeface="Times New Roman"/>
              </a:rPr>
              <a:t>Transplacental, </a:t>
            </a:r>
            <a:endParaRPr/>
          </a:p>
          <a:p>
            <a:pPr indent="-275844" lvl="0" marL="365760" rtl="0" algn="l">
              <a:lnSpc>
                <a:spcPct val="130649"/>
              </a:lnSpc>
              <a:spcBef>
                <a:spcPts val="600"/>
              </a:spcBef>
              <a:spcAft>
                <a:spcPts val="0"/>
              </a:spcAft>
              <a:buSzPct val="80000"/>
              <a:buFont typeface="Noto Sans Symbols"/>
              <a:buChar char="⮚"/>
            </a:pPr>
            <a:r>
              <a:rPr lang="uk-UA" sz="2000">
                <a:latin typeface="Times New Roman"/>
                <a:ea typeface="Times New Roman"/>
                <a:cs typeface="Times New Roman"/>
                <a:sym typeface="Times New Roman"/>
              </a:rPr>
              <a:t>through mother's milk. </a:t>
            </a:r>
            <a:endParaRPr/>
          </a:p>
          <a:p>
            <a:pPr indent="-275844" lvl="0" marL="365760" rtl="0" algn="l">
              <a:lnSpc>
                <a:spcPct val="130649"/>
              </a:lnSpc>
              <a:spcBef>
                <a:spcPts val="600"/>
              </a:spcBef>
              <a:spcAft>
                <a:spcPts val="0"/>
              </a:spcAft>
              <a:buSzPct val="80000"/>
              <a:buChar char="⚫"/>
            </a:pPr>
            <a:r>
              <a:rPr lang="uk-UA" sz="2000">
                <a:latin typeface="Times New Roman"/>
                <a:ea typeface="Times New Roman"/>
                <a:cs typeface="Times New Roman"/>
                <a:sym typeface="Times New Roman"/>
              </a:rPr>
              <a:t>Infection is spread from person to person </a:t>
            </a:r>
            <a:endParaRPr/>
          </a:p>
          <a:p>
            <a:pPr indent="-275844" lvl="0" marL="365760" rtl="0" algn="l">
              <a:lnSpc>
                <a:spcPct val="130649"/>
              </a:lnSpc>
              <a:spcBef>
                <a:spcPts val="600"/>
              </a:spcBef>
              <a:spcAft>
                <a:spcPts val="0"/>
              </a:spcAft>
              <a:buSzPct val="80000"/>
              <a:buFont typeface="Noto Sans Symbols"/>
              <a:buChar char="⮚"/>
            </a:pPr>
            <a:r>
              <a:rPr lang="uk-UA" sz="2000">
                <a:latin typeface="Times New Roman"/>
                <a:ea typeface="Times New Roman"/>
                <a:cs typeface="Times New Roman"/>
                <a:sym typeface="Times New Roman"/>
              </a:rPr>
              <a:t>through the bloodstream (injecting, especially among drug addicts, reuse of syringes by different people), </a:t>
            </a:r>
            <a:endParaRPr/>
          </a:p>
          <a:p>
            <a:pPr indent="-275844" lvl="0" marL="365760" rtl="0" algn="l">
              <a:lnSpc>
                <a:spcPct val="130649"/>
              </a:lnSpc>
              <a:spcBef>
                <a:spcPts val="600"/>
              </a:spcBef>
              <a:spcAft>
                <a:spcPts val="0"/>
              </a:spcAft>
              <a:buSzPct val="80000"/>
              <a:buFont typeface="Noto Sans Symbols"/>
              <a:buChar char="⮚"/>
            </a:pPr>
            <a:r>
              <a:rPr lang="uk-UA" sz="2000">
                <a:latin typeface="Times New Roman"/>
                <a:ea typeface="Times New Roman"/>
                <a:cs typeface="Times New Roman"/>
                <a:sym typeface="Times New Roman"/>
              </a:rPr>
              <a:t>through the mucous membranes during sexual intercourse (both homosexual and heterosexual), </a:t>
            </a:r>
            <a:endParaRPr/>
          </a:p>
          <a:p>
            <a:pPr indent="-275844" lvl="0" marL="365760" rtl="0" algn="l">
              <a:lnSpc>
                <a:spcPct val="130649"/>
              </a:lnSpc>
              <a:spcBef>
                <a:spcPts val="600"/>
              </a:spcBef>
              <a:spcAft>
                <a:spcPts val="0"/>
              </a:spcAft>
              <a:buSzPct val="80000"/>
              <a:buFont typeface="Noto Sans Symbols"/>
              <a:buChar char="⮚"/>
            </a:pPr>
            <a:r>
              <a:rPr lang="uk-UA" sz="2000">
                <a:latin typeface="Times New Roman"/>
                <a:ea typeface="Times New Roman"/>
                <a:cs typeface="Times New Roman"/>
                <a:sym typeface="Times New Roman"/>
              </a:rPr>
              <a:t>across the placenta from mother to baby.</a:t>
            </a:r>
            <a:endParaRPr/>
          </a:p>
          <a:p>
            <a:pPr indent="-181864" lvl="0" marL="365760" rtl="0" algn="l">
              <a:lnSpc>
                <a:spcPct val="130649"/>
              </a:lnSpc>
              <a:spcBef>
                <a:spcPts val="600"/>
              </a:spcBef>
              <a:spcAft>
                <a:spcPts val="0"/>
              </a:spcAft>
              <a:buSzPct val="80000"/>
              <a:buFont typeface="Noto Sans Symbols"/>
              <a:buNone/>
            </a:pPr>
            <a:r>
              <a:t/>
            </a:r>
            <a:endParaRPr sz="2000">
              <a:latin typeface="Times New Roman"/>
              <a:ea typeface="Times New Roman"/>
              <a:cs typeface="Times New Roman"/>
              <a:sym typeface="Times New Roman"/>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45"/>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293" name="Google Shape;293;p45"/>
          <p:cNvSpPr txBox="1"/>
          <p:nvPr>
            <p:ph idx="1" type="body"/>
          </p:nvPr>
        </p:nvSpPr>
        <p:spPr>
          <a:xfrm>
            <a:off x="1475656" y="620688"/>
            <a:ext cx="7498200" cy="5987700"/>
          </a:xfrm>
          <a:prstGeom prst="rect">
            <a:avLst/>
          </a:prstGeom>
          <a:noFill/>
          <a:ln>
            <a:noFill/>
          </a:ln>
        </p:spPr>
        <p:txBody>
          <a:bodyPr anchorCtr="0" anchor="t" bIns="45700" lIns="91425" spcFirstLastPara="1" rIns="91425" wrap="square" tIns="45700">
            <a:noAutofit/>
          </a:bodyPr>
          <a:lstStyle/>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The time between infection and the onset of clinical symptoms varies greatly from person to person.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On average, 7-11 years elapse between the detection of HIV-specific antibodies in the blood as a sign of the presence of this infection in the body and the development of clinical symptoms of AIDS, but the disease can develop as early as the first 3 years.</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HIV is found in all biological environments and tissues of the human body.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Cells with the CE4+ antigen on their surface are target cells for HIV, mainly T lymphocytes.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Monocytes and macrophages are resistant to the cytopathic effects of HIV, but ensure its spread. </a:t>
            </a:r>
            <a:endParaRPr/>
          </a:p>
          <a:p>
            <a:pPr indent="-181864" lvl="0" marL="365760" rtl="0" algn="l">
              <a:lnSpc>
                <a:spcPct val="120000"/>
              </a:lnSpc>
              <a:spcBef>
                <a:spcPts val="0"/>
              </a:spcBef>
              <a:spcAft>
                <a:spcPts val="0"/>
              </a:spcAft>
              <a:buSzPts val="1600"/>
              <a:buNone/>
            </a:pPr>
            <a:r>
              <a:t/>
            </a:r>
            <a:endParaRPr sz="200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46"/>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299" name="Google Shape;299;p46"/>
          <p:cNvSpPr txBox="1"/>
          <p:nvPr>
            <p:ph idx="1" type="body"/>
          </p:nvPr>
        </p:nvSpPr>
        <p:spPr>
          <a:xfrm>
            <a:off x="1435608" y="980728"/>
            <a:ext cx="7498200" cy="5267700"/>
          </a:xfrm>
          <a:prstGeom prst="rect">
            <a:avLst/>
          </a:prstGeom>
          <a:noFill/>
          <a:ln>
            <a:noFill/>
          </a:ln>
        </p:spPr>
        <p:txBody>
          <a:bodyPr anchorCtr="0" anchor="t" bIns="45700" lIns="91425" spcFirstLastPara="1" rIns="91425" wrap="square" tIns="45700">
            <a:normAutofit/>
          </a:bodyPr>
          <a:lstStyle/>
          <a:p>
            <a:pPr indent="-283464" lvl="0" marL="365760" rtl="0" algn="l">
              <a:lnSpc>
                <a:spcPct val="120000"/>
              </a:lnSpc>
              <a:spcBef>
                <a:spcPts val="0"/>
              </a:spcBef>
              <a:spcAft>
                <a:spcPts val="0"/>
              </a:spcAft>
              <a:buSzPts val="1920"/>
              <a:buChar char="⚫"/>
            </a:pPr>
            <a:r>
              <a:rPr lang="uk-UA" sz="2400">
                <a:latin typeface="Times New Roman"/>
                <a:ea typeface="Times New Roman"/>
                <a:cs typeface="Times New Roman"/>
                <a:sym typeface="Times New Roman"/>
              </a:rPr>
              <a:t>To predict the nature and severity of HIV infection, the following are crucial </a:t>
            </a:r>
            <a:endParaRPr/>
          </a:p>
          <a:p>
            <a:pPr indent="-283464" lvl="0" marL="365760" rtl="0" algn="l">
              <a:lnSpc>
                <a:spcPct val="120000"/>
              </a:lnSpc>
              <a:spcBef>
                <a:spcPts val="0"/>
              </a:spcBef>
              <a:spcAft>
                <a:spcPts val="0"/>
              </a:spcAft>
              <a:buSzPts val="1920"/>
              <a:buFont typeface="Noto Sans Symbols"/>
              <a:buChar char="⮚"/>
            </a:pPr>
            <a:r>
              <a:rPr lang="uk-UA" sz="2400">
                <a:latin typeface="Times New Roman"/>
                <a:ea typeface="Times New Roman"/>
                <a:cs typeface="Times New Roman"/>
                <a:sym typeface="Times New Roman"/>
              </a:rPr>
              <a:t>T-lymphocyte concentration and </a:t>
            </a:r>
            <a:endParaRPr/>
          </a:p>
          <a:p>
            <a:pPr indent="-283464" lvl="0" marL="365760" rtl="0" algn="l">
              <a:lnSpc>
                <a:spcPct val="120000"/>
              </a:lnSpc>
              <a:spcBef>
                <a:spcPts val="0"/>
              </a:spcBef>
              <a:spcAft>
                <a:spcPts val="0"/>
              </a:spcAft>
              <a:buSzPts val="1920"/>
              <a:buFont typeface="Noto Sans Symbols"/>
              <a:buChar char="⮚"/>
            </a:pPr>
            <a:r>
              <a:rPr lang="uk-UA" sz="2400">
                <a:latin typeface="Times New Roman"/>
                <a:ea typeface="Times New Roman"/>
                <a:cs typeface="Times New Roman"/>
                <a:sym typeface="Times New Roman"/>
              </a:rPr>
              <a:t>"viral load" means the virus content in 1 ml of blood plasma determined by polymerase chain reaction. </a:t>
            </a:r>
            <a:endParaRPr/>
          </a:p>
          <a:p>
            <a:pPr indent="-283464" lvl="0" marL="365760" rtl="0" algn="l">
              <a:lnSpc>
                <a:spcPct val="120000"/>
              </a:lnSpc>
              <a:spcBef>
                <a:spcPts val="0"/>
              </a:spcBef>
              <a:spcAft>
                <a:spcPts val="0"/>
              </a:spcAft>
              <a:buSzPts val="1920"/>
              <a:buChar char="⚫"/>
            </a:pPr>
            <a:r>
              <a:rPr lang="uk-UA" sz="2400">
                <a:latin typeface="Times New Roman"/>
                <a:ea typeface="Times New Roman"/>
                <a:cs typeface="Times New Roman"/>
                <a:sym typeface="Times New Roman"/>
              </a:rPr>
              <a:t>As the number of CD4+ cells falls and the immune response weakens, the viral load increases, and this is accompanied by disease progression.</a:t>
            </a:r>
            <a:endParaRPr/>
          </a:p>
          <a:p>
            <a:pPr indent="-120903" lvl="0" marL="365760" rtl="0" algn="l">
              <a:lnSpc>
                <a:spcPct val="100000"/>
              </a:lnSpc>
              <a:spcBef>
                <a:spcPts val="600"/>
              </a:spcBef>
              <a:spcAft>
                <a:spcPts val="0"/>
              </a:spcAft>
              <a:buSzPts val="2560"/>
              <a:buNone/>
            </a:pPr>
            <a:r>
              <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47"/>
          <p:cNvSpPr txBox="1"/>
          <p:nvPr>
            <p:ph type="title"/>
          </p:nvPr>
        </p:nvSpPr>
        <p:spPr>
          <a:xfrm>
            <a:off x="1435608" y="274638"/>
            <a:ext cx="7498200" cy="922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562214"/>
              </a:buClr>
              <a:buSzPts val="3200"/>
              <a:buFont typeface="Times New Roman"/>
              <a:buNone/>
            </a:pPr>
            <a:r>
              <a:rPr b="1" lang="uk-UA" sz="3200">
                <a:latin typeface="Times New Roman"/>
                <a:ea typeface="Times New Roman"/>
                <a:cs typeface="Times New Roman"/>
                <a:sym typeface="Times New Roman"/>
              </a:rPr>
              <a:t>Clinic.</a:t>
            </a:r>
            <a:endParaRPr sz="3200"/>
          </a:p>
        </p:txBody>
      </p:sp>
      <p:sp>
        <p:nvSpPr>
          <p:cNvPr id="305" name="Google Shape;305;p47"/>
          <p:cNvSpPr txBox="1"/>
          <p:nvPr>
            <p:ph idx="1" type="body"/>
          </p:nvPr>
        </p:nvSpPr>
        <p:spPr>
          <a:xfrm>
            <a:off x="1435608" y="1124744"/>
            <a:ext cx="7498200" cy="5123700"/>
          </a:xfrm>
          <a:prstGeom prst="rect">
            <a:avLst/>
          </a:prstGeom>
          <a:noFill/>
          <a:ln>
            <a:noFill/>
          </a:ln>
        </p:spPr>
        <p:txBody>
          <a:bodyPr anchorCtr="0" anchor="t" bIns="45700" lIns="91425" spcFirstLastPara="1" rIns="91425" wrap="square" tIns="45700">
            <a:normAutofit fontScale="40000" lnSpcReduction="10000"/>
          </a:bodyPr>
          <a:lstStyle/>
          <a:p>
            <a:pPr indent="-283464" lvl="0" marL="365760" rtl="0" algn="l">
              <a:lnSpc>
                <a:spcPct val="120000"/>
              </a:lnSpc>
              <a:spcBef>
                <a:spcPts val="0"/>
              </a:spcBef>
              <a:spcAft>
                <a:spcPts val="0"/>
              </a:spcAft>
              <a:buSzPct val="80000"/>
              <a:buChar char="⚫"/>
            </a:pPr>
            <a:r>
              <a:rPr lang="uk-UA" sz="5000">
                <a:latin typeface="Times New Roman"/>
                <a:ea typeface="Times New Roman"/>
                <a:cs typeface="Times New Roman"/>
                <a:sym typeface="Times New Roman"/>
              </a:rPr>
              <a:t>A common manifestation of HIV infection is a variety of ENT lesions, which occur in almost all clinical forms of the disease and are of great diagnostic and prognostic importance. </a:t>
            </a:r>
            <a:endParaRPr/>
          </a:p>
          <a:p>
            <a:pPr indent="-283464" lvl="0" marL="365760" rtl="0" algn="l">
              <a:lnSpc>
                <a:spcPct val="120000"/>
              </a:lnSpc>
              <a:spcBef>
                <a:spcPts val="0"/>
              </a:spcBef>
              <a:spcAft>
                <a:spcPts val="0"/>
              </a:spcAft>
              <a:buSzPct val="80000"/>
              <a:buChar char="⚫"/>
            </a:pPr>
            <a:r>
              <a:rPr lang="uk-UA" sz="5000">
                <a:latin typeface="Times New Roman"/>
                <a:ea typeface="Times New Roman"/>
                <a:cs typeface="Times New Roman"/>
                <a:sym typeface="Times New Roman"/>
              </a:rPr>
              <a:t>The clinical classification of HIV infection adopted in our country includes four stages, which replace each other successively:</a:t>
            </a:r>
            <a:endParaRPr/>
          </a:p>
          <a:p>
            <a:pPr indent="-283464" lvl="0" marL="365760" rtl="0" algn="just">
              <a:lnSpc>
                <a:spcPct val="120000"/>
              </a:lnSpc>
              <a:spcBef>
                <a:spcPts val="0"/>
              </a:spcBef>
              <a:spcAft>
                <a:spcPts val="0"/>
              </a:spcAft>
              <a:buSzPct val="80000"/>
              <a:buNone/>
            </a:pPr>
            <a:r>
              <a:rPr lang="uk-UA" sz="5000">
                <a:latin typeface="Times New Roman"/>
                <a:ea typeface="Times New Roman"/>
                <a:cs typeface="Times New Roman"/>
                <a:sym typeface="Times New Roman"/>
              </a:rPr>
              <a:t>The first stage is incubation;    </a:t>
            </a:r>
            <a:endParaRPr/>
          </a:p>
          <a:p>
            <a:pPr indent="-283464" lvl="0" marL="365760" rtl="0" algn="just">
              <a:lnSpc>
                <a:spcPct val="120000"/>
              </a:lnSpc>
              <a:spcBef>
                <a:spcPts val="0"/>
              </a:spcBef>
              <a:spcAft>
                <a:spcPts val="0"/>
              </a:spcAft>
              <a:buSzPct val="80000"/>
              <a:buNone/>
            </a:pPr>
            <a:r>
              <a:rPr lang="uk-UA" sz="5000">
                <a:latin typeface="Times New Roman"/>
                <a:ea typeface="Times New Roman"/>
                <a:cs typeface="Times New Roman"/>
                <a:sym typeface="Times New Roman"/>
              </a:rPr>
              <a:t>Stage II - Primary manifestations, which includes three phases: </a:t>
            </a:r>
            <a:endParaRPr/>
          </a:p>
          <a:p>
            <a:pPr indent="-283464" lvl="0" marL="365760" rtl="0" algn="just">
              <a:lnSpc>
                <a:spcPct val="120000"/>
              </a:lnSpc>
              <a:spcBef>
                <a:spcPts val="0"/>
              </a:spcBef>
              <a:spcAft>
                <a:spcPts val="0"/>
              </a:spcAft>
              <a:buSzPct val="80000"/>
              <a:buNone/>
            </a:pPr>
            <a:r>
              <a:rPr lang="uk-UA" sz="5000">
                <a:latin typeface="Times New Roman"/>
                <a:ea typeface="Times New Roman"/>
                <a:cs typeface="Times New Roman"/>
                <a:sym typeface="Times New Roman"/>
              </a:rPr>
              <a:t>A - Acute infection, </a:t>
            </a:r>
            <a:endParaRPr/>
          </a:p>
          <a:p>
            <a:pPr indent="-283464" lvl="0" marL="365760" rtl="0" algn="just">
              <a:lnSpc>
                <a:spcPct val="120000"/>
              </a:lnSpc>
              <a:spcBef>
                <a:spcPts val="0"/>
              </a:spcBef>
              <a:spcAft>
                <a:spcPts val="0"/>
              </a:spcAft>
              <a:buSzPct val="80000"/>
              <a:buNone/>
            </a:pPr>
            <a:r>
              <a:rPr lang="uk-UA" sz="5000">
                <a:latin typeface="Times New Roman"/>
                <a:ea typeface="Times New Roman"/>
                <a:cs typeface="Times New Roman"/>
                <a:sym typeface="Times New Roman"/>
              </a:rPr>
              <a:t>B - Asymptomatic infection, </a:t>
            </a:r>
            <a:endParaRPr/>
          </a:p>
          <a:p>
            <a:pPr indent="-283464" lvl="0" marL="365760" rtl="0" algn="just">
              <a:lnSpc>
                <a:spcPct val="120000"/>
              </a:lnSpc>
              <a:spcBef>
                <a:spcPts val="0"/>
              </a:spcBef>
              <a:spcAft>
                <a:spcPts val="0"/>
              </a:spcAft>
              <a:buSzPct val="80000"/>
              <a:buNone/>
            </a:pPr>
            <a:r>
              <a:rPr lang="uk-UA" sz="5000">
                <a:latin typeface="Times New Roman"/>
                <a:ea typeface="Times New Roman"/>
                <a:cs typeface="Times New Roman"/>
                <a:sym typeface="Times New Roman"/>
              </a:rPr>
              <a:t>C - persistent generalised lymphadenopathy;</a:t>
            </a:r>
            <a:endParaRPr/>
          </a:p>
          <a:p>
            <a:pPr indent="-283464" lvl="0" marL="365760" rtl="0" algn="just">
              <a:lnSpc>
                <a:spcPct val="120000"/>
              </a:lnSpc>
              <a:spcBef>
                <a:spcPts val="0"/>
              </a:spcBef>
              <a:spcAft>
                <a:spcPts val="0"/>
              </a:spcAft>
              <a:buSzPct val="80000"/>
              <a:buNone/>
            </a:pPr>
            <a:r>
              <a:rPr lang="uk-UA" sz="5000">
                <a:latin typeface="Times New Roman"/>
                <a:ea typeface="Times New Roman"/>
                <a:cs typeface="Times New Roman"/>
                <a:sym typeface="Times New Roman"/>
              </a:rPr>
              <a:t>Stage III - secondary diseases, which also consists of 3 phases (A, B, C), reflecting the growth and generalisation of various infectious and tumour processes;</a:t>
            </a:r>
            <a:endParaRPr/>
          </a:p>
          <a:p>
            <a:pPr indent="-283464" lvl="0" marL="365760" rtl="0" algn="just">
              <a:lnSpc>
                <a:spcPct val="120000"/>
              </a:lnSpc>
              <a:spcBef>
                <a:spcPts val="0"/>
              </a:spcBef>
              <a:spcAft>
                <a:spcPts val="0"/>
              </a:spcAft>
              <a:buSzPct val="80000"/>
              <a:buNone/>
            </a:pPr>
            <a:r>
              <a:rPr lang="uk-UA" sz="5000">
                <a:latin typeface="Times New Roman"/>
                <a:ea typeface="Times New Roman"/>
                <a:cs typeface="Times New Roman"/>
                <a:sym typeface="Times New Roman"/>
              </a:rPr>
              <a:t>Stage IV is terminal.</a:t>
            </a:r>
            <a:endParaRPr/>
          </a:p>
          <a:p>
            <a:pPr indent="-218439" lvl="0" marL="365760" rtl="0" algn="l">
              <a:lnSpc>
                <a:spcPct val="100000"/>
              </a:lnSpc>
              <a:spcBef>
                <a:spcPts val="600"/>
              </a:spcBef>
              <a:spcAft>
                <a:spcPts val="0"/>
              </a:spcAft>
              <a:buSzPct val="80000"/>
              <a:buNone/>
            </a:pPr>
            <a:r>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48"/>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311" name="Google Shape;311;p48"/>
          <p:cNvSpPr txBox="1"/>
          <p:nvPr>
            <p:ph idx="1" type="body"/>
          </p:nvPr>
        </p:nvSpPr>
        <p:spPr>
          <a:xfrm>
            <a:off x="1435608" y="1447800"/>
            <a:ext cx="7498200" cy="4800600"/>
          </a:xfrm>
          <a:prstGeom prst="rect">
            <a:avLst/>
          </a:prstGeom>
          <a:noFill/>
          <a:ln>
            <a:noFill/>
          </a:ln>
        </p:spPr>
        <p:txBody>
          <a:bodyPr anchorCtr="0" anchor="t" bIns="45700" lIns="91425" spcFirstLastPara="1" rIns="91425" wrap="square" tIns="45700">
            <a:normAutofit fontScale="77500" lnSpcReduction="10000"/>
          </a:bodyPr>
          <a:lstStyle/>
          <a:p>
            <a:pPr indent="-271271" lvl="0" marL="365760" rtl="0" algn="l">
              <a:lnSpc>
                <a:spcPct val="100000"/>
              </a:lnSpc>
              <a:spcBef>
                <a:spcPts val="0"/>
              </a:spcBef>
              <a:spcAft>
                <a:spcPts val="0"/>
              </a:spcAft>
              <a:buSzPct val="80000"/>
              <a:buChar char="⚫"/>
            </a:pPr>
            <a:r>
              <a:rPr lang="uk-UA">
                <a:latin typeface="Times New Roman"/>
                <a:ea typeface="Times New Roman"/>
                <a:cs typeface="Times New Roman"/>
                <a:sym typeface="Times New Roman"/>
              </a:rPr>
              <a:t>The first stage - the incubation stage - is </a:t>
            </a:r>
            <a:endParaRPr/>
          </a:p>
          <a:p>
            <a:pPr indent="-271271" lvl="0"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is the period from the time of infection to the onset of the body's response in the form of an acute infection. </a:t>
            </a:r>
            <a:endParaRPr/>
          </a:p>
          <a:p>
            <a:pPr indent="-271271" lvl="0"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and/or the appearance of antibodies.</a:t>
            </a:r>
            <a:endParaRPr/>
          </a:p>
          <a:p>
            <a:pPr indent="-271271" lvl="0" marL="365760" rtl="0" algn="l">
              <a:lnSpc>
                <a:spcPct val="100000"/>
              </a:lnSpc>
              <a:spcBef>
                <a:spcPts val="600"/>
              </a:spcBef>
              <a:spcAft>
                <a:spcPts val="0"/>
              </a:spcAft>
              <a:buSzPct val="80000"/>
              <a:buChar char="⚫"/>
            </a:pPr>
            <a:r>
              <a:rPr lang="uk-UA">
                <a:latin typeface="Times New Roman"/>
                <a:ea typeface="Times New Roman"/>
                <a:cs typeface="Times New Roman"/>
                <a:sym typeface="Times New Roman"/>
              </a:rPr>
              <a:t>This stage lasts from 2-4 weeks to 3 months (on average about 1 month). </a:t>
            </a:r>
            <a:endParaRPr/>
          </a:p>
          <a:p>
            <a:pPr indent="-145287" lvl="0" marL="365760" rtl="0" algn="l">
              <a:lnSpc>
                <a:spcPct val="100000"/>
              </a:lnSpc>
              <a:spcBef>
                <a:spcPts val="600"/>
              </a:spcBef>
              <a:spcAft>
                <a:spcPts val="0"/>
              </a:spcAft>
              <a:buSzPct val="80000"/>
              <a:buNone/>
            </a:pPr>
            <a:r>
              <a:t/>
            </a:r>
            <a:endParaRPr>
              <a:latin typeface="Times New Roman"/>
              <a:ea typeface="Times New Roman"/>
              <a:cs typeface="Times New Roman"/>
              <a:sym typeface="Times New Roman"/>
            </a:endParaRPr>
          </a:p>
          <a:p>
            <a:pPr indent="-271271" lvl="0" marL="365760" rtl="0" algn="l">
              <a:lnSpc>
                <a:spcPct val="100000"/>
              </a:lnSpc>
              <a:spcBef>
                <a:spcPts val="600"/>
              </a:spcBef>
              <a:spcAft>
                <a:spcPts val="0"/>
              </a:spcAft>
              <a:buSzPct val="80000"/>
              <a:buChar char="⚫"/>
            </a:pPr>
            <a:r>
              <a:rPr lang="uk-UA">
                <a:latin typeface="Times New Roman"/>
                <a:ea typeface="Times New Roman"/>
                <a:cs typeface="Times New Roman"/>
                <a:sym typeface="Times New Roman"/>
              </a:rPr>
              <a:t>Stage II is the stage of primary signs of HIV infection. </a:t>
            </a:r>
            <a:endParaRPr/>
          </a:p>
          <a:p>
            <a:pPr indent="-271271" lvl="0"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Develops 6-8 weeks after infection </a:t>
            </a:r>
            <a:endParaRPr/>
          </a:p>
          <a:p>
            <a:pPr indent="-145287" lvl="0" marL="365760" rtl="0" algn="l">
              <a:lnSpc>
                <a:spcPct val="100000"/>
              </a:lnSpc>
              <a:spcBef>
                <a:spcPts val="600"/>
              </a:spcBef>
              <a:spcAft>
                <a:spcPts val="0"/>
              </a:spcAft>
              <a:buSzPct val="80000"/>
              <a:buNone/>
            </a:pPr>
            <a:r>
              <a:t/>
            </a:r>
            <a:endParaRPr>
              <a:latin typeface="Times New Roman"/>
              <a:ea typeface="Times New Roman"/>
              <a:cs typeface="Times New Roman"/>
              <a:sym typeface="Times New Roman"/>
            </a:endParaRPr>
          </a:p>
          <a:p>
            <a:pPr indent="-145287" lvl="0" marL="365760" rtl="0" algn="l">
              <a:lnSpc>
                <a:spcPct val="100000"/>
              </a:lnSpc>
              <a:spcBef>
                <a:spcPts val="600"/>
              </a:spcBef>
              <a:spcAft>
                <a:spcPts val="0"/>
              </a:spcAft>
              <a:buSzPct val="80000"/>
              <a:buNone/>
            </a:pPr>
            <a:r>
              <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p49"/>
          <p:cNvSpPr txBox="1"/>
          <p:nvPr>
            <p:ph type="title"/>
          </p:nvPr>
        </p:nvSpPr>
        <p:spPr>
          <a:xfrm>
            <a:off x="1435608" y="274638"/>
            <a:ext cx="7498200" cy="57900"/>
          </a:xfrm>
          <a:prstGeom prst="rect">
            <a:avLst/>
          </a:prstGeom>
          <a:noFill/>
          <a:ln>
            <a:noFill/>
          </a:ln>
        </p:spPr>
        <p:txBody>
          <a:bodyPr anchorCtr="0" anchor="ctr" bIns="45700" lIns="91425" spcFirstLastPara="1" rIns="91425" wrap="square" tIns="45700">
            <a:normAutofit fontScale="90000"/>
          </a:bodyPr>
          <a:lstStyle/>
          <a:p>
            <a:pPr indent="0" lvl="0" marL="0" rtl="0" algn="l">
              <a:spcBef>
                <a:spcPts val="0"/>
              </a:spcBef>
              <a:spcAft>
                <a:spcPts val="0"/>
              </a:spcAft>
              <a:buClr>
                <a:srgbClr val="562214"/>
              </a:buClr>
              <a:buSzPct val="100000"/>
              <a:buFont typeface="Gill Sans"/>
              <a:buNone/>
            </a:pPr>
            <a:r>
              <a:t/>
            </a:r>
            <a:endParaRPr/>
          </a:p>
        </p:txBody>
      </p:sp>
      <p:sp>
        <p:nvSpPr>
          <p:cNvPr id="317" name="Google Shape;317;p49"/>
          <p:cNvSpPr txBox="1"/>
          <p:nvPr>
            <p:ph idx="1" type="body"/>
          </p:nvPr>
        </p:nvSpPr>
        <p:spPr>
          <a:xfrm>
            <a:off x="1435608" y="548680"/>
            <a:ext cx="7498200" cy="5699700"/>
          </a:xfrm>
          <a:prstGeom prst="rect">
            <a:avLst/>
          </a:prstGeom>
          <a:noFill/>
          <a:ln>
            <a:noFill/>
          </a:ln>
        </p:spPr>
        <p:txBody>
          <a:bodyPr anchorCtr="0" anchor="t" bIns="45700" lIns="91425" spcFirstLastPara="1" rIns="91425" wrap="square" tIns="45700">
            <a:normAutofit fontScale="77500" lnSpcReduction="10000"/>
          </a:bodyPr>
          <a:lstStyle/>
          <a:p>
            <a:pPr indent="-283464"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The clinical presentation of acute HIV infection is usually non-specific, characterised by  </a:t>
            </a:r>
            <a:endParaRPr/>
          </a:p>
          <a:p>
            <a:pPr indent="-283464" lvl="0" marL="365760" rtl="0" algn="l">
              <a:lnSpc>
                <a:spcPct val="120000"/>
              </a:lnSpc>
              <a:spcBef>
                <a:spcPts val="0"/>
              </a:spcBef>
              <a:spcAft>
                <a:spcPts val="0"/>
              </a:spcAft>
              <a:buSzPct val="80000"/>
              <a:buFont typeface="Noto Sans Symbols"/>
              <a:buChar char="⮚"/>
            </a:pPr>
            <a:r>
              <a:rPr i="1" lang="uk-UA">
                <a:latin typeface="Times New Roman"/>
                <a:ea typeface="Times New Roman"/>
                <a:cs typeface="Times New Roman"/>
                <a:sym typeface="Times New Roman"/>
              </a:rPr>
              <a:t>Mononucleosis-like </a:t>
            </a:r>
            <a:r>
              <a:rPr lang="uk-UA">
                <a:latin typeface="Times New Roman"/>
                <a:ea typeface="Times New Roman"/>
                <a:cs typeface="Times New Roman"/>
                <a:sym typeface="Times New Roman"/>
              </a:rPr>
              <a:t>(most common) or </a:t>
            </a:r>
            <a:endParaRPr/>
          </a:p>
          <a:p>
            <a:pPr indent="-283464" lvl="0" marL="365760" rtl="0" algn="l">
              <a:lnSpc>
                <a:spcPct val="120000"/>
              </a:lnSpc>
              <a:spcBef>
                <a:spcPts val="0"/>
              </a:spcBef>
              <a:spcAft>
                <a:spcPts val="0"/>
              </a:spcAft>
              <a:buSzPct val="80000"/>
              <a:buFont typeface="Noto Sans Symbols"/>
              <a:buChar char="⮚"/>
            </a:pPr>
            <a:r>
              <a:rPr i="1" lang="uk-UA">
                <a:latin typeface="Times New Roman"/>
                <a:ea typeface="Times New Roman"/>
                <a:cs typeface="Times New Roman"/>
                <a:sym typeface="Times New Roman"/>
              </a:rPr>
              <a:t>Flu-like syndrome,</a:t>
            </a:r>
            <a:endParaRPr/>
          </a:p>
          <a:p>
            <a:pPr indent="-283464"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 Polyadenite, </a:t>
            </a:r>
            <a:endParaRPr/>
          </a:p>
          <a:p>
            <a:pPr indent="-283464"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Lower respiratory tract lesions,</a:t>
            </a:r>
            <a:endParaRPr/>
          </a:p>
          <a:p>
            <a:pPr indent="-283464"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 Gastroenteritis may be observed, </a:t>
            </a:r>
            <a:endParaRPr/>
          </a:p>
          <a:p>
            <a:pPr indent="-283464"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Serous meningitis, </a:t>
            </a:r>
            <a:endParaRPr/>
          </a:p>
          <a:p>
            <a:pPr indent="-283464"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encephalopathy, </a:t>
            </a:r>
            <a:endParaRPr/>
          </a:p>
          <a:p>
            <a:pPr indent="-283464"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Nephropathy. </a:t>
            </a:r>
            <a:endParaRPr/>
          </a:p>
          <a:p>
            <a:pPr indent="-283464"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The manifestations of mononucleosis-like syndrome or influenza-like syndrome are difficult to distinguish from these diseases on physical examination. </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50"/>
          <p:cNvSpPr txBox="1"/>
          <p:nvPr>
            <p:ph type="title"/>
          </p:nvPr>
        </p:nvSpPr>
        <p:spPr>
          <a:xfrm>
            <a:off x="1435608" y="274638"/>
            <a:ext cx="7498200" cy="57900"/>
          </a:xfrm>
          <a:prstGeom prst="rect">
            <a:avLst/>
          </a:prstGeom>
          <a:noFill/>
          <a:ln>
            <a:noFill/>
          </a:ln>
        </p:spPr>
        <p:txBody>
          <a:bodyPr anchorCtr="0" anchor="ctr" bIns="45700" lIns="91425" spcFirstLastPara="1" rIns="91425" wrap="square" tIns="45700">
            <a:normAutofit fontScale="90000"/>
          </a:bodyPr>
          <a:lstStyle/>
          <a:p>
            <a:pPr indent="0" lvl="0" marL="0" rtl="0" algn="l">
              <a:spcBef>
                <a:spcPts val="0"/>
              </a:spcBef>
              <a:spcAft>
                <a:spcPts val="0"/>
              </a:spcAft>
              <a:buClr>
                <a:srgbClr val="562214"/>
              </a:buClr>
              <a:buSzPct val="100000"/>
              <a:buFont typeface="Gill Sans"/>
              <a:buNone/>
            </a:pPr>
            <a:r>
              <a:t/>
            </a:r>
            <a:endParaRPr/>
          </a:p>
        </p:txBody>
      </p:sp>
      <p:sp>
        <p:nvSpPr>
          <p:cNvPr id="323" name="Google Shape;323;p50"/>
          <p:cNvSpPr txBox="1"/>
          <p:nvPr>
            <p:ph idx="1" type="body"/>
          </p:nvPr>
        </p:nvSpPr>
        <p:spPr>
          <a:xfrm>
            <a:off x="1403648" y="908720"/>
            <a:ext cx="7498200" cy="5699700"/>
          </a:xfrm>
          <a:prstGeom prst="rect">
            <a:avLst/>
          </a:prstGeom>
          <a:noFill/>
          <a:ln>
            <a:noFill/>
          </a:ln>
        </p:spPr>
        <p:txBody>
          <a:bodyPr anchorCtr="0" anchor="t" bIns="45700" lIns="91425" spcFirstLastPara="1" rIns="91425" wrap="square" tIns="45700">
            <a:normAutofit lnSpcReduction="20000"/>
          </a:bodyPr>
          <a:lstStyle/>
          <a:p>
            <a:pPr indent="-283464" lvl="0" marL="365760" rtl="0" algn="l">
              <a:lnSpc>
                <a:spcPct val="100000"/>
              </a:lnSpc>
              <a:spcBef>
                <a:spcPts val="0"/>
              </a:spcBef>
              <a:spcAft>
                <a:spcPts val="0"/>
              </a:spcAft>
              <a:buSzPts val="1600"/>
              <a:buChar char="⚫"/>
            </a:pPr>
            <a:r>
              <a:rPr i="1" lang="uk-UA" sz="2000">
                <a:latin typeface="Times New Roman"/>
                <a:ea typeface="Times New Roman"/>
                <a:cs typeface="Times New Roman"/>
                <a:sym typeface="Times New Roman"/>
              </a:rPr>
              <a:t>Mononucleosis-like syndrome occurs </a:t>
            </a:r>
            <a:r>
              <a:rPr lang="uk-UA" sz="2000">
                <a:latin typeface="Times New Roman"/>
                <a:ea typeface="Times New Roman"/>
                <a:cs typeface="Times New Roman"/>
                <a:sym typeface="Times New Roman"/>
              </a:rPr>
              <a:t>with </a:t>
            </a:r>
            <a:endParaRPr/>
          </a:p>
          <a:p>
            <a:pPr indent="-283464" lvl="0" marL="365760" rtl="0" algn="l">
              <a:lnSpc>
                <a:spcPct val="100000"/>
              </a:lnSpc>
              <a:spcBef>
                <a:spcPts val="600"/>
              </a:spcBef>
              <a:spcAft>
                <a:spcPts val="0"/>
              </a:spcAft>
              <a:buSzPts val="1600"/>
              <a:buFont typeface="Noto Sans Symbols"/>
              <a:buChar char="⮚"/>
            </a:pPr>
            <a:r>
              <a:rPr lang="uk-UA" sz="2000">
                <a:latin typeface="Times New Roman"/>
                <a:ea typeface="Times New Roman"/>
                <a:cs typeface="Times New Roman"/>
                <a:sym typeface="Times New Roman"/>
              </a:rPr>
              <a:t>by raising the temperature to 38-39.5°C, </a:t>
            </a:r>
            <a:endParaRPr/>
          </a:p>
          <a:p>
            <a:pPr indent="-283464" lvl="0" marL="365760" rtl="0" algn="l">
              <a:lnSpc>
                <a:spcPct val="100000"/>
              </a:lnSpc>
              <a:spcBef>
                <a:spcPts val="600"/>
              </a:spcBef>
              <a:spcAft>
                <a:spcPts val="0"/>
              </a:spcAft>
              <a:buSzPts val="1600"/>
              <a:buFont typeface="Noto Sans Symbols"/>
              <a:buChar char="⮚"/>
            </a:pPr>
            <a:r>
              <a:rPr lang="uk-UA" sz="2000">
                <a:latin typeface="Times New Roman"/>
                <a:ea typeface="Times New Roman"/>
                <a:cs typeface="Times New Roman"/>
                <a:sym typeface="Times New Roman"/>
              </a:rPr>
              <a:t>Mononuclear sore throat, </a:t>
            </a:r>
            <a:endParaRPr/>
          </a:p>
          <a:p>
            <a:pPr indent="-283464" lvl="0" marL="365760" rtl="0" algn="l">
              <a:lnSpc>
                <a:spcPct val="100000"/>
              </a:lnSpc>
              <a:spcBef>
                <a:spcPts val="600"/>
              </a:spcBef>
              <a:spcAft>
                <a:spcPts val="0"/>
              </a:spcAft>
              <a:buSzPts val="1600"/>
              <a:buFont typeface="Noto Sans Symbols"/>
              <a:buChar char="⮚"/>
            </a:pPr>
            <a:r>
              <a:rPr lang="uk-UA" sz="2000">
                <a:latin typeface="Times New Roman"/>
                <a:ea typeface="Times New Roman"/>
                <a:cs typeface="Times New Roman"/>
                <a:sym typeface="Times New Roman"/>
              </a:rPr>
              <a:t>Enlarged lymph nodes, </a:t>
            </a:r>
            <a:endParaRPr/>
          </a:p>
          <a:p>
            <a:pPr indent="-283464" lvl="0" marL="365760" rtl="0" algn="l">
              <a:lnSpc>
                <a:spcPct val="100000"/>
              </a:lnSpc>
              <a:spcBef>
                <a:spcPts val="600"/>
              </a:spcBef>
              <a:spcAft>
                <a:spcPts val="0"/>
              </a:spcAft>
              <a:buSzPts val="1600"/>
              <a:buFont typeface="Noto Sans Symbols"/>
              <a:buChar char="⮚"/>
            </a:pPr>
            <a:r>
              <a:rPr lang="uk-UA" sz="2000">
                <a:latin typeface="Times New Roman"/>
                <a:ea typeface="Times New Roman"/>
                <a:cs typeface="Times New Roman"/>
                <a:sym typeface="Times New Roman"/>
              </a:rPr>
              <a:t>Hepato- and splenomegaly, </a:t>
            </a:r>
            <a:endParaRPr/>
          </a:p>
          <a:p>
            <a:pPr indent="-283464" lvl="0" marL="365760" rtl="0" algn="l">
              <a:lnSpc>
                <a:spcPct val="100000"/>
              </a:lnSpc>
              <a:spcBef>
                <a:spcPts val="600"/>
              </a:spcBef>
              <a:spcAft>
                <a:spcPts val="0"/>
              </a:spcAft>
              <a:buSzPts val="1600"/>
              <a:buFont typeface="Noto Sans Symbols"/>
              <a:buChar char="⮚"/>
            </a:pPr>
            <a:r>
              <a:rPr lang="uk-UA" sz="2000">
                <a:latin typeface="Times New Roman"/>
                <a:ea typeface="Times New Roman"/>
                <a:cs typeface="Times New Roman"/>
                <a:sym typeface="Times New Roman"/>
              </a:rPr>
              <a:t>Arthralgia is often observed, </a:t>
            </a:r>
            <a:endParaRPr/>
          </a:p>
          <a:p>
            <a:pPr indent="-283464" lvl="0" marL="365760" rtl="0" algn="l">
              <a:lnSpc>
                <a:spcPct val="100000"/>
              </a:lnSpc>
              <a:spcBef>
                <a:spcPts val="600"/>
              </a:spcBef>
              <a:spcAft>
                <a:spcPts val="0"/>
              </a:spcAft>
              <a:buSzPts val="1600"/>
              <a:buFont typeface="Noto Sans Symbols"/>
              <a:buChar char="⮚"/>
            </a:pPr>
            <a:r>
              <a:rPr lang="uk-UA" sz="2000">
                <a:latin typeface="Times New Roman"/>
                <a:ea typeface="Times New Roman"/>
                <a:cs typeface="Times New Roman"/>
                <a:sym typeface="Times New Roman"/>
              </a:rPr>
              <a:t>Myalgia, </a:t>
            </a:r>
            <a:endParaRPr/>
          </a:p>
          <a:p>
            <a:pPr indent="-283464" lvl="0" marL="365760" rtl="0" algn="l">
              <a:lnSpc>
                <a:spcPct val="100000"/>
              </a:lnSpc>
              <a:spcBef>
                <a:spcPts val="600"/>
              </a:spcBef>
              <a:spcAft>
                <a:spcPts val="0"/>
              </a:spcAft>
              <a:buSzPts val="1600"/>
              <a:buFont typeface="Noto Sans Symbols"/>
              <a:buChar char="⮚"/>
            </a:pPr>
            <a:r>
              <a:rPr lang="uk-UA" sz="2000">
                <a:latin typeface="Times New Roman"/>
                <a:ea typeface="Times New Roman"/>
                <a:cs typeface="Times New Roman"/>
                <a:sym typeface="Times New Roman"/>
              </a:rPr>
              <a:t>Diarrhoea. </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During this time you may see </a:t>
            </a:r>
            <a:endParaRPr/>
          </a:p>
          <a:p>
            <a:pPr indent="-283464" lvl="0" marL="365760" rtl="0" algn="l">
              <a:lnSpc>
                <a:spcPct val="100000"/>
              </a:lnSpc>
              <a:spcBef>
                <a:spcPts val="600"/>
              </a:spcBef>
              <a:spcAft>
                <a:spcPts val="0"/>
              </a:spcAft>
              <a:buSzPts val="1600"/>
              <a:buFont typeface="Noto Sans Symbols"/>
              <a:buChar char="⮚"/>
            </a:pPr>
            <a:r>
              <a:rPr lang="uk-UA" sz="2000">
                <a:latin typeface="Times New Roman"/>
                <a:ea typeface="Times New Roman"/>
                <a:cs typeface="Times New Roman"/>
                <a:sym typeface="Times New Roman"/>
              </a:rPr>
              <a:t>Erythematous maculopapular rash with localisation on the trunk and some elements on the face and neck; </a:t>
            </a:r>
            <a:endParaRPr/>
          </a:p>
          <a:p>
            <a:pPr indent="-283464" lvl="0" marL="365760" rtl="0" algn="l">
              <a:lnSpc>
                <a:spcPct val="100000"/>
              </a:lnSpc>
              <a:spcBef>
                <a:spcPts val="600"/>
              </a:spcBef>
              <a:spcAft>
                <a:spcPts val="0"/>
              </a:spcAft>
              <a:buSzPts val="1600"/>
              <a:buFont typeface="Noto Sans Symbols"/>
              <a:buChar char="⮚"/>
            </a:pPr>
            <a:r>
              <a:rPr lang="uk-UA" sz="2000">
                <a:latin typeface="Times New Roman"/>
                <a:ea typeface="Times New Roman"/>
                <a:cs typeface="Times New Roman"/>
                <a:sym typeface="Times New Roman"/>
              </a:rPr>
              <a:t>Haemorrhagic patches up to 3 mm in diameter, resembling the rash of haemorrhagic allergic vasculitis.</a:t>
            </a:r>
            <a:endParaRPr/>
          </a:p>
          <a:p>
            <a:pPr indent="-181864" lvl="0" marL="365760" rtl="0" algn="l">
              <a:lnSpc>
                <a:spcPct val="100000"/>
              </a:lnSpc>
              <a:spcBef>
                <a:spcPts val="600"/>
              </a:spcBef>
              <a:spcAft>
                <a:spcPts val="0"/>
              </a:spcAft>
              <a:buSzPts val="1600"/>
              <a:buNone/>
            </a:pPr>
            <a:r>
              <a:t/>
            </a:r>
            <a:endParaRPr sz="200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51"/>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329" name="Google Shape;329;p51"/>
          <p:cNvSpPr txBox="1"/>
          <p:nvPr>
            <p:ph idx="1" type="body"/>
          </p:nvPr>
        </p:nvSpPr>
        <p:spPr>
          <a:xfrm>
            <a:off x="1435608" y="1447800"/>
            <a:ext cx="7498200" cy="4800600"/>
          </a:xfrm>
          <a:prstGeom prst="rect">
            <a:avLst/>
          </a:prstGeom>
          <a:noFill/>
          <a:ln>
            <a:noFill/>
          </a:ln>
        </p:spPr>
        <p:txBody>
          <a:bodyPr anchorCtr="0" anchor="t" bIns="45700" lIns="91425" spcFirstLastPara="1" rIns="91425" wrap="square" tIns="45700">
            <a:normAutofit fontScale="55000" lnSpcReduction="20000"/>
          </a:bodyPr>
          <a:lstStyle/>
          <a:p>
            <a:pPr indent="-271272" lvl="0" marL="365760" rtl="0" algn="l">
              <a:lnSpc>
                <a:spcPct val="100000"/>
              </a:lnSpc>
              <a:spcBef>
                <a:spcPts val="0"/>
              </a:spcBef>
              <a:spcAft>
                <a:spcPts val="0"/>
              </a:spcAft>
              <a:buSzPct val="80000"/>
              <a:buChar char="⚫"/>
            </a:pPr>
            <a:r>
              <a:rPr i="1" lang="uk-UA">
                <a:latin typeface="Times New Roman"/>
                <a:ea typeface="Times New Roman"/>
                <a:cs typeface="Times New Roman"/>
                <a:sym typeface="Times New Roman"/>
              </a:rPr>
              <a:t>Influenza-like syndrome is characterised </a:t>
            </a:r>
            <a:r>
              <a:rPr lang="uk-UA">
                <a:latin typeface="Times New Roman"/>
                <a:ea typeface="Times New Roman"/>
                <a:cs typeface="Times New Roman"/>
                <a:sym typeface="Times New Roman"/>
              </a:rPr>
              <a:t>by</a:t>
            </a:r>
            <a:endParaRPr/>
          </a:p>
          <a:p>
            <a:pPr indent="-271272" lvl="0"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Sudden onset, </a:t>
            </a:r>
            <a:endParaRPr/>
          </a:p>
          <a:p>
            <a:pPr indent="-271272" lvl="0"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High fever with chills,</a:t>
            </a:r>
            <a:endParaRPr/>
          </a:p>
          <a:p>
            <a:pPr indent="-271272" lvl="0"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Pronounced signs of intoxication with </a:t>
            </a:r>
            <a:endParaRPr/>
          </a:p>
          <a:p>
            <a:pPr indent="-271272" lvl="0"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Headache, </a:t>
            </a:r>
            <a:endParaRPr/>
          </a:p>
          <a:p>
            <a:pPr indent="-271272" lvl="0"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Myalgia, </a:t>
            </a:r>
            <a:endParaRPr/>
          </a:p>
          <a:p>
            <a:pPr indent="-271272" lvl="0"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Arthralgia, </a:t>
            </a:r>
            <a:endParaRPr/>
          </a:p>
          <a:p>
            <a:pPr indent="-271272" lvl="0"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Anorexia; </a:t>
            </a:r>
            <a:endParaRPr/>
          </a:p>
          <a:p>
            <a:pPr indent="-271272" lvl="0"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Polyadenopathy may be present, </a:t>
            </a:r>
            <a:endParaRPr/>
          </a:p>
          <a:p>
            <a:pPr indent="-271272" lvl="0"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Splenomegaly, </a:t>
            </a:r>
            <a:endParaRPr/>
          </a:p>
          <a:p>
            <a:pPr indent="-271272" lvl="0"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Catarrhal pharyngitis. </a:t>
            </a:r>
            <a:endParaRPr/>
          </a:p>
          <a:p>
            <a:pPr indent="-271272" lvl="0" marL="365760" rtl="0" algn="l">
              <a:lnSpc>
                <a:spcPct val="100000"/>
              </a:lnSpc>
              <a:spcBef>
                <a:spcPts val="600"/>
              </a:spcBef>
              <a:spcAft>
                <a:spcPts val="0"/>
              </a:spcAft>
              <a:buSzPct val="80000"/>
              <a:buChar char="⚫"/>
            </a:pPr>
            <a:r>
              <a:rPr lang="uk-UA">
                <a:latin typeface="Times New Roman"/>
                <a:ea typeface="Times New Roman"/>
                <a:cs typeface="Times New Roman"/>
                <a:sym typeface="Times New Roman"/>
              </a:rPr>
              <a:t>The pharyngeal mucosa is moderately hyperemic, pasty, the tonsils are hyperemic. </a:t>
            </a:r>
            <a:endParaRPr/>
          </a:p>
          <a:p>
            <a:pPr indent="-271272" lvl="0" marL="365760" rtl="0" algn="l">
              <a:lnSpc>
                <a:spcPct val="100000"/>
              </a:lnSpc>
              <a:spcBef>
                <a:spcPts val="600"/>
              </a:spcBef>
              <a:spcAft>
                <a:spcPts val="0"/>
              </a:spcAft>
              <a:buSzPct val="80000"/>
              <a:buChar char="⚫"/>
            </a:pPr>
            <a:r>
              <a:rPr lang="uk-UA">
                <a:latin typeface="Times New Roman"/>
                <a:ea typeface="Times New Roman"/>
                <a:cs typeface="Times New Roman"/>
                <a:sym typeface="Times New Roman"/>
              </a:rPr>
              <a:t>Influenza-like syndrome may progress in waves, similar to adenovirus infection.</a:t>
            </a:r>
            <a:endParaRPr/>
          </a:p>
          <a:p>
            <a:pPr indent="-181864" lvl="0" marL="365760" rtl="0" algn="l">
              <a:lnSpc>
                <a:spcPct val="100000"/>
              </a:lnSpc>
              <a:spcBef>
                <a:spcPts val="600"/>
              </a:spcBef>
              <a:spcAft>
                <a:spcPts val="0"/>
              </a:spcAft>
              <a:buSzPct val="800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16"/>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ctr">
              <a:lnSpc>
                <a:spcPct val="150000"/>
              </a:lnSpc>
              <a:spcBef>
                <a:spcPts val="0"/>
              </a:spcBef>
              <a:spcAft>
                <a:spcPts val="0"/>
              </a:spcAft>
              <a:buNone/>
            </a:pPr>
            <a:r>
              <a:rPr b="1" lang="uk-UA" sz="3000">
                <a:latin typeface="Times New Roman"/>
                <a:ea typeface="Times New Roman"/>
                <a:cs typeface="Times New Roman"/>
                <a:sym typeface="Times New Roman"/>
              </a:rPr>
              <a:t>Clinical picture</a:t>
            </a:r>
            <a:endParaRPr sz="3000"/>
          </a:p>
        </p:txBody>
      </p:sp>
      <p:sp>
        <p:nvSpPr>
          <p:cNvPr id="119" name="Google Shape;119;p16"/>
          <p:cNvSpPr txBox="1"/>
          <p:nvPr>
            <p:ph idx="1" type="body"/>
          </p:nvPr>
        </p:nvSpPr>
        <p:spPr>
          <a:xfrm>
            <a:off x="1435608" y="1447800"/>
            <a:ext cx="7498200" cy="4800600"/>
          </a:xfrm>
          <a:prstGeom prst="rect">
            <a:avLst/>
          </a:prstGeom>
          <a:noFill/>
          <a:ln>
            <a:noFill/>
          </a:ln>
        </p:spPr>
        <p:txBody>
          <a:bodyPr anchorCtr="0" anchor="t" bIns="45700" lIns="91425" spcFirstLastPara="1" rIns="91425" wrap="square" tIns="45700">
            <a:noAutofit/>
          </a:bodyPr>
          <a:lstStyle/>
          <a:p>
            <a:pPr indent="0" lvl="0" marL="0" rtl="0" algn="l">
              <a:lnSpc>
                <a:spcPct val="130000"/>
              </a:lnSpc>
              <a:spcBef>
                <a:spcPts val="0"/>
              </a:spcBef>
              <a:spcAft>
                <a:spcPts val="0"/>
              </a:spcAft>
              <a:buSzPts val="852"/>
              <a:buNone/>
            </a:pPr>
            <a:r>
              <a:rPr lang="uk-UA" sz="1750">
                <a:latin typeface="Times New Roman"/>
                <a:ea typeface="Times New Roman"/>
                <a:cs typeface="Times New Roman"/>
                <a:sym typeface="Times New Roman"/>
              </a:rPr>
              <a:t>The disease develops:</a:t>
            </a:r>
            <a:endParaRPr sz="2680"/>
          </a:p>
          <a:p>
            <a:pPr indent="0" lvl="0" marL="0" rtl="0" algn="l">
              <a:lnSpc>
                <a:spcPct val="130000"/>
              </a:lnSpc>
              <a:spcBef>
                <a:spcPts val="0"/>
              </a:spcBef>
              <a:spcAft>
                <a:spcPts val="0"/>
              </a:spcAft>
              <a:buSzPts val="852"/>
              <a:buNone/>
            </a:pPr>
            <a:r>
              <a:rPr lang="uk-UA" sz="1750">
                <a:latin typeface="Times New Roman"/>
                <a:ea typeface="Times New Roman"/>
                <a:cs typeface="Times New Roman"/>
                <a:sym typeface="Times New Roman"/>
              </a:rPr>
              <a:t>Slowly,</a:t>
            </a:r>
            <a:endParaRPr sz="2680"/>
          </a:p>
          <a:p>
            <a:pPr indent="0" lvl="0" marL="0" rtl="0" algn="l">
              <a:lnSpc>
                <a:spcPct val="130000"/>
              </a:lnSpc>
              <a:spcBef>
                <a:spcPts val="0"/>
              </a:spcBef>
              <a:spcAft>
                <a:spcPts val="0"/>
              </a:spcAft>
              <a:buSzPts val="852"/>
              <a:buNone/>
            </a:pPr>
            <a:r>
              <a:rPr lang="uk-UA" sz="1750">
                <a:latin typeface="Times New Roman"/>
                <a:ea typeface="Times New Roman"/>
                <a:cs typeface="Times New Roman"/>
                <a:sym typeface="Times New Roman"/>
              </a:rPr>
              <a:t>is initially chronic, </a:t>
            </a:r>
            <a:endParaRPr sz="2680"/>
          </a:p>
          <a:p>
            <a:pPr indent="0" lvl="0" marL="0" rtl="0" algn="l">
              <a:lnSpc>
                <a:spcPct val="130000"/>
              </a:lnSpc>
              <a:spcBef>
                <a:spcPts val="0"/>
              </a:spcBef>
              <a:spcAft>
                <a:spcPts val="0"/>
              </a:spcAft>
              <a:buSzPts val="852"/>
              <a:buNone/>
            </a:pPr>
            <a:r>
              <a:rPr lang="uk-UA" sz="1750">
                <a:latin typeface="Times New Roman"/>
                <a:ea typeface="Times New Roman"/>
                <a:cs typeface="Times New Roman"/>
                <a:sym typeface="Times New Roman"/>
              </a:rPr>
              <a:t>without pain,</a:t>
            </a:r>
            <a:endParaRPr sz="2680"/>
          </a:p>
          <a:p>
            <a:pPr indent="0" lvl="0" marL="0" rtl="0" algn="l">
              <a:lnSpc>
                <a:spcPct val="130000"/>
              </a:lnSpc>
              <a:spcBef>
                <a:spcPts val="0"/>
              </a:spcBef>
              <a:spcAft>
                <a:spcPts val="0"/>
              </a:spcAft>
              <a:buSzPts val="852"/>
              <a:buNone/>
            </a:pPr>
            <a:r>
              <a:rPr lang="uk-UA" sz="1750">
                <a:latin typeface="Times New Roman"/>
                <a:ea typeface="Times New Roman"/>
                <a:cs typeface="Times New Roman"/>
                <a:sym typeface="Times New Roman"/>
              </a:rPr>
              <a:t>without raising the temperature.</a:t>
            </a:r>
            <a:endParaRPr sz="2680"/>
          </a:p>
          <a:p>
            <a:pPr indent="0" lvl="0" marL="0" rtl="0" algn="l">
              <a:lnSpc>
                <a:spcPct val="130000"/>
              </a:lnSpc>
              <a:spcBef>
                <a:spcPts val="0"/>
              </a:spcBef>
              <a:spcAft>
                <a:spcPts val="0"/>
              </a:spcAft>
              <a:buSzPts val="852"/>
              <a:buNone/>
            </a:pPr>
            <a:r>
              <a:rPr lang="uk-UA" sz="1750">
                <a:latin typeface="Times New Roman"/>
                <a:ea typeface="Times New Roman"/>
                <a:cs typeface="Times New Roman"/>
                <a:sym typeface="Times New Roman"/>
              </a:rPr>
              <a:t>Specific sclerotic infiltrates are usually symmetrical and do not tend to crumble and ulcerate, but are subject to scarring.</a:t>
            </a:r>
            <a:endParaRPr sz="2680"/>
          </a:p>
          <a:p>
            <a:pPr indent="0" lvl="0" marL="0" rtl="0" algn="l">
              <a:lnSpc>
                <a:spcPct val="130000"/>
              </a:lnSpc>
              <a:spcBef>
                <a:spcPts val="0"/>
              </a:spcBef>
              <a:spcAft>
                <a:spcPts val="0"/>
              </a:spcAft>
              <a:buSzPts val="852"/>
              <a:buNone/>
            </a:pPr>
            <a:r>
              <a:rPr lang="uk-UA" sz="1750">
                <a:latin typeface="Times New Roman"/>
                <a:ea typeface="Times New Roman"/>
                <a:cs typeface="Times New Roman"/>
                <a:sym typeface="Times New Roman"/>
              </a:rPr>
              <a:t>The most common localisation of lesions in sclerosis is at sites of physiological constriction:</a:t>
            </a:r>
            <a:endParaRPr sz="2680"/>
          </a:p>
          <a:p>
            <a:pPr indent="0" lvl="0" marL="0" rtl="0" algn="l">
              <a:lnSpc>
                <a:spcPct val="130000"/>
              </a:lnSpc>
              <a:spcBef>
                <a:spcPts val="0"/>
              </a:spcBef>
              <a:spcAft>
                <a:spcPts val="0"/>
              </a:spcAft>
              <a:buSzPts val="852"/>
              <a:buNone/>
            </a:pPr>
            <a:r>
              <a:rPr lang="uk-UA" sz="1750">
                <a:latin typeface="Times New Roman"/>
                <a:ea typeface="Times New Roman"/>
                <a:cs typeface="Times New Roman"/>
                <a:sym typeface="Times New Roman"/>
              </a:rPr>
              <a:t> the front parts of the nose, </a:t>
            </a:r>
            <a:endParaRPr sz="2680"/>
          </a:p>
          <a:p>
            <a:pPr indent="0" lvl="0" marL="0" rtl="0" algn="l">
              <a:lnSpc>
                <a:spcPct val="130000"/>
              </a:lnSpc>
              <a:spcBef>
                <a:spcPts val="0"/>
              </a:spcBef>
              <a:spcAft>
                <a:spcPts val="0"/>
              </a:spcAft>
              <a:buSzPts val="852"/>
              <a:buNone/>
            </a:pPr>
            <a:r>
              <a:rPr lang="uk-UA" sz="1750">
                <a:latin typeface="Times New Roman"/>
                <a:ea typeface="Times New Roman"/>
                <a:cs typeface="Times New Roman"/>
                <a:sym typeface="Times New Roman"/>
              </a:rPr>
              <a:t>Hoan region, </a:t>
            </a:r>
            <a:endParaRPr sz="2680"/>
          </a:p>
          <a:p>
            <a:pPr indent="0" lvl="0" marL="0" rtl="0" algn="l">
              <a:lnSpc>
                <a:spcPct val="130000"/>
              </a:lnSpc>
              <a:spcBef>
                <a:spcPts val="0"/>
              </a:spcBef>
              <a:spcAft>
                <a:spcPts val="0"/>
              </a:spcAft>
              <a:buSzPts val="852"/>
              <a:buNone/>
            </a:pPr>
            <a:r>
              <a:rPr lang="uk-UA" sz="1750">
                <a:latin typeface="Times New Roman"/>
                <a:ea typeface="Times New Roman"/>
                <a:cs typeface="Times New Roman"/>
                <a:sym typeface="Times New Roman"/>
              </a:rPr>
              <a:t>Subvocal space of the larynx, </a:t>
            </a:r>
            <a:endParaRPr sz="2680"/>
          </a:p>
          <a:p>
            <a:pPr indent="0" lvl="0" marL="0" rtl="0" algn="l">
              <a:lnSpc>
                <a:spcPct val="130000"/>
              </a:lnSpc>
              <a:spcBef>
                <a:spcPts val="0"/>
              </a:spcBef>
              <a:spcAft>
                <a:spcPts val="0"/>
              </a:spcAft>
              <a:buSzPts val="852"/>
              <a:buNone/>
            </a:pPr>
            <a:r>
              <a:rPr lang="uk-UA" sz="1750">
                <a:latin typeface="Times New Roman"/>
                <a:ea typeface="Times New Roman"/>
                <a:cs typeface="Times New Roman"/>
                <a:sym typeface="Times New Roman"/>
              </a:rPr>
              <a:t>Bifurcation of the trachea and bronchi.</a:t>
            </a:r>
            <a:endParaRPr sz="2680"/>
          </a:p>
          <a:p>
            <a:pPr indent="0" lvl="0" marL="0" rtl="0" algn="l">
              <a:lnSpc>
                <a:spcPct val="130000"/>
              </a:lnSpc>
              <a:spcBef>
                <a:spcPts val="0"/>
              </a:spcBef>
              <a:spcAft>
                <a:spcPts val="0"/>
              </a:spcAft>
              <a:buSzPts val="852"/>
              <a:buNone/>
            </a:pPr>
            <a:r>
              <a:t/>
            </a:r>
            <a:endParaRPr sz="2680">
              <a:latin typeface="Times New Roman"/>
              <a:ea typeface="Times New Roman"/>
              <a:cs typeface="Times New Roman"/>
              <a:sym typeface="Times New Roman"/>
            </a:endParaRPr>
          </a:p>
          <a:p>
            <a:pPr indent="0" lvl="0" marL="0" rtl="0" algn="l">
              <a:lnSpc>
                <a:spcPct val="130000"/>
              </a:lnSpc>
              <a:spcBef>
                <a:spcPts val="0"/>
              </a:spcBef>
              <a:spcAft>
                <a:spcPts val="0"/>
              </a:spcAft>
              <a:buSzPts val="852"/>
              <a:buNone/>
            </a:pPr>
            <a:r>
              <a:t/>
            </a:r>
            <a:endParaRPr sz="268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52"/>
          <p:cNvSpPr txBox="1"/>
          <p:nvPr>
            <p:ph type="title"/>
          </p:nvPr>
        </p:nvSpPr>
        <p:spPr>
          <a:xfrm flipH="1" rot="10800000">
            <a:off x="1435608" y="229038"/>
            <a:ext cx="7498200" cy="45600"/>
          </a:xfrm>
          <a:prstGeom prst="rect">
            <a:avLst/>
          </a:prstGeom>
          <a:noFill/>
          <a:ln>
            <a:noFill/>
          </a:ln>
        </p:spPr>
        <p:txBody>
          <a:bodyPr anchorCtr="0" anchor="ctr" bIns="45700" lIns="91425" spcFirstLastPara="1" rIns="91425" wrap="square" tIns="45700">
            <a:normAutofit fontScale="90000"/>
          </a:bodyPr>
          <a:lstStyle/>
          <a:p>
            <a:pPr indent="0" lvl="0" marL="0" rtl="0" algn="l">
              <a:spcBef>
                <a:spcPts val="0"/>
              </a:spcBef>
              <a:spcAft>
                <a:spcPts val="0"/>
              </a:spcAft>
              <a:buClr>
                <a:srgbClr val="562214"/>
              </a:buClr>
              <a:buSzPct val="100000"/>
              <a:buFont typeface="Gill Sans"/>
              <a:buNone/>
            </a:pPr>
            <a:r>
              <a:t/>
            </a:r>
            <a:endParaRPr/>
          </a:p>
        </p:txBody>
      </p:sp>
      <p:sp>
        <p:nvSpPr>
          <p:cNvPr id="335" name="Google Shape;335;p52"/>
          <p:cNvSpPr txBox="1"/>
          <p:nvPr>
            <p:ph idx="1" type="body"/>
          </p:nvPr>
        </p:nvSpPr>
        <p:spPr>
          <a:xfrm>
            <a:off x="1435608" y="404664"/>
            <a:ext cx="7498200" cy="5843700"/>
          </a:xfrm>
          <a:prstGeom prst="rect">
            <a:avLst/>
          </a:prstGeom>
          <a:noFill/>
          <a:ln>
            <a:noFill/>
          </a:ln>
        </p:spPr>
        <p:txBody>
          <a:bodyPr anchorCtr="0" anchor="t" bIns="45700" lIns="91425" spcFirstLastPara="1" rIns="91425" wrap="square" tIns="45700">
            <a:normAutofit fontScale="62500" lnSpcReduction="10000"/>
          </a:bodyPr>
          <a:lstStyle/>
          <a:p>
            <a:pPr indent="-283464"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In stage II A of HIV infection, viral lesions on the skin of the face and neck - herpes simplex infection - can occur.</a:t>
            </a:r>
            <a:endParaRPr/>
          </a:p>
          <a:p>
            <a:pPr indent="-283464"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Stage II B is characterised by </a:t>
            </a:r>
            <a:endParaRPr/>
          </a:p>
          <a:p>
            <a:pPr indent="-283464"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No symptoms of HIV infection, </a:t>
            </a:r>
            <a:endParaRPr/>
          </a:p>
          <a:p>
            <a:pPr indent="-283464"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asymptomatic carriers; </a:t>
            </a:r>
            <a:endParaRPr/>
          </a:p>
          <a:p>
            <a:pPr indent="-283464"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During this time, antibodies against HIV appear in the blood, </a:t>
            </a:r>
            <a:endParaRPr/>
          </a:p>
          <a:p>
            <a:pPr indent="-283464"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Their titles are gradually increasing.</a:t>
            </a:r>
            <a:endParaRPr/>
          </a:p>
          <a:p>
            <a:pPr indent="-283464"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Stage III - persistent generalised lymphadenopathy. </a:t>
            </a:r>
            <a:endParaRPr/>
          </a:p>
          <a:p>
            <a:pPr indent="-283464"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Lasts for a long time, up to 10 years or more, </a:t>
            </a:r>
            <a:endParaRPr/>
          </a:p>
          <a:p>
            <a:pPr indent="-283464"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Generalised lymphadenopathy may be the only manifestation of the disease.</a:t>
            </a:r>
            <a:endParaRPr/>
          </a:p>
          <a:p>
            <a:pPr indent="-283464"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Stage II often goes straight into </a:t>
            </a:r>
            <a:endParaRPr/>
          </a:p>
          <a:p>
            <a:pPr indent="-283464"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final stage or </a:t>
            </a:r>
            <a:endParaRPr/>
          </a:p>
          <a:p>
            <a:pPr indent="-283464"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is accompanied by the so-called AIDS-associated complex, which occurs against a background of moderate immunodeficiency. </a:t>
            </a:r>
            <a:endParaRPr/>
          </a:p>
          <a:p>
            <a:pPr indent="-283464"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During this period, there is often a rapid development of opportunistic infections and oncological pathology.</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53"/>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341" name="Google Shape;341;p53"/>
          <p:cNvSpPr txBox="1"/>
          <p:nvPr>
            <p:ph idx="1" type="body"/>
          </p:nvPr>
        </p:nvSpPr>
        <p:spPr>
          <a:xfrm>
            <a:off x="1435608" y="1447800"/>
            <a:ext cx="7498200" cy="4800600"/>
          </a:xfrm>
          <a:prstGeom prst="rect">
            <a:avLst/>
          </a:prstGeom>
          <a:noFill/>
          <a:ln>
            <a:noFill/>
          </a:ln>
        </p:spPr>
        <p:txBody>
          <a:bodyPr anchorCtr="0" anchor="t" bIns="45700" lIns="91425" spcFirstLastPara="1" rIns="91425" wrap="square" tIns="45700">
            <a:normAutofit fontScale="62500" lnSpcReduction="20000"/>
          </a:bodyPr>
          <a:lstStyle/>
          <a:p>
            <a:pPr indent="-283464" lvl="0" marL="365760" rtl="0" algn="l">
              <a:lnSpc>
                <a:spcPct val="120000"/>
              </a:lnSpc>
              <a:spcBef>
                <a:spcPts val="0"/>
              </a:spcBef>
              <a:spcAft>
                <a:spcPts val="0"/>
              </a:spcAft>
              <a:buSzPct val="80000"/>
              <a:buChar char="⚫"/>
            </a:pPr>
            <a:r>
              <a:rPr b="1" lang="uk-UA">
                <a:latin typeface="Times New Roman"/>
                <a:ea typeface="Times New Roman"/>
                <a:cs typeface="Times New Roman"/>
                <a:sym typeface="Times New Roman"/>
              </a:rPr>
              <a:t>An opportunistic </a:t>
            </a:r>
            <a:r>
              <a:rPr lang="uk-UA">
                <a:latin typeface="Times New Roman"/>
                <a:ea typeface="Times New Roman"/>
                <a:cs typeface="Times New Roman"/>
                <a:sym typeface="Times New Roman"/>
              </a:rPr>
              <a:t>infection is an infection caused by a conditionally pathogenic microorganism that does not pose a threat to people with normal immune systems, but can cause severe damage in conditions of immune deficiency</a:t>
            </a:r>
            <a:r>
              <a:rPr b="1" i="1" lang="uk-UA">
                <a:latin typeface="Times New Roman"/>
                <a:ea typeface="Times New Roman"/>
                <a:cs typeface="Times New Roman"/>
                <a:sym typeface="Times New Roman"/>
              </a:rPr>
              <a:t>.</a:t>
            </a:r>
            <a:endParaRPr/>
          </a:p>
          <a:p>
            <a:pPr indent="-283464"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Among the opportunistic infections affecting the ENT organs, </a:t>
            </a:r>
            <a:r>
              <a:rPr i="1" lang="uk-UA">
                <a:latin typeface="Times New Roman"/>
                <a:ea typeface="Times New Roman"/>
                <a:cs typeface="Times New Roman"/>
                <a:sym typeface="Times New Roman"/>
              </a:rPr>
              <a:t>candidiasis of the throat and oesophagus </a:t>
            </a:r>
            <a:r>
              <a:rPr lang="uk-UA">
                <a:latin typeface="Times New Roman"/>
                <a:ea typeface="Times New Roman"/>
                <a:cs typeface="Times New Roman"/>
                <a:sym typeface="Times New Roman"/>
              </a:rPr>
              <a:t>is the most common. </a:t>
            </a:r>
            <a:endParaRPr/>
          </a:p>
          <a:p>
            <a:pPr indent="-283464" lvl="0" marL="365760" rtl="0" algn="l">
              <a:lnSpc>
                <a:spcPct val="120000"/>
              </a:lnSpc>
              <a:spcBef>
                <a:spcPts val="0"/>
              </a:spcBef>
              <a:spcAft>
                <a:spcPts val="0"/>
              </a:spcAft>
              <a:buSzPct val="80000"/>
              <a:buChar char="⚫"/>
            </a:pPr>
            <a:r>
              <a:rPr i="1" lang="uk-UA">
                <a:latin typeface="Times New Roman"/>
                <a:ea typeface="Times New Roman"/>
                <a:cs typeface="Times New Roman"/>
                <a:sym typeface="Times New Roman"/>
              </a:rPr>
              <a:t>Persistent pharyngomycosis </a:t>
            </a:r>
            <a:r>
              <a:rPr lang="uk-UA">
                <a:latin typeface="Times New Roman"/>
                <a:ea typeface="Times New Roman"/>
                <a:cs typeface="Times New Roman"/>
                <a:sym typeface="Times New Roman"/>
              </a:rPr>
              <a:t>in young people who have not previously been treated with antibiotics, corticosteroids or cytostatics should alert the doctor to possible HIV infection.</a:t>
            </a:r>
            <a:endParaRPr/>
          </a:p>
          <a:p>
            <a:pPr indent="-283464"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An extremely serious opportunistic infection in HIV infection is </a:t>
            </a:r>
            <a:r>
              <a:rPr i="1" lang="uk-UA">
                <a:latin typeface="Times New Roman"/>
                <a:ea typeface="Times New Roman"/>
                <a:cs typeface="Times New Roman"/>
                <a:sym typeface="Times New Roman"/>
              </a:rPr>
              <a:t>Pneumocystis pneumonia, which </a:t>
            </a:r>
            <a:r>
              <a:rPr lang="uk-UA">
                <a:latin typeface="Times New Roman"/>
                <a:ea typeface="Times New Roman"/>
                <a:cs typeface="Times New Roman"/>
                <a:sym typeface="Times New Roman"/>
              </a:rPr>
              <a:t>develops against a background of severe suppression of the body's immune defences. </a:t>
            </a:r>
            <a:endParaRPr/>
          </a:p>
          <a:p>
            <a:pPr indent="-283464"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Pneumocytosis of the lungs affects up to 2/a of patients with AIDS.</a:t>
            </a:r>
            <a:endParaRPr/>
          </a:p>
          <a:p>
            <a:pPr indent="-283464"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It is much less common for the middle ear to be affected.</a:t>
            </a:r>
            <a:endParaRPr/>
          </a:p>
          <a:p>
            <a:pPr indent="-181864" lvl="0" marL="365760" rtl="0" algn="l">
              <a:lnSpc>
                <a:spcPct val="100000"/>
              </a:lnSpc>
              <a:spcBef>
                <a:spcPts val="600"/>
              </a:spcBef>
              <a:spcAft>
                <a:spcPts val="0"/>
              </a:spcAft>
              <a:buSzPct val="80000"/>
              <a:buNone/>
            </a:pPr>
            <a:r>
              <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54"/>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347" name="Google Shape;347;p54"/>
          <p:cNvSpPr txBox="1"/>
          <p:nvPr>
            <p:ph idx="1" type="body"/>
          </p:nvPr>
        </p:nvSpPr>
        <p:spPr>
          <a:xfrm>
            <a:off x="1435608" y="1447800"/>
            <a:ext cx="7498200" cy="4800600"/>
          </a:xfrm>
          <a:prstGeom prst="rect">
            <a:avLst/>
          </a:prstGeom>
          <a:noFill/>
          <a:ln>
            <a:noFill/>
          </a:ln>
        </p:spPr>
        <p:txBody>
          <a:bodyPr anchorCtr="0" anchor="t" bIns="45700" lIns="91425" spcFirstLastPara="1" rIns="91425" wrap="square" tIns="45700">
            <a:normAutofit fontScale="70000" lnSpcReduction="20000"/>
          </a:bodyPr>
          <a:lstStyle/>
          <a:p>
            <a:pPr indent="-283464"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An important sign of the presence of the AIDS virus is a developed </a:t>
            </a:r>
            <a:r>
              <a:rPr i="1" lang="uk-UA">
                <a:latin typeface="Times New Roman"/>
                <a:ea typeface="Times New Roman"/>
                <a:cs typeface="Times New Roman"/>
                <a:sym typeface="Times New Roman"/>
              </a:rPr>
              <a:t>herpes infection that </a:t>
            </a:r>
            <a:r>
              <a:rPr lang="uk-UA">
                <a:latin typeface="Times New Roman"/>
                <a:ea typeface="Times New Roman"/>
                <a:cs typeface="Times New Roman"/>
                <a:sym typeface="Times New Roman"/>
              </a:rPr>
              <a:t>lasts more than 1 month, in the absence of other causes of immunosuppression.</a:t>
            </a:r>
            <a:endParaRPr/>
          </a:p>
          <a:p>
            <a:pPr indent="-283464"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The lining of the mouth and throat, </a:t>
            </a:r>
            <a:endParaRPr/>
          </a:p>
          <a:p>
            <a:pPr indent="-283464"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Skin. </a:t>
            </a:r>
            <a:endParaRPr/>
          </a:p>
          <a:p>
            <a:pPr indent="-283464"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Herpes simplex that started as a facial rash (e.g. labial type) can become disseminated. </a:t>
            </a:r>
            <a:endParaRPr/>
          </a:p>
          <a:p>
            <a:pPr indent="-283464" lvl="0" marL="365760" rtl="0" algn="l">
              <a:lnSpc>
                <a:spcPct val="120000"/>
              </a:lnSpc>
              <a:spcBef>
                <a:spcPts val="0"/>
              </a:spcBef>
              <a:spcAft>
                <a:spcPts val="0"/>
              </a:spcAft>
              <a:buSzPct val="80000"/>
              <a:buChar char="⚫"/>
            </a:pPr>
            <a:r>
              <a:rPr i="1" lang="uk-UA">
                <a:latin typeface="Times New Roman"/>
                <a:ea typeface="Times New Roman"/>
                <a:cs typeface="Times New Roman"/>
                <a:sym typeface="Times New Roman"/>
              </a:rPr>
              <a:t>Herpes zoster oticus </a:t>
            </a:r>
            <a:r>
              <a:rPr lang="uk-UA">
                <a:latin typeface="Times New Roman"/>
                <a:ea typeface="Times New Roman"/>
                <a:cs typeface="Times New Roman"/>
                <a:sym typeface="Times New Roman"/>
              </a:rPr>
              <a:t>can develop </a:t>
            </a:r>
            <a:r>
              <a:rPr i="1" lang="uk-UA">
                <a:latin typeface="Times New Roman"/>
                <a:ea typeface="Times New Roman"/>
                <a:cs typeface="Times New Roman"/>
                <a:sym typeface="Times New Roman"/>
              </a:rPr>
              <a:t>with herpetic rashes in the external auditory canal, severe pain in the affected half of the face, damage to the facial (VII) and antero-cochlear (VIII) nerves and, rarely, to the trigeminal (V), vagus (X) and accessory (XI) nerves.</a:t>
            </a:r>
            <a:endParaRPr/>
          </a:p>
          <a:p>
            <a:pPr indent="-169672" lvl="0" marL="365760" rtl="0" algn="l">
              <a:lnSpc>
                <a:spcPct val="100000"/>
              </a:lnSpc>
              <a:spcBef>
                <a:spcPts val="600"/>
              </a:spcBef>
              <a:spcAft>
                <a:spcPts val="0"/>
              </a:spcAft>
              <a:buSzPct val="80000"/>
              <a:buNone/>
            </a:pPr>
            <a:r>
              <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55"/>
          <p:cNvSpPr txBox="1"/>
          <p:nvPr>
            <p:ph type="title"/>
          </p:nvPr>
        </p:nvSpPr>
        <p:spPr>
          <a:xfrm>
            <a:off x="1435608" y="274638"/>
            <a:ext cx="7498200" cy="922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562214"/>
              </a:buClr>
              <a:buSzPts val="3200"/>
              <a:buFont typeface="Gill Sans"/>
              <a:buNone/>
            </a:pPr>
            <a:r>
              <a:rPr lang="uk-UA" sz="3200"/>
              <a:t>Diagnostics </a:t>
            </a:r>
            <a:endParaRPr sz="3200"/>
          </a:p>
        </p:txBody>
      </p:sp>
      <p:sp>
        <p:nvSpPr>
          <p:cNvPr id="353" name="Google Shape;353;p55"/>
          <p:cNvSpPr txBox="1"/>
          <p:nvPr>
            <p:ph idx="1" type="body"/>
          </p:nvPr>
        </p:nvSpPr>
        <p:spPr>
          <a:xfrm>
            <a:off x="1435608" y="1052736"/>
            <a:ext cx="7498200" cy="5195700"/>
          </a:xfrm>
          <a:prstGeom prst="rect">
            <a:avLst/>
          </a:prstGeom>
          <a:noFill/>
          <a:ln>
            <a:noFill/>
          </a:ln>
        </p:spPr>
        <p:txBody>
          <a:bodyPr anchorCtr="0" anchor="t" bIns="45700" lIns="91425" spcFirstLastPara="1" rIns="91425" wrap="square" tIns="45700">
            <a:normAutofit fontScale="70000" lnSpcReduction="20000"/>
          </a:bodyPr>
          <a:lstStyle/>
          <a:p>
            <a:pPr indent="-295656"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The diagnosis of HIV infection is based on clinical data, epidemiological history and laboratory tests. </a:t>
            </a:r>
            <a:endParaRPr/>
          </a:p>
          <a:p>
            <a:pPr indent="-295656"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Laboratory diagnostics for HIV infection are based on the detection of specific anti-HIV antibodies in body fluids. </a:t>
            </a:r>
            <a:endParaRPr/>
          </a:p>
          <a:p>
            <a:pPr indent="-295656"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The standard and least expensive method is to detect antibodies to HIV by a serological enzyme-linked immunosorbent assay (ELISA) followed by confirmation of their specificity by immunoblotting. </a:t>
            </a:r>
            <a:endParaRPr/>
          </a:p>
          <a:p>
            <a:pPr indent="-295656"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Antibodies to HIV appear between 2 weeks and 3 months after infection.</a:t>
            </a:r>
            <a:endParaRPr/>
          </a:p>
          <a:p>
            <a:pPr indent="-295656"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More recently, the polymerase chain reaction (PCR) method has been used to diagnose HIV infection, making it possible to estimate the "viral load", which increases dramatically as the disease progresses.</a:t>
            </a:r>
            <a:endParaRPr>
              <a:latin typeface="Times New Roman"/>
              <a:ea typeface="Times New Roman"/>
              <a:cs typeface="Times New Roman"/>
              <a:sym typeface="Times New Roman"/>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 name="Shape 357"/>
        <p:cNvGrpSpPr/>
        <p:nvPr/>
      </p:nvGrpSpPr>
      <p:grpSpPr>
        <a:xfrm>
          <a:off x="0" y="0"/>
          <a:ext cx="0" cy="0"/>
          <a:chOff x="0" y="0"/>
          <a:chExt cx="0" cy="0"/>
        </a:xfrm>
      </p:grpSpPr>
      <p:sp>
        <p:nvSpPr>
          <p:cNvPr id="358" name="Google Shape;358;p56"/>
          <p:cNvSpPr txBox="1"/>
          <p:nvPr>
            <p:ph type="title"/>
          </p:nvPr>
        </p:nvSpPr>
        <p:spPr>
          <a:xfrm>
            <a:off x="1435608" y="274638"/>
            <a:ext cx="7498200" cy="922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562214"/>
              </a:buClr>
              <a:buSzPts val="3200"/>
              <a:buFont typeface="Gill Sans"/>
              <a:buNone/>
            </a:pPr>
            <a:r>
              <a:rPr lang="uk-UA" sz="3200"/>
              <a:t>Treatment </a:t>
            </a:r>
            <a:endParaRPr sz="3200"/>
          </a:p>
        </p:txBody>
      </p:sp>
      <p:sp>
        <p:nvSpPr>
          <p:cNvPr id="359" name="Google Shape;359;p56"/>
          <p:cNvSpPr txBox="1"/>
          <p:nvPr>
            <p:ph idx="1" type="body"/>
          </p:nvPr>
        </p:nvSpPr>
        <p:spPr>
          <a:xfrm>
            <a:off x="1435608" y="1196752"/>
            <a:ext cx="7498200" cy="5051700"/>
          </a:xfrm>
          <a:prstGeom prst="rect">
            <a:avLst/>
          </a:prstGeom>
          <a:noFill/>
          <a:ln>
            <a:noFill/>
          </a:ln>
        </p:spPr>
        <p:txBody>
          <a:bodyPr anchorCtr="0" anchor="t" bIns="45700" lIns="91425" spcFirstLastPara="1" rIns="91425" wrap="square" tIns="45700">
            <a:normAutofit fontScale="92500" lnSpcReduction="20000"/>
          </a:bodyPr>
          <a:lstStyle/>
          <a:p>
            <a:pPr indent="-275082" lvl="0" marL="365760" rtl="0" algn="l">
              <a:lnSpc>
                <a:spcPct val="107954"/>
              </a:lnSpc>
              <a:spcBef>
                <a:spcPts val="0"/>
              </a:spcBef>
              <a:spcAft>
                <a:spcPts val="0"/>
              </a:spcAft>
              <a:buSzPct val="80000"/>
              <a:buChar char="⚫"/>
            </a:pPr>
            <a:r>
              <a:rPr lang="uk-UA" sz="2200">
                <a:latin typeface="Times New Roman"/>
                <a:ea typeface="Times New Roman"/>
                <a:cs typeface="Times New Roman"/>
                <a:sym typeface="Times New Roman"/>
              </a:rPr>
              <a:t>There are currently no resources to radically cure HIV patients. </a:t>
            </a:r>
            <a:endParaRPr/>
          </a:p>
          <a:p>
            <a:pPr indent="-275082" lvl="0" marL="365760" rtl="0" algn="l">
              <a:lnSpc>
                <a:spcPct val="107954"/>
              </a:lnSpc>
              <a:spcBef>
                <a:spcPts val="600"/>
              </a:spcBef>
              <a:spcAft>
                <a:spcPts val="0"/>
              </a:spcAft>
              <a:buSzPct val="80000"/>
              <a:buChar char="⚫"/>
            </a:pPr>
            <a:r>
              <a:rPr lang="uk-UA" sz="2200">
                <a:latin typeface="Times New Roman"/>
                <a:ea typeface="Times New Roman"/>
                <a:cs typeface="Times New Roman"/>
                <a:sym typeface="Times New Roman"/>
              </a:rPr>
              <a:t>Treatment is aimed at preventing or slowing the progression of the disease. </a:t>
            </a:r>
            <a:endParaRPr/>
          </a:p>
          <a:p>
            <a:pPr indent="-275082" lvl="0" marL="365760" rtl="0" algn="l">
              <a:lnSpc>
                <a:spcPct val="107954"/>
              </a:lnSpc>
              <a:spcBef>
                <a:spcPts val="600"/>
              </a:spcBef>
              <a:spcAft>
                <a:spcPts val="0"/>
              </a:spcAft>
              <a:buSzPct val="80000"/>
              <a:buChar char="⚫"/>
            </a:pPr>
            <a:r>
              <a:rPr lang="uk-UA" sz="2200">
                <a:latin typeface="Times New Roman"/>
                <a:ea typeface="Times New Roman"/>
                <a:cs typeface="Times New Roman"/>
                <a:sym typeface="Times New Roman"/>
              </a:rPr>
              <a:t>The basis is made up of specific antiviral drugs, including antiretrovirals: </a:t>
            </a:r>
            <a:r>
              <a:rPr i="1" lang="uk-UA" sz="2200">
                <a:latin typeface="Times New Roman"/>
                <a:ea typeface="Times New Roman"/>
                <a:cs typeface="Times New Roman"/>
                <a:sym typeface="Times New Roman"/>
              </a:rPr>
              <a:t>zidovudine, didanosine, loveride, ritonavir, indinavir, etc. </a:t>
            </a:r>
            <a:endParaRPr/>
          </a:p>
          <a:p>
            <a:pPr indent="-275082" lvl="0" marL="365760" rtl="0" algn="l">
              <a:lnSpc>
                <a:spcPct val="107954"/>
              </a:lnSpc>
              <a:spcBef>
                <a:spcPts val="600"/>
              </a:spcBef>
              <a:spcAft>
                <a:spcPts val="0"/>
              </a:spcAft>
              <a:buSzPct val="80000"/>
              <a:buChar char="⚫"/>
            </a:pPr>
            <a:r>
              <a:rPr lang="uk-UA" sz="2200">
                <a:latin typeface="Times New Roman"/>
                <a:ea typeface="Times New Roman"/>
                <a:cs typeface="Times New Roman"/>
                <a:sym typeface="Times New Roman"/>
              </a:rPr>
              <a:t>Antiretroviral treatment should be started before the development of significant immunodeficiency and continued throughout life. </a:t>
            </a:r>
            <a:endParaRPr/>
          </a:p>
          <a:p>
            <a:pPr indent="-275082" lvl="0" marL="365760" rtl="0" algn="l">
              <a:lnSpc>
                <a:spcPct val="107954"/>
              </a:lnSpc>
              <a:spcBef>
                <a:spcPts val="600"/>
              </a:spcBef>
              <a:spcAft>
                <a:spcPts val="0"/>
              </a:spcAft>
              <a:buSzPct val="80000"/>
              <a:buChar char="⚫"/>
            </a:pPr>
            <a:r>
              <a:rPr lang="uk-UA" sz="2200">
                <a:latin typeface="Times New Roman"/>
                <a:ea typeface="Times New Roman"/>
                <a:cs typeface="Times New Roman"/>
                <a:sym typeface="Times New Roman"/>
              </a:rPr>
              <a:t>The effectiveness of treatment is monitored by systematic measurement </a:t>
            </a:r>
            <a:endParaRPr/>
          </a:p>
          <a:p>
            <a:pPr indent="-275082" lvl="0" marL="365760" rtl="0" algn="l">
              <a:lnSpc>
                <a:spcPct val="107954"/>
              </a:lnSpc>
              <a:spcBef>
                <a:spcPts val="600"/>
              </a:spcBef>
              <a:spcAft>
                <a:spcPts val="0"/>
              </a:spcAft>
              <a:buSzPct val="80000"/>
              <a:buFont typeface="Noto Sans Symbols"/>
              <a:buChar char="⮚"/>
            </a:pPr>
            <a:r>
              <a:rPr lang="uk-UA" sz="2200">
                <a:latin typeface="Times New Roman"/>
                <a:ea typeface="Times New Roman"/>
                <a:cs typeface="Times New Roman"/>
                <a:sym typeface="Times New Roman"/>
              </a:rPr>
              <a:t>viral load and </a:t>
            </a:r>
            <a:endParaRPr/>
          </a:p>
          <a:p>
            <a:pPr indent="-275082" lvl="0" marL="365760" rtl="0" algn="l">
              <a:lnSpc>
                <a:spcPct val="107954"/>
              </a:lnSpc>
              <a:spcBef>
                <a:spcPts val="600"/>
              </a:spcBef>
              <a:spcAft>
                <a:spcPts val="0"/>
              </a:spcAft>
              <a:buSzPct val="80000"/>
              <a:buFont typeface="Noto Sans Symbols"/>
              <a:buChar char="⮚"/>
            </a:pPr>
            <a:r>
              <a:rPr lang="uk-UA" sz="2200">
                <a:latin typeface="Times New Roman"/>
                <a:ea typeface="Times New Roman"/>
                <a:cs typeface="Times New Roman"/>
                <a:sym typeface="Times New Roman"/>
              </a:rPr>
              <a:t>Dynamics of the number of CD4+ T lymphocytes.</a:t>
            </a:r>
            <a:endParaRPr/>
          </a:p>
          <a:p>
            <a:pPr indent="-120903" lvl="0" marL="365760" rtl="0" algn="l">
              <a:lnSpc>
                <a:spcPct val="100000"/>
              </a:lnSpc>
              <a:spcBef>
                <a:spcPts val="600"/>
              </a:spcBef>
              <a:spcAft>
                <a:spcPts val="0"/>
              </a:spcAft>
              <a:buSzPct val="80000"/>
              <a:buNone/>
            </a:pPr>
            <a:r>
              <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57"/>
          <p:cNvSpPr txBox="1"/>
          <p:nvPr>
            <p:ph type="title"/>
          </p:nvPr>
        </p:nvSpPr>
        <p:spPr>
          <a:xfrm>
            <a:off x="1435608" y="274638"/>
            <a:ext cx="7498200" cy="1066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562214"/>
              </a:buClr>
              <a:buSzPts val="3200"/>
              <a:buFont typeface="Times New Roman"/>
              <a:buNone/>
            </a:pPr>
            <a:r>
              <a:rPr b="1" lang="uk-UA" sz="3200">
                <a:latin typeface="Times New Roman"/>
                <a:ea typeface="Times New Roman"/>
                <a:cs typeface="Times New Roman"/>
                <a:sym typeface="Times New Roman"/>
              </a:rPr>
              <a:t>Forecast.</a:t>
            </a:r>
            <a:endParaRPr sz="3200"/>
          </a:p>
        </p:txBody>
      </p:sp>
      <p:sp>
        <p:nvSpPr>
          <p:cNvPr id="365" name="Google Shape;365;p57"/>
          <p:cNvSpPr txBox="1"/>
          <p:nvPr>
            <p:ph idx="1" type="body"/>
          </p:nvPr>
        </p:nvSpPr>
        <p:spPr>
          <a:xfrm>
            <a:off x="1435608" y="1447800"/>
            <a:ext cx="7498200" cy="4800600"/>
          </a:xfrm>
          <a:prstGeom prst="rect">
            <a:avLst/>
          </a:prstGeom>
          <a:noFill/>
          <a:ln>
            <a:noFill/>
          </a:ln>
        </p:spPr>
        <p:txBody>
          <a:bodyPr anchorCtr="0" anchor="t" bIns="45700" lIns="91425" spcFirstLastPara="1" rIns="91425" wrap="square" tIns="45700">
            <a:normAutofit/>
          </a:bodyPr>
          <a:lstStyle/>
          <a:p>
            <a:pPr indent="-283464" lvl="0" marL="365760" rtl="0" algn="l">
              <a:lnSpc>
                <a:spcPct val="118750"/>
              </a:lnSpc>
              <a:spcBef>
                <a:spcPts val="0"/>
              </a:spcBef>
              <a:spcAft>
                <a:spcPts val="0"/>
              </a:spcAft>
              <a:buSzPts val="1600"/>
              <a:buChar char="⚫"/>
            </a:pPr>
            <a:r>
              <a:rPr b="1" lang="uk-UA" sz="2000">
                <a:latin typeface="Times New Roman"/>
                <a:ea typeface="Times New Roman"/>
                <a:cs typeface="Times New Roman"/>
                <a:sym typeface="Times New Roman"/>
              </a:rPr>
              <a:t>The prognosis </a:t>
            </a:r>
            <a:r>
              <a:rPr lang="uk-UA" sz="2000">
                <a:latin typeface="Times New Roman"/>
                <a:ea typeface="Times New Roman"/>
                <a:cs typeface="Times New Roman"/>
                <a:sym typeface="Times New Roman"/>
              </a:rPr>
              <a:t>for HIV infection is generally unfavourable.</a:t>
            </a:r>
            <a:endParaRPr/>
          </a:p>
          <a:p>
            <a:pPr indent="-283464" lvl="0" marL="365760" rtl="0" algn="l">
              <a:lnSpc>
                <a:spcPct val="118750"/>
              </a:lnSpc>
              <a:spcBef>
                <a:spcPts val="600"/>
              </a:spcBef>
              <a:spcAft>
                <a:spcPts val="0"/>
              </a:spcAft>
              <a:buSzPts val="1600"/>
              <a:buChar char="⚫"/>
            </a:pPr>
            <a:r>
              <a:rPr lang="uk-UA" sz="2000">
                <a:latin typeface="Times New Roman"/>
                <a:ea typeface="Times New Roman"/>
                <a:cs typeface="Times New Roman"/>
                <a:sym typeface="Times New Roman"/>
              </a:rPr>
              <a:t>Therefore, the most important thing is to </a:t>
            </a:r>
            <a:endParaRPr/>
          </a:p>
          <a:p>
            <a:pPr indent="-283464" lvl="0" marL="365760" rtl="0" algn="l">
              <a:lnSpc>
                <a:spcPct val="118750"/>
              </a:lnSpc>
              <a:spcBef>
                <a:spcPts val="600"/>
              </a:spcBef>
              <a:spcAft>
                <a:spcPts val="0"/>
              </a:spcAft>
              <a:buSzPts val="1600"/>
              <a:buFont typeface="Noto Sans Symbols"/>
              <a:buChar char="⮚"/>
            </a:pPr>
            <a:r>
              <a:rPr lang="uk-UA" sz="2000">
                <a:latin typeface="Times New Roman"/>
                <a:ea typeface="Times New Roman"/>
                <a:cs typeface="Times New Roman"/>
                <a:sym typeface="Times New Roman"/>
              </a:rPr>
              <a:t>General and </a:t>
            </a:r>
            <a:endParaRPr/>
          </a:p>
          <a:p>
            <a:pPr indent="-283464" lvl="0" marL="365760" rtl="0" algn="l">
              <a:lnSpc>
                <a:spcPct val="118750"/>
              </a:lnSpc>
              <a:spcBef>
                <a:spcPts val="600"/>
              </a:spcBef>
              <a:spcAft>
                <a:spcPts val="0"/>
              </a:spcAft>
              <a:buSzPts val="1600"/>
              <a:buFont typeface="Noto Sans Symbols"/>
              <a:buChar char="⮚"/>
            </a:pPr>
            <a:r>
              <a:rPr lang="uk-UA" sz="2000">
                <a:latin typeface="Times New Roman"/>
                <a:ea typeface="Times New Roman"/>
                <a:cs typeface="Times New Roman"/>
                <a:sym typeface="Times New Roman"/>
              </a:rPr>
              <a:t>individualised disease </a:t>
            </a:r>
            <a:r>
              <a:rPr b="1" lang="uk-UA" sz="2000">
                <a:latin typeface="Times New Roman"/>
                <a:ea typeface="Times New Roman"/>
                <a:cs typeface="Times New Roman"/>
                <a:sym typeface="Times New Roman"/>
              </a:rPr>
              <a:t>prevention. </a:t>
            </a:r>
            <a:endParaRPr/>
          </a:p>
          <a:p>
            <a:pPr indent="-283464" lvl="0" marL="365760" rtl="0" algn="l">
              <a:lnSpc>
                <a:spcPct val="118750"/>
              </a:lnSpc>
              <a:spcBef>
                <a:spcPts val="600"/>
              </a:spcBef>
              <a:spcAft>
                <a:spcPts val="0"/>
              </a:spcAft>
              <a:buSzPts val="1600"/>
              <a:buChar char="⚫"/>
            </a:pPr>
            <a:r>
              <a:rPr lang="uk-UA" sz="2000">
                <a:latin typeface="Times New Roman"/>
                <a:ea typeface="Times New Roman"/>
                <a:cs typeface="Times New Roman"/>
                <a:sym typeface="Times New Roman"/>
              </a:rPr>
              <a:t>Timely initiation of complex therapy can delay the manifestation of pathological conditions in the form of AIDS, sometimes by decades or even more.</a:t>
            </a:r>
            <a:endParaRPr/>
          </a:p>
          <a:p>
            <a:pPr indent="-120903" lvl="0" marL="365760" rtl="0" algn="l">
              <a:lnSpc>
                <a:spcPct val="100000"/>
              </a:lnSpc>
              <a:spcBef>
                <a:spcPts val="600"/>
              </a:spcBef>
              <a:spcAft>
                <a:spcPts val="0"/>
              </a:spcAft>
              <a:buSzPts val="2560"/>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17"/>
          <p:cNvSpPr txBox="1"/>
          <p:nvPr>
            <p:ph type="title"/>
          </p:nvPr>
        </p:nvSpPr>
        <p:spPr>
          <a:xfrm>
            <a:off x="1435608" y="274638"/>
            <a:ext cx="7498200" cy="490200"/>
          </a:xfrm>
          <a:prstGeom prst="rect">
            <a:avLst/>
          </a:prstGeom>
          <a:noFill/>
          <a:ln>
            <a:noFill/>
          </a:ln>
        </p:spPr>
        <p:txBody>
          <a:bodyPr anchorCtr="0" anchor="ctr" bIns="45700" lIns="91425" spcFirstLastPara="1" rIns="91425" wrap="square" tIns="45700">
            <a:normAutofit fontScale="90000"/>
          </a:bodyPr>
          <a:lstStyle/>
          <a:p>
            <a:pPr indent="0" lvl="0" marL="0" rtl="0" algn="l">
              <a:spcBef>
                <a:spcPts val="0"/>
              </a:spcBef>
              <a:spcAft>
                <a:spcPts val="0"/>
              </a:spcAft>
              <a:buClr>
                <a:srgbClr val="562214"/>
              </a:buClr>
              <a:buSzPct val="100000"/>
              <a:buFont typeface="Gill Sans"/>
              <a:buNone/>
            </a:pPr>
            <a:r>
              <a:t/>
            </a:r>
            <a:endParaRPr/>
          </a:p>
        </p:txBody>
      </p:sp>
      <p:sp>
        <p:nvSpPr>
          <p:cNvPr id="125" name="Google Shape;125;p17"/>
          <p:cNvSpPr txBox="1"/>
          <p:nvPr>
            <p:ph idx="1" type="body"/>
          </p:nvPr>
        </p:nvSpPr>
        <p:spPr>
          <a:xfrm>
            <a:off x="1403648" y="332656"/>
            <a:ext cx="7498200" cy="6275700"/>
          </a:xfrm>
          <a:prstGeom prst="rect">
            <a:avLst/>
          </a:prstGeom>
          <a:noFill/>
          <a:ln>
            <a:noFill/>
          </a:ln>
        </p:spPr>
        <p:txBody>
          <a:bodyPr anchorCtr="0" anchor="t" bIns="45700" lIns="91425" spcFirstLastPara="1" rIns="91425" wrap="square" tIns="45700">
            <a:noAutofit/>
          </a:bodyPr>
          <a:lstStyle/>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There are </a:t>
            </a:r>
            <a:r>
              <a:rPr b="1" lang="uk-UA" sz="2000">
                <a:latin typeface="Times New Roman"/>
                <a:ea typeface="Times New Roman"/>
                <a:cs typeface="Times New Roman"/>
                <a:sym typeface="Times New Roman"/>
              </a:rPr>
              <a:t>three </a:t>
            </a:r>
            <a:r>
              <a:rPr lang="uk-UA" sz="2000">
                <a:latin typeface="Times New Roman"/>
                <a:ea typeface="Times New Roman"/>
                <a:cs typeface="Times New Roman"/>
                <a:sym typeface="Times New Roman"/>
              </a:rPr>
              <a:t>main types of scleroma, which to some extent reflect the stages of the pathological process:</a:t>
            </a:r>
            <a:endParaRPr/>
          </a:p>
          <a:p>
            <a:pPr indent="-283464" lvl="0" marL="365760" rtl="0" algn="just">
              <a:lnSpc>
                <a:spcPct val="12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atrophic;</a:t>
            </a:r>
            <a:endParaRPr/>
          </a:p>
          <a:p>
            <a:pPr indent="-283464" lvl="0" marL="365760" rtl="0" algn="just">
              <a:lnSpc>
                <a:spcPct val="12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infiltrative;</a:t>
            </a:r>
            <a:endParaRPr/>
          </a:p>
          <a:p>
            <a:pPr indent="-283464" lvl="0" marL="365760" rtl="0" algn="just">
              <a:lnSpc>
                <a:spcPct val="12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Scarring or regression.</a:t>
            </a:r>
            <a:endParaRPr/>
          </a:p>
          <a:p>
            <a:pPr indent="-283464" lvl="0" marL="365760" rtl="0" algn="just">
              <a:lnSpc>
                <a:spcPct val="120000"/>
              </a:lnSpc>
              <a:spcBef>
                <a:spcPts val="0"/>
              </a:spcBef>
              <a:spcAft>
                <a:spcPts val="0"/>
              </a:spcAft>
              <a:buSzPts val="1600"/>
              <a:buChar char="⚫"/>
            </a:pPr>
            <a:r>
              <a:rPr lang="uk-UA" sz="2000">
                <a:latin typeface="Times New Roman"/>
                <a:ea typeface="Times New Roman"/>
                <a:cs typeface="Times New Roman"/>
                <a:sym typeface="Times New Roman"/>
              </a:rPr>
              <a:t>And two non-mainstream forms:</a:t>
            </a:r>
            <a:endParaRPr/>
          </a:p>
          <a:p>
            <a:pPr indent="-283464" lvl="0" marL="365760" rtl="0" algn="just">
              <a:lnSpc>
                <a:spcPct val="12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mixed and </a:t>
            </a:r>
            <a:endParaRPr/>
          </a:p>
          <a:p>
            <a:pPr indent="-283464" lvl="0" marL="365760" rtl="0" algn="just">
              <a:lnSpc>
                <a:spcPct val="12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Atypical.</a:t>
            </a:r>
            <a:endParaRPr/>
          </a:p>
          <a:p>
            <a:pPr indent="-283464" lvl="0" marL="365760" rtl="0" algn="l">
              <a:lnSpc>
                <a:spcPct val="120000"/>
              </a:lnSpc>
              <a:spcBef>
                <a:spcPts val="0"/>
              </a:spcBef>
              <a:spcAft>
                <a:spcPts val="0"/>
              </a:spcAft>
              <a:buSzPts val="1600"/>
              <a:buChar char="⚫"/>
            </a:pPr>
            <a:r>
              <a:rPr b="1" lang="uk-UA" sz="2000">
                <a:latin typeface="Times New Roman"/>
                <a:ea typeface="Times New Roman"/>
                <a:cs typeface="Times New Roman"/>
                <a:sym typeface="Times New Roman"/>
              </a:rPr>
              <a:t>The atrophic form </a:t>
            </a:r>
            <a:r>
              <a:rPr lang="uk-UA" sz="2000">
                <a:latin typeface="Times New Roman"/>
                <a:ea typeface="Times New Roman"/>
                <a:cs typeface="Times New Roman"/>
                <a:sym typeface="Times New Roman"/>
              </a:rPr>
              <a:t>is currently observed in 70% of scleroma patients.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The onset of the disease is characterised by atrophy of the nasal mucosa.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A viscous mucus appears on the surface, which dries and forms dense crusts.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Crusts and viscous mucus lead to constriction of the nasal passages, accompanied by difficulty in breathing.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18"/>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131" name="Google Shape;131;p18"/>
          <p:cNvSpPr txBox="1"/>
          <p:nvPr>
            <p:ph idx="1" type="body"/>
          </p:nvPr>
        </p:nvSpPr>
        <p:spPr>
          <a:xfrm>
            <a:off x="1435608" y="260648"/>
            <a:ext cx="7498200" cy="5987700"/>
          </a:xfrm>
          <a:prstGeom prst="rect">
            <a:avLst/>
          </a:prstGeom>
          <a:noFill/>
          <a:ln>
            <a:noFill/>
          </a:ln>
        </p:spPr>
        <p:txBody>
          <a:bodyPr anchorCtr="0" anchor="t" bIns="45700" lIns="91425" spcFirstLastPara="1" rIns="91425" wrap="square" tIns="45700">
            <a:noAutofit/>
          </a:bodyPr>
          <a:lstStyle/>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At the same time, the sense of smell decreases and a faint, specific odour appears in the nose, reminiscent of the smell of rotten fruit.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The atrophy extends to the lining of the back of the throat, which becomes thinner and looks like varnish, covered with thick mucus and crusts.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During this period, complement binding to sclerotic antigen is usually positive and Klebsiella sclerosa is often present.</a:t>
            </a:r>
            <a:endParaRPr b="1" i="1" sz="2000">
              <a:latin typeface="Times New Roman"/>
              <a:ea typeface="Times New Roman"/>
              <a:cs typeface="Times New Roman"/>
              <a:sym typeface="Times New Roman"/>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In the </a:t>
            </a:r>
            <a:r>
              <a:rPr b="1" lang="uk-UA" sz="2000">
                <a:latin typeface="Times New Roman"/>
                <a:ea typeface="Times New Roman"/>
                <a:cs typeface="Times New Roman"/>
                <a:sym typeface="Times New Roman"/>
              </a:rPr>
              <a:t>infiltrative form of </a:t>
            </a:r>
            <a:r>
              <a:rPr lang="uk-UA" sz="2000">
                <a:latin typeface="Times New Roman"/>
                <a:ea typeface="Times New Roman"/>
                <a:cs typeface="Times New Roman"/>
                <a:sym typeface="Times New Roman"/>
              </a:rPr>
              <a:t>scleroma, limited or widespread infiltrates of a red or greyish-pink colour are observed in the upper respiratory tract.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The most common signs of infiltrates are </a:t>
            </a:r>
            <a:endParaRPr/>
          </a:p>
          <a:p>
            <a:pPr indent="-283464" lvl="0" marL="365760" rtl="0" algn="l">
              <a:lnSpc>
                <a:spcPct val="12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along the floor of the nasal cavity, </a:t>
            </a:r>
            <a:endParaRPr/>
          </a:p>
          <a:p>
            <a:pPr indent="-283464" lvl="0" marL="365760" rtl="0" algn="l">
              <a:lnSpc>
                <a:spcPct val="12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in the area of the anterior ends of the lower nasal concha and the nasal septum.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19"/>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sz="4600"/>
          </a:p>
        </p:txBody>
      </p:sp>
      <p:sp>
        <p:nvSpPr>
          <p:cNvPr id="137" name="Google Shape;137;p19"/>
          <p:cNvSpPr txBox="1"/>
          <p:nvPr>
            <p:ph idx="1" type="body"/>
          </p:nvPr>
        </p:nvSpPr>
        <p:spPr>
          <a:xfrm>
            <a:off x="1435608" y="476672"/>
            <a:ext cx="7498200" cy="5771700"/>
          </a:xfrm>
          <a:prstGeom prst="rect">
            <a:avLst/>
          </a:prstGeom>
          <a:noFill/>
          <a:ln>
            <a:noFill/>
          </a:ln>
        </p:spPr>
        <p:txBody>
          <a:bodyPr anchorCtr="0" anchor="t" bIns="45700" lIns="91425" spcFirstLastPara="1" rIns="91425" wrap="square" tIns="45700">
            <a:noAutofit/>
          </a:bodyPr>
          <a:lstStyle/>
          <a:p>
            <a:pPr indent="-294894" lvl="0" marL="365760" rtl="0" algn="l">
              <a:lnSpc>
                <a:spcPct val="80000"/>
              </a:lnSpc>
              <a:spcBef>
                <a:spcPts val="0"/>
              </a:spcBef>
              <a:spcAft>
                <a:spcPts val="0"/>
              </a:spcAft>
              <a:buSzPts val="1780"/>
              <a:buChar char="⚫"/>
            </a:pPr>
            <a:r>
              <a:rPr lang="uk-UA" sz="2150">
                <a:latin typeface="Times New Roman"/>
                <a:ea typeface="Times New Roman"/>
                <a:cs typeface="Times New Roman"/>
                <a:sym typeface="Times New Roman"/>
              </a:rPr>
              <a:t>Infiltrates look like flat or bumpy elevations that are painless to touch.</a:t>
            </a:r>
            <a:endParaRPr sz="3259"/>
          </a:p>
          <a:p>
            <a:pPr indent="-294894" lvl="0" marL="365760" rtl="0" algn="l">
              <a:lnSpc>
                <a:spcPct val="80000"/>
              </a:lnSpc>
              <a:spcBef>
                <a:spcPts val="0"/>
              </a:spcBef>
              <a:spcAft>
                <a:spcPts val="0"/>
              </a:spcAft>
              <a:buSzPts val="1780"/>
              <a:buChar char="⚫"/>
            </a:pPr>
            <a:r>
              <a:rPr lang="uk-UA" sz="2150">
                <a:latin typeface="Times New Roman"/>
                <a:ea typeface="Times New Roman"/>
                <a:cs typeface="Times New Roman"/>
                <a:sym typeface="Times New Roman"/>
              </a:rPr>
              <a:t>You limit </a:t>
            </a:r>
            <a:endParaRPr sz="3259"/>
          </a:p>
          <a:p>
            <a:pPr indent="-294894" lvl="0" marL="365760" rtl="0" algn="l">
              <a:lnSpc>
                <a:spcPct val="80000"/>
              </a:lnSpc>
              <a:spcBef>
                <a:spcPts val="0"/>
              </a:spcBef>
              <a:spcAft>
                <a:spcPts val="0"/>
              </a:spcAft>
              <a:buSzPts val="1780"/>
              <a:buFont typeface="Noto Sans Symbols"/>
              <a:buChar char="⮚"/>
            </a:pPr>
            <a:r>
              <a:rPr lang="uk-UA" sz="2150">
                <a:latin typeface="Times New Roman"/>
                <a:ea typeface="Times New Roman"/>
                <a:cs typeface="Times New Roman"/>
                <a:sym typeface="Times New Roman"/>
              </a:rPr>
              <a:t>the lumen of the nasal cavity, </a:t>
            </a:r>
            <a:endParaRPr sz="3259"/>
          </a:p>
          <a:p>
            <a:pPr indent="-294894" lvl="0" marL="365760" rtl="0" algn="l">
              <a:lnSpc>
                <a:spcPct val="80000"/>
              </a:lnSpc>
              <a:spcBef>
                <a:spcPts val="0"/>
              </a:spcBef>
              <a:spcAft>
                <a:spcPts val="0"/>
              </a:spcAft>
              <a:buSzPts val="1780"/>
              <a:buFont typeface="Noto Sans Symbols"/>
              <a:buChar char="⮚"/>
            </a:pPr>
            <a:r>
              <a:rPr lang="uk-UA" sz="2150">
                <a:latin typeface="Times New Roman"/>
                <a:ea typeface="Times New Roman"/>
                <a:cs typeface="Times New Roman"/>
                <a:sym typeface="Times New Roman"/>
              </a:rPr>
              <a:t>Nasal entrance, </a:t>
            </a:r>
            <a:endParaRPr sz="3259"/>
          </a:p>
          <a:p>
            <a:pPr indent="-294894" lvl="0" marL="365760" rtl="0" algn="l">
              <a:lnSpc>
                <a:spcPct val="80000"/>
              </a:lnSpc>
              <a:spcBef>
                <a:spcPts val="0"/>
              </a:spcBef>
              <a:spcAft>
                <a:spcPts val="0"/>
              </a:spcAft>
              <a:buSzPts val="1780"/>
              <a:buFont typeface="Noto Sans Symbols"/>
              <a:buChar char="⮚"/>
            </a:pPr>
            <a:r>
              <a:rPr lang="uk-UA" sz="2150">
                <a:latin typeface="Times New Roman"/>
                <a:ea typeface="Times New Roman"/>
                <a:cs typeface="Times New Roman"/>
                <a:sym typeface="Times New Roman"/>
              </a:rPr>
              <a:t>Hoans, </a:t>
            </a:r>
            <a:endParaRPr sz="3259"/>
          </a:p>
          <a:p>
            <a:pPr indent="-294894" lvl="0" marL="365760" rtl="0" algn="l">
              <a:lnSpc>
                <a:spcPct val="80000"/>
              </a:lnSpc>
              <a:spcBef>
                <a:spcPts val="0"/>
              </a:spcBef>
              <a:spcAft>
                <a:spcPts val="0"/>
              </a:spcAft>
              <a:buSzPts val="1780"/>
              <a:buFont typeface="Noto Sans Symbols"/>
              <a:buChar char="⮚"/>
            </a:pPr>
            <a:r>
              <a:rPr lang="uk-UA" sz="2150">
                <a:latin typeface="Times New Roman"/>
                <a:ea typeface="Times New Roman"/>
                <a:cs typeface="Times New Roman"/>
                <a:sym typeface="Times New Roman"/>
              </a:rPr>
              <a:t>Nasopharyngeal lumen, </a:t>
            </a:r>
            <a:endParaRPr sz="3259"/>
          </a:p>
          <a:p>
            <a:pPr indent="-294894" lvl="0" marL="365760" rtl="0" algn="l">
              <a:lnSpc>
                <a:spcPct val="80000"/>
              </a:lnSpc>
              <a:spcBef>
                <a:spcPts val="0"/>
              </a:spcBef>
              <a:spcAft>
                <a:spcPts val="0"/>
              </a:spcAft>
              <a:buSzPts val="1780"/>
              <a:buFont typeface="Noto Sans Symbols"/>
              <a:buChar char="⮚"/>
            </a:pPr>
            <a:r>
              <a:rPr lang="uk-UA" sz="2150">
                <a:latin typeface="Times New Roman"/>
                <a:ea typeface="Times New Roman"/>
                <a:cs typeface="Times New Roman"/>
                <a:sym typeface="Times New Roman"/>
              </a:rPr>
              <a:t>of the larynx, </a:t>
            </a:r>
            <a:endParaRPr sz="3259"/>
          </a:p>
          <a:p>
            <a:pPr indent="-294894" lvl="0" marL="365760" rtl="0" algn="l">
              <a:lnSpc>
                <a:spcPct val="80000"/>
              </a:lnSpc>
              <a:spcBef>
                <a:spcPts val="0"/>
              </a:spcBef>
              <a:spcAft>
                <a:spcPts val="0"/>
              </a:spcAft>
              <a:buSzPts val="1780"/>
              <a:buFont typeface="Noto Sans Symbols"/>
              <a:buChar char="⮚"/>
            </a:pPr>
            <a:r>
              <a:rPr lang="uk-UA" sz="2150">
                <a:latin typeface="Times New Roman"/>
                <a:ea typeface="Times New Roman"/>
                <a:cs typeface="Times New Roman"/>
                <a:sym typeface="Times New Roman"/>
              </a:rPr>
              <a:t>and later the trachea in the area of the bifurcation and the bronchi in the branches. </a:t>
            </a:r>
            <a:endParaRPr sz="3259"/>
          </a:p>
          <a:p>
            <a:pPr indent="-294894" lvl="0" marL="365760" rtl="0" algn="l">
              <a:lnSpc>
                <a:spcPct val="80000"/>
              </a:lnSpc>
              <a:spcBef>
                <a:spcPts val="0"/>
              </a:spcBef>
              <a:spcAft>
                <a:spcPts val="0"/>
              </a:spcAft>
              <a:buSzPts val="1780"/>
              <a:buChar char="⚫"/>
            </a:pPr>
            <a:r>
              <a:rPr lang="uk-UA" sz="2150">
                <a:latin typeface="Times New Roman"/>
                <a:ea typeface="Times New Roman"/>
                <a:cs typeface="Times New Roman"/>
                <a:sym typeface="Times New Roman"/>
              </a:rPr>
              <a:t>In the </a:t>
            </a:r>
            <a:r>
              <a:rPr b="1" lang="uk-UA" sz="2150">
                <a:latin typeface="Times New Roman"/>
                <a:ea typeface="Times New Roman"/>
                <a:cs typeface="Times New Roman"/>
                <a:sym typeface="Times New Roman"/>
              </a:rPr>
              <a:t>scarring form, </a:t>
            </a:r>
            <a:r>
              <a:rPr lang="uk-UA" sz="2150">
                <a:latin typeface="Times New Roman"/>
                <a:ea typeface="Times New Roman"/>
                <a:cs typeface="Times New Roman"/>
                <a:sym typeface="Times New Roman"/>
              </a:rPr>
              <a:t>dense scar tissue gradually develops at the sites of the infiltrates, which, by tightening the surrounding tissue, leads to narrowing of various parts of the airways.</a:t>
            </a:r>
            <a:endParaRPr sz="3259"/>
          </a:p>
          <a:p>
            <a:pPr indent="-265430" lvl="0" marL="619760" rtl="0" algn="l">
              <a:lnSpc>
                <a:spcPct val="103600"/>
              </a:lnSpc>
              <a:spcBef>
                <a:spcPts val="0"/>
              </a:spcBef>
              <a:spcAft>
                <a:spcPts val="0"/>
              </a:spcAft>
              <a:buSzPts val="1780"/>
              <a:buChar char="⚫"/>
            </a:pPr>
            <a:r>
              <a:rPr b="1" lang="uk-UA" sz="2150">
                <a:latin typeface="Times New Roman"/>
                <a:ea typeface="Times New Roman"/>
                <a:cs typeface="Times New Roman"/>
                <a:sym typeface="Times New Roman"/>
              </a:rPr>
              <a:t>In the nasal cavity, </a:t>
            </a:r>
            <a:r>
              <a:rPr lang="uk-UA" sz="2150">
                <a:latin typeface="Times New Roman"/>
                <a:ea typeface="Times New Roman"/>
                <a:cs typeface="Times New Roman"/>
                <a:sym typeface="Times New Roman"/>
              </a:rPr>
              <a:t>scars are usually located in the anterior sections, where a scarred elevation can be seen at the border of the nasal bridge and the nasal cavity. </a:t>
            </a:r>
            <a:endParaRPr sz="3259"/>
          </a:p>
          <a:p>
            <a:pPr indent="-265430" lvl="0" marL="619760" rtl="0" algn="l">
              <a:lnSpc>
                <a:spcPct val="103600"/>
              </a:lnSpc>
              <a:spcBef>
                <a:spcPts val="0"/>
              </a:spcBef>
              <a:spcAft>
                <a:spcPts val="0"/>
              </a:spcAft>
              <a:buSzPts val="1780"/>
              <a:buChar char="⚫"/>
            </a:pPr>
            <a:r>
              <a:rPr lang="uk-UA" sz="2150">
                <a:latin typeface="Times New Roman"/>
                <a:ea typeface="Times New Roman"/>
                <a:cs typeface="Times New Roman"/>
                <a:sym typeface="Times New Roman"/>
              </a:rPr>
              <a:t>Sometimes scars leave only oval or round holes, narrowing the nasal lumen. </a:t>
            </a:r>
            <a:endParaRPr sz="3259"/>
          </a:p>
          <a:p>
            <a:pPr indent="-181864" lvl="0" marL="365760" rtl="0" algn="l">
              <a:lnSpc>
                <a:spcPct val="80000"/>
              </a:lnSpc>
              <a:spcBef>
                <a:spcPts val="0"/>
              </a:spcBef>
              <a:spcAft>
                <a:spcPts val="0"/>
              </a:spcAft>
              <a:buSzPts val="1480"/>
              <a:buFont typeface="Noto Sans Symbols"/>
              <a:buNone/>
            </a:pPr>
            <a:r>
              <a:t/>
            </a:r>
            <a:endParaRPr sz="2150">
              <a:latin typeface="Times New Roman"/>
              <a:ea typeface="Times New Roman"/>
              <a:cs typeface="Times New Roman"/>
              <a:sym typeface="Times New Roman"/>
            </a:endParaRPr>
          </a:p>
          <a:p>
            <a:pPr indent="-181864" lvl="0" marL="365760" rtl="0" algn="l">
              <a:lnSpc>
                <a:spcPct val="80000"/>
              </a:lnSpc>
              <a:spcBef>
                <a:spcPts val="0"/>
              </a:spcBef>
              <a:spcAft>
                <a:spcPts val="0"/>
              </a:spcAft>
              <a:buSzPts val="1480"/>
              <a:buFont typeface="Noto Sans Symbols"/>
              <a:buNone/>
            </a:pPr>
            <a:r>
              <a:t/>
            </a:r>
            <a:endParaRPr sz="2150">
              <a:latin typeface="Times New Roman"/>
              <a:ea typeface="Times New Roman"/>
              <a:cs typeface="Times New Roman"/>
              <a:sym typeface="Times New Roman"/>
            </a:endParaRPr>
          </a:p>
          <a:p>
            <a:pPr indent="-120903" lvl="0" marL="365760" rtl="0" algn="l">
              <a:lnSpc>
                <a:spcPct val="80000"/>
              </a:lnSpc>
              <a:spcBef>
                <a:spcPts val="600"/>
              </a:spcBef>
              <a:spcAft>
                <a:spcPts val="0"/>
              </a:spcAft>
              <a:buSzPts val="2368"/>
              <a:buNone/>
            </a:pPr>
            <a:r>
              <a:t/>
            </a:r>
            <a:endParaRPr sz="3259"/>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0"/>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143" name="Google Shape;143;p20"/>
          <p:cNvSpPr txBox="1"/>
          <p:nvPr>
            <p:ph idx="1" type="body"/>
          </p:nvPr>
        </p:nvSpPr>
        <p:spPr>
          <a:xfrm>
            <a:off x="1435608" y="836712"/>
            <a:ext cx="7498200" cy="5411700"/>
          </a:xfrm>
          <a:prstGeom prst="rect">
            <a:avLst/>
          </a:prstGeom>
          <a:noFill/>
          <a:ln>
            <a:noFill/>
          </a:ln>
        </p:spPr>
        <p:txBody>
          <a:bodyPr anchorCtr="0" anchor="t" bIns="45700" lIns="91425" spcFirstLastPara="1" rIns="91425" wrap="square" tIns="45700">
            <a:normAutofit lnSpcReduction="20000"/>
          </a:bodyPr>
          <a:lstStyle/>
          <a:p>
            <a:pPr indent="-254000" lvl="0" marL="619760" rtl="0" algn="l">
              <a:lnSpc>
                <a:spcPct val="123600"/>
              </a:lnSpc>
              <a:spcBef>
                <a:spcPts val="0"/>
              </a:spcBef>
              <a:spcAft>
                <a:spcPts val="0"/>
              </a:spcAft>
              <a:buSzPts val="1600"/>
              <a:buChar char="⚫"/>
            </a:pPr>
            <a:r>
              <a:rPr lang="uk-UA" sz="2000">
                <a:latin typeface="Times New Roman"/>
                <a:ea typeface="Times New Roman"/>
                <a:cs typeface="Times New Roman"/>
                <a:sym typeface="Times New Roman"/>
              </a:rPr>
              <a:t>When the scarring process spreads to the soft palate, it causes concentric narrowing and, in some cases, almost complete overgrowth of the nasopharynx.</a:t>
            </a:r>
            <a:endParaRPr/>
          </a:p>
          <a:p>
            <a:pPr indent="-254000" lvl="0" marL="619760" rtl="0" algn="l">
              <a:lnSpc>
                <a:spcPct val="123600"/>
              </a:lnSpc>
              <a:spcBef>
                <a:spcPts val="0"/>
              </a:spcBef>
              <a:spcAft>
                <a:spcPts val="0"/>
              </a:spcAft>
              <a:buSzPts val="1600"/>
              <a:buChar char="⚫"/>
            </a:pPr>
            <a:r>
              <a:rPr lang="uk-UA" sz="2000">
                <a:latin typeface="Times New Roman"/>
                <a:ea typeface="Times New Roman"/>
                <a:cs typeface="Times New Roman"/>
                <a:sym typeface="Times New Roman"/>
              </a:rPr>
              <a:t>The tongue is pulled up or wrapped behind the back of the soft palate.</a:t>
            </a:r>
            <a:endParaRPr/>
          </a:p>
          <a:p>
            <a:pPr indent="-283464" lvl="0" marL="365760" rtl="0" algn="l">
              <a:lnSpc>
                <a:spcPct val="100000"/>
              </a:lnSpc>
              <a:spcBef>
                <a:spcPts val="600"/>
              </a:spcBef>
              <a:spcAft>
                <a:spcPts val="0"/>
              </a:spcAft>
              <a:buSzPts val="1600"/>
              <a:buChar char="⚫"/>
            </a:pPr>
            <a:r>
              <a:rPr b="1" i="1" lang="uk-UA" sz="2000">
                <a:latin typeface="Times New Roman"/>
                <a:ea typeface="Times New Roman"/>
                <a:cs typeface="Times New Roman"/>
                <a:sym typeface="Times New Roman"/>
              </a:rPr>
              <a:t>In the larynx, the </a:t>
            </a:r>
            <a:r>
              <a:rPr lang="uk-UA" sz="2000">
                <a:latin typeface="Times New Roman"/>
                <a:ea typeface="Times New Roman"/>
                <a:cs typeface="Times New Roman"/>
                <a:sym typeface="Times New Roman"/>
              </a:rPr>
              <a:t>sclerotic process is initially manifested by the formation of pale pink tuberous infiltrates in the subvocal space, symmetrically located on both sides. </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Much less commonly, infiltrates are found in the vocal and vestibular folds and on the laryngeal surface of the epiglottis. </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Scarring of symmetrical subvocal infiltrates results in the formation of diaphragmatic fusions that severely narrow the lumen of the lower larynx.</a:t>
            </a:r>
            <a:endParaRPr/>
          </a:p>
          <a:p>
            <a:pPr indent="-152400" lvl="0" marL="619760" rtl="0" algn="l">
              <a:lnSpc>
                <a:spcPct val="123600"/>
              </a:lnSpc>
              <a:spcBef>
                <a:spcPts val="0"/>
              </a:spcBef>
              <a:spcAft>
                <a:spcPts val="0"/>
              </a:spcAft>
              <a:buSzPts val="1600"/>
              <a:buNone/>
            </a:pPr>
            <a:r>
              <a:t/>
            </a:r>
            <a:endParaRPr sz="2000">
              <a:latin typeface="Times New Roman"/>
              <a:ea typeface="Times New Roman"/>
              <a:cs typeface="Times New Roman"/>
              <a:sym typeface="Times New Roman"/>
            </a:endParaRPr>
          </a:p>
          <a:p>
            <a:pPr indent="-120903" lvl="0" marL="365760" rtl="0" algn="l">
              <a:lnSpc>
                <a:spcPct val="100000"/>
              </a:lnSpc>
              <a:spcBef>
                <a:spcPts val="600"/>
              </a:spcBef>
              <a:spcAft>
                <a:spcPts val="0"/>
              </a:spcAft>
              <a:buSzPts val="2560"/>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1"/>
          <p:cNvSpPr txBox="1"/>
          <p:nvPr>
            <p:ph type="title"/>
          </p:nvPr>
        </p:nvSpPr>
        <p:spPr>
          <a:xfrm>
            <a:off x="1435608" y="274638"/>
            <a:ext cx="749808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pic>
        <p:nvPicPr>
          <p:cNvPr id="149" name="Google Shape;149;p21"/>
          <p:cNvPicPr preferRelativeResize="0"/>
          <p:nvPr>
            <p:ph idx="1" type="body"/>
          </p:nvPr>
        </p:nvPicPr>
        <p:blipFill rotWithShape="1">
          <a:blip r:embed="rId3">
            <a:alphaModFix/>
          </a:blip>
          <a:srcRect b="0" l="0" r="0" t="0"/>
          <a:stretch/>
        </p:blipFill>
        <p:spPr>
          <a:xfrm>
            <a:off x="2124583" y="1484784"/>
            <a:ext cx="6120384" cy="384464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Солнцестояние">
  <a:themeElements>
    <a:clrScheme name="Солнцестояние">
      <a:dk1>
        <a:srgbClr val="000000"/>
      </a:dk1>
      <a:lt1>
        <a:srgbClr val="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