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Lst>
  <p:sldSz cy="6858000" cx="9144000"/>
  <p:notesSz cx="6858000" cy="9144000"/>
  <p:embeddedFontLst>
    <p:embeddedFont>
      <p:font typeface="Century Schoolbook"/>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font" Target="fonts/CenturySchoolbook-bold.fntdata"/><Relationship Id="rId52" Type="http://schemas.openxmlformats.org/officeDocument/2006/relationships/font" Target="fonts/CenturySchoolbook-regular.fntdata"/><Relationship Id="rId11" Type="http://schemas.openxmlformats.org/officeDocument/2006/relationships/slide" Target="slides/slide6.xml"/><Relationship Id="rId55" Type="http://schemas.openxmlformats.org/officeDocument/2006/relationships/font" Target="fonts/CenturySchoolbook-boldItalic.fntdata"/><Relationship Id="rId10" Type="http://schemas.openxmlformats.org/officeDocument/2006/relationships/slide" Target="slides/slide5.xml"/><Relationship Id="rId54" Type="http://schemas.openxmlformats.org/officeDocument/2006/relationships/font" Target="fonts/CenturySchoolbook-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uk-U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7" name="Google Shape;257;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uk-UA"/>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2" name="Google Shape;28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6" name="Google Shape;306;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1" name="Google Shape;361;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3" name="Google Shape;373;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5" name="Google Shape;385;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3" name="Google Shape;403;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9" name="Google Shape;409;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5" name="Google Shape;415;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21" name="Shape 21"/>
        <p:cNvGrpSpPr/>
        <p:nvPr/>
      </p:nvGrpSpPr>
      <p:grpSpPr>
        <a:xfrm>
          <a:off x="0" y="0"/>
          <a:ext cx="0" cy="0"/>
          <a:chOff x="0" y="0"/>
          <a:chExt cx="0" cy="0"/>
        </a:xfrm>
      </p:grpSpPr>
      <p:sp>
        <p:nvSpPr>
          <p:cNvPr id="22" name="Google Shape;22;p2"/>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26" name="Google Shape;26;p2"/>
          <p:cNvSpPr txBox="1"/>
          <p:nvPr>
            <p:ph idx="1" type="body"/>
          </p:nvPr>
        </p:nvSpPr>
        <p:spPr>
          <a:xfrm>
            <a:off x="457200"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 name="Google Shape;27;p2"/>
          <p:cNvSpPr txBox="1"/>
          <p:nvPr>
            <p:ph idx="2" type="body"/>
          </p:nvPr>
        </p:nvSpPr>
        <p:spPr>
          <a:xfrm>
            <a:off x="4270248"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124" name="Shape 124"/>
        <p:cNvGrpSpPr/>
        <p:nvPr/>
      </p:nvGrpSpPr>
      <p:grpSpPr>
        <a:xfrm>
          <a:off x="0" y="0"/>
          <a:ext cx="0" cy="0"/>
          <a:chOff x="0" y="0"/>
          <a:chExt cx="0" cy="0"/>
        </a:xfrm>
      </p:grpSpPr>
      <p:sp>
        <p:nvSpPr>
          <p:cNvPr id="125" name="Google Shape;125;p1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11"/>
          <p:cNvSpPr txBox="1"/>
          <p:nvPr>
            <p:ph idx="1" type="body"/>
          </p:nvPr>
        </p:nvSpPr>
        <p:spPr>
          <a:xfrm rot="5400000">
            <a:off x="1754124" y="303276"/>
            <a:ext cx="4873752" cy="74676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7" name="Google Shape;127;p1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1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1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130" name="Shape 130"/>
        <p:cNvGrpSpPr/>
        <p:nvPr/>
      </p:nvGrpSpPr>
      <p:grpSpPr>
        <a:xfrm>
          <a:off x="0" y="0"/>
          <a:ext cx="0" cy="0"/>
          <a:chOff x="0" y="0"/>
          <a:chExt cx="0" cy="0"/>
        </a:xfrm>
      </p:grpSpPr>
      <p:sp>
        <p:nvSpPr>
          <p:cNvPr id="131" name="Google Shape;131;p12"/>
          <p:cNvSpPr txBox="1"/>
          <p:nvPr>
            <p:ph type="title"/>
          </p:nvPr>
        </p:nvSpPr>
        <p:spPr>
          <a:xfrm rot="5400000">
            <a:off x="4541838" y="2362202"/>
            <a:ext cx="5851525" cy="16764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33" name="Google Shape;133;p12"/>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2"/>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12"/>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showMasterSp="0" type="title">
  <p:cSld name="TITLE">
    <p:bg>
      <p:bgPr>
        <a:solidFill>
          <a:schemeClr val="lt1"/>
        </a:solidFill>
      </p:bgPr>
    </p:bg>
    <p:spTree>
      <p:nvGrpSpPr>
        <p:cNvPr id="28" name="Shape 28"/>
        <p:cNvGrpSpPr/>
        <p:nvPr/>
      </p:nvGrpSpPr>
      <p:grpSpPr>
        <a:xfrm>
          <a:off x="0" y="0"/>
          <a:ext cx="0" cy="0"/>
          <a:chOff x="0" y="0"/>
          <a:chExt cx="0" cy="0"/>
        </a:xfrm>
      </p:grpSpPr>
      <p:sp>
        <p:nvSpPr>
          <p:cNvPr id="29" name="Google Shape;29;p3"/>
          <p:cNvSpPr txBox="1"/>
          <p:nvPr>
            <p:ph type="ctrTitle"/>
          </p:nvPr>
        </p:nvSpPr>
        <p:spPr>
          <a:xfrm>
            <a:off x="2286000" y="3124200"/>
            <a:ext cx="6172200" cy="189436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3000"/>
              <a:buFont typeface="Century Schoolbook"/>
              <a:buNone/>
              <a:defRPr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3"/>
          <p:cNvSpPr txBox="1"/>
          <p:nvPr>
            <p:ph idx="1" type="subTitle"/>
          </p:nvPr>
        </p:nvSpPr>
        <p:spPr>
          <a:xfrm>
            <a:off x="2286000" y="5003322"/>
            <a:ext cx="6172200" cy="1371600"/>
          </a:xfrm>
          <a:prstGeom prst="rect">
            <a:avLst/>
          </a:prstGeom>
          <a:noFill/>
          <a:ln>
            <a:noFill/>
          </a:ln>
        </p:spPr>
        <p:txBody>
          <a:bodyPr anchorCtr="0" anchor="t" bIns="45700" lIns="91425" spcFirstLastPara="1" rIns="91425" wrap="square" tIns="45700">
            <a:normAutofit/>
          </a:bodyPr>
          <a:lstStyle>
            <a:lvl1pPr lvl="0" algn="l">
              <a:spcBef>
                <a:spcPts val="600"/>
              </a:spcBef>
              <a:spcAft>
                <a:spcPts val="0"/>
              </a:spcAft>
              <a:buSzPts val="1260"/>
              <a:buNone/>
              <a:defRPr b="1" sz="1800">
                <a:solidFill>
                  <a:schemeClr val="dk2"/>
                </a:solidFill>
              </a:defRPr>
            </a:lvl1pPr>
            <a:lvl2pPr lvl="1" algn="ctr">
              <a:spcBef>
                <a:spcPts val="360"/>
              </a:spcBef>
              <a:spcAft>
                <a:spcPts val="0"/>
              </a:spcAft>
              <a:buSzPts val="1440"/>
              <a:buNone/>
              <a:defRPr/>
            </a:lvl2pPr>
            <a:lvl3pPr lvl="2" algn="ctr">
              <a:spcBef>
                <a:spcPts val="360"/>
              </a:spcBef>
              <a:spcAft>
                <a:spcPts val="0"/>
              </a:spcAft>
              <a:buSzPts val="1080"/>
              <a:buNone/>
              <a:defRPr/>
            </a:lvl3pPr>
            <a:lvl4pPr lvl="3" algn="ctr">
              <a:spcBef>
                <a:spcPts val="360"/>
              </a:spcBef>
              <a:spcAft>
                <a:spcPts val="0"/>
              </a:spcAft>
              <a:buSzPts val="1080"/>
              <a:buNone/>
              <a:defRPr/>
            </a:lvl4pPr>
            <a:lvl5pPr lvl="4" algn="ctr">
              <a:spcBef>
                <a:spcPts val="360"/>
              </a:spcBef>
              <a:spcAft>
                <a:spcPts val="0"/>
              </a:spcAft>
              <a:buSzPts val="1224"/>
              <a:buNone/>
              <a:defRPr/>
            </a:lvl5pPr>
            <a:lvl6pPr lvl="5" algn="ctr">
              <a:spcBef>
                <a:spcPts val="360"/>
              </a:spcBef>
              <a:spcAft>
                <a:spcPts val="0"/>
              </a:spcAft>
              <a:buSzPts val="1800"/>
              <a:buNone/>
              <a:defRPr/>
            </a:lvl6pPr>
            <a:lvl7pPr lvl="6" algn="ctr">
              <a:spcBef>
                <a:spcPts val="360"/>
              </a:spcBef>
              <a:spcAft>
                <a:spcPts val="0"/>
              </a:spcAft>
              <a:buSzPts val="108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31" name="Google Shape;31;p3"/>
          <p:cNvSpPr txBox="1"/>
          <p:nvPr>
            <p:ph idx="10" type="dt"/>
          </p:nvPr>
        </p:nvSpPr>
        <p:spPr>
          <a:xfrm rot="5400000">
            <a:off x="7764621" y="1174097"/>
            <a:ext cx="2286000" cy="3810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
          <p:cNvSpPr txBox="1"/>
          <p:nvPr>
            <p:ph idx="11" type="ftr"/>
          </p:nvPr>
        </p:nvSpPr>
        <p:spPr>
          <a:xfrm rot="5400000">
            <a:off x="7077269" y="4181669"/>
            <a:ext cx="3657600" cy="38404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3"/>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34" name="Google Shape;34;p3"/>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35" name="Google Shape;35;p3"/>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36" name="Google Shape;36;p3"/>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cxnSp>
        <p:nvCxnSpPr>
          <p:cNvPr id="37" name="Google Shape;37;p3"/>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38" name="Google Shape;38;p3"/>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39" name="Google Shape;39;p3"/>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40" name="Google Shape;40;p3"/>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41" name="Google Shape;41;p3"/>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cxnSp>
        <p:nvCxnSpPr>
          <p:cNvPr id="42" name="Google Shape;42;p3"/>
          <p:cNvCxnSpPr/>
          <p:nvPr/>
        </p:nvCxnSpPr>
        <p:spPr>
          <a:xfrm>
            <a:off x="9113856"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43" name="Google Shape;43;p3"/>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4" name="Google Shape;44;p3"/>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5" name="Google Shape;45;p3"/>
          <p:cNvSpPr/>
          <p:nvPr/>
        </p:nvSpPr>
        <p:spPr>
          <a:xfrm>
            <a:off x="1309632"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6" name="Google Shape;46;p3"/>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7" name="Google Shape;47;p3"/>
          <p:cNvSpPr/>
          <p:nvPr/>
        </p:nvSpPr>
        <p:spPr>
          <a:xfrm>
            <a:off x="1664208" y="5788152"/>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8" name="Google Shape;48;p3"/>
          <p:cNvSpPr/>
          <p:nvPr/>
        </p:nvSpPr>
        <p:spPr>
          <a:xfrm>
            <a:off x="1905000" y="4495800"/>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49" name="Google Shape;49;p3"/>
          <p:cNvSpPr txBox="1"/>
          <p:nvPr>
            <p:ph idx="12" type="sldNum"/>
          </p:nvPr>
        </p:nvSpPr>
        <p:spPr>
          <a:xfrm>
            <a:off x="1325544" y="4928702"/>
            <a:ext cx="609600" cy="51752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50" name="Shape 50"/>
        <p:cNvGrpSpPr/>
        <p:nvPr/>
      </p:nvGrpSpPr>
      <p:grpSpPr>
        <a:xfrm>
          <a:off x="0" y="0"/>
          <a:ext cx="0" cy="0"/>
          <a:chOff x="0" y="0"/>
          <a:chExt cx="0" cy="0"/>
        </a:xfrm>
      </p:grpSpPr>
      <p:sp>
        <p:nvSpPr>
          <p:cNvPr id="51" name="Google Shape;51;p4"/>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4"/>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3" name="Google Shape;53;p4"/>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55" name="Google Shape;55;p4"/>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showMasterSp="0" type="secHead">
  <p:cSld name="SECTION_HEADER">
    <p:bg>
      <p:bgPr>
        <a:solidFill>
          <a:schemeClr val="dk2"/>
        </a:solidFill>
      </p:bgPr>
    </p:bg>
    <p:spTree>
      <p:nvGrpSpPr>
        <p:cNvPr id="56" name="Shape 56"/>
        <p:cNvGrpSpPr/>
        <p:nvPr/>
      </p:nvGrpSpPr>
      <p:grpSpPr>
        <a:xfrm>
          <a:off x="0" y="0"/>
          <a:ext cx="0" cy="0"/>
          <a:chOff x="0" y="0"/>
          <a:chExt cx="0" cy="0"/>
        </a:xfrm>
      </p:grpSpPr>
      <p:sp>
        <p:nvSpPr>
          <p:cNvPr id="57" name="Google Shape;57;p5"/>
          <p:cNvSpPr txBox="1"/>
          <p:nvPr>
            <p:ph type="title"/>
          </p:nvPr>
        </p:nvSpPr>
        <p:spPr>
          <a:xfrm>
            <a:off x="2286000" y="2895600"/>
            <a:ext cx="6172200" cy="205359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3000"/>
              <a:buFont typeface="Century Schoolbook"/>
              <a:buNone/>
              <a:defRPr b="1" sz="3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5"/>
          <p:cNvSpPr txBox="1"/>
          <p:nvPr>
            <p:ph idx="1" type="body"/>
          </p:nvPr>
        </p:nvSpPr>
        <p:spPr>
          <a:xfrm>
            <a:off x="2286000" y="5010150"/>
            <a:ext cx="6172200" cy="1371600"/>
          </a:xfrm>
          <a:prstGeom prst="rect">
            <a:avLst/>
          </a:prstGeom>
          <a:noFill/>
          <a:ln>
            <a:noFill/>
          </a:ln>
        </p:spPr>
        <p:txBody>
          <a:bodyPr anchorCtr="0" anchor="t" bIns="45700" lIns="91425" spcFirstLastPara="1" rIns="91425" wrap="square" tIns="45700">
            <a:normAutofit/>
          </a:bodyPr>
          <a:lstStyle>
            <a:lvl1pPr indent="-228600" lvl="0" marL="457200" algn="l">
              <a:spcBef>
                <a:spcPts val="600"/>
              </a:spcBef>
              <a:spcAft>
                <a:spcPts val="0"/>
              </a:spcAft>
              <a:buSzPts val="1260"/>
              <a:buNone/>
              <a:defRPr b="1" sz="1800">
                <a:solidFill>
                  <a:schemeClr val="lt2"/>
                </a:solidFill>
              </a:defRPr>
            </a:lvl1pPr>
            <a:lvl2pPr indent="-228600" lvl="1" marL="914400" algn="l">
              <a:spcBef>
                <a:spcPts val="360"/>
              </a:spcBef>
              <a:spcAft>
                <a:spcPts val="0"/>
              </a:spcAft>
              <a:buSzPts val="1440"/>
              <a:buNone/>
              <a:defRPr sz="1800">
                <a:solidFill>
                  <a:schemeClr val="lt1"/>
                </a:solidFill>
              </a:defRPr>
            </a:lvl2pPr>
            <a:lvl3pPr indent="-228600" lvl="2" marL="1371600" algn="l">
              <a:spcBef>
                <a:spcPts val="320"/>
              </a:spcBef>
              <a:spcAft>
                <a:spcPts val="0"/>
              </a:spcAft>
              <a:buSzPts val="960"/>
              <a:buNone/>
              <a:defRPr sz="1600">
                <a:solidFill>
                  <a:schemeClr val="lt1"/>
                </a:solidFill>
              </a:defRPr>
            </a:lvl3pPr>
            <a:lvl4pPr indent="-228600" lvl="3" marL="1828800" algn="l">
              <a:spcBef>
                <a:spcPts val="280"/>
              </a:spcBef>
              <a:spcAft>
                <a:spcPts val="0"/>
              </a:spcAft>
              <a:buSzPts val="840"/>
              <a:buNone/>
              <a:defRPr sz="1400">
                <a:solidFill>
                  <a:schemeClr val="lt1"/>
                </a:solidFill>
              </a:defRPr>
            </a:lvl4pPr>
            <a:lvl5pPr indent="-228600" lvl="4" marL="2286000" algn="l">
              <a:spcBef>
                <a:spcPts val="280"/>
              </a:spcBef>
              <a:spcAft>
                <a:spcPts val="0"/>
              </a:spcAft>
              <a:buSzPts val="952"/>
              <a:buNone/>
              <a:defRPr sz="1400">
                <a:solidFill>
                  <a:schemeClr val="lt1"/>
                </a:solidFill>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9" name="Google Shape;59;p5"/>
          <p:cNvSpPr txBox="1"/>
          <p:nvPr>
            <p:ph idx="10" type="dt"/>
          </p:nvPr>
        </p:nvSpPr>
        <p:spPr>
          <a:xfrm rot="5400000">
            <a:off x="7763256" y="1170432"/>
            <a:ext cx="2286000" cy="3810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5"/>
          <p:cNvSpPr txBox="1"/>
          <p:nvPr>
            <p:ph idx="11" type="ftr"/>
          </p:nvPr>
        </p:nvSpPr>
        <p:spPr>
          <a:xfrm rot="5400000">
            <a:off x="7077456" y="4178808"/>
            <a:ext cx="3657600" cy="38404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5"/>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62" name="Google Shape;62;p5"/>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63" name="Google Shape;63;p5"/>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64" name="Google Shape;64;p5"/>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cxnSp>
        <p:nvCxnSpPr>
          <p:cNvPr id="65" name="Google Shape;65;p5"/>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66" name="Google Shape;66;p5"/>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67" name="Google Shape;67;p5"/>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68" name="Google Shape;68;p5"/>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69" name="Google Shape;69;p5"/>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sp>
        <p:nvSpPr>
          <p:cNvPr id="70" name="Google Shape;70;p5"/>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71" name="Google Shape;71;p5"/>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72" name="Google Shape;72;p5"/>
          <p:cNvSpPr/>
          <p:nvPr/>
        </p:nvSpPr>
        <p:spPr>
          <a:xfrm>
            <a:off x="1324704"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73" name="Google Shape;73;p5"/>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74" name="Google Shape;74;p5"/>
          <p:cNvSpPr/>
          <p:nvPr/>
        </p:nvSpPr>
        <p:spPr>
          <a:xfrm>
            <a:off x="1664208" y="5791200"/>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75" name="Google Shape;75;p5"/>
          <p:cNvSpPr/>
          <p:nvPr/>
        </p:nvSpPr>
        <p:spPr>
          <a:xfrm>
            <a:off x="1879040" y="4479888"/>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cxnSp>
        <p:nvCxnSpPr>
          <p:cNvPr id="76" name="Google Shape;76;p5"/>
          <p:cNvCxnSpPr/>
          <p:nvPr/>
        </p:nvCxnSpPr>
        <p:spPr>
          <a:xfrm>
            <a:off x="9097944"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77" name="Google Shape;77;p5"/>
          <p:cNvSpPr txBox="1"/>
          <p:nvPr>
            <p:ph idx="12" type="sldNum"/>
          </p:nvPr>
        </p:nvSpPr>
        <p:spPr>
          <a:xfrm>
            <a:off x="1340616" y="4928702"/>
            <a:ext cx="609600" cy="517524"/>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78" name="Shape 78"/>
        <p:cNvGrpSpPr/>
        <p:nvPr/>
      </p:nvGrpSpPr>
      <p:grpSpPr>
        <a:xfrm>
          <a:off x="0" y="0"/>
          <a:ext cx="0" cy="0"/>
          <a:chOff x="0" y="0"/>
          <a:chExt cx="0" cy="0"/>
        </a:xfrm>
      </p:grpSpPr>
      <p:sp>
        <p:nvSpPr>
          <p:cNvPr id="79" name="Google Shape;79;p6"/>
          <p:cNvSpPr txBox="1"/>
          <p:nvPr>
            <p:ph type="title"/>
          </p:nvPr>
        </p:nvSpPr>
        <p:spPr>
          <a:xfrm>
            <a:off x="457200" y="273050"/>
            <a:ext cx="75438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3000"/>
              <a:buFont typeface="Century Schoolboo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6"/>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6"/>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6"/>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83" name="Google Shape;83;p6"/>
          <p:cNvSpPr txBox="1"/>
          <p:nvPr>
            <p:ph idx="1" type="body"/>
          </p:nvPr>
        </p:nvSpPr>
        <p:spPr>
          <a:xfrm>
            <a:off x="457200"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4" name="Google Shape;84;p6"/>
          <p:cNvSpPr txBox="1"/>
          <p:nvPr>
            <p:ph idx="2" type="body"/>
          </p:nvPr>
        </p:nvSpPr>
        <p:spPr>
          <a:xfrm>
            <a:off x="4371975"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5" name="Google Shape;85;p6"/>
          <p:cNvSpPr/>
          <p:nvPr>
            <p:ph idx="3" type="body"/>
          </p:nvPr>
        </p:nvSpPr>
        <p:spPr>
          <a:xfrm>
            <a:off x="4572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algn="l">
              <a:spcBef>
                <a:spcPts val="600"/>
              </a:spcBef>
              <a:spcAft>
                <a:spcPts val="0"/>
              </a:spcAft>
              <a:buSzPts val="1400"/>
              <a:buFont typeface="Century Schoolbook"/>
              <a:buNone/>
              <a:defRPr b="1" sz="2000">
                <a:solidFill>
                  <a:srgbClr val="FFFFFF"/>
                </a:solidFill>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6" name="Google Shape;86;p6"/>
          <p:cNvSpPr/>
          <p:nvPr>
            <p:ph idx="4" type="body"/>
          </p:nvPr>
        </p:nvSpPr>
        <p:spPr>
          <a:xfrm>
            <a:off x="43434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algn="l">
              <a:spcBef>
                <a:spcPts val="600"/>
              </a:spcBef>
              <a:spcAft>
                <a:spcPts val="0"/>
              </a:spcAft>
              <a:buSzPts val="1400"/>
              <a:buFont typeface="Century Schoolbook"/>
              <a:buNone/>
              <a:defRPr b="1" sz="2000">
                <a:solidFill>
                  <a:srgbClr val="FFFFFF"/>
                </a:solidFill>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87" name="Shape 87"/>
        <p:cNvGrpSpPr/>
        <p:nvPr/>
      </p:nvGrpSpPr>
      <p:grpSpPr>
        <a:xfrm>
          <a:off x="0" y="0"/>
          <a:ext cx="0" cy="0"/>
          <a:chOff x="0" y="0"/>
          <a:chExt cx="0" cy="0"/>
        </a:xfrm>
      </p:grpSpPr>
      <p:sp>
        <p:nvSpPr>
          <p:cNvPr id="88" name="Google Shape;88;p7"/>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7"/>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7"/>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91" name="Google Shape;91;p7"/>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92" name="Shape 92"/>
        <p:cNvGrpSpPr/>
        <p:nvPr/>
      </p:nvGrpSpPr>
      <p:grpSpPr>
        <a:xfrm>
          <a:off x="0" y="0"/>
          <a:ext cx="0" cy="0"/>
          <a:chOff x="0" y="0"/>
          <a:chExt cx="0" cy="0"/>
        </a:xfrm>
      </p:grpSpPr>
      <p:sp>
        <p:nvSpPr>
          <p:cNvPr id="93" name="Google Shape;93;p8"/>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8"/>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8"/>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showMasterSp="0" type="objTx">
  <p:cSld name="OBJECT_WITH_CAPTION_TEXT">
    <p:bg>
      <p:bgPr>
        <a:solidFill>
          <a:schemeClr val="lt1"/>
        </a:solidFill>
      </p:bgPr>
    </p:bg>
    <p:spTree>
      <p:nvGrpSpPr>
        <p:cNvPr id="96" name="Shape 96"/>
        <p:cNvGrpSpPr/>
        <p:nvPr/>
      </p:nvGrpSpPr>
      <p:grpSpPr>
        <a:xfrm>
          <a:off x="0" y="0"/>
          <a:ext cx="0" cy="0"/>
          <a:chOff x="0" y="0"/>
          <a:chExt cx="0" cy="0"/>
        </a:xfrm>
      </p:grpSpPr>
      <p:cxnSp>
        <p:nvCxnSpPr>
          <p:cNvPr id="97" name="Google Shape;97;p9"/>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98" name="Google Shape;98;p9"/>
          <p:cNvSpPr txBox="1"/>
          <p:nvPr>
            <p:ph type="title"/>
          </p:nvPr>
        </p:nvSpPr>
        <p:spPr>
          <a:xfrm rot="5400000">
            <a:off x="3371850" y="3200400"/>
            <a:ext cx="6309360" cy="457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2000"/>
              <a:buFont typeface="Century Schoolbook"/>
              <a:buNone/>
              <a:defRPr b="1" sz="2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9" name="Google Shape;99;p9"/>
          <p:cNvSpPr txBox="1"/>
          <p:nvPr>
            <p:ph idx="1" type="body"/>
          </p:nvPr>
        </p:nvSpPr>
        <p:spPr>
          <a:xfrm>
            <a:off x="6812280" y="274320"/>
            <a:ext cx="1527048" cy="4983480"/>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840"/>
              <a:buNone/>
              <a:defRPr sz="1200"/>
            </a:lvl1pPr>
            <a:lvl2pPr indent="-228600" lvl="1" marL="914400" algn="l">
              <a:spcBef>
                <a:spcPts val="1000"/>
              </a:spcBef>
              <a:spcAft>
                <a:spcPts val="0"/>
              </a:spcAft>
              <a:buSzPts val="960"/>
              <a:buNone/>
              <a:defRPr sz="1200"/>
            </a:lvl2pPr>
            <a:lvl3pPr indent="-228600" lvl="2" marL="1371600" algn="l">
              <a:spcBef>
                <a:spcPts val="200"/>
              </a:spcBef>
              <a:spcAft>
                <a:spcPts val="0"/>
              </a:spcAft>
              <a:buSzPts val="600"/>
              <a:buNone/>
              <a:defRPr sz="1000"/>
            </a:lvl3pPr>
            <a:lvl4pPr indent="-228600" lvl="3" marL="1828800" algn="l">
              <a:spcBef>
                <a:spcPts val="180"/>
              </a:spcBef>
              <a:spcAft>
                <a:spcPts val="0"/>
              </a:spcAft>
              <a:buSzPts val="540"/>
              <a:buNone/>
              <a:defRPr sz="900"/>
            </a:lvl4pPr>
            <a:lvl5pPr indent="-228600" lvl="4" marL="2286000" algn="l">
              <a:spcBef>
                <a:spcPts val="180"/>
              </a:spcBef>
              <a:spcAft>
                <a:spcPts val="0"/>
              </a:spcAft>
              <a:buSzPts val="612"/>
              <a:buNone/>
              <a:defRPr sz="900"/>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cxnSp>
        <p:nvCxnSpPr>
          <p:cNvPr id="100" name="Google Shape;100;p9"/>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101" name="Google Shape;101;p9"/>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cxnSp>
        <p:nvCxnSpPr>
          <p:cNvPr id="102" name="Google Shape;102;p9"/>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103" name="Google Shape;103;p9"/>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cxnSp>
        <p:nvCxnSpPr>
          <p:cNvPr id="104" name="Google Shape;104;p9"/>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05" name="Google Shape;105;p9"/>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106" name="Google Shape;106;p9"/>
          <p:cNvSpPr txBox="1"/>
          <p:nvPr>
            <p:ph idx="2" type="body"/>
          </p:nvPr>
        </p:nvSpPr>
        <p:spPr>
          <a:xfrm>
            <a:off x="304800" y="274320"/>
            <a:ext cx="5638800" cy="6327648"/>
          </a:xfrm>
          <a:prstGeom prst="rect">
            <a:avLst/>
          </a:prstGeom>
          <a:noFill/>
          <a:ln>
            <a:noFill/>
          </a:ln>
        </p:spPr>
        <p:txBody>
          <a:bodyPr anchorCtr="0" anchor="t" bIns="45700" lIns="91425" spcFirstLastPara="1" rIns="91425" wrap="square" tIns="45700">
            <a:normAutofit/>
          </a:bodyPr>
          <a:lstStyle>
            <a:lvl1pPr indent="-308610" lvl="0" marL="457200" algn="l">
              <a:spcBef>
                <a:spcPts val="600"/>
              </a:spcBef>
              <a:spcAft>
                <a:spcPts val="0"/>
              </a:spcAft>
              <a:buSzPts val="1260"/>
              <a:buChar char="🞆"/>
              <a:defRPr/>
            </a:lvl1pPr>
            <a:lvl2pPr indent="-320040" lvl="1" marL="914400" algn="l">
              <a:spcBef>
                <a:spcPts val="360"/>
              </a:spcBef>
              <a:spcAft>
                <a:spcPts val="0"/>
              </a:spcAft>
              <a:buSzPts val="1440"/>
              <a:buChar char="⚫"/>
              <a:defRPr/>
            </a:lvl2pPr>
            <a:lvl3pPr indent="-297180" lvl="2" marL="1371600" algn="l">
              <a:spcBef>
                <a:spcPts val="360"/>
              </a:spcBef>
              <a:spcAft>
                <a:spcPts val="0"/>
              </a:spcAft>
              <a:buSzPts val="1080"/>
              <a:buChar char="🞆"/>
              <a:defRPr/>
            </a:lvl3pPr>
            <a:lvl4pPr indent="-297180" lvl="3" marL="1828800" algn="l">
              <a:spcBef>
                <a:spcPts val="360"/>
              </a:spcBef>
              <a:spcAft>
                <a:spcPts val="0"/>
              </a:spcAft>
              <a:buSzPts val="1080"/>
              <a:buChar char="🞆"/>
              <a:defRPr/>
            </a:lvl4pPr>
            <a:lvl5pPr indent="-306323" lvl="4" marL="2286000" algn="l">
              <a:spcBef>
                <a:spcPts val="360"/>
              </a:spcBef>
              <a:spcAft>
                <a:spcPts val="0"/>
              </a:spcAft>
              <a:buSzPts val="1224"/>
              <a:buChar char="⚫"/>
              <a:defRPr/>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07" name="Google Shape;107;p9"/>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9"/>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109" name="Google Shape;109;p9"/>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showMasterSp="0" type="picTx">
  <p:cSld name="PICTURE_WITH_CAPTION_TEXT">
    <p:spTree>
      <p:nvGrpSpPr>
        <p:cNvPr id="110" name="Shape 110"/>
        <p:cNvGrpSpPr/>
        <p:nvPr/>
      </p:nvGrpSpPr>
      <p:grpSpPr>
        <a:xfrm>
          <a:off x="0" y="0"/>
          <a:ext cx="0" cy="0"/>
          <a:chOff x="0" y="0"/>
          <a:chExt cx="0" cy="0"/>
        </a:xfrm>
      </p:grpSpPr>
      <p:cxnSp>
        <p:nvCxnSpPr>
          <p:cNvPr id="111" name="Google Shape;111;p10"/>
          <p:cNvCxnSpPr/>
          <p:nvPr/>
        </p:nvCxnSpPr>
        <p:spPr>
          <a:xfrm>
            <a:off x="8763000" y="0"/>
            <a:ext cx="0" cy="6858000"/>
          </a:xfrm>
          <a:prstGeom prst="straightConnector1">
            <a:avLst/>
          </a:prstGeom>
          <a:noFill/>
          <a:ln cap="flat" cmpd="sng" w="38100">
            <a:solidFill>
              <a:srgbClr val="FEC2AC"/>
            </a:solidFill>
            <a:prstDash val="solid"/>
            <a:round/>
            <a:headEnd len="sm" w="sm" type="none"/>
            <a:tailEnd len="sm" w="sm" type="none"/>
          </a:ln>
        </p:spPr>
      </p:cxnSp>
      <p:sp>
        <p:nvSpPr>
          <p:cNvPr id="112" name="Google Shape;112;p10"/>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113" name="Google Shape;113;p10"/>
          <p:cNvSpPr txBox="1"/>
          <p:nvPr>
            <p:ph type="title"/>
          </p:nvPr>
        </p:nvSpPr>
        <p:spPr>
          <a:xfrm rot="5400000">
            <a:off x="3350133" y="3200400"/>
            <a:ext cx="6309360" cy="457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2000"/>
              <a:buFont typeface="Century Schoolbook"/>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4" name="Google Shape;114;p10"/>
          <p:cNvSpPr/>
          <p:nvPr>
            <p:ph idx="2" type="pic"/>
          </p:nvPr>
        </p:nvSpPr>
        <p:spPr>
          <a:xfrm>
            <a:off x="0" y="0"/>
            <a:ext cx="6172200" cy="6858000"/>
          </a:xfrm>
          <a:prstGeom prst="rect">
            <a:avLst/>
          </a:prstGeom>
          <a:solidFill>
            <a:schemeClr val="lt2"/>
          </a:solidFill>
          <a:ln>
            <a:noFill/>
          </a:ln>
        </p:spPr>
      </p:sp>
      <p:sp>
        <p:nvSpPr>
          <p:cNvPr id="115" name="Google Shape;115;p10"/>
          <p:cNvSpPr txBox="1"/>
          <p:nvPr>
            <p:ph idx="1" type="body"/>
          </p:nvPr>
        </p:nvSpPr>
        <p:spPr>
          <a:xfrm>
            <a:off x="6765798" y="264795"/>
            <a:ext cx="1524000" cy="4956048"/>
          </a:xfrm>
          <a:prstGeom prst="rect">
            <a:avLst/>
          </a:prstGeom>
          <a:noFill/>
          <a:ln>
            <a:noFill/>
          </a:ln>
        </p:spPr>
        <p:txBody>
          <a:bodyPr anchorCtr="0" anchor="t" bIns="45700" lIns="91425" spcFirstLastPara="1" rIns="91425" wrap="square" tIns="45700">
            <a:normAutofit/>
          </a:bodyPr>
          <a:lstStyle>
            <a:lvl1pPr indent="-228600" lvl="0" marL="457200" algn="l">
              <a:spcBef>
                <a:spcPts val="100"/>
              </a:spcBef>
              <a:spcAft>
                <a:spcPts val="0"/>
              </a:spcAft>
              <a:buSzPts val="840"/>
              <a:buFont typeface="Century Schoolbook"/>
              <a:buNone/>
              <a:defRPr sz="1200"/>
            </a:lvl1pPr>
            <a:lvl2pPr indent="-289560" lvl="1" marL="914400" algn="l">
              <a:spcBef>
                <a:spcPts val="400"/>
              </a:spcBef>
              <a:spcAft>
                <a:spcPts val="0"/>
              </a:spcAft>
              <a:buSzPts val="960"/>
              <a:buChar char="⚫"/>
              <a:defRPr sz="1200"/>
            </a:lvl2pPr>
            <a:lvl3pPr indent="-266700" lvl="2" marL="1371600" algn="l">
              <a:spcBef>
                <a:spcPts val="200"/>
              </a:spcBef>
              <a:spcAft>
                <a:spcPts val="0"/>
              </a:spcAft>
              <a:buSzPts val="600"/>
              <a:buChar char="🞆"/>
              <a:defRPr sz="1000"/>
            </a:lvl3pPr>
            <a:lvl4pPr indent="-262889" lvl="3" marL="1828800" algn="l">
              <a:spcBef>
                <a:spcPts val="180"/>
              </a:spcBef>
              <a:spcAft>
                <a:spcPts val="0"/>
              </a:spcAft>
              <a:buSzPts val="540"/>
              <a:buChar char="🞆"/>
              <a:defRPr sz="900"/>
            </a:lvl4pPr>
            <a:lvl5pPr indent="-267461" lvl="4" marL="2286000" algn="l">
              <a:spcBef>
                <a:spcPts val="180"/>
              </a:spcBef>
              <a:spcAft>
                <a:spcPts val="0"/>
              </a:spcAft>
              <a:buSzPts val="612"/>
              <a:buChar char="⚫"/>
              <a:defRPr sz="900"/>
            </a:lvl5pPr>
            <a:lvl6pPr indent="-342900" lvl="5" marL="2743200" algn="l">
              <a:spcBef>
                <a:spcPts val="360"/>
              </a:spcBef>
              <a:spcAft>
                <a:spcPts val="0"/>
              </a:spcAft>
              <a:buSzPts val="1800"/>
              <a:buChar char="•"/>
              <a:defRPr/>
            </a:lvl6pPr>
            <a:lvl7pPr indent="-297179" lvl="6" marL="3200400" algn="l">
              <a:spcBef>
                <a:spcPts val="360"/>
              </a:spcBef>
              <a:spcAft>
                <a:spcPts val="0"/>
              </a:spcAft>
              <a:buSzPts val="108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cxnSp>
        <p:nvCxnSpPr>
          <p:cNvPr id="116" name="Google Shape;116;p10"/>
          <p:cNvCxnSpPr/>
          <p:nvPr/>
        </p:nvCxnSpPr>
        <p:spPr>
          <a:xfrm>
            <a:off x="8991600" y="0"/>
            <a:ext cx="0" cy="6858000"/>
          </a:xfrm>
          <a:prstGeom prst="straightConnector1">
            <a:avLst/>
          </a:prstGeom>
          <a:noFill/>
          <a:ln cap="flat" cmpd="sng" w="9525">
            <a:solidFill>
              <a:schemeClr val="dk1"/>
            </a:solidFill>
            <a:prstDash val="solid"/>
            <a:round/>
            <a:headEnd len="sm" w="sm" type="none"/>
            <a:tailEnd len="sm" w="sm" type="none"/>
          </a:ln>
        </p:spPr>
      </p:cxnSp>
      <p:sp>
        <p:nvSpPr>
          <p:cNvPr id="117" name="Google Shape;117;p10"/>
          <p:cNvSpPr/>
          <p:nvPr/>
        </p:nvSpPr>
        <p:spPr>
          <a:xfrm>
            <a:off x="8839200" y="0"/>
            <a:ext cx="304800" cy="6858000"/>
          </a:xfrm>
          <a:prstGeom prst="rect">
            <a:avLst/>
          </a:prstGeom>
          <a:solidFill>
            <a:srgbClr val="FEC2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cxnSp>
        <p:nvCxnSpPr>
          <p:cNvPr id="118" name="Google Shape;118;p10"/>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cxnSp>
        <p:nvCxnSpPr>
          <p:cNvPr id="119" name="Google Shape;119;p10"/>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120" name="Google Shape;120;p10"/>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sp>
        <p:nvSpPr>
          <p:cNvPr id="121" name="Google Shape;121;p10"/>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0"/>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uk-UA"/>
              <a:t>‹#›</a:t>
            </a:fld>
            <a:endParaRPr/>
          </a:p>
        </p:txBody>
      </p:sp>
      <p:sp>
        <p:nvSpPr>
          <p:cNvPr id="123" name="Google Shape;123;p10"/>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cxnSp>
        <p:nvCxnSpPr>
          <p:cNvPr id="10" name="Google Shape;10;p1"/>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11" name="Google Shape;11;p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dk2"/>
              </a:buClr>
              <a:buSzPts val="3000"/>
              <a:buFont typeface="Century Schoolbook"/>
              <a:buNone/>
              <a:defRPr b="0" i="0" sz="3000" u="none" cap="small" strike="noStrike">
                <a:solidFill>
                  <a:schemeClr val="dk2"/>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35280" lvl="0" marL="457200" marR="0" rtl="0" algn="l">
              <a:spcBef>
                <a:spcPts val="600"/>
              </a:spcBef>
              <a:spcAft>
                <a:spcPts val="0"/>
              </a:spcAft>
              <a:buClr>
                <a:schemeClr val="accent1"/>
              </a:buClr>
              <a:buSzPts val="1680"/>
              <a:buFont typeface="Noto Sans Symbols"/>
              <a:buChar char="🞆"/>
              <a:defRPr b="0" i="0" sz="2400" u="none" cap="none" strike="noStrike">
                <a:solidFill>
                  <a:schemeClr val="dk1"/>
                </a:solidFill>
                <a:latin typeface="Century Schoolbook"/>
                <a:ea typeface="Century Schoolbook"/>
                <a:cs typeface="Century Schoolbook"/>
                <a:sym typeface="Century Schoolbook"/>
              </a:defRPr>
            </a:lvl1pPr>
            <a:lvl2pPr indent="-335280" lvl="1" marL="914400" marR="0" rtl="0" algn="l">
              <a:spcBef>
                <a:spcPts val="420"/>
              </a:spcBef>
              <a:spcAft>
                <a:spcPts val="0"/>
              </a:spcAft>
              <a:buClr>
                <a:schemeClr val="accent1"/>
              </a:buClr>
              <a:buSzPts val="1680"/>
              <a:buFont typeface="Noto Sans Symbols"/>
              <a:buChar char="⚫"/>
              <a:defRPr b="0" i="0" sz="2100" u="none" cap="none" strike="noStrike">
                <a:solidFill>
                  <a:schemeClr val="dk1"/>
                </a:solidFill>
                <a:latin typeface="Century Schoolbook"/>
                <a:ea typeface="Century Schoolbook"/>
                <a:cs typeface="Century Schoolbook"/>
                <a:sym typeface="Century Schoolbook"/>
              </a:defRPr>
            </a:lvl2pPr>
            <a:lvl3pPr indent="-297180" lvl="2" marL="1371600" marR="0" rtl="0" algn="l">
              <a:spcBef>
                <a:spcPts val="360"/>
              </a:spcBef>
              <a:spcAft>
                <a:spcPts val="0"/>
              </a:spcAft>
              <a:buClr>
                <a:srgbClr val="DE7530"/>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3pPr>
            <a:lvl4pPr indent="-297180" lvl="3" marL="1828800" marR="0" rtl="0" algn="l">
              <a:spcBef>
                <a:spcPts val="360"/>
              </a:spcBef>
              <a:spcAft>
                <a:spcPts val="0"/>
              </a:spcAft>
              <a:buClr>
                <a:srgbClr val="FEC2AC"/>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4pPr>
            <a:lvl5pPr indent="-297688" lvl="4" marL="2286000" marR="0" rtl="0" algn="l">
              <a:spcBef>
                <a:spcPts val="320"/>
              </a:spcBef>
              <a:spcAft>
                <a:spcPts val="0"/>
              </a:spcAft>
              <a:buClr>
                <a:srgbClr val="BBC9E9"/>
              </a:buClr>
              <a:buSzPts val="1088"/>
              <a:buFont typeface="Noto Sans Symbols"/>
              <a:buChar char="⚫"/>
              <a:defRPr b="0" i="0" sz="1600" u="none" cap="none" strike="noStrike">
                <a:solidFill>
                  <a:schemeClr val="dk1"/>
                </a:solidFill>
                <a:latin typeface="Century Schoolbook"/>
                <a:ea typeface="Century Schoolbook"/>
                <a:cs typeface="Century Schoolbook"/>
                <a:sym typeface="Century Schoolbook"/>
              </a:defRPr>
            </a:lvl5pPr>
            <a:lvl6pPr indent="-330200" lvl="5" marL="2743200" marR="0" rtl="0" algn="l">
              <a:spcBef>
                <a:spcPts val="320"/>
              </a:spcBef>
              <a:spcAft>
                <a:spcPts val="0"/>
              </a:spcAft>
              <a:buClr>
                <a:schemeClr val="accent1"/>
              </a:buClr>
              <a:buSzPts val="1600"/>
              <a:buFont typeface="Century Schoolbook"/>
              <a:buChar char="•"/>
              <a:defRPr b="0" i="0" sz="1600" u="none" cap="none" strike="noStrike">
                <a:solidFill>
                  <a:schemeClr val="dk2"/>
                </a:solidFill>
                <a:latin typeface="Century Schoolbook"/>
                <a:ea typeface="Century Schoolbook"/>
                <a:cs typeface="Century Schoolbook"/>
                <a:sym typeface="Century Schoolbook"/>
              </a:defRPr>
            </a:lvl6pPr>
            <a:lvl7pPr indent="-281939" lvl="6" marL="3200400" marR="0" rtl="0" algn="l">
              <a:spcBef>
                <a:spcPts val="280"/>
              </a:spcBef>
              <a:spcAft>
                <a:spcPts val="0"/>
              </a:spcAft>
              <a:buClr>
                <a:srgbClr val="FEC2AC"/>
              </a:buClr>
              <a:buSzPts val="840"/>
              <a:buFont typeface="Noto Sans Symbols"/>
              <a:buChar char="⚪"/>
              <a:defRPr b="0" i="0" sz="1400" u="none" cap="none" strike="noStrike">
                <a:solidFill>
                  <a:schemeClr val="dk2"/>
                </a:solidFill>
                <a:latin typeface="Century Schoolbook"/>
                <a:ea typeface="Century Schoolbook"/>
                <a:cs typeface="Century Schoolbook"/>
                <a:sym typeface="Century Schoolbook"/>
              </a:defRPr>
            </a:lvl7pPr>
            <a:lvl8pPr indent="-317500" lvl="7" marL="3657600" marR="0" rtl="0" algn="l">
              <a:spcBef>
                <a:spcPts val="280"/>
              </a:spcBef>
              <a:spcAft>
                <a:spcPts val="0"/>
              </a:spcAft>
              <a:buClr>
                <a:schemeClr val="accent2"/>
              </a:buClr>
              <a:buSzPts val="1400"/>
              <a:buFont typeface="Century Schoolbook"/>
              <a:buChar char="•"/>
              <a:defRPr b="0" i="0" sz="1400" u="none" cap="small" strike="noStrike">
                <a:solidFill>
                  <a:schemeClr val="dk2"/>
                </a:solidFill>
                <a:latin typeface="Century Schoolbook"/>
                <a:ea typeface="Century Schoolbook"/>
                <a:cs typeface="Century Schoolbook"/>
                <a:sym typeface="Century Schoolbook"/>
              </a:defRPr>
            </a:lvl8pPr>
            <a:lvl9pPr indent="-317500" lvl="8" marL="4114800" marR="0" rtl="0" algn="l">
              <a:spcBef>
                <a:spcPts val="280"/>
              </a:spcBef>
              <a:spcAft>
                <a:spcPts val="0"/>
              </a:spcAft>
              <a:buClr>
                <a:srgbClr val="DE7530"/>
              </a:buClr>
              <a:buSzPts val="1400"/>
              <a:buFont typeface="Century Schoolbook"/>
              <a:buChar char="•"/>
              <a:defRPr b="0" i="0" sz="1400" u="none" cap="none" strike="noStrike">
                <a:solidFill>
                  <a:schemeClr val="dk2"/>
                </a:solidFill>
                <a:latin typeface="Century Schoolbook"/>
                <a:ea typeface="Century Schoolbook"/>
                <a:cs typeface="Century Schoolbook"/>
                <a:sym typeface="Century Schoolbook"/>
              </a:defRPr>
            </a:lvl9pPr>
          </a:lstStyle>
          <a:p/>
        </p:txBody>
      </p:sp>
      <p:sp>
        <p:nvSpPr>
          <p:cNvPr id="13" name="Google Shape;13;p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sp>
        <p:nvSpPr>
          <p:cNvPr id="14" name="Google Shape;14;p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cxnSp>
        <p:nvCxnSpPr>
          <p:cNvPr id="15" name="Google Shape;15;p1"/>
          <p:cNvCxnSpPr/>
          <p:nvPr/>
        </p:nvCxnSpPr>
        <p:spPr>
          <a:xfrm>
            <a:off x="76200" y="0"/>
            <a:ext cx="0" cy="6858000"/>
          </a:xfrm>
          <a:prstGeom prst="straightConnector1">
            <a:avLst/>
          </a:prstGeom>
          <a:noFill/>
          <a:ln cap="flat" cmpd="thickThin" w="57150">
            <a:solidFill>
              <a:srgbClr val="FEC2AC"/>
            </a:solidFill>
            <a:prstDash val="solid"/>
            <a:round/>
            <a:headEnd len="sm" w="sm" type="none"/>
            <a:tailEnd len="sm" w="sm" type="none"/>
          </a:ln>
        </p:spPr>
      </p:cxnSp>
      <p:cxnSp>
        <p:nvCxnSpPr>
          <p:cNvPr id="16" name="Google Shape;16;p1"/>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17" name="Google Shape;17;p1"/>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8" name="Google Shape;18;p1"/>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9" name="Google Shape;19;p1"/>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0" name="Google Shape;20;p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1pPr>
            <a:lvl2pPr indent="0" lvl="1"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2pPr>
            <a:lvl3pPr indent="0" lvl="2"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3pPr>
            <a:lvl4pPr indent="0" lvl="3"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4pPr>
            <a:lvl5pPr indent="0" lvl="4"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5pPr>
            <a:lvl6pPr indent="0" lvl="5"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6pPr>
            <a:lvl7pPr indent="0" lvl="6"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7pPr>
            <a:lvl8pPr indent="0" lvl="7"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8pPr>
            <a:lvl9pPr indent="0" lvl="8" marL="0" marR="0" rtl="0" algn="ctr">
              <a:spcBef>
                <a:spcPts val="0"/>
              </a:spcBef>
              <a:buNone/>
              <a:defRPr b="1" i="0" sz="1400" u="none" cap="none" strike="noStrike">
                <a:solidFill>
                  <a:srgbClr val="FFFFFF"/>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uk-U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4.jpg"/><Relationship Id="rId4" Type="http://schemas.openxmlformats.org/officeDocument/2006/relationships/image" Target="../media/image1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8.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3"/>
          <p:cNvSpPr txBox="1"/>
          <p:nvPr>
            <p:ph type="ctrTitle"/>
          </p:nvPr>
        </p:nvSpPr>
        <p:spPr>
          <a:xfrm>
            <a:off x="2286000" y="3124200"/>
            <a:ext cx="6172200" cy="18945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4000"/>
              <a:buFont typeface="Century Schoolbook"/>
              <a:buNone/>
            </a:pPr>
            <a:r>
              <a:rPr lang="uk-UA" sz="4000"/>
              <a:t>Tumour-like formations of the larynx</a:t>
            </a:r>
            <a:endParaRPr sz="4000"/>
          </a:p>
        </p:txBody>
      </p:sp>
      <p:sp>
        <p:nvSpPr>
          <p:cNvPr id="141" name="Google Shape;141;p13"/>
          <p:cNvSpPr txBox="1"/>
          <p:nvPr>
            <p:ph idx="1" type="subTitle"/>
          </p:nvPr>
        </p:nvSpPr>
        <p:spPr>
          <a:xfrm>
            <a:off x="2286000" y="5003322"/>
            <a:ext cx="6172200" cy="1371600"/>
          </a:xfrm>
          <a:prstGeom prst="rect">
            <a:avLst/>
          </a:prstGeom>
          <a:noFill/>
          <a:ln>
            <a:noFill/>
          </a:ln>
        </p:spPr>
        <p:txBody>
          <a:bodyPr anchorCtr="0" anchor="t" bIns="45700" lIns="91425" spcFirstLastPara="1" rIns="91425" wrap="square" tIns="45700">
            <a:normAutofit/>
          </a:bodyPr>
          <a:lstStyle/>
          <a:p>
            <a:pPr indent="0" lvl="0" marL="0" rtl="0" algn="r">
              <a:spcBef>
                <a:spcPts val="0"/>
              </a:spcBef>
              <a:spcAft>
                <a:spcPts val="0"/>
              </a:spcAft>
              <a:buSzPts val="1260"/>
              <a:buNone/>
            </a:pPr>
            <a:r>
              <a:rPr lang="uk-UA"/>
              <a:t>Candidate of Medical Sciences I.V. Dobronravova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2"/>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sp>
        <p:nvSpPr>
          <p:cNvPr id="195" name="Google Shape;195;p22"/>
          <p:cNvSpPr txBox="1"/>
          <p:nvPr>
            <p:ph idx="1" type="body"/>
          </p:nvPr>
        </p:nvSpPr>
        <p:spPr>
          <a:xfrm>
            <a:off x="457200" y="1600200"/>
            <a:ext cx="3657600" cy="45720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680"/>
              <a:buChar char="🞆"/>
            </a:pPr>
            <a:r>
              <a:rPr lang="uk-UA">
                <a:solidFill>
                  <a:srgbClr val="404040"/>
                </a:solidFill>
              </a:rPr>
              <a:t>In the initial stages of the disease, persistent marginal edema of the vocal folds appears</a:t>
            </a:r>
            <a:endParaRPr/>
          </a:p>
          <a:p>
            <a:pPr indent="-167640" lvl="0" marL="274320" rtl="0" algn="l">
              <a:spcBef>
                <a:spcPts val="600"/>
              </a:spcBef>
              <a:spcAft>
                <a:spcPts val="0"/>
              </a:spcAft>
              <a:buSzPts val="1680"/>
              <a:buNone/>
            </a:pPr>
            <a:r>
              <a:t/>
            </a:r>
            <a:endParaRPr/>
          </a:p>
        </p:txBody>
      </p:sp>
      <p:pic>
        <p:nvPicPr>
          <p:cNvPr id="196" name="Google Shape;196;p22"/>
          <p:cNvPicPr preferRelativeResize="0"/>
          <p:nvPr>
            <p:ph idx="2" type="body"/>
          </p:nvPr>
        </p:nvPicPr>
        <p:blipFill rotWithShape="1">
          <a:blip r:embed="rId3">
            <a:alphaModFix/>
          </a:blip>
          <a:srcRect b="0" l="0" r="0" t="0"/>
          <a:stretch/>
        </p:blipFill>
        <p:spPr>
          <a:xfrm>
            <a:off x="4644008" y="1556792"/>
            <a:ext cx="3456384" cy="40324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3"/>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отек Рейнке.jpg" id="202" name="Google Shape;202;p23"/>
          <p:cNvPicPr preferRelativeResize="0"/>
          <p:nvPr>
            <p:ph idx="1" type="body"/>
          </p:nvPr>
        </p:nvPicPr>
        <p:blipFill rotWithShape="1">
          <a:blip r:embed="rId3">
            <a:alphaModFix/>
          </a:blip>
          <a:srcRect b="0" l="0" r="0" t="0"/>
          <a:stretch/>
        </p:blipFill>
        <p:spPr>
          <a:xfrm>
            <a:off x="1499038" y="1484784"/>
            <a:ext cx="6313322" cy="469099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4"/>
          <p:cNvSpPr txBox="1"/>
          <p:nvPr>
            <p:ph idx="2" type="body"/>
          </p:nvPr>
        </p:nvSpPr>
        <p:spPr>
          <a:xfrm>
            <a:off x="4270248" y="5157192"/>
            <a:ext cx="3657600" cy="1015008"/>
          </a:xfrm>
          <a:prstGeom prst="rect">
            <a:avLst/>
          </a:prstGeom>
          <a:noFill/>
          <a:ln>
            <a:noFill/>
          </a:ln>
        </p:spPr>
        <p:txBody>
          <a:bodyPr anchorCtr="0" anchor="t" bIns="45700" lIns="91425" spcFirstLastPara="1" rIns="91425" wrap="square" tIns="45700">
            <a:normAutofit fontScale="92500"/>
          </a:bodyPr>
          <a:lstStyle/>
          <a:p>
            <a:pPr indent="-175641" lvl="0" marL="274320" rtl="0" algn="l">
              <a:spcBef>
                <a:spcPts val="0"/>
              </a:spcBef>
              <a:spcAft>
                <a:spcPts val="0"/>
              </a:spcAft>
              <a:buSzPct val="70000"/>
              <a:buNone/>
            </a:pPr>
            <a:r>
              <a:t/>
            </a:r>
            <a:endParaRPr/>
          </a:p>
        </p:txBody>
      </p:sp>
      <p:sp>
        <p:nvSpPr>
          <p:cNvPr id="208" name="Google Shape;208;p24"/>
          <p:cNvSpPr txBox="1"/>
          <p:nvPr>
            <p:ph type="title"/>
          </p:nvPr>
        </p:nvSpPr>
        <p:spPr>
          <a:xfrm>
            <a:off x="457200" y="274638"/>
            <a:ext cx="7467600" cy="129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209" name="Google Shape;209;p24"/>
          <p:cNvSpPr txBox="1"/>
          <p:nvPr>
            <p:ph idx="1" type="body"/>
          </p:nvPr>
        </p:nvSpPr>
        <p:spPr>
          <a:xfrm>
            <a:off x="323528" y="908720"/>
            <a:ext cx="3657600" cy="4572000"/>
          </a:xfrm>
          <a:prstGeom prst="rect">
            <a:avLst/>
          </a:prstGeom>
          <a:noFill/>
          <a:ln>
            <a:noFill/>
          </a:ln>
        </p:spPr>
        <p:txBody>
          <a:bodyPr anchorCtr="0" anchor="t" bIns="45700" lIns="91425" spcFirstLastPara="1" rIns="91425" wrap="square" tIns="45700">
            <a:normAutofit lnSpcReduction="10000"/>
          </a:bodyPr>
          <a:lstStyle/>
          <a:p>
            <a:pPr indent="-282321" lvl="0" marL="274320" rtl="0" algn="l">
              <a:lnSpc>
                <a:spcPct val="100000"/>
              </a:lnSpc>
              <a:spcBef>
                <a:spcPts val="0"/>
              </a:spcBef>
              <a:spcAft>
                <a:spcPts val="0"/>
              </a:spcAft>
              <a:buSzPts val="1680"/>
              <a:buChar char="🞆"/>
            </a:pPr>
            <a:r>
              <a:rPr lang="uk-UA">
                <a:solidFill>
                  <a:srgbClr val="404040"/>
                </a:solidFill>
              </a:rPr>
              <a:t> Polypoid hyperplasia of the mucosa then develops. </a:t>
            </a:r>
            <a:endParaRPr>
              <a:solidFill>
                <a:srgbClr val="404040"/>
              </a:solidFill>
            </a:endParaRPr>
          </a:p>
          <a:p>
            <a:pPr indent="-282321" lvl="0" marL="274320" rtl="0" algn="l">
              <a:lnSpc>
                <a:spcPct val="100000"/>
              </a:lnSpc>
              <a:spcBef>
                <a:spcPts val="1001"/>
              </a:spcBef>
              <a:spcAft>
                <a:spcPts val="0"/>
              </a:spcAft>
              <a:buSzPts val="1680"/>
              <a:buChar char="🞆"/>
            </a:pPr>
            <a:r>
              <a:rPr lang="uk-UA">
                <a:solidFill>
                  <a:srgbClr val="404040"/>
                </a:solidFill>
              </a:rPr>
              <a:t>In severe stages of the disease, some patients develop laryngeal stenosis, which requires emergency medical care.</a:t>
            </a:r>
            <a:endParaRPr/>
          </a:p>
          <a:p>
            <a:pPr indent="-282321" lvl="0" marL="274320" rtl="0" algn="l">
              <a:lnSpc>
                <a:spcPct val="100000"/>
              </a:lnSpc>
              <a:spcBef>
                <a:spcPts val="1001"/>
              </a:spcBef>
              <a:spcAft>
                <a:spcPts val="0"/>
              </a:spcAft>
              <a:buSzPts val="1680"/>
              <a:buChar char="🞆"/>
            </a:pPr>
            <a:r>
              <a:rPr lang="uk-UA">
                <a:solidFill>
                  <a:srgbClr val="404040"/>
                </a:solidFill>
              </a:rPr>
              <a:t>Treatment is surgical only.</a:t>
            </a:r>
            <a:endParaRPr/>
          </a:p>
          <a:p>
            <a:pPr indent="-175641" lvl="0" marL="274320" rtl="0" algn="l">
              <a:spcBef>
                <a:spcPts val="600"/>
              </a:spcBef>
              <a:spcAft>
                <a:spcPts val="0"/>
              </a:spcAft>
              <a:buSzPts val="1680"/>
              <a:buNone/>
            </a:pPr>
            <a:r>
              <a:t/>
            </a:r>
            <a:endParaRPr/>
          </a:p>
        </p:txBody>
      </p:sp>
      <p:pic>
        <p:nvPicPr>
          <p:cNvPr id="210" name="Google Shape;210;p24"/>
          <p:cNvPicPr preferRelativeResize="0"/>
          <p:nvPr/>
        </p:nvPicPr>
        <p:blipFill rotWithShape="1">
          <a:blip r:embed="rId3">
            <a:alphaModFix/>
          </a:blip>
          <a:srcRect b="0" l="0" r="0" t="0"/>
          <a:stretch/>
        </p:blipFill>
        <p:spPr>
          <a:xfrm>
            <a:off x="4644008" y="2924944"/>
            <a:ext cx="4295240" cy="3718864"/>
          </a:xfrm>
          <a:prstGeom prst="rect">
            <a:avLst/>
          </a:prstGeom>
          <a:noFill/>
          <a:ln>
            <a:noFill/>
          </a:ln>
        </p:spPr>
      </p:pic>
      <p:pic>
        <p:nvPicPr>
          <p:cNvPr id="211" name="Google Shape;211;p24"/>
          <p:cNvPicPr preferRelativeResize="0"/>
          <p:nvPr/>
        </p:nvPicPr>
        <p:blipFill rotWithShape="1">
          <a:blip r:embed="rId4">
            <a:alphaModFix/>
          </a:blip>
          <a:srcRect b="0" l="0" r="0" t="0"/>
          <a:stretch/>
        </p:blipFill>
        <p:spPr>
          <a:xfrm>
            <a:off x="4716016" y="260648"/>
            <a:ext cx="3960440" cy="29405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5"/>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b="1" lang="uk-UA"/>
              <a:t>Cysts of the larynx.</a:t>
            </a:r>
            <a:endParaRPr/>
          </a:p>
        </p:txBody>
      </p:sp>
      <p:sp>
        <p:nvSpPr>
          <p:cNvPr id="217" name="Google Shape;217;p25"/>
          <p:cNvSpPr txBox="1"/>
          <p:nvPr>
            <p:ph idx="1" type="body"/>
          </p:nvPr>
        </p:nvSpPr>
        <p:spPr>
          <a:xfrm>
            <a:off x="457200" y="1052736"/>
            <a:ext cx="8075100" cy="5421300"/>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spcBef>
                <a:spcPts val="0"/>
              </a:spcBef>
              <a:spcAft>
                <a:spcPts val="0"/>
              </a:spcAft>
              <a:buSzPct val="70000"/>
              <a:buChar char="🞆"/>
            </a:pPr>
            <a:r>
              <a:rPr lang="uk-UA"/>
              <a:t>Retention cysts are the most common. </a:t>
            </a:r>
            <a:endParaRPr/>
          </a:p>
          <a:p>
            <a:pPr indent="-274320" lvl="0" marL="274320" rtl="0" algn="l">
              <a:spcBef>
                <a:spcPts val="600"/>
              </a:spcBef>
              <a:spcAft>
                <a:spcPts val="0"/>
              </a:spcAft>
              <a:buSzPct val="70000"/>
              <a:buChar char="🞆"/>
            </a:pPr>
            <a:r>
              <a:rPr lang="uk-UA"/>
              <a:t>They can be localised:</a:t>
            </a:r>
            <a:endParaRPr/>
          </a:p>
          <a:p>
            <a:pPr indent="-274320" lvl="0" marL="274320" rtl="0" algn="l">
              <a:spcBef>
                <a:spcPts val="600"/>
              </a:spcBef>
              <a:spcAft>
                <a:spcPts val="0"/>
              </a:spcAft>
              <a:buSzPct val="70000"/>
              <a:buFont typeface="Noto Sans Symbols"/>
              <a:buChar char="⮚"/>
            </a:pPr>
            <a:r>
              <a:rPr lang="uk-UA"/>
              <a:t>Lingual surface of the epiglottis,</a:t>
            </a:r>
            <a:endParaRPr/>
          </a:p>
          <a:p>
            <a:pPr indent="-274320" lvl="0" marL="274320" rtl="0" algn="l">
              <a:spcBef>
                <a:spcPts val="600"/>
              </a:spcBef>
              <a:spcAft>
                <a:spcPts val="0"/>
              </a:spcAft>
              <a:buSzPct val="70000"/>
              <a:buFont typeface="Noto Sans Symbols"/>
              <a:buChar char="⮚"/>
            </a:pPr>
            <a:r>
              <a:rPr lang="uk-UA"/>
              <a:t>of the laryngeal surface of the epiglottis, </a:t>
            </a:r>
            <a:endParaRPr/>
          </a:p>
          <a:p>
            <a:pPr indent="-274320" lvl="0" marL="274320" rtl="0" algn="l">
              <a:spcBef>
                <a:spcPts val="600"/>
              </a:spcBef>
              <a:spcAft>
                <a:spcPts val="0"/>
              </a:spcAft>
              <a:buSzPct val="70000"/>
              <a:buFont typeface="Noto Sans Symbols"/>
              <a:buChar char="⮚"/>
            </a:pPr>
            <a:r>
              <a:rPr lang="uk-UA"/>
              <a:t>in the area of the vestibular (front door) folds,</a:t>
            </a:r>
            <a:endParaRPr/>
          </a:p>
          <a:p>
            <a:pPr indent="-274320" lvl="0" marL="274320" rtl="0" algn="l">
              <a:spcBef>
                <a:spcPts val="600"/>
              </a:spcBef>
              <a:spcAft>
                <a:spcPts val="0"/>
              </a:spcAft>
              <a:buSzPct val="70000"/>
              <a:buFont typeface="Noto Sans Symbols"/>
              <a:buChar char="⮚"/>
            </a:pPr>
            <a:r>
              <a:rPr lang="uk-UA"/>
              <a:t>in the area of the vocal folds. </a:t>
            </a:r>
            <a:endParaRPr/>
          </a:p>
          <a:p>
            <a:pPr indent="-274320" lvl="0" marL="274320" rtl="0" algn="l">
              <a:spcBef>
                <a:spcPts val="600"/>
              </a:spcBef>
              <a:spcAft>
                <a:spcPts val="0"/>
              </a:spcAft>
              <a:buSzPct val="70000"/>
              <a:buChar char="🞆"/>
            </a:pPr>
            <a:r>
              <a:rPr lang="uk-UA"/>
              <a:t>On the lingual surface of the epiglottis, the cyst may reach large sizes and occupy the entire surface of the epiglottis.</a:t>
            </a:r>
            <a:endParaRPr/>
          </a:p>
          <a:p>
            <a:pPr indent="-274320" lvl="0" marL="274320" rtl="0" algn="l">
              <a:spcBef>
                <a:spcPts val="600"/>
              </a:spcBef>
              <a:spcAft>
                <a:spcPts val="0"/>
              </a:spcAft>
              <a:buSzPct val="70000"/>
              <a:buChar char="🞆"/>
            </a:pPr>
            <a:r>
              <a:rPr lang="uk-UA"/>
              <a:t>Vestibular fold cysts are smooth, semi-spherical or slightly elongated swellings on the upper surface or along the edge of the vestibular fold. </a:t>
            </a:r>
            <a:endParaRPr/>
          </a:p>
          <a:p>
            <a:pPr indent="-274320" lvl="0" marL="274320" rtl="0" algn="l">
              <a:spcBef>
                <a:spcPts val="600"/>
              </a:spcBef>
              <a:spcAft>
                <a:spcPts val="0"/>
              </a:spcAft>
              <a:buSzPct val="70000"/>
              <a:buChar char="🞆"/>
            </a:pPr>
            <a:r>
              <a:rPr lang="uk-UA"/>
              <a:t>If the cyst is superficial, its contents will be visible. </a:t>
            </a:r>
            <a:endParaRPr/>
          </a:p>
          <a:p>
            <a:pPr indent="-274320" lvl="0" marL="274320" rtl="0" algn="l">
              <a:spcBef>
                <a:spcPts val="600"/>
              </a:spcBef>
              <a:spcAft>
                <a:spcPts val="0"/>
              </a:spcAft>
              <a:buSzPct val="70000"/>
              <a:buChar char="🞆"/>
            </a:pPr>
            <a:r>
              <a:rPr lang="uk-UA"/>
              <a:t>If the cyst is deep, only an even swelling of the mucosa above the cyst is visible.</a:t>
            </a:r>
            <a:endParaRPr/>
          </a:p>
          <a:p>
            <a:pPr indent="-175641" lvl="0" marL="274320" rtl="0" algn="l">
              <a:spcBef>
                <a:spcPts val="600"/>
              </a:spcBef>
              <a:spcAft>
                <a:spcPts val="0"/>
              </a:spcAft>
              <a:buSzPct val="700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6"/>
          <p:cNvSpPr txBox="1"/>
          <p:nvPr>
            <p:ph type="title"/>
          </p:nvPr>
        </p:nvSpPr>
        <p:spPr>
          <a:xfrm>
            <a:off x="457200" y="274638"/>
            <a:ext cx="7467600" cy="57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br>
              <a:rPr b="1" lang="uk-UA"/>
            </a:br>
            <a:endParaRPr/>
          </a:p>
        </p:txBody>
      </p:sp>
      <p:sp>
        <p:nvSpPr>
          <p:cNvPr id="223" name="Google Shape;223;p26"/>
          <p:cNvSpPr txBox="1"/>
          <p:nvPr>
            <p:ph idx="1" type="body"/>
          </p:nvPr>
        </p:nvSpPr>
        <p:spPr>
          <a:xfrm>
            <a:off x="457200" y="404664"/>
            <a:ext cx="8003100" cy="6069300"/>
          </a:xfrm>
          <a:prstGeom prst="rect">
            <a:avLst/>
          </a:prstGeom>
          <a:noFill/>
          <a:ln>
            <a:noFill/>
          </a:ln>
        </p:spPr>
        <p:txBody>
          <a:bodyPr anchorCtr="0" anchor="t" bIns="45700" lIns="91425" spcFirstLastPara="1" rIns="91425" wrap="square" tIns="45700">
            <a:normAutofit fontScale="85000" lnSpcReduction="10000"/>
          </a:bodyPr>
          <a:lstStyle/>
          <a:p>
            <a:pPr indent="-274320" lvl="0" marL="274320" rtl="0" algn="l">
              <a:spcBef>
                <a:spcPts val="0"/>
              </a:spcBef>
              <a:spcAft>
                <a:spcPts val="0"/>
              </a:spcAft>
              <a:buSzPct val="70000"/>
              <a:buChar char="🞆"/>
            </a:pPr>
            <a:r>
              <a:rPr lang="uk-UA"/>
              <a:t>Cysts of the vocal folds are usually located subepithelially in their anterior-middle region. </a:t>
            </a:r>
            <a:endParaRPr/>
          </a:p>
          <a:p>
            <a:pPr indent="-274320" lvl="0" marL="274320" rtl="0" algn="l">
              <a:spcBef>
                <a:spcPts val="600"/>
              </a:spcBef>
              <a:spcAft>
                <a:spcPts val="0"/>
              </a:spcAft>
              <a:buSzPct val="70000"/>
              <a:buChar char="🞆"/>
            </a:pPr>
            <a:r>
              <a:rPr lang="uk-UA"/>
              <a:t>They are one-sided and look like small rounded formations. </a:t>
            </a:r>
            <a:endParaRPr/>
          </a:p>
          <a:p>
            <a:pPr indent="-274320" lvl="0" marL="274320" rtl="0" algn="l">
              <a:spcBef>
                <a:spcPts val="600"/>
              </a:spcBef>
              <a:spcAft>
                <a:spcPts val="0"/>
              </a:spcAft>
              <a:buSzPct val="70000"/>
              <a:buChar char="🞆"/>
            </a:pPr>
            <a:r>
              <a:rPr lang="uk-UA"/>
              <a:t>Vocal fold cysts can be localised</a:t>
            </a:r>
            <a:endParaRPr/>
          </a:p>
          <a:p>
            <a:pPr indent="-274320" lvl="0" marL="274320" rtl="0" algn="l">
              <a:spcBef>
                <a:spcPts val="600"/>
              </a:spcBef>
              <a:spcAft>
                <a:spcPts val="0"/>
              </a:spcAft>
              <a:buSzPct val="70000"/>
              <a:buFont typeface="Noto Sans Symbols"/>
              <a:buChar char="⮚"/>
            </a:pPr>
            <a:r>
              <a:rPr lang="uk-UA"/>
              <a:t>along the edge of the vocal fold, </a:t>
            </a:r>
            <a:endParaRPr/>
          </a:p>
          <a:p>
            <a:pPr indent="-274320" lvl="0" marL="274320" rtl="0" algn="l">
              <a:spcBef>
                <a:spcPts val="600"/>
              </a:spcBef>
              <a:spcAft>
                <a:spcPts val="0"/>
              </a:spcAft>
              <a:buSzPct val="70000"/>
              <a:buFont typeface="Noto Sans Symbols"/>
              <a:buChar char="⮚"/>
            </a:pPr>
            <a:r>
              <a:rPr lang="uk-UA"/>
              <a:t>on the top of the vocal fold, </a:t>
            </a:r>
            <a:endParaRPr/>
          </a:p>
          <a:p>
            <a:pPr indent="-274320" lvl="0" marL="274320" rtl="0" algn="l">
              <a:spcBef>
                <a:spcPts val="600"/>
              </a:spcBef>
              <a:spcAft>
                <a:spcPts val="0"/>
              </a:spcAft>
              <a:buSzPct val="70000"/>
              <a:buFont typeface="Noto Sans Symbols"/>
              <a:buChar char="⮚"/>
            </a:pPr>
            <a:r>
              <a:rPr lang="uk-UA"/>
              <a:t>on the underside of the vocal fold. </a:t>
            </a:r>
            <a:endParaRPr/>
          </a:p>
          <a:p>
            <a:pPr indent="-274320" lvl="0" marL="274320" rtl="0" algn="l">
              <a:spcBef>
                <a:spcPts val="600"/>
              </a:spcBef>
              <a:spcAft>
                <a:spcPts val="0"/>
              </a:spcAft>
              <a:buSzPct val="70000"/>
              <a:buChar char="🞆"/>
            </a:pPr>
            <a:r>
              <a:rPr lang="uk-UA"/>
              <a:t>Cysts located on the lower surface of the vocal fold are difficult to diagnose and can only be detected by targeted search using a flexible fibre-optic probe.</a:t>
            </a:r>
            <a:endParaRPr/>
          </a:p>
          <a:p>
            <a:pPr indent="-274320" lvl="0" marL="274320" rtl="0" algn="l">
              <a:spcBef>
                <a:spcPts val="600"/>
              </a:spcBef>
              <a:spcAft>
                <a:spcPts val="0"/>
              </a:spcAft>
              <a:buSzPct val="70000"/>
              <a:buChar char="🞆"/>
            </a:pPr>
            <a:r>
              <a:rPr lang="uk-UA"/>
              <a:t>Cysts along the edge of the vocal fold can cover part or all of the vocal fold, depending on their size. </a:t>
            </a:r>
            <a:endParaRPr/>
          </a:p>
          <a:p>
            <a:pPr indent="-274320" lvl="0" marL="274320" rtl="0" algn="l">
              <a:spcBef>
                <a:spcPts val="600"/>
              </a:spcBef>
              <a:spcAft>
                <a:spcPts val="0"/>
              </a:spcAft>
              <a:buSzPct val="70000"/>
              <a:buChar char="🞆"/>
            </a:pPr>
            <a:r>
              <a:rPr lang="uk-UA"/>
              <a:t>Cysts at the top of the fold are visible through the mucosa. </a:t>
            </a:r>
            <a:endParaRPr/>
          </a:p>
          <a:p>
            <a:pPr indent="-274320" lvl="0" marL="274320" rtl="0" algn="l">
              <a:spcBef>
                <a:spcPts val="600"/>
              </a:spcBef>
              <a:spcAft>
                <a:spcPts val="0"/>
              </a:spcAft>
              <a:buSzPct val="70000"/>
              <a:buChar char="🞆"/>
            </a:pPr>
            <a:r>
              <a:rPr lang="uk-UA"/>
              <a:t>A cyst arising from the mucous membrane of the laryngeal ventricle in the form of a pouch appears to lie on the vocal fold. </a:t>
            </a:r>
            <a:endParaRPr/>
          </a:p>
          <a:p>
            <a:pPr indent="-183642" lvl="0" marL="274320" rtl="0" algn="l">
              <a:spcBef>
                <a:spcPts val="600"/>
              </a:spcBef>
              <a:spcAft>
                <a:spcPts val="0"/>
              </a:spcAft>
              <a:buSzPct val="70000"/>
              <a:buNone/>
            </a:pPr>
            <a:r>
              <a:t/>
            </a:r>
            <a:endParaRPr/>
          </a:p>
          <a:p>
            <a:pPr indent="-183642" lvl="0" marL="274320" rtl="0" algn="l">
              <a:spcBef>
                <a:spcPts val="600"/>
              </a:spcBef>
              <a:spcAft>
                <a:spcPts val="0"/>
              </a:spcAft>
              <a:buSzPct val="700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7"/>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ларингоцелле 2.jpg" id="229" name="Google Shape;229;p27"/>
          <p:cNvPicPr preferRelativeResize="0"/>
          <p:nvPr>
            <p:ph idx="1" type="body"/>
          </p:nvPr>
        </p:nvPicPr>
        <p:blipFill rotWithShape="1">
          <a:blip r:embed="rId3">
            <a:alphaModFix/>
          </a:blip>
          <a:srcRect b="0" l="0" r="0" t="0"/>
          <a:stretch/>
        </p:blipFill>
        <p:spPr>
          <a:xfrm>
            <a:off x="683568" y="404664"/>
            <a:ext cx="7488832" cy="60691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8"/>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b="1" lang="uk-UA"/>
              <a:t>Symptoms</a:t>
            </a:r>
            <a:endParaRPr/>
          </a:p>
        </p:txBody>
      </p:sp>
      <p:sp>
        <p:nvSpPr>
          <p:cNvPr id="235" name="Google Shape;235;p28"/>
          <p:cNvSpPr txBox="1"/>
          <p:nvPr>
            <p:ph idx="1" type="body"/>
          </p:nvPr>
        </p:nvSpPr>
        <p:spPr>
          <a:xfrm>
            <a:off x="457200" y="1124744"/>
            <a:ext cx="7931100" cy="5349300"/>
          </a:xfrm>
          <a:prstGeom prst="rect">
            <a:avLst/>
          </a:prstGeom>
          <a:noFill/>
          <a:ln>
            <a:noFill/>
          </a:ln>
        </p:spPr>
        <p:txBody>
          <a:bodyPr anchorCtr="0" anchor="t" bIns="45700" lIns="91425" spcFirstLastPara="1" rIns="91425" wrap="square" tIns="45700">
            <a:normAutofit fontScale="92500" lnSpcReduction="20000"/>
          </a:bodyPr>
          <a:lstStyle/>
          <a:p>
            <a:pPr indent="-282321" lvl="0" marL="274320" rtl="0" algn="l">
              <a:spcBef>
                <a:spcPts val="0"/>
              </a:spcBef>
              <a:spcAft>
                <a:spcPts val="0"/>
              </a:spcAft>
              <a:buSzPct val="70000"/>
              <a:buChar char="🞆"/>
            </a:pPr>
            <a:r>
              <a:rPr lang="uk-UA"/>
              <a:t>It depends on the location and size of the cysts. </a:t>
            </a:r>
            <a:endParaRPr/>
          </a:p>
          <a:p>
            <a:pPr indent="-282321" lvl="0" marL="274320" rtl="0" algn="l">
              <a:spcBef>
                <a:spcPts val="600"/>
              </a:spcBef>
              <a:spcAft>
                <a:spcPts val="0"/>
              </a:spcAft>
              <a:buSzPct val="70000"/>
              <a:buChar char="🞆"/>
            </a:pPr>
            <a:r>
              <a:rPr lang="uk-UA"/>
              <a:t>Small cysts of the epiglottis may not cause the patient any discomfort for some time. This is why they are often discovered accidentally during laryngoscopy. </a:t>
            </a:r>
            <a:endParaRPr/>
          </a:p>
          <a:p>
            <a:pPr indent="-282321" lvl="0" marL="274320" rtl="0" algn="l">
              <a:spcBef>
                <a:spcPts val="600"/>
              </a:spcBef>
              <a:spcAft>
                <a:spcPts val="0"/>
              </a:spcAft>
              <a:buSzPct val="70000"/>
              <a:buChar char="🞆"/>
            </a:pPr>
            <a:r>
              <a:rPr lang="uk-UA"/>
              <a:t>As the size of the vestibular fold cyst increases, there is a feeling of discomfort, of a foreign body in the throat, especially when swallowing. </a:t>
            </a:r>
            <a:endParaRPr/>
          </a:p>
          <a:p>
            <a:pPr indent="-282321" lvl="0" marL="274320" rtl="0" algn="l">
              <a:spcBef>
                <a:spcPts val="600"/>
              </a:spcBef>
              <a:spcAft>
                <a:spcPts val="0"/>
              </a:spcAft>
              <a:buSzPct val="70000"/>
              <a:buChar char="🞆"/>
            </a:pPr>
            <a:r>
              <a:rPr lang="uk-UA"/>
              <a:t>The first symptoms of a vocal cord cyst are voice problems. </a:t>
            </a:r>
            <a:endParaRPr/>
          </a:p>
          <a:p>
            <a:pPr indent="-282321" lvl="0" marL="274320" rtl="0" algn="l">
              <a:spcBef>
                <a:spcPts val="600"/>
              </a:spcBef>
              <a:spcAft>
                <a:spcPts val="0"/>
              </a:spcAft>
              <a:buSzPct val="70000"/>
              <a:buChar char="🞆"/>
            </a:pPr>
            <a:r>
              <a:rPr lang="uk-UA"/>
              <a:t>An adrenaline test can help diagnose a cyst on the upper surface of the vocal cords: a solution of adrenaline is injected into the vocal cords and a yellowish cyst is clearly visible against the pale mucosa.</a:t>
            </a:r>
            <a:endParaRPr/>
          </a:p>
          <a:p>
            <a:pPr indent="-282321" lvl="0" marL="274320" rtl="0" algn="l">
              <a:spcBef>
                <a:spcPts val="600"/>
              </a:spcBef>
              <a:spcAft>
                <a:spcPts val="0"/>
              </a:spcAft>
              <a:buSzPct val="70000"/>
              <a:buChar char="🞆"/>
            </a:pPr>
            <a:r>
              <a:rPr b="1" lang="uk-UA"/>
              <a:t>The diagnosis </a:t>
            </a:r>
            <a:r>
              <a:rPr lang="uk-UA"/>
              <a:t>is made on the basis of the patient's symptoms, laryngoscopy and CT scan with contrast. </a:t>
            </a:r>
            <a:endParaRPr/>
          </a:p>
          <a:p>
            <a:pPr indent="-282321" lvl="0" marL="274320" rtl="0" algn="l">
              <a:spcBef>
                <a:spcPts val="600"/>
              </a:spcBef>
              <a:spcAft>
                <a:spcPts val="0"/>
              </a:spcAft>
              <a:buSzPct val="70000"/>
              <a:buChar char="🞆"/>
            </a:pPr>
            <a:r>
              <a:rPr b="1" lang="uk-UA"/>
              <a:t>Treatment is </a:t>
            </a:r>
            <a:r>
              <a:rPr lang="uk-UA"/>
              <a:t>only surgical (usually under a microscope).</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9"/>
          <p:cNvSpPr txBox="1"/>
          <p:nvPr>
            <p:ph type="title"/>
          </p:nvPr>
        </p:nvSpPr>
        <p:spPr>
          <a:xfrm>
            <a:off x="457200" y="274638"/>
            <a:ext cx="7467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Century Schoolbook"/>
              <a:buNone/>
            </a:pPr>
            <a:r>
              <a:rPr lang="uk-UA"/>
              <a:t>Laryngeal cyst in the vestibular folds </a:t>
            </a:r>
            <a:br>
              <a:rPr b="1" lang="uk-UA"/>
            </a:br>
            <a:endParaRPr/>
          </a:p>
        </p:txBody>
      </p:sp>
      <p:pic>
        <p:nvPicPr>
          <p:cNvPr descr="киста гортані.jpg" id="241" name="Google Shape;241;p29"/>
          <p:cNvPicPr preferRelativeResize="0"/>
          <p:nvPr>
            <p:ph idx="1" type="body"/>
          </p:nvPr>
        </p:nvPicPr>
        <p:blipFill rotWithShape="1">
          <a:blip r:embed="rId3">
            <a:alphaModFix/>
          </a:blip>
          <a:srcRect b="0" l="0" r="0" t="0"/>
          <a:stretch/>
        </p:blipFill>
        <p:spPr>
          <a:xfrm>
            <a:off x="941916" y="1268760"/>
            <a:ext cx="6798435" cy="520506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0"/>
          <p:cNvSpPr txBox="1"/>
          <p:nvPr>
            <p:ph type="title"/>
          </p:nvPr>
        </p:nvSpPr>
        <p:spPr>
          <a:xfrm>
            <a:off x="457200" y="274638"/>
            <a:ext cx="7467600" cy="1143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Laryngocele</a:t>
            </a:r>
            <a:endParaRPr/>
          </a:p>
        </p:txBody>
      </p:sp>
      <p:sp>
        <p:nvSpPr>
          <p:cNvPr id="247" name="Google Shape;247;p30"/>
          <p:cNvSpPr txBox="1"/>
          <p:nvPr>
            <p:ph idx="1" type="body"/>
          </p:nvPr>
        </p:nvSpPr>
        <p:spPr>
          <a:xfrm>
            <a:off x="457200" y="1052736"/>
            <a:ext cx="8003100" cy="5421300"/>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spcBef>
                <a:spcPts val="0"/>
              </a:spcBef>
              <a:spcAft>
                <a:spcPts val="0"/>
              </a:spcAft>
              <a:buSzPct val="70000"/>
              <a:buChar char="🞆"/>
            </a:pPr>
            <a:r>
              <a:rPr lang="uk-UA"/>
              <a:t>Laryngocele, or air cyst of the larynx, is a relatively rare condition. </a:t>
            </a:r>
            <a:endParaRPr/>
          </a:p>
          <a:p>
            <a:pPr indent="-274320" lvl="0" marL="274320" rtl="0" algn="l">
              <a:spcBef>
                <a:spcPts val="600"/>
              </a:spcBef>
              <a:spcAft>
                <a:spcPts val="0"/>
              </a:spcAft>
              <a:buSzPct val="70000"/>
              <a:buChar char="🞆"/>
            </a:pPr>
            <a:r>
              <a:rPr lang="uk-UA"/>
              <a:t>According to statistics, it accounts for 4 to 7% of all benign tumours of this localisation.</a:t>
            </a:r>
            <a:endParaRPr/>
          </a:p>
          <a:p>
            <a:pPr indent="-274320" lvl="0" marL="274320" rtl="0" algn="l">
              <a:spcBef>
                <a:spcPts val="600"/>
              </a:spcBef>
              <a:spcAft>
                <a:spcPts val="0"/>
              </a:spcAft>
              <a:buSzPct val="70000"/>
              <a:buChar char="🞆"/>
            </a:pPr>
            <a:r>
              <a:rPr lang="uk-UA"/>
              <a:t>The term "laryngoceles" was first used by the German pathologist Rudolf Virchow in 1867.</a:t>
            </a:r>
            <a:endParaRPr/>
          </a:p>
          <a:p>
            <a:pPr indent="-274320" lvl="0" marL="274320" rtl="0" algn="l">
              <a:spcBef>
                <a:spcPts val="600"/>
              </a:spcBef>
              <a:spcAft>
                <a:spcPts val="0"/>
              </a:spcAft>
              <a:buSzPct val="70000"/>
              <a:buChar char="🞆"/>
            </a:pPr>
            <a:r>
              <a:rPr lang="uk-UA"/>
              <a:t>It is an abnormal cystic enlargement of the appendix (laryngeal sac) of the laryngeal ventricle. </a:t>
            </a:r>
            <a:endParaRPr/>
          </a:p>
          <a:p>
            <a:pPr indent="-274320" lvl="0" marL="274320" rtl="0" algn="l">
              <a:spcBef>
                <a:spcPts val="600"/>
              </a:spcBef>
              <a:spcAft>
                <a:spcPts val="0"/>
              </a:spcAft>
              <a:buSzPct val="70000"/>
              <a:buChar char="🞆"/>
            </a:pPr>
            <a:r>
              <a:rPr lang="uk-UA"/>
              <a:t>The main cause of the disease is deformation of the laryngeal ventricles with progressive filling of their cavity with air. </a:t>
            </a:r>
            <a:endParaRPr/>
          </a:p>
          <a:p>
            <a:pPr indent="-274320" lvl="0" marL="274320" rtl="0" algn="l">
              <a:spcBef>
                <a:spcPts val="600"/>
              </a:spcBef>
              <a:spcAft>
                <a:spcPts val="0"/>
              </a:spcAft>
              <a:buSzPct val="70000"/>
              <a:buChar char="🞆"/>
            </a:pPr>
            <a:r>
              <a:rPr lang="uk-UA"/>
              <a:t>A valve mechanism occurs between the larynx and the laryngeal cavity when a prolonged increase in intralaryngeal pressure (during a scream, cough, sneeze or push) causes air to enter the laryngeal cavity, gradually stretching it as the return flow is greatly impeded.</a:t>
            </a:r>
            <a:endParaRPr/>
          </a:p>
          <a:p>
            <a:pPr indent="-175641" lvl="0" marL="274320" rtl="0" algn="l">
              <a:spcBef>
                <a:spcPts val="600"/>
              </a:spcBef>
              <a:spcAft>
                <a:spcPts val="0"/>
              </a:spcAft>
              <a:buSzPct val="700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br>
              <a:rPr b="1" lang="uk-UA"/>
            </a:br>
            <a:endParaRPr/>
          </a:p>
        </p:txBody>
      </p:sp>
      <p:sp>
        <p:nvSpPr>
          <p:cNvPr id="253" name="Google Shape;253;p31"/>
          <p:cNvSpPr txBox="1"/>
          <p:nvPr>
            <p:ph idx="1" type="body"/>
          </p:nvPr>
        </p:nvSpPr>
        <p:spPr>
          <a:xfrm>
            <a:off x="457200" y="332656"/>
            <a:ext cx="8147100" cy="6141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lang="uk-UA" sz="2200"/>
              <a:t>Similar changes are caused by prolonged forced breathing. This is common in singers, wind instrument players, glassblowers, etc.</a:t>
            </a:r>
            <a:endParaRPr/>
          </a:p>
          <a:p>
            <a:pPr indent="-274320" lvl="0" marL="274320" rtl="0" algn="l">
              <a:spcBef>
                <a:spcPts val="600"/>
              </a:spcBef>
              <a:spcAft>
                <a:spcPts val="0"/>
              </a:spcAft>
              <a:buSzPts val="1540"/>
              <a:buChar char="🞆"/>
            </a:pPr>
            <a:r>
              <a:rPr lang="uk-UA" sz="2200"/>
              <a:t>But changes almost always occur when morphological conditions are present.</a:t>
            </a:r>
            <a:endParaRPr/>
          </a:p>
          <a:p>
            <a:pPr indent="-274320" lvl="0" marL="274320" rtl="0" algn="l">
              <a:spcBef>
                <a:spcPts val="600"/>
              </a:spcBef>
              <a:spcAft>
                <a:spcPts val="0"/>
              </a:spcAft>
              <a:buSzPts val="1540"/>
              <a:buChar char="🞆"/>
            </a:pPr>
            <a:r>
              <a:rPr lang="uk-UA" sz="2200"/>
              <a:t>Differentiate: </a:t>
            </a:r>
            <a:endParaRPr/>
          </a:p>
          <a:p>
            <a:pPr indent="-274320" lvl="0" marL="274320" rtl="0" algn="l">
              <a:spcBef>
                <a:spcPts val="600"/>
              </a:spcBef>
              <a:spcAft>
                <a:spcPts val="0"/>
              </a:spcAft>
              <a:buSzPts val="1540"/>
              <a:buFont typeface="Noto Sans Symbols"/>
              <a:buChar char="⮚"/>
            </a:pPr>
            <a:r>
              <a:rPr lang="uk-UA" sz="2200"/>
              <a:t>genuine and </a:t>
            </a:r>
            <a:endParaRPr/>
          </a:p>
          <a:p>
            <a:pPr indent="-274320" lvl="0" marL="274320" rtl="0" algn="l">
              <a:spcBef>
                <a:spcPts val="600"/>
              </a:spcBef>
              <a:spcAft>
                <a:spcPts val="0"/>
              </a:spcAft>
              <a:buSzPts val="1540"/>
              <a:buFont typeface="Noto Sans Symbols"/>
              <a:buChar char="⮚"/>
            </a:pPr>
            <a:r>
              <a:rPr lang="uk-UA" sz="2200"/>
              <a:t>Symptomatic laryngoceles</a:t>
            </a:r>
            <a:endParaRPr/>
          </a:p>
          <a:p>
            <a:pPr indent="-274320" lvl="0" marL="274320" rtl="0" algn="l">
              <a:spcBef>
                <a:spcPts val="600"/>
              </a:spcBef>
              <a:spcAft>
                <a:spcPts val="0"/>
              </a:spcAft>
              <a:buSzPts val="1540"/>
              <a:buChar char="🞆"/>
            </a:pPr>
            <a:r>
              <a:rPr b="1" lang="uk-UA" sz="2200"/>
              <a:t>A true </a:t>
            </a:r>
            <a:r>
              <a:rPr lang="uk-UA" sz="2200"/>
              <a:t>laryngocele is a congenital deformity. </a:t>
            </a:r>
            <a:endParaRPr/>
          </a:p>
          <a:p>
            <a:pPr indent="-274320" lvl="0" marL="274320" rtl="0" algn="l">
              <a:spcBef>
                <a:spcPts val="600"/>
              </a:spcBef>
              <a:spcAft>
                <a:spcPts val="0"/>
              </a:spcAft>
              <a:buSzPts val="1540"/>
              <a:buChar char="🞆"/>
            </a:pPr>
            <a:r>
              <a:rPr lang="uk-UA" sz="2200"/>
              <a:t>The cystic cavity is formed in the presence of an additional blind process of the laryngeal ventricle or a diverticulum in the area of the sublingual epiglottis membrane. </a:t>
            </a:r>
            <a:endParaRPr/>
          </a:p>
          <a:p>
            <a:pPr indent="-274320" lvl="0" marL="274320" rtl="0" algn="l">
              <a:spcBef>
                <a:spcPts val="600"/>
              </a:spcBef>
              <a:spcAft>
                <a:spcPts val="0"/>
              </a:spcAft>
              <a:buSzPts val="1540"/>
              <a:buChar char="🞆"/>
            </a:pPr>
            <a:r>
              <a:rPr lang="uk-UA" sz="2200"/>
              <a:t>Or there may be an abnormal cystic enlargement of the appendix (laryngeal sac) of the laryngeal ventricle. </a:t>
            </a:r>
            <a:endParaRPr/>
          </a:p>
          <a:p>
            <a:pPr indent="-176530" lvl="0" marL="274320" rtl="0" algn="l">
              <a:spcBef>
                <a:spcPts val="600"/>
              </a:spcBef>
              <a:spcAft>
                <a:spcPts val="0"/>
              </a:spcAft>
              <a:buSzPts val="1540"/>
              <a:buFont typeface="Noto Sans Symbols"/>
              <a:buNone/>
            </a:pPr>
            <a:r>
              <a:t/>
            </a: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4"/>
          <p:cNvSpPr txBox="1"/>
          <p:nvPr>
            <p:ph type="title"/>
          </p:nvPr>
        </p:nvSpPr>
        <p:spPr>
          <a:xfrm>
            <a:off x="457200" y="274638"/>
            <a:ext cx="77151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200"/>
              <a:buFont typeface="Century Schoolbook"/>
              <a:buNone/>
            </a:pPr>
            <a:r>
              <a:rPr lang="uk-UA" sz="3200"/>
              <a:t>Classification of different tumours of the larynx</a:t>
            </a:r>
            <a:endParaRPr/>
          </a:p>
        </p:txBody>
      </p:sp>
      <p:sp>
        <p:nvSpPr>
          <p:cNvPr id="147" name="Google Shape;147;p14"/>
          <p:cNvSpPr txBox="1"/>
          <p:nvPr>
            <p:ph idx="1" type="body"/>
          </p:nvPr>
        </p:nvSpPr>
        <p:spPr>
          <a:xfrm>
            <a:off x="827584" y="1556792"/>
            <a:ext cx="7467600" cy="3672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680"/>
              <a:buChar char="🞆"/>
            </a:pPr>
            <a:r>
              <a:rPr lang="uk-UA"/>
              <a:t>Tumour-like formations of the larynx. </a:t>
            </a:r>
            <a:endParaRPr/>
          </a:p>
          <a:p>
            <a:pPr indent="-274320" lvl="0" marL="274320" rtl="0" algn="l">
              <a:spcBef>
                <a:spcPts val="600"/>
              </a:spcBef>
              <a:spcAft>
                <a:spcPts val="0"/>
              </a:spcAft>
              <a:buSzPts val="1680"/>
              <a:buChar char="🞆"/>
            </a:pPr>
            <a:r>
              <a:rPr lang="uk-UA"/>
              <a:t>Benign tumours of the larynx. </a:t>
            </a:r>
            <a:endParaRPr/>
          </a:p>
          <a:p>
            <a:pPr indent="-274320" lvl="0" marL="274320" rtl="0" algn="l">
              <a:spcBef>
                <a:spcPts val="600"/>
              </a:spcBef>
              <a:spcAft>
                <a:spcPts val="0"/>
              </a:spcAft>
              <a:buSzPts val="1680"/>
              <a:buChar char="🞆"/>
            </a:pPr>
            <a:r>
              <a:rPr lang="uk-UA"/>
              <a:t>Malignant tumours of the larynx.</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2"/>
          <p:cNvSpPr txBox="1"/>
          <p:nvPr>
            <p:ph type="title"/>
          </p:nvPr>
        </p:nvSpPr>
        <p:spPr>
          <a:xfrm>
            <a:off x="457200" y="274638"/>
            <a:ext cx="7467600" cy="273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260" name="Google Shape;260;p32"/>
          <p:cNvSpPr txBox="1"/>
          <p:nvPr>
            <p:ph idx="1" type="body"/>
          </p:nvPr>
        </p:nvSpPr>
        <p:spPr>
          <a:xfrm>
            <a:off x="457200" y="836712"/>
            <a:ext cx="8003100" cy="5637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b="1" lang="uk-UA" sz="2200"/>
              <a:t>In symptomatic </a:t>
            </a:r>
            <a:r>
              <a:rPr lang="uk-UA" sz="2200"/>
              <a:t>laryngoceles, the cause of the valve mechanism may be </a:t>
            </a:r>
            <a:endParaRPr/>
          </a:p>
          <a:p>
            <a:pPr indent="-274320" lvl="0" marL="274320" rtl="0" algn="l">
              <a:spcBef>
                <a:spcPts val="600"/>
              </a:spcBef>
              <a:spcAft>
                <a:spcPts val="0"/>
              </a:spcAft>
              <a:buSzPts val="1540"/>
              <a:buFont typeface="Noto Sans Symbols"/>
              <a:buChar char="⮚"/>
            </a:pPr>
            <a:r>
              <a:rPr lang="uk-UA" sz="2200"/>
              <a:t>tumour processes, </a:t>
            </a:r>
            <a:endParaRPr/>
          </a:p>
          <a:p>
            <a:pPr indent="-274320" lvl="0" marL="274320" rtl="0" algn="l">
              <a:spcBef>
                <a:spcPts val="600"/>
              </a:spcBef>
              <a:spcAft>
                <a:spcPts val="0"/>
              </a:spcAft>
              <a:buSzPts val="1540"/>
              <a:buFont typeface="Noto Sans Symbols"/>
              <a:buChar char="⮚"/>
            </a:pPr>
            <a:r>
              <a:rPr lang="uk-UA" sz="2200"/>
              <a:t>Scars from previous operations, </a:t>
            </a:r>
            <a:endParaRPr/>
          </a:p>
          <a:p>
            <a:pPr indent="-274320" lvl="0" marL="274320" rtl="0" algn="l">
              <a:spcBef>
                <a:spcPts val="600"/>
              </a:spcBef>
              <a:spcAft>
                <a:spcPts val="0"/>
              </a:spcAft>
              <a:buSzPts val="1540"/>
              <a:buFont typeface="Noto Sans Symbols"/>
              <a:buChar char="⮚"/>
            </a:pPr>
            <a:r>
              <a:rPr lang="uk-UA" sz="2200"/>
              <a:t>after infectious diseases (diphtheria, syphilis, sclerosis, etc.).</a:t>
            </a:r>
            <a:endParaRPr/>
          </a:p>
          <a:p>
            <a:pPr indent="-274320" lvl="0" marL="274320" rtl="0" algn="l">
              <a:spcBef>
                <a:spcPts val="600"/>
              </a:spcBef>
              <a:spcAft>
                <a:spcPts val="0"/>
              </a:spcAft>
              <a:buSzPts val="1540"/>
              <a:buChar char="🞆"/>
            </a:pPr>
            <a:r>
              <a:rPr lang="uk-UA" sz="2200"/>
              <a:t>As a result of the </a:t>
            </a:r>
            <a:r>
              <a:rPr i="1" lang="uk-UA" sz="2200"/>
              <a:t>formed obstacles </a:t>
            </a:r>
            <a:r>
              <a:rPr lang="uk-UA" sz="2200"/>
              <a:t>to the flow of inhaled air in the larynx, under the influence of turbulent air flow, normal laryngeal chambers in the laryngoceles are deformed. </a:t>
            </a:r>
            <a:endParaRPr/>
          </a:p>
          <a:p>
            <a:pPr indent="-176530" lvl="0" marL="274320" rtl="0" algn="l">
              <a:spcBef>
                <a:spcPts val="600"/>
              </a:spcBef>
              <a:spcAft>
                <a:spcPts val="0"/>
              </a:spcAft>
              <a:buSzPts val="1540"/>
              <a:buNone/>
            </a:pPr>
            <a:r>
              <a:t/>
            </a:r>
            <a:endParaRPr sz="2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3"/>
          <p:cNvSpPr txBox="1"/>
          <p:nvPr>
            <p:ph type="title"/>
          </p:nvPr>
        </p:nvSpPr>
        <p:spPr>
          <a:xfrm>
            <a:off x="457200" y="274638"/>
            <a:ext cx="7467600" cy="1138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300"/>
              <a:buFont typeface="Century Schoolbook"/>
              <a:buNone/>
            </a:pPr>
            <a:r>
              <a:rPr lang="uk-UA" sz="3300"/>
              <a:t>Accordingly, there may be no localisation of laryngoceles: </a:t>
            </a:r>
            <a:endParaRPr/>
          </a:p>
        </p:txBody>
      </p:sp>
      <p:sp>
        <p:nvSpPr>
          <p:cNvPr id="266" name="Google Shape;266;p33"/>
          <p:cNvSpPr txBox="1"/>
          <p:nvPr>
            <p:ph idx="1" type="body"/>
          </p:nvPr>
        </p:nvSpPr>
        <p:spPr>
          <a:xfrm>
            <a:off x="539552" y="1268760"/>
            <a:ext cx="7467600" cy="5040600"/>
          </a:xfrm>
          <a:prstGeom prst="rect">
            <a:avLst/>
          </a:prstGeom>
          <a:noFill/>
          <a:ln>
            <a:noFill/>
          </a:ln>
        </p:spPr>
        <p:txBody>
          <a:bodyPr anchorCtr="0" anchor="t" bIns="45700" lIns="91425" spcFirstLastPara="1" rIns="91425" wrap="square" tIns="45700">
            <a:normAutofit/>
          </a:bodyPr>
          <a:lstStyle/>
          <a:p>
            <a:pPr indent="-457200" lvl="0" marL="457200" rtl="0" algn="l">
              <a:spcBef>
                <a:spcPts val="0"/>
              </a:spcBef>
              <a:spcAft>
                <a:spcPts val="0"/>
              </a:spcAft>
              <a:buSzPts val="1760"/>
              <a:buChar char="🞆"/>
            </a:pPr>
            <a:r>
              <a:rPr b="1" lang="uk-UA" sz="2200"/>
              <a:t>Internal </a:t>
            </a:r>
            <a:r>
              <a:rPr lang="uk-UA" sz="2200"/>
              <a:t>(if the air cyst breaks through into the lumen of the larynx); </a:t>
            </a:r>
            <a:endParaRPr/>
          </a:p>
          <a:p>
            <a:pPr indent="-457200" lvl="0" marL="457200" rtl="0" algn="l">
              <a:spcBef>
                <a:spcPts val="600"/>
              </a:spcBef>
              <a:spcAft>
                <a:spcPts val="0"/>
              </a:spcAft>
              <a:buSzPts val="1760"/>
              <a:buChar char="🞆"/>
            </a:pPr>
            <a:r>
              <a:rPr b="1" lang="uk-UA" sz="2200"/>
              <a:t>External </a:t>
            </a:r>
            <a:r>
              <a:rPr lang="uk-UA" sz="2200"/>
              <a:t>(when the air cyst is located outside the thyroid membrane on the lateral surface of the neck and looks like a rounded swelling of soft consistency, painless to palpate, decreasing in size or disappearing completely when pressed, accompanied by a hissing sound caused by air leaking from the cyst into the lumen of the larynx); </a:t>
            </a:r>
            <a:endParaRPr/>
          </a:p>
          <a:p>
            <a:pPr indent="-457200" lvl="0" marL="457200" rtl="0" algn="l">
              <a:spcBef>
                <a:spcPts val="600"/>
              </a:spcBef>
              <a:spcAft>
                <a:spcPts val="0"/>
              </a:spcAft>
              <a:buSzPts val="1760"/>
              <a:buChar char="🞆"/>
            </a:pPr>
            <a:r>
              <a:rPr b="1" lang="uk-UA" sz="2200"/>
              <a:t>Combined </a:t>
            </a:r>
            <a:r>
              <a:rPr lang="uk-UA" sz="2200"/>
              <a:t>(if there is an air cyst in the larynx and neck at the same time).</a:t>
            </a:r>
            <a:endParaRPr sz="2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4"/>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ларингоцелле 3.jpg" id="272" name="Google Shape;272;p34"/>
          <p:cNvPicPr preferRelativeResize="0"/>
          <p:nvPr>
            <p:ph idx="1" type="body"/>
          </p:nvPr>
        </p:nvPicPr>
        <p:blipFill rotWithShape="1">
          <a:blip r:embed="rId3">
            <a:alphaModFix/>
          </a:blip>
          <a:srcRect b="0" l="0" r="0" t="0"/>
          <a:stretch/>
        </p:blipFill>
        <p:spPr>
          <a:xfrm>
            <a:off x="683568" y="1412776"/>
            <a:ext cx="3528392" cy="3888432"/>
          </a:xfrm>
          <a:prstGeom prst="rect">
            <a:avLst/>
          </a:prstGeom>
          <a:noFill/>
          <a:ln>
            <a:noFill/>
          </a:ln>
        </p:spPr>
      </p:pic>
      <p:pic>
        <p:nvPicPr>
          <p:cNvPr descr="лпрингоцелле 4.jpg" id="273" name="Google Shape;273;p34"/>
          <p:cNvPicPr preferRelativeResize="0"/>
          <p:nvPr/>
        </p:nvPicPr>
        <p:blipFill rotWithShape="1">
          <a:blip r:embed="rId4">
            <a:alphaModFix/>
          </a:blip>
          <a:srcRect b="0" l="0" r="0" t="0"/>
          <a:stretch/>
        </p:blipFill>
        <p:spPr>
          <a:xfrm>
            <a:off x="4788024" y="1412776"/>
            <a:ext cx="3312368" cy="381642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5"/>
          <p:cNvSpPr txBox="1"/>
          <p:nvPr>
            <p:ph type="title"/>
          </p:nvPr>
        </p:nvSpPr>
        <p:spPr>
          <a:xfrm>
            <a:off x="457200" y="274638"/>
            <a:ext cx="7467600" cy="562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Symptoms </a:t>
            </a:r>
            <a:endParaRPr/>
          </a:p>
        </p:txBody>
      </p:sp>
      <p:sp>
        <p:nvSpPr>
          <p:cNvPr id="279" name="Google Shape;279;p35"/>
          <p:cNvSpPr txBox="1"/>
          <p:nvPr>
            <p:ph idx="1" type="body"/>
          </p:nvPr>
        </p:nvSpPr>
        <p:spPr>
          <a:xfrm>
            <a:off x="457200" y="836712"/>
            <a:ext cx="8075100" cy="5637300"/>
          </a:xfrm>
          <a:prstGeom prst="rect">
            <a:avLst/>
          </a:prstGeom>
          <a:noFill/>
          <a:ln>
            <a:noFill/>
          </a:ln>
        </p:spPr>
        <p:txBody>
          <a:bodyPr anchorCtr="0" anchor="t" bIns="45700" lIns="91425" spcFirstLastPara="1" rIns="91425" wrap="square" tIns="45700">
            <a:normAutofit lnSpcReduction="20000"/>
          </a:bodyPr>
          <a:lstStyle/>
          <a:p>
            <a:pPr indent="-282321" lvl="0" marL="274320" rtl="0" algn="l">
              <a:spcBef>
                <a:spcPts val="0"/>
              </a:spcBef>
              <a:spcAft>
                <a:spcPts val="0"/>
              </a:spcAft>
              <a:buSzPts val="1680"/>
              <a:buChar char="🞆"/>
            </a:pPr>
            <a:r>
              <a:rPr lang="uk-UA"/>
              <a:t>It depends on the location and size of the laryngocele. </a:t>
            </a:r>
            <a:endParaRPr/>
          </a:p>
          <a:p>
            <a:pPr indent="-282321" lvl="0" marL="274320" rtl="0" algn="l">
              <a:spcBef>
                <a:spcPts val="600"/>
              </a:spcBef>
              <a:spcAft>
                <a:spcPts val="0"/>
              </a:spcAft>
              <a:buSzPts val="1680"/>
              <a:buChar char="🞆"/>
            </a:pPr>
            <a:r>
              <a:rPr lang="uk-UA"/>
              <a:t>Internal and combined laryngoceles cause a change in voice and often breathing difficulties (in large sizes). </a:t>
            </a:r>
            <a:endParaRPr/>
          </a:p>
          <a:p>
            <a:pPr indent="-282321" lvl="0" marL="274320" rtl="0" algn="l">
              <a:spcBef>
                <a:spcPts val="600"/>
              </a:spcBef>
              <a:spcAft>
                <a:spcPts val="0"/>
              </a:spcAft>
              <a:buSzPts val="1680"/>
              <a:buChar char="🞆"/>
            </a:pPr>
            <a:r>
              <a:rPr lang="uk-UA"/>
              <a:t>Laryngoscopy reveals a smooth spherical formation in the vestibular fold. </a:t>
            </a:r>
            <a:endParaRPr/>
          </a:p>
          <a:p>
            <a:pPr indent="-282321" lvl="0" marL="274320" rtl="0" algn="l">
              <a:spcBef>
                <a:spcPts val="600"/>
              </a:spcBef>
              <a:spcAft>
                <a:spcPts val="0"/>
              </a:spcAft>
              <a:buSzPts val="1680"/>
              <a:buFont typeface="Noto Sans Symbols"/>
              <a:buChar char="⮚"/>
            </a:pPr>
            <a:r>
              <a:rPr lang="uk-UA"/>
              <a:t>on a broad basis, </a:t>
            </a:r>
            <a:endParaRPr/>
          </a:p>
          <a:p>
            <a:pPr indent="-282321" lvl="0" marL="274320" rtl="0" algn="l">
              <a:spcBef>
                <a:spcPts val="600"/>
              </a:spcBef>
              <a:spcAft>
                <a:spcPts val="0"/>
              </a:spcAft>
              <a:buSzPts val="1680"/>
              <a:buFont typeface="Noto Sans Symbols"/>
              <a:buChar char="⮚"/>
            </a:pPr>
            <a:r>
              <a:rPr lang="uk-UA"/>
              <a:t>covered with a mucous membrane, </a:t>
            </a:r>
            <a:endParaRPr/>
          </a:p>
          <a:p>
            <a:pPr indent="-282321" lvl="0" marL="274320" rtl="0" algn="l">
              <a:spcBef>
                <a:spcPts val="600"/>
              </a:spcBef>
              <a:spcAft>
                <a:spcPts val="0"/>
              </a:spcAft>
              <a:buSzPts val="1680"/>
              <a:buFont typeface="Noto Sans Symbols"/>
              <a:buChar char="⮚"/>
            </a:pPr>
            <a:r>
              <a:rPr lang="uk-UA"/>
              <a:t>The lumen of the larynx is narrowed, </a:t>
            </a:r>
            <a:endParaRPr/>
          </a:p>
          <a:p>
            <a:pPr indent="-282321" lvl="0" marL="274320" rtl="0" algn="l">
              <a:spcBef>
                <a:spcPts val="600"/>
              </a:spcBef>
              <a:spcAft>
                <a:spcPts val="0"/>
              </a:spcAft>
              <a:buSzPts val="1680"/>
              <a:buFont typeface="Noto Sans Symbols"/>
              <a:buChar char="⮚"/>
            </a:pPr>
            <a:r>
              <a:rPr lang="uk-UA"/>
              <a:t>The underlying compartments on the affected side are not visible.</a:t>
            </a:r>
            <a:endParaRPr/>
          </a:p>
          <a:p>
            <a:pPr indent="-282321" lvl="0" marL="274320" rtl="0" algn="l">
              <a:spcBef>
                <a:spcPts val="600"/>
              </a:spcBef>
              <a:spcAft>
                <a:spcPts val="0"/>
              </a:spcAft>
              <a:buSzPts val="1680"/>
              <a:buChar char="🞆"/>
            </a:pPr>
            <a:r>
              <a:rPr lang="uk-UA"/>
              <a:t>On an X-ray (or CT scan), a laryngocele looks like a clearly defined lumen in the form of a 'balloon' deforming the laryngeal cavity. </a:t>
            </a:r>
            <a:endParaRPr/>
          </a:p>
          <a:p>
            <a:pPr indent="-282321" lvl="0" marL="274320" rtl="0" algn="l">
              <a:spcBef>
                <a:spcPts val="600"/>
              </a:spcBef>
              <a:spcAft>
                <a:spcPts val="0"/>
              </a:spcAft>
              <a:buSzPts val="1680"/>
              <a:buChar char="🞆"/>
            </a:pPr>
            <a:r>
              <a:rPr lang="uk-UA"/>
              <a:t>If it is large, its shadow may occupy the area of the pear-shaped sinus and the convex epiglottis folds.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6"/>
          <p:cNvSpPr txBox="1"/>
          <p:nvPr>
            <p:ph type="title"/>
          </p:nvPr>
        </p:nvSpPr>
        <p:spPr>
          <a:xfrm>
            <a:off x="457200" y="274638"/>
            <a:ext cx="7467600" cy="57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285" name="Google Shape;285;p36"/>
          <p:cNvSpPr txBox="1"/>
          <p:nvPr>
            <p:ph idx="1" type="body"/>
          </p:nvPr>
        </p:nvSpPr>
        <p:spPr>
          <a:xfrm>
            <a:off x="457200" y="908720"/>
            <a:ext cx="7931100" cy="52566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1540"/>
              <a:buChar char="🞆"/>
            </a:pPr>
            <a:r>
              <a:rPr lang="uk-UA" sz="2200"/>
              <a:t>In the case of external laryngoceles, these symptoms are absent and patients are concerned about swelling on the side of the neck that comes and goes. </a:t>
            </a:r>
            <a:endParaRPr/>
          </a:p>
          <a:p>
            <a:pPr indent="-274320" lvl="0" marL="274320" rtl="0" algn="l">
              <a:spcBef>
                <a:spcPts val="600"/>
              </a:spcBef>
              <a:spcAft>
                <a:spcPts val="0"/>
              </a:spcAft>
              <a:buSzPts val="1540"/>
              <a:buChar char="🞆"/>
            </a:pPr>
            <a:r>
              <a:rPr lang="uk-UA" sz="2200"/>
              <a:t>In the case of external laryngoceles, laryngoscopy will not reveal any changes. </a:t>
            </a:r>
            <a:endParaRPr b="1" sz="2200"/>
          </a:p>
          <a:p>
            <a:pPr indent="-274320" lvl="0" marL="274320" rtl="0" algn="l">
              <a:spcBef>
                <a:spcPts val="600"/>
              </a:spcBef>
              <a:spcAft>
                <a:spcPts val="0"/>
              </a:spcAft>
              <a:buSzPts val="1540"/>
              <a:buChar char="🞆"/>
            </a:pPr>
            <a:r>
              <a:rPr b="1" lang="uk-UA" sz="2200"/>
              <a:t>The </a:t>
            </a:r>
            <a:r>
              <a:rPr lang="uk-UA" sz="2200"/>
              <a:t>diagnosis is based on </a:t>
            </a:r>
            <a:endParaRPr/>
          </a:p>
          <a:p>
            <a:pPr indent="-274320" lvl="0" marL="274320" rtl="0" algn="l">
              <a:spcBef>
                <a:spcPts val="600"/>
              </a:spcBef>
              <a:spcAft>
                <a:spcPts val="0"/>
              </a:spcAft>
              <a:buSzPts val="1540"/>
              <a:buFont typeface="Noto Sans Symbols"/>
              <a:buChar char="⮚"/>
            </a:pPr>
            <a:r>
              <a:rPr lang="uk-UA" sz="2200"/>
              <a:t>clinical picture, </a:t>
            </a:r>
            <a:endParaRPr/>
          </a:p>
          <a:p>
            <a:pPr indent="-274320" lvl="0" marL="274320" rtl="0" algn="l">
              <a:spcBef>
                <a:spcPts val="600"/>
              </a:spcBef>
              <a:spcAft>
                <a:spcPts val="0"/>
              </a:spcAft>
              <a:buSzPts val="1540"/>
              <a:buFont typeface="Noto Sans Symbols"/>
              <a:buChar char="⮚"/>
            </a:pPr>
            <a:r>
              <a:rPr lang="uk-UA" sz="2200"/>
              <a:t>Laryngoscopy data, </a:t>
            </a:r>
            <a:endParaRPr/>
          </a:p>
          <a:p>
            <a:pPr indent="-274320" lvl="0" marL="274320" rtl="0" algn="l">
              <a:spcBef>
                <a:spcPts val="600"/>
              </a:spcBef>
              <a:spcAft>
                <a:spcPts val="0"/>
              </a:spcAft>
              <a:buSzPts val="1540"/>
              <a:buFont typeface="Noto Sans Symbols"/>
              <a:buChar char="⮚"/>
            </a:pPr>
            <a:r>
              <a:rPr lang="uk-UA" sz="2200"/>
              <a:t>CT or MRI of the larynx </a:t>
            </a:r>
            <a:endParaRPr/>
          </a:p>
          <a:p>
            <a:pPr indent="-274320" lvl="0" marL="274320" rtl="0" algn="l">
              <a:spcBef>
                <a:spcPts val="600"/>
              </a:spcBef>
              <a:spcAft>
                <a:spcPts val="0"/>
              </a:spcAft>
              <a:buSzPts val="1540"/>
              <a:buChar char="🞆"/>
            </a:pPr>
            <a:r>
              <a:rPr b="1" lang="uk-UA" sz="2200"/>
              <a:t>The </a:t>
            </a:r>
            <a:r>
              <a:rPr lang="uk-UA" sz="2200"/>
              <a:t>treatment is surgical. </a:t>
            </a:r>
            <a:endParaRPr/>
          </a:p>
          <a:p>
            <a:pPr indent="-274320" lvl="0" marL="274320" rtl="0" algn="l">
              <a:spcBef>
                <a:spcPts val="600"/>
              </a:spcBef>
              <a:spcAft>
                <a:spcPts val="0"/>
              </a:spcAft>
              <a:buSzPts val="1540"/>
              <a:buChar char="🞆"/>
            </a:pPr>
            <a:r>
              <a:rPr lang="uk-UA" sz="2200"/>
              <a:t>The internal laryngocele is removed endolaryngeally using direct microlaryngoscopy. </a:t>
            </a:r>
            <a:endParaRPr/>
          </a:p>
          <a:p>
            <a:pPr indent="-274320" lvl="0" marL="274320" rtl="0" algn="l">
              <a:spcBef>
                <a:spcPts val="600"/>
              </a:spcBef>
              <a:spcAft>
                <a:spcPts val="0"/>
              </a:spcAft>
              <a:buSzPts val="1540"/>
              <a:buChar char="🞆"/>
            </a:pPr>
            <a:r>
              <a:rPr lang="uk-UA" sz="2200"/>
              <a:t>External and combined - through an external approach.</a:t>
            </a:r>
            <a:endParaRPr b="1" sz="2200"/>
          </a:p>
          <a:p>
            <a:pPr indent="-176530" lvl="0" marL="274320" rtl="0" algn="l">
              <a:spcBef>
                <a:spcPts val="600"/>
              </a:spcBef>
              <a:spcAft>
                <a:spcPts val="0"/>
              </a:spcAft>
              <a:buSzPts val="1540"/>
              <a:buNone/>
            </a:pPr>
            <a:r>
              <a:t/>
            </a:r>
            <a:endParaRPr sz="2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7"/>
          <p:cNvSpPr txBox="1"/>
          <p:nvPr>
            <p:ph type="title"/>
          </p:nvPr>
        </p:nvSpPr>
        <p:spPr>
          <a:xfrm>
            <a:off x="467544" y="260648"/>
            <a:ext cx="7467600" cy="1143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Granulomas of the larynx</a:t>
            </a:r>
            <a:endParaRPr/>
          </a:p>
        </p:txBody>
      </p:sp>
      <p:sp>
        <p:nvSpPr>
          <p:cNvPr id="291" name="Google Shape;291;p37"/>
          <p:cNvSpPr txBox="1"/>
          <p:nvPr>
            <p:ph idx="1" type="body"/>
          </p:nvPr>
        </p:nvSpPr>
        <p:spPr>
          <a:xfrm>
            <a:off x="457200" y="836712"/>
            <a:ext cx="7859100" cy="56373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1540"/>
              <a:buChar char="🞆"/>
            </a:pPr>
            <a:r>
              <a:rPr lang="uk-UA" sz="2200"/>
              <a:t>A granuloma of the larynx is a tumour-like formation that is an overgrowth of granulation tissue in the area of the vocal process of the cricoid cartilage. </a:t>
            </a:r>
            <a:endParaRPr/>
          </a:p>
          <a:p>
            <a:pPr indent="-274320" lvl="0" marL="274320" rtl="0" algn="l">
              <a:spcBef>
                <a:spcPts val="600"/>
              </a:spcBef>
              <a:spcAft>
                <a:spcPts val="0"/>
              </a:spcAft>
              <a:buSzPts val="1540"/>
              <a:buChar char="🞆"/>
            </a:pPr>
            <a:r>
              <a:rPr lang="uk-UA" sz="2200"/>
              <a:t>The first description of post-intubation laryngeal granuloma was by the British anaesthetist R J Clausen (1932). </a:t>
            </a:r>
            <a:endParaRPr/>
          </a:p>
          <a:p>
            <a:pPr indent="-274320" lvl="0" marL="274320" rtl="0" algn="l">
              <a:spcBef>
                <a:spcPts val="600"/>
              </a:spcBef>
              <a:spcAft>
                <a:spcPts val="0"/>
              </a:spcAft>
              <a:buSzPts val="1540"/>
              <a:buChar char="🞆"/>
            </a:pPr>
            <a:r>
              <a:rPr lang="uk-UA" sz="2200"/>
              <a:t>Granulomas account for 3-4% of all tumour-like diseases of the larynx. </a:t>
            </a:r>
            <a:endParaRPr/>
          </a:p>
          <a:p>
            <a:pPr indent="-274320" lvl="0" marL="274320" rtl="0" algn="l">
              <a:spcBef>
                <a:spcPts val="600"/>
              </a:spcBef>
              <a:spcAft>
                <a:spcPts val="0"/>
              </a:spcAft>
              <a:buSzPts val="1540"/>
              <a:buChar char="🞆"/>
            </a:pPr>
            <a:r>
              <a:rPr lang="uk-UA" sz="2200"/>
              <a:t>The disease is most often diagnosed in patients between the ages of 40 and 50, but it can also occur in childhood. </a:t>
            </a:r>
            <a:endParaRPr/>
          </a:p>
          <a:p>
            <a:pPr indent="-274320" lvl="0" marL="274320" rtl="0" algn="l">
              <a:spcBef>
                <a:spcPts val="600"/>
              </a:spcBef>
              <a:spcAft>
                <a:spcPts val="0"/>
              </a:spcAft>
              <a:buSzPts val="1540"/>
              <a:buChar char="🞆"/>
            </a:pPr>
            <a:r>
              <a:rPr lang="uk-UA" sz="2200"/>
              <a:t>In modern otolaryngology, the importance of laryngeal granulomas is associated with a high percentage of recurrences after treatment.</a:t>
            </a:r>
            <a:endParaRPr/>
          </a:p>
          <a:p>
            <a:pPr indent="-176530" lvl="0" marL="274320" rtl="0" algn="l">
              <a:spcBef>
                <a:spcPts val="600"/>
              </a:spcBef>
              <a:spcAft>
                <a:spcPts val="0"/>
              </a:spcAft>
              <a:buSzPts val="1540"/>
              <a:buNone/>
            </a:pPr>
            <a:r>
              <a:t/>
            </a:r>
            <a:endParaRPr sz="2200"/>
          </a:p>
          <a:p>
            <a:pPr indent="-176530" lvl="0" marL="274320" rtl="0" algn="l">
              <a:spcBef>
                <a:spcPts val="600"/>
              </a:spcBef>
              <a:spcAft>
                <a:spcPts val="0"/>
              </a:spcAft>
              <a:buSzPts val="1540"/>
              <a:buNone/>
            </a:pPr>
            <a:r>
              <a:t/>
            </a:r>
            <a:endParaRPr sz="22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8"/>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гранулема гортани.jpeg" id="297" name="Google Shape;297;p38"/>
          <p:cNvPicPr preferRelativeResize="0"/>
          <p:nvPr>
            <p:ph idx="1" type="body"/>
          </p:nvPr>
        </p:nvPicPr>
        <p:blipFill rotWithShape="1">
          <a:blip r:embed="rId3">
            <a:alphaModFix/>
          </a:blip>
          <a:srcRect b="0" l="0" r="0" t="0"/>
          <a:stretch/>
        </p:blipFill>
        <p:spPr>
          <a:xfrm>
            <a:off x="1259632" y="836712"/>
            <a:ext cx="6550868" cy="488756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9"/>
          <p:cNvSpPr txBox="1"/>
          <p:nvPr>
            <p:ph type="title"/>
          </p:nvPr>
        </p:nvSpPr>
        <p:spPr>
          <a:xfrm>
            <a:off x="457200" y="274638"/>
            <a:ext cx="7467600" cy="778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Reasons.</a:t>
            </a:r>
            <a:endParaRPr/>
          </a:p>
        </p:txBody>
      </p:sp>
      <p:sp>
        <p:nvSpPr>
          <p:cNvPr id="303" name="Google Shape;303;p39"/>
          <p:cNvSpPr txBox="1"/>
          <p:nvPr>
            <p:ph idx="1" type="body"/>
          </p:nvPr>
        </p:nvSpPr>
        <p:spPr>
          <a:xfrm>
            <a:off x="457200" y="836712"/>
            <a:ext cx="8147100" cy="5637300"/>
          </a:xfrm>
          <a:prstGeom prst="rect">
            <a:avLst/>
          </a:prstGeom>
          <a:noFill/>
          <a:ln>
            <a:noFill/>
          </a:ln>
        </p:spPr>
        <p:txBody>
          <a:bodyPr anchorCtr="0" anchor="t" bIns="45700" lIns="91425" spcFirstLastPara="1" rIns="91425" wrap="square" tIns="45700">
            <a:normAutofit fontScale="85000" lnSpcReduction="20000"/>
          </a:bodyPr>
          <a:lstStyle/>
          <a:p>
            <a:pPr indent="-274320" lvl="0" marL="274320" rtl="0" algn="l">
              <a:spcBef>
                <a:spcPts val="0"/>
              </a:spcBef>
              <a:spcAft>
                <a:spcPts val="0"/>
              </a:spcAft>
              <a:buSzPct val="70000"/>
              <a:buChar char="🞆"/>
            </a:pPr>
            <a:r>
              <a:rPr lang="uk-UA"/>
              <a:t>Laryngeal granulomas have a multifactorial aetiology. The most common causes are </a:t>
            </a:r>
            <a:endParaRPr/>
          </a:p>
          <a:p>
            <a:pPr indent="-274320" lvl="0" marL="274320" rtl="0" algn="l">
              <a:spcBef>
                <a:spcPts val="600"/>
              </a:spcBef>
              <a:spcAft>
                <a:spcPts val="0"/>
              </a:spcAft>
              <a:buSzPct val="70000"/>
              <a:buFont typeface="Noto Sans Symbols"/>
              <a:buChar char="⮚"/>
            </a:pPr>
            <a:r>
              <a:rPr lang="uk-UA"/>
              <a:t>Injuries, </a:t>
            </a:r>
            <a:endParaRPr/>
          </a:p>
          <a:p>
            <a:pPr indent="-274320" lvl="0" marL="274320" rtl="0" algn="l">
              <a:spcBef>
                <a:spcPts val="600"/>
              </a:spcBef>
              <a:spcAft>
                <a:spcPts val="0"/>
              </a:spcAft>
              <a:buSzPct val="70000"/>
              <a:buFont typeface="Noto Sans Symbols"/>
              <a:buChar char="⮚"/>
            </a:pPr>
            <a:r>
              <a:rPr lang="uk-UA"/>
              <a:t>Acid reflux, </a:t>
            </a:r>
            <a:endParaRPr/>
          </a:p>
          <a:p>
            <a:pPr indent="-274320" lvl="0" marL="274320" rtl="0" algn="l">
              <a:spcBef>
                <a:spcPts val="600"/>
              </a:spcBef>
              <a:spcAft>
                <a:spcPts val="0"/>
              </a:spcAft>
              <a:buSzPct val="70000"/>
              <a:buFont typeface="Noto Sans Symbols"/>
              <a:buChar char="⮚"/>
            </a:pPr>
            <a:r>
              <a:rPr lang="uk-UA"/>
              <a:t>forced voting, </a:t>
            </a:r>
            <a:endParaRPr/>
          </a:p>
          <a:p>
            <a:pPr indent="-274320" lvl="0" marL="274320" rtl="0" algn="l">
              <a:spcBef>
                <a:spcPts val="600"/>
              </a:spcBef>
              <a:spcAft>
                <a:spcPts val="0"/>
              </a:spcAft>
              <a:buSzPct val="70000"/>
              <a:buFont typeface="Noto Sans Symbols"/>
              <a:buChar char="⮚"/>
            </a:pPr>
            <a:r>
              <a:rPr lang="uk-UA"/>
              <a:t>Combinations of these factors.</a:t>
            </a:r>
            <a:endParaRPr/>
          </a:p>
          <a:p>
            <a:pPr indent="-274320" lvl="0" marL="274320" rtl="0" algn="ctr">
              <a:spcBef>
                <a:spcPts val="600"/>
              </a:spcBef>
              <a:spcAft>
                <a:spcPts val="0"/>
              </a:spcAft>
              <a:buSzPct val="70000"/>
              <a:buNone/>
            </a:pPr>
            <a:r>
              <a:rPr b="1" lang="uk-UA"/>
              <a:t>Mechanical trauma to the larynx</a:t>
            </a:r>
            <a:r>
              <a:rPr lang="uk-UA"/>
              <a:t>.</a:t>
            </a:r>
            <a:endParaRPr/>
          </a:p>
          <a:p>
            <a:pPr indent="-274320" lvl="0" marL="274320" rtl="0" algn="l">
              <a:spcBef>
                <a:spcPts val="600"/>
              </a:spcBef>
              <a:spcAft>
                <a:spcPts val="0"/>
              </a:spcAft>
              <a:buSzPct val="70000"/>
              <a:buChar char="🞆"/>
            </a:pPr>
            <a:r>
              <a:rPr lang="uk-UA"/>
              <a:t>Complicated tracheal intubation (endotracheal anaesthesia, mechanical ventilation) is the cause of death in 23% of cases. </a:t>
            </a:r>
            <a:endParaRPr/>
          </a:p>
          <a:p>
            <a:pPr indent="-274320" lvl="0" marL="274320" rtl="0" algn="l">
              <a:spcBef>
                <a:spcPts val="600"/>
              </a:spcBef>
              <a:spcAft>
                <a:spcPts val="0"/>
              </a:spcAft>
              <a:buSzPct val="70000"/>
              <a:buChar char="🞆"/>
            </a:pPr>
            <a:r>
              <a:rPr lang="uk-UA"/>
              <a:t>This type of granuloma is called </a:t>
            </a:r>
            <a:r>
              <a:rPr i="1" lang="uk-UA"/>
              <a:t>intubation granuloma</a:t>
            </a:r>
            <a:r>
              <a:rPr lang="uk-UA"/>
              <a:t>.</a:t>
            </a:r>
            <a:endParaRPr/>
          </a:p>
          <a:p>
            <a:pPr indent="-274320" lvl="0" marL="274320" rtl="0" algn="l">
              <a:spcBef>
                <a:spcPts val="600"/>
              </a:spcBef>
              <a:spcAft>
                <a:spcPts val="0"/>
              </a:spcAft>
              <a:buSzPct val="70000"/>
              <a:buChar char="🞆"/>
            </a:pPr>
            <a:r>
              <a:rPr lang="uk-UA"/>
              <a:t>The likelihood of further changes increases with </a:t>
            </a:r>
            <a:endParaRPr/>
          </a:p>
          <a:p>
            <a:pPr indent="-274320" lvl="0" marL="274320" rtl="0" algn="l">
              <a:spcBef>
                <a:spcPts val="600"/>
              </a:spcBef>
              <a:spcAft>
                <a:spcPts val="0"/>
              </a:spcAft>
              <a:buSzPct val="70000"/>
              <a:buFont typeface="Noto Sans Symbols"/>
              <a:buChar char="⮚"/>
            </a:pPr>
            <a:r>
              <a:rPr lang="uk-UA"/>
              <a:t>long (5 hours or more) and </a:t>
            </a:r>
            <a:endParaRPr/>
          </a:p>
          <a:p>
            <a:pPr indent="-274320" lvl="0" marL="274320" rtl="0" algn="l">
              <a:spcBef>
                <a:spcPts val="600"/>
              </a:spcBef>
              <a:spcAft>
                <a:spcPts val="0"/>
              </a:spcAft>
              <a:buSzPct val="70000"/>
              <a:buFont typeface="Noto Sans Symbols"/>
              <a:buChar char="⮚"/>
            </a:pPr>
            <a:r>
              <a:rPr lang="uk-UA"/>
              <a:t>traumatic manipulation (rough insertion of the intubation tube, mismatch of its size with the lumen of the larynx). </a:t>
            </a:r>
            <a:endParaRPr/>
          </a:p>
          <a:p>
            <a:pPr indent="-274320" lvl="0" marL="274320" rtl="0" algn="l">
              <a:spcBef>
                <a:spcPts val="600"/>
              </a:spcBef>
              <a:spcAft>
                <a:spcPts val="0"/>
              </a:spcAft>
              <a:buSzPct val="70000"/>
              <a:buChar char="🞆"/>
            </a:pPr>
            <a:r>
              <a:rPr lang="uk-UA"/>
              <a:t>This makes the damaged mucosa vulnerable to other chemical and physical agents. </a:t>
            </a:r>
            <a:endParaRPr/>
          </a:p>
          <a:p>
            <a:pPr indent="-274320" lvl="0" marL="274320" rtl="0" algn="l">
              <a:spcBef>
                <a:spcPts val="600"/>
              </a:spcBef>
              <a:spcAft>
                <a:spcPts val="0"/>
              </a:spcAft>
              <a:buSzPct val="70000"/>
              <a:buChar char="🞆"/>
            </a:pPr>
            <a:r>
              <a:rPr lang="uk-UA"/>
              <a:t>Less commonly, post-traumatic granulomas are the result of neck injuries.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0"/>
          <p:cNvSpPr txBox="1"/>
          <p:nvPr>
            <p:ph type="title"/>
          </p:nvPr>
        </p:nvSpPr>
        <p:spPr>
          <a:xfrm>
            <a:off x="457200" y="274638"/>
            <a:ext cx="7467600" cy="201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309" name="Google Shape;309;p40"/>
          <p:cNvSpPr txBox="1"/>
          <p:nvPr>
            <p:ph idx="1" type="body"/>
          </p:nvPr>
        </p:nvSpPr>
        <p:spPr>
          <a:xfrm>
            <a:off x="457200" y="332656"/>
            <a:ext cx="8363400" cy="6141300"/>
          </a:xfrm>
          <a:prstGeom prst="rect">
            <a:avLst/>
          </a:prstGeom>
          <a:noFill/>
          <a:ln>
            <a:noFill/>
          </a:ln>
        </p:spPr>
        <p:txBody>
          <a:bodyPr anchorCtr="0" anchor="t" bIns="45700" lIns="91425" spcFirstLastPara="1" rIns="91425" wrap="square" tIns="45700">
            <a:noAutofit/>
          </a:bodyPr>
          <a:lstStyle/>
          <a:p>
            <a:pPr indent="-274320" lvl="0" marL="274320" rtl="0" algn="ctr">
              <a:spcBef>
                <a:spcPts val="0"/>
              </a:spcBef>
              <a:spcAft>
                <a:spcPts val="0"/>
              </a:spcAft>
              <a:buSzPts val="1400"/>
              <a:buNone/>
            </a:pPr>
            <a:r>
              <a:rPr b="1" lang="uk-UA" sz="2000"/>
              <a:t>Reflux-induced laryngitis</a:t>
            </a:r>
            <a:r>
              <a:rPr lang="uk-UA" sz="2000"/>
              <a:t>. </a:t>
            </a:r>
            <a:endParaRPr/>
          </a:p>
          <a:p>
            <a:pPr indent="-274320" lvl="0" marL="274320" rtl="0" algn="l">
              <a:spcBef>
                <a:spcPts val="600"/>
              </a:spcBef>
              <a:spcAft>
                <a:spcPts val="0"/>
              </a:spcAft>
              <a:buSzPts val="1400"/>
              <a:buChar char="🞆"/>
            </a:pPr>
            <a:r>
              <a:rPr lang="uk-UA" sz="2000"/>
              <a:t>Laryngoesophageal reflux (LER) can trigger granuloma formation alone or in combination with other factors (laryngeal trauma + reflux). </a:t>
            </a:r>
            <a:endParaRPr/>
          </a:p>
          <a:p>
            <a:pPr indent="-274320" lvl="0" marL="274320" rtl="0" algn="l">
              <a:spcBef>
                <a:spcPts val="600"/>
              </a:spcBef>
              <a:spcAft>
                <a:spcPts val="0"/>
              </a:spcAft>
              <a:buSzPts val="1400"/>
              <a:buChar char="🞆"/>
            </a:pPr>
            <a:r>
              <a:rPr lang="uk-UA" sz="2000"/>
              <a:t>GERD accounts for 30% of the causes of the disease.</a:t>
            </a:r>
            <a:endParaRPr/>
          </a:p>
          <a:p>
            <a:pPr indent="-274320" lvl="0" marL="274320" rtl="0" algn="ctr">
              <a:spcBef>
                <a:spcPts val="600"/>
              </a:spcBef>
              <a:spcAft>
                <a:spcPts val="0"/>
              </a:spcAft>
              <a:buSzPts val="1400"/>
              <a:buNone/>
            </a:pPr>
            <a:r>
              <a:rPr b="1" lang="uk-UA" sz="2000"/>
              <a:t>Vocal fold dysfunction</a:t>
            </a:r>
            <a:r>
              <a:rPr lang="uk-UA" sz="2000"/>
              <a:t>. </a:t>
            </a:r>
            <a:endParaRPr/>
          </a:p>
          <a:p>
            <a:pPr indent="-274320" lvl="0" marL="274320" rtl="0" algn="l">
              <a:spcBef>
                <a:spcPts val="600"/>
              </a:spcBef>
              <a:spcAft>
                <a:spcPts val="0"/>
              </a:spcAft>
              <a:buSzPts val="1400"/>
              <a:buChar char="🞆"/>
            </a:pPr>
            <a:r>
              <a:rPr lang="uk-UA" sz="2000"/>
              <a:t>The most important factors in this group are overstraining of the vocal apparatus (during loud speaking, singing, shouting) against the background of reduced tone of the vocal folds.</a:t>
            </a:r>
            <a:endParaRPr/>
          </a:p>
          <a:p>
            <a:pPr indent="-274320" lvl="0" marL="274320" rtl="0" algn="l">
              <a:spcBef>
                <a:spcPts val="600"/>
              </a:spcBef>
              <a:spcAft>
                <a:spcPts val="0"/>
              </a:spcAft>
              <a:buSzPts val="1400"/>
              <a:buChar char="🞆"/>
            </a:pPr>
            <a:r>
              <a:rPr lang="uk-UA" sz="2000"/>
              <a:t>This forms an oval glottis when the maximum load is placed on the posterior larynx, mainly on the vocal cords of the arytenoid cartilage. </a:t>
            </a:r>
            <a:endParaRPr/>
          </a:p>
          <a:p>
            <a:pPr indent="-274320" lvl="0" marL="274320" rtl="0" algn="l">
              <a:spcBef>
                <a:spcPts val="600"/>
              </a:spcBef>
              <a:spcAft>
                <a:spcPts val="0"/>
              </a:spcAft>
              <a:buSzPts val="1400"/>
              <a:buChar char="🞆"/>
            </a:pPr>
            <a:r>
              <a:rPr lang="uk-UA" sz="2000"/>
              <a:t>This is known as </a:t>
            </a:r>
            <a:r>
              <a:rPr i="1" lang="uk-UA" sz="2000"/>
              <a:t>contact laryngeal granuloma </a:t>
            </a:r>
            <a:r>
              <a:rPr lang="uk-UA" sz="2000"/>
              <a:t>. </a:t>
            </a:r>
            <a:endParaRPr/>
          </a:p>
          <a:p>
            <a:pPr indent="-274320" lvl="0" marL="274320" rtl="0" algn="l">
              <a:spcBef>
                <a:spcPts val="600"/>
              </a:spcBef>
              <a:spcAft>
                <a:spcPts val="0"/>
              </a:spcAft>
              <a:buSzPts val="1400"/>
              <a:buChar char="🞆"/>
            </a:pPr>
            <a:r>
              <a:rPr lang="uk-UA" sz="2000"/>
              <a:t>It manifests as a granuloma on one fold and an ulcer on the other.</a:t>
            </a:r>
            <a:endParaRPr/>
          </a:p>
          <a:p>
            <a:pPr indent="-274320" lvl="0" marL="274320" rtl="0" algn="l">
              <a:spcBef>
                <a:spcPts val="600"/>
              </a:spcBef>
              <a:spcAft>
                <a:spcPts val="0"/>
              </a:spcAft>
              <a:buSzPts val="1400"/>
              <a:buChar char="🞆"/>
            </a:pPr>
            <a:r>
              <a:rPr lang="uk-UA" sz="2000"/>
              <a:t>It is often associated with psycho-emotional disorders.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id="315" name="Google Shape;315;p41"/>
          <p:cNvPicPr preferRelativeResize="0"/>
          <p:nvPr>
            <p:ph idx="1" type="body"/>
          </p:nvPr>
        </p:nvPicPr>
        <p:blipFill rotWithShape="1">
          <a:blip r:embed="rId3">
            <a:alphaModFix/>
          </a:blip>
          <a:srcRect b="15350" l="5571" r="4792" t="30562"/>
          <a:stretch/>
        </p:blipFill>
        <p:spPr>
          <a:xfrm>
            <a:off x="457200" y="1412776"/>
            <a:ext cx="7859216" cy="4311787"/>
          </a:xfrm>
          <a:prstGeom prst="rect">
            <a:avLst/>
          </a:prstGeom>
          <a:solidFill>
            <a:schemeClr val="lt1"/>
          </a:solidFill>
          <a:ln cap="flat" cmpd="sng" w="9525">
            <a:solidFill>
              <a:schemeClr val="lt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5"/>
          <p:cNvSpPr txBox="1"/>
          <p:nvPr>
            <p:ph type="title"/>
          </p:nvPr>
        </p:nvSpPr>
        <p:spPr>
          <a:xfrm>
            <a:off x="467544" y="260648"/>
            <a:ext cx="7467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Tumor-like neoplasms of the larynx.</a:t>
            </a:r>
            <a:endParaRPr/>
          </a:p>
        </p:txBody>
      </p:sp>
      <p:sp>
        <p:nvSpPr>
          <p:cNvPr id="153" name="Google Shape;153;p15"/>
          <p:cNvSpPr txBox="1"/>
          <p:nvPr>
            <p:ph idx="1" type="body"/>
          </p:nvPr>
        </p:nvSpPr>
        <p:spPr>
          <a:xfrm>
            <a:off x="467544" y="1340768"/>
            <a:ext cx="7467600" cy="4657728"/>
          </a:xfrm>
          <a:prstGeom prst="rect">
            <a:avLst/>
          </a:prstGeom>
          <a:noFill/>
          <a:ln>
            <a:noFill/>
          </a:ln>
        </p:spPr>
        <p:txBody>
          <a:bodyPr anchorCtr="0" anchor="t" bIns="45700" lIns="91425" spcFirstLastPara="1" rIns="91425" wrap="square" tIns="45700">
            <a:normAutofit/>
          </a:bodyPr>
          <a:lstStyle/>
          <a:p>
            <a:pPr indent="-274320" lvl="0" marL="274320" rtl="0" algn="ctr">
              <a:spcBef>
                <a:spcPts val="0"/>
              </a:spcBef>
              <a:spcAft>
                <a:spcPts val="0"/>
              </a:spcAft>
              <a:buSzPts val="1680"/>
              <a:buNone/>
            </a:pPr>
            <a:r>
              <a:rPr lang="uk-UA"/>
              <a:t>Among them are: </a:t>
            </a:r>
            <a:endParaRPr/>
          </a:p>
          <a:p>
            <a:pPr indent="-274320" lvl="0" marL="274320" rtl="0" algn="l">
              <a:spcBef>
                <a:spcPts val="600"/>
              </a:spcBef>
              <a:spcAft>
                <a:spcPts val="0"/>
              </a:spcAft>
              <a:buSzPts val="1680"/>
              <a:buChar char="🞆"/>
            </a:pPr>
            <a:r>
              <a:rPr lang="uk-UA"/>
              <a:t>singing nodules (screamer nodules);  </a:t>
            </a:r>
            <a:endParaRPr/>
          </a:p>
          <a:p>
            <a:pPr indent="-274320" lvl="0" marL="274320" rtl="0" algn="l">
              <a:spcBef>
                <a:spcPts val="600"/>
              </a:spcBef>
              <a:spcAft>
                <a:spcPts val="0"/>
              </a:spcAft>
              <a:buSzPts val="1680"/>
              <a:buChar char="🞆"/>
            </a:pPr>
            <a:r>
              <a:rPr lang="uk-UA"/>
              <a:t>chronic swelling of the vocal folds (Reinke-Haekema); </a:t>
            </a:r>
            <a:endParaRPr/>
          </a:p>
          <a:p>
            <a:pPr indent="-274320" lvl="0" marL="274320" rtl="0" algn="l">
              <a:spcBef>
                <a:spcPts val="600"/>
              </a:spcBef>
              <a:spcAft>
                <a:spcPts val="0"/>
              </a:spcAft>
              <a:buSzPts val="1680"/>
              <a:buChar char="🞆"/>
            </a:pPr>
            <a:r>
              <a:rPr lang="uk-UA"/>
              <a:t>cysts of the larynx; </a:t>
            </a:r>
            <a:endParaRPr/>
          </a:p>
          <a:p>
            <a:pPr indent="-274320" lvl="0" marL="274320" rtl="0" algn="l">
              <a:spcBef>
                <a:spcPts val="600"/>
              </a:spcBef>
              <a:spcAft>
                <a:spcPts val="0"/>
              </a:spcAft>
              <a:buSzPts val="1680"/>
              <a:buChar char="🞆"/>
            </a:pPr>
            <a:r>
              <a:rPr lang="uk-UA"/>
              <a:t>laryngocele; </a:t>
            </a:r>
            <a:endParaRPr/>
          </a:p>
          <a:p>
            <a:pPr indent="-274320" lvl="0" marL="274320" rtl="0" algn="l">
              <a:spcBef>
                <a:spcPts val="600"/>
              </a:spcBef>
              <a:spcAft>
                <a:spcPts val="0"/>
              </a:spcAft>
              <a:buSzPts val="1680"/>
              <a:buChar char="🞆"/>
            </a:pPr>
            <a:r>
              <a:rPr lang="uk-UA"/>
              <a:t>post-intubation granulomas; </a:t>
            </a:r>
            <a:endParaRPr/>
          </a:p>
          <a:p>
            <a:pPr indent="-274320" lvl="0" marL="274320" rtl="0" algn="l">
              <a:spcBef>
                <a:spcPts val="600"/>
              </a:spcBef>
              <a:spcAft>
                <a:spcPts val="0"/>
              </a:spcAft>
              <a:buSzPts val="1680"/>
              <a:buChar char="🞆"/>
            </a:pPr>
            <a:r>
              <a:rPr lang="uk-UA"/>
              <a:t>contact granulomas.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2"/>
          <p:cNvSpPr txBox="1"/>
          <p:nvPr>
            <p:ph type="title"/>
          </p:nvPr>
        </p:nvSpPr>
        <p:spPr>
          <a:xfrm flipH="1" rot="10800000">
            <a:off x="457200" y="229038"/>
            <a:ext cx="7467600" cy="456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321" name="Google Shape;321;p42"/>
          <p:cNvSpPr txBox="1"/>
          <p:nvPr>
            <p:ph idx="1" type="body"/>
          </p:nvPr>
        </p:nvSpPr>
        <p:spPr>
          <a:xfrm>
            <a:off x="457200" y="1052736"/>
            <a:ext cx="7787100" cy="54213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1540"/>
              <a:buChar char="🞆"/>
            </a:pPr>
            <a:r>
              <a:rPr lang="uk-UA" sz="2200"/>
              <a:t>In some cases, the cause of the disease cannot be determined - such laryngeal granulomas are considered </a:t>
            </a:r>
            <a:r>
              <a:rPr i="1" lang="uk-UA" sz="2200"/>
              <a:t>idiopathic.</a:t>
            </a:r>
            <a:endParaRPr/>
          </a:p>
          <a:p>
            <a:pPr indent="-274320" lvl="0" marL="274320" rtl="0" algn="l">
              <a:spcBef>
                <a:spcPts val="600"/>
              </a:spcBef>
              <a:spcAft>
                <a:spcPts val="0"/>
              </a:spcAft>
              <a:buSzPts val="1540"/>
              <a:buChar char="🞆"/>
            </a:pPr>
            <a:r>
              <a:rPr lang="uk-UA" sz="2200"/>
              <a:t> It is also not uncommon for a patient to have more than one aetiological factor. </a:t>
            </a:r>
            <a:endParaRPr/>
          </a:p>
          <a:p>
            <a:pPr indent="-274320" lvl="0" marL="274320" rtl="0" algn="l">
              <a:spcBef>
                <a:spcPts val="600"/>
              </a:spcBef>
              <a:spcAft>
                <a:spcPts val="0"/>
              </a:spcAft>
              <a:buSzPts val="1540"/>
              <a:buChar char="🞆"/>
            </a:pPr>
            <a:r>
              <a:rPr lang="uk-UA" sz="2200"/>
              <a:t>Recurrence of laryngeal lesions after treatment may be due to </a:t>
            </a:r>
            <a:endParaRPr/>
          </a:p>
          <a:p>
            <a:pPr indent="-274320" lvl="0" marL="274320" rtl="0" algn="l">
              <a:spcBef>
                <a:spcPts val="600"/>
              </a:spcBef>
              <a:spcAft>
                <a:spcPts val="0"/>
              </a:spcAft>
              <a:buSzPts val="1540"/>
              <a:buFont typeface="Noto Sans Symbols"/>
              <a:buChar char="⮚"/>
            </a:pPr>
            <a:r>
              <a:rPr lang="uk-UA" sz="2200"/>
              <a:t>All of the above reasons have not been eliminated,</a:t>
            </a:r>
            <a:endParaRPr/>
          </a:p>
          <a:p>
            <a:pPr indent="-274320" lvl="0" marL="274320" rtl="0" algn="l">
              <a:spcBef>
                <a:spcPts val="600"/>
              </a:spcBef>
              <a:spcAft>
                <a:spcPts val="0"/>
              </a:spcAft>
              <a:buSzPts val="1540"/>
              <a:buFont typeface="Noto Sans Symbols"/>
              <a:buChar char="⮚"/>
            </a:pPr>
            <a:r>
              <a:rPr lang="uk-UA" sz="2200"/>
              <a:t>Chronic infection foci were not identified and eliminated: </a:t>
            </a:r>
            <a:endParaRPr/>
          </a:p>
          <a:p>
            <a:pPr indent="-274320" lvl="0" marL="274320" rtl="0" algn="l">
              <a:spcBef>
                <a:spcPts val="600"/>
              </a:spcBef>
              <a:spcAft>
                <a:spcPts val="0"/>
              </a:spcAft>
              <a:buSzPts val="1540"/>
              <a:buFont typeface="Arial"/>
              <a:buChar char="•"/>
            </a:pPr>
            <a:r>
              <a:rPr lang="uk-UA" sz="2200"/>
              <a:t>Chronic tonsillitis, </a:t>
            </a:r>
            <a:endParaRPr/>
          </a:p>
          <a:p>
            <a:pPr indent="-274320" lvl="0" marL="274320" rtl="0" algn="l">
              <a:spcBef>
                <a:spcPts val="600"/>
              </a:spcBef>
              <a:spcAft>
                <a:spcPts val="0"/>
              </a:spcAft>
              <a:buSzPts val="1540"/>
              <a:buFont typeface="Arial"/>
              <a:buChar char="•"/>
            </a:pPr>
            <a:r>
              <a:rPr lang="uk-UA" sz="2200"/>
              <a:t>Chronic sinusitis, </a:t>
            </a:r>
            <a:endParaRPr/>
          </a:p>
          <a:p>
            <a:pPr indent="-274320" lvl="0" marL="274320" rtl="0" algn="l">
              <a:spcBef>
                <a:spcPts val="600"/>
              </a:spcBef>
              <a:spcAft>
                <a:spcPts val="0"/>
              </a:spcAft>
              <a:buSzPts val="1540"/>
              <a:buFont typeface="Arial"/>
              <a:buChar char="•"/>
            </a:pPr>
            <a:r>
              <a:rPr lang="uk-UA" sz="2200"/>
              <a:t>Caries, </a:t>
            </a:r>
            <a:endParaRPr/>
          </a:p>
          <a:p>
            <a:pPr indent="-274320" lvl="0" marL="274320" rtl="0" algn="l">
              <a:spcBef>
                <a:spcPts val="600"/>
              </a:spcBef>
              <a:spcAft>
                <a:spcPts val="0"/>
              </a:spcAft>
              <a:buSzPts val="1540"/>
              <a:buFont typeface="Arial"/>
              <a:buChar char="•"/>
            </a:pPr>
            <a:r>
              <a:rPr lang="uk-UA" sz="2200"/>
              <a:t>Chronic lesions of the bronchopulmonary tree.</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3"/>
          <p:cNvSpPr txBox="1"/>
          <p:nvPr>
            <p:ph type="title"/>
          </p:nvPr>
        </p:nvSpPr>
        <p:spPr>
          <a:xfrm>
            <a:off x="457200" y="274638"/>
            <a:ext cx="74676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Pathogenesis</a:t>
            </a:r>
            <a:endParaRPr/>
          </a:p>
        </p:txBody>
      </p:sp>
      <p:sp>
        <p:nvSpPr>
          <p:cNvPr id="327" name="Google Shape;327;p43"/>
          <p:cNvSpPr txBox="1"/>
          <p:nvPr>
            <p:ph idx="1" type="body"/>
          </p:nvPr>
        </p:nvSpPr>
        <p:spPr>
          <a:xfrm>
            <a:off x="179512" y="1124744"/>
            <a:ext cx="4176600" cy="50475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70000"/>
              <a:buChar char="🞆"/>
            </a:pPr>
            <a:r>
              <a:rPr lang="uk-UA"/>
              <a:t>During intubation, the mucous membrane is more often damaged in the narrow part of the larynx - in the area of the glottis, in its posterior part.</a:t>
            </a:r>
            <a:endParaRPr/>
          </a:p>
          <a:p>
            <a:pPr indent="-274320" lvl="0" marL="274320" rtl="0" algn="l">
              <a:spcBef>
                <a:spcPts val="600"/>
              </a:spcBef>
              <a:spcAft>
                <a:spcPts val="0"/>
              </a:spcAft>
              <a:buSzPct val="70000"/>
              <a:buChar char="🞆"/>
            </a:pPr>
            <a:r>
              <a:rPr lang="uk-UA"/>
              <a:t>The most typical localisation of postintubation granulomas is the vocal processes of the cricoid cartilage, the subepithelial layer of which is tightly fused to the cricoid cartilage.</a:t>
            </a:r>
            <a:endParaRPr/>
          </a:p>
          <a:p>
            <a:pPr indent="-175641" lvl="0" marL="274320" rtl="0" algn="l">
              <a:spcBef>
                <a:spcPts val="600"/>
              </a:spcBef>
              <a:spcAft>
                <a:spcPts val="0"/>
              </a:spcAft>
              <a:buSzPct val="70000"/>
              <a:buNone/>
            </a:pPr>
            <a:r>
              <a:t/>
            </a:r>
            <a:endParaRPr/>
          </a:p>
        </p:txBody>
      </p:sp>
      <p:pic>
        <p:nvPicPr>
          <p:cNvPr descr="юнош. папилломатоз.jpg" id="328" name="Google Shape;328;p43"/>
          <p:cNvPicPr preferRelativeResize="0"/>
          <p:nvPr>
            <p:ph idx="2" type="body"/>
          </p:nvPr>
        </p:nvPicPr>
        <p:blipFill rotWithShape="1">
          <a:blip r:embed="rId3">
            <a:alphaModFix/>
          </a:blip>
          <a:srcRect b="0" l="0" r="0" t="0"/>
          <a:stretch/>
        </p:blipFill>
        <p:spPr>
          <a:xfrm>
            <a:off x="4427984" y="1196752"/>
            <a:ext cx="4104600" cy="4752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4"/>
          <p:cNvSpPr txBox="1"/>
          <p:nvPr>
            <p:ph type="title"/>
          </p:nvPr>
        </p:nvSpPr>
        <p:spPr>
          <a:xfrm>
            <a:off x="457200" y="274638"/>
            <a:ext cx="7467600" cy="57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334" name="Google Shape;334;p44"/>
          <p:cNvSpPr txBox="1"/>
          <p:nvPr>
            <p:ph idx="1" type="body"/>
          </p:nvPr>
        </p:nvSpPr>
        <p:spPr>
          <a:xfrm>
            <a:off x="457200" y="332656"/>
            <a:ext cx="7931100" cy="6141300"/>
          </a:xfrm>
          <a:prstGeom prst="rect">
            <a:avLst/>
          </a:prstGeom>
          <a:noFill/>
          <a:ln>
            <a:noFill/>
          </a:ln>
        </p:spPr>
        <p:txBody>
          <a:bodyPr anchorCtr="0" anchor="t" bIns="45700" lIns="91425" spcFirstLastPara="1" rIns="91425" wrap="square" tIns="45700">
            <a:normAutofit fontScale="92500" lnSpcReduction="20000"/>
          </a:bodyPr>
          <a:lstStyle/>
          <a:p>
            <a:pPr indent="-266985" lvl="0" marL="274320" rtl="0" algn="l">
              <a:spcBef>
                <a:spcPts val="0"/>
              </a:spcBef>
              <a:spcAft>
                <a:spcPts val="0"/>
              </a:spcAft>
              <a:buSzPct val="70000"/>
              <a:buChar char="🞆"/>
            </a:pPr>
            <a:r>
              <a:rPr lang="uk-UA" sz="2200"/>
              <a:t>In women, the laryngeal mucosa is much thinner than in men, making it more susceptible to injury during invasive manipulation, which explains the higher incidence of intubation granulomas in women. </a:t>
            </a:r>
            <a:endParaRPr/>
          </a:p>
          <a:p>
            <a:pPr indent="-266985" lvl="0" marL="274320" rtl="0" algn="l">
              <a:spcBef>
                <a:spcPts val="600"/>
              </a:spcBef>
              <a:spcAft>
                <a:spcPts val="0"/>
              </a:spcAft>
              <a:buSzPct val="70000"/>
              <a:buChar char="🞆"/>
            </a:pPr>
            <a:r>
              <a:rPr lang="uk-UA" sz="2200"/>
              <a:t>In response to single or chronic trauma (with prolonged pressure on the intubation tube), the mucosa is damaged/ulcerated, an inflammatory process develops, followed by excessive growth of granulation tissue.</a:t>
            </a:r>
            <a:endParaRPr/>
          </a:p>
          <a:p>
            <a:pPr indent="-266985" lvl="0" marL="274320" rtl="0" algn="l">
              <a:spcBef>
                <a:spcPts val="600"/>
              </a:spcBef>
              <a:spcAft>
                <a:spcPts val="0"/>
              </a:spcAft>
              <a:buSzPct val="70000"/>
              <a:buChar char="🞆"/>
            </a:pPr>
            <a:r>
              <a:rPr lang="uk-UA" sz="2200"/>
              <a:t>A number of patients with laryngeal granulomas have a tendency towards connective tissue hyperplasia and pathological scarring, suggesting a link between the formation of keloid scars on the skin and laryngeal granulomas.</a:t>
            </a:r>
            <a:endParaRPr/>
          </a:p>
          <a:p>
            <a:pPr indent="-266985" lvl="0" marL="274320" rtl="0" algn="l">
              <a:spcBef>
                <a:spcPts val="600"/>
              </a:spcBef>
              <a:spcAft>
                <a:spcPts val="0"/>
              </a:spcAft>
              <a:buSzPct val="70000"/>
              <a:buChar char="🞆"/>
            </a:pPr>
            <a:r>
              <a:rPr lang="uk-UA" sz="2200"/>
              <a:t>Granulomas in the background of LFR are more common in men.</a:t>
            </a:r>
            <a:endParaRPr/>
          </a:p>
          <a:p>
            <a:pPr indent="-266985" lvl="0" marL="274320" rtl="0" algn="l">
              <a:spcBef>
                <a:spcPts val="600"/>
              </a:spcBef>
              <a:spcAft>
                <a:spcPts val="0"/>
              </a:spcAft>
              <a:buSzPct val="70000"/>
              <a:buChar char="🞆"/>
            </a:pPr>
            <a:r>
              <a:rPr lang="uk-UA" sz="2200"/>
              <a:t>During LFR, chemically aggressive components of the reflux (hydrochloric acid, pepsin) have an additional traumatising effect.</a:t>
            </a:r>
            <a:endParaRPr/>
          </a:p>
          <a:p>
            <a:pPr indent="-176530" lvl="0" marL="274320" rtl="0" algn="l">
              <a:spcBef>
                <a:spcPts val="600"/>
              </a:spcBef>
              <a:spcAft>
                <a:spcPts val="0"/>
              </a:spcAft>
              <a:buSzPct val="70000"/>
              <a:buNone/>
            </a:pPr>
            <a:r>
              <a:t/>
            </a:r>
            <a:endParaRPr sz="2200"/>
          </a:p>
          <a:p>
            <a:pPr indent="-167640" lvl="0" marL="274320" rtl="0" algn="l">
              <a:spcBef>
                <a:spcPts val="600"/>
              </a:spcBef>
              <a:spcAft>
                <a:spcPts val="0"/>
              </a:spcAft>
              <a:buSzPct val="70000"/>
              <a:buNone/>
            </a:pPr>
            <a:r>
              <a:t/>
            </a:r>
            <a:endParaRPr/>
          </a:p>
          <a:p>
            <a:pPr indent="-167640" lvl="0" marL="274320" rtl="0" algn="l">
              <a:spcBef>
                <a:spcPts val="600"/>
              </a:spcBef>
              <a:spcAft>
                <a:spcPts val="0"/>
              </a:spcAft>
              <a:buSzPct val="70000"/>
              <a:buNone/>
            </a:pPr>
            <a:r>
              <a:t/>
            </a:r>
            <a:endParaRPr/>
          </a:p>
          <a:p>
            <a:pPr indent="-167640" lvl="0" marL="274320" rtl="0" algn="l">
              <a:spcBef>
                <a:spcPts val="600"/>
              </a:spcBef>
              <a:spcAft>
                <a:spcPts val="0"/>
              </a:spcAft>
              <a:buSzPct val="7000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5"/>
          <p:cNvSpPr txBox="1"/>
          <p:nvPr>
            <p:ph type="title"/>
          </p:nvPr>
        </p:nvSpPr>
        <p:spPr>
          <a:xfrm>
            <a:off x="457200" y="274638"/>
            <a:ext cx="7467600" cy="1299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Century Schoolbook"/>
              <a:buNone/>
            </a:pPr>
            <a:r>
              <a:rPr lang="uk-UA"/>
              <a:t> </a:t>
            </a:r>
            <a:endParaRPr/>
          </a:p>
        </p:txBody>
      </p:sp>
      <p:sp>
        <p:nvSpPr>
          <p:cNvPr id="340" name="Google Shape;340;p45"/>
          <p:cNvSpPr txBox="1"/>
          <p:nvPr>
            <p:ph idx="1" type="body"/>
          </p:nvPr>
        </p:nvSpPr>
        <p:spPr>
          <a:xfrm>
            <a:off x="457200" y="404664"/>
            <a:ext cx="8147100" cy="6069300"/>
          </a:xfrm>
          <a:prstGeom prst="rect">
            <a:avLst/>
          </a:prstGeom>
          <a:noFill/>
          <a:ln>
            <a:noFill/>
          </a:ln>
        </p:spPr>
        <p:txBody>
          <a:bodyPr anchorCtr="0" anchor="t" bIns="45700" lIns="91425" spcFirstLastPara="1" rIns="91425" wrap="square" tIns="45700">
            <a:normAutofit lnSpcReduction="20000"/>
          </a:bodyPr>
          <a:lstStyle/>
          <a:p>
            <a:pPr indent="-274320" lvl="0" marL="274320" rtl="0" algn="l">
              <a:spcBef>
                <a:spcPts val="0"/>
              </a:spcBef>
              <a:spcAft>
                <a:spcPts val="0"/>
              </a:spcAft>
              <a:buSzPts val="1680"/>
              <a:buNone/>
            </a:pPr>
            <a:r>
              <a:rPr lang="uk-UA"/>
              <a:t>Laryngeal granulomas are classified according to the length of time they have been present:</a:t>
            </a:r>
            <a:endParaRPr/>
          </a:p>
          <a:p>
            <a:pPr indent="-282321" lvl="0" marL="274320" rtl="0" algn="l">
              <a:spcBef>
                <a:spcPts val="600"/>
              </a:spcBef>
              <a:spcAft>
                <a:spcPts val="0"/>
              </a:spcAft>
              <a:buSzPts val="1680"/>
              <a:buChar char="🞆"/>
            </a:pPr>
            <a:r>
              <a:rPr lang="uk-UA"/>
              <a:t>Immature - their "age" is between 2 and 5 weeks; </a:t>
            </a:r>
            <a:endParaRPr/>
          </a:p>
          <a:p>
            <a:pPr indent="-282321" lvl="0" marL="274320" rtl="0" algn="l">
              <a:spcBef>
                <a:spcPts val="600"/>
              </a:spcBef>
              <a:spcAft>
                <a:spcPts val="0"/>
              </a:spcAft>
              <a:buSzPts val="1680"/>
              <a:buFont typeface="Noto Sans Symbols"/>
              <a:buChar char="⮚"/>
            </a:pPr>
            <a:r>
              <a:rPr lang="uk-UA"/>
              <a:t>are bright red in colour, </a:t>
            </a:r>
            <a:endParaRPr/>
          </a:p>
          <a:p>
            <a:pPr indent="-282321" lvl="0" marL="274320" rtl="0" algn="l">
              <a:spcBef>
                <a:spcPts val="600"/>
              </a:spcBef>
              <a:spcAft>
                <a:spcPts val="0"/>
              </a:spcAft>
              <a:buSzPts val="1680"/>
              <a:buFont typeface="Noto Sans Symbols"/>
              <a:buChar char="⮚"/>
            </a:pPr>
            <a:r>
              <a:rPr lang="uk-UA"/>
              <a:t>uneven, bumpy surface, </a:t>
            </a:r>
            <a:endParaRPr/>
          </a:p>
          <a:p>
            <a:pPr indent="-282321" lvl="0" marL="274320" rtl="0" algn="l">
              <a:spcBef>
                <a:spcPts val="600"/>
              </a:spcBef>
              <a:spcAft>
                <a:spcPts val="0"/>
              </a:spcAft>
              <a:buSzPts val="1680"/>
              <a:buFont typeface="Noto Sans Symbols"/>
              <a:buChar char="⮚"/>
            </a:pPr>
            <a:r>
              <a:rPr lang="uk-UA"/>
              <a:t>Bleed easily on contact,</a:t>
            </a:r>
            <a:endParaRPr/>
          </a:p>
          <a:p>
            <a:pPr indent="-282321" lvl="0" marL="274320" rtl="0" algn="l">
              <a:spcBef>
                <a:spcPts val="600"/>
              </a:spcBef>
              <a:spcAft>
                <a:spcPts val="0"/>
              </a:spcAft>
              <a:buSzPts val="1680"/>
              <a:buFont typeface="Noto Sans Symbols"/>
              <a:buChar char="⮚"/>
            </a:pPr>
            <a:r>
              <a:rPr lang="uk-UA"/>
              <a:t>have a broad base;</a:t>
            </a:r>
            <a:endParaRPr/>
          </a:p>
          <a:p>
            <a:pPr indent="-282321" lvl="0" marL="274320" rtl="0" algn="l">
              <a:spcBef>
                <a:spcPts val="600"/>
              </a:spcBef>
              <a:spcAft>
                <a:spcPts val="0"/>
              </a:spcAft>
              <a:buSzPts val="1680"/>
              <a:buChar char="🞆"/>
            </a:pPr>
            <a:r>
              <a:rPr lang="uk-UA"/>
              <a:t>Mature - over 5 weeks old, </a:t>
            </a:r>
            <a:endParaRPr/>
          </a:p>
          <a:p>
            <a:pPr indent="-282321" lvl="0" marL="274320" rtl="0" algn="l">
              <a:spcBef>
                <a:spcPts val="600"/>
              </a:spcBef>
              <a:spcAft>
                <a:spcPts val="0"/>
              </a:spcAft>
              <a:buSzPts val="1680"/>
              <a:buFont typeface="Noto Sans Symbols"/>
              <a:buChar char="⮚"/>
            </a:pPr>
            <a:r>
              <a:rPr lang="uk-UA"/>
              <a:t>have a smooth, shiny surface, </a:t>
            </a:r>
            <a:endParaRPr/>
          </a:p>
          <a:p>
            <a:pPr indent="-282321" lvl="0" marL="274320" rtl="0" algn="l">
              <a:spcBef>
                <a:spcPts val="600"/>
              </a:spcBef>
              <a:spcAft>
                <a:spcPts val="0"/>
              </a:spcAft>
              <a:buSzPts val="1680"/>
              <a:buFont typeface="Noto Sans Symbols"/>
              <a:buChar char="⮚"/>
            </a:pPr>
            <a:r>
              <a:rPr lang="uk-UA"/>
              <a:t>Pale pink colour, </a:t>
            </a:r>
            <a:endParaRPr/>
          </a:p>
          <a:p>
            <a:pPr indent="-282321" lvl="0" marL="274320" rtl="0" algn="l">
              <a:spcBef>
                <a:spcPts val="600"/>
              </a:spcBef>
              <a:spcAft>
                <a:spcPts val="0"/>
              </a:spcAft>
              <a:buSzPts val="1680"/>
              <a:buFont typeface="Noto Sans Symbols"/>
              <a:buChar char="⮚"/>
            </a:pPr>
            <a:r>
              <a:rPr lang="uk-UA"/>
              <a:t>Well defined vascular pattern, </a:t>
            </a:r>
            <a:endParaRPr/>
          </a:p>
          <a:p>
            <a:pPr indent="-282321" lvl="0" marL="274320" rtl="0" algn="l">
              <a:spcBef>
                <a:spcPts val="600"/>
              </a:spcBef>
              <a:spcAft>
                <a:spcPts val="0"/>
              </a:spcAft>
              <a:buSzPts val="1680"/>
              <a:buFont typeface="Noto Sans Symbols"/>
              <a:buChar char="⮚"/>
            </a:pPr>
            <a:r>
              <a:rPr lang="uk-UA"/>
              <a:t>are not prone to bleeding, </a:t>
            </a:r>
            <a:endParaRPr/>
          </a:p>
          <a:p>
            <a:pPr indent="-282321" lvl="0" marL="274320" rtl="0" algn="l">
              <a:spcBef>
                <a:spcPts val="600"/>
              </a:spcBef>
              <a:spcAft>
                <a:spcPts val="0"/>
              </a:spcAft>
              <a:buSzPts val="1680"/>
              <a:buFont typeface="Noto Sans Symbols"/>
              <a:buChar char="⮚"/>
            </a:pPr>
            <a:r>
              <a:rPr lang="uk-UA"/>
              <a:t>can have a leg.</a:t>
            </a:r>
            <a:endParaRPr/>
          </a:p>
          <a:p>
            <a:pPr indent="-282321" lvl="0" marL="274320" rtl="0" algn="l">
              <a:spcBef>
                <a:spcPts val="600"/>
              </a:spcBef>
              <a:spcAft>
                <a:spcPts val="0"/>
              </a:spcAft>
              <a:buSzPts val="1680"/>
              <a:buChar char="🞆"/>
            </a:pPr>
            <a:r>
              <a:rPr lang="uk-UA"/>
              <a:t>There is also a distinction between primary and recurrent tumours.</a:t>
            </a:r>
            <a:endParaRPr/>
          </a:p>
          <a:p>
            <a:pPr indent="-282321" lvl="0" marL="274320" rtl="0" algn="l">
              <a:spcBef>
                <a:spcPts val="600"/>
              </a:spcBef>
              <a:spcAft>
                <a:spcPts val="0"/>
              </a:spcAft>
              <a:buSzPts val="1680"/>
              <a:buChar char="🞆"/>
            </a:pPr>
            <a:r>
              <a:rPr lang="uk-UA"/>
              <a:t>The process may be unilateral or bilateral.</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6"/>
          <p:cNvSpPr txBox="1"/>
          <p:nvPr>
            <p:ph type="title"/>
          </p:nvPr>
        </p:nvSpPr>
        <p:spPr>
          <a:xfrm>
            <a:off x="457200" y="274638"/>
            <a:ext cx="7467600" cy="579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2"/>
              </a:buClr>
              <a:buSzPts val="2200"/>
              <a:buFont typeface="Century Schoolbook"/>
              <a:buNone/>
            </a:pPr>
            <a:r>
              <a:t/>
            </a:r>
            <a:endParaRPr sz="2200"/>
          </a:p>
        </p:txBody>
      </p:sp>
      <p:sp>
        <p:nvSpPr>
          <p:cNvPr id="346" name="Google Shape;346;p46"/>
          <p:cNvSpPr txBox="1"/>
          <p:nvPr>
            <p:ph idx="1" type="body"/>
          </p:nvPr>
        </p:nvSpPr>
        <p:spPr>
          <a:xfrm>
            <a:off x="457200" y="548680"/>
            <a:ext cx="8003100" cy="59253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540"/>
              <a:buNone/>
            </a:pPr>
            <a:r>
              <a:rPr lang="uk-UA" sz="2200"/>
              <a:t>According to the prevalence, phonation and respiratory impairment, there are four degrees of the pathological process:</a:t>
            </a:r>
            <a:endParaRPr/>
          </a:p>
          <a:p>
            <a:pPr indent="0" lvl="0" marL="0" rtl="0" algn="l">
              <a:spcBef>
                <a:spcPts val="0"/>
              </a:spcBef>
              <a:spcAft>
                <a:spcPts val="0"/>
              </a:spcAft>
              <a:buSzPts val="1540"/>
              <a:buNone/>
            </a:pPr>
            <a:r>
              <a:t/>
            </a:r>
            <a:endParaRPr sz="2200"/>
          </a:p>
          <a:p>
            <a:pPr indent="0" lvl="0" marL="0" rtl="0" algn="l">
              <a:spcBef>
                <a:spcPts val="0"/>
              </a:spcBef>
              <a:spcAft>
                <a:spcPts val="0"/>
              </a:spcAft>
              <a:buSzPts val="1540"/>
              <a:buNone/>
            </a:pPr>
            <a:r>
              <a:rPr lang="uk-UA" sz="2200"/>
              <a:t>   Grade 1 - granuloma does not extend beyond the vocal fold, does not cause narrowing of the vocal fold; </a:t>
            </a:r>
            <a:endParaRPr/>
          </a:p>
          <a:p>
            <a:pPr indent="0" lvl="0" marL="274320" rtl="0" algn="l">
              <a:spcBef>
                <a:spcPts val="0"/>
              </a:spcBef>
              <a:spcAft>
                <a:spcPts val="0"/>
              </a:spcAft>
              <a:buSzPts val="1540"/>
              <a:buNone/>
            </a:pPr>
            <a:r>
              <a:rPr lang="uk-UA" sz="2200"/>
              <a:t> Grade 2 - during inhalation, the granuloma extends beyond the vocal fold by 2-3 mm on one side or 1-2 mm on each side, but phonation and breathing are not disturbed;</a:t>
            </a:r>
            <a:endParaRPr/>
          </a:p>
          <a:p>
            <a:pPr indent="0" lvl="0" marL="274320" rtl="0" algn="l">
              <a:spcBef>
                <a:spcPts val="0"/>
              </a:spcBef>
              <a:spcAft>
                <a:spcPts val="0"/>
              </a:spcAft>
              <a:buSzPts val="1540"/>
              <a:buNone/>
            </a:pPr>
            <a:r>
              <a:rPr lang="uk-UA" sz="2200"/>
              <a:t>Grade 3 - the granuloma protrudes from the vocal fold by 4-5 mm unilaterally or 3 mm bilaterally, preventing the vocal folds from closing during phonation and causing voice disorders;</a:t>
            </a:r>
            <a:endParaRPr/>
          </a:p>
          <a:p>
            <a:pPr indent="0" lvl="0" marL="274320" rtl="0" algn="l">
              <a:spcBef>
                <a:spcPts val="0"/>
              </a:spcBef>
              <a:spcAft>
                <a:spcPts val="0"/>
              </a:spcAft>
              <a:buSzPts val="1540"/>
              <a:buNone/>
            </a:pPr>
            <a:r>
              <a:rPr lang="uk-UA" sz="2200"/>
              <a:t>Grade 4 - granuloma protruding &amp;gt;5 mm on one side, narrowing the vocal fold, causing phonation and respiratory problems</a:t>
            </a:r>
            <a:endParaRPr sz="22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47"/>
          <p:cNvSpPr txBox="1"/>
          <p:nvPr>
            <p:ph type="title"/>
          </p:nvPr>
        </p:nvSpPr>
        <p:spPr>
          <a:xfrm>
            <a:off x="457200" y="274638"/>
            <a:ext cx="7467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Symptoms of laryngeal granuloma </a:t>
            </a:r>
            <a:endParaRPr/>
          </a:p>
        </p:txBody>
      </p:sp>
      <p:sp>
        <p:nvSpPr>
          <p:cNvPr id="352" name="Google Shape;352;p47"/>
          <p:cNvSpPr txBox="1"/>
          <p:nvPr>
            <p:ph idx="1" type="body"/>
          </p:nvPr>
        </p:nvSpPr>
        <p:spPr>
          <a:xfrm>
            <a:off x="457200" y="1268760"/>
            <a:ext cx="8075100" cy="52053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70000"/>
              <a:buChar char="🞆"/>
            </a:pPr>
            <a:r>
              <a:rPr lang="uk-UA"/>
              <a:t>The first symptoms of the disease usually appear within 2 to 6 months of the traumatic exposure. </a:t>
            </a:r>
            <a:endParaRPr/>
          </a:p>
          <a:p>
            <a:pPr indent="-274320" lvl="0" marL="274320" rtl="0" algn="l">
              <a:spcBef>
                <a:spcPts val="600"/>
              </a:spcBef>
              <a:spcAft>
                <a:spcPts val="0"/>
              </a:spcAft>
              <a:buSzPct val="70000"/>
              <a:buChar char="🞆"/>
            </a:pPr>
            <a:r>
              <a:rPr lang="uk-UA"/>
              <a:t>Early signs of laryngeal granuloma include pain when swallowing, throat irritation and a foreign body sensation. </a:t>
            </a:r>
            <a:endParaRPr/>
          </a:p>
          <a:p>
            <a:pPr indent="-274320" lvl="0" marL="274320" rtl="0" algn="l">
              <a:spcBef>
                <a:spcPts val="600"/>
              </a:spcBef>
              <a:spcAft>
                <a:spcPts val="0"/>
              </a:spcAft>
              <a:buSzPct val="70000"/>
              <a:buChar char="🞆"/>
            </a:pPr>
            <a:r>
              <a:rPr lang="uk-UA"/>
              <a:t>Other characteristic symptoms include a constant need to cough, weakness and hoarseness of the voice (dysphonia). </a:t>
            </a:r>
            <a:endParaRPr/>
          </a:p>
          <a:p>
            <a:pPr indent="-274320" lvl="0" marL="274320" rtl="0" algn="l">
              <a:spcBef>
                <a:spcPts val="600"/>
              </a:spcBef>
              <a:spcAft>
                <a:spcPts val="0"/>
              </a:spcAft>
              <a:buSzPct val="70000"/>
              <a:buChar char="🞆"/>
            </a:pPr>
            <a:r>
              <a:rPr lang="uk-UA"/>
              <a:t>Bilateral granulomas are associated with pain in the neck that is independent of phonation or swallowing.</a:t>
            </a:r>
            <a:endParaRPr/>
          </a:p>
          <a:p>
            <a:pPr indent="-274320" lvl="0" marL="274320" rtl="0" algn="l">
              <a:spcBef>
                <a:spcPts val="600"/>
              </a:spcBef>
              <a:spcAft>
                <a:spcPts val="0"/>
              </a:spcAft>
              <a:buSzPct val="70000"/>
              <a:buChar char="🞆"/>
            </a:pPr>
            <a:r>
              <a:rPr lang="uk-UA"/>
              <a:t>You may experience episodes of sleep apnoea and snoring.</a:t>
            </a:r>
            <a:endParaRPr/>
          </a:p>
          <a:p>
            <a:pPr indent="-274320" lvl="0" marL="274320" rtl="0" algn="l">
              <a:spcBef>
                <a:spcPts val="600"/>
              </a:spcBef>
              <a:spcAft>
                <a:spcPts val="0"/>
              </a:spcAft>
              <a:buSzPct val="70000"/>
              <a:buChar char="🞆"/>
            </a:pPr>
            <a:r>
              <a:rPr lang="uk-UA"/>
              <a:t>Large granulomas that narrow the airways cause inspiratory dyspnoea and choking.</a:t>
            </a:r>
            <a:endParaRPr/>
          </a:p>
          <a:p>
            <a:pPr indent="-274320" lvl="0" marL="274320" rtl="0" algn="l">
              <a:spcBef>
                <a:spcPts val="600"/>
              </a:spcBef>
              <a:spcAft>
                <a:spcPts val="0"/>
              </a:spcAft>
              <a:buSzPct val="70000"/>
              <a:buChar char="🞆"/>
            </a:pPr>
            <a:r>
              <a:rPr lang="uk-UA"/>
              <a:t>If you have laryngoesophageal reflux, other symptoms may include heartburn, acid reflux and a persistent cough.</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8"/>
          <p:cNvSpPr txBox="1"/>
          <p:nvPr>
            <p:ph type="title"/>
          </p:nvPr>
        </p:nvSpPr>
        <p:spPr>
          <a:xfrm>
            <a:off x="457200" y="274638"/>
            <a:ext cx="7467600" cy="7782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Diagnostics</a:t>
            </a:r>
            <a:endParaRPr/>
          </a:p>
        </p:txBody>
      </p:sp>
      <p:sp>
        <p:nvSpPr>
          <p:cNvPr id="358" name="Google Shape;358;p48"/>
          <p:cNvSpPr txBox="1"/>
          <p:nvPr>
            <p:ph idx="1" type="body"/>
          </p:nvPr>
        </p:nvSpPr>
        <p:spPr>
          <a:xfrm>
            <a:off x="457200" y="764704"/>
            <a:ext cx="8219400" cy="5709300"/>
          </a:xfrm>
          <a:prstGeom prst="rect">
            <a:avLst/>
          </a:prstGeom>
          <a:noFill/>
          <a:ln>
            <a:noFill/>
          </a:ln>
        </p:spPr>
        <p:txBody>
          <a:bodyPr anchorCtr="0" anchor="t" bIns="45700" lIns="91425" spcFirstLastPara="1" rIns="91425" wrap="square" tIns="45700">
            <a:noAutofit/>
          </a:bodyPr>
          <a:lstStyle/>
          <a:p>
            <a:pPr indent="-274320" lvl="0" marL="274320" rtl="0" algn="l">
              <a:spcBef>
                <a:spcPts val="0"/>
              </a:spcBef>
              <a:spcAft>
                <a:spcPts val="0"/>
              </a:spcAft>
              <a:buSzPts val="1470"/>
              <a:buChar char="🞆"/>
            </a:pPr>
            <a:r>
              <a:rPr lang="uk-UA" sz="2100"/>
              <a:t>During the consultation, the ear, nose and throat specialist will examine the patient's complaints and medical history, taking into account risk factors such as </a:t>
            </a:r>
            <a:endParaRPr/>
          </a:p>
          <a:p>
            <a:pPr indent="-274320" lvl="0" marL="274320" rtl="0" algn="l">
              <a:spcBef>
                <a:spcPts val="600"/>
              </a:spcBef>
              <a:spcAft>
                <a:spcPts val="0"/>
              </a:spcAft>
              <a:buSzPts val="1470"/>
              <a:buFont typeface="Noto Sans Symbols"/>
              <a:buChar char="⮚"/>
            </a:pPr>
            <a:r>
              <a:rPr lang="uk-UA" sz="2100"/>
              <a:t>GERD, </a:t>
            </a:r>
            <a:endParaRPr/>
          </a:p>
          <a:p>
            <a:pPr indent="-274320" lvl="0" marL="274320" rtl="0" algn="l">
              <a:spcBef>
                <a:spcPts val="600"/>
              </a:spcBef>
              <a:spcAft>
                <a:spcPts val="0"/>
              </a:spcAft>
              <a:buSzPts val="1470"/>
              <a:buFont typeface="Noto Sans Symbols"/>
              <a:buChar char="⮚"/>
            </a:pPr>
            <a:r>
              <a:rPr lang="uk-UA" sz="2100"/>
              <a:t>Voice loads, </a:t>
            </a:r>
            <a:endParaRPr/>
          </a:p>
          <a:p>
            <a:pPr indent="-274320" lvl="0" marL="274320" rtl="0" algn="l">
              <a:spcBef>
                <a:spcPts val="600"/>
              </a:spcBef>
              <a:spcAft>
                <a:spcPts val="0"/>
              </a:spcAft>
              <a:buSzPts val="1470"/>
              <a:buFont typeface="Noto Sans Symbols"/>
              <a:buChar char="⮚"/>
            </a:pPr>
            <a:r>
              <a:rPr lang="uk-UA" sz="2100"/>
              <a:t>Laryngeal injuries. </a:t>
            </a:r>
            <a:endParaRPr/>
          </a:p>
          <a:p>
            <a:pPr indent="-274320" lvl="0" marL="274320" rtl="0" algn="l">
              <a:spcBef>
                <a:spcPts val="600"/>
              </a:spcBef>
              <a:spcAft>
                <a:spcPts val="0"/>
              </a:spcAft>
              <a:buSzPts val="1470"/>
              <a:buChar char="🞆"/>
            </a:pPr>
            <a:r>
              <a:rPr lang="uk-UA" sz="2100"/>
              <a:t>If a laryngeal granuloma is suspected, this will be done:</a:t>
            </a:r>
            <a:endParaRPr/>
          </a:p>
          <a:p>
            <a:pPr indent="-274320" lvl="0" marL="274320" rtl="0" algn="l">
              <a:spcBef>
                <a:spcPts val="600"/>
              </a:spcBef>
              <a:spcAft>
                <a:spcPts val="0"/>
              </a:spcAft>
              <a:buSzPts val="1470"/>
              <a:buFont typeface="Noto Sans Symbols"/>
              <a:buChar char="⮚"/>
            </a:pPr>
            <a:r>
              <a:rPr lang="uk-UA" sz="2100"/>
              <a:t> Endoscopy of the larynx,</a:t>
            </a:r>
            <a:endParaRPr/>
          </a:p>
          <a:p>
            <a:pPr indent="-274320" lvl="0" marL="274320" rtl="0" algn="l">
              <a:spcBef>
                <a:spcPts val="600"/>
              </a:spcBef>
              <a:spcAft>
                <a:spcPts val="0"/>
              </a:spcAft>
              <a:buSzPts val="1470"/>
              <a:buFont typeface="Noto Sans Symbols"/>
              <a:buChar char="⮚"/>
            </a:pPr>
            <a:r>
              <a:rPr lang="uk-UA" sz="2100"/>
              <a:t>Video laryngoscopy. </a:t>
            </a:r>
            <a:endParaRPr/>
          </a:p>
          <a:p>
            <a:pPr indent="-274320" lvl="0" marL="274320" rtl="0" algn="l">
              <a:spcBef>
                <a:spcPts val="600"/>
              </a:spcBef>
              <a:spcAft>
                <a:spcPts val="0"/>
              </a:spcAft>
              <a:buSzPts val="1470"/>
              <a:buChar char="🞆"/>
            </a:pPr>
            <a:r>
              <a:rPr lang="uk-UA" sz="2100"/>
              <a:t>At the same time, its evaluation is carried out. </a:t>
            </a:r>
            <a:endParaRPr/>
          </a:p>
          <a:p>
            <a:pPr indent="-274320" lvl="0" marL="274320" rtl="0" algn="l">
              <a:spcBef>
                <a:spcPts val="600"/>
              </a:spcBef>
              <a:spcAft>
                <a:spcPts val="0"/>
              </a:spcAft>
              <a:buSzPts val="1470"/>
              <a:buFont typeface="Noto Sans Symbols"/>
              <a:buChar char="⮚"/>
            </a:pPr>
            <a:r>
              <a:rPr lang="uk-UA" sz="2100"/>
              <a:t>Location, </a:t>
            </a:r>
            <a:endParaRPr/>
          </a:p>
          <a:p>
            <a:pPr indent="-274320" lvl="0" marL="274320" rtl="0" algn="l">
              <a:spcBef>
                <a:spcPts val="600"/>
              </a:spcBef>
              <a:spcAft>
                <a:spcPts val="0"/>
              </a:spcAft>
              <a:buSzPts val="1470"/>
              <a:buFont typeface="Noto Sans Symbols"/>
              <a:buChar char="⮚"/>
            </a:pPr>
            <a:r>
              <a:rPr lang="uk-UA" sz="2100"/>
              <a:t>Sizes, </a:t>
            </a:r>
            <a:endParaRPr/>
          </a:p>
          <a:p>
            <a:pPr indent="-274320" lvl="0" marL="274320" rtl="0" algn="l">
              <a:spcBef>
                <a:spcPts val="600"/>
              </a:spcBef>
              <a:spcAft>
                <a:spcPts val="0"/>
              </a:spcAft>
              <a:buSzPts val="1470"/>
              <a:buFont typeface="Noto Sans Symbols"/>
              <a:buChar char="⮚"/>
            </a:pPr>
            <a:r>
              <a:rPr lang="uk-UA" sz="2100"/>
              <a:t>the degree of distribution. </a:t>
            </a:r>
            <a:endParaRPr/>
          </a:p>
          <a:p>
            <a:pPr indent="-274320" lvl="0" marL="274320" rtl="0" algn="l">
              <a:spcBef>
                <a:spcPts val="600"/>
              </a:spcBef>
              <a:spcAft>
                <a:spcPts val="0"/>
              </a:spcAft>
              <a:buSzPts val="1470"/>
              <a:buChar char="🞆"/>
            </a:pPr>
            <a:r>
              <a:rPr lang="uk-UA" sz="2100"/>
              <a:t>Stroboscopy and phonetography are used to study phonatory function.</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9"/>
          <p:cNvSpPr txBox="1"/>
          <p:nvPr>
            <p:ph type="title"/>
          </p:nvPr>
        </p:nvSpPr>
        <p:spPr>
          <a:xfrm>
            <a:off x="457200" y="274638"/>
            <a:ext cx="7467600" cy="129900"/>
          </a:xfrm>
          <a:prstGeom prst="rect">
            <a:avLst/>
          </a:prstGeom>
          <a:noFill/>
          <a:ln>
            <a:noFill/>
          </a:ln>
        </p:spPr>
        <p:txBody>
          <a:bodyPr anchorCtr="0" anchor="t"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Century Schoolbook"/>
              <a:buNone/>
            </a:pPr>
            <a:br>
              <a:rPr lang="uk-UA"/>
            </a:br>
            <a:endParaRPr/>
          </a:p>
        </p:txBody>
      </p:sp>
      <p:sp>
        <p:nvSpPr>
          <p:cNvPr id="364" name="Google Shape;364;p49"/>
          <p:cNvSpPr txBox="1"/>
          <p:nvPr>
            <p:ph idx="1" type="body"/>
          </p:nvPr>
        </p:nvSpPr>
        <p:spPr>
          <a:xfrm>
            <a:off x="457200" y="548680"/>
            <a:ext cx="7931100" cy="5925300"/>
          </a:xfrm>
          <a:prstGeom prst="rect">
            <a:avLst/>
          </a:prstGeom>
          <a:noFill/>
          <a:ln>
            <a:noFill/>
          </a:ln>
        </p:spPr>
        <p:txBody>
          <a:bodyPr anchorCtr="0" anchor="t" bIns="45700" lIns="91425" spcFirstLastPara="1" rIns="91425" wrap="square" tIns="45700">
            <a:normAutofit/>
          </a:bodyPr>
          <a:lstStyle/>
          <a:p>
            <a:pPr indent="-274320" lvl="0" marL="274320" rtl="0" algn="ctr">
              <a:spcBef>
                <a:spcPts val="0"/>
              </a:spcBef>
              <a:spcAft>
                <a:spcPts val="0"/>
              </a:spcAft>
              <a:buSzPts val="1680"/>
              <a:buNone/>
            </a:pPr>
            <a:r>
              <a:rPr lang="uk-UA"/>
              <a:t>CT scan of the larynx. </a:t>
            </a:r>
            <a:endParaRPr/>
          </a:p>
          <a:p>
            <a:pPr indent="0" lvl="0" marL="0" rtl="0" algn="l">
              <a:spcBef>
                <a:spcPts val="600"/>
              </a:spcBef>
              <a:spcAft>
                <a:spcPts val="0"/>
              </a:spcAft>
              <a:buSzPts val="1540"/>
              <a:buChar char="🞆"/>
            </a:pPr>
            <a:r>
              <a:rPr lang="uk-UA" sz="2200"/>
              <a:t>It is necessary for planning surgical treatment and for differential diagnosis with other tumours and pseudotumours.</a:t>
            </a:r>
            <a:endParaRPr/>
          </a:p>
          <a:p>
            <a:pPr indent="-274320" lvl="0" marL="274320" rtl="0" algn="ctr">
              <a:spcBef>
                <a:spcPts val="600"/>
              </a:spcBef>
              <a:spcAft>
                <a:spcPts val="0"/>
              </a:spcAft>
              <a:buSzPts val="1680"/>
              <a:buNone/>
            </a:pPr>
            <a:r>
              <a:t/>
            </a:r>
            <a:endParaRPr/>
          </a:p>
          <a:p>
            <a:pPr indent="-274320" lvl="0" marL="274320" rtl="0" algn="ctr">
              <a:spcBef>
                <a:spcPts val="600"/>
              </a:spcBef>
              <a:spcAft>
                <a:spcPts val="0"/>
              </a:spcAft>
              <a:buSzPts val="1540"/>
              <a:buNone/>
            </a:pPr>
            <a:r>
              <a:rPr lang="uk-UA" sz="2200"/>
              <a:t>Laryngeal biopsy.</a:t>
            </a:r>
            <a:endParaRPr/>
          </a:p>
          <a:p>
            <a:pPr indent="-274320" lvl="0" marL="274320" rtl="0" algn="l">
              <a:spcBef>
                <a:spcPts val="600"/>
              </a:spcBef>
              <a:spcAft>
                <a:spcPts val="0"/>
              </a:spcAft>
              <a:buSzPts val="1540"/>
              <a:buChar char="🞆"/>
            </a:pPr>
            <a:r>
              <a:rPr lang="uk-UA" sz="2200"/>
              <a:t>It is performed for histological confirmation of the diagnosis. </a:t>
            </a:r>
            <a:endParaRPr/>
          </a:p>
          <a:p>
            <a:pPr indent="-274320" lvl="0" marL="274320" rtl="0" algn="l">
              <a:spcBef>
                <a:spcPts val="600"/>
              </a:spcBef>
              <a:spcAft>
                <a:spcPts val="0"/>
              </a:spcAft>
              <a:buSzPts val="1540"/>
              <a:buChar char="🞆"/>
            </a:pPr>
            <a:r>
              <a:rPr lang="uk-UA" sz="2200"/>
              <a:t>Pathological examination reveals young connective tissue (granulation tissue) with thin-walled vessels, sometimes with signs of inflammation, and sclerotic foci. </a:t>
            </a:r>
            <a:endParaRPr/>
          </a:p>
          <a:p>
            <a:pPr indent="-274320" lvl="0" marL="274320" rtl="0" algn="l">
              <a:spcBef>
                <a:spcPts val="600"/>
              </a:spcBef>
              <a:spcAft>
                <a:spcPts val="0"/>
              </a:spcAft>
              <a:buSzPts val="1540"/>
              <a:buChar char="🞆"/>
            </a:pPr>
            <a:r>
              <a:rPr lang="uk-UA" sz="2200"/>
              <a:t>The surface of the granuloma is covered with squamous epithelium.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50"/>
          <p:cNvSpPr txBox="1"/>
          <p:nvPr>
            <p:ph type="title"/>
          </p:nvPr>
        </p:nvSpPr>
        <p:spPr>
          <a:xfrm>
            <a:off x="457200" y="274638"/>
            <a:ext cx="7467600" cy="850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Differential diagnosis</a:t>
            </a:r>
            <a:endParaRPr/>
          </a:p>
        </p:txBody>
      </p:sp>
      <p:sp>
        <p:nvSpPr>
          <p:cNvPr id="370" name="Google Shape;370;p50"/>
          <p:cNvSpPr txBox="1"/>
          <p:nvPr>
            <p:ph idx="1" type="body"/>
          </p:nvPr>
        </p:nvSpPr>
        <p:spPr>
          <a:xfrm>
            <a:off x="457200" y="1268760"/>
            <a:ext cx="7931100" cy="52053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540"/>
              <a:buNone/>
            </a:pPr>
            <a:r>
              <a:rPr lang="uk-UA" sz="2200"/>
              <a:t>In order to choose the optimal treatment tactics, granuloma should be distinguished from the following pathological processes of the larynx</a:t>
            </a:r>
            <a:endParaRPr/>
          </a:p>
          <a:p>
            <a:pPr indent="-274320" lvl="0" marL="274320" rtl="0" algn="l">
              <a:spcBef>
                <a:spcPts val="600"/>
              </a:spcBef>
              <a:spcAft>
                <a:spcPts val="0"/>
              </a:spcAft>
              <a:buSzPts val="1540"/>
              <a:buChar char="🞆"/>
            </a:pPr>
            <a:r>
              <a:rPr lang="uk-UA" sz="2200"/>
              <a:t>Genuine benign tumours: vocal cord polyps, papillomas, haemangiomas, fibromas, chondromas, etc;</a:t>
            </a:r>
            <a:endParaRPr/>
          </a:p>
          <a:p>
            <a:pPr indent="-274320" lvl="0" marL="274320" rtl="0" algn="l">
              <a:spcBef>
                <a:spcPts val="600"/>
              </a:spcBef>
              <a:spcAft>
                <a:spcPts val="0"/>
              </a:spcAft>
              <a:buSzPts val="1540"/>
              <a:buChar char="🞆"/>
            </a:pPr>
            <a:r>
              <a:rPr lang="uk-UA" sz="2200"/>
              <a:t>with singing nodules;</a:t>
            </a:r>
            <a:endParaRPr/>
          </a:p>
          <a:p>
            <a:pPr indent="-274320" lvl="0" marL="274320" rtl="0" algn="l">
              <a:spcBef>
                <a:spcPts val="600"/>
              </a:spcBef>
              <a:spcAft>
                <a:spcPts val="0"/>
              </a:spcAft>
              <a:buSzPts val="1540"/>
              <a:buChar char="🞆"/>
            </a:pPr>
            <a:r>
              <a:rPr lang="uk-UA" sz="2200"/>
              <a:t>Reinke's oedema;</a:t>
            </a:r>
            <a:endParaRPr/>
          </a:p>
          <a:p>
            <a:pPr indent="-274320" lvl="0" marL="274320" rtl="0" algn="l">
              <a:spcBef>
                <a:spcPts val="600"/>
              </a:spcBef>
              <a:spcAft>
                <a:spcPts val="0"/>
              </a:spcAft>
              <a:buSzPts val="1540"/>
              <a:buChar char="🞆"/>
            </a:pPr>
            <a:r>
              <a:rPr lang="uk-UA" sz="2200"/>
              <a:t>Chronic hyperplastic laryngitis;</a:t>
            </a:r>
            <a:endParaRPr/>
          </a:p>
          <a:p>
            <a:pPr indent="-274320" lvl="0" marL="274320" rtl="0" algn="l">
              <a:spcBef>
                <a:spcPts val="600"/>
              </a:spcBef>
              <a:spcAft>
                <a:spcPts val="0"/>
              </a:spcAft>
              <a:buSzPts val="1540"/>
              <a:buChar char="🞆"/>
            </a:pPr>
            <a:r>
              <a:rPr lang="uk-UA" sz="2200"/>
              <a:t> Leukoplakia and pachyderm; </a:t>
            </a:r>
            <a:endParaRPr/>
          </a:p>
          <a:p>
            <a:pPr indent="-274320" lvl="0" marL="274320" rtl="0" algn="l">
              <a:spcBef>
                <a:spcPts val="600"/>
              </a:spcBef>
              <a:spcAft>
                <a:spcPts val="0"/>
              </a:spcAft>
              <a:buSzPts val="1540"/>
              <a:buChar char="🞆"/>
            </a:pPr>
            <a:r>
              <a:rPr lang="uk-UA" sz="2200"/>
              <a:t>Cancer of the larynx.</a:t>
            </a:r>
            <a:endParaRPr sz="22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1"/>
          <p:cNvSpPr txBox="1"/>
          <p:nvPr>
            <p:ph type="title"/>
          </p:nvPr>
        </p:nvSpPr>
        <p:spPr>
          <a:xfrm>
            <a:off x="457200" y="274638"/>
            <a:ext cx="7467600" cy="994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Treatment of laryngeal granuloma </a:t>
            </a:r>
            <a:endParaRPr/>
          </a:p>
        </p:txBody>
      </p:sp>
      <p:sp>
        <p:nvSpPr>
          <p:cNvPr id="376" name="Google Shape;376;p51"/>
          <p:cNvSpPr txBox="1"/>
          <p:nvPr>
            <p:ph idx="1" type="body"/>
          </p:nvPr>
        </p:nvSpPr>
        <p:spPr>
          <a:xfrm>
            <a:off x="457200" y="1196752"/>
            <a:ext cx="7931100" cy="5277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lang="uk-UA" sz="2200"/>
              <a:t>Treatment options for granulomatous growths on the vocal folds depend on their location. </a:t>
            </a:r>
            <a:endParaRPr/>
          </a:p>
          <a:p>
            <a:pPr indent="-274320" lvl="0" marL="274320" rtl="0" algn="l">
              <a:spcBef>
                <a:spcPts val="600"/>
              </a:spcBef>
              <a:spcAft>
                <a:spcPts val="0"/>
              </a:spcAft>
              <a:buSzPts val="1540"/>
              <a:buFont typeface="Noto Sans Symbols"/>
              <a:buChar char="⮚"/>
            </a:pPr>
            <a:r>
              <a:rPr lang="uk-UA" sz="2200"/>
              <a:t>Etiology, </a:t>
            </a:r>
            <a:endParaRPr/>
          </a:p>
          <a:p>
            <a:pPr indent="-274320" lvl="0" marL="274320" rtl="0" algn="l">
              <a:spcBef>
                <a:spcPts val="600"/>
              </a:spcBef>
              <a:spcAft>
                <a:spcPts val="0"/>
              </a:spcAft>
              <a:buSzPts val="1540"/>
              <a:buFont typeface="Noto Sans Symbols"/>
              <a:buChar char="⮚"/>
            </a:pPr>
            <a:r>
              <a:rPr lang="uk-UA" sz="2200"/>
              <a:t>Prevalence, </a:t>
            </a:r>
            <a:endParaRPr/>
          </a:p>
          <a:p>
            <a:pPr indent="-274320" lvl="0" marL="274320" rtl="0" algn="l">
              <a:spcBef>
                <a:spcPts val="600"/>
              </a:spcBef>
              <a:spcAft>
                <a:spcPts val="0"/>
              </a:spcAft>
              <a:buSzPts val="1540"/>
              <a:buFont typeface="Noto Sans Symbols"/>
              <a:buChar char="⮚"/>
            </a:pPr>
            <a:r>
              <a:rPr lang="uk-UA" sz="2200"/>
              <a:t>Degree of maturity. </a:t>
            </a:r>
            <a:endParaRPr/>
          </a:p>
          <a:p>
            <a:pPr indent="-274320" lvl="0" marL="274320" rtl="0" algn="l">
              <a:spcBef>
                <a:spcPts val="600"/>
              </a:spcBef>
              <a:spcAft>
                <a:spcPts val="0"/>
              </a:spcAft>
              <a:buSzPts val="1540"/>
              <a:buChar char="🞆"/>
            </a:pPr>
            <a:r>
              <a:rPr lang="uk-UA" sz="2200"/>
              <a:t>Methods can be both conservative and surgical. </a:t>
            </a:r>
            <a:endParaRPr/>
          </a:p>
          <a:p>
            <a:pPr indent="-274320" lvl="0" marL="274320" rtl="0" algn="l">
              <a:spcBef>
                <a:spcPts val="600"/>
              </a:spcBef>
              <a:spcAft>
                <a:spcPts val="0"/>
              </a:spcAft>
              <a:buSzPts val="1540"/>
              <a:buChar char="🞆"/>
            </a:pPr>
            <a:r>
              <a:rPr lang="uk-UA" sz="2200"/>
              <a:t>The main components of laryngeal granuloma therapy are</a:t>
            </a:r>
            <a:endParaRPr/>
          </a:p>
          <a:p>
            <a:pPr indent="-274320" lvl="0" marL="274320" rtl="0" algn="l">
              <a:spcBef>
                <a:spcPts val="600"/>
              </a:spcBef>
              <a:spcAft>
                <a:spcPts val="0"/>
              </a:spcAft>
              <a:buSzPts val="1540"/>
              <a:buFont typeface="Noto Sans Symbols"/>
              <a:buChar char="⮚"/>
            </a:pPr>
            <a:r>
              <a:rPr lang="uk-UA" sz="2200"/>
              <a:t>Modification of behavioural factors and </a:t>
            </a:r>
            <a:endParaRPr/>
          </a:p>
          <a:p>
            <a:pPr indent="-274320" lvl="0" marL="274320" rtl="0" algn="l">
              <a:spcBef>
                <a:spcPts val="600"/>
              </a:spcBef>
              <a:spcAft>
                <a:spcPts val="0"/>
              </a:spcAft>
              <a:buSzPts val="1540"/>
              <a:buFont typeface="Noto Sans Symbols"/>
              <a:buChar char="⮚"/>
            </a:pPr>
            <a:r>
              <a:rPr lang="uk-UA" sz="2200"/>
              <a:t>Elimination of aetiological factors</a:t>
            </a:r>
            <a:r>
              <a:rPr lang="uk-UA"/>
              <a: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6"/>
          <p:cNvSpPr txBox="1"/>
          <p:nvPr>
            <p:ph type="title"/>
          </p:nvPr>
        </p:nvSpPr>
        <p:spPr>
          <a:xfrm>
            <a:off x="457200" y="350838"/>
            <a:ext cx="7467600" cy="1143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Singing nodules (screamer nodules).</a:t>
            </a:r>
            <a:endParaRPr/>
          </a:p>
        </p:txBody>
      </p:sp>
      <p:sp>
        <p:nvSpPr>
          <p:cNvPr id="159" name="Google Shape;159;p16"/>
          <p:cNvSpPr txBox="1"/>
          <p:nvPr>
            <p:ph idx="1" type="body"/>
          </p:nvPr>
        </p:nvSpPr>
        <p:spPr>
          <a:xfrm>
            <a:off x="683568" y="1200944"/>
            <a:ext cx="7467600" cy="4873800"/>
          </a:xfrm>
          <a:prstGeom prst="rect">
            <a:avLst/>
          </a:prstGeom>
          <a:noFill/>
          <a:ln>
            <a:noFill/>
          </a:ln>
        </p:spPr>
        <p:txBody>
          <a:bodyPr anchorCtr="0" anchor="t" bIns="45700" lIns="91425" spcFirstLastPara="1" rIns="91425" wrap="square" tIns="45700">
            <a:normAutofit lnSpcReduction="10000"/>
          </a:bodyPr>
          <a:lstStyle/>
          <a:p>
            <a:pPr indent="-282321" lvl="0" marL="274320" rtl="0" algn="l">
              <a:spcBef>
                <a:spcPts val="0"/>
              </a:spcBef>
              <a:spcAft>
                <a:spcPts val="0"/>
              </a:spcAft>
              <a:buSzPts val="1680"/>
              <a:buChar char="🞆"/>
            </a:pPr>
            <a:r>
              <a:rPr lang="uk-UA"/>
              <a:t>They are mainly observed in people with vocal occupations, more often in adults and less often in children. </a:t>
            </a:r>
            <a:endParaRPr/>
          </a:p>
          <a:p>
            <a:pPr indent="-282321" lvl="0" marL="274320" rtl="0" algn="l">
              <a:spcBef>
                <a:spcPts val="600"/>
              </a:spcBef>
              <a:spcAft>
                <a:spcPts val="0"/>
              </a:spcAft>
              <a:buSzPts val="1680"/>
              <a:buChar char="🞆"/>
            </a:pPr>
            <a:r>
              <a:rPr lang="uk-UA"/>
              <a:t>They develop as a result of mechanical trauma and slight hyperplasia of the epithelium of the mucous membrane of the edges of the vocal folds due to vocal overload or improper vocal formation. </a:t>
            </a:r>
            <a:endParaRPr/>
          </a:p>
          <a:p>
            <a:pPr indent="-282321" lvl="0" marL="274320" rtl="0" algn="l">
              <a:spcBef>
                <a:spcPts val="600"/>
              </a:spcBef>
              <a:spcAft>
                <a:spcPts val="0"/>
              </a:spcAft>
              <a:buSzPts val="1680"/>
              <a:buChar char="🞆"/>
            </a:pPr>
            <a:r>
              <a:rPr lang="uk-UA"/>
              <a:t>The nodules are always bilateral and are located on the free edges of the vocal folds, on the border between their anterior and middle thirds, i.e. where the greatest mechanical stress occurs during phonation, in the so-called vocal fold vibration centre.</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52"/>
          <p:cNvSpPr txBox="1"/>
          <p:nvPr>
            <p:ph type="title"/>
          </p:nvPr>
        </p:nvSpPr>
        <p:spPr>
          <a:xfrm>
            <a:off x="457200" y="274638"/>
            <a:ext cx="7467600" cy="706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Conservative therapy </a:t>
            </a:r>
            <a:endParaRPr/>
          </a:p>
        </p:txBody>
      </p:sp>
      <p:sp>
        <p:nvSpPr>
          <p:cNvPr id="382" name="Google Shape;382;p52"/>
          <p:cNvSpPr txBox="1"/>
          <p:nvPr>
            <p:ph idx="1" type="body"/>
          </p:nvPr>
        </p:nvSpPr>
        <p:spPr>
          <a:xfrm>
            <a:off x="457200" y="1052736"/>
            <a:ext cx="7931100" cy="5421300"/>
          </a:xfrm>
          <a:prstGeom prst="rect">
            <a:avLst/>
          </a:prstGeom>
          <a:noFill/>
          <a:ln>
            <a:noFill/>
          </a:ln>
        </p:spPr>
        <p:txBody>
          <a:bodyPr anchorCtr="0" anchor="t" bIns="45700" lIns="91425" spcFirstLastPara="1" rIns="91425" wrap="square" tIns="45700">
            <a:normAutofit lnSpcReduction="20000"/>
          </a:bodyPr>
          <a:lstStyle/>
          <a:p>
            <a:pPr indent="-282321" lvl="0" marL="274320" rtl="0" algn="l">
              <a:spcBef>
                <a:spcPts val="0"/>
              </a:spcBef>
              <a:spcAft>
                <a:spcPts val="0"/>
              </a:spcAft>
              <a:buSzPts val="1680"/>
              <a:buChar char="🞆"/>
            </a:pPr>
            <a:r>
              <a:rPr lang="uk-UA"/>
              <a:t>Treatment of laryngeal granulomas is long-term, up to 6 months under endoscopic control.</a:t>
            </a:r>
            <a:endParaRPr/>
          </a:p>
          <a:p>
            <a:pPr indent="-282321" lvl="0" marL="274320" rtl="0" algn="l">
              <a:spcBef>
                <a:spcPts val="600"/>
              </a:spcBef>
              <a:spcAft>
                <a:spcPts val="0"/>
              </a:spcAft>
              <a:buSzPts val="1680"/>
              <a:buChar char="🞆"/>
            </a:pPr>
            <a:r>
              <a:rPr lang="uk-UA"/>
              <a:t>An individualised treatment regimen is selected after examination and elucidation of aetiological factors. </a:t>
            </a:r>
            <a:endParaRPr/>
          </a:p>
          <a:p>
            <a:pPr indent="-282321" lvl="0" marL="274320" rtl="0" algn="l">
              <a:spcBef>
                <a:spcPts val="600"/>
              </a:spcBef>
              <a:spcAft>
                <a:spcPts val="0"/>
              </a:spcAft>
              <a:buSzPts val="1680"/>
              <a:buChar char="🞆"/>
            </a:pPr>
            <a:r>
              <a:rPr lang="uk-UA"/>
              <a:t>Immature </a:t>
            </a:r>
            <a:r>
              <a:rPr i="1" lang="uk-UA"/>
              <a:t>contact granulomas </a:t>
            </a:r>
            <a:r>
              <a:rPr lang="uk-UA"/>
              <a:t>respond best to non-surgical treatment:</a:t>
            </a:r>
            <a:endParaRPr/>
          </a:p>
          <a:p>
            <a:pPr indent="-282321" lvl="0" marL="274320" rtl="0" algn="l">
              <a:spcBef>
                <a:spcPts val="600"/>
              </a:spcBef>
              <a:spcAft>
                <a:spcPts val="0"/>
              </a:spcAft>
              <a:buSzPts val="1680"/>
              <a:buFont typeface="Noto Sans Symbols"/>
              <a:buChar char="⮚"/>
            </a:pPr>
            <a:r>
              <a:rPr lang="uk-UA"/>
              <a:t>Vocal rest is recommended for all patients,</a:t>
            </a:r>
            <a:endParaRPr/>
          </a:p>
          <a:p>
            <a:pPr indent="-282321" lvl="0" marL="274320" rtl="0" algn="l">
              <a:spcBef>
                <a:spcPts val="600"/>
              </a:spcBef>
              <a:spcAft>
                <a:spcPts val="0"/>
              </a:spcAft>
              <a:buSzPts val="1680"/>
              <a:buFont typeface="Noto Sans Symbols"/>
              <a:buChar char="⮚"/>
            </a:pPr>
            <a:r>
              <a:rPr lang="uk-UA"/>
              <a:t>Give up bad habits, </a:t>
            </a:r>
            <a:endParaRPr/>
          </a:p>
          <a:p>
            <a:pPr indent="-282321" lvl="0" marL="274320" rtl="0" algn="l">
              <a:spcBef>
                <a:spcPts val="600"/>
              </a:spcBef>
              <a:spcAft>
                <a:spcPts val="0"/>
              </a:spcAft>
              <a:buSzPts val="1680"/>
              <a:buFont typeface="Noto Sans Symbols"/>
              <a:buChar char="⮚"/>
            </a:pPr>
            <a:r>
              <a:rPr lang="uk-UA"/>
              <a:t>Reducing body BMI in obesity. </a:t>
            </a:r>
            <a:endParaRPr/>
          </a:p>
          <a:p>
            <a:pPr indent="-282321" lvl="0" marL="274320" rtl="0" algn="l">
              <a:spcBef>
                <a:spcPts val="600"/>
              </a:spcBef>
              <a:spcAft>
                <a:spcPts val="0"/>
              </a:spcAft>
              <a:buSzPts val="1680"/>
              <a:buChar char="🞆"/>
            </a:pPr>
            <a:r>
              <a:rPr lang="uk-UA"/>
              <a:t>If you have gastro-oesophageal reflux, you will be prescribed a diet and treatment for reflux disease under the supervision of a gastroenterologist.</a:t>
            </a:r>
            <a:endParaRPr/>
          </a:p>
          <a:p>
            <a:pPr indent="-282321" lvl="0" marL="274320" rtl="0" algn="l">
              <a:spcBef>
                <a:spcPts val="600"/>
              </a:spcBef>
              <a:spcAft>
                <a:spcPts val="0"/>
              </a:spcAft>
              <a:buSzPts val="1680"/>
              <a:buChar char="🞆"/>
            </a:pPr>
            <a:r>
              <a:rPr lang="uk-UA"/>
              <a:t>If antireflux therapy for GERD is ineffective, Nissen fundoplication may be recommended.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3"/>
          <p:cNvSpPr txBox="1"/>
          <p:nvPr>
            <p:ph type="title"/>
          </p:nvPr>
        </p:nvSpPr>
        <p:spPr>
          <a:xfrm>
            <a:off x="457200" y="274638"/>
            <a:ext cx="7467600" cy="129900"/>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388" name="Google Shape;388;p53"/>
          <p:cNvSpPr txBox="1"/>
          <p:nvPr>
            <p:ph idx="1" type="body"/>
          </p:nvPr>
        </p:nvSpPr>
        <p:spPr>
          <a:xfrm>
            <a:off x="457200" y="764704"/>
            <a:ext cx="7467600" cy="5709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lang="uk-UA" sz="2200"/>
              <a:t>To develop the experience of the right</a:t>
            </a:r>
            <a:endParaRPr/>
          </a:p>
          <a:p>
            <a:pPr indent="-274320" lvl="0" marL="274320" rtl="0" algn="l">
              <a:spcBef>
                <a:spcPts val="600"/>
              </a:spcBef>
              <a:spcAft>
                <a:spcPts val="0"/>
              </a:spcAft>
              <a:buSzPts val="1540"/>
              <a:buFont typeface="Noto Sans Symbols"/>
              <a:buChar char="⮚"/>
            </a:pPr>
            <a:r>
              <a:rPr lang="uk-UA" sz="2200"/>
              <a:t>Voice formation,</a:t>
            </a:r>
            <a:endParaRPr/>
          </a:p>
          <a:p>
            <a:pPr indent="-274320" lvl="0" marL="274320" rtl="0" algn="l">
              <a:spcBef>
                <a:spcPts val="600"/>
              </a:spcBef>
              <a:spcAft>
                <a:spcPts val="0"/>
              </a:spcAft>
              <a:buSzPts val="1540"/>
              <a:buFont typeface="Noto Sans Symbols"/>
              <a:buChar char="⮚"/>
            </a:pPr>
            <a:r>
              <a:rPr lang="uk-UA" sz="2200"/>
              <a:t>Restoration of vocal fold tone, </a:t>
            </a:r>
            <a:endParaRPr/>
          </a:p>
          <a:p>
            <a:pPr indent="-274320" lvl="0" marL="274320" rtl="0" algn="l">
              <a:spcBef>
                <a:spcPts val="600"/>
              </a:spcBef>
              <a:spcAft>
                <a:spcPts val="0"/>
              </a:spcAft>
              <a:buSzPts val="1540"/>
              <a:buFont typeface="Noto Sans Symbols"/>
              <a:buChar char="⮚"/>
            </a:pPr>
            <a:r>
              <a:rPr lang="uk-UA" sz="2200"/>
              <a:t>Normalisation of phonation breathing </a:t>
            </a:r>
            <a:endParaRPr/>
          </a:p>
          <a:p>
            <a:pPr indent="-274320" lvl="0" marL="274320" rtl="0" algn="l">
              <a:spcBef>
                <a:spcPts val="600"/>
              </a:spcBef>
              <a:spcAft>
                <a:spcPts val="0"/>
              </a:spcAft>
              <a:buSzPts val="1540"/>
              <a:buNone/>
            </a:pPr>
            <a:r>
              <a:rPr lang="uk-UA" sz="2200"/>
              <a:t>shows phonopedic lessons with a phonopedist under the supervision of a phoniatrician</a:t>
            </a:r>
            <a:endParaRPr/>
          </a:p>
          <a:p>
            <a:pPr indent="-274320" lvl="0" marL="274320" rtl="0" algn="l">
              <a:spcBef>
                <a:spcPts val="600"/>
              </a:spcBef>
              <a:spcAft>
                <a:spcPts val="0"/>
              </a:spcAft>
              <a:buSzPts val="1540"/>
              <a:buChar char="🞆"/>
            </a:pPr>
            <a:r>
              <a:rPr lang="uk-UA" sz="2200"/>
              <a:t>Local pharmacotherapy:</a:t>
            </a:r>
            <a:endParaRPr/>
          </a:p>
          <a:p>
            <a:pPr indent="-274320" lvl="0" marL="274320" rtl="0" algn="l">
              <a:spcBef>
                <a:spcPts val="600"/>
              </a:spcBef>
              <a:spcAft>
                <a:spcPts val="0"/>
              </a:spcAft>
              <a:buSzPts val="1540"/>
              <a:buFont typeface="Noto Sans Symbols"/>
              <a:buChar char="⮚"/>
            </a:pPr>
            <a:r>
              <a:rPr lang="uk-UA" sz="2200"/>
              <a:t>Inhaled glucocorticosteroids, </a:t>
            </a:r>
            <a:endParaRPr/>
          </a:p>
          <a:p>
            <a:pPr indent="-274320" lvl="0" marL="274320" rtl="0" algn="l">
              <a:spcBef>
                <a:spcPts val="600"/>
              </a:spcBef>
              <a:spcAft>
                <a:spcPts val="0"/>
              </a:spcAft>
              <a:buSzPts val="1540"/>
              <a:buFont typeface="Noto Sans Symbols"/>
              <a:buChar char="⮚"/>
            </a:pPr>
            <a:r>
              <a:rPr lang="uk-UA" sz="2200"/>
              <a:t>Oil and alkaline inhalations, </a:t>
            </a:r>
            <a:endParaRPr/>
          </a:p>
          <a:p>
            <a:pPr indent="-274320" lvl="0" marL="274320" rtl="0" algn="l">
              <a:spcBef>
                <a:spcPts val="600"/>
              </a:spcBef>
              <a:spcAft>
                <a:spcPts val="0"/>
              </a:spcAft>
              <a:buSzPts val="1540"/>
              <a:buFont typeface="Noto Sans Symbols"/>
              <a:buChar char="⮚"/>
            </a:pPr>
            <a:r>
              <a:rPr lang="uk-UA" sz="2200"/>
              <a:t>Instillation of oil aerosols into the throat,</a:t>
            </a:r>
            <a:endParaRPr/>
          </a:p>
          <a:p>
            <a:pPr indent="-274320" lvl="0" marL="274320" rtl="0" algn="l">
              <a:spcBef>
                <a:spcPts val="600"/>
              </a:spcBef>
              <a:spcAft>
                <a:spcPts val="0"/>
              </a:spcAft>
              <a:buSzPts val="1540"/>
              <a:buFont typeface="Noto Sans Symbols"/>
              <a:buChar char="⮚"/>
            </a:pPr>
            <a:r>
              <a:rPr lang="uk-UA" sz="2200"/>
              <a:t>Phonophoresis with corticosteroids</a:t>
            </a:r>
            <a:endParaRPr/>
          </a:p>
          <a:p>
            <a:pPr indent="-176530" lvl="0" marL="274320" rtl="0" algn="l">
              <a:spcBef>
                <a:spcPts val="600"/>
              </a:spcBef>
              <a:spcAft>
                <a:spcPts val="0"/>
              </a:spcAft>
              <a:buSzPts val="1540"/>
              <a:buNone/>
            </a:pPr>
            <a:r>
              <a:t/>
            </a:r>
            <a:endParaRPr sz="22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4"/>
          <p:cNvSpPr txBox="1"/>
          <p:nvPr>
            <p:ph type="title"/>
          </p:nvPr>
        </p:nvSpPr>
        <p:spPr>
          <a:xfrm>
            <a:off x="457200" y="274638"/>
            <a:ext cx="7467600" cy="634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2400"/>
              <a:buFont typeface="Century Schoolbook"/>
              <a:buNone/>
            </a:pPr>
            <a:r>
              <a:rPr lang="uk-UA" sz="2400"/>
              <a:t>Surgical treatment</a:t>
            </a:r>
            <a:endParaRPr sz="2400"/>
          </a:p>
        </p:txBody>
      </p:sp>
      <p:sp>
        <p:nvSpPr>
          <p:cNvPr id="394" name="Google Shape;394;p54"/>
          <p:cNvSpPr txBox="1"/>
          <p:nvPr>
            <p:ph idx="1" type="body"/>
          </p:nvPr>
        </p:nvSpPr>
        <p:spPr>
          <a:xfrm>
            <a:off x="457200" y="908720"/>
            <a:ext cx="7859100" cy="5565300"/>
          </a:xfrm>
          <a:prstGeom prst="rect">
            <a:avLst/>
          </a:prstGeom>
          <a:noFill/>
          <a:ln>
            <a:noFill/>
          </a:ln>
        </p:spPr>
        <p:txBody>
          <a:bodyPr anchorCtr="0" anchor="t" bIns="45700" lIns="91425" spcFirstLastPara="1" rIns="91425" wrap="square" tIns="45700">
            <a:normAutofit lnSpcReduction="20000"/>
          </a:bodyPr>
          <a:lstStyle/>
          <a:p>
            <a:pPr indent="-282321" lvl="0" marL="274320" rtl="0" algn="l">
              <a:spcBef>
                <a:spcPts val="0"/>
              </a:spcBef>
              <a:spcAft>
                <a:spcPts val="0"/>
              </a:spcAft>
              <a:buSzPts val="1680"/>
              <a:buChar char="🞆"/>
            </a:pPr>
            <a:r>
              <a:rPr lang="uk-UA"/>
              <a:t>Recommended for:</a:t>
            </a:r>
            <a:endParaRPr/>
          </a:p>
          <a:p>
            <a:pPr indent="-282321" lvl="0" marL="274320" rtl="0" algn="l">
              <a:spcBef>
                <a:spcPts val="600"/>
              </a:spcBef>
              <a:spcAft>
                <a:spcPts val="0"/>
              </a:spcAft>
              <a:buSzPts val="1680"/>
              <a:buFont typeface="Noto Sans Symbols"/>
              <a:buChar char="⮚"/>
            </a:pPr>
            <a:r>
              <a:rPr lang="uk-UA"/>
              <a:t>The presence of </a:t>
            </a:r>
            <a:r>
              <a:rPr i="1" lang="uk-UA"/>
              <a:t>intubation granules</a:t>
            </a:r>
            <a:r>
              <a:rPr lang="uk-UA"/>
              <a:t>,</a:t>
            </a:r>
            <a:endParaRPr/>
          </a:p>
          <a:p>
            <a:pPr indent="-282321" lvl="0" marL="274320" rtl="0" algn="l">
              <a:spcBef>
                <a:spcPts val="600"/>
              </a:spcBef>
              <a:spcAft>
                <a:spcPts val="0"/>
              </a:spcAft>
              <a:buSzPts val="1680"/>
              <a:buFont typeface="Noto Sans Symbols"/>
              <a:buChar char="⮚"/>
            </a:pPr>
            <a:r>
              <a:rPr lang="uk-UA"/>
              <a:t> Lack of positive momentum from conservative therapy, </a:t>
            </a:r>
            <a:endParaRPr/>
          </a:p>
          <a:p>
            <a:pPr indent="-282321" lvl="0" marL="274320" rtl="0" algn="l">
              <a:spcBef>
                <a:spcPts val="600"/>
              </a:spcBef>
              <a:spcAft>
                <a:spcPts val="0"/>
              </a:spcAft>
              <a:buSzPts val="1680"/>
              <a:buFont typeface="Noto Sans Symbols"/>
              <a:buChar char="⮚"/>
            </a:pPr>
            <a:r>
              <a:rPr lang="uk-UA"/>
              <a:t>The presence of mature granulomas of 3-4 degrees of spread, stenosing the lumen of the temporomandibular joint. </a:t>
            </a:r>
            <a:endParaRPr/>
          </a:p>
          <a:p>
            <a:pPr indent="-282321" lvl="0" marL="274320" rtl="0" algn="l">
              <a:spcBef>
                <a:spcPts val="600"/>
              </a:spcBef>
              <a:spcAft>
                <a:spcPts val="0"/>
              </a:spcAft>
              <a:buSzPts val="1680"/>
              <a:buChar char="🞆"/>
            </a:pPr>
            <a:r>
              <a:rPr lang="uk-UA"/>
              <a:t>Today, endolaryngeal microsurgical removal of granulomas using a C02 laser or a radiofrequency disintegrator is recognised as optimal. </a:t>
            </a:r>
            <a:endParaRPr/>
          </a:p>
          <a:p>
            <a:pPr indent="-282321" lvl="0" marL="274320" rtl="0" algn="l">
              <a:spcBef>
                <a:spcPts val="600"/>
              </a:spcBef>
              <a:spcAft>
                <a:spcPts val="0"/>
              </a:spcAft>
              <a:buSzPts val="1680"/>
              <a:buChar char="🞆"/>
            </a:pPr>
            <a:r>
              <a:rPr lang="uk-UA"/>
              <a:t>These methods are associated with a lower percentage of relapses compared to "cold" methods.</a:t>
            </a:r>
            <a:endParaRPr/>
          </a:p>
          <a:p>
            <a:pPr indent="-282321" lvl="0" marL="274320" rtl="0" algn="l">
              <a:spcBef>
                <a:spcPts val="600"/>
              </a:spcBef>
              <a:spcAft>
                <a:spcPts val="0"/>
              </a:spcAft>
              <a:buSzPts val="1680"/>
              <a:buChar char="🞆"/>
            </a:pPr>
            <a:r>
              <a:rPr lang="uk-UA"/>
              <a:t>Excision options are available: </a:t>
            </a:r>
            <a:endParaRPr/>
          </a:p>
          <a:p>
            <a:pPr indent="-282321" lvl="0" marL="274320" rtl="0" algn="l">
              <a:spcBef>
                <a:spcPts val="600"/>
              </a:spcBef>
              <a:spcAft>
                <a:spcPts val="0"/>
              </a:spcAft>
              <a:buSzPts val="1680"/>
              <a:buFont typeface="Noto Sans Symbols"/>
              <a:buChar char="⮚"/>
            </a:pPr>
            <a:r>
              <a:rPr lang="uk-UA"/>
              <a:t>wedge-shaped, </a:t>
            </a:r>
            <a:endParaRPr/>
          </a:p>
          <a:p>
            <a:pPr indent="-282321" lvl="0" marL="274320" rtl="0" algn="l">
              <a:spcBef>
                <a:spcPts val="600"/>
              </a:spcBef>
              <a:spcAft>
                <a:spcPts val="0"/>
              </a:spcAft>
              <a:buSzPts val="1680"/>
              <a:buFont typeface="Noto Sans Symbols"/>
              <a:buChar char="⮚"/>
            </a:pPr>
            <a:r>
              <a:rPr lang="uk-UA"/>
              <a:t>Boat-shaped, within healthy tissue, </a:t>
            </a:r>
            <a:endParaRPr/>
          </a:p>
          <a:p>
            <a:pPr indent="-282321" lvl="0" marL="274320" rtl="0" algn="l">
              <a:spcBef>
                <a:spcPts val="600"/>
              </a:spcBef>
              <a:spcAft>
                <a:spcPts val="0"/>
              </a:spcAft>
              <a:buSzPts val="1680"/>
              <a:buFont typeface="Noto Sans Symbols"/>
              <a:buChar char="⮚"/>
            </a:pPr>
            <a:r>
              <a:rPr lang="uk-UA"/>
              <a:t>with plastic surgery using an epithelial flap.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5"/>
          <p:cNvSpPr txBox="1"/>
          <p:nvPr>
            <p:ph type="title"/>
          </p:nvPr>
        </p:nvSpPr>
        <p:spPr>
          <a:xfrm>
            <a:off x="457200" y="274638"/>
            <a:ext cx="7467600" cy="130026"/>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dk2"/>
              </a:buClr>
              <a:buSzPct val="100000"/>
              <a:buFont typeface="Century Schoolbook"/>
              <a:buNone/>
            </a:pPr>
            <a:r>
              <a:t/>
            </a:r>
            <a:endParaRPr/>
          </a:p>
        </p:txBody>
      </p:sp>
      <p:sp>
        <p:nvSpPr>
          <p:cNvPr id="400" name="Google Shape;400;p55"/>
          <p:cNvSpPr txBox="1"/>
          <p:nvPr>
            <p:ph idx="1" type="body"/>
          </p:nvPr>
        </p:nvSpPr>
        <p:spPr>
          <a:xfrm>
            <a:off x="457200" y="836712"/>
            <a:ext cx="7931100" cy="5637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lang="uk-UA" sz="2200"/>
              <a:t>In the case of recurrent granulomas, 3D conformal radiotherapy sessions are prescribed after their surgical removal. </a:t>
            </a:r>
            <a:endParaRPr/>
          </a:p>
          <a:p>
            <a:pPr indent="-274320" lvl="0" marL="274320" rtl="0" algn="l">
              <a:spcBef>
                <a:spcPts val="600"/>
              </a:spcBef>
              <a:spcAft>
                <a:spcPts val="0"/>
              </a:spcAft>
              <a:buSzPts val="1540"/>
              <a:buChar char="🞆"/>
            </a:pPr>
            <a:r>
              <a:rPr lang="uk-UA" sz="2200"/>
              <a:t>To prevent recurrence of laryngeal granuloma in the post-operative period, it is important to</a:t>
            </a:r>
            <a:endParaRPr/>
          </a:p>
          <a:p>
            <a:pPr indent="-274320" lvl="0" marL="274320" rtl="0" algn="l">
              <a:spcBef>
                <a:spcPts val="600"/>
              </a:spcBef>
              <a:spcAft>
                <a:spcPts val="0"/>
              </a:spcAft>
              <a:buSzPts val="1540"/>
              <a:buFont typeface="Noto Sans Symbols"/>
              <a:buChar char="⮚"/>
            </a:pPr>
            <a:r>
              <a:rPr lang="uk-UA" sz="2200"/>
              <a:t>Use voice mode,</a:t>
            </a:r>
            <a:endParaRPr/>
          </a:p>
          <a:p>
            <a:pPr indent="-274320" lvl="0" marL="274320" rtl="0" algn="l">
              <a:spcBef>
                <a:spcPts val="600"/>
              </a:spcBef>
              <a:spcAft>
                <a:spcPts val="0"/>
              </a:spcAft>
              <a:buSzPts val="1540"/>
              <a:buFont typeface="Noto Sans Symbols"/>
              <a:buChar char="⮚"/>
            </a:pPr>
            <a:r>
              <a:rPr lang="uk-UA" sz="2200"/>
              <a:t>Follow a diet,</a:t>
            </a:r>
            <a:endParaRPr/>
          </a:p>
          <a:p>
            <a:pPr indent="-274320" lvl="0" marL="274320" rtl="0" algn="l">
              <a:spcBef>
                <a:spcPts val="600"/>
              </a:spcBef>
              <a:spcAft>
                <a:spcPts val="0"/>
              </a:spcAft>
              <a:buSzPts val="1540"/>
              <a:buFont typeface="Noto Sans Symbols"/>
              <a:buChar char="⮚"/>
            </a:pPr>
            <a:r>
              <a:rPr lang="uk-UA" sz="2200"/>
              <a:t>Continue anti-reflux treatment if necessary,</a:t>
            </a:r>
            <a:endParaRPr/>
          </a:p>
          <a:p>
            <a:pPr indent="-274320" lvl="0" marL="274320" rtl="0" algn="l">
              <a:spcBef>
                <a:spcPts val="600"/>
              </a:spcBef>
              <a:spcAft>
                <a:spcPts val="0"/>
              </a:spcAft>
              <a:buSzPts val="1540"/>
              <a:buFont typeface="Noto Sans Symbols"/>
              <a:buChar char="⮚"/>
            </a:pPr>
            <a:r>
              <a:rPr lang="uk-UA" sz="2200"/>
              <a:t>Restoration of correct phonation technique under the supervision of a phoniatrician and with the direct participation of a phonopedist.</a:t>
            </a:r>
            <a:endParaRPr/>
          </a:p>
          <a:p>
            <a:pPr indent="-167640" lvl="0" marL="274320" rtl="0" algn="l">
              <a:spcBef>
                <a:spcPts val="600"/>
              </a:spcBef>
              <a:spcAft>
                <a:spcPts val="0"/>
              </a:spcAft>
              <a:buSzPts val="1680"/>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6"/>
          <p:cNvSpPr txBox="1"/>
          <p:nvPr>
            <p:ph type="title"/>
          </p:nvPr>
        </p:nvSpPr>
        <p:spPr>
          <a:xfrm>
            <a:off x="457200" y="274638"/>
            <a:ext cx="7467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Complications</a:t>
            </a:r>
            <a:endParaRPr/>
          </a:p>
        </p:txBody>
      </p:sp>
      <p:sp>
        <p:nvSpPr>
          <p:cNvPr id="406" name="Google Shape;406;p56"/>
          <p:cNvSpPr txBox="1"/>
          <p:nvPr>
            <p:ph idx="1" type="body"/>
          </p:nvPr>
        </p:nvSpPr>
        <p:spPr>
          <a:xfrm>
            <a:off x="457200" y="1196752"/>
            <a:ext cx="7931100" cy="5277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540"/>
              <a:buChar char="🞆"/>
            </a:pPr>
            <a:r>
              <a:rPr lang="uk-UA" sz="2200"/>
              <a:t>Granulomas of the larynx tend not to be malignant, but often recur after surgical removal (</a:t>
            </a:r>
            <a:r>
              <a:rPr lang="uk-UA" sz="2000"/>
              <a:t>recurrence rate is from 20% to 60%)</a:t>
            </a:r>
            <a:r>
              <a:rPr lang="uk-UA" sz="2200"/>
              <a:t>, leading to </a:t>
            </a:r>
            <a:endParaRPr/>
          </a:p>
          <a:p>
            <a:pPr indent="-274320" lvl="0" marL="274320" rtl="0" algn="l">
              <a:spcBef>
                <a:spcPts val="600"/>
              </a:spcBef>
              <a:spcAft>
                <a:spcPts val="0"/>
              </a:spcAft>
              <a:buSzPts val="1540"/>
              <a:buFont typeface="Noto Sans Symbols"/>
              <a:buChar char="⮚"/>
            </a:pPr>
            <a:r>
              <a:rPr lang="uk-UA" sz="2200"/>
              <a:t>Decreased quality of life, </a:t>
            </a:r>
            <a:endParaRPr/>
          </a:p>
          <a:p>
            <a:pPr indent="-274320" lvl="0" marL="274320" rtl="0" algn="l">
              <a:spcBef>
                <a:spcPts val="600"/>
              </a:spcBef>
              <a:spcAft>
                <a:spcPts val="0"/>
              </a:spcAft>
              <a:buSzPts val="1540"/>
              <a:buFont typeface="Noto Sans Symbols"/>
              <a:buChar char="⮚"/>
            </a:pPr>
            <a:r>
              <a:rPr lang="uk-UA" sz="2200"/>
              <a:t>Disability, </a:t>
            </a:r>
            <a:endParaRPr/>
          </a:p>
          <a:p>
            <a:pPr indent="-274320" lvl="0" marL="274320" rtl="0" algn="l">
              <a:spcBef>
                <a:spcPts val="600"/>
              </a:spcBef>
              <a:spcAft>
                <a:spcPts val="0"/>
              </a:spcAft>
              <a:buSzPts val="1540"/>
              <a:buFont typeface="Noto Sans Symbols"/>
              <a:buChar char="⮚"/>
            </a:pPr>
            <a:r>
              <a:rPr lang="uk-UA" sz="2200"/>
              <a:t>Mental disorders. </a:t>
            </a:r>
            <a:endParaRPr/>
          </a:p>
          <a:p>
            <a:pPr indent="-274320" lvl="0" marL="274320" rtl="0" algn="l">
              <a:spcBef>
                <a:spcPts val="600"/>
              </a:spcBef>
              <a:spcAft>
                <a:spcPts val="0"/>
              </a:spcAft>
              <a:buSzPts val="1540"/>
              <a:buChar char="🞆"/>
            </a:pPr>
            <a:r>
              <a:rPr lang="uk-UA" sz="2200"/>
              <a:t>Sometimes self-amputation of a granuloma with a narrow pedicle may occur, accompanied by laryngeal bleeding of variable intensity. </a:t>
            </a:r>
            <a:endParaRPr/>
          </a:p>
          <a:p>
            <a:pPr indent="-274320" lvl="0" marL="274320" rtl="0" algn="l">
              <a:spcBef>
                <a:spcPts val="600"/>
              </a:spcBef>
              <a:spcAft>
                <a:spcPts val="0"/>
              </a:spcAft>
              <a:buSzPts val="1540"/>
              <a:buChar char="🞆"/>
            </a:pPr>
            <a:r>
              <a:rPr lang="uk-UA" sz="2200"/>
              <a:t>Large granulomas can cause respiratory failure and in some cases acute laryngeal stenosis requiring emergency care.</a:t>
            </a:r>
            <a:endParaRPr sz="22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57"/>
          <p:cNvSpPr txBox="1"/>
          <p:nvPr>
            <p:ph type="title"/>
          </p:nvPr>
        </p:nvSpPr>
        <p:spPr>
          <a:xfrm>
            <a:off x="457200" y="274638"/>
            <a:ext cx="7467600" cy="922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Prognosis and prevention </a:t>
            </a:r>
            <a:endParaRPr/>
          </a:p>
        </p:txBody>
      </p:sp>
      <p:sp>
        <p:nvSpPr>
          <p:cNvPr id="412" name="Google Shape;412;p57"/>
          <p:cNvSpPr txBox="1"/>
          <p:nvPr>
            <p:ph idx="1" type="body"/>
          </p:nvPr>
        </p:nvSpPr>
        <p:spPr>
          <a:xfrm>
            <a:off x="457200" y="1124744"/>
            <a:ext cx="8075100" cy="53493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1680"/>
              <a:buChar char="🞆"/>
            </a:pPr>
            <a:r>
              <a:rPr lang="uk-UA"/>
              <a:t>Patients who have been treated need regular laryngoscopic surveillance. </a:t>
            </a:r>
            <a:endParaRPr/>
          </a:p>
          <a:p>
            <a:pPr indent="-274320" lvl="0" marL="274320" rtl="0" algn="l">
              <a:spcBef>
                <a:spcPts val="600"/>
              </a:spcBef>
              <a:spcAft>
                <a:spcPts val="0"/>
              </a:spcAft>
              <a:buSzPts val="1680"/>
              <a:buChar char="🞆"/>
            </a:pPr>
            <a:r>
              <a:rPr lang="uk-UA"/>
              <a:t>The best results are seen in patients who have undergone combined treatment (conservative and surgical).</a:t>
            </a:r>
            <a:endParaRPr/>
          </a:p>
          <a:p>
            <a:pPr indent="-274320" lvl="0" marL="274320" rtl="0" algn="l">
              <a:spcBef>
                <a:spcPts val="600"/>
              </a:spcBef>
              <a:spcAft>
                <a:spcPts val="0"/>
              </a:spcAft>
              <a:buSzPts val="1680"/>
              <a:buChar char="🞆"/>
            </a:pPr>
            <a:r>
              <a:rPr lang="uk-UA"/>
              <a:t>Inappropriate behaviours and underlying diseases contribute to the recurrence of tumours, so eliminating them is the most important part of prevention. </a:t>
            </a:r>
            <a:endParaRPr/>
          </a:p>
          <a:p>
            <a:pPr indent="-274320" lvl="0" marL="274320" rtl="0" algn="l">
              <a:spcBef>
                <a:spcPts val="600"/>
              </a:spcBef>
              <a:spcAft>
                <a:spcPts val="0"/>
              </a:spcAft>
              <a:buSzPts val="1680"/>
              <a:buChar char="🞆"/>
            </a:pPr>
            <a:r>
              <a:rPr lang="uk-UA"/>
              <a:t>Prolonged tracheal intubation requires measures to reduce potential complications.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58"/>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дякую за увагу 1.jpg" id="418" name="Google Shape;418;p58"/>
          <p:cNvPicPr preferRelativeResize="0"/>
          <p:nvPr>
            <p:ph idx="1" type="body"/>
          </p:nvPr>
        </p:nvPicPr>
        <p:blipFill rotWithShape="1">
          <a:blip r:embed="rId3">
            <a:alphaModFix/>
          </a:blip>
          <a:srcRect b="0" l="0" r="0" t="0"/>
          <a:stretch/>
        </p:blipFill>
        <p:spPr>
          <a:xfrm>
            <a:off x="1115616" y="1412776"/>
            <a:ext cx="6192689" cy="482453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7"/>
          <p:cNvSpPr txBox="1"/>
          <p:nvPr>
            <p:ph type="title"/>
          </p:nvPr>
        </p:nvSpPr>
        <p:spPr>
          <a:xfrm>
            <a:off x="457200" y="350838"/>
            <a:ext cx="7467600" cy="1143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000"/>
              <a:buFont typeface="Century Schoolbook"/>
              <a:buNone/>
            </a:pPr>
            <a:r>
              <a:t/>
            </a:r>
            <a:endParaRPr/>
          </a:p>
        </p:txBody>
      </p:sp>
      <p:pic>
        <p:nvPicPr>
          <p:cNvPr descr="узелки.jpg" id="165" name="Google Shape;165;p17"/>
          <p:cNvPicPr preferRelativeResize="0"/>
          <p:nvPr>
            <p:ph idx="1" type="body"/>
          </p:nvPr>
        </p:nvPicPr>
        <p:blipFill rotWithShape="1">
          <a:blip r:embed="rId3">
            <a:alphaModFix/>
          </a:blip>
          <a:srcRect b="0" l="0" r="0" t="0"/>
          <a:stretch/>
        </p:blipFill>
        <p:spPr>
          <a:xfrm>
            <a:off x="1259632" y="912912"/>
            <a:ext cx="6192600" cy="5089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8"/>
          <p:cNvSpPr txBox="1"/>
          <p:nvPr>
            <p:ph type="title"/>
          </p:nvPr>
        </p:nvSpPr>
        <p:spPr>
          <a:xfrm>
            <a:off x="457200" y="274638"/>
            <a:ext cx="7467600" cy="130026"/>
          </a:xfrm>
          <a:prstGeom prst="rect">
            <a:avLst/>
          </a:prstGeom>
          <a:noFill/>
          <a:ln>
            <a:noFill/>
          </a:ln>
        </p:spPr>
        <p:txBody>
          <a:bodyPr anchorCtr="0" anchor="b"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Century Schoolbook"/>
              <a:buNone/>
            </a:pPr>
            <a:r>
              <a:t/>
            </a:r>
            <a:endParaRPr/>
          </a:p>
        </p:txBody>
      </p:sp>
      <p:sp>
        <p:nvSpPr>
          <p:cNvPr id="171" name="Google Shape;171;p18"/>
          <p:cNvSpPr txBox="1"/>
          <p:nvPr>
            <p:ph idx="1" type="body"/>
          </p:nvPr>
        </p:nvSpPr>
        <p:spPr>
          <a:xfrm>
            <a:off x="457200" y="836712"/>
            <a:ext cx="7467600" cy="5637240"/>
          </a:xfrm>
          <a:prstGeom prst="rect">
            <a:avLst/>
          </a:prstGeom>
          <a:noFill/>
          <a:ln>
            <a:noFill/>
          </a:ln>
        </p:spPr>
        <p:txBody>
          <a:bodyPr anchorCtr="0" anchor="t" bIns="45700" lIns="91425" spcFirstLastPara="1" rIns="91425" wrap="square" tIns="45700">
            <a:normAutofit/>
          </a:bodyPr>
          <a:lstStyle/>
          <a:p>
            <a:pPr indent="-274320" lvl="0" marL="274320" rtl="0" algn="ctr">
              <a:spcBef>
                <a:spcPts val="0"/>
              </a:spcBef>
              <a:spcAft>
                <a:spcPts val="0"/>
              </a:spcAft>
              <a:buSzPts val="1680"/>
              <a:buNone/>
            </a:pPr>
            <a:r>
              <a:rPr lang="uk-UA"/>
              <a:t>Patients complain about the following:</a:t>
            </a:r>
            <a:endParaRPr/>
          </a:p>
          <a:p>
            <a:pPr indent="-274320" lvl="0" marL="274320" rtl="0" algn="l">
              <a:spcBef>
                <a:spcPts val="600"/>
              </a:spcBef>
              <a:spcAft>
                <a:spcPts val="0"/>
              </a:spcAft>
              <a:buSzPts val="1680"/>
              <a:buChar char="🞆"/>
            </a:pPr>
            <a:r>
              <a:rPr lang="uk-UA"/>
              <a:t>hoarseness, </a:t>
            </a:r>
            <a:endParaRPr/>
          </a:p>
          <a:p>
            <a:pPr indent="-274320" lvl="0" marL="274320" rtl="0" algn="l">
              <a:spcBef>
                <a:spcPts val="600"/>
              </a:spcBef>
              <a:spcAft>
                <a:spcPts val="0"/>
              </a:spcAft>
              <a:buSzPts val="1680"/>
              <a:buChar char="🞆"/>
            </a:pPr>
            <a:r>
              <a:rPr lang="uk-UA"/>
              <a:t>rapid voice fatigue, </a:t>
            </a:r>
            <a:endParaRPr/>
          </a:p>
          <a:p>
            <a:pPr indent="-274320" lvl="0" marL="274320" rtl="0" algn="l">
              <a:spcBef>
                <a:spcPts val="600"/>
              </a:spcBef>
              <a:spcAft>
                <a:spcPts val="0"/>
              </a:spcAft>
              <a:buSzPts val="1680"/>
              <a:buChar char="🞆"/>
            </a:pPr>
            <a:r>
              <a:rPr lang="uk-UA"/>
              <a:t>discomfort during phonation, </a:t>
            </a:r>
            <a:endParaRPr/>
          </a:p>
          <a:p>
            <a:pPr indent="-274320" lvl="0" marL="274320" rtl="0" algn="l">
              <a:spcBef>
                <a:spcPts val="600"/>
              </a:spcBef>
              <a:spcAft>
                <a:spcPts val="0"/>
              </a:spcAft>
              <a:buSzPts val="1680"/>
              <a:buChar char="🞆"/>
            </a:pPr>
            <a:r>
              <a:rPr lang="uk-UA"/>
              <a:t>diplophone (double voice), </a:t>
            </a:r>
            <a:endParaRPr/>
          </a:p>
          <a:p>
            <a:pPr indent="-274320" lvl="0" marL="274320" rtl="0" algn="l">
              <a:spcBef>
                <a:spcPts val="600"/>
              </a:spcBef>
              <a:spcAft>
                <a:spcPts val="0"/>
              </a:spcAft>
              <a:buSzPts val="1680"/>
              <a:buChar char="🞆"/>
            </a:pPr>
            <a:r>
              <a:rPr lang="uk-UA"/>
              <a:t>intonation disorders, </a:t>
            </a:r>
            <a:endParaRPr/>
          </a:p>
          <a:p>
            <a:pPr indent="-274320" lvl="0" marL="274320" rtl="0" algn="l">
              <a:spcBef>
                <a:spcPts val="600"/>
              </a:spcBef>
              <a:spcAft>
                <a:spcPts val="0"/>
              </a:spcAft>
              <a:buSzPts val="1680"/>
              <a:buChar char="🞆"/>
            </a:pPr>
            <a:r>
              <a:rPr lang="uk-UA"/>
              <a:t>a feeling of a lump in the throat, </a:t>
            </a:r>
            <a:endParaRPr/>
          </a:p>
          <a:p>
            <a:pPr indent="-274320" lvl="0" marL="274320" rtl="0" algn="l">
              <a:spcBef>
                <a:spcPts val="600"/>
              </a:spcBef>
              <a:spcAft>
                <a:spcPts val="0"/>
              </a:spcAft>
              <a:buSzPts val="1680"/>
              <a:buChar char="🞆"/>
            </a:pPr>
            <a:r>
              <a:rPr lang="uk-UA"/>
              <a:t>tension of the neck muscles during phonation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9"/>
          <p:cNvSpPr txBox="1"/>
          <p:nvPr>
            <p:ph type="title"/>
          </p:nvPr>
        </p:nvSpPr>
        <p:spPr>
          <a:xfrm>
            <a:off x="457200" y="274638"/>
            <a:ext cx="7467600" cy="85010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diagnostics</a:t>
            </a:r>
            <a:endParaRPr/>
          </a:p>
        </p:txBody>
      </p:sp>
      <p:sp>
        <p:nvSpPr>
          <p:cNvPr id="177" name="Google Shape;177;p19"/>
          <p:cNvSpPr txBox="1"/>
          <p:nvPr>
            <p:ph idx="1" type="body"/>
          </p:nvPr>
        </p:nvSpPr>
        <p:spPr>
          <a:xfrm>
            <a:off x="457200" y="980728"/>
            <a:ext cx="8147248" cy="5493224"/>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spcBef>
                <a:spcPts val="0"/>
              </a:spcBef>
              <a:spcAft>
                <a:spcPts val="0"/>
              </a:spcAft>
              <a:buSzPct val="70000"/>
              <a:buChar char="🞆"/>
            </a:pPr>
            <a:r>
              <a:rPr lang="uk-UA"/>
              <a:t>During laryngoscopy, incomplete closure of the vocal fold is noted, as narrow lumens remain in front and behind the contacting nodules (the gap resembles an hourglass shape). </a:t>
            </a:r>
            <a:endParaRPr/>
          </a:p>
          <a:p>
            <a:pPr indent="-274320" lvl="0" marL="274320" rtl="0" algn="l">
              <a:spcBef>
                <a:spcPts val="600"/>
              </a:spcBef>
              <a:spcAft>
                <a:spcPts val="0"/>
              </a:spcAft>
              <a:buSzPct val="70000"/>
              <a:buChar char="🞆"/>
            </a:pPr>
            <a:r>
              <a:rPr lang="uk-UA"/>
              <a:t>"Young", recently appeared nodules look like a flat, translucent thickening of the epithelium, resembling a small bubble. </a:t>
            </a:r>
            <a:endParaRPr/>
          </a:p>
          <a:p>
            <a:pPr indent="-274320" lvl="0" marL="274320" rtl="0" algn="l">
              <a:spcBef>
                <a:spcPts val="600"/>
              </a:spcBef>
              <a:spcAft>
                <a:spcPts val="0"/>
              </a:spcAft>
              <a:buSzPct val="70000"/>
              <a:buChar char="🞆"/>
            </a:pPr>
            <a:r>
              <a:rPr lang="uk-UA"/>
              <a:t>More "mature" nodules are dense, often the same color as the vocal folds</a:t>
            </a:r>
            <a:endParaRPr/>
          </a:p>
          <a:p>
            <a:pPr indent="-274320" lvl="0" marL="274320" rtl="0" algn="l">
              <a:spcBef>
                <a:spcPts val="600"/>
              </a:spcBef>
              <a:spcAft>
                <a:spcPts val="0"/>
              </a:spcAft>
              <a:buSzPct val="70000"/>
              <a:buChar char="🞆"/>
            </a:pPr>
            <a:r>
              <a:rPr lang="uk-UA"/>
              <a:t>The form can be  </a:t>
            </a:r>
            <a:endParaRPr/>
          </a:p>
          <a:p>
            <a:pPr indent="-274320" lvl="0" marL="274320" rtl="0" algn="l">
              <a:spcBef>
                <a:spcPts val="600"/>
              </a:spcBef>
              <a:spcAft>
                <a:spcPts val="0"/>
              </a:spcAft>
              <a:buSzPct val="70000"/>
              <a:buFont typeface="Noto Sans Symbols"/>
              <a:buChar char="✔"/>
            </a:pPr>
            <a:r>
              <a:rPr lang="uk-UA"/>
              <a:t>rounded, </a:t>
            </a:r>
            <a:endParaRPr/>
          </a:p>
          <a:p>
            <a:pPr indent="-274320" lvl="0" marL="274320" rtl="0" algn="l">
              <a:spcBef>
                <a:spcPts val="600"/>
              </a:spcBef>
              <a:spcAft>
                <a:spcPts val="0"/>
              </a:spcAft>
              <a:buSzPct val="70000"/>
              <a:buFont typeface="Noto Sans Symbols"/>
              <a:buChar char="✔"/>
            </a:pPr>
            <a:r>
              <a:rPr lang="uk-UA"/>
              <a:t>flat </a:t>
            </a:r>
            <a:endParaRPr/>
          </a:p>
          <a:p>
            <a:pPr indent="-274320" lvl="0" marL="274320" rtl="0" algn="l">
              <a:spcBef>
                <a:spcPts val="600"/>
              </a:spcBef>
              <a:spcAft>
                <a:spcPts val="0"/>
              </a:spcAft>
              <a:buSzPct val="70000"/>
              <a:buFont typeface="Noto Sans Symbols"/>
              <a:buChar char="✔"/>
            </a:pPr>
            <a:r>
              <a:rPr lang="uk-UA"/>
              <a:t>or have the shape of spikes. </a:t>
            </a:r>
            <a:endParaRPr/>
          </a:p>
          <a:p>
            <a:pPr indent="-274320" lvl="0" marL="274320" rtl="0" algn="l">
              <a:spcBef>
                <a:spcPts val="600"/>
              </a:spcBef>
              <a:spcAft>
                <a:spcPts val="0"/>
              </a:spcAft>
              <a:buSzPct val="70000"/>
              <a:buChar char="🞆"/>
            </a:pPr>
            <a:r>
              <a:rPr lang="uk-UA"/>
              <a:t>The nodes have a wide base. </a:t>
            </a:r>
            <a:endParaRPr/>
          </a:p>
          <a:p>
            <a:pPr indent="-274320" lvl="0" marL="274320" rtl="0" algn="l">
              <a:spcBef>
                <a:spcPts val="600"/>
              </a:spcBef>
              <a:spcAft>
                <a:spcPts val="0"/>
              </a:spcAft>
              <a:buSzPct val="70000"/>
              <a:buChar char="🞆"/>
            </a:pPr>
            <a:r>
              <a:rPr lang="uk-UA"/>
              <a:t>The mucous membrane of the vocal folds is smooth and shiny.</a:t>
            </a:r>
            <a:endParaRPr/>
          </a:p>
          <a:p>
            <a:pPr indent="-274320" lvl="0" marL="274320" rtl="0" algn="l">
              <a:spcBef>
                <a:spcPts val="600"/>
              </a:spcBef>
              <a:spcAft>
                <a:spcPts val="0"/>
              </a:spcAft>
              <a:buSzPct val="70000"/>
              <a:buChar char="🞆"/>
            </a:pPr>
            <a:r>
              <a:rPr lang="uk-UA"/>
              <a:t>The diagnosis is based on the clinical picture and laryngoscopy findings.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0"/>
          <p:cNvSpPr txBox="1"/>
          <p:nvPr>
            <p:ph type="title"/>
          </p:nvPr>
        </p:nvSpPr>
        <p:spPr>
          <a:xfrm>
            <a:off x="457200" y="274638"/>
            <a:ext cx="7467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000"/>
              <a:buFont typeface="Century Schoolbook"/>
              <a:buNone/>
            </a:pPr>
            <a:r>
              <a:rPr lang="uk-UA"/>
              <a:t>Treatment</a:t>
            </a:r>
            <a:endParaRPr/>
          </a:p>
        </p:txBody>
      </p:sp>
      <p:sp>
        <p:nvSpPr>
          <p:cNvPr id="183" name="Google Shape;183;p20"/>
          <p:cNvSpPr txBox="1"/>
          <p:nvPr>
            <p:ph idx="1" type="body"/>
          </p:nvPr>
        </p:nvSpPr>
        <p:spPr>
          <a:xfrm>
            <a:off x="457200" y="1124744"/>
            <a:ext cx="7467600" cy="5349208"/>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70000"/>
              <a:buChar char="🞆"/>
            </a:pPr>
            <a:r>
              <a:rPr lang="uk-UA"/>
              <a:t>Small "young" nodules can disappear during treatment by a phoniatrician when performing </a:t>
            </a:r>
            <a:endParaRPr/>
          </a:p>
          <a:p>
            <a:pPr indent="-274320" lvl="0" marL="274320" rtl="0" algn="l">
              <a:spcBef>
                <a:spcPts val="600"/>
              </a:spcBef>
              <a:spcAft>
                <a:spcPts val="0"/>
              </a:spcAft>
              <a:buSzPct val="70000"/>
              <a:buFont typeface="Noto Sans Symbols"/>
              <a:buChar char="⮚"/>
            </a:pPr>
            <a:r>
              <a:rPr lang="uk-UA"/>
              <a:t>antihistamine, </a:t>
            </a:r>
            <a:endParaRPr/>
          </a:p>
          <a:p>
            <a:pPr indent="-274320" lvl="0" marL="274320" rtl="0" algn="l">
              <a:spcBef>
                <a:spcPts val="600"/>
              </a:spcBef>
              <a:spcAft>
                <a:spcPts val="0"/>
              </a:spcAft>
              <a:buSzPct val="70000"/>
              <a:buFont typeface="Noto Sans Symbols"/>
              <a:buChar char="⮚"/>
            </a:pPr>
            <a:r>
              <a:rPr lang="uk-UA"/>
              <a:t>anti-edematous </a:t>
            </a:r>
            <a:endParaRPr/>
          </a:p>
          <a:p>
            <a:pPr indent="-274320" lvl="0" marL="274320" rtl="0" algn="l">
              <a:spcBef>
                <a:spcPts val="600"/>
              </a:spcBef>
              <a:spcAft>
                <a:spcPts val="0"/>
              </a:spcAft>
              <a:buSzPct val="70000"/>
              <a:buFont typeface="Noto Sans Symbols"/>
              <a:buChar char="⮚"/>
            </a:pPr>
            <a:r>
              <a:rPr lang="uk-UA"/>
              <a:t>anti-inflammatory (NSAID) therapy, </a:t>
            </a:r>
            <a:endParaRPr/>
          </a:p>
          <a:p>
            <a:pPr indent="-274320" lvl="0" marL="274320" rtl="0" algn="l">
              <a:spcBef>
                <a:spcPts val="600"/>
              </a:spcBef>
              <a:spcAft>
                <a:spcPts val="0"/>
              </a:spcAft>
              <a:buSzPct val="70000"/>
              <a:buFont typeface="Noto Sans Symbols"/>
              <a:buChar char="⮚"/>
            </a:pPr>
            <a:r>
              <a:rPr lang="uk-UA"/>
              <a:t>physiotherapy,</a:t>
            </a:r>
            <a:endParaRPr/>
          </a:p>
          <a:p>
            <a:pPr indent="-274320" lvl="0" marL="274320" rtl="0" algn="l">
              <a:spcBef>
                <a:spcPts val="600"/>
              </a:spcBef>
              <a:spcAft>
                <a:spcPts val="0"/>
              </a:spcAft>
              <a:buSzPct val="70000"/>
              <a:buFont typeface="Noto Sans Symbols"/>
              <a:buChar char="⮚"/>
            </a:pPr>
            <a:r>
              <a:rPr lang="uk-UA"/>
              <a:t>maintaining strict vocal calm,</a:t>
            </a:r>
            <a:endParaRPr/>
          </a:p>
          <a:p>
            <a:pPr indent="-274320" lvl="0" marL="274320" rtl="0" algn="l">
              <a:spcBef>
                <a:spcPts val="600"/>
              </a:spcBef>
              <a:spcAft>
                <a:spcPts val="0"/>
              </a:spcAft>
              <a:buSzPct val="70000"/>
              <a:buFont typeface="Noto Sans Symbols"/>
              <a:buChar char="⮚"/>
            </a:pPr>
            <a:r>
              <a:rPr lang="uk-UA"/>
              <a:t>normalization of the tone of the vocal folds</a:t>
            </a:r>
            <a:endParaRPr/>
          </a:p>
          <a:p>
            <a:pPr indent="-274320" lvl="0" marL="274320" rtl="0" algn="l">
              <a:spcBef>
                <a:spcPts val="600"/>
              </a:spcBef>
              <a:spcAft>
                <a:spcPts val="0"/>
              </a:spcAft>
              <a:buSzPct val="70000"/>
              <a:buFont typeface="Noto Sans Symbols"/>
              <a:buChar char="⮚"/>
            </a:pPr>
            <a:r>
              <a:rPr lang="uk-UA"/>
              <a:t>normalization of phonation breathing,</a:t>
            </a:r>
            <a:endParaRPr/>
          </a:p>
          <a:p>
            <a:pPr indent="-274320" lvl="0" marL="274320" rtl="0" algn="l">
              <a:spcBef>
                <a:spcPts val="600"/>
              </a:spcBef>
              <a:spcAft>
                <a:spcPts val="0"/>
              </a:spcAft>
              <a:buSzPct val="70000"/>
              <a:buFont typeface="Noto Sans Symbols"/>
              <a:buChar char="⮚"/>
            </a:pPr>
            <a:r>
              <a:rPr lang="uk-UA"/>
              <a:t>restoration of breathing and speech coordination </a:t>
            </a:r>
            <a:endParaRPr/>
          </a:p>
          <a:p>
            <a:pPr indent="-274320" lvl="0" marL="274320" rtl="0" algn="l">
              <a:spcBef>
                <a:spcPts val="600"/>
              </a:spcBef>
              <a:spcAft>
                <a:spcPts val="0"/>
              </a:spcAft>
              <a:buSzPct val="70000"/>
              <a:buChar char="🞆"/>
            </a:pPr>
            <a:r>
              <a:rPr lang="uk-UA"/>
              <a:t>To treat large "mature" nodules that have formed, microsurgical intervention is required, followed by postoperative phoniatric rehabilitation of the patient's voice.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457200" y="274638"/>
            <a:ext cx="7467600" cy="1143000"/>
          </a:xfrm>
          <a:prstGeom prst="rect">
            <a:avLst/>
          </a:prstGeom>
          <a:noFill/>
          <a:ln>
            <a:noFill/>
          </a:ln>
        </p:spPr>
        <p:txBody>
          <a:bodyPr anchorCtr="0" anchor="t"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Century Schoolbook"/>
              <a:buNone/>
            </a:pPr>
            <a:r>
              <a:rPr b="1" lang="uk-UA"/>
              <a:t>Chronic swelling of the vocal folds or Reinke-Hayek's edema</a:t>
            </a:r>
            <a:r>
              <a:rPr lang="uk-UA" sz="3200">
                <a:solidFill>
                  <a:srgbClr val="90C226"/>
                </a:solidFill>
                <a:latin typeface="Trebuchet MS"/>
                <a:ea typeface="Trebuchet MS"/>
                <a:cs typeface="Trebuchet MS"/>
                <a:sym typeface="Trebuchet MS"/>
              </a:rPr>
              <a:t>. </a:t>
            </a:r>
            <a:br>
              <a:rPr lang="uk-UA"/>
            </a:br>
            <a:endParaRPr/>
          </a:p>
        </p:txBody>
      </p:sp>
      <p:sp>
        <p:nvSpPr>
          <p:cNvPr id="189" name="Google Shape;189;p21"/>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70000"/>
              <a:buChar char="🞆"/>
            </a:pPr>
            <a:r>
              <a:rPr lang="uk-UA">
                <a:solidFill>
                  <a:srgbClr val="404040"/>
                </a:solidFill>
              </a:rPr>
              <a:t>It is characterized by the appearance of persistent subepithelial edema in the Reinke space, which is located along the free edge of the vocal folds and provides a shift of the mucosa relative to the vocal cord and muscle. </a:t>
            </a:r>
            <a:endParaRPr>
              <a:solidFill>
                <a:srgbClr val="404040"/>
              </a:solidFill>
            </a:endParaRPr>
          </a:p>
          <a:p>
            <a:pPr indent="-274320" lvl="0" marL="274320" rtl="0" algn="l">
              <a:spcBef>
                <a:spcPts val="600"/>
              </a:spcBef>
              <a:spcAft>
                <a:spcPts val="0"/>
              </a:spcAft>
              <a:buSzPct val="70000"/>
              <a:buChar char="🞆"/>
            </a:pPr>
            <a:r>
              <a:rPr lang="uk-UA">
                <a:solidFill>
                  <a:srgbClr val="404040"/>
                </a:solidFill>
              </a:rPr>
              <a:t>It develops gradually as a nonspecific reaction of the vocal folds to the effects of various harmful factors (especially smoking in combination with vocal exertion). </a:t>
            </a:r>
            <a:endParaRPr>
              <a:solidFill>
                <a:srgbClr val="404040"/>
              </a:solidFill>
            </a:endParaRPr>
          </a:p>
          <a:p>
            <a:pPr indent="-274320" lvl="0" marL="274320" rtl="0" algn="l">
              <a:spcBef>
                <a:spcPts val="600"/>
              </a:spcBef>
              <a:spcAft>
                <a:spcPts val="0"/>
              </a:spcAft>
              <a:buSzPct val="70000"/>
              <a:buChar char="🞆"/>
            </a:pPr>
            <a:r>
              <a:rPr lang="uk-UA">
                <a:solidFill>
                  <a:srgbClr val="404040"/>
                </a:solidFill>
              </a:rPr>
              <a:t>The disease was first described by Reinke in 1897. </a:t>
            </a:r>
            <a:endParaRPr>
              <a:solidFill>
                <a:srgbClr val="404040"/>
              </a:solidFill>
            </a:endParaRPr>
          </a:p>
          <a:p>
            <a:pPr indent="-274320" lvl="0" marL="274320" rtl="0" algn="l">
              <a:spcBef>
                <a:spcPts val="600"/>
              </a:spcBef>
              <a:spcAft>
                <a:spcPts val="0"/>
              </a:spcAft>
              <a:buSzPct val="70000"/>
              <a:buChar char="🞆"/>
            </a:pPr>
            <a:r>
              <a:rPr lang="uk-UA">
                <a:solidFill>
                  <a:srgbClr val="404040"/>
                </a:solidFill>
              </a:rPr>
              <a:t>Among the patients are often dramatic actors, businessmen, and commentators. </a:t>
            </a:r>
            <a:endParaRPr/>
          </a:p>
          <a:p>
            <a:pPr indent="-274320" lvl="0" marL="274320" rtl="0" algn="l">
              <a:spcBef>
                <a:spcPts val="600"/>
              </a:spcBef>
              <a:spcAft>
                <a:spcPts val="0"/>
              </a:spcAft>
              <a:buSzPct val="70000"/>
              <a:buNone/>
            </a:pPr>
            <a:r>
              <a:rPr lang="uk-UA">
                <a:solidFill>
                  <a:srgbClr val="90C226"/>
                </a:solidFill>
              </a:rPr>
              <a:t> </a:t>
            </a:r>
            <a:br>
              <a:rPr lang="uk-UA"/>
            </a:br>
            <a:endParaRPr/>
          </a:p>
        </p:txBody>
      </p:sp>
    </p:spTree>
  </p:cSld>
  <p:clrMapOvr>
    <a:masterClrMapping/>
  </p:clrMapOvr>
</p:sld>
</file>

<file path=ppt/theme/theme1.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Эркер">
  <a:themeElements>
    <a:clrScheme name="Эркер">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