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4" r:id="rId4"/>
    <p:sldMasterId id="2147483665" r:id="rId5"/>
    <p:sldMasterId id="2147483666" r:id="rId6"/>
    <p:sldMasterId id="214748366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slide" Target="slides/slide34.xml"/><Relationship Id="rId41" Type="http://schemas.openxmlformats.org/officeDocument/2006/relationships/slide" Target="slides/slide33.xml"/><Relationship Id="rId44" Type="http://schemas.openxmlformats.org/officeDocument/2006/relationships/slide" Target="slides/slide36.xml"/><Relationship Id="rId43" Type="http://schemas.openxmlformats.org/officeDocument/2006/relationships/slide" Target="slides/slide35.xml"/><Relationship Id="rId46" Type="http://schemas.openxmlformats.org/officeDocument/2006/relationships/slide" Target="slides/slide38.xml"/><Relationship Id="rId45" Type="http://schemas.openxmlformats.org/officeDocument/2006/relationships/slide" Target="slides/slide3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slide" Target="slides/slide40.xml"/><Relationship Id="rId47" Type="http://schemas.openxmlformats.org/officeDocument/2006/relationships/slide" Target="slides/slide39.xml"/><Relationship Id="rId49" Type="http://schemas.openxmlformats.org/officeDocument/2006/relationships/slide" Target="slides/slide4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slide" Target="slides/slide25.xml"/><Relationship Id="rId32" Type="http://schemas.openxmlformats.org/officeDocument/2006/relationships/slide" Target="slides/slide24.xml"/><Relationship Id="rId35" Type="http://schemas.openxmlformats.org/officeDocument/2006/relationships/slide" Target="slides/slide27.xml"/><Relationship Id="rId34" Type="http://schemas.openxmlformats.org/officeDocument/2006/relationships/slide" Target="slides/slide26.xml"/><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0" Type="http://schemas.openxmlformats.org/officeDocument/2006/relationships/slide" Target="slides/slide42.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p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4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4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4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22" name="Shape 22"/>
        <p:cNvGrpSpPr/>
        <p:nvPr/>
      </p:nvGrpSpPr>
      <p:grpSpPr>
        <a:xfrm>
          <a:off x="0" y="0"/>
          <a:ext cx="0" cy="0"/>
          <a:chOff x="0" y="0"/>
          <a:chExt cx="0" cy="0"/>
        </a:xfrm>
      </p:grpSpPr>
      <p:sp>
        <p:nvSpPr>
          <p:cNvPr id="23" name="Google Shape;23;p2"/>
          <p:cNvSpPr txBox="1"/>
          <p:nvPr>
            <p:ph type="ctrTitle"/>
          </p:nvPr>
        </p:nvSpPr>
        <p:spPr>
          <a:xfrm>
            <a:off x="1507067" y="2404534"/>
            <a:ext cx="7766936" cy="1646302"/>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
          <p:cNvSpPr txBox="1"/>
          <p:nvPr>
            <p:ph idx="1" type="subTitle"/>
          </p:nvPr>
        </p:nvSpPr>
        <p:spPr>
          <a:xfrm>
            <a:off x="1507067" y="4050833"/>
            <a:ext cx="7766936" cy="1096899"/>
          </a:xfrm>
          <a:prstGeom prst="rect">
            <a:avLst/>
          </a:prstGeom>
          <a:noFill/>
          <a:ln>
            <a:noFill/>
          </a:ln>
        </p:spPr>
        <p:txBody>
          <a:bodyPr anchorCtr="0" anchor="t" bIns="45700" lIns="91425" spcFirstLastPara="1" rIns="91425" wrap="square" tIns="45700">
            <a:no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p:txBody>
      </p:sp>
      <p:sp>
        <p:nvSpPr>
          <p:cNvPr id="25" name="Google Shape;25;p2"/>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2"/>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spTree>
      <p:nvGrpSpPr>
        <p:cNvPr id="93" name="Shape 93"/>
        <p:cNvGrpSpPr/>
        <p:nvPr/>
      </p:nvGrpSpPr>
      <p:grpSpPr>
        <a:xfrm>
          <a:off x="0" y="0"/>
          <a:ext cx="0" cy="0"/>
          <a:chOff x="0" y="0"/>
          <a:chExt cx="0" cy="0"/>
        </a:xfrm>
      </p:grpSpPr>
      <p:sp>
        <p:nvSpPr>
          <p:cNvPr id="94" name="Google Shape;94;p12"/>
          <p:cNvSpPr txBox="1"/>
          <p:nvPr>
            <p:ph type="title"/>
          </p:nvPr>
        </p:nvSpPr>
        <p:spPr>
          <a:xfrm>
            <a:off x="677334" y="1498604"/>
            <a:ext cx="3854528" cy="1278466"/>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 type="body"/>
          </p:nvPr>
        </p:nvSpPr>
        <p:spPr>
          <a:xfrm>
            <a:off x="4760461" y="514924"/>
            <a:ext cx="4513541" cy="552643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96" name="Google Shape;96;p12"/>
          <p:cNvSpPr txBox="1"/>
          <p:nvPr>
            <p:ph idx="2" type="body"/>
          </p:nvPr>
        </p:nvSpPr>
        <p:spPr>
          <a:xfrm>
            <a:off x="677334" y="2777069"/>
            <a:ext cx="3854528" cy="258444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1120"/>
              <a:buNone/>
              <a:defRPr sz="1400"/>
            </a:lvl2pPr>
            <a:lvl3pPr indent="-228600" lvl="2" marL="1371600" algn="l">
              <a:spcBef>
                <a:spcPts val="1000"/>
              </a:spcBef>
              <a:spcAft>
                <a:spcPts val="0"/>
              </a:spcAft>
              <a:buSzPts val="960"/>
              <a:buNone/>
              <a:defRPr sz="1200"/>
            </a:lvl3pPr>
            <a:lvl4pPr indent="-228600" lvl="3" marL="1828800" algn="l">
              <a:spcBef>
                <a:spcPts val="1000"/>
              </a:spcBef>
              <a:spcAft>
                <a:spcPts val="0"/>
              </a:spcAft>
              <a:buSzPts val="800"/>
              <a:buNone/>
              <a:defRPr sz="1000"/>
            </a:lvl4pPr>
            <a:lvl5pPr indent="-228600" lvl="4" marL="2286000" algn="l">
              <a:spcBef>
                <a:spcPts val="1000"/>
              </a:spcBef>
              <a:spcAft>
                <a:spcPts val="0"/>
              </a:spcAft>
              <a:buSzPts val="800"/>
              <a:buNone/>
              <a:defRPr sz="1000"/>
            </a:lvl5pPr>
            <a:lvl6pPr indent="-228600" lvl="5" marL="2743200" algn="l">
              <a:spcBef>
                <a:spcPts val="1000"/>
              </a:spcBef>
              <a:spcAft>
                <a:spcPts val="0"/>
              </a:spcAft>
              <a:buSzPts val="800"/>
              <a:buNone/>
              <a:defRPr sz="1000"/>
            </a:lvl6pPr>
            <a:lvl7pPr indent="-228600" lvl="6" marL="3200400" algn="l">
              <a:spcBef>
                <a:spcPts val="1000"/>
              </a:spcBef>
              <a:spcAft>
                <a:spcPts val="0"/>
              </a:spcAft>
              <a:buSzPts val="800"/>
              <a:buNone/>
              <a:defRPr sz="1000"/>
            </a:lvl7pPr>
            <a:lvl8pPr indent="-228600" lvl="7" marL="3657600" algn="l">
              <a:spcBef>
                <a:spcPts val="1000"/>
              </a:spcBef>
              <a:spcAft>
                <a:spcPts val="0"/>
              </a:spcAft>
              <a:buSzPts val="800"/>
              <a:buNone/>
              <a:defRPr sz="1000"/>
            </a:lvl8pPr>
            <a:lvl9pPr indent="-228600" lvl="8" marL="4114800" algn="l">
              <a:spcBef>
                <a:spcPts val="1000"/>
              </a:spcBef>
              <a:spcAft>
                <a:spcPts val="0"/>
              </a:spcAft>
              <a:buSzPts val="800"/>
              <a:buNone/>
              <a:defRPr sz="1000"/>
            </a:lvl9pPr>
          </a:lstStyle>
          <a:p/>
        </p:txBody>
      </p:sp>
      <p:sp>
        <p:nvSpPr>
          <p:cNvPr id="97" name="Google Shape;97;p12"/>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12"/>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12"/>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100" name="Shape 100"/>
        <p:cNvGrpSpPr/>
        <p:nvPr/>
      </p:nvGrpSpPr>
      <p:grpSpPr>
        <a:xfrm>
          <a:off x="0" y="0"/>
          <a:ext cx="0" cy="0"/>
          <a:chOff x="0" y="0"/>
          <a:chExt cx="0" cy="0"/>
        </a:xfrm>
      </p:grpSpPr>
      <p:sp>
        <p:nvSpPr>
          <p:cNvPr id="101" name="Google Shape;101;p13"/>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3"/>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13"/>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13"/>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105" name="Shape 105"/>
        <p:cNvGrpSpPr/>
        <p:nvPr/>
      </p:nvGrpSpPr>
      <p:grpSpPr>
        <a:xfrm>
          <a:off x="0" y="0"/>
          <a:ext cx="0" cy="0"/>
          <a:chOff x="0" y="0"/>
          <a:chExt cx="0" cy="0"/>
        </a:xfrm>
      </p:grpSpPr>
      <p:sp>
        <p:nvSpPr>
          <p:cNvPr id="106" name="Google Shape;106;p14"/>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4"/>
          <p:cNvSpPr txBox="1"/>
          <p:nvPr>
            <p:ph idx="1" type="body"/>
          </p:nvPr>
        </p:nvSpPr>
        <p:spPr>
          <a:xfrm>
            <a:off x="675745" y="2160983"/>
            <a:ext cx="4185623"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08" name="Google Shape;108;p14"/>
          <p:cNvSpPr txBox="1"/>
          <p:nvPr>
            <p:ph idx="2" type="body"/>
          </p:nvPr>
        </p:nvSpPr>
        <p:spPr>
          <a:xfrm>
            <a:off x="675745" y="2737245"/>
            <a:ext cx="4185623"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09" name="Google Shape;109;p14"/>
          <p:cNvSpPr txBox="1"/>
          <p:nvPr>
            <p:ph idx="3" type="body"/>
          </p:nvPr>
        </p:nvSpPr>
        <p:spPr>
          <a:xfrm>
            <a:off x="5088383" y="2160983"/>
            <a:ext cx="4185618"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10" name="Google Shape;110;p14"/>
          <p:cNvSpPr txBox="1"/>
          <p:nvPr>
            <p:ph idx="4" type="body"/>
          </p:nvPr>
        </p:nvSpPr>
        <p:spPr>
          <a:xfrm>
            <a:off x="5088384" y="2737245"/>
            <a:ext cx="4185617"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11" name="Google Shape;111;p14"/>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14"/>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14"/>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114" name="Shape 114"/>
        <p:cNvGrpSpPr/>
        <p:nvPr/>
      </p:nvGrpSpPr>
      <p:grpSpPr>
        <a:xfrm>
          <a:off x="0" y="0"/>
          <a:ext cx="0" cy="0"/>
          <a:chOff x="0" y="0"/>
          <a:chExt cx="0" cy="0"/>
        </a:xfrm>
      </p:grpSpPr>
      <p:sp>
        <p:nvSpPr>
          <p:cNvPr id="115" name="Google Shape;115;p15"/>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5"/>
          <p:cNvSpPr txBox="1"/>
          <p:nvPr>
            <p:ph idx="1" type="body"/>
          </p:nvPr>
        </p:nvSpPr>
        <p:spPr>
          <a:xfrm>
            <a:off x="677334" y="2160589"/>
            <a:ext cx="4184035" cy="3880772"/>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17" name="Google Shape;117;p15"/>
          <p:cNvSpPr txBox="1"/>
          <p:nvPr>
            <p:ph idx="2" type="body"/>
          </p:nvPr>
        </p:nvSpPr>
        <p:spPr>
          <a:xfrm>
            <a:off x="5089970" y="2160589"/>
            <a:ext cx="4184034" cy="3880773"/>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18" name="Google Shape;118;p15"/>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15"/>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15"/>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spTree>
      <p:nvGrpSpPr>
        <p:cNvPr id="121" name="Shape 121"/>
        <p:cNvGrpSpPr/>
        <p:nvPr/>
      </p:nvGrpSpPr>
      <p:grpSpPr>
        <a:xfrm>
          <a:off x="0" y="0"/>
          <a:ext cx="0" cy="0"/>
          <a:chOff x="0" y="0"/>
          <a:chExt cx="0" cy="0"/>
        </a:xfrm>
      </p:grpSpPr>
      <p:sp>
        <p:nvSpPr>
          <p:cNvPr id="122" name="Google Shape;122;p16"/>
          <p:cNvSpPr txBox="1"/>
          <p:nvPr>
            <p:ph type="title"/>
          </p:nvPr>
        </p:nvSpPr>
        <p:spPr>
          <a:xfrm>
            <a:off x="677335" y="2700867"/>
            <a:ext cx="8596668" cy="182658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6"/>
          <p:cNvSpPr txBox="1"/>
          <p:nvPr>
            <p:ph idx="1" type="body"/>
          </p:nvPr>
        </p:nvSpPr>
        <p:spPr>
          <a:xfrm>
            <a:off x="677335" y="4527448"/>
            <a:ext cx="8596668" cy="860400"/>
          </a:xfrm>
          <a:prstGeom prst="rect">
            <a:avLst/>
          </a:prstGeom>
          <a:noFill/>
          <a:ln>
            <a:noFill/>
          </a:ln>
        </p:spPr>
        <p:txBody>
          <a:bodyPr anchorCtr="0" anchor="t" bIns="45700" lIns="91425" spcFirstLastPara="1" rIns="91425" wrap="square" tIns="45700">
            <a:noAutofit/>
          </a:bodyPr>
          <a:lstStyle>
            <a:lvl1pPr indent="-228600" lvl="0" marL="457200" algn="l">
              <a:spcBef>
                <a:spcPts val="1000"/>
              </a:spcBef>
              <a:spcAft>
                <a:spcPts val="0"/>
              </a:spcAft>
              <a:buSzPts val="1600"/>
              <a:buNone/>
              <a:defRPr sz="20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24" name="Google Shape;124;p16"/>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16"/>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16"/>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Цитата с подписью">
  <p:cSld name="Цитата с подписью">
    <p:spTree>
      <p:nvGrpSpPr>
        <p:cNvPr id="146" name="Shape 146"/>
        <p:cNvGrpSpPr/>
        <p:nvPr/>
      </p:nvGrpSpPr>
      <p:grpSpPr>
        <a:xfrm>
          <a:off x="0" y="0"/>
          <a:ext cx="0" cy="0"/>
          <a:chOff x="0" y="0"/>
          <a:chExt cx="0" cy="0"/>
        </a:xfrm>
      </p:grpSpPr>
      <p:sp>
        <p:nvSpPr>
          <p:cNvPr id="147" name="Google Shape;147;p18"/>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18"/>
          <p:cNvSpPr txBox="1"/>
          <p:nvPr>
            <p:ph idx="1" type="body"/>
          </p:nvPr>
        </p:nvSpPr>
        <p:spPr>
          <a:xfrm>
            <a:off x="1366139" y="3632200"/>
            <a:ext cx="722452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280"/>
              <a:buFont typeface="Trebuchet MS"/>
              <a:buNone/>
              <a:defRPr sz="1600">
                <a:solidFill>
                  <a:srgbClr val="7F7F7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49" name="Google Shape;149;p18"/>
          <p:cNvSpPr txBox="1"/>
          <p:nvPr>
            <p:ph idx="2"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50" name="Google Shape;150;p18"/>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18"/>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18"/>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Цитата карточки имени">
  <p:cSld name="Цитата карточки имени">
    <p:spTree>
      <p:nvGrpSpPr>
        <p:cNvPr id="172" name="Shape 172"/>
        <p:cNvGrpSpPr/>
        <p:nvPr/>
      </p:nvGrpSpPr>
      <p:grpSpPr>
        <a:xfrm>
          <a:off x="0" y="0"/>
          <a:ext cx="0" cy="0"/>
          <a:chOff x="0" y="0"/>
          <a:chExt cx="0" cy="0"/>
        </a:xfrm>
      </p:grpSpPr>
      <p:sp>
        <p:nvSpPr>
          <p:cNvPr id="173" name="Google Shape;173;p20"/>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4" name="Google Shape;174;p20"/>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rgbClr val="3F3F3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75" name="Google Shape;175;p20"/>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76" name="Google Shape;176;p20"/>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7" name="Google Shape;177;p20"/>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8" name="Google Shape;178;p20"/>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45" name="Shape 45"/>
        <p:cNvGrpSpPr/>
        <p:nvPr/>
      </p:nvGrpSpPr>
      <p:grpSpPr>
        <a:xfrm>
          <a:off x="0" y="0"/>
          <a:ext cx="0" cy="0"/>
          <a:chOff x="0" y="0"/>
          <a:chExt cx="0" cy="0"/>
        </a:xfrm>
      </p:grpSpPr>
      <p:sp>
        <p:nvSpPr>
          <p:cNvPr id="46" name="Google Shape;46;p4"/>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SzPts val="1400"/>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4"/>
          <p:cNvSpPr txBox="1"/>
          <p:nvPr>
            <p:ph idx="1" type="body"/>
          </p:nvPr>
        </p:nvSpPr>
        <p:spPr>
          <a:xfrm>
            <a:off x="677862" y="2160587"/>
            <a:ext cx="8596312" cy="3881437"/>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48" name="Google Shape;48;p4"/>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4"/>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4"/>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51" name="Shape 51"/>
        <p:cNvGrpSpPr/>
        <p:nvPr/>
      </p:nvGrpSpPr>
      <p:grpSpPr>
        <a:xfrm>
          <a:off x="0" y="0"/>
          <a:ext cx="0" cy="0"/>
          <a:chOff x="0" y="0"/>
          <a:chExt cx="0" cy="0"/>
        </a:xfrm>
      </p:grpSpPr>
      <p:sp>
        <p:nvSpPr>
          <p:cNvPr id="52" name="Google Shape;52;p5"/>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5"/>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5"/>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55" name="Shape 55"/>
        <p:cNvGrpSpPr/>
        <p:nvPr/>
      </p:nvGrpSpPr>
      <p:grpSpPr>
        <a:xfrm>
          <a:off x="0" y="0"/>
          <a:ext cx="0" cy="0"/>
          <a:chOff x="0" y="0"/>
          <a:chExt cx="0" cy="0"/>
        </a:xfrm>
      </p:grpSpPr>
      <p:sp>
        <p:nvSpPr>
          <p:cNvPr id="56" name="Google Shape;56;p6"/>
          <p:cNvSpPr txBox="1"/>
          <p:nvPr>
            <p:ph type="title"/>
          </p:nvPr>
        </p:nvSpPr>
        <p:spPr>
          <a:xfrm rot="5400000">
            <a:off x="5994319" y="2582953"/>
            <a:ext cx="5251451" cy="130474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6"/>
          <p:cNvSpPr txBox="1"/>
          <p:nvPr>
            <p:ph idx="1" type="body"/>
          </p:nvPr>
        </p:nvSpPr>
        <p:spPr>
          <a:xfrm rot="5400000">
            <a:off x="1581685" y="-294750"/>
            <a:ext cx="5251450" cy="7060150"/>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58" name="Google Shape;58;p6"/>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6"/>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6"/>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61" name="Shape 61"/>
        <p:cNvGrpSpPr/>
        <p:nvPr/>
      </p:nvGrpSpPr>
      <p:grpSpPr>
        <a:xfrm>
          <a:off x="0" y="0"/>
          <a:ext cx="0" cy="0"/>
          <a:chOff x="0" y="0"/>
          <a:chExt cx="0" cy="0"/>
        </a:xfrm>
      </p:grpSpPr>
      <p:sp>
        <p:nvSpPr>
          <p:cNvPr id="62" name="Google Shape;62;p7"/>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7"/>
          <p:cNvSpPr txBox="1"/>
          <p:nvPr>
            <p:ph idx="1" type="body"/>
          </p:nvPr>
        </p:nvSpPr>
        <p:spPr>
          <a:xfrm rot="5400000">
            <a:off x="3035299" y="-196850"/>
            <a:ext cx="3881437" cy="8596312"/>
          </a:xfrm>
          <a:prstGeom prst="rect">
            <a:avLst/>
          </a:prstGeom>
          <a:noFill/>
          <a:ln>
            <a:noFill/>
          </a:ln>
        </p:spPr>
        <p:txBody>
          <a:bodyPr anchorCtr="0" anchor="t" bIns="45700" lIns="91425" spcFirstLastPara="1" rIns="91425" wrap="square" tIns="45700">
            <a:no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64" name="Google Shape;64;p7"/>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7"/>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7"/>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Истина или ложь">
  <p:cSld name="Истина или ложь">
    <p:spTree>
      <p:nvGrpSpPr>
        <p:cNvPr id="67" name="Shape 67"/>
        <p:cNvGrpSpPr/>
        <p:nvPr/>
      </p:nvGrpSpPr>
      <p:grpSpPr>
        <a:xfrm>
          <a:off x="0" y="0"/>
          <a:ext cx="0" cy="0"/>
          <a:chOff x="0" y="0"/>
          <a:chExt cx="0" cy="0"/>
        </a:xfrm>
      </p:grpSpPr>
      <p:sp>
        <p:nvSpPr>
          <p:cNvPr id="68" name="Google Shape;68;p8"/>
          <p:cNvSpPr txBox="1"/>
          <p:nvPr>
            <p:ph type="title"/>
          </p:nvPr>
        </p:nvSpPr>
        <p:spPr>
          <a:xfrm>
            <a:off x="685799" y="609600"/>
            <a:ext cx="8588203"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8"/>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chemeClr val="accent1"/>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70" name="Google Shape;70;p8"/>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71" name="Google Shape;71;p8"/>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8"/>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8"/>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Карточка имени">
  <p:cSld name="Карточка имени">
    <p:spTree>
      <p:nvGrpSpPr>
        <p:cNvPr id="74" name="Shape 74"/>
        <p:cNvGrpSpPr/>
        <p:nvPr/>
      </p:nvGrpSpPr>
      <p:grpSpPr>
        <a:xfrm>
          <a:off x="0" y="0"/>
          <a:ext cx="0" cy="0"/>
          <a:chOff x="0" y="0"/>
          <a:chExt cx="0" cy="0"/>
        </a:xfrm>
      </p:grpSpPr>
      <p:sp>
        <p:nvSpPr>
          <p:cNvPr id="75" name="Google Shape;75;p9"/>
          <p:cNvSpPr txBox="1"/>
          <p:nvPr>
            <p:ph type="title"/>
          </p:nvPr>
        </p:nvSpPr>
        <p:spPr>
          <a:xfrm>
            <a:off x="677335" y="1931988"/>
            <a:ext cx="8596668" cy="259546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9"/>
          <p:cNvSpPr txBox="1"/>
          <p:nvPr>
            <p:ph idx="1"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77" name="Google Shape;77;p9"/>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9"/>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9"/>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подпись">
  <p:cSld name="Заголовок и подпись">
    <p:spTree>
      <p:nvGrpSpPr>
        <p:cNvPr id="80" name="Shape 80"/>
        <p:cNvGrpSpPr/>
        <p:nvPr/>
      </p:nvGrpSpPr>
      <p:grpSpPr>
        <a:xfrm>
          <a:off x="0" y="0"/>
          <a:ext cx="0" cy="0"/>
          <a:chOff x="0" y="0"/>
          <a:chExt cx="0" cy="0"/>
        </a:xfrm>
      </p:grpSpPr>
      <p:sp>
        <p:nvSpPr>
          <p:cNvPr id="81" name="Google Shape;81;p10"/>
          <p:cNvSpPr txBox="1"/>
          <p:nvPr>
            <p:ph type="title"/>
          </p:nvPr>
        </p:nvSpPr>
        <p:spPr>
          <a:xfrm>
            <a:off x="677335" y="609600"/>
            <a:ext cx="8596668" cy="3403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0"/>
          <p:cNvSpPr txBox="1"/>
          <p:nvPr>
            <p:ph idx="1"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83" name="Google Shape;83;p10"/>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0"/>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0"/>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spTree>
      <p:nvGrpSpPr>
        <p:cNvPr id="86" name="Shape 86"/>
        <p:cNvGrpSpPr/>
        <p:nvPr/>
      </p:nvGrpSpPr>
      <p:grpSpPr>
        <a:xfrm>
          <a:off x="0" y="0"/>
          <a:ext cx="0" cy="0"/>
          <a:chOff x="0" y="0"/>
          <a:chExt cx="0" cy="0"/>
        </a:xfrm>
      </p:grpSpPr>
      <p:sp>
        <p:nvSpPr>
          <p:cNvPr id="87" name="Google Shape;87;p11"/>
          <p:cNvSpPr txBox="1"/>
          <p:nvPr>
            <p:ph type="title"/>
          </p:nvPr>
        </p:nvSpPr>
        <p:spPr>
          <a:xfrm>
            <a:off x="677334" y="4800600"/>
            <a:ext cx="8596667"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1"/>
          <p:cNvSpPr/>
          <p:nvPr>
            <p:ph idx="2" type="pic"/>
          </p:nvPr>
        </p:nvSpPr>
        <p:spPr>
          <a:xfrm>
            <a:off x="677334" y="609600"/>
            <a:ext cx="8596668" cy="3845718"/>
          </a:xfrm>
          <a:prstGeom prst="rect">
            <a:avLst/>
          </a:prstGeom>
          <a:noFill/>
          <a:ln>
            <a:noFill/>
          </a:ln>
        </p:spPr>
      </p:sp>
      <p:sp>
        <p:nvSpPr>
          <p:cNvPr id="89" name="Google Shape;89;p11"/>
          <p:cNvSpPr txBox="1"/>
          <p:nvPr>
            <p:ph idx="1" type="body"/>
          </p:nvPr>
        </p:nvSpPr>
        <p:spPr>
          <a:xfrm>
            <a:off x="677334" y="5367338"/>
            <a:ext cx="8596667" cy="67402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960"/>
              <a:buNone/>
              <a:defRPr sz="12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90" name="Google Shape;90;p11"/>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9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1"/>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11"/>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2.xml"/><Relationship Id="rId10" Type="http://schemas.openxmlformats.org/officeDocument/2006/relationships/slideLayout" Target="../slideLayouts/slideLayout11.xml"/><Relationship Id="rId13" Type="http://schemas.openxmlformats.org/officeDocument/2006/relationships/slideLayout" Target="../slideLayouts/slideLayout14.xml"/><Relationship Id="rId12" Type="http://schemas.openxmlformats.org/officeDocument/2006/relationships/slideLayout" Target="../slideLayouts/slideLayout13.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4.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grpSp>
        <p:nvGrpSpPr>
          <p:cNvPr id="6" name="Google Shape;6;p1"/>
          <p:cNvGrpSpPr/>
          <p:nvPr/>
        </p:nvGrpSpPr>
        <p:grpSpPr>
          <a:xfrm>
            <a:off x="0" y="-7937"/>
            <a:ext cx="12192000" cy="6865937"/>
            <a:chOff x="0" y="-8467"/>
            <a:chExt cx="12192000" cy="6866467"/>
          </a:xfrm>
        </p:grpSpPr>
        <p:cxnSp>
          <p:nvCxnSpPr>
            <p:cNvPr id="7" name="Google Shape;7;p1"/>
            <p:cNvCxnSpPr/>
            <p:nvPr/>
          </p:nvCxnSpPr>
          <p:spPr>
            <a:xfrm>
              <a:off x="9371013" y="-528"/>
              <a:ext cx="1219200" cy="6858528"/>
            </a:xfrm>
            <a:prstGeom prst="straightConnector1">
              <a:avLst/>
            </a:prstGeom>
            <a:noFill/>
            <a:ln cap="rnd" cmpd="sng" w="9525">
              <a:solidFill>
                <a:srgbClr val="BFBFBF"/>
              </a:solidFill>
              <a:prstDash val="solid"/>
              <a:miter lim="800000"/>
              <a:headEnd len="med" w="med" type="none"/>
              <a:tailEnd len="med" w="med" type="none"/>
            </a:ln>
          </p:spPr>
        </p:cxnSp>
        <p:cxnSp>
          <p:nvCxnSpPr>
            <p:cNvPr id="8" name="Google Shape;8;p1"/>
            <p:cNvCxnSpPr/>
            <p:nvPr/>
          </p:nvCxnSpPr>
          <p:spPr>
            <a:xfrm flipH="1">
              <a:off x="7424738" y="3681168"/>
              <a:ext cx="4764087" cy="3176832"/>
            </a:xfrm>
            <a:prstGeom prst="straightConnector1">
              <a:avLst/>
            </a:prstGeom>
            <a:noFill/>
            <a:ln cap="rnd" cmpd="sng" w="9525">
              <a:solidFill>
                <a:srgbClr val="D9D9D9"/>
              </a:solidFill>
              <a:prstDash val="solid"/>
              <a:miter lim="800000"/>
              <a:headEnd len="med" w="med" type="none"/>
              <a:tailEnd len="med" w="med" type="none"/>
            </a:ln>
          </p:spPr>
        </p:cxnSp>
        <p:sp>
          <p:nvSpPr>
            <p:cNvPr id="9" name="Google Shape;9;p1"/>
            <p:cNvSpPr/>
            <p:nvPr/>
          </p:nvSpPr>
          <p:spPr>
            <a:xfrm>
              <a:off x="9182100" y="-8467"/>
              <a:ext cx="3006725"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0" name="Google Shape;10;p1"/>
            <p:cNvSpPr/>
            <p:nvPr/>
          </p:nvSpPr>
          <p:spPr>
            <a:xfrm>
              <a:off x="9602788" y="-8467"/>
              <a:ext cx="2589212"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1" name="Google Shape;11;p1"/>
            <p:cNvSpPr/>
            <p:nvPr/>
          </p:nvSpPr>
          <p:spPr>
            <a:xfrm>
              <a:off x="8932863" y="3047706"/>
              <a:ext cx="3259137" cy="3810294"/>
            </a:xfrm>
            <a:prstGeom prst="triangle">
              <a:avLst>
                <a:gd fmla="val 21600" name="adj"/>
              </a:avLst>
            </a:pr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2" name="Google Shape;12;p1"/>
            <p:cNvSpPr/>
            <p:nvPr/>
          </p:nvSpPr>
          <p:spPr>
            <a:xfrm>
              <a:off x="9334500" y="-8467"/>
              <a:ext cx="2854325"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 name="Google Shape;13;p1"/>
            <p:cNvSpPr/>
            <p:nvPr/>
          </p:nvSpPr>
          <p:spPr>
            <a:xfrm>
              <a:off x="10898188" y="-8467"/>
              <a:ext cx="1290637"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4" name="Google Shape;14;p1"/>
            <p:cNvSpPr/>
            <p:nvPr/>
          </p:nvSpPr>
          <p:spPr>
            <a:xfrm>
              <a:off x="10939463" y="-8467"/>
              <a:ext cx="1249362"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5" name="Google Shape;15;p1"/>
            <p:cNvSpPr/>
            <p:nvPr/>
          </p:nvSpPr>
          <p:spPr>
            <a:xfrm>
              <a:off x="10371138" y="3589086"/>
              <a:ext cx="1817687" cy="3268914"/>
            </a:xfrm>
            <a:prstGeom prst="triangle">
              <a:avLst>
                <a:gd fmla="val 21600" name="adj"/>
              </a:avLst>
            </a:pr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 name="Google Shape;16;p1"/>
            <p:cNvSpPr/>
            <p:nvPr/>
          </p:nvSpPr>
          <p:spPr>
            <a:xfrm rot="10800000">
              <a:off x="0" y="-528"/>
              <a:ext cx="842963" cy="5666225"/>
            </a:xfrm>
            <a:prstGeom prst="triangle">
              <a:avLst>
                <a:gd fmla="val 21600" name="adj"/>
              </a:avLst>
            </a:pr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17" name="Google Shape;17;p1"/>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8" name="Google Shape;18;p1"/>
          <p:cNvSpPr txBox="1"/>
          <p:nvPr>
            <p:ph idx="1" type="body"/>
          </p:nvPr>
        </p:nvSpPr>
        <p:spPr>
          <a:xfrm>
            <a:off x="677862" y="2160587"/>
            <a:ext cx="85963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9" name="Google Shape;19;p1"/>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0" name="Google Shape;20;p1"/>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1" name="Google Shape;21;p1"/>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 name="Shape 28"/>
        <p:cNvGrpSpPr/>
        <p:nvPr/>
      </p:nvGrpSpPr>
      <p:grpSpPr>
        <a:xfrm>
          <a:off x="0" y="0"/>
          <a:ext cx="0" cy="0"/>
          <a:chOff x="0" y="0"/>
          <a:chExt cx="0" cy="0"/>
        </a:xfrm>
      </p:grpSpPr>
      <p:grpSp>
        <p:nvGrpSpPr>
          <p:cNvPr id="29" name="Google Shape;29;p3"/>
          <p:cNvGrpSpPr/>
          <p:nvPr/>
        </p:nvGrpSpPr>
        <p:grpSpPr>
          <a:xfrm>
            <a:off x="0" y="-7937"/>
            <a:ext cx="12192000" cy="6865937"/>
            <a:chOff x="0" y="-8467"/>
            <a:chExt cx="12192000" cy="6866467"/>
          </a:xfrm>
        </p:grpSpPr>
        <p:cxnSp>
          <p:nvCxnSpPr>
            <p:cNvPr id="30" name="Google Shape;30;p3"/>
            <p:cNvCxnSpPr/>
            <p:nvPr/>
          </p:nvCxnSpPr>
          <p:spPr>
            <a:xfrm>
              <a:off x="9371013" y="-528"/>
              <a:ext cx="1219200" cy="6858528"/>
            </a:xfrm>
            <a:prstGeom prst="straightConnector1">
              <a:avLst/>
            </a:prstGeom>
            <a:noFill/>
            <a:ln cap="rnd" cmpd="sng" w="9525">
              <a:solidFill>
                <a:srgbClr val="BFBFBF"/>
              </a:solidFill>
              <a:prstDash val="solid"/>
              <a:miter lim="800000"/>
              <a:headEnd len="med" w="med" type="none"/>
              <a:tailEnd len="med" w="med" type="none"/>
            </a:ln>
          </p:spPr>
        </p:cxnSp>
        <p:cxnSp>
          <p:nvCxnSpPr>
            <p:cNvPr id="31" name="Google Shape;31;p3"/>
            <p:cNvCxnSpPr/>
            <p:nvPr/>
          </p:nvCxnSpPr>
          <p:spPr>
            <a:xfrm flipH="1">
              <a:off x="7424738" y="3681168"/>
              <a:ext cx="4764087" cy="3176832"/>
            </a:xfrm>
            <a:prstGeom prst="straightConnector1">
              <a:avLst/>
            </a:prstGeom>
            <a:noFill/>
            <a:ln cap="rnd" cmpd="sng" w="9525">
              <a:solidFill>
                <a:srgbClr val="D9D9D9"/>
              </a:solidFill>
              <a:prstDash val="solid"/>
              <a:miter lim="800000"/>
              <a:headEnd len="med" w="med" type="none"/>
              <a:tailEnd len="med" w="med" type="none"/>
            </a:ln>
          </p:spPr>
        </p:cxnSp>
        <p:sp>
          <p:nvSpPr>
            <p:cNvPr id="32" name="Google Shape;32;p3"/>
            <p:cNvSpPr/>
            <p:nvPr/>
          </p:nvSpPr>
          <p:spPr>
            <a:xfrm>
              <a:off x="9182100" y="-8467"/>
              <a:ext cx="3006725"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3" name="Google Shape;33;p3"/>
            <p:cNvSpPr/>
            <p:nvPr/>
          </p:nvSpPr>
          <p:spPr>
            <a:xfrm>
              <a:off x="9602788" y="-8467"/>
              <a:ext cx="2589212"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4" name="Google Shape;34;p3"/>
            <p:cNvSpPr/>
            <p:nvPr/>
          </p:nvSpPr>
          <p:spPr>
            <a:xfrm>
              <a:off x="8932863" y="3047706"/>
              <a:ext cx="3259137" cy="3810294"/>
            </a:xfrm>
            <a:prstGeom prst="triangle">
              <a:avLst>
                <a:gd fmla="val 21600" name="adj"/>
              </a:avLst>
            </a:pr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5" name="Google Shape;35;p3"/>
            <p:cNvSpPr/>
            <p:nvPr/>
          </p:nvSpPr>
          <p:spPr>
            <a:xfrm>
              <a:off x="9334500" y="-8467"/>
              <a:ext cx="2854325"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6" name="Google Shape;36;p3"/>
            <p:cNvSpPr/>
            <p:nvPr/>
          </p:nvSpPr>
          <p:spPr>
            <a:xfrm>
              <a:off x="10898188" y="-8467"/>
              <a:ext cx="1290637"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7" name="Google Shape;37;p3"/>
            <p:cNvSpPr/>
            <p:nvPr/>
          </p:nvSpPr>
          <p:spPr>
            <a:xfrm>
              <a:off x="10939463" y="-8467"/>
              <a:ext cx="1249362"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8" name="Google Shape;38;p3"/>
            <p:cNvSpPr/>
            <p:nvPr/>
          </p:nvSpPr>
          <p:spPr>
            <a:xfrm>
              <a:off x="10371138" y="3589086"/>
              <a:ext cx="1817687" cy="3268914"/>
            </a:xfrm>
            <a:prstGeom prst="triangle">
              <a:avLst>
                <a:gd fmla="val 21600" name="adj"/>
              </a:avLst>
            </a:pr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39" name="Google Shape;39;p3"/>
            <p:cNvSpPr/>
            <p:nvPr/>
          </p:nvSpPr>
          <p:spPr>
            <a:xfrm>
              <a:off x="0" y="4012981"/>
              <a:ext cx="449263" cy="2845019"/>
            </a:xfrm>
            <a:prstGeom prst="triangle">
              <a:avLst>
                <a:gd fmla="val 0" name="adj"/>
              </a:avLst>
            </a:pr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40" name="Google Shape;40;p3"/>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41" name="Google Shape;41;p3"/>
          <p:cNvSpPr txBox="1"/>
          <p:nvPr>
            <p:ph idx="1" type="body"/>
          </p:nvPr>
        </p:nvSpPr>
        <p:spPr>
          <a:xfrm>
            <a:off x="677862" y="2160587"/>
            <a:ext cx="85963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42" name="Google Shape;42;p3"/>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43" name="Google Shape;43;p3"/>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44" name="Google Shape;44;p3"/>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7" name="Shape 127"/>
        <p:cNvGrpSpPr/>
        <p:nvPr/>
      </p:nvGrpSpPr>
      <p:grpSpPr>
        <a:xfrm>
          <a:off x="0" y="0"/>
          <a:ext cx="0" cy="0"/>
          <a:chOff x="0" y="0"/>
          <a:chExt cx="0" cy="0"/>
        </a:xfrm>
      </p:grpSpPr>
      <p:grpSp>
        <p:nvGrpSpPr>
          <p:cNvPr id="128" name="Google Shape;128;p17"/>
          <p:cNvGrpSpPr/>
          <p:nvPr/>
        </p:nvGrpSpPr>
        <p:grpSpPr>
          <a:xfrm>
            <a:off x="0" y="-7937"/>
            <a:ext cx="12192000" cy="6865937"/>
            <a:chOff x="0" y="-8467"/>
            <a:chExt cx="12192000" cy="6866467"/>
          </a:xfrm>
        </p:grpSpPr>
        <p:cxnSp>
          <p:nvCxnSpPr>
            <p:cNvPr id="129" name="Google Shape;129;p17"/>
            <p:cNvCxnSpPr/>
            <p:nvPr/>
          </p:nvCxnSpPr>
          <p:spPr>
            <a:xfrm>
              <a:off x="9371013" y="-528"/>
              <a:ext cx="1219200" cy="6858528"/>
            </a:xfrm>
            <a:prstGeom prst="straightConnector1">
              <a:avLst/>
            </a:prstGeom>
            <a:noFill/>
            <a:ln cap="rnd" cmpd="sng" w="9525">
              <a:solidFill>
                <a:srgbClr val="BFBFBF"/>
              </a:solidFill>
              <a:prstDash val="solid"/>
              <a:miter lim="800000"/>
              <a:headEnd len="med" w="med" type="none"/>
              <a:tailEnd len="med" w="med" type="none"/>
            </a:ln>
          </p:spPr>
        </p:cxnSp>
        <p:cxnSp>
          <p:nvCxnSpPr>
            <p:cNvPr id="130" name="Google Shape;130;p17"/>
            <p:cNvCxnSpPr/>
            <p:nvPr/>
          </p:nvCxnSpPr>
          <p:spPr>
            <a:xfrm flipH="1">
              <a:off x="7424738" y="3681168"/>
              <a:ext cx="4764087" cy="3176832"/>
            </a:xfrm>
            <a:prstGeom prst="straightConnector1">
              <a:avLst/>
            </a:prstGeom>
            <a:noFill/>
            <a:ln cap="rnd" cmpd="sng" w="9525">
              <a:solidFill>
                <a:srgbClr val="D9D9D9"/>
              </a:solidFill>
              <a:prstDash val="solid"/>
              <a:miter lim="800000"/>
              <a:headEnd len="med" w="med" type="none"/>
              <a:tailEnd len="med" w="med" type="none"/>
            </a:ln>
          </p:spPr>
        </p:cxnSp>
        <p:sp>
          <p:nvSpPr>
            <p:cNvPr id="131" name="Google Shape;131;p17"/>
            <p:cNvSpPr/>
            <p:nvPr/>
          </p:nvSpPr>
          <p:spPr>
            <a:xfrm>
              <a:off x="9182100" y="-8467"/>
              <a:ext cx="3006725"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2" name="Google Shape;132;p17"/>
            <p:cNvSpPr/>
            <p:nvPr/>
          </p:nvSpPr>
          <p:spPr>
            <a:xfrm>
              <a:off x="9602788" y="-8467"/>
              <a:ext cx="2589212"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3" name="Google Shape;133;p17"/>
            <p:cNvSpPr/>
            <p:nvPr/>
          </p:nvSpPr>
          <p:spPr>
            <a:xfrm>
              <a:off x="8932863" y="3047706"/>
              <a:ext cx="3259137" cy="3810294"/>
            </a:xfrm>
            <a:prstGeom prst="triangle">
              <a:avLst>
                <a:gd fmla="val 21600" name="adj"/>
              </a:avLst>
            </a:pr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4" name="Google Shape;134;p17"/>
            <p:cNvSpPr/>
            <p:nvPr/>
          </p:nvSpPr>
          <p:spPr>
            <a:xfrm>
              <a:off x="9334500" y="-8467"/>
              <a:ext cx="2854325"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5" name="Google Shape;135;p17"/>
            <p:cNvSpPr/>
            <p:nvPr/>
          </p:nvSpPr>
          <p:spPr>
            <a:xfrm>
              <a:off x="10898188" y="-8467"/>
              <a:ext cx="1290637"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6" name="Google Shape;136;p17"/>
            <p:cNvSpPr/>
            <p:nvPr/>
          </p:nvSpPr>
          <p:spPr>
            <a:xfrm>
              <a:off x="10939463" y="-8467"/>
              <a:ext cx="1249362"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7" name="Google Shape;137;p17"/>
            <p:cNvSpPr/>
            <p:nvPr/>
          </p:nvSpPr>
          <p:spPr>
            <a:xfrm>
              <a:off x="10371138" y="3589086"/>
              <a:ext cx="1817687" cy="3268914"/>
            </a:xfrm>
            <a:prstGeom prst="triangle">
              <a:avLst>
                <a:gd fmla="val 21600" name="adj"/>
              </a:avLst>
            </a:pr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38" name="Google Shape;138;p17"/>
            <p:cNvSpPr/>
            <p:nvPr/>
          </p:nvSpPr>
          <p:spPr>
            <a:xfrm>
              <a:off x="0" y="4012981"/>
              <a:ext cx="449263" cy="2845019"/>
            </a:xfrm>
            <a:prstGeom prst="triangle">
              <a:avLst>
                <a:gd fmla="val 0" name="adj"/>
              </a:avLst>
            </a:pr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139" name="Google Shape;139;p17"/>
          <p:cNvSpPr txBox="1"/>
          <p:nvPr/>
        </p:nvSpPr>
        <p:spPr>
          <a:xfrm>
            <a:off x="541337" y="790575"/>
            <a:ext cx="609600" cy="584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40" name="Google Shape;140;p17"/>
          <p:cNvSpPr txBox="1"/>
          <p:nvPr/>
        </p:nvSpPr>
        <p:spPr>
          <a:xfrm>
            <a:off x="8893175" y="2886075"/>
            <a:ext cx="609600" cy="5857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41" name="Google Shape;141;p17"/>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42" name="Google Shape;142;p17"/>
          <p:cNvSpPr txBox="1"/>
          <p:nvPr>
            <p:ph idx="1" type="body"/>
          </p:nvPr>
        </p:nvSpPr>
        <p:spPr>
          <a:xfrm>
            <a:off x="677862" y="2160587"/>
            <a:ext cx="85963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43" name="Google Shape;143;p17"/>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44" name="Google Shape;144;p17"/>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45" name="Google Shape;145;p17"/>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2"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3" name="Shape 153"/>
        <p:cNvGrpSpPr/>
        <p:nvPr/>
      </p:nvGrpSpPr>
      <p:grpSpPr>
        <a:xfrm>
          <a:off x="0" y="0"/>
          <a:ext cx="0" cy="0"/>
          <a:chOff x="0" y="0"/>
          <a:chExt cx="0" cy="0"/>
        </a:xfrm>
      </p:grpSpPr>
      <p:grpSp>
        <p:nvGrpSpPr>
          <p:cNvPr id="154" name="Google Shape;154;p19"/>
          <p:cNvGrpSpPr/>
          <p:nvPr/>
        </p:nvGrpSpPr>
        <p:grpSpPr>
          <a:xfrm>
            <a:off x="0" y="-7937"/>
            <a:ext cx="12192000" cy="6865937"/>
            <a:chOff x="0" y="-8467"/>
            <a:chExt cx="12192000" cy="6866467"/>
          </a:xfrm>
        </p:grpSpPr>
        <p:cxnSp>
          <p:nvCxnSpPr>
            <p:cNvPr id="155" name="Google Shape;155;p19"/>
            <p:cNvCxnSpPr/>
            <p:nvPr/>
          </p:nvCxnSpPr>
          <p:spPr>
            <a:xfrm>
              <a:off x="9371013" y="-528"/>
              <a:ext cx="1219200" cy="6858528"/>
            </a:xfrm>
            <a:prstGeom prst="straightConnector1">
              <a:avLst/>
            </a:prstGeom>
            <a:noFill/>
            <a:ln cap="rnd" cmpd="sng" w="9525">
              <a:solidFill>
                <a:srgbClr val="BFBFBF"/>
              </a:solidFill>
              <a:prstDash val="solid"/>
              <a:miter lim="800000"/>
              <a:headEnd len="med" w="med" type="none"/>
              <a:tailEnd len="med" w="med" type="none"/>
            </a:ln>
          </p:spPr>
        </p:cxnSp>
        <p:cxnSp>
          <p:nvCxnSpPr>
            <p:cNvPr id="156" name="Google Shape;156;p19"/>
            <p:cNvCxnSpPr/>
            <p:nvPr/>
          </p:nvCxnSpPr>
          <p:spPr>
            <a:xfrm flipH="1">
              <a:off x="7424738" y="3681168"/>
              <a:ext cx="4764087" cy="3176832"/>
            </a:xfrm>
            <a:prstGeom prst="straightConnector1">
              <a:avLst/>
            </a:prstGeom>
            <a:noFill/>
            <a:ln cap="rnd" cmpd="sng" w="9525">
              <a:solidFill>
                <a:srgbClr val="D9D9D9"/>
              </a:solidFill>
              <a:prstDash val="solid"/>
              <a:miter lim="800000"/>
              <a:headEnd len="med" w="med" type="none"/>
              <a:tailEnd len="med" w="med" type="none"/>
            </a:ln>
          </p:spPr>
        </p:cxnSp>
        <p:sp>
          <p:nvSpPr>
            <p:cNvPr id="157" name="Google Shape;157;p19"/>
            <p:cNvSpPr/>
            <p:nvPr/>
          </p:nvSpPr>
          <p:spPr>
            <a:xfrm>
              <a:off x="9182100" y="-8467"/>
              <a:ext cx="3006725"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58" name="Google Shape;158;p19"/>
            <p:cNvSpPr/>
            <p:nvPr/>
          </p:nvSpPr>
          <p:spPr>
            <a:xfrm>
              <a:off x="9602788" y="-8467"/>
              <a:ext cx="2589212"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1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59" name="Google Shape;159;p19"/>
            <p:cNvSpPr/>
            <p:nvPr/>
          </p:nvSpPr>
          <p:spPr>
            <a:xfrm>
              <a:off x="8932863" y="3047706"/>
              <a:ext cx="3259137" cy="3810294"/>
            </a:xfrm>
            <a:prstGeom prst="triangle">
              <a:avLst>
                <a:gd fmla="val 21600" name="adj"/>
              </a:avLst>
            </a:prstGeom>
            <a:solidFill>
              <a:schemeClr val="accent2">
                <a:alpha val="71764"/>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0" name="Google Shape;160;p19"/>
            <p:cNvSpPr/>
            <p:nvPr/>
          </p:nvSpPr>
          <p:spPr>
            <a:xfrm>
              <a:off x="9334500" y="-8467"/>
              <a:ext cx="2854325"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F7819">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1" name="Google Shape;161;p19"/>
            <p:cNvSpPr/>
            <p:nvPr/>
          </p:nvSpPr>
          <p:spPr>
            <a:xfrm>
              <a:off x="10898188" y="-8467"/>
              <a:ext cx="1290637"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C0E474">
                <a:alpha val="69803"/>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2" name="Google Shape;162;p19"/>
            <p:cNvSpPr/>
            <p:nvPr/>
          </p:nvSpPr>
          <p:spPr>
            <a:xfrm>
              <a:off x="10939463" y="-8467"/>
              <a:ext cx="1249362"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3" name="Google Shape;163;p19"/>
            <p:cNvSpPr/>
            <p:nvPr/>
          </p:nvSpPr>
          <p:spPr>
            <a:xfrm>
              <a:off x="10371138" y="3589086"/>
              <a:ext cx="1817687" cy="3268914"/>
            </a:xfrm>
            <a:prstGeom prst="triangle">
              <a:avLst>
                <a:gd fmla="val 21600" name="adj"/>
              </a:avLst>
            </a:prstGeom>
            <a:solidFill>
              <a:schemeClr val="accent1">
                <a:alpha val="7960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
          <p:nvSpPr>
            <p:cNvPr id="164" name="Google Shape;164;p19"/>
            <p:cNvSpPr/>
            <p:nvPr/>
          </p:nvSpPr>
          <p:spPr>
            <a:xfrm>
              <a:off x="0" y="4012981"/>
              <a:ext cx="449263" cy="2845019"/>
            </a:xfrm>
            <a:prstGeom prst="triangle">
              <a:avLst>
                <a:gd fmla="val 0" name="adj"/>
              </a:avLst>
            </a:prstGeom>
            <a:solidFill>
              <a:schemeClr val="accent1">
                <a:alpha val="84705"/>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grpSp>
      <p:sp>
        <p:nvSpPr>
          <p:cNvPr id="165" name="Google Shape;165;p19"/>
          <p:cNvSpPr txBox="1"/>
          <p:nvPr/>
        </p:nvSpPr>
        <p:spPr>
          <a:xfrm>
            <a:off x="541337" y="790575"/>
            <a:ext cx="609600" cy="584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66" name="Google Shape;166;p19"/>
          <p:cNvSpPr txBox="1"/>
          <p:nvPr/>
        </p:nvSpPr>
        <p:spPr>
          <a:xfrm>
            <a:off x="8893175" y="2886075"/>
            <a:ext cx="609600" cy="5857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C0E474"/>
              </a:buClr>
              <a:buSzPts val="8000"/>
              <a:buFont typeface="Arial"/>
              <a:buNone/>
            </a:pPr>
            <a:r>
              <a:rPr b="0" i="0" lang="en-US" sz="8000" u="none">
                <a:solidFill>
                  <a:srgbClr val="C0E474"/>
                </a:solidFill>
                <a:latin typeface="Arial"/>
                <a:ea typeface="Arial"/>
                <a:cs typeface="Arial"/>
                <a:sym typeface="Arial"/>
              </a:rPr>
              <a:t>”</a:t>
            </a:r>
            <a:endParaRPr/>
          </a:p>
        </p:txBody>
      </p:sp>
      <p:sp>
        <p:nvSpPr>
          <p:cNvPr id="167" name="Google Shape;167;p19"/>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2pPr>
            <a:lvl3pPr lvl="2"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3pPr>
            <a:lvl4pPr lvl="3"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4pPr>
            <a:lvl5pPr lvl="4" marR="0" rtl="0" algn="l">
              <a:spcBef>
                <a:spcPts val="0"/>
              </a:spcBef>
              <a:spcAft>
                <a:spcPts val="0"/>
              </a:spcAft>
              <a:buSzPts val="1400"/>
              <a:buNone/>
              <a:defRPr b="0" i="0" sz="3600" u="none" cap="none" strike="noStrike">
                <a:solidFill>
                  <a:schemeClr val="accen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68" name="Google Shape;168;p19"/>
          <p:cNvSpPr txBox="1"/>
          <p:nvPr>
            <p:ph idx="1" type="body"/>
          </p:nvPr>
        </p:nvSpPr>
        <p:spPr>
          <a:xfrm>
            <a:off x="677862" y="2160587"/>
            <a:ext cx="8596312" cy="3881437"/>
          </a:xfrm>
          <a:prstGeom prst="rect">
            <a:avLst/>
          </a:prstGeom>
          <a:noFill/>
          <a:ln>
            <a:noFill/>
          </a:ln>
        </p:spPr>
        <p:txBody>
          <a:bodyPr anchorCtr="0" anchor="t" bIns="45700" lIns="91425" spcFirstLastPara="1" rIns="91425" wrap="square" tIns="45700">
            <a:no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404040"/>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404040"/>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404040"/>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404040"/>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69" name="Google Shape;169;p19"/>
          <p:cNvSpPr txBox="1"/>
          <p:nvPr>
            <p:ph idx="10" type="dt"/>
          </p:nvPr>
        </p:nvSpPr>
        <p:spPr>
          <a:xfrm>
            <a:off x="7205662" y="6042025"/>
            <a:ext cx="911225" cy="365125"/>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SzPts val="1400"/>
              <a:buNone/>
              <a:defRPr b="0" i="0" sz="900" u="none">
                <a:solidFill>
                  <a:srgbClr val="898989"/>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70" name="Google Shape;170;p19"/>
          <p:cNvSpPr txBox="1"/>
          <p:nvPr>
            <p:ph idx="11" type="ftr"/>
          </p:nvPr>
        </p:nvSpPr>
        <p:spPr>
          <a:xfrm>
            <a:off x="677862" y="6042025"/>
            <a:ext cx="629761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71" name="Google Shape;171;p19"/>
          <p:cNvSpPr txBox="1"/>
          <p:nvPr>
            <p:ph idx="12" type="sldNum"/>
          </p:nvPr>
        </p:nvSpPr>
        <p:spPr>
          <a:xfrm>
            <a:off x="8589962" y="6042025"/>
            <a:ext cx="684212"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1pPr>
            <a:lvl2pPr indent="0" lvl="1"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2pPr>
            <a:lvl3pPr indent="0" lvl="2"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3pPr>
            <a:lvl4pPr indent="0" lvl="3"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4pPr>
            <a:lvl5pPr indent="0" lvl="4"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5pPr>
            <a:lvl6pPr indent="0" lvl="5"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6pPr>
            <a:lvl7pPr indent="0" lvl="6"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7pPr>
            <a:lvl8pPr indent="0" lvl="7"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8pPr>
            <a:lvl9pPr indent="0" lvl="8" marL="0" marR="0" rtl="0" algn="r">
              <a:lnSpc>
                <a:spcPct val="100000"/>
              </a:lnSpc>
              <a:spcBef>
                <a:spcPts val="0"/>
              </a:spcBef>
              <a:spcAft>
                <a:spcPts val="0"/>
              </a:spcAft>
              <a:buClr>
                <a:schemeClr val="accent1"/>
              </a:buClr>
              <a:buSzPts val="900"/>
              <a:buFont typeface="Trebuchet MS"/>
              <a:buNone/>
              <a:defRPr b="0" i="0" sz="900" u="non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3"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9.jpg"/><Relationship Id="rId7"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1"/>
          <p:cNvSpPr txBox="1"/>
          <p:nvPr>
            <p:ph type="ctrTitle"/>
          </p:nvPr>
        </p:nvSpPr>
        <p:spPr>
          <a:xfrm>
            <a:off x="1519237" y="1524000"/>
            <a:ext cx="7766050" cy="34417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chemeClr val="accent1"/>
              </a:buClr>
              <a:buSzPts val="5400"/>
              <a:buFont typeface="Times New Roman"/>
              <a:buNone/>
            </a:pPr>
            <a:r>
              <a:rPr b="0" i="0" lang="en-US" sz="5400" u="none">
                <a:solidFill>
                  <a:schemeClr val="accent1"/>
                </a:solidFill>
                <a:latin typeface="Times New Roman"/>
                <a:ea typeface="Times New Roman"/>
                <a:cs typeface="Times New Roman"/>
                <a:sym typeface="Times New Roman"/>
              </a:rPr>
              <a:t>Clinical anatomy, physiology and methods of examination of the larynx and trachea</a:t>
            </a:r>
            <a:r>
              <a:rPr b="0" i="0" lang="en-US" sz="5400" u="none">
                <a:solidFill>
                  <a:schemeClr val="accent1"/>
                </a:solidFill>
                <a:latin typeface="Trebuchet MS"/>
                <a:ea typeface="Trebuchet MS"/>
                <a:cs typeface="Trebuchet MS"/>
                <a:sym typeface="Trebuchet MS"/>
              </a:rPr>
              <a: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0"/>
          <p:cNvSpPr txBox="1"/>
          <p:nvPr>
            <p:ph type="title"/>
          </p:nvPr>
        </p:nvSpPr>
        <p:spPr>
          <a:xfrm>
            <a:off x="677862" y="609600"/>
            <a:ext cx="8596200" cy="6333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Trebuchet MS"/>
              <a:buNone/>
            </a:pPr>
            <a:r>
              <a:rPr b="0" i="0" lang="en-US" sz="3200" u="none">
                <a:solidFill>
                  <a:schemeClr val="accent1"/>
                </a:solidFill>
                <a:latin typeface="Trebuchet MS"/>
                <a:ea typeface="Trebuchet MS"/>
                <a:cs typeface="Trebuchet MS"/>
                <a:sym typeface="Trebuchet MS"/>
              </a:rPr>
              <a:t>Muscles of the larynx</a:t>
            </a:r>
            <a:endParaRPr/>
          </a:p>
        </p:txBody>
      </p:sp>
      <p:sp>
        <p:nvSpPr>
          <p:cNvPr id="236" name="Google Shape;236;p30"/>
          <p:cNvSpPr txBox="1"/>
          <p:nvPr>
            <p:ph idx="1" type="body"/>
          </p:nvPr>
        </p:nvSpPr>
        <p:spPr>
          <a:xfrm>
            <a:off x="677862" y="1243012"/>
            <a:ext cx="10285500" cy="5283300"/>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80000"/>
              </a:lnSpc>
              <a:spcBef>
                <a:spcPts val="0"/>
              </a:spcBef>
              <a:spcAft>
                <a:spcPts val="0"/>
              </a:spcAft>
              <a:buClr>
                <a:schemeClr val="accent1"/>
              </a:buClr>
              <a:buSzPts val="1920"/>
              <a:buFont typeface="Noto Sans Symbols"/>
              <a:buNone/>
            </a:pPr>
            <a:br>
              <a:rPr b="0" i="0" lang="en-US" sz="2400" u="none">
                <a:solidFill>
                  <a:srgbClr val="0D0D0D"/>
                </a:solidFill>
                <a:latin typeface="Arial"/>
                <a:ea typeface="Arial"/>
                <a:cs typeface="Arial"/>
                <a:sym typeface="Arial"/>
              </a:rPr>
            </a:br>
            <a:r>
              <a:rPr b="0" i="0" lang="en-US" sz="2400" u="none">
                <a:solidFill>
                  <a:srgbClr val="0D0D0D"/>
                </a:solidFill>
                <a:latin typeface="Arial"/>
                <a:ea typeface="Arial"/>
                <a:cs typeface="Arial"/>
                <a:sym typeface="Arial"/>
              </a:rPr>
              <a:t>The muscles of the larynx can be divided into skeletal and intrinsic muscles. Skeletal muscles are divided into two groups according to their insertions:</a:t>
            </a:r>
            <a:endParaRPr/>
          </a:p>
          <a:p>
            <a:pPr indent="-121920" lvl="0" marL="0" marR="0" rtl="0" algn="l">
              <a:lnSpc>
                <a:spcPct val="80000"/>
              </a:lnSpc>
              <a:spcBef>
                <a:spcPts val="1000"/>
              </a:spcBef>
              <a:spcAft>
                <a:spcPts val="0"/>
              </a:spcAft>
              <a:buClr>
                <a:schemeClr val="accent1"/>
              </a:buClr>
              <a:buSzPts val="1920"/>
              <a:buFont typeface="Trebuchet MS"/>
              <a:buAutoNum type="arabicPeriod"/>
            </a:pPr>
            <a:r>
              <a:rPr b="0" i="0" lang="en-US" sz="2400" u="none">
                <a:solidFill>
                  <a:srgbClr val="0D0D0D"/>
                </a:solidFill>
                <a:latin typeface="Arial"/>
                <a:ea typeface="Arial"/>
                <a:cs typeface="Arial"/>
                <a:sym typeface="Arial"/>
              </a:rPr>
              <a:t>Muscles attached at one end to the skeleton and at the other end to the cartilage of the larynx:</a:t>
            </a:r>
            <a:endParaRPr/>
          </a:p>
          <a:p>
            <a:pPr indent="-285750" lvl="1" marL="742950" marR="0" rtl="0" algn="l">
              <a:lnSpc>
                <a:spcPct val="80000"/>
              </a:lnSpc>
              <a:spcBef>
                <a:spcPts val="1000"/>
              </a:spcBef>
              <a:spcAft>
                <a:spcPts val="0"/>
              </a:spcAft>
              <a:buClr>
                <a:schemeClr val="accent1"/>
              </a:buClr>
              <a:buSzPts val="1600"/>
              <a:buFont typeface="Trebuchet MS"/>
              <a:buAutoNum type="arabicPeriod"/>
            </a:pPr>
            <a:r>
              <a:rPr b="0" i="0" lang="en-US" sz="2000" u="none" cap="none" strike="noStrike">
                <a:solidFill>
                  <a:srgbClr val="0D0D0D"/>
                </a:solidFill>
                <a:latin typeface="Arial"/>
                <a:ea typeface="Arial"/>
                <a:cs typeface="Arial"/>
                <a:sym typeface="Arial"/>
              </a:rPr>
              <a:t>Sternothyroid</a:t>
            </a:r>
            <a:endParaRPr/>
          </a:p>
          <a:p>
            <a:pPr indent="-285750" lvl="1" marL="742950" marR="0" rtl="0" algn="l">
              <a:lnSpc>
                <a:spcPct val="80000"/>
              </a:lnSpc>
              <a:spcBef>
                <a:spcPts val="1000"/>
              </a:spcBef>
              <a:spcAft>
                <a:spcPts val="0"/>
              </a:spcAft>
              <a:buClr>
                <a:schemeClr val="accent1"/>
              </a:buClr>
              <a:buSzPts val="1600"/>
              <a:buFont typeface="Trebuchet MS"/>
              <a:buAutoNum type="arabicPeriod"/>
            </a:pPr>
            <a:r>
              <a:rPr b="0" i="0" lang="en-US" sz="2000" u="none" cap="none" strike="noStrike">
                <a:solidFill>
                  <a:srgbClr val="0D0D0D"/>
                </a:solidFill>
                <a:latin typeface="Arial"/>
                <a:ea typeface="Arial"/>
                <a:cs typeface="Arial"/>
                <a:sym typeface="Arial"/>
              </a:rPr>
              <a:t>Sternohyoid</a:t>
            </a:r>
            <a:endParaRPr/>
          </a:p>
          <a:p>
            <a:pPr indent="-285750" lvl="1" marL="742950" marR="0" rtl="0" algn="l">
              <a:lnSpc>
                <a:spcPct val="80000"/>
              </a:lnSpc>
              <a:spcBef>
                <a:spcPts val="1000"/>
              </a:spcBef>
              <a:spcAft>
                <a:spcPts val="0"/>
              </a:spcAft>
              <a:buClr>
                <a:schemeClr val="accent1"/>
              </a:buClr>
              <a:buSzPts val="1600"/>
              <a:buFont typeface="Trebuchet MS"/>
              <a:buAutoNum type="arabicPeriod"/>
            </a:pPr>
            <a:r>
              <a:rPr b="0" i="0" lang="en-US" sz="2000" u="none" cap="none" strike="noStrike">
                <a:solidFill>
                  <a:srgbClr val="0D0D0D"/>
                </a:solidFill>
                <a:latin typeface="Arial"/>
                <a:ea typeface="Arial"/>
                <a:cs typeface="Arial"/>
                <a:sym typeface="Arial"/>
              </a:rPr>
              <a:t>Thyrohyoid</a:t>
            </a:r>
            <a:endParaRPr/>
          </a:p>
          <a:p>
            <a:pPr indent="-121920" lvl="0" marL="0" marR="0" rtl="0" algn="l">
              <a:lnSpc>
                <a:spcPct val="80000"/>
              </a:lnSpc>
              <a:spcBef>
                <a:spcPts val="1000"/>
              </a:spcBef>
              <a:spcAft>
                <a:spcPts val="0"/>
              </a:spcAft>
              <a:buClr>
                <a:schemeClr val="accent1"/>
              </a:buClr>
              <a:buSzPts val="1920"/>
              <a:buFont typeface="Trebuchet MS"/>
              <a:buAutoNum type="arabicPeriod"/>
            </a:pPr>
            <a:r>
              <a:rPr b="0" i="0" lang="en-US" sz="2400" u="none">
                <a:solidFill>
                  <a:srgbClr val="0D0D0D"/>
                </a:solidFill>
                <a:latin typeface="Arial"/>
                <a:ea typeface="Arial"/>
                <a:cs typeface="Arial"/>
                <a:sym typeface="Arial"/>
              </a:rPr>
              <a:t>Muscles attached at one end to the cartilage of the larynx and at the other end to the hyoid bone:</a:t>
            </a:r>
            <a:endParaRPr/>
          </a:p>
          <a:p>
            <a:pPr indent="-285750" lvl="1" marL="742950" marR="0" rtl="0" algn="l">
              <a:lnSpc>
                <a:spcPct val="80000"/>
              </a:lnSpc>
              <a:spcBef>
                <a:spcPts val="1000"/>
              </a:spcBef>
              <a:spcAft>
                <a:spcPts val="0"/>
              </a:spcAft>
              <a:buClr>
                <a:schemeClr val="accent1"/>
              </a:buClr>
              <a:buSzPts val="1600"/>
              <a:buFont typeface="Trebuchet MS"/>
              <a:buAutoNum type="arabicPeriod"/>
            </a:pPr>
            <a:r>
              <a:rPr b="0" i="0" lang="en-US" sz="2000" u="none" cap="none" strike="noStrike">
                <a:solidFill>
                  <a:srgbClr val="0D0D0D"/>
                </a:solidFill>
                <a:latin typeface="Arial"/>
                <a:ea typeface="Arial"/>
                <a:cs typeface="Arial"/>
                <a:sym typeface="Arial"/>
              </a:rPr>
              <a:t>Omohyoid</a:t>
            </a:r>
            <a:endParaRPr/>
          </a:p>
          <a:p>
            <a:pPr indent="-285750" lvl="1" marL="742950" marR="0" rtl="0" algn="l">
              <a:lnSpc>
                <a:spcPct val="80000"/>
              </a:lnSpc>
              <a:spcBef>
                <a:spcPts val="1000"/>
              </a:spcBef>
              <a:spcAft>
                <a:spcPts val="0"/>
              </a:spcAft>
              <a:buClr>
                <a:schemeClr val="accent1"/>
              </a:buClr>
              <a:buSzPts val="1600"/>
              <a:buFont typeface="Trebuchet MS"/>
              <a:buAutoNum type="arabicPeriod"/>
            </a:pPr>
            <a:r>
              <a:rPr b="0" i="0" lang="en-US" sz="2000" u="none" cap="none" strike="noStrike">
                <a:solidFill>
                  <a:srgbClr val="0D0D0D"/>
                </a:solidFill>
                <a:latin typeface="Arial"/>
                <a:ea typeface="Arial"/>
                <a:cs typeface="Arial"/>
                <a:sym typeface="Arial"/>
              </a:rPr>
              <a:t>Thyrohyoid</a:t>
            </a:r>
            <a:endParaRPr/>
          </a:p>
          <a:p>
            <a:pPr indent="-285750" lvl="1" marL="742950" marR="0" rtl="0" algn="l">
              <a:lnSpc>
                <a:spcPct val="80000"/>
              </a:lnSpc>
              <a:spcBef>
                <a:spcPts val="1000"/>
              </a:spcBef>
              <a:spcAft>
                <a:spcPts val="0"/>
              </a:spcAft>
              <a:buClr>
                <a:schemeClr val="accent1"/>
              </a:buClr>
              <a:buSzPts val="1600"/>
              <a:buFont typeface="Trebuchet MS"/>
              <a:buAutoNum type="arabicPeriod"/>
            </a:pPr>
            <a:r>
              <a:rPr b="0" i="0" lang="en-US" sz="2000" u="none" cap="none" strike="noStrike">
                <a:solidFill>
                  <a:srgbClr val="0D0D0D"/>
                </a:solidFill>
                <a:latin typeface="Arial"/>
                <a:ea typeface="Arial"/>
                <a:cs typeface="Arial"/>
                <a:sym typeface="Arial"/>
              </a:rPr>
              <a:t>Sternohyoid</a:t>
            </a:r>
            <a:endParaRPr/>
          </a:p>
          <a:p>
            <a:pPr indent="0" lvl="0" marL="0" marR="0" rtl="0" algn="l">
              <a:lnSpc>
                <a:spcPct val="80000"/>
              </a:lnSpc>
              <a:spcBef>
                <a:spcPts val="1000"/>
              </a:spcBef>
              <a:spcAft>
                <a:spcPts val="0"/>
              </a:spcAft>
              <a:buClr>
                <a:schemeClr val="accent1"/>
              </a:buClr>
              <a:buSzPts val="1920"/>
              <a:buFont typeface="Noto Sans Symbols"/>
              <a:buNone/>
            </a:pPr>
            <a:br>
              <a:rPr b="0" i="0" lang="en-US" sz="2400" u="none">
                <a:solidFill>
                  <a:srgbClr val="404040"/>
                </a:solidFill>
                <a:latin typeface="Trebuchet MS"/>
                <a:ea typeface="Trebuchet MS"/>
                <a:cs typeface="Trebuchet MS"/>
                <a:sym typeface="Trebuchet MS"/>
              </a:rPr>
            </a:br>
            <a:br>
              <a:rPr b="0" i="0" lang="en-US" sz="700" u="none">
                <a:solidFill>
                  <a:srgbClr val="404040"/>
                </a:solidFill>
                <a:latin typeface="Trebuchet MS"/>
                <a:ea typeface="Trebuchet MS"/>
                <a:cs typeface="Trebuchet MS"/>
                <a:sym typeface="Trebuchet MS"/>
              </a:rPr>
            </a:b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1"/>
          <p:cNvSpPr txBox="1"/>
          <p:nvPr>
            <p:ph type="title"/>
          </p:nvPr>
        </p:nvSpPr>
        <p:spPr>
          <a:xfrm>
            <a:off x="677862" y="609600"/>
            <a:ext cx="8596200" cy="13209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Laryngeal muscles.</a:t>
            </a:r>
            <a:endParaRPr/>
          </a:p>
        </p:txBody>
      </p:sp>
      <p:sp>
        <p:nvSpPr>
          <p:cNvPr id="242" name="Google Shape;242;p31"/>
          <p:cNvSpPr txBox="1"/>
          <p:nvPr>
            <p:ph idx="1" type="body"/>
          </p:nvPr>
        </p:nvSpPr>
        <p:spPr>
          <a:xfrm>
            <a:off x="677862" y="1454150"/>
            <a:ext cx="8596200" cy="4973700"/>
          </a:xfrm>
          <a:prstGeom prst="rect">
            <a:avLst/>
          </a:prstGeom>
          <a:noFill/>
          <a:ln>
            <a:noFill/>
          </a:ln>
        </p:spPr>
        <p:txBody>
          <a:bodyPr anchorCtr="0" anchor="t" bIns="45700" lIns="91425" spcFirstLastPara="1" rIns="91425" wrap="square" tIns="45700">
            <a:normAutofit/>
          </a:bodyPr>
          <a:lstStyle/>
          <a:p>
            <a:pPr indent="-342900" lvl="0" marL="342900" marR="0" rtl="0" algn="just">
              <a:lnSpc>
                <a:spcPct val="10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Dilators</a:t>
            </a:r>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Constrictors</a:t>
            </a:r>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Muscles that change vocal cord tension</a:t>
            </a:r>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Muscles that control the epiglottis</a:t>
            </a:r>
            <a:endParaRPr/>
          </a:p>
          <a:p>
            <a:pPr indent="-342900" lvl="0" marL="342900" marR="0" rtl="0" algn="ctr">
              <a:lnSpc>
                <a:spcPct val="100000"/>
              </a:lnSpc>
              <a:spcBef>
                <a:spcPts val="1000"/>
              </a:spcBef>
              <a:spcAft>
                <a:spcPts val="0"/>
              </a:spcAft>
              <a:buClr>
                <a:schemeClr val="accent1"/>
              </a:buClr>
              <a:buSzPts val="1600"/>
              <a:buFont typeface="Noto Sans Symbols"/>
              <a:buNone/>
            </a:pPr>
            <a:r>
              <a:rPr b="1" i="0" lang="en-US" sz="2000" u="none">
                <a:solidFill>
                  <a:srgbClr val="404040"/>
                </a:solidFill>
                <a:latin typeface="Trebuchet MS"/>
                <a:ea typeface="Trebuchet MS"/>
                <a:cs typeface="Trebuchet MS"/>
                <a:sym typeface="Trebuchet MS"/>
              </a:rPr>
              <a:t>DILATATORS</a:t>
            </a:r>
            <a:endParaRPr/>
          </a:p>
          <a:p>
            <a:pPr indent="-342900" lvl="0" marL="342900" marR="0" rtl="0" algn="just">
              <a:lnSpc>
                <a:spcPct val="100000"/>
              </a:lnSpc>
              <a:spcBef>
                <a:spcPts val="1000"/>
              </a:spcBef>
              <a:spcAft>
                <a:spcPts val="0"/>
              </a:spcAft>
              <a:buClr>
                <a:schemeClr val="accent1"/>
              </a:buClr>
              <a:buSzPts val="1440"/>
              <a:buFont typeface="Noto Sans Symbols"/>
              <a:buAutoNum type="arabicPeriod"/>
            </a:pPr>
            <a:r>
              <a:rPr b="0" i="0" lang="en-US" sz="1800" u="none">
                <a:solidFill>
                  <a:srgbClr val="00B050"/>
                </a:solidFill>
                <a:latin typeface="Trebuchet MS"/>
                <a:ea typeface="Trebuchet MS"/>
                <a:cs typeface="Trebuchet MS"/>
                <a:sym typeface="Trebuchet MS"/>
              </a:rPr>
              <a:t>The posterior cricoarytenoid muscle, m. cricoarytenoideus posterior seu posticus, </a:t>
            </a:r>
            <a:r>
              <a:rPr b="0" i="0" lang="en-US" sz="1800" u="none">
                <a:solidFill>
                  <a:srgbClr val="404040"/>
                </a:solidFill>
                <a:latin typeface="Trebuchet MS"/>
                <a:ea typeface="Trebuchet MS"/>
                <a:cs typeface="Trebuchet MS"/>
                <a:sym typeface="Trebuchet MS"/>
              </a:rPr>
              <a:t>originates from the posterior surface of the </a:t>
            </a:r>
            <a:r>
              <a:rPr b="0" i="0" lang="en-US" sz="1800" u="none">
                <a:solidFill>
                  <a:srgbClr val="00B050"/>
                </a:solidFill>
                <a:latin typeface="Trebuchet MS"/>
                <a:ea typeface="Trebuchet MS"/>
                <a:cs typeface="Trebuchet MS"/>
                <a:sym typeface="Trebuchet MS"/>
              </a:rPr>
              <a:t>cricoid </a:t>
            </a:r>
            <a:r>
              <a:rPr b="0" i="0" lang="en-US" sz="1800" u="none">
                <a:solidFill>
                  <a:srgbClr val="404040"/>
                </a:solidFill>
                <a:latin typeface="Trebuchet MS"/>
                <a:ea typeface="Trebuchet MS"/>
                <a:cs typeface="Trebuchet MS"/>
                <a:sym typeface="Trebuchet MS"/>
              </a:rPr>
              <a:t>cartilage plate and attaches to the muscular process of the </a:t>
            </a:r>
            <a:r>
              <a:rPr b="0" i="0" lang="en-US" sz="1800" u="none">
                <a:solidFill>
                  <a:srgbClr val="00B050"/>
                </a:solidFill>
                <a:latin typeface="Trebuchet MS"/>
                <a:ea typeface="Trebuchet MS"/>
                <a:cs typeface="Trebuchet MS"/>
                <a:sym typeface="Trebuchet MS"/>
              </a:rPr>
              <a:t>cricoid </a:t>
            </a:r>
            <a:r>
              <a:rPr b="0" i="0" lang="en-US" sz="1800" u="none">
                <a:solidFill>
                  <a:srgbClr val="404040"/>
                </a:solidFill>
                <a:latin typeface="Trebuchet MS"/>
                <a:ea typeface="Trebuchet MS"/>
                <a:cs typeface="Trebuchet MS"/>
                <a:sym typeface="Trebuchet MS"/>
              </a:rPr>
              <a:t>cartilage, which pulls back and widens the glottis. </a:t>
            </a:r>
            <a:r>
              <a:rPr b="0" i="0" lang="en-US" sz="1800" u="none">
                <a:solidFill>
                  <a:srgbClr val="00B050"/>
                </a:solidFill>
                <a:latin typeface="Trebuchet MS"/>
                <a:ea typeface="Trebuchet MS"/>
                <a:cs typeface="Trebuchet MS"/>
                <a:sym typeface="Trebuchet MS"/>
              </a:rPr>
              <a:t>It is the only dilator of the glottis.</a:t>
            </a:r>
            <a:endParaRPr/>
          </a:p>
          <a:p>
            <a:pPr indent="-342900" lvl="0" marL="342900" marR="0" rtl="0" algn="just">
              <a:lnSpc>
                <a:spcPct val="100000"/>
              </a:lnSpc>
              <a:spcBef>
                <a:spcPts val="1000"/>
              </a:spcBef>
              <a:spcAft>
                <a:spcPts val="0"/>
              </a:spcAft>
              <a:buClr>
                <a:schemeClr val="accent1"/>
              </a:buClr>
              <a:buSzPts val="1440"/>
              <a:buFont typeface="Noto Sans Symbols"/>
              <a:buAutoNum type="arabicPeriod"/>
            </a:pPr>
            <a:r>
              <a:rPr b="0" i="0" lang="en-US" sz="1800" u="none">
                <a:solidFill>
                  <a:srgbClr val="00B050"/>
                </a:solidFill>
                <a:latin typeface="Trebuchet MS"/>
                <a:ea typeface="Trebuchet MS"/>
                <a:cs typeface="Trebuchet MS"/>
                <a:sym typeface="Trebuchet MS"/>
              </a:rPr>
              <a:t>The thyroepiglottic muscle, m. thyroepiglotticus, </a:t>
            </a:r>
            <a:r>
              <a:rPr b="0" i="0" lang="en-US" sz="1800" u="none">
                <a:solidFill>
                  <a:srgbClr val="404040"/>
                </a:solidFill>
                <a:latin typeface="Trebuchet MS"/>
                <a:ea typeface="Trebuchet MS"/>
                <a:cs typeface="Trebuchet MS"/>
                <a:sym typeface="Trebuchet MS"/>
              </a:rPr>
              <a:t>, lies lateral to the ligament of the same name. It originates from the inner surface of the thyroid cartilage plate and attaches to the edge of the epiglottis. It is the dilator and pressor of the laryngeal inlet.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2"/>
          <p:cNvSpPr txBox="1"/>
          <p:nvPr>
            <p:ph idx="1" type="body"/>
          </p:nvPr>
        </p:nvSpPr>
        <p:spPr>
          <a:xfrm>
            <a:off x="677862" y="409575"/>
            <a:ext cx="8596200" cy="5632500"/>
          </a:xfrm>
          <a:prstGeom prst="rect">
            <a:avLst/>
          </a:prstGeom>
          <a:noFill/>
          <a:ln>
            <a:noFill/>
          </a:ln>
        </p:spPr>
        <p:txBody>
          <a:bodyPr anchorCtr="0" anchor="t" bIns="45700" lIns="91425" spcFirstLastPara="1" rIns="91425" wrap="square" tIns="45700">
            <a:normAutofit lnSpcReduction="10000"/>
          </a:bodyPr>
          <a:lstStyle/>
          <a:p>
            <a:pPr indent="-342900" lvl="0" marL="342900" marR="0" rtl="0" algn="ctr">
              <a:lnSpc>
                <a:spcPct val="100000"/>
              </a:lnSpc>
              <a:spcBef>
                <a:spcPts val="0"/>
              </a:spcBef>
              <a:spcAft>
                <a:spcPts val="0"/>
              </a:spcAft>
              <a:buClr>
                <a:schemeClr val="accent1"/>
              </a:buClr>
              <a:buSzPts val="1600"/>
              <a:buFont typeface="Noto Sans Symbols"/>
              <a:buNone/>
            </a:pPr>
            <a:r>
              <a:rPr b="1" i="0" lang="en-US" sz="2000" u="none">
                <a:solidFill>
                  <a:srgbClr val="404040"/>
                </a:solidFill>
                <a:latin typeface="Trebuchet MS"/>
                <a:ea typeface="Trebuchet MS"/>
                <a:cs typeface="Trebuchet MS"/>
                <a:sym typeface="Trebuchet MS"/>
              </a:rPr>
              <a:t>CONSTRUCTORS</a:t>
            </a:r>
            <a:endParaRPr/>
          </a:p>
          <a:p>
            <a:pPr indent="-342900" lvl="0" marL="342900" marR="0" rtl="0" algn="l">
              <a:lnSpc>
                <a:spcPct val="10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1. The </a:t>
            </a:r>
            <a:r>
              <a:rPr b="0" i="0" lang="en-US" sz="1700" u="none">
                <a:solidFill>
                  <a:srgbClr val="00B050"/>
                </a:solidFill>
                <a:latin typeface="Trebuchet MS"/>
                <a:ea typeface="Trebuchet MS"/>
                <a:cs typeface="Trebuchet MS"/>
                <a:sym typeface="Trebuchet MS"/>
              </a:rPr>
              <a:t>cricothyroid muscle, m.cricothyroideus seu anticus</a:t>
            </a:r>
            <a:r>
              <a:rPr b="0" i="0" lang="en-US" sz="1700" u="none">
                <a:solidFill>
                  <a:srgbClr val="404040"/>
                </a:solidFill>
                <a:latin typeface="Trebuchet MS"/>
                <a:ea typeface="Trebuchet MS"/>
                <a:cs typeface="Trebuchet MS"/>
                <a:sym typeface="Trebuchet MS"/>
              </a:rPr>
              <a:t>, paired, pulls the vocal cord. The main constrictor of the larynx.</a:t>
            </a:r>
            <a:endParaRPr/>
          </a:p>
          <a:p>
            <a:pPr indent="-342900" lvl="0" marL="342900" marR="0" rtl="0" algn="l">
              <a:lnSpc>
                <a:spcPct val="10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2. The </a:t>
            </a:r>
            <a:r>
              <a:rPr b="0" i="0" lang="en-US" sz="1700" u="none">
                <a:solidFill>
                  <a:srgbClr val="00B050"/>
                </a:solidFill>
                <a:latin typeface="Trebuchet MS"/>
                <a:ea typeface="Trebuchet MS"/>
                <a:cs typeface="Trebuchet MS"/>
                <a:sym typeface="Trebuchet MS"/>
              </a:rPr>
              <a:t>cricoarytenoideus lateralis </a:t>
            </a:r>
            <a:r>
              <a:rPr b="0" i="0" lang="en-US" sz="1700" u="none">
                <a:solidFill>
                  <a:srgbClr val="404040"/>
                </a:solidFill>
                <a:latin typeface="Trebuchet MS"/>
                <a:ea typeface="Trebuchet MS"/>
                <a:cs typeface="Trebuchet MS"/>
                <a:sym typeface="Trebuchet MS"/>
              </a:rPr>
              <a:t>muscle starts laterally from the arch of the </a:t>
            </a:r>
            <a:r>
              <a:rPr b="0" i="0" lang="en-US" sz="1700" u="none">
                <a:solidFill>
                  <a:srgbClr val="00B050"/>
                </a:solidFill>
                <a:latin typeface="Trebuchet MS"/>
                <a:ea typeface="Trebuchet MS"/>
                <a:cs typeface="Trebuchet MS"/>
                <a:sym typeface="Trebuchet MS"/>
              </a:rPr>
              <a:t>cricoid </a:t>
            </a:r>
            <a:r>
              <a:rPr b="0" i="0" lang="en-US" sz="1700" u="none">
                <a:solidFill>
                  <a:srgbClr val="404040"/>
                </a:solidFill>
                <a:latin typeface="Trebuchet MS"/>
                <a:ea typeface="Trebuchet MS"/>
                <a:cs typeface="Trebuchet MS"/>
                <a:sym typeface="Trebuchet MS"/>
              </a:rPr>
              <a:t>cartilage, runs backwards and attaches to the muscle process of the </a:t>
            </a:r>
            <a:r>
              <a:rPr b="0" i="0" lang="en-US" sz="1700" u="none">
                <a:solidFill>
                  <a:srgbClr val="00B050"/>
                </a:solidFill>
                <a:latin typeface="Trebuchet MS"/>
                <a:ea typeface="Trebuchet MS"/>
                <a:cs typeface="Trebuchet MS"/>
                <a:sym typeface="Trebuchet MS"/>
              </a:rPr>
              <a:t>cricoid </a:t>
            </a:r>
            <a:r>
              <a:rPr b="0" i="0" lang="en-US" sz="1700" u="none">
                <a:solidFill>
                  <a:srgbClr val="404040"/>
                </a:solidFill>
                <a:latin typeface="Trebuchet MS"/>
                <a:ea typeface="Trebuchet MS"/>
                <a:cs typeface="Trebuchet MS"/>
                <a:sym typeface="Trebuchet MS"/>
              </a:rPr>
              <a:t>cartilage, which pulls anteriorly and narrows the glottis.</a:t>
            </a:r>
            <a:endParaRPr/>
          </a:p>
          <a:p>
            <a:pPr indent="-342900" lvl="0" marL="342900" marR="0" rtl="0" algn="l">
              <a:lnSpc>
                <a:spcPct val="10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3. The </a:t>
            </a:r>
            <a:r>
              <a:rPr b="0" i="0" lang="en-US" sz="1700" u="none">
                <a:solidFill>
                  <a:srgbClr val="00B050"/>
                </a:solidFill>
                <a:latin typeface="Trebuchet MS"/>
                <a:ea typeface="Trebuchet MS"/>
                <a:cs typeface="Trebuchet MS"/>
                <a:sym typeface="Trebuchet MS"/>
              </a:rPr>
              <a:t>thyroarytenoid muscle </a:t>
            </a:r>
            <a:r>
              <a:rPr b="0" i="0" lang="en-US" sz="1700" u="none">
                <a:solidFill>
                  <a:srgbClr val="404040"/>
                </a:solidFill>
                <a:latin typeface="Trebuchet MS"/>
                <a:ea typeface="Trebuchet MS"/>
                <a:cs typeface="Trebuchet MS"/>
                <a:sym typeface="Trebuchet MS"/>
              </a:rPr>
              <a:t>starts from the inner surface of the thyroid cartilage plate, runs up and back and attaches to the muscular process of the cricoid cartilage. It pulls the muscular processes forward, bringing the vocal cords closer together.</a:t>
            </a:r>
            <a:endParaRPr/>
          </a:p>
          <a:p>
            <a:pPr indent="-342900" lvl="0" marL="342900" marR="0" rtl="0" algn="l">
              <a:lnSpc>
                <a:spcPct val="10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4. 4. The </a:t>
            </a:r>
            <a:r>
              <a:rPr b="0" i="0" lang="en-US" sz="1700" u="none">
                <a:solidFill>
                  <a:srgbClr val="00B050"/>
                </a:solidFill>
                <a:latin typeface="Trebuchet MS"/>
                <a:ea typeface="Trebuchet MS"/>
                <a:cs typeface="Trebuchet MS"/>
                <a:sym typeface="Trebuchet MS"/>
              </a:rPr>
              <a:t>arytenoideus transversus muscle, m. arytenoideus transversus, </a:t>
            </a:r>
            <a:r>
              <a:rPr b="0" i="0" lang="en-US" sz="1700" u="none">
                <a:solidFill>
                  <a:srgbClr val="404040"/>
                </a:solidFill>
                <a:latin typeface="Trebuchet MS"/>
                <a:ea typeface="Trebuchet MS"/>
                <a:cs typeface="Trebuchet MS"/>
                <a:sym typeface="Trebuchet MS"/>
              </a:rPr>
              <a:t>is </a:t>
            </a:r>
            <a:r>
              <a:rPr b="0" i="0" lang="en-US" sz="1700" u="none">
                <a:solidFill>
                  <a:srgbClr val="00B050"/>
                </a:solidFill>
                <a:latin typeface="Trebuchet MS"/>
                <a:ea typeface="Trebuchet MS"/>
                <a:cs typeface="Trebuchet MS"/>
                <a:sym typeface="Trebuchet MS"/>
              </a:rPr>
              <a:t>unpaired, </a:t>
            </a:r>
            <a:r>
              <a:rPr b="0" i="0" lang="en-US" sz="1700" u="none">
                <a:solidFill>
                  <a:srgbClr val="404040"/>
                </a:solidFill>
                <a:latin typeface="Trebuchet MS"/>
                <a:ea typeface="Trebuchet MS"/>
                <a:cs typeface="Trebuchet MS"/>
                <a:sym typeface="Trebuchet MS"/>
              </a:rPr>
              <a:t>lies on the posterior surfaces of the </a:t>
            </a:r>
            <a:r>
              <a:rPr b="0" i="0" lang="en-US" sz="1700" u="none">
                <a:solidFill>
                  <a:srgbClr val="00B050"/>
                </a:solidFill>
                <a:latin typeface="Trebuchet MS"/>
                <a:ea typeface="Trebuchet MS"/>
                <a:cs typeface="Trebuchet MS"/>
                <a:sym typeface="Trebuchet MS"/>
              </a:rPr>
              <a:t>arytenoid </a:t>
            </a:r>
            <a:r>
              <a:rPr b="0" i="0" lang="en-US" sz="1700" u="none">
                <a:solidFill>
                  <a:srgbClr val="404040"/>
                </a:solidFill>
                <a:latin typeface="Trebuchet MS"/>
                <a:ea typeface="Trebuchet MS"/>
                <a:cs typeface="Trebuchet MS"/>
                <a:sym typeface="Trebuchet MS"/>
              </a:rPr>
              <a:t>cartilages and brings them together during contraction, narrowing the vocal fold, mainly the posterior tritone.</a:t>
            </a:r>
            <a:endParaRPr/>
          </a:p>
          <a:p>
            <a:pPr indent="-342900" lvl="0" marL="342900" marR="0" rtl="0" algn="l">
              <a:lnSpc>
                <a:spcPct val="10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5. The </a:t>
            </a:r>
            <a:r>
              <a:rPr b="0" i="0" lang="en-US" sz="1700" u="none">
                <a:solidFill>
                  <a:srgbClr val="00B050"/>
                </a:solidFill>
                <a:latin typeface="Trebuchet MS"/>
                <a:ea typeface="Trebuchet MS"/>
                <a:cs typeface="Trebuchet MS"/>
                <a:sym typeface="Trebuchet MS"/>
              </a:rPr>
              <a:t>arytenoideus obliquus muscle, m. arytenoideus obliquus, paired, </a:t>
            </a:r>
            <a:r>
              <a:rPr b="0" i="0" lang="en-US" sz="1700" u="none">
                <a:solidFill>
                  <a:srgbClr val="404040"/>
                </a:solidFill>
                <a:latin typeface="Trebuchet MS"/>
                <a:ea typeface="Trebuchet MS"/>
                <a:cs typeface="Trebuchet MS"/>
                <a:sym typeface="Trebuchet MS"/>
              </a:rPr>
              <a:t>lies on the posterior surface of the </a:t>
            </a:r>
            <a:r>
              <a:rPr b="0" i="0" lang="en-US" sz="1700" u="none">
                <a:solidFill>
                  <a:schemeClr val="dk1"/>
                </a:solidFill>
                <a:latin typeface="Trebuchet MS"/>
                <a:ea typeface="Trebuchet MS"/>
                <a:cs typeface="Trebuchet MS"/>
                <a:sym typeface="Trebuchet MS"/>
              </a:rPr>
              <a:t>blade</a:t>
            </a:r>
            <a:r>
              <a:rPr b="0" i="0" lang="en-US" sz="1700" u="none">
                <a:solidFill>
                  <a:srgbClr val="404040"/>
                </a:solidFill>
                <a:latin typeface="Trebuchet MS"/>
                <a:ea typeface="Trebuchet MS"/>
                <a:cs typeface="Trebuchet MS"/>
                <a:sym typeface="Trebuchet MS"/>
              </a:rPr>
              <a:t> cartilage behind the previous muscle and pulls them together during contraction, narrowing the entrance to the larynx.</a:t>
            </a:r>
            <a:endParaRPr/>
          </a:p>
          <a:p>
            <a:pPr indent="-342900" lvl="0" marL="342900" marR="0" rtl="0" algn="l">
              <a:lnSpc>
                <a:spcPct val="100000"/>
              </a:lnSpc>
              <a:spcBef>
                <a:spcPts val="1000"/>
              </a:spcBef>
              <a:spcAft>
                <a:spcPts val="0"/>
              </a:spcAft>
              <a:buClr>
                <a:schemeClr val="accent1"/>
              </a:buClr>
              <a:buSzPts val="1360"/>
              <a:buFont typeface="Noto Sans Symbols"/>
              <a:buNone/>
            </a:pPr>
            <a:r>
              <a:rPr b="0" i="0" lang="en-US" sz="1700" u="none">
                <a:solidFill>
                  <a:srgbClr val="404040"/>
                </a:solidFill>
                <a:latin typeface="Trebuchet MS"/>
                <a:ea typeface="Trebuchet MS"/>
                <a:cs typeface="Trebuchet MS"/>
                <a:sym typeface="Trebuchet MS"/>
              </a:rPr>
              <a:t>6. The </a:t>
            </a:r>
            <a:r>
              <a:rPr b="0" i="0" lang="en-US" sz="1700" u="none">
                <a:solidFill>
                  <a:srgbClr val="00B050"/>
                </a:solidFill>
                <a:latin typeface="Trebuchet MS"/>
                <a:ea typeface="Trebuchet MS"/>
                <a:cs typeface="Trebuchet MS"/>
                <a:sym typeface="Trebuchet MS"/>
              </a:rPr>
              <a:t>aryepiglottic muscle, m. aryepiglottica</a:t>
            </a:r>
            <a:r>
              <a:rPr b="0" i="0" lang="en-US" sz="1700" u="none">
                <a:solidFill>
                  <a:srgbClr val="404040"/>
                </a:solidFill>
                <a:latin typeface="Trebuchet MS"/>
                <a:ea typeface="Trebuchet MS"/>
                <a:cs typeface="Trebuchet MS"/>
                <a:sym typeface="Trebuchet MS"/>
              </a:rPr>
              <a:t>, pulls the </a:t>
            </a:r>
            <a:r>
              <a:rPr b="0" i="0" lang="en-US" sz="1700" u="none">
                <a:solidFill>
                  <a:srgbClr val="00B050"/>
                </a:solidFill>
                <a:latin typeface="Trebuchet MS"/>
                <a:ea typeface="Trebuchet MS"/>
                <a:cs typeface="Trebuchet MS"/>
                <a:sym typeface="Trebuchet MS"/>
              </a:rPr>
              <a:t>epiglottis </a:t>
            </a:r>
            <a:r>
              <a:rPr b="0" i="0" lang="en-US" sz="1700" u="none">
                <a:solidFill>
                  <a:srgbClr val="404040"/>
                </a:solidFill>
                <a:latin typeface="Trebuchet MS"/>
                <a:ea typeface="Trebuchet MS"/>
                <a:cs typeface="Trebuchet MS"/>
                <a:sym typeface="Trebuchet MS"/>
              </a:rPr>
              <a:t>downwards and, together with the oblique blade muscle, narrows the entrance to the glottis.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descr="https://studfile.net/html/28514/660/html_ddYgRrlgge.lyia/htmlconvd-rr2eel11x1.jpg" id="252" name="Google Shape;252;p33"/>
          <p:cNvPicPr preferRelativeResize="0"/>
          <p:nvPr>
            <p:ph idx="1" type="body"/>
          </p:nvPr>
        </p:nvPicPr>
        <p:blipFill rotWithShape="1">
          <a:blip r:embed="rId3">
            <a:alphaModFix/>
          </a:blip>
          <a:srcRect b="0" l="0" r="0" t="0"/>
          <a:stretch/>
        </p:blipFill>
        <p:spPr>
          <a:xfrm>
            <a:off x="1193800" y="609600"/>
            <a:ext cx="7632700" cy="5432425"/>
          </a:xfrm>
          <a:prstGeom prst="rect">
            <a:avLst/>
          </a:prstGeom>
          <a:noFill/>
          <a:ln>
            <a:noFill/>
          </a:ln>
        </p:spPr>
      </p:pic>
      <p:sp>
        <p:nvSpPr>
          <p:cNvPr id="253" name="Google Shape;253;p33"/>
          <p:cNvSpPr txBox="1"/>
          <p:nvPr/>
        </p:nvSpPr>
        <p:spPr>
          <a:xfrm>
            <a:off x="3024187" y="523875"/>
            <a:ext cx="4692650" cy="5842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D0D0D"/>
              </a:buClr>
              <a:buSzPts val="1600"/>
              <a:buFont typeface="Arial"/>
              <a:buNone/>
            </a:pPr>
            <a:r>
              <a:rPr b="1" i="0" lang="en-US" sz="1600" u="none">
                <a:solidFill>
                  <a:srgbClr val="0D0D0D"/>
                </a:solidFill>
                <a:latin typeface="Arial"/>
                <a:ea typeface="Arial"/>
                <a:cs typeface="Arial"/>
                <a:sym typeface="Arial"/>
              </a:rPr>
              <a:t>Muscules</a:t>
            </a:r>
            <a:endParaRPr/>
          </a:p>
          <a:p>
            <a:pPr indent="0" lvl="0" marL="0" marR="0" rtl="0" algn="ctr">
              <a:lnSpc>
                <a:spcPct val="100000"/>
              </a:lnSpc>
              <a:spcBef>
                <a:spcPts val="0"/>
              </a:spcBef>
              <a:spcAft>
                <a:spcPts val="0"/>
              </a:spcAft>
              <a:buClr>
                <a:srgbClr val="0D0D0D"/>
              </a:buClr>
              <a:buSzPts val="1600"/>
              <a:buFont typeface="Arial"/>
              <a:buNone/>
            </a:pPr>
            <a:r>
              <a:rPr b="1" i="0" lang="en-US" sz="1600" u="none">
                <a:solidFill>
                  <a:srgbClr val="0D0D0D"/>
                </a:solidFill>
                <a:latin typeface="Arial"/>
                <a:ea typeface="Arial"/>
                <a:cs typeface="Arial"/>
                <a:sym typeface="Arial"/>
              </a:rPr>
              <a:t>of the Larynx</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4"/>
          <p:cNvSpPr txBox="1"/>
          <p:nvPr>
            <p:ph type="title"/>
          </p:nvPr>
        </p:nvSpPr>
        <p:spPr>
          <a:xfrm>
            <a:off x="677862" y="457200"/>
            <a:ext cx="8596200" cy="6444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1"/>
              </a:buClr>
              <a:buSzPts val="2000"/>
              <a:buFont typeface="Trebuchet MS"/>
              <a:buNone/>
            </a:pPr>
            <a:r>
              <a:rPr b="1" i="0" lang="en-US" sz="2000" u="none">
                <a:solidFill>
                  <a:schemeClr val="dk1"/>
                </a:solidFill>
                <a:latin typeface="Trebuchet MS"/>
                <a:ea typeface="Trebuchet MS"/>
                <a:cs typeface="Trebuchet MS"/>
                <a:sym typeface="Trebuchet MS"/>
              </a:rPr>
              <a:t>MUSCLES THAT CHANGE THE TENSION OF THE VOCAL CHORDS </a:t>
            </a:r>
            <a:endParaRPr/>
          </a:p>
        </p:txBody>
      </p:sp>
      <p:sp>
        <p:nvSpPr>
          <p:cNvPr id="259" name="Google Shape;259;p34"/>
          <p:cNvSpPr txBox="1"/>
          <p:nvPr>
            <p:ph idx="1" type="body"/>
          </p:nvPr>
        </p:nvSpPr>
        <p:spPr>
          <a:xfrm>
            <a:off x="677862" y="1101725"/>
            <a:ext cx="8596200" cy="4876800"/>
          </a:xfrm>
          <a:prstGeom prst="rect">
            <a:avLst/>
          </a:prstGeom>
          <a:noFill/>
          <a:ln>
            <a:noFill/>
          </a:ln>
        </p:spPr>
        <p:txBody>
          <a:bodyPr anchorCtr="0" anchor="t" bIns="45700" lIns="91425" spcFirstLastPara="1" rIns="91425" wrap="square" tIns="45700">
            <a:normAutofit/>
          </a:bodyPr>
          <a:lstStyle/>
          <a:p>
            <a:pPr indent="0" lvl="0" marL="0" marR="0" rtl="0" algn="just">
              <a:lnSpc>
                <a:spcPct val="80000"/>
              </a:lnSpc>
              <a:spcBef>
                <a:spcPts val="0"/>
              </a:spcBef>
              <a:spcAft>
                <a:spcPts val="0"/>
              </a:spcAft>
              <a:buClr>
                <a:schemeClr val="accent1"/>
              </a:buClr>
              <a:buSzPts val="1600"/>
              <a:buFont typeface="Noto Sans Symbols"/>
              <a:buNone/>
            </a:pPr>
            <a:r>
              <a:t/>
            </a:r>
            <a:endParaRPr b="0" i="0" sz="2000" u="none">
              <a:solidFill>
                <a:srgbClr val="00B050"/>
              </a:solidFill>
              <a:latin typeface="Trebuchet MS"/>
              <a:ea typeface="Trebuchet MS"/>
              <a:cs typeface="Trebuchet MS"/>
              <a:sym typeface="Trebuchet MS"/>
            </a:endParaRPr>
          </a:p>
          <a:p>
            <a:pPr indent="0" lvl="0" marL="0" marR="0" rtl="0" algn="just">
              <a:lnSpc>
                <a:spcPct val="80000"/>
              </a:lnSpc>
              <a:spcBef>
                <a:spcPts val="1000"/>
              </a:spcBef>
              <a:spcAft>
                <a:spcPts val="0"/>
              </a:spcAft>
              <a:buClr>
                <a:schemeClr val="accent1"/>
              </a:buClr>
              <a:buSzPts val="1600"/>
              <a:buFont typeface="Noto Sans Symbols"/>
              <a:buNone/>
            </a:pPr>
            <a:r>
              <a:rPr b="0" i="0" lang="en-US" sz="2000" u="none">
                <a:solidFill>
                  <a:schemeClr val="dk1"/>
                </a:solidFill>
                <a:latin typeface="Trebuchet MS"/>
                <a:ea typeface="Trebuchet MS"/>
                <a:cs typeface="Trebuchet MS"/>
                <a:sym typeface="Trebuchet MS"/>
              </a:rPr>
              <a:t>The cricothyroid muscle, m. cricothyroideus seu anticus, originates from the lateral surface of the cricoid arch, rises upwards and attaches with two bundles to the lower edge and inferior horn of the thyroid cartilage. When the latter tilts forward, it stretches the vocal cord.</a:t>
            </a:r>
            <a:endParaRPr/>
          </a:p>
          <a:p>
            <a:pPr indent="0" lvl="0" marL="0" marR="0" rtl="0" algn="just">
              <a:lnSpc>
                <a:spcPct val="80000"/>
              </a:lnSpc>
              <a:spcBef>
                <a:spcPts val="1000"/>
              </a:spcBef>
              <a:spcAft>
                <a:spcPts val="0"/>
              </a:spcAft>
              <a:buClr>
                <a:schemeClr val="accent1"/>
              </a:buClr>
              <a:buSzPts val="1600"/>
              <a:buFont typeface="Noto Sans Symbols"/>
              <a:buNone/>
            </a:pPr>
            <a:r>
              <a:t/>
            </a:r>
            <a:endParaRPr b="0" i="0" sz="2000" u="none">
              <a:solidFill>
                <a:schemeClr val="dk1"/>
              </a:solidFill>
              <a:latin typeface="Trebuchet MS"/>
              <a:ea typeface="Trebuchet MS"/>
              <a:cs typeface="Trebuchet MS"/>
              <a:sym typeface="Trebuchet MS"/>
            </a:endParaRPr>
          </a:p>
          <a:p>
            <a:pPr indent="0" lvl="0" marL="0" marR="0" rtl="0" algn="just">
              <a:lnSpc>
                <a:spcPct val="80000"/>
              </a:lnSpc>
              <a:spcBef>
                <a:spcPts val="1000"/>
              </a:spcBef>
              <a:spcAft>
                <a:spcPts val="0"/>
              </a:spcAft>
              <a:buClr>
                <a:schemeClr val="accent1"/>
              </a:buClr>
              <a:buSzPts val="1600"/>
              <a:buFont typeface="Noto Sans Symbols"/>
              <a:buNone/>
            </a:pPr>
            <a:r>
              <a:rPr b="0" i="0" lang="en-US" sz="2000" u="none">
                <a:solidFill>
                  <a:schemeClr val="dk1"/>
                </a:solidFill>
                <a:latin typeface="Trebuchet MS"/>
                <a:ea typeface="Trebuchet MS"/>
                <a:cs typeface="Trebuchet MS"/>
                <a:sym typeface="Trebuchet MS"/>
              </a:rPr>
              <a:t>The internal thyroarytenoid muscle, also known as the vocal muscle, m. thyroarytenoideus internus seu m. vocalis, originates from the middle of the angle of the thyroid cartilage and attaches to the vocal process of the arytenoid cartilage, specifically to the vocal fold ligament. It is composed of short and long fibres and thus provides tension to the anterior ¾ length of the vocal fold.</a:t>
            </a:r>
            <a:endParaRPr/>
          </a:p>
          <a:p>
            <a:pPr indent="0" lvl="0" marL="0" marR="0" rtl="0" algn="just">
              <a:lnSpc>
                <a:spcPct val="80000"/>
              </a:lnSpc>
              <a:spcBef>
                <a:spcPts val="1000"/>
              </a:spcBef>
              <a:spcAft>
                <a:spcPts val="0"/>
              </a:spcAft>
              <a:buClr>
                <a:schemeClr val="accent1"/>
              </a:buClr>
              <a:buSzPts val="1600"/>
              <a:buFont typeface="Noto Sans Symbols"/>
              <a:buNone/>
            </a:pPr>
            <a:r>
              <a:t/>
            </a:r>
            <a:endParaRPr b="0" i="0" sz="2000" u="none">
              <a:solidFill>
                <a:schemeClr val="dk1"/>
              </a:solidFill>
              <a:latin typeface="Trebuchet MS"/>
              <a:ea typeface="Trebuchet MS"/>
              <a:cs typeface="Trebuchet MS"/>
              <a:sym typeface="Trebuchet MS"/>
            </a:endParaRPr>
          </a:p>
          <a:p>
            <a:pPr indent="0" lvl="0" marL="0" marR="0" rtl="0" algn="just">
              <a:lnSpc>
                <a:spcPct val="80000"/>
              </a:lnSpc>
              <a:spcBef>
                <a:spcPts val="1000"/>
              </a:spcBef>
              <a:spcAft>
                <a:spcPts val="0"/>
              </a:spcAft>
              <a:buClr>
                <a:schemeClr val="accent1"/>
              </a:buClr>
              <a:buSzPts val="1600"/>
              <a:buFont typeface="Noto Sans Symbols"/>
              <a:buNone/>
            </a:pPr>
            <a:r>
              <a:rPr b="0" i="0" lang="en-US" sz="2000" u="none">
                <a:solidFill>
                  <a:schemeClr val="dk1"/>
                </a:solidFill>
                <a:latin typeface="Trebuchet MS"/>
                <a:ea typeface="Trebuchet MS"/>
                <a:cs typeface="Trebuchet MS"/>
                <a:sym typeface="Trebuchet MS"/>
              </a:rPr>
              <a:t>The thyroarytenoid muscle, m. thyroarytenoideus, paired, relaxes the vocal folds.</a:t>
            </a:r>
            <a:endParaRPr/>
          </a:p>
          <a:p>
            <a:pPr indent="-241300" lvl="0" marL="342900" marR="0" rtl="0" algn="l">
              <a:spcBef>
                <a:spcPts val="1000"/>
              </a:spcBef>
              <a:spcAft>
                <a:spcPts val="0"/>
              </a:spcAft>
              <a:buClr>
                <a:schemeClr val="accent1"/>
              </a:buClr>
              <a:buSzPts val="1600"/>
              <a:buFont typeface="Noto Sans Symbols"/>
              <a:buNone/>
            </a:pPr>
            <a:r>
              <a:t/>
            </a:r>
            <a:endParaRPr b="0" i="0" sz="2000" u="none">
              <a:solidFill>
                <a:schemeClr val="dk1"/>
              </a:solidFill>
              <a:latin typeface="Trebuchet MS"/>
              <a:ea typeface="Trebuchet MS"/>
              <a:cs typeface="Trebuchet MS"/>
              <a:sym typeface="Trebuchet M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5"/>
          <p:cNvSpPr txBox="1"/>
          <p:nvPr>
            <p:ph type="title"/>
          </p:nvPr>
        </p:nvSpPr>
        <p:spPr>
          <a:xfrm>
            <a:off x="677862" y="609600"/>
            <a:ext cx="8596200" cy="8667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1"/>
              </a:buClr>
              <a:buSzPts val="2000"/>
              <a:buFont typeface="Trebuchet MS"/>
              <a:buNone/>
            </a:pPr>
            <a:r>
              <a:rPr b="1" i="0" lang="en-US" sz="2000" u="none">
                <a:solidFill>
                  <a:schemeClr val="dk1"/>
                </a:solidFill>
                <a:latin typeface="Trebuchet MS"/>
                <a:ea typeface="Trebuchet MS"/>
                <a:cs typeface="Trebuchet MS"/>
                <a:sym typeface="Trebuchet MS"/>
              </a:rPr>
              <a:t>MUSCLES THAT CONTROL THE EPIGLOTTIS</a:t>
            </a:r>
            <a:endParaRPr/>
          </a:p>
        </p:txBody>
      </p:sp>
      <p:sp>
        <p:nvSpPr>
          <p:cNvPr id="265" name="Google Shape;265;p35"/>
          <p:cNvSpPr txBox="1"/>
          <p:nvPr>
            <p:ph idx="1" type="body"/>
          </p:nvPr>
        </p:nvSpPr>
        <p:spPr>
          <a:xfrm>
            <a:off x="677862" y="1236662"/>
            <a:ext cx="9640800" cy="5137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1. The aryepiglottic muscle, M. aryepiglotticus, narrows the entrance to the laryngeal vestibule and lowers the epiglottis.</a:t>
            </a:r>
            <a:endParaRPr/>
          </a:p>
          <a:p>
            <a:pPr indent="-342900" lvl="0" marL="342900" marR="0" rtl="0" algn="l">
              <a:lnSpc>
                <a:spcPct val="10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   </a:t>
            </a:r>
            <a:endParaRPr/>
          </a:p>
          <a:p>
            <a:pPr indent="-342900" lvl="0" marL="342900" marR="0" rtl="0" algn="l">
              <a:lnSpc>
                <a:spcPct val="10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2. The oblique arytenoid muscle, m. arytenoideus obliquus, paired, narrows the entrance to the larynx and vestibule.</a:t>
            </a:r>
            <a:endParaRPr/>
          </a:p>
          <a:p>
            <a:pPr indent="-342900" lvl="0" marL="342900" marR="0" rtl="0" algn="l">
              <a:lnSpc>
                <a:spcPct val="10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   </a:t>
            </a:r>
            <a:endParaRPr/>
          </a:p>
          <a:p>
            <a:pPr indent="-342900" lvl="0" marL="342900" marR="0" rtl="0" algn="l">
              <a:lnSpc>
                <a:spcPct val="100000"/>
              </a:lnSpc>
              <a:spcBef>
                <a:spcPts val="1000"/>
              </a:spcBef>
              <a:spcAft>
                <a:spcPts val="0"/>
              </a:spcAft>
              <a:buClr>
                <a:schemeClr val="accent1"/>
              </a:buClr>
              <a:buSzPts val="1920"/>
              <a:buFont typeface="Noto Sans Symbols"/>
              <a:buNone/>
            </a:pPr>
            <a:r>
              <a:rPr b="0" i="0" lang="en-US" sz="2400" u="none">
                <a:solidFill>
                  <a:srgbClr val="404040"/>
                </a:solidFill>
                <a:latin typeface="Trebuchet MS"/>
                <a:ea typeface="Trebuchet MS"/>
                <a:cs typeface="Trebuchet MS"/>
                <a:sym typeface="Trebuchet MS"/>
              </a:rPr>
              <a:t>3. The thyroepiglottic muscle widens the entrance to the larynx and vestibule.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6"/>
          <p:cNvSpPr txBox="1"/>
          <p:nvPr>
            <p:ph type="title"/>
          </p:nvPr>
        </p:nvSpPr>
        <p:spPr>
          <a:xfrm>
            <a:off x="677862" y="609600"/>
            <a:ext cx="8596200" cy="13209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1"/>
              </a:buClr>
              <a:buSzPts val="2800"/>
              <a:buFont typeface="Trebuchet MS"/>
              <a:buNone/>
            </a:pPr>
            <a:r>
              <a:rPr b="0" i="0" lang="en-US" sz="2800" u="none">
                <a:solidFill>
                  <a:schemeClr val="accent1"/>
                </a:solidFill>
                <a:latin typeface="Trebuchet MS"/>
                <a:ea typeface="Trebuchet MS"/>
                <a:cs typeface="Trebuchet MS"/>
                <a:sym typeface="Trebuchet MS"/>
              </a:rPr>
              <a:t>Larynx</a:t>
            </a:r>
            <a:endParaRPr/>
          </a:p>
        </p:txBody>
      </p:sp>
      <p:sp>
        <p:nvSpPr>
          <p:cNvPr id="271" name="Google Shape;271;p36"/>
          <p:cNvSpPr txBox="1"/>
          <p:nvPr>
            <p:ph idx="1" type="body"/>
          </p:nvPr>
        </p:nvSpPr>
        <p:spPr>
          <a:xfrm>
            <a:off x="4267200" y="1090612"/>
            <a:ext cx="4819800" cy="5088000"/>
          </a:xfrm>
          <a:prstGeom prst="rect">
            <a:avLst/>
          </a:prstGeom>
          <a:noFill/>
          <a:ln>
            <a:noFill/>
          </a:ln>
        </p:spPr>
        <p:txBody>
          <a:bodyPr anchorCtr="0" anchor="t" bIns="45700" lIns="91425" spcFirstLastPara="1" rIns="91425" wrap="square" tIns="45700">
            <a:noAutofit/>
          </a:bodyPr>
          <a:lstStyle/>
          <a:p>
            <a:pPr indent="-91440" lvl="0" marL="0" marR="0" rtl="0" algn="just">
              <a:lnSpc>
                <a:spcPct val="10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laryngeal cavity, cavitas laryngis, opens through the entrance to the larynx, aditus laryngis. It is bounded anteriorly by the free edge of the epiglottis, posteriorly by the tips of the arytenoid cartilages and the fold of mucous membrane between them, the plica interarytenoidea, and laterally by the fold of mucous membrane between the epiglottis and the arytenoid cartilages, the plica aryepiglottica.</a:t>
            </a:r>
            <a:endParaRPr/>
          </a:p>
          <a:p>
            <a:pPr indent="0" lvl="0" marL="0" marR="0" rtl="0" algn="just">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Adjacent to the latter are pear-shaped recesses in the wall of the pharynx, the recessus piriformes.</a:t>
            </a:r>
            <a:endParaRPr/>
          </a:p>
        </p:txBody>
      </p:sp>
      <p:pic>
        <p:nvPicPr>
          <p:cNvPr id="272" name="Google Shape;272;p36"/>
          <p:cNvPicPr preferRelativeResize="0"/>
          <p:nvPr/>
        </p:nvPicPr>
        <p:blipFill rotWithShape="1">
          <a:blip r:embed="rId3">
            <a:alphaModFix/>
          </a:blip>
          <a:srcRect b="-274" l="5404" r="6435" t="5666"/>
          <a:stretch/>
        </p:blipFill>
        <p:spPr>
          <a:xfrm>
            <a:off x="895350" y="1382712"/>
            <a:ext cx="3371850" cy="4291012"/>
          </a:xfrm>
          <a:prstGeom prst="rect">
            <a:avLst/>
          </a:prstGeom>
          <a:noFill/>
          <a:ln>
            <a:noFill/>
          </a:ln>
        </p:spPr>
      </p:pic>
      <p:sp>
        <p:nvSpPr>
          <p:cNvPr id="273" name="Google Shape;273;p36"/>
          <p:cNvSpPr txBox="1"/>
          <p:nvPr/>
        </p:nvSpPr>
        <p:spPr>
          <a:xfrm>
            <a:off x="1624853" y="5272371"/>
            <a:ext cx="21225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rebuchet MS"/>
              <a:buNone/>
            </a:pPr>
            <a:r>
              <a:rPr b="0" i="0" lang="en-US" sz="1800" u="none" cap="none" strike="noStrike">
                <a:solidFill>
                  <a:schemeClr val="dk1"/>
                </a:solidFill>
                <a:highlight>
                  <a:srgbClr val="C0C0C0"/>
                </a:highlight>
                <a:latin typeface="Trebuchet MS"/>
                <a:ea typeface="Trebuchet MS"/>
                <a:cs typeface="Trebuchet MS"/>
                <a:sym typeface="Trebuchet MS"/>
              </a:rPr>
              <a:t>Laryngeal cavity</a:t>
            </a:r>
            <a:endParaRPr b="0" i="0" sz="1800" u="none" cap="none" strike="noStrike">
              <a:solidFill>
                <a:schemeClr val="dk1"/>
              </a:solidFill>
              <a:highlight>
                <a:srgbClr val="C0C0C0"/>
              </a:highlight>
              <a:latin typeface="Trebuchet MS"/>
              <a:ea typeface="Trebuchet MS"/>
              <a:cs typeface="Trebuchet MS"/>
              <a:sym typeface="Trebuchet MS"/>
            </a:endParaRPr>
          </a:p>
        </p:txBody>
      </p:sp>
      <p:sp>
        <p:nvSpPr>
          <p:cNvPr id="274" name="Google Shape;274;p36"/>
          <p:cNvSpPr txBox="1"/>
          <p:nvPr/>
        </p:nvSpPr>
        <p:spPr>
          <a:xfrm>
            <a:off x="2038464" y="1207936"/>
            <a:ext cx="17592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2400"/>
              <a:buFont typeface="Trebuchet MS"/>
              <a:buNone/>
            </a:pPr>
            <a:r>
              <a:rPr b="0" i="0" lang="en-US" sz="2400" u="none" cap="none" strike="noStrike">
                <a:solidFill>
                  <a:schemeClr val="dk1"/>
                </a:solidFill>
                <a:highlight>
                  <a:srgbClr val="C0C0C0"/>
                </a:highlight>
                <a:latin typeface="Trebuchet MS"/>
                <a:ea typeface="Trebuchet MS"/>
                <a:cs typeface="Trebuchet MS"/>
                <a:sym typeface="Trebuchet MS"/>
              </a:rPr>
              <a:t>Epiglottis</a:t>
            </a:r>
            <a:endParaRPr b="0" i="0" sz="2400" u="none" cap="none" strike="noStrike">
              <a:solidFill>
                <a:schemeClr val="dk1"/>
              </a:solidFill>
              <a:highlight>
                <a:srgbClr val="C0C0C0"/>
              </a:highlight>
              <a:latin typeface="Trebuchet MS"/>
              <a:ea typeface="Trebuchet MS"/>
              <a:cs typeface="Trebuchet MS"/>
              <a:sym typeface="Trebuchet M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7"/>
          <p:cNvSpPr txBox="1"/>
          <p:nvPr>
            <p:ph type="title"/>
          </p:nvPr>
        </p:nvSpPr>
        <p:spPr>
          <a:xfrm>
            <a:off x="677862" y="609600"/>
            <a:ext cx="8596200" cy="13209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2800"/>
              <a:buFont typeface="Trebuchet MS"/>
              <a:buNone/>
            </a:pPr>
            <a:r>
              <a:rPr b="0" i="0" lang="en-US" sz="2800" u="none">
                <a:solidFill>
                  <a:schemeClr val="accent1"/>
                </a:solidFill>
                <a:latin typeface="Trebuchet MS"/>
                <a:ea typeface="Trebuchet MS"/>
                <a:cs typeface="Trebuchet MS"/>
                <a:sym typeface="Trebuchet MS"/>
              </a:rPr>
              <a:t>Departments (floors) of the larynx</a:t>
            </a:r>
            <a:endParaRPr/>
          </a:p>
        </p:txBody>
      </p:sp>
      <p:sp>
        <p:nvSpPr>
          <p:cNvPr id="280" name="Google Shape;280;p37"/>
          <p:cNvSpPr txBox="1"/>
          <p:nvPr>
            <p:ph idx="1" type="body"/>
          </p:nvPr>
        </p:nvSpPr>
        <p:spPr>
          <a:xfrm>
            <a:off x="863600" y="1390650"/>
            <a:ext cx="9158400" cy="4857900"/>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9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upper part of the larynx (vestibule) </a:t>
            </a:r>
            <a:endParaRPr/>
          </a:p>
          <a:p>
            <a:pPr indent="-342900" lvl="0" marL="342900" marR="0" rtl="0" algn="l">
              <a:lnSpc>
                <a:spcPct val="9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middle vocal cord of the larynx</a:t>
            </a:r>
            <a:endParaRPr/>
          </a:p>
          <a:p>
            <a:pPr indent="-342900" lvl="0" marL="342900" marR="0" rtl="0" algn="l">
              <a:lnSpc>
                <a:spcPct val="9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Lower subfolder of the larynx</a:t>
            </a:r>
            <a:endParaRPr/>
          </a:p>
          <a:p>
            <a:pPr indent="-342900" lvl="0" marL="342900" marR="0" rtl="0" algn="l">
              <a:lnSpc>
                <a:spcPct val="90000"/>
              </a:lnSpc>
              <a:spcBef>
                <a:spcPts val="1000"/>
              </a:spcBef>
              <a:spcAft>
                <a:spcPts val="0"/>
              </a:spcAft>
              <a:buClr>
                <a:schemeClr val="accent1"/>
              </a:buClr>
              <a:buSzPts val="1440"/>
              <a:buFont typeface="Noto Sans Symbols"/>
              <a:buNone/>
            </a:pPr>
            <a:r>
              <a:rPr b="1" i="0" lang="en-US" sz="1800" u="none">
                <a:solidFill>
                  <a:srgbClr val="404040"/>
                </a:solidFill>
                <a:latin typeface="Trebuchet MS"/>
                <a:ea typeface="Trebuchet MS"/>
                <a:cs typeface="Trebuchet MS"/>
                <a:sym typeface="Trebuchet MS"/>
              </a:rPr>
              <a:t>The upper </a:t>
            </a:r>
            <a:r>
              <a:rPr b="0" i="0" lang="en-US" sz="1800" u="none">
                <a:solidFill>
                  <a:srgbClr val="404040"/>
                </a:solidFill>
                <a:latin typeface="Trebuchet MS"/>
                <a:ea typeface="Trebuchet MS"/>
                <a:cs typeface="Trebuchet MS"/>
                <a:sym typeface="Trebuchet MS"/>
              </a:rPr>
              <a:t>or vestibule of the larynx (vestibulum laryngis) extends from the entrance to the larynx to the vestibular folds (plica vestibularis). In the thickness of the vestibular folds there is a functionally inactive ventricular muscle (m.ventricularis), or Simanovsky-Rudinger muscle, which closes the vestibular folds. This muscle is involved in the formation of a false fold phonation mechanism in vocal fold dysfunction.</a:t>
            </a:r>
            <a:endParaRPr/>
          </a:p>
          <a:p>
            <a:pPr indent="-342900" lvl="0" marL="342900" marR="0" rtl="0" algn="l">
              <a:lnSpc>
                <a:spcPct val="90000"/>
              </a:lnSpc>
              <a:spcBef>
                <a:spcPts val="1000"/>
              </a:spcBef>
              <a:spcAft>
                <a:spcPts val="0"/>
              </a:spcAft>
              <a:buClr>
                <a:schemeClr val="accent1"/>
              </a:buClr>
              <a:buSzPts val="1440"/>
              <a:buFont typeface="Noto Sans Symbols"/>
              <a:buNone/>
            </a:pPr>
            <a:r>
              <a:rPr b="1" i="0" lang="en-US" sz="1800" u="none">
                <a:solidFill>
                  <a:srgbClr val="404040"/>
                </a:solidFill>
                <a:latin typeface="Trebuchet MS"/>
                <a:ea typeface="Trebuchet MS"/>
                <a:cs typeface="Trebuchet MS"/>
                <a:sym typeface="Trebuchet MS"/>
              </a:rPr>
              <a:t>The middle </a:t>
            </a:r>
            <a:r>
              <a:rPr b="0" i="0" lang="en-US" sz="1800" u="none">
                <a:solidFill>
                  <a:srgbClr val="404040"/>
                </a:solidFill>
                <a:latin typeface="Trebuchet MS"/>
                <a:ea typeface="Trebuchet MS"/>
                <a:cs typeface="Trebuchet MS"/>
                <a:sym typeface="Trebuchet MS"/>
              </a:rPr>
              <a:t>part of the larynx is represented by the vocal folds, between which there is a vocal cord (rima glottidis).</a:t>
            </a:r>
            <a:endParaRPr/>
          </a:p>
          <a:p>
            <a:pPr indent="-342900" lvl="0" marL="342900" marR="0" rtl="0" algn="l">
              <a:lnSpc>
                <a:spcPct val="90000"/>
              </a:lnSpc>
              <a:spcBef>
                <a:spcPts val="1000"/>
              </a:spcBef>
              <a:spcAft>
                <a:spcPts val="0"/>
              </a:spcAft>
              <a:buClr>
                <a:schemeClr val="accent1"/>
              </a:buClr>
              <a:buSzPts val="1440"/>
              <a:buFont typeface="Noto Sans Symbols"/>
              <a:buNone/>
            </a:pPr>
            <a:r>
              <a:rPr b="1" i="0" lang="en-US" sz="1800" u="none">
                <a:solidFill>
                  <a:srgbClr val="404040"/>
                </a:solidFill>
                <a:latin typeface="Trebuchet MS"/>
                <a:ea typeface="Trebuchet MS"/>
                <a:cs typeface="Trebuchet MS"/>
                <a:sym typeface="Trebuchet MS"/>
              </a:rPr>
              <a:t>The lower part, the </a:t>
            </a:r>
            <a:r>
              <a:rPr b="0" i="0" lang="en-US" sz="1800" u="none">
                <a:solidFill>
                  <a:srgbClr val="404040"/>
                </a:solidFill>
                <a:latin typeface="Trebuchet MS"/>
                <a:ea typeface="Trebuchet MS"/>
                <a:cs typeface="Trebuchet MS"/>
                <a:sym typeface="Trebuchet MS"/>
              </a:rPr>
              <a:t>subpharyngeal space or subvocal cavity (cavum infraglotticum), starts under the vocal folds, extends downwards in a cone shape and enters the tracheal cavity. In children, there is loose connective tissue under the mucous membrane in this floor, which causes airway obstruction in laryngotracheitis.</a:t>
            </a:r>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pic>
        <p:nvPicPr>
          <p:cNvPr descr="https://studfile.net/html/28514/660/html_ddYgRrlgge.lyia/htmlconvd-rr2eel4x1.jpg" id="285" name="Google Shape;285;p38"/>
          <p:cNvPicPr preferRelativeResize="0"/>
          <p:nvPr>
            <p:ph idx="1" type="body"/>
          </p:nvPr>
        </p:nvPicPr>
        <p:blipFill rotWithShape="1">
          <a:blip r:embed="rId3">
            <a:alphaModFix/>
          </a:blip>
          <a:srcRect b="0" l="0" r="0" t="0"/>
          <a:stretch/>
        </p:blipFill>
        <p:spPr>
          <a:xfrm>
            <a:off x="820737" y="561975"/>
            <a:ext cx="8181975" cy="5199062"/>
          </a:xfrm>
          <a:prstGeom prst="rect">
            <a:avLst/>
          </a:prstGeom>
          <a:noFill/>
          <a:ln>
            <a:noFill/>
          </a:ln>
        </p:spPr>
      </p:pic>
      <p:sp>
        <p:nvSpPr>
          <p:cNvPr id="286" name="Google Shape;286;p38"/>
          <p:cNvSpPr txBox="1"/>
          <p:nvPr/>
        </p:nvSpPr>
        <p:spPr>
          <a:xfrm>
            <a:off x="5289176" y="883298"/>
            <a:ext cx="4303059"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3600"/>
              <a:buFont typeface="Trebuchet MS"/>
              <a:buNone/>
            </a:pPr>
            <a:r>
              <a:rPr b="0" i="0" lang="en-US" sz="3600" u="none" cap="none" strike="noStrike">
                <a:solidFill>
                  <a:schemeClr val="dk1"/>
                </a:solidFill>
                <a:highlight>
                  <a:srgbClr val="C0C0C0"/>
                </a:highlight>
                <a:latin typeface="Trebuchet MS"/>
                <a:ea typeface="Trebuchet MS"/>
                <a:cs typeface="Trebuchet MS"/>
                <a:sym typeface="Trebuchet MS"/>
              </a:rPr>
              <a:t>laryngeal   cavity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9"/>
          <p:cNvSpPr txBox="1"/>
          <p:nvPr>
            <p:ph type="title"/>
          </p:nvPr>
        </p:nvSpPr>
        <p:spPr>
          <a:xfrm>
            <a:off x="677862" y="609600"/>
            <a:ext cx="8596200" cy="13209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4000"/>
              <a:buFont typeface="Trebuchet MS"/>
              <a:buNone/>
            </a:pPr>
            <a:r>
              <a:rPr b="1" i="0" lang="en-US" sz="4000" u="none">
                <a:solidFill>
                  <a:schemeClr val="accent1"/>
                </a:solidFill>
                <a:latin typeface="Trebuchet MS"/>
                <a:ea typeface="Trebuchet MS"/>
                <a:cs typeface="Trebuchet MS"/>
                <a:sym typeface="Trebuchet MS"/>
              </a:rPr>
              <a:t>Functions of the larynx</a:t>
            </a:r>
            <a:endParaRPr/>
          </a:p>
        </p:txBody>
      </p:sp>
      <p:sp>
        <p:nvSpPr>
          <p:cNvPr id="292" name="Google Shape;292;p39"/>
          <p:cNvSpPr txBox="1"/>
          <p:nvPr>
            <p:ph idx="1" type="body"/>
          </p:nvPr>
        </p:nvSpPr>
        <p:spPr>
          <a:xfrm>
            <a:off x="1019175" y="1652587"/>
            <a:ext cx="8042400" cy="43893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accent1"/>
              </a:buClr>
              <a:buSzPts val="1600"/>
              <a:buFont typeface="Noto Sans Symbols"/>
              <a:buChar char="►"/>
            </a:pPr>
            <a:r>
              <a:rPr b="1" i="0" lang="en-US" sz="2000" u="none">
                <a:solidFill>
                  <a:srgbClr val="00B050"/>
                </a:solidFill>
                <a:latin typeface="Trebuchet MS"/>
                <a:ea typeface="Trebuchet MS"/>
                <a:cs typeface="Trebuchet MS"/>
                <a:sym typeface="Trebuchet MS"/>
              </a:rPr>
              <a:t> Respiratory, in the case of </a:t>
            </a:r>
            <a:r>
              <a:rPr b="1" i="0" lang="en-US" sz="2000" u="none">
                <a:solidFill>
                  <a:srgbClr val="404040"/>
                </a:solidFill>
                <a:latin typeface="Trebuchet MS"/>
                <a:ea typeface="Trebuchet MS"/>
                <a:cs typeface="Trebuchet MS"/>
                <a:sym typeface="Trebuchet MS"/>
              </a:rPr>
              <a:t>injury, there is stenosis of the larynx of varying degrees, up to and including asphyxiation.</a:t>
            </a:r>
            <a:endParaRPr b="0" i="0" sz="2000" u="none">
              <a:solidFill>
                <a:srgbClr val="404040"/>
              </a:solidFill>
              <a:latin typeface="Trebuchet MS"/>
              <a:ea typeface="Trebuchet MS"/>
              <a:cs typeface="Trebuchet MS"/>
              <a:sym typeface="Trebuchet MS"/>
            </a:endParaRPr>
          </a:p>
          <a:p>
            <a:pPr indent="-342900" lvl="0" marL="342900" rtl="0" algn="l">
              <a:lnSpc>
                <a:spcPct val="100000"/>
              </a:lnSpc>
              <a:spcBef>
                <a:spcPts val="1000"/>
              </a:spcBef>
              <a:spcAft>
                <a:spcPts val="0"/>
              </a:spcAft>
              <a:buClr>
                <a:schemeClr val="accent1"/>
              </a:buClr>
              <a:buSzPts val="1600"/>
              <a:buFont typeface="Noto Sans Symbols"/>
              <a:buChar char="►"/>
            </a:pPr>
            <a:r>
              <a:rPr b="1" i="0" lang="en-US" sz="2000" u="none">
                <a:solidFill>
                  <a:srgbClr val="00B050"/>
                </a:solidFill>
                <a:latin typeface="Trebuchet MS"/>
                <a:ea typeface="Trebuchet MS"/>
                <a:cs typeface="Trebuchet MS"/>
                <a:sym typeface="Trebuchet MS"/>
              </a:rPr>
              <a:t>Voice formation</a:t>
            </a:r>
            <a:r>
              <a:rPr b="1" i="0" lang="en-US" sz="2000" u="none">
                <a:solidFill>
                  <a:srgbClr val="404040"/>
                </a:solidFill>
                <a:latin typeface="Trebuchet MS"/>
                <a:ea typeface="Trebuchet MS"/>
                <a:cs typeface="Trebuchet MS"/>
                <a:sym typeface="Trebuchet MS"/>
              </a:rPr>
              <a:t>. Its disorder leads to voice problems - dysphonia, aphonia. </a:t>
            </a:r>
            <a:endParaRPr b="0" i="0" sz="2000" u="none">
              <a:solidFill>
                <a:srgbClr val="404040"/>
              </a:solidFill>
              <a:latin typeface="Trebuchet MS"/>
              <a:ea typeface="Trebuchet MS"/>
              <a:cs typeface="Trebuchet MS"/>
              <a:sym typeface="Trebuchet MS"/>
            </a:endParaRPr>
          </a:p>
          <a:p>
            <a:pPr indent="-342900" lvl="0" marL="342900" rtl="0" algn="l">
              <a:lnSpc>
                <a:spcPct val="100000"/>
              </a:lnSpc>
              <a:spcBef>
                <a:spcPts val="1000"/>
              </a:spcBef>
              <a:spcAft>
                <a:spcPts val="0"/>
              </a:spcAft>
              <a:buClr>
                <a:schemeClr val="accent1"/>
              </a:buClr>
              <a:buSzPts val="1600"/>
              <a:buFont typeface="Noto Sans Symbols"/>
              <a:buChar char="►"/>
            </a:pPr>
            <a:r>
              <a:rPr b="1" i="0" lang="en-US" sz="2000" u="none">
                <a:solidFill>
                  <a:srgbClr val="00B050"/>
                </a:solidFill>
                <a:latin typeface="Trebuchet MS"/>
                <a:ea typeface="Trebuchet MS"/>
                <a:cs typeface="Trebuchet MS"/>
                <a:sym typeface="Trebuchet MS"/>
              </a:rPr>
              <a:t>Separating or protective</a:t>
            </a:r>
            <a:r>
              <a:rPr b="1" i="0" lang="en-US" sz="2000" u="none">
                <a:solidFill>
                  <a:srgbClr val="404040"/>
                </a:solidFill>
                <a:latin typeface="Trebuchet MS"/>
                <a:ea typeface="Trebuchet MS"/>
                <a:cs typeface="Trebuchet MS"/>
                <a:sym typeface="Trebuchet MS"/>
              </a:rPr>
              <a:t>. Failure to do so may result in </a:t>
            </a:r>
            <a:r>
              <a:rPr b="0" i="0" lang="en-US" sz="2000" u="none">
                <a:solidFill>
                  <a:srgbClr val="404040"/>
                </a:solidFill>
                <a:latin typeface="Trebuchet MS"/>
                <a:ea typeface="Trebuchet MS"/>
                <a:cs typeface="Trebuchet MS"/>
                <a:sym typeface="Trebuchet MS"/>
              </a:rPr>
              <a:t>foreign bodies entering the </a:t>
            </a:r>
            <a:r>
              <a:rPr b="1" i="0" lang="en-US" sz="2000" u="none">
                <a:solidFill>
                  <a:srgbClr val="404040"/>
                </a:solidFill>
                <a:latin typeface="Trebuchet MS"/>
                <a:ea typeface="Trebuchet MS"/>
                <a:cs typeface="Trebuchet MS"/>
                <a:sym typeface="Trebuchet MS"/>
              </a:rPr>
              <a:t>respiratory tract, leading to suffocation and the development of aspiration pneumonia</a:t>
            </a:r>
            <a:r>
              <a:rPr b="0" i="0" lang="en-US" sz="2000" u="none">
                <a:solidFill>
                  <a:srgbClr val="404040"/>
                </a:solidFill>
                <a:latin typeface="Trebuchet MS"/>
                <a:ea typeface="Trebuchet MS"/>
                <a:cs typeface="Trebuchet MS"/>
                <a:sym typeface="Trebuchet MS"/>
              </a:rPr>
              <a: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2"/>
          <p:cNvSpPr txBox="1"/>
          <p:nvPr>
            <p:ph type="title"/>
          </p:nvPr>
        </p:nvSpPr>
        <p:spPr>
          <a:xfrm>
            <a:off x="677862" y="609600"/>
            <a:ext cx="8596200" cy="703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2800"/>
              <a:buFont typeface="Trebuchet MS"/>
              <a:buNone/>
            </a:pPr>
            <a:r>
              <a:rPr b="0" i="0" lang="en-US" sz="2800" u="none">
                <a:solidFill>
                  <a:schemeClr val="accent1"/>
                </a:solidFill>
                <a:latin typeface="Trebuchet MS"/>
                <a:ea typeface="Trebuchet MS"/>
                <a:cs typeface="Trebuchet MS"/>
                <a:sym typeface="Trebuchet MS"/>
              </a:rPr>
              <a:t>Larynx</a:t>
            </a:r>
            <a:endParaRPr/>
          </a:p>
        </p:txBody>
      </p:sp>
      <p:sp>
        <p:nvSpPr>
          <p:cNvPr id="189" name="Google Shape;189;p22"/>
          <p:cNvSpPr txBox="1"/>
          <p:nvPr>
            <p:ph idx="1" type="body"/>
          </p:nvPr>
        </p:nvSpPr>
        <p:spPr>
          <a:xfrm>
            <a:off x="677862" y="815975"/>
            <a:ext cx="10715700" cy="5594400"/>
          </a:xfrm>
          <a:prstGeom prst="rect">
            <a:avLst/>
          </a:prstGeom>
          <a:noFill/>
          <a:ln>
            <a:noFill/>
          </a:ln>
        </p:spPr>
        <p:txBody>
          <a:bodyPr anchorCtr="0" anchor="t" bIns="45700" lIns="91425" spcFirstLastPara="1" rIns="91425" wrap="square" tIns="45700">
            <a:normAutofit/>
          </a:bodyPr>
          <a:lstStyle/>
          <a:p>
            <a:pPr indent="-241300" lvl="0" marL="342900" marR="0" rtl="0" algn="l">
              <a:lnSpc>
                <a:spcPct val="80000"/>
              </a:lnSpc>
              <a:spcBef>
                <a:spcPts val="0"/>
              </a:spcBef>
              <a:spcAft>
                <a:spcPts val="0"/>
              </a:spcAft>
              <a:buClr>
                <a:schemeClr val="accent1"/>
              </a:buClr>
              <a:buSzPts val="1600"/>
              <a:buFont typeface="Noto Sans Symbols"/>
              <a:buNone/>
            </a:pPr>
            <a:r>
              <a:t/>
            </a:r>
            <a:endParaRPr b="0" i="0" sz="2000" u="none" cap="none" strike="noStrike">
              <a:solidFill>
                <a:srgbClr val="404040"/>
              </a:solidFill>
              <a:latin typeface="Trebuchet MS"/>
              <a:ea typeface="Trebuchet MS"/>
              <a:cs typeface="Trebuchet MS"/>
              <a:sym typeface="Trebuchet MS"/>
            </a:endParaRPr>
          </a:p>
          <a:p>
            <a:pPr indent="-342900" lvl="0" marL="342900" marR="0" rtl="0" algn="l">
              <a:lnSpc>
                <a:spcPct val="80000"/>
              </a:lnSpc>
              <a:spcBef>
                <a:spcPts val="1000"/>
              </a:spcBef>
              <a:spcAft>
                <a:spcPts val="0"/>
              </a:spcAft>
              <a:buClr>
                <a:schemeClr val="accent1"/>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larynx is an organ of respiration and phonation. It is a complex hollow organ that continues the upper respiratory tract. The complexity of the larynx corresponds to the complexity of its structure.</a:t>
            </a:r>
            <a:endParaRPr/>
          </a:p>
          <a:p>
            <a:pPr indent="-342900" lvl="0" marL="342900" marR="0" rtl="0" algn="l">
              <a:lnSpc>
                <a:spcPct val="80000"/>
              </a:lnSpc>
              <a:spcBef>
                <a:spcPts val="1000"/>
              </a:spcBef>
              <a:spcAft>
                <a:spcPts val="0"/>
              </a:spcAft>
              <a:buClr>
                <a:schemeClr val="accent1"/>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larynx is made up of cartilage connected by ligaments and muscles. Above the larynx is the pharynx, which connects the larynx to the oral and nasal cavities. Below the larynx is the windpipe.</a:t>
            </a:r>
            <a:endParaRPr/>
          </a:p>
          <a:p>
            <a:pPr indent="-342900" lvl="0" marL="342900" marR="0" rtl="0" algn="l">
              <a:lnSpc>
                <a:spcPct val="80000"/>
              </a:lnSpc>
              <a:spcBef>
                <a:spcPts val="1000"/>
              </a:spcBef>
              <a:spcAft>
                <a:spcPts val="0"/>
              </a:spcAft>
              <a:buClr>
                <a:schemeClr val="accent1"/>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larynx is located in front of the cervical vertebrae: its upper edge corresponds to the level of the IV-V cervical vertebrae, and its lower edge corresponds to the level of the VI-VII vertebrae. With age, the position and size of the larynx changes slightly due to the descent of the hyoid bone and the thoracic cavity. In adult males, the average length of the larynx is 44 mm, in females 36 mm. The upper part of the larynx is suspended from the hyoid bone by the thyrohyoid membrane, and the lower part is connected to the windpipe.</a:t>
            </a:r>
            <a:endParaRPr/>
          </a:p>
          <a:p>
            <a:pPr indent="-342900" lvl="0" marL="342900" marR="0" rtl="0" algn="l">
              <a:lnSpc>
                <a:spcPct val="80000"/>
              </a:lnSpc>
              <a:spcBef>
                <a:spcPts val="1000"/>
              </a:spcBef>
              <a:spcAft>
                <a:spcPts val="0"/>
              </a:spcAft>
              <a:buClr>
                <a:schemeClr val="accent1"/>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external contours of the larynx are well defined in men, especially in thin men. The larynx occupies a superficial position on the neck: it is covered at the front and sides by the superficial group of neck muscles, and the Adam's apple, which protrudes along the midline, lies directly under the skin. The thyroid lies in front and on the sides of the larynx, while the laryngeal part of the pharynx lies behind it.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40"/>
          <p:cNvSpPr txBox="1"/>
          <p:nvPr>
            <p:ph type="title"/>
          </p:nvPr>
        </p:nvSpPr>
        <p:spPr>
          <a:xfrm>
            <a:off x="677862" y="352425"/>
            <a:ext cx="8596200" cy="5145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accent1"/>
              </a:buClr>
              <a:buSzPts val="2500"/>
              <a:buFont typeface="Trebuchet MS"/>
              <a:buNone/>
            </a:pPr>
            <a:r>
              <a:rPr b="0" i="0" lang="en-US" sz="2500" u="none">
                <a:solidFill>
                  <a:schemeClr val="accent1"/>
                </a:solidFill>
                <a:latin typeface="Trebuchet MS"/>
                <a:ea typeface="Trebuchet MS"/>
                <a:cs typeface="Trebuchet MS"/>
                <a:sym typeface="Trebuchet MS"/>
              </a:rPr>
              <a:t>Respiratory and voice functions</a:t>
            </a:r>
            <a:endParaRPr/>
          </a:p>
        </p:txBody>
      </p:sp>
      <p:sp>
        <p:nvSpPr>
          <p:cNvPr id="298" name="Google Shape;298;p40"/>
          <p:cNvSpPr txBox="1"/>
          <p:nvPr>
            <p:ph idx="1" type="body"/>
          </p:nvPr>
        </p:nvSpPr>
        <p:spPr>
          <a:xfrm>
            <a:off x="677862" y="866775"/>
            <a:ext cx="8596200" cy="57453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The mechanism of respiration and voice formation is combined and is mainly provided by the laryngeal muscles. </a:t>
            </a:r>
            <a:endParaRPr/>
          </a:p>
          <a:p>
            <a:pPr indent="-342900" lvl="0" marL="342900" marR="0" rtl="0" algn="l">
              <a:lnSpc>
                <a:spcPct val="10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The only muscle that widens the glottis is the posterior laryngeal muscle, which creates the lumen of the glottis for free breathing. </a:t>
            </a:r>
            <a:endParaRPr/>
          </a:p>
          <a:p>
            <a:pPr indent="-342900" lvl="0" marL="342900" marR="0" rtl="0" algn="l">
              <a:lnSpc>
                <a:spcPct val="10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Other internal muscles of the larynx close the lumen of the larynx and perform the voice-forming function by tensing and connecting the vocal folds along the midline: the lateral cricoid muscles close the anterior two-thirds of the vocal fold, and the </a:t>
            </a:r>
            <a:r>
              <a:rPr b="0" i="0" lang="en-US" sz="1700" u="none">
                <a:solidFill>
                  <a:schemeClr val="dk1"/>
                </a:solidFill>
                <a:latin typeface="Trebuchet MS"/>
                <a:ea typeface="Trebuchet MS"/>
                <a:cs typeface="Trebuchet MS"/>
                <a:sym typeface="Trebuchet MS"/>
              </a:rPr>
              <a:t>transverse and oblique </a:t>
            </a:r>
            <a:r>
              <a:rPr b="0" i="0" lang="en-US" sz="1700" u="none">
                <a:solidFill>
                  <a:srgbClr val="404040"/>
                </a:solidFill>
                <a:latin typeface="Trebuchet MS"/>
                <a:ea typeface="Trebuchet MS"/>
                <a:cs typeface="Trebuchet MS"/>
                <a:sym typeface="Trebuchet MS"/>
              </a:rPr>
              <a:t>muscles bring the cricoid cartilages together to close the posterior third of the vocal fold. </a:t>
            </a:r>
            <a:endParaRPr/>
          </a:p>
          <a:p>
            <a:pPr indent="-342900" lvl="0" marL="342900" marR="0" rtl="0" algn="l">
              <a:lnSpc>
                <a:spcPct val="10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Tightening of the folds is caused by contraction of the anterior muscle, which brings the anterior parts of the cricoid and thyroid cartilages together.</a:t>
            </a:r>
            <a:endParaRPr/>
          </a:p>
          <a:p>
            <a:pPr indent="-342900" lvl="0" marL="342900" marR="0" rtl="0" algn="l">
              <a:lnSpc>
                <a:spcPct val="10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The tightening of the folds is caused by the contraction of the brush bladder muscles, especially their internal parts - the vocal cords.</a:t>
            </a:r>
            <a:endParaRPr/>
          </a:p>
          <a:p>
            <a:pPr indent="-342900" lvl="0" marL="342900" marR="0" rtl="0" algn="l">
              <a:lnSpc>
                <a:spcPct val="10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As a result of this complex physiological process, the vocal fold is closed by elastic vocal cords, while active exhalation creates significant pressure in the subvocal space and 'breaks' the closed vocal fold. A high frequency vibration of the vocal folds occurs and a voice is born. This process can be trained, especially in singers, actors and lecturers, and has given rise to the whole science of the voice - phoniatrics.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41"/>
          <p:cNvSpPr txBox="1"/>
          <p:nvPr>
            <p:ph type="title"/>
          </p:nvPr>
        </p:nvSpPr>
        <p:spPr>
          <a:xfrm>
            <a:off x="677862" y="609600"/>
            <a:ext cx="8596200" cy="703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2800"/>
              <a:buFont typeface="Trebuchet MS"/>
              <a:buNone/>
            </a:pPr>
            <a:r>
              <a:rPr b="0" i="0" lang="en-US" sz="2800" u="none">
                <a:solidFill>
                  <a:schemeClr val="accent1"/>
                </a:solidFill>
                <a:latin typeface="Trebuchet MS"/>
                <a:ea typeface="Trebuchet MS"/>
                <a:cs typeface="Trebuchet MS"/>
                <a:sym typeface="Trebuchet MS"/>
              </a:rPr>
              <a:t>Sound generation</a:t>
            </a:r>
            <a:endParaRPr/>
          </a:p>
        </p:txBody>
      </p:sp>
      <p:sp>
        <p:nvSpPr>
          <p:cNvPr id="304" name="Google Shape;304;p41"/>
          <p:cNvSpPr txBox="1"/>
          <p:nvPr>
            <p:ph idx="1" type="body"/>
          </p:nvPr>
        </p:nvSpPr>
        <p:spPr>
          <a:xfrm>
            <a:off x="677862" y="1312862"/>
            <a:ext cx="8596200" cy="4772100"/>
          </a:xfrm>
          <a:prstGeom prst="rect">
            <a:avLst/>
          </a:prstGeom>
          <a:noFill/>
          <a:ln>
            <a:noFill/>
          </a:ln>
        </p:spPr>
        <p:txBody>
          <a:bodyPr anchorCtr="0" anchor="t" bIns="45700" lIns="91425" spcFirstLastPara="1" rIns="91425" wrap="square" tIns="45700">
            <a:noAutofit/>
          </a:bodyPr>
          <a:lstStyle/>
          <a:p>
            <a:pPr indent="-91440" lvl="0" marL="0" marR="0" rtl="0" algn="just">
              <a:lnSpc>
                <a:spcPct val="10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mechanism of voice formation is centrally determined: the vocalisation centre is located in the cerebral cortex and regulates the frequency of impulses sent to the vocal folds and determines the pitch of the voice. </a:t>
            </a:r>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But voice formation requires a flow of air, without which the vocal folds cannot vibrate. </a:t>
            </a:r>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vocal apparatus has three peripheral compartments that are interconnected and regulated by the cerebral cortex:</a:t>
            </a:r>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Respiratory organs (lungs, bronchi, trachea), </a:t>
            </a:r>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Larynx with vocal folds (the larynx produces a weak primary vocal tone with overtones that make up the beauty of the voice), </a:t>
            </a:r>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epiglottis (the cavity of the mouth, nose, throat and sinuses). In the epiglottis, the voice is amplified and given a natural human timbre and additional colour.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42"/>
          <p:cNvSpPr txBox="1"/>
          <p:nvPr>
            <p:ph type="title"/>
          </p:nvPr>
        </p:nvSpPr>
        <p:spPr>
          <a:xfrm>
            <a:off x="677862" y="609600"/>
            <a:ext cx="8596200" cy="8319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00B050"/>
              </a:buClr>
              <a:buSzPts val="3600"/>
              <a:buFont typeface="Trebuchet MS"/>
              <a:buNone/>
            </a:pPr>
            <a:r>
              <a:rPr b="1" i="0" lang="en-US" sz="3600" u="none">
                <a:solidFill>
                  <a:srgbClr val="00B050"/>
                </a:solidFill>
                <a:latin typeface="Trebuchet MS"/>
                <a:ea typeface="Trebuchet MS"/>
                <a:cs typeface="Trebuchet MS"/>
                <a:sym typeface="Trebuchet MS"/>
              </a:rPr>
              <a:t>Isolating or protective functions</a:t>
            </a:r>
            <a:endParaRPr/>
          </a:p>
        </p:txBody>
      </p:sp>
      <p:sp>
        <p:nvSpPr>
          <p:cNvPr id="310" name="Google Shape;310;p42"/>
          <p:cNvSpPr txBox="1"/>
          <p:nvPr>
            <p:ph idx="1" type="body"/>
          </p:nvPr>
        </p:nvSpPr>
        <p:spPr>
          <a:xfrm>
            <a:off x="677862" y="1876425"/>
            <a:ext cx="8596200" cy="3645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means of the protective function of the larynx include lymphatic accumulations in its upper floor.</a:t>
            </a:r>
            <a:endParaRPr/>
          </a:p>
          <a:p>
            <a:pPr indent="-342900" lvl="0" marL="342900" marR="0" rtl="0" algn="l">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In addition, there is the "railway switch mechanism" named by V.I. Voyachek - the movement of the epiglottis, which opens or closes the entrance to the larynx with the help of the cricopharyngeal muscles at the junction of the alimentary and respiratory tracts. </a:t>
            </a:r>
            <a:endParaRPr/>
          </a:p>
          <a:p>
            <a:pPr indent="-342900" lvl="0" marL="342900" marR="0" rtl="0" algn="l">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Without this mechanism, it would be impossible to swallow if a chunk of food passes into the oesophagus via the glottis, which is closed by the epiglottis, while the glottis is raised during breathing</a:t>
            </a:r>
            <a:r>
              <a:rPr b="1" i="0" lang="en-US" sz="2000" u="none">
                <a:solidFill>
                  <a:srgbClr val="404040"/>
                </a:solidFill>
                <a:latin typeface="Trebuchet MS"/>
                <a:ea typeface="Trebuchet MS"/>
                <a:cs typeface="Trebuchet MS"/>
                <a:sym typeface="Trebuchet MS"/>
              </a:rPr>
              <a:t>.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43"/>
          <p:cNvSpPr txBox="1"/>
          <p:nvPr>
            <p:ph type="title"/>
          </p:nvPr>
        </p:nvSpPr>
        <p:spPr>
          <a:xfrm>
            <a:off x="677862" y="533400"/>
            <a:ext cx="8596200" cy="9144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accent1"/>
              </a:buClr>
              <a:buSzPts val="2800"/>
              <a:buFont typeface="Trebuchet MS"/>
              <a:buNone/>
            </a:pPr>
            <a:r>
              <a:rPr b="0" i="0" lang="en-US" sz="2800" u="none">
                <a:solidFill>
                  <a:schemeClr val="accent1"/>
                </a:solidFill>
                <a:latin typeface="Trebuchet MS"/>
                <a:ea typeface="Trebuchet MS"/>
                <a:cs typeface="Trebuchet MS"/>
                <a:sym typeface="Trebuchet MS"/>
              </a:rPr>
              <a:t>Blood supply and lymphatic drainage of the larynx </a:t>
            </a:r>
            <a:endParaRPr/>
          </a:p>
        </p:txBody>
      </p:sp>
      <p:sp>
        <p:nvSpPr>
          <p:cNvPr id="316" name="Google Shape;316;p43"/>
          <p:cNvSpPr txBox="1"/>
          <p:nvPr>
            <p:ph idx="1" type="body"/>
          </p:nvPr>
        </p:nvSpPr>
        <p:spPr>
          <a:xfrm>
            <a:off x="1019175" y="1447800"/>
            <a:ext cx="8255100" cy="4518000"/>
          </a:xfrm>
          <a:prstGeom prst="rect">
            <a:avLst/>
          </a:prstGeom>
          <a:noFill/>
          <a:ln>
            <a:noFill/>
          </a:ln>
        </p:spPr>
        <p:txBody>
          <a:bodyPr anchorCtr="0" anchor="t" bIns="45700" lIns="91425" spcFirstLastPara="1" rIns="91425" wrap="square" tIns="45700">
            <a:normAutofit/>
          </a:bodyPr>
          <a:lstStyle/>
          <a:p>
            <a:pPr indent="-101600" lvl="0" marL="0" marR="0" rtl="0" algn="just">
              <a:lnSpc>
                <a:spcPct val="9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Blood supply to the larynx is provided by the </a:t>
            </a:r>
            <a:r>
              <a:rPr b="0" i="0" lang="en-US" sz="2000" u="none">
                <a:solidFill>
                  <a:srgbClr val="00B050"/>
                </a:solidFill>
                <a:latin typeface="Trebuchet MS"/>
                <a:ea typeface="Trebuchet MS"/>
                <a:cs typeface="Trebuchet MS"/>
                <a:sym typeface="Trebuchet MS"/>
              </a:rPr>
              <a:t>a.k.a. superior and inferior laryngeal </a:t>
            </a:r>
            <a:r>
              <a:rPr b="0" i="0" lang="en-US" sz="2000" u="none">
                <a:solidFill>
                  <a:srgbClr val="404040"/>
                </a:solidFill>
                <a:latin typeface="Trebuchet MS"/>
                <a:ea typeface="Trebuchet MS"/>
                <a:cs typeface="Trebuchet MS"/>
                <a:sym typeface="Trebuchet MS"/>
              </a:rPr>
              <a:t>arteries, which extend </a:t>
            </a:r>
            <a:r>
              <a:rPr b="0" i="0" lang="en-US" sz="2000" u="none">
                <a:solidFill>
                  <a:srgbClr val="00B050"/>
                </a:solidFill>
                <a:latin typeface="Trebuchet MS"/>
                <a:ea typeface="Trebuchet MS"/>
                <a:cs typeface="Trebuchet MS"/>
                <a:sym typeface="Trebuchet MS"/>
              </a:rPr>
              <a:t>from the superior </a:t>
            </a:r>
            <a:r>
              <a:rPr b="0" i="0" lang="en-US" sz="2000" u="none">
                <a:solidFill>
                  <a:schemeClr val="dk2"/>
                </a:solidFill>
                <a:latin typeface="Trebuchet MS"/>
                <a:ea typeface="Trebuchet MS"/>
                <a:cs typeface="Trebuchet MS"/>
                <a:sym typeface="Trebuchet MS"/>
              </a:rPr>
              <a:t>(</a:t>
            </a:r>
            <a:r>
              <a:rPr b="0" i="0" lang="en-US" sz="2000" u="none">
                <a:solidFill>
                  <a:srgbClr val="404040"/>
                </a:solidFill>
                <a:latin typeface="Trebuchet MS"/>
                <a:ea typeface="Trebuchet MS"/>
                <a:cs typeface="Trebuchet MS"/>
                <a:sym typeface="Trebuchet MS"/>
              </a:rPr>
              <a:t>external carotid </a:t>
            </a:r>
            <a:r>
              <a:rPr b="0" i="0" lang="en-US" sz="2000" u="none">
                <a:solidFill>
                  <a:schemeClr val="dk2"/>
                </a:solidFill>
                <a:latin typeface="Trebuchet MS"/>
                <a:ea typeface="Trebuchet MS"/>
                <a:cs typeface="Trebuchet MS"/>
                <a:sym typeface="Trebuchet MS"/>
              </a:rPr>
              <a:t>system) </a:t>
            </a:r>
            <a:r>
              <a:rPr b="0" i="0" lang="en-US" sz="2000" u="none">
                <a:solidFill>
                  <a:srgbClr val="00B050"/>
                </a:solidFill>
                <a:latin typeface="Trebuchet MS"/>
                <a:ea typeface="Trebuchet MS"/>
                <a:cs typeface="Trebuchet MS"/>
                <a:sym typeface="Trebuchet MS"/>
              </a:rPr>
              <a:t>and inferior thyroid artery </a:t>
            </a:r>
            <a:r>
              <a:rPr b="0" i="0" lang="en-US" sz="2000" u="none">
                <a:solidFill>
                  <a:schemeClr val="dk1"/>
                </a:solidFill>
                <a:latin typeface="Trebuchet MS"/>
                <a:ea typeface="Trebuchet MS"/>
                <a:cs typeface="Trebuchet MS"/>
                <a:sym typeface="Trebuchet MS"/>
              </a:rPr>
              <a:t>(</a:t>
            </a:r>
            <a:r>
              <a:rPr b="0" i="0" lang="en-US" sz="2000" u="none">
                <a:solidFill>
                  <a:srgbClr val="404040"/>
                </a:solidFill>
                <a:latin typeface="Trebuchet MS"/>
                <a:ea typeface="Trebuchet MS"/>
                <a:cs typeface="Trebuchet MS"/>
                <a:sym typeface="Trebuchet MS"/>
              </a:rPr>
              <a:t>from the thyro-neck trunk of the subclavian artery)</a:t>
            </a:r>
            <a:r>
              <a:rPr b="0" i="0" lang="en-US" sz="2000" u="none">
                <a:solidFill>
                  <a:srgbClr val="00B050"/>
                </a:solidFill>
                <a:latin typeface="Trebuchet MS"/>
                <a:ea typeface="Trebuchet MS"/>
                <a:cs typeface="Trebuchet MS"/>
                <a:sym typeface="Trebuchet MS"/>
              </a:rPr>
              <a:t>. </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arteries of the larynx are anastomosed to the branches of the opposite side, and the veins form a plexus. </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Venous blood is drained through the veins of the same name into the internal jugular vein </a:t>
            </a:r>
            <a:r>
              <a:rPr b="0" i="0" lang="en-US" sz="2000" u="none">
                <a:solidFill>
                  <a:srgbClr val="00B050"/>
                </a:solidFill>
                <a:latin typeface="Trebuchet MS"/>
                <a:ea typeface="Trebuchet MS"/>
                <a:cs typeface="Trebuchet MS"/>
                <a:sym typeface="Trebuchet MS"/>
              </a:rPr>
              <a:t>and then into the brachiocephalic veins</a:t>
            </a:r>
            <a:r>
              <a:rPr b="0" i="0" lang="en-US" sz="2000" u="none">
                <a:solidFill>
                  <a:srgbClr val="404040"/>
                </a:solidFill>
                <a:latin typeface="Trebuchet MS"/>
                <a:ea typeface="Trebuchet MS"/>
                <a:cs typeface="Trebuchet MS"/>
                <a:sym typeface="Trebuchet MS"/>
              </a:rPr>
              <a:t>.</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Lymph flows from the larynx to the deep anterior cervical lymph nodes (prelaryngeal, thyroid, pretracheal and parotid) and to the lower deep lateral cervical lymph nodes. </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From these nodes, lymph flows to the right and left carotid arteries.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44"/>
          <p:cNvSpPr txBox="1"/>
          <p:nvPr>
            <p:ph type="title"/>
          </p:nvPr>
        </p:nvSpPr>
        <p:spPr>
          <a:xfrm>
            <a:off x="677862" y="609600"/>
            <a:ext cx="8596200" cy="13209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Laryngeal innervation</a:t>
            </a:r>
            <a:endParaRPr/>
          </a:p>
        </p:txBody>
      </p:sp>
      <p:sp>
        <p:nvSpPr>
          <p:cNvPr id="322" name="Google Shape;322;p44"/>
          <p:cNvSpPr txBox="1"/>
          <p:nvPr>
            <p:ph idx="1" type="body"/>
          </p:nvPr>
        </p:nvSpPr>
        <p:spPr>
          <a:xfrm>
            <a:off x="677862" y="1465262"/>
            <a:ext cx="8596200" cy="4576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Sympathetic </a:t>
            </a:r>
            <a:r>
              <a:rPr b="1" i="0" lang="en-US" sz="1800" u="none">
                <a:solidFill>
                  <a:srgbClr val="404040"/>
                </a:solidFill>
                <a:latin typeface="Trebuchet MS"/>
                <a:ea typeface="Trebuchet MS"/>
                <a:cs typeface="Trebuchet MS"/>
                <a:sym typeface="Trebuchet MS"/>
              </a:rPr>
              <a:t>innervation of the </a:t>
            </a:r>
            <a:r>
              <a:rPr b="0" i="0" lang="en-US" sz="1800" u="none">
                <a:solidFill>
                  <a:srgbClr val="404040"/>
                </a:solidFill>
                <a:latin typeface="Trebuchet MS"/>
                <a:ea typeface="Trebuchet MS"/>
                <a:cs typeface="Trebuchet MS"/>
                <a:sym typeface="Trebuchet MS"/>
              </a:rPr>
              <a:t>larynx is provided by the sympathetic trunk. </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Provides secretory innervation of the laryngeal mucosa and vasoconstriction.</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sympathetic nerves originate from the upper cervical sympathetic node and the stellate ganglion.</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1" i="0" lang="en-US" sz="1800" u="none">
                <a:solidFill>
                  <a:srgbClr val="404040"/>
                </a:solidFill>
                <a:latin typeface="Trebuchet MS"/>
                <a:ea typeface="Trebuchet MS"/>
                <a:cs typeface="Trebuchet MS"/>
                <a:sym typeface="Trebuchet MS"/>
              </a:rPr>
              <a:t>The parasympathetic innervation of the larynx is </a:t>
            </a:r>
            <a:r>
              <a:rPr b="0" i="0" lang="en-US" sz="1800" u="none">
                <a:solidFill>
                  <a:srgbClr val="404040"/>
                </a:solidFill>
                <a:latin typeface="Trebuchet MS"/>
                <a:ea typeface="Trebuchet MS"/>
                <a:cs typeface="Trebuchet MS"/>
                <a:sym typeface="Trebuchet MS"/>
              </a:rPr>
              <a:t>carried out by the vagus nerve.</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chemeClr val="dk1"/>
                </a:solidFill>
                <a:latin typeface="Trebuchet MS"/>
                <a:ea typeface="Trebuchet MS"/>
                <a:cs typeface="Trebuchet MS"/>
                <a:sym typeface="Trebuchet MS"/>
              </a:rPr>
              <a:t>The upper laryngeal nerve (mixed) and the recurrent nerve with its terminal branch, the lower laryngeal nerve, emerge from it.</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superior laryngeal nerve </a:t>
            </a:r>
            <a:r>
              <a:rPr b="0" i="0" lang="en-US" sz="1800" u="none">
                <a:solidFill>
                  <a:srgbClr val="404040"/>
                </a:solidFill>
                <a:latin typeface="Trebuchet MS"/>
                <a:ea typeface="Trebuchet MS"/>
                <a:cs typeface="Trebuchet MS"/>
                <a:sym typeface="Trebuchet MS"/>
              </a:rPr>
              <a:t>leaves the vagus nerve very high (at the base of the skull), descends medially and passes behind the external and internal carotid arteries. </a:t>
            </a:r>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5"/>
          <p:cNvSpPr txBox="1"/>
          <p:nvPr>
            <p:ph type="title"/>
          </p:nvPr>
        </p:nvSpPr>
        <p:spPr>
          <a:xfrm>
            <a:off x="677862" y="609600"/>
            <a:ext cx="8596200" cy="13209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Innervation of the larynx. </a:t>
            </a:r>
            <a:endParaRPr/>
          </a:p>
        </p:txBody>
      </p:sp>
      <p:sp>
        <p:nvSpPr>
          <p:cNvPr id="328" name="Google Shape;328;p45"/>
          <p:cNvSpPr txBox="1"/>
          <p:nvPr>
            <p:ph idx="1" type="body"/>
          </p:nvPr>
        </p:nvSpPr>
        <p:spPr>
          <a:xfrm>
            <a:off x="677862" y="1430337"/>
            <a:ext cx="8596200" cy="4611600"/>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90000"/>
              </a:lnSpc>
              <a:spcBef>
                <a:spcPts val="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The upper recurrent laryngeal nerve has two branches:</a:t>
            </a:r>
            <a:endParaRPr/>
          </a:p>
          <a:p>
            <a:pPr indent="-342900" lvl="0" marL="342900" marR="0" rtl="0" algn="l">
              <a:lnSpc>
                <a:spcPct val="9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Internal, providing sensitive innervation of the laryngeal mucosa above the vocal folds</a:t>
            </a:r>
            <a:endParaRPr/>
          </a:p>
          <a:p>
            <a:pPr indent="-342900" lvl="0" marL="342900" marR="0" rtl="0" algn="l">
              <a:lnSpc>
                <a:spcPct val="9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External, which provides motor innervation only to the main laryngeal constrictor - the cricothyroid muscle, M. cricothyroidus, seu antiscus.</a:t>
            </a:r>
            <a:endParaRPr/>
          </a:p>
          <a:p>
            <a:pPr indent="-342900" lvl="0" marL="342900" marR="0" rtl="0" algn="l">
              <a:lnSpc>
                <a:spcPct val="90000"/>
              </a:lnSpc>
              <a:spcBef>
                <a:spcPts val="1000"/>
              </a:spcBef>
              <a:spcAft>
                <a:spcPts val="0"/>
              </a:spcAft>
              <a:buClr>
                <a:schemeClr val="accent1"/>
              </a:buClr>
              <a:buSzPts val="1360"/>
              <a:buFont typeface="Noto Sans Symbols"/>
              <a:buChar char="►"/>
            </a:pPr>
            <a:r>
              <a:rPr b="1" i="0" lang="en-US" sz="1700" u="none">
                <a:solidFill>
                  <a:schemeClr val="dk1"/>
                </a:solidFill>
                <a:latin typeface="Trebuchet MS"/>
                <a:ea typeface="Trebuchet MS"/>
                <a:cs typeface="Trebuchet MS"/>
                <a:sym typeface="Trebuchet MS"/>
              </a:rPr>
              <a:t>The recurrent laryngeal nerve </a:t>
            </a:r>
            <a:r>
              <a:rPr b="0" i="0" lang="en-US" sz="1700" u="none">
                <a:solidFill>
                  <a:srgbClr val="404040"/>
                </a:solidFill>
                <a:latin typeface="Trebuchet MS"/>
                <a:ea typeface="Trebuchet MS"/>
                <a:cs typeface="Trebuchet MS"/>
                <a:sym typeface="Trebuchet MS"/>
              </a:rPr>
              <a:t>leaves the vagus nerve at the level of the aortic arch on the left, and at the level of the subclavian artery on the right.</a:t>
            </a:r>
            <a:endParaRPr/>
          </a:p>
          <a:p>
            <a:pPr indent="-342900" lvl="0" marL="342900" marR="0" rtl="0" algn="l">
              <a:lnSpc>
                <a:spcPct val="9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 Its final segment is the </a:t>
            </a:r>
            <a:r>
              <a:rPr b="1" i="0" lang="en-US" sz="1700" u="none">
                <a:solidFill>
                  <a:schemeClr val="dk1"/>
                </a:solidFill>
                <a:latin typeface="Trebuchet MS"/>
                <a:ea typeface="Trebuchet MS"/>
                <a:cs typeface="Trebuchet MS"/>
                <a:sym typeface="Trebuchet MS"/>
              </a:rPr>
              <a:t>lower recurrent laryngeal nerve</a:t>
            </a:r>
            <a:r>
              <a:rPr b="0" i="0" lang="en-US" sz="1700" u="none">
                <a:solidFill>
                  <a:srgbClr val="404040"/>
                </a:solidFill>
                <a:latin typeface="Trebuchet MS"/>
                <a:ea typeface="Trebuchet MS"/>
                <a:cs typeface="Trebuchet MS"/>
                <a:sym typeface="Trebuchet MS"/>
              </a:rPr>
              <a:t>. The left and right recurrent laryngeal nerves lie between the trachea and oesophagus. </a:t>
            </a:r>
            <a:endParaRPr/>
          </a:p>
          <a:p>
            <a:pPr indent="-342900" lvl="0" marL="342900" marR="0" rtl="0" algn="l">
              <a:lnSpc>
                <a:spcPct val="90000"/>
              </a:lnSpc>
              <a:spcBef>
                <a:spcPts val="1000"/>
              </a:spcBef>
              <a:spcAft>
                <a:spcPts val="0"/>
              </a:spcAft>
              <a:buClr>
                <a:schemeClr val="accent1"/>
              </a:buClr>
              <a:buSzPts val="1360"/>
              <a:buFont typeface="Noto Sans Symbols"/>
              <a:buChar char="►"/>
            </a:pPr>
            <a:r>
              <a:rPr b="0" i="0" lang="en-US" sz="1700" u="none">
                <a:solidFill>
                  <a:schemeClr val="dk1"/>
                </a:solidFill>
                <a:latin typeface="Trebuchet MS"/>
                <a:ea typeface="Trebuchet MS"/>
                <a:cs typeface="Trebuchet MS"/>
                <a:sym typeface="Trebuchet MS"/>
              </a:rPr>
              <a:t>The recurrent laryngeal nerves </a:t>
            </a:r>
            <a:r>
              <a:rPr b="0" i="0" lang="en-US" sz="1700" u="none">
                <a:solidFill>
                  <a:srgbClr val="404040"/>
                </a:solidFill>
                <a:latin typeface="Trebuchet MS"/>
                <a:ea typeface="Trebuchet MS"/>
                <a:cs typeface="Trebuchet MS"/>
                <a:sym typeface="Trebuchet MS"/>
              </a:rPr>
              <a:t>provide motor innervation to all laryngeal muscles except the cricothyroid muscle and sensory innervation to the mucous membrane of the larynx below the glottis.</a:t>
            </a:r>
            <a:endParaRPr/>
          </a:p>
          <a:p>
            <a:pPr indent="-342900" lvl="0" marL="342900" marR="0" rtl="0" algn="l">
              <a:lnSpc>
                <a:spcPct val="90000"/>
              </a:lnSpc>
              <a:spcBef>
                <a:spcPts val="1000"/>
              </a:spcBef>
              <a:spcAft>
                <a:spcPts val="0"/>
              </a:spcAft>
              <a:buClr>
                <a:schemeClr val="accent1"/>
              </a:buClr>
              <a:buSzPts val="1360"/>
              <a:buFont typeface="Noto Sans Symbols"/>
              <a:buChar char="►"/>
            </a:pPr>
            <a:r>
              <a:rPr b="0" i="0" lang="en-US" sz="1700" u="none">
                <a:solidFill>
                  <a:srgbClr val="404040"/>
                </a:solidFill>
                <a:latin typeface="Trebuchet MS"/>
                <a:ea typeface="Trebuchet MS"/>
                <a:cs typeface="Trebuchet MS"/>
                <a:sym typeface="Trebuchet MS"/>
              </a:rPr>
              <a:t>Both laryngeal nerves are connected to the sympathetic nerves of the upper cervical node of the sympathetic trunk, which provides secretory innervation and vasoconstrictive action.</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46"/>
          <p:cNvSpPr txBox="1"/>
          <p:nvPr>
            <p:ph type="title"/>
          </p:nvPr>
        </p:nvSpPr>
        <p:spPr>
          <a:xfrm>
            <a:off x="677862" y="609600"/>
            <a:ext cx="8596200" cy="7509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Trebuchet MS"/>
              <a:buNone/>
            </a:pPr>
            <a:r>
              <a:rPr b="1" i="0" lang="en-US" sz="3200" u="none">
                <a:solidFill>
                  <a:schemeClr val="accent1"/>
                </a:solidFill>
                <a:latin typeface="Trebuchet MS"/>
                <a:ea typeface="Trebuchet MS"/>
                <a:cs typeface="Trebuchet MS"/>
                <a:sym typeface="Trebuchet MS"/>
              </a:rPr>
              <a:t>Age-related characteristics of the larynx</a:t>
            </a:r>
            <a:endParaRPr/>
          </a:p>
        </p:txBody>
      </p:sp>
      <p:sp>
        <p:nvSpPr>
          <p:cNvPr id="334" name="Google Shape;334;p46"/>
          <p:cNvSpPr txBox="1"/>
          <p:nvPr>
            <p:ph idx="1" type="body"/>
          </p:nvPr>
        </p:nvSpPr>
        <p:spPr>
          <a:xfrm>
            <a:off x="677862" y="1360487"/>
            <a:ext cx="8596200" cy="4681500"/>
          </a:xfrm>
          <a:prstGeom prst="rect">
            <a:avLst/>
          </a:prstGeom>
          <a:noFill/>
          <a:ln>
            <a:noFill/>
          </a:ln>
        </p:spPr>
        <p:txBody>
          <a:bodyPr anchorCtr="0" anchor="t" bIns="45700" lIns="91425" spcFirstLastPara="1" rIns="91425" wrap="square" tIns="45700">
            <a:normAutofit lnSpcReduction="10000"/>
          </a:bodyPr>
          <a:lstStyle/>
          <a:p>
            <a:pPr indent="-342900" lvl="0" marL="342900" marR="0" rtl="0" algn="l">
              <a:lnSpc>
                <a:spcPct val="9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In infants, the larynx is short, broad, funnel-shaped and located at the level of the II-IV cervical vertebrae. </a:t>
            </a:r>
            <a:endParaRPr/>
          </a:p>
          <a:p>
            <a:pPr indent="-342900" lvl="0" marL="342900" marR="0" rtl="0" algn="l">
              <a:lnSpc>
                <a:spcPct val="9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laminae of the thyroid cartilage converge at an obtuse angle, the laryngeal protuberance is absent and is formed at puberty. </a:t>
            </a:r>
            <a:endParaRPr/>
          </a:p>
          <a:p>
            <a:pPr indent="-342900" lvl="0" marL="342900" marR="0" rtl="0" algn="l">
              <a:lnSpc>
                <a:spcPct val="9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broad cricoid cartilage of infants has a deep upper cricoid notch. The laminae of the cricoid cartilage are high, so the entrance to the larynx is relatively wider in infants than in adults, and the vocal cord is high, with a short vestibule.  The glottis is narrow and the vocal cords are very tender and loose. </a:t>
            </a:r>
            <a:endParaRPr/>
          </a:p>
          <a:p>
            <a:pPr indent="-342900" lvl="0" marL="342900" marR="0" rtl="0" algn="l">
              <a:lnSpc>
                <a:spcPct val="9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larynx is well vascularised and rich in lymphoid tissue, particularly in the sublaryngeal space.</a:t>
            </a:r>
            <a:endParaRPr/>
          </a:p>
          <a:p>
            <a:pPr indent="-342900" lvl="0" marL="342900" marR="0" rtl="0" algn="l">
              <a:lnSpc>
                <a:spcPct val="9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In babies and children, the epiglottis is located just above the root of the tongue; during swallowing, liquid food bypasses the epiglottis from the sides and enters the pear-shaped cavities in the larynx, allowing the child to breathe and swallow milk at the same time. </a:t>
            </a:r>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47"/>
          <p:cNvSpPr txBox="1"/>
          <p:nvPr/>
        </p:nvSpPr>
        <p:spPr>
          <a:xfrm>
            <a:off x="1031875" y="612775"/>
            <a:ext cx="8112000" cy="54438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elastic cone of the infant's larynx is narrow and short (9-10 mm). </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length of the vocal fold does not exceed 6-6.5 mm. </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ventricles of the larynx are well developed. During the first three years of a child's life, the vocal cords grow considerably, and their growth accelerates during puberty.</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 In 10-12 year old boys, the larynx becomes prominent. During puberty, the size of the larynx, especially the length of the vocal cords, is greater in boys than in girls. </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chemeClr val="dk1"/>
                </a:solidFill>
                <a:latin typeface="Trebuchet MS"/>
                <a:ea typeface="Trebuchet MS"/>
                <a:cs typeface="Trebuchet MS"/>
                <a:sym typeface="Trebuchet MS"/>
              </a:rPr>
              <a:t>The muscles of the larynx are poorly developed in babies and children and grow rapidly during puberty. </a:t>
            </a:r>
            <a:endParaRPr/>
          </a:p>
          <a:p>
            <a:pPr indent="-342900" lvl="0" marL="342900" marR="0" rtl="0" algn="l">
              <a:lnSpc>
                <a:spcPct val="100000"/>
              </a:lnSpc>
              <a:spcBef>
                <a:spcPts val="1000"/>
              </a:spcBef>
              <a:spcAft>
                <a:spcPts val="0"/>
              </a:spcAft>
              <a:buClr>
                <a:schemeClr val="accent1"/>
              </a:buClr>
              <a:buSzPts val="1440"/>
              <a:buFont typeface="Noto Sans Symbols"/>
              <a:buChar char="►"/>
            </a:pPr>
            <a:r>
              <a:rPr b="0" i="0" lang="en-US" sz="1800" u="none">
                <a:solidFill>
                  <a:schemeClr val="dk1"/>
                </a:solidFill>
                <a:latin typeface="Trebuchet MS"/>
                <a:ea typeface="Trebuchet MS"/>
                <a:cs typeface="Trebuchet MS"/>
                <a:sym typeface="Trebuchet MS"/>
              </a:rPr>
              <a:t>The larynx grows rapidly in the first 4-5 years of life. After the age of 6, laryngeal growth slows down, but during puberty in boys, its growth accelerates and its size increases, the laryngeal </a:t>
            </a:r>
            <a:r>
              <a:rPr b="0" i="0" lang="en-US" sz="1800" u="none">
                <a:solidFill>
                  <a:srgbClr val="404040"/>
                </a:solidFill>
                <a:latin typeface="Trebuchet MS"/>
                <a:ea typeface="Trebuchet MS"/>
                <a:cs typeface="Trebuchet MS"/>
                <a:sym typeface="Trebuchet MS"/>
              </a:rPr>
              <a:t>protrusion </a:t>
            </a:r>
            <a:r>
              <a:rPr b="0" i="0" lang="en-US" sz="1800" u="none">
                <a:solidFill>
                  <a:schemeClr val="dk1"/>
                </a:solidFill>
                <a:latin typeface="Trebuchet MS"/>
                <a:ea typeface="Trebuchet MS"/>
                <a:cs typeface="Trebuchet MS"/>
                <a:sym typeface="Trebuchet MS"/>
              </a:rPr>
              <a:t>becomes noticeable and the </a:t>
            </a:r>
            <a:r>
              <a:rPr b="0" i="0" lang="en-US" sz="1800" u="none">
                <a:solidFill>
                  <a:srgbClr val="404040"/>
                </a:solidFill>
                <a:latin typeface="Trebuchet MS"/>
                <a:ea typeface="Trebuchet MS"/>
                <a:cs typeface="Trebuchet MS"/>
                <a:sym typeface="Trebuchet MS"/>
              </a:rPr>
              <a:t>voice changes (voice mutation). The growth and function of the larynx is linked to the development and function of the gonads. </a:t>
            </a:r>
            <a:endParaRPr/>
          </a:p>
          <a:p>
            <a:pPr indent="0" lvl="0" marL="0" marR="0" rtl="0" algn="l">
              <a:lnSpc>
                <a:spcPct val="100000"/>
              </a:lnSpc>
              <a:spcBef>
                <a:spcPts val="0"/>
              </a:spcBef>
              <a:spcAft>
                <a:spcPts val="0"/>
              </a:spcAft>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8"/>
          <p:cNvSpPr txBox="1"/>
          <p:nvPr/>
        </p:nvSpPr>
        <p:spPr>
          <a:xfrm>
            <a:off x="925512" y="612775"/>
            <a:ext cx="8218500" cy="4612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a:solidFill>
                <a:schemeClr val="dk1"/>
              </a:solidFill>
              <a:latin typeface="Trebuchet MS"/>
              <a:ea typeface="Trebuchet MS"/>
              <a:cs typeface="Trebuchet MS"/>
              <a:sym typeface="Trebuchet MS"/>
            </a:endParaRPr>
          </a:p>
          <a:p>
            <a:pPr indent="-91440" lvl="0" marL="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Older people have a lower larynx than younger people, and women have a slightly higher larynx than men. Men's larynxes are about a third larger than women's.</a:t>
            </a:r>
            <a:endParaRPr/>
          </a:p>
          <a:p>
            <a:pPr indent="-91440" lvl="0" marL="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The larynx continues to grow until the age of 25-27 in men and 22-23 in women. During growth, the larynx gradually descends and the distance between its upper edge and the hyoid bone increases. In seven-year-old children, the lower edge of the larynx reaches the level of the upper edge of the sixth cervical vertebra.</a:t>
            </a:r>
            <a:endParaRPr/>
          </a:p>
          <a:p>
            <a:pPr indent="-91440" lvl="0" marL="0" marR="0" rtl="0" algn="l">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 After 17-20 years of age, the larynx takes on a more adult position.</a:t>
            </a:r>
            <a:endParaRPr/>
          </a:p>
          <a:p>
            <a:pPr indent="-91440" lvl="0" marL="0" marR="0" rtl="0" algn="l">
              <a:lnSpc>
                <a:spcPct val="100000"/>
              </a:lnSpc>
              <a:spcBef>
                <a:spcPts val="1000"/>
              </a:spcBef>
              <a:spcAft>
                <a:spcPts val="0"/>
              </a:spcAft>
              <a:buClr>
                <a:schemeClr val="accent1"/>
              </a:buClr>
              <a:buSzPts val="1440"/>
              <a:buFont typeface="Noto Sans Symbols"/>
              <a:buChar char="►"/>
            </a:pPr>
            <a:r>
              <a:rPr b="0" i="0" lang="en-US" sz="1800" u="none">
                <a:solidFill>
                  <a:schemeClr val="dk1"/>
                </a:solidFill>
                <a:latin typeface="Trebuchet MS"/>
                <a:ea typeface="Trebuchet MS"/>
                <a:cs typeface="Trebuchet MS"/>
                <a:sym typeface="Trebuchet MS"/>
              </a:rPr>
              <a:t>After 23-25 years of age, ossification of the hyaline cartilage of the larynx begins, first of the cricoid cartilage, later of the ring cartilage and then of the base of the blade cartilage. </a:t>
            </a:r>
            <a:endParaRPr/>
          </a:p>
          <a:p>
            <a:pPr indent="-91440" lvl="0" marL="0" marR="0" rtl="0" algn="l">
              <a:lnSpc>
                <a:spcPct val="100000"/>
              </a:lnSpc>
              <a:spcBef>
                <a:spcPts val="1000"/>
              </a:spcBef>
              <a:spcAft>
                <a:spcPts val="0"/>
              </a:spcAft>
              <a:buClr>
                <a:schemeClr val="accent1"/>
              </a:buClr>
              <a:buSzPts val="1440"/>
              <a:buFont typeface="Noto Sans Symbols"/>
              <a:buChar char="►"/>
            </a:pPr>
            <a:r>
              <a:rPr b="0" i="0" lang="en-US" sz="1800" u="none">
                <a:solidFill>
                  <a:schemeClr val="dk1"/>
                </a:solidFill>
                <a:latin typeface="Trebuchet MS"/>
                <a:ea typeface="Trebuchet MS"/>
                <a:cs typeface="Trebuchet MS"/>
                <a:sym typeface="Trebuchet MS"/>
              </a:rPr>
              <a:t>Elastic cartilage does not ossify.</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49"/>
          <p:cNvSpPr txBox="1"/>
          <p:nvPr>
            <p:ph type="title"/>
          </p:nvPr>
        </p:nvSpPr>
        <p:spPr>
          <a:xfrm>
            <a:off x="677862" y="609600"/>
            <a:ext cx="8596200" cy="8193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Methods of laryngeal examination.</a:t>
            </a:r>
            <a:endParaRPr/>
          </a:p>
        </p:txBody>
      </p:sp>
      <p:sp>
        <p:nvSpPr>
          <p:cNvPr id="350" name="Google Shape;350;p49"/>
          <p:cNvSpPr txBox="1"/>
          <p:nvPr>
            <p:ph idx="1" type="body"/>
          </p:nvPr>
        </p:nvSpPr>
        <p:spPr>
          <a:xfrm>
            <a:off x="912812" y="1428750"/>
            <a:ext cx="8361300" cy="4678500"/>
          </a:xfrm>
          <a:prstGeom prst="rect">
            <a:avLst/>
          </a:prstGeom>
          <a:noFill/>
          <a:ln>
            <a:noFill/>
          </a:ln>
        </p:spPr>
        <p:txBody>
          <a:bodyPr anchorCtr="0" anchor="t" bIns="45700" lIns="91425" spcFirstLastPara="1" rIns="91425" wrap="square" tIns="45700">
            <a:noAutofit/>
          </a:bodyPr>
          <a:lstStyle/>
          <a:p>
            <a:pPr indent="-91440" lvl="0" marL="0" marR="0" rtl="0" algn="l">
              <a:lnSpc>
                <a:spcPct val="120000"/>
              </a:lnSpc>
              <a:spcBef>
                <a:spcPts val="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External examination and palpation. </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Indirect laryngoscopy</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Indirect microlaryngoscopy</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Video Laryngoscopy</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Fibrolaryngoscopy</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Direct Reference Microlaryngoscopy</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Radiography</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Computed Tomography</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Magnetic Resonance Imaging</a:t>
            </a:r>
            <a:endParaRPr/>
          </a:p>
          <a:p>
            <a:pPr indent="-91440" lvl="0" marL="0" marR="0" rtl="0" algn="l">
              <a:lnSpc>
                <a:spcPct val="12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High-speed imaging</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3"/>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Cartilage of the larynx</a:t>
            </a:r>
            <a:endParaRPr/>
          </a:p>
        </p:txBody>
      </p:sp>
      <p:pic>
        <p:nvPicPr>
          <p:cNvPr id="195" name="Google Shape;195;p23"/>
          <p:cNvPicPr preferRelativeResize="0"/>
          <p:nvPr>
            <p:ph idx="1" type="body"/>
          </p:nvPr>
        </p:nvPicPr>
        <p:blipFill rotWithShape="1">
          <a:blip r:embed="rId3">
            <a:alphaModFix/>
          </a:blip>
          <a:srcRect b="0" l="0" r="0" t="0"/>
          <a:stretch/>
        </p:blipFill>
        <p:spPr>
          <a:xfrm>
            <a:off x="3403600" y="1312862"/>
            <a:ext cx="2935287" cy="4340225"/>
          </a:xfrm>
          <a:prstGeom prst="rect">
            <a:avLst/>
          </a:prstGeom>
          <a:noFill/>
          <a:ln>
            <a:noFill/>
          </a:ln>
        </p:spPr>
      </p:pic>
      <p:sp>
        <p:nvSpPr>
          <p:cNvPr id="196" name="Google Shape;196;p23"/>
          <p:cNvSpPr txBox="1"/>
          <p:nvPr/>
        </p:nvSpPr>
        <p:spPr>
          <a:xfrm>
            <a:off x="6338887" y="1771650"/>
            <a:ext cx="4884737" cy="314007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They are movably connected by joints, ligaments, and muscles.</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1 - the body of the hyoid bone;</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2 - the lesser horn of the hyoid bone; </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3 - large horn of the hyoid bone;</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4 - upper horn of the thyroid cartilage;</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5 - lower horn of the thyroid cartilage;</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6 - semicircles of the trachea;</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7 - the ring-thyroid muscle;</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8 - left lamina of thyroid cartilage;</a:t>
            </a:r>
            <a:endParaRPr/>
          </a:p>
          <a:p>
            <a:pPr indent="0" lvl="0" marL="0" marR="0" rtl="0" algn="just">
              <a:lnSpc>
                <a:spcPct val="100000"/>
              </a:lnSpc>
              <a:spcBef>
                <a:spcPts val="0"/>
              </a:spcBef>
              <a:spcAft>
                <a:spcPts val="0"/>
              </a:spcAft>
              <a:buClr>
                <a:srgbClr val="000000"/>
              </a:buClr>
              <a:buSzPts val="1800"/>
              <a:buFont typeface="Trebuchet MS"/>
              <a:buNone/>
            </a:pPr>
            <a:r>
              <a:rPr b="0" i="0" lang="en-US" sz="1800" u="none">
                <a:solidFill>
                  <a:srgbClr val="000000"/>
                </a:solidFill>
                <a:latin typeface="Trebuchet MS"/>
                <a:ea typeface="Trebuchet MS"/>
                <a:cs typeface="Trebuchet MS"/>
                <a:sym typeface="Trebuchet MS"/>
              </a:rPr>
              <a:t>9 - thyrohyoid membrane.</a:t>
            </a:r>
            <a:endParaRPr/>
          </a:p>
        </p:txBody>
      </p:sp>
      <p:sp>
        <p:nvSpPr>
          <p:cNvPr id="197" name="Google Shape;197;p23"/>
          <p:cNvSpPr txBox="1"/>
          <p:nvPr/>
        </p:nvSpPr>
        <p:spPr>
          <a:xfrm>
            <a:off x="677862" y="1312862"/>
            <a:ext cx="3124200" cy="59086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HYALINE CARTILAGE:</a:t>
            </a:r>
            <a:endParaRPr/>
          </a:p>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 thyroid,</a:t>
            </a:r>
            <a:endParaRPr/>
          </a:p>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 ring-shaped and</a:t>
            </a:r>
            <a:endParaRPr/>
          </a:p>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 the outer process of the scooped cartilage is muscular (processus muscularis)</a:t>
            </a:r>
            <a:endParaRPr/>
          </a:p>
          <a:p>
            <a:pPr indent="0" lvl="0" marL="0" marR="0" rtl="0" algn="l">
              <a:lnSpc>
                <a:spcPct val="100000"/>
              </a:lnSpc>
              <a:spcBef>
                <a:spcPts val="0"/>
              </a:spcBef>
              <a:spcAft>
                <a:spcPts val="0"/>
              </a:spcAft>
              <a:buClr>
                <a:schemeClr val="dk1"/>
              </a:buClr>
              <a:buSzPts val="1800"/>
              <a:buFont typeface="Trebuchet MS"/>
              <a:buNone/>
            </a:pPr>
            <a:r>
              <a:t/>
            </a:r>
            <a:endParaRPr b="0" i="0" sz="1800" u="non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ELASTIC CARTILAGE:</a:t>
            </a:r>
            <a:endParaRPr/>
          </a:p>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 epiglottis</a:t>
            </a:r>
            <a:endParaRPr/>
          </a:p>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 anterior process of the scoop cartilage - vocal processus vocalis</a:t>
            </a:r>
            <a:endParaRPr/>
          </a:p>
          <a:p>
            <a:pPr indent="0" lvl="0" marL="0" marR="0" rtl="0" algn="l">
              <a:lnSpc>
                <a:spcPct val="100000"/>
              </a:lnSpc>
              <a:spcBef>
                <a:spcPts val="0"/>
              </a:spcBef>
              <a:spcAft>
                <a:spcPts val="0"/>
              </a:spcAft>
              <a:buClr>
                <a:schemeClr val="dk1"/>
              </a:buClr>
              <a:buSzPts val="1800"/>
              <a:buFont typeface="Trebuchet MS"/>
              <a:buNone/>
            </a:pPr>
            <a:r>
              <a:rPr b="0" i="0" lang="en-US" sz="1800" u="none">
                <a:solidFill>
                  <a:schemeClr val="dk1"/>
                </a:solidFill>
                <a:latin typeface="Trebuchet MS"/>
                <a:ea typeface="Trebuchet MS"/>
                <a:cs typeface="Trebuchet MS"/>
                <a:sym typeface="Trebuchet MS"/>
              </a:rPr>
              <a:t>⇒ cartilago corniculata ⇒ wedge-shaped cartilage</a:t>
            </a:r>
            <a:endParaRPr/>
          </a:p>
          <a:p>
            <a:pPr indent="0" lvl="0" marL="0" marR="0" rtl="0" algn="l">
              <a:lnSpc>
                <a:spcPct val="100000"/>
              </a:lnSpc>
              <a:spcBef>
                <a:spcPts val="0"/>
              </a:spcBef>
              <a:spcAft>
                <a:spcPts val="0"/>
              </a:spcAft>
              <a:buClr>
                <a:schemeClr val="dk1"/>
              </a:buClr>
              <a:buSzPts val="1800"/>
              <a:buFont typeface="Trebuchet MS"/>
              <a:buNone/>
            </a:pPr>
            <a:r>
              <a:t/>
            </a:r>
            <a:endParaRPr b="0" i="0" sz="1800" u="non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chemeClr val="dk1"/>
              </a:buClr>
              <a:buSzPts val="1800"/>
              <a:buFont typeface="Trebuchet MS"/>
              <a:buNone/>
            </a:pPr>
            <a:r>
              <a:t/>
            </a:r>
            <a:endParaRPr b="0" i="0" sz="1800" u="non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chemeClr val="dk1"/>
              </a:buClr>
              <a:buSzPts val="1800"/>
              <a:buFont typeface="Trebuchet MS"/>
              <a:buNone/>
            </a:pPr>
            <a:r>
              <a:t/>
            </a:r>
            <a:endParaRPr b="0" i="0" sz="1800" u="non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chemeClr val="dk1"/>
              </a:buClr>
              <a:buSzPts val="1800"/>
              <a:buFont typeface="Trebuchet MS"/>
              <a:buNone/>
            </a:pPr>
            <a:r>
              <a:t/>
            </a:r>
            <a:endParaRPr b="0" i="0" sz="1800" u="non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chemeClr val="dk1"/>
              </a:buClr>
              <a:buSzPts val="1800"/>
              <a:buFont typeface="Trebuchet MS"/>
              <a:buNone/>
            </a:pPr>
            <a:r>
              <a:t/>
            </a:r>
            <a:endParaRPr b="0" i="0" sz="1800" u="non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None/>
            </a:pPr>
            <a:r>
              <a:t/>
            </a:r>
            <a:endParaRPr b="0" i="0" sz="1800" u="none">
              <a:solidFill>
                <a:schemeClr val="dk1"/>
              </a:solidFill>
              <a:latin typeface="Trebuchet MS"/>
              <a:ea typeface="Trebuchet MS"/>
              <a:cs typeface="Trebuchet MS"/>
              <a:sym typeface="Trebuchet M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50"/>
          <p:cNvSpPr txBox="1"/>
          <p:nvPr>
            <p:ph idx="1" type="body"/>
          </p:nvPr>
        </p:nvSpPr>
        <p:spPr>
          <a:xfrm>
            <a:off x="677862" y="831850"/>
            <a:ext cx="8596200" cy="5210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accent1"/>
              </a:buClr>
              <a:buSzPts val="1920"/>
              <a:buFont typeface="Noto Sans Symbols"/>
              <a:buNone/>
            </a:pPr>
            <a:r>
              <a:rPr b="1" i="0" lang="en-US" sz="2400" u="none">
                <a:solidFill>
                  <a:srgbClr val="404040"/>
                </a:solidFill>
                <a:latin typeface="Trebuchet MS"/>
                <a:ea typeface="Trebuchet MS"/>
                <a:cs typeface="Trebuchet MS"/>
                <a:sym typeface="Trebuchet MS"/>
              </a:rPr>
              <a:t>External examination and palpation. </a:t>
            </a:r>
            <a:endParaRPr/>
          </a:p>
          <a:p>
            <a:pPr indent="0" lvl="0" marL="0" marR="0" rtl="0" algn="just">
              <a:lnSpc>
                <a:spcPct val="100000"/>
              </a:lnSpc>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Examine the neck, the configuration of the larynx. Palpate the larynx and its cartilage (cricoid and thyroid) and note the crunch of the laryngeal cartilage. Normally, the larynx is painless to palpation, passively mobile laterally and has a crunch.</a:t>
            </a:r>
            <a:endParaRPr/>
          </a:p>
          <a:p>
            <a:pPr indent="-91440" lvl="0" marL="0" marR="0" rtl="0" algn="just">
              <a:lnSpc>
                <a:spcPct val="100000"/>
              </a:lnSpc>
              <a:spcBef>
                <a:spcPts val="1000"/>
              </a:spcBef>
              <a:spcAft>
                <a:spcPts val="0"/>
              </a:spcAft>
              <a:buClr>
                <a:schemeClr val="accent1"/>
              </a:buClr>
              <a:buSzPts val="1440"/>
              <a:buFont typeface="Noto Sans Symbols"/>
              <a:buChar char="►"/>
            </a:pPr>
            <a:r>
              <a:rPr b="0" i="0" lang="en-US" sz="1800" u="none">
                <a:solidFill>
                  <a:srgbClr val="404040"/>
                </a:solidFill>
                <a:latin typeface="Trebuchet MS"/>
                <a:ea typeface="Trebuchet MS"/>
                <a:cs typeface="Trebuchet MS"/>
                <a:sym typeface="Trebuchet MS"/>
              </a:rPr>
              <a:t>Palpate the lymph nodes: submandibular, deep cervical, posterior cervical, prelaryngeal, pretracheal, paratracheal, in the supra- and subclavian fossae.</a:t>
            </a:r>
            <a:endParaRPr/>
          </a:p>
          <a:p>
            <a:pPr indent="0" lvl="0" marL="0" marR="0" rtl="0" algn="just">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The prelaryngeal lymph nodes are palpated with the fingertips in a downward motion between the notch of the thyroid cartilage and the hyoid bone.</a:t>
            </a:r>
            <a:endParaRPr/>
          </a:p>
          <a:p>
            <a:pPr indent="0" lvl="0" marL="0" marR="0" rtl="0" algn="just">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The pretracheal lymph nodes are palpated anterior to the trachea in the suprasternal fossa with gentle movements of the phalanges from top to bottom.</a:t>
            </a:r>
            <a:endParaRPr/>
          </a:p>
          <a:p>
            <a:pPr indent="0" lvl="0" marL="0" marR="0" rtl="0" algn="just">
              <a:lnSpc>
                <a:spcPct val="100000"/>
              </a:lnSpc>
              <a:spcBef>
                <a:spcPts val="1000"/>
              </a:spcBef>
              <a:spcAft>
                <a:spcPts val="0"/>
              </a:spcAft>
              <a:buClr>
                <a:schemeClr val="accent1"/>
              </a:buClr>
              <a:buSzPts val="1440"/>
              <a:buFont typeface="Noto Sans Symbols"/>
              <a:buNone/>
            </a:pPr>
            <a:r>
              <a:rPr b="0" i="0" lang="en-US" sz="1800" u="none">
                <a:solidFill>
                  <a:srgbClr val="404040"/>
                </a:solidFill>
                <a:latin typeface="Trebuchet MS"/>
                <a:ea typeface="Trebuchet MS"/>
                <a:cs typeface="Trebuchet MS"/>
                <a:sym typeface="Trebuchet MS"/>
              </a:rPr>
              <a:t>The lymph nodes in the supra- and subclavian fossa are palpated first on one side, then on the other.</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51"/>
          <p:cNvSpPr txBox="1"/>
          <p:nvPr>
            <p:ph type="title"/>
          </p:nvPr>
        </p:nvSpPr>
        <p:spPr>
          <a:xfrm>
            <a:off x="677862" y="263525"/>
            <a:ext cx="8596200" cy="557100"/>
          </a:xfrm>
          <a:prstGeom prst="rect">
            <a:avLst/>
          </a:prstGeom>
          <a:noFill/>
          <a:ln>
            <a:noFill/>
          </a:ln>
        </p:spPr>
        <p:txBody>
          <a:bodyPr anchorCtr="0" anchor="t" bIns="45700" lIns="91425" spcFirstLastPara="1" rIns="91425" wrap="square" tIns="45700">
            <a:normAutofit fontScale="90000"/>
          </a:bodyPr>
          <a:lstStyle/>
          <a:p>
            <a:pPr indent="0" lvl="0" marL="0" rtl="0" algn="ctr">
              <a:lnSpc>
                <a:spcPct val="100000"/>
              </a:lnSpc>
              <a:spcBef>
                <a:spcPts val="0"/>
              </a:spcBef>
              <a:spcAft>
                <a:spcPts val="0"/>
              </a:spcAft>
              <a:buClr>
                <a:schemeClr val="accent1"/>
              </a:buClr>
              <a:buSzPct val="100000"/>
              <a:buFont typeface="Trebuchet MS"/>
              <a:buNone/>
            </a:pPr>
            <a:r>
              <a:rPr b="0" i="0" lang="en-US" sz="3200" u="none">
                <a:solidFill>
                  <a:schemeClr val="accent1"/>
                </a:solidFill>
                <a:latin typeface="Trebuchet MS"/>
                <a:ea typeface="Trebuchet MS"/>
                <a:cs typeface="Trebuchet MS"/>
                <a:sym typeface="Trebuchet MS"/>
              </a:rPr>
              <a:t>Indirect laryngoscopy</a:t>
            </a:r>
            <a:endParaRPr/>
          </a:p>
        </p:txBody>
      </p:sp>
      <p:sp>
        <p:nvSpPr>
          <p:cNvPr id="361" name="Google Shape;361;p51"/>
          <p:cNvSpPr txBox="1"/>
          <p:nvPr>
            <p:ph idx="1" type="body"/>
          </p:nvPr>
        </p:nvSpPr>
        <p:spPr>
          <a:xfrm>
            <a:off x="677862" y="820737"/>
            <a:ext cx="8596200" cy="5240400"/>
          </a:xfrm>
          <a:prstGeom prst="rect">
            <a:avLst/>
          </a:prstGeom>
          <a:noFill/>
          <a:ln>
            <a:noFill/>
          </a:ln>
        </p:spPr>
        <p:txBody>
          <a:bodyPr anchorCtr="0" anchor="t" bIns="45700" lIns="91425" spcFirstLastPara="1" rIns="91425" wrap="square" tIns="45700">
            <a:noAutofit/>
          </a:bodyPr>
          <a:lstStyle/>
          <a:p>
            <a:pPr indent="-71120" lvl="0" marL="0" marR="0" rtl="0" algn="just">
              <a:lnSpc>
                <a:spcPct val="100000"/>
              </a:lnSpc>
              <a:spcBef>
                <a:spcPts val="0"/>
              </a:spcBef>
              <a:spcAft>
                <a:spcPts val="0"/>
              </a:spcAft>
              <a:buClr>
                <a:schemeClr val="accent1"/>
              </a:buClr>
              <a:buSzPts val="1120"/>
              <a:buFont typeface="Noto Sans Symbols"/>
              <a:buChar char="►"/>
            </a:pPr>
            <a:r>
              <a:rPr b="0" i="0" lang="en-US" sz="1400" u="none">
                <a:solidFill>
                  <a:srgbClr val="404040"/>
                </a:solidFill>
                <a:latin typeface="Trebuchet MS"/>
                <a:ea typeface="Trebuchet MS"/>
                <a:cs typeface="Trebuchet MS"/>
                <a:sym typeface="Trebuchet MS"/>
              </a:rPr>
              <a:t>This examination is used to determine the condition of the larynx, its mobility during breathing and phonation. </a:t>
            </a:r>
            <a:endParaRPr/>
          </a:p>
          <a:p>
            <a:pPr indent="-71120" lvl="0" marL="0" marR="0" rtl="0" algn="just">
              <a:lnSpc>
                <a:spcPct val="100000"/>
              </a:lnSpc>
              <a:spcBef>
                <a:spcPts val="1000"/>
              </a:spcBef>
              <a:spcAft>
                <a:spcPts val="0"/>
              </a:spcAft>
              <a:buClr>
                <a:schemeClr val="accent1"/>
              </a:buClr>
              <a:buSzPts val="1120"/>
              <a:buFont typeface="Noto Sans Symbols"/>
              <a:buChar char="►"/>
            </a:pPr>
            <a:r>
              <a:rPr b="0" i="0" lang="en-US" sz="1400" u="none">
                <a:solidFill>
                  <a:srgbClr val="404040"/>
                </a:solidFill>
                <a:latin typeface="Trebuchet MS"/>
                <a:ea typeface="Trebuchet MS"/>
                <a:cs typeface="Trebuchet MS"/>
                <a:sym typeface="Trebuchet MS"/>
              </a:rPr>
              <a:t>Before the examination, heat the laryngeal mirror, remove the patient's tongue with a tissue and insert the mirror behind the uvula. Adjust the position of the mirror in the throat until it reflects the image of the larynx. </a:t>
            </a:r>
            <a:endParaRPr/>
          </a:p>
          <a:p>
            <a:pPr indent="-71120" lvl="0" marL="0" marR="0" rtl="0" algn="just">
              <a:lnSpc>
                <a:spcPct val="100000"/>
              </a:lnSpc>
              <a:spcBef>
                <a:spcPts val="1000"/>
              </a:spcBef>
              <a:spcAft>
                <a:spcPts val="0"/>
              </a:spcAft>
              <a:buClr>
                <a:schemeClr val="accent1"/>
              </a:buClr>
              <a:buSzPts val="1120"/>
              <a:buFont typeface="Noto Sans Symbols"/>
              <a:buChar char="►"/>
            </a:pPr>
            <a:r>
              <a:rPr b="0" i="0" lang="en-US" sz="1400" u="none">
                <a:solidFill>
                  <a:srgbClr val="404040"/>
                </a:solidFill>
                <a:latin typeface="Trebuchet MS"/>
                <a:ea typeface="Trebuchet MS"/>
                <a:cs typeface="Trebuchet MS"/>
                <a:sym typeface="Trebuchet MS"/>
              </a:rPr>
              <a:t>In the larynx mirror, you will first see the root of the tongue, the lingual tonsil on top of it, and then the epiglottis in the form of an open flower petal. The mucous membrane of the epiglottis is usually a pale pink or yellowish colour. Between the epiglottis and the root of the tongue there are two small depressions, the valleculae, which are bounded by the medial and lateral lingual epiglottis folds. </a:t>
            </a:r>
            <a:endParaRPr/>
          </a:p>
          <a:p>
            <a:pPr indent="-71120" lvl="0" marL="0" marR="0" rtl="0" algn="just">
              <a:lnSpc>
                <a:spcPct val="100000"/>
              </a:lnSpc>
              <a:spcBef>
                <a:spcPts val="1000"/>
              </a:spcBef>
              <a:spcAft>
                <a:spcPts val="0"/>
              </a:spcAft>
              <a:buClr>
                <a:schemeClr val="accent1"/>
              </a:buClr>
              <a:buSzPts val="1120"/>
              <a:buFont typeface="Noto Sans Symbols"/>
              <a:buChar char="►"/>
            </a:pPr>
            <a:r>
              <a:rPr b="0" i="0" lang="en-US" sz="1400" u="none">
                <a:solidFill>
                  <a:srgbClr val="404040"/>
                </a:solidFill>
                <a:latin typeface="Trebuchet MS"/>
                <a:ea typeface="Trebuchet MS"/>
                <a:cs typeface="Trebuchet MS"/>
                <a:sym typeface="Trebuchet MS"/>
              </a:rPr>
              <a:t>The larynx is visible in two phases of physiological activity: during breathing and during phonation. During phonation, the vocal folds are pearly white and close along the midline. During breathing, the mobility of both halves of the larynx is noticeable. In the posterior part of the larynx, the pink mucous membrane of the scoop cartilages, represented by two tubercles, is visible; the posterior ends of the vocal folds are attached to the vocal processes of these cartilages, and there is an interscoop space between the cartilages. When we breathe, a space called the glottis is formed between the vocal folds, through which the pale pink lining of the upper windpipe can sometimes be seen. Normally, the width of the lumen of the glottis at the back of the vocal cords is 15-17 mm in women and 17-19 mm in men. </a:t>
            </a:r>
            <a:endParaRPr/>
          </a:p>
          <a:p>
            <a:pPr indent="-71120" lvl="0" marL="0" marR="0" rtl="0" algn="just">
              <a:lnSpc>
                <a:spcPct val="100000"/>
              </a:lnSpc>
              <a:spcBef>
                <a:spcPts val="1000"/>
              </a:spcBef>
              <a:spcAft>
                <a:spcPts val="0"/>
              </a:spcAft>
              <a:buClr>
                <a:schemeClr val="accent1"/>
              </a:buClr>
              <a:buSzPts val="1120"/>
              <a:buFont typeface="Noto Sans Symbols"/>
              <a:buChar char="►"/>
            </a:pPr>
            <a:r>
              <a:rPr b="0" i="0" lang="en-US" sz="1400" u="none">
                <a:solidFill>
                  <a:srgbClr val="404040"/>
                </a:solidFill>
                <a:latin typeface="Trebuchet MS"/>
                <a:ea typeface="Trebuchet MS"/>
                <a:cs typeface="Trebuchet MS"/>
                <a:sym typeface="Trebuchet MS"/>
              </a:rPr>
              <a:t>The vestibular folds are pink above the vocal folds, and between the vocal and vestibular folds on each side are depressions - the ventricles of the larynx, which are not accessible for examination.</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65" name="Shape 365"/>
        <p:cNvGrpSpPr/>
        <p:nvPr/>
      </p:nvGrpSpPr>
      <p:grpSpPr>
        <a:xfrm>
          <a:off x="0" y="0"/>
          <a:ext cx="0" cy="0"/>
          <a:chOff x="0" y="0"/>
          <a:chExt cx="0" cy="0"/>
        </a:xfrm>
      </p:grpSpPr>
      <p:sp>
        <p:nvSpPr>
          <p:cNvPr id="366" name="Google Shape;366;p52"/>
          <p:cNvSpPr txBox="1"/>
          <p:nvPr>
            <p:ph type="title"/>
          </p:nvPr>
        </p:nvSpPr>
        <p:spPr>
          <a:xfrm>
            <a:off x="677862" y="609600"/>
            <a:ext cx="8596312" cy="13208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Trebuchet MS"/>
              <a:buNone/>
            </a:pPr>
            <a:r>
              <a:rPr b="0" i="0" lang="en-US" sz="3200" u="none">
                <a:solidFill>
                  <a:schemeClr val="accent1"/>
                </a:solidFill>
                <a:latin typeface="Trebuchet MS"/>
                <a:ea typeface="Trebuchet MS"/>
                <a:cs typeface="Trebuchet MS"/>
                <a:sym typeface="Trebuchet MS"/>
              </a:rPr>
              <a:t>Examination of the larynx with a laryngeal mirror is an indirect laryngoscopy.</a:t>
            </a:r>
            <a:endParaRPr/>
          </a:p>
        </p:txBody>
      </p:sp>
      <p:pic>
        <p:nvPicPr>
          <p:cNvPr id="367" name="Google Shape;367;p52"/>
          <p:cNvPicPr preferRelativeResize="0"/>
          <p:nvPr>
            <p:ph idx="1" type="body"/>
          </p:nvPr>
        </p:nvPicPr>
        <p:blipFill rotWithShape="1">
          <a:blip r:embed="rId4">
            <a:alphaModFix/>
          </a:blip>
          <a:srcRect b="0" l="0" r="0" t="0"/>
          <a:stretch/>
        </p:blipFill>
        <p:spPr>
          <a:xfrm>
            <a:off x="1209675" y="2160587"/>
            <a:ext cx="7532687" cy="3881437"/>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53"/>
          <p:cNvSpPr txBox="1"/>
          <p:nvPr>
            <p:ph type="title"/>
          </p:nvPr>
        </p:nvSpPr>
        <p:spPr>
          <a:xfrm>
            <a:off x="677862" y="609600"/>
            <a:ext cx="8596312" cy="561975"/>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Trebuchet MS"/>
              <a:buNone/>
            </a:pPr>
            <a:r>
              <a:rPr b="0" i="0" lang="en-US" sz="3200" u="none">
                <a:solidFill>
                  <a:schemeClr val="accent1"/>
                </a:solidFill>
                <a:latin typeface="Trebuchet MS"/>
                <a:ea typeface="Trebuchet MS"/>
                <a:cs typeface="Trebuchet MS"/>
                <a:sym typeface="Trebuchet MS"/>
              </a:rPr>
              <a:t>Laryngoscopy</a:t>
            </a:r>
            <a:endParaRPr/>
          </a:p>
        </p:txBody>
      </p:sp>
      <p:pic>
        <p:nvPicPr>
          <p:cNvPr id="373" name="Google Shape;373;p53"/>
          <p:cNvPicPr preferRelativeResize="0"/>
          <p:nvPr>
            <p:ph idx="1" type="body"/>
          </p:nvPr>
        </p:nvPicPr>
        <p:blipFill rotWithShape="1">
          <a:blip r:embed="rId3">
            <a:alphaModFix/>
          </a:blip>
          <a:srcRect b="0" l="0" r="0" t="0"/>
          <a:stretch/>
        </p:blipFill>
        <p:spPr>
          <a:xfrm>
            <a:off x="409575" y="1560512"/>
            <a:ext cx="3271837" cy="1987550"/>
          </a:xfrm>
          <a:prstGeom prst="rect">
            <a:avLst/>
          </a:prstGeom>
          <a:noFill/>
          <a:ln>
            <a:noFill/>
          </a:ln>
        </p:spPr>
      </p:pic>
      <p:pic>
        <p:nvPicPr>
          <p:cNvPr id="374" name="Google Shape;374;p53"/>
          <p:cNvPicPr preferRelativeResize="0"/>
          <p:nvPr/>
        </p:nvPicPr>
        <p:blipFill rotWithShape="1">
          <a:blip r:embed="rId4">
            <a:alphaModFix/>
          </a:blip>
          <a:srcRect b="0" l="0" r="0" t="0"/>
          <a:stretch/>
        </p:blipFill>
        <p:spPr>
          <a:xfrm>
            <a:off x="3681412" y="1520825"/>
            <a:ext cx="3413125" cy="2027237"/>
          </a:xfrm>
          <a:prstGeom prst="rect">
            <a:avLst/>
          </a:prstGeom>
          <a:noFill/>
          <a:ln>
            <a:noFill/>
          </a:ln>
        </p:spPr>
      </p:pic>
      <p:pic>
        <p:nvPicPr>
          <p:cNvPr id="375" name="Google Shape;375;p53"/>
          <p:cNvPicPr preferRelativeResize="0"/>
          <p:nvPr/>
        </p:nvPicPr>
        <p:blipFill rotWithShape="1">
          <a:blip r:embed="rId5">
            <a:alphaModFix/>
          </a:blip>
          <a:srcRect b="0" l="0" r="0" t="0"/>
          <a:stretch/>
        </p:blipFill>
        <p:spPr>
          <a:xfrm>
            <a:off x="6764337" y="1560512"/>
            <a:ext cx="3446462" cy="2027237"/>
          </a:xfrm>
          <a:prstGeom prst="rect">
            <a:avLst/>
          </a:prstGeom>
          <a:noFill/>
          <a:ln>
            <a:noFill/>
          </a:ln>
        </p:spPr>
      </p:pic>
      <p:pic>
        <p:nvPicPr>
          <p:cNvPr descr="ÐÐ°ÑÑÐ¸Ð½ÐºÐ¸ Ð¿Ð¾ Ð·Ð°Ð¿ÑÐ¾ÑÑ Ð¾ÑÑÑÑÐ¹ Ð»Ð°ÑÐ¸Ð½Ð³Ð¸Ñ" id="376" name="Google Shape;376;p53"/>
          <p:cNvPicPr preferRelativeResize="0"/>
          <p:nvPr/>
        </p:nvPicPr>
        <p:blipFill rotWithShape="1">
          <a:blip r:embed="rId6">
            <a:alphaModFix/>
          </a:blip>
          <a:srcRect b="0" l="0" r="0" t="0"/>
          <a:stretch/>
        </p:blipFill>
        <p:spPr>
          <a:xfrm>
            <a:off x="677862" y="3929062"/>
            <a:ext cx="4094162" cy="2444750"/>
          </a:xfrm>
          <a:prstGeom prst="rect">
            <a:avLst/>
          </a:prstGeom>
          <a:noFill/>
          <a:ln>
            <a:noFill/>
          </a:ln>
        </p:spPr>
      </p:pic>
      <p:pic>
        <p:nvPicPr>
          <p:cNvPr descr="ÐÐ°ÑÑÐ¸Ð½ÐºÐ¸ Ð¿Ð¾ Ð·Ð°Ð¿ÑÐ¾ÑÑ Ð¸Ð½Ð¾ÑÐ¾Ð´Ð½ÑÐµ ÑÐµÐ»Ð° Ð³Ð»Ð¾ÑÐºÐ¸ Ð¸ Ð³Ð¾ÑÑÐ°Ð½Ð¸" id="377" name="Google Shape;377;p53"/>
          <p:cNvPicPr preferRelativeResize="0"/>
          <p:nvPr/>
        </p:nvPicPr>
        <p:blipFill rotWithShape="1">
          <a:blip r:embed="rId7">
            <a:alphaModFix/>
          </a:blip>
          <a:srcRect b="0" l="0" r="0" t="0"/>
          <a:stretch/>
        </p:blipFill>
        <p:spPr>
          <a:xfrm>
            <a:off x="5170487" y="3775075"/>
            <a:ext cx="4484687" cy="2598737"/>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54"/>
          <p:cNvSpPr txBox="1"/>
          <p:nvPr>
            <p:ph type="title"/>
          </p:nvPr>
        </p:nvSpPr>
        <p:spPr>
          <a:xfrm>
            <a:off x="1249362" y="257175"/>
            <a:ext cx="8596200" cy="705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Anatomy of the windpipe</a:t>
            </a:r>
            <a:endParaRPr/>
          </a:p>
        </p:txBody>
      </p:sp>
      <p:pic>
        <p:nvPicPr>
          <p:cNvPr id="383" name="Google Shape;383;p54"/>
          <p:cNvPicPr preferRelativeResize="0"/>
          <p:nvPr>
            <p:ph idx="4294967295" type="body"/>
          </p:nvPr>
        </p:nvPicPr>
        <p:blipFill rotWithShape="1">
          <a:blip r:embed="rId3">
            <a:alphaModFix/>
          </a:blip>
          <a:srcRect b="0" l="0" r="0" t="0"/>
          <a:stretch/>
        </p:blipFill>
        <p:spPr>
          <a:xfrm>
            <a:off x="777345" y="1629945"/>
            <a:ext cx="3623700" cy="4152000"/>
          </a:xfrm>
          <a:prstGeom prst="rect">
            <a:avLst/>
          </a:prstGeom>
          <a:noFill/>
          <a:ln>
            <a:noFill/>
          </a:ln>
        </p:spPr>
      </p:pic>
      <p:sp>
        <p:nvSpPr>
          <p:cNvPr id="384" name="Google Shape;384;p54"/>
          <p:cNvSpPr txBox="1"/>
          <p:nvPr/>
        </p:nvSpPr>
        <p:spPr>
          <a:xfrm>
            <a:off x="4733925" y="1674812"/>
            <a:ext cx="4749900" cy="2811600"/>
          </a:xfrm>
          <a:prstGeom prst="rect">
            <a:avLst/>
          </a:prstGeom>
          <a:noFill/>
          <a:ln>
            <a:noFill/>
          </a:ln>
        </p:spPr>
        <p:txBody>
          <a:bodyPr anchorCtr="0" anchor="t" bIns="45700" lIns="91425" spcFirstLastPara="1" rIns="91425" wrap="square" tIns="45700">
            <a:spAutoFit/>
          </a:bodyPr>
          <a:lstStyle/>
          <a:p>
            <a:pPr indent="-101600" lvl="0" marL="0" marR="0" rtl="0" algn="just">
              <a:lnSpc>
                <a:spcPct val="10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windpipe is a hollow tube that is an extension of the larynx.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At the top it is connected to the larynx by the cricotracheal ligament.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At the bottom it is divided into 2 bronchi: the right one is wide and short, and the left one is narrow and long.</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55"/>
          <p:cNvSpPr txBox="1"/>
          <p:nvPr>
            <p:ph idx="1" type="body"/>
          </p:nvPr>
        </p:nvSpPr>
        <p:spPr>
          <a:xfrm>
            <a:off x="677862" y="900112"/>
            <a:ext cx="8571000" cy="5557800"/>
          </a:xfrm>
          <a:prstGeom prst="rect">
            <a:avLst/>
          </a:prstGeom>
          <a:noFill/>
          <a:ln>
            <a:noFill/>
          </a:ln>
        </p:spPr>
        <p:txBody>
          <a:bodyPr anchorCtr="0" anchor="t" bIns="45700" lIns="91425" spcFirstLastPara="1" rIns="91425" wrap="square" tIns="45700">
            <a:noAutofit/>
          </a:bodyPr>
          <a:lstStyle/>
          <a:p>
            <a:pPr indent="-101600" lvl="0" marL="0" marR="0" rtl="0" algn="just">
              <a:lnSpc>
                <a:spcPct val="10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windpipe has a cartilaginous part (pars cartilaginea) and a membranous part (pars membranacea).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first is the hyaline cartilage. There are 16 to 20 of these cartilages, which are horseshoe-shaped with their ends pointing backwards.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cartilage-free posterior wall of the trachea is made up of collagen and elastic fibres that penetrate the annular ligaments (lig. annularia trachealia) between the rings.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membranous part of the trachea is 1/4-1/5 of the circumference of the tracheal tube. There are smooth muscle fibres in the membranous part of the trachea, which also form circular bands.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This changes the lumen of the windpipe - it narrows when you breathe out and widens when you breathe in.</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56"/>
          <p:cNvSpPr txBox="1"/>
          <p:nvPr>
            <p:ph idx="1" type="body"/>
          </p:nvPr>
        </p:nvSpPr>
        <p:spPr>
          <a:xfrm>
            <a:off x="677862" y="1085850"/>
            <a:ext cx="8383500" cy="4956300"/>
          </a:xfrm>
          <a:prstGeom prst="rect">
            <a:avLst/>
          </a:prstGeom>
          <a:noFill/>
          <a:ln>
            <a:noFill/>
          </a:ln>
        </p:spPr>
        <p:txBody>
          <a:bodyPr anchorCtr="0" anchor="t" bIns="45700" lIns="91425" spcFirstLastPara="1" rIns="91425" wrap="square" tIns="45700">
            <a:noAutofit/>
          </a:bodyPr>
          <a:lstStyle/>
          <a:p>
            <a:pPr indent="-101600" lvl="0" marL="0" marR="0" rtl="0" algn="just">
              <a:lnSpc>
                <a:spcPct val="10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inside of the trachea is lined with mucous membrane. Its covering layer is a multi-layered cylindrical ciliated epithelium with individual goblet cells.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subepithelial layer contains a large number of elastic elements.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There are many glands in the mucous membrane that produce a protein mucous secretion.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trachea is covered by a thin membrane of connective tissue (tunica adventitia).</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57"/>
          <p:cNvSpPr txBox="1"/>
          <p:nvPr>
            <p:ph idx="1" type="body"/>
          </p:nvPr>
        </p:nvSpPr>
        <p:spPr>
          <a:xfrm>
            <a:off x="571500" y="842962"/>
            <a:ext cx="8454900" cy="5170500"/>
          </a:xfrm>
          <a:prstGeom prst="rect">
            <a:avLst/>
          </a:prstGeom>
          <a:noFill/>
          <a:ln>
            <a:noFill/>
          </a:ln>
        </p:spPr>
        <p:txBody>
          <a:bodyPr anchorCtr="0" anchor="t" bIns="45700" lIns="91425" spcFirstLastPara="1" rIns="91425" wrap="square" tIns="45700">
            <a:normAutofit/>
          </a:bodyPr>
          <a:lstStyle/>
          <a:p>
            <a:pPr indent="-101600" lvl="0" marL="0" marR="0" rtl="0" algn="just">
              <a:lnSpc>
                <a:spcPct val="9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upper edge of the trachea in adults is at about the VII cervical vertebra, the lower edge at the V thoracic vertebra. </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In newborns, the lower end of the trachea is located at the level of the III-IV thoracic vertebrae, and at the level of the IV thoracic vertebra at the age of 2-6 years. </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length of the trachea in an adult is 11-13 cm, width - 15-18 mm.</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shape of the trachea is cylindrical, slightly compressed anteroposteriorly, with two permanent constrictions: </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first is located at the beginning, just below the larynx, </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second - 3 cm above the bifurcation (division into bronchi) of the trachea.</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trachea is divided into a cervical and a thoracic section; the dividing line is at the level of the upper chest opening.</a:t>
            </a:r>
            <a:endParaRPr/>
          </a:p>
          <a:p>
            <a:pPr indent="-101600" lvl="0" marL="0" marR="0" rtl="0" algn="just">
              <a:lnSpc>
                <a:spcPct val="9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length of the cervical and thoracic sections varies according to the position of the head.</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58"/>
          <p:cNvSpPr txBox="1"/>
          <p:nvPr>
            <p:ph type="title"/>
          </p:nvPr>
        </p:nvSpPr>
        <p:spPr>
          <a:xfrm>
            <a:off x="677862" y="609600"/>
            <a:ext cx="8596200" cy="7191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Physiology of the windpipe</a:t>
            </a:r>
            <a:endParaRPr/>
          </a:p>
        </p:txBody>
      </p:sp>
      <p:sp>
        <p:nvSpPr>
          <p:cNvPr id="405" name="Google Shape;405;p58"/>
          <p:cNvSpPr txBox="1"/>
          <p:nvPr>
            <p:ph idx="1" type="body"/>
          </p:nvPr>
        </p:nvSpPr>
        <p:spPr>
          <a:xfrm>
            <a:off x="677862" y="1328737"/>
            <a:ext cx="8289900" cy="4029000"/>
          </a:xfrm>
          <a:prstGeom prst="rect">
            <a:avLst/>
          </a:prstGeom>
          <a:noFill/>
          <a:ln>
            <a:noFill/>
          </a:ln>
        </p:spPr>
        <p:txBody>
          <a:bodyPr anchorCtr="0" anchor="t" bIns="45700" lIns="91425" spcFirstLastPara="1" rIns="91425" wrap="square" tIns="45700">
            <a:noAutofit/>
          </a:bodyPr>
          <a:lstStyle/>
          <a:p>
            <a:pPr indent="-101600" lvl="0" marL="0" marR="0" rtl="0" algn="just">
              <a:lnSpc>
                <a:spcPct val="10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main function of the trachea and bronchi is breathing.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mucous membrane lining them has a significant absorptive capacity. This ability is used in the clinic for the administration of drugs, particularly antibiotics, by inhalation, as well as in the practice of pain management.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It is well known that endotracheal anaesthesia is becoming increasingly common.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Due to the presence of ciliated epithelium and mucous glands, the trachea and bronchi have a drainage function: foreign mechanical, chemical and bacterial impurities that enter during inhalation are removed.</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59"/>
          <p:cNvSpPr txBox="1"/>
          <p:nvPr>
            <p:ph type="title"/>
          </p:nvPr>
        </p:nvSpPr>
        <p:spPr>
          <a:xfrm>
            <a:off x="677862" y="271462"/>
            <a:ext cx="8596200" cy="762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accent1"/>
              </a:buClr>
              <a:buSzPts val="3600"/>
              <a:buFont typeface="Trebuchet MS"/>
              <a:buNone/>
            </a:pPr>
            <a:r>
              <a:rPr b="0" i="0" lang="en-US" sz="3600" u="none">
                <a:solidFill>
                  <a:schemeClr val="accent1"/>
                </a:solidFill>
                <a:latin typeface="Trebuchet MS"/>
                <a:ea typeface="Trebuchet MS"/>
                <a:cs typeface="Trebuchet MS"/>
                <a:sym typeface="Trebuchet MS"/>
              </a:rPr>
              <a:t>Methods of tracheal examination</a:t>
            </a:r>
            <a:endParaRPr/>
          </a:p>
        </p:txBody>
      </p:sp>
      <p:sp>
        <p:nvSpPr>
          <p:cNvPr id="411" name="Google Shape;411;p59"/>
          <p:cNvSpPr txBox="1"/>
          <p:nvPr>
            <p:ph idx="1" type="body"/>
          </p:nvPr>
        </p:nvSpPr>
        <p:spPr>
          <a:xfrm>
            <a:off x="677862" y="1033462"/>
            <a:ext cx="9087000" cy="5319600"/>
          </a:xfrm>
          <a:prstGeom prst="rect">
            <a:avLst/>
          </a:prstGeom>
          <a:noFill/>
          <a:ln>
            <a:noFill/>
          </a:ln>
        </p:spPr>
        <p:txBody>
          <a:bodyPr anchorCtr="0" anchor="t" bIns="45700" lIns="91425" spcFirstLastPara="1" rIns="91425" wrap="square" tIns="45700">
            <a:noAutofit/>
          </a:bodyPr>
          <a:lstStyle/>
          <a:p>
            <a:pPr indent="-101600" lvl="0" marL="0" marR="0" rtl="0" algn="just">
              <a:lnSpc>
                <a:spcPct val="10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lower airways, which include the trachea and bronchi, are examined using endoscopic and radiographic techniques.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X-ray examination. On an X-ray, the windpipe appears as a straight line. If it is narrowed, irregularities in the contours can be seen. It is much more important to examine the trachea and especially the bronchi with a contrast medium.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It can be injected naturally using a laryngeal syringe during inhalation or through the nose and, during bronchoscopy, through a bronchoscope. Contrast can also be injected into the tracheobronchial space by puncturing the cricothyroid membrane.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tracheobronchial tree filled with contrast gives a clear picture on the X-ray in a normal state, and in pathological cases shows bronchial obstruction, filling defect, etc. Bronchial branches in the lower lobes are best filled. By tilting the patient to one side or the other, the contrast agent can be directed in the direction of interest.</a:t>
            </a:r>
            <a:endParaRPr/>
          </a:p>
          <a:p>
            <a:pPr indent="-241300" lvl="0" marL="342900" marR="0" rtl="0" algn="l">
              <a:spcBef>
                <a:spcPts val="1000"/>
              </a:spcBef>
              <a:spcAft>
                <a:spcPts val="0"/>
              </a:spcAft>
              <a:buClr>
                <a:schemeClr val="accent1"/>
              </a:buClr>
              <a:buSzPts val="1600"/>
              <a:buFont typeface="Noto Sans Symbols"/>
              <a:buNone/>
            </a:pPr>
            <a:r>
              <a:t/>
            </a:r>
            <a:endParaRPr b="0" i="0" sz="2000" u="none">
              <a:solidFill>
                <a:srgbClr val="404040"/>
              </a:solidFill>
              <a:latin typeface="Trebuchet MS"/>
              <a:ea typeface="Trebuchet MS"/>
              <a:cs typeface="Trebuchet MS"/>
              <a:sym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4"/>
          <p:cNvSpPr txBox="1"/>
          <p:nvPr>
            <p:ph idx="1" type="body"/>
          </p:nvPr>
        </p:nvSpPr>
        <p:spPr>
          <a:xfrm>
            <a:off x="677862" y="644525"/>
            <a:ext cx="11020500" cy="5800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accent1"/>
              </a:buClr>
              <a:buSzPts val="1440"/>
              <a:buFont typeface="Noto Sans Symbols"/>
              <a:buChar char="►"/>
            </a:pPr>
            <a:r>
              <a:rPr b="1" i="0" lang="en-US" sz="1800" u="sng" cap="none" strike="noStrike">
                <a:solidFill>
                  <a:schemeClr val="dk1"/>
                </a:solidFill>
                <a:latin typeface="Trebuchet MS"/>
                <a:ea typeface="Trebuchet MS"/>
                <a:cs typeface="Trebuchet MS"/>
                <a:sym typeface="Trebuchet MS"/>
              </a:rPr>
              <a:t>Thyroid cartilage (Cartilage Thyroidea)</a:t>
            </a:r>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0" i="0" lang="en-US" sz="1800" u="none" cap="none" strike="noStrike">
                <a:solidFill>
                  <a:schemeClr val="dk1"/>
                </a:solidFill>
                <a:latin typeface="Trebuchet MS"/>
                <a:ea typeface="Trebuchet MS"/>
                <a:cs typeface="Trebuchet MS"/>
                <a:sym typeface="Trebuchet MS"/>
              </a:rPr>
              <a:t>The thyroid cartilage, cartilage thyroidea, is unpaired and is the largest of the laryngeal cartilages. It is hyaline and consists of two lamellae that fuse at an angle in front. The anterior part of the thyroid cartilage is covered only by skin, making it easy to palpate in this area. In men, this part of the thyroid cartilage protrudes forward and is known as the Adam's apple. The upper edge along the midline has a notch called the superior thyroid notch (incisura thyroidea superior). The posterior edge of each lamina extends upwards into the longer superior horn (cornu superius) and downwards into the shorter inferior horn (cornu inferius). The latter has a medial articular surface at its apex for articulation with the cricoid cartilage. On the outer surface of each thyroid cartilage lamina there is an oblique line (linea obliqua) which serves as an attachment point for the sternothyroid and thyrohyoid muscles.</a:t>
            </a:r>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sng" cap="none" strike="noStrike">
              <a:solidFill>
                <a:schemeClr val="dk1"/>
              </a:solidFill>
              <a:latin typeface="Trebuchet MS"/>
              <a:ea typeface="Trebuchet MS"/>
              <a:cs typeface="Trebuchet MS"/>
              <a:sym typeface="Trebuchet MS"/>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1" i="0" lang="en-US" sz="1800" u="sng" cap="none" strike="noStrike">
                <a:solidFill>
                  <a:schemeClr val="dk1"/>
                </a:solidFill>
                <a:latin typeface="Trebuchet MS"/>
                <a:ea typeface="Trebuchet MS"/>
                <a:cs typeface="Trebuchet MS"/>
                <a:sym typeface="Trebuchet MS"/>
              </a:rPr>
              <a:t>Cricoid cartilage (Cartilago Cricoidea)</a:t>
            </a:r>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0" i="0" lang="en-US" sz="1800" u="none" cap="none" strike="noStrike">
                <a:solidFill>
                  <a:schemeClr val="dk1"/>
                </a:solidFill>
                <a:latin typeface="Trebuchet MS"/>
                <a:ea typeface="Trebuchet MS"/>
                <a:cs typeface="Trebuchet MS"/>
                <a:sym typeface="Trebuchet MS"/>
              </a:rPr>
              <a:t>The cricoid cartilage, cartilago cricoidea, is the main cartilage of the larynx. It is unpaired and lies beneath the thyroid cartilage. The cricoid cartilage resembles a ring, consisting of a narrow front part (arch) and a wide back part (lamina).</a:t>
            </a:r>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sng" cap="none" strike="noStrike">
              <a:solidFill>
                <a:schemeClr val="dk1"/>
              </a:solidFill>
              <a:latin typeface="Trebuchet MS"/>
              <a:ea typeface="Trebuchet MS"/>
              <a:cs typeface="Trebuchet MS"/>
              <a:sym typeface="Trebuchet MS"/>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sng" cap="none" strike="noStrike">
              <a:solidFill>
                <a:schemeClr val="dk1"/>
              </a:solidFill>
              <a:latin typeface="Trebuchet MS"/>
              <a:ea typeface="Trebuchet MS"/>
              <a:cs typeface="Trebuchet MS"/>
              <a:sym typeface="Trebuchet MS"/>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sng" cap="none" strike="noStrike">
              <a:solidFill>
                <a:schemeClr val="dk1"/>
              </a:solidFill>
              <a:latin typeface="Trebuchet MS"/>
              <a:ea typeface="Trebuchet MS"/>
              <a:cs typeface="Trebuchet MS"/>
              <a:sym typeface="Trebuchet MS"/>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sng" cap="none" strike="noStrike">
              <a:solidFill>
                <a:schemeClr val="dk1"/>
              </a:solidFill>
              <a:latin typeface="Trebuchet MS"/>
              <a:ea typeface="Trebuchet MS"/>
              <a:cs typeface="Trebuchet MS"/>
              <a:sym typeface="Trebuchet MS"/>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sng" cap="none" strike="noStrike">
              <a:solidFill>
                <a:schemeClr val="dk1"/>
              </a:solidFill>
              <a:latin typeface="Trebuchet MS"/>
              <a:ea typeface="Trebuchet MS"/>
              <a:cs typeface="Trebuchet MS"/>
              <a:sym typeface="Trebuchet MS"/>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0" i="0" sz="1800" u="none" cap="none" strike="noStrike">
              <a:solidFill>
                <a:srgbClr val="404040"/>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60"/>
          <p:cNvSpPr txBox="1"/>
          <p:nvPr/>
        </p:nvSpPr>
        <p:spPr>
          <a:xfrm>
            <a:off x="609600" y="398462"/>
            <a:ext cx="8194800" cy="5710500"/>
          </a:xfrm>
          <a:prstGeom prst="rect">
            <a:avLst/>
          </a:prstGeom>
          <a:noFill/>
          <a:ln>
            <a:noFill/>
          </a:ln>
        </p:spPr>
        <p:txBody>
          <a:bodyPr anchorCtr="0" anchor="t" bIns="45700" lIns="91425" spcFirstLastPara="1" rIns="91425" wrap="square" tIns="45700">
            <a:spAutoFit/>
          </a:bodyPr>
          <a:lstStyle/>
          <a:p>
            <a:pPr indent="-101600" lvl="0" marL="0" marR="0" rtl="0" algn="just">
              <a:lnSpc>
                <a:spcPct val="100000"/>
              </a:lnSpc>
              <a:spcBef>
                <a:spcPts val="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In recent years, the use of new radiological techniques, such as computed tomography (CT) and magnetic resonance imaging (MRI), has greatly improved the ability to diagnose pathological conditions of the trachea and bronchi.</a:t>
            </a:r>
            <a:endParaRPr/>
          </a:p>
          <a:p>
            <a:pPr indent="0" lvl="0" marL="0" marR="0" rtl="0" algn="just">
              <a:lnSpc>
                <a:spcPct val="100000"/>
              </a:lnSpc>
              <a:spcBef>
                <a:spcPts val="1000"/>
              </a:spcBef>
              <a:spcAft>
                <a:spcPts val="0"/>
              </a:spcAft>
              <a:buClr>
                <a:srgbClr val="404040"/>
              </a:buClr>
              <a:buSzPts val="2000"/>
              <a:buFont typeface="Trebuchet MS"/>
              <a:buNone/>
            </a:pPr>
            <a:r>
              <a:rPr b="0" i="0" lang="en-US" sz="2000" u="none">
                <a:solidFill>
                  <a:srgbClr val="404040"/>
                </a:solidFill>
                <a:latin typeface="Trebuchet MS"/>
                <a:ea typeface="Trebuchet MS"/>
                <a:cs typeface="Trebuchet MS"/>
                <a:sym typeface="Trebuchet MS"/>
              </a:rPr>
              <a:t>TRACHEOBRONCHOSCOPIC EXAMINATIONS. </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Endoscopic examination of the trachea and bronchi is performed using both rigid and flexible fibre-optic tracheobronchoscopes. Tracheobronchoscopy performed through the natural passages is called upper tracheobronchoscopy, and that performed through a pre-placed tracheostomy is called lower tracheobronchoscopy. The latter is technically a much simpler procedure (without tracheostomy) than upper tracheobronchoscopy.</a:t>
            </a:r>
            <a:endParaRPr/>
          </a:p>
          <a:p>
            <a:pPr indent="-101600" lvl="0" marL="0" marR="0" rtl="0" algn="just">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Lower tracheobronchoscopy should be used when insertion by natural route is not possible for one reason or another, and when there is a risk of further development of laryngeal oedema if the device is inserted by natural route, which is most likely in children under 5 years of age.</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61"/>
          <p:cNvSpPr txBox="1"/>
          <p:nvPr>
            <p:ph idx="1" type="body"/>
          </p:nvPr>
        </p:nvSpPr>
        <p:spPr>
          <a:xfrm>
            <a:off x="392112" y="328612"/>
            <a:ext cx="8893200" cy="5016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1"/>
              </a:buClr>
              <a:buSzPts val="1440"/>
              <a:buFont typeface="Noto Sans Symbols"/>
              <a:buNone/>
            </a:pPr>
            <a:r>
              <a:t/>
            </a:r>
            <a:endParaRPr b="0" i="0" sz="1800" u="none">
              <a:solidFill>
                <a:srgbClr val="404040"/>
              </a:solidFill>
              <a:latin typeface="Trebuchet MS"/>
              <a:ea typeface="Trebuchet MS"/>
              <a:cs typeface="Trebuchet MS"/>
              <a:sym typeface="Trebuchet MS"/>
            </a:endParaRPr>
          </a:p>
          <a:p>
            <a:pPr indent="-342900" lvl="0" marL="342900" marR="0" rtl="0" algn="l">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Tracheobronchoscopy, performed with a flexible instrument under local anaesthesia, carries the risk of a serious complication - bronchospasm. </a:t>
            </a:r>
            <a:endParaRPr/>
          </a:p>
          <a:p>
            <a:pPr indent="-342900" lvl="0" marL="342900" marR="0" rtl="0" algn="l">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The likelihood of such a complication is significantly reduced when tracheobronchoscopy is performed with a flexible fibrobronchoscope. </a:t>
            </a:r>
            <a:endParaRPr/>
          </a:p>
          <a:p>
            <a:pPr indent="-342900" lvl="0" marL="342900" marR="0" rtl="0" algn="l">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Examinations with this instrument are usually carried out under local anaesthetic with pre-medication. </a:t>
            </a:r>
            <a:endParaRPr/>
          </a:p>
          <a:p>
            <a:pPr indent="-342900" lvl="0" marL="342900" marR="0" rtl="0" algn="l">
              <a:lnSpc>
                <a:spcPct val="100000"/>
              </a:lnSpc>
              <a:spcBef>
                <a:spcPts val="1000"/>
              </a:spcBef>
              <a:spcAft>
                <a:spcPts val="0"/>
              </a:spcAft>
              <a:buClr>
                <a:schemeClr val="accent1"/>
              </a:buClr>
              <a:buSzPts val="1600"/>
              <a:buFont typeface="Noto Sans Symbols"/>
              <a:buChar char="►"/>
            </a:pPr>
            <a:r>
              <a:rPr b="0" i="0" lang="en-US" sz="2000" u="none">
                <a:solidFill>
                  <a:srgbClr val="404040"/>
                </a:solidFill>
                <a:latin typeface="Trebuchet MS"/>
                <a:ea typeface="Trebuchet MS"/>
                <a:cs typeface="Trebuchet MS"/>
                <a:sym typeface="Trebuchet MS"/>
              </a:rPr>
              <a:t>It allows the best possible examination of almost the entire tracheobronchial tree. The technical capabilities of the device, including the presence of an optical system, make it possible to examine suspicious areas of the airways in detail, make photographic documentation and perform a delicate biopsy.</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pic>
        <p:nvPicPr>
          <p:cNvPr id="426" name="Google Shape;426;p62"/>
          <p:cNvPicPr preferRelativeResize="0"/>
          <p:nvPr/>
        </p:nvPicPr>
        <p:blipFill rotWithShape="1">
          <a:blip r:embed="rId3">
            <a:alphaModFix/>
          </a:blip>
          <a:srcRect b="0" l="0" r="0" t="0"/>
          <a:stretch/>
        </p:blipFill>
        <p:spPr>
          <a:xfrm>
            <a:off x="1663700" y="682625"/>
            <a:ext cx="7337425" cy="5502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5"/>
          <p:cNvSpPr txBox="1"/>
          <p:nvPr>
            <p:ph idx="1" type="body"/>
          </p:nvPr>
        </p:nvSpPr>
        <p:spPr>
          <a:xfrm>
            <a:off x="677862" y="561975"/>
            <a:ext cx="10976100" cy="6027600"/>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accent1"/>
              </a:buClr>
              <a:buSzPts val="1360"/>
              <a:buFont typeface="Noto Sans Symbols"/>
              <a:buNone/>
            </a:pPr>
            <a:r>
              <a:rPr b="1" i="0" lang="en-US" sz="1700" u="none">
                <a:solidFill>
                  <a:srgbClr val="404040"/>
                </a:solidFill>
                <a:latin typeface="Trebuchet MS"/>
                <a:ea typeface="Trebuchet MS"/>
                <a:cs typeface="Trebuchet MS"/>
                <a:sym typeface="Trebuchet MS"/>
              </a:rPr>
              <a:t>Arytenoid cartilages (Cartilago arytenoidea)</a:t>
            </a:r>
            <a:endParaRPr/>
          </a:p>
          <a:p>
            <a:pPr indent="-86360" lvl="0" marL="0" marR="0" rtl="0" algn="just">
              <a:lnSpc>
                <a:spcPct val="100000"/>
              </a:lnSpc>
              <a:spcBef>
                <a:spcPts val="1000"/>
              </a:spcBef>
              <a:spcAft>
                <a:spcPts val="0"/>
              </a:spcAft>
              <a:buClr>
                <a:schemeClr val="accent1"/>
              </a:buClr>
              <a:buSzPts val="1360"/>
              <a:buFont typeface="Noto Sans Symbols"/>
              <a:buChar char="►"/>
            </a:pPr>
            <a:r>
              <a:rPr b="1" i="0" lang="en-US" sz="1700" u="none">
                <a:solidFill>
                  <a:srgbClr val="404040"/>
                </a:solidFill>
                <a:latin typeface="Trebuchet MS"/>
                <a:ea typeface="Trebuchet MS"/>
                <a:cs typeface="Trebuchet MS"/>
                <a:sym typeface="Trebuchet MS"/>
              </a:rPr>
              <a:t>The arytenoid cartilages (cartilago arytenoidea) are paired and have the shape of a triangular pyramid. They lie on the lamina of the cricoid cartilage. Each arytenoid cartilage has two processes: the anterior vocal process (processus vocalis, elastic), to which the vocal cord attaches, and the lateral muscular process (processus muscularis, hyaline), to which the muscles attach.</a:t>
            </a:r>
            <a:endParaRPr/>
          </a:p>
          <a:p>
            <a:pPr indent="0" lvl="0" marL="0" marR="0" rtl="0" algn="just">
              <a:lnSpc>
                <a:spcPct val="100000"/>
              </a:lnSpc>
              <a:spcBef>
                <a:spcPts val="1000"/>
              </a:spcBef>
              <a:spcAft>
                <a:spcPts val="0"/>
              </a:spcAft>
              <a:buClr>
                <a:schemeClr val="accent1"/>
              </a:buClr>
              <a:buSzPts val="1360"/>
              <a:buFont typeface="Noto Sans Symbols"/>
              <a:buNone/>
            </a:pPr>
            <a:r>
              <a:rPr b="1" i="0" lang="en-US" sz="1700" u="none">
                <a:solidFill>
                  <a:srgbClr val="404040"/>
                </a:solidFill>
                <a:latin typeface="Trebuchet MS"/>
                <a:ea typeface="Trebuchet MS"/>
                <a:cs typeface="Trebuchet MS"/>
                <a:sym typeface="Trebuchet MS"/>
              </a:rPr>
              <a:t>Corniculate cartilage (Cartilago corniculata)</a:t>
            </a:r>
            <a:endParaRPr/>
          </a:p>
          <a:p>
            <a:pPr indent="-86360" lvl="0" marL="0" marR="0" rtl="0" algn="just">
              <a:lnSpc>
                <a:spcPct val="100000"/>
              </a:lnSpc>
              <a:spcBef>
                <a:spcPts val="1000"/>
              </a:spcBef>
              <a:spcAft>
                <a:spcPts val="0"/>
              </a:spcAft>
              <a:buClr>
                <a:schemeClr val="accent1"/>
              </a:buClr>
              <a:buSzPts val="1360"/>
              <a:buFont typeface="Noto Sans Symbols"/>
              <a:buChar char="►"/>
            </a:pPr>
            <a:r>
              <a:rPr b="1" i="0" lang="en-US" sz="1700" u="none">
                <a:solidFill>
                  <a:srgbClr val="404040"/>
                </a:solidFill>
                <a:latin typeface="Trebuchet MS"/>
                <a:ea typeface="Trebuchet MS"/>
                <a:cs typeface="Trebuchet MS"/>
                <a:sym typeface="Trebuchet MS"/>
              </a:rPr>
              <a:t>The corniculate cartilage (cartilago corniculata), also known as the cartilage of Santorini, is paired, elastic, small and measures 2-3 mm in diameter. It has a conical shape with a distinct corniculate tubercle (tuberculum corniculatum). The base of the corniculate cartilage attaches to the tip of the arytenoid cartilage and lies within the aryepiglottic fold (plica aryepiglottica).</a:t>
            </a:r>
            <a:endParaRPr/>
          </a:p>
          <a:p>
            <a:pPr indent="0" lvl="0" marL="0" marR="0" rtl="0" algn="just">
              <a:lnSpc>
                <a:spcPct val="100000"/>
              </a:lnSpc>
              <a:spcBef>
                <a:spcPts val="1000"/>
              </a:spcBef>
              <a:spcAft>
                <a:spcPts val="0"/>
              </a:spcAft>
              <a:buClr>
                <a:schemeClr val="accent1"/>
              </a:buClr>
              <a:buSzPts val="1360"/>
              <a:buFont typeface="Noto Sans Symbols"/>
              <a:buNone/>
            </a:pPr>
            <a:r>
              <a:rPr b="1" i="0" lang="en-US" sz="1700" u="none">
                <a:solidFill>
                  <a:srgbClr val="404040"/>
                </a:solidFill>
                <a:latin typeface="Trebuchet MS"/>
                <a:ea typeface="Trebuchet MS"/>
                <a:cs typeface="Trebuchet MS"/>
                <a:sym typeface="Trebuchet MS"/>
              </a:rPr>
              <a:t>Cuneiform cartilage (Cartilago cuneiformis)</a:t>
            </a:r>
            <a:endParaRPr/>
          </a:p>
          <a:p>
            <a:pPr indent="-86360" lvl="0" marL="0" marR="0" rtl="0" algn="just">
              <a:lnSpc>
                <a:spcPct val="100000"/>
              </a:lnSpc>
              <a:spcBef>
                <a:spcPts val="1000"/>
              </a:spcBef>
              <a:spcAft>
                <a:spcPts val="0"/>
              </a:spcAft>
              <a:buClr>
                <a:schemeClr val="accent1"/>
              </a:buClr>
              <a:buSzPts val="1360"/>
              <a:buFont typeface="Noto Sans Symbols"/>
              <a:buChar char="►"/>
            </a:pPr>
            <a:r>
              <a:rPr b="1" i="0" lang="en-US" sz="1700" u="none">
                <a:solidFill>
                  <a:srgbClr val="404040"/>
                </a:solidFill>
                <a:latin typeface="Trebuchet MS"/>
                <a:ea typeface="Trebuchet MS"/>
                <a:cs typeface="Trebuchet MS"/>
                <a:sym typeface="Trebuchet MS"/>
              </a:rPr>
              <a:t>The cuneiform cartilage (cartilago cuneiformis) is paired, elastic and inconstant. It appears as small bodies located anterior to the corniculate cartilages within the right and left aryepiglottic folds.</a:t>
            </a:r>
            <a:endParaRPr/>
          </a:p>
          <a:p>
            <a:pPr indent="0" lvl="0" marL="0" marR="0" rtl="0" algn="just">
              <a:lnSpc>
                <a:spcPct val="100000"/>
              </a:lnSpc>
              <a:spcBef>
                <a:spcPts val="1000"/>
              </a:spcBef>
              <a:spcAft>
                <a:spcPts val="0"/>
              </a:spcAft>
              <a:buClr>
                <a:schemeClr val="accent1"/>
              </a:buClr>
              <a:buSzPts val="1360"/>
              <a:buFont typeface="Noto Sans Symbols"/>
              <a:buNone/>
            </a:pPr>
            <a:r>
              <a:rPr b="1" i="0" lang="en-US" sz="1700" u="none">
                <a:solidFill>
                  <a:srgbClr val="404040"/>
                </a:solidFill>
                <a:latin typeface="Trebuchet MS"/>
                <a:ea typeface="Trebuchet MS"/>
                <a:cs typeface="Trebuchet MS"/>
                <a:sym typeface="Trebuchet MS"/>
              </a:rPr>
              <a:t>Epiglottis cartilage (Epiglottis s. Cartilago Epiglottica)</a:t>
            </a:r>
            <a:endParaRPr/>
          </a:p>
          <a:p>
            <a:pPr indent="-86360" lvl="0" marL="0" marR="0" rtl="0" algn="just">
              <a:lnSpc>
                <a:spcPct val="100000"/>
              </a:lnSpc>
              <a:spcBef>
                <a:spcPts val="1000"/>
              </a:spcBef>
              <a:spcAft>
                <a:spcPts val="0"/>
              </a:spcAft>
              <a:buClr>
                <a:schemeClr val="accent1"/>
              </a:buClr>
              <a:buSzPts val="1360"/>
              <a:buFont typeface="Noto Sans Symbols"/>
              <a:buChar char="►"/>
            </a:pPr>
            <a:r>
              <a:rPr b="1" i="0" lang="en-US" sz="1700" u="none">
                <a:solidFill>
                  <a:srgbClr val="404040"/>
                </a:solidFill>
                <a:latin typeface="Trebuchet MS"/>
                <a:ea typeface="Trebuchet MS"/>
                <a:cs typeface="Trebuchet MS"/>
                <a:sym typeface="Trebuchet MS"/>
              </a:rPr>
              <a:t>The epiglottis cartilage (cartilago epiglottica) is unpaired, elastic and shaped like a leaf of elastic cartilage tissue. It is attached to the edge of the thyroid notch by ligaments. The epiglottis narrows downwards to form the epiglottis stalk. During swallowing, the epiglottis tightly covers the entrance to the larynx, protecting its lumen from the ingress of food.</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descr="https://studfile.net/html/28514/660/html_ddYgRrlgge.lyia/htmlconvd-rr2eel5x1.jpg" id="212" name="Google Shape;212;p26"/>
          <p:cNvPicPr preferRelativeResize="0"/>
          <p:nvPr>
            <p:ph idx="1" type="body"/>
          </p:nvPr>
        </p:nvPicPr>
        <p:blipFill rotWithShape="1">
          <a:blip r:embed="rId3">
            <a:alphaModFix/>
          </a:blip>
          <a:srcRect b="0" l="0" r="0" t="0"/>
          <a:stretch/>
        </p:blipFill>
        <p:spPr>
          <a:xfrm>
            <a:off x="644525" y="220662"/>
            <a:ext cx="8488362" cy="5770562"/>
          </a:xfrm>
          <a:prstGeom prst="rect">
            <a:avLst/>
          </a:prstGeom>
          <a:noFill/>
          <a:ln>
            <a:noFill/>
          </a:ln>
        </p:spPr>
      </p:pic>
      <p:sp>
        <p:nvSpPr>
          <p:cNvPr id="213" name="Google Shape;213;p26"/>
          <p:cNvSpPr txBox="1"/>
          <p:nvPr/>
        </p:nvSpPr>
        <p:spPr>
          <a:xfrm>
            <a:off x="4440237" y="866775"/>
            <a:ext cx="4692650" cy="585787"/>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D0D0D"/>
              </a:buClr>
              <a:buSzPts val="1600"/>
              <a:buFont typeface="Arial"/>
              <a:buNone/>
            </a:pPr>
            <a:r>
              <a:rPr b="1" i="0" lang="en-US" sz="1600" u="none">
                <a:solidFill>
                  <a:srgbClr val="0D0D0D"/>
                </a:solidFill>
                <a:latin typeface="Arial"/>
                <a:ea typeface="Arial"/>
                <a:cs typeface="Arial"/>
                <a:sym typeface="Arial"/>
              </a:rPr>
              <a:t>Cartilages and Ligaments </a:t>
            </a:r>
            <a:endParaRPr/>
          </a:p>
          <a:p>
            <a:pPr indent="0" lvl="0" marL="0" marR="0" rtl="0" algn="ctr">
              <a:lnSpc>
                <a:spcPct val="100000"/>
              </a:lnSpc>
              <a:spcBef>
                <a:spcPts val="0"/>
              </a:spcBef>
              <a:spcAft>
                <a:spcPts val="0"/>
              </a:spcAft>
              <a:buClr>
                <a:srgbClr val="0D0D0D"/>
              </a:buClr>
              <a:buSzPts val="1600"/>
              <a:buFont typeface="Arial"/>
              <a:buNone/>
            </a:pPr>
            <a:r>
              <a:rPr b="1" i="0" lang="en-US" sz="1600" u="none">
                <a:solidFill>
                  <a:srgbClr val="0D0D0D"/>
                </a:solidFill>
                <a:latin typeface="Arial"/>
                <a:ea typeface="Arial"/>
                <a:cs typeface="Arial"/>
                <a:sym typeface="Arial"/>
              </a:rPr>
              <a:t>of the Larynx</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7"/>
          <p:cNvSpPr txBox="1"/>
          <p:nvPr>
            <p:ph type="title"/>
          </p:nvPr>
        </p:nvSpPr>
        <p:spPr>
          <a:xfrm>
            <a:off x="677862" y="304800"/>
            <a:ext cx="10823700" cy="668400"/>
          </a:xfrm>
          <a:prstGeom prst="rect">
            <a:avLst/>
          </a:prstGeom>
          <a:noFill/>
          <a:ln>
            <a:noFill/>
          </a:ln>
        </p:spPr>
        <p:txBody>
          <a:bodyPr anchorCtr="0" anchor="t"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Trebuchet MS"/>
              <a:buNone/>
            </a:pPr>
            <a:r>
              <a:rPr b="1" i="0" lang="en-US" sz="2200" u="none">
                <a:solidFill>
                  <a:schemeClr val="dk1"/>
                </a:solidFill>
                <a:latin typeface="Trebuchet MS"/>
                <a:ea typeface="Trebuchet MS"/>
                <a:cs typeface="Trebuchet MS"/>
                <a:sym typeface="Trebuchet MS"/>
              </a:rPr>
              <a:t>The ligaments of the larynx allow the different parts of the larynx to move by connecting the cartilage.</a:t>
            </a:r>
            <a:endParaRPr/>
          </a:p>
        </p:txBody>
      </p:sp>
      <p:sp>
        <p:nvSpPr>
          <p:cNvPr id="219" name="Google Shape;219;p27"/>
          <p:cNvSpPr txBox="1"/>
          <p:nvPr>
            <p:ph idx="1" type="body"/>
          </p:nvPr>
        </p:nvSpPr>
        <p:spPr>
          <a:xfrm>
            <a:off x="677862" y="1335087"/>
            <a:ext cx="10949100" cy="5218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thyrohyoid membrane connects the thyroid cartilage to the hyoid bone, from which the larynx appears to be suspended. The membrane consists of an unpaired ligament, the median thyrohyoid ligament, and paired ligaments, the lateral thyrohyoid ligaments, stretched between the ends of the greater horn of the hyoid bone and the upper horns of the thyroid cartilage, within which the small granular cartilage, the cartilago triticea, can be palpated.</a:t>
            </a:r>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342900" lvl="0" marL="342900" marR="0" rtl="0" algn="l">
              <a:lnSpc>
                <a:spcPct val="100000"/>
              </a:lnSpc>
              <a:spcBef>
                <a:spcPts val="100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hyoepiglottic ligament connects the hyoid bone to the epiglottis.</a:t>
            </a:r>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342900" lvl="0" marL="342900" marR="0" rtl="0" algn="l">
              <a:lnSpc>
                <a:spcPct val="100000"/>
              </a:lnSpc>
              <a:spcBef>
                <a:spcPts val="100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cricotracheal ligament connects the cricoid cartilage to the first ring of the windpipe.</a:t>
            </a:r>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342900" lvl="0" marL="342900" marR="0" rtl="0" algn="l">
              <a:lnSpc>
                <a:spcPct val="100000"/>
              </a:lnSpc>
              <a:spcBef>
                <a:spcPts val="100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thyroepiglottic ligament connects the epiglottis to the thyroid cartilage.</a:t>
            </a:r>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342900" lvl="0" marL="342900" marR="0" rtl="0" algn="l">
              <a:lnSpc>
                <a:spcPct val="100000"/>
              </a:lnSpc>
              <a:spcBef>
                <a:spcPts val="100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scapulo-epiglottic ligaments (paired) are stretched between the scapular cartilage and the epiglottis.</a:t>
            </a:r>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251459" lvl="0" marL="342900" marR="0" rtl="0" algn="l">
              <a:lnSpc>
                <a:spcPct val="100000"/>
              </a:lnSpc>
              <a:spcBef>
                <a:spcPts val="1000"/>
              </a:spcBef>
              <a:spcAft>
                <a:spcPts val="0"/>
              </a:spcAft>
              <a:buClr>
                <a:schemeClr val="accent1"/>
              </a:buClr>
              <a:buSzPts val="1440"/>
              <a:buFont typeface="Noto Sans Symbols"/>
              <a:buNone/>
            </a:pPr>
            <a:r>
              <a:t/>
            </a:r>
            <a:endParaRPr b="0" i="0" sz="1800" u="none">
              <a:solidFill>
                <a:schemeClr val="dk1"/>
              </a:solidFill>
              <a:latin typeface="Trebuchet MS"/>
              <a:ea typeface="Trebuchet MS"/>
              <a:cs typeface="Trebuchet MS"/>
              <a:sym typeface="Trebuchet MS"/>
            </a:endParaRPr>
          </a:p>
          <a:p>
            <a:pPr indent="-251459" lvl="0" marL="342900" marR="0" rtl="0" algn="l">
              <a:spcBef>
                <a:spcPts val="1000"/>
              </a:spcBef>
              <a:spcAft>
                <a:spcPts val="0"/>
              </a:spcAft>
              <a:buClr>
                <a:schemeClr val="accent1"/>
              </a:buClr>
              <a:buSzPts val="1440"/>
              <a:buFont typeface="Noto Sans Symbols"/>
              <a:buNone/>
            </a:pPr>
            <a:r>
              <a:t/>
            </a:r>
            <a:endParaRPr b="0" i="0" sz="1800" u="none">
              <a:solidFill>
                <a:schemeClr val="dk1"/>
              </a:solidFill>
              <a:latin typeface="Trebuchet MS"/>
              <a:ea typeface="Trebuchet MS"/>
              <a:cs typeface="Trebuchet MS"/>
              <a:sym typeface="Trebuchet M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8"/>
          <p:cNvSpPr txBox="1"/>
          <p:nvPr>
            <p:ph idx="1" type="body"/>
          </p:nvPr>
        </p:nvSpPr>
        <p:spPr>
          <a:xfrm>
            <a:off x="677862" y="561975"/>
            <a:ext cx="9953700" cy="60009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cricothyroid ligament (lig. cricothyroideum) connects the thyroid cartilage to the cricoid cartilage. This ligament is cut during cricothyrotomy to provide immediate relief in the event of suffocation. It is composed of elastic fibres. The lateral fibres of this ligament, which originate from the upper edge of the cricoid cartilage, diverge medially and join the arytenoid cartilage (cartilago arythenoidea) posteriorly. Together with the cricothyroid ligament, these bundles narrow upwards to form the elastic conus, the upper free edge of which forms the vocal cord ligament.</a:t>
            </a:r>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vocal cord ligament (lig. vocale) is paired and attaches anteriorly to the angle of the thyroid cartilage, in close proximity to a similar ligament on the opposite side, and posteriorly to the vocal process of the arytenoid cartilage. It is composed of yellowish elastic fibres running parallel to each other. The medial edge of the vocal cord ligament is sharp and free, while laterally and inferiorly it merges directly into the elastic conus.</a:t>
            </a:r>
            <a:endParaRPr/>
          </a:p>
          <a:p>
            <a:pPr indent="-251459" lvl="0" marL="342900" marR="0" rtl="0" algn="just">
              <a:lnSpc>
                <a:spcPct val="100000"/>
              </a:lnSpc>
              <a:spcBef>
                <a:spcPts val="1000"/>
              </a:spcBef>
              <a:spcAft>
                <a:spcPts val="0"/>
              </a:spcAft>
              <a:buClr>
                <a:schemeClr val="accent1"/>
              </a:buClr>
              <a:buSzPts val="1440"/>
              <a:buFont typeface="Noto Sans Symbols"/>
              <a:buNone/>
            </a:pPr>
            <a:r>
              <a:t/>
            </a:r>
            <a:endParaRPr b="1" i="0" sz="1800" u="none">
              <a:solidFill>
                <a:schemeClr val="dk1"/>
              </a:solidFill>
              <a:latin typeface="Trebuchet MS"/>
              <a:ea typeface="Trebuchet MS"/>
              <a:cs typeface="Trebuchet MS"/>
              <a:sym typeface="Trebuchet MS"/>
            </a:endParaRPr>
          </a:p>
          <a:p>
            <a:pPr indent="-342900" lvl="0" marL="342900" marR="0" rtl="0" algn="just">
              <a:lnSpc>
                <a:spcPct val="100000"/>
              </a:lnSpc>
              <a:spcBef>
                <a:spcPts val="1000"/>
              </a:spcBef>
              <a:spcAft>
                <a:spcPts val="0"/>
              </a:spcAft>
              <a:buClr>
                <a:schemeClr val="accent1"/>
              </a:buClr>
              <a:buSzPts val="1440"/>
              <a:buFont typeface="Noto Sans Symbols"/>
              <a:buChar char="►"/>
            </a:pPr>
            <a:r>
              <a:rPr b="1" i="0" lang="en-US" sz="1800" u="none">
                <a:solidFill>
                  <a:schemeClr val="dk1"/>
                </a:solidFill>
                <a:latin typeface="Trebuchet MS"/>
                <a:ea typeface="Trebuchet MS"/>
                <a:cs typeface="Trebuchet MS"/>
                <a:sym typeface="Trebuchet MS"/>
              </a:rPr>
              <a:t>The vestibular ligament, also known as the ventricular ligament, is paired and lies above and parallel to the vocal cord ligament. It takes its name from its role in defining the lower boundary of the vestibule (ventricle) of the larynx.</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9"/>
          <p:cNvSpPr txBox="1"/>
          <p:nvPr>
            <p:ph type="title"/>
          </p:nvPr>
        </p:nvSpPr>
        <p:spPr>
          <a:xfrm>
            <a:off x="677862" y="387350"/>
            <a:ext cx="8596200" cy="7842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Trebuchet MS"/>
              <a:buNone/>
            </a:pPr>
            <a:r>
              <a:rPr b="0" i="0" lang="en-US" sz="3200" u="none">
                <a:solidFill>
                  <a:schemeClr val="accent1"/>
                </a:solidFill>
                <a:latin typeface="Trebuchet MS"/>
                <a:ea typeface="Trebuchet MS"/>
                <a:cs typeface="Trebuchet MS"/>
                <a:sym typeface="Trebuchet MS"/>
              </a:rPr>
              <a:t>Joints of the larynx</a:t>
            </a:r>
            <a:endParaRPr/>
          </a:p>
        </p:txBody>
      </p:sp>
      <p:sp>
        <p:nvSpPr>
          <p:cNvPr id="230" name="Google Shape;230;p29"/>
          <p:cNvSpPr txBox="1"/>
          <p:nvPr>
            <p:ph idx="1" type="body"/>
          </p:nvPr>
        </p:nvSpPr>
        <p:spPr>
          <a:xfrm>
            <a:off x="677862" y="1171575"/>
            <a:ext cx="10044000" cy="5462700"/>
          </a:xfrm>
          <a:prstGeom prst="rect">
            <a:avLst/>
          </a:prstGeom>
          <a:noFill/>
          <a:ln>
            <a:noFill/>
          </a:ln>
        </p:spPr>
        <p:txBody>
          <a:bodyPr anchorCtr="0" anchor="t" bIns="45700" lIns="91425" spcFirstLastPara="1" rIns="91425" wrap="square" tIns="45700">
            <a:normAutofit/>
          </a:bodyPr>
          <a:lstStyle/>
          <a:p>
            <a:pPr indent="-342900" lvl="0" marL="342900" marR="0" rtl="0" algn="just">
              <a:lnSpc>
                <a:spcPct val="90000"/>
              </a:lnSpc>
              <a:spcBef>
                <a:spcPts val="0"/>
              </a:spcBef>
              <a:spcAft>
                <a:spcPts val="0"/>
              </a:spcAft>
              <a:buClr>
                <a:schemeClr val="accent1"/>
              </a:buClr>
              <a:buSzPts val="1520"/>
              <a:buFont typeface="Noto Sans Symbols"/>
              <a:buChar char="►"/>
            </a:pPr>
            <a:r>
              <a:rPr b="0" i="0" lang="en-US" sz="1900" u="none">
                <a:solidFill>
                  <a:schemeClr val="dk1"/>
                </a:solidFill>
                <a:latin typeface="Trebuchet MS"/>
                <a:ea typeface="Trebuchet MS"/>
                <a:cs typeface="Trebuchet MS"/>
                <a:sym typeface="Trebuchet MS"/>
              </a:rPr>
              <a:t>The cricothyroid joint (art. cricothyroidea) is a combined paired joint formed between the lower horns of the thyroid cartilage and the cricoid cartilage, with a transverse axis of rotation. In this joint, the thyroid cartilage moves anteriorly and posteriorly, either away from or towards the arytenoid cartilages. As a result, the vocal cord ligament (ligamentum vocale), which lies between them, is tightened (when the thyroid cartilage tilts forward) or relaxed.</a:t>
            </a:r>
            <a:endParaRPr/>
          </a:p>
          <a:p>
            <a:pPr indent="-246380" lvl="0" marL="342900" marR="0" rtl="0" algn="just">
              <a:lnSpc>
                <a:spcPct val="90000"/>
              </a:lnSpc>
              <a:spcBef>
                <a:spcPts val="1000"/>
              </a:spcBef>
              <a:spcAft>
                <a:spcPts val="0"/>
              </a:spcAft>
              <a:buClr>
                <a:schemeClr val="accent1"/>
              </a:buClr>
              <a:buSzPts val="1520"/>
              <a:buFont typeface="Noto Sans Symbols"/>
              <a:buNone/>
            </a:pPr>
            <a:r>
              <a:t/>
            </a:r>
            <a:endParaRPr b="0" i="0" sz="1900" u="none">
              <a:solidFill>
                <a:schemeClr val="dk1"/>
              </a:solidFill>
              <a:latin typeface="Trebuchet MS"/>
              <a:ea typeface="Trebuchet MS"/>
              <a:cs typeface="Trebuchet MS"/>
              <a:sym typeface="Trebuchet MS"/>
            </a:endParaRPr>
          </a:p>
          <a:p>
            <a:pPr indent="-342900" lvl="0" marL="342900" marR="0" rtl="0" algn="just">
              <a:lnSpc>
                <a:spcPct val="90000"/>
              </a:lnSpc>
              <a:spcBef>
                <a:spcPts val="1000"/>
              </a:spcBef>
              <a:spcAft>
                <a:spcPts val="0"/>
              </a:spcAft>
              <a:buClr>
                <a:schemeClr val="accent1"/>
              </a:buClr>
              <a:buSzPts val="1520"/>
              <a:buFont typeface="Noto Sans Symbols"/>
              <a:buChar char="►"/>
            </a:pPr>
            <a:r>
              <a:rPr b="0" i="0" lang="en-US" sz="1900" u="none">
                <a:solidFill>
                  <a:schemeClr val="dk1"/>
                </a:solidFill>
                <a:latin typeface="Trebuchet MS"/>
                <a:ea typeface="Trebuchet MS"/>
                <a:cs typeface="Trebuchet MS"/>
                <a:sym typeface="Trebuchet MS"/>
              </a:rPr>
              <a:t>The cricoarytenoid joint is a paired joint located between the upper edge of the cricoid lamina and the lower surface of each arytenoid cartilage. This joint allows two types of movement:</a:t>
            </a:r>
            <a:endParaRPr/>
          </a:p>
          <a:p>
            <a:pPr indent="-246380" lvl="0" marL="342900" marR="0" rtl="0" algn="just">
              <a:lnSpc>
                <a:spcPct val="90000"/>
              </a:lnSpc>
              <a:spcBef>
                <a:spcPts val="1000"/>
              </a:spcBef>
              <a:spcAft>
                <a:spcPts val="0"/>
              </a:spcAft>
              <a:buClr>
                <a:schemeClr val="accent1"/>
              </a:buClr>
              <a:buSzPts val="1520"/>
              <a:buFont typeface="Noto Sans Symbols"/>
              <a:buNone/>
            </a:pPr>
            <a:r>
              <a:t/>
            </a:r>
            <a:endParaRPr b="0" i="0" sz="1900" u="none">
              <a:solidFill>
                <a:schemeClr val="dk1"/>
              </a:solidFill>
              <a:latin typeface="Trebuchet MS"/>
              <a:ea typeface="Trebuchet MS"/>
              <a:cs typeface="Trebuchet MS"/>
              <a:sym typeface="Trebuchet MS"/>
            </a:endParaRPr>
          </a:p>
          <a:p>
            <a:pPr indent="-342900" lvl="0" marL="342900" marR="0" rtl="0" algn="just">
              <a:lnSpc>
                <a:spcPct val="90000"/>
              </a:lnSpc>
              <a:spcBef>
                <a:spcPts val="1000"/>
              </a:spcBef>
              <a:spcAft>
                <a:spcPts val="0"/>
              </a:spcAft>
              <a:buClr>
                <a:schemeClr val="accent1"/>
              </a:buClr>
              <a:buSzPts val="1520"/>
              <a:buFont typeface="Noto Sans Symbols"/>
              <a:buNone/>
            </a:pPr>
            <a:r>
              <a:rPr b="0" i="0" lang="en-US" sz="1900" u="none">
                <a:solidFill>
                  <a:schemeClr val="dk1"/>
                </a:solidFill>
                <a:latin typeface="Trebuchet MS"/>
                <a:ea typeface="Trebuchet MS"/>
                <a:cs typeface="Trebuchet MS"/>
                <a:sym typeface="Trebuchet MS"/>
              </a:rPr>
              <a:t>1. Rotation of the arytenoid cartilages around a vertical axis. This movement causes the vocal cords to approach or abduct, moving the vocal folds closer together or further apart.</a:t>
            </a:r>
            <a:endParaRPr/>
          </a:p>
          <a:p>
            <a:pPr indent="-342900" lvl="0" marL="342900" marR="0" rtl="0" algn="just">
              <a:lnSpc>
                <a:spcPct val="90000"/>
              </a:lnSpc>
              <a:spcBef>
                <a:spcPts val="1000"/>
              </a:spcBef>
              <a:spcAft>
                <a:spcPts val="0"/>
              </a:spcAft>
              <a:buClr>
                <a:schemeClr val="accent1"/>
              </a:buClr>
              <a:buSzPts val="1520"/>
              <a:buFont typeface="Noto Sans Symbols"/>
              <a:buNone/>
            </a:pPr>
            <a:r>
              <a:rPr b="0" i="0" lang="en-US" sz="1900" u="none">
                <a:solidFill>
                  <a:schemeClr val="dk1"/>
                </a:solidFill>
                <a:latin typeface="Trebuchet MS"/>
                <a:ea typeface="Trebuchet MS"/>
                <a:cs typeface="Trebuchet MS"/>
                <a:sym typeface="Trebuchet MS"/>
              </a:rPr>
              <a:t>2. Sliding movements of the arytenoid cartilages along the superior border of the cricoid lamina. This action causes the arytenoid cartilages to move closer together or further apart, widening or narrowing the glottic opening.</a:t>
            </a:r>
            <a:endParaRPr/>
          </a:p>
        </p:txBody>
      </p:sp>
    </p:spTree>
  </p:cSld>
  <p:clrMapOvr>
    <a:masterClrMapping/>
  </p:clrMapOvr>
</p:sld>
</file>

<file path=ppt/theme/theme1.xml><?xml version="1.0" encoding="utf-8"?>
<a:theme xmlns:a="http://schemas.openxmlformats.org/drawingml/2006/main" xmlns:r="http://schemas.openxmlformats.org/officeDocument/2006/relationships" name="3_Аспект">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Аспект">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Аспект">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2_Аспект">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