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9144000"/>
  <p:notesSz cx="6858000" cy="9144000"/>
  <p:embeddedFontLst>
    <p:embeddedFont>
      <p:font typeface="Garamond"/>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F6B69CD-2D74-48B5-97C2-7F74837D5212}">
  <a:tblStyle styleId="{DF6B69CD-2D74-48B5-97C2-7F74837D5212}"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Garamond-bold.fntdata"/><Relationship Id="rId25" Type="http://schemas.openxmlformats.org/officeDocument/2006/relationships/font" Target="fonts/Garamond-regular.fntdata"/><Relationship Id="rId28" Type="http://schemas.openxmlformats.org/officeDocument/2006/relationships/font" Target="fonts/Garamond-boldItalic.fntdata"/><Relationship Id="rId27" Type="http://schemas.openxmlformats.org/officeDocument/2006/relationships/font" Target="fonts/Garamon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nvSpPr>
        <p:spPr>
          <a:xfrm>
            <a:off x="0" y="0"/>
            <a:ext cx="6858000" cy="9144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 name="Google Shape;4;n"/>
          <p:cNvSpPr txBox="1"/>
          <p:nvPr>
            <p:ph idx="2" type="hdr"/>
          </p:nvPr>
        </p:nvSpPr>
        <p:spPr>
          <a:xfrm>
            <a:off x="-360" y="0"/>
            <a:ext cx="2971800" cy="458640"/>
          </a:xfrm>
          <a:prstGeom prst="rect">
            <a:avLst/>
          </a:prstGeom>
          <a:noFill/>
          <a:ln>
            <a:noFill/>
          </a:ln>
        </p:spPr>
        <p:txBody>
          <a:bodyPr anchorCtr="0" anchor="t" bIns="46800" lIns="90000" spcFirstLastPara="1" rIns="90000" wrap="square" tIns="4680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txBox="1"/>
          <p:nvPr>
            <p:ph idx="10" type="dt"/>
          </p:nvPr>
        </p:nvSpPr>
        <p:spPr>
          <a:xfrm>
            <a:off x="3884400" y="0"/>
            <a:ext cx="2971800" cy="458640"/>
          </a:xfrm>
          <a:prstGeom prst="rect">
            <a:avLst/>
          </a:prstGeom>
          <a:noFill/>
          <a:ln>
            <a:noFill/>
          </a:ln>
        </p:spPr>
        <p:txBody>
          <a:bodyPr anchorCtr="0" anchor="t" bIns="46800" lIns="90000" spcFirstLastPara="1" rIns="90000" wrap="square" tIns="4680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 name="Google Shape;6;n"/>
          <p:cNvSpPr/>
          <p:nvPr>
            <p:ph idx="3"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 name="Google Shape;7;n"/>
          <p:cNvSpPr txBox="1"/>
          <p:nvPr>
            <p:ph idx="1" type="body"/>
          </p:nvPr>
        </p:nvSpPr>
        <p:spPr>
          <a:xfrm>
            <a:off x="685800" y="4400280"/>
            <a:ext cx="5486400" cy="3600360"/>
          </a:xfrm>
          <a:prstGeom prst="rect">
            <a:avLst/>
          </a:prstGeom>
          <a:noFill/>
          <a:ln>
            <a:noFill/>
          </a:ln>
        </p:spPr>
        <p:txBody>
          <a:bodyPr anchorCtr="0" anchor="t" bIns="46800" lIns="90000" spcFirstLastPara="1" rIns="90000" wrap="square" tIns="468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8" name="Google Shape;8;n"/>
          <p:cNvSpPr txBox="1"/>
          <p:nvPr>
            <p:ph idx="11" type="ftr"/>
          </p:nvPr>
        </p:nvSpPr>
        <p:spPr>
          <a:xfrm>
            <a:off x="-360" y="8685360"/>
            <a:ext cx="2971800" cy="458640"/>
          </a:xfrm>
          <a:prstGeom prst="rect">
            <a:avLst/>
          </a:prstGeom>
          <a:noFill/>
          <a:ln>
            <a:noFill/>
          </a:ln>
        </p:spPr>
        <p:txBody>
          <a:bodyPr anchorCtr="0" anchor="b" bIns="46800" lIns="90000" spcFirstLastPara="1" rIns="90000" wrap="square" tIns="4680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 name="Google Shape;9;n"/>
          <p:cNvSpPr txBox="1"/>
          <p:nvPr>
            <p:ph idx="12" type="sldNum"/>
          </p:nvPr>
        </p:nvSpPr>
        <p:spPr>
          <a:xfrm>
            <a:off x="3884400" y="8685360"/>
            <a:ext cx="2971800" cy="458640"/>
          </a:xfrm>
          <a:prstGeom prst="rect">
            <a:avLst/>
          </a:prstGeom>
          <a:noFill/>
          <a:ln>
            <a:noFill/>
          </a:ln>
        </p:spPr>
        <p:txBody>
          <a:bodyPr anchorCtr="0" anchor="b" bIns="46800" lIns="90000" spcFirstLastPara="1" rIns="90000" wrap="square" tIns="46800">
            <a:noAutofit/>
          </a:bodyPr>
          <a:lstStyle/>
          <a:p>
            <a:pPr indent="0" lvl="0" marL="0" marR="0" rtl="0" algn="r">
              <a:spcBef>
                <a:spcPts val="0"/>
              </a:spcBef>
              <a:spcAft>
                <a:spcPts val="0"/>
              </a:spcAft>
              <a:buNone/>
            </a:pPr>
            <a:fld id="{00000000-1234-1234-1234-123412341234}" type="slidenum">
              <a:rPr b="0" i="0" lang="ru-RU"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1: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83" name="Google Shape;83;p1: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0: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44" name="Google Shape;144;p10: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11: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51" name="Google Shape;151;p11: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2: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59" name="Google Shape;159;p12: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3: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65" name="Google Shape;165;p13: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4: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71" name="Google Shape;171;p14: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5: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78" name="Google Shape;178;p15: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6: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84" name="Google Shape;184;p16: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7: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89" name="Google Shape;189;p17: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8: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96" name="Google Shape;196;p18: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98" name="Google Shape;98;p3: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6: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16" name="Google Shape;116;p6: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7: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26" name="Google Shape;126;p7: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8: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32" name="Google Shape;132;p8: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txBox="1"/>
          <p:nvPr>
            <p:ph idx="1" type="body"/>
          </p:nvPr>
        </p:nvSpPr>
        <p:spPr>
          <a:xfrm>
            <a:off x="685800" y="4400280"/>
            <a:ext cx="5486400" cy="3600360"/>
          </a:xfrm>
          <a:prstGeom prst="rect">
            <a:avLst/>
          </a:prstGeom>
        </p:spPr>
        <p:txBody>
          <a:bodyPr anchorCtr="0" anchor="t" bIns="46800" lIns="90000" spcFirstLastPara="1" rIns="90000" wrap="square" tIns="46800">
            <a:noAutofit/>
          </a:bodyPr>
          <a:lstStyle/>
          <a:p>
            <a:pPr indent="0" lvl="0" marL="0" rtl="0" algn="l">
              <a:spcBef>
                <a:spcPts val="0"/>
              </a:spcBef>
              <a:spcAft>
                <a:spcPts val="0"/>
              </a:spcAft>
              <a:buNone/>
            </a:pPr>
            <a:r>
              <a:t/>
            </a:r>
            <a:endParaRPr/>
          </a:p>
        </p:txBody>
      </p:sp>
      <p:sp>
        <p:nvSpPr>
          <p:cNvPr id="137" name="Google Shape;137;p9:notes"/>
          <p:cNvSpPr/>
          <p:nvPr>
            <p:ph idx="2" type="sldImg"/>
          </p:nvPr>
        </p:nvSpPr>
        <p:spPr>
          <a:xfrm>
            <a:off x="1371600" y="1142640"/>
            <a:ext cx="4114800" cy="308628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53" name="Shape 53"/>
        <p:cNvGrpSpPr/>
        <p:nvPr/>
      </p:nvGrpSpPr>
      <p:grpSpPr>
        <a:xfrm>
          <a:off x="0" y="0"/>
          <a:ext cx="0" cy="0"/>
          <a:chOff x="0" y="0"/>
          <a:chExt cx="0" cy="0"/>
        </a:xfrm>
      </p:grpSpPr>
      <p:sp>
        <p:nvSpPr>
          <p:cNvPr id="54" name="Google Shape;54;p11"/>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11"/>
          <p:cNvSpPr txBox="1"/>
          <p:nvPr>
            <p:ph idx="1" type="body"/>
          </p:nvPr>
        </p:nvSpPr>
        <p:spPr>
          <a:xfrm>
            <a:off x="457200" y="1599840"/>
            <a:ext cx="40158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6" name="Google Shape;56;p11"/>
          <p:cNvSpPr txBox="1"/>
          <p:nvPr>
            <p:ph idx="2" type="body"/>
          </p:nvPr>
        </p:nvSpPr>
        <p:spPr>
          <a:xfrm>
            <a:off x="467424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7" name="Google Shape;57;p11"/>
          <p:cNvSpPr txBox="1"/>
          <p:nvPr>
            <p:ph idx="3" type="body"/>
          </p:nvPr>
        </p:nvSpPr>
        <p:spPr>
          <a:xfrm>
            <a:off x="4674240" y="396648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58" name="Shape 58"/>
        <p:cNvGrpSpPr/>
        <p:nvPr/>
      </p:nvGrpSpPr>
      <p:grpSpPr>
        <a:xfrm>
          <a:off x="0" y="0"/>
          <a:ext cx="0" cy="0"/>
          <a:chOff x="0" y="0"/>
          <a:chExt cx="0" cy="0"/>
        </a:xfrm>
      </p:grpSpPr>
      <p:sp>
        <p:nvSpPr>
          <p:cNvPr id="59" name="Google Shape;59;p12"/>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2"/>
          <p:cNvSpPr txBox="1"/>
          <p:nvPr>
            <p:ph idx="1" type="body"/>
          </p:nvPr>
        </p:nvSpPr>
        <p:spPr>
          <a:xfrm>
            <a:off x="45720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1" name="Google Shape;61;p12"/>
          <p:cNvSpPr txBox="1"/>
          <p:nvPr>
            <p:ph idx="2" type="body"/>
          </p:nvPr>
        </p:nvSpPr>
        <p:spPr>
          <a:xfrm>
            <a:off x="467424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2" name="Google Shape;62;p12"/>
          <p:cNvSpPr txBox="1"/>
          <p:nvPr>
            <p:ph idx="3" type="body"/>
          </p:nvPr>
        </p:nvSpPr>
        <p:spPr>
          <a:xfrm>
            <a:off x="457200" y="3966480"/>
            <a:ext cx="822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63" name="Shape 63"/>
        <p:cNvGrpSpPr/>
        <p:nvPr/>
      </p:nvGrpSpPr>
      <p:grpSpPr>
        <a:xfrm>
          <a:off x="0" y="0"/>
          <a:ext cx="0" cy="0"/>
          <a:chOff x="0" y="0"/>
          <a:chExt cx="0" cy="0"/>
        </a:xfrm>
      </p:grpSpPr>
      <p:sp>
        <p:nvSpPr>
          <p:cNvPr id="64" name="Google Shape;64;p13"/>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3"/>
          <p:cNvSpPr txBox="1"/>
          <p:nvPr>
            <p:ph idx="1" type="body"/>
          </p:nvPr>
        </p:nvSpPr>
        <p:spPr>
          <a:xfrm>
            <a:off x="457200" y="1599840"/>
            <a:ext cx="822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6" name="Google Shape;66;p13"/>
          <p:cNvSpPr txBox="1"/>
          <p:nvPr>
            <p:ph idx="2" type="body"/>
          </p:nvPr>
        </p:nvSpPr>
        <p:spPr>
          <a:xfrm>
            <a:off x="457200" y="3966480"/>
            <a:ext cx="822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67" name="Shape 67"/>
        <p:cNvGrpSpPr/>
        <p:nvPr/>
      </p:nvGrpSpPr>
      <p:grpSpPr>
        <a:xfrm>
          <a:off x="0" y="0"/>
          <a:ext cx="0" cy="0"/>
          <a:chOff x="0" y="0"/>
          <a:chExt cx="0" cy="0"/>
        </a:xfrm>
      </p:grpSpPr>
      <p:sp>
        <p:nvSpPr>
          <p:cNvPr id="68" name="Google Shape;68;p14"/>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14"/>
          <p:cNvSpPr txBox="1"/>
          <p:nvPr>
            <p:ph idx="1" type="body"/>
          </p:nvPr>
        </p:nvSpPr>
        <p:spPr>
          <a:xfrm>
            <a:off x="45720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0" name="Google Shape;70;p14"/>
          <p:cNvSpPr txBox="1"/>
          <p:nvPr>
            <p:ph idx="2" type="body"/>
          </p:nvPr>
        </p:nvSpPr>
        <p:spPr>
          <a:xfrm>
            <a:off x="467424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1" name="Google Shape;71;p14"/>
          <p:cNvSpPr txBox="1"/>
          <p:nvPr>
            <p:ph idx="3" type="body"/>
          </p:nvPr>
        </p:nvSpPr>
        <p:spPr>
          <a:xfrm>
            <a:off x="457200" y="396648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2" name="Google Shape;72;p14"/>
          <p:cNvSpPr txBox="1"/>
          <p:nvPr>
            <p:ph idx="4" type="body"/>
          </p:nvPr>
        </p:nvSpPr>
        <p:spPr>
          <a:xfrm>
            <a:off x="4674240" y="396648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73" name="Shape 73"/>
        <p:cNvGrpSpPr/>
        <p:nvPr/>
      </p:nvGrpSpPr>
      <p:grpSpPr>
        <a:xfrm>
          <a:off x="0" y="0"/>
          <a:ext cx="0" cy="0"/>
          <a:chOff x="0" y="0"/>
          <a:chExt cx="0" cy="0"/>
        </a:xfrm>
      </p:grpSpPr>
      <p:sp>
        <p:nvSpPr>
          <p:cNvPr id="74" name="Google Shape;74;p15"/>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5"/>
          <p:cNvSpPr txBox="1"/>
          <p:nvPr>
            <p:ph idx="1" type="body"/>
          </p:nvPr>
        </p:nvSpPr>
        <p:spPr>
          <a:xfrm>
            <a:off x="457200" y="159984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6" name="Google Shape;76;p15"/>
          <p:cNvSpPr txBox="1"/>
          <p:nvPr>
            <p:ph idx="2" type="body"/>
          </p:nvPr>
        </p:nvSpPr>
        <p:spPr>
          <a:xfrm>
            <a:off x="3239640" y="159984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7" name="Google Shape;77;p15"/>
          <p:cNvSpPr txBox="1"/>
          <p:nvPr>
            <p:ph idx="3" type="body"/>
          </p:nvPr>
        </p:nvSpPr>
        <p:spPr>
          <a:xfrm>
            <a:off x="6022080" y="159984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8" name="Google Shape;78;p15"/>
          <p:cNvSpPr txBox="1"/>
          <p:nvPr>
            <p:ph idx="4" type="body"/>
          </p:nvPr>
        </p:nvSpPr>
        <p:spPr>
          <a:xfrm>
            <a:off x="457200" y="396648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9" name="Google Shape;79;p15"/>
          <p:cNvSpPr txBox="1"/>
          <p:nvPr>
            <p:ph idx="5" type="body"/>
          </p:nvPr>
        </p:nvSpPr>
        <p:spPr>
          <a:xfrm>
            <a:off x="3239640" y="396648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0" name="Google Shape;80;p15"/>
          <p:cNvSpPr txBox="1"/>
          <p:nvPr>
            <p:ph idx="6" type="body"/>
          </p:nvPr>
        </p:nvSpPr>
        <p:spPr>
          <a:xfrm>
            <a:off x="6022080" y="3966480"/>
            <a:ext cx="26496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9" name="Shape 19"/>
        <p:cNvGrpSpPr/>
        <p:nvPr/>
      </p:nvGrpSpPr>
      <p:grpSpPr>
        <a:xfrm>
          <a:off x="0" y="0"/>
          <a:ext cx="0" cy="0"/>
          <a:chOff x="0" y="0"/>
          <a:chExt cx="0" cy="0"/>
        </a:xfrm>
      </p:grpSpPr>
      <p:sp>
        <p:nvSpPr>
          <p:cNvPr id="20" name="Google Shape;20;p3"/>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3"/>
          <p:cNvSpPr txBox="1"/>
          <p:nvPr>
            <p:ph idx="1" type="body"/>
          </p:nvPr>
        </p:nvSpPr>
        <p:spPr>
          <a:xfrm>
            <a:off x="457200" y="1599840"/>
            <a:ext cx="40158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2" name="Google Shape;22;p3"/>
          <p:cNvSpPr txBox="1"/>
          <p:nvPr>
            <p:ph idx="2" type="body"/>
          </p:nvPr>
        </p:nvSpPr>
        <p:spPr>
          <a:xfrm>
            <a:off x="4674240" y="1599840"/>
            <a:ext cx="40158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текст и два объекта" type="txAndTwoObj">
  <p:cSld name="TEXT_AND_TWO_OBJECTS">
    <p:spTree>
      <p:nvGrpSpPr>
        <p:cNvPr id="23" name="Shape 23"/>
        <p:cNvGrpSpPr/>
        <p:nvPr/>
      </p:nvGrpSpPr>
      <p:grpSpPr>
        <a:xfrm>
          <a:off x="0" y="0"/>
          <a:ext cx="0" cy="0"/>
          <a:chOff x="0" y="0"/>
          <a:chExt cx="0" cy="0"/>
        </a:xfrm>
      </p:grpSpPr>
      <p:sp>
        <p:nvSpPr>
          <p:cNvPr id="24" name="Google Shape;24;p4"/>
          <p:cNvSpPr txBox="1"/>
          <p:nvPr>
            <p:ph type="title"/>
          </p:nvPr>
        </p:nvSpPr>
        <p:spPr>
          <a:xfrm>
            <a:off x="457200" y="277813"/>
            <a:ext cx="8229600" cy="1139825"/>
          </a:xfrm>
          <a:prstGeom prst="rect">
            <a:avLst/>
          </a:prstGeom>
          <a:noFill/>
          <a:ln>
            <a:noFill/>
          </a:ln>
        </p:spPr>
        <p:txBody>
          <a:bodyPr anchorCtr="0" anchor="t" bIns="46800" lIns="90000" spcFirstLastPara="1" rIns="90000" wrap="square" tIns="4680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4"/>
          <p:cNvSpPr txBox="1"/>
          <p:nvPr>
            <p:ph idx="1" type="body"/>
          </p:nvPr>
        </p:nvSpPr>
        <p:spPr>
          <a:xfrm>
            <a:off x="457200" y="1600200"/>
            <a:ext cx="4038600" cy="4530725"/>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6" name="Google Shape;26;p4"/>
          <p:cNvSpPr txBox="1"/>
          <p:nvPr>
            <p:ph idx="2" type="body"/>
          </p:nvPr>
        </p:nvSpPr>
        <p:spPr>
          <a:xfrm>
            <a:off x="4648200" y="1600200"/>
            <a:ext cx="4038600" cy="2189163"/>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7" name="Google Shape;27;p4"/>
          <p:cNvSpPr txBox="1"/>
          <p:nvPr>
            <p:ph idx="3" type="body"/>
          </p:nvPr>
        </p:nvSpPr>
        <p:spPr>
          <a:xfrm>
            <a:off x="4648200" y="3941763"/>
            <a:ext cx="4038600" cy="2189162"/>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8" name="Google Shape;28;p4"/>
          <p:cNvSpPr txBox="1"/>
          <p:nvPr>
            <p:ph idx="10" type="dt"/>
          </p:nvPr>
        </p:nvSpPr>
        <p:spPr>
          <a:xfrm>
            <a:off x="457200" y="6243638"/>
            <a:ext cx="2133600" cy="457200"/>
          </a:xfrm>
          <a:prstGeom prst="rect">
            <a:avLst/>
          </a:prstGeom>
          <a:noFill/>
          <a:ln>
            <a:noFill/>
          </a:ln>
        </p:spPr>
        <p:txBody>
          <a:bodyPr anchorCtr="0" anchor="b" bIns="46800" lIns="90000" spcFirstLastPara="1" rIns="90000" wrap="square" tIns="468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
          <p:cNvSpPr txBox="1"/>
          <p:nvPr>
            <p:ph idx="11" type="ftr"/>
          </p:nvPr>
        </p:nvSpPr>
        <p:spPr>
          <a:xfrm>
            <a:off x="3124200" y="6248400"/>
            <a:ext cx="2895600" cy="457200"/>
          </a:xfrm>
          <a:prstGeom prst="rect">
            <a:avLst/>
          </a:prstGeom>
          <a:noFill/>
          <a:ln>
            <a:noFill/>
          </a:ln>
        </p:spPr>
        <p:txBody>
          <a:bodyPr anchorCtr="0" anchor="b" bIns="46800" lIns="90000" spcFirstLastPara="1" rIns="90000" wrap="square" tIns="468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2" type="sldNum"/>
          </p:nvPr>
        </p:nvSpPr>
        <p:spPr>
          <a:xfrm>
            <a:off x="6553200" y="6243638"/>
            <a:ext cx="2133600" cy="457200"/>
          </a:xfrm>
          <a:prstGeom prst="rect">
            <a:avLst/>
          </a:prstGeom>
          <a:noFill/>
          <a:ln>
            <a:noFill/>
          </a:ln>
        </p:spPr>
        <p:txBody>
          <a:bodyPr anchorCtr="0" anchor="b" bIns="46800" lIns="90000" spcFirstLastPara="1" rIns="90000" wrap="square" tIns="46800">
            <a:noAutofit/>
          </a:bodyPr>
          <a:lstStyle>
            <a:lvl1pPr indent="0" lvl="0" marL="0" algn="l">
              <a:spcBef>
                <a:spcPts val="0"/>
              </a:spcBef>
              <a:buNone/>
              <a:defRPr sz="1800">
                <a:solidFill>
                  <a:schemeClr val="dk1"/>
                </a:solidFill>
                <a:latin typeface="Arial"/>
                <a:ea typeface="Arial"/>
                <a:cs typeface="Arial"/>
                <a:sym typeface="Arial"/>
              </a:defRPr>
            </a:lvl1pPr>
            <a:lvl2pPr indent="0" lvl="1" marL="0" algn="l">
              <a:spcBef>
                <a:spcPts val="0"/>
              </a:spcBef>
              <a:buNone/>
              <a:defRPr sz="1800">
                <a:solidFill>
                  <a:schemeClr val="dk1"/>
                </a:solidFill>
                <a:latin typeface="Arial"/>
                <a:ea typeface="Arial"/>
                <a:cs typeface="Arial"/>
                <a:sym typeface="Arial"/>
              </a:defRPr>
            </a:lvl2pPr>
            <a:lvl3pPr indent="0" lvl="2" marL="0" algn="l">
              <a:spcBef>
                <a:spcPts val="0"/>
              </a:spcBef>
              <a:buNone/>
              <a:defRPr sz="1800">
                <a:solidFill>
                  <a:schemeClr val="dk1"/>
                </a:solidFill>
                <a:latin typeface="Arial"/>
                <a:ea typeface="Arial"/>
                <a:cs typeface="Arial"/>
                <a:sym typeface="Arial"/>
              </a:defRPr>
            </a:lvl3pPr>
            <a:lvl4pPr indent="0" lvl="3" marL="0" algn="l">
              <a:spcBef>
                <a:spcPts val="0"/>
              </a:spcBef>
              <a:buNone/>
              <a:defRPr sz="1800">
                <a:solidFill>
                  <a:schemeClr val="dk1"/>
                </a:solidFill>
                <a:latin typeface="Arial"/>
                <a:ea typeface="Arial"/>
                <a:cs typeface="Arial"/>
                <a:sym typeface="Arial"/>
              </a:defRPr>
            </a:lvl4pPr>
            <a:lvl5pPr indent="0" lvl="4" marL="0" algn="l">
              <a:spcBef>
                <a:spcPts val="0"/>
              </a:spcBef>
              <a:buNone/>
              <a:defRPr sz="1800">
                <a:solidFill>
                  <a:schemeClr val="dk1"/>
                </a:solidFill>
                <a:latin typeface="Arial"/>
                <a:ea typeface="Arial"/>
                <a:cs typeface="Arial"/>
                <a:sym typeface="Arial"/>
              </a:defRPr>
            </a:lvl5pPr>
            <a:lvl6pPr indent="0" lvl="5" marL="0" algn="l">
              <a:spcBef>
                <a:spcPts val="0"/>
              </a:spcBef>
              <a:buNone/>
              <a:defRPr sz="1800">
                <a:solidFill>
                  <a:schemeClr val="dk1"/>
                </a:solidFill>
                <a:latin typeface="Arial"/>
                <a:ea typeface="Arial"/>
                <a:cs typeface="Arial"/>
                <a:sym typeface="Arial"/>
              </a:defRPr>
            </a:lvl6pPr>
            <a:lvl7pPr indent="0" lvl="6" marL="0" algn="l">
              <a:spcBef>
                <a:spcPts val="0"/>
              </a:spcBef>
              <a:buNone/>
              <a:defRPr sz="1800">
                <a:solidFill>
                  <a:schemeClr val="dk1"/>
                </a:solidFill>
                <a:latin typeface="Arial"/>
                <a:ea typeface="Arial"/>
                <a:cs typeface="Arial"/>
                <a:sym typeface="Arial"/>
              </a:defRPr>
            </a:lvl7pPr>
            <a:lvl8pPr indent="0" lvl="7" marL="0" algn="l">
              <a:spcBef>
                <a:spcPts val="0"/>
              </a:spcBef>
              <a:buNone/>
              <a:defRPr sz="1800">
                <a:solidFill>
                  <a:schemeClr val="dk1"/>
                </a:solidFill>
                <a:latin typeface="Arial"/>
                <a:ea typeface="Arial"/>
                <a:cs typeface="Arial"/>
                <a:sym typeface="Arial"/>
              </a:defRPr>
            </a:lvl8pPr>
            <a:lvl9pPr indent="0" lvl="8" marL="0" algn="l">
              <a:spcBef>
                <a:spcPts val="0"/>
              </a:spcBef>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объект и текст" type="objAndTx">
  <p:cSld name="OBJECT_AND_TEXT">
    <p:spTree>
      <p:nvGrpSpPr>
        <p:cNvPr id="31" name="Shape 31"/>
        <p:cNvGrpSpPr/>
        <p:nvPr/>
      </p:nvGrpSpPr>
      <p:grpSpPr>
        <a:xfrm>
          <a:off x="0" y="0"/>
          <a:ext cx="0" cy="0"/>
          <a:chOff x="0" y="0"/>
          <a:chExt cx="0" cy="0"/>
        </a:xfrm>
      </p:grpSpPr>
      <p:sp>
        <p:nvSpPr>
          <p:cNvPr id="32" name="Google Shape;32;p5"/>
          <p:cNvSpPr txBox="1"/>
          <p:nvPr>
            <p:ph type="title"/>
          </p:nvPr>
        </p:nvSpPr>
        <p:spPr>
          <a:xfrm>
            <a:off x="457200" y="277813"/>
            <a:ext cx="8229600" cy="1139825"/>
          </a:xfrm>
          <a:prstGeom prst="rect">
            <a:avLst/>
          </a:prstGeom>
          <a:noFill/>
          <a:ln>
            <a:noFill/>
          </a:ln>
        </p:spPr>
        <p:txBody>
          <a:bodyPr anchorCtr="0" anchor="t" bIns="46800" lIns="90000" spcFirstLastPara="1" rIns="90000" wrap="square" tIns="4680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5"/>
          <p:cNvSpPr txBox="1"/>
          <p:nvPr>
            <p:ph idx="1" type="body"/>
          </p:nvPr>
        </p:nvSpPr>
        <p:spPr>
          <a:xfrm>
            <a:off x="457200" y="1600200"/>
            <a:ext cx="4038600" cy="4530725"/>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34" name="Google Shape;34;p5"/>
          <p:cNvSpPr txBox="1"/>
          <p:nvPr>
            <p:ph idx="2" type="body"/>
          </p:nvPr>
        </p:nvSpPr>
        <p:spPr>
          <a:xfrm>
            <a:off x="4648200" y="1600200"/>
            <a:ext cx="4038600" cy="4530725"/>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35" name="Google Shape;35;p5"/>
          <p:cNvSpPr txBox="1"/>
          <p:nvPr>
            <p:ph idx="10" type="dt"/>
          </p:nvPr>
        </p:nvSpPr>
        <p:spPr>
          <a:xfrm>
            <a:off x="456840" y="6243480"/>
            <a:ext cx="2133720" cy="457200"/>
          </a:xfrm>
          <a:prstGeom prst="rect">
            <a:avLst/>
          </a:prstGeom>
          <a:noFill/>
          <a:ln>
            <a:noFill/>
          </a:ln>
        </p:spPr>
        <p:txBody>
          <a:bodyPr anchorCtr="0" anchor="b" bIns="46800" lIns="90000" spcFirstLastPara="1" rIns="90000" wrap="square" tIns="468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5"/>
          <p:cNvSpPr txBox="1"/>
          <p:nvPr>
            <p:ph idx="11" type="ftr"/>
          </p:nvPr>
        </p:nvSpPr>
        <p:spPr>
          <a:xfrm>
            <a:off x="3124080" y="6248520"/>
            <a:ext cx="2895840" cy="457200"/>
          </a:xfrm>
          <a:prstGeom prst="rect">
            <a:avLst/>
          </a:prstGeom>
          <a:noFill/>
          <a:ln>
            <a:noFill/>
          </a:ln>
        </p:spPr>
        <p:txBody>
          <a:bodyPr anchorCtr="0" anchor="b" bIns="46800" lIns="90000" spcFirstLastPara="1" rIns="90000" wrap="square" tIns="468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2" type="sldNum"/>
          </p:nvPr>
        </p:nvSpPr>
        <p:spPr>
          <a:xfrm>
            <a:off x="6552720" y="6243480"/>
            <a:ext cx="2133720" cy="457200"/>
          </a:xfrm>
          <a:prstGeom prst="rect">
            <a:avLst/>
          </a:prstGeom>
          <a:noFill/>
          <a:ln>
            <a:noFill/>
          </a:ln>
        </p:spPr>
        <p:txBody>
          <a:bodyPr anchorCtr="0" anchor="b" bIns="46800" lIns="90000" spcFirstLastPara="1" rIns="90000" wrap="square" tIns="46800">
            <a:noAutofit/>
          </a:bodyPr>
          <a:lstStyle>
            <a:lvl1pPr indent="0" lvl="0" marL="0" marR="0" algn="l">
              <a:spcBef>
                <a:spcPts val="0"/>
              </a:spcBef>
              <a:buNone/>
              <a:defRPr sz="1800">
                <a:solidFill>
                  <a:schemeClr val="dk1"/>
                </a:solidFill>
                <a:latin typeface="Arial"/>
                <a:ea typeface="Arial"/>
                <a:cs typeface="Arial"/>
                <a:sym typeface="Arial"/>
              </a:defRPr>
            </a:lvl1pPr>
            <a:lvl2pPr indent="0" lvl="1" marL="0" marR="0" algn="l">
              <a:spcBef>
                <a:spcPts val="0"/>
              </a:spcBef>
              <a:buNone/>
              <a:defRPr sz="1800">
                <a:solidFill>
                  <a:schemeClr val="dk1"/>
                </a:solidFill>
                <a:latin typeface="Arial"/>
                <a:ea typeface="Arial"/>
                <a:cs typeface="Arial"/>
                <a:sym typeface="Arial"/>
              </a:defRPr>
            </a:lvl2pPr>
            <a:lvl3pPr indent="0" lvl="2" marL="0" marR="0" algn="l">
              <a:spcBef>
                <a:spcPts val="0"/>
              </a:spcBef>
              <a:buNone/>
              <a:defRPr sz="1800">
                <a:solidFill>
                  <a:schemeClr val="dk1"/>
                </a:solidFill>
                <a:latin typeface="Arial"/>
                <a:ea typeface="Arial"/>
                <a:cs typeface="Arial"/>
                <a:sym typeface="Arial"/>
              </a:defRPr>
            </a:lvl3pPr>
            <a:lvl4pPr indent="0" lvl="3" marL="0" marR="0" algn="l">
              <a:spcBef>
                <a:spcPts val="0"/>
              </a:spcBef>
              <a:buNone/>
              <a:defRPr sz="1800">
                <a:solidFill>
                  <a:schemeClr val="dk1"/>
                </a:solidFill>
                <a:latin typeface="Arial"/>
                <a:ea typeface="Arial"/>
                <a:cs typeface="Arial"/>
                <a:sym typeface="Arial"/>
              </a:defRPr>
            </a:lvl4pPr>
            <a:lvl5pPr indent="0" lvl="4" marL="0" marR="0" algn="l">
              <a:spcBef>
                <a:spcPts val="0"/>
              </a:spcBef>
              <a:buNone/>
              <a:defRPr sz="1800">
                <a:solidFill>
                  <a:schemeClr val="dk1"/>
                </a:solidFill>
                <a:latin typeface="Arial"/>
                <a:ea typeface="Arial"/>
                <a:cs typeface="Arial"/>
                <a:sym typeface="Arial"/>
              </a:defRPr>
            </a:lvl5pPr>
            <a:lvl6pPr indent="0" lvl="5" marL="0" marR="0" algn="l">
              <a:spcBef>
                <a:spcPts val="0"/>
              </a:spcBef>
              <a:buNone/>
              <a:defRPr sz="1800">
                <a:solidFill>
                  <a:schemeClr val="dk1"/>
                </a:solidFill>
                <a:latin typeface="Arial"/>
                <a:ea typeface="Arial"/>
                <a:cs typeface="Arial"/>
                <a:sym typeface="Arial"/>
              </a:defRPr>
            </a:lvl6pPr>
            <a:lvl7pPr indent="0" lvl="6" marL="0" marR="0" algn="l">
              <a:spcBef>
                <a:spcPts val="0"/>
              </a:spcBef>
              <a:buNone/>
              <a:defRPr sz="1800">
                <a:solidFill>
                  <a:schemeClr val="dk1"/>
                </a:solidFill>
                <a:latin typeface="Arial"/>
                <a:ea typeface="Arial"/>
                <a:cs typeface="Arial"/>
                <a:sym typeface="Arial"/>
              </a:defRPr>
            </a:lvl7pPr>
            <a:lvl8pPr indent="0" lvl="7" marL="0" marR="0" algn="l">
              <a:spcBef>
                <a:spcPts val="0"/>
              </a:spcBef>
              <a:buNone/>
              <a:defRPr sz="1800">
                <a:solidFill>
                  <a:schemeClr val="dk1"/>
                </a:solidFill>
                <a:latin typeface="Arial"/>
                <a:ea typeface="Arial"/>
                <a:cs typeface="Arial"/>
                <a:sym typeface="Arial"/>
              </a:defRPr>
            </a:lvl8pPr>
            <a:lvl9pPr indent="0" lvl="8" marL="0" marR="0" algn="l">
              <a:spcBef>
                <a:spcPts val="0"/>
              </a:spcBef>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38" name="Shape 38"/>
        <p:cNvGrpSpPr/>
        <p:nvPr/>
      </p:nvGrpSpPr>
      <p:grpSpPr>
        <a:xfrm>
          <a:off x="0" y="0"/>
          <a:ext cx="0" cy="0"/>
          <a:chOff x="0" y="0"/>
          <a:chExt cx="0" cy="0"/>
        </a:xfrm>
      </p:grpSpPr>
      <p:sp>
        <p:nvSpPr>
          <p:cNvPr id="39" name="Google Shape;39;p6"/>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6"/>
          <p:cNvSpPr txBox="1"/>
          <p:nvPr>
            <p:ph idx="1" type="body"/>
          </p:nvPr>
        </p:nvSpPr>
        <p:spPr>
          <a:xfrm>
            <a:off x="457200" y="1599840"/>
            <a:ext cx="82296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41" name="Shape 41"/>
        <p:cNvGrpSpPr/>
        <p:nvPr/>
      </p:nvGrpSpPr>
      <p:grpSpPr>
        <a:xfrm>
          <a:off x="0" y="0"/>
          <a:ext cx="0" cy="0"/>
          <a:chOff x="0" y="0"/>
          <a:chExt cx="0" cy="0"/>
        </a:xfrm>
      </p:grpSpPr>
      <p:sp>
        <p:nvSpPr>
          <p:cNvPr id="42" name="Google Shape;42;p7"/>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7"/>
          <p:cNvSpPr txBox="1"/>
          <p:nvPr>
            <p:ph idx="1" type="subTitle"/>
          </p:nvPr>
        </p:nvSpPr>
        <p:spPr>
          <a:xfrm>
            <a:off x="457200" y="1599840"/>
            <a:ext cx="8229600" cy="453060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8"/>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46" name="Shape 46"/>
        <p:cNvGrpSpPr/>
        <p:nvPr/>
      </p:nvGrpSpPr>
      <p:grpSpPr>
        <a:xfrm>
          <a:off x="0" y="0"/>
          <a:ext cx="0" cy="0"/>
          <a:chOff x="0" y="0"/>
          <a:chExt cx="0" cy="0"/>
        </a:xfrm>
      </p:grpSpPr>
      <p:sp>
        <p:nvSpPr>
          <p:cNvPr id="47" name="Google Shape;47;p9"/>
          <p:cNvSpPr txBox="1"/>
          <p:nvPr>
            <p:ph idx="1" type="subTitle"/>
          </p:nvPr>
        </p:nvSpPr>
        <p:spPr>
          <a:xfrm>
            <a:off x="457200" y="277920"/>
            <a:ext cx="8229600" cy="528444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48" name="Shape 48"/>
        <p:cNvGrpSpPr/>
        <p:nvPr/>
      </p:nvGrpSpPr>
      <p:grpSpPr>
        <a:xfrm>
          <a:off x="0" y="0"/>
          <a:ext cx="0" cy="0"/>
          <a:chOff x="0" y="0"/>
          <a:chExt cx="0" cy="0"/>
        </a:xfrm>
      </p:grpSpPr>
      <p:sp>
        <p:nvSpPr>
          <p:cNvPr id="49" name="Google Shape;49;p10"/>
          <p:cNvSpPr txBox="1"/>
          <p:nvPr>
            <p:ph type="title"/>
          </p:nvPr>
        </p:nvSpPr>
        <p:spPr>
          <a:xfrm>
            <a:off x="457200" y="277920"/>
            <a:ext cx="8229600" cy="1374120"/>
          </a:xfrm>
          <a:prstGeom prst="rect">
            <a:avLst/>
          </a:prstGeom>
          <a:noFill/>
          <a:ln>
            <a:noFill/>
          </a:ln>
        </p:spPr>
        <p:txBody>
          <a:bodyPr anchorCtr="0" anchor="t" bIns="46800" lIns="90000" spcFirstLastPara="1" rIns="90000" wrap="square" tIns="4680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10"/>
          <p:cNvSpPr txBox="1"/>
          <p:nvPr>
            <p:ph idx="1" type="body"/>
          </p:nvPr>
        </p:nvSpPr>
        <p:spPr>
          <a:xfrm>
            <a:off x="457200" y="159984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1" name="Google Shape;51;p10"/>
          <p:cNvSpPr txBox="1"/>
          <p:nvPr>
            <p:ph idx="2" type="body"/>
          </p:nvPr>
        </p:nvSpPr>
        <p:spPr>
          <a:xfrm>
            <a:off x="4674240" y="1599840"/>
            <a:ext cx="40158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2" name="Google Shape;52;p10"/>
          <p:cNvSpPr txBox="1"/>
          <p:nvPr>
            <p:ph idx="3" type="body"/>
          </p:nvPr>
        </p:nvSpPr>
        <p:spPr>
          <a:xfrm>
            <a:off x="457200" y="3966480"/>
            <a:ext cx="4015800" cy="216108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 name="Shape 10"/>
        <p:cNvGrpSpPr/>
        <p:nvPr/>
      </p:nvGrpSpPr>
      <p:grpSpPr>
        <a:xfrm>
          <a:off x="0" y="0"/>
          <a:ext cx="0" cy="0"/>
          <a:chOff x="0" y="0"/>
          <a:chExt cx="0" cy="0"/>
        </a:xfrm>
      </p:grpSpPr>
      <p:sp>
        <p:nvSpPr>
          <p:cNvPr id="11" name="Google Shape;11;p1"/>
          <p:cNvSpPr txBox="1"/>
          <p:nvPr>
            <p:ph type="title"/>
          </p:nvPr>
        </p:nvSpPr>
        <p:spPr>
          <a:xfrm>
            <a:off x="457200" y="277920"/>
            <a:ext cx="8229600" cy="1139760"/>
          </a:xfrm>
          <a:prstGeom prst="rect">
            <a:avLst/>
          </a:prstGeom>
          <a:noFill/>
          <a:ln>
            <a:noFill/>
          </a:ln>
        </p:spPr>
        <p:txBody>
          <a:bodyPr anchorCtr="0" anchor="t" bIns="46800" lIns="90000" spcFirstLastPara="1" rIns="90000" wrap="square" tIns="46800">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457200" y="1599840"/>
            <a:ext cx="8229600" cy="4530600"/>
          </a:xfrm>
          <a:prstGeom prst="rect">
            <a:avLst/>
          </a:prstGeom>
          <a:noFill/>
          <a:ln>
            <a:noFill/>
          </a:ln>
        </p:spPr>
        <p:txBody>
          <a:bodyPr anchorCtr="0" anchor="t" bIns="46800" lIns="90000" spcFirstLastPara="1" rIns="90000" wrap="square" tIns="4680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
        <p:nvSpPr>
          <p:cNvPr id="13" name="Google Shape;13;p1"/>
          <p:cNvSpPr txBox="1"/>
          <p:nvPr>
            <p:ph idx="10" type="dt"/>
          </p:nvPr>
        </p:nvSpPr>
        <p:spPr>
          <a:xfrm>
            <a:off x="456840" y="6243480"/>
            <a:ext cx="2133720" cy="457200"/>
          </a:xfrm>
          <a:prstGeom prst="rect">
            <a:avLst/>
          </a:prstGeom>
          <a:noFill/>
          <a:ln>
            <a:noFill/>
          </a:ln>
        </p:spPr>
        <p:txBody>
          <a:bodyPr anchorCtr="0" anchor="b" bIns="46800" lIns="90000" spcFirstLastPara="1" rIns="90000" wrap="square" tIns="4680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
          <p:cNvSpPr txBox="1"/>
          <p:nvPr>
            <p:ph idx="11" type="ftr"/>
          </p:nvPr>
        </p:nvSpPr>
        <p:spPr>
          <a:xfrm>
            <a:off x="3124080" y="6248520"/>
            <a:ext cx="2895840" cy="457200"/>
          </a:xfrm>
          <a:prstGeom prst="rect">
            <a:avLst/>
          </a:prstGeom>
          <a:noFill/>
          <a:ln>
            <a:noFill/>
          </a:ln>
        </p:spPr>
        <p:txBody>
          <a:bodyPr anchorCtr="0" anchor="b" bIns="46800" lIns="90000" spcFirstLastPara="1" rIns="90000" wrap="square" tIns="4680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 name="Google Shape;15;p1"/>
          <p:cNvSpPr txBox="1"/>
          <p:nvPr>
            <p:ph idx="12" type="sldNum"/>
          </p:nvPr>
        </p:nvSpPr>
        <p:spPr>
          <a:xfrm>
            <a:off x="6552720" y="6243480"/>
            <a:ext cx="2133720" cy="457200"/>
          </a:xfrm>
          <a:prstGeom prst="rect">
            <a:avLst/>
          </a:prstGeom>
          <a:noFill/>
          <a:ln>
            <a:noFill/>
          </a:ln>
        </p:spPr>
        <p:txBody>
          <a:bodyPr anchorCtr="0" anchor="b" bIns="46800" lIns="90000" spcFirstLastPara="1" rIns="90000" wrap="square" tIns="46800">
            <a:noAutofit/>
          </a:bodyPr>
          <a:lstStyle>
            <a:lvl1pPr indent="0" lvl="0"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1pPr>
            <a:lvl2pPr indent="0" lvl="1"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2pPr>
            <a:lvl3pPr indent="0" lvl="2"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3pPr>
            <a:lvl4pPr indent="0" lvl="3"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4pPr>
            <a:lvl5pPr indent="0" lvl="4"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5pPr>
            <a:lvl6pPr indent="0" lvl="5"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6pPr>
            <a:lvl7pPr indent="0" lvl="6"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7pPr>
            <a:lvl8pPr indent="0" lvl="7"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8pPr>
            <a:lvl9pPr indent="0" lvl="8" marL="0" marR="0" rtl="0" algn="r">
              <a:lnSpc>
                <a:spcPct val="100000"/>
              </a:lnSpc>
              <a:spcBef>
                <a:spcPts val="0"/>
              </a:spcBef>
              <a:buNone/>
              <a:defRPr b="0" i="0" sz="1200" u="none" cap="none" strike="noStrike">
                <a:solidFill>
                  <a:srgbClr val="000000"/>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ru-RU"/>
              <a:t>‹#›</a:t>
            </a:fld>
            <a:endParaRPr>
              <a:latin typeface="Arial"/>
              <a:ea typeface="Arial"/>
              <a:cs typeface="Arial"/>
              <a:sym typeface="Arial"/>
            </a:endParaRPr>
          </a:p>
        </p:txBody>
      </p:sp>
      <p:sp>
        <p:nvSpPr>
          <p:cNvPr id="16" name="Google Shape;16;p1"/>
          <p:cNvSpPr/>
          <p:nvPr/>
        </p:nvSpPr>
        <p:spPr>
          <a:xfrm>
            <a:off x="380880" y="228600"/>
            <a:ext cx="8229600" cy="609480"/>
          </a:xfrm>
          <a:custGeom>
            <a:rect b="b" l="l" r="r" t="t"/>
            <a:pathLst>
              <a:path extrusionOk="0" h="1000" w="1000">
                <a:moveTo>
                  <a:pt x="0" y="1000"/>
                </a:moveTo>
                <a:lnTo>
                  <a:pt x="0" y="0"/>
                </a:lnTo>
                <a:lnTo>
                  <a:pt x="1000" y="0"/>
                </a:lnTo>
              </a:path>
            </a:pathLst>
          </a:custGeom>
          <a:noFill/>
          <a:ln cap="flat" cmpd="sng" w="19075">
            <a:solidFill>
              <a:srgbClr val="CC9900"/>
            </a:solidFill>
            <a:prstDash val="solid"/>
            <a:miter lim="8000"/>
            <a:headEnd len="sm" w="sm" type="none"/>
            <a:tailEnd len="sm" w="sm" type="none"/>
          </a:ln>
        </p:spPr>
      </p:sp>
      <p:cxnSp>
        <p:nvCxnSpPr>
          <p:cNvPr id="17" name="Google Shape;17;p1"/>
          <p:cNvCxnSpPr/>
          <p:nvPr/>
        </p:nvCxnSpPr>
        <p:spPr>
          <a:xfrm>
            <a:off x="457200" y="6172200"/>
            <a:ext cx="8229600" cy="0"/>
          </a:xfrm>
          <a:prstGeom prst="straightConnector1">
            <a:avLst/>
          </a:prstGeom>
          <a:noFill/>
          <a:ln cap="flat" cmpd="sng" w="19075">
            <a:solidFill>
              <a:srgbClr val="CC9900"/>
            </a:solidFill>
            <a:prstDash val="solid"/>
            <a:miter lim="8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jp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jpg"/><Relationship Id="rId4" Type="http://schemas.openxmlformats.org/officeDocument/2006/relationships/image" Target="../media/image13.jpg"/><Relationship Id="rId5" Type="http://schemas.openxmlformats.org/officeDocument/2006/relationships/image" Target="../media/image6.jpg"/><Relationship Id="rId6" Type="http://schemas.openxmlformats.org/officeDocument/2006/relationships/image" Target="../media/image2.jpg"/><Relationship Id="rId7"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nvSpPr>
        <p:spPr>
          <a:xfrm>
            <a:off x="395280" y="549000"/>
            <a:ext cx="4176600" cy="4530600"/>
          </a:xfrm>
          <a:prstGeom prst="rect">
            <a:avLst/>
          </a:prstGeom>
          <a:noFill/>
          <a:ln>
            <a:noFill/>
          </a:ln>
        </p:spPr>
        <p:txBody>
          <a:bodyPr anchorCtr="0" anchor="b" bIns="45700" lIns="91425" spcFirstLastPara="1" rIns="91425" wrap="square" tIns="45700">
            <a:normAutofit/>
          </a:bodyPr>
          <a:lstStyle/>
          <a:p>
            <a:pPr indent="-342719" lvl="0" marL="342719" marR="0" rtl="0" algn="ctr">
              <a:spcBef>
                <a:spcPts val="0"/>
              </a:spcBef>
              <a:spcAft>
                <a:spcPts val="0"/>
              </a:spcAft>
              <a:buNone/>
            </a:pPr>
            <a:r>
              <a:rPr b="0" i="0" lang="ru-RU" sz="3600" u="none" cap="none" strike="noStrike">
                <a:solidFill>
                  <a:srgbClr val="3B812F"/>
                </a:solidFill>
                <a:latin typeface="Arial"/>
                <a:ea typeface="Arial"/>
                <a:cs typeface="Arial"/>
                <a:sym typeface="Arial"/>
              </a:rPr>
              <a:t>A voice in a person's life </a:t>
            </a:r>
            <a:endParaRPr b="0" i="0" sz="3600" u="none" cap="none" strike="noStrike">
              <a:solidFill>
                <a:srgbClr val="000000"/>
              </a:solidFill>
              <a:latin typeface="Arial"/>
              <a:ea typeface="Arial"/>
              <a:cs typeface="Arial"/>
              <a:sym typeface="Arial"/>
            </a:endParaRPr>
          </a:p>
          <a:p>
            <a:pPr indent="-342719" lvl="0" marL="342719" marR="0" rtl="0" algn="l">
              <a:spcBef>
                <a:spcPts val="899"/>
              </a:spcBef>
              <a:spcAft>
                <a:spcPts val="0"/>
              </a:spcAft>
              <a:buNone/>
            </a:pPr>
            <a:r>
              <a:t/>
            </a:r>
            <a:endParaRPr b="0" i="0" sz="3600" u="none" cap="none" strike="noStrike">
              <a:solidFill>
                <a:srgbClr val="000000"/>
              </a:solidFill>
              <a:latin typeface="Arial"/>
              <a:ea typeface="Arial"/>
              <a:cs typeface="Arial"/>
              <a:sym typeface="Arial"/>
            </a:endParaRPr>
          </a:p>
          <a:p>
            <a:pPr indent="-342719" lvl="0" marL="342719" marR="0" rtl="0" algn="ctr">
              <a:spcBef>
                <a:spcPts val="899"/>
              </a:spcBef>
              <a:spcAft>
                <a:spcPts val="0"/>
              </a:spcAft>
              <a:buNone/>
            </a:pPr>
            <a:r>
              <a:t/>
            </a:r>
            <a:endParaRPr b="0" i="0" sz="3600" u="none" cap="none" strike="noStrike">
              <a:solidFill>
                <a:srgbClr val="000000"/>
              </a:solidFill>
              <a:latin typeface="Arial"/>
              <a:ea typeface="Arial"/>
              <a:cs typeface="Arial"/>
              <a:sym typeface="Arial"/>
            </a:endParaRPr>
          </a:p>
          <a:p>
            <a:pPr indent="-342719" lvl="0" marL="342719" marR="0" rtl="0" algn="l">
              <a:spcBef>
                <a:spcPts val="598"/>
              </a:spcBef>
              <a:spcAft>
                <a:spcPts val="0"/>
              </a:spcAft>
              <a:buNone/>
            </a:pPr>
            <a:r>
              <a:rPr b="0" i="0" lang="ru-RU" sz="2400" u="none" cap="none" strike="noStrike">
                <a:solidFill>
                  <a:srgbClr val="000000"/>
                </a:solidFill>
                <a:latin typeface="Arial"/>
                <a:ea typeface="Arial"/>
                <a:cs typeface="Arial"/>
                <a:sym typeface="Arial"/>
              </a:rPr>
              <a:t>Candidate of Medical Sciences Dobronravova Irina Vladimirovna</a:t>
            </a:r>
            <a:endParaRPr b="0" i="0" sz="2400" u="none" cap="none" strike="noStrike">
              <a:solidFill>
                <a:srgbClr val="000000"/>
              </a:solidFill>
              <a:latin typeface="Arial"/>
              <a:ea typeface="Arial"/>
              <a:cs typeface="Arial"/>
              <a:sym typeface="Arial"/>
            </a:endParaRPr>
          </a:p>
          <a:p>
            <a:pPr indent="-243659" lvl="0" marL="342719" marR="0" rtl="0" algn="l">
              <a:spcBef>
                <a:spcPts val="598"/>
              </a:spcBef>
              <a:spcAft>
                <a:spcPts val="0"/>
              </a:spcAft>
              <a:buClr>
                <a:srgbClr val="CC9900"/>
              </a:buClr>
              <a:buSzPts val="1560"/>
              <a:buFont typeface="Noto Sans Symbols"/>
              <a:buNone/>
            </a:pPr>
            <a:r>
              <a:t/>
            </a:r>
            <a:endParaRPr b="0" i="0" sz="2400" u="none" cap="none" strike="noStrike">
              <a:solidFill>
                <a:srgbClr val="000000"/>
              </a:solidFill>
              <a:latin typeface="Arial"/>
              <a:ea typeface="Arial"/>
              <a:cs typeface="Arial"/>
              <a:sym typeface="Arial"/>
            </a:endParaRPr>
          </a:p>
        </p:txBody>
      </p:sp>
      <p:sp>
        <p:nvSpPr>
          <p:cNvPr id="86" name="Google Shape;86;p16"/>
          <p:cNvSpPr txBox="1"/>
          <p:nvPr/>
        </p:nvSpPr>
        <p:spPr>
          <a:xfrm>
            <a:off x="4648320" y="1599840"/>
            <a:ext cx="4038600" cy="2189100"/>
          </a:xfrm>
          <a:prstGeom prst="rect">
            <a:avLst/>
          </a:prstGeom>
          <a:noFill/>
          <a:ln>
            <a:noFill/>
          </a:ln>
        </p:spPr>
        <p:txBody>
          <a:bodyPr anchorCtr="0" anchor="t" bIns="45700" lIns="91425" spcFirstLastPara="1" rIns="91425" wrap="square" tIns="45700">
            <a:normAutofit/>
          </a:bodyPr>
          <a:lstStyle/>
          <a:p>
            <a:pPr indent="-218894" lvl="0" marL="342719" marR="0" rtl="0" algn="l">
              <a:spcBef>
                <a:spcPts val="0"/>
              </a:spcBef>
              <a:spcAft>
                <a:spcPts val="0"/>
              </a:spcAft>
              <a:buClr>
                <a:srgbClr val="CC9900"/>
              </a:buClr>
              <a:buSzPts val="1950"/>
              <a:buFont typeface="Noto Sans Symbols"/>
              <a:buNone/>
            </a:pPr>
            <a:r>
              <a:t/>
            </a:r>
            <a:endParaRPr b="0" i="0" sz="3000" u="none" cap="none" strike="noStrike">
              <a:solidFill>
                <a:srgbClr val="000000"/>
              </a:solidFill>
              <a:latin typeface="Arial"/>
              <a:ea typeface="Arial"/>
              <a:cs typeface="Arial"/>
              <a:sym typeface="Arial"/>
            </a:endParaRPr>
          </a:p>
          <a:p>
            <a:pPr indent="-218894" lvl="0" marL="342719" marR="0" rtl="0" algn="l">
              <a:spcBef>
                <a:spcPts val="774"/>
              </a:spcBef>
              <a:spcAft>
                <a:spcPts val="0"/>
              </a:spcAft>
              <a:buClr>
                <a:srgbClr val="CC9900"/>
              </a:buClr>
              <a:buSzPts val="1950"/>
              <a:buFont typeface="Noto Sans Symbols"/>
              <a:buNone/>
            </a:pPr>
            <a:r>
              <a:t/>
            </a:r>
            <a:endParaRPr b="0" i="0" sz="3000" u="none" cap="none" strike="noStrike">
              <a:solidFill>
                <a:srgbClr val="000000"/>
              </a:solidFill>
              <a:latin typeface="Arial"/>
              <a:ea typeface="Arial"/>
              <a:cs typeface="Arial"/>
              <a:sym typeface="Arial"/>
            </a:endParaRPr>
          </a:p>
        </p:txBody>
      </p:sp>
      <p:sp>
        <p:nvSpPr>
          <p:cNvPr id="87" name="Google Shape;87;p16"/>
          <p:cNvSpPr txBox="1"/>
          <p:nvPr/>
        </p:nvSpPr>
        <p:spPr>
          <a:xfrm>
            <a:off x="2700000" y="5157360"/>
            <a:ext cx="6985200" cy="97320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None/>
            </a:pPr>
            <a:r>
              <a:rPr b="1" i="0" lang="ru-RU" sz="2100" u="none" cap="none" strike="noStrike">
                <a:solidFill>
                  <a:srgbClr val="000000"/>
                </a:solidFill>
                <a:latin typeface="Arial"/>
                <a:ea typeface="Arial"/>
                <a:cs typeface="Arial"/>
                <a:sym typeface="Arial"/>
              </a:rPr>
              <a:t>"A well spoken word is already music".</a:t>
            </a:r>
            <a:endParaRPr b="0" sz="2100" strike="noStrike">
              <a:solidFill>
                <a:srgbClr val="000000"/>
              </a:solidFill>
              <a:latin typeface="Arial"/>
              <a:ea typeface="Arial"/>
              <a:cs typeface="Arial"/>
              <a:sym typeface="Arial"/>
            </a:endParaRPr>
          </a:p>
          <a:p>
            <a:pPr indent="-342719" lvl="0" marL="342719" marR="0" rtl="0" algn="l">
              <a:spcBef>
                <a:spcPts val="524"/>
              </a:spcBef>
              <a:spcAft>
                <a:spcPts val="0"/>
              </a:spcAft>
              <a:buNone/>
            </a:pPr>
            <a:r>
              <a:rPr b="1" lang="ru-RU" sz="2100" strike="noStrike">
                <a:solidFill>
                  <a:srgbClr val="000000"/>
                </a:solidFill>
                <a:latin typeface="Arial"/>
                <a:ea typeface="Arial"/>
                <a:cs typeface="Arial"/>
                <a:sym typeface="Arial"/>
              </a:rPr>
              <a:t>                                             K.S. Stanislavsky.</a:t>
            </a:r>
            <a:endParaRPr b="0" sz="2100" strike="noStrike">
              <a:solidFill>
                <a:srgbClr val="000000"/>
              </a:solidFill>
              <a:latin typeface="Arial"/>
              <a:ea typeface="Arial"/>
              <a:cs typeface="Arial"/>
              <a:sym typeface="Arial"/>
            </a:endParaRPr>
          </a:p>
        </p:txBody>
      </p:sp>
      <p:pic>
        <p:nvPicPr>
          <p:cNvPr descr="птичка 3" id="88" name="Google Shape;88;p16"/>
          <p:cNvPicPr preferRelativeResize="0"/>
          <p:nvPr/>
        </p:nvPicPr>
        <p:blipFill rotWithShape="1">
          <a:blip r:embed="rId3">
            <a:alphaModFix/>
          </a:blip>
          <a:srcRect b="0" l="0" r="0" t="0"/>
          <a:stretch/>
        </p:blipFill>
        <p:spPr>
          <a:xfrm>
            <a:off x="4716016" y="404640"/>
            <a:ext cx="4103985" cy="4680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nvSpPr>
        <p:spPr>
          <a:xfrm>
            <a:off x="395536" y="476672"/>
            <a:ext cx="4176600" cy="5977200"/>
          </a:xfrm>
          <a:prstGeom prst="rect">
            <a:avLst/>
          </a:prstGeom>
          <a:noFill/>
          <a:ln>
            <a:noFill/>
          </a:ln>
        </p:spPr>
        <p:txBody>
          <a:bodyPr anchorCtr="0" anchor="t" bIns="45700" lIns="91425" spcFirstLastPara="1" rIns="91425" wrap="square" tIns="45700">
            <a:normAutofit/>
          </a:bodyPr>
          <a:lstStyle/>
          <a:p>
            <a:pPr indent="-342719" lvl="0" marL="342719" marR="0" rtl="0" algn="l">
              <a:lnSpc>
                <a:spcPct val="90000"/>
              </a:lnSpc>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The first works laying the foundations of laryngology and phoniatrics appeared in the second half of the 19th century. These were the works of D.I. Koshlakov, M.P. Simanovsky, E.M. Malyutin, M.S. Erbstein and others.</a:t>
            </a:r>
            <a:endParaRPr b="0" sz="2200" strike="noStrike">
              <a:solidFill>
                <a:srgbClr val="000000"/>
              </a:solidFill>
              <a:latin typeface="Arial"/>
              <a:ea typeface="Arial"/>
              <a:cs typeface="Arial"/>
              <a:sym typeface="Arial"/>
            </a:endParaRPr>
          </a:p>
          <a:p>
            <a:pPr indent="-342719" lvl="0" marL="342719" marR="0" rtl="0" algn="l">
              <a:lnSpc>
                <a:spcPct val="90000"/>
              </a:lnSpc>
              <a:spcBef>
                <a:spcPts val="55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The invention of the laryngeal mirror played a major role in the development of laryngology and later phoniatrics. It is thought to have been invented by the English doctor Liston in 1840. </a:t>
            </a:r>
            <a:endParaRPr b="0" sz="2200" strike="noStrike">
              <a:solidFill>
                <a:srgbClr val="000000"/>
              </a:solidFill>
              <a:latin typeface="Arial"/>
              <a:ea typeface="Arial"/>
              <a:cs typeface="Arial"/>
              <a:sym typeface="Arial"/>
            </a:endParaRPr>
          </a:p>
        </p:txBody>
      </p:sp>
      <p:pic>
        <p:nvPicPr>
          <p:cNvPr descr="гортанное зеркало" id="147" name="Google Shape;147;p25"/>
          <p:cNvPicPr preferRelativeResize="0"/>
          <p:nvPr/>
        </p:nvPicPr>
        <p:blipFill rotWithShape="1">
          <a:blip r:embed="rId3">
            <a:alphaModFix/>
          </a:blip>
          <a:srcRect b="0" l="0" r="0" t="0"/>
          <a:stretch/>
        </p:blipFill>
        <p:spPr>
          <a:xfrm>
            <a:off x="5364000" y="476280"/>
            <a:ext cx="2592720" cy="1873080"/>
          </a:xfrm>
          <a:prstGeom prst="rect">
            <a:avLst/>
          </a:prstGeom>
          <a:noFill/>
          <a:ln>
            <a:noFill/>
          </a:ln>
        </p:spPr>
      </p:pic>
      <p:sp>
        <p:nvSpPr>
          <p:cNvPr id="148" name="Google Shape;148;p25"/>
          <p:cNvSpPr/>
          <p:nvPr/>
        </p:nvSpPr>
        <p:spPr>
          <a:xfrm>
            <a:off x="4500720" y="2421000"/>
            <a:ext cx="4429200" cy="3417600"/>
          </a:xfrm>
          <a:prstGeom prst="rect">
            <a:avLst/>
          </a:prstGeom>
          <a:noFill/>
          <a:ln>
            <a:noFill/>
          </a:ln>
        </p:spPr>
        <p:txBody>
          <a:bodyPr anchorCtr="0" anchor="t" bIns="46800" lIns="90000" spcFirstLastPara="1" rIns="90000" wrap="square" tIns="46800">
            <a:noAutofit/>
          </a:bodyPr>
          <a:lstStyle/>
          <a:p>
            <a:pPr indent="0" lvl="0" marL="0" marR="0" rtl="0" algn="l">
              <a:spcBef>
                <a:spcPts val="0"/>
              </a:spcBef>
              <a:spcAft>
                <a:spcPts val="0"/>
              </a:spcAft>
              <a:buNone/>
            </a:pPr>
            <a:r>
              <a:t/>
            </a:r>
            <a:endParaRPr b="0" sz="22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900"/>
              <a:buFont typeface="Noto Sans Symbols"/>
              <a:buChar char="●"/>
            </a:pPr>
            <a:r>
              <a:rPr b="0" lang="ru-RU" sz="2000" strike="noStrike">
                <a:solidFill>
                  <a:srgbClr val="000000"/>
                </a:solidFill>
                <a:latin typeface="Arial"/>
                <a:ea typeface="Arial"/>
                <a:cs typeface="Arial"/>
                <a:sym typeface="Arial"/>
              </a:rPr>
              <a:t>However, many manuals give priority in the invention of the laryngeal mirror to voice teacher and voice researcher Manuel Garcia, who reported on the use of a laryngeal mirror for this purpose in his 1854 report "Observations on the Human Voice" in London. </a:t>
            </a:r>
            <a:endParaRPr b="0" sz="2000"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6"/>
          <p:cNvSpPr txBox="1"/>
          <p:nvPr/>
        </p:nvSpPr>
        <p:spPr>
          <a:xfrm>
            <a:off x="610920" y="404280"/>
            <a:ext cx="4824300" cy="28083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365"/>
              <a:buFont typeface="Noto Sans Symbols"/>
              <a:buChar char="■"/>
            </a:pPr>
            <a:r>
              <a:rPr b="0" lang="ru-RU" sz="2100" strike="noStrike">
                <a:solidFill>
                  <a:srgbClr val="000000"/>
                </a:solidFill>
                <a:latin typeface="Arial"/>
                <a:ea typeface="Arial"/>
                <a:cs typeface="Arial"/>
                <a:sym typeface="Arial"/>
              </a:rPr>
              <a:t>Manuel Garcia grew up in a musical family. His father was a famous tenor, composer and singing teacher. Manuel Garcia's sisters, Maria Malibran and Polina Viardo, were excellent singers.</a:t>
            </a:r>
            <a:endParaRPr b="0" sz="2100" strike="noStrike">
              <a:solidFill>
                <a:srgbClr val="000000"/>
              </a:solidFill>
              <a:latin typeface="Arial"/>
              <a:ea typeface="Arial"/>
              <a:cs typeface="Arial"/>
              <a:sym typeface="Arial"/>
            </a:endParaRPr>
          </a:p>
        </p:txBody>
      </p:sp>
      <p:sp>
        <p:nvSpPr>
          <p:cNvPr id="154" name="Google Shape;154;p26"/>
          <p:cNvSpPr txBox="1"/>
          <p:nvPr/>
        </p:nvSpPr>
        <p:spPr>
          <a:xfrm>
            <a:off x="4500720" y="2923920"/>
            <a:ext cx="4397100" cy="30972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In musical circles, Manuel Garcia was known not only as a vocal teacher and the man who first saw his vocal folds, but also as the author of the invention of the laryngeal mirror.</a:t>
            </a:r>
            <a:endParaRPr b="0" sz="2200" strike="noStrike">
              <a:solidFill>
                <a:srgbClr val="000000"/>
              </a:solidFill>
              <a:latin typeface="Arial"/>
              <a:ea typeface="Arial"/>
              <a:cs typeface="Arial"/>
              <a:sym typeface="Arial"/>
            </a:endParaRPr>
          </a:p>
        </p:txBody>
      </p:sp>
      <p:pic>
        <p:nvPicPr>
          <p:cNvPr descr="Maria_Malibran_1" id="155" name="Google Shape;155;p26"/>
          <p:cNvPicPr preferRelativeResize="0"/>
          <p:nvPr/>
        </p:nvPicPr>
        <p:blipFill rotWithShape="1">
          <a:blip r:embed="rId3">
            <a:alphaModFix/>
          </a:blip>
          <a:srcRect b="0" l="0" r="0" t="0"/>
          <a:stretch/>
        </p:blipFill>
        <p:spPr>
          <a:xfrm>
            <a:off x="5878440" y="333360"/>
            <a:ext cx="2149560" cy="2448000"/>
          </a:xfrm>
          <a:prstGeom prst="rect">
            <a:avLst/>
          </a:prstGeom>
          <a:noFill/>
          <a:ln>
            <a:noFill/>
          </a:ln>
        </p:spPr>
      </p:pic>
      <p:pic>
        <p:nvPicPr>
          <p:cNvPr descr="полина виардо, портрет" id="156" name="Google Shape;156;p26"/>
          <p:cNvPicPr preferRelativeResize="0"/>
          <p:nvPr/>
        </p:nvPicPr>
        <p:blipFill rotWithShape="1">
          <a:blip r:embed="rId4">
            <a:alphaModFix/>
          </a:blip>
          <a:srcRect b="0" l="0" r="0" t="0"/>
          <a:stretch/>
        </p:blipFill>
        <p:spPr>
          <a:xfrm>
            <a:off x="1187280" y="3068960"/>
            <a:ext cx="2880000" cy="28811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7"/>
          <p:cNvSpPr txBox="1"/>
          <p:nvPr/>
        </p:nvSpPr>
        <p:spPr>
          <a:xfrm>
            <a:off x="4499992" y="620688"/>
            <a:ext cx="4325700" cy="57597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In Russia, the famous otolaryngologist K.A. Rauchfus, who worked in St Petersburg, was the first to use a laryngeal mirror in 1860. He was the first to describe submucosal laryngitis using laryngoscopy, and in 1861 he performed a thyroid cartilage dissection and removed a laryngeal tumour. His work helped to clarify the different aetiologies of laryngeal stenosis.</a:t>
            </a:r>
            <a:endParaRPr b="0" sz="2200" strike="noStrike">
              <a:solidFill>
                <a:srgbClr val="000000"/>
              </a:solidFill>
              <a:latin typeface="Arial"/>
              <a:ea typeface="Arial"/>
              <a:cs typeface="Arial"/>
              <a:sym typeface="Arial"/>
            </a:endParaRPr>
          </a:p>
        </p:txBody>
      </p:sp>
      <p:pic>
        <p:nvPicPr>
          <p:cNvPr descr="ларингоскопия" id="162" name="Google Shape;162;p27"/>
          <p:cNvPicPr preferRelativeResize="0"/>
          <p:nvPr/>
        </p:nvPicPr>
        <p:blipFill rotWithShape="1">
          <a:blip r:embed="rId3">
            <a:alphaModFix/>
          </a:blip>
          <a:srcRect b="0" l="0" r="0" t="0"/>
          <a:stretch/>
        </p:blipFill>
        <p:spPr>
          <a:xfrm>
            <a:off x="457200" y="549360"/>
            <a:ext cx="4038480" cy="504036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8"/>
          <p:cNvSpPr txBox="1"/>
          <p:nvPr/>
        </p:nvSpPr>
        <p:spPr>
          <a:xfrm>
            <a:off x="323528" y="332656"/>
            <a:ext cx="4968600" cy="5905500"/>
          </a:xfrm>
          <a:prstGeom prst="rect">
            <a:avLst/>
          </a:prstGeom>
          <a:noFill/>
          <a:ln>
            <a:noFill/>
          </a:ln>
        </p:spPr>
        <p:txBody>
          <a:bodyPr anchorCtr="0" anchor="t" bIns="45700" lIns="91425" spcFirstLastPara="1" rIns="91425" wrap="square" tIns="45700">
            <a:normAutofit/>
          </a:bodyPr>
          <a:lstStyle/>
          <a:p>
            <a:pPr indent="-342719" lvl="0" marL="342719" marR="0" rtl="0" algn="l">
              <a:lnSpc>
                <a:spcPct val="90000"/>
              </a:lnSpc>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In 1884, D.I. Koshlakov's article on laryngostroboscopy, which is still the main method for assessing the functional state of the larynx, was published in the domestic and foreign press. </a:t>
            </a:r>
            <a:endParaRPr b="0" sz="2200" strike="noStrike">
              <a:solidFill>
                <a:srgbClr val="000000"/>
              </a:solidFill>
              <a:latin typeface="Arial"/>
              <a:ea typeface="Arial"/>
              <a:cs typeface="Arial"/>
              <a:sym typeface="Arial"/>
            </a:endParaRPr>
          </a:p>
          <a:p>
            <a:pPr indent="-342719" lvl="0" marL="342719" marR="0" rtl="0" algn="l">
              <a:lnSpc>
                <a:spcPct val="90000"/>
              </a:lnSpc>
              <a:spcBef>
                <a:spcPts val="55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In 1886, D.I. Koshlakov, as a private associate professor at the therapeutic clinic of the St. Petersburg Academy of Medicine and Surgery, began to conduct practical courses in laryngology with laryngoscopy (in the course of analysis of secretions, laryngoscopy and diseases of the larynx).</a:t>
            </a:r>
            <a:endParaRPr b="0" sz="2200" strike="noStrike">
              <a:solidFill>
                <a:srgbClr val="000000"/>
              </a:solidFill>
              <a:latin typeface="Arial"/>
              <a:ea typeface="Arial"/>
              <a:cs typeface="Arial"/>
              <a:sym typeface="Arial"/>
            </a:endParaRPr>
          </a:p>
        </p:txBody>
      </p:sp>
      <p:pic>
        <p:nvPicPr>
          <p:cNvPr id="168" name="Google Shape;168;p28"/>
          <p:cNvPicPr preferRelativeResize="0"/>
          <p:nvPr/>
        </p:nvPicPr>
        <p:blipFill rotWithShape="1">
          <a:blip r:embed="rId3">
            <a:alphaModFix/>
          </a:blip>
          <a:srcRect b="0" l="0" r="0" t="0"/>
          <a:stretch/>
        </p:blipFill>
        <p:spPr>
          <a:xfrm>
            <a:off x="5364000" y="549360"/>
            <a:ext cx="3507120" cy="561636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9"/>
          <p:cNvSpPr txBox="1"/>
          <p:nvPr>
            <p:ph idx="1" type="body"/>
          </p:nvPr>
        </p:nvSpPr>
        <p:spPr>
          <a:xfrm>
            <a:off x="611560" y="332656"/>
            <a:ext cx="4464600" cy="5904000"/>
          </a:xfrm>
          <a:prstGeom prst="rect">
            <a:avLst/>
          </a:prstGeom>
          <a:noFill/>
          <a:ln>
            <a:noFill/>
          </a:ln>
        </p:spPr>
        <p:txBody>
          <a:bodyPr anchorCtr="0" anchor="t" bIns="46800" lIns="90000" spcFirstLastPara="1" rIns="90000" wrap="square" tIns="46800">
            <a:normAutofit/>
          </a:bodyPr>
          <a:lstStyle/>
          <a:p>
            <a:pPr indent="-127000" lvl="0" marL="0" rtl="0" algn="l">
              <a:spcBef>
                <a:spcPts val="0"/>
              </a:spcBef>
              <a:spcAft>
                <a:spcPts val="0"/>
              </a:spcAft>
              <a:buSzPts val="2000"/>
              <a:buFont typeface="Arial"/>
              <a:buChar char="•"/>
            </a:pPr>
            <a:r>
              <a:rPr lang="ru-RU" sz="2000"/>
              <a:t>Vocal fold vibration is the main mechanism of voice production. </a:t>
            </a:r>
            <a:endParaRPr/>
          </a:p>
          <a:p>
            <a:pPr indent="-127000" lvl="0" marL="0" rtl="0" algn="l">
              <a:spcBef>
                <a:spcPts val="0"/>
              </a:spcBef>
              <a:spcAft>
                <a:spcPts val="0"/>
              </a:spcAft>
              <a:buSzPts val="2000"/>
              <a:buFont typeface="Arial"/>
              <a:buChar char="•"/>
            </a:pPr>
            <a:r>
              <a:rPr lang="ru-RU" sz="2000"/>
              <a:t>During fluent speech, the vocal folds vibrate at a frequency of 100-300 Hz. </a:t>
            </a:r>
            <a:endParaRPr/>
          </a:p>
          <a:p>
            <a:pPr indent="-127000" lvl="0" marL="0" rtl="0" algn="l">
              <a:spcBef>
                <a:spcPts val="0"/>
              </a:spcBef>
              <a:spcAft>
                <a:spcPts val="0"/>
              </a:spcAft>
              <a:buSzPts val="2000"/>
              <a:buFont typeface="Arial"/>
              <a:buChar char="•"/>
            </a:pPr>
            <a:r>
              <a:rPr lang="ru-RU" sz="2000"/>
              <a:t>The human eye cannot see this phenomenon. This requires a special technique of high-speed photography or stroboscopy, which allows the vibration of the vocal folds to be observed and analysed.</a:t>
            </a:r>
            <a:endParaRPr/>
          </a:p>
          <a:p>
            <a:pPr indent="-127000" lvl="0" marL="0" rtl="0" algn="l">
              <a:spcBef>
                <a:spcPts val="0"/>
              </a:spcBef>
              <a:spcAft>
                <a:spcPts val="0"/>
              </a:spcAft>
              <a:buSzPts val="2000"/>
              <a:buFont typeface="Arial"/>
              <a:buChar char="•"/>
            </a:pPr>
            <a:r>
              <a:rPr lang="ru-RU" sz="2000"/>
              <a:t>Laryngoscopy mainly provides a static image that gives information about the morphology of the larynx, </a:t>
            </a:r>
            <a:endParaRPr/>
          </a:p>
        </p:txBody>
      </p:sp>
      <p:pic>
        <p:nvPicPr>
          <p:cNvPr id="174" name="Google Shape;174;p29"/>
          <p:cNvPicPr preferRelativeResize="0"/>
          <p:nvPr>
            <p:ph idx="2" type="body"/>
          </p:nvPr>
        </p:nvPicPr>
        <p:blipFill rotWithShape="1">
          <a:blip r:embed="rId3">
            <a:alphaModFix/>
          </a:blip>
          <a:srcRect b="0" l="0" r="0" t="0"/>
          <a:stretch/>
        </p:blipFill>
        <p:spPr>
          <a:xfrm>
            <a:off x="5364163" y="333375"/>
            <a:ext cx="2938500" cy="2189100"/>
          </a:xfrm>
          <a:prstGeom prst="rect">
            <a:avLst/>
          </a:prstGeom>
          <a:noFill/>
          <a:ln>
            <a:noFill/>
          </a:ln>
        </p:spPr>
      </p:pic>
      <p:sp>
        <p:nvSpPr>
          <p:cNvPr id="175" name="Google Shape;175;p29"/>
          <p:cNvSpPr txBox="1"/>
          <p:nvPr>
            <p:ph idx="3" type="body"/>
          </p:nvPr>
        </p:nvSpPr>
        <p:spPr>
          <a:xfrm>
            <a:off x="5110858" y="2708920"/>
            <a:ext cx="3781500" cy="3456000"/>
          </a:xfrm>
          <a:prstGeom prst="rect">
            <a:avLst/>
          </a:prstGeom>
          <a:noFill/>
          <a:ln>
            <a:noFill/>
          </a:ln>
        </p:spPr>
        <p:txBody>
          <a:bodyPr anchorCtr="0" anchor="t" bIns="46800" lIns="90000" spcFirstLastPara="1" rIns="90000" wrap="square" tIns="46800">
            <a:normAutofit/>
          </a:bodyPr>
          <a:lstStyle/>
          <a:p>
            <a:pPr indent="0" lvl="0" marL="0" rtl="0" algn="l">
              <a:spcBef>
                <a:spcPts val="0"/>
              </a:spcBef>
              <a:spcAft>
                <a:spcPts val="0"/>
              </a:spcAft>
              <a:buNone/>
            </a:pPr>
            <a:r>
              <a:rPr lang="ru-RU" sz="2000"/>
              <a:t>Whereas stroboscopy, and in particular microlaryngostroboscopy, provides a dynamic image that allows the kinetic function of the vocal folds to be observed and their anatomy and pathology to be studied in detail.</a:t>
            </a: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0"/>
          <p:cNvSpPr txBox="1"/>
          <p:nvPr>
            <p:ph idx="2" type="body"/>
          </p:nvPr>
        </p:nvSpPr>
        <p:spPr>
          <a:xfrm>
            <a:off x="4499992" y="548680"/>
            <a:ext cx="4225500" cy="5616600"/>
          </a:xfrm>
          <a:prstGeom prst="rect">
            <a:avLst/>
          </a:prstGeom>
          <a:noFill/>
          <a:ln>
            <a:noFill/>
          </a:ln>
        </p:spPr>
        <p:txBody>
          <a:bodyPr anchorCtr="0" anchor="t" bIns="46800" lIns="90000" spcFirstLastPara="1" rIns="90000" wrap="square" tIns="46800">
            <a:normAutofit/>
          </a:bodyPr>
          <a:lstStyle/>
          <a:p>
            <a:pPr indent="0" lvl="0" marL="0" rtl="0" algn="l">
              <a:spcBef>
                <a:spcPts val="0"/>
              </a:spcBef>
              <a:spcAft>
                <a:spcPts val="0"/>
              </a:spcAft>
              <a:buNone/>
            </a:pPr>
            <a:r>
              <a:rPr lang="ru-RU" sz="2000"/>
              <a:t>Vocal fold vibration is determined by the following parameters</a:t>
            </a:r>
            <a:endParaRPr/>
          </a:p>
          <a:p>
            <a:pPr indent="-127000" lvl="0" marL="0" rtl="0" algn="l">
              <a:spcBef>
                <a:spcPts val="0"/>
              </a:spcBef>
              <a:spcAft>
                <a:spcPts val="0"/>
              </a:spcAft>
              <a:buSzPts val="2000"/>
              <a:buChar char="-"/>
            </a:pPr>
            <a:r>
              <a:rPr lang="ru-RU" sz="2000"/>
              <a:t> Synchronicity </a:t>
            </a:r>
            <a:endParaRPr/>
          </a:p>
          <a:p>
            <a:pPr indent="-127000" lvl="0" marL="0" rtl="0" algn="l">
              <a:spcBef>
                <a:spcPts val="0"/>
              </a:spcBef>
              <a:spcAft>
                <a:spcPts val="0"/>
              </a:spcAft>
              <a:buSzPts val="2000"/>
              <a:buChar char="-"/>
            </a:pPr>
            <a:r>
              <a:rPr lang="ru-RU" sz="2000"/>
              <a:t> Symmetry of vocal fold movements; </a:t>
            </a:r>
            <a:endParaRPr/>
          </a:p>
          <a:p>
            <a:pPr indent="-127000" lvl="0" marL="0" rtl="0" algn="l">
              <a:spcBef>
                <a:spcPts val="0"/>
              </a:spcBef>
              <a:spcAft>
                <a:spcPts val="0"/>
              </a:spcAft>
              <a:buSzPts val="2000"/>
              <a:buChar char="-"/>
            </a:pPr>
            <a:r>
              <a:rPr lang="ru-RU" sz="2000"/>
              <a:t> Amplitude of the vibrations;</a:t>
            </a:r>
            <a:endParaRPr/>
          </a:p>
          <a:p>
            <a:pPr indent="-127000" lvl="0" marL="0" rtl="0" algn="l">
              <a:spcBef>
                <a:spcPts val="0"/>
              </a:spcBef>
              <a:spcAft>
                <a:spcPts val="0"/>
              </a:spcAft>
              <a:buSzPts val="2000"/>
              <a:buChar char="-"/>
            </a:pPr>
            <a:r>
              <a:rPr lang="ru-RU" sz="2000"/>
              <a:t> a symptom of mucosal displacement; </a:t>
            </a:r>
            <a:endParaRPr/>
          </a:p>
          <a:p>
            <a:pPr indent="-127000" lvl="0" marL="0" rtl="0" algn="l">
              <a:spcBef>
                <a:spcPts val="0"/>
              </a:spcBef>
              <a:spcAft>
                <a:spcPts val="0"/>
              </a:spcAft>
              <a:buSzPts val="2000"/>
              <a:buChar char="-"/>
            </a:pPr>
            <a:r>
              <a:rPr lang="ru-RU" sz="2000"/>
              <a:t> Direction of vibration (vertical, horizontal); </a:t>
            </a:r>
            <a:endParaRPr/>
          </a:p>
          <a:p>
            <a:pPr indent="-127000" lvl="0" marL="0" rtl="0" algn="l">
              <a:spcBef>
                <a:spcPts val="0"/>
              </a:spcBef>
              <a:spcAft>
                <a:spcPts val="0"/>
              </a:spcAft>
              <a:buSzPts val="2000"/>
              <a:buChar char="-"/>
            </a:pPr>
            <a:r>
              <a:rPr lang="ru-RU" sz="2000"/>
              <a:t> Closing the vocal cords, </a:t>
            </a:r>
            <a:endParaRPr/>
          </a:p>
          <a:p>
            <a:pPr indent="-127000" lvl="0" marL="0" rtl="0" algn="l">
              <a:spcBef>
                <a:spcPts val="0"/>
              </a:spcBef>
              <a:spcAft>
                <a:spcPts val="0"/>
              </a:spcAft>
              <a:buSzPts val="2000"/>
              <a:buChar char="-"/>
            </a:pPr>
            <a:r>
              <a:rPr lang="ru-RU" sz="2000"/>
              <a:t> Contact surface and its shape; </a:t>
            </a:r>
            <a:endParaRPr/>
          </a:p>
          <a:p>
            <a:pPr indent="-127000" lvl="0" marL="0" rtl="0" algn="l">
              <a:spcBef>
                <a:spcPts val="0"/>
              </a:spcBef>
              <a:spcAft>
                <a:spcPts val="0"/>
              </a:spcAft>
              <a:buSzPts val="2000"/>
              <a:buChar char="-"/>
            </a:pPr>
            <a:r>
              <a:rPr lang="ru-RU" sz="2000"/>
              <a:t> Three phases of vocal fold vibration (opening, closing and contact); </a:t>
            </a:r>
            <a:endParaRPr/>
          </a:p>
          <a:p>
            <a:pPr indent="-127000" lvl="0" marL="0" rtl="0" algn="l">
              <a:spcBef>
                <a:spcPts val="0"/>
              </a:spcBef>
              <a:spcAft>
                <a:spcPts val="0"/>
              </a:spcAft>
              <a:buSzPts val="2000"/>
              <a:buChar char="-"/>
            </a:pPr>
            <a:r>
              <a:rPr lang="ru-RU" sz="2000"/>
              <a:t> a state of "comfort".</a:t>
            </a:r>
            <a:endParaRPr sz="2000"/>
          </a:p>
        </p:txBody>
      </p:sp>
      <p:pic>
        <p:nvPicPr>
          <p:cNvPr descr="slide0001-1" id="181" name="Google Shape;181;p30"/>
          <p:cNvPicPr preferRelativeResize="0"/>
          <p:nvPr>
            <p:ph idx="1" type="body"/>
          </p:nvPr>
        </p:nvPicPr>
        <p:blipFill rotWithShape="1">
          <a:blip r:embed="rId3">
            <a:alphaModFix/>
          </a:blip>
          <a:srcRect b="0" l="0" r="0" t="0"/>
          <a:stretch/>
        </p:blipFill>
        <p:spPr>
          <a:xfrm>
            <a:off x="395288" y="476250"/>
            <a:ext cx="3911700" cy="54006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1"/>
          <p:cNvSpPr txBox="1"/>
          <p:nvPr>
            <p:ph idx="4294967295" type="body"/>
          </p:nvPr>
        </p:nvSpPr>
        <p:spPr>
          <a:xfrm>
            <a:off x="755576" y="548680"/>
            <a:ext cx="7560900" cy="5184000"/>
          </a:xfrm>
          <a:prstGeom prst="rect">
            <a:avLst/>
          </a:prstGeom>
          <a:noFill/>
          <a:ln>
            <a:noFill/>
          </a:ln>
        </p:spPr>
        <p:txBody>
          <a:bodyPr anchorCtr="0" anchor="t" bIns="46800" lIns="90000" spcFirstLastPara="1" rIns="90000" wrap="square" tIns="46800">
            <a:normAutofit/>
          </a:bodyPr>
          <a:lstStyle/>
          <a:p>
            <a:pPr indent="-127000" lvl="0" marL="0" rtl="0" algn="l">
              <a:lnSpc>
                <a:spcPct val="150000"/>
              </a:lnSpc>
              <a:spcBef>
                <a:spcPts val="0"/>
              </a:spcBef>
              <a:spcAft>
                <a:spcPts val="0"/>
              </a:spcAft>
              <a:buSzPts val="2000"/>
              <a:buFont typeface="Noto Sans Symbols"/>
              <a:buChar char="⮚"/>
            </a:pPr>
            <a:r>
              <a:rPr lang="ru-RU" sz="2000"/>
              <a:t>The most important is the closed phase. </a:t>
            </a:r>
            <a:endParaRPr/>
          </a:p>
          <a:p>
            <a:pPr indent="-127000" lvl="0" marL="0" rtl="0" algn="l">
              <a:lnSpc>
                <a:spcPct val="150000"/>
              </a:lnSpc>
              <a:spcBef>
                <a:spcPts val="0"/>
              </a:spcBef>
              <a:spcAft>
                <a:spcPts val="0"/>
              </a:spcAft>
              <a:buSzPts val="2000"/>
              <a:buFont typeface="Noto Sans Symbols"/>
              <a:buChar char="⮚"/>
            </a:pPr>
            <a:r>
              <a:rPr lang="ru-RU" sz="2000"/>
              <a:t>Its predominance in the vibration cycle provides more overtones in the vocal range. </a:t>
            </a:r>
            <a:endParaRPr/>
          </a:p>
          <a:p>
            <a:pPr indent="-127000" lvl="0" marL="0" rtl="0" algn="l">
              <a:lnSpc>
                <a:spcPct val="150000"/>
              </a:lnSpc>
              <a:spcBef>
                <a:spcPts val="0"/>
              </a:spcBef>
              <a:spcAft>
                <a:spcPts val="0"/>
              </a:spcAft>
              <a:buSzPts val="2000"/>
              <a:buFont typeface="Noto Sans Symbols"/>
              <a:buChar char="⮚"/>
            </a:pPr>
            <a:r>
              <a:rPr lang="ru-RU" sz="2000"/>
              <a:t>The ratio of the duration of the closing and opening phases determines the timbre of the voice and its shades.</a:t>
            </a:r>
            <a:endParaRPr/>
          </a:p>
          <a:p>
            <a:pPr indent="-127000" lvl="0" marL="0" rtl="0" algn="l">
              <a:lnSpc>
                <a:spcPct val="150000"/>
              </a:lnSpc>
              <a:spcBef>
                <a:spcPts val="0"/>
              </a:spcBef>
              <a:spcAft>
                <a:spcPts val="0"/>
              </a:spcAft>
              <a:buSzPts val="2000"/>
              <a:buFont typeface="Noto Sans Symbols"/>
              <a:buChar char="⮚"/>
            </a:pPr>
            <a:r>
              <a:rPr lang="ru-RU" sz="2000"/>
              <a:t>The duration of the closed phase is related to the strength of the voice. </a:t>
            </a:r>
            <a:endParaRPr/>
          </a:p>
          <a:p>
            <a:pPr indent="-127000" lvl="0" marL="0" rtl="0" algn="l">
              <a:lnSpc>
                <a:spcPct val="150000"/>
              </a:lnSpc>
              <a:spcBef>
                <a:spcPts val="0"/>
              </a:spcBef>
              <a:spcAft>
                <a:spcPts val="0"/>
              </a:spcAft>
              <a:buSzPts val="2000"/>
              <a:buFont typeface="Noto Sans Symbols"/>
              <a:buChar char="⮚"/>
            </a:pPr>
            <a:r>
              <a:rPr lang="ru-RU" sz="2000"/>
              <a:t>The higher the voice, the shorter the closing phase. </a:t>
            </a:r>
            <a:endParaRPr/>
          </a:p>
          <a:p>
            <a:pPr indent="-127000" lvl="0" marL="0" rtl="0" algn="l">
              <a:lnSpc>
                <a:spcPct val="150000"/>
              </a:lnSpc>
              <a:spcBef>
                <a:spcPts val="0"/>
              </a:spcBef>
              <a:spcAft>
                <a:spcPts val="0"/>
              </a:spcAft>
              <a:buSzPts val="2000"/>
              <a:buFont typeface="Noto Sans Symbols"/>
              <a:buChar char="⮚"/>
            </a:pPr>
            <a:r>
              <a:rPr lang="ru-RU" sz="2000"/>
              <a:t>In hypertonic dysphonia, the closure phase predominates. </a:t>
            </a:r>
            <a:endParaRPr/>
          </a:p>
          <a:p>
            <a:pPr indent="-127000" lvl="0" marL="0" rtl="0" algn="l">
              <a:lnSpc>
                <a:spcPct val="150000"/>
              </a:lnSpc>
              <a:spcBef>
                <a:spcPts val="0"/>
              </a:spcBef>
              <a:spcAft>
                <a:spcPts val="0"/>
              </a:spcAft>
              <a:buSzPts val="2000"/>
              <a:buFont typeface="Noto Sans Symbols"/>
              <a:buChar char="⮚"/>
            </a:pPr>
            <a:r>
              <a:rPr lang="ru-RU" sz="2000"/>
              <a:t>In whispering or aphonia, the closed phase is practically absent.</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2"/>
          <p:cNvSpPr txBox="1"/>
          <p:nvPr/>
        </p:nvSpPr>
        <p:spPr>
          <a:xfrm>
            <a:off x="539552" y="836712"/>
            <a:ext cx="4691100" cy="3166800"/>
          </a:xfrm>
          <a:prstGeom prst="rect">
            <a:avLst/>
          </a:prstGeom>
          <a:noFill/>
          <a:ln>
            <a:noFill/>
          </a:ln>
        </p:spPr>
        <p:txBody>
          <a:bodyPr anchorCtr="0" anchor="t" bIns="45700" lIns="91425" spcFirstLastPara="1" rIns="91425" wrap="square" tIns="45700">
            <a:normAutofit/>
          </a:bodyPr>
          <a:lstStyle/>
          <a:p>
            <a:pPr indent="-342719" lvl="0" marL="342719" marR="0" rtl="0" algn="l">
              <a:lnSpc>
                <a:spcPct val="90000"/>
              </a:lnSpc>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Voice disorders are grouped together under the general term 'dysphonia'. </a:t>
            </a:r>
            <a:endParaRPr b="0" sz="2200" strike="noStrike">
              <a:solidFill>
                <a:srgbClr val="000000"/>
              </a:solidFill>
              <a:latin typeface="Arial"/>
              <a:ea typeface="Arial"/>
              <a:cs typeface="Arial"/>
              <a:sym typeface="Arial"/>
            </a:endParaRPr>
          </a:p>
          <a:p>
            <a:pPr indent="-342719" lvl="0" marL="342719" marR="0" rtl="0" algn="l">
              <a:lnSpc>
                <a:spcPct val="90000"/>
              </a:lnSpc>
              <a:spcBef>
                <a:spcPts val="55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There are many causes of dysphonia. They can be both organic and functional diseases of the larynx.</a:t>
            </a:r>
            <a:endParaRPr b="0" sz="2200" strike="noStrike">
              <a:solidFill>
                <a:srgbClr val="000000"/>
              </a:solidFill>
              <a:latin typeface="Arial"/>
              <a:ea typeface="Arial"/>
              <a:cs typeface="Arial"/>
              <a:sym typeface="Arial"/>
            </a:endParaRPr>
          </a:p>
          <a:p>
            <a:pPr indent="-342719" lvl="0" marL="342719" marR="0" rtl="0" algn="l">
              <a:lnSpc>
                <a:spcPct val="90000"/>
              </a:lnSpc>
              <a:spcBef>
                <a:spcPts val="550"/>
              </a:spcBef>
              <a:spcAft>
                <a:spcPts val="0"/>
              </a:spcAft>
              <a:buNone/>
            </a:pPr>
            <a:r>
              <a:rPr b="0" lang="ru-RU" sz="2200" strike="noStrike">
                <a:solidFill>
                  <a:srgbClr val="000000"/>
                </a:solidFill>
                <a:latin typeface="Arial"/>
                <a:ea typeface="Arial"/>
                <a:cs typeface="Arial"/>
                <a:sym typeface="Arial"/>
              </a:rPr>
              <a:t> </a:t>
            </a:r>
            <a:endParaRPr b="0" sz="2200" strike="noStrike">
              <a:solidFill>
                <a:srgbClr val="000000"/>
              </a:solidFill>
              <a:latin typeface="Arial"/>
              <a:ea typeface="Arial"/>
              <a:cs typeface="Arial"/>
              <a:sym typeface="Arial"/>
            </a:endParaRPr>
          </a:p>
        </p:txBody>
      </p:sp>
      <p:pic>
        <p:nvPicPr>
          <p:cNvPr descr="голосовой покой" id="192" name="Google Shape;192;p32"/>
          <p:cNvPicPr preferRelativeResize="0"/>
          <p:nvPr/>
        </p:nvPicPr>
        <p:blipFill rotWithShape="1">
          <a:blip r:embed="rId3">
            <a:alphaModFix/>
          </a:blip>
          <a:srcRect b="0" l="0" r="0" t="0"/>
          <a:stretch/>
        </p:blipFill>
        <p:spPr>
          <a:xfrm>
            <a:off x="5796000" y="620640"/>
            <a:ext cx="2663640" cy="2808360"/>
          </a:xfrm>
          <a:prstGeom prst="rect">
            <a:avLst/>
          </a:prstGeom>
          <a:noFill/>
          <a:ln>
            <a:noFill/>
          </a:ln>
        </p:spPr>
      </p:pic>
      <p:sp>
        <p:nvSpPr>
          <p:cNvPr id="193" name="Google Shape;193;p32"/>
          <p:cNvSpPr txBox="1"/>
          <p:nvPr/>
        </p:nvSpPr>
        <p:spPr>
          <a:xfrm>
            <a:off x="539640" y="4005000"/>
            <a:ext cx="8136000" cy="1655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lang="ru-RU" sz="2200" strike="noStrike">
                <a:solidFill>
                  <a:srgbClr val="000000"/>
                </a:solidFill>
                <a:latin typeface="Arial"/>
                <a:ea typeface="Arial"/>
                <a:cs typeface="Arial"/>
                <a:sym typeface="Arial"/>
              </a:rPr>
              <a:t>According to the current classification (Order of the Ministry of Health of Ukraine No. 198 of 23 December 1992), the list of diseases to be treated in a phoniatric office includes the following nosological forms:</a:t>
            </a:r>
            <a:endParaRPr b="0" sz="2200" strike="noStrike">
              <a:solidFill>
                <a:srgbClr val="006633"/>
              </a:solidFill>
              <a:latin typeface="Garamond"/>
              <a:ea typeface="Garamond"/>
              <a:cs typeface="Garamond"/>
              <a:sym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3"/>
          <p:cNvSpPr txBox="1"/>
          <p:nvPr/>
        </p:nvSpPr>
        <p:spPr>
          <a:xfrm>
            <a:off x="457200" y="277920"/>
            <a:ext cx="8229600" cy="5587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ru-RU" sz="1600" strike="noStrike">
                <a:solidFill>
                  <a:srgbClr val="006633"/>
                </a:solidFill>
                <a:latin typeface="Garamond"/>
                <a:ea typeface="Garamond"/>
                <a:cs typeface="Garamond"/>
                <a:sym typeface="Garamond"/>
              </a:rPr>
              <a:t>List of</a:t>
            </a:r>
            <a:br>
              <a:rPr lang="ru-RU" sz="1800">
                <a:solidFill>
                  <a:schemeClr val="dk1"/>
                </a:solidFill>
                <a:latin typeface="Arial"/>
                <a:ea typeface="Arial"/>
                <a:cs typeface="Arial"/>
                <a:sym typeface="Arial"/>
              </a:rPr>
            </a:br>
            <a:r>
              <a:rPr b="0" lang="ru-RU" sz="1600" strike="noStrike">
                <a:solidFill>
                  <a:srgbClr val="006633"/>
                </a:solidFill>
                <a:latin typeface="Garamond"/>
                <a:ea typeface="Garamond"/>
                <a:cs typeface="Garamond"/>
                <a:sym typeface="Garamond"/>
              </a:rPr>
              <a:t> diseases that require treatment in a phoniatric office </a:t>
            </a:r>
            <a:endParaRPr b="0" sz="1600" strike="noStrike">
              <a:solidFill>
                <a:srgbClr val="006633"/>
              </a:solidFill>
              <a:latin typeface="Garamond"/>
              <a:ea typeface="Garamond"/>
              <a:cs typeface="Garamond"/>
              <a:sym typeface="Garamond"/>
            </a:endParaRPr>
          </a:p>
        </p:txBody>
      </p:sp>
      <p:graphicFrame>
        <p:nvGraphicFramePr>
          <p:cNvPr id="199" name="Google Shape;199;p33"/>
          <p:cNvGraphicFramePr/>
          <p:nvPr/>
        </p:nvGraphicFramePr>
        <p:xfrm>
          <a:off x="457200" y="907920"/>
          <a:ext cx="3000000" cy="3000000"/>
        </p:xfrm>
        <a:graphic>
          <a:graphicData uri="http://schemas.openxmlformats.org/drawingml/2006/table">
            <a:tbl>
              <a:tblPr>
                <a:noFill/>
                <a:tableStyleId>{DF6B69CD-2D74-48B5-97C2-7F74837D5212}</a:tableStyleId>
              </a:tblPr>
              <a:tblGrid>
                <a:gridCol w="835200"/>
                <a:gridCol w="2873150"/>
                <a:gridCol w="824050"/>
                <a:gridCol w="3697200"/>
              </a:tblGrid>
              <a:tr h="789125">
                <a:tc>
                  <a:txBody>
                    <a:bodyPr/>
                    <a:lstStyle/>
                    <a:p>
                      <a:pPr indent="0" lvl="0" marL="0" rtl="0" algn="ctr">
                        <a:lnSpc>
                          <a:spcPct val="100000"/>
                        </a:lnSpc>
                        <a:spcBef>
                          <a:spcPts val="0"/>
                        </a:spcBef>
                        <a:spcAft>
                          <a:spcPts val="0"/>
                        </a:spcAft>
                        <a:buNone/>
                      </a:pPr>
                      <a:r>
                        <a:rPr b="0" lang="ru-RU" sz="1200" strike="noStrike">
                          <a:solidFill>
                            <a:srgbClr val="000000"/>
                          </a:solidFill>
                          <a:latin typeface="Times New Roman"/>
                          <a:ea typeface="Times New Roman"/>
                          <a:cs typeface="Times New Roman"/>
                          <a:sym typeface="Times New Roman"/>
                        </a:rPr>
                        <a:t>Code.</a:t>
                      </a:r>
                      <a:endParaRPr b="0" sz="1200" strike="noStrike">
                        <a:solidFill>
                          <a:srgbClr val="000000"/>
                        </a:solidFill>
                        <a:latin typeface="Arial"/>
                        <a:ea typeface="Arial"/>
                        <a:cs typeface="Arial"/>
                        <a:sym typeface="Arial"/>
                      </a:endParaRPr>
                    </a:p>
                    <a:p>
                      <a:pPr indent="0" lvl="0" marL="0" rtl="0" algn="ctr">
                        <a:lnSpc>
                          <a:spcPct val="100000"/>
                        </a:lnSpc>
                        <a:spcBef>
                          <a:spcPts val="0"/>
                        </a:spcBef>
                        <a:spcAft>
                          <a:spcPts val="0"/>
                        </a:spcAft>
                        <a:buNone/>
                      </a:pPr>
                      <a:r>
                        <a:rPr b="0" lang="ru-RU" sz="1200" strike="noStrike">
                          <a:solidFill>
                            <a:srgbClr val="000000"/>
                          </a:solidFill>
                          <a:latin typeface="Times New Roman"/>
                          <a:ea typeface="Times New Roman"/>
                          <a:cs typeface="Times New Roman"/>
                          <a:sym typeface="Times New Roman"/>
                        </a:rPr>
                        <a:t>Number by MK</a:t>
                      </a:r>
                      <a:endParaRPr b="0" sz="12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b="1" lang="ru-RU" sz="1400" strike="noStrike">
                          <a:solidFill>
                            <a:srgbClr val="000000"/>
                          </a:solidFill>
                          <a:latin typeface="Times New Roman"/>
                          <a:ea typeface="Times New Roman"/>
                          <a:cs typeface="Times New Roman"/>
                          <a:sym typeface="Times New Roman"/>
                        </a:rPr>
                        <a:t>Nosological</a:t>
                      </a:r>
                      <a:endParaRPr b="0" sz="1400" strike="noStrike">
                        <a:solidFill>
                          <a:srgbClr val="000000"/>
                        </a:solidFill>
                        <a:latin typeface="Arial"/>
                        <a:ea typeface="Arial"/>
                        <a:cs typeface="Arial"/>
                        <a:sym typeface="Arial"/>
                      </a:endParaRPr>
                    </a:p>
                    <a:p>
                      <a:pPr indent="0" lvl="0" marL="0" rtl="0" algn="ctr">
                        <a:lnSpc>
                          <a:spcPct val="100000"/>
                        </a:lnSpc>
                        <a:spcBef>
                          <a:spcPts val="0"/>
                        </a:spcBef>
                        <a:spcAft>
                          <a:spcPts val="0"/>
                        </a:spcAft>
                        <a:buNone/>
                      </a:pPr>
                      <a:r>
                        <a:rPr b="1" lang="ru-RU" sz="1400" strike="noStrike">
                          <a:solidFill>
                            <a:srgbClr val="000000"/>
                          </a:solidFill>
                          <a:latin typeface="Times New Roman"/>
                          <a:ea typeface="Times New Roman"/>
                          <a:cs typeface="Times New Roman"/>
                          <a:sym typeface="Times New Roman"/>
                        </a:rPr>
                        <a:t> forms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b="0" lang="ru-RU" sz="1200" strike="noStrike">
                          <a:solidFill>
                            <a:srgbClr val="000000"/>
                          </a:solidFill>
                          <a:latin typeface="Times New Roman"/>
                          <a:ea typeface="Times New Roman"/>
                          <a:cs typeface="Times New Roman"/>
                          <a:sym typeface="Times New Roman"/>
                        </a:rPr>
                        <a:t>Code.</a:t>
                      </a:r>
                      <a:endParaRPr b="0" sz="1200" strike="noStrike">
                        <a:solidFill>
                          <a:srgbClr val="000000"/>
                        </a:solidFill>
                        <a:latin typeface="Arial"/>
                        <a:ea typeface="Arial"/>
                        <a:cs typeface="Arial"/>
                        <a:sym typeface="Arial"/>
                      </a:endParaRPr>
                    </a:p>
                    <a:p>
                      <a:pPr indent="0" lvl="0" marL="0" rtl="0" algn="ctr">
                        <a:lnSpc>
                          <a:spcPct val="100000"/>
                        </a:lnSpc>
                        <a:spcBef>
                          <a:spcPts val="0"/>
                        </a:spcBef>
                        <a:spcAft>
                          <a:spcPts val="0"/>
                        </a:spcAft>
                        <a:buNone/>
                      </a:pPr>
                      <a:r>
                        <a:rPr b="0" lang="ru-RU" sz="1200" strike="noStrike">
                          <a:solidFill>
                            <a:srgbClr val="000000"/>
                          </a:solidFill>
                          <a:latin typeface="Times New Roman"/>
                          <a:ea typeface="Times New Roman"/>
                          <a:cs typeface="Times New Roman"/>
                          <a:sym typeface="Times New Roman"/>
                        </a:rPr>
                        <a:t>Number by MK</a:t>
                      </a:r>
                      <a:endParaRPr b="0" sz="12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b="1" lang="ru-RU" sz="1400" strike="noStrike">
                          <a:solidFill>
                            <a:srgbClr val="000000"/>
                          </a:solidFill>
                          <a:latin typeface="Times New Roman"/>
                          <a:ea typeface="Times New Roman"/>
                          <a:cs typeface="Times New Roman"/>
                          <a:sym typeface="Times New Roman"/>
                        </a:rPr>
                        <a:t>Nosological </a:t>
                      </a:r>
                      <a:endParaRPr b="0" sz="1400" strike="noStrike">
                        <a:solidFill>
                          <a:srgbClr val="000000"/>
                        </a:solidFill>
                        <a:latin typeface="Arial"/>
                        <a:ea typeface="Arial"/>
                        <a:cs typeface="Arial"/>
                        <a:sym typeface="Arial"/>
                      </a:endParaRPr>
                    </a:p>
                    <a:p>
                      <a:pPr indent="0" lvl="0" marL="0" rtl="0" algn="ctr">
                        <a:lnSpc>
                          <a:spcPct val="100000"/>
                        </a:lnSpc>
                        <a:spcBef>
                          <a:spcPts val="0"/>
                        </a:spcBef>
                        <a:spcAft>
                          <a:spcPts val="0"/>
                        </a:spcAft>
                        <a:buNone/>
                      </a:pPr>
                      <a:r>
                        <a:rPr b="1" lang="ru-RU" sz="1400" strike="noStrike">
                          <a:solidFill>
                            <a:srgbClr val="000000"/>
                          </a:solidFill>
                          <a:latin typeface="Times New Roman"/>
                          <a:ea typeface="Times New Roman"/>
                          <a:cs typeface="Times New Roman"/>
                          <a:sym typeface="Times New Roman"/>
                        </a:rPr>
                        <a:t>forms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23950">
                <a:tc>
                  <a:txBody>
                    <a:bodyPr/>
                    <a:lstStyle/>
                    <a:p>
                      <a:pPr indent="0" lvl="0" marL="0" rtl="0" algn="ctr">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300.1</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1" lang="ru-RU" sz="1600" strike="noStrike">
                          <a:solidFill>
                            <a:srgbClr val="000000"/>
                          </a:solidFill>
                          <a:latin typeface="Times New Roman"/>
                          <a:ea typeface="Times New Roman"/>
                          <a:cs typeface="Times New Roman"/>
                          <a:sym typeface="Times New Roman"/>
                        </a:rPr>
                        <a:t>Functional voice disorders</a:t>
                      </a:r>
                      <a:endParaRPr b="0" sz="16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478.7</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b="1" lang="ru-RU" sz="1600" strike="noStrike">
                          <a:solidFill>
                            <a:srgbClr val="000000"/>
                          </a:solidFill>
                          <a:latin typeface="Times New Roman"/>
                          <a:ea typeface="Times New Roman"/>
                          <a:cs typeface="Times New Roman"/>
                          <a:sym typeface="Times New Roman"/>
                        </a:rPr>
                        <a:t>Organic voice disorders</a:t>
                      </a:r>
                      <a:endParaRPr b="0" sz="16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4750">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306.9</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Fonasthenia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rowSpan="2">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464.0 476.0</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rowSpan="2">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Acute (464.0) and chronic (476.0) inflammatory diseases in voice and speech professions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27050">
                <a:tc rowSpan="6">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306.1</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Psychogenic aphonia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vMerge="1"/>
                <a:tc vMerge="1"/>
              </a:tr>
              <a:tr h="374400">
                <a:tc vMerge="1"/>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Hypotonic dysphonia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478.7</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Hemorrhage in the vocal folds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38275">
                <a:tc vMerge="1"/>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Hypertensive dysphonia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212.1</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Benign tumors of the larynx: nodules, polyps, fibroids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4750">
                <a:tc vMerge="1"/>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Hypo-hypertensive dysphonia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478.5</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Reinke-Hayek disease</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6200">
                <a:tc vMerge="1"/>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Spastic dysphonia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478.2</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Contact ulcers, granulomas</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4400">
                <a:tc vMerge="1"/>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Mutational dysphonia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478.6</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Pachyderma, leukoplakia</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76525">
                <a:tc>
                  <a:txBody>
                    <a:bodyPr/>
                    <a:lstStyle/>
                    <a:p>
                      <a:pPr indent="0" lvl="0" marL="0" rtl="0" algn="l">
                        <a:spcBef>
                          <a:spcPts val="0"/>
                        </a:spcBef>
                        <a:spcAft>
                          <a:spcPts val="0"/>
                        </a:spcAft>
                        <a:buNone/>
                      </a:pPr>
                      <a:r>
                        <a:t/>
                      </a:r>
                      <a:endParaRPr sz="1800"/>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800"/>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478.3</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just">
                        <a:lnSpc>
                          <a:spcPct val="100000"/>
                        </a:lnSpc>
                        <a:spcBef>
                          <a:spcPts val="0"/>
                        </a:spcBef>
                        <a:spcAft>
                          <a:spcPts val="0"/>
                        </a:spcAft>
                        <a:buNone/>
                      </a:pPr>
                      <a:r>
                        <a:rPr b="0" lang="ru-RU" sz="1400" strike="noStrike">
                          <a:solidFill>
                            <a:srgbClr val="000000"/>
                          </a:solidFill>
                          <a:latin typeface="Times New Roman"/>
                          <a:ea typeface="Times New Roman"/>
                          <a:cs typeface="Times New Roman"/>
                          <a:sym typeface="Times New Roman"/>
                        </a:rPr>
                        <a:t>Disorders of the neuromuscular apparatus of the larynx: paresis and paralysis of the larynx</a:t>
                      </a:r>
                      <a:endParaRPr b="0" sz="1400" strike="noStrike">
                        <a:solidFill>
                          <a:srgbClr val="000000"/>
                        </a:solidFill>
                        <a:latin typeface="Arial"/>
                        <a:ea typeface="Arial"/>
                        <a:cs typeface="Arial"/>
                        <a:sym typeface="Arial"/>
                      </a:endParaRPr>
                    </a:p>
                  </a:txBody>
                  <a:tcPr marT="45725" marB="45725" marR="90000" marL="900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nvSpPr>
        <p:spPr>
          <a:xfrm>
            <a:off x="468360" y="188640"/>
            <a:ext cx="5183400" cy="62643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560"/>
              <a:buFont typeface="Noto Sans Symbols"/>
              <a:buChar char="■"/>
            </a:pPr>
            <a:r>
              <a:rPr b="0" lang="ru-RU" sz="2400" strike="noStrike">
                <a:solidFill>
                  <a:srgbClr val="000000"/>
                </a:solidFill>
                <a:latin typeface="Arial"/>
                <a:ea typeface="Arial"/>
                <a:cs typeface="Arial"/>
                <a:sym typeface="Arial"/>
              </a:rPr>
              <a:t>It is said that when Socrates was once brought before a person on whom he had to give an opinion, the sage looked at him for a long time and then exclaimed: "Speak up, so that I can see you!" </a:t>
            </a:r>
            <a:endParaRPr b="0" sz="2400" strike="noStrike">
              <a:solidFill>
                <a:srgbClr val="000000"/>
              </a:solidFill>
              <a:latin typeface="Arial"/>
              <a:ea typeface="Arial"/>
              <a:cs typeface="Arial"/>
              <a:sym typeface="Arial"/>
            </a:endParaRPr>
          </a:p>
          <a:p>
            <a:pPr indent="-342719" lvl="0" marL="342719" marR="0" rtl="0" algn="l">
              <a:spcBef>
                <a:spcPts val="598"/>
              </a:spcBef>
              <a:spcAft>
                <a:spcPts val="0"/>
              </a:spcAft>
              <a:buClr>
                <a:srgbClr val="CC9900"/>
              </a:buClr>
              <a:buSzPts val="1560"/>
              <a:buFont typeface="Noto Sans Symbols"/>
              <a:buChar char="■"/>
            </a:pPr>
            <a:r>
              <a:rPr b="0" lang="ru-RU" sz="2400" strike="noStrike">
                <a:solidFill>
                  <a:srgbClr val="000000"/>
                </a:solidFill>
                <a:latin typeface="Arial"/>
                <a:ea typeface="Arial"/>
                <a:cs typeface="Arial"/>
                <a:sym typeface="Arial"/>
              </a:rPr>
              <a:t>Everyone's voice is individual. You can change your appearance, your hairstyle, give your face the right expression, but you will always feel a falsity in your voice. No wonder an ancient Indian poem says</a:t>
            </a:r>
            <a:endParaRPr b="0" sz="2400" strike="noStrike">
              <a:solidFill>
                <a:srgbClr val="000000"/>
              </a:solidFill>
              <a:latin typeface="Arial"/>
              <a:ea typeface="Arial"/>
              <a:cs typeface="Arial"/>
              <a:sym typeface="Arial"/>
            </a:endParaRPr>
          </a:p>
        </p:txBody>
      </p:sp>
      <p:pic>
        <p:nvPicPr>
          <p:cNvPr descr="сократ" id="94" name="Google Shape;94;p17"/>
          <p:cNvPicPr preferRelativeResize="0"/>
          <p:nvPr/>
        </p:nvPicPr>
        <p:blipFill rotWithShape="1">
          <a:blip r:embed="rId3">
            <a:alphaModFix/>
          </a:blip>
          <a:srcRect b="0" l="0" r="0" t="0"/>
          <a:stretch/>
        </p:blipFill>
        <p:spPr>
          <a:xfrm>
            <a:off x="5724360" y="333360"/>
            <a:ext cx="2881440" cy="2808360"/>
          </a:xfrm>
          <a:prstGeom prst="rect">
            <a:avLst/>
          </a:prstGeom>
          <a:noFill/>
          <a:ln>
            <a:noFill/>
          </a:ln>
        </p:spPr>
      </p:pic>
      <p:sp>
        <p:nvSpPr>
          <p:cNvPr id="95" name="Google Shape;95;p17"/>
          <p:cNvSpPr/>
          <p:nvPr/>
        </p:nvSpPr>
        <p:spPr>
          <a:xfrm>
            <a:off x="5580000" y="3782520"/>
            <a:ext cx="3348000" cy="2014200"/>
          </a:xfrm>
          <a:prstGeom prst="rect">
            <a:avLst/>
          </a:prstGeom>
          <a:noFill/>
          <a:ln>
            <a:noFill/>
          </a:ln>
        </p:spPr>
        <p:txBody>
          <a:bodyPr anchorCtr="0" anchor="ctr" bIns="46800" lIns="90000" spcFirstLastPara="1" rIns="90000" wrap="square" tIns="46800">
            <a:noAutofit/>
          </a:bodyPr>
          <a:lstStyle/>
          <a:p>
            <a:pPr indent="0" lvl="0" marL="0" marR="0" rtl="0" algn="ctr">
              <a:spcBef>
                <a:spcPts val="0"/>
              </a:spcBef>
              <a:spcAft>
                <a:spcPts val="0"/>
              </a:spcAft>
              <a:buNone/>
            </a:pPr>
            <a:r>
              <a:rPr b="0" lang="ru-RU" sz="1800" strike="noStrike">
                <a:solidFill>
                  <a:srgbClr val="000000"/>
                </a:solidFill>
                <a:latin typeface="Arial"/>
                <a:ea typeface="Arial"/>
                <a:cs typeface="Arial"/>
                <a:sym typeface="Arial"/>
              </a:rPr>
              <a:t>One day a black man came along</a:t>
            </a:r>
            <a:endParaRPr b="0" sz="1800" strike="noStrike">
              <a:solidFill>
                <a:srgbClr val="000000"/>
              </a:solidFill>
              <a:latin typeface="Arial"/>
              <a:ea typeface="Arial"/>
              <a:cs typeface="Arial"/>
              <a:sym typeface="Arial"/>
            </a:endParaRPr>
          </a:p>
          <a:p>
            <a:pPr indent="0" lvl="0" marL="0" marR="0" rtl="0" algn="ctr">
              <a:spcBef>
                <a:spcPts val="0"/>
              </a:spcBef>
              <a:spcAft>
                <a:spcPts val="0"/>
              </a:spcAft>
              <a:buNone/>
            </a:pPr>
            <a:r>
              <a:rPr b="0" lang="ru-RU" sz="1800" strike="noStrike">
                <a:solidFill>
                  <a:srgbClr val="000000"/>
                </a:solidFill>
                <a:latin typeface="Arial"/>
                <a:ea typeface="Arial"/>
                <a:cs typeface="Arial"/>
                <a:sym typeface="Arial"/>
              </a:rPr>
              <a:t>A crow between blackbirds.</a:t>
            </a:r>
            <a:endParaRPr b="0" sz="1800" strike="noStrike">
              <a:solidFill>
                <a:srgbClr val="000000"/>
              </a:solidFill>
              <a:latin typeface="Arial"/>
              <a:ea typeface="Arial"/>
              <a:cs typeface="Arial"/>
              <a:sym typeface="Arial"/>
            </a:endParaRPr>
          </a:p>
          <a:p>
            <a:pPr indent="0" lvl="0" marL="0" marR="0" rtl="0" algn="ctr">
              <a:spcBef>
                <a:spcPts val="0"/>
              </a:spcBef>
              <a:spcAft>
                <a:spcPts val="0"/>
              </a:spcAft>
              <a:buNone/>
            </a:pPr>
            <a:r>
              <a:rPr b="0" lang="ru-RU" sz="1800" strike="noStrike">
                <a:solidFill>
                  <a:srgbClr val="000000"/>
                </a:solidFill>
                <a:latin typeface="Arial"/>
                <a:ea typeface="Arial"/>
                <a:cs typeface="Arial"/>
                <a:sym typeface="Arial"/>
              </a:rPr>
              <a:t>No one would have recognised them in the pack,</a:t>
            </a:r>
            <a:endParaRPr b="0" sz="1800" strike="noStrike">
              <a:solidFill>
                <a:srgbClr val="000000"/>
              </a:solidFill>
              <a:latin typeface="Arial"/>
              <a:ea typeface="Arial"/>
              <a:cs typeface="Arial"/>
              <a:sym typeface="Arial"/>
            </a:endParaRPr>
          </a:p>
          <a:p>
            <a:pPr indent="0" lvl="0" marL="0" marR="0" rtl="0" algn="ctr">
              <a:spcBef>
                <a:spcPts val="0"/>
              </a:spcBef>
              <a:spcAft>
                <a:spcPts val="0"/>
              </a:spcAft>
              <a:buNone/>
            </a:pPr>
            <a:r>
              <a:rPr b="0" lang="ru-RU" sz="1800" strike="noStrike">
                <a:solidFill>
                  <a:srgbClr val="000000"/>
                </a:solidFill>
                <a:latin typeface="Arial"/>
                <a:ea typeface="Arial"/>
                <a:cs typeface="Arial"/>
                <a:sym typeface="Arial"/>
              </a:rPr>
              <a:t>If only she had kept her mouth shut!</a:t>
            </a:r>
            <a:endParaRPr b="0" sz="1800"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nvSpPr>
        <p:spPr>
          <a:xfrm>
            <a:off x="250560" y="404640"/>
            <a:ext cx="4537200" cy="5710200"/>
          </a:xfrm>
          <a:prstGeom prst="rect">
            <a:avLst/>
          </a:prstGeom>
          <a:noFill/>
          <a:ln>
            <a:noFill/>
          </a:ln>
        </p:spPr>
        <p:txBody>
          <a:bodyPr anchorCtr="0" anchor="t" bIns="45700" lIns="91425" spcFirstLastPara="1" rIns="91425" wrap="square" tIns="45700">
            <a:normAutofit/>
          </a:bodyPr>
          <a:lstStyle/>
          <a:p>
            <a:pPr indent="-342719" lvl="0" marL="342719" marR="0" rtl="0" algn="l">
              <a:lnSpc>
                <a:spcPct val="90000"/>
              </a:lnSpc>
              <a:spcBef>
                <a:spcPts val="0"/>
              </a:spcBef>
              <a:spcAft>
                <a:spcPts val="0"/>
              </a:spcAft>
              <a:buClr>
                <a:srgbClr val="CC9900"/>
              </a:buClr>
              <a:buSzPts val="1300"/>
              <a:buFont typeface="Noto Sans Symbols"/>
              <a:buChar char="■"/>
            </a:pPr>
            <a:r>
              <a:rPr b="0" lang="ru-RU" sz="2000" strike="noStrike">
                <a:solidFill>
                  <a:srgbClr val="000000"/>
                </a:solidFill>
                <a:latin typeface="Arial"/>
                <a:ea typeface="Arial"/>
                <a:cs typeface="Arial"/>
                <a:sym typeface="Arial"/>
              </a:rPr>
              <a:t>What is a voice?</a:t>
            </a:r>
            <a:endParaRPr b="0" sz="2000" strike="noStrike">
              <a:solidFill>
                <a:srgbClr val="000000"/>
              </a:solidFill>
              <a:latin typeface="Arial"/>
              <a:ea typeface="Arial"/>
              <a:cs typeface="Arial"/>
              <a:sym typeface="Arial"/>
            </a:endParaRPr>
          </a:p>
          <a:p>
            <a:pPr indent="-342719" lvl="0" marL="342719" marR="0" rtl="0" algn="l">
              <a:lnSpc>
                <a:spcPct val="90000"/>
              </a:lnSpc>
              <a:spcBef>
                <a:spcPts val="499"/>
              </a:spcBef>
              <a:spcAft>
                <a:spcPts val="0"/>
              </a:spcAft>
              <a:buClr>
                <a:srgbClr val="CC9900"/>
              </a:buClr>
              <a:buSzPts val="1300"/>
              <a:buFont typeface="Noto Sans Symbols"/>
              <a:buChar char="■"/>
            </a:pPr>
            <a:r>
              <a:rPr b="0" lang="ru-RU" sz="2000" strike="noStrike">
                <a:solidFill>
                  <a:srgbClr val="000000"/>
                </a:solidFill>
                <a:latin typeface="Arial"/>
                <a:ea typeface="Arial"/>
                <a:cs typeface="Arial"/>
                <a:sym typeface="Arial"/>
              </a:rPr>
              <a:t>Voice is any set of sounds produced by the human vocal apparatus. </a:t>
            </a:r>
            <a:endParaRPr b="0" sz="2000" strike="noStrike">
              <a:solidFill>
                <a:srgbClr val="000000"/>
              </a:solidFill>
              <a:latin typeface="Arial"/>
              <a:ea typeface="Arial"/>
              <a:cs typeface="Arial"/>
              <a:sym typeface="Arial"/>
            </a:endParaRPr>
          </a:p>
          <a:p>
            <a:pPr indent="-342719" lvl="0" marL="342719" marR="0" rtl="0" algn="l">
              <a:lnSpc>
                <a:spcPct val="90000"/>
              </a:lnSpc>
              <a:spcBef>
                <a:spcPts val="499"/>
              </a:spcBef>
              <a:spcAft>
                <a:spcPts val="0"/>
              </a:spcAft>
              <a:buClr>
                <a:srgbClr val="CC9900"/>
              </a:buClr>
              <a:buSzPts val="1300"/>
              <a:buFont typeface="Noto Sans Symbols"/>
              <a:buChar char="■"/>
            </a:pPr>
            <a:r>
              <a:rPr b="0" lang="ru-RU" sz="2000" strike="noStrike">
                <a:solidFill>
                  <a:srgbClr val="000000"/>
                </a:solidFill>
                <a:latin typeface="Arial"/>
                <a:ea typeface="Arial"/>
                <a:cs typeface="Arial"/>
                <a:sym typeface="Arial"/>
              </a:rPr>
              <a:t>The mechanism of voice production is centrally determined, i.e. the vocalisation centre is located in the cerebral cortex, which ensures the oscillation of the vocal folds.</a:t>
            </a:r>
            <a:endParaRPr b="0" sz="2000" strike="noStrike">
              <a:solidFill>
                <a:srgbClr val="000000"/>
              </a:solidFill>
              <a:latin typeface="Arial"/>
              <a:ea typeface="Arial"/>
              <a:cs typeface="Arial"/>
              <a:sym typeface="Arial"/>
            </a:endParaRPr>
          </a:p>
          <a:p>
            <a:pPr indent="-342719" lvl="0" marL="342719" marR="0" rtl="0" algn="l">
              <a:lnSpc>
                <a:spcPct val="90000"/>
              </a:lnSpc>
              <a:spcBef>
                <a:spcPts val="499"/>
              </a:spcBef>
              <a:spcAft>
                <a:spcPts val="0"/>
              </a:spcAft>
              <a:buClr>
                <a:srgbClr val="CC9900"/>
              </a:buClr>
              <a:buSzPts val="1300"/>
              <a:buFont typeface="Noto Sans Symbols"/>
              <a:buChar char="■"/>
            </a:pPr>
            <a:r>
              <a:rPr b="0" lang="ru-RU" sz="2000" strike="noStrike">
                <a:solidFill>
                  <a:srgbClr val="000000"/>
                </a:solidFill>
                <a:latin typeface="Arial"/>
                <a:ea typeface="Arial"/>
                <a:cs typeface="Arial"/>
                <a:sym typeface="Arial"/>
              </a:rPr>
              <a:t>However, the formation of a voice requires a flow of air, without which the vibrations of the vocal folds are silent.</a:t>
            </a:r>
            <a:endParaRPr b="0" sz="2000" strike="noStrike">
              <a:solidFill>
                <a:srgbClr val="000000"/>
              </a:solidFill>
              <a:latin typeface="Arial"/>
              <a:ea typeface="Arial"/>
              <a:cs typeface="Arial"/>
              <a:sym typeface="Arial"/>
            </a:endParaRPr>
          </a:p>
          <a:p>
            <a:pPr indent="-342719" lvl="0" marL="342719" marR="0" rtl="0" algn="l">
              <a:lnSpc>
                <a:spcPct val="90000"/>
              </a:lnSpc>
              <a:spcBef>
                <a:spcPts val="499"/>
              </a:spcBef>
              <a:spcAft>
                <a:spcPts val="0"/>
              </a:spcAft>
              <a:buClr>
                <a:srgbClr val="CC9900"/>
              </a:buClr>
              <a:buSzPts val="1300"/>
              <a:buFont typeface="Noto Sans Symbols"/>
              <a:buChar char="■"/>
            </a:pPr>
            <a:r>
              <a:rPr b="0" lang="ru-RU" sz="2000" strike="noStrike">
                <a:solidFill>
                  <a:srgbClr val="000000"/>
                </a:solidFill>
                <a:latin typeface="Arial"/>
                <a:ea typeface="Arial"/>
                <a:cs typeface="Arial"/>
                <a:sym typeface="Arial"/>
              </a:rPr>
              <a:t>The vocal apparatus is therefore a complex of organs and systems involved in voice production. </a:t>
            </a:r>
            <a:endParaRPr b="0" sz="2000" strike="noStrike">
              <a:solidFill>
                <a:srgbClr val="000000"/>
              </a:solidFill>
              <a:latin typeface="Arial"/>
              <a:ea typeface="Arial"/>
              <a:cs typeface="Arial"/>
              <a:sym typeface="Arial"/>
            </a:endParaRPr>
          </a:p>
          <a:p>
            <a:pPr indent="-260169" lvl="0" marL="342719" marR="0" rtl="0" algn="l">
              <a:lnSpc>
                <a:spcPct val="90000"/>
              </a:lnSpc>
              <a:spcBef>
                <a:spcPts val="499"/>
              </a:spcBef>
              <a:spcAft>
                <a:spcPts val="0"/>
              </a:spcAft>
              <a:buClr>
                <a:srgbClr val="CC9900"/>
              </a:buClr>
              <a:buSzPts val="1300"/>
              <a:buFont typeface="Noto Sans Symbols"/>
              <a:buNone/>
            </a:pPr>
            <a:r>
              <a:t/>
            </a:r>
            <a:endParaRPr b="0" sz="2000" strike="noStrike">
              <a:solidFill>
                <a:srgbClr val="000000"/>
              </a:solidFill>
              <a:latin typeface="Arial"/>
              <a:ea typeface="Arial"/>
              <a:cs typeface="Arial"/>
              <a:sym typeface="Arial"/>
            </a:endParaRPr>
          </a:p>
        </p:txBody>
      </p:sp>
      <p:pic>
        <p:nvPicPr>
          <p:cNvPr id="101" name="Google Shape;101;p18"/>
          <p:cNvPicPr preferRelativeResize="0"/>
          <p:nvPr/>
        </p:nvPicPr>
        <p:blipFill rotWithShape="1">
          <a:blip r:embed="rId3">
            <a:alphaModFix/>
          </a:blip>
          <a:srcRect b="0" l="0" r="0" t="0"/>
          <a:stretch/>
        </p:blipFill>
        <p:spPr>
          <a:xfrm>
            <a:off x="4788000" y="620640"/>
            <a:ext cx="3809880" cy="4896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9"/>
          <p:cNvSpPr txBox="1"/>
          <p:nvPr/>
        </p:nvSpPr>
        <p:spPr>
          <a:xfrm>
            <a:off x="468000" y="404640"/>
            <a:ext cx="5111700" cy="5832600"/>
          </a:xfrm>
          <a:prstGeom prst="rect">
            <a:avLst/>
          </a:prstGeom>
          <a:noFill/>
          <a:ln>
            <a:noFill/>
          </a:ln>
        </p:spPr>
        <p:txBody>
          <a:bodyPr anchorCtr="0" anchor="t" bIns="45700" lIns="91425" spcFirstLastPara="1" rIns="91425" wrap="square" tIns="45700">
            <a:normAutofit/>
          </a:bodyPr>
          <a:lstStyle/>
          <a:p>
            <a:pPr indent="-342719" lvl="0" marL="342719" marR="0" rtl="0" algn="l">
              <a:lnSpc>
                <a:spcPct val="80000"/>
              </a:lnSpc>
              <a:spcBef>
                <a:spcPts val="0"/>
              </a:spcBef>
              <a:spcAft>
                <a:spcPts val="0"/>
              </a:spcAft>
              <a:buNone/>
            </a:pPr>
            <a:r>
              <a:rPr b="0" lang="ru-RU" sz="2400" strike="noStrike">
                <a:solidFill>
                  <a:srgbClr val="000000"/>
                </a:solidFill>
                <a:latin typeface="Arial"/>
                <a:ea typeface="Arial"/>
                <a:cs typeface="Arial"/>
                <a:sym typeface="Arial"/>
              </a:rPr>
              <a:t>    The vocal apparatus has three peripheral compartments that are interconnected and regulated by the cerebral cortex:</a:t>
            </a:r>
            <a:endParaRPr b="0" sz="2400" strike="noStrike">
              <a:solidFill>
                <a:srgbClr val="000000"/>
              </a:solidFill>
              <a:latin typeface="Arial"/>
              <a:ea typeface="Arial"/>
              <a:cs typeface="Arial"/>
              <a:sym typeface="Arial"/>
            </a:endParaRPr>
          </a:p>
          <a:p>
            <a:pPr indent="-342719" lvl="0" marL="342719" marR="0" rtl="0" algn="l">
              <a:lnSpc>
                <a:spcPct val="80000"/>
              </a:lnSpc>
              <a:spcBef>
                <a:spcPts val="598"/>
              </a:spcBef>
              <a:spcAft>
                <a:spcPts val="0"/>
              </a:spcAft>
              <a:buClr>
                <a:srgbClr val="CC9900"/>
              </a:buClr>
              <a:buSzPts val="1560"/>
              <a:buFont typeface="Noto Sans Symbols"/>
              <a:buChar char="■"/>
            </a:pPr>
            <a:r>
              <a:rPr b="0" lang="ru-RU" sz="2400" strike="noStrike">
                <a:solidFill>
                  <a:srgbClr val="000000"/>
                </a:solidFill>
                <a:latin typeface="Arial"/>
                <a:ea typeface="Arial"/>
                <a:cs typeface="Arial"/>
                <a:sym typeface="Arial"/>
              </a:rPr>
              <a:t>Respiratory organs (lungs, bronchi, trachea),</a:t>
            </a:r>
            <a:endParaRPr b="0" sz="2400" strike="noStrike">
              <a:solidFill>
                <a:srgbClr val="000000"/>
              </a:solidFill>
              <a:latin typeface="Arial"/>
              <a:ea typeface="Arial"/>
              <a:cs typeface="Arial"/>
              <a:sym typeface="Arial"/>
            </a:endParaRPr>
          </a:p>
          <a:p>
            <a:pPr indent="-342719" lvl="0" marL="342719" marR="0" rtl="0" algn="l">
              <a:lnSpc>
                <a:spcPct val="80000"/>
              </a:lnSpc>
              <a:spcBef>
                <a:spcPts val="598"/>
              </a:spcBef>
              <a:spcAft>
                <a:spcPts val="0"/>
              </a:spcAft>
              <a:buClr>
                <a:srgbClr val="CC9900"/>
              </a:buClr>
              <a:buSzPts val="1560"/>
              <a:buFont typeface="Noto Sans Symbols"/>
              <a:buChar char="■"/>
            </a:pPr>
            <a:r>
              <a:rPr b="0" lang="ru-RU" sz="2400" strike="noStrike">
                <a:solidFill>
                  <a:srgbClr val="000000"/>
                </a:solidFill>
                <a:latin typeface="Arial"/>
                <a:ea typeface="Arial"/>
                <a:cs typeface="Arial"/>
                <a:sym typeface="Arial"/>
              </a:rPr>
              <a:t>Larynx with vocal folds (a weak primary voice sound is formed in the larynx),</a:t>
            </a:r>
            <a:endParaRPr b="0" sz="2400" strike="noStrike">
              <a:solidFill>
                <a:srgbClr val="000000"/>
              </a:solidFill>
              <a:latin typeface="Arial"/>
              <a:ea typeface="Arial"/>
              <a:cs typeface="Arial"/>
              <a:sym typeface="Arial"/>
            </a:endParaRPr>
          </a:p>
          <a:p>
            <a:pPr indent="-342719" lvl="0" marL="342719" marR="0" rtl="0" algn="l">
              <a:lnSpc>
                <a:spcPct val="80000"/>
              </a:lnSpc>
              <a:spcBef>
                <a:spcPts val="598"/>
              </a:spcBef>
              <a:spcAft>
                <a:spcPts val="0"/>
              </a:spcAft>
              <a:buClr>
                <a:srgbClr val="CC9900"/>
              </a:buClr>
              <a:buSzPts val="1560"/>
              <a:buFont typeface="Noto Sans Symbols"/>
              <a:buChar char="■"/>
            </a:pPr>
            <a:r>
              <a:rPr b="0" lang="ru-RU" sz="2400" strike="noStrike">
                <a:solidFill>
                  <a:srgbClr val="000000"/>
                </a:solidFill>
                <a:latin typeface="Arial"/>
                <a:ea typeface="Arial"/>
                <a:cs typeface="Arial"/>
                <a:sym typeface="Arial"/>
              </a:rPr>
              <a:t>the epiglottis (cavity in the mouth, nose, throat and sinuses). In the epiglottis, the voice is amplified and given extra colour. </a:t>
            </a:r>
            <a:endParaRPr b="0" sz="2400" strike="noStrike">
              <a:solidFill>
                <a:srgbClr val="000000"/>
              </a:solidFill>
              <a:latin typeface="Arial"/>
              <a:ea typeface="Arial"/>
              <a:cs typeface="Arial"/>
              <a:sym typeface="Arial"/>
            </a:endParaRPr>
          </a:p>
        </p:txBody>
      </p:sp>
      <p:pic>
        <p:nvPicPr>
          <p:cNvPr descr="строение аппарата 6" id="107" name="Google Shape;107;p19"/>
          <p:cNvPicPr preferRelativeResize="0"/>
          <p:nvPr/>
        </p:nvPicPr>
        <p:blipFill rotWithShape="1">
          <a:blip r:embed="rId3">
            <a:alphaModFix/>
          </a:blip>
          <a:srcRect b="0" l="0" r="0" t="0"/>
          <a:stretch/>
        </p:blipFill>
        <p:spPr>
          <a:xfrm>
            <a:off x="5867280" y="620640"/>
            <a:ext cx="3000600" cy="4813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0"/>
          <p:cNvSpPr txBox="1"/>
          <p:nvPr/>
        </p:nvSpPr>
        <p:spPr>
          <a:xfrm>
            <a:off x="278640" y="289980"/>
            <a:ext cx="8229600" cy="2881500"/>
          </a:xfrm>
          <a:prstGeom prst="rect">
            <a:avLst/>
          </a:prstGeom>
          <a:noFill/>
          <a:ln>
            <a:noFill/>
          </a:ln>
        </p:spPr>
        <p:txBody>
          <a:bodyPr anchorCtr="0" anchor="t" bIns="45700" lIns="91425" spcFirstLastPara="1" rIns="91425" wrap="square" tIns="45700">
            <a:normAutofit fontScale="85000" lnSpcReduction="20000"/>
          </a:bodyPr>
          <a:lstStyle/>
          <a:p>
            <a:pPr indent="-486827" lvl="0" marL="495000" marR="0" rtl="0" algn="l">
              <a:lnSpc>
                <a:spcPct val="115000"/>
              </a:lnSpc>
              <a:spcBef>
                <a:spcPts val="0"/>
              </a:spcBef>
              <a:spcAft>
                <a:spcPts val="0"/>
              </a:spcAft>
              <a:buClr>
                <a:srgbClr val="CC9900"/>
              </a:buClr>
              <a:buSzPct val="65000"/>
              <a:buFont typeface="Noto Sans Symbols"/>
              <a:buChar char="■"/>
            </a:pPr>
            <a:r>
              <a:rPr b="0" lang="ru-RU" sz="2200" strike="noStrike">
                <a:solidFill>
                  <a:srgbClr val="000000"/>
                </a:solidFill>
                <a:latin typeface="Arial"/>
                <a:ea typeface="Arial"/>
                <a:cs typeface="Arial"/>
                <a:sym typeface="Arial"/>
              </a:rPr>
              <a:t>Voice sounds are characterised by strength, timbre and pitch. </a:t>
            </a:r>
            <a:endParaRPr b="0" sz="2200" strike="noStrike">
              <a:solidFill>
                <a:srgbClr val="000000"/>
              </a:solidFill>
              <a:latin typeface="Arial"/>
              <a:ea typeface="Arial"/>
              <a:cs typeface="Arial"/>
              <a:sym typeface="Arial"/>
            </a:endParaRPr>
          </a:p>
          <a:p>
            <a:pPr indent="-486827" lvl="0" marL="495000" marR="0" rtl="0" algn="l">
              <a:lnSpc>
                <a:spcPct val="115000"/>
              </a:lnSpc>
              <a:spcBef>
                <a:spcPts val="550"/>
              </a:spcBef>
              <a:spcAft>
                <a:spcPts val="0"/>
              </a:spcAft>
              <a:buClr>
                <a:srgbClr val="CC9900"/>
              </a:buClr>
              <a:buSzPct val="65000"/>
              <a:buFont typeface="Noto Sans Symbols"/>
              <a:buChar char="■"/>
            </a:pPr>
            <a:r>
              <a:rPr b="0" lang="ru-RU" sz="2200" strike="noStrike">
                <a:solidFill>
                  <a:srgbClr val="000000"/>
                </a:solidFill>
                <a:latin typeface="Arial"/>
                <a:ea typeface="Arial"/>
                <a:cs typeface="Arial"/>
                <a:sym typeface="Arial"/>
              </a:rPr>
              <a:t>Timbre is a complex quality of sound. It consists of the fundamental (vibrations of the vocal folds) and the overtones. </a:t>
            </a:r>
            <a:endParaRPr b="0" sz="2200" strike="noStrike">
              <a:solidFill>
                <a:srgbClr val="000000"/>
              </a:solidFill>
              <a:latin typeface="Arial"/>
              <a:ea typeface="Arial"/>
              <a:cs typeface="Arial"/>
              <a:sym typeface="Arial"/>
            </a:endParaRPr>
          </a:p>
          <a:p>
            <a:pPr indent="-486827" lvl="0" marL="495000" marR="0" rtl="0" algn="l">
              <a:lnSpc>
                <a:spcPct val="115000"/>
              </a:lnSpc>
              <a:spcBef>
                <a:spcPts val="550"/>
              </a:spcBef>
              <a:spcAft>
                <a:spcPts val="0"/>
              </a:spcAft>
              <a:buClr>
                <a:srgbClr val="CC9900"/>
              </a:buClr>
              <a:buSzPct val="65000"/>
              <a:buFont typeface="Noto Sans Symbols"/>
              <a:buChar char="■"/>
            </a:pPr>
            <a:r>
              <a:rPr b="0" lang="ru-RU" sz="2200" strike="noStrike">
                <a:solidFill>
                  <a:srgbClr val="000000"/>
                </a:solidFill>
                <a:latin typeface="Arial"/>
                <a:ea typeface="Arial"/>
                <a:cs typeface="Arial"/>
                <a:sym typeface="Arial"/>
              </a:rPr>
              <a:t>The strength of the sound (subjectively perceived as loudness) depends on the amplitude of the vocal folds. The greater the amplitude, the louder the sound. </a:t>
            </a:r>
            <a:endParaRPr b="0" sz="2200" strike="noStrike">
              <a:solidFill>
                <a:srgbClr val="000000"/>
              </a:solidFill>
              <a:latin typeface="Arial"/>
              <a:ea typeface="Arial"/>
              <a:cs typeface="Arial"/>
              <a:sym typeface="Arial"/>
            </a:endParaRPr>
          </a:p>
          <a:p>
            <a:pPr indent="-486827" lvl="0" marL="495000" marR="0" rtl="0" algn="l">
              <a:lnSpc>
                <a:spcPct val="115000"/>
              </a:lnSpc>
              <a:spcBef>
                <a:spcPts val="550"/>
              </a:spcBef>
              <a:spcAft>
                <a:spcPts val="0"/>
              </a:spcAft>
              <a:buClr>
                <a:srgbClr val="CC9900"/>
              </a:buClr>
              <a:buSzPct val="65000"/>
              <a:buFont typeface="Noto Sans Symbols"/>
              <a:buChar char="■"/>
            </a:pPr>
            <a:r>
              <a:rPr b="0" lang="ru-RU" sz="2200" strike="noStrike">
                <a:solidFill>
                  <a:srgbClr val="000000"/>
                </a:solidFill>
                <a:latin typeface="Arial"/>
                <a:ea typeface="Arial"/>
                <a:cs typeface="Arial"/>
                <a:sym typeface="Arial"/>
              </a:rPr>
              <a:t>Pitch is determined by the number of vocal fold vibrations per second. The more frequent the vibrations, the higher the pitch. </a:t>
            </a:r>
            <a:endParaRPr b="0" sz="2200" strike="noStrike">
              <a:solidFill>
                <a:srgbClr val="000000"/>
              </a:solidFill>
              <a:latin typeface="Arial"/>
              <a:ea typeface="Arial"/>
              <a:cs typeface="Arial"/>
              <a:sym typeface="Arial"/>
            </a:endParaRPr>
          </a:p>
          <a:p>
            <a:pPr indent="-495000" lvl="0" marL="495000" marR="0" rtl="0" algn="l">
              <a:lnSpc>
                <a:spcPct val="115000"/>
              </a:lnSpc>
              <a:spcBef>
                <a:spcPts val="550"/>
              </a:spcBef>
              <a:spcAft>
                <a:spcPts val="0"/>
              </a:spcAft>
              <a:buNone/>
            </a:pPr>
            <a:r>
              <a:t/>
            </a:r>
            <a:endParaRPr b="0" sz="2200" strike="noStrike">
              <a:solidFill>
                <a:srgbClr val="000000"/>
              </a:solidFill>
              <a:latin typeface="Arial"/>
              <a:ea typeface="Arial"/>
              <a:cs typeface="Arial"/>
              <a:sym typeface="Arial"/>
            </a:endParaRPr>
          </a:p>
        </p:txBody>
      </p:sp>
      <p:pic>
        <p:nvPicPr>
          <p:cNvPr descr="диапазон" id="113" name="Google Shape;113;p20"/>
          <p:cNvPicPr preferRelativeResize="0"/>
          <p:nvPr/>
        </p:nvPicPr>
        <p:blipFill rotWithShape="1">
          <a:blip r:embed="rId3">
            <a:alphaModFix/>
          </a:blip>
          <a:srcRect b="0" l="0" r="0" t="0"/>
          <a:stretch/>
        </p:blipFill>
        <p:spPr>
          <a:xfrm>
            <a:off x="936555" y="3504290"/>
            <a:ext cx="6913800" cy="302436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1"/>
          <p:cNvSpPr txBox="1"/>
          <p:nvPr/>
        </p:nvSpPr>
        <p:spPr>
          <a:xfrm>
            <a:off x="468000" y="277560"/>
            <a:ext cx="8218500" cy="990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lang="ru-RU" sz="2200" strike="noStrike">
                <a:solidFill>
                  <a:srgbClr val="000000"/>
                </a:solidFill>
                <a:latin typeface="Arial"/>
                <a:ea typeface="Arial"/>
                <a:cs typeface="Arial"/>
                <a:sym typeface="Arial"/>
              </a:rPr>
              <a:t>The usual range of the singing voice is two octaves, but there are unique performers who have a rare voice of three or four octaves.</a:t>
            </a:r>
            <a:endParaRPr b="0" sz="2200" strike="noStrike">
              <a:solidFill>
                <a:srgbClr val="006633"/>
              </a:solidFill>
              <a:latin typeface="Garamond"/>
              <a:ea typeface="Garamond"/>
              <a:cs typeface="Garamond"/>
              <a:sym typeface="Garamond"/>
            </a:endParaRPr>
          </a:p>
        </p:txBody>
      </p:sp>
      <p:pic>
        <p:nvPicPr>
          <p:cNvPr descr="има сумак" id="119" name="Google Shape;119;p21"/>
          <p:cNvPicPr preferRelativeResize="0"/>
          <p:nvPr/>
        </p:nvPicPr>
        <p:blipFill rotWithShape="1">
          <a:blip r:embed="rId3">
            <a:alphaModFix/>
          </a:blip>
          <a:srcRect b="0" l="0" r="0" t="0"/>
          <a:stretch/>
        </p:blipFill>
        <p:spPr>
          <a:xfrm>
            <a:off x="755640" y="1413000"/>
            <a:ext cx="2376360" cy="2160360"/>
          </a:xfrm>
          <a:prstGeom prst="rect">
            <a:avLst/>
          </a:prstGeom>
          <a:noFill/>
          <a:ln>
            <a:noFill/>
          </a:ln>
        </p:spPr>
      </p:pic>
      <p:pic>
        <p:nvPicPr>
          <p:cNvPr descr="мадо робен" id="120" name="Google Shape;120;p21"/>
          <p:cNvPicPr preferRelativeResize="0"/>
          <p:nvPr/>
        </p:nvPicPr>
        <p:blipFill rotWithShape="1">
          <a:blip r:embed="rId4">
            <a:alphaModFix/>
          </a:blip>
          <a:srcRect b="0" l="0" r="0" t="0"/>
          <a:stretch/>
        </p:blipFill>
        <p:spPr>
          <a:xfrm>
            <a:off x="3635280" y="1413000"/>
            <a:ext cx="2087640" cy="2160360"/>
          </a:xfrm>
          <a:prstGeom prst="rect">
            <a:avLst/>
          </a:prstGeom>
          <a:noFill/>
          <a:ln>
            <a:noFill/>
          </a:ln>
        </p:spPr>
      </p:pic>
      <p:pic>
        <p:nvPicPr>
          <p:cNvPr descr="лара фабиан1" id="121" name="Google Shape;121;p21"/>
          <p:cNvPicPr preferRelativeResize="0"/>
          <p:nvPr/>
        </p:nvPicPr>
        <p:blipFill rotWithShape="1">
          <a:blip r:embed="rId5">
            <a:alphaModFix/>
          </a:blip>
          <a:srcRect b="0" l="0" r="0" t="0"/>
          <a:stretch/>
        </p:blipFill>
        <p:spPr>
          <a:xfrm>
            <a:off x="1979640" y="3860640"/>
            <a:ext cx="2160720" cy="2244960"/>
          </a:xfrm>
          <a:prstGeom prst="rect">
            <a:avLst/>
          </a:prstGeom>
          <a:noFill/>
          <a:ln>
            <a:noFill/>
          </a:ln>
        </p:spPr>
      </p:pic>
      <p:pic>
        <p:nvPicPr>
          <p:cNvPr descr="пенкин" id="122" name="Google Shape;122;p21"/>
          <p:cNvPicPr preferRelativeResize="0"/>
          <p:nvPr/>
        </p:nvPicPr>
        <p:blipFill rotWithShape="1">
          <a:blip r:embed="rId6">
            <a:alphaModFix/>
          </a:blip>
          <a:srcRect b="0" l="0" r="0" t="0"/>
          <a:stretch/>
        </p:blipFill>
        <p:spPr>
          <a:xfrm>
            <a:off x="5219640" y="3789360"/>
            <a:ext cx="1944720" cy="2303640"/>
          </a:xfrm>
          <a:prstGeom prst="rect">
            <a:avLst/>
          </a:prstGeom>
          <a:noFill/>
          <a:ln>
            <a:noFill/>
          </a:ln>
        </p:spPr>
      </p:pic>
      <p:pic>
        <p:nvPicPr>
          <p:cNvPr descr="витас" id="123" name="Google Shape;123;p21"/>
          <p:cNvPicPr preferRelativeResize="0"/>
          <p:nvPr/>
        </p:nvPicPr>
        <p:blipFill rotWithShape="1">
          <a:blip r:embed="rId7">
            <a:alphaModFix/>
          </a:blip>
          <a:srcRect b="0" l="0" r="0" t="0"/>
          <a:stretch/>
        </p:blipFill>
        <p:spPr>
          <a:xfrm>
            <a:off x="6227640" y="1413000"/>
            <a:ext cx="2089440" cy="208728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2"/>
          <p:cNvSpPr txBox="1"/>
          <p:nvPr>
            <p:ph idx="4294967295" type="body"/>
          </p:nvPr>
        </p:nvSpPr>
        <p:spPr>
          <a:xfrm>
            <a:off x="3958091" y="451104"/>
            <a:ext cx="5023800" cy="6138600"/>
          </a:xfrm>
          <a:prstGeom prst="rect">
            <a:avLst/>
          </a:prstGeom>
          <a:noFill/>
          <a:ln>
            <a:noFill/>
          </a:ln>
        </p:spPr>
        <p:txBody>
          <a:bodyPr anchorCtr="0" anchor="t" bIns="46800" lIns="90000" spcFirstLastPara="1" rIns="90000" wrap="square" tIns="46800">
            <a:noAutofit/>
          </a:bodyPr>
          <a:lstStyle/>
          <a:p>
            <a:pPr indent="0" lvl="0" marL="0" rtl="0" algn="l">
              <a:spcBef>
                <a:spcPts val="0"/>
              </a:spcBef>
              <a:spcAft>
                <a:spcPts val="0"/>
              </a:spcAft>
              <a:buNone/>
            </a:pPr>
            <a:r>
              <a:rPr b="1" lang="ru-RU" sz="2800"/>
              <a:t>About the characteristics of the structure</a:t>
            </a:r>
            <a:r>
              <a:rPr lang="ru-RU"/>
              <a:t>. </a:t>
            </a:r>
            <a:endParaRPr/>
          </a:p>
          <a:p>
            <a:pPr indent="0" lvl="0" marL="0" rtl="0" algn="l">
              <a:spcBef>
                <a:spcPts val="0"/>
              </a:spcBef>
              <a:spcAft>
                <a:spcPts val="0"/>
              </a:spcAft>
              <a:buNone/>
            </a:pPr>
            <a:r>
              <a:t/>
            </a:r>
            <a:endParaRPr sz="2000"/>
          </a:p>
          <a:p>
            <a:pPr indent="0" lvl="0" marL="0" rtl="0" algn="l">
              <a:spcBef>
                <a:spcPts val="0"/>
              </a:spcBef>
              <a:spcAft>
                <a:spcPts val="0"/>
              </a:spcAft>
              <a:buNone/>
            </a:pPr>
            <a:r>
              <a:rPr lang="ru-RU" sz="2000"/>
              <a:t>The vocal cords have a unique structure that differs from the structure of other muscles in the body: the muscle consists of two intersecting systems of fibres called the Getlerian fibres of the vocal cord. </a:t>
            </a:r>
            <a:endParaRPr/>
          </a:p>
          <a:p>
            <a:pPr indent="0" lvl="0" marL="0" rtl="0" algn="l">
              <a:spcBef>
                <a:spcPts val="0"/>
              </a:spcBef>
              <a:spcAft>
                <a:spcPts val="0"/>
              </a:spcAft>
              <a:buNone/>
            </a:pPr>
            <a:r>
              <a:rPr lang="ru-RU" sz="2000"/>
              <a:t>One of them, starting from the inner surface of the thyroid cartilage and attached to the other end in the form of "comb teeth", goes to the connective edge of the vocal fold and forms the thyro-vocal bundle. The other, from the base of the outer surface of the vocal process of the cricoid cartilage, also goes to the connective edge of the vocal fold, forming the crico-vocal bundle</a:t>
            </a:r>
            <a:r>
              <a:rPr lang="ru-RU"/>
              <a:t>.</a:t>
            </a:r>
            <a:endParaRPr/>
          </a:p>
        </p:txBody>
      </p:sp>
      <p:pic>
        <p:nvPicPr>
          <p:cNvPr id="129" name="Google Shape;129;p22"/>
          <p:cNvPicPr preferRelativeResize="0"/>
          <p:nvPr/>
        </p:nvPicPr>
        <p:blipFill rotWithShape="1">
          <a:blip r:embed="rId3">
            <a:alphaModFix/>
          </a:blip>
          <a:srcRect b="0" l="0" r="0" t="0"/>
          <a:stretch/>
        </p:blipFill>
        <p:spPr>
          <a:xfrm>
            <a:off x="323528" y="576004"/>
            <a:ext cx="3600399" cy="59270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3"/>
          <p:cNvSpPr/>
          <p:nvPr/>
        </p:nvSpPr>
        <p:spPr>
          <a:xfrm>
            <a:off x="1043608" y="908720"/>
            <a:ext cx="7128900" cy="4455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ru-RU" sz="2400">
                <a:solidFill>
                  <a:schemeClr val="dk1"/>
                </a:solidFill>
                <a:latin typeface="Arial"/>
                <a:ea typeface="Arial"/>
                <a:cs typeface="Arial"/>
                <a:sym typeface="Arial"/>
              </a:rPr>
              <a:t>Because of this structure, the vocal folds can move either with their entire mass or with any part of it, such as a half, a third, the edges, and so on. Each part of the muscle contracts individually in response to a nerve impulse from the cerebral cortex, as each muscle fibre is excited by its own motor axon.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nvSpPr>
        <p:spPr>
          <a:xfrm>
            <a:off x="395536" y="476672"/>
            <a:ext cx="4968600" cy="53292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As a rule, it is the voice that is remembered when it is lost. And then there is a need for a science like phoniatrics. </a:t>
            </a:r>
            <a:endParaRPr b="0" sz="2200" strike="noStrike">
              <a:solidFill>
                <a:srgbClr val="000000"/>
              </a:solidFill>
              <a:latin typeface="Arial"/>
              <a:ea typeface="Arial"/>
              <a:cs typeface="Arial"/>
              <a:sym typeface="Arial"/>
            </a:endParaRPr>
          </a:p>
          <a:p>
            <a:pPr indent="-342719" lvl="0" marL="342719" marR="0" rtl="0" algn="l">
              <a:spcBef>
                <a:spcPts val="55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Phoniatrics, along with audiology and rhinology, is one of the departments of ENT medicine. </a:t>
            </a:r>
            <a:endParaRPr b="0" sz="2200" strike="noStrike">
              <a:solidFill>
                <a:srgbClr val="000000"/>
              </a:solidFill>
              <a:latin typeface="Arial"/>
              <a:ea typeface="Arial"/>
              <a:cs typeface="Arial"/>
              <a:sym typeface="Arial"/>
            </a:endParaRPr>
          </a:p>
          <a:p>
            <a:pPr indent="-342719" lvl="0" marL="342719" marR="0" rtl="0" algn="l">
              <a:spcBef>
                <a:spcPts val="550"/>
              </a:spcBef>
              <a:spcAft>
                <a:spcPts val="0"/>
              </a:spcAft>
              <a:buClr>
                <a:srgbClr val="CC9900"/>
              </a:buClr>
              <a:buSzPts val="1430"/>
              <a:buFont typeface="Noto Sans Symbols"/>
              <a:buChar char="■"/>
            </a:pPr>
            <a:r>
              <a:rPr b="0" lang="ru-RU" sz="2200" strike="noStrike">
                <a:solidFill>
                  <a:srgbClr val="000000"/>
                </a:solidFill>
                <a:latin typeface="Arial"/>
                <a:ea typeface="Arial"/>
                <a:cs typeface="Arial"/>
                <a:sym typeface="Arial"/>
              </a:rPr>
              <a:t>According to the Union of European Phoniatricians, the subject of its study is communication disorders, namely diseases and functional disorders of voice, speech and language communication, </a:t>
            </a:r>
            <a:endParaRPr b="0" sz="2200" strike="noStrike">
              <a:solidFill>
                <a:srgbClr val="000000"/>
              </a:solidFill>
              <a:latin typeface="Arial"/>
              <a:ea typeface="Arial"/>
              <a:cs typeface="Arial"/>
              <a:sym typeface="Arial"/>
            </a:endParaRPr>
          </a:p>
        </p:txBody>
      </p:sp>
      <p:sp>
        <p:nvSpPr>
          <p:cNvPr id="140" name="Google Shape;140;p24"/>
          <p:cNvSpPr txBox="1"/>
          <p:nvPr/>
        </p:nvSpPr>
        <p:spPr>
          <a:xfrm>
            <a:off x="5076056" y="3789040"/>
            <a:ext cx="3888000" cy="2303400"/>
          </a:xfrm>
          <a:prstGeom prst="rect">
            <a:avLst/>
          </a:prstGeom>
          <a:noFill/>
          <a:ln>
            <a:noFill/>
          </a:ln>
        </p:spPr>
        <p:txBody>
          <a:bodyPr anchorCtr="0" anchor="t" bIns="45700" lIns="91425" spcFirstLastPara="1" rIns="91425" wrap="square" tIns="45700">
            <a:normAutofit/>
          </a:bodyPr>
          <a:lstStyle/>
          <a:p>
            <a:pPr indent="-342719" lvl="0" marL="342719" marR="0" rtl="0" algn="l">
              <a:spcBef>
                <a:spcPts val="0"/>
              </a:spcBef>
              <a:spcAft>
                <a:spcPts val="0"/>
              </a:spcAft>
              <a:buClr>
                <a:srgbClr val="CC9900"/>
              </a:buClr>
              <a:buSzPts val="1430"/>
              <a:buFont typeface="Noto Sans Symbols"/>
              <a:buChar char="■"/>
            </a:pPr>
            <a:r>
              <a:rPr lang="ru-RU" sz="2200">
                <a:solidFill>
                  <a:srgbClr val="000000"/>
                </a:solidFill>
                <a:latin typeface="Arial"/>
                <a:ea typeface="Arial"/>
                <a:cs typeface="Arial"/>
                <a:sym typeface="Arial"/>
              </a:rPr>
              <a:t>and, in childhood, hearing impairment (to the extent that hearing affects the above functions). </a:t>
            </a:r>
            <a:endParaRPr/>
          </a:p>
        </p:txBody>
      </p:sp>
      <p:pic>
        <p:nvPicPr>
          <p:cNvPr descr="острый ларингит" id="141" name="Google Shape;141;p24"/>
          <p:cNvPicPr preferRelativeResize="0"/>
          <p:nvPr/>
        </p:nvPicPr>
        <p:blipFill rotWithShape="1">
          <a:blip r:embed="rId3">
            <a:alphaModFix/>
          </a:blip>
          <a:srcRect b="0" l="0" r="0" t="0"/>
          <a:stretch/>
        </p:blipFill>
        <p:spPr>
          <a:xfrm>
            <a:off x="6084720" y="333360"/>
            <a:ext cx="2471760" cy="287964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