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Lst>
  <p:sldSz cy="6858000" cx="9144000"/>
  <p:notesSz cx="6858000" cy="9144000"/>
  <p:embeddedFontLst>
    <p:embeddedFont>
      <p:font typeface="Gill Sans"/>
      <p:regular r:id="rId45"/>
      <p:bold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slide" Target="slides/slide39.xml"/><Relationship Id="rId21" Type="http://schemas.openxmlformats.org/officeDocument/2006/relationships/slide" Target="slides/slide16.xml"/><Relationship Id="rId43" Type="http://schemas.openxmlformats.org/officeDocument/2006/relationships/slide" Target="slides/slide38.xml"/><Relationship Id="rId24" Type="http://schemas.openxmlformats.org/officeDocument/2006/relationships/slide" Target="slides/slide19.xml"/><Relationship Id="rId46" Type="http://schemas.openxmlformats.org/officeDocument/2006/relationships/font" Target="fonts/GillSans-bold.fntdata"/><Relationship Id="rId23" Type="http://schemas.openxmlformats.org/officeDocument/2006/relationships/slide" Target="slides/slide18.xml"/><Relationship Id="rId45" Type="http://schemas.openxmlformats.org/officeDocument/2006/relationships/font" Target="fonts/Gill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3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3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3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type="title">
  <p:cSld name="TITLE">
    <p:spTree>
      <p:nvGrpSpPr>
        <p:cNvPr id="16" name="Shape 16"/>
        <p:cNvGrpSpPr/>
        <p:nvPr/>
      </p:nvGrpSpPr>
      <p:grpSpPr>
        <a:xfrm>
          <a:off x="0" y="0"/>
          <a:ext cx="0" cy="0"/>
          <a:chOff x="0" y="0"/>
          <a:chExt cx="0" cy="0"/>
        </a:xfrm>
      </p:grpSpPr>
      <p:sp>
        <p:nvSpPr>
          <p:cNvPr id="17" name="Google Shape;17;p2"/>
          <p:cNvSpPr txBox="1"/>
          <p:nvPr>
            <p:ph type="ctrTitle"/>
          </p:nvPr>
        </p:nvSpPr>
        <p:spPr>
          <a:xfrm>
            <a:off x="1432560" y="359898"/>
            <a:ext cx="7406640" cy="147218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562214"/>
              </a:buClr>
              <a:buSzPts val="4300"/>
              <a:buFont typeface="Gill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
          <p:cNvSpPr txBox="1"/>
          <p:nvPr>
            <p:ph idx="1" type="subTitle"/>
          </p:nvPr>
        </p:nvSpPr>
        <p:spPr>
          <a:xfrm>
            <a:off x="1432560" y="1850064"/>
            <a:ext cx="7406640" cy="1752600"/>
          </a:xfrm>
          <a:prstGeom prst="rect">
            <a:avLst/>
          </a:prstGeom>
          <a:noFill/>
          <a:ln>
            <a:noFill/>
          </a:ln>
        </p:spPr>
        <p:txBody>
          <a:bodyPr anchorCtr="0" anchor="t" bIns="45700" lIns="91425" spcFirstLastPara="1" rIns="91425" wrap="square" tIns="0">
            <a:normAutofit/>
          </a:bodyPr>
          <a:lstStyle>
            <a:lvl1pPr lvl="0" algn="l">
              <a:lnSpc>
                <a:spcPct val="100000"/>
              </a:lnSpc>
              <a:spcBef>
                <a:spcPts val="600"/>
              </a:spcBef>
              <a:spcAft>
                <a:spcPts val="0"/>
              </a:spcAft>
              <a:buSzPts val="2080"/>
              <a:buNone/>
              <a:defRPr sz="2600">
                <a:solidFill>
                  <a:srgbClr val="341108"/>
                </a:solidFill>
              </a:defRPr>
            </a:lvl1pPr>
            <a:lvl2pPr lvl="1" algn="ctr">
              <a:lnSpc>
                <a:spcPct val="100000"/>
              </a:lnSpc>
              <a:spcBef>
                <a:spcPts val="550"/>
              </a:spcBef>
              <a:spcAft>
                <a:spcPts val="0"/>
              </a:spcAft>
              <a:buSzPts val="1800"/>
              <a:buNone/>
              <a:defRPr/>
            </a:lvl2pPr>
            <a:lvl3pPr lvl="2" algn="ctr">
              <a:lnSpc>
                <a:spcPct val="100000"/>
              </a:lnSpc>
              <a:spcBef>
                <a:spcPts val="360"/>
              </a:spcBef>
              <a:spcAft>
                <a:spcPts val="0"/>
              </a:spcAft>
              <a:buSzPts val="1800"/>
              <a:buNone/>
              <a:defRPr/>
            </a:lvl3pPr>
            <a:lvl4pPr lvl="3" algn="ctr">
              <a:lnSpc>
                <a:spcPct val="100000"/>
              </a:lnSpc>
              <a:spcBef>
                <a:spcPts val="360"/>
              </a:spcBef>
              <a:spcAft>
                <a:spcPts val="0"/>
              </a:spcAft>
              <a:buSzPts val="1800"/>
              <a:buNone/>
              <a:defRPr/>
            </a:lvl4pPr>
            <a:lvl5pPr lvl="4" algn="ctr">
              <a:lnSpc>
                <a:spcPct val="100000"/>
              </a:lnSpc>
              <a:spcBef>
                <a:spcPts val="360"/>
              </a:spcBef>
              <a:spcAft>
                <a:spcPts val="0"/>
              </a:spcAft>
              <a:buSzPts val="1800"/>
              <a:buNone/>
              <a:defRPr/>
            </a:lvl5pPr>
            <a:lvl6pPr lvl="5" algn="ctr">
              <a:lnSpc>
                <a:spcPct val="100000"/>
              </a:lnSpc>
              <a:spcBef>
                <a:spcPts val="360"/>
              </a:spcBef>
              <a:spcAft>
                <a:spcPts val="0"/>
              </a:spcAft>
              <a:buSzPts val="1800"/>
              <a:buNone/>
              <a:defRPr/>
            </a:lvl6pPr>
            <a:lvl7pPr lvl="6" algn="ctr">
              <a:lnSpc>
                <a:spcPct val="100000"/>
              </a:lnSpc>
              <a:spcBef>
                <a:spcPts val="360"/>
              </a:spcBef>
              <a:spcAft>
                <a:spcPts val="0"/>
              </a:spcAft>
              <a:buSzPts val="1800"/>
              <a:buNone/>
              <a:defRPr/>
            </a:lvl7pPr>
            <a:lvl8pPr lvl="7" algn="ctr">
              <a:lnSpc>
                <a:spcPct val="100000"/>
              </a:lnSpc>
              <a:spcBef>
                <a:spcPts val="36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19" name="Google Shape;19;p2"/>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22" name="Google Shape;22;p2"/>
          <p:cNvSpPr/>
          <p:nvPr/>
        </p:nvSpPr>
        <p:spPr>
          <a:xfrm>
            <a:off x="921433" y="1413802"/>
            <a:ext cx="210312" cy="210312"/>
          </a:xfrm>
          <a:prstGeom prst="ellipse">
            <a:avLst/>
          </a:prstGeom>
          <a:gradFill>
            <a:gsLst>
              <a:gs pos="0">
                <a:srgbClr val="D7F6FF">
                  <a:alpha val="94901"/>
                </a:srgbClr>
              </a:gs>
              <a:gs pos="50000">
                <a:srgbClr val="C0E3F0">
                  <a:alpha val="89803"/>
                </a:srgbClr>
              </a:gs>
              <a:gs pos="95000">
                <a:srgbClr val="65C6EA">
                  <a:alpha val="87843"/>
                </a:srgbClr>
              </a:gs>
              <a:gs pos="100000">
                <a:srgbClr val="00BBF1">
                  <a:alpha val="84705"/>
                </a:srgbClr>
              </a:gs>
            </a:gsLst>
            <a:path path="circle">
              <a:fillToRect b="100%" r="100%"/>
            </a:path>
            <a:tileRect l="-100%" t="-100%"/>
          </a:gradFill>
          <a:ln cap="rnd" cmpd="sng" w="9525">
            <a:solidFill>
              <a:srgbClr val="2F8DA4">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
        <p:nvSpPr>
          <p:cNvPr id="23" name="Google Shape;23;p2"/>
          <p:cNvSpPr/>
          <p:nvPr/>
        </p:nvSpPr>
        <p:spPr>
          <a:xfrm>
            <a:off x="1157176" y="1345016"/>
            <a:ext cx="64008" cy="64008"/>
          </a:xfrm>
          <a:prstGeom prst="ellipse">
            <a:avLst/>
          </a:prstGeom>
          <a:noFill/>
          <a:ln cap="rnd" cmpd="sng" w="12700">
            <a:solidFill>
              <a:srgbClr val="317F92">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84" name="Shape 84"/>
        <p:cNvGrpSpPr/>
        <p:nvPr/>
      </p:nvGrpSpPr>
      <p:grpSpPr>
        <a:xfrm>
          <a:off x="0" y="0"/>
          <a:ext cx="0" cy="0"/>
          <a:chOff x="0" y="0"/>
          <a:chExt cx="0" cy="0"/>
        </a:xfrm>
      </p:grpSpPr>
      <p:sp>
        <p:nvSpPr>
          <p:cNvPr id="85" name="Google Shape;85;p11"/>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11"/>
          <p:cNvSpPr txBox="1"/>
          <p:nvPr>
            <p:ph idx="1" type="body"/>
          </p:nvPr>
        </p:nvSpPr>
        <p:spPr>
          <a:xfrm rot="5400000">
            <a:off x="2784348" y="99060"/>
            <a:ext cx="4800600" cy="749808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7" name="Google Shape;87;p11"/>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1"/>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1"/>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90" name="Shape 90"/>
        <p:cNvGrpSpPr/>
        <p:nvPr/>
      </p:nvGrpSpPr>
      <p:grpSpPr>
        <a:xfrm>
          <a:off x="0" y="0"/>
          <a:ext cx="0" cy="0"/>
          <a:chOff x="0" y="0"/>
          <a:chExt cx="0" cy="0"/>
        </a:xfrm>
      </p:grpSpPr>
      <p:sp>
        <p:nvSpPr>
          <p:cNvPr id="91" name="Google Shape;91;p12"/>
          <p:cNvSpPr txBox="1"/>
          <p:nvPr>
            <p:ph type="title"/>
          </p:nvPr>
        </p:nvSpPr>
        <p:spPr>
          <a:xfrm rot="5400000">
            <a:off x="4846638" y="2286002"/>
            <a:ext cx="5851525" cy="18288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2"/>
          <p:cNvSpPr txBox="1"/>
          <p:nvPr>
            <p:ph idx="1" type="body"/>
          </p:nvPr>
        </p:nvSpPr>
        <p:spPr>
          <a:xfrm rot="5400000">
            <a:off x="998538" y="419103"/>
            <a:ext cx="5851525" cy="556260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3" name="Google Shape;93;p12"/>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2"/>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2"/>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24" name="Shape 24"/>
        <p:cNvGrpSpPr/>
        <p:nvPr/>
      </p:nvGrpSpPr>
      <p:grpSpPr>
        <a:xfrm>
          <a:off x="0" y="0"/>
          <a:ext cx="0" cy="0"/>
          <a:chOff x="0" y="0"/>
          <a:chExt cx="0" cy="0"/>
        </a:xfrm>
      </p:grpSpPr>
      <p:sp>
        <p:nvSpPr>
          <p:cNvPr id="25" name="Google Shape;25;p3"/>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3"/>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27" name="Google Shape;27;p3"/>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3"/>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showMasterSp="0" type="blank">
  <p:cSld name="BLANK">
    <p:spTree>
      <p:nvGrpSpPr>
        <p:cNvPr id="30" name="Shape 30"/>
        <p:cNvGrpSpPr/>
        <p:nvPr/>
      </p:nvGrpSpPr>
      <p:grpSpPr>
        <a:xfrm>
          <a:off x="0" y="0"/>
          <a:ext cx="0" cy="0"/>
          <a:chOff x="0" y="0"/>
          <a:chExt cx="0" cy="0"/>
        </a:xfrm>
      </p:grpSpPr>
      <p:sp>
        <p:nvSpPr>
          <p:cNvPr id="31" name="Google Shape;31;p4"/>
          <p:cNvSpPr/>
          <p:nvPr/>
        </p:nvSpPr>
        <p:spPr>
          <a:xfrm>
            <a:off x="1014984" y="0"/>
            <a:ext cx="8129016"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32" name="Google Shape;32;p4"/>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35" name="Google Shape;35;p4"/>
          <p:cNvSpPr/>
          <p:nvPr/>
        </p:nvSpPr>
        <p:spPr>
          <a:xfrm>
            <a:off x="1014984" y="-54"/>
            <a:ext cx="73152" cy="6858054"/>
          </a:xfrm>
          <a:prstGeom prst="rect">
            <a:avLst/>
          </a:prstGeom>
          <a:solidFill>
            <a:schemeClr val="lt1"/>
          </a:solidFill>
          <a:ln>
            <a:noFill/>
          </a:ln>
          <a:effectLst>
            <a:outerShdw blurRad="38550" rotWithShape="0" algn="tl" dir="10800000" dist="38000">
              <a:srgbClr val="6F6A5F">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showMasterSp="0" type="secHead">
  <p:cSld name="SECTION_HEADER">
    <p:spTree>
      <p:nvGrpSpPr>
        <p:cNvPr id="36" name="Shape 36"/>
        <p:cNvGrpSpPr/>
        <p:nvPr/>
      </p:nvGrpSpPr>
      <p:grpSpPr>
        <a:xfrm>
          <a:off x="0" y="0"/>
          <a:ext cx="0" cy="0"/>
          <a:chOff x="0" y="0"/>
          <a:chExt cx="0" cy="0"/>
        </a:xfrm>
      </p:grpSpPr>
      <p:sp>
        <p:nvSpPr>
          <p:cNvPr id="37" name="Google Shape;37;p5"/>
          <p:cNvSpPr/>
          <p:nvPr/>
        </p:nvSpPr>
        <p:spPr>
          <a:xfrm>
            <a:off x="2282890" y="-54"/>
            <a:ext cx="6858000" cy="685805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38" name="Google Shape;38;p5"/>
          <p:cNvSpPr txBox="1"/>
          <p:nvPr>
            <p:ph type="title"/>
          </p:nvPr>
        </p:nvSpPr>
        <p:spPr>
          <a:xfrm>
            <a:off x="2578392" y="2600325"/>
            <a:ext cx="6400800" cy="2286000"/>
          </a:xfrm>
          <a:prstGeom prst="rect">
            <a:avLst/>
          </a:prstGeom>
          <a:noFill/>
          <a:ln>
            <a:noFill/>
          </a:ln>
        </p:spPr>
        <p:txBody>
          <a:bodyPr anchorCtr="0" anchor="t" bIns="45700" lIns="91425" spcFirstLastPara="1" rIns="91425" wrap="square" tIns="45700">
            <a:normAutofit/>
          </a:bodyPr>
          <a:lstStyle>
            <a:lvl1pPr lvl="0" algn="l">
              <a:lnSpc>
                <a:spcPct val="112500"/>
              </a:lnSpc>
              <a:spcBef>
                <a:spcPts val="0"/>
              </a:spcBef>
              <a:spcAft>
                <a:spcPts val="0"/>
              </a:spcAft>
              <a:buClr>
                <a:srgbClr val="562214"/>
              </a:buClr>
              <a:buSzPts val="4000"/>
              <a:buFont typeface="Gill Sans"/>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5"/>
          <p:cNvSpPr txBox="1"/>
          <p:nvPr>
            <p:ph idx="1" type="body"/>
          </p:nvPr>
        </p:nvSpPr>
        <p:spPr>
          <a:xfrm>
            <a:off x="2578392" y="1066800"/>
            <a:ext cx="6400800" cy="1509712"/>
          </a:xfrm>
          <a:prstGeom prst="rect">
            <a:avLst/>
          </a:prstGeom>
          <a:noFill/>
          <a:ln>
            <a:noFill/>
          </a:ln>
        </p:spPr>
        <p:txBody>
          <a:bodyPr anchorCtr="0" anchor="b" bIns="45700" lIns="91425" spcFirstLastPara="1" rIns="91425" wrap="square" tIns="45700">
            <a:normAutofit/>
          </a:bodyPr>
          <a:lstStyle>
            <a:lvl1pPr indent="-228600" lvl="0" marL="457200" algn="l">
              <a:lnSpc>
                <a:spcPct val="115000"/>
              </a:lnSpc>
              <a:spcBef>
                <a:spcPts val="0"/>
              </a:spcBef>
              <a:spcAft>
                <a:spcPts val="0"/>
              </a:spcAft>
              <a:buSzPts val="1600"/>
              <a:buNone/>
              <a:defRPr sz="2000">
                <a:solidFill>
                  <a:srgbClr val="341108"/>
                </a:solidFill>
              </a:defRPr>
            </a:lvl1pPr>
            <a:lvl2pPr indent="-228600" lvl="1" marL="914400" algn="l">
              <a:lnSpc>
                <a:spcPct val="100000"/>
              </a:lnSpc>
              <a:spcBef>
                <a:spcPts val="550"/>
              </a:spcBef>
              <a:spcAft>
                <a:spcPts val="0"/>
              </a:spcAft>
              <a:buSzPts val="1800"/>
              <a:buNone/>
              <a:defRPr sz="1800">
                <a:solidFill>
                  <a:srgbClr val="888888"/>
                </a:solidFill>
              </a:defRPr>
            </a:lvl2pPr>
            <a:lvl3pPr indent="-228600" lvl="2" marL="1371600" algn="l">
              <a:lnSpc>
                <a:spcPct val="100000"/>
              </a:lnSpc>
              <a:spcBef>
                <a:spcPts val="320"/>
              </a:spcBef>
              <a:spcAft>
                <a:spcPts val="0"/>
              </a:spcAft>
              <a:buSzPts val="1600"/>
              <a:buNone/>
              <a:defRPr sz="1600">
                <a:solidFill>
                  <a:srgbClr val="888888"/>
                </a:solidFill>
              </a:defRPr>
            </a:lvl3pPr>
            <a:lvl4pPr indent="-228600" lvl="3" marL="1828800" algn="l">
              <a:lnSpc>
                <a:spcPct val="100000"/>
              </a:lnSpc>
              <a:spcBef>
                <a:spcPts val="280"/>
              </a:spcBef>
              <a:spcAft>
                <a:spcPts val="0"/>
              </a:spcAft>
              <a:buSzPts val="1400"/>
              <a:buNone/>
              <a:defRPr sz="1400">
                <a:solidFill>
                  <a:srgbClr val="888888"/>
                </a:solidFill>
              </a:defRPr>
            </a:lvl4pPr>
            <a:lvl5pPr indent="-228600" lvl="4" marL="2286000" algn="l">
              <a:lnSpc>
                <a:spcPct val="100000"/>
              </a:lnSpc>
              <a:spcBef>
                <a:spcPts val="280"/>
              </a:spcBef>
              <a:spcAft>
                <a:spcPts val="0"/>
              </a:spcAft>
              <a:buSzPts val="1400"/>
              <a:buNone/>
              <a:defRPr sz="1400">
                <a:solidFill>
                  <a:srgbClr val="888888"/>
                </a:solidFill>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0" name="Google Shape;40;p5"/>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5"/>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5"/>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43" name="Google Shape;43;p5"/>
          <p:cNvSpPr/>
          <p:nvPr/>
        </p:nvSpPr>
        <p:spPr>
          <a:xfrm>
            <a:off x="2286000" y="0"/>
            <a:ext cx="76200" cy="6858054"/>
          </a:xfrm>
          <a:prstGeom prst="rect">
            <a:avLst/>
          </a:prstGeom>
          <a:solidFill>
            <a:schemeClr val="lt1"/>
          </a:solidFill>
          <a:ln>
            <a:noFill/>
          </a:ln>
          <a:effectLst>
            <a:outerShdw blurRad="38550" rotWithShape="0" algn="tl" dir="10800000" dist="38000">
              <a:srgbClr val="6F6A5F">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44" name="Google Shape;44;p5"/>
          <p:cNvSpPr/>
          <p:nvPr/>
        </p:nvSpPr>
        <p:spPr>
          <a:xfrm>
            <a:off x="2172321" y="2814656"/>
            <a:ext cx="210312" cy="210312"/>
          </a:xfrm>
          <a:prstGeom prst="ellipse">
            <a:avLst/>
          </a:prstGeom>
          <a:gradFill>
            <a:gsLst>
              <a:gs pos="0">
                <a:srgbClr val="D7F6FF">
                  <a:alpha val="94901"/>
                </a:srgbClr>
              </a:gs>
              <a:gs pos="50000">
                <a:srgbClr val="C0E3F0">
                  <a:alpha val="89803"/>
                </a:srgbClr>
              </a:gs>
              <a:gs pos="95000">
                <a:srgbClr val="65C6EA">
                  <a:alpha val="87843"/>
                </a:srgbClr>
              </a:gs>
              <a:gs pos="100000">
                <a:srgbClr val="00BBF1">
                  <a:alpha val="84705"/>
                </a:srgbClr>
              </a:gs>
            </a:gsLst>
            <a:path path="circle">
              <a:fillToRect b="100%" r="100%"/>
            </a:path>
            <a:tileRect l="-100%" t="-100%"/>
          </a:gradFill>
          <a:ln cap="rnd" cmpd="sng" w="9525">
            <a:solidFill>
              <a:srgbClr val="2F8DA4">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
        <p:nvSpPr>
          <p:cNvPr id="45" name="Google Shape;45;p5"/>
          <p:cNvSpPr/>
          <p:nvPr/>
        </p:nvSpPr>
        <p:spPr>
          <a:xfrm>
            <a:off x="2408064" y="2745870"/>
            <a:ext cx="64008" cy="64008"/>
          </a:xfrm>
          <a:prstGeom prst="ellipse">
            <a:avLst/>
          </a:prstGeom>
          <a:noFill/>
          <a:ln cap="rnd" cmpd="sng" w="12700">
            <a:solidFill>
              <a:srgbClr val="317F92">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46" name="Shape 46"/>
        <p:cNvGrpSpPr/>
        <p:nvPr/>
      </p:nvGrpSpPr>
      <p:grpSpPr>
        <a:xfrm>
          <a:off x="0" y="0"/>
          <a:ext cx="0" cy="0"/>
          <a:chOff x="0" y="0"/>
          <a:chExt cx="0" cy="0"/>
        </a:xfrm>
      </p:grpSpPr>
      <p:sp>
        <p:nvSpPr>
          <p:cNvPr id="47" name="Google Shape;47;p6"/>
          <p:cNvSpPr txBox="1"/>
          <p:nvPr>
            <p:ph type="title"/>
          </p:nvPr>
        </p:nvSpPr>
        <p:spPr>
          <a:xfrm>
            <a:off x="1435608" y="274320"/>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6"/>
          <p:cNvSpPr txBox="1"/>
          <p:nvPr>
            <p:ph idx="1" type="body"/>
          </p:nvPr>
        </p:nvSpPr>
        <p:spPr>
          <a:xfrm>
            <a:off x="1435608" y="1524000"/>
            <a:ext cx="3657600" cy="4663440"/>
          </a:xfrm>
          <a:prstGeom prst="rect">
            <a:avLst/>
          </a:prstGeom>
          <a:noFill/>
          <a:ln>
            <a:noFill/>
          </a:ln>
        </p:spPr>
        <p:txBody>
          <a:bodyPr anchorCtr="0" anchor="t" bIns="45700" lIns="91425" spcFirstLastPara="1" rIns="91425" wrap="square" tIns="45700">
            <a:normAutofit/>
          </a:bodyPr>
          <a:lstStyle>
            <a:lvl1pPr indent="-370840" lvl="0" marL="457200" algn="l">
              <a:lnSpc>
                <a:spcPct val="100000"/>
              </a:lnSpc>
              <a:spcBef>
                <a:spcPts val="600"/>
              </a:spcBef>
              <a:spcAft>
                <a:spcPts val="0"/>
              </a:spcAft>
              <a:buSzPts val="2240"/>
              <a:buChar char="⚫"/>
              <a:defRPr sz="2800"/>
            </a:lvl1pPr>
            <a:lvl2pPr indent="-381000" lvl="1" marL="914400" algn="l">
              <a:lnSpc>
                <a:spcPct val="100000"/>
              </a:lnSpc>
              <a:spcBef>
                <a:spcPts val="55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9" name="Google Shape;49;p6"/>
          <p:cNvSpPr txBox="1"/>
          <p:nvPr>
            <p:ph idx="2" type="body"/>
          </p:nvPr>
        </p:nvSpPr>
        <p:spPr>
          <a:xfrm>
            <a:off x="5276088" y="1524000"/>
            <a:ext cx="3657600" cy="4663440"/>
          </a:xfrm>
          <a:prstGeom prst="rect">
            <a:avLst/>
          </a:prstGeom>
          <a:noFill/>
          <a:ln>
            <a:noFill/>
          </a:ln>
        </p:spPr>
        <p:txBody>
          <a:bodyPr anchorCtr="0" anchor="t" bIns="45700" lIns="91425" spcFirstLastPara="1" rIns="91425" wrap="square" tIns="45700">
            <a:normAutofit/>
          </a:bodyPr>
          <a:lstStyle>
            <a:lvl1pPr indent="-370840" lvl="0" marL="457200" algn="l">
              <a:lnSpc>
                <a:spcPct val="100000"/>
              </a:lnSpc>
              <a:spcBef>
                <a:spcPts val="600"/>
              </a:spcBef>
              <a:spcAft>
                <a:spcPts val="0"/>
              </a:spcAft>
              <a:buSzPts val="2240"/>
              <a:buChar char="⚫"/>
              <a:defRPr sz="2800"/>
            </a:lvl1pPr>
            <a:lvl2pPr indent="-381000" lvl="1" marL="914400" algn="l">
              <a:lnSpc>
                <a:spcPct val="100000"/>
              </a:lnSpc>
              <a:spcBef>
                <a:spcPts val="55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0" name="Google Shape;50;p6"/>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6"/>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6"/>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showMasterSp="0" type="twoTxTwoObj">
  <p:cSld name="TWO_OBJECTS_WITH_TEXT">
    <p:spTree>
      <p:nvGrpSpPr>
        <p:cNvPr id="53" name="Shape 53"/>
        <p:cNvGrpSpPr/>
        <p:nvPr/>
      </p:nvGrpSpPr>
      <p:grpSpPr>
        <a:xfrm>
          <a:off x="0" y="0"/>
          <a:ext cx="0" cy="0"/>
          <a:chOff x="0" y="0"/>
          <a:chExt cx="0" cy="0"/>
        </a:xfrm>
      </p:grpSpPr>
      <p:sp>
        <p:nvSpPr>
          <p:cNvPr id="54" name="Google Shape;54;p7"/>
          <p:cNvSpPr txBox="1"/>
          <p:nvPr>
            <p:ph type="title"/>
          </p:nvPr>
        </p:nvSpPr>
        <p:spPr>
          <a:xfrm>
            <a:off x="457200" y="5160336"/>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562214"/>
              </a:buClr>
              <a:buSzPts val="4500"/>
              <a:buFont typeface="Gill Sans"/>
              <a:buNone/>
              <a:defRPr b="1" sz="45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7"/>
          <p:cNvSpPr txBox="1"/>
          <p:nvPr>
            <p:ph idx="1" type="body"/>
          </p:nvPr>
        </p:nvSpPr>
        <p:spPr>
          <a:xfrm>
            <a:off x="457200" y="328278"/>
            <a:ext cx="4023360" cy="640080"/>
          </a:xfrm>
          <a:prstGeom prst="rect">
            <a:avLst/>
          </a:prstGeom>
          <a:solidFill>
            <a:schemeClr val="lt1"/>
          </a:solidFill>
          <a:ln cap="flat" cmpd="sng" w="10775">
            <a:solidFill>
              <a:schemeClr val="lt1"/>
            </a:solidFill>
            <a:prstDash val="solid"/>
            <a:miter lim="800000"/>
            <a:headEnd len="sm" w="sm" type="none"/>
            <a:tailEnd len="sm" w="sm" type="none"/>
          </a:ln>
        </p:spPr>
        <p:txBody>
          <a:bodyPr anchorCtr="0" anchor="ctr" bIns="45700" lIns="91425" spcFirstLastPara="1" rIns="91425" wrap="square" tIns="45700">
            <a:normAutofit/>
          </a:bodyPr>
          <a:lstStyle>
            <a:lvl1pPr indent="-228600" lvl="0" marL="457200" algn="l">
              <a:lnSpc>
                <a:spcPct val="100000"/>
              </a:lnSpc>
              <a:spcBef>
                <a:spcPts val="100"/>
              </a:spcBef>
              <a:spcAft>
                <a:spcPts val="0"/>
              </a:spcAft>
              <a:buSzPts val="1520"/>
              <a:buNone/>
              <a:defRPr b="0" sz="1900">
                <a:solidFill>
                  <a:schemeClr val="dk1"/>
                </a:solidFill>
              </a:defRPr>
            </a:lvl1pPr>
            <a:lvl2pPr indent="-228600" lvl="1" marL="914400" algn="l">
              <a:lnSpc>
                <a:spcPct val="100000"/>
              </a:lnSpc>
              <a:spcBef>
                <a:spcPts val="55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6" name="Google Shape;56;p7"/>
          <p:cNvSpPr txBox="1"/>
          <p:nvPr>
            <p:ph idx="2" type="body"/>
          </p:nvPr>
        </p:nvSpPr>
        <p:spPr>
          <a:xfrm>
            <a:off x="4663440" y="328278"/>
            <a:ext cx="4023360" cy="640080"/>
          </a:xfrm>
          <a:prstGeom prst="rect">
            <a:avLst/>
          </a:prstGeom>
          <a:solidFill>
            <a:schemeClr val="lt1"/>
          </a:solidFill>
          <a:ln cap="flat" cmpd="sng" w="10775">
            <a:solidFill>
              <a:schemeClr val="lt1"/>
            </a:solidFill>
            <a:prstDash val="solid"/>
            <a:miter lim="800000"/>
            <a:headEnd len="sm" w="sm" type="none"/>
            <a:tailEnd len="sm" w="sm" type="none"/>
          </a:ln>
        </p:spPr>
        <p:txBody>
          <a:bodyPr anchorCtr="0" anchor="ctr" bIns="45700" lIns="91425" spcFirstLastPara="1" rIns="91425" wrap="square" tIns="45700">
            <a:normAutofit/>
          </a:bodyPr>
          <a:lstStyle>
            <a:lvl1pPr indent="-228600" lvl="0" marL="457200" algn="l">
              <a:lnSpc>
                <a:spcPct val="100000"/>
              </a:lnSpc>
              <a:spcBef>
                <a:spcPts val="100"/>
              </a:spcBef>
              <a:spcAft>
                <a:spcPts val="0"/>
              </a:spcAft>
              <a:buSzPts val="1520"/>
              <a:buNone/>
              <a:defRPr b="0" sz="1900">
                <a:solidFill>
                  <a:schemeClr val="dk1"/>
                </a:solidFill>
              </a:defRPr>
            </a:lvl1pPr>
            <a:lvl2pPr indent="-228600" lvl="1" marL="914400" algn="l">
              <a:lnSpc>
                <a:spcPct val="100000"/>
              </a:lnSpc>
              <a:spcBef>
                <a:spcPts val="55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7" name="Google Shape;57;p7"/>
          <p:cNvSpPr txBox="1"/>
          <p:nvPr>
            <p:ph idx="3" type="body"/>
          </p:nvPr>
        </p:nvSpPr>
        <p:spPr>
          <a:xfrm>
            <a:off x="457200" y="969336"/>
            <a:ext cx="4023360" cy="4114800"/>
          </a:xfrm>
          <a:prstGeom prst="rect">
            <a:avLst/>
          </a:prstGeom>
          <a:noFill/>
          <a:ln cap="flat" cmpd="sng" w="10775">
            <a:solidFill>
              <a:schemeClr val="lt1"/>
            </a:solidFill>
            <a:prstDash val="dash"/>
            <a:miter lim="800000"/>
            <a:headEnd len="sm" w="sm" type="none"/>
            <a:tailEnd len="sm" w="sm" type="none"/>
          </a:ln>
        </p:spPr>
        <p:txBody>
          <a:bodyPr anchorCtr="0" anchor="t" bIns="45700" lIns="91425" spcFirstLastPara="1" rIns="91425" wrap="square" tIns="45700">
            <a:normAutofit/>
          </a:bodyPr>
          <a:lstStyle>
            <a:lvl1pPr indent="-350520" lvl="0" marL="457200" algn="l">
              <a:lnSpc>
                <a:spcPct val="100000"/>
              </a:lnSpc>
              <a:spcBef>
                <a:spcPts val="700"/>
              </a:spcBef>
              <a:spcAft>
                <a:spcPts val="0"/>
              </a:spcAft>
              <a:buSzPts val="1920"/>
              <a:buChar char="⚫"/>
              <a:defRPr sz="2400"/>
            </a:lvl1pPr>
            <a:lvl2pPr indent="-355600" lvl="1" marL="914400" algn="l">
              <a:lnSpc>
                <a:spcPct val="100000"/>
              </a:lnSpc>
              <a:spcBef>
                <a:spcPts val="700"/>
              </a:spcBef>
              <a:spcAft>
                <a:spcPts val="0"/>
              </a:spcAft>
              <a:buSzPts val="2000"/>
              <a:buChar char="◦"/>
              <a:defRPr sz="2000"/>
            </a:lvl2pPr>
            <a:lvl3pPr indent="-342900" lvl="2" marL="1371600" algn="l">
              <a:lnSpc>
                <a:spcPct val="100000"/>
              </a:lnSpc>
              <a:spcBef>
                <a:spcPts val="700"/>
              </a:spcBef>
              <a:spcAft>
                <a:spcPts val="0"/>
              </a:spcAft>
              <a:buSzPts val="1800"/>
              <a:buChar char="●"/>
              <a:defRPr sz="1800"/>
            </a:lvl3pPr>
            <a:lvl4pPr indent="-330200" lvl="3" marL="1828800" algn="l">
              <a:lnSpc>
                <a:spcPct val="100000"/>
              </a:lnSpc>
              <a:spcBef>
                <a:spcPts val="700"/>
              </a:spcBef>
              <a:spcAft>
                <a:spcPts val="0"/>
              </a:spcAft>
              <a:buSzPts val="1600"/>
              <a:buChar char="●"/>
              <a:defRPr sz="1600"/>
            </a:lvl4pPr>
            <a:lvl5pPr indent="-330200" lvl="4" marL="2286000" algn="l">
              <a:lnSpc>
                <a:spcPct val="100000"/>
              </a:lnSpc>
              <a:spcBef>
                <a:spcPts val="700"/>
              </a:spcBef>
              <a:spcAft>
                <a:spcPts val="0"/>
              </a:spcAft>
              <a:buSzPts val="1600"/>
              <a:buChar char="●"/>
              <a:defRPr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8" name="Google Shape;58;p7"/>
          <p:cNvSpPr txBox="1"/>
          <p:nvPr>
            <p:ph idx="4" type="body"/>
          </p:nvPr>
        </p:nvSpPr>
        <p:spPr>
          <a:xfrm>
            <a:off x="4663440" y="969336"/>
            <a:ext cx="4023360" cy="4114800"/>
          </a:xfrm>
          <a:prstGeom prst="rect">
            <a:avLst/>
          </a:prstGeom>
          <a:noFill/>
          <a:ln cap="flat" cmpd="sng" w="10775">
            <a:solidFill>
              <a:schemeClr val="lt1"/>
            </a:solidFill>
            <a:prstDash val="dash"/>
            <a:miter lim="800000"/>
            <a:headEnd len="sm" w="sm" type="none"/>
            <a:tailEnd len="sm" w="sm" type="none"/>
          </a:ln>
        </p:spPr>
        <p:txBody>
          <a:bodyPr anchorCtr="0" anchor="t" bIns="45700" lIns="91425" spcFirstLastPara="1" rIns="91425" wrap="square" tIns="45700">
            <a:normAutofit/>
          </a:bodyPr>
          <a:lstStyle>
            <a:lvl1pPr indent="-350520" lvl="0" marL="457200" algn="l">
              <a:lnSpc>
                <a:spcPct val="100000"/>
              </a:lnSpc>
              <a:spcBef>
                <a:spcPts val="700"/>
              </a:spcBef>
              <a:spcAft>
                <a:spcPts val="0"/>
              </a:spcAft>
              <a:buSzPts val="1920"/>
              <a:buChar char="⚫"/>
              <a:defRPr sz="2400"/>
            </a:lvl1pPr>
            <a:lvl2pPr indent="-355600" lvl="1" marL="914400" algn="l">
              <a:lnSpc>
                <a:spcPct val="100000"/>
              </a:lnSpc>
              <a:spcBef>
                <a:spcPts val="700"/>
              </a:spcBef>
              <a:spcAft>
                <a:spcPts val="0"/>
              </a:spcAft>
              <a:buSzPts val="2000"/>
              <a:buChar char="◦"/>
              <a:defRPr sz="2000"/>
            </a:lvl2pPr>
            <a:lvl3pPr indent="-342900" lvl="2" marL="1371600" algn="l">
              <a:lnSpc>
                <a:spcPct val="100000"/>
              </a:lnSpc>
              <a:spcBef>
                <a:spcPts val="700"/>
              </a:spcBef>
              <a:spcAft>
                <a:spcPts val="0"/>
              </a:spcAft>
              <a:buSzPts val="1800"/>
              <a:buChar char="●"/>
              <a:defRPr sz="1800"/>
            </a:lvl3pPr>
            <a:lvl4pPr indent="-330200" lvl="3" marL="1828800" algn="l">
              <a:lnSpc>
                <a:spcPct val="100000"/>
              </a:lnSpc>
              <a:spcBef>
                <a:spcPts val="700"/>
              </a:spcBef>
              <a:spcAft>
                <a:spcPts val="0"/>
              </a:spcAft>
              <a:buSzPts val="1600"/>
              <a:buChar char="●"/>
              <a:defRPr sz="1600"/>
            </a:lvl4pPr>
            <a:lvl5pPr indent="-330200" lvl="4" marL="2286000" algn="l">
              <a:lnSpc>
                <a:spcPct val="100000"/>
              </a:lnSpc>
              <a:spcBef>
                <a:spcPts val="700"/>
              </a:spcBef>
              <a:spcAft>
                <a:spcPts val="0"/>
              </a:spcAft>
              <a:buSzPts val="1600"/>
              <a:buChar char="●"/>
              <a:defRPr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9" name="Google Shape;59;p7"/>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7"/>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7"/>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62" name="Shape 62"/>
        <p:cNvGrpSpPr/>
        <p:nvPr/>
      </p:nvGrpSpPr>
      <p:grpSpPr>
        <a:xfrm>
          <a:off x="0" y="0"/>
          <a:ext cx="0" cy="0"/>
          <a:chOff x="0" y="0"/>
          <a:chExt cx="0" cy="0"/>
        </a:xfrm>
      </p:grpSpPr>
      <p:sp>
        <p:nvSpPr>
          <p:cNvPr id="63" name="Google Shape;63;p8"/>
          <p:cNvSpPr txBox="1"/>
          <p:nvPr>
            <p:ph type="title"/>
          </p:nvPr>
        </p:nvSpPr>
        <p:spPr>
          <a:xfrm>
            <a:off x="1435608" y="274320"/>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562214"/>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8"/>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8"/>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8"/>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showMasterSp="0" type="objTx">
  <p:cSld name="OBJECT_WITH_CAPTION_TEXT">
    <p:spTree>
      <p:nvGrpSpPr>
        <p:cNvPr id="67" name="Shape 67"/>
        <p:cNvGrpSpPr/>
        <p:nvPr/>
      </p:nvGrpSpPr>
      <p:grpSpPr>
        <a:xfrm>
          <a:off x="0" y="0"/>
          <a:ext cx="0" cy="0"/>
          <a:chOff x="0" y="0"/>
          <a:chExt cx="0" cy="0"/>
        </a:xfrm>
      </p:grpSpPr>
      <p:sp>
        <p:nvSpPr>
          <p:cNvPr id="68" name="Google Shape;68;p9"/>
          <p:cNvSpPr txBox="1"/>
          <p:nvPr>
            <p:ph type="title"/>
          </p:nvPr>
        </p:nvSpPr>
        <p:spPr>
          <a:xfrm>
            <a:off x="457200" y="216778"/>
            <a:ext cx="3810000" cy="1162050"/>
          </a:xfrm>
          <a:prstGeom prst="rect">
            <a:avLst/>
          </a:prstGeom>
          <a:noFill/>
          <a:ln>
            <a:noFill/>
          </a:ln>
        </p:spPr>
        <p:txBody>
          <a:bodyPr anchorCtr="0" anchor="b" bIns="45700" lIns="91425" spcFirstLastPara="1" rIns="91425" wrap="square" tIns="45700">
            <a:normAutofit/>
          </a:bodyPr>
          <a:lstStyle>
            <a:lvl1pPr lvl="0" algn="l">
              <a:lnSpc>
                <a:spcPct val="90909"/>
              </a:lnSpc>
              <a:spcBef>
                <a:spcPts val="0"/>
              </a:spcBef>
              <a:spcAft>
                <a:spcPts val="0"/>
              </a:spcAft>
              <a:buClr>
                <a:srgbClr val="562214"/>
              </a:buClr>
              <a:buSzPts val="2200"/>
              <a:buFont typeface="Gill Sans"/>
              <a:buNone/>
              <a:defRPr b="1" sz="2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9"/>
          <p:cNvSpPr txBox="1"/>
          <p:nvPr>
            <p:ph idx="1" type="body"/>
          </p:nvPr>
        </p:nvSpPr>
        <p:spPr>
          <a:xfrm>
            <a:off x="457200" y="1406964"/>
            <a:ext cx="3810000" cy="6985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0"/>
              </a:spcBef>
              <a:spcAft>
                <a:spcPts val="0"/>
              </a:spcAft>
              <a:buSzPts val="1120"/>
              <a:buNone/>
              <a:defRPr sz="1400"/>
            </a:lvl1pPr>
            <a:lvl2pPr indent="-228600" lvl="1" marL="914400" algn="l">
              <a:lnSpc>
                <a:spcPct val="100000"/>
              </a:lnSpc>
              <a:spcBef>
                <a:spcPts val="55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0" name="Google Shape;70;p9"/>
          <p:cNvSpPr txBox="1"/>
          <p:nvPr>
            <p:ph idx="2" type="body"/>
          </p:nvPr>
        </p:nvSpPr>
        <p:spPr>
          <a:xfrm>
            <a:off x="457200" y="2133600"/>
            <a:ext cx="8153400" cy="3992563"/>
          </a:xfrm>
          <a:prstGeom prst="rect">
            <a:avLst/>
          </a:prstGeom>
          <a:noFill/>
          <a:ln>
            <a:noFill/>
          </a:ln>
        </p:spPr>
        <p:txBody>
          <a:bodyPr anchorCtr="0" anchor="t" bIns="45700" lIns="91425" spcFirstLastPara="1" rIns="91425" wrap="square" tIns="45700">
            <a:normAutofit/>
          </a:bodyPr>
          <a:lstStyle>
            <a:lvl1pPr indent="-391160" lvl="0" marL="457200" algn="l">
              <a:lnSpc>
                <a:spcPct val="100000"/>
              </a:lnSpc>
              <a:spcBef>
                <a:spcPts val="600"/>
              </a:spcBef>
              <a:spcAft>
                <a:spcPts val="0"/>
              </a:spcAft>
              <a:buSzPts val="2560"/>
              <a:buChar char="⚫"/>
              <a:defRPr sz="3200"/>
            </a:lvl1pPr>
            <a:lvl2pPr indent="-406400" lvl="1" marL="914400" algn="l">
              <a:lnSpc>
                <a:spcPct val="100000"/>
              </a:lnSpc>
              <a:spcBef>
                <a:spcPts val="550"/>
              </a:spcBef>
              <a:spcAft>
                <a:spcPts val="0"/>
              </a:spcAft>
              <a:buSzPts val="2800"/>
              <a:buChar char="◦"/>
              <a:defRPr sz="2800"/>
            </a:lvl2pPr>
            <a:lvl3pPr indent="-381000" lvl="2" marL="1371600" algn="l">
              <a:lnSpc>
                <a:spcPct val="100000"/>
              </a:lnSpc>
              <a:spcBef>
                <a:spcPts val="480"/>
              </a:spcBef>
              <a:spcAft>
                <a:spcPts val="0"/>
              </a:spcAft>
              <a:buSzPts val="2400"/>
              <a:buChar char="●"/>
              <a:defRPr sz="2400"/>
            </a:lvl3pPr>
            <a:lvl4pPr indent="-355600" lvl="3" marL="1828800" algn="l">
              <a:lnSpc>
                <a:spcPct val="100000"/>
              </a:lnSpc>
              <a:spcBef>
                <a:spcPts val="400"/>
              </a:spcBef>
              <a:spcAft>
                <a:spcPts val="0"/>
              </a:spcAft>
              <a:buSzPts val="2000"/>
              <a:buChar char="●"/>
              <a:defRPr sz="2000"/>
            </a:lvl4pPr>
            <a:lvl5pPr indent="-355600" lvl="4" marL="2286000" algn="l">
              <a:lnSpc>
                <a:spcPct val="100000"/>
              </a:lnSpc>
              <a:spcBef>
                <a:spcPts val="400"/>
              </a:spcBef>
              <a:spcAft>
                <a:spcPts val="0"/>
              </a:spcAft>
              <a:buSzPts val="2000"/>
              <a:buChar char="●"/>
              <a:defRPr sz="20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1" name="Google Shape;71;p9"/>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9"/>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9"/>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showMasterSp="0" type="picTx">
  <p:cSld name="PICTURE_WITH_CAPTION_TEXT">
    <p:spTree>
      <p:nvGrpSpPr>
        <p:cNvPr id="74" name="Shape 74"/>
        <p:cNvGrpSpPr/>
        <p:nvPr/>
      </p:nvGrpSpPr>
      <p:grpSpPr>
        <a:xfrm>
          <a:off x="0" y="0"/>
          <a:ext cx="0" cy="0"/>
          <a:chOff x="0" y="0"/>
          <a:chExt cx="0" cy="0"/>
        </a:xfrm>
      </p:grpSpPr>
      <p:sp>
        <p:nvSpPr>
          <p:cNvPr id="75" name="Google Shape;75;p10"/>
          <p:cNvSpPr txBox="1"/>
          <p:nvPr>
            <p:ph type="title"/>
          </p:nvPr>
        </p:nvSpPr>
        <p:spPr>
          <a:xfrm>
            <a:off x="5886896" y="1066800"/>
            <a:ext cx="2743200" cy="19812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rgbClr val="562214"/>
              </a:buClr>
              <a:buSzPts val="2100"/>
              <a:buFont typeface="Gill Sans"/>
              <a:buNone/>
              <a:defRPr b="1" sz="21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0"/>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0"/>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0"/>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79" name="Google Shape;79;p10"/>
          <p:cNvSpPr/>
          <p:nvPr/>
        </p:nvSpPr>
        <p:spPr>
          <a:xfrm>
            <a:off x="762000" y="1066800"/>
            <a:ext cx="4572000" cy="4572000"/>
          </a:xfrm>
          <a:prstGeom prst="rect">
            <a:avLst/>
          </a:prstGeom>
          <a:solidFill>
            <a:srgbClr val="FFFFFF"/>
          </a:solidFill>
          <a:ln cap="sq" cmpd="sng" w="88900">
            <a:solidFill>
              <a:srgbClr val="FFFFFF"/>
            </a:solidFill>
            <a:prstDash val="solid"/>
            <a:miter lim="800000"/>
            <a:headEnd len="sm" w="sm" type="none"/>
            <a:tailEnd len="sm" w="sm" type="none"/>
          </a:ln>
          <a:effectLst>
            <a:outerShdw blurRad="55500" rotWithShape="0" algn="tl" dir="5400000" dist="18500">
              <a:srgbClr val="000000">
                <a:alpha val="34901"/>
              </a:srgbClr>
            </a:outerShdw>
          </a:effectLst>
        </p:spPr>
        <p:txBody>
          <a:bodyPr anchorCtr="0" anchor="t" bIns="45700" lIns="91425" spcFirstLastPara="1" rIns="91425" wrap="square" tIns="274300">
            <a:noAutofit/>
          </a:bodyPr>
          <a:lstStyle/>
          <a:p>
            <a:pPr indent="0" lvl="0" marL="0" marR="0" rtl="0" algn="l">
              <a:lnSpc>
                <a:spcPct val="93750"/>
              </a:lnSpc>
              <a:spcBef>
                <a:spcPts val="0"/>
              </a:spcBef>
              <a:spcAft>
                <a:spcPts val="0"/>
              </a:spcAft>
              <a:buClr>
                <a:schemeClr val="accent1"/>
              </a:buClr>
              <a:buSzPts val="2560"/>
              <a:buFont typeface="Noto Sans Symbols"/>
              <a:buNone/>
            </a:pPr>
            <a:r>
              <a:t/>
            </a:r>
            <a:endParaRPr b="0" i="0" sz="3200" u="none" cap="none" strike="noStrike">
              <a:solidFill>
                <a:schemeClr val="dk1"/>
              </a:solidFill>
              <a:latin typeface="Gill Sans"/>
              <a:ea typeface="Gill Sans"/>
              <a:cs typeface="Gill Sans"/>
              <a:sym typeface="Gill Sans"/>
            </a:endParaRPr>
          </a:p>
        </p:txBody>
      </p:sp>
      <p:sp>
        <p:nvSpPr>
          <p:cNvPr id="80" name="Google Shape;80;p10"/>
          <p:cNvSpPr/>
          <p:nvPr>
            <p:ph idx="2" type="pic"/>
          </p:nvPr>
        </p:nvSpPr>
        <p:spPr>
          <a:xfrm>
            <a:off x="838200" y="1143003"/>
            <a:ext cx="4419600" cy="3514531"/>
          </a:xfrm>
          <a:prstGeom prst="roundRect">
            <a:avLst>
              <a:gd fmla="val 783" name="adj"/>
            </a:avLst>
          </a:prstGeom>
          <a:solidFill>
            <a:schemeClr val="lt2"/>
          </a:solidFill>
          <a:ln>
            <a:noFill/>
          </a:ln>
        </p:spPr>
      </p:sp>
      <p:sp>
        <p:nvSpPr>
          <p:cNvPr id="81" name="Google Shape;81;p10"/>
          <p:cNvSpPr/>
          <p:nvPr/>
        </p:nvSpPr>
        <p:spPr>
          <a:xfrm rot="-2131329">
            <a:off x="396725" y="954341"/>
            <a:ext cx="685800" cy="204310"/>
          </a:xfrm>
          <a:prstGeom prst="flowChartProcess">
            <a:avLst/>
          </a:prstGeom>
          <a:solidFill>
            <a:srgbClr val="FBFBFB">
              <a:alpha val="44705"/>
            </a:srgbClr>
          </a:solidFill>
          <a:ln cap="rnd" cmpd="sng" w="9525">
            <a:solidFill>
              <a:srgbClr val="FFFFFF"/>
            </a:solidFill>
            <a:prstDash val="solid"/>
            <a:round/>
            <a:headEnd len="sm" w="sm" type="none"/>
            <a:tailEnd len="sm" w="sm" type="none"/>
          </a:ln>
          <a:effectLst>
            <a:outerShdw blurRad="25400" sx="96000" rotWithShape="0" algn="tl" dir="3300000" dist="25400" sy="96000">
              <a:srgbClr val="EAD8B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82" name="Google Shape;82;p10"/>
          <p:cNvSpPr/>
          <p:nvPr/>
        </p:nvSpPr>
        <p:spPr>
          <a:xfrm flipH="1" rot="2103354">
            <a:off x="5003667" y="936786"/>
            <a:ext cx="649224" cy="204310"/>
          </a:xfrm>
          <a:prstGeom prst="flowChartProcess">
            <a:avLst/>
          </a:prstGeom>
          <a:solidFill>
            <a:srgbClr val="FBFBFB">
              <a:alpha val="44705"/>
            </a:srgbClr>
          </a:solidFill>
          <a:ln cap="rnd" cmpd="sng" w="9525">
            <a:solidFill>
              <a:srgbClr val="FFFFFF"/>
            </a:solidFill>
            <a:prstDash val="solid"/>
            <a:round/>
            <a:headEnd len="sm" w="sm" type="none"/>
            <a:tailEnd len="sm" w="sm" type="none"/>
          </a:ln>
          <a:effectLst>
            <a:outerShdw blurRad="25400" sx="96000" rotWithShape="0" algn="tl" dir="3300000" dist="25400" sy="96000">
              <a:schemeClr val="lt2">
                <a:alpha val="20000"/>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83" name="Google Shape;83;p10"/>
          <p:cNvSpPr txBox="1"/>
          <p:nvPr>
            <p:ph idx="1" type="body"/>
          </p:nvPr>
        </p:nvSpPr>
        <p:spPr>
          <a:xfrm>
            <a:off x="838200" y="4800600"/>
            <a:ext cx="4419600" cy="762000"/>
          </a:xfrm>
          <a:prstGeom prst="rect">
            <a:avLst/>
          </a:prstGeom>
          <a:noFill/>
          <a:ln>
            <a:noFill/>
          </a:ln>
        </p:spPr>
        <p:txBody>
          <a:bodyPr anchorCtr="0" anchor="ctr" bIns="45700" lIns="91425" spcFirstLastPara="1" rIns="91425" wrap="square" tIns="45700">
            <a:normAutofit/>
          </a:bodyPr>
          <a:lstStyle>
            <a:lvl1pPr indent="-228600" lvl="0" marL="457200" algn="l">
              <a:lnSpc>
                <a:spcPct val="114285"/>
              </a:lnSpc>
              <a:spcBef>
                <a:spcPts val="0"/>
              </a:spcBef>
              <a:spcAft>
                <a:spcPts val="0"/>
              </a:spcAft>
              <a:buSzPts val="1120"/>
              <a:buNone/>
              <a:defRPr sz="1400">
                <a:solidFill>
                  <a:srgbClr val="777777"/>
                </a:solidFill>
              </a:defRPr>
            </a:lvl1pPr>
            <a:lvl2pPr indent="-304800" lvl="1" marL="914400" algn="l">
              <a:lnSpc>
                <a:spcPct val="100000"/>
              </a:lnSpc>
              <a:spcBef>
                <a:spcPts val="550"/>
              </a:spcBef>
              <a:spcAft>
                <a:spcPts val="0"/>
              </a:spcAft>
              <a:buSzPts val="1200"/>
              <a:buChar char="◦"/>
              <a:defRPr sz="1200"/>
            </a:lvl2pPr>
            <a:lvl3pPr indent="-292100" lvl="2" marL="1371600" algn="l">
              <a:lnSpc>
                <a:spcPct val="100000"/>
              </a:lnSpc>
              <a:spcBef>
                <a:spcPts val="200"/>
              </a:spcBef>
              <a:spcAft>
                <a:spcPts val="0"/>
              </a:spcAft>
              <a:buSzPts val="1000"/>
              <a:buChar char="●"/>
              <a:defRPr sz="1000"/>
            </a:lvl3pPr>
            <a:lvl4pPr indent="-285750" lvl="3" marL="1828800" algn="l">
              <a:lnSpc>
                <a:spcPct val="100000"/>
              </a:lnSpc>
              <a:spcBef>
                <a:spcPts val="180"/>
              </a:spcBef>
              <a:spcAft>
                <a:spcPts val="0"/>
              </a:spcAft>
              <a:buSzPts val="900"/>
              <a:buChar char="●"/>
              <a:defRPr sz="900"/>
            </a:lvl4pPr>
            <a:lvl5pPr indent="-285750" lvl="4" marL="2286000" algn="l">
              <a:lnSpc>
                <a:spcPct val="100000"/>
              </a:lnSpc>
              <a:spcBef>
                <a:spcPts val="180"/>
              </a:spcBef>
              <a:spcAft>
                <a:spcPts val="0"/>
              </a:spcAft>
              <a:buSzPts val="900"/>
              <a:buChar char="●"/>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blip>
          <a:tile algn="tl" flip="xy" tx="0" sx="90000" ty="0" sy="90000"/>
        </a:blipFill>
      </p:bgPr>
    </p:bg>
    <p:spTree>
      <p:nvGrpSpPr>
        <p:cNvPr id="5" name="Shape 5"/>
        <p:cNvGrpSpPr/>
        <p:nvPr/>
      </p:nvGrpSpPr>
      <p:grpSpPr>
        <a:xfrm>
          <a:off x="0" y="0"/>
          <a:ext cx="0" cy="0"/>
          <a:chOff x="0" y="0"/>
          <a:chExt cx="0" cy="0"/>
        </a:xfrm>
      </p:grpSpPr>
      <p:sp>
        <p:nvSpPr>
          <p:cNvPr id="6" name="Google Shape;6;p1"/>
          <p:cNvSpPr/>
          <p:nvPr/>
        </p:nvSpPr>
        <p:spPr>
          <a:xfrm>
            <a:off x="-815927" y="-815922"/>
            <a:ext cx="1638887" cy="1638887"/>
          </a:xfrm>
          <a:prstGeom prst="pie">
            <a:avLst>
              <a:gd fmla="val 0" name="adj1"/>
              <a:gd fmla="val 5402120" name="adj2"/>
            </a:avLst>
          </a:prstGeom>
          <a:solidFill>
            <a:srgbClr val="FEF9F3">
              <a:alpha val="32941"/>
            </a:srgbClr>
          </a:solidFill>
          <a:ln cap="rnd" cmpd="sng" w="9525">
            <a:solidFill>
              <a:srgbClr val="D1C1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7" name="Google Shape;7;p1"/>
          <p:cNvSpPr/>
          <p:nvPr/>
        </p:nvSpPr>
        <p:spPr>
          <a:xfrm>
            <a:off x="168816" y="21102"/>
            <a:ext cx="1702191" cy="1702191"/>
          </a:xfrm>
          <a:prstGeom prst="ellipse">
            <a:avLst/>
          </a:prstGeom>
          <a:noFill/>
          <a:ln cap="rnd" cmpd="sng" w="27300">
            <a:solidFill>
              <a:srgbClr val="FFF5DB"/>
            </a:solidFill>
            <a:prstDash val="solid"/>
            <a:round/>
            <a:headEnd len="sm" w="sm" type="none"/>
            <a:tailEnd len="sm" w="sm" type="none"/>
          </a:ln>
          <a:effectLst>
            <a:outerShdw blurRad="25400" rotWithShape="0" algn="tl" dir="5400000" dist="25400">
              <a:srgbClr val="ADA48C">
                <a:alpha val="8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8" name="Google Shape;8;p1"/>
          <p:cNvSpPr/>
          <p:nvPr/>
        </p:nvSpPr>
        <p:spPr>
          <a:xfrm rot="2315675">
            <a:off x="182881" y="1055077"/>
            <a:ext cx="1125717" cy="1102624"/>
          </a:xfrm>
          <a:prstGeom prst="donut">
            <a:avLst>
              <a:gd fmla="val 11833" name="adj"/>
            </a:avLst>
          </a:prstGeom>
          <a:gradFill>
            <a:gsLst>
              <a:gs pos="0">
                <a:srgbClr val="FEFBF4">
                  <a:alpha val="69803"/>
                </a:srgbClr>
              </a:gs>
              <a:gs pos="70000">
                <a:srgbClr val="FFFDF8">
                  <a:alpha val="54901"/>
                </a:srgbClr>
              </a:gs>
              <a:gs pos="100000">
                <a:srgbClr val="EDCF8C">
                  <a:alpha val="60000"/>
                </a:srgbClr>
              </a:gs>
            </a:gsLst>
            <a:path path="circle">
              <a:fillToRect b="100%" r="100%"/>
            </a:path>
            <a:tileRect l="-100%" t="-100%"/>
          </a:gradFill>
          <a:ln cap="rnd" cmpd="sng" w="9525">
            <a:solidFill>
              <a:srgbClr val="C5B390"/>
            </a:solidFill>
            <a:prstDash val="solid"/>
            <a:round/>
            <a:headEnd len="sm" w="sm" type="none"/>
            <a:tailEnd len="sm" w="sm" type="none"/>
          </a:ln>
          <a:effectLst>
            <a:outerShdw blurRad="12700" rotWithShape="0" algn="tl" dir="4500000" dist="15000">
              <a:srgbClr val="564E4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9" name="Google Shape;9;p1"/>
          <p:cNvSpPr/>
          <p:nvPr/>
        </p:nvSpPr>
        <p:spPr>
          <a:xfrm>
            <a:off x="1012873" y="-54"/>
            <a:ext cx="8131127" cy="685805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10" name="Google Shape;10;p1"/>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lvl1pPr lvl="0" marR="0" rtl="0" algn="l">
              <a:spcBef>
                <a:spcPts val="0"/>
              </a:spcBef>
              <a:spcAft>
                <a:spcPts val="0"/>
              </a:spcAft>
              <a:buClr>
                <a:srgbClr val="562214"/>
              </a:buClr>
              <a:buSzPts val="4300"/>
              <a:buFont typeface="Gill Sans"/>
              <a:buNone/>
              <a:defRPr b="0" i="0" sz="4300" u="none" cap="none" strike="noStrike">
                <a:solidFill>
                  <a:srgbClr val="562214"/>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lvl1pPr indent="-391160" lvl="0" marL="457200" marR="0" rtl="0" algn="l">
              <a:lnSpc>
                <a:spcPct val="100000"/>
              </a:lnSpc>
              <a:spcBef>
                <a:spcPts val="600"/>
              </a:spcBef>
              <a:spcAft>
                <a:spcPts val="0"/>
              </a:spcAft>
              <a:buClr>
                <a:schemeClr val="accent1"/>
              </a:buClr>
              <a:buSzPts val="2560"/>
              <a:buFont typeface="Noto Sans Symbols"/>
              <a:buChar char="⚫"/>
              <a:defRPr b="0" i="0" sz="3200" u="none" cap="none" strike="noStrike">
                <a:solidFill>
                  <a:schemeClr val="dk1"/>
                </a:solidFill>
                <a:latin typeface="Gill Sans"/>
                <a:ea typeface="Gill Sans"/>
                <a:cs typeface="Gill Sans"/>
                <a:sym typeface="Gill Sans"/>
              </a:defRPr>
            </a:lvl1pPr>
            <a:lvl2pPr indent="-406400" lvl="1" marL="914400" marR="0" rtl="0" algn="l">
              <a:lnSpc>
                <a:spcPct val="100000"/>
              </a:lnSpc>
              <a:spcBef>
                <a:spcPts val="550"/>
              </a:spcBef>
              <a:spcAft>
                <a:spcPts val="0"/>
              </a:spcAft>
              <a:buClr>
                <a:schemeClr val="accent1"/>
              </a:buClr>
              <a:buSzPts val="2800"/>
              <a:buFont typeface="Verdana"/>
              <a:buChar char="◦"/>
              <a:defRPr b="0" i="0" sz="2800" u="none" cap="none" strike="noStrike">
                <a:solidFill>
                  <a:schemeClr val="dk1"/>
                </a:solidFill>
                <a:latin typeface="Gill Sans"/>
                <a:ea typeface="Gill Sans"/>
                <a:cs typeface="Gill Sans"/>
                <a:sym typeface="Gill Sans"/>
              </a:defRPr>
            </a:lvl2pPr>
            <a:lvl3pPr indent="-381000" lvl="2" marL="1371600" marR="0" rtl="0" algn="l">
              <a:lnSpc>
                <a:spcPct val="100000"/>
              </a:lnSpc>
              <a:spcBef>
                <a:spcPts val="480"/>
              </a:spcBef>
              <a:spcAft>
                <a:spcPts val="0"/>
              </a:spcAft>
              <a:buClr>
                <a:schemeClr val="accent2"/>
              </a:buClr>
              <a:buSzPts val="2400"/>
              <a:buFont typeface="Noto Sans Symbols"/>
              <a:buChar char="●"/>
              <a:defRPr b="0" i="0" sz="2400" u="none" cap="none" strike="noStrike">
                <a:solidFill>
                  <a:schemeClr val="dk1"/>
                </a:solidFill>
                <a:latin typeface="Gill Sans"/>
                <a:ea typeface="Gill Sans"/>
                <a:cs typeface="Gill Sans"/>
                <a:sym typeface="Gill Sans"/>
              </a:defRPr>
            </a:lvl3pPr>
            <a:lvl4pPr indent="-355600" lvl="3" marL="1828800" marR="0" rtl="0" algn="l">
              <a:lnSpc>
                <a:spcPct val="100000"/>
              </a:lnSpc>
              <a:spcBef>
                <a:spcPts val="400"/>
              </a:spcBef>
              <a:spcAft>
                <a:spcPts val="0"/>
              </a:spcAft>
              <a:buClr>
                <a:schemeClr val="accent3"/>
              </a:buClr>
              <a:buSzPts val="2000"/>
              <a:buFont typeface="Noto Sans Symbols"/>
              <a:buChar char="●"/>
              <a:defRPr b="0" i="0" sz="2000" u="none" cap="none" strike="noStrike">
                <a:solidFill>
                  <a:schemeClr val="dk1"/>
                </a:solidFill>
                <a:latin typeface="Gill Sans"/>
                <a:ea typeface="Gill Sans"/>
                <a:cs typeface="Gill Sans"/>
                <a:sym typeface="Gill Sans"/>
              </a:defRPr>
            </a:lvl4pPr>
            <a:lvl5pPr indent="-355600" lvl="4" marL="2286000" marR="0" rtl="0" algn="l">
              <a:lnSpc>
                <a:spcPct val="100000"/>
              </a:lnSpc>
              <a:spcBef>
                <a:spcPts val="400"/>
              </a:spcBef>
              <a:spcAft>
                <a:spcPts val="0"/>
              </a:spcAft>
              <a:buClr>
                <a:schemeClr val="accent4"/>
              </a:buClr>
              <a:buSzPts val="2000"/>
              <a:buFont typeface="Noto Sans Symbols"/>
              <a:buChar char="●"/>
              <a:defRPr b="0" i="0" sz="2000" u="none" cap="none" strike="noStrike">
                <a:solidFill>
                  <a:schemeClr val="dk1"/>
                </a:solidFill>
                <a:latin typeface="Gill Sans"/>
                <a:ea typeface="Gill Sans"/>
                <a:cs typeface="Gill Sans"/>
                <a:sym typeface="Gill Sans"/>
              </a:defRPr>
            </a:lvl5pPr>
            <a:lvl6pPr indent="-355600" lvl="5" marL="2743200" marR="0" rtl="0" algn="l">
              <a:lnSpc>
                <a:spcPct val="100000"/>
              </a:lnSpc>
              <a:spcBef>
                <a:spcPts val="400"/>
              </a:spcBef>
              <a:spcAft>
                <a:spcPts val="0"/>
              </a:spcAft>
              <a:buClr>
                <a:schemeClr val="accent5"/>
              </a:buClr>
              <a:buSzPts val="2000"/>
              <a:buFont typeface="Noto Sans Symbols"/>
              <a:buChar char="●"/>
              <a:defRPr b="0" i="0" sz="2000" u="none" cap="none" strike="noStrike">
                <a:solidFill>
                  <a:schemeClr val="dk1"/>
                </a:solidFill>
                <a:latin typeface="Gill Sans"/>
                <a:ea typeface="Gill Sans"/>
                <a:cs typeface="Gill Sans"/>
                <a:sym typeface="Gill Sans"/>
              </a:defRPr>
            </a:lvl6pPr>
            <a:lvl7pPr indent="-355600" lvl="6" marL="3200400"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7pPr>
            <a:lvl8pPr indent="-355600" lvl="7" marL="3657600"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8pPr>
            <a:lvl9pPr indent="-355600" lvl="8" marL="4114800"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9pPr>
          </a:lstStyle>
          <a:p/>
        </p:txBody>
      </p:sp>
      <p:sp>
        <p:nvSpPr>
          <p:cNvPr id="12" name="Google Shape;12;p1"/>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marR="0" rtl="0" algn="r">
              <a:spcBef>
                <a:spcPts val="0"/>
              </a:spcBef>
              <a:spcAft>
                <a:spcPts val="0"/>
              </a:spcAft>
              <a:buSzPts val="1400"/>
              <a:buNone/>
              <a:defRPr b="0" i="0" sz="1200" u="none" cap="none" strike="noStrike">
                <a:solidFill>
                  <a:srgbClr val="B3A787"/>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3" name="Google Shape;13;p1"/>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B3A787"/>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4" name="Google Shape;14;p1"/>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marR="0" rtl="0" algn="ctr">
              <a:spcBef>
                <a:spcPts val="0"/>
              </a:spcBef>
              <a:buNone/>
              <a:defRPr b="0" i="0" sz="1200" u="none" cap="none" strike="noStrike">
                <a:solidFill>
                  <a:srgbClr val="B3A787"/>
                </a:solidFill>
                <a:latin typeface="Gill Sans"/>
                <a:ea typeface="Gill Sans"/>
                <a:cs typeface="Gill Sans"/>
                <a:sym typeface="Gill Sans"/>
              </a:defRPr>
            </a:lvl1pPr>
            <a:lvl2pPr indent="0" lvl="1" marL="0" marR="0" rtl="0" algn="ctr">
              <a:spcBef>
                <a:spcPts val="0"/>
              </a:spcBef>
              <a:buNone/>
              <a:defRPr b="0" i="0" sz="1200" u="none" cap="none" strike="noStrike">
                <a:solidFill>
                  <a:srgbClr val="B3A787"/>
                </a:solidFill>
                <a:latin typeface="Gill Sans"/>
                <a:ea typeface="Gill Sans"/>
                <a:cs typeface="Gill Sans"/>
                <a:sym typeface="Gill Sans"/>
              </a:defRPr>
            </a:lvl2pPr>
            <a:lvl3pPr indent="0" lvl="2" marL="0" marR="0" rtl="0" algn="ctr">
              <a:spcBef>
                <a:spcPts val="0"/>
              </a:spcBef>
              <a:buNone/>
              <a:defRPr b="0" i="0" sz="1200" u="none" cap="none" strike="noStrike">
                <a:solidFill>
                  <a:srgbClr val="B3A787"/>
                </a:solidFill>
                <a:latin typeface="Gill Sans"/>
                <a:ea typeface="Gill Sans"/>
                <a:cs typeface="Gill Sans"/>
                <a:sym typeface="Gill Sans"/>
              </a:defRPr>
            </a:lvl3pPr>
            <a:lvl4pPr indent="0" lvl="3" marL="0" marR="0" rtl="0" algn="ctr">
              <a:spcBef>
                <a:spcPts val="0"/>
              </a:spcBef>
              <a:buNone/>
              <a:defRPr b="0" i="0" sz="1200" u="none" cap="none" strike="noStrike">
                <a:solidFill>
                  <a:srgbClr val="B3A787"/>
                </a:solidFill>
                <a:latin typeface="Gill Sans"/>
                <a:ea typeface="Gill Sans"/>
                <a:cs typeface="Gill Sans"/>
                <a:sym typeface="Gill Sans"/>
              </a:defRPr>
            </a:lvl4pPr>
            <a:lvl5pPr indent="0" lvl="4" marL="0" marR="0" rtl="0" algn="ctr">
              <a:spcBef>
                <a:spcPts val="0"/>
              </a:spcBef>
              <a:buNone/>
              <a:defRPr b="0" i="0" sz="1200" u="none" cap="none" strike="noStrike">
                <a:solidFill>
                  <a:srgbClr val="B3A787"/>
                </a:solidFill>
                <a:latin typeface="Gill Sans"/>
                <a:ea typeface="Gill Sans"/>
                <a:cs typeface="Gill Sans"/>
                <a:sym typeface="Gill Sans"/>
              </a:defRPr>
            </a:lvl5pPr>
            <a:lvl6pPr indent="0" lvl="5" marL="0" marR="0" rtl="0" algn="ctr">
              <a:spcBef>
                <a:spcPts val="0"/>
              </a:spcBef>
              <a:buNone/>
              <a:defRPr b="0" i="0" sz="1200" u="none" cap="none" strike="noStrike">
                <a:solidFill>
                  <a:srgbClr val="B3A787"/>
                </a:solidFill>
                <a:latin typeface="Gill Sans"/>
                <a:ea typeface="Gill Sans"/>
                <a:cs typeface="Gill Sans"/>
                <a:sym typeface="Gill Sans"/>
              </a:defRPr>
            </a:lvl6pPr>
            <a:lvl7pPr indent="0" lvl="6" marL="0" marR="0" rtl="0" algn="ctr">
              <a:spcBef>
                <a:spcPts val="0"/>
              </a:spcBef>
              <a:buNone/>
              <a:defRPr b="0" i="0" sz="1200" u="none" cap="none" strike="noStrike">
                <a:solidFill>
                  <a:srgbClr val="B3A787"/>
                </a:solidFill>
                <a:latin typeface="Gill Sans"/>
                <a:ea typeface="Gill Sans"/>
                <a:cs typeface="Gill Sans"/>
                <a:sym typeface="Gill Sans"/>
              </a:defRPr>
            </a:lvl7pPr>
            <a:lvl8pPr indent="0" lvl="7" marL="0" marR="0" rtl="0" algn="ctr">
              <a:spcBef>
                <a:spcPts val="0"/>
              </a:spcBef>
              <a:buNone/>
              <a:defRPr b="0" i="0" sz="1200" u="none" cap="none" strike="noStrike">
                <a:solidFill>
                  <a:srgbClr val="B3A787"/>
                </a:solidFill>
                <a:latin typeface="Gill Sans"/>
                <a:ea typeface="Gill Sans"/>
                <a:cs typeface="Gill Sans"/>
                <a:sym typeface="Gill Sans"/>
              </a:defRPr>
            </a:lvl8pPr>
            <a:lvl9pPr indent="0" lvl="8" marL="0" marR="0" rtl="0" algn="ctr">
              <a:spcBef>
                <a:spcPts val="0"/>
              </a:spcBef>
              <a:buNone/>
              <a:defRPr b="0" i="0" sz="1200" u="none" cap="none" strike="noStrike">
                <a:solidFill>
                  <a:srgbClr val="B3A787"/>
                </a:solidFill>
                <a:latin typeface="Gill Sans"/>
                <a:ea typeface="Gill Sans"/>
                <a:cs typeface="Gill Sans"/>
                <a:sym typeface="Gill Sans"/>
              </a:defRPr>
            </a:lvl9pPr>
          </a:lstStyle>
          <a:p>
            <a:pPr indent="0" lvl="0" marL="0" rtl="0" algn="ctr">
              <a:spcBef>
                <a:spcPts val="0"/>
              </a:spcBef>
              <a:spcAft>
                <a:spcPts val="0"/>
              </a:spcAft>
              <a:buNone/>
            </a:pPr>
            <a:fld id="{00000000-1234-1234-1234-123412341234}" type="slidenum">
              <a:rPr lang="uk-UA"/>
              <a:t>‹#›</a:t>
            </a:fld>
            <a:endParaRPr/>
          </a:p>
        </p:txBody>
      </p:sp>
      <p:sp>
        <p:nvSpPr>
          <p:cNvPr id="15" name="Google Shape;15;p1"/>
          <p:cNvSpPr/>
          <p:nvPr/>
        </p:nvSpPr>
        <p:spPr>
          <a:xfrm>
            <a:off x="1014984" y="-54"/>
            <a:ext cx="73152" cy="6858054"/>
          </a:xfrm>
          <a:prstGeom prst="rect">
            <a:avLst/>
          </a:prstGeom>
          <a:solidFill>
            <a:schemeClr val="lt1"/>
          </a:solidFill>
          <a:ln>
            <a:noFill/>
          </a:ln>
          <a:effectLst>
            <a:outerShdw blurRad="38550" rotWithShape="0" algn="tl" dir="10800000" dist="38000">
              <a:srgbClr val="6F6A5F">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3"/>
          <p:cNvSpPr txBox="1"/>
          <p:nvPr>
            <p:ph type="ctrTitle"/>
          </p:nvPr>
        </p:nvSpPr>
        <p:spPr>
          <a:xfrm>
            <a:off x="1297360" y="908720"/>
            <a:ext cx="7846500" cy="2691600"/>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rgbClr val="000080"/>
              </a:buClr>
              <a:buSzPts val="4300"/>
              <a:buFont typeface="Times New Roman"/>
              <a:buNone/>
            </a:pPr>
            <a:r>
              <a:rPr b="1" lang="uk-UA">
                <a:solidFill>
                  <a:srgbClr val="000080"/>
                </a:solidFill>
                <a:latin typeface="Times New Roman"/>
                <a:ea typeface="Times New Roman"/>
                <a:cs typeface="Times New Roman"/>
                <a:sym typeface="Times New Roman"/>
              </a:rPr>
              <a:t>Specific diseases of the ENT organs Tuberculosis, upper respiratory lupus, syphilis.</a:t>
            </a:r>
            <a:endParaRPr/>
          </a:p>
        </p:txBody>
      </p:sp>
      <p:sp>
        <p:nvSpPr>
          <p:cNvPr id="101" name="Google Shape;101;p13"/>
          <p:cNvSpPr txBox="1"/>
          <p:nvPr>
            <p:ph idx="1" type="subTitle"/>
          </p:nvPr>
        </p:nvSpPr>
        <p:spPr>
          <a:xfrm>
            <a:off x="1475656" y="4149080"/>
            <a:ext cx="7406700" cy="1752600"/>
          </a:xfrm>
          <a:prstGeom prst="rect">
            <a:avLst/>
          </a:prstGeom>
          <a:noFill/>
          <a:ln>
            <a:noFill/>
          </a:ln>
        </p:spPr>
        <p:txBody>
          <a:bodyPr anchorCtr="0" anchor="ctr" bIns="45700" lIns="91425" spcFirstLastPara="1" rIns="91425" wrap="square" tIns="0">
            <a:normAutofit/>
          </a:bodyPr>
          <a:lstStyle/>
          <a:p>
            <a:pPr indent="0" lvl="0" marL="27432" rtl="0" algn="r">
              <a:lnSpc>
                <a:spcPct val="100000"/>
              </a:lnSpc>
              <a:spcBef>
                <a:spcPts val="0"/>
              </a:spcBef>
              <a:spcAft>
                <a:spcPts val="0"/>
              </a:spcAft>
              <a:buSzPts val="2560"/>
              <a:buNone/>
            </a:pPr>
            <a:r>
              <a:rPr lang="uk-UA" sz="3200">
                <a:solidFill>
                  <a:schemeClr val="dk1"/>
                </a:solidFill>
                <a:latin typeface="Times New Roman"/>
                <a:ea typeface="Times New Roman"/>
                <a:cs typeface="Times New Roman"/>
                <a:sym typeface="Times New Roman"/>
              </a:rPr>
              <a:t>Doctor of Medicine Irina Dobronravova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2"/>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155" name="Google Shape;155;p22"/>
          <p:cNvSpPr txBox="1"/>
          <p:nvPr>
            <p:ph idx="1" type="body"/>
          </p:nvPr>
        </p:nvSpPr>
        <p:spPr>
          <a:xfrm>
            <a:off x="1435608" y="548680"/>
            <a:ext cx="7498200" cy="5699700"/>
          </a:xfrm>
          <a:prstGeom prst="rect">
            <a:avLst/>
          </a:prstGeom>
          <a:noFill/>
          <a:ln>
            <a:noFill/>
          </a:ln>
        </p:spPr>
        <p:txBody>
          <a:bodyPr anchorCtr="0" anchor="t" bIns="45700" lIns="91425" spcFirstLastPara="1" rIns="91425" wrap="square" tIns="45700">
            <a:normAutofit fontScale="70000" lnSpcReduction="20000"/>
          </a:bodyPr>
          <a:lstStyle/>
          <a:p>
            <a:pPr indent="-103124" lvl="0" marL="0" rtl="0" algn="l">
              <a:lnSpc>
                <a:spcPct val="120000"/>
              </a:lnSpc>
              <a:spcBef>
                <a:spcPts val="0"/>
              </a:spcBef>
              <a:spcAft>
                <a:spcPts val="0"/>
              </a:spcAft>
              <a:buSzPct val="80000"/>
              <a:buChar char="⚫"/>
            </a:pPr>
            <a:r>
              <a:rPr lang="uk-UA" sz="2900">
                <a:latin typeface="Times New Roman"/>
                <a:ea typeface="Times New Roman"/>
                <a:cs typeface="Times New Roman"/>
                <a:sym typeface="Times New Roman"/>
              </a:rPr>
              <a:t>The posterior larynx is usually affected: </a:t>
            </a:r>
            <a:endParaRPr/>
          </a:p>
          <a:p>
            <a:pPr indent="-103124" lvl="0" marL="0" rtl="0" algn="l">
              <a:lnSpc>
                <a:spcPct val="120000"/>
              </a:lnSpc>
              <a:spcBef>
                <a:spcPts val="1050"/>
              </a:spcBef>
              <a:spcAft>
                <a:spcPts val="0"/>
              </a:spcAft>
              <a:buSzPct val="80000"/>
              <a:buFont typeface="Noto Sans Symbols"/>
              <a:buChar char="⮚"/>
            </a:pPr>
            <a:r>
              <a:rPr lang="uk-UA" sz="2900">
                <a:latin typeface="Times New Roman"/>
                <a:ea typeface="Times New Roman"/>
                <a:cs typeface="Times New Roman"/>
                <a:sym typeface="Times New Roman"/>
              </a:rPr>
              <a:t>the space between the shovels, </a:t>
            </a:r>
            <a:endParaRPr/>
          </a:p>
          <a:p>
            <a:pPr indent="-103124" lvl="0" marL="0" rtl="0" algn="l">
              <a:lnSpc>
                <a:spcPct val="120000"/>
              </a:lnSpc>
              <a:spcBef>
                <a:spcPts val="1050"/>
              </a:spcBef>
              <a:spcAft>
                <a:spcPts val="0"/>
              </a:spcAft>
              <a:buSzPct val="80000"/>
              <a:buFont typeface="Noto Sans Symbols"/>
              <a:buChar char="⮚"/>
            </a:pPr>
            <a:r>
              <a:rPr lang="uk-UA" sz="2900">
                <a:latin typeface="Times New Roman"/>
                <a:ea typeface="Times New Roman"/>
                <a:cs typeface="Times New Roman"/>
                <a:sym typeface="Times New Roman"/>
              </a:rPr>
              <a:t>Shovel-shaped cartilage </a:t>
            </a:r>
            <a:endParaRPr/>
          </a:p>
          <a:p>
            <a:pPr indent="-103124" lvl="0" marL="0" rtl="0" algn="l">
              <a:lnSpc>
                <a:spcPct val="120000"/>
              </a:lnSpc>
              <a:spcBef>
                <a:spcPts val="1050"/>
              </a:spcBef>
              <a:spcAft>
                <a:spcPts val="0"/>
              </a:spcAft>
              <a:buSzPct val="80000"/>
              <a:buFont typeface="Noto Sans Symbols"/>
              <a:buChar char="⮚"/>
            </a:pPr>
            <a:r>
              <a:rPr lang="uk-UA" sz="2900">
                <a:latin typeface="Times New Roman"/>
                <a:ea typeface="Times New Roman"/>
                <a:cs typeface="Times New Roman"/>
                <a:sym typeface="Times New Roman"/>
              </a:rPr>
              <a:t>and the adjacent areas of the vocal folds. </a:t>
            </a:r>
            <a:endParaRPr/>
          </a:p>
          <a:p>
            <a:pPr indent="-103124" lvl="0" marL="0" rtl="0" algn="l">
              <a:lnSpc>
                <a:spcPct val="120000"/>
              </a:lnSpc>
              <a:spcBef>
                <a:spcPts val="1050"/>
              </a:spcBef>
              <a:spcAft>
                <a:spcPts val="0"/>
              </a:spcAft>
              <a:buSzPct val="80000"/>
              <a:buChar char="⚫"/>
            </a:pPr>
            <a:r>
              <a:rPr lang="uk-UA" sz="2900">
                <a:latin typeface="Times New Roman"/>
                <a:ea typeface="Times New Roman"/>
                <a:cs typeface="Times New Roman"/>
                <a:sym typeface="Times New Roman"/>
              </a:rPr>
              <a:t>Infiltration is manifested by </a:t>
            </a:r>
            <a:endParaRPr/>
          </a:p>
          <a:p>
            <a:pPr indent="-103124" lvl="0" marL="0" rtl="0" algn="l">
              <a:lnSpc>
                <a:spcPct val="120000"/>
              </a:lnSpc>
              <a:spcBef>
                <a:spcPts val="1050"/>
              </a:spcBef>
              <a:spcAft>
                <a:spcPts val="0"/>
              </a:spcAft>
              <a:buSzPct val="80000"/>
              <a:buFont typeface="Noto Sans Symbols"/>
              <a:buChar char="⮚"/>
            </a:pPr>
            <a:r>
              <a:rPr lang="uk-UA" sz="2900">
                <a:latin typeface="Times New Roman"/>
                <a:ea typeface="Times New Roman"/>
                <a:cs typeface="Times New Roman"/>
                <a:sym typeface="Times New Roman"/>
              </a:rPr>
              <a:t>Thickening of the mucosa, </a:t>
            </a:r>
            <a:endParaRPr/>
          </a:p>
          <a:p>
            <a:pPr indent="-103124" lvl="0" marL="0" rtl="0" algn="l">
              <a:lnSpc>
                <a:spcPct val="120000"/>
              </a:lnSpc>
              <a:spcBef>
                <a:spcPts val="1050"/>
              </a:spcBef>
              <a:spcAft>
                <a:spcPts val="0"/>
              </a:spcAft>
              <a:buSzPct val="80000"/>
              <a:buFont typeface="Noto Sans Symbols"/>
              <a:buChar char="⮚"/>
            </a:pPr>
            <a:r>
              <a:rPr lang="uk-UA" sz="2900">
                <a:latin typeface="Times New Roman"/>
                <a:ea typeface="Times New Roman"/>
                <a:cs typeface="Times New Roman"/>
                <a:sym typeface="Times New Roman"/>
              </a:rPr>
              <a:t>The appearance of papilloma-like bumps. </a:t>
            </a:r>
            <a:endParaRPr/>
          </a:p>
          <a:p>
            <a:pPr indent="-103124" lvl="0" marL="0" rtl="0" algn="l">
              <a:lnSpc>
                <a:spcPct val="120000"/>
              </a:lnSpc>
              <a:spcBef>
                <a:spcPts val="1050"/>
              </a:spcBef>
              <a:spcAft>
                <a:spcPts val="0"/>
              </a:spcAft>
              <a:buSzPct val="80000"/>
              <a:buChar char="⚫"/>
            </a:pPr>
            <a:r>
              <a:rPr lang="uk-UA" sz="2900">
                <a:latin typeface="Times New Roman"/>
                <a:ea typeface="Times New Roman"/>
                <a:cs typeface="Times New Roman"/>
                <a:sym typeface="Times New Roman"/>
              </a:rPr>
              <a:t>As the process progresses, a tuberculoma develops with subsequent ulceration.</a:t>
            </a:r>
            <a:endParaRPr/>
          </a:p>
          <a:p>
            <a:pPr indent="-103124" lvl="0" marL="0" rtl="0" algn="just">
              <a:lnSpc>
                <a:spcPct val="120000"/>
              </a:lnSpc>
              <a:spcBef>
                <a:spcPts val="1650"/>
              </a:spcBef>
              <a:spcAft>
                <a:spcPts val="0"/>
              </a:spcAft>
              <a:buSzPct val="80000"/>
              <a:buChar char="⚫"/>
            </a:pPr>
            <a:r>
              <a:rPr lang="uk-UA" sz="2900">
                <a:latin typeface="Times New Roman"/>
                <a:ea typeface="Times New Roman"/>
                <a:cs typeface="Times New Roman"/>
                <a:sym typeface="Times New Roman"/>
              </a:rPr>
              <a:t>The unfavourable course of the disease and the development of secondary infections are accompanied by the involvement of the periosteum and cartilage in the process.</a:t>
            </a:r>
            <a:endParaRPr/>
          </a:p>
          <a:p>
            <a:pPr indent="-157480" lvl="0" marL="365760" rtl="0" algn="l">
              <a:lnSpc>
                <a:spcPct val="100000"/>
              </a:lnSpc>
              <a:spcBef>
                <a:spcPts val="600"/>
              </a:spcBef>
              <a:spcAft>
                <a:spcPts val="0"/>
              </a:spcAft>
              <a:buSzPct val="800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3"/>
          <p:cNvSpPr txBox="1"/>
          <p:nvPr>
            <p:ph type="title"/>
          </p:nvPr>
        </p:nvSpPr>
        <p:spPr>
          <a:xfrm>
            <a:off x="1435608" y="274638"/>
            <a:ext cx="7498200" cy="922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Clinical picture. </a:t>
            </a:r>
            <a:endParaRPr sz="2800"/>
          </a:p>
        </p:txBody>
      </p:sp>
      <p:sp>
        <p:nvSpPr>
          <p:cNvPr id="161" name="Google Shape;161;p23"/>
          <p:cNvSpPr txBox="1"/>
          <p:nvPr>
            <p:ph idx="1" type="body"/>
          </p:nvPr>
        </p:nvSpPr>
        <p:spPr>
          <a:xfrm>
            <a:off x="1435608" y="1124744"/>
            <a:ext cx="7498200" cy="5123700"/>
          </a:xfrm>
          <a:prstGeom prst="rect">
            <a:avLst/>
          </a:prstGeom>
          <a:noFill/>
          <a:ln>
            <a:noFill/>
          </a:ln>
        </p:spPr>
        <p:txBody>
          <a:bodyPr anchorCtr="0" anchor="t" bIns="45700" lIns="91425" spcFirstLastPara="1" rIns="91425" wrap="square" tIns="45700">
            <a:normAutofit lnSpcReduction="20000"/>
          </a:bodyPr>
          <a:lstStyle/>
          <a:p>
            <a:pPr indent="-101600"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It is characterised by pain during swallowing, which is most severe when the process is located on the cartilage of the larynx, in the area of the epiglottis and in the laryngeal-epiglottis folds. </a:t>
            </a:r>
            <a:endParaRPr/>
          </a:p>
          <a:p>
            <a:pPr indent="-101600"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Damage to the vocal and vestibular folds and the intercuspid space can lead to impaired vocal function. </a:t>
            </a:r>
            <a:endParaRPr/>
          </a:p>
          <a:p>
            <a:pPr indent="-101600"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If the infiltration is in the subvocal space, respiratory distress may be observed.</a:t>
            </a:r>
            <a:endParaRPr/>
          </a:p>
          <a:p>
            <a:pPr indent="-101600"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laryngoscopic picture in laryngeal tuberculosis corresponds to the stage of the process.</a:t>
            </a:r>
            <a:endParaRPr/>
          </a:p>
          <a:p>
            <a:pPr indent="-101600" lvl="0" marL="10160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   Initially, there is hyperemia and infiltration in certain areas of the vocal folds, mainly in the posterior parts. </a:t>
            </a:r>
            <a:endParaRPr/>
          </a:p>
          <a:p>
            <a:pPr indent="-101600" lvl="0" marL="10160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   The infiltrate then ulcerates, resulting in an ulcer with a pale grey base. </a:t>
            </a:r>
            <a:endParaRPr/>
          </a:p>
          <a:p>
            <a:pPr indent="-101600" lvl="0" marL="10160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  There may be a marginal ulcer of the vocal folds, in which case the edges are uneven, as if eaten away.</a:t>
            </a:r>
            <a:endParaRPr/>
          </a:p>
          <a:p>
            <a:pPr indent="0" lvl="0" marL="365760" rtl="0" algn="l">
              <a:lnSpc>
                <a:spcPct val="100000"/>
              </a:lnSpc>
              <a:spcBef>
                <a:spcPts val="0"/>
              </a:spcBef>
              <a:spcAft>
                <a:spcPts val="0"/>
              </a:spcAft>
              <a:buSzPts val="1600"/>
              <a:buNone/>
            </a:pPr>
            <a:r>
              <a:t/>
            </a:r>
            <a:endParaRPr sz="20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4"/>
          <p:cNvSpPr txBox="1"/>
          <p:nvPr>
            <p:ph idx="4294967295" type="body"/>
          </p:nvPr>
        </p:nvSpPr>
        <p:spPr>
          <a:xfrm>
            <a:off x="1187624" y="332656"/>
            <a:ext cx="7956300" cy="6336600"/>
          </a:xfrm>
          <a:prstGeom prst="rect">
            <a:avLst/>
          </a:prstGeom>
          <a:noFill/>
          <a:ln>
            <a:noFill/>
          </a:ln>
        </p:spPr>
        <p:txBody>
          <a:bodyPr anchorCtr="0" anchor="t" bIns="45700" lIns="91425" spcFirstLastPara="1" rIns="91425" wrap="square" tIns="45700">
            <a:noAutofit/>
          </a:bodyPr>
          <a:lstStyle/>
          <a:p>
            <a:pPr indent="-101600" lvl="0" marL="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 Another frequent localisation of the tuberculosis process is the interglottal space, where infiltrates with papillary granulation growths are formed, reaching large sizes and looking like a tumour - a tuberculoma extending into the glottis. </a:t>
            </a:r>
            <a:endParaRPr/>
          </a:p>
          <a:p>
            <a:pPr indent="-101600" lvl="0" marL="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During the development of tuberculous infiltrates, the vestibular folds take on a cushion-like shape, their surface is smooth or bulbous. </a:t>
            </a:r>
            <a:endParaRPr/>
          </a:p>
          <a:p>
            <a:pPr indent="-101600" lvl="0" marL="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epiglottis, which is affected by tuberculosis, becomes dramatically enlarged and hangs over the entrance to the larynx as a tumour with a swollen mucous membrane.</a:t>
            </a:r>
            <a:endParaRPr/>
          </a:p>
          <a:p>
            <a:pPr indent="-101600" lvl="0" marL="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 As the infiltrates break down, deep ulcers form that progressively deepen and affect the periosteum and cartilage. </a:t>
            </a:r>
            <a:endParaRPr/>
          </a:p>
          <a:p>
            <a:pPr indent="-101600" lvl="0" marL="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However, necrosis and sequestration of the laryngeal cartilage is a rare complication of laryngeal TB.</a:t>
            </a:r>
            <a:endParaRPr/>
          </a:p>
          <a:p>
            <a:pPr indent="-101600" lvl="0" marL="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It should be remembered that the tuberculous process in the larynx of a patient with pulmonary tuberculosis is much more severe than in other localisations of the focus. </a:t>
            </a:r>
            <a:endParaRPr/>
          </a:p>
          <a:p>
            <a:pPr indent="-101600" lvl="0" marL="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With the elimination of the tuberculosis process in the larynx (usually at the infiltration stage), voice function is also restored.</a:t>
            </a:r>
            <a:endParaRPr/>
          </a:p>
          <a:p>
            <a:pPr indent="0" lvl="0" marL="0" rtl="0" algn="l">
              <a:lnSpc>
                <a:spcPct val="100000"/>
              </a:lnSpc>
              <a:spcBef>
                <a:spcPts val="600"/>
              </a:spcBef>
              <a:spcAft>
                <a:spcPts val="0"/>
              </a:spcAft>
              <a:buSzPts val="1600"/>
              <a:buNone/>
            </a:pPr>
            <a:r>
              <a:t/>
            </a:r>
            <a:endParaRPr sz="2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pic>
        <p:nvPicPr>
          <p:cNvPr id="171" name="Google Shape;171;p25"/>
          <p:cNvPicPr preferRelativeResize="0"/>
          <p:nvPr/>
        </p:nvPicPr>
        <p:blipFill rotWithShape="1">
          <a:blip r:embed="rId3">
            <a:alphaModFix/>
          </a:blip>
          <a:srcRect b="0" l="0" r="0" t="0"/>
          <a:stretch/>
        </p:blipFill>
        <p:spPr>
          <a:xfrm>
            <a:off x="3275856" y="908720"/>
            <a:ext cx="4104456" cy="455453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6"/>
          <p:cNvSpPr txBox="1"/>
          <p:nvPr>
            <p:ph type="title"/>
          </p:nvPr>
        </p:nvSpPr>
        <p:spPr>
          <a:xfrm>
            <a:off x="1435608" y="274638"/>
            <a:ext cx="7498200" cy="778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Diagnosis.</a:t>
            </a:r>
            <a:endParaRPr sz="2800"/>
          </a:p>
        </p:txBody>
      </p:sp>
      <p:sp>
        <p:nvSpPr>
          <p:cNvPr id="177" name="Google Shape;177;p26"/>
          <p:cNvSpPr txBox="1"/>
          <p:nvPr>
            <p:ph idx="1" type="body"/>
          </p:nvPr>
        </p:nvSpPr>
        <p:spPr>
          <a:xfrm>
            <a:off x="1435608" y="1052736"/>
            <a:ext cx="7498200" cy="5195700"/>
          </a:xfrm>
          <a:prstGeom prst="rect">
            <a:avLst/>
          </a:prstGeom>
          <a:noFill/>
          <a:ln>
            <a:noFill/>
          </a:ln>
        </p:spPr>
        <p:txBody>
          <a:bodyPr anchorCtr="0" anchor="t" bIns="45700" lIns="91425" spcFirstLastPara="1" rIns="91425" wrap="square" tIns="45700">
            <a:normAutofit fontScale="85000" lnSpcReduction="20000"/>
          </a:bodyPr>
          <a:lstStyle/>
          <a:p>
            <a:pPr indent="-294132" lvl="1" marL="365760" rtl="0" algn="l">
              <a:lnSpc>
                <a:spcPct val="10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Tuberculous laryngitis is characterised by unilateral lesions, hyperemia or infiltration of the vocal cords. </a:t>
            </a:r>
            <a:endParaRPr/>
          </a:p>
          <a:p>
            <a:pPr indent="-294132" lvl="1"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However, a tumour process is also possible in this picture. </a:t>
            </a:r>
            <a:endParaRPr/>
          </a:p>
          <a:p>
            <a:pPr indent="-294132" lvl="1"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In such cases, biopsy results are the basis for differential diagnosis. </a:t>
            </a:r>
            <a:endParaRPr/>
          </a:p>
          <a:p>
            <a:pPr indent="-294132" lvl="1"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Non-specific laryngeal inflammation usually presents with bilateral laryngeal lesions, which may also be seen in syphilitic laryngeal lesions - Wasserman's reaction.</a:t>
            </a:r>
            <a:endParaRPr/>
          </a:p>
          <a:p>
            <a:pPr indent="-294132" lvl="1"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The reasons for late detection of laryngeal TB may be</a:t>
            </a:r>
            <a:endParaRPr/>
          </a:p>
          <a:p>
            <a:pPr indent="-294132" lvl="1"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 Underestimation of the history and early subjective signs characteristic of a specific lesion by an otolaryngologist and a phthisiologist, </a:t>
            </a:r>
            <a:endParaRPr/>
          </a:p>
          <a:p>
            <a:pPr indent="-294132" lvl="1"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Early sputum test for mycobacterium tuberculosis and chest X-ray.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7"/>
          <p:cNvSpPr txBox="1"/>
          <p:nvPr>
            <p:ph type="title"/>
          </p:nvPr>
        </p:nvSpPr>
        <p:spPr>
          <a:xfrm>
            <a:off x="1435608" y="274638"/>
            <a:ext cx="7498200" cy="706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Treatment</a:t>
            </a:r>
            <a:r>
              <a:rPr lang="uk-UA" sz="2800">
                <a:latin typeface="Times New Roman"/>
                <a:ea typeface="Times New Roman"/>
                <a:cs typeface="Times New Roman"/>
                <a:sym typeface="Times New Roman"/>
              </a:rPr>
              <a:t>. </a:t>
            </a:r>
            <a:endParaRPr sz="2800"/>
          </a:p>
        </p:txBody>
      </p:sp>
      <p:sp>
        <p:nvSpPr>
          <p:cNvPr id="183" name="Google Shape;183;p27"/>
          <p:cNvSpPr txBox="1"/>
          <p:nvPr>
            <p:ph idx="1" type="body"/>
          </p:nvPr>
        </p:nvSpPr>
        <p:spPr>
          <a:xfrm>
            <a:off x="1435608" y="836712"/>
            <a:ext cx="7498200" cy="54117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600"/>
              <a:buNone/>
            </a:pPr>
            <a:r>
              <a:rPr b="1" lang="uk-UA" sz="2000">
                <a:latin typeface="Times New Roman"/>
                <a:ea typeface="Times New Roman"/>
                <a:cs typeface="Times New Roman"/>
                <a:sym typeface="Times New Roman"/>
              </a:rPr>
              <a:t>General and local.</a:t>
            </a:r>
            <a:endParaRPr/>
          </a:p>
          <a:p>
            <a:pPr indent="-91440" lvl="0" marL="0" rtl="0" algn="l">
              <a:lnSpc>
                <a:spcPct val="100000"/>
              </a:lnSpc>
              <a:spcBef>
                <a:spcPts val="0"/>
              </a:spcBef>
              <a:spcAft>
                <a:spcPts val="0"/>
              </a:spcAft>
              <a:buSzPts val="1440"/>
              <a:buChar char="⚫"/>
            </a:pPr>
            <a:r>
              <a:rPr lang="uk-UA" sz="1800">
                <a:latin typeface="Times New Roman"/>
                <a:ea typeface="Times New Roman"/>
                <a:cs typeface="Times New Roman"/>
                <a:sym typeface="Times New Roman"/>
              </a:rPr>
              <a:t>Isoniazid and rifampicin are considered the most effective and essential components of chemotherapy; pyrazinamide, ethambutol, streptomycin, florimycin and cycloserine are also used. The best effect is achieved by using these drugs in combination. </a:t>
            </a:r>
            <a:endParaRPr/>
          </a:p>
          <a:p>
            <a:pPr indent="-91440" lvl="0" marL="0" rtl="0" algn="l">
              <a:lnSpc>
                <a:spcPct val="100000"/>
              </a:lnSpc>
              <a:spcBef>
                <a:spcPts val="0"/>
              </a:spcBef>
              <a:spcAft>
                <a:spcPts val="0"/>
              </a:spcAft>
              <a:buSzPts val="1440"/>
              <a:buChar char="⚫"/>
            </a:pPr>
            <a:r>
              <a:rPr lang="uk-UA" sz="1800">
                <a:latin typeface="Times New Roman"/>
                <a:ea typeface="Times New Roman"/>
                <a:cs typeface="Times New Roman"/>
                <a:sym typeface="Times New Roman"/>
              </a:rPr>
              <a:t>PASC is rarely prescribed because of its low anti-TB activity. </a:t>
            </a:r>
            <a:endParaRPr/>
          </a:p>
          <a:p>
            <a:pPr indent="-91440" lvl="0" marL="0" rtl="0" algn="l">
              <a:lnSpc>
                <a:spcPct val="100000"/>
              </a:lnSpc>
              <a:spcBef>
                <a:spcPts val="0"/>
              </a:spcBef>
              <a:spcAft>
                <a:spcPts val="0"/>
              </a:spcAft>
              <a:buSzPts val="1440"/>
              <a:buChar char="⚫"/>
            </a:pPr>
            <a:r>
              <a:rPr lang="uk-UA" sz="1800">
                <a:latin typeface="Times New Roman"/>
                <a:ea typeface="Times New Roman"/>
                <a:cs typeface="Times New Roman"/>
                <a:sym typeface="Times New Roman"/>
              </a:rPr>
              <a:t>Gentle general care and a good diet are also prescribed. Food should be warm, liquid and non-irritating.</a:t>
            </a:r>
            <a:endParaRPr/>
          </a:p>
          <a:p>
            <a:pPr indent="-91440" lvl="0" marL="0" rtl="0" algn="l">
              <a:lnSpc>
                <a:spcPct val="100000"/>
              </a:lnSpc>
              <a:spcBef>
                <a:spcPts val="0"/>
              </a:spcBef>
              <a:spcAft>
                <a:spcPts val="0"/>
              </a:spcAft>
              <a:buSzPts val="1440"/>
              <a:buChar char="⚫"/>
            </a:pPr>
            <a:r>
              <a:rPr lang="uk-UA" sz="1800">
                <a:latin typeface="Times New Roman"/>
                <a:ea typeface="Times New Roman"/>
                <a:cs typeface="Times New Roman"/>
                <a:sym typeface="Times New Roman"/>
              </a:rPr>
              <a:t>The basis of local treatment is cauterisation of infiltrates and ulcers with various acids (trichloroacetic acid, 80% lactic acid, etc.). A 10-20% pyrogalactic acid ointment is used. A positive effect is achieved by irradiating the affected area of the mucous membrane with quartz through a tube.</a:t>
            </a:r>
            <a:endParaRPr/>
          </a:p>
          <a:p>
            <a:pPr indent="-91440" lvl="0" marL="0" rtl="0" algn="l">
              <a:lnSpc>
                <a:spcPct val="100000"/>
              </a:lnSpc>
              <a:spcBef>
                <a:spcPts val="0"/>
              </a:spcBef>
              <a:spcAft>
                <a:spcPts val="0"/>
              </a:spcAft>
              <a:buSzPts val="1440"/>
              <a:buChar char="⚫"/>
            </a:pPr>
            <a:r>
              <a:rPr lang="uk-UA" sz="1800">
                <a:latin typeface="Times New Roman"/>
                <a:ea typeface="Times New Roman"/>
                <a:cs typeface="Times New Roman"/>
                <a:sym typeface="Times New Roman"/>
              </a:rPr>
              <a:t>Frequent rinsing of the oropharynx with a warm decoction of camomile, sage or hydrogen peroxide is prescribed. To reduce the pain of swallowing, the ulcerated surfaces should be lubricated with anaesthetic ointment. </a:t>
            </a:r>
            <a:endParaRPr/>
          </a:p>
          <a:p>
            <a:pPr indent="-91440" lvl="0" marL="0" rtl="0" algn="l">
              <a:lnSpc>
                <a:spcPct val="100000"/>
              </a:lnSpc>
              <a:spcBef>
                <a:spcPts val="0"/>
              </a:spcBef>
              <a:spcAft>
                <a:spcPts val="0"/>
              </a:spcAft>
              <a:buSzPts val="1440"/>
              <a:buChar char="⚫"/>
            </a:pPr>
            <a:r>
              <a:rPr lang="uk-UA" sz="1800">
                <a:latin typeface="Times New Roman"/>
                <a:ea typeface="Times New Roman"/>
                <a:cs typeface="Times New Roman"/>
                <a:sym typeface="Times New Roman"/>
              </a:rPr>
              <a:t>In the case of laryngeal lesions and severe pain, a novocaine block of the upper laryngeal nerve or an intradermal novocaine block (according to Voznesensky), a vagosympathetic block according to Vishnevsky are indicated.</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8"/>
          <p:cNvSpPr txBox="1"/>
          <p:nvPr>
            <p:ph type="title"/>
          </p:nvPr>
        </p:nvSpPr>
        <p:spPr>
          <a:xfrm>
            <a:off x="1435608" y="274638"/>
            <a:ext cx="7498200" cy="8502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Tuberculosis of the ear</a:t>
            </a:r>
            <a:endParaRPr sz="3200"/>
          </a:p>
        </p:txBody>
      </p:sp>
      <p:sp>
        <p:nvSpPr>
          <p:cNvPr id="189" name="Google Shape;189;p28"/>
          <p:cNvSpPr txBox="1"/>
          <p:nvPr>
            <p:ph idx="1" type="body"/>
          </p:nvPr>
        </p:nvSpPr>
        <p:spPr>
          <a:xfrm>
            <a:off x="1403648" y="1268760"/>
            <a:ext cx="7498200" cy="4800600"/>
          </a:xfrm>
          <a:prstGeom prst="rect">
            <a:avLst/>
          </a:prstGeom>
          <a:noFill/>
          <a:ln>
            <a:noFill/>
          </a:ln>
        </p:spPr>
        <p:txBody>
          <a:bodyPr anchorCtr="0" anchor="t" bIns="45700" lIns="91425" spcFirstLastPara="1" rIns="91425" wrap="square" tIns="45700">
            <a:normAutofit lnSpcReduction="10000"/>
          </a:bodyPr>
          <a:lstStyle/>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disease is rare and usually occurs in haematogenous disseminated pulmonary tuberculosis.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In early childhood, the mastoid process may be affected without prior inflammation in the tympanic cavity.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Secondary infection with purulent microorganisms plays an important role in the development of tuberculous otitis media.</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In the event of damage to the tympanic membrane, isolated foci appear in its thickness in the form of nodules, the disintegration of which leads to the formation of multiple perforations.</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As the process spreads to the bone, bone tissue is destroyed.</a:t>
            </a:r>
            <a:endParaRPr/>
          </a:p>
          <a:p>
            <a:pPr indent="-181864" lvl="0" marL="365760" rtl="0" algn="l">
              <a:lnSpc>
                <a:spcPct val="100000"/>
              </a:lnSpc>
              <a:spcBef>
                <a:spcPts val="600"/>
              </a:spcBef>
              <a:spcAft>
                <a:spcPts val="0"/>
              </a:spcAft>
              <a:buSzPts val="1600"/>
              <a:buNone/>
            </a:pPr>
            <a:r>
              <a:t/>
            </a:r>
            <a:endParaRPr sz="2000">
              <a:latin typeface="Times New Roman"/>
              <a:ea typeface="Times New Roman"/>
              <a:cs typeface="Times New Roman"/>
              <a:sym typeface="Times New Roman"/>
            </a:endParaRPr>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pic>
        <p:nvPicPr>
          <p:cNvPr id="194" name="Google Shape;194;p29"/>
          <p:cNvPicPr preferRelativeResize="0"/>
          <p:nvPr/>
        </p:nvPicPr>
        <p:blipFill rotWithShape="1">
          <a:blip r:embed="rId3">
            <a:alphaModFix/>
          </a:blip>
          <a:srcRect b="0" l="0" r="0" t="0"/>
          <a:stretch/>
        </p:blipFill>
        <p:spPr>
          <a:xfrm>
            <a:off x="1403648" y="1772816"/>
            <a:ext cx="7128791" cy="4564856"/>
          </a:xfrm>
          <a:prstGeom prst="rect">
            <a:avLst/>
          </a:prstGeom>
          <a:noFill/>
          <a:ln>
            <a:noFill/>
          </a:ln>
        </p:spPr>
      </p:pic>
      <p:sp>
        <p:nvSpPr>
          <p:cNvPr id="195" name="Google Shape;195;p29"/>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2800"/>
              <a:buFont typeface="Times New Roman"/>
              <a:buNone/>
            </a:pPr>
            <a:r>
              <a:rPr lang="uk-UA" sz="2800">
                <a:solidFill>
                  <a:schemeClr val="dk1"/>
                </a:solidFill>
                <a:latin typeface="Times New Roman"/>
                <a:ea typeface="Times New Roman"/>
                <a:cs typeface="Times New Roman"/>
                <a:sym typeface="Times New Roman"/>
              </a:rPr>
              <a:t>Multiple perforations of the eardrum </a:t>
            </a:r>
            <a:endParaRPr sz="2800">
              <a:solidFill>
                <a:schemeClr val="dk1"/>
              </a:solidFill>
            </a:endParaRPr>
          </a:p>
        </p:txBody>
      </p:sp>
      <p:sp>
        <p:nvSpPr>
          <p:cNvPr id="196" name="Google Shape;196;p29"/>
          <p:cNvSpPr txBox="1"/>
          <p:nvPr>
            <p:ph idx="1" type="body"/>
          </p:nvPr>
        </p:nvSpPr>
        <p:spPr>
          <a:xfrm>
            <a:off x="1403648" y="1412776"/>
            <a:ext cx="7498200" cy="5160600"/>
          </a:xfrm>
          <a:prstGeom prst="rect">
            <a:avLst/>
          </a:prstGeom>
          <a:noFill/>
          <a:ln>
            <a:noFill/>
          </a:ln>
        </p:spPr>
        <p:txBody>
          <a:bodyPr anchorCtr="0" anchor="t" bIns="45700" lIns="91425" spcFirstLastPara="1" rIns="91425" wrap="square" tIns="45700">
            <a:normAutofit/>
          </a:bodyPr>
          <a:lstStyle/>
          <a:p>
            <a:pPr indent="-120903" lvl="0" marL="365760" rtl="0" algn="l">
              <a:lnSpc>
                <a:spcPct val="100000"/>
              </a:lnSpc>
              <a:spcBef>
                <a:spcPts val="0"/>
              </a:spcBef>
              <a:spcAft>
                <a:spcPts val="0"/>
              </a:spcAft>
              <a:buSzPts val="2560"/>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0"/>
          <p:cNvSpPr txBox="1"/>
          <p:nvPr>
            <p:ph type="title"/>
          </p:nvPr>
        </p:nvSpPr>
        <p:spPr>
          <a:xfrm>
            <a:off x="1435608" y="274638"/>
            <a:ext cx="7498200" cy="778200"/>
          </a:xfrm>
          <a:prstGeom prst="rect">
            <a:avLst/>
          </a:prstGeom>
          <a:noFill/>
          <a:ln>
            <a:noFill/>
          </a:ln>
        </p:spPr>
        <p:txBody>
          <a:bodyPr anchorCtr="0" anchor="t" bIns="45700" lIns="91425" spcFirstLastPara="1" rIns="91425" wrap="square" tIns="45700">
            <a:normAutofit/>
          </a:bodyPr>
          <a:lstStyle/>
          <a:p>
            <a:pPr indent="0" lvl="0" marL="0" rtl="0" algn="ctr">
              <a:lnSpc>
                <a:spcPct val="150000"/>
              </a:lnSpc>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Clinical picture </a:t>
            </a:r>
            <a:endParaRPr sz="2800"/>
          </a:p>
        </p:txBody>
      </p:sp>
      <p:sp>
        <p:nvSpPr>
          <p:cNvPr id="202" name="Google Shape;202;p30"/>
          <p:cNvSpPr txBox="1"/>
          <p:nvPr>
            <p:ph idx="1" type="body"/>
          </p:nvPr>
        </p:nvSpPr>
        <p:spPr>
          <a:xfrm>
            <a:off x="1435608" y="908720"/>
            <a:ext cx="7498200" cy="5339700"/>
          </a:xfrm>
          <a:prstGeom prst="rect">
            <a:avLst/>
          </a:prstGeom>
          <a:noFill/>
          <a:ln>
            <a:noFill/>
          </a:ln>
        </p:spPr>
        <p:txBody>
          <a:bodyPr anchorCtr="0" anchor="t" bIns="45700" lIns="91425" spcFirstLastPara="1" rIns="91425" wrap="square" tIns="45700">
            <a:normAutofit fontScale="47500" lnSpcReduction="10000"/>
          </a:bodyPr>
          <a:lstStyle/>
          <a:p>
            <a:pPr indent="-246887" lvl="0" marL="365760" rtl="0" algn="l">
              <a:lnSpc>
                <a:spcPct val="150000"/>
              </a:lnSpc>
              <a:spcBef>
                <a:spcPts val="0"/>
              </a:spcBef>
              <a:spcAft>
                <a:spcPts val="0"/>
              </a:spcAft>
              <a:buSzPct val="80000"/>
              <a:buChar char="⚫"/>
            </a:pPr>
            <a:r>
              <a:rPr lang="uk-UA">
                <a:latin typeface="Times New Roman"/>
                <a:ea typeface="Times New Roman"/>
                <a:cs typeface="Times New Roman"/>
                <a:sym typeface="Times New Roman"/>
              </a:rPr>
              <a:t>The clinical picture of tuberculous otitis media is characterised by originality and differs from non-specific middle ear inflammation. </a:t>
            </a:r>
            <a:endParaRPr/>
          </a:p>
          <a:p>
            <a:pPr indent="-246887" lvl="0" marL="365760" rtl="0" algn="l">
              <a:lnSpc>
                <a:spcPct val="150000"/>
              </a:lnSpc>
              <a:spcBef>
                <a:spcPts val="1650"/>
              </a:spcBef>
              <a:spcAft>
                <a:spcPts val="0"/>
              </a:spcAft>
              <a:buSzPct val="80000"/>
              <a:buChar char="⚫"/>
            </a:pPr>
            <a:r>
              <a:rPr lang="uk-UA">
                <a:latin typeface="Times New Roman"/>
                <a:ea typeface="Times New Roman"/>
                <a:cs typeface="Times New Roman"/>
                <a:sym typeface="Times New Roman"/>
              </a:rPr>
              <a:t>The onset of the disease is usually painless, with the formation of multiple perforations in the eardrum, which merge and lead to its rapid disintegration. In rare cases, a single perforation may occur. </a:t>
            </a:r>
            <a:endParaRPr/>
          </a:p>
          <a:p>
            <a:pPr indent="-246887" lvl="0" marL="365760" rtl="0" algn="l">
              <a:lnSpc>
                <a:spcPct val="150000"/>
              </a:lnSpc>
              <a:spcBef>
                <a:spcPts val="1650"/>
              </a:spcBef>
              <a:spcAft>
                <a:spcPts val="0"/>
              </a:spcAft>
              <a:buSzPct val="80000"/>
              <a:buChar char="⚫"/>
            </a:pPr>
            <a:r>
              <a:rPr lang="uk-UA">
                <a:latin typeface="Times New Roman"/>
                <a:ea typeface="Times New Roman"/>
                <a:cs typeface="Times New Roman"/>
                <a:sym typeface="Times New Roman"/>
              </a:rPr>
              <a:t>The discharge from the ear is sparse at first, then becomes profuse with a pungent putrid odour. </a:t>
            </a:r>
            <a:endParaRPr/>
          </a:p>
          <a:p>
            <a:pPr indent="-246887" lvl="0" marL="365760" rtl="0" algn="l">
              <a:lnSpc>
                <a:spcPct val="150000"/>
              </a:lnSpc>
              <a:spcBef>
                <a:spcPts val="1650"/>
              </a:spcBef>
              <a:spcAft>
                <a:spcPts val="0"/>
              </a:spcAft>
              <a:buSzPct val="80000"/>
              <a:buChar char="⚫"/>
            </a:pPr>
            <a:r>
              <a:rPr lang="uk-UA">
                <a:latin typeface="Times New Roman"/>
                <a:ea typeface="Times New Roman"/>
                <a:cs typeface="Times New Roman"/>
                <a:sym typeface="Times New Roman"/>
              </a:rPr>
              <a:t>Temporal bone involvement results in extensive necrosis of the tympanic cavity and mastoid process with abundant purulent foul-smelling discharge and severe hearing loss, with widespread bone caries, sequestration and symptoms of facial nerve paresis or paralysis.</a:t>
            </a:r>
            <a:endParaRPr/>
          </a:p>
          <a:p>
            <a:pPr indent="-169672" lvl="0" marL="365760" rtl="0" algn="l">
              <a:lnSpc>
                <a:spcPct val="150000"/>
              </a:lnSpc>
              <a:spcBef>
                <a:spcPts val="1650"/>
              </a:spcBef>
              <a:spcAft>
                <a:spcPts val="0"/>
              </a:spcAft>
              <a:buSzPct val="80000"/>
              <a:buNone/>
            </a:pPr>
            <a:r>
              <a:t/>
            </a:r>
            <a:endParaRPr>
              <a:latin typeface="Times New Roman"/>
              <a:ea typeface="Times New Roman"/>
              <a:cs typeface="Times New Roman"/>
              <a:sym typeface="Times New Roman"/>
            </a:endParaRPr>
          </a:p>
          <a:p>
            <a:pPr indent="-169672" lvl="0" marL="365760" rtl="0" algn="l">
              <a:lnSpc>
                <a:spcPct val="150000"/>
              </a:lnSpc>
              <a:spcBef>
                <a:spcPts val="1650"/>
              </a:spcBef>
              <a:spcAft>
                <a:spcPts val="0"/>
              </a:spcAft>
              <a:buSzPct val="800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1"/>
          <p:cNvSpPr txBox="1"/>
          <p:nvPr>
            <p:ph type="title"/>
          </p:nvPr>
        </p:nvSpPr>
        <p:spPr>
          <a:xfrm>
            <a:off x="1435608" y="274638"/>
            <a:ext cx="7498200" cy="1066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Treatment</a:t>
            </a:r>
            <a:r>
              <a:rPr lang="uk-UA" sz="2800">
                <a:latin typeface="Times New Roman"/>
                <a:ea typeface="Times New Roman"/>
                <a:cs typeface="Times New Roman"/>
                <a:sym typeface="Times New Roman"/>
              </a:rPr>
              <a:t>.</a:t>
            </a:r>
            <a:endParaRPr sz="2800"/>
          </a:p>
        </p:txBody>
      </p:sp>
      <p:sp>
        <p:nvSpPr>
          <p:cNvPr id="208" name="Google Shape;208;p31"/>
          <p:cNvSpPr txBox="1"/>
          <p:nvPr>
            <p:ph idx="1" type="body"/>
          </p:nvPr>
        </p:nvSpPr>
        <p:spPr>
          <a:xfrm>
            <a:off x="1435608" y="980728"/>
            <a:ext cx="7498200" cy="5267700"/>
          </a:xfrm>
          <a:prstGeom prst="rect">
            <a:avLst/>
          </a:prstGeom>
          <a:noFill/>
          <a:ln>
            <a:noFill/>
          </a:ln>
        </p:spPr>
        <p:txBody>
          <a:bodyPr anchorCtr="0" anchor="t" bIns="45700" lIns="91425" spcFirstLastPara="1" rIns="91425" wrap="square" tIns="45700">
            <a:normAutofit fontScale="92500" lnSpcReduction="20000"/>
          </a:bodyPr>
          <a:lstStyle/>
          <a:p>
            <a:pPr indent="-275844" lvl="0" marL="365760" rtl="0" algn="l">
              <a:lnSpc>
                <a:spcPct val="98150"/>
              </a:lnSpc>
              <a:spcBef>
                <a:spcPts val="0"/>
              </a:spcBef>
              <a:spcAft>
                <a:spcPts val="0"/>
              </a:spcAft>
              <a:buSzPct val="80000"/>
              <a:buChar char="⚫"/>
            </a:pPr>
            <a:r>
              <a:rPr lang="uk-UA" sz="2000">
                <a:latin typeface="Times New Roman"/>
                <a:ea typeface="Times New Roman"/>
                <a:cs typeface="Times New Roman"/>
                <a:sym typeface="Times New Roman"/>
              </a:rPr>
              <a:t>Active general anti-TB treatment is carried out according to the principles discussed above. </a:t>
            </a:r>
            <a:endParaRPr/>
          </a:p>
          <a:p>
            <a:pPr indent="-275844" lvl="0" marL="365760" rtl="0" algn="l">
              <a:lnSpc>
                <a:spcPct val="98150"/>
              </a:lnSpc>
              <a:spcBef>
                <a:spcPts val="1650"/>
              </a:spcBef>
              <a:spcAft>
                <a:spcPts val="0"/>
              </a:spcAft>
              <a:buSzPct val="80000"/>
              <a:buChar char="⚫"/>
            </a:pPr>
            <a:r>
              <a:rPr lang="uk-UA" sz="2000">
                <a:latin typeface="Times New Roman"/>
                <a:ea typeface="Times New Roman"/>
                <a:cs typeface="Times New Roman"/>
                <a:sym typeface="Times New Roman"/>
              </a:rPr>
              <a:t>If there is a carious granulation process in the ear, general ear surgery is performed to clean the cavity, usually in the context of general anti-tuberculosis therapy. </a:t>
            </a:r>
            <a:endParaRPr/>
          </a:p>
          <a:p>
            <a:pPr indent="-275844" lvl="0" marL="365760" rtl="0" algn="l">
              <a:lnSpc>
                <a:spcPct val="98150"/>
              </a:lnSpc>
              <a:spcBef>
                <a:spcPts val="1650"/>
              </a:spcBef>
              <a:spcAft>
                <a:spcPts val="0"/>
              </a:spcAft>
              <a:buSzPct val="80000"/>
              <a:buChar char="⚫"/>
            </a:pPr>
            <a:r>
              <a:rPr lang="uk-UA" sz="2000">
                <a:latin typeface="Times New Roman"/>
                <a:ea typeface="Times New Roman"/>
                <a:cs typeface="Times New Roman"/>
                <a:sym typeface="Times New Roman"/>
              </a:rPr>
              <a:t>In the post-operative period, anti-tuberculosis drugs are used locally.</a:t>
            </a:r>
            <a:endParaRPr/>
          </a:p>
          <a:p>
            <a:pPr indent="-283464" lvl="0" marL="365760" rtl="0" algn="ctr">
              <a:lnSpc>
                <a:spcPct val="98150"/>
              </a:lnSpc>
              <a:spcBef>
                <a:spcPts val="1650"/>
              </a:spcBef>
              <a:spcAft>
                <a:spcPts val="0"/>
              </a:spcAft>
              <a:buSzPct val="80000"/>
              <a:buNone/>
            </a:pPr>
            <a:r>
              <a:rPr b="1" lang="uk-UA" sz="2000">
                <a:latin typeface="Times New Roman"/>
                <a:ea typeface="Times New Roman"/>
                <a:cs typeface="Times New Roman"/>
                <a:sym typeface="Times New Roman"/>
              </a:rPr>
              <a:t> Forecast.</a:t>
            </a:r>
            <a:endParaRPr/>
          </a:p>
          <a:p>
            <a:pPr indent="-283464" lvl="0" marL="365760" rtl="0" algn="l">
              <a:lnSpc>
                <a:spcPct val="99400"/>
              </a:lnSpc>
              <a:spcBef>
                <a:spcPts val="1650"/>
              </a:spcBef>
              <a:spcAft>
                <a:spcPts val="0"/>
              </a:spcAft>
              <a:buSzPct val="80000"/>
              <a:buNone/>
            </a:pPr>
            <a:r>
              <a:rPr lang="uk-UA" sz="2000">
                <a:latin typeface="Times New Roman"/>
                <a:ea typeface="Times New Roman"/>
                <a:cs typeface="Times New Roman"/>
                <a:sym typeface="Times New Roman"/>
              </a:rPr>
              <a:t>    Tuberculosis lesions of the upper respiratory tract and ear are usually favourable: in most cases, if the underlying disease is successfully treated, recovery occurs. </a:t>
            </a:r>
            <a:endParaRPr/>
          </a:p>
          <a:p>
            <a:pPr indent="-283464" lvl="0" marL="365760" rtl="0" algn="ctr">
              <a:lnSpc>
                <a:spcPct val="99400"/>
              </a:lnSpc>
              <a:spcBef>
                <a:spcPts val="600"/>
              </a:spcBef>
              <a:spcAft>
                <a:spcPts val="0"/>
              </a:spcAft>
              <a:buSzPct val="80000"/>
              <a:buNone/>
            </a:pPr>
            <a:r>
              <a:rPr b="1" lang="uk-UA" sz="2000">
                <a:latin typeface="Times New Roman"/>
                <a:ea typeface="Times New Roman"/>
                <a:cs typeface="Times New Roman"/>
                <a:sym typeface="Times New Roman"/>
              </a:rPr>
              <a:t>Prevention</a:t>
            </a:r>
            <a:endParaRPr/>
          </a:p>
          <a:p>
            <a:pPr indent="-283464" lvl="0" marL="365760" rtl="0" algn="l">
              <a:lnSpc>
                <a:spcPct val="99400"/>
              </a:lnSpc>
              <a:spcBef>
                <a:spcPts val="600"/>
              </a:spcBef>
              <a:spcAft>
                <a:spcPts val="0"/>
              </a:spcAft>
              <a:buSzPct val="80000"/>
              <a:buNone/>
            </a:pPr>
            <a:r>
              <a:rPr lang="uk-UA" sz="2000">
                <a:latin typeface="Times New Roman"/>
                <a:ea typeface="Times New Roman"/>
                <a:cs typeface="Times New Roman"/>
                <a:sym typeface="Times New Roman"/>
              </a:rPr>
              <a:t>    is the prevention and timely, rational treatment of pulmonary tuberculosis.</a:t>
            </a:r>
            <a:endParaRPr/>
          </a:p>
          <a:p>
            <a:pPr indent="-120903" lvl="0" marL="365760" rtl="0" algn="l">
              <a:lnSpc>
                <a:spcPct val="100000"/>
              </a:lnSpc>
              <a:spcBef>
                <a:spcPts val="600"/>
              </a:spcBef>
              <a:spcAft>
                <a:spcPts val="0"/>
              </a:spcAft>
              <a:buSzPct val="80000"/>
              <a:buNone/>
            </a:pPr>
            <a:r>
              <a:t/>
            </a:r>
            <a:endParaRPr/>
          </a:p>
          <a:p>
            <a:pPr indent="-120903" lvl="0" marL="365760" rtl="0" algn="l">
              <a:lnSpc>
                <a:spcPct val="100000"/>
              </a:lnSpc>
              <a:spcBef>
                <a:spcPts val="600"/>
              </a:spcBef>
              <a:spcAft>
                <a:spcPts val="0"/>
              </a:spcAft>
              <a:buSzPct val="800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4"/>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TUBERCULOSIS OF THE INTERNAL ORGANS</a:t>
            </a:r>
            <a:endParaRPr sz="2800"/>
          </a:p>
        </p:txBody>
      </p:sp>
      <p:sp>
        <p:nvSpPr>
          <p:cNvPr id="107" name="Google Shape;107;p14"/>
          <p:cNvSpPr txBox="1"/>
          <p:nvPr>
            <p:ph idx="1" type="body"/>
          </p:nvPr>
        </p:nvSpPr>
        <p:spPr>
          <a:xfrm>
            <a:off x="1435608" y="1052736"/>
            <a:ext cx="7498200" cy="5195700"/>
          </a:xfrm>
          <a:prstGeom prst="rect">
            <a:avLst/>
          </a:prstGeom>
          <a:noFill/>
          <a:ln>
            <a:noFill/>
          </a:ln>
        </p:spPr>
        <p:txBody>
          <a:bodyPr anchorCtr="0" anchor="t" bIns="45700" lIns="91425" spcFirstLastPara="1" rIns="91425" wrap="square" tIns="45700">
            <a:normAutofit lnSpcReduction="20000"/>
          </a:bodyPr>
          <a:lstStyle/>
          <a:p>
            <a:pPr indent="-283464" lvl="0" marL="365760" rtl="0" algn="l">
              <a:lnSpc>
                <a:spcPct val="100000"/>
              </a:lnSpc>
              <a:spcBef>
                <a:spcPts val="0"/>
              </a:spcBef>
              <a:spcAft>
                <a:spcPts val="0"/>
              </a:spcAft>
              <a:buSzPts val="1600"/>
              <a:buNone/>
            </a:pPr>
            <a:r>
              <a:rPr lang="uk-UA" sz="2000">
                <a:latin typeface="Times New Roman"/>
                <a:ea typeface="Times New Roman"/>
                <a:cs typeface="Times New Roman"/>
                <a:sym typeface="Times New Roman"/>
              </a:rPr>
              <a:t>The disease is caused by Mycobacterium tuberculosis (Koch's bacillus), which often enters the body through the skin: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Upper respiratory tract,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Less often due to damaged mucous membranes and skin. </a:t>
            </a:r>
            <a:endParaRPr/>
          </a:p>
          <a:p>
            <a:pPr indent="-283464" lvl="0" marL="365760" rtl="0" algn="l">
              <a:lnSpc>
                <a:spcPct val="100000"/>
              </a:lnSpc>
              <a:spcBef>
                <a:spcPts val="600"/>
              </a:spcBef>
              <a:spcAft>
                <a:spcPts val="0"/>
              </a:spcAft>
              <a:buSzPts val="1600"/>
              <a:buNone/>
            </a:pPr>
            <a:r>
              <a:rPr lang="uk-UA" sz="2000">
                <a:latin typeface="Times New Roman"/>
                <a:ea typeface="Times New Roman"/>
                <a:cs typeface="Times New Roman"/>
                <a:sym typeface="Times New Roman"/>
              </a:rPr>
              <a:t>The risk factors are</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 Poor social and living conditions,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Close contact with a person with tuberculosis,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immunosuppression (including AIDS, long-term glucocorticoid therapy). </a:t>
            </a:r>
            <a:endParaRPr/>
          </a:p>
          <a:p>
            <a:pPr indent="-283464" lvl="0" marL="365760" rtl="0" algn="l">
              <a:lnSpc>
                <a:spcPct val="100000"/>
              </a:lnSpc>
              <a:spcBef>
                <a:spcPts val="600"/>
              </a:spcBef>
              <a:spcAft>
                <a:spcPts val="0"/>
              </a:spcAft>
              <a:buSzPts val="1600"/>
              <a:buNone/>
            </a:pPr>
            <a:r>
              <a:rPr lang="uk-UA" sz="2000">
                <a:latin typeface="Times New Roman"/>
                <a:ea typeface="Times New Roman"/>
                <a:cs typeface="Times New Roman"/>
                <a:sym typeface="Times New Roman"/>
              </a:rPr>
              <a:t>Primary tuberculosis is usually lung or lymph node (in children) tuberculosis.</a:t>
            </a:r>
            <a:endParaRPr/>
          </a:p>
          <a:p>
            <a:pPr indent="-120903" lvl="0" marL="365760" rtl="0" algn="l">
              <a:lnSpc>
                <a:spcPct val="100000"/>
              </a:lnSpc>
              <a:spcBef>
                <a:spcPts val="600"/>
              </a:spcBef>
              <a:spcAft>
                <a:spcPts val="0"/>
              </a:spcAft>
              <a:buSzPts val="256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2"/>
          <p:cNvSpPr txBox="1"/>
          <p:nvPr>
            <p:ph type="title"/>
          </p:nvPr>
        </p:nvSpPr>
        <p:spPr>
          <a:xfrm>
            <a:off x="1435608" y="274638"/>
            <a:ext cx="7498200" cy="850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Lupus of the upper airways</a:t>
            </a:r>
            <a:endParaRPr b="1" sz="3200"/>
          </a:p>
        </p:txBody>
      </p:sp>
      <p:sp>
        <p:nvSpPr>
          <p:cNvPr id="214" name="Google Shape;214;p32"/>
          <p:cNvSpPr txBox="1"/>
          <p:nvPr>
            <p:ph idx="1" type="body"/>
          </p:nvPr>
        </p:nvSpPr>
        <p:spPr>
          <a:xfrm>
            <a:off x="1435608" y="908720"/>
            <a:ext cx="7498200" cy="5339700"/>
          </a:xfrm>
          <a:prstGeom prst="rect">
            <a:avLst/>
          </a:prstGeom>
          <a:noFill/>
          <a:ln>
            <a:noFill/>
          </a:ln>
        </p:spPr>
        <p:txBody>
          <a:bodyPr anchorCtr="0" anchor="t" bIns="45700" lIns="91425" spcFirstLastPara="1" rIns="91425" wrap="square" tIns="45700">
            <a:noAutofit/>
          </a:bodyPr>
          <a:lstStyle/>
          <a:p>
            <a:pPr indent="-101600" lvl="0" marL="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This is a form of tuberculosis with characteristic changes in the skin and mucous membranes. </a:t>
            </a:r>
            <a:endParaRPr/>
          </a:p>
          <a:p>
            <a:pPr indent="-101600" lvl="0" marL="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disease is rare, occurs mainly in children aged 5 to 15 years, and is often associated with other tuberculosis lesions. </a:t>
            </a:r>
            <a:endParaRPr/>
          </a:p>
          <a:p>
            <a:pPr indent="-101600" lvl="0" marL="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process is slow, painless and tends to leave scars.</a:t>
            </a:r>
            <a:endParaRPr/>
          </a:p>
          <a:p>
            <a:pPr indent="0" lvl="0" marL="0" rtl="0" algn="ctr">
              <a:lnSpc>
                <a:spcPct val="120000"/>
              </a:lnSpc>
              <a:spcBef>
                <a:spcPts val="0"/>
              </a:spcBef>
              <a:spcAft>
                <a:spcPts val="0"/>
              </a:spcAft>
              <a:buSzPts val="1600"/>
              <a:buNone/>
            </a:pPr>
            <a:r>
              <a:rPr b="1" lang="uk-UA" sz="2000">
                <a:latin typeface="Times New Roman"/>
                <a:ea typeface="Times New Roman"/>
                <a:cs typeface="Times New Roman"/>
                <a:sym typeface="Times New Roman"/>
              </a:rPr>
              <a:t>Clinical picture</a:t>
            </a:r>
            <a:endParaRPr/>
          </a:p>
          <a:p>
            <a:pPr indent="-101600" lvl="0" marL="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 Painless nodular rashes of a brownish-pink colour appear on the skin of the cheeks, nose, lips, mucous membranes of the nasal cavity, throat and rarely the larynx. </a:t>
            </a:r>
            <a:endParaRPr/>
          </a:p>
          <a:p>
            <a:pPr indent="-101600" lvl="0" marL="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tubercles fuse to form granular infiltrates of greyish-yellow or red colour. </a:t>
            </a:r>
            <a:endParaRPr/>
          </a:p>
          <a:p>
            <a:pPr indent="0" lvl="0" marL="0" rtl="0" algn="l">
              <a:lnSpc>
                <a:spcPct val="120000"/>
              </a:lnSpc>
              <a:spcBef>
                <a:spcPts val="0"/>
              </a:spcBef>
              <a:spcAft>
                <a:spcPts val="0"/>
              </a:spcAft>
              <a:buSzPts val="1600"/>
              <a:buNone/>
            </a:pPr>
            <a:r>
              <a:t/>
            </a:r>
            <a:endParaRPr sz="2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3"/>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pic>
        <p:nvPicPr>
          <p:cNvPr id="220" name="Google Shape;220;p33"/>
          <p:cNvPicPr preferRelativeResize="0"/>
          <p:nvPr>
            <p:ph idx="1" type="body"/>
          </p:nvPr>
        </p:nvPicPr>
        <p:blipFill rotWithShape="1">
          <a:blip r:embed="rId3">
            <a:alphaModFix/>
          </a:blip>
          <a:srcRect b="0" l="0" r="0" t="0"/>
          <a:stretch/>
        </p:blipFill>
        <p:spPr>
          <a:xfrm>
            <a:off x="1914611" y="1447800"/>
            <a:ext cx="6540327" cy="48006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4"/>
          <p:cNvSpPr/>
          <p:nvPr/>
        </p:nvSpPr>
        <p:spPr>
          <a:xfrm>
            <a:off x="1619672" y="476672"/>
            <a:ext cx="6984900" cy="5600100"/>
          </a:xfrm>
          <a:prstGeom prst="rect">
            <a:avLst/>
          </a:prstGeom>
          <a:noFill/>
          <a:ln>
            <a:noFill/>
          </a:ln>
        </p:spPr>
        <p:txBody>
          <a:bodyPr anchorCtr="0" anchor="t" bIns="45700" lIns="91425" spcFirstLastPara="1" rIns="91425" wrap="square" tIns="45700">
            <a:noAutofit/>
          </a:bodyPr>
          <a:lstStyle/>
          <a:p>
            <a:pPr indent="-127000" lvl="0" marL="0" marR="0" rtl="0" algn="l">
              <a:lnSpc>
                <a:spcPct val="120000"/>
              </a:lnSpc>
              <a:spcBef>
                <a:spcPts val="0"/>
              </a:spcBef>
              <a:spcAft>
                <a:spcPts val="0"/>
              </a:spcAft>
              <a:buClr>
                <a:schemeClr val="dk1"/>
              </a:buClr>
              <a:buSzPts val="2000"/>
              <a:buFont typeface="Arial"/>
              <a:buChar char="•"/>
            </a:pPr>
            <a:r>
              <a:rPr b="0" i="0" lang="uk-UA" sz="2000" u="none" cap="none" strike="noStrike">
                <a:solidFill>
                  <a:schemeClr val="dk1"/>
                </a:solidFill>
                <a:latin typeface="Times New Roman"/>
                <a:ea typeface="Times New Roman"/>
                <a:cs typeface="Times New Roman"/>
                <a:sym typeface="Times New Roman"/>
              </a:rPr>
              <a:t>Rarely, an infiltrative ulcer is seen, where the ulcer is covered with greyish-white or red sluggish granulations that bleed easily.</a:t>
            </a:r>
            <a:endParaRPr/>
          </a:p>
          <a:p>
            <a:pPr indent="-127000" lvl="0" marL="0" marR="0" rtl="0" algn="l">
              <a:lnSpc>
                <a:spcPct val="120000"/>
              </a:lnSpc>
              <a:spcBef>
                <a:spcPts val="0"/>
              </a:spcBef>
              <a:spcAft>
                <a:spcPts val="0"/>
              </a:spcAft>
              <a:buClr>
                <a:schemeClr val="dk1"/>
              </a:buClr>
              <a:buSzPts val="2000"/>
              <a:buFont typeface="Arial"/>
              <a:buChar char="•"/>
            </a:pPr>
            <a:r>
              <a:rPr b="0" i="0" lang="uk-UA" sz="2000" u="none" cap="none" strike="noStrike">
                <a:solidFill>
                  <a:schemeClr val="dk1"/>
                </a:solidFill>
                <a:latin typeface="Times New Roman"/>
                <a:ea typeface="Times New Roman"/>
                <a:cs typeface="Times New Roman"/>
                <a:sym typeface="Times New Roman"/>
              </a:rPr>
              <a:t>As these ulcers heal, new nodules usually form at the periphery. </a:t>
            </a:r>
            <a:endParaRPr/>
          </a:p>
          <a:p>
            <a:pPr indent="-127000" lvl="0" marL="0" marR="0" rtl="0" algn="l">
              <a:lnSpc>
                <a:spcPct val="120000"/>
              </a:lnSpc>
              <a:spcBef>
                <a:spcPts val="0"/>
              </a:spcBef>
              <a:spcAft>
                <a:spcPts val="0"/>
              </a:spcAft>
              <a:buClr>
                <a:schemeClr val="dk1"/>
              </a:buClr>
              <a:buSzPts val="2000"/>
              <a:buFont typeface="Arial"/>
              <a:buChar char="•"/>
            </a:pPr>
            <a:r>
              <a:rPr b="0" i="0" lang="uk-UA" sz="2000" u="none" cap="none" strike="noStrike">
                <a:solidFill>
                  <a:schemeClr val="dk1"/>
                </a:solidFill>
                <a:latin typeface="Times New Roman"/>
                <a:ea typeface="Times New Roman"/>
                <a:cs typeface="Times New Roman"/>
                <a:sym typeface="Times New Roman"/>
              </a:rPr>
              <a:t>The scarring process of ulcerative infiltrates leads to the formation of defects in the area of the tip and wings of the nose, which disfigure the face. </a:t>
            </a:r>
            <a:endParaRPr/>
          </a:p>
          <a:p>
            <a:pPr indent="-127000" lvl="0" marL="0" marR="0" rtl="0" algn="l">
              <a:lnSpc>
                <a:spcPct val="120000"/>
              </a:lnSpc>
              <a:spcBef>
                <a:spcPts val="0"/>
              </a:spcBef>
              <a:spcAft>
                <a:spcPts val="0"/>
              </a:spcAft>
              <a:buClr>
                <a:schemeClr val="dk1"/>
              </a:buClr>
              <a:buSzPts val="2000"/>
              <a:buFont typeface="Arial"/>
              <a:buChar char="•"/>
            </a:pPr>
            <a:r>
              <a:rPr b="0" i="0" lang="uk-UA" sz="2000" u="none" cap="none" strike="noStrike">
                <a:solidFill>
                  <a:schemeClr val="dk1"/>
                </a:solidFill>
                <a:latin typeface="Times New Roman"/>
                <a:ea typeface="Times New Roman"/>
                <a:cs typeface="Times New Roman"/>
                <a:sym typeface="Times New Roman"/>
              </a:rPr>
              <a:t>A similar picture is observed in the formation of scars in the area of the nasal septum and the anterior part of the nasal vault.</a:t>
            </a:r>
            <a:endParaRPr/>
          </a:p>
          <a:p>
            <a:pPr indent="-127000" lvl="0" marL="0" marR="0" rtl="0" algn="l">
              <a:lnSpc>
                <a:spcPct val="120000"/>
              </a:lnSpc>
              <a:spcBef>
                <a:spcPts val="0"/>
              </a:spcBef>
              <a:spcAft>
                <a:spcPts val="0"/>
              </a:spcAft>
              <a:buClr>
                <a:schemeClr val="dk1"/>
              </a:buClr>
              <a:buSzPts val="2000"/>
              <a:buFont typeface="Arial"/>
              <a:buChar char="•"/>
            </a:pPr>
            <a:r>
              <a:rPr b="0" i="0" lang="uk-UA" sz="2000" u="none" cap="none" strike="noStrike">
                <a:solidFill>
                  <a:schemeClr val="dk1"/>
                </a:solidFill>
                <a:latin typeface="Times New Roman"/>
                <a:ea typeface="Times New Roman"/>
                <a:cs typeface="Times New Roman"/>
                <a:sym typeface="Times New Roman"/>
              </a:rPr>
              <a:t>Scarring from ulcers </a:t>
            </a:r>
            <a:r>
              <a:rPr b="1" i="0" lang="uk-UA" sz="2000" u="none" cap="none" strike="noStrike">
                <a:solidFill>
                  <a:schemeClr val="dk1"/>
                </a:solidFill>
                <a:latin typeface="Times New Roman"/>
                <a:ea typeface="Times New Roman"/>
                <a:cs typeface="Times New Roman"/>
                <a:sym typeface="Times New Roman"/>
              </a:rPr>
              <a:t>in the throat leads to </a:t>
            </a:r>
            <a:r>
              <a:rPr b="0" i="0" lang="uk-UA" sz="2000" u="none" cap="none" strike="noStrike">
                <a:solidFill>
                  <a:schemeClr val="dk1"/>
                </a:solidFill>
                <a:latin typeface="Times New Roman"/>
                <a:ea typeface="Times New Roman"/>
                <a:cs typeface="Times New Roman"/>
                <a:sym typeface="Times New Roman"/>
              </a:rPr>
              <a:t>scarring deformities of the soft palate, especially the tongue; </a:t>
            </a:r>
            <a:endParaRPr/>
          </a:p>
          <a:p>
            <a:pPr indent="-127000" lvl="0" marL="0" marR="0" rtl="0" algn="l">
              <a:lnSpc>
                <a:spcPct val="120000"/>
              </a:lnSpc>
              <a:spcBef>
                <a:spcPts val="0"/>
              </a:spcBef>
              <a:spcAft>
                <a:spcPts val="0"/>
              </a:spcAft>
              <a:buClr>
                <a:schemeClr val="dk1"/>
              </a:buClr>
              <a:buSzPts val="2000"/>
              <a:buFont typeface="Arial"/>
              <a:buChar char="•"/>
            </a:pPr>
            <a:r>
              <a:rPr b="0" i="0" lang="uk-UA" sz="2000" u="none" cap="none" strike="noStrike">
                <a:solidFill>
                  <a:schemeClr val="dk1"/>
                </a:solidFill>
                <a:latin typeface="Times New Roman"/>
                <a:ea typeface="Times New Roman"/>
                <a:cs typeface="Times New Roman"/>
                <a:sym typeface="Times New Roman"/>
              </a:rPr>
              <a:t>Scarring at the back of the throat can lead to dysphagia in some cases. </a:t>
            </a:r>
            <a:endParaRPr/>
          </a:p>
          <a:p>
            <a:pPr indent="0" lvl="0" marL="0" marR="0" rtl="0" algn="l">
              <a:lnSpc>
                <a:spcPct val="120000"/>
              </a:lnSpc>
              <a:spcBef>
                <a:spcPts val="0"/>
              </a:spcBef>
              <a:spcAft>
                <a:spcPts val="0"/>
              </a:spcAft>
              <a:buClr>
                <a:schemeClr val="dk1"/>
              </a:buClr>
              <a:buSzPts val="2000"/>
              <a:buFont typeface="Arial"/>
              <a:buNone/>
            </a:pPr>
            <a:r>
              <a:t/>
            </a:r>
            <a:endParaRPr b="0" i="0" sz="20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5"/>
          <p:cNvSpPr/>
          <p:nvPr/>
        </p:nvSpPr>
        <p:spPr>
          <a:xfrm>
            <a:off x="1619672" y="620688"/>
            <a:ext cx="6768900" cy="531930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i="0" lang="uk-UA" sz="2000" u="none" cap="none" strike="noStrike">
                <a:solidFill>
                  <a:schemeClr val="dk1"/>
                </a:solidFill>
                <a:latin typeface="Times New Roman"/>
                <a:ea typeface="Times New Roman"/>
                <a:cs typeface="Times New Roman"/>
                <a:sym typeface="Times New Roman"/>
              </a:rPr>
              <a:t>In the larynx, </a:t>
            </a:r>
            <a:r>
              <a:rPr b="0" i="0" lang="uk-UA" sz="2000" u="none" cap="none" strike="noStrike">
                <a:solidFill>
                  <a:schemeClr val="dk1"/>
                </a:solidFill>
                <a:latin typeface="Times New Roman"/>
                <a:ea typeface="Times New Roman"/>
                <a:cs typeface="Times New Roman"/>
                <a:sym typeface="Times New Roman"/>
              </a:rPr>
              <a:t>lupus infiltrates more often affect </a:t>
            </a:r>
            <a:endParaRPr/>
          </a:p>
          <a:p>
            <a:pPr indent="-127000" lvl="0" marL="0" marR="0" rtl="0" algn="l">
              <a:lnSpc>
                <a:spcPct val="120000"/>
              </a:lnSpc>
              <a:spcBef>
                <a:spcPts val="0"/>
              </a:spcBef>
              <a:spcAft>
                <a:spcPts val="0"/>
              </a:spcAft>
              <a:buClr>
                <a:schemeClr val="dk1"/>
              </a:buClr>
              <a:buSzPts val="2000"/>
              <a:buFont typeface="Arial"/>
              <a:buChar char="•"/>
            </a:pPr>
            <a:r>
              <a:rPr b="0" i="0" lang="uk-UA" sz="2000" u="none" cap="none" strike="noStrike">
                <a:solidFill>
                  <a:schemeClr val="dk1"/>
                </a:solidFill>
                <a:latin typeface="Times New Roman"/>
                <a:ea typeface="Times New Roman"/>
                <a:cs typeface="Times New Roman"/>
                <a:sym typeface="Times New Roman"/>
              </a:rPr>
              <a:t>The epiglottis is destroyed, its cartilaginous skeleton is destroyed and a scarred roll forms in place of the epiglottis.</a:t>
            </a:r>
            <a:endParaRPr/>
          </a:p>
          <a:p>
            <a:pPr indent="-127000" lvl="0" marL="0" marR="0" rtl="0" algn="l">
              <a:lnSpc>
                <a:spcPct val="120000"/>
              </a:lnSpc>
              <a:spcBef>
                <a:spcPts val="0"/>
              </a:spcBef>
              <a:spcAft>
                <a:spcPts val="0"/>
              </a:spcAft>
              <a:buClr>
                <a:schemeClr val="dk1"/>
              </a:buClr>
              <a:buSzPts val="2000"/>
              <a:buFont typeface="Arial"/>
              <a:buChar char="•"/>
            </a:pPr>
            <a:r>
              <a:rPr b="0" i="0" lang="uk-UA" sz="2000" u="none" cap="none" strike="noStrike">
                <a:solidFill>
                  <a:schemeClr val="dk1"/>
                </a:solidFill>
                <a:latin typeface="Times New Roman"/>
                <a:ea typeface="Times New Roman"/>
                <a:cs typeface="Times New Roman"/>
                <a:sym typeface="Times New Roman"/>
              </a:rPr>
              <a:t> If the process extends to the cricothyroid folds, the entrance to the larynx may be narrowed by infiltration and scarring.</a:t>
            </a:r>
            <a:endParaRPr/>
          </a:p>
          <a:p>
            <a:pPr indent="0" lvl="0" marL="0" marR="0" rtl="0" algn="ctr">
              <a:lnSpc>
                <a:spcPct val="120000"/>
              </a:lnSpc>
              <a:spcBef>
                <a:spcPts val="0"/>
              </a:spcBef>
              <a:spcAft>
                <a:spcPts val="0"/>
              </a:spcAft>
              <a:buNone/>
            </a:pPr>
            <a:r>
              <a:rPr b="1" i="0" lang="uk-UA" sz="2000" u="none" cap="none" strike="noStrike">
                <a:solidFill>
                  <a:schemeClr val="dk1"/>
                </a:solidFill>
                <a:latin typeface="Times New Roman"/>
                <a:ea typeface="Times New Roman"/>
                <a:cs typeface="Times New Roman"/>
                <a:sym typeface="Times New Roman"/>
              </a:rPr>
              <a:t>Diagnostics</a:t>
            </a:r>
            <a:endParaRPr b="0" i="0" sz="2000" u="none" cap="none" strike="noStrike">
              <a:solidFill>
                <a:schemeClr val="dk1"/>
              </a:solidFill>
              <a:latin typeface="Times New Roman"/>
              <a:ea typeface="Times New Roman"/>
              <a:cs typeface="Times New Roman"/>
              <a:sym typeface="Times New Roman"/>
            </a:endParaRPr>
          </a:p>
          <a:p>
            <a:pPr indent="0" lvl="0" marL="0" marR="0" rtl="0" algn="l">
              <a:lnSpc>
                <a:spcPct val="110650"/>
              </a:lnSpc>
              <a:spcBef>
                <a:spcPts val="0"/>
              </a:spcBef>
              <a:spcAft>
                <a:spcPts val="0"/>
              </a:spcAft>
              <a:buNone/>
            </a:pPr>
            <a:r>
              <a:rPr b="0" i="0" lang="uk-UA" sz="2000" u="none" cap="none" strike="noStrike">
                <a:solidFill>
                  <a:schemeClr val="dk1"/>
                </a:solidFill>
                <a:latin typeface="Times New Roman"/>
                <a:ea typeface="Times New Roman"/>
                <a:cs typeface="Times New Roman"/>
                <a:sym typeface="Times New Roman"/>
              </a:rPr>
              <a:t>is based on history, endoscopy and histological examination of infiltrates</a:t>
            </a:r>
            <a:r>
              <a:rPr b="1" i="0" lang="uk-UA" sz="2000" u="none" cap="none" strike="noStrike">
                <a:solidFill>
                  <a:schemeClr val="dk1"/>
                </a:solidFill>
                <a:latin typeface="Times New Roman"/>
                <a:ea typeface="Times New Roman"/>
                <a:cs typeface="Times New Roman"/>
                <a:sym typeface="Times New Roman"/>
              </a:rPr>
              <a:t>. </a:t>
            </a:r>
            <a:endParaRPr/>
          </a:p>
          <a:p>
            <a:pPr indent="0" lvl="0" marL="0" marR="0" rtl="0" algn="ctr">
              <a:lnSpc>
                <a:spcPct val="110650"/>
              </a:lnSpc>
              <a:spcBef>
                <a:spcPts val="1475"/>
              </a:spcBef>
              <a:spcAft>
                <a:spcPts val="0"/>
              </a:spcAft>
              <a:buNone/>
            </a:pPr>
            <a:r>
              <a:rPr b="1" i="0" lang="uk-UA" sz="2000" u="none" cap="none" strike="noStrike">
                <a:solidFill>
                  <a:schemeClr val="dk1"/>
                </a:solidFill>
                <a:latin typeface="Times New Roman"/>
                <a:ea typeface="Times New Roman"/>
                <a:cs typeface="Times New Roman"/>
                <a:sym typeface="Times New Roman"/>
              </a:rPr>
              <a:t>Treatment</a:t>
            </a:r>
            <a:endParaRPr b="0" i="0" sz="2000" u="none" cap="none" strike="noStrike">
              <a:solidFill>
                <a:schemeClr val="dk1"/>
              </a:solidFill>
              <a:latin typeface="Times New Roman"/>
              <a:ea typeface="Times New Roman"/>
              <a:cs typeface="Times New Roman"/>
              <a:sym typeface="Times New Roman"/>
            </a:endParaRPr>
          </a:p>
          <a:p>
            <a:pPr indent="0" lvl="0" marL="0" marR="0" rtl="0" algn="l">
              <a:lnSpc>
                <a:spcPct val="110650"/>
              </a:lnSpc>
              <a:spcBef>
                <a:spcPts val="1475"/>
              </a:spcBef>
              <a:spcAft>
                <a:spcPts val="0"/>
              </a:spcAft>
              <a:buNone/>
            </a:pPr>
            <a:r>
              <a:rPr b="0" i="0" lang="uk-UA" sz="2000" u="none" cap="none" strike="noStrike">
                <a:solidFill>
                  <a:schemeClr val="dk1"/>
                </a:solidFill>
                <a:latin typeface="Times New Roman"/>
                <a:ea typeface="Times New Roman"/>
                <a:cs typeface="Times New Roman"/>
                <a:sym typeface="Times New Roman"/>
              </a:rPr>
              <a:t>Similar to the treatment of upper respiratory tract tuberculosis. </a:t>
            </a:r>
            <a:endParaRPr/>
          </a:p>
          <a:p>
            <a:pPr indent="0" lvl="0" marL="0" marR="0" rtl="0" algn="l">
              <a:lnSpc>
                <a:spcPct val="110650"/>
              </a:lnSpc>
              <a:spcBef>
                <a:spcPts val="0"/>
              </a:spcBef>
              <a:spcAft>
                <a:spcPts val="0"/>
              </a:spcAft>
              <a:buNone/>
            </a:pPr>
            <a:r>
              <a:rPr b="0" i="0" lang="uk-UA" sz="2000" u="none" cap="none" strike="noStrike">
                <a:solidFill>
                  <a:schemeClr val="dk1"/>
                </a:solidFill>
                <a:latin typeface="Times New Roman"/>
                <a:ea typeface="Times New Roman"/>
                <a:cs typeface="Times New Roman"/>
                <a:sym typeface="Times New Roman"/>
              </a:rPr>
              <a:t>Cosmetic defects of the external nose and face can be corrected by plastic surgery after treatment for tuberculosis.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6"/>
          <p:cNvSpPr txBox="1"/>
          <p:nvPr>
            <p:ph type="title"/>
          </p:nvPr>
        </p:nvSpPr>
        <p:spPr>
          <a:xfrm>
            <a:off x="1435608" y="274638"/>
            <a:ext cx="7498200" cy="11430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562214"/>
              </a:buClr>
              <a:buSzPts val="3100"/>
              <a:buFont typeface="Times New Roman"/>
              <a:buNone/>
            </a:pPr>
            <a:r>
              <a:rPr b="1" lang="uk-UA" sz="3100">
                <a:latin typeface="Times New Roman"/>
                <a:ea typeface="Times New Roman"/>
                <a:cs typeface="Times New Roman"/>
                <a:sym typeface="Times New Roman"/>
              </a:rPr>
              <a:t>SYPHILIS OF THE UPPER RESPIRATORY TRACT</a:t>
            </a:r>
            <a:endParaRPr/>
          </a:p>
        </p:txBody>
      </p:sp>
      <p:sp>
        <p:nvSpPr>
          <p:cNvPr id="236" name="Google Shape;236;p36"/>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fontScale="77500" lnSpcReduction="20000"/>
          </a:bodyPr>
          <a:lstStyle/>
          <a:p>
            <a:pPr indent="-125984" lvl="0" marL="0" rtl="0" algn="l">
              <a:lnSpc>
                <a:spcPct val="120000"/>
              </a:lnSpc>
              <a:spcBef>
                <a:spcPts val="0"/>
              </a:spcBef>
              <a:spcAft>
                <a:spcPts val="0"/>
              </a:spcAft>
              <a:buSzPct val="80000"/>
              <a:buChar char="⚫"/>
            </a:pPr>
            <a:r>
              <a:rPr lang="uk-UA">
                <a:latin typeface="Times New Roman"/>
                <a:ea typeface="Times New Roman"/>
                <a:cs typeface="Times New Roman"/>
                <a:sym typeface="Times New Roman"/>
              </a:rPr>
              <a:t>Syphilis is a chronic infectious disease caused by the pale spirochete. </a:t>
            </a:r>
            <a:endParaRPr/>
          </a:p>
          <a:p>
            <a:pPr indent="-125984" lvl="0" marL="0" rtl="0" algn="l">
              <a:lnSpc>
                <a:spcPct val="120000"/>
              </a:lnSpc>
              <a:spcBef>
                <a:spcPts val="0"/>
              </a:spcBef>
              <a:spcAft>
                <a:spcPts val="0"/>
              </a:spcAft>
              <a:buSzPct val="80000"/>
              <a:buChar char="⚫"/>
            </a:pPr>
            <a:r>
              <a:rPr lang="uk-UA">
                <a:latin typeface="Times New Roman"/>
                <a:ea typeface="Times New Roman"/>
                <a:cs typeface="Times New Roman"/>
                <a:sym typeface="Times New Roman"/>
              </a:rPr>
              <a:t>Syphilis affects all human tissues and organs, including the ENT organs. </a:t>
            </a:r>
            <a:endParaRPr/>
          </a:p>
          <a:p>
            <a:pPr indent="-125984" lvl="0" marL="0" rtl="0" algn="l">
              <a:lnSpc>
                <a:spcPct val="120000"/>
              </a:lnSpc>
              <a:spcBef>
                <a:spcPts val="0"/>
              </a:spcBef>
              <a:spcAft>
                <a:spcPts val="0"/>
              </a:spcAft>
              <a:buSzPct val="80000"/>
              <a:buChar char="⚫"/>
            </a:pPr>
            <a:r>
              <a:rPr lang="uk-UA">
                <a:latin typeface="Times New Roman"/>
                <a:ea typeface="Times New Roman"/>
                <a:cs typeface="Times New Roman"/>
                <a:sym typeface="Times New Roman"/>
              </a:rPr>
              <a:t>Infection occurs as a result of the penetration of pale Treponema by microscopic lesions in the mucous membranes and skin; </a:t>
            </a:r>
            <a:endParaRPr/>
          </a:p>
          <a:p>
            <a:pPr indent="-125984" lvl="0" marL="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Sexual transmission is more common, </a:t>
            </a:r>
            <a:endParaRPr/>
          </a:p>
          <a:p>
            <a:pPr indent="-125984" lvl="0" marL="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Less commonly, it is possible to get an extra-sexual infection, particularly as a result of infection from poorly disinfected instruments previously used in the examination of a patient with syphilis.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7"/>
          <p:cNvSpPr txBox="1"/>
          <p:nvPr>
            <p:ph type="title"/>
          </p:nvPr>
        </p:nvSpPr>
        <p:spPr>
          <a:xfrm>
            <a:off x="1435608" y="274638"/>
            <a:ext cx="7498200" cy="850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2800"/>
              <a:buFont typeface="Gill Sans"/>
              <a:buNone/>
            </a:pPr>
            <a:r>
              <a:rPr lang="uk-UA" sz="2800"/>
              <a:t>Clinic</a:t>
            </a:r>
            <a:endParaRPr/>
          </a:p>
        </p:txBody>
      </p:sp>
      <p:sp>
        <p:nvSpPr>
          <p:cNvPr id="242" name="Google Shape;242;p37"/>
          <p:cNvSpPr txBox="1"/>
          <p:nvPr>
            <p:ph idx="1" type="body"/>
          </p:nvPr>
        </p:nvSpPr>
        <p:spPr>
          <a:xfrm>
            <a:off x="1435608" y="1052736"/>
            <a:ext cx="7498200" cy="51957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 average incubation period is 3 weeks.</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Then a reddish spot or papule appears at the site of infection, which grows and thickens over several days - a primary syphilis (hard chancre) is formed, with an ulcer in the centre.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In 5-7 days after the appearance of a hard chancre, the regional lymph nodes increase.</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Pale, intensively multiplying treponemes spread throughout the lymphatic system, causing polyadenitis.</a:t>
            </a:r>
            <a:endParaRPr/>
          </a:p>
          <a:p>
            <a:pPr indent="-120903" lvl="0" marL="365760" rtl="0" algn="l">
              <a:lnSpc>
                <a:spcPct val="100000"/>
              </a:lnSpc>
              <a:spcBef>
                <a:spcPts val="600"/>
              </a:spcBef>
              <a:spcAft>
                <a:spcPts val="0"/>
              </a:spcAft>
              <a:buSzPts val="2560"/>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38"/>
          <p:cNvSpPr txBox="1"/>
          <p:nvPr>
            <p:ph type="title"/>
          </p:nvPr>
        </p:nvSpPr>
        <p:spPr>
          <a:xfrm>
            <a:off x="1435608" y="274638"/>
            <a:ext cx="7498200" cy="922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2800"/>
              <a:buFont typeface="Times New Roman"/>
              <a:buNone/>
            </a:pPr>
            <a:r>
              <a:rPr lang="uk-UA" sz="2800">
                <a:solidFill>
                  <a:schemeClr val="dk1"/>
                </a:solidFill>
                <a:latin typeface="Times New Roman"/>
                <a:ea typeface="Times New Roman"/>
                <a:cs typeface="Times New Roman"/>
                <a:sym typeface="Times New Roman"/>
              </a:rPr>
              <a:t>Syphilis of the nose </a:t>
            </a:r>
            <a:endParaRPr sz="2800">
              <a:solidFill>
                <a:schemeClr val="dk1"/>
              </a:solidFill>
            </a:endParaRPr>
          </a:p>
        </p:txBody>
      </p:sp>
      <p:sp>
        <p:nvSpPr>
          <p:cNvPr id="248" name="Google Shape;248;p38"/>
          <p:cNvSpPr txBox="1"/>
          <p:nvPr>
            <p:ph idx="1" type="body"/>
          </p:nvPr>
        </p:nvSpPr>
        <p:spPr>
          <a:xfrm>
            <a:off x="1435608" y="980728"/>
            <a:ext cx="7498200" cy="5267700"/>
          </a:xfrm>
          <a:prstGeom prst="rect">
            <a:avLst/>
          </a:prstGeom>
          <a:noFill/>
          <a:ln>
            <a:noFill/>
          </a:ln>
        </p:spPr>
        <p:txBody>
          <a:bodyPr anchorCtr="0" anchor="t" bIns="45700" lIns="91425" spcFirstLastPara="1" rIns="91425" wrap="square" tIns="45700">
            <a:normAutofit fontScale="85000" lnSpcReduction="20000"/>
          </a:bodyPr>
          <a:lstStyle/>
          <a:p>
            <a:pPr indent="-283464" lvl="0" marL="365760" rtl="0" algn="ctr">
              <a:lnSpc>
                <a:spcPct val="100000"/>
              </a:lnSpc>
              <a:spcBef>
                <a:spcPts val="0"/>
              </a:spcBef>
              <a:spcAft>
                <a:spcPts val="0"/>
              </a:spcAft>
              <a:buSzPct val="80000"/>
              <a:buNone/>
            </a:pPr>
            <a:r>
              <a:rPr b="1" lang="uk-UA" sz="2800">
                <a:latin typeface="Times New Roman"/>
                <a:ea typeface="Times New Roman"/>
                <a:cs typeface="Times New Roman"/>
                <a:sym typeface="Times New Roman"/>
              </a:rPr>
              <a:t>It comes in the form of</a:t>
            </a:r>
            <a:endParaRPr/>
          </a:p>
          <a:p>
            <a:pPr indent="-275082" lvl="0" marL="365760" rtl="0" algn="l">
              <a:lnSpc>
                <a:spcPct val="100000"/>
              </a:lnSpc>
              <a:spcBef>
                <a:spcPts val="600"/>
              </a:spcBef>
              <a:spcAft>
                <a:spcPts val="0"/>
              </a:spcAft>
              <a:buSzPct val="80000"/>
              <a:buChar char="⚫"/>
            </a:pPr>
            <a:r>
              <a:rPr lang="uk-UA" sz="2200">
                <a:latin typeface="Times New Roman"/>
                <a:ea typeface="Times New Roman"/>
                <a:cs typeface="Times New Roman"/>
                <a:sym typeface="Times New Roman"/>
              </a:rPr>
              <a:t>of hard chancre, </a:t>
            </a:r>
            <a:endParaRPr/>
          </a:p>
          <a:p>
            <a:pPr indent="-275082" lvl="0" marL="365760" rtl="0" algn="l">
              <a:lnSpc>
                <a:spcPct val="100000"/>
              </a:lnSpc>
              <a:spcBef>
                <a:spcPts val="600"/>
              </a:spcBef>
              <a:spcAft>
                <a:spcPts val="0"/>
              </a:spcAft>
              <a:buSzPct val="80000"/>
              <a:buChar char="⚫"/>
            </a:pPr>
            <a:r>
              <a:rPr lang="uk-UA" sz="2200">
                <a:latin typeface="Times New Roman"/>
                <a:ea typeface="Times New Roman"/>
                <a:cs typeface="Times New Roman"/>
                <a:sym typeface="Times New Roman"/>
              </a:rPr>
              <a:t>secondary and </a:t>
            </a:r>
            <a:endParaRPr/>
          </a:p>
          <a:p>
            <a:pPr indent="-275082" lvl="0" marL="365760" rtl="0" algn="l">
              <a:lnSpc>
                <a:spcPct val="100000"/>
              </a:lnSpc>
              <a:spcBef>
                <a:spcPts val="600"/>
              </a:spcBef>
              <a:spcAft>
                <a:spcPts val="0"/>
              </a:spcAft>
              <a:buSzPct val="80000"/>
              <a:buChar char="⚫"/>
            </a:pPr>
            <a:r>
              <a:rPr lang="uk-UA" sz="2200">
                <a:latin typeface="Times New Roman"/>
                <a:ea typeface="Times New Roman"/>
                <a:cs typeface="Times New Roman"/>
                <a:sym typeface="Times New Roman"/>
              </a:rPr>
              <a:t>Tertiary manifestations. </a:t>
            </a:r>
            <a:endParaRPr/>
          </a:p>
          <a:p>
            <a:pPr indent="-275082" lvl="0" marL="365760" rtl="0" algn="l">
              <a:lnSpc>
                <a:spcPct val="100000"/>
              </a:lnSpc>
              <a:spcBef>
                <a:spcPts val="600"/>
              </a:spcBef>
              <a:spcAft>
                <a:spcPts val="0"/>
              </a:spcAft>
              <a:buSzPct val="80000"/>
              <a:buChar char="⚫"/>
            </a:pPr>
            <a:r>
              <a:rPr b="1" lang="uk-UA" sz="2200">
                <a:latin typeface="Times New Roman"/>
                <a:ea typeface="Times New Roman"/>
                <a:cs typeface="Times New Roman"/>
                <a:sym typeface="Times New Roman"/>
              </a:rPr>
              <a:t>Hard chancre (primary syphilis) of the nose </a:t>
            </a:r>
            <a:r>
              <a:rPr lang="uk-UA" sz="2200">
                <a:latin typeface="Times New Roman"/>
                <a:ea typeface="Times New Roman"/>
                <a:cs typeface="Times New Roman"/>
                <a:sym typeface="Times New Roman"/>
              </a:rPr>
              <a:t>is rare and can be localised at the entrance to the nose, on its wings and on the skin part of the nasal septum. </a:t>
            </a:r>
            <a:endParaRPr/>
          </a:p>
          <a:p>
            <a:pPr indent="-275082" lvl="0" marL="365760" rtl="0" algn="l">
              <a:lnSpc>
                <a:spcPct val="100000"/>
              </a:lnSpc>
              <a:spcBef>
                <a:spcPts val="600"/>
              </a:spcBef>
              <a:spcAft>
                <a:spcPts val="0"/>
              </a:spcAft>
              <a:buSzPct val="80000"/>
              <a:buChar char="⚫"/>
            </a:pPr>
            <a:r>
              <a:rPr lang="uk-UA" sz="2200">
                <a:latin typeface="Times New Roman"/>
                <a:ea typeface="Times New Roman"/>
                <a:cs typeface="Times New Roman"/>
                <a:sym typeface="Times New Roman"/>
              </a:rPr>
              <a:t>Examination reveals a smooth, painless erosion of 0.2-0.3 cm in size and red in colour. The edges of the erosion have a rolling thickening, the base is covered with sebaceous plaque and a dense infiltrate is palpable at the base.</a:t>
            </a:r>
            <a:endParaRPr/>
          </a:p>
          <a:p>
            <a:pPr indent="-275082" lvl="0" marL="365760" rtl="0" algn="l">
              <a:lnSpc>
                <a:spcPct val="100000"/>
              </a:lnSpc>
              <a:spcBef>
                <a:spcPts val="600"/>
              </a:spcBef>
              <a:spcAft>
                <a:spcPts val="0"/>
              </a:spcAft>
              <a:buSzPct val="80000"/>
              <a:buChar char="⚫"/>
            </a:pPr>
            <a:r>
              <a:rPr lang="uk-UA" sz="2200">
                <a:latin typeface="Times New Roman"/>
                <a:ea typeface="Times New Roman"/>
                <a:cs typeface="Times New Roman"/>
                <a:sym typeface="Times New Roman"/>
              </a:rPr>
              <a:t>In 6-7 weeks after the development of hard chancre, signs of </a:t>
            </a:r>
            <a:r>
              <a:rPr b="1" lang="uk-UA" sz="2200">
                <a:latin typeface="Times New Roman"/>
                <a:ea typeface="Times New Roman"/>
                <a:cs typeface="Times New Roman"/>
                <a:sym typeface="Times New Roman"/>
              </a:rPr>
              <a:t>secondary syphilis </a:t>
            </a:r>
            <a:r>
              <a:rPr lang="uk-UA" sz="2200">
                <a:latin typeface="Times New Roman"/>
                <a:ea typeface="Times New Roman"/>
                <a:cs typeface="Times New Roman"/>
                <a:sym typeface="Times New Roman"/>
              </a:rPr>
              <a:t>appear - specific syphilitic rashes in the form of rosaceous, papular and pustular formations on the skin and mucous membranes. </a:t>
            </a:r>
            <a:endParaRPr/>
          </a:p>
          <a:p>
            <a:pPr indent="-180085" lvl="0" marL="365760" rtl="0" algn="l">
              <a:lnSpc>
                <a:spcPct val="100000"/>
              </a:lnSpc>
              <a:spcBef>
                <a:spcPts val="600"/>
              </a:spcBef>
              <a:spcAft>
                <a:spcPts val="0"/>
              </a:spcAft>
              <a:buSzPct val="80000"/>
              <a:buNone/>
            </a:pPr>
            <a:r>
              <a:t/>
            </a:r>
            <a:endParaRPr sz="2200">
              <a:latin typeface="Times New Roman"/>
              <a:ea typeface="Times New Roman"/>
              <a:cs typeface="Times New Roman"/>
              <a:sym typeface="Times New Roman"/>
            </a:endParaRPr>
          </a:p>
          <a:p>
            <a:pPr indent="-86105" lvl="0" marL="365760" rtl="0" algn="l">
              <a:lnSpc>
                <a:spcPct val="100000"/>
              </a:lnSpc>
              <a:spcBef>
                <a:spcPts val="600"/>
              </a:spcBef>
              <a:spcAft>
                <a:spcPts val="0"/>
              </a:spcAft>
              <a:buSzPct val="79999"/>
              <a:buNone/>
            </a:pPr>
            <a:r>
              <a:t/>
            </a:r>
            <a:endParaRPr sz="4200">
              <a:latin typeface="Times New Roman"/>
              <a:ea typeface="Times New Roman"/>
              <a:cs typeface="Times New Roman"/>
              <a:sym typeface="Times New Roman"/>
            </a:endParaRPr>
          </a:p>
          <a:p>
            <a:pPr indent="-86105" lvl="0" marL="365760" rtl="0" algn="l">
              <a:lnSpc>
                <a:spcPct val="100000"/>
              </a:lnSpc>
              <a:spcBef>
                <a:spcPts val="600"/>
              </a:spcBef>
              <a:spcAft>
                <a:spcPts val="0"/>
              </a:spcAft>
              <a:buSzPct val="79999"/>
              <a:buNone/>
            </a:pPr>
            <a:r>
              <a:t/>
            </a:r>
            <a:endParaRPr sz="42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39"/>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54" name="Google Shape;254;p39"/>
          <p:cNvSpPr txBox="1"/>
          <p:nvPr>
            <p:ph idx="1" type="body"/>
          </p:nvPr>
        </p:nvSpPr>
        <p:spPr>
          <a:xfrm>
            <a:off x="1435608" y="260648"/>
            <a:ext cx="7498200" cy="5987700"/>
          </a:xfrm>
          <a:prstGeom prst="rect">
            <a:avLst/>
          </a:prstGeom>
          <a:noFill/>
          <a:ln>
            <a:noFill/>
          </a:ln>
        </p:spPr>
        <p:txBody>
          <a:bodyPr anchorCtr="0" anchor="t" bIns="45700" lIns="91425" spcFirstLastPara="1" rIns="91425" wrap="square" tIns="45700">
            <a:noAutofit/>
          </a:bodyPr>
          <a:lstStyle/>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Secondary syphilis in the nasal area presents as erythema and papules.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Erythema is accompanied by swelling of the mucous membranes and the appearance of bloody-serous or mucous secretions.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Papular rashes appear later and are localised on the skin of the nasal entrance, less commonly in the nasal cavity.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As papules break up, mucus continues to irritate the ulcerated surface, preventing healing.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The appearance of a persistent runny nose in newborns and young children, accompanied by thick, crusty discharge, should raise suspicion of congenital syphilis.</a:t>
            </a:r>
            <a:endParaRPr/>
          </a:p>
          <a:p>
            <a:pPr indent="-283464" lvl="0" marL="365760" rtl="0" algn="l">
              <a:lnSpc>
                <a:spcPct val="100000"/>
              </a:lnSpc>
              <a:spcBef>
                <a:spcPts val="600"/>
              </a:spcBef>
              <a:spcAft>
                <a:spcPts val="0"/>
              </a:spcAft>
              <a:buSzPts val="1600"/>
              <a:buChar char="⚫"/>
            </a:pPr>
            <a:r>
              <a:rPr b="1" lang="uk-UA" sz="2000">
                <a:latin typeface="Times New Roman"/>
                <a:ea typeface="Times New Roman"/>
                <a:cs typeface="Times New Roman"/>
                <a:sym typeface="Times New Roman"/>
              </a:rPr>
              <a:t>The tertiary form of nasal syphilis </a:t>
            </a:r>
            <a:r>
              <a:rPr lang="uk-UA" sz="2000">
                <a:latin typeface="Times New Roman"/>
                <a:ea typeface="Times New Roman"/>
                <a:cs typeface="Times New Roman"/>
                <a:sym typeface="Times New Roman"/>
              </a:rPr>
              <a:t>is diagnosed more frequently than the previous two and is characterised by the formation of diffuse infiltrates or gum with decay. The gum may be localised in the mucosa, bone, periosteum and cartilage, with bone necrosis and formation of sequesters. </a:t>
            </a:r>
            <a:endParaRPr/>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0"/>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rgbClr val="562214"/>
              </a:buClr>
              <a:buSzPts val="4300"/>
              <a:buFont typeface="Gill Sans"/>
              <a:buNone/>
            </a:pPr>
            <a:r>
              <a:t/>
            </a:r>
            <a:endParaRPr/>
          </a:p>
        </p:txBody>
      </p:sp>
      <p:sp>
        <p:nvSpPr>
          <p:cNvPr id="260" name="Google Shape;260;p40"/>
          <p:cNvSpPr txBox="1"/>
          <p:nvPr>
            <p:ph idx="1" type="body"/>
          </p:nvPr>
        </p:nvSpPr>
        <p:spPr>
          <a:xfrm>
            <a:off x="1435608" y="260648"/>
            <a:ext cx="7498200" cy="6336600"/>
          </a:xfrm>
          <a:prstGeom prst="rect">
            <a:avLst/>
          </a:prstGeom>
          <a:noFill/>
          <a:ln>
            <a:noFill/>
          </a:ln>
        </p:spPr>
        <p:txBody>
          <a:bodyPr anchorCtr="0" anchor="t" bIns="45700" lIns="91425" spcFirstLastPara="1" rIns="91425" wrap="square" tIns="45700">
            <a:noAutofit/>
          </a:bodyPr>
          <a:lstStyle/>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In tertiary syphilis, the process is most often localised in the bony part of the nasal septum and the floor of the nose. In the latter case, when the gum disintegrates, there may be communication with the oral cavity.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The tertiary stage of syphilis is characterised by pain. Severe pain occurs in the nose, forehead and eye sockets.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In bone lesions, the pain is accompanied by a foul odour, and bone fragments are often found in the nasal discharge. The nose often becomes saddle-shaped.</a:t>
            </a:r>
            <a:endParaRPr/>
          </a:p>
          <a:p>
            <a:pPr indent="-283464" lvl="0" marL="365760" rtl="0" algn="ctr">
              <a:lnSpc>
                <a:spcPct val="100000"/>
              </a:lnSpc>
              <a:spcBef>
                <a:spcPts val="600"/>
              </a:spcBef>
              <a:spcAft>
                <a:spcPts val="0"/>
              </a:spcAft>
              <a:buSzPts val="1600"/>
              <a:buNone/>
            </a:pPr>
            <a:r>
              <a:rPr b="1" lang="uk-UA" sz="2000">
                <a:latin typeface="Times New Roman"/>
                <a:ea typeface="Times New Roman"/>
                <a:cs typeface="Times New Roman"/>
                <a:sym typeface="Times New Roman"/>
              </a:rPr>
              <a:t>Diagnosis.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A hard chancre of the nasal bridge should be distinguished from a furuncle. Nasal furuncles are limited pustules with decay in the centre. </a:t>
            </a:r>
            <a:endParaRPr/>
          </a:p>
          <a:p>
            <a:pPr indent="-283464" lvl="0" marL="365760" rtl="0" algn="l">
              <a:lnSpc>
                <a:spcPct val="100000"/>
              </a:lnSpc>
              <a:spcBef>
                <a:spcPts val="600"/>
              </a:spcBef>
              <a:spcAft>
                <a:spcPts val="0"/>
              </a:spcAft>
              <a:buSzPts val="1600"/>
              <a:buChar char="⚫"/>
            </a:pPr>
            <a:r>
              <a:rPr lang="uk-UA" sz="2000">
                <a:latin typeface="Times New Roman"/>
                <a:ea typeface="Times New Roman"/>
                <a:cs typeface="Times New Roman"/>
                <a:sym typeface="Times New Roman"/>
              </a:rPr>
              <a:t>Secondary syphilis is characterised by the appearance of papules on the lips, mouth and nose.</a:t>
            </a:r>
            <a:endParaRPr/>
          </a:p>
          <a:p>
            <a:pPr indent="-283464" lvl="0" marL="365760" rtl="0" algn="just">
              <a:lnSpc>
                <a:spcPct val="100000"/>
              </a:lnSpc>
              <a:spcBef>
                <a:spcPts val="600"/>
              </a:spcBef>
              <a:spcAft>
                <a:spcPts val="0"/>
              </a:spcAft>
              <a:buSzPts val="1600"/>
              <a:buChar char="⚫"/>
            </a:pPr>
            <a:r>
              <a:rPr lang="uk-UA" sz="2000">
                <a:latin typeface="Times New Roman"/>
                <a:ea typeface="Times New Roman"/>
                <a:cs typeface="Times New Roman"/>
                <a:sym typeface="Times New Roman"/>
              </a:rPr>
              <a:t>In the third stage, the diagnosis is based on a serological test (positive Wasserman reaction) and the results of the histological examination are also taken into account.</a:t>
            </a:r>
            <a:endParaRPr/>
          </a:p>
          <a:p>
            <a:pPr indent="-283464" lvl="0" marL="365760" rtl="0" algn="just">
              <a:lnSpc>
                <a:spcPct val="100000"/>
              </a:lnSpc>
              <a:spcBef>
                <a:spcPts val="600"/>
              </a:spcBef>
              <a:spcAft>
                <a:spcPts val="0"/>
              </a:spcAft>
              <a:buSzPts val="1600"/>
              <a:buChar char="⚫"/>
            </a:pPr>
            <a:r>
              <a:rPr lang="uk-UA" sz="2000">
                <a:latin typeface="Times New Roman"/>
                <a:ea typeface="Times New Roman"/>
                <a:cs typeface="Times New Roman"/>
                <a:sym typeface="Times New Roman"/>
              </a:rPr>
              <a:t>It should be remembered that in the early stages of primary syphilis, serological reactions are negative, which is why it is called seronegative.</a:t>
            </a:r>
            <a:endParaRPr/>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1"/>
          <p:cNvSpPr txBox="1"/>
          <p:nvPr>
            <p:ph type="title"/>
          </p:nvPr>
        </p:nvSpPr>
        <p:spPr>
          <a:xfrm>
            <a:off x="1435608" y="274638"/>
            <a:ext cx="7498080" cy="922114"/>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Syphilis of the pharynx and larynx </a:t>
            </a:r>
            <a:endParaRPr sz="2800"/>
          </a:p>
        </p:txBody>
      </p:sp>
      <p:sp>
        <p:nvSpPr>
          <p:cNvPr id="266" name="Google Shape;266;p41"/>
          <p:cNvSpPr txBox="1"/>
          <p:nvPr>
            <p:ph idx="1" type="body"/>
          </p:nvPr>
        </p:nvSpPr>
        <p:spPr>
          <a:xfrm>
            <a:off x="1403648" y="1268760"/>
            <a:ext cx="749808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17999"/>
              </a:lnSpc>
              <a:spcBef>
                <a:spcPts val="0"/>
              </a:spcBef>
              <a:spcAft>
                <a:spcPts val="0"/>
              </a:spcAft>
              <a:buSzPts val="1920"/>
              <a:buNone/>
            </a:pPr>
            <a:r>
              <a:rPr lang="uk-UA" sz="2400">
                <a:latin typeface="Times New Roman"/>
                <a:ea typeface="Times New Roman"/>
                <a:cs typeface="Times New Roman"/>
                <a:sym typeface="Times New Roman"/>
              </a:rPr>
              <a:t>    It is observed as a manifestation of a general disease of the body and can be diagnosed at any stage of the process. </a:t>
            </a:r>
            <a:endParaRPr/>
          </a:p>
          <a:p>
            <a:pPr indent="-161543" lvl="0" marL="365760" rtl="0" algn="l">
              <a:lnSpc>
                <a:spcPct val="117999"/>
              </a:lnSpc>
              <a:spcBef>
                <a:spcPts val="0"/>
              </a:spcBef>
              <a:spcAft>
                <a:spcPts val="0"/>
              </a:spcAft>
              <a:buSzPts val="1920"/>
              <a:buNone/>
            </a:pPr>
            <a:r>
              <a:t/>
            </a:r>
            <a:endParaRPr b="1" sz="2400">
              <a:latin typeface="Times New Roman"/>
              <a:ea typeface="Times New Roman"/>
              <a:cs typeface="Times New Roman"/>
              <a:sym typeface="Times New Roman"/>
            </a:endParaRPr>
          </a:p>
          <a:p>
            <a:pPr indent="-283464" lvl="0" marL="365760" rtl="0" algn="l">
              <a:lnSpc>
                <a:spcPct val="117999"/>
              </a:lnSpc>
              <a:spcBef>
                <a:spcPts val="0"/>
              </a:spcBef>
              <a:spcAft>
                <a:spcPts val="0"/>
              </a:spcAft>
              <a:buSzPts val="1920"/>
              <a:buChar char="⚫"/>
            </a:pPr>
            <a:r>
              <a:rPr b="1" lang="uk-UA" sz="2400">
                <a:latin typeface="Times New Roman"/>
                <a:ea typeface="Times New Roman"/>
                <a:cs typeface="Times New Roman"/>
                <a:sym typeface="Times New Roman"/>
              </a:rPr>
              <a:t>In the first stage </a:t>
            </a:r>
            <a:r>
              <a:rPr lang="uk-UA" sz="2400">
                <a:latin typeface="Times New Roman"/>
                <a:ea typeface="Times New Roman"/>
                <a:cs typeface="Times New Roman"/>
                <a:sym typeface="Times New Roman"/>
              </a:rPr>
              <a:t>(solid shankr), it manifests itself in the form of </a:t>
            </a:r>
            <a:endParaRPr sz="2400">
              <a:latin typeface="Times New Roman"/>
              <a:ea typeface="Times New Roman"/>
              <a:cs typeface="Times New Roman"/>
              <a:sym typeface="Times New Roman"/>
            </a:endParaRPr>
          </a:p>
          <a:p>
            <a:pPr indent="-283464" lvl="0" marL="365760" rtl="0" algn="l">
              <a:lnSpc>
                <a:spcPct val="117999"/>
              </a:lnSpc>
              <a:spcBef>
                <a:spcPts val="0"/>
              </a:spcBef>
              <a:spcAft>
                <a:spcPts val="0"/>
              </a:spcAft>
              <a:buSzPts val="1920"/>
              <a:buFont typeface="Noto Sans Symbols"/>
              <a:buChar char="⮚"/>
            </a:pPr>
            <a:r>
              <a:rPr lang="uk-UA" sz="2400">
                <a:latin typeface="Times New Roman"/>
                <a:ea typeface="Times New Roman"/>
                <a:cs typeface="Times New Roman"/>
                <a:sym typeface="Times New Roman"/>
              </a:rPr>
              <a:t>erythematous, </a:t>
            </a:r>
            <a:endParaRPr sz="2400">
              <a:latin typeface="Times New Roman"/>
              <a:ea typeface="Times New Roman"/>
              <a:cs typeface="Times New Roman"/>
              <a:sym typeface="Times New Roman"/>
            </a:endParaRPr>
          </a:p>
          <a:p>
            <a:pPr indent="-283464" lvl="0" marL="365760" rtl="0" algn="l">
              <a:lnSpc>
                <a:spcPct val="117999"/>
              </a:lnSpc>
              <a:spcBef>
                <a:spcPts val="0"/>
              </a:spcBef>
              <a:spcAft>
                <a:spcPts val="0"/>
              </a:spcAft>
              <a:buSzPts val="1920"/>
              <a:buFont typeface="Noto Sans Symbols"/>
              <a:buChar char="⮚"/>
            </a:pPr>
            <a:r>
              <a:rPr lang="uk-UA" sz="2400">
                <a:latin typeface="Times New Roman"/>
                <a:ea typeface="Times New Roman"/>
                <a:cs typeface="Times New Roman"/>
                <a:sym typeface="Times New Roman"/>
              </a:rPr>
              <a:t>erosive and </a:t>
            </a:r>
            <a:endParaRPr sz="2400">
              <a:latin typeface="Times New Roman"/>
              <a:ea typeface="Times New Roman"/>
              <a:cs typeface="Times New Roman"/>
              <a:sym typeface="Times New Roman"/>
            </a:endParaRPr>
          </a:p>
          <a:p>
            <a:pPr indent="-283464" lvl="0" marL="365760" rtl="0" algn="l">
              <a:lnSpc>
                <a:spcPct val="117999"/>
              </a:lnSpc>
              <a:spcBef>
                <a:spcPts val="0"/>
              </a:spcBef>
              <a:spcAft>
                <a:spcPts val="0"/>
              </a:spcAft>
              <a:buSzPts val="1920"/>
              <a:buFont typeface="Noto Sans Symbols"/>
              <a:buChar char="⮚"/>
            </a:pPr>
            <a:r>
              <a:rPr lang="uk-UA" sz="2400">
                <a:latin typeface="Times New Roman"/>
                <a:ea typeface="Times New Roman"/>
                <a:cs typeface="Times New Roman"/>
                <a:sym typeface="Times New Roman"/>
              </a:rPr>
              <a:t>ulcerative forms. </a:t>
            </a:r>
            <a:endParaRPr sz="2400">
              <a:latin typeface="Times New Roman"/>
              <a:ea typeface="Times New Roman"/>
              <a:cs typeface="Times New Roman"/>
              <a:sym typeface="Times New Roman"/>
            </a:endParaRPr>
          </a:p>
          <a:p>
            <a:pPr indent="0" lvl="0" marL="432000" rtl="0" algn="l">
              <a:lnSpc>
                <a:spcPct val="120000"/>
              </a:lnSpc>
              <a:spcBef>
                <a:spcPts val="0"/>
              </a:spcBef>
              <a:spcAft>
                <a:spcPts val="0"/>
              </a:spcAft>
              <a:buSzPts val="1920"/>
              <a:buNone/>
            </a:pPr>
            <a:r>
              <a:rPr lang="uk-UA" sz="2400">
                <a:latin typeface="Times New Roman"/>
                <a:ea typeface="Times New Roman"/>
                <a:cs typeface="Times New Roman"/>
                <a:sym typeface="Times New Roman"/>
              </a:rPr>
              <a:t>The process in the pharynx is usually unilateral and is accompanied by unilateral lymphadenitis of the regional lymph nodes.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5"/>
          <p:cNvSpPr txBox="1"/>
          <p:nvPr>
            <p:ph type="title"/>
          </p:nvPr>
        </p:nvSpPr>
        <p:spPr>
          <a:xfrm>
            <a:off x="1435608" y="274638"/>
            <a:ext cx="7498200" cy="706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562214"/>
              </a:buClr>
              <a:buSzPts val="3100"/>
              <a:buFont typeface="Times New Roman"/>
              <a:buNone/>
            </a:pPr>
            <a:r>
              <a:rPr b="1" lang="uk-UA" sz="3100">
                <a:latin typeface="Times New Roman"/>
                <a:ea typeface="Times New Roman"/>
                <a:cs typeface="Times New Roman"/>
                <a:sym typeface="Times New Roman"/>
              </a:rPr>
              <a:t>Tuberculosis of the upper airways</a:t>
            </a:r>
            <a:endParaRPr/>
          </a:p>
        </p:txBody>
      </p:sp>
      <p:sp>
        <p:nvSpPr>
          <p:cNvPr id="113" name="Google Shape;113;p15"/>
          <p:cNvSpPr txBox="1"/>
          <p:nvPr>
            <p:ph idx="1" type="body"/>
          </p:nvPr>
        </p:nvSpPr>
        <p:spPr>
          <a:xfrm>
            <a:off x="1331640" y="764704"/>
            <a:ext cx="7498200" cy="5904600"/>
          </a:xfrm>
          <a:prstGeom prst="rect">
            <a:avLst/>
          </a:prstGeom>
          <a:noFill/>
          <a:ln>
            <a:noFill/>
          </a:ln>
        </p:spPr>
        <p:txBody>
          <a:bodyPr anchorCtr="0" anchor="t" bIns="45700" lIns="91425" spcFirstLastPara="1" rIns="91425" wrap="square" tIns="45700">
            <a:normAutofit fontScale="85000" lnSpcReduction="20000"/>
          </a:bodyPr>
          <a:lstStyle/>
          <a:p>
            <a:pPr indent="-291083" lvl="0" marL="365760" rtl="0" algn="l">
              <a:lnSpc>
                <a:spcPct val="93750"/>
              </a:lnSpc>
              <a:spcBef>
                <a:spcPts val="0"/>
              </a:spcBef>
              <a:spcAft>
                <a:spcPts val="0"/>
              </a:spcAft>
              <a:buSzPct val="80000"/>
              <a:buChar char="⚫"/>
            </a:pPr>
            <a:r>
              <a:rPr lang="uk-UA" sz="2000">
                <a:latin typeface="Times New Roman"/>
                <a:ea typeface="Times New Roman"/>
                <a:cs typeface="Times New Roman"/>
                <a:sym typeface="Times New Roman"/>
              </a:rPr>
              <a:t>Tuberculosis of the oral cavity and upper respiratory tract is more often secondary. </a:t>
            </a:r>
            <a:endParaRPr/>
          </a:p>
          <a:p>
            <a:pPr indent="-291083" lvl="0" marL="365760" rtl="0" algn="l">
              <a:lnSpc>
                <a:spcPct val="100000"/>
              </a:lnSpc>
              <a:spcBef>
                <a:spcPts val="1050"/>
              </a:spcBef>
              <a:spcAft>
                <a:spcPts val="0"/>
              </a:spcAft>
              <a:buSzPct val="80000"/>
              <a:buChar char="⚫"/>
            </a:pPr>
            <a:r>
              <a:rPr lang="uk-UA" sz="2000">
                <a:latin typeface="Times New Roman"/>
                <a:ea typeface="Times New Roman"/>
                <a:cs typeface="Times New Roman"/>
                <a:sym typeface="Times New Roman"/>
              </a:rPr>
              <a:t>The ways in which tuberculosis bacteria can infect these organs are as follows</a:t>
            </a:r>
            <a:endParaRPr/>
          </a:p>
          <a:p>
            <a:pPr indent="-291083" lvl="0" marL="365760" rtl="0" algn="l">
              <a:lnSpc>
                <a:spcPct val="100000"/>
              </a:lnSpc>
              <a:spcBef>
                <a:spcPts val="0"/>
              </a:spcBef>
              <a:spcAft>
                <a:spcPts val="0"/>
              </a:spcAft>
              <a:buSzPct val="80000"/>
              <a:buFont typeface="Noto Sans Symbols"/>
              <a:buChar char="⮚"/>
            </a:pPr>
            <a:r>
              <a:rPr lang="uk-UA" sz="2000">
                <a:latin typeface="Times New Roman"/>
                <a:ea typeface="Times New Roman"/>
                <a:cs typeface="Times New Roman"/>
                <a:sym typeface="Times New Roman"/>
              </a:rPr>
              <a:t>Sputogenic (wet);</a:t>
            </a:r>
            <a:endParaRPr/>
          </a:p>
          <a:p>
            <a:pPr indent="-291083" lvl="0" marL="365760" rtl="0" algn="l">
              <a:lnSpc>
                <a:spcPct val="100000"/>
              </a:lnSpc>
              <a:spcBef>
                <a:spcPts val="0"/>
              </a:spcBef>
              <a:spcAft>
                <a:spcPts val="0"/>
              </a:spcAft>
              <a:buSzPct val="80000"/>
              <a:buFont typeface="Noto Sans Symbols"/>
              <a:buChar char="⮚"/>
            </a:pPr>
            <a:r>
              <a:rPr lang="uk-UA" sz="2000">
                <a:latin typeface="Times New Roman"/>
                <a:ea typeface="Times New Roman"/>
                <a:cs typeface="Times New Roman"/>
                <a:sym typeface="Times New Roman"/>
              </a:rPr>
              <a:t>lymphogenic;</a:t>
            </a:r>
            <a:endParaRPr/>
          </a:p>
          <a:p>
            <a:pPr indent="-291083" lvl="0" marL="365760" rtl="0" algn="l">
              <a:lnSpc>
                <a:spcPct val="100000"/>
              </a:lnSpc>
              <a:spcBef>
                <a:spcPts val="0"/>
              </a:spcBef>
              <a:spcAft>
                <a:spcPts val="0"/>
              </a:spcAft>
              <a:buSzPct val="80000"/>
              <a:buFont typeface="Noto Sans Symbols"/>
              <a:buChar char="⮚"/>
            </a:pPr>
            <a:r>
              <a:rPr lang="uk-UA" sz="2000">
                <a:latin typeface="Times New Roman"/>
                <a:ea typeface="Times New Roman"/>
                <a:cs typeface="Times New Roman"/>
                <a:sym typeface="Times New Roman"/>
              </a:rPr>
              <a:t>haematogenous.</a:t>
            </a:r>
            <a:endParaRPr/>
          </a:p>
          <a:p>
            <a:pPr indent="-291083" lvl="0" marL="365760" rtl="0" algn="l">
              <a:lnSpc>
                <a:spcPct val="120000"/>
              </a:lnSpc>
              <a:spcBef>
                <a:spcPts val="0"/>
              </a:spcBef>
              <a:spcAft>
                <a:spcPts val="0"/>
              </a:spcAft>
              <a:buSzPct val="80000"/>
              <a:buChar char="⚫"/>
            </a:pPr>
            <a:r>
              <a:rPr lang="uk-UA" sz="2000">
                <a:latin typeface="Times New Roman"/>
                <a:ea typeface="Times New Roman"/>
                <a:cs typeface="Times New Roman"/>
                <a:sym typeface="Times New Roman"/>
              </a:rPr>
              <a:t>Pathologically, there are two types of lesions: </a:t>
            </a:r>
            <a:endParaRPr/>
          </a:p>
          <a:p>
            <a:pPr indent="-291083" lvl="0" marL="365760" rtl="0" algn="l">
              <a:lnSpc>
                <a:spcPct val="120000"/>
              </a:lnSpc>
              <a:spcBef>
                <a:spcPts val="0"/>
              </a:spcBef>
              <a:spcAft>
                <a:spcPts val="0"/>
              </a:spcAft>
              <a:buSzPct val="80000"/>
              <a:buFont typeface="Noto Sans Symbols"/>
              <a:buChar char="⮚"/>
            </a:pPr>
            <a:r>
              <a:rPr lang="uk-UA" sz="2000">
                <a:latin typeface="Times New Roman"/>
                <a:ea typeface="Times New Roman"/>
                <a:cs typeface="Times New Roman"/>
                <a:sym typeface="Times New Roman"/>
              </a:rPr>
              <a:t>infiltrate</a:t>
            </a:r>
            <a:endParaRPr/>
          </a:p>
          <a:p>
            <a:pPr indent="-291083" lvl="0" marL="365760" rtl="0" algn="l">
              <a:lnSpc>
                <a:spcPct val="120000"/>
              </a:lnSpc>
              <a:spcBef>
                <a:spcPts val="0"/>
              </a:spcBef>
              <a:spcAft>
                <a:spcPts val="0"/>
              </a:spcAft>
              <a:buSzPct val="80000"/>
              <a:buFont typeface="Times New Roman"/>
              <a:buChar char="₋"/>
            </a:pPr>
            <a:r>
              <a:rPr lang="uk-UA" sz="2000">
                <a:latin typeface="Times New Roman"/>
                <a:ea typeface="Times New Roman"/>
                <a:cs typeface="Times New Roman"/>
                <a:sym typeface="Times New Roman"/>
              </a:rPr>
              <a:t>limited,</a:t>
            </a:r>
            <a:endParaRPr/>
          </a:p>
          <a:p>
            <a:pPr indent="-291083" lvl="0" marL="365760" rtl="0" algn="l">
              <a:lnSpc>
                <a:spcPct val="120000"/>
              </a:lnSpc>
              <a:spcBef>
                <a:spcPts val="0"/>
              </a:spcBef>
              <a:spcAft>
                <a:spcPts val="0"/>
              </a:spcAft>
              <a:buSzPct val="80000"/>
              <a:buFont typeface="Times New Roman"/>
              <a:buChar char="₋"/>
            </a:pPr>
            <a:r>
              <a:rPr lang="uk-UA" sz="2000">
                <a:latin typeface="Times New Roman"/>
                <a:ea typeface="Times New Roman"/>
                <a:cs typeface="Times New Roman"/>
                <a:sym typeface="Times New Roman"/>
              </a:rPr>
              <a:t>diffuse, </a:t>
            </a:r>
            <a:endParaRPr/>
          </a:p>
          <a:p>
            <a:pPr indent="-291083" lvl="0" marL="365760" rtl="0" algn="l">
              <a:lnSpc>
                <a:spcPct val="120000"/>
              </a:lnSpc>
              <a:spcBef>
                <a:spcPts val="0"/>
              </a:spcBef>
              <a:spcAft>
                <a:spcPts val="0"/>
              </a:spcAft>
              <a:buSzPct val="80000"/>
              <a:buFont typeface="Times New Roman"/>
              <a:buChar char="₋"/>
            </a:pPr>
            <a:r>
              <a:rPr lang="uk-UA" sz="2000">
                <a:latin typeface="Times New Roman"/>
                <a:ea typeface="Times New Roman"/>
                <a:cs typeface="Times New Roman"/>
                <a:sym typeface="Times New Roman"/>
              </a:rPr>
              <a:t>Rarely tumour-like.   </a:t>
            </a:r>
            <a:endParaRPr/>
          </a:p>
          <a:p>
            <a:pPr indent="-291083" lvl="0" marL="365760" rtl="0" algn="l">
              <a:lnSpc>
                <a:spcPct val="92500"/>
              </a:lnSpc>
              <a:spcBef>
                <a:spcPts val="600"/>
              </a:spcBef>
              <a:spcAft>
                <a:spcPts val="0"/>
              </a:spcAft>
              <a:buSzPct val="80000"/>
              <a:buFont typeface="Noto Sans Symbols"/>
              <a:buChar char="⮚"/>
            </a:pPr>
            <a:r>
              <a:rPr lang="uk-UA" sz="2000">
                <a:latin typeface="Times New Roman"/>
                <a:ea typeface="Times New Roman"/>
                <a:cs typeface="Times New Roman"/>
                <a:sym typeface="Times New Roman"/>
              </a:rPr>
              <a:t>Ulcer (usually irregularly shaped, shallow, with uneven edges and pale granulation tissue at the base)</a:t>
            </a:r>
            <a:endParaRPr/>
          </a:p>
          <a:p>
            <a:pPr indent="-292608" lvl="0" marL="365760" rtl="0" algn="l">
              <a:lnSpc>
                <a:spcPct val="100000"/>
              </a:lnSpc>
              <a:spcBef>
                <a:spcPts val="600"/>
              </a:spcBef>
              <a:spcAft>
                <a:spcPts val="0"/>
              </a:spcAft>
              <a:buSzPct val="80000"/>
              <a:buChar char="⚫"/>
            </a:pPr>
            <a:r>
              <a:rPr lang="uk-UA" sz="2400">
                <a:latin typeface="Times New Roman"/>
                <a:ea typeface="Times New Roman"/>
                <a:cs typeface="Times New Roman"/>
                <a:sym typeface="Times New Roman"/>
              </a:rPr>
              <a:t>They occur at different stages of the inflammatory process:</a:t>
            </a:r>
            <a:endParaRPr/>
          </a:p>
          <a:p>
            <a:pPr indent="-292608" lvl="0" marL="365760" rtl="0" algn="l">
              <a:lnSpc>
                <a:spcPct val="100000"/>
              </a:lnSpc>
              <a:spcBef>
                <a:spcPts val="600"/>
              </a:spcBef>
              <a:spcAft>
                <a:spcPts val="0"/>
              </a:spcAft>
              <a:buSzPct val="80000"/>
              <a:buFont typeface="Noto Sans Symbols"/>
              <a:buChar char="⮚"/>
            </a:pPr>
            <a:r>
              <a:rPr lang="uk-UA" sz="2400">
                <a:latin typeface="Times New Roman"/>
                <a:ea typeface="Times New Roman"/>
                <a:cs typeface="Times New Roman"/>
                <a:sym typeface="Times New Roman"/>
              </a:rPr>
              <a:t> Infiltration, </a:t>
            </a:r>
            <a:endParaRPr/>
          </a:p>
          <a:p>
            <a:pPr indent="-292608" lvl="0" marL="365760" rtl="0" algn="l">
              <a:lnSpc>
                <a:spcPct val="100000"/>
              </a:lnSpc>
              <a:spcBef>
                <a:spcPts val="600"/>
              </a:spcBef>
              <a:spcAft>
                <a:spcPts val="0"/>
              </a:spcAft>
              <a:buSzPct val="80000"/>
              <a:buFont typeface="Noto Sans Symbols"/>
              <a:buChar char="⮚"/>
            </a:pPr>
            <a:r>
              <a:rPr lang="uk-UA" sz="2400">
                <a:latin typeface="Times New Roman"/>
                <a:ea typeface="Times New Roman"/>
                <a:cs typeface="Times New Roman"/>
                <a:sym typeface="Times New Roman"/>
              </a:rPr>
              <a:t>disintegration, </a:t>
            </a:r>
            <a:endParaRPr/>
          </a:p>
          <a:p>
            <a:pPr indent="-292608" lvl="0" marL="365760" rtl="0" algn="l">
              <a:lnSpc>
                <a:spcPct val="100000"/>
              </a:lnSpc>
              <a:spcBef>
                <a:spcPts val="600"/>
              </a:spcBef>
              <a:spcAft>
                <a:spcPts val="0"/>
              </a:spcAft>
              <a:buSzPct val="80000"/>
              <a:buFont typeface="Noto Sans Symbols"/>
              <a:buChar char="⮚"/>
            </a:pPr>
            <a:r>
              <a:rPr lang="uk-UA" sz="2400">
                <a:latin typeface="Times New Roman"/>
                <a:ea typeface="Times New Roman"/>
                <a:cs typeface="Times New Roman"/>
                <a:sym typeface="Times New Roman"/>
              </a:rPr>
              <a:t>Insemination </a:t>
            </a:r>
            <a:endParaRPr/>
          </a:p>
          <a:p>
            <a:pPr indent="-283464" lvl="0" marL="365760" rtl="0" algn="ctr">
              <a:lnSpc>
                <a:spcPct val="100000"/>
              </a:lnSpc>
              <a:spcBef>
                <a:spcPts val="600"/>
              </a:spcBef>
              <a:spcAft>
                <a:spcPts val="0"/>
              </a:spcAft>
              <a:buSzPct val="80000"/>
              <a:buNone/>
            </a:pPr>
            <a:r>
              <a:rPr lang="uk-UA" sz="2400">
                <a:latin typeface="Times New Roman"/>
                <a:ea typeface="Times New Roman"/>
                <a:cs typeface="Times New Roman"/>
                <a:sym typeface="Times New Roman"/>
              </a:rPr>
              <a:t>and then </a:t>
            </a:r>
            <a:endParaRPr/>
          </a:p>
          <a:p>
            <a:pPr indent="-292608" lvl="0" marL="365760" rtl="0" algn="l">
              <a:lnSpc>
                <a:spcPct val="100000"/>
              </a:lnSpc>
              <a:spcBef>
                <a:spcPts val="600"/>
              </a:spcBef>
              <a:spcAft>
                <a:spcPts val="0"/>
              </a:spcAft>
              <a:buSzPct val="80000"/>
              <a:buFont typeface="Noto Sans Symbols"/>
              <a:buChar char="⮚"/>
            </a:pPr>
            <a:r>
              <a:rPr lang="uk-UA" sz="2400">
                <a:latin typeface="Times New Roman"/>
                <a:ea typeface="Times New Roman"/>
                <a:cs typeface="Times New Roman"/>
                <a:sym typeface="Times New Roman"/>
              </a:rPr>
              <a:t>Sealing, </a:t>
            </a:r>
            <a:endParaRPr/>
          </a:p>
          <a:p>
            <a:pPr indent="-292608" lvl="0" marL="365760" rtl="0" algn="l">
              <a:lnSpc>
                <a:spcPct val="100000"/>
              </a:lnSpc>
              <a:spcBef>
                <a:spcPts val="600"/>
              </a:spcBef>
              <a:spcAft>
                <a:spcPts val="0"/>
              </a:spcAft>
              <a:buSzPct val="80000"/>
              <a:buFont typeface="Noto Sans Symbols"/>
              <a:buChar char="⮚"/>
            </a:pPr>
            <a:r>
              <a:rPr lang="uk-UA" sz="2400">
                <a:latin typeface="Times New Roman"/>
                <a:ea typeface="Times New Roman"/>
                <a:cs typeface="Times New Roman"/>
                <a:sym typeface="Times New Roman"/>
              </a:rPr>
              <a:t>Liming,</a:t>
            </a:r>
            <a:endParaRPr/>
          </a:p>
          <a:p>
            <a:pPr indent="-292608" lvl="0" marL="365760" rtl="0" algn="l">
              <a:lnSpc>
                <a:spcPct val="100000"/>
              </a:lnSpc>
              <a:spcBef>
                <a:spcPts val="600"/>
              </a:spcBef>
              <a:spcAft>
                <a:spcPts val="0"/>
              </a:spcAft>
              <a:buSzPct val="80000"/>
              <a:buFont typeface="Noto Sans Symbols"/>
              <a:buChar char="⮚"/>
            </a:pPr>
            <a:r>
              <a:rPr lang="uk-UA" sz="2400">
                <a:latin typeface="Times New Roman"/>
                <a:ea typeface="Times New Roman"/>
                <a:cs typeface="Times New Roman"/>
                <a:sym typeface="Times New Roman"/>
              </a:rPr>
              <a:t> Resorption.</a:t>
            </a:r>
            <a:endParaRPr sz="24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42"/>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72" name="Google Shape;272;p42"/>
          <p:cNvSpPr txBox="1"/>
          <p:nvPr>
            <p:ph idx="1" type="body"/>
          </p:nvPr>
        </p:nvSpPr>
        <p:spPr>
          <a:xfrm>
            <a:off x="1403648" y="620688"/>
            <a:ext cx="7498080" cy="5880720"/>
          </a:xfrm>
          <a:prstGeom prst="rect">
            <a:avLst/>
          </a:prstGeom>
          <a:noFill/>
          <a:ln>
            <a:noFill/>
          </a:ln>
        </p:spPr>
        <p:txBody>
          <a:bodyPr anchorCtr="0" anchor="t" bIns="45700" lIns="91425" spcFirstLastPara="1" rIns="91425" wrap="square" tIns="45700">
            <a:normAutofit fontScale="70000" lnSpcReduction="20000"/>
          </a:bodyPr>
          <a:lstStyle/>
          <a:p>
            <a:pPr indent="-283464" lvl="0" marL="365760" rtl="0" algn="l">
              <a:lnSpc>
                <a:spcPct val="120000"/>
              </a:lnSpc>
              <a:spcBef>
                <a:spcPts val="0"/>
              </a:spcBef>
              <a:spcAft>
                <a:spcPts val="0"/>
              </a:spcAft>
              <a:buSzPct val="80000"/>
              <a:buChar char="⚫"/>
            </a:pPr>
            <a:r>
              <a:rPr b="1" lang="uk-UA">
                <a:latin typeface="Times New Roman"/>
                <a:ea typeface="Times New Roman"/>
                <a:cs typeface="Times New Roman"/>
                <a:sym typeface="Times New Roman"/>
              </a:rPr>
              <a:t>In the second stage of syphilis, </a:t>
            </a:r>
            <a:r>
              <a:rPr lang="uk-UA">
                <a:latin typeface="Times New Roman"/>
                <a:ea typeface="Times New Roman"/>
                <a:cs typeface="Times New Roman"/>
                <a:sym typeface="Times New Roman"/>
              </a:rPr>
              <a:t>lesions of the mucous membranes of the pharynx and larynx often occur simultaneously and are often accompanied by skin rashes in the form of rosacea and papules. </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Secondary syphilis is usually not accompanied by subjective sensations, so it can go unnoticed and the patient is a source of infection for a long time.</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A specific process </a:t>
            </a:r>
            <a:r>
              <a:rPr b="1" lang="uk-UA">
                <a:latin typeface="Times New Roman"/>
                <a:ea typeface="Times New Roman"/>
                <a:cs typeface="Times New Roman"/>
                <a:sym typeface="Times New Roman"/>
              </a:rPr>
              <a:t>in the palatine tonsil </a:t>
            </a:r>
            <a:r>
              <a:rPr lang="uk-UA">
                <a:latin typeface="Times New Roman"/>
                <a:ea typeface="Times New Roman"/>
                <a:cs typeface="Times New Roman"/>
                <a:sym typeface="Times New Roman"/>
              </a:rPr>
              <a:t>differs from a commonplace sore throat in that it has a normal or slightly elevated temperature and no pain when swallowing. </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During pharyngoscopy, secondary pharyngeal syphilis is characterized by diffuse swelling against a background of copper-red hyperemia, which extends to the palatal rims, mucous membrane of the soft and hard palate. </a:t>
            </a:r>
            <a:endParaRPr/>
          </a:p>
          <a:p>
            <a:pPr indent="-169671" lvl="0" marL="365760" rtl="0" algn="l">
              <a:lnSpc>
                <a:spcPct val="89250"/>
              </a:lnSpc>
              <a:spcBef>
                <a:spcPts val="0"/>
              </a:spcBef>
              <a:spcAft>
                <a:spcPts val="0"/>
              </a:spcAft>
              <a:buSzPct val="80000"/>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43"/>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78" name="Google Shape;278;p43"/>
          <p:cNvSpPr txBox="1"/>
          <p:nvPr>
            <p:ph idx="1" type="body"/>
          </p:nvPr>
        </p:nvSpPr>
        <p:spPr>
          <a:xfrm>
            <a:off x="1475656" y="836712"/>
            <a:ext cx="7498080" cy="5016624"/>
          </a:xfrm>
          <a:prstGeom prst="rect">
            <a:avLst/>
          </a:prstGeom>
          <a:noFill/>
          <a:ln>
            <a:noFill/>
          </a:ln>
        </p:spPr>
        <p:txBody>
          <a:bodyPr anchorCtr="0" anchor="t" bIns="45700" lIns="91425" spcFirstLastPara="1" rIns="91425" wrap="square" tIns="45700">
            <a:normAutofit fontScale="62500" lnSpcReduction="20000"/>
          </a:bodyPr>
          <a:lstStyle/>
          <a:p>
            <a:pPr indent="-283464" lvl="0" marL="365760" rtl="0" algn="l">
              <a:lnSpc>
                <a:spcPct val="100000"/>
              </a:lnSpc>
              <a:spcBef>
                <a:spcPts val="0"/>
              </a:spcBef>
              <a:spcAft>
                <a:spcPts val="0"/>
              </a:spcAft>
              <a:buSzPct val="80000"/>
              <a:buNone/>
            </a:pPr>
            <a:r>
              <a:t/>
            </a:r>
            <a:endParaRPr/>
          </a:p>
          <a:p>
            <a:pPr indent="-283464" lvl="0" marL="365760" rtl="0" algn="l">
              <a:lnSpc>
                <a:spcPct val="120000"/>
              </a:lnSpc>
              <a:spcBef>
                <a:spcPts val="600"/>
              </a:spcBef>
              <a:spcAft>
                <a:spcPts val="0"/>
              </a:spcAft>
              <a:buSzPct val="80000"/>
              <a:buChar char="⚫"/>
            </a:pPr>
            <a:r>
              <a:rPr b="1" lang="uk-UA">
                <a:latin typeface="Times New Roman"/>
                <a:ea typeface="Times New Roman"/>
                <a:cs typeface="Times New Roman"/>
                <a:sym typeface="Times New Roman"/>
              </a:rPr>
              <a:t>In the larynx, the </a:t>
            </a:r>
            <a:r>
              <a:rPr lang="uk-UA">
                <a:latin typeface="Times New Roman"/>
                <a:ea typeface="Times New Roman"/>
                <a:cs typeface="Times New Roman"/>
                <a:sym typeface="Times New Roman"/>
              </a:rPr>
              <a:t>secondary stage manifests itself in the form of</a:t>
            </a:r>
            <a:r>
              <a:rPr i="1" lang="uk-UA">
                <a:latin typeface="Times New Roman"/>
                <a:ea typeface="Times New Roman"/>
                <a:cs typeface="Times New Roman"/>
                <a:sym typeface="Times New Roman"/>
              </a:rPr>
              <a:t> erythema </a:t>
            </a:r>
            <a:r>
              <a:rPr lang="uk-UA">
                <a:latin typeface="Times New Roman"/>
                <a:ea typeface="Times New Roman"/>
                <a:cs typeface="Times New Roman"/>
                <a:sym typeface="Times New Roman"/>
              </a:rPr>
              <a:t>simulating catarrhal laryngitis with the involvement of the vocal folds, scoop cartilage, and epiglottis. It is also possible to form papules with localization in different parts of the pharynx and larynx.</a:t>
            </a:r>
            <a:endParaRPr/>
          </a:p>
          <a:p>
            <a:pPr indent="-283464" lvl="0" marL="365760" rtl="0" algn="l">
              <a:lnSpc>
                <a:spcPct val="120000"/>
              </a:lnSpc>
              <a:spcBef>
                <a:spcPts val="600"/>
              </a:spcBef>
              <a:spcAft>
                <a:spcPts val="0"/>
              </a:spcAft>
              <a:buSzPct val="80000"/>
              <a:buChar char="⚫"/>
            </a:pPr>
            <a:r>
              <a:rPr i="1" lang="uk-UA">
                <a:latin typeface="Times New Roman"/>
                <a:ea typeface="Times New Roman"/>
                <a:cs typeface="Times New Roman"/>
                <a:sym typeface="Times New Roman"/>
              </a:rPr>
              <a:t>Papules are </a:t>
            </a:r>
            <a:r>
              <a:rPr lang="uk-UA">
                <a:latin typeface="Times New Roman"/>
                <a:ea typeface="Times New Roman"/>
                <a:cs typeface="Times New Roman"/>
                <a:sym typeface="Times New Roman"/>
              </a:rPr>
              <a:t>grayish-white round or oval eruptions that rise above the surface and are surrounded by a red border around the edge. Such rashes, or plaques, often with an ulcerated surface, are located on the tip and edges of the tongue, on the mucous membrane of the cheeks and hard palate, on the vocal, vestibular, scooped epiglottis and epiglottis folds.</a:t>
            </a:r>
            <a:endParaRPr/>
          </a:p>
          <a:p>
            <a:pPr indent="-181864" lvl="0" marL="365760" rtl="0" algn="l">
              <a:lnSpc>
                <a:spcPct val="120000"/>
              </a:lnSpc>
              <a:spcBef>
                <a:spcPts val="600"/>
              </a:spcBef>
              <a:spcAft>
                <a:spcPts val="0"/>
              </a:spcAft>
              <a:buSzPct val="80000"/>
              <a:buNone/>
            </a:pPr>
            <a:r>
              <a:t/>
            </a:r>
            <a:endParaRPr>
              <a:latin typeface="Times New Roman"/>
              <a:ea typeface="Times New Roman"/>
              <a:cs typeface="Times New Roman"/>
              <a:sym typeface="Times New Roman"/>
            </a:endParaRPr>
          </a:p>
          <a:p>
            <a:pPr indent="-181864" lvl="0" marL="365760" rtl="0" algn="l">
              <a:lnSpc>
                <a:spcPct val="100000"/>
              </a:lnSpc>
              <a:spcBef>
                <a:spcPts val="600"/>
              </a:spcBef>
              <a:spcAft>
                <a:spcPts val="0"/>
              </a:spcAft>
              <a:buSzPct val="80000"/>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4"/>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pic>
        <p:nvPicPr>
          <p:cNvPr id="284" name="Google Shape;284;p44"/>
          <p:cNvPicPr preferRelativeResize="0"/>
          <p:nvPr>
            <p:ph idx="1" type="body"/>
          </p:nvPr>
        </p:nvPicPr>
        <p:blipFill rotWithShape="1">
          <a:blip r:embed="rId3">
            <a:alphaModFix/>
          </a:blip>
          <a:srcRect b="0" l="0" r="0" t="0"/>
          <a:stretch/>
        </p:blipFill>
        <p:spPr>
          <a:xfrm>
            <a:off x="2339752" y="836712"/>
            <a:ext cx="5760640" cy="504056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5"/>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90" name="Google Shape;290;p45"/>
          <p:cNvSpPr txBox="1"/>
          <p:nvPr>
            <p:ph idx="1" type="body"/>
          </p:nvPr>
        </p:nvSpPr>
        <p:spPr>
          <a:xfrm>
            <a:off x="1403648" y="404664"/>
            <a:ext cx="7498080" cy="5843736"/>
          </a:xfrm>
          <a:prstGeom prst="rect">
            <a:avLst/>
          </a:prstGeom>
          <a:noFill/>
          <a:ln>
            <a:noFill/>
          </a:ln>
        </p:spPr>
        <p:txBody>
          <a:bodyPr anchorCtr="0" anchor="t" bIns="45700" lIns="91425" spcFirstLastPara="1" rIns="91425" wrap="square" tIns="45700">
            <a:noAutofit/>
          </a:bodyPr>
          <a:lstStyle/>
          <a:p>
            <a:pPr indent="-283464" lvl="0" marL="365760" rtl="0" algn="l">
              <a:lnSpc>
                <a:spcPct val="120000"/>
              </a:lnSpc>
              <a:spcBef>
                <a:spcPts val="0"/>
              </a:spcBef>
              <a:spcAft>
                <a:spcPts val="0"/>
              </a:spcAft>
              <a:buSzPts val="1600"/>
              <a:buChar char="⚫"/>
            </a:pPr>
            <a:r>
              <a:rPr b="1" i="1" lang="uk-UA" sz="2000">
                <a:latin typeface="Times New Roman"/>
                <a:ea typeface="Times New Roman"/>
                <a:cs typeface="Times New Roman"/>
                <a:sym typeface="Times New Roman"/>
              </a:rPr>
              <a:t>Tertiary syphilis </a:t>
            </a:r>
            <a:r>
              <a:rPr lang="uk-UA" sz="2000">
                <a:latin typeface="Times New Roman"/>
                <a:ea typeface="Times New Roman"/>
                <a:cs typeface="Times New Roman"/>
                <a:sym typeface="Times New Roman"/>
              </a:rPr>
              <a:t>is manifested by a limited humorous tumor, with humors in the pharynx localized mainly in the hard and soft palate.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In the larynx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on the epiglottis,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in the interstitial space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on the vestibular folds.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Located in the subvocal cord, the rubber takes on the appearance of a symmetrical infiltrate.</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If it breaks down, an ulcer with smooth edges and a sebaceous bottom appears, covered with necrotic plaque.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Secondary infection is accompanied by a pronounced inflammatory reaction with edema, development of phlegmon, chondroperichondritis.</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Specific cartilage inflammation leads to the formation of endolaryngeal fistulas. </a:t>
            </a:r>
            <a:endParaRPr/>
          </a:p>
          <a:p>
            <a:pPr indent="-181864" lvl="0" marL="365760" rtl="0" algn="l">
              <a:lnSpc>
                <a:spcPct val="120000"/>
              </a:lnSpc>
              <a:spcBef>
                <a:spcPts val="0"/>
              </a:spcBef>
              <a:spcAft>
                <a:spcPts val="0"/>
              </a:spcAft>
              <a:buSzPts val="1600"/>
              <a:buNone/>
            </a:pPr>
            <a:r>
              <a:t/>
            </a:r>
            <a:endParaRPr sz="2000">
              <a:latin typeface="Times New Roman"/>
              <a:ea typeface="Times New Roman"/>
              <a:cs typeface="Times New Roman"/>
              <a:sym typeface="Times New Roman"/>
            </a:endParaRPr>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46"/>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296" name="Google Shape;296;p46"/>
          <p:cNvSpPr txBox="1"/>
          <p:nvPr>
            <p:ph idx="1" type="body"/>
          </p:nvPr>
        </p:nvSpPr>
        <p:spPr>
          <a:xfrm>
            <a:off x="1435608" y="260648"/>
            <a:ext cx="7498200" cy="5987700"/>
          </a:xfrm>
          <a:prstGeom prst="rect">
            <a:avLst/>
          </a:prstGeom>
          <a:noFill/>
          <a:ln>
            <a:noFill/>
          </a:ln>
        </p:spPr>
        <p:txBody>
          <a:bodyPr anchorCtr="0" anchor="t" bIns="45700" lIns="91425" spcFirstLastPara="1" rIns="91425" wrap="square" tIns="45700">
            <a:noAutofit/>
          </a:bodyPr>
          <a:lstStyle/>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If treated in time, dense star-shaped scars of a white-yellow colour form at the site of the rubber.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Scarring can lead to fusion of the soft palate with the back wall of the throat and deformation of the larynx, causing stenosis.</a:t>
            </a:r>
            <a:endParaRPr/>
          </a:p>
          <a:p>
            <a:pPr indent="-283464" lvl="0" marL="365760" rtl="0" algn="ctr">
              <a:lnSpc>
                <a:spcPct val="90000"/>
              </a:lnSpc>
              <a:spcBef>
                <a:spcPts val="0"/>
              </a:spcBef>
              <a:spcAft>
                <a:spcPts val="0"/>
              </a:spcAft>
              <a:buSzPts val="1920"/>
              <a:buNone/>
            </a:pPr>
            <a:r>
              <a:rPr b="1" lang="uk-UA" sz="2400">
                <a:latin typeface="Times New Roman"/>
                <a:ea typeface="Times New Roman"/>
                <a:cs typeface="Times New Roman"/>
                <a:sym typeface="Times New Roman"/>
              </a:rPr>
              <a:t>Clinic </a:t>
            </a:r>
            <a:endParaRPr/>
          </a:p>
          <a:p>
            <a:pPr indent="-283464" lvl="0" marL="365760" rtl="0" algn="l">
              <a:lnSpc>
                <a:spcPct val="108000"/>
              </a:lnSpc>
              <a:spcBef>
                <a:spcPts val="0"/>
              </a:spcBef>
              <a:spcAft>
                <a:spcPts val="0"/>
              </a:spcAft>
              <a:buSzPts val="1600"/>
              <a:buChar char="⚫"/>
            </a:pPr>
            <a:r>
              <a:rPr lang="uk-UA" sz="2000">
                <a:latin typeface="Times New Roman"/>
                <a:ea typeface="Times New Roman"/>
                <a:cs typeface="Times New Roman"/>
                <a:sym typeface="Times New Roman"/>
              </a:rPr>
              <a:t>The complaints of a patient at the stage of gum formation depend on the size, localisation and secondary reactive processes. Scars in the pharynx cause a closed throat, hearing loss due to damage to the auditory tubes, nasal breathing and impaired sense of smell. The process in the larynx is accompanied by hoarseness or aphonia; with the development of the scarring process, breathing difficulties appear.</a:t>
            </a:r>
            <a:endParaRPr/>
          </a:p>
          <a:p>
            <a:pPr indent="-283464" lvl="0" marL="365760" rtl="0" algn="ctr">
              <a:lnSpc>
                <a:spcPct val="100000"/>
              </a:lnSpc>
              <a:spcBef>
                <a:spcPts val="0"/>
              </a:spcBef>
              <a:spcAft>
                <a:spcPts val="0"/>
              </a:spcAft>
              <a:buSzPts val="1920"/>
              <a:buNone/>
            </a:pPr>
            <a:r>
              <a:rPr b="1" lang="uk-UA" sz="2400">
                <a:latin typeface="Times New Roman"/>
                <a:ea typeface="Times New Roman"/>
                <a:cs typeface="Times New Roman"/>
                <a:sym typeface="Times New Roman"/>
              </a:rPr>
              <a:t>Diagnosis. </a:t>
            </a:r>
            <a:endParaRPr/>
          </a:p>
          <a:p>
            <a:pPr indent="-283464" lvl="0" marL="365760" rtl="0" algn="l">
              <a:lnSpc>
                <a:spcPct val="100000"/>
              </a:lnSpc>
              <a:spcBef>
                <a:spcPts val="420"/>
              </a:spcBef>
              <a:spcAft>
                <a:spcPts val="0"/>
              </a:spcAft>
              <a:buSzPts val="1600"/>
              <a:buChar char="⚫"/>
            </a:pPr>
            <a:r>
              <a:rPr lang="uk-UA" sz="2000">
                <a:latin typeface="Times New Roman"/>
                <a:ea typeface="Times New Roman"/>
                <a:cs typeface="Times New Roman"/>
                <a:sym typeface="Times New Roman"/>
              </a:rPr>
              <a:t>Syphilis lesions of the pharynx and larynx are recognised by the following data </a:t>
            </a:r>
            <a:endParaRPr/>
          </a:p>
          <a:p>
            <a:pPr indent="-283464" lvl="0" marL="365760" rtl="0" algn="l">
              <a:lnSpc>
                <a:spcPct val="100000"/>
              </a:lnSpc>
              <a:spcBef>
                <a:spcPts val="420"/>
              </a:spcBef>
              <a:spcAft>
                <a:spcPts val="0"/>
              </a:spcAft>
              <a:buSzPts val="1600"/>
              <a:buFont typeface="Noto Sans Symbols"/>
              <a:buChar char="⮚"/>
            </a:pPr>
            <a:r>
              <a:rPr lang="uk-UA" sz="2000">
                <a:latin typeface="Times New Roman"/>
                <a:ea typeface="Times New Roman"/>
                <a:cs typeface="Times New Roman"/>
                <a:sym typeface="Times New Roman"/>
              </a:rPr>
              <a:t>Review, </a:t>
            </a:r>
            <a:endParaRPr/>
          </a:p>
          <a:p>
            <a:pPr indent="-283464" lvl="0" marL="365760" rtl="0" algn="l">
              <a:lnSpc>
                <a:spcPct val="100000"/>
              </a:lnSpc>
              <a:spcBef>
                <a:spcPts val="420"/>
              </a:spcBef>
              <a:spcAft>
                <a:spcPts val="0"/>
              </a:spcAft>
              <a:buSzPts val="1600"/>
              <a:buFont typeface="Noto Sans Symbols"/>
              <a:buChar char="⮚"/>
            </a:pPr>
            <a:r>
              <a:rPr lang="uk-UA" sz="2000">
                <a:latin typeface="Times New Roman"/>
                <a:ea typeface="Times New Roman"/>
                <a:cs typeface="Times New Roman"/>
                <a:sym typeface="Times New Roman"/>
              </a:rPr>
              <a:t>Positive serological reaction for Wasserman's disease, </a:t>
            </a:r>
            <a:endParaRPr/>
          </a:p>
          <a:p>
            <a:pPr indent="-283464" lvl="0" marL="365760" rtl="0" algn="l">
              <a:lnSpc>
                <a:spcPct val="100000"/>
              </a:lnSpc>
              <a:spcBef>
                <a:spcPts val="420"/>
              </a:spcBef>
              <a:spcAft>
                <a:spcPts val="0"/>
              </a:spcAft>
              <a:buSzPts val="1600"/>
              <a:buFont typeface="Noto Sans Symbols"/>
              <a:buChar char="⮚"/>
            </a:pPr>
            <a:r>
              <a:rPr lang="uk-UA" sz="2000">
                <a:latin typeface="Times New Roman"/>
                <a:ea typeface="Times New Roman"/>
                <a:cs typeface="Times New Roman"/>
                <a:sym typeface="Times New Roman"/>
              </a:rPr>
              <a:t>Detection of pale spirochete papules in the discharge from ulcers.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47"/>
          <p:cNvSpPr txBox="1"/>
          <p:nvPr>
            <p:ph type="title"/>
          </p:nvPr>
        </p:nvSpPr>
        <p:spPr>
          <a:xfrm>
            <a:off x="1435608" y="274638"/>
            <a:ext cx="7498200" cy="706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Differential diagnosis</a:t>
            </a:r>
            <a:endParaRPr b="1" sz="2800"/>
          </a:p>
        </p:txBody>
      </p:sp>
      <p:sp>
        <p:nvSpPr>
          <p:cNvPr id="302" name="Google Shape;302;p47"/>
          <p:cNvSpPr txBox="1"/>
          <p:nvPr>
            <p:ph idx="1" type="body"/>
          </p:nvPr>
        </p:nvSpPr>
        <p:spPr>
          <a:xfrm>
            <a:off x="1331650" y="908725"/>
            <a:ext cx="7498200" cy="4789500"/>
          </a:xfrm>
          <a:prstGeom prst="rect">
            <a:avLst/>
          </a:prstGeom>
          <a:noFill/>
          <a:ln>
            <a:noFill/>
          </a:ln>
        </p:spPr>
        <p:txBody>
          <a:bodyPr anchorCtr="0" anchor="t" bIns="45700" lIns="91425" spcFirstLastPara="1" rIns="91425" wrap="square" tIns="45700">
            <a:noAutofit/>
          </a:bodyPr>
          <a:lstStyle/>
          <a:p>
            <a:pPr indent="-277114" lvl="0" marL="365760" rtl="0" algn="l">
              <a:lnSpc>
                <a:spcPct val="108000"/>
              </a:lnSpc>
              <a:spcBef>
                <a:spcPts val="0"/>
              </a:spcBef>
              <a:spcAft>
                <a:spcPts val="0"/>
              </a:spcAft>
              <a:buSzPts val="1500"/>
              <a:buChar char="⚫"/>
            </a:pPr>
            <a:r>
              <a:rPr lang="uk-UA" sz="1900">
                <a:latin typeface="Times New Roman"/>
                <a:ea typeface="Times New Roman"/>
                <a:cs typeface="Times New Roman"/>
                <a:sym typeface="Times New Roman"/>
              </a:rPr>
              <a:t>In the case of secondary throat syphilis, </a:t>
            </a:r>
            <a:r>
              <a:rPr b="1" lang="uk-UA" sz="1900">
                <a:latin typeface="Times New Roman"/>
                <a:ea typeface="Times New Roman"/>
                <a:cs typeface="Times New Roman"/>
                <a:sym typeface="Times New Roman"/>
              </a:rPr>
              <a:t>differential diagnosis </a:t>
            </a:r>
            <a:r>
              <a:rPr lang="uk-UA" sz="1900">
                <a:latin typeface="Times New Roman"/>
                <a:ea typeface="Times New Roman"/>
                <a:cs typeface="Times New Roman"/>
                <a:sym typeface="Times New Roman"/>
              </a:rPr>
              <a:t>is performed: </a:t>
            </a:r>
            <a:endParaRPr sz="3100"/>
          </a:p>
          <a:p>
            <a:pPr indent="-277114" lvl="0" marL="365760" rtl="0" algn="l">
              <a:lnSpc>
                <a:spcPct val="108000"/>
              </a:lnSpc>
              <a:spcBef>
                <a:spcPts val="0"/>
              </a:spcBef>
              <a:spcAft>
                <a:spcPts val="0"/>
              </a:spcAft>
              <a:buSzPts val="1500"/>
              <a:buFont typeface="Noto Sans Symbols"/>
              <a:buChar char="⮚"/>
            </a:pPr>
            <a:r>
              <a:rPr lang="uk-UA" sz="1900">
                <a:latin typeface="Times New Roman"/>
                <a:ea typeface="Times New Roman"/>
                <a:cs typeface="Times New Roman"/>
                <a:sym typeface="Times New Roman"/>
              </a:rPr>
              <a:t>with catarrhal, </a:t>
            </a:r>
            <a:endParaRPr sz="3100"/>
          </a:p>
          <a:p>
            <a:pPr indent="-277114" lvl="0" marL="365760" rtl="0" algn="l">
              <a:lnSpc>
                <a:spcPct val="108000"/>
              </a:lnSpc>
              <a:spcBef>
                <a:spcPts val="0"/>
              </a:spcBef>
              <a:spcAft>
                <a:spcPts val="0"/>
              </a:spcAft>
              <a:buSzPts val="1500"/>
              <a:buFont typeface="Noto Sans Symbols"/>
              <a:buChar char="⮚"/>
            </a:pPr>
            <a:r>
              <a:rPr lang="uk-UA" sz="1900">
                <a:latin typeface="Times New Roman"/>
                <a:ea typeface="Times New Roman"/>
                <a:cs typeface="Times New Roman"/>
                <a:sym typeface="Times New Roman"/>
              </a:rPr>
              <a:t>Follicular, </a:t>
            </a:r>
            <a:endParaRPr sz="3100"/>
          </a:p>
          <a:p>
            <a:pPr indent="-277114" lvl="0" marL="365760" rtl="0" algn="l">
              <a:lnSpc>
                <a:spcPct val="108000"/>
              </a:lnSpc>
              <a:spcBef>
                <a:spcPts val="0"/>
              </a:spcBef>
              <a:spcAft>
                <a:spcPts val="0"/>
              </a:spcAft>
              <a:buSzPts val="1500"/>
              <a:buFont typeface="Noto Sans Symbols"/>
              <a:buChar char="⮚"/>
            </a:pPr>
            <a:r>
              <a:rPr lang="uk-UA" sz="1900">
                <a:latin typeface="Times New Roman"/>
                <a:ea typeface="Times New Roman"/>
                <a:cs typeface="Times New Roman"/>
                <a:sym typeface="Times New Roman"/>
              </a:rPr>
              <a:t>Ulcerative sore throat, </a:t>
            </a:r>
            <a:endParaRPr sz="3100"/>
          </a:p>
          <a:p>
            <a:pPr indent="-277114" lvl="0" marL="365760" rtl="0" algn="l">
              <a:lnSpc>
                <a:spcPct val="108000"/>
              </a:lnSpc>
              <a:spcBef>
                <a:spcPts val="0"/>
              </a:spcBef>
              <a:spcAft>
                <a:spcPts val="0"/>
              </a:spcAft>
              <a:buSzPts val="1500"/>
              <a:buFont typeface="Noto Sans Symbols"/>
              <a:buChar char="⮚"/>
            </a:pPr>
            <a:r>
              <a:rPr lang="uk-UA" sz="1900">
                <a:latin typeface="Times New Roman"/>
                <a:ea typeface="Times New Roman"/>
                <a:cs typeface="Times New Roman"/>
                <a:sym typeface="Times New Roman"/>
              </a:rPr>
              <a:t>Tuberculosis,  </a:t>
            </a:r>
            <a:endParaRPr sz="3100"/>
          </a:p>
          <a:p>
            <a:pPr indent="-277114" lvl="0" marL="365760" rtl="0" algn="l">
              <a:lnSpc>
                <a:spcPct val="108000"/>
              </a:lnSpc>
              <a:spcBef>
                <a:spcPts val="0"/>
              </a:spcBef>
              <a:spcAft>
                <a:spcPts val="0"/>
              </a:spcAft>
              <a:buSzPts val="1500"/>
              <a:buFont typeface="Noto Sans Symbols"/>
              <a:buChar char="⮚"/>
            </a:pPr>
            <a:r>
              <a:rPr lang="uk-UA" sz="1900">
                <a:latin typeface="Times New Roman"/>
                <a:ea typeface="Times New Roman"/>
                <a:cs typeface="Times New Roman"/>
                <a:sym typeface="Times New Roman"/>
              </a:rPr>
              <a:t>Leukoplakia. </a:t>
            </a:r>
            <a:endParaRPr sz="3100"/>
          </a:p>
          <a:p>
            <a:pPr indent="-181864" lvl="0" marL="365760" rtl="0" algn="l">
              <a:lnSpc>
                <a:spcPct val="108000"/>
              </a:lnSpc>
              <a:spcBef>
                <a:spcPts val="0"/>
              </a:spcBef>
              <a:spcAft>
                <a:spcPts val="0"/>
              </a:spcAft>
              <a:buSzPts val="1600"/>
              <a:buFont typeface="Noto Sans Symbols"/>
              <a:buNone/>
            </a:pPr>
            <a:r>
              <a:t/>
            </a:r>
            <a:endParaRPr sz="1900">
              <a:latin typeface="Times New Roman"/>
              <a:ea typeface="Times New Roman"/>
              <a:cs typeface="Times New Roman"/>
              <a:sym typeface="Times New Roman"/>
            </a:endParaRPr>
          </a:p>
          <a:p>
            <a:pPr indent="-277114" lvl="0" marL="365760" rtl="0" algn="l">
              <a:lnSpc>
                <a:spcPct val="108000"/>
              </a:lnSpc>
              <a:spcBef>
                <a:spcPts val="0"/>
              </a:spcBef>
              <a:spcAft>
                <a:spcPts val="0"/>
              </a:spcAft>
              <a:buSzPts val="1500"/>
              <a:buChar char="⚫"/>
            </a:pPr>
            <a:r>
              <a:rPr b="1" lang="uk-UA" sz="1900">
                <a:latin typeface="Times New Roman"/>
                <a:ea typeface="Times New Roman"/>
                <a:cs typeface="Times New Roman"/>
                <a:sym typeface="Times New Roman"/>
              </a:rPr>
              <a:t>Leukoplakia is a </a:t>
            </a:r>
            <a:r>
              <a:rPr lang="uk-UA" sz="1900">
                <a:latin typeface="Times New Roman"/>
                <a:ea typeface="Times New Roman"/>
                <a:cs typeface="Times New Roman"/>
                <a:sym typeface="Times New Roman"/>
              </a:rPr>
              <a:t>localised grey-white epithelial thickening of the mucous membranes of the cheeks and tongue that occurs as a result of prolonged exposure to non-specific irritants (smoking, etc.). </a:t>
            </a:r>
            <a:endParaRPr sz="3100"/>
          </a:p>
          <a:p>
            <a:pPr indent="-181864" lvl="0" marL="365760" rtl="0" algn="l">
              <a:lnSpc>
                <a:spcPct val="108000"/>
              </a:lnSpc>
              <a:spcBef>
                <a:spcPts val="0"/>
              </a:spcBef>
              <a:spcAft>
                <a:spcPts val="0"/>
              </a:spcAft>
              <a:buSzPts val="1600"/>
              <a:buNone/>
            </a:pPr>
            <a:r>
              <a:t/>
            </a:r>
            <a:endParaRPr sz="1900">
              <a:latin typeface="Times New Roman"/>
              <a:ea typeface="Times New Roman"/>
              <a:cs typeface="Times New Roman"/>
              <a:sym typeface="Times New Roman"/>
            </a:endParaRPr>
          </a:p>
          <a:p>
            <a:pPr indent="-277114" lvl="0" marL="365760" rtl="0" algn="l">
              <a:lnSpc>
                <a:spcPct val="108000"/>
              </a:lnSpc>
              <a:spcBef>
                <a:spcPts val="0"/>
              </a:spcBef>
              <a:spcAft>
                <a:spcPts val="0"/>
              </a:spcAft>
              <a:buSzPts val="1500"/>
              <a:buChar char="⚫"/>
            </a:pPr>
            <a:r>
              <a:rPr lang="uk-UA" sz="1900">
                <a:latin typeface="Times New Roman"/>
                <a:ea typeface="Times New Roman"/>
                <a:cs typeface="Times New Roman"/>
                <a:sym typeface="Times New Roman"/>
              </a:rPr>
              <a:t>Tertiary laryngeal syphilis should be distinguished from </a:t>
            </a:r>
            <a:endParaRPr sz="3100"/>
          </a:p>
          <a:p>
            <a:pPr indent="-277114" lvl="0" marL="365760" rtl="0" algn="l">
              <a:lnSpc>
                <a:spcPct val="108000"/>
              </a:lnSpc>
              <a:spcBef>
                <a:spcPts val="0"/>
              </a:spcBef>
              <a:spcAft>
                <a:spcPts val="0"/>
              </a:spcAft>
              <a:buSzPts val="1500"/>
              <a:buFont typeface="Noto Sans Symbols"/>
              <a:buChar char="⮚"/>
            </a:pPr>
            <a:r>
              <a:rPr lang="uk-UA" sz="1900">
                <a:latin typeface="Times New Roman"/>
                <a:ea typeface="Times New Roman"/>
                <a:cs typeface="Times New Roman"/>
                <a:sym typeface="Times New Roman"/>
              </a:rPr>
              <a:t>Tuberculosis, </a:t>
            </a:r>
            <a:endParaRPr sz="3100"/>
          </a:p>
          <a:p>
            <a:pPr indent="-277114" lvl="0" marL="365760" rtl="0" algn="l">
              <a:lnSpc>
                <a:spcPct val="108000"/>
              </a:lnSpc>
              <a:spcBef>
                <a:spcPts val="0"/>
              </a:spcBef>
              <a:spcAft>
                <a:spcPts val="0"/>
              </a:spcAft>
              <a:buSzPts val="1500"/>
              <a:buFont typeface="Noto Sans Symbols"/>
              <a:buChar char="⮚"/>
            </a:pPr>
            <a:r>
              <a:rPr lang="uk-UA" sz="1900">
                <a:latin typeface="Times New Roman"/>
                <a:ea typeface="Times New Roman"/>
                <a:cs typeface="Times New Roman"/>
                <a:sym typeface="Times New Roman"/>
              </a:rPr>
              <a:t>malignant tumour. </a:t>
            </a:r>
            <a:endParaRPr sz="3100"/>
          </a:p>
          <a:p>
            <a:pPr indent="-277114" lvl="0" marL="365760" rtl="0" algn="l">
              <a:lnSpc>
                <a:spcPct val="108000"/>
              </a:lnSpc>
              <a:spcBef>
                <a:spcPts val="0"/>
              </a:spcBef>
              <a:spcAft>
                <a:spcPts val="0"/>
              </a:spcAft>
              <a:buSzPts val="1500"/>
              <a:buChar char="⚫"/>
            </a:pPr>
            <a:r>
              <a:rPr lang="uk-UA" sz="1900">
                <a:latin typeface="Times New Roman"/>
                <a:ea typeface="Times New Roman"/>
                <a:cs typeface="Times New Roman"/>
                <a:sym typeface="Times New Roman"/>
              </a:rPr>
              <a:t>In this case, examination of a patient with tuberculosis, Wasserman's reaction and histological examination of a piece of tissue from the affected area may be helpful.</a:t>
            </a:r>
            <a:endParaRPr sz="3100"/>
          </a:p>
          <a:p>
            <a:pPr indent="-181864" lvl="0" marL="365760" rtl="0" algn="l">
              <a:lnSpc>
                <a:spcPct val="100000"/>
              </a:lnSpc>
              <a:spcBef>
                <a:spcPts val="600"/>
              </a:spcBef>
              <a:spcAft>
                <a:spcPts val="0"/>
              </a:spcAft>
              <a:buSzPts val="1600"/>
              <a:buNone/>
            </a:pPr>
            <a:r>
              <a:t/>
            </a:r>
            <a:endParaRPr sz="2000"/>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48"/>
          <p:cNvSpPr txBox="1"/>
          <p:nvPr>
            <p:ph type="title"/>
          </p:nvPr>
        </p:nvSpPr>
        <p:spPr>
          <a:xfrm>
            <a:off x="1435608" y="274638"/>
            <a:ext cx="7498200" cy="922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562214"/>
              </a:buClr>
              <a:buSzPts val="2800"/>
              <a:buFont typeface="Times New Roman"/>
              <a:buNone/>
            </a:pPr>
            <a:r>
              <a:rPr lang="uk-UA" sz="2800">
                <a:latin typeface="Times New Roman"/>
                <a:ea typeface="Times New Roman"/>
                <a:cs typeface="Times New Roman"/>
                <a:sym typeface="Times New Roman"/>
              </a:rPr>
              <a:t>Treatment </a:t>
            </a:r>
            <a:endParaRPr sz="2800"/>
          </a:p>
        </p:txBody>
      </p:sp>
      <p:sp>
        <p:nvSpPr>
          <p:cNvPr id="308" name="Google Shape;308;p48"/>
          <p:cNvSpPr txBox="1"/>
          <p:nvPr>
            <p:ph idx="1" type="body"/>
          </p:nvPr>
        </p:nvSpPr>
        <p:spPr>
          <a:xfrm>
            <a:off x="1435608" y="980728"/>
            <a:ext cx="7498200" cy="5267700"/>
          </a:xfrm>
          <a:prstGeom prst="rect">
            <a:avLst/>
          </a:prstGeom>
          <a:noFill/>
          <a:ln>
            <a:noFill/>
          </a:ln>
        </p:spPr>
        <p:txBody>
          <a:bodyPr anchorCtr="0" anchor="t" bIns="45700" lIns="91425" spcFirstLastPara="1" rIns="91425" wrap="square" tIns="45700">
            <a:normAutofit fontScale="62500" lnSpcReduction="10000"/>
          </a:bodyPr>
          <a:lstStyle/>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In the case of syphilis, it is specific, under the supervision of a dermatovenerologist. </a:t>
            </a:r>
            <a:endParaRPr/>
          </a:p>
          <a:p>
            <a:pPr indent="-283464" lvl="0" marL="365760" rtl="0" algn="ctr">
              <a:lnSpc>
                <a:spcPct val="120000"/>
              </a:lnSpc>
              <a:spcBef>
                <a:spcPts val="0"/>
              </a:spcBef>
              <a:spcAft>
                <a:spcPts val="0"/>
              </a:spcAft>
              <a:buSzPct val="80000"/>
              <a:buNone/>
            </a:pPr>
            <a:r>
              <a:rPr lang="uk-UA">
                <a:latin typeface="Times New Roman"/>
                <a:ea typeface="Times New Roman"/>
                <a:cs typeface="Times New Roman"/>
                <a:sym typeface="Times New Roman"/>
              </a:rPr>
              <a:t>Performed by.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Etiotropic therapy with penicillin, macrolides, cephalosporins; </a:t>
            </a:r>
            <a:endParaRPr/>
          </a:p>
          <a:p>
            <a:pPr indent="-283464" lvl="0" marL="365760" rtl="0" algn="l">
              <a:lnSpc>
                <a:spcPct val="12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in late forms - bismuth preparations (bioquinoline, bismoverol). </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Topically, for nasal lesions, nasal irrigation with sodium bicarbonate solution and nasal rinsing with 0.1% potassium permanganate solution are recommended. </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For throat lesions, rinsing with low disinfectant solutions of hydrogen peroxide, camomile broth, etc. is used.</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The deformity of the external nose can be corrected by plastic surgery after syphilis has been treated. </a:t>
            </a:r>
            <a:endParaRPr/>
          </a:p>
          <a:p>
            <a:pPr indent="-283464" lvl="0" marL="365760" rtl="0" algn="l">
              <a:lnSpc>
                <a:spcPct val="120000"/>
              </a:lnSpc>
              <a:spcBef>
                <a:spcPts val="0"/>
              </a:spcBef>
              <a:spcAft>
                <a:spcPts val="0"/>
              </a:spcAft>
              <a:buSzPct val="80000"/>
              <a:buChar char="⚫"/>
            </a:pPr>
            <a:r>
              <a:rPr lang="uk-UA">
                <a:latin typeface="Times New Roman"/>
                <a:ea typeface="Times New Roman"/>
                <a:cs typeface="Times New Roman"/>
                <a:sym typeface="Times New Roman"/>
              </a:rPr>
              <a:t>In cases of laryngeal stenosis, surgery is performed on the windpipe or larynx to restore breathing.</a:t>
            </a:r>
            <a:endParaRPr/>
          </a:p>
          <a:p>
            <a:pPr indent="-181864" lvl="0" marL="365760" rtl="0" algn="l">
              <a:lnSpc>
                <a:spcPct val="120000"/>
              </a:lnSpc>
              <a:spcBef>
                <a:spcPts val="0"/>
              </a:spcBef>
              <a:spcAft>
                <a:spcPts val="0"/>
              </a:spcAft>
              <a:buSzPct val="80000"/>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9"/>
          <p:cNvSpPr txBox="1"/>
          <p:nvPr>
            <p:ph type="title"/>
          </p:nvPr>
        </p:nvSpPr>
        <p:spPr>
          <a:xfrm>
            <a:off x="1435608" y="274638"/>
            <a:ext cx="7498200" cy="778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562214"/>
              </a:buClr>
              <a:buSzPts val="3600"/>
              <a:buFont typeface="Times New Roman"/>
              <a:buNone/>
            </a:pPr>
            <a:r>
              <a:rPr b="1" lang="uk-UA" sz="3600">
                <a:latin typeface="Times New Roman"/>
                <a:ea typeface="Times New Roman"/>
                <a:cs typeface="Times New Roman"/>
                <a:sym typeface="Times New Roman"/>
              </a:rPr>
              <a:t>SYPHILIS OF THE EAR</a:t>
            </a:r>
            <a:endParaRPr/>
          </a:p>
        </p:txBody>
      </p:sp>
      <p:sp>
        <p:nvSpPr>
          <p:cNvPr id="314" name="Google Shape;314;p49"/>
          <p:cNvSpPr txBox="1"/>
          <p:nvPr>
            <p:ph idx="1" type="body"/>
          </p:nvPr>
        </p:nvSpPr>
        <p:spPr>
          <a:xfrm>
            <a:off x="1475656" y="1052736"/>
            <a:ext cx="7498200" cy="5339700"/>
          </a:xfrm>
          <a:prstGeom prst="rect">
            <a:avLst/>
          </a:prstGeom>
          <a:noFill/>
          <a:ln>
            <a:noFill/>
          </a:ln>
        </p:spPr>
        <p:txBody>
          <a:bodyPr anchorCtr="0" anchor="t" bIns="45700" lIns="91425" spcFirstLastPara="1" rIns="91425" wrap="square" tIns="45700">
            <a:noAutofit/>
          </a:bodyPr>
          <a:lstStyle/>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Secondary syphilis (rosacea, papules) is observed on the skin of the outer ear at the same time as the lesion on other areas of the skin.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 localisation of the syphilitic process in the middle and inner ear has a peculiar clinical picture.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There are congenital and acquired forms.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In the congenital form, the lesion of the inner ear is detected at the age of 10-12 years and is manifested by a triad of symptoms (Hutchinson's triad):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Special shape of the teeth,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Parenchymal keratitis and </a:t>
            </a:r>
            <a:endParaRPr/>
          </a:p>
          <a:p>
            <a:pPr indent="-283464" lvl="0" marL="365760" rtl="0" algn="l">
              <a:lnSpc>
                <a:spcPct val="12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Sensorineural hearing loss.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In this case, hearing loss plays a major role. </a:t>
            </a:r>
            <a:endParaRPr/>
          </a:p>
          <a:p>
            <a:pPr indent="-283464" lvl="0" marL="365760" rtl="0" algn="l">
              <a:lnSpc>
                <a:spcPct val="120000"/>
              </a:lnSpc>
              <a:spcBef>
                <a:spcPts val="0"/>
              </a:spcBef>
              <a:spcAft>
                <a:spcPts val="0"/>
              </a:spcAft>
              <a:buSzPts val="1600"/>
              <a:buChar char="⚫"/>
            </a:pPr>
            <a:r>
              <a:rPr lang="uk-UA" sz="2000">
                <a:latin typeface="Times New Roman"/>
                <a:ea typeface="Times New Roman"/>
                <a:cs typeface="Times New Roman"/>
                <a:sym typeface="Times New Roman"/>
              </a:rPr>
              <a:t>Hearing loss is always bilateral.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50"/>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320" name="Google Shape;320;p50"/>
          <p:cNvSpPr txBox="1"/>
          <p:nvPr>
            <p:ph idx="1" type="body"/>
          </p:nvPr>
        </p:nvSpPr>
        <p:spPr>
          <a:xfrm>
            <a:off x="1435608" y="620688"/>
            <a:ext cx="7498200" cy="5627700"/>
          </a:xfrm>
          <a:prstGeom prst="rect">
            <a:avLst/>
          </a:prstGeom>
          <a:noFill/>
          <a:ln>
            <a:noFill/>
          </a:ln>
        </p:spPr>
        <p:txBody>
          <a:bodyPr anchorCtr="0" anchor="t" bIns="45700" lIns="91425" spcFirstLastPara="1" rIns="91425" wrap="square" tIns="45700">
            <a:noAutofit/>
          </a:bodyPr>
          <a:lstStyle/>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Often syphilis has a positive fistula symptom in the absence of a purulent process in the ear.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In some cases, syphilis of the ear manifests itself suddenly: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Dizziness may occur,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Nystagmus appears,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Tinnitus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Hearing loss.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Cochleovestibular dysfunction can be a sign of both late and early syphilis: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Primary, </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secondary fresh and</a:t>
            </a:r>
            <a:endParaRPr/>
          </a:p>
          <a:p>
            <a:pPr indent="-283464" lvl="0" marL="365760" rtl="0" algn="l">
              <a:lnSpc>
                <a:spcPct val="100000"/>
              </a:lnSpc>
              <a:spcBef>
                <a:spcPts val="0"/>
              </a:spcBef>
              <a:spcAft>
                <a:spcPts val="0"/>
              </a:spcAft>
              <a:buSzPts val="1600"/>
              <a:buFont typeface="Noto Sans Symbols"/>
              <a:buChar char="⮚"/>
            </a:pPr>
            <a:r>
              <a:rPr lang="uk-UA" sz="2000">
                <a:latin typeface="Times New Roman"/>
                <a:ea typeface="Times New Roman"/>
                <a:cs typeface="Times New Roman"/>
                <a:sym typeface="Times New Roman"/>
              </a:rPr>
              <a:t>Secondary relapse. </a:t>
            </a:r>
            <a:endParaRPr/>
          </a:p>
          <a:p>
            <a:pPr indent="-283464" lvl="0" marL="365760" rtl="0" algn="l">
              <a:lnSpc>
                <a:spcPct val="100000"/>
              </a:lnSpc>
              <a:spcBef>
                <a:spcPts val="0"/>
              </a:spcBef>
              <a:spcAft>
                <a:spcPts val="0"/>
              </a:spcAft>
              <a:buSzPts val="1600"/>
              <a:buChar char="⚫"/>
            </a:pPr>
            <a:r>
              <a:rPr lang="uk-UA" sz="2000">
                <a:latin typeface="Times New Roman"/>
                <a:ea typeface="Times New Roman"/>
                <a:cs typeface="Times New Roman"/>
                <a:sym typeface="Times New Roman"/>
              </a:rPr>
              <a:t>They are usually caused by bilateral lesions of the labyrinth and share some clinical and functional similarities with the inner ear lesions of Meniere's disease and serous labyrinthitis.</a:t>
            </a:r>
            <a:endParaRPr/>
          </a:p>
          <a:p>
            <a:pPr indent="-283464" lvl="0" marL="365760" rtl="0" algn="l">
              <a:lnSpc>
                <a:spcPct val="100000"/>
              </a:lnSpc>
              <a:spcBef>
                <a:spcPts val="600"/>
              </a:spcBef>
              <a:spcAft>
                <a:spcPts val="0"/>
              </a:spcAft>
              <a:buSzPts val="1600"/>
              <a:buNone/>
            </a:pPr>
            <a:r>
              <a:t/>
            </a:r>
            <a:endParaRPr sz="2000"/>
          </a:p>
          <a:p>
            <a:pPr indent="-181864" lvl="0" marL="365760" rtl="0" algn="l">
              <a:lnSpc>
                <a:spcPct val="100000"/>
              </a:lnSpc>
              <a:spcBef>
                <a:spcPts val="600"/>
              </a:spcBef>
              <a:spcAft>
                <a:spcPts val="0"/>
              </a:spcAft>
              <a:buSzPts val="1600"/>
              <a:buNone/>
            </a:pPr>
            <a:r>
              <a:t/>
            </a:r>
            <a:endParaRPr sz="20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51"/>
          <p:cNvSpPr txBox="1"/>
          <p:nvPr>
            <p:ph type="title"/>
          </p:nvPr>
        </p:nvSpPr>
        <p:spPr>
          <a:xfrm>
            <a:off x="1435608" y="274638"/>
            <a:ext cx="7498200" cy="7782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Diagnostics</a:t>
            </a:r>
            <a:endParaRPr sz="3200"/>
          </a:p>
        </p:txBody>
      </p:sp>
      <p:sp>
        <p:nvSpPr>
          <p:cNvPr id="326" name="Google Shape;326;p51"/>
          <p:cNvSpPr txBox="1"/>
          <p:nvPr>
            <p:ph idx="1" type="body"/>
          </p:nvPr>
        </p:nvSpPr>
        <p:spPr>
          <a:xfrm>
            <a:off x="1435608" y="908720"/>
            <a:ext cx="7498200" cy="53397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1760"/>
              <a:buNone/>
            </a:pPr>
            <a:r>
              <a:rPr lang="uk-UA" sz="2200">
                <a:latin typeface="Times New Roman"/>
                <a:ea typeface="Times New Roman"/>
                <a:cs typeface="Times New Roman"/>
                <a:sym typeface="Times New Roman"/>
              </a:rPr>
              <a:t>It is based on the patient's history, clinical picture, laboratory and radiographic findings</a:t>
            </a:r>
            <a:r>
              <a:rPr b="1" lang="uk-UA" sz="2200">
                <a:latin typeface="Times New Roman"/>
                <a:ea typeface="Times New Roman"/>
                <a:cs typeface="Times New Roman"/>
                <a:sym typeface="Times New Roman"/>
              </a:rPr>
              <a:t>. </a:t>
            </a:r>
            <a:endParaRPr/>
          </a:p>
          <a:p>
            <a:pPr indent="-283464" lvl="0" marL="365760" rtl="0" algn="ctr">
              <a:lnSpc>
                <a:spcPct val="100000"/>
              </a:lnSpc>
              <a:spcBef>
                <a:spcPts val="0"/>
              </a:spcBef>
              <a:spcAft>
                <a:spcPts val="0"/>
              </a:spcAft>
              <a:buSzPts val="2560"/>
              <a:buNone/>
            </a:pPr>
            <a:r>
              <a:rPr b="1" lang="uk-UA">
                <a:latin typeface="Times New Roman"/>
                <a:ea typeface="Times New Roman"/>
                <a:cs typeface="Times New Roman"/>
                <a:sym typeface="Times New Roman"/>
              </a:rPr>
              <a:t>Treatment</a:t>
            </a:r>
            <a:endParaRPr>
              <a:latin typeface="Times New Roman"/>
              <a:ea typeface="Times New Roman"/>
              <a:cs typeface="Times New Roman"/>
              <a:sym typeface="Times New Roman"/>
            </a:endParaRPr>
          </a:p>
          <a:p>
            <a:pPr indent="-283464" lvl="0" marL="365760" rtl="0" algn="l">
              <a:lnSpc>
                <a:spcPct val="100000"/>
              </a:lnSpc>
              <a:spcBef>
                <a:spcPts val="0"/>
              </a:spcBef>
              <a:spcAft>
                <a:spcPts val="0"/>
              </a:spcAft>
              <a:buSzPts val="1760"/>
              <a:buNone/>
            </a:pPr>
            <a:r>
              <a:rPr lang="uk-UA" sz="2200">
                <a:latin typeface="Times New Roman"/>
                <a:ea typeface="Times New Roman"/>
                <a:cs typeface="Times New Roman"/>
                <a:sym typeface="Times New Roman"/>
              </a:rPr>
              <a:t>Specific antisyphilitic drug. </a:t>
            </a:r>
            <a:endParaRPr/>
          </a:p>
          <a:p>
            <a:pPr indent="-283464" lvl="0" marL="365760" rtl="0" algn="ctr">
              <a:lnSpc>
                <a:spcPct val="100000"/>
              </a:lnSpc>
              <a:spcBef>
                <a:spcPts val="0"/>
              </a:spcBef>
              <a:spcAft>
                <a:spcPts val="0"/>
              </a:spcAft>
              <a:buSzPts val="2560"/>
              <a:buNone/>
            </a:pPr>
            <a:r>
              <a:rPr b="1" lang="uk-UA">
                <a:latin typeface="Times New Roman"/>
                <a:ea typeface="Times New Roman"/>
                <a:cs typeface="Times New Roman"/>
                <a:sym typeface="Times New Roman"/>
              </a:rPr>
              <a:t>Forecast.</a:t>
            </a:r>
            <a:endParaRPr>
              <a:latin typeface="Times New Roman"/>
              <a:ea typeface="Times New Roman"/>
              <a:cs typeface="Times New Roman"/>
              <a:sym typeface="Times New Roman"/>
            </a:endParaRPr>
          </a:p>
          <a:p>
            <a:pPr indent="-283464" lvl="0" marL="365760" rtl="0" algn="l">
              <a:lnSpc>
                <a:spcPct val="100000"/>
              </a:lnSpc>
              <a:spcBef>
                <a:spcPts val="0"/>
              </a:spcBef>
              <a:spcAft>
                <a:spcPts val="0"/>
              </a:spcAft>
              <a:buSzPts val="1760"/>
              <a:buNone/>
            </a:pPr>
            <a:r>
              <a:rPr lang="uk-UA" sz="2200">
                <a:latin typeface="Times New Roman"/>
                <a:ea typeface="Times New Roman"/>
                <a:cs typeface="Times New Roman"/>
                <a:sym typeface="Times New Roman"/>
              </a:rPr>
              <a:t>Syphilis is curable, but in later stages it can cause permanent hearing, brain and other damage.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6"/>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15000"/>
              </a:lnSpc>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Nasal </a:t>
            </a:r>
            <a:r>
              <a:rPr b="1" i="1" lang="uk-UA" sz="3200">
                <a:latin typeface="Times New Roman"/>
                <a:ea typeface="Times New Roman"/>
                <a:cs typeface="Times New Roman"/>
                <a:sym typeface="Times New Roman"/>
              </a:rPr>
              <a:t>Tuberculosis </a:t>
            </a:r>
            <a:endParaRPr b="1" sz="3200"/>
          </a:p>
        </p:txBody>
      </p:sp>
      <p:sp>
        <p:nvSpPr>
          <p:cNvPr id="119" name="Google Shape;119;p16"/>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fontScale="62500" lnSpcReduction="10000"/>
          </a:bodyPr>
          <a:lstStyle/>
          <a:p>
            <a:pPr indent="-271272" lvl="0" marL="365760" rtl="0" algn="l">
              <a:lnSpc>
                <a:spcPct val="115000"/>
              </a:lnSpc>
              <a:spcBef>
                <a:spcPts val="0"/>
              </a:spcBef>
              <a:spcAft>
                <a:spcPts val="0"/>
              </a:spcAft>
              <a:buSzPct val="80000"/>
              <a:buChar char="⚫"/>
            </a:pPr>
            <a:r>
              <a:rPr lang="uk-UA">
                <a:latin typeface="Times New Roman"/>
                <a:ea typeface="Times New Roman"/>
                <a:cs typeface="Times New Roman"/>
                <a:sym typeface="Times New Roman"/>
              </a:rPr>
              <a:t>Initially, it tends to be localised in the front part of the nasal cavity - the bridge of the nose, the septum and the lining of the nasal concha. </a:t>
            </a:r>
            <a:endParaRPr/>
          </a:p>
          <a:p>
            <a:pPr indent="-271272" lvl="0" marL="365760" rtl="0" algn="l">
              <a:lnSpc>
                <a:spcPct val="115000"/>
              </a:lnSpc>
              <a:spcBef>
                <a:spcPts val="600"/>
              </a:spcBef>
              <a:spcAft>
                <a:spcPts val="0"/>
              </a:spcAft>
              <a:buSzPct val="80000"/>
              <a:buChar char="⚫"/>
            </a:pPr>
            <a:r>
              <a:rPr lang="uk-UA">
                <a:latin typeface="Times New Roman"/>
                <a:ea typeface="Times New Roman"/>
                <a:cs typeface="Times New Roman"/>
                <a:sym typeface="Times New Roman"/>
              </a:rPr>
              <a:t>In the early stages, the disease is observed: </a:t>
            </a:r>
            <a:endParaRPr/>
          </a:p>
          <a:p>
            <a:pPr indent="-271272" lvl="0" marL="365760" rtl="0" algn="l">
              <a:lnSpc>
                <a:spcPct val="115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Profuse nasal discharge, </a:t>
            </a:r>
            <a:endParaRPr/>
          </a:p>
          <a:p>
            <a:pPr indent="-271272" lvl="0" marL="365760" rtl="0" algn="l">
              <a:lnSpc>
                <a:spcPct val="115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Crusting and </a:t>
            </a:r>
            <a:endParaRPr/>
          </a:p>
          <a:p>
            <a:pPr indent="-271272" lvl="0" marL="365760" rtl="0" algn="l">
              <a:lnSpc>
                <a:spcPct val="115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A feeling of being carved in stone. </a:t>
            </a:r>
            <a:endParaRPr/>
          </a:p>
          <a:p>
            <a:pPr indent="-271272" lvl="0" marL="365760" rtl="0" algn="l">
              <a:lnSpc>
                <a:spcPct val="115000"/>
              </a:lnSpc>
              <a:spcBef>
                <a:spcPts val="600"/>
              </a:spcBef>
              <a:spcAft>
                <a:spcPts val="0"/>
              </a:spcAft>
              <a:buSzPct val="80000"/>
              <a:buChar char="⚫"/>
            </a:pPr>
            <a:r>
              <a:rPr lang="uk-UA">
                <a:latin typeface="Times New Roman"/>
                <a:ea typeface="Times New Roman"/>
                <a:cs typeface="Times New Roman"/>
                <a:sym typeface="Times New Roman"/>
              </a:rPr>
              <a:t>A nodular infiltrate develops which ulcerates relatively quickly, often with perforation of the cartilaginous part of the nasal septum. </a:t>
            </a:r>
            <a:endParaRPr/>
          </a:p>
          <a:p>
            <a:pPr indent="-271272" lvl="0" marL="365760" rtl="0" algn="l">
              <a:lnSpc>
                <a:spcPct val="115000"/>
              </a:lnSpc>
              <a:spcBef>
                <a:spcPts val="600"/>
              </a:spcBef>
              <a:spcAft>
                <a:spcPts val="0"/>
              </a:spcAft>
              <a:buSzPct val="80000"/>
              <a:buChar char="⚫"/>
            </a:pPr>
            <a:r>
              <a:rPr lang="uk-UA">
                <a:latin typeface="Times New Roman"/>
                <a:ea typeface="Times New Roman"/>
                <a:cs typeface="Times New Roman"/>
                <a:sym typeface="Times New Roman"/>
              </a:rPr>
              <a:t>Purulent discharge with blood is observed during the breakdown of infiltrates and the formation of ulcers.</a:t>
            </a:r>
            <a:endParaRPr/>
          </a:p>
          <a:p>
            <a:pPr indent="-271272" lvl="0" marL="365760" rtl="0" algn="l">
              <a:lnSpc>
                <a:spcPct val="115000"/>
              </a:lnSpc>
              <a:spcBef>
                <a:spcPts val="600"/>
              </a:spcBef>
              <a:spcAft>
                <a:spcPts val="0"/>
              </a:spcAft>
              <a:buSzPct val="80000"/>
              <a:buChar char="⚫"/>
            </a:pPr>
            <a:r>
              <a:rPr lang="uk-UA">
                <a:latin typeface="Times New Roman"/>
                <a:ea typeface="Times New Roman"/>
                <a:cs typeface="Times New Roman"/>
                <a:sym typeface="Times New Roman"/>
              </a:rPr>
              <a:t> Rhinoscopically, ulcers are defined as a mucosal defect with sluggish granulations at the base.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7"/>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50000"/>
              </a:lnSpc>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Diagnostics</a:t>
            </a:r>
            <a:endParaRPr sz="2800"/>
          </a:p>
        </p:txBody>
      </p:sp>
      <p:sp>
        <p:nvSpPr>
          <p:cNvPr id="125" name="Google Shape;125;p17"/>
          <p:cNvSpPr txBox="1"/>
          <p:nvPr>
            <p:ph idx="1" type="body"/>
          </p:nvPr>
        </p:nvSpPr>
        <p:spPr>
          <a:xfrm>
            <a:off x="1403648" y="1268760"/>
            <a:ext cx="7498200" cy="4800600"/>
          </a:xfrm>
          <a:prstGeom prst="rect">
            <a:avLst/>
          </a:prstGeom>
          <a:noFill/>
          <a:ln>
            <a:noFill/>
          </a:ln>
        </p:spPr>
        <p:txBody>
          <a:bodyPr anchorCtr="0" anchor="t" bIns="45700" lIns="91425" spcFirstLastPara="1" rIns="91425" wrap="square" tIns="45700">
            <a:normAutofit fontScale="47500"/>
          </a:bodyPr>
          <a:lstStyle/>
          <a:p>
            <a:pPr indent="-259080" lvl="0" marL="365760" rtl="0" algn="l">
              <a:lnSpc>
                <a:spcPct val="150000"/>
              </a:lnSpc>
              <a:spcBef>
                <a:spcPts val="0"/>
              </a:spcBef>
              <a:spcAft>
                <a:spcPts val="0"/>
              </a:spcAft>
              <a:buSzPct val="80000"/>
              <a:buChar char="⚫"/>
            </a:pPr>
            <a:r>
              <a:rPr lang="uk-UA">
                <a:latin typeface="Times New Roman"/>
                <a:ea typeface="Times New Roman"/>
                <a:cs typeface="Times New Roman"/>
                <a:sym typeface="Times New Roman"/>
              </a:rPr>
              <a:t>It is not difficult if the patient has tuberculous lesions in the lungs, larynx and joints. </a:t>
            </a:r>
            <a:endParaRPr/>
          </a:p>
          <a:p>
            <a:pPr indent="-259080" lvl="0" marL="365760" rtl="0" algn="l">
              <a:lnSpc>
                <a:spcPct val="150000"/>
              </a:lnSpc>
              <a:spcBef>
                <a:spcPts val="600"/>
              </a:spcBef>
              <a:spcAft>
                <a:spcPts val="0"/>
              </a:spcAft>
              <a:buSzPct val="80000"/>
              <a:buChar char="⚫"/>
            </a:pPr>
            <a:r>
              <a:rPr lang="uk-UA">
                <a:latin typeface="Times New Roman"/>
                <a:ea typeface="Times New Roman"/>
                <a:cs typeface="Times New Roman"/>
                <a:sym typeface="Times New Roman"/>
              </a:rPr>
              <a:t>It is necessary to differentiate:</a:t>
            </a:r>
            <a:endParaRPr/>
          </a:p>
          <a:p>
            <a:pPr indent="24384" lvl="0" marL="0" rtl="0" algn="l">
              <a:lnSpc>
                <a:spcPct val="150000"/>
              </a:lnSpc>
              <a:spcBef>
                <a:spcPts val="0"/>
              </a:spcBef>
              <a:spcAft>
                <a:spcPts val="0"/>
              </a:spcAft>
              <a:buSzPct val="80000"/>
              <a:buFont typeface="Noto Sans Symbols"/>
              <a:buChar char="⮚"/>
            </a:pPr>
            <a:r>
              <a:rPr lang="uk-UA">
                <a:latin typeface="Times New Roman"/>
                <a:ea typeface="Times New Roman"/>
                <a:cs typeface="Times New Roman"/>
                <a:sym typeface="Times New Roman"/>
              </a:rPr>
              <a:t>With </a:t>
            </a:r>
            <a:r>
              <a:rPr b="1" lang="uk-UA">
                <a:latin typeface="Times New Roman"/>
                <a:ea typeface="Times New Roman"/>
                <a:cs typeface="Times New Roman"/>
                <a:sym typeface="Times New Roman"/>
              </a:rPr>
              <a:t>syphilitic lesions of the nose </a:t>
            </a:r>
            <a:r>
              <a:rPr lang="uk-UA">
                <a:latin typeface="Times New Roman"/>
                <a:ea typeface="Times New Roman"/>
                <a:cs typeface="Times New Roman"/>
                <a:sym typeface="Times New Roman"/>
              </a:rPr>
              <a:t>(tertiary syphilis).</a:t>
            </a:r>
            <a:endParaRPr/>
          </a:p>
          <a:p>
            <a:pPr indent="0" lvl="0" marL="0" rtl="0" algn="l">
              <a:lnSpc>
                <a:spcPct val="150000"/>
              </a:lnSpc>
              <a:spcBef>
                <a:spcPts val="0"/>
              </a:spcBef>
              <a:spcAft>
                <a:spcPts val="0"/>
              </a:spcAft>
              <a:buSzPct val="80000"/>
              <a:buNone/>
            </a:pPr>
            <a:r>
              <a:rPr lang="uk-UA">
                <a:latin typeface="Times New Roman"/>
                <a:ea typeface="Times New Roman"/>
                <a:cs typeface="Times New Roman"/>
                <a:sym typeface="Times New Roman"/>
              </a:rPr>
              <a:t>- Syphilis is characterised by damage not only to the cartilaginous part of the nasal septum, but also to the bony part, with the formation of a "saddle nose" accompanied by severe pain in the back of the nose; </a:t>
            </a:r>
            <a:endParaRPr/>
          </a:p>
          <a:p>
            <a:pPr indent="0" lvl="0" marL="0" rtl="0" algn="l">
              <a:lnSpc>
                <a:spcPct val="150000"/>
              </a:lnSpc>
              <a:spcBef>
                <a:spcPts val="0"/>
              </a:spcBef>
              <a:spcAft>
                <a:spcPts val="0"/>
              </a:spcAft>
              <a:buSzPct val="80000"/>
              <a:buNone/>
            </a:pPr>
            <a:r>
              <a:rPr lang="uk-UA">
                <a:latin typeface="Times New Roman"/>
                <a:ea typeface="Times New Roman"/>
                <a:cs typeface="Times New Roman"/>
                <a:sym typeface="Times New Roman"/>
              </a:rPr>
              <a:t>- Wasserman's serum reaction and Pirke's reaction in children are helpful in the differential diagnosis. </a:t>
            </a:r>
            <a:endParaRPr/>
          </a:p>
          <a:p>
            <a:pPr indent="24384" lvl="0" marL="0" rtl="0" algn="l">
              <a:lnSpc>
                <a:spcPct val="150000"/>
              </a:lnSpc>
              <a:spcBef>
                <a:spcPts val="0"/>
              </a:spcBef>
              <a:spcAft>
                <a:spcPts val="0"/>
              </a:spcAft>
              <a:buSzPct val="80000"/>
              <a:buFont typeface="Noto Sans Symbols"/>
              <a:buChar char="⮚"/>
            </a:pPr>
            <a:r>
              <a:rPr b="1" lang="uk-UA">
                <a:latin typeface="Times New Roman"/>
                <a:ea typeface="Times New Roman"/>
                <a:cs typeface="Times New Roman"/>
                <a:sym typeface="Times New Roman"/>
              </a:rPr>
              <a:t>With tumours. </a:t>
            </a:r>
            <a:endParaRPr/>
          </a:p>
          <a:p>
            <a:pPr indent="0" lvl="0" marL="0" rtl="0" algn="l">
              <a:lnSpc>
                <a:spcPct val="150000"/>
              </a:lnSpc>
              <a:spcBef>
                <a:spcPts val="0"/>
              </a:spcBef>
              <a:spcAft>
                <a:spcPts val="0"/>
              </a:spcAft>
              <a:buSzPct val="80000"/>
              <a:buNone/>
            </a:pPr>
            <a:r>
              <a:rPr lang="uk-UA">
                <a:latin typeface="Times New Roman"/>
                <a:ea typeface="Times New Roman"/>
                <a:cs typeface="Times New Roman"/>
                <a:sym typeface="Times New Roman"/>
              </a:rPr>
              <a:t>- Infiltrates in the nasal cavity may take the form of a tumour (tuberculoma); </a:t>
            </a:r>
            <a:endParaRPr/>
          </a:p>
          <a:p>
            <a:pPr indent="0" lvl="0" marL="0" rtl="0" algn="l">
              <a:lnSpc>
                <a:spcPct val="150000"/>
              </a:lnSpc>
              <a:spcBef>
                <a:spcPts val="0"/>
              </a:spcBef>
              <a:spcAft>
                <a:spcPts val="0"/>
              </a:spcAft>
              <a:buSzPct val="80000"/>
              <a:buNone/>
            </a:pPr>
            <a:r>
              <a:rPr lang="uk-UA">
                <a:latin typeface="Times New Roman"/>
                <a:ea typeface="Times New Roman"/>
                <a:cs typeface="Times New Roman"/>
                <a:sym typeface="Times New Roman"/>
              </a:rPr>
              <a:t>- A biopsy and histological examination are performed to differentiate it from a tumour (sarcomatous process).</a:t>
            </a:r>
            <a:endParaRPr/>
          </a:p>
          <a:p>
            <a:pPr indent="-181864" lvl="0" marL="365760" rtl="0" algn="l">
              <a:lnSpc>
                <a:spcPct val="150000"/>
              </a:lnSpc>
              <a:spcBef>
                <a:spcPts val="600"/>
              </a:spcBef>
              <a:spcAft>
                <a:spcPts val="0"/>
              </a:spcAft>
              <a:buSzPct val="800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8"/>
          <p:cNvSpPr txBox="1"/>
          <p:nvPr>
            <p:ph type="title"/>
          </p:nvPr>
        </p:nvSpPr>
        <p:spPr>
          <a:xfrm>
            <a:off x="1435608" y="274638"/>
            <a:ext cx="7498200" cy="922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Tuberculosis of the throat </a:t>
            </a:r>
            <a:endParaRPr b="1" sz="3200"/>
          </a:p>
        </p:txBody>
      </p:sp>
      <p:sp>
        <p:nvSpPr>
          <p:cNvPr id="131" name="Google Shape;131;p18"/>
          <p:cNvSpPr txBox="1"/>
          <p:nvPr>
            <p:ph idx="1" type="body"/>
          </p:nvPr>
        </p:nvSpPr>
        <p:spPr>
          <a:xfrm>
            <a:off x="1403648" y="980728"/>
            <a:ext cx="7498200" cy="5400600"/>
          </a:xfrm>
          <a:prstGeom prst="rect">
            <a:avLst/>
          </a:prstGeom>
          <a:noFill/>
          <a:ln>
            <a:noFill/>
          </a:ln>
        </p:spPr>
        <p:txBody>
          <a:bodyPr anchorCtr="0" anchor="t" bIns="45700" lIns="91425" spcFirstLastPara="1" rIns="91425" wrap="square" tIns="45700">
            <a:normAutofit fontScale="70000" lnSpcReduction="20000"/>
          </a:bodyPr>
          <a:lstStyle/>
          <a:p>
            <a:pPr indent="-295656" lvl="0" marL="365760" rtl="0" algn="l">
              <a:lnSpc>
                <a:spcPct val="100000"/>
              </a:lnSpc>
              <a:spcBef>
                <a:spcPts val="0"/>
              </a:spcBef>
              <a:spcAft>
                <a:spcPts val="0"/>
              </a:spcAft>
              <a:buSzPct val="80000"/>
              <a:buChar char="⚫"/>
            </a:pPr>
            <a:r>
              <a:rPr i="1" lang="uk-UA">
                <a:latin typeface="Times New Roman"/>
                <a:ea typeface="Times New Roman"/>
                <a:cs typeface="Times New Roman"/>
                <a:sym typeface="Times New Roman"/>
              </a:rPr>
              <a:t>TB lesions in the throat are diverse</a:t>
            </a:r>
            <a:r>
              <a:rPr lang="uk-UA">
                <a:latin typeface="Times New Roman"/>
                <a:ea typeface="Times New Roman"/>
                <a:cs typeface="Times New Roman"/>
                <a:sym typeface="Times New Roman"/>
              </a:rPr>
              <a:t>: </a:t>
            </a:r>
            <a:endParaRPr/>
          </a:p>
          <a:p>
            <a:pPr indent="-295656"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Superficial limited ulcers with minor infiltration </a:t>
            </a:r>
            <a:endParaRPr/>
          </a:p>
          <a:p>
            <a:pPr indent="-295656"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to an extensive tuberous papillomatous infiltrate with characteristic ulcers. </a:t>
            </a:r>
            <a:endParaRPr/>
          </a:p>
          <a:p>
            <a:pPr indent="-295656" lvl="0" marL="365760" rtl="0" algn="l">
              <a:lnSpc>
                <a:spcPct val="100000"/>
              </a:lnSpc>
              <a:spcBef>
                <a:spcPts val="600"/>
              </a:spcBef>
              <a:spcAft>
                <a:spcPts val="0"/>
              </a:spcAft>
              <a:buSzPct val="80000"/>
              <a:buChar char="⚫"/>
            </a:pPr>
            <a:r>
              <a:rPr lang="uk-UA">
                <a:latin typeface="Times New Roman"/>
                <a:ea typeface="Times New Roman"/>
                <a:cs typeface="Times New Roman"/>
                <a:sym typeface="Times New Roman"/>
              </a:rPr>
              <a:t>In the case of an ulcer, a pathognomonic sign appears - sharp pain when swallowing not only solid food but also water. </a:t>
            </a:r>
            <a:endParaRPr/>
          </a:p>
          <a:p>
            <a:pPr indent="-295656" lvl="0" marL="365760" rtl="0" algn="l">
              <a:lnSpc>
                <a:spcPct val="100000"/>
              </a:lnSpc>
              <a:spcBef>
                <a:spcPts val="600"/>
              </a:spcBef>
              <a:spcAft>
                <a:spcPts val="0"/>
              </a:spcAft>
              <a:buSzPct val="80000"/>
              <a:buChar char="⚫"/>
            </a:pPr>
            <a:r>
              <a:rPr lang="uk-UA">
                <a:latin typeface="Times New Roman"/>
                <a:ea typeface="Times New Roman"/>
                <a:cs typeface="Times New Roman"/>
                <a:sym typeface="Times New Roman"/>
              </a:rPr>
              <a:t>Secondary infection leads to unpleasant foul breath.</a:t>
            </a:r>
            <a:endParaRPr/>
          </a:p>
          <a:p>
            <a:pPr indent="-295656" lvl="0" marL="365760" rtl="0" algn="l">
              <a:lnSpc>
                <a:spcPct val="100000"/>
              </a:lnSpc>
              <a:spcBef>
                <a:spcPts val="600"/>
              </a:spcBef>
              <a:spcAft>
                <a:spcPts val="0"/>
              </a:spcAft>
              <a:buSzPct val="80000"/>
              <a:buChar char="⚫"/>
            </a:pPr>
            <a:r>
              <a:rPr lang="uk-UA">
                <a:latin typeface="Times New Roman"/>
                <a:ea typeface="Times New Roman"/>
                <a:cs typeface="Times New Roman"/>
                <a:sym typeface="Times New Roman"/>
              </a:rPr>
              <a:t>Tuberculosis ulcers are mainly found on the</a:t>
            </a:r>
            <a:endParaRPr/>
          </a:p>
          <a:p>
            <a:pPr indent="-295656"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Palatal brackets,</a:t>
            </a:r>
            <a:endParaRPr/>
          </a:p>
          <a:p>
            <a:pPr indent="-295656"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on the back of the throat, </a:t>
            </a:r>
            <a:endParaRPr/>
          </a:p>
          <a:p>
            <a:pPr indent="-295656"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have uneven, scalloped, undermined edges </a:t>
            </a:r>
            <a:endParaRPr/>
          </a:p>
          <a:p>
            <a:pPr indent="-295656"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and pale pink colour;</a:t>
            </a:r>
            <a:endParaRPr/>
          </a:p>
          <a:p>
            <a:pPr indent="-295656"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 Their surface is often covered with purulent plaque under which pale, lifeless granules can be seen; </a:t>
            </a:r>
            <a:endParaRPr/>
          </a:p>
          <a:p>
            <a:pPr indent="-295656" lvl="0" marL="365760" rtl="0" algn="l">
              <a:lnSpc>
                <a:spcPct val="100000"/>
              </a:lnSpc>
              <a:spcBef>
                <a:spcPts val="600"/>
              </a:spcBef>
              <a:spcAft>
                <a:spcPts val="0"/>
              </a:spcAft>
              <a:buSzPct val="80000"/>
              <a:buFont typeface="Noto Sans Symbols"/>
              <a:buChar char="⮚"/>
            </a:pPr>
            <a:r>
              <a:rPr lang="uk-UA">
                <a:latin typeface="Times New Roman"/>
                <a:ea typeface="Times New Roman"/>
                <a:cs typeface="Times New Roman"/>
                <a:sym typeface="Times New Roman"/>
              </a:rPr>
              <a:t>Ulcers can increase in size, involve large areas of the mucosa and spread deep into the body.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9"/>
          <p:cNvSpPr txBox="1"/>
          <p:nvPr>
            <p:ph type="title"/>
          </p:nvPr>
        </p:nvSpPr>
        <p:spPr>
          <a:xfrm>
            <a:off x="1435608" y="274638"/>
            <a:ext cx="7498200" cy="706200"/>
          </a:xfrm>
          <a:prstGeom prst="rect">
            <a:avLst/>
          </a:prstGeom>
          <a:noFill/>
          <a:ln>
            <a:noFill/>
          </a:ln>
        </p:spPr>
        <p:txBody>
          <a:bodyPr anchorCtr="0" anchor="ctr" bIns="45700" lIns="91425" spcFirstLastPara="1" rIns="91425" wrap="square" tIns="45700">
            <a:normAutofit/>
          </a:bodyPr>
          <a:lstStyle/>
          <a:p>
            <a:pPr indent="0" lvl="0" marL="0" rtl="0" algn="ctr">
              <a:lnSpc>
                <a:spcPct val="150000"/>
              </a:lnSpc>
              <a:spcBef>
                <a:spcPts val="0"/>
              </a:spcBef>
              <a:spcAft>
                <a:spcPts val="0"/>
              </a:spcAft>
              <a:buClr>
                <a:srgbClr val="562214"/>
              </a:buClr>
              <a:buSzPts val="2800"/>
              <a:buFont typeface="Times New Roman"/>
              <a:buNone/>
            </a:pPr>
            <a:r>
              <a:rPr b="1" lang="uk-UA" sz="2800">
                <a:latin typeface="Times New Roman"/>
                <a:ea typeface="Times New Roman"/>
                <a:cs typeface="Times New Roman"/>
                <a:sym typeface="Times New Roman"/>
              </a:rPr>
              <a:t>Diagnosis.</a:t>
            </a:r>
            <a:endParaRPr sz="2800"/>
          </a:p>
        </p:txBody>
      </p:sp>
      <p:sp>
        <p:nvSpPr>
          <p:cNvPr id="137" name="Google Shape;137;p19"/>
          <p:cNvSpPr txBox="1"/>
          <p:nvPr>
            <p:ph idx="1" type="body"/>
          </p:nvPr>
        </p:nvSpPr>
        <p:spPr>
          <a:xfrm>
            <a:off x="1435608" y="980728"/>
            <a:ext cx="7498200" cy="526770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1440"/>
              <a:buChar char="⚫"/>
            </a:pPr>
            <a:r>
              <a:rPr lang="uk-UA" sz="1800">
                <a:latin typeface="Times New Roman"/>
                <a:ea typeface="Times New Roman"/>
                <a:cs typeface="Times New Roman"/>
                <a:sym typeface="Times New Roman"/>
              </a:rPr>
              <a:t>In the early stages of the disease, it is relatively difficult to make a diagnosis. </a:t>
            </a:r>
            <a:endParaRPr/>
          </a:p>
          <a:p>
            <a:pPr indent="0" lvl="0" marL="0" rtl="0" algn="l">
              <a:lnSpc>
                <a:spcPct val="150000"/>
              </a:lnSpc>
              <a:spcBef>
                <a:spcPts val="0"/>
              </a:spcBef>
              <a:spcAft>
                <a:spcPts val="0"/>
              </a:spcAft>
              <a:buSzPts val="1440"/>
              <a:buChar char="⚫"/>
            </a:pPr>
            <a:r>
              <a:rPr lang="uk-UA" sz="1800">
                <a:latin typeface="Times New Roman"/>
                <a:ea typeface="Times New Roman"/>
                <a:cs typeface="Times New Roman"/>
                <a:sym typeface="Times New Roman"/>
              </a:rPr>
              <a:t>The first thing to consider is the condition of the lungs as the site of primary localisation. </a:t>
            </a:r>
            <a:endParaRPr/>
          </a:p>
          <a:p>
            <a:pPr indent="0" lvl="0" marL="0" rtl="0" algn="l">
              <a:lnSpc>
                <a:spcPct val="150000"/>
              </a:lnSpc>
              <a:spcBef>
                <a:spcPts val="0"/>
              </a:spcBef>
              <a:spcAft>
                <a:spcPts val="0"/>
              </a:spcAft>
              <a:buSzPts val="1440"/>
              <a:buChar char="⚫"/>
            </a:pPr>
            <a:r>
              <a:rPr lang="uk-UA" sz="1800">
                <a:latin typeface="Times New Roman"/>
                <a:ea typeface="Times New Roman"/>
                <a:cs typeface="Times New Roman"/>
                <a:sym typeface="Times New Roman"/>
              </a:rPr>
              <a:t>This disease should be distinguished from syphilis and cancer. </a:t>
            </a:r>
            <a:endParaRPr/>
          </a:p>
          <a:p>
            <a:pPr indent="0" lvl="0" marL="0" rtl="0" algn="l">
              <a:lnSpc>
                <a:spcPct val="150000"/>
              </a:lnSpc>
              <a:spcBef>
                <a:spcPts val="0"/>
              </a:spcBef>
              <a:spcAft>
                <a:spcPts val="0"/>
              </a:spcAft>
              <a:buSzPts val="1440"/>
              <a:buChar char="⚫"/>
            </a:pPr>
            <a:r>
              <a:rPr lang="uk-UA" sz="1800">
                <a:latin typeface="Times New Roman"/>
                <a:ea typeface="Times New Roman"/>
                <a:cs typeface="Times New Roman"/>
                <a:sym typeface="Times New Roman"/>
              </a:rPr>
              <a:t>At a later stage, the diagnosis is made on the basis of the clinical picture, Pirke's reaction, microscopic examination of granulations from the ulcer area and general examination of the patient. </a:t>
            </a: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0"/>
          <p:cNvSpPr txBox="1"/>
          <p:nvPr>
            <p:ph type="title"/>
          </p:nvPr>
        </p:nvSpPr>
        <p:spPr>
          <a:xfrm>
            <a:off x="1435608" y="274638"/>
            <a:ext cx="7498200" cy="922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562214"/>
              </a:buClr>
              <a:buSzPts val="3200"/>
              <a:buFont typeface="Times New Roman"/>
              <a:buNone/>
            </a:pPr>
            <a:r>
              <a:rPr b="1" lang="uk-UA" sz="3200">
                <a:latin typeface="Times New Roman"/>
                <a:ea typeface="Times New Roman"/>
                <a:cs typeface="Times New Roman"/>
                <a:sym typeface="Times New Roman"/>
              </a:rPr>
              <a:t> Tuberculosis of the larynx</a:t>
            </a:r>
            <a:endParaRPr b="1" sz="3200"/>
          </a:p>
        </p:txBody>
      </p:sp>
      <p:sp>
        <p:nvSpPr>
          <p:cNvPr id="143" name="Google Shape;143;p20"/>
          <p:cNvSpPr txBox="1"/>
          <p:nvPr>
            <p:ph idx="1" type="body"/>
          </p:nvPr>
        </p:nvSpPr>
        <p:spPr>
          <a:xfrm>
            <a:off x="1435608" y="980728"/>
            <a:ext cx="7498200" cy="5267700"/>
          </a:xfrm>
          <a:prstGeom prst="rect">
            <a:avLst/>
          </a:prstGeom>
          <a:noFill/>
          <a:ln>
            <a:noFill/>
          </a:ln>
        </p:spPr>
        <p:txBody>
          <a:bodyPr anchorCtr="0" anchor="t" bIns="45700" lIns="91425" spcFirstLastPara="1" rIns="91425" wrap="square" tIns="45700">
            <a:normAutofit fontScale="40000"/>
          </a:bodyPr>
          <a:lstStyle/>
          <a:p>
            <a:pPr indent="0" lvl="0" marL="0" rtl="0" algn="l">
              <a:lnSpc>
                <a:spcPct val="100000"/>
              </a:lnSpc>
              <a:spcBef>
                <a:spcPts val="0"/>
              </a:spcBef>
              <a:spcAft>
                <a:spcPts val="0"/>
              </a:spcAft>
              <a:buSzPct val="80000"/>
              <a:buNone/>
            </a:pPr>
            <a:r>
              <a:t/>
            </a:r>
            <a:endParaRPr>
              <a:latin typeface="Times New Roman"/>
              <a:ea typeface="Times New Roman"/>
              <a:cs typeface="Times New Roman"/>
              <a:sym typeface="Times New Roman"/>
            </a:endParaRPr>
          </a:p>
          <a:p>
            <a:pPr indent="0" lvl="0" marL="0" rtl="0" algn="l">
              <a:lnSpc>
                <a:spcPct val="120000"/>
              </a:lnSpc>
              <a:spcBef>
                <a:spcPts val="0"/>
              </a:spcBef>
              <a:spcAft>
                <a:spcPts val="0"/>
              </a:spcAft>
              <a:buSzPct val="80000"/>
              <a:buChar char="⚫"/>
            </a:pPr>
            <a:r>
              <a:rPr lang="uk-UA" sz="5000">
                <a:latin typeface="Times New Roman"/>
                <a:ea typeface="Times New Roman"/>
                <a:cs typeface="Times New Roman"/>
                <a:sym typeface="Times New Roman"/>
              </a:rPr>
              <a:t>Laryngeal tuberculosis is the most common site of tuberculosis in the upper respiratory tract. </a:t>
            </a:r>
            <a:endParaRPr/>
          </a:p>
          <a:p>
            <a:pPr indent="0" lvl="0" marL="0" rtl="0" algn="l">
              <a:lnSpc>
                <a:spcPct val="120000"/>
              </a:lnSpc>
              <a:spcBef>
                <a:spcPts val="0"/>
              </a:spcBef>
              <a:spcAft>
                <a:spcPts val="0"/>
              </a:spcAft>
              <a:buSzPct val="80000"/>
              <a:buChar char="⚫"/>
            </a:pPr>
            <a:r>
              <a:rPr lang="uk-UA" sz="5000">
                <a:latin typeface="Times New Roman"/>
                <a:ea typeface="Times New Roman"/>
                <a:cs typeface="Times New Roman"/>
                <a:sym typeface="Times New Roman"/>
              </a:rPr>
              <a:t>Infection of the larynx with tuberculous mycobacteria occurs </a:t>
            </a:r>
            <a:endParaRPr/>
          </a:p>
          <a:p>
            <a:pPr indent="0" lvl="0" marL="0" rtl="0" algn="l">
              <a:lnSpc>
                <a:spcPct val="120000"/>
              </a:lnSpc>
              <a:spcBef>
                <a:spcPts val="0"/>
              </a:spcBef>
              <a:spcAft>
                <a:spcPts val="0"/>
              </a:spcAft>
              <a:buSzPct val="80000"/>
              <a:buFont typeface="Noto Sans Symbols"/>
              <a:buChar char="⮚"/>
            </a:pPr>
            <a:r>
              <a:rPr i="1" lang="uk-UA" sz="5000">
                <a:latin typeface="Times New Roman"/>
                <a:ea typeface="Times New Roman"/>
                <a:cs typeface="Times New Roman"/>
                <a:sym typeface="Times New Roman"/>
              </a:rPr>
              <a:t>haematogenous, </a:t>
            </a:r>
            <a:endParaRPr/>
          </a:p>
          <a:p>
            <a:pPr indent="0" lvl="0" marL="0" rtl="0" algn="l">
              <a:lnSpc>
                <a:spcPct val="120000"/>
              </a:lnSpc>
              <a:spcBef>
                <a:spcPts val="0"/>
              </a:spcBef>
              <a:spcAft>
                <a:spcPts val="0"/>
              </a:spcAft>
              <a:buSzPct val="80000"/>
              <a:buFont typeface="Noto Sans Symbols"/>
              <a:buChar char="⮚"/>
            </a:pPr>
            <a:r>
              <a:rPr i="1" lang="uk-UA" sz="5000">
                <a:latin typeface="Times New Roman"/>
                <a:ea typeface="Times New Roman"/>
                <a:cs typeface="Times New Roman"/>
                <a:sym typeface="Times New Roman"/>
              </a:rPr>
              <a:t>lymphogenic </a:t>
            </a:r>
            <a:endParaRPr/>
          </a:p>
          <a:p>
            <a:pPr indent="0" lvl="0" marL="0" rtl="0" algn="l">
              <a:lnSpc>
                <a:spcPct val="120000"/>
              </a:lnSpc>
              <a:spcBef>
                <a:spcPts val="0"/>
              </a:spcBef>
              <a:spcAft>
                <a:spcPts val="0"/>
              </a:spcAft>
              <a:buSzPct val="80000"/>
              <a:buFont typeface="Noto Sans Symbols"/>
              <a:buChar char="⮚"/>
            </a:pPr>
            <a:r>
              <a:rPr i="1" lang="uk-UA" sz="5000">
                <a:latin typeface="Times New Roman"/>
                <a:ea typeface="Times New Roman"/>
                <a:cs typeface="Times New Roman"/>
                <a:sym typeface="Times New Roman"/>
              </a:rPr>
              <a:t>or by contact, </a:t>
            </a:r>
            <a:r>
              <a:rPr lang="uk-UA" sz="5000">
                <a:latin typeface="Times New Roman"/>
                <a:ea typeface="Times New Roman"/>
                <a:cs typeface="Times New Roman"/>
                <a:sym typeface="Times New Roman"/>
              </a:rPr>
              <a:t>when expectorated sputum adheres to and macerates the laryngeal mucosa, leading to infection of the submucosa. </a:t>
            </a:r>
            <a:endParaRPr/>
          </a:p>
          <a:p>
            <a:pPr indent="0" lvl="0" marL="0" rtl="0" algn="l">
              <a:lnSpc>
                <a:spcPct val="120000"/>
              </a:lnSpc>
              <a:spcBef>
                <a:spcPts val="0"/>
              </a:spcBef>
              <a:spcAft>
                <a:spcPts val="0"/>
              </a:spcAft>
              <a:buSzPct val="80000"/>
              <a:buChar char="⚫"/>
            </a:pPr>
            <a:r>
              <a:rPr lang="uk-UA" sz="5000">
                <a:latin typeface="Times New Roman"/>
                <a:ea typeface="Times New Roman"/>
                <a:cs typeface="Times New Roman"/>
                <a:sym typeface="Times New Roman"/>
              </a:rPr>
              <a:t>There are three stages in the development of tuberculosis in the larynx:</a:t>
            </a:r>
            <a:endParaRPr/>
          </a:p>
          <a:p>
            <a:pPr indent="-283464" lvl="0" marL="365760" rtl="0" algn="just">
              <a:lnSpc>
                <a:spcPct val="120000"/>
              </a:lnSpc>
              <a:spcBef>
                <a:spcPts val="0"/>
              </a:spcBef>
              <a:spcAft>
                <a:spcPts val="0"/>
              </a:spcAft>
              <a:buSzPct val="80000"/>
              <a:buFont typeface="Noto Sans Symbols"/>
              <a:buChar char="⮚"/>
            </a:pPr>
            <a:r>
              <a:rPr lang="uk-UA" sz="5000">
                <a:latin typeface="Times New Roman"/>
                <a:ea typeface="Times New Roman"/>
                <a:cs typeface="Times New Roman"/>
                <a:sym typeface="Times New Roman"/>
              </a:rPr>
              <a:t>Formation of infiltrate;</a:t>
            </a:r>
            <a:endParaRPr/>
          </a:p>
          <a:p>
            <a:pPr indent="-283464" lvl="0" marL="365760" rtl="0" algn="just">
              <a:lnSpc>
                <a:spcPct val="120000"/>
              </a:lnSpc>
              <a:spcBef>
                <a:spcPts val="0"/>
              </a:spcBef>
              <a:spcAft>
                <a:spcPts val="0"/>
              </a:spcAft>
              <a:buSzPct val="80000"/>
              <a:buFont typeface="Noto Sans Symbols"/>
              <a:buChar char="⮚"/>
            </a:pPr>
            <a:r>
              <a:rPr lang="uk-UA" sz="5000">
                <a:latin typeface="Times New Roman"/>
                <a:ea typeface="Times New Roman"/>
                <a:cs typeface="Times New Roman"/>
                <a:sym typeface="Times New Roman"/>
              </a:rPr>
              <a:t>Ulcer formation;</a:t>
            </a:r>
            <a:endParaRPr/>
          </a:p>
          <a:p>
            <a:pPr indent="0" lvl="0" marL="0" rtl="0" algn="just">
              <a:lnSpc>
                <a:spcPct val="120000"/>
              </a:lnSpc>
              <a:spcBef>
                <a:spcPts val="0"/>
              </a:spcBef>
              <a:spcAft>
                <a:spcPts val="0"/>
              </a:spcAft>
              <a:buSzPct val="80000"/>
              <a:buFont typeface="Noto Sans Symbols"/>
              <a:buChar char="⮚"/>
            </a:pPr>
            <a:r>
              <a:rPr lang="uk-UA" sz="5000">
                <a:latin typeface="Times New Roman"/>
                <a:ea typeface="Times New Roman"/>
                <a:cs typeface="Times New Roman"/>
                <a:sym typeface="Times New Roman"/>
              </a:rPr>
              <a:t>Cartilage damage.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1"/>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rgbClr val="562214"/>
              </a:buClr>
              <a:buSzPts val="4300"/>
              <a:buFont typeface="Gill Sans"/>
              <a:buNone/>
            </a:pPr>
            <a:r>
              <a:t/>
            </a:r>
            <a:endParaRPr/>
          </a:p>
        </p:txBody>
      </p:sp>
      <p:sp>
        <p:nvSpPr>
          <p:cNvPr id="149" name="Google Shape;149;p21"/>
          <p:cNvSpPr txBox="1"/>
          <p:nvPr>
            <p:ph idx="1" type="body"/>
          </p:nvPr>
        </p:nvSpPr>
        <p:spPr>
          <a:xfrm>
            <a:off x="1435608" y="980728"/>
            <a:ext cx="7498200" cy="5267700"/>
          </a:xfrm>
          <a:prstGeom prst="rect">
            <a:avLst/>
          </a:prstGeom>
          <a:noFill/>
          <a:ln>
            <a:noFill/>
          </a:ln>
        </p:spPr>
        <p:txBody>
          <a:bodyPr anchorCtr="0" anchor="t" bIns="45700" lIns="91425" spcFirstLastPara="1" rIns="91425" wrap="square" tIns="45700">
            <a:normAutofit fontScale="85000" lnSpcReduction="20000"/>
          </a:bodyPr>
          <a:lstStyle/>
          <a:p>
            <a:pPr indent="-94996" lvl="0" marL="0" rtl="0" algn="l">
              <a:lnSpc>
                <a:spcPct val="120000"/>
              </a:lnSpc>
              <a:spcBef>
                <a:spcPts val="0"/>
              </a:spcBef>
              <a:spcAft>
                <a:spcPts val="0"/>
              </a:spcAft>
              <a:buSzPct val="80000"/>
              <a:buChar char="⚫"/>
            </a:pPr>
            <a:r>
              <a:rPr lang="uk-UA" sz="2200">
                <a:latin typeface="Times New Roman"/>
                <a:ea typeface="Times New Roman"/>
                <a:cs typeface="Times New Roman"/>
                <a:sym typeface="Times New Roman"/>
              </a:rPr>
              <a:t>The posterior larynx is usually affected: </a:t>
            </a:r>
            <a:endParaRPr/>
          </a:p>
          <a:p>
            <a:pPr indent="-94996" lvl="0" marL="0" rtl="0" algn="l">
              <a:lnSpc>
                <a:spcPct val="120000"/>
              </a:lnSpc>
              <a:spcBef>
                <a:spcPts val="1050"/>
              </a:spcBef>
              <a:spcAft>
                <a:spcPts val="0"/>
              </a:spcAft>
              <a:buSzPct val="80000"/>
              <a:buFont typeface="Noto Sans Symbols"/>
              <a:buChar char="⮚"/>
            </a:pPr>
            <a:r>
              <a:rPr lang="uk-UA" sz="2200">
                <a:latin typeface="Times New Roman"/>
                <a:ea typeface="Times New Roman"/>
                <a:cs typeface="Times New Roman"/>
                <a:sym typeface="Times New Roman"/>
              </a:rPr>
              <a:t>the space between the shovels, </a:t>
            </a:r>
            <a:endParaRPr/>
          </a:p>
          <a:p>
            <a:pPr indent="-94996" lvl="0" marL="0" rtl="0" algn="l">
              <a:lnSpc>
                <a:spcPct val="120000"/>
              </a:lnSpc>
              <a:spcBef>
                <a:spcPts val="1050"/>
              </a:spcBef>
              <a:spcAft>
                <a:spcPts val="0"/>
              </a:spcAft>
              <a:buSzPct val="80000"/>
              <a:buFont typeface="Noto Sans Symbols"/>
              <a:buChar char="⮚"/>
            </a:pPr>
            <a:r>
              <a:rPr lang="uk-UA" sz="2200">
                <a:latin typeface="Times New Roman"/>
                <a:ea typeface="Times New Roman"/>
                <a:cs typeface="Times New Roman"/>
                <a:sym typeface="Times New Roman"/>
              </a:rPr>
              <a:t>Shovel-shaped cartilage </a:t>
            </a:r>
            <a:endParaRPr/>
          </a:p>
          <a:p>
            <a:pPr indent="-94996" lvl="0" marL="0" rtl="0" algn="l">
              <a:lnSpc>
                <a:spcPct val="120000"/>
              </a:lnSpc>
              <a:spcBef>
                <a:spcPts val="1050"/>
              </a:spcBef>
              <a:spcAft>
                <a:spcPts val="0"/>
              </a:spcAft>
              <a:buSzPct val="80000"/>
              <a:buFont typeface="Noto Sans Symbols"/>
              <a:buChar char="⮚"/>
            </a:pPr>
            <a:r>
              <a:rPr lang="uk-UA" sz="2200">
                <a:latin typeface="Times New Roman"/>
                <a:ea typeface="Times New Roman"/>
                <a:cs typeface="Times New Roman"/>
                <a:sym typeface="Times New Roman"/>
              </a:rPr>
              <a:t>areas of the vocal folds adjacent to them. </a:t>
            </a:r>
            <a:endParaRPr/>
          </a:p>
          <a:p>
            <a:pPr indent="-94996" lvl="0" marL="0" rtl="0" algn="l">
              <a:lnSpc>
                <a:spcPct val="120000"/>
              </a:lnSpc>
              <a:spcBef>
                <a:spcPts val="1050"/>
              </a:spcBef>
              <a:spcAft>
                <a:spcPts val="0"/>
              </a:spcAft>
              <a:buSzPct val="80000"/>
              <a:buChar char="⚫"/>
            </a:pPr>
            <a:r>
              <a:rPr lang="uk-UA" sz="2200">
                <a:latin typeface="Times New Roman"/>
                <a:ea typeface="Times New Roman"/>
                <a:cs typeface="Times New Roman"/>
                <a:sym typeface="Times New Roman"/>
              </a:rPr>
              <a:t>Infiltration is manifested by thickening of the mucosa, the appearance of nodules similar to papillomas. </a:t>
            </a:r>
            <a:endParaRPr/>
          </a:p>
          <a:p>
            <a:pPr indent="-94996" lvl="0" marL="0" rtl="0" algn="l">
              <a:lnSpc>
                <a:spcPct val="120000"/>
              </a:lnSpc>
              <a:spcBef>
                <a:spcPts val="1050"/>
              </a:spcBef>
              <a:spcAft>
                <a:spcPts val="0"/>
              </a:spcAft>
              <a:buSzPct val="80000"/>
              <a:buChar char="⚫"/>
            </a:pPr>
            <a:r>
              <a:rPr lang="uk-UA" sz="2200">
                <a:latin typeface="Times New Roman"/>
                <a:ea typeface="Times New Roman"/>
                <a:cs typeface="Times New Roman"/>
                <a:sym typeface="Times New Roman"/>
              </a:rPr>
              <a:t>As the process progresses, a tuberculoma develops with subsequent ulceration.</a:t>
            </a:r>
            <a:endParaRPr/>
          </a:p>
          <a:p>
            <a:pPr indent="-94996" lvl="0" marL="0" rtl="0" algn="just">
              <a:lnSpc>
                <a:spcPct val="120000"/>
              </a:lnSpc>
              <a:spcBef>
                <a:spcPts val="1650"/>
              </a:spcBef>
              <a:spcAft>
                <a:spcPts val="0"/>
              </a:spcAft>
              <a:buSzPct val="80000"/>
              <a:buChar char="⚫"/>
            </a:pPr>
            <a:r>
              <a:rPr lang="uk-UA" sz="2200">
                <a:latin typeface="Times New Roman"/>
                <a:ea typeface="Times New Roman"/>
                <a:cs typeface="Times New Roman"/>
                <a:sym typeface="Times New Roman"/>
              </a:rPr>
              <a:t>The unfavourable course of the disease and the development of secondary infections are accompanied by the involvement of the periosteum and cartilage in the process.</a:t>
            </a:r>
            <a:endParaRPr/>
          </a:p>
          <a:p>
            <a:pPr indent="162560" lvl="0" marL="0" rtl="0" algn="l">
              <a:lnSpc>
                <a:spcPct val="120000"/>
              </a:lnSpc>
              <a:spcBef>
                <a:spcPts val="600"/>
              </a:spcBef>
              <a:spcAft>
                <a:spcPts val="0"/>
              </a:spcAft>
              <a:buSzPct val="80000"/>
              <a:buNone/>
            </a:pPr>
            <a:r>
              <a:t/>
            </a:r>
            <a:endParaRPr/>
          </a:p>
          <a:p>
            <a:pPr indent="-120903" lvl="0" marL="365760" rtl="0" algn="l">
              <a:lnSpc>
                <a:spcPct val="100000"/>
              </a:lnSpc>
              <a:spcBef>
                <a:spcPts val="600"/>
              </a:spcBef>
              <a:spcAft>
                <a:spcPts val="0"/>
              </a:spcAft>
              <a:buSzPct val="800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Солнцестояние">
  <a:themeElements>
    <a:clrScheme name="Солнцестояние">
      <a:dk1>
        <a:srgbClr val="000000"/>
      </a:dk1>
      <a:lt1>
        <a:srgbClr val="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