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5E5"/>
          </a:solidFill>
        </a:fill>
      </a:tcStyle>
    </a:wholeTbl>
    <a:band2H>
      <a:tcTxStyle b="def" i="def"/>
      <a:tcStyle>
        <a:tcBdr/>
        <a:fill>
          <a:solidFill>
            <a:srgbClr val="E9EBF2"/>
          </a:solidFill>
        </a:fill>
      </a:tcStyle>
    </a:band2H>
    <a:firstCol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5D8CB"/>
          </a:solidFill>
        </a:fill>
      </a:tcStyle>
    </a:wholeTbl>
    <a:band2H>
      <a:tcTxStyle b="def" i="def"/>
      <a:tcStyle>
        <a:tcBdr/>
        <a:fill>
          <a:solidFill>
            <a:srgbClr val="FAECE7"/>
          </a:solidFill>
        </a:fill>
      </a:tcStyle>
    </a:band2H>
    <a:firstCol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7D8"/>
          </a:solidFill>
        </a:fill>
      </a:tcStyle>
    </a:wholeTbl>
    <a:band2H>
      <a:tcTxStyle b="def" i="def"/>
      <a:tcStyle>
        <a:tcBdr/>
        <a:fill>
          <a:solidFill>
            <a:srgbClr val="EBECED"/>
          </a:solidFill>
        </a:fill>
      </a:tcStyle>
    </a:band2H>
    <a:firstCol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6" name="Shape 9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Титульный слайд">
    <p:bg>
      <p:bgPr>
        <a:gradFill flip="none" rotWithShape="1">
          <a:gsLst>
            <a:gs pos="0">
              <a:srgbClr val="FFFFFF"/>
            </a:gs>
            <a:gs pos="100000">
              <a:srgbClr val="9E9E9E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/>
          </a:blip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" name="Прямая соединительная линия 8"/>
          <p:cNvSpPr/>
          <p:nvPr/>
        </p:nvSpPr>
        <p:spPr>
          <a:xfrm flipV="1">
            <a:off x="2666364" y="634"/>
            <a:ext cx="1" cy="6858001"/>
          </a:xfrm>
          <a:prstGeom prst="line">
            <a:avLst/>
          </a:prstGeom>
          <a:ln w="11430">
            <a:solidFill>
              <a:srgbClr val="F9F9F9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14" name="Текст заголовка"/>
          <p:cNvSpPr txBox="1"/>
          <p:nvPr>
            <p:ph type="title"/>
          </p:nvPr>
        </p:nvSpPr>
        <p:spPr>
          <a:xfrm>
            <a:off x="3366868" y="533400"/>
            <a:ext cx="5105401" cy="2868168"/>
          </a:xfrm>
          <a:prstGeom prst="rect">
            <a:avLst/>
          </a:prstGeom>
        </p:spPr>
        <p:txBody>
          <a:bodyPr/>
          <a:lstStyle>
            <a:lvl1pPr algn="r">
              <a:defRPr sz="42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5" name="Уровень текста 1…"/>
          <p:cNvSpPr txBox="1"/>
          <p:nvPr>
            <p:ph type="body" sz="quarter" idx="1"/>
          </p:nvPr>
        </p:nvSpPr>
        <p:spPr>
          <a:xfrm>
            <a:off x="3354442" y="3539864"/>
            <a:ext cx="5114779" cy="1101249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ClrTx/>
              <a:buSzTx/>
              <a:buNone/>
              <a:defRPr sz="2200">
                <a:solidFill>
                  <a:srgbClr val="FFFFFF"/>
                </a:solidFill>
              </a:defRPr>
            </a:lvl1pPr>
            <a:lvl2pPr marL="0" indent="457200" algn="r">
              <a:buClrTx/>
              <a:buSzTx/>
              <a:buNone/>
              <a:defRPr sz="2200">
                <a:solidFill>
                  <a:srgbClr val="FFFFFF"/>
                </a:solidFill>
              </a:defRPr>
            </a:lvl2pPr>
            <a:lvl3pPr marL="0" indent="914400" algn="r">
              <a:buClrTx/>
              <a:buSzTx/>
              <a:buNone/>
              <a:defRPr sz="2200">
                <a:solidFill>
                  <a:srgbClr val="FFFFFF"/>
                </a:solidFill>
              </a:defRPr>
            </a:lvl3pPr>
            <a:lvl4pPr marL="0" indent="1371600" algn="r">
              <a:buClrTx/>
              <a:buSzTx/>
              <a:buNone/>
              <a:defRPr sz="2200">
                <a:solidFill>
                  <a:srgbClr val="FFFFFF"/>
                </a:solidFill>
              </a:defRPr>
            </a:lvl4pPr>
            <a:lvl5pPr marL="0" indent="1828800" algn="r">
              <a:buClrTx/>
              <a:buSzTx/>
              <a:buNone/>
              <a:defRPr sz="2200">
                <a:solidFill>
                  <a:srgbClr val="FFFFFF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6" name="Номер слайда"/>
          <p:cNvSpPr txBox="1"/>
          <p:nvPr>
            <p:ph type="sldNum" sz="quarter" idx="2"/>
          </p:nvPr>
        </p:nvSpPr>
        <p:spPr>
          <a:xfrm>
            <a:off x="8309998" y="6632447"/>
            <a:ext cx="159223" cy="1524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Текст заголовка"/>
          <p:cNvSpPr txBox="1"/>
          <p:nvPr>
            <p:ph type="title"/>
          </p:nvPr>
        </p:nvSpPr>
        <p:spPr>
          <a:xfrm>
            <a:off x="457200" y="320040"/>
            <a:ext cx="7239000" cy="1143001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24" name="Уровень текста 1…"/>
          <p:cNvSpPr txBox="1"/>
          <p:nvPr>
            <p:ph type="body" idx="1"/>
          </p:nvPr>
        </p:nvSpPr>
        <p:spPr>
          <a:xfrm>
            <a:off x="457200" y="1609416"/>
            <a:ext cx="7239000" cy="4846321"/>
          </a:xfrm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Текст заголовка"/>
          <p:cNvSpPr txBox="1"/>
          <p:nvPr>
            <p:ph type="title"/>
          </p:nvPr>
        </p:nvSpPr>
        <p:spPr>
          <a:xfrm>
            <a:off x="1066800" y="2821837"/>
            <a:ext cx="6255488" cy="1362076"/>
          </a:xfrm>
          <a:prstGeom prst="rect">
            <a:avLst/>
          </a:prstGeom>
        </p:spPr>
        <p:txBody>
          <a:bodyPr anchor="t"/>
          <a:lstStyle>
            <a:lvl1pPr algn="r">
              <a:defRPr sz="42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33" name="Уровень текста 1…"/>
          <p:cNvSpPr txBox="1"/>
          <p:nvPr>
            <p:ph type="body" sz="quarter" idx="1"/>
          </p:nvPr>
        </p:nvSpPr>
        <p:spPr>
          <a:xfrm>
            <a:off x="1066800" y="1905000"/>
            <a:ext cx="6255488" cy="743507"/>
          </a:xfrm>
          <a:prstGeom prst="rect">
            <a:avLst/>
          </a:prstGeom>
        </p:spPr>
        <p:txBody>
          <a:bodyPr anchor="b"/>
          <a:lstStyle>
            <a:lvl1pPr marL="0" indent="0" algn="r">
              <a:buClrTx/>
              <a:buSzTx/>
              <a:buNone/>
              <a:defRPr sz="2000"/>
            </a:lvl1pPr>
            <a:lvl2pPr marL="0" indent="292608" algn="r">
              <a:buClrTx/>
              <a:buSzTx/>
              <a:buNone/>
              <a:defRPr sz="2000"/>
            </a:lvl2pPr>
            <a:lvl3pPr marL="0" indent="530351" algn="r">
              <a:buClrTx/>
              <a:buSzTx/>
              <a:buNone/>
              <a:defRPr sz="2000"/>
            </a:lvl3pPr>
            <a:lvl4pPr marL="0" indent="777239" algn="r">
              <a:buClrTx/>
              <a:buSzTx/>
              <a:buNone/>
              <a:defRPr sz="2000"/>
            </a:lvl4pPr>
            <a:lvl5pPr marL="0" indent="1051560" algn="r">
              <a:buClrTx/>
              <a:buSzTx/>
              <a:buNone/>
              <a:defRPr sz="20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4" name="Номер слайда"/>
          <p:cNvSpPr txBox="1"/>
          <p:nvPr>
            <p:ph type="sldNum" sz="quarter" idx="2"/>
          </p:nvPr>
        </p:nvSpPr>
        <p:spPr>
          <a:xfrm>
            <a:off x="7163066" y="6631312"/>
            <a:ext cx="159222" cy="1524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Текст заголовка"/>
          <p:cNvSpPr txBox="1"/>
          <p:nvPr>
            <p:ph type="title"/>
          </p:nvPr>
        </p:nvSpPr>
        <p:spPr>
          <a:xfrm>
            <a:off x="457200" y="320040"/>
            <a:ext cx="7242048" cy="1143001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42" name="Уровень текста 1…"/>
          <p:cNvSpPr txBox="1"/>
          <p:nvPr>
            <p:ph type="body" sz="half" idx="1"/>
          </p:nvPr>
        </p:nvSpPr>
        <p:spPr>
          <a:xfrm>
            <a:off x="457200" y="1600200"/>
            <a:ext cx="352044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559308" indent="-266700">
              <a:defRPr sz="2800"/>
            </a:lvl2pPr>
            <a:lvl3pPr marL="850391" indent="-320040">
              <a:defRPr sz="2800"/>
            </a:lvl3pPr>
            <a:lvl4pPr marL="1132839" indent="-355600">
              <a:defRPr sz="2800"/>
            </a:lvl4pPr>
            <a:lvl5pPr marL="1407160" indent="-355600">
              <a:defRPr sz="28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Текст заголовка"/>
          <p:cNvSpPr txBox="1"/>
          <p:nvPr>
            <p:ph type="title"/>
          </p:nvPr>
        </p:nvSpPr>
        <p:spPr>
          <a:xfrm>
            <a:off x="457200" y="320040"/>
            <a:ext cx="7242048" cy="1143001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51" name="Уровень текста 1…"/>
          <p:cNvSpPr txBox="1"/>
          <p:nvPr>
            <p:ph type="body" sz="quarter" idx="1"/>
          </p:nvPr>
        </p:nvSpPr>
        <p:spPr>
          <a:xfrm>
            <a:off x="457200" y="5867400"/>
            <a:ext cx="3520441" cy="457200"/>
          </a:xfrm>
          <a:prstGeom prst="rect">
            <a:avLst/>
          </a:prstGeom>
          <a:ln>
            <a:solidFill>
              <a:srgbClr val="2F5897"/>
            </a:solidFill>
            <a:round/>
          </a:ln>
        </p:spPr>
        <p:txBody>
          <a:bodyPr anchor="ctr"/>
          <a:lstStyle>
            <a:lvl1pPr marL="0" indent="0" algn="ctr">
              <a:buClrTx/>
              <a:buSzTx/>
              <a:buNone/>
              <a:defRPr b="1" sz="1800">
                <a:solidFill>
                  <a:srgbClr val="2F5897"/>
                </a:solidFill>
              </a:defRPr>
            </a:lvl1pPr>
            <a:lvl2pPr marL="0" indent="292608" algn="ctr">
              <a:buClrTx/>
              <a:buSzTx/>
              <a:buNone/>
              <a:defRPr b="1" sz="1800">
                <a:solidFill>
                  <a:srgbClr val="2F5897"/>
                </a:solidFill>
              </a:defRPr>
            </a:lvl2pPr>
            <a:lvl3pPr marL="0" indent="530351" algn="ctr">
              <a:buClrTx/>
              <a:buSzTx/>
              <a:buNone/>
              <a:defRPr b="1" sz="1800">
                <a:solidFill>
                  <a:srgbClr val="2F5897"/>
                </a:solidFill>
              </a:defRPr>
            </a:lvl3pPr>
            <a:lvl4pPr marL="0" indent="777239" algn="ctr">
              <a:buClrTx/>
              <a:buSzTx/>
              <a:buNone/>
              <a:defRPr b="1" sz="1800">
                <a:solidFill>
                  <a:srgbClr val="2F5897"/>
                </a:solidFill>
              </a:defRPr>
            </a:lvl4pPr>
            <a:lvl5pPr marL="0" indent="1051560" algn="ctr">
              <a:buClrTx/>
              <a:buSzTx/>
              <a:buNone/>
              <a:defRPr b="1" sz="1800">
                <a:solidFill>
                  <a:srgbClr val="2F5897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2" name="Текст 3"/>
          <p:cNvSpPr/>
          <p:nvPr>
            <p:ph type="body" sz="quarter" idx="21"/>
          </p:nvPr>
        </p:nvSpPr>
        <p:spPr>
          <a:xfrm>
            <a:off x="4178808" y="5867400"/>
            <a:ext cx="3520441" cy="457200"/>
          </a:xfrm>
          <a:prstGeom prst="rect">
            <a:avLst/>
          </a:prstGeom>
          <a:ln>
            <a:solidFill>
              <a:srgbClr val="2F5897"/>
            </a:solidFill>
            <a:round/>
          </a:ln>
        </p:spPr>
        <p:txBody>
          <a:bodyPr anchor="ctr"/>
          <a:lstStyle/>
          <a:p>
            <a:pPr marL="0" indent="0" algn="ctr">
              <a:buClrTx/>
              <a:buSzTx/>
              <a:buNone/>
              <a:defRPr b="1" sz="1800">
                <a:solidFill>
                  <a:srgbClr val="2F5897"/>
                </a:solidFill>
              </a:defRPr>
            </a:pPr>
          </a:p>
        </p:txBody>
      </p:sp>
      <p:sp>
        <p:nvSpPr>
          <p:cNvPr id="5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Текст заголовка"/>
          <p:cNvSpPr txBox="1"/>
          <p:nvPr>
            <p:ph type="title"/>
          </p:nvPr>
        </p:nvSpPr>
        <p:spPr>
          <a:xfrm>
            <a:off x="457200" y="320040"/>
            <a:ext cx="7242048" cy="1143001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6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Текст заголовка"/>
          <p:cNvSpPr txBox="1"/>
          <p:nvPr>
            <p:ph type="title"/>
          </p:nvPr>
        </p:nvSpPr>
        <p:spPr>
          <a:xfrm>
            <a:off x="457200" y="228600"/>
            <a:ext cx="5897880" cy="117348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76" name="Уровень текста 1…"/>
          <p:cNvSpPr txBox="1"/>
          <p:nvPr>
            <p:ph type="body" sz="quarter" idx="1"/>
          </p:nvPr>
        </p:nvSpPr>
        <p:spPr>
          <a:xfrm>
            <a:off x="457200" y="1497415"/>
            <a:ext cx="5897880" cy="6025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ClrTx/>
              <a:buSzTx/>
              <a:buNone/>
              <a:defRPr sz="1400"/>
            </a:lvl1pPr>
            <a:lvl2pPr marL="0" indent="292608">
              <a:spcBef>
                <a:spcPts val="0"/>
              </a:spcBef>
              <a:buClrTx/>
              <a:buSzTx/>
              <a:buNone/>
              <a:defRPr sz="1400"/>
            </a:lvl2pPr>
            <a:lvl3pPr marL="0" indent="530351">
              <a:spcBef>
                <a:spcPts val="0"/>
              </a:spcBef>
              <a:buClrTx/>
              <a:buSzTx/>
              <a:buNone/>
              <a:defRPr sz="1400"/>
            </a:lvl3pPr>
            <a:lvl4pPr marL="0" indent="777239">
              <a:spcBef>
                <a:spcPts val="0"/>
              </a:spcBef>
              <a:buClrTx/>
              <a:buSzTx/>
              <a:buNone/>
              <a:defRPr sz="1400"/>
            </a:lvl4pPr>
            <a:lvl5pPr marL="0" indent="1051560">
              <a:spcBef>
                <a:spcPts val="0"/>
              </a:spcBef>
              <a:buClrTx/>
              <a:buSzTx/>
              <a:buNone/>
              <a:defRPr sz="14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7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Рисунок с подписью">
    <p:bg>
      <p:bgPr>
        <a:gradFill flip="none" rotWithShape="1">
          <a:gsLst>
            <a:gs pos="0">
              <a:srgbClr val="6986D1"/>
            </a:gs>
            <a:gs pos="100000">
              <a:srgbClr val="0B336F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Прямоугольник 7"/>
          <p:cNvSpPr/>
          <p:nvPr/>
        </p:nvSpPr>
        <p:spPr>
          <a:xfrm rot="21240000">
            <a:off x="597967" y="1004668"/>
            <a:ext cx="4319529" cy="4312573"/>
          </a:xfrm>
          <a:prstGeom prst="rect">
            <a:avLst/>
          </a:prstGeom>
          <a:solidFill>
            <a:srgbClr val="FAFAFA"/>
          </a:solidFill>
          <a:ln w="3175" cap="rnd">
            <a:solidFill>
              <a:srgbClr val="EAEAEA"/>
            </a:solidFill>
          </a:ln>
          <a:effectLst>
            <a:outerShdw sx="100000" sy="100000" kx="0" ky="0" algn="b" rotWithShape="0" blurRad="25400" dist="12700" dir="5400000">
              <a:srgbClr val="000000">
                <a:alpha val="40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5" name="Прямоугольник 8"/>
          <p:cNvSpPr/>
          <p:nvPr/>
        </p:nvSpPr>
        <p:spPr>
          <a:xfrm rot="21420000">
            <a:off x="596706" y="998816"/>
            <a:ext cx="4319528" cy="4312573"/>
          </a:xfrm>
          <a:prstGeom prst="rect">
            <a:avLst/>
          </a:prstGeom>
          <a:solidFill>
            <a:srgbClr val="FAFAFA"/>
          </a:solidFill>
          <a:ln w="3175" cap="rnd">
            <a:solidFill>
              <a:srgbClr val="EAEAEA"/>
            </a:solidFill>
          </a:ln>
          <a:effectLst>
            <a:outerShdw sx="100000" sy="100000" kx="0" ky="0" algn="b" rotWithShape="0" blurRad="25400" dist="12700" dir="5400000">
              <a:srgbClr val="000000">
                <a:alpha val="40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6" name="Текст заголовка"/>
          <p:cNvSpPr txBox="1"/>
          <p:nvPr>
            <p:ph type="title"/>
          </p:nvPr>
        </p:nvSpPr>
        <p:spPr>
          <a:xfrm>
            <a:off x="5389098" y="1143000"/>
            <a:ext cx="3429001" cy="2057400"/>
          </a:xfrm>
          <a:prstGeom prst="rect">
            <a:avLst/>
          </a:prstGeom>
        </p:spPr>
        <p:txBody>
          <a:bodyPr/>
          <a:lstStyle>
            <a:lvl1pPr>
              <a:defRPr sz="3000">
                <a:ln w="3175" cap="flat">
                  <a:solidFill>
                    <a:srgbClr val="4F5255"/>
                  </a:solidFill>
                  <a:prstDash val="solid"/>
                  <a:round/>
                </a:ln>
              </a:defRPr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87" name="Уровень текста 1…"/>
          <p:cNvSpPr txBox="1"/>
          <p:nvPr>
            <p:ph type="body" sz="quarter" idx="1"/>
          </p:nvPr>
        </p:nvSpPr>
        <p:spPr>
          <a:xfrm>
            <a:off x="5389098" y="3283634"/>
            <a:ext cx="3429001" cy="192024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ClrTx/>
              <a:buSzTx/>
              <a:buNone/>
              <a:defRPr sz="1400">
                <a:solidFill>
                  <a:srgbClr val="FFFFFF"/>
                </a:solidFill>
              </a:defRPr>
            </a:lvl1pPr>
            <a:lvl2pPr marL="559308" indent="-266700">
              <a:spcBef>
                <a:spcPts val="0"/>
              </a:spcBef>
              <a:buClrTx/>
              <a:defRPr sz="1400">
                <a:solidFill>
                  <a:srgbClr val="FFFFFF"/>
                </a:solidFill>
              </a:defRPr>
            </a:lvl2pPr>
            <a:lvl3pPr marL="850391" indent="-320040">
              <a:spcBef>
                <a:spcPts val="0"/>
              </a:spcBef>
              <a:buClrTx/>
              <a:defRPr sz="1400">
                <a:solidFill>
                  <a:srgbClr val="FFFFFF"/>
                </a:solidFill>
              </a:defRPr>
            </a:lvl3pPr>
            <a:lvl4pPr marL="1132839" indent="-355600">
              <a:spcBef>
                <a:spcPts val="0"/>
              </a:spcBef>
              <a:buClrTx/>
              <a:defRPr sz="1400">
                <a:solidFill>
                  <a:srgbClr val="FFFFFF"/>
                </a:solidFill>
              </a:defRPr>
            </a:lvl4pPr>
            <a:lvl5pPr marL="1407160" indent="-355600">
              <a:spcBef>
                <a:spcPts val="0"/>
              </a:spcBef>
              <a:buClrTx/>
              <a:defRPr sz="1400">
                <a:solidFill>
                  <a:srgbClr val="FFFFFF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8" name="Рисунок 9"/>
          <p:cNvSpPr/>
          <p:nvPr>
            <p:ph type="pic" sz="half" idx="21"/>
          </p:nvPr>
        </p:nvSpPr>
        <p:spPr>
          <a:xfrm>
            <a:off x="663682" y="1041001"/>
            <a:ext cx="4206241" cy="4206242"/>
          </a:xfrm>
          <a:prstGeom prst="rect">
            <a:avLst/>
          </a:prstGeom>
          <a:ln w="107950">
            <a:solidFill>
              <a:srgbClr val="FFFFFF"/>
            </a:solidFill>
            <a:miter lim="800000"/>
          </a:ln>
          <a:effectLst>
            <a:outerShdw sx="100000" sy="100000" kx="0" ky="0" algn="b" rotWithShape="0" blurRad="50800" dist="3810" dir="5400000">
              <a:srgbClr val="000000">
                <a:alpha val="60000"/>
              </a:srgbClr>
            </a:outerShdw>
          </a:effectLst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9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4E9E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2"/>
          </a:blip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" name="Текст заголовка"/>
          <p:cNvSpPr txBox="1"/>
          <p:nvPr>
            <p:ph type="title"/>
          </p:nvPr>
        </p:nvSpPr>
        <p:spPr>
          <a:xfrm>
            <a:off x="457200" y="0"/>
            <a:ext cx="8229600" cy="14176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b"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4" name="Уровень текста 1…"/>
          <p:cNvSpPr txBox="1"/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" name="Номер слайда"/>
          <p:cNvSpPr txBox="1"/>
          <p:nvPr>
            <p:ph type="sldNum" sz="quarter" idx="2"/>
          </p:nvPr>
        </p:nvSpPr>
        <p:spPr>
          <a:xfrm>
            <a:off x="6680562" y="6632447"/>
            <a:ext cx="159222" cy="1524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>
              <a:defRPr sz="1100">
                <a:solidFill>
                  <a:srgbClr val="2F5897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3800" u="none">
          <a:ln w="3175" cap="flat">
            <a:solidFill>
              <a:srgbClr val="12294E"/>
            </a:solidFill>
            <a:prstDash val="solid"/>
            <a:round/>
          </a:ln>
          <a:gradFill flip="none" rotWithShape="1">
            <a:gsLst>
              <a:gs pos="0">
                <a:srgbClr val="F3F2F0"/>
              </a:gs>
              <a:gs pos="10000">
                <a:srgbClr val="ECEAE8"/>
              </a:gs>
              <a:gs pos="49000">
                <a:srgbClr val="B4A79D"/>
              </a:gs>
              <a:gs pos="50000">
                <a:srgbClr val="8A6F55"/>
              </a:gs>
              <a:gs pos="100000">
                <a:srgbClr val="ECEAE8"/>
              </a:gs>
            </a:gsLst>
            <a:lin ang="5400000" scaled="0"/>
          </a:gradFill>
          <a:uFillTx/>
          <a:latin typeface="Trebuchet MS"/>
          <a:ea typeface="Trebuchet MS"/>
          <a:cs typeface="Trebuchet MS"/>
          <a:sym typeface="Trebuchet MS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3800" u="none">
          <a:ln w="3175" cap="flat">
            <a:solidFill>
              <a:srgbClr val="12294E"/>
            </a:solidFill>
            <a:prstDash val="solid"/>
            <a:round/>
          </a:ln>
          <a:gradFill flip="none" rotWithShape="1">
            <a:gsLst>
              <a:gs pos="0">
                <a:srgbClr val="F3F2F0"/>
              </a:gs>
              <a:gs pos="10000">
                <a:srgbClr val="ECEAE8"/>
              </a:gs>
              <a:gs pos="49000">
                <a:srgbClr val="B4A79D"/>
              </a:gs>
              <a:gs pos="50000">
                <a:srgbClr val="8A6F55"/>
              </a:gs>
              <a:gs pos="100000">
                <a:srgbClr val="ECEAE8"/>
              </a:gs>
            </a:gsLst>
            <a:lin ang="5400000" scaled="0"/>
          </a:gradFill>
          <a:uFillTx/>
          <a:latin typeface="Trebuchet MS"/>
          <a:ea typeface="Trebuchet MS"/>
          <a:cs typeface="Trebuchet MS"/>
          <a:sym typeface="Trebuchet MS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3800" u="none">
          <a:ln w="3175" cap="flat">
            <a:solidFill>
              <a:srgbClr val="12294E"/>
            </a:solidFill>
            <a:prstDash val="solid"/>
            <a:round/>
          </a:ln>
          <a:gradFill flip="none" rotWithShape="1">
            <a:gsLst>
              <a:gs pos="0">
                <a:srgbClr val="F3F2F0"/>
              </a:gs>
              <a:gs pos="10000">
                <a:srgbClr val="ECEAE8"/>
              </a:gs>
              <a:gs pos="49000">
                <a:srgbClr val="B4A79D"/>
              </a:gs>
              <a:gs pos="50000">
                <a:srgbClr val="8A6F55"/>
              </a:gs>
              <a:gs pos="100000">
                <a:srgbClr val="ECEAE8"/>
              </a:gs>
            </a:gsLst>
            <a:lin ang="5400000" scaled="0"/>
          </a:gradFill>
          <a:uFillTx/>
          <a:latin typeface="Trebuchet MS"/>
          <a:ea typeface="Trebuchet MS"/>
          <a:cs typeface="Trebuchet MS"/>
          <a:sym typeface="Trebuchet MS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3800" u="none">
          <a:ln w="3175" cap="flat">
            <a:solidFill>
              <a:srgbClr val="12294E"/>
            </a:solidFill>
            <a:prstDash val="solid"/>
            <a:round/>
          </a:ln>
          <a:gradFill flip="none" rotWithShape="1">
            <a:gsLst>
              <a:gs pos="0">
                <a:srgbClr val="F3F2F0"/>
              </a:gs>
              <a:gs pos="10000">
                <a:srgbClr val="ECEAE8"/>
              </a:gs>
              <a:gs pos="49000">
                <a:srgbClr val="B4A79D"/>
              </a:gs>
              <a:gs pos="50000">
                <a:srgbClr val="8A6F55"/>
              </a:gs>
              <a:gs pos="100000">
                <a:srgbClr val="ECEAE8"/>
              </a:gs>
            </a:gsLst>
            <a:lin ang="5400000" scaled="0"/>
          </a:gradFill>
          <a:uFillTx/>
          <a:latin typeface="Trebuchet MS"/>
          <a:ea typeface="Trebuchet MS"/>
          <a:cs typeface="Trebuchet MS"/>
          <a:sym typeface="Trebuchet MS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3800" u="none">
          <a:ln w="3175" cap="flat">
            <a:solidFill>
              <a:srgbClr val="12294E"/>
            </a:solidFill>
            <a:prstDash val="solid"/>
            <a:round/>
          </a:ln>
          <a:gradFill flip="none" rotWithShape="1">
            <a:gsLst>
              <a:gs pos="0">
                <a:srgbClr val="F3F2F0"/>
              </a:gs>
              <a:gs pos="10000">
                <a:srgbClr val="ECEAE8"/>
              </a:gs>
              <a:gs pos="49000">
                <a:srgbClr val="B4A79D"/>
              </a:gs>
              <a:gs pos="50000">
                <a:srgbClr val="8A6F55"/>
              </a:gs>
              <a:gs pos="100000">
                <a:srgbClr val="ECEAE8"/>
              </a:gs>
            </a:gsLst>
            <a:lin ang="5400000" scaled="0"/>
          </a:gradFill>
          <a:uFillTx/>
          <a:latin typeface="Trebuchet MS"/>
          <a:ea typeface="Trebuchet MS"/>
          <a:cs typeface="Trebuchet MS"/>
          <a:sym typeface="Trebuchet MS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3800" u="none">
          <a:ln w="3175" cap="flat">
            <a:solidFill>
              <a:srgbClr val="12294E"/>
            </a:solidFill>
            <a:prstDash val="solid"/>
            <a:round/>
          </a:ln>
          <a:gradFill flip="none" rotWithShape="1">
            <a:gsLst>
              <a:gs pos="0">
                <a:srgbClr val="F3F2F0"/>
              </a:gs>
              <a:gs pos="10000">
                <a:srgbClr val="ECEAE8"/>
              </a:gs>
              <a:gs pos="49000">
                <a:srgbClr val="B4A79D"/>
              </a:gs>
              <a:gs pos="50000">
                <a:srgbClr val="8A6F55"/>
              </a:gs>
              <a:gs pos="100000">
                <a:srgbClr val="ECEAE8"/>
              </a:gs>
            </a:gsLst>
            <a:lin ang="5400000" scaled="0"/>
          </a:gradFill>
          <a:uFillTx/>
          <a:latin typeface="Trebuchet MS"/>
          <a:ea typeface="Trebuchet MS"/>
          <a:cs typeface="Trebuchet MS"/>
          <a:sym typeface="Trebuchet MS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3800" u="none">
          <a:ln w="3175" cap="flat">
            <a:solidFill>
              <a:srgbClr val="12294E"/>
            </a:solidFill>
            <a:prstDash val="solid"/>
            <a:round/>
          </a:ln>
          <a:gradFill flip="none" rotWithShape="1">
            <a:gsLst>
              <a:gs pos="0">
                <a:srgbClr val="F3F2F0"/>
              </a:gs>
              <a:gs pos="10000">
                <a:srgbClr val="ECEAE8"/>
              </a:gs>
              <a:gs pos="49000">
                <a:srgbClr val="B4A79D"/>
              </a:gs>
              <a:gs pos="50000">
                <a:srgbClr val="8A6F55"/>
              </a:gs>
              <a:gs pos="100000">
                <a:srgbClr val="ECEAE8"/>
              </a:gs>
            </a:gsLst>
            <a:lin ang="5400000" scaled="0"/>
          </a:gradFill>
          <a:uFillTx/>
          <a:latin typeface="Trebuchet MS"/>
          <a:ea typeface="Trebuchet MS"/>
          <a:cs typeface="Trebuchet MS"/>
          <a:sym typeface="Trebuchet MS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3800" u="none">
          <a:ln w="3175" cap="flat">
            <a:solidFill>
              <a:srgbClr val="12294E"/>
            </a:solidFill>
            <a:prstDash val="solid"/>
            <a:round/>
          </a:ln>
          <a:gradFill flip="none" rotWithShape="1">
            <a:gsLst>
              <a:gs pos="0">
                <a:srgbClr val="F3F2F0"/>
              </a:gs>
              <a:gs pos="10000">
                <a:srgbClr val="ECEAE8"/>
              </a:gs>
              <a:gs pos="49000">
                <a:srgbClr val="B4A79D"/>
              </a:gs>
              <a:gs pos="50000">
                <a:srgbClr val="8A6F55"/>
              </a:gs>
              <a:gs pos="100000">
                <a:srgbClr val="ECEAE8"/>
              </a:gs>
            </a:gsLst>
            <a:lin ang="5400000" scaled="0"/>
          </a:gradFill>
          <a:uFillTx/>
          <a:latin typeface="Trebuchet MS"/>
          <a:ea typeface="Trebuchet MS"/>
          <a:cs typeface="Trebuchet MS"/>
          <a:sym typeface="Trebuchet MS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3800" u="none">
          <a:ln w="3175" cap="flat">
            <a:solidFill>
              <a:srgbClr val="12294E"/>
            </a:solidFill>
            <a:prstDash val="solid"/>
            <a:round/>
          </a:ln>
          <a:gradFill flip="none" rotWithShape="1">
            <a:gsLst>
              <a:gs pos="0">
                <a:srgbClr val="F3F2F0"/>
              </a:gs>
              <a:gs pos="10000">
                <a:srgbClr val="ECEAE8"/>
              </a:gs>
              <a:gs pos="49000">
                <a:srgbClr val="B4A79D"/>
              </a:gs>
              <a:gs pos="50000">
                <a:srgbClr val="8A6F55"/>
              </a:gs>
              <a:gs pos="100000">
                <a:srgbClr val="ECEAE8"/>
              </a:gs>
            </a:gsLst>
            <a:lin ang="5400000" scaled="0"/>
          </a:gradFill>
          <a:uFillTx/>
          <a:latin typeface="Trebuchet MS"/>
          <a:ea typeface="Trebuchet MS"/>
          <a:cs typeface="Trebuchet MS"/>
          <a:sym typeface="Trebuchet MS"/>
        </a:defRPr>
      </a:lvl9pPr>
    </p:titleStyle>
    <p:bodyStyle>
      <a:lvl1pPr marL="274320" marR="0" indent="-27432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2F5897"/>
        </a:buClr>
        <a:buSzPct val="73000"/>
        <a:buFontTx/>
        <a:buChar char="⦿"/>
        <a:tabLst/>
        <a:defRPr b="0" baseline="0" cap="none" i="0" spc="0" strike="noStrike" sz="2600" u="none">
          <a:solidFill>
            <a:srgbClr val="000000"/>
          </a:solidFill>
          <a:uFillTx/>
          <a:latin typeface="Trebuchet MS"/>
          <a:ea typeface="Trebuchet MS"/>
          <a:cs typeface="Trebuchet MS"/>
          <a:sym typeface="Trebuchet MS"/>
        </a:defRPr>
      </a:lvl1pPr>
      <a:lvl2pPr marL="551025" marR="0" indent="-258417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2F5897"/>
        </a:buClr>
        <a:buSzPct val="80000"/>
        <a:buFontTx/>
        <a:buChar char="◼"/>
        <a:tabLst/>
        <a:defRPr b="0" baseline="0" cap="none" i="0" spc="0" strike="noStrike" sz="2600" u="none">
          <a:solidFill>
            <a:srgbClr val="000000"/>
          </a:solidFill>
          <a:uFillTx/>
          <a:latin typeface="Trebuchet MS"/>
          <a:ea typeface="Trebuchet MS"/>
          <a:cs typeface="Trebuchet MS"/>
          <a:sym typeface="Trebuchet MS"/>
        </a:defRPr>
      </a:lvl2pPr>
      <a:lvl3pPr marL="827531" marR="0" indent="-297179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2F5897"/>
        </a:buClr>
        <a:buSzPct val="60000"/>
        <a:buFontTx/>
        <a:buChar char="○"/>
        <a:tabLst/>
        <a:defRPr b="0" baseline="0" cap="none" i="0" spc="0" strike="noStrike" sz="2600" u="none">
          <a:solidFill>
            <a:srgbClr val="000000"/>
          </a:solidFill>
          <a:uFillTx/>
          <a:latin typeface="Trebuchet MS"/>
          <a:ea typeface="Trebuchet MS"/>
          <a:cs typeface="Trebuchet MS"/>
          <a:sym typeface="Trebuchet MS"/>
        </a:defRPr>
      </a:lvl3pPr>
      <a:lvl4pPr marL="1074419" marR="0" indent="-29718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2F5897"/>
        </a:buClr>
        <a:buSzPct val="80000"/>
        <a:buFontTx/>
        <a:buChar char="●"/>
        <a:tabLst/>
        <a:defRPr b="0" baseline="0" cap="none" i="0" spc="0" strike="noStrike" sz="2600" u="none">
          <a:solidFill>
            <a:srgbClr val="000000"/>
          </a:solidFill>
          <a:uFillTx/>
          <a:latin typeface="Trebuchet MS"/>
          <a:ea typeface="Trebuchet MS"/>
          <a:cs typeface="Trebuchet MS"/>
          <a:sym typeface="Trebuchet MS"/>
        </a:defRPr>
      </a:lvl4pPr>
      <a:lvl5pPr marL="1381760" marR="0" indent="-3302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2F5897"/>
        </a:buClr>
        <a:buSzPct val="70000"/>
        <a:buFontTx/>
        <a:buChar char="◉"/>
        <a:tabLst/>
        <a:defRPr b="0" baseline="0" cap="none" i="0" spc="0" strike="noStrike" sz="2600" u="none">
          <a:solidFill>
            <a:srgbClr val="000000"/>
          </a:solidFill>
          <a:uFillTx/>
          <a:latin typeface="Trebuchet MS"/>
          <a:ea typeface="Trebuchet MS"/>
          <a:cs typeface="Trebuchet MS"/>
          <a:sym typeface="Trebuchet MS"/>
        </a:defRPr>
      </a:lvl5pPr>
      <a:lvl6pPr marL="1553463" marR="0" indent="-26416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2F5897"/>
        </a:buClr>
        <a:buSzPct val="80000"/>
        <a:buFontTx/>
        <a:buChar char="●"/>
        <a:tabLst/>
        <a:defRPr b="0" baseline="0" cap="none" i="0" spc="0" strike="noStrike" sz="2600" u="none">
          <a:solidFill>
            <a:srgbClr val="000000"/>
          </a:solidFill>
          <a:uFillTx/>
          <a:latin typeface="Trebuchet MS"/>
          <a:ea typeface="Trebuchet MS"/>
          <a:cs typeface="Trebuchet MS"/>
          <a:sym typeface="Trebuchet MS"/>
        </a:defRPr>
      </a:lvl6pPr>
      <a:lvl7pPr marL="1787651" marR="0" indent="-29718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2F5897"/>
        </a:buClr>
        <a:buSzPct val="80000"/>
        <a:buFontTx/>
        <a:buChar char="◼"/>
        <a:tabLst/>
        <a:defRPr b="0" baseline="0" cap="none" i="0" spc="0" strike="noStrike" sz="2600" u="none">
          <a:solidFill>
            <a:srgbClr val="000000"/>
          </a:solidFill>
          <a:uFillTx/>
          <a:latin typeface="Trebuchet MS"/>
          <a:ea typeface="Trebuchet MS"/>
          <a:cs typeface="Trebuchet MS"/>
          <a:sym typeface="Trebuchet MS"/>
        </a:defRPr>
      </a:lvl7pPr>
      <a:lvl8pPr marL="1961388" marR="0" indent="-297179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2F5897"/>
        </a:buClr>
        <a:buSzPct val="100000"/>
        <a:buFontTx/>
        <a:buChar char="•"/>
        <a:tabLst/>
        <a:defRPr b="0" baseline="0" cap="none" i="0" spc="0" strike="noStrike" sz="2600" u="none">
          <a:solidFill>
            <a:srgbClr val="000000"/>
          </a:solidFill>
          <a:uFillTx/>
          <a:latin typeface="Trebuchet MS"/>
          <a:ea typeface="Trebuchet MS"/>
          <a:cs typeface="Trebuchet MS"/>
          <a:sym typeface="Trebuchet MS"/>
        </a:defRPr>
      </a:lvl8pPr>
      <a:lvl9pPr marL="2214154" marR="0" indent="-339634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2F5897"/>
        </a:buClr>
        <a:buSzPct val="100000"/>
        <a:buFontTx/>
        <a:buChar char="▪"/>
        <a:tabLst/>
        <a:defRPr b="0" baseline="0" cap="none" i="0" spc="0" strike="noStrike" sz="2600" u="none">
          <a:solidFill>
            <a:srgbClr val="000000"/>
          </a:solidFill>
          <a:uFillTx/>
          <a:latin typeface="Trebuchet MS"/>
          <a:ea typeface="Trebuchet MS"/>
          <a:cs typeface="Trebuchet MS"/>
          <a:sym typeface="Trebuchet MS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Заголовок 3"/>
          <p:cNvSpPr txBox="1"/>
          <p:nvPr>
            <p:ph type="ctrTitle"/>
          </p:nvPr>
        </p:nvSpPr>
        <p:spPr>
          <a:xfrm>
            <a:off x="2803819" y="1560104"/>
            <a:ext cx="5965931" cy="2095919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 algn="ctr">
              <a:defRPr sz="3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 xmlns:a="http://schemas.openxmlformats.org/drawingml/2006/main">
              <a:t>Сучасна діагностика захворювань СНЩС</a:t>
            </a:r>
            <a:br xmlns:a="http://schemas.openxmlformats.org/drawingml/2006/main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Заголовок 1"/>
          <p:cNvSpPr txBox="1"/>
          <p:nvPr>
            <p:ph type="title"/>
          </p:nvPr>
        </p:nvSpPr>
        <p:spPr>
          <a:xfrm>
            <a:off x="395536" y="188639"/>
            <a:ext cx="8229601" cy="936106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/>
            <a:r xmlns:a="http://schemas.openxmlformats.org/drawingml/2006/main">
              <a:t>План:</a:t>
            </a:r>
          </a:p>
        </p:txBody>
      </p:sp>
      <p:sp>
        <p:nvSpPr>
          <p:cNvPr id="101" name="Содержимое 2"/>
          <p:cNvSpPr txBox="1"/>
          <p:nvPr>
            <p:ph type="body" idx="1"/>
          </p:nvPr>
        </p:nvSpPr>
        <p:spPr>
          <a:xfrm>
            <a:off x="539551" y="1340768"/>
            <a:ext cx="8229601" cy="4709160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/>
            <a:r xmlns:a="http://schemas.openxmlformats.org/drawingml/2006/main">
              <a:t>Введення;</a:t>
            </a:r>
          </a:p>
          <a:p>
            <a:pPr xmlns:a="http://schemas.openxmlformats.org/drawingml/2006/main"/>
            <a:r xmlns:a="http://schemas.openxmlformats.org/drawingml/2006/main">
              <a:t>Захворювання СНЩС:</a:t>
            </a:r>
          </a:p>
          <a:p>
            <a:pPr xmlns:a="http://schemas.openxmlformats.org/drawingml/2006/main">
              <a:buSzTx/>
              <a:buFont typeface="Wingdings 2"/>
              <a:buNone/>
            </a:pPr>
            <a:r xmlns:a="http://schemas.openxmlformats.org/drawingml/2006/main">
              <a:t>Причини</a:t>
            </a:r>
          </a:p>
          <a:p>
            <a:pPr xmlns:a="http://schemas.openxmlformats.org/drawingml/2006/main">
              <a:buSzTx/>
              <a:buFont typeface="Wingdings 2"/>
              <a:buNone/>
            </a:pPr>
            <a:r xmlns:a="http://schemas.openxmlformats.org/drawingml/2006/main">
              <a:t>Симптоми.</a:t>
            </a:r>
          </a:p>
          <a:p>
            <a:pPr xmlns:a="http://schemas.openxmlformats.org/drawingml/2006/main"/>
            <a:r xmlns:a="http://schemas.openxmlformats.org/drawingml/2006/main">
              <a:t>Основні види захворювань та пошкоджень СНЩС;</a:t>
            </a:r>
          </a:p>
          <a:p>
            <a:pPr xmlns:a="http://schemas.openxmlformats.org/drawingml/2006/main"/>
            <a:r xmlns:a="http://schemas.openxmlformats.org/drawingml/2006/main">
              <a:t>Висновок;</a:t>
            </a:r>
          </a:p>
          <a:p>
            <a:pPr xmlns:a="http://schemas.openxmlformats.org/drawingml/2006/main"/>
            <a:r xmlns:a="http://schemas.openxmlformats.org/drawingml/2006/main">
              <a:t>Список використаної литературы.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circl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6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01" grpId="1"/>
      <p:bldP build="whole" bldLvl="1" animBg="1" rev="0" advAuto="0" spid="100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Заголовок 1"/>
          <p:cNvSpPr txBox="1"/>
          <p:nvPr>
            <p:ph type="title"/>
          </p:nvPr>
        </p:nvSpPr>
        <p:spPr>
          <a:xfrm>
            <a:off x="457200" y="320040"/>
            <a:ext cx="7239000" cy="876713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/>
            <a:r xmlns:a="http://schemas.openxmlformats.org/drawingml/2006/main">
              <a:t>Вступ:</a:t>
            </a:r>
          </a:p>
        </p:txBody>
      </p:sp>
      <p:sp>
        <p:nvSpPr>
          <p:cNvPr id="104" name="Содержимое 2"/>
          <p:cNvSpPr txBox="1"/>
          <p:nvPr>
            <p:ph type="body" idx="1"/>
          </p:nvPr>
        </p:nvSpPr>
        <p:spPr>
          <a:xfrm>
            <a:off x="214281" y="1428735"/>
            <a:ext cx="8143934" cy="5040562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>
              <a:defRPr b="1" sz="2400"/>
            </a:pPr>
            <a:r xmlns:a="http://schemas.openxmlformats.org/drawingml/2006/main">
              <a:t>Однією із значних проблем у сучасній стоматології є своєчасна діагностика патології скронево-нижньощелепного суглоба (СНЩС), що займає за частотою третє місце після карієсу та захворювань пародонту.</a:t>
            </a:r>
          </a:p>
          <a:p>
            <a:pPr xmlns:a="http://schemas.openxmlformats.org/drawingml/2006/main">
              <a:defRPr sz="2400"/>
            </a:pPr>
            <a:r xmlns:a="http://schemas.openxmlformats.org/drawingml/2006/main">
              <a:t>Діагностика та лікування патології СНЩС неможливі без чіткого уявлення про анатомічну будову, фізіологію та рентгеноанатомію самого зчленування та оточуючих його тканин.</a:t>
            </a:r>
          </a:p>
          <a:p>
            <a:pPr xmlns:a="http://schemas.openxmlformats.org/drawingml/2006/main">
              <a:defRPr sz="2400"/>
            </a:pPr>
            <a:r xmlns:a="http://schemas.openxmlformats.org/drawingml/2006/main">
              <a:t>Це дуже важливо, особливо для здійснення хірургічних та консервативних заходів при лікуванні пацієнтів із патологією СНЩС.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warp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365104"/>
            <a:ext cx="2958153" cy="2348881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Содержимое 2"/>
          <p:cNvSpPr txBox="1"/>
          <p:nvPr>
            <p:ph type="body" idx="1"/>
          </p:nvPr>
        </p:nvSpPr>
        <p:spPr>
          <a:xfrm>
            <a:off x="539551" y="1052736"/>
            <a:ext cx="7488834" cy="5069200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>
              <a:lnSpc>
                <a:spcPct val="90000"/>
              </a:lnSpc>
              <a:defRPr sz="2700">
                <a:solidFill>
                  <a:srgbClr val="234271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</a:defRPr>
            </a:pPr>
            <a:r xmlns:a="http://schemas.openxmlformats.org/drawingml/2006/main">
              <a:t>СНЩС</a:t>
            </a:r>
            <a:r xmlns:a="http://schemas.openxmlformats.org/drawingml/2006/main">
              <a:rPr sz="2400">
                <a:solidFill>
                  <a:srgbClr val="2F5897"/>
                </a:solidFill>
              </a:rPr>
              <a:t> </a:t>
            </a:r>
            <a:r xmlns:a="http://schemas.openxmlformats.org/drawingml/2006/main">
              <a:rPr sz="2400">
                <a:solidFill>
                  <a:srgbClr val="000000"/>
                </a:solidFill>
              </a:rPr>
              <a:t>є надзвичайно важливою анатомічною освітою, що відповідає за відкривання рота. Завдяки цьому можливе здійснення таких життєво важливих функцій як </a:t>
            </a:r>
            <a:r xmlns:a="http://schemas.openxmlformats.org/drawingml/2006/main">
              <a:rPr b="1" sz="2400">
                <a:solidFill>
                  <a:srgbClr val="000000"/>
                </a:solidFill>
              </a:rPr>
              <a:t>зовнішнє дихання </a:t>
            </a:r>
            <a:r xmlns:a="http://schemas.openxmlformats.org/drawingml/2006/main">
              <a:rPr sz="2400">
                <a:solidFill>
                  <a:srgbClr val="000000"/>
                </a:solidFill>
              </a:rPr>
              <a:t>і </a:t>
            </a:r>
            <a:r xmlns:a="http://schemas.openxmlformats.org/drawingml/2006/main">
              <a:rPr b="1" sz="2400">
                <a:solidFill>
                  <a:srgbClr val="000000"/>
                </a:solidFill>
              </a:rPr>
              <a:t>харчування </a:t>
            </a:r>
            <a:r xmlns:a="http://schemas.openxmlformats.org/drawingml/2006/main">
              <a:rPr sz="2400">
                <a:solidFill>
                  <a:srgbClr val="000000"/>
                </a:solidFill>
              </a:rPr>
              <a:t>, а також </a:t>
            </a:r>
            <a:r xmlns:a="http://schemas.openxmlformats.org/drawingml/2006/main">
              <a:rPr b="1" sz="2400">
                <a:solidFill>
                  <a:srgbClr val="000000"/>
                </a:solidFill>
              </a:rPr>
              <a:t>речеобразование </a:t>
            </a:r>
            <a:r xmlns:a="http://schemas.openxmlformats.org/drawingml/2006/main">
              <a:rPr sz="2400">
                <a:solidFill>
                  <a:srgbClr val="000000"/>
                </a:solidFill>
              </a:rPr>
              <a:t>. Складна будова, що дозволяє обом СНЩС здійснювати рухи в трьох площинах, зумовлює високу чутливість до різного роду запальних та травматичних уражень. Крім того, наявність у суглобових головках зон зростання, що забезпечують розвиток нижньої щелепи, несе у себе ризик порушення цього процесу.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warp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Содержимое 3"/>
          <p:cNvSpPr txBox="1"/>
          <p:nvPr>
            <p:ph type="body" idx="1"/>
          </p:nvPr>
        </p:nvSpPr>
        <p:spPr>
          <a:xfrm>
            <a:off x="-1" y="1142984"/>
            <a:ext cx="8784978" cy="3384377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>
              <a:defRPr b="1" sz="2400"/>
            </a:pPr>
            <a:r xmlns:a="http://schemas.openxmlformats.org/drawingml/2006/main">
              <a:t>(лат. </a:t>
            </a:r>
            <a:r xmlns:a="http://schemas.openxmlformats.org/drawingml/2006/main">
              <a:rPr i="1">
                <a:solidFill>
                  <a:srgbClr val="A0ADD2"/>
                </a:solidFill>
              </a:rPr>
              <a:t>articulátio temporomandibuláris </a:t>
            </a:r>
            <a:r xmlns:a="http://schemas.openxmlformats.org/drawingml/2006/main">
              <a:t>) - парний діартроз на черепі, що з'єднує нижню щелепу з основою черепа. Утворений головкою нижньощелепної кістки та нижньощелепної ямкою скроневої кістки. Унікальним утворенням суглоба є внутрішньосуглобовий волокнистий хрящ (лат. díscus articuláris), який зростаючись із капсулою суглоба поділяє порожнину суглобової капсули на два відокремлені відділи.</a:t>
            </a:r>
          </a:p>
        </p:txBody>
      </p:sp>
      <p:sp>
        <p:nvSpPr>
          <p:cNvPr id="110" name="Заголовок 1"/>
          <p:cNvSpPr txBox="1"/>
          <p:nvPr>
            <p:ph type="title"/>
          </p:nvPr>
        </p:nvSpPr>
        <p:spPr>
          <a:xfrm>
            <a:off x="357158" y="214290"/>
            <a:ext cx="8001056" cy="82294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 xmlns:a="http://schemas.openxmlformats.org/drawingml/2006/main"/>
            <a:r xmlns:a="http://schemas.openxmlformats.org/drawingml/2006/main">
              <a:t>Скронево-нижньощелепний суглоб</a:t>
            </a:r>
          </a:p>
        </p:txBody>
      </p:sp>
      <p:pic>
        <p:nvPicPr>
          <p:cNvPr id="111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67743" y="4369446"/>
            <a:ext cx="5120890" cy="2488554"/>
          </a:xfrm>
          <a:prstGeom prst="rect">
            <a:avLst/>
          </a:prstGeom>
          <a:ln w="12700">
            <a:miter lim="400000"/>
          </a:ln>
          <a:effectLst>
            <a:reflection blurRad="0" stA="52000" stPos="0" endA="0" endPos="40000" dist="0" dir="5400000" fadeDir="5400000" sx="100000" sy="-100000" kx="0" ky="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warp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Class="entr" nodeType="afterEffect" presetSubtype="16" presetID="4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11" dur="3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Class="entr" nodeType="afterEffect" presetSubtype="16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0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Class="entr" nodeType="withEffect" presetSubtype="16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1" grpId="2"/>
      <p:bldP build="p" bldLvl="1" animBg="1" rev="0" advAuto="0" spid="109" grpId="3"/>
      <p:bldP build="whole" bldLvl="1" animBg="1" rev="0" advAuto="0" spid="110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00042"/>
            <a:ext cx="5004049" cy="5040561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Прямоугольник 4"/>
          <p:cNvSpPr txBox="1"/>
          <p:nvPr/>
        </p:nvSpPr>
        <p:spPr>
          <a:xfrm>
            <a:off x="5046348" y="142851"/>
            <a:ext cx="4051933" cy="6289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xmlns:a="http://schemas.openxmlformats.org/drawingml/2006/main">
              <a:defRPr b="1" sz="2200"/>
            </a:pPr>
            <a:r xmlns:a="http://schemas.openxmlformats.org/drawingml/2006/main">
              <a:t>1. Нижня щелепа</a:t>
            </a:r>
          </a:p>
          <a:p>
            <a:pPr xmlns:a="http://schemas.openxmlformats.org/drawingml/2006/main">
              <a:defRPr b="1" sz="2200"/>
            </a:pPr>
            <a:r xmlns:a="http://schemas.openxmlformats.org/drawingml/2006/main">
              <a:t>2. Шило-щелепна зв'язка</a:t>
            </a:r>
          </a:p>
          <a:p>
            <a:pPr xmlns:a="http://schemas.openxmlformats.org/drawingml/2006/main">
              <a:defRPr b="1" sz="2200"/>
            </a:pPr>
            <a:r xmlns:a="http://schemas.openxmlformats.org/drawingml/2006/main">
              <a:t>3. Шилоподібний відросток</a:t>
            </a:r>
          </a:p>
          <a:p>
            <a:pPr xmlns:a="http://schemas.openxmlformats.org/drawingml/2006/main">
              <a:defRPr b="1" sz="2200"/>
            </a:pPr>
            <a:r xmlns:a="http://schemas.openxmlformats.org/drawingml/2006/main">
              <a:t>4. Зовнішній слуховий отвір</a:t>
            </a:r>
          </a:p>
          <a:p>
            <a:pPr xmlns:a="http://schemas.openxmlformats.org/drawingml/2006/main">
              <a:defRPr b="1" sz="2200"/>
            </a:pPr>
            <a:r xmlns:a="http://schemas.openxmlformats.org/drawingml/2006/main">
              <a:t>5. Соскоподібний відросток</a:t>
            </a:r>
          </a:p>
          <a:p>
            <a:pPr xmlns:a="http://schemas.openxmlformats.org/drawingml/2006/main">
              <a:defRPr b="1" sz="2200"/>
            </a:pPr>
            <a:r xmlns:a="http://schemas.openxmlformats.org/drawingml/2006/main">
              <a:t>6. Суглобова капсула</a:t>
            </a:r>
          </a:p>
          <a:p>
            <a:pPr xmlns:a="http://schemas.openxmlformats.org/drawingml/2006/main">
              <a:defRPr b="1" sz="2200"/>
            </a:pPr>
            <a:r xmlns:a="http://schemas.openxmlformats.org/drawingml/2006/main">
              <a:t>7. Верхня суглобова порожнина</a:t>
            </a:r>
          </a:p>
          <a:p>
            <a:pPr xmlns:a="http://schemas.openxmlformats.org/drawingml/2006/main">
              <a:defRPr b="1" sz="2200"/>
            </a:pPr>
            <a:r xmlns:a="http://schemas.openxmlformats.org/drawingml/2006/main">
              <a:t>8. Нижньощелепна ямка</a:t>
            </a:r>
          </a:p>
          <a:p>
            <a:pPr xmlns:a="http://schemas.openxmlformats.org/drawingml/2006/main">
              <a:defRPr b="1" sz="2200"/>
            </a:pPr>
            <a:r xmlns:a="http://schemas.openxmlformats.org/drawingml/2006/main">
              <a:t>9. Суглобовий диск</a:t>
            </a:r>
          </a:p>
          <a:p>
            <a:pPr xmlns:a="http://schemas.openxmlformats.org/drawingml/2006/main">
              <a:defRPr b="1" sz="2200"/>
            </a:pPr>
            <a:r xmlns:a="http://schemas.openxmlformats.org/drawingml/2006/main">
              <a:t>10. Нижня суглобова порожнина</a:t>
            </a:r>
          </a:p>
          <a:p>
            <a:pPr xmlns:a="http://schemas.openxmlformats.org/drawingml/2006/main">
              <a:defRPr b="1" sz="2200"/>
            </a:pPr>
            <a:r xmlns:a="http://schemas.openxmlformats.org/drawingml/2006/main">
              <a:t>11. Суглобовий горбок</a:t>
            </a:r>
          </a:p>
          <a:p>
            <a:pPr xmlns:a="http://schemas.openxmlformats.org/drawingml/2006/main">
              <a:defRPr b="1" sz="2200"/>
            </a:pPr>
            <a:r xmlns:a="http://schemas.openxmlformats.org/drawingml/2006/main">
              <a:t>12. Латеральний крилоподібний м'яз</a:t>
            </a:r>
          </a:p>
          <a:p>
            <a:pPr xmlns:a="http://schemas.openxmlformats.org/drawingml/2006/main">
              <a:defRPr b="1" sz="2200"/>
            </a:pPr>
            <a:r xmlns:a="http://schemas.openxmlformats.org/drawingml/2006/main">
              <a:t>13. Вінцевий відросток</a:t>
            </a:r>
          </a:p>
          <a:p>
            <a:pPr xmlns:a="http://schemas.openxmlformats.org/drawingml/2006/main">
              <a:defRPr b="1" sz="2200"/>
            </a:pPr>
            <a:r xmlns:a="http://schemas.openxmlformats.org/drawingml/2006/main">
              <a:t>14. Виростковий відросток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mph" nodeType="afterEffect" presetSubtype="0" presetID="8" grpId="1" fill="hold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24128" y="1196751"/>
            <a:ext cx="2929509" cy="2929509"/>
          </a:xfrm>
          <a:prstGeom prst="rect">
            <a:avLst/>
          </a:prstGeom>
          <a:ln w="12700">
            <a:miter lim="400000"/>
          </a:ln>
          <a:effectLst>
            <a:reflection blurRad="0" stA="50000" stPos="0" endA="0" endPos="40000" dist="0" dir="5400000" fadeDir="5400000" sx="100000" sy="-100000" kx="0" ky="0" algn="bl" rotWithShape="0"/>
          </a:effectLst>
        </p:spPr>
      </p:pic>
      <p:sp>
        <p:nvSpPr>
          <p:cNvPr id="117" name="Содержимое 2"/>
          <p:cNvSpPr txBox="1"/>
          <p:nvPr>
            <p:ph type="body" idx="1"/>
          </p:nvPr>
        </p:nvSpPr>
        <p:spPr>
          <a:xfrm>
            <a:off x="467543" y="1124744"/>
            <a:ext cx="5328594" cy="4709160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>
              <a:lnSpc>
                <a:spcPct val="90000"/>
              </a:lnSpc>
              <a:defRPr b="1" sz="2400"/>
            </a:pPr>
            <a:r xmlns:a="http://schemas.openxmlformats.org/drawingml/2006/main">
              <a:t>Захворювання СНЩС за своєю частотністю стоять після хвороб пародонту та карієсу.</a:t>
            </a:r>
          </a:p>
          <a:p>
            <a:pPr xmlns:a="http://schemas.openxmlformats.org/drawingml/2006/main">
              <a:lnSpc>
                <a:spcPct val="90000"/>
              </a:lnSpc>
              <a:buSzTx/>
              <a:buFont typeface="Wingdings 2"/>
              <a:buNone/>
              <a:defRPr b="1" sz="2400"/>
            </a:pPr>
            <a:r xmlns:a="http://schemas.openxmlformats.org/drawingml/2006/main">
              <a:t> </a:t>
            </a:r>
          </a:p>
          <a:p>
            <a:pPr xmlns:a="http://schemas.openxmlformats.org/drawingml/2006/main">
              <a:lnSpc>
                <a:spcPct val="90000"/>
              </a:lnSpc>
              <a:defRPr b="1" sz="2400"/>
            </a:pPr>
            <a:r xmlns:a="http://schemas.openxmlformats.org/drawingml/2006/main">
              <a:t>Симптоми захворювання СНЩС спостерігають у себе до 40% людей, але не кожен звертається за медичною допомогою. Ця цифра не випадкова, адже скронево-нижньощелепний суглоб – один із самих використовуваних в організмі людини.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Заголовок 1"/>
          <p:cNvSpPr txBox="1"/>
          <p:nvPr>
            <p:ph type="title"/>
          </p:nvPr>
        </p:nvSpPr>
        <p:spPr>
          <a:xfrm>
            <a:off x="457200" y="320040"/>
            <a:ext cx="7239000" cy="948721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/>
            <a:r xmlns:a="http://schemas.openxmlformats.org/drawingml/2006/main">
              <a:t>Причини:</a:t>
            </a:r>
          </a:p>
        </p:txBody>
      </p:sp>
      <p:sp>
        <p:nvSpPr>
          <p:cNvPr id="120" name="Содержимое 2"/>
          <p:cNvSpPr txBox="1"/>
          <p:nvPr>
            <p:ph type="body" idx="1"/>
          </p:nvPr>
        </p:nvSpPr>
        <p:spPr>
          <a:xfrm>
            <a:off x="467543" y="1412776"/>
            <a:ext cx="8280922" cy="4709160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>
              <a:defRPr b="1"/>
            </a:pPr>
            <a:r xmlns:a="http://schemas.openxmlformats.org/drawingml/2006/main">
              <a:t>Стрес (перенапруга, сильне стискування зубів)</a:t>
            </a:r>
          </a:p>
          <a:p>
            <a:pPr xmlns:a="http://schemas.openxmlformats.org/drawingml/2006/main">
              <a:defRPr b="1"/>
            </a:pPr>
            <a:r xmlns:a="http://schemas.openxmlformats.org/drawingml/2006/main">
              <a:t>Травма щелепи (переломи лицьових кісток та щелепи)</a:t>
            </a:r>
          </a:p>
          <a:p>
            <a:pPr xmlns:a="http://schemas.openxmlformats.org/drawingml/2006/main">
              <a:defRPr b="1"/>
            </a:pPr>
            <a:r xmlns:a="http://schemas.openxmlformats.org/drawingml/2006/main">
              <a:t>Ендокринні, обмінні порушення, інфекційні захворювання</a:t>
            </a:r>
          </a:p>
          <a:p>
            <a:pPr xmlns:a="http://schemas.openxmlformats.org/drawingml/2006/main">
              <a:defRPr b="1"/>
            </a:pPr>
            <a:r xmlns:a="http://schemas.openxmlformats.org/drawingml/2006/main">
              <a:t>Надмірні фізичні навантаження</a:t>
            </a:r>
          </a:p>
          <a:p>
            <a:pPr xmlns:a="http://schemas.openxmlformats.org/drawingml/2006/main">
              <a:defRPr b="1"/>
            </a:pPr>
            <a:r xmlns:a="http://schemas.openxmlformats.org/drawingml/2006/main">
              <a:t>Шкідливі звички (гризти нігті, неправильно тримати телефон тощо)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pull dir="u"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 txBox="1"/>
          <p:nvPr>
            <p:ph type="title"/>
          </p:nvPr>
        </p:nvSpPr>
        <p:spPr>
          <a:xfrm>
            <a:off x="467543" y="404664"/>
            <a:ext cx="8229601" cy="1143001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 defTabSz="694944">
              <a:defRPr sz="2584"/>
            </a:pPr>
            <a:r xmlns:a="http://schemas.openxmlformats.org/drawingml/2006/main">
              <a:t>Симптоми захворювань скронево-нижньощелепного суглоба:</a:t>
            </a:r>
            <a:br xmlns:a="http://schemas.openxmlformats.org/drawingml/2006/main"/>
          </a:p>
        </p:txBody>
      </p:sp>
      <p:sp>
        <p:nvSpPr>
          <p:cNvPr id="123" name="Содержимое 2"/>
          <p:cNvSpPr txBox="1"/>
          <p:nvPr>
            <p:ph type="body" idx="1"/>
          </p:nvPr>
        </p:nvSpPr>
        <p:spPr>
          <a:xfrm>
            <a:off x="323527" y="1340768"/>
            <a:ext cx="8229601" cy="4709160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>
              <a:defRPr b="1"/>
            </a:pPr>
            <a:r xmlns:a="http://schemas.openxmlformats.org/drawingml/2006/main">
              <a:t>Головний біль, спазми в лицьових м'язах та області щелепи</a:t>
            </a:r>
          </a:p>
          <a:p>
            <a:pPr xmlns:a="http://schemas.openxmlformats.org/drawingml/2006/main">
              <a:defRPr b="1"/>
            </a:pPr>
            <a:r xmlns:a="http://schemas.openxmlformats.org/drawingml/2006/main">
              <a:t>Клацання, хрускіт, скрегіт при русі щелепи</a:t>
            </a:r>
          </a:p>
          <a:p>
            <a:pPr xmlns:a="http://schemas.openxmlformats.org/drawingml/2006/main">
              <a:defRPr b="1"/>
            </a:pPr>
            <a:r xmlns:a="http://schemas.openxmlformats.org/drawingml/2006/main">
              <a:t>Біль, закладеність та дзвін у вухах</a:t>
            </a:r>
          </a:p>
          <a:p>
            <a:pPr xmlns:a="http://schemas.openxmlformats.org/drawingml/2006/main">
              <a:defRPr b="1"/>
            </a:pPr>
            <a:r xmlns:a="http://schemas.openxmlformats.org/drawingml/2006/main">
              <a:t>Збільшення підщелепних лімфатичних вузлів</a:t>
            </a:r>
          </a:p>
          <a:p>
            <a:pPr xmlns:a="http://schemas.openxmlformats.org/drawingml/2006/main">
              <a:defRPr b="1"/>
            </a:pPr>
            <a:r xmlns:a="http://schemas.openxmlformats.org/drawingml/2006/main">
              <a:t>Запаморочення</a:t>
            </a:r>
          </a:p>
        </p:txBody>
      </p:sp>
      <p:pic>
        <p:nvPicPr>
          <p:cNvPr id="12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0" t="11354" r="0" b="18849"/>
          <a:stretch>
            <a:fillRect/>
          </a:stretch>
        </p:blipFill>
        <p:spPr>
          <a:xfrm>
            <a:off x="3995937" y="4063843"/>
            <a:ext cx="3600401" cy="18736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strips dir="ld"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2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mph" nodeType="afterEffect" presetSubtype="0" presetID="8" grpId="2" fill="hold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4" grpId="2"/>
      <p:bldP build="whole" bldLvl="1" animBg="1" rev="0" advAuto="0" spid="12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Заголовок 1"/>
          <p:cNvSpPr txBox="1"/>
          <p:nvPr>
            <p:ph type="title"/>
          </p:nvPr>
        </p:nvSpPr>
        <p:spPr>
          <a:xfrm>
            <a:off x="287015" y="404664"/>
            <a:ext cx="8856986" cy="1656185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 defTabSz="804672">
              <a:defRPr sz="2816"/>
            </a:pPr>
            <a:r xmlns:a="http://schemas.openxmlformats.org/drawingml/2006/main">
              <a:t>Методи обстеження </a:t>
            </a:r>
            <a:br xmlns:a="http://schemas.openxmlformats.org/drawingml/2006/main"/>
            <a:r xmlns:a="http://schemas.openxmlformats.org/drawingml/2006/main">
              <a:t>пацієнтів з патологією </a:t>
            </a:r>
            <a:br xmlns:a="http://schemas.openxmlformats.org/drawingml/2006/main"/>
            <a:r xmlns:a="http://schemas.openxmlformats.org/drawingml/2006/main">
              <a:t>скронево-нижньощелепного </a:t>
            </a:r>
            <a:br xmlns:a="http://schemas.openxmlformats.org/drawingml/2006/main"/>
            <a:r xmlns:a="http://schemas.openxmlformats.org/drawingml/2006/main">
              <a:t>суглоба:</a:t>
            </a:r>
          </a:p>
        </p:txBody>
      </p:sp>
      <p:sp>
        <p:nvSpPr>
          <p:cNvPr id="127" name="Содержимое 2"/>
          <p:cNvSpPr txBox="1"/>
          <p:nvPr>
            <p:ph type="body" idx="1"/>
          </p:nvPr>
        </p:nvSpPr>
        <p:spPr>
          <a:xfrm>
            <a:off x="467543" y="2204864"/>
            <a:ext cx="8229601" cy="3368393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/>
            <a:r xmlns:a="http://schemas.openxmlformats.org/drawingml/2006/main">
              <a:t>Клінічний метод;</a:t>
            </a:r>
          </a:p>
          <a:p>
            <a:pPr xmlns:a="http://schemas.openxmlformats.org/drawingml/2006/main"/>
            <a:r xmlns:a="http://schemas.openxmlformats.org/drawingml/2006/main">
              <a:t>Метод променевої діагностики (рентгенологічний та магнітно-резонансна томографія);</a:t>
            </a:r>
          </a:p>
          <a:p>
            <a:pPr xmlns:a="http://schemas.openxmlformats.org/drawingml/2006/main"/>
            <a:r xmlns:a="http://schemas.openxmlformats.org/drawingml/2006/main">
              <a:t>Функціональні методи (електроміографія жувальних м'язів та аксіографія).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warp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Заголовок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400"/>
            </a:lvl1pPr>
          </a:lstStyle>
          <a:p>
            <a:pPr xmlns:a="http://schemas.openxmlformats.org/drawingml/2006/main"/>
            <a:r xmlns:a="http://schemas.openxmlformats.org/drawingml/2006/main">
              <a:t>Клінічне обстеження пацієнта:</a:t>
            </a:r>
          </a:p>
        </p:txBody>
      </p:sp>
      <p:sp>
        <p:nvSpPr>
          <p:cNvPr id="130" name="Содержимое 2"/>
          <p:cNvSpPr txBox="1"/>
          <p:nvPr>
            <p:ph type="body" idx="1"/>
          </p:nvPr>
        </p:nvSpPr>
        <p:spPr>
          <a:xfrm>
            <a:off x="457200" y="1609415"/>
            <a:ext cx="7239000" cy="4846322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>
              <a:lnSpc>
                <a:spcPct val="90000"/>
              </a:lnSpc>
              <a:defRPr sz="2400"/>
            </a:pPr>
            <a:r xmlns:a="http://schemas.openxmlformats.org/drawingml/2006/main">
              <a:t>1) з'ясування історії захворювання, скарг та симптомів, пошук етіологічних факторів, які з'ясовуються при опитуванні пацієнта;</a:t>
            </a:r>
          </a:p>
          <a:p>
            <a:pPr xmlns:a="http://schemas.openxmlformats.org/drawingml/2006/main">
              <a:lnSpc>
                <a:spcPct val="90000"/>
              </a:lnSpc>
              <a:defRPr sz="2400"/>
            </a:pPr>
            <a:r xmlns:a="http://schemas.openxmlformats.org/drawingml/2006/main">
              <a:t>2) огляд та пальпація області СНЩС та жувальних м'язів, визначення обсягу відкривання рота та характеру руху нижньої щелепи;</a:t>
            </a:r>
          </a:p>
          <a:p>
            <a:pPr xmlns:a="http://schemas.openxmlformats.org/drawingml/2006/main">
              <a:lnSpc>
                <a:spcPct val="90000"/>
              </a:lnSpc>
              <a:defRPr sz="2400"/>
            </a:pPr>
            <a:r xmlns:a="http://schemas.openxmlformats.org/drawingml/2006/main">
              <a:t>3) аналіз статичної оклюзії для виявлення деформації зубних рядів у дистальних та фронтальних відділах та динамічної оклюзії для визначення латеро-, про- або медіотрузійних контактів на зубах-антагоністах.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warp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1560" y="404664"/>
            <a:ext cx="7707428" cy="5832648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92100" dist="139700" dir="270000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warp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Заголовок 1"/>
          <p:cNvSpPr txBox="1"/>
          <p:nvPr>
            <p:ph type="title"/>
          </p:nvPr>
        </p:nvSpPr>
        <p:spPr>
          <a:xfrm>
            <a:off x="642909" y="285727"/>
            <a:ext cx="7239001" cy="965822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pPr xmlns:a="http://schemas.openxmlformats.org/drawingml/2006/main"/>
            <a:r xmlns:a="http://schemas.openxmlformats.org/drawingml/2006/main">
              <a:t>Місце розташування суглоба нижньої щелепи</a:t>
            </a:r>
          </a:p>
        </p:txBody>
      </p:sp>
      <p:sp>
        <p:nvSpPr>
          <p:cNvPr id="135" name="Содержимое 2"/>
          <p:cNvSpPr txBox="1"/>
          <p:nvPr>
            <p:ph type="body" idx="1"/>
          </p:nvPr>
        </p:nvSpPr>
        <p:spPr>
          <a:xfrm>
            <a:off x="-1" y="1196751"/>
            <a:ext cx="5940154" cy="525658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defRPr sz="1800"/>
            </a:pPr>
          </a:p>
          <a:p>
            <a:pPr xmlns:a="http://schemas.openxmlformats.org/drawingml/2006/main">
              <a:lnSpc>
                <a:spcPct val="80000"/>
              </a:lnSpc>
              <a:defRPr sz="1800"/>
            </a:pPr>
            <a:r xmlns:a="http://schemas.openxmlformats.org/drawingml/2006/main">
              <a:t>Ви можете виконати тест суглобів нижньої щелепи. Для цього помістіть мізинці обох рук у слухові проходи подушечкою пальця вперед. Натисніть подушечками мізинців на передню стінку слухових проходів і кілька разів повільно повністю відкрийте і закрийте рот. При цьому Ви відчуєте рух суглобових головок уперед та назад. При дисфункції переміщення правої та лівої головок відбувається:</a:t>
            </a:r>
          </a:p>
          <a:p>
            <a:pPr>
              <a:lnSpc>
                <a:spcPct val="80000"/>
              </a:lnSpc>
              <a:defRPr sz="1800"/>
            </a:pPr>
          </a:p>
          <a:p>
            <a:pPr xmlns:a="http://schemas.openxmlformats.org/drawingml/2006/main">
              <a:lnSpc>
                <a:spcPct val="80000"/>
              </a:lnSpc>
              <a:defRPr sz="1800"/>
            </a:pPr>
            <a:r xmlns:a="http://schemas.openxmlformats.org/drawingml/2006/main">
              <a:t>1. з різною швидкістю</a:t>
            </a:r>
          </a:p>
          <a:p>
            <a:pPr>
              <a:lnSpc>
                <a:spcPct val="80000"/>
              </a:lnSpc>
              <a:defRPr sz="1800"/>
            </a:pPr>
          </a:p>
          <a:p>
            <a:pPr xmlns:a="http://schemas.openxmlformats.org/drawingml/2006/main">
              <a:lnSpc>
                <a:spcPct val="80000"/>
              </a:lnSpc>
              <a:defRPr sz="1800"/>
            </a:pPr>
            <a:r xmlns:a="http://schemas.openxmlformats.org/drawingml/2006/main">
              <a:t>2. на різну величину</a:t>
            </a:r>
          </a:p>
          <a:p>
            <a:pPr>
              <a:lnSpc>
                <a:spcPct val="80000"/>
              </a:lnSpc>
              <a:defRPr sz="1800"/>
            </a:pPr>
          </a:p>
          <a:p>
            <a:pPr xmlns:a="http://schemas.openxmlformats.org/drawingml/2006/main">
              <a:lnSpc>
                <a:spcPct val="80000"/>
              </a:lnSpc>
              <a:defRPr sz="1800"/>
            </a:pPr>
            <a:r xmlns:a="http://schemas.openxmlformats.org/drawingml/2006/main">
              <a:t>3. з хрустом</a:t>
            </a:r>
          </a:p>
          <a:p>
            <a:pPr>
              <a:lnSpc>
                <a:spcPct val="80000"/>
              </a:lnSpc>
              <a:defRPr sz="1800"/>
            </a:pPr>
          </a:p>
          <a:p>
            <a:pPr xmlns:a="http://schemas.openxmlformats.org/drawingml/2006/main">
              <a:lnSpc>
                <a:spcPct val="80000"/>
              </a:lnSpc>
              <a:defRPr sz="1800"/>
            </a:pPr>
            <a:r xmlns:a="http://schemas.openxmlformats.org/drawingml/2006/main">
              <a:t>4. з болем.</a:t>
            </a:r>
          </a:p>
        </p:txBody>
      </p:sp>
      <p:pic>
        <p:nvPicPr>
          <p:cNvPr id="136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00760" y="2143116"/>
            <a:ext cx="2895601" cy="33337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pull dir="d"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mph" nodeType="afterEffect" presetSubtype="0" presetID="8" grpId="1" fill="hold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6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Заголовок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400"/>
            </a:lvl1pPr>
          </a:lstStyle>
          <a:p>
            <a:pPr xmlns:a="http://schemas.openxmlformats.org/drawingml/2006/main"/>
            <a:r xmlns:a="http://schemas.openxmlformats.org/drawingml/2006/main">
              <a:t>Самостійна перевірка нижньощелепних суглобів:</a:t>
            </a:r>
          </a:p>
        </p:txBody>
      </p:sp>
      <p:sp>
        <p:nvSpPr>
          <p:cNvPr id="139" name="Содержимое 2"/>
          <p:cNvSpPr txBox="1"/>
          <p:nvPr>
            <p:ph type="body" idx="1"/>
          </p:nvPr>
        </p:nvSpPr>
        <p:spPr>
          <a:xfrm>
            <a:off x="457200" y="1609415"/>
            <a:ext cx="7239000" cy="4846322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/>
            <a:r xmlns:a="http://schemas.openxmlformats.org/drawingml/2006/main">
              <a:t>М'язові симптоми</a:t>
            </a:r>
          </a:p>
        </p:txBody>
      </p:sp>
      <p:pic>
        <p:nvPicPr>
          <p:cNvPr id="140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76056" y="1916832"/>
            <a:ext cx="3810001" cy="3400426"/>
          </a:xfrm>
          <a:prstGeom prst="rect">
            <a:avLst/>
          </a:prstGeom>
          <a:ln w="12700">
            <a:miter lim="400000"/>
          </a:ln>
        </p:spPr>
      </p:pic>
      <p:sp>
        <p:nvSpPr>
          <p:cNvPr id="141" name="Прямоугольник 4"/>
          <p:cNvSpPr txBox="1"/>
          <p:nvPr/>
        </p:nvSpPr>
        <p:spPr>
          <a:xfrm>
            <a:off x="441256" y="2204864"/>
            <a:ext cx="4480561" cy="4091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xmlns:a="http://schemas.openxmlformats.org/drawingml/2006/main" marL="342900" indent="-342900">
              <a:buSzPct val="100000"/>
              <a:buAutoNum type="arabicPeriod" startAt="1"/>
            </a:pPr>
            <a:r xmlns:a="http://schemas.openxmlformats.org/drawingml/2006/main">
              <a:t>Больові точки в м'язах обличчя (їх часто приймають за біль трійчастого нерва);</a:t>
            </a:r>
          </a:p>
          <a:p>
            <a:pPr/>
          </a:p>
          <a:p>
            <a:pPr xmlns:a="http://schemas.openxmlformats.org/drawingml/2006/main"/>
            <a:r xmlns:a="http://schemas.openxmlformats.org/drawingml/2006/main">
              <a:t>2. Втома при жуванні;</a:t>
            </a:r>
          </a:p>
          <a:p>
            <a:pPr/>
          </a:p>
          <a:p>
            <a:pPr xmlns:a="http://schemas.openxmlformats.org/drawingml/2006/main"/>
            <a:r xmlns:a="http://schemas.openxmlformats.org/drawingml/2006/main">
              <a:t>3. Жування на одній стороні за наявності повного набору зубів;</a:t>
            </a:r>
          </a:p>
          <a:p>
            <a:pPr/>
          </a:p>
          <a:p>
            <a:pPr xmlns:a="http://schemas.openxmlformats.org/drawingml/2006/main"/>
            <a:r xmlns:a="http://schemas.openxmlformats.org/drawingml/2006/main">
              <a:t>4. Болі при жуванні;</a:t>
            </a:r>
          </a:p>
          <a:p>
            <a:pPr/>
          </a:p>
          <a:p>
            <a:pPr xmlns:a="http://schemas.openxmlformats.org/drawingml/2006/main"/>
            <a:r xmlns:a="http://schemas.openxmlformats.org/drawingml/2006/main">
              <a:t>5. Недостатнє або асиметричне відкривання рота;</a:t>
            </a:r>
          </a:p>
          <a:p>
            <a:pPr/>
          </a:p>
          <a:p>
            <a:pPr xmlns:a="http://schemas.openxmlformats.org/drawingml/2006/main"/>
            <a:r xmlns:a="http://schemas.openxmlformats.org/drawingml/2006/main">
              <a:t>6. Підвищений знос зубів.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 thruBlk="1"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0" presetID="1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0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Заголовок 1"/>
          <p:cNvSpPr txBox="1"/>
          <p:nvPr>
            <p:ph type="title"/>
          </p:nvPr>
        </p:nvSpPr>
        <p:spPr>
          <a:xfrm>
            <a:off x="323527" y="116632"/>
            <a:ext cx="8229601" cy="1143001"/>
          </a:xfrm>
          <a:prstGeom prst="rect">
            <a:avLst/>
          </a:prstGeom>
        </p:spPr>
        <p:txBody>
          <a:bodyPr/>
          <a:lstStyle>
            <a:lvl1pPr>
              <a:defRPr sz="3400"/>
            </a:lvl1pPr>
          </a:lstStyle>
          <a:p>
            <a:pPr xmlns:a="http://schemas.openxmlformats.org/drawingml/2006/main"/>
            <a:r xmlns:a="http://schemas.openxmlformats.org/drawingml/2006/main">
              <a:t>Самостійна перевірка жувальних м'язів</a:t>
            </a:r>
          </a:p>
        </p:txBody>
      </p:sp>
      <p:sp>
        <p:nvSpPr>
          <p:cNvPr id="144" name="Содержимое 2"/>
          <p:cNvSpPr txBox="1"/>
          <p:nvPr>
            <p:ph type="body" idx="1"/>
          </p:nvPr>
        </p:nvSpPr>
        <p:spPr>
          <a:xfrm>
            <a:off x="3671392" y="1412776"/>
            <a:ext cx="5472608" cy="5301208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>
              <a:lnSpc>
                <a:spcPct val="80000"/>
              </a:lnSpc>
              <a:defRPr sz="1800"/>
            </a:pPr>
            <a:r xmlns:a="http://schemas.openxmlformats.org/drawingml/2006/main">
              <a:t>Ви можете виконати тест жувальних м'язів. Для цього відкрийте рот на ½ ширини і помістіть пальці правої руки від вказівного до мізинця на ліву щоку, а великий палець у рот. Таким чином, щока виявиться між вашими пальцями. В області останніх 2 зубів намацайте жувальні м'язи. Стиснувши м'язи між великим пальцем та іншими пальцями, промацайте м'язи зверху вниз або знизу вгору. Те саме зробіть лівою рукою праворуч. Оцініть таке:</a:t>
            </a:r>
          </a:p>
          <a:p>
            <a:pPr>
              <a:lnSpc>
                <a:spcPct val="80000"/>
              </a:lnSpc>
              <a:defRPr sz="1800"/>
            </a:pPr>
          </a:p>
          <a:p>
            <a:pPr xmlns:a="http://schemas.openxmlformats.org/drawingml/2006/main">
              <a:lnSpc>
                <a:spcPct val="80000"/>
              </a:lnSpc>
              <a:defRPr sz="1800"/>
            </a:pPr>
            <a:r xmlns:a="http://schemas.openxmlformats.org/drawingml/2006/main">
              <a:t>1. різницю в товщині та консистенції (напружений м'яз твердіше) м'язів праворуч і ліворуч;</a:t>
            </a:r>
          </a:p>
          <a:p>
            <a:pPr>
              <a:lnSpc>
                <a:spcPct val="80000"/>
              </a:lnSpc>
              <a:defRPr sz="1800"/>
            </a:pPr>
          </a:p>
          <a:p>
            <a:pPr xmlns:a="http://schemas.openxmlformats.org/drawingml/2006/main">
              <a:lnSpc>
                <a:spcPct val="80000"/>
              </a:lnSpc>
              <a:defRPr sz="1800"/>
            </a:pPr>
            <a:r xmlns:a="http://schemas.openxmlformats.org/drawingml/2006/main">
              <a:t>2. болючість м'язів праворуч і ліворуч.</a:t>
            </a:r>
          </a:p>
          <a:p>
            <a:pPr>
              <a:lnSpc>
                <a:spcPct val="80000"/>
              </a:lnSpc>
              <a:defRPr sz="1800"/>
            </a:pPr>
          </a:p>
          <a:p>
            <a:pPr xmlns:a="http://schemas.openxmlformats.org/drawingml/2006/main">
              <a:lnSpc>
                <a:spcPct val="80000"/>
              </a:lnSpc>
              <a:defRPr sz="1800"/>
            </a:pPr>
            <a:r xmlns:a="http://schemas.openxmlformats.org/drawingml/2006/main">
              <a:t>Якась асиметрія є однозначним критерієм дисфункції.</a:t>
            </a:r>
          </a:p>
        </p:txBody>
      </p:sp>
      <p:pic>
        <p:nvPicPr>
          <p:cNvPr id="14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1519" y="1628799"/>
            <a:ext cx="3581746" cy="34563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Заголовок 1"/>
          <p:cNvSpPr txBox="1"/>
          <p:nvPr>
            <p:ph type="title"/>
          </p:nvPr>
        </p:nvSpPr>
        <p:spPr>
          <a:xfrm>
            <a:off x="395536" y="260647"/>
            <a:ext cx="8229601" cy="1143001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/>
            <a:r xmlns:a="http://schemas.openxmlformats.org/drawingml/2006/main">
              <a:t>Променеві методи:</a:t>
            </a:r>
          </a:p>
        </p:txBody>
      </p:sp>
      <p:sp>
        <p:nvSpPr>
          <p:cNvPr id="148" name="Содержимое 2"/>
          <p:cNvSpPr txBox="1"/>
          <p:nvPr>
            <p:ph type="body" idx="1"/>
          </p:nvPr>
        </p:nvSpPr>
        <p:spPr>
          <a:xfrm>
            <a:off x="457200" y="1609415"/>
            <a:ext cx="7239000" cy="4846322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>
              <a:lnSpc>
                <a:spcPct val="80000"/>
              </a:lnSpc>
              <a:defRPr i="1" sz="2400"/>
            </a:pPr>
            <a:r xmlns:a="http://schemas.openxmlformats.org/drawingml/2006/main">
              <a:t>Рентгенографія за Пордесом у модифікації Парма та за Шюллером;</a:t>
            </a:r>
          </a:p>
          <a:p>
            <a:pPr xmlns:a="http://schemas.openxmlformats.org/drawingml/2006/main">
              <a:lnSpc>
                <a:spcPct val="80000"/>
              </a:lnSpc>
              <a:defRPr i="1" sz="2400"/>
            </a:pPr>
            <a:r xmlns:a="http://schemas.openxmlformats.org/drawingml/2006/main">
              <a:t>Томографія;</a:t>
            </a:r>
          </a:p>
          <a:p>
            <a:pPr xmlns:a="http://schemas.openxmlformats.org/drawingml/2006/main">
              <a:lnSpc>
                <a:spcPct val="80000"/>
              </a:lnSpc>
              <a:defRPr i="1" sz="2400"/>
            </a:pPr>
            <a:r xmlns:a="http://schemas.openxmlformats.org/drawingml/2006/main">
              <a:t>Зонографія;</a:t>
            </a:r>
          </a:p>
          <a:p>
            <a:pPr xmlns:a="http://schemas.openxmlformats.org/drawingml/2006/main">
              <a:lnSpc>
                <a:spcPct val="80000"/>
              </a:lnSpc>
              <a:defRPr i="1" sz="2400"/>
            </a:pPr>
            <a:r xmlns:a="http://schemas.openxmlformats.org/drawingml/2006/main">
              <a:t>Ортопантомографія;</a:t>
            </a:r>
          </a:p>
          <a:p>
            <a:pPr xmlns:a="http://schemas.openxmlformats.org/drawingml/2006/main">
              <a:lnSpc>
                <a:spcPct val="80000"/>
              </a:lnSpc>
              <a:buSzTx/>
              <a:buFont typeface="Wingdings 2"/>
              <a:buNone/>
              <a:defRPr i="1" sz="2400"/>
            </a:pPr>
            <a:r xmlns:a="http://schemas.openxmlformats.org/drawingml/2006/main">
              <a:t>Останнім часом для вивчення СНЩС впроваджуються такі високоефективні технології, як</a:t>
            </a:r>
          </a:p>
          <a:p>
            <a:pPr xmlns:a="http://schemas.openxmlformats.org/drawingml/2006/main">
              <a:lnSpc>
                <a:spcPct val="80000"/>
              </a:lnSpc>
              <a:defRPr i="1" sz="2400"/>
            </a:pPr>
            <a:r xmlns:a="http://schemas.openxmlformats.org/drawingml/2006/main">
              <a:t>контрастна артротомографія;</a:t>
            </a:r>
          </a:p>
          <a:p>
            <a:pPr xmlns:a="http://schemas.openxmlformats.org/drawingml/2006/main">
              <a:lnSpc>
                <a:spcPct val="80000"/>
              </a:lnSpc>
              <a:defRPr i="1" sz="2400"/>
            </a:pPr>
            <a:r xmlns:a="http://schemas.openxmlformats.org/drawingml/2006/main">
              <a:t>рентгенівська комп'ютерна артротомографія;</a:t>
            </a:r>
          </a:p>
          <a:p>
            <a:pPr xmlns:a="http://schemas.openxmlformats.org/drawingml/2006/main">
              <a:lnSpc>
                <a:spcPct val="80000"/>
              </a:lnSpc>
              <a:defRPr i="1" sz="2400"/>
            </a:pPr>
            <a:r xmlns:a="http://schemas.openxmlformats.org/drawingml/2006/main">
              <a:t>ядерномагнітно-резонансна комп'ютерна томографія;</a:t>
            </a:r>
          </a:p>
          <a:p>
            <a:pPr xmlns:a="http://schemas.openxmlformats.org/drawingml/2006/main">
              <a:lnSpc>
                <a:spcPct val="80000"/>
              </a:lnSpc>
              <a:defRPr i="1" sz="2400"/>
            </a:pPr>
            <a:r xmlns:a="http://schemas.openxmlformats.org/drawingml/2006/main">
              <a:t>Артроскопія.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warp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00100" y="571479"/>
            <a:ext cx="6627542" cy="58579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warp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Содержимое 2"/>
          <p:cNvSpPr txBox="1"/>
          <p:nvPr>
            <p:ph type="body" idx="1"/>
          </p:nvPr>
        </p:nvSpPr>
        <p:spPr>
          <a:xfrm>
            <a:off x="467543" y="332656"/>
            <a:ext cx="8229601" cy="6336704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>
              <a:lnSpc>
                <a:spcPct val="80000"/>
              </a:lnSpc>
              <a:defRPr b="1" i="1" sz="2200"/>
            </a:pPr>
            <a:r xmlns:a="http://schemas.openxmlformats.org/drawingml/2006/main">
              <a:t>Оглядова рентгенографія </a:t>
            </a:r>
            <a:r xmlns:a="http://schemas.openxmlformats.org/drawingml/2006/main">
              <a:rPr b="0" sz="1600"/>
              <a:t>дає можливість:</a:t>
            </a:r>
            <a:endParaRPr xmlns:a="http://schemas.openxmlformats.org/drawingml/2006/main" sz="1600"/>
          </a:p>
          <a:p>
            <a:pPr xmlns:a="http://schemas.openxmlformats.org/drawingml/2006/main">
              <a:lnSpc>
                <a:spcPct val="80000"/>
              </a:lnSpc>
              <a:defRPr i="1" sz="1600"/>
            </a:pPr>
            <a:r xmlns:a="http://schemas.openxmlformats.org/drawingml/2006/main">
              <a:t>± виявити грубі порушення у суглобі у вигляді проекційних спотворень та нашарування інших кісток лицевого та мозкового черепа.</a:t>
            </a:r>
          </a:p>
          <a:p>
            <a:pPr xmlns:a="http://schemas.openxmlformats.org/drawingml/2006/main">
              <a:lnSpc>
                <a:spcPct val="80000"/>
              </a:lnSpc>
              <a:defRPr i="1" sz="1600"/>
            </a:pPr>
            <a:r xmlns:a="http://schemas.openxmlformats.org/drawingml/2006/main">
              <a:t>± виявити вивих суглобової головки, перелом виросткового відростка, виражені ділянки остеопорозу чи остеосклерозу.</a:t>
            </a:r>
          </a:p>
          <a:p>
            <a:pPr xmlns:a="http://schemas.openxmlformats.org/drawingml/2006/main">
              <a:lnSpc>
                <a:spcPct val="80000"/>
              </a:lnSpc>
              <a:defRPr b="1" i="1" sz="2200"/>
            </a:pPr>
            <a:r xmlns:a="http://schemas.openxmlformats.org/drawingml/2006/main">
              <a:t>Томографія </a:t>
            </a:r>
            <a:r xmlns:a="http://schemas.openxmlformats.org/drawingml/2006/main">
              <a:rPr b="0" sz="1600"/>
              <a:t>має значні переваги так як дозволяє виявити більш тонкі зміни поверхонь, що зчленовуються (глибина зрізу становить 2-2,5 см, при фронтальних проекціях - 11-13 см).</a:t>
            </a:r>
            <a:endParaRPr xmlns:a="http://schemas.openxmlformats.org/drawingml/2006/main" sz="1600"/>
          </a:p>
          <a:p>
            <a:pPr>
              <a:lnSpc>
                <a:spcPct val="80000"/>
              </a:lnSpc>
              <a:defRPr i="1" sz="1600"/>
            </a:pPr>
          </a:p>
          <a:p>
            <a:pPr>
              <a:lnSpc>
                <a:spcPct val="80000"/>
              </a:lnSpc>
              <a:buSzTx/>
              <a:buFont typeface="Wingdings 2"/>
              <a:buNone/>
              <a:defRPr b="1" sz="1600"/>
            </a:pPr>
          </a:p>
          <a:p>
            <a:pPr xmlns:a="http://schemas.openxmlformats.org/drawingml/2006/main">
              <a:lnSpc>
                <a:spcPct val="80000"/>
              </a:lnSpc>
              <a:buSzTx/>
              <a:buFont typeface="Wingdings 2"/>
              <a:buNone/>
              <a:defRPr i="1" sz="1600"/>
            </a:pPr>
            <a:r xmlns:a="http://schemas.openxmlformats.org/drawingml/2006/main">
              <a:t>Нині у різних розділах рентгенології дедалі ширше використовується пошарова рентгенографія з малим кутом гойдання трубки – </a:t>
            </a:r>
            <a:r xmlns:a="http://schemas.openxmlformats.org/drawingml/2006/main">
              <a:rPr b="1" sz="2300"/>
              <a:t>зонаграфія.</a:t>
            </a:r>
          </a:p>
          <a:p>
            <a:pPr xmlns:a="http://schemas.openxmlformats.org/drawingml/2006/main">
              <a:lnSpc>
                <a:spcPct val="80000"/>
              </a:lnSpc>
              <a:defRPr i="1" sz="1600"/>
            </a:pPr>
            <a:r xmlns:a="http://schemas.openxmlformats.org/drawingml/2006/main">
              <a:t>дозволяє виділити товстий шар об'єкта, тобто зону, що має завширшки від 1,5 до 2,5 см, і є чимось середнім між рентгено-і томографією.</a:t>
            </a:r>
          </a:p>
          <a:p>
            <a:pPr xmlns:a="http://schemas.openxmlformats.org/drawingml/2006/main">
              <a:lnSpc>
                <a:spcPct val="80000"/>
              </a:lnSpc>
              <a:defRPr i="1" sz="1600"/>
            </a:pPr>
            <a:r xmlns:a="http://schemas.openxmlformats.org/drawingml/2006/main">
              <a:t>зменшення кількості зрізів, навантаження на трубку та опромінення пацієнтів.</a:t>
            </a:r>
          </a:p>
          <a:p>
            <a:pPr xmlns:a="http://schemas.openxmlformats.org/drawingml/2006/main">
              <a:lnSpc>
                <a:spcPct val="80000"/>
              </a:lnSpc>
              <a:defRPr i="1" sz="1600"/>
            </a:pPr>
            <a:r xmlns:a="http://schemas.openxmlformats.org/drawingml/2006/main">
              <a:t>завдяки товщині зрізу методика добре переганяє стан різних за щільністю тканин.</a:t>
            </a:r>
          </a:p>
          <a:p>
            <a:pPr xmlns:a="http://schemas.openxmlformats.org/drawingml/2006/main">
              <a:lnSpc>
                <a:spcPct val="80000"/>
              </a:lnSpc>
              <a:buSzTx/>
              <a:buFont typeface="Wingdings 2"/>
              <a:buNone/>
              <a:defRPr i="1" sz="1600"/>
            </a:pPr>
            <a:r xmlns:a="http://schemas.openxmlformats.org/drawingml/2006/main">
              <a:t>На панорамних зонограмах виходить одночасне зображення суглобів обох сторін у справжній бічній проекції.</a:t>
            </a:r>
          </a:p>
          <a:p>
            <a:pPr xmlns:a="http://schemas.openxmlformats.org/drawingml/2006/main">
              <a:lnSpc>
                <a:spcPct val="80000"/>
              </a:lnSpc>
              <a:defRPr i="1" sz="1600"/>
            </a:pPr>
            <a:r xmlns:a="http://schemas.openxmlformats.org/drawingml/2006/main">
              <a:t>Співвідношення елементів зчленування, форма та розміри кісткових суглобових відділів та рентгенівської суглобової щілини відповідають істинним.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warp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Заголовок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xmlns:a="http://schemas.openxmlformats.org/drawingml/2006/main" algn="ctr">
              <a:defRPr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Відповідно до МКЛ – 10 захворювання суглоба віднесено до двох класів.</a:t>
            </a:r>
            <a:br xmlns:a="http://schemas.openxmlformats.org/drawingml/2006/main"/>
          </a:p>
        </p:txBody>
      </p:sp>
      <p:sp>
        <p:nvSpPr>
          <p:cNvPr id="155" name="Содержимое 2"/>
          <p:cNvSpPr txBox="1"/>
          <p:nvPr>
            <p:ph type="body" idx="1"/>
          </p:nvPr>
        </p:nvSpPr>
        <p:spPr>
          <a:xfrm>
            <a:off x="457199" y="1071546"/>
            <a:ext cx="8401082" cy="5384191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>
              <a:lnSpc>
                <a:spcPct val="80000"/>
              </a:lnSpc>
              <a:defRPr b="1"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Клас XII Щелепно-лицьові аномалії (включаючи аномалії прикусу), розділ 6 «Хвороби скронево-нижньощелепного суглоба».</a:t>
            </a:r>
          </a:p>
          <a:p>
            <a:pPr xmlns:a="http://schemas.openxmlformats.org/drawingml/2006/main">
              <a:lnSpc>
                <a:spcPct val="80000"/>
              </a:lnSpc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1. Синдром больової дисфункції скронево-нижньощелепного суглоба.</a:t>
            </a:r>
          </a:p>
          <a:p>
            <a:pPr xmlns:a="http://schemas.openxmlformats.org/drawingml/2006/main">
              <a:lnSpc>
                <a:spcPct val="80000"/>
              </a:lnSpc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2. Щелка, що клацає.</a:t>
            </a:r>
          </a:p>
          <a:p>
            <a:pPr xmlns:a="http://schemas.openxmlformats.org/drawingml/2006/main">
              <a:lnSpc>
                <a:spcPct val="80000"/>
              </a:lnSpc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3. Вивих та підвивих СНЩС.</a:t>
            </a:r>
          </a:p>
          <a:p>
            <a:pPr xmlns:a="http://schemas.openxmlformats.org/drawingml/2006/main">
              <a:lnSpc>
                <a:spcPct val="80000"/>
              </a:lnSpc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4. Біль у СНЩС, не класифікований в інших рубриках.</a:t>
            </a:r>
          </a:p>
          <a:p>
            <a:pPr xmlns:a="http://schemas.openxmlformats.org/drawingml/2006/main">
              <a:lnSpc>
                <a:spcPct val="80000"/>
              </a:lnSpc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5. Тугорухливість СНЩС, яка не класифікована в інших рубриках.</a:t>
            </a:r>
          </a:p>
          <a:p>
            <a:pPr xmlns:a="http://schemas.openxmlformats.org/drawingml/2006/main">
              <a:lnSpc>
                <a:spcPct val="80000"/>
              </a:lnSpc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6. Остеофіти скронево-нижньощелепного суглоба.</a:t>
            </a:r>
          </a:p>
          <a:p>
            <a:pPr xmlns:a="http://schemas.openxmlformats.org/drawingml/2006/main">
              <a:lnSpc>
                <a:spcPct val="80000"/>
              </a:lnSpc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7. Інші хвороби СНЩС.</a:t>
            </a:r>
          </a:p>
          <a:p>
            <a:pPr xmlns:a="http://schemas.openxmlformats.org/drawingml/2006/main">
              <a:lnSpc>
                <a:spcPct val="80000"/>
              </a:lnSpc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8. Хвороба СНЩС неуточнена.</a:t>
            </a:r>
          </a:p>
          <a:p>
            <a:pPr xmlns:a="http://schemas.openxmlformats.org/drawingml/2006/main">
              <a:lnSpc>
                <a:spcPct val="80000"/>
              </a:lnSpc>
              <a:defRPr b="1"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Клас XIII. Хвороби кістково-м'язової системи та сполучної тканини:</a:t>
            </a:r>
          </a:p>
          <a:p>
            <a:pPr xmlns:a="http://schemas.openxmlformats.org/drawingml/2006/main">
              <a:lnSpc>
                <a:spcPct val="80000"/>
              </a:lnSpc>
              <a:defRPr b="1" i="1"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Артропатії:</a:t>
            </a:r>
          </a:p>
          <a:p>
            <a:pPr xmlns:a="http://schemas.openxmlformats.org/drawingml/2006/main">
              <a:lnSpc>
                <a:spcPct val="80000"/>
              </a:lnSpc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1. Інфекційні артропатії: піогенний артрит, реактивні артропатії, хвороба Рейтера.</a:t>
            </a:r>
          </a:p>
          <a:p>
            <a:pPr xmlns:a="http://schemas.openxmlformats.org/drawingml/2006/main">
              <a:lnSpc>
                <a:spcPct val="80000"/>
              </a:lnSpc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2. Запальні поліартропатії: серопозитивний ревматоїдний артрит, синдром Фелті, інші ревматоїдні артрити, юнацький артрит.</a:t>
            </a:r>
          </a:p>
          <a:p>
            <a:pPr xmlns:a="http://schemas.openxmlformats.org/drawingml/2006/main">
              <a:lnSpc>
                <a:spcPct val="80000"/>
              </a:lnSpc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3. Травматичні артропатії.</a:t>
            </a:r>
          </a:p>
          <a:p>
            <a:pPr xmlns:a="http://schemas.openxmlformats.org/drawingml/2006/main">
              <a:lnSpc>
                <a:spcPct val="80000"/>
              </a:lnSpc>
              <a:defRPr b="1" i="1"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Артрози:</a:t>
            </a:r>
          </a:p>
          <a:p>
            <a:pPr xmlns:a="http://schemas.openxmlformats.org/drawingml/2006/main">
              <a:lnSpc>
                <a:spcPct val="80000"/>
              </a:lnSpc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1. Поліартроз.</a:t>
            </a:r>
          </a:p>
          <a:p>
            <a:pPr xmlns:a="http://schemas.openxmlformats.org/drawingml/2006/main">
              <a:lnSpc>
                <a:spcPct val="80000"/>
              </a:lnSpc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2. Остеоартроз.</a:t>
            </a:r>
          </a:p>
          <a:p>
            <a:pPr xmlns:a="http://schemas.openxmlformats.org/drawingml/2006/main">
              <a:lnSpc>
                <a:spcPct val="80000"/>
              </a:lnSpc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3. Первинний артроз.</a:t>
            </a:r>
          </a:p>
          <a:p>
            <a:pPr xmlns:a="http://schemas.openxmlformats.org/drawingml/2006/main">
              <a:lnSpc>
                <a:spcPct val="80000"/>
              </a:lnSpc>
              <a:defRPr b="1"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Таким чином, в даний час чітко розрізняють дві самостійні групи захворювань СНЩС:</a:t>
            </a:r>
          </a:p>
          <a:p>
            <a:pPr xmlns:a="http://schemas.openxmlformats.org/drawingml/2006/main">
              <a:lnSpc>
                <a:spcPct val="80000"/>
              </a:lnSpc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1) захворювання, у яких спостерігається ураження суглобових тканин (XIII клас);</a:t>
            </a:r>
          </a:p>
          <a:p>
            <a:pPr xmlns:a="http://schemas.openxmlformats.org/drawingml/2006/main">
              <a:lnSpc>
                <a:spcPct val="80000"/>
              </a:lnSpc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2) захворювання, зумовлені патологією жувальних м'язів (XII клас) та будовою зубощелепної системи.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warp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Заголовок 1"/>
          <p:cNvSpPr txBox="1"/>
          <p:nvPr>
            <p:ph type="title"/>
          </p:nvPr>
        </p:nvSpPr>
        <p:spPr>
          <a:xfrm>
            <a:off x="357157" y="357165"/>
            <a:ext cx="4572034" cy="778099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/>
            <a:r xmlns:a="http://schemas.openxmlformats.org/drawingml/2006/main">
              <a:t>Вивих суглоба</a:t>
            </a:r>
          </a:p>
        </p:txBody>
      </p:sp>
      <p:sp>
        <p:nvSpPr>
          <p:cNvPr id="158" name="Содержимое 2"/>
          <p:cNvSpPr txBox="1"/>
          <p:nvPr>
            <p:ph type="body" idx="1"/>
          </p:nvPr>
        </p:nvSpPr>
        <p:spPr>
          <a:xfrm>
            <a:off x="179511" y="1628800"/>
            <a:ext cx="8686801" cy="4709160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>
              <a:lnSpc>
                <a:spcPct val="80000"/>
              </a:lnSpc>
              <a:defRPr b="1" sz="2000"/>
            </a:pPr>
            <a:r xmlns:a="http://schemas.openxmlformats.org/drawingml/2006/main">
              <a:t>Є результатом порушення взаємного розташування щелеп при м'язових порушеннях. Супроводжується клацаннями, болем при відкритті рота, усунення складових суглоба (головки та диска).</a:t>
            </a:r>
          </a:p>
          <a:p>
            <a:pPr>
              <a:lnSpc>
                <a:spcPct val="80000"/>
              </a:lnSpc>
              <a:buSzTx/>
              <a:buFont typeface="Wingdings 2"/>
              <a:buNone/>
              <a:defRPr b="1" sz="2000"/>
            </a:pPr>
          </a:p>
          <a:p>
            <a:pPr xmlns:a="http://schemas.openxmlformats.org/drawingml/2006/main">
              <a:lnSpc>
                <a:spcPct val="80000"/>
              </a:lnSpc>
              <a:defRPr b="1" sz="2000"/>
            </a:pPr>
            <a:r xmlns:a="http://schemas.openxmlformats.org/drawingml/2006/main">
              <a:t>Розрізняють кілька типів усунення суглобової головки:</a:t>
            </a:r>
          </a:p>
          <a:p>
            <a:pPr xmlns:a="http://schemas.openxmlformats.org/drawingml/2006/main">
              <a:lnSpc>
                <a:spcPct val="80000"/>
              </a:lnSpc>
              <a:buChar char="➢"/>
              <a:defRPr b="1" sz="2000"/>
            </a:pPr>
            <a:r xmlns:a="http://schemas.openxmlformats.org/drawingml/2006/main">
              <a:t>Гіпермобільність</a:t>
            </a:r>
          </a:p>
          <a:p>
            <a:pPr xmlns:a="http://schemas.openxmlformats.org/drawingml/2006/main">
              <a:lnSpc>
                <a:spcPct val="80000"/>
              </a:lnSpc>
              <a:buChar char="➢"/>
              <a:defRPr b="1" sz="2000"/>
            </a:pPr>
            <a:r xmlns:a="http://schemas.openxmlformats.org/drawingml/2006/main">
              <a:t>Функціональні порушення (розтягування зв'язок)</a:t>
            </a:r>
          </a:p>
          <a:p>
            <a:pPr xmlns:a="http://schemas.openxmlformats.org/drawingml/2006/main">
              <a:lnSpc>
                <a:spcPct val="80000"/>
              </a:lnSpc>
              <a:buChar char="➢"/>
              <a:defRPr b="1" sz="2000"/>
            </a:pPr>
            <a:r xmlns:a="http://schemas.openxmlformats.org/drawingml/2006/main">
              <a:t>Підвивих головки.</a:t>
            </a:r>
          </a:p>
          <a:p>
            <a:pPr>
              <a:lnSpc>
                <a:spcPct val="80000"/>
              </a:lnSpc>
              <a:buChar char="➢"/>
              <a:defRPr b="1" sz="2000"/>
            </a:pPr>
          </a:p>
          <a:p>
            <a:pPr xmlns:a="http://schemas.openxmlformats.org/drawingml/2006/main">
              <a:lnSpc>
                <a:spcPct val="80000"/>
              </a:lnSpc>
              <a:buFont typeface="Courier New"/>
              <a:buChar char="o"/>
              <a:defRPr b="1" sz="2000"/>
            </a:pPr>
            <a:r xmlns:a="http://schemas.openxmlformats.org/drawingml/2006/main">
              <a:t>Зміщенням суглобового диска називають:</a:t>
            </a:r>
          </a:p>
          <a:p>
            <a:pPr xmlns:a="http://schemas.openxmlformats.org/drawingml/2006/main">
              <a:lnSpc>
                <a:spcPct val="80000"/>
              </a:lnSpc>
              <a:buChar char="➢"/>
              <a:defRPr b="1" sz="2000"/>
            </a:pPr>
            <a:r xmlns:a="http://schemas.openxmlformats.org/drawingml/2006/main">
              <a:t>вивих диска (виявляється клацанням)</a:t>
            </a:r>
          </a:p>
          <a:p>
            <a:pPr xmlns:a="http://schemas.openxmlformats.org/drawingml/2006/main">
              <a:lnSpc>
                <a:spcPct val="80000"/>
              </a:lnSpc>
              <a:buChar char="➢"/>
              <a:defRPr b="1" sz="2000"/>
            </a:pPr>
            <a:r xmlns:a="http://schemas.openxmlformats.org/drawingml/2006/main">
              <a:t>підвивих диска (незначне усунення, непомітне для пацієнта)</a:t>
            </a:r>
          </a:p>
          <a:p>
            <a:pPr xmlns:a="http://schemas.openxmlformats.org/drawingml/2006/main">
              <a:lnSpc>
                <a:spcPct val="80000"/>
              </a:lnSpc>
              <a:buChar char="➢"/>
              <a:defRPr b="1" sz="2000"/>
            </a:pPr>
            <a:r xmlns:a="http://schemas.openxmlformats.org/drawingml/2006/main">
              <a:t>випадання суглобового диска</a:t>
            </a:r>
          </a:p>
        </p:txBody>
      </p:sp>
      <p:pic>
        <p:nvPicPr>
          <p:cNvPr id="159" name="Рисунок 3" descr="Рисунок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14942" y="0"/>
            <a:ext cx="3168353" cy="14534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circl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9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Заголовок 1"/>
          <p:cNvSpPr txBox="1"/>
          <p:nvPr>
            <p:ph type="title"/>
          </p:nvPr>
        </p:nvSpPr>
        <p:spPr>
          <a:xfrm>
            <a:off x="457200" y="320040"/>
            <a:ext cx="7239000" cy="751507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xmlns:a="http://schemas.openxmlformats.org/drawingml/2006/main"/>
            <a:r xmlns:a="http://schemas.openxmlformats.org/drawingml/2006/main">
              <a:t>Синдром больової дисфункції СНЩС</a:t>
            </a:r>
          </a:p>
        </p:txBody>
      </p:sp>
      <p:sp>
        <p:nvSpPr>
          <p:cNvPr id="162" name="Содержимое 2"/>
          <p:cNvSpPr txBox="1"/>
          <p:nvPr>
            <p:ph type="body" idx="1"/>
          </p:nvPr>
        </p:nvSpPr>
        <p:spPr>
          <a:xfrm>
            <a:off x="457200" y="1357297"/>
            <a:ext cx="7239000" cy="5098439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xmlns:a="http://schemas.openxmlformats.org/drawingml/2006/main"/>
            <a:r xmlns:a="http://schemas.openxmlformats.org/drawingml/2006/main">
              <a:t>Причин появи даного синдрому безліч: зниження прикусу, неправильно поставлені пломби, дефекти зубів, наслідки неправильного ортопедичного або ортодонтичного лікування, бруксизм, травми або специфічні захворювання суглобів (артрит), підвищена напруга жувальних м'язів при неврозах, стресах.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warp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Заголовок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>
              <a:defRPr sz="2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xmlns:a="http://schemas.openxmlformats.org/drawingml/2006/main"/>
            <a:r xmlns:a="http://schemas.openxmlformats.org/drawingml/2006/main">
              <a:t>Синдром больової дисфункції СНЩС</a:t>
            </a:r>
          </a:p>
        </p:txBody>
      </p:sp>
      <p:sp>
        <p:nvSpPr>
          <p:cNvPr id="165" name="Содержимое 2"/>
          <p:cNvSpPr txBox="1"/>
          <p:nvPr>
            <p:ph type="body" idx="1"/>
          </p:nvPr>
        </p:nvSpPr>
        <p:spPr>
          <a:xfrm>
            <a:off x="457200" y="1609415"/>
            <a:ext cx="7239000" cy="4846322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>
              <a:defRPr b="1" sz="24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Симптоми синдрому больової дисфункції СНЩС</a:t>
            </a:r>
          </a:p>
          <a:p>
            <a:pPr xmlns:a="http://schemas.openxmlformats.org/drawingml/2006/main"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головний біль (найчастіше у скронях і потилиці), біль у плечах та в області лопаток;</a:t>
            </a:r>
          </a:p>
          <a:p>
            <a:pPr xmlns:a="http://schemas.openxmlformats.org/drawingml/2006/main"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біль у вухах, закладеність чи приглушеність, іноді повна глухота;</a:t>
            </a:r>
          </a:p>
          <a:p>
            <a:pPr xmlns:a="http://schemas.openxmlformats.org/drawingml/2006/main"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клацання в СНЩС при русі;</a:t>
            </a:r>
          </a:p>
          <a:p>
            <a:pPr xmlns:a="http://schemas.openxmlformats.org/drawingml/2006/main"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болючість і втома в м'язах обличчя та шиї;</a:t>
            </a:r>
          </a:p>
          <a:p>
            <a:pPr xmlns:a="http://schemas.openxmlformats.org/drawingml/2006/main"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підвищена чутливість зубів на холодну, гарячу, солодку;</a:t>
            </a:r>
          </a:p>
          <a:p>
            <a:pPr xmlns:a="http://schemas.openxmlformats.org/drawingml/2006/main"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часті запаморочення.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warp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Заголовок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>
              <a:defRPr sz="2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xmlns:a="http://schemas.openxmlformats.org/drawingml/2006/main"/>
            <a:r xmlns:a="http://schemas.openxmlformats.org/drawingml/2006/main">
              <a:t>Синдром больової дисфункції СНЩС</a:t>
            </a:r>
          </a:p>
        </p:txBody>
      </p:sp>
      <p:sp>
        <p:nvSpPr>
          <p:cNvPr id="168" name="Содержимое 2"/>
          <p:cNvSpPr txBox="1"/>
          <p:nvPr>
            <p:ph type="body" idx="1"/>
          </p:nvPr>
        </p:nvSpPr>
        <p:spPr>
          <a:xfrm>
            <a:off x="457200" y="1609415"/>
            <a:ext cx="7239000" cy="4846322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>
              <a:defRPr sz="22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Купірування больового синдрому;</a:t>
            </a:r>
            <a:endParaRPr xmlns:a="http://schemas.openxmlformats.org/drawingml/2006/main" sz="2400"/>
          </a:p>
          <a:p>
            <a:pPr xmlns:a="http://schemas.openxmlformats.org/drawingml/2006/main">
              <a:defRPr sz="22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Зняття психо-емоційної напруги, а за наявності астенодепресивних та депресивно-іпохондричних розладів, істеричних станів – їх усунення;</a:t>
            </a:r>
            <a:endParaRPr xmlns:a="http://schemas.openxmlformats.org/drawingml/2006/main" sz="2400"/>
          </a:p>
          <a:p>
            <a:pPr xmlns:a="http://schemas.openxmlformats.org/drawingml/2006/main">
              <a:defRPr sz="22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Нормалізація функціональних зв'язків у жувальній мускулатурі та м'язах шиї;</a:t>
            </a:r>
            <a:endParaRPr xmlns:a="http://schemas.openxmlformats.org/drawingml/2006/main" sz="2400"/>
          </a:p>
          <a:p>
            <a:pPr xmlns:a="http://schemas.openxmlformats.org/drawingml/2006/main">
              <a:defRPr sz="22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Функціональна корекція анатомічних взаємин елементів суглоба;</a:t>
            </a:r>
            <a:endParaRPr xmlns:a="http://schemas.openxmlformats.org/drawingml/2006/main" sz="2400"/>
          </a:p>
          <a:p>
            <a:pPr xmlns:a="http://schemas.openxmlformats.org/drawingml/2006/main">
              <a:defRPr sz="22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Відновлення адекватної оклюзії зубних рядів;</a:t>
            </a:r>
            <a:endParaRPr xmlns:a="http://schemas.openxmlformats.org/drawingml/2006/main" sz="2400"/>
          </a:p>
          <a:p>
            <a:pPr xmlns:a="http://schemas.openxmlformats.org/drawingml/2006/main">
              <a:defRPr sz="2200">
                <a:latin typeface="Times New Roman"/>
                <a:ea typeface="Times New Roman"/>
                <a:cs typeface="Times New Roman"/>
                <a:sym typeface="Times New Roman"/>
              </a:defRPr>
            </a:pPr>
            <a:r xmlns:a="http://schemas.openxmlformats.org/drawingml/2006/main">
              <a:t>Оптимізація репаративних процесів у хрящових та кісткових елементах зчленування при вторинному розвитку в них дистрофічних порушень.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warp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86049" y="1928802"/>
            <a:ext cx="3603299" cy="2017847"/>
          </a:xfrm>
          <a:prstGeom prst="rect">
            <a:avLst/>
          </a:prstGeom>
          <a:ln w="12700">
            <a:miter lim="400000"/>
          </a:ln>
        </p:spPr>
      </p:pic>
      <p:sp>
        <p:nvSpPr>
          <p:cNvPr id="171" name="Заголовок 1"/>
          <p:cNvSpPr txBox="1"/>
          <p:nvPr>
            <p:ph type="title"/>
          </p:nvPr>
        </p:nvSpPr>
        <p:spPr>
          <a:xfrm>
            <a:off x="1428727" y="320040"/>
            <a:ext cx="6267474" cy="822944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 xmlns:a="http://schemas.openxmlformats.org/drawingml/2006/main"/>
            <a:r xmlns:a="http://schemas.openxmlformats.org/drawingml/2006/main">
              <a:t>Вивих суглоба</a:t>
            </a:r>
          </a:p>
        </p:txBody>
      </p:sp>
      <p:sp>
        <p:nvSpPr>
          <p:cNvPr id="172" name="Прямая со стрелкой 6"/>
          <p:cNvSpPr/>
          <p:nvPr/>
        </p:nvSpPr>
        <p:spPr>
          <a:xfrm flipH="1">
            <a:off x="2195735" y="1268759"/>
            <a:ext cx="792089" cy="288033"/>
          </a:xfrm>
          <a:prstGeom prst="line">
            <a:avLst/>
          </a:prstGeom>
          <a:ln w="400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50800" dist="25000" dir="5400000">
              <a:srgbClr val="2B3E74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73" name="Прямая со стрелкой 7"/>
          <p:cNvSpPr/>
          <p:nvPr/>
        </p:nvSpPr>
        <p:spPr>
          <a:xfrm flipH="1">
            <a:off x="2195735" y="3861048"/>
            <a:ext cx="648073" cy="432049"/>
          </a:xfrm>
          <a:prstGeom prst="line">
            <a:avLst/>
          </a:prstGeom>
          <a:ln w="400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50800" dist="25000" dir="5400000">
              <a:srgbClr val="2B3E74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74" name="Прямая со стрелкой 8"/>
          <p:cNvSpPr/>
          <p:nvPr/>
        </p:nvSpPr>
        <p:spPr>
          <a:xfrm>
            <a:off x="6300192" y="3861048"/>
            <a:ext cx="648073" cy="432049"/>
          </a:xfrm>
          <a:prstGeom prst="line">
            <a:avLst/>
          </a:prstGeom>
          <a:ln w="400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50800" dist="25000" dir="5400000">
              <a:srgbClr val="2B3E74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75" name="Прямая со стрелкой 9"/>
          <p:cNvSpPr/>
          <p:nvPr/>
        </p:nvSpPr>
        <p:spPr>
          <a:xfrm>
            <a:off x="5796136" y="1268759"/>
            <a:ext cx="576065" cy="432049"/>
          </a:xfrm>
          <a:prstGeom prst="line">
            <a:avLst/>
          </a:prstGeom>
          <a:ln w="400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50800" dist="25000" dir="5400000">
              <a:srgbClr val="2B3E74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76" name="Прямоугольник 13"/>
          <p:cNvSpPr/>
          <p:nvPr/>
        </p:nvSpPr>
        <p:spPr>
          <a:xfrm>
            <a:off x="1043607" y="1628800"/>
            <a:ext cx="1642280" cy="447041"/>
          </a:xfrm>
          <a:prstGeom prst="rect">
            <a:avLst/>
          </a:prstGeom>
          <a:solidFill>
            <a:srgbClr val="ECDB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xmlns:a="http://schemas.openxmlformats.org/drawingml/2006/main">
              <a:defRPr b="1" sz="2400">
                <a:solidFill>
                  <a:srgbClr val="634D36"/>
                </a:solidFill>
              </a:defRPr>
            </a:pPr>
            <a:r xmlns:a="http://schemas.openxmlformats.org/drawingml/2006/main">
              <a:t>передній</a:t>
            </a:r>
            <a:r xmlns:a="http://schemas.openxmlformats.org/drawingml/2006/main">
              <a:rPr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77" name="Прямоугольник 14"/>
          <p:cNvSpPr/>
          <p:nvPr/>
        </p:nvSpPr>
        <p:spPr>
          <a:xfrm>
            <a:off x="6444207" y="1556791"/>
            <a:ext cx="1335396" cy="447041"/>
          </a:xfrm>
          <a:prstGeom prst="rect">
            <a:avLst/>
          </a:prstGeom>
          <a:solidFill>
            <a:srgbClr val="F5CEA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400">
                <a:solidFill>
                  <a:srgbClr val="634D36"/>
                </a:solidFill>
              </a:defRPr>
            </a:lvl1pPr>
          </a:lstStyle>
          <a:p>
            <a:pPr xmlns:a="http://schemas.openxmlformats.org/drawingml/2006/main"/>
            <a:r xmlns:a="http://schemas.openxmlformats.org/drawingml/2006/main">
              <a:t>задній</a:t>
            </a:r>
          </a:p>
        </p:txBody>
      </p:sp>
      <p:sp>
        <p:nvSpPr>
          <p:cNvPr id="178" name="Прямоугольник 15"/>
          <p:cNvSpPr txBox="1"/>
          <p:nvPr/>
        </p:nvSpPr>
        <p:spPr>
          <a:xfrm>
            <a:off x="260001" y="2000239"/>
            <a:ext cx="2842634" cy="2225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/>
            </a:lvl1pPr>
          </a:lstStyle>
          <a:p>
            <a:pPr xmlns:a="http://schemas.openxmlformats.org/drawingml/2006/main"/>
            <a:r xmlns:a="http://schemas.openxmlformats.org/drawingml/2006/main">
              <a:t>-надмірне переміщення головки нижньої щелепи допереду і подальше зісковзування її на передній схил суглобового горбка.</a:t>
            </a:r>
          </a:p>
        </p:txBody>
      </p:sp>
      <p:sp>
        <p:nvSpPr>
          <p:cNvPr id="179" name="Прямоугольник 16"/>
          <p:cNvSpPr/>
          <p:nvPr/>
        </p:nvSpPr>
        <p:spPr>
          <a:xfrm>
            <a:off x="1547663" y="4365104"/>
            <a:ext cx="2381807" cy="447041"/>
          </a:xfrm>
          <a:prstGeom prst="rect">
            <a:avLst/>
          </a:prstGeom>
          <a:solidFill>
            <a:srgbClr val="E3E6E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400">
                <a:solidFill>
                  <a:srgbClr val="77420D"/>
                </a:solidFill>
              </a:defRPr>
            </a:lvl1pPr>
          </a:lstStyle>
          <a:p>
            <a:pPr xmlns:a="http://schemas.openxmlformats.org/drawingml/2006/main"/>
            <a:r xmlns:a="http://schemas.openxmlformats.org/drawingml/2006/main">
              <a:t>односторонній</a:t>
            </a:r>
          </a:p>
        </p:txBody>
      </p:sp>
      <p:sp>
        <p:nvSpPr>
          <p:cNvPr id="180" name="Прямоугольник 21"/>
          <p:cNvSpPr/>
          <p:nvPr/>
        </p:nvSpPr>
        <p:spPr>
          <a:xfrm>
            <a:off x="5580112" y="4365104"/>
            <a:ext cx="2184758" cy="447041"/>
          </a:xfrm>
          <a:prstGeom prst="rect">
            <a:avLst/>
          </a:prstGeom>
          <a:solidFill>
            <a:srgbClr val="DAB8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400">
                <a:solidFill>
                  <a:srgbClr val="77420D"/>
                </a:solidFill>
              </a:defRPr>
            </a:lvl1pPr>
          </a:lstStyle>
          <a:p>
            <a:pPr xmlns:a="http://schemas.openxmlformats.org/drawingml/2006/main"/>
            <a:r xmlns:a="http://schemas.openxmlformats.org/drawingml/2006/main">
              <a:t>двосторонній</a:t>
            </a:r>
          </a:p>
        </p:txBody>
      </p:sp>
      <p:sp>
        <p:nvSpPr>
          <p:cNvPr id="181" name="Прямоугольник 27"/>
          <p:cNvSpPr txBox="1"/>
          <p:nvPr/>
        </p:nvSpPr>
        <p:spPr>
          <a:xfrm>
            <a:off x="6475108" y="2000239"/>
            <a:ext cx="155163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xmlns:a="http://schemas.openxmlformats.org/drawingml/2006/main">
              <a:defRPr b="1">
                <a:solidFill>
                  <a:srgbClr val="FFFFFF"/>
                </a:solidFill>
              </a:defRPr>
            </a:pPr>
            <a:r xmlns:a="http://schemas.openxmlformats.org/drawingml/2006/main">
              <a:t>- </a:t>
            </a:r>
            <a:r xmlns:a="http://schemas.openxmlformats.org/drawingml/2006/main">
              <a:rPr>
                <a:solidFill>
                  <a:srgbClr val="000000"/>
                </a:solidFill>
              </a:rPr>
              <a:t>зустрічається дуже рідко</a:t>
            </a:r>
          </a:p>
        </p:txBody>
      </p:sp>
      <p:sp>
        <p:nvSpPr>
          <p:cNvPr id="182" name="Прямоугольник 28"/>
          <p:cNvSpPr txBox="1"/>
          <p:nvPr/>
        </p:nvSpPr>
        <p:spPr>
          <a:xfrm>
            <a:off x="1521375" y="5013176"/>
            <a:ext cx="2788882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/>
            </a:lvl1pPr>
          </a:lstStyle>
          <a:p>
            <a:pPr xmlns:a="http://schemas.openxmlformats.org/drawingml/2006/main"/>
            <a:r xmlns:a="http://schemas.openxmlformats.org/drawingml/2006/main">
              <a:t>щелепа зміщується у протилежний від ураженого суглоба бік.</a:t>
            </a:r>
          </a:p>
        </p:txBody>
      </p:sp>
      <p:sp>
        <p:nvSpPr>
          <p:cNvPr id="183" name="Прямоугольник 29"/>
          <p:cNvSpPr txBox="1"/>
          <p:nvPr/>
        </p:nvSpPr>
        <p:spPr>
          <a:xfrm>
            <a:off x="4833744" y="5013176"/>
            <a:ext cx="3869001" cy="1424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/>
            </a:lvl1pPr>
          </a:lstStyle>
          <a:p>
            <a:pPr xmlns:a="http://schemas.openxmlformats.org/drawingml/2006/main"/>
            <a:r xmlns:a="http://schemas.openxmlformats.org/drawingml/2006/main">
              <a:t>рот залишається широко відкритим, будь-які спроби зімкнути щелепи, проковтнути їжу або заговорити викликають різкий біль.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warp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2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mph" nodeType="afterEffect" presetSubtype="0" presetID="6" grpId="2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7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Class="exit" nodeType="afterEffect" presetSubtype="4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mph" nodeType="afterEffect" presetSubtype="0" presetID="6" grpId="4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7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Class="exit" nodeType="afterEffect" presetSubtype="4" presetID="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mph" nodeType="afterEffect" presetSubtype="0" presetID="6" grpId="6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17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Class="exit" nodeType="afterEffect" presetSubtype="4" presetID="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mph" nodeType="afterEffect" presetSubtype="0" presetID="6" grpId="8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Class="exit" nodeType="afterEffect" presetSubtype="4" presetID="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9" grpId="6"/>
      <p:bldP build="whole" bldLvl="1" animBg="1" rev="0" advAuto="0" spid="176" grpId="2"/>
      <p:bldP build="whole" bldLvl="1" animBg="1" rev="0" advAuto="0" spid="182" grpId="7"/>
      <p:bldP build="whole" bldLvl="1" animBg="1" rev="0" advAuto="0" spid="183" grpId="9"/>
      <p:bldP build="whole" bldLvl="1" animBg="1" rev="0" advAuto="0" spid="180" grpId="8"/>
      <p:bldP build="whole" bldLvl="1" animBg="1" rev="0" advAuto="0" spid="181" grpId="5"/>
      <p:bldP build="whole" bldLvl="1" animBg="1" rev="0" advAuto="0" spid="170" grpId="1"/>
      <p:bldP build="whole" bldLvl="1" animBg="1" rev="0" advAuto="0" spid="178" grpId="3"/>
      <p:bldP build="whole" bldLvl="1" animBg="1" rev="0" advAuto="0" spid="177" grpId="4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9511" y="116632"/>
            <a:ext cx="2209801" cy="2066926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Заголовок 1"/>
          <p:cNvSpPr txBox="1"/>
          <p:nvPr>
            <p:ph type="title"/>
          </p:nvPr>
        </p:nvSpPr>
        <p:spPr>
          <a:xfrm>
            <a:off x="2428860" y="404664"/>
            <a:ext cx="5929355" cy="152413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 xmlns:a="http://schemas.openxmlformats.org/drawingml/2006/main"/>
            <a:r xmlns:a="http://schemas.openxmlformats.org/drawingml/2006/main">
              <a:t>Клінічна картина при передньому вивиху голівки нижньої щелепи:</a:t>
            </a:r>
          </a:p>
        </p:txBody>
      </p:sp>
      <p:sp>
        <p:nvSpPr>
          <p:cNvPr id="187" name="Содержимое 2"/>
          <p:cNvSpPr txBox="1"/>
          <p:nvPr>
            <p:ph type="body" idx="1"/>
          </p:nvPr>
        </p:nvSpPr>
        <p:spPr>
          <a:xfrm>
            <a:off x="457200" y="2204864"/>
            <a:ext cx="8291263" cy="4104497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 xmlns:a="http://schemas.openxmlformats.org/drawingml/2006/main"/>
            <a:r xmlns:a="http://schemas.openxmlformats.org/drawingml/2006/main">
              <a:t>Мова хворого невиразна, він скаржиться на різкі болі у пошкодженому суглобі, рот відкритий і не закривається, підборіддя зміщене убік, протилежне пошкодженню, обличчя асиметричне, щоки сплощені. При пальпації в області зовнішнього слухового проходу визначається западіння, що утворюється в результаті усунення голівки вперед нижньої щелепи, яка легко промацується під виличною дугою.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Class="entr" nodeType="afterEffect" presetSubtype="0" presetID="15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6" grpId="1"/>
      <p:bldP build="whole" bldLvl="1" animBg="1" rev="0" advAuto="0" spid="185" grpId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Содержимое 2"/>
          <p:cNvSpPr txBox="1"/>
          <p:nvPr>
            <p:ph type="body" idx="1"/>
          </p:nvPr>
        </p:nvSpPr>
        <p:spPr>
          <a:xfrm>
            <a:off x="395536" y="188640"/>
            <a:ext cx="8229601" cy="4709160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/>
            <a:r xmlns:a="http://schemas.openxmlformats.org/drawingml/2006/main">
              <a:t>Для уточнення діагнозу: вивих або підвивих нижньої щелепи, виключення її переломів, необхідно виконати рентгенографію нижньої щелепи в передній та обох бічних проекціях та обстежити СНЩС з обох сторін. Вправлення вивихів у СНЩС проводиться за невідкладними показаннями.</a:t>
            </a:r>
          </a:p>
        </p:txBody>
      </p:sp>
      <p:pic>
        <p:nvPicPr>
          <p:cNvPr id="190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95735" y="3429000"/>
            <a:ext cx="4843641" cy="2304257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Прямоугольник 4"/>
          <p:cNvSpPr txBox="1"/>
          <p:nvPr/>
        </p:nvSpPr>
        <p:spPr>
          <a:xfrm>
            <a:off x="1881415" y="5805263"/>
            <a:ext cx="5957234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pPr xmlns:a="http://schemas.openxmlformats.org/drawingml/2006/main"/>
            <a:r xmlns:a="http://schemas.openxmlformats.org/drawingml/2006/main">
              <a:t>Рентгенограма СНЩС при звичному підвивиху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warp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Заголовок 1"/>
          <p:cNvSpPr txBox="1"/>
          <p:nvPr>
            <p:ph type="title"/>
          </p:nvPr>
        </p:nvSpPr>
        <p:spPr>
          <a:xfrm>
            <a:off x="395536" y="-1"/>
            <a:ext cx="8229601" cy="1000110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/>
            <a:r xmlns:a="http://schemas.openxmlformats.org/drawingml/2006/main">
              <a:t>При задніх вивихах СНЩС</a:t>
            </a:r>
          </a:p>
        </p:txBody>
      </p:sp>
      <p:sp>
        <p:nvSpPr>
          <p:cNvPr id="194" name="Содержимое 2"/>
          <p:cNvSpPr txBox="1"/>
          <p:nvPr>
            <p:ph type="body" idx="1"/>
          </p:nvPr>
        </p:nvSpPr>
        <p:spPr>
          <a:xfrm>
            <a:off x="467543" y="1052735"/>
            <a:ext cx="8229601" cy="4392490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>
              <a:lnSpc>
                <a:spcPct val="80000"/>
              </a:lnSpc>
              <a:defRPr sz="2400"/>
            </a:pPr>
            <a:r xmlns:a="http://schemas.openxmlformats.org/drawingml/2006/main">
              <a:t>хворі відчувають сильний біль у ділянці суглобів. Підборіддя зміщене назад, зуби частково стиснуті. Нижні різці упираються в слизову оболонку піднебіння. Рухи нижньої щелепи, жування та речетворення нездійсненні, ковтання утруднене. Через зміщення нижньої щелепи і язика назад можливо порушення дихання, через що деякі хворі приймають вимушене становище з опущеною допереду головою. Може спостерігатися кровотеча із зовнішніх слухових проходів, які звужені.</a:t>
            </a:r>
          </a:p>
          <a:p>
            <a:pPr xmlns:a="http://schemas.openxmlformats.org/drawingml/2006/main">
              <a:lnSpc>
                <a:spcPct val="80000"/>
              </a:lnSpc>
              <a:defRPr sz="2400"/>
            </a:pPr>
            <a:r xmlns:a="http://schemas.openxmlformats.org/drawingml/2006/main">
              <a:t>Рентгенологічне обстеження у разі необхідно для виключення переломів виросткових відростків нижньої щелепи.</a:t>
            </a:r>
          </a:p>
        </p:txBody>
      </p:sp>
      <p:pic>
        <p:nvPicPr>
          <p:cNvPr id="19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16216" y="4772025"/>
            <a:ext cx="2190751" cy="20859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warp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2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5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Заголовок 1"/>
          <p:cNvSpPr txBox="1"/>
          <p:nvPr>
            <p:ph type="title"/>
          </p:nvPr>
        </p:nvSpPr>
        <p:spPr>
          <a:xfrm>
            <a:off x="539551" y="116631"/>
            <a:ext cx="8229601" cy="883478"/>
          </a:xfrm>
          <a:prstGeom prst="rect">
            <a:avLst/>
          </a:prstGeom>
        </p:spPr>
        <p:txBody>
          <a:bodyPr/>
          <a:lstStyle>
            <a:lvl1pPr>
              <a:defRPr sz="3400"/>
            </a:lvl1pPr>
          </a:lstStyle>
          <a:p>
            <a:pPr xmlns:a="http://schemas.openxmlformats.org/drawingml/2006/main"/>
            <a:r xmlns:a="http://schemas.openxmlformats.org/drawingml/2006/main">
              <a:t>Лікування вивиху нижньої щелепи:</a:t>
            </a:r>
          </a:p>
        </p:txBody>
      </p:sp>
      <p:sp>
        <p:nvSpPr>
          <p:cNvPr id="198" name="Содержимое 2"/>
          <p:cNvSpPr txBox="1"/>
          <p:nvPr>
            <p:ph type="body" idx="1"/>
          </p:nvPr>
        </p:nvSpPr>
        <p:spPr>
          <a:xfrm>
            <a:off x="611559" y="1196751"/>
            <a:ext cx="7632850" cy="3888433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>
              <a:lnSpc>
                <a:spcPct val="80000"/>
              </a:lnSpc>
              <a:defRPr b="1" sz="1800"/>
            </a:pPr>
            <a:r xmlns:a="http://schemas.openxmlformats.org/drawingml/2006/main">
              <a:t>Вправлення вивихів нижньої щелепи проводиться за умов стоматологічної клініки.</a:t>
            </a:r>
            <a:endParaRPr xmlns:a="http://schemas.openxmlformats.org/drawingml/2006/main" sz="2400"/>
          </a:p>
          <a:p>
            <a:pPr xmlns:a="http://schemas.openxmlformats.org/drawingml/2006/main">
              <a:lnSpc>
                <a:spcPct val="80000"/>
              </a:lnSpc>
              <a:defRPr b="1" sz="1800"/>
            </a:pPr>
            <a:r xmlns:a="http://schemas.openxmlformats.org/drawingml/2006/main">
              <a:t>Лікування свіжих вивихів виробляють під місцевою анестезією, при застарілих вивихах застосовують загальне знеболювання.</a:t>
            </a:r>
            <a:endParaRPr xmlns:a="http://schemas.openxmlformats.org/drawingml/2006/main" sz="2400"/>
          </a:p>
          <a:p>
            <a:pPr xmlns:a="http://schemas.openxmlformats.org/drawingml/2006/main">
              <a:lnSpc>
                <a:spcPct val="80000"/>
              </a:lnSpc>
              <a:defRPr b="1" sz="1800"/>
            </a:pPr>
            <a:r xmlns:a="http://schemas.openxmlformats.org/drawingml/2006/main">
              <a:t>Для вправлення двостороннього вивиху постраждалого садять. Великі пальці лікар поміщає на жувальних зубах, а рештою захоплює нижню щелепу знизу. До щелепи прикладається зусилля, спрямоване вниз, назад і вгору.</a:t>
            </a:r>
            <a:endParaRPr xmlns:a="http://schemas.openxmlformats.org/drawingml/2006/main" sz="2400"/>
          </a:p>
          <a:p>
            <a:pPr xmlns:a="http://schemas.openxmlformats.org/drawingml/2006/main">
              <a:lnSpc>
                <a:spcPct val="80000"/>
              </a:lnSpc>
              <a:defRPr b="1" sz="1800"/>
            </a:pPr>
            <a:r xmlns:a="http://schemas.openxmlformats.org/drawingml/2006/main">
              <a:t>Після вправлення вивиху потерпілому накладають підборідну пращу (утримуючу пов'язку) на 3-5 днів. У цей період рекомендується приймати м'яку їжу і широко не відкривати рота.</a:t>
            </a:r>
          </a:p>
        </p:txBody>
      </p:sp>
      <p:pic>
        <p:nvPicPr>
          <p:cNvPr id="199" name="Рисунок 4" descr="Рисунок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67943" y="4653136"/>
            <a:ext cx="3528393" cy="20608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 thruBlk="1"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2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Class="entr" nodeType="afterEffect" presetSubtype="32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23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9" grpId="2"/>
      <p:bldP build="whole" bldLvl="1" animBg="1" rev="0" advAuto="0" spid="197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55775" y="2132856"/>
            <a:ext cx="3810001" cy="3695701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Содержимое 2"/>
          <p:cNvSpPr txBox="1"/>
          <p:nvPr>
            <p:ph type="body" sz="quarter" idx="1"/>
          </p:nvPr>
        </p:nvSpPr>
        <p:spPr>
          <a:xfrm>
            <a:off x="539551" y="1700807"/>
            <a:ext cx="7488834" cy="576066"/>
          </a:xfrm>
          <a:prstGeom prst="rect">
            <a:avLst/>
          </a:prstGeom>
        </p:spPr>
        <p:txBody>
          <a:bodyPr/>
          <a:lstStyle>
            <a:lvl1pPr>
              <a:buChar char="❑"/>
              <a:defRPr b="1"/>
            </a:lvl1pPr>
          </a:lstStyle>
          <a:p>
            <a:pPr xmlns:a="http://schemas.openxmlformats.org/drawingml/2006/main"/>
            <a:r xmlns:a="http://schemas.openxmlformats.org/drawingml/2006/main">
              <a:t>Залежно від етіології захворювання:</a:t>
            </a:r>
          </a:p>
        </p:txBody>
      </p:sp>
      <p:sp>
        <p:nvSpPr>
          <p:cNvPr id="203" name="Заголовок 1"/>
          <p:cNvSpPr txBox="1"/>
          <p:nvPr>
            <p:ph type="title"/>
          </p:nvPr>
        </p:nvSpPr>
        <p:spPr>
          <a:xfrm>
            <a:off x="395536" y="116631"/>
            <a:ext cx="8229601" cy="883478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 xmlns:a="http://schemas.openxmlformats.org/drawingml/2006/main"/>
            <a:r xmlns:a="http://schemas.openxmlformats.org/drawingml/2006/main">
              <a:t>Артрит</a:t>
            </a:r>
          </a:p>
        </p:txBody>
      </p:sp>
      <p:sp>
        <p:nvSpPr>
          <p:cNvPr id="204" name="Прямоугольник 4"/>
          <p:cNvSpPr txBox="1"/>
          <p:nvPr/>
        </p:nvSpPr>
        <p:spPr>
          <a:xfrm>
            <a:off x="369247" y="3645024"/>
            <a:ext cx="3184417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buSzPct val="100000"/>
              <a:buChar char="❖"/>
              <a:defRPr b="1" sz="2800"/>
            </a:lvl1pPr>
          </a:lstStyle>
          <a:p>
            <a:pPr xmlns:a="http://schemas.openxmlformats.org/drawingml/2006/main"/>
            <a:r xmlns:a="http://schemas.openxmlformats.org/drawingml/2006/main">
              <a:t>інфекційний</a:t>
            </a:r>
          </a:p>
        </p:txBody>
      </p:sp>
      <p:sp>
        <p:nvSpPr>
          <p:cNvPr id="205" name="Прямоугольник 5"/>
          <p:cNvSpPr txBox="1"/>
          <p:nvPr/>
        </p:nvSpPr>
        <p:spPr>
          <a:xfrm>
            <a:off x="5481816" y="2276872"/>
            <a:ext cx="3193068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Pct val="100000"/>
              <a:buChar char="❖"/>
              <a:defRPr b="1" sz="2800"/>
            </a:lvl1pPr>
          </a:lstStyle>
          <a:p>
            <a:pPr xmlns:a="http://schemas.openxmlformats.org/drawingml/2006/main"/>
            <a:r xmlns:a="http://schemas.openxmlformats.org/drawingml/2006/main">
              <a:t>травматичний</a:t>
            </a:r>
          </a:p>
        </p:txBody>
      </p:sp>
      <p:sp>
        <p:nvSpPr>
          <p:cNvPr id="206" name="Прямоугольник 6"/>
          <p:cNvSpPr txBox="1"/>
          <p:nvPr/>
        </p:nvSpPr>
        <p:spPr>
          <a:xfrm>
            <a:off x="2241455" y="5301207"/>
            <a:ext cx="4310223" cy="4827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Pct val="100000"/>
              <a:buChar char="❑"/>
              <a:defRPr b="1" sz="2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xmlns:a="http://schemas.openxmlformats.org/drawingml/2006/main"/>
            <a:r xmlns:a="http://schemas.openxmlformats.org/drawingml/2006/main">
              <a:t>За характером течії:</a:t>
            </a:r>
          </a:p>
        </p:txBody>
      </p:sp>
      <p:sp>
        <p:nvSpPr>
          <p:cNvPr id="207" name="Прямоугольник 7"/>
          <p:cNvSpPr txBox="1"/>
          <p:nvPr/>
        </p:nvSpPr>
        <p:spPr>
          <a:xfrm>
            <a:off x="945312" y="5805263"/>
            <a:ext cx="1629331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Pct val="100000"/>
              <a:buChar char="❖"/>
              <a:defRPr b="1" sz="2800"/>
            </a:lvl1pPr>
          </a:lstStyle>
          <a:p>
            <a:pPr xmlns:a="http://schemas.openxmlformats.org/drawingml/2006/main"/>
            <a:r xmlns:a="http://schemas.openxmlformats.org/drawingml/2006/main">
              <a:t>гострий</a:t>
            </a:r>
          </a:p>
        </p:txBody>
      </p:sp>
      <p:sp>
        <p:nvSpPr>
          <p:cNvPr id="208" name="Прямоугольник 8"/>
          <p:cNvSpPr txBox="1"/>
          <p:nvPr/>
        </p:nvSpPr>
        <p:spPr>
          <a:xfrm>
            <a:off x="6201896" y="5805263"/>
            <a:ext cx="2629630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Pct val="100000"/>
              <a:buChar char="❖"/>
              <a:defRPr b="1" sz="2800"/>
            </a:lvl1pPr>
          </a:lstStyle>
          <a:p>
            <a:pPr xmlns:a="http://schemas.openxmlformats.org/drawingml/2006/main"/>
            <a:r xmlns:a="http://schemas.openxmlformats.org/drawingml/2006/main">
              <a:t>хронічний</a:t>
            </a:r>
          </a:p>
        </p:txBody>
      </p:sp>
      <p:sp>
        <p:nvSpPr>
          <p:cNvPr id="209" name="Прямоугольник 11"/>
          <p:cNvSpPr txBox="1"/>
          <p:nvPr/>
        </p:nvSpPr>
        <p:spPr>
          <a:xfrm>
            <a:off x="1161336" y="980728"/>
            <a:ext cx="6677312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800"/>
            </a:lvl1pPr>
          </a:lstStyle>
          <a:p>
            <a:pPr xmlns:a="http://schemas.openxmlformats.org/drawingml/2006/main"/>
            <a:r xmlns:a="http://schemas.openxmlformats.org/drawingml/2006/main">
              <a:t>- Запальне захворювання СНЩС.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warp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2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Class="entr" nodeType="afterEffect" presetSubtype="32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23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230"/>
                            </p:stCondLst>
                            <p:childTnLst>
                              <p:par>
                                <p:cTn id="14" presetClass="entr" nodeType="afterEffect" presetSubtype="32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23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3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460"/>
                            </p:stCondLst>
                            <p:childTnLst>
                              <p:par>
                                <p:cTn id="19" presetClass="entr" nodeType="afterEffect" presetSubtype="32" presetID="23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3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3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690"/>
                            </p:stCondLst>
                            <p:childTnLst>
                              <p:par>
                                <p:cTn id="24" presetClass="entr" nodeType="afterEffect" presetSubtype="32" presetID="23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23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3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7" grpId="4"/>
      <p:bldP build="whole" bldLvl="1" animBg="1" rev="0" advAuto="0" spid="208" grpId="5"/>
      <p:bldP build="whole" bldLvl="1" animBg="1" rev="0" advAuto="0" spid="201" grpId="1"/>
      <p:bldP build="whole" bldLvl="1" animBg="1" rev="0" advAuto="0" spid="204" grpId="2"/>
      <p:bldP build="whole" bldLvl="1" animBg="1" rev="0" advAuto="0" spid="205" grpId="3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71880" y="1124744"/>
            <a:ext cx="1972120" cy="2520281"/>
          </a:xfrm>
          <a:prstGeom prst="rect">
            <a:avLst/>
          </a:prstGeom>
          <a:ln w="12700">
            <a:miter lim="400000"/>
          </a:ln>
          <a:effectLst>
            <a:reflection blurRad="0" stA="50000" stPos="0" endA="0" endPos="40000" dist="0" dir="5400000" fadeDir="5400000" sx="100000" sy="-100000" kx="0" ky="0" algn="bl" rotWithShape="0"/>
          </a:effectLst>
        </p:spPr>
      </p:pic>
      <p:sp>
        <p:nvSpPr>
          <p:cNvPr id="212" name="Заголовок 1"/>
          <p:cNvSpPr txBox="1"/>
          <p:nvPr>
            <p:ph type="title"/>
          </p:nvPr>
        </p:nvSpPr>
        <p:spPr>
          <a:xfrm>
            <a:off x="467543" y="0"/>
            <a:ext cx="8229601" cy="1143000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/>
            <a:r xmlns:a="http://schemas.openxmlformats.org/drawingml/2006/main">
              <a:t>Основні симптоми:</a:t>
            </a:r>
          </a:p>
        </p:txBody>
      </p:sp>
      <p:sp>
        <p:nvSpPr>
          <p:cNvPr id="213" name="Содержимое 2"/>
          <p:cNvSpPr txBox="1"/>
          <p:nvPr>
            <p:ph type="body" idx="1"/>
          </p:nvPr>
        </p:nvSpPr>
        <p:spPr>
          <a:xfrm>
            <a:off x="467544" y="1052735"/>
            <a:ext cx="6768752" cy="5184578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 marL="268833" indent="-268833" defTabSz="896111">
              <a:spcBef>
                <a:spcPts val="500"/>
              </a:spcBef>
              <a:defRPr b="1" sz="1568"/>
            </a:pPr>
            <a:r xmlns:a="http://schemas.openxmlformats.org/drawingml/2006/main">
              <a:t>Відчуття скутості та порушення нормальної рухливості нижньої щелепи (аж до повної нерухомості) після тривалого стану спокою щелепи (наприклад, вранці після сну);</a:t>
            </a:r>
          </a:p>
          <a:p>
            <a:pPr xmlns:a="http://schemas.openxmlformats.org/drawingml/2006/main" marL="268833" indent="-268833" defTabSz="896111">
              <a:spcBef>
                <a:spcPts val="500"/>
              </a:spcBef>
              <a:defRPr b="1" sz="1568"/>
            </a:pPr>
            <a:r xmlns:a="http://schemas.openxmlformats.org/drawingml/2006/main">
              <a:t>Больові відчуття різної сили та тривалості в області суглоба, що перекидаються іноді в область вуха, язика, скроні;</a:t>
            </a:r>
          </a:p>
          <a:p>
            <a:pPr xmlns:a="http://schemas.openxmlformats.org/drawingml/2006/main" marL="268833" indent="-268833" defTabSz="896111">
              <a:spcBef>
                <a:spcPts val="500"/>
              </a:spcBef>
              <a:defRPr b="1" sz="1568"/>
            </a:pPr>
            <a:r xmlns:a="http://schemas.openxmlformats.org/drawingml/2006/main">
              <a:t>Відчуття дискомфорту при пальпації ділянки суглоба;</a:t>
            </a:r>
          </a:p>
          <a:p>
            <a:pPr xmlns:a="http://schemas.openxmlformats.org/drawingml/2006/main" marL="268833" indent="-268833" defTabSz="896111">
              <a:spcBef>
                <a:spcPts val="500"/>
              </a:spcBef>
              <a:defRPr b="1" sz="1568"/>
            </a:pPr>
            <a:r xmlns:a="http://schemas.openxmlformats.org/drawingml/2006/main">
              <a:t>Поява так званого суглобового шуму (шурхіт, хрускіт, клацання);</a:t>
            </a:r>
          </a:p>
          <a:p>
            <a:pPr xmlns:a="http://schemas.openxmlformats.org/drawingml/2006/main" marL="268833" indent="-268833" defTabSz="896111">
              <a:spcBef>
                <a:spcPts val="500"/>
              </a:spcBef>
              <a:defRPr b="1" sz="1568"/>
            </a:pPr>
            <a:r xmlns:a="http://schemas.openxmlformats.org/drawingml/2006/main">
              <a:t>Порушення жувальних та мовних функцій;</a:t>
            </a:r>
          </a:p>
          <a:p>
            <a:pPr xmlns:a="http://schemas.openxmlformats.org/drawingml/2006/main" marL="268833" indent="-268833" defTabSz="896111">
              <a:spcBef>
                <a:spcPts val="500"/>
              </a:spcBef>
              <a:defRPr b="1" sz="1568"/>
            </a:pPr>
            <a:r xmlns:a="http://schemas.openxmlformats.org/drawingml/2006/main">
              <a:t>Зміщення підборіддя у бік пошкодженого суглоба;</a:t>
            </a:r>
          </a:p>
          <a:p>
            <a:pPr xmlns:a="http://schemas.openxmlformats.org/drawingml/2006/main" marL="268833" indent="-268833" defTabSz="896111">
              <a:spcBef>
                <a:spcPts val="500"/>
              </a:spcBef>
              <a:defRPr b="1" sz="1568"/>
            </a:pPr>
            <a:r xmlns:a="http://schemas.openxmlformats.org/drawingml/2006/main">
              <a:t>Набряк м'яких та почервоніння тканин обличчя у місці суглоба;</a:t>
            </a:r>
          </a:p>
          <a:p>
            <a:pPr xmlns:a="http://schemas.openxmlformats.org/drawingml/2006/main" marL="268833" indent="-268833" defTabSz="896111">
              <a:spcBef>
                <a:spcPts val="500"/>
              </a:spcBef>
              <a:defRPr b="1" sz="1568"/>
            </a:pPr>
            <a:r xmlns:a="http://schemas.openxmlformats.org/drawingml/2006/main">
              <a:t>Утворення інфільтрату (ущільнення) в ділянці суглоба при гнійному інфекційному артриті СНЩС;</a:t>
            </a:r>
          </a:p>
          <a:p>
            <a:pPr xmlns:a="http://schemas.openxmlformats.org/drawingml/2006/main" marL="268833" indent="-268833" defTabSz="896111">
              <a:spcBef>
                <a:spcPts val="500"/>
              </a:spcBef>
              <a:defRPr b="1" sz="1568"/>
            </a:pPr>
            <a:r xmlns:a="http://schemas.openxmlformats.org/drawingml/2006/main">
              <a:t>Порушення слуху (при гнійному інфекційному артриті СНЩС);</a:t>
            </a:r>
          </a:p>
          <a:p>
            <a:pPr xmlns:a="http://schemas.openxmlformats.org/drawingml/2006/main" marL="268833" indent="-268833" defTabSz="896111">
              <a:spcBef>
                <a:spcPts val="500"/>
              </a:spcBef>
              <a:defRPr b="1" sz="1568"/>
            </a:pPr>
            <a:r xmlns:a="http://schemas.openxmlformats.org/drawingml/2006/main">
              <a:t>Загальне нездужання, запаморочення;</a:t>
            </a:r>
          </a:p>
          <a:p>
            <a:pPr xmlns:a="http://schemas.openxmlformats.org/drawingml/2006/main" marL="268833" indent="-268833" defTabSz="896111">
              <a:spcBef>
                <a:spcPts val="500"/>
              </a:spcBef>
              <a:defRPr b="1" sz="1568"/>
            </a:pPr>
            <a:r xmlns:a="http://schemas.openxmlformats.org/drawingml/2006/main">
              <a:t>Підвищення температури у ряді випадків.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warp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Class="entr" nodeType="afterEffect" presetSubtype="4" presetID="7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1" grpId="2"/>
      <p:bldP build="whole" bldLvl="1" animBg="1" rev="0" advAuto="0" spid="212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56175" y="5085184"/>
            <a:ext cx="2715804" cy="1772817"/>
          </a:xfrm>
          <a:prstGeom prst="rect">
            <a:avLst/>
          </a:prstGeom>
          <a:ln w="12700">
            <a:miter lim="400000"/>
          </a:ln>
        </p:spPr>
      </p:pic>
      <p:sp>
        <p:nvSpPr>
          <p:cNvPr id="216" name="Заголовок 1"/>
          <p:cNvSpPr txBox="1"/>
          <p:nvPr>
            <p:ph type="title"/>
          </p:nvPr>
        </p:nvSpPr>
        <p:spPr>
          <a:xfrm>
            <a:off x="251519" y="-1"/>
            <a:ext cx="8229601" cy="908722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/>
            <a:r xmlns:a="http://schemas.openxmlformats.org/drawingml/2006/main">
              <a:t>Лікування:</a:t>
            </a:r>
          </a:p>
        </p:txBody>
      </p:sp>
      <p:sp>
        <p:nvSpPr>
          <p:cNvPr id="217" name="Содержимое 2"/>
          <p:cNvSpPr txBox="1"/>
          <p:nvPr>
            <p:ph type="body" idx="1"/>
          </p:nvPr>
        </p:nvSpPr>
        <p:spPr>
          <a:xfrm>
            <a:off x="395536" y="908720"/>
            <a:ext cx="8579296" cy="4709160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/>
            <a:r xmlns:a="http://schemas.openxmlformats.org/drawingml/2006/main">
              <a:t>Залежить від характеру та ступеня тяжкості захворювання.</a:t>
            </a:r>
          </a:p>
          <a:p>
            <a:pPr xmlns:a="http://schemas.openxmlformats.org/drawingml/2006/main"/>
            <a:r xmlns:a="http://schemas.openxmlformats.org/drawingml/2006/main">
              <a:t>У будь-якому випадку на початку лікування суглобу забезпечується стан спокою за допомогою особливої індивідуально виготовленої пращевидної пов'язки та спеціальної міжзубної платівки, що роз'єднує прикус терміном на 2-3 дні.</a:t>
            </a:r>
          </a:p>
          <a:p>
            <a:pPr xmlns:a="http://schemas.openxmlformats.org/drawingml/2006/main"/>
            <a:r xmlns:a="http://schemas.openxmlformats.org/drawingml/2006/main">
              <a:t>При цьому хворому рекомендується дотримуватися особливої дієти з переважанням рідкої їжі.</a:t>
            </a:r>
          </a:p>
          <a:p>
            <a:pPr xmlns:a="http://schemas.openxmlformats.org/drawingml/2006/main"/>
            <a:r xmlns:a="http://schemas.openxmlformats.org/drawingml/2006/main">
              <a:t>Подальші заходи щодо лікування артриту СНЩС залежать від характеру захворювання.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"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6" grpId="1"/>
      <p:bldP build="whole" bldLvl="1" animBg="1" rev="0" advAuto="0" spid="215" grpId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Заголовок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>
              <a:defRPr sz="3400"/>
            </a:lvl1pPr>
          </a:lstStyle>
          <a:p>
            <a:pPr xmlns:a="http://schemas.openxmlformats.org/drawingml/2006/main"/>
            <a:r xmlns:a="http://schemas.openxmlformats.org/drawingml/2006/main">
              <a:t>М'язово-суглобова дисфункція</a:t>
            </a:r>
          </a:p>
        </p:txBody>
      </p:sp>
      <p:sp>
        <p:nvSpPr>
          <p:cNvPr id="220" name="Содержимое 2"/>
          <p:cNvSpPr txBox="1"/>
          <p:nvPr>
            <p:ph type="body" sz="half" idx="1"/>
          </p:nvPr>
        </p:nvSpPr>
        <p:spPr>
          <a:xfrm>
            <a:off x="571472" y="1714487"/>
            <a:ext cx="7643866" cy="3143274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/>
            <a:r xmlns:a="http://schemas.openxmlformats.org/drawingml/2006/main">
              <a:t>Для неї характерні біль у скроневій ділянці та вусі, що зростає під час жування, блокування нижньої щелепи, клацання під час руху щелепою, асиметрія обличчя. Може бути пояснена ендокринними та психоемоційними факторами. Приводить до розвитку артрозу.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pull dir="d"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Заголовок 1"/>
          <p:cNvSpPr txBox="1"/>
          <p:nvPr>
            <p:ph type="title"/>
          </p:nvPr>
        </p:nvSpPr>
        <p:spPr>
          <a:xfrm>
            <a:off x="457200" y="320039"/>
            <a:ext cx="7242048" cy="894384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 xmlns:a="http://schemas.openxmlformats.org/drawingml/2006/main"/>
            <a:r xmlns:a="http://schemas.openxmlformats.org/drawingml/2006/main">
              <a:t>Артроз</a:t>
            </a:r>
          </a:p>
        </p:txBody>
      </p:sp>
      <p:sp>
        <p:nvSpPr>
          <p:cNvPr id="223" name="Содержимое 2"/>
          <p:cNvSpPr txBox="1"/>
          <p:nvPr>
            <p:ph type="body" sz="half" idx="1"/>
          </p:nvPr>
        </p:nvSpPr>
        <p:spPr>
          <a:xfrm>
            <a:off x="2915815" y="1628799"/>
            <a:ext cx="5976666" cy="2448274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2100"/>
            </a:lvl1pPr>
          </a:lstStyle>
          <a:p>
            <a:pPr xmlns:a="http://schemas.openxmlformats.org/drawingml/2006/main"/>
            <a:r xmlns:a="http://schemas.openxmlformats.org/drawingml/2006/main">
              <a:t>Характеризується порушенням у русі щелепи (при відкриванні рота зигзагоподібний рух нижньої щелепи), болем у суглобі, вухах, жувальних м'язах. При русі з'являються клацання, хрускіт. Артроз пов'язаний із травмами, запальним процесом, обмінними порушеннями.</a:t>
            </a:r>
          </a:p>
        </p:txBody>
      </p:sp>
      <p:sp>
        <p:nvSpPr>
          <p:cNvPr id="224" name="Содержимое 3"/>
          <p:cNvSpPr txBox="1"/>
          <p:nvPr/>
        </p:nvSpPr>
        <p:spPr>
          <a:xfrm>
            <a:off x="801296" y="4365104"/>
            <a:ext cx="7619567" cy="1512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marL="274320" indent="-274320">
              <a:lnSpc>
                <a:spcPct val="80000"/>
              </a:lnSpc>
              <a:spcBef>
                <a:spcPts val="600"/>
              </a:spcBef>
              <a:buClr>
                <a:srgbClr val="2F5897"/>
              </a:buClr>
              <a:buSzPct val="73000"/>
              <a:buChar char="⦿"/>
              <a:defRPr sz="2100"/>
            </a:lvl1pPr>
          </a:lstStyle>
          <a:p>
            <a:pPr xmlns:a="http://schemas.openxmlformats.org/drawingml/2006/main"/>
            <a:r xmlns:a="http://schemas.openxmlformats.org/drawingml/2006/main">
              <a:t>Лікування хворих комплексне: медикаментозне, фізіотерапевтичне, ортопедичне та, за наявності показань, оперативне.</a:t>
            </a:r>
          </a:p>
        </p:txBody>
      </p:sp>
      <p:pic>
        <p:nvPicPr>
          <p:cNvPr id="22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3568" y="1124744"/>
            <a:ext cx="2286001" cy="31432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5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Содержимое 5"/>
          <p:cNvSpPr txBox="1"/>
          <p:nvPr>
            <p:ph type="body" idx="1"/>
          </p:nvPr>
        </p:nvSpPr>
        <p:spPr>
          <a:xfrm>
            <a:off x="395536" y="260647"/>
            <a:ext cx="8229601" cy="3672410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>
              <a:lnSpc>
                <a:spcPct val="90000"/>
              </a:lnSpc>
              <a:defRPr sz="2200"/>
            </a:pPr>
            <a:r xmlns:a="http://schemas.openxmlformats.org/drawingml/2006/main">
              <a:t>При деформуючому артрозі відбуваються зміни форми головки І суглобового горбка: сплощення та стирання головки по висоті, гостра або булавоподібна деформація та утворення екзофітів, сплощення горбка або екзофітні утворення на ньому.</a:t>
            </a:r>
          </a:p>
          <a:p>
            <a:pPr xmlns:a="http://schemas.openxmlformats.org/drawingml/2006/main">
              <a:lnSpc>
                <a:spcPct val="90000"/>
              </a:lnSpc>
              <a:defRPr sz="2200"/>
            </a:pPr>
            <a:r xmlns:a="http://schemas.openxmlformats.org/drawingml/2006/main">
              <a:t>Аналогічні клінічні симптоми можуть спостерігатись при змінах положення диска. У цих випадках діагностика полегшується при введенні в суглоб контрастної речовини (артрографія) у поєднанні з виконанням комп'ютерних томограм або проведення магнітно-резонансної томографії без контрастування.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warp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Заголовок 1"/>
          <p:cNvSpPr txBox="1"/>
          <p:nvPr>
            <p:ph type="title"/>
          </p:nvPr>
        </p:nvSpPr>
        <p:spPr>
          <a:xfrm>
            <a:off x="457200" y="320039"/>
            <a:ext cx="7239000" cy="894384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/>
            <a:r xmlns:a="http://schemas.openxmlformats.org/drawingml/2006/main">
              <a:t>Анкілоз.</a:t>
            </a:r>
          </a:p>
        </p:txBody>
      </p:sp>
      <p:sp>
        <p:nvSpPr>
          <p:cNvPr id="230" name="Содержимое 2"/>
          <p:cNvSpPr txBox="1"/>
          <p:nvPr>
            <p:ph type="body" idx="1"/>
          </p:nvPr>
        </p:nvSpPr>
        <p:spPr>
          <a:xfrm>
            <a:off x="467543" y="1268760"/>
            <a:ext cx="8229601" cy="4709160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>
              <a:lnSpc>
                <a:spcPct val="90000"/>
              </a:lnSpc>
            </a:pPr>
            <a:r xmlns:a="http://schemas.openxmlformats.org/drawingml/2006/main">
              <a:t>Викликається травмами та інфекційними захворюваннями. Основний симптом – обмеження руху нижньої щелепи.</a:t>
            </a:r>
          </a:p>
          <a:p>
            <a:pPr xmlns:a="http://schemas.openxmlformats.org/drawingml/2006/main">
              <a:lnSpc>
                <a:spcPct val="90000"/>
              </a:lnSpc>
            </a:pPr>
            <a:r xmlns:a="http://schemas.openxmlformats.org/drawingml/2006/main">
              <a:t>За місцем ураження суглоба виділяються два різновиди анкілозу СНЩС: односторонній (зустрічається найчастіше) і двосторонній (зустрічається рідко).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Содержимое 2"/>
          <p:cNvSpPr txBox="1"/>
          <p:nvPr>
            <p:ph type="body" idx="1"/>
          </p:nvPr>
        </p:nvSpPr>
        <p:spPr>
          <a:xfrm>
            <a:off x="539551" y="404663"/>
            <a:ext cx="7604350" cy="4176466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>
              <a:lnSpc>
                <a:spcPct val="80000"/>
              </a:lnSpc>
              <a:defRPr sz="2000"/>
            </a:pPr>
            <a:r xmlns:a="http://schemas.openxmlformats.org/drawingml/2006/main">
              <a:t>Анкілоз у ранньому дитячому віці призводить до порушення зростання нижньої щелепи на стороні ураження та деформації щелепно-лицьової області. Для відмінного розпізнавання кісткового анкілозу та деформуючого артрозу, фіброзного анкілозу необхідно виконати томограми у прямій та бічній проекціях.</a:t>
            </a:r>
          </a:p>
          <a:p>
            <a:pPr xmlns:a="http://schemas.openxmlformats.org/drawingml/2006/main">
              <a:lnSpc>
                <a:spcPct val="80000"/>
              </a:lnSpc>
              <a:defRPr sz="2000"/>
            </a:pPr>
            <a:r xmlns:a="http://schemas.openxmlformats.org/drawingml/2006/main">
              <a:t>Поразка СНЩС виявляють у 50% хворих на ревматизм. 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warp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Заголовок 1"/>
          <p:cNvSpPr txBox="1"/>
          <p:nvPr>
            <p:ph type="title"/>
          </p:nvPr>
        </p:nvSpPr>
        <p:spPr>
          <a:xfrm>
            <a:off x="899591" y="116632"/>
            <a:ext cx="4258817" cy="1143001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/>
            <a:r xmlns:a="http://schemas.openxmlformats.org/drawingml/2006/main">
              <a:t>Висновок:</a:t>
            </a:r>
          </a:p>
        </p:txBody>
      </p:sp>
      <p:pic>
        <p:nvPicPr>
          <p:cNvPr id="235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86248" y="3357562"/>
            <a:ext cx="3168353" cy="1916833"/>
          </a:xfrm>
          <a:prstGeom prst="rect">
            <a:avLst/>
          </a:prstGeom>
          <a:ln w="12700">
            <a:miter lim="400000"/>
          </a:ln>
        </p:spPr>
      </p:pic>
      <p:sp>
        <p:nvSpPr>
          <p:cNvPr id="236" name="Прямоугольник 5"/>
          <p:cNvSpPr txBox="1"/>
          <p:nvPr/>
        </p:nvSpPr>
        <p:spPr>
          <a:xfrm>
            <a:off x="369247" y="1268759"/>
            <a:ext cx="7943248" cy="1259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buSzPct val="100000"/>
              <a:buChar char="❑"/>
              <a:defRPr b="1" sz="2000"/>
            </a:lvl1pPr>
          </a:lstStyle>
          <a:p>
            <a:pPr xmlns:a="http://schemas.openxmlformats.org/drawingml/2006/main"/>
            <a:r xmlns:a="http://schemas.openxmlformats.org/drawingml/2006/main">
              <a:t>Захворювання СНЩС нині серед стоматологічних хворих становлять досить високий відсоток. За своєю частотністю стоять на 3 місці після хвороб пародонту та карієсу.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Заголовок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400"/>
            </a:lvl1pPr>
          </a:lstStyle>
          <a:p>
            <a:pPr xmlns:a="http://schemas.openxmlformats.org/drawingml/2006/main"/>
            <a:r xmlns:a="http://schemas.openxmlformats.org/drawingml/2006/main">
              <a:t>Список використаної литературы:</a:t>
            </a:r>
          </a:p>
        </p:txBody>
      </p:sp>
      <p:sp>
        <p:nvSpPr>
          <p:cNvPr id="239" name="Содержимое 2"/>
          <p:cNvSpPr txBox="1"/>
          <p:nvPr>
            <p:ph type="body" idx="1"/>
          </p:nvPr>
        </p:nvSpPr>
        <p:spPr>
          <a:xfrm>
            <a:off x="457200" y="1609415"/>
            <a:ext cx="7239000" cy="4846322"/>
          </a:xfrm>
          <a:prstGeom prst="rect">
            <a:avLst/>
          </a:prstGeom>
        </p:spPr>
        <p:txBody>
          <a:bodyPr/>
          <a:lstStyle/>
          <a:p>
            <a:pPr xmlns:a="http://schemas.openxmlformats.org/drawingml/2006/main">
              <a:lnSpc>
                <a:spcPct val="90000"/>
              </a:lnSpc>
              <a:defRPr sz="2200"/>
            </a:pPr>
            <a:r xmlns:a="http://schemas.openxmlformats.org/drawingml/2006/main">
              <a:t>анатомія людини. Е.І. Борзяк, Л.І. Волкова, За редакцією М.Р. Сапіна, 1993р., с162</a:t>
            </a:r>
          </a:p>
          <a:p>
            <a:pPr xmlns:a="http://schemas.openxmlformats.org/drawingml/2006/main">
              <a:lnSpc>
                <a:spcPct val="90000"/>
              </a:lnSpc>
              <a:defRPr sz="2200"/>
            </a:pPr>
            <a:r xmlns:a="http://schemas.openxmlformats.org/drawingml/2006/main">
              <a:t>Аболмас Н.М. "Ортопедична стоматологія"., 2003;</a:t>
            </a:r>
          </a:p>
          <a:p>
            <a:pPr xmlns:a="http://schemas.openxmlformats.org/drawingml/2006/main">
              <a:lnSpc>
                <a:spcPct val="90000"/>
              </a:lnSpc>
              <a:defRPr sz="2200"/>
            </a:pPr>
            <a:r xmlns:a="http://schemas.openxmlformats.org/drawingml/2006/main">
              <a:t>Хватова В.А. "Захворювання скронево-нижньощелепного суглоба"., 1982;</a:t>
            </a:r>
          </a:p>
          <a:p>
            <a:pPr xmlns:a="http://schemas.openxmlformats.org/drawingml/2006/main">
              <a:lnSpc>
                <a:spcPct val="90000"/>
              </a:lnSpc>
              <a:defRPr sz="2200"/>
            </a:pPr>
            <a:r xmlns:a="http://schemas.openxmlformats.org/drawingml/2006/main">
              <a:t>Нове у стоматології., (спеціальний випуск), "Лікування захворювання скронево-нижньощелепного суглоба" № 1., 2001 рік.</a:t>
            </a:r>
          </a:p>
          <a:p>
            <a:pPr xmlns:a="http://schemas.openxmlformats.org/drawingml/2006/main">
              <a:lnSpc>
                <a:spcPct val="90000"/>
              </a:lnSpc>
              <a:defRPr sz="2200"/>
            </a:pPr>
            <a:r xmlns:a="http://schemas.openxmlformats.org/drawingml/2006/main">
              <a:t>ru.wikipedia.org/wiki/Скронево-нижньощелепний_суглоб</a:t>
            </a:r>
          </a:p>
          <a:p>
            <a:pPr xmlns:a="http://schemas.openxmlformats.org/drawingml/2006/main">
              <a:lnSpc>
                <a:spcPct val="90000"/>
              </a:lnSpc>
              <a:defRPr sz="2200"/>
            </a:pPr>
            <a:r xmlns:a="http://schemas.openxmlformats.org/drawingml/2006/main">
              <a:t>http://www.youtube.com/watch?v=gGzcCxGCmZ0</a:t>
            </a:r>
          </a:p>
          <a:p>
            <a:pPr xmlns:a="http://schemas.openxmlformats.org/drawingml/2006/main">
              <a:lnSpc>
                <a:spcPct val="90000"/>
              </a:lnSpc>
              <a:defRPr sz="2200"/>
            </a:pPr>
            <a:r xmlns:a="http://schemas.openxmlformats.org/drawingml/2006/main">
              <a:t>http://revmatizma.net/ru/healing_ua/diseases/disfunction/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warp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Содержимое 2"/>
          <p:cNvSpPr txBox="1"/>
          <p:nvPr>
            <p:ph type="body" sz="quarter" idx="1"/>
          </p:nvPr>
        </p:nvSpPr>
        <p:spPr>
          <a:xfrm>
            <a:off x="611560" y="4653136"/>
            <a:ext cx="6984776" cy="792089"/>
          </a:xfrm>
          <a:prstGeom prst="rect">
            <a:avLst/>
          </a:prstGeom>
        </p:spPr>
        <p:txBody>
          <a:bodyPr/>
          <a:lstStyle>
            <a:lvl1pPr algn="ctr">
              <a:buSzTx/>
              <a:buFont typeface="Wingdings 2"/>
              <a:buNone/>
              <a:defRPr b="1" i="1" sz="40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xmlns:a="http://schemas.openxmlformats.org/drawingml/2006/main"/>
            <a:r xmlns:a="http://schemas.openxmlformats.org/drawingml/2006/main">
              <a:t>Дякую за увагу!</a:t>
            </a:r>
          </a:p>
        </p:txBody>
      </p:sp>
      <p:pic>
        <p:nvPicPr>
          <p:cNvPr id="24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0" t="0" r="0" b="4398"/>
          <a:stretch>
            <a:fillRect/>
          </a:stretch>
        </p:blipFill>
        <p:spPr>
          <a:xfrm>
            <a:off x="2483767" y="932719"/>
            <a:ext cx="3384377" cy="33972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warp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Изящная">
  <a:themeElements>
    <a:clrScheme name="Изящная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0000FF"/>
      </a:hlink>
      <a:folHlink>
        <a:srgbClr val="FF00FF"/>
      </a:folHlink>
    </a:clrScheme>
    <a:fontScheme name="Изящная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3A476D">
                <a:alpha val="83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3A476D">
                <a:alpha val="83000"/>
              </a:srgbClr>
            </a:outerShdw>
          </a:effectLst>
        </a:effectStyle>
        <a:effectStyle>
          <a:effectLst>
            <a:outerShdw sx="100000" sy="100000" kx="0" ky="0" algn="b" rotWithShape="0" blurRad="50800" dist="25000" dir="5400000">
              <a:srgbClr val="994C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400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3A476D">
              <a:alpha val="83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Trebuchet MS"/>
            <a:ea typeface="Trebuchet MS"/>
            <a:cs typeface="Trebuchet M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400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25000" dir="5400000">
            <a:srgbClr val="2B3E74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Trebuchet MS"/>
            <a:ea typeface="Trebuchet MS"/>
            <a:cs typeface="Trebuchet M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Изящная">
  <a:themeElements>
    <a:clrScheme name="Изящная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0000FF"/>
      </a:hlink>
      <a:folHlink>
        <a:srgbClr val="FF00FF"/>
      </a:folHlink>
    </a:clrScheme>
    <a:fontScheme name="Изящная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3A476D">
                <a:alpha val="83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3A476D">
                <a:alpha val="83000"/>
              </a:srgbClr>
            </a:outerShdw>
          </a:effectLst>
        </a:effectStyle>
        <a:effectStyle>
          <a:effectLst>
            <a:outerShdw sx="100000" sy="100000" kx="0" ky="0" algn="b" rotWithShape="0" blurRad="50800" dist="25000" dir="5400000">
              <a:srgbClr val="994C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400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3A476D">
              <a:alpha val="83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Trebuchet MS"/>
            <a:ea typeface="Trebuchet MS"/>
            <a:cs typeface="Trebuchet M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400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25000" dir="5400000">
            <a:srgbClr val="2B3E74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Trebuchet MS"/>
            <a:ea typeface="Trebuchet MS"/>
            <a:cs typeface="Trebuchet M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