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ED2CE"/>
          </a:solidFill>
        </a:fill>
      </a:tcStyle>
    </a:wholeTbl>
    <a:band2H>
      <a:tcTxStyle b="def" i="def"/>
      <a:tcStyle>
        <a:tcBdr/>
        <a:fill>
          <a:solidFill>
            <a:srgbClr val="F7EA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AE2E3"/>
          </a:solidFill>
        </a:fill>
      </a:tcStyle>
    </a:wholeTbl>
    <a:band2H>
      <a:tcTxStyle b="def" i="def"/>
      <a:tcStyle>
        <a:tcBdr/>
        <a:fill>
          <a:solidFill>
            <a:srgbClr val="EDF1F1"/>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EDBCE"/>
          </a:solidFill>
        </a:fill>
      </a:tcStyle>
    </a:wholeTbl>
    <a:band2H>
      <a:tcTxStyle b="def" i="def"/>
      <a:tcStyle>
        <a:tcBdr/>
        <a:fill>
          <a:solidFill>
            <a:srgbClr val="F7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9" name="Shape 159"/>
          <p:cNvSpPr/>
          <p:nvPr>
            <p:ph type="sldImg"/>
          </p:nvPr>
        </p:nvSpPr>
        <p:spPr>
          <a:xfrm>
            <a:off x="1143000" y="685800"/>
            <a:ext cx="4572000" cy="3429000"/>
          </a:xfrm>
          <a:prstGeom prst="rect">
            <a:avLst/>
          </a:prstGeom>
        </p:spPr>
        <p:txBody>
          <a:bodyPr/>
          <a:lstStyle/>
          <a:p>
            <a:pPr/>
          </a:p>
        </p:txBody>
      </p:sp>
      <p:sp>
        <p:nvSpPr>
          <p:cNvPr id="160" name="Shape 16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Georgia"/>
      </a:defRPr>
    </a:lvl1pPr>
    <a:lvl2pPr indent="228600" latinLnBrk="0">
      <a:defRPr sz="1200">
        <a:latin typeface="+mn-lt"/>
        <a:ea typeface="+mn-ea"/>
        <a:cs typeface="+mn-cs"/>
        <a:sym typeface="Georgia"/>
      </a:defRPr>
    </a:lvl2pPr>
    <a:lvl3pPr indent="457200" latinLnBrk="0">
      <a:defRPr sz="1200">
        <a:latin typeface="+mn-lt"/>
        <a:ea typeface="+mn-ea"/>
        <a:cs typeface="+mn-cs"/>
        <a:sym typeface="Georgia"/>
      </a:defRPr>
    </a:lvl3pPr>
    <a:lvl4pPr indent="685800" latinLnBrk="0">
      <a:defRPr sz="1200">
        <a:latin typeface="+mn-lt"/>
        <a:ea typeface="+mn-ea"/>
        <a:cs typeface="+mn-cs"/>
        <a:sym typeface="Georgia"/>
      </a:defRPr>
    </a:lvl4pPr>
    <a:lvl5pPr indent="914400" latinLnBrk="0">
      <a:defRPr sz="1200">
        <a:latin typeface="+mn-lt"/>
        <a:ea typeface="+mn-ea"/>
        <a:cs typeface="+mn-cs"/>
        <a:sym typeface="Georgia"/>
      </a:defRPr>
    </a:lvl5pPr>
    <a:lvl6pPr indent="1143000" latinLnBrk="0">
      <a:defRPr sz="1200">
        <a:latin typeface="+mn-lt"/>
        <a:ea typeface="+mn-ea"/>
        <a:cs typeface="+mn-cs"/>
        <a:sym typeface="Georgia"/>
      </a:defRPr>
    </a:lvl6pPr>
    <a:lvl7pPr indent="1371600" latinLnBrk="0">
      <a:defRPr sz="1200">
        <a:latin typeface="+mn-lt"/>
        <a:ea typeface="+mn-ea"/>
        <a:cs typeface="+mn-cs"/>
        <a:sym typeface="Georgia"/>
      </a:defRPr>
    </a:lvl7pPr>
    <a:lvl8pPr indent="1600200" latinLnBrk="0">
      <a:defRPr sz="1200">
        <a:latin typeface="+mn-lt"/>
        <a:ea typeface="+mn-ea"/>
        <a:cs typeface="+mn-cs"/>
        <a:sym typeface="Georgia"/>
      </a:defRPr>
    </a:lvl8pPr>
    <a:lvl9pPr indent="1828800" latinLnBrk="0">
      <a:defRPr sz="1200">
        <a:latin typeface="+mn-lt"/>
        <a:ea typeface="+mn-ea"/>
        <a:cs typeface="+mn-cs"/>
        <a:sym typeface="Georgia"/>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Титульный слайд">
    <p:spTree>
      <p:nvGrpSpPr>
        <p:cNvPr id="1" name=""/>
        <p:cNvGrpSpPr/>
        <p:nvPr/>
      </p:nvGrpSpPr>
      <p:grpSpPr>
        <a:xfrm>
          <a:off x="0" y="0"/>
          <a:ext cx="0" cy="0"/>
          <a:chOff x="0" y="0"/>
          <a:chExt cx="0" cy="0"/>
        </a:xfrm>
      </p:grpSpPr>
      <p:sp>
        <p:nvSpPr>
          <p:cNvPr id="20" name="Прямоугольник 14"/>
          <p:cNvSpPr/>
          <p:nvPr/>
        </p:nvSpPr>
        <p:spPr>
          <a:xfrm>
            <a:off x="0" y="6705600"/>
            <a:ext cx="9144000" cy="152400"/>
          </a:xfrm>
          <a:prstGeom prst="rect">
            <a:avLst/>
          </a:prstGeom>
          <a:solidFill>
            <a:srgbClr val="FFFFFF"/>
          </a:solidFill>
          <a:ln w="12700">
            <a:miter lim="400000"/>
          </a:ln>
        </p:spPr>
        <p:txBody>
          <a:bodyPr lIns="45719" rIns="45719" anchor="ctr"/>
          <a:lstStyle/>
          <a:p>
            <a:pPr/>
          </a:p>
        </p:txBody>
      </p:sp>
      <p:sp>
        <p:nvSpPr>
          <p:cNvPr id="21" name="Прямоугольник 18"/>
          <p:cNvSpPr/>
          <p:nvPr/>
        </p:nvSpPr>
        <p:spPr>
          <a:xfrm>
            <a:off x="8991600" y="3047"/>
            <a:ext cx="152400" cy="6858001"/>
          </a:xfrm>
          <a:prstGeom prst="rect">
            <a:avLst/>
          </a:prstGeom>
          <a:solidFill>
            <a:srgbClr val="FFFFFF"/>
          </a:solidFill>
          <a:ln w="12700">
            <a:miter lim="400000"/>
          </a:ln>
        </p:spPr>
        <p:txBody>
          <a:bodyPr lIns="45719" rIns="45719" anchor="ctr"/>
          <a:lstStyle/>
          <a:p>
            <a:pPr/>
          </a:p>
        </p:txBody>
      </p:sp>
      <p:sp>
        <p:nvSpPr>
          <p:cNvPr id="22" name="Прямоугольник 17"/>
          <p:cNvSpPr/>
          <p:nvPr/>
        </p:nvSpPr>
        <p:spPr>
          <a:xfrm>
            <a:off x="0" y="0"/>
            <a:ext cx="152400" cy="6858000"/>
          </a:xfrm>
          <a:prstGeom prst="rect">
            <a:avLst/>
          </a:prstGeom>
          <a:solidFill>
            <a:srgbClr val="FFFFFF"/>
          </a:solidFill>
          <a:ln w="12700">
            <a:miter lim="400000"/>
          </a:ln>
        </p:spPr>
        <p:txBody>
          <a:bodyPr lIns="45719" rIns="45719" anchor="ctr"/>
          <a:lstStyle/>
          <a:p>
            <a:pPr/>
          </a:p>
        </p:txBody>
      </p:sp>
      <p:sp>
        <p:nvSpPr>
          <p:cNvPr id="23" name="Прямоугольник 15"/>
          <p:cNvSpPr/>
          <p:nvPr/>
        </p:nvSpPr>
        <p:spPr>
          <a:xfrm>
            <a:off x="0" y="0"/>
            <a:ext cx="9144000" cy="2514600"/>
          </a:xfrm>
          <a:prstGeom prst="rect">
            <a:avLst/>
          </a:prstGeom>
          <a:solidFill>
            <a:srgbClr val="FFFFFF"/>
          </a:solidFill>
          <a:ln w="12700">
            <a:miter lim="400000"/>
          </a:ln>
        </p:spPr>
        <p:txBody>
          <a:bodyPr lIns="45719" rIns="45719" anchor="ctr"/>
          <a:lstStyle/>
          <a:p>
            <a:pPr/>
          </a:p>
        </p:txBody>
      </p:sp>
      <p:sp>
        <p:nvSpPr>
          <p:cNvPr id="24" name="Прямоугольник 11"/>
          <p:cNvSpPr/>
          <p:nvPr/>
        </p:nvSpPr>
        <p:spPr>
          <a:xfrm>
            <a:off x="146303" y="6391655"/>
            <a:ext cx="8833106" cy="309564"/>
          </a:xfrm>
          <a:prstGeom prst="rect">
            <a:avLst/>
          </a:prstGeom>
          <a:solidFill>
            <a:schemeClr val="accent3"/>
          </a:solidFill>
          <a:ln w="12700">
            <a:miter lim="400000"/>
          </a:ln>
        </p:spPr>
        <p:txBody>
          <a:bodyPr lIns="45719" rIns="45719" anchor="ctr"/>
          <a:lstStyle/>
          <a:p>
            <a:pPr/>
          </a:p>
        </p:txBody>
      </p:sp>
      <p:sp>
        <p:nvSpPr>
          <p:cNvPr id="25" name="Уровень текста 1…"/>
          <p:cNvSpPr txBox="1"/>
          <p:nvPr>
            <p:ph type="body" sz="quarter" idx="1"/>
          </p:nvPr>
        </p:nvSpPr>
        <p:spPr>
          <a:xfrm>
            <a:off x="1371600" y="2819400"/>
            <a:ext cx="6400800" cy="1752600"/>
          </a:xfrm>
          <a:prstGeom prst="rect">
            <a:avLst/>
          </a:prstGeom>
        </p:spPr>
        <p:txBody>
          <a:bodyPr/>
          <a:lstStyle>
            <a:lvl1pPr marL="0" indent="0" algn="ctr">
              <a:spcBef>
                <a:spcPts val="300"/>
              </a:spcBef>
              <a:buClrTx/>
              <a:buSzTx/>
              <a:buNone/>
              <a:defRPr b="1" cap="all" spc="250" sz="1600">
                <a:solidFill>
                  <a:srgbClr val="646B86"/>
                </a:solidFill>
              </a:defRPr>
            </a:lvl1pPr>
            <a:lvl2pPr marL="0" indent="457200" algn="ctr">
              <a:spcBef>
                <a:spcPts val="300"/>
              </a:spcBef>
              <a:buClrTx/>
              <a:buSzTx/>
              <a:buNone/>
              <a:defRPr b="1" cap="all" spc="250" sz="1600">
                <a:solidFill>
                  <a:srgbClr val="646B86"/>
                </a:solidFill>
              </a:defRPr>
            </a:lvl2pPr>
            <a:lvl3pPr marL="0" indent="914400" algn="ctr">
              <a:spcBef>
                <a:spcPts val="300"/>
              </a:spcBef>
              <a:buClrTx/>
              <a:buSzTx/>
              <a:buNone/>
              <a:defRPr b="1" cap="all" spc="250" sz="1600">
                <a:solidFill>
                  <a:srgbClr val="646B86"/>
                </a:solidFill>
              </a:defRPr>
            </a:lvl3pPr>
            <a:lvl4pPr marL="0" indent="1371600" algn="ctr">
              <a:spcBef>
                <a:spcPts val="300"/>
              </a:spcBef>
              <a:buClrTx/>
              <a:buSzTx/>
              <a:buNone/>
              <a:defRPr b="1" cap="all" spc="250" sz="1600">
                <a:solidFill>
                  <a:srgbClr val="646B86"/>
                </a:solidFill>
              </a:defRPr>
            </a:lvl4pPr>
            <a:lvl5pPr marL="0" indent="1828800" algn="ctr">
              <a:spcBef>
                <a:spcPts val="300"/>
              </a:spcBef>
              <a:buClrTx/>
              <a:buSzTx/>
              <a:buNone/>
              <a:defRPr b="1" cap="all" spc="250" sz="1600">
                <a:solidFill>
                  <a:srgbClr val="646B86"/>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6" name="Прямая соединительная линия 6"/>
          <p:cNvSpPr/>
          <p:nvPr/>
        </p:nvSpPr>
        <p:spPr>
          <a:xfrm>
            <a:off x="155447" y="2420111"/>
            <a:ext cx="8833106" cy="1"/>
          </a:xfrm>
          <a:prstGeom prst="line">
            <a:avLst/>
          </a:prstGeom>
          <a:ln w="11430">
            <a:solidFill>
              <a:srgbClr val="7B9899"/>
            </a:solidFill>
            <a:prstDash val="sysDash"/>
          </a:ln>
        </p:spPr>
        <p:txBody>
          <a:bodyPr lIns="45719" rIns="45719"/>
          <a:lstStyle/>
          <a:p>
            <a:pPr/>
          </a:p>
        </p:txBody>
      </p:sp>
      <p:sp>
        <p:nvSpPr>
          <p:cNvPr id="27" name="Прямоугольник 9"/>
          <p:cNvSpPr/>
          <p:nvPr/>
        </p:nvSpPr>
        <p:spPr>
          <a:xfrm>
            <a:off x="152399" y="152399"/>
            <a:ext cx="8833106" cy="6547106"/>
          </a:xfrm>
          <a:prstGeom prst="rect">
            <a:avLst/>
          </a:prstGeom>
          <a:ln>
            <a:solidFill>
              <a:srgbClr val="7B9899"/>
            </a:solidFill>
            <a:miter/>
          </a:ln>
        </p:spPr>
        <p:txBody>
          <a:bodyPr lIns="45719" rIns="45719" anchor="ctr"/>
          <a:lstStyle/>
          <a:p>
            <a:pPr/>
          </a:p>
        </p:txBody>
      </p:sp>
      <p:sp>
        <p:nvSpPr>
          <p:cNvPr id="28" name="Овал 12"/>
          <p:cNvSpPr/>
          <p:nvPr/>
        </p:nvSpPr>
        <p:spPr>
          <a:xfrm>
            <a:off x="4267200" y="2115311"/>
            <a:ext cx="609600" cy="609601"/>
          </a:xfrm>
          <a:prstGeom prst="ellipse">
            <a:avLst/>
          </a:prstGeom>
          <a:solidFill>
            <a:srgbClr val="FFFFFF"/>
          </a:solidFill>
          <a:ln w="12700">
            <a:miter lim="400000"/>
          </a:ln>
        </p:spPr>
        <p:txBody>
          <a:bodyPr lIns="45719" rIns="45719" anchor="ctr"/>
          <a:lstStyle/>
          <a:p>
            <a:pPr algn="ctr">
              <a:defRPr>
                <a:solidFill>
                  <a:srgbClr val="FFFFFF"/>
                </a:solidFill>
              </a:defRPr>
            </a:pPr>
          </a:p>
        </p:txBody>
      </p:sp>
      <p:sp>
        <p:nvSpPr>
          <p:cNvPr id="29" name="Овал 13"/>
          <p:cNvSpPr/>
          <p:nvPr/>
        </p:nvSpPr>
        <p:spPr>
          <a:xfrm>
            <a:off x="4361688" y="2209800"/>
            <a:ext cx="420625" cy="420624"/>
          </a:xfrm>
          <a:prstGeom prst="ellipse">
            <a:avLst/>
          </a:prstGeom>
          <a:solidFill>
            <a:srgbClr val="FFFFFF"/>
          </a:solidFill>
          <a:ln w="50800" cap="rnd">
            <a:solidFill>
              <a:srgbClr val="7B9899"/>
            </a:solidFill>
          </a:ln>
        </p:spPr>
        <p:txBody>
          <a:bodyPr lIns="45719" rIns="45719" anchor="ctr"/>
          <a:lstStyle/>
          <a:p>
            <a:pPr algn="ctr">
              <a:defRPr>
                <a:solidFill>
                  <a:srgbClr val="FFFFFF"/>
                </a:solidFill>
              </a:defRPr>
            </a:pPr>
          </a:p>
        </p:txBody>
      </p:sp>
      <p:sp>
        <p:nvSpPr>
          <p:cNvPr id="30" name="Текст заголовка"/>
          <p:cNvSpPr txBox="1"/>
          <p:nvPr>
            <p:ph type="title"/>
          </p:nvPr>
        </p:nvSpPr>
        <p:spPr>
          <a:xfrm>
            <a:off x="685800" y="381000"/>
            <a:ext cx="7772400" cy="1752600"/>
          </a:xfrm>
          <a:prstGeom prst="rect">
            <a:avLst/>
          </a:prstGeom>
        </p:spPr>
        <p:txBody>
          <a:bodyPr/>
          <a:lstStyle>
            <a:lvl1pPr>
              <a:defRPr sz="4200">
                <a:solidFill>
                  <a:schemeClr val="accent1"/>
                </a:solidFill>
              </a:defRPr>
            </a:lvl1pPr>
          </a:lstStyle>
          <a:p>
            <a:pPr/>
            <a:r>
              <a:t>Текст заголовка</a:t>
            </a:r>
          </a:p>
        </p:txBody>
      </p:sp>
      <p:sp>
        <p:nvSpPr>
          <p:cNvPr id="31" name="Номер слайда"/>
          <p:cNvSpPr txBox="1"/>
          <p:nvPr>
            <p:ph type="sldNum" sz="quarter" idx="2"/>
          </p:nvPr>
        </p:nvSpPr>
        <p:spPr>
          <a:xfrm>
            <a:off x="4413914" y="2253742"/>
            <a:ext cx="316172" cy="3327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объект">
    <p:spTree>
      <p:nvGrpSpPr>
        <p:cNvPr id="1" name=""/>
        <p:cNvGrpSpPr/>
        <p:nvPr/>
      </p:nvGrpSpPr>
      <p:grpSpPr>
        <a:xfrm>
          <a:off x="0" y="0"/>
          <a:ext cx="0" cy="0"/>
          <a:chOff x="0" y="0"/>
          <a:chExt cx="0" cy="0"/>
        </a:xfrm>
      </p:grpSpPr>
      <p:sp>
        <p:nvSpPr>
          <p:cNvPr id="38" name="Текст заголовка"/>
          <p:cNvSpPr txBox="1"/>
          <p:nvPr>
            <p:ph type="title"/>
          </p:nvPr>
        </p:nvSpPr>
        <p:spPr>
          <a:prstGeom prst="rect">
            <a:avLst/>
          </a:prstGeom>
        </p:spPr>
        <p:txBody>
          <a:bodyPr/>
          <a:lstStyle/>
          <a:p>
            <a:pPr/>
            <a:r>
              <a:t>Текст заголовка</a:t>
            </a:r>
          </a:p>
        </p:txBody>
      </p:sp>
      <p:sp>
        <p:nvSpPr>
          <p:cNvPr id="39" name="Уровень текста 1…"/>
          <p:cNvSpPr txBox="1"/>
          <p:nvPr>
            <p:ph type="body" idx="1"/>
          </p:nvPr>
        </p:nvSpPr>
        <p:spPr>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Заголовок раздела">
    <p:bg>
      <p:bgPr>
        <a:solidFill>
          <a:srgbClr val="FFFFFF"/>
        </a:solidFill>
      </p:bgPr>
    </p:bg>
    <p:spTree>
      <p:nvGrpSpPr>
        <p:cNvPr id="1" name=""/>
        <p:cNvGrpSpPr/>
        <p:nvPr/>
      </p:nvGrpSpPr>
      <p:grpSpPr>
        <a:xfrm>
          <a:off x="0" y="0"/>
          <a:ext cx="0" cy="0"/>
          <a:chOff x="0" y="0"/>
          <a:chExt cx="0" cy="0"/>
        </a:xfrm>
      </p:grpSpPr>
      <p:sp>
        <p:nvSpPr>
          <p:cNvPr id="47" name="Прямоугольник 16"/>
          <p:cNvSpPr/>
          <p:nvPr/>
        </p:nvSpPr>
        <p:spPr>
          <a:xfrm>
            <a:off x="0" y="0"/>
            <a:ext cx="152400" cy="6858000"/>
          </a:xfrm>
          <a:prstGeom prst="rect">
            <a:avLst/>
          </a:prstGeom>
          <a:solidFill>
            <a:srgbClr val="FFFFFF"/>
          </a:solidFill>
          <a:ln w="12700">
            <a:miter lim="400000"/>
          </a:ln>
        </p:spPr>
        <p:txBody>
          <a:bodyPr lIns="45719" rIns="45719" anchor="ctr"/>
          <a:lstStyle/>
          <a:p>
            <a:pPr/>
          </a:p>
        </p:txBody>
      </p:sp>
      <p:sp>
        <p:nvSpPr>
          <p:cNvPr id="48" name="Прямоугольник 14"/>
          <p:cNvSpPr/>
          <p:nvPr/>
        </p:nvSpPr>
        <p:spPr>
          <a:xfrm>
            <a:off x="0" y="6705600"/>
            <a:ext cx="9144000" cy="152400"/>
          </a:xfrm>
          <a:prstGeom prst="rect">
            <a:avLst/>
          </a:prstGeom>
          <a:solidFill>
            <a:srgbClr val="FFFFFF"/>
          </a:solidFill>
          <a:ln w="12700">
            <a:miter lim="400000"/>
          </a:ln>
        </p:spPr>
        <p:txBody>
          <a:bodyPr lIns="45719" rIns="45719" anchor="ctr"/>
          <a:lstStyle/>
          <a:p>
            <a:pPr/>
          </a:p>
        </p:txBody>
      </p:sp>
      <p:sp>
        <p:nvSpPr>
          <p:cNvPr id="49" name="Прямоугольник 15"/>
          <p:cNvSpPr/>
          <p:nvPr/>
        </p:nvSpPr>
        <p:spPr>
          <a:xfrm>
            <a:off x="0" y="0"/>
            <a:ext cx="9144000" cy="152400"/>
          </a:xfrm>
          <a:prstGeom prst="rect">
            <a:avLst/>
          </a:prstGeom>
          <a:solidFill>
            <a:srgbClr val="FFFFFF"/>
          </a:solidFill>
          <a:ln w="12700">
            <a:miter lim="400000"/>
          </a:ln>
        </p:spPr>
        <p:txBody>
          <a:bodyPr lIns="45719" rIns="45719" anchor="ctr"/>
          <a:lstStyle/>
          <a:p>
            <a:pPr/>
          </a:p>
        </p:txBody>
      </p:sp>
      <p:sp>
        <p:nvSpPr>
          <p:cNvPr id="50" name="Прямоугольник 17"/>
          <p:cNvSpPr/>
          <p:nvPr/>
        </p:nvSpPr>
        <p:spPr>
          <a:xfrm>
            <a:off x="8991600" y="19050"/>
            <a:ext cx="152400" cy="6858000"/>
          </a:xfrm>
          <a:prstGeom prst="rect">
            <a:avLst/>
          </a:prstGeom>
          <a:solidFill>
            <a:srgbClr val="FFFFFF"/>
          </a:solidFill>
          <a:ln w="12700">
            <a:miter lim="400000"/>
          </a:ln>
        </p:spPr>
        <p:txBody>
          <a:bodyPr lIns="45719" rIns="45719" anchor="ctr"/>
          <a:lstStyle/>
          <a:p>
            <a:pPr/>
          </a:p>
        </p:txBody>
      </p:sp>
      <p:sp>
        <p:nvSpPr>
          <p:cNvPr id="51" name="Прямоугольник 18"/>
          <p:cNvSpPr/>
          <p:nvPr/>
        </p:nvSpPr>
        <p:spPr>
          <a:xfrm>
            <a:off x="152399" y="2286000"/>
            <a:ext cx="8833106" cy="304800"/>
          </a:xfrm>
          <a:prstGeom prst="rect">
            <a:avLst/>
          </a:prstGeom>
          <a:solidFill>
            <a:srgbClr val="FFFFFF"/>
          </a:solidFill>
          <a:ln w="12700">
            <a:miter lim="400000"/>
          </a:ln>
        </p:spPr>
        <p:txBody>
          <a:bodyPr lIns="45719" rIns="45719" anchor="ctr"/>
          <a:lstStyle/>
          <a:p>
            <a:pPr/>
          </a:p>
        </p:txBody>
      </p:sp>
      <p:sp>
        <p:nvSpPr>
          <p:cNvPr id="52" name="Прямоугольник 11"/>
          <p:cNvSpPr/>
          <p:nvPr/>
        </p:nvSpPr>
        <p:spPr>
          <a:xfrm>
            <a:off x="155447" y="142352"/>
            <a:ext cx="8833106" cy="2139696"/>
          </a:xfrm>
          <a:prstGeom prst="rect">
            <a:avLst/>
          </a:prstGeom>
          <a:solidFill>
            <a:schemeClr val="accent1"/>
          </a:solidFill>
          <a:ln w="12700">
            <a:miter lim="400000"/>
          </a:ln>
        </p:spPr>
        <p:txBody>
          <a:bodyPr lIns="45719" rIns="45719" anchor="ctr"/>
          <a:lstStyle/>
          <a:p>
            <a:pPr/>
          </a:p>
        </p:txBody>
      </p:sp>
      <p:sp>
        <p:nvSpPr>
          <p:cNvPr id="53" name="Уровень текста 1…"/>
          <p:cNvSpPr txBox="1"/>
          <p:nvPr>
            <p:ph type="body" sz="quarter" idx="1"/>
          </p:nvPr>
        </p:nvSpPr>
        <p:spPr>
          <a:xfrm>
            <a:off x="1368425" y="2743200"/>
            <a:ext cx="6480175" cy="1673225"/>
          </a:xfrm>
          <a:prstGeom prst="rect">
            <a:avLst/>
          </a:prstGeom>
        </p:spPr>
        <p:txBody>
          <a:bodyPr/>
          <a:lstStyle>
            <a:lvl1pPr marL="0" indent="0" algn="ctr">
              <a:spcBef>
                <a:spcPts val="300"/>
              </a:spcBef>
              <a:buClrTx/>
              <a:buSzTx/>
              <a:buNone/>
              <a:defRPr b="1" cap="all" spc="250" sz="1600">
                <a:solidFill>
                  <a:srgbClr val="646B86"/>
                </a:solidFill>
              </a:defRPr>
            </a:lvl1pPr>
            <a:lvl2pPr marL="0" indent="274320" algn="ctr">
              <a:spcBef>
                <a:spcPts val="300"/>
              </a:spcBef>
              <a:buClrTx/>
              <a:buSzTx/>
              <a:buNone/>
              <a:defRPr b="1" cap="all" spc="250" sz="1600">
                <a:solidFill>
                  <a:srgbClr val="646B86"/>
                </a:solidFill>
              </a:defRPr>
            </a:lvl2pPr>
            <a:lvl3pPr marL="0" indent="594360" algn="ctr">
              <a:spcBef>
                <a:spcPts val="300"/>
              </a:spcBef>
              <a:buClrTx/>
              <a:buSzTx/>
              <a:buNone/>
              <a:defRPr b="1" cap="all" spc="250" sz="1600">
                <a:solidFill>
                  <a:srgbClr val="646B86"/>
                </a:solidFill>
              </a:defRPr>
            </a:lvl3pPr>
            <a:lvl4pPr marL="0" indent="868680" algn="ctr">
              <a:spcBef>
                <a:spcPts val="300"/>
              </a:spcBef>
              <a:buClrTx/>
              <a:buSzTx/>
              <a:buNone/>
              <a:defRPr b="1" cap="all" spc="250" sz="1600">
                <a:solidFill>
                  <a:srgbClr val="646B86"/>
                </a:solidFill>
              </a:defRPr>
            </a:lvl4pPr>
            <a:lvl5pPr marL="0" indent="1143000" algn="ctr">
              <a:spcBef>
                <a:spcPts val="300"/>
              </a:spcBef>
              <a:buClrTx/>
              <a:buSzTx/>
              <a:buNone/>
              <a:defRPr b="1" cap="all" spc="250" sz="1600">
                <a:solidFill>
                  <a:srgbClr val="646B86"/>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4" name="Прямоугольник 12"/>
          <p:cNvSpPr/>
          <p:nvPr/>
        </p:nvSpPr>
        <p:spPr>
          <a:xfrm>
            <a:off x="146303" y="6391655"/>
            <a:ext cx="8833106" cy="309564"/>
          </a:xfrm>
          <a:prstGeom prst="rect">
            <a:avLst/>
          </a:prstGeom>
          <a:solidFill>
            <a:schemeClr val="accent3"/>
          </a:solidFill>
          <a:ln w="12700">
            <a:miter lim="400000"/>
          </a:ln>
        </p:spPr>
        <p:txBody>
          <a:bodyPr lIns="45719" rIns="45719" anchor="ctr"/>
          <a:lstStyle/>
          <a:p>
            <a:pPr/>
          </a:p>
        </p:txBody>
      </p:sp>
      <p:sp>
        <p:nvSpPr>
          <p:cNvPr id="55" name="Прямоугольник 13"/>
          <p:cNvSpPr/>
          <p:nvPr/>
        </p:nvSpPr>
        <p:spPr>
          <a:xfrm>
            <a:off x="152399" y="152399"/>
            <a:ext cx="8833106" cy="6547106"/>
          </a:xfrm>
          <a:prstGeom prst="rect">
            <a:avLst/>
          </a:prstGeom>
          <a:ln>
            <a:solidFill>
              <a:srgbClr val="7B9899"/>
            </a:solidFill>
            <a:miter/>
          </a:ln>
        </p:spPr>
        <p:txBody>
          <a:bodyPr lIns="45719" rIns="45719" anchor="ctr"/>
          <a:lstStyle/>
          <a:p>
            <a:pPr/>
          </a:p>
        </p:txBody>
      </p:sp>
      <p:sp>
        <p:nvSpPr>
          <p:cNvPr id="56" name="Прямая соединительная линия 7"/>
          <p:cNvSpPr/>
          <p:nvPr/>
        </p:nvSpPr>
        <p:spPr>
          <a:xfrm>
            <a:off x="152399" y="2438400"/>
            <a:ext cx="8833106" cy="0"/>
          </a:xfrm>
          <a:prstGeom prst="line">
            <a:avLst/>
          </a:prstGeom>
          <a:ln w="11430">
            <a:solidFill>
              <a:srgbClr val="7B9899"/>
            </a:solidFill>
            <a:prstDash val="sysDash"/>
          </a:ln>
        </p:spPr>
        <p:txBody>
          <a:bodyPr lIns="45719" rIns="45719"/>
          <a:lstStyle/>
          <a:p>
            <a:pPr/>
          </a:p>
        </p:txBody>
      </p:sp>
      <p:sp>
        <p:nvSpPr>
          <p:cNvPr id="57" name="Овал 9"/>
          <p:cNvSpPr/>
          <p:nvPr/>
        </p:nvSpPr>
        <p:spPr>
          <a:xfrm>
            <a:off x="4267200" y="2115311"/>
            <a:ext cx="609600" cy="609601"/>
          </a:xfrm>
          <a:prstGeom prst="ellipse">
            <a:avLst/>
          </a:prstGeom>
          <a:solidFill>
            <a:srgbClr val="FFFFFF"/>
          </a:solidFill>
          <a:ln w="12700">
            <a:miter lim="400000"/>
          </a:ln>
        </p:spPr>
        <p:txBody>
          <a:bodyPr lIns="45719" rIns="45719" anchor="ctr"/>
          <a:lstStyle/>
          <a:p>
            <a:pPr algn="ctr">
              <a:defRPr>
                <a:solidFill>
                  <a:srgbClr val="FFFFFF"/>
                </a:solidFill>
              </a:defRPr>
            </a:pPr>
          </a:p>
        </p:txBody>
      </p:sp>
      <p:sp>
        <p:nvSpPr>
          <p:cNvPr id="58" name="Овал 10"/>
          <p:cNvSpPr/>
          <p:nvPr/>
        </p:nvSpPr>
        <p:spPr>
          <a:xfrm>
            <a:off x="4361688" y="2209800"/>
            <a:ext cx="420625" cy="420624"/>
          </a:xfrm>
          <a:prstGeom prst="ellipse">
            <a:avLst/>
          </a:prstGeom>
          <a:solidFill>
            <a:srgbClr val="FFFFFF"/>
          </a:solidFill>
          <a:ln w="50800" cap="rnd">
            <a:solidFill>
              <a:srgbClr val="7B9899"/>
            </a:solidFill>
          </a:ln>
        </p:spPr>
        <p:txBody>
          <a:bodyPr lIns="45719" rIns="45719" anchor="ctr"/>
          <a:lstStyle/>
          <a:p>
            <a:pPr algn="ctr">
              <a:defRPr>
                <a:solidFill>
                  <a:srgbClr val="FFFFFF"/>
                </a:solidFill>
              </a:defRPr>
            </a:pPr>
          </a:p>
        </p:txBody>
      </p:sp>
      <p:sp>
        <p:nvSpPr>
          <p:cNvPr id="59" name="Текст заголовка"/>
          <p:cNvSpPr txBox="1"/>
          <p:nvPr>
            <p:ph type="title"/>
          </p:nvPr>
        </p:nvSpPr>
        <p:spPr>
          <a:xfrm>
            <a:off x="722312" y="533400"/>
            <a:ext cx="7772401" cy="1524000"/>
          </a:xfrm>
          <a:prstGeom prst="rect">
            <a:avLst/>
          </a:prstGeom>
        </p:spPr>
        <p:txBody>
          <a:bodyPr/>
          <a:lstStyle>
            <a:lvl1pPr>
              <a:defRPr sz="4200">
                <a:solidFill>
                  <a:srgbClr val="FFFFFF"/>
                </a:solidFill>
              </a:defRPr>
            </a:lvl1pPr>
          </a:lstStyle>
          <a:p>
            <a:pPr/>
            <a:r>
              <a:t>Текст заголовка</a:t>
            </a:r>
          </a:p>
        </p:txBody>
      </p:sp>
      <p:sp>
        <p:nvSpPr>
          <p:cNvPr id="60" name="Номер слайда"/>
          <p:cNvSpPr txBox="1"/>
          <p:nvPr>
            <p:ph type="sldNum" sz="quarter" idx="2"/>
          </p:nvPr>
        </p:nvSpPr>
        <p:spPr>
          <a:xfrm>
            <a:off x="4413914" y="2253742"/>
            <a:ext cx="316172" cy="3327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Два объекта">
    <p:spTree>
      <p:nvGrpSpPr>
        <p:cNvPr id="1" name=""/>
        <p:cNvGrpSpPr/>
        <p:nvPr/>
      </p:nvGrpSpPr>
      <p:grpSpPr>
        <a:xfrm>
          <a:off x="0" y="0"/>
          <a:ext cx="0" cy="0"/>
          <a:chOff x="0" y="0"/>
          <a:chExt cx="0" cy="0"/>
        </a:xfrm>
      </p:grpSpPr>
      <p:sp>
        <p:nvSpPr>
          <p:cNvPr id="67" name="Текст заголовка"/>
          <p:cNvSpPr txBox="1"/>
          <p:nvPr>
            <p:ph type="title"/>
          </p:nvPr>
        </p:nvSpPr>
        <p:spPr>
          <a:prstGeom prst="rect">
            <a:avLst/>
          </a:prstGeom>
        </p:spPr>
        <p:txBody>
          <a:bodyPr/>
          <a:lstStyle/>
          <a:p>
            <a:pPr/>
            <a:r>
              <a:t>Текст заголовка</a:t>
            </a:r>
          </a:p>
        </p:txBody>
      </p:sp>
      <p:sp>
        <p:nvSpPr>
          <p:cNvPr id="68" name="Прямая соединительная линия 7"/>
          <p:cNvSpPr/>
          <p:nvPr/>
        </p:nvSpPr>
        <p:spPr>
          <a:xfrm flipV="1">
            <a:off x="4563080" y="1575651"/>
            <a:ext cx="8922" cy="4819558"/>
          </a:xfrm>
          <a:prstGeom prst="line">
            <a:avLst/>
          </a:prstGeom>
          <a:ln>
            <a:solidFill>
              <a:srgbClr val="646B86"/>
            </a:solidFill>
            <a:prstDash val="sysDash"/>
          </a:ln>
        </p:spPr>
        <p:txBody>
          <a:bodyPr lIns="45719" rIns="45719"/>
          <a:lstStyle/>
          <a:p>
            <a:pPr/>
          </a:p>
        </p:txBody>
      </p:sp>
      <p:sp>
        <p:nvSpPr>
          <p:cNvPr id="69" name="Уровень текста 1…"/>
          <p:cNvSpPr txBox="1"/>
          <p:nvPr>
            <p:ph type="body" sz="half" idx="1"/>
          </p:nvPr>
        </p:nvSpPr>
        <p:spPr>
          <a:xfrm>
            <a:off x="301752" y="1371600"/>
            <a:ext cx="4038601" cy="4681729"/>
          </a:xfrm>
          <a:prstGeom prst="rect">
            <a:avLst/>
          </a:prstGeom>
        </p:spPr>
        <p:txBody>
          <a:bodyPr/>
          <a:lstStyle>
            <a:lvl1pPr>
              <a:defRPr sz="2500"/>
            </a:lvl1pPr>
            <a:lvl2pPr marL="586047" indent="-311727">
              <a:defRPr sz="2500"/>
            </a:lvl2pPr>
            <a:lvl3pPr marL="880110" indent="-285750">
              <a:defRPr sz="2500"/>
            </a:lvl3pPr>
            <a:lvl4pPr marL="1154430" indent="-285750">
              <a:defRPr sz="2500"/>
            </a:lvl4pPr>
            <a:lvl5pPr marL="1460500" indent="-317500">
              <a:defRPr sz="2500"/>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0" name="Номер слайда"/>
          <p:cNvSpPr txBox="1"/>
          <p:nvPr>
            <p:ph type="sldNum" sz="quarter" idx="2"/>
          </p:nvPr>
        </p:nvSpPr>
        <p:spPr>
          <a:xfrm>
            <a:off x="4413914" y="1094466"/>
            <a:ext cx="316172" cy="3327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Сравнение">
    <p:spTree>
      <p:nvGrpSpPr>
        <p:cNvPr id="1" name=""/>
        <p:cNvGrpSpPr/>
        <p:nvPr/>
      </p:nvGrpSpPr>
      <p:grpSpPr>
        <a:xfrm>
          <a:off x="0" y="0"/>
          <a:ext cx="0" cy="0"/>
          <a:chOff x="0" y="0"/>
          <a:chExt cx="0" cy="0"/>
        </a:xfrm>
      </p:grpSpPr>
      <p:sp>
        <p:nvSpPr>
          <p:cNvPr id="77" name="Прямая соединительная линия 9"/>
          <p:cNvSpPr/>
          <p:nvPr/>
        </p:nvSpPr>
        <p:spPr>
          <a:xfrm flipV="1">
            <a:off x="4572000" y="2200275"/>
            <a:ext cx="0" cy="4187953"/>
          </a:xfrm>
          <a:prstGeom prst="line">
            <a:avLst/>
          </a:prstGeom>
          <a:ln>
            <a:solidFill>
              <a:srgbClr val="646B86"/>
            </a:solidFill>
            <a:prstDash val="sysDash"/>
          </a:ln>
        </p:spPr>
        <p:txBody>
          <a:bodyPr lIns="45719" rIns="45719"/>
          <a:lstStyle/>
          <a:p>
            <a:pPr/>
          </a:p>
        </p:txBody>
      </p:sp>
      <p:sp>
        <p:nvSpPr>
          <p:cNvPr id="78" name="Прямоугольник 19"/>
          <p:cNvSpPr/>
          <p:nvPr/>
        </p:nvSpPr>
        <p:spPr>
          <a:xfrm>
            <a:off x="0" y="0"/>
            <a:ext cx="9144000" cy="1447800"/>
          </a:xfrm>
          <a:prstGeom prst="rect">
            <a:avLst/>
          </a:prstGeom>
          <a:solidFill>
            <a:srgbClr val="FFFFFF"/>
          </a:solidFill>
          <a:ln w="12700">
            <a:miter lim="400000"/>
          </a:ln>
        </p:spPr>
        <p:txBody>
          <a:bodyPr lIns="45719" rIns="45719" anchor="ctr"/>
          <a:lstStyle/>
          <a:p>
            <a:pPr/>
          </a:p>
        </p:txBody>
      </p:sp>
      <p:sp>
        <p:nvSpPr>
          <p:cNvPr id="79" name="Прямоугольник 18"/>
          <p:cNvSpPr/>
          <p:nvPr/>
        </p:nvSpPr>
        <p:spPr>
          <a:xfrm>
            <a:off x="0" y="6705600"/>
            <a:ext cx="9144000" cy="152400"/>
          </a:xfrm>
          <a:prstGeom prst="rect">
            <a:avLst/>
          </a:prstGeom>
          <a:solidFill>
            <a:srgbClr val="FFFFFF"/>
          </a:solidFill>
          <a:ln w="12700">
            <a:miter lim="400000"/>
          </a:ln>
        </p:spPr>
        <p:txBody>
          <a:bodyPr lIns="45719" rIns="45719" anchor="ctr"/>
          <a:lstStyle/>
          <a:p>
            <a:pPr/>
          </a:p>
        </p:txBody>
      </p:sp>
      <p:sp>
        <p:nvSpPr>
          <p:cNvPr id="80" name="Прямоугольник 20"/>
          <p:cNvSpPr/>
          <p:nvPr/>
        </p:nvSpPr>
        <p:spPr>
          <a:xfrm>
            <a:off x="0" y="0"/>
            <a:ext cx="152400" cy="6858000"/>
          </a:xfrm>
          <a:prstGeom prst="rect">
            <a:avLst/>
          </a:prstGeom>
          <a:solidFill>
            <a:srgbClr val="FFFFFF"/>
          </a:solidFill>
          <a:ln w="12700">
            <a:miter lim="400000"/>
          </a:ln>
        </p:spPr>
        <p:txBody>
          <a:bodyPr lIns="45719" rIns="45719" anchor="ctr"/>
          <a:lstStyle/>
          <a:p>
            <a:pPr/>
          </a:p>
        </p:txBody>
      </p:sp>
      <p:sp>
        <p:nvSpPr>
          <p:cNvPr id="81" name="Прямоугольник 21"/>
          <p:cNvSpPr/>
          <p:nvPr/>
        </p:nvSpPr>
        <p:spPr>
          <a:xfrm>
            <a:off x="8991600" y="0"/>
            <a:ext cx="152400" cy="6858000"/>
          </a:xfrm>
          <a:prstGeom prst="rect">
            <a:avLst/>
          </a:prstGeom>
          <a:solidFill>
            <a:srgbClr val="FFFFFF"/>
          </a:solidFill>
          <a:ln w="12700">
            <a:miter lim="400000"/>
          </a:ln>
        </p:spPr>
        <p:txBody>
          <a:bodyPr lIns="45719" rIns="45719" anchor="ctr"/>
          <a:lstStyle/>
          <a:p>
            <a:pPr/>
          </a:p>
        </p:txBody>
      </p:sp>
      <p:sp>
        <p:nvSpPr>
          <p:cNvPr id="82" name="Прямоугольник 10"/>
          <p:cNvSpPr/>
          <p:nvPr/>
        </p:nvSpPr>
        <p:spPr>
          <a:xfrm>
            <a:off x="152399" y="1371600"/>
            <a:ext cx="8833106" cy="9144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83" name="Прямоугольник 12"/>
          <p:cNvSpPr/>
          <p:nvPr/>
        </p:nvSpPr>
        <p:spPr>
          <a:xfrm>
            <a:off x="145922" y="6391655"/>
            <a:ext cx="8833106" cy="310897"/>
          </a:xfrm>
          <a:prstGeom prst="rect">
            <a:avLst/>
          </a:prstGeom>
          <a:solidFill>
            <a:schemeClr val="accent3"/>
          </a:solidFill>
          <a:ln w="12700">
            <a:miter lim="400000"/>
          </a:ln>
        </p:spPr>
        <p:txBody>
          <a:bodyPr lIns="45719" rIns="45719" anchor="ctr"/>
          <a:lstStyle/>
          <a:p>
            <a:pPr/>
          </a:p>
        </p:txBody>
      </p:sp>
      <p:sp>
        <p:nvSpPr>
          <p:cNvPr id="84" name="Уровень текста 1…"/>
          <p:cNvSpPr txBox="1"/>
          <p:nvPr>
            <p:ph type="body" sz="quarter" idx="1"/>
          </p:nvPr>
        </p:nvSpPr>
        <p:spPr>
          <a:xfrm>
            <a:off x="301752" y="1524000"/>
            <a:ext cx="4040188" cy="732975"/>
          </a:xfrm>
          <a:prstGeom prst="rect">
            <a:avLst/>
          </a:prstGeom>
          <a:effectLst>
            <a:outerShdw sx="100000" sy="100000" kx="0" ky="0" algn="b" rotWithShape="0" blurRad="50800" dist="25400" dir="5400000">
              <a:srgbClr val="000000">
                <a:alpha val="35000"/>
              </a:srgbClr>
            </a:outerShdw>
          </a:effectLst>
        </p:spPr>
        <p:txBody>
          <a:bodyPr anchor="ctr"/>
          <a:lstStyle>
            <a:lvl1pPr marL="0" indent="0">
              <a:spcBef>
                <a:spcPts val="500"/>
              </a:spcBef>
              <a:buClrTx/>
              <a:buSzTx/>
              <a:buNone/>
              <a:defRPr b="1" sz="2200">
                <a:solidFill>
                  <a:srgbClr val="FFFFFF"/>
                </a:solidFill>
              </a:defRPr>
            </a:lvl1pPr>
            <a:lvl2pPr marL="0" indent="274320">
              <a:spcBef>
                <a:spcPts val="500"/>
              </a:spcBef>
              <a:buClrTx/>
              <a:buSzTx/>
              <a:buNone/>
              <a:defRPr b="1" sz="2200">
                <a:solidFill>
                  <a:srgbClr val="FFFFFF"/>
                </a:solidFill>
              </a:defRPr>
            </a:lvl2pPr>
            <a:lvl3pPr marL="0" indent="594360">
              <a:spcBef>
                <a:spcPts val="500"/>
              </a:spcBef>
              <a:buClrTx/>
              <a:buSzTx/>
              <a:buNone/>
              <a:defRPr b="1" sz="2200">
                <a:solidFill>
                  <a:srgbClr val="FFFFFF"/>
                </a:solidFill>
              </a:defRPr>
            </a:lvl3pPr>
            <a:lvl4pPr marL="0" indent="868680">
              <a:spcBef>
                <a:spcPts val="500"/>
              </a:spcBef>
              <a:buClrTx/>
              <a:buSzTx/>
              <a:buNone/>
              <a:defRPr b="1" sz="2200">
                <a:solidFill>
                  <a:srgbClr val="FFFFFF"/>
                </a:solidFill>
              </a:defRPr>
            </a:lvl4pPr>
            <a:lvl5pPr marL="0" indent="1143000">
              <a:spcBef>
                <a:spcPts val="500"/>
              </a:spcBef>
              <a:buClrTx/>
              <a:buSzTx/>
              <a:buNone/>
              <a:defRPr b="1" sz="2200">
                <a:solidFill>
                  <a:srgbClr val="FFFFFF"/>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5" name="Текст 3"/>
          <p:cNvSpPr/>
          <p:nvPr>
            <p:ph type="body" sz="quarter" idx="21"/>
          </p:nvPr>
        </p:nvSpPr>
        <p:spPr>
          <a:xfrm>
            <a:off x="4791330" y="1523999"/>
            <a:ext cx="4041776" cy="731522"/>
          </a:xfrm>
          <a:prstGeom prst="rect">
            <a:avLst/>
          </a:prstGeom>
          <a:effectLst>
            <a:outerShdw sx="100000" sy="100000" kx="0" ky="0" algn="b" rotWithShape="0" blurRad="50800" dist="25400" dir="5400000">
              <a:srgbClr val="000000">
                <a:alpha val="35000"/>
              </a:srgbClr>
            </a:outerShdw>
          </a:effectLst>
        </p:spPr>
        <p:txBody>
          <a:bodyPr anchor="ctr"/>
          <a:lstStyle/>
          <a:p>
            <a:pPr marL="0" indent="0">
              <a:spcBef>
                <a:spcPts val="500"/>
              </a:spcBef>
              <a:buClrTx/>
              <a:buSzTx/>
              <a:buNone/>
              <a:defRPr b="1" sz="2200">
                <a:solidFill>
                  <a:srgbClr val="FFFFFF"/>
                </a:solidFill>
              </a:defRPr>
            </a:pPr>
          </a:p>
        </p:txBody>
      </p:sp>
      <p:sp>
        <p:nvSpPr>
          <p:cNvPr id="86" name="Прямая соединительная линия 14"/>
          <p:cNvSpPr/>
          <p:nvPr/>
        </p:nvSpPr>
        <p:spPr>
          <a:xfrm>
            <a:off x="152399" y="1280160"/>
            <a:ext cx="8833106" cy="1"/>
          </a:xfrm>
          <a:prstGeom prst="line">
            <a:avLst/>
          </a:prstGeom>
          <a:ln w="11430">
            <a:solidFill>
              <a:srgbClr val="7B9899"/>
            </a:solidFill>
            <a:prstDash val="sysDash"/>
          </a:ln>
        </p:spPr>
        <p:txBody>
          <a:bodyPr lIns="45719" rIns="45719"/>
          <a:lstStyle/>
          <a:p>
            <a:pPr/>
          </a:p>
        </p:txBody>
      </p:sp>
      <p:sp>
        <p:nvSpPr>
          <p:cNvPr id="87" name="Прямоугольник 17"/>
          <p:cNvSpPr/>
          <p:nvPr/>
        </p:nvSpPr>
        <p:spPr>
          <a:xfrm>
            <a:off x="152399" y="155447"/>
            <a:ext cx="8833106" cy="6547106"/>
          </a:xfrm>
          <a:prstGeom prst="rect">
            <a:avLst/>
          </a:prstGeom>
          <a:ln>
            <a:solidFill>
              <a:srgbClr val="7B9899"/>
            </a:solidFill>
            <a:miter/>
          </a:ln>
        </p:spPr>
        <p:txBody>
          <a:bodyPr lIns="45719" rIns="45719" anchor="ctr"/>
          <a:lstStyle/>
          <a:p>
            <a:pPr/>
          </a:p>
        </p:txBody>
      </p:sp>
      <p:sp>
        <p:nvSpPr>
          <p:cNvPr id="88" name="Овал 24"/>
          <p:cNvSpPr/>
          <p:nvPr/>
        </p:nvSpPr>
        <p:spPr>
          <a:xfrm>
            <a:off x="4267200" y="956036"/>
            <a:ext cx="609600" cy="609601"/>
          </a:xfrm>
          <a:prstGeom prst="ellipse">
            <a:avLst/>
          </a:prstGeom>
          <a:solidFill>
            <a:srgbClr val="FFFFFF"/>
          </a:solidFill>
          <a:ln w="12700">
            <a:miter lim="400000"/>
          </a:ln>
        </p:spPr>
        <p:txBody>
          <a:bodyPr lIns="45719" rIns="45719" anchor="ctr"/>
          <a:lstStyle/>
          <a:p>
            <a:pPr algn="ctr">
              <a:defRPr>
                <a:solidFill>
                  <a:srgbClr val="FFFFFF"/>
                </a:solidFill>
              </a:defRPr>
            </a:pPr>
          </a:p>
        </p:txBody>
      </p:sp>
      <p:sp>
        <p:nvSpPr>
          <p:cNvPr id="89" name="Овал 26"/>
          <p:cNvSpPr/>
          <p:nvPr/>
        </p:nvSpPr>
        <p:spPr>
          <a:xfrm>
            <a:off x="4361688" y="1050523"/>
            <a:ext cx="420625" cy="420625"/>
          </a:xfrm>
          <a:prstGeom prst="ellipse">
            <a:avLst/>
          </a:prstGeom>
          <a:solidFill>
            <a:srgbClr val="FFFFFF"/>
          </a:solidFill>
          <a:ln w="50800" cap="rnd">
            <a:solidFill>
              <a:srgbClr val="7B9899"/>
            </a:solidFill>
          </a:ln>
        </p:spPr>
        <p:txBody>
          <a:bodyPr lIns="45719" rIns="45719" anchor="ctr"/>
          <a:lstStyle/>
          <a:p>
            <a:pPr algn="ctr">
              <a:defRPr>
                <a:solidFill>
                  <a:srgbClr val="FFFFFF"/>
                </a:solidFill>
              </a:defRPr>
            </a:pPr>
          </a:p>
        </p:txBody>
      </p:sp>
      <p:sp>
        <p:nvSpPr>
          <p:cNvPr id="90" name="Текст заголовка"/>
          <p:cNvSpPr txBox="1"/>
          <p:nvPr>
            <p:ph type="title"/>
          </p:nvPr>
        </p:nvSpPr>
        <p:spPr>
          <a:prstGeom prst="rect">
            <a:avLst/>
          </a:prstGeom>
        </p:spPr>
        <p:txBody>
          <a:bodyPr/>
          <a:lstStyle/>
          <a:p>
            <a:pPr/>
            <a:r>
              <a:t>Текст заголовка</a:t>
            </a:r>
          </a:p>
        </p:txBody>
      </p:sp>
      <p:sp>
        <p:nvSpPr>
          <p:cNvPr id="91" name="Номер слайда"/>
          <p:cNvSpPr txBox="1"/>
          <p:nvPr>
            <p:ph type="sldNum" sz="quarter" idx="2"/>
          </p:nvPr>
        </p:nvSpPr>
        <p:spPr>
          <a:xfrm>
            <a:off x="4413914" y="1096708"/>
            <a:ext cx="316172" cy="3327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bg>
      <p:bgPr>
        <a:solidFill>
          <a:srgbClr val="FFFFFF"/>
        </a:solidFill>
      </p:bgPr>
    </p:bg>
    <p:spTree>
      <p:nvGrpSpPr>
        <p:cNvPr id="1" name=""/>
        <p:cNvGrpSpPr/>
        <p:nvPr/>
      </p:nvGrpSpPr>
      <p:grpSpPr>
        <a:xfrm>
          <a:off x="0" y="0"/>
          <a:ext cx="0" cy="0"/>
          <a:chOff x="0" y="0"/>
          <a:chExt cx="0" cy="0"/>
        </a:xfrm>
      </p:grpSpPr>
      <p:sp>
        <p:nvSpPr>
          <p:cNvPr id="98" name="Текст заголовка"/>
          <p:cNvSpPr txBox="1"/>
          <p:nvPr>
            <p:ph type="title"/>
          </p:nvPr>
        </p:nvSpPr>
        <p:spPr>
          <a:prstGeom prst="rect">
            <a:avLst/>
          </a:prstGeom>
        </p:spPr>
        <p:txBody>
          <a:bodyPr/>
          <a:lstStyle/>
          <a:p>
            <a:pPr/>
            <a:r>
              <a:t>Текст заголовка</a:t>
            </a:r>
          </a:p>
        </p:txBody>
      </p:sp>
      <p:sp>
        <p:nvSpPr>
          <p:cNvPr id="99" name="Номер слайда"/>
          <p:cNvSpPr txBox="1"/>
          <p:nvPr>
            <p:ph type="sldNum" sz="quarter" idx="2"/>
          </p:nvPr>
        </p:nvSpPr>
        <p:spPr>
          <a:xfrm>
            <a:off x="4413914" y="1090312"/>
            <a:ext cx="316172" cy="3327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Пустой слайд">
    <p:bg>
      <p:bgPr>
        <a:solidFill>
          <a:srgbClr val="FFFFFF"/>
        </a:solidFill>
      </p:bgPr>
    </p:bg>
    <p:spTree>
      <p:nvGrpSpPr>
        <p:cNvPr id="1" name=""/>
        <p:cNvGrpSpPr/>
        <p:nvPr/>
      </p:nvGrpSpPr>
      <p:grpSpPr>
        <a:xfrm>
          <a:off x="0" y="0"/>
          <a:ext cx="0" cy="0"/>
          <a:chOff x="0" y="0"/>
          <a:chExt cx="0" cy="0"/>
        </a:xfrm>
      </p:grpSpPr>
      <p:sp>
        <p:nvSpPr>
          <p:cNvPr id="106" name="Прямоугольник 6"/>
          <p:cNvSpPr/>
          <p:nvPr/>
        </p:nvSpPr>
        <p:spPr>
          <a:xfrm>
            <a:off x="0" y="6705600"/>
            <a:ext cx="9144000" cy="152400"/>
          </a:xfrm>
          <a:prstGeom prst="rect">
            <a:avLst/>
          </a:prstGeom>
          <a:solidFill>
            <a:srgbClr val="FFFFFF"/>
          </a:solidFill>
          <a:ln w="12700">
            <a:miter lim="400000"/>
          </a:ln>
        </p:spPr>
        <p:txBody>
          <a:bodyPr lIns="45719" rIns="45719" anchor="ctr"/>
          <a:lstStyle/>
          <a:p>
            <a:pPr/>
          </a:p>
        </p:txBody>
      </p:sp>
      <p:sp>
        <p:nvSpPr>
          <p:cNvPr id="107" name="Прямоугольник 7"/>
          <p:cNvSpPr/>
          <p:nvPr/>
        </p:nvSpPr>
        <p:spPr>
          <a:xfrm>
            <a:off x="0" y="0"/>
            <a:ext cx="9144000" cy="155448"/>
          </a:xfrm>
          <a:prstGeom prst="rect">
            <a:avLst/>
          </a:prstGeom>
          <a:solidFill>
            <a:srgbClr val="FFFFFF"/>
          </a:solidFill>
          <a:ln w="12700">
            <a:miter lim="400000"/>
          </a:ln>
        </p:spPr>
        <p:txBody>
          <a:bodyPr lIns="45719" rIns="45719" anchor="ctr"/>
          <a:lstStyle/>
          <a:p>
            <a:pPr/>
          </a:p>
        </p:txBody>
      </p:sp>
      <p:sp>
        <p:nvSpPr>
          <p:cNvPr id="108" name="Прямоугольник 9"/>
          <p:cNvSpPr/>
          <p:nvPr/>
        </p:nvSpPr>
        <p:spPr>
          <a:xfrm>
            <a:off x="8991600" y="0"/>
            <a:ext cx="152400" cy="6858000"/>
          </a:xfrm>
          <a:prstGeom prst="rect">
            <a:avLst/>
          </a:prstGeom>
          <a:solidFill>
            <a:srgbClr val="FFFFFF"/>
          </a:solidFill>
          <a:ln w="12700">
            <a:miter lim="400000"/>
          </a:ln>
        </p:spPr>
        <p:txBody>
          <a:bodyPr lIns="45719" rIns="45719" anchor="ctr"/>
          <a:lstStyle/>
          <a:p>
            <a:pPr/>
          </a:p>
        </p:txBody>
      </p:sp>
      <p:sp>
        <p:nvSpPr>
          <p:cNvPr id="109" name="Прямоугольник 8"/>
          <p:cNvSpPr/>
          <p:nvPr/>
        </p:nvSpPr>
        <p:spPr>
          <a:xfrm>
            <a:off x="0" y="0"/>
            <a:ext cx="152400" cy="6858000"/>
          </a:xfrm>
          <a:prstGeom prst="rect">
            <a:avLst/>
          </a:prstGeom>
          <a:solidFill>
            <a:srgbClr val="FFFFFF"/>
          </a:solidFill>
          <a:ln w="12700">
            <a:miter lim="400000"/>
          </a:ln>
        </p:spPr>
        <p:txBody>
          <a:bodyPr lIns="45719" rIns="45719" anchor="ctr"/>
          <a:lstStyle/>
          <a:p>
            <a:pPr/>
          </a:p>
        </p:txBody>
      </p:sp>
      <p:sp>
        <p:nvSpPr>
          <p:cNvPr id="110" name="Прямоугольник 4"/>
          <p:cNvSpPr/>
          <p:nvPr/>
        </p:nvSpPr>
        <p:spPr>
          <a:xfrm>
            <a:off x="146303" y="6391655"/>
            <a:ext cx="8833106" cy="309564"/>
          </a:xfrm>
          <a:prstGeom prst="rect">
            <a:avLst/>
          </a:prstGeom>
          <a:solidFill>
            <a:schemeClr val="accent3"/>
          </a:solidFill>
          <a:ln w="12700">
            <a:miter lim="400000"/>
          </a:ln>
        </p:spPr>
        <p:txBody>
          <a:bodyPr lIns="45719" rIns="45719" anchor="ctr"/>
          <a:lstStyle/>
          <a:p>
            <a:pPr/>
          </a:p>
        </p:txBody>
      </p:sp>
      <p:sp>
        <p:nvSpPr>
          <p:cNvPr id="111" name="Прямоугольник 5"/>
          <p:cNvSpPr/>
          <p:nvPr/>
        </p:nvSpPr>
        <p:spPr>
          <a:xfrm>
            <a:off x="152399" y="158495"/>
            <a:ext cx="8833106" cy="6547106"/>
          </a:xfrm>
          <a:prstGeom prst="rect">
            <a:avLst/>
          </a:prstGeom>
          <a:ln>
            <a:solidFill>
              <a:srgbClr val="7B9899"/>
            </a:solidFill>
            <a:miter/>
          </a:ln>
        </p:spPr>
        <p:txBody>
          <a:bodyPr lIns="45719" rIns="45719" anchor="ctr"/>
          <a:lstStyle/>
          <a:p>
            <a:pPr/>
          </a:p>
        </p:txBody>
      </p:sp>
      <p:sp>
        <p:nvSpPr>
          <p:cNvPr id="112" name="Номер слайда"/>
          <p:cNvSpPr txBox="1"/>
          <p:nvPr>
            <p:ph type="sldNum" sz="quarter" idx="2"/>
          </p:nvPr>
        </p:nvSpPr>
        <p:spPr>
          <a:xfrm>
            <a:off x="4413914" y="6378891"/>
            <a:ext cx="316172" cy="332741"/>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Объект с подписью">
    <p:bg>
      <p:bgPr>
        <a:solidFill>
          <a:srgbClr val="FFFFFF"/>
        </a:solidFill>
      </p:bgPr>
    </p:bg>
    <p:spTree>
      <p:nvGrpSpPr>
        <p:cNvPr id="1" name=""/>
        <p:cNvGrpSpPr/>
        <p:nvPr/>
      </p:nvGrpSpPr>
      <p:grpSpPr>
        <a:xfrm>
          <a:off x="0" y="0"/>
          <a:ext cx="0" cy="0"/>
          <a:chOff x="0" y="0"/>
          <a:chExt cx="0" cy="0"/>
        </a:xfrm>
      </p:grpSpPr>
      <p:sp>
        <p:nvSpPr>
          <p:cNvPr id="119" name="Прямоугольник 18"/>
          <p:cNvSpPr/>
          <p:nvPr/>
        </p:nvSpPr>
        <p:spPr>
          <a:xfrm>
            <a:off x="152399" y="152400"/>
            <a:ext cx="8833106" cy="304800"/>
          </a:xfrm>
          <a:prstGeom prst="rect">
            <a:avLst/>
          </a:prstGeom>
          <a:solidFill>
            <a:schemeClr val="accent3"/>
          </a:solidFill>
          <a:ln w="12700">
            <a:miter lim="400000"/>
          </a:ln>
        </p:spPr>
        <p:txBody>
          <a:bodyPr lIns="45719" rIns="45719" anchor="ctr"/>
          <a:lstStyle/>
          <a:p>
            <a:pPr/>
          </a:p>
        </p:txBody>
      </p:sp>
      <p:sp>
        <p:nvSpPr>
          <p:cNvPr id="120" name="Прямоугольник 14"/>
          <p:cNvSpPr/>
          <p:nvPr/>
        </p:nvSpPr>
        <p:spPr>
          <a:xfrm>
            <a:off x="0" y="6705600"/>
            <a:ext cx="9144000" cy="152400"/>
          </a:xfrm>
          <a:prstGeom prst="rect">
            <a:avLst/>
          </a:prstGeom>
          <a:solidFill>
            <a:srgbClr val="FFFFFF"/>
          </a:solidFill>
          <a:ln w="12700">
            <a:miter lim="400000"/>
          </a:ln>
        </p:spPr>
        <p:txBody>
          <a:bodyPr lIns="45719" rIns="45719" anchor="ctr"/>
          <a:lstStyle/>
          <a:p>
            <a:pPr/>
          </a:p>
        </p:txBody>
      </p:sp>
      <p:sp>
        <p:nvSpPr>
          <p:cNvPr id="121" name="Прямоугольник 17"/>
          <p:cNvSpPr/>
          <p:nvPr/>
        </p:nvSpPr>
        <p:spPr>
          <a:xfrm>
            <a:off x="8991600" y="0"/>
            <a:ext cx="152400" cy="6858000"/>
          </a:xfrm>
          <a:prstGeom prst="rect">
            <a:avLst/>
          </a:prstGeom>
          <a:solidFill>
            <a:srgbClr val="FFFFFF"/>
          </a:solidFill>
          <a:ln w="12700">
            <a:miter lim="400000"/>
          </a:ln>
        </p:spPr>
        <p:txBody>
          <a:bodyPr lIns="45719" rIns="45719" anchor="ctr"/>
          <a:lstStyle/>
          <a:p>
            <a:pPr/>
          </a:p>
        </p:txBody>
      </p:sp>
      <p:sp>
        <p:nvSpPr>
          <p:cNvPr id="122" name="Прямоугольник 15"/>
          <p:cNvSpPr/>
          <p:nvPr/>
        </p:nvSpPr>
        <p:spPr>
          <a:xfrm>
            <a:off x="0" y="-1"/>
            <a:ext cx="9144000" cy="118873"/>
          </a:xfrm>
          <a:prstGeom prst="rect">
            <a:avLst/>
          </a:prstGeom>
          <a:solidFill>
            <a:srgbClr val="FFFFFF"/>
          </a:solidFill>
          <a:ln w="12700">
            <a:miter lim="400000"/>
          </a:ln>
        </p:spPr>
        <p:txBody>
          <a:bodyPr lIns="45719" rIns="45719" anchor="ctr"/>
          <a:lstStyle/>
          <a:p>
            <a:pPr/>
          </a:p>
        </p:txBody>
      </p:sp>
      <p:sp>
        <p:nvSpPr>
          <p:cNvPr id="123" name="Прямоугольник 16"/>
          <p:cNvSpPr/>
          <p:nvPr/>
        </p:nvSpPr>
        <p:spPr>
          <a:xfrm>
            <a:off x="0" y="0"/>
            <a:ext cx="152400" cy="6858000"/>
          </a:xfrm>
          <a:prstGeom prst="rect">
            <a:avLst/>
          </a:prstGeom>
          <a:solidFill>
            <a:srgbClr val="FFFFFF"/>
          </a:solidFill>
          <a:ln w="12700">
            <a:miter lim="400000"/>
          </a:ln>
        </p:spPr>
        <p:txBody>
          <a:bodyPr lIns="45719" rIns="45719" anchor="ctr"/>
          <a:lstStyle/>
          <a:p>
            <a:pPr/>
          </a:p>
        </p:txBody>
      </p:sp>
      <p:sp>
        <p:nvSpPr>
          <p:cNvPr id="124" name="Прямоугольник 12"/>
          <p:cNvSpPr/>
          <p:nvPr/>
        </p:nvSpPr>
        <p:spPr>
          <a:xfrm>
            <a:off x="152400" y="609600"/>
            <a:ext cx="2743200" cy="58674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25" name="Текст заголовка"/>
          <p:cNvSpPr txBox="1"/>
          <p:nvPr>
            <p:ph type="title"/>
          </p:nvPr>
        </p:nvSpPr>
        <p:spPr>
          <a:xfrm>
            <a:off x="381000" y="914400"/>
            <a:ext cx="2362200" cy="990600"/>
          </a:xfrm>
          <a:prstGeom prst="rect">
            <a:avLst/>
          </a:prstGeom>
        </p:spPr>
        <p:txBody>
          <a:bodyPr/>
          <a:lstStyle>
            <a:lvl1pPr algn="l">
              <a:defRPr b="1" sz="2200">
                <a:solidFill>
                  <a:srgbClr val="FFFFFF"/>
                </a:solidFill>
              </a:defRPr>
            </a:lvl1pPr>
          </a:lstStyle>
          <a:p>
            <a:pPr/>
            <a:r>
              <a:t>Текст заголовка</a:t>
            </a:r>
          </a:p>
        </p:txBody>
      </p:sp>
      <p:sp>
        <p:nvSpPr>
          <p:cNvPr id="126" name="Уровень текста 1…"/>
          <p:cNvSpPr txBox="1"/>
          <p:nvPr>
            <p:ph type="body" sz="quarter" idx="1"/>
          </p:nvPr>
        </p:nvSpPr>
        <p:spPr>
          <a:xfrm>
            <a:off x="381000" y="1981200"/>
            <a:ext cx="2362200" cy="4144963"/>
          </a:xfrm>
          <a:prstGeom prst="rect">
            <a:avLst/>
          </a:prstGeom>
        </p:spPr>
        <p:txBody>
          <a:bodyPr/>
          <a:lstStyle>
            <a:lvl1pPr marL="0" indent="0">
              <a:spcBef>
                <a:spcPts val="1000"/>
              </a:spcBef>
              <a:buClrTx/>
              <a:buSzTx/>
              <a:buNone/>
              <a:defRPr sz="1600">
                <a:solidFill>
                  <a:srgbClr val="FFFFFF"/>
                </a:solidFill>
              </a:defRPr>
            </a:lvl1pPr>
            <a:lvl2pPr marL="0" indent="274320">
              <a:spcBef>
                <a:spcPts val="1000"/>
              </a:spcBef>
              <a:buClrTx/>
              <a:buSzTx/>
              <a:buNone/>
              <a:defRPr sz="1600">
                <a:solidFill>
                  <a:srgbClr val="FFFFFF"/>
                </a:solidFill>
              </a:defRPr>
            </a:lvl2pPr>
            <a:lvl3pPr marL="0" indent="594360">
              <a:spcBef>
                <a:spcPts val="1000"/>
              </a:spcBef>
              <a:buClrTx/>
              <a:buSzTx/>
              <a:buNone/>
              <a:defRPr sz="1600">
                <a:solidFill>
                  <a:srgbClr val="FFFFFF"/>
                </a:solidFill>
              </a:defRPr>
            </a:lvl3pPr>
            <a:lvl4pPr marL="0" indent="868680">
              <a:spcBef>
                <a:spcPts val="1000"/>
              </a:spcBef>
              <a:buClrTx/>
              <a:buSzTx/>
              <a:buNone/>
              <a:defRPr sz="1600">
                <a:solidFill>
                  <a:srgbClr val="FFFFFF"/>
                </a:solidFill>
              </a:defRPr>
            </a:lvl4pPr>
            <a:lvl5pPr marL="0" indent="1143000">
              <a:spcBef>
                <a:spcPts val="1000"/>
              </a:spcBef>
              <a:buClrTx/>
              <a:buSzTx/>
              <a:buNone/>
              <a:defRPr sz="1600">
                <a:solidFill>
                  <a:srgbClr val="FFFFFF"/>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7" name="Прямоугольник 7"/>
          <p:cNvSpPr/>
          <p:nvPr/>
        </p:nvSpPr>
        <p:spPr>
          <a:xfrm>
            <a:off x="152399" y="152399"/>
            <a:ext cx="8833106" cy="6547106"/>
          </a:xfrm>
          <a:prstGeom prst="rect">
            <a:avLst/>
          </a:prstGeom>
          <a:ln>
            <a:solidFill>
              <a:srgbClr val="7B9899"/>
            </a:solidFill>
            <a:miter/>
          </a:ln>
        </p:spPr>
        <p:txBody>
          <a:bodyPr lIns="45719" rIns="45719" anchor="ctr"/>
          <a:lstStyle/>
          <a:p>
            <a:pPr/>
          </a:p>
        </p:txBody>
      </p:sp>
      <p:sp>
        <p:nvSpPr>
          <p:cNvPr id="128" name="Прямая соединительная линия 8"/>
          <p:cNvSpPr/>
          <p:nvPr/>
        </p:nvSpPr>
        <p:spPr>
          <a:xfrm>
            <a:off x="152399" y="533400"/>
            <a:ext cx="8833106" cy="0"/>
          </a:xfrm>
          <a:prstGeom prst="line">
            <a:avLst/>
          </a:prstGeom>
          <a:ln w="11430">
            <a:solidFill>
              <a:srgbClr val="7B9899"/>
            </a:solidFill>
            <a:prstDash val="sysDash"/>
          </a:ln>
        </p:spPr>
        <p:txBody>
          <a:bodyPr lIns="45719" rIns="45719"/>
          <a:lstStyle/>
          <a:p>
            <a:pPr/>
          </a:p>
        </p:txBody>
      </p:sp>
      <p:sp>
        <p:nvSpPr>
          <p:cNvPr id="129" name="Овал 9"/>
          <p:cNvSpPr/>
          <p:nvPr/>
        </p:nvSpPr>
        <p:spPr>
          <a:xfrm>
            <a:off x="1295400" y="228600"/>
            <a:ext cx="609600" cy="609600"/>
          </a:xfrm>
          <a:prstGeom prst="ellipse">
            <a:avLst/>
          </a:prstGeom>
          <a:solidFill>
            <a:srgbClr val="FFFFFF"/>
          </a:solidFill>
          <a:ln w="12700">
            <a:miter lim="400000"/>
          </a:ln>
        </p:spPr>
        <p:txBody>
          <a:bodyPr lIns="45719" rIns="45719" anchor="ctr"/>
          <a:lstStyle/>
          <a:p>
            <a:pPr algn="ctr">
              <a:defRPr>
                <a:solidFill>
                  <a:srgbClr val="FFFFFF"/>
                </a:solidFill>
              </a:defRPr>
            </a:pPr>
          </a:p>
        </p:txBody>
      </p:sp>
      <p:sp>
        <p:nvSpPr>
          <p:cNvPr id="130" name="Овал 10"/>
          <p:cNvSpPr/>
          <p:nvPr/>
        </p:nvSpPr>
        <p:spPr>
          <a:xfrm>
            <a:off x="1389888" y="323088"/>
            <a:ext cx="420625" cy="420624"/>
          </a:xfrm>
          <a:prstGeom prst="ellipse">
            <a:avLst/>
          </a:prstGeom>
          <a:solidFill>
            <a:srgbClr val="FFFFFF"/>
          </a:solidFill>
          <a:ln w="50800" cap="rnd">
            <a:solidFill>
              <a:srgbClr val="7B9899"/>
            </a:solidFill>
          </a:ln>
        </p:spPr>
        <p:txBody>
          <a:bodyPr lIns="45719" rIns="45719" anchor="ctr"/>
          <a:lstStyle/>
          <a:p>
            <a:pPr algn="ctr">
              <a:defRPr>
                <a:solidFill>
                  <a:srgbClr val="FFFFFF"/>
                </a:solidFill>
              </a:defRPr>
            </a:pPr>
          </a:p>
        </p:txBody>
      </p:sp>
      <p:sp>
        <p:nvSpPr>
          <p:cNvPr id="131" name="Прямоугольник 20"/>
          <p:cNvSpPr/>
          <p:nvPr/>
        </p:nvSpPr>
        <p:spPr>
          <a:xfrm>
            <a:off x="149351" y="6388384"/>
            <a:ext cx="8833106" cy="309564"/>
          </a:xfrm>
          <a:prstGeom prst="rect">
            <a:avLst/>
          </a:prstGeom>
          <a:solidFill>
            <a:schemeClr val="accent3"/>
          </a:solidFill>
          <a:ln w="12700">
            <a:miter lim="400000"/>
          </a:ln>
        </p:spPr>
        <p:txBody>
          <a:bodyPr lIns="45719" rIns="45719" anchor="ctr"/>
          <a:lstStyle/>
          <a:p>
            <a:pPr/>
          </a:p>
        </p:txBody>
      </p:sp>
      <p:sp>
        <p:nvSpPr>
          <p:cNvPr id="132" name="Номер слайда"/>
          <p:cNvSpPr txBox="1"/>
          <p:nvPr>
            <p:ph type="sldNum" sz="quarter" idx="2"/>
          </p:nvPr>
        </p:nvSpPr>
        <p:spPr>
          <a:xfrm>
            <a:off x="1442114" y="367030"/>
            <a:ext cx="316172" cy="3327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Рисунок с подписью">
    <p:bg>
      <p:bgPr>
        <a:solidFill>
          <a:srgbClr val="FFFFFF"/>
        </a:solidFill>
      </p:bgPr>
    </p:bg>
    <p:spTree>
      <p:nvGrpSpPr>
        <p:cNvPr id="1" name=""/>
        <p:cNvGrpSpPr/>
        <p:nvPr/>
      </p:nvGrpSpPr>
      <p:grpSpPr>
        <a:xfrm>
          <a:off x="0" y="0"/>
          <a:ext cx="0" cy="0"/>
          <a:chOff x="0" y="0"/>
          <a:chExt cx="0" cy="0"/>
        </a:xfrm>
      </p:grpSpPr>
      <p:sp>
        <p:nvSpPr>
          <p:cNvPr id="139" name="Прямая соединительная линия 20"/>
          <p:cNvSpPr/>
          <p:nvPr/>
        </p:nvSpPr>
        <p:spPr>
          <a:xfrm>
            <a:off x="152399" y="533400"/>
            <a:ext cx="8833106" cy="0"/>
          </a:xfrm>
          <a:prstGeom prst="line">
            <a:avLst/>
          </a:prstGeom>
          <a:ln w="11430">
            <a:solidFill>
              <a:srgbClr val="7B9899"/>
            </a:solidFill>
            <a:prstDash val="sysDash"/>
          </a:ln>
        </p:spPr>
        <p:txBody>
          <a:bodyPr lIns="45719" rIns="45719"/>
          <a:lstStyle/>
          <a:p>
            <a:pPr/>
          </a:p>
        </p:txBody>
      </p:sp>
      <p:sp>
        <p:nvSpPr>
          <p:cNvPr id="140" name="Прямоугольник 18"/>
          <p:cNvSpPr/>
          <p:nvPr/>
        </p:nvSpPr>
        <p:spPr>
          <a:xfrm>
            <a:off x="0" y="6705600"/>
            <a:ext cx="9144000" cy="152400"/>
          </a:xfrm>
          <a:prstGeom prst="rect">
            <a:avLst/>
          </a:prstGeom>
          <a:solidFill>
            <a:srgbClr val="FFFFFF"/>
          </a:solidFill>
          <a:ln w="12700">
            <a:miter lim="400000"/>
          </a:ln>
        </p:spPr>
        <p:txBody>
          <a:bodyPr lIns="45719" rIns="45719" anchor="ctr"/>
          <a:lstStyle/>
          <a:p>
            <a:pPr/>
          </a:p>
        </p:txBody>
      </p:sp>
      <p:sp>
        <p:nvSpPr>
          <p:cNvPr id="141" name="Прямоугольник 15"/>
          <p:cNvSpPr/>
          <p:nvPr/>
        </p:nvSpPr>
        <p:spPr>
          <a:xfrm>
            <a:off x="8991600" y="0"/>
            <a:ext cx="152400" cy="6858000"/>
          </a:xfrm>
          <a:prstGeom prst="rect">
            <a:avLst/>
          </a:prstGeom>
          <a:solidFill>
            <a:srgbClr val="FFFFFF"/>
          </a:solidFill>
          <a:ln w="12700">
            <a:miter lim="400000"/>
          </a:ln>
        </p:spPr>
        <p:txBody>
          <a:bodyPr lIns="45719" rIns="45719" anchor="ctr"/>
          <a:lstStyle/>
          <a:p>
            <a:pPr/>
          </a:p>
        </p:txBody>
      </p:sp>
      <p:sp>
        <p:nvSpPr>
          <p:cNvPr id="142" name="Прямоугольник 16"/>
          <p:cNvSpPr/>
          <p:nvPr/>
        </p:nvSpPr>
        <p:spPr>
          <a:xfrm>
            <a:off x="0" y="0"/>
            <a:ext cx="9144000" cy="152400"/>
          </a:xfrm>
          <a:prstGeom prst="rect">
            <a:avLst/>
          </a:prstGeom>
          <a:solidFill>
            <a:srgbClr val="FFFFFF"/>
          </a:solidFill>
          <a:ln w="12700">
            <a:miter lim="400000"/>
          </a:ln>
        </p:spPr>
        <p:txBody>
          <a:bodyPr lIns="45719" rIns="45719" anchor="ctr"/>
          <a:lstStyle/>
          <a:p>
            <a:pPr/>
          </a:p>
        </p:txBody>
      </p:sp>
      <p:sp>
        <p:nvSpPr>
          <p:cNvPr id="143" name="Прямоугольник 17"/>
          <p:cNvSpPr/>
          <p:nvPr/>
        </p:nvSpPr>
        <p:spPr>
          <a:xfrm>
            <a:off x="0" y="0"/>
            <a:ext cx="152400" cy="6858000"/>
          </a:xfrm>
          <a:prstGeom prst="rect">
            <a:avLst/>
          </a:prstGeom>
          <a:solidFill>
            <a:srgbClr val="FFFFFF"/>
          </a:solidFill>
          <a:ln w="12700">
            <a:miter lim="400000"/>
          </a:ln>
        </p:spPr>
        <p:txBody>
          <a:bodyPr lIns="45719" rIns="45719" anchor="ctr"/>
          <a:lstStyle/>
          <a:p>
            <a:pPr/>
          </a:p>
        </p:txBody>
      </p:sp>
      <p:sp>
        <p:nvSpPr>
          <p:cNvPr id="144" name="Прямоугольник 19"/>
          <p:cNvSpPr/>
          <p:nvPr/>
        </p:nvSpPr>
        <p:spPr>
          <a:xfrm>
            <a:off x="152399" y="152399"/>
            <a:ext cx="8833106" cy="301754"/>
          </a:xfrm>
          <a:prstGeom prst="rect">
            <a:avLst/>
          </a:prstGeom>
          <a:solidFill>
            <a:schemeClr val="accent3"/>
          </a:solidFill>
          <a:ln w="12700">
            <a:miter lim="400000"/>
          </a:ln>
        </p:spPr>
        <p:txBody>
          <a:bodyPr lIns="45719" rIns="45719" anchor="ctr"/>
          <a:lstStyle/>
          <a:p>
            <a:pPr/>
          </a:p>
        </p:txBody>
      </p:sp>
      <p:sp>
        <p:nvSpPr>
          <p:cNvPr id="145" name="Прямоугольник 7"/>
          <p:cNvSpPr/>
          <p:nvPr/>
        </p:nvSpPr>
        <p:spPr>
          <a:xfrm>
            <a:off x="152400" y="609600"/>
            <a:ext cx="2743200" cy="58674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46" name="Прямоугольник 14"/>
          <p:cNvSpPr/>
          <p:nvPr/>
        </p:nvSpPr>
        <p:spPr>
          <a:xfrm>
            <a:off x="152399" y="155447"/>
            <a:ext cx="8833106" cy="6547106"/>
          </a:xfrm>
          <a:prstGeom prst="rect">
            <a:avLst/>
          </a:prstGeom>
          <a:ln>
            <a:solidFill>
              <a:srgbClr val="7B9899"/>
            </a:solidFill>
            <a:miter/>
          </a:ln>
        </p:spPr>
        <p:txBody>
          <a:bodyPr lIns="45719" rIns="45719" anchor="ctr"/>
          <a:lstStyle/>
          <a:p>
            <a:pPr/>
          </a:p>
        </p:txBody>
      </p:sp>
      <p:sp>
        <p:nvSpPr>
          <p:cNvPr id="147" name="Овал 11"/>
          <p:cNvSpPr/>
          <p:nvPr/>
        </p:nvSpPr>
        <p:spPr>
          <a:xfrm>
            <a:off x="1295400" y="228600"/>
            <a:ext cx="609600" cy="609600"/>
          </a:xfrm>
          <a:prstGeom prst="ellipse">
            <a:avLst/>
          </a:prstGeom>
          <a:solidFill>
            <a:srgbClr val="FFFFFF"/>
          </a:solidFill>
          <a:ln w="12700">
            <a:miter lim="400000"/>
          </a:ln>
        </p:spPr>
        <p:txBody>
          <a:bodyPr lIns="45719" rIns="45719" anchor="ctr"/>
          <a:lstStyle/>
          <a:p>
            <a:pPr algn="ctr">
              <a:defRPr>
                <a:solidFill>
                  <a:srgbClr val="FFFFFF"/>
                </a:solidFill>
              </a:defRPr>
            </a:pPr>
          </a:p>
        </p:txBody>
      </p:sp>
      <p:sp>
        <p:nvSpPr>
          <p:cNvPr id="148" name="Овал 12"/>
          <p:cNvSpPr/>
          <p:nvPr/>
        </p:nvSpPr>
        <p:spPr>
          <a:xfrm>
            <a:off x="1389888" y="323088"/>
            <a:ext cx="420625" cy="420624"/>
          </a:xfrm>
          <a:prstGeom prst="ellipse">
            <a:avLst/>
          </a:prstGeom>
          <a:solidFill>
            <a:srgbClr val="FFFFFF"/>
          </a:solidFill>
          <a:ln w="50800" cap="rnd">
            <a:solidFill>
              <a:srgbClr val="7B9899"/>
            </a:solidFill>
          </a:ln>
        </p:spPr>
        <p:txBody>
          <a:bodyPr lIns="45719" rIns="45719" anchor="ctr"/>
          <a:lstStyle/>
          <a:p>
            <a:pPr algn="ctr">
              <a:defRPr>
                <a:solidFill>
                  <a:srgbClr val="FFFFFF"/>
                </a:solidFill>
              </a:defRPr>
            </a:pPr>
          </a:p>
        </p:txBody>
      </p:sp>
      <p:sp>
        <p:nvSpPr>
          <p:cNvPr id="149" name="Текст заголовка"/>
          <p:cNvSpPr txBox="1"/>
          <p:nvPr>
            <p:ph type="title"/>
          </p:nvPr>
        </p:nvSpPr>
        <p:spPr>
          <a:xfrm>
            <a:off x="3000375" y="5029200"/>
            <a:ext cx="5867400" cy="1219200"/>
          </a:xfrm>
          <a:prstGeom prst="rect">
            <a:avLst/>
          </a:prstGeom>
        </p:spPr>
        <p:txBody>
          <a:bodyPr anchor="t"/>
          <a:lstStyle>
            <a:lvl1pPr algn="l">
              <a:defRPr b="1" sz="2400">
                <a:solidFill>
                  <a:srgbClr val="646B86"/>
                </a:solidFill>
              </a:defRPr>
            </a:lvl1pPr>
          </a:lstStyle>
          <a:p>
            <a:pPr/>
            <a:r>
              <a:t>Текст заголовка</a:t>
            </a:r>
          </a:p>
        </p:txBody>
      </p:sp>
      <p:sp>
        <p:nvSpPr>
          <p:cNvPr id="150" name="Рисунок 2"/>
          <p:cNvSpPr/>
          <p:nvPr>
            <p:ph type="pic" sz="half" idx="21"/>
          </p:nvPr>
        </p:nvSpPr>
        <p:spPr>
          <a:xfrm>
            <a:off x="3000375" y="609600"/>
            <a:ext cx="5867400" cy="4267200"/>
          </a:xfrm>
          <a:prstGeom prst="rect">
            <a:avLst/>
          </a:prstGeom>
        </p:spPr>
        <p:txBody>
          <a:bodyPr lIns="91439" rIns="91439">
            <a:noAutofit/>
          </a:bodyPr>
          <a:lstStyle/>
          <a:p>
            <a:pPr/>
          </a:p>
        </p:txBody>
      </p:sp>
      <p:sp>
        <p:nvSpPr>
          <p:cNvPr id="151" name="Уровень текста 1…"/>
          <p:cNvSpPr txBox="1"/>
          <p:nvPr>
            <p:ph type="body" sz="half" idx="1"/>
          </p:nvPr>
        </p:nvSpPr>
        <p:spPr>
          <a:xfrm>
            <a:off x="381000" y="990600"/>
            <a:ext cx="2438400" cy="5257800"/>
          </a:xfrm>
          <a:prstGeom prst="rect">
            <a:avLst/>
          </a:prstGeom>
        </p:spPr>
        <p:txBody>
          <a:bodyPr/>
          <a:lstStyle>
            <a:lvl1pPr marL="0" indent="0">
              <a:spcBef>
                <a:spcPts val="1000"/>
              </a:spcBef>
              <a:buClrTx/>
              <a:buSzTx/>
              <a:buNone/>
              <a:defRPr sz="1600">
                <a:solidFill>
                  <a:srgbClr val="FFFFFF"/>
                </a:solidFill>
              </a:defRPr>
            </a:lvl1pPr>
            <a:lvl2pPr marL="640080" indent="-365760">
              <a:spcBef>
                <a:spcPts val="1000"/>
              </a:spcBef>
              <a:buClrTx/>
              <a:defRPr sz="1600">
                <a:solidFill>
                  <a:srgbClr val="FFFFFF"/>
                </a:solidFill>
              </a:defRPr>
            </a:lvl2pPr>
            <a:lvl3pPr marL="960120" indent="-365760">
              <a:spcBef>
                <a:spcPts val="1000"/>
              </a:spcBef>
              <a:buClrTx/>
              <a:defRPr sz="1600">
                <a:solidFill>
                  <a:srgbClr val="FFFFFF"/>
                </a:solidFill>
              </a:defRPr>
            </a:lvl3pPr>
            <a:lvl4pPr marL="1275080" indent="-406400">
              <a:spcBef>
                <a:spcPts val="1000"/>
              </a:spcBef>
              <a:buClrTx/>
              <a:defRPr sz="1600">
                <a:solidFill>
                  <a:srgbClr val="FFFFFF"/>
                </a:solidFill>
              </a:defRPr>
            </a:lvl4pPr>
            <a:lvl5pPr marL="1549400" indent="-406400">
              <a:spcBef>
                <a:spcPts val="1000"/>
              </a:spcBef>
              <a:buClrTx/>
              <a:defRPr sz="1600">
                <a:solidFill>
                  <a:srgbClr val="FFFFFF"/>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2" name="Прямоугольник 21"/>
          <p:cNvSpPr/>
          <p:nvPr/>
        </p:nvSpPr>
        <p:spPr>
          <a:xfrm>
            <a:off x="149351" y="6388384"/>
            <a:ext cx="8833106" cy="309564"/>
          </a:xfrm>
          <a:prstGeom prst="rect">
            <a:avLst/>
          </a:prstGeom>
          <a:solidFill>
            <a:schemeClr val="accent3"/>
          </a:solidFill>
          <a:ln w="12700">
            <a:miter lim="400000"/>
          </a:ln>
        </p:spPr>
        <p:txBody>
          <a:bodyPr lIns="45719" rIns="45719" anchor="ctr"/>
          <a:lstStyle/>
          <a:p>
            <a:pPr/>
          </a:p>
        </p:txBody>
      </p:sp>
      <p:sp>
        <p:nvSpPr>
          <p:cNvPr id="153" name="Номер слайда"/>
          <p:cNvSpPr txBox="1"/>
          <p:nvPr>
            <p:ph type="sldNum" sz="quarter" idx="2"/>
          </p:nvPr>
        </p:nvSpPr>
        <p:spPr>
          <a:xfrm>
            <a:off x="1442114" y="367030"/>
            <a:ext cx="316172" cy="3327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C5D1D7"/>
        </a:solidFill>
      </p:bgPr>
    </p:bg>
    <p:spTree>
      <p:nvGrpSpPr>
        <p:cNvPr id="1" name=""/>
        <p:cNvGrpSpPr/>
        <p:nvPr/>
      </p:nvGrpSpPr>
      <p:grpSpPr>
        <a:xfrm>
          <a:off x="0" y="0"/>
          <a:ext cx="0" cy="0"/>
          <a:chOff x="0" y="0"/>
          <a:chExt cx="0" cy="0"/>
        </a:xfrm>
      </p:grpSpPr>
      <p:sp>
        <p:nvSpPr>
          <p:cNvPr id="2" name="Прямоугольник 16"/>
          <p:cNvSpPr/>
          <p:nvPr/>
        </p:nvSpPr>
        <p:spPr>
          <a:xfrm>
            <a:off x="0" y="6705600"/>
            <a:ext cx="9144000" cy="152400"/>
          </a:xfrm>
          <a:prstGeom prst="rect">
            <a:avLst/>
          </a:prstGeom>
          <a:solidFill>
            <a:srgbClr val="FFFFFF"/>
          </a:solidFill>
          <a:ln w="12700">
            <a:miter lim="400000"/>
          </a:ln>
        </p:spPr>
        <p:txBody>
          <a:bodyPr lIns="45719" rIns="45719" anchor="ctr"/>
          <a:lstStyle/>
          <a:p>
            <a:pPr/>
          </a:p>
        </p:txBody>
      </p:sp>
      <p:sp>
        <p:nvSpPr>
          <p:cNvPr id="3" name="Прямоугольник 15"/>
          <p:cNvSpPr/>
          <p:nvPr/>
        </p:nvSpPr>
        <p:spPr>
          <a:xfrm>
            <a:off x="0" y="-1"/>
            <a:ext cx="9144000" cy="1393373"/>
          </a:xfrm>
          <a:prstGeom prst="rect">
            <a:avLst/>
          </a:prstGeom>
          <a:solidFill>
            <a:srgbClr val="FFFFFF"/>
          </a:solidFill>
          <a:ln w="12700">
            <a:miter lim="400000"/>
          </a:ln>
        </p:spPr>
        <p:txBody>
          <a:bodyPr lIns="45719" rIns="45719" anchor="ctr"/>
          <a:lstStyle/>
          <a:p>
            <a:pPr/>
          </a:p>
        </p:txBody>
      </p:sp>
      <p:sp>
        <p:nvSpPr>
          <p:cNvPr id="4" name="Прямоугольник 17"/>
          <p:cNvSpPr/>
          <p:nvPr/>
        </p:nvSpPr>
        <p:spPr>
          <a:xfrm>
            <a:off x="0" y="0"/>
            <a:ext cx="152400" cy="6858000"/>
          </a:xfrm>
          <a:prstGeom prst="rect">
            <a:avLst/>
          </a:prstGeom>
          <a:solidFill>
            <a:srgbClr val="FFFFFF"/>
          </a:solidFill>
          <a:ln w="12700">
            <a:miter lim="400000"/>
          </a:ln>
        </p:spPr>
        <p:txBody>
          <a:bodyPr lIns="45719" rIns="45719" anchor="ctr"/>
          <a:lstStyle/>
          <a:p>
            <a:pPr/>
          </a:p>
        </p:txBody>
      </p:sp>
      <p:sp>
        <p:nvSpPr>
          <p:cNvPr id="5" name="Прямоугольник 18"/>
          <p:cNvSpPr/>
          <p:nvPr/>
        </p:nvSpPr>
        <p:spPr>
          <a:xfrm>
            <a:off x="8991600" y="0"/>
            <a:ext cx="152400" cy="6858000"/>
          </a:xfrm>
          <a:prstGeom prst="rect">
            <a:avLst/>
          </a:prstGeom>
          <a:solidFill>
            <a:srgbClr val="FFFFFF"/>
          </a:solidFill>
          <a:ln w="12700">
            <a:miter lim="400000"/>
          </a:ln>
        </p:spPr>
        <p:txBody>
          <a:bodyPr lIns="45719" rIns="45719" anchor="ctr"/>
          <a:lstStyle/>
          <a:p>
            <a:pPr/>
          </a:p>
        </p:txBody>
      </p:sp>
      <p:sp>
        <p:nvSpPr>
          <p:cNvPr id="6" name="Прямоугольник 8"/>
          <p:cNvSpPr/>
          <p:nvPr/>
        </p:nvSpPr>
        <p:spPr>
          <a:xfrm>
            <a:off x="149351" y="6388384"/>
            <a:ext cx="8833106" cy="309564"/>
          </a:xfrm>
          <a:prstGeom prst="rect">
            <a:avLst/>
          </a:prstGeom>
          <a:solidFill>
            <a:schemeClr val="accent3"/>
          </a:solidFill>
          <a:ln w="12700">
            <a:miter lim="400000"/>
          </a:ln>
        </p:spPr>
        <p:txBody>
          <a:bodyPr lIns="45719" rIns="45719" anchor="ctr"/>
          <a:lstStyle/>
          <a:p>
            <a:pPr/>
          </a:p>
        </p:txBody>
      </p:sp>
      <p:sp>
        <p:nvSpPr>
          <p:cNvPr id="7" name="Прямоугольник 7"/>
          <p:cNvSpPr/>
          <p:nvPr/>
        </p:nvSpPr>
        <p:spPr>
          <a:xfrm>
            <a:off x="152399" y="155447"/>
            <a:ext cx="8833106" cy="6547106"/>
          </a:xfrm>
          <a:prstGeom prst="rect">
            <a:avLst/>
          </a:prstGeom>
          <a:ln>
            <a:solidFill>
              <a:srgbClr val="7B9899"/>
            </a:solidFill>
            <a:miter/>
          </a:ln>
        </p:spPr>
        <p:txBody>
          <a:bodyPr lIns="45719" rIns="45719" anchor="ctr"/>
          <a:lstStyle/>
          <a:p>
            <a:pPr/>
          </a:p>
        </p:txBody>
      </p:sp>
      <p:sp>
        <p:nvSpPr>
          <p:cNvPr id="8" name="Прямая соединительная линия 9"/>
          <p:cNvSpPr/>
          <p:nvPr/>
        </p:nvSpPr>
        <p:spPr>
          <a:xfrm>
            <a:off x="152399" y="1276742"/>
            <a:ext cx="8833106" cy="1"/>
          </a:xfrm>
          <a:prstGeom prst="line">
            <a:avLst/>
          </a:prstGeom>
          <a:ln>
            <a:solidFill>
              <a:srgbClr val="7B9899"/>
            </a:solidFill>
            <a:prstDash val="sysDash"/>
          </a:ln>
        </p:spPr>
        <p:txBody>
          <a:bodyPr lIns="45719" rIns="45719"/>
          <a:lstStyle/>
          <a:p>
            <a:pPr/>
          </a:p>
        </p:txBody>
      </p:sp>
      <p:sp>
        <p:nvSpPr>
          <p:cNvPr id="9" name="Овал 11"/>
          <p:cNvSpPr/>
          <p:nvPr/>
        </p:nvSpPr>
        <p:spPr>
          <a:xfrm>
            <a:off x="4267200" y="956036"/>
            <a:ext cx="609600" cy="609601"/>
          </a:xfrm>
          <a:prstGeom prst="ellipse">
            <a:avLst/>
          </a:prstGeom>
          <a:solidFill>
            <a:srgbClr val="FFFFFF"/>
          </a:solidFill>
          <a:ln w="12700">
            <a:miter lim="400000"/>
          </a:ln>
        </p:spPr>
        <p:txBody>
          <a:bodyPr lIns="45719" rIns="45719" anchor="ctr"/>
          <a:lstStyle/>
          <a:p>
            <a:pPr algn="ctr">
              <a:defRPr>
                <a:solidFill>
                  <a:srgbClr val="FFFFFF"/>
                </a:solidFill>
              </a:defRPr>
            </a:pPr>
          </a:p>
        </p:txBody>
      </p:sp>
      <p:sp>
        <p:nvSpPr>
          <p:cNvPr id="10" name="Овал 14"/>
          <p:cNvSpPr/>
          <p:nvPr/>
        </p:nvSpPr>
        <p:spPr>
          <a:xfrm>
            <a:off x="4361688" y="1050523"/>
            <a:ext cx="420625" cy="420625"/>
          </a:xfrm>
          <a:prstGeom prst="ellipse">
            <a:avLst/>
          </a:prstGeom>
          <a:solidFill>
            <a:srgbClr val="FFFFFF"/>
          </a:solidFill>
          <a:ln w="50800" cap="rnd">
            <a:solidFill>
              <a:srgbClr val="7B9899"/>
            </a:solidFill>
          </a:ln>
        </p:spPr>
        <p:txBody>
          <a:bodyPr lIns="45719" rIns="45719" anchor="ctr"/>
          <a:lstStyle/>
          <a:p>
            <a:pPr algn="ctr">
              <a:defRPr>
                <a:solidFill>
                  <a:srgbClr val="FFFFFF"/>
                </a:solidFill>
              </a:defRPr>
            </a:pPr>
          </a:p>
        </p:txBody>
      </p:sp>
      <p:sp>
        <p:nvSpPr>
          <p:cNvPr id="11" name="Текст заголовка"/>
          <p:cNvSpPr txBox="1"/>
          <p:nvPr>
            <p:ph type="title"/>
          </p:nvPr>
        </p:nvSpPr>
        <p:spPr>
          <a:xfrm>
            <a:off x="301752" y="228600"/>
            <a:ext cx="8534401" cy="758952"/>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r>
              <a:t>Текст заголовка</a:t>
            </a:r>
          </a:p>
        </p:txBody>
      </p:sp>
      <p:sp>
        <p:nvSpPr>
          <p:cNvPr id="12" name="Уровень текста 1…"/>
          <p:cNvSpPr txBox="1"/>
          <p:nvPr>
            <p:ph type="body" idx="1"/>
          </p:nvPr>
        </p:nvSpPr>
        <p:spPr>
          <a:xfrm>
            <a:off x="301752" y="1527047"/>
            <a:ext cx="8503920" cy="45720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p:nvPr>
            <p:ph type="sldNum" sz="quarter" idx="2"/>
          </p:nvPr>
        </p:nvSpPr>
        <p:spPr>
          <a:xfrm>
            <a:off x="4432202" y="1080664"/>
            <a:ext cx="316172" cy="332741"/>
          </a:xfrm>
          <a:prstGeom prst="rect">
            <a:avLst/>
          </a:prstGeom>
          <a:ln w="12700">
            <a:miter lim="400000"/>
          </a:ln>
        </p:spPr>
        <p:txBody>
          <a:bodyPr wrap="none" lIns="45719" rIns="45719" anchor="ctr">
            <a:normAutofit fontScale="100000" lnSpcReduction="0"/>
          </a:bodyPr>
          <a:lstStyle>
            <a:lvl1pPr algn="ctr">
              <a:defRPr sz="1600">
                <a:solidFill>
                  <a:srgbClr val="7B9899"/>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3300" u="none">
          <a:solidFill>
            <a:srgbClr val="7B9899"/>
          </a:solidFill>
          <a:uFillTx/>
          <a:latin typeface="+mn-lt"/>
          <a:ea typeface="+mn-ea"/>
          <a:cs typeface="+mn-cs"/>
          <a:sym typeface="Georgia"/>
        </a:defRPr>
      </a:lvl1pPr>
      <a:lvl2pPr marL="0" marR="0" indent="0" algn="ctr" defTabSz="914400" rtl="0" latinLnBrk="0">
        <a:lnSpc>
          <a:spcPct val="100000"/>
        </a:lnSpc>
        <a:spcBef>
          <a:spcPts val="0"/>
        </a:spcBef>
        <a:spcAft>
          <a:spcPts val="0"/>
        </a:spcAft>
        <a:buClrTx/>
        <a:buSzTx/>
        <a:buFontTx/>
        <a:buNone/>
        <a:tabLst/>
        <a:defRPr b="0" baseline="0" cap="none" i="0" spc="0" strike="noStrike" sz="3300" u="none">
          <a:solidFill>
            <a:srgbClr val="7B9899"/>
          </a:solidFill>
          <a:uFillTx/>
          <a:latin typeface="+mn-lt"/>
          <a:ea typeface="+mn-ea"/>
          <a:cs typeface="+mn-cs"/>
          <a:sym typeface="Georgia"/>
        </a:defRPr>
      </a:lvl2pPr>
      <a:lvl3pPr marL="0" marR="0" indent="0" algn="ctr" defTabSz="914400" rtl="0" latinLnBrk="0">
        <a:lnSpc>
          <a:spcPct val="100000"/>
        </a:lnSpc>
        <a:spcBef>
          <a:spcPts val="0"/>
        </a:spcBef>
        <a:spcAft>
          <a:spcPts val="0"/>
        </a:spcAft>
        <a:buClrTx/>
        <a:buSzTx/>
        <a:buFontTx/>
        <a:buNone/>
        <a:tabLst/>
        <a:defRPr b="0" baseline="0" cap="none" i="0" spc="0" strike="noStrike" sz="3300" u="none">
          <a:solidFill>
            <a:srgbClr val="7B9899"/>
          </a:solidFill>
          <a:uFillTx/>
          <a:latin typeface="+mn-lt"/>
          <a:ea typeface="+mn-ea"/>
          <a:cs typeface="+mn-cs"/>
          <a:sym typeface="Georgia"/>
        </a:defRPr>
      </a:lvl3pPr>
      <a:lvl4pPr marL="0" marR="0" indent="0" algn="ctr" defTabSz="914400" rtl="0" latinLnBrk="0">
        <a:lnSpc>
          <a:spcPct val="100000"/>
        </a:lnSpc>
        <a:spcBef>
          <a:spcPts val="0"/>
        </a:spcBef>
        <a:spcAft>
          <a:spcPts val="0"/>
        </a:spcAft>
        <a:buClrTx/>
        <a:buSzTx/>
        <a:buFontTx/>
        <a:buNone/>
        <a:tabLst/>
        <a:defRPr b="0" baseline="0" cap="none" i="0" spc="0" strike="noStrike" sz="3300" u="none">
          <a:solidFill>
            <a:srgbClr val="7B9899"/>
          </a:solidFill>
          <a:uFillTx/>
          <a:latin typeface="+mn-lt"/>
          <a:ea typeface="+mn-ea"/>
          <a:cs typeface="+mn-cs"/>
          <a:sym typeface="Georgia"/>
        </a:defRPr>
      </a:lvl4pPr>
      <a:lvl5pPr marL="0" marR="0" indent="0" algn="ctr" defTabSz="914400" rtl="0" latinLnBrk="0">
        <a:lnSpc>
          <a:spcPct val="100000"/>
        </a:lnSpc>
        <a:spcBef>
          <a:spcPts val="0"/>
        </a:spcBef>
        <a:spcAft>
          <a:spcPts val="0"/>
        </a:spcAft>
        <a:buClrTx/>
        <a:buSzTx/>
        <a:buFontTx/>
        <a:buNone/>
        <a:tabLst/>
        <a:defRPr b="0" baseline="0" cap="none" i="0" spc="0" strike="noStrike" sz="3300" u="none">
          <a:solidFill>
            <a:srgbClr val="7B9899"/>
          </a:solidFill>
          <a:uFillTx/>
          <a:latin typeface="+mn-lt"/>
          <a:ea typeface="+mn-ea"/>
          <a:cs typeface="+mn-cs"/>
          <a:sym typeface="Georgia"/>
        </a:defRPr>
      </a:lvl5pPr>
      <a:lvl6pPr marL="0" marR="0" indent="0" algn="ctr" defTabSz="914400" rtl="0" latinLnBrk="0">
        <a:lnSpc>
          <a:spcPct val="100000"/>
        </a:lnSpc>
        <a:spcBef>
          <a:spcPts val="0"/>
        </a:spcBef>
        <a:spcAft>
          <a:spcPts val="0"/>
        </a:spcAft>
        <a:buClrTx/>
        <a:buSzTx/>
        <a:buFontTx/>
        <a:buNone/>
        <a:tabLst/>
        <a:defRPr b="0" baseline="0" cap="none" i="0" spc="0" strike="noStrike" sz="3300" u="none">
          <a:solidFill>
            <a:srgbClr val="7B9899"/>
          </a:solidFill>
          <a:uFillTx/>
          <a:latin typeface="+mn-lt"/>
          <a:ea typeface="+mn-ea"/>
          <a:cs typeface="+mn-cs"/>
          <a:sym typeface="Georgia"/>
        </a:defRPr>
      </a:lvl6pPr>
      <a:lvl7pPr marL="0" marR="0" indent="0" algn="ctr" defTabSz="914400" rtl="0" latinLnBrk="0">
        <a:lnSpc>
          <a:spcPct val="100000"/>
        </a:lnSpc>
        <a:spcBef>
          <a:spcPts val="0"/>
        </a:spcBef>
        <a:spcAft>
          <a:spcPts val="0"/>
        </a:spcAft>
        <a:buClrTx/>
        <a:buSzTx/>
        <a:buFontTx/>
        <a:buNone/>
        <a:tabLst/>
        <a:defRPr b="0" baseline="0" cap="none" i="0" spc="0" strike="noStrike" sz="3300" u="none">
          <a:solidFill>
            <a:srgbClr val="7B9899"/>
          </a:solidFill>
          <a:uFillTx/>
          <a:latin typeface="+mn-lt"/>
          <a:ea typeface="+mn-ea"/>
          <a:cs typeface="+mn-cs"/>
          <a:sym typeface="Georgia"/>
        </a:defRPr>
      </a:lvl7pPr>
      <a:lvl8pPr marL="0" marR="0" indent="0" algn="ctr" defTabSz="914400" rtl="0" latinLnBrk="0">
        <a:lnSpc>
          <a:spcPct val="100000"/>
        </a:lnSpc>
        <a:spcBef>
          <a:spcPts val="0"/>
        </a:spcBef>
        <a:spcAft>
          <a:spcPts val="0"/>
        </a:spcAft>
        <a:buClrTx/>
        <a:buSzTx/>
        <a:buFontTx/>
        <a:buNone/>
        <a:tabLst/>
        <a:defRPr b="0" baseline="0" cap="none" i="0" spc="0" strike="noStrike" sz="3300" u="none">
          <a:solidFill>
            <a:srgbClr val="7B9899"/>
          </a:solidFill>
          <a:uFillTx/>
          <a:latin typeface="+mn-lt"/>
          <a:ea typeface="+mn-ea"/>
          <a:cs typeface="+mn-cs"/>
          <a:sym typeface="Georgia"/>
        </a:defRPr>
      </a:lvl8pPr>
      <a:lvl9pPr marL="0" marR="0" indent="0" algn="ctr" defTabSz="914400" rtl="0" latinLnBrk="0">
        <a:lnSpc>
          <a:spcPct val="100000"/>
        </a:lnSpc>
        <a:spcBef>
          <a:spcPts val="0"/>
        </a:spcBef>
        <a:spcAft>
          <a:spcPts val="0"/>
        </a:spcAft>
        <a:buClrTx/>
        <a:buSzTx/>
        <a:buFontTx/>
        <a:buNone/>
        <a:tabLst/>
        <a:defRPr b="0" baseline="0" cap="none" i="0" spc="0" strike="noStrike" sz="3300" u="none">
          <a:solidFill>
            <a:srgbClr val="7B9899"/>
          </a:solidFill>
          <a:uFillTx/>
          <a:latin typeface="+mn-lt"/>
          <a:ea typeface="+mn-ea"/>
          <a:cs typeface="+mn-cs"/>
          <a:sym typeface="Georgia"/>
        </a:defRPr>
      </a:lvl9pPr>
    </p:titleStyle>
    <p:bodyStyle>
      <a:lvl1pPr marL="274320" marR="0" indent="-274320" algn="l" defTabSz="914400" rtl="0" latinLnBrk="0">
        <a:lnSpc>
          <a:spcPct val="100000"/>
        </a:lnSpc>
        <a:spcBef>
          <a:spcPts val="600"/>
        </a:spcBef>
        <a:spcAft>
          <a:spcPts val="0"/>
        </a:spcAft>
        <a:buClr>
          <a:schemeClr val="accent1"/>
        </a:buClr>
        <a:buSzPct val="85000"/>
        <a:buFontTx/>
        <a:buChar char="●"/>
        <a:tabLst/>
        <a:defRPr b="0" baseline="0" cap="none" i="0" spc="0" strike="noStrike" sz="2700" u="none">
          <a:solidFill>
            <a:srgbClr val="000000"/>
          </a:solidFill>
          <a:uFillTx/>
          <a:latin typeface="+mn-lt"/>
          <a:ea typeface="+mn-ea"/>
          <a:cs typeface="+mn-cs"/>
          <a:sym typeface="Georgia"/>
        </a:defRPr>
      </a:lvl1pPr>
      <a:lvl2pPr marL="610985" marR="0" indent="-336665" algn="l" defTabSz="914400" rtl="0" latinLnBrk="0">
        <a:lnSpc>
          <a:spcPct val="100000"/>
        </a:lnSpc>
        <a:spcBef>
          <a:spcPts val="600"/>
        </a:spcBef>
        <a:spcAft>
          <a:spcPts val="0"/>
        </a:spcAft>
        <a:buClr>
          <a:schemeClr val="accent1"/>
        </a:buClr>
        <a:buSzPct val="70000"/>
        <a:buFontTx/>
        <a:buChar char="○"/>
        <a:tabLst/>
        <a:defRPr b="0" baseline="0" cap="none" i="0" spc="0" strike="noStrike" sz="2700" u="none">
          <a:solidFill>
            <a:srgbClr val="000000"/>
          </a:solidFill>
          <a:uFillTx/>
          <a:latin typeface="+mn-lt"/>
          <a:ea typeface="+mn-ea"/>
          <a:cs typeface="+mn-cs"/>
          <a:sym typeface="Georgia"/>
        </a:defRPr>
      </a:lvl2pPr>
      <a:lvl3pPr marL="902970" marR="0" indent="-308610" algn="l" defTabSz="914400" rtl="0" latinLnBrk="0">
        <a:lnSpc>
          <a:spcPct val="100000"/>
        </a:lnSpc>
        <a:spcBef>
          <a:spcPts val="600"/>
        </a:spcBef>
        <a:spcAft>
          <a:spcPts val="0"/>
        </a:spcAft>
        <a:buClr>
          <a:schemeClr val="accent1"/>
        </a:buClr>
        <a:buSzPct val="75000"/>
        <a:buFontTx/>
        <a:buChar char=""/>
        <a:tabLst/>
        <a:defRPr b="0" baseline="0" cap="none" i="0" spc="0" strike="noStrike" sz="2700" u="none">
          <a:solidFill>
            <a:srgbClr val="000000"/>
          </a:solidFill>
          <a:uFillTx/>
          <a:latin typeface="+mn-lt"/>
          <a:ea typeface="+mn-ea"/>
          <a:cs typeface="+mn-cs"/>
          <a:sym typeface="Georgia"/>
        </a:defRPr>
      </a:lvl3pPr>
      <a:lvl4pPr marL="1177289" marR="0" indent="-308609" algn="l" defTabSz="914400" rtl="0" latinLnBrk="0">
        <a:lnSpc>
          <a:spcPct val="100000"/>
        </a:lnSpc>
        <a:spcBef>
          <a:spcPts val="600"/>
        </a:spcBef>
        <a:spcAft>
          <a:spcPts val="0"/>
        </a:spcAft>
        <a:buClr>
          <a:schemeClr val="accent1"/>
        </a:buClr>
        <a:buSzPct val="70000"/>
        <a:buFontTx/>
        <a:buChar char="○"/>
        <a:tabLst/>
        <a:defRPr b="0" baseline="0" cap="none" i="0" spc="0" strike="noStrike" sz="2700" u="none">
          <a:solidFill>
            <a:srgbClr val="000000"/>
          </a:solidFill>
          <a:uFillTx/>
          <a:latin typeface="+mn-lt"/>
          <a:ea typeface="+mn-ea"/>
          <a:cs typeface="+mn-cs"/>
          <a:sym typeface="Georgia"/>
        </a:defRPr>
      </a:lvl4pPr>
      <a:lvl5pPr marL="1485900" marR="0" indent="-342900" algn="l" defTabSz="914400" rtl="0" latinLnBrk="0">
        <a:lnSpc>
          <a:spcPct val="100000"/>
        </a:lnSpc>
        <a:spcBef>
          <a:spcPts val="600"/>
        </a:spcBef>
        <a:spcAft>
          <a:spcPts val="0"/>
        </a:spcAft>
        <a:buClr>
          <a:schemeClr val="accent1"/>
        </a:buClr>
        <a:buSzPct val="100000"/>
        <a:buFontTx/>
        <a:buChar char="•"/>
        <a:tabLst/>
        <a:defRPr b="0" baseline="0" cap="none" i="0" spc="0" strike="noStrike" sz="2700" u="none">
          <a:solidFill>
            <a:srgbClr val="000000"/>
          </a:solidFill>
          <a:uFillTx/>
          <a:latin typeface="+mn-lt"/>
          <a:ea typeface="+mn-ea"/>
          <a:cs typeface="+mn-cs"/>
          <a:sym typeface="Georgia"/>
        </a:defRPr>
      </a:lvl5pPr>
      <a:lvl6pPr marL="1737360" marR="0" indent="-274319" algn="l" defTabSz="914400" rtl="0" latinLnBrk="0">
        <a:lnSpc>
          <a:spcPct val="100000"/>
        </a:lnSpc>
        <a:spcBef>
          <a:spcPts val="600"/>
        </a:spcBef>
        <a:spcAft>
          <a:spcPts val="0"/>
        </a:spcAft>
        <a:buClr>
          <a:schemeClr val="accent1"/>
        </a:buClr>
        <a:buSzPct val="80000"/>
        <a:buFontTx/>
        <a:buChar char="●"/>
        <a:tabLst/>
        <a:defRPr b="0" baseline="0" cap="none" i="0" spc="0" strike="noStrike" sz="2700" u="none">
          <a:solidFill>
            <a:srgbClr val="000000"/>
          </a:solidFill>
          <a:uFillTx/>
          <a:latin typeface="+mn-lt"/>
          <a:ea typeface="+mn-ea"/>
          <a:cs typeface="+mn-cs"/>
          <a:sym typeface="Georgia"/>
        </a:defRPr>
      </a:lvl6pPr>
      <a:lvl7pPr marL="2045969" marR="0" indent="-308609" algn="l" defTabSz="914400" rtl="0" latinLnBrk="0">
        <a:lnSpc>
          <a:spcPct val="100000"/>
        </a:lnSpc>
        <a:spcBef>
          <a:spcPts val="600"/>
        </a:spcBef>
        <a:spcAft>
          <a:spcPts val="0"/>
        </a:spcAft>
        <a:buClr>
          <a:schemeClr val="accent1"/>
        </a:buClr>
        <a:buSzPct val="90000"/>
        <a:buFontTx/>
        <a:buChar char="•"/>
        <a:tabLst/>
        <a:defRPr b="0" baseline="0" cap="none" i="0" spc="0" strike="noStrike" sz="2700" u="none">
          <a:solidFill>
            <a:srgbClr val="000000"/>
          </a:solidFill>
          <a:uFillTx/>
          <a:latin typeface="+mn-lt"/>
          <a:ea typeface="+mn-ea"/>
          <a:cs typeface="+mn-cs"/>
          <a:sym typeface="Georgia"/>
        </a:defRPr>
      </a:lvl7pPr>
      <a:lvl8pPr marL="2228850" marR="0" indent="-308609" algn="l" defTabSz="914400" rtl="0" latinLnBrk="0">
        <a:lnSpc>
          <a:spcPct val="100000"/>
        </a:lnSpc>
        <a:spcBef>
          <a:spcPts val="600"/>
        </a:spcBef>
        <a:spcAft>
          <a:spcPts val="0"/>
        </a:spcAft>
        <a:buClr>
          <a:schemeClr val="accent1"/>
        </a:buClr>
        <a:buSzPct val="100000"/>
        <a:buFontTx/>
        <a:buChar char="•"/>
        <a:tabLst/>
        <a:defRPr b="0" baseline="0" cap="none" i="0" spc="0" strike="noStrike" sz="2700" u="none">
          <a:solidFill>
            <a:srgbClr val="000000"/>
          </a:solidFill>
          <a:uFillTx/>
          <a:latin typeface="+mn-lt"/>
          <a:ea typeface="+mn-ea"/>
          <a:cs typeface="+mn-cs"/>
          <a:sym typeface="Georgia"/>
        </a:defRPr>
      </a:lvl8pPr>
      <a:lvl9pPr marL="2547257" marR="0" indent="-352697" algn="l" defTabSz="914400" rtl="0" latinLnBrk="0">
        <a:lnSpc>
          <a:spcPct val="100000"/>
        </a:lnSpc>
        <a:spcBef>
          <a:spcPts val="600"/>
        </a:spcBef>
        <a:spcAft>
          <a:spcPts val="0"/>
        </a:spcAft>
        <a:buClr>
          <a:schemeClr val="accent1"/>
        </a:buClr>
        <a:buSzPct val="90000"/>
        <a:buFontTx/>
        <a:buChar char="•"/>
        <a:tabLst/>
        <a:defRPr b="0" baseline="0" cap="none" i="0" spc="0" strike="noStrike" sz="2700" u="none">
          <a:solidFill>
            <a:srgbClr val="000000"/>
          </a:solidFill>
          <a:uFillTx/>
          <a:latin typeface="+mn-lt"/>
          <a:ea typeface="+mn-ea"/>
          <a:cs typeface="+mn-cs"/>
          <a:sym typeface="Georgia"/>
        </a:defRPr>
      </a:lvl9pPr>
    </p:bodyStyle>
    <p:otherStyle>
      <a:lvl1pPr marL="0" marR="0" indent="0" algn="ct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Georgia"/>
        </a:defRPr>
      </a:lvl1pPr>
      <a:lvl2pPr marL="0" marR="0" indent="457200" algn="ct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Georgia"/>
        </a:defRPr>
      </a:lvl2pPr>
      <a:lvl3pPr marL="0" marR="0" indent="914400" algn="ct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Georgia"/>
        </a:defRPr>
      </a:lvl3pPr>
      <a:lvl4pPr marL="0" marR="0" indent="1371600" algn="ct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Georgia"/>
        </a:defRPr>
      </a:lvl4pPr>
      <a:lvl5pPr marL="0" marR="0" indent="1828800" algn="ct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Georgia"/>
        </a:defRPr>
      </a:lvl5pPr>
      <a:lvl6pPr marL="0" marR="0" indent="2286000" algn="ct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Georgia"/>
        </a:defRPr>
      </a:lvl6pPr>
      <a:lvl7pPr marL="0" marR="0" indent="2743200" algn="ct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Georgia"/>
        </a:defRPr>
      </a:lvl7pPr>
      <a:lvl8pPr marL="0" marR="0" indent="3200400" algn="ct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Georgia"/>
        </a:defRPr>
      </a:lvl8pPr>
      <a:lvl9pPr marL="0" marR="0" indent="3657600" algn="ct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Georgia"/>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9.png"/><Relationship Id="rId5" Type="http://schemas.openxmlformats.org/officeDocument/2006/relationships/image" Target="../media/image9.jpeg"/><Relationship Id="rId6" Type="http://schemas.openxmlformats.org/officeDocument/2006/relationships/image" Target="../media/image10.jpeg"/><Relationship Id="rId7" Type="http://schemas.openxmlformats.org/officeDocument/2006/relationships/image" Target="../media/image11.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jpeg"/></Relationships>

</file>

<file path=ppt/slides/_rels/slide4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jpeg"/><Relationship Id="rId3" Type="http://schemas.openxmlformats.org/officeDocument/2006/relationships/image" Target="../media/image17.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 Id="rId3" Type="http://schemas.openxmlformats.org/officeDocument/2006/relationships/image" Target="../media/image18.jpeg"/></Relationships>

</file>

<file path=ppt/slides/_rels/slide5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5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jpeg"/></Relationships>

</file>

<file path=ppt/slides/_rels/slide9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jpeg"/></Relationships>

</file>

<file path=ppt/slides/_rels/slide9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9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pn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2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13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Заголовок 1"/>
          <p:cNvSpPr txBox="1"/>
          <p:nvPr>
            <p:ph type="ctrTitle"/>
          </p:nvPr>
        </p:nvSpPr>
        <p:spPr>
          <a:xfrm>
            <a:off x="467543" y="620687"/>
            <a:ext cx="7772401" cy="1752601"/>
          </a:xfrm>
          <a:prstGeom prst="rect">
            <a:avLst/>
          </a:prstGeom>
        </p:spPr>
        <p:txBody>
          <a:bodyPr/>
          <a:lstStyle>
            <a:lvl1pPr>
              <a:defRPr sz="2800"/>
            </a:lvl1pPr>
          </a:lstStyle>
          <a:p>
            <a:pPr xmlns:a="http://schemas.openxmlformats.org/drawingml/2006/main"/>
            <a:r xmlns:a="http://schemas.openxmlformats.org/drawingml/2006/main">
              <a:t>Дентальні імплантаційні системи. Особливості використання та маркетинг</a:t>
            </a:r>
          </a:p>
        </p:txBody>
      </p:sp>
      <p:pic>
        <p:nvPicPr>
          <p:cNvPr id="163" name="Рисунок 4" descr="Рисунок 4"/>
          <p:cNvPicPr>
            <a:picLocks noChangeAspect="1"/>
          </p:cNvPicPr>
          <p:nvPr/>
        </p:nvPicPr>
        <p:blipFill>
          <a:blip r:embed="rId2">
            <a:extLst/>
          </a:blip>
          <a:stretch>
            <a:fillRect/>
          </a:stretch>
        </p:blipFill>
        <p:spPr>
          <a:xfrm>
            <a:off x="2859831" y="3390493"/>
            <a:ext cx="2987826" cy="1679158"/>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Методики імплантації</a:t>
            </a:r>
          </a:p>
        </p:txBody>
      </p:sp>
      <p:sp>
        <p:nvSpPr>
          <p:cNvPr id="166" name="Объект 2"/>
          <p:cNvSpPr txBox="1"/>
          <p:nvPr>
            <p:ph type="body" idx="1"/>
          </p:nvPr>
        </p:nvSpPr>
        <p:spPr>
          <a:xfrm>
            <a:off x="301752" y="1527047"/>
            <a:ext cx="8503920" cy="4572001"/>
          </a:xfrm>
          <a:prstGeom prst="rect">
            <a:avLst/>
          </a:prstGeom>
        </p:spPr>
        <p:txBody>
          <a:bodyPr/>
          <a:lstStyle>
            <a:lvl1pPr>
              <a:defRPr sz="2800"/>
            </a:lvl1pPr>
          </a:lstStyle>
          <a:p>
            <a:pPr xmlns:a="http://schemas.openxmlformats.org/drawingml/2006/main"/>
            <a:r xmlns:a="http://schemas.openxmlformats.org/drawingml/2006/main">
              <a:t>Двоетапна методика. Її суть у тому, що спочатку встановлюють внутрішньокістковий елемент (перший етап). Другий етап полягає у висіченні слизової оболонки над внутрішньокістковим елементом, установці ясенної манжети, головки або іншого ортопедичного компонента, передбаченого конструкцією імплантату.</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Заголовок 1"/>
          <p:cNvSpPr txBox="1"/>
          <p:nvPr>
            <p:ph type="title"/>
          </p:nvPr>
        </p:nvSpPr>
        <p:spPr>
          <a:xfrm>
            <a:off x="301751" y="404664"/>
            <a:ext cx="8518722" cy="582889"/>
          </a:xfrm>
          <a:prstGeom prst="rect">
            <a:avLst/>
          </a:prstGeom>
        </p:spPr>
        <p:txBody>
          <a:bodyPr/>
          <a:lstStyle>
            <a:lvl1pPr defTabSz="740663">
              <a:defRPr sz="2268"/>
            </a:lvl1pPr>
          </a:lstStyle>
          <a:p>
            <a:pPr xmlns:a="http://schemas.openxmlformats.org/drawingml/2006/main"/>
            <a:r xmlns:a="http://schemas.openxmlformats.org/drawingml/2006/main">
              <a:t>Установка двоетапних імплантатів циліндричної форми</a:t>
            </a:r>
          </a:p>
        </p:txBody>
      </p:sp>
      <p:pic>
        <p:nvPicPr>
          <p:cNvPr id="169" name="Объект 3" descr="Объект 3"/>
          <p:cNvPicPr>
            <a:picLocks noChangeAspect="1"/>
          </p:cNvPicPr>
          <p:nvPr/>
        </p:nvPicPr>
        <p:blipFill>
          <a:blip r:embed="rId2">
            <a:extLst/>
          </a:blip>
          <a:stretch>
            <a:fillRect/>
          </a:stretch>
        </p:blipFill>
        <p:spPr>
          <a:xfrm>
            <a:off x="683568" y="1628799"/>
            <a:ext cx="7391917" cy="4687889"/>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Методики імплантації</a:t>
            </a:r>
          </a:p>
        </p:txBody>
      </p:sp>
      <p:sp>
        <p:nvSpPr>
          <p:cNvPr id="172" name="Объект 2"/>
          <p:cNvSpPr txBox="1"/>
          <p:nvPr>
            <p:ph type="body" idx="1"/>
          </p:nvPr>
        </p:nvSpPr>
        <p:spPr>
          <a:xfrm>
            <a:off x="301752" y="1527047"/>
            <a:ext cx="8503920" cy="4572001"/>
          </a:xfrm>
          <a:prstGeom prst="rect">
            <a:avLst/>
          </a:prstGeom>
        </p:spPr>
        <p:txBody>
          <a:bodyPr/>
          <a:lstStyle/>
          <a:p>
            <a:pPr xmlns:a="http://schemas.openxmlformats.org/drawingml/2006/main">
              <a:defRPr sz="2800"/>
            </a:pPr>
            <a:r xmlns:a="http://schemas.openxmlformats.org/drawingml/2006/main">
              <a:t>Одноетапна методика. При цій методиці опорна головка (нерозбірна конструкція) або модуль, до якого потім фіксуватиметься головка (розбірна конструкція) виступає в ротову порожнину.</a:t>
            </a:r>
          </a:p>
          <a:p>
            <a:pPr xmlns:a="http://schemas.openxmlformats.org/drawingml/2006/main">
              <a:defRPr sz="2800"/>
            </a:pPr>
            <a:r xmlns:a="http://schemas.openxmlformats.org/drawingml/2006/main">
              <a:t>Безкровна двоетапна методика імплантації.</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Заголовок 1"/>
          <p:cNvSpPr txBox="1"/>
          <p:nvPr>
            <p:ph type="title"/>
          </p:nvPr>
        </p:nvSpPr>
        <p:spPr>
          <a:xfrm>
            <a:off x="3059831" y="5619636"/>
            <a:ext cx="5832650" cy="628764"/>
          </a:xfrm>
          <a:prstGeom prst="rect">
            <a:avLst/>
          </a:prstGeom>
        </p:spPr>
        <p:txBody>
          <a:bodyPr/>
          <a:lstStyle>
            <a:lvl1pPr defTabSz="722376">
              <a:defRPr sz="1896"/>
            </a:lvl1pPr>
          </a:lstStyle>
          <a:p>
            <a:pPr xmlns:a="http://schemas.openxmlformats.org/drawingml/2006/main"/>
            <a:r xmlns:a="http://schemas.openxmlformats.org/drawingml/2006/main">
              <a:t>Перший етап двоетапної методики імплантації</a:t>
            </a:r>
          </a:p>
        </p:txBody>
      </p:sp>
      <p:sp>
        <p:nvSpPr>
          <p:cNvPr id="175" name="Текст 3"/>
          <p:cNvSpPr txBox="1"/>
          <p:nvPr>
            <p:ph type="body" sz="half" idx="1"/>
          </p:nvPr>
        </p:nvSpPr>
        <p:spPr>
          <a:xfrm>
            <a:off x="251519" y="692696"/>
            <a:ext cx="2567882" cy="5555704"/>
          </a:xfrm>
          <a:prstGeom prst="rect">
            <a:avLst/>
          </a:prstGeom>
        </p:spPr>
        <p:txBody>
          <a:bodyPr/>
          <a:lstStyle/>
          <a:p>
            <a:pPr xmlns:a="http://schemas.openxmlformats.org/drawingml/2006/main"/>
            <a:r xmlns:a="http://schemas.openxmlformats.org/drawingml/2006/main">
              <a:t>І етап</a:t>
            </a:r>
          </a:p>
          <a:p>
            <a:pPr xmlns:a="http://schemas.openxmlformats.org/drawingml/2006/main"/>
            <a:r xmlns:a="http://schemas.openxmlformats.org/drawingml/2006/main">
              <a:t>розріз і відшаровування слизово-окістяного клаптя;</a:t>
            </a:r>
          </a:p>
          <a:p>
            <a:pPr xmlns:a="http://schemas.openxmlformats.org/drawingml/2006/main"/>
            <a:r xmlns:a="http://schemas.openxmlformats.org/drawingml/2006/main">
              <a:t>формування кісткового ложа під імплантат з використанням загальноприйнятих принципів атравматнчного препарування кістки;</a:t>
            </a:r>
          </a:p>
          <a:p>
            <a:pPr xmlns:a="http://schemas.openxmlformats.org/drawingml/2006/main"/>
            <a:r xmlns:a="http://schemas.openxmlformats.org/drawingml/2006/main">
              <a:t>Препарування свердлом діаметром трохи більше 2 2.5 мм направляючого каналу кістки на глибину, відповідну висоті внутрикостного елемента (рис. 11-2. 11-3)</a:t>
            </a:r>
          </a:p>
        </p:txBody>
      </p:sp>
      <p:pic>
        <p:nvPicPr>
          <p:cNvPr id="176" name="Рисунок 6" descr="Рисунок 6"/>
          <p:cNvPicPr>
            <a:picLocks noChangeAspect="1"/>
          </p:cNvPicPr>
          <p:nvPr/>
        </p:nvPicPr>
        <p:blipFill>
          <a:blip r:embed="rId2">
            <a:extLst/>
          </a:blip>
          <a:stretch>
            <a:fillRect/>
          </a:stretch>
        </p:blipFill>
        <p:spPr>
          <a:xfrm>
            <a:off x="3535288" y="188638"/>
            <a:ext cx="4853137" cy="542759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Формування кісткового ложа</a:t>
            </a:r>
          </a:p>
        </p:txBody>
      </p:sp>
      <p:sp>
        <p:nvSpPr>
          <p:cNvPr id="179" name="Объект 2"/>
          <p:cNvSpPr txBox="1"/>
          <p:nvPr>
            <p:ph type="body" sz="half" idx="1"/>
          </p:nvPr>
        </p:nvSpPr>
        <p:spPr>
          <a:xfrm>
            <a:off x="301752" y="1371599"/>
            <a:ext cx="4038601" cy="4681730"/>
          </a:xfrm>
          <a:prstGeom prst="rect">
            <a:avLst/>
          </a:prstGeom>
        </p:spPr>
        <p:txBody>
          <a:bodyPr/>
          <a:lstStyle/>
          <a:p>
            <a:pPr xmlns:a="http://schemas.openxmlformats.org/drawingml/2006/main">
              <a:lnSpc>
                <a:spcPct val="80000"/>
              </a:lnSpc>
              <a:spcBef>
                <a:spcPts val="400"/>
              </a:spcBef>
              <a:defRPr sz="2000"/>
            </a:pPr>
            <a:r xmlns:a="http://schemas.openxmlformats.org/drawingml/2006/main">
              <a:t>Формування напрямного каналу необхідне створення орієнтирів розташування та напрями вертикальної осі встановлюваного імплантата. Потім цей канал розширюють за допомогою свердла діаметр якого не перевищує 3-3,5 мм. Якщо діаметр усередині кісткової частини імплантату становить більше 3.5 мм, виробляють додаткове препарування свердлом відповідного діаметра </a:t>
            </a:r>
            <a:r xmlns:a="http://schemas.openxmlformats.org/drawingml/2006/main">
              <a:rPr sz="1500"/>
              <a:t>.</a:t>
            </a:r>
          </a:p>
        </p:txBody>
      </p:sp>
      <p:sp>
        <p:nvSpPr>
          <p:cNvPr id="180" name="Объект 3"/>
          <p:cNvSpPr txBox="1"/>
          <p:nvPr/>
        </p:nvSpPr>
        <p:spPr>
          <a:xfrm>
            <a:off x="4846319" y="1371599"/>
            <a:ext cx="3947162" cy="468173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При застосуванні гвинтових імплантатів необхідно нарізати напрямну різьблення в кістковому ложі (рис. 11-2,11-3). Для цього використовують спеціальні мітчики, які загвинчують у ложі вручну, після чого за допомогою імпантатовводу встановлюють (вкручують) внутрішньокістковий елемент у сформоване ложе.</a:t>
            </a:r>
          </a:p>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При використанні циліндричних імплантатів остаточне формування ложа проводиться спеціальною </a:t>
            </a:r>
            <a:r xmlns:a="http://schemas.openxmlformats.org/drawingml/2006/main">
              <a:rPr u="sng"/>
              <a:t>розгорткою або фрезою </a:t>
            </a:r>
            <a:r xmlns:a="http://schemas.openxmlformats.org/drawingml/2006/main">
              <a:t>. Параметри ложа визначають повторюючими форму і розміри внутрішньокоєтного елемента аналогами імплантатів (рис. 11-4). Встановлюють циліндричний внутрішньокістковий елемент у ложі з невеликим натягом також за допомогою імплантатів води.</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Формування кісткового ложа</a:t>
            </a:r>
          </a:p>
        </p:txBody>
      </p:sp>
      <p:sp>
        <p:nvSpPr>
          <p:cNvPr id="183" name="Объект 2"/>
          <p:cNvSpPr txBox="1"/>
          <p:nvPr>
            <p:ph type="body" sz="half" idx="1"/>
          </p:nvPr>
        </p:nvSpPr>
        <p:spPr>
          <a:xfrm>
            <a:off x="301752" y="1371600"/>
            <a:ext cx="4198240" cy="4217640"/>
          </a:xfrm>
          <a:prstGeom prst="rect">
            <a:avLst/>
          </a:prstGeom>
        </p:spPr>
        <p:txBody>
          <a:bodyPr/>
          <a:lstStyle>
            <a:lvl1pPr marL="260604" indent="-260604" defTabSz="868680">
              <a:spcBef>
                <a:spcPts val="400"/>
              </a:spcBef>
              <a:defRPr sz="1900"/>
            </a:lvl1pPr>
          </a:lstStyle>
          <a:p>
            <a:pPr xmlns:a="http://schemas.openxmlformats.org/drawingml/2006/main"/>
            <a:r xmlns:a="http://schemas.openxmlformats.org/drawingml/2006/main">
              <a:t>При застосуванні комбінованих імплантатів після формування циліндричної частини ложа фіссурними борами проводиться препарування під пластину. . Потім імплантат встановлюють в .теж з незначним натягом, постукуючи хірургічним молотком по рукоятці встановленого на модуль або спеціальний перехідний елемент імплантатів вода.</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Прямоугольник 1"/>
          <p:cNvSpPr txBox="1"/>
          <p:nvPr/>
        </p:nvSpPr>
        <p:spPr>
          <a:xfrm>
            <a:off x="1161335" y="908720"/>
            <a:ext cx="6101250" cy="425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3600"/>
            </a:pPr>
            <a:r xmlns:a="http://schemas.openxmlformats.org/drawingml/2006/main">
              <a:t>Однією з обов'язкових умов проведення першого етапу операції є встановлення внутрішньокісткових елементів углиб ложа нижче за рівень альвеолярного гребеня </a:t>
            </a:r>
            <a:r xmlns:a="http://schemas.openxmlformats.org/drawingml/2006/main">
              <a:rPr u="sng"/>
              <a:t>на 0.5-1.0 мм.</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Объект 2"/>
          <p:cNvSpPr txBox="1"/>
          <p:nvPr>
            <p:ph type="body" idx="1"/>
          </p:nvPr>
        </p:nvSpPr>
        <p:spPr>
          <a:xfrm>
            <a:off x="301752" y="1527047"/>
            <a:ext cx="8503920" cy="4572001"/>
          </a:xfrm>
          <a:prstGeom prst="rect">
            <a:avLst/>
          </a:prstGeom>
        </p:spPr>
        <p:txBody>
          <a:bodyPr/>
          <a:lstStyle/>
          <a:p>
            <a:pPr xmlns:a="http://schemas.openxmlformats.org/drawingml/2006/main">
              <a:spcBef>
                <a:spcPts val="700"/>
              </a:spcBef>
              <a:defRPr sz="3200"/>
            </a:pPr>
            <a:r xmlns:a="http://schemas.openxmlformats.org/drawingml/2006/main">
              <a:t>Після введення внутрішньокісткового елемента для запобігання вростанню тканин у його внутрішній різьбовий канал загвинчують заглушку</a:t>
            </a:r>
          </a:p>
          <a:p>
            <a:pPr xmlns:a="http://schemas.openxmlformats.org/drawingml/2006/main">
              <a:spcBef>
                <a:spcPts val="700"/>
              </a:spcBef>
              <a:defRPr sz="3200"/>
            </a:pPr>
            <a:r xmlns:a="http://schemas.openxmlformats.org/drawingml/2006/main">
              <a:t>Слизово-окістячі клапті повертають на місце, рану зашивають наглухо простими вузловими або матрацними швами.</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Заголовок 1"/>
          <p:cNvSpPr txBox="1"/>
          <p:nvPr>
            <p:ph type="title"/>
          </p:nvPr>
        </p:nvSpPr>
        <p:spPr>
          <a:prstGeom prst="rect">
            <a:avLst/>
          </a:prstGeom>
        </p:spPr>
        <p:txBody>
          <a:bodyPr/>
          <a:lstStyle/>
          <a:p>
            <a:pPr xmlns:a="http://schemas.openxmlformats.org/drawingml/2006/main"/>
            <a:r xmlns:a="http://schemas.openxmlformats.org/drawingml/2006/main">
              <a:t>Другий етап двоетапної методики імплантації</a:t>
            </a:r>
          </a:p>
        </p:txBody>
      </p:sp>
      <p:sp>
        <p:nvSpPr>
          <p:cNvPr id="190" name="Текст 3"/>
          <p:cNvSpPr txBox="1"/>
          <p:nvPr>
            <p:ph type="body" sz="half" idx="1"/>
          </p:nvPr>
        </p:nvSpPr>
        <p:spPr>
          <a:prstGeom prst="rect">
            <a:avLst/>
          </a:prstGeom>
        </p:spPr>
        <p:txBody>
          <a:bodyPr/>
          <a:lstStyle/>
          <a:p>
            <a:pPr xmlns:a="http://schemas.openxmlformats.org/drawingml/2006/main">
              <a:lnSpc>
                <a:spcPct val="90000"/>
              </a:lnSpc>
              <a:defRPr sz="1300"/>
            </a:pPr>
            <a:r xmlns:a="http://schemas.openxmlformats.org/drawingml/2006/main">
              <a:t>Другий етап операції проводять через 2-3 міс. після встановлення внутрішньокісткових елементів.</a:t>
            </a:r>
          </a:p>
          <a:p>
            <a:pPr xmlns:a="http://schemas.openxmlformats.org/drawingml/2006/main">
              <a:lnSpc>
                <a:spcPct val="90000"/>
              </a:lnSpc>
              <a:defRPr sz="1300"/>
            </a:pPr>
            <a:r xmlns:a="http://schemas.openxmlformats.org/drawingml/2006/main">
              <a:t>Під місцевою інфі.ьтрапіонною анестезією за допомогою зонда визначають розташування внутрішньокісткових елементів під слизовою оболонкою. Якщо через значну її товщину або наростання кісткової тканини на внутрішньокісткову частину і заглушку (рис. 11-4) визначити розташування імплантату зондом неможливо, необхідно провести розріз слизової оболонки довжиною до 10 мм у місці, де має знаходитися внутрішньокістковий елемент.</a:t>
            </a:r>
          </a:p>
        </p:txBody>
      </p:sp>
      <p:pic>
        <p:nvPicPr>
          <p:cNvPr id="191" name="Рисунок 4" descr="Рисунок 4"/>
          <p:cNvPicPr>
            <a:picLocks noChangeAspect="1"/>
          </p:cNvPicPr>
          <p:nvPr/>
        </p:nvPicPr>
        <p:blipFill>
          <a:blip r:embed="rId2">
            <a:extLst/>
          </a:blip>
          <a:stretch>
            <a:fillRect/>
          </a:stretch>
        </p:blipFill>
        <p:spPr>
          <a:xfrm>
            <a:off x="3059832" y="692695"/>
            <a:ext cx="5939960" cy="288032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Заголовок 1"/>
          <p:cNvSpPr txBox="1"/>
          <p:nvPr>
            <p:ph type="title"/>
          </p:nvPr>
        </p:nvSpPr>
        <p:spPr>
          <a:xfrm>
            <a:off x="301752" y="228599"/>
            <a:ext cx="8534401" cy="758954"/>
          </a:xfrm>
          <a:prstGeom prst="rect">
            <a:avLst/>
          </a:prstGeom>
        </p:spPr>
        <p:txBody>
          <a:bodyPr/>
          <a:lstStyle>
            <a:lvl1pPr defTabSz="896111">
              <a:defRPr sz="2842"/>
            </a:lvl1pPr>
          </a:lstStyle>
          <a:p>
            <a:pPr xmlns:a="http://schemas.openxmlformats.org/drawingml/2006/main"/>
            <a:r xmlns:a="http://schemas.openxmlformats.org/drawingml/2006/main">
              <a:t>Другий етап двоетапної методики імплантації</a:t>
            </a:r>
          </a:p>
        </p:txBody>
      </p:sp>
      <p:sp>
        <p:nvSpPr>
          <p:cNvPr id="194"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80000"/>
              </a:lnSpc>
              <a:spcBef>
                <a:spcPts val="500"/>
              </a:spcBef>
              <a:defRPr sz="2400"/>
            </a:pPr>
            <a:r xmlns:a="http://schemas.openxmlformats.org/drawingml/2006/main">
              <a:t>Потім, відшаровуючи слизову оболонку визначають розташування імплантату візуально.</a:t>
            </a:r>
          </a:p>
          <a:p>
            <a:pPr xmlns:a="http://schemas.openxmlformats.org/drawingml/2006/main">
              <a:lnSpc>
                <a:spcPct val="80000"/>
              </a:lnSpc>
              <a:spcBef>
                <a:spcPts val="500"/>
              </a:spcBef>
              <a:defRPr sz="2400"/>
            </a:pPr>
            <a:r xmlns:a="http://schemas.openxmlformats.org/drawingml/2006/main">
              <a:t>Викручують заглушку.</a:t>
            </a:r>
          </a:p>
          <a:p>
            <a:pPr xmlns:a="http://schemas.openxmlformats.org/drawingml/2006/main">
              <a:lnSpc>
                <a:spcPct val="80000"/>
              </a:lnSpc>
              <a:spcBef>
                <a:spcPts val="500"/>
              </a:spcBef>
              <a:defRPr sz="2400"/>
            </a:pPr>
            <a:r xmlns:a="http://schemas.openxmlformats.org/drawingml/2006/main">
              <a:t>Промивають внутрішній різьбовий канал імплантату.</a:t>
            </a:r>
          </a:p>
          <a:p>
            <a:pPr xmlns:a="http://schemas.openxmlformats.org/drawingml/2006/main">
              <a:lnSpc>
                <a:spcPct val="80000"/>
              </a:lnSpc>
              <a:spcBef>
                <a:spcPts val="500"/>
              </a:spcBef>
              <a:defRPr sz="2400"/>
            </a:pPr>
            <a:r xmlns:a="http://schemas.openxmlformats.org/drawingml/2006/main">
              <a:t>Вгвинчують формувач ясенної манжетки, який на ортопедичному етапі лікування замінюють на опорну головку.</a:t>
            </a:r>
          </a:p>
          <a:p>
            <a:pPr xmlns:a="http://schemas.openxmlformats.org/drawingml/2006/main">
              <a:lnSpc>
                <a:spcPct val="80000"/>
              </a:lnSpc>
              <a:spcBef>
                <a:spcPts val="500"/>
              </a:spcBef>
              <a:defRPr sz="2400"/>
            </a:pPr>
            <a:r xmlns:a="http://schemas.openxmlformats.org/drawingml/2006/main">
              <a:t>Якщо проводився розріз, рану зашивають вузловими швами</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Заголовок 1"/>
          <p:cNvSpPr txBox="1"/>
          <p:nvPr>
            <p:ph type="title"/>
          </p:nvPr>
        </p:nvSpPr>
        <p:spPr>
          <a:xfrm>
            <a:off x="301752" y="228599"/>
            <a:ext cx="8534401" cy="758954"/>
          </a:xfrm>
          <a:prstGeom prst="rect">
            <a:avLst/>
          </a:prstGeom>
        </p:spPr>
        <p:txBody>
          <a:bodyPr/>
          <a:lstStyle>
            <a:lvl1pPr>
              <a:defRPr sz="2900"/>
            </a:lvl1pPr>
          </a:lstStyle>
          <a:p>
            <a:pPr xmlns:a="http://schemas.openxmlformats.org/drawingml/2006/main"/>
            <a:r xmlns:a="http://schemas.openxmlformats.org/drawingml/2006/main">
              <a:t>Безкровна двоетапна методика імплантації</a:t>
            </a:r>
          </a:p>
        </p:txBody>
      </p:sp>
      <p:sp>
        <p:nvSpPr>
          <p:cNvPr id="197"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80000"/>
              </a:lnSpc>
              <a:spcBef>
                <a:spcPts val="500"/>
              </a:spcBef>
              <a:defRPr sz="2200"/>
            </a:pPr>
            <a:r xmlns:a="http://schemas.openxmlformats.org/drawingml/2006/main">
              <a:t>У місці установки внутрішньокісткового елемента імплантату перфоратором, діаметр якого зазвичай становить 4.0 мм, січуть ділянку слизової оболонки та окістя.</a:t>
            </a:r>
          </a:p>
          <a:p>
            <a:pPr xmlns:a="http://schemas.openxmlformats.org/drawingml/2006/main">
              <a:lnSpc>
                <a:spcPct val="80000"/>
              </a:lnSpc>
              <a:spcBef>
                <a:spcPts val="500"/>
              </a:spcBef>
              <a:defRPr sz="2200"/>
            </a:pPr>
            <a:r xmlns:a="http://schemas.openxmlformats.org/drawingml/2006/main">
              <a:t>Посічену ділянку видаляють і перешкодять фізіологічний розчин.</a:t>
            </a:r>
          </a:p>
          <a:p>
            <a:pPr xmlns:a="http://schemas.openxmlformats.org/drawingml/2006/main">
              <a:lnSpc>
                <a:spcPct val="80000"/>
              </a:lnSpc>
              <a:spcBef>
                <a:spcPts val="500"/>
              </a:spcBef>
              <a:defRPr sz="2200"/>
            </a:pPr>
            <a:r xmlns:a="http://schemas.openxmlformats.org/drawingml/2006/main">
              <a:t>Через сформоване вікно виробляють поетапне препарування ложа під імплантат (рис. 11-6).</a:t>
            </a:r>
          </a:p>
          <a:p>
            <a:pPr xmlns:a="http://schemas.openxmlformats.org/drawingml/2006/main">
              <a:lnSpc>
                <a:spcPct val="80000"/>
              </a:lnSpc>
              <a:spcBef>
                <a:spcPts val="500"/>
              </a:spcBef>
              <a:defRPr sz="2200"/>
            </a:pPr>
            <a:r xmlns:a="http://schemas.openxmlformats.org/drawingml/2006/main">
              <a:t>Встановлюють внутрішньокістковий елемент та його заглушку.</a:t>
            </a:r>
          </a:p>
          <a:p>
            <a:pPr xmlns:a="http://schemas.openxmlformats.org/drawingml/2006/main">
              <a:lnSpc>
                <a:spcPct val="80000"/>
              </a:lnSpc>
              <a:spcBef>
                <a:spcPts val="500"/>
              </a:spcBef>
              <a:defRPr sz="2200"/>
            </a:pPr>
            <a:r xmlns:a="http://schemas.openxmlformats.org/drawingml/2006/main">
              <a:t>Посічений фрагмент тканин (слзисто-окістячий трансплантат) поміщають на місце і притискають протягом 10-15 з марлевим тампоном.</a:t>
            </a:r>
          </a:p>
          <a:p>
            <a:pPr xmlns:a="http://schemas.openxmlformats.org/drawingml/2006/main">
              <a:lnSpc>
                <a:spcPct val="80000"/>
              </a:lnSpc>
              <a:spcBef>
                <a:spcPts val="500"/>
              </a:spcBef>
              <a:defRPr sz="2200"/>
            </a:pPr>
            <a:r xmlns:a="http://schemas.openxmlformats.org/drawingml/2006/main">
              <a:t>За потреби трансплантат можна фіксувати швом. Другий етап здійснюють за аналогічною вищеописаною методикою.</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9" name="Picture 2" descr="Picture 2"/>
          <p:cNvPicPr>
            <a:picLocks noChangeAspect="1"/>
          </p:cNvPicPr>
          <p:nvPr/>
        </p:nvPicPr>
        <p:blipFill>
          <a:blip r:embed="rId2">
            <a:extLst/>
          </a:blip>
          <a:stretch>
            <a:fillRect/>
          </a:stretch>
        </p:blipFill>
        <p:spPr>
          <a:xfrm>
            <a:off x="251519" y="260647"/>
            <a:ext cx="8207187" cy="4128667"/>
          </a:xfrm>
          <a:prstGeom prst="rect">
            <a:avLst/>
          </a:prstGeom>
          <a:ln w="12700">
            <a:miter lim="400000"/>
          </a:ln>
        </p:spPr>
      </p:pic>
      <p:pic>
        <p:nvPicPr>
          <p:cNvPr id="200" name="Рисунок 1" descr="Рисунок 1"/>
          <p:cNvPicPr>
            <a:picLocks noChangeAspect="1"/>
          </p:cNvPicPr>
          <p:nvPr/>
        </p:nvPicPr>
        <p:blipFill>
          <a:blip r:embed="rId3">
            <a:extLst/>
          </a:blip>
          <a:stretch>
            <a:fillRect/>
          </a:stretch>
        </p:blipFill>
        <p:spPr>
          <a:xfrm>
            <a:off x="539551" y="5013176"/>
            <a:ext cx="8090698" cy="623428"/>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2" name="Picture 2" descr="Picture 2"/>
          <p:cNvPicPr>
            <a:picLocks noChangeAspect="1"/>
          </p:cNvPicPr>
          <p:nvPr/>
        </p:nvPicPr>
        <p:blipFill>
          <a:blip r:embed="rId2">
            <a:extLst/>
          </a:blip>
          <a:stretch>
            <a:fillRect/>
          </a:stretch>
        </p:blipFill>
        <p:spPr>
          <a:xfrm>
            <a:off x="467543" y="178798"/>
            <a:ext cx="8118842" cy="4032450"/>
          </a:xfrm>
          <a:prstGeom prst="rect">
            <a:avLst/>
          </a:prstGeom>
          <a:ln w="12700">
            <a:miter lim="400000"/>
          </a:ln>
        </p:spPr>
      </p:pic>
      <p:pic>
        <p:nvPicPr>
          <p:cNvPr id="203" name="Picture 3" descr="Picture 3"/>
          <p:cNvPicPr>
            <a:picLocks noChangeAspect="1"/>
          </p:cNvPicPr>
          <p:nvPr/>
        </p:nvPicPr>
        <p:blipFill>
          <a:blip r:embed="rId3">
            <a:extLst/>
          </a:blip>
          <a:stretch>
            <a:fillRect/>
          </a:stretch>
        </p:blipFill>
        <p:spPr>
          <a:xfrm>
            <a:off x="747269" y="4725144"/>
            <a:ext cx="7839117" cy="1077467"/>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5" name="Picture 2" descr="Picture 2"/>
          <p:cNvPicPr>
            <a:picLocks noChangeAspect="1"/>
          </p:cNvPicPr>
          <p:nvPr/>
        </p:nvPicPr>
        <p:blipFill>
          <a:blip r:embed="rId2">
            <a:extLst/>
          </a:blip>
          <a:stretch>
            <a:fillRect/>
          </a:stretch>
        </p:blipFill>
        <p:spPr>
          <a:xfrm>
            <a:off x="179511" y="505838"/>
            <a:ext cx="8756696" cy="3450487"/>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7" name="Picture 2" descr="Picture 2"/>
          <p:cNvPicPr>
            <a:picLocks noChangeAspect="1"/>
          </p:cNvPicPr>
          <p:nvPr/>
        </p:nvPicPr>
        <p:blipFill>
          <a:blip r:embed="rId2">
            <a:extLst/>
          </a:blip>
          <a:stretch>
            <a:fillRect/>
          </a:stretch>
        </p:blipFill>
        <p:spPr>
          <a:xfrm>
            <a:off x="2024010" y="3429000"/>
            <a:ext cx="6896280" cy="2952328"/>
          </a:xfrm>
          <a:prstGeom prst="rect">
            <a:avLst/>
          </a:prstGeom>
          <a:ln w="12700">
            <a:miter lim="400000"/>
          </a:ln>
        </p:spPr>
      </p:pic>
      <p:sp>
        <p:nvSpPr>
          <p:cNvPr id="208" name="Заголовок 1"/>
          <p:cNvSpPr txBox="1"/>
          <p:nvPr>
            <p:ph type="title"/>
          </p:nvPr>
        </p:nvSpPr>
        <p:spPr>
          <a:xfrm>
            <a:off x="3131838" y="548680"/>
            <a:ext cx="5735937" cy="5699720"/>
          </a:xfrm>
          <a:prstGeom prst="rect">
            <a:avLst/>
          </a:prstGeom>
        </p:spPr>
        <p:txBody>
          <a:bodyPr/>
          <a:lstStyle/>
          <a:p>
            <a:pPr xmlns:a="http://schemas.openxmlformats.org/drawingml/2006/main"/>
            <a:r xmlns:a="http://schemas.openxmlformats.org/drawingml/2006/main">
              <a:t>Одноетапна методика імплантації</a:t>
            </a:r>
          </a:p>
        </p:txBody>
      </p:sp>
      <p:sp>
        <p:nvSpPr>
          <p:cNvPr id="209" name="Текст 3"/>
          <p:cNvSpPr txBox="1"/>
          <p:nvPr>
            <p:ph type="body" sz="half" idx="1"/>
          </p:nvPr>
        </p:nvSpPr>
        <p:spPr>
          <a:xfrm>
            <a:off x="179511" y="620688"/>
            <a:ext cx="2639890" cy="5627712"/>
          </a:xfrm>
          <a:prstGeom prst="rect">
            <a:avLst/>
          </a:prstGeom>
        </p:spPr>
        <p:txBody>
          <a:bodyPr/>
          <a:lstStyle/>
          <a:p>
            <a:pPr xmlns:a="http://schemas.openxmlformats.org/drawingml/2006/main">
              <a:defRPr b="1" u="sng">
                <a:solidFill>
                  <a:srgbClr val="000000"/>
                </a:solidFill>
              </a:defRPr>
            </a:pPr>
            <a:r xmlns:a="http://schemas.openxmlformats.org/drawingml/2006/main">
              <a:t>Методики встановлення гвинтових імплантатів.</a:t>
            </a:r>
          </a:p>
          <a:p>
            <a:pPr xmlns:a="http://schemas.openxmlformats.org/drawingml/2006/main">
              <a:defRPr>
                <a:solidFill>
                  <a:srgbClr val="000000"/>
                </a:solidFill>
              </a:defRPr>
            </a:pPr>
            <a:r xmlns:a="http://schemas.openxmlformats.org/drawingml/2006/main">
              <a:t>Гвинтові імплантати можна встановлювати за допомогою безкровної методики (рис. 11-7). так і за допомогою розрізу слизової оболонки і окістя, який виробляється тільки гребеню альвеолярного відростка і передбачає відшаровування двох слизово-окістяних клаптів (рис. 11 -8).</a:t>
            </a:r>
          </a:p>
        </p:txBody>
      </p:sp>
      <p:sp>
        <p:nvSpPr>
          <p:cNvPr id="210" name="Прямоугольник 4"/>
          <p:cNvSpPr txBox="1"/>
          <p:nvPr/>
        </p:nvSpPr>
        <p:spPr>
          <a:xfrm>
            <a:off x="3105551" y="1556792"/>
            <a:ext cx="4949122" cy="202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1600"/>
            </a:pPr>
            <a:r xmlns:a="http://schemas.openxmlformats.org/drawingml/2006/main">
              <a:t>Після препарування кісткового ложа здійснюється встановлення імплантатів.</a:t>
            </a:r>
          </a:p>
          <a:p>
            <a:pPr>
              <a:defRPr sz="1600"/>
            </a:pPr>
          </a:p>
          <a:p>
            <a:pPr xmlns:a="http://schemas.openxmlformats.org/drawingml/2006/main">
              <a:defRPr sz="1600"/>
            </a:pPr>
            <a:r xmlns:a="http://schemas.openxmlformats.org/drawingml/2006/main">
              <a:t>Закриття операційної рани проводиться відцентрово від головки імплантату вузловими або матрацними швами. При безкровній методиці закриття рани або накладання швів не потрібно.</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2" name="Рисунок 1" descr="Рисунок 1"/>
          <p:cNvPicPr>
            <a:picLocks noChangeAspect="1"/>
          </p:cNvPicPr>
          <p:nvPr/>
        </p:nvPicPr>
        <p:blipFill>
          <a:blip r:embed="rId2">
            <a:extLst/>
          </a:blip>
          <a:stretch>
            <a:fillRect/>
          </a:stretch>
        </p:blipFill>
        <p:spPr>
          <a:xfrm>
            <a:off x="899591" y="332656"/>
            <a:ext cx="7336064" cy="5976664"/>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Заголовок 1"/>
          <p:cNvSpPr txBox="1"/>
          <p:nvPr>
            <p:ph type="title"/>
          </p:nvPr>
        </p:nvSpPr>
        <p:spPr>
          <a:xfrm>
            <a:off x="301752" y="228599"/>
            <a:ext cx="8534401" cy="758954"/>
          </a:xfrm>
          <a:prstGeom prst="rect">
            <a:avLst/>
          </a:prstGeom>
        </p:spPr>
        <p:txBody>
          <a:bodyPr/>
          <a:lstStyle>
            <a:lvl1pPr defTabSz="905255">
              <a:defRPr sz="2871"/>
            </a:lvl1pPr>
          </a:lstStyle>
          <a:p>
            <a:pPr xmlns:a="http://schemas.openxmlformats.org/drawingml/2006/main"/>
            <a:r xmlns:a="http://schemas.openxmlformats.org/drawingml/2006/main">
              <a:t>Методика встановлення пластинкових імплантатів</a:t>
            </a:r>
          </a:p>
        </p:txBody>
      </p:sp>
      <p:sp>
        <p:nvSpPr>
          <p:cNvPr id="215" name="Объект 2"/>
          <p:cNvSpPr txBox="1"/>
          <p:nvPr>
            <p:ph type="body" idx="1"/>
          </p:nvPr>
        </p:nvSpPr>
        <p:spPr>
          <a:xfrm>
            <a:off x="301752" y="1527047"/>
            <a:ext cx="8503920" cy="4572001"/>
          </a:xfrm>
          <a:prstGeom prst="rect">
            <a:avLst/>
          </a:prstGeom>
        </p:spPr>
        <p:txBody>
          <a:bodyPr/>
          <a:lstStyle/>
          <a:p>
            <a:pPr xmlns:a="http://schemas.openxmlformats.org/drawingml/2006/main" marL="0" indent="0" algn="just" defTabSz="896111">
              <a:spcBef>
                <a:spcPts val="300"/>
              </a:spcBef>
              <a:buSzTx/>
              <a:buFont typeface="Wingdings 2"/>
              <a:buNone/>
              <a:defRPr sz="1568"/>
            </a:pPr>
            <a:r xmlns:a="http://schemas.openxmlformats.org/drawingml/2006/main">
              <a:t>Розріз виробляють по гребеню альвеолярного відростка (рис. 11-9);</a:t>
            </a:r>
          </a:p>
          <a:p>
            <a:pPr xmlns:a="http://schemas.openxmlformats.org/drawingml/2006/main" marL="0" indent="0" algn="just" defTabSz="896111">
              <a:spcBef>
                <a:spcPts val="300"/>
              </a:spcBef>
              <a:buSzTx/>
              <a:buFont typeface="Wingdings 2"/>
              <a:buNone/>
              <a:defRPr sz="1568"/>
            </a:pPr>
            <a:r xmlns:a="http://schemas.openxmlformats.org/drawingml/2006/main">
              <a:t>Відшаровують слизово-окістякові клапті;</a:t>
            </a:r>
          </a:p>
          <a:p>
            <a:pPr xmlns:a="http://schemas.openxmlformats.org/drawingml/2006/main" marL="0" indent="0" algn="just" defTabSz="896111">
              <a:spcBef>
                <a:spcPts val="300"/>
              </a:spcBef>
              <a:buSzTx/>
              <a:buFont typeface="Wingdings 2"/>
              <a:buNone/>
              <a:defRPr sz="1568"/>
            </a:pPr>
            <a:r xmlns:a="http://schemas.openxmlformats.org/drawingml/2006/main">
              <a:t>Дисковою пилкою вздовж гребеня альвеолярного відростка пропилюють компактний шар кістки на довжину, що відповідає розмірам імплантату;</a:t>
            </a:r>
          </a:p>
          <a:p>
            <a:pPr xmlns:a="http://schemas.openxmlformats.org/drawingml/2006/main" marL="0" indent="0" algn="just" defTabSz="896111">
              <a:spcBef>
                <a:spcPts val="300"/>
              </a:spcBef>
              <a:buSzTx/>
              <a:buFont typeface="Wingdings 2"/>
              <a:buNone/>
              <a:defRPr sz="1568"/>
            </a:pPr>
            <a:r xmlns:a="http://schemas.openxmlformats.org/drawingml/2006/main">
              <a:t>Остаточно формують кісткове ложе за допомогою спеціального фісурного бору;</a:t>
            </a:r>
          </a:p>
          <a:p>
            <a:pPr xmlns:a="http://schemas.openxmlformats.org/drawingml/2006/main" marL="0" indent="0" algn="just" defTabSz="896111">
              <a:spcBef>
                <a:spcPts val="300"/>
              </a:spcBef>
              <a:buSzTx/>
              <a:buFont typeface="Wingdings 2"/>
              <a:buNone/>
              <a:defRPr sz="1568"/>
            </a:pPr>
            <a:r xmlns:a="http://schemas.openxmlformats.org/drawingml/2006/main">
              <a:t>Свердління виробляють переривчасто, з невеликим тиском на бор рясним зрошенням зони препарування охолодним розчином;</a:t>
            </a:r>
          </a:p>
          <a:p>
            <a:pPr xmlns:a="http://schemas.openxmlformats.org/drawingml/2006/main" marL="0" indent="0" algn="just" defTabSz="896111">
              <a:spcBef>
                <a:spcPts val="300"/>
              </a:spcBef>
              <a:buSzTx/>
              <a:buFont typeface="Wingdings 2"/>
              <a:buNone/>
              <a:defRPr sz="1568"/>
            </a:pPr>
            <a:r xmlns:a="http://schemas.openxmlformats.org/drawingml/2006/main">
              <a:t>У сформоване ложе встановлюють імплантат за допомогою імплантатів води, який фіксують на головці. Постукуючи по ручці імплантатів води хірургічним молотком, вводять імплантат в кісткове ложе. Додатково можна використовувати імплантатоввод, який встановлюють у лунку на плечі внутрішньокісткової частини;</a:t>
            </a:r>
          </a:p>
          <a:p>
            <a:pPr xmlns:a="http://schemas.openxmlformats.org/drawingml/2006/main" marL="0" indent="0" algn="just" defTabSz="896111">
              <a:spcBef>
                <a:spcPts val="300"/>
              </a:spcBef>
              <a:buSzTx/>
              <a:buFont typeface="Wingdings 2"/>
              <a:buNone/>
              <a:defRPr sz="1568"/>
            </a:pPr>
            <a:r xmlns:a="http://schemas.openxmlformats.org/drawingml/2006/main">
              <a:t>Внутрішньокісткова частина і шийка імплантату повинні повністю занурюватися в кісткове ложе, а нижня грань головки щільно прилягати до гребеня альвеолярного відростка;</a:t>
            </a:r>
          </a:p>
          <a:p>
            <a:pPr xmlns:a="http://schemas.openxmlformats.org/drawingml/2006/main" marL="0" indent="0" algn="just" defTabSz="896111">
              <a:spcBef>
                <a:spcPts val="300"/>
              </a:spcBef>
              <a:buSzTx/>
              <a:buFont typeface="Wingdings 2"/>
              <a:buNone/>
              <a:defRPr sz="1568"/>
            </a:pPr>
            <a:r xmlns:a="http://schemas.openxmlformats.org/drawingml/2006/main">
              <a:t>Після встановлення імплантату ножицями або конхотомом січуть ділянки клаптів, які примикають до голівки імплантату і перешкоджають точному змиканню країв рани;</a:t>
            </a:r>
          </a:p>
          <a:p>
            <a:pPr xmlns:a="http://schemas.openxmlformats.org/drawingml/2006/main" marL="0" indent="0" algn="just" defTabSz="896111">
              <a:spcBef>
                <a:spcPts val="300"/>
              </a:spcBef>
              <a:buSzTx/>
              <a:buFont typeface="Wingdings 2"/>
              <a:buNone/>
              <a:defRPr sz="1568"/>
            </a:pPr>
            <a:r xmlns:a="http://schemas.openxmlformats.org/drawingml/2006/main">
              <a:t>Рану зашивають наступним чином: спочатку накладають шви в області головки імплантату, потім через кожні 2 3 мм у відцентровому напрямі.</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7" name="Picture 2" descr="Picture 2"/>
          <p:cNvPicPr>
            <a:picLocks noChangeAspect="1"/>
          </p:cNvPicPr>
          <p:nvPr/>
        </p:nvPicPr>
        <p:blipFill>
          <a:blip r:embed="rId2">
            <a:extLst/>
          </a:blip>
          <a:stretch>
            <a:fillRect/>
          </a:stretch>
        </p:blipFill>
        <p:spPr>
          <a:xfrm>
            <a:off x="395536" y="548679"/>
            <a:ext cx="8537272" cy="5310709"/>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Заголовок 1"/>
          <p:cNvSpPr txBox="1"/>
          <p:nvPr>
            <p:ph type="title"/>
          </p:nvPr>
        </p:nvSpPr>
        <p:spPr>
          <a:xfrm>
            <a:off x="301752" y="228599"/>
            <a:ext cx="8534401" cy="758954"/>
          </a:xfrm>
          <a:prstGeom prst="rect">
            <a:avLst/>
          </a:prstGeom>
        </p:spPr>
        <p:txBody>
          <a:bodyPr/>
          <a:lstStyle>
            <a:lvl1pPr defTabSz="731520">
              <a:defRPr sz="2320"/>
            </a:lvl1pPr>
          </a:lstStyle>
          <a:p>
            <a:pPr xmlns:a="http://schemas.openxmlformats.org/drawingml/2006/main"/>
            <a:r xmlns:a="http://schemas.openxmlformats.org/drawingml/2006/main">
              <a:t>Встановлення імплантатів безпосередньо в лунку віддалених зубів</a:t>
            </a:r>
          </a:p>
        </p:txBody>
      </p:sp>
      <p:sp>
        <p:nvSpPr>
          <p:cNvPr id="220" name="Объект 2"/>
          <p:cNvSpPr txBox="1"/>
          <p:nvPr>
            <p:ph type="body" idx="1"/>
          </p:nvPr>
        </p:nvSpPr>
        <p:spPr>
          <a:xfrm>
            <a:off x="301752" y="1527047"/>
            <a:ext cx="8503920" cy="4572001"/>
          </a:xfrm>
          <a:prstGeom prst="rect">
            <a:avLst/>
          </a:prstGeom>
        </p:spPr>
        <p:txBody>
          <a:bodyPr/>
          <a:lstStyle/>
          <a:p>
            <a:pPr xmlns:a="http://schemas.openxmlformats.org/drawingml/2006/main" marL="271576" indent="-271576" defTabSz="905255">
              <a:spcBef>
                <a:spcPts val="400"/>
              </a:spcBef>
              <a:defRPr sz="1782"/>
            </a:pPr>
            <a:r xmlns:a="http://schemas.openxmlformats.org/drawingml/2006/main">
              <a:t>Для цієї мети зазвичай використовують двоетапнис гвинтові або циліндричні імплантати (рис. 11-10).</a:t>
            </a:r>
          </a:p>
          <a:p>
            <a:pPr xmlns:a="http://schemas.openxmlformats.org/drawingml/2006/main" marL="271576" indent="-271576" defTabSz="905255">
              <a:spcBef>
                <a:spcPts val="400"/>
              </a:spcBef>
              <a:defRPr sz="1782"/>
            </a:pPr>
            <a:r xmlns:a="http://schemas.openxmlformats.org/drawingml/2006/main">
              <a:t>Видалення зуба має бути атравматнічним, без грубого пошкодження країв лунки.</a:t>
            </a:r>
          </a:p>
          <a:p>
            <a:pPr xmlns:a="http://schemas.openxmlformats.org/drawingml/2006/main" marL="271576" indent="-271576" defTabSz="905255">
              <a:spcBef>
                <a:spcPts val="400"/>
              </a:spcBef>
              <a:defRPr sz="1782"/>
            </a:pPr>
            <a:r xmlns:a="http://schemas.openxmlformats.org/drawingml/2006/main">
              <a:t>Після видалення проводиться часткове (препарування направляючого каналу в деяких випадках не потрібно) препарування кісткового ложа відповідними інструментами для досягнення конгруентності поверхонь лупи і імплантату. і навіть первинної фіксації імплантату. У тому випадку, коли після препарування ложа вдалося забезпечити конгруентність поверхонь лунки і імплантату, здійснюють його установку: адаптують і мобілізують слизову оболонку країв лунки; рану зашивають.</a:t>
            </a:r>
          </a:p>
          <a:p>
            <a:pPr xmlns:a="http://schemas.openxmlformats.org/drawingml/2006/main" marL="271576" indent="-271576" defTabSz="905255">
              <a:spcBef>
                <a:spcPts val="400"/>
              </a:spcBef>
              <a:defRPr sz="1782"/>
            </a:pPr>
            <a:r xmlns:a="http://schemas.openxmlformats.org/drawingml/2006/main">
              <a:t>У ряді випадків після встановлення імплантату утворюється зазор між стінкою лунок та імплантатом. Зазор, що утворився, необхідно заповнити оетеокондуктивним та/або остео-індуктивним матеріалом: при необхідності забезпечити його ізоляцію за допомогою бар'єрної мембрани: здійснити мобілізацію країв рани і зашити її.</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2" name="Picture 2" descr="Picture 2"/>
          <p:cNvPicPr>
            <a:picLocks noChangeAspect="1"/>
          </p:cNvPicPr>
          <p:nvPr/>
        </p:nvPicPr>
        <p:blipFill>
          <a:blip r:embed="rId2">
            <a:extLst/>
          </a:blip>
          <a:stretch>
            <a:fillRect/>
          </a:stretch>
        </p:blipFill>
        <p:spPr>
          <a:xfrm>
            <a:off x="1058469" y="127008"/>
            <a:ext cx="5832651" cy="4672625"/>
          </a:xfrm>
          <a:prstGeom prst="rect">
            <a:avLst/>
          </a:prstGeom>
          <a:ln w="12700">
            <a:miter lim="400000"/>
          </a:ln>
        </p:spPr>
      </p:pic>
      <p:pic>
        <p:nvPicPr>
          <p:cNvPr id="223" name="Picture 3" descr="Picture 3"/>
          <p:cNvPicPr>
            <a:picLocks noChangeAspect="1"/>
          </p:cNvPicPr>
          <p:nvPr/>
        </p:nvPicPr>
        <p:blipFill>
          <a:blip r:embed="rId3">
            <a:extLst/>
          </a:blip>
          <a:stretch>
            <a:fillRect/>
          </a:stretch>
        </p:blipFill>
        <p:spPr>
          <a:xfrm>
            <a:off x="127897" y="5157192"/>
            <a:ext cx="7693798" cy="1211189"/>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Типи імплантації</a:t>
            </a:r>
          </a:p>
        </p:txBody>
      </p:sp>
      <p:sp>
        <p:nvSpPr>
          <p:cNvPr id="226" name="Объект 2"/>
          <p:cNvSpPr txBox="1"/>
          <p:nvPr>
            <p:ph type="body" idx="1"/>
          </p:nvPr>
        </p:nvSpPr>
        <p:spPr>
          <a:xfrm>
            <a:off x="467544" y="1484783"/>
            <a:ext cx="8503920" cy="4572001"/>
          </a:xfrm>
          <a:prstGeom prst="rect">
            <a:avLst/>
          </a:prstGeom>
        </p:spPr>
        <p:txBody>
          <a:bodyPr/>
          <a:lstStyle/>
          <a:p>
            <a:pPr xmlns:a="http://schemas.openxmlformats.org/drawingml/2006/main">
              <a:lnSpc>
                <a:spcPct val="80000"/>
              </a:lnSpc>
              <a:spcBef>
                <a:spcPts val="300"/>
              </a:spcBef>
              <a:defRPr b="1" sz="1600"/>
            </a:pPr>
            <a:r xmlns:a="http://schemas.openxmlformats.org/drawingml/2006/main">
              <a:t>Внутрішньослизова </a:t>
            </a:r>
            <a:r xmlns:a="http://schemas.openxmlformats.org/drawingml/2006/main">
              <a:rPr b="0"/>
              <a:t>- кнопкової форми імплан тати розташовуються в слизовій оболонці;</a:t>
            </a:r>
            <a:endParaRPr xmlns:a="http://schemas.openxmlformats.org/drawingml/2006/main" sz="2400"/>
          </a:p>
          <a:p>
            <a:pPr xmlns:a="http://schemas.openxmlformats.org/drawingml/2006/main">
              <a:lnSpc>
                <a:spcPct val="80000"/>
              </a:lnSpc>
              <a:spcBef>
                <a:spcPts val="300"/>
              </a:spcBef>
              <a:defRPr b="1" sz="1600"/>
            </a:pPr>
            <a:r xmlns:a="http://schemas.openxmlformats.org/drawingml/2006/main">
              <a:t>Субслизова (підслизова) </a:t>
            </a:r>
            <a:r xmlns:a="http://schemas.openxmlformats.org/drawingml/2006/main">
              <a:rPr b="0"/>
              <a:t>- введення під слизову оболонку перехідної складки порожнини рота магніту одного полюса і відповідне розташування базису знімного протеза магніту протилежного полюса;</a:t>
            </a:r>
            <a:endParaRPr xmlns:a="http://schemas.openxmlformats.org/drawingml/2006/main" sz="2400"/>
          </a:p>
          <a:p>
            <a:pPr xmlns:a="http://schemas.openxmlformats.org/drawingml/2006/main">
              <a:lnSpc>
                <a:spcPct val="80000"/>
              </a:lnSpc>
              <a:spcBef>
                <a:spcPts val="300"/>
              </a:spcBef>
              <a:defRPr b="1" sz="1600"/>
            </a:pPr>
            <a:r xmlns:a="http://schemas.openxmlformats.org/drawingml/2006/main">
              <a:t>Субперіостальна (поднадкостничная </a:t>
            </a:r>
            <a:r xmlns:a="http://schemas.openxmlformats.org/drawingml/2006/main">
              <a:rPr b="0"/>
              <a:t>) - являє собою індивідуальний металевий каркас з виступаючими в порожнину рота опорами, виготовлений по відбитку з альвеолярної частини щелепи і поміщений під окістя.</a:t>
            </a:r>
            <a:endParaRPr xmlns:a="http://schemas.openxmlformats.org/drawingml/2006/main" sz="2400"/>
          </a:p>
          <a:p>
            <a:pPr xmlns:a="http://schemas.openxmlformats.org/drawingml/2006/main">
              <a:lnSpc>
                <a:spcPct val="80000"/>
              </a:lnSpc>
              <a:spcBef>
                <a:spcPts val="300"/>
              </a:spcBef>
              <a:defRPr b="1" sz="1600"/>
            </a:pPr>
            <a:r xmlns:a="http://schemas.openxmlformats.org/drawingml/2006/main">
              <a:t>Ендодонто-осальна </a:t>
            </a:r>
            <a:r xmlns:a="http://schemas.openxmlformats.org/drawingml/2006/main">
              <a:rPr b="0"/>
              <a:t>- проводиться при рухомих зубах шляхом введення через корінь зуба в кісткову тканину гвинтових або з фігурною поверхнею імплантатів у вигляді штифта;</a:t>
            </a:r>
            <a:endParaRPr xmlns:a="http://schemas.openxmlformats.org/drawingml/2006/main" sz="2400"/>
          </a:p>
          <a:p>
            <a:pPr xmlns:a="http://schemas.openxmlformats.org/drawingml/2006/main">
              <a:lnSpc>
                <a:spcPct val="80000"/>
              </a:lnSpc>
              <a:spcBef>
                <a:spcPts val="300"/>
              </a:spcBef>
              <a:defRPr b="1" sz="1600"/>
            </a:pPr>
            <a:r xmlns:a="http://schemas.openxmlformats.org/drawingml/2006/main">
              <a:t>Ендоосальна </a:t>
            </a:r>
            <a:r xmlns:a="http://schemas.openxmlformats.org/drawingml/2006/main">
              <a:rPr b="0"/>
              <a:t>- фіксація імплантату здійснюється за рахунок інтеграції в кісткову тканину тіла імплантату.</a:t>
            </a:r>
            <a:endParaRPr xmlns:a="http://schemas.openxmlformats.org/drawingml/2006/main" sz="2400"/>
          </a:p>
          <a:p>
            <a:pPr xmlns:a="http://schemas.openxmlformats.org/drawingml/2006/main">
              <a:lnSpc>
                <a:spcPct val="80000"/>
              </a:lnSpc>
              <a:spcBef>
                <a:spcPts val="300"/>
              </a:spcBef>
              <a:defRPr b="1" sz="1600"/>
            </a:pPr>
            <a:r xmlns:a="http://schemas.openxmlformats.org/drawingml/2006/main">
              <a:t>Чрескостная </a:t>
            </a:r>
            <a:r xmlns:a="http://schemas.openxmlformats.org/drawingml/2006/main">
              <a:rPr b="0"/>
              <a:t>– застосовується при різкій атрофії нижньої щелепи. Внутрішньокісткова частина імплантату проходить через товщу щелепи і закріплюється на базальному краї щелепи.</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8" name="Рисунок 2" descr="Рисунок 2"/>
          <p:cNvPicPr>
            <a:picLocks noChangeAspect="1"/>
          </p:cNvPicPr>
          <p:nvPr/>
        </p:nvPicPr>
        <p:blipFill>
          <a:blip r:embed="rId2">
            <a:extLst/>
          </a:blip>
          <a:stretch>
            <a:fillRect/>
          </a:stretch>
        </p:blipFill>
        <p:spPr>
          <a:xfrm>
            <a:off x="323527" y="332656"/>
            <a:ext cx="3091559" cy="2339279"/>
          </a:xfrm>
          <a:prstGeom prst="rect">
            <a:avLst/>
          </a:prstGeom>
          <a:ln w="12700">
            <a:miter lim="400000"/>
          </a:ln>
        </p:spPr>
      </p:pic>
      <p:pic>
        <p:nvPicPr>
          <p:cNvPr id="229" name="Рисунок 3" descr="Рисунок 3"/>
          <p:cNvPicPr>
            <a:picLocks noChangeAspect="1"/>
          </p:cNvPicPr>
          <p:nvPr/>
        </p:nvPicPr>
        <p:blipFill>
          <a:blip r:embed="rId3">
            <a:extLst/>
          </a:blip>
          <a:stretch>
            <a:fillRect/>
          </a:stretch>
        </p:blipFill>
        <p:spPr>
          <a:xfrm>
            <a:off x="3995935" y="177446"/>
            <a:ext cx="3199111" cy="2649697"/>
          </a:xfrm>
          <a:prstGeom prst="rect">
            <a:avLst/>
          </a:prstGeom>
          <a:ln w="12700">
            <a:miter lim="400000"/>
          </a:ln>
        </p:spPr>
      </p:pic>
      <p:pic>
        <p:nvPicPr>
          <p:cNvPr id="230" name="Рисунок 4" descr="Рисунок 4"/>
          <p:cNvPicPr>
            <a:picLocks noChangeAspect="1"/>
          </p:cNvPicPr>
          <p:nvPr/>
        </p:nvPicPr>
        <p:blipFill>
          <a:blip r:embed="rId4">
            <a:extLst/>
          </a:blip>
          <a:stretch>
            <a:fillRect/>
          </a:stretch>
        </p:blipFill>
        <p:spPr>
          <a:xfrm>
            <a:off x="339342" y="2671934"/>
            <a:ext cx="1621163" cy="1621162"/>
          </a:xfrm>
          <a:prstGeom prst="rect">
            <a:avLst/>
          </a:prstGeom>
          <a:ln w="12700">
            <a:miter lim="400000"/>
          </a:ln>
        </p:spPr>
      </p:pic>
      <p:pic>
        <p:nvPicPr>
          <p:cNvPr id="231" name="Рисунок 5" descr="Рисунок 5"/>
          <p:cNvPicPr>
            <a:picLocks noChangeAspect="1"/>
          </p:cNvPicPr>
          <p:nvPr/>
        </p:nvPicPr>
        <p:blipFill>
          <a:blip r:embed="rId5">
            <a:extLst/>
          </a:blip>
          <a:stretch>
            <a:fillRect/>
          </a:stretch>
        </p:blipFill>
        <p:spPr>
          <a:xfrm>
            <a:off x="5126146" y="3162722"/>
            <a:ext cx="3789261" cy="1963967"/>
          </a:xfrm>
          <a:prstGeom prst="rect">
            <a:avLst/>
          </a:prstGeom>
          <a:ln w="12700">
            <a:miter lim="400000"/>
          </a:ln>
        </p:spPr>
      </p:pic>
      <p:pic>
        <p:nvPicPr>
          <p:cNvPr id="232" name="Рисунок 6" descr="Рисунок 6"/>
          <p:cNvPicPr>
            <a:picLocks noChangeAspect="1"/>
          </p:cNvPicPr>
          <p:nvPr/>
        </p:nvPicPr>
        <p:blipFill>
          <a:blip r:embed="rId6">
            <a:extLst/>
          </a:blip>
          <a:stretch>
            <a:fillRect/>
          </a:stretch>
        </p:blipFill>
        <p:spPr>
          <a:xfrm>
            <a:off x="7020776" y="476672"/>
            <a:ext cx="2190751" cy="2686051"/>
          </a:xfrm>
          <a:prstGeom prst="rect">
            <a:avLst/>
          </a:prstGeom>
          <a:ln w="12700">
            <a:miter lim="400000"/>
          </a:ln>
        </p:spPr>
      </p:pic>
      <p:pic>
        <p:nvPicPr>
          <p:cNvPr id="233" name="Рисунок 7" descr="Рисунок 7"/>
          <p:cNvPicPr>
            <a:picLocks noChangeAspect="1"/>
          </p:cNvPicPr>
          <p:nvPr/>
        </p:nvPicPr>
        <p:blipFill>
          <a:blip r:embed="rId7">
            <a:extLst/>
          </a:blip>
          <a:stretch>
            <a:fillRect/>
          </a:stretch>
        </p:blipFill>
        <p:spPr>
          <a:xfrm>
            <a:off x="313121" y="4581126"/>
            <a:ext cx="5551900" cy="1907978"/>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Заголовок 1"/>
          <p:cNvSpPr txBox="1"/>
          <p:nvPr>
            <p:ph type="title"/>
          </p:nvPr>
        </p:nvSpPr>
        <p:spPr>
          <a:xfrm>
            <a:off x="301752" y="228599"/>
            <a:ext cx="8534401" cy="758954"/>
          </a:xfrm>
          <a:prstGeom prst="rect">
            <a:avLst/>
          </a:prstGeom>
        </p:spPr>
        <p:txBody>
          <a:bodyPr/>
          <a:lstStyle>
            <a:lvl1pPr defTabSz="758951">
              <a:defRPr sz="2324"/>
            </a:lvl1pPr>
          </a:lstStyle>
          <a:p>
            <a:pPr xmlns:a="http://schemas.openxmlformats.org/drawingml/2006/main"/>
            <a:r xmlns:a="http://schemas.openxmlformats.org/drawingml/2006/main">
              <a:t>Способи та види реконструкції альвеолярної кістки та м'яких тканин у зоні імплантації.</a:t>
            </a:r>
          </a:p>
        </p:txBody>
      </p:sp>
      <p:sp>
        <p:nvSpPr>
          <p:cNvPr id="236" name="Объект 2"/>
          <p:cNvSpPr txBox="1"/>
          <p:nvPr>
            <p:ph type="body" idx="1"/>
          </p:nvPr>
        </p:nvSpPr>
        <p:spPr>
          <a:xfrm>
            <a:off x="301752" y="1527047"/>
            <a:ext cx="8503920" cy="4572001"/>
          </a:xfrm>
          <a:prstGeom prst="rect">
            <a:avLst/>
          </a:prstGeom>
        </p:spPr>
        <p:txBody>
          <a:bodyPr/>
          <a:lstStyle/>
          <a:p>
            <a:pPr xmlns:a="http://schemas.openxmlformats.org/drawingml/2006/main" marL="0" indent="0">
              <a:lnSpc>
                <a:spcPct val="80000"/>
              </a:lnSpc>
              <a:spcBef>
                <a:spcPts val="300"/>
              </a:spcBef>
              <a:buSzTx/>
              <a:buFont typeface="Wingdings 2"/>
              <a:buNone/>
              <a:defRPr b="1" sz="1600" u="sng"/>
            </a:pPr>
            <a:r xmlns:a="http://schemas.openxmlformats.org/drawingml/2006/main">
              <a:t>Основні поняття.</a:t>
            </a:r>
          </a:p>
          <a:p>
            <a:pPr marL="0" indent="0">
              <a:lnSpc>
                <a:spcPct val="80000"/>
              </a:lnSpc>
              <a:spcBef>
                <a:spcPts val="300"/>
              </a:spcBef>
              <a:buSzTx/>
              <a:buFont typeface="Wingdings 2"/>
              <a:buNone/>
              <a:defRPr b="1" i="1" sz="1600"/>
            </a:pPr>
          </a:p>
          <a:p>
            <a:pPr xmlns:a="http://schemas.openxmlformats.org/drawingml/2006/main" marL="0" indent="0">
              <a:lnSpc>
                <a:spcPct val="80000"/>
              </a:lnSpc>
              <a:spcBef>
                <a:spcPts val="300"/>
              </a:spcBef>
              <a:buSzTx/>
              <a:buFont typeface="Wingdings 2"/>
              <a:buNone/>
              <a:defRPr b="1" i="1" sz="1600"/>
            </a:pPr>
            <a:r xmlns:a="http://schemas.openxmlformats.org/drawingml/2006/main">
              <a:t>Регенерація кісткової тканини </a:t>
            </a:r>
            <a:r xmlns:a="http://schemas.openxmlformats.org/drawingml/2006/main">
              <a:rPr b="0" i="0"/>
              <a:t>– відновлення тканиною, органом втраченої чи пошкодженої спеціалізованої структури. </a:t>
            </a:r>
            <a:br xmlns:a="http://schemas.openxmlformats.org/drawingml/2006/main">
              <a:rPr b="0" i="0"/>
            </a:br>
            <a:br xmlns:a="http://schemas.openxmlformats.org/drawingml/2006/main">
              <a:rPr b="0" i="0"/>
            </a:br>
            <a:r xmlns:a="http://schemas.openxmlformats.org/drawingml/2006/main">
              <a:t>Репарація </a:t>
            </a:r>
            <a:r xmlns:a="http://schemas.openxmlformats.org/drawingml/2006/main">
              <a:rPr b="0" i="0"/>
              <a:t>- процес формування нових структур дома пошкодження чи травми.</a:t>
            </a:r>
          </a:p>
          <a:p>
            <a:pPr marL="0" indent="0">
              <a:lnSpc>
                <a:spcPct val="80000"/>
              </a:lnSpc>
              <a:spcBef>
                <a:spcPts val="300"/>
              </a:spcBef>
              <a:buSzTx/>
              <a:buFont typeface="Wingdings 2"/>
              <a:buNone/>
              <a:defRPr b="1" i="1" sz="1600"/>
            </a:pPr>
          </a:p>
          <a:p>
            <a:pPr xmlns:a="http://schemas.openxmlformats.org/drawingml/2006/main" marL="0" indent="0">
              <a:lnSpc>
                <a:spcPct val="80000"/>
              </a:lnSpc>
              <a:spcBef>
                <a:spcPts val="300"/>
              </a:spcBef>
              <a:buSzTx/>
              <a:buFont typeface="Wingdings 2"/>
              <a:buNone/>
              <a:defRPr b="1" i="1" sz="1600"/>
            </a:pPr>
            <a:r xmlns:a="http://schemas.openxmlformats.org/drawingml/2006/main">
              <a:t>Остеоіндукція </a:t>
            </a:r>
            <a:r xmlns:a="http://schemas.openxmlformats.org/drawingml/2006/main">
              <a:rPr b="0" i="0"/>
              <a:t>– властивість кісткового матеріалу активувати навколишні тканини, впливаючи на них сигнальними факторами, що стимулюють активність остеокластів та утворення нової кістки.</a:t>
            </a:r>
          </a:p>
          <a:p>
            <a:pPr marL="0" indent="0">
              <a:lnSpc>
                <a:spcPct val="80000"/>
              </a:lnSpc>
              <a:spcBef>
                <a:spcPts val="300"/>
              </a:spcBef>
              <a:buSzTx/>
              <a:buFont typeface="Wingdings 2"/>
              <a:buNone/>
              <a:defRPr b="1" i="1" sz="1600"/>
            </a:pPr>
          </a:p>
          <a:p>
            <a:pPr xmlns:a="http://schemas.openxmlformats.org/drawingml/2006/main" marL="0" indent="0">
              <a:lnSpc>
                <a:spcPct val="80000"/>
              </a:lnSpc>
              <a:spcBef>
                <a:spcPts val="300"/>
              </a:spcBef>
              <a:buSzTx/>
              <a:buFont typeface="Wingdings 2"/>
              <a:buNone/>
              <a:defRPr b="1" i="1" sz="1600"/>
            </a:pPr>
            <a:r xmlns:a="http://schemas.openxmlformats.org/drawingml/2006/main">
              <a:t>Остеокондукція </a:t>
            </a:r>
            <a:r xmlns:a="http://schemas.openxmlformats.org/drawingml/2006/main">
              <a:rPr b="0" i="0"/>
              <a:t>– остеогенез, в основі якого лежить опозиційний механізм зростання кістки, що забезпечує розвиток та оновлення кісткового матриксу</a:t>
            </a:r>
            <a:br xmlns:a="http://schemas.openxmlformats.org/drawingml/2006/main">
              <a:rPr b="0" i="0"/>
            </a:br>
            <a:br xmlns:a="http://schemas.openxmlformats.org/drawingml/2006/main">
              <a:rPr b="0" i="0"/>
            </a:b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Види кісткових матеріалів</a:t>
            </a:r>
          </a:p>
        </p:txBody>
      </p:sp>
      <p:sp>
        <p:nvSpPr>
          <p:cNvPr id="239"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90000"/>
              </a:lnSpc>
              <a:spcBef>
                <a:spcPts val="500"/>
              </a:spcBef>
              <a:defRPr b="1" i="1" sz="2400"/>
            </a:pPr>
            <a:r xmlns:a="http://schemas.openxmlformats.org/drawingml/2006/main">
              <a:t>Аутогенні трансплантати </a:t>
            </a:r>
            <a:r xmlns:a="http://schemas.openxmlformats.org/drawingml/2006/main">
              <a:rPr b="0" i="0"/>
              <a:t>– матеріали, які пересаджують із однієї частини тіла до іншої в межах одного індивіда.</a:t>
            </a:r>
          </a:p>
          <a:p>
            <a:pPr xmlns:a="http://schemas.openxmlformats.org/drawingml/2006/main">
              <a:lnSpc>
                <a:spcPct val="90000"/>
              </a:lnSpc>
              <a:spcBef>
                <a:spcPts val="500"/>
              </a:spcBef>
              <a:defRPr b="1" i="1" sz="2400"/>
            </a:pPr>
            <a:r xmlns:a="http://schemas.openxmlformats.org/drawingml/2006/main">
              <a:t>Алогенні імплантати </a:t>
            </a:r>
            <a:r xmlns:a="http://schemas.openxmlformats.org/drawingml/2006/main">
              <a:rPr b="0" i="0"/>
              <a:t>– матеріали, які пересаджують у межах одного виду від одного генетично відмінного індивіда до іншого.</a:t>
            </a:r>
          </a:p>
          <a:p>
            <a:pPr xmlns:a="http://schemas.openxmlformats.org/drawingml/2006/main">
              <a:lnSpc>
                <a:spcPct val="90000"/>
              </a:lnSpc>
              <a:spcBef>
                <a:spcPts val="500"/>
              </a:spcBef>
              <a:defRPr b="1" i="1" sz="2400"/>
            </a:pPr>
            <a:r xmlns:a="http://schemas.openxmlformats.org/drawingml/2006/main">
              <a:t>Ксеногенні імплантати </a:t>
            </a:r>
            <a:r xmlns:a="http://schemas.openxmlformats.org/drawingml/2006/main">
              <a:rPr b="0" i="0"/>
              <a:t>– матеріали, отримані від особин іншого виду.</a:t>
            </a:r>
          </a:p>
          <a:p>
            <a:pPr xmlns:a="http://schemas.openxmlformats.org/drawingml/2006/main">
              <a:lnSpc>
                <a:spcPct val="90000"/>
              </a:lnSpc>
              <a:spcBef>
                <a:spcPts val="500"/>
              </a:spcBef>
              <a:defRPr b="1" i="1" sz="2400"/>
            </a:pPr>
            <a:r xmlns:a="http://schemas.openxmlformats.org/drawingml/2006/main">
              <a:t>Алопластичні матеріали </a:t>
            </a:r>
            <a:r xmlns:a="http://schemas.openxmlformats.org/drawingml/2006/main">
              <a:rPr b="0" i="0"/>
              <a:t>– синтетичні або неорганічні матеріали, які можуть бути використані як замінник кістки.</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Прямоугольник 1"/>
          <p:cNvSpPr txBox="1"/>
          <p:nvPr/>
        </p:nvSpPr>
        <p:spPr>
          <a:xfrm>
            <a:off x="297239" y="188638"/>
            <a:ext cx="8261490" cy="6492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sz="1600"/>
            </a:pPr>
            <a:r xmlns:a="http://schemas.openxmlformats.org/drawingml/2006/main">
              <a:t>Класифікація остеопластичних матеріалів.</a:t>
            </a:r>
          </a:p>
          <a:p>
            <a:pPr xmlns:a="http://schemas.openxmlformats.org/drawingml/2006/main">
              <a:defRPr b="1" u="sng"/>
            </a:pPr>
            <a:r xmlns:a="http://schemas.openxmlformats.org/drawingml/2006/main">
              <a:t>Остеонейтральні імплантати.</a:t>
            </a:r>
          </a:p>
          <a:p>
            <a:pPr xmlns:a="http://schemas.openxmlformats.org/drawingml/2006/main"/>
            <a:r xmlns:a="http://schemas.openxmlformats.org/drawingml/2006/main">
              <a:t>Алопластичні матеріали </a:t>
            </a:r>
            <a:r xmlns:a="http://schemas.openxmlformats.org/drawingml/2006/main">
              <a:rPr i="1"/>
              <a:t>(абсолютно інертні імплантати, які використовуються тільки для заповнення простору. Характеризуються як біологічно сумісні чужорідні тіла у тканинах, які не є опорою для нової кістки)</a:t>
            </a:r>
          </a:p>
          <a:p>
            <a:pPr xmlns:a="http://schemas.openxmlformats.org/drawingml/2006/main" marL="342900" indent="-342900">
              <a:buSzPct val="100000"/>
              <a:buFont typeface="Arial"/>
              <a:buChar char="•"/>
            </a:pPr>
            <a:r xmlns:a="http://schemas.openxmlformats.org/drawingml/2006/main">
              <a:t>розсмоктуються (β-трикальційфотфат)</a:t>
            </a:r>
          </a:p>
          <a:p>
            <a:pPr xmlns:a="http://schemas.openxmlformats.org/drawingml/2006/main" marL="342900" indent="-342900">
              <a:buSzPct val="100000"/>
              <a:buFont typeface="Arial"/>
              <a:buChar char="•"/>
            </a:pPr>
            <a:r xmlns:a="http://schemas.openxmlformats.org/drawingml/2006/main">
              <a:t>нерозсмоктуються (дурапатит; непористий гідроксіапатит; інтерпор; пермаридж; Остеограф D; HTR-полімер)</a:t>
            </a:r>
          </a:p>
          <a:p>
            <a:pPr xmlns:a="http://schemas.openxmlformats.org/drawingml/2006/main" marL="342900" indent="-342900">
              <a:buSzPct val="100000"/>
              <a:buFont typeface="Arial"/>
              <a:buChar char="•"/>
            </a:pPr>
            <a:r xmlns:a="http://schemas.openxmlformats.org/drawingml/2006/main">
              <a:t>металеві (дентальні імплантати; фіксуючі гвинти та пластини, що застосовуються у ЧЛХ)</a:t>
            </a:r>
          </a:p>
          <a:p>
            <a:pPr xmlns:a="http://schemas.openxmlformats.org/drawingml/2006/main">
              <a:defRPr b="1" u="sng"/>
            </a:pPr>
            <a:r xmlns:a="http://schemas.openxmlformats.org/drawingml/2006/main">
              <a:t>Остеоіндуктивні імплантати.</a:t>
            </a:r>
          </a:p>
          <a:p>
            <a:pPr xmlns:a="http://schemas.openxmlformats.org/drawingml/2006/main">
              <a:defRPr i="1"/>
            </a:pPr>
            <a:r xmlns:a="http://schemas.openxmlformats.org/drawingml/2006/main">
              <a:t>(Остеоіндукція – здатність матеріалу викликати остеогенез, цементогенез, зростання пародонтальної зв'язки)</a:t>
            </a:r>
          </a:p>
          <a:p>
            <a:pPr xmlns:a="http://schemas.openxmlformats.org/drawingml/2006/main"/>
            <a:r xmlns:a="http://schemas.openxmlformats.org/drawingml/2006/main">
              <a:t>Аутотрансплантати</a:t>
            </a:r>
          </a:p>
          <a:p>
            <a:pPr xmlns:a="http://schemas.openxmlformats.org/drawingml/2006/main" lvl="1"/>
            <a:r xmlns:a="http://schemas.openxmlformats.org/drawingml/2006/main">
              <a:t>Внеротові (свіжі та заморожені; поздовжня кістка, стегно)</a:t>
            </a:r>
          </a:p>
          <a:p>
            <a:pPr xmlns:a="http://schemas.openxmlformats.org/drawingml/2006/main" lvl="1"/>
            <a:r xmlns:a="http://schemas.openxmlformats.org/drawingml/2006/main">
              <a:t>Внутрішньоротові (кістковий згусток, кісткова суміш, горби верхньої щелепи, зони екстракції, область підборіддя, тіло та гілка нижньої щелепи (ретромолярна область)</a:t>
            </a:r>
          </a:p>
          <a:p>
            <a:pPr xmlns:a="http://schemas.openxmlformats.org/drawingml/2006/main"/>
            <a:r xmlns:a="http://schemas.openxmlformats.org/drawingml/2006/main">
              <a:t>Аллоімплантати</a:t>
            </a:r>
          </a:p>
          <a:p>
            <a:pPr xmlns:a="http://schemas.openxmlformats.org/drawingml/2006/main"/>
            <a:r xmlns:a="http://schemas.openxmlformats.org/drawingml/2006/main">
              <a:t>1) Аллоімплантат демінералізованої ліофілізованої кістки – АДЛК</a:t>
            </a:r>
          </a:p>
          <a:p>
            <a:pPr xmlns:a="http://schemas.openxmlformats.org/drawingml/2006/main"/>
            <a:r xmlns:a="http://schemas.openxmlformats.org/drawingml/2006/main">
              <a:t>2) Аллоімплантат ліофілізованої кістки – АЛК</a:t>
            </a:r>
          </a:p>
          <a:p>
            <a:pPr>
              <a:defRPr sz="2000"/>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Прямоугольник 1"/>
          <p:cNvSpPr txBox="1"/>
          <p:nvPr/>
        </p:nvSpPr>
        <p:spPr>
          <a:xfrm>
            <a:off x="225231" y="404662"/>
            <a:ext cx="8333498" cy="3825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u="sng"/>
            </a:pPr>
            <a:r xmlns:a="http://schemas.openxmlformats.org/drawingml/2006/main">
              <a:t>Остеокондуктивні імплантати.</a:t>
            </a:r>
          </a:p>
          <a:p>
            <a:pPr xmlns:a="http://schemas.openxmlformats.org/drawingml/2006/main">
              <a:defRPr i="1"/>
            </a:pPr>
            <a:r xmlns:a="http://schemas.openxmlformats.org/drawingml/2006/main">
              <a:t>(Остеокондукція – здатність грати роль пасивного матриксу для нової кістки)</a:t>
            </a:r>
          </a:p>
          <a:p>
            <a:pPr xmlns:a="http://schemas.openxmlformats.org/drawingml/2006/main"/>
            <a:r xmlns:a="http://schemas.openxmlformats.org/drawingml/2006/main">
              <a:t>Алогенні матеріали</a:t>
            </a:r>
          </a:p>
          <a:p>
            <a:pPr xmlns:a="http://schemas.openxmlformats.org/drawingml/2006/main" marL="285750" indent="-285750">
              <a:buSzPct val="100000"/>
              <a:buChar char="-"/>
            </a:pPr>
            <a:r xmlns:a="http://schemas.openxmlformats.org/drawingml/2006/main">
              <a:t>з органічним матриксом (аллоімплантат ліофілізованої кістки – АЛК, алоімплантат демінералізованої ліофілізованої кістки – АДЛК</a:t>
            </a:r>
          </a:p>
          <a:p>
            <a:pPr xmlns:a="http://schemas.openxmlformats.org/drawingml/2006/main" marL="285750" indent="-285750">
              <a:buSzPct val="100000"/>
              <a:buChar char="-"/>
            </a:pPr>
            <a:r xmlns:a="http://schemas.openxmlformats.org/drawingml/2006/main">
              <a:t>з неорганічним матриксом (пористий гідроксіапатит (Остеомін))</a:t>
            </a:r>
          </a:p>
          <a:p>
            <a:pPr xmlns:a="http://schemas.openxmlformats.org/drawingml/2006/main"/>
            <a:r xmlns:a="http://schemas.openxmlformats.org/drawingml/2006/main">
              <a:t>Алопластичні (пористий гідроксіапатит (Остеограф/LD; Алгіпор); непористий гідроксіапатит (Остеограф/D; Пермарідж, Інтерпор); біологічно активне скло ПермоГлас (Біогран, HTR-полімер); сульфат кальцію (Капсет)</a:t>
            </a:r>
          </a:p>
          <a:p>
            <a:pPr xmlns:a="http://schemas.openxmlformats.org/drawingml/2006/main"/>
            <a:r xmlns:a="http://schemas.openxmlformats.org/drawingml/2006/main">
              <a:t>Ксеноїмпланти</a:t>
            </a:r>
          </a:p>
          <a:p>
            <a:pPr xmlns:a="http://schemas.openxmlformats.org/drawingml/2006/main"/>
            <a:r xmlns:a="http://schemas.openxmlformats.org/drawingml/2006/main">
              <a:t>1) Пористий гідроксіапатит (Остеограф/N; БіоОсс)</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Класифікація шовного матеріалу</a:t>
            </a:r>
          </a:p>
        </p:txBody>
      </p:sp>
      <p:sp>
        <p:nvSpPr>
          <p:cNvPr id="246" name="Объект 2"/>
          <p:cNvSpPr txBox="1"/>
          <p:nvPr>
            <p:ph type="body" idx="1"/>
          </p:nvPr>
        </p:nvSpPr>
        <p:spPr>
          <a:xfrm>
            <a:off x="301752" y="1527047"/>
            <a:ext cx="8503920" cy="4572001"/>
          </a:xfrm>
          <a:prstGeom prst="rect">
            <a:avLst/>
          </a:prstGeom>
        </p:spPr>
        <p:txBody>
          <a:bodyPr/>
          <a:lstStyle/>
          <a:p>
            <a:pPr xmlns:a="http://schemas.openxmlformats.org/drawingml/2006/main" marL="0" indent="0">
              <a:lnSpc>
                <a:spcPct val="80000"/>
              </a:lnSpc>
              <a:spcBef>
                <a:spcPts val="400"/>
              </a:spcBef>
              <a:buSzTx/>
              <a:buFont typeface="Wingdings 2"/>
              <a:buNone/>
              <a:defRPr sz="1800"/>
            </a:pPr>
            <a:r xmlns:a="http://schemas.openxmlformats.org/drawingml/2006/main">
              <a:t>За своєю структурою хірургічні нитки поділяються на мононіти та полінити.</a:t>
            </a:r>
          </a:p>
          <a:p>
            <a:pPr xmlns:a="http://schemas.openxmlformats.org/drawingml/2006/main">
              <a:lnSpc>
                <a:spcPct val="80000"/>
              </a:lnSpc>
              <a:spcBef>
                <a:spcPts val="400"/>
              </a:spcBef>
              <a:defRPr sz="1800"/>
            </a:pPr>
            <a:r xmlns:a="http://schemas.openxmlformats.org/drawingml/2006/main">
              <a:t>Мононить - одноволоконна хірургічна нитка, що має гладку поверхню і складається з цільного волокна.</a:t>
            </a:r>
          </a:p>
          <a:p>
            <a:pPr xmlns:a="http://schemas.openxmlformats.org/drawingml/2006/main">
              <a:lnSpc>
                <a:spcPct val="80000"/>
              </a:lnSpc>
              <a:spcBef>
                <a:spcPts val="400"/>
              </a:spcBef>
              <a:defRPr sz="1800"/>
            </a:pPr>
            <a:r xmlns:a="http://schemas.openxmlformats.org/drawingml/2006/main">
              <a:t>Полінити - багатоволоконна, або поліфіламентна, хірургічна нитка, що поділяється на кручену нитку, плетену нитку.</a:t>
            </a:r>
          </a:p>
          <a:p>
            <a:pPr xmlns:a="http://schemas.openxmlformats.org/drawingml/2006/main" marL="0" indent="0">
              <a:lnSpc>
                <a:spcPct val="80000"/>
              </a:lnSpc>
              <a:spcBef>
                <a:spcPts val="400"/>
              </a:spcBef>
              <a:buSzTx/>
              <a:buFont typeface="Wingdings 2"/>
              <a:buNone/>
              <a:defRPr sz="1800"/>
            </a:pPr>
            <a:r xmlns:a="http://schemas.openxmlformats.org/drawingml/2006/main">
              <a:t>Багатоволоконні нитки можуть бути покриті спеціальним складом, або звичайними, без покриття. Нитки, не покриті нічим, при потягуванні можуть травмувати тканини через свою ріжучу шорсткувату поверхню, як би «пропилюючи» матеріал. Через тканини нитки без покриття простягаються складніше, ніж нитки з покриттям. Більше того, вони викликають велику кровоточивість рани.</a:t>
            </a:r>
          </a:p>
          <a:p>
            <a:pPr>
              <a:lnSpc>
                <a:spcPct val="80000"/>
              </a:lnSpc>
              <a:spcBef>
                <a:spcPts val="400"/>
              </a:spcBef>
              <a:defRPr sz="1800"/>
            </a:pPr>
          </a:p>
          <a:p>
            <a:pPr xmlns:a="http://schemas.openxmlformats.org/drawingml/2006/main" marL="0" indent="0">
              <a:lnSpc>
                <a:spcPct val="80000"/>
              </a:lnSpc>
              <a:spcBef>
                <a:spcPts val="400"/>
              </a:spcBef>
              <a:buSzTx/>
              <a:buFont typeface="Wingdings 2"/>
              <a:buNone/>
              <a:defRPr sz="1800"/>
            </a:pPr>
            <a:r xmlns:a="http://schemas.openxmlformats.org/drawingml/2006/main">
              <a:t>Хірургічні нитки із покриттям називають комбінованими. Область застосування ниток з покриттям – набагато ширша завдяки кращим властивостям, ніж нитки без покриття.</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Класифікація шовного матеріалу</a:t>
            </a:r>
          </a:p>
        </p:txBody>
      </p:sp>
      <p:sp>
        <p:nvSpPr>
          <p:cNvPr id="249" name="Объект 2"/>
          <p:cNvSpPr txBox="1"/>
          <p:nvPr>
            <p:ph type="body" idx="1"/>
          </p:nvPr>
        </p:nvSpPr>
        <p:spPr>
          <a:xfrm>
            <a:off x="301752" y="1527047"/>
            <a:ext cx="8503920" cy="4572001"/>
          </a:xfrm>
          <a:prstGeom prst="rect">
            <a:avLst/>
          </a:prstGeom>
        </p:spPr>
        <p:txBody>
          <a:bodyPr/>
          <a:lstStyle/>
          <a:p>
            <a:pPr xmlns:a="http://schemas.openxmlformats.org/drawingml/2006/main" marL="0" indent="0">
              <a:lnSpc>
                <a:spcPct val="90000"/>
              </a:lnSpc>
              <a:spcBef>
                <a:spcPts val="500"/>
              </a:spcBef>
              <a:buSzTx/>
              <a:buFont typeface="Wingdings 2"/>
              <a:buNone/>
              <a:defRPr sz="2400"/>
            </a:pPr>
            <a:r xmlns:a="http://schemas.openxmlformats.org/drawingml/2006/main">
              <a:t>За матеріалом, з якого виготовляються хірургічні нитки, шовний матеріал поділяється на:</a:t>
            </a:r>
          </a:p>
          <a:p>
            <a:pPr xmlns:a="http://schemas.openxmlformats.org/drawingml/2006/main">
              <a:lnSpc>
                <a:spcPct val="90000"/>
              </a:lnSpc>
              <a:spcBef>
                <a:spcPts val="500"/>
              </a:spcBef>
              <a:defRPr sz="2400"/>
            </a:pPr>
            <a:r xmlns:a="http://schemas.openxmlformats.org/drawingml/2006/main">
              <a:t>Органічні природні – кетгут, шовк, льон, похідні целюлози – кацелон, окцелон, римін.</a:t>
            </a:r>
          </a:p>
          <a:p>
            <a:pPr xmlns:a="http://schemas.openxmlformats.org/drawingml/2006/main">
              <a:lnSpc>
                <a:spcPct val="90000"/>
              </a:lnSpc>
              <a:spcBef>
                <a:spcPts val="500"/>
              </a:spcBef>
              <a:defRPr sz="2400"/>
            </a:pPr>
            <a:r xmlns:a="http://schemas.openxmlformats.org/drawingml/2006/main">
              <a:t>Неорганічні природні – металева нитка зі сталі, платини, ніхрому.</a:t>
            </a:r>
          </a:p>
          <a:p>
            <a:pPr xmlns:a="http://schemas.openxmlformats.org/drawingml/2006/main">
              <a:lnSpc>
                <a:spcPct val="90000"/>
              </a:lnSpc>
              <a:spcBef>
                <a:spcPts val="500"/>
              </a:spcBef>
              <a:defRPr sz="2400"/>
            </a:pPr>
            <a:r xmlns:a="http://schemas.openxmlformats.org/drawingml/2006/main">
              <a:t>Штучні та синтетичні полімери – гомополімери, похідні полідіоксанону, поліефірні нитки, поліолефіни, фторполімери, полібутестер</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Класифікація шовного матеріалу</a:t>
            </a:r>
          </a:p>
        </p:txBody>
      </p:sp>
      <p:sp>
        <p:nvSpPr>
          <p:cNvPr id="252" name="Объект 2"/>
          <p:cNvSpPr txBox="1"/>
          <p:nvPr>
            <p:ph type="body" idx="1"/>
          </p:nvPr>
        </p:nvSpPr>
        <p:spPr>
          <a:xfrm>
            <a:off x="301752" y="1527047"/>
            <a:ext cx="8503920" cy="4572001"/>
          </a:xfrm>
          <a:prstGeom prst="rect">
            <a:avLst/>
          </a:prstGeom>
        </p:spPr>
        <p:txBody>
          <a:bodyPr/>
          <a:lstStyle/>
          <a:p>
            <a:pPr xmlns:a="http://schemas.openxmlformats.org/drawingml/2006/main" marL="0" indent="0">
              <a:spcBef>
                <a:spcPts val="700"/>
              </a:spcBef>
              <a:buSzTx/>
              <a:buFont typeface="Wingdings 2"/>
              <a:buNone/>
              <a:defRPr sz="3200"/>
            </a:pPr>
            <a:r xmlns:a="http://schemas.openxmlformats.org/drawingml/2006/main">
              <a:t>За своєю здатністю розсмоктуватись у тканинах, або до біодеструкції, хірургічні нитки діляться на:</a:t>
            </a:r>
          </a:p>
          <a:p>
            <a:pPr xmlns:a="http://schemas.openxmlformats.org/drawingml/2006/main">
              <a:spcBef>
                <a:spcPts val="700"/>
              </a:spcBef>
              <a:defRPr sz="3200"/>
            </a:pPr>
            <a:r xmlns:a="http://schemas.openxmlformats.org/drawingml/2006/main">
              <a:t>Повністю розсмоктуються.</a:t>
            </a:r>
          </a:p>
          <a:p>
            <a:pPr xmlns:a="http://schemas.openxmlformats.org/drawingml/2006/main">
              <a:spcBef>
                <a:spcPts val="700"/>
              </a:spcBef>
              <a:defRPr sz="3200"/>
            </a:pPr>
            <a:r xmlns:a="http://schemas.openxmlformats.org/drawingml/2006/main">
              <a:t>Умовно розсмоктуються.</a:t>
            </a:r>
          </a:p>
          <a:p>
            <a:pPr xmlns:a="http://schemas.openxmlformats.org/drawingml/2006/main">
              <a:spcBef>
                <a:spcPts val="700"/>
              </a:spcBef>
              <a:defRPr sz="3200"/>
            </a:pPr>
            <a:r xmlns:a="http://schemas.openxmlformats.org/drawingml/2006/main">
              <a:t>Нерозсмоктуються.</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Прямоугольник 2"/>
          <p:cNvSpPr txBox="1"/>
          <p:nvPr/>
        </p:nvSpPr>
        <p:spPr>
          <a:xfrm>
            <a:off x="369248" y="188640"/>
            <a:ext cx="6443031" cy="1120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Хірургічні нитки, що розсмоктуються:</a:t>
            </a:r>
          </a:p>
          <a:p>
            <a:pPr xmlns:a="http://schemas.openxmlformats.org/drawingml/2006/main">
              <a:defRPr sz="2400"/>
            </a:pPr>
            <a:r xmlns:a="http://schemas.openxmlformats.org/drawingml/2006/main">
              <a:t>- Кетгут.</a:t>
            </a:r>
          </a:p>
          <a:p>
            <a:pPr xmlns:a="http://schemas.openxmlformats.org/drawingml/2006/main">
              <a:defRPr sz="2400"/>
            </a:pPr>
            <a:r xmlns:a="http://schemas.openxmlformats.org/drawingml/2006/main">
              <a:t>- синтетичні нитки.</a:t>
            </a:r>
          </a:p>
        </p:txBody>
      </p:sp>
      <p:sp>
        <p:nvSpPr>
          <p:cNvPr id="255" name="Прямоугольник 3"/>
          <p:cNvSpPr txBox="1"/>
          <p:nvPr/>
        </p:nvSpPr>
        <p:spPr>
          <a:xfrm>
            <a:off x="369247" y="1388968"/>
            <a:ext cx="7901450" cy="3025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Кетгут хірургічний може бути простим чи хромованим. Кетгут виготовляють із серозних тканин корів, це – матеріал із натуральної сировини.</a:t>
            </a:r>
          </a:p>
          <a:p>
            <a:pPr xmlns:a="http://schemas.openxmlformats.org/drawingml/2006/main"/>
            <a:r xmlns:a="http://schemas.openxmlformats.org/drawingml/2006/main">
              <a:t>За термінами розсмоктування в тканинах людини кетгут може бути різним - наприклад, </a:t>
            </a:r>
            <a:r xmlns:a="http://schemas.openxmlformats.org/drawingml/2006/main">
              <a:rPr u="sng"/>
              <a:t>звичайний кетгут залишається міцним протягом одного тижня-10 днів, хромований - від 15 до 20 днів </a:t>
            </a:r>
            <a:r xmlns:a="http://schemas.openxmlformats.org/drawingml/2006/main">
              <a:t>. </a:t>
            </a:r>
            <a:r xmlns:a="http://schemas.openxmlformats.org/drawingml/2006/main">
              <a:rPr u="sng"/>
              <a:t>Цілком звичайний кетгу </a:t>
            </a:r>
            <a:r xmlns:a="http://schemas.openxmlformats.org/drawingml/2006/main">
              <a:t>т </a:t>
            </a:r>
            <a:r xmlns:a="http://schemas.openxmlformats.org/drawingml/2006/main">
              <a:rPr u="sng"/>
              <a:t>розсмоктується приблизно за два місяці - 70 днів, хромований - від 3 місяців до 100 днів. </a:t>
            </a:r>
            <a:r xmlns:a="http://schemas.openxmlformats.org/drawingml/2006/main">
              <a:t>Звичайно ж, у кожному конкретному організмі швидкість розсмоктування того чи іншого виду кетгуту буде різною – це залежить від стану людини, її ферментів у тканинах, а також від властивостей марки кетгуту.</a:t>
            </a:r>
          </a:p>
        </p:txBody>
      </p:sp>
      <p:pic>
        <p:nvPicPr>
          <p:cNvPr id="256" name="Рисунок 4" descr="Рисунок 4"/>
          <p:cNvPicPr>
            <a:picLocks noChangeAspect="1"/>
          </p:cNvPicPr>
          <p:nvPr/>
        </p:nvPicPr>
        <p:blipFill>
          <a:blip r:embed="rId2">
            <a:extLst/>
          </a:blip>
          <a:stretch>
            <a:fillRect/>
          </a:stretch>
        </p:blipFill>
        <p:spPr>
          <a:xfrm>
            <a:off x="5724128" y="4311708"/>
            <a:ext cx="2975373" cy="2279593"/>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Прямоугольник 2"/>
          <p:cNvSpPr txBox="1"/>
          <p:nvPr/>
        </p:nvSpPr>
        <p:spPr>
          <a:xfrm>
            <a:off x="297240" y="260647"/>
            <a:ext cx="6515039"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sz="2000" u="sng"/>
            </a:pPr>
            <a:r xmlns:a="http://schemas.openxmlformats.org/drawingml/2006/main">
              <a:t>Синтетичні </a:t>
            </a:r>
            <a:r xmlns:a="http://schemas.openxmlformats.org/drawingml/2006/main">
              <a:rPr b="0" u="none"/>
              <a:t>хірургічні нитки, що розсмоктуються, виготовляються з поліглікапрону, полігліколієвої кислоти або полідіаксонону.</a:t>
            </a:r>
          </a:p>
        </p:txBody>
      </p:sp>
      <p:sp>
        <p:nvSpPr>
          <p:cNvPr id="259" name="Прямоугольник 3"/>
          <p:cNvSpPr txBox="1"/>
          <p:nvPr/>
        </p:nvSpPr>
        <p:spPr>
          <a:xfrm>
            <a:off x="297239" y="1276310"/>
            <a:ext cx="8117474" cy="3025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Це також може бути мононіти і полінити, різних властивостей за терміном розсмоктування та за часом стримування тканин.</a:t>
            </a:r>
          </a:p>
          <a:p>
            <a:pPr/>
          </a:p>
          <a:p>
            <a:pPr xmlns:a="http://schemas.openxmlformats.org/drawingml/2006/main"/>
            <a:r xmlns:a="http://schemas.openxmlformats.org/drawingml/2006/main">
              <a:t>Синтетичні нитки, які </a:t>
            </a:r>
            <a:r xmlns:a="http://schemas.openxmlformats.org/drawingml/2006/main">
              <a:rPr u="sng"/>
              <a:t>швидко розсмоктуються (стримують рану до 10 днів, розсмоктуються повністю - за 40-45 днів), </a:t>
            </a:r>
            <a:r xmlns:a="http://schemas.openxmlformats.org/drawingml/2006/main">
              <a:t>частіше виготовляються методом плетіння з полігліколдіду або полігліколієвої кислоти.</a:t>
            </a:r>
          </a:p>
          <a:p>
            <a:pPr xmlns:a="http://schemas.openxmlformats.org/drawingml/2006/main"/>
            <a:r xmlns:a="http://schemas.openxmlformats.org/drawingml/2006/main">
              <a:t>Найчастіше такі нитки використовуються в дитячій хірургії, урології, загальної хірургії, пластичної хірургії.</a:t>
            </a:r>
          </a:p>
        </p:txBody>
      </p:sp>
      <p:sp>
        <p:nvSpPr>
          <p:cNvPr id="260" name="Прямоугольник 4"/>
          <p:cNvSpPr txBox="1"/>
          <p:nvPr/>
        </p:nvSpPr>
        <p:spPr>
          <a:xfrm>
            <a:off x="297239" y="4415632"/>
            <a:ext cx="8549522" cy="222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Синтетичні нитки, які мають </a:t>
            </a:r>
            <a:r xmlns:a="http://schemas.openxmlformats.org/drawingml/2006/main">
              <a:rPr u="sng"/>
              <a:t>середній термін розсмоктування </a:t>
            </a:r>
            <a:r xmlns:a="http://schemas.openxmlformats.org/drawingml/2006/main">
              <a:t>, можуть бути мононитками або плетеними.</a:t>
            </a:r>
          </a:p>
          <a:p>
            <a:pPr xmlns:a="http://schemas.openxmlformats.org/drawingml/2006/main">
              <a:defRPr u="sng"/>
            </a:pPr>
            <a:r xmlns:a="http://schemas.openxmlformats.org/drawingml/2006/main">
              <a:t>Термін підтримки рани у цієї групи ниток – до 28 днів, термін повного розсмоктування – від 60 до 90 днів </a:t>
            </a:r>
            <a:r xmlns:a="http://schemas.openxmlformats.org/drawingml/2006/main">
              <a:rPr u="none"/>
              <a:t>. Синтетичні хірургічні нитки середнього терміну розсмоктування використовують у різних галузях хірургії.Мононіті з цієї групи мають гірші маніпуляційні властивості, ніж полініті, можуть підтримувати рану до 21 дня, і повністю розсмоктуватися за 90-120 днів.</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Прямоугольник 1"/>
          <p:cNvSpPr txBox="1"/>
          <p:nvPr/>
        </p:nvSpPr>
        <p:spPr>
          <a:xfrm>
            <a:off x="482997" y="548679"/>
            <a:ext cx="7685426" cy="420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Синтетичні хірургічні нитки </a:t>
            </a:r>
            <a:r xmlns:a="http://schemas.openxmlformats.org/drawingml/2006/main">
              <a:rPr u="sng"/>
              <a:t>тривалого терміну розсмоктування </a:t>
            </a:r>
            <a:r xmlns:a="http://schemas.openxmlformats.org/drawingml/2006/main">
              <a:t>виготовляються із полідіаксанону.</a:t>
            </a:r>
          </a:p>
          <a:p>
            <a:pPr xmlns:a="http://schemas.openxmlformats.org/drawingml/2006/main">
              <a:defRPr sz="2400" u="sng"/>
            </a:pPr>
            <a:r xmlns:a="http://schemas.openxmlformats.org/drawingml/2006/main">
              <a:t>Стримування тканин на рановій поверхні цієї групи ниток – 40-50 днів. Цілком розсмоктуються дані нитки в період від 180 до 210 днів.</a:t>
            </a:r>
          </a:p>
          <a:p>
            <a:pPr>
              <a:defRPr sz="2400"/>
            </a:pPr>
          </a:p>
          <a:p>
            <a:pPr xmlns:a="http://schemas.openxmlformats.org/drawingml/2006/main">
              <a:defRPr sz="2400"/>
            </a:pPr>
            <a:r xmlns:a="http://schemas.openxmlformats.org/drawingml/2006/main">
              <a:t>Хірургічні нитки тривалого терміну розсмоктування з полімерів використовуються у загальній хірургії, травматології, торакальній хірургії, онкохірургії, щелепно-лицьовій хірургії.</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Прямоугольник 1"/>
          <p:cNvSpPr txBox="1"/>
          <p:nvPr/>
        </p:nvSpPr>
        <p:spPr>
          <a:xfrm>
            <a:off x="513263" y="332656"/>
            <a:ext cx="7325386" cy="2123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800"/>
            </a:pPr>
            <a:r xmlns:a="http://schemas.openxmlformats.org/drawingml/2006/main">
              <a:t>Нитки, що умовно розсмоктуються, виготовляють з:</a:t>
            </a:r>
          </a:p>
          <a:p>
            <a:pPr xmlns:a="http://schemas.openxmlformats.org/drawingml/2006/main" marL="457200" indent="-457200">
              <a:buSzPct val="100000"/>
              <a:buFont typeface="Arial"/>
              <a:buChar char="•"/>
              <a:defRPr sz="2800"/>
            </a:pPr>
            <a:r xmlns:a="http://schemas.openxmlformats.org/drawingml/2006/main">
              <a:t>Шовк.</a:t>
            </a:r>
          </a:p>
          <a:p>
            <a:pPr xmlns:a="http://schemas.openxmlformats.org/drawingml/2006/main" marL="457200" indent="-457200">
              <a:buSzPct val="100000"/>
              <a:buFont typeface="Arial"/>
              <a:buChar char="•"/>
              <a:defRPr sz="2800"/>
            </a:pPr>
            <a:r xmlns:a="http://schemas.openxmlformats.org/drawingml/2006/main">
              <a:t>Капрону, або поліаміду.</a:t>
            </a:r>
          </a:p>
          <a:p>
            <a:pPr xmlns:a="http://schemas.openxmlformats.org/drawingml/2006/main" marL="457200" indent="-457200">
              <a:buSzPct val="100000"/>
              <a:buFont typeface="Arial"/>
              <a:buChar char="•"/>
              <a:defRPr sz="2800"/>
            </a:pPr>
            <a:r xmlns:a="http://schemas.openxmlformats.org/drawingml/2006/main">
              <a:t>Поліуретану.</a:t>
            </a:r>
          </a:p>
        </p:txBody>
      </p:sp>
      <p:sp>
        <p:nvSpPr>
          <p:cNvPr id="265" name="Прямоугольник 2"/>
          <p:cNvSpPr txBox="1"/>
          <p:nvPr/>
        </p:nvSpPr>
        <p:spPr>
          <a:xfrm>
            <a:off x="369247" y="2924942"/>
            <a:ext cx="8117474" cy="317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sz="2400" u="sng"/>
            </a:pPr>
            <a:r xmlns:a="http://schemas.openxmlformats.org/drawingml/2006/main">
              <a:t>Шовк </a:t>
            </a:r>
            <a:r xmlns:a="http://schemas.openxmlformats.org/drawingml/2006/main">
              <a:rPr b="0" u="none"/>
              <a:t>вважається золотим стандартом у галузі оперативного лікування. Цей матеріал має міцність, м'якість, еластичність, на ньому можна зав'язувати два вузли. Але й ця нитка має мінуси – як і кетгут, він є органічним волокном, отже – рани, зашиті шовком, запалюються і нагноюються частіше. Шовк має швидкість розсмоктування у тканинах від півроку до року, тому його небажано використовувати під час протезування.</a:t>
            </a:r>
          </a:p>
        </p:txBody>
      </p:sp>
      <p:pic>
        <p:nvPicPr>
          <p:cNvPr id="266" name="Рисунок 3" descr="Рисунок 3"/>
          <p:cNvPicPr>
            <a:picLocks noChangeAspect="1"/>
          </p:cNvPicPr>
          <p:nvPr/>
        </p:nvPicPr>
        <p:blipFill>
          <a:blip r:embed="rId2">
            <a:extLst/>
          </a:blip>
          <a:stretch>
            <a:fillRect/>
          </a:stretch>
        </p:blipFill>
        <p:spPr>
          <a:xfrm>
            <a:off x="6300192" y="152208"/>
            <a:ext cx="2514812" cy="2607667"/>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Прямоугольник 1"/>
          <p:cNvSpPr txBox="1"/>
          <p:nvPr/>
        </p:nvSpPr>
        <p:spPr>
          <a:xfrm>
            <a:off x="441255" y="260647"/>
            <a:ext cx="8189482" cy="512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sz="2000" u="sng"/>
            </a:pPr>
            <a:r xmlns:a="http://schemas.openxmlformats.org/drawingml/2006/main">
              <a:t>Поліамідні хірургічні нитки, або капрон </a:t>
            </a:r>
            <a:r xmlns:a="http://schemas.openxmlformats.org/drawingml/2006/main">
              <a:rPr b="0" u="none"/>
              <a:t>, мають період розсмоктування в тканинах до 2-5 років. Вони мають багато мінусів – вони реактогенны, тканини реагують ними запаленням. Найбільш сприятливі сфери застосування ниток - хірургічна офтальмологія, зшивання судин, бронхів, апоневрозу, сухожиль.</a:t>
            </a:r>
            <a:endParaRPr xmlns:a="http://schemas.openxmlformats.org/drawingml/2006/main" b="0" u="none"/>
          </a:p>
          <a:p>
            <a:pPr>
              <a:defRPr sz="2000"/>
            </a:pPr>
          </a:p>
          <a:p>
            <a:pPr>
              <a:defRPr sz="2000"/>
            </a:pPr>
          </a:p>
          <a:p>
            <a:pPr xmlns:a="http://schemas.openxmlformats.org/drawingml/2006/main">
              <a:defRPr b="1" sz="2000" u="sng"/>
            </a:pPr>
            <a:r xmlns:a="http://schemas.openxmlformats.org/drawingml/2006/main">
              <a:t>Поліуретанова ефірна мононіт </a:t>
            </a:r>
            <a:r xmlns:a="http://schemas.openxmlformats.org/drawingml/2006/main">
              <a:rPr b="0" u="none"/>
              <a:t>має найкращі маніпуляційні властивості, порівняно з усіма іншими групами. Поліуретан дуже м'який і пластичний, не має пам'яті, його можна зав'язувати трьома вузлами. Ця нитка не є причиною запалень, вона не прорізає тканини навіть при набряку в ділянці рани. Ця нитка часто випускається зі спеціальними пристроями – кульками, які дозволяють хірургу обходитися без зав'язування вузликів. Застосовується поліуретанова нитка в оперативній гінекології, пластичній хірургії, травматології, судинної хірургії.</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Прямоугольник 1"/>
          <p:cNvSpPr txBox="1"/>
          <p:nvPr/>
        </p:nvSpPr>
        <p:spPr>
          <a:xfrm>
            <a:off x="513263" y="476672"/>
            <a:ext cx="6299018" cy="293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800"/>
            </a:pPr>
            <a:r xmlns:a="http://schemas.openxmlformats.org/drawingml/2006/main">
              <a:t>Нитки, що не розсмоктуються:</a:t>
            </a:r>
          </a:p>
          <a:p>
            <a:pPr xmlns:a="http://schemas.openxmlformats.org/drawingml/2006/main" marL="457200" indent="-457200">
              <a:buSzPct val="100000"/>
              <a:buFont typeface="Arial"/>
              <a:buChar char="•"/>
              <a:defRPr sz="2800"/>
            </a:pPr>
            <a:r xmlns:a="http://schemas.openxmlformats.org/drawingml/2006/main">
              <a:t>З поліестерних волокон (лавсани чи поліефіри).</a:t>
            </a:r>
          </a:p>
          <a:p>
            <a:pPr xmlns:a="http://schemas.openxmlformats.org/drawingml/2006/main" marL="457200" indent="-457200">
              <a:buSzPct val="100000"/>
              <a:buFont typeface="Arial"/>
              <a:buChar char="•"/>
              <a:defRPr sz="2800"/>
            </a:pPr>
            <a:r xmlns:a="http://schemas.openxmlformats.org/drawingml/2006/main">
              <a:t>З поліпропілену (поліолефінів).</a:t>
            </a:r>
          </a:p>
          <a:p>
            <a:pPr xmlns:a="http://schemas.openxmlformats.org/drawingml/2006/main" marL="457200" indent="-457200">
              <a:buSzPct val="100000"/>
              <a:buFont typeface="Arial"/>
              <a:buChar char="•"/>
              <a:defRPr sz="2800"/>
            </a:pPr>
            <a:r xmlns:a="http://schemas.openxmlformats.org/drawingml/2006/main">
              <a:t>З фторполімерів.</a:t>
            </a:r>
          </a:p>
          <a:p>
            <a:pPr xmlns:a="http://schemas.openxmlformats.org/drawingml/2006/main" marL="457200" indent="-457200">
              <a:buSzPct val="100000"/>
              <a:buFont typeface="Arial"/>
              <a:buChar char="•"/>
              <a:defRPr sz="2800"/>
            </a:pPr>
            <a:r xmlns:a="http://schemas.openxmlformats.org/drawingml/2006/main">
              <a:t>Зі сталі або титану.</a:t>
            </a:r>
          </a:p>
        </p:txBody>
      </p:sp>
      <p:pic>
        <p:nvPicPr>
          <p:cNvPr id="271" name="Рисунок 2" descr="Рисунок 2"/>
          <p:cNvPicPr>
            <a:picLocks noChangeAspect="1"/>
          </p:cNvPicPr>
          <p:nvPr/>
        </p:nvPicPr>
        <p:blipFill>
          <a:blip r:embed="rId2">
            <a:extLst/>
          </a:blip>
          <a:stretch>
            <a:fillRect/>
          </a:stretch>
        </p:blipFill>
        <p:spPr>
          <a:xfrm>
            <a:off x="4932040" y="3965435"/>
            <a:ext cx="3602984" cy="2383513"/>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Прямоугольник 1"/>
          <p:cNvSpPr txBox="1"/>
          <p:nvPr/>
        </p:nvSpPr>
        <p:spPr>
          <a:xfrm>
            <a:off x="369247" y="476672"/>
            <a:ext cx="7685426" cy="420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i="1" sz="2400"/>
            </a:pPr>
            <a:r xmlns:a="http://schemas.openxmlformats.org/drawingml/2006/main">
              <a:t>Поліестерні нитки </a:t>
            </a:r>
            <a:r xmlns:a="http://schemas.openxmlformats.org/drawingml/2006/main">
              <a:rPr b="0" i="0"/>
              <a:t>мають переваги перед поліамідними – вони менш реактивні у тканинах. В основному, ці нитки бувають плетеними і мають дуже великий запас міцності. Сьогодні ці нитки застосовуються в хірургії не так широко — здебільшого, в тих випадках, коли необхідно зшивати тканини, які будуть після операції перебувати у натягу, а також в ендоскопічних операціях. Області хірургії, де досі застосовується ця нитка -травматологія, кардіохірургія, ортопедія, загальна хірургія.</a:t>
            </a:r>
          </a:p>
        </p:txBody>
      </p:sp>
      <p:sp>
        <p:nvSpPr>
          <p:cNvPr id="274" name="Прямоугольник 2"/>
          <p:cNvSpPr txBox="1"/>
          <p:nvPr/>
        </p:nvSpPr>
        <p:spPr>
          <a:xfrm>
            <a:off x="369247" y="5000986"/>
            <a:ext cx="7685426" cy="777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i="1" sz="2400"/>
            </a:pPr>
            <a:r xmlns:a="http://schemas.openxmlformats.org/drawingml/2006/main">
              <a:t>Поліпропіленові (поліолефінові) нитки </a:t>
            </a:r>
            <a:r xmlns:a="http://schemas.openxmlformats.org/drawingml/2006/main">
              <a:rPr b="0" i="0"/>
              <a:t>– виключно у вигляді монониток.</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Прямоугольник 1"/>
          <p:cNvSpPr txBox="1"/>
          <p:nvPr/>
        </p:nvSpPr>
        <p:spPr>
          <a:xfrm>
            <a:off x="225232" y="332656"/>
            <a:ext cx="6587047"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cap="all"/>
            </a:lvl1pPr>
          </a:lstStyle>
          <a:p>
            <a:pPr xmlns:a="http://schemas.openxmlformats.org/drawingml/2006/main"/>
            <a:r xmlns:a="http://schemas.openxmlformats.org/drawingml/2006/main">
              <a:t>ПЕРЕВАГИ ПОЛІПРОПІЛЕНОВИХ ниток</a:t>
            </a:r>
          </a:p>
        </p:txBody>
      </p:sp>
      <p:sp>
        <p:nvSpPr>
          <p:cNvPr id="277" name="Прямоугольник 2"/>
          <p:cNvSpPr txBox="1"/>
          <p:nvPr/>
        </p:nvSpPr>
        <p:spPr>
          <a:xfrm>
            <a:off x="225232" y="836712"/>
            <a:ext cx="6587047" cy="115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Мають інертність у тканинах організму, вони не провокують запалення та нагноєння. Ці нитки ніколи не є причиною утворення лігатурних нориць.</a:t>
            </a:r>
          </a:p>
        </p:txBody>
      </p:sp>
      <p:sp>
        <p:nvSpPr>
          <p:cNvPr id="278" name="Прямоугольник 3"/>
          <p:cNvSpPr txBox="1"/>
          <p:nvPr/>
        </p:nvSpPr>
        <p:spPr>
          <a:xfrm>
            <a:off x="225232" y="2037040"/>
            <a:ext cx="6587047"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vl1pPr>
          </a:lstStyle>
          <a:p>
            <a:pPr xmlns:a="http://schemas.openxmlformats.org/drawingml/2006/main"/>
            <a:r xmlns:a="http://schemas.openxmlformats.org/drawingml/2006/main">
              <a:t>Недоліки поліпропіленових ниток</a:t>
            </a:r>
          </a:p>
        </p:txBody>
      </p:sp>
      <p:sp>
        <p:nvSpPr>
          <p:cNvPr id="279" name="Прямоугольник 4"/>
          <p:cNvSpPr txBox="1"/>
          <p:nvPr/>
        </p:nvSpPr>
        <p:spPr>
          <a:xfrm>
            <a:off x="369248" y="2564903"/>
            <a:ext cx="6443031" cy="891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Вони не розсмоктуються, а також мають погані маніпуляційні властивості, їх необхідно зав'язувати великою кількістю вузликів.</a:t>
            </a:r>
          </a:p>
        </p:txBody>
      </p:sp>
      <p:sp>
        <p:nvSpPr>
          <p:cNvPr id="280" name="Прямоугольник 5"/>
          <p:cNvSpPr txBox="1"/>
          <p:nvPr/>
        </p:nvSpPr>
        <p:spPr>
          <a:xfrm>
            <a:off x="369248" y="4088396"/>
            <a:ext cx="6533296" cy="1805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Поліпропіленові нитки застосовуються в загальній хірургії, онкохірургії, кардіосудинної хірургії,</a:t>
            </a:r>
          </a:p>
          <a:p>
            <a:pPr xmlns:a="http://schemas.openxmlformats.org/drawingml/2006/main">
              <a:defRPr sz="2400"/>
            </a:pPr>
            <a:r xmlns:a="http://schemas.openxmlformats.org/drawingml/2006/main">
              <a:t>травматології та ортопедії, торакальної хірургії, оперативної офтальмології</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Прямоугольник 1"/>
          <p:cNvSpPr txBox="1"/>
          <p:nvPr/>
        </p:nvSpPr>
        <p:spPr>
          <a:xfrm>
            <a:off x="297239" y="332655"/>
            <a:ext cx="8477514" cy="540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i="1" sz="2000"/>
            </a:pPr>
            <a:r xmlns:a="http://schemas.openxmlformats.org/drawingml/2006/main">
              <a:t>Фторполімерні нитки </a:t>
            </a:r>
            <a:r xmlns:a="http://schemas.openxmlformats.org/drawingml/2006/main">
              <a:rPr b="0" i="0"/>
              <a:t>– це останні винаходи у сфері медичних матеріалів. Дані хірургічні нитки мають велику міцність. Вони еластичні, гнучкі, м'які. За своєю міцністю вони схожі на поліпропіленові нитки, і тому застосовуються в тих же областях. Але у фторполімерних ниток є невелика, але перевага їх потрібно зав'язувати меншою кількістю вузлів.</a:t>
            </a:r>
            <a:endParaRPr xmlns:a="http://schemas.openxmlformats.org/drawingml/2006/main" b="0" i="0"/>
          </a:p>
          <a:p>
            <a:pPr>
              <a:defRPr b="1" i="1" sz="2000"/>
            </a:pPr>
          </a:p>
          <a:p>
            <a:pPr xmlns:a="http://schemas.openxmlformats.org/drawingml/2006/main">
              <a:defRPr b="1" i="1" sz="2000"/>
            </a:pPr>
            <a:r xmlns:a="http://schemas.openxmlformats.org/drawingml/2006/main">
              <a:t>Сталеві та титанові нитки </a:t>
            </a:r>
            <a:r xmlns:a="http://schemas.openxmlformats.org/drawingml/2006/main">
              <a:rPr b="0" i="0"/>
              <a:t>бувають, як у вигляді монониток, так і у вигляді плетених ниток. Використовуються до загальної хірургії, ортопедії, травматології. Крім того, плетена сталева нитка використовується для виготовлення електрода (кардіостимуляція) у кардіохірургії. Такий тип нитки має велику міцність, але слабке місце – місце з'єднання нитки з голкою. Якщо сталеву або титанову нитку вставляти в вушко голки, по-старому, то вона дуже травмуватиме тканини і сприятиме кровотечі та запаленню в рані. Більш сучасне використання сталевих ниток – коли вона вставляється прямо всередину хірургічної голки та обжимається у місці з'єднання для міцності.</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Прямоугольник 1"/>
          <p:cNvSpPr txBox="1"/>
          <p:nvPr/>
        </p:nvSpPr>
        <p:spPr>
          <a:xfrm>
            <a:off x="873303" y="764704"/>
            <a:ext cx="5938977" cy="4003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i="1" sz="2000"/>
            </a:pPr>
            <a:r xmlns:a="http://schemas.openxmlformats.org/drawingml/2006/main">
              <a:t>Розподіл хірургічних ниток за товщиною.</a:t>
            </a:r>
          </a:p>
          <a:p>
            <a:pPr xmlns:a="http://schemas.openxmlformats.org/drawingml/2006/main">
              <a:defRPr sz="2000"/>
            </a:pPr>
            <a:r xmlns:a="http://schemas.openxmlformats.org/drawingml/2006/main">
              <a:t>Для позначення розмірів ниток у хірургії служить метричний розмір кожного діаметра ниток, збільшений вдесятеро.</a:t>
            </a:r>
          </a:p>
          <a:p>
            <a:pPr xmlns:a="http://schemas.openxmlformats.org/drawingml/2006/main">
              <a:defRPr sz="2000"/>
            </a:pPr>
            <a:r xmlns:a="http://schemas.openxmlformats.org/drawingml/2006/main">
              <a:t>Товщина ниток 3-0 використовується для шкірних швів підшкірних швів.</a:t>
            </a:r>
          </a:p>
          <a:p>
            <a:pPr xmlns:a="http://schemas.openxmlformats.org/drawingml/2006/main">
              <a:defRPr sz="2000"/>
            </a:pPr>
            <a:r xmlns:a="http://schemas.openxmlformats.org/drawingml/2006/main">
              <a:t>5-0 – для швів на шкірі, пальцях, а також у дитячій хірургії.</a:t>
            </a:r>
          </a:p>
          <a:p>
            <a:pPr xmlns:a="http://schemas.openxmlformats.org/drawingml/2006/main">
              <a:defRPr sz="2000"/>
            </a:pPr>
            <a:r xmlns:a="http://schemas.openxmlformats.org/drawingml/2006/main">
              <a:t>2-0 – для судинних лігатур.</a:t>
            </a:r>
          </a:p>
          <a:p>
            <a:pPr xmlns:a="http://schemas.openxmlformats.org/drawingml/2006/main">
              <a:defRPr sz="2000"/>
            </a:pPr>
            <a:r xmlns:a="http://schemas.openxmlformats.org/drawingml/2006/main">
              <a:t>Від 0 до 2 – для м'язових швів.</a:t>
            </a:r>
          </a:p>
          <a:p>
            <a:pPr xmlns:a="http://schemas.openxmlformats.org/drawingml/2006/main">
              <a:defRPr sz="2000"/>
            </a:pPr>
            <a:r xmlns:a="http://schemas.openxmlformats.org/drawingml/2006/main">
              <a:t>1-3 – для фасціальних швів.</a:t>
            </a:r>
          </a:p>
          <a:p>
            <a:pPr xmlns:a="http://schemas.openxmlformats.org/drawingml/2006/main">
              <a:defRPr sz="2000"/>
            </a:pPr>
            <a:r xmlns:a="http://schemas.openxmlformats.org/drawingml/2006/main">
              <a:t>Від 5-0 до 7-0 – для швів на судинах.</a:t>
            </a:r>
          </a:p>
          <a:p>
            <a:pPr xmlns:a="http://schemas.openxmlformats.org/drawingml/2006/main">
              <a:defRPr sz="2000"/>
            </a:pPr>
            <a:r xmlns:a="http://schemas.openxmlformats.org/drawingml/2006/main">
              <a:t>Від 8-0 до 10-0 – для швів на нервових тканинах.</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Методи реконструкції</a:t>
            </a:r>
          </a:p>
        </p:txBody>
      </p:sp>
      <p:sp>
        <p:nvSpPr>
          <p:cNvPr id="287" name="Объект 2"/>
          <p:cNvSpPr txBox="1"/>
          <p:nvPr>
            <p:ph type="body" idx="1"/>
          </p:nvPr>
        </p:nvSpPr>
        <p:spPr>
          <a:xfrm>
            <a:off x="301752" y="1527047"/>
            <a:ext cx="8503920" cy="4572001"/>
          </a:xfrm>
          <a:prstGeom prst="rect">
            <a:avLst/>
          </a:prstGeom>
        </p:spPr>
        <p:txBody>
          <a:bodyPr/>
          <a:lstStyle/>
          <a:p>
            <a:pPr xmlns:a="http://schemas.openxmlformats.org/drawingml/2006/main" marL="0" indent="0">
              <a:buSzTx/>
              <a:buFont typeface="Wingdings 2"/>
              <a:buNone/>
            </a:pPr>
            <a:r xmlns:a="http://schemas.openxmlformats.org/drawingml/2006/main">
              <a:t>I. З використанням місцевих кісткових тканин</a:t>
            </a:r>
          </a:p>
          <a:p>
            <a:pPr xmlns:a="http://schemas.openxmlformats.org/drawingml/2006/main"/>
            <a:r xmlns:a="http://schemas.openxmlformats.org/drawingml/2006/main">
              <a:t>Сендвіч-пластика</a:t>
            </a:r>
          </a:p>
          <a:p>
            <a:pPr xmlns:a="http://schemas.openxmlformats.org/drawingml/2006/main"/>
            <a:r xmlns:a="http://schemas.openxmlformats.org/drawingml/2006/main">
              <a:t>Розщеплення альвеолярного гребеня</a:t>
            </a:r>
          </a:p>
          <a:p>
            <a:pPr xmlns:a="http://schemas.openxmlformats.org/drawingml/2006/main"/>
            <a:r xmlns:a="http://schemas.openxmlformats.org/drawingml/2006/main">
              <a:t>Дистракційний остеогенез</a:t>
            </a:r>
          </a:p>
          <a:p>
            <a:pPr xmlns:a="http://schemas.openxmlformats.org/drawingml/2006/main" marL="0" indent="0">
              <a:buSzTx/>
              <a:buFont typeface="Wingdings 2"/>
              <a:buNone/>
            </a:pPr>
            <a:r xmlns:a="http://schemas.openxmlformats.org/drawingml/2006/main">
              <a:t>ІІ. З використанням трансплантатів</a:t>
            </a:r>
          </a:p>
          <a:p>
            <a:pPr xmlns:a="http://schemas.openxmlformats.org/drawingml/2006/main" marL="0" indent="0">
              <a:buSzTx/>
              <a:buFont typeface="Wingdings 2"/>
              <a:buNone/>
            </a:pPr>
            <a:r xmlns:a="http://schemas.openxmlformats.org/drawingml/2006/main">
              <a:t>ІІІ. З використанням біокомпозиційних матеріалів</a:t>
            </a:r>
          </a:p>
          <a:p>
            <a:pPr xmlns:a="http://schemas.openxmlformats.org/drawingml/2006/main" marL="0" indent="0">
              <a:buSzTx/>
              <a:buFont typeface="Wingdings 2"/>
              <a:buNone/>
            </a:pPr>
            <a:r xmlns:a="http://schemas.openxmlformats.org/drawingml/2006/main">
              <a:t>- синус-ліфтінг</a:t>
            </a:r>
            <a:br xmlns:a="http://schemas.openxmlformats.org/drawingml/2006/main"/>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Сендвіч-пластика</a:t>
            </a:r>
          </a:p>
        </p:txBody>
      </p:sp>
      <p:sp>
        <p:nvSpPr>
          <p:cNvPr id="290" name="TextBox 2"/>
          <p:cNvSpPr txBox="1"/>
          <p:nvPr/>
        </p:nvSpPr>
        <p:spPr>
          <a:xfrm>
            <a:off x="225233" y="1412777"/>
            <a:ext cx="6245264" cy="4892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Цей метод застосовується для реконструкції альвеолярної частини нижньої щелепи при вертикальній атрофії. Недостатня висота кістки ускладнює встановлення імплантатів або унеможливлює.</a:t>
            </a:r>
          </a:p>
          <a:p>
            <a:pPr/>
          </a:p>
          <a:p>
            <a:pPr xmlns:a="http://schemas.openxmlformats.org/drawingml/2006/main"/>
            <a:r xmlns:a="http://schemas.openxmlformats.org/drawingml/2006/main">
              <a:t>На нижній щелепі для подолання анатомічних обмежень, зокрема з боку нижньощелепного каналу, можуть бути використані мембрана з титановим посиленням, аутогенна кістка або замінники кістки, дистракційний остеогенез, вертикальна спрямована кісткова регенерація, трансплантація аутогенних кісткових блоків, і імплантатів.</a:t>
            </a:r>
          </a:p>
          <a:p>
            <a:pPr/>
          </a:p>
          <a:p>
            <a:pPr xmlns:a="http://schemas.openxmlformats.org/drawingml/2006/main"/>
            <a:r xmlns:a="http://schemas.openxmlformats.org/drawingml/2006/main">
              <a:t>Спочатку метод застосовувався для усунення резорбції кісткової тканини передньому відділі НЧ. Ряд авторів відзначають позитивні результати застосування сендвіч-пластики у бокових ділянках НЧ.</a:t>
            </a:r>
          </a:p>
        </p:txBody>
      </p:sp>
      <p:pic>
        <p:nvPicPr>
          <p:cNvPr id="291" name="Рисунок 3" descr="Рисунок 3"/>
          <p:cNvPicPr>
            <a:picLocks noChangeAspect="1"/>
          </p:cNvPicPr>
          <p:nvPr/>
        </p:nvPicPr>
        <p:blipFill>
          <a:blip r:embed="rId2">
            <a:extLst/>
          </a:blip>
          <a:stretch>
            <a:fillRect/>
          </a:stretch>
        </p:blipFill>
        <p:spPr>
          <a:xfrm>
            <a:off x="5940152" y="1196751"/>
            <a:ext cx="3100389" cy="1762126"/>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TextBox 1"/>
          <p:cNvSpPr txBox="1"/>
          <p:nvPr/>
        </p:nvSpPr>
        <p:spPr>
          <a:xfrm>
            <a:off x="395535" y="404663"/>
            <a:ext cx="3744418" cy="3834766"/>
          </a:xfrm>
          <a:prstGeom prst="rect">
            <a:avLst/>
          </a:prstGeom>
          <a:solidFill>
            <a:srgbClr val="D5DFDF"/>
          </a:solidFill>
          <a:ln>
            <a:solidFill>
              <a:schemeClr val="accent3"/>
            </a:solidFill>
          </a:ln>
          <a:effectLst>
            <a:outerShdw sx="100000" sy="100000" kx="0" ky="0" algn="b" rotWithShape="0" blurRad="50800" dist="254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Вперше методику сендвіч-остеотомії у поєднанні з аутогенними кістковими блоками описав D. Schettler у 1976 році. Дана методика передбачала проведення одного горизонтального і двох вертикальних розпилів в області між отворами підборіддя, коронарне зміщення кісткового блоку і введення в отриманий отвір аутогенного кісткового трансплантата.</a:t>
            </a:r>
          </a:p>
        </p:txBody>
      </p:sp>
      <p:sp>
        <p:nvSpPr>
          <p:cNvPr id="294" name="TextBox 2"/>
          <p:cNvSpPr txBox="1"/>
          <p:nvPr/>
        </p:nvSpPr>
        <p:spPr>
          <a:xfrm>
            <a:off x="4283967" y="404663"/>
            <a:ext cx="4248474" cy="3568066"/>
          </a:xfrm>
          <a:prstGeom prst="rect">
            <a:avLst/>
          </a:prstGeom>
          <a:solidFill>
            <a:srgbClr val="D5DFDF"/>
          </a:solidFill>
          <a:ln>
            <a:solidFill>
              <a:schemeClr val="accent3"/>
            </a:solidFill>
          </a:ln>
          <a:effectLst>
            <a:outerShdw sx="100000" sy="100000" kx="0" ky="0" algn="b" rotWithShape="0" blurRad="50800" dist="254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Панін розробив методику математичного планування операції сендвіч-пластики. Рівень усунення кісткового клаптя розраховується заздалегідь з урахуванням розмірів, форми та положення майбутніх ортопедичних конструкцій, міжокклзійних взаємин. Це дозволяє максимально точно змоделювати кісткову «основу», покращивши прогноз лікування паієнтів із застосуванням дентальних імплантатів.</a:t>
            </a:r>
          </a:p>
        </p:txBody>
      </p:sp>
      <p:sp>
        <p:nvSpPr>
          <p:cNvPr id="295" name="TextBox 3"/>
          <p:cNvSpPr txBox="1"/>
          <p:nvPr/>
        </p:nvSpPr>
        <p:spPr>
          <a:xfrm>
            <a:off x="395535" y="4581128"/>
            <a:ext cx="7776866" cy="1167766"/>
          </a:xfrm>
          <a:prstGeom prst="rect">
            <a:avLst/>
          </a:prstGeom>
          <a:solidFill>
            <a:srgbClr val="D5DFDF"/>
          </a:solidFill>
          <a:ln>
            <a:solidFill>
              <a:schemeClr val="accent3"/>
            </a:solidFill>
          </a:ln>
          <a:effectLst>
            <a:outerShdw sx="100000" sy="100000" kx="0" ky="0" algn="b" rotWithShape="0" blurRad="50800" dist="254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Велику роль успіху реконструкції та наступної імплантації грає кількість кісткової тканини над нижньощелепним каналом. Невелика висота кістки над нижньощелепним каналом може бути причиною парестезії у післяопераційному періоді.</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Текст 1"/>
          <p:cNvSpPr txBox="1"/>
          <p:nvPr>
            <p:ph type="body" sz="quarter" idx="1"/>
          </p:nvPr>
        </p:nvSpPr>
        <p:spPr>
          <a:xfrm>
            <a:off x="301752" y="1523999"/>
            <a:ext cx="4040188" cy="732976"/>
          </a:xfrm>
          <a:prstGeom prst="rect">
            <a:avLst/>
          </a:prstGeom>
        </p:spPr>
        <p:txBody>
          <a:bodyPr/>
          <a:lstStyle/>
          <a:p>
            <a:pPr xmlns:a="http://schemas.openxmlformats.org/drawingml/2006/main"/>
            <a:r xmlns:a="http://schemas.openxmlformats.org/drawingml/2006/main">
              <a:t>Переваги СП</a:t>
            </a:r>
          </a:p>
        </p:txBody>
      </p:sp>
      <p:sp>
        <p:nvSpPr>
          <p:cNvPr id="298" name="Текст 2"/>
          <p:cNvSpPr/>
          <p:nvPr>
            <p:ph type="body" idx="21"/>
          </p:nvPr>
        </p:nvSpPr>
        <p:spPr>
          <a:prstGeom prst="rect">
            <a:avLst/>
          </a:prstGeom>
          <a:extLst>
            <a:ext uri="{C572A759-6A51-4108-AA02-DFA0A04FC94B}">
              <ma14:wrappingTextBoxFlag xmlns:ma14="http://schemas.microsoft.com/office/mac/drawingml/2011/main" val="1"/>
            </a:ext>
          </a:extLst>
        </p:spPr>
        <p:txBody>
          <a:bodyPr/>
          <a:lstStyle>
            <a:lvl1pPr marL="0" indent="0">
              <a:spcBef>
                <a:spcPts val="500"/>
              </a:spcBef>
              <a:buClrTx/>
              <a:buSzTx/>
              <a:buNone/>
              <a:defRPr b="1" sz="2200">
                <a:solidFill>
                  <a:srgbClr val="FFFFFF"/>
                </a:solidFill>
              </a:defRPr>
            </a:lvl1pPr>
          </a:lstStyle>
          <a:p>
            <a:pPr xmlns:a="http://schemas.openxmlformats.org/drawingml/2006/main"/>
            <a:r xmlns:a="http://schemas.openxmlformats.org/drawingml/2006/main">
              <a:t>Недоліки СП</a:t>
            </a:r>
          </a:p>
        </p:txBody>
      </p:sp>
      <p:sp>
        <p:nvSpPr>
          <p:cNvPr id="299" name="Объект 3"/>
          <p:cNvSpPr txBox="1"/>
          <p:nvPr/>
        </p:nvSpPr>
        <p:spPr>
          <a:xfrm>
            <a:off x="347472" y="2471382"/>
            <a:ext cx="3950208" cy="381840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xmlns:a="http://schemas.openxmlformats.org/drawingml/2006/main" marL="274320" indent="-274320">
              <a:lnSpc>
                <a:spcPct val="80000"/>
              </a:lnSpc>
              <a:spcBef>
                <a:spcPts val="400"/>
              </a:spcBef>
              <a:buClr>
                <a:schemeClr val="accent1"/>
              </a:buClr>
              <a:buSzPct val="85000"/>
              <a:buChar char="●"/>
            </a:pPr>
            <a:r xmlns:a="http://schemas.openxmlformats.org/drawingml/2006/main">
              <a:t>Метод досить передбачуваний щодо одержуваних результатів. Наприклад, порівняно з дистракційним остеогенезом відзначається відсутність усунення кісткового фрагмента, розбіжності країв рани та нестабільності дистракційного апарату.</a:t>
            </a:r>
          </a:p>
          <a:p>
            <a:pPr xmlns:a="http://schemas.openxmlformats.org/drawingml/2006/main" marL="274320" indent="-274320">
              <a:lnSpc>
                <a:spcPct val="80000"/>
              </a:lnSpc>
              <a:spcBef>
                <a:spcPts val="400"/>
              </a:spcBef>
              <a:buClr>
                <a:schemeClr val="accent1"/>
              </a:buClr>
              <a:buSzPct val="85000"/>
              <a:buChar char="●"/>
            </a:pPr>
            <a:r xmlns:a="http://schemas.openxmlformats.org/drawingml/2006/main">
              <a:t>У порівнянні з трансплантацією кісткових аутогенних блоків відзначається менша резорбція</a:t>
            </a:r>
          </a:p>
          <a:p>
            <a:pPr xmlns:a="http://schemas.openxmlformats.org/drawingml/2006/main" marL="274320" indent="-274320">
              <a:lnSpc>
                <a:spcPct val="80000"/>
              </a:lnSpc>
              <a:spcBef>
                <a:spcPts val="400"/>
              </a:spcBef>
              <a:buClr>
                <a:schemeClr val="accent1"/>
              </a:buClr>
              <a:buSzPct val="85000"/>
              <a:buChar char="●"/>
            </a:pPr>
            <a:r xmlns:a="http://schemas.openxmlformats.org/drawingml/2006/main">
              <a:t>Ушивання рани не утруднене, здійснюється без натягу</a:t>
            </a:r>
          </a:p>
        </p:txBody>
      </p:sp>
      <p:sp>
        <p:nvSpPr>
          <p:cNvPr id="300" name="Объект 4"/>
          <p:cNvSpPr txBox="1"/>
          <p:nvPr/>
        </p:nvSpPr>
        <p:spPr>
          <a:xfrm>
            <a:off x="4846319" y="2471383"/>
            <a:ext cx="3947162" cy="382219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marL="274320" indent="-274320">
              <a:spcBef>
                <a:spcPts val="600"/>
              </a:spcBef>
              <a:buClr>
                <a:schemeClr val="accent1"/>
              </a:buClr>
              <a:buSzPct val="85000"/>
              <a:buChar char="●"/>
              <a:defRPr sz="2700"/>
            </a:lvl1pPr>
          </a:lstStyle>
          <a:p>
            <a:pPr xmlns:a="http://schemas.openxmlformats.org/drawingml/2006/main"/>
            <a:r xmlns:a="http://schemas.openxmlformats.org/drawingml/2006/main">
              <a:t>Мінімальне збільшення товщини гребеня</a:t>
            </a:r>
          </a:p>
        </p:txBody>
      </p:sp>
      <p:sp>
        <p:nvSpPr>
          <p:cNvPr id="301" name="Заголовок 5"/>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Сендвіч-пластика</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Розщеплення альвеолярного гребеня</a:t>
            </a:r>
          </a:p>
        </p:txBody>
      </p:sp>
      <p:sp>
        <p:nvSpPr>
          <p:cNvPr id="304" name="TextBox 2"/>
          <p:cNvSpPr txBox="1"/>
          <p:nvPr/>
        </p:nvSpPr>
        <p:spPr>
          <a:xfrm>
            <a:off x="335292" y="1412775"/>
            <a:ext cx="8117474" cy="5158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Первинна стабілізація імплантату найчастіше неможлива у разі </a:t>
            </a:r>
            <a:r xmlns:a="http://schemas.openxmlformats.org/drawingml/2006/main">
              <a:rPr u="sng"/>
              <a:t>вузького альвеолярного гребеня.</a:t>
            </a:r>
            <a:endParaRPr xmlns:a="http://schemas.openxmlformats.org/drawingml/2006/main" u="sng"/>
          </a:p>
          <a:p>
            <a:pPr>
              <a:defRPr u="sng"/>
            </a:pPr>
          </a:p>
          <a:p>
            <a:pPr xmlns:a="http://schemas.openxmlformats.org/drawingml/2006/main"/>
            <a:r xmlns:a="http://schemas.openxmlformats.org/drawingml/2006/main">
              <a:t>Усунути горизонтальний дефіцит кісткової тканини альвеолярного відростка верхньої щелепи та альвеолярної частини нижньої щелепи можна за рахунок розщеплення або розширення кістки, і таким чином досягти достатньої ширини для препарування імплантаційного ложа.</a:t>
            </a:r>
          </a:p>
          <a:p>
            <a:pPr/>
          </a:p>
          <a:p>
            <a:pPr xmlns:a="http://schemas.openxmlformats.org/drawingml/2006/main">
              <a:defRPr b="1"/>
            </a:pPr>
            <a:r xmlns:a="http://schemas.openxmlformats.org/drawingml/2006/main">
              <a:t>Суть методу </a:t>
            </a:r>
            <a:r xmlns:a="http://schemas.openxmlformats.org/drawingml/2006/main">
              <a:rPr b="0"/>
              <a:t>полягає в </a:t>
            </a:r>
            <a:r xmlns:a="http://schemas.openxmlformats.org/drawingml/2006/main">
              <a:rPr b="0" i="1" u="sng"/>
              <a:t>поздовжній остеотомії альвеолярного гребеня в сагітальній площині за допомогою спеціальних інструментів </a:t>
            </a:r>
            <a:r xmlns:a="http://schemas.openxmlformats.org/drawingml/2006/main">
              <a:rPr b="0" u="sng"/>
              <a:t>, </a:t>
            </a:r>
            <a:r xmlns:a="http://schemas.openxmlformats.org/drawingml/2006/main">
              <a:rPr b="0"/>
              <a:t>які встановлюють між двома кортикальними пластинами і якими поступово розширюють альвеолярну частину щелепи, переміщуючи вестибулярно щісну кортикальну пластину з частиною губчастої речовини, що через 4-6 міс встановити дентальні імплантати стандартного діаметра. Вестибулярна кортикальна пластина надламується за типом «зеленої гілки», а простір, що утворився між кортикальними пластинами заповнюється алогенними, алопластичними або аутогенними кістковими матеріалами.</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Показання</a:t>
            </a:r>
          </a:p>
        </p:txBody>
      </p:sp>
      <p:sp>
        <p:nvSpPr>
          <p:cNvPr id="307" name="TextBox 2"/>
          <p:cNvSpPr txBox="1"/>
          <p:nvPr/>
        </p:nvSpPr>
        <p:spPr>
          <a:xfrm>
            <a:off x="441255" y="1556791"/>
            <a:ext cx="7469402" cy="374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marL="514350" indent="-514350">
              <a:buSzPct val="100000"/>
              <a:buAutoNum type="arabicPeriod" startAt="1"/>
              <a:defRPr sz="2800"/>
            </a:pPr>
            <a:r xmlns:a="http://schemas.openxmlformats.org/drawingml/2006/main">
              <a:t>Достатня вертикальна висота кістки;</a:t>
            </a:r>
          </a:p>
          <a:p>
            <a:pPr xmlns:a="http://schemas.openxmlformats.org/drawingml/2006/main" marL="514350" indent="-514350">
              <a:buSzPct val="100000"/>
              <a:buAutoNum type="arabicPeriod" startAt="1"/>
              <a:defRPr sz="2800"/>
            </a:pPr>
            <a:r xmlns:a="http://schemas.openxmlformats.org/drawingml/2006/main">
              <a:t>Атрофія альвеолярного відростка верхньої щелепи та атрофія альвеолярної частини нижньої щелепи у горизонтальній площині за наявності вузького гребеня з досить широкою основою;</a:t>
            </a:r>
          </a:p>
          <a:p>
            <a:pPr xmlns:a="http://schemas.openxmlformats.org/drawingml/2006/main" marL="514350" indent="-514350">
              <a:buSzPct val="100000"/>
              <a:buAutoNum type="arabicPeriod" startAt="1"/>
              <a:defRPr sz="2800"/>
            </a:pPr>
            <a:r xmlns:a="http://schemas.openxmlformats.org/drawingml/2006/main">
              <a:t>Наявність губчастої кістки між двома кортикальними пластинами.</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Прямоугольник 2"/>
          <p:cNvSpPr txBox="1"/>
          <p:nvPr/>
        </p:nvSpPr>
        <p:spPr>
          <a:xfrm>
            <a:off x="441256" y="1628799"/>
            <a:ext cx="8189481"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lgn="ctr">
              <a:defRPr b="1" spc="100" sz="3200">
                <a:ln w="18000" cap="flat">
                  <a:solidFill>
                    <a:srgbClr val="000000"/>
                  </a:solidFill>
                  <a:prstDash val="solid"/>
                  <a:round/>
                </a:ln>
                <a:solidFill>
                  <a:srgbClr val="000000">
                    <a:alpha val="5700"/>
                  </a:srgbClr>
                </a:solidFill>
                <a:effectLst>
                  <a:outerShdw sx="100000" sy="100000" kx="0" ky="0" algn="b" rotWithShape="0" blurRad="25400" dist="20000" dir="16020000">
                    <a:srgbClr val="1F0903">
                      <a:alpha val="60000"/>
                    </a:srgbClr>
                  </a:outerShdw>
                </a:effectLst>
              </a:defRPr>
            </a:pPr>
            <a:r xmlns:a="http://schemas.openxmlformats.org/drawingml/2006/main">
              <a:t>Ширина альвеолярного гребеня винна</a:t>
            </a:r>
          </a:p>
          <a:p>
            <a:pPr xmlns:a="http://schemas.openxmlformats.org/drawingml/2006/main" algn="ctr">
              <a:defRPr b="1" spc="100" sz="3200">
                <a:ln w="18000" cap="flat">
                  <a:solidFill>
                    <a:srgbClr val="000000"/>
                  </a:solidFill>
                  <a:prstDash val="solid"/>
                  <a:round/>
                </a:ln>
                <a:solidFill>
                  <a:srgbClr val="000000">
                    <a:alpha val="5700"/>
                  </a:srgbClr>
                </a:solidFill>
                <a:effectLst>
                  <a:outerShdw sx="100000" sy="100000" kx="0" ky="0" algn="b" rotWithShape="0" blurRad="25400" dist="20000" dir="16020000">
                    <a:srgbClr val="1F0903">
                      <a:alpha val="60000"/>
                    </a:srgbClr>
                  </a:outerShdw>
                </a:effectLst>
              </a:defRPr>
            </a:pPr>
            <a:r xmlns:a="http://schemas.openxmlformats.org/drawingml/2006/main">
              <a:t>бути не менше 3 мм, у тому числі утримувати</a:t>
            </a:r>
          </a:p>
          <a:p>
            <a:pPr xmlns:a="http://schemas.openxmlformats.org/drawingml/2006/main" algn="ctr">
              <a:defRPr b="1" spc="100" sz="3200">
                <a:ln w="18000" cap="flat">
                  <a:solidFill>
                    <a:srgbClr val="000000"/>
                  </a:solidFill>
                  <a:prstDash val="solid"/>
                  <a:round/>
                </a:ln>
                <a:solidFill>
                  <a:srgbClr val="000000">
                    <a:alpha val="5700"/>
                  </a:srgbClr>
                </a:solidFill>
                <a:effectLst>
                  <a:outerShdw sx="100000" sy="100000" kx="0" ky="0" algn="b" rotWithShape="0" blurRad="25400" dist="20000" dir="16020000">
                    <a:srgbClr val="1F0903">
                      <a:alpha val="60000"/>
                    </a:srgbClr>
                  </a:outerShdw>
                </a:effectLst>
              </a:defRPr>
            </a:pPr>
            <a:r xmlns:a="http://schemas.openxmlformats.org/drawingml/2006/main">
              <a:t>не менше 1 мм губчастого шару</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Заголовок 1"/>
          <p:cNvSpPr txBox="1"/>
          <p:nvPr>
            <p:ph type="title"/>
          </p:nvPr>
        </p:nvSpPr>
        <p:spPr>
          <a:xfrm>
            <a:off x="301752" y="228599"/>
            <a:ext cx="8534401" cy="758954"/>
          </a:xfrm>
          <a:prstGeom prst="rect">
            <a:avLst/>
          </a:prstGeom>
        </p:spPr>
        <p:txBody>
          <a:bodyPr/>
          <a:lstStyle/>
          <a:p>
            <a:pPr/>
          </a:p>
        </p:txBody>
      </p:sp>
      <p:sp>
        <p:nvSpPr>
          <p:cNvPr id="312" name="TextBox 2"/>
          <p:cNvSpPr txBox="1"/>
          <p:nvPr/>
        </p:nvSpPr>
        <p:spPr>
          <a:xfrm>
            <a:off x="369247" y="1556792"/>
            <a:ext cx="7541410" cy="420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При розширенні АГ використовується потенціал загоєння альвеолярної кістки та окістя. Простір, що утворюється після хірургічного втручання на артеріальну гіпертензію, заповнюється новою кісткою, багатою на остеоцити.</a:t>
            </a:r>
          </a:p>
          <a:p>
            <a:pPr>
              <a:defRPr sz="2400"/>
            </a:pPr>
          </a:p>
          <a:p>
            <a:pPr xmlns:a="http://schemas.openxmlformats.org/drawingml/2006/main">
              <a:defRPr sz="2400"/>
            </a:pPr>
            <a:r xmlns:a="http://schemas.openxmlformats.org/drawingml/2006/main">
              <a:t>Через 1 рік функціонального навантаження новостворена кістка повністю мінералізується і відзначається повна остеоінтеграція імплантатів, що було продемонстровано в ході експериментальних випробувань та клінічних досліджень.</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TextBox 1"/>
          <p:cNvSpPr txBox="1"/>
          <p:nvPr/>
        </p:nvSpPr>
        <p:spPr>
          <a:xfrm>
            <a:off x="369247" y="404663"/>
            <a:ext cx="7253378" cy="4549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Ф. Браві вважає, що період загоєння при використанні методу розширення становить 2-4міс, що менше в порівнянні з іншими способами збільшення обсягу кістки.</a:t>
            </a:r>
          </a:p>
          <a:p>
            <a:pPr>
              <a:defRPr sz="2400"/>
            </a:pPr>
          </a:p>
          <a:p>
            <a:pPr xmlns:a="http://schemas.openxmlformats.org/drawingml/2006/main">
              <a:defRPr sz="2400"/>
            </a:pPr>
            <a:r xmlns:a="http://schemas.openxmlformats.org/drawingml/2006/main">
              <a:t>Випадки неспроможності трапляються рідко і відбуваються у репаративну фазу остеоінтеграції.</a:t>
            </a:r>
          </a:p>
          <a:p>
            <a:pPr>
              <a:defRPr sz="2400"/>
            </a:pPr>
          </a:p>
          <a:p>
            <a:pPr xmlns:a="http://schemas.openxmlformats.org/drawingml/2006/main">
              <a:defRPr sz="2400"/>
            </a:pPr>
            <a:r xmlns:a="http://schemas.openxmlformats.org/drawingml/2006/main">
              <a:t>Метод розширення АГ дозволяє встановлювати імплантати більшого діаметра оптимальному положенні з погляду наступного протезування.</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Текст 1"/>
          <p:cNvSpPr txBox="1"/>
          <p:nvPr>
            <p:ph type="body" sz="quarter" idx="1"/>
          </p:nvPr>
        </p:nvSpPr>
        <p:spPr>
          <a:xfrm>
            <a:off x="301752" y="1523999"/>
            <a:ext cx="4040188" cy="732976"/>
          </a:xfrm>
          <a:prstGeom prst="rect">
            <a:avLst/>
          </a:prstGeom>
        </p:spPr>
        <p:txBody>
          <a:bodyPr/>
          <a:lstStyle/>
          <a:p>
            <a:pPr xmlns:a="http://schemas.openxmlformats.org/drawingml/2006/main"/>
            <a:r xmlns:a="http://schemas.openxmlformats.org/drawingml/2006/main">
              <a:t>Переваги</a:t>
            </a:r>
          </a:p>
        </p:txBody>
      </p:sp>
      <p:sp>
        <p:nvSpPr>
          <p:cNvPr id="317" name="Текст 2"/>
          <p:cNvSpPr/>
          <p:nvPr>
            <p:ph type="body" idx="21"/>
          </p:nvPr>
        </p:nvSpPr>
        <p:spPr>
          <a:prstGeom prst="rect">
            <a:avLst/>
          </a:prstGeom>
          <a:extLst>
            <a:ext uri="{C572A759-6A51-4108-AA02-DFA0A04FC94B}">
              <ma14:wrappingTextBoxFlag xmlns:ma14="http://schemas.microsoft.com/office/mac/drawingml/2011/main" val="1"/>
            </a:ext>
          </a:extLst>
        </p:spPr>
        <p:txBody>
          <a:bodyPr/>
          <a:lstStyle>
            <a:lvl1pPr marL="0" indent="0">
              <a:spcBef>
                <a:spcPts val="500"/>
              </a:spcBef>
              <a:buClrTx/>
              <a:buSzTx/>
              <a:buNone/>
              <a:defRPr b="1" sz="2200">
                <a:solidFill>
                  <a:srgbClr val="FFFFFF"/>
                </a:solidFill>
              </a:defRPr>
            </a:lvl1pPr>
          </a:lstStyle>
          <a:p>
            <a:pPr xmlns:a="http://schemas.openxmlformats.org/drawingml/2006/main"/>
            <a:r xmlns:a="http://schemas.openxmlformats.org/drawingml/2006/main">
              <a:t>Недоліки</a:t>
            </a:r>
          </a:p>
        </p:txBody>
      </p:sp>
      <p:sp>
        <p:nvSpPr>
          <p:cNvPr id="318" name="Объект 3"/>
          <p:cNvSpPr txBox="1"/>
          <p:nvPr/>
        </p:nvSpPr>
        <p:spPr>
          <a:xfrm>
            <a:off x="347472" y="2471382"/>
            <a:ext cx="3950208" cy="381840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Не відрізняється складністю виконання;</a:t>
            </a:r>
            <a:endParaRPr xmlns:a="http://schemas.openxmlformats.org/drawingml/2006/main" sz="1400"/>
          </a:p>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Не потребує великої витрати часу;</a:t>
            </a:r>
            <a:endParaRPr xmlns:a="http://schemas.openxmlformats.org/drawingml/2006/main" sz="1400"/>
          </a:p>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Має короткий період загоєння;</a:t>
            </a:r>
            <a:endParaRPr xmlns:a="http://schemas.openxmlformats.org/drawingml/2006/main" sz="1400"/>
          </a:p>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Має високу ефективність;</a:t>
            </a:r>
            <a:endParaRPr xmlns:a="http://schemas.openxmlformats.org/drawingml/2006/main" sz="1400"/>
          </a:p>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Достатньо передбачуваний;</a:t>
            </a:r>
            <a:endParaRPr xmlns:a="http://schemas.openxmlformats.org/drawingml/2006/main" sz="1400"/>
          </a:p>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Дозволяє встановити імплантати в оптимальному положенні;</a:t>
            </a:r>
            <a:endParaRPr xmlns:a="http://schemas.openxmlformats.org/drawingml/2006/main" sz="1400"/>
          </a:p>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Сприяє отриманню високого естетичного результату;</a:t>
            </a:r>
            <a:endParaRPr xmlns:a="http://schemas.openxmlformats.org/drawingml/2006/main" sz="1400"/>
          </a:p>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Забезпечує збереження досягнутого обсягу розширеної кістки у разі невідповідності імплантату;</a:t>
            </a:r>
            <a:endParaRPr xmlns:a="http://schemas.openxmlformats.org/drawingml/2006/main" sz="1400"/>
          </a:p>
          <a:p>
            <a:pPr xmlns:a="http://schemas.openxmlformats.org/drawingml/2006/main" marL="274320" indent="-274320">
              <a:lnSpc>
                <a:spcPct val="80000"/>
              </a:lnSpc>
              <a:spcBef>
                <a:spcPts val="300"/>
              </a:spcBef>
              <a:buClr>
                <a:schemeClr val="accent1"/>
              </a:buClr>
              <a:buSzPct val="85000"/>
              <a:buChar char="●"/>
              <a:defRPr sz="1500"/>
            </a:pPr>
            <a:r xmlns:a="http://schemas.openxmlformats.org/drawingml/2006/main">
              <a:t>Добре переноситься пацієнтами</a:t>
            </a:r>
          </a:p>
        </p:txBody>
      </p:sp>
      <p:sp>
        <p:nvSpPr>
          <p:cNvPr id="319" name="Объект 4"/>
          <p:cNvSpPr txBox="1"/>
          <p:nvPr/>
        </p:nvSpPr>
        <p:spPr>
          <a:xfrm>
            <a:off x="4846319" y="2471383"/>
            <a:ext cx="3947162" cy="382219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marL="274320" indent="-274320">
              <a:spcBef>
                <a:spcPts val="600"/>
              </a:spcBef>
              <a:buClr>
                <a:schemeClr val="accent1"/>
              </a:buClr>
              <a:buSzPct val="85000"/>
              <a:buChar char="●"/>
              <a:defRPr sz="2700"/>
            </a:lvl1pPr>
          </a:lstStyle>
          <a:p>
            <a:pPr xmlns:a="http://schemas.openxmlformats.org/drawingml/2006/main"/>
            <a:r xmlns:a="http://schemas.openxmlformats.org/drawingml/2006/main">
              <a:t>Неможливість вертикального збільшення альвеолярної висоти</a:t>
            </a:r>
          </a:p>
        </p:txBody>
      </p:sp>
      <p:sp>
        <p:nvSpPr>
          <p:cNvPr id="320" name="Заголовок 5"/>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Розширення альвеолярного гребеня</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2" name="Picture 2" descr="Picture 2"/>
          <p:cNvPicPr>
            <a:picLocks noChangeAspect="1"/>
          </p:cNvPicPr>
          <p:nvPr/>
        </p:nvPicPr>
        <p:blipFill>
          <a:blip r:embed="rId2">
            <a:extLst/>
          </a:blip>
          <a:stretch>
            <a:fillRect/>
          </a:stretch>
        </p:blipFill>
        <p:spPr>
          <a:xfrm>
            <a:off x="107502" y="221254"/>
            <a:ext cx="8607733" cy="4257253"/>
          </a:xfrm>
          <a:prstGeom prst="rect">
            <a:avLst/>
          </a:prstGeom>
          <a:ln w="12700">
            <a:miter lim="400000"/>
          </a:ln>
        </p:spPr>
      </p:pic>
      <p:pic>
        <p:nvPicPr>
          <p:cNvPr id="323" name="Picture 3" descr="Picture 3"/>
          <p:cNvPicPr>
            <a:picLocks noChangeAspect="1"/>
          </p:cNvPicPr>
          <p:nvPr/>
        </p:nvPicPr>
        <p:blipFill>
          <a:blip r:embed="rId3">
            <a:extLst/>
          </a:blip>
          <a:stretch>
            <a:fillRect/>
          </a:stretch>
        </p:blipFill>
        <p:spPr>
          <a:xfrm>
            <a:off x="539551" y="5085184"/>
            <a:ext cx="8026906" cy="770947"/>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5" name="Picture 2" descr="Picture 2"/>
          <p:cNvPicPr>
            <a:picLocks noChangeAspect="1"/>
          </p:cNvPicPr>
          <p:nvPr/>
        </p:nvPicPr>
        <p:blipFill>
          <a:blip r:embed="rId2">
            <a:extLst/>
          </a:blip>
          <a:stretch>
            <a:fillRect/>
          </a:stretch>
        </p:blipFill>
        <p:spPr>
          <a:xfrm>
            <a:off x="251519" y="620687"/>
            <a:ext cx="8251691" cy="4981576"/>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7" name="Picture 2" descr="Picture 2"/>
          <p:cNvPicPr>
            <a:picLocks noChangeAspect="1"/>
          </p:cNvPicPr>
          <p:nvPr/>
        </p:nvPicPr>
        <p:blipFill>
          <a:blip r:embed="rId2">
            <a:extLst/>
          </a:blip>
          <a:stretch>
            <a:fillRect/>
          </a:stretch>
        </p:blipFill>
        <p:spPr>
          <a:xfrm>
            <a:off x="323527" y="260647"/>
            <a:ext cx="7943441" cy="3964461"/>
          </a:xfrm>
          <a:prstGeom prst="rect">
            <a:avLst/>
          </a:prstGeom>
          <a:ln w="12700">
            <a:miter lim="400000"/>
          </a:ln>
        </p:spPr>
      </p:pic>
      <p:pic>
        <p:nvPicPr>
          <p:cNvPr id="328" name="Picture 3" descr="Picture 3"/>
          <p:cNvPicPr>
            <a:picLocks noChangeAspect="1"/>
          </p:cNvPicPr>
          <p:nvPr/>
        </p:nvPicPr>
        <p:blipFill>
          <a:blip r:embed="rId3">
            <a:extLst/>
          </a:blip>
          <a:stretch>
            <a:fillRect/>
          </a:stretch>
        </p:blipFill>
        <p:spPr>
          <a:xfrm>
            <a:off x="179511" y="4797152"/>
            <a:ext cx="8801015" cy="804665"/>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Дистракційний остеогенез</a:t>
            </a:r>
          </a:p>
        </p:txBody>
      </p:sp>
      <p:sp>
        <p:nvSpPr>
          <p:cNvPr id="331" name="TextBox 2"/>
          <p:cNvSpPr txBox="1"/>
          <p:nvPr/>
        </p:nvSpPr>
        <p:spPr>
          <a:xfrm>
            <a:off x="153224" y="1340767"/>
            <a:ext cx="8945056" cy="283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 Це метод, що дозволяє одночасно досягти збільшення обсягу кістки та м'яких тканин.</a:t>
            </a:r>
          </a:p>
          <a:p>
            <a:pPr>
              <a:defRPr sz="2400"/>
            </a:pPr>
          </a:p>
          <a:p>
            <a:pPr xmlns:a="http://schemas.openxmlformats.org/drawingml/2006/main">
              <a:defRPr sz="2400"/>
            </a:pPr>
            <a:r xmlns:a="http://schemas.openxmlformats.org/drawingml/2006/main">
              <a:t>1961 року вітчизняний хірург-ортопед Г.А. Ілізаров запропонував принципово новий метод остосинтезу, який полягав у фіксації уламків кістки апаратом автора та послідовному чергуванні компресії та дистракції.</a:t>
            </a:r>
          </a:p>
        </p:txBody>
      </p:sp>
      <p:pic>
        <p:nvPicPr>
          <p:cNvPr id="332" name="Рисунок 3" descr="Рисунок 3"/>
          <p:cNvPicPr>
            <a:picLocks noChangeAspect="1"/>
          </p:cNvPicPr>
          <p:nvPr/>
        </p:nvPicPr>
        <p:blipFill>
          <a:blip r:embed="rId2">
            <a:extLst/>
          </a:blip>
          <a:stretch>
            <a:fillRect/>
          </a:stretch>
        </p:blipFill>
        <p:spPr>
          <a:xfrm>
            <a:off x="5220072" y="4074636"/>
            <a:ext cx="3769132" cy="2361989"/>
          </a:xfrm>
          <a:prstGeom prst="rect">
            <a:avLst/>
          </a:prstGeom>
          <a:ln w="12700">
            <a:miter lim="400000"/>
          </a:ln>
        </p:spPr>
      </p:pic>
      <p:pic>
        <p:nvPicPr>
          <p:cNvPr id="333" name="Рисунок 4" descr="Рисунок 4"/>
          <p:cNvPicPr>
            <a:picLocks noChangeAspect="1"/>
          </p:cNvPicPr>
          <p:nvPr/>
        </p:nvPicPr>
        <p:blipFill>
          <a:blip r:embed="rId3">
            <a:extLst/>
          </a:blip>
          <a:stretch>
            <a:fillRect/>
          </a:stretch>
        </p:blipFill>
        <p:spPr>
          <a:xfrm>
            <a:off x="899591" y="4431922"/>
            <a:ext cx="3456385" cy="2004704"/>
          </a:xfrm>
          <a:prstGeom prst="rect">
            <a:avLst/>
          </a:prstGeom>
          <a:ln w="12700">
            <a:miter lim="400000"/>
          </a:ln>
        </p:spPr>
      </p:pic>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TextBox 1"/>
          <p:cNvSpPr txBox="1"/>
          <p:nvPr/>
        </p:nvSpPr>
        <p:spPr>
          <a:xfrm>
            <a:off x="513263" y="476671"/>
            <a:ext cx="7613418" cy="496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800"/>
            </a:pPr>
            <a:r xmlns:a="http://schemas.openxmlformats.org/drawingml/2006/main">
              <a:t>Основним досягненням застосування цього методу вважається можливість відновлювати довжину кінцівки та відшкодовувати дефект кістки без застосування кісткової пластики.</a:t>
            </a:r>
          </a:p>
          <a:p>
            <a:pPr>
              <a:defRPr sz="2800"/>
            </a:pPr>
          </a:p>
          <a:p>
            <a:pPr xmlns:a="http://schemas.openxmlformats.org/drawingml/2006/main">
              <a:defRPr sz="2800"/>
            </a:pPr>
            <a:r xmlns:a="http://schemas.openxmlformats.org/drawingml/2006/main">
              <a:t>У наступні роки виходячи з великого клініко-експериментального матеріалу Г.А. Ілізаровим була сформульована концепція про збуджуючий та активуючий вплив напруги розтягування на генез тканин.</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Дистракційний остеогенез</a:t>
            </a:r>
          </a:p>
        </p:txBody>
      </p:sp>
      <p:sp>
        <p:nvSpPr>
          <p:cNvPr id="338" name="TextBox 2"/>
          <p:cNvSpPr txBox="1"/>
          <p:nvPr/>
        </p:nvSpPr>
        <p:spPr>
          <a:xfrm>
            <a:off x="513263" y="1556792"/>
            <a:ext cx="7685426" cy="1805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lvl1pPr>
          </a:lstStyle>
          <a:p>
            <a:pPr xmlns:a="http://schemas.openxmlformats.org/drawingml/2006/main"/>
            <a:r xmlns:a="http://schemas.openxmlformats.org/drawingml/2006/main">
              <a:t>Спочатку ДО був застосований для корекції щелепно-лицьових аномалій, таких як мандибулофаціальний дизостоз (синдром Франческетті) та міфаціальна мікросомія (одностороння гіпоплазія обличчя).</a:t>
            </a:r>
          </a:p>
        </p:txBody>
      </p:sp>
      <p:pic>
        <p:nvPicPr>
          <p:cNvPr id="339" name="Рисунок 3" descr="Рисунок 3"/>
          <p:cNvPicPr>
            <a:picLocks noChangeAspect="1"/>
          </p:cNvPicPr>
          <p:nvPr/>
        </p:nvPicPr>
        <p:blipFill>
          <a:blip r:embed="rId2">
            <a:extLst/>
          </a:blip>
          <a:stretch>
            <a:fillRect/>
          </a:stretch>
        </p:blipFill>
        <p:spPr>
          <a:xfrm>
            <a:off x="467543" y="3970587"/>
            <a:ext cx="2307171" cy="2231525"/>
          </a:xfrm>
          <a:prstGeom prst="rect">
            <a:avLst/>
          </a:prstGeom>
          <a:ln w="12700">
            <a:miter lim="400000"/>
          </a:ln>
        </p:spPr>
      </p:pic>
      <p:pic>
        <p:nvPicPr>
          <p:cNvPr id="340" name="Рисунок 4" descr="Рисунок 4"/>
          <p:cNvPicPr>
            <a:picLocks noChangeAspect="1"/>
          </p:cNvPicPr>
          <p:nvPr/>
        </p:nvPicPr>
        <p:blipFill>
          <a:blip r:embed="rId3">
            <a:extLst/>
          </a:blip>
          <a:stretch>
            <a:fillRect/>
          </a:stretch>
        </p:blipFill>
        <p:spPr>
          <a:xfrm>
            <a:off x="3779911" y="3792997"/>
            <a:ext cx="3461372" cy="2409115"/>
          </a:xfrm>
          <a:prstGeom prst="rect">
            <a:avLst/>
          </a:prstGeom>
          <a:ln w="12700">
            <a:miter lim="400000"/>
          </a:ln>
        </p:spPr>
      </p:pic>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Дистракційний остеогенез</a:t>
            </a:r>
          </a:p>
        </p:txBody>
      </p:sp>
      <p:sp>
        <p:nvSpPr>
          <p:cNvPr id="343" name="TextBox 2"/>
          <p:cNvSpPr txBox="1"/>
          <p:nvPr/>
        </p:nvSpPr>
        <p:spPr>
          <a:xfrm>
            <a:off x="369247" y="1484783"/>
            <a:ext cx="7973458" cy="4155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i="1" sz="2800" u="sng"/>
            </a:pPr>
            <a:r xmlns:a="http://schemas.openxmlformats.org/drawingml/2006/main">
              <a:t>Суть методу </a:t>
            </a:r>
            <a:r xmlns:a="http://schemas.openxmlformats.org/drawingml/2006/main">
              <a:rPr i="0" u="none"/>
              <a:t>альвеолярного дистракційного остеогенезу полягає в активації остеогенезу шляхом короткочасної компресії двох свіжих кісткових ранових поверхонь альвеолярної кістки і подальшого тривалого підтримування цього процесу на високому рівні за допомогою дозованої дистракції кісткової мозолі, що виникає, до утворення регенерату необхідної величини.</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5" name="Рисунок 1" descr="Рисунок 1"/>
          <p:cNvPicPr>
            <a:picLocks noChangeAspect="1"/>
          </p:cNvPicPr>
          <p:nvPr/>
        </p:nvPicPr>
        <p:blipFill>
          <a:blip r:embed="rId2">
            <a:extLst/>
          </a:blip>
          <a:stretch>
            <a:fillRect/>
          </a:stretch>
        </p:blipFill>
        <p:spPr>
          <a:xfrm>
            <a:off x="919162" y="1252537"/>
            <a:ext cx="7305676" cy="4352926"/>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7"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Періоди ДО</a:t>
            </a:r>
          </a:p>
        </p:txBody>
      </p:sp>
      <p:sp>
        <p:nvSpPr>
          <p:cNvPr id="348" name="TextBox 2"/>
          <p:cNvSpPr txBox="1"/>
          <p:nvPr/>
        </p:nvSpPr>
        <p:spPr>
          <a:xfrm>
            <a:off x="441255" y="1556791"/>
            <a:ext cx="7901450" cy="3101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3200"/>
            </a:pPr>
            <a:r xmlns:a="http://schemas.openxmlformats.org/drawingml/2006/main">
              <a:t>1. Остеотомія та встановлення дистрактора (латентний період, період ретенції);</a:t>
            </a:r>
          </a:p>
          <a:p>
            <a:pPr xmlns:a="http://schemas.openxmlformats.org/drawingml/2006/main">
              <a:defRPr sz="3200"/>
            </a:pPr>
            <a:r xmlns:a="http://schemas.openxmlformats.org/drawingml/2006/main">
              <a:t>2. Період дистракції (активація дистрактора);</a:t>
            </a:r>
          </a:p>
          <a:p>
            <a:pPr xmlns:a="http://schemas.openxmlformats.org/drawingml/2006/main">
              <a:defRPr sz="3200"/>
            </a:pPr>
            <a:r xmlns:a="http://schemas.openxmlformats.org/drawingml/2006/main">
              <a:t>3. Період консолідації з подальшим видаленням дистрактора</a:t>
            </a:r>
          </a:p>
          <a:p>
            <a:pPr xmlns:a="http://schemas.openxmlformats.org/drawingml/2006/main"/>
            <a:r xmlns:a="http://schemas.openxmlformats.org/drawingml/2006/main">
              <a:t> </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0" name="Picture 2" descr="Picture 2"/>
          <p:cNvPicPr>
            <a:picLocks noChangeAspect="1"/>
          </p:cNvPicPr>
          <p:nvPr/>
        </p:nvPicPr>
        <p:blipFill>
          <a:blip r:embed="rId2">
            <a:extLst/>
          </a:blip>
          <a:stretch>
            <a:fillRect/>
          </a:stretch>
        </p:blipFill>
        <p:spPr>
          <a:xfrm>
            <a:off x="251519" y="370205"/>
            <a:ext cx="8478902" cy="5040562"/>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2" name="Picture 2" descr="Picture 2"/>
          <p:cNvPicPr>
            <a:picLocks noChangeAspect="1"/>
          </p:cNvPicPr>
          <p:nvPr/>
        </p:nvPicPr>
        <p:blipFill>
          <a:blip r:embed="rId2">
            <a:extLst/>
          </a:blip>
          <a:stretch>
            <a:fillRect/>
          </a:stretch>
        </p:blipFill>
        <p:spPr>
          <a:xfrm>
            <a:off x="251519" y="260648"/>
            <a:ext cx="8478581" cy="3672409"/>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Текст 1"/>
          <p:cNvSpPr txBox="1"/>
          <p:nvPr>
            <p:ph type="body" sz="quarter" idx="1"/>
          </p:nvPr>
        </p:nvSpPr>
        <p:spPr>
          <a:xfrm>
            <a:off x="323528" y="1556791"/>
            <a:ext cx="4040188" cy="732975"/>
          </a:xfrm>
          <a:prstGeom prst="rect">
            <a:avLst/>
          </a:prstGeom>
        </p:spPr>
        <p:txBody>
          <a:bodyPr/>
          <a:lstStyle/>
          <a:p>
            <a:pPr xmlns:a="http://schemas.openxmlformats.org/drawingml/2006/main"/>
            <a:r xmlns:a="http://schemas.openxmlformats.org/drawingml/2006/main">
              <a:t>Переваги</a:t>
            </a:r>
          </a:p>
        </p:txBody>
      </p:sp>
      <p:sp>
        <p:nvSpPr>
          <p:cNvPr id="355" name="Текст 2"/>
          <p:cNvSpPr/>
          <p:nvPr>
            <p:ph type="body" idx="21"/>
          </p:nvPr>
        </p:nvSpPr>
        <p:spPr>
          <a:prstGeom prst="rect">
            <a:avLst/>
          </a:prstGeom>
          <a:extLst>
            <a:ext uri="{C572A759-6A51-4108-AA02-DFA0A04FC94B}">
              <ma14:wrappingTextBoxFlag xmlns:ma14="http://schemas.microsoft.com/office/mac/drawingml/2011/main" val="1"/>
            </a:ext>
          </a:extLst>
        </p:spPr>
        <p:txBody>
          <a:bodyPr/>
          <a:lstStyle>
            <a:lvl1pPr marL="0" indent="0">
              <a:spcBef>
                <a:spcPts val="500"/>
              </a:spcBef>
              <a:buClrTx/>
              <a:buSzTx/>
              <a:buNone/>
              <a:defRPr b="1" sz="2200">
                <a:solidFill>
                  <a:srgbClr val="FFFFFF"/>
                </a:solidFill>
              </a:defRPr>
            </a:lvl1pPr>
          </a:lstStyle>
          <a:p>
            <a:pPr xmlns:a="http://schemas.openxmlformats.org/drawingml/2006/main"/>
            <a:r xmlns:a="http://schemas.openxmlformats.org/drawingml/2006/main">
              <a:t>Недоліки та ускладнення</a:t>
            </a:r>
          </a:p>
        </p:txBody>
      </p:sp>
      <p:sp>
        <p:nvSpPr>
          <p:cNvPr id="356" name="Объект 3"/>
          <p:cNvSpPr txBox="1"/>
          <p:nvPr/>
        </p:nvSpPr>
        <p:spPr>
          <a:xfrm>
            <a:off x="347472" y="2471382"/>
            <a:ext cx="3950208" cy="381840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marL="274320" indent="-274320">
              <a:spcBef>
                <a:spcPts val="600"/>
              </a:spcBef>
              <a:buClr>
                <a:schemeClr val="accent1"/>
              </a:buClr>
              <a:buSzPct val="85000"/>
              <a:buChar char="●"/>
              <a:defRPr sz="2700"/>
            </a:lvl1pPr>
          </a:lstStyle>
          <a:p>
            <a:pPr xmlns:a="http://schemas.openxmlformats.org/drawingml/2006/main"/>
            <a:r xmlns:a="http://schemas.openxmlformats.org/drawingml/2006/main">
              <a:t>Можливість одночасного збільшення кістки та м'яких тканин;</a:t>
            </a:r>
          </a:p>
        </p:txBody>
      </p:sp>
      <p:sp>
        <p:nvSpPr>
          <p:cNvPr id="357" name="Объект 4"/>
          <p:cNvSpPr txBox="1"/>
          <p:nvPr/>
        </p:nvSpPr>
        <p:spPr>
          <a:xfrm>
            <a:off x="4846319" y="2471383"/>
            <a:ext cx="3947162" cy="382219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xmlns:a="http://schemas.openxmlformats.org/drawingml/2006/main" marL="274320" indent="-274320">
              <a:lnSpc>
                <a:spcPct val="80000"/>
              </a:lnSpc>
              <a:spcBef>
                <a:spcPts val="200"/>
              </a:spcBef>
              <a:buClr>
                <a:schemeClr val="accent1"/>
              </a:buClr>
              <a:buSzPct val="85000"/>
              <a:buChar char="●"/>
              <a:defRPr sz="1200"/>
            </a:pPr>
            <a:r xmlns:a="http://schemas.openxmlformats.org/drawingml/2006/main">
              <a:t>Відхилення вектора альвеолярної дистракції під час лікування</a:t>
            </a:r>
          </a:p>
          <a:p>
            <a:pPr xmlns:a="http://schemas.openxmlformats.org/drawingml/2006/main" marL="274320" indent="-274320">
              <a:lnSpc>
                <a:spcPct val="80000"/>
              </a:lnSpc>
              <a:spcBef>
                <a:spcPts val="200"/>
              </a:spcBef>
              <a:buClr>
                <a:schemeClr val="accent1"/>
              </a:buClr>
              <a:buSzPct val="85000"/>
              <a:buChar char="●"/>
              <a:defRPr sz="1200"/>
            </a:pPr>
            <a:r xmlns:a="http://schemas.openxmlformats.org/drawingml/2006/main">
              <a:t>Ширина кістки в ділянці дистракції може виявитися недостатньою, що при встановленні імплантатів здатне призвести до оголення частини їх різьблення;</a:t>
            </a:r>
          </a:p>
          <a:p>
            <a:pPr xmlns:a="http://schemas.openxmlformats.org/drawingml/2006/main" marL="274320" indent="-274320">
              <a:lnSpc>
                <a:spcPct val="80000"/>
              </a:lnSpc>
              <a:spcBef>
                <a:spcPts val="200"/>
              </a:spcBef>
              <a:buClr>
                <a:schemeClr val="accent1"/>
              </a:buClr>
              <a:buSzPct val="85000"/>
              <a:buChar char="●"/>
              <a:defRPr sz="1200"/>
            </a:pPr>
            <a:r xmlns:a="http://schemas.openxmlformats.org/drawingml/2006/main">
              <a:t>Обмеження застосування цього методу при комбінованих дефектах гребеня за висотою та шириною</a:t>
            </a:r>
          </a:p>
          <a:p>
            <a:pPr xmlns:a="http://schemas.openxmlformats.org/drawingml/2006/main" marL="274320" indent="-274320">
              <a:lnSpc>
                <a:spcPct val="80000"/>
              </a:lnSpc>
              <a:spcBef>
                <a:spcPts val="200"/>
              </a:spcBef>
              <a:buClr>
                <a:schemeClr val="accent1"/>
              </a:buClr>
              <a:buSzPct val="85000"/>
              <a:buChar char="●"/>
              <a:defRPr sz="1200"/>
            </a:pPr>
            <a:r xmlns:a="http://schemas.openxmlformats.org/drawingml/2006/main">
              <a:t>Розташування вертикальних розпилів кістки має надзвичайно велике значення для запобігання виникненню перешкод під час висування кісткового сегмента.</a:t>
            </a:r>
          </a:p>
          <a:p>
            <a:pPr xmlns:a="http://schemas.openxmlformats.org/drawingml/2006/main" marL="274320" indent="-274320">
              <a:lnSpc>
                <a:spcPct val="80000"/>
              </a:lnSpc>
              <a:spcBef>
                <a:spcPts val="200"/>
              </a:spcBef>
              <a:buClr>
                <a:schemeClr val="accent1"/>
              </a:buClr>
              <a:buSzPct val="85000"/>
              <a:buChar char="●"/>
              <a:defRPr sz="1200"/>
            </a:pPr>
            <a:r xmlns:a="http://schemas.openxmlformats.org/drawingml/2006/main">
              <a:t>Є ризик пошкодження дна порожнини носа, ВЧ синуса при встановленні дистрактора, тому вихідна висота АГ не повинна бути меншою за 5 мм</a:t>
            </a:r>
          </a:p>
          <a:p>
            <a:pPr xmlns:a="http://schemas.openxmlformats.org/drawingml/2006/main" marL="274320" indent="-274320">
              <a:lnSpc>
                <a:spcPct val="80000"/>
              </a:lnSpc>
              <a:spcBef>
                <a:spcPts val="200"/>
              </a:spcBef>
              <a:buClr>
                <a:schemeClr val="accent1"/>
              </a:buClr>
              <a:buSzPct val="85000"/>
              <a:buChar char="●"/>
              <a:defRPr sz="1200"/>
            </a:pPr>
            <a:r xmlns:a="http://schemas.openxmlformats.org/drawingml/2006/main">
              <a:t>На нижній щелепі при висоті менше 5 мм до нижньощелепного каналу є високий ризик пошкодження нижнього альвеолярного нерва</a:t>
            </a:r>
          </a:p>
        </p:txBody>
      </p:sp>
      <p:sp>
        <p:nvSpPr>
          <p:cNvPr id="358" name="Заголовок 5"/>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Дистракційний остеогенез</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0" name="Заголовок 1"/>
          <p:cNvSpPr txBox="1"/>
          <p:nvPr>
            <p:ph type="title"/>
          </p:nvPr>
        </p:nvSpPr>
        <p:spPr>
          <a:xfrm>
            <a:off x="301752" y="228599"/>
            <a:ext cx="8534401" cy="758954"/>
          </a:xfrm>
          <a:prstGeom prst="rect">
            <a:avLst/>
          </a:prstGeom>
        </p:spPr>
        <p:txBody>
          <a:bodyPr/>
          <a:lstStyle>
            <a:lvl1pPr defTabSz="758951">
              <a:defRPr sz="2407"/>
            </a:lvl1pPr>
          </a:lstStyle>
          <a:p>
            <a:pPr xmlns:a="http://schemas.openxmlformats.org/drawingml/2006/main"/>
            <a:r xmlns:a="http://schemas.openxmlformats.org/drawingml/2006/main">
              <a:t>Методи реконструкції з використанням трансплантатів</a:t>
            </a:r>
          </a:p>
        </p:txBody>
      </p:sp>
      <p:sp>
        <p:nvSpPr>
          <p:cNvPr id="361" name="Объект 2"/>
          <p:cNvSpPr txBox="1"/>
          <p:nvPr>
            <p:ph type="body" idx="1"/>
          </p:nvPr>
        </p:nvSpPr>
        <p:spPr>
          <a:xfrm>
            <a:off x="301752" y="1527047"/>
            <a:ext cx="8503920" cy="4572001"/>
          </a:xfrm>
          <a:prstGeom prst="rect">
            <a:avLst/>
          </a:prstGeom>
        </p:spPr>
        <p:txBody>
          <a:bodyPr/>
          <a:lstStyle/>
          <a:p>
            <a:pPr xmlns:a="http://schemas.openxmlformats.org/drawingml/2006/main" marL="0" indent="0">
              <a:lnSpc>
                <a:spcPct val="90000"/>
              </a:lnSpc>
              <a:spcBef>
                <a:spcPts val="500"/>
              </a:spcBef>
              <a:buSzTx/>
              <a:buFont typeface="Wingdings 2"/>
              <a:buNone/>
              <a:defRPr sz="2400"/>
            </a:pPr>
            <a:r xmlns:a="http://schemas.openxmlformats.org/drawingml/2006/main">
              <a:t>Основні матеріали - аутокість, алокість, ксенокість</a:t>
            </a:r>
          </a:p>
          <a:p>
            <a:pPr xmlns:a="http://schemas.openxmlformats.org/drawingml/2006/main" marL="0" indent="0">
              <a:lnSpc>
                <a:spcPct val="90000"/>
              </a:lnSpc>
              <a:spcBef>
                <a:spcPts val="500"/>
              </a:spcBef>
              <a:buSzTx/>
              <a:buFont typeface="Wingdings 2"/>
              <a:buNone/>
              <a:defRPr sz="2400"/>
            </a:pPr>
            <a:r xmlns:a="http://schemas.openxmlformats.org/drawingml/2006/main">
              <a:t>За структурою кісткові трансплантати поділяються на:</a:t>
            </a:r>
          </a:p>
          <a:p>
            <a:pPr xmlns:a="http://schemas.openxmlformats.org/drawingml/2006/main">
              <a:lnSpc>
                <a:spcPct val="90000"/>
              </a:lnSpc>
              <a:spcBef>
                <a:spcPts val="500"/>
              </a:spcBef>
              <a:buChar char="-"/>
              <a:defRPr sz="2400"/>
            </a:pPr>
            <a:r xmlns:a="http://schemas.openxmlformats.org/drawingml/2006/main">
              <a:t>кортикальні: череп, підборіддя та тіло НЧ;</a:t>
            </a:r>
          </a:p>
          <a:p>
            <a:pPr xmlns:a="http://schemas.openxmlformats.org/drawingml/2006/main">
              <a:lnSpc>
                <a:spcPct val="90000"/>
              </a:lnSpc>
              <a:spcBef>
                <a:spcPts val="500"/>
              </a:spcBef>
              <a:buChar char="-"/>
              <a:defRPr sz="2400"/>
            </a:pPr>
            <a:r xmlns:a="http://schemas.openxmlformats.org/drawingml/2006/main">
              <a:t>Губчасті: великогомілкова кістка і гребінь клубової кістки;</a:t>
            </a:r>
          </a:p>
          <a:p>
            <a:pPr xmlns:a="http://schemas.openxmlformats.org/drawingml/2006/main">
              <a:lnSpc>
                <a:spcPct val="90000"/>
              </a:lnSpc>
              <a:spcBef>
                <a:spcPts val="500"/>
              </a:spcBef>
              <a:buChar char="-"/>
              <a:defRPr sz="2400"/>
            </a:pPr>
            <a:r xmlns:a="http://schemas.openxmlformats.org/drawingml/2006/main">
              <a:t>Кортикально-губчасті: гребінь клубової кістки.</a:t>
            </a:r>
          </a:p>
          <a:p>
            <a:pPr xmlns:a="http://schemas.openxmlformats.org/drawingml/2006/main" marL="0" indent="0">
              <a:lnSpc>
                <a:spcPct val="90000"/>
              </a:lnSpc>
              <a:spcBef>
                <a:spcPts val="500"/>
              </a:spcBef>
              <a:buSzTx/>
              <a:buFont typeface="Wingdings 2"/>
              <a:buNone/>
              <a:defRPr sz="2400"/>
            </a:pPr>
            <a:r xmlns:a="http://schemas.openxmlformats.org/drawingml/2006/main">
              <a:t>За ембріологічним походженням:</a:t>
            </a:r>
          </a:p>
          <a:p>
            <a:pPr xmlns:a="http://schemas.openxmlformats.org/drawingml/2006/main">
              <a:lnSpc>
                <a:spcPct val="90000"/>
              </a:lnSpc>
              <a:spcBef>
                <a:spcPts val="500"/>
              </a:spcBef>
              <a:buChar char="-"/>
              <a:defRPr sz="2400"/>
            </a:pPr>
            <a:r xmlns:a="http://schemas.openxmlformats.org/drawingml/2006/main">
              <a:t>Внутрішньомебранного типу: мезенхімального походження (усі кістки черепа)</a:t>
            </a:r>
          </a:p>
          <a:p>
            <a:pPr xmlns:a="http://schemas.openxmlformats.org/drawingml/2006/main">
              <a:lnSpc>
                <a:spcPct val="90000"/>
              </a:lnSpc>
              <a:spcBef>
                <a:spcPts val="500"/>
              </a:spcBef>
              <a:buChar char="-"/>
              <a:defRPr sz="2400"/>
            </a:pPr>
            <a:r xmlns:a="http://schemas.openxmlformats.org/drawingml/2006/main">
              <a:t>Енхондріального типу: ектомезенхімального походження (клубовий гребінь, великогомілкова кістка)</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 name="TextBox 1"/>
          <p:cNvSpPr txBox="1"/>
          <p:nvPr/>
        </p:nvSpPr>
        <p:spPr>
          <a:xfrm>
            <a:off x="441255" y="476671"/>
            <a:ext cx="7901450" cy="5234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Взяття кісткового трансплантата необхідно проводити, уникаючи надмірного нагрівання кістки, щоб зберегти життєздатність клітин, особливо при заборі губчастого кісткового трансплантата, багатого клітинами.</a:t>
            </a:r>
          </a:p>
          <a:p>
            <a:pPr>
              <a:defRPr sz="2400"/>
            </a:pPr>
          </a:p>
          <a:p>
            <a:pPr xmlns:a="http://schemas.openxmlformats.org/drawingml/2006/main">
              <a:defRPr sz="2400"/>
            </a:pPr>
            <a:r xmlns:a="http://schemas.openxmlformats.org/drawingml/2006/main">
              <a:t>Збереження життєздатності клітин – запорука успішної трансплантації.</a:t>
            </a:r>
          </a:p>
          <a:p>
            <a:pPr>
              <a:defRPr sz="2400"/>
            </a:pPr>
          </a:p>
          <a:p>
            <a:pPr xmlns:a="http://schemas.openxmlformats.org/drawingml/2006/main">
              <a:defRPr sz="2400"/>
            </a:pPr>
            <a:r xmlns:a="http://schemas.openxmlformats.org/drawingml/2006/main">
              <a:t>Трансплантат слід пересаджувати на приймальне ложе якнайшвидше, причому після забору і перед фіксацією трансплантат повинен зберігатися в прохолодному та вологому середовищі. Це особливо важливо при усуненні значних дефектів і за наявності неадекватного ложа, що приймає.</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 name="Заголовок 1"/>
          <p:cNvSpPr txBox="1"/>
          <p:nvPr>
            <p:ph type="title"/>
          </p:nvPr>
        </p:nvSpPr>
        <p:spPr>
          <a:xfrm>
            <a:off x="301752" y="228599"/>
            <a:ext cx="8534401" cy="758954"/>
          </a:xfrm>
          <a:prstGeom prst="rect">
            <a:avLst/>
          </a:prstGeom>
        </p:spPr>
        <p:txBody>
          <a:bodyPr/>
          <a:lstStyle>
            <a:lvl1pPr defTabSz="731520">
              <a:defRPr sz="2320"/>
            </a:lvl1pPr>
          </a:lstStyle>
          <a:p>
            <a:pPr xmlns:a="http://schemas.openxmlformats.org/drawingml/2006/main"/>
            <a:r xmlns:a="http://schemas.openxmlformats.org/drawingml/2006/main">
              <a:t>Чинники, які необхідно враховувати при трансплантації кісткової тканини</a:t>
            </a:r>
          </a:p>
        </p:txBody>
      </p:sp>
      <p:sp>
        <p:nvSpPr>
          <p:cNvPr id="366"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80000"/>
              </a:lnSpc>
              <a:spcBef>
                <a:spcPts val="400"/>
              </a:spcBef>
              <a:defRPr sz="1800"/>
            </a:pPr>
            <a:r xmlns:a="http://schemas.openxmlformats.org/drawingml/2006/main">
              <a:t>Вид атрофії;</a:t>
            </a:r>
            <a:endParaRPr xmlns:a="http://schemas.openxmlformats.org/drawingml/2006/main" sz="1600"/>
          </a:p>
          <a:p>
            <a:pPr xmlns:a="http://schemas.openxmlformats.org/drawingml/2006/main">
              <a:lnSpc>
                <a:spcPct val="80000"/>
              </a:lnSpc>
              <a:spcBef>
                <a:spcPts val="400"/>
              </a:spcBef>
              <a:defRPr sz="1800"/>
            </a:pPr>
            <a:r xmlns:a="http://schemas.openxmlformats.org/drawingml/2006/main">
              <a:t>Ступінь атрофії;</a:t>
            </a:r>
            <a:endParaRPr xmlns:a="http://schemas.openxmlformats.org/drawingml/2006/main" sz="1600"/>
          </a:p>
          <a:p>
            <a:pPr xmlns:a="http://schemas.openxmlformats.org/drawingml/2006/main">
              <a:lnSpc>
                <a:spcPct val="80000"/>
              </a:lnSpc>
              <a:spcBef>
                <a:spcPts val="400"/>
              </a:spcBef>
              <a:defRPr sz="1800"/>
            </a:pPr>
            <a:r xmlns:a="http://schemas.openxmlformats.org/drawingml/2006/main">
              <a:t>Правильне проведення розрізу та адекватна форма клаптя, щоб уникнути значного розсічення окістя, оскільки це може порушити кровопостачання області рани та трансплантату з боку належної шкіри або СОПР;</a:t>
            </a:r>
            <a:endParaRPr xmlns:a="http://schemas.openxmlformats.org/drawingml/2006/main" sz="1600"/>
          </a:p>
          <a:p>
            <a:pPr xmlns:a="http://schemas.openxmlformats.org/drawingml/2006/main">
              <a:lnSpc>
                <a:spcPct val="80000"/>
              </a:lnSpc>
              <a:spcBef>
                <a:spcPts val="400"/>
              </a:spcBef>
              <a:defRPr sz="1800"/>
            </a:pPr>
            <a:r xmlns:a="http://schemas.openxmlformats.org/drawingml/2006/main">
              <a:t>Обмежене використання коагуляції;</a:t>
            </a:r>
            <a:endParaRPr xmlns:a="http://schemas.openxmlformats.org/drawingml/2006/main" sz="1600"/>
          </a:p>
          <a:p>
            <a:pPr xmlns:a="http://schemas.openxmlformats.org/drawingml/2006/main">
              <a:lnSpc>
                <a:spcPct val="80000"/>
              </a:lnSpc>
              <a:spcBef>
                <a:spcPts val="400"/>
              </a:spcBef>
              <a:defRPr sz="1800"/>
            </a:pPr>
            <a:r xmlns:a="http://schemas.openxmlformats.org/drawingml/2006/main">
              <a:t>Ощадливе відшаровування окістя за наявності дефектів з порушенням цілісності НЧ, оскільки кровопостачання НЧ, що збереглося, здійснюється в основному з боку окістя;</a:t>
            </a:r>
            <a:endParaRPr xmlns:a="http://schemas.openxmlformats.org/drawingml/2006/main" sz="1600"/>
          </a:p>
          <a:p>
            <a:pPr xmlns:a="http://schemas.openxmlformats.org/drawingml/2006/main">
              <a:lnSpc>
                <a:spcPct val="80000"/>
              </a:lnSpc>
              <a:spcBef>
                <a:spcPts val="400"/>
              </a:spcBef>
              <a:defRPr sz="1800"/>
            </a:pPr>
            <a:r xmlns:a="http://schemas.openxmlformats.org/drawingml/2006/main">
              <a:t>Необхідність уникнення перегрівання резидуальної кістки внаслідок дії коагулятора та бору у високошвидкісному наконечнику;</a:t>
            </a:r>
            <a:endParaRPr xmlns:a="http://schemas.openxmlformats.org/drawingml/2006/main" sz="1600"/>
          </a:p>
          <a:p>
            <a:pPr xmlns:a="http://schemas.openxmlformats.org/drawingml/2006/main">
              <a:lnSpc>
                <a:spcPct val="80000"/>
              </a:lnSpc>
              <a:spcBef>
                <a:spcPts val="400"/>
              </a:spcBef>
              <a:defRPr sz="1800"/>
            </a:pPr>
            <a:r xmlns:a="http://schemas.openxmlformats.org/drawingml/2006/main">
              <a:t>Дотримання правил асептики та антисептики;</a:t>
            </a:r>
            <a:endParaRPr xmlns:a="http://schemas.openxmlformats.org/drawingml/2006/main" sz="1600"/>
          </a:p>
          <a:p>
            <a:pPr xmlns:a="http://schemas.openxmlformats.org/drawingml/2006/main">
              <a:lnSpc>
                <a:spcPct val="80000"/>
              </a:lnSpc>
              <a:spcBef>
                <a:spcPts val="400"/>
              </a:spcBef>
              <a:defRPr sz="1800"/>
            </a:pPr>
            <a:r xmlns:a="http://schemas.openxmlformats.org/drawingml/2006/main">
              <a:t>Жорстка скелетна фіксація кортикально-губчастих кісткових трансплантатів;</a:t>
            </a:r>
            <a:endParaRPr xmlns:a="http://schemas.openxmlformats.org/drawingml/2006/main" sz="1600"/>
          </a:p>
          <a:p>
            <a:pPr xmlns:a="http://schemas.openxmlformats.org/drawingml/2006/main">
              <a:lnSpc>
                <a:spcPct val="80000"/>
              </a:lnSpc>
              <a:spcBef>
                <a:spcPts val="400"/>
              </a:spcBef>
              <a:defRPr sz="1800"/>
            </a:pPr>
            <a:r xmlns:a="http://schemas.openxmlformats.org/drawingml/2006/main">
              <a:t>П-подібний вертикальний шов без натягу клаптя;</a:t>
            </a:r>
            <a:endParaRPr xmlns:a="http://schemas.openxmlformats.org/drawingml/2006/main" sz="1600"/>
          </a:p>
          <a:p>
            <a:pPr xmlns:a="http://schemas.openxmlformats.org/drawingml/2006/main">
              <a:lnSpc>
                <a:spcPct val="80000"/>
              </a:lnSpc>
              <a:spcBef>
                <a:spcPts val="400"/>
              </a:spcBef>
              <a:defRPr sz="1800"/>
            </a:pPr>
            <a:r xmlns:a="http://schemas.openxmlformats.org/drawingml/2006/main">
              <a:t>Ретельний гемостаз</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8"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Трансплантація кісткової тканини</a:t>
            </a:r>
          </a:p>
        </p:txBody>
      </p:sp>
      <p:sp>
        <p:nvSpPr>
          <p:cNvPr id="369" name="TextBox 2"/>
          <p:cNvSpPr txBox="1"/>
          <p:nvPr/>
        </p:nvSpPr>
        <p:spPr>
          <a:xfrm>
            <a:off x="441256" y="1412776"/>
            <a:ext cx="7037353" cy="462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Приживлення трансплантату відбувається в результаті ремоделювання та резорбції, які супроводжуються деяким зменшенням обсягу кістки.</a:t>
            </a:r>
          </a:p>
          <a:p>
            <a:pPr xmlns:a="http://schemas.openxmlformats.org/drawingml/2006/main"/>
            <a:r xmlns:a="http://schemas.openxmlformats.org/drawingml/2006/main">
              <a:t>Швидкість та обсяг резорбції залежать від багатьох факторів, наприклад, розміру та якості кісткового трансплантату, якості кістки приймаючого ложа, біомеханічних властивостей та фіксації до навколишньої кістки.</a:t>
            </a:r>
          </a:p>
          <a:p>
            <a:pPr xmlns:a="http://schemas.openxmlformats.org/drawingml/2006/main"/>
            <a:r xmlns:a="http://schemas.openxmlformats.org/drawingml/2006/main">
              <a:t>Важливо знати особливості васкуляризації та регенерації кісткової тканини.</a:t>
            </a:r>
          </a:p>
          <a:p>
            <a:pPr xmlns:a="http://schemas.openxmlformats.org/drawingml/2006/main"/>
            <a:r xmlns:a="http://schemas.openxmlformats.org/drawingml/2006/main">
              <a:t>Як джерела аутокостних трансплантатів використовують як внутрішньоротові, так і позаротові ділянки.</a:t>
            </a:r>
          </a:p>
          <a:p>
            <a:pPr/>
          </a:p>
          <a:p>
            <a:pPr xmlns:a="http://schemas.openxmlformats.org/drawingml/2006/main"/>
            <a:r xmlns:a="http://schemas.openxmlformats.org/drawingml/2006/main">
              <a:t>ВНУТРІШНІХ ДІЛЬНИЦЯХ: ГІЛЛЯ НЧ, ПОНЧ, БУГОР ВЧ, вінцевий відросток, скулоальвеолярний гребінь</a:t>
            </a:r>
          </a:p>
          <a:p>
            <a:pPr xmlns:a="http://schemas.openxmlformats.org/drawingml/2006/main"/>
            <a:r xmlns:a="http://schemas.openxmlformats.org/drawingml/2006/main">
              <a:t>ВНЕРОТОВІ ДІЛЯНКИ: ГРЕБЕНЬ ПІДЗВИШКОВОЇ КІСТКИ, БІЛЬШОБЕРЦОВА КІСТКА, ЗВЕДЕННЯ ЧЕРЕПА (ТЕМ'ЯНІ КІСТКИ)</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Трансплантація кісткової тканини</a:t>
            </a:r>
          </a:p>
        </p:txBody>
      </p:sp>
      <p:sp>
        <p:nvSpPr>
          <p:cNvPr id="372" name="TextBox 2"/>
          <p:cNvSpPr txBox="1"/>
          <p:nvPr/>
        </p:nvSpPr>
        <p:spPr>
          <a:xfrm>
            <a:off x="369247" y="1556791"/>
            <a:ext cx="7325386" cy="4155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800"/>
            </a:pPr>
            <a:r xmlns:a="http://schemas.openxmlformats.org/drawingml/2006/main">
              <a:t>Кісткові аутотрансплантати фіксують гвинтами або імплантатами.</a:t>
            </a:r>
          </a:p>
          <a:p>
            <a:pPr xmlns:a="http://schemas.openxmlformats.org/drawingml/2006/main">
              <a:defRPr sz="2800"/>
            </a:pPr>
            <a:r xmlns:a="http://schemas.openxmlformats.org/drawingml/2006/main">
              <a:t>Надійна фіксація запобігає мікрорухомості трансплантата, яка може призвести до оголення та/або резорбції трансплантата.</a:t>
            </a:r>
          </a:p>
          <a:p>
            <a:pPr xmlns:a="http://schemas.openxmlformats.org/drawingml/2006/main">
              <a:defRPr sz="2800"/>
            </a:pPr>
            <a:r xmlns:a="http://schemas.openxmlformats.org/drawingml/2006/main">
              <a:t>На ВЧ, якщо кортикальна пластинка не дозволяє забезпечити надійну фіксацію блоку, використовують сітку титану.</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4" name="Picture 2" descr="Picture 2"/>
          <p:cNvPicPr>
            <a:picLocks noChangeAspect="1"/>
          </p:cNvPicPr>
          <p:nvPr/>
        </p:nvPicPr>
        <p:blipFill>
          <a:blip r:embed="rId2">
            <a:extLst/>
          </a:blip>
          <a:stretch>
            <a:fillRect/>
          </a:stretch>
        </p:blipFill>
        <p:spPr>
          <a:xfrm>
            <a:off x="251519" y="836712"/>
            <a:ext cx="8496946" cy="4536505"/>
          </a:xfrm>
          <a:prstGeom prst="rect">
            <a:avLst/>
          </a:prstGeom>
          <a:ln w="12700">
            <a:miter lim="400000"/>
          </a:ln>
        </p:spPr>
      </p:pic>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Алогенні трансплантати</a:t>
            </a:r>
          </a:p>
        </p:txBody>
      </p:sp>
      <p:sp>
        <p:nvSpPr>
          <p:cNvPr id="377" name="Объект 2"/>
          <p:cNvSpPr txBox="1"/>
          <p:nvPr>
            <p:ph type="body" idx="1"/>
          </p:nvPr>
        </p:nvSpPr>
        <p:spPr>
          <a:xfrm>
            <a:off x="301752" y="1527047"/>
            <a:ext cx="8503920" cy="4572001"/>
          </a:xfrm>
          <a:prstGeom prst="rect">
            <a:avLst/>
          </a:prstGeom>
        </p:spPr>
        <p:txBody>
          <a:bodyPr/>
          <a:lstStyle/>
          <a:p>
            <a:pPr xmlns:a="http://schemas.openxmlformats.org/drawingml/2006/main"/>
            <a:r xmlns:a="http://schemas.openxmlformats.org/drawingml/2006/main">
              <a:t>Було запропоновано для стимуляції формування кістки без додаткового дискомфорту, що асоціюється з донорською ділянкою. Їх застосування пов'язане з наявністю мінімального ризику розвитку антигенної реакції та перенесення інфекції.</a:t>
            </a:r>
          </a:p>
          <a:p>
            <a:pPr xmlns:a="http://schemas.openxmlformats.org/drawingml/2006/main"/>
            <a:r xmlns:a="http://schemas.openxmlformats.org/drawingml/2006/main">
              <a:t>Найбільш широко використовують алоімплантати (мінералізованої) ліофілізованої кістки та алоімплантати демінералізованої ліофілізованої кістки.</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9"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Алогенні трансплантати</a:t>
            </a:r>
          </a:p>
        </p:txBody>
      </p:sp>
      <p:sp>
        <p:nvSpPr>
          <p:cNvPr id="380" name="Объект 2"/>
          <p:cNvSpPr txBox="1"/>
          <p:nvPr>
            <p:ph type="body" idx="1"/>
          </p:nvPr>
        </p:nvSpPr>
        <p:spPr>
          <a:xfrm>
            <a:off x="301752" y="1527047"/>
            <a:ext cx="8503920" cy="4572001"/>
          </a:xfrm>
          <a:prstGeom prst="rect">
            <a:avLst/>
          </a:prstGeom>
        </p:spPr>
        <p:txBody>
          <a:bodyPr/>
          <a:lstStyle/>
          <a:p>
            <a:pPr xmlns:a="http://schemas.openxmlformats.org/drawingml/2006/main">
              <a:defRPr i="1" u="sng"/>
            </a:pPr>
            <a:r xmlns:a="http://schemas.openxmlformats.org/drawingml/2006/main">
              <a:t>Алоімплантат ліофілізованої кістки </a:t>
            </a:r>
            <a:r xmlns:a="http://schemas.openxmlformats.org/drawingml/2006/main">
              <a:rPr i="0" u="none"/>
              <a:t>є мінералізованим кістковим імплантатом, в процесі виробництва якого були видалені живі клітини, тому АЛК сприяє регенерації за допомогою </a:t>
            </a:r>
            <a:r xmlns:a="http://schemas.openxmlformats.org/drawingml/2006/main">
              <a:t>остеоіндукції </a:t>
            </a:r>
            <a:r xmlns:a="http://schemas.openxmlformats.org/drawingml/2006/main">
              <a:rPr i="0" u="none"/>
              <a:t>.</a:t>
            </a:r>
            <a:endParaRPr xmlns:a="http://schemas.openxmlformats.org/drawingml/2006/main" i="0" u="none"/>
          </a:p>
          <a:p>
            <a:pPr xmlns:a="http://schemas.openxmlformats.org/drawingml/2006/main"/>
            <a:r xmlns:a="http://schemas.openxmlformats.org/drawingml/2006/main">
              <a:t>АДЛК - здатність індукувати формування кістки.</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2" name="Прямоугольник 1"/>
          <p:cNvSpPr txBox="1"/>
          <p:nvPr/>
        </p:nvSpPr>
        <p:spPr>
          <a:xfrm>
            <a:off x="441255" y="1196751"/>
            <a:ext cx="7864939" cy="334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lgn="ctr">
              <a:defRPr b="1" sz="2800">
                <a:ln w="12700" cap="flat">
                  <a:solidFill>
                    <a:srgbClr val="5B668F"/>
                  </a:solidFill>
                  <a:prstDash val="solid"/>
                  <a:round/>
                </a:ln>
                <a:effectLst>
                  <a:outerShdw sx="100000" sy="100000" kx="0" ky="0" algn="b" rotWithShape="0" blurRad="38100" dist="20320" dir="1800000">
                    <a:srgbClr val="000000">
                      <a:alpha val="40000"/>
                    </a:srgbClr>
                  </a:outerShdw>
                </a:effectLst>
              </a:defRPr>
            </a:pPr>
            <a:r xmlns:a="http://schemas.openxmlformats.org/drawingml/2006/main">
              <a:t>Метод трансплантації кісткових блоків дозволяє усунути дефекти АОВЧ/АЧНЧ будь-якого виду та ступеня атрофії, а також</a:t>
            </a:r>
          </a:p>
          <a:p>
            <a:pPr xmlns:a="http://schemas.openxmlformats.org/drawingml/2006/main" algn="ctr">
              <a:defRPr b="1" sz="2800">
                <a:ln w="12700" cap="flat">
                  <a:solidFill>
                    <a:srgbClr val="5B668F"/>
                  </a:solidFill>
                  <a:prstDash val="solid"/>
                  <a:round/>
                </a:ln>
                <a:effectLst>
                  <a:outerShdw sx="100000" sy="100000" kx="0" ky="0" algn="b" rotWithShape="0" blurRad="38100" dist="20320" dir="1800000">
                    <a:srgbClr val="000000">
                      <a:alpha val="40000"/>
                    </a:srgbClr>
                  </a:outerShdw>
                </a:effectLst>
              </a:defRPr>
            </a:pPr>
            <a:r xmlns:a="http://schemas.openxmlformats.org/drawingml/2006/main">
              <a:t>протяжності. Основне обмеження аутотрансплантації пов'язане з додатковою травмою, яка наноситься пацієнту при заборі донорської крові.</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Заголовок 1"/>
          <p:cNvSpPr txBox="1"/>
          <p:nvPr>
            <p:ph type="title"/>
          </p:nvPr>
        </p:nvSpPr>
        <p:spPr>
          <a:xfrm>
            <a:off x="301752" y="228599"/>
            <a:ext cx="8534401" cy="758954"/>
          </a:xfrm>
          <a:prstGeom prst="rect">
            <a:avLst/>
          </a:prstGeom>
        </p:spPr>
        <p:txBody>
          <a:bodyPr/>
          <a:lstStyle>
            <a:lvl1pPr defTabSz="731520">
              <a:defRPr sz="2320"/>
            </a:lvl1pPr>
          </a:lstStyle>
          <a:p>
            <a:pPr xmlns:a="http://schemas.openxmlformats.org/drawingml/2006/main"/>
            <a:r xmlns:a="http://schemas.openxmlformats.org/drawingml/2006/main">
              <a:t>Методи реконструкції із застосуванням біокомпозиційних матеріалів</a:t>
            </a:r>
          </a:p>
        </p:txBody>
      </p:sp>
      <p:sp>
        <p:nvSpPr>
          <p:cNvPr id="385" name="Объект 2"/>
          <p:cNvSpPr txBox="1"/>
          <p:nvPr>
            <p:ph type="body" idx="1"/>
          </p:nvPr>
        </p:nvSpPr>
        <p:spPr>
          <a:xfrm>
            <a:off x="301752" y="1527047"/>
            <a:ext cx="8503920" cy="4572001"/>
          </a:xfrm>
          <a:prstGeom prst="rect">
            <a:avLst/>
          </a:prstGeom>
        </p:spPr>
        <p:txBody>
          <a:bodyPr/>
          <a:lstStyle/>
          <a:p>
            <a:pPr xmlns:a="http://schemas.openxmlformats.org/drawingml/2006/main" marL="0" indent="0">
              <a:lnSpc>
                <a:spcPct val="90000"/>
              </a:lnSpc>
              <a:spcBef>
                <a:spcPts val="500"/>
              </a:spcBef>
              <a:buSzTx/>
              <a:buFont typeface="Wingdings 2"/>
              <a:buNone/>
              <a:defRPr sz="2400"/>
            </a:pPr>
            <a:r xmlns:a="http://schemas.openxmlformats.org/drawingml/2006/main">
              <a:t>Вимоги до ідеального кісткового матеріалу:</a:t>
            </a:r>
          </a:p>
          <a:p>
            <a:pPr xmlns:a="http://schemas.openxmlformats.org/drawingml/2006/main">
              <a:lnSpc>
                <a:spcPct val="90000"/>
              </a:lnSpc>
              <a:spcBef>
                <a:spcPts val="500"/>
              </a:spcBef>
              <a:buChar char="-"/>
              <a:defRPr sz="2400"/>
            </a:pPr>
            <a:r xmlns:a="http://schemas.openxmlformats.org/drawingml/2006/main">
              <a:t>Стерильність</a:t>
            </a:r>
          </a:p>
          <a:p>
            <a:pPr xmlns:a="http://schemas.openxmlformats.org/drawingml/2006/main">
              <a:lnSpc>
                <a:spcPct val="90000"/>
              </a:lnSpc>
              <a:spcBef>
                <a:spcPts val="500"/>
              </a:spcBef>
              <a:buChar char="-"/>
              <a:defRPr sz="2400"/>
            </a:pPr>
            <a:r xmlns:a="http://schemas.openxmlformats.org/drawingml/2006/main">
              <a:t>Нетоксичність</a:t>
            </a:r>
          </a:p>
          <a:p>
            <a:pPr xmlns:a="http://schemas.openxmlformats.org/drawingml/2006/main">
              <a:lnSpc>
                <a:spcPct val="90000"/>
              </a:lnSpc>
              <a:spcBef>
                <a:spcPts val="500"/>
              </a:spcBef>
              <a:buChar char="-"/>
              <a:defRPr sz="2400"/>
            </a:pPr>
            <a:r xmlns:a="http://schemas.openxmlformats.org/drawingml/2006/main">
              <a:t>Матеріал повинен мати остеоіндуктивні та/або остеокондуктивні властивості.</a:t>
            </a:r>
          </a:p>
          <a:p>
            <a:pPr xmlns:a="http://schemas.openxmlformats.org/drawingml/2006/main">
              <a:lnSpc>
                <a:spcPct val="90000"/>
              </a:lnSpc>
              <a:spcBef>
                <a:spcPts val="500"/>
              </a:spcBef>
              <a:buChar char="-"/>
              <a:defRPr sz="2400"/>
            </a:pPr>
            <a:r xmlns:a="http://schemas.openxmlformats.org/drawingml/2006/main">
              <a:t>Матеріал повинен резорбуватися</a:t>
            </a:r>
          </a:p>
          <a:p>
            <a:pPr xmlns:a="http://schemas.openxmlformats.org/drawingml/2006/main">
              <a:lnSpc>
                <a:spcPct val="90000"/>
              </a:lnSpc>
              <a:spcBef>
                <a:spcPts val="500"/>
              </a:spcBef>
              <a:buChar char="-"/>
              <a:defRPr sz="2400"/>
            </a:pPr>
            <a:r xmlns:a="http://schemas.openxmlformats.org/drawingml/2006/main">
              <a:t>Має бути доступним у адекватних кількостях</a:t>
            </a:r>
          </a:p>
          <a:p>
            <a:pPr xmlns:a="http://schemas.openxmlformats.org/drawingml/2006/main">
              <a:lnSpc>
                <a:spcPct val="90000"/>
              </a:lnSpc>
              <a:spcBef>
                <a:spcPts val="500"/>
              </a:spcBef>
              <a:buChar char="-"/>
              <a:defRPr sz="2400"/>
            </a:pPr>
            <a:r xmlns:a="http://schemas.openxmlformats.org/drawingml/2006/main">
              <a:t>Повинен бути недорогим та зручним у користуванні</a:t>
            </a:r>
          </a:p>
          <a:p>
            <a:pPr xmlns:a="http://schemas.openxmlformats.org/drawingml/2006/main">
              <a:lnSpc>
                <a:spcPct val="90000"/>
              </a:lnSpc>
              <a:spcBef>
                <a:spcPts val="500"/>
              </a:spcBef>
              <a:buChar char="-"/>
              <a:defRPr sz="2400"/>
            </a:pPr>
            <a:r xmlns:a="http://schemas.openxmlformats.org/drawingml/2006/main">
              <a:t>Не повинен викликати імунних реакцій</a:t>
            </a:r>
          </a:p>
          <a:p>
            <a:pPr xmlns:a="http://schemas.openxmlformats.org/drawingml/2006/main">
              <a:lnSpc>
                <a:spcPct val="90000"/>
              </a:lnSpc>
              <a:spcBef>
                <a:spcPts val="500"/>
              </a:spcBef>
              <a:buChar char="-"/>
              <a:defRPr sz="2400"/>
            </a:pPr>
            <a:r xmlns:a="http://schemas.openxmlformats.org/drawingml/2006/main">
              <a:t>Повинні мати властивості, що оптимізують процеси васкуляризації та мікроциркуляції.</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Місцеві фактори зростання (МФР)</a:t>
            </a:r>
          </a:p>
        </p:txBody>
      </p:sp>
      <p:sp>
        <p:nvSpPr>
          <p:cNvPr id="388"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80000"/>
              </a:lnSpc>
              <a:spcBef>
                <a:spcPts val="500"/>
              </a:spcBef>
              <a:defRPr sz="2400"/>
            </a:pPr>
            <a:r xmlns:a="http://schemas.openxmlformats.org/drawingml/2006/main">
              <a:t>Про важливу позитивну роль у підвищенні репаративного потенціалу остеопластичних матеріалів місцевих факторів зростання при включенні їх безпосередньо до біоматеріалів повідомляє Воложин.</a:t>
            </a:r>
          </a:p>
          <a:p>
            <a:pPr xmlns:a="http://schemas.openxmlformats.org/drawingml/2006/main">
              <a:lnSpc>
                <a:spcPct val="80000"/>
              </a:lnSpc>
              <a:spcBef>
                <a:spcPts val="500"/>
              </a:spcBef>
              <a:defRPr sz="2400"/>
            </a:pPr>
            <a:r xmlns:a="http://schemas.openxmlformats.org/drawingml/2006/main">
              <a:t>Однією з важливих функцій МФР – забезпечення хемотаксису (залучення) поліпотентних мезенхімальних клітин у кістковий дефект, їх проліферації, а після досягнення достатньої клітинної густини ці фактори сприяють диференціювання клітин в обстеобласти. Також вона беруть участь у біосинтезі колагену та інших білків кісткового органічного матриксу, які ініціюють біологічну мінералізацію кісткового регенерату.</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Місцеві фактори зростання</a:t>
            </a:r>
          </a:p>
        </p:txBody>
      </p:sp>
      <p:sp>
        <p:nvSpPr>
          <p:cNvPr id="391" name="Объект 2"/>
          <p:cNvSpPr txBox="1"/>
          <p:nvPr>
            <p:ph type="body" idx="1"/>
          </p:nvPr>
        </p:nvSpPr>
        <p:spPr>
          <a:xfrm>
            <a:off x="301752" y="1527047"/>
            <a:ext cx="8503920" cy="4572001"/>
          </a:xfrm>
          <a:prstGeom prst="rect">
            <a:avLst/>
          </a:prstGeom>
        </p:spPr>
        <p:txBody>
          <a:bodyPr/>
          <a:lstStyle/>
          <a:p>
            <a:pPr xmlns:a="http://schemas.openxmlformats.org/drawingml/2006/main">
              <a:spcBef>
                <a:spcPts val="800"/>
              </a:spcBef>
              <a:defRPr sz="3600"/>
            </a:pPr>
            <a:r xmlns:a="http://schemas.openxmlformats.org/drawingml/2006/main">
              <a:t>Трансформуючий фактор зростання</a:t>
            </a:r>
          </a:p>
          <a:p>
            <a:pPr xmlns:a="http://schemas.openxmlformats.org/drawingml/2006/main">
              <a:spcBef>
                <a:spcPts val="800"/>
              </a:spcBef>
              <a:defRPr sz="3600"/>
            </a:pPr>
            <a:r xmlns:a="http://schemas.openxmlformats.org/drawingml/2006/main">
              <a:t>Чинник росту тромбоцитів</a:t>
            </a:r>
          </a:p>
          <a:p>
            <a:pPr xmlns:a="http://schemas.openxmlformats.org/drawingml/2006/main">
              <a:spcBef>
                <a:spcPts val="800"/>
              </a:spcBef>
              <a:defRPr sz="3600"/>
            </a:pPr>
            <a:r xmlns:a="http://schemas.openxmlformats.org/drawingml/2006/main">
              <a:t>Чинники зростання фібробластів</a:t>
            </a:r>
          </a:p>
          <a:p>
            <a:pPr xmlns:a="http://schemas.openxmlformats.org/drawingml/2006/main">
              <a:spcBef>
                <a:spcPts val="800"/>
              </a:spcBef>
              <a:defRPr sz="3600"/>
            </a:pPr>
            <a:r xmlns:a="http://schemas.openxmlformats.org/drawingml/2006/main">
              <a:t>Інсуліноподібні фактори зростання</a:t>
            </a:r>
          </a:p>
          <a:p>
            <a:pPr xmlns:a="http://schemas.openxmlformats.org/drawingml/2006/main">
              <a:spcBef>
                <a:spcPts val="800"/>
              </a:spcBef>
              <a:defRPr sz="3600"/>
            </a:pPr>
            <a:r xmlns:a="http://schemas.openxmlformats.org/drawingml/2006/main">
              <a:t>Кісткові морфогенетичні білки</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 name="Заголовок 1"/>
          <p:cNvSpPr txBox="1"/>
          <p:nvPr>
            <p:ph type="title"/>
          </p:nvPr>
        </p:nvSpPr>
        <p:spPr>
          <a:xfrm>
            <a:off x="323527" y="1124744"/>
            <a:ext cx="8568954" cy="222848"/>
          </a:xfrm>
          <a:prstGeom prst="rect">
            <a:avLst/>
          </a:prstGeom>
        </p:spPr>
        <p:txBody>
          <a:bodyPr/>
          <a:lstStyle/>
          <a:p>
            <a:pPr xmlns:a="http://schemas.openxmlformats.org/drawingml/2006/main" defTabSz="365760">
              <a:defRPr sz="1080"/>
            </a:pPr>
            <a:r xmlns:a="http://schemas.openxmlformats.org/drawingml/2006/main">
              <a:t>Трансформуючий фактор зростання</a:t>
            </a:r>
            <a:br xmlns:a="http://schemas.openxmlformats.org/drawingml/2006/main"/>
          </a:p>
        </p:txBody>
      </p:sp>
      <p:sp>
        <p:nvSpPr>
          <p:cNvPr id="394" name="Объект 2"/>
          <p:cNvSpPr txBox="1"/>
          <p:nvPr>
            <p:ph type="body" sz="half" idx="1"/>
          </p:nvPr>
        </p:nvSpPr>
        <p:spPr>
          <a:xfrm>
            <a:off x="301752" y="1371599"/>
            <a:ext cx="4038601" cy="4681730"/>
          </a:xfrm>
          <a:prstGeom prst="rect">
            <a:avLst/>
          </a:prstGeom>
        </p:spPr>
        <p:txBody>
          <a:bodyPr/>
          <a:lstStyle>
            <a:lvl1pPr marL="268833" indent="-268833" defTabSz="896111">
              <a:spcBef>
                <a:spcPts val="800"/>
              </a:spcBef>
              <a:defRPr sz="3528"/>
            </a:lvl1pPr>
          </a:lstStyle>
          <a:p>
            <a:pPr xmlns:a="http://schemas.openxmlformats.org/drawingml/2006/main"/>
            <a:r xmlns:a="http://schemas.openxmlformats.org/drawingml/2006/main">
              <a:t>Є сигнальною молекулою, яка міститься в альфа-гранулах тромбоцитів та кістковому матриксі.</a:t>
            </a:r>
          </a:p>
        </p:txBody>
      </p:sp>
      <p:sp>
        <p:nvSpPr>
          <p:cNvPr id="395" name="Объект 3"/>
          <p:cNvSpPr txBox="1"/>
          <p:nvPr/>
        </p:nvSpPr>
        <p:spPr>
          <a:xfrm>
            <a:off x="4846319" y="1371599"/>
            <a:ext cx="3947162" cy="468173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xmlns:a="http://schemas.openxmlformats.org/drawingml/2006/main" marL="274320" indent="-274320">
              <a:lnSpc>
                <a:spcPct val="80000"/>
              </a:lnSpc>
              <a:spcBef>
                <a:spcPts val="400"/>
              </a:spcBef>
              <a:buClr>
                <a:schemeClr val="accent1"/>
              </a:buClr>
              <a:buSzPct val="85000"/>
              <a:buChar char="●"/>
              <a:defRPr sz="1700"/>
            </a:pPr>
            <a:r xmlns:a="http://schemas.openxmlformats.org/drawingml/2006/main">
              <a:t>Функція: участь у загальних процесах відновлення тканин та регенерації кістки.</a:t>
            </a:r>
          </a:p>
          <a:p>
            <a:pPr xmlns:a="http://schemas.openxmlformats.org/drawingml/2006/main" marL="274320" indent="-274320">
              <a:lnSpc>
                <a:spcPct val="80000"/>
              </a:lnSpc>
              <a:spcBef>
                <a:spcPts val="400"/>
              </a:spcBef>
              <a:buClr>
                <a:schemeClr val="accent1"/>
              </a:buClr>
              <a:buSzPct val="85000"/>
              <a:buChar char="●"/>
              <a:defRPr sz="1700"/>
            </a:pPr>
            <a:r xmlns:a="http://schemas.openxmlformats.org/drawingml/2006/main">
              <a:t>Основна дія полягає в регуляції хемотаксису і мітогенезу клітин-попередників остеобластів і здатності стимулювати депозицію колагенової матриці при загоєнні ран і відновленні кістки.</a:t>
            </a:r>
          </a:p>
          <a:p>
            <a:pPr xmlns:a="http://schemas.openxmlformats.org/drawingml/2006/main" marL="274320" indent="-274320">
              <a:lnSpc>
                <a:spcPct val="80000"/>
              </a:lnSpc>
              <a:spcBef>
                <a:spcPts val="400"/>
              </a:spcBef>
              <a:buClr>
                <a:schemeClr val="accent1"/>
              </a:buClr>
              <a:buSzPct val="85000"/>
              <a:buChar char="●"/>
              <a:defRPr sz="1700"/>
            </a:pPr>
            <a:r xmlns:a="http://schemas.openxmlformats.org/drawingml/2006/main">
              <a:t>Прискорює формування кістки у вигляді зростання швидкості проліферації стовбурових клітин.</a:t>
            </a:r>
          </a:p>
          <a:p>
            <a:pPr xmlns:a="http://schemas.openxmlformats.org/drawingml/2006/main" marL="274320" indent="-274320">
              <a:lnSpc>
                <a:spcPct val="80000"/>
              </a:lnSpc>
              <a:spcBef>
                <a:spcPts val="400"/>
              </a:spcBef>
              <a:buClr>
                <a:schemeClr val="accent1"/>
              </a:buClr>
              <a:buSzPct val="85000"/>
              <a:buChar char="●"/>
              <a:defRPr sz="1700"/>
            </a:pPr>
            <a:r xmlns:a="http://schemas.openxmlformats.org/drawingml/2006/main">
              <a:t>Певною мірою пригнічує формування остокластів, і, як наслідок, інтенсивність резорбції кісткової тканини.</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Чинник росту тромбоцитів</a:t>
            </a:r>
          </a:p>
        </p:txBody>
      </p:sp>
      <p:sp>
        <p:nvSpPr>
          <p:cNvPr id="398" name="Объект 2"/>
          <p:cNvSpPr txBox="1"/>
          <p:nvPr>
            <p:ph type="body" sz="half" idx="1"/>
          </p:nvPr>
        </p:nvSpPr>
        <p:spPr>
          <a:xfrm>
            <a:off x="301752" y="1371599"/>
            <a:ext cx="4038601" cy="4681730"/>
          </a:xfrm>
          <a:prstGeom prst="rect">
            <a:avLst/>
          </a:prstGeom>
        </p:spPr>
        <p:txBody>
          <a:bodyPr/>
          <a:lstStyle>
            <a:lvl1pPr>
              <a:lnSpc>
                <a:spcPct val="90000"/>
              </a:lnSpc>
              <a:spcBef>
                <a:spcPts val="700"/>
              </a:spcBef>
              <a:defRPr sz="3200"/>
            </a:lvl1pPr>
          </a:lstStyle>
          <a:p>
            <a:pPr xmlns:a="http://schemas.openxmlformats.org/drawingml/2006/main"/>
            <a:r xmlns:a="http://schemas.openxmlformats.org/drawingml/2006/main">
              <a:t>Є одним із найбільш значущих білків, який присутній у будь-яких ранах.</a:t>
            </a:r>
          </a:p>
        </p:txBody>
      </p:sp>
      <p:sp>
        <p:nvSpPr>
          <p:cNvPr id="399" name="Объект 3"/>
          <p:cNvSpPr txBox="1"/>
          <p:nvPr/>
        </p:nvSpPr>
        <p:spPr>
          <a:xfrm>
            <a:off x="4846319" y="1371599"/>
            <a:ext cx="3947162" cy="468173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xmlns:a="http://schemas.openxmlformats.org/drawingml/2006/main">
              <a:lnSpc>
                <a:spcPct val="90000"/>
              </a:lnSpc>
              <a:spcBef>
                <a:spcPts val="600"/>
              </a:spcBef>
              <a:defRPr sz="2500"/>
            </a:pPr>
            <a:r xmlns:a="http://schemas.openxmlformats.org/drawingml/2006/main">
              <a:t>Функції:</a:t>
            </a:r>
          </a:p>
          <a:p>
            <a:pPr xmlns:a="http://schemas.openxmlformats.org/drawingml/2006/main">
              <a:lnSpc>
                <a:spcPct val="90000"/>
              </a:lnSpc>
              <a:spcBef>
                <a:spcPts val="600"/>
              </a:spcBef>
              <a:defRPr sz="2500"/>
            </a:pPr>
            <a:r xmlns:a="http://schemas.openxmlformats.org/drawingml/2006/main">
              <a:t>1) Участь у загоєнні сполучної тканини, включаючи регенерацію кістки;</a:t>
            </a:r>
          </a:p>
          <a:p>
            <a:pPr xmlns:a="http://schemas.openxmlformats.org/drawingml/2006/main">
              <a:lnSpc>
                <a:spcPct val="90000"/>
              </a:lnSpc>
              <a:spcBef>
                <a:spcPts val="600"/>
              </a:spcBef>
              <a:defRPr sz="2500"/>
            </a:pPr>
            <a:r xmlns:a="http://schemas.openxmlformats.org/drawingml/2006/main">
              <a:t>2) Має потужну мітогенну та антиогенну активність;</a:t>
            </a:r>
          </a:p>
          <a:p>
            <a:pPr xmlns:a="http://schemas.openxmlformats.org/drawingml/2006/main">
              <a:lnSpc>
                <a:spcPct val="90000"/>
              </a:lnSpc>
              <a:spcBef>
                <a:spcPts val="600"/>
              </a:spcBef>
              <a:defRPr sz="2500"/>
            </a:pPr>
            <a:r xmlns:a="http://schemas.openxmlformats.org/drawingml/2006/main">
              <a:t>3)Регуляція діяльності інших факторів зростання</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Чинник зростання фібробластів</a:t>
            </a:r>
          </a:p>
        </p:txBody>
      </p:sp>
      <p:sp>
        <p:nvSpPr>
          <p:cNvPr id="402" name="Объект 2"/>
          <p:cNvSpPr txBox="1"/>
          <p:nvPr>
            <p:ph type="body" sz="half" idx="1"/>
          </p:nvPr>
        </p:nvSpPr>
        <p:spPr>
          <a:xfrm>
            <a:off x="301752" y="1371599"/>
            <a:ext cx="4038601" cy="4681730"/>
          </a:xfrm>
          <a:prstGeom prst="rect">
            <a:avLst/>
          </a:prstGeom>
        </p:spPr>
        <p:txBody>
          <a:bodyPr/>
          <a:lstStyle>
            <a:lvl1pPr>
              <a:spcBef>
                <a:spcPts val="700"/>
              </a:spcBef>
              <a:defRPr sz="3200"/>
            </a:lvl1pPr>
          </a:lstStyle>
          <a:p>
            <a:pPr xmlns:a="http://schemas.openxmlformats.org/drawingml/2006/main"/>
            <a:r xmlns:a="http://schemas.openxmlformats.org/drawingml/2006/main">
              <a:t>На ранніх стадіях збільшує репаративний остеогенез.</a:t>
            </a:r>
          </a:p>
        </p:txBody>
      </p:sp>
      <p:sp>
        <p:nvSpPr>
          <p:cNvPr id="403" name="Объект 3"/>
          <p:cNvSpPr txBox="1"/>
          <p:nvPr/>
        </p:nvSpPr>
        <p:spPr>
          <a:xfrm>
            <a:off x="4833744" y="1340767"/>
            <a:ext cx="3959737" cy="471256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marL="274320" indent="-274320">
              <a:spcBef>
                <a:spcPts val="700"/>
              </a:spcBef>
              <a:buClr>
                <a:schemeClr val="accent1"/>
              </a:buClr>
              <a:buSzPct val="85000"/>
              <a:buChar char="●"/>
              <a:defRPr sz="3200"/>
            </a:lvl1pPr>
          </a:lstStyle>
          <a:p>
            <a:pPr xmlns:a="http://schemas.openxmlformats.org/drawingml/2006/main"/>
            <a:r xmlns:a="http://schemas.openxmlformats.org/drawingml/2006/main">
              <a:t>Ангіогенез, проліферація та диференціювання остеобластів.</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Інсуліноподібний фактор зростання</a:t>
            </a:r>
          </a:p>
        </p:txBody>
      </p:sp>
      <p:sp>
        <p:nvSpPr>
          <p:cNvPr id="406" name="Объект 2"/>
          <p:cNvSpPr txBox="1"/>
          <p:nvPr>
            <p:ph type="body" sz="half" idx="1"/>
          </p:nvPr>
        </p:nvSpPr>
        <p:spPr>
          <a:xfrm>
            <a:off x="301752" y="1371599"/>
            <a:ext cx="4038601" cy="4681730"/>
          </a:xfrm>
          <a:prstGeom prst="rect">
            <a:avLst/>
          </a:prstGeom>
        </p:spPr>
        <p:txBody>
          <a:bodyPr/>
          <a:lstStyle/>
          <a:p>
            <a:pPr xmlns:a="http://schemas.openxmlformats.org/drawingml/2006/main">
              <a:spcBef>
                <a:spcPts val="500"/>
              </a:spcBef>
              <a:defRPr sz="2300"/>
            </a:pPr>
            <a:r xmlns:a="http://schemas.openxmlformats.org/drawingml/2006/main">
              <a:t>Відіграють ключову роль регенерації, надаючи мітогенний ефект;</a:t>
            </a:r>
          </a:p>
          <a:p>
            <a:pPr xmlns:a="http://schemas.openxmlformats.org/drawingml/2006/main">
              <a:spcBef>
                <a:spcPts val="500"/>
              </a:spcBef>
              <a:defRPr sz="2300"/>
            </a:pPr>
            <a:r xmlns:a="http://schemas.openxmlformats.org/drawingml/2006/main">
              <a:t>Впливають на формування кісткової тканини в регенераті шляхом стимуляції проліферації клітин остеобластичного дифферону та підвищення метаболічної активності остеобластів;</a:t>
            </a:r>
          </a:p>
        </p:txBody>
      </p:sp>
      <p:sp>
        <p:nvSpPr>
          <p:cNvPr id="407" name="Объект 3"/>
          <p:cNvSpPr txBox="1"/>
          <p:nvPr/>
        </p:nvSpPr>
        <p:spPr>
          <a:xfrm>
            <a:off x="4846319" y="1371599"/>
            <a:ext cx="3947162" cy="468173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xmlns:a="http://schemas.openxmlformats.org/drawingml/2006/main" marL="274320" indent="-274320">
              <a:spcBef>
                <a:spcPts val="500"/>
              </a:spcBef>
              <a:buClr>
                <a:schemeClr val="accent1"/>
              </a:buClr>
              <a:buSzPct val="85000"/>
              <a:buChar char="●"/>
              <a:defRPr sz="2300"/>
            </a:pPr>
            <a:r xmlns:a="http://schemas.openxmlformats.org/drawingml/2006/main">
              <a:t>Виступають як посередники у ростстимулюючому впливі гормону росту;</a:t>
            </a:r>
          </a:p>
          <a:p>
            <a:pPr xmlns:a="http://schemas.openxmlformats.org/drawingml/2006/main" marL="274320" indent="-274320">
              <a:spcBef>
                <a:spcPts val="500"/>
              </a:spcBef>
              <a:buClr>
                <a:schemeClr val="accent1"/>
              </a:buClr>
              <a:buSzPct val="85000"/>
              <a:buChar char="●"/>
              <a:defRPr sz="2300"/>
            </a:pPr>
            <a:r xmlns:a="http://schemas.openxmlformats.org/drawingml/2006/main">
              <a:t>Впливають на розвиток.</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Костноморфогенетичні білки</a:t>
            </a:r>
          </a:p>
        </p:txBody>
      </p:sp>
      <p:sp>
        <p:nvSpPr>
          <p:cNvPr id="410" name="Объект 2"/>
          <p:cNvSpPr txBox="1"/>
          <p:nvPr>
            <p:ph type="body" sz="half" idx="1"/>
          </p:nvPr>
        </p:nvSpPr>
        <p:spPr>
          <a:xfrm>
            <a:off x="301752" y="1371599"/>
            <a:ext cx="4038601" cy="4681730"/>
          </a:xfrm>
          <a:prstGeom prst="rect">
            <a:avLst/>
          </a:prstGeom>
        </p:spPr>
        <p:txBody>
          <a:bodyPr/>
          <a:lstStyle>
            <a:lvl1pPr>
              <a:lnSpc>
                <a:spcPct val="90000"/>
              </a:lnSpc>
              <a:spcBef>
                <a:spcPts val="500"/>
              </a:spcBef>
              <a:defRPr sz="2300"/>
            </a:lvl1pPr>
          </a:lstStyle>
          <a:p>
            <a:pPr xmlns:a="http://schemas.openxmlformats.org/drawingml/2006/main"/>
            <a:r xmlns:a="http://schemas.openxmlformats.org/drawingml/2006/main">
              <a:t>Були виділені із зрілої та розвивається кісткової тканини при вивченні механізму остеоіндукуючих властивостей демінералізованого кісткового матриксу і являє собою більше 20 білків неколагенової природи, що надають стимулюючих костеутворення.</a:t>
            </a:r>
          </a:p>
        </p:txBody>
      </p:sp>
      <p:sp>
        <p:nvSpPr>
          <p:cNvPr id="411" name="Объект 3"/>
          <p:cNvSpPr txBox="1"/>
          <p:nvPr/>
        </p:nvSpPr>
        <p:spPr>
          <a:xfrm>
            <a:off x="4846319" y="1371599"/>
            <a:ext cx="3947162" cy="468173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marL="274320" indent="-274320">
              <a:lnSpc>
                <a:spcPct val="90000"/>
              </a:lnSpc>
              <a:spcBef>
                <a:spcPts val="500"/>
              </a:spcBef>
              <a:buClr>
                <a:schemeClr val="accent1"/>
              </a:buClr>
              <a:buSzPct val="85000"/>
              <a:buChar char="●"/>
              <a:defRPr sz="2300"/>
            </a:lvl1pPr>
          </a:lstStyle>
          <a:p>
            <a:pPr xmlns:a="http://schemas.openxmlformats.org/drawingml/2006/main"/>
            <a:r xmlns:a="http://schemas.openxmlformats.org/drawingml/2006/main">
              <a:t>В ділянку кісткового дефекту КМБ та інші МФР потрапляють з циркуляторного русла при фізіологічному та репаративному ремоделюванні кісткової тканини, дегрануляції тромбоцитів, секреції їх макрофагами, відіграють важливу роль у регенерації кістки.</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 name="Заголовок 1"/>
          <p:cNvSpPr txBox="1"/>
          <p:nvPr>
            <p:ph type="title"/>
          </p:nvPr>
        </p:nvSpPr>
        <p:spPr>
          <a:xfrm>
            <a:off x="301752" y="228599"/>
            <a:ext cx="8534401" cy="758954"/>
          </a:xfrm>
          <a:prstGeom prst="rect">
            <a:avLst/>
          </a:prstGeom>
        </p:spPr>
        <p:txBody>
          <a:bodyPr/>
          <a:lstStyle>
            <a:lvl1pPr defTabSz="731520">
              <a:defRPr sz="2320"/>
            </a:lvl1pPr>
          </a:lstStyle>
          <a:p>
            <a:pPr xmlns:a="http://schemas.openxmlformats.org/drawingml/2006/main"/>
            <a:r xmlns:a="http://schemas.openxmlformats.org/drawingml/2006/main">
              <a:t>3 етапи дослідження в галузі тканинної інженерії (виділив С.Ю. Іванов)</a:t>
            </a:r>
          </a:p>
        </p:txBody>
      </p:sp>
      <p:sp>
        <p:nvSpPr>
          <p:cNvPr id="414" name="Объект 2"/>
          <p:cNvSpPr txBox="1"/>
          <p:nvPr>
            <p:ph type="body" idx="1"/>
          </p:nvPr>
        </p:nvSpPr>
        <p:spPr>
          <a:xfrm>
            <a:off x="301752" y="1527047"/>
            <a:ext cx="8503920" cy="4572001"/>
          </a:xfrm>
          <a:prstGeom prst="rect">
            <a:avLst/>
          </a:prstGeom>
        </p:spPr>
        <p:txBody>
          <a:bodyPr/>
          <a:lstStyle/>
          <a:p>
            <a:pPr xmlns:a="http://schemas.openxmlformats.org/drawingml/2006/main"/>
            <a:r xmlns:a="http://schemas.openxmlformats.org/drawingml/2006/main">
              <a:t>Розробника «каркасних» біоматеріалів, що створюють штучний матрикс для спрямованої регенерації кісткової тканини, що мають остеокондуктивні властивості;</a:t>
            </a:r>
          </a:p>
          <a:p>
            <a:pPr xmlns:a="http://schemas.openxmlformats.org/drawingml/2006/main"/>
            <a:r xmlns:a="http://schemas.openxmlformats.org/drawingml/2006/main">
              <a:t>Створення матеріалів, що підтримують форму (каркас) та мають остеокондуктивні та остеоіндуктивні властивості;</a:t>
            </a:r>
          </a:p>
          <a:p>
            <a:pPr xmlns:a="http://schemas.openxmlformats.org/drawingml/2006/main"/>
            <a:r xmlns:a="http://schemas.openxmlformats.org/drawingml/2006/main">
              <a:t>Розробка біоматеріалів, що мають остеокондуктивні, остеоіндуктивні та властивості неангіогенезу.</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Заголовок 1"/>
          <p:cNvSpPr txBox="1"/>
          <p:nvPr>
            <p:ph type="title"/>
          </p:nvPr>
        </p:nvSpPr>
        <p:spPr>
          <a:xfrm>
            <a:off x="301752" y="228599"/>
            <a:ext cx="8534401" cy="758954"/>
          </a:xfrm>
          <a:prstGeom prst="rect">
            <a:avLst/>
          </a:prstGeom>
        </p:spPr>
        <p:txBody>
          <a:bodyPr/>
          <a:lstStyle>
            <a:lvl1pPr defTabSz="731520">
              <a:defRPr sz="2320"/>
            </a:lvl1pPr>
          </a:lstStyle>
          <a:p>
            <a:pPr xmlns:a="http://schemas.openxmlformats.org/drawingml/2006/main"/>
            <a:r xmlns:a="http://schemas.openxmlformats.org/drawingml/2006/main">
              <a:t>Найбільш поширені матеріали з чітко вираженою опорною функцією</a:t>
            </a:r>
          </a:p>
        </p:txBody>
      </p:sp>
      <p:sp>
        <p:nvSpPr>
          <p:cNvPr id="417" name="Объект 2"/>
          <p:cNvSpPr txBox="1"/>
          <p:nvPr>
            <p:ph type="body" idx="1"/>
          </p:nvPr>
        </p:nvSpPr>
        <p:spPr>
          <a:xfrm>
            <a:off x="301752" y="1527047"/>
            <a:ext cx="8503920" cy="4572001"/>
          </a:xfrm>
          <a:prstGeom prst="rect">
            <a:avLst/>
          </a:prstGeom>
        </p:spPr>
        <p:txBody>
          <a:bodyPr/>
          <a:lstStyle/>
          <a:p>
            <a:pPr xmlns:a="http://schemas.openxmlformats.org/drawingml/2006/main">
              <a:spcBef>
                <a:spcPts val="900"/>
              </a:spcBef>
              <a:defRPr sz="4000"/>
            </a:pPr>
            <a:r xmlns:a="http://schemas.openxmlformats.org/drawingml/2006/main">
              <a:t>Штучний та натуральний гідроксиаппатит</a:t>
            </a:r>
          </a:p>
          <a:p>
            <a:pPr xmlns:a="http://schemas.openxmlformats.org/drawingml/2006/main">
              <a:spcBef>
                <a:spcPts val="900"/>
              </a:spcBef>
              <a:defRPr sz="4000"/>
            </a:pPr>
            <a:r xmlns:a="http://schemas.openxmlformats.org/drawingml/2006/main">
              <a:t>Біокераміка</a:t>
            </a:r>
          </a:p>
          <a:p>
            <a:pPr xmlns:a="http://schemas.openxmlformats.org/drawingml/2006/main">
              <a:spcBef>
                <a:spcPts val="900"/>
              </a:spcBef>
              <a:defRPr sz="4000"/>
            </a:pPr>
            <a:r xmlns:a="http://schemas.openxmlformats.org/drawingml/2006/main">
              <a:t>Полігліколева кислота</a:t>
            </a:r>
          </a:p>
          <a:p>
            <a:pPr xmlns:a="http://schemas.openxmlformats.org/drawingml/2006/main">
              <a:spcBef>
                <a:spcPts val="900"/>
              </a:spcBef>
              <a:defRPr sz="4000"/>
            </a:pPr>
            <a:r xmlns:a="http://schemas.openxmlformats.org/drawingml/2006/main">
              <a:t>Колагенові білки</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9"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80000"/>
              </a:lnSpc>
              <a:spcBef>
                <a:spcPts val="500"/>
              </a:spcBef>
              <a:defRPr sz="2200"/>
            </a:pPr>
            <a:r xmlns:a="http://schemas.openxmlformats.org/drawingml/2006/main">
              <a:t>Біокомпозиційні матеріали, що мають остеокондуктивні та остеоіндуктивні властивості, були розроблені на основі кісткового колагену I, IIIтипу та кісткових сульфатованих глікозаміногліканів тварин і людини.</a:t>
            </a:r>
          </a:p>
          <a:p>
            <a:pPr xmlns:a="http://schemas.openxmlformats.org/drawingml/2006/main">
              <a:lnSpc>
                <a:spcPct val="80000"/>
              </a:lnSpc>
              <a:spcBef>
                <a:spcPts val="500"/>
              </a:spcBef>
              <a:defRPr sz="2200"/>
            </a:pPr>
            <a:r xmlns:a="http://schemas.openxmlformats.org/drawingml/2006/main">
              <a:t>Сульфатовані ГАГ є за хімічними властивостями поліаніонами (негативно зарядженими), відіграють важливу роль іонообмінної активності, забезпечуючи транспорт води, амінокислот, ліпідів, що особливо важливо для метаболізму в кістковій тканині.</a:t>
            </a:r>
          </a:p>
          <a:p>
            <a:pPr xmlns:a="http://schemas.openxmlformats.org/drawingml/2006/main">
              <a:lnSpc>
                <a:spcPct val="80000"/>
              </a:lnSpc>
              <a:spcBef>
                <a:spcPts val="500"/>
              </a:spcBef>
              <a:defRPr sz="2200"/>
            </a:pPr>
            <a:r xmlns:a="http://schemas.openxmlformats.org/drawingml/2006/main">
              <a:t>До них відносяться "Біоматрікс", "Алломатрікс-імплант", "Остеоматрікс"</a:t>
            </a:r>
          </a:p>
          <a:p>
            <a:pPr xmlns:a="http://schemas.openxmlformats.org/drawingml/2006/main">
              <a:lnSpc>
                <a:spcPct val="80000"/>
              </a:lnSpc>
              <a:spcBef>
                <a:spcPts val="500"/>
              </a:spcBef>
              <a:defRPr sz="2200"/>
            </a:pPr>
            <a:r xmlns:a="http://schemas.openxmlformats.org/drawingml/2006/main">
              <a:t>Друге покоління біокомпозиційних матеріалів: серії ОСТЕОПЛАСТ</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1" name="Заголовок 1"/>
          <p:cNvSpPr txBox="1"/>
          <p:nvPr>
            <p:ph type="title"/>
          </p:nvPr>
        </p:nvSpPr>
        <p:spPr>
          <a:xfrm>
            <a:off x="323527" y="692695"/>
            <a:ext cx="8446714" cy="510881"/>
          </a:xfrm>
          <a:prstGeom prst="rect">
            <a:avLst/>
          </a:prstGeom>
        </p:spPr>
        <p:txBody>
          <a:bodyPr/>
          <a:lstStyle>
            <a:lvl1pPr defTabSz="786384">
              <a:defRPr sz="2494"/>
            </a:lvl1pPr>
          </a:lstStyle>
          <a:p>
            <a:pPr xmlns:a="http://schemas.openxmlformats.org/drawingml/2006/main"/>
            <a:r xmlns:a="http://schemas.openxmlformats.org/drawingml/2006/main">
              <a:t>ВИМОГА ДО СУЧАСНИХ БІОМАТЕРІАЛІВ</a:t>
            </a:r>
          </a:p>
        </p:txBody>
      </p:sp>
      <p:sp>
        <p:nvSpPr>
          <p:cNvPr id="422" name="Объект 2"/>
          <p:cNvSpPr txBox="1"/>
          <p:nvPr>
            <p:ph type="body" idx="1"/>
          </p:nvPr>
        </p:nvSpPr>
        <p:spPr>
          <a:xfrm>
            <a:off x="395536" y="1628799"/>
            <a:ext cx="8503920" cy="4572001"/>
          </a:xfrm>
          <a:prstGeom prst="rect">
            <a:avLst/>
          </a:prstGeom>
        </p:spPr>
        <p:txBody>
          <a:bodyPr/>
          <a:lstStyle>
            <a:lvl1pPr>
              <a:spcBef>
                <a:spcPts val="700"/>
              </a:spcBef>
              <a:defRPr sz="3200"/>
            </a:lvl1pPr>
          </a:lstStyle>
          <a:p>
            <a:pPr xmlns:a="http://schemas.openxmlformats.org/drawingml/2006/main"/>
            <a:r xmlns:a="http://schemas.openxmlformats.org/drawingml/2006/main">
              <a:t>Матеріали, що застосовуються для заповнення дефектів та відновлення кісткової тканини, повинні мати властивості, що оптимізують процеси васкуляризації та мікроциркуляції в зоні їх імплантації;</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Заголовок 1"/>
          <p:cNvSpPr txBox="1"/>
          <p:nvPr>
            <p:ph type="title"/>
          </p:nvPr>
        </p:nvSpPr>
        <p:spPr>
          <a:xfrm>
            <a:off x="323527" y="404663"/>
            <a:ext cx="8534401" cy="758954"/>
          </a:xfrm>
          <a:prstGeom prst="rect">
            <a:avLst/>
          </a:prstGeom>
        </p:spPr>
        <p:txBody>
          <a:bodyPr/>
          <a:lstStyle/>
          <a:p>
            <a:pPr xmlns:a="http://schemas.openxmlformats.org/drawingml/2006/main" defTabSz="731520">
              <a:defRPr sz="2320"/>
            </a:pPr>
            <a:r xmlns:a="http://schemas.openxmlformats.org/drawingml/2006/main">
              <a:t>БІОСІМІСНІ </a:t>
            </a:r>
            <a:br xmlns:a="http://schemas.openxmlformats.org/drawingml/2006/main"/>
            <a:r xmlns:a="http://schemas.openxmlformats.org/drawingml/2006/main">
              <a:t>МАТЕРІАЛИ</a:t>
            </a:r>
          </a:p>
        </p:txBody>
      </p:sp>
      <p:sp>
        <p:nvSpPr>
          <p:cNvPr id="425" name="Объект 2"/>
          <p:cNvSpPr txBox="1"/>
          <p:nvPr>
            <p:ph type="body" idx="1"/>
          </p:nvPr>
        </p:nvSpPr>
        <p:spPr>
          <a:xfrm>
            <a:off x="301752" y="1527047"/>
            <a:ext cx="8503920" cy="4572001"/>
          </a:xfrm>
          <a:prstGeom prst="rect">
            <a:avLst/>
          </a:prstGeom>
        </p:spPr>
        <p:txBody>
          <a:bodyPr/>
          <a:lstStyle>
            <a:lvl1pPr>
              <a:spcBef>
                <a:spcPts val="800"/>
              </a:spcBef>
              <a:defRPr sz="3600"/>
            </a:lvl1pPr>
          </a:lstStyle>
          <a:p>
            <a:pPr xmlns:a="http://schemas.openxmlformats.org/drawingml/2006/main"/>
            <a:r xmlns:a="http://schemas.openxmlformats.org/drawingml/2006/main">
              <a:t>Біосумісним з кістковою тканиною може вважатися матеріал, який достатньо інертний щодо остеоіндукції і активний щодо остеокондукції.</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Заголовок 1"/>
          <p:cNvSpPr txBox="1"/>
          <p:nvPr>
            <p:ph type="title"/>
          </p:nvPr>
        </p:nvSpPr>
        <p:spPr>
          <a:xfrm>
            <a:off x="301752" y="228599"/>
            <a:ext cx="8534401" cy="758954"/>
          </a:xfrm>
          <a:prstGeom prst="rect">
            <a:avLst/>
          </a:prstGeom>
        </p:spPr>
        <p:txBody>
          <a:bodyPr/>
          <a:lstStyle/>
          <a:p>
            <a:pPr/>
          </a:p>
        </p:txBody>
      </p:sp>
      <p:sp>
        <p:nvSpPr>
          <p:cNvPr id="428"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80000"/>
              </a:lnSpc>
              <a:spcBef>
                <a:spcPts val="300"/>
              </a:spcBef>
              <a:defRPr sz="1400"/>
            </a:pPr>
            <a:r xmlns:a="http://schemas.openxmlformats.org/drawingml/2006/main">
              <a:t>Біоактивні небіологічні матеріали - це матеріали, які включаються в іонний обмін і метаболізм кісткового матриксу і частково або повністю замінюються кістковою тканиною в процесі її регенерації. Характерною особливістю цих матеріалів є повна або часткова їхня деградація (розсмоктування) з часом і заміщення нормальної кісткової тканини.</a:t>
            </a:r>
          </a:p>
          <a:p>
            <a:pPr xmlns:a="http://schemas.openxmlformats.org/drawingml/2006/main">
              <a:lnSpc>
                <a:spcPct val="80000"/>
              </a:lnSpc>
              <a:spcBef>
                <a:spcPts val="300"/>
              </a:spcBef>
              <a:defRPr sz="1400"/>
            </a:pPr>
            <a:r xmlns:a="http://schemas.openxmlformats.org/drawingml/2006/main">
              <a:t>Біоактивними матеріалами є кальцій-фосфатні сполуки, сульфат кальцію, біоскло та матеріали на основі деяких високомолекулярних полімерів.</a:t>
            </a:r>
          </a:p>
          <a:p>
            <a:pPr xmlns:a="http://schemas.openxmlformats.org/drawingml/2006/main">
              <a:lnSpc>
                <a:spcPct val="80000"/>
              </a:lnSpc>
              <a:spcBef>
                <a:spcPts val="300"/>
              </a:spcBef>
              <a:defRPr sz="1400"/>
            </a:pPr>
            <a:r xmlns:a="http://schemas.openxmlformats.org/drawingml/2006/main">
              <a:t>Трикальційфосфат не є аналогом аморфних кальцій-фосфатних сполук мінеральної частини кісткового матриксу. Водночас. цей матеріал метаболічно досить активний. In vivo більша його частина трансформується в гідроксиапатит, а частина, що залишилася, розчиняється;</a:t>
            </a:r>
          </a:p>
          <a:p>
            <a:pPr xmlns:a="http://schemas.openxmlformats.org/drawingml/2006/main">
              <a:lnSpc>
                <a:spcPct val="80000"/>
              </a:lnSpc>
              <a:spcBef>
                <a:spcPts val="300"/>
              </a:spcBef>
              <a:defRPr sz="1400"/>
            </a:pPr>
            <a:r xmlns:a="http://schemas.openxmlformats.org/drawingml/2006/main">
              <a:t>Сульфат кальцію, або «Паризький пластир», один з перших біосумісних остеоілаетичних матеріалів. Вперше був використаний Dreesman у 1892 р. для наповнення кісткових дефектів. Цей матеріал має остеокондуктивні властивості, добре переноситься тканинами, резорбується протягом місяця із заміщенням кістковою тканиною;</a:t>
            </a:r>
          </a:p>
          <a:p>
            <a:pPr xmlns:a="http://schemas.openxmlformats.org/drawingml/2006/main">
              <a:lnSpc>
                <a:spcPct val="80000"/>
              </a:lnSpc>
              <a:spcBef>
                <a:spcPts val="300"/>
              </a:spcBef>
              <a:defRPr sz="1400"/>
            </a:pPr>
            <a:r xmlns:a="http://schemas.openxmlformats.org/drawingml/2006/main">
              <a:t>Скло неорганічний твердий матеріал, що складається з трьох основних хімічних сполук; SiO, CaCOU і NajCGL До біосумісних відносяться скла, до складу яких входять: 5Ю3 або SiO„ (30 45%), Р,()- або Р2 0 2 (6%), Са() (15 25%) і Ха2 () (близько 25%)</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0"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80000"/>
              </a:lnSpc>
              <a:spcBef>
                <a:spcPts val="400"/>
              </a:spcBef>
              <a:defRPr sz="2000"/>
            </a:pPr>
            <a:r xmlns:a="http://schemas.openxmlformats.org/drawingml/2006/main">
              <a:t>Біологічна активність біосумісних стекол і кристалів проявляється за рахунок хімічної деградації (розчинності) у рідких біологічних середовищах поверхні цих матеріалів. В результаті на поверхню виходять іони кальцію та сполуки фосфору, що сприяють утворенню на поверхні матеріалу кристалів апатитів, які формують центри мінералізації остеоїду та забезпечують фізико-хімічний зв'язок матриксу кістки з поверхнею матеріалу.</a:t>
            </a:r>
          </a:p>
          <a:p>
            <a:pPr xmlns:a="http://schemas.openxmlformats.org/drawingml/2006/main">
              <a:lnSpc>
                <a:spcPct val="80000"/>
              </a:lnSpc>
              <a:spcBef>
                <a:spcPts val="400"/>
              </a:spcBef>
              <a:defRPr sz="2000"/>
            </a:pPr>
            <a:r xmlns:a="http://schemas.openxmlformats.org/drawingml/2006/main">
              <a:t>Біоактивні полімери молочної та лимонної кислот застосовуються як бар'єрні мембрани, що розсмоктуються. До подібних полімерів також відносяться композиційні матеріали на основі високомолекулярного поліетилену з мінеральними наповнювачами гідроксиапатитом або гідроксидом кальцію, що застосовуються для остеопластики дефектів та нарощування кісткової тканини.</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2"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Біосумісні матеріали поділяються на:</a:t>
            </a:r>
          </a:p>
        </p:txBody>
      </p:sp>
      <p:sp>
        <p:nvSpPr>
          <p:cNvPr id="433" name="Объект 2"/>
          <p:cNvSpPr txBox="1"/>
          <p:nvPr>
            <p:ph type="body" idx="1"/>
          </p:nvPr>
        </p:nvSpPr>
        <p:spPr>
          <a:xfrm>
            <a:off x="301752" y="1527047"/>
            <a:ext cx="8503920" cy="4572001"/>
          </a:xfrm>
          <a:prstGeom prst="rect">
            <a:avLst/>
          </a:prstGeom>
        </p:spPr>
        <p:txBody>
          <a:bodyPr/>
          <a:lstStyle/>
          <a:p>
            <a:pPr xmlns:a="http://schemas.openxmlformats.org/drawingml/2006/main"/>
            <a:r xmlns:a="http://schemas.openxmlformats.org/drawingml/2006/main">
              <a:t>Біоінертні (Алюмоксидна кераміка, титан та його сплави, цирконій).</a:t>
            </a:r>
          </a:p>
          <a:p>
            <a:pPr xmlns:a="http://schemas.openxmlformats.org/drawingml/2006/main"/>
            <a:r xmlns:a="http://schemas.openxmlformats.org/drawingml/2006/main">
              <a:t>Біотолерантні (сплави на основі кобальту та деякі види нержавіючої сталі).</a:t>
            </a:r>
          </a:p>
          <a:p>
            <a:pPr xmlns:a="http://schemas.openxmlformats.org/drawingml/2006/main"/>
            <a:r xmlns:a="http://schemas.openxmlformats.org/drawingml/2006/main">
              <a:t>Біоактивні (кальцій-фосфатні сполуки, сульфат кальцію, біоекло та матеріали на основі деяких високомолекулярних полімерів).</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5" name="Заголовок 1"/>
          <p:cNvSpPr txBox="1"/>
          <p:nvPr>
            <p:ph type="title"/>
          </p:nvPr>
        </p:nvSpPr>
        <p:spPr>
          <a:xfrm>
            <a:off x="301752" y="228599"/>
            <a:ext cx="8534401" cy="758954"/>
          </a:xfrm>
          <a:prstGeom prst="rect">
            <a:avLst/>
          </a:prstGeom>
        </p:spPr>
        <p:txBody>
          <a:bodyPr/>
          <a:lstStyle/>
          <a:p>
            <a:pPr/>
          </a:p>
        </p:txBody>
      </p:sp>
      <p:sp>
        <p:nvSpPr>
          <p:cNvPr id="436" name="Объект 2"/>
          <p:cNvSpPr txBox="1"/>
          <p:nvPr>
            <p:ph type="body" idx="1"/>
          </p:nvPr>
        </p:nvSpPr>
        <p:spPr>
          <a:xfrm>
            <a:off x="301752" y="1527047"/>
            <a:ext cx="8503920" cy="4572001"/>
          </a:xfrm>
          <a:prstGeom prst="rect">
            <a:avLst/>
          </a:prstGeom>
        </p:spPr>
        <p:txBody>
          <a:bodyPr/>
          <a:lstStyle>
            <a:lvl1pPr>
              <a:lnSpc>
                <a:spcPct val="90000"/>
              </a:lnSpc>
              <a:spcBef>
                <a:spcPts val="500"/>
              </a:spcBef>
              <a:defRPr sz="2400"/>
            </a:lvl1pPr>
          </a:lstStyle>
          <a:p>
            <a:pPr xmlns:a="http://schemas.openxmlformats.org/drawingml/2006/main"/>
            <a:r xmlns:a="http://schemas.openxmlformats.org/drawingml/2006/main">
              <a:t>Біоінертні матеріали. До цієї групи належать матеріали, поверхня яких може забезпечити фізико-хімічний зв'язок із кістковим матриксом. але при атом практично не включаються в метаболізм кісткової тканини і деградації, що не піддаються, протягом усього періоду взаємодії з навколишніми тканинами. Біоінертні матеріали або їх поверхня є найпростішою за хімічним складом керамікою, що має звичайні іонні зв'язки. Основу її складають оксиди, що являють собою хімічну сполуку металу та кисню.</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8" name="Заголовок 1"/>
          <p:cNvSpPr txBox="1"/>
          <p:nvPr>
            <p:ph type="title"/>
          </p:nvPr>
        </p:nvSpPr>
        <p:spPr>
          <a:xfrm>
            <a:off x="301752" y="228599"/>
            <a:ext cx="8534401" cy="758954"/>
          </a:xfrm>
          <a:prstGeom prst="rect">
            <a:avLst/>
          </a:prstGeom>
        </p:spPr>
        <p:txBody>
          <a:bodyPr/>
          <a:lstStyle/>
          <a:p>
            <a:pPr/>
          </a:p>
        </p:txBody>
      </p:sp>
      <p:sp>
        <p:nvSpPr>
          <p:cNvPr id="439" name="Объект 2"/>
          <p:cNvSpPr txBox="1"/>
          <p:nvPr>
            <p:ph type="body" idx="1"/>
          </p:nvPr>
        </p:nvSpPr>
        <p:spPr>
          <a:xfrm>
            <a:off x="301752" y="1527047"/>
            <a:ext cx="8503920" cy="4572001"/>
          </a:xfrm>
          <a:prstGeom prst="rect">
            <a:avLst/>
          </a:prstGeom>
        </p:spPr>
        <p:txBody>
          <a:bodyPr/>
          <a:lstStyle/>
          <a:p>
            <a:pPr xmlns:a="http://schemas.openxmlformats.org/drawingml/2006/main"/>
            <a:r xmlns:a="http://schemas.openxmlformats.org/drawingml/2006/main">
              <a:t>Біотолерантні матеріали - матеріали, які здатні забезпечити адсорбцію білків на своїй поверхні, але не мають остеокондуктивних властивостей, тому при їх використанні фізико-хімічний зв'язок між поверхнею імплантату і кістковим матриксом, як правило, не утворюється, що призводить до формування сполучнотканинної капсули навколо імплантату.</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Сінус-ліфтінг</a:t>
            </a:r>
          </a:p>
        </p:txBody>
      </p:sp>
      <p:sp>
        <p:nvSpPr>
          <p:cNvPr id="442" name="Объект 2"/>
          <p:cNvSpPr txBox="1"/>
          <p:nvPr>
            <p:ph type="body" idx="1"/>
          </p:nvPr>
        </p:nvSpPr>
        <p:spPr>
          <a:xfrm>
            <a:off x="301752" y="1527047"/>
            <a:ext cx="8503920" cy="4572001"/>
          </a:xfrm>
          <a:prstGeom prst="rect">
            <a:avLst/>
          </a:prstGeom>
        </p:spPr>
        <p:txBody>
          <a:bodyPr/>
          <a:lstStyle>
            <a:lvl1pPr marL="0" indent="0">
              <a:spcBef>
                <a:spcPts val="800"/>
              </a:spcBef>
              <a:buSzTx/>
              <a:buFont typeface="Wingdings 2"/>
              <a:buNone/>
              <a:defRPr sz="3600"/>
            </a:lvl1pPr>
          </a:lstStyle>
          <a:p>
            <a:pPr xmlns:a="http://schemas.openxmlformats.org/drawingml/2006/main"/>
            <a:r xmlns:a="http://schemas.openxmlformats.org/drawingml/2006/main">
              <a:t>- це операція, спрямована на часткове або повне переміщення та створення нового рівня дна верхньощелепної пазухи</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Синус-ліфтинг.</a:t>
            </a:r>
          </a:p>
        </p:txBody>
      </p:sp>
      <p:sp>
        <p:nvSpPr>
          <p:cNvPr id="445" name="Объект 2"/>
          <p:cNvSpPr txBox="1"/>
          <p:nvPr>
            <p:ph type="body" idx="1"/>
          </p:nvPr>
        </p:nvSpPr>
        <p:spPr>
          <a:xfrm>
            <a:off x="301752" y="1527047"/>
            <a:ext cx="8503920" cy="4572001"/>
          </a:xfrm>
          <a:prstGeom prst="rect">
            <a:avLst/>
          </a:prstGeom>
        </p:spPr>
        <p:txBody>
          <a:bodyPr/>
          <a:lstStyle/>
          <a:p>
            <a:pPr xmlns:a="http://schemas.openxmlformats.org/drawingml/2006/main">
              <a:spcBef>
                <a:spcPts val="1200"/>
              </a:spcBef>
              <a:defRPr sz="5400"/>
            </a:pPr>
            <a:r xmlns:a="http://schemas.openxmlformats.org/drawingml/2006/main">
              <a:t>Закритий</a:t>
            </a:r>
          </a:p>
          <a:p>
            <a:pPr xmlns:a="http://schemas.openxmlformats.org/drawingml/2006/main">
              <a:spcBef>
                <a:spcPts val="1200"/>
              </a:spcBef>
              <a:defRPr sz="5400"/>
            </a:pPr>
            <a:r xmlns:a="http://schemas.openxmlformats.org/drawingml/2006/main">
              <a:t>Відкритий</a:t>
            </a: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7" name="Рисунок 4" descr="Рисунок 4"/>
          <p:cNvPicPr>
            <a:picLocks noChangeAspect="1"/>
          </p:cNvPicPr>
          <p:nvPr/>
        </p:nvPicPr>
        <p:blipFill>
          <a:blip r:embed="rId2">
            <a:extLst/>
          </a:blip>
          <a:stretch>
            <a:fillRect/>
          </a:stretch>
        </p:blipFill>
        <p:spPr>
          <a:xfrm>
            <a:off x="2339751" y="476671"/>
            <a:ext cx="6678630" cy="4761894"/>
          </a:xfrm>
          <a:prstGeom prst="rect">
            <a:avLst/>
          </a:prstGeom>
          <a:ln w="12700">
            <a:miter lim="400000"/>
          </a:ln>
        </p:spPr>
      </p:pic>
      <p:sp>
        <p:nvSpPr>
          <p:cNvPr id="448" name="Заголовок 1"/>
          <p:cNvSpPr txBox="1"/>
          <p:nvPr>
            <p:ph type="title"/>
          </p:nvPr>
        </p:nvSpPr>
        <p:spPr>
          <a:xfrm>
            <a:off x="3000373" y="5373215"/>
            <a:ext cx="5892107" cy="875185"/>
          </a:xfrm>
          <a:prstGeom prst="rect">
            <a:avLst/>
          </a:prstGeom>
        </p:spPr>
        <p:txBody>
          <a:bodyPr/>
          <a:lstStyle/>
          <a:p>
            <a:pPr xmlns:a="http://schemas.openxmlformats.org/drawingml/2006/main"/>
            <a:r xmlns:a="http://schemas.openxmlformats.org/drawingml/2006/main">
              <a:t>Закрита методика операції синус-ліфтінга</a:t>
            </a:r>
          </a:p>
        </p:txBody>
      </p:sp>
      <p:sp>
        <p:nvSpPr>
          <p:cNvPr id="449" name="Текст 3"/>
          <p:cNvSpPr txBox="1"/>
          <p:nvPr>
            <p:ph type="body" sz="half" idx="1"/>
          </p:nvPr>
        </p:nvSpPr>
        <p:spPr>
          <a:prstGeom prst="rect">
            <a:avLst/>
          </a:prstGeom>
        </p:spPr>
        <p:txBody>
          <a:bodyPr/>
          <a:lstStyle>
            <a:lvl1pPr>
              <a:defRPr>
                <a:solidFill>
                  <a:srgbClr val="000000"/>
                </a:solidFill>
              </a:defRPr>
            </a:lvl1pPr>
          </a:lstStyle>
          <a:p>
            <a:pPr xmlns:a="http://schemas.openxmlformats.org/drawingml/2006/main"/>
            <a:r xmlns:a="http://schemas.openxmlformats.org/drawingml/2006/main">
              <a:t>Основна ідея закритої методики полягає в змішуванні вгору сформованого в області дна пазухи кістково-надкістково-слизового клаптя (рис. 11-35), заповненні простору, що утворився остеопластичними матеріалами з подальшою установкою імплантату. висота якого па 2 3 мм більша за висоту кісткою тканини.</a:t>
            </a:r>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1"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Закритий синус-ліфтінг</a:t>
            </a:r>
          </a:p>
        </p:txBody>
      </p:sp>
      <p:sp>
        <p:nvSpPr>
          <p:cNvPr id="452" name="Объект 2"/>
          <p:cNvSpPr txBox="1"/>
          <p:nvPr>
            <p:ph type="body" idx="1"/>
          </p:nvPr>
        </p:nvSpPr>
        <p:spPr>
          <a:xfrm>
            <a:off x="179511" y="1412775"/>
            <a:ext cx="8626162" cy="4686274"/>
          </a:xfrm>
          <a:prstGeom prst="rect">
            <a:avLst/>
          </a:prstGeom>
        </p:spPr>
        <p:txBody>
          <a:bodyPr/>
          <a:lstStyle/>
          <a:p>
            <a:pPr xmlns:a="http://schemas.openxmlformats.org/drawingml/2006/main" marL="0" indent="0" defTabSz="896111">
              <a:spcBef>
                <a:spcPts val="400"/>
              </a:spcBef>
              <a:buSzTx/>
              <a:buFont typeface="Wingdings 2"/>
              <a:buNone/>
              <a:defRPr sz="1764"/>
            </a:pPr>
            <a:r xmlns:a="http://schemas.openxmlformats.org/drawingml/2006/main">
              <a:t>Операція виконується в такий спосіб. Після забезпечення оперативного доступу до альвеолярного відростка проводиться препарування кісткового ложа під імплантат на висоту наявної кісткової тканини.</a:t>
            </a:r>
          </a:p>
          <a:p>
            <a:pPr xmlns:a="http://schemas.openxmlformats.org/drawingml/2006/main" marL="0" indent="0" defTabSz="896111">
              <a:spcBef>
                <a:spcPts val="400"/>
              </a:spcBef>
              <a:buSzTx/>
              <a:buFont typeface="Wingdings 2"/>
              <a:buNone/>
              <a:defRPr sz="1764"/>
            </a:pPr>
            <a:r xmlns:a="http://schemas.openxmlformats.org/drawingml/2006/main">
              <a:t>Потім формується кістково-надкістково-слизовий клапоть із дна верхньощелепної пазухи. Формування клаптя може здійснюватися двома способами.</a:t>
            </a:r>
          </a:p>
          <a:p>
            <a:pPr xmlns:a="http://schemas.openxmlformats.org/drawingml/2006/main" marL="0" indent="0" defTabSz="896111">
              <a:spcBef>
                <a:spcPts val="400"/>
              </a:spcBef>
              <a:buSzTx/>
              <a:buFont typeface="Wingdings 2"/>
              <a:buNone/>
              <a:defRPr sz="1764"/>
            </a:pPr>
            <a:r xmlns:a="http://schemas.openxmlformats.org/drawingml/2006/main">
              <a:t>Перший спосіб. За допомогою кісткового трепана випилюється кістковий стовпчик, основою якого є стінка дна верхньощелепної пазухи. Потім, постукуючи по рукоятці остеотома (у цій якості може використовуватися будь-який інструмент з тупим круглим кінцем, діаметр якого дозволяє ввести його в кісткове ложе), надламується стінка дна пазухи, і кістковий стовпчик акуратно переміщається в глиб пазухи, після чого в глиб сформованого ложа остеопластичний матеріал та встановлюється імплантат.</a:t>
            </a:r>
          </a:p>
          <a:p>
            <a:pPr xmlns:a="http://schemas.openxmlformats.org/drawingml/2006/main" marL="0" indent="0" defTabSz="896111">
              <a:spcBef>
                <a:spcPts val="400"/>
              </a:spcBef>
              <a:buSzTx/>
              <a:buFont typeface="Wingdings 2"/>
              <a:buNone/>
              <a:defRPr sz="1764"/>
            </a:pPr>
            <a:r xmlns:a="http://schemas.openxmlformats.org/drawingml/2006/main">
              <a:t>Другий спосіб передбачає формування кістково-надкістково-слизового клаптя за допомогою спеціальних остеотомів. Остеотомами може проводитися одномоментне формування клаптя, його зміщення вгору та введення остеопластичного матеріалу (зазвичай гідроксіапатиту).</a:t>
            </a:r>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Закритий синус-ліфтінг</a:t>
            </a:r>
          </a:p>
        </p:txBody>
      </p:sp>
      <p:sp>
        <p:nvSpPr>
          <p:cNvPr id="455" name="Объект 2"/>
          <p:cNvSpPr txBox="1"/>
          <p:nvPr>
            <p:ph type="body" sz="half" idx="1"/>
          </p:nvPr>
        </p:nvSpPr>
        <p:spPr>
          <a:xfrm>
            <a:off x="301752" y="1371599"/>
            <a:ext cx="4038601" cy="4681730"/>
          </a:xfrm>
          <a:prstGeom prst="rect">
            <a:avLst/>
          </a:prstGeom>
        </p:spPr>
        <p:txBody>
          <a:bodyPr/>
          <a:lstStyle/>
          <a:p>
            <a:pPr xmlns:a="http://schemas.openxmlformats.org/drawingml/2006/main"/>
            <a:r xmlns:a="http://schemas.openxmlformats.org/drawingml/2006/main">
              <a:t>Застосування закритої методики синус-ліфта є доцільним у тому випадку, коли необхідно встановити внутрішньокістковий елемент імплантату висотою 8-10 мм. а висота кістки при цьому становить 6-8 мм (рис. 11-35. 11-36).</a:t>
            </a:r>
          </a:p>
        </p:txBody>
      </p:sp>
      <p:pic>
        <p:nvPicPr>
          <p:cNvPr id="456" name="Picture 2" descr="Picture 2"/>
          <p:cNvPicPr>
            <a:picLocks noChangeAspect="1"/>
          </p:cNvPicPr>
          <p:nvPr/>
        </p:nvPicPr>
        <p:blipFill>
          <a:blip r:embed="rId2">
            <a:extLst/>
          </a:blip>
          <a:stretch>
            <a:fillRect/>
          </a:stretch>
        </p:blipFill>
        <p:spPr>
          <a:xfrm>
            <a:off x="4644008" y="1772816"/>
            <a:ext cx="4129507" cy="4027543"/>
          </a:xfrm>
          <a:prstGeom prst="rect">
            <a:avLst/>
          </a:prstGeom>
          <a:ln w="12700">
            <a:miter lim="400000"/>
          </a:ln>
        </p:spPr>
      </p:pic>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Заголовок 1"/>
          <p:cNvSpPr txBox="1"/>
          <p:nvPr>
            <p:ph type="title"/>
          </p:nvPr>
        </p:nvSpPr>
        <p:spPr>
          <a:xfrm>
            <a:off x="3131839" y="5949279"/>
            <a:ext cx="5735937" cy="299121"/>
          </a:xfrm>
          <a:prstGeom prst="rect">
            <a:avLst/>
          </a:prstGeom>
        </p:spPr>
        <p:txBody>
          <a:bodyPr/>
          <a:lstStyle>
            <a:lvl1pPr defTabSz="722376">
              <a:defRPr sz="1580"/>
            </a:lvl1pPr>
          </a:lstStyle>
          <a:p>
            <a:pPr xmlns:a="http://schemas.openxmlformats.org/drawingml/2006/main"/>
            <a:r xmlns:a="http://schemas.openxmlformats.org/drawingml/2006/main">
              <a:t>Відкрита операція синус-ліфтінга</a:t>
            </a:r>
          </a:p>
        </p:txBody>
      </p:sp>
      <p:sp>
        <p:nvSpPr>
          <p:cNvPr id="459" name="Текст 3"/>
          <p:cNvSpPr txBox="1"/>
          <p:nvPr>
            <p:ph type="body" sz="half" idx="1"/>
          </p:nvPr>
        </p:nvSpPr>
        <p:spPr>
          <a:prstGeom prst="rect">
            <a:avLst/>
          </a:prstGeom>
        </p:spPr>
        <p:txBody>
          <a:bodyPr/>
          <a:lstStyle/>
          <a:p>
            <a:pPr xmlns:a="http://schemas.openxmlformats.org/drawingml/2006/main">
              <a:lnSpc>
                <a:spcPct val="80000"/>
              </a:lnSpc>
              <a:defRPr sz="1300"/>
            </a:pPr>
            <a:r xmlns:a="http://schemas.openxmlformats.org/drawingml/2006/main">
              <a:t>Суть цієї методики зводиться до такого.</a:t>
            </a:r>
          </a:p>
          <a:p>
            <a:pPr xmlns:a="http://schemas.openxmlformats.org/drawingml/2006/main">
              <a:lnSpc>
                <a:spcPct val="80000"/>
              </a:lnSpc>
              <a:defRPr sz="1300"/>
            </a:pPr>
            <a:r xmlns:a="http://schemas.openxmlformats.org/drawingml/2006/main">
              <a:t>Після розрізу але гребеня альвеолярного від паростка і широкого відшарування слизово-надкісткового клаптя проводиться остеотомія латеральної стінки пазухи (рис. 1-37), щоб не пошкодити слизову оболонку, що вистилає верхньощелепну пазуху, остеотомію виконує.</a:t>
            </a:r>
          </a:p>
          <a:p>
            <a:pPr xmlns:a="http://schemas.openxmlformats.org/drawingml/2006/main">
              <a:lnSpc>
                <a:spcPct val="80000"/>
              </a:lnSpc>
              <a:defRPr sz="1300"/>
            </a:pPr>
            <a:r xmlns:a="http://schemas.openxmlformats.org/drawingml/2006/main">
              <a:t>При досягненні рухливості сформованого фрагмента латеральної стінки пазухи проводиться його ротація одночасно з відшаруванням слизової оболонки в області дна пазу хи. Таким чином створюється новий рівень дна верхньощелепної пазухи.</a:t>
            </a:r>
          </a:p>
        </p:txBody>
      </p:sp>
      <p:pic>
        <p:nvPicPr>
          <p:cNvPr id="460" name="Рисунок 4" descr="Рисунок 4"/>
          <p:cNvPicPr>
            <a:picLocks noChangeAspect="1"/>
          </p:cNvPicPr>
          <p:nvPr/>
        </p:nvPicPr>
        <p:blipFill>
          <a:blip r:embed="rId2">
            <a:extLst/>
          </a:blip>
          <a:stretch>
            <a:fillRect/>
          </a:stretch>
        </p:blipFill>
        <p:spPr>
          <a:xfrm>
            <a:off x="2909839" y="692695"/>
            <a:ext cx="5850164" cy="5184578"/>
          </a:xfrm>
          <a:prstGeom prst="rect">
            <a:avLst/>
          </a:prstGeom>
          <a:ln w="12700">
            <a:miter lim="400000"/>
          </a:ln>
        </p:spPr>
      </p:pic>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Відкритий синус-ліфтінг</a:t>
            </a:r>
          </a:p>
        </p:txBody>
      </p:sp>
      <p:sp>
        <p:nvSpPr>
          <p:cNvPr id="463" name="Объект 2"/>
          <p:cNvSpPr txBox="1"/>
          <p:nvPr>
            <p:ph type="body" idx="1"/>
          </p:nvPr>
        </p:nvSpPr>
        <p:spPr>
          <a:xfrm>
            <a:off x="301752" y="1527047"/>
            <a:ext cx="8503920" cy="4572001"/>
          </a:xfrm>
          <a:prstGeom prst="rect">
            <a:avLst/>
          </a:prstGeom>
        </p:spPr>
        <p:txBody>
          <a:bodyPr/>
          <a:lstStyle/>
          <a:p>
            <a:pPr xmlns:a="http://schemas.openxmlformats.org/drawingml/2006/main">
              <a:spcBef>
                <a:spcPts val="500"/>
              </a:spcBef>
              <a:defRPr i="1" sz="2400" u="sng"/>
            </a:pPr>
            <a:r xmlns:a="http://schemas.openxmlformats.org/drawingml/2006/main">
              <a:t>Неодмінною умовою при цьому є збереження цілісності слизової оболонки пазухи </a:t>
            </a:r>
            <a:r xmlns:a="http://schemas.openxmlformats.org/drawingml/2006/main">
              <a:rPr i="0" u="none"/>
              <a:t>.</a:t>
            </a:r>
          </a:p>
          <a:p>
            <a:pPr xmlns:a="http://schemas.openxmlformats.org/drawingml/2006/main">
              <a:spcBef>
                <a:spcPts val="500"/>
              </a:spcBef>
              <a:defRPr sz="2400"/>
            </a:pPr>
            <a:r xmlns:a="http://schemas.openxmlformats.org/drawingml/2006/main">
              <a:t>Потім проводиться препарування кісткового ложа. Простір, що утворився, у верхньощелепній пазусі заповнюється остеопластиічним матеріалом, і встановлюються імплантати.</a:t>
            </a:r>
          </a:p>
          <a:p>
            <a:pPr xmlns:a="http://schemas.openxmlformats.org/drawingml/2006/main">
              <a:spcBef>
                <a:spcPts val="500"/>
              </a:spcBef>
              <a:defRPr sz="2400"/>
            </a:pPr>
            <a:r xmlns:a="http://schemas.openxmlformats.org/drawingml/2006/main">
              <a:t>На ділянку дефекту латеральної стінки пазухи накладається бар'єрна мембрана, клапоть повертається місце, рана зашивається (рис. І-37. 11-39).</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Відкритий синус-ліфтінг</a:t>
            </a:r>
          </a:p>
        </p:txBody>
      </p:sp>
      <p:pic>
        <p:nvPicPr>
          <p:cNvPr id="466" name="Picture 2" descr="Picture 2"/>
          <p:cNvPicPr>
            <a:picLocks noChangeAspect="1"/>
          </p:cNvPicPr>
          <p:nvPr/>
        </p:nvPicPr>
        <p:blipFill>
          <a:blip r:embed="rId2">
            <a:extLst/>
          </a:blip>
          <a:stretch>
            <a:fillRect/>
          </a:stretch>
        </p:blipFill>
        <p:spPr>
          <a:xfrm>
            <a:off x="827583" y="1412775"/>
            <a:ext cx="7353901" cy="5080489"/>
          </a:xfrm>
          <a:prstGeom prst="rect">
            <a:avLst/>
          </a:prstGeom>
          <a:ln w="12700">
            <a:miter lim="400000"/>
          </a:ln>
        </p:spPr>
      </p:pic>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Відкритий синус-ліфтінг</a:t>
            </a:r>
          </a:p>
        </p:txBody>
      </p:sp>
      <p:sp>
        <p:nvSpPr>
          <p:cNvPr id="469"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80000"/>
              </a:lnSpc>
              <a:spcBef>
                <a:spcPts val="500"/>
              </a:spcBef>
              <a:defRPr sz="2400"/>
            </a:pPr>
            <a:r xmlns:a="http://schemas.openxmlformats.org/drawingml/2006/main">
              <a:t>Зазвичай імплантацію проводять одночасно із синус-ліфтом, але іноді застосовується відстрочена імплантація через 6-8 місяців. після синус-ліфта. Як остеопластичні матеріали можуть використовуватися як біоактивні (зазвичай гідроксіапатит. Трикальційфосфат, сульфат кальцію), так і біологічні матеріали (зазвичай ало- та аутотрансплантати кістки).</a:t>
            </a:r>
          </a:p>
          <a:p>
            <a:pPr xmlns:a="http://schemas.openxmlformats.org/drawingml/2006/main">
              <a:lnSpc>
                <a:spcPct val="80000"/>
              </a:lnSpc>
              <a:spcBef>
                <a:spcPts val="500"/>
              </a:spcBef>
              <a:defRPr sz="2400"/>
            </a:pPr>
            <a:r xmlns:a="http://schemas.openxmlformats.org/drawingml/2006/main">
              <a:t>Біологічно активні матеріали, а також кісткові аллотранплантати використовуються в тих випадках, коли висота кістки в ділянці дна верхньощелепної пазухи становить більше 1 мм або всередині кістковий елемент виступає з кістки в порожнину пазухи не більше ніж на 3 5 мм (рис. 11-38) .</a:t>
            </a: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Заголовок 1"/>
          <p:cNvSpPr txBox="1"/>
          <p:nvPr>
            <p:ph type="title"/>
          </p:nvPr>
        </p:nvSpPr>
        <p:spPr>
          <a:xfrm>
            <a:off x="251519" y="476672"/>
            <a:ext cx="8534401" cy="758953"/>
          </a:xfrm>
          <a:prstGeom prst="rect">
            <a:avLst/>
          </a:prstGeom>
        </p:spPr>
        <p:txBody>
          <a:bodyPr/>
          <a:lstStyle>
            <a:lvl1pPr defTabSz="777240">
              <a:defRPr sz="1700"/>
            </a:lvl1pPr>
          </a:lstStyle>
          <a:p>
            <a:pPr xmlns:a="http://schemas.openxmlformats.org/drawingml/2006/main"/>
            <a:r xmlns:a="http://schemas.openxmlformats.org/drawingml/2006/main">
              <a:t>Схема вибору методики операції при різному ступені атрофії ВЧ залежно від співвідношення висот кісткової тканини та імплантату, що встановлюється.</a:t>
            </a:r>
          </a:p>
        </p:txBody>
      </p:sp>
      <p:pic>
        <p:nvPicPr>
          <p:cNvPr id="472" name="Объект 3" descr="Объект 3"/>
          <p:cNvPicPr>
            <a:picLocks noChangeAspect="1"/>
          </p:cNvPicPr>
          <p:nvPr/>
        </p:nvPicPr>
        <p:blipFill>
          <a:blip r:embed="rId2">
            <a:extLst/>
          </a:blip>
          <a:stretch>
            <a:fillRect/>
          </a:stretch>
        </p:blipFill>
        <p:spPr>
          <a:xfrm>
            <a:off x="683568" y="1916832"/>
            <a:ext cx="7700733" cy="3855938"/>
          </a:xfrm>
          <a:prstGeom prst="rect">
            <a:avLst/>
          </a:prstGeom>
          <a:ln w="12700">
            <a:miter lim="400000"/>
          </a:ln>
        </p:spPr>
      </p:pic>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 name="Заголовок 1"/>
          <p:cNvSpPr txBox="1"/>
          <p:nvPr>
            <p:ph type="title"/>
          </p:nvPr>
        </p:nvSpPr>
        <p:spPr>
          <a:xfrm>
            <a:off x="301752" y="228599"/>
            <a:ext cx="8534401" cy="758954"/>
          </a:xfrm>
          <a:prstGeom prst="rect">
            <a:avLst/>
          </a:prstGeom>
        </p:spPr>
        <p:txBody>
          <a:bodyPr/>
          <a:lstStyle/>
          <a:p>
            <a:pPr/>
          </a:p>
        </p:txBody>
      </p:sp>
      <p:sp>
        <p:nvSpPr>
          <p:cNvPr id="475" name="Объект 2"/>
          <p:cNvSpPr txBox="1"/>
          <p:nvPr>
            <p:ph type="body" idx="1"/>
          </p:nvPr>
        </p:nvSpPr>
        <p:spPr>
          <a:xfrm>
            <a:off x="301752" y="1527047"/>
            <a:ext cx="8503920" cy="4572001"/>
          </a:xfrm>
          <a:prstGeom prst="rect">
            <a:avLst/>
          </a:prstGeom>
        </p:spPr>
        <p:txBody>
          <a:bodyPr/>
          <a:lstStyle/>
          <a:p>
            <a:pPr xmlns:a="http://schemas.openxmlformats.org/drawingml/2006/main"/>
            <a:r xmlns:a="http://schemas.openxmlformats.org/drawingml/2006/main">
              <a:t>При висоті кістки в ділянці дна пазухи менше 1 мм доцільно застосовувати аутотрансплантати з гребінця здухвинної, бугристості великогомілкової кістки, симфізу нижньої щелепи. Можуть використовуватися кісткова стружка та монокортикальні блоки з гілки, тіла, симфі за нижньою щелепою або з області бугристості великогомілкової кістки (рис. 11-40).</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7" name="Picture 2" descr="Picture 2"/>
          <p:cNvPicPr>
            <a:picLocks noChangeAspect="1"/>
          </p:cNvPicPr>
          <p:nvPr/>
        </p:nvPicPr>
        <p:blipFill>
          <a:blip r:embed="rId2">
            <a:extLst/>
          </a:blip>
          <a:stretch>
            <a:fillRect/>
          </a:stretch>
        </p:blipFill>
        <p:spPr>
          <a:xfrm>
            <a:off x="16589" y="116632"/>
            <a:ext cx="5238751" cy="5219701"/>
          </a:xfrm>
          <a:prstGeom prst="rect">
            <a:avLst/>
          </a:prstGeom>
          <a:ln w="12700">
            <a:miter lim="400000"/>
          </a:ln>
        </p:spPr>
      </p:pic>
      <p:pic>
        <p:nvPicPr>
          <p:cNvPr id="478" name="Picture 3" descr="Picture 3"/>
          <p:cNvPicPr>
            <a:picLocks noChangeAspect="1"/>
          </p:cNvPicPr>
          <p:nvPr/>
        </p:nvPicPr>
        <p:blipFill>
          <a:blip r:embed="rId3">
            <a:extLst/>
          </a:blip>
          <a:stretch>
            <a:fillRect/>
          </a:stretch>
        </p:blipFill>
        <p:spPr>
          <a:xfrm>
            <a:off x="1835696" y="5126778"/>
            <a:ext cx="7191376" cy="1600201"/>
          </a:xfrm>
          <a:prstGeom prst="rect">
            <a:avLst/>
          </a:prstGeom>
          <a:ln w="12700">
            <a:miter lim="400000"/>
          </a:ln>
        </p:spPr>
      </p:pic>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0" name="Picture 2" descr="Picture 2"/>
          <p:cNvPicPr>
            <a:picLocks noChangeAspect="1"/>
          </p:cNvPicPr>
          <p:nvPr/>
        </p:nvPicPr>
        <p:blipFill>
          <a:blip r:embed="rId2">
            <a:extLst/>
          </a:blip>
          <a:stretch>
            <a:fillRect/>
          </a:stretch>
        </p:blipFill>
        <p:spPr>
          <a:xfrm>
            <a:off x="11296" y="23695"/>
            <a:ext cx="4992752" cy="5243392"/>
          </a:xfrm>
          <a:prstGeom prst="rect">
            <a:avLst/>
          </a:prstGeom>
          <a:ln w="12700">
            <a:miter lim="400000"/>
          </a:ln>
        </p:spPr>
      </p:pic>
      <p:pic>
        <p:nvPicPr>
          <p:cNvPr id="481" name="Picture 3" descr="Picture 3"/>
          <p:cNvPicPr>
            <a:picLocks noChangeAspect="1"/>
          </p:cNvPicPr>
          <p:nvPr/>
        </p:nvPicPr>
        <p:blipFill>
          <a:blip r:embed="rId3">
            <a:extLst/>
          </a:blip>
          <a:stretch>
            <a:fillRect/>
          </a:stretch>
        </p:blipFill>
        <p:spPr>
          <a:xfrm>
            <a:off x="1154640" y="5267085"/>
            <a:ext cx="7698812" cy="1441526"/>
          </a:xfrm>
          <a:prstGeom prst="rect">
            <a:avLst/>
          </a:prstGeom>
          <a:ln w="12700">
            <a:miter lim="400000"/>
          </a:ln>
        </p:spPr>
      </p:pic>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Заголовок 2"/>
          <p:cNvSpPr txBox="1"/>
          <p:nvPr>
            <p:ph type="title"/>
          </p:nvPr>
        </p:nvSpPr>
        <p:spPr>
          <a:prstGeom prst="rect">
            <a:avLst/>
          </a:prstGeom>
        </p:spPr>
        <p:txBody>
          <a:bodyPr/>
          <a:lstStyle/>
          <a:p>
            <a:pPr xmlns:a="http://schemas.openxmlformats.org/drawingml/2006/main"/>
            <a:r xmlns:a="http://schemas.openxmlformats.org/drawingml/2006/main">
              <a:t>Можливі ускладнення, їхня профілактика, лікування.</a:t>
            </a:r>
          </a:p>
        </p:txBody>
      </p:sp>
      <p:sp>
        <p:nvSpPr>
          <p:cNvPr id="484" name="TextBox 5"/>
          <p:cNvSpPr txBox="1"/>
          <p:nvPr/>
        </p:nvSpPr>
        <p:spPr>
          <a:xfrm>
            <a:off x="729288" y="2636911"/>
            <a:ext cx="7253377" cy="293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marL="457200" indent="-457200">
              <a:buSzPct val="100000"/>
              <a:buFont typeface="Arial"/>
              <a:buChar char="•"/>
              <a:defRPr sz="2800"/>
            </a:pPr>
            <a:r xmlns:a="http://schemas.openxmlformats.org/drawingml/2006/main">
              <a:t>Ускладнення під час імплантації</a:t>
            </a:r>
          </a:p>
          <a:p>
            <a:pPr xmlns:a="http://schemas.openxmlformats.org/drawingml/2006/main" marL="457200" indent="-457200">
              <a:buSzPct val="100000"/>
              <a:buFont typeface="Arial"/>
              <a:buChar char="•"/>
              <a:defRPr sz="2800"/>
            </a:pPr>
            <a:r xmlns:a="http://schemas.openxmlformats.org/drawingml/2006/main">
              <a:t>Ускладнення у післяопераційний період</a:t>
            </a:r>
          </a:p>
          <a:p>
            <a:pPr xmlns:a="http://schemas.openxmlformats.org/drawingml/2006/main" marL="457200" indent="-457200">
              <a:buSzPct val="100000"/>
              <a:buFont typeface="Arial"/>
              <a:buChar char="•"/>
              <a:defRPr sz="2800"/>
            </a:pPr>
            <a:r xmlns:a="http://schemas.openxmlformats.org/drawingml/2006/main">
              <a:t>Ускладнення в період репаративної регенерації кісткової тканини</a:t>
            </a:r>
          </a:p>
          <a:p>
            <a:pPr xmlns:a="http://schemas.openxmlformats.org/drawingml/2006/main" marL="457200" indent="-457200">
              <a:buSzPct val="100000"/>
              <a:buFont typeface="Arial"/>
              <a:buChar char="•"/>
              <a:defRPr sz="2800"/>
            </a:pPr>
            <a:r xmlns:a="http://schemas.openxmlformats.org/drawingml/2006/main">
              <a:t>Ускладнення під час другого етапу імплантації</a:t>
            </a:r>
          </a:p>
        </p:txBody>
      </p:sp>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Заголовок 1"/>
          <p:cNvSpPr txBox="1"/>
          <p:nvPr>
            <p:ph type="title"/>
          </p:nvPr>
        </p:nvSpPr>
        <p:spPr>
          <a:xfrm>
            <a:off x="323527" y="620687"/>
            <a:ext cx="8534401" cy="758953"/>
          </a:xfrm>
          <a:prstGeom prst="rect">
            <a:avLst/>
          </a:prstGeom>
        </p:spPr>
        <p:txBody>
          <a:bodyPr/>
          <a:lstStyle/>
          <a:p>
            <a:pPr xmlns:a="http://schemas.openxmlformats.org/drawingml/2006/main" marL="425195" indent="-425195" defTabSz="850391">
              <a:defRPr sz="2325">
                <a:solidFill>
                  <a:srgbClr val="000000"/>
                </a:solidFill>
              </a:defRPr>
            </a:pPr>
            <a:r xmlns:a="http://schemas.openxmlformats.org/drawingml/2006/main">
              <a:t>Ускладнення під час імплантації</a:t>
            </a:r>
            <a:br xmlns:a="http://schemas.openxmlformats.org/drawingml/2006/main"/>
          </a:p>
        </p:txBody>
      </p:sp>
      <p:sp>
        <p:nvSpPr>
          <p:cNvPr id="487" name="TextBox 2"/>
          <p:cNvSpPr txBox="1"/>
          <p:nvPr/>
        </p:nvSpPr>
        <p:spPr>
          <a:xfrm>
            <a:off x="393446" y="1556791"/>
            <a:ext cx="8045466" cy="491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marL="342900" indent="-342900">
              <a:buSzPct val="100000"/>
              <a:buAutoNum type="arabicPeriod" startAt="1"/>
              <a:defRPr b="1" i="1" sz="1600"/>
            </a:pPr>
            <a:r xmlns:a="http://schemas.openxmlformats.org/drawingml/2006/main">
              <a:t>Перелом інструменту </a:t>
            </a:r>
            <a:r xmlns:a="http://schemas.openxmlformats.org/drawingml/2006/main">
              <a:rPr b="0" i="0"/>
              <a:t>(причина – надмірний натиск на інструмент під час поздовжнього свердління ложа імплантату (частіше фісурні бори під час препарування кісткового ложа під пластинковий імплантат); неправильний температурний режим стерилізації).</a:t>
            </a:r>
            <a:endParaRPr xmlns:a="http://schemas.openxmlformats.org/drawingml/2006/main" b="0" i="0"/>
          </a:p>
          <a:p>
            <a:pPr xmlns:a="http://schemas.openxmlformats.org/drawingml/2006/main" marL="342900" indent="-342900">
              <a:buSzPct val="100000"/>
              <a:buAutoNum type="arabicPeriod" startAt="1"/>
              <a:defRPr b="1" i="1" sz="1600"/>
            </a:pPr>
            <a:r xmlns:a="http://schemas.openxmlformats.org/drawingml/2006/main">
              <a:t>Пенетрація дна верхньощелепної пазухи та порожнини носа </a:t>
            </a:r>
            <a:r xmlns:a="http://schemas.openxmlformats.org/drawingml/2006/main">
              <a:rPr b="0" i="0"/>
              <a:t>(причини: неправильне визначення висоти альвеолярного відростка по ОПТГ, надмірний тиск на інструмент, недбале препарування кісткового ложа).</a:t>
            </a:r>
            <a:endParaRPr xmlns:a="http://schemas.openxmlformats.org/drawingml/2006/main" b="0" i="0"/>
          </a:p>
          <a:p>
            <a:pPr xmlns:a="http://schemas.openxmlformats.org/drawingml/2006/main" marL="342900" indent="-342900">
              <a:buSzPct val="100000"/>
              <a:buAutoNum type="arabicPeriod" startAt="1"/>
              <a:defRPr b="1" i="1" sz="1600"/>
            </a:pPr>
            <a:r xmlns:a="http://schemas.openxmlformats.org/drawingml/2006/main">
              <a:t>Пошкодження стінок нижньощелепного каналу та травма нижньолуночкового нерва </a:t>
            </a:r>
            <a:r xmlns:a="http://schemas.openxmlformats.org/drawingml/2006/main">
              <a:rPr b="0" i="0"/>
              <a:t>(некоректне планування лікування, недбале препарування кісткового ложа, неправильне визначення розмірів імплантату через непередбачене спотворення вертикального розміру нижньої щелепи на ОПТГ). Слід зазначити, що не розтин стінки нижньощелепного каналу обов'язково викликає незворотне пошкодження нижньолуночкового нерва. Розтин стінки каналу може призвести до утворення внутрішньоканальної гематоми та тиску нерва. У цьому випадку частково втрачена чутливість у зоні іннервації і щолуночкового нерва поступово відновлюється протягом 2 3-х тижнів»</a:t>
            </a:r>
          </a:p>
        </p:txBody>
      </p:sp>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9" name="Прямоугольник 1"/>
          <p:cNvSpPr txBox="1"/>
          <p:nvPr/>
        </p:nvSpPr>
        <p:spPr>
          <a:xfrm>
            <a:off x="441255" y="260648"/>
            <a:ext cx="8045466" cy="222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Різні причини порушення функції нижньолуночкового нерва, що може виникати після імплантації, звичайно визначають і тактику лікування.</a:t>
            </a:r>
          </a:p>
          <a:p>
            <a:pPr xmlns:a="http://schemas.openxmlformats.org/drawingml/2006/main"/>
            <a:r xmlns:a="http://schemas.openxmlformats.org/drawingml/2006/main">
              <a:t>Якщо парестезія нижньої губи обумовлена здавленням нижньолуночкового нерва за рахунок набряку строми кісткового мозку або внутрішньоканальної гематоми, можна призначити антигістамінні препарати, аспірин: через 3 1 дні після операції – тепло на ділянку відповідного відділу нижньої щелепи.</a:t>
            </a:r>
          </a:p>
        </p:txBody>
      </p:sp>
      <p:sp>
        <p:nvSpPr>
          <p:cNvPr id="490" name="Прямоугольник 2"/>
          <p:cNvSpPr txBox="1"/>
          <p:nvPr/>
        </p:nvSpPr>
        <p:spPr>
          <a:xfrm>
            <a:off x="441255" y="2568972"/>
            <a:ext cx="7901450" cy="3825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Якщо симптом Венсана з'явився наслідком пошкодження не тільки стінки нижньощелепного каналу, але і самого нижньолуночкового нерва, і імплантат розташовується безпосередньо в нижньощелепному каналі, про що зазвичай свідчить стійке порушення чутливості нижньої губи протягом 1-2-х тижнів без позитивної динаміки, показано видалено та відповідний симптоматичний перебіг: прозерин, вітаміни групи В, вазоактивні препарати, фізіотерапія.</a:t>
            </a:r>
          </a:p>
          <a:p>
            <a:pPr xmlns:a="http://schemas.openxmlformats.org/drawingml/2006/main"/>
            <a:r xmlns:a="http://schemas.openxmlformats.org/drawingml/2006/main">
              <a:t>Іноді пацієнти відмовляються від видалення імплантату, віддаючи перевагу можливості незнімного протезування парестезії нижньої губи. У такій ситуації можна призначити медикаментозне симптоматичне лікування, яке в ряді випадків дає позитивний результат: чутливість нижньої губи може частково або повністю відновитись через 6 – 12 місяців</a:t>
            </a: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2" name="Picture 2" descr="Picture 2"/>
          <p:cNvPicPr>
            <a:picLocks noChangeAspect="1"/>
          </p:cNvPicPr>
          <p:nvPr/>
        </p:nvPicPr>
        <p:blipFill>
          <a:blip r:embed="rId2">
            <a:extLst/>
          </a:blip>
          <a:stretch>
            <a:fillRect/>
          </a:stretch>
        </p:blipFill>
        <p:spPr>
          <a:xfrm>
            <a:off x="523623" y="764704"/>
            <a:ext cx="7876710" cy="4680521"/>
          </a:xfrm>
          <a:prstGeom prst="rect">
            <a:avLst/>
          </a:prstGeom>
          <a:ln w="12700">
            <a:miter lim="400000"/>
          </a:ln>
        </p:spPr>
      </p:pic>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4" name="Прямоугольник 2"/>
          <p:cNvSpPr txBox="1"/>
          <p:nvPr/>
        </p:nvSpPr>
        <p:spPr>
          <a:xfrm>
            <a:off x="441255" y="2905125"/>
            <a:ext cx="7829442" cy="3025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4. </a:t>
            </a:r>
            <a:r xmlns:a="http://schemas.openxmlformats.org/drawingml/2006/main">
              <a:rPr b="1" i="1"/>
              <a:t>Пенетрація компактного шару нижнього та бічних відділів нижньої щелепи. </a:t>
            </a:r>
            <a:r xmlns:a="http://schemas.openxmlformats.org/drawingml/2006/main">
              <a:t>(Причина: виведення частини імплантату за межі щелепної кістки більш ніж на 2 мм (рис. 13-2). У цьому випадку слід встановити імплантат меншої висоти під час операції або провести реімплантацію в термін від 1-ї до 2-х педель (якщо виведення імплантату за межі кістки було виявлено у післяопераційному періоді пальпаторно або рентгенологічно}.</a:t>
            </a:r>
          </a:p>
          <a:p>
            <a:pPr xmlns:a="http://schemas.openxmlformats.org/drawingml/2006/main"/>
            <a:r xmlns:a="http://schemas.openxmlformats.org/drawingml/2006/main">
              <a:t>Слід уникати пенетрації компактного шару в ділянці внутрішньої косої лінії нижньої щелепи, тому що при цьому великий ризик пошкодження гілок язичної артерії, кровотечі, утворення гематоми та розвитку запальних ускладнень.</a:t>
            </a:r>
          </a:p>
        </p:txBody>
      </p:sp>
      <p:pic>
        <p:nvPicPr>
          <p:cNvPr id="495" name="Picture 2" descr="Picture 2"/>
          <p:cNvPicPr>
            <a:picLocks noChangeAspect="1"/>
          </p:cNvPicPr>
          <p:nvPr/>
        </p:nvPicPr>
        <p:blipFill>
          <a:blip r:embed="rId2">
            <a:extLst/>
          </a:blip>
          <a:stretch>
            <a:fillRect/>
          </a:stretch>
        </p:blipFill>
        <p:spPr>
          <a:xfrm>
            <a:off x="846012" y="-2"/>
            <a:ext cx="7019926" cy="2905126"/>
          </a:xfrm>
          <a:prstGeom prst="rect">
            <a:avLst/>
          </a:prstGeom>
          <a:ln w="12700">
            <a:miter lim="400000"/>
          </a:ln>
        </p:spPr>
      </p:pic>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7" name="Прямоугольник 1"/>
          <p:cNvSpPr txBox="1"/>
          <p:nvPr/>
        </p:nvSpPr>
        <p:spPr>
          <a:xfrm>
            <a:off x="441255" y="188641"/>
            <a:ext cx="8261490" cy="115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b="1" i="1"/>
            </a:pPr>
            <a:r xmlns:a="http://schemas.openxmlformats.org/drawingml/2006/main">
              <a:t>5. Відсутність первинної фіксації імплантату </a:t>
            </a:r>
            <a:r xmlns:a="http://schemas.openxmlformats.org/drawingml/2006/main">
              <a:rPr b="0" i="0"/>
              <a:t>. Причинами відсутності первинної фіксації та рухливості встановленого в ложі імплантату можуть бути остеопороз та некоректне формування кісткового ложа.</a:t>
            </a:r>
          </a:p>
        </p:txBody>
      </p:sp>
      <p:sp>
        <p:nvSpPr>
          <p:cNvPr id="498" name="Прямоугольник 2"/>
          <p:cNvSpPr txBox="1"/>
          <p:nvPr/>
        </p:nvSpPr>
        <p:spPr>
          <a:xfrm>
            <a:off x="729288" y="1268759"/>
            <a:ext cx="7253377" cy="409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При остеоопорозі первинної фіксації імплантату можна досягти за допомогою наступних прийомів:</a:t>
            </a:r>
          </a:p>
          <a:p>
            <a:pPr xmlns:a="http://schemas.openxmlformats.org/drawingml/2006/main"/>
            <a:r xmlns:a="http://schemas.openxmlformats.org/drawingml/2006/main">
              <a:t>• Встановити імплантат іншої конструкції. Наприклад, якщо ложе було сформовано під циліндричний імплантат, встановити внутрішньокістковий елемент гвинтової форми без нарізування різьблення в кістковому ложі. Замість циліндричного або гвинтового можна встановити імплантат комбінованої форми, попередньо розкривши компактний шар під пластинку;</a:t>
            </a:r>
          </a:p>
          <a:p>
            <a:pPr xmlns:a="http://schemas.openxmlformats.org/drawingml/2006/main"/>
            <a:r xmlns:a="http://schemas.openxmlformats.org/drawingml/2006/main">
              <a:t>• ввести у сформоване ложе оетеокондуктивний і остеоіндуктивний матеріали і встановити всередині кістковий елемент, під який було сформовано кісткове ложе. Відсутність належної фіксації імплантату в ложі при остеопорозі є показанням до збільшення терміну виключення імплантату з функції до 6 міс.</a:t>
            </a:r>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0" name="Прямоугольник 1"/>
          <p:cNvSpPr txBox="1"/>
          <p:nvPr/>
        </p:nvSpPr>
        <p:spPr>
          <a:xfrm>
            <a:off x="225231" y="116631"/>
            <a:ext cx="6882847"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a:lvl1pPr>
          </a:lstStyle>
          <a:p>
            <a:pPr xmlns:a="http://schemas.openxmlformats.org/drawingml/2006/main"/>
            <a:r xmlns:a="http://schemas.openxmlformats.org/drawingml/2006/main">
              <a:t>6. Перелом стінки альвеолярного відростка.</a:t>
            </a:r>
          </a:p>
        </p:txBody>
      </p:sp>
      <p:sp>
        <p:nvSpPr>
          <p:cNvPr id="501" name="Прямоугольник 2"/>
          <p:cNvSpPr txBox="1"/>
          <p:nvPr/>
        </p:nvSpPr>
        <p:spPr>
          <a:xfrm>
            <a:off x="225231" y="692695"/>
            <a:ext cx="3796994" cy="329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Дане ускладнення може мати місце при встановленні пластинкових імплантатів у тому випадку, коли ложе під імплантат було сформовано меншою, ніж належить, довжини і занадто близько до одного з компактних шарів кістки, або при вузькому відростку альвеолярному, або при перфорації компактного шару в області внутрішньої КОСОЙ лінії нижньої щелепи.</a:t>
            </a:r>
          </a:p>
        </p:txBody>
      </p:sp>
      <p:sp>
        <p:nvSpPr>
          <p:cNvPr id="502" name="Прямоугольник 3"/>
          <p:cNvSpPr txBox="1"/>
          <p:nvPr/>
        </p:nvSpPr>
        <p:spPr>
          <a:xfrm>
            <a:off x="225231" y="4365104"/>
            <a:ext cx="3796994" cy="1424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Перелом стінки альвеолярного відростка може статися, якщо ложе має вигин та його кривизна відповідає такий імплантату.</a:t>
            </a:r>
          </a:p>
        </p:txBody>
      </p:sp>
      <p:sp>
        <p:nvSpPr>
          <p:cNvPr id="503" name="Прямоугольник 4"/>
          <p:cNvSpPr txBox="1"/>
          <p:nvPr/>
        </p:nvSpPr>
        <p:spPr>
          <a:xfrm>
            <a:off x="4185671" y="764704"/>
            <a:ext cx="4085025" cy="3520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lvl1pPr>
          </a:lstStyle>
          <a:p>
            <a:pPr xmlns:a="http://schemas.openxmlformats.org/drawingml/2006/main"/>
            <a:r xmlns:a="http://schemas.openxmlformats.org/drawingml/2006/main">
              <a:t>Лікування: У цій ситуації слід притиснути відламану частину до відростка і наглухо зашити рану, забезпечивши таким чином іммобілізацію фрагмента кістки.</a:t>
            </a:r>
          </a:p>
        </p:txBody>
      </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5" name="Заголовок 1"/>
          <p:cNvSpPr txBox="1"/>
          <p:nvPr>
            <p:ph type="title"/>
          </p:nvPr>
        </p:nvSpPr>
        <p:spPr>
          <a:xfrm>
            <a:off x="301752" y="228599"/>
            <a:ext cx="8534401" cy="758954"/>
          </a:xfrm>
          <a:prstGeom prst="rect">
            <a:avLst/>
          </a:prstGeom>
        </p:spPr>
        <p:txBody>
          <a:bodyPr/>
          <a:lstStyle>
            <a:lvl1pPr>
              <a:defRPr sz="2500">
                <a:solidFill>
                  <a:srgbClr val="000000"/>
                </a:solidFill>
              </a:defRPr>
            </a:lvl1pPr>
          </a:lstStyle>
          <a:p>
            <a:pPr xmlns:a="http://schemas.openxmlformats.org/drawingml/2006/main"/>
            <a:r xmlns:a="http://schemas.openxmlformats.org/drawingml/2006/main">
              <a:t>Ускладнення у післяопераційному періоді</a:t>
            </a:r>
          </a:p>
        </p:txBody>
      </p:sp>
      <p:sp>
        <p:nvSpPr>
          <p:cNvPr id="506" name="Прямоугольник 2"/>
          <p:cNvSpPr txBox="1"/>
          <p:nvPr/>
        </p:nvSpPr>
        <p:spPr>
          <a:xfrm>
            <a:off x="225232" y="1268759"/>
            <a:ext cx="6587047" cy="1424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Можуть виникнути в найближчі</a:t>
            </a:r>
          </a:p>
          <a:p>
            <a:pPr xmlns:a="http://schemas.openxmlformats.org/drawingml/2006/main"/>
            <a:r xmlns:a="http://schemas.openxmlformats.org/drawingml/2006/main">
              <a:t>7 -10днів , але насправді пов'язані й не так само імплантацією, скільки з більш менш складним і значним за обсягом оперативним втручанням у порожнини рота.</a:t>
            </a:r>
          </a:p>
        </p:txBody>
      </p:sp>
      <p:sp>
        <p:nvSpPr>
          <p:cNvPr id="507" name="Прямоугольник 3"/>
          <p:cNvSpPr txBox="1"/>
          <p:nvPr/>
        </p:nvSpPr>
        <p:spPr>
          <a:xfrm>
            <a:off x="801296" y="2996951"/>
            <a:ext cx="6317272" cy="275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У цей період можуть спостерігатися: гематоми та крововиливи, розбіжність швів, запальні процеси в навколощелепних м'яких тканинах, больовий синдром.</a:t>
            </a:r>
          </a:p>
          <a:p>
            <a:pPr xmlns:a="http://schemas.openxmlformats.org/drawingml/2006/main"/>
            <a:r xmlns:a="http://schemas.openxmlformats.org/drawingml/2006/main">
              <a:t>Перераховані вище ускладнення спостерігаються досить рідко і в більшості випадків обумовлені або ускладненнями, що виникли під час операції, або недотриманням принципів атравматнчного втручання, або ігноруванням пацієнтом рекомендацій лікаря.</a:t>
            </a:r>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9" name="Заголовок 1"/>
          <p:cNvSpPr txBox="1"/>
          <p:nvPr>
            <p:ph type="title"/>
          </p:nvPr>
        </p:nvSpPr>
        <p:spPr>
          <a:xfrm>
            <a:off x="301752" y="228599"/>
            <a:ext cx="8534401" cy="758954"/>
          </a:xfrm>
          <a:prstGeom prst="rect">
            <a:avLst/>
          </a:prstGeom>
        </p:spPr>
        <p:txBody>
          <a:bodyPr/>
          <a:lstStyle>
            <a:lvl1pPr>
              <a:defRPr sz="2200">
                <a:solidFill>
                  <a:srgbClr val="000000"/>
                </a:solidFill>
              </a:defRPr>
            </a:lvl1pPr>
          </a:lstStyle>
          <a:p>
            <a:pPr xmlns:a="http://schemas.openxmlformats.org/drawingml/2006/main"/>
            <a:r xmlns:a="http://schemas.openxmlformats.org/drawingml/2006/main">
              <a:t>Ускладнення у період репаративної регенерації кісткової тканини.</a:t>
            </a:r>
          </a:p>
        </p:txBody>
      </p:sp>
      <p:sp>
        <p:nvSpPr>
          <p:cNvPr id="510" name="Прямоугольник 2"/>
          <p:cNvSpPr txBox="1"/>
          <p:nvPr/>
        </p:nvSpPr>
        <p:spPr>
          <a:xfrm>
            <a:off x="513263" y="1484783"/>
            <a:ext cx="6299018" cy="456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800"/>
            </a:pPr>
            <a:r xmlns:a="http://schemas.openxmlformats.org/drawingml/2006/main">
              <a:t>У цей період можуть спостерігатися ускладнення, властиві як одноетапної, так і двоетапної методик операції, а також типові тільки для однієї з них.</a:t>
            </a:r>
          </a:p>
          <a:p>
            <a:pPr>
              <a:defRPr sz="2800"/>
            </a:pPr>
          </a:p>
          <a:p>
            <a:pPr xmlns:a="http://schemas.openxmlformats.org/drawingml/2006/main">
              <a:defRPr sz="2800"/>
            </a:pPr>
            <a:r xmlns:a="http://schemas.openxmlformats.org/drawingml/2006/main">
              <a:t>Загальними ускладненнями, які можуть мати місце після будь-якої методики імплантації, є </a:t>
            </a:r>
            <a:r xmlns:a="http://schemas.openxmlformats.org/drawingml/2006/main">
              <a:rPr i="1" u="sng"/>
              <a:t>периимплантит і відторгнення імплантатів </a:t>
            </a:r>
            <a:r xmlns:a="http://schemas.openxmlformats.org/drawingml/2006/main">
              <a:t>.</a:t>
            </a:r>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2" name="Прямоугольник 1"/>
          <p:cNvSpPr txBox="1"/>
          <p:nvPr/>
        </p:nvSpPr>
        <p:spPr>
          <a:xfrm>
            <a:off x="441255" y="188640"/>
            <a:ext cx="5089467" cy="1170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800"/>
            </a:pPr>
            <a:r xmlns:a="http://schemas.openxmlformats.org/drawingml/2006/main">
              <a:t>Періімплантіт.</a:t>
            </a:r>
          </a:p>
          <a:p>
            <a:pPr>
              <a:defRPr sz="2800"/>
            </a:pPr>
          </a:p>
          <a:p>
            <a:pPr xmlns:a="http://schemas.openxmlformats.org/drawingml/2006/main"/>
            <a:r xmlns:a="http://schemas.openxmlformats.org/drawingml/2006/main">
              <a:t> </a:t>
            </a:r>
          </a:p>
        </p:txBody>
      </p:sp>
      <p:sp>
        <p:nvSpPr>
          <p:cNvPr id="513" name="Прямоугольник 2"/>
          <p:cNvSpPr txBox="1"/>
          <p:nvPr/>
        </p:nvSpPr>
        <p:spPr>
          <a:xfrm>
            <a:off x="441255" y="804193"/>
            <a:ext cx="8333498" cy="2148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Згідно з визначенням, даним у 1993 р. Європейською федерацією періодонтологів, </a:t>
            </a:r>
            <a:r xmlns:a="http://schemas.openxmlformats.org/drawingml/2006/main">
              <a:rPr i="1"/>
              <a:t>перімплантит - це прогресуюча резорбція навколишнього імплантату кісткової тканини, викликана і супроводжується запальним процесом у м'яких тканинах (слизовій оболонці), що оточують імплантат.</a:t>
            </a:r>
          </a:p>
        </p:txBody>
      </p:sp>
      <p:sp>
        <p:nvSpPr>
          <p:cNvPr id="514" name="Прямоугольник 3"/>
          <p:cNvSpPr txBox="1"/>
          <p:nvPr/>
        </p:nvSpPr>
        <p:spPr>
          <a:xfrm>
            <a:off x="441255" y="3112516"/>
            <a:ext cx="7685426" cy="289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В даний час під периимплантитом зазвичай розуміють </a:t>
            </a:r>
            <a:r xmlns:a="http://schemas.openxmlformats.org/drawingml/2006/main">
              <a:rPr i="1"/>
              <a:t>запальний процес в області ясенної манжетки та на обмеженій ділянці розділу імплантат/кісткова тканина, що супроводжується резорбцією кісткової тканини, утворенням кісткових кишень та заміщенням резорбованих ділянок грануляційною тканиною в зоні запалення </a:t>
            </a:r>
            <a:r xmlns:a="http://schemas.openxmlformats.org/drawingml/2006/main">
              <a:rPr i="1" sz="2800"/>
              <a:t>.</a:t>
            </a:r>
          </a:p>
        </p:txBody>
      </p:sp>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6" name="Заголовок 1"/>
          <p:cNvSpPr txBox="1"/>
          <p:nvPr>
            <p:ph type="title"/>
          </p:nvPr>
        </p:nvSpPr>
        <p:spPr>
          <a:xfrm>
            <a:off x="323527" y="404663"/>
            <a:ext cx="8534401" cy="758954"/>
          </a:xfrm>
          <a:prstGeom prst="rect">
            <a:avLst/>
          </a:prstGeom>
        </p:spPr>
        <p:txBody>
          <a:bodyPr/>
          <a:lstStyle>
            <a:lvl1pPr defTabSz="722376">
              <a:defRPr sz="1580"/>
            </a:lvl1pPr>
          </a:lstStyle>
          <a:p>
            <a:pPr xmlns:a="http://schemas.openxmlformats.org/drawingml/2006/main"/>
            <a:r xmlns:a="http://schemas.openxmlformats.org/drawingml/2006/main">
              <a:t>Залежно від глибини та поширення резорбції навколишнього імплантату кісткової тканини SA Jovanovic (1990) та Н.Н. Spiekermann (1991) виділяють 4 класи перімплантіту (рис. 13-3).</a:t>
            </a:r>
          </a:p>
        </p:txBody>
      </p:sp>
      <p:pic>
        <p:nvPicPr>
          <p:cNvPr id="517" name="Picture 2" descr="Picture 2"/>
          <p:cNvPicPr>
            <a:picLocks noChangeAspect="1"/>
          </p:cNvPicPr>
          <p:nvPr/>
        </p:nvPicPr>
        <p:blipFill>
          <a:blip r:embed="rId2">
            <a:extLst/>
          </a:blip>
          <a:stretch>
            <a:fillRect/>
          </a:stretch>
        </p:blipFill>
        <p:spPr>
          <a:xfrm>
            <a:off x="251519" y="1467480"/>
            <a:ext cx="6558683" cy="4772412"/>
          </a:xfrm>
          <a:prstGeom prst="rect">
            <a:avLst/>
          </a:prstGeom>
          <a:ln w="12700">
            <a:miter lim="400000"/>
          </a:ln>
        </p:spPr>
      </p:pic>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9" name="Прямоугольник 1"/>
          <p:cNvSpPr txBox="1"/>
          <p:nvPr/>
        </p:nvSpPr>
        <p:spPr>
          <a:xfrm>
            <a:off x="441256" y="692696"/>
            <a:ext cx="6965345" cy="5234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400"/>
            </a:pPr>
            <a:r xmlns:a="http://schemas.openxmlformats.org/drawingml/2006/main">
              <a:t>Причинами периимилантита можуть бути:</a:t>
            </a:r>
          </a:p>
          <a:p>
            <a:pPr xmlns:a="http://schemas.openxmlformats.org/drawingml/2006/main" marL="285750" indent="-285750">
              <a:buSzPct val="100000"/>
              <a:buChar char="-"/>
              <a:defRPr sz="2400"/>
            </a:pPr>
            <a:r xmlns:a="http://schemas.openxmlformats.org/drawingml/2006/main">
              <a:t>утворення гематоми над заглушкою внутрішньокісткового елемента імплантату та її нагноєння: недотримання принципів атравматнчного препарування кісткового ложа;</a:t>
            </a:r>
          </a:p>
          <a:p>
            <a:pPr xmlns:a="http://schemas.openxmlformats.org/drawingml/2006/main" marL="285750" indent="-285750">
              <a:buSzPct val="100000"/>
              <a:buChar char="-"/>
              <a:defRPr sz="2400"/>
            </a:pPr>
            <a:r xmlns:a="http://schemas.openxmlformats.org/drawingml/2006/main">
              <a:t>незадовільний стан гігієни ротової порожнини: недостатньо ретельний гігієнічний догляд в ділянці ясенної манжетки одноетапно встановленого імплантату.</a:t>
            </a:r>
          </a:p>
          <a:p>
            <a:pPr xmlns:a="http://schemas.openxmlformats.org/drawingml/2006/main" marL="285750" indent="-285750">
              <a:buSzPct val="100000"/>
              <a:buChar char="-"/>
              <a:defRPr sz="2400"/>
            </a:pPr>
            <a:r xmlns:a="http://schemas.openxmlformats.org/drawingml/2006/main">
              <a:t>неадекватне закриття операційної рапи: рубці та дрібне присінок порожнини рота, що травмують і викликають ішемію країв післяопераційної рани;</a:t>
            </a:r>
          </a:p>
        </p:txBody>
      </p:sp>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1" name="Прямоугольник 1"/>
          <p:cNvSpPr txBox="1"/>
          <p:nvPr/>
        </p:nvSpPr>
        <p:spPr>
          <a:xfrm>
            <a:off x="369247" y="332656"/>
            <a:ext cx="8189482" cy="2491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Періімплантит після одноетапної методики проявляється: болючість при натисканні на імплантат; гіперемією та набряком слизової оболонки, що оточує виступає в порожнину рота частина імплантату; відсутністю рухливості або незначною бічною рухливістю імплантату.</a:t>
            </a:r>
          </a:p>
          <a:p>
            <a:pPr/>
          </a:p>
          <a:p>
            <a:pPr xmlns:a="http://schemas.openxmlformats.org/drawingml/2006/main"/>
            <a:r xmlns:a="http://schemas.openxmlformats.org/drawingml/2006/main">
              <a:t>Рентгенологічно визначається вогнище резорбції на межі розділу імплантат кістку або утворення кісткової кишені в ділянці виходу імплантату з кістки (рис. 13-4).</a:t>
            </a:r>
          </a:p>
        </p:txBody>
      </p:sp>
      <p:pic>
        <p:nvPicPr>
          <p:cNvPr id="522" name="Picture 2" descr="Picture 2"/>
          <p:cNvPicPr>
            <a:picLocks noChangeAspect="1"/>
          </p:cNvPicPr>
          <p:nvPr/>
        </p:nvPicPr>
        <p:blipFill>
          <a:blip r:embed="rId2">
            <a:extLst/>
          </a:blip>
          <a:stretch>
            <a:fillRect/>
          </a:stretch>
        </p:blipFill>
        <p:spPr>
          <a:xfrm>
            <a:off x="971599" y="2917980"/>
            <a:ext cx="6768753" cy="3586156"/>
          </a:xfrm>
          <a:prstGeom prst="rect">
            <a:avLst/>
          </a:prstGeom>
          <a:ln w="12700">
            <a:miter lim="400000"/>
          </a:ln>
        </p:spPr>
      </p:pic>
    </p:spTree>
  </p:cSld>
  <p:clrMapOvr>
    <a:masterClrMapping/>
  </p:clrMapOvr>
  <p:transition xmlns:p14="http://schemas.microsoft.com/office/powerpoint/2010/main" spd="med" advClick="1"/>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4" name="Прямоугольник 1"/>
          <p:cNvSpPr txBox="1"/>
          <p:nvPr/>
        </p:nvSpPr>
        <p:spPr>
          <a:xfrm>
            <a:off x="513263" y="260647"/>
            <a:ext cx="8045466" cy="3558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Лікування в даному випадку зводиться до наступних заходів:</a:t>
            </a:r>
          </a:p>
          <a:p>
            <a:pPr xmlns:a="http://schemas.openxmlformats.org/drawingml/2006/main"/>
            <a:r xmlns:a="http://schemas.openxmlformats.org/drawingml/2006/main">
              <a:t>• видалення нальоту з виступає в порожнину рота частини імілантату. Для цього можна використовувати скелер, але тільки з пластиковими кюретами. а також струминну обробку (наприклад, за допомогою установки Prophy-Jet) стерильним розчином бікарбонату натрію (соди);</a:t>
            </a:r>
          </a:p>
          <a:p>
            <a:pPr xmlns:a="http://schemas.openxmlformats.org/drawingml/2006/main"/>
            <a:r xmlns:a="http://schemas.openxmlformats.org/drawingml/2006/main">
              <a:t>• детоксикація поверхні імптантату розчином лимонної кислоти протягом 1 хв;</a:t>
            </a:r>
          </a:p>
          <a:p>
            <a:pPr xmlns:a="http://schemas.openxmlformats.org/drawingml/2006/main"/>
            <a:r xmlns:a="http://schemas.openxmlformats.org/drawingml/2006/main">
              <a:t>• обробка ясенної манжетки антибактеріальними гелями;</a:t>
            </a:r>
          </a:p>
          <a:p>
            <a:pPr xmlns:a="http://schemas.openxmlformats.org/drawingml/2006/main"/>
            <a:r xmlns:a="http://schemas.openxmlformats.org/drawingml/2006/main">
              <a:t>• медикаментозна протизапальна терапія (лінкоміцин. аспірин, метронідазол у звичайній дозі);</a:t>
            </a:r>
          </a:p>
          <a:p>
            <a:pPr xmlns:a="http://schemas.openxmlformats.org/drawingml/2006/main"/>
            <a:r xmlns:a="http://schemas.openxmlformats.org/drawingml/2006/main">
              <a:t>• гігієнічний догляд, який передбачає полоскання ротової порожнини розчинами антисептиків і використання зубних наст, що містять хлоргексидин;</a:t>
            </a:r>
          </a:p>
        </p:txBody>
      </p:sp>
      <p:sp>
        <p:nvSpPr>
          <p:cNvPr id="525" name="Прямоугольник 2"/>
          <p:cNvSpPr txBox="1"/>
          <p:nvPr/>
        </p:nvSpPr>
        <p:spPr>
          <a:xfrm>
            <a:off x="513263" y="4230966"/>
            <a:ext cx="6299018" cy="1424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Після усунення запальних явищ необхідно усунути анатомічну причину (якщо така є), наприклад, провести вестибулопластику або висікти рубці присінка порожнини рота (рис. 13-5).</a:t>
            </a:r>
          </a:p>
        </p:txBody>
      </p:sp>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7" name="Picture 2" descr="Picture 2"/>
          <p:cNvPicPr>
            <a:picLocks noChangeAspect="1"/>
          </p:cNvPicPr>
          <p:nvPr/>
        </p:nvPicPr>
        <p:blipFill>
          <a:blip r:embed="rId2">
            <a:extLst/>
          </a:blip>
          <a:stretch>
            <a:fillRect/>
          </a:stretch>
        </p:blipFill>
        <p:spPr>
          <a:xfrm>
            <a:off x="921979" y="332656"/>
            <a:ext cx="7267576" cy="5857876"/>
          </a:xfrm>
          <a:prstGeom prst="rect">
            <a:avLst/>
          </a:prstGeom>
          <a:ln w="12700">
            <a:miter lim="400000"/>
          </a:ln>
        </p:spPr>
      </p:pic>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9" name="Прямоугольник 1"/>
          <p:cNvSpPr txBox="1"/>
          <p:nvPr/>
        </p:nvSpPr>
        <p:spPr>
          <a:xfrm>
            <a:off x="441255" y="332656"/>
            <a:ext cx="6371026" cy="2491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Якщо в результаті проведеного лікування купувати запальні явища не вдалося або через деякий час спостерігається рецидив перімплантиту, показано видалення імплантату і ревізія кісткового ложа.</a:t>
            </a:r>
          </a:p>
          <a:p>
            <a:pPr xmlns:a="http://schemas.openxmlformats.org/drawingml/2006/main"/>
            <a:r xmlns:a="http://schemas.openxmlformats.org/drawingml/2006/main">
              <a:t>Крім того, слід враховувати, що лікуванню при використанні одноетаїної методики підлягають лише перші два класи периімплантиту.</a:t>
            </a:r>
          </a:p>
          <a:p>
            <a:pPr xmlns:a="http://schemas.openxmlformats.org/drawingml/2006/main"/>
            <a:r xmlns:a="http://schemas.openxmlformats.org/drawingml/2006/main">
              <a:t>При III та IV класах показано видалення одноетапних імплантатів та ревізія кісткового ложа.</a:t>
            </a:r>
          </a:p>
        </p:txBody>
      </p:sp>
      <p:sp>
        <p:nvSpPr>
          <p:cNvPr id="530" name="Прямоугольник 2"/>
          <p:cNvSpPr txBox="1"/>
          <p:nvPr/>
        </p:nvSpPr>
        <p:spPr>
          <a:xfrm>
            <a:off x="585271" y="2917979"/>
            <a:ext cx="6227010" cy="222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Реімплантацію можна провести через 2 – 3 тижні. з відривом 2- 3 мм від місця початкового втручання (якщо дозволяють анатомічні умови) чи через 1-1.5 міс. якщо можна встановити в тій же ділянці внутрішньокістковий елемент двоетапного імплантату більшого діаметра або через 6 міс. застосувавши імплантат аналогічний за формою та розмірами віддаленим.</a:t>
            </a:r>
          </a:p>
        </p:txBody>
      </p:sp>
    </p:spTree>
  </p:cSld>
  <p:clrMapOvr>
    <a:masterClrMapping/>
  </p:clrMapOvr>
  <p:transition xmlns:p14="http://schemas.microsoft.com/office/powerpoint/2010/main" spd="med" advClick="1"/>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2" name="Прямоугольник 1"/>
          <p:cNvSpPr txBox="1"/>
          <p:nvPr/>
        </p:nvSpPr>
        <p:spPr>
          <a:xfrm>
            <a:off x="225231" y="116632"/>
            <a:ext cx="8189482"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Клінічна картина периимплантита у сфері введеного під час першого етапу внутрикостного елемента має особливості.</a:t>
            </a:r>
          </a:p>
        </p:txBody>
      </p:sp>
      <p:sp>
        <p:nvSpPr>
          <p:cNvPr id="533" name="Прямоугольник 2"/>
          <p:cNvSpPr txBox="1"/>
          <p:nvPr/>
        </p:nvSpPr>
        <p:spPr>
          <a:xfrm>
            <a:off x="297239" y="1039961"/>
            <a:ext cx="8477514" cy="169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Як правило, через 2-3 тижні. після операції є обмежений набряк і гіперемія, свищ і грануляції в області слизової оболонки, що покриває внутрішньокістковий елемент. Передвісниками периимплантита при двоетанної методики є набряк, що зберігається протягом тижня після операції, і рухливість ділянки слизової оболонки в місці встановленого внутрішньокісткового елемента.</a:t>
            </a:r>
          </a:p>
        </p:txBody>
      </p:sp>
      <p:sp>
        <p:nvSpPr>
          <p:cNvPr id="534" name="Прямоугольник 3"/>
          <p:cNvSpPr txBox="1"/>
          <p:nvPr/>
        </p:nvSpPr>
        <p:spPr>
          <a:xfrm>
            <a:off x="297239" y="2794287"/>
            <a:ext cx="7037353" cy="891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Рентгенологічно визначається вогнище резорбції вздовж межі розділу імплантат/кістка або утворення кісткової кишені.</a:t>
            </a:r>
          </a:p>
        </p:txBody>
      </p:sp>
    </p:spTree>
  </p:cSld>
  <p:clrMapOvr>
    <a:masterClrMapping/>
  </p:clrMapOvr>
  <p:transition xmlns:p14="http://schemas.microsoft.com/office/powerpoint/2010/main" spd="med" advClick="1"/>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6" name="Прямоугольник 1"/>
          <p:cNvSpPr txBox="1"/>
          <p:nvPr/>
        </p:nvSpPr>
        <p:spPr>
          <a:xfrm>
            <a:off x="441255" y="332655"/>
            <a:ext cx="7685426" cy="222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При лікуванні периимплантита I і II класів необхідно висікти слизову оболонку, видалити заглушку з внутрішньокісткового елемента, ретельно промити рану і внутрішню частину різьблення імплантату і встановити формувач ясенної манжетки, тобто по суті провести другий етан операції і призначити медикамент. , ці заходи є дуже ефективними, та запальні явища зникають протягом 3 4-х днів,</a:t>
            </a:r>
          </a:p>
        </p:txBody>
      </p:sp>
      <p:sp>
        <p:nvSpPr>
          <p:cNvPr id="537" name="Прямоугольник 2"/>
          <p:cNvSpPr txBox="1"/>
          <p:nvPr/>
        </p:nvSpPr>
        <p:spPr>
          <a:xfrm>
            <a:off x="585271" y="2640980"/>
            <a:ext cx="6227010" cy="2491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При I класі периимплантита через 1 тиж. після купірування запальних явищ слід викрутити формувач ясенної манжетки, ретельно промити внутрішнє різьблення внутрішньокісткового елемента і встановити заглушку Рану при цьому зашивати не слід. Через 3 - 4 дні за рахунок ретракції рубця, що формується, рана зазвичай закривається; згодом необхідно лише спостереження до другого етапу операції.</a:t>
            </a:r>
          </a:p>
        </p:txBody>
      </p:sp>
    </p:spTree>
  </p:cSld>
  <p:clrMapOvr>
    <a:masterClrMapping/>
  </p:clrMapOvr>
  <p:transition xmlns:p14="http://schemas.microsoft.com/office/powerpoint/2010/main" spd="med" advClick="1"/>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9" name="Прямоугольник 1"/>
          <p:cNvSpPr txBox="1"/>
          <p:nvPr/>
        </p:nvSpPr>
        <p:spPr>
          <a:xfrm>
            <a:off x="225232" y="260647"/>
            <a:ext cx="6587047" cy="4892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При II класі периімплантиту. через 10 14 днів після усунення запальних явищ, можна зробити хірургічне втручання. Воно полягає в ревізії кісткової кишені, обробці та детоксикації поверхні імплантату, заповненні кісткової кишені остеокондуктивним (краще у поєднанні з остеоіндуктивним) матеріалом, ізоляції імплантату та заповненого остеопластичним матеріалом дефекту від навколишніх тканин за допомогою бар'єр.</a:t>
            </a:r>
          </a:p>
          <a:p>
            <a:pPr/>
          </a:p>
          <a:p>
            <a:pPr xmlns:a="http://schemas.openxmlformats.org/drawingml/2006/main"/>
            <a:r xmlns:a="http://schemas.openxmlformats.org/drawingml/2006/main">
              <a:t>При III класі периимплантита можна провести такий же курс комплексного лікування, як і при II класі з наступною пластикою кісткового дефекту за допомогою методик спрямованої регенерації тканин. Така схема дозволяє домогтися відновлення обсягу кістки, що оточує внутрішньокістковий елемент імплантату (рис. 13-6).</a:t>
            </a:r>
          </a:p>
        </p:txBody>
      </p:sp>
    </p:spTree>
  </p:cSld>
  <p:clrMapOvr>
    <a:masterClrMapping/>
  </p:clrMapOvr>
  <p:transition xmlns:p14="http://schemas.microsoft.com/office/powerpoint/2010/main" spd="med" advClick="1"/>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1" name="Picture 2" descr="Picture 2"/>
          <p:cNvPicPr>
            <a:picLocks noChangeAspect="1"/>
          </p:cNvPicPr>
          <p:nvPr/>
        </p:nvPicPr>
        <p:blipFill>
          <a:blip r:embed="rId2">
            <a:extLst/>
          </a:blip>
          <a:stretch>
            <a:fillRect/>
          </a:stretch>
        </p:blipFill>
        <p:spPr>
          <a:xfrm>
            <a:off x="611560" y="1340767"/>
            <a:ext cx="8121772" cy="4066382"/>
          </a:xfrm>
          <a:prstGeom prst="rect">
            <a:avLst/>
          </a:prstGeom>
          <a:ln w="12700">
            <a:miter lim="400000"/>
          </a:ln>
        </p:spPr>
      </p:pic>
    </p:spTree>
  </p:cSld>
  <p:clrMapOvr>
    <a:masterClrMapping/>
  </p:clrMapOvr>
  <p:transition xmlns:p14="http://schemas.microsoft.com/office/powerpoint/2010/main" spd="med" advClick="1"/>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3" name="Прямоугольник 1"/>
          <p:cNvSpPr txBox="1"/>
          <p:nvPr/>
        </p:nvSpPr>
        <p:spPr>
          <a:xfrm>
            <a:off x="225231" y="188639"/>
            <a:ext cx="5761546" cy="497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sz="2800"/>
            </a:lvl1pPr>
          </a:lstStyle>
          <a:p>
            <a:pPr xmlns:a="http://schemas.openxmlformats.org/drawingml/2006/main"/>
            <a:r xmlns:a="http://schemas.openxmlformats.org/drawingml/2006/main">
              <a:t>Відторгнення імплантату.</a:t>
            </a:r>
          </a:p>
        </p:txBody>
      </p:sp>
      <p:sp>
        <p:nvSpPr>
          <p:cNvPr id="544" name="Прямоугольник 2"/>
          <p:cNvSpPr txBox="1"/>
          <p:nvPr/>
        </p:nvSpPr>
        <p:spPr>
          <a:xfrm>
            <a:off x="729287" y="1052736"/>
            <a:ext cx="6082994" cy="428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800"/>
            </a:pPr>
            <a:r xmlns:a="http://schemas.openxmlformats.org/drawingml/2006/main">
              <a:t>На відміну від периимилантита відторгнення імплантату є запальним процесом, що починається в навколишньої кістки і, як правило, не пов'язаний з поширенням запалення з межі розділу імплантат -слизова оболонка.</a:t>
            </a:r>
          </a:p>
          <a:p>
            <a:pPr/>
          </a:p>
        </p:txBody>
      </p:sp>
    </p:spTree>
  </p:cSld>
  <p:clrMapOvr>
    <a:masterClrMapping/>
  </p:clrMapOvr>
  <p:transition xmlns:p14="http://schemas.microsoft.com/office/powerpoint/2010/main" spd="med"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6" name="Заголовок 1"/>
          <p:cNvSpPr txBox="1"/>
          <p:nvPr>
            <p:ph type="title"/>
          </p:nvPr>
        </p:nvSpPr>
        <p:spPr>
          <a:xfrm>
            <a:off x="301752" y="228599"/>
            <a:ext cx="8534401" cy="758954"/>
          </a:xfrm>
          <a:prstGeom prst="rect">
            <a:avLst/>
          </a:prstGeom>
        </p:spPr>
        <p:txBody>
          <a:bodyPr/>
          <a:lstStyle>
            <a:lvl1pPr>
              <a:defRPr sz="2000"/>
            </a:lvl1pPr>
          </a:lstStyle>
          <a:p>
            <a:pPr xmlns:a="http://schemas.openxmlformats.org/drawingml/2006/main"/>
            <a:r xmlns:a="http://schemas.openxmlformats.org/drawingml/2006/main">
              <a:t>Існують два варіанти відторгнення імплантату, що мають різну клінічну картину та наслідки.</a:t>
            </a:r>
          </a:p>
        </p:txBody>
      </p:sp>
      <p:sp>
        <p:nvSpPr>
          <p:cNvPr id="547" name="Объект 2"/>
          <p:cNvSpPr txBox="1"/>
          <p:nvPr>
            <p:ph type="body" idx="1"/>
          </p:nvPr>
        </p:nvSpPr>
        <p:spPr>
          <a:xfrm>
            <a:off x="301752" y="1527047"/>
            <a:ext cx="8503920" cy="4572001"/>
          </a:xfrm>
          <a:prstGeom prst="rect">
            <a:avLst/>
          </a:prstGeom>
        </p:spPr>
        <p:txBody>
          <a:bodyPr/>
          <a:lstStyle/>
          <a:p>
            <a:pPr xmlns:a="http://schemas.openxmlformats.org/drawingml/2006/main">
              <a:lnSpc>
                <a:spcPct val="80000"/>
              </a:lnSpc>
              <a:spcBef>
                <a:spcPts val="500"/>
              </a:spcBef>
              <a:defRPr sz="2200"/>
            </a:pPr>
            <a:r xmlns:a="http://schemas.openxmlformats.org/drawingml/2006/main">
              <a:t>Утворення грануляційної тканини між кісткою та поверхнею імплантату. Причиною відторгнення в цьому випадку зазвичай є:</a:t>
            </a:r>
          </a:p>
          <a:p>
            <a:pPr xmlns:a="http://schemas.openxmlformats.org/drawingml/2006/main" marL="0" indent="0">
              <a:lnSpc>
                <a:spcPct val="80000"/>
              </a:lnSpc>
              <a:spcBef>
                <a:spcPts val="500"/>
              </a:spcBef>
              <a:buSzTx/>
              <a:buFont typeface="Wingdings 2"/>
              <a:buNone/>
              <a:defRPr sz="2200"/>
            </a:pPr>
            <a:r xmlns:a="http://schemas.openxmlformats.org/drawingml/2006/main">
              <a:t>• термічне пошкодження кісткової тканини під час препарування ложа;</a:t>
            </a:r>
          </a:p>
          <a:p>
            <a:pPr xmlns:a="http://schemas.openxmlformats.org/drawingml/2006/main" marL="0" indent="0">
              <a:lnSpc>
                <a:spcPct val="80000"/>
              </a:lnSpc>
              <a:spcBef>
                <a:spcPts val="500"/>
              </a:spcBef>
              <a:buSzTx/>
              <a:buFont typeface="Wingdings 2"/>
              <a:buNone/>
              <a:defRPr sz="2200"/>
            </a:pPr>
            <a:r xmlns:a="http://schemas.openxmlformats.org/drawingml/2006/main">
              <a:t>• зрив репаративної регенерації кістки внаслідок бактеріальної контамінації поверхні імплантату або зміни гормонального фону, що регулює процес остеогенезу.</a:t>
            </a:r>
          </a:p>
          <a:p>
            <a:pPr marL="0" indent="0">
              <a:lnSpc>
                <a:spcPct val="80000"/>
              </a:lnSpc>
              <a:spcBef>
                <a:spcPts val="500"/>
              </a:spcBef>
              <a:buSzTx/>
              <a:buFont typeface="Wingdings 2"/>
              <a:buNone/>
              <a:defRPr sz="2200"/>
            </a:pPr>
          </a:p>
          <a:p>
            <a:pPr xmlns:a="http://schemas.openxmlformats.org/drawingml/2006/main" marL="0" indent="0">
              <a:lnSpc>
                <a:spcPct val="80000"/>
              </a:lnSpc>
              <a:spcBef>
                <a:spcPts val="500"/>
              </a:spcBef>
              <a:buSzTx/>
              <a:buFont typeface="Wingdings 2"/>
              <a:buNone/>
              <a:defRPr sz="2200"/>
            </a:pPr>
            <a:r xmlns:a="http://schemas.openxmlformats.org/drawingml/2006/main">
              <a:t>Лікування зводиться до видалення імплантату (якщо він залишається в ложі) і щадної ревізії дефекту кістки, що утворився на його місці. Повторну імплантацію в тій же ділянці можна проводити не раніше, ніж через 8 міс.</a:t>
            </a:r>
          </a:p>
        </p:txBody>
      </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9" name="Заголовок 1"/>
          <p:cNvSpPr txBox="1"/>
          <p:nvPr>
            <p:ph type="title"/>
          </p:nvPr>
        </p:nvSpPr>
        <p:spPr>
          <a:xfrm>
            <a:off x="301752" y="228599"/>
            <a:ext cx="8534401" cy="758954"/>
          </a:xfrm>
          <a:prstGeom prst="rect">
            <a:avLst/>
          </a:prstGeom>
        </p:spPr>
        <p:txBody>
          <a:bodyPr/>
          <a:lstStyle/>
          <a:p>
            <a:pPr xmlns:a="http://schemas.openxmlformats.org/drawingml/2006/main" defTabSz="841247">
              <a:defRPr sz="1748"/>
            </a:pPr>
            <a:r xmlns:a="http://schemas.openxmlformats.org/drawingml/2006/main">
              <a:t>Існують два варіанти відторгнення імплантату, що мають різну клінічну картину та наслідки </a:t>
            </a:r>
            <a:r xmlns:a="http://schemas.openxmlformats.org/drawingml/2006/main">
              <a:rPr sz="2944"/>
              <a:t>.</a:t>
            </a:r>
          </a:p>
        </p:txBody>
      </p:sp>
      <p:sp>
        <p:nvSpPr>
          <p:cNvPr id="550" name="Объект 2"/>
          <p:cNvSpPr txBox="1"/>
          <p:nvPr>
            <p:ph type="body" idx="1"/>
          </p:nvPr>
        </p:nvSpPr>
        <p:spPr>
          <a:xfrm>
            <a:off x="301752" y="1527047"/>
            <a:ext cx="8503920" cy="4572001"/>
          </a:xfrm>
          <a:prstGeom prst="rect">
            <a:avLst/>
          </a:prstGeom>
        </p:spPr>
        <p:txBody>
          <a:bodyPr/>
          <a:lstStyle/>
          <a:p>
            <a:pPr xmlns:a="http://schemas.openxmlformats.org/drawingml/2006/main"/>
            <a:r xmlns:a="http://schemas.openxmlformats.org/drawingml/2006/main">
              <a:t>Освіта секвестру кістки, що включає імплантат. Причинами такого відторгнення можуть бути:</a:t>
            </a:r>
          </a:p>
          <a:p>
            <a:pPr xmlns:a="http://schemas.openxmlformats.org/drawingml/2006/main" marL="0" indent="0">
              <a:buSzTx/>
              <a:buFont typeface="Wingdings 2"/>
              <a:buNone/>
            </a:pPr>
            <a:r xmlns:a="http://schemas.openxmlformats.org/drawingml/2006/main">
              <a:t>• значне нагрівання кістки під час препарування кісткового ложа імплантату;</a:t>
            </a:r>
          </a:p>
          <a:p>
            <a:pPr xmlns:a="http://schemas.openxmlformats.org/drawingml/2006/main" marL="0" indent="0">
              <a:buSzTx/>
              <a:buFont typeface="Wingdings 2"/>
              <a:buNone/>
            </a:pPr>
            <a:r xmlns:a="http://schemas.openxmlformats.org/drawingml/2006/main">
              <a:t>• остеосклероз ділянки кістки із вкрай низьким рівнем кровопостачання. Такий стан іноді зустрічається в області премолярів нижньої щелепи при вузьких відростках альвеолярних.</a:t>
            </a:r>
          </a:p>
        </p:txBody>
      </p:sp>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2" name="Объект 2"/>
          <p:cNvSpPr txBox="1"/>
          <p:nvPr>
            <p:ph type="body" idx="1"/>
          </p:nvPr>
        </p:nvSpPr>
        <p:spPr>
          <a:xfrm>
            <a:off x="301752" y="1527047"/>
            <a:ext cx="8503920" cy="4572001"/>
          </a:xfrm>
          <a:prstGeom prst="rect">
            <a:avLst/>
          </a:prstGeom>
        </p:spPr>
        <p:txBody>
          <a:bodyPr/>
          <a:lstStyle>
            <a:lvl1pPr marL="0" indent="0">
              <a:spcBef>
                <a:spcPts val="500"/>
              </a:spcBef>
              <a:buSzTx/>
              <a:buFont typeface="Wingdings 2"/>
              <a:buNone/>
              <a:defRPr sz="2400"/>
            </a:lvl1pPr>
          </a:lstStyle>
          <a:p>
            <a:pPr xmlns:a="http://schemas.openxmlformats.org/drawingml/2006/main"/>
            <a:r xmlns:a="http://schemas.openxmlformats.org/drawingml/2006/main">
              <a:t>При такому варіанті відторгнення також показано видалення імплантату: як правило, він видаляється разом з секвестром кістки (рис, 13-8). Після чого необхідно провести щадну ревізію дефекту, який можна тампонувати йодоформною турундою або дренувати та провести курс комплексної протизапальної терапії.</a:t>
            </a:r>
          </a:p>
        </p:txBody>
      </p:sp>
      <p:pic>
        <p:nvPicPr>
          <p:cNvPr id="553" name="Picture 2" descr="Picture 2"/>
          <p:cNvPicPr>
            <a:picLocks noChangeAspect="1"/>
          </p:cNvPicPr>
          <p:nvPr/>
        </p:nvPicPr>
        <p:blipFill>
          <a:blip r:embed="rId2">
            <a:extLst/>
          </a:blip>
          <a:stretch>
            <a:fillRect/>
          </a:stretch>
        </p:blipFill>
        <p:spPr>
          <a:xfrm>
            <a:off x="3995935" y="3933056"/>
            <a:ext cx="3672409" cy="2681275"/>
          </a:xfrm>
          <a:prstGeom prst="rect">
            <a:avLst/>
          </a:prstGeom>
          <a:ln w="12700">
            <a:miter lim="400000"/>
          </a:ln>
        </p:spPr>
      </p:pic>
    </p:spTree>
  </p:cSld>
  <p:clrMapOvr>
    <a:masterClrMapping/>
  </p:clrMapOvr>
  <p:transition xmlns:p14="http://schemas.microsoft.com/office/powerpoint/2010/main" spd="med" advClick="1"/>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5" name="Прямоугольник 1"/>
          <p:cNvSpPr txBox="1"/>
          <p:nvPr/>
        </p:nvSpPr>
        <p:spPr>
          <a:xfrm>
            <a:off x="441255" y="260648"/>
            <a:ext cx="7685426" cy="1120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sz="2400"/>
            </a:lvl1pPr>
          </a:lstStyle>
          <a:p>
            <a:pPr xmlns:a="http://schemas.openxmlformats.org/drawingml/2006/main"/>
            <a:r xmlns:a="http://schemas.openxmlformats.org/drawingml/2006/main">
              <a:t>Переміщення (міграція) внутрішньокісткового елемента імплантату у верхньощелепну пазуху.</a:t>
            </a:r>
          </a:p>
        </p:txBody>
      </p:sp>
      <p:sp>
        <p:nvSpPr>
          <p:cNvPr id="556" name="Прямоугольник 2"/>
          <p:cNvSpPr txBox="1"/>
          <p:nvPr/>
        </p:nvSpPr>
        <p:spPr>
          <a:xfrm>
            <a:off x="729288" y="1556790"/>
            <a:ext cx="7019096" cy="2491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lvl1pPr>
          </a:lstStyle>
          <a:p>
            <a:pPr xmlns:a="http://schemas.openxmlformats.org/drawingml/2006/main"/>
            <a:r xmlns:a="http://schemas.openxmlformats.org/drawingml/2006/main">
              <a:t>Одне з найбільш неприємних і складних ускладнень. Може статися у період від 1-го до 3-х місяців після імплантації. Найчастіше спостерігається при субантральній установці внутрішньокісткових елементів циліндричної та гвинтової форми висотою 8 К) мм (рис 13-9. 13-10).</a:t>
            </a:r>
          </a:p>
        </p:txBody>
      </p:sp>
    </p:spTree>
  </p:cSld>
  <p:clrMapOvr>
    <a:masterClrMapping/>
  </p:clrMapOvr>
  <p:transition xmlns:p14="http://schemas.microsoft.com/office/powerpoint/2010/main" spd="med" advClick="1"/>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8" name="Picture 2" descr="Picture 2"/>
          <p:cNvPicPr>
            <a:picLocks noChangeAspect="1"/>
          </p:cNvPicPr>
          <p:nvPr/>
        </p:nvPicPr>
        <p:blipFill>
          <a:blip r:embed="rId2">
            <a:extLst/>
          </a:blip>
          <a:stretch>
            <a:fillRect/>
          </a:stretch>
        </p:blipFill>
        <p:spPr>
          <a:xfrm>
            <a:off x="267955" y="548679"/>
            <a:ext cx="8876046" cy="3960442"/>
          </a:xfrm>
          <a:prstGeom prst="rect">
            <a:avLst/>
          </a:prstGeom>
          <a:ln w="12700">
            <a:miter lim="400000"/>
          </a:ln>
        </p:spPr>
      </p:pic>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0" name="Picture 2" descr="Picture 2"/>
          <p:cNvPicPr>
            <a:picLocks noChangeAspect="1"/>
          </p:cNvPicPr>
          <p:nvPr/>
        </p:nvPicPr>
        <p:blipFill>
          <a:blip r:embed="rId2">
            <a:extLst/>
          </a:blip>
          <a:stretch>
            <a:fillRect/>
          </a:stretch>
        </p:blipFill>
        <p:spPr>
          <a:xfrm>
            <a:off x="980642" y="620687"/>
            <a:ext cx="7210426" cy="5257801"/>
          </a:xfrm>
          <a:prstGeom prst="rect">
            <a:avLst/>
          </a:prstGeom>
          <a:ln w="12700">
            <a:miter lim="400000"/>
          </a:ln>
        </p:spPr>
      </p:pic>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2" name="Прямоугольник 1"/>
          <p:cNvSpPr txBox="1"/>
          <p:nvPr/>
        </p:nvSpPr>
        <p:spPr>
          <a:xfrm>
            <a:off x="225231" y="476672"/>
            <a:ext cx="8117474" cy="275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Можна припустити, що переміщення імплантатів у порожнину пазухи може відбуватися в період резорбції навколишнього імплантату кістки при фенестрації слизової оболонки пазухи над ним і за рахунок циклічного негативного тиску, що створюється при носовому диханні у верхньощелепній пазусі.</a:t>
            </a:r>
          </a:p>
          <a:p>
            <a:pPr xmlns:a="http://schemas.openxmlformats.org/drawingml/2006/main"/>
            <a:r xmlns:a="http://schemas.openxmlformats.org/drawingml/2006/main">
              <a:t>Іноді це ускладнення не потребує втручання, пацієнт приносить внутрішньокістковий елемент у руках. У цих щасливих володарів широких отворів верхньощелепних пазух внутрішньокістковий елемент іноді випадає з пазухи під час чхання. Однак у більшості випадків потрібне хірургічне втручання.</a:t>
            </a:r>
          </a:p>
        </p:txBody>
      </p:sp>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4" name="Прямоугольник 1"/>
          <p:cNvSpPr txBox="1"/>
          <p:nvPr/>
        </p:nvSpPr>
        <p:spPr>
          <a:xfrm>
            <a:off x="369247" y="332655"/>
            <a:ext cx="7325386" cy="2123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800"/>
            </a:lvl1pPr>
          </a:lstStyle>
          <a:p>
            <a:pPr xmlns:a="http://schemas.openxmlformats.org/drawingml/2006/main"/>
            <a:r xmlns:a="http://schemas.openxmlformats.org/drawingml/2006/main">
              <a:t>Для видалення внутрішньокісткового елемента імплантату з верхньощелепної пазухи доцільно застосовувати оперативний доступ, аналогічний відкритої методики синус-ліфта.</a:t>
            </a:r>
          </a:p>
        </p:txBody>
      </p:sp>
      <p:sp>
        <p:nvSpPr>
          <p:cNvPr id="565" name="Прямоугольник 2"/>
          <p:cNvSpPr txBox="1"/>
          <p:nvPr/>
        </p:nvSpPr>
        <p:spPr>
          <a:xfrm>
            <a:off x="369247" y="2852934"/>
            <a:ext cx="8261490" cy="3520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lvl1pPr>
          </a:lstStyle>
          <a:p>
            <a:pPr xmlns:a="http://schemas.openxmlformats.org/drawingml/2006/main"/>
            <a:r xmlns:a="http://schemas.openxmlformats.org/drawingml/2006/main">
              <a:t>Після остеотомії латеральної стінки пазухи проводиться розріз слизової оболонки пазу хи по нижньому краю випиляного фрагмента стінки пазухи, який потім виводиться назовні. Після виявлення та вилучення з порожнини пазухи внутрішньокісткового елемента фрагмент стінки повертають на місце, фіксують його швом (для цього роблять отвори в самому фрагменті та в нерухомій частині стінки) або за допомогою бар'єрної мембрани рану слизової оболонки ротової порожнини зашивають наглухо.</a:t>
            </a:r>
          </a:p>
        </p:txBody>
      </p:sp>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7" name="Заголовок 1"/>
          <p:cNvSpPr txBox="1"/>
          <p:nvPr>
            <p:ph type="title"/>
          </p:nvPr>
        </p:nvSpPr>
        <p:spPr>
          <a:xfrm>
            <a:off x="301752" y="228599"/>
            <a:ext cx="8534401" cy="758954"/>
          </a:xfrm>
          <a:prstGeom prst="rect">
            <a:avLst/>
          </a:prstGeom>
        </p:spPr>
        <p:txBody>
          <a:bodyPr/>
          <a:lstStyle>
            <a:lvl1pPr defTabSz="905255">
              <a:defRPr sz="2376"/>
            </a:lvl1pPr>
          </a:lstStyle>
          <a:p>
            <a:pPr xmlns:a="http://schemas.openxmlformats.org/drawingml/2006/main"/>
            <a:r xmlns:a="http://schemas.openxmlformats.org/drawingml/2006/main">
              <a:t>Ускладнення під час другого етапу ОПЕРАЦІЇ</a:t>
            </a:r>
          </a:p>
        </p:txBody>
      </p:sp>
      <p:sp>
        <p:nvSpPr>
          <p:cNvPr id="568" name="Объект 2"/>
          <p:cNvSpPr txBox="1"/>
          <p:nvPr>
            <p:ph type="body" idx="1"/>
          </p:nvPr>
        </p:nvSpPr>
        <p:spPr>
          <a:xfrm>
            <a:off x="301752" y="1527047"/>
            <a:ext cx="8503920" cy="4572001"/>
          </a:xfrm>
          <a:prstGeom prst="rect">
            <a:avLst/>
          </a:prstGeom>
        </p:spPr>
        <p:txBody>
          <a:bodyPr/>
          <a:lstStyle>
            <a:lvl1pPr marL="0" indent="0">
              <a:buSzTx/>
              <a:buFont typeface="Wingdings 2"/>
              <a:buNone/>
            </a:lvl1pPr>
          </a:lstStyle>
          <a:p>
            <a:pPr xmlns:a="http://schemas.openxmlformats.org/drawingml/2006/main"/>
            <a:r xmlns:a="http://schemas.openxmlformats.org/drawingml/2006/main">
              <a:t>Під час другого етапу операції може відбуватися викручування внутрішньокісткового елемента разом із заглушкою, проштовхування імплантату у верхньощелепну пазуху, а також виникати проблеми з пошуком усередині кісткового елемента через часткове або повне його перекриття кісткою, що знову утворилася.</a:t>
            </a:r>
          </a:p>
        </p:txBody>
      </p:sp>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0" name="Объект 2"/>
          <p:cNvSpPr txBox="1"/>
          <p:nvPr>
            <p:ph type="body" idx="1"/>
          </p:nvPr>
        </p:nvSpPr>
        <p:spPr>
          <a:xfrm>
            <a:off x="301752" y="1527047"/>
            <a:ext cx="8503920" cy="4572001"/>
          </a:xfrm>
          <a:prstGeom prst="rect">
            <a:avLst/>
          </a:prstGeom>
        </p:spPr>
        <p:txBody>
          <a:bodyPr/>
          <a:lstStyle/>
          <a:p>
            <a:pPr xmlns:a="http://schemas.openxmlformats.org/drawingml/2006/main" marL="0" indent="0">
              <a:lnSpc>
                <a:spcPct val="80000"/>
              </a:lnSpc>
              <a:spcBef>
                <a:spcPts val="500"/>
              </a:spcBef>
              <a:buSzTx/>
              <a:buFont typeface="Wingdings 2"/>
              <a:buNone/>
              <a:defRPr b="1" i="1" sz="2200"/>
            </a:pPr>
            <a:r xmlns:a="http://schemas.openxmlformats.org/drawingml/2006/main">
              <a:t>Викручування внутрішньокісткового елемента разом із заглушкою.</a:t>
            </a:r>
            <a:endParaRPr xmlns:a="http://schemas.openxmlformats.org/drawingml/2006/main" sz="2400"/>
          </a:p>
          <a:p>
            <a:pPr xmlns:a="http://schemas.openxmlformats.org/drawingml/2006/main" marL="0" indent="0">
              <a:lnSpc>
                <a:spcPct val="80000"/>
              </a:lnSpc>
              <a:spcBef>
                <a:spcPts val="500"/>
              </a:spcBef>
              <a:buSzTx/>
              <a:buFont typeface="Wingdings 2"/>
              <a:buNone/>
              <a:defRPr sz="2200"/>
            </a:pPr>
            <a:r xmlns:a="http://schemas.openxmlformats.org/drawingml/2006/main">
              <a:t>Дане ускладнення відбувається у тому випадку, коли:</a:t>
            </a:r>
            <a:endParaRPr xmlns:a="http://schemas.openxmlformats.org/drawingml/2006/main" sz="2400"/>
          </a:p>
          <a:p>
            <a:pPr xmlns:a="http://schemas.openxmlformats.org/drawingml/2006/main" marL="0" indent="0">
              <a:lnSpc>
                <a:spcPct val="80000"/>
              </a:lnSpc>
              <a:spcBef>
                <a:spcPts val="500"/>
              </a:spcBef>
              <a:buSzTx/>
              <a:buFont typeface="Wingdings 2"/>
              <a:buNone/>
              <a:defRPr sz="2200"/>
            </a:pPr>
            <a:r xmlns:a="http://schemas.openxmlformats.org/drawingml/2006/main">
              <a:t>• відсутня інтеграція імплантату внаслідок порушення процесу репаративної регенерації кістки (найчастіше має місце за повільна мінералізація);</a:t>
            </a:r>
            <a:endParaRPr xmlns:a="http://schemas.openxmlformats.org/drawingml/2006/main" sz="2400"/>
          </a:p>
          <a:p>
            <a:pPr xmlns:a="http://schemas.openxmlformats.org/drawingml/2006/main" marL="0" indent="0">
              <a:lnSpc>
                <a:spcPct val="80000"/>
              </a:lnSpc>
              <a:spcBef>
                <a:spcPts val="500"/>
              </a:spcBef>
              <a:buSzTx/>
              <a:buFont typeface="Wingdings 2"/>
              <a:buNone/>
              <a:defRPr sz="2200"/>
            </a:pPr>
            <a:r xmlns:a="http://schemas.openxmlformats.org/drawingml/2006/main">
              <a:t>• «не спрацьовує» антиротаційний захист внутрішньокісткового елемента, тобто. у поглиблення чи отвір внутрішньокісткового елемента не проросли структурні елементи кістки;</a:t>
            </a:r>
            <a:endParaRPr xmlns:a="http://schemas.openxmlformats.org/drawingml/2006/main" sz="2400"/>
          </a:p>
          <a:p>
            <a:pPr xmlns:a="http://schemas.openxmlformats.org/drawingml/2006/main" marL="0" indent="0">
              <a:lnSpc>
                <a:spcPct val="80000"/>
              </a:lnSpc>
              <a:spcBef>
                <a:spcPts val="500"/>
              </a:spcBef>
              <a:buSzTx/>
              <a:buFont typeface="Wingdings 2"/>
              <a:buNone/>
              <a:defRPr sz="2200"/>
            </a:pPr>
            <a:r xmlns:a="http://schemas.openxmlformats.org/drawingml/2006/main">
              <a:t>• не було належним чином враховано тип архітектоніки кістки. Наприклад, при IV тині було встановлено внутрішньокістковий елемент циліндричної або гвинтової форми з гладкою поверхнею і розташований лише на рівні губчастого шару, тобто. була проведена між чи бикортикальная імплантація.</a:t>
            </a:r>
          </a:p>
        </p:txBody>
      </p:sp>
    </p:spTree>
  </p:cSld>
  <p:clrMapOvr>
    <a:masterClrMapping/>
  </p:clrMapOvr>
  <p:transition xmlns:p14="http://schemas.microsoft.com/office/powerpoint/2010/main" spd="med" advClick="1"/>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2" name="Заголовок 1"/>
          <p:cNvSpPr txBox="1"/>
          <p:nvPr>
            <p:ph type="title"/>
          </p:nvPr>
        </p:nvSpPr>
        <p:spPr>
          <a:xfrm>
            <a:off x="301752" y="228599"/>
            <a:ext cx="8534401" cy="758954"/>
          </a:xfrm>
          <a:prstGeom prst="rect">
            <a:avLst/>
          </a:prstGeom>
        </p:spPr>
        <p:txBody>
          <a:bodyPr/>
          <a:lstStyle/>
          <a:p>
            <a:pPr xmlns:a="http://schemas.openxmlformats.org/drawingml/2006/main"/>
            <a:r xmlns:a="http://schemas.openxmlformats.org/drawingml/2006/main">
              <a:t>Лікування</a:t>
            </a:r>
          </a:p>
        </p:txBody>
      </p:sp>
      <p:sp>
        <p:nvSpPr>
          <p:cNvPr id="573" name="Объект 2"/>
          <p:cNvSpPr txBox="1"/>
          <p:nvPr>
            <p:ph type="body" idx="1"/>
          </p:nvPr>
        </p:nvSpPr>
        <p:spPr>
          <a:xfrm>
            <a:off x="301752" y="1527047"/>
            <a:ext cx="8503920" cy="4572001"/>
          </a:xfrm>
          <a:prstGeom prst="rect">
            <a:avLst/>
          </a:prstGeom>
        </p:spPr>
        <p:txBody>
          <a:bodyPr/>
          <a:lstStyle/>
          <a:p>
            <a:pPr xmlns:a="http://schemas.openxmlformats.org/drawingml/2006/main"/>
            <a:r xmlns:a="http://schemas.openxmlformats.org/drawingml/2006/main">
              <a:t>У перших двох випадках можна встановити викручується внутрішньокістковий елемент на місце, призначити препарати кальцію, що оптимізують процес мінералізації, здійснити повторно другий етап операції через 1-1,5 міс.</a:t>
            </a:r>
          </a:p>
          <a:p>
            <a:pPr xmlns:a="http://schemas.openxmlformats.org/drawingml/2006/main"/>
            <a:r xmlns:a="http://schemas.openxmlformats.org/drawingml/2006/main">
              <a:t>У третьому випадку необхідно провести реімплантацію з урахуванням особливостей архітектоніки кістки.</a:t>
            </a:r>
          </a:p>
        </p:txBody>
      </p:sp>
    </p:spTree>
  </p:cSld>
  <p:clrMapOvr>
    <a:masterClrMapping/>
  </p:clrMapOvr>
  <p:transition xmlns:p14="http://schemas.microsoft.com/office/powerpoint/2010/main" spd="med" advClick="1"/>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5" name="Прямоугольник 1"/>
          <p:cNvSpPr txBox="1"/>
          <p:nvPr/>
        </p:nvSpPr>
        <p:spPr>
          <a:xfrm>
            <a:off x="225232" y="188640"/>
            <a:ext cx="6587047" cy="1120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sz="2400"/>
            </a:lvl1pPr>
          </a:lstStyle>
          <a:p>
            <a:pPr xmlns:a="http://schemas.openxmlformats.org/drawingml/2006/main"/>
            <a:r xmlns:a="http://schemas.openxmlformats.org/drawingml/2006/main">
              <a:t>Проштовхування внутрішньокісткового елемента імплантату в порожнину верхньощелепної пазухи.</a:t>
            </a:r>
          </a:p>
        </p:txBody>
      </p:sp>
      <p:sp>
        <p:nvSpPr>
          <p:cNvPr id="576" name="Прямоугольник 2"/>
          <p:cNvSpPr txBox="1"/>
          <p:nvPr/>
        </p:nvSpPr>
        <p:spPr>
          <a:xfrm>
            <a:off x="225232" y="1388968"/>
            <a:ext cx="6587047" cy="169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Це ускладнення іноді є наслідком субантральної імплантації та порушення або уповільнення репаративної регенерації кістки.</a:t>
            </a:r>
          </a:p>
          <a:p>
            <a:pPr xmlns:a="http://schemas.openxmlformats.org/drawingml/2006/main"/>
            <a:r xmlns:a="http://schemas.openxmlformats.org/drawingml/2006/main">
              <a:t>Воно вимагає додаткового оперативного втручання для видалення внутрішньокісткового елемента з порожнини пазухи.</a:t>
            </a:r>
          </a:p>
        </p:txBody>
      </p:sp>
      <p:sp>
        <p:nvSpPr>
          <p:cNvPr id="577" name="Прямоугольник 3"/>
          <p:cNvSpPr txBox="1"/>
          <p:nvPr/>
        </p:nvSpPr>
        <p:spPr>
          <a:xfrm>
            <a:off x="225231" y="3143295"/>
            <a:ext cx="8477514" cy="777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sz="2400"/>
            </a:lvl1pPr>
          </a:lstStyle>
          <a:p>
            <a:pPr xmlns:a="http://schemas.openxmlformats.org/drawingml/2006/main"/>
            <a:r xmlns:a="http://schemas.openxmlformats.org/drawingml/2006/main">
              <a:t>Освіта кісткової тканини над внутрішньокістковим елементом.</a:t>
            </a:r>
          </a:p>
        </p:txBody>
      </p:sp>
      <p:sp>
        <p:nvSpPr>
          <p:cNvPr id="578" name="Прямоугольник 4"/>
          <p:cNvSpPr txBox="1"/>
          <p:nvPr/>
        </p:nvSpPr>
        <p:spPr>
          <a:xfrm>
            <a:off x="369248" y="3974291"/>
            <a:ext cx="6443031" cy="169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r xmlns:a="http://schemas.openxmlformats.org/drawingml/2006/main">
              <a:t>Іноді над внутрішньокістковими елементами імплантатів утворюється кісткова тканина, яка частково чи повністю перекриває їх заглушки. Такий стан, звісно, перестав бути ускладненням, але призводить до низки проблем, які ускладнюють виконання другого етапу операції.</a:t>
            </a:r>
          </a:p>
        </p:txBody>
      </p:sp>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0" name="Прямоугольник 1"/>
          <p:cNvSpPr txBox="1"/>
          <p:nvPr/>
        </p:nvSpPr>
        <p:spPr>
          <a:xfrm>
            <a:off x="1089327" y="620687"/>
            <a:ext cx="6029242" cy="428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xmlns:a="http://schemas.openxmlformats.org/drawingml/2006/main">
              <a:defRPr sz="2000"/>
            </a:pPr>
            <a:r xmlns:a="http://schemas.openxmlformats.org/drawingml/2006/main">
              <a:t>По-перше, необхідно зробити розріз слизової оболонки та окістя і оголити місце розташування внутрішньокісткового елемента.</a:t>
            </a:r>
          </a:p>
          <a:p>
            <a:pPr xmlns:a="http://schemas.openxmlformats.org/drawingml/2006/main">
              <a:defRPr sz="2000"/>
            </a:pPr>
            <a:r xmlns:a="http://schemas.openxmlformats.org/drawingml/2006/main">
              <a:t>По-друге, слід спиляти кістковий «козирок», що перекриває всередині кістковий елемент, з дотриманням правил атравматичного препарування кісткової тканини.</a:t>
            </a:r>
          </a:p>
          <a:p>
            <a:pPr xmlns:a="http://schemas.openxmlformats.org/drawingml/2006/main">
              <a:defRPr sz="2000"/>
            </a:pPr>
            <a:r xmlns:a="http://schemas.openxmlformats.org/drawingml/2006/main">
              <a:t>По-третє, при встановленні формувача ясенної манжетки або головки імплантату необхідно переконатися в коректному їх положенні, оскільки кісткові «козирки» і нарости можуть заважати правильному вкручування компонентів імплантату, що надалі призведе до ускладнень під час або після протезування.</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Официальная">
  <a:themeElements>
    <a:clrScheme name="Официальная">
      <a:dk1>
        <a:srgbClr val="000000"/>
      </a:dk1>
      <a:lt1>
        <a:srgbClr val="C5D1D7"/>
      </a:lt1>
      <a:dk2>
        <a:srgbClr val="A7A7A7"/>
      </a:dk2>
      <a:lt2>
        <a:srgbClr val="535353"/>
      </a:lt2>
      <a:accent1>
        <a:srgbClr val="D16349"/>
      </a:accent1>
      <a:accent2>
        <a:srgbClr val="CCB400"/>
      </a:accent2>
      <a:accent3>
        <a:srgbClr val="8CADAE"/>
      </a:accent3>
      <a:accent4>
        <a:srgbClr val="8C7B70"/>
      </a:accent4>
      <a:accent5>
        <a:srgbClr val="8FB08C"/>
      </a:accent5>
      <a:accent6>
        <a:srgbClr val="D19049"/>
      </a:accent6>
      <a:hlink>
        <a:srgbClr val="0000FF"/>
      </a:hlink>
      <a:folHlink>
        <a:srgbClr val="FF00FF"/>
      </a:folHlink>
    </a:clrScheme>
    <a:fontScheme name="Официальная">
      <a:majorFont>
        <a:latin typeface="Helvetica"/>
        <a:ea typeface="Helvetica"/>
        <a:cs typeface="Helvetica"/>
      </a:majorFont>
      <a:minorFont>
        <a:latin typeface="Georgia"/>
        <a:ea typeface="Georgia"/>
        <a:cs typeface="Georgia"/>
      </a:minorFont>
    </a:fontScheme>
    <a:fmtScheme name="Официа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5400" dir="5400000">
              <a:srgbClr val="000000">
                <a:alpha val="45000"/>
              </a:srgbClr>
            </a:outerShdw>
          </a:effectLst>
        </a:effectStyle>
        <a:effectStyle>
          <a:effectLst>
            <a:outerShdw sx="100000" sy="100000" kx="0" ky="0" algn="b" rotWithShape="0" blurRad="50800" dist="25400" dir="5400000">
              <a:srgbClr val="000000">
                <a:alpha val="45000"/>
              </a:srgbClr>
            </a:outerShdw>
          </a:effectLst>
        </a:effectStyle>
        <a:effectStyle>
          <a:effectLst>
            <a:outerShdw sx="100000" sy="100000" kx="0" ky="0" algn="b" rotWithShape="0" blurRad="50800" dist="254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1429" cap="flat">
          <a:solidFill>
            <a:schemeClr val="accent1"/>
          </a:solidFill>
          <a:prstDash val="sysDash"/>
          <a:round/>
        </a:ln>
        <a:effectLst>
          <a:outerShdw sx="100000" sy="100000" kx="0" ky="0" algn="b" rotWithShape="0" blurRad="50800" dist="25400" dir="5400000">
            <a:srgbClr val="000000">
              <a:alpha val="4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1429" cap="flat">
          <a:solidFill>
            <a:schemeClr val="accent1"/>
          </a:solidFill>
          <a:prstDash val="sysDash"/>
          <a:round/>
        </a:ln>
        <a:effectLst>
          <a:outerShdw sx="100000" sy="100000" kx="0" ky="0" algn="b" rotWithShape="0" blurRad="50800" dist="25400" dir="5400000">
            <a:srgbClr val="000000">
              <a:alpha val="35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Официальная">
  <a:themeElements>
    <a:clrScheme name="Официальная">
      <a:dk1>
        <a:srgbClr val="000000"/>
      </a:dk1>
      <a:lt1>
        <a:srgbClr val="FFFFFF"/>
      </a:lt1>
      <a:dk2>
        <a:srgbClr val="A7A7A7"/>
      </a:dk2>
      <a:lt2>
        <a:srgbClr val="535353"/>
      </a:lt2>
      <a:accent1>
        <a:srgbClr val="D16349"/>
      </a:accent1>
      <a:accent2>
        <a:srgbClr val="CCB400"/>
      </a:accent2>
      <a:accent3>
        <a:srgbClr val="8CADAE"/>
      </a:accent3>
      <a:accent4>
        <a:srgbClr val="8C7B70"/>
      </a:accent4>
      <a:accent5>
        <a:srgbClr val="8FB08C"/>
      </a:accent5>
      <a:accent6>
        <a:srgbClr val="D19049"/>
      </a:accent6>
      <a:hlink>
        <a:srgbClr val="0000FF"/>
      </a:hlink>
      <a:folHlink>
        <a:srgbClr val="FF00FF"/>
      </a:folHlink>
    </a:clrScheme>
    <a:fontScheme name="Официальная">
      <a:majorFont>
        <a:latin typeface="Helvetica"/>
        <a:ea typeface="Helvetica"/>
        <a:cs typeface="Helvetica"/>
      </a:majorFont>
      <a:minorFont>
        <a:latin typeface="Georgia"/>
        <a:ea typeface="Georgia"/>
        <a:cs typeface="Georgia"/>
      </a:minorFont>
    </a:fontScheme>
    <a:fmtScheme name="Официа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5400" dir="5400000">
              <a:srgbClr val="000000">
                <a:alpha val="45000"/>
              </a:srgbClr>
            </a:outerShdw>
          </a:effectLst>
        </a:effectStyle>
        <a:effectStyle>
          <a:effectLst>
            <a:outerShdw sx="100000" sy="100000" kx="0" ky="0" algn="b" rotWithShape="0" blurRad="50800" dist="25400" dir="5400000">
              <a:srgbClr val="000000">
                <a:alpha val="45000"/>
              </a:srgbClr>
            </a:outerShdw>
          </a:effectLst>
        </a:effectStyle>
        <a:effectStyle>
          <a:effectLst>
            <a:outerShdw sx="100000" sy="100000" kx="0" ky="0" algn="b" rotWithShape="0" blurRad="50800" dist="254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1429" cap="flat">
          <a:solidFill>
            <a:schemeClr val="accent1"/>
          </a:solidFill>
          <a:prstDash val="sysDash"/>
          <a:round/>
        </a:ln>
        <a:effectLst>
          <a:outerShdw sx="100000" sy="100000" kx="0" ky="0" algn="b" rotWithShape="0" blurRad="50800" dist="25400" dir="5400000">
            <a:srgbClr val="000000">
              <a:alpha val="4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1429" cap="flat">
          <a:solidFill>
            <a:schemeClr val="accent1"/>
          </a:solidFill>
          <a:prstDash val="sysDash"/>
          <a:round/>
        </a:ln>
        <a:effectLst>
          <a:outerShdw sx="100000" sy="100000" kx="0" ky="0" algn="b" rotWithShape="0" blurRad="50800" dist="25400" dir="5400000">
            <a:srgbClr val="000000">
              <a:alpha val="35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