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Титульный слайд">
    <p:spTree>
      <p:nvGrpSpPr>
        <p:cNvPr id="1" name=""/>
        <p:cNvGrpSpPr/>
        <p:nvPr/>
      </p:nvGrpSpPr>
      <p:grpSpPr>
        <a:xfrm>
          <a:off x="0" y="0"/>
          <a:ext cx="0" cy="0"/>
          <a:chOff x="0" y="0"/>
          <a:chExt cx="0" cy="0"/>
        </a:xfrm>
      </p:grpSpPr>
      <p:sp>
        <p:nvSpPr>
          <p:cNvPr id="11" name="Текст заголовка"/>
          <p:cNvSpPr txBox="1"/>
          <p:nvPr>
            <p:ph type="title"/>
          </p:nvPr>
        </p:nvSpPr>
        <p:spPr>
          <a:xfrm>
            <a:off x="685800" y="2130425"/>
            <a:ext cx="7772400" cy="1470025"/>
          </a:xfrm>
          <a:prstGeom prst="rect">
            <a:avLst/>
          </a:prstGeom>
        </p:spPr>
        <p:txBody>
          <a:bodyPr/>
          <a:lstStyle/>
          <a:p>
            <a:pPr/>
            <a:r>
              <a:t>Текст заголовка</a:t>
            </a:r>
          </a:p>
        </p:txBody>
      </p:sp>
      <p:sp>
        <p:nvSpPr>
          <p:cNvPr id="12" name="Уровень текста 1…"/>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0" algn="ctr">
              <a:buSzTx/>
              <a:buFontTx/>
              <a:buNone/>
              <a:defRPr>
                <a:solidFill>
                  <a:srgbClr val="888888"/>
                </a:solidFill>
              </a:defRPr>
            </a:lvl2pPr>
            <a:lvl3pPr marL="0" indent="0" algn="ctr">
              <a:buSzTx/>
              <a:buFontTx/>
              <a:buNone/>
              <a:defRPr>
                <a:solidFill>
                  <a:srgbClr val="888888"/>
                </a:solidFill>
              </a:defRPr>
            </a:lvl3pPr>
            <a:lvl4pPr marL="0" indent="0" algn="ctr">
              <a:buSzTx/>
              <a:buFontTx/>
              <a:buNone/>
              <a:defRPr>
                <a:solidFill>
                  <a:srgbClr val="888888"/>
                </a:solidFill>
              </a:defRPr>
            </a:lvl4pPr>
            <a:lvl5pPr marL="0" indent="0" algn="ctr">
              <a:buSzTx/>
              <a:buFontTx/>
              <a:buNone/>
              <a:defRPr>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20" name="Текст заголовка"/>
          <p:cNvSpPr txBox="1"/>
          <p:nvPr>
            <p:ph type="title"/>
          </p:nvPr>
        </p:nvSpPr>
        <p:spPr>
          <a:prstGeom prst="rect">
            <a:avLst/>
          </a:prstGeom>
        </p:spPr>
        <p:txBody>
          <a:bodyPr/>
          <a:lstStyle/>
          <a:p>
            <a:pPr/>
            <a:r>
              <a:t>Текст заголовка</a:t>
            </a:r>
          </a:p>
        </p:txBody>
      </p:sp>
      <p:sp>
        <p:nvSpPr>
          <p:cNvPr id="21" name="Уровень текста 1…"/>
          <p:cNvSpPr txBox="1"/>
          <p:nvPr>
            <p:ph type="body" idx="1"/>
          </p:nvPr>
        </p:nvSpPr>
        <p:spPr>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раздела">
    <p:spTree>
      <p:nvGrpSpPr>
        <p:cNvPr id="1" name=""/>
        <p:cNvGrpSpPr/>
        <p:nvPr/>
      </p:nvGrpSpPr>
      <p:grpSpPr>
        <a:xfrm>
          <a:off x="0" y="0"/>
          <a:ext cx="0" cy="0"/>
          <a:chOff x="0" y="0"/>
          <a:chExt cx="0" cy="0"/>
        </a:xfrm>
      </p:grpSpPr>
      <p:sp>
        <p:nvSpPr>
          <p:cNvPr id="29" name="Текст заголовка"/>
          <p:cNvSpPr txBox="1"/>
          <p:nvPr>
            <p:ph type="title"/>
          </p:nvPr>
        </p:nvSpPr>
        <p:spPr>
          <a:xfrm>
            <a:off x="722312" y="4406900"/>
            <a:ext cx="7772401" cy="1362075"/>
          </a:xfrm>
          <a:prstGeom prst="rect">
            <a:avLst/>
          </a:prstGeom>
        </p:spPr>
        <p:txBody>
          <a:bodyPr anchor="t"/>
          <a:lstStyle>
            <a:lvl1pPr algn="l">
              <a:defRPr b="1" cap="all" sz="4000"/>
            </a:lvl1pPr>
          </a:lstStyle>
          <a:p>
            <a:pPr/>
            <a:r>
              <a:t>Текст заголовка</a:t>
            </a:r>
          </a:p>
        </p:txBody>
      </p:sp>
      <p:sp>
        <p:nvSpPr>
          <p:cNvPr id="30" name="Уровень текста 1…"/>
          <p:cNvSpPr txBox="1"/>
          <p:nvPr>
            <p:ph type="body" sz="quarter" idx="1"/>
          </p:nvPr>
        </p:nvSpPr>
        <p:spPr>
          <a:xfrm>
            <a:off x="722312" y="2906713"/>
            <a:ext cx="7772401" cy="1500189"/>
          </a:xfrm>
          <a:prstGeom prst="rect">
            <a:avLst/>
          </a:prstGeom>
        </p:spPr>
        <p:txBody>
          <a:bodyPr anchor="b"/>
          <a:lstStyle>
            <a:lvl1pPr marL="0" indent="0">
              <a:spcBef>
                <a:spcPts val="400"/>
              </a:spcBef>
              <a:buSzTx/>
              <a:buFontTx/>
              <a:buNone/>
              <a:defRPr sz="2000">
                <a:solidFill>
                  <a:srgbClr val="888888"/>
                </a:solidFill>
              </a:defRPr>
            </a:lvl1pPr>
            <a:lvl2pPr marL="0" indent="0">
              <a:spcBef>
                <a:spcPts val="400"/>
              </a:spcBef>
              <a:buSzTx/>
              <a:buFontTx/>
              <a:buNone/>
              <a:defRPr sz="2000">
                <a:solidFill>
                  <a:srgbClr val="888888"/>
                </a:solidFill>
              </a:defRPr>
            </a:lvl2pPr>
            <a:lvl3pPr marL="0" indent="0">
              <a:spcBef>
                <a:spcPts val="400"/>
              </a:spcBef>
              <a:buSzTx/>
              <a:buFontTx/>
              <a:buNone/>
              <a:defRPr sz="2000">
                <a:solidFill>
                  <a:srgbClr val="888888"/>
                </a:solidFill>
              </a:defRPr>
            </a:lvl3pPr>
            <a:lvl4pPr marL="0" indent="0">
              <a:spcBef>
                <a:spcPts val="400"/>
              </a:spcBef>
              <a:buSzTx/>
              <a:buFontTx/>
              <a:buNone/>
              <a:defRPr sz="2000">
                <a:solidFill>
                  <a:srgbClr val="888888"/>
                </a:solidFill>
              </a:defRPr>
            </a:lvl4pPr>
            <a:lvl5pPr marL="0" indent="0">
              <a:spcBef>
                <a:spcPts val="400"/>
              </a:spcBef>
              <a:buSzTx/>
              <a:buFontTx/>
              <a:buNone/>
              <a:defRPr sz="2000">
                <a:solidFill>
                  <a:srgbClr val="888888"/>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38" name="Текст заголовка"/>
          <p:cNvSpPr txBox="1"/>
          <p:nvPr>
            <p:ph type="title"/>
          </p:nvPr>
        </p:nvSpPr>
        <p:spPr>
          <a:prstGeom prst="rect">
            <a:avLst/>
          </a:prstGeom>
        </p:spPr>
        <p:txBody>
          <a:bodyPr/>
          <a:lstStyle/>
          <a:p>
            <a:pPr/>
            <a:r>
              <a:t>Текст заголовка</a:t>
            </a:r>
          </a:p>
        </p:txBody>
      </p:sp>
      <p:sp>
        <p:nvSpPr>
          <p:cNvPr id="39" name="Уровень текста 1…"/>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8" indent="-320038">
              <a:spcBef>
                <a:spcPts val="600"/>
              </a:spcBef>
              <a:defRPr sz="2800"/>
            </a:lvl3pPr>
            <a:lvl4pPr marL="1727200" indent="-355600">
              <a:spcBef>
                <a:spcPts val="600"/>
              </a:spcBef>
              <a:defRPr sz="2800"/>
            </a:lvl4pPr>
            <a:lvl5pPr marL="2184400" indent="-355600">
              <a:spcBef>
                <a:spcPts val="600"/>
              </a:spcBef>
              <a:defRPr sz="28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0"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Сравнение">
    <p:spTree>
      <p:nvGrpSpPr>
        <p:cNvPr id="1" name=""/>
        <p:cNvGrpSpPr/>
        <p:nvPr/>
      </p:nvGrpSpPr>
      <p:grpSpPr>
        <a:xfrm>
          <a:off x="0" y="0"/>
          <a:ext cx="0" cy="0"/>
          <a:chOff x="0" y="0"/>
          <a:chExt cx="0" cy="0"/>
        </a:xfrm>
      </p:grpSpPr>
      <p:sp>
        <p:nvSpPr>
          <p:cNvPr id="47" name="Текст заголовка"/>
          <p:cNvSpPr txBox="1"/>
          <p:nvPr>
            <p:ph type="title"/>
          </p:nvPr>
        </p:nvSpPr>
        <p:spPr>
          <a:prstGeom prst="rect">
            <a:avLst/>
          </a:prstGeom>
        </p:spPr>
        <p:txBody>
          <a:bodyPr/>
          <a:lstStyle/>
          <a:p>
            <a:pPr/>
            <a:r>
              <a:t>Текст заголовка</a:t>
            </a:r>
          </a:p>
        </p:txBody>
      </p:sp>
      <p:sp>
        <p:nvSpPr>
          <p:cNvPr id="48" name="Уровень текста 1…"/>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0">
              <a:spcBef>
                <a:spcPts val="500"/>
              </a:spcBef>
              <a:buSzTx/>
              <a:buFontTx/>
              <a:buNone/>
              <a:defRPr b="1" sz="2400"/>
            </a:lvl2pPr>
            <a:lvl3pPr marL="0" indent="0">
              <a:spcBef>
                <a:spcPts val="500"/>
              </a:spcBef>
              <a:buSzTx/>
              <a:buFontTx/>
              <a:buNone/>
              <a:defRPr b="1" sz="2400"/>
            </a:lvl3pPr>
            <a:lvl4pPr marL="0" indent="0">
              <a:spcBef>
                <a:spcPts val="500"/>
              </a:spcBef>
              <a:buSzTx/>
              <a:buFontTx/>
              <a:buNone/>
              <a:defRPr b="1" sz="2400"/>
            </a:lvl4pPr>
            <a:lvl5pPr marL="0" indent="0">
              <a:spcBef>
                <a:spcPts val="500"/>
              </a:spcBef>
              <a:buSzTx/>
              <a:buFontTx/>
              <a:buNone/>
              <a:defRPr b="1" sz="2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9" name="Текст 4"/>
          <p:cNvSpPr/>
          <p:nvPr>
            <p:ph type="body" sz="quarter" idx="21"/>
          </p:nvPr>
        </p:nvSpPr>
        <p:spPr>
          <a:xfrm>
            <a:off x="4645025" y="1535111"/>
            <a:ext cx="4041775" cy="639765"/>
          </a:xfrm>
          <a:prstGeom prst="rect">
            <a:avLst/>
          </a:prstGeom>
        </p:spPr>
        <p:txBody>
          <a:bodyPr anchor="b"/>
          <a:lstStyle/>
          <a:p>
            <a:pPr/>
          </a:p>
        </p:txBody>
      </p:sp>
      <p:sp>
        <p:nvSpPr>
          <p:cNvPr id="50"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57" name="Текст заголовка"/>
          <p:cNvSpPr txBox="1"/>
          <p:nvPr>
            <p:ph type="title"/>
          </p:nvPr>
        </p:nvSpPr>
        <p:spPr>
          <a:prstGeom prst="rect">
            <a:avLst/>
          </a:prstGeom>
        </p:spPr>
        <p:txBody>
          <a:bodyPr/>
          <a:lstStyle/>
          <a:p>
            <a:pPr/>
            <a:r>
              <a:t>Текст заголовка</a:t>
            </a:r>
          </a:p>
        </p:txBody>
      </p:sp>
      <p:sp>
        <p:nvSpPr>
          <p:cNvPr id="58"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стой слайд">
    <p:spTree>
      <p:nvGrpSpPr>
        <p:cNvPr id="1" name=""/>
        <p:cNvGrpSpPr/>
        <p:nvPr/>
      </p:nvGrpSpPr>
      <p:grpSpPr>
        <a:xfrm>
          <a:off x="0" y="0"/>
          <a:ext cx="0" cy="0"/>
          <a:chOff x="0" y="0"/>
          <a:chExt cx="0" cy="0"/>
        </a:xfrm>
      </p:grpSpPr>
      <p:sp>
        <p:nvSpPr>
          <p:cNvPr id="65"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бъект с подписью">
    <p:spTree>
      <p:nvGrpSpPr>
        <p:cNvPr id="1" name=""/>
        <p:cNvGrpSpPr/>
        <p:nvPr/>
      </p:nvGrpSpPr>
      <p:grpSpPr>
        <a:xfrm>
          <a:off x="0" y="0"/>
          <a:ext cx="0" cy="0"/>
          <a:chOff x="0" y="0"/>
          <a:chExt cx="0" cy="0"/>
        </a:xfrm>
      </p:grpSpPr>
      <p:sp>
        <p:nvSpPr>
          <p:cNvPr id="72" name="Текст заголовка"/>
          <p:cNvSpPr txBox="1"/>
          <p:nvPr>
            <p:ph type="title"/>
          </p:nvPr>
        </p:nvSpPr>
        <p:spPr>
          <a:xfrm>
            <a:off x="457200" y="273050"/>
            <a:ext cx="3008315" cy="1162050"/>
          </a:xfrm>
          <a:prstGeom prst="rect">
            <a:avLst/>
          </a:prstGeom>
        </p:spPr>
        <p:txBody>
          <a:bodyPr anchor="b"/>
          <a:lstStyle>
            <a:lvl1pPr algn="l">
              <a:defRPr b="1" sz="2000"/>
            </a:lvl1pPr>
          </a:lstStyle>
          <a:p>
            <a:pPr/>
            <a:r>
              <a:t>Текст заголовка</a:t>
            </a:r>
          </a:p>
        </p:txBody>
      </p:sp>
      <p:sp>
        <p:nvSpPr>
          <p:cNvPr id="73" name="Уровень текста 1…"/>
          <p:cNvSpPr txBox="1"/>
          <p:nvPr>
            <p:ph type="body" idx="1"/>
          </p:nvPr>
        </p:nvSpPr>
        <p:spPr>
          <a:xfrm>
            <a:off x="3575050" y="273050"/>
            <a:ext cx="5111750" cy="5853113"/>
          </a:xfrm>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4" name="Текст 3"/>
          <p:cNvSpPr/>
          <p:nvPr>
            <p:ph type="body" sz="half" idx="21"/>
          </p:nvPr>
        </p:nvSpPr>
        <p:spPr>
          <a:xfrm>
            <a:off x="457198" y="1435100"/>
            <a:ext cx="3008316" cy="4691063"/>
          </a:xfrm>
          <a:prstGeom prst="rect">
            <a:avLst/>
          </a:prstGeom>
        </p:spPr>
        <p:txBody>
          <a:bodyPr/>
          <a:lstStyle/>
          <a:p>
            <a:pPr/>
          </a:p>
        </p:txBody>
      </p:sp>
      <p:sp>
        <p:nvSpPr>
          <p:cNvPr id="75"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исунок с подписью">
    <p:spTree>
      <p:nvGrpSpPr>
        <p:cNvPr id="1" name=""/>
        <p:cNvGrpSpPr/>
        <p:nvPr/>
      </p:nvGrpSpPr>
      <p:grpSpPr>
        <a:xfrm>
          <a:off x="0" y="0"/>
          <a:ext cx="0" cy="0"/>
          <a:chOff x="0" y="0"/>
          <a:chExt cx="0" cy="0"/>
        </a:xfrm>
      </p:grpSpPr>
      <p:sp>
        <p:nvSpPr>
          <p:cNvPr id="82" name="Текст заголовка"/>
          <p:cNvSpPr txBox="1"/>
          <p:nvPr>
            <p:ph type="title"/>
          </p:nvPr>
        </p:nvSpPr>
        <p:spPr>
          <a:xfrm>
            <a:off x="1792288" y="4800600"/>
            <a:ext cx="5486402" cy="566738"/>
          </a:xfrm>
          <a:prstGeom prst="rect">
            <a:avLst/>
          </a:prstGeom>
        </p:spPr>
        <p:txBody>
          <a:bodyPr anchor="b"/>
          <a:lstStyle>
            <a:lvl1pPr algn="l">
              <a:defRPr b="1" sz="2000"/>
            </a:lvl1pPr>
          </a:lstStyle>
          <a:p>
            <a:pPr/>
            <a:r>
              <a:t>Текст заголовка</a:t>
            </a:r>
          </a:p>
        </p:txBody>
      </p:sp>
      <p:sp>
        <p:nvSpPr>
          <p:cNvPr id="83" name="Рисунок 2"/>
          <p:cNvSpPr/>
          <p:nvPr>
            <p:ph type="pic" sz="half" idx="21"/>
          </p:nvPr>
        </p:nvSpPr>
        <p:spPr>
          <a:xfrm>
            <a:off x="1792288" y="612775"/>
            <a:ext cx="5486402" cy="4114800"/>
          </a:xfrm>
          <a:prstGeom prst="rect">
            <a:avLst/>
          </a:prstGeom>
        </p:spPr>
        <p:txBody>
          <a:bodyPr lIns="91439" tIns="45719" rIns="91439" bIns="45719">
            <a:noAutofit/>
          </a:bodyPr>
          <a:lstStyle/>
          <a:p>
            <a:pPr/>
          </a:p>
        </p:txBody>
      </p:sp>
      <p:sp>
        <p:nvSpPr>
          <p:cNvPr id="84" name="Уровень текста 1…"/>
          <p:cNvSpPr txBox="1"/>
          <p:nvPr>
            <p:ph type="body" sz="quarter" idx="1"/>
          </p:nvPr>
        </p:nvSpPr>
        <p:spPr>
          <a:xfrm>
            <a:off x="1792288" y="5367337"/>
            <a:ext cx="5486402" cy="804864"/>
          </a:xfrm>
          <a:prstGeom prst="rect">
            <a:avLst/>
          </a:prstGeom>
        </p:spPr>
        <p:txBody>
          <a:bodyPr/>
          <a:lstStyle>
            <a:lvl1pPr marL="0" indent="0">
              <a:spcBef>
                <a:spcPts val="300"/>
              </a:spcBef>
              <a:buSzTx/>
              <a:buFontTx/>
              <a:buNone/>
              <a:defRPr sz="1400"/>
            </a:lvl1pPr>
            <a:lvl2pPr marL="0" indent="0">
              <a:spcBef>
                <a:spcPts val="300"/>
              </a:spcBef>
              <a:buSzTx/>
              <a:buFontTx/>
              <a:buNone/>
              <a:defRPr sz="1400"/>
            </a:lvl2pPr>
            <a:lvl3pPr marL="0" indent="0">
              <a:spcBef>
                <a:spcPts val="300"/>
              </a:spcBef>
              <a:buSzTx/>
              <a:buFontTx/>
              <a:buNone/>
              <a:defRPr sz="1400"/>
            </a:lvl3pPr>
            <a:lvl4pPr marL="0" indent="0">
              <a:spcBef>
                <a:spcPts val="300"/>
              </a:spcBef>
              <a:buSzTx/>
              <a:buFontTx/>
              <a:buNone/>
              <a:defRPr sz="1400"/>
            </a:lvl4pPr>
            <a:lvl5pPr marL="0" indent="0">
              <a:spcBef>
                <a:spcPts val="300"/>
              </a:spcBef>
              <a:buSzTx/>
              <a:buFontTx/>
              <a:buNone/>
              <a:defRPr sz="14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5"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Текст заголовка"/>
          <p:cNvSpPr txBox="1"/>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Текст заголовка</a:t>
            </a:r>
          </a:p>
        </p:txBody>
      </p:sp>
      <p:sp>
        <p:nvSpPr>
          <p:cNvPr id="3" name="Уровень текста 1…"/>
          <p:cNvSpPr txBox="1"/>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p:nvPr>
            <p:ph type="sldNum" sz="quarter" idx="2"/>
          </p:nvPr>
        </p:nvSpPr>
        <p:spPr>
          <a:xfrm>
            <a:off x="8428178" y="6414761"/>
            <a:ext cx="258623" cy="248303"/>
          </a:xfrm>
          <a:prstGeom prst="rect">
            <a:avLst/>
          </a:prstGeom>
          <a:ln w="12700">
            <a:miter lim="400000"/>
          </a:ln>
        </p:spPr>
        <p:txBody>
          <a:bodyPr wrap="none" lIns="45718" tIns="45718" rIns="45718" bIns="45718" anchor="ctr">
            <a:spAutoFit/>
          </a:bodyPr>
          <a:lstStyle>
            <a:lvl1pPr algn="r">
              <a:defRPr sz="1200">
                <a:solidFill>
                  <a:srgbClr val="888888"/>
                </a:solidFill>
                <a:latin typeface="+mn-lt"/>
                <a:ea typeface="+mn-ea"/>
                <a:cs typeface="+mn-cs"/>
                <a:sym typeface="Calibri"/>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 Id="rId3" Type="http://schemas.openxmlformats.org/officeDocument/2006/relationships/image" Target="../media/image6.jpeg"/><Relationship Id="rId4" Type="http://schemas.openxmlformats.org/officeDocument/2006/relationships/image" Target="../media/image7.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image" Target="../media/image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 Id="rId3" Type="http://schemas.openxmlformats.org/officeDocument/2006/relationships/image" Target="../media/image11.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4.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 Id="rId3" Type="http://schemas.openxmlformats.org/officeDocument/2006/relationships/image" Target="../media/image20.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eostom.ru/obezbolivanie/intraligamentarnaya-anesteziya.html" TargetMode="External"/><Relationship Id="rId3" Type="http://schemas.openxmlformats.org/officeDocument/2006/relationships/hyperlink" Target="http://neostom.ru/obezbolivanie/intraseptalnaya-anesteziya.html" TargetMode="External"/><Relationship Id="rId4" Type="http://schemas.openxmlformats.org/officeDocument/2006/relationships/hyperlink" Target="http://hirstom.ru/metodi-anesteziy/vnutrikostnaya-anesteziya" TargetMode="External"/></Relationships>

</file>

<file path=ppt/slides/_rels/slide5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6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6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6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6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6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6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7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s>

</file>

<file path=ppt/slides/_rels/slide7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 Id="rId3" Type="http://schemas.openxmlformats.org/officeDocument/2006/relationships/image" Target="../media/image25.jpeg"/></Relationships>

</file>

<file path=ppt/slides/_rels/slide8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eg"/><Relationship Id="rId3" Type="http://schemas.openxmlformats.org/officeDocument/2006/relationships/image" Target="../media/image27.jpeg"/></Relationships>

</file>

<file path=ppt/slides/_rels/slide8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8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8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eg"/></Relationships>

</file>

<file path=ppt/slides/_rels/slide8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eg"/></Relationships>

</file>

<file path=ppt/slides/_rels/slide8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 Id="rId3" Type="http://schemas.openxmlformats.org/officeDocument/2006/relationships/image" Target="../media/image31.jpeg"/></Relationships>

</file>

<file path=ppt/slides/_rels/slide10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eg"/></Relationships>

</file>

<file path=ppt/slides/_rels/slide10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jpeg"/><Relationship Id="rId3" Type="http://schemas.openxmlformats.org/officeDocument/2006/relationships/image" Target="../media/image34.jpe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35.jpeg"/></Relationships>

</file>

<file path=ppt/slides/_rels/slide10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3.png"/></Relationships>

</file>

<file path=ppt/slides/_rels/slide10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png"/></Relationships>

</file>

<file path=ppt/slides/_rels/slide10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Picture 2" descr="Picture 2"/>
          <p:cNvPicPr>
            <a:picLocks noChangeAspect="1"/>
          </p:cNvPicPr>
          <p:nvPr/>
        </p:nvPicPr>
        <p:blipFill>
          <a:blip r:embed="rId2">
            <a:extLst/>
          </a:blip>
          <a:stretch>
            <a:fillRect/>
          </a:stretch>
        </p:blipFill>
        <p:spPr>
          <a:xfrm>
            <a:off x="0" y="0"/>
            <a:ext cx="9144000" cy="6858000"/>
          </a:xfrm>
          <a:prstGeom prst="rect">
            <a:avLst/>
          </a:prstGeom>
          <a:ln w="12700">
            <a:miter lim="400000"/>
          </a:ln>
          <a:effectLst>
            <a:outerShdw sx="100000" sy="100000" kx="0" ky="0" algn="b" rotWithShape="0" blurRad="292100" dist="139700" dir="2700000">
              <a:srgbClr val="333333">
                <a:alpha val="64999"/>
              </a:srgbClr>
            </a:outerShdw>
          </a:effectLst>
        </p:spPr>
      </p:pic>
      <p:sp>
        <p:nvSpPr>
          <p:cNvPr id="95" name="Заголовок 1"/>
          <p:cNvSpPr txBox="1"/>
          <p:nvPr>
            <p:ph type="ctrTitle"/>
          </p:nvPr>
        </p:nvSpPr>
        <p:spPr>
          <a:prstGeom prst="rect">
            <a:avLst/>
          </a:prstGeom>
        </p:spPr>
        <p:txBody>
          <a:bodyPr/>
          <a:lstStyle>
            <a:lvl1pPr>
              <a:defRPr sz="3900">
                <a:solidFill>
                  <a:srgbClr val="0070C0"/>
                </a:solidFill>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Сучасні місцеві анестетики, що застосовуються у стоматології.</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 name="Прямоугольник 1"/>
          <p:cNvSpPr txBox="1"/>
          <p:nvPr/>
        </p:nvSpPr>
        <p:spPr>
          <a:xfrm>
            <a:off x="297238" y="260647"/>
            <a:ext cx="8549524" cy="613664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Місцеве знеболювання (місцева анестезія) - вплив на тканини щелепно-лицьової області, яка, не виключаючи свідомість хворого, спричиняє втрату больової чутливості тканини цієї області.</a:t>
            </a:r>
          </a:p>
          <a:p>
            <a:pPr algn="just">
              <a:defRPr sz="2800">
                <a:latin typeface="+mn-lt"/>
                <a:ea typeface="+mn-ea"/>
                <a:cs typeface="+mn-cs"/>
                <a:sym typeface="Calibri"/>
              </a:defRPr>
            </a:pPr>
          </a:p>
          <a:p>
            <a:pPr xmlns:a="http://schemas.openxmlformats.org/drawingml/2006/main" algn="just">
              <a:defRPr sz="2800">
                <a:latin typeface="+mn-lt"/>
                <a:ea typeface="+mn-ea"/>
                <a:cs typeface="+mn-cs"/>
                <a:sym typeface="Calibri"/>
              </a:defRPr>
            </a:pPr>
            <a:r xmlns:a="http://schemas.openxmlformats.org/drawingml/2006/main">
              <a:t>Місцеве знеболювання є основним методом знеболювання на практиці стоматолога-терапевта в умовах як стаціонару, так і поліклініки.</a:t>
            </a:r>
          </a:p>
          <a:p>
            <a:pPr algn="just">
              <a:defRPr sz="2800">
                <a:latin typeface="+mn-lt"/>
                <a:ea typeface="+mn-ea"/>
                <a:cs typeface="+mn-cs"/>
                <a:sym typeface="Calibri"/>
              </a:defRPr>
            </a:pPr>
          </a:p>
          <a:p>
            <a:pPr xmlns:a="http://schemas.openxmlformats.org/drawingml/2006/main" algn="ctr">
              <a:lnSpc>
                <a:spcPct val="80000"/>
              </a:lnSpc>
              <a:defRPr sz="2800">
                <a:latin typeface="+mn-lt"/>
                <a:ea typeface="+mn-ea"/>
                <a:cs typeface="+mn-cs"/>
                <a:sym typeface="Calibri"/>
              </a:defRPr>
            </a:pPr>
            <a:r xmlns:a="http://schemas.openxmlformats.org/drawingml/2006/main">
              <a:t>Методи місцевої анестезії</a:t>
            </a:r>
          </a:p>
          <a:p>
            <a:pPr algn="ctr">
              <a:lnSpc>
                <a:spcPct val="80000"/>
              </a:lnSpc>
              <a:defRPr sz="2800">
                <a:latin typeface="+mn-lt"/>
                <a:ea typeface="+mn-ea"/>
                <a:cs typeface="+mn-cs"/>
                <a:sym typeface="Calibri"/>
              </a:defRPr>
            </a:pPr>
          </a:p>
          <a:p>
            <a:pPr xmlns:a="http://schemas.openxmlformats.org/drawingml/2006/main" marL="285750" indent="-285750" algn="just">
              <a:lnSpc>
                <a:spcPct val="80000"/>
              </a:lnSpc>
              <a:buSzPct val="100000"/>
              <a:buFont typeface="Arial"/>
              <a:buChar char="•"/>
              <a:defRPr sz="2800">
                <a:latin typeface="+mn-lt"/>
                <a:ea typeface="+mn-ea"/>
                <a:cs typeface="+mn-cs"/>
                <a:sym typeface="Calibri"/>
              </a:defRPr>
            </a:pPr>
            <a:r xmlns:a="http://schemas.openxmlformats.org/drawingml/2006/main">
              <a:t>ін'єкційний (інфільтраційна анестезія);</a:t>
            </a:r>
          </a:p>
          <a:p>
            <a:pPr xmlns:a="http://schemas.openxmlformats.org/drawingml/2006/main" marL="285750" indent="-285750" algn="just">
              <a:lnSpc>
                <a:spcPct val="80000"/>
              </a:lnSpc>
              <a:buSzPct val="100000"/>
              <a:buFont typeface="Arial"/>
              <a:buChar char="•"/>
              <a:defRPr sz="2800">
                <a:latin typeface="+mn-lt"/>
                <a:ea typeface="+mn-ea"/>
                <a:cs typeface="+mn-cs"/>
                <a:sym typeface="Calibri"/>
              </a:defRPr>
            </a:pPr>
            <a:r xmlns:a="http://schemas.openxmlformats.org/drawingml/2006/main">
              <a:t>неін'єкційний (хімічний, фізичний, фізико-хімічний методи).</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 name="Прямоугольник 1"/>
          <p:cNvSpPr txBox="1"/>
          <p:nvPr/>
        </p:nvSpPr>
        <p:spPr>
          <a:xfrm>
            <a:off x="297238" y="260647"/>
            <a:ext cx="8549524"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Неін'єкційними методами місцевої анестезії називаються такі, що забезпечують поверхневе знеболювання тканин без ін'єкції (вливання) в них знеболювальних речовин:</a:t>
            </a:r>
          </a:p>
          <a:p>
            <a:pPr xmlns:a="http://schemas.openxmlformats.org/drawingml/2006/main" marL="342900" indent="-342900" algn="just">
              <a:buSzPct val="100000"/>
              <a:buChar char="-"/>
              <a:defRPr sz="2800">
                <a:latin typeface="+mn-lt"/>
                <a:ea typeface="+mn-ea"/>
                <a:cs typeface="+mn-cs"/>
                <a:sym typeface="Calibri"/>
              </a:defRPr>
            </a:pPr>
            <a:r xmlns:a="http://schemas.openxmlformats.org/drawingml/2006/main">
              <a:t>хімічний (аплікаційний);</a:t>
            </a:r>
          </a:p>
          <a:p>
            <a:pPr xmlns:a="http://schemas.openxmlformats.org/drawingml/2006/main" marL="342900" indent="-342900" algn="just">
              <a:buSzPct val="100000"/>
              <a:buChar char="-"/>
              <a:defRPr sz="2800">
                <a:latin typeface="+mn-lt"/>
                <a:ea typeface="+mn-ea"/>
                <a:cs typeface="+mn-cs"/>
                <a:sym typeface="Calibri"/>
              </a:defRPr>
            </a:pPr>
            <a:r xmlns:a="http://schemas.openxmlformats.org/drawingml/2006/main">
              <a:t>фізичний (охолодження);</a:t>
            </a:r>
          </a:p>
          <a:p>
            <a:pPr xmlns:a="http://schemas.openxmlformats.org/drawingml/2006/main" marL="342900" indent="-342900" algn="just">
              <a:buSzPct val="100000"/>
              <a:buChar char="-"/>
              <a:defRPr sz="2800">
                <a:latin typeface="+mn-lt"/>
                <a:ea typeface="+mn-ea"/>
                <a:cs typeface="+mn-cs"/>
                <a:sym typeface="Calibri"/>
              </a:defRPr>
            </a:pPr>
            <a:r xmlns:a="http://schemas.openxmlformats.org/drawingml/2006/main">
              <a:t>фізико-хімічний (електрофорез).</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1" name="Picture 4" descr="Picture 4"/>
          <p:cNvPicPr>
            <a:picLocks noChangeAspect="1"/>
          </p:cNvPicPr>
          <p:nvPr/>
        </p:nvPicPr>
        <p:blipFill>
          <a:blip r:embed="rId2">
            <a:extLst/>
          </a:blip>
          <a:stretch>
            <a:fillRect/>
          </a:stretch>
        </p:blipFill>
        <p:spPr>
          <a:xfrm>
            <a:off x="4283967" y="3521902"/>
            <a:ext cx="2669525" cy="2256023"/>
          </a:xfrm>
          <a:prstGeom prst="rect">
            <a:avLst/>
          </a:prstGeom>
          <a:ln w="12700">
            <a:miter lim="400000"/>
          </a:ln>
        </p:spPr>
      </p:pic>
      <p:sp>
        <p:nvSpPr>
          <p:cNvPr id="102" name="Прямоугольник 1"/>
          <p:cNvSpPr txBox="1"/>
          <p:nvPr/>
        </p:nvSpPr>
        <p:spPr>
          <a:xfrm>
            <a:off x="297238" y="260648"/>
            <a:ext cx="8549524"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b="1" sz="2800">
                <a:latin typeface="+mn-lt"/>
                <a:ea typeface="+mn-ea"/>
                <a:cs typeface="+mn-cs"/>
                <a:sym typeface="Calibri"/>
              </a:defRPr>
            </a:pPr>
            <a:r xmlns:a="http://schemas.openxmlformats.org/drawingml/2006/main">
              <a:t>Фізичний</a:t>
            </a:r>
            <a:r xmlns:a="http://schemas.openxmlformats.org/drawingml/2006/main">
              <a:rPr b="0" i="1"/>
              <a:t> </a:t>
            </a:r>
            <a:r xmlns:a="http://schemas.openxmlformats.org/drawingml/2006/main">
              <a:t>метод </a:t>
            </a:r>
            <a:r xmlns:a="http://schemas.openxmlformats.org/drawingml/2006/main">
              <a:rPr b="0"/>
              <a:t>полягає у поверхневому заморожуванні знеболюваних тканин за допомогою рідких речовин з низькою температурою кипіння. При нанесенні речовин на ділянку в результаті їх випаровування відбувається охолодження і навіть заморожування тканин, що веде до блокування нервових поверхневих закінчень і до поверхневої анестезії цієї ділянки.</a:t>
            </a:r>
          </a:p>
        </p:txBody>
      </p:sp>
      <p:pic>
        <p:nvPicPr>
          <p:cNvPr id="103" name="Picture 2" descr="Picture 2"/>
          <p:cNvPicPr>
            <a:picLocks noChangeAspect="1"/>
          </p:cNvPicPr>
          <p:nvPr/>
        </p:nvPicPr>
        <p:blipFill>
          <a:blip r:embed="rId3">
            <a:extLst/>
          </a:blip>
          <a:srcRect l="23328" t="11243" r="24111" b="12333"/>
          <a:stretch>
            <a:fillRect/>
          </a:stretch>
        </p:blipFill>
        <p:spPr>
          <a:xfrm>
            <a:off x="1364279" y="3828870"/>
            <a:ext cx="1224139" cy="1779911"/>
          </a:xfrm>
          <a:prstGeom prst="rect">
            <a:avLst/>
          </a:prstGeom>
          <a:ln w="12700">
            <a:miter lim="400000"/>
          </a:ln>
        </p:spPr>
      </p:pic>
      <p:sp>
        <p:nvSpPr>
          <p:cNvPr id="104" name="TextBox 2"/>
          <p:cNvSpPr txBox="1"/>
          <p:nvPr/>
        </p:nvSpPr>
        <p:spPr>
          <a:xfrm>
            <a:off x="297240" y="5661248"/>
            <a:ext cx="8203914" cy="91728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i="1">
                <a:latin typeface="+mn-lt"/>
                <a:ea typeface="+mn-ea"/>
                <a:cs typeface="+mn-cs"/>
                <a:sym typeface="Calibri"/>
              </a:defRPr>
            </a:pPr>
            <a:r xmlns:a="http://schemas.openxmlformats.org/drawingml/2006/main">
              <a:t>Застосування "заморожування" тканин.</a:t>
            </a:r>
          </a:p>
          <a:p>
            <a:pPr xmlns:a="http://schemas.openxmlformats.org/drawingml/2006/main">
              <a:defRPr i="1">
                <a:latin typeface="+mn-lt"/>
                <a:ea typeface="+mn-ea"/>
                <a:cs typeface="+mn-cs"/>
                <a:sym typeface="Calibri"/>
              </a:defRPr>
            </a:pPr>
            <a:r xmlns:a="http://schemas.openxmlformats.org/drawingml/2006/main">
              <a:t>а) знеболювання хлоретилом;</a:t>
            </a:r>
          </a:p>
          <a:p>
            <a:pPr xmlns:a="http://schemas.openxmlformats.org/drawingml/2006/main">
              <a:defRPr i="1">
                <a:latin typeface="+mn-lt"/>
                <a:ea typeface="+mn-ea"/>
                <a:cs typeface="+mn-cs"/>
                <a:sym typeface="Calibri"/>
              </a:defRPr>
            </a:pPr>
            <a:r xmlns:a="http://schemas.openxmlformats.org/drawingml/2006/main">
              <a:t>б) сучасні засоби фізичної анестезії.</a:t>
            </a:r>
          </a:p>
        </p:txBody>
      </p:sp>
      <p:pic>
        <p:nvPicPr>
          <p:cNvPr id="105" name="Picture 5" descr="Picture 5"/>
          <p:cNvPicPr>
            <a:picLocks noChangeAspect="1"/>
          </p:cNvPicPr>
          <p:nvPr/>
        </p:nvPicPr>
        <p:blipFill>
          <a:blip r:embed="rId4">
            <a:extLst/>
          </a:blip>
          <a:srcRect l="34400" t="0" r="35000" b="0"/>
          <a:stretch>
            <a:fillRect/>
          </a:stretch>
        </p:blipFill>
        <p:spPr>
          <a:xfrm>
            <a:off x="7164288" y="3284982"/>
            <a:ext cx="1046046" cy="3418447"/>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Прямоугольник 1"/>
          <p:cNvSpPr txBox="1"/>
          <p:nvPr/>
        </p:nvSpPr>
        <p:spPr>
          <a:xfrm>
            <a:off x="297238" y="260649"/>
            <a:ext cx="8549524" cy="174015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b="1" sz="2800">
                <a:latin typeface="+mn-lt"/>
                <a:ea typeface="+mn-ea"/>
                <a:cs typeface="+mn-cs"/>
                <a:sym typeface="Calibri"/>
              </a:defRPr>
            </a:pPr>
            <a:r xmlns:a="http://schemas.openxmlformats.org/drawingml/2006/main">
              <a:t>Фізико-хімічний метод </a:t>
            </a:r>
            <a:r xmlns:a="http://schemas.openxmlformats.org/drawingml/2006/main">
              <a:rPr b="0"/>
              <a:t>місцевої анестезії полягає у введенні тканини анестетика шляхом електрофорезу. Метод застосовується при лікуванні невралгії трійчастого нерва.</a:t>
            </a:r>
          </a:p>
        </p:txBody>
      </p:sp>
      <p:pic>
        <p:nvPicPr>
          <p:cNvPr id="108" name="Picture 2" descr="Picture 2"/>
          <p:cNvPicPr>
            <a:picLocks noChangeAspect="1"/>
          </p:cNvPicPr>
          <p:nvPr/>
        </p:nvPicPr>
        <p:blipFill>
          <a:blip r:embed="rId2">
            <a:extLst/>
          </a:blip>
          <a:stretch>
            <a:fillRect/>
          </a:stretch>
        </p:blipFill>
        <p:spPr>
          <a:xfrm>
            <a:off x="3381375" y="2348880"/>
            <a:ext cx="2381250" cy="2838452"/>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 name="Прямоугольник 1"/>
          <p:cNvSpPr txBox="1"/>
          <p:nvPr/>
        </p:nvSpPr>
        <p:spPr>
          <a:xfrm>
            <a:off x="297238" y="260648"/>
            <a:ext cx="8549524" cy="3899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Аплікаційний метод місцевої анестезії полягає в прикладанні, змащуванні або втиранні анестетика в тканини, що підлягають знеболюванню і застосовується для анестезії слизових оболонок порожнини рота і носа з використанням речовин, що легко проникає в тканину слизової оболонки (лідокаїн, піромезин). слизового шару на глибину 1-3 мм.</a:t>
            </a:r>
          </a:p>
        </p:txBody>
      </p:sp>
      <p:pic>
        <p:nvPicPr>
          <p:cNvPr id="111" name="Picture 2" descr="Picture 2"/>
          <p:cNvPicPr>
            <a:picLocks noChangeAspect="1"/>
          </p:cNvPicPr>
          <p:nvPr/>
        </p:nvPicPr>
        <p:blipFill>
          <a:blip r:embed="rId2">
            <a:extLst/>
          </a:blip>
          <a:srcRect l="25373" t="9827" r="18554" b="8906"/>
          <a:stretch>
            <a:fillRect/>
          </a:stretch>
        </p:blipFill>
        <p:spPr>
          <a:xfrm>
            <a:off x="6512389" y="4480671"/>
            <a:ext cx="1857540" cy="2019043"/>
          </a:xfrm>
          <a:prstGeom prst="rect">
            <a:avLst/>
          </a:prstGeom>
          <a:ln w="12700">
            <a:miter lim="400000"/>
          </a:ln>
        </p:spPr>
      </p:pic>
      <p:pic>
        <p:nvPicPr>
          <p:cNvPr id="112" name="Picture 4" descr="Picture 4"/>
          <p:cNvPicPr>
            <a:picLocks noChangeAspect="1"/>
          </p:cNvPicPr>
          <p:nvPr/>
        </p:nvPicPr>
        <p:blipFill>
          <a:blip r:embed="rId3">
            <a:extLst/>
          </a:blip>
          <a:srcRect l="6994" t="16783" r="6795" b="9939"/>
          <a:stretch>
            <a:fillRect/>
          </a:stretch>
        </p:blipFill>
        <p:spPr>
          <a:xfrm>
            <a:off x="452283" y="4653136"/>
            <a:ext cx="2349912" cy="1846580"/>
          </a:xfrm>
          <a:prstGeom prst="rect">
            <a:avLst/>
          </a:prstGeom>
          <a:ln w="12700">
            <a:miter lim="400000"/>
          </a:ln>
        </p:spPr>
      </p:pic>
      <p:pic>
        <p:nvPicPr>
          <p:cNvPr id="113" name="Picture 6" descr="Picture 6"/>
          <p:cNvPicPr>
            <a:picLocks noChangeAspect="1"/>
          </p:cNvPicPr>
          <p:nvPr/>
        </p:nvPicPr>
        <p:blipFill>
          <a:blip r:embed="rId4">
            <a:extLst/>
          </a:blip>
          <a:stretch>
            <a:fillRect/>
          </a:stretch>
        </p:blipFill>
        <p:spPr>
          <a:xfrm>
            <a:off x="3413916" y="4248784"/>
            <a:ext cx="2336402" cy="2520002"/>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 name="Заголовок 1"/>
          <p:cNvSpPr txBox="1"/>
          <p:nvPr>
            <p:ph type="ctrTitle"/>
          </p:nvPr>
        </p:nvSpPr>
        <p:spPr>
          <a:prstGeom prst="rect">
            <a:avLst/>
          </a:prstGeom>
        </p:spPr>
        <p:txBody>
          <a:bodyPr/>
          <a:lstStyle>
            <a:lvl1pPr>
              <a:defRPr sz="3900">
                <a:solidFill>
                  <a:srgbClr val="0070C0"/>
                </a:solidFill>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ОСНОВНІ ПРИНЦИПИ МІСЦЕВОЇ АНЕСТЕЗІЇ У СТОМАТОЛОГІЇ</a:t>
            </a:r>
          </a:p>
        </p:txBody>
      </p:sp>
      <p:sp>
        <p:nvSpPr>
          <p:cNvPr id="116" name="Подзаголовок 2"/>
          <p:cNvSpPr txBox="1"/>
          <p:nvPr>
            <p:ph type="subTitle" sz="quarter" idx="1"/>
          </p:nvPr>
        </p:nvSpPr>
        <p:spPr>
          <a:prstGeom prst="rect">
            <a:avLst/>
          </a:prstGeom>
        </p:spPr>
        <p:txBody>
          <a:bodyPr/>
          <a:lstStyle>
            <a:lvl1pPr>
              <a:defRPr>
                <a:solidFill>
                  <a:srgbClr val="0070C0"/>
                </a:solidFill>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АППЛІКАЦІЙНА АНЕСТЕЗІЯ</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 name="Прямоугольник 1"/>
          <p:cNvSpPr txBox="1"/>
          <p:nvPr/>
        </p:nvSpPr>
        <p:spPr>
          <a:xfrm>
            <a:off x="273495" y="260647"/>
            <a:ext cx="8549524"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Аплікаційна анестезія є різновидом інфільтраційної, особливістю якої є просочування тканин анестетиком здійснюється з поверхневих шарів, на які наноситься місцевоанестезуючий засіб.</a:t>
            </a:r>
          </a:p>
        </p:txBody>
      </p:sp>
      <p:sp>
        <p:nvSpPr>
          <p:cNvPr id="119" name="Прямоугольник 3"/>
          <p:cNvSpPr txBox="1"/>
          <p:nvPr/>
        </p:nvSpPr>
        <p:spPr>
          <a:xfrm>
            <a:off x="309849" y="2340756"/>
            <a:ext cx="4517074" cy="2603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Анестетик блокує поверхнево розташовані рецептори та термінальні частини периферичних нервових волокон. Анестезія</a:t>
            </a:r>
          </a:p>
        </p:txBody>
      </p:sp>
      <p:pic>
        <p:nvPicPr>
          <p:cNvPr id="120" name="Picture 2" descr="Picture 2"/>
          <p:cNvPicPr>
            <a:picLocks noChangeAspect="1"/>
          </p:cNvPicPr>
          <p:nvPr/>
        </p:nvPicPr>
        <p:blipFill>
          <a:blip r:embed="rId2">
            <a:extLst/>
          </a:blip>
          <a:stretch>
            <a:fillRect/>
          </a:stretch>
        </p:blipFill>
        <p:spPr>
          <a:xfrm>
            <a:off x="5076056" y="2636910"/>
            <a:ext cx="3588900" cy="2136282"/>
          </a:xfrm>
          <a:prstGeom prst="rect">
            <a:avLst/>
          </a:prstGeom>
          <a:ln w="12700">
            <a:miter lim="400000"/>
          </a:ln>
        </p:spPr>
      </p:pic>
      <p:sp>
        <p:nvSpPr>
          <p:cNvPr id="121" name="Прямоугольник 5"/>
          <p:cNvSpPr txBox="1"/>
          <p:nvPr/>
        </p:nvSpPr>
        <p:spPr>
          <a:xfrm>
            <a:off x="273495" y="4941169"/>
            <a:ext cx="8549524" cy="1740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продовжується в межах 10-30 хвилин. Тому анестезія місця передбачуваного вколу голки проводиться точково за 2-3 хвилини, після чого слід ретельно видалити анестетик.</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 name="Прямоугольник 1"/>
          <p:cNvSpPr txBox="1"/>
          <p:nvPr/>
        </p:nvSpPr>
        <p:spPr>
          <a:xfrm>
            <a:off x="278957" y="260649"/>
            <a:ext cx="8549524" cy="38864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b="1" sz="2800">
                <a:latin typeface="+mn-lt"/>
                <a:ea typeface="+mn-ea"/>
                <a:cs typeface="+mn-cs"/>
                <a:sym typeface="Calibri"/>
              </a:defRPr>
            </a:pPr>
            <a:r xmlns:a="http://schemas.openxmlformats.org/drawingml/2006/main">
              <a:t>Показання</a:t>
            </a:r>
          </a:p>
          <a:p>
            <a:pPr marL="285750" indent="-285750">
              <a:buSzPct val="100000"/>
              <a:buFont typeface="Arial"/>
              <a:buChar char="•"/>
              <a:defRPr sz="1200">
                <a:latin typeface="+mn-lt"/>
                <a:ea typeface="+mn-ea"/>
                <a:cs typeface="+mn-cs"/>
                <a:sym typeface="Calibri"/>
              </a:defRPr>
            </a:pPr>
          </a:p>
          <a:p>
            <a:pPr xmlns:a="http://schemas.openxmlformats.org/drawingml/2006/main" marL="285750" indent="-285750">
              <a:buSzPct val="100000"/>
              <a:buFont typeface="Arial"/>
              <a:buChar char="•"/>
              <a:defRPr b="1" sz="2800">
                <a:latin typeface="+mn-lt"/>
                <a:ea typeface="+mn-ea"/>
                <a:cs typeface="+mn-cs"/>
                <a:sym typeface="Calibri"/>
              </a:defRPr>
            </a:pPr>
            <a:r xmlns:a="http://schemas.openxmlformats.org/drawingml/2006/main">
              <a:t>Абсолютно необхідно використовувати місцевий анестетик перед уколом </a:t>
            </a:r>
            <a:r xmlns:a="http://schemas.openxmlformats.org/drawingml/2006/main">
              <a:rPr b="0"/>
              <a:t>!</a:t>
            </a:r>
          </a:p>
          <a:p>
            <a:pPr>
              <a:defRPr sz="1400">
                <a:latin typeface="+mn-lt"/>
                <a:ea typeface="+mn-ea"/>
                <a:cs typeface="+mn-cs"/>
                <a:sym typeface="Calibri"/>
              </a:defRPr>
            </a:pPr>
          </a:p>
          <a:p>
            <a:pPr xmlns:a="http://schemas.openxmlformats.org/drawingml/2006/main" indent="447675" algn="just">
              <a:defRPr sz="2800">
                <a:latin typeface="+mn-lt"/>
                <a:ea typeface="+mn-ea"/>
                <a:cs typeface="+mn-cs"/>
                <a:sym typeface="Calibri"/>
              </a:defRPr>
            </a:pPr>
            <a:r xmlns:a="http://schemas.openxmlformats.org/drawingml/2006/main">
              <a:t>Спеціальний гель наноситься на слизову оболонку в місці проведення ін'єкції, тим самим відбувається знеболювання слизової оболонки на глибину 1-3 мм, що призводить до того, що пацієнт не відчуває момент вкола голки при проведенні ін'єкції.</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Прямоугольник 1"/>
          <p:cNvSpPr txBox="1"/>
          <p:nvPr/>
        </p:nvSpPr>
        <p:spPr>
          <a:xfrm>
            <a:off x="297238" y="260648"/>
            <a:ext cx="8549524" cy="6489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b="1" sz="2800">
                <a:latin typeface="+mn-lt"/>
                <a:ea typeface="+mn-ea"/>
                <a:cs typeface="+mn-cs"/>
                <a:sym typeface="Calibri"/>
              </a:defRPr>
            </a:pPr>
            <a:r xmlns:a="http://schemas.openxmlformats.org/drawingml/2006/main">
              <a:t>Показання</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Видалення рухомих молочних зубів або рухомих (III та IV ступеня) пародонтозних зубів;</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Аплікація анестетика на слизову оболонку перед ін'єкцією;</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накладання швів на рану;</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Розтин поверхневих абсцесів;</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Перев'язки (заміна дренажів);</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Пункції утворень;</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Зняття шин;</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Видалення зубних відкладень;</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Знеболення пульпи (карієс, пульпіт);</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Обробка болючої слизової оболонки порожнини рота (при виразках, ерозіях);</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Гінгівотомія.</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Прямоугольник 1"/>
          <p:cNvSpPr txBox="1"/>
          <p:nvPr/>
        </p:nvSpPr>
        <p:spPr>
          <a:xfrm>
            <a:off x="288482" y="332656"/>
            <a:ext cx="8549524"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indent="447675" algn="just">
              <a:defRPr sz="2800">
                <a:latin typeface="+mn-lt"/>
                <a:ea typeface="+mn-ea"/>
                <a:cs typeface="+mn-cs"/>
                <a:sym typeface="Calibri"/>
              </a:defRPr>
            </a:lvl1pPr>
          </a:lstStyle>
          <a:p>
            <a:pPr xmlns:a="http://schemas.openxmlformats.org/drawingml/2006/main"/>
            <a:r xmlns:a="http://schemas.openxmlformats.org/drawingml/2006/main">
              <a:t>Використовуються лікарські форми анестетиків у вигляді рідких розчинів, мазей, гелів або аерозолів, що містять місцеві анестетики у високій концентрації без вазоконстрикторів. У дитячій практиці вважають за краще користуватися приємними на смак швидко діючими пастами і гелями, які наносять за допомогою ватного тампона.</a:t>
            </a:r>
          </a:p>
        </p:txBody>
      </p:sp>
      <p:pic>
        <p:nvPicPr>
          <p:cNvPr id="128" name="Picture 2" descr="Picture 2"/>
          <p:cNvPicPr>
            <a:picLocks noChangeAspect="1"/>
          </p:cNvPicPr>
          <p:nvPr/>
        </p:nvPicPr>
        <p:blipFill>
          <a:blip r:embed="rId2">
            <a:extLst/>
          </a:blip>
          <a:stretch>
            <a:fillRect/>
          </a:stretch>
        </p:blipFill>
        <p:spPr>
          <a:xfrm>
            <a:off x="242764" y="3384503"/>
            <a:ext cx="4043089" cy="2084720"/>
          </a:xfrm>
          <a:prstGeom prst="rect">
            <a:avLst/>
          </a:prstGeom>
          <a:ln w="12700">
            <a:miter lim="400000"/>
          </a:ln>
        </p:spPr>
      </p:pic>
      <p:pic>
        <p:nvPicPr>
          <p:cNvPr id="129" name="Picture 2" descr="Picture 2"/>
          <p:cNvPicPr>
            <a:picLocks noChangeAspect="1"/>
          </p:cNvPicPr>
          <p:nvPr/>
        </p:nvPicPr>
        <p:blipFill>
          <a:blip r:embed="rId3">
            <a:extLst/>
          </a:blip>
          <a:srcRect l="20588" t="0" r="16523" b="0"/>
          <a:stretch>
            <a:fillRect/>
          </a:stretch>
        </p:blipFill>
        <p:spPr>
          <a:xfrm>
            <a:off x="6156176" y="3584773"/>
            <a:ext cx="2583534" cy="2730253"/>
          </a:xfrm>
          <a:prstGeom prst="rect">
            <a:avLst/>
          </a:prstGeom>
          <a:ln w="12700">
            <a:miter lim="400000"/>
          </a:ln>
        </p:spPr>
      </p:pic>
      <p:pic>
        <p:nvPicPr>
          <p:cNvPr id="130" name="Picture 2" descr="Picture 2"/>
          <p:cNvPicPr>
            <a:picLocks noChangeAspect="1"/>
          </p:cNvPicPr>
          <p:nvPr/>
        </p:nvPicPr>
        <p:blipFill>
          <a:blip r:embed="rId4">
            <a:extLst/>
          </a:blip>
          <a:srcRect l="14692" t="54451" r="0" b="0"/>
          <a:stretch>
            <a:fillRect/>
          </a:stretch>
        </p:blipFill>
        <p:spPr>
          <a:xfrm>
            <a:off x="3923927" y="4797152"/>
            <a:ext cx="2406810" cy="1772626"/>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Прямоугольник 1"/>
          <p:cNvSpPr txBox="1"/>
          <p:nvPr/>
        </p:nvSpPr>
        <p:spPr>
          <a:xfrm>
            <a:off x="297238" y="260648"/>
            <a:ext cx="8549524" cy="3899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447675" algn="just">
              <a:defRPr sz="2800">
                <a:latin typeface="+mn-lt"/>
                <a:ea typeface="+mn-ea"/>
                <a:cs typeface="+mn-cs"/>
                <a:sym typeface="Calibri"/>
              </a:defRPr>
            </a:pPr>
            <a:r xmlns:a="http://schemas.openxmlformats.org/drawingml/2006/main">
              <a:t>Настання дії анестетиків, що випускаються у вигляді розчинів, починається через 30 секунд, а для прояву дії мазей або гелів потрібно щонайменше 2 хвилини. Якщо використовується поверхнева анестезія для підготовки до шприцевої, необхідно почекати до її повноцінної дії.</a:t>
            </a:r>
          </a:p>
          <a:p>
            <a:pPr xmlns:a="http://schemas.openxmlformats.org/drawingml/2006/main" indent="447675" algn="just">
              <a:defRPr sz="2800">
                <a:latin typeface="+mn-lt"/>
                <a:ea typeface="+mn-ea"/>
                <a:cs typeface="+mn-cs"/>
                <a:sym typeface="Calibri"/>
              </a:defRPr>
            </a:pPr>
            <a:r xmlns:a="http://schemas.openxmlformats.org/drawingml/2006/main">
              <a:t>Тривалість поверхневої анестезії хоч і невелика, але достатня для тих втручань, для яких вона призначена.</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Прямоугольник 1"/>
          <p:cNvSpPr txBox="1"/>
          <p:nvPr/>
        </p:nvSpPr>
        <p:spPr>
          <a:xfrm>
            <a:off x="297238" y="260649"/>
            <a:ext cx="8549524" cy="40896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b="1" sz="2800">
                <a:latin typeface="+mn-lt"/>
                <a:ea typeface="+mn-ea"/>
                <a:cs typeface="+mn-cs"/>
                <a:sym typeface="Calibri"/>
              </a:defRPr>
            </a:pPr>
            <a:r xmlns:a="http://schemas.openxmlformats.org/drawingml/2006/main">
              <a:t>Техніка виконання</a:t>
            </a:r>
          </a:p>
          <a:p>
            <a:pPr indent="542925" algn="just">
              <a:defRPr sz="1200">
                <a:latin typeface="+mn-lt"/>
                <a:ea typeface="+mn-ea"/>
                <a:cs typeface="+mn-cs"/>
                <a:sym typeface="Calibri"/>
              </a:defRPr>
            </a:pPr>
          </a:p>
          <a:p>
            <a:pPr xmlns:a="http://schemas.openxmlformats.org/drawingml/2006/main" indent="542925" algn="just">
              <a:defRPr sz="2800">
                <a:latin typeface="+mn-lt"/>
                <a:ea typeface="+mn-ea"/>
                <a:cs typeface="+mn-cs"/>
                <a:sym typeface="Calibri"/>
              </a:defRPr>
            </a:pPr>
            <a:r xmlns:a="http://schemas.openxmlformats.org/drawingml/2006/main">
              <a:t>Однією з головних умов ефективної місцевої анестезії є </a:t>
            </a:r>
            <a:r xmlns:a="http://schemas.openxmlformats.org/drawingml/2006/main">
              <a:rPr b="1"/>
              <a:t>нанесення препарату на суху слизову </a:t>
            </a:r>
            <a:r xmlns:a="http://schemas.openxmlformats.org/drawingml/2006/main">
              <a:t>. Ретельно висушіть слизову серветкою. При цьому ви видалите слину та білки, що перешкоджають дії анестетика.</a:t>
            </a:r>
          </a:p>
          <a:p>
            <a:pPr xmlns:a="http://schemas.openxmlformats.org/drawingml/2006/main" indent="447675" algn="just">
              <a:defRPr sz="2800">
                <a:latin typeface="+mn-lt"/>
                <a:ea typeface="+mn-ea"/>
                <a:cs typeface="+mn-cs"/>
                <a:sym typeface="Calibri"/>
              </a:defRPr>
            </a:pPr>
            <a:r xmlns:a="http://schemas.openxmlformats.org/drawingml/2006/main">
              <a:t>Бажано добре відвести прилеглі м'які тканини губи, щоки та стежити за тим, щоб розчин анестетика не розтікався поза зоною дії.</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Прямоугольник 1"/>
          <p:cNvSpPr txBox="1"/>
          <p:nvPr/>
        </p:nvSpPr>
        <p:spPr>
          <a:xfrm>
            <a:off x="297238" y="332656"/>
            <a:ext cx="8549524" cy="313566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447675" algn="just">
              <a:defRPr sz="2400">
                <a:latin typeface="+mn-lt"/>
                <a:ea typeface="+mn-ea"/>
                <a:cs typeface="+mn-cs"/>
                <a:sym typeface="Calibri"/>
              </a:defRPr>
            </a:pPr>
            <a:r xmlns:a="http://schemas.openxmlformats.org/drawingml/2006/main">
              <a:t>Ватовий тампон або валик, змочений анестетиком, прикладають на 2-3 хв. до знеболюваної ділянки або поки тканина набуде зморшкуватого вигляду. Це означає, що анестетик проник у слизову та блокував субепітеліальні нервові закінчення.</a:t>
            </a:r>
          </a:p>
          <a:p>
            <a:pPr indent="447675" algn="just">
              <a:defRPr sz="1000">
                <a:latin typeface="+mn-lt"/>
                <a:ea typeface="+mn-ea"/>
                <a:cs typeface="+mn-cs"/>
                <a:sym typeface="Calibri"/>
              </a:defRPr>
            </a:pPr>
          </a:p>
          <a:p>
            <a:pPr xmlns:a="http://schemas.openxmlformats.org/drawingml/2006/main" indent="447675" algn="just">
              <a:defRPr sz="2400">
                <a:latin typeface="+mn-lt"/>
                <a:ea typeface="+mn-ea"/>
                <a:cs typeface="+mn-cs"/>
                <a:sym typeface="Calibri"/>
              </a:defRPr>
            </a:pPr>
            <a:r xmlns:a="http://schemas.openxmlformats.org/drawingml/2006/main">
              <a:t>Розчином анестетика змочують стерильну паличку з накрученою на кінці ватою і прикладають на 1 - 2 хв до ділянки, де буде втручання.</a:t>
            </a:r>
          </a:p>
        </p:txBody>
      </p:sp>
      <p:pic>
        <p:nvPicPr>
          <p:cNvPr id="137" name="Picture 4" descr="Picture 4"/>
          <p:cNvPicPr>
            <a:picLocks noChangeAspect="1"/>
          </p:cNvPicPr>
          <p:nvPr/>
        </p:nvPicPr>
        <p:blipFill>
          <a:blip r:embed="rId2">
            <a:extLst/>
          </a:blip>
          <a:stretch>
            <a:fillRect/>
          </a:stretch>
        </p:blipFill>
        <p:spPr>
          <a:xfrm>
            <a:off x="611560" y="3884693"/>
            <a:ext cx="3437286" cy="2280613"/>
          </a:xfrm>
          <a:prstGeom prst="rect">
            <a:avLst/>
          </a:prstGeom>
          <a:ln w="12700">
            <a:miter lim="400000"/>
          </a:ln>
        </p:spPr>
      </p:pic>
      <p:pic>
        <p:nvPicPr>
          <p:cNvPr id="138" name="Picture 3" descr="Picture 3"/>
          <p:cNvPicPr>
            <a:picLocks noChangeAspect="1"/>
          </p:cNvPicPr>
          <p:nvPr/>
        </p:nvPicPr>
        <p:blipFill>
          <a:blip r:embed="rId3">
            <a:extLst/>
          </a:blip>
          <a:stretch>
            <a:fillRect/>
          </a:stretch>
        </p:blipFill>
        <p:spPr>
          <a:xfrm>
            <a:off x="5076056" y="3884693"/>
            <a:ext cx="3495631" cy="2280612"/>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0" name="Picture 2" descr="Picture 2"/>
          <p:cNvPicPr>
            <a:picLocks noChangeAspect="1"/>
          </p:cNvPicPr>
          <p:nvPr/>
        </p:nvPicPr>
        <p:blipFill>
          <a:blip r:embed="rId2">
            <a:extLst/>
          </a:blip>
          <a:stretch>
            <a:fillRect/>
          </a:stretch>
        </p:blipFill>
        <p:spPr>
          <a:xfrm>
            <a:off x="123147" y="116632"/>
            <a:ext cx="3086102" cy="2200276"/>
          </a:xfrm>
          <a:prstGeom prst="rect">
            <a:avLst/>
          </a:prstGeom>
          <a:ln w="12700">
            <a:miter lim="400000"/>
          </a:ln>
        </p:spPr>
      </p:pic>
      <p:pic>
        <p:nvPicPr>
          <p:cNvPr id="141" name="Picture 3" descr="Picture 3"/>
          <p:cNvPicPr>
            <a:picLocks noChangeAspect="1"/>
          </p:cNvPicPr>
          <p:nvPr/>
        </p:nvPicPr>
        <p:blipFill>
          <a:blip r:embed="rId3">
            <a:extLst/>
          </a:blip>
          <a:stretch>
            <a:fillRect/>
          </a:stretch>
        </p:blipFill>
        <p:spPr>
          <a:xfrm>
            <a:off x="2934928" y="478974"/>
            <a:ext cx="3076576" cy="2200276"/>
          </a:xfrm>
          <a:prstGeom prst="rect">
            <a:avLst/>
          </a:prstGeom>
          <a:ln w="12700">
            <a:miter lim="400000"/>
          </a:ln>
        </p:spPr>
      </p:pic>
      <p:pic>
        <p:nvPicPr>
          <p:cNvPr id="142" name="Picture 4" descr="Picture 4"/>
          <p:cNvPicPr>
            <a:picLocks noChangeAspect="1"/>
          </p:cNvPicPr>
          <p:nvPr/>
        </p:nvPicPr>
        <p:blipFill>
          <a:blip r:embed="rId4">
            <a:extLst/>
          </a:blip>
          <a:stretch>
            <a:fillRect/>
          </a:stretch>
        </p:blipFill>
        <p:spPr>
          <a:xfrm>
            <a:off x="5821231" y="836712"/>
            <a:ext cx="3076577" cy="2200276"/>
          </a:xfrm>
          <a:prstGeom prst="rect">
            <a:avLst/>
          </a:prstGeom>
          <a:ln w="12700">
            <a:miter lim="400000"/>
          </a:ln>
        </p:spPr>
      </p:pic>
      <p:pic>
        <p:nvPicPr>
          <p:cNvPr id="143" name="Picture 5" descr="Picture 5"/>
          <p:cNvPicPr>
            <a:picLocks noChangeAspect="1"/>
          </p:cNvPicPr>
          <p:nvPr/>
        </p:nvPicPr>
        <p:blipFill>
          <a:blip r:embed="rId5">
            <a:extLst/>
          </a:blip>
          <a:srcRect l="67072" t="0" r="0" b="0"/>
          <a:stretch>
            <a:fillRect/>
          </a:stretch>
        </p:blipFill>
        <p:spPr>
          <a:xfrm>
            <a:off x="5821231" y="3097246"/>
            <a:ext cx="2967040" cy="800103"/>
          </a:xfrm>
          <a:prstGeom prst="rect">
            <a:avLst/>
          </a:prstGeom>
          <a:ln w="12700">
            <a:miter lim="400000"/>
          </a:ln>
        </p:spPr>
      </p:pic>
      <p:pic>
        <p:nvPicPr>
          <p:cNvPr id="144" name="Picture 5" descr="Picture 5"/>
          <p:cNvPicPr>
            <a:picLocks noChangeAspect="1"/>
          </p:cNvPicPr>
          <p:nvPr/>
        </p:nvPicPr>
        <p:blipFill>
          <a:blip r:embed="rId5">
            <a:extLst/>
          </a:blip>
          <a:srcRect l="33008" t="0" r="33496" b="19048"/>
          <a:stretch>
            <a:fillRect/>
          </a:stretch>
        </p:blipFill>
        <p:spPr>
          <a:xfrm>
            <a:off x="2934928" y="2749537"/>
            <a:ext cx="2678946" cy="574899"/>
          </a:xfrm>
          <a:prstGeom prst="rect">
            <a:avLst/>
          </a:prstGeom>
          <a:ln w="12700">
            <a:miter lim="400000"/>
          </a:ln>
        </p:spPr>
      </p:pic>
      <p:pic>
        <p:nvPicPr>
          <p:cNvPr id="145" name="Picture 5" descr="Picture 5"/>
          <p:cNvPicPr>
            <a:picLocks noChangeAspect="1"/>
          </p:cNvPicPr>
          <p:nvPr/>
        </p:nvPicPr>
        <p:blipFill>
          <a:blip r:embed="rId5">
            <a:extLst/>
          </a:blip>
          <a:srcRect l="0" t="0" r="66342" b="0"/>
          <a:stretch>
            <a:fillRect/>
          </a:stretch>
        </p:blipFill>
        <p:spPr>
          <a:xfrm>
            <a:off x="152400" y="2490963"/>
            <a:ext cx="2691408" cy="710033"/>
          </a:xfrm>
          <a:prstGeom prst="rect">
            <a:avLst/>
          </a:prstGeom>
          <a:ln w="12700">
            <a:miter lim="400000"/>
          </a:ln>
        </p:spPr>
      </p:pic>
      <p:pic>
        <p:nvPicPr>
          <p:cNvPr id="146" name="Picture 2" descr="Picture 2"/>
          <p:cNvPicPr>
            <a:picLocks noChangeAspect="1"/>
          </p:cNvPicPr>
          <p:nvPr/>
        </p:nvPicPr>
        <p:blipFill>
          <a:blip r:embed="rId6">
            <a:extLst/>
          </a:blip>
          <a:stretch>
            <a:fillRect/>
          </a:stretch>
        </p:blipFill>
        <p:spPr>
          <a:xfrm>
            <a:off x="152400" y="3694550"/>
            <a:ext cx="2814637" cy="2006734"/>
          </a:xfrm>
          <a:prstGeom prst="rect">
            <a:avLst/>
          </a:prstGeom>
          <a:ln w="12700">
            <a:miter lim="400000"/>
          </a:ln>
        </p:spPr>
      </p:pic>
      <p:pic>
        <p:nvPicPr>
          <p:cNvPr id="147" name="Picture 2" descr="Picture 2"/>
          <p:cNvPicPr>
            <a:picLocks noChangeAspect="1"/>
          </p:cNvPicPr>
          <p:nvPr/>
        </p:nvPicPr>
        <p:blipFill>
          <a:blip r:embed="rId7">
            <a:extLst/>
          </a:blip>
          <a:srcRect l="0" t="0" r="66890" b="0"/>
          <a:stretch>
            <a:fillRect/>
          </a:stretch>
        </p:blipFill>
        <p:spPr>
          <a:xfrm>
            <a:off x="152400" y="5751576"/>
            <a:ext cx="2987675" cy="731839"/>
          </a:xfrm>
          <a:prstGeom prst="rect">
            <a:avLst/>
          </a:prstGeom>
          <a:ln w="12700">
            <a:miter lim="400000"/>
          </a:ln>
        </p:spPr>
      </p:pic>
      <p:sp>
        <p:nvSpPr>
          <p:cNvPr id="148" name="Прямоугольник 2"/>
          <p:cNvSpPr txBox="1"/>
          <p:nvPr/>
        </p:nvSpPr>
        <p:spPr>
          <a:xfrm>
            <a:off x="3609607" y="4149081"/>
            <a:ext cx="5242481" cy="217195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Анестезують у вигляді мазей або гелів наносять локально на марлевому або ватному тампоні, на турунді на 3 - 5 хв.</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0" name="Picture 2" descr="Picture 2"/>
          <p:cNvPicPr>
            <a:picLocks noChangeAspect="1"/>
          </p:cNvPicPr>
          <p:nvPr/>
        </p:nvPicPr>
        <p:blipFill>
          <a:blip r:embed="rId2">
            <a:extLst/>
          </a:blip>
          <a:srcRect l="21210" t="0" r="15125" b="0"/>
          <a:stretch>
            <a:fillRect/>
          </a:stretch>
        </p:blipFill>
        <p:spPr>
          <a:xfrm>
            <a:off x="251518" y="260647"/>
            <a:ext cx="3019429" cy="3151989"/>
          </a:xfrm>
          <a:prstGeom prst="rect">
            <a:avLst/>
          </a:prstGeom>
          <a:ln w="12700">
            <a:miter lim="400000"/>
          </a:ln>
        </p:spPr>
      </p:pic>
      <p:sp>
        <p:nvSpPr>
          <p:cNvPr id="151" name="Прямоугольник 1"/>
          <p:cNvSpPr txBox="1"/>
          <p:nvPr/>
        </p:nvSpPr>
        <p:spPr>
          <a:xfrm>
            <a:off x="3609607" y="260648"/>
            <a:ext cx="5237153"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447675" algn="just">
              <a:defRPr sz="2800">
                <a:latin typeface="+mn-lt"/>
                <a:ea typeface="+mn-ea"/>
                <a:cs typeface="+mn-cs"/>
                <a:sym typeface="Calibri"/>
              </a:defRPr>
            </a:pPr>
            <a:r xmlns:a="http://schemas.openxmlformats.org/drawingml/2006/main">
              <a:t>Анестезуючі препарати у вигляді аерозолів розпорошують із флакона на відстані 2 см від зони втручання. Розчин повинен потрапляти вертикально на поверхню ділянки, де проводитиметься операція.</a:t>
            </a:r>
          </a:p>
          <a:p>
            <a:pPr xmlns:a="http://schemas.openxmlformats.org/drawingml/2006/main" indent="447675" algn="just">
              <a:defRPr sz="2800">
                <a:latin typeface="+mn-lt"/>
                <a:ea typeface="+mn-ea"/>
                <a:cs typeface="+mn-cs"/>
                <a:sym typeface="Calibri"/>
              </a:defRPr>
            </a:pPr>
            <a:r xmlns:a="http://schemas.openxmlformats.org/drawingml/2006/main">
              <a:t>Поверхневий анестетик</a:t>
            </a:r>
          </a:p>
        </p:txBody>
      </p:sp>
      <p:sp>
        <p:nvSpPr>
          <p:cNvPr id="152" name="Прямоугольник 2"/>
          <p:cNvSpPr txBox="1"/>
          <p:nvPr/>
        </p:nvSpPr>
        <p:spPr>
          <a:xfrm>
            <a:off x="297238" y="3645023"/>
            <a:ext cx="8621532" cy="2603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вигляді спрею можна застосовувати лише у дітей після 2-3 років. Використовувати анестетик-спрей рекомендується лише на видиху та у дітей віком до 10 років в обсязі не більше двох натискань на кнопку балона. Однак найкраще анестетик із спрею нанести на маленький тампон і прикласти до слизової оболонки у місці ін'єкції.</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Прямоугольник 1"/>
          <p:cNvSpPr txBox="1"/>
          <p:nvPr/>
        </p:nvSpPr>
        <p:spPr>
          <a:xfrm>
            <a:off x="3609607" y="260648"/>
            <a:ext cx="5236013"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Аерозольні форми є менш прийнятними, т.к. у разі їх використання оцінка загальної дози більш утруднена. Крім того, аерозольне розпилення допускає попадання коштів на лікаря та медперсонал (не тільки</a:t>
            </a:r>
          </a:p>
        </p:txBody>
      </p:sp>
      <p:pic>
        <p:nvPicPr>
          <p:cNvPr id="155" name="Picture 2" descr="Picture 2"/>
          <p:cNvPicPr>
            <a:picLocks noChangeAspect="1"/>
          </p:cNvPicPr>
          <p:nvPr/>
        </p:nvPicPr>
        <p:blipFill>
          <a:blip r:embed="rId2">
            <a:extLst/>
          </a:blip>
          <a:srcRect l="21210" t="0" r="15125" b="0"/>
          <a:stretch>
            <a:fillRect/>
          </a:stretch>
        </p:blipFill>
        <p:spPr>
          <a:xfrm>
            <a:off x="251518" y="260647"/>
            <a:ext cx="3019429" cy="3151989"/>
          </a:xfrm>
          <a:prstGeom prst="rect">
            <a:avLst/>
          </a:prstGeom>
          <a:ln w="12700">
            <a:miter lim="400000"/>
          </a:ln>
        </p:spPr>
      </p:pic>
      <p:sp>
        <p:nvSpPr>
          <p:cNvPr id="156" name="Прямоугольник 3"/>
          <p:cNvSpPr txBox="1"/>
          <p:nvPr/>
        </p:nvSpPr>
        <p:spPr>
          <a:xfrm>
            <a:off x="297237" y="3645025"/>
            <a:ext cx="8548383" cy="130835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у дихальні шляхи, а й на відкриті тканини рук, обличчя, шиї), що збільшить професійну шкідливість умов роботи.</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Прямоугольник 1"/>
          <p:cNvSpPr txBox="1"/>
          <p:nvPr/>
        </p:nvSpPr>
        <p:spPr>
          <a:xfrm>
            <a:off x="296097" y="188640"/>
            <a:ext cx="8549524" cy="571376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b="1" sz="2400">
                <a:latin typeface="+mn-lt"/>
                <a:ea typeface="+mn-ea"/>
                <a:cs typeface="+mn-cs"/>
                <a:sym typeface="Calibri"/>
              </a:defRPr>
            </a:pPr>
            <a:r xmlns:a="http://schemas.openxmlformats.org/drawingml/2006/main">
              <a:t>Недоліки</a:t>
            </a:r>
          </a:p>
          <a:p>
            <a:pPr xmlns:a="http://schemas.openxmlformats.org/drawingml/2006/main" marL="342900" indent="-342900" algn="just">
              <a:buSzPct val="100000"/>
              <a:buFont typeface="Arial"/>
              <a:buChar char="•"/>
              <a:defRPr sz="2400">
                <a:latin typeface="+mn-lt"/>
                <a:ea typeface="+mn-ea"/>
                <a:cs typeface="+mn-cs"/>
                <a:sym typeface="Calibri"/>
              </a:defRPr>
            </a:pPr>
            <a:r xmlns:a="http://schemas.openxmlformats.org/drawingml/2006/main">
              <a:t>Виражена токсична дія місцевих анестетиків.</a:t>
            </a:r>
          </a:p>
          <a:p>
            <a:pPr indent="447675" algn="just">
              <a:defRPr i="1" sz="1200">
                <a:latin typeface="+mn-lt"/>
                <a:ea typeface="+mn-ea"/>
                <a:cs typeface="+mn-cs"/>
                <a:sym typeface="Calibri"/>
              </a:defRPr>
            </a:pPr>
          </a:p>
          <a:p>
            <a:pPr xmlns:a="http://schemas.openxmlformats.org/drawingml/2006/main" indent="447675" algn="just">
              <a:defRPr i="1">
                <a:latin typeface="+mn-lt"/>
                <a:ea typeface="+mn-ea"/>
                <a:cs typeface="+mn-cs"/>
                <a:sym typeface="Calibri"/>
              </a:defRPr>
            </a:pPr>
            <a:r xmlns:a="http://schemas.openxmlformats.org/drawingml/2006/main">
              <a:t>Через високу концентрацію, необхідну для забезпечення процесу їх проникнення в тканини, і властиву їм судинорозширювальну дію, а також відсутність вазоконстриктора вони всмоктуються в кров і створюють там токсичні концентрації швидко, як при внутрішньовенному введенні. Це характерно переважно для водорозчинних аплікаційних засобів (піромекаїн, тетракаїн або дикаїн) та меншою мірою — для засобів, погано розчинних у воді (засоби на бензокаїновій та лідокаїновій основі). Внаслідок цих особливостей при застосуванні аплікаційних способів найчастіше можливі як місцеві, так і системні токсичні ефекти.</a:t>
            </a:r>
          </a:p>
          <a:p>
            <a:pPr indent="447675" algn="just">
              <a:defRPr i="1">
                <a:latin typeface="+mn-lt"/>
                <a:ea typeface="+mn-ea"/>
                <a:cs typeface="+mn-cs"/>
                <a:sym typeface="Calibri"/>
              </a:defRPr>
            </a:pPr>
          </a:p>
          <a:p>
            <a:pPr xmlns:a="http://schemas.openxmlformats.org/drawingml/2006/main" marL="342900" indent="-342900" algn="just">
              <a:buSzPct val="100000"/>
              <a:buFont typeface="Arial"/>
              <a:buChar char="•"/>
              <a:defRPr sz="2400">
                <a:latin typeface="+mn-lt"/>
                <a:ea typeface="+mn-ea"/>
                <a:cs typeface="+mn-cs"/>
                <a:sym typeface="Calibri"/>
              </a:defRPr>
            </a:pPr>
            <a:r xmlns:a="http://schemas.openxmlformats.org/drawingml/2006/main">
              <a:t>Анестетик викликає печіння, змішуючись зі слиною, що активно виділяється на отвергаемое речовина, розтікається по ротовій порожнині, викликаючи непотрібне на такій поверхні почуття оніміння.</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Прямоугольник 1"/>
          <p:cNvSpPr txBox="1"/>
          <p:nvPr/>
        </p:nvSpPr>
        <p:spPr>
          <a:xfrm>
            <a:off x="280867" y="260647"/>
            <a:ext cx="8549524" cy="4330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Дитина може проковтнути слину з анестетиком, у результаті потім виникають небажані рефлекси з області зіва. Тому хоча більшість цих анестетиків випускаються у вигляді спрею, цим прийомом у дитячій практиці краще не користуватися.</a:t>
            </a:r>
          </a:p>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Психологічний дискомфорт у пацієнтів внаслідок тривалого порушення чутливості слизової оболонки, а також ймовірність прикушування тканин, особливо у дітей </a:t>
            </a:r>
            <a:r xmlns:a="http://schemas.openxmlformats.org/drawingml/2006/main">
              <a:rPr i="1"/>
              <a:t>.</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Заголовок 1"/>
          <p:cNvSpPr txBox="1"/>
          <p:nvPr>
            <p:ph type="ctrTitle"/>
          </p:nvPr>
        </p:nvSpPr>
        <p:spPr>
          <a:prstGeom prst="rect">
            <a:avLst/>
          </a:prstGeom>
        </p:spPr>
        <p:txBody>
          <a:bodyPr/>
          <a:lstStyle>
            <a:lvl1pPr>
              <a:defRPr sz="3900">
                <a:solidFill>
                  <a:srgbClr val="0070C0"/>
                </a:solidFill>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ОСНОВНІ ПРИНЦИПИ МІСЦЕВОЇ АНЕСТЕЗІЇ У СТОМАТОЛОГІЇ</a:t>
            </a:r>
          </a:p>
        </p:txBody>
      </p:sp>
      <p:sp>
        <p:nvSpPr>
          <p:cNvPr id="163" name="Подзаголовок 2"/>
          <p:cNvSpPr txBox="1"/>
          <p:nvPr>
            <p:ph type="subTitle" sz="half" idx="1"/>
          </p:nvPr>
        </p:nvSpPr>
        <p:spPr>
          <a:xfrm>
            <a:off x="251519" y="3886200"/>
            <a:ext cx="8640962" cy="1752600"/>
          </a:xfrm>
          <a:prstGeom prst="rect">
            <a:avLst/>
          </a:prstGeom>
        </p:spPr>
        <p:txBody>
          <a:bodyPr/>
          <a:lstStyle/>
          <a:p>
            <a:pPr>
              <a:defRPr>
                <a:solidFill>
                  <a:srgbClr val="0070C0"/>
                </a:solidFill>
                <a:effectLst>
                  <a:outerShdw sx="100000" sy="100000" kx="0" ky="0" algn="b" rotWithShape="0" blurRad="38100" dist="38100" dir="2700000">
                    <a:srgbClr val="000000">
                      <a:alpha val="43137"/>
                    </a:srgbClr>
                  </a:outerShdw>
                </a:effectLst>
              </a:defRPr>
            </a:pPr>
          </a:p>
          <a:p>
            <a:pPr xmlns:a="http://schemas.openxmlformats.org/drawingml/2006/main">
              <a:defRPr>
                <a:solidFill>
                  <a:srgbClr val="0070C0"/>
                </a:solidFill>
                <a:effectLst>
                  <a:outerShdw sx="100000" sy="100000" kx="0" ky="0" algn="b" rotWithShape="0" blurRad="38100" dist="38100" dir="2700000">
                    <a:srgbClr val="000000">
                      <a:alpha val="43137"/>
                    </a:srgbClr>
                  </a:outerShdw>
                </a:effectLst>
              </a:defRPr>
            </a:pPr>
            <a:r xmlns:a="http://schemas.openxmlformats.org/drawingml/2006/main">
              <a:t>ІН'ЄКЦІЙНІ МЕТОДИ АНЕСТЕЗІЇ</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Прямоугольник 1"/>
          <p:cNvSpPr txBox="1"/>
          <p:nvPr/>
        </p:nvSpPr>
        <p:spPr>
          <a:xfrm>
            <a:off x="225230" y="620688"/>
            <a:ext cx="8624583" cy="637097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numCol="2"/>
          <a:lstStyle/>
          <a:p>
            <a:pPr xmlns:a="http://schemas.openxmlformats.org/drawingml/2006/main">
              <a:defRPr sz="2400">
                <a:latin typeface="+mn-lt"/>
                <a:ea typeface="+mn-ea"/>
                <a:cs typeface="+mn-cs"/>
                <a:sym typeface="Calibri"/>
              </a:defRPr>
            </a:pPr>
            <a:r xmlns:a="http://schemas.openxmlformats.org/drawingml/2006/main">
              <a:t>1. </a:t>
            </a:r>
            <a:r xmlns:a="http://schemas.openxmlformats.org/drawingml/2006/main">
              <a:rPr b="1"/>
              <a:t>Інфільтраційна</a:t>
            </a:r>
            <a:endParaRPr xmlns:a="http://schemas.openxmlformats.org/drawingml/2006/main" b="1"/>
          </a:p>
          <a:p>
            <a:pPr xmlns:a="http://schemas.openxmlformats.org/drawingml/2006/main">
              <a:defRPr sz="2400">
                <a:latin typeface="+mn-lt"/>
                <a:ea typeface="+mn-ea"/>
                <a:cs typeface="+mn-cs"/>
                <a:sym typeface="Calibri"/>
              </a:defRPr>
            </a:pPr>
            <a:r xmlns:a="http://schemas.openxmlformats.org/drawingml/2006/main">
              <a:t>1.1. внутрішньослизова</a:t>
            </a:r>
          </a:p>
          <a:p>
            <a:pPr xmlns:a="http://schemas.openxmlformats.org/drawingml/2006/main">
              <a:defRPr sz="2400">
                <a:latin typeface="+mn-lt"/>
                <a:ea typeface="+mn-ea"/>
                <a:cs typeface="+mn-cs"/>
                <a:sym typeface="Calibri"/>
              </a:defRPr>
            </a:pPr>
            <a:r xmlns:a="http://schemas.openxmlformats.org/drawingml/2006/main">
              <a:t>1.2. Підслизова</a:t>
            </a:r>
          </a:p>
          <a:p>
            <a:pPr xmlns:a="http://schemas.openxmlformats.org/drawingml/2006/main">
              <a:defRPr sz="2400">
                <a:latin typeface="+mn-lt"/>
                <a:ea typeface="+mn-ea"/>
                <a:cs typeface="+mn-cs"/>
                <a:sym typeface="Calibri"/>
              </a:defRPr>
            </a:pPr>
            <a:r xmlns:a="http://schemas.openxmlformats.org/drawingml/2006/main">
              <a:t>1.3. Внутрішньошкірна</a:t>
            </a:r>
          </a:p>
          <a:p>
            <a:pPr xmlns:a="http://schemas.openxmlformats.org/drawingml/2006/main">
              <a:defRPr sz="2400">
                <a:latin typeface="+mn-lt"/>
                <a:ea typeface="+mn-ea"/>
                <a:cs typeface="+mn-cs"/>
                <a:sym typeface="Calibri"/>
              </a:defRPr>
            </a:pPr>
            <a:r xmlns:a="http://schemas.openxmlformats.org/drawingml/2006/main">
              <a:t>1.4. Підшкірна</a:t>
            </a:r>
          </a:p>
          <a:p>
            <a:pPr xmlns:a="http://schemas.openxmlformats.org/drawingml/2006/main">
              <a:defRPr sz="2400">
                <a:latin typeface="+mn-lt"/>
                <a:ea typeface="+mn-ea"/>
                <a:cs typeface="+mn-cs"/>
                <a:sym typeface="Calibri"/>
              </a:defRPr>
            </a:pPr>
            <a:r xmlns:a="http://schemas.openxmlformats.org/drawingml/2006/main">
              <a:t>1.5. Внутрішньокісткова</a:t>
            </a:r>
          </a:p>
          <a:p>
            <a:pPr xmlns:a="http://schemas.openxmlformats.org/drawingml/2006/main">
              <a:defRPr sz="2400">
                <a:latin typeface="+mn-lt"/>
                <a:ea typeface="+mn-ea"/>
                <a:cs typeface="+mn-cs"/>
                <a:sym typeface="Calibri"/>
              </a:defRPr>
            </a:pPr>
            <a:r xmlns:a="http://schemas.openxmlformats.org/drawingml/2006/main">
              <a:t>1.6. Інтралігаментарна</a:t>
            </a:r>
          </a:p>
          <a:p>
            <a:pPr xmlns:a="http://schemas.openxmlformats.org/drawingml/2006/main">
              <a:defRPr sz="2400">
                <a:latin typeface="+mn-lt"/>
                <a:ea typeface="+mn-ea"/>
                <a:cs typeface="+mn-cs"/>
                <a:sym typeface="Calibri"/>
              </a:defRPr>
            </a:pPr>
            <a:r xmlns:a="http://schemas.openxmlformats.org/drawingml/2006/main">
              <a:t>1.7. Внутрішньопульпарна</a:t>
            </a:r>
          </a:p>
          <a:p>
            <a:pPr xmlns:a="http://schemas.openxmlformats.org/drawingml/2006/main">
              <a:defRPr sz="2400">
                <a:latin typeface="+mn-lt"/>
                <a:ea typeface="+mn-ea"/>
                <a:cs typeface="+mn-cs"/>
                <a:sym typeface="Calibri"/>
              </a:defRPr>
            </a:pPr>
            <a:r xmlns:a="http://schemas.openxmlformats.org/drawingml/2006/main">
              <a:t>1.8. Внутрішньоканальна</a:t>
            </a:r>
          </a:p>
          <a:p>
            <a:pPr xmlns:a="http://schemas.openxmlformats.org/drawingml/2006/main">
              <a:defRPr sz="2400">
                <a:latin typeface="+mn-lt"/>
                <a:ea typeface="+mn-ea"/>
                <a:cs typeface="+mn-cs"/>
                <a:sym typeface="Calibri"/>
              </a:defRPr>
            </a:pPr>
            <a:r xmlns:a="http://schemas.openxmlformats.org/drawingml/2006/main">
              <a:t>1.9. Інтрасептальна</a:t>
            </a:r>
          </a:p>
          <a:p>
            <a:pPr xmlns:a="http://schemas.openxmlformats.org/drawingml/2006/main">
              <a:defRPr sz="2400">
                <a:latin typeface="+mn-lt"/>
                <a:ea typeface="+mn-ea"/>
                <a:cs typeface="+mn-cs"/>
                <a:sym typeface="Calibri"/>
              </a:defRPr>
            </a:pPr>
            <a:r xmlns:a="http://schemas.openxmlformats.org/drawingml/2006/main">
              <a:t>1.10. Анестезія м'яких тканин</a:t>
            </a:r>
          </a:p>
          <a:p>
            <a:pPr>
              <a:defRPr b="1" i="1" sz="2400">
                <a:latin typeface="+mn-lt"/>
                <a:ea typeface="+mn-ea"/>
                <a:cs typeface="+mn-cs"/>
                <a:sym typeface="Calibri"/>
              </a:defRPr>
            </a:pPr>
          </a:p>
          <a:p>
            <a:pPr>
              <a:defRPr b="1" i="1" sz="2400">
                <a:latin typeface="+mn-lt"/>
                <a:ea typeface="+mn-ea"/>
                <a:cs typeface="+mn-cs"/>
                <a:sym typeface="Calibri"/>
              </a:defRPr>
            </a:pPr>
          </a:p>
          <a:p>
            <a:pPr>
              <a:defRPr b="1" i="1" sz="2400">
                <a:latin typeface="+mn-lt"/>
                <a:ea typeface="+mn-ea"/>
                <a:cs typeface="+mn-cs"/>
                <a:sym typeface="Calibri"/>
              </a:defRPr>
            </a:pPr>
          </a:p>
          <a:p>
            <a:pPr>
              <a:defRPr b="1" i="1" sz="2400">
                <a:latin typeface="+mn-lt"/>
                <a:ea typeface="+mn-ea"/>
                <a:cs typeface="+mn-cs"/>
                <a:sym typeface="Calibri"/>
              </a:defRPr>
            </a:pPr>
          </a:p>
          <a:p>
            <a:pPr>
              <a:defRPr b="1" i="1" sz="2400">
                <a:latin typeface="+mn-lt"/>
                <a:ea typeface="+mn-ea"/>
                <a:cs typeface="+mn-cs"/>
                <a:sym typeface="Calibri"/>
              </a:defRPr>
            </a:pPr>
          </a:p>
          <a:p>
            <a:pPr>
              <a:defRPr b="1" i="1" sz="2400">
                <a:latin typeface="+mn-lt"/>
                <a:ea typeface="+mn-ea"/>
                <a:cs typeface="+mn-cs"/>
                <a:sym typeface="Calibri"/>
              </a:defRPr>
            </a:pPr>
          </a:p>
          <a:p>
            <a:pPr xmlns:a="http://schemas.openxmlformats.org/drawingml/2006/main">
              <a:defRPr b="1" i="1" sz="2400">
                <a:latin typeface="+mn-lt"/>
                <a:ea typeface="+mn-ea"/>
                <a:cs typeface="+mn-cs"/>
                <a:sym typeface="Calibri"/>
              </a:defRPr>
            </a:pPr>
            <a:r xmlns:a="http://schemas.openxmlformats.org/drawingml/2006/main">
              <a:t>2.Провідникова</a:t>
            </a:r>
          </a:p>
          <a:p>
            <a:pPr xmlns:a="http://schemas.openxmlformats.org/drawingml/2006/main">
              <a:defRPr sz="2400">
                <a:latin typeface="+mn-lt"/>
                <a:ea typeface="+mn-ea"/>
                <a:cs typeface="+mn-cs"/>
                <a:sym typeface="Calibri"/>
              </a:defRPr>
            </a:pPr>
            <a:r xmlns:a="http://schemas.openxmlformats.org/drawingml/2006/main">
              <a:t>2.1. Мандібулярна</a:t>
            </a:r>
          </a:p>
          <a:p>
            <a:pPr xmlns:a="http://schemas.openxmlformats.org/drawingml/2006/main">
              <a:defRPr sz="2400">
                <a:latin typeface="+mn-lt"/>
                <a:ea typeface="+mn-ea"/>
                <a:cs typeface="+mn-cs"/>
                <a:sym typeface="Calibri"/>
              </a:defRPr>
            </a:pPr>
            <a:r xmlns:a="http://schemas.openxmlformats.org/drawingml/2006/main">
              <a:t>2.2. Торусальна</a:t>
            </a:r>
          </a:p>
          <a:p>
            <a:pPr xmlns:a="http://schemas.openxmlformats.org/drawingml/2006/main">
              <a:defRPr sz="2400">
                <a:latin typeface="+mn-lt"/>
                <a:ea typeface="+mn-ea"/>
                <a:cs typeface="+mn-cs"/>
                <a:sym typeface="Calibri"/>
              </a:defRPr>
            </a:pPr>
            <a:r xmlns:a="http://schemas.openxmlformats.org/drawingml/2006/main">
              <a:t>2.3. Ментальна</a:t>
            </a:r>
          </a:p>
          <a:p>
            <a:pPr xmlns:a="http://schemas.openxmlformats.org/drawingml/2006/main">
              <a:defRPr sz="2400">
                <a:latin typeface="+mn-lt"/>
                <a:ea typeface="+mn-ea"/>
                <a:cs typeface="+mn-cs"/>
                <a:sym typeface="Calibri"/>
              </a:defRPr>
            </a:pPr>
            <a:r xmlns:a="http://schemas.openxmlformats.org/drawingml/2006/main">
              <a:t>2.4. Різцева</a:t>
            </a:r>
          </a:p>
          <a:p>
            <a:pPr xmlns:a="http://schemas.openxmlformats.org/drawingml/2006/main">
              <a:defRPr sz="2400">
                <a:latin typeface="+mn-lt"/>
                <a:ea typeface="+mn-ea"/>
                <a:cs typeface="+mn-cs"/>
                <a:sym typeface="Calibri"/>
              </a:defRPr>
            </a:pPr>
            <a:r xmlns:a="http://schemas.openxmlformats.org/drawingml/2006/main">
              <a:t>2.5. Піднебінна</a:t>
            </a:r>
          </a:p>
          <a:p>
            <a:pPr xmlns:a="http://schemas.openxmlformats.org/drawingml/2006/main">
              <a:defRPr sz="2400">
                <a:latin typeface="+mn-lt"/>
                <a:ea typeface="+mn-ea"/>
                <a:cs typeface="+mn-cs"/>
                <a:sym typeface="Calibri"/>
              </a:defRPr>
            </a:pPr>
            <a:r xmlns:a="http://schemas.openxmlformats.org/drawingml/2006/main">
              <a:t>2.6. Інфраорбітальна</a:t>
            </a:r>
          </a:p>
          <a:p>
            <a:pPr xmlns:a="http://schemas.openxmlformats.org/drawingml/2006/main">
              <a:defRPr sz="2400">
                <a:latin typeface="+mn-lt"/>
                <a:ea typeface="+mn-ea"/>
                <a:cs typeface="+mn-cs"/>
                <a:sym typeface="Calibri"/>
              </a:defRPr>
            </a:pPr>
            <a:r xmlns:a="http://schemas.openxmlformats.org/drawingml/2006/main">
              <a:t>2.7. Туберальна</a:t>
            </a:r>
          </a:p>
          <a:p>
            <a:pPr xmlns:a="http://schemas.openxmlformats.org/drawingml/2006/main">
              <a:defRPr sz="2400">
                <a:latin typeface="+mn-lt"/>
                <a:ea typeface="+mn-ea"/>
                <a:cs typeface="+mn-cs"/>
                <a:sym typeface="Calibri"/>
              </a:defRPr>
            </a:pPr>
            <a:r xmlns:a="http://schemas.openxmlformats.org/drawingml/2006/main">
              <a:t>2.8. За Акінозі (Лагарді)</a:t>
            </a:r>
          </a:p>
          <a:p>
            <a:pPr xmlns:a="http://schemas.openxmlformats.org/drawingml/2006/main">
              <a:defRPr sz="2400">
                <a:latin typeface="+mn-lt"/>
                <a:ea typeface="+mn-ea"/>
                <a:cs typeface="+mn-cs"/>
                <a:sym typeface="Calibri"/>
              </a:defRPr>
            </a:pPr>
            <a:r xmlns:a="http://schemas.openxmlformats.org/drawingml/2006/main">
              <a:t>2.9. По Гоу-Гейтсу</a:t>
            </a:r>
          </a:p>
          <a:p>
            <a:pPr>
              <a:defRPr i="1" sz="2400">
                <a:latin typeface="+mn-lt"/>
                <a:ea typeface="+mn-ea"/>
                <a:cs typeface="+mn-cs"/>
                <a:sym typeface="Calibri"/>
              </a:defRPr>
            </a:pPr>
          </a:p>
          <a:p>
            <a:pPr xmlns:a="http://schemas.openxmlformats.org/drawingml/2006/main">
              <a:defRPr b="1" sz="2400">
                <a:latin typeface="+mn-lt"/>
                <a:ea typeface="+mn-ea"/>
                <a:cs typeface="+mn-cs"/>
                <a:sym typeface="Calibri"/>
              </a:defRPr>
            </a:pPr>
            <a:r xmlns:a="http://schemas.openxmlformats.org/drawingml/2006/main">
              <a:t>2.3. Центральна провідникова (регіонарна)</a:t>
            </a:r>
          </a:p>
          <a:p>
            <a:pPr xmlns:a="http://schemas.openxmlformats.org/drawingml/2006/main">
              <a:defRPr sz="2400">
                <a:latin typeface="+mn-lt"/>
                <a:ea typeface="+mn-ea"/>
                <a:cs typeface="+mn-cs"/>
                <a:sym typeface="Calibri"/>
              </a:defRPr>
            </a:pPr>
            <a:r xmlns:a="http://schemas.openxmlformats.org/drawingml/2006/main">
              <a:t>2.3.1. Анестезія II гілки nt</a:t>
            </a:r>
          </a:p>
          <a:p>
            <a:pPr xmlns:a="http://schemas.openxmlformats.org/drawingml/2006/main">
              <a:defRPr sz="2400">
                <a:latin typeface="+mn-lt"/>
                <a:ea typeface="+mn-ea"/>
                <a:cs typeface="+mn-cs"/>
                <a:sym typeface="Calibri"/>
              </a:defRPr>
            </a:pPr>
            <a:r xmlns:a="http://schemas.openxmlformats.org/drawingml/2006/main">
              <a:t>2..2. Анестезія III гілки nt</a:t>
            </a:r>
          </a:p>
        </p:txBody>
      </p:sp>
      <p:sp>
        <p:nvSpPr>
          <p:cNvPr id="166" name="Прямоугольник 2"/>
          <p:cNvSpPr txBox="1"/>
          <p:nvPr/>
        </p:nvSpPr>
        <p:spPr>
          <a:xfrm>
            <a:off x="2025431" y="97468"/>
            <a:ext cx="5503598" cy="44475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b="1" sz="2800">
                <a:latin typeface="+mn-lt"/>
                <a:ea typeface="+mn-ea"/>
                <a:cs typeface="+mn-cs"/>
                <a:sym typeface="Calibri"/>
              </a:defRPr>
            </a:lvl1pPr>
          </a:lstStyle>
          <a:p>
            <a:pPr xmlns:a="http://schemas.openxmlformats.org/drawingml/2006/main"/>
            <a:r xmlns:a="http://schemas.openxmlformats.org/drawingml/2006/main">
              <a:t>Ін'єкційні методи анестезії</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Заголовок 1"/>
          <p:cNvSpPr txBox="1"/>
          <p:nvPr>
            <p:ph type="ctrTitle"/>
          </p:nvPr>
        </p:nvSpPr>
        <p:spPr>
          <a:prstGeom prst="rect">
            <a:avLst/>
          </a:prstGeom>
        </p:spPr>
        <p:txBody>
          <a:bodyPr/>
          <a:lstStyle>
            <a:lvl1pPr>
              <a:defRPr sz="3900">
                <a:solidFill>
                  <a:srgbClr val="0070C0"/>
                </a:solidFill>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ОСНОВНІ ПРИНЦИПИ МІСЦЕВОЇ АНЕСТЕЗІЇ У СТОМАТОЛОГІЇ</a:t>
            </a:r>
          </a:p>
        </p:txBody>
      </p:sp>
      <p:sp>
        <p:nvSpPr>
          <p:cNvPr id="169" name="Подзаголовок 2"/>
          <p:cNvSpPr txBox="1"/>
          <p:nvPr>
            <p:ph type="subTitle" sz="quarter" idx="1"/>
          </p:nvPr>
        </p:nvSpPr>
        <p:spPr>
          <a:prstGeom prst="rect">
            <a:avLst/>
          </a:prstGeom>
        </p:spPr>
        <p:txBody>
          <a:bodyPr/>
          <a:lstStyle>
            <a:lvl1pPr>
              <a:defRPr>
                <a:solidFill>
                  <a:srgbClr val="0070C0"/>
                </a:solidFill>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ІНСТРУМЕНТИ І ПРИСТРОЇ ДЛЯ МІСЦЕВОЇ АНЕСТЕЗІЇ</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Заголовок 1"/>
          <p:cNvSpPr txBox="1"/>
          <p:nvPr>
            <p:ph type="ctrTitle"/>
          </p:nvPr>
        </p:nvSpPr>
        <p:spPr>
          <a:prstGeom prst="rect">
            <a:avLst/>
          </a:prstGeom>
        </p:spPr>
        <p:txBody>
          <a:bodyPr/>
          <a:lstStyle/>
          <a:p>
            <a:pPr xmlns:a="http://schemas.openxmlformats.org/drawingml/2006/main"/>
            <a:r xmlns:a="http://schemas.openxmlformats.org/drawingml/2006/main">
              <a:t>ШПРИЦІ ДЛЯ МІСЦЕВОЇ АНЕСТЕЗІЇ</a:t>
            </a:r>
          </a:p>
        </p:txBody>
      </p:sp>
      <p:sp>
        <p:nvSpPr>
          <p:cNvPr id="172" name="Подзаголовок 2"/>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Прямоугольник 2"/>
          <p:cNvSpPr txBox="1"/>
          <p:nvPr/>
        </p:nvSpPr>
        <p:spPr>
          <a:xfrm>
            <a:off x="297238" y="260648"/>
            <a:ext cx="8549524" cy="6489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447675" algn="just">
              <a:defRPr sz="2800">
                <a:latin typeface="+mn-lt"/>
                <a:ea typeface="+mn-ea"/>
                <a:cs typeface="+mn-cs"/>
                <a:sym typeface="Calibri"/>
              </a:defRPr>
            </a:pPr>
            <a:r xmlns:a="http://schemas.openxmlformats.org/drawingml/2006/main">
              <a:t>Шприц повинен забезпечувати тимчасове розміщення розчину, що вводиться, вимірювання об'єму введеного розчину і створення необхідного тиску для надходження діючої речовини в тканини.</a:t>
            </a:r>
          </a:p>
          <a:p>
            <a:pPr xmlns:a="http://schemas.openxmlformats.org/drawingml/2006/main" indent="447675" algn="just">
              <a:defRPr sz="2800">
                <a:latin typeface="+mn-lt"/>
                <a:ea typeface="+mn-ea"/>
                <a:cs typeface="+mn-cs"/>
                <a:sym typeface="Calibri"/>
              </a:defRPr>
            </a:pPr>
            <a:r xmlns:a="http://schemas.openxmlformats.org/drawingml/2006/main">
              <a:t>До переваг карпульних шприців можна віднести: простоту та зручність у використанні, наявність гострих та тонких одноразових голок різного розміру та діаметру, естетичний вигляд, здатність розвинути великий гідродинамічний тиск, можливість провести аспіраційну пробу, легке проведення антисептичної обробки.</a:t>
            </a:r>
          </a:p>
          <a:p>
            <a:pPr xmlns:a="http://schemas.openxmlformats.org/drawingml/2006/main" indent="447675" algn="just">
              <a:defRPr sz="2800">
                <a:latin typeface="+mn-lt"/>
                <a:ea typeface="+mn-ea"/>
                <a:cs typeface="+mn-cs"/>
                <a:sym typeface="Calibri"/>
              </a:defRPr>
            </a:pPr>
            <a:r xmlns:a="http://schemas.openxmlformats.org/drawingml/2006/main">
              <a:t>Існують багаторазові шприци з антикорозійного металу та одноразові з пластмаси.</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Прямоугольник 1"/>
          <p:cNvSpPr txBox="1"/>
          <p:nvPr/>
        </p:nvSpPr>
        <p:spPr>
          <a:xfrm>
            <a:off x="290392" y="332655"/>
            <a:ext cx="8549524"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447675" algn="just">
              <a:defRPr sz="2800">
                <a:latin typeface="+mn-lt"/>
                <a:ea typeface="+mn-ea"/>
                <a:cs typeface="+mn-cs"/>
                <a:sym typeface="Calibri"/>
              </a:defRPr>
            </a:pPr>
            <a:r xmlns:a="http://schemas.openxmlformats.org/drawingml/2006/main">
              <a:t>3) знімний наконечник з ніпелем для накручування голки;</a:t>
            </a:r>
          </a:p>
          <a:p>
            <a:pPr xmlns:a="http://schemas.openxmlformats.org/drawingml/2006/main" indent="447675" algn="just">
              <a:defRPr sz="2800">
                <a:latin typeface="+mn-lt"/>
                <a:ea typeface="+mn-ea"/>
                <a:cs typeface="+mn-cs"/>
                <a:sym typeface="Calibri"/>
              </a:defRPr>
            </a:pPr>
            <a:r xmlns:a="http://schemas.openxmlformats.org/drawingml/2006/main">
              <a:t>4) шток (поршень) із гострим наконечником (плунжером) для фіксації у гумовій частині карпули під час проведення аспіраційної проби або без нього.</a:t>
            </a:r>
          </a:p>
        </p:txBody>
      </p:sp>
      <p:pic>
        <p:nvPicPr>
          <p:cNvPr id="177" name="Рисунок 6" descr="Рисунок 6"/>
          <p:cNvPicPr>
            <a:picLocks noChangeAspect="1"/>
          </p:cNvPicPr>
          <p:nvPr/>
        </p:nvPicPr>
        <p:blipFill>
          <a:blip r:embed="rId2">
            <a:extLst/>
          </a:blip>
          <a:srcRect l="0" t="4430" r="5878" b="6298"/>
          <a:stretch>
            <a:fillRect/>
          </a:stretch>
        </p:blipFill>
        <p:spPr>
          <a:xfrm>
            <a:off x="1040208" y="3502755"/>
            <a:ext cx="4443416" cy="1627190"/>
          </a:xfrm>
          <a:prstGeom prst="rect">
            <a:avLst/>
          </a:prstGeom>
          <a:ln w="12700">
            <a:miter lim="400000"/>
          </a:ln>
        </p:spPr>
      </p:pic>
      <p:pic>
        <p:nvPicPr>
          <p:cNvPr id="178" name="Рисунок 7" descr="Рисунок 7"/>
          <p:cNvPicPr>
            <a:picLocks noChangeAspect="1"/>
          </p:cNvPicPr>
          <p:nvPr/>
        </p:nvPicPr>
        <p:blipFill>
          <a:blip r:embed="rId3">
            <a:extLst/>
          </a:blip>
          <a:stretch>
            <a:fillRect/>
          </a:stretch>
        </p:blipFill>
        <p:spPr>
          <a:xfrm>
            <a:off x="4139010" y="4726718"/>
            <a:ext cx="4175127" cy="1544639"/>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0" name="Picture 2" descr="Picture 2"/>
          <p:cNvPicPr>
            <a:picLocks noChangeAspect="1"/>
          </p:cNvPicPr>
          <p:nvPr/>
        </p:nvPicPr>
        <p:blipFill>
          <a:blip r:embed="rId2">
            <a:extLst/>
          </a:blip>
          <a:stretch>
            <a:fillRect/>
          </a:stretch>
        </p:blipFill>
        <p:spPr>
          <a:xfrm>
            <a:off x="251518" y="260647"/>
            <a:ext cx="3898291" cy="3816426"/>
          </a:xfrm>
          <a:prstGeom prst="rect">
            <a:avLst/>
          </a:prstGeom>
          <a:ln w="12700">
            <a:miter lim="400000"/>
          </a:ln>
        </p:spPr>
      </p:pic>
      <p:sp>
        <p:nvSpPr>
          <p:cNvPr id="181" name="Прямоугольник 1"/>
          <p:cNvSpPr txBox="1"/>
          <p:nvPr/>
        </p:nvSpPr>
        <p:spPr>
          <a:xfrm>
            <a:off x="4401694" y="274518"/>
            <a:ext cx="4517075" cy="5194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Важлива деталь карпульного шприца, що забезпечує проведення аспіраційної проби – плунжер. Він вводиться в ретенційне вилучення поршня карпули і міцно фіксує поршень. При відтягуванні кільця ін'єктора назад плунжер разом з поршнем карпули змішається позаду, створюючи негативний тиск і</a:t>
            </a:r>
          </a:p>
        </p:txBody>
      </p:sp>
      <p:sp>
        <p:nvSpPr>
          <p:cNvPr id="182" name="Прямоугольник 2"/>
          <p:cNvSpPr txBox="1"/>
          <p:nvPr/>
        </p:nvSpPr>
        <p:spPr>
          <a:xfrm>
            <a:off x="297238" y="4221089"/>
            <a:ext cx="3806852" cy="120938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i="1">
                <a:latin typeface="+mn-lt"/>
                <a:ea typeface="+mn-ea"/>
                <a:cs typeface="+mn-cs"/>
                <a:sym typeface="Calibri"/>
              </a:defRPr>
            </a:pPr>
            <a:r xmlns:a="http://schemas.openxmlformats.org/drawingml/2006/main">
              <a:t>Плунжери карпульних ін'єкторів призначені для проведення аспіраційної проби.</a:t>
            </a:r>
          </a:p>
          <a:p>
            <a:pPr xmlns:a="http://schemas.openxmlformats.org/drawingml/2006/main" algn="ctr">
              <a:defRPr i="1">
                <a:latin typeface="+mn-lt"/>
                <a:ea typeface="+mn-ea"/>
                <a:cs typeface="+mn-cs"/>
                <a:sym typeface="Calibri"/>
              </a:defRPr>
            </a:pPr>
            <a:r xmlns:a="http://schemas.openxmlformats.org/drawingml/2006/main">
              <a:t>а - "штопор"; б - «якір».</a:t>
            </a:r>
          </a:p>
        </p:txBody>
      </p:sp>
      <p:sp>
        <p:nvSpPr>
          <p:cNvPr id="183" name="Прямоугольник 3"/>
          <p:cNvSpPr txBox="1"/>
          <p:nvPr/>
        </p:nvSpPr>
        <p:spPr>
          <a:xfrm>
            <a:off x="330775" y="5421418"/>
            <a:ext cx="8515986" cy="1308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забезпечуючи аспіраційний ефект. За формою плунжери можуть бути різної форми: якореподібний, стрілоподібний, штопор.</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5" name="Рисунок 5" descr="Рисунок 5"/>
          <p:cNvPicPr>
            <a:picLocks noChangeAspect="1"/>
          </p:cNvPicPr>
          <p:nvPr/>
        </p:nvPicPr>
        <p:blipFill>
          <a:blip r:embed="rId2">
            <a:extLst/>
          </a:blip>
          <a:stretch>
            <a:fillRect/>
          </a:stretch>
        </p:blipFill>
        <p:spPr>
          <a:xfrm>
            <a:off x="284287" y="2536868"/>
            <a:ext cx="4575746" cy="1568336"/>
          </a:xfrm>
          <a:prstGeom prst="rect">
            <a:avLst/>
          </a:prstGeom>
          <a:ln w="12700">
            <a:miter lim="400000"/>
          </a:ln>
        </p:spPr>
      </p:pic>
      <p:sp>
        <p:nvSpPr>
          <p:cNvPr id="186" name="Прямоугольник 2"/>
          <p:cNvSpPr txBox="1"/>
          <p:nvPr/>
        </p:nvSpPr>
        <p:spPr>
          <a:xfrm>
            <a:off x="262958" y="260647"/>
            <a:ext cx="8549524" cy="260226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447675" algn="just">
              <a:defRPr sz="2400">
                <a:latin typeface="+mn-lt"/>
                <a:ea typeface="+mn-ea"/>
                <a:cs typeface="+mn-cs"/>
                <a:sym typeface="Calibri"/>
              </a:defRPr>
            </a:pPr>
            <a:r xmlns:a="http://schemas.openxmlformats.org/drawingml/2006/main">
              <a:t>Залежно від способу фіксації карпули розрізняють шприци: пружинні, блокоподібні, байонетні та шприци для проведення інтралігаментарної анестезії.</a:t>
            </a:r>
          </a:p>
          <a:p>
            <a:pPr xmlns:a="http://schemas.openxmlformats.org/drawingml/2006/main" indent="447675" algn="just">
              <a:defRPr sz="2400">
                <a:latin typeface="+mn-lt"/>
                <a:ea typeface="+mn-ea"/>
                <a:cs typeface="+mn-cs"/>
                <a:sym typeface="Calibri"/>
              </a:defRPr>
            </a:pPr>
            <a:r xmlns:a="http://schemas.openxmlformats.org/drawingml/2006/main">
              <a:t>Пружинний фіксуючий пристрій дозволяє розмістити карпулу у шприці після відтягування штока, який під дією пружини повертається на своє місце та затискає карпулу.</a:t>
            </a:r>
          </a:p>
        </p:txBody>
      </p:sp>
      <p:pic>
        <p:nvPicPr>
          <p:cNvPr id="187" name="Рисунок 4" descr="Рисунок 4"/>
          <p:cNvPicPr>
            <a:picLocks noChangeAspect="1"/>
          </p:cNvPicPr>
          <p:nvPr/>
        </p:nvPicPr>
        <p:blipFill>
          <a:blip r:embed="rId3">
            <a:extLst/>
          </a:blip>
          <a:srcRect l="0" t="20415" r="0" b="10355"/>
          <a:stretch>
            <a:fillRect/>
          </a:stretch>
        </p:blipFill>
        <p:spPr>
          <a:xfrm>
            <a:off x="5149577" y="2438804"/>
            <a:ext cx="3689623" cy="1625940"/>
          </a:xfrm>
          <a:prstGeom prst="rect">
            <a:avLst/>
          </a:prstGeom>
          <a:ln w="12700">
            <a:miter lim="400000"/>
          </a:ln>
        </p:spPr>
      </p:pic>
      <p:pic>
        <p:nvPicPr>
          <p:cNvPr id="188" name="Рисунок 5" descr="Рисунок 5"/>
          <p:cNvPicPr>
            <a:picLocks noChangeAspect="1"/>
          </p:cNvPicPr>
          <p:nvPr/>
        </p:nvPicPr>
        <p:blipFill>
          <a:blip r:embed="rId4">
            <a:extLst/>
          </a:blip>
          <a:stretch>
            <a:fillRect/>
          </a:stretch>
        </p:blipFill>
        <p:spPr>
          <a:xfrm>
            <a:off x="284287" y="4653136"/>
            <a:ext cx="3740931" cy="2016003"/>
          </a:xfrm>
          <a:prstGeom prst="rect">
            <a:avLst/>
          </a:prstGeom>
          <a:ln w="12700">
            <a:miter lim="400000"/>
          </a:ln>
        </p:spPr>
      </p:pic>
      <p:pic>
        <p:nvPicPr>
          <p:cNvPr id="189" name="Рисунок 4" descr="Рисунок 4"/>
          <p:cNvPicPr>
            <a:picLocks noChangeAspect="1"/>
          </p:cNvPicPr>
          <p:nvPr/>
        </p:nvPicPr>
        <p:blipFill>
          <a:blip r:embed="rId5">
            <a:extLst/>
          </a:blip>
          <a:stretch>
            <a:fillRect/>
          </a:stretch>
        </p:blipFill>
        <p:spPr>
          <a:xfrm>
            <a:off x="5183782" y="4625666"/>
            <a:ext cx="3377232" cy="1755138"/>
          </a:xfrm>
          <a:prstGeom prst="rect">
            <a:avLst/>
          </a:prstGeom>
          <a:ln w="12700">
            <a:miter lim="400000"/>
          </a:ln>
        </p:spPr>
      </p:pic>
      <p:sp>
        <p:nvSpPr>
          <p:cNvPr id="190" name="Прямоугольник 8"/>
          <p:cNvSpPr txBox="1"/>
          <p:nvPr/>
        </p:nvSpPr>
        <p:spPr>
          <a:xfrm>
            <a:off x="5806016" y="6349971"/>
            <a:ext cx="2063759" cy="333086"/>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b="1">
                <a:latin typeface="+mn-lt"/>
                <a:ea typeface="+mn-ea"/>
                <a:cs typeface="+mn-cs"/>
                <a:sym typeface="Calibri"/>
              </a:defRPr>
            </a:lvl1pPr>
          </a:lstStyle>
          <a:p>
            <a:pPr xmlns:a="http://schemas.openxmlformats.org/drawingml/2006/main"/>
            <a:r xmlns:a="http://schemas.openxmlformats.org/drawingml/2006/main">
              <a:t>Байонетний шприц</a:t>
            </a:r>
          </a:p>
        </p:txBody>
      </p:sp>
      <p:sp>
        <p:nvSpPr>
          <p:cNvPr id="191" name="Прямоугольник 9"/>
          <p:cNvSpPr txBox="1"/>
          <p:nvPr/>
        </p:nvSpPr>
        <p:spPr>
          <a:xfrm>
            <a:off x="5625832" y="4071669"/>
            <a:ext cx="2221033" cy="333086"/>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b="1">
                <a:latin typeface="+mn-lt"/>
                <a:ea typeface="+mn-ea"/>
                <a:cs typeface="+mn-cs"/>
                <a:sym typeface="Calibri"/>
              </a:defRPr>
            </a:lvl1pPr>
          </a:lstStyle>
          <a:p>
            <a:pPr xmlns:a="http://schemas.openxmlformats.org/drawingml/2006/main"/>
            <a:r xmlns:a="http://schemas.openxmlformats.org/drawingml/2006/main">
              <a:t>Блокоподібний шприц</a:t>
            </a:r>
          </a:p>
        </p:txBody>
      </p:sp>
      <p:sp>
        <p:nvSpPr>
          <p:cNvPr id="192" name="Прямоугольник 10"/>
          <p:cNvSpPr txBox="1"/>
          <p:nvPr/>
        </p:nvSpPr>
        <p:spPr>
          <a:xfrm>
            <a:off x="1315691" y="4256333"/>
            <a:ext cx="2038421" cy="33308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b="1">
                <a:latin typeface="+mn-lt"/>
                <a:ea typeface="+mn-ea"/>
                <a:cs typeface="+mn-cs"/>
                <a:sym typeface="Calibri"/>
              </a:defRPr>
            </a:lvl1pPr>
          </a:lstStyle>
          <a:p>
            <a:pPr xmlns:a="http://schemas.openxmlformats.org/drawingml/2006/main"/>
            <a:r xmlns:a="http://schemas.openxmlformats.org/drawingml/2006/main">
              <a:t>Пружинний шприц</a:t>
            </a:r>
          </a:p>
        </p:txBody>
      </p:sp>
      <p:sp>
        <p:nvSpPr>
          <p:cNvPr id="193" name="Прямоугольник 12"/>
          <p:cNvSpPr txBox="1"/>
          <p:nvPr/>
        </p:nvSpPr>
        <p:spPr>
          <a:xfrm>
            <a:off x="2385471" y="5169540"/>
            <a:ext cx="2698618" cy="91728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a:latin typeface="+mn-lt"/>
                <a:ea typeface="+mn-ea"/>
                <a:cs typeface="+mn-cs"/>
                <a:sym typeface="Calibri"/>
              </a:defRPr>
            </a:lvl1pPr>
          </a:lstStyle>
          <a:p>
            <a:pPr xmlns:a="http://schemas.openxmlformats.org/drawingml/2006/main"/>
            <a:r xmlns:a="http://schemas.openxmlformats.org/drawingml/2006/main">
              <a:t>Шприц для інтралігаментарної анестезії</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Прямоугольник 1"/>
          <p:cNvSpPr txBox="1"/>
          <p:nvPr/>
        </p:nvSpPr>
        <p:spPr>
          <a:xfrm>
            <a:off x="297238" y="332656"/>
            <a:ext cx="8549524" cy="5194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При введенні розчинів анестетиків у щільні тканини зубощелепної системи (при інтралігаментарній/інтрасептальній/внутрішньокістковій анестезіях) шприци повинні забезпечувати створення значно більшого тиску, ніж при підшкірних ін'єкціях. конструкції передача м'язового зусилля лікаря для пересування штока</a:t>
            </a:r>
          </a:p>
          <a:p>
            <a:pPr xmlns:a="http://schemas.openxmlformats.org/drawingml/2006/main" algn="just">
              <a:defRPr sz="2800">
                <a:latin typeface="+mn-lt"/>
                <a:ea typeface="+mn-ea"/>
                <a:cs typeface="+mn-cs"/>
                <a:sym typeface="Calibri"/>
              </a:defRPr>
            </a:pPr>
            <a:r xmlns:a="http://schemas.openxmlformats.org/drawingml/2006/main">
              <a:t>опосередковується важільним</a:t>
            </a:r>
          </a:p>
          <a:p>
            <a:pPr xmlns:a="http://schemas.openxmlformats.org/drawingml/2006/main" algn="just">
              <a:defRPr sz="2800">
                <a:latin typeface="+mn-lt"/>
                <a:ea typeface="+mn-ea"/>
                <a:cs typeface="+mn-cs"/>
                <a:sym typeface="Calibri"/>
              </a:defRPr>
            </a:pPr>
            <a:r xmlns:a="http://schemas.openxmlformats.org/drawingml/2006/main">
              <a:t>механізмом, що збільшує</a:t>
            </a:r>
          </a:p>
          <a:p>
            <a:pPr xmlns:a="http://schemas.openxmlformats.org/drawingml/2006/main" algn="just">
              <a:defRPr sz="2800">
                <a:latin typeface="+mn-lt"/>
                <a:ea typeface="+mn-ea"/>
                <a:cs typeface="+mn-cs"/>
                <a:sym typeface="Calibri"/>
              </a:defRPr>
            </a:pPr>
            <a:r xmlns:a="http://schemas.openxmlformats.org/drawingml/2006/main">
              <a:t>тиск у кілька разів.</a:t>
            </a:r>
          </a:p>
        </p:txBody>
      </p:sp>
      <p:pic>
        <p:nvPicPr>
          <p:cNvPr id="196" name="Picture 2" descr="Picture 2"/>
          <p:cNvPicPr>
            <a:picLocks noChangeAspect="1"/>
          </p:cNvPicPr>
          <p:nvPr/>
        </p:nvPicPr>
        <p:blipFill>
          <a:blip r:embed="rId2">
            <a:extLst/>
          </a:blip>
          <a:stretch>
            <a:fillRect/>
          </a:stretch>
        </p:blipFill>
        <p:spPr>
          <a:xfrm>
            <a:off x="5249050" y="4365104"/>
            <a:ext cx="3736977" cy="2017715"/>
          </a:xfrm>
          <a:prstGeom prst="rect">
            <a:avLst/>
          </a:prstGeom>
          <a:ln w="12700">
            <a:miter lim="400000"/>
          </a:ln>
        </p:spPr>
      </p:pic>
      <p:sp>
        <p:nvSpPr>
          <p:cNvPr id="197" name="Прямоугольник 3"/>
          <p:cNvSpPr txBox="1"/>
          <p:nvPr/>
        </p:nvSpPr>
        <p:spPr>
          <a:xfrm>
            <a:off x="441255" y="5877272"/>
            <a:ext cx="4185314" cy="62518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r">
              <a:defRPr i="1">
                <a:latin typeface="+mn-lt"/>
                <a:ea typeface="+mn-ea"/>
                <a:cs typeface="+mn-cs"/>
                <a:sym typeface="Calibri"/>
              </a:defRPr>
            </a:lvl1pPr>
          </a:lstStyle>
          <a:p>
            <a:pPr xmlns:a="http://schemas.openxmlformats.org/drawingml/2006/main"/>
            <a:r xmlns:a="http://schemas.openxmlformats.org/drawingml/2006/main">
              <a:t>Шприц для інтралігаментарної анестезії</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Прямоугольник 1"/>
          <p:cNvSpPr txBox="1"/>
          <p:nvPr/>
        </p:nvSpPr>
        <p:spPr>
          <a:xfrm>
            <a:off x="297238" y="332656"/>
            <a:ext cx="8549524" cy="6489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При створенні високого тиску існує небезпека зісковзування голки з адаптера, на якому у звичайних шприцах вона утримувалася лише за рахунок тертя. Тому виникла потреба у більш надійному кріпленні голки до шприца. Для цього на адаптері стоматологічних шприців робиться різьблення, на яке нагвинчується втулка голки. Втулки голок та адаптер шприца можуть мати як метричний, так і дюймовий розмір різьблення. При розбіжності розмірів різьблення голка може зірватися, що відбувається під час ін'єкції, і призвести до розвитку тяжких ускладнень у пацієнта. Тому питанню збігу розмірів різьблення адаптера шприца і втулки голки необхідно приділяти пильну увагу при використанні.</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Заголовок 1"/>
          <p:cNvSpPr txBox="1"/>
          <p:nvPr>
            <p:ph type="ctrTitle"/>
          </p:nvPr>
        </p:nvSpPr>
        <p:spPr>
          <a:prstGeom prst="rect">
            <a:avLst/>
          </a:prstGeom>
        </p:spPr>
        <p:txBody>
          <a:bodyPr/>
          <a:lstStyle>
            <a:lvl1pPr>
              <a:defRPr>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КАРПУЛА, ПРИСТРІЙ І ОСОБЛИВОСТІ</a:t>
            </a:r>
          </a:p>
        </p:txBody>
      </p:sp>
      <p:sp>
        <p:nvSpPr>
          <p:cNvPr id="202" name="Подзаголовок 2"/>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4" name="Picture 10" descr="Picture 10"/>
          <p:cNvPicPr>
            <a:picLocks noChangeAspect="1"/>
          </p:cNvPicPr>
          <p:nvPr/>
        </p:nvPicPr>
        <p:blipFill>
          <a:blip r:embed="rId2">
            <a:extLst/>
          </a:blip>
          <a:srcRect l="10650" t="11076" r="10418" b="4380"/>
          <a:stretch>
            <a:fillRect/>
          </a:stretch>
        </p:blipFill>
        <p:spPr>
          <a:xfrm>
            <a:off x="89678" y="4376808"/>
            <a:ext cx="1989059" cy="2130459"/>
          </a:xfrm>
          <a:prstGeom prst="rect">
            <a:avLst/>
          </a:prstGeom>
          <a:ln w="12700">
            <a:miter lim="400000"/>
          </a:ln>
        </p:spPr>
      </p:pic>
      <p:sp>
        <p:nvSpPr>
          <p:cNvPr id="205" name="Прямоугольник 1"/>
          <p:cNvSpPr txBox="1"/>
          <p:nvPr/>
        </p:nvSpPr>
        <p:spPr>
          <a:xfrm>
            <a:off x="297238" y="260647"/>
            <a:ext cx="8549524" cy="297056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442912" algn="just">
              <a:defRPr sz="2400">
                <a:latin typeface="+mn-lt"/>
                <a:ea typeface="+mn-ea"/>
                <a:cs typeface="+mn-cs"/>
                <a:sym typeface="Calibri"/>
              </a:defRPr>
            </a:pPr>
            <a:r xmlns:a="http://schemas.openxmlformats.org/drawingml/2006/main">
              <a:t>Карпули укладаються в металевий контейнер (50 шт) або пластикову упаковку - блістер (10 шт).</a:t>
            </a:r>
          </a:p>
          <a:p>
            <a:pPr xmlns:a="http://schemas.openxmlformats.org/drawingml/2006/main" indent="442912" algn="just">
              <a:defRPr sz="2400">
                <a:latin typeface="+mn-lt"/>
                <a:ea typeface="+mn-ea"/>
                <a:cs typeface="+mn-cs"/>
                <a:sym typeface="Calibri"/>
              </a:defRPr>
            </a:pPr>
            <a:r xmlns:a="http://schemas.openxmlformats.org/drawingml/2006/main">
              <a:t>Зазвичай 50 карпул не можна використовувати протягом одного дня. Крім того, при зберіганні напівпорожнього металевого контейнера можливе пошкодження незакріплених карпул, що знаходяться в ньому. З іншого боку, контейнерне пакування в банки з теплоізолюючим матеріалом може захистити анестетики від різкого перепаду температур.</a:t>
            </a:r>
          </a:p>
        </p:txBody>
      </p:sp>
      <p:pic>
        <p:nvPicPr>
          <p:cNvPr id="206" name="Picture 2" descr="Picture 2"/>
          <p:cNvPicPr>
            <a:picLocks noChangeAspect="1"/>
          </p:cNvPicPr>
          <p:nvPr/>
        </p:nvPicPr>
        <p:blipFill>
          <a:blip r:embed="rId3">
            <a:extLst/>
          </a:blip>
          <a:stretch>
            <a:fillRect/>
          </a:stretch>
        </p:blipFill>
        <p:spPr>
          <a:xfrm rot="5400000">
            <a:off x="6581108" y="4133650"/>
            <a:ext cx="2952330" cy="1687047"/>
          </a:xfrm>
          <a:prstGeom prst="rect">
            <a:avLst/>
          </a:prstGeom>
          <a:ln w="12700">
            <a:miter lim="400000"/>
          </a:ln>
        </p:spPr>
      </p:pic>
      <p:pic>
        <p:nvPicPr>
          <p:cNvPr id="207" name="Picture 8" descr="Picture 8"/>
          <p:cNvPicPr>
            <a:picLocks noChangeAspect="1"/>
          </p:cNvPicPr>
          <p:nvPr/>
        </p:nvPicPr>
        <p:blipFill>
          <a:blip r:embed="rId4">
            <a:extLst/>
          </a:blip>
          <a:srcRect l="20438" t="0" r="18609" b="0"/>
          <a:stretch>
            <a:fillRect/>
          </a:stretch>
        </p:blipFill>
        <p:spPr>
          <a:xfrm>
            <a:off x="1907702" y="3717032"/>
            <a:ext cx="1727229" cy="1934137"/>
          </a:xfrm>
          <a:prstGeom prst="rect">
            <a:avLst/>
          </a:prstGeom>
          <a:ln w="12700">
            <a:miter lim="400000"/>
          </a:ln>
        </p:spPr>
      </p:pic>
      <p:pic>
        <p:nvPicPr>
          <p:cNvPr id="208" name="Picture 11" descr="Picture 11"/>
          <p:cNvPicPr>
            <a:picLocks noChangeAspect="1"/>
          </p:cNvPicPr>
          <p:nvPr/>
        </p:nvPicPr>
        <p:blipFill>
          <a:blip r:embed="rId5">
            <a:extLst/>
          </a:blip>
          <a:stretch>
            <a:fillRect/>
          </a:stretch>
        </p:blipFill>
        <p:spPr>
          <a:xfrm>
            <a:off x="3779911" y="4419551"/>
            <a:ext cx="3272672" cy="2078147"/>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Прямоугольник 1"/>
          <p:cNvSpPr txBox="1"/>
          <p:nvPr/>
        </p:nvSpPr>
        <p:spPr>
          <a:xfrm>
            <a:off x="297238" y="260648"/>
            <a:ext cx="8549524"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Карпули мають різне колірне маркування залежно від анестетика, що міститься в ній. Деякі фірми-виробники випускають карпули, написи на яких нанесені різним кольором, залежно від вмісту вазоконстриктора. Наприклад, карпули Ультракаїну ДС з 1:200000 концентрацією адреналіну зелені, а Ультракаїну ДС форте з концентрацією 1:100000 – сині.</a:t>
            </a:r>
          </a:p>
        </p:txBody>
      </p:sp>
      <p:pic>
        <p:nvPicPr>
          <p:cNvPr id="211" name="Picture 4" descr="Picture 4"/>
          <p:cNvPicPr>
            <a:picLocks noChangeAspect="1"/>
          </p:cNvPicPr>
          <p:nvPr/>
        </p:nvPicPr>
        <p:blipFill>
          <a:blip r:embed="rId2">
            <a:extLst/>
          </a:blip>
          <a:stretch>
            <a:fillRect/>
          </a:stretch>
        </p:blipFill>
        <p:spPr>
          <a:xfrm>
            <a:off x="395536" y="3933056"/>
            <a:ext cx="3788382" cy="2609247"/>
          </a:xfrm>
          <a:prstGeom prst="rect">
            <a:avLst/>
          </a:prstGeom>
          <a:ln w="12700">
            <a:miter lim="400000"/>
          </a:ln>
        </p:spPr>
      </p:pic>
      <p:pic>
        <p:nvPicPr>
          <p:cNvPr id="212" name="Picture 6" descr="Picture 6"/>
          <p:cNvPicPr>
            <a:picLocks noChangeAspect="1"/>
          </p:cNvPicPr>
          <p:nvPr/>
        </p:nvPicPr>
        <p:blipFill>
          <a:blip r:embed="rId3">
            <a:extLst/>
          </a:blip>
          <a:stretch>
            <a:fillRect/>
          </a:stretch>
        </p:blipFill>
        <p:spPr>
          <a:xfrm>
            <a:off x="4644008" y="3811816"/>
            <a:ext cx="3884715" cy="2609248"/>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Заголовок 1"/>
          <p:cNvSpPr txBox="1"/>
          <p:nvPr>
            <p:ph type="ctrTitle"/>
          </p:nvPr>
        </p:nvSpPr>
        <p:spPr>
          <a:prstGeom prst="rect">
            <a:avLst/>
          </a:prstGeom>
        </p:spPr>
        <p:txBody>
          <a:bodyPr/>
          <a:lstStyle>
            <a:lvl1pPr>
              <a:defRPr sz="3900">
                <a:solidFill>
                  <a:srgbClr val="0070C0"/>
                </a:solidFill>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ОСНОВНІ ПРИНЦИПИ МІСЦЕВОЇ АНЕСТЕЗІЇ У СТОМАТОЛОГІЇ</a:t>
            </a:r>
          </a:p>
        </p:txBody>
      </p:sp>
      <p:sp>
        <p:nvSpPr>
          <p:cNvPr id="215" name="Подзаголовок 2"/>
          <p:cNvSpPr txBox="1"/>
          <p:nvPr>
            <p:ph type="subTitle" sz="quarter" idx="1"/>
          </p:nvPr>
        </p:nvSpPr>
        <p:spPr>
          <a:prstGeom prst="rect">
            <a:avLst/>
          </a:prstGeom>
        </p:spPr>
        <p:txBody>
          <a:bodyPr/>
          <a:lstStyle>
            <a:lvl1pPr>
              <a:defRPr>
                <a:solidFill>
                  <a:srgbClr val="0070C0"/>
                </a:solidFill>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ІНФІЛЬТРАЦІЙНА АНЕСТЕЗІЯ</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Прямоугольник 1"/>
          <p:cNvSpPr txBox="1"/>
          <p:nvPr/>
        </p:nvSpPr>
        <p:spPr>
          <a:xfrm>
            <a:off x="297238" y="260648"/>
            <a:ext cx="8549524" cy="4762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447675" algn="just">
              <a:defRPr sz="2800">
                <a:latin typeface="+mn-lt"/>
                <a:ea typeface="+mn-ea"/>
                <a:cs typeface="+mn-cs"/>
                <a:sym typeface="Calibri"/>
              </a:defRPr>
            </a:pPr>
            <a:r xmlns:a="http://schemas.openxmlformats.org/drawingml/2006/main">
              <a:t>Інфільтраційна анестезія ( </a:t>
            </a:r>
            <a:r xmlns:a="http://schemas.openxmlformats.org/drawingml/2006/main">
              <a:rPr i="1"/>
              <a:t>лат. infiltratio - просочене </a:t>
            </a:r>
            <a:r xmlns:a="http://schemas.openxmlformats.org/drawingml/2006/main">
              <a:t>) здійснюється просочуванням глибоких шарів тканин анестезуючим розчином, що вводиться через ін'єкційну голку.</a:t>
            </a:r>
          </a:p>
          <a:p>
            <a:pPr xmlns:a="http://schemas.openxmlformats.org/drawingml/2006/main" indent="447675" algn="just">
              <a:defRPr sz="2800">
                <a:latin typeface="+mn-lt"/>
                <a:ea typeface="+mn-ea"/>
                <a:cs typeface="+mn-cs"/>
                <a:sym typeface="Calibri"/>
              </a:defRPr>
            </a:pPr>
            <a:r xmlns:a="http://schemas.openxmlformats.org/drawingml/2006/main">
              <a:t>Область анестезії в цьому випадку обмежена областю дифузії розчину, що блокує рецептори та периферичні нервові волокна у цих шарах тканин. Найчастіше інфільтраційну анестезію проводять введенням анестезуючого розчину під слизову оболонку, над окістям, внутрішньокістково або в пародонтальні тканини.</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Прямоугольник 1"/>
          <p:cNvSpPr txBox="1"/>
          <p:nvPr/>
        </p:nvSpPr>
        <p:spPr>
          <a:xfrm>
            <a:off x="297238" y="260649"/>
            <a:ext cx="8549524" cy="5194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При оперативних втручаннях на м'яких тканинах обличчя, альвеолярному відростку та інших областях використовується </a:t>
            </a:r>
            <a:r xmlns:a="http://schemas.openxmlformats.org/drawingml/2006/main">
              <a:rPr b="1" i="1"/>
              <a:t>пряме </a:t>
            </a:r>
            <a:r xmlns:a="http://schemas.openxmlformats.org/drawingml/2006/main">
              <a:t>інфільтраційне знеболювання, а при операції видалення зуба та кісткових втручаннях на альвеолярному відростку щелеп - </a:t>
            </a:r>
            <a:r xmlns:a="http://schemas.openxmlformats.org/drawingml/2006/main">
              <a:rPr b="1" i="1"/>
              <a:t>непряме </a:t>
            </a:r>
            <a:r xmlns:a="http://schemas.openxmlformats.org/drawingml/2006/main">
              <a:t>, коли знеболюючий розчин із створеного депо дифундує в глибоко.</a:t>
            </a:r>
          </a:p>
          <a:p>
            <a:pPr xmlns:a="http://schemas.openxmlformats.org/drawingml/2006/main" algn="just">
              <a:defRPr sz="2800">
                <a:latin typeface="+mn-lt"/>
                <a:ea typeface="+mn-ea"/>
                <a:cs typeface="+mn-cs"/>
                <a:sym typeface="Calibri"/>
              </a:defRPr>
            </a:pPr>
            <a:r xmlns:a="http://schemas.openxmlformats.org/drawingml/2006/main">
              <a:t>Таким чином, інфільтраційна анестезія може бути виконана ін'єкцією під слизову оболонку, під окістя, внутрішньокістково (інтрасептально), інтралігаментарно.</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Прямоугольник 1"/>
          <p:cNvSpPr txBox="1"/>
          <p:nvPr/>
        </p:nvSpPr>
        <p:spPr>
          <a:xfrm>
            <a:off x="297238" y="260648"/>
            <a:ext cx="8549524" cy="5626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b="1" sz="2800">
                <a:latin typeface="+mn-lt"/>
                <a:ea typeface="+mn-ea"/>
                <a:cs typeface="+mn-cs"/>
                <a:sym typeface="Calibri"/>
              </a:defRPr>
            </a:pPr>
            <a:r xmlns:a="http://schemas.openxmlformats.org/drawingml/2006/main">
              <a:t>Інфільтраційна анестезія</a:t>
            </a:r>
          </a:p>
          <a:p>
            <a:pPr xmlns:a="http://schemas.openxmlformats.org/drawingml/2006/main" algn="just">
              <a:defRPr sz="2800">
                <a:latin typeface="+mn-lt"/>
                <a:ea typeface="+mn-ea"/>
                <a:cs typeface="+mn-cs"/>
                <a:sym typeface="Calibri"/>
              </a:defRPr>
            </a:pPr>
            <a:r xmlns:a="http://schemas.openxmlformats.org/drawingml/2006/main">
              <a:t>Існує багато різновидів інфільтраційної анестезії зубів за глибиною та місцем уколу:</a:t>
            </a:r>
          </a:p>
          <a:p>
            <a:pPr xmlns:a="http://schemas.openxmlformats.org/drawingml/2006/main" indent="447675">
              <a:defRPr sz="2800">
                <a:latin typeface="+mn-lt"/>
                <a:ea typeface="+mn-ea"/>
                <a:cs typeface="+mn-cs"/>
                <a:sym typeface="Calibri"/>
              </a:defRPr>
            </a:pPr>
            <a:r xmlns:a="http://schemas.openxmlformats.org/drawingml/2006/main">
              <a:t>• </a:t>
            </a:r>
            <a:r xmlns:a="http://schemas.openxmlformats.org/drawingml/2006/main">
              <a:rPr i="1"/>
              <a:t>підслизова;</a:t>
            </a:r>
            <a:endParaRPr xmlns:a="http://schemas.openxmlformats.org/drawingml/2006/main" i="1"/>
          </a:p>
          <a:p>
            <a:pPr xmlns:a="http://schemas.openxmlformats.org/drawingml/2006/main" indent="447675">
              <a:defRPr sz="2800">
                <a:latin typeface="+mn-lt"/>
                <a:ea typeface="+mn-ea"/>
                <a:cs typeface="+mn-cs"/>
                <a:sym typeface="Calibri"/>
              </a:defRPr>
            </a:pPr>
            <a:r xmlns:a="http://schemas.openxmlformats.org/drawingml/2006/main">
              <a:t>• </a:t>
            </a:r>
            <a:r xmlns:a="http://schemas.openxmlformats.org/drawingml/2006/main">
              <a:rPr i="1"/>
              <a:t>піднадкісткова;</a:t>
            </a:r>
            <a:endParaRPr xmlns:a="http://schemas.openxmlformats.org/drawingml/2006/main" i="1"/>
          </a:p>
          <a:p>
            <a:pPr xmlns:a="http://schemas.openxmlformats.org/drawingml/2006/main" indent="447675">
              <a:defRPr sz="2800">
                <a:latin typeface="+mn-lt"/>
                <a:ea typeface="+mn-ea"/>
                <a:cs typeface="+mn-cs"/>
                <a:sym typeface="Calibri"/>
              </a:defRPr>
            </a:pPr>
            <a:r xmlns:a="http://schemas.openxmlformats.org/drawingml/2006/main">
              <a:t>• </a:t>
            </a:r>
            <a:r xmlns:a="http://schemas.openxmlformats.org/drawingml/2006/main">
              <a:rPr i="1"/>
              <a:t>внутрішньопульпарна;</a:t>
            </a:r>
            <a:endParaRPr xmlns:a="http://schemas.openxmlformats.org/drawingml/2006/main" i="1"/>
          </a:p>
          <a:p>
            <a:pPr xmlns:a="http://schemas.openxmlformats.org/drawingml/2006/main" indent="447675">
              <a:defRPr sz="2800">
                <a:latin typeface="+mn-lt"/>
                <a:ea typeface="+mn-ea"/>
                <a:cs typeface="+mn-cs"/>
                <a:sym typeface="Calibri"/>
              </a:defRPr>
            </a:pPr>
            <a:r xmlns:a="http://schemas.openxmlformats.org/drawingml/2006/main">
              <a:t>• </a:t>
            </a:r>
            <a:r xmlns:a="http://schemas.openxmlformats.org/drawingml/2006/main">
              <a:rPr i="1"/>
              <a:t>спонгіозна інтрасептальна;</a:t>
            </a:r>
            <a:endParaRPr xmlns:a="http://schemas.openxmlformats.org/drawingml/2006/main" i="1"/>
          </a:p>
          <a:p>
            <a:pPr xmlns:a="http://schemas.openxmlformats.org/drawingml/2006/main" indent="447675">
              <a:defRPr sz="2800">
                <a:latin typeface="+mn-lt"/>
                <a:ea typeface="+mn-ea"/>
                <a:cs typeface="+mn-cs"/>
                <a:sym typeface="Calibri"/>
              </a:defRPr>
            </a:pPr>
            <a:r xmlns:a="http://schemas.openxmlformats.org/drawingml/2006/main">
              <a:t>• </a:t>
            </a:r>
            <a:r xmlns:a="http://schemas.openxmlformats.org/drawingml/2006/main">
              <a:rPr i="1"/>
              <a:t>спонгіозна інтралігаментарна;</a:t>
            </a:r>
            <a:endParaRPr xmlns:a="http://schemas.openxmlformats.org/drawingml/2006/main" i="1"/>
          </a:p>
          <a:p>
            <a:pPr xmlns:a="http://schemas.openxmlformats.org/drawingml/2006/main" indent="447675">
              <a:defRPr sz="2800">
                <a:latin typeface="+mn-lt"/>
                <a:ea typeface="+mn-ea"/>
                <a:cs typeface="+mn-cs"/>
                <a:sym typeface="Calibri"/>
              </a:defRPr>
            </a:pPr>
            <a:r xmlns:a="http://schemas.openxmlformats.org/drawingml/2006/main">
              <a:t>• </a:t>
            </a:r>
            <a:r xmlns:a="http://schemas.openxmlformats.org/drawingml/2006/main">
              <a:rPr i="1"/>
              <a:t>спонгіозна внутрішньокісткова;</a:t>
            </a:r>
            <a:endParaRPr xmlns:a="http://schemas.openxmlformats.org/drawingml/2006/main" i="1"/>
          </a:p>
          <a:p>
            <a:pPr xmlns:a="http://schemas.openxmlformats.org/drawingml/2006/main" indent="447675">
              <a:defRPr sz="2800">
                <a:latin typeface="+mn-lt"/>
                <a:ea typeface="+mn-ea"/>
                <a:cs typeface="+mn-cs"/>
                <a:sym typeface="Calibri"/>
              </a:defRPr>
            </a:pPr>
            <a:r xmlns:a="http://schemas.openxmlformats.org/drawingml/2006/main">
              <a:t>• </a:t>
            </a:r>
            <a:r xmlns:a="http://schemas.openxmlformats.org/drawingml/2006/main">
              <a:rPr i="1"/>
              <a:t>папілярна.</a:t>
            </a:r>
            <a:endParaRPr xmlns:a="http://schemas.openxmlformats.org/drawingml/2006/main" i="1"/>
          </a:p>
          <a:p>
            <a:pPr xmlns:a="http://schemas.openxmlformats.org/drawingml/2006/main">
              <a:defRPr sz="2800">
                <a:latin typeface="+mn-lt"/>
                <a:ea typeface="+mn-ea"/>
                <a:cs typeface="+mn-cs"/>
                <a:sym typeface="Calibri"/>
              </a:defRPr>
            </a:pPr>
            <a:r xmlns:a="http://schemas.openxmlformats.org/drawingml/2006/main">
              <a:t>Поява анестетиків амідної групи сприяла тому, що інфільтраційна анестезія стала домінуючою в одонтології.</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Прямоугольник 1"/>
          <p:cNvSpPr txBox="1"/>
          <p:nvPr/>
        </p:nvSpPr>
        <p:spPr>
          <a:xfrm>
            <a:off x="297238" y="260648"/>
            <a:ext cx="8549524" cy="5423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b="1" sz="2800">
                <a:latin typeface="+mn-lt"/>
                <a:ea typeface="+mn-ea"/>
                <a:cs typeface="+mn-cs"/>
                <a:sym typeface="Calibri"/>
              </a:defRPr>
            </a:pPr>
            <a:r xmlns:a="http://schemas.openxmlformats.org/drawingml/2006/main">
              <a:t>Переваги інфільтраційного знеболювання</a:t>
            </a:r>
          </a:p>
          <a:p>
            <a:pPr algn="just">
              <a:defRPr sz="1400">
                <a:latin typeface="+mn-lt"/>
                <a:ea typeface="+mn-ea"/>
                <a:cs typeface="+mn-cs"/>
                <a:sym typeface="Calibri"/>
              </a:defRPr>
            </a:pPr>
          </a:p>
          <a:p>
            <a:pPr xmlns:a="http://schemas.openxmlformats.org/drawingml/2006/main" algn="just">
              <a:defRPr sz="2800">
                <a:latin typeface="+mn-lt"/>
                <a:ea typeface="+mn-ea"/>
                <a:cs typeface="+mn-cs"/>
                <a:sym typeface="Calibri"/>
              </a:defRPr>
            </a:pPr>
            <a:r xmlns:a="http://schemas.openxmlformats.org/drawingml/2006/main">
              <a:t>Простіша техніка проведення – не потрібно точно шукати анатомічні орієнтири.</a:t>
            </a:r>
          </a:p>
          <a:p>
            <a:pPr xmlns:a="http://schemas.openxmlformats.org/drawingml/2006/main" algn="just">
              <a:defRPr sz="2800">
                <a:latin typeface="+mn-lt"/>
                <a:ea typeface="+mn-ea"/>
                <a:cs typeface="+mn-cs"/>
                <a:sym typeface="Calibri"/>
              </a:defRPr>
            </a:pPr>
            <a:r xmlns:a="http://schemas.openxmlformats.org/drawingml/2006/main">
              <a:t>Більш безпечна для пацієнтів: використовуються менші концентрації анестетика, після її проведення виникає менше травматичних ускладнень, оскільки голка вводиться неглибоко.</a:t>
            </a:r>
          </a:p>
          <a:p>
            <a:pPr xmlns:a="http://schemas.openxmlformats.org/drawingml/2006/main" algn="just">
              <a:defRPr sz="2800">
                <a:latin typeface="+mn-lt"/>
                <a:ea typeface="+mn-ea"/>
                <a:cs typeface="+mn-cs"/>
                <a:sym typeface="Calibri"/>
              </a:defRPr>
            </a:pPr>
            <a:r xmlns:a="http://schemas.openxmlformats.org/drawingml/2006/main">
              <a:t>Знеболення настає швидше, ніж за провідникової анестезії.</a:t>
            </a:r>
          </a:p>
          <a:p>
            <a:pPr xmlns:a="http://schemas.openxmlformats.org/drawingml/2006/main" algn="just">
              <a:defRPr sz="2800">
                <a:latin typeface="+mn-lt"/>
                <a:ea typeface="+mn-ea"/>
                <a:cs typeface="+mn-cs"/>
                <a:sym typeface="Calibri"/>
              </a:defRPr>
            </a:pPr>
            <a:r xmlns:a="http://schemas.openxmlformats.org/drawingml/2006/main">
              <a:t>Вимикаються також гілочки сусідніх нервів, що дозволяє знеболити тканини, які іннервуються відразу кількома нервами.</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Прямоугольник 1"/>
          <p:cNvSpPr txBox="1"/>
          <p:nvPr/>
        </p:nvSpPr>
        <p:spPr>
          <a:xfrm>
            <a:off x="297238" y="260648"/>
            <a:ext cx="8549524" cy="4127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b="1" sz="2800">
                <a:latin typeface="+mn-lt"/>
                <a:ea typeface="+mn-ea"/>
                <a:cs typeface="+mn-cs"/>
                <a:sym typeface="Calibri"/>
              </a:defRPr>
            </a:pPr>
            <a:r xmlns:a="http://schemas.openxmlformats.org/drawingml/2006/main">
              <a:t>Переваги інфільтраційного знеболювання</a:t>
            </a:r>
          </a:p>
          <a:p>
            <a:pPr algn="just">
              <a:defRPr sz="1400">
                <a:latin typeface="+mn-lt"/>
                <a:ea typeface="+mn-ea"/>
                <a:cs typeface="+mn-cs"/>
                <a:sym typeface="Calibri"/>
              </a:defRPr>
            </a:pPr>
          </a:p>
          <a:p>
            <a:pPr xmlns:a="http://schemas.openxmlformats.org/drawingml/2006/main" algn="just">
              <a:defRPr sz="2800">
                <a:latin typeface="+mn-lt"/>
                <a:ea typeface="+mn-ea"/>
                <a:cs typeface="+mn-cs"/>
                <a:sym typeface="Calibri"/>
              </a:defRPr>
            </a:pPr>
            <a:r xmlns:a="http://schemas.openxmlformats.org/drawingml/2006/main">
              <a:t>При інфільтраційній анестезії знеболення у місці введення анестетика настає практично «на кінці голки». Лікування зубів слід приступати через 3-5 хвилин після анестезії.</a:t>
            </a:r>
          </a:p>
          <a:p>
            <a:pPr xmlns:a="http://schemas.openxmlformats.org/drawingml/2006/main" algn="just">
              <a:defRPr sz="2800">
                <a:latin typeface="+mn-lt"/>
                <a:ea typeface="+mn-ea"/>
                <a:cs typeface="+mn-cs"/>
                <a:sym typeface="Calibri"/>
              </a:defRPr>
            </a:pPr>
            <a:r xmlns:a="http://schemas.openxmlformats.org/drawingml/2006/main">
              <a:t>Виходячи з перерахованих вище переваг, можна відзначити, що даний метод анестезії - найпопулярніший і один з найефективніших в стоматології на сьогоднішній день.</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Заголовок 2"/>
          <p:cNvSpPr txBox="1"/>
          <p:nvPr>
            <p:ph type="title"/>
          </p:nvPr>
        </p:nvSpPr>
        <p:spPr>
          <a:xfrm>
            <a:off x="722312" y="4406900"/>
            <a:ext cx="7772401" cy="1362075"/>
          </a:xfrm>
          <a:prstGeom prst="rect">
            <a:avLst/>
          </a:prstGeom>
        </p:spPr>
        <p:txBody>
          <a:bodyPr/>
          <a:lstStyle/>
          <a:p>
            <a:pPr xmlns:a="http://schemas.openxmlformats.org/drawingml/2006/main" defTabSz="740662">
              <a:defRPr b="0" i="1" sz="2900">
                <a:solidFill>
                  <a:srgbClr val="002060"/>
                </a:solidFill>
              </a:defRPr>
            </a:pPr>
            <a:r xmlns:a="http://schemas.openxmlformats.org/drawingml/2006/main">
              <a:t>ПІДСЛИЗИСТА ІНФІЛЬТРАЦІЙНА АНЕСТЕЗІЯ</a:t>
            </a:r>
            <a:br xmlns:a="http://schemas.openxmlformats.org/drawingml/2006/main"/>
          </a:p>
        </p:txBody>
      </p:sp>
      <p:sp>
        <p:nvSpPr>
          <p:cNvPr id="228" name="Текст 3"/>
          <p:cNvSpPr txBox="1"/>
          <p:nvPr>
            <p:ph type="body" sz="quarter" idx="1"/>
          </p:nvPr>
        </p:nvSpPr>
        <p:spPr>
          <a:xfrm>
            <a:off x="722312" y="2906713"/>
            <a:ext cx="7772401" cy="1500189"/>
          </a:xfrm>
          <a:prstGeom prst="rect">
            <a:avLst/>
          </a:prstGeom>
        </p:spPr>
        <p:txBody>
          <a:bodyPr/>
          <a:lstStyle/>
          <a:p>
            <a:p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0" name="Picture 3" descr="Picture 3"/>
          <p:cNvPicPr>
            <a:picLocks noChangeAspect="1"/>
          </p:cNvPicPr>
          <p:nvPr/>
        </p:nvPicPr>
        <p:blipFill>
          <a:blip r:embed="rId2">
            <a:extLst/>
          </a:blip>
          <a:stretch>
            <a:fillRect/>
          </a:stretch>
        </p:blipFill>
        <p:spPr>
          <a:xfrm>
            <a:off x="264780" y="260647"/>
            <a:ext cx="3958267" cy="2808314"/>
          </a:xfrm>
          <a:prstGeom prst="rect">
            <a:avLst/>
          </a:prstGeom>
          <a:ln w="12700">
            <a:miter lim="400000"/>
          </a:ln>
        </p:spPr>
      </p:pic>
      <p:sp>
        <p:nvSpPr>
          <p:cNvPr id="231" name="Прямоугольник 3"/>
          <p:cNvSpPr txBox="1"/>
          <p:nvPr/>
        </p:nvSpPr>
        <p:spPr>
          <a:xfrm>
            <a:off x="4442490" y="260647"/>
            <a:ext cx="4655790"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b="1" sz="2800">
                <a:latin typeface="+mn-lt"/>
                <a:ea typeface="+mn-ea"/>
                <a:cs typeface="+mn-cs"/>
                <a:sym typeface="Calibri"/>
              </a:defRPr>
            </a:pPr>
            <a:r xmlns:a="http://schemas.openxmlformats.org/drawingml/2006/main">
              <a:t>Підслизова анестезія </a:t>
            </a:r>
            <a:r xmlns:a="http://schemas.openxmlformats.org/drawingml/2006/main">
              <a:rPr b="0"/>
              <a:t>- введення анестетика між слизовою оболонкою та окістя альвеолярного відростка.</a:t>
            </a:r>
          </a:p>
        </p:txBody>
      </p:sp>
      <p:sp>
        <p:nvSpPr>
          <p:cNvPr id="232" name="Прямоугольник 4"/>
          <p:cNvSpPr txBox="1"/>
          <p:nvPr/>
        </p:nvSpPr>
        <p:spPr>
          <a:xfrm>
            <a:off x="320332" y="3216157"/>
            <a:ext cx="8536262" cy="2603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слизової оболонки та окістя. На верхній щелепі, де кісткова тканина більш пориста, за умови застосування сучасних анестетиків з високою проникною здатністю може відключитися больова чутливість кількох зубів або самої кістки.</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4" name="Picture 3" descr="Picture 3"/>
          <p:cNvPicPr>
            <a:picLocks noChangeAspect="1"/>
          </p:cNvPicPr>
          <p:nvPr/>
        </p:nvPicPr>
        <p:blipFill>
          <a:blip r:embed="rId2">
            <a:extLst/>
          </a:blip>
          <a:stretch>
            <a:fillRect/>
          </a:stretch>
        </p:blipFill>
        <p:spPr>
          <a:xfrm>
            <a:off x="264780" y="260647"/>
            <a:ext cx="3958267" cy="2808314"/>
          </a:xfrm>
          <a:prstGeom prst="rect">
            <a:avLst/>
          </a:prstGeom>
          <a:ln w="12700">
            <a:miter lim="400000"/>
          </a:ln>
        </p:spPr>
      </p:pic>
      <p:sp>
        <p:nvSpPr>
          <p:cNvPr id="235" name="Прямоугольник 3"/>
          <p:cNvSpPr txBox="1"/>
          <p:nvPr/>
        </p:nvSpPr>
        <p:spPr>
          <a:xfrm>
            <a:off x="4442493" y="260647"/>
            <a:ext cx="4480562"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Підслизову анестезію застосовують для знеболювання м'яких тканин та альвеолярного відростка (шляхом дифузії знеболювального розчину) або як складову частину</a:t>
            </a:r>
          </a:p>
        </p:txBody>
      </p:sp>
      <p:sp>
        <p:nvSpPr>
          <p:cNvPr id="236" name="Прямоугольник 1"/>
          <p:cNvSpPr txBox="1"/>
          <p:nvPr/>
        </p:nvSpPr>
        <p:spPr>
          <a:xfrm>
            <a:off x="302096" y="3212975"/>
            <a:ext cx="8544664"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інфільтраційної анестезії під окістя. Техніка виконання: голку вколюють під слизову оболонку на 2-3 мм, вводять 0,2-0,3 мл знеболювального розчину. Для знеболювання певної ділянки голку просувають через інфільтровані тканини, вводять 0,5-2 мл анестетика (і більше) залежно від ділянки знеболювання.</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8" name="Picture 3" descr="Picture 3"/>
          <p:cNvPicPr>
            <a:picLocks noChangeAspect="1"/>
          </p:cNvPicPr>
          <p:nvPr/>
        </p:nvPicPr>
        <p:blipFill>
          <a:blip r:embed="rId2">
            <a:extLst/>
          </a:blip>
          <a:stretch>
            <a:fillRect/>
          </a:stretch>
        </p:blipFill>
        <p:spPr>
          <a:xfrm>
            <a:off x="264780" y="260647"/>
            <a:ext cx="3958267" cy="2808314"/>
          </a:xfrm>
          <a:prstGeom prst="rect">
            <a:avLst/>
          </a:prstGeom>
          <a:ln w="12700">
            <a:miter lim="400000"/>
          </a:ln>
        </p:spPr>
      </p:pic>
      <p:sp>
        <p:nvSpPr>
          <p:cNvPr id="239" name="Прямоугольник 3"/>
          <p:cNvSpPr txBox="1"/>
          <p:nvPr/>
        </p:nvSpPr>
        <p:spPr>
          <a:xfrm>
            <a:off x="4442493" y="260647"/>
            <a:ext cx="4480562"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Показник ефективності підслизової анестезії – збліднення слизової оболонки альвеолярного відростка.</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1" name="Picture 2" descr="Picture 2"/>
          <p:cNvPicPr>
            <a:picLocks noChangeAspect="1"/>
          </p:cNvPicPr>
          <p:nvPr/>
        </p:nvPicPr>
        <p:blipFill>
          <a:blip r:embed="rId2">
            <a:extLst/>
          </a:blip>
          <a:srcRect l="8517" t="0" r="0" b="48985"/>
          <a:stretch>
            <a:fillRect/>
          </a:stretch>
        </p:blipFill>
        <p:spPr>
          <a:xfrm>
            <a:off x="251518" y="230120"/>
            <a:ext cx="4479473" cy="3641416"/>
          </a:xfrm>
          <a:prstGeom prst="rect">
            <a:avLst/>
          </a:prstGeom>
          <a:ln w="12700">
            <a:miter lim="400000"/>
          </a:ln>
        </p:spPr>
      </p:pic>
      <p:sp>
        <p:nvSpPr>
          <p:cNvPr id="242" name="Прямоугольник 1"/>
          <p:cNvSpPr txBox="1"/>
          <p:nvPr/>
        </p:nvSpPr>
        <p:spPr>
          <a:xfrm>
            <a:off x="5044013" y="106754"/>
            <a:ext cx="3922755" cy="3899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При проведенні інфільтраційної анестезії знеболюючий розчин вводять у перехідну складку присінка порожнини рота, де є підслизовий шар:</a:t>
            </a:r>
          </a:p>
        </p:txBody>
      </p:sp>
      <p:sp>
        <p:nvSpPr>
          <p:cNvPr id="243" name="Прямоугольник 2"/>
          <p:cNvSpPr txBox="1"/>
          <p:nvPr/>
        </p:nvSpPr>
        <p:spPr>
          <a:xfrm>
            <a:off x="288876" y="3897716"/>
            <a:ext cx="8525245"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верхньої щелепи - трохи вище проекції верхівок зубів, на нижній - трохи нижче за неї.</a:t>
            </a:r>
          </a:p>
          <a:p>
            <a:pPr xmlns:a="http://schemas.openxmlformats.org/drawingml/2006/main">
              <a:defRPr sz="2800">
                <a:latin typeface="+mn-lt"/>
                <a:ea typeface="+mn-ea"/>
                <a:cs typeface="+mn-cs"/>
                <a:sym typeface="Calibri"/>
              </a:defRPr>
            </a:pPr>
            <a:r xmlns:a="http://schemas.openxmlformats.org/drawingml/2006/main">
              <a:t>Шприц тримають у правій руці трьома пальцями так, щоб перший палець вільно діставав до кінця поршня шприца.</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Прямоугольник 1"/>
          <p:cNvSpPr txBox="1"/>
          <p:nvPr/>
        </p:nvSpPr>
        <p:spPr>
          <a:xfrm>
            <a:off x="4905750" y="116632"/>
            <a:ext cx="4085026" cy="3899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Голку вводять під кутом 45 градусів до кістки альвеолярного відростка під слизову оболонку перехідної складки скосом до кістки.</a:t>
            </a:r>
          </a:p>
          <a:p>
            <a:pPr xmlns:a="http://schemas.openxmlformats.org/drawingml/2006/main">
              <a:defRPr sz="2800">
                <a:latin typeface="+mn-lt"/>
                <a:ea typeface="+mn-ea"/>
                <a:cs typeface="+mn-cs"/>
                <a:sym typeface="Calibri"/>
              </a:defRPr>
            </a:pPr>
            <a:r xmlns:a="http://schemas.openxmlformats.org/drawingml/2006/main">
              <a:t>1,5-2 мл анестетика вводять повільно, щоб уникнути больових</a:t>
            </a:r>
          </a:p>
        </p:txBody>
      </p:sp>
      <p:sp>
        <p:nvSpPr>
          <p:cNvPr id="246" name="Прямоугольник 3"/>
          <p:cNvSpPr txBox="1"/>
          <p:nvPr/>
        </p:nvSpPr>
        <p:spPr>
          <a:xfrm>
            <a:off x="297238" y="3933057"/>
            <a:ext cx="8549524"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відчуттів від розшаровування тканин розчином.</a:t>
            </a:r>
          </a:p>
          <a:p>
            <a:pPr xmlns:a="http://schemas.openxmlformats.org/drawingml/2006/main">
              <a:defRPr sz="2800">
                <a:latin typeface="+mn-lt"/>
                <a:ea typeface="+mn-ea"/>
                <a:cs typeface="+mn-cs"/>
                <a:sym typeface="Calibri"/>
              </a:defRPr>
            </a:pPr>
            <a:r xmlns:a="http://schemas.openxmlformats.org/drawingml/2006/main">
              <a:t>При просуванні голки вглиб тканин або вздовж альвеолярного відростка слід при просуванні випускати анестетик, щоб знизити болючі відчуття і запобігти гематомам від пошкоджених судин.</a:t>
            </a:r>
          </a:p>
        </p:txBody>
      </p:sp>
      <p:pic>
        <p:nvPicPr>
          <p:cNvPr id="247" name="Picture 2" descr="Picture 2"/>
          <p:cNvPicPr>
            <a:picLocks noChangeAspect="1"/>
          </p:cNvPicPr>
          <p:nvPr/>
        </p:nvPicPr>
        <p:blipFill>
          <a:blip r:embed="rId2">
            <a:extLst/>
          </a:blip>
          <a:srcRect l="8517" t="0" r="0" b="48985"/>
          <a:stretch>
            <a:fillRect/>
          </a:stretch>
        </p:blipFill>
        <p:spPr>
          <a:xfrm>
            <a:off x="251518" y="230120"/>
            <a:ext cx="4479473" cy="3641416"/>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Прямоугольник 1"/>
          <p:cNvSpPr txBox="1"/>
          <p:nvPr/>
        </p:nvSpPr>
        <p:spPr>
          <a:xfrm>
            <a:off x="297238" y="119371"/>
            <a:ext cx="8621532"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З піднебінного боку при інфільтраційній анестезії вкол голки проводять на межі піднебінного відростка верхньої щелепи з альвеолярним, де є невелика кількість пухкої клітковини, що оточують нервові стовбури, що проходять тут. Кількість анестетика, що вводиться в цій галузі, не повинно перевищувати 0,5 мл.</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Прямоугольник 1"/>
          <p:cNvSpPr txBox="1"/>
          <p:nvPr/>
        </p:nvSpPr>
        <p:spPr>
          <a:xfrm>
            <a:off x="297238" y="260647"/>
            <a:ext cx="8549524"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З язичної сторони альвеолярного відростка нижньої щелепи інфільтраційна анестезія проводиться у місці переходу слизової оболонки альвеолярного відростка у під'язичну ділянку. Кількість анестетика, що вводиться, не перевищує 0,5-1 мл, при цьому досягається знеболювання периферичних гілочок язичного нерва.</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Прямоугольник 1"/>
          <p:cNvSpPr txBox="1"/>
          <p:nvPr/>
        </p:nvSpPr>
        <p:spPr>
          <a:xfrm>
            <a:off x="297238" y="260648"/>
            <a:ext cx="8549524" cy="4762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При проведенні видалення зуба та операцій на кістки альвеолярного відростка щелеп інфільтраційну анестезію по перехідній складці здійснюють введенням анестетика під слизову оболонку. Введення анестетика під окістя проводити не слід, оскільки це призводить до больових відчуттів не тільки під час проведення анестезії, а й у післяопераційному періоді.</a:t>
            </a:r>
          </a:p>
          <a:p>
            <a:pPr xmlns:a="http://schemas.openxmlformats.org/drawingml/2006/main" algn="just">
              <a:defRPr sz="2800">
                <a:latin typeface="+mn-lt"/>
                <a:ea typeface="+mn-ea"/>
                <a:cs typeface="+mn-cs"/>
                <a:sym typeface="Calibri"/>
              </a:defRPr>
            </a:pPr>
            <a:r xmlns:a="http://schemas.openxmlformats.org/drawingml/2006/main">
              <a:t>Розчин анестетика добре дифундує через окістя в кісткову тканину - знеболювання настає через 5-7 хвилин.</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Заголовок 2"/>
          <p:cNvSpPr txBox="1"/>
          <p:nvPr>
            <p:ph type="title"/>
          </p:nvPr>
        </p:nvSpPr>
        <p:spPr>
          <a:xfrm>
            <a:off x="722312" y="4406900"/>
            <a:ext cx="7772401" cy="1362075"/>
          </a:xfrm>
          <a:prstGeom prst="rect">
            <a:avLst/>
          </a:prstGeom>
        </p:spPr>
        <p:txBody>
          <a:bodyPr/>
          <a:lstStyle>
            <a:lvl1pPr>
              <a:defRPr b="0" i="1">
                <a:solidFill>
                  <a:srgbClr val="002060"/>
                </a:solidFill>
              </a:defRPr>
            </a:lvl1pPr>
          </a:lstStyle>
          <a:p>
            <a:pPr xmlns:a="http://schemas.openxmlformats.org/drawingml/2006/main"/>
            <a:r xmlns:a="http://schemas.openxmlformats.org/drawingml/2006/main">
              <a:t>ПІДНАКІСНИЧНА ІНФІЛЬТРАЦІЙНА АНЕСТЕЗІЯ</a:t>
            </a:r>
          </a:p>
        </p:txBody>
      </p:sp>
      <p:sp>
        <p:nvSpPr>
          <p:cNvPr id="256" name="Текст 3"/>
          <p:cNvSpPr txBox="1"/>
          <p:nvPr>
            <p:ph type="body" sz="quarter" idx="1"/>
          </p:nvPr>
        </p:nvSpPr>
        <p:spPr>
          <a:xfrm>
            <a:off x="722312" y="2906713"/>
            <a:ext cx="7772401" cy="1500189"/>
          </a:xfrm>
          <a:prstGeom prst="rect">
            <a:avLst/>
          </a:prstGeom>
        </p:spPr>
        <p:txBody>
          <a:bodyPr/>
          <a:lstStyle/>
          <a:p>
            <a:pP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Прямоугольник 1"/>
          <p:cNvSpPr txBox="1"/>
          <p:nvPr/>
        </p:nvSpPr>
        <p:spPr>
          <a:xfrm>
            <a:off x="297238" y="260647"/>
            <a:ext cx="8549524" cy="2603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b="1" sz="2800">
                <a:latin typeface="+mn-lt"/>
                <a:ea typeface="+mn-ea"/>
                <a:cs typeface="+mn-cs"/>
                <a:sym typeface="Calibri"/>
              </a:defRPr>
            </a:pPr>
            <a:r xmlns:a="http://schemas.openxmlformats.org/drawingml/2006/main">
              <a:t>Поднадкостничная анестезія </a:t>
            </a:r>
            <a:r xmlns:a="http://schemas.openxmlformats.org/drawingml/2006/main">
              <a:rPr b="0"/>
              <a:t>створюється введенням анестетика під окістя, використовується шприц з короткою (до 30 мм) і тонкою голкою. Така техніка вимагає мінімального об'єму знеболювального розчину (0,1-0,5 мл), водночас анестезія дуже ефективна.</a:t>
            </a:r>
          </a:p>
        </p:txBody>
      </p:sp>
      <p:pic>
        <p:nvPicPr>
          <p:cNvPr id="259" name="Picture 2" descr="Picture 2"/>
          <p:cNvPicPr>
            <a:picLocks noChangeAspect="1"/>
          </p:cNvPicPr>
          <p:nvPr/>
        </p:nvPicPr>
        <p:blipFill>
          <a:blip r:embed="rId2">
            <a:extLst/>
          </a:blip>
          <a:stretch>
            <a:fillRect/>
          </a:stretch>
        </p:blipFill>
        <p:spPr>
          <a:xfrm>
            <a:off x="4839751" y="2636910"/>
            <a:ext cx="4086227" cy="2143127"/>
          </a:xfrm>
          <a:prstGeom prst="rect">
            <a:avLst/>
          </a:prstGeom>
          <a:ln w="12700">
            <a:miter lim="400000"/>
          </a:ln>
        </p:spPr>
      </p:pic>
      <p:sp>
        <p:nvSpPr>
          <p:cNvPr id="260" name="Прямоугольник 3"/>
          <p:cNvSpPr txBox="1"/>
          <p:nvPr/>
        </p:nvSpPr>
        <p:spPr>
          <a:xfrm>
            <a:off x="313471" y="2780927"/>
            <a:ext cx="4480562"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Голку вводять під слизову оболонку перехідної складки в проекції верхівки кореня зуба та ін'єктують 0,5 мл</a:t>
            </a:r>
          </a:p>
        </p:txBody>
      </p:sp>
      <p:sp>
        <p:nvSpPr>
          <p:cNvPr id="261" name="Прямоугольник 4"/>
          <p:cNvSpPr txBox="1"/>
          <p:nvPr/>
        </p:nvSpPr>
        <p:spPr>
          <a:xfrm>
            <a:off x="313469" y="4860162"/>
            <a:ext cx="8533291" cy="1740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анестетика. Через 1 - 2 хв проколюють окістя, просувають голку під кутом 45 ° до осі кореня зуба у напрямку до його верхівки на невелику відстань і повільно вводять анестетик.</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Прямоугольник 1"/>
          <p:cNvSpPr txBox="1"/>
          <p:nvPr/>
        </p:nvSpPr>
        <p:spPr>
          <a:xfrm>
            <a:off x="297238" y="260648"/>
            <a:ext cx="8549524" cy="5448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Поднадкостничное введення місцевого анестетика може бути проведено при втручанні на пульпі. При знеболюванні двох зубів, віддалених один від одного, голку між ін'єкціями слід змінювати, оскільки кінчик голки інфікується.</a:t>
            </a:r>
          </a:p>
          <a:p>
            <a:pPr algn="just">
              <a:defRPr sz="1600">
                <a:latin typeface="+mn-lt"/>
                <a:ea typeface="+mn-ea"/>
                <a:cs typeface="+mn-cs"/>
                <a:sym typeface="Calibri"/>
              </a:defRPr>
            </a:pPr>
          </a:p>
          <a:p>
            <a:pPr xmlns:a="http://schemas.openxmlformats.org/drawingml/2006/main" algn="just">
              <a:defRPr sz="2800">
                <a:latin typeface="+mn-lt"/>
                <a:ea typeface="+mn-ea"/>
                <a:cs typeface="+mn-cs"/>
                <a:sym typeface="Calibri"/>
              </a:defRPr>
            </a:pPr>
            <a:r xmlns:a="http://schemas.openxmlformats.org/drawingml/2006/main">
              <a:t>При неефективності звичайної інфільтраційної анестезії, коли депо знеболювального розчину створюється під слизовою оболонкою альвеолярного відростка або під окістям, можна провести внутрішньокісткову (інтрасептальну) анестезію, ввівши анестетик безпосередньо в губчасту кістку альвеолярного відростка.</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Заголовок 2"/>
          <p:cNvSpPr txBox="1"/>
          <p:nvPr>
            <p:ph type="title"/>
          </p:nvPr>
        </p:nvSpPr>
        <p:spPr>
          <a:xfrm>
            <a:off x="722312" y="4406900"/>
            <a:ext cx="7772401" cy="1362075"/>
          </a:xfrm>
          <a:prstGeom prst="rect">
            <a:avLst/>
          </a:prstGeom>
        </p:spPr>
        <p:txBody>
          <a:bodyPr/>
          <a:lstStyle/>
          <a:p>
            <a:pPr xmlns:a="http://schemas.openxmlformats.org/drawingml/2006/main" defTabSz="740662">
              <a:defRPr sz="2900"/>
            </a:pPr>
            <a:r xmlns:a="http://schemas.openxmlformats.org/drawingml/2006/main">
              <a:t>ВНУТРІШНІПУЛЬПАРНА ІНФІЛЬТРАЦІЙНА АНЕСТЕЗІЯ</a:t>
            </a:r>
            <a:br xmlns:a="http://schemas.openxmlformats.org/drawingml/2006/main"/>
          </a:p>
        </p:txBody>
      </p:sp>
      <p:sp>
        <p:nvSpPr>
          <p:cNvPr id="266" name="Текст 3"/>
          <p:cNvSpPr txBox="1"/>
          <p:nvPr>
            <p:ph type="body" sz="quarter" idx="1"/>
          </p:nvPr>
        </p:nvSpPr>
        <p:spPr>
          <a:xfrm>
            <a:off x="722312" y="2906713"/>
            <a:ext cx="7772401" cy="1500189"/>
          </a:xfrm>
          <a:prstGeom prst="rect">
            <a:avLst/>
          </a:prstGeom>
        </p:spPr>
        <p:txBody>
          <a:bodyPr/>
          <a:lstStyle/>
          <a:p>
            <a:pP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Прямоугольник 1"/>
          <p:cNvSpPr txBox="1"/>
          <p:nvPr/>
        </p:nvSpPr>
        <p:spPr>
          <a:xfrm>
            <a:off x="283328" y="208780"/>
            <a:ext cx="8707447"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Для проведення </a:t>
            </a:r>
            <a:r xmlns:a="http://schemas.openxmlformats.org/drawingml/2006/main">
              <a:rPr b="1" i="1"/>
              <a:t>внутрішньопульпарної анестезії </a:t>
            </a:r>
            <a:r xmlns:a="http://schemas.openxmlformats.org/drawingml/2006/main">
              <a:t>використовується тонка (03-06 мм) ін'єкційна голка з укороченим скосом. Пульпарна камера розкривається в одній точці. Розкрита ділянка пульпи знеболюється аплікаційно. Успіх анестезії обумовлений</a:t>
            </a:r>
          </a:p>
        </p:txBody>
      </p:sp>
      <p:pic>
        <p:nvPicPr>
          <p:cNvPr id="269" name="Picture 3" descr="Picture 3"/>
          <p:cNvPicPr>
            <a:picLocks noChangeAspect="1"/>
          </p:cNvPicPr>
          <p:nvPr/>
        </p:nvPicPr>
        <p:blipFill>
          <a:blip r:embed="rId2">
            <a:extLst/>
          </a:blip>
          <a:stretch>
            <a:fillRect/>
          </a:stretch>
        </p:blipFill>
        <p:spPr>
          <a:xfrm>
            <a:off x="265064" y="2440316"/>
            <a:ext cx="2272547" cy="3094759"/>
          </a:xfrm>
          <a:prstGeom prst="rect">
            <a:avLst/>
          </a:prstGeom>
          <a:ln w="12700">
            <a:miter lim="400000"/>
          </a:ln>
        </p:spPr>
      </p:pic>
      <p:pic>
        <p:nvPicPr>
          <p:cNvPr id="270" name="Picture 4" descr="Picture 4"/>
          <p:cNvPicPr>
            <a:picLocks noChangeAspect="1"/>
          </p:cNvPicPr>
          <p:nvPr/>
        </p:nvPicPr>
        <p:blipFill>
          <a:blip r:embed="rId3">
            <a:extLst/>
          </a:blip>
          <a:stretch>
            <a:fillRect/>
          </a:stretch>
        </p:blipFill>
        <p:spPr>
          <a:xfrm>
            <a:off x="2929362" y="2453632"/>
            <a:ext cx="1812919" cy="3081443"/>
          </a:xfrm>
          <a:prstGeom prst="rect">
            <a:avLst/>
          </a:prstGeom>
          <a:ln w="12700">
            <a:miter lim="400000"/>
          </a:ln>
        </p:spPr>
      </p:pic>
      <p:sp>
        <p:nvSpPr>
          <p:cNvPr id="271" name="Прямоугольник 4"/>
          <p:cNvSpPr txBox="1"/>
          <p:nvPr/>
        </p:nvSpPr>
        <p:spPr>
          <a:xfrm>
            <a:off x="675117" y="5733256"/>
            <a:ext cx="3724987" cy="91728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i="1">
                <a:latin typeface="+mn-lt"/>
                <a:ea typeface="+mn-ea"/>
                <a:cs typeface="+mn-cs"/>
                <a:sym typeface="Calibri"/>
              </a:defRPr>
            </a:pPr>
            <a:r xmlns:a="http://schemas.openxmlformats.org/drawingml/2006/main">
              <a:t>Внутрішньопульпарна анестезія. </a:t>
            </a:r>
            <a:br xmlns:a="http://schemas.openxmlformats.org/drawingml/2006/main"/>
            <a:r xmlns:a="http://schemas.openxmlformats.org/drawingml/2006/main">
              <a:t>А – центральна частина пульпи; </a:t>
            </a:r>
            <a:br xmlns:a="http://schemas.openxmlformats.org/drawingml/2006/main"/>
            <a:r xmlns:a="http://schemas.openxmlformats.org/drawingml/2006/main">
              <a:t>Б - кореневої частини</a:t>
            </a:r>
          </a:p>
        </p:txBody>
      </p:sp>
      <p:sp>
        <p:nvSpPr>
          <p:cNvPr id="272" name="Прямоугольник 5"/>
          <p:cNvSpPr txBox="1"/>
          <p:nvPr/>
        </p:nvSpPr>
        <p:spPr>
          <a:xfrm>
            <a:off x="4977760" y="2299718"/>
            <a:ext cx="4013018" cy="445944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3200">
                <a:latin typeface="+mn-lt"/>
                <a:ea typeface="+mn-ea"/>
                <a:cs typeface="+mn-cs"/>
                <a:sym typeface="Calibri"/>
              </a:defRPr>
            </a:lvl1pPr>
          </a:lstStyle>
          <a:p>
            <a:pPr xmlns:a="http://schemas.openxmlformats.org/drawingml/2006/main"/>
            <a:r xmlns:a="http://schemas.openxmlformats.org/drawingml/2006/main">
              <a:t>відсутністю витоку анестетика навколо голки. Бажано, щоб отвір у порожнині зуба відповідав діаметру голки, а скіс голки був занурений у зубну м'якоть.</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Прямоугольник 1"/>
          <p:cNvSpPr txBox="1"/>
          <p:nvPr/>
        </p:nvSpPr>
        <p:spPr>
          <a:xfrm>
            <a:off x="297238" y="188639"/>
            <a:ext cx="8549524"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Недоліками внутрішньопульпарної ін'єкційної анестезії є неможливість проведення при невикритій пульпарній камері, труднощі проведення в каналах, що погано проходять, і болючість ін'єкції.</a:t>
            </a:r>
          </a:p>
        </p:txBody>
      </p:sp>
      <p:pic>
        <p:nvPicPr>
          <p:cNvPr id="275" name="Picture 3" descr="Picture 3"/>
          <p:cNvPicPr>
            <a:picLocks noChangeAspect="1"/>
          </p:cNvPicPr>
          <p:nvPr/>
        </p:nvPicPr>
        <p:blipFill>
          <a:blip r:embed="rId2">
            <a:extLst/>
          </a:blip>
          <a:stretch>
            <a:fillRect/>
          </a:stretch>
        </p:blipFill>
        <p:spPr>
          <a:xfrm>
            <a:off x="265064" y="3356990"/>
            <a:ext cx="2272547" cy="3094760"/>
          </a:xfrm>
          <a:prstGeom prst="rect">
            <a:avLst/>
          </a:prstGeom>
          <a:ln w="12700">
            <a:miter lim="400000"/>
          </a:ln>
        </p:spPr>
      </p:pic>
      <p:pic>
        <p:nvPicPr>
          <p:cNvPr id="276" name="Picture 4" descr="Picture 4"/>
          <p:cNvPicPr>
            <a:picLocks noChangeAspect="1"/>
          </p:cNvPicPr>
          <p:nvPr/>
        </p:nvPicPr>
        <p:blipFill>
          <a:blip r:embed="rId3">
            <a:extLst/>
          </a:blip>
          <a:stretch>
            <a:fillRect/>
          </a:stretch>
        </p:blipFill>
        <p:spPr>
          <a:xfrm>
            <a:off x="2929362" y="3370305"/>
            <a:ext cx="1812919" cy="3081445"/>
          </a:xfrm>
          <a:prstGeom prst="rect">
            <a:avLst/>
          </a:prstGeom>
          <a:ln w="12700">
            <a:miter lim="400000"/>
          </a:ln>
        </p:spPr>
      </p:pic>
      <p:sp>
        <p:nvSpPr>
          <p:cNvPr id="277" name="Прямоугольник 4"/>
          <p:cNvSpPr txBox="1"/>
          <p:nvPr/>
        </p:nvSpPr>
        <p:spPr>
          <a:xfrm>
            <a:off x="801295" y="2276873"/>
            <a:ext cx="3724987" cy="91728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i="1">
                <a:latin typeface="+mn-lt"/>
                <a:ea typeface="+mn-ea"/>
                <a:cs typeface="+mn-cs"/>
                <a:sym typeface="Calibri"/>
              </a:defRPr>
            </a:pPr>
            <a:r xmlns:a="http://schemas.openxmlformats.org/drawingml/2006/main">
              <a:t>Внутрішньопульпарна анестезія. </a:t>
            </a:r>
            <a:br xmlns:a="http://schemas.openxmlformats.org/drawingml/2006/main"/>
            <a:r xmlns:a="http://schemas.openxmlformats.org/drawingml/2006/main">
              <a:t>А – центральна частина пульпи; </a:t>
            </a:r>
            <a:br xmlns:a="http://schemas.openxmlformats.org/drawingml/2006/main"/>
            <a:r xmlns:a="http://schemas.openxmlformats.org/drawingml/2006/main">
              <a:t>Б - кореневої частини</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Заголовок 2"/>
          <p:cNvSpPr txBox="1"/>
          <p:nvPr>
            <p:ph type="title"/>
          </p:nvPr>
        </p:nvSpPr>
        <p:spPr>
          <a:xfrm>
            <a:off x="722312" y="4406900"/>
            <a:ext cx="7772401" cy="1362075"/>
          </a:xfrm>
          <a:prstGeom prst="rect">
            <a:avLst/>
          </a:prstGeom>
        </p:spPr>
        <p:txBody>
          <a:bodyPr/>
          <a:lstStyle/>
          <a:p>
            <a:pPr xmlns:a="http://schemas.openxmlformats.org/drawingml/2006/main" defTabSz="740662">
              <a:defRPr sz="2900"/>
            </a:pPr>
            <a:r xmlns:a="http://schemas.openxmlformats.org/drawingml/2006/main">
              <a:t>ПАРАДОНТАЛЬНА ІНФІЛЬТРАЦІЙНА АНЕСТЕЗІЯ</a:t>
            </a:r>
            <a:br xmlns:a="http://schemas.openxmlformats.org/drawingml/2006/main"/>
          </a:p>
        </p:txBody>
      </p:sp>
      <p:sp>
        <p:nvSpPr>
          <p:cNvPr id="280" name="Текст 3"/>
          <p:cNvSpPr txBox="1"/>
          <p:nvPr>
            <p:ph type="body" sz="quarter" idx="1"/>
          </p:nvPr>
        </p:nvSpPr>
        <p:spPr>
          <a:xfrm>
            <a:off x="722312" y="2906713"/>
            <a:ext cx="7772401" cy="1500189"/>
          </a:xfrm>
          <a:prstGeom prst="rect">
            <a:avLst/>
          </a:prstGeom>
        </p:spPr>
        <p:txBody>
          <a:bodyPr/>
          <a:lstStyle/>
          <a:p>
            <a:pP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Прямоугольник 3"/>
          <p:cNvSpPr txBox="1"/>
          <p:nvPr/>
        </p:nvSpPr>
        <p:spPr>
          <a:xfrm>
            <a:off x="297238" y="260648"/>
            <a:ext cx="8549524" cy="6058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b="1" sz="2800">
                <a:latin typeface="+mn-lt"/>
                <a:ea typeface="+mn-ea"/>
                <a:cs typeface="+mn-cs"/>
                <a:sym typeface="Calibri"/>
              </a:defRPr>
            </a:pPr>
            <a:r xmlns:a="http://schemas.openxmlformats.org/drawingml/2006/main">
              <a:t>Пародонтальні методи місцевої анестезії</a:t>
            </a:r>
          </a:p>
          <a:p>
            <a:pPr xmlns:a="http://schemas.openxmlformats.org/drawingml/2006/main" indent="447675" algn="just">
              <a:defRPr sz="2800">
                <a:latin typeface="+mn-lt"/>
                <a:ea typeface="+mn-ea"/>
                <a:cs typeface="+mn-cs"/>
                <a:sym typeface="Calibri"/>
              </a:defRPr>
            </a:pPr>
            <a:r xmlns:a="http://schemas.openxmlformats.org/drawingml/2006/main">
              <a:t>Тверді тканини зуба є основним об'єктом втручання в більшості випадків амбулаторного лікування стоматологічних захворювань. зуба та обмежені ділянки тканин, оточуючі його. До них відносяться такі </a:t>
            </a:r>
            <a:r xmlns:a="http://schemas.openxmlformats.org/drawingml/2006/main">
              <a:rPr b="1"/>
              <a:t>пародонтальні способи місцевої анестезії </a:t>
            </a:r>
            <a:r xmlns:a="http://schemas.openxmlformats.org/drawingml/2006/main">
              <a:t>:</a:t>
            </a:r>
          </a:p>
          <a:p>
            <a:pPr xmlns:a="http://schemas.openxmlformats.org/drawingml/2006/main" marL="180975" indent="-180975" algn="ctr">
              <a:defRPr sz="2800">
                <a:latin typeface="+mn-lt"/>
                <a:ea typeface="+mn-ea"/>
                <a:cs typeface="+mn-cs"/>
                <a:sym typeface="Calibri"/>
              </a:defRPr>
            </a:pPr>
            <a:r xmlns:a="http://schemas.openxmlformats.org/drawingml/2006/main">
              <a:t>• </a:t>
            </a:r>
            <a:r xmlns:a="http://schemas.openxmlformats.org/drawingml/2006/main" xmlns:r="http://schemas.openxmlformats.org/officeDocument/2006/relationships">
              <a:rPr u="sng">
                <a:solidFill>
                  <a:srgbClr val="0000FF"/>
                </a:solidFill>
                <a:uFill>
                  <a:solidFill>
                    <a:srgbClr val="0000FF"/>
                  </a:solidFill>
                </a:uFill>
                <a:hlinkClick r:id="rId2" invalidUrl="" action="" tgtFrame="" tooltip="" history="1" highlightClick="0" endSnd="0"/>
              </a:rPr>
              <a:t>інтралігаментарна (внутрішньов'язкова) анестезія </a:t>
            </a:r>
            <a:r xmlns:a="http://schemas.openxmlformats.org/drawingml/2006/main">
              <a:t>;</a:t>
            </a:r>
          </a:p>
          <a:p>
            <a:pPr xmlns:a="http://schemas.openxmlformats.org/drawingml/2006/main" marL="180975" indent="-180975" algn="ctr">
              <a:defRPr sz="2800">
                <a:latin typeface="+mn-lt"/>
                <a:ea typeface="+mn-ea"/>
                <a:cs typeface="+mn-cs"/>
                <a:sym typeface="Calibri"/>
              </a:defRPr>
            </a:pPr>
            <a:r xmlns:a="http://schemas.openxmlformats.org/drawingml/2006/main">
              <a:t>• </a:t>
            </a:r>
            <a:r xmlns:a="http://schemas.openxmlformats.org/drawingml/2006/main" xmlns:r="http://schemas.openxmlformats.org/officeDocument/2006/relationships">
              <a:rPr u="sng">
                <a:solidFill>
                  <a:srgbClr val="0000FF"/>
                </a:solidFill>
                <a:uFill>
                  <a:solidFill>
                    <a:srgbClr val="0000FF"/>
                  </a:solidFill>
                </a:uFill>
                <a:hlinkClick r:id="rId3" invalidUrl="" action="" tgtFrame="" tooltip="" history="1" highlightClick="0" endSnd="0"/>
              </a:rPr>
              <a:t>інтрасептальна (внутрішньоперегородкова) анестезія </a:t>
            </a:r>
            <a:r xmlns:a="http://schemas.openxmlformats.org/drawingml/2006/main">
              <a:t>;</a:t>
            </a:r>
          </a:p>
          <a:p>
            <a:pPr xmlns:a="http://schemas.openxmlformats.org/drawingml/2006/main" marL="180975" indent="-180975" algn="ctr">
              <a:defRPr sz="2800">
                <a:latin typeface="+mn-lt"/>
                <a:ea typeface="+mn-ea"/>
                <a:cs typeface="+mn-cs"/>
                <a:sym typeface="Calibri"/>
              </a:defRPr>
            </a:pPr>
            <a:r xmlns:a="http://schemas.openxmlformats.org/drawingml/2006/main">
              <a:t>• </a:t>
            </a:r>
            <a:r xmlns:a="http://schemas.openxmlformats.org/drawingml/2006/main" xmlns:r="http://schemas.openxmlformats.org/officeDocument/2006/relationships">
              <a:rPr u="sng">
                <a:solidFill>
                  <a:srgbClr val="0000FF"/>
                </a:solidFill>
                <a:uFill>
                  <a:solidFill>
                    <a:srgbClr val="0000FF"/>
                  </a:solidFill>
                </a:uFill>
                <a:hlinkClick r:id="rId4" invalidUrl="" action="" tgtFrame="" tooltip="" history="1" highlightClick="0" endSnd="0"/>
              </a:rPr>
              <a:t>анестезія </a:t>
            </a:r>
            <a:r xmlns:a="http://schemas.openxmlformats.org/drawingml/2006/main">
              <a:t>.</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Прямоугольник 1"/>
          <p:cNvSpPr txBox="1"/>
          <p:nvPr/>
        </p:nvSpPr>
        <p:spPr>
          <a:xfrm>
            <a:off x="360093" y="404664"/>
            <a:ext cx="8477516" cy="5143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b="1" sz="2800">
                <a:latin typeface="+mn-lt"/>
                <a:ea typeface="+mn-ea"/>
                <a:cs typeface="+mn-cs"/>
                <a:sym typeface="Calibri"/>
              </a:defRPr>
            </a:pPr>
            <a:r xmlns:a="http://schemas.openxmlformats.org/drawingml/2006/main">
              <a:t>Показання для застосування пародонтальних способів анестезії:</a:t>
            </a:r>
          </a:p>
          <a:p>
            <a:pPr>
              <a:defRPr b="1" sz="1600">
                <a:latin typeface="+mn-lt"/>
                <a:ea typeface="+mn-ea"/>
                <a:cs typeface="+mn-cs"/>
                <a:sym typeface="Calibri"/>
              </a:defRPr>
            </a:pPr>
          </a:p>
          <a:p>
            <a:pPr xmlns:a="http://schemas.openxmlformats.org/drawingml/2006/main" algn="just">
              <a:defRPr sz="2800">
                <a:latin typeface="+mn-lt"/>
                <a:ea typeface="+mn-ea"/>
                <a:cs typeface="+mn-cs"/>
                <a:sym typeface="Calibri"/>
              </a:defRPr>
            </a:pPr>
            <a:r xmlns:a="http://schemas.openxmlformats.org/drawingml/2006/main">
              <a:t>• Видалення та лікування зубів, розташованих у різних відділах верхньої та нижньої щелепи.</a:t>
            </a:r>
          </a:p>
          <a:p>
            <a:pPr xmlns:a="http://schemas.openxmlformats.org/drawingml/2006/main" algn="just">
              <a:defRPr i="1">
                <a:latin typeface="+mn-lt"/>
                <a:ea typeface="+mn-ea"/>
                <a:cs typeface="+mn-cs"/>
                <a:sym typeface="Calibri"/>
              </a:defRPr>
            </a:pPr>
            <a:r xmlns:a="http://schemas.openxmlformats.org/drawingml/2006/main">
              <a:t>Більшою мірою це показання відноситься до зубів на нижній щелепі, так як на верхній щелепі достатню ефективність має анестезія над окістям, при якій область, що анестезується, практично настільки ж обмежена, як і при пародонтальних способах анестезії.</a:t>
            </a:r>
          </a:p>
          <a:p>
            <a:pPr xmlns:a="http://schemas.openxmlformats.org/drawingml/2006/main" algn="just">
              <a:defRPr sz="1600">
                <a:latin typeface="+mn-lt"/>
                <a:ea typeface="+mn-ea"/>
                <a:cs typeface="+mn-cs"/>
                <a:sym typeface="Calibri"/>
              </a:defRPr>
            </a:pPr>
            <a:br xmlns:a="http://schemas.openxmlformats.org/drawingml/2006/main">
              <a:rPr i="1"/>
            </a:br>
            <a:r xmlns:a="http://schemas.openxmlformats.org/drawingml/2006/main">
              <a:rPr sz="2800"/>
              <a:t>• Лікування хірургічних стоматологічних захворювань у дітей з метою зниження ризику самоушкодження м'яких тканин внаслідок їх прикушування або опіку.</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Прямоугольник 1"/>
          <p:cNvSpPr txBox="1"/>
          <p:nvPr/>
        </p:nvSpPr>
        <p:spPr>
          <a:xfrm>
            <a:off x="360093" y="404664"/>
            <a:ext cx="8477516" cy="5880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b="1" sz="2800">
                <a:latin typeface="+mn-lt"/>
                <a:ea typeface="+mn-ea"/>
                <a:cs typeface="+mn-cs"/>
                <a:sym typeface="Calibri"/>
              </a:defRPr>
            </a:pPr>
            <a:r xmlns:a="http://schemas.openxmlformats.org/drawingml/2006/main">
              <a:t>Показання для застосування пародонтальних способів анестезії:</a:t>
            </a:r>
          </a:p>
          <a:p>
            <a:pPr>
              <a:defRPr b="1" sz="1600">
                <a:latin typeface="+mn-lt"/>
                <a:ea typeface="+mn-ea"/>
                <a:cs typeface="+mn-cs"/>
                <a:sym typeface="Calibri"/>
              </a:defRPr>
            </a:pPr>
          </a:p>
          <a:p>
            <a:pPr xmlns:a="http://schemas.openxmlformats.org/drawingml/2006/main" algn="just">
              <a:defRPr sz="2800">
                <a:latin typeface="+mn-lt"/>
                <a:ea typeface="+mn-ea"/>
                <a:cs typeface="+mn-cs"/>
                <a:sym typeface="Calibri"/>
              </a:defRPr>
            </a:pPr>
            <a:r xmlns:a="http://schemas.openxmlformats.org/drawingml/2006/main">
              <a:t>• Зниження ризику ускладнень у пацієнтів із супутньою патологією за рахунок значного зниження кількості препаратів, що вводяться.</a:t>
            </a:r>
          </a:p>
          <a:p>
            <a:pPr xmlns:a="http://schemas.openxmlformats.org/drawingml/2006/main" algn="just">
              <a:defRPr sz="2800">
                <a:latin typeface="+mn-lt"/>
                <a:ea typeface="+mn-ea"/>
                <a:cs typeface="+mn-cs"/>
                <a:sym typeface="Calibri"/>
              </a:defRPr>
            </a:pPr>
            <a:r xmlns:a="http://schemas.openxmlformats.org/drawingml/2006/main">
              <a:t>• Лікування хірургічних стоматологічних захворювань у пацієнтів, яким протипоказана блокада нервів, наприклад, у пацієнтів із гемофілією через можливість виникнення кровотечі при травмі судини.</a:t>
            </a:r>
          </a:p>
          <a:p>
            <a:pPr algn="just">
              <a:defRPr sz="2800">
                <a:latin typeface="+mn-lt"/>
                <a:ea typeface="+mn-ea"/>
                <a:cs typeface="+mn-cs"/>
                <a:sym typeface="Calibri"/>
              </a:defRPr>
            </a:pPr>
          </a:p>
          <a:p>
            <a:pPr xmlns:a="http://schemas.openxmlformats.org/drawingml/2006/main" algn="just">
              <a:defRPr sz="2800">
                <a:latin typeface="+mn-lt"/>
                <a:ea typeface="+mn-ea"/>
                <a:cs typeface="+mn-cs"/>
                <a:sym typeface="Calibri"/>
              </a:defRPr>
            </a:pPr>
            <a:r xmlns:a="http://schemas.openxmlformats.org/drawingml/2006/main">
              <a:t>Техніка виконання пародонтальних способів анестезії вимагає спеціальних шприців та голок.</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Прямоугольник 3"/>
          <p:cNvSpPr txBox="1"/>
          <p:nvPr/>
        </p:nvSpPr>
        <p:spPr>
          <a:xfrm>
            <a:off x="297238" y="404664"/>
            <a:ext cx="8549524" cy="4762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Розчин місцевого анестетика, введений у кістковий простір, поширюється двома шляхами. Перший полягає в дифузії розчину в кістковій тканині, що оточує лунку зуба: по кістковомозкових просторах міжзубної перегородки та періапікальної області. Завдяки цьому відбувається блокада розташованих у цій тканині нервових волокон, які іннервують періодонт та пульпу зуба.</a:t>
            </a:r>
          </a:p>
          <a:p>
            <a:pPr xmlns:a="http://schemas.openxmlformats.org/drawingml/2006/main" algn="just">
              <a:defRPr sz="2800">
                <a:latin typeface="+mn-lt"/>
                <a:ea typeface="+mn-ea"/>
                <a:cs typeface="+mn-cs"/>
                <a:sym typeface="Calibri"/>
              </a:defRPr>
            </a:pPr>
            <a:r xmlns:a="http://schemas.openxmlformats.org/drawingml/2006/main">
              <a:t>Другий шлях полягає у проникненні розчину в судинне русло.</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Прямоугольник 1"/>
          <p:cNvSpPr txBox="1"/>
          <p:nvPr/>
        </p:nvSpPr>
        <p:spPr>
          <a:xfrm>
            <a:off x="278585" y="269379"/>
            <a:ext cx="8549524" cy="4762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Завдяки тому, що при будь-якому з цих способів ін'єкція здійснюється в безпосередній близькості від знеболюваного зуба, достатнє знеболювання розвивається при об'ємах розчину, що вводиться в кілька разів менших, ніж при звичайних способах: 0,2-0,6 мл. Тому ефективна анестезія розвивається, як правило, в одному зубі при інтралігаментарній анестезії або двох сусідніх зубах з прилеглими до них твердими і м'якими тканинами при інтрасептальній або внутрішньокістковій анестезії.</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Заголовок 1"/>
          <p:cNvSpPr txBox="1"/>
          <p:nvPr>
            <p:ph type="title"/>
          </p:nvPr>
        </p:nvSpPr>
        <p:spPr>
          <a:xfrm>
            <a:off x="722312" y="4406900"/>
            <a:ext cx="7772401" cy="1362075"/>
          </a:xfrm>
          <a:prstGeom prst="rect">
            <a:avLst/>
          </a:prstGeom>
        </p:spPr>
        <p:txBody>
          <a:bodyPr/>
          <a:lstStyle>
            <a:lvl1pPr>
              <a:defRPr b="0" i="1" sz="3600">
                <a:solidFill>
                  <a:srgbClr val="002060"/>
                </a:solidFill>
              </a:defRPr>
            </a:lvl1pPr>
          </a:lstStyle>
          <a:p>
            <a:pPr xmlns:a="http://schemas.openxmlformats.org/drawingml/2006/main"/>
            <a:r xmlns:a="http://schemas.openxmlformats.org/drawingml/2006/main">
              <a:t>ПАРАДОНТАЛЬНА СПОНГІОЗНА ІНТРАСЕПТАЛЬНА АНЕСТЕЗІЯ</a:t>
            </a:r>
          </a:p>
        </p:txBody>
      </p:sp>
      <p:sp>
        <p:nvSpPr>
          <p:cNvPr id="293" name="Текст 2"/>
          <p:cNvSpPr txBox="1"/>
          <p:nvPr>
            <p:ph type="body" sz="quarter" idx="1"/>
          </p:nvPr>
        </p:nvSpPr>
        <p:spPr>
          <a:xfrm>
            <a:off x="722312" y="2906713"/>
            <a:ext cx="7772401" cy="1500189"/>
          </a:xfrm>
          <a:prstGeom prst="rect">
            <a:avLst/>
          </a:prstGeom>
        </p:spPr>
        <p:txBody>
          <a:bodyPr/>
          <a:lstStyle/>
          <a:p>
            <a:pP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Прямоугольник 3"/>
          <p:cNvSpPr txBox="1"/>
          <p:nvPr/>
        </p:nvSpPr>
        <p:spPr>
          <a:xfrm>
            <a:off x="297238" y="332656"/>
            <a:ext cx="8549524" cy="4330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b="1" sz="2800">
                <a:latin typeface="+mn-lt"/>
                <a:ea typeface="+mn-ea"/>
                <a:cs typeface="+mn-cs"/>
                <a:sym typeface="Calibri"/>
              </a:defRPr>
            </a:pPr>
            <a:r xmlns:a="http://schemas.openxmlformats.org/drawingml/2006/main">
              <a:t>Показання</a:t>
            </a:r>
          </a:p>
          <a:p>
            <a:pPr xmlns:a="http://schemas.openxmlformats.org/drawingml/2006/main" algn="just">
              <a:defRPr b="1" sz="1600">
                <a:latin typeface="+mn-lt"/>
                <a:ea typeface="+mn-ea"/>
                <a:cs typeface="+mn-cs"/>
                <a:sym typeface="Calibri"/>
              </a:defRPr>
            </a:pPr>
            <a:br xmlns:a="http://schemas.openxmlformats.org/drawingml/2006/main">
              <a:rPr sz="2800"/>
            </a:br>
            <a:r xmlns:a="http://schemas.openxmlformats.org/drawingml/2006/main">
              <a:rPr b="0" sz="2800"/>
              <a:t>Лікування зубів з приводу карієсу та його ускладнень, видалення зубів, хірургічні втручання на тканинах пародонту.</a:t>
            </a:r>
            <a:endParaRPr xmlns:a="http://schemas.openxmlformats.org/drawingml/2006/main" sz="2800"/>
          </a:p>
          <a:p>
            <a:pPr xmlns:a="http://schemas.openxmlformats.org/drawingml/2006/main" algn="just">
              <a:defRPr sz="2800">
                <a:latin typeface="+mn-lt"/>
                <a:ea typeface="+mn-ea"/>
                <a:cs typeface="+mn-cs"/>
                <a:sym typeface="Calibri"/>
              </a:defRPr>
            </a:pPr>
            <a:r xmlns:a="http://schemas.openxmlformats.org/drawingml/2006/main">
              <a:t>Проводить обмежені втручання на пародонті окремих зубів, при ендодонтичному лікуванні, препаруванні зуба під коронку.</a:t>
            </a:r>
          </a:p>
          <a:p>
            <a:pPr xmlns:a="http://schemas.openxmlformats.org/drawingml/2006/main" algn="just">
              <a:defRPr sz="2800">
                <a:latin typeface="+mn-lt"/>
                <a:ea typeface="+mn-ea"/>
                <a:cs typeface="+mn-cs"/>
                <a:sym typeface="Calibri"/>
              </a:defRPr>
            </a:pPr>
            <a:r xmlns:a="http://schemas.openxmlformats.org/drawingml/2006/main">
              <a:t>Пластика присінка рота, видалення невеликих новоутворень.</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Прямоугольник 1"/>
          <p:cNvSpPr txBox="1"/>
          <p:nvPr/>
        </p:nvSpPr>
        <p:spPr>
          <a:xfrm>
            <a:off x="4617718" y="245288"/>
            <a:ext cx="4373059"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b="1" sz="2800">
                <a:latin typeface="+mn-lt"/>
                <a:ea typeface="+mn-ea"/>
                <a:cs typeface="+mn-cs"/>
                <a:sym typeface="Calibri"/>
              </a:defRPr>
            </a:pPr>
            <a:r xmlns:a="http://schemas.openxmlformats.org/drawingml/2006/main">
              <a:t>Інтрасептальна (внутрішньоперегородкова) </a:t>
            </a:r>
            <a:r xmlns:a="http://schemas.openxmlformats.org/drawingml/2006/main">
              <a:rPr b="0"/>
              <a:t>анестезія є різновидом внутрішньокісткової анестезії і полягає у введенні місцевоанестезуючого</a:t>
            </a:r>
          </a:p>
        </p:txBody>
      </p:sp>
      <p:pic>
        <p:nvPicPr>
          <p:cNvPr id="298" name="Picture 2" descr="Picture 2"/>
          <p:cNvPicPr>
            <a:picLocks noChangeAspect="1"/>
          </p:cNvPicPr>
          <p:nvPr/>
        </p:nvPicPr>
        <p:blipFill>
          <a:blip r:embed="rId2">
            <a:extLst/>
          </a:blip>
          <a:srcRect l="0" t="21366" r="0" b="0"/>
          <a:stretch>
            <a:fillRect/>
          </a:stretch>
        </p:blipFill>
        <p:spPr>
          <a:xfrm>
            <a:off x="251521" y="250111"/>
            <a:ext cx="4176465" cy="3067644"/>
          </a:xfrm>
          <a:prstGeom prst="rect">
            <a:avLst/>
          </a:prstGeom>
          <a:ln w="12700">
            <a:miter lim="400000"/>
          </a:ln>
        </p:spPr>
      </p:pic>
      <p:sp>
        <p:nvSpPr>
          <p:cNvPr id="299" name="Прямоугольник 2"/>
          <p:cNvSpPr txBox="1"/>
          <p:nvPr/>
        </p:nvSpPr>
        <p:spPr>
          <a:xfrm>
            <a:off x="290590" y="3212976"/>
            <a:ext cx="8554741" cy="87655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розчину в кісткову перегородку між лунками сусідніх зубів</a:t>
            </a:r>
          </a:p>
        </p:txBody>
      </p:sp>
      <p:sp>
        <p:nvSpPr>
          <p:cNvPr id="300" name="Прямоугольник 4"/>
          <p:cNvSpPr txBox="1"/>
          <p:nvPr/>
        </p:nvSpPr>
        <p:spPr>
          <a:xfrm>
            <a:off x="297953" y="4005065"/>
            <a:ext cx="8548094"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Зона знеболювання обмежена та захоплює сусідні з місцем ін'єкції зуби та інші тканини пародонту. Нетривалий період анестезії пульпи зубів обумовлений швидким розсмоктуванням невеликої кількості розчину, що вводиться.</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Прямоугольник 1"/>
          <p:cNvSpPr txBox="1"/>
          <p:nvPr/>
        </p:nvSpPr>
        <p:spPr>
          <a:xfrm>
            <a:off x="4617718" y="245288"/>
            <a:ext cx="4373059"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Поширення розчину, як і за інших внутрішньокісткових способів анестезії, здійснюється двома основними шляхами:</a:t>
            </a:r>
          </a:p>
          <a:p>
            <a:pPr xmlns:a="http://schemas.openxmlformats.org/drawingml/2006/main">
              <a:defRPr sz="2800">
                <a:latin typeface="+mn-lt"/>
                <a:ea typeface="+mn-ea"/>
                <a:cs typeface="+mn-cs"/>
                <a:sym typeface="Calibri"/>
              </a:defRPr>
            </a:pPr>
            <a:r xmlns:a="http://schemas.openxmlformats.org/drawingml/2006/main">
              <a:t>через кістковомозкові простори навколо лунок</a:t>
            </a:r>
          </a:p>
        </p:txBody>
      </p:sp>
      <p:pic>
        <p:nvPicPr>
          <p:cNvPr id="303" name="Picture 2" descr="Picture 2"/>
          <p:cNvPicPr>
            <a:picLocks noChangeAspect="1"/>
          </p:cNvPicPr>
          <p:nvPr/>
        </p:nvPicPr>
        <p:blipFill>
          <a:blip r:embed="rId2">
            <a:extLst/>
          </a:blip>
          <a:srcRect l="0" t="21366" r="0" b="0"/>
          <a:stretch>
            <a:fillRect/>
          </a:stretch>
        </p:blipFill>
        <p:spPr>
          <a:xfrm>
            <a:off x="251521" y="250111"/>
            <a:ext cx="4176465" cy="3067644"/>
          </a:xfrm>
          <a:prstGeom prst="rect">
            <a:avLst/>
          </a:prstGeom>
          <a:ln w="12700">
            <a:miter lim="400000"/>
          </a:ln>
        </p:spPr>
      </p:pic>
      <p:sp>
        <p:nvSpPr>
          <p:cNvPr id="304" name="Прямоугольник 3"/>
          <p:cNvSpPr txBox="1"/>
          <p:nvPr/>
        </p:nvSpPr>
        <p:spPr>
          <a:xfrm>
            <a:off x="289121" y="3317755"/>
            <a:ext cx="8557639" cy="260375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зубів, включаючи періапікальні області, де розташовані нервові волокна, що іннервують періодонт і пульпу прилеглих до місця ін'єкції зубів, внутрішньосудинне проникнення розчину та його поширення по кровоносних судинах пародонту та кістковомозкового простору.</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Прямоугольник 1"/>
          <p:cNvSpPr txBox="1"/>
          <p:nvPr/>
        </p:nvSpPr>
        <p:spPr>
          <a:xfrm>
            <a:off x="3897638" y="188640"/>
            <a:ext cx="4949123"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При інтрасептальній анестезії відбувається блокада нервових волокон кісткових та м'яких тканин за рахунок дії місцевого анестетика та знекровлення тканин пародонту.</a:t>
            </a:r>
          </a:p>
          <a:p>
            <a:pPr xmlns:a="http://schemas.openxmlformats.org/drawingml/2006/main">
              <a:defRPr sz="2800">
                <a:latin typeface="+mn-lt"/>
                <a:ea typeface="+mn-ea"/>
                <a:cs typeface="+mn-cs"/>
                <a:sym typeface="Calibri"/>
              </a:defRPr>
            </a:pPr>
            <a:r xmlns:a="http://schemas.openxmlformats.org/drawingml/2006/main">
              <a:t>Знекровлення тканин,</a:t>
            </a:r>
          </a:p>
        </p:txBody>
      </p:sp>
      <p:pic>
        <p:nvPicPr>
          <p:cNvPr id="307" name="Picture 4" descr="Picture 4"/>
          <p:cNvPicPr>
            <a:picLocks noChangeAspect="1"/>
          </p:cNvPicPr>
          <p:nvPr/>
        </p:nvPicPr>
        <p:blipFill>
          <a:blip r:embed="rId2">
            <a:extLst/>
          </a:blip>
          <a:srcRect l="1834" t="0" r="0" b="2483"/>
          <a:stretch>
            <a:fillRect/>
          </a:stretch>
        </p:blipFill>
        <p:spPr>
          <a:xfrm>
            <a:off x="251520" y="188639"/>
            <a:ext cx="3528392" cy="3508648"/>
          </a:xfrm>
          <a:prstGeom prst="rect">
            <a:avLst/>
          </a:prstGeom>
          <a:ln w="12700">
            <a:miter lim="400000"/>
          </a:ln>
        </p:spPr>
      </p:pic>
      <p:sp>
        <p:nvSpPr>
          <p:cNvPr id="308" name="Прямоугольник 3"/>
          <p:cNvSpPr txBox="1"/>
          <p:nvPr/>
        </p:nvSpPr>
        <p:spPr>
          <a:xfrm>
            <a:off x="309071" y="3728071"/>
            <a:ext cx="8537690" cy="1740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визначається побіленням ясен навколо місця ін'єкції, посилює знеболюючий ефект внаслідок додаткової гіпоксичної блокади мієлінізованих нервових волокон.</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Прямоугольник 1"/>
          <p:cNvSpPr txBox="1"/>
          <p:nvPr/>
        </p:nvSpPr>
        <p:spPr>
          <a:xfrm>
            <a:off x="297238" y="260647"/>
            <a:ext cx="8549524" cy="2603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Проведення спонгіозної інтрасептальної анестезії вимагає застосування тонкої голки діаметром 0,3-0,5 мм 27-го розміру завдовжки 8-12 мм.</a:t>
            </a:r>
          </a:p>
          <a:p>
            <a:pPr xmlns:a="http://schemas.openxmlformats.org/drawingml/2006/main" algn="just">
              <a:defRPr sz="2800">
                <a:latin typeface="+mn-lt"/>
                <a:ea typeface="+mn-ea"/>
                <a:cs typeface="+mn-cs"/>
                <a:sym typeface="Calibri"/>
              </a:defRPr>
            </a:pPr>
            <a:r xmlns:a="http://schemas.openxmlformats.org/drawingml/2006/main">
              <a:t>Загальна витрата розчину при спонгіозній інтрасептальній анестезії не повинна перевищувати 02 - 04 мл.</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Прямоугольник 1"/>
          <p:cNvSpPr txBox="1"/>
          <p:nvPr/>
        </p:nvSpPr>
        <p:spPr>
          <a:xfrm>
            <a:off x="4565651" y="263829"/>
            <a:ext cx="4193038"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indent="447675" algn="just">
              <a:defRPr sz="2800">
                <a:latin typeface="+mn-lt"/>
                <a:ea typeface="+mn-ea"/>
                <a:cs typeface="+mn-cs"/>
                <a:sym typeface="Calibri"/>
              </a:defRPr>
            </a:lvl1pPr>
          </a:lstStyle>
          <a:p>
            <a:pPr xmlns:a="http://schemas.openxmlformats.org/drawingml/2006/main"/>
            <a:r xmlns:a="http://schemas.openxmlformats.org/drawingml/2006/main">
              <a:t>Точка вкола при внутрішньоперегородковій анестезії відповідає середині відстані між зубами, проте сама кісткова перегородка буває на різній висоті,</a:t>
            </a:r>
          </a:p>
        </p:txBody>
      </p:sp>
      <p:pic>
        <p:nvPicPr>
          <p:cNvPr id="313" name="Picture 2" descr="Picture 2"/>
          <p:cNvPicPr>
            <a:picLocks noChangeAspect="1"/>
          </p:cNvPicPr>
          <p:nvPr/>
        </p:nvPicPr>
        <p:blipFill>
          <a:blip r:embed="rId2">
            <a:extLst/>
          </a:blip>
          <a:srcRect l="0" t="21366" r="0" b="0"/>
          <a:stretch>
            <a:fillRect/>
          </a:stretch>
        </p:blipFill>
        <p:spPr>
          <a:xfrm>
            <a:off x="251521" y="250111"/>
            <a:ext cx="4176465" cy="3067644"/>
          </a:xfrm>
          <a:prstGeom prst="rect">
            <a:avLst/>
          </a:prstGeom>
          <a:ln w="12700">
            <a:miter lim="400000"/>
          </a:ln>
        </p:spPr>
      </p:pic>
      <p:sp>
        <p:nvSpPr>
          <p:cNvPr id="314" name="Прямоугольник 3"/>
          <p:cNvSpPr txBox="1"/>
          <p:nvPr/>
        </p:nvSpPr>
        <p:spPr>
          <a:xfrm>
            <a:off x="297239" y="3329479"/>
            <a:ext cx="8549521"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особливо в ділянці нижньої щелепи. Зазвичай перегородка розташовується на 2 - 4 мм нижче за поверхню ясен, але при патологічних процесах в періодонті відстань збільшується. За наявності таких передумов необхідно уточнити розташування перегородки за прицільною рентгенограмою.</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Прямоугольник 1"/>
          <p:cNvSpPr txBox="1"/>
          <p:nvPr/>
        </p:nvSpPr>
        <p:spPr>
          <a:xfrm>
            <a:off x="4617718" y="260647"/>
            <a:ext cx="4229043"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Точка вкола на верхівці перегородки обумовлена тим, що на нижній щелепі, де найбільше показано застосування інтрасептальної анестезії, кортикальний</a:t>
            </a:r>
          </a:p>
        </p:txBody>
      </p:sp>
      <p:pic>
        <p:nvPicPr>
          <p:cNvPr id="317" name="Picture 2" descr="Picture 2"/>
          <p:cNvPicPr>
            <a:picLocks noChangeAspect="1"/>
          </p:cNvPicPr>
          <p:nvPr/>
        </p:nvPicPr>
        <p:blipFill>
          <a:blip r:embed="rId2">
            <a:extLst/>
          </a:blip>
          <a:srcRect l="0" t="21366" r="0" b="0"/>
          <a:stretch>
            <a:fillRect/>
          </a:stretch>
        </p:blipFill>
        <p:spPr>
          <a:xfrm>
            <a:off x="251521" y="250111"/>
            <a:ext cx="4176465" cy="3067644"/>
          </a:xfrm>
          <a:prstGeom prst="rect">
            <a:avLst/>
          </a:prstGeom>
          <a:ln w="12700">
            <a:miter lim="400000"/>
          </a:ln>
        </p:spPr>
      </p:pic>
      <p:sp>
        <p:nvSpPr>
          <p:cNvPr id="318" name="Прямоугольник 3"/>
          <p:cNvSpPr txBox="1"/>
          <p:nvPr/>
        </p:nvSpPr>
        <p:spPr>
          <a:xfrm>
            <a:off x="297239" y="3317755"/>
            <a:ext cx="8549521" cy="217195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шар має найменшу товщину на верхівці. Тому механічний опір і необхідна глибина занурення в кістку будуть меншими саме в цьому місці, що сприятиме успішному виконанню способу.</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Прямоугольник 1"/>
          <p:cNvSpPr txBox="1"/>
          <p:nvPr/>
        </p:nvSpPr>
        <p:spPr>
          <a:xfrm>
            <a:off x="3969646" y="263830"/>
            <a:ext cx="4789044"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Перед анестезією необхідно зняти наліт у крайової ясна і між зубами.</a:t>
            </a:r>
          </a:p>
          <a:p>
            <a:pPr xmlns:a="http://schemas.openxmlformats.org/drawingml/2006/main" algn="just">
              <a:defRPr sz="2800">
                <a:latin typeface="+mn-lt"/>
                <a:ea typeface="+mn-ea"/>
                <a:cs typeface="+mn-cs"/>
                <a:sym typeface="Calibri"/>
              </a:defRPr>
            </a:pPr>
            <a:r xmlns:a="http://schemas.openxmlformats.org/drawingml/2006/main">
              <a:t>Голка вводиться біля основи дистального міжзубного сосочка під кутом 90° до поверхні ясен під кутом</a:t>
            </a:r>
          </a:p>
        </p:txBody>
      </p:sp>
      <p:sp>
        <p:nvSpPr>
          <p:cNvPr id="321" name="Прямоугольник 3"/>
          <p:cNvSpPr txBox="1"/>
          <p:nvPr/>
        </p:nvSpPr>
        <p:spPr>
          <a:xfrm>
            <a:off x="297240" y="3743131"/>
            <a:ext cx="8541155" cy="260375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45º до осі знеболюваного зуба, скіс голки спрямований до кістки на глибину 1-2 мм. Випускається крапля розчину, із зусиллям проколюється кортикальна платівка міжзубної перегородки. Опір тканин вказує, що голка в кістки та анестетик буде введений у неї.</a:t>
            </a:r>
          </a:p>
        </p:txBody>
      </p:sp>
      <p:pic>
        <p:nvPicPr>
          <p:cNvPr id="322" name="Picture 4" descr="Picture 4"/>
          <p:cNvPicPr>
            <a:picLocks noChangeAspect="1"/>
          </p:cNvPicPr>
          <p:nvPr/>
        </p:nvPicPr>
        <p:blipFill>
          <a:blip r:embed="rId2">
            <a:extLst/>
          </a:blip>
          <a:srcRect l="1834" t="0" r="0" b="2483"/>
          <a:stretch>
            <a:fillRect/>
          </a:stretch>
        </p:blipFill>
        <p:spPr>
          <a:xfrm>
            <a:off x="251521" y="234485"/>
            <a:ext cx="3528392" cy="3508648"/>
          </a:xfrm>
          <a:prstGeom prst="rect">
            <a:avLst/>
          </a:prstGeom>
          <a:ln w="12700">
            <a:miter lim="400000"/>
          </a:ln>
        </p:spPr>
      </p:pic>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Прямоугольник 1"/>
          <p:cNvSpPr txBox="1"/>
          <p:nvPr/>
        </p:nvSpPr>
        <p:spPr>
          <a:xfrm>
            <a:off x="4041654" y="263830"/>
            <a:ext cx="4717036"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Повільно, щоб максимально зменшити ділянку поширення анестетика, вводять 0,2 - 0,4 мл анестетика. Анестезія виникає одразу або не більше, ніж через 0,5 хв.</a:t>
            </a:r>
          </a:p>
          <a:p>
            <a:pPr xmlns:a="http://schemas.openxmlformats.org/drawingml/2006/main" algn="just">
              <a:defRPr sz="2800">
                <a:latin typeface="+mn-lt"/>
                <a:ea typeface="+mn-ea"/>
                <a:cs typeface="+mn-cs"/>
                <a:sym typeface="Calibri"/>
              </a:defRPr>
            </a:pPr>
            <a:r xmlns:a="http://schemas.openxmlformats.org/drawingml/2006/main">
              <a:t>Під час введення розчин</a:t>
            </a:r>
          </a:p>
        </p:txBody>
      </p:sp>
      <p:sp>
        <p:nvSpPr>
          <p:cNvPr id="325" name="Прямоугольник 3"/>
          <p:cNvSpPr txBox="1"/>
          <p:nvPr/>
        </p:nvSpPr>
        <p:spPr>
          <a:xfrm>
            <a:off x="297240" y="3743131"/>
            <a:ext cx="8541155" cy="174015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не повинен потрапляти в порожнину рота пацієнта. Якщо це відбувається, слід перенаправити голку і повторити її занурення на велику глибину.</a:t>
            </a:r>
          </a:p>
          <a:p>
            <a:pPr xmlns:a="http://schemas.openxmlformats.org/drawingml/2006/main" algn="just">
              <a:defRPr sz="2800">
                <a:latin typeface="+mn-lt"/>
                <a:ea typeface="+mn-ea"/>
                <a:cs typeface="+mn-cs"/>
                <a:sym typeface="Calibri"/>
              </a:defRPr>
            </a:pPr>
            <a:r xmlns:a="http://schemas.openxmlformats.org/drawingml/2006/main">
              <a:t> </a:t>
            </a:r>
          </a:p>
        </p:txBody>
      </p:sp>
      <p:pic>
        <p:nvPicPr>
          <p:cNvPr id="326" name="Picture 4" descr="Picture 4"/>
          <p:cNvPicPr>
            <a:picLocks noChangeAspect="1"/>
          </p:cNvPicPr>
          <p:nvPr/>
        </p:nvPicPr>
        <p:blipFill>
          <a:blip r:embed="rId2">
            <a:extLst/>
          </a:blip>
          <a:srcRect l="1834" t="0" r="0" b="2483"/>
          <a:stretch>
            <a:fillRect/>
          </a:stretch>
        </p:blipFill>
        <p:spPr>
          <a:xfrm>
            <a:off x="251521" y="234485"/>
            <a:ext cx="3528392" cy="3508648"/>
          </a:xfrm>
          <a:prstGeom prst="rect">
            <a:avLst/>
          </a:prstGeom>
          <a:ln w="12700">
            <a:miter lim="400000"/>
          </a:ln>
        </p:spPr>
      </p:pic>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8" name="Прямоугольник 1"/>
          <p:cNvSpPr txBox="1"/>
          <p:nvPr/>
        </p:nvSpPr>
        <p:spPr>
          <a:xfrm>
            <a:off x="297238" y="260648"/>
            <a:ext cx="8549524"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Цей спосіб анестезії ефективний, простий, малотравматичний, характеризується рідкісним виникненням місцевих та системних постін'єкційних ускладнень та не супроводжується постін'єкційним болем. На відміну від інтралігаментарної анестезії, цей спосіб можна використовувати з меншим ризиком інфікування тканин.</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Прямоугольник 1"/>
          <p:cNvSpPr txBox="1"/>
          <p:nvPr/>
        </p:nvSpPr>
        <p:spPr>
          <a:xfrm>
            <a:off x="297238" y="260648"/>
            <a:ext cx="8549524" cy="4330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До </a:t>
            </a:r>
            <a:r xmlns:a="http://schemas.openxmlformats.org/drawingml/2006/main">
              <a:rPr i="1"/>
              <a:t>недоліків </a:t>
            </a:r>
            <a:r xmlns:a="http://schemas.openxmlformats.org/drawingml/2006/main">
              <a:t>способу можна віднести досить обмежену знеболювальну область, що захоплює тільки сусідні з місцем ін'єкції тканини, нетривалий період анестезії пульпи зубів, обумовлений розсмоктуванням невеликої кількості розчину, що вводиться, а також неприємний смак, який може виникнути у пацієнта при випадковому витоку місцевоанестезуючого .</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Заголовок 2"/>
          <p:cNvSpPr txBox="1"/>
          <p:nvPr>
            <p:ph type="title"/>
          </p:nvPr>
        </p:nvSpPr>
        <p:spPr>
          <a:xfrm>
            <a:off x="722312" y="4406900"/>
            <a:ext cx="7772401" cy="1362075"/>
          </a:xfrm>
          <a:prstGeom prst="rect">
            <a:avLst/>
          </a:prstGeom>
        </p:spPr>
        <p:txBody>
          <a:bodyPr/>
          <a:lstStyle/>
          <a:p>
            <a:pPr xmlns:a="http://schemas.openxmlformats.org/drawingml/2006/main" defTabSz="740662">
              <a:defRPr b="0" i="1" sz="2900">
                <a:solidFill>
                  <a:srgbClr val="002060"/>
                </a:solidFill>
              </a:defRPr>
            </a:pPr>
            <a:r xmlns:a="http://schemas.openxmlformats.org/drawingml/2006/main">
              <a:t>ІНТРАЛІГАМЕНТАРНА ПАРАДОНТАЛЬНА СПОНГІОЗНА АНЕСТЕЗІЯ</a:t>
            </a:r>
            <a:br xmlns:a="http://schemas.openxmlformats.org/drawingml/2006/main"/>
          </a:p>
        </p:txBody>
      </p:sp>
      <p:sp>
        <p:nvSpPr>
          <p:cNvPr id="333" name="Текст 3"/>
          <p:cNvSpPr txBox="1"/>
          <p:nvPr>
            <p:ph type="body" sz="quarter" idx="1"/>
          </p:nvPr>
        </p:nvSpPr>
        <p:spPr>
          <a:xfrm>
            <a:off x="722312" y="2906713"/>
            <a:ext cx="7772401" cy="1500189"/>
          </a:xfrm>
          <a:prstGeom prst="rect">
            <a:avLst/>
          </a:prstGeom>
        </p:spPr>
        <p:txBody>
          <a:bodyPr/>
          <a:lstStyle/>
          <a:p>
            <a:pP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5" name="Прямоугольник 3"/>
          <p:cNvSpPr txBox="1"/>
          <p:nvPr/>
        </p:nvSpPr>
        <p:spPr>
          <a:xfrm>
            <a:off x="297238" y="260648"/>
            <a:ext cx="8549524" cy="653480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b="1" sz="2800">
                <a:latin typeface="+mn-lt"/>
                <a:ea typeface="+mn-ea"/>
                <a:cs typeface="+mn-cs"/>
                <a:sym typeface="Calibri"/>
              </a:defRPr>
            </a:pPr>
            <a:r xmlns:a="http://schemas.openxmlformats.org/drawingml/2006/main">
              <a:t>Інтралігаментарна парадонтальна спонгіозна анестезія </a:t>
            </a:r>
            <a:r xmlns:a="http://schemas.openxmlformats.org/drawingml/2006/main">
              <a:rPr b="0"/>
              <a:t>- спосіб місцевої анестезії, який полягає у введенні місцевоанестезуючого розчину в періодонтальний простір (періодонтальну щілину).</a:t>
            </a:r>
          </a:p>
          <a:p>
            <a:pPr xmlns:a="http://schemas.openxmlformats.org/drawingml/2006/main" indent="447675" algn="just">
              <a:defRPr sz="2800">
                <a:latin typeface="+mn-lt"/>
                <a:ea typeface="+mn-ea"/>
                <a:cs typeface="+mn-cs"/>
                <a:sym typeface="Calibri"/>
              </a:defRPr>
            </a:pPr>
            <a:r xmlns:a="http://schemas.openxmlformats.org/drawingml/2006/main">
              <a:t>Анестезуючий препарат вводиться в періодонтальну зв'язку під великим тиском для подолання опору тканин. Використовується дуже мала анестетика – 0,1-0,2 мл.</a:t>
            </a:r>
          </a:p>
          <a:p>
            <a:pPr indent="447675" algn="just">
              <a:defRPr sz="2400">
                <a:latin typeface="+mn-lt"/>
                <a:ea typeface="+mn-ea"/>
                <a:cs typeface="+mn-cs"/>
                <a:sym typeface="Calibri"/>
              </a:defRPr>
            </a:pPr>
          </a:p>
          <a:p>
            <a:pPr indent="447675" algn="just">
              <a:defRPr i="1">
                <a:latin typeface="+mn-lt"/>
                <a:ea typeface="+mn-ea"/>
                <a:cs typeface="+mn-cs"/>
                <a:sym typeface="Calibri"/>
              </a:defRPr>
            </a:pPr>
          </a:p>
          <a:p>
            <a:pPr xmlns:a="http://schemas.openxmlformats.org/drawingml/2006/main" indent="447675" algn="just">
              <a:defRPr i="1">
                <a:latin typeface="+mn-lt"/>
                <a:ea typeface="+mn-ea"/>
                <a:cs typeface="+mn-cs"/>
                <a:sym typeface="Calibri"/>
              </a:defRPr>
            </a:pPr>
            <a:r xmlns:a="http://schemas.openxmlformats.org/drawingml/2006/main">
              <a:t>Позначення «внутрішньов'язкова анестезія» некоректне, оскільки ін'єктор безпосередньо у зв'язку не вводиться. Але все ж таки більшість авторів використовують цей термін.</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Прямоугольник 3"/>
          <p:cNvSpPr txBox="1"/>
          <p:nvPr/>
        </p:nvSpPr>
        <p:spPr>
          <a:xfrm>
            <a:off x="297238" y="260648"/>
            <a:ext cx="8549524" cy="4762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Головною умовою досягнення ефективності інтралігаментарної анестезії є створення високого тиску, при якому розчин анестетика через отвори lamina cribriformis поширюється в губчасту речовину і кістковомозкові простори альвеолярної кістки, в пульпу зуба і поширюється до періапікальних ділянок. окістя). Анестетик блокує нервові рецептори ясен, періодонту, зубного нервового сплетення та інших тканин зубощелепного сегмента.</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Прямоугольник 1"/>
          <p:cNvSpPr txBox="1"/>
          <p:nvPr/>
        </p:nvSpPr>
        <p:spPr>
          <a:xfrm>
            <a:off x="297238" y="332656"/>
            <a:ext cx="8549524" cy="41912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Зона знеболювання обмежена зубом, у періодонтальну зв'язку якого введено місцевий анестетик.</a:t>
            </a:r>
          </a:p>
          <a:p>
            <a:pPr algn="just">
              <a:defRPr>
                <a:latin typeface="+mn-lt"/>
                <a:ea typeface="+mn-ea"/>
                <a:cs typeface="+mn-cs"/>
                <a:sym typeface="Calibri"/>
              </a:defRPr>
            </a:pPr>
          </a:p>
          <a:p>
            <a:pPr xmlns:a="http://schemas.openxmlformats.org/drawingml/2006/main" algn="just">
              <a:defRPr sz="2800">
                <a:latin typeface="+mn-lt"/>
                <a:ea typeface="+mn-ea"/>
                <a:cs typeface="+mn-cs"/>
                <a:sym typeface="Calibri"/>
              </a:defRPr>
            </a:pPr>
            <a:r xmlns:a="http://schemas.openxmlformats.org/drawingml/2006/main">
              <a:t>Інтралігаментарна анестезія ефективна не для всіх груп зубів: у статевих випадках неефективне знеболювання ікол на верхній та нижній щелепах, трохи вище ефективність знеболювання верхніх центральних різців. На успіх анестезії впливає довжина кореня цих груп зубів </a:t>
            </a:r>
            <a:r xmlns:a="http://schemas.openxmlformats.org/drawingml/2006/main">
              <a:rPr b="1"/>
              <a:t>.</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Прямоугольник 1"/>
          <p:cNvSpPr txBox="1"/>
          <p:nvPr/>
        </p:nvSpPr>
        <p:spPr>
          <a:xfrm>
            <a:off x="297238" y="260648"/>
            <a:ext cx="8549524" cy="62486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b="1" sz="2800">
                <a:latin typeface="+mn-lt"/>
                <a:ea typeface="+mn-ea"/>
                <a:cs typeface="+mn-cs"/>
                <a:sym typeface="Calibri"/>
              </a:defRPr>
            </a:pPr>
            <a:r xmlns:a="http://schemas.openxmlformats.org/drawingml/2006/main">
              <a:t>Показання:</a:t>
            </a:r>
          </a:p>
          <a:p>
            <a:pPr algn="just">
              <a:defRPr b="1" sz="1200">
                <a:latin typeface="+mn-lt"/>
                <a:ea typeface="+mn-ea"/>
                <a:cs typeface="+mn-cs"/>
                <a:sym typeface="Calibri"/>
              </a:defRPr>
            </a:pPr>
          </a:p>
          <a:p>
            <a:pPr xmlns:a="http://schemas.openxmlformats.org/drawingml/2006/main" marL="342900" indent="-342900">
              <a:buSzPct val="100000"/>
              <a:buFont typeface="Arial"/>
              <a:buChar char="•"/>
              <a:defRPr sz="2800">
                <a:latin typeface="+mn-lt"/>
                <a:ea typeface="+mn-ea"/>
                <a:cs typeface="+mn-cs"/>
                <a:sym typeface="Calibri"/>
              </a:defRPr>
            </a:pPr>
            <a:r xmlns:a="http://schemas.openxmlformats.org/drawingml/2006/main">
              <a:t>Видалення зубів;</a:t>
            </a:r>
          </a:p>
          <a:p>
            <a:pPr xmlns:a="http://schemas.openxmlformats.org/drawingml/2006/main" marL="342900" indent="-342900">
              <a:buSzPct val="100000"/>
              <a:buFont typeface="Arial"/>
              <a:buChar char="•"/>
              <a:defRPr sz="2800">
                <a:latin typeface="+mn-lt"/>
                <a:ea typeface="+mn-ea"/>
                <a:cs typeface="+mn-cs"/>
                <a:sym typeface="Calibri"/>
              </a:defRPr>
            </a:pPr>
            <a:r xmlns:a="http://schemas.openxmlformats.org/drawingml/2006/main">
              <a:t>лікування зубів з приводу карієсу та його ускладнень;</a:t>
            </a:r>
          </a:p>
          <a:p>
            <a:pPr xmlns:a="http://schemas.openxmlformats.org/drawingml/2006/main" marL="342900" indent="-342900">
              <a:buSzPct val="100000"/>
              <a:buFont typeface="Arial"/>
              <a:buChar char="•"/>
              <a:defRPr sz="2800">
                <a:latin typeface="+mn-lt"/>
                <a:ea typeface="+mn-ea"/>
                <a:cs typeface="+mn-cs"/>
                <a:sym typeface="Calibri"/>
              </a:defRPr>
            </a:pPr>
            <a:r xmlns:a="http://schemas.openxmlformats.org/drawingml/2006/main">
              <a:t>Препарування зубів під ортопедичну конструкцію.</a:t>
            </a:r>
          </a:p>
          <a:p>
            <a:pPr xmlns:a="http://schemas.openxmlformats.org/drawingml/2006/main" marL="342900" indent="-342900">
              <a:buSzPct val="100000"/>
              <a:buFont typeface="Arial"/>
              <a:buChar char="•"/>
              <a:defRPr sz="2800">
                <a:latin typeface="+mn-lt"/>
                <a:ea typeface="+mn-ea"/>
                <a:cs typeface="+mn-cs"/>
                <a:sym typeface="Calibri"/>
              </a:defRPr>
            </a:pPr>
            <a:r xmlns:a="http://schemas.openxmlformats.org/drawingml/2006/main">
              <a:t>обмежені втручання на пародонті окремих зубів (кюретаж, гінгівектомія);</a:t>
            </a:r>
          </a:p>
          <a:p>
            <a:pPr xmlns:a="http://schemas.openxmlformats.org/drawingml/2006/main" marL="342900" indent="-342900">
              <a:buSzPct val="100000"/>
              <a:buFont typeface="Arial"/>
              <a:buChar char="•"/>
              <a:defRPr sz="2800">
                <a:latin typeface="+mn-lt"/>
                <a:ea typeface="+mn-ea"/>
                <a:cs typeface="+mn-cs"/>
                <a:sym typeface="Calibri"/>
              </a:defRPr>
            </a:pPr>
            <a:r xmlns:a="http://schemas.openxmlformats.org/drawingml/2006/main">
              <a:t>препарування зубів під коронки, при ендодонтичних маніпуляціях;</a:t>
            </a:r>
          </a:p>
          <a:p>
            <a:pPr xmlns:a="http://schemas.openxmlformats.org/drawingml/2006/main" marL="342900" indent="-342900">
              <a:buSzPct val="100000"/>
              <a:buFont typeface="Arial"/>
              <a:buChar char="•"/>
              <a:defRPr sz="2800">
                <a:latin typeface="+mn-lt"/>
                <a:ea typeface="+mn-ea"/>
                <a:cs typeface="+mn-cs"/>
                <a:sym typeface="Calibri"/>
              </a:defRPr>
            </a:pPr>
            <a:r xmlns:a="http://schemas.openxmlformats.org/drawingml/2006/main">
              <a:t>за необхідності введення невеликих доз анестетика (підозра на алергічні реакції, артеріальна гіпертензія та ін.);</a:t>
            </a:r>
          </a:p>
          <a:p>
            <a:pPr xmlns:a="http://schemas.openxmlformats.org/drawingml/2006/main" marL="342900" indent="-342900">
              <a:buSzPct val="100000"/>
              <a:buFont typeface="Arial"/>
              <a:buChar char="•"/>
              <a:defRPr sz="2800">
                <a:latin typeface="+mn-lt"/>
                <a:ea typeface="+mn-ea"/>
                <a:cs typeface="+mn-cs"/>
                <a:sym typeface="Calibri"/>
              </a:defRPr>
            </a:pPr>
            <a:r xmlns:a="http://schemas.openxmlformats.org/drawingml/2006/main">
              <a:t>при неспроможності інфільтраційної та провідникової анестезії.</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Прямоугольник 1"/>
          <p:cNvSpPr txBox="1"/>
          <p:nvPr/>
        </p:nvSpPr>
        <p:spPr>
          <a:xfrm>
            <a:off x="297238" y="260649"/>
            <a:ext cx="8549524" cy="518036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b="1" sz="2400">
                <a:latin typeface="+mn-lt"/>
                <a:ea typeface="+mn-ea"/>
                <a:cs typeface="+mn-cs"/>
                <a:sym typeface="Calibri"/>
              </a:defRPr>
            </a:pPr>
            <a:r xmlns:a="http://schemas.openxmlformats.org/drawingml/2006/main">
              <a:t>Протипоказання </a:t>
            </a:r>
            <a:br xmlns:a="http://schemas.openxmlformats.org/drawingml/2006/main"/>
            <a:r xmlns:a="http://schemas.openxmlformats.org/drawingml/2006/main">
              <a:rPr b="0"/>
              <a:t>• Наявність пародонтальної кишені, якщо не потрібно видалення зуба.</a:t>
            </a:r>
          </a:p>
          <a:p>
            <a:pPr xmlns:a="http://schemas.openxmlformats.org/drawingml/2006/main">
              <a:defRPr sz="2400">
                <a:latin typeface="+mn-lt"/>
                <a:ea typeface="+mn-ea"/>
                <a:cs typeface="+mn-cs"/>
                <a:sym typeface="Calibri"/>
              </a:defRPr>
            </a:pPr>
            <a:r xmlns:a="http://schemas.openxmlformats.org/drawingml/2006/main">
              <a:t>• Наявність гострих запальних захворювань тканин пародонту. </a:t>
            </a:r>
            <a:br xmlns:a="http://schemas.openxmlformats.org/drawingml/2006/main"/>
            <a:r xmlns:a="http://schemas.openxmlformats.org/drawingml/2006/main">
              <a:t>• Лікування та видалення зубів з приводу гострого та загострення хронічного періодонтиту. </a:t>
            </a:r>
            <a:br xmlns:a="http://schemas.openxmlformats.org/drawingml/2006/main"/>
            <a:r xmlns:a="http://schemas.openxmlformats.org/drawingml/2006/main">
              <a:t>• Ендокардит в анамнезі, пацієнти з вродженими вадами серця, з пересадженими клапанами тощо.</a:t>
            </a:r>
          </a:p>
          <a:p>
            <a:pPr xmlns:a="http://schemas.openxmlformats.org/drawingml/2006/main">
              <a:defRPr sz="2400">
                <a:latin typeface="+mn-lt"/>
                <a:ea typeface="+mn-ea"/>
                <a:cs typeface="+mn-cs"/>
                <a:sym typeface="Calibri"/>
              </a:defRPr>
            </a:pPr>
            <a:r xmlns:a="http://schemas.openxmlformats.org/drawingml/2006/main">
              <a:t>• У пацієнтів із незавершеним формуванням кореня потрібного зуба.</a:t>
            </a:r>
          </a:p>
          <a:p>
            <a:pPr xmlns:a="http://schemas.openxmlformats.org/drawingml/2006/main">
              <a:defRPr sz="2400">
                <a:latin typeface="+mn-lt"/>
                <a:ea typeface="+mn-ea"/>
                <a:cs typeface="+mn-cs"/>
                <a:sym typeface="Calibri"/>
              </a:defRPr>
            </a:pPr>
            <a:r xmlns:a="http://schemas.openxmlformats.org/drawingml/2006/main">
              <a:t>• Операція резекції верхівки кореня.</a:t>
            </a:r>
          </a:p>
          <a:p>
            <a:pPr xmlns:a="http://schemas.openxmlformats.org/drawingml/2006/main">
              <a:defRPr sz="2400">
                <a:latin typeface="+mn-lt"/>
                <a:ea typeface="+mn-ea"/>
                <a:cs typeface="+mn-cs"/>
                <a:sym typeface="Calibri"/>
              </a:defRPr>
            </a:pPr>
            <a:r xmlns:a="http://schemas.openxmlformats.org/drawingml/2006/main">
              <a:t>• При тривалих маніпуляціях (понад 40 хвилин).</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5" name="Прямоугольник 1"/>
          <p:cNvSpPr txBox="1"/>
          <p:nvPr/>
        </p:nvSpPr>
        <p:spPr>
          <a:xfrm>
            <a:off x="297238" y="260647"/>
            <a:ext cx="8549524" cy="29720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b="1" sz="2800">
                <a:latin typeface="+mn-lt"/>
                <a:ea typeface="+mn-ea"/>
                <a:cs typeface="+mn-cs"/>
                <a:sym typeface="Calibri"/>
              </a:defRPr>
            </a:pPr>
            <a:r xmlns:a="http://schemas.openxmlformats.org/drawingml/2006/main">
              <a:t>Інструментарій</a:t>
            </a:r>
          </a:p>
          <a:p>
            <a:pPr indent="447675" algn="just">
              <a:defRPr sz="2400">
                <a:latin typeface="+mn-lt"/>
                <a:ea typeface="+mn-ea"/>
                <a:cs typeface="+mn-cs"/>
                <a:sym typeface="Calibri"/>
              </a:defRPr>
            </a:pPr>
          </a:p>
          <a:p>
            <a:pPr xmlns:a="http://schemas.openxmlformats.org/drawingml/2006/main" indent="447675" algn="just">
              <a:defRPr sz="2800">
                <a:latin typeface="+mn-lt"/>
                <a:ea typeface="+mn-ea"/>
                <a:cs typeface="+mn-cs"/>
                <a:sym typeface="Calibri"/>
              </a:defRPr>
            </a:pPr>
            <a:r xmlns:a="http://schemas.openxmlformats.org/drawingml/2006/main">
              <a:t>Із сучасним ін'єкторам пред'являються такі вимоги:</a:t>
            </a:r>
          </a:p>
          <a:p>
            <a:pPr xmlns:a="http://schemas.openxmlformats.org/drawingml/2006/main" indent="447675" algn="just">
              <a:defRPr sz="2800">
                <a:latin typeface="+mn-lt"/>
                <a:ea typeface="+mn-ea"/>
                <a:cs typeface="+mn-cs"/>
                <a:sym typeface="Calibri"/>
              </a:defRPr>
            </a:pPr>
            <a:r xmlns:a="http://schemas.openxmlformats.org/drawingml/2006/main">
              <a:t>• створювати та підтримувати досить високий тиск під час ін'єкції (35-70 кг/см2) для просування розчину в тканині пародонту.</a:t>
            </a:r>
          </a:p>
        </p:txBody>
      </p:sp>
      <p:pic>
        <p:nvPicPr>
          <p:cNvPr id="346" name="Picture 4" descr="Picture 4"/>
          <p:cNvPicPr>
            <a:picLocks noChangeAspect="1"/>
          </p:cNvPicPr>
          <p:nvPr/>
        </p:nvPicPr>
        <p:blipFill>
          <a:blip r:embed="rId2">
            <a:extLst/>
          </a:blip>
          <a:stretch>
            <a:fillRect/>
          </a:stretch>
        </p:blipFill>
        <p:spPr>
          <a:xfrm>
            <a:off x="4655082" y="3429000"/>
            <a:ext cx="4221527" cy="2583061"/>
          </a:xfrm>
          <a:prstGeom prst="rect">
            <a:avLst/>
          </a:prstGeom>
          <a:ln w="12700">
            <a:miter lim="400000"/>
          </a:ln>
        </p:spPr>
      </p:pic>
      <p:sp>
        <p:nvSpPr>
          <p:cNvPr id="347" name="Прямоугольник 3"/>
          <p:cNvSpPr txBox="1"/>
          <p:nvPr/>
        </p:nvSpPr>
        <p:spPr>
          <a:xfrm>
            <a:off x="297239" y="3140967"/>
            <a:ext cx="3724987"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 мати систему дозованого виведення розчину (трохи більше 0,06 мл розчину анестетика).</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9" name="Picture 2" descr="Picture 2"/>
          <p:cNvPicPr>
            <a:picLocks noChangeAspect="1"/>
          </p:cNvPicPr>
          <p:nvPr/>
        </p:nvPicPr>
        <p:blipFill>
          <a:blip r:embed="rId2">
            <a:extLst/>
          </a:blip>
          <a:srcRect l="0" t="31239" r="0" b="34380"/>
          <a:stretch>
            <a:fillRect/>
          </a:stretch>
        </p:blipFill>
        <p:spPr>
          <a:xfrm>
            <a:off x="224483" y="197175"/>
            <a:ext cx="4762502" cy="1637372"/>
          </a:xfrm>
          <a:prstGeom prst="rect">
            <a:avLst/>
          </a:prstGeom>
          <a:ln w="12700">
            <a:miter lim="400000"/>
          </a:ln>
        </p:spPr>
      </p:pic>
      <p:sp>
        <p:nvSpPr>
          <p:cNvPr id="350" name="Прямоугольник 1"/>
          <p:cNvSpPr txBox="1"/>
          <p:nvPr/>
        </p:nvSpPr>
        <p:spPr>
          <a:xfrm>
            <a:off x="5265792" y="692695"/>
            <a:ext cx="3436954" cy="62518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i="1">
                <a:latin typeface="+mn-lt"/>
                <a:ea typeface="+mn-ea"/>
                <a:cs typeface="+mn-cs"/>
                <a:sym typeface="Calibri"/>
              </a:defRPr>
            </a:lvl1pPr>
          </a:lstStyle>
          <a:p>
            <a:pPr xmlns:a="http://schemas.openxmlformats.org/drawingml/2006/main"/>
            <a:r xmlns:a="http://schemas.openxmlformats.org/drawingml/2006/main">
              <a:t>Шприц інтралігаментарний з кутовою насадкою</a:t>
            </a:r>
          </a:p>
        </p:txBody>
      </p:sp>
      <p:sp>
        <p:nvSpPr>
          <p:cNvPr id="351" name="Прямоугольник 2"/>
          <p:cNvSpPr txBox="1"/>
          <p:nvPr/>
        </p:nvSpPr>
        <p:spPr>
          <a:xfrm>
            <a:off x="297238" y="2116584"/>
            <a:ext cx="5813220"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 мати кутову насадку або поворотну головку для зміни кута нахилу голки до зуба;</a:t>
            </a:r>
          </a:p>
          <a:p>
            <a:pPr xmlns:a="http://schemas.openxmlformats.org/drawingml/2006/main" algn="just">
              <a:defRPr sz="2800">
                <a:latin typeface="+mn-lt"/>
                <a:ea typeface="+mn-ea"/>
                <a:cs typeface="+mn-cs"/>
                <a:sym typeface="Calibri"/>
              </a:defRPr>
            </a:pPr>
            <a:r xmlns:a="http://schemas.openxmlformats.org/drawingml/2006/main">
              <a:t>• вони повинні бути виконані з матеріалу, який витримує різні способи стерилізації, повинні бути легкими та зручними в роботі.</a:t>
            </a:r>
          </a:p>
        </p:txBody>
      </p:sp>
      <p:pic>
        <p:nvPicPr>
          <p:cNvPr id="352" name="Picture 2" descr="Picture 2"/>
          <p:cNvPicPr>
            <a:picLocks noChangeAspect="1"/>
          </p:cNvPicPr>
          <p:nvPr/>
        </p:nvPicPr>
        <p:blipFill>
          <a:blip r:embed="rId3">
            <a:extLst/>
          </a:blip>
          <a:stretch>
            <a:fillRect/>
          </a:stretch>
        </p:blipFill>
        <p:spPr>
          <a:xfrm>
            <a:off x="6372199" y="2132857"/>
            <a:ext cx="2518896" cy="3700070"/>
          </a:xfrm>
          <a:prstGeom prst="rect">
            <a:avLst/>
          </a:prstGeom>
          <a:ln w="12700">
            <a:miter lim="400000"/>
          </a:ln>
        </p:spPr>
      </p:pic>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Прямоугольник 3"/>
          <p:cNvSpPr txBox="1"/>
          <p:nvPr/>
        </p:nvSpPr>
        <p:spPr>
          <a:xfrm>
            <a:off x="303043" y="188640"/>
            <a:ext cx="4583277"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marL="342900" indent="-342900" algn="just">
              <a:buSzPct val="100000"/>
              <a:buFont typeface="Arial"/>
              <a:buChar char="•"/>
              <a:defRPr sz="2800">
                <a:latin typeface="+mn-lt"/>
                <a:ea typeface="+mn-ea"/>
                <a:cs typeface="+mn-cs"/>
                <a:sym typeface="Calibri"/>
              </a:defRPr>
            </a:lvl1pPr>
          </a:lstStyle>
          <a:p>
            <a:pPr xmlns:a="http://schemas.openxmlformats.org/drawingml/2006/main"/>
            <a:r xmlns:a="http://schemas.openxmlformats.org/drawingml/2006/main">
              <a:t>внутрішньозв'язкову анестезію роблять дуже короткими голками (8 мм частіше, 12 мм рідше) із зовнішнім діаметром 0,3 мм, при цьому внутрішній діаметр голки повинен дорівнювати 0,03 мм;</a:t>
            </a:r>
          </a:p>
        </p:txBody>
      </p:sp>
      <p:pic>
        <p:nvPicPr>
          <p:cNvPr id="355" name="Picture 2" descr="Picture 2"/>
          <p:cNvPicPr>
            <a:picLocks noChangeAspect="1"/>
          </p:cNvPicPr>
          <p:nvPr/>
        </p:nvPicPr>
        <p:blipFill>
          <a:blip r:embed="rId2">
            <a:extLst/>
          </a:blip>
          <a:srcRect l="11580" t="7272" r="1744" b="6896"/>
          <a:stretch>
            <a:fillRect/>
          </a:stretch>
        </p:blipFill>
        <p:spPr>
          <a:xfrm>
            <a:off x="5436096" y="160124"/>
            <a:ext cx="2520282" cy="1798231"/>
          </a:xfrm>
          <a:prstGeom prst="rect">
            <a:avLst/>
          </a:prstGeom>
          <a:ln w="12700">
            <a:miter lim="400000"/>
          </a:ln>
        </p:spPr>
      </p:pic>
      <p:pic>
        <p:nvPicPr>
          <p:cNvPr id="356" name="Picture 4" descr="Picture 4"/>
          <p:cNvPicPr>
            <a:picLocks noChangeAspect="1"/>
          </p:cNvPicPr>
          <p:nvPr/>
        </p:nvPicPr>
        <p:blipFill>
          <a:blip r:embed="rId3">
            <a:extLst/>
          </a:blip>
          <a:srcRect l="8186" t="747" r="0" b="10169"/>
          <a:stretch>
            <a:fillRect/>
          </a:stretch>
        </p:blipFill>
        <p:spPr>
          <a:xfrm>
            <a:off x="5436096" y="2208290"/>
            <a:ext cx="2520282" cy="1508061"/>
          </a:xfrm>
          <a:prstGeom prst="rect">
            <a:avLst/>
          </a:prstGeom>
          <a:ln w="12700">
            <a:miter lim="400000"/>
          </a:ln>
        </p:spPr>
      </p:pic>
      <p:sp>
        <p:nvSpPr>
          <p:cNvPr id="357" name="Прямоугольник 1"/>
          <p:cNvSpPr txBox="1"/>
          <p:nvPr/>
        </p:nvSpPr>
        <p:spPr>
          <a:xfrm>
            <a:off x="303044" y="3573015"/>
            <a:ext cx="8543716" cy="2603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канюля голки повинна</a:t>
            </a:r>
          </a:p>
          <a:p>
            <a:pPr xmlns:a="http://schemas.openxmlformats.org/drawingml/2006/main" indent="354013" algn="just">
              <a:defRPr sz="2800">
                <a:latin typeface="+mn-lt"/>
                <a:ea typeface="+mn-ea"/>
                <a:cs typeface="+mn-cs"/>
                <a:sym typeface="Calibri"/>
              </a:defRPr>
            </a:pPr>
            <a:r xmlns:a="http://schemas.openxmlformats.org/drawingml/2006/main">
              <a:t>згинатися до 90° і не ламатися, що уможливлює </a:t>
            </a:r>
            <a:br xmlns:a="http://schemas.openxmlformats.org/drawingml/2006/main"/>
            <a:r xmlns:a="http://schemas.openxmlformats.org/drawingml/2006/main">
              <a:t>виконання інтралігаментарної анестезії навіть при утруднених, у зв'язку з нестачею місця, умовах;</a:t>
            </a:r>
          </a:p>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застосовують звичайні карпули з анестетиком.</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9" name="Прямоугольник 3"/>
          <p:cNvSpPr txBox="1"/>
          <p:nvPr/>
        </p:nvSpPr>
        <p:spPr>
          <a:xfrm>
            <a:off x="3290785" y="206579"/>
            <a:ext cx="5627983"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Видаляють зубний наліт і проводять антисептичну обробку поверхні зуба, зубодесневых кишень і ясенної борозенки.</a:t>
            </a:r>
          </a:p>
          <a:p>
            <a:pPr xmlns:a="http://schemas.openxmlformats.org/drawingml/2006/main">
              <a:defRPr sz="2800">
                <a:latin typeface="+mn-lt"/>
                <a:ea typeface="+mn-ea"/>
                <a:cs typeface="+mn-cs"/>
                <a:sym typeface="Calibri"/>
              </a:defRPr>
            </a:pPr>
            <a:r xmlns:a="http://schemas.openxmlformats.org/drawingml/2006/main">
              <a:t>Голку розміщують під кутом 30° вертикальної осі зуба, зріз голки направляють до зуба, при цьому менше травмується періодонт.</a:t>
            </a:r>
          </a:p>
        </p:txBody>
      </p:sp>
      <p:pic>
        <p:nvPicPr>
          <p:cNvPr id="360" name="Picture 2" descr="Picture 2"/>
          <p:cNvPicPr>
            <a:picLocks noChangeAspect="1"/>
          </p:cNvPicPr>
          <p:nvPr/>
        </p:nvPicPr>
        <p:blipFill>
          <a:blip r:embed="rId2">
            <a:extLst/>
          </a:blip>
          <a:stretch>
            <a:fillRect/>
          </a:stretch>
        </p:blipFill>
        <p:spPr>
          <a:xfrm>
            <a:off x="263372" y="209217"/>
            <a:ext cx="2808315" cy="3454106"/>
          </a:xfrm>
          <a:prstGeom prst="rect">
            <a:avLst/>
          </a:prstGeom>
          <a:ln w="12700">
            <a:miter lim="400000"/>
          </a:ln>
        </p:spPr>
      </p:pic>
      <p:sp>
        <p:nvSpPr>
          <p:cNvPr id="361" name="Прямоугольник 4"/>
          <p:cNvSpPr txBox="1"/>
          <p:nvPr/>
        </p:nvSpPr>
        <p:spPr>
          <a:xfrm>
            <a:off x="344055" y="3649787"/>
            <a:ext cx="8502706" cy="2603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Голку вколюють у ясна кишеню, максимально наблизивши до шийки зуба. Далі ковзають голкою поверхнею зуба під кутом 30° до центральної осі зуба, проколюють ясенну борозенку і проникають на глибину 1-3 мм до появи відчуття опору тканин.</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3" name="Picture 2" descr="Picture 2"/>
          <p:cNvPicPr>
            <a:picLocks noChangeAspect="1"/>
          </p:cNvPicPr>
          <p:nvPr/>
        </p:nvPicPr>
        <p:blipFill>
          <a:blip r:embed="rId2">
            <a:extLst/>
          </a:blip>
          <a:stretch>
            <a:fillRect/>
          </a:stretch>
        </p:blipFill>
        <p:spPr>
          <a:xfrm>
            <a:off x="263372" y="209217"/>
            <a:ext cx="2808315" cy="3454106"/>
          </a:xfrm>
          <a:prstGeom prst="rect">
            <a:avLst/>
          </a:prstGeom>
          <a:ln w="12700">
            <a:miter lim="400000"/>
          </a:ln>
        </p:spPr>
      </p:pic>
      <p:sp>
        <p:nvSpPr>
          <p:cNvPr id="364" name="Прямоугольник 1"/>
          <p:cNvSpPr txBox="1"/>
          <p:nvPr/>
        </p:nvSpPr>
        <p:spPr>
          <a:xfrm>
            <a:off x="3194041" y="209218"/>
            <a:ext cx="5494397"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Голку розгортають на 180 градусів, щоб зріз був звернений до альвеола. Натисканням на ручку шприца протягом декількох секунд, розвивають максимальний тиск, під впливом чого розчин ін'єктується. На правильне розміщення голки</a:t>
            </a:r>
          </a:p>
        </p:txBody>
      </p:sp>
      <p:sp>
        <p:nvSpPr>
          <p:cNvPr id="365" name="Прямоугольник 4"/>
          <p:cNvSpPr txBox="1"/>
          <p:nvPr/>
        </p:nvSpPr>
        <p:spPr>
          <a:xfrm>
            <a:off x="317741" y="3573015"/>
            <a:ext cx="8529020"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показує сильний опір тканин.</a:t>
            </a:r>
          </a:p>
          <a:p>
            <a:pPr xmlns:a="http://schemas.openxmlformats.org/drawingml/2006/main" algn="just">
              <a:defRPr sz="2800">
                <a:latin typeface="+mn-lt"/>
                <a:ea typeface="+mn-ea"/>
                <a:cs typeface="+mn-cs"/>
                <a:sym typeface="Calibri"/>
              </a:defRPr>
            </a:pPr>
            <a:r xmlns:a="http://schemas.openxmlformats.org/drawingml/2006/main">
              <a:t>Препарат вводять повільно. На знеболювання однокореневого зуба потрібно 0,12-0,18 мл розчину. Працюючи ін'єктором з дозатором 0,06 мл це кількість розчину вводиться протягом 7 сек.</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Прямоугольник 3"/>
          <p:cNvSpPr txBox="1"/>
          <p:nvPr/>
        </p:nvSpPr>
        <p:spPr>
          <a:xfrm>
            <a:off x="3393583" y="260648"/>
            <a:ext cx="5381169"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Анестезію проводять з апроксимальних поверхонь зуба (медіальної та дистальної), тобто. у кожного кореня (кількість ін'єкцій залежить кількості коренів зуба). Таким чином, для знеболювання однокореневого зуба достатньо 0,12-0,18 мл</a:t>
            </a:r>
          </a:p>
        </p:txBody>
      </p:sp>
      <p:pic>
        <p:nvPicPr>
          <p:cNvPr id="368" name="Picture 2" descr="Picture 2"/>
          <p:cNvPicPr>
            <a:picLocks noChangeAspect="1"/>
          </p:cNvPicPr>
          <p:nvPr/>
        </p:nvPicPr>
        <p:blipFill>
          <a:blip r:embed="rId2">
            <a:extLst/>
          </a:blip>
          <a:stretch>
            <a:fillRect/>
          </a:stretch>
        </p:blipFill>
        <p:spPr>
          <a:xfrm>
            <a:off x="263372" y="209217"/>
            <a:ext cx="2808315" cy="3454106"/>
          </a:xfrm>
          <a:prstGeom prst="rect">
            <a:avLst/>
          </a:prstGeom>
          <a:ln w="12700">
            <a:miter lim="400000"/>
          </a:ln>
        </p:spPr>
      </p:pic>
      <p:sp>
        <p:nvSpPr>
          <p:cNvPr id="369" name="Прямоугольник 4"/>
          <p:cNvSpPr txBox="1"/>
          <p:nvPr/>
        </p:nvSpPr>
        <p:spPr>
          <a:xfrm>
            <a:off x="309090" y="3663321"/>
            <a:ext cx="8537672" cy="26037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анестетика, для двокореневих - 0,24-0,36 мл, а для трикореневих (для верхніх молярів додатково вводять анестетик у піднебінного кореня) - 0,36-0,54 мл.</a:t>
            </a:r>
          </a:p>
          <a:p>
            <a:pPr xmlns:a="http://schemas.openxmlformats.org/drawingml/2006/main" algn="just">
              <a:defRPr sz="2800">
                <a:latin typeface="+mn-lt"/>
                <a:ea typeface="+mn-ea"/>
                <a:cs typeface="+mn-cs"/>
                <a:sym typeface="Calibri"/>
              </a:defRPr>
            </a:pPr>
            <a:r xmlns:a="http://schemas.openxmlformats.org/drawingml/2006/main">
              <a:t>Наприкінці ін'єкції голку не рекомендується прибирати відразу, а слід почекати 10-15 с для того, щоб розчин не вийшов назад.</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1" name="Picture 2" descr="Picture 2"/>
          <p:cNvPicPr>
            <a:picLocks noChangeAspect="1"/>
          </p:cNvPicPr>
          <p:nvPr/>
        </p:nvPicPr>
        <p:blipFill>
          <a:blip r:embed="rId2">
            <a:extLst/>
          </a:blip>
          <a:srcRect l="3334" t="2454" r="0" b="3841"/>
          <a:stretch>
            <a:fillRect/>
          </a:stretch>
        </p:blipFill>
        <p:spPr>
          <a:xfrm>
            <a:off x="267517" y="210429"/>
            <a:ext cx="3201941" cy="4070140"/>
          </a:xfrm>
          <a:prstGeom prst="rect">
            <a:avLst/>
          </a:prstGeom>
          <a:ln w="12700">
            <a:miter lim="400000"/>
          </a:ln>
        </p:spPr>
      </p:pic>
      <p:sp>
        <p:nvSpPr>
          <p:cNvPr id="372" name="Прямоугольник 3"/>
          <p:cNvSpPr txBox="1"/>
          <p:nvPr/>
        </p:nvSpPr>
        <p:spPr>
          <a:xfrm>
            <a:off x="3753622" y="210428"/>
            <a:ext cx="5093137" cy="2171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800">
                <a:latin typeface="+mn-lt"/>
                <a:ea typeface="+mn-ea"/>
                <a:cs typeface="+mn-cs"/>
                <a:sym typeface="Calibri"/>
              </a:defRPr>
            </a:lvl1pPr>
          </a:lstStyle>
          <a:p>
            <a:pPr xmlns:a="http://schemas.openxmlformats.org/drawingml/2006/main"/>
            <a:r xmlns:a="http://schemas.openxmlformats.org/drawingml/2006/main">
              <a:t>Клінічною ознакою правильно проведеної анестезії є ішемія ясен навколо знеболюваного зуба.</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4" name="Picture 2" descr="Picture 2"/>
          <p:cNvPicPr>
            <a:picLocks noChangeAspect="1"/>
          </p:cNvPicPr>
          <p:nvPr/>
        </p:nvPicPr>
        <p:blipFill>
          <a:blip r:embed="rId2">
            <a:extLst/>
          </a:blip>
          <a:srcRect l="17600" t="0" r="16141" b="73230"/>
          <a:stretch>
            <a:fillRect/>
          </a:stretch>
        </p:blipFill>
        <p:spPr>
          <a:xfrm>
            <a:off x="251520" y="332655"/>
            <a:ext cx="3609975" cy="1568154"/>
          </a:xfrm>
          <a:prstGeom prst="rect">
            <a:avLst/>
          </a:prstGeom>
          <a:ln w="12700">
            <a:miter lim="400000"/>
          </a:ln>
        </p:spPr>
      </p:pic>
      <p:sp>
        <p:nvSpPr>
          <p:cNvPr id="375" name="Прямоугольник 1"/>
          <p:cNvSpPr txBox="1"/>
          <p:nvPr/>
        </p:nvSpPr>
        <p:spPr>
          <a:xfrm>
            <a:off x="3907213" y="332656"/>
            <a:ext cx="4939547" cy="186566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indent="447675">
              <a:defRPr sz="2400">
                <a:latin typeface="+mn-lt"/>
                <a:ea typeface="+mn-ea"/>
                <a:cs typeface="+mn-cs"/>
                <a:sym typeface="Calibri"/>
              </a:defRPr>
            </a:lvl1pPr>
          </a:lstStyle>
          <a:p>
            <a:pPr xmlns:a="http://schemas.openxmlformats.org/drawingml/2006/main"/>
            <a:r xmlns:a="http://schemas.openxmlformats.org/drawingml/2006/main">
              <a:t>При інтралігаментарній анестезії центрального різця - голку вводять у періодонтальну зв'язку з вестибулярної та піднебінної сторони (А);</a:t>
            </a:r>
          </a:p>
        </p:txBody>
      </p:sp>
      <p:sp>
        <p:nvSpPr>
          <p:cNvPr id="376" name="Прямоугольник 2"/>
          <p:cNvSpPr txBox="1"/>
          <p:nvPr/>
        </p:nvSpPr>
        <p:spPr>
          <a:xfrm>
            <a:off x="297238" y="2132857"/>
            <a:ext cx="8549521" cy="76076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400">
                <a:latin typeface="+mn-lt"/>
                <a:ea typeface="+mn-ea"/>
                <a:cs typeface="+mn-cs"/>
                <a:sym typeface="Calibri"/>
              </a:defRPr>
            </a:lvl1pPr>
          </a:lstStyle>
          <a:p>
            <a:pPr xmlns:a="http://schemas.openxmlformats.org/drawingml/2006/main"/>
            <a:r xmlns:a="http://schemas.openxmlformats.org/drawingml/2006/main">
              <a:t>анестезію центрального різця при лікуванні карієсу проводять з вестибулярної сторони (Б).</a:t>
            </a:r>
          </a:p>
        </p:txBody>
      </p:sp>
      <p:pic>
        <p:nvPicPr>
          <p:cNvPr id="377" name="Picture 2" descr="Picture 2"/>
          <p:cNvPicPr>
            <a:picLocks noChangeAspect="1"/>
          </p:cNvPicPr>
          <p:nvPr/>
        </p:nvPicPr>
        <p:blipFill>
          <a:blip r:embed="rId2">
            <a:extLst/>
          </a:blip>
          <a:srcRect l="3523" t="26881" r="35113" b="46236"/>
          <a:stretch>
            <a:fillRect/>
          </a:stretch>
        </p:blipFill>
        <p:spPr>
          <a:xfrm>
            <a:off x="5549203" y="3068959"/>
            <a:ext cx="3343277" cy="1574653"/>
          </a:xfrm>
          <a:prstGeom prst="rect">
            <a:avLst/>
          </a:prstGeom>
          <a:ln w="12700">
            <a:miter lim="400000"/>
          </a:ln>
        </p:spPr>
      </p:pic>
      <p:sp>
        <p:nvSpPr>
          <p:cNvPr id="378" name="Прямоугольник 3"/>
          <p:cNvSpPr txBox="1"/>
          <p:nvPr/>
        </p:nvSpPr>
        <p:spPr>
          <a:xfrm>
            <a:off x="307161" y="2852935"/>
            <a:ext cx="5011208" cy="186566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447675">
              <a:defRPr sz="2400">
                <a:latin typeface="+mn-lt"/>
                <a:ea typeface="+mn-ea"/>
                <a:cs typeface="+mn-cs"/>
                <a:sym typeface="Calibri"/>
              </a:defRPr>
            </a:pPr>
            <a:r xmlns:a="http://schemas.openxmlformats.org/drawingml/2006/main">
              <a:t>Для інтралігаментарної анестезії другого моляра на верхній щелепі голку </a:t>
            </a:r>
            <a:br xmlns:a="http://schemas.openxmlformats.org/drawingml/2006/main"/>
            <a:r xmlns:a="http://schemas.openxmlformats.org/drawingml/2006/main">
              <a:t>вводять у періодонтальну щілину з вестибулярної сторони біля</a:t>
            </a:r>
          </a:p>
        </p:txBody>
      </p:sp>
      <p:sp>
        <p:nvSpPr>
          <p:cNvPr id="379" name="Прямоугольник 6"/>
          <p:cNvSpPr txBox="1"/>
          <p:nvPr/>
        </p:nvSpPr>
        <p:spPr>
          <a:xfrm>
            <a:off x="307161" y="4791929"/>
            <a:ext cx="8467592" cy="76076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sz="2400">
                <a:latin typeface="+mn-lt"/>
                <a:ea typeface="+mn-ea"/>
                <a:cs typeface="+mn-cs"/>
                <a:sym typeface="Calibri"/>
              </a:defRPr>
            </a:lvl1pPr>
          </a:lstStyle>
          <a:p>
            <a:pPr xmlns:a="http://schemas.openxmlformats.org/drawingml/2006/main"/>
            <a:r xmlns:a="http://schemas.openxmlformats.org/drawingml/2006/main">
              <a:t>кожного кореня (В - вид спереду, Г - вид збоку (ін'єкція з піднебінної сторони).</a:t>
            </a: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1" name="Picture 2" descr="Picture 2"/>
          <p:cNvPicPr>
            <a:picLocks noChangeAspect="1"/>
          </p:cNvPicPr>
          <p:nvPr/>
        </p:nvPicPr>
        <p:blipFill>
          <a:blip r:embed="rId2">
            <a:extLst/>
          </a:blip>
          <a:srcRect l="67859" t="26881" r="0" b="46236"/>
          <a:stretch>
            <a:fillRect/>
          </a:stretch>
        </p:blipFill>
        <p:spPr>
          <a:xfrm>
            <a:off x="107504" y="332655"/>
            <a:ext cx="1751137" cy="1574651"/>
          </a:xfrm>
          <a:prstGeom prst="rect">
            <a:avLst/>
          </a:prstGeom>
          <a:ln w="12700">
            <a:miter lim="400000"/>
          </a:ln>
        </p:spPr>
      </p:pic>
      <p:sp>
        <p:nvSpPr>
          <p:cNvPr id="382" name="Прямоугольник 1"/>
          <p:cNvSpPr txBox="1"/>
          <p:nvPr/>
        </p:nvSpPr>
        <p:spPr>
          <a:xfrm>
            <a:off x="2331720" y="332655"/>
            <a:ext cx="6515039" cy="149736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indent="447675">
              <a:defRPr sz="2400">
                <a:latin typeface="+mn-lt"/>
                <a:ea typeface="+mn-ea"/>
                <a:cs typeface="+mn-cs"/>
                <a:sym typeface="Calibri"/>
              </a:defRPr>
            </a:lvl1pPr>
          </a:lstStyle>
          <a:p>
            <a:pPr xmlns:a="http://schemas.openxmlformats.org/drawingml/2006/main"/>
            <a:r xmlns:a="http://schemas.openxmlformats.org/drawingml/2006/main">
              <a:t>При інтралігаментарній анестезії першого нижнього моляра голку вводять у періодонтальну зв'язку, під зубний сосочок біля медіальної та дистальної поверхні коріння зуба (Д).</a:t>
            </a:r>
          </a:p>
        </p:txBody>
      </p:sp>
      <p:pic>
        <p:nvPicPr>
          <p:cNvPr id="383" name="Picture 2" descr="Picture 2"/>
          <p:cNvPicPr>
            <a:picLocks noChangeAspect="1"/>
          </p:cNvPicPr>
          <p:nvPr/>
        </p:nvPicPr>
        <p:blipFill>
          <a:blip r:embed="rId2">
            <a:extLst/>
          </a:blip>
          <a:srcRect l="0" t="56201" r="0" b="0"/>
          <a:stretch>
            <a:fillRect/>
          </a:stretch>
        </p:blipFill>
        <p:spPr>
          <a:xfrm>
            <a:off x="3444180" y="1988839"/>
            <a:ext cx="5448302" cy="2565702"/>
          </a:xfrm>
          <a:prstGeom prst="rect">
            <a:avLst/>
          </a:prstGeom>
          <a:ln w="12700">
            <a:miter lim="400000"/>
          </a:ln>
        </p:spPr>
      </p:pic>
      <p:sp>
        <p:nvSpPr>
          <p:cNvPr id="384" name="Прямоугольник 2"/>
          <p:cNvSpPr txBox="1"/>
          <p:nvPr/>
        </p:nvSpPr>
        <p:spPr>
          <a:xfrm>
            <a:off x="225231" y="2242419"/>
            <a:ext cx="3292937" cy="223396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400">
                <a:latin typeface="+mn-lt"/>
                <a:ea typeface="+mn-ea"/>
                <a:cs typeface="+mn-cs"/>
                <a:sym typeface="Calibri"/>
              </a:defRPr>
            </a:lvl1pPr>
          </a:lstStyle>
          <a:p>
            <a:pPr xmlns:a="http://schemas.openxmlformats.org/drawingml/2006/main"/>
            <a:r xmlns:a="http://schemas.openxmlformats.org/drawingml/2006/main">
              <a:t>На малюнку (Е) представлені ін'єкційні точки при інтралігаментарній анестезії. При цьому</a:t>
            </a:r>
          </a:p>
        </p:txBody>
      </p:sp>
      <p:sp>
        <p:nvSpPr>
          <p:cNvPr id="385" name="Прямоугольник 4"/>
          <p:cNvSpPr txBox="1"/>
          <p:nvPr/>
        </p:nvSpPr>
        <p:spPr>
          <a:xfrm>
            <a:off x="297238" y="4574274"/>
            <a:ext cx="8549524" cy="186566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400">
                <a:latin typeface="+mn-lt"/>
                <a:ea typeface="+mn-ea"/>
                <a:cs typeface="+mn-cs"/>
                <a:sym typeface="Calibri"/>
              </a:defRPr>
            </a:pPr>
            <a:r xmlns:a="http://schemas.openxmlformats.org/drawingml/2006/main">
              <a:t>точки ін'єкцій повинні щільно прилягати до шийки зуба (W.Zugal, L.Tanbenheim).</a:t>
            </a:r>
          </a:p>
          <a:p>
            <a:pPr xmlns:a="http://schemas.openxmlformats.org/drawingml/2006/main">
              <a:defRPr sz="2400">
                <a:latin typeface="+mn-lt"/>
                <a:ea typeface="+mn-ea"/>
                <a:cs typeface="+mn-cs"/>
                <a:sym typeface="Calibri"/>
              </a:defRPr>
            </a:pPr>
            <a:r xmlns:a="http://schemas.openxmlformats.org/drawingml/2006/main">
              <a:t>Критерієм якісного знеболювання є виражена зона ішемії слизової оболонки з вестибулярної та оральної сторони (навколо зуба).</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Прямоугольник 1"/>
          <p:cNvSpPr txBox="1"/>
          <p:nvPr/>
        </p:nvSpPr>
        <p:spPr>
          <a:xfrm>
            <a:off x="297238" y="188640"/>
            <a:ext cx="8549524" cy="6489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1. При знеболюванні пришийкового карієсу у разі розміщення каріозної порожнини з вестибулярної сторони виконують одну ін'єкцію також з вестибулярної сторони. Водять у періодонт щонайменше 0,2 мл анестетика. </a:t>
            </a:r>
            <a:br xmlns:a="http://schemas.openxmlformats.org/drawingml/2006/main"/>
            <a:r xmlns:a="http://schemas.openxmlformats.org/drawingml/2006/main">
              <a:t>2. При лікуванні пульпіту і при видаленні зубів на верхній щелепі для різців, іклів, премолярів проводять по одній ін'єкції з вестибулярної та піднебінної сторони, для знеболювання молярів - з вестибулярної сторони проводять 2 ін'єкції біля кожного медіального та дистального коренів, з 1 ін'єкцію. Додаткову ін'єкцію проводять у місці розгалуження коренів. У середньому для знеболювання молярів проводять 4 ін'єкції, вводять по 0,2 мл анестетика періодонт кожного кореня.</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 name="Прямоугольник 1"/>
          <p:cNvSpPr txBox="1"/>
          <p:nvPr/>
        </p:nvSpPr>
        <p:spPr>
          <a:xfrm>
            <a:off x="297238" y="260648"/>
            <a:ext cx="8549524" cy="6489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3. При знеболюванні зубів нижньої щелепи проводять по одній ін'єкції у міжзубні проміжки (в періодонт) з медіальної та дистальної сторони кореня зуба (рис. 63, В) та одну додаткову ін'єкцію в галузі біфуркації. Для знеболювання нижніх молярів у середньому проводять 3-4 ін'єкції. </a:t>
            </a:r>
            <a:br xmlns:a="http://schemas.openxmlformats.org/drawingml/2006/main"/>
            <a:r xmlns:a="http://schemas.openxmlformats.org/drawingml/2006/main">
              <a:t>Ефективність знеболювання центральної групи зубів - 4-5 балів, молярів - 3-4 бали за шкалою і залежить від довжини кореня зуба та кількості коренів у багатокореневих зубах: </a:t>
            </a:r>
            <a:br xmlns:a="http://schemas.openxmlformats.org/drawingml/2006/main"/>
            <a:r xmlns:a="http://schemas.openxmlformats.org/drawingml/2006/main">
              <a:t>зуби з довгим коренем (кліки) знеболюються гірше, ніж різці, моляри знеболити складніше, ніж однокореневі зуби. При малій ефективності знеболювання проводять додаткову інфільтраційну або провідникову анестезію.</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Прямоугольник 1"/>
          <p:cNvSpPr txBox="1"/>
          <p:nvPr/>
        </p:nvSpPr>
        <p:spPr>
          <a:xfrm>
            <a:off x="297238" y="260649"/>
            <a:ext cx="8549524" cy="326678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361950" algn="just">
              <a:defRPr sz="2800">
                <a:latin typeface="+mn-lt"/>
                <a:ea typeface="+mn-ea"/>
                <a:cs typeface="+mn-cs"/>
                <a:sym typeface="Calibri"/>
              </a:defRPr>
            </a:pPr>
            <a:r xmlns:a="http://schemas.openxmlformats.org/drawingml/2006/main">
              <a:t>Недоліками є можливе занесення інфекції з ясенної борозни в періодонтальну щілину, механічне та можливе цитотоксичне ушкодження пародонту, а також некрози, спричинені занадто сильним тиском при ін'єкції </a:t>
            </a:r>
            <a:r xmlns:a="http://schemas.openxmlformats.org/drawingml/2006/main">
              <a:rPr sz="1800"/>
              <a:t>.</a:t>
            </a:r>
            <a:endParaRPr xmlns:a="http://schemas.openxmlformats.org/drawingml/2006/main" i="1"/>
          </a:p>
          <a:p>
            <a:pPr algn="just">
              <a:defRPr sz="1200">
                <a:latin typeface="+mn-lt"/>
                <a:ea typeface="+mn-ea"/>
                <a:cs typeface="+mn-cs"/>
                <a:sym typeface="Calibri"/>
              </a:defRPr>
            </a:pPr>
          </a:p>
          <a:p>
            <a:pPr xmlns:a="http://schemas.openxmlformats.org/drawingml/2006/main" algn="just">
              <a:defRPr i="1">
                <a:latin typeface="+mn-lt"/>
                <a:ea typeface="+mn-ea"/>
                <a:cs typeface="+mn-cs"/>
                <a:sym typeface="Calibri"/>
              </a:defRPr>
            </a:pPr>
            <a:r xmlns:a="http://schemas.openxmlformats.org/drawingml/2006/main">
              <a:t>Враховуючи можливість проштовхування інфікованих тканин під тиском у глибші відділи періодонту, цю методику знеболювання не слід застосовувати при гострих формах запальних захворювань пародонту.</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 name="Прямоугольник 1"/>
          <p:cNvSpPr txBox="1"/>
          <p:nvPr/>
        </p:nvSpPr>
        <p:spPr>
          <a:xfrm>
            <a:off x="269457" y="260648"/>
            <a:ext cx="8477516" cy="5448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b="1" sz="2800">
                <a:latin typeface="+mn-lt"/>
                <a:ea typeface="+mn-ea"/>
                <a:cs typeface="+mn-cs"/>
                <a:sym typeface="Calibri"/>
              </a:defRPr>
            </a:pPr>
            <a:r xmlns:a="http://schemas.openxmlformats.org/drawingml/2006/main">
              <a:t>Переваги:</a:t>
            </a:r>
          </a:p>
          <a:p>
            <a:pPr>
              <a:defRPr sz="1600">
                <a:latin typeface="+mn-lt"/>
                <a:ea typeface="+mn-ea"/>
                <a:cs typeface="+mn-cs"/>
                <a:sym typeface="Calibri"/>
              </a:defRPr>
            </a:pPr>
          </a:p>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Латентний період інтралігаментарної анестезії мінімальний (анестезія настає на 1 хвилині з моменту ін'єкції), що економить час;</a:t>
            </a:r>
          </a:p>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максимальний ефект розвивається швидко і тримається 20-40 хв, що достатньо виконання амбулаторних маніпуляцій;</a:t>
            </a:r>
          </a:p>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проведення інтралігаментарної анестезії малотравматично та практично безболісно;</a:t>
            </a:r>
          </a:p>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поширення анестетика лише у зоні ін'єкції, що зумовлює відсутність оніміння м'яких тканин під час та після ін'єкції;</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 name="Прямоугольник 1"/>
          <p:cNvSpPr txBox="1"/>
          <p:nvPr/>
        </p:nvSpPr>
        <p:spPr>
          <a:xfrm>
            <a:off x="269457" y="260648"/>
            <a:ext cx="8477516" cy="623858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запобігає утворенню гематоми та післяопераційне жування онімілої губи, язика або щоки;</a:t>
            </a:r>
          </a:p>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Мінімальна витрата анестетика і вазоконстриктора робить цю анестезію кращою у осіб із супутніми захворюваннями.</a:t>
            </a:r>
          </a:p>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дозволяє щодо легше проводити корекцію прикусу після терапевтичних втручань;</a:t>
            </a:r>
          </a:p>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дозволяє знизити токсичність препаратів через мінімальну кількість використовуваного розчину;</a:t>
            </a:r>
          </a:p>
          <a:p>
            <a:pPr xmlns:a="http://schemas.openxmlformats.org/drawingml/2006/main" marL="342900" indent="-342900" algn="just">
              <a:buSzPct val="100000"/>
              <a:buFont typeface="Arial"/>
              <a:buChar char="•"/>
              <a:defRPr sz="2800">
                <a:latin typeface="+mn-lt"/>
                <a:ea typeface="+mn-ea"/>
                <a:cs typeface="+mn-cs"/>
                <a:sym typeface="Calibri"/>
              </a:defRPr>
            </a:pPr>
            <a:r xmlns:a="http://schemas.openxmlformats.org/drawingml/2006/main">
              <a:t>відсоток успішного знеболювання від 89% у терапевтичній до 99% у хірургічній практиці.</a:t>
            </a:r>
          </a:p>
          <a:p>
            <a:pPr xmlns:a="http://schemas.openxmlformats.org/drawingml/2006/main" indent="361950" algn="just">
              <a:defRPr i="1">
                <a:latin typeface="+mn-lt"/>
                <a:ea typeface="+mn-ea"/>
                <a:cs typeface="+mn-cs"/>
                <a:sym typeface="Calibri"/>
              </a:defRPr>
            </a:pPr>
            <a:r xmlns:a="http://schemas.openxmlformats.org/drawingml/2006/main">
              <a:t>Виняток становить знеболювання ікол і іноді центральних різців верхньої щелепи (46%).</a:t>
            </a: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7" name="Прямоугольник 1"/>
          <p:cNvSpPr txBox="1"/>
          <p:nvPr/>
        </p:nvSpPr>
        <p:spPr>
          <a:xfrm>
            <a:off x="297238" y="260648"/>
            <a:ext cx="8549524" cy="5194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 Можливість заміни провідникової анестезії під час проведення втручань на передніх зубах нижньої щелепи, не вдаючись до проведення двосторонньої провідникової анестезії. </a:t>
            </a:r>
            <a:br xmlns:a="http://schemas.openxmlformats.org/drawingml/2006/main"/>
            <a:r xmlns:a="http://schemas.openxmlformats.org/drawingml/2006/main">
              <a:t>• Лікування одного відвідування зубів у чотирьох квадрантах щелеп, використовуючи при цьому мінімальний обсяг знеболювального розчину, не викликаючи дискомфорту у пацієнта при проведенні ін'єкції. Знеболюється лише потрібний зуб, максимум – два сусідні.</a:t>
            </a:r>
          </a:p>
          <a:p>
            <a:pPr>
              <a:defRPr sz="2800">
                <a:latin typeface="+mn-lt"/>
                <a:ea typeface="+mn-ea"/>
                <a:cs typeface="+mn-cs"/>
                <a:sym typeface="Calibri"/>
              </a:defRPr>
            </a:pPr>
            <a:br/>
          </a:p>
        </p:txBody>
      </p:sp>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9" name="Прямоугольник 1"/>
          <p:cNvSpPr txBox="1"/>
          <p:nvPr/>
        </p:nvSpPr>
        <p:spPr>
          <a:xfrm>
            <a:off x="297238" y="260648"/>
            <a:ext cx="8549524" cy="4330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анестезія економна (0,12 - 0,18 мл), мала витрата анестетика запобігає або робить малоймовірною токсична дія препарату;</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техніка анестезії досить проста і оволодіти нею легко;</a:t>
            </a:r>
          </a:p>
          <a:p>
            <a:pPr xmlns:a="http://schemas.openxmlformats.org/drawingml/2006/main" marL="285750" indent="-285750">
              <a:buSzPct val="100000"/>
              <a:buFont typeface="Arial"/>
              <a:buChar char="•"/>
              <a:defRPr sz="2800">
                <a:latin typeface="+mn-lt"/>
                <a:ea typeface="+mn-ea"/>
                <a:cs typeface="+mn-cs"/>
                <a:sym typeface="Calibri"/>
              </a:defRPr>
            </a:pPr>
            <a:r xmlns:a="http://schemas.openxmlformats.org/drawingml/2006/main">
              <a:t>анестезія позбавлена недоліків, властивих провідникової анестезії, таких як тривале порушення провідності нерва, тривалий латентний період, контрактура і т.д.</a:t>
            </a:r>
            <a:br xmlns:a="http://schemas.openxmlformats.org/drawingml/2006/main"/>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Прямоугольник 2"/>
          <p:cNvSpPr txBox="1"/>
          <p:nvPr/>
        </p:nvSpPr>
        <p:spPr>
          <a:xfrm>
            <a:off x="297239" y="260648"/>
            <a:ext cx="8441002" cy="6058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b="1" sz="2800">
                <a:latin typeface="+mn-lt"/>
                <a:ea typeface="+mn-ea"/>
                <a:cs typeface="+mn-cs"/>
                <a:sym typeface="Calibri"/>
              </a:defRPr>
            </a:pPr>
            <a:r xmlns:a="http://schemas.openxmlformats.org/drawingml/2006/main">
              <a:t>Недоліки</a:t>
            </a:r>
          </a:p>
          <a:p>
            <a:pPr xmlns:a="http://schemas.openxmlformats.org/drawingml/2006/main" indent="447675" algn="just">
              <a:defRPr sz="2800">
                <a:latin typeface="+mn-lt"/>
                <a:ea typeface="+mn-ea"/>
                <a:cs typeface="+mn-cs"/>
                <a:sym typeface="Calibri"/>
              </a:defRPr>
            </a:pPr>
            <a:r xmlns:a="http://schemas.openxmlformats.org/drawingml/2006/main">
              <a:t>Під час вколу в ясенну борозенку і в міру просування голки в тканини потрапляють мікроорганізми зубного нальоту, що в деяких випадках може спричинити бактеріємію. Профілактикою такого ускладнення є обробка зуба та ясна антисептичним розчином перед проведенням маніпуляції.</a:t>
            </a:r>
          </a:p>
          <a:p>
            <a:pPr xmlns:a="http://schemas.openxmlformats.org/drawingml/2006/main" indent="447675" algn="just">
              <a:defRPr sz="2800">
                <a:latin typeface="+mn-lt"/>
                <a:ea typeface="+mn-ea"/>
                <a:cs typeface="+mn-cs"/>
                <a:sym typeface="Calibri"/>
              </a:defRPr>
            </a:pPr>
            <a:r xmlns:a="http://schemas.openxmlformats.org/drawingml/2006/main">
              <a:t>Травматичне ушкодження зв'язування зуба може виявлятися хворобливою перкусією протягом кількох днів після анестезії.</a:t>
            </a:r>
          </a:p>
          <a:p>
            <a:pPr xmlns:a="http://schemas.openxmlformats.org/drawingml/2006/main" indent="447675" algn="just">
              <a:defRPr sz="2800">
                <a:latin typeface="+mn-lt"/>
                <a:ea typeface="+mn-ea"/>
                <a:cs typeface="+mn-cs"/>
                <a:sym typeface="Calibri"/>
              </a:defRPr>
            </a:pPr>
            <a:r xmlns:a="http://schemas.openxmlformats.org/drawingml/2006/main">
              <a:t>У деяких випадках виникає некроз тканин періодонтального зв'язування, що пов'язано з неправильною технікою виконання анестезії.</a:t>
            </a:r>
          </a:p>
        </p:txBody>
      </p:sp>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Заголовок 1"/>
          <p:cNvSpPr txBox="1"/>
          <p:nvPr>
            <p:ph type="ctrTitle"/>
          </p:nvPr>
        </p:nvSpPr>
        <p:spPr>
          <a:prstGeom prst="rect">
            <a:avLst/>
          </a:prstGeom>
        </p:spPr>
        <p:txBody>
          <a:bodyPr/>
          <a:lstStyle>
            <a:lvl1pPr>
              <a:defRPr sz="3900">
                <a:solidFill>
                  <a:srgbClr val="0070C0"/>
                </a:solidFill>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ОСНОВНІ ПРИНЦИПИ МІСЦЕВОЇ АНЕСТЕЗІЇ У СТОМАТОЛОГІЇ</a:t>
            </a:r>
          </a:p>
        </p:txBody>
      </p:sp>
      <p:sp>
        <p:nvSpPr>
          <p:cNvPr id="404" name="Подзаголовок 2"/>
          <p:cNvSpPr txBox="1"/>
          <p:nvPr>
            <p:ph type="subTitle" sz="quarter" idx="1"/>
          </p:nvPr>
        </p:nvSpPr>
        <p:spPr>
          <a:prstGeom prst="rect">
            <a:avLst/>
          </a:prstGeom>
        </p:spPr>
        <p:txBody>
          <a:bodyPr/>
          <a:lstStyle>
            <a:lvl1pPr>
              <a:defRPr>
                <a:solidFill>
                  <a:srgbClr val="0070C0"/>
                </a:solidFill>
                <a:effectLst>
                  <a:outerShdw sx="100000" sy="100000" kx="0" ky="0" algn="b" rotWithShape="0" blurRad="38100" dist="38100" dir="2700000">
                    <a:srgbClr val="000000">
                      <a:alpha val="43137"/>
                    </a:srgbClr>
                  </a:outerShdw>
                </a:effectLst>
              </a:defRPr>
            </a:lvl1pPr>
          </a:lstStyle>
          <a:p>
            <a:pPr xmlns:a="http://schemas.openxmlformats.org/drawingml/2006/main"/>
            <a:r xmlns:a="http://schemas.openxmlformats.org/drawingml/2006/main">
              <a:t>ПРОВІДНИКОВА АНЕСТЕЗІЯ</a:t>
            </a:r>
          </a:p>
        </p:txBody>
      </p:sp>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 name="Прямоугольник 1"/>
          <p:cNvSpPr txBox="1"/>
          <p:nvPr/>
        </p:nvSpPr>
        <p:spPr>
          <a:xfrm>
            <a:off x="297238" y="332656"/>
            <a:ext cx="8549524" cy="591696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indent="447675" algn="just">
              <a:defRPr sz="2400">
                <a:latin typeface="+mn-lt"/>
                <a:ea typeface="+mn-ea"/>
                <a:cs typeface="+mn-cs"/>
                <a:sym typeface="Calibri"/>
              </a:defRPr>
            </a:pPr>
            <a:r xmlns:a="http://schemas.openxmlformats.org/drawingml/2006/main">
              <a:t>Під </a:t>
            </a:r>
            <a:r xmlns:a="http://schemas.openxmlformats.org/drawingml/2006/main">
              <a:rPr b="1"/>
              <a:t>провідникової</a:t>
            </a:r>
            <a:r xmlns:a="http://schemas.openxmlformats.org/drawingml/2006/main">
              <a:t> </a:t>
            </a:r>
            <a:r xmlns:a="http://schemas.openxmlformats.org/drawingml/2006/main">
              <a:rPr b="1"/>
              <a:t>анестезією </a:t>
            </a:r>
            <a:r xmlns:a="http://schemas.openxmlformats.org/drawingml/2006/main">
              <a:t>розуміється безпосереднє підведення анестетика до нервового стовбура, яке, здійснюючи блокаду нервової провідності, викликає оборотне вимикання больової чутливості в ділянці, що іннервується цим нервом.</a:t>
            </a:r>
          </a:p>
          <a:p>
            <a:pPr xmlns:a="http://schemas.openxmlformats.org/drawingml/2006/main" indent="447675" algn="just">
              <a:defRPr sz="2400">
                <a:latin typeface="+mn-lt"/>
                <a:ea typeface="+mn-ea"/>
                <a:cs typeface="+mn-cs"/>
                <a:sym typeface="Calibri"/>
              </a:defRPr>
            </a:pPr>
            <a:r xmlns:a="http://schemas.openxmlformats.org/drawingml/2006/main">
              <a:t>Нервові стовбури при провідниковому знеболюванні блокують або в місці виходу їх з кісткової тканини або перед входом до неї.</a:t>
            </a:r>
          </a:p>
          <a:p>
            <a:pPr xmlns:a="http://schemas.openxmlformats.org/drawingml/2006/main" indent="447675" algn="just">
              <a:defRPr sz="2400">
                <a:latin typeface="+mn-lt"/>
                <a:ea typeface="+mn-ea"/>
                <a:cs typeface="+mn-cs"/>
                <a:sym typeface="Calibri"/>
              </a:defRPr>
            </a:pPr>
            <a:r xmlns:a="http://schemas.openxmlformats.org/drawingml/2006/main">
              <a:t>Знеболюючий розчин можна ввести ендоневрально (безпосередньо у нервовий стовбур) або периневрально (застосовується частіше, анестетик вводять у безпосередній близькості від нерва).</a:t>
            </a:r>
          </a:p>
          <a:p>
            <a:pPr xmlns:a="http://schemas.openxmlformats.org/drawingml/2006/main" indent="447675" algn="just">
              <a:defRPr sz="2400">
                <a:latin typeface="+mn-lt"/>
                <a:ea typeface="+mn-ea"/>
                <a:cs typeface="+mn-cs"/>
                <a:sym typeface="Calibri"/>
              </a:defRPr>
            </a:pPr>
            <a:r xmlns:a="http://schemas.openxmlformats.org/drawingml/2006/main">
              <a:t>При периневральної анестезії депо анестетика створюють у клітковині, що оточує найбільш доступну і легко визначається частину стовбура нерва, його волокна просочуються знеболюючим розчином і настає анестезія.</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8" name="Прямоугольник 1"/>
          <p:cNvSpPr txBox="1"/>
          <p:nvPr/>
        </p:nvSpPr>
        <p:spPr>
          <a:xfrm>
            <a:off x="297238" y="332656"/>
            <a:ext cx="8549524" cy="5626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sz="2800">
                <a:latin typeface="+mn-lt"/>
                <a:ea typeface="+mn-ea"/>
                <a:cs typeface="+mn-cs"/>
                <a:sym typeface="Calibri"/>
              </a:defRPr>
            </a:pPr>
            <a:r xmlns:a="http://schemas.openxmlformats.org/drawingml/2006/main">
              <a:t>Провідникове знеболювання дозволяє вимкнути больову чутливість на значній ділянці верхньої чи нижньої щелепи та прилеглих м'яких тканин. У зв'язку з цим воно має перевагу перед інфільтраційним знеболюванням у разі необхідності видалення декількох зубів, новоутворень, розтину піднадкісткових гнійників, а також при операціях достатнього масштабу на альвеолярному відростку та щелепних кістках.</a:t>
            </a:r>
          </a:p>
          <a:p>
            <a:pPr xmlns:a="http://schemas.openxmlformats.org/drawingml/2006/main" algn="just">
              <a:defRPr sz="2800">
                <a:latin typeface="+mn-lt"/>
                <a:ea typeface="+mn-ea"/>
                <a:cs typeface="+mn-cs"/>
                <a:sym typeface="Calibri"/>
              </a:defRPr>
            </a:pPr>
            <a:r xmlns:a="http://schemas.openxmlformats.org/drawingml/2006/main">
              <a:t>Місце вкола голки на шкірі обличчя або слизовій оболонці рота визначають за легко доступними анатомічними орієнтирами.</a:t>
            </a:r>
          </a:p>
        </p:txBody>
      </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0" name="Прямоугольник 1"/>
          <p:cNvSpPr txBox="1"/>
          <p:nvPr/>
        </p:nvSpPr>
        <p:spPr>
          <a:xfrm>
            <a:off x="297238" y="332657"/>
            <a:ext cx="8549524" cy="34673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b="1" sz="2800">
                <a:latin typeface="+mn-lt"/>
                <a:ea typeface="+mn-ea"/>
                <a:cs typeface="+mn-cs"/>
                <a:sym typeface="Calibri"/>
              </a:defRPr>
            </a:pPr>
            <a:r xmlns:a="http://schemas.openxmlformats.org/drawingml/2006/main">
              <a:t>Переваги провідникової анестезії</a:t>
            </a:r>
          </a:p>
          <a:p>
            <a:pPr xmlns:a="http://schemas.openxmlformats.org/drawingml/2006/main" indent="447675" algn="just">
              <a:defRPr sz="2800">
                <a:latin typeface="+mn-lt"/>
                <a:ea typeface="+mn-ea"/>
                <a:cs typeface="+mn-cs"/>
                <a:sym typeface="Calibri"/>
              </a:defRPr>
            </a:pPr>
            <a:r xmlns:a="http://schemas.openxmlformats.org/drawingml/2006/main">
              <a:t>Знеболюється більша ділянка щелепи, внаслідок чого можна видаляти кілька зубів, новоутворення, безболісно розкривати абсцеси під окістами.</a:t>
            </a:r>
          </a:p>
          <a:p>
            <a:pPr xmlns:a="http://schemas.openxmlformats.org/drawingml/2006/main" indent="447675" algn="just">
              <a:defRPr sz="2800">
                <a:latin typeface="+mn-lt"/>
                <a:ea typeface="+mn-ea"/>
                <a:cs typeface="+mn-cs"/>
                <a:sym typeface="Calibri"/>
              </a:defRPr>
            </a:pPr>
            <a:r xmlns:a="http://schemas.openxmlformats.org/drawingml/2006/main">
              <a:t>Досить виражене знеболювання досягається введенням меншої кількості анестетика, ніж при інфільтраційній анестезії.</a:t>
            </a:r>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TextBox 1"/>
          <p:cNvSpPr txBox="1"/>
          <p:nvPr/>
        </p:nvSpPr>
        <p:spPr>
          <a:xfrm>
            <a:off x="2411759" y="548679"/>
            <a:ext cx="4320481" cy="392468"/>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sz="2400">
                <a:effectLst>
                  <a:outerShdw sx="100000" sy="100000" kx="0" ky="0" algn="b" rotWithShape="0" blurRad="38100" dist="38100" dir="2700000">
                    <a:srgbClr val="000000">
                      <a:alpha val="43137"/>
                    </a:srgbClr>
                  </a:outerShdw>
                </a:effectLst>
                <a:latin typeface="+mn-lt"/>
                <a:ea typeface="+mn-ea"/>
                <a:cs typeface="+mn-cs"/>
                <a:sym typeface="Calibri"/>
              </a:defRPr>
            </a:lvl1pPr>
          </a:lstStyle>
          <a:p>
            <a:pPr xmlns:a="http://schemas.openxmlformats.org/drawingml/2006/main"/>
            <a:r xmlns:a="http://schemas.openxmlformats.org/drawingml/2006/main">
              <a:t>Провідникова анестезія</a:t>
            </a:r>
          </a:p>
        </p:txBody>
      </p:sp>
      <p:sp>
        <p:nvSpPr>
          <p:cNvPr id="413" name="TextBox 2"/>
          <p:cNvSpPr txBox="1"/>
          <p:nvPr/>
        </p:nvSpPr>
        <p:spPr>
          <a:xfrm>
            <a:off x="222174" y="1702847"/>
            <a:ext cx="4133803" cy="1865669"/>
          </a:xfrm>
          <a:prstGeom prst="rect">
            <a:avLst/>
          </a:prstGeom>
          <a:gradFill>
            <a:gsLst>
              <a:gs pos="0">
                <a:srgbClr val="98B4E5"/>
              </a:gs>
              <a:gs pos="50000">
                <a:srgbClr val="C0D0ED"/>
              </a:gs>
              <a:gs pos="100000">
                <a:srgbClr val="E0E7F5"/>
              </a:gs>
            </a:gsLst>
            <a:lin ang="5400000"/>
          </a:gra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sz="2400">
                <a:latin typeface="+mn-lt"/>
                <a:ea typeface="+mn-ea"/>
                <a:cs typeface="+mn-cs"/>
                <a:sym typeface="Calibri"/>
              </a:defRPr>
            </a:pPr>
            <a:r xmlns:a="http://schemas.openxmlformats.org/drawingml/2006/main">
              <a:t>Центральна</a:t>
            </a:r>
          </a:p>
          <a:p>
            <a:pPr xmlns:a="http://schemas.openxmlformats.org/drawingml/2006/main">
              <a:defRPr sz="2400">
                <a:latin typeface="+mn-lt"/>
                <a:ea typeface="+mn-ea"/>
                <a:cs typeface="+mn-cs"/>
                <a:sym typeface="Calibri"/>
              </a:defRPr>
            </a:pPr>
            <a:r xmlns:a="http://schemas.openxmlformats.org/drawingml/2006/main">
              <a:t>- Блокада верхньощелепного нерва;</a:t>
            </a:r>
          </a:p>
          <a:p>
            <a:pPr xmlns:a="http://schemas.openxmlformats.org/drawingml/2006/main">
              <a:defRPr sz="2400">
                <a:latin typeface="+mn-lt"/>
                <a:ea typeface="+mn-ea"/>
                <a:cs typeface="+mn-cs"/>
                <a:sym typeface="Calibri"/>
              </a:defRPr>
            </a:pPr>
            <a:r xmlns:a="http://schemas.openxmlformats.org/drawingml/2006/main">
              <a:t>- Блокада нижньощелепного нерва.</a:t>
            </a:r>
          </a:p>
        </p:txBody>
      </p:sp>
      <p:sp>
        <p:nvSpPr>
          <p:cNvPr id="414" name="TextBox 3"/>
          <p:cNvSpPr txBox="1"/>
          <p:nvPr/>
        </p:nvSpPr>
        <p:spPr>
          <a:xfrm>
            <a:off x="5220072" y="1680246"/>
            <a:ext cx="3643065" cy="4075468"/>
          </a:xfrm>
          <a:prstGeom prst="rect">
            <a:avLst/>
          </a:prstGeom>
          <a:gradFill>
            <a:gsLst>
              <a:gs pos="0">
                <a:srgbClr val="98B4E5"/>
              </a:gs>
              <a:gs pos="50000">
                <a:srgbClr val="C0D0ED"/>
              </a:gs>
              <a:gs pos="100000">
                <a:srgbClr val="E0E7F5"/>
              </a:gs>
            </a:gsLst>
            <a:lin ang="5400000"/>
          </a:gra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ctr">
              <a:defRPr sz="2400">
                <a:latin typeface="+mn-lt"/>
                <a:ea typeface="+mn-ea"/>
                <a:cs typeface="+mn-cs"/>
                <a:sym typeface="Calibri"/>
              </a:defRPr>
            </a:pPr>
            <a:r xmlns:a="http://schemas.openxmlformats.org/drawingml/2006/main">
              <a:t>Периферична</a:t>
            </a:r>
          </a:p>
          <a:p>
            <a:pPr xmlns:a="http://schemas.openxmlformats.org/drawingml/2006/main">
              <a:defRPr sz="2400">
                <a:latin typeface="+mn-lt"/>
                <a:ea typeface="+mn-ea"/>
                <a:cs typeface="+mn-cs"/>
                <a:sym typeface="Calibri"/>
              </a:defRPr>
            </a:pPr>
            <a:r xmlns:a="http://schemas.openxmlformats.org/drawingml/2006/main">
              <a:t>На нижній щелепі:</a:t>
            </a:r>
          </a:p>
          <a:p>
            <a:pPr xmlns:a="http://schemas.openxmlformats.org/drawingml/2006/main">
              <a:defRPr sz="2400">
                <a:latin typeface="+mn-lt"/>
                <a:ea typeface="+mn-ea"/>
                <a:cs typeface="+mn-cs"/>
                <a:sym typeface="Calibri"/>
              </a:defRPr>
            </a:pPr>
            <a:r xmlns:a="http://schemas.openxmlformats.org/drawingml/2006/main">
              <a:t>- Мандібулярна;</a:t>
            </a:r>
          </a:p>
          <a:p>
            <a:pPr xmlns:a="http://schemas.openxmlformats.org/drawingml/2006/main">
              <a:defRPr sz="2400">
                <a:latin typeface="+mn-lt"/>
                <a:ea typeface="+mn-ea"/>
                <a:cs typeface="+mn-cs"/>
                <a:sym typeface="Calibri"/>
              </a:defRPr>
            </a:pPr>
            <a:r xmlns:a="http://schemas.openxmlformats.org/drawingml/2006/main">
              <a:t>- торусальна;</a:t>
            </a:r>
          </a:p>
          <a:p>
            <a:pPr xmlns:a="http://schemas.openxmlformats.org/drawingml/2006/main">
              <a:defRPr sz="2400">
                <a:latin typeface="+mn-lt"/>
                <a:ea typeface="+mn-ea"/>
                <a:cs typeface="+mn-cs"/>
                <a:sym typeface="Calibri"/>
              </a:defRPr>
            </a:pPr>
            <a:r xmlns:a="http://schemas.openxmlformats.org/drawingml/2006/main">
              <a:t>- Ментальна.</a:t>
            </a:r>
          </a:p>
          <a:p>
            <a:pPr>
              <a:defRPr sz="2400">
                <a:latin typeface="+mn-lt"/>
                <a:ea typeface="+mn-ea"/>
                <a:cs typeface="+mn-cs"/>
                <a:sym typeface="Calibri"/>
              </a:defRPr>
            </a:pPr>
          </a:p>
          <a:p>
            <a:pPr xmlns:a="http://schemas.openxmlformats.org/drawingml/2006/main">
              <a:defRPr sz="2400">
                <a:latin typeface="+mn-lt"/>
                <a:ea typeface="+mn-ea"/>
                <a:cs typeface="+mn-cs"/>
                <a:sym typeface="Calibri"/>
              </a:defRPr>
            </a:pPr>
            <a:r xmlns:a="http://schemas.openxmlformats.org/drawingml/2006/main">
              <a:t>На верхній щелепі:</a:t>
            </a:r>
          </a:p>
          <a:p>
            <a:pPr xmlns:a="http://schemas.openxmlformats.org/drawingml/2006/main">
              <a:defRPr sz="2400">
                <a:latin typeface="+mn-lt"/>
                <a:ea typeface="+mn-ea"/>
                <a:cs typeface="+mn-cs"/>
                <a:sym typeface="Calibri"/>
              </a:defRPr>
            </a:pPr>
            <a:r xmlns:a="http://schemas.openxmlformats.org/drawingml/2006/main">
              <a:t>- підочкова;</a:t>
            </a:r>
          </a:p>
          <a:p>
            <a:pPr xmlns:a="http://schemas.openxmlformats.org/drawingml/2006/main">
              <a:defRPr sz="2400">
                <a:latin typeface="+mn-lt"/>
                <a:ea typeface="+mn-ea"/>
                <a:cs typeface="+mn-cs"/>
                <a:sym typeface="Calibri"/>
              </a:defRPr>
            </a:pPr>
            <a:r xmlns:a="http://schemas.openxmlformats.org/drawingml/2006/main">
              <a:t>- туберальна;</a:t>
            </a:r>
          </a:p>
          <a:p>
            <a:pPr xmlns:a="http://schemas.openxmlformats.org/drawingml/2006/main">
              <a:defRPr sz="2400">
                <a:latin typeface="+mn-lt"/>
                <a:ea typeface="+mn-ea"/>
                <a:cs typeface="+mn-cs"/>
                <a:sym typeface="Calibri"/>
              </a:defRPr>
            </a:pPr>
            <a:r xmlns:a="http://schemas.openxmlformats.org/drawingml/2006/main">
              <a:t>- різцева;</a:t>
            </a:r>
          </a:p>
          <a:p>
            <a:pPr xmlns:a="http://schemas.openxmlformats.org/drawingml/2006/main">
              <a:defRPr sz="2400">
                <a:latin typeface="+mn-lt"/>
                <a:ea typeface="+mn-ea"/>
                <a:cs typeface="+mn-cs"/>
                <a:sym typeface="Calibri"/>
              </a:defRPr>
            </a:pPr>
            <a:r xmlns:a="http://schemas.openxmlformats.org/drawingml/2006/main">
              <a:t>- Піднебінна.</a:t>
            </a:r>
          </a:p>
        </p:txBody>
      </p:sp>
      <p:sp>
        <p:nvSpPr>
          <p:cNvPr id="415" name="Прямая со стрелкой 4"/>
          <p:cNvSpPr/>
          <p:nvPr/>
        </p:nvSpPr>
        <p:spPr>
          <a:xfrm flipH="1">
            <a:off x="2166390" y="1010345"/>
            <a:ext cx="2405611" cy="692506"/>
          </a:xfrm>
          <a:prstGeom prst="line">
            <a:avLst/>
          </a:prstGeom>
          <a:ln w="25400">
            <a:solidFill>
              <a:schemeClr val="accent1"/>
            </a:solidFill>
            <a:tailEnd type="triangle"/>
          </a:ln>
          <a:effectLst>
            <a:outerShdw sx="100000" sy="100000" kx="0" ky="0" algn="b" rotWithShape="0" blurRad="38100" dist="20000" dir="5400000">
              <a:srgbClr val="000000">
                <a:alpha val="38000"/>
              </a:srgbClr>
            </a:outerShdw>
          </a:effectLst>
        </p:spPr>
        <p:txBody>
          <a:bodyPr lIns="45718" tIns="45718" rIns="45718" bIns="45718"/>
          <a:lstStyle/>
          <a:p>
            <a:pPr/>
          </a:p>
        </p:txBody>
      </p:sp>
      <p:cxnSp>
        <p:nvCxnSpPr>
          <p:cNvPr id="416" name="Прямая со стрелкой 5"/>
          <p:cNvCxnSpPr>
            <a:stCxn id="412" idx="0"/>
            <a:endCxn id="414" idx="0"/>
          </p:cNvCxnSpPr>
          <p:nvPr/>
        </p:nvCxnSpPr>
        <p:spPr>
          <a:xfrm>
            <a:off x="4571999" y="744912"/>
            <a:ext cx="2469606" cy="2973068"/>
          </a:xfrm>
          <a:prstGeom prst="straightConnector1">
            <a:avLst/>
          </a:prstGeom>
          <a:ln w="25400">
            <a:solidFill>
              <a:schemeClr val="accent1"/>
            </a:solidFill>
            <a:tailEnd type="triangle"/>
          </a:ln>
          <a:effectLst>
            <a:outerShdw sx="100000" sy="100000" kx="0" ky="0" algn="b" rotWithShape="0" blurRad="38100" dist="20000" dir="5400000">
              <a:srgbClr val="000000">
                <a:alpha val="38000"/>
              </a:srgbClr>
            </a:outerShdw>
          </a:effectLst>
        </p:spPr>
      </p:cxnSp>
      <p:sp>
        <p:nvSpPr>
          <p:cNvPr id="417" name="Прямоугольник 10"/>
          <p:cNvSpPr txBox="1"/>
          <p:nvPr/>
        </p:nvSpPr>
        <p:spPr>
          <a:xfrm>
            <a:off x="267895" y="3866863"/>
            <a:ext cx="3970354" cy="237778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indent="447675">
              <a:defRPr i="1">
                <a:latin typeface="+mn-lt"/>
                <a:ea typeface="+mn-ea"/>
                <a:cs typeface="+mn-cs"/>
                <a:sym typeface="Calibri"/>
              </a:defRPr>
            </a:lvl1pPr>
          </a:lstStyle>
          <a:p>
            <a:pPr xmlns:a="http://schemas.openxmlformats.org/drawingml/2006/main"/>
            <a:r xmlns:a="http://schemas.openxmlformats.org/drawingml/2006/main">
              <a:t>Для проведення центрального знеболювання стовбура верхньощелепного нерва використовується крилопіднебінна ямка, місце проведення анестезії стовбура нижньощелепного нерва - овальний отвір, що знаходиться в підвісковій ямці.</a:t>
            </a:r>
          </a:p>
        </p:txBody>
      </p:sp>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9" name="Picture 2" descr="Picture 2"/>
          <p:cNvPicPr>
            <a:picLocks noChangeAspect="1"/>
          </p:cNvPicPr>
          <p:nvPr/>
        </p:nvPicPr>
        <p:blipFill>
          <a:blip r:embed="rId2">
            <a:extLst/>
          </a:blip>
          <a:stretch>
            <a:fillRect/>
          </a:stretch>
        </p:blipFill>
        <p:spPr>
          <a:xfrm>
            <a:off x="5313012" y="3981494"/>
            <a:ext cx="3545607" cy="2724311"/>
          </a:xfrm>
          <a:prstGeom prst="rect">
            <a:avLst/>
          </a:prstGeom>
          <a:ln w="12700">
            <a:miter lim="400000"/>
          </a:ln>
        </p:spPr>
      </p:pic>
      <p:pic>
        <p:nvPicPr>
          <p:cNvPr id="420" name="Picture 2" descr="Picture 2"/>
          <p:cNvPicPr>
            <a:picLocks noChangeAspect="1"/>
          </p:cNvPicPr>
          <p:nvPr/>
        </p:nvPicPr>
        <p:blipFill>
          <a:blip r:embed="rId3">
            <a:extLst/>
          </a:blip>
          <a:stretch>
            <a:fillRect/>
          </a:stretch>
        </p:blipFill>
        <p:spPr>
          <a:xfrm>
            <a:off x="827583" y="4218477"/>
            <a:ext cx="2952330" cy="2429695"/>
          </a:xfrm>
          <a:prstGeom prst="rect">
            <a:avLst/>
          </a:prstGeom>
          <a:ln w="12700">
            <a:miter lim="400000"/>
          </a:ln>
        </p:spPr>
      </p:pic>
      <p:sp>
        <p:nvSpPr>
          <p:cNvPr id="421" name="Прямоугольник 3"/>
          <p:cNvSpPr txBox="1"/>
          <p:nvPr/>
        </p:nvSpPr>
        <p:spPr>
          <a:xfrm>
            <a:off x="263377" y="260648"/>
            <a:ext cx="8549524" cy="38991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b="1" sz="2800">
                <a:latin typeface="+mn-lt"/>
                <a:ea typeface="+mn-ea"/>
                <a:cs typeface="+mn-cs"/>
                <a:sym typeface="Calibri"/>
              </a:defRPr>
            </a:pPr>
            <a:r xmlns:a="http://schemas.openxmlformats.org/drawingml/2006/main">
              <a:t>Торусальна анестезія </a:t>
            </a:r>
            <a:r xmlns:a="http://schemas.openxmlformats.org/drawingml/2006/main">
              <a:rPr b="0"/>
              <a:t>за М.І.Вейсбремом - знеболювання на нижньощелепному піднесенні (torus mandibulae), блокада нижнього альвеолярного, язичного та щічного нерва. Досягається введенням анестетика в клітковину в ділянці нижньощелепного валика, який знаходиться в місці з'єднання кісткових гребінців, що йдуть від вінцевого та виросткового відростків, вище і вперед від кісткового язичка нижньої щелепи.</a:t>
            </a: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 name="Прямоугольник 1"/>
          <p:cNvSpPr txBox="1"/>
          <p:nvPr/>
        </p:nvSpPr>
        <p:spPr>
          <a:xfrm>
            <a:off x="297239" y="216497"/>
            <a:ext cx="4589082" cy="43309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i="1" sz="2800">
                <a:latin typeface="+mn-lt"/>
                <a:ea typeface="+mn-ea"/>
                <a:cs typeface="+mn-cs"/>
                <a:sym typeface="Calibri"/>
              </a:defRPr>
            </a:pPr>
            <a:r xmlns:a="http://schemas.openxmlformats.org/drawingml/2006/main">
              <a:t>Мандибулярна </a:t>
            </a:r>
            <a:r xmlns:a="http://schemas.openxmlformats.org/drawingml/2006/main">
              <a:rPr i="0"/>
              <a:t>(у нижньощелепного отвору) – найпопулярніший метод знеболювання зубів нижньої щелепи. Блокується нижній альвеолярний та язичний нерви, знеболюються зуби (моляри, премоляри та ікло)</a:t>
            </a:r>
          </a:p>
        </p:txBody>
      </p:sp>
      <p:pic>
        <p:nvPicPr>
          <p:cNvPr id="424" name="Picture 2" descr="Picture 2"/>
          <p:cNvPicPr>
            <a:picLocks noChangeAspect="1"/>
          </p:cNvPicPr>
          <p:nvPr/>
        </p:nvPicPr>
        <p:blipFill>
          <a:blip r:embed="rId2">
            <a:extLst/>
          </a:blip>
          <a:stretch>
            <a:fillRect/>
          </a:stretch>
        </p:blipFill>
        <p:spPr>
          <a:xfrm>
            <a:off x="5148064" y="188641"/>
            <a:ext cx="3699021" cy="3824648"/>
          </a:xfrm>
          <a:prstGeom prst="rect">
            <a:avLst/>
          </a:prstGeom>
          <a:ln w="12700">
            <a:miter lim="400000"/>
          </a:ln>
        </p:spPr>
      </p:pic>
      <p:sp>
        <p:nvSpPr>
          <p:cNvPr id="425" name="Прямоугольник 3"/>
          <p:cNvSpPr txBox="1"/>
          <p:nvPr/>
        </p:nvSpPr>
        <p:spPr>
          <a:xfrm>
            <a:off x="297238" y="4437113"/>
            <a:ext cx="8504123" cy="876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latin typeface="+mn-lt"/>
                <a:ea typeface="+mn-ea"/>
                <a:cs typeface="+mn-cs"/>
                <a:sym typeface="Calibri"/>
              </a:defRPr>
            </a:lvl1pPr>
          </a:lstStyle>
          <a:p>
            <a:pPr xmlns:a="http://schemas.openxmlformats.org/drawingml/2006/main"/>
            <a:r xmlns:a="http://schemas.openxmlformats.org/drawingml/2006/main">
              <a:t>і оточуюча їх слизова оболонка, окремі ділянки нижньої губи та язика.</a:t>
            </a:r>
          </a:p>
        </p:txBody>
      </p:sp>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7" name="Прямоугольник 1"/>
          <p:cNvSpPr txBox="1"/>
          <p:nvPr/>
        </p:nvSpPr>
        <p:spPr>
          <a:xfrm>
            <a:off x="297238" y="332656"/>
            <a:ext cx="8549524" cy="311438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i="1" sz="2400">
                <a:latin typeface="+mn-lt"/>
                <a:ea typeface="+mn-ea"/>
                <a:cs typeface="+mn-cs"/>
                <a:sym typeface="Calibri"/>
              </a:defRPr>
            </a:pPr>
            <a:r xmlns:a="http://schemas.openxmlformats.org/drawingml/2006/main">
              <a:t>Ментальна</a:t>
            </a:r>
            <a:r xmlns:a="http://schemas.openxmlformats.org/drawingml/2006/main">
              <a:rPr i="0"/>
              <a:t> </a:t>
            </a:r>
            <a:r xmlns:a="http://schemas.openxmlformats.org/drawingml/2006/main">
              <a:t>(У підборіддя) </a:t>
            </a:r>
            <a:r xmlns:a="http://schemas.openxmlformats.org/drawingml/2006/main">
              <a:rPr i="0"/>
              <a:t>- застосовується для знеболювання передньої ділянки нижньої щелепи. Зона анестезії: нижні різці, ікла та премоляри відповідної сторони, альвеолярний відкросток та слизова оболонка, м'які тканини нижньої губи та підборіддя.</a:t>
            </a:r>
          </a:p>
          <a:p>
            <a:pPr>
              <a:defRPr sz="400">
                <a:latin typeface="+mn-lt"/>
                <a:ea typeface="+mn-ea"/>
                <a:cs typeface="+mn-cs"/>
                <a:sym typeface="Calibri"/>
              </a:defRPr>
            </a:pPr>
          </a:p>
          <a:p>
            <a:pPr xmlns:a="http://schemas.openxmlformats.org/drawingml/2006/main" indent="447675" algn="just">
              <a:defRPr i="1">
                <a:latin typeface="+mn-lt"/>
                <a:ea typeface="+mn-ea"/>
                <a:cs typeface="+mn-cs"/>
                <a:sym typeface="Calibri"/>
              </a:defRPr>
            </a:pPr>
            <a:r xmlns:a="http://schemas.openxmlformats.org/drawingml/2006/main">
              <a:t>Блокади гілок нижньощелепного нерва досягають, вводячи розчин анестетика біля нижньощелепного, підборіддя, овального (стволова анестезія всієї третини гілки) отворів, а також у клітковину криловиднощелепного та криловидновисочного простору.</a:t>
            </a:r>
          </a:p>
        </p:txBody>
      </p:sp>
      <p:pic>
        <p:nvPicPr>
          <p:cNvPr id="428" name="Picture 2" descr="Picture 2"/>
          <p:cNvPicPr>
            <a:picLocks noChangeAspect="1"/>
          </p:cNvPicPr>
          <p:nvPr/>
        </p:nvPicPr>
        <p:blipFill>
          <a:blip r:embed="rId2">
            <a:extLst/>
          </a:blip>
          <a:stretch>
            <a:fillRect/>
          </a:stretch>
        </p:blipFill>
        <p:spPr>
          <a:xfrm>
            <a:off x="251518" y="3569734"/>
            <a:ext cx="4176468" cy="3089009"/>
          </a:xfrm>
          <a:prstGeom prst="rect">
            <a:avLst/>
          </a:prstGeom>
          <a:ln w="12700">
            <a:miter lim="400000"/>
          </a:ln>
        </p:spPr>
      </p:pic>
      <p:pic>
        <p:nvPicPr>
          <p:cNvPr id="429" name="Picture 4" descr="Picture 4"/>
          <p:cNvPicPr>
            <a:picLocks noChangeAspect="1"/>
          </p:cNvPicPr>
          <p:nvPr/>
        </p:nvPicPr>
        <p:blipFill>
          <a:blip r:embed="rId3">
            <a:extLst/>
          </a:blip>
          <a:stretch>
            <a:fillRect/>
          </a:stretch>
        </p:blipFill>
        <p:spPr>
          <a:xfrm>
            <a:off x="5292080" y="3580300"/>
            <a:ext cx="3600402" cy="3067880"/>
          </a:xfrm>
          <a:prstGeom prst="rect">
            <a:avLst/>
          </a:prstGeom>
          <a:ln w="12700">
            <a:miter lim="400000"/>
          </a:ln>
        </p:spPr>
      </p:pic>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1" name="Прямоугольник 1"/>
          <p:cNvSpPr txBox="1"/>
          <p:nvPr/>
        </p:nvSpPr>
        <p:spPr>
          <a:xfrm>
            <a:off x="280123" y="140433"/>
            <a:ext cx="8549524"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sz="2800">
                <a:latin typeface="+mn-lt"/>
                <a:ea typeface="+mn-ea"/>
                <a:cs typeface="+mn-cs"/>
                <a:sym typeface="Calibri"/>
              </a:defRPr>
            </a:pPr>
            <a:r xmlns:a="http://schemas.openxmlformats.org/drawingml/2006/main">
              <a:t>На верхній щелепі.</a:t>
            </a:r>
          </a:p>
          <a:p>
            <a:pPr>
              <a:defRPr sz="2800">
                <a:latin typeface="+mn-lt"/>
                <a:ea typeface="+mn-ea"/>
                <a:cs typeface="+mn-cs"/>
                <a:sym typeface="Calibri"/>
              </a:defRPr>
            </a:pPr>
          </a:p>
          <a:p>
            <a:pPr xmlns:a="http://schemas.openxmlformats.org/drawingml/2006/main">
              <a:defRPr i="1" sz="2800">
                <a:latin typeface="+mn-lt"/>
                <a:ea typeface="+mn-ea"/>
                <a:cs typeface="+mn-cs"/>
                <a:sym typeface="Calibri"/>
              </a:defRPr>
            </a:pPr>
            <a:r xmlns:a="http://schemas.openxmlformats.org/drawingml/2006/main">
              <a:t>Туберальна</a:t>
            </a:r>
            <a:r xmlns:a="http://schemas.openxmlformats.org/drawingml/2006/main">
              <a:rPr i="0"/>
              <a:t> </a:t>
            </a:r>
            <a:r xmlns:a="http://schemas.openxmlformats.org/drawingml/2006/main">
              <a:t>(у отворів бугра верхньої щелепи, </a:t>
            </a:r>
            <a:r xmlns:a="http://schemas.openxmlformats.org/drawingml/2006/main">
              <a:rPr i="0"/>
              <a:t>) </a:t>
            </a:r>
            <a:r xmlns:a="http://schemas.openxmlformats.org/drawingml/2006/main">
              <a:t>верхні задні альвеолярні отвори) </a:t>
            </a:r>
            <a:r xmlns:a="http://schemas.openxmlformats.org/drawingml/2006/main">
              <a:rPr i="0"/>
              <a:t>– проводиться для знеболювання верхніх молярів, альвеолярного відростка, що оточує їх, слизової оболонки (у тому числі гайморової пазухи).</a:t>
            </a:r>
          </a:p>
        </p:txBody>
      </p:sp>
      <p:pic>
        <p:nvPicPr>
          <p:cNvPr id="432" name="Picture 5" descr="Picture 5"/>
          <p:cNvPicPr>
            <a:picLocks noChangeAspect="1"/>
          </p:cNvPicPr>
          <p:nvPr/>
        </p:nvPicPr>
        <p:blipFill>
          <a:blip r:embed="rId2">
            <a:extLst/>
          </a:blip>
          <a:srcRect l="0" t="3272" r="0" b="3768"/>
          <a:stretch>
            <a:fillRect/>
          </a:stretch>
        </p:blipFill>
        <p:spPr>
          <a:xfrm>
            <a:off x="5555784" y="3429587"/>
            <a:ext cx="3300815" cy="2891802"/>
          </a:xfrm>
          <a:prstGeom prst="rect">
            <a:avLst/>
          </a:prstGeom>
          <a:ln w="12700">
            <a:miter lim="400000"/>
          </a:ln>
        </p:spPr>
      </p:pic>
      <p:pic>
        <p:nvPicPr>
          <p:cNvPr id="433" name="Picture 2" descr="Picture 2"/>
          <p:cNvPicPr>
            <a:picLocks noChangeAspect="1"/>
          </p:cNvPicPr>
          <p:nvPr/>
        </p:nvPicPr>
        <p:blipFill>
          <a:blip r:embed="rId3">
            <a:extLst/>
          </a:blip>
          <a:stretch>
            <a:fillRect/>
          </a:stretch>
        </p:blipFill>
        <p:spPr>
          <a:xfrm>
            <a:off x="263574" y="3429587"/>
            <a:ext cx="3760393" cy="2903505"/>
          </a:xfrm>
          <a:prstGeom prst="rect">
            <a:avLst/>
          </a:prstGeom>
          <a:ln w="12700">
            <a:miter lim="400000"/>
          </a:ln>
        </p:spPr>
      </p:pic>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5" name="Прямоугольник 1"/>
          <p:cNvSpPr txBox="1"/>
          <p:nvPr/>
        </p:nvSpPr>
        <p:spPr>
          <a:xfrm>
            <a:off x="280123" y="140433"/>
            <a:ext cx="8549524" cy="322456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lgn="just">
              <a:defRPr i="1" sz="2800">
                <a:latin typeface="+mn-lt"/>
                <a:ea typeface="+mn-ea"/>
                <a:cs typeface="+mn-cs"/>
                <a:sym typeface="Calibri"/>
              </a:defRPr>
            </a:pPr>
            <a:r xmlns:a="http://schemas.openxmlformats.org/drawingml/2006/main">
              <a:t>Подглазничная (у підочноямкового отвору), </a:t>
            </a:r>
            <a:r xmlns:a="http://schemas.openxmlformats.org/drawingml/2006/main">
              <a:rPr i="0"/>
              <a:t>- до цього різновиду провідникової анестезії вдаються при знеболюванні передньої ділянки верхньої щелепи </a:t>
            </a:r>
            <a:r xmlns:a="http://schemas.openxmlformats.org/drawingml/2006/main">
              <a:rPr i="0" sz="2400"/>
              <a:t>(верхні премоляри, ікла і різці, слизова оболонка і альвеолярний відросток з вестибулярної сторони вищевказаних зубів, передньо шкіра підочноямкової області, крило носа).</a:t>
            </a:r>
          </a:p>
        </p:txBody>
      </p:sp>
      <p:pic>
        <p:nvPicPr>
          <p:cNvPr id="436" name="Picture 2" descr="Picture 2"/>
          <p:cNvPicPr>
            <a:picLocks noChangeAspect="1"/>
          </p:cNvPicPr>
          <p:nvPr/>
        </p:nvPicPr>
        <p:blipFill>
          <a:blip r:embed="rId2">
            <a:extLst/>
          </a:blip>
          <a:srcRect l="3087" t="0" r="6241" b="0"/>
          <a:stretch>
            <a:fillRect/>
          </a:stretch>
        </p:blipFill>
        <p:spPr>
          <a:xfrm>
            <a:off x="256354" y="3717032"/>
            <a:ext cx="3893578" cy="2873833"/>
          </a:xfrm>
          <a:prstGeom prst="rect">
            <a:avLst/>
          </a:prstGeom>
          <a:ln w="12700">
            <a:miter lim="400000"/>
          </a:ln>
        </p:spPr>
      </p:pic>
      <p:pic>
        <p:nvPicPr>
          <p:cNvPr id="437" name="Picture 2" descr="Picture 2"/>
          <p:cNvPicPr>
            <a:picLocks noChangeAspect="1"/>
          </p:cNvPicPr>
          <p:nvPr/>
        </p:nvPicPr>
        <p:blipFill>
          <a:blip r:embed="rId3">
            <a:extLst/>
          </a:blip>
          <a:stretch>
            <a:fillRect/>
          </a:stretch>
        </p:blipFill>
        <p:spPr>
          <a:xfrm>
            <a:off x="4302745" y="3717030"/>
            <a:ext cx="4579025" cy="2873835"/>
          </a:xfrm>
          <a:prstGeom prst="rect">
            <a:avLst/>
          </a:prstGeom>
          <a:ln w="12700">
            <a:miter lim="400000"/>
          </a:ln>
        </p:spPr>
      </p:pic>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9" name="Прямоугольник 1"/>
          <p:cNvSpPr txBox="1"/>
          <p:nvPr/>
        </p:nvSpPr>
        <p:spPr>
          <a:xfrm>
            <a:off x="280123" y="140435"/>
            <a:ext cx="8549524" cy="174015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i="1" sz="2800">
                <a:latin typeface="+mn-lt"/>
                <a:ea typeface="+mn-ea"/>
                <a:cs typeface="+mn-cs"/>
                <a:sym typeface="Calibri"/>
              </a:defRPr>
            </a:pPr>
            <a:r xmlns:a="http://schemas.openxmlformats.org/drawingml/2006/main">
              <a:t>Різцева/інцизивна (у різцевого отвору) </a:t>
            </a:r>
            <a:r xmlns:a="http://schemas.openxmlformats.org/drawingml/2006/main">
              <a:rPr i="0"/>
              <a:t>– після виконання даної анестезії вимикається носопіднебінний нерв, при цьому знеболюються зуби від ікла до ікла та слизова оболонка твердого піднебіння.</a:t>
            </a:r>
          </a:p>
        </p:txBody>
      </p:sp>
      <p:pic>
        <p:nvPicPr>
          <p:cNvPr id="440" name="Picture 2" descr="Picture 2"/>
          <p:cNvPicPr>
            <a:picLocks noChangeAspect="1"/>
          </p:cNvPicPr>
          <p:nvPr/>
        </p:nvPicPr>
        <p:blipFill>
          <a:blip r:embed="rId2">
            <a:extLst/>
          </a:blip>
          <a:stretch>
            <a:fillRect/>
          </a:stretch>
        </p:blipFill>
        <p:spPr>
          <a:xfrm>
            <a:off x="5004048" y="2492896"/>
            <a:ext cx="3854202" cy="3151883"/>
          </a:xfrm>
          <a:prstGeom prst="rect">
            <a:avLst/>
          </a:prstGeom>
          <a:ln w="12700">
            <a:miter lim="400000"/>
          </a:ln>
        </p:spPr>
      </p:pic>
      <p:pic>
        <p:nvPicPr>
          <p:cNvPr id="441" name="Picture 3" descr="Picture 3"/>
          <p:cNvPicPr>
            <a:picLocks noChangeAspect="1"/>
          </p:cNvPicPr>
          <p:nvPr/>
        </p:nvPicPr>
        <p:blipFill>
          <a:blip r:embed="rId3">
            <a:extLst/>
          </a:blip>
          <a:stretch>
            <a:fillRect/>
          </a:stretch>
        </p:blipFill>
        <p:spPr>
          <a:xfrm>
            <a:off x="234401" y="2492897"/>
            <a:ext cx="4049567" cy="3055322"/>
          </a:xfrm>
          <a:prstGeom prst="rect">
            <a:avLst/>
          </a:prstGeom>
          <a:ln w="12700">
            <a:miter lim="400000"/>
          </a:ln>
        </p:spPr>
      </p:pic>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3" name="Прямоугольник 1"/>
          <p:cNvSpPr txBox="1"/>
          <p:nvPr/>
        </p:nvSpPr>
        <p:spPr>
          <a:xfrm>
            <a:off x="280123" y="140433"/>
            <a:ext cx="8638645" cy="30355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xmlns:a="http://schemas.openxmlformats.org/drawingml/2006/main">
              <a:defRPr i="1" sz="2800">
                <a:latin typeface="+mn-lt"/>
                <a:ea typeface="+mn-ea"/>
                <a:cs typeface="+mn-cs"/>
                <a:sym typeface="Calibri"/>
              </a:defRPr>
            </a:pPr>
            <a:r xmlns:a="http://schemas.openxmlformats.org/drawingml/2006/main">
              <a:t>Піднебінна/палатинальна (біля великого піднебінного отвору) </a:t>
            </a:r>
            <a:r xmlns:a="http://schemas.openxmlformats.org/drawingml/2006/main">
              <a:rPr i="0"/>
              <a:t>– знеболювання великого піднебінного нерва, який виходить на твердому небі через однойменний канал (на 5 мм. кпереду від задньої межі твердого неба). Знеболюються зуби відповідної сторони (від ікла до останнього моляра), слизова оболонка та кісткова тканина твердого піднебіння.</a:t>
            </a:r>
          </a:p>
        </p:txBody>
      </p:sp>
      <p:pic>
        <p:nvPicPr>
          <p:cNvPr id="444" name="Picture 2" descr="Picture 2"/>
          <p:cNvPicPr>
            <a:picLocks noChangeAspect="1"/>
          </p:cNvPicPr>
          <p:nvPr/>
        </p:nvPicPr>
        <p:blipFill>
          <a:blip r:embed="rId2">
            <a:extLst/>
          </a:blip>
          <a:srcRect l="14150" t="0" r="5628" b="0"/>
          <a:stretch>
            <a:fillRect/>
          </a:stretch>
        </p:blipFill>
        <p:spPr>
          <a:xfrm>
            <a:off x="234402" y="3356993"/>
            <a:ext cx="3714545" cy="3300612"/>
          </a:xfrm>
          <a:prstGeom prst="rect">
            <a:avLst/>
          </a:prstGeom>
          <a:ln w="12700">
            <a:miter lim="400000"/>
          </a:ln>
        </p:spPr>
      </p:pic>
      <p:pic>
        <p:nvPicPr>
          <p:cNvPr id="445" name="Picture 2" descr="Picture 2"/>
          <p:cNvPicPr>
            <a:picLocks noChangeAspect="1"/>
          </p:cNvPicPr>
          <p:nvPr/>
        </p:nvPicPr>
        <p:blipFill>
          <a:blip r:embed="rId3">
            <a:extLst/>
          </a:blip>
          <a:srcRect l="0" t="0" r="2306" b="0"/>
          <a:stretch>
            <a:fillRect/>
          </a:stretch>
        </p:blipFill>
        <p:spPr>
          <a:xfrm>
            <a:off x="4043603" y="3356993"/>
            <a:ext cx="4828817" cy="3300612"/>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Тема Office">
  <a:themeElements>
    <a:clrScheme name="Тема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Тема Office">
      <a:majorFont>
        <a:latin typeface="Helvetica"/>
        <a:ea typeface="Helvetica"/>
        <a:cs typeface="Helvetica"/>
      </a:majorFont>
      <a:minorFont>
        <a:latin typeface="Calibri"/>
        <a:ea typeface="Calibri"/>
        <a:cs typeface="Calibri"/>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Тема Office">
  <a:themeElements>
    <a:clrScheme name="Тема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Тема Office">
      <a:majorFont>
        <a:latin typeface="Helvetica"/>
        <a:ea typeface="Helvetica"/>
        <a:cs typeface="Helvetica"/>
      </a:majorFont>
      <a:minorFont>
        <a:latin typeface="Calibri"/>
        <a:ea typeface="Calibri"/>
        <a:cs typeface="Calibri"/>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