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6" r:id="rId2"/>
    <p:sldId id="278" r:id="rId3"/>
    <p:sldId id="257" r:id="rId4"/>
    <p:sldId id="258" r:id="rId5"/>
    <p:sldId id="279" r:id="rId6"/>
    <p:sldId id="281" r:id="rId7"/>
    <p:sldId id="259" r:id="rId8"/>
    <p:sldId id="260" r:id="rId9"/>
    <p:sldId id="271" r:id="rId10"/>
    <p:sldId id="287" r:id="rId11"/>
    <p:sldId id="261" r:id="rId12"/>
    <p:sldId id="262" r:id="rId13"/>
    <p:sldId id="282" r:id="rId14"/>
    <p:sldId id="286" r:id="rId15"/>
    <p:sldId id="263" r:id="rId16"/>
    <p:sldId id="264" r:id="rId17"/>
    <p:sldId id="265" r:id="rId18"/>
    <p:sldId id="290" r:id="rId19"/>
    <p:sldId id="266" r:id="rId20"/>
    <p:sldId id="267" r:id="rId21"/>
    <p:sldId id="268" r:id="rId22"/>
    <p:sldId id="288" r:id="rId23"/>
    <p:sldId id="269" r:id="rId24"/>
    <p:sldId id="270" r:id="rId25"/>
    <p:sldId id="292" r:id="rId2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90" y="4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DA4F2-9768-4EA6-AF4F-234B31FF70F9}" type="datetimeFigureOut">
              <a:rPr lang="uk-UA" smtClean="0"/>
              <a:t>29.10.2021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9ACE6-7708-4FA8-80B4-074A82DE3B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0475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204894"/>
                </a:solidFill>
              </a:rPr>
              <a:t>HIGHLIGHTS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US" b="1" dirty="0">
              <a:solidFill>
                <a:srgbClr val="204894"/>
              </a:solidFill>
            </a:endParaRPr>
          </a:p>
          <a:p>
            <a:r>
              <a:rPr lang="en-US" sz="340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</a:p>
          <a:p>
            <a:r>
              <a:rPr lang="en-US" sz="340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</a:t>
            </a:r>
          </a:p>
          <a:p>
            <a:r>
              <a:rPr lang="en-US" sz="340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</a:t>
            </a:r>
          </a:p>
          <a:p>
            <a:r>
              <a:rPr lang="en-US" sz="340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340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ABBREVIATIONS</a:t>
            </a:r>
          </a:p>
          <a:p>
            <a:endParaRPr lang="en-US" sz="340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9ECD01-C766-A442-8C5A-9860FA5D6AE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89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hyperlink" Target="https://doi.org/10.1111/all.14106" TargetMode="External"/><Relationship Id="rId4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975"/>
            <a:ext cx="9144000" cy="50425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діагностики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фенотипів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ендотипів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ХРС з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позицій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EPOS 2020</a:t>
            </a:r>
            <a:b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Пухлік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Сергій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Михайлович – доктор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медичних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наук,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професор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028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51470"/>
            <a:ext cx="9108504" cy="504055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53FD1-FC7D-4AB5-B6B4-41223C05D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  2020</a:t>
            </a:r>
            <a:endParaRPr lang="x-none" sz="4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0CDF59-2B94-450F-B51C-D54FD72F5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риносинусит</a:t>
            </a:r>
            <a:r>
              <a:rPr lang="ru-RU" dirty="0"/>
              <a:t> (ХРС) є </a:t>
            </a:r>
            <a:r>
              <a:rPr lang="ru-RU" dirty="0" err="1"/>
              <a:t>клінічним</a:t>
            </a:r>
            <a:r>
              <a:rPr lang="ru-RU" dirty="0"/>
              <a:t> синдромом, а не </a:t>
            </a:r>
            <a:r>
              <a:rPr lang="ru-RU" dirty="0" err="1"/>
              <a:t>специфічним</a:t>
            </a:r>
            <a:r>
              <a:rPr lang="ru-RU" dirty="0"/>
              <a:t> </a:t>
            </a:r>
            <a:r>
              <a:rPr lang="ru-RU" dirty="0" err="1"/>
              <a:t>захворюванням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постійним</a:t>
            </a:r>
            <a:r>
              <a:rPr lang="ru-RU" dirty="0"/>
              <a:t> </a:t>
            </a:r>
            <a:r>
              <a:rPr lang="ru-RU" dirty="0" err="1"/>
              <a:t>симптоматичним</a:t>
            </a:r>
            <a:r>
              <a:rPr lang="ru-RU" dirty="0"/>
              <a:t> </a:t>
            </a:r>
            <a:r>
              <a:rPr lang="ru-RU" dirty="0" err="1"/>
              <a:t>запаленням</a:t>
            </a:r>
            <a:r>
              <a:rPr lang="ru-RU" dirty="0"/>
              <a:t> носа і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навколоносових</a:t>
            </a:r>
            <a:r>
              <a:rPr lang="ru-RU" dirty="0"/>
              <a:t> пазух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12 </a:t>
            </a:r>
            <a:r>
              <a:rPr lang="ru-RU" dirty="0" err="1"/>
              <a:t>тижнів</a:t>
            </a:r>
            <a:r>
              <a:rPr lang="ru-RU" dirty="0"/>
              <a:t>.</a:t>
            </a:r>
          </a:p>
          <a:p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навмисно</a:t>
            </a:r>
            <a:r>
              <a:rPr lang="ru-RU" dirty="0"/>
              <a:t> </a:t>
            </a:r>
            <a:r>
              <a:rPr lang="ru-RU" dirty="0" err="1"/>
              <a:t>широке</a:t>
            </a:r>
            <a:r>
              <a:rPr lang="ru-RU" dirty="0"/>
              <a:t> і </a:t>
            </a:r>
            <a:r>
              <a:rPr lang="ru-RU" dirty="0" err="1"/>
              <a:t>нічого</a:t>
            </a:r>
            <a:r>
              <a:rPr lang="ru-RU" dirty="0"/>
              <a:t> не говорить про </a:t>
            </a:r>
            <a:r>
              <a:rPr lang="ru-RU" dirty="0" err="1"/>
              <a:t>етіологію</a:t>
            </a:r>
            <a:r>
              <a:rPr lang="ru-RU" dirty="0"/>
              <a:t>, патогенез, </a:t>
            </a:r>
            <a:r>
              <a:rPr lang="ru-RU" dirty="0" err="1"/>
              <a:t>клінічні</a:t>
            </a:r>
            <a:r>
              <a:rPr lang="ru-RU" dirty="0"/>
              <a:t> прояви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анамнезі</a:t>
            </a:r>
            <a:r>
              <a:rPr lang="ru-RU" dirty="0"/>
              <a:t>.</a:t>
            </a:r>
          </a:p>
          <a:p>
            <a:r>
              <a:rPr lang="ru-RU" dirty="0"/>
              <a:t> У </a:t>
            </a:r>
            <a:r>
              <a:rPr lang="ru-RU" dirty="0" err="1"/>
              <a:t>невеликої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синдром ХРС</a:t>
            </a:r>
            <a:r>
              <a:rPr lang="en-US" dirty="0"/>
              <a:t> </a:t>
            </a:r>
            <a:r>
              <a:rPr lang="ru-RU" dirty="0" err="1"/>
              <a:t>виникає</a:t>
            </a:r>
            <a:r>
              <a:rPr lang="ru-RU" dirty="0"/>
              <a:t> в </a:t>
            </a:r>
            <a:r>
              <a:rPr lang="ru-RU" dirty="0" err="1"/>
              <a:t>зв'язку</a:t>
            </a:r>
            <a:r>
              <a:rPr lang="ru-RU" dirty="0"/>
              <a:t> з </a:t>
            </a:r>
            <a:r>
              <a:rPr lang="ru-RU" dirty="0" err="1"/>
              <a:t>відомим</a:t>
            </a:r>
            <a:r>
              <a:rPr lang="ru-RU" dirty="0"/>
              <a:t> </a:t>
            </a:r>
            <a:r>
              <a:rPr lang="ru-RU" dirty="0" err="1"/>
              <a:t>системним</a:t>
            </a:r>
            <a:r>
              <a:rPr lang="ru-RU" dirty="0"/>
              <a:t> </a:t>
            </a:r>
            <a:r>
              <a:rPr lang="ru-RU" dirty="0" err="1"/>
              <a:t>розладом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локальним</a:t>
            </a:r>
            <a:r>
              <a:rPr lang="ru-RU" dirty="0"/>
              <a:t> </a:t>
            </a:r>
            <a:r>
              <a:rPr lang="ru-RU" dirty="0" err="1"/>
              <a:t>процесом</a:t>
            </a:r>
            <a:r>
              <a:rPr lang="ru-RU" dirty="0"/>
              <a:t>.</a:t>
            </a:r>
          </a:p>
          <a:p>
            <a:r>
              <a:rPr lang="ru-RU" dirty="0"/>
              <a:t>З точки </a:t>
            </a:r>
            <a:r>
              <a:rPr lang="ru-RU" dirty="0" err="1"/>
              <a:t>зору</a:t>
            </a:r>
            <a:r>
              <a:rPr lang="ru-RU" dirty="0"/>
              <a:t> патогенезу,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господаря і </a:t>
            </a:r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взаємодіють</a:t>
            </a:r>
            <a:r>
              <a:rPr lang="ru-RU" dirty="0"/>
              <a:t> з часом, </a:t>
            </a:r>
            <a:r>
              <a:rPr lang="ru-RU" dirty="0" err="1"/>
              <a:t>викликаючи</a:t>
            </a:r>
            <a:r>
              <a:rPr lang="ru-RU" dirty="0"/>
              <a:t> один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механістичних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>
                <a:solidFill>
                  <a:schemeClr val="tx2"/>
                </a:solidFill>
              </a:rPr>
              <a:t>(</a:t>
            </a:r>
            <a:r>
              <a:rPr lang="ru-RU" b="1" dirty="0" err="1">
                <a:solidFill>
                  <a:schemeClr val="tx2"/>
                </a:solidFill>
              </a:rPr>
              <a:t>ендотіпов</a:t>
            </a:r>
            <a:r>
              <a:rPr lang="ru-RU" dirty="0">
                <a:solidFill>
                  <a:schemeClr val="tx2"/>
                </a:solidFill>
              </a:rPr>
              <a:t>) </a:t>
            </a:r>
            <a:r>
              <a:rPr lang="ru-RU" dirty="0" err="1"/>
              <a:t>хронічного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r>
              <a:rPr lang="ru-RU" dirty="0"/>
              <a:t> тканин,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клінічної</a:t>
            </a:r>
            <a:r>
              <a:rPr lang="ru-RU" dirty="0"/>
              <a:t> </a:t>
            </a:r>
            <a:r>
              <a:rPr lang="ru-RU" dirty="0" err="1"/>
              <a:t>картині</a:t>
            </a:r>
            <a:r>
              <a:rPr lang="ru-RU" dirty="0"/>
              <a:t> </a:t>
            </a:r>
            <a:r>
              <a:rPr lang="ru-RU" dirty="0">
                <a:solidFill>
                  <a:schemeClr val="tx2"/>
                </a:solidFill>
              </a:rPr>
              <a:t>(</a:t>
            </a:r>
            <a:r>
              <a:rPr lang="ru-RU" b="1" dirty="0">
                <a:solidFill>
                  <a:schemeClr val="tx2"/>
                </a:solidFill>
              </a:rPr>
              <a:t>фенотип</a:t>
            </a:r>
            <a:r>
              <a:rPr lang="ru-RU" dirty="0">
                <a:solidFill>
                  <a:schemeClr val="tx2"/>
                </a:solidFill>
              </a:rPr>
              <a:t>).</a:t>
            </a:r>
            <a:endParaRPr lang="x-none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8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"/>
            <a:ext cx="9144000" cy="51435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05C971-9FAF-4CE5-B70B-2F361C152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Історія</a:t>
            </a:r>
            <a:endParaRPr lang="x-none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95B0AF-BA11-4B22-A2D5-2AE6CDF68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 </a:t>
            </a:r>
            <a:r>
              <a:rPr lang="ru-RU" dirty="0" err="1"/>
              <a:t>Історично</a:t>
            </a:r>
            <a:r>
              <a:rPr lang="ru-RU" dirty="0"/>
              <a:t>, ХРС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розділений</a:t>
            </a:r>
            <a:r>
              <a:rPr lang="ru-RU" dirty="0"/>
              <a:t> на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поліпів</a:t>
            </a:r>
            <a:r>
              <a:rPr lang="ru-RU" dirty="0"/>
              <a:t>, і, за </a:t>
            </a:r>
            <a:r>
              <a:rPr lang="ru-RU" dirty="0" err="1"/>
              <a:t>приблизними</a:t>
            </a:r>
            <a:r>
              <a:rPr lang="ru-RU" dirty="0"/>
              <a:t> </a:t>
            </a:r>
            <a:r>
              <a:rPr lang="ru-RU" dirty="0" err="1"/>
              <a:t>оцінками</a:t>
            </a:r>
            <a:r>
              <a:rPr lang="ru-RU" dirty="0"/>
              <a:t>, </a:t>
            </a:r>
            <a:r>
              <a:rPr lang="ru-RU" dirty="0" err="1"/>
              <a:t>кортикостероїди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використовувалися</a:t>
            </a:r>
            <a:r>
              <a:rPr lang="ru-RU" dirty="0"/>
              <a:t> для </a:t>
            </a:r>
            <a:r>
              <a:rPr lang="en-US" dirty="0" err="1"/>
              <a:t>CRSwNP</a:t>
            </a:r>
            <a:r>
              <a:rPr lang="en-US" dirty="0"/>
              <a:t> </a:t>
            </a:r>
            <a:r>
              <a:rPr lang="ru-RU" dirty="0"/>
              <a:t>і </a:t>
            </a:r>
            <a:r>
              <a:rPr lang="ru-RU" dirty="0" err="1"/>
              <a:t>антибіотики</a:t>
            </a:r>
            <a:r>
              <a:rPr lang="ru-RU" dirty="0"/>
              <a:t> для </a:t>
            </a:r>
            <a:r>
              <a:rPr lang="en-US" dirty="0" err="1"/>
              <a:t>CRSsNP</a:t>
            </a:r>
            <a:r>
              <a:rPr lang="en-US" dirty="0"/>
              <a:t>.</a:t>
            </a:r>
          </a:p>
          <a:p>
            <a:r>
              <a:rPr lang="ru-RU" dirty="0" err="1"/>
              <a:t>Обгрунтування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схем </a:t>
            </a:r>
            <a:r>
              <a:rPr lang="ru-RU" dirty="0" err="1"/>
              <a:t>було</a:t>
            </a:r>
            <a:r>
              <a:rPr lang="ru-RU" dirty="0"/>
              <a:t> засновано на </a:t>
            </a:r>
            <a:r>
              <a:rPr lang="ru-RU" dirty="0" err="1"/>
              <a:t>давніх</a:t>
            </a:r>
            <a:r>
              <a:rPr lang="ru-RU" dirty="0"/>
              <a:t> </a:t>
            </a:r>
            <a:r>
              <a:rPr lang="ru-RU" dirty="0" err="1"/>
              <a:t>припущеннях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en-US" dirty="0" err="1"/>
              <a:t>CRSsNP</a:t>
            </a:r>
            <a:r>
              <a:rPr lang="en-US" dirty="0"/>
              <a:t> </a:t>
            </a:r>
            <a:r>
              <a:rPr lang="ru-RU" dirty="0" err="1"/>
              <a:t>був</a:t>
            </a:r>
            <a:r>
              <a:rPr lang="ru-RU" dirty="0"/>
              <a:t> результатом не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вилікуваний</a:t>
            </a:r>
            <a:r>
              <a:rPr lang="ru-RU" dirty="0"/>
              <a:t> </a:t>
            </a:r>
            <a:r>
              <a:rPr lang="ru-RU" dirty="0" err="1"/>
              <a:t>гострої</a:t>
            </a:r>
            <a:r>
              <a:rPr lang="ru-RU" dirty="0"/>
              <a:t> </a:t>
            </a:r>
            <a:r>
              <a:rPr lang="ru-RU" dirty="0" err="1"/>
              <a:t>бактеріальної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, яка </a:t>
            </a:r>
            <a:r>
              <a:rPr lang="ru-RU" dirty="0" err="1"/>
              <a:t>потім</a:t>
            </a:r>
            <a:r>
              <a:rPr lang="ru-RU" dirty="0"/>
              <a:t> стала «</a:t>
            </a:r>
            <a:r>
              <a:rPr lang="ru-RU" dirty="0" err="1"/>
              <a:t>хронічної</a:t>
            </a:r>
            <a:r>
              <a:rPr lang="ru-RU" dirty="0"/>
              <a:t>», а </a:t>
            </a:r>
            <a:r>
              <a:rPr lang="en-US" dirty="0" err="1"/>
              <a:t>CRSwNP</a:t>
            </a:r>
            <a:r>
              <a:rPr lang="en-US" dirty="0"/>
              <a:t> </a:t>
            </a:r>
            <a:r>
              <a:rPr lang="ru-RU" dirty="0" err="1"/>
              <a:t>мав</a:t>
            </a:r>
            <a:r>
              <a:rPr lang="ru-RU" dirty="0"/>
              <a:t> </a:t>
            </a:r>
            <a:r>
              <a:rPr lang="ru-RU" dirty="0" err="1"/>
              <a:t>деяку</a:t>
            </a:r>
            <a:r>
              <a:rPr lang="ru-RU" dirty="0"/>
              <a:t> </a:t>
            </a:r>
            <a:r>
              <a:rPr lang="ru-RU" dirty="0" err="1"/>
              <a:t>зв'язок</a:t>
            </a:r>
            <a:r>
              <a:rPr lang="ru-RU" dirty="0"/>
              <a:t> з локальною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системної</a:t>
            </a:r>
            <a:r>
              <a:rPr lang="ru-RU" dirty="0"/>
              <a:t> «</a:t>
            </a:r>
            <a:r>
              <a:rPr lang="ru-RU" dirty="0" err="1"/>
              <a:t>алергією</a:t>
            </a:r>
            <a:r>
              <a:rPr lang="ru-RU" dirty="0"/>
              <a:t>».</a:t>
            </a:r>
          </a:p>
          <a:p>
            <a:r>
              <a:rPr lang="ru-RU" dirty="0" err="1"/>
              <a:t>Хірургія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єдиним</a:t>
            </a:r>
            <a:r>
              <a:rPr lang="ru-RU" dirty="0"/>
              <a:t> </a:t>
            </a:r>
            <a:r>
              <a:rPr lang="ru-RU" dirty="0" err="1"/>
              <a:t>варіантом</a:t>
            </a:r>
            <a:r>
              <a:rPr lang="ru-RU" dirty="0"/>
              <a:t> для </a:t>
            </a:r>
            <a:r>
              <a:rPr lang="ru-RU" dirty="0" err="1"/>
              <a:t>невдач</a:t>
            </a:r>
            <a:r>
              <a:rPr lang="ru-RU" dirty="0"/>
              <a:t>. Як </a:t>
            </a:r>
            <a:r>
              <a:rPr lang="ru-RU" dirty="0" err="1"/>
              <a:t>мінімум</a:t>
            </a:r>
            <a:r>
              <a:rPr lang="ru-RU" dirty="0"/>
              <a:t> 20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ясно,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оцінка</a:t>
            </a:r>
            <a:r>
              <a:rPr lang="ru-RU" dirty="0"/>
              <a:t> в </a:t>
            </a:r>
            <a:r>
              <a:rPr lang="ru-RU" dirty="0" err="1"/>
              <a:t>кращому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спрощена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818270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8504" cy="50920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Фенотип та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ендотип</a:t>
            </a:r>
            <a:endParaRPr lang="ru-RU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   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</a:t>
            </a:r>
            <a:r>
              <a:rPr lang="ru-RU" dirty="0" err="1"/>
              <a:t>вказують</a:t>
            </a:r>
            <a:r>
              <a:rPr lang="ru-RU" dirty="0"/>
              <a:t> на </a:t>
            </a:r>
            <a:r>
              <a:rPr lang="ru-RU" dirty="0" err="1"/>
              <a:t>гетерогенну</a:t>
            </a:r>
            <a:r>
              <a:rPr lang="ru-RU" dirty="0"/>
              <a:t> природу </a:t>
            </a:r>
            <a:r>
              <a:rPr lang="ru-RU" dirty="0" err="1"/>
              <a:t>хронічного</a:t>
            </a:r>
            <a:r>
              <a:rPr lang="ru-RU" dirty="0"/>
              <a:t> </a:t>
            </a:r>
            <a:r>
              <a:rPr lang="ru-RU" dirty="0" err="1"/>
              <a:t>риносинуситу</a:t>
            </a:r>
            <a:r>
              <a:rPr lang="ru-RU" dirty="0"/>
              <a:t>.</a:t>
            </a:r>
          </a:p>
          <a:p>
            <a:r>
              <a:rPr lang="ru-RU" dirty="0"/>
              <a:t>   </a:t>
            </a:r>
            <a:r>
              <a:rPr lang="ru-RU" dirty="0" err="1"/>
              <a:t>Варіанти</a:t>
            </a:r>
            <a:r>
              <a:rPr lang="ru-RU" dirty="0"/>
              <a:t> </a:t>
            </a:r>
            <a:r>
              <a:rPr lang="ru-RU" dirty="0" err="1"/>
              <a:t>клінічного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 та лежать в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біомолекулярні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r>
              <a:rPr lang="ru-RU" dirty="0"/>
              <a:t> </a:t>
            </a:r>
            <a:r>
              <a:rPr lang="ru-RU" dirty="0" err="1"/>
              <a:t>формують</a:t>
            </a:r>
            <a:r>
              <a:rPr lang="ru-RU" dirty="0"/>
              <a:t> фенотип і </a:t>
            </a:r>
            <a:r>
              <a:rPr lang="ru-RU" dirty="0" err="1"/>
              <a:t>ендотіпи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</a:t>
            </a:r>
          </a:p>
          <a:p>
            <a:r>
              <a:rPr lang="ru-RU" dirty="0"/>
              <a:t>    Основною метою </a:t>
            </a:r>
            <a:r>
              <a:rPr lang="ru-RU" dirty="0" err="1"/>
              <a:t>ендо</a:t>
            </a:r>
            <a:r>
              <a:rPr lang="ru-RU" dirty="0"/>
              <a:t>- та </a:t>
            </a:r>
            <a:r>
              <a:rPr lang="ru-RU" dirty="0" err="1"/>
              <a:t>фенотипування</a:t>
            </a:r>
            <a:r>
              <a:rPr lang="ru-RU" dirty="0"/>
              <a:t> є перехід до </a:t>
            </a:r>
            <a:r>
              <a:rPr lang="ru-RU" dirty="0" err="1"/>
              <a:t>персоналізованої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.</a:t>
            </a:r>
          </a:p>
          <a:p>
            <a:r>
              <a:rPr lang="ru-RU" dirty="0"/>
              <a:t>     У </a:t>
            </a:r>
            <a:r>
              <a:rPr lang="ru-RU" dirty="0" err="1"/>
              <a:t>довгостроковій</a:t>
            </a:r>
            <a:r>
              <a:rPr lang="ru-RU" dirty="0"/>
              <a:t> </a:t>
            </a:r>
            <a:r>
              <a:rPr lang="ru-RU" dirty="0" err="1"/>
              <a:t>перспективі</a:t>
            </a:r>
            <a:r>
              <a:rPr lang="ru-RU" dirty="0"/>
              <a:t> </a:t>
            </a:r>
            <a:r>
              <a:rPr lang="ru-RU" dirty="0" err="1"/>
              <a:t>фенотипування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допомогти</a:t>
            </a:r>
            <a:r>
              <a:rPr lang="ru-RU" dirty="0"/>
              <a:t> у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важкого</a:t>
            </a:r>
            <a:r>
              <a:rPr lang="ru-RU" dirty="0"/>
              <a:t>, </a:t>
            </a:r>
            <a:r>
              <a:rPr lang="ru-RU" dirty="0" err="1"/>
              <a:t>неконтрольованого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 </a:t>
            </a:r>
            <a:r>
              <a:rPr lang="ru-RU" dirty="0" err="1"/>
              <a:t>риносинусита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при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супутніх</a:t>
            </a:r>
            <a:r>
              <a:rPr lang="ru-RU" dirty="0"/>
              <a:t> </a:t>
            </a:r>
            <a:r>
              <a:rPr lang="ru-RU" dirty="0" err="1"/>
              <a:t>патологій</a:t>
            </a:r>
            <a:r>
              <a:rPr lang="ru-RU" dirty="0"/>
              <a:t>.</a:t>
            </a:r>
          </a:p>
          <a:p>
            <a:r>
              <a:rPr lang="ru-RU" dirty="0"/>
              <a:t>     </a:t>
            </a:r>
            <a:r>
              <a:rPr lang="ru-RU" dirty="0" err="1"/>
              <a:t>Іншим</a:t>
            </a:r>
            <a:r>
              <a:rPr lang="ru-RU" dirty="0"/>
              <a:t> </a:t>
            </a:r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завданням</a:t>
            </a:r>
            <a:r>
              <a:rPr lang="ru-RU" dirty="0"/>
              <a:t> є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прогнозування</a:t>
            </a:r>
            <a:r>
              <a:rPr lang="ru-RU" dirty="0"/>
              <a:t> результату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ймовірність</a:t>
            </a:r>
            <a:r>
              <a:rPr lang="ru-RU" dirty="0"/>
              <a:t> рецидиву і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коморбідних</a:t>
            </a:r>
            <a:r>
              <a:rPr lang="ru-RU" dirty="0"/>
              <a:t> </a:t>
            </a:r>
            <a:r>
              <a:rPr lang="ru-RU" dirty="0" err="1"/>
              <a:t>станів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314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638"/>
            <a:ext cx="9144000" cy="497186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72B18-FA55-42F9-8221-E53CC45B0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088" y="555526"/>
            <a:ext cx="7886700" cy="58139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тіологія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патогенез </a:t>
            </a:r>
            <a: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ХРС</a:t>
            </a:r>
            <a:r>
              <a:rPr lang="ru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/>
              <a:t>    </a:t>
            </a:r>
            <a:r>
              <a:rPr lang="en-US" sz="2000" dirty="0"/>
              <a:t> </a:t>
            </a:r>
            <a:r>
              <a:rPr lang="uk-UA" sz="2000" dirty="0"/>
              <a:t> 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D97FC76-33DA-4972-8ED8-1674E288DD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56" y="1419622"/>
            <a:ext cx="8376403" cy="3456384"/>
          </a:xfrm>
          <a:solidFill>
            <a:schemeClr val="accent5"/>
          </a:solidFill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9EC6A8-36F9-46B9-8399-AA0516523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779662"/>
            <a:ext cx="1777242" cy="12424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83568" y="1489700"/>
            <a:ext cx="1728192" cy="52322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uk-UA" sz="1400" dirty="0"/>
              <a:t>Навколишне середовище</a:t>
            </a:r>
            <a:endParaRPr lang="ru-RU" sz="1400" dirty="0"/>
          </a:p>
        </p:txBody>
      </p:sp>
      <p:sp>
        <p:nvSpPr>
          <p:cNvPr id="6" name="Rectangle 5"/>
          <p:cNvSpPr/>
          <p:nvPr/>
        </p:nvSpPr>
        <p:spPr>
          <a:xfrm>
            <a:off x="3303690" y="2031401"/>
            <a:ext cx="1001493" cy="36933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r>
              <a:rPr lang="uk-UA" dirty="0"/>
              <a:t>Ендотип</a:t>
            </a:r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5114458" y="2031401"/>
            <a:ext cx="1689790" cy="338554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uk-UA" sz="1600" dirty="0"/>
              <a:t>Ремодулювання</a:t>
            </a:r>
            <a:endParaRPr lang="ru-RU" sz="1600" dirty="0"/>
          </a:p>
        </p:txBody>
      </p:sp>
      <p:sp>
        <p:nvSpPr>
          <p:cNvPr id="8" name="Rectangle 7"/>
          <p:cNvSpPr/>
          <p:nvPr/>
        </p:nvSpPr>
        <p:spPr>
          <a:xfrm>
            <a:off x="1226874" y="2571750"/>
            <a:ext cx="796244" cy="36933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r>
              <a:rPr lang="uk-UA" dirty="0"/>
              <a:t>Хазяїн</a:t>
            </a:r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1547665" y="3422775"/>
            <a:ext cx="2016223" cy="338554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uk-UA" sz="1600" dirty="0"/>
              <a:t>Бар</a:t>
            </a:r>
            <a:r>
              <a:rPr lang="en-US" sz="1600" dirty="0"/>
              <a:t>’</a:t>
            </a:r>
            <a:r>
              <a:rPr lang="uk-UA" sz="1600" dirty="0"/>
              <a:t>ер проникнення</a:t>
            </a:r>
            <a:endParaRPr lang="ru-RU" sz="1600" dirty="0"/>
          </a:p>
        </p:txBody>
      </p:sp>
      <p:sp>
        <p:nvSpPr>
          <p:cNvPr id="10" name="Rectangle 9"/>
          <p:cNvSpPr/>
          <p:nvPr/>
        </p:nvSpPr>
        <p:spPr>
          <a:xfrm>
            <a:off x="5220072" y="3991411"/>
            <a:ext cx="3096344" cy="646331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uk-UA" dirty="0"/>
              <a:t>Захворювання нижніх </a:t>
            </a:r>
            <a:r>
              <a:rPr lang="uk-UA" dirty="0" err="1"/>
              <a:t>д.ш</a:t>
            </a:r>
            <a:r>
              <a:rPr lang="uk-UA" dirty="0"/>
              <a:t>. </a:t>
            </a:r>
            <a:br>
              <a:rPr lang="uk-UA" dirty="0"/>
            </a:br>
            <a:r>
              <a:rPr lang="uk-UA" dirty="0"/>
              <a:t>Астма та </a:t>
            </a:r>
            <a:r>
              <a:rPr lang="uk-UA" dirty="0" err="1"/>
              <a:t>бронхоектаз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839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8"/>
            <a:ext cx="9144000" cy="51435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17457-D9B5-4CB7-B314-64FD18D5F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Імунна відповідь</a:t>
            </a:r>
            <a:endParaRPr lang="ru-UA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42398E-0A29-4AFD-BBF3-C9A7A26DD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uk-UA" dirty="0"/>
              <a:t>Коли бар’єр порушується, виникає самостійна імунна захисна відповідь, що характеризується клітинним та </a:t>
            </a:r>
            <a:r>
              <a:rPr lang="uk-UA" dirty="0" err="1"/>
              <a:t>цитокінним</a:t>
            </a:r>
            <a:r>
              <a:rPr lang="uk-UA" dirty="0"/>
              <a:t> набором, спрямованим на один із трьох класів патогенів: </a:t>
            </a:r>
            <a:r>
              <a:rPr lang="uk-UA" b="1" dirty="0"/>
              <a:t>імунні відповіді типу 1 спрямовані на віруси; відповіді типу 2 спрямовані на паразитів, а типу 3 – на позаклітинні бактерії та грибки</a:t>
            </a:r>
            <a:r>
              <a:rPr lang="uk-UA" dirty="0"/>
              <a:t>. </a:t>
            </a:r>
          </a:p>
          <a:p>
            <a:r>
              <a:rPr lang="uk-UA" dirty="0"/>
              <a:t>У випадках із ХРС проникнення через бар’єр призводить до хронічної запальної відповіді, що не </a:t>
            </a:r>
            <a:r>
              <a:rPr lang="uk-UA" dirty="0" err="1"/>
              <a:t>розрішується</a:t>
            </a:r>
            <a:r>
              <a:rPr lang="uk-UA" dirty="0"/>
              <a:t>, а все ще зазвичай йде шляхами типу 1, 2 або 3 окремо чи в поєднанні. </a:t>
            </a:r>
          </a:p>
          <a:p>
            <a:r>
              <a:rPr lang="uk-UA" dirty="0"/>
              <a:t>Запалення типу 2 характеризується цитокінами IL-4, IL-5 та IL-13, а також активацією і залученням еозинофілів і  тучних клітин. Дослідження ХРС виявило, що пацієнти з окремим або змішаним </a:t>
            </a:r>
            <a:r>
              <a:rPr lang="uk-UA" dirty="0" err="1"/>
              <a:t>ендотипом</a:t>
            </a:r>
            <a:r>
              <a:rPr lang="uk-UA" dirty="0"/>
              <a:t> типу 2 зазвичай більш резистентні до сучасного лікування, демонструючи високий рівень рецидивів порівняно з окремими </a:t>
            </a:r>
            <a:r>
              <a:rPr lang="uk-UA" dirty="0" err="1"/>
              <a:t>ендотипами</a:t>
            </a:r>
            <a:r>
              <a:rPr lang="uk-UA" dirty="0"/>
              <a:t> типу 1 або 3.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9833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0471"/>
            <a:ext cx="9036496" cy="508303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020DB9-7E74-49D2-B656-E244C07FC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</a:t>
            </a:r>
            <a:r>
              <a:rPr lang="uk-UA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іни</a:t>
            </a:r>
            <a: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класифікації</a:t>
            </a:r>
            <a:endParaRPr lang="x-none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C61233-C5BC-4819-9D1B-68899BB80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700" dirty="0"/>
              <a:t>Координаційна група EPOS 2020 вирішила розглядати ХРС в контексті </a:t>
            </a:r>
            <a:r>
              <a:rPr lang="uk-UA" sz="2700" b="1" dirty="0">
                <a:solidFill>
                  <a:schemeClr val="tx2"/>
                </a:solidFill>
              </a:rPr>
              <a:t>первинного та вторинного</a:t>
            </a:r>
            <a:r>
              <a:rPr lang="uk-UA" sz="2700" b="1" dirty="0"/>
              <a:t> </a:t>
            </a:r>
            <a:r>
              <a:rPr lang="uk-UA" sz="2700" dirty="0"/>
              <a:t>та розділяти кожен на </a:t>
            </a:r>
            <a:r>
              <a:rPr lang="uk-UA" sz="2700" b="1" dirty="0">
                <a:solidFill>
                  <a:schemeClr val="tx2"/>
                </a:solidFill>
              </a:rPr>
              <a:t>локальну та дифузну форму</a:t>
            </a:r>
            <a:r>
              <a:rPr lang="uk-UA" sz="2700" b="1" dirty="0"/>
              <a:t> </a:t>
            </a:r>
            <a:r>
              <a:rPr lang="uk-UA" sz="2700" dirty="0"/>
              <a:t>на основі анатомічного поширення. </a:t>
            </a:r>
          </a:p>
          <a:p>
            <a:r>
              <a:rPr lang="uk-UA" sz="2700" dirty="0"/>
              <a:t>У випадку первинного ХРС, захворювання розглядається за домінуючим </a:t>
            </a:r>
            <a:r>
              <a:rPr lang="uk-UA" sz="2700" dirty="0" err="1"/>
              <a:t>ендотипом</a:t>
            </a:r>
            <a:r>
              <a:rPr lang="uk-UA" sz="2700" dirty="0"/>
              <a:t>: </a:t>
            </a:r>
            <a:r>
              <a:rPr lang="uk-UA" sz="2700" b="1" dirty="0">
                <a:solidFill>
                  <a:schemeClr val="tx2"/>
                </a:solidFill>
              </a:rPr>
              <a:t>тип 2 або не тип 2 </a:t>
            </a:r>
            <a:endParaRPr lang="x-none" sz="27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773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9966"/>
            <a:ext cx="9073008" cy="510356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6D46E-F233-466B-A86E-49911964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3600" dirty="0"/>
              <a:t> </a:t>
            </a:r>
            <a:r>
              <a:rPr lang="uk-UA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Класифікація первинного ХРС</a:t>
            </a:r>
            <a: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/>
              <a:t>(адаптовано із </a:t>
            </a:r>
            <a:r>
              <a:rPr lang="uk-UA" sz="2400" i="1" dirty="0" err="1"/>
              <a:t>Grayson</a:t>
            </a:r>
            <a:r>
              <a:rPr lang="uk-UA" sz="2400" i="1" dirty="0"/>
              <a:t> </a:t>
            </a:r>
            <a:r>
              <a:rPr lang="uk-UA" sz="2400" i="1" dirty="0" err="1"/>
              <a:t>et</a:t>
            </a:r>
            <a:r>
              <a:rPr lang="uk-UA" sz="2400" i="1" dirty="0"/>
              <a:t> </a:t>
            </a:r>
            <a:r>
              <a:rPr lang="uk-UA" sz="2400" i="1" dirty="0" err="1"/>
              <a:t>al</a:t>
            </a:r>
            <a:r>
              <a:rPr lang="uk-UA" sz="2400" i="1" dirty="0"/>
              <a:t>.)</a:t>
            </a:r>
            <a:endParaRPr lang="x-none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ED408A-7DDF-4440-9BE0-70C75E124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47" y="1063229"/>
            <a:ext cx="8441757" cy="370522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uk-UA" sz="1500" b="1" dirty="0"/>
              <a:t>Анатомічна локалізація     Переважання </a:t>
            </a:r>
            <a:r>
              <a:rPr lang="uk-UA" sz="1500" b="1" dirty="0" err="1"/>
              <a:t>ендотипа</a:t>
            </a:r>
            <a:r>
              <a:rPr lang="uk-UA" sz="1500" b="1" dirty="0"/>
              <a:t>       </a:t>
            </a:r>
            <a:r>
              <a:rPr lang="ru-RU" sz="1500" b="1" dirty="0"/>
              <a:t>    </a:t>
            </a:r>
            <a:r>
              <a:rPr lang="uk-UA" sz="1500" b="1" dirty="0"/>
              <a:t> Приклади фенотипів</a:t>
            </a:r>
            <a:endParaRPr lang="x-none" b="1" dirty="0"/>
          </a:p>
        </p:txBody>
      </p:sp>
      <p:grpSp>
        <p:nvGrpSpPr>
          <p:cNvPr id="50" name="Group 2">
            <a:extLst>
              <a:ext uri="{FF2B5EF4-FFF2-40B4-BE49-F238E27FC236}">
                <a16:creationId xmlns:a16="http://schemas.microsoft.com/office/drawing/2014/main" id="{C0196513-BEEE-4416-8BDA-41BA771F5F59}"/>
              </a:ext>
            </a:extLst>
          </p:cNvPr>
          <p:cNvGrpSpPr>
            <a:grpSpLocks/>
          </p:cNvGrpSpPr>
          <p:nvPr/>
        </p:nvGrpSpPr>
        <p:grpSpPr bwMode="auto">
          <a:xfrm>
            <a:off x="457427" y="1742898"/>
            <a:ext cx="6650214" cy="2617752"/>
            <a:chOff x="839" y="9965"/>
            <a:chExt cx="10062" cy="3907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1" name="AutoShape 3">
              <a:extLst>
                <a:ext uri="{FF2B5EF4-FFF2-40B4-BE49-F238E27FC236}">
                  <a16:creationId xmlns:a16="http://schemas.microsoft.com/office/drawing/2014/main" id="{04A57901-9034-4AF2-A4BB-C77589181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" y="11576"/>
              <a:ext cx="2227" cy="662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750"/>
                </a:spcAft>
              </a:pPr>
              <a:r>
                <a:rPr lang="uk-UA" sz="1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Первинний ХРС</a:t>
              </a:r>
              <a:endParaRPr lang="x-none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AutoShape 4">
              <a:extLst>
                <a:ext uri="{FF2B5EF4-FFF2-40B4-BE49-F238E27FC236}">
                  <a16:creationId xmlns:a16="http://schemas.microsoft.com/office/drawing/2014/main" id="{1239EBFA-8F08-4BFE-97B8-CDAEB0236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0" y="10627"/>
              <a:ext cx="2229" cy="85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750"/>
                </a:spcAft>
              </a:pP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Локалізований (однобічний</a:t>
              </a:r>
              <a:r>
                <a:rPr lang="uk-UA" sz="8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  <a:endParaRPr lang="x-none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AutoShape 5">
              <a:extLst>
                <a:ext uri="{FF2B5EF4-FFF2-40B4-BE49-F238E27FC236}">
                  <a16:creationId xmlns:a16="http://schemas.microsoft.com/office/drawing/2014/main" id="{C58815AD-2002-423D-AABE-0984A8A59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12167"/>
              <a:ext cx="2110" cy="85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750"/>
                </a:spcAft>
              </a:pP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Дифузний (</a:t>
              </a:r>
              <a:r>
                <a:rPr lang="uk-UA" sz="12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двобічнний</a:t>
              </a: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  <a:endParaRPr lang="x-non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D81866E-E871-4A11-9D6D-A0BB1965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0" y="10127"/>
              <a:ext cx="880" cy="50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 тип</a:t>
              </a:r>
              <a:endParaRPr lang="x-non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AutoShape 7">
              <a:extLst>
                <a:ext uri="{FF2B5EF4-FFF2-40B4-BE49-F238E27FC236}">
                  <a16:creationId xmlns:a16="http://schemas.microsoft.com/office/drawing/2014/main" id="{097E0FB3-4E80-4B28-BE5A-7CC2CD90C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30" y="10977"/>
              <a:ext cx="1179" cy="63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не-2тип</a:t>
              </a:r>
              <a:endParaRPr lang="x-non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AutoShape 8">
              <a:extLst>
                <a:ext uri="{FF2B5EF4-FFF2-40B4-BE49-F238E27FC236}">
                  <a16:creationId xmlns:a16="http://schemas.microsoft.com/office/drawing/2014/main" id="{6E048045-26A5-4F4D-A7F5-54EDCA62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0" y="12167"/>
              <a:ext cx="880" cy="50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 тип</a:t>
              </a:r>
              <a:endParaRPr lang="x-non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AutoShape 9">
              <a:extLst>
                <a:ext uri="{FF2B5EF4-FFF2-40B4-BE49-F238E27FC236}">
                  <a16:creationId xmlns:a16="http://schemas.microsoft.com/office/drawing/2014/main" id="{B3AAAF4A-27CF-4C97-BD40-9D85EFD8E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0" y="13017"/>
              <a:ext cx="1200" cy="596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не-2тип</a:t>
              </a:r>
              <a:endParaRPr lang="x-non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AutoShape 10">
              <a:extLst>
                <a:ext uri="{FF2B5EF4-FFF2-40B4-BE49-F238E27FC236}">
                  <a16:creationId xmlns:a16="http://schemas.microsoft.com/office/drawing/2014/main" id="{144F9208-A64D-4B08-823B-32EA6F2D4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0" y="9965"/>
              <a:ext cx="1360" cy="662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uk-UA" sz="8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Алл.Гриб.РС</a:t>
              </a:r>
              <a:endParaRPr lang="uk-UA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US" sz="8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AFRS</a:t>
              </a:r>
              <a:endParaRPr lang="x-none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AutoShape 11">
              <a:extLst>
                <a:ext uri="{FF2B5EF4-FFF2-40B4-BE49-F238E27FC236}">
                  <a16:creationId xmlns:a16="http://schemas.microsoft.com/office/drawing/2014/main" id="{689BC227-A606-4616-AAA4-9363D24639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0" y="10880"/>
              <a:ext cx="2070" cy="85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uk-UA" sz="12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Изольований</a:t>
              </a: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uk-UA" sz="12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синусит</a:t>
              </a:r>
              <a:endParaRPr lang="x-non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AutoShape 12">
              <a:extLst>
                <a:ext uri="{FF2B5EF4-FFF2-40B4-BE49-F238E27FC236}">
                  <a16:creationId xmlns:a16="http://schemas.microsoft.com/office/drawing/2014/main" id="{FD683A32-64AF-4DE6-978A-83F1957B5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0" y="12102"/>
              <a:ext cx="2121" cy="85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uk-UA" sz="105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ХРСзНП</a:t>
              </a:r>
              <a:r>
                <a:rPr lang="uk-UA" sz="105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</a:t>
              </a:r>
              <a:r>
                <a:rPr lang="ru-RU" sz="105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е</a:t>
              </a:r>
              <a:r>
                <a:rPr lang="uk-UA" sz="105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ХРС AГРС  CCAD  </a:t>
              </a:r>
              <a:endParaRPr lang="x-none" sz="105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AutoShape 13">
              <a:extLst>
                <a:ext uri="{FF2B5EF4-FFF2-40B4-BE49-F238E27FC236}">
                  <a16:creationId xmlns:a16="http://schemas.microsoft.com/office/drawing/2014/main" id="{13BE60EE-EC99-4723-8418-98B511F8C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" y="13210"/>
              <a:ext cx="1360" cy="662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750"/>
                </a:spcAft>
              </a:pPr>
              <a:r>
                <a:rPr lang="ru-RU" sz="9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 </a:t>
              </a:r>
              <a:r>
                <a:rPr lang="ru-RU" sz="9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еХРС</a:t>
              </a:r>
              <a:endParaRPr lang="ru-RU" sz="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spcAft>
                  <a:spcPts val="750"/>
                </a:spcAft>
              </a:pPr>
              <a:r>
                <a:rPr lang="ru-RU" sz="9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9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Non-</a:t>
              </a:r>
              <a:r>
                <a:rPr lang="en-US" sz="9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eCRS</a:t>
              </a:r>
              <a:r>
                <a:rPr lang="ru-RU" sz="9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  <a:endParaRPr lang="x-none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2" name="AutoShape 14">
              <a:extLst>
                <a:ext uri="{FF2B5EF4-FFF2-40B4-BE49-F238E27FC236}">
                  <a16:creationId xmlns:a16="http://schemas.microsoft.com/office/drawing/2014/main" id="{E7432D1B-2F05-45A9-8E9A-EB3C064F17D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270" y="10420"/>
              <a:ext cx="1120" cy="460"/>
            </a:xfrm>
            <a:prstGeom prst="straightConnector1">
              <a:avLst/>
            </a:prstGeom>
            <a:grp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  <p:cxnSp>
          <p:nvCxnSpPr>
            <p:cNvPr id="63" name="AutoShape 15">
              <a:extLst>
                <a:ext uri="{FF2B5EF4-FFF2-40B4-BE49-F238E27FC236}">
                  <a16:creationId xmlns:a16="http://schemas.microsoft.com/office/drawing/2014/main" id="{65CB89ED-9D88-465C-9B15-748C9B1BA20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70" y="11127"/>
              <a:ext cx="1200" cy="93"/>
            </a:xfrm>
            <a:prstGeom prst="straightConnector1">
              <a:avLst/>
            </a:prstGeom>
            <a:grp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  <p:cxnSp>
          <p:nvCxnSpPr>
            <p:cNvPr id="64" name="AutoShape 16">
              <a:extLst>
                <a:ext uri="{FF2B5EF4-FFF2-40B4-BE49-F238E27FC236}">
                  <a16:creationId xmlns:a16="http://schemas.microsoft.com/office/drawing/2014/main" id="{3900665D-C286-4B60-9B49-7DD9CBEAC9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320" y="12400"/>
              <a:ext cx="1290" cy="90"/>
            </a:xfrm>
            <a:prstGeom prst="straightConnector1">
              <a:avLst/>
            </a:prstGeom>
            <a:grp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  <p:cxnSp>
          <p:nvCxnSpPr>
            <p:cNvPr id="65" name="AutoShape 17">
              <a:extLst>
                <a:ext uri="{FF2B5EF4-FFF2-40B4-BE49-F238E27FC236}">
                  <a16:creationId xmlns:a16="http://schemas.microsoft.com/office/drawing/2014/main" id="{104E947F-6D9A-4F56-B0AA-AEDD4BA00DB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20" y="12740"/>
              <a:ext cx="1290" cy="470"/>
            </a:xfrm>
            <a:prstGeom prst="straightConnector1">
              <a:avLst/>
            </a:prstGeom>
            <a:grp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  <p:cxnSp>
          <p:nvCxnSpPr>
            <p:cNvPr id="66" name="AutoShape 18">
              <a:extLst>
                <a:ext uri="{FF2B5EF4-FFF2-40B4-BE49-F238E27FC236}">
                  <a16:creationId xmlns:a16="http://schemas.microsoft.com/office/drawing/2014/main" id="{06F000CE-4FDC-4881-B7E0-370E5D295F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720" y="13290"/>
              <a:ext cx="1260" cy="227"/>
            </a:xfrm>
            <a:prstGeom prst="straightConnector1">
              <a:avLst/>
            </a:prstGeom>
            <a:grp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  <p:cxnSp>
          <p:nvCxnSpPr>
            <p:cNvPr id="67" name="AutoShape 19">
              <a:extLst>
                <a:ext uri="{FF2B5EF4-FFF2-40B4-BE49-F238E27FC236}">
                  <a16:creationId xmlns:a16="http://schemas.microsoft.com/office/drawing/2014/main" id="{78360939-DC39-4C61-A915-F8125080351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490" y="12400"/>
              <a:ext cx="1300" cy="0"/>
            </a:xfrm>
            <a:prstGeom prst="straightConnector1">
              <a:avLst/>
            </a:prstGeom>
            <a:grp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  <p:cxnSp>
          <p:nvCxnSpPr>
            <p:cNvPr id="68" name="AutoShape 20">
              <a:extLst>
                <a:ext uri="{FF2B5EF4-FFF2-40B4-BE49-F238E27FC236}">
                  <a16:creationId xmlns:a16="http://schemas.microsoft.com/office/drawing/2014/main" id="{31904593-970B-4437-B3AD-990F310353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720" y="11220"/>
              <a:ext cx="1070" cy="50"/>
            </a:xfrm>
            <a:prstGeom prst="straightConnector1">
              <a:avLst/>
            </a:prstGeom>
            <a:grp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  <p:cxnSp>
          <p:nvCxnSpPr>
            <p:cNvPr id="69" name="AutoShape 21">
              <a:extLst>
                <a:ext uri="{FF2B5EF4-FFF2-40B4-BE49-F238E27FC236}">
                  <a16:creationId xmlns:a16="http://schemas.microsoft.com/office/drawing/2014/main" id="{EEF84C9C-4D28-438A-8F1E-56518AC749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410" y="10340"/>
              <a:ext cx="1570" cy="0"/>
            </a:xfrm>
            <a:prstGeom prst="straightConnector1">
              <a:avLst/>
            </a:prstGeom>
            <a:grp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  <p:cxnSp>
          <p:nvCxnSpPr>
            <p:cNvPr id="70" name="AutoShape 22">
              <a:extLst>
                <a:ext uri="{FF2B5EF4-FFF2-40B4-BE49-F238E27FC236}">
                  <a16:creationId xmlns:a16="http://schemas.microsoft.com/office/drawing/2014/main" id="{78F98946-FA47-4521-B682-1E337DD11A6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220" y="10977"/>
              <a:ext cx="940" cy="500"/>
            </a:xfrm>
            <a:prstGeom prst="straightConnector1">
              <a:avLst/>
            </a:prstGeom>
            <a:grp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  <p:cxnSp>
          <p:nvCxnSpPr>
            <p:cNvPr id="71" name="AutoShape 23">
              <a:extLst>
                <a:ext uri="{FF2B5EF4-FFF2-40B4-BE49-F238E27FC236}">
                  <a16:creationId xmlns:a16="http://schemas.microsoft.com/office/drawing/2014/main" id="{B31A2146-3E1E-4F9D-B3C3-30BF466036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080" y="12307"/>
              <a:ext cx="1010" cy="360"/>
            </a:xfrm>
            <a:prstGeom prst="straightConnector1">
              <a:avLst/>
            </a:prstGeom>
            <a:grp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</p:grp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072606E1-3F48-48A7-A2DE-F305B1944314}"/>
              </a:ext>
            </a:extLst>
          </p:cNvPr>
          <p:cNvSpPr/>
          <p:nvPr/>
        </p:nvSpPr>
        <p:spPr>
          <a:xfrm>
            <a:off x="146482" y="4602201"/>
            <a:ext cx="8997518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1100" b="1" dirty="0"/>
              <a:t>AFRS, allergic fungal rhinosinusitis; CCAD, central compartment allergic disease; </a:t>
            </a:r>
            <a:r>
              <a:rPr lang="en-US" sz="1100" b="1" dirty="0" err="1"/>
              <a:t>CRSwNP</a:t>
            </a:r>
            <a:r>
              <a:rPr lang="en-US" sz="1100" b="1" dirty="0"/>
              <a:t>, chronic rhinosinusitis with nasal polyps;</a:t>
            </a:r>
            <a:r>
              <a:rPr lang="uk-UA" sz="1100" b="1" dirty="0"/>
              <a:t> </a:t>
            </a:r>
            <a:r>
              <a:rPr lang="en-US" sz="1100" b="1" dirty="0" err="1"/>
              <a:t>eCRS</a:t>
            </a:r>
            <a:r>
              <a:rPr lang="en-US" sz="1100" b="1" dirty="0"/>
              <a:t>, eosinophilic CRS. </a:t>
            </a:r>
            <a:endParaRPr lang="x-none" sz="1100" b="1" dirty="0"/>
          </a:p>
        </p:txBody>
      </p:sp>
    </p:spTree>
    <p:extLst>
      <p:ext uri="{BB962C8B-B14F-4D97-AF65-F5344CB8AC3E}">
        <p14:creationId xmlns:p14="http://schemas.microsoft.com/office/powerpoint/2010/main" val="1407651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49000">
              <a:schemeClr val="accent1">
                <a:lumMod val="45000"/>
                <a:lumOff val="55000"/>
              </a:schemeClr>
            </a:gs>
            <a:gs pos="42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02759-74D7-49E9-979E-46F601130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 </a:t>
            </a:r>
            <a: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Класифікація вторинного ХРС</a:t>
            </a:r>
            <a:b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/>
              <a:t>(адаптовано із </a:t>
            </a:r>
            <a:r>
              <a:rPr lang="uk-UA" sz="2400" i="1" dirty="0" err="1"/>
              <a:t>Grayson</a:t>
            </a:r>
            <a:r>
              <a:rPr lang="uk-UA" sz="2400" i="1" dirty="0"/>
              <a:t> </a:t>
            </a:r>
            <a:r>
              <a:rPr lang="uk-UA" sz="2400" i="1" dirty="0" err="1"/>
              <a:t>et</a:t>
            </a:r>
            <a:r>
              <a:rPr lang="uk-UA" sz="2400" i="1" dirty="0"/>
              <a:t> </a:t>
            </a:r>
            <a:r>
              <a:rPr lang="uk-UA" sz="2400" i="1" dirty="0" err="1"/>
              <a:t>al</a:t>
            </a:r>
            <a:r>
              <a:rPr lang="uk-UA" sz="2400" i="1" dirty="0"/>
              <a:t>)</a:t>
            </a:r>
            <a:endParaRPr lang="x-none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3A9E7B-8A3C-4A49-91FD-9388BAFC1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1500" b="1" dirty="0" err="1"/>
              <a:t>Анатомічна</a:t>
            </a:r>
            <a:r>
              <a:rPr lang="ru-RU" sz="1500" b="1" dirty="0"/>
              <a:t> </a:t>
            </a:r>
            <a:r>
              <a:rPr lang="ru-RU" sz="1500" b="1" dirty="0" err="1"/>
              <a:t>локалізація</a:t>
            </a:r>
            <a:r>
              <a:rPr lang="ru-RU" sz="1500" b="1" dirty="0"/>
              <a:t>             </a:t>
            </a:r>
            <a:r>
              <a:rPr lang="ru-RU" sz="1500" b="1" dirty="0" err="1"/>
              <a:t>Перевага</a:t>
            </a:r>
            <a:r>
              <a:rPr lang="ru-RU" sz="1500" b="1" dirty="0"/>
              <a:t> </a:t>
            </a:r>
            <a:r>
              <a:rPr lang="ru-RU" sz="1500" b="1" dirty="0" err="1"/>
              <a:t>ендотипа</a:t>
            </a:r>
            <a:r>
              <a:rPr lang="ru-RU" sz="1500" b="1" dirty="0"/>
              <a:t>              </a:t>
            </a:r>
            <a:r>
              <a:rPr lang="ru-RU" sz="1500" b="1" dirty="0" err="1"/>
              <a:t>Прикдади</a:t>
            </a:r>
            <a:r>
              <a:rPr lang="ru-RU" sz="1500" b="1" dirty="0"/>
              <a:t> </a:t>
            </a:r>
            <a:r>
              <a:rPr lang="ru-RU" sz="1500" b="1" dirty="0" err="1"/>
              <a:t>фенотипів</a:t>
            </a:r>
            <a:endParaRPr lang="ru-RU" sz="1500" b="1" dirty="0"/>
          </a:p>
          <a:p>
            <a:pPr marL="0" indent="0">
              <a:buNone/>
            </a:pPr>
            <a:endParaRPr lang="x-none" dirty="0"/>
          </a:p>
        </p:txBody>
      </p:sp>
      <p:grpSp>
        <p:nvGrpSpPr>
          <p:cNvPr id="29" name="Group 24">
            <a:extLst>
              <a:ext uri="{FF2B5EF4-FFF2-40B4-BE49-F238E27FC236}">
                <a16:creationId xmlns:a16="http://schemas.microsoft.com/office/drawing/2014/main" id="{C4CA1934-358C-465D-8640-580FAD60D4C6}"/>
              </a:ext>
            </a:extLst>
          </p:cNvPr>
          <p:cNvGrpSpPr>
            <a:grpSpLocks/>
          </p:cNvGrpSpPr>
          <p:nvPr/>
        </p:nvGrpSpPr>
        <p:grpSpPr bwMode="auto">
          <a:xfrm>
            <a:off x="444839" y="1776072"/>
            <a:ext cx="7705247" cy="2896247"/>
            <a:chOff x="296" y="9492"/>
            <a:chExt cx="11531" cy="4056"/>
          </a:xfrm>
          <a:solidFill>
            <a:schemeClr val="accent5"/>
          </a:solidFill>
        </p:grpSpPr>
        <p:sp>
          <p:nvSpPr>
            <p:cNvPr id="30" name="AutoShape 25">
              <a:extLst>
                <a:ext uri="{FF2B5EF4-FFF2-40B4-BE49-F238E27FC236}">
                  <a16:creationId xmlns:a16="http://schemas.microsoft.com/office/drawing/2014/main" id="{FF97AF4B-D242-4F32-8490-167D26F18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" y="11348"/>
              <a:ext cx="2371" cy="662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750"/>
                </a:spcAft>
              </a:pPr>
              <a:r>
                <a:rPr lang="uk-UA" sz="1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Вторинний ХРС</a:t>
              </a:r>
              <a:endParaRPr lang="x-none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AutoShape 26">
              <a:extLst>
                <a:ext uri="{FF2B5EF4-FFF2-40B4-BE49-F238E27FC236}">
                  <a16:creationId xmlns:a16="http://schemas.microsoft.com/office/drawing/2014/main" id="{EC66A4B7-26F3-403E-96D6-85B5E095E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0" y="10399"/>
              <a:ext cx="2110" cy="85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750"/>
                </a:spcAft>
              </a:pPr>
              <a:r>
                <a:rPr lang="uk-UA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Локалізований (однобічний)</a:t>
              </a:r>
              <a:endParaRPr lang="x-none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AutoShape 27">
              <a:extLst>
                <a:ext uri="{FF2B5EF4-FFF2-40B4-BE49-F238E27FC236}">
                  <a16:creationId xmlns:a16="http://schemas.microsoft.com/office/drawing/2014/main" id="{29A89BC0-5BBA-4E47-B6BE-9E8EFF620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0" y="11939"/>
              <a:ext cx="2110" cy="85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750"/>
                </a:spcAft>
              </a:pPr>
              <a:r>
                <a:rPr lang="uk-UA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Дифузний (двобічний)</a:t>
              </a:r>
              <a:endParaRPr lang="x-none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AutoShape 28">
              <a:extLst>
                <a:ext uri="{FF2B5EF4-FFF2-40B4-BE49-F238E27FC236}">
                  <a16:creationId xmlns:a16="http://schemas.microsoft.com/office/drawing/2014/main" id="{7B6FDC44-10B3-49D0-986F-B72769C74D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0" y="9899"/>
              <a:ext cx="2190" cy="753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Локальна патологія</a:t>
              </a:r>
              <a:endParaRPr lang="x-non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AutoShape 29">
              <a:extLst>
                <a:ext uri="{FF2B5EF4-FFF2-40B4-BE49-F238E27FC236}">
                  <a16:creationId xmlns:a16="http://schemas.microsoft.com/office/drawing/2014/main" id="{949454AB-9582-4149-AD83-F7CD45124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0" y="11348"/>
              <a:ext cx="2160" cy="50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Механічний</a:t>
              </a:r>
              <a:endParaRPr lang="x-non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AutoShape 30">
              <a:extLst>
                <a:ext uri="{FF2B5EF4-FFF2-40B4-BE49-F238E27FC236}">
                  <a16:creationId xmlns:a16="http://schemas.microsoft.com/office/drawing/2014/main" id="{B58BC919-3B02-48EE-8647-5B39AA825F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0" y="11939"/>
              <a:ext cx="2160" cy="50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Запальний</a:t>
              </a:r>
              <a:endParaRPr lang="x-non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AutoShape 31">
              <a:extLst>
                <a:ext uri="{FF2B5EF4-FFF2-40B4-BE49-F238E27FC236}">
                  <a16:creationId xmlns:a16="http://schemas.microsoft.com/office/drawing/2014/main" id="{EDB6ED4D-983D-4ECA-8F0A-EF7D0954E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0" y="12588"/>
              <a:ext cx="2120" cy="50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uk-UA" sz="12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Имунний</a:t>
              </a:r>
              <a:endParaRPr lang="x-non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AutoShape 32">
              <a:extLst>
                <a:ext uri="{FF2B5EF4-FFF2-40B4-BE49-F238E27FC236}">
                  <a16:creationId xmlns:a16="http://schemas.microsoft.com/office/drawing/2014/main" id="{C230A155-D44F-4957-99C3-869E4D237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0" y="9492"/>
              <a:ext cx="2157" cy="116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 </a:t>
              </a:r>
              <a:r>
                <a:rPr lang="uk-UA" sz="12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Одонтогенний</a:t>
              </a:r>
              <a:endParaRPr lang="x-non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</a:pP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 Грибкове тіло</a:t>
              </a:r>
            </a:p>
            <a:p>
              <a:pPr>
                <a:lnSpc>
                  <a:spcPct val="115000"/>
                </a:lnSpc>
              </a:pPr>
              <a:r>
                <a:rPr lang="uk-UA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 Пухлина</a:t>
              </a:r>
              <a:endParaRPr lang="x-non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AutoShape 33">
              <a:extLst>
                <a:ext uri="{FF2B5EF4-FFF2-40B4-BE49-F238E27FC236}">
                  <a16:creationId xmlns:a16="http://schemas.microsoft.com/office/drawing/2014/main" id="{72DF76D8-206D-40F6-A61C-645E7BA42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0" y="10809"/>
              <a:ext cx="940" cy="85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uk-UA" sz="10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PCD</a:t>
              </a:r>
              <a:endParaRPr lang="x-non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</a:pPr>
              <a:r>
                <a:rPr lang="uk-UA" sz="10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CF</a:t>
              </a:r>
              <a:endParaRPr lang="x-non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AutoShape 34">
              <a:extLst>
                <a:ext uri="{FF2B5EF4-FFF2-40B4-BE49-F238E27FC236}">
                  <a16:creationId xmlns:a16="http://schemas.microsoft.com/office/drawing/2014/main" id="{4CF757B9-CDCD-45F1-9A59-241341A71E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60" y="11739"/>
              <a:ext cx="920" cy="85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uk-UA" sz="105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GPA</a:t>
              </a:r>
              <a:endParaRPr lang="x-none" sz="105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</a:pPr>
              <a:r>
                <a:rPr lang="uk-UA" sz="105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EGPA</a:t>
              </a:r>
              <a:endParaRPr lang="x-none" sz="105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AutoShape 35">
              <a:extLst>
                <a:ext uri="{FF2B5EF4-FFF2-40B4-BE49-F238E27FC236}">
                  <a16:creationId xmlns:a16="http://schemas.microsoft.com/office/drawing/2014/main" id="{3AD492D8-9565-482E-A635-688F538602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0" y="12728"/>
              <a:ext cx="2020" cy="8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uk-UA" sz="10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Селективний імунодефіцит</a:t>
              </a:r>
              <a:endParaRPr lang="x-non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1" name="AutoShape 36">
              <a:extLst>
                <a:ext uri="{FF2B5EF4-FFF2-40B4-BE49-F238E27FC236}">
                  <a16:creationId xmlns:a16="http://schemas.microsoft.com/office/drawing/2014/main" id="{1CB46AE9-8C34-4976-A09D-C7C991026F0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660" y="10192"/>
              <a:ext cx="1120" cy="46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2" name="AutoShape 37">
              <a:extLst>
                <a:ext uri="{FF2B5EF4-FFF2-40B4-BE49-F238E27FC236}">
                  <a16:creationId xmlns:a16="http://schemas.microsoft.com/office/drawing/2014/main" id="{496F1D3F-22EF-4177-9CA7-F5E8820F6B7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710" y="11659"/>
              <a:ext cx="1290" cy="42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3" name="AutoShape 38">
              <a:extLst>
                <a:ext uri="{FF2B5EF4-FFF2-40B4-BE49-F238E27FC236}">
                  <a16:creationId xmlns:a16="http://schemas.microsoft.com/office/drawing/2014/main" id="{ED383658-257F-440B-9ACB-2871EE72E6A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710" y="12172"/>
              <a:ext cx="1290" cy="9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4" name="AutoShape 39">
              <a:extLst>
                <a:ext uri="{FF2B5EF4-FFF2-40B4-BE49-F238E27FC236}">
                  <a16:creationId xmlns:a16="http://schemas.microsoft.com/office/drawing/2014/main" id="{0DD01A6A-9446-4CDF-8F1D-242A3E17DC6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10" y="12511"/>
              <a:ext cx="1290" cy="347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5" name="AutoShape 40">
              <a:extLst>
                <a:ext uri="{FF2B5EF4-FFF2-40B4-BE49-F238E27FC236}">
                  <a16:creationId xmlns:a16="http://schemas.microsoft.com/office/drawing/2014/main" id="{33DFE0B8-8B59-4DD5-8FAE-CFD1E7814C3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200" y="12858"/>
              <a:ext cx="1060" cy="23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6" name="AutoShape 41">
              <a:extLst>
                <a:ext uri="{FF2B5EF4-FFF2-40B4-BE49-F238E27FC236}">
                  <a16:creationId xmlns:a16="http://schemas.microsoft.com/office/drawing/2014/main" id="{57C0CA86-1DC7-413D-8885-407F32BCB4C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60" y="12172"/>
              <a:ext cx="1300" cy="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7" name="AutoShape 42">
              <a:extLst>
                <a:ext uri="{FF2B5EF4-FFF2-40B4-BE49-F238E27FC236}">
                  <a16:creationId xmlns:a16="http://schemas.microsoft.com/office/drawing/2014/main" id="{99BE7D4E-5584-442F-BD06-5C2DD91BA5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190" y="11249"/>
              <a:ext cx="1020" cy="30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8" name="AutoShape 43">
              <a:extLst>
                <a:ext uri="{FF2B5EF4-FFF2-40B4-BE49-F238E27FC236}">
                  <a16:creationId xmlns:a16="http://schemas.microsoft.com/office/drawing/2014/main" id="{0C1EA405-CFEC-4499-AAE6-FA00FBD2055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00" y="10192"/>
              <a:ext cx="1570" cy="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9" name="AutoShape 44">
              <a:extLst>
                <a:ext uri="{FF2B5EF4-FFF2-40B4-BE49-F238E27FC236}">
                  <a16:creationId xmlns:a16="http://schemas.microsoft.com/office/drawing/2014/main" id="{8DB4ADD9-BF64-4015-B15F-E62D0A322EC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610" y="10749"/>
              <a:ext cx="940" cy="50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50" name="AutoShape 45">
              <a:extLst>
                <a:ext uri="{FF2B5EF4-FFF2-40B4-BE49-F238E27FC236}">
                  <a16:creationId xmlns:a16="http://schemas.microsoft.com/office/drawing/2014/main" id="{46EB598E-A010-43AA-B888-7FD38815736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70" y="12079"/>
              <a:ext cx="1010" cy="36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E2FF7D9B-34C2-4319-861B-663C068F5E1D}"/>
              </a:ext>
            </a:extLst>
          </p:cNvPr>
          <p:cNvSpPr/>
          <p:nvPr/>
        </p:nvSpPr>
        <p:spPr>
          <a:xfrm>
            <a:off x="64363" y="4750015"/>
            <a:ext cx="9015274" cy="2077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900" dirty="0"/>
              <a:t>CF, cystic fibrosis; EGPA, eosinophilic granulomatosis with polyangiitis (Churg-Strauss disease); GPA, granulomatosis with polyangiitis (Wegener’s disease); PCD, primary ciliary dyskinesia.</a:t>
            </a:r>
            <a:endParaRPr lang="x-none" sz="900" dirty="0"/>
          </a:p>
        </p:txBody>
      </p:sp>
    </p:spTree>
    <p:extLst>
      <p:ext uri="{BB962C8B-B14F-4D97-AF65-F5344CB8AC3E}">
        <p14:creationId xmlns:p14="http://schemas.microsoft.com/office/powerpoint/2010/main" val="1331106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9"/>
            <a:ext cx="9180512" cy="51640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Діагностика ХРС</a:t>
            </a:r>
            <a:endParaRPr lang="ru-RU" sz="4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err="1"/>
              <a:t>Риносинусит</a:t>
            </a:r>
            <a:r>
              <a:rPr lang="uk-UA" dirty="0"/>
              <a:t> має на увазі, що риніт та </a:t>
            </a:r>
            <a:r>
              <a:rPr lang="uk-UA" dirty="0" err="1"/>
              <a:t>синусит</a:t>
            </a:r>
            <a:r>
              <a:rPr lang="uk-UA" dirty="0"/>
              <a:t> існую спільно, і що фізіологічно та </a:t>
            </a:r>
            <a:r>
              <a:rPr lang="uk-UA" dirty="0" err="1"/>
              <a:t>патофізіологічно</a:t>
            </a:r>
            <a:r>
              <a:rPr lang="uk-UA" dirty="0"/>
              <a:t> важко розрізняти ніс та </a:t>
            </a:r>
            <a:r>
              <a:rPr lang="uk-UA" dirty="0" err="1"/>
              <a:t>навколоносові</a:t>
            </a:r>
            <a:r>
              <a:rPr lang="uk-UA" dirty="0"/>
              <a:t> пазухи, хоча одна ділянка може бути більш уражена, аніж інша.  </a:t>
            </a:r>
            <a:endParaRPr lang="ru-RU" dirty="0"/>
          </a:p>
          <a:p>
            <a:r>
              <a:rPr lang="uk-UA" dirty="0"/>
              <a:t>На рівні первинної ланки, лікарі загальної практики можуть розрізняти </a:t>
            </a:r>
            <a:r>
              <a:rPr lang="uk-UA" b="1" dirty="0" err="1">
                <a:solidFill>
                  <a:schemeClr val="tx2"/>
                </a:solidFill>
              </a:rPr>
              <a:t>риносинусит</a:t>
            </a:r>
            <a:r>
              <a:rPr lang="uk-UA" b="1" dirty="0">
                <a:solidFill>
                  <a:schemeClr val="tx2"/>
                </a:solidFill>
              </a:rPr>
              <a:t> і риніт</a:t>
            </a:r>
            <a:r>
              <a:rPr lang="uk-UA" dirty="0"/>
              <a:t>, на рівні вторинної ланки ЛОР-хірурги можуть розрізняти </a:t>
            </a:r>
            <a:r>
              <a:rPr lang="uk-UA" b="1" dirty="0">
                <a:solidFill>
                  <a:schemeClr val="tx2"/>
                </a:solidFill>
              </a:rPr>
              <a:t>фенотипи </a:t>
            </a:r>
            <a:r>
              <a:rPr lang="uk-UA" b="1" dirty="0" err="1">
                <a:solidFill>
                  <a:schemeClr val="tx2"/>
                </a:solidFill>
              </a:rPr>
              <a:t>риносинуситу</a:t>
            </a:r>
            <a:r>
              <a:rPr lang="uk-UA" dirty="0"/>
              <a:t>, а на рівні третинної ланки </a:t>
            </a:r>
            <a:r>
              <a:rPr lang="uk-UA" dirty="0" err="1"/>
              <a:t>ринологи</a:t>
            </a:r>
            <a:r>
              <a:rPr lang="uk-UA" dirty="0"/>
              <a:t> можуть розрізняти </a:t>
            </a:r>
            <a:r>
              <a:rPr lang="uk-UA" b="1" dirty="0" err="1">
                <a:solidFill>
                  <a:schemeClr val="tx2"/>
                </a:solidFill>
              </a:rPr>
              <a:t>ендотипи</a:t>
            </a:r>
            <a:r>
              <a:rPr lang="uk-UA" b="1" dirty="0">
                <a:solidFill>
                  <a:schemeClr val="tx2"/>
                </a:solidFill>
              </a:rPr>
              <a:t> </a:t>
            </a:r>
            <a:r>
              <a:rPr lang="uk-UA" b="1" dirty="0" err="1">
                <a:solidFill>
                  <a:schemeClr val="tx2"/>
                </a:solidFill>
              </a:rPr>
              <a:t>риносинуситу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338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609B4A3-D7CD-1348-B8E2-C77C9F20B8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759"/>
            <a:ext cx="9144000" cy="51435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141730" y="255985"/>
            <a:ext cx="61722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Діагностика</a:t>
            </a:r>
            <a:r>
              <a:rPr lang="ru-RU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ХРС</a:t>
            </a:r>
          </a:p>
        </p:txBody>
      </p:sp>
      <p:pic>
        <p:nvPicPr>
          <p:cNvPr id="6" name="Picture 2" descr="ÐÐ°ÑÑÐ¸Ð½ÐºÐ¸ Ð¿Ð¾ Ð·Ð°Ð¿ÑÐ¾ÑÑ ÑÑÐ¾Ð½Ð¸ÑÐµÑÐºÐ¸Ð¹ ÑÐ¸Ð½Ð¾ÑÐ¸Ð½ÑÑÐ¸Ñ ÑÐ¸Ð¼Ð¿ÑÐ¾Ð¼Ñ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79" y="339502"/>
            <a:ext cx="1621631" cy="1079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830179" y="1531453"/>
            <a:ext cx="6827921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/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Діагностика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ХРС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вимагає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щоб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додатково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постійних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симптомів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об'єктивне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підтвердження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запалення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поліпи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набряк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виділення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середньому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носовому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ході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носової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порожнини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необхідно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виконувати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допомогою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ендоскопа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з особливою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увагою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до 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середнього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носового ходу.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8" name="Picture 6" descr="ÐÐ°ÑÑÐ¸Ð½ÐºÐ¸ Ð¿Ð¾ Ð·Ð°Ð¿ÑÐ¾ÑÑ ÑÑÐ¾Ð½Ð¸ÑÐµÑÐºÐ¸Ð¹ ÑÐ¸Ð½Ð¾ÑÐ¸Ð½ÑÑÐ¸Ñ ÑÐ¸Ð¼Ð¿ÑÐ¾Ð¼Ñ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138" y="3561640"/>
            <a:ext cx="1875184" cy="133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549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19" name="Объект 18">
            <a:extLst>
              <a:ext uri="{FF2B5EF4-FFF2-40B4-BE49-F238E27FC236}">
                <a16:creationId xmlns:a16="http://schemas.microsoft.com/office/drawing/2014/main" id="{3EE11B41-3607-4A1C-9D35-04146FF79D7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11510"/>
            <a:ext cx="81724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2" name="Заголовок 1">
            <a:extLst>
              <a:ext uri="{FF2B5EF4-FFF2-40B4-BE49-F238E27FC236}">
                <a16:creationId xmlns:a16="http://schemas.microsoft.com/office/drawing/2014/main" id="{B2C46D89-E94F-41BD-91EF-DDC6A569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2600" y="637924"/>
            <a:ext cx="5647672" cy="677966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Головні симптоми ХРС</a:t>
            </a:r>
            <a:endParaRPr lang="x-none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272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ЗАВДАННЯ ЛІКАРЯ ПЕРВИННОЇ ЛАНКИ ЩОДО ХРС</a:t>
            </a:r>
            <a:endParaRPr 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sz="3000" dirty="0"/>
              <a:t>Сімейний лікар повинен провести </a:t>
            </a:r>
            <a:r>
              <a:rPr lang="uk-UA" sz="3000" dirty="0" err="1"/>
              <a:t>диф</a:t>
            </a:r>
            <a:r>
              <a:rPr lang="uk-UA" sz="3000" dirty="0"/>
              <a:t>. діагностику між </a:t>
            </a:r>
            <a:r>
              <a:rPr lang="uk-UA" sz="3000" dirty="0">
                <a:solidFill>
                  <a:schemeClr val="tx2"/>
                </a:solidFill>
              </a:rPr>
              <a:t>хронічним ринітом та ХРС </a:t>
            </a:r>
            <a:r>
              <a:rPr lang="uk-UA" sz="3000" dirty="0"/>
              <a:t>за анамнезом, характерними скаргами.</a:t>
            </a:r>
          </a:p>
          <a:p>
            <a:r>
              <a:rPr lang="uk-UA" sz="3000" dirty="0"/>
              <a:t>Призначити лікування:</a:t>
            </a:r>
          </a:p>
          <a:p>
            <a:pPr lvl="0">
              <a:lnSpc>
                <a:spcPct val="130000"/>
              </a:lnSpc>
              <a:spcBef>
                <a:spcPts val="0"/>
              </a:spcBef>
              <a:buClr>
                <a:srgbClr val="000000"/>
              </a:buClr>
              <a:buSzPts val="800"/>
              <a:tabLst>
                <a:tab pos="108585" algn="l"/>
              </a:tabLst>
            </a:pPr>
            <a:r>
              <a:rPr lang="uk-UA" sz="17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Самоосвіта/e-</a:t>
            </a:r>
            <a:r>
              <a:rPr lang="uk-UA" sz="1700" i="1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Health</a:t>
            </a:r>
            <a:endParaRPr lang="ru-UA" sz="1700" i="1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30000"/>
              </a:lnSpc>
              <a:spcBef>
                <a:spcPts val="0"/>
              </a:spcBef>
              <a:buClr>
                <a:srgbClr val="000000"/>
              </a:buClr>
              <a:buSzPts val="800"/>
              <a:tabLst>
                <a:tab pos="108585" algn="l"/>
              </a:tabLst>
            </a:pPr>
            <a:r>
              <a:rPr lang="uk-UA" sz="17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Сольовий </a:t>
            </a:r>
            <a:r>
              <a:rPr lang="uk-UA" sz="1700" i="1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спрей</a:t>
            </a:r>
            <a:r>
              <a:rPr lang="uk-UA" sz="17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/промивання</a:t>
            </a:r>
            <a:endParaRPr lang="ru-UA" sz="1700" i="1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30000"/>
              </a:lnSpc>
              <a:spcBef>
                <a:spcPts val="0"/>
              </a:spcBef>
              <a:buClr>
                <a:srgbClr val="000000"/>
              </a:buClr>
              <a:buSzPts val="800"/>
              <a:tabLst>
                <a:tab pos="108585" algn="l"/>
              </a:tabLst>
            </a:pPr>
            <a:r>
              <a:rPr lang="uk-UA" sz="17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ІНКС  </a:t>
            </a:r>
            <a:endParaRPr lang="ru-UA" sz="1700" i="1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30000"/>
              </a:lnSpc>
              <a:spcBef>
                <a:spcPts val="0"/>
              </a:spcBef>
              <a:buClr>
                <a:srgbClr val="000000"/>
              </a:buClr>
              <a:buSzPts val="800"/>
              <a:tabLst>
                <a:tab pos="108585" algn="l"/>
              </a:tabLst>
            </a:pPr>
            <a:r>
              <a:rPr lang="uk-UA" sz="17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Уникати антибіотиків</a:t>
            </a:r>
            <a:endParaRPr lang="ru-UA" sz="1700" i="1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30000"/>
              </a:lnSpc>
              <a:spcBef>
                <a:spcPts val="0"/>
              </a:spcBef>
              <a:buClr>
                <a:srgbClr val="000000"/>
              </a:buClr>
              <a:buSzPts val="800"/>
              <a:tabLst>
                <a:tab pos="108585" algn="l"/>
              </a:tabLst>
            </a:pPr>
            <a:r>
              <a:rPr lang="uk-UA" sz="17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Уникати провокуючих факторів</a:t>
            </a:r>
            <a:endParaRPr lang="ru-UA" sz="1700" i="1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uk-UA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163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838BF45-B9DF-4496-A589-533FCB426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920038"/>
              </p:ext>
            </p:extLst>
          </p:nvPr>
        </p:nvGraphicFramePr>
        <p:xfrm>
          <a:off x="971600" y="195488"/>
          <a:ext cx="7200800" cy="4972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0">
                  <a:extLst>
                    <a:ext uri="{9D8B030D-6E8A-4147-A177-3AD203B41FA5}">
                      <a16:colId xmlns:a16="http://schemas.microsoft.com/office/drawing/2014/main" val="100328998"/>
                    </a:ext>
                  </a:extLst>
                </a:gridCol>
              </a:tblGrid>
              <a:tr h="4254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7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Вторинна  ланка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UA" sz="2100" b="1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43917" marR="4391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796695"/>
                  </a:ext>
                </a:extLst>
              </a:tr>
              <a:tr h="97935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Перевірка на наявність виліковних  /супутніх захворювань*</a:t>
                      </a:r>
                      <a:endParaRPr lang="ru-UA" sz="7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Анамнез та повне ЛОР-обстеження</a:t>
                      </a:r>
                      <a:endParaRPr lang="ru-UA" sz="7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Назальна ендоскопія</a:t>
                      </a:r>
                      <a:endParaRPr lang="ru-UA" sz="1100" b="1" dirty="0">
                        <a:solidFill>
                          <a:schemeClr val="tx2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</a:endParaRPr>
                    </a:p>
                  </a:txBody>
                  <a:tcPr marL="43917" marR="4391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106834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Дифузний/двосторонній ХРС</a:t>
                      </a:r>
                      <a:endParaRPr lang="ru-UA" sz="1100" b="1" dirty="0">
                        <a:solidFill>
                          <a:schemeClr val="tx2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</a:endParaRPr>
                    </a:p>
                  </a:txBody>
                  <a:tcPr marL="43917" marR="4391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4823389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Місцевий/односторонній ХРС</a:t>
                      </a:r>
                      <a:endParaRPr lang="ru-UA" sz="1100" b="1" dirty="0">
                        <a:solidFill>
                          <a:schemeClr val="tx2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</a:endParaRPr>
                    </a:p>
                  </a:txBody>
                  <a:tcPr marL="43917" marR="4391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073906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Відсутній (явний) ХРС</a:t>
                      </a:r>
                      <a:endParaRPr lang="ru-UA" sz="1100" b="1" dirty="0">
                        <a:solidFill>
                          <a:schemeClr val="tx2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</a:endParaRPr>
                    </a:p>
                  </a:txBody>
                  <a:tcPr marL="43917" marR="4391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9322399"/>
                  </a:ext>
                </a:extLst>
              </a:tr>
              <a:tr h="4254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Дотримуйтесь схеми лікування EPOS 2020 для дифузного/двостороннього ХРС</a:t>
                      </a:r>
                      <a:endParaRPr lang="ru-UA" sz="1100" b="1" dirty="0">
                        <a:solidFill>
                          <a:schemeClr val="tx2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</a:endParaRPr>
                    </a:p>
                  </a:txBody>
                  <a:tcPr marL="43917" marR="4391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806724"/>
                  </a:ext>
                </a:extLst>
              </a:tr>
              <a:tr h="4412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Проведення КТ </a:t>
                      </a:r>
                      <a:endParaRPr lang="ru-UA" sz="11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(невідкладно при підозрі на пухлину)</a:t>
                      </a:r>
                      <a:endParaRPr lang="ru-UA" sz="1100" b="1" dirty="0">
                        <a:solidFill>
                          <a:schemeClr val="tx2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</a:endParaRPr>
                    </a:p>
                  </a:txBody>
                  <a:tcPr marL="43917" marR="4391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273858"/>
                  </a:ext>
                </a:extLst>
              </a:tr>
              <a:tr h="4412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Діагноз </a:t>
                      </a:r>
                      <a:r>
                        <a:rPr lang="uk-UA" sz="1400" dirty="0" err="1">
                          <a:solidFill>
                            <a:schemeClr val="tx2"/>
                          </a:solidFill>
                          <a:effectLst/>
                        </a:rPr>
                        <a:t>відхилено</a:t>
                      </a:r>
                      <a:endParaRPr lang="ru-UA" sz="11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Перегляньте диференційну діагностику</a:t>
                      </a:r>
                      <a:endParaRPr lang="ru-UA" sz="1100" b="1" dirty="0">
                        <a:solidFill>
                          <a:schemeClr val="tx2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</a:endParaRPr>
                    </a:p>
                  </a:txBody>
                  <a:tcPr marL="43917" marR="4391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388472"/>
                  </a:ext>
                </a:extLst>
              </a:tr>
              <a:tr h="8509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Діагноз підтверджено</a:t>
                      </a:r>
                      <a:endParaRPr lang="ru-UA" sz="11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Імовірно знадобиться хірургічне втручання</a:t>
                      </a:r>
                      <a:endParaRPr lang="ru-UA" sz="11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Застосовуйте, якщо необхідно/при підозрі на злоякісне новоутворення</a:t>
                      </a:r>
                      <a:endParaRPr lang="ru-UA" sz="1100" b="1" dirty="0">
                        <a:solidFill>
                          <a:schemeClr val="tx2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</a:endParaRPr>
                    </a:p>
                  </a:txBody>
                  <a:tcPr marL="43917" marR="4391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254852"/>
                  </a:ext>
                </a:extLst>
              </a:tr>
              <a:tr h="4412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Розгляньте проведення КТ</a:t>
                      </a:r>
                      <a:endParaRPr lang="ru-UA" sz="11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2"/>
                          </a:solidFill>
                          <a:effectLst/>
                        </a:rPr>
                        <a:t>Перегляньте диференційну діагностику</a:t>
                      </a:r>
                      <a:endParaRPr lang="ru-UA" sz="1100" b="1" dirty="0">
                        <a:solidFill>
                          <a:schemeClr val="tx2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</a:endParaRPr>
                    </a:p>
                  </a:txBody>
                  <a:tcPr marL="43917" marR="4391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765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7559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674"/>
            <a:ext cx="9144000" cy="51435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4C37AE-2D70-4640-98D4-187AAB550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2901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Засоби діагностики</a:t>
            </a:r>
            <a:r>
              <a:rPr lang="x-none" b="1" dirty="0"/>
              <a:t/>
            </a:r>
            <a:br>
              <a:rPr lang="x-none" b="1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B03D22-8C5F-4435-8AF6-989E7A051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/>
              <a:t>Були оцінені різні засоби візуалізації в діагностиці </a:t>
            </a:r>
            <a:r>
              <a:rPr lang="uk-UA" dirty="0" err="1"/>
              <a:t>риносинуситу</a:t>
            </a:r>
            <a:r>
              <a:rPr lang="uk-UA" dirty="0"/>
              <a:t> [традиційна рентгенографія, комп’ютерна томографія (КТ), </a:t>
            </a:r>
            <a:r>
              <a:rPr lang="uk-UA" dirty="0" err="1"/>
              <a:t>конусно</a:t>
            </a:r>
            <a:r>
              <a:rPr lang="uk-UA" dirty="0"/>
              <a:t>-променева КТ та магнітно-резонансна томографія (МРТ)].</a:t>
            </a:r>
          </a:p>
          <a:p>
            <a:r>
              <a:rPr lang="uk-UA" dirty="0"/>
              <a:t> Загальна КТ залишається золотим стандартом при радіологічній оцінці </a:t>
            </a:r>
            <a:r>
              <a:rPr lang="uk-UA" dirty="0" err="1"/>
              <a:t>ринологічних</a:t>
            </a:r>
            <a:r>
              <a:rPr lang="uk-UA" dirty="0"/>
              <a:t> захворювань, особливо ХРС</a:t>
            </a:r>
            <a:r>
              <a:rPr lang="uk-UA" baseline="30000" dirty="0"/>
              <a:t>(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368042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77" y="27887"/>
            <a:ext cx="9036496" cy="50845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1247F3B-AFDE-D84C-B3F7-2458C471E76C}"/>
              </a:ext>
            </a:extLst>
          </p:cNvPr>
          <p:cNvSpPr/>
          <p:nvPr/>
        </p:nvSpPr>
        <p:spPr>
          <a:xfrm>
            <a:off x="2864566" y="4925140"/>
            <a:ext cx="5533088" cy="13527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sz="400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2019 EAACI and John Wiley and Sons A/S. Published by John Wiley and Sons Ltd.</a:t>
            </a:r>
            <a:endParaRPr lang="en-US" sz="200" dirty="0">
              <a:solidFill>
                <a:srgbClr val="204894"/>
              </a:solidFill>
              <a:latin typeface="Arial" panose="020B0604020202020204" pitchFamily="34" charset="0"/>
              <a:ea typeface="Apple Symbols" panose="02000000000000000000" pitchFamily="2" charset="-79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03E36D-4A87-5A42-A292-5F0A851C40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3911" r="56231" b="16260"/>
          <a:stretch/>
        </p:blipFill>
        <p:spPr>
          <a:xfrm>
            <a:off x="714375" y="4664323"/>
            <a:ext cx="2150191" cy="3661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4EA7365-D93A-E04E-BDE3-2E4B43CB1674}"/>
              </a:ext>
            </a:extLst>
          </p:cNvPr>
          <p:cNvSpPr/>
          <p:nvPr/>
        </p:nvSpPr>
        <p:spPr>
          <a:xfrm>
            <a:off x="714375" y="5095263"/>
            <a:ext cx="7715250" cy="60960"/>
          </a:xfrm>
          <a:prstGeom prst="rect">
            <a:avLst/>
          </a:prstGeom>
          <a:solidFill>
            <a:srgbClr val="204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838707-6378-5841-8DB8-4ADF7D522E3B}"/>
              </a:ext>
            </a:extLst>
          </p:cNvPr>
          <p:cNvSpPr/>
          <p:nvPr/>
        </p:nvSpPr>
        <p:spPr>
          <a:xfrm>
            <a:off x="714375" y="5043014"/>
            <a:ext cx="7715250" cy="27078"/>
          </a:xfrm>
          <a:prstGeom prst="rect">
            <a:avLst/>
          </a:prstGeom>
          <a:solidFill>
            <a:srgbClr val="204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FF6694-04C9-8E48-ABE1-DA48EF9C3762}"/>
              </a:ext>
            </a:extLst>
          </p:cNvPr>
          <p:cNvSpPr/>
          <p:nvPr/>
        </p:nvSpPr>
        <p:spPr>
          <a:xfrm>
            <a:off x="877118" y="196184"/>
            <a:ext cx="7389764" cy="1254189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err="1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Рентгенологічне</a:t>
            </a:r>
            <a:r>
              <a:rPr lang="ru-RU" b="1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запалення</a:t>
            </a:r>
            <a:r>
              <a:rPr lang="ru-RU" b="1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носових</a:t>
            </a:r>
            <a:r>
              <a:rPr lang="ru-RU" b="1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пазух і </a:t>
            </a:r>
            <a:r>
              <a:rPr lang="ru-RU" b="1" dirty="0" err="1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симптоми</a:t>
            </a:r>
            <a:r>
              <a:rPr lang="ru-RU" b="1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хронічного</a:t>
            </a:r>
            <a:r>
              <a:rPr lang="ru-RU" b="1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риносинуситу</a:t>
            </a:r>
            <a:r>
              <a:rPr lang="ru-RU" b="1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b="1" dirty="0" err="1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популяційної</a:t>
            </a:r>
            <a:r>
              <a:rPr lang="ru-RU" b="1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вибірці</a:t>
            </a:r>
            <a:endParaRPr lang="uk-UA" b="1" dirty="0">
              <a:solidFill>
                <a:srgbClr val="2048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800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Annemarie G. Hirsch, Cara Nordberg, Karen Bandeen‐Roche, Bruce K. Tan, Robert P. Schleimer, et al.</a:t>
            </a:r>
          </a:p>
          <a:p>
            <a:pPr algn="ctr"/>
            <a:endParaRPr lang="en-US" sz="1100" dirty="0">
              <a:solidFill>
                <a:srgbClr val="204894"/>
              </a:solidFill>
              <a:latin typeface="Arial" panose="020B0604020202020204" pitchFamily="34" charset="0"/>
              <a:ea typeface="Apple Symbols" panose="02000000000000000000" pitchFamily="2" charset="-79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C44DA0-6EA1-3C49-80E6-A967F6AD1E69}"/>
              </a:ext>
            </a:extLst>
          </p:cNvPr>
          <p:cNvSpPr/>
          <p:nvPr/>
        </p:nvSpPr>
        <p:spPr>
          <a:xfrm>
            <a:off x="2267744" y="4512616"/>
            <a:ext cx="4703171" cy="2077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900" i="1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Allergy</a:t>
            </a:r>
            <a:r>
              <a:rPr lang="en-US" sz="900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 2020; 911-920 </a:t>
            </a:r>
            <a:r>
              <a:rPr lang="en-US" sz="900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https://doi.org/10.1111/all.14106</a:t>
            </a:r>
            <a:r>
              <a:rPr lang="en-US" sz="900" dirty="0">
                <a:solidFill>
                  <a:srgbClr val="20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6" name="Picture 15" descr="all.1410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9517" y="1279982"/>
            <a:ext cx="4737268" cy="315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45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1307"/>
            <a:ext cx="9180512" cy="516556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9A4E95-DB64-41EA-B9E3-E42887640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11969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uk-UA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Супутні захворювання для додаткового аналізу в дослідженні</a:t>
            </a:r>
            <a:r>
              <a:rPr lang="x-none" b="1" dirty="0"/>
              <a:t/>
            </a:r>
            <a:br>
              <a:rPr lang="x-none" b="1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DE6875-B188-4504-84AC-AC1756E73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8286750" cy="3263504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uk-UA" dirty="0"/>
              <a:t>Захворювання дихальної системи, спричинене НПЗП (N-ERD). Чутливість до аспірину на основі позитивного результату перорального, бронхіального або назального провокаційного тесту або відомого анамнезу.</a:t>
            </a:r>
            <a:endParaRPr lang="x-none" dirty="0"/>
          </a:p>
          <a:p>
            <a:pPr lvl="0"/>
            <a:r>
              <a:rPr lang="uk-UA" dirty="0"/>
              <a:t>Бронхіальна астма/бронхіальна </a:t>
            </a:r>
            <a:r>
              <a:rPr lang="uk-UA" dirty="0" err="1"/>
              <a:t>гіперреактивність</a:t>
            </a:r>
            <a:r>
              <a:rPr lang="uk-UA" dirty="0"/>
              <a:t>/хронічне обструктивне захворювання легень (ХОЗЛ)/</a:t>
            </a:r>
            <a:r>
              <a:rPr lang="uk-UA" dirty="0" err="1"/>
              <a:t>бронхоектатична</a:t>
            </a:r>
            <a:r>
              <a:rPr lang="uk-UA" dirty="0"/>
              <a:t> хвороба на основі симптомів, досліджень функції дихання;</a:t>
            </a:r>
            <a:endParaRPr lang="x-none" dirty="0"/>
          </a:p>
          <a:p>
            <a:pPr lvl="0"/>
            <a:r>
              <a:rPr lang="uk-UA" dirty="0"/>
              <a:t>Алергія, спираючись на специфічний сироватковий імуноглобулін Е (</a:t>
            </a:r>
            <a:r>
              <a:rPr lang="uk-UA" dirty="0" err="1"/>
              <a:t>IgE</a:t>
            </a:r>
            <a:r>
              <a:rPr lang="uk-UA" dirty="0"/>
              <a:t>) або ін’єкційну шкірну пробу (SPT);</a:t>
            </a:r>
            <a:endParaRPr lang="x-none" dirty="0"/>
          </a:p>
          <a:p>
            <a:pPr lvl="0"/>
            <a:r>
              <a:rPr lang="uk-UA" dirty="0"/>
              <a:t>Загальний сироватковий </a:t>
            </a:r>
            <a:r>
              <a:rPr lang="uk-UA" dirty="0" err="1"/>
              <a:t>IgE</a:t>
            </a:r>
            <a:r>
              <a:rPr lang="uk-UA" dirty="0"/>
              <a:t> (ефективність лікування може залежати від рівня </a:t>
            </a:r>
            <a:r>
              <a:rPr lang="uk-UA" dirty="0" err="1"/>
              <a:t>IgE</a:t>
            </a:r>
            <a:r>
              <a:rPr lang="uk-UA" dirty="0"/>
              <a:t>);</a:t>
            </a:r>
            <a:endParaRPr lang="x-none" dirty="0"/>
          </a:p>
          <a:p>
            <a:pPr lvl="0"/>
            <a:r>
              <a:rPr lang="uk-UA" dirty="0"/>
              <a:t>Рівні еозинофілів у крові та тканині.</a:t>
            </a:r>
            <a:endParaRPr lang="x-none" dirty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258504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3"/>
            <a:ext cx="9144000" cy="51450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172" y="483518"/>
            <a:ext cx="8229600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err="1">
                <a:solidFill>
                  <a:schemeClr val="tx2"/>
                </a:solidFill>
              </a:rPr>
              <a:t>Ендотипування</a:t>
            </a:r>
            <a:r>
              <a:rPr lang="ru-RU" sz="3600" dirty="0">
                <a:solidFill>
                  <a:schemeClr val="tx2"/>
                </a:solidFill>
              </a:rPr>
              <a:t>, </a:t>
            </a:r>
            <a:r>
              <a:rPr lang="ru-RU" sz="3600" dirty="0" err="1">
                <a:solidFill>
                  <a:schemeClr val="tx2"/>
                </a:solidFill>
              </a:rPr>
              <a:t>засноване</a:t>
            </a:r>
            <a:r>
              <a:rPr lang="ru-RU" sz="3600" dirty="0">
                <a:solidFill>
                  <a:schemeClr val="tx2"/>
                </a:solidFill>
              </a:rPr>
              <a:t> на </a:t>
            </a:r>
            <a:r>
              <a:rPr lang="ru-RU" sz="3600" dirty="0" err="1">
                <a:solidFill>
                  <a:schemeClr val="tx2"/>
                </a:solidFill>
              </a:rPr>
              <a:t>концентрації</a:t>
            </a:r>
            <a:r>
              <a:rPr lang="ru-RU" sz="3600" dirty="0">
                <a:solidFill>
                  <a:schemeClr val="tx2"/>
                </a:solidFill>
              </a:rPr>
              <a:t> </a:t>
            </a:r>
            <a:r>
              <a:rPr lang="ru-RU" sz="3600" dirty="0" err="1">
                <a:solidFill>
                  <a:schemeClr val="tx2"/>
                </a:solidFill>
              </a:rPr>
              <a:t>тканинних</a:t>
            </a:r>
            <a:r>
              <a:rPr lang="ru-RU" sz="3600" dirty="0">
                <a:solidFill>
                  <a:schemeClr val="tx2"/>
                </a:solidFill>
              </a:rPr>
              <a:t> </a:t>
            </a:r>
            <a:r>
              <a:rPr lang="ru-RU" sz="3600" dirty="0" err="1">
                <a:solidFill>
                  <a:schemeClr val="tx2"/>
                </a:solidFill>
              </a:rPr>
              <a:t>еозинофілів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Як </a:t>
            </a:r>
            <a:r>
              <a:rPr lang="ru-RU" dirty="0" err="1"/>
              <a:t>відомо</a:t>
            </a:r>
            <a:r>
              <a:rPr lang="ru-RU" dirty="0"/>
              <a:t>, </a:t>
            </a:r>
            <a:r>
              <a:rPr lang="ru-RU" dirty="0" err="1"/>
              <a:t>еозинофілія</a:t>
            </a:r>
            <a:r>
              <a:rPr lang="ru-RU" dirty="0"/>
              <a:t> часто </a:t>
            </a:r>
            <a:r>
              <a:rPr lang="ru-RU" dirty="0" err="1"/>
              <a:t>зустрічається</a:t>
            </a:r>
            <a:r>
              <a:rPr lang="ru-RU" dirty="0"/>
              <a:t> при </a:t>
            </a:r>
            <a:r>
              <a:rPr lang="ru-RU" dirty="0" err="1"/>
              <a:t>поліпозному</a:t>
            </a:r>
            <a:r>
              <a:rPr lang="ru-RU" dirty="0"/>
              <a:t> </a:t>
            </a:r>
            <a:r>
              <a:rPr lang="ru-RU" dirty="0" err="1"/>
              <a:t>риносинуситі</a:t>
            </a:r>
            <a:r>
              <a:rPr lang="ru-RU" dirty="0"/>
              <a:t>.</a:t>
            </a:r>
          </a:p>
          <a:p>
            <a:r>
              <a:rPr lang="ru-RU" dirty="0"/>
              <a:t>У </a:t>
            </a:r>
            <a:r>
              <a:rPr lang="ru-RU" dirty="0" err="1"/>
              <a:t>значної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ru-RU" dirty="0" err="1"/>
              <a:t>тканинних</a:t>
            </a:r>
            <a:r>
              <a:rPr lang="ru-RU" dirty="0"/>
              <a:t> </a:t>
            </a:r>
            <a:r>
              <a:rPr lang="ru-RU" dirty="0" err="1"/>
              <a:t>еозинофілів</a:t>
            </a:r>
            <a:r>
              <a:rPr lang="ru-RU" dirty="0"/>
              <a:t> </a:t>
            </a:r>
            <a:r>
              <a:rPr lang="ru-RU" dirty="0" err="1"/>
              <a:t>варіює</a:t>
            </a:r>
            <a:r>
              <a:rPr lang="ru-RU" dirty="0"/>
              <a:t> в широких межах,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мова</a:t>
            </a:r>
            <a:r>
              <a:rPr lang="ru-RU" dirty="0"/>
              <a:t> </a:t>
            </a:r>
            <a:r>
              <a:rPr lang="ru-RU" dirty="0" err="1"/>
              <a:t>йде</a:t>
            </a:r>
            <a:r>
              <a:rPr lang="ru-RU" dirty="0"/>
              <a:t> про так </a:t>
            </a:r>
            <a:r>
              <a:rPr lang="ru-RU" dirty="0" err="1"/>
              <a:t>звану</a:t>
            </a:r>
            <a:r>
              <a:rPr lang="ru-RU" dirty="0"/>
              <a:t> </a:t>
            </a:r>
            <a:r>
              <a:rPr lang="ru-RU" dirty="0" err="1"/>
              <a:t>ідіопатичну</a:t>
            </a:r>
            <a:r>
              <a:rPr lang="ru-RU" dirty="0"/>
              <a:t> форму </a:t>
            </a:r>
            <a:r>
              <a:rPr lang="ru-RU" dirty="0" err="1"/>
              <a:t>поліпозу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нееозинофільний</a:t>
            </a:r>
            <a:r>
              <a:rPr lang="ru-RU" dirty="0"/>
              <a:t> </a:t>
            </a:r>
            <a:r>
              <a:rPr lang="ru-RU" dirty="0" err="1"/>
              <a:t>поліпозний</a:t>
            </a:r>
            <a:r>
              <a:rPr lang="ru-RU" dirty="0"/>
              <a:t> </a:t>
            </a:r>
            <a:r>
              <a:rPr lang="ru-RU" dirty="0" err="1"/>
              <a:t>риносинусит</a:t>
            </a:r>
            <a:r>
              <a:rPr lang="ru-RU" dirty="0"/>
              <a:t>.</a:t>
            </a:r>
          </a:p>
          <a:p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даними</a:t>
            </a:r>
            <a:r>
              <a:rPr lang="ru-RU" dirty="0"/>
              <a:t> </a:t>
            </a:r>
            <a:r>
              <a:rPr lang="ru-RU" dirty="0" err="1"/>
              <a:t>літератури</a:t>
            </a:r>
            <a:r>
              <a:rPr lang="ru-RU" dirty="0"/>
              <a:t>, </a:t>
            </a:r>
            <a:r>
              <a:rPr lang="ru-RU" dirty="0" err="1"/>
              <a:t>еозинофільний</a:t>
            </a:r>
            <a:r>
              <a:rPr lang="ru-RU" dirty="0"/>
              <a:t> фенотип </a:t>
            </a:r>
            <a:r>
              <a:rPr lang="ru-RU" dirty="0" err="1"/>
              <a:t>зустрічається</a:t>
            </a:r>
            <a:r>
              <a:rPr lang="ru-RU" dirty="0"/>
              <a:t> в 76% </a:t>
            </a:r>
            <a:r>
              <a:rPr lang="ru-RU" dirty="0" err="1"/>
              <a:t>випадків</a:t>
            </a:r>
            <a:r>
              <a:rPr lang="ru-RU" dirty="0"/>
              <a:t>, 36% з </a:t>
            </a:r>
            <a:r>
              <a:rPr lang="ru-RU" dirty="0" err="1"/>
              <a:t>яких</a:t>
            </a:r>
            <a:r>
              <a:rPr lang="ru-RU" dirty="0"/>
              <a:t> становить </a:t>
            </a:r>
            <a:r>
              <a:rPr lang="ru-RU" dirty="0" err="1"/>
              <a:t>змішане</a:t>
            </a:r>
            <a:r>
              <a:rPr lang="ru-RU" dirty="0"/>
              <a:t> </a:t>
            </a:r>
            <a:r>
              <a:rPr lang="ru-RU" dirty="0" err="1"/>
              <a:t>еозинофільно-нейтрофільні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7341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824"/>
            <a:ext cx="9144000" cy="51450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Ендотипування</a:t>
            </a:r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засноване</a:t>
            </a:r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32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визначенні</a:t>
            </a:r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імуноглобулінів</a:t>
            </a:r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класу</a:t>
            </a:r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561" y="1491630"/>
            <a:ext cx="8229600" cy="339447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Проводиться з метою </a:t>
            </a:r>
            <a:r>
              <a:rPr lang="ru-RU" dirty="0" err="1"/>
              <a:t>диференціальної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</a:t>
            </a:r>
            <a:r>
              <a:rPr lang="ru-RU" dirty="0" err="1"/>
              <a:t>аспірин-індукованих</a:t>
            </a:r>
            <a:r>
              <a:rPr lang="ru-RU" dirty="0"/>
              <a:t> </a:t>
            </a:r>
            <a:r>
              <a:rPr lang="ru-RU" dirty="0" err="1"/>
              <a:t>респіраторних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форм </a:t>
            </a:r>
            <a:r>
              <a:rPr lang="ru-RU" dirty="0" err="1"/>
              <a:t>поліпозно</a:t>
            </a:r>
            <a:r>
              <a:rPr lang="ru-RU" dirty="0"/>
              <a:t> </a:t>
            </a:r>
            <a:r>
              <a:rPr lang="ru-RU" dirty="0" err="1"/>
              <a:t>риносинуситу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аспірин-індукованих</a:t>
            </a:r>
            <a:r>
              <a:rPr lang="ru-RU" dirty="0"/>
              <a:t> </a:t>
            </a:r>
            <a:r>
              <a:rPr lang="ru-RU" dirty="0" err="1"/>
              <a:t>респіраторних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характерні</a:t>
            </a:r>
            <a:r>
              <a:rPr lang="ru-RU" dirty="0"/>
              <a:t>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алергічного</a:t>
            </a:r>
            <a:r>
              <a:rPr lang="ru-RU" dirty="0"/>
              <a:t> компонента, </a:t>
            </a:r>
            <a:r>
              <a:rPr lang="en-US" dirty="0" err="1"/>
              <a:t>IgE</a:t>
            </a:r>
            <a:r>
              <a:rPr lang="en-US" dirty="0"/>
              <a:t>-</a:t>
            </a:r>
            <a:r>
              <a:rPr lang="ru-RU" dirty="0" err="1"/>
              <a:t>сенситизації</a:t>
            </a:r>
            <a:r>
              <a:rPr lang="ru-RU" dirty="0"/>
              <a:t> до </a:t>
            </a:r>
            <a:r>
              <a:rPr lang="ru-RU" dirty="0" err="1"/>
              <a:t>аероаллергенам</a:t>
            </a:r>
            <a:r>
              <a:rPr lang="ru-RU" dirty="0"/>
              <a:t> і </a:t>
            </a:r>
            <a:r>
              <a:rPr lang="ru-RU" dirty="0" err="1"/>
              <a:t>нормальні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</a:t>
            </a:r>
            <a:r>
              <a:rPr lang="en-US" dirty="0" err="1"/>
              <a:t>IgE</a:t>
            </a:r>
            <a:r>
              <a:rPr lang="en-US" dirty="0"/>
              <a:t>.</a:t>
            </a:r>
          </a:p>
          <a:p>
            <a:r>
              <a:rPr lang="en-US" dirty="0"/>
              <a:t> </a:t>
            </a:r>
            <a:r>
              <a:rPr lang="ru-RU" dirty="0" err="1"/>
              <a:t>Іншою</a:t>
            </a:r>
            <a:r>
              <a:rPr lang="ru-RU" dirty="0"/>
              <a:t> </a:t>
            </a:r>
            <a:r>
              <a:rPr lang="ru-RU" dirty="0" err="1"/>
              <a:t>потенційною</a:t>
            </a:r>
            <a:r>
              <a:rPr lang="ru-RU" dirty="0"/>
              <a:t> </a:t>
            </a:r>
            <a:r>
              <a:rPr lang="ru-RU" dirty="0" err="1"/>
              <a:t>можливістю</a:t>
            </a:r>
            <a:r>
              <a:rPr lang="ru-RU" dirty="0"/>
              <a:t> </a:t>
            </a:r>
            <a:r>
              <a:rPr lang="en-US" dirty="0" err="1"/>
              <a:t>IgE</a:t>
            </a:r>
            <a:r>
              <a:rPr lang="en-US" dirty="0"/>
              <a:t>- </a:t>
            </a:r>
            <a:r>
              <a:rPr lang="ru-RU" dirty="0" err="1"/>
              <a:t>ендотіпірованія</a:t>
            </a:r>
            <a:r>
              <a:rPr lang="ru-RU" dirty="0"/>
              <a:t> є </a:t>
            </a:r>
            <a:r>
              <a:rPr lang="ru-RU" dirty="0" err="1"/>
              <a:t>персоналізація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. </a:t>
            </a:r>
            <a:r>
              <a:rPr lang="ru-RU" dirty="0" err="1"/>
              <a:t>Ефективність</a:t>
            </a:r>
            <a:r>
              <a:rPr lang="ru-RU" dirty="0"/>
              <a:t> </a:t>
            </a:r>
            <a:r>
              <a:rPr lang="ru-RU" dirty="0" err="1"/>
              <a:t>моноклональних</a:t>
            </a:r>
            <a:r>
              <a:rPr lang="ru-RU" dirty="0"/>
              <a:t> </a:t>
            </a:r>
            <a:r>
              <a:rPr lang="ru-RU" dirty="0" err="1"/>
              <a:t>антитіл</a:t>
            </a:r>
            <a:r>
              <a:rPr lang="ru-RU" dirty="0"/>
              <a:t> до </a:t>
            </a:r>
            <a:r>
              <a:rPr lang="en-US" dirty="0" err="1"/>
              <a:t>IgE</a:t>
            </a:r>
            <a:r>
              <a:rPr lang="en-US" dirty="0"/>
              <a:t> (</a:t>
            </a:r>
            <a:r>
              <a:rPr lang="ru-RU" dirty="0" err="1"/>
              <a:t>омалізумаб</a:t>
            </a:r>
            <a:r>
              <a:rPr lang="ru-RU" dirty="0"/>
              <a:t>) в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поліпозно</a:t>
            </a:r>
            <a:r>
              <a:rPr lang="ru-RU" dirty="0"/>
              <a:t> </a:t>
            </a:r>
            <a:r>
              <a:rPr lang="ru-RU" dirty="0" err="1"/>
              <a:t>риносинуситу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варіювати</a:t>
            </a:r>
            <a:r>
              <a:rPr lang="ru-RU" dirty="0"/>
              <a:t>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у конкретного </a:t>
            </a:r>
            <a:r>
              <a:rPr lang="ru-RU" dirty="0" err="1"/>
              <a:t>пацієнта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1690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"/>
            <a:ext cx="9108504" cy="512505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AA7715-FF78-4901-B8F8-F270D228D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251" y="448842"/>
            <a:ext cx="8229600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 алергії та хронічний </a:t>
            </a:r>
            <a:r>
              <a:rPr lang="uk-UA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риносинусит</a:t>
            </a:r>
            <a:r>
              <a:rPr lang="x-none" sz="4000" dirty="0"/>
              <a:t/>
            </a:r>
            <a:br>
              <a:rPr lang="x-none" sz="4000" dirty="0"/>
            </a:br>
            <a:r>
              <a:rPr lang="ru-RU" sz="2700" i="1" dirty="0" err="1"/>
              <a:t>Огляд</a:t>
            </a:r>
            <a:r>
              <a:rPr lang="ru-RU" sz="2700" i="1" dirty="0"/>
              <a:t> </a:t>
            </a:r>
            <a:r>
              <a:rPr lang="ru-RU" sz="2700" i="1" dirty="0" err="1"/>
              <a:t>взаємодії</a:t>
            </a:r>
            <a:r>
              <a:rPr lang="ru-RU" sz="2700" i="1" dirty="0"/>
              <a:t> </a:t>
            </a:r>
            <a:r>
              <a:rPr lang="ru-RU" sz="2700" i="1" dirty="0" err="1"/>
              <a:t>грибів</a:t>
            </a:r>
            <a:r>
              <a:rPr lang="ru-RU" sz="2700" i="1" dirty="0"/>
              <a:t> і </a:t>
            </a:r>
            <a:r>
              <a:rPr lang="ru-RU" sz="2700" i="1" dirty="0" err="1"/>
              <a:t>імунної</a:t>
            </a:r>
            <a:r>
              <a:rPr lang="ru-RU" sz="2700" i="1" dirty="0"/>
              <a:t> </a:t>
            </a:r>
            <a:r>
              <a:rPr lang="ru-RU" sz="2700" i="1" dirty="0" err="1"/>
              <a:t>відповіді</a:t>
            </a:r>
            <a:r>
              <a:rPr lang="ru-RU" sz="2700" i="1" dirty="0"/>
              <a:t> </a:t>
            </a:r>
            <a:r>
              <a:rPr lang="ru-RU" sz="2700" i="1" dirty="0" err="1"/>
              <a:t>людини</a:t>
            </a:r>
            <a:r>
              <a:rPr lang="ru-RU" sz="2700" i="1" dirty="0"/>
              <a:t> </a:t>
            </a:r>
            <a:r>
              <a:rPr lang="ru-RU" sz="2000" i="1" dirty="0"/>
              <a:t> </a:t>
            </a:r>
            <a:r>
              <a:rPr lang="x-none" sz="1700" i="1" dirty="0"/>
              <a:t/>
            </a:r>
            <a:br>
              <a:rPr lang="x-none" sz="1700" i="1" dirty="0"/>
            </a:br>
            <a:r>
              <a:rPr lang="uk-UA" sz="1600" i="1" dirty="0"/>
              <a:t>  </a:t>
            </a:r>
            <a:endParaRPr lang="x-none" sz="4000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5AE02A-45CB-45F3-BBE2-BBDC1F5D3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251" y="1434789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/>
              <a:t>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Гриби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імунну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відповідь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людини</a:t>
            </a:r>
            <a:endParaRPr lang="x-none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x-none" dirty="0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E7AF923C-BCBA-4CB8-AC19-BE69D81CE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7" y="1996848"/>
            <a:ext cx="1512789" cy="86881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x-none" altLang="x-non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Алерг</a:t>
            </a:r>
            <a:r>
              <a:rPr kumimoji="0" lang="uk-UA" altLang="x-non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ічн</a:t>
            </a:r>
            <a:r>
              <a:rPr kumimoji="0" lang="x-none" altLang="x-non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ий</a:t>
            </a:r>
            <a:r>
              <a:rPr kumimoji="0" lang="x-none" altLang="x-non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грибков</a:t>
            </a:r>
            <a:r>
              <a:rPr kumimoji="0" lang="uk-UA" altLang="x-non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и</a:t>
            </a:r>
            <a:r>
              <a:rPr kumimoji="0" lang="x-none" altLang="x-non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й </a:t>
            </a:r>
            <a:r>
              <a:rPr kumimoji="0" lang="x-none" altLang="x-non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риносинусит</a:t>
            </a:r>
            <a:endParaRPr kumimoji="0" lang="x-none" altLang="x-none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x-none" altLang="x-none" sz="1400" dirty="0">
              <a:latin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915AD9-B528-4E8A-BCB1-7953D3414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23" y="2080965"/>
            <a:ext cx="1641441" cy="7005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9FAC78-2CAE-4189-AA5D-0FE8565899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97" y="1994442"/>
            <a:ext cx="1540058" cy="82467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  <p:cxnSp>
        <p:nvCxnSpPr>
          <p:cNvPr id="18436" name="AutoShape 4">
            <a:extLst>
              <a:ext uri="{FF2B5EF4-FFF2-40B4-BE49-F238E27FC236}">
                <a16:creationId xmlns:a16="http://schemas.microsoft.com/office/drawing/2014/main" id="{ADA597A6-F91C-4A7B-B9CE-41812BEA07A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67907" y="3169444"/>
            <a:ext cx="515982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7" name="AutoShape 5">
            <a:extLst>
              <a:ext uri="{FF2B5EF4-FFF2-40B4-BE49-F238E27FC236}">
                <a16:creationId xmlns:a16="http://schemas.microsoft.com/office/drawing/2014/main" id="{51FEE790-3099-41C1-8908-FF1589EDC8F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60044" y="2915331"/>
            <a:ext cx="0" cy="21669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8" name="AutoShape 6">
            <a:extLst>
              <a:ext uri="{FF2B5EF4-FFF2-40B4-BE49-F238E27FC236}">
                <a16:creationId xmlns:a16="http://schemas.microsoft.com/office/drawing/2014/main" id="{5E5FA544-C4F9-4B8F-A1BE-813A082E6E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1387" y="2944926"/>
            <a:ext cx="0" cy="21669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9" name="AutoShape 7">
            <a:extLst>
              <a:ext uri="{FF2B5EF4-FFF2-40B4-BE49-F238E27FC236}">
                <a16:creationId xmlns:a16="http://schemas.microsoft.com/office/drawing/2014/main" id="{42C00168-FB15-4DEA-BA3C-B18E88E8D14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911408" y="2915331"/>
            <a:ext cx="0" cy="21669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AutoShape 8">
            <a:extLst>
              <a:ext uri="{FF2B5EF4-FFF2-40B4-BE49-F238E27FC236}">
                <a16:creationId xmlns:a16="http://schemas.microsoft.com/office/drawing/2014/main" id="{AF55E221-A907-4961-B1D5-0241E82EC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908" y="3665786"/>
            <a:ext cx="1943100" cy="7674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x-none" altLang="x-non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Иммунна</a:t>
            </a:r>
            <a:r>
              <a:rPr kumimoji="0" lang="x-none" altLang="x-non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г</a:t>
            </a:r>
            <a:r>
              <a:rPr lang="uk-UA" altLang="x-none" b="1" dirty="0">
                <a:latin typeface="Calibri" panose="020F0502020204030204" pitchFamily="34" charset="0"/>
              </a:rPr>
              <a:t>і</a:t>
            </a:r>
            <a:r>
              <a:rPr kumimoji="0" lang="x-none" altLang="x-non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перчу</a:t>
            </a:r>
            <a:r>
              <a:rPr kumimoji="0" lang="uk-UA" altLang="x-non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тливі</a:t>
            </a:r>
            <a:r>
              <a:rPr kumimoji="0" lang="x-none" altLang="x-non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сть</a:t>
            </a:r>
            <a:endParaRPr lang="x-none" altLang="x-none" sz="2400" b="1" dirty="0">
              <a:latin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50F72C9-0C2D-415D-8301-1FC44509D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194" y="3731087"/>
            <a:ext cx="2622149" cy="702113"/>
          </a:xfrm>
          <a:prstGeom prst="rect">
            <a:avLst/>
          </a:prstGeom>
          <a:solidFill>
            <a:schemeClr val="bg1">
              <a:alpha val="76000"/>
            </a:schemeClr>
          </a:solidFill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B52452F-2E96-483E-B9B2-5379E8DB76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994" y="3781057"/>
            <a:ext cx="2655124" cy="6521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40223" y="2108658"/>
            <a:ext cx="1641441" cy="646331"/>
          </a:xfrm>
          <a:prstGeom prst="rect">
            <a:avLst/>
          </a:prstGeom>
          <a:solidFill>
            <a:schemeClr val="accent1">
              <a:alpha val="78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/>
              <a:t>ГРИБКОВЕ ТІЛО</a:t>
            </a:r>
            <a:endParaRPr lang="x-none" dirty="0"/>
          </a:p>
        </p:txBody>
      </p:sp>
      <p:sp>
        <p:nvSpPr>
          <p:cNvPr id="6" name="Rectangle 5"/>
          <p:cNvSpPr/>
          <p:nvPr/>
        </p:nvSpPr>
        <p:spPr>
          <a:xfrm>
            <a:off x="6098498" y="1928572"/>
            <a:ext cx="1540058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uk-UA" i="1" dirty="0"/>
              <a:t>Інвазивний </a:t>
            </a:r>
            <a:br>
              <a:rPr lang="uk-UA" i="1" dirty="0"/>
            </a:br>
            <a:r>
              <a:rPr lang="uk-UA" i="1" dirty="0"/>
              <a:t>грибковий </a:t>
            </a:r>
            <a:br>
              <a:rPr lang="uk-UA" i="1" dirty="0"/>
            </a:br>
            <a:r>
              <a:rPr lang="uk-UA" i="1" dirty="0" err="1"/>
              <a:t>риносинусит</a:t>
            </a:r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3140224" y="3814687"/>
            <a:ext cx="2525558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i="1" dirty="0"/>
              <a:t>Імунокомпетентність</a:t>
            </a:r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516216" y="3864830"/>
            <a:ext cx="2255665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uk-UA" i="1" dirty="0"/>
              <a:t>Імунна </a:t>
            </a:r>
            <a:r>
              <a:rPr lang="uk-UA" i="1" dirty="0" err="1"/>
              <a:t>супресія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8981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1307"/>
            <a:ext cx="9180512" cy="516556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A70092-BC88-4830-A05B-802068835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483518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uk-UA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Імунодефіцити</a:t>
            </a:r>
            <a: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їхня роль у розвитку ХРС</a:t>
            </a:r>
            <a:r>
              <a:rPr lang="x-none" dirty="0"/>
              <a:t/>
            </a:r>
            <a:br>
              <a:rPr lang="x-none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3049FF-3191-40C0-A6AF-5A274E551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44" y="1527030"/>
            <a:ext cx="8229600" cy="3394472"/>
          </a:xfrm>
        </p:spPr>
        <p:txBody>
          <a:bodyPr>
            <a:normAutofit fontScale="85000" lnSpcReduction="20000"/>
          </a:bodyPr>
          <a:lstStyle/>
          <a:p>
            <a:r>
              <a:rPr lang="uk-UA" dirty="0" err="1"/>
              <a:t>Імунодефіцитні</a:t>
            </a:r>
            <a:r>
              <a:rPr lang="uk-UA" dirty="0"/>
              <a:t> стани можуть спричиняти у пацієнтів із ХРС менш сприятливу відповідь на стандартне лікування, а деякі пацієнти потребують специфічного лікування </a:t>
            </a:r>
            <a:r>
              <a:rPr lang="uk-UA" dirty="0" err="1"/>
              <a:t>імунодефіцитів</a:t>
            </a:r>
            <a:r>
              <a:rPr lang="uk-UA" dirty="0"/>
              <a:t> з метою оптимального лікування ХРС.</a:t>
            </a:r>
            <a:endParaRPr lang="x-none" dirty="0"/>
          </a:p>
          <a:p>
            <a:r>
              <a:rPr lang="uk-UA" dirty="0"/>
              <a:t>Дослідження функції імунітету у всіх пацієнтів із </a:t>
            </a:r>
            <a:r>
              <a:rPr lang="uk-UA" dirty="0" err="1"/>
              <a:t>маніфестуючим</a:t>
            </a:r>
            <a:r>
              <a:rPr lang="uk-UA" dirty="0"/>
              <a:t> ХРС майже точно необґрунтоване, оскільки ймовірно створює більше </a:t>
            </a:r>
            <a:r>
              <a:rPr lang="uk-UA" dirty="0" err="1"/>
              <a:t>хибнопозитивних</a:t>
            </a:r>
            <a:r>
              <a:rPr lang="uk-UA" dirty="0"/>
              <a:t> результатів, аніж позитивних.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935453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"/>
            <a:ext cx="9036496" cy="50845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Імунне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запалення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Th2-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 До </a:t>
            </a:r>
            <a:r>
              <a:rPr lang="ru-RU" dirty="0" err="1"/>
              <a:t>біомаркерів</a:t>
            </a:r>
            <a:r>
              <a:rPr lang="ru-RU" dirty="0"/>
              <a:t>, </a:t>
            </a:r>
            <a:r>
              <a:rPr lang="ru-RU" dirty="0" err="1"/>
              <a:t>використовуваним</a:t>
            </a:r>
            <a:r>
              <a:rPr lang="ru-RU" dirty="0"/>
              <a:t> в </a:t>
            </a:r>
            <a:r>
              <a:rPr lang="ru-RU" dirty="0" err="1"/>
              <a:t>ендотипуванні</a:t>
            </a:r>
            <a:r>
              <a:rPr lang="ru-RU" dirty="0"/>
              <a:t>, </a:t>
            </a:r>
            <a:r>
              <a:rPr lang="ru-RU" dirty="0" err="1"/>
              <a:t>відносять</a:t>
            </a:r>
            <a:r>
              <a:rPr lang="ru-RU" dirty="0"/>
              <a:t> Т-</a:t>
            </a:r>
            <a:r>
              <a:rPr lang="ru-RU" dirty="0" err="1"/>
              <a:t>клітинні</a:t>
            </a:r>
            <a:r>
              <a:rPr lang="ru-RU" dirty="0"/>
              <a:t> </a:t>
            </a:r>
            <a:r>
              <a:rPr lang="ru-RU" dirty="0" err="1"/>
              <a:t>медіатори</a:t>
            </a:r>
            <a:r>
              <a:rPr lang="ru-RU" dirty="0"/>
              <a:t> </a:t>
            </a:r>
            <a:r>
              <a:rPr lang="en-US" dirty="0"/>
              <a:t>IL-4, IL-5, IL-13, IFN-</a:t>
            </a:r>
            <a:r>
              <a:rPr lang="el-GR" dirty="0"/>
              <a:t>γ, </a:t>
            </a:r>
            <a:r>
              <a:rPr lang="en-US" dirty="0"/>
              <a:t>IL-17</a:t>
            </a:r>
            <a:r>
              <a:rPr lang="el-GR" dirty="0"/>
              <a:t>α, </a:t>
            </a:r>
            <a:r>
              <a:rPr lang="ru-RU" dirty="0"/>
              <a:t>фактор некрозу </a:t>
            </a:r>
            <a:r>
              <a:rPr lang="ru-RU" dirty="0" err="1"/>
              <a:t>пухлини</a:t>
            </a:r>
            <a:r>
              <a:rPr lang="ru-RU" dirty="0"/>
              <a:t>-</a:t>
            </a:r>
            <a:r>
              <a:rPr lang="el-GR" dirty="0"/>
              <a:t>α, </a:t>
            </a:r>
            <a:r>
              <a:rPr lang="en-US" dirty="0"/>
              <a:t>IL-22; </a:t>
            </a:r>
            <a:r>
              <a:rPr lang="ru-RU" dirty="0" err="1"/>
              <a:t>прозапальні</a:t>
            </a:r>
            <a:r>
              <a:rPr lang="ru-RU" dirty="0"/>
              <a:t> </a:t>
            </a:r>
            <a:r>
              <a:rPr lang="ru-RU" dirty="0" err="1"/>
              <a:t>цитокіни</a:t>
            </a:r>
            <a:r>
              <a:rPr lang="ru-RU" dirty="0"/>
              <a:t> </a:t>
            </a:r>
            <a:r>
              <a:rPr lang="en-US" dirty="0"/>
              <a:t>IL-1</a:t>
            </a:r>
            <a:r>
              <a:rPr lang="el-GR" dirty="0"/>
              <a:t>β, </a:t>
            </a:r>
            <a:r>
              <a:rPr lang="en-US" dirty="0"/>
              <a:t>IL-6, IL-8; </a:t>
            </a:r>
            <a:r>
              <a:rPr lang="ru-RU" dirty="0" err="1"/>
              <a:t>маркери</a:t>
            </a:r>
            <a:r>
              <a:rPr lang="ru-RU" dirty="0"/>
              <a:t> </a:t>
            </a:r>
            <a:r>
              <a:rPr lang="ru-RU" dirty="0" err="1"/>
              <a:t>активації</a:t>
            </a:r>
            <a:r>
              <a:rPr lang="ru-RU" dirty="0"/>
              <a:t> </a:t>
            </a:r>
            <a:r>
              <a:rPr lang="ru-RU" dirty="0" err="1"/>
              <a:t>гранулоцитів</a:t>
            </a:r>
            <a:r>
              <a:rPr lang="ru-RU" dirty="0"/>
              <a:t> - </a:t>
            </a:r>
            <a:r>
              <a:rPr lang="ru-RU" dirty="0" err="1"/>
              <a:t>еозинофільний</a:t>
            </a:r>
            <a:r>
              <a:rPr lang="ru-RU" dirty="0"/>
              <a:t> </a:t>
            </a:r>
            <a:r>
              <a:rPr lang="ru-RU" dirty="0" err="1"/>
              <a:t>катіонний</a:t>
            </a:r>
            <a:r>
              <a:rPr lang="ru-RU" dirty="0"/>
              <a:t> </a:t>
            </a:r>
            <a:r>
              <a:rPr lang="ru-RU" dirty="0" err="1"/>
              <a:t>білок</a:t>
            </a:r>
            <a:r>
              <a:rPr lang="ru-RU" dirty="0"/>
              <a:t>, </a:t>
            </a:r>
            <a:r>
              <a:rPr lang="ru-RU" dirty="0" err="1"/>
              <a:t>миелопероксидазу</a:t>
            </a:r>
            <a:r>
              <a:rPr lang="ru-RU" dirty="0"/>
              <a:t>, і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9052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"/>
            <a:ext cx="9036496" cy="508453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628D5B-7750-4364-AA88-42B1877F4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2" y="342901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Винятки з загальних досліджень</a:t>
            </a:r>
            <a:r>
              <a:rPr lang="x-none" b="1" dirty="0"/>
              <a:t/>
            </a:r>
            <a:br>
              <a:rPr lang="x-none" b="1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9F2EE9-C368-4903-8CEA-A1F8C9675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435280" cy="3747863"/>
          </a:xfrm>
        </p:spPr>
        <p:txBody>
          <a:bodyPr>
            <a:normAutofit fontScale="47500" lnSpcReduction="20000"/>
          </a:bodyPr>
          <a:lstStyle/>
          <a:p>
            <a:r>
              <a:rPr lang="uk-UA" sz="3800" i="1" dirty="0"/>
              <a:t>Пацієнтів із такими захворюваннями слід виключити з загальних досліджень, проте можна включати в певні дослідження, залежно від фенотипу:</a:t>
            </a:r>
            <a:endParaRPr lang="x-none" sz="3800" i="1" dirty="0"/>
          </a:p>
          <a:p>
            <a:pPr lvl="0"/>
            <a:r>
              <a:rPr lang="uk-UA" sz="4500" dirty="0" err="1"/>
              <a:t>Кістозний</a:t>
            </a:r>
            <a:r>
              <a:rPr lang="uk-UA" sz="4500" dirty="0"/>
              <a:t> фіброз на основі позитивного результату потової проби або </a:t>
            </a:r>
            <a:r>
              <a:rPr lang="uk-UA" sz="4500" dirty="0" err="1"/>
              <a:t>алелей</a:t>
            </a:r>
            <a:r>
              <a:rPr lang="uk-UA" sz="4500" dirty="0"/>
              <a:t> ДНК;</a:t>
            </a:r>
            <a:endParaRPr lang="x-none" sz="4500" dirty="0"/>
          </a:p>
          <a:p>
            <a:pPr lvl="0"/>
            <a:r>
              <a:rPr lang="uk-UA" sz="4500" dirty="0"/>
              <a:t>Тяжкий імунодефіцит (вроджений або набутий);</a:t>
            </a:r>
            <a:endParaRPr lang="x-none" sz="4500" dirty="0"/>
          </a:p>
          <a:p>
            <a:pPr lvl="0"/>
            <a:r>
              <a:rPr lang="uk-UA" sz="4500" dirty="0"/>
              <a:t>Вроджені </a:t>
            </a:r>
            <a:r>
              <a:rPr lang="uk-UA" sz="4500" dirty="0" err="1"/>
              <a:t>мукоциліарні</a:t>
            </a:r>
            <a:r>
              <a:rPr lang="uk-UA" sz="4500" dirty="0"/>
              <a:t> порушення (наприклад, первинна циліарна </a:t>
            </a:r>
            <a:r>
              <a:rPr lang="uk-UA" sz="4500" dirty="0" err="1"/>
              <a:t>дискінезія</a:t>
            </a:r>
            <a:r>
              <a:rPr lang="uk-UA" sz="4500" dirty="0"/>
              <a:t> (ПЦД));</a:t>
            </a:r>
            <a:endParaRPr lang="x-none" sz="4500" dirty="0"/>
          </a:p>
          <a:p>
            <a:pPr lvl="0"/>
            <a:r>
              <a:rPr lang="uk-UA" sz="4500" dirty="0" err="1"/>
              <a:t>Неінвазивні</a:t>
            </a:r>
            <a:r>
              <a:rPr lang="uk-UA" sz="4500" dirty="0"/>
              <a:t> грибкові «тіла» та </a:t>
            </a:r>
            <a:r>
              <a:rPr lang="uk-UA" sz="4500" dirty="0" err="1"/>
              <a:t>інвазивна</a:t>
            </a:r>
            <a:r>
              <a:rPr lang="uk-UA" sz="4500" dirty="0"/>
              <a:t> грибкова хвороба;</a:t>
            </a:r>
            <a:endParaRPr lang="x-none" sz="4500" dirty="0"/>
          </a:p>
          <a:p>
            <a:pPr lvl="0"/>
            <a:r>
              <a:rPr lang="uk-UA" sz="4500" dirty="0"/>
              <a:t>Системний васкуліт та </a:t>
            </a:r>
            <a:r>
              <a:rPr lang="uk-UA" sz="4500" dirty="0" err="1"/>
              <a:t>гранулематозні</a:t>
            </a:r>
            <a:r>
              <a:rPr lang="uk-UA" sz="4500" dirty="0"/>
              <a:t> захворювання;</a:t>
            </a:r>
            <a:endParaRPr lang="x-none" sz="4500" dirty="0"/>
          </a:p>
          <a:p>
            <a:pPr lvl="0"/>
            <a:r>
              <a:rPr lang="uk-UA" sz="4500" dirty="0"/>
              <a:t>Вживання кокаїну;</a:t>
            </a:r>
            <a:endParaRPr lang="x-none" sz="4500" dirty="0"/>
          </a:p>
          <a:p>
            <a:pPr lvl="0"/>
            <a:r>
              <a:rPr lang="uk-UA" sz="4500" dirty="0"/>
              <a:t>Неоплазія.</a:t>
            </a:r>
            <a:endParaRPr lang="x-none" sz="4500" dirty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942044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3"/>
            <a:ext cx="9144000" cy="51450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783" y="376906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Заключення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      </a:t>
            </a:r>
            <a:r>
              <a:rPr lang="ru-RU" sz="2000" dirty="0" err="1"/>
              <a:t>Незважаючи</a:t>
            </a:r>
            <a:r>
              <a:rPr lang="ru-RU" sz="2000" dirty="0"/>
              <a:t> на </a:t>
            </a:r>
            <a:r>
              <a:rPr lang="ru-RU" sz="2000" dirty="0" err="1"/>
              <a:t>безліч</a:t>
            </a:r>
            <a:r>
              <a:rPr lang="ru-RU" sz="2000" dirty="0"/>
              <a:t> </a:t>
            </a:r>
            <a:r>
              <a:rPr lang="ru-RU" sz="2000" dirty="0" err="1"/>
              <a:t>запропонованих</a:t>
            </a:r>
            <a:r>
              <a:rPr lang="ru-RU" sz="2000" dirty="0"/>
              <a:t> схем, </a:t>
            </a:r>
            <a:r>
              <a:rPr lang="ru-RU" sz="2000" dirty="0" err="1"/>
              <a:t>єдина</a:t>
            </a:r>
            <a:r>
              <a:rPr lang="ru-RU" sz="2000" dirty="0"/>
              <a:t> </a:t>
            </a:r>
            <a:r>
              <a:rPr lang="ru-RU" sz="2000" dirty="0" err="1"/>
              <a:t>концепція</a:t>
            </a:r>
            <a:r>
              <a:rPr lang="ru-RU" sz="2000" dirty="0"/>
              <a:t> </a:t>
            </a:r>
            <a:r>
              <a:rPr lang="ru-RU" sz="2000" dirty="0" err="1"/>
              <a:t>ендо</a:t>
            </a:r>
            <a:r>
              <a:rPr lang="ru-RU" sz="2000" dirty="0"/>
              <a:t>- та </a:t>
            </a:r>
            <a:r>
              <a:rPr lang="ru-RU" sz="2000" dirty="0" err="1"/>
              <a:t>фенотипування</a:t>
            </a:r>
            <a:r>
              <a:rPr lang="ru-RU" sz="2000" dirty="0"/>
              <a:t> на </a:t>
            </a:r>
            <a:r>
              <a:rPr lang="ru-RU" sz="2000" dirty="0" err="1"/>
              <a:t>сьогоднішній</a:t>
            </a:r>
            <a:r>
              <a:rPr lang="ru-RU" sz="2000" dirty="0"/>
              <a:t> день </a:t>
            </a:r>
            <a:r>
              <a:rPr lang="ru-RU" sz="2000" dirty="0" err="1"/>
              <a:t>відсутня</a:t>
            </a:r>
            <a:r>
              <a:rPr lang="ru-RU" sz="2000" dirty="0"/>
              <a:t>. В </a:t>
            </a:r>
            <a:r>
              <a:rPr lang="ru-RU" sz="2000" dirty="0" err="1"/>
              <a:t>якості</a:t>
            </a:r>
            <a:r>
              <a:rPr lang="ru-RU" sz="2000" dirty="0"/>
              <a:t> </a:t>
            </a:r>
            <a:r>
              <a:rPr lang="ru-RU" sz="2000" dirty="0" err="1"/>
              <a:t>діагностичних</a:t>
            </a:r>
            <a:r>
              <a:rPr lang="ru-RU" sz="2000" dirty="0"/>
              <a:t> </a:t>
            </a:r>
            <a:r>
              <a:rPr lang="ru-RU" sz="2000" dirty="0" err="1"/>
              <a:t>критеріїв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використовуються</a:t>
            </a:r>
            <a:r>
              <a:rPr lang="ru-RU" sz="2000" dirty="0"/>
              <a:t> </a:t>
            </a:r>
            <a:r>
              <a:rPr lang="ru-RU" sz="2000" dirty="0" err="1"/>
              <a:t>клінічні</a:t>
            </a:r>
            <a:r>
              <a:rPr lang="ru-RU" sz="2000" dirty="0"/>
              <a:t> </a:t>
            </a:r>
            <a:r>
              <a:rPr lang="ru-RU" sz="2000" dirty="0" err="1"/>
              <a:t>ознаки</a:t>
            </a:r>
            <a:r>
              <a:rPr lang="ru-RU" sz="2000" dirty="0"/>
              <a:t>, </a:t>
            </a:r>
            <a:r>
              <a:rPr lang="ru-RU" sz="2000" dirty="0" err="1"/>
              <a:t>біомаркери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гістологічні</a:t>
            </a:r>
            <a:r>
              <a:rPr lang="ru-RU" sz="2000" dirty="0"/>
              <a:t> характеристики.</a:t>
            </a:r>
          </a:p>
          <a:p>
            <a:r>
              <a:rPr lang="ru-RU" sz="2000" dirty="0"/>
              <a:t>     </a:t>
            </a:r>
            <a:r>
              <a:rPr lang="ru-RU" sz="2000" dirty="0" err="1"/>
              <a:t>Прикладне</a:t>
            </a:r>
            <a:r>
              <a:rPr lang="ru-RU" sz="2000" dirty="0"/>
              <a:t> </a:t>
            </a:r>
            <a:r>
              <a:rPr lang="ru-RU" sz="2000" dirty="0" err="1"/>
              <a:t>значення</a:t>
            </a:r>
            <a:r>
              <a:rPr lang="ru-RU" sz="2000" dirty="0"/>
              <a:t> </a:t>
            </a:r>
            <a:r>
              <a:rPr lang="ru-RU" sz="2000" dirty="0" err="1"/>
              <a:t>ендотіпірованія</a:t>
            </a:r>
            <a:r>
              <a:rPr lang="ru-RU" sz="2000" dirty="0"/>
              <a:t> </a:t>
            </a:r>
            <a:r>
              <a:rPr lang="ru-RU" sz="2000" dirty="0" err="1"/>
              <a:t>полягає</a:t>
            </a:r>
            <a:r>
              <a:rPr lang="ru-RU" sz="2000" dirty="0"/>
              <a:t> в </a:t>
            </a:r>
            <a:r>
              <a:rPr lang="ru-RU" sz="2000" dirty="0" err="1"/>
              <a:t>можливості</a:t>
            </a:r>
            <a:r>
              <a:rPr lang="ru-RU" sz="2000" dirty="0"/>
              <a:t> </a:t>
            </a:r>
            <a:r>
              <a:rPr lang="ru-RU" sz="2000" dirty="0" err="1"/>
              <a:t>персоналізації</a:t>
            </a:r>
            <a:r>
              <a:rPr lang="ru-RU" sz="2000" dirty="0"/>
              <a:t> </a:t>
            </a:r>
            <a:r>
              <a:rPr lang="ru-RU" sz="2000" dirty="0" err="1"/>
              <a:t>терапії</a:t>
            </a:r>
            <a:r>
              <a:rPr lang="ru-RU" sz="2000" dirty="0"/>
              <a:t>.</a:t>
            </a:r>
          </a:p>
          <a:p>
            <a:r>
              <a:rPr lang="ru-RU" sz="2000"/>
              <a:t>     Індивідуальний</a:t>
            </a:r>
            <a:r>
              <a:rPr lang="ru-RU" sz="2000" dirty="0"/>
              <a:t> </a:t>
            </a:r>
            <a:r>
              <a:rPr lang="ru-RU" sz="2000" dirty="0" err="1"/>
              <a:t>підхід</a:t>
            </a:r>
            <a:r>
              <a:rPr lang="ru-RU" sz="2000" dirty="0"/>
              <a:t> до </a:t>
            </a:r>
            <a:r>
              <a:rPr lang="ru-RU" sz="2000" dirty="0" err="1"/>
              <a:t>лікування</a:t>
            </a:r>
            <a:r>
              <a:rPr lang="ru-RU" sz="2000" dirty="0"/>
              <a:t>, </a:t>
            </a:r>
            <a:r>
              <a:rPr lang="ru-RU" sz="2000" dirty="0" err="1"/>
              <a:t>заснований</a:t>
            </a:r>
            <a:r>
              <a:rPr lang="ru-RU" sz="2000" dirty="0"/>
              <a:t> на </a:t>
            </a:r>
            <a:r>
              <a:rPr lang="ru-RU" sz="2000" dirty="0" err="1"/>
              <a:t>знанні</a:t>
            </a:r>
            <a:r>
              <a:rPr lang="ru-RU" sz="2000" dirty="0"/>
              <a:t> патогенезу </a:t>
            </a:r>
            <a:r>
              <a:rPr lang="ru-RU" sz="2000" dirty="0" err="1"/>
              <a:t>риносинусита</a:t>
            </a:r>
            <a:r>
              <a:rPr lang="ru-RU" sz="2000" dirty="0"/>
              <a:t>, в </a:t>
            </a:r>
            <a:r>
              <a:rPr lang="ru-RU" sz="2000" dirty="0" err="1"/>
              <a:t>перспективі</a:t>
            </a:r>
            <a:r>
              <a:rPr lang="ru-RU" sz="2000" dirty="0"/>
              <a:t> </a:t>
            </a:r>
            <a:r>
              <a:rPr lang="ru-RU" sz="2000" dirty="0" err="1"/>
              <a:t>значно</a:t>
            </a:r>
            <a:r>
              <a:rPr lang="ru-RU" sz="2000" dirty="0"/>
              <a:t> </a:t>
            </a:r>
            <a:r>
              <a:rPr lang="ru-RU" sz="2000" dirty="0" err="1"/>
              <a:t>підвищить</a:t>
            </a:r>
            <a:r>
              <a:rPr lang="ru-RU" sz="2000" dirty="0"/>
              <a:t> </a:t>
            </a:r>
            <a:r>
              <a:rPr lang="ru-RU" sz="2000" dirty="0" err="1"/>
              <a:t>ефективність</a:t>
            </a:r>
            <a:r>
              <a:rPr lang="ru-RU" sz="2000" dirty="0"/>
              <a:t> </a:t>
            </a:r>
            <a:r>
              <a:rPr lang="ru-RU" sz="2000" dirty="0" err="1"/>
              <a:t>терапії</a:t>
            </a:r>
            <a:r>
              <a:rPr lang="ru-RU" sz="2000" dirty="0"/>
              <a:t>, </a:t>
            </a:r>
            <a:r>
              <a:rPr lang="ru-RU" sz="2000" dirty="0" err="1"/>
              <a:t>розширить</a:t>
            </a:r>
            <a:r>
              <a:rPr lang="ru-RU" sz="2000" dirty="0"/>
              <a:t> </a:t>
            </a:r>
            <a:r>
              <a:rPr lang="ru-RU" sz="2000" dirty="0" err="1"/>
              <a:t>знання</a:t>
            </a:r>
            <a:r>
              <a:rPr lang="ru-RU" sz="2000" dirty="0"/>
              <a:t> про </a:t>
            </a:r>
            <a:r>
              <a:rPr lang="ru-RU" sz="2000" dirty="0" err="1"/>
              <a:t>особливості</a:t>
            </a:r>
            <a:r>
              <a:rPr lang="ru-RU" sz="2000" dirty="0"/>
              <a:t> </a:t>
            </a:r>
            <a:r>
              <a:rPr lang="ru-RU" sz="2000" dirty="0" err="1"/>
              <a:t>перебігу</a:t>
            </a:r>
            <a:r>
              <a:rPr lang="ru-RU" sz="2000" dirty="0"/>
              <a:t> та результату </a:t>
            </a:r>
            <a:r>
              <a:rPr lang="ru-RU" sz="2000" dirty="0" err="1"/>
              <a:t>захворювання</a:t>
            </a:r>
            <a:r>
              <a:rPr lang="ru-RU" sz="2000" dirty="0"/>
              <a:t>, </a:t>
            </a:r>
            <a:r>
              <a:rPr lang="ru-RU" sz="2000" dirty="0" err="1"/>
              <a:t>ризику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коморбідних</a:t>
            </a:r>
            <a:r>
              <a:rPr lang="ru-RU" sz="2000" dirty="0"/>
              <a:t> </a:t>
            </a:r>
            <a:r>
              <a:rPr lang="ru-RU" sz="2000" dirty="0" err="1"/>
              <a:t>патологій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9935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4C445-6B1B-FA4B-AB2F-524454F7F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F572CBB-D2AF-1745-B80A-76E0258AE1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86800" cy="5596086"/>
          </a:xfrm>
        </p:spPr>
      </p:pic>
    </p:spTree>
    <p:extLst>
      <p:ext uri="{BB962C8B-B14F-4D97-AF65-F5344CB8AC3E}">
        <p14:creationId xmlns:p14="http://schemas.microsoft.com/office/powerpoint/2010/main" val="4258399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1312</TotalTime>
  <Words>1493</Words>
  <Application>Microsoft Office PowerPoint</Application>
  <PresentationFormat>On-screen Show (16:9)</PresentationFormat>
  <Paragraphs>153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Apple Symbols</vt:lpstr>
      <vt:lpstr>Arial</vt:lpstr>
      <vt:lpstr>Calibri</vt:lpstr>
      <vt:lpstr>Segoe UI</vt:lpstr>
      <vt:lpstr>Times New Roman</vt:lpstr>
      <vt:lpstr>Тема Office</vt:lpstr>
      <vt:lpstr> Алгоритм діагностики фенотипів та ендотипів  ХРС з позицій EPOS 2020   </vt:lpstr>
      <vt:lpstr>ЕПОС  2020</vt:lpstr>
      <vt:lpstr>Історія</vt:lpstr>
      <vt:lpstr>Фенотип та ендотип</vt:lpstr>
      <vt:lpstr>Етіологія та патогенез ХРС       </vt:lpstr>
      <vt:lpstr>Імунна відповідь</vt:lpstr>
      <vt:lpstr>Зміни до класифікації</vt:lpstr>
      <vt:lpstr> Класифікація первинного ХРС (адаптовано із Grayson et al.)</vt:lpstr>
      <vt:lpstr> Класифікація вторинного ХРС (адаптовано із Grayson et al)</vt:lpstr>
      <vt:lpstr>Діагностика ХРС</vt:lpstr>
      <vt:lpstr>PowerPoint Presentation</vt:lpstr>
      <vt:lpstr>Головні симптоми ХРС</vt:lpstr>
      <vt:lpstr>ЗАВДАННЯ ЛІКАРЯ ПЕРВИННОЇ ЛАНКИ ЩОДО ХРС</vt:lpstr>
      <vt:lpstr>PowerPoint Presentation</vt:lpstr>
      <vt:lpstr>Засоби діагностики </vt:lpstr>
      <vt:lpstr>PowerPoint Presentation</vt:lpstr>
      <vt:lpstr>Супутні захворювання для додаткового аналізу в дослідженні </vt:lpstr>
      <vt:lpstr>Ендотипування, засноване на концентрації тканинних еозинофілів </vt:lpstr>
      <vt:lpstr>Ендотипування, засноване на визначенні імуноглобулінів класу Е</vt:lpstr>
      <vt:lpstr>Роль алергії та хронічний риносинусит Огляд взаємодії грибів і імунної відповіді людини     </vt:lpstr>
      <vt:lpstr>Імунодефіцити та їхня роль у розвитку ХРС </vt:lpstr>
      <vt:lpstr>Імунне запалення Th2-типу</vt:lpstr>
      <vt:lpstr>Винятки з загальних досліджень </vt:lpstr>
      <vt:lpstr>Заключення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ЕПОС  2020</dc:title>
  <dc:creator>Vasyl</dc:creator>
  <cp:lastModifiedBy>Пользователь</cp:lastModifiedBy>
  <cp:revision>20</cp:revision>
  <dcterms:created xsi:type="dcterms:W3CDTF">2020-09-28T15:36:52Z</dcterms:created>
  <dcterms:modified xsi:type="dcterms:W3CDTF">2021-10-29T16:16:12Z</dcterms:modified>
</cp:coreProperties>
</file>